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52"/>
  </p:notesMasterIdLst>
  <p:sldIdLst>
    <p:sldId id="257" r:id="rId3"/>
    <p:sldId id="258" r:id="rId4"/>
    <p:sldId id="259" r:id="rId5"/>
    <p:sldId id="260" r:id="rId6"/>
    <p:sldId id="261" r:id="rId7"/>
    <p:sldId id="262" r:id="rId8"/>
    <p:sldId id="263" r:id="rId9"/>
    <p:sldId id="264"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98" r:id="rId25"/>
    <p:sldId id="281" r:id="rId26"/>
    <p:sldId id="299" r:id="rId27"/>
    <p:sldId id="282" r:id="rId28"/>
    <p:sldId id="283" r:id="rId29"/>
    <p:sldId id="300" r:id="rId30"/>
    <p:sldId id="284" r:id="rId31"/>
    <p:sldId id="285" r:id="rId32"/>
    <p:sldId id="301" r:id="rId33"/>
    <p:sldId id="286" r:id="rId34"/>
    <p:sldId id="302" r:id="rId35"/>
    <p:sldId id="287" r:id="rId36"/>
    <p:sldId id="303" r:id="rId37"/>
    <p:sldId id="288" r:id="rId38"/>
    <p:sldId id="304" r:id="rId39"/>
    <p:sldId id="289" r:id="rId40"/>
    <p:sldId id="290" r:id="rId41"/>
    <p:sldId id="305" r:id="rId42"/>
    <p:sldId id="291" r:id="rId43"/>
    <p:sldId id="306" r:id="rId44"/>
    <p:sldId id="292" r:id="rId45"/>
    <p:sldId id="293" r:id="rId46"/>
    <p:sldId id="294" r:id="rId47"/>
    <p:sldId id="295" r:id="rId48"/>
    <p:sldId id="296" r:id="rId49"/>
    <p:sldId id="297" r:id="rId50"/>
    <p:sldId id="307" r:id="rId51"/>
  </p:sldIdLst>
  <p:sldSz cx="9144000" cy="6858000" type="screen4x3"/>
  <p:notesSz cx="6858000" cy="9144000"/>
  <p:custDataLst>
    <p:tags r:id="rId5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Φωτεινό στυλ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C2D5C8-E8C9-4ACD-BEA5-51D0E2F8E01A}" type="datetimeFigureOut">
              <a:rPr lang="el-GR" smtClean="0"/>
              <a:t>7/11/2013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24EAB2-284A-4A50-B5C2-044AD114BDD9}" type="slidenum">
              <a:rPr lang="el-GR" smtClean="0"/>
              <a:t>‹#›</a:t>
            </a:fld>
            <a:endParaRPr lang="el-GR"/>
          </a:p>
        </p:txBody>
      </p:sp>
    </p:spTree>
    <p:extLst>
      <p:ext uri="{BB962C8B-B14F-4D97-AF65-F5344CB8AC3E}">
        <p14:creationId xmlns:p14="http://schemas.microsoft.com/office/powerpoint/2010/main" val="4111558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254D8BBA-E385-44AB-875E-30FB8133A108}"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3854563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9FFB7AE-6CD6-486E-A745-AB92B2383AD8}"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Μοντέλα Εκπαίδευσης - Διδασκαλία</a:t>
            </a:r>
            <a:endParaRPr lang="el-GR"/>
          </a:p>
        </p:txBody>
      </p:sp>
      <p:sp>
        <p:nvSpPr>
          <p:cNvPr id="6" name="Θέση αριθμού διαφάνειας 5"/>
          <p:cNvSpPr>
            <a:spLocks noGrp="1"/>
          </p:cNvSpPr>
          <p:nvPr>
            <p:ph type="sldNum" sz="quarter" idx="12"/>
          </p:nvPr>
        </p:nvSpPr>
        <p:spPr/>
        <p:txBody>
          <a:bodyPr/>
          <a:lstStyle/>
          <a:p>
            <a:fld id="{1CB4B31C-2F56-49FA-890D-BA3E40A133AB}" type="slidenum">
              <a:rPr lang="el-GR" smtClean="0"/>
              <a:t>‹#›</a:t>
            </a:fld>
            <a:endParaRPr lang="el-GR"/>
          </a:p>
        </p:txBody>
      </p:sp>
    </p:spTree>
    <p:extLst>
      <p:ext uri="{BB962C8B-B14F-4D97-AF65-F5344CB8AC3E}">
        <p14:creationId xmlns:p14="http://schemas.microsoft.com/office/powerpoint/2010/main" val="2858016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AF0D488-5284-4CE3-8FDF-9447F13A39A6}"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Μοντέλα Εκπαίδευσης - Διδασκαλία</a:t>
            </a:r>
            <a:endParaRPr lang="el-GR"/>
          </a:p>
        </p:txBody>
      </p:sp>
      <p:sp>
        <p:nvSpPr>
          <p:cNvPr id="6" name="Θέση αριθμού διαφάνειας 5"/>
          <p:cNvSpPr>
            <a:spLocks noGrp="1"/>
          </p:cNvSpPr>
          <p:nvPr>
            <p:ph type="sldNum" sz="quarter" idx="12"/>
          </p:nvPr>
        </p:nvSpPr>
        <p:spPr/>
        <p:txBody>
          <a:bodyPr/>
          <a:lstStyle/>
          <a:p>
            <a:fld id="{1CB4B31C-2F56-49FA-890D-BA3E40A133AB}" type="slidenum">
              <a:rPr lang="el-GR" smtClean="0"/>
              <a:t>‹#›</a:t>
            </a:fld>
            <a:endParaRPr lang="el-GR"/>
          </a:p>
        </p:txBody>
      </p:sp>
    </p:spTree>
    <p:extLst>
      <p:ext uri="{BB962C8B-B14F-4D97-AF65-F5344CB8AC3E}">
        <p14:creationId xmlns:p14="http://schemas.microsoft.com/office/powerpoint/2010/main" val="1120533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B028765-DDFD-49B9-BAFC-F2760AA650F9}"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Μοντέλα Εκπαίδευσης - Διδασκαλία</a:t>
            </a:r>
            <a:endParaRPr lang="el-GR"/>
          </a:p>
        </p:txBody>
      </p:sp>
      <p:sp>
        <p:nvSpPr>
          <p:cNvPr id="6" name="Θέση αριθμού διαφάνειας 5"/>
          <p:cNvSpPr>
            <a:spLocks noGrp="1"/>
          </p:cNvSpPr>
          <p:nvPr>
            <p:ph type="sldNum" sz="quarter" idx="12"/>
          </p:nvPr>
        </p:nvSpPr>
        <p:spPr/>
        <p:txBody>
          <a:bodyPr/>
          <a:lstStyle/>
          <a:p>
            <a:fld id="{1CB4B31C-2F56-49FA-890D-BA3E40A133AB}" type="slidenum">
              <a:rPr lang="el-GR" smtClean="0"/>
              <a:t>‹#›</a:t>
            </a:fld>
            <a:endParaRPr lang="el-GR"/>
          </a:p>
        </p:txBody>
      </p:sp>
    </p:spTree>
    <p:extLst>
      <p:ext uri="{BB962C8B-B14F-4D97-AF65-F5344CB8AC3E}">
        <p14:creationId xmlns:p14="http://schemas.microsoft.com/office/powerpoint/2010/main" val="3273666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9AF9897-5F83-4FB1-93B5-1E1346BD29FF}"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Μοντέλα Εκπαίδευσης - Διδασκαλία</a:t>
            </a:r>
            <a:endParaRPr lang="el-GR"/>
          </a:p>
        </p:txBody>
      </p:sp>
      <p:sp>
        <p:nvSpPr>
          <p:cNvPr id="6" name="Θέση αριθμού διαφάνειας 5"/>
          <p:cNvSpPr>
            <a:spLocks noGrp="1"/>
          </p:cNvSpPr>
          <p:nvPr>
            <p:ph type="sldNum" sz="quarter" idx="12"/>
          </p:nvPr>
        </p:nvSpPr>
        <p:spPr/>
        <p:txBody>
          <a:bodyPr/>
          <a:lstStyle/>
          <a:p>
            <a:fld id="{1CB4B31C-2F56-49FA-890D-BA3E40A133AB}" type="slidenum">
              <a:rPr lang="el-GR" smtClean="0"/>
              <a:t>‹#›</a:t>
            </a:fld>
            <a:endParaRPr lang="el-GR"/>
          </a:p>
        </p:txBody>
      </p:sp>
    </p:spTree>
    <p:extLst>
      <p:ext uri="{BB962C8B-B14F-4D97-AF65-F5344CB8AC3E}">
        <p14:creationId xmlns:p14="http://schemas.microsoft.com/office/powerpoint/2010/main" val="3883161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62CDFE15-4DFD-4329-81B9-7A1DD3509A2A}" type="datetime1">
              <a:rPr lang="el-GR" smtClean="0"/>
              <a:t>7/11/2013</a:t>
            </a:fld>
            <a:endParaRPr lang="el-GR"/>
          </a:p>
        </p:txBody>
      </p:sp>
      <p:sp>
        <p:nvSpPr>
          <p:cNvPr id="5" name="Θέση υποσέλιδου 4"/>
          <p:cNvSpPr>
            <a:spLocks noGrp="1"/>
          </p:cNvSpPr>
          <p:nvPr>
            <p:ph type="ftr" sz="quarter" idx="11"/>
          </p:nvPr>
        </p:nvSpPr>
        <p:spPr/>
        <p:txBody>
          <a:bodyPr/>
          <a:lstStyle/>
          <a:p>
            <a:r>
              <a:rPr lang="el-GR" smtClean="0"/>
              <a:t>Μοντέλα Εκπαίδευσης - Διδασκαλία</a:t>
            </a:r>
            <a:endParaRPr lang="el-GR"/>
          </a:p>
        </p:txBody>
      </p:sp>
      <p:sp>
        <p:nvSpPr>
          <p:cNvPr id="6" name="Θέση αριθμού διαφάνειας 5"/>
          <p:cNvSpPr>
            <a:spLocks noGrp="1"/>
          </p:cNvSpPr>
          <p:nvPr>
            <p:ph type="sldNum" sz="quarter" idx="12"/>
          </p:nvPr>
        </p:nvSpPr>
        <p:spPr/>
        <p:txBody>
          <a:bodyPr/>
          <a:lstStyle/>
          <a:p>
            <a:fld id="{1CB4B31C-2F56-49FA-890D-BA3E40A133AB}" type="slidenum">
              <a:rPr lang="el-GR" smtClean="0"/>
              <a:t>‹#›</a:t>
            </a:fld>
            <a:endParaRPr lang="el-GR"/>
          </a:p>
        </p:txBody>
      </p:sp>
    </p:spTree>
    <p:extLst>
      <p:ext uri="{BB962C8B-B14F-4D97-AF65-F5344CB8AC3E}">
        <p14:creationId xmlns:p14="http://schemas.microsoft.com/office/powerpoint/2010/main" val="4035282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04485412-EF3F-4106-B58A-A82B025A0A78}" type="datetime1">
              <a:rPr lang="el-GR" smtClean="0"/>
              <a:t>7/11/2013</a:t>
            </a:fld>
            <a:endParaRPr lang="el-GR"/>
          </a:p>
        </p:txBody>
      </p:sp>
      <p:sp>
        <p:nvSpPr>
          <p:cNvPr id="6" name="Θέση υποσέλιδου 5"/>
          <p:cNvSpPr>
            <a:spLocks noGrp="1"/>
          </p:cNvSpPr>
          <p:nvPr>
            <p:ph type="ftr" sz="quarter" idx="11"/>
          </p:nvPr>
        </p:nvSpPr>
        <p:spPr/>
        <p:txBody>
          <a:bodyPr/>
          <a:lstStyle/>
          <a:p>
            <a:r>
              <a:rPr lang="el-GR" smtClean="0"/>
              <a:t>Μοντέλα Εκπαίδευσης - Διδασκαλία</a:t>
            </a:r>
            <a:endParaRPr lang="el-GR"/>
          </a:p>
        </p:txBody>
      </p:sp>
      <p:sp>
        <p:nvSpPr>
          <p:cNvPr id="7" name="Θέση αριθμού διαφάνειας 6"/>
          <p:cNvSpPr>
            <a:spLocks noGrp="1"/>
          </p:cNvSpPr>
          <p:nvPr>
            <p:ph type="sldNum" sz="quarter" idx="12"/>
          </p:nvPr>
        </p:nvSpPr>
        <p:spPr/>
        <p:txBody>
          <a:bodyPr/>
          <a:lstStyle/>
          <a:p>
            <a:fld id="{1CB4B31C-2F56-49FA-890D-BA3E40A133AB}" type="slidenum">
              <a:rPr lang="el-GR" smtClean="0"/>
              <a:t>‹#›</a:t>
            </a:fld>
            <a:endParaRPr lang="el-GR"/>
          </a:p>
        </p:txBody>
      </p:sp>
    </p:spTree>
    <p:extLst>
      <p:ext uri="{BB962C8B-B14F-4D97-AF65-F5344CB8AC3E}">
        <p14:creationId xmlns:p14="http://schemas.microsoft.com/office/powerpoint/2010/main" val="2886602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D6CCF99A-EC40-4116-A9F6-57F994864138}" type="datetime1">
              <a:rPr lang="el-GR" smtClean="0"/>
              <a:t>7/11/2013</a:t>
            </a:fld>
            <a:endParaRPr lang="el-GR"/>
          </a:p>
        </p:txBody>
      </p:sp>
      <p:sp>
        <p:nvSpPr>
          <p:cNvPr id="8" name="Θέση υποσέλιδου 7"/>
          <p:cNvSpPr>
            <a:spLocks noGrp="1"/>
          </p:cNvSpPr>
          <p:nvPr>
            <p:ph type="ftr" sz="quarter" idx="11"/>
          </p:nvPr>
        </p:nvSpPr>
        <p:spPr/>
        <p:txBody>
          <a:bodyPr/>
          <a:lstStyle/>
          <a:p>
            <a:r>
              <a:rPr lang="el-GR" smtClean="0"/>
              <a:t>Μοντέλα Εκπαίδευσης - Διδασκαλία</a:t>
            </a:r>
            <a:endParaRPr lang="el-GR"/>
          </a:p>
        </p:txBody>
      </p:sp>
      <p:sp>
        <p:nvSpPr>
          <p:cNvPr id="9" name="Θέση αριθμού διαφάνειας 8"/>
          <p:cNvSpPr>
            <a:spLocks noGrp="1"/>
          </p:cNvSpPr>
          <p:nvPr>
            <p:ph type="sldNum" sz="quarter" idx="12"/>
          </p:nvPr>
        </p:nvSpPr>
        <p:spPr/>
        <p:txBody>
          <a:bodyPr/>
          <a:lstStyle/>
          <a:p>
            <a:fld id="{1CB4B31C-2F56-49FA-890D-BA3E40A133AB}" type="slidenum">
              <a:rPr lang="el-GR" smtClean="0"/>
              <a:t>‹#›</a:t>
            </a:fld>
            <a:endParaRPr lang="el-GR"/>
          </a:p>
        </p:txBody>
      </p:sp>
    </p:spTree>
    <p:extLst>
      <p:ext uri="{BB962C8B-B14F-4D97-AF65-F5344CB8AC3E}">
        <p14:creationId xmlns:p14="http://schemas.microsoft.com/office/powerpoint/2010/main" val="3659287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33B796E4-8AF2-458C-9AFA-3F0056E31BEA}" type="datetime1">
              <a:rPr lang="el-GR" smtClean="0"/>
              <a:t>7/11/2013</a:t>
            </a:fld>
            <a:endParaRPr lang="el-GR"/>
          </a:p>
        </p:txBody>
      </p:sp>
      <p:sp>
        <p:nvSpPr>
          <p:cNvPr id="4" name="Θέση υποσέλιδου 3"/>
          <p:cNvSpPr>
            <a:spLocks noGrp="1"/>
          </p:cNvSpPr>
          <p:nvPr>
            <p:ph type="ftr" sz="quarter" idx="11"/>
          </p:nvPr>
        </p:nvSpPr>
        <p:spPr/>
        <p:txBody>
          <a:bodyPr/>
          <a:lstStyle/>
          <a:p>
            <a:r>
              <a:rPr lang="el-GR" smtClean="0"/>
              <a:t>Μοντέλα Εκπαίδευσης - Διδασκαλία</a:t>
            </a:r>
            <a:endParaRPr lang="el-GR"/>
          </a:p>
        </p:txBody>
      </p:sp>
      <p:sp>
        <p:nvSpPr>
          <p:cNvPr id="5" name="Θέση αριθμού διαφάνειας 4"/>
          <p:cNvSpPr>
            <a:spLocks noGrp="1"/>
          </p:cNvSpPr>
          <p:nvPr>
            <p:ph type="sldNum" sz="quarter" idx="12"/>
          </p:nvPr>
        </p:nvSpPr>
        <p:spPr/>
        <p:txBody>
          <a:bodyPr/>
          <a:lstStyle/>
          <a:p>
            <a:fld id="{1CB4B31C-2F56-49FA-890D-BA3E40A133AB}" type="slidenum">
              <a:rPr lang="el-GR" smtClean="0"/>
              <a:t>‹#›</a:t>
            </a:fld>
            <a:endParaRPr lang="el-GR"/>
          </a:p>
        </p:txBody>
      </p:sp>
    </p:spTree>
    <p:extLst>
      <p:ext uri="{BB962C8B-B14F-4D97-AF65-F5344CB8AC3E}">
        <p14:creationId xmlns:p14="http://schemas.microsoft.com/office/powerpoint/2010/main" val="1195040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9988A0D-75F7-49B8-892E-FC0E5DF93CBB}" type="datetime1">
              <a:rPr lang="el-GR" smtClean="0"/>
              <a:t>7/11/2013</a:t>
            </a:fld>
            <a:endParaRPr lang="el-GR"/>
          </a:p>
        </p:txBody>
      </p:sp>
      <p:sp>
        <p:nvSpPr>
          <p:cNvPr id="3" name="Θέση υποσέλιδου 2"/>
          <p:cNvSpPr>
            <a:spLocks noGrp="1"/>
          </p:cNvSpPr>
          <p:nvPr>
            <p:ph type="ftr" sz="quarter" idx="11"/>
          </p:nvPr>
        </p:nvSpPr>
        <p:spPr/>
        <p:txBody>
          <a:bodyPr/>
          <a:lstStyle/>
          <a:p>
            <a:r>
              <a:rPr lang="el-GR" smtClean="0"/>
              <a:t>Μοντέλα Εκπαίδευσης - Διδασκαλία</a:t>
            </a:r>
            <a:endParaRPr lang="el-GR"/>
          </a:p>
        </p:txBody>
      </p:sp>
      <p:sp>
        <p:nvSpPr>
          <p:cNvPr id="4" name="Θέση αριθμού διαφάνειας 3"/>
          <p:cNvSpPr>
            <a:spLocks noGrp="1"/>
          </p:cNvSpPr>
          <p:nvPr>
            <p:ph type="sldNum" sz="quarter" idx="12"/>
          </p:nvPr>
        </p:nvSpPr>
        <p:spPr/>
        <p:txBody>
          <a:bodyPr/>
          <a:lstStyle/>
          <a:p>
            <a:fld id="{1CB4B31C-2F56-49FA-890D-BA3E40A133AB}" type="slidenum">
              <a:rPr lang="el-GR" smtClean="0"/>
              <a:t>‹#›</a:t>
            </a:fld>
            <a:endParaRPr lang="el-GR"/>
          </a:p>
        </p:txBody>
      </p:sp>
    </p:spTree>
    <p:extLst>
      <p:ext uri="{BB962C8B-B14F-4D97-AF65-F5344CB8AC3E}">
        <p14:creationId xmlns:p14="http://schemas.microsoft.com/office/powerpoint/2010/main" val="1118938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BF2D8F1-301D-4788-8CDA-A8D244513DAA}" type="datetime1">
              <a:rPr lang="el-GR" smtClean="0"/>
              <a:t>7/11/2013</a:t>
            </a:fld>
            <a:endParaRPr lang="el-GR"/>
          </a:p>
        </p:txBody>
      </p:sp>
      <p:sp>
        <p:nvSpPr>
          <p:cNvPr id="6" name="Θέση υποσέλιδου 5"/>
          <p:cNvSpPr>
            <a:spLocks noGrp="1"/>
          </p:cNvSpPr>
          <p:nvPr>
            <p:ph type="ftr" sz="quarter" idx="11"/>
          </p:nvPr>
        </p:nvSpPr>
        <p:spPr/>
        <p:txBody>
          <a:bodyPr/>
          <a:lstStyle/>
          <a:p>
            <a:r>
              <a:rPr lang="el-GR" smtClean="0"/>
              <a:t>Μοντέλα Εκπαίδευσης - Διδασκαλία</a:t>
            </a:r>
            <a:endParaRPr lang="el-GR"/>
          </a:p>
        </p:txBody>
      </p:sp>
      <p:sp>
        <p:nvSpPr>
          <p:cNvPr id="7" name="Θέση αριθμού διαφάνειας 6"/>
          <p:cNvSpPr>
            <a:spLocks noGrp="1"/>
          </p:cNvSpPr>
          <p:nvPr>
            <p:ph type="sldNum" sz="quarter" idx="12"/>
          </p:nvPr>
        </p:nvSpPr>
        <p:spPr/>
        <p:txBody>
          <a:bodyPr/>
          <a:lstStyle/>
          <a:p>
            <a:fld id="{1CB4B31C-2F56-49FA-890D-BA3E40A133AB}" type="slidenum">
              <a:rPr lang="el-GR" smtClean="0"/>
              <a:t>‹#›</a:t>
            </a:fld>
            <a:endParaRPr lang="el-GR"/>
          </a:p>
        </p:txBody>
      </p:sp>
    </p:spTree>
    <p:extLst>
      <p:ext uri="{BB962C8B-B14F-4D97-AF65-F5344CB8AC3E}">
        <p14:creationId xmlns:p14="http://schemas.microsoft.com/office/powerpoint/2010/main" val="1547246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CC23A87-3664-4E31-874A-F8384351E34C}" type="datetime1">
              <a:rPr lang="el-GR" smtClean="0"/>
              <a:t>7/11/2013</a:t>
            </a:fld>
            <a:endParaRPr lang="el-GR"/>
          </a:p>
        </p:txBody>
      </p:sp>
      <p:sp>
        <p:nvSpPr>
          <p:cNvPr id="6" name="Θέση υποσέλιδου 5"/>
          <p:cNvSpPr>
            <a:spLocks noGrp="1"/>
          </p:cNvSpPr>
          <p:nvPr>
            <p:ph type="ftr" sz="quarter" idx="11"/>
          </p:nvPr>
        </p:nvSpPr>
        <p:spPr/>
        <p:txBody>
          <a:bodyPr/>
          <a:lstStyle/>
          <a:p>
            <a:r>
              <a:rPr lang="el-GR" smtClean="0"/>
              <a:t>Μοντέλα Εκπαίδευσης - Διδασκαλία</a:t>
            </a:r>
            <a:endParaRPr lang="el-GR"/>
          </a:p>
        </p:txBody>
      </p:sp>
      <p:sp>
        <p:nvSpPr>
          <p:cNvPr id="7" name="Θέση αριθμού διαφάνειας 6"/>
          <p:cNvSpPr>
            <a:spLocks noGrp="1"/>
          </p:cNvSpPr>
          <p:nvPr>
            <p:ph type="sldNum" sz="quarter" idx="12"/>
          </p:nvPr>
        </p:nvSpPr>
        <p:spPr/>
        <p:txBody>
          <a:bodyPr/>
          <a:lstStyle/>
          <a:p>
            <a:fld id="{1CB4B31C-2F56-49FA-890D-BA3E40A133AB}" type="slidenum">
              <a:rPr lang="el-GR" smtClean="0"/>
              <a:t>‹#›</a:t>
            </a:fld>
            <a:endParaRPr lang="el-GR"/>
          </a:p>
        </p:txBody>
      </p:sp>
    </p:spTree>
    <p:extLst>
      <p:ext uri="{BB962C8B-B14F-4D97-AF65-F5344CB8AC3E}">
        <p14:creationId xmlns:p14="http://schemas.microsoft.com/office/powerpoint/2010/main" val="661755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05212-411B-4446-9F7E-10E1E7D1B1D5}" type="datetime1">
              <a:rPr lang="el-GR" smtClean="0"/>
              <a:t>7/11/2013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Μοντέλα Εκπαίδευσης - Διδασκαλία</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B4B31C-2F56-49FA-890D-BA3E40A133AB}" type="slidenum">
              <a:rPr lang="el-GR" smtClean="0"/>
              <a:t>‹#›</a:t>
            </a:fld>
            <a:endParaRPr lang="el-GR"/>
          </a:p>
        </p:txBody>
      </p:sp>
    </p:spTree>
    <p:extLst>
      <p:ext uri="{BB962C8B-B14F-4D97-AF65-F5344CB8AC3E}">
        <p14:creationId xmlns:p14="http://schemas.microsoft.com/office/powerpoint/2010/main" val="1664508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13.xml"/><Relationship Id="rId5" Type="http://schemas.microsoft.com/office/2007/relationships/hdphoto" Target="../media/hdphoto1.wdp"/><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4.xml"/><Relationship Id="rId1" Type="http://schemas.openxmlformats.org/officeDocument/2006/relationships/tags" Target="../tags/tag14.xml"/><Relationship Id="rId4" Type="http://schemas.openxmlformats.org/officeDocument/2006/relationships/image" Target="../media/image7.jpg"/></Relationships>
</file>

<file path=ppt/slides/_rels/slide1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slideLayout" Target="../slideLayouts/slideLayout4.xml"/><Relationship Id="rId1" Type="http://schemas.openxmlformats.org/officeDocument/2006/relationships/tags" Target="../tags/tag15.xml"/><Relationship Id="rId4" Type="http://schemas.openxmlformats.org/officeDocument/2006/relationships/image" Target="../media/image9.jpg"/></Relationships>
</file>

<file path=ppt/slides/_rels/slide18.xml.rels><?xml version="1.0" encoding="UTF-8" standalone="yes"?>
<Relationships xmlns="http://schemas.openxmlformats.org/package/2006/relationships"><Relationship Id="rId3" Type="http://schemas.openxmlformats.org/officeDocument/2006/relationships/image" Target="../media/image10.jpg"/><Relationship Id="rId7" Type="http://schemas.microsoft.com/office/2007/relationships/hdphoto" Target="../media/hdphoto1.wdp"/><Relationship Id="rId2" Type="http://schemas.openxmlformats.org/officeDocument/2006/relationships/slideLayout" Target="../slideLayouts/slideLayout4.xml"/><Relationship Id="rId1" Type="http://schemas.openxmlformats.org/officeDocument/2006/relationships/tags" Target="../tags/tag16.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image" Target="../media/image11.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17.xml"/><Relationship Id="rId5" Type="http://schemas.microsoft.com/office/2007/relationships/hdphoto" Target="../media/hdphoto1.wdp"/><Relationship Id="rId4" Type="http://schemas.openxmlformats.org/officeDocument/2006/relationships/image" Target="../media/image5.jpe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18.xml"/><Relationship Id="rId5" Type="http://schemas.microsoft.com/office/2007/relationships/hdphoto" Target="../media/hdphoto1.wdp"/><Relationship Id="rId4" Type="http://schemas.openxmlformats.org/officeDocument/2006/relationships/image" Target="../media/image5.jpeg"/></Relationships>
</file>

<file path=ppt/slides/_rels/slide49.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19.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slide" Target="slide43.xml"/><Relationship Id="rId3" Type="http://schemas.openxmlformats.org/officeDocument/2006/relationships/slideLayout" Target="../slideLayouts/slideLayout6.xml"/><Relationship Id="rId7" Type="http://schemas.openxmlformats.org/officeDocument/2006/relationships/slide" Target="slide19.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16.xml"/><Relationship Id="rId5" Type="http://schemas.openxmlformats.org/officeDocument/2006/relationships/slide" Target="slide9.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8.xml"/><Relationship Id="rId1" Type="http://schemas.openxmlformats.org/officeDocument/2006/relationships/tags" Target="../tags/tag7.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1198" y="461963"/>
            <a:ext cx="3456432" cy="1146048"/>
          </a:xfrm>
          <a:prstGeom prst="rect">
            <a:avLst/>
          </a:prstGeom>
        </p:spPr>
      </p:pic>
      <p:sp>
        <p:nvSpPr>
          <p:cNvPr id="2" name="Τίτλος 1"/>
          <p:cNvSpPr>
            <a:spLocks noGrp="1"/>
          </p:cNvSpPr>
          <p:nvPr>
            <p:ph type="ctrTitle"/>
          </p:nvPr>
        </p:nvSpPr>
        <p:spPr>
          <a:xfrm>
            <a:off x="755576" y="1628800"/>
            <a:ext cx="7628012" cy="1326009"/>
          </a:xfrm>
        </p:spPr>
        <p:txBody>
          <a:bodyPr>
            <a:noAutofit/>
          </a:bodyPr>
          <a:lstStyle/>
          <a:p>
            <a:r>
              <a:rPr lang="el-GR" b="1" dirty="0" smtClean="0">
                <a:solidFill>
                  <a:prstClr val="black"/>
                </a:solidFill>
              </a:rPr>
              <a:t>Διδακτική Πληροφορικής</a:t>
            </a:r>
            <a:endParaRPr lang="el-GR" dirty="0"/>
          </a:p>
        </p:txBody>
      </p:sp>
      <p:sp>
        <p:nvSpPr>
          <p:cNvPr id="3" name="Θέση περιεχομένου 2"/>
          <p:cNvSpPr>
            <a:spLocks noGrp="1"/>
          </p:cNvSpPr>
          <p:nvPr>
            <p:ph type="subTitle" idx="1"/>
          </p:nvPr>
        </p:nvSpPr>
        <p:spPr>
          <a:xfrm>
            <a:off x="899592" y="2924944"/>
            <a:ext cx="7416824" cy="2592288"/>
          </a:xfrm>
        </p:spPr>
        <p:txBody>
          <a:bodyPr>
            <a:normAutofit lnSpcReduction="10000"/>
          </a:bodyPr>
          <a:lstStyle/>
          <a:p>
            <a:pPr lvl="0">
              <a:spcBef>
                <a:spcPts val="0"/>
              </a:spcBef>
              <a:spcAft>
                <a:spcPts val="1200"/>
              </a:spcAft>
              <a:defRPr/>
            </a:pPr>
            <a:r>
              <a:rPr lang="el-GR" sz="2800" b="1" dirty="0">
                <a:solidFill>
                  <a:prstClr val="black"/>
                </a:solidFill>
                <a:cs typeface="Arial" charset="0"/>
              </a:rPr>
              <a:t>Ενότητα 5</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prstClr val="black"/>
                </a:solidFill>
                <a:cs typeface="Arial" charset="0"/>
              </a:rPr>
              <a:t>Μοντέλα Εκπαίδευσης - Διδασκαλία</a:t>
            </a:r>
            <a:r>
              <a:rPr lang="en-US" sz="2800" dirty="0" smtClean="0">
                <a:solidFill>
                  <a:prstClr val="black"/>
                </a:solidFill>
                <a:cs typeface="Arial" charset="0"/>
              </a:rPr>
              <a:t>.</a:t>
            </a:r>
            <a:endParaRPr lang="el-GR" sz="2800" dirty="0">
              <a:solidFill>
                <a:prstClr val="black"/>
              </a:solidFill>
              <a:cs typeface="Arial" charset="0"/>
            </a:endParaRPr>
          </a:p>
          <a:p>
            <a:pPr lvl="0">
              <a:spcBef>
                <a:spcPts val="0"/>
              </a:spcBef>
              <a:defRPr/>
            </a:pPr>
            <a:r>
              <a:rPr lang="el-GR" sz="2800" dirty="0">
                <a:solidFill>
                  <a:prstClr val="black"/>
                </a:solidFill>
                <a:cs typeface="Arial" charset="0"/>
              </a:rPr>
              <a:t> </a:t>
            </a:r>
            <a:r>
              <a:rPr lang="el-GR" sz="4400" b="1" dirty="0">
                <a:solidFill>
                  <a:prstClr val="black"/>
                </a:solidFill>
                <a:cs typeface="Arial" charset="0"/>
              </a:rPr>
              <a:t>   </a:t>
            </a:r>
            <a:r>
              <a:rPr lang="el-GR" sz="2800" dirty="0">
                <a:solidFill>
                  <a:prstClr val="black"/>
                </a:solidFill>
                <a:cs typeface="Arial" charset="0"/>
              </a:rPr>
              <a:t>Διδάσκων: </a:t>
            </a:r>
            <a:r>
              <a:rPr lang="el-GR" sz="2800" dirty="0" smtClean="0">
                <a:solidFill>
                  <a:prstClr val="black"/>
                </a:solidFill>
                <a:cs typeface="Arial" charset="0"/>
              </a:rPr>
              <a:t>Γεώργιος</a:t>
            </a:r>
            <a:r>
              <a:rPr lang="en-US" sz="2800" dirty="0" smtClean="0">
                <a:solidFill>
                  <a:prstClr val="black"/>
                </a:solidFill>
                <a:cs typeface="Arial" charset="0"/>
              </a:rPr>
              <a:t> </a:t>
            </a:r>
            <a:r>
              <a:rPr lang="el-GR" sz="2800" smtClean="0">
                <a:solidFill>
                  <a:prstClr val="black"/>
                </a:solidFill>
                <a:cs typeface="Arial" charset="0"/>
              </a:rPr>
              <a:t>Σούλτης, </a:t>
            </a:r>
            <a:endParaRPr lang="el-GR" sz="2800" dirty="0" smtClean="0">
              <a:solidFill>
                <a:prstClr val="black"/>
              </a:solidFill>
              <a:cs typeface="Arial" charset="0"/>
            </a:endParaRPr>
          </a:p>
          <a:p>
            <a:pPr lvl="0">
              <a:spcBef>
                <a:spcPts val="0"/>
              </a:spcBef>
              <a:spcAft>
                <a:spcPts val="600"/>
              </a:spcAft>
              <a:defRPr/>
            </a:pPr>
            <a:r>
              <a:rPr lang="el-GR" sz="2800" dirty="0" smtClean="0">
                <a:solidFill>
                  <a:prstClr val="black"/>
                </a:solidFill>
                <a:cs typeface="Arial" charset="0"/>
              </a:rPr>
              <a:t>Επίκουρος Καθηγητής</a:t>
            </a:r>
            <a:r>
              <a:rPr lang="el-GR" sz="2800" dirty="0">
                <a:solidFill>
                  <a:prstClr val="black"/>
                </a:solidFill>
                <a:cs typeface="Arial" charset="0"/>
              </a:rPr>
              <a:t>.</a:t>
            </a:r>
          </a:p>
          <a:p>
            <a:pPr lvl="0">
              <a:spcBef>
                <a:spcPts val="0"/>
              </a:spcBef>
              <a:defRPr/>
            </a:pPr>
            <a:r>
              <a:rPr lang="el-GR" sz="2800" dirty="0">
                <a:solidFill>
                  <a:prstClr val="black"/>
                </a:solidFill>
                <a:cs typeface="Arial" charset="0"/>
              </a:rPr>
              <a:t>Τμήμα Μηχανικών Πληροφορικής, </a:t>
            </a:r>
            <a:endParaRPr lang="en-US" sz="2800" dirty="0" smtClean="0">
              <a:solidFill>
                <a:prstClr val="black"/>
              </a:solidFill>
              <a:cs typeface="Arial" charset="0"/>
            </a:endParaRPr>
          </a:p>
          <a:p>
            <a:pPr lvl="0">
              <a:spcBef>
                <a:spcPts val="0"/>
              </a:spcBef>
              <a:defRPr/>
            </a:pPr>
            <a:r>
              <a:rPr lang="el-GR" sz="2800" dirty="0" smtClean="0">
                <a:solidFill>
                  <a:prstClr val="black"/>
                </a:solidFill>
                <a:cs typeface="Arial" charset="0"/>
              </a:rPr>
              <a:t>Τεχνολογικής </a:t>
            </a:r>
            <a:r>
              <a:rPr lang="el-GR" sz="2800" dirty="0">
                <a:solidFill>
                  <a:prstClr val="black"/>
                </a:solidFill>
                <a:cs typeface="Arial" charset="0"/>
              </a:rPr>
              <a:t>Εκπαίδευσης. </a:t>
            </a:r>
            <a:endParaRPr lang="en-US" sz="4400" b="1" dirty="0">
              <a:solidFill>
                <a:prstClr val="black"/>
              </a:solidFill>
              <a:cs typeface="Arial" charset="0"/>
            </a:endParaRPr>
          </a:p>
          <a:p>
            <a:endParaRPr lang="el-GR" dirty="0"/>
          </a:p>
        </p:txBody>
      </p:sp>
      <p:pic>
        <p:nvPicPr>
          <p:cNvPr id="7" name="Εικόνα 2"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1094032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latin typeface="+mn-lt"/>
              </a:rPr>
              <a:t>Διαφορές πρακτικής των δύο μεθόδων (</a:t>
            </a:r>
            <a:r>
              <a:rPr lang="en-US" altLang="el-GR" b="1" dirty="0" err="1" smtClean="0">
                <a:latin typeface="+mn-lt"/>
              </a:rPr>
              <a:t>Bennet</a:t>
            </a:r>
            <a:r>
              <a:rPr lang="en-US" altLang="el-GR" b="1" dirty="0" smtClean="0">
                <a:latin typeface="+mn-lt"/>
              </a:rPr>
              <a:t> 1976)</a:t>
            </a:r>
            <a:r>
              <a:rPr lang="el-GR" altLang="el-GR" b="1" dirty="0" smtClean="0">
                <a:latin typeface="+mn-lt"/>
              </a:rPr>
              <a:t> (1)</a:t>
            </a:r>
            <a:endParaRPr lang="el-GR" b="1" dirty="0">
              <a:latin typeface="+mn-lt"/>
            </a:endParaRPr>
          </a:p>
        </p:txBody>
      </p:sp>
      <p:graphicFrame>
        <p:nvGraphicFramePr>
          <p:cNvPr id="6" name="Θέση περιεχομένου 1" descr="Πίνακας:&#10;Πρώτη γραμμή. Παραδοσιακή, διεπιστημονικό εκπαιδευτικό υλικό. Σύγχρονη, εκπαιδευτικό υλικό τεμαχισμένο σε ενότητες. &#10;Δεύτερη γραμμή. Παραδοσιακή, ο καθηγητής οδηγεί την μαθησιακή εμπειρία. Σύγχρονη, ο καθηγητής μεταφέρει την γνώση. &#10;Τρίτη γραμμή. Παραδοσιακή, ο μαθητής είναι δραστήριος. Σύγχρονη, ο μαθητής έχει παθητικό ρόλο.&#10;Τέταρτη γραμμή. Παραδοσιακή, οι μαθητές συμμετέχουν στον εκπαιδευτικό σχεδιασμό. Σύγχρονη, οι μαθητές δεν έχουν γνώμη για τον εκπαιδευτικό σχεδιασμό.&#10;&#10;&#10;&#10;&#10;&#10;&#10;&#10;&#10;&#10;&#10;&#10;&#10;&#10;&#10;"/>
          <p:cNvGraphicFramePr>
            <a:graphicFrameLocks noGrp="1"/>
          </p:cNvGraphicFramePr>
          <p:nvPr>
            <p:ph idx="1"/>
            <p:custDataLst>
              <p:tags r:id="rId1"/>
            </p:custDataLst>
            <p:extLst>
              <p:ext uri="{D42A27DB-BD31-4B8C-83A1-F6EECF244321}">
                <p14:modId xmlns:p14="http://schemas.microsoft.com/office/powerpoint/2010/main" val="1003621188"/>
              </p:ext>
            </p:extLst>
          </p:nvPr>
        </p:nvGraphicFramePr>
        <p:xfrm>
          <a:off x="467544" y="2060848"/>
          <a:ext cx="8229600" cy="2956560"/>
        </p:xfrm>
        <a:graphic>
          <a:graphicData uri="http://schemas.openxmlformats.org/drawingml/2006/table">
            <a:tbl>
              <a:tblPr firstRow="1" bandRow="1">
                <a:tableStyleId>{7E9639D4-E3E2-4D34-9284-5A2195B3D0D7}</a:tableStyleId>
              </a:tblPr>
              <a:tblGrid>
                <a:gridCol w="4114800"/>
                <a:gridCol w="4114800"/>
              </a:tblGrid>
              <a:tr h="370840">
                <a:tc>
                  <a:txBody>
                    <a:bodyPr/>
                    <a:lstStyle/>
                    <a:p>
                      <a:pPr algn="ctr"/>
                      <a:r>
                        <a:rPr lang="el-GR" sz="2400" dirty="0" smtClean="0"/>
                        <a:t>Παραδοσιακή</a:t>
                      </a:r>
                      <a:endParaRPr lang="el-GR" sz="2400" dirty="0"/>
                    </a:p>
                  </a:txBody>
                  <a:tcPr anchor="ctr">
                    <a:lnR w="12700" cap="flat" cmpd="sng" algn="ctr">
                      <a:solidFill>
                        <a:schemeClr val="bg1"/>
                      </a:solidFill>
                      <a:prstDash val="solid"/>
                      <a:round/>
                      <a:headEnd type="none" w="med" len="med"/>
                      <a:tailEnd type="none" w="med" len="med"/>
                    </a:lnR>
                  </a:tcPr>
                </a:tc>
                <a:tc>
                  <a:txBody>
                    <a:bodyPr/>
                    <a:lstStyle/>
                    <a:p>
                      <a:pPr algn="ctr"/>
                      <a:r>
                        <a:rPr lang="el-GR" sz="2400" dirty="0" smtClean="0"/>
                        <a:t>Σύγχρονη</a:t>
                      </a:r>
                      <a:endParaRPr lang="el-GR" sz="2400" dirty="0"/>
                    </a:p>
                  </a:txBody>
                  <a:tcPr anchor="ctr">
                    <a:lnL w="12700" cap="flat" cmpd="sng" algn="ctr">
                      <a:solidFill>
                        <a:schemeClr val="bg1"/>
                      </a:solidFill>
                      <a:prstDash val="solid"/>
                      <a:round/>
                      <a:headEnd type="none" w="med" len="med"/>
                      <a:tailEnd type="none" w="med" len="med"/>
                    </a:lnL>
                  </a:tcPr>
                </a:tc>
              </a:tr>
              <a:tr h="370840">
                <a:tc>
                  <a:txBody>
                    <a:bodyPr/>
                    <a:lstStyle/>
                    <a:p>
                      <a:r>
                        <a:rPr lang="el-GR" altLang="el-GR" sz="2000" dirty="0" smtClean="0">
                          <a:solidFill>
                            <a:schemeClr val="tx1"/>
                          </a:solidFill>
                          <a:latin typeface="+mn-lt"/>
                        </a:rPr>
                        <a:t>Διεπιστημονικό εκπαιδευτικό υλικό</a:t>
                      </a:r>
                      <a:endParaRPr lang="el-GR" sz="2000" dirty="0">
                        <a:solidFill>
                          <a:schemeClr val="tx1"/>
                        </a:solidFill>
                        <a:latin typeface="+mn-lt"/>
                      </a:endParaRPr>
                    </a:p>
                  </a:txBody>
                  <a:tcPr anchor="ct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Εκπαιδευτικό υλικό τεμαχισμένο σε ενότητες</a:t>
                      </a:r>
                      <a:endParaRPr lang="el-GR" altLang="el-GR" sz="2000" b="1" dirty="0" smtClean="0">
                        <a:solidFill>
                          <a:schemeClr val="tx1"/>
                        </a:solidFill>
                        <a:effectLst>
                          <a:outerShdw blurRad="38100" dist="38100" dir="2700000" algn="tl">
                            <a:srgbClr val="000000"/>
                          </a:outerShdw>
                        </a:effectLst>
                        <a:latin typeface="+mn-lt"/>
                      </a:endParaRPr>
                    </a:p>
                  </a:txBody>
                  <a:tcPr anchor="ctr">
                    <a:lnL w="12700" cap="flat" cmpd="sng" algn="ctr">
                      <a:solidFill>
                        <a:schemeClr val="tx1"/>
                      </a:solidFill>
                      <a:prstDash val="solid"/>
                      <a:round/>
                      <a:headEnd type="none" w="med" len="med"/>
                      <a:tailEnd type="none" w="med" len="med"/>
                    </a:lnL>
                  </a:tcPr>
                </a:tc>
              </a:tr>
              <a:tr h="370840">
                <a:tc>
                  <a:txBody>
                    <a:bodyPr/>
                    <a:lstStyle/>
                    <a:p>
                      <a:r>
                        <a:rPr lang="el-GR" altLang="el-GR" sz="2000" dirty="0" smtClean="0">
                          <a:solidFill>
                            <a:schemeClr val="tx1"/>
                          </a:solidFill>
                          <a:latin typeface="+mn-lt"/>
                        </a:rPr>
                        <a:t>Ο καθηγητής οδηγεί την μαθησιακή εμπειρία</a:t>
                      </a:r>
                      <a:endParaRPr lang="el-GR" sz="2000" dirty="0">
                        <a:solidFill>
                          <a:schemeClr val="tx1"/>
                        </a:solidFill>
                        <a:latin typeface="+mn-lt"/>
                      </a:endParaRPr>
                    </a:p>
                  </a:txBody>
                  <a:tcPr anchor="ct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Ο καθηγητής μεταφέρει την γνώση</a:t>
                      </a:r>
                      <a:endParaRPr lang="el-GR" altLang="el-GR" sz="2000" b="1" dirty="0" smtClean="0">
                        <a:solidFill>
                          <a:schemeClr val="tx1"/>
                        </a:solidFill>
                        <a:effectLst>
                          <a:outerShdw blurRad="38100" dist="38100" dir="2700000" algn="tl">
                            <a:srgbClr val="000000"/>
                          </a:outerShdw>
                        </a:effectLst>
                        <a:latin typeface="+mn-lt"/>
                      </a:endParaRPr>
                    </a:p>
                  </a:txBody>
                  <a:tcPr anchor="ctr">
                    <a:lnL w="12700" cap="flat" cmpd="sng" algn="ctr">
                      <a:solidFill>
                        <a:schemeClr val="tx1"/>
                      </a:solidFill>
                      <a:prstDash val="solid"/>
                      <a:round/>
                      <a:headEnd type="none" w="med" len="med"/>
                      <a:tailEnd type="none" w="med" len="med"/>
                    </a:ln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Ο μαθητής είναι δραστήριος</a:t>
                      </a:r>
                      <a:endParaRPr lang="el-GR" altLang="el-GR" sz="2000" b="1" dirty="0" smtClean="0">
                        <a:solidFill>
                          <a:schemeClr val="tx1"/>
                        </a:solidFill>
                        <a:effectLst>
                          <a:outerShdw blurRad="38100" dist="38100" dir="2700000" algn="tl">
                            <a:srgbClr val="000000"/>
                          </a:outerShdw>
                        </a:effectLst>
                        <a:latin typeface="+mn-lt"/>
                      </a:endParaRPr>
                    </a:p>
                  </a:txBody>
                  <a:tcPr anchor="ct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Ο μαθητής έχει παθητικό ρόλο</a:t>
                      </a:r>
                      <a:endParaRPr lang="el-GR" altLang="el-GR" sz="2000" b="1" dirty="0" smtClean="0">
                        <a:solidFill>
                          <a:schemeClr val="tx1"/>
                        </a:solidFill>
                        <a:effectLst>
                          <a:outerShdw blurRad="38100" dist="38100" dir="2700000" algn="tl">
                            <a:srgbClr val="000000"/>
                          </a:outerShdw>
                        </a:effectLst>
                        <a:latin typeface="+mn-lt"/>
                      </a:endParaRPr>
                    </a:p>
                  </a:txBody>
                  <a:tcPr anchor="ctr">
                    <a:lnL w="12700" cap="flat" cmpd="sng" algn="ctr">
                      <a:solidFill>
                        <a:schemeClr val="tx1"/>
                      </a:solidFill>
                      <a:prstDash val="solid"/>
                      <a:round/>
                      <a:headEnd type="none" w="med" len="med"/>
                      <a:tailEnd type="none" w="med" len="med"/>
                    </a:lnL>
                  </a:tcPr>
                </a:tc>
              </a:tr>
              <a:tr h="370840">
                <a:tc>
                  <a:txBody>
                    <a:bodyPr/>
                    <a:lstStyle/>
                    <a:p>
                      <a:r>
                        <a:rPr lang="el-GR" altLang="el-GR" sz="2000" dirty="0" smtClean="0">
                          <a:solidFill>
                            <a:schemeClr val="tx1"/>
                          </a:solidFill>
                          <a:latin typeface="+mn-lt"/>
                        </a:rPr>
                        <a:t>Οι μαθητές συμμετέχουν στον εκπαιδευτικό σχεδιασμό</a:t>
                      </a:r>
                      <a:endParaRPr lang="el-GR" sz="2000" dirty="0">
                        <a:solidFill>
                          <a:schemeClr val="tx1"/>
                        </a:solidFill>
                        <a:latin typeface="+mn-lt"/>
                      </a:endParaRPr>
                    </a:p>
                  </a:txBody>
                  <a:tcPr anchor="ct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Οι μαθητές δεν έχουν γνώμη για τον εκπαιδευτικό σχεδιασμό</a:t>
                      </a:r>
                      <a:endParaRPr lang="el-GR" altLang="el-GR" sz="2000" b="1" dirty="0" smtClean="0">
                        <a:solidFill>
                          <a:schemeClr val="tx1"/>
                        </a:solidFill>
                        <a:effectLst>
                          <a:outerShdw blurRad="38100" dist="38100" dir="2700000" algn="tl">
                            <a:srgbClr val="000000"/>
                          </a:outerShdw>
                        </a:effectLst>
                        <a:latin typeface="+mn-lt"/>
                      </a:endParaRPr>
                    </a:p>
                  </a:txBody>
                  <a:tcPr anchor="ctr">
                    <a:lnL w="12700" cap="flat" cmpd="sng" algn="ctr">
                      <a:solidFill>
                        <a:schemeClr val="tx1"/>
                      </a:solidFill>
                      <a:prstDash val="solid"/>
                      <a:round/>
                      <a:headEnd type="none" w="med" len="med"/>
                      <a:tailEnd type="none" w="med" len="med"/>
                    </a:lnL>
                  </a:tcPr>
                </a:tc>
              </a:tr>
            </a:tbl>
          </a:graphicData>
        </a:graphic>
      </p:graphicFrame>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10</a:t>
            </a:fld>
            <a:endParaRPr lang="el-GR" sz="1400" dirty="0">
              <a:solidFill>
                <a:schemeClr val="tx1"/>
              </a:solidFill>
            </a:endParaRPr>
          </a:p>
        </p:txBody>
      </p:sp>
    </p:spTree>
    <p:extLst>
      <p:ext uri="{BB962C8B-B14F-4D97-AF65-F5344CB8AC3E}">
        <p14:creationId xmlns:p14="http://schemas.microsoft.com/office/powerpoint/2010/main" val="4165694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Διαφορές πρακτικής των δύο μεθόδων (</a:t>
            </a:r>
            <a:r>
              <a:rPr lang="en-US" altLang="el-GR" b="1" dirty="0" err="1"/>
              <a:t>Bennet</a:t>
            </a:r>
            <a:r>
              <a:rPr lang="en-US" altLang="el-GR" b="1" dirty="0"/>
              <a:t> 1976)</a:t>
            </a:r>
            <a:r>
              <a:rPr lang="el-GR" altLang="el-GR" b="1" dirty="0"/>
              <a:t> </a:t>
            </a:r>
            <a:r>
              <a:rPr lang="el-GR" altLang="el-GR" b="1" dirty="0" smtClean="0"/>
              <a:t>(2)</a:t>
            </a:r>
            <a:endParaRPr lang="el-GR" dirty="0"/>
          </a:p>
        </p:txBody>
      </p:sp>
      <p:graphicFrame>
        <p:nvGraphicFramePr>
          <p:cNvPr id="6" name="Θέση περιεχομένου 1" descr="Πίνακας:&#10;Πρώτη γραμμή. Παραδοσιακή, η μάθηση κυριαρχείται από ανακαλυπτικές τεχνικές. Σύγχρονη, γίνεται εξάσκηση της μνήμης και της πρακτικής. &#10;Δεύτερη γραμμή. Παραδοσιακή, καλλιεργούνται εσωτερικά κίνητρα. Σύγχρονη, χρησιμοποιούνται εξωτερικές αμοιβές. &#10;Τρίτη γραμμή. Παραδοσιακή, δε γίνεται συσχέτιση με ακαδημαϊκές προδιαγραφές. Σύγχρονη, γίνεται συσχέτιση με ακαδημαϊκές προδιαγραφές. &#10;Τέταρτη γραμμή. Παραδοσιακή, Πολύ λίγα τέστ. Σύγχρονη, μεγάλος αριθμός τεστ.&#10;&#10;&#10;&#10;&#10;&#10; &#10;&#10;&#10;&#10;&#10;&#10;"/>
          <p:cNvGraphicFramePr>
            <a:graphicFrameLocks noGrp="1"/>
          </p:cNvGraphicFramePr>
          <p:nvPr>
            <p:ph idx="1"/>
            <p:custDataLst>
              <p:tags r:id="rId1"/>
            </p:custDataLst>
            <p:extLst>
              <p:ext uri="{D42A27DB-BD31-4B8C-83A1-F6EECF244321}">
                <p14:modId xmlns:p14="http://schemas.microsoft.com/office/powerpoint/2010/main" val="2999356065"/>
              </p:ext>
            </p:extLst>
          </p:nvPr>
        </p:nvGraphicFramePr>
        <p:xfrm>
          <a:off x="467544" y="2060848"/>
          <a:ext cx="8229600" cy="2956560"/>
        </p:xfrm>
        <a:graphic>
          <a:graphicData uri="http://schemas.openxmlformats.org/drawingml/2006/table">
            <a:tbl>
              <a:tblPr firstRow="1" bandRow="1">
                <a:tableStyleId>{7E9639D4-E3E2-4D34-9284-5A2195B3D0D7}</a:tableStyleId>
              </a:tblPr>
              <a:tblGrid>
                <a:gridCol w="4114800"/>
                <a:gridCol w="4114800"/>
              </a:tblGrid>
              <a:tr h="370840">
                <a:tc>
                  <a:txBody>
                    <a:bodyPr/>
                    <a:lstStyle/>
                    <a:p>
                      <a:pPr algn="ctr"/>
                      <a:r>
                        <a:rPr lang="el-GR" sz="2400" dirty="0" smtClean="0"/>
                        <a:t>Παραδοσιακή</a:t>
                      </a:r>
                      <a:endParaRPr lang="el-GR" sz="2400" dirty="0"/>
                    </a:p>
                  </a:txBody>
                  <a:tcPr anchor="ctr">
                    <a:lnR w="12700" cap="flat" cmpd="sng" algn="ctr">
                      <a:solidFill>
                        <a:schemeClr val="bg1"/>
                      </a:solidFill>
                      <a:prstDash val="solid"/>
                      <a:round/>
                      <a:headEnd type="none" w="med" len="med"/>
                      <a:tailEnd type="none" w="med" len="med"/>
                    </a:lnR>
                  </a:tcPr>
                </a:tc>
                <a:tc>
                  <a:txBody>
                    <a:bodyPr/>
                    <a:lstStyle/>
                    <a:p>
                      <a:pPr algn="ctr"/>
                      <a:r>
                        <a:rPr lang="el-GR" sz="2400" dirty="0" smtClean="0"/>
                        <a:t>Σύγχρονη</a:t>
                      </a:r>
                      <a:endParaRPr lang="el-GR" sz="2400" dirty="0"/>
                    </a:p>
                  </a:txBody>
                  <a:tcPr anchor="ctr">
                    <a:lnL w="12700" cap="flat" cmpd="sng" algn="ctr">
                      <a:solidFill>
                        <a:schemeClr val="bg1"/>
                      </a:solidFill>
                      <a:prstDash val="solid"/>
                      <a:round/>
                      <a:headEnd type="none" w="med" len="med"/>
                      <a:tailEnd type="none" w="med" len="med"/>
                    </a:ln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Η μάθηση κυριαρχείται από </a:t>
                      </a:r>
                      <a:r>
                        <a:rPr lang="el-GR" altLang="el-GR" sz="2000" dirty="0" err="1" smtClean="0">
                          <a:solidFill>
                            <a:schemeClr val="tx1"/>
                          </a:solidFill>
                          <a:latin typeface="+mn-lt"/>
                        </a:rPr>
                        <a:t>ανακαλυπτικές</a:t>
                      </a:r>
                      <a:r>
                        <a:rPr lang="el-GR" altLang="el-GR" sz="2000" dirty="0" smtClean="0">
                          <a:solidFill>
                            <a:schemeClr val="tx1"/>
                          </a:solidFill>
                          <a:latin typeface="+mn-lt"/>
                        </a:rPr>
                        <a:t> τεχνικές</a:t>
                      </a:r>
                      <a:endParaRPr lang="el-GR" altLang="el-GR" sz="2000" b="1" dirty="0" smtClean="0">
                        <a:solidFill>
                          <a:schemeClr val="tx1"/>
                        </a:solidFill>
                        <a:effectLst>
                          <a:outerShdw blurRad="38100" dist="38100" dir="2700000" algn="tl">
                            <a:srgbClr val="000000"/>
                          </a:outerShdw>
                        </a:effectLst>
                        <a:latin typeface="+mn-lt"/>
                      </a:endParaRPr>
                    </a:p>
                  </a:txBody>
                  <a:tcPr anchor="ct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Γίνεται εξάσκηση της μνήμης και της πρακτικής</a:t>
                      </a:r>
                      <a:endParaRPr lang="el-GR" altLang="el-GR" sz="2000" b="1" dirty="0" smtClean="0">
                        <a:solidFill>
                          <a:schemeClr val="tx1"/>
                        </a:solidFill>
                        <a:effectLst>
                          <a:outerShdw blurRad="38100" dist="38100" dir="2700000" algn="tl">
                            <a:srgbClr val="000000"/>
                          </a:outerShdw>
                        </a:effectLst>
                        <a:latin typeface="+mn-lt"/>
                      </a:endParaRPr>
                    </a:p>
                  </a:txBody>
                  <a:tcPr anchor="ctr">
                    <a:lnL w="12700" cap="flat" cmpd="sng" algn="ctr">
                      <a:solidFill>
                        <a:schemeClr val="tx1"/>
                      </a:solidFill>
                      <a:prstDash val="solid"/>
                      <a:round/>
                      <a:headEnd type="none" w="med" len="med"/>
                      <a:tailEnd type="none" w="med" len="med"/>
                    </a:lnL>
                  </a:tcPr>
                </a:tc>
              </a:tr>
              <a:tr h="370840">
                <a:tc>
                  <a:txBody>
                    <a:bodyPr/>
                    <a:lstStyle/>
                    <a:p>
                      <a:r>
                        <a:rPr lang="el-GR" altLang="el-GR" sz="2000" dirty="0" smtClean="0">
                          <a:solidFill>
                            <a:schemeClr val="tx1"/>
                          </a:solidFill>
                          <a:latin typeface="+mn-lt"/>
                        </a:rPr>
                        <a:t>Καλλιεργούνται εσωτερικά κίνητρα </a:t>
                      </a:r>
                      <a:endParaRPr lang="el-GR" sz="2000" dirty="0">
                        <a:solidFill>
                          <a:schemeClr val="tx1"/>
                        </a:solidFill>
                        <a:latin typeface="+mn-lt"/>
                      </a:endParaRPr>
                    </a:p>
                  </a:txBody>
                  <a:tcPr anchor="ct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Χρησιμοποιούνται εξωτερικές αμοιβές</a:t>
                      </a:r>
                      <a:endParaRPr lang="el-GR" altLang="el-GR" sz="2000" b="1" dirty="0" smtClean="0">
                        <a:solidFill>
                          <a:schemeClr val="tx1"/>
                        </a:solidFill>
                        <a:effectLst>
                          <a:outerShdw blurRad="38100" dist="38100" dir="2700000" algn="tl">
                            <a:srgbClr val="000000"/>
                          </a:outerShdw>
                        </a:effectLst>
                        <a:latin typeface="+mn-lt"/>
                      </a:endParaRPr>
                    </a:p>
                  </a:txBody>
                  <a:tcPr anchor="ctr">
                    <a:lnL w="12700" cap="flat" cmpd="sng" algn="ctr">
                      <a:solidFill>
                        <a:schemeClr val="tx1"/>
                      </a:solidFill>
                      <a:prstDash val="solid"/>
                      <a:round/>
                      <a:headEnd type="none" w="med" len="med"/>
                      <a:tailEnd type="none" w="med" len="med"/>
                    </a:ln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Δε γίνεται συσχέτιση με ακαδημαϊκές προδιαγραφές</a:t>
                      </a:r>
                      <a:endParaRPr lang="el-GR" altLang="el-GR" sz="2000" b="1" dirty="0" smtClean="0">
                        <a:solidFill>
                          <a:schemeClr val="tx1"/>
                        </a:solidFill>
                        <a:effectLst>
                          <a:outerShdw blurRad="38100" dist="38100" dir="2700000" algn="tl">
                            <a:srgbClr val="000000"/>
                          </a:outerShdw>
                        </a:effectLst>
                        <a:latin typeface="+mn-lt"/>
                      </a:endParaRPr>
                    </a:p>
                  </a:txBody>
                  <a:tcPr anchor="ct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Γίνεται συσχέτιση με ακαδημαϊκές προδιαγραφές</a:t>
                      </a:r>
                      <a:endParaRPr lang="el-GR" altLang="el-GR" sz="2000" b="1" dirty="0" smtClean="0">
                        <a:solidFill>
                          <a:schemeClr val="tx1"/>
                        </a:solidFill>
                        <a:effectLst>
                          <a:outerShdw blurRad="38100" dist="38100" dir="2700000" algn="tl">
                            <a:srgbClr val="000000"/>
                          </a:outerShdw>
                        </a:effectLst>
                        <a:latin typeface="+mn-lt"/>
                      </a:endParaRPr>
                    </a:p>
                  </a:txBody>
                  <a:tcPr anchor="ctr">
                    <a:lnL w="12700" cap="flat" cmpd="sng" algn="ctr">
                      <a:solidFill>
                        <a:schemeClr val="tx1"/>
                      </a:solidFill>
                      <a:prstDash val="solid"/>
                      <a:round/>
                      <a:headEnd type="none" w="med" len="med"/>
                      <a:tailEnd type="none" w="med" len="med"/>
                    </a:ln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Πολύ λίγα ΤΕΣΤ</a:t>
                      </a:r>
                      <a:endParaRPr lang="el-GR" altLang="el-GR" sz="2000" b="1" dirty="0" smtClean="0">
                        <a:solidFill>
                          <a:schemeClr val="tx1"/>
                        </a:solidFill>
                        <a:effectLst>
                          <a:outerShdw blurRad="38100" dist="38100" dir="2700000" algn="tl">
                            <a:srgbClr val="000000"/>
                          </a:outerShdw>
                        </a:effectLst>
                        <a:latin typeface="+mn-lt"/>
                      </a:endParaRPr>
                    </a:p>
                  </a:txBody>
                  <a:tcPr anchor="ctr">
                    <a:lnR w="12700" cap="flat" cmpd="sng" algn="ctr">
                      <a:solidFill>
                        <a:schemeClr val="tx1"/>
                      </a:solidFill>
                      <a:prstDash val="solid"/>
                      <a:round/>
                      <a:headEnd type="none" w="med" len="med"/>
                      <a:tailEnd type="none" w="med" len="med"/>
                    </a:lnR>
                  </a:tcPr>
                </a:tc>
                <a:tc>
                  <a:txBody>
                    <a:bodyPr/>
                    <a:lstStyle/>
                    <a:p>
                      <a:r>
                        <a:rPr lang="el-GR" altLang="el-GR" sz="2000" dirty="0" smtClean="0">
                          <a:solidFill>
                            <a:schemeClr val="tx1"/>
                          </a:solidFill>
                          <a:latin typeface="+mn-lt"/>
                        </a:rPr>
                        <a:t>Μεγάλος αριθμός ΤΕΣΤ</a:t>
                      </a:r>
                      <a:endParaRPr lang="el-GR" altLang="el-GR" sz="2000" b="1" dirty="0">
                        <a:solidFill>
                          <a:schemeClr val="tx1"/>
                        </a:solidFill>
                        <a:effectLst>
                          <a:outerShdw blurRad="38100" dist="38100" dir="2700000" algn="tl">
                            <a:srgbClr val="000000"/>
                          </a:outerShdw>
                        </a:effectLst>
                        <a:latin typeface="+mn-lt"/>
                      </a:endParaRPr>
                    </a:p>
                  </a:txBody>
                  <a:tcPr anchor="ctr">
                    <a:lnL w="12700" cap="flat" cmpd="sng" algn="ctr">
                      <a:solidFill>
                        <a:schemeClr val="tx1"/>
                      </a:solidFill>
                      <a:prstDash val="solid"/>
                      <a:round/>
                      <a:headEnd type="none" w="med" len="med"/>
                      <a:tailEnd type="none" w="med" len="med"/>
                    </a:lnL>
                  </a:tcPr>
                </a:tc>
              </a:tr>
            </a:tbl>
          </a:graphicData>
        </a:graphic>
      </p:graphicFrame>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11</a:t>
            </a:fld>
            <a:endParaRPr lang="el-GR" sz="1400" dirty="0">
              <a:solidFill>
                <a:schemeClr val="tx1"/>
              </a:solidFill>
            </a:endParaRPr>
          </a:p>
        </p:txBody>
      </p:sp>
    </p:spTree>
    <p:extLst>
      <p:ext uri="{BB962C8B-B14F-4D97-AF65-F5344CB8AC3E}">
        <p14:creationId xmlns:p14="http://schemas.microsoft.com/office/powerpoint/2010/main" val="29072941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Διαφορές πρακτικής των δύο μεθόδων (</a:t>
            </a:r>
            <a:r>
              <a:rPr lang="en-US" altLang="el-GR" b="1" dirty="0" err="1"/>
              <a:t>Bennet</a:t>
            </a:r>
            <a:r>
              <a:rPr lang="en-US" altLang="el-GR" b="1" dirty="0"/>
              <a:t> 1976)</a:t>
            </a:r>
            <a:r>
              <a:rPr lang="el-GR" altLang="el-GR" b="1" dirty="0"/>
              <a:t> </a:t>
            </a:r>
            <a:r>
              <a:rPr lang="el-GR" altLang="el-GR" b="1" dirty="0" smtClean="0"/>
              <a:t>(3)</a:t>
            </a:r>
            <a:endParaRPr lang="el-GR" dirty="0"/>
          </a:p>
        </p:txBody>
      </p:sp>
      <p:graphicFrame>
        <p:nvGraphicFramePr>
          <p:cNvPr id="6" name="Θέση περιεχομένου 1" descr="Πίνακας:&#10;Πρώτη γραμμή. Παραδοσιακή, ενθαρρύνονται οι ομαδοσυνεργατικές πρακτικές. Σύγχρονη, υπάρχει συναγωνισμός.&#10;Δεύτερη γραμμή. Παραδοσιακή, η διδασκαλία γίνεται σε ομάδες. Σύγχρονη, η διδασκαλία γίνεται με ολόκληρη την τάξη. &#10;Τρίτη γραμμή. Παραδοσιακή, δίδεται έμφαση στην δημιουργική έκφραση. Σύγχρονη, δίδεται έμφαση στην αποστήθιση.&#10;Τέταρτη γραμμή. Παραδοσιακή, δίδεται ισοδύναμη έμφαση στην συναισθηματική και στη γνωστική ανάπτυξη. Σύγχρονη, δίδεται έμφαση μόνο στην γνωστική ανάπτυξη. &#10;Πέμπτη γραμμή. Παραδοσιακή, αξιολογείται η διαδικασία. Σύγχρονη, αξιολογείται το αποτέλεσμα.&#10;&#10;&#10;&#10;&#10;&#10;&#10;&#10;&#10;&#10;&#10;&#10;&#10;&#10;&#10;&#10;&#10;&#10;&#10;"/>
          <p:cNvGraphicFramePr>
            <a:graphicFrameLocks noGrp="1"/>
          </p:cNvGraphicFramePr>
          <p:nvPr>
            <p:ph idx="1"/>
            <p:custDataLst>
              <p:tags r:id="rId1"/>
            </p:custDataLst>
            <p:extLst>
              <p:ext uri="{D42A27DB-BD31-4B8C-83A1-F6EECF244321}">
                <p14:modId xmlns:p14="http://schemas.microsoft.com/office/powerpoint/2010/main" val="3728789886"/>
              </p:ext>
            </p:extLst>
          </p:nvPr>
        </p:nvGraphicFramePr>
        <p:xfrm>
          <a:off x="467544" y="2060848"/>
          <a:ext cx="8229600" cy="3962400"/>
        </p:xfrm>
        <a:graphic>
          <a:graphicData uri="http://schemas.openxmlformats.org/drawingml/2006/table">
            <a:tbl>
              <a:tblPr firstRow="1" bandRow="1">
                <a:tableStyleId>{7E9639D4-E3E2-4D34-9284-5A2195B3D0D7}</a:tableStyleId>
              </a:tblPr>
              <a:tblGrid>
                <a:gridCol w="4114800"/>
                <a:gridCol w="4114800"/>
              </a:tblGrid>
              <a:tr h="370840">
                <a:tc>
                  <a:txBody>
                    <a:bodyPr/>
                    <a:lstStyle/>
                    <a:p>
                      <a:pPr algn="ctr"/>
                      <a:r>
                        <a:rPr lang="el-GR" sz="2400" dirty="0" smtClean="0"/>
                        <a:t>Παραδοσιακή</a:t>
                      </a:r>
                      <a:endParaRPr lang="el-GR" sz="2400" dirty="0"/>
                    </a:p>
                  </a:txBody>
                  <a:tcPr anchor="ctr">
                    <a:lnR w="12700" cap="flat" cmpd="sng" algn="ctr">
                      <a:solidFill>
                        <a:schemeClr val="bg1"/>
                      </a:solidFill>
                      <a:prstDash val="solid"/>
                      <a:round/>
                      <a:headEnd type="none" w="med" len="med"/>
                      <a:tailEnd type="none" w="med" len="med"/>
                    </a:lnR>
                  </a:tcPr>
                </a:tc>
                <a:tc>
                  <a:txBody>
                    <a:bodyPr/>
                    <a:lstStyle/>
                    <a:p>
                      <a:pPr algn="ctr"/>
                      <a:r>
                        <a:rPr lang="el-GR" sz="2400" dirty="0" smtClean="0"/>
                        <a:t>Σύγχρονη</a:t>
                      </a:r>
                      <a:endParaRPr lang="el-GR" sz="2400" dirty="0"/>
                    </a:p>
                  </a:txBody>
                  <a:tcPr anchor="ctr">
                    <a:lnL w="12700" cap="flat" cmpd="sng" algn="ctr">
                      <a:solidFill>
                        <a:schemeClr val="bg1"/>
                      </a:solidFill>
                      <a:prstDash val="solid"/>
                      <a:round/>
                      <a:headEnd type="none" w="med" len="med"/>
                      <a:tailEnd type="none" w="med" len="med"/>
                    </a:ln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Ενθαρρύνονται οι </a:t>
                      </a:r>
                      <a:r>
                        <a:rPr lang="el-GR" altLang="el-GR" sz="2000" dirty="0" err="1" smtClean="0">
                          <a:solidFill>
                            <a:schemeClr val="tx1"/>
                          </a:solidFill>
                          <a:latin typeface="+mn-lt"/>
                        </a:rPr>
                        <a:t>ομαδοσυνεργατικές</a:t>
                      </a:r>
                      <a:r>
                        <a:rPr lang="el-GR" altLang="el-GR" sz="2000" dirty="0" smtClean="0">
                          <a:solidFill>
                            <a:schemeClr val="tx1"/>
                          </a:solidFill>
                          <a:latin typeface="+mn-lt"/>
                        </a:rPr>
                        <a:t> πρακτικές</a:t>
                      </a:r>
                      <a:endParaRPr lang="el-GR" altLang="el-GR" sz="2000" b="1" dirty="0" smtClean="0">
                        <a:solidFill>
                          <a:schemeClr val="tx1"/>
                        </a:solidFill>
                        <a:effectLst>
                          <a:outerShdw blurRad="38100" dist="38100" dir="2700000" algn="tl">
                            <a:srgbClr val="000000"/>
                          </a:outerShdw>
                        </a:effectLst>
                        <a:latin typeface="+mn-lt"/>
                      </a:endParaRPr>
                    </a:p>
                  </a:txBody>
                  <a:tcPr anchor="ct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Υπάρχει συναγωνισμός</a:t>
                      </a:r>
                      <a:endParaRPr lang="el-GR" altLang="el-GR" sz="2000" b="1" dirty="0" smtClean="0">
                        <a:solidFill>
                          <a:schemeClr val="tx1"/>
                        </a:solidFill>
                        <a:effectLst>
                          <a:outerShdw blurRad="38100" dist="38100" dir="2700000" algn="tl">
                            <a:srgbClr val="000000"/>
                          </a:outerShdw>
                        </a:effectLst>
                        <a:latin typeface="+mn-lt"/>
                      </a:endParaRPr>
                    </a:p>
                  </a:txBody>
                  <a:tcPr anchor="ctr">
                    <a:lnL w="12700" cap="flat" cmpd="sng" algn="ctr">
                      <a:solidFill>
                        <a:schemeClr val="tx1"/>
                      </a:solidFill>
                      <a:prstDash val="solid"/>
                      <a:round/>
                      <a:headEnd type="none" w="med" len="med"/>
                      <a:tailEnd type="none" w="med" len="med"/>
                    </a:ln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Η διδασκαλία γίνεται σε ομάδες</a:t>
                      </a:r>
                      <a:endParaRPr lang="el-GR" altLang="el-GR" sz="2000" b="1" dirty="0" smtClean="0">
                        <a:solidFill>
                          <a:schemeClr val="tx1"/>
                        </a:solidFill>
                        <a:effectLst>
                          <a:outerShdw blurRad="38100" dist="38100" dir="2700000" algn="tl">
                            <a:srgbClr val="000000"/>
                          </a:outerShdw>
                        </a:effectLst>
                        <a:latin typeface="+mn-lt"/>
                      </a:endParaRPr>
                    </a:p>
                  </a:txBody>
                  <a:tcPr anchor="ct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Η διδασκαλία γίνεται με ολόκληρη την τάξη</a:t>
                      </a:r>
                      <a:endParaRPr lang="el-GR" altLang="el-GR" sz="2000" b="1" dirty="0" smtClean="0">
                        <a:solidFill>
                          <a:schemeClr val="tx1"/>
                        </a:solidFill>
                        <a:effectLst>
                          <a:outerShdw blurRad="38100" dist="38100" dir="2700000" algn="tl">
                            <a:srgbClr val="000000"/>
                          </a:outerShdw>
                        </a:effectLst>
                        <a:latin typeface="+mn-lt"/>
                      </a:endParaRPr>
                    </a:p>
                  </a:txBody>
                  <a:tcPr anchor="ctr">
                    <a:lnL w="12700" cap="flat" cmpd="sng" algn="ctr">
                      <a:solidFill>
                        <a:schemeClr val="tx1"/>
                      </a:solidFill>
                      <a:prstDash val="solid"/>
                      <a:round/>
                      <a:headEnd type="none" w="med" len="med"/>
                      <a:tailEnd type="none" w="med" len="med"/>
                    </a:lnL>
                  </a:tcPr>
                </a:tc>
              </a:tr>
              <a:tr h="370840">
                <a:tc>
                  <a:txBody>
                    <a:bodyPr/>
                    <a:lstStyle/>
                    <a:p>
                      <a:r>
                        <a:rPr lang="el-GR" altLang="el-GR" sz="2000" dirty="0" smtClean="0">
                          <a:solidFill>
                            <a:schemeClr val="tx1"/>
                          </a:solidFill>
                          <a:latin typeface="+mn-lt"/>
                        </a:rPr>
                        <a:t>Δίδεται έμφαση στην δημιουργική έκφραση</a:t>
                      </a:r>
                      <a:endParaRPr lang="el-GR" altLang="el-GR" sz="2000" b="1" dirty="0">
                        <a:solidFill>
                          <a:schemeClr val="tx1"/>
                        </a:solidFill>
                        <a:effectLst>
                          <a:outerShdw blurRad="38100" dist="38100" dir="2700000" algn="tl">
                            <a:srgbClr val="000000"/>
                          </a:outerShdw>
                        </a:effectLst>
                        <a:latin typeface="+mn-lt"/>
                      </a:endParaRPr>
                    </a:p>
                  </a:txBody>
                  <a:tcPr anchor="ct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Δίδεται έμφαση στην αποστήθιση</a:t>
                      </a:r>
                      <a:endParaRPr lang="el-GR" altLang="el-GR" sz="2000" b="1" dirty="0" smtClean="0">
                        <a:solidFill>
                          <a:schemeClr val="tx1"/>
                        </a:solidFill>
                        <a:effectLst>
                          <a:outerShdw blurRad="38100" dist="38100" dir="2700000" algn="tl">
                            <a:srgbClr val="000000"/>
                          </a:outerShdw>
                        </a:effectLst>
                        <a:latin typeface="+mn-lt"/>
                      </a:endParaRPr>
                    </a:p>
                  </a:txBody>
                  <a:tcPr anchor="ctr">
                    <a:lnL w="12700" cap="flat" cmpd="sng" algn="ctr">
                      <a:solidFill>
                        <a:schemeClr val="tx1"/>
                      </a:solidFill>
                      <a:prstDash val="solid"/>
                      <a:round/>
                      <a:headEnd type="none" w="med" len="med"/>
                      <a:tailEnd type="none" w="med" len="med"/>
                    </a:lnL>
                  </a:tcPr>
                </a:tc>
              </a:tr>
              <a:tr h="370840">
                <a:tc>
                  <a:txBody>
                    <a:bodyPr/>
                    <a:lstStyle/>
                    <a:p>
                      <a:r>
                        <a:rPr lang="el-GR" altLang="el-GR" sz="2000" dirty="0" smtClean="0">
                          <a:solidFill>
                            <a:schemeClr val="tx1"/>
                          </a:solidFill>
                          <a:latin typeface="+mn-lt"/>
                        </a:rPr>
                        <a:t>Δίδεται ισοδύναμη έμφαση στην συναισθηματική και στη γνωστική ανάπτυξη</a:t>
                      </a:r>
                      <a:endParaRPr lang="el-GR" altLang="el-GR" sz="2000" b="1" dirty="0">
                        <a:solidFill>
                          <a:schemeClr val="tx1"/>
                        </a:solidFill>
                        <a:effectLst>
                          <a:outerShdw blurRad="38100" dist="38100" dir="2700000" algn="tl">
                            <a:srgbClr val="000000"/>
                          </a:outerShdw>
                        </a:effectLst>
                        <a:latin typeface="+mn-lt"/>
                      </a:endParaRPr>
                    </a:p>
                  </a:txBody>
                  <a:tcPr anchor="ct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solidFill>
                            <a:schemeClr val="tx1"/>
                          </a:solidFill>
                          <a:latin typeface="+mn-lt"/>
                        </a:rPr>
                        <a:t>Δίδεται έμφαση μόνο στην γνωστική ανάπτυξη</a:t>
                      </a:r>
                      <a:endParaRPr lang="el-GR" altLang="el-GR" sz="2000" b="1" dirty="0" smtClean="0">
                        <a:solidFill>
                          <a:schemeClr val="tx1"/>
                        </a:solidFill>
                        <a:effectLst>
                          <a:outerShdw blurRad="38100" dist="38100" dir="2700000" algn="tl">
                            <a:srgbClr val="000000"/>
                          </a:outerShdw>
                        </a:effectLst>
                        <a:latin typeface="+mn-lt"/>
                      </a:endParaRPr>
                    </a:p>
                  </a:txBody>
                  <a:tcPr anchor="ctr">
                    <a:lnL w="12700" cap="flat" cmpd="sng" algn="ctr">
                      <a:solidFill>
                        <a:schemeClr val="tx1"/>
                      </a:solidFill>
                      <a:prstDash val="solid"/>
                      <a:round/>
                      <a:headEnd type="none" w="med" len="med"/>
                      <a:tailEnd type="none" w="med" len="med"/>
                    </a:lnL>
                  </a:tcPr>
                </a:tc>
              </a:tr>
              <a:tr h="370840">
                <a:tc>
                  <a:txBody>
                    <a:bodyPr/>
                    <a:lstStyle/>
                    <a:p>
                      <a:r>
                        <a:rPr lang="el-GR" altLang="el-GR" sz="2000" dirty="0" smtClean="0">
                          <a:solidFill>
                            <a:schemeClr val="tx1"/>
                          </a:solidFill>
                          <a:latin typeface="+mn-lt"/>
                        </a:rPr>
                        <a:t>Αξιολογείται η διαδικασία</a:t>
                      </a:r>
                      <a:endParaRPr lang="el-GR" sz="2000" dirty="0">
                        <a:solidFill>
                          <a:schemeClr val="tx1"/>
                        </a:solidFill>
                        <a:latin typeface="+mn-lt"/>
                      </a:endParaRPr>
                    </a:p>
                  </a:txBody>
                  <a:tcPr anchor="ctr">
                    <a:lnR w="12700" cap="flat" cmpd="sng" algn="ctr">
                      <a:solidFill>
                        <a:schemeClr val="tx1"/>
                      </a:solidFill>
                      <a:prstDash val="solid"/>
                      <a:round/>
                      <a:headEnd type="none" w="med" len="med"/>
                      <a:tailEnd type="none" w="med" len="med"/>
                    </a:lnR>
                  </a:tcPr>
                </a:tc>
                <a:tc>
                  <a:txBody>
                    <a:bodyPr/>
                    <a:lstStyle/>
                    <a:p>
                      <a:r>
                        <a:rPr lang="el-GR" altLang="el-GR" sz="2000" dirty="0" smtClean="0">
                          <a:solidFill>
                            <a:schemeClr val="tx1"/>
                          </a:solidFill>
                          <a:latin typeface="+mn-lt"/>
                        </a:rPr>
                        <a:t>Αξιολογείται το αποτέλεσμα</a:t>
                      </a:r>
                      <a:endParaRPr lang="el-GR" altLang="el-GR" sz="2000" b="1" dirty="0">
                        <a:solidFill>
                          <a:schemeClr val="tx1"/>
                        </a:solidFill>
                        <a:effectLst>
                          <a:outerShdw blurRad="38100" dist="38100" dir="2700000" algn="tl">
                            <a:srgbClr val="000000"/>
                          </a:outerShdw>
                        </a:effectLst>
                        <a:latin typeface="+mn-lt"/>
                      </a:endParaRPr>
                    </a:p>
                  </a:txBody>
                  <a:tcPr anchor="ctr">
                    <a:lnL w="12700" cap="flat" cmpd="sng" algn="ctr">
                      <a:solidFill>
                        <a:schemeClr val="tx1"/>
                      </a:solidFill>
                      <a:prstDash val="solid"/>
                      <a:round/>
                      <a:headEnd type="none" w="med" len="med"/>
                      <a:tailEnd type="none" w="med" len="med"/>
                    </a:lnL>
                  </a:tcPr>
                </a:tc>
              </a:tr>
            </a:tbl>
          </a:graphicData>
        </a:graphic>
      </p:graphicFrame>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12</a:t>
            </a:fld>
            <a:endParaRPr lang="el-GR" dirty="0">
              <a:solidFill>
                <a:schemeClr val="tx1"/>
              </a:solidFill>
            </a:endParaRPr>
          </a:p>
        </p:txBody>
      </p:sp>
    </p:spTree>
    <p:extLst>
      <p:ext uri="{BB962C8B-B14F-4D97-AF65-F5344CB8AC3E}">
        <p14:creationId xmlns:p14="http://schemas.microsoft.com/office/powerpoint/2010/main" val="29386235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latin typeface="+mn-lt"/>
              </a:rPr>
              <a:t>Επιχειρήματα υπέρ της μαθητοκεντρικής </a:t>
            </a:r>
            <a:r>
              <a:rPr lang="el-GR" altLang="el-GR" b="1" dirty="0" smtClean="0">
                <a:latin typeface="+mn-lt"/>
              </a:rPr>
              <a:t>προσέγγισης</a:t>
            </a:r>
            <a:endParaRPr lang="el-GR" b="1" dirty="0">
              <a:latin typeface="+mn-lt"/>
            </a:endParaRPr>
          </a:p>
        </p:txBody>
      </p:sp>
      <p:sp>
        <p:nvSpPr>
          <p:cNvPr id="3" name="Θέση περιεχομένου 1"/>
          <p:cNvSpPr>
            <a:spLocks noGrp="1"/>
          </p:cNvSpPr>
          <p:nvPr>
            <p:ph idx="1"/>
          </p:nvPr>
        </p:nvSpPr>
        <p:spPr/>
        <p:txBody>
          <a:bodyPr>
            <a:normAutofit/>
          </a:bodyPr>
          <a:lstStyle/>
          <a:p>
            <a:pPr marL="0" indent="0">
              <a:spcBef>
                <a:spcPts val="0"/>
              </a:spcBef>
              <a:spcAft>
                <a:spcPts val="1200"/>
              </a:spcAft>
              <a:buNone/>
            </a:pPr>
            <a:endParaRPr lang="el-GR" altLang="el-GR" sz="1000" dirty="0" smtClean="0"/>
          </a:p>
          <a:p>
            <a:pPr marL="0" indent="0">
              <a:spcBef>
                <a:spcPts val="0"/>
              </a:spcBef>
              <a:spcAft>
                <a:spcPts val="1200"/>
              </a:spcAft>
              <a:buNone/>
            </a:pPr>
            <a:r>
              <a:rPr lang="el-GR" altLang="el-GR" sz="2400" b="1" dirty="0" smtClean="0">
                <a:solidFill>
                  <a:srgbClr val="9900CC"/>
                </a:solidFill>
              </a:rPr>
              <a:t>1.  </a:t>
            </a:r>
            <a:r>
              <a:rPr lang="el-GR" altLang="el-GR" sz="2400" dirty="0" smtClean="0"/>
              <a:t>Ο </a:t>
            </a:r>
            <a:r>
              <a:rPr lang="el-GR" altLang="el-GR" sz="2400" dirty="0"/>
              <a:t>μαθητής έχει πλήρη υπευθυνότητα για την </a:t>
            </a:r>
            <a:r>
              <a:rPr lang="el-GR" altLang="el-GR" sz="2400" dirty="0" smtClean="0"/>
              <a:t>μάθησή του.</a:t>
            </a:r>
            <a:endParaRPr lang="el-GR" altLang="el-GR" sz="2400" dirty="0"/>
          </a:p>
          <a:p>
            <a:pPr marL="0" indent="0">
              <a:spcBef>
                <a:spcPts val="0"/>
              </a:spcBef>
              <a:spcAft>
                <a:spcPts val="1200"/>
              </a:spcAft>
              <a:buNone/>
            </a:pPr>
            <a:r>
              <a:rPr lang="el-GR" altLang="el-GR" sz="2400" b="1" dirty="0" smtClean="0">
                <a:solidFill>
                  <a:srgbClr val="9900CC"/>
                </a:solidFill>
              </a:rPr>
              <a:t>2.  </a:t>
            </a:r>
            <a:r>
              <a:rPr lang="el-GR" altLang="el-GR" sz="2400" dirty="0" smtClean="0"/>
              <a:t>Το </a:t>
            </a:r>
            <a:r>
              <a:rPr lang="el-GR" altLang="el-GR" sz="2400" dirty="0"/>
              <a:t>γνωστικό υλικό πρέπει να έχει σημασία για το </a:t>
            </a:r>
            <a:r>
              <a:rPr lang="el-GR" altLang="el-GR" sz="2400" dirty="0" smtClean="0"/>
              <a:t>μαθητή.</a:t>
            </a:r>
            <a:endParaRPr lang="el-GR" altLang="el-GR" sz="2400" dirty="0"/>
          </a:p>
          <a:p>
            <a:pPr marL="0" indent="0">
              <a:spcBef>
                <a:spcPts val="0"/>
              </a:spcBef>
              <a:buNone/>
            </a:pPr>
            <a:r>
              <a:rPr lang="el-GR" altLang="el-GR" sz="2400" b="1" dirty="0" smtClean="0">
                <a:solidFill>
                  <a:srgbClr val="9900CC"/>
                </a:solidFill>
              </a:rPr>
              <a:t>3.  </a:t>
            </a:r>
            <a:r>
              <a:rPr lang="el-GR" altLang="el-GR" sz="2400" dirty="0" smtClean="0"/>
              <a:t>Εμπλοκή </a:t>
            </a:r>
            <a:r>
              <a:rPr lang="el-GR" altLang="el-GR" sz="2400" dirty="0"/>
              <a:t>και </a:t>
            </a:r>
            <a:r>
              <a:rPr lang="el-GR" altLang="el-GR" sz="2400" dirty="0" smtClean="0"/>
              <a:t>συμμετοχή, </a:t>
            </a:r>
            <a:r>
              <a:rPr lang="el-GR" altLang="el-GR" sz="2400" dirty="0"/>
              <a:t>είναι απαραίτητοι παράγοντες για </a:t>
            </a:r>
            <a:endParaRPr lang="el-GR" altLang="el-GR" sz="2400" dirty="0" smtClean="0"/>
          </a:p>
          <a:p>
            <a:pPr marL="400050" lvl="1" indent="0">
              <a:spcBef>
                <a:spcPts val="0"/>
              </a:spcBef>
              <a:buNone/>
            </a:pPr>
            <a:r>
              <a:rPr lang="el-GR" altLang="el-GR" sz="2400" dirty="0" smtClean="0"/>
              <a:t>τη μάθηση. </a:t>
            </a:r>
            <a:endParaRPr lang="el-GR" altLang="el-GR" sz="2400" dirty="0"/>
          </a:p>
          <a:p>
            <a:pPr marL="0" indent="0">
              <a:spcBef>
                <a:spcPts val="0"/>
              </a:spcBef>
              <a:spcAft>
                <a:spcPts val="1200"/>
              </a:spcAft>
              <a:buNone/>
            </a:pPr>
            <a:r>
              <a:rPr lang="el-GR" altLang="el-GR" sz="2400" b="1" dirty="0" smtClean="0">
                <a:solidFill>
                  <a:srgbClr val="9900CC"/>
                </a:solidFill>
              </a:rPr>
              <a:t>4.  </a:t>
            </a:r>
            <a:r>
              <a:rPr lang="el-GR" altLang="el-GR" sz="2400" dirty="0" smtClean="0"/>
              <a:t>Η </a:t>
            </a:r>
            <a:r>
              <a:rPr lang="el-GR" altLang="el-GR" sz="2400" dirty="0"/>
              <a:t>σχέση μεταξύ των </a:t>
            </a:r>
            <a:r>
              <a:rPr lang="el-GR" altLang="el-GR" sz="2400" dirty="0" smtClean="0"/>
              <a:t>μαθητών.</a:t>
            </a:r>
            <a:endParaRPr lang="el-GR" altLang="el-GR" sz="2400" dirty="0"/>
          </a:p>
          <a:p>
            <a:pPr marL="0" indent="0">
              <a:spcBef>
                <a:spcPts val="0"/>
              </a:spcBef>
              <a:buNone/>
            </a:pPr>
            <a:r>
              <a:rPr lang="el-GR" altLang="el-GR" sz="2400" b="1" dirty="0" smtClean="0">
                <a:solidFill>
                  <a:srgbClr val="9900CC"/>
                </a:solidFill>
              </a:rPr>
              <a:t>5.  </a:t>
            </a:r>
            <a:r>
              <a:rPr lang="el-GR" altLang="el-GR" sz="2400" dirty="0" smtClean="0"/>
              <a:t>Ο δάσκαλος </a:t>
            </a:r>
            <a:r>
              <a:rPr lang="el-GR" altLang="el-GR" sz="2400" dirty="0"/>
              <a:t>γίνεται </a:t>
            </a:r>
            <a:r>
              <a:rPr lang="el-GR" altLang="el-GR" sz="2400" dirty="0" smtClean="0"/>
              <a:t>βοηθός, </a:t>
            </a:r>
            <a:r>
              <a:rPr lang="el-GR" altLang="el-GR" sz="2400" dirty="0"/>
              <a:t>και ο άνθρωπος που παρέχει </a:t>
            </a:r>
            <a:endParaRPr lang="el-GR" altLang="el-GR" sz="2400" dirty="0" smtClean="0"/>
          </a:p>
          <a:p>
            <a:pPr marL="400050" lvl="1" indent="0">
              <a:spcBef>
                <a:spcPts val="0"/>
              </a:spcBef>
              <a:spcAft>
                <a:spcPts val="1200"/>
              </a:spcAft>
              <a:buNone/>
            </a:pPr>
            <a:r>
              <a:rPr lang="el-GR" altLang="el-GR" sz="2400" dirty="0"/>
              <a:t>π</a:t>
            </a:r>
            <a:r>
              <a:rPr lang="el-GR" altLang="el-GR" sz="2400" dirty="0" smtClean="0"/>
              <a:t>ληροφορίες, </a:t>
            </a:r>
            <a:r>
              <a:rPr lang="el-GR" altLang="el-GR" sz="2400" dirty="0"/>
              <a:t>όσον αφορά τις πηγές της </a:t>
            </a:r>
            <a:r>
              <a:rPr lang="el-GR" altLang="el-GR" sz="2400" dirty="0" smtClean="0"/>
              <a:t>γνώσης.</a:t>
            </a:r>
            <a:endParaRPr lang="el-GR" altLang="el-GR" sz="2400" dirty="0"/>
          </a:p>
          <a:p>
            <a:pPr marL="0" indent="0">
              <a:spcBef>
                <a:spcPts val="0"/>
              </a:spcBef>
              <a:buNone/>
            </a:pPr>
            <a:r>
              <a:rPr lang="el-GR" altLang="el-GR" sz="2400" b="1" dirty="0" smtClean="0">
                <a:solidFill>
                  <a:srgbClr val="9900CC"/>
                </a:solidFill>
              </a:rPr>
              <a:t>6.  </a:t>
            </a:r>
            <a:r>
              <a:rPr lang="el-GR" altLang="el-GR" sz="2400" dirty="0" smtClean="0"/>
              <a:t>Ο </a:t>
            </a:r>
            <a:r>
              <a:rPr lang="el-GR" altLang="el-GR" sz="2400" dirty="0"/>
              <a:t>μαθητής βλέπει τον εαυτό του ως αποτέλεσμα της </a:t>
            </a:r>
            <a:endParaRPr lang="el-GR" altLang="el-GR" sz="2400" dirty="0" smtClean="0"/>
          </a:p>
          <a:p>
            <a:pPr marL="400050" lvl="1" indent="0">
              <a:spcBef>
                <a:spcPts val="0"/>
              </a:spcBef>
              <a:buNone/>
            </a:pPr>
            <a:r>
              <a:rPr lang="el-GR" altLang="el-GR" sz="2400" dirty="0"/>
              <a:t>ε</a:t>
            </a:r>
            <a:r>
              <a:rPr lang="el-GR" altLang="el-GR" sz="2400" dirty="0" smtClean="0"/>
              <a:t>μπειρίας της μάθησης.</a:t>
            </a:r>
            <a:endParaRPr lang="el-GR" altLang="el-GR" sz="2400" dirty="0"/>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13</a:t>
            </a:fld>
            <a:endParaRPr lang="el-GR" sz="1400" dirty="0">
              <a:solidFill>
                <a:schemeClr val="tx1"/>
              </a:solidFill>
            </a:endParaRPr>
          </a:p>
        </p:txBody>
      </p:sp>
    </p:spTree>
    <p:extLst>
      <p:ext uri="{BB962C8B-B14F-4D97-AF65-F5344CB8AC3E}">
        <p14:creationId xmlns:p14="http://schemas.microsoft.com/office/powerpoint/2010/main" val="3273096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latin typeface="+mn-lt"/>
              </a:rPr>
              <a:t>Επιχειρήματα υπέρ της παραδοσιακής </a:t>
            </a:r>
            <a:r>
              <a:rPr lang="el-GR" altLang="el-GR" b="1" dirty="0" smtClean="0">
                <a:latin typeface="+mn-lt"/>
              </a:rPr>
              <a:t>προσέγγισης</a:t>
            </a:r>
            <a:endParaRPr lang="el-GR" b="1" dirty="0">
              <a:latin typeface="+mn-lt"/>
            </a:endParaRPr>
          </a:p>
        </p:txBody>
      </p:sp>
      <p:sp>
        <p:nvSpPr>
          <p:cNvPr id="3" name="Θέση περιεχομένου 1"/>
          <p:cNvSpPr>
            <a:spLocks noGrp="1"/>
          </p:cNvSpPr>
          <p:nvPr>
            <p:ph idx="1"/>
          </p:nvPr>
        </p:nvSpPr>
        <p:spPr/>
        <p:txBody>
          <a:bodyPr>
            <a:noAutofit/>
          </a:bodyPr>
          <a:lstStyle/>
          <a:p>
            <a:pPr marL="0" indent="0">
              <a:spcBef>
                <a:spcPts val="0"/>
              </a:spcBef>
              <a:buNone/>
            </a:pPr>
            <a:endParaRPr lang="el-GR" altLang="el-GR" sz="1000" dirty="0" smtClean="0"/>
          </a:p>
          <a:p>
            <a:pPr marL="0" indent="0">
              <a:spcBef>
                <a:spcPts val="0"/>
              </a:spcBef>
              <a:buNone/>
            </a:pPr>
            <a:r>
              <a:rPr lang="el-GR" altLang="el-GR" sz="2400" b="1" dirty="0" smtClean="0">
                <a:solidFill>
                  <a:srgbClr val="9900CC"/>
                </a:solidFill>
              </a:rPr>
              <a:t>1.  </a:t>
            </a:r>
            <a:r>
              <a:rPr lang="el-GR" altLang="el-GR" sz="2400" dirty="0" smtClean="0"/>
              <a:t>Στη </a:t>
            </a:r>
            <a:r>
              <a:rPr lang="el-GR" altLang="el-GR" sz="2400" dirty="0" err="1"/>
              <a:t>μαθητοκεντρική</a:t>
            </a:r>
            <a:r>
              <a:rPr lang="el-GR" altLang="el-GR" sz="2400" dirty="0"/>
              <a:t> </a:t>
            </a:r>
            <a:r>
              <a:rPr lang="el-GR" altLang="el-GR" sz="2400" dirty="0" smtClean="0"/>
              <a:t>διδασκαλία </a:t>
            </a:r>
            <a:r>
              <a:rPr lang="el-GR" altLang="el-GR" sz="2400" dirty="0"/>
              <a:t>χάνεται πολύς </a:t>
            </a:r>
            <a:r>
              <a:rPr lang="el-GR" altLang="el-GR" sz="2400" dirty="0" smtClean="0"/>
              <a:t>χρόνος, </a:t>
            </a:r>
            <a:r>
              <a:rPr lang="el-GR" altLang="el-GR" sz="2400" dirty="0"/>
              <a:t>και </a:t>
            </a:r>
            <a:endParaRPr lang="el-GR" altLang="el-GR" sz="2400" dirty="0" smtClean="0"/>
          </a:p>
          <a:p>
            <a:pPr marL="400050" lvl="1" indent="0">
              <a:spcBef>
                <a:spcPts val="0"/>
              </a:spcBef>
              <a:spcAft>
                <a:spcPts val="1200"/>
              </a:spcAft>
              <a:buNone/>
            </a:pPr>
            <a:r>
              <a:rPr lang="el-GR" altLang="el-GR" sz="2400" dirty="0" smtClean="0"/>
              <a:t>υπάρχει </a:t>
            </a:r>
            <a:r>
              <a:rPr lang="el-GR" altLang="el-GR" sz="2400" dirty="0"/>
              <a:t>μεγάλη </a:t>
            </a:r>
            <a:r>
              <a:rPr lang="el-GR" altLang="el-GR" sz="2400" dirty="0" smtClean="0"/>
              <a:t>χαλαρότητα.</a:t>
            </a:r>
            <a:endParaRPr lang="el-GR" altLang="el-GR" sz="2400" dirty="0"/>
          </a:p>
          <a:p>
            <a:pPr marL="0" indent="0">
              <a:spcBef>
                <a:spcPts val="0"/>
              </a:spcBef>
              <a:spcAft>
                <a:spcPts val="1200"/>
              </a:spcAft>
              <a:buNone/>
            </a:pPr>
            <a:r>
              <a:rPr lang="el-GR" altLang="el-GR" sz="2400" b="1" dirty="0" smtClean="0">
                <a:solidFill>
                  <a:srgbClr val="9900CC"/>
                </a:solidFill>
              </a:rPr>
              <a:t>2.  </a:t>
            </a:r>
            <a:r>
              <a:rPr lang="el-GR" altLang="el-GR" sz="2400" dirty="0" smtClean="0"/>
              <a:t>Ο </a:t>
            </a:r>
            <a:r>
              <a:rPr lang="el-GR" altLang="el-GR" sz="2400" dirty="0"/>
              <a:t>μαθητής πρέπει να μάθει συγκεκριμένα βασικά </a:t>
            </a:r>
            <a:r>
              <a:rPr lang="el-GR" altLang="el-GR" sz="2400" dirty="0" smtClean="0"/>
              <a:t>πράγματα.</a:t>
            </a:r>
            <a:endParaRPr lang="el-GR" altLang="el-GR" sz="2400" dirty="0"/>
          </a:p>
          <a:p>
            <a:pPr marL="0" indent="0">
              <a:spcBef>
                <a:spcPts val="0"/>
              </a:spcBef>
              <a:buNone/>
            </a:pPr>
            <a:r>
              <a:rPr lang="el-GR" altLang="el-GR" sz="2400" b="1" dirty="0" smtClean="0">
                <a:solidFill>
                  <a:srgbClr val="9900CC"/>
                </a:solidFill>
              </a:rPr>
              <a:t>3.  </a:t>
            </a:r>
            <a:r>
              <a:rPr lang="el-GR" altLang="el-GR" sz="2400" dirty="0" smtClean="0"/>
              <a:t>Ο </a:t>
            </a:r>
            <a:r>
              <a:rPr lang="el-GR" altLang="el-GR" sz="2400" dirty="0"/>
              <a:t>δάσκαλος στην </a:t>
            </a:r>
            <a:r>
              <a:rPr lang="el-GR" altLang="el-GR" sz="2400" dirty="0" err="1"/>
              <a:t>μαθητοκεντρική</a:t>
            </a:r>
            <a:r>
              <a:rPr lang="el-GR" altLang="el-GR" sz="2400" dirty="0"/>
              <a:t> πρέπει να είναι </a:t>
            </a:r>
          </a:p>
          <a:p>
            <a:pPr marL="400050" lvl="1" indent="0">
              <a:spcBef>
                <a:spcPts val="0"/>
              </a:spcBef>
              <a:spcAft>
                <a:spcPts val="1200"/>
              </a:spcAft>
              <a:buNone/>
            </a:pPr>
            <a:r>
              <a:rPr lang="el-GR" altLang="el-GR" sz="2400" dirty="0" smtClean="0"/>
              <a:t>χαρισματικός.</a:t>
            </a:r>
            <a:endParaRPr lang="el-GR" altLang="el-GR" sz="2400" dirty="0"/>
          </a:p>
          <a:p>
            <a:pPr marL="0" indent="0">
              <a:spcBef>
                <a:spcPts val="0"/>
              </a:spcBef>
              <a:buNone/>
            </a:pPr>
            <a:r>
              <a:rPr lang="el-GR" altLang="el-GR" sz="2400" b="1" dirty="0" smtClean="0">
                <a:solidFill>
                  <a:srgbClr val="9900CC"/>
                </a:solidFill>
              </a:rPr>
              <a:t>4.  </a:t>
            </a:r>
            <a:r>
              <a:rPr lang="el-GR" altLang="el-GR" sz="2400" dirty="0" smtClean="0"/>
              <a:t>Η </a:t>
            </a:r>
            <a:r>
              <a:rPr lang="el-GR" altLang="el-GR" sz="2400" dirty="0"/>
              <a:t>δασκαλοκεντρική διδασκαλία είναι πιο δομημένη και </a:t>
            </a:r>
            <a:endParaRPr lang="el-GR" altLang="el-GR" sz="2400" dirty="0" smtClean="0"/>
          </a:p>
          <a:p>
            <a:pPr marL="400050" lvl="1" indent="0">
              <a:spcBef>
                <a:spcPts val="0"/>
              </a:spcBef>
              <a:spcAft>
                <a:spcPts val="1200"/>
              </a:spcAft>
              <a:buNone/>
            </a:pPr>
            <a:r>
              <a:rPr lang="el-GR" altLang="el-GR" sz="2400" dirty="0" smtClean="0"/>
              <a:t>συνεκτική.</a:t>
            </a:r>
            <a:endParaRPr lang="el-GR" altLang="el-GR" sz="2400" dirty="0"/>
          </a:p>
          <a:p>
            <a:pPr marL="0" indent="0">
              <a:spcBef>
                <a:spcPts val="0"/>
              </a:spcBef>
              <a:buNone/>
            </a:pPr>
            <a:r>
              <a:rPr lang="el-GR" altLang="el-GR" sz="2400" b="1" dirty="0" smtClean="0">
                <a:solidFill>
                  <a:srgbClr val="9900CC"/>
                </a:solidFill>
              </a:rPr>
              <a:t>5.  </a:t>
            </a:r>
            <a:r>
              <a:rPr lang="el-GR" altLang="el-GR" sz="2400" dirty="0" smtClean="0"/>
              <a:t>Στη </a:t>
            </a:r>
            <a:r>
              <a:rPr lang="el-GR" altLang="el-GR" sz="2400" dirty="0" err="1" smtClean="0"/>
              <a:t>μαθητοκεντρική</a:t>
            </a:r>
            <a:r>
              <a:rPr lang="el-GR" altLang="el-GR" sz="2400" dirty="0" smtClean="0"/>
              <a:t>, </a:t>
            </a:r>
            <a:r>
              <a:rPr lang="el-GR" altLang="el-GR" sz="2400" dirty="0"/>
              <a:t>υπάρχει </a:t>
            </a:r>
            <a:r>
              <a:rPr lang="el-GR" altLang="el-GR" sz="2400" dirty="0" smtClean="0"/>
              <a:t>περίπτωση, </a:t>
            </a:r>
            <a:r>
              <a:rPr lang="el-GR" altLang="el-GR" sz="2400" dirty="0"/>
              <a:t>ο δάσκαλος να </a:t>
            </a:r>
            <a:endParaRPr lang="el-GR" altLang="el-GR" sz="2400" dirty="0" smtClean="0"/>
          </a:p>
          <a:p>
            <a:pPr marL="400050" lvl="1" indent="0">
              <a:spcBef>
                <a:spcPts val="0"/>
              </a:spcBef>
              <a:buNone/>
            </a:pPr>
            <a:r>
              <a:rPr lang="el-GR" altLang="el-GR" sz="2400" dirty="0" smtClean="0"/>
              <a:t>βρεθεί </a:t>
            </a:r>
            <a:r>
              <a:rPr lang="el-GR" altLang="el-GR" sz="2400" dirty="0"/>
              <a:t>σε δύσκολη </a:t>
            </a:r>
            <a:r>
              <a:rPr lang="el-GR" altLang="el-GR" sz="2400" dirty="0" smtClean="0"/>
              <a:t>θέση.</a:t>
            </a:r>
            <a:endParaRPr lang="el-GR" altLang="el-GR" sz="24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14</a:t>
            </a:fld>
            <a:endParaRPr lang="el-GR" sz="1400" dirty="0">
              <a:solidFill>
                <a:schemeClr val="tx1"/>
              </a:solidFill>
            </a:endParaRPr>
          </a:p>
        </p:txBody>
      </p:sp>
    </p:spTree>
    <p:extLst>
      <p:ext uri="{BB962C8B-B14F-4D97-AF65-F5344CB8AC3E}">
        <p14:creationId xmlns:p14="http://schemas.microsoft.com/office/powerpoint/2010/main" val="14135978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latin typeface="+mn-lt"/>
              </a:rPr>
              <a:t>Ποιό </a:t>
            </a:r>
            <a:r>
              <a:rPr lang="el-GR" altLang="el-GR" b="1" dirty="0">
                <a:latin typeface="+mn-lt"/>
              </a:rPr>
              <a:t>μοντέλο εφαρμόζεται σήμερα</a:t>
            </a:r>
            <a:r>
              <a:rPr lang="en-US" altLang="el-GR" b="1" dirty="0">
                <a:latin typeface="+mn-lt"/>
              </a:rPr>
              <a:t>; </a:t>
            </a:r>
            <a:endParaRPr lang="el-GR" b="1" dirty="0">
              <a:latin typeface="+mn-lt"/>
            </a:endParaRPr>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altLang="el-GR" sz="1000" dirty="0" smtClean="0"/>
          </a:p>
          <a:p>
            <a:pPr marL="0" indent="0">
              <a:spcBef>
                <a:spcPts val="0"/>
              </a:spcBef>
              <a:buNone/>
            </a:pPr>
            <a:r>
              <a:rPr lang="el-GR" altLang="el-GR" sz="2400" b="1" dirty="0" smtClean="0">
                <a:solidFill>
                  <a:srgbClr val="9900CC"/>
                </a:solidFill>
              </a:rPr>
              <a:t>1.  </a:t>
            </a:r>
            <a:r>
              <a:rPr lang="el-GR" altLang="el-GR" sz="2400" dirty="0" smtClean="0"/>
              <a:t>Σε </a:t>
            </a:r>
            <a:r>
              <a:rPr lang="el-GR" altLang="el-GR" sz="2400" dirty="0"/>
              <a:t>όλο τον </a:t>
            </a:r>
            <a:r>
              <a:rPr lang="el-GR" altLang="el-GR" sz="2400" dirty="0" smtClean="0"/>
              <a:t>κόσμο, </a:t>
            </a:r>
            <a:r>
              <a:rPr lang="el-GR" altLang="el-GR" sz="2400" dirty="0"/>
              <a:t>το κυρίαρχο μοντέλο μέχρι και </a:t>
            </a:r>
            <a:r>
              <a:rPr lang="el-GR" altLang="el-GR" sz="2400" dirty="0" smtClean="0"/>
              <a:t>σήμερα, </a:t>
            </a:r>
          </a:p>
          <a:p>
            <a:pPr marL="400050" lvl="1" indent="0">
              <a:spcBef>
                <a:spcPts val="0"/>
              </a:spcBef>
              <a:spcAft>
                <a:spcPts val="1200"/>
              </a:spcAft>
              <a:buNone/>
            </a:pPr>
            <a:r>
              <a:rPr lang="el-GR" altLang="el-GR" sz="2400" dirty="0" smtClean="0"/>
              <a:t>παραμένει </a:t>
            </a:r>
            <a:r>
              <a:rPr lang="el-GR" altLang="el-GR" sz="2400" dirty="0"/>
              <a:t>αυτό της παραδοσιακής μεθόδου διδασκαλίας.  </a:t>
            </a:r>
          </a:p>
          <a:p>
            <a:pPr marL="0" indent="0">
              <a:spcBef>
                <a:spcPts val="0"/>
              </a:spcBef>
              <a:buNone/>
            </a:pPr>
            <a:r>
              <a:rPr lang="el-GR" altLang="el-GR" sz="2400" b="1" dirty="0" smtClean="0">
                <a:solidFill>
                  <a:srgbClr val="9900CC"/>
                </a:solidFill>
              </a:rPr>
              <a:t>2.  </a:t>
            </a:r>
            <a:r>
              <a:rPr lang="el-GR" altLang="el-GR" sz="2400" dirty="0" smtClean="0"/>
              <a:t>Αποσπασματικά </a:t>
            </a:r>
            <a:r>
              <a:rPr lang="el-GR" altLang="el-GR" sz="2400" dirty="0"/>
              <a:t>εφαρμόζονται μόνο κάποιες </a:t>
            </a:r>
            <a:r>
              <a:rPr lang="el-GR" altLang="el-GR" sz="2400" dirty="0" smtClean="0"/>
              <a:t>μέθοδοι,</a:t>
            </a:r>
          </a:p>
          <a:p>
            <a:pPr marL="400050" lvl="1" indent="0">
              <a:spcBef>
                <a:spcPts val="0"/>
              </a:spcBef>
              <a:spcAft>
                <a:spcPts val="1200"/>
              </a:spcAft>
              <a:buNone/>
            </a:pPr>
            <a:r>
              <a:rPr lang="el-GR" altLang="el-GR" sz="2400" dirty="0" smtClean="0"/>
              <a:t>μαθητοκεντρικές </a:t>
            </a:r>
            <a:r>
              <a:rPr lang="el-GR" altLang="el-GR" sz="2400" dirty="0"/>
              <a:t>και </a:t>
            </a:r>
            <a:r>
              <a:rPr lang="el-GR" altLang="el-GR" sz="2400" dirty="0" smtClean="0"/>
              <a:t>συνεργατικές.</a:t>
            </a:r>
            <a:endParaRPr lang="el-GR" altLang="el-GR" sz="2400" dirty="0"/>
          </a:p>
          <a:p>
            <a:pPr marL="0" indent="0">
              <a:spcBef>
                <a:spcPts val="0"/>
              </a:spcBef>
              <a:buNone/>
            </a:pPr>
            <a:r>
              <a:rPr lang="el-GR" altLang="el-GR" sz="2400" b="1" dirty="0" smtClean="0">
                <a:solidFill>
                  <a:srgbClr val="9900CC"/>
                </a:solidFill>
              </a:rPr>
              <a:t>3.  </a:t>
            </a:r>
            <a:r>
              <a:rPr lang="el-GR" altLang="el-GR" sz="2400" dirty="0" smtClean="0"/>
              <a:t>Κάποια </a:t>
            </a:r>
            <a:r>
              <a:rPr lang="el-GR" altLang="el-GR" sz="2400" dirty="0"/>
              <a:t>πειραματικά </a:t>
            </a:r>
            <a:r>
              <a:rPr lang="el-GR" altLang="el-GR" sz="2400" dirty="0" smtClean="0"/>
              <a:t>σχολεία, </a:t>
            </a:r>
            <a:r>
              <a:rPr lang="el-GR" altLang="el-GR" sz="2400" dirty="0"/>
              <a:t>εφαρμόζουν αποκλειστικά </a:t>
            </a:r>
            <a:endParaRPr lang="el-GR" altLang="el-GR" sz="2400" dirty="0" smtClean="0"/>
          </a:p>
          <a:p>
            <a:pPr marL="400050" lvl="1" indent="0">
              <a:spcBef>
                <a:spcPts val="0"/>
              </a:spcBef>
              <a:spcAft>
                <a:spcPts val="1200"/>
              </a:spcAft>
              <a:buNone/>
            </a:pPr>
            <a:r>
              <a:rPr lang="el-GR" altLang="el-GR" sz="2400" dirty="0" smtClean="0"/>
              <a:t>μαθητοκεντρικές μεθόδους.</a:t>
            </a:r>
            <a:endParaRPr lang="el-GR" altLang="el-GR" sz="2400" dirty="0"/>
          </a:p>
          <a:p>
            <a:pPr marL="0" indent="0">
              <a:spcBef>
                <a:spcPts val="0"/>
              </a:spcBef>
              <a:buNone/>
            </a:pPr>
            <a:r>
              <a:rPr lang="el-GR" altLang="el-GR" sz="2400" b="1" dirty="0" smtClean="0">
                <a:solidFill>
                  <a:srgbClr val="9900CC"/>
                </a:solidFill>
              </a:rPr>
              <a:t>4.  </a:t>
            </a:r>
            <a:r>
              <a:rPr lang="el-GR" altLang="el-GR" sz="2400" dirty="0" smtClean="0"/>
              <a:t>Οι </a:t>
            </a:r>
            <a:r>
              <a:rPr lang="el-GR" altLang="el-GR" sz="2400" dirty="0"/>
              <a:t>νέες τεχνολογίες ευνοούν την ανάπτυξη </a:t>
            </a:r>
            <a:r>
              <a:rPr lang="el-GR" altLang="el-GR" sz="2400" dirty="0" smtClean="0"/>
              <a:t>συνεργατικών, </a:t>
            </a:r>
            <a:r>
              <a:rPr lang="el-GR" altLang="el-GR" sz="2400" dirty="0"/>
              <a:t>και </a:t>
            </a:r>
            <a:endParaRPr lang="el-GR" altLang="el-GR" sz="2400" dirty="0" smtClean="0"/>
          </a:p>
          <a:p>
            <a:pPr marL="400050" lvl="1" indent="0">
              <a:spcBef>
                <a:spcPts val="0"/>
              </a:spcBef>
              <a:spcAft>
                <a:spcPts val="1200"/>
              </a:spcAft>
              <a:buNone/>
            </a:pPr>
            <a:r>
              <a:rPr lang="el-GR" altLang="el-GR" sz="2400" dirty="0" err="1" smtClean="0"/>
              <a:t>μαθητοκεντρικών</a:t>
            </a:r>
            <a:r>
              <a:rPr lang="el-GR" altLang="el-GR" sz="2400" dirty="0" smtClean="0"/>
              <a:t> μοντέλων.</a:t>
            </a:r>
          </a:p>
          <a:p>
            <a:pPr marL="0" indent="0">
              <a:spcBef>
                <a:spcPts val="0"/>
              </a:spcBef>
              <a:buNone/>
            </a:pPr>
            <a:r>
              <a:rPr lang="el-GR" altLang="el-GR" sz="2400" b="1" dirty="0" smtClean="0">
                <a:solidFill>
                  <a:srgbClr val="9900CC"/>
                </a:solidFill>
              </a:rPr>
              <a:t>5.  </a:t>
            </a:r>
            <a:r>
              <a:rPr lang="el-GR" altLang="el-GR" sz="2400" dirty="0" smtClean="0"/>
              <a:t>Στην </a:t>
            </a:r>
            <a:r>
              <a:rPr lang="el-GR" altLang="el-GR" sz="2400" dirty="0"/>
              <a:t>Ελλάδα σε ελάχιστες </a:t>
            </a:r>
            <a:r>
              <a:rPr lang="el-GR" altLang="el-GR" sz="2400" dirty="0" smtClean="0"/>
              <a:t>περιπτώσεις, εφαρμόζονται </a:t>
            </a:r>
          </a:p>
          <a:p>
            <a:pPr marL="400050" lvl="1" indent="0">
              <a:spcBef>
                <a:spcPts val="0"/>
              </a:spcBef>
              <a:buNone/>
            </a:pPr>
            <a:r>
              <a:rPr lang="el-GR" altLang="el-GR" sz="2400" dirty="0" err="1" smtClean="0"/>
              <a:t>μαθητοκεντρικά</a:t>
            </a:r>
            <a:r>
              <a:rPr lang="el-GR" altLang="el-GR" sz="2400" dirty="0" smtClean="0"/>
              <a:t> </a:t>
            </a:r>
            <a:r>
              <a:rPr lang="el-GR" altLang="el-GR" sz="2400" dirty="0"/>
              <a:t>μοντέλα.</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15</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56050" y="6093296"/>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9248485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smtClean="0">
                <a:latin typeface="+mn-lt"/>
              </a:rPr>
              <a:t>Τοποθέτηση μαθητών </a:t>
            </a:r>
            <a:r>
              <a:rPr lang="el-GR" altLang="el-GR" b="1" dirty="0">
                <a:latin typeface="+mn-lt"/>
              </a:rPr>
              <a:t>στην </a:t>
            </a:r>
            <a:r>
              <a:rPr lang="el-GR" altLang="el-GR" b="1" dirty="0" smtClean="0">
                <a:latin typeface="+mn-lt"/>
              </a:rPr>
              <a:t>τάξη</a:t>
            </a:r>
            <a:r>
              <a:rPr lang="en-US" altLang="el-GR" b="1" dirty="0" smtClean="0">
                <a:latin typeface="+mn-lt"/>
              </a:rPr>
              <a:t> </a:t>
            </a:r>
            <a:r>
              <a:rPr lang="en-US" altLang="el-GR" sz="4000" b="1" dirty="0" smtClean="0">
                <a:latin typeface="+mn-lt"/>
              </a:rPr>
              <a:t>(</a:t>
            </a:r>
            <a:r>
              <a:rPr lang="el-GR" altLang="el-GR" sz="4000" b="1" dirty="0" smtClean="0">
                <a:latin typeface="+mn-lt"/>
              </a:rPr>
              <a:t>Δασκαλοκεντρικό μοντέλο)</a:t>
            </a:r>
            <a:endParaRPr lang="el-GR" sz="4000" b="1" dirty="0">
              <a:latin typeface="+mn-lt"/>
            </a:endParaRPr>
          </a:p>
        </p:txBody>
      </p:sp>
      <p:sp>
        <p:nvSpPr>
          <p:cNvPr id="4" name="Θέση περιεχομένου 1"/>
          <p:cNvSpPr>
            <a:spLocks noGrp="1"/>
          </p:cNvSpPr>
          <p:nvPr>
            <p:ph sz="half" idx="1"/>
          </p:nvPr>
        </p:nvSpPr>
        <p:spPr>
          <a:xfrm>
            <a:off x="457200" y="1600200"/>
            <a:ext cx="3538736" cy="4525963"/>
          </a:xfrm>
        </p:spPr>
        <p:txBody>
          <a:bodyPr anchor="t">
            <a:normAutofit/>
          </a:bodyPr>
          <a:lstStyle/>
          <a:p>
            <a:pPr marL="0" indent="0" algn="ctr">
              <a:spcBef>
                <a:spcPts val="0"/>
              </a:spcBef>
              <a:spcAft>
                <a:spcPts val="7800"/>
              </a:spcAft>
              <a:buNone/>
            </a:pPr>
            <a:r>
              <a:rPr lang="el-GR" sz="2000" b="1" i="1" dirty="0" smtClean="0"/>
              <a:t>Τάξη </a:t>
            </a:r>
            <a:r>
              <a:rPr lang="el-GR" sz="2000" b="1" i="1" dirty="0"/>
              <a:t>σε </a:t>
            </a:r>
            <a:r>
              <a:rPr lang="el-GR" sz="2000" b="1" i="1" dirty="0" smtClean="0"/>
              <a:t>σειρά</a:t>
            </a:r>
            <a:r>
              <a:rPr lang="el-GR" sz="2000" dirty="0" smtClean="0"/>
              <a:t>.</a:t>
            </a:r>
            <a:endParaRPr lang="el-GR" sz="2000" b="1" i="1" dirty="0"/>
          </a:p>
          <a:p>
            <a:pPr marL="0" indent="0">
              <a:spcBef>
                <a:spcPts val="0"/>
              </a:spcBef>
              <a:spcAft>
                <a:spcPts val="7200"/>
              </a:spcAft>
              <a:buNone/>
            </a:pPr>
            <a:endParaRPr lang="el-GR" altLang="el-GR" sz="2000" b="1" i="1" dirty="0">
              <a:solidFill>
                <a:srgbClr val="C00000"/>
              </a:solidFill>
            </a:endParaRPr>
          </a:p>
          <a:p>
            <a:pPr marL="0" indent="0">
              <a:spcBef>
                <a:spcPts val="0"/>
              </a:spcBef>
              <a:spcAft>
                <a:spcPts val="300"/>
              </a:spcAft>
              <a:buNone/>
            </a:pPr>
            <a:r>
              <a:rPr lang="el-GR" altLang="el-GR" sz="2000" dirty="0" smtClean="0">
                <a:solidFill>
                  <a:srgbClr val="C00000"/>
                </a:solidFill>
              </a:rPr>
              <a:t>Πλεονεκτήματα</a:t>
            </a:r>
            <a:r>
              <a:rPr lang="en-US" altLang="el-GR" sz="2000" dirty="0" smtClean="0">
                <a:solidFill>
                  <a:prstClr val="black"/>
                </a:solidFill>
              </a:rPr>
              <a:t>:</a:t>
            </a:r>
            <a:endParaRPr lang="el-GR" altLang="el-GR" sz="2000" dirty="0" smtClean="0">
              <a:solidFill>
                <a:prstClr val="black"/>
              </a:solidFill>
            </a:endParaRPr>
          </a:p>
          <a:p>
            <a:pPr marL="0" lvl="0" indent="0" eaLnBrk="0" fontAlgn="base" hangingPunct="0">
              <a:spcBef>
                <a:spcPts val="0"/>
              </a:spcBef>
              <a:spcAft>
                <a:spcPct val="0"/>
              </a:spcAft>
              <a:buClr>
                <a:srgbClr val="9900CC"/>
              </a:buClr>
              <a:buSzPct val="120000"/>
              <a:buNone/>
            </a:pPr>
            <a:r>
              <a:rPr lang="el-GR" altLang="el-GR" sz="2000" b="1" dirty="0" smtClean="0">
                <a:solidFill>
                  <a:srgbClr val="9900CC"/>
                </a:solidFill>
              </a:rPr>
              <a:t>1) </a:t>
            </a:r>
            <a:r>
              <a:rPr lang="el-GR" altLang="el-GR" sz="2000" dirty="0" smtClean="0">
                <a:solidFill>
                  <a:prstClr val="black"/>
                </a:solidFill>
              </a:rPr>
              <a:t>Καλύτερη </a:t>
            </a:r>
            <a:r>
              <a:rPr lang="el-GR" altLang="el-GR" sz="2000" dirty="0">
                <a:solidFill>
                  <a:prstClr val="black"/>
                </a:solidFill>
              </a:rPr>
              <a:t>αξιοποίηση χώρου.</a:t>
            </a:r>
          </a:p>
          <a:p>
            <a:pPr marL="0" lvl="0" indent="0" eaLnBrk="0" fontAlgn="base" hangingPunct="0">
              <a:spcBef>
                <a:spcPts val="0"/>
              </a:spcBef>
              <a:spcAft>
                <a:spcPct val="0"/>
              </a:spcAft>
              <a:buClr>
                <a:srgbClr val="9900CC"/>
              </a:buClr>
              <a:buSzPct val="120000"/>
              <a:buNone/>
            </a:pPr>
            <a:r>
              <a:rPr lang="el-GR" altLang="el-GR" sz="2000" b="1" dirty="0" smtClean="0">
                <a:solidFill>
                  <a:srgbClr val="9900CC"/>
                </a:solidFill>
              </a:rPr>
              <a:t>2) </a:t>
            </a:r>
            <a:r>
              <a:rPr lang="el-GR" altLang="el-GR" sz="2000" dirty="0" smtClean="0">
                <a:solidFill>
                  <a:prstClr val="black"/>
                </a:solidFill>
              </a:rPr>
              <a:t>Οι </a:t>
            </a:r>
            <a:r>
              <a:rPr lang="el-GR" altLang="el-GR" sz="2000" dirty="0">
                <a:solidFill>
                  <a:prstClr val="black"/>
                </a:solidFill>
              </a:rPr>
              <a:t>μαθητές δεν είναι </a:t>
            </a:r>
            <a:endParaRPr lang="el-GR" altLang="el-GR" sz="2000" dirty="0" smtClean="0">
              <a:solidFill>
                <a:prstClr val="black"/>
              </a:solidFill>
            </a:endParaRPr>
          </a:p>
          <a:p>
            <a:pPr marL="400050" lvl="1" indent="0" eaLnBrk="0" fontAlgn="base" hangingPunct="0">
              <a:spcBef>
                <a:spcPts val="0"/>
              </a:spcBef>
              <a:buClr>
                <a:srgbClr val="9900CC"/>
              </a:buClr>
              <a:buSzPct val="120000"/>
              <a:buNone/>
            </a:pPr>
            <a:r>
              <a:rPr lang="el-GR" altLang="el-GR" sz="2000" dirty="0" smtClean="0">
                <a:solidFill>
                  <a:prstClr val="black"/>
                </a:solidFill>
              </a:rPr>
              <a:t>εκτεθειμένοι.</a:t>
            </a:r>
          </a:p>
          <a:p>
            <a:pPr marL="400050" lvl="1" indent="0" eaLnBrk="0" fontAlgn="base" hangingPunct="0">
              <a:spcBef>
                <a:spcPct val="0"/>
              </a:spcBef>
              <a:spcAft>
                <a:spcPts val="2400"/>
              </a:spcAft>
              <a:buClr>
                <a:srgbClr val="9900CC"/>
              </a:buClr>
              <a:buSzPct val="120000"/>
              <a:buNone/>
            </a:pPr>
            <a:endParaRPr lang="el-GR" altLang="el-GR" sz="2000" dirty="0" smtClean="0">
              <a:solidFill>
                <a:prstClr val="black"/>
              </a:solidFill>
            </a:endParaRPr>
          </a:p>
        </p:txBody>
      </p:sp>
      <p:pic>
        <p:nvPicPr>
          <p:cNvPr id="11" name="Εικόνα 1" descr="Εικόνα της τάξης σε σειρά. Οι μαθητές τοποθετούνται σε οριζόντιες σειρές, ως προς τον δάσκαλο."/>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75656" y="2132853"/>
            <a:ext cx="1445855" cy="2016226"/>
          </a:xfrm>
          <a:prstGeom prst="rect">
            <a:avLst/>
          </a:prstGeom>
        </p:spPr>
      </p:pic>
      <p:sp>
        <p:nvSpPr>
          <p:cNvPr id="15" name="Θέση περιεχομένου 2"/>
          <p:cNvSpPr>
            <a:spLocks noGrp="1"/>
          </p:cNvSpPr>
          <p:nvPr>
            <p:ph sz="half" idx="2"/>
          </p:nvPr>
        </p:nvSpPr>
        <p:spPr>
          <a:xfrm>
            <a:off x="3995936" y="1600200"/>
            <a:ext cx="4896544" cy="4525963"/>
          </a:xfrm>
        </p:spPr>
        <p:txBody>
          <a:bodyPr anchor="t">
            <a:noAutofit/>
          </a:bodyPr>
          <a:lstStyle/>
          <a:p>
            <a:pPr marL="0" indent="0" algn="ctr">
              <a:spcBef>
                <a:spcPts val="0"/>
              </a:spcBef>
              <a:spcAft>
                <a:spcPts val="7800"/>
              </a:spcAft>
              <a:buNone/>
            </a:pPr>
            <a:r>
              <a:rPr lang="el-GR" sz="2000" b="1" i="1" dirty="0"/>
              <a:t>Αμφιθεατρική </a:t>
            </a:r>
            <a:r>
              <a:rPr lang="el-GR" sz="2000" b="1" i="1" dirty="0" smtClean="0"/>
              <a:t>τάξη</a:t>
            </a:r>
            <a:r>
              <a:rPr lang="el-GR" sz="2000" dirty="0" smtClean="0"/>
              <a:t>.</a:t>
            </a:r>
          </a:p>
          <a:p>
            <a:pPr marL="0" indent="0">
              <a:spcBef>
                <a:spcPts val="0"/>
              </a:spcBef>
              <a:spcAft>
                <a:spcPts val="7200"/>
              </a:spcAft>
              <a:buNone/>
            </a:pPr>
            <a:endParaRPr lang="el-GR" sz="2000" b="1" i="1" dirty="0" smtClean="0"/>
          </a:p>
          <a:p>
            <a:pPr marL="0" indent="0">
              <a:spcBef>
                <a:spcPts val="0"/>
              </a:spcBef>
              <a:spcAft>
                <a:spcPts val="300"/>
              </a:spcAft>
              <a:buNone/>
            </a:pPr>
            <a:r>
              <a:rPr lang="el-GR" altLang="el-GR" sz="2000" dirty="0" smtClean="0">
                <a:solidFill>
                  <a:srgbClr val="C00000"/>
                </a:solidFill>
              </a:rPr>
              <a:t>Μειονεκτήματα</a:t>
            </a:r>
            <a:r>
              <a:rPr lang="el-GR" altLang="el-GR" sz="2000" dirty="0">
                <a:solidFill>
                  <a:prstClr val="black"/>
                </a:solidFill>
              </a:rPr>
              <a:t>:</a:t>
            </a:r>
          </a:p>
          <a:p>
            <a:pPr marL="0" lvl="0" indent="0" eaLnBrk="0" fontAlgn="base" hangingPunct="0">
              <a:spcBef>
                <a:spcPts val="0"/>
              </a:spcBef>
              <a:spcAft>
                <a:spcPct val="0"/>
              </a:spcAft>
              <a:buClr>
                <a:srgbClr val="9900CC"/>
              </a:buClr>
              <a:buSzPct val="120000"/>
              <a:buNone/>
            </a:pPr>
            <a:r>
              <a:rPr lang="el-GR" altLang="el-GR" sz="2000" b="1" dirty="0" smtClean="0">
                <a:solidFill>
                  <a:srgbClr val="9900CC"/>
                </a:solidFill>
              </a:rPr>
              <a:t>1) </a:t>
            </a:r>
            <a:r>
              <a:rPr lang="el-GR" altLang="el-GR" sz="2000" dirty="0" smtClean="0">
                <a:solidFill>
                  <a:prstClr val="black"/>
                </a:solidFill>
              </a:rPr>
              <a:t>Ο </a:t>
            </a:r>
            <a:r>
              <a:rPr lang="el-GR" altLang="el-GR" sz="2000" dirty="0">
                <a:solidFill>
                  <a:prstClr val="black"/>
                </a:solidFill>
              </a:rPr>
              <a:t>εκπαιδευτικός δεν έχει επαφή με </a:t>
            </a:r>
            <a:r>
              <a:rPr lang="el-GR" altLang="el-GR" sz="2000" dirty="0" smtClean="0">
                <a:solidFill>
                  <a:prstClr val="black"/>
                </a:solidFill>
              </a:rPr>
              <a:t>τους </a:t>
            </a:r>
          </a:p>
          <a:p>
            <a:pPr marL="400050" lvl="1" indent="0" eaLnBrk="0" fontAlgn="base" hangingPunct="0">
              <a:spcBef>
                <a:spcPts val="0"/>
              </a:spcBef>
              <a:spcAft>
                <a:spcPct val="0"/>
              </a:spcAft>
              <a:buClr>
                <a:srgbClr val="9900CC"/>
              </a:buClr>
              <a:buSzPct val="120000"/>
              <a:buNone/>
            </a:pPr>
            <a:r>
              <a:rPr lang="el-GR" altLang="el-GR" sz="2000" dirty="0" smtClean="0">
                <a:solidFill>
                  <a:prstClr val="black"/>
                </a:solidFill>
              </a:rPr>
              <a:t>μαθητές</a:t>
            </a:r>
            <a:r>
              <a:rPr lang="el-GR" altLang="el-GR" sz="2000" dirty="0">
                <a:solidFill>
                  <a:prstClr val="black"/>
                </a:solidFill>
              </a:rPr>
              <a:t>.</a:t>
            </a:r>
          </a:p>
          <a:p>
            <a:pPr marL="0" lvl="0" indent="0" eaLnBrk="0" fontAlgn="base" hangingPunct="0">
              <a:spcBef>
                <a:spcPts val="0"/>
              </a:spcBef>
              <a:spcAft>
                <a:spcPct val="0"/>
              </a:spcAft>
              <a:buClr>
                <a:srgbClr val="9900CC"/>
              </a:buClr>
              <a:buSzPct val="120000"/>
              <a:buNone/>
            </a:pPr>
            <a:r>
              <a:rPr lang="el-GR" altLang="el-GR" sz="2000" b="1" dirty="0" smtClean="0">
                <a:solidFill>
                  <a:srgbClr val="9900CC"/>
                </a:solidFill>
              </a:rPr>
              <a:t>2) </a:t>
            </a:r>
            <a:r>
              <a:rPr lang="el-GR" altLang="el-GR" sz="2000" dirty="0" smtClean="0">
                <a:solidFill>
                  <a:prstClr val="black"/>
                </a:solidFill>
              </a:rPr>
              <a:t>Οι </a:t>
            </a:r>
            <a:r>
              <a:rPr lang="el-GR" altLang="el-GR" sz="2000" dirty="0">
                <a:solidFill>
                  <a:prstClr val="black"/>
                </a:solidFill>
              </a:rPr>
              <a:t>μαθητές δεν βλέπουν ο ένας </a:t>
            </a:r>
            <a:r>
              <a:rPr lang="el-GR" altLang="el-GR" sz="2000" dirty="0" smtClean="0">
                <a:solidFill>
                  <a:prstClr val="black"/>
                </a:solidFill>
              </a:rPr>
              <a:t>τον άλλον</a:t>
            </a:r>
            <a:r>
              <a:rPr lang="el-GR" altLang="el-GR" sz="2000" dirty="0">
                <a:solidFill>
                  <a:prstClr val="black"/>
                </a:solidFill>
              </a:rPr>
              <a:t>.</a:t>
            </a:r>
          </a:p>
          <a:p>
            <a:pPr marL="0" lvl="0" indent="0" eaLnBrk="0" fontAlgn="base" hangingPunct="0">
              <a:spcBef>
                <a:spcPts val="0"/>
              </a:spcBef>
              <a:spcAft>
                <a:spcPts val="300"/>
              </a:spcAft>
              <a:buClr>
                <a:srgbClr val="9900CC"/>
              </a:buClr>
              <a:buSzPct val="120000"/>
              <a:buNone/>
            </a:pPr>
            <a:r>
              <a:rPr lang="el-GR" altLang="el-GR" sz="2000" b="1" dirty="0" smtClean="0">
                <a:solidFill>
                  <a:srgbClr val="9900CC"/>
                </a:solidFill>
              </a:rPr>
              <a:t>3) </a:t>
            </a:r>
            <a:r>
              <a:rPr lang="el-GR" altLang="el-GR" sz="2000" dirty="0" smtClean="0">
                <a:solidFill>
                  <a:prstClr val="black"/>
                </a:solidFill>
              </a:rPr>
              <a:t>Δεν </a:t>
            </a:r>
            <a:r>
              <a:rPr lang="el-GR" altLang="el-GR" sz="2000" dirty="0">
                <a:solidFill>
                  <a:prstClr val="black"/>
                </a:solidFill>
              </a:rPr>
              <a:t>είναι όλοι οι μαθητές «ίσοι».</a:t>
            </a:r>
          </a:p>
          <a:p>
            <a:pPr marL="0" lvl="0" indent="0" eaLnBrk="0" fontAlgn="base" hangingPunct="0">
              <a:spcBef>
                <a:spcPts val="0"/>
              </a:spcBef>
              <a:buNone/>
            </a:pPr>
            <a:r>
              <a:rPr lang="el-GR" altLang="el-GR" sz="2000" i="1" dirty="0" smtClean="0">
                <a:solidFill>
                  <a:prstClr val="black"/>
                </a:solidFill>
              </a:rPr>
              <a:t>Τα </a:t>
            </a:r>
            <a:r>
              <a:rPr lang="el-GR" altLang="el-GR" sz="2000" i="1" dirty="0">
                <a:solidFill>
                  <a:prstClr val="black"/>
                </a:solidFill>
              </a:rPr>
              <a:t>μειονεκτήματα </a:t>
            </a:r>
            <a:r>
              <a:rPr lang="el-GR" altLang="el-GR" sz="2000" i="1" dirty="0" smtClean="0">
                <a:solidFill>
                  <a:prstClr val="black"/>
                </a:solidFill>
              </a:rPr>
              <a:t>μετριάζονται.</a:t>
            </a:r>
          </a:p>
        </p:txBody>
      </p:sp>
      <p:pic>
        <p:nvPicPr>
          <p:cNvPr id="16" name="Εικόνα 2" descr="Εικόνα της αμφιθεατρικής τάξης. Οι μαθητές τοποθετούνται σε ομόκεντρους ημικύκλους, με κέντρο τον δάσκαλο."/>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76056" y="2132854"/>
            <a:ext cx="2922192" cy="2016225"/>
          </a:xfrm>
          <a:prstGeom prst="rect">
            <a:avLst/>
          </a:prstGeom>
        </p:spPr>
      </p:pic>
      <p:sp>
        <p:nvSpPr>
          <p:cNvPr id="7"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8"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16</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41701030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Μαθητοκεντρικό μοντέλο (1)</a:t>
            </a:r>
            <a:endParaRPr lang="el-GR" b="1" dirty="0"/>
          </a:p>
        </p:txBody>
      </p:sp>
      <p:sp>
        <p:nvSpPr>
          <p:cNvPr id="3" name="Θέση περιεχομένου 1"/>
          <p:cNvSpPr>
            <a:spLocks noGrp="1"/>
          </p:cNvSpPr>
          <p:nvPr>
            <p:ph sz="half" idx="1"/>
          </p:nvPr>
        </p:nvSpPr>
        <p:spPr/>
        <p:txBody>
          <a:bodyPr>
            <a:normAutofit lnSpcReduction="10000"/>
          </a:bodyPr>
          <a:lstStyle/>
          <a:p>
            <a:pPr marL="0" indent="0" algn="ctr">
              <a:lnSpc>
                <a:spcPct val="110000"/>
              </a:lnSpc>
              <a:spcBef>
                <a:spcPts val="0"/>
              </a:spcBef>
              <a:spcAft>
                <a:spcPts val="7200"/>
              </a:spcAft>
              <a:buNone/>
            </a:pPr>
            <a:r>
              <a:rPr lang="el-GR" sz="2000" b="1" i="1" dirty="0" smtClean="0"/>
              <a:t>Μορφή συμβουλίου</a:t>
            </a:r>
            <a:r>
              <a:rPr lang="el-GR" sz="2000" dirty="0" smtClean="0"/>
              <a:t>.</a:t>
            </a:r>
          </a:p>
          <a:p>
            <a:pPr marL="0" indent="0">
              <a:lnSpc>
                <a:spcPct val="110000"/>
              </a:lnSpc>
              <a:spcBef>
                <a:spcPts val="0"/>
              </a:spcBef>
              <a:spcAft>
                <a:spcPts val="7200"/>
              </a:spcAft>
              <a:buNone/>
            </a:pPr>
            <a:endParaRPr lang="el-GR" sz="2000" b="1" dirty="0" smtClean="0"/>
          </a:p>
          <a:p>
            <a:pPr marL="0" indent="0">
              <a:lnSpc>
                <a:spcPct val="110000"/>
              </a:lnSpc>
              <a:spcBef>
                <a:spcPts val="0"/>
              </a:spcBef>
              <a:spcAft>
                <a:spcPts val="600"/>
              </a:spcAft>
              <a:buNone/>
            </a:pPr>
            <a:r>
              <a:rPr lang="el-GR" sz="2000" dirty="0" smtClean="0">
                <a:solidFill>
                  <a:srgbClr val="C00000"/>
                </a:solidFill>
              </a:rPr>
              <a:t>Πλεονεκτήματα</a:t>
            </a:r>
            <a:r>
              <a:rPr lang="el-GR" sz="2000" dirty="0" smtClean="0"/>
              <a:t>:</a:t>
            </a:r>
          </a:p>
          <a:p>
            <a:pPr marL="0" lvl="0" indent="0" eaLnBrk="0" fontAlgn="base" hangingPunct="0">
              <a:lnSpc>
                <a:spcPct val="110000"/>
              </a:lnSpc>
              <a:spcBef>
                <a:spcPts val="0"/>
              </a:spcBef>
              <a:spcAft>
                <a:spcPct val="0"/>
              </a:spcAft>
              <a:buNone/>
            </a:pPr>
            <a:r>
              <a:rPr lang="el-GR" altLang="el-GR" sz="2000" b="1" dirty="0" smtClean="0">
                <a:solidFill>
                  <a:srgbClr val="9900CC"/>
                </a:solidFill>
              </a:rPr>
              <a:t>1) </a:t>
            </a:r>
            <a:r>
              <a:rPr lang="el-GR" altLang="el-GR" sz="2000" dirty="0" smtClean="0"/>
              <a:t>Όλοι </a:t>
            </a:r>
            <a:r>
              <a:rPr lang="el-GR" altLang="el-GR" sz="2000" dirty="0"/>
              <a:t>βλέπουν </a:t>
            </a:r>
            <a:r>
              <a:rPr lang="el-GR" altLang="el-GR" sz="2000" dirty="0" smtClean="0"/>
              <a:t>όλους.</a:t>
            </a:r>
            <a:endParaRPr lang="el-GR" altLang="el-GR" sz="2000" dirty="0"/>
          </a:p>
          <a:p>
            <a:pPr marL="0" lvl="0" indent="0" eaLnBrk="0" fontAlgn="base" hangingPunct="0">
              <a:lnSpc>
                <a:spcPct val="110000"/>
              </a:lnSpc>
              <a:spcBef>
                <a:spcPts val="0"/>
              </a:spcBef>
              <a:spcAft>
                <a:spcPct val="0"/>
              </a:spcAft>
              <a:buNone/>
            </a:pPr>
            <a:r>
              <a:rPr lang="el-GR" altLang="el-GR" sz="2000" b="1" dirty="0" smtClean="0">
                <a:solidFill>
                  <a:srgbClr val="9900CC"/>
                </a:solidFill>
              </a:rPr>
              <a:t>2) </a:t>
            </a:r>
            <a:r>
              <a:rPr lang="el-GR" altLang="el-GR" sz="2000" dirty="0" smtClean="0"/>
              <a:t>Είναι </a:t>
            </a:r>
            <a:r>
              <a:rPr lang="el-GR" altLang="el-GR" sz="2000" dirty="0"/>
              <a:t>όλοι </a:t>
            </a:r>
            <a:r>
              <a:rPr lang="el-GR" altLang="el-GR" sz="2000" dirty="0" smtClean="0"/>
              <a:t>ίσοι.</a:t>
            </a:r>
            <a:endParaRPr lang="el-GR" altLang="el-GR" sz="2000" dirty="0"/>
          </a:p>
          <a:p>
            <a:pPr marL="0" lvl="0" indent="0" eaLnBrk="0" fontAlgn="base" hangingPunct="0">
              <a:lnSpc>
                <a:spcPct val="110000"/>
              </a:lnSpc>
              <a:spcBef>
                <a:spcPts val="0"/>
              </a:spcBef>
              <a:spcAft>
                <a:spcPct val="0"/>
              </a:spcAft>
              <a:buNone/>
            </a:pPr>
            <a:r>
              <a:rPr lang="el-GR" altLang="el-GR" sz="2000" b="1" dirty="0" smtClean="0">
                <a:solidFill>
                  <a:srgbClr val="9900CC"/>
                </a:solidFill>
              </a:rPr>
              <a:t>3) </a:t>
            </a:r>
            <a:r>
              <a:rPr lang="el-GR" altLang="el-GR" sz="2000" dirty="0" smtClean="0"/>
              <a:t>Συνεργάζονται ευκολότερα.</a:t>
            </a:r>
            <a:endParaRPr lang="el-GR" altLang="el-GR" sz="2000" dirty="0"/>
          </a:p>
          <a:p>
            <a:pPr marL="0" lvl="0" indent="0" eaLnBrk="0" fontAlgn="base" hangingPunct="0">
              <a:lnSpc>
                <a:spcPct val="110000"/>
              </a:lnSpc>
              <a:spcBef>
                <a:spcPts val="0"/>
              </a:spcBef>
              <a:spcAft>
                <a:spcPct val="0"/>
              </a:spcAft>
              <a:buNone/>
            </a:pPr>
            <a:r>
              <a:rPr lang="el-GR" altLang="el-GR" sz="2000" b="1" dirty="0" smtClean="0">
                <a:solidFill>
                  <a:srgbClr val="9900CC"/>
                </a:solidFill>
              </a:rPr>
              <a:t>4) </a:t>
            </a:r>
            <a:r>
              <a:rPr lang="el-GR" altLang="el-GR" sz="2000" dirty="0" smtClean="0"/>
              <a:t>Γίνονται </a:t>
            </a:r>
            <a:r>
              <a:rPr lang="el-GR" altLang="el-GR" sz="2000" dirty="0"/>
              <a:t>ευκολότερα </a:t>
            </a:r>
            <a:r>
              <a:rPr lang="el-GR" altLang="el-GR" sz="2000" dirty="0" smtClean="0"/>
              <a:t>ομάδες.</a:t>
            </a:r>
            <a:endParaRPr lang="el-GR" altLang="el-GR" sz="2000" dirty="0"/>
          </a:p>
          <a:p>
            <a:pPr marL="0" indent="0">
              <a:spcBef>
                <a:spcPts val="0"/>
              </a:spcBef>
              <a:buNone/>
            </a:pPr>
            <a:endParaRPr lang="el-GR" sz="2000" dirty="0" smtClean="0"/>
          </a:p>
        </p:txBody>
      </p:sp>
      <p:pic>
        <p:nvPicPr>
          <p:cNvPr id="7" name="Εικόνα 1" descr="Εικόνα της μορφής συμβουλίου, όπου γύρω από μία μεγάλη τράπεζα είναι τοποθετημένοι όλοι οι μαθητές, απέναντι από το δάσκαλο.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7704" y="2060848"/>
            <a:ext cx="1091413" cy="2016224"/>
          </a:xfrm>
          <a:prstGeom prst="rect">
            <a:avLst/>
          </a:prstGeom>
        </p:spPr>
      </p:pic>
      <p:sp>
        <p:nvSpPr>
          <p:cNvPr id="4" name="Θέση περιεχομένου 2"/>
          <p:cNvSpPr>
            <a:spLocks noGrp="1"/>
          </p:cNvSpPr>
          <p:nvPr>
            <p:ph sz="half" idx="2"/>
          </p:nvPr>
        </p:nvSpPr>
        <p:spPr>
          <a:xfrm>
            <a:off x="4572000" y="1600200"/>
            <a:ext cx="4248472" cy="4525963"/>
          </a:xfrm>
        </p:spPr>
        <p:txBody>
          <a:bodyPr>
            <a:normAutofit lnSpcReduction="10000"/>
          </a:bodyPr>
          <a:lstStyle/>
          <a:p>
            <a:pPr marL="0" indent="0" algn="ctr">
              <a:lnSpc>
                <a:spcPct val="110000"/>
              </a:lnSpc>
              <a:spcBef>
                <a:spcPts val="0"/>
              </a:spcBef>
              <a:spcAft>
                <a:spcPts val="7200"/>
              </a:spcAft>
              <a:buNone/>
            </a:pPr>
            <a:r>
              <a:rPr lang="el-GR" sz="2000" b="1" i="1" dirty="0" smtClean="0"/>
              <a:t>Παραλληλόγραμμο</a:t>
            </a:r>
            <a:r>
              <a:rPr lang="el-GR" sz="2000" dirty="0" smtClean="0"/>
              <a:t>.</a:t>
            </a:r>
          </a:p>
          <a:p>
            <a:pPr marL="0" indent="0">
              <a:lnSpc>
                <a:spcPct val="110000"/>
              </a:lnSpc>
              <a:spcBef>
                <a:spcPts val="0"/>
              </a:spcBef>
              <a:spcAft>
                <a:spcPts val="7200"/>
              </a:spcAft>
              <a:buNone/>
            </a:pPr>
            <a:endParaRPr lang="el-GR" sz="2000" dirty="0" smtClean="0"/>
          </a:p>
          <a:p>
            <a:pPr marL="0" indent="0">
              <a:lnSpc>
                <a:spcPct val="110000"/>
              </a:lnSpc>
              <a:spcBef>
                <a:spcPts val="0"/>
              </a:spcBef>
              <a:spcAft>
                <a:spcPts val="600"/>
              </a:spcAft>
              <a:buNone/>
            </a:pPr>
            <a:r>
              <a:rPr lang="el-GR" sz="2000" dirty="0" smtClean="0">
                <a:solidFill>
                  <a:srgbClr val="C00000"/>
                </a:solidFill>
              </a:rPr>
              <a:t>Μειονεκτήματα</a:t>
            </a:r>
            <a:r>
              <a:rPr lang="el-GR" sz="2000" dirty="0" smtClean="0"/>
              <a:t>:</a:t>
            </a:r>
            <a:endParaRPr lang="el-GR" sz="2000" dirty="0"/>
          </a:p>
          <a:p>
            <a:pPr marL="0" lvl="0" indent="0" eaLnBrk="0" fontAlgn="base" hangingPunct="0">
              <a:lnSpc>
                <a:spcPct val="110000"/>
              </a:lnSpc>
              <a:spcBef>
                <a:spcPts val="0"/>
              </a:spcBef>
              <a:spcAft>
                <a:spcPct val="0"/>
              </a:spcAft>
              <a:buNone/>
            </a:pPr>
            <a:r>
              <a:rPr lang="el-GR" altLang="el-GR" sz="2000" b="1" dirty="0" smtClean="0">
                <a:solidFill>
                  <a:srgbClr val="9900CC"/>
                </a:solidFill>
              </a:rPr>
              <a:t>1) </a:t>
            </a:r>
            <a:r>
              <a:rPr lang="el-GR" altLang="el-GR" sz="2000" dirty="0" smtClean="0"/>
              <a:t>Το </a:t>
            </a:r>
            <a:r>
              <a:rPr lang="el-GR" altLang="el-GR" sz="2000" dirty="0"/>
              <a:t>τραπέζι συμβουλίου απαιτεί </a:t>
            </a:r>
            <a:endParaRPr lang="el-GR" altLang="el-GR" sz="2000" dirty="0" smtClean="0"/>
          </a:p>
          <a:p>
            <a:pPr marL="400050" lvl="1" indent="0" eaLnBrk="0" fontAlgn="base" hangingPunct="0">
              <a:lnSpc>
                <a:spcPct val="110000"/>
              </a:lnSpc>
              <a:spcBef>
                <a:spcPts val="0"/>
              </a:spcBef>
              <a:spcAft>
                <a:spcPct val="0"/>
              </a:spcAft>
              <a:buNone/>
            </a:pPr>
            <a:r>
              <a:rPr lang="el-GR" altLang="el-GR" sz="2000" dirty="0" smtClean="0"/>
              <a:t>μικρές </a:t>
            </a:r>
            <a:r>
              <a:rPr lang="el-GR" altLang="el-GR" sz="2000" dirty="0"/>
              <a:t>τάξεις και ιδιαίτερα </a:t>
            </a:r>
            <a:r>
              <a:rPr lang="el-GR" altLang="el-GR" sz="2000" dirty="0" smtClean="0"/>
              <a:t>θέματα.</a:t>
            </a:r>
            <a:endParaRPr lang="el-GR" altLang="el-GR" sz="2000" dirty="0"/>
          </a:p>
          <a:p>
            <a:pPr marL="0" lvl="0" indent="0" eaLnBrk="0" fontAlgn="base" hangingPunct="0">
              <a:lnSpc>
                <a:spcPct val="110000"/>
              </a:lnSpc>
              <a:spcBef>
                <a:spcPts val="0"/>
              </a:spcBef>
              <a:spcAft>
                <a:spcPct val="0"/>
              </a:spcAft>
              <a:buNone/>
            </a:pPr>
            <a:r>
              <a:rPr lang="el-GR" altLang="el-GR" sz="2000" b="1" dirty="0" smtClean="0">
                <a:solidFill>
                  <a:srgbClr val="9900CC"/>
                </a:solidFill>
              </a:rPr>
              <a:t>2) </a:t>
            </a:r>
            <a:r>
              <a:rPr lang="el-GR" altLang="el-GR" sz="2000" dirty="0" smtClean="0"/>
              <a:t>Οι </a:t>
            </a:r>
            <a:r>
              <a:rPr lang="el-GR" altLang="el-GR" sz="2000" dirty="0"/>
              <a:t>μαθητές κινούνται δύσκολα στην </a:t>
            </a:r>
            <a:endParaRPr lang="el-GR" altLang="el-GR" sz="2000" dirty="0" smtClean="0"/>
          </a:p>
          <a:p>
            <a:pPr marL="400050" lvl="1" indent="0" eaLnBrk="0" fontAlgn="base" hangingPunct="0">
              <a:lnSpc>
                <a:spcPct val="110000"/>
              </a:lnSpc>
              <a:spcBef>
                <a:spcPts val="0"/>
              </a:spcBef>
              <a:spcAft>
                <a:spcPct val="0"/>
              </a:spcAft>
              <a:buNone/>
            </a:pPr>
            <a:r>
              <a:rPr lang="el-GR" altLang="el-GR" sz="2000" dirty="0" smtClean="0"/>
              <a:t>τάξη.</a:t>
            </a:r>
            <a:endParaRPr lang="el-GR" altLang="el-GR" sz="2000" dirty="0"/>
          </a:p>
          <a:p>
            <a:pPr marL="0" lvl="0" indent="0" eaLnBrk="0" fontAlgn="base" hangingPunct="0">
              <a:lnSpc>
                <a:spcPct val="110000"/>
              </a:lnSpc>
              <a:spcBef>
                <a:spcPts val="0"/>
              </a:spcBef>
              <a:spcAft>
                <a:spcPct val="0"/>
              </a:spcAft>
              <a:buNone/>
            </a:pPr>
            <a:r>
              <a:rPr lang="el-GR" altLang="el-GR" sz="2000" b="1" dirty="0" smtClean="0">
                <a:solidFill>
                  <a:srgbClr val="9900CC"/>
                </a:solidFill>
              </a:rPr>
              <a:t>3) </a:t>
            </a:r>
            <a:r>
              <a:rPr lang="el-GR" altLang="el-GR" sz="2000" dirty="0" smtClean="0"/>
              <a:t>Ταιριάζει </a:t>
            </a:r>
            <a:r>
              <a:rPr lang="el-GR" altLang="el-GR" sz="2000" dirty="0"/>
              <a:t>για ενήλικες </a:t>
            </a:r>
            <a:r>
              <a:rPr lang="el-GR" altLang="el-GR" sz="2000" dirty="0" smtClean="0"/>
              <a:t>περισσότερο.</a:t>
            </a:r>
            <a:endParaRPr lang="el-GR" altLang="el-GR" sz="2000" dirty="0"/>
          </a:p>
        </p:txBody>
      </p:sp>
      <p:pic>
        <p:nvPicPr>
          <p:cNvPr id="8" name="Εικόνα 2" descr="Εικόνα της τάξης παραλληλόγραμμο, όπου οι μαθητές τοποθετούνται σε σχήμα πι, απέναντι από το δάσκαλο."/>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40152" y="2056945"/>
            <a:ext cx="1531203" cy="2020127"/>
          </a:xfrm>
          <a:prstGeom prst="rect">
            <a:avLst/>
          </a:prstGeom>
        </p:spPr>
      </p:pic>
      <p:sp>
        <p:nvSpPr>
          <p:cNvPr id="5"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17</a:t>
            </a:fld>
            <a:endParaRPr lang="el-GR" dirty="0">
              <a:solidFill>
                <a:schemeClr val="tx1"/>
              </a:solidFill>
            </a:endParaRPr>
          </a:p>
        </p:txBody>
      </p:sp>
    </p:spTree>
    <p:custDataLst>
      <p:tags r:id="rId1"/>
    </p:custDataLst>
    <p:extLst>
      <p:ext uri="{BB962C8B-B14F-4D97-AF65-F5344CB8AC3E}">
        <p14:creationId xmlns:p14="http://schemas.microsoft.com/office/powerpoint/2010/main" val="19600810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Μαθητοκεντρικό μοντέλο </a:t>
            </a:r>
            <a:r>
              <a:rPr lang="el-GR" b="1" dirty="0" smtClean="0"/>
              <a:t>(2)</a:t>
            </a:r>
            <a:endParaRPr lang="el-GR" dirty="0"/>
          </a:p>
        </p:txBody>
      </p:sp>
      <p:sp>
        <p:nvSpPr>
          <p:cNvPr id="3" name="Θέση περιεχομένου 1"/>
          <p:cNvSpPr>
            <a:spLocks noGrp="1"/>
          </p:cNvSpPr>
          <p:nvPr>
            <p:ph sz="half" idx="1"/>
          </p:nvPr>
        </p:nvSpPr>
        <p:spPr>
          <a:xfrm>
            <a:off x="251520" y="1600200"/>
            <a:ext cx="4104456" cy="4525963"/>
          </a:xfrm>
        </p:spPr>
        <p:txBody>
          <a:bodyPr>
            <a:normAutofit/>
          </a:bodyPr>
          <a:lstStyle/>
          <a:p>
            <a:pPr marL="0" indent="0" algn="ctr">
              <a:spcBef>
                <a:spcPts val="0"/>
              </a:spcBef>
              <a:spcAft>
                <a:spcPts val="5400"/>
              </a:spcAft>
              <a:buNone/>
            </a:pPr>
            <a:r>
              <a:rPr lang="el-GR" sz="2000" b="1" i="1" dirty="0" smtClean="0"/>
              <a:t>Σε κύκλο</a:t>
            </a:r>
            <a:r>
              <a:rPr lang="el-GR" sz="2000" dirty="0" smtClean="0"/>
              <a:t>.</a:t>
            </a:r>
          </a:p>
          <a:p>
            <a:pPr marL="0" indent="0">
              <a:spcBef>
                <a:spcPts val="0"/>
              </a:spcBef>
              <a:spcAft>
                <a:spcPts val="5400"/>
              </a:spcAft>
              <a:buNone/>
            </a:pPr>
            <a:endParaRPr lang="el-GR" sz="2000" b="1" dirty="0">
              <a:effectLst>
                <a:outerShdw blurRad="38100" dist="38100" dir="2700000" algn="tl">
                  <a:srgbClr val="000000">
                    <a:alpha val="43137"/>
                  </a:srgbClr>
                </a:outerShdw>
              </a:effectLst>
            </a:endParaRPr>
          </a:p>
          <a:p>
            <a:pPr marL="0" lvl="0" indent="0" eaLnBrk="0" fontAlgn="base" hangingPunct="0">
              <a:spcBef>
                <a:spcPts val="0"/>
              </a:spcBef>
              <a:buNone/>
            </a:pPr>
            <a:r>
              <a:rPr lang="el-GR" altLang="el-GR" sz="2000" dirty="0">
                <a:solidFill>
                  <a:srgbClr val="C00000"/>
                </a:solidFill>
              </a:rPr>
              <a:t>Πλεονεκτήματα</a:t>
            </a:r>
            <a:r>
              <a:rPr lang="en-US" altLang="el-GR" sz="2000" dirty="0"/>
              <a:t>:</a:t>
            </a:r>
            <a:endParaRPr lang="el-GR" altLang="el-GR" sz="2000" dirty="0"/>
          </a:p>
          <a:p>
            <a:pPr marL="0" lvl="0" indent="0" eaLnBrk="0" fontAlgn="base" hangingPunct="0">
              <a:spcBef>
                <a:spcPts val="0"/>
              </a:spcBef>
              <a:buNone/>
            </a:pPr>
            <a:r>
              <a:rPr lang="el-GR" altLang="el-GR" sz="2000" b="1" dirty="0" smtClean="0">
                <a:solidFill>
                  <a:srgbClr val="9900CC"/>
                </a:solidFill>
              </a:rPr>
              <a:t>1) </a:t>
            </a:r>
            <a:r>
              <a:rPr lang="el-GR" altLang="el-GR" sz="2000" dirty="0" smtClean="0"/>
              <a:t>Όλοι </a:t>
            </a:r>
            <a:r>
              <a:rPr lang="el-GR" altLang="el-GR" sz="2000" dirty="0"/>
              <a:t>βλέπουν </a:t>
            </a:r>
            <a:r>
              <a:rPr lang="el-GR" altLang="el-GR" sz="2000" dirty="0" smtClean="0"/>
              <a:t>όλους.</a:t>
            </a:r>
            <a:endParaRPr lang="el-GR" altLang="el-GR" sz="2000" dirty="0"/>
          </a:p>
          <a:p>
            <a:pPr marL="0" lvl="0" indent="0" eaLnBrk="0" fontAlgn="base" hangingPunct="0">
              <a:spcBef>
                <a:spcPts val="0"/>
              </a:spcBef>
              <a:buNone/>
            </a:pPr>
            <a:r>
              <a:rPr lang="el-GR" altLang="el-GR" sz="2000" b="1" dirty="0" smtClean="0">
                <a:solidFill>
                  <a:srgbClr val="9900CC"/>
                </a:solidFill>
              </a:rPr>
              <a:t>2) </a:t>
            </a:r>
            <a:r>
              <a:rPr lang="el-GR" altLang="el-GR" sz="2000" dirty="0" smtClean="0"/>
              <a:t>Είναι </a:t>
            </a:r>
            <a:r>
              <a:rPr lang="el-GR" altLang="el-GR" sz="2000" dirty="0"/>
              <a:t>όλοι </a:t>
            </a:r>
            <a:r>
              <a:rPr lang="el-GR" altLang="el-GR" sz="2000" dirty="0" smtClean="0"/>
              <a:t>ίσοι.</a:t>
            </a:r>
            <a:endParaRPr lang="el-GR" altLang="el-GR" sz="2000" dirty="0"/>
          </a:p>
          <a:p>
            <a:pPr marL="0" lvl="0" indent="0" eaLnBrk="0" fontAlgn="base" hangingPunct="0">
              <a:spcBef>
                <a:spcPts val="0"/>
              </a:spcBef>
              <a:buNone/>
            </a:pPr>
            <a:r>
              <a:rPr lang="el-GR" altLang="el-GR" sz="2000" b="1" dirty="0" smtClean="0">
                <a:solidFill>
                  <a:srgbClr val="9900CC"/>
                </a:solidFill>
              </a:rPr>
              <a:t>3) </a:t>
            </a:r>
            <a:r>
              <a:rPr lang="el-GR" altLang="el-GR" sz="2000" dirty="0" smtClean="0"/>
              <a:t>Συνεργάζονται ευκολότερα.</a:t>
            </a:r>
            <a:endParaRPr lang="el-GR" altLang="el-GR" sz="2000" dirty="0"/>
          </a:p>
          <a:p>
            <a:pPr marL="0" lvl="0" indent="0" eaLnBrk="0" fontAlgn="base" hangingPunct="0">
              <a:spcBef>
                <a:spcPts val="0"/>
              </a:spcBef>
              <a:buNone/>
            </a:pPr>
            <a:r>
              <a:rPr lang="el-GR" altLang="el-GR" sz="2000" b="1" dirty="0" smtClean="0">
                <a:solidFill>
                  <a:srgbClr val="9900CC"/>
                </a:solidFill>
              </a:rPr>
              <a:t>4) </a:t>
            </a:r>
            <a:r>
              <a:rPr lang="el-GR" altLang="el-GR" sz="2000" dirty="0" smtClean="0"/>
              <a:t>Συζητούν </a:t>
            </a:r>
            <a:r>
              <a:rPr lang="el-GR" altLang="el-GR" sz="2000" dirty="0"/>
              <a:t>μεταξύ τους </a:t>
            </a:r>
            <a:r>
              <a:rPr lang="el-GR" altLang="el-GR" sz="2000" dirty="0" smtClean="0"/>
              <a:t>ευκολότερα.</a:t>
            </a:r>
            <a:endParaRPr lang="el-GR" altLang="el-GR" sz="2000" dirty="0"/>
          </a:p>
          <a:p>
            <a:pPr marL="0" lvl="0" indent="0" eaLnBrk="0" fontAlgn="base" hangingPunct="0">
              <a:spcBef>
                <a:spcPts val="0"/>
              </a:spcBef>
              <a:buNone/>
            </a:pPr>
            <a:r>
              <a:rPr lang="el-GR" altLang="el-GR" sz="2000" b="1" dirty="0" smtClean="0">
                <a:solidFill>
                  <a:srgbClr val="9900CC"/>
                </a:solidFill>
              </a:rPr>
              <a:t>5) </a:t>
            </a:r>
            <a:r>
              <a:rPr lang="el-GR" altLang="el-GR" sz="2000" dirty="0" smtClean="0"/>
              <a:t>Γίνονται </a:t>
            </a:r>
            <a:r>
              <a:rPr lang="el-GR" altLang="el-GR" sz="2000" dirty="0"/>
              <a:t>ευκολότερα </a:t>
            </a:r>
            <a:r>
              <a:rPr lang="el-GR" altLang="el-GR" sz="2000" dirty="0" smtClean="0"/>
              <a:t>ομάδες.</a:t>
            </a:r>
            <a:endParaRPr lang="el-GR" altLang="el-GR" sz="2000" dirty="0"/>
          </a:p>
          <a:p>
            <a:pPr marL="0" lvl="0" indent="0" eaLnBrk="0" fontAlgn="base" hangingPunct="0">
              <a:spcBef>
                <a:spcPts val="0"/>
              </a:spcBef>
              <a:buNone/>
            </a:pPr>
            <a:r>
              <a:rPr lang="el-GR" altLang="el-GR" sz="2000" b="1" dirty="0" smtClean="0">
                <a:solidFill>
                  <a:srgbClr val="9900CC"/>
                </a:solidFill>
              </a:rPr>
              <a:t>6) </a:t>
            </a:r>
            <a:r>
              <a:rPr lang="el-GR" altLang="el-GR" sz="2000" dirty="0" smtClean="0"/>
              <a:t>Ο </a:t>
            </a:r>
            <a:r>
              <a:rPr lang="el-GR" altLang="el-GR" sz="2000" dirty="0"/>
              <a:t>δάσκαλος τους βλέπει </a:t>
            </a:r>
            <a:r>
              <a:rPr lang="el-GR" altLang="el-GR" sz="2000" dirty="0" smtClean="0"/>
              <a:t>όλους.</a:t>
            </a:r>
            <a:endParaRPr lang="el-GR" altLang="el-GR" sz="2000" dirty="0"/>
          </a:p>
          <a:p>
            <a:pPr marL="0" lvl="0" indent="0" eaLnBrk="0" fontAlgn="base" hangingPunct="0">
              <a:spcBef>
                <a:spcPts val="0"/>
              </a:spcBef>
              <a:buNone/>
            </a:pPr>
            <a:r>
              <a:rPr lang="el-GR" altLang="el-GR" sz="2000" b="1" dirty="0" smtClean="0">
                <a:solidFill>
                  <a:srgbClr val="9900CC"/>
                </a:solidFill>
              </a:rPr>
              <a:t>7) </a:t>
            </a:r>
            <a:r>
              <a:rPr lang="el-GR" altLang="el-GR" sz="2000" dirty="0" smtClean="0"/>
              <a:t>Κινούνται </a:t>
            </a:r>
            <a:r>
              <a:rPr lang="el-GR" altLang="el-GR" sz="2000" dirty="0"/>
              <a:t>όλοι </a:t>
            </a:r>
            <a:r>
              <a:rPr lang="el-GR" altLang="el-GR" sz="2000" dirty="0" smtClean="0"/>
              <a:t>εύκολα.</a:t>
            </a:r>
            <a:endParaRPr lang="el-GR" altLang="el-GR" sz="2000" dirty="0"/>
          </a:p>
          <a:p>
            <a:pPr marL="0" indent="0" algn="ctr">
              <a:spcBef>
                <a:spcPts val="0"/>
              </a:spcBef>
              <a:spcAft>
                <a:spcPts val="7200"/>
              </a:spcAft>
              <a:buNone/>
            </a:pPr>
            <a:endParaRPr lang="el-GR" sz="2000" b="1" dirty="0"/>
          </a:p>
        </p:txBody>
      </p:sp>
      <p:pic>
        <p:nvPicPr>
          <p:cNvPr id="7" name="Εικόνα 1" descr="Εικόνα της τάξης σε κύκλο, όπου οι μαθητές τοποθετούνται σε ένα ημικύκλιο, απέναντι από τον δάσκαλο."/>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3648" y="1988840"/>
            <a:ext cx="1872208" cy="1664540"/>
          </a:xfrm>
          <a:prstGeom prst="rect">
            <a:avLst/>
          </a:prstGeom>
        </p:spPr>
      </p:pic>
      <p:sp>
        <p:nvSpPr>
          <p:cNvPr id="4" name="Θέση περιεχομένου 2"/>
          <p:cNvSpPr>
            <a:spLocks noGrp="1"/>
          </p:cNvSpPr>
          <p:nvPr>
            <p:ph sz="half" idx="2"/>
          </p:nvPr>
        </p:nvSpPr>
        <p:spPr>
          <a:xfrm>
            <a:off x="4355976" y="1600200"/>
            <a:ext cx="4464496" cy="4525963"/>
          </a:xfrm>
        </p:spPr>
        <p:txBody>
          <a:bodyPr>
            <a:normAutofit/>
          </a:bodyPr>
          <a:lstStyle/>
          <a:p>
            <a:pPr marL="0" indent="0">
              <a:spcBef>
                <a:spcPts val="0"/>
              </a:spcBef>
              <a:spcAft>
                <a:spcPts val="5400"/>
              </a:spcAft>
              <a:buNone/>
            </a:pPr>
            <a:r>
              <a:rPr lang="el-GR" sz="2000" b="1" i="1" dirty="0" smtClean="0"/>
              <a:t>Σε ομάδες σε ξεχωριστούς πάγκους.</a:t>
            </a:r>
            <a:endParaRPr lang="el-GR" sz="2000" dirty="0" smtClean="0"/>
          </a:p>
          <a:p>
            <a:pPr marL="0" indent="0">
              <a:spcBef>
                <a:spcPts val="0"/>
              </a:spcBef>
              <a:spcAft>
                <a:spcPts val="5400"/>
              </a:spcAft>
              <a:buNone/>
            </a:pPr>
            <a:endParaRPr lang="el-GR" sz="2000" dirty="0" smtClean="0"/>
          </a:p>
          <a:p>
            <a:pPr marL="0" indent="0">
              <a:spcBef>
                <a:spcPts val="0"/>
              </a:spcBef>
              <a:buNone/>
            </a:pPr>
            <a:r>
              <a:rPr lang="el-GR" sz="2000" dirty="0" smtClean="0">
                <a:solidFill>
                  <a:srgbClr val="C00000"/>
                </a:solidFill>
              </a:rPr>
              <a:t>Μειονεκτήματα</a:t>
            </a:r>
            <a:r>
              <a:rPr lang="el-GR" sz="2000" dirty="0" smtClean="0"/>
              <a:t>:</a:t>
            </a:r>
          </a:p>
          <a:p>
            <a:pPr marL="0" lvl="0" indent="0" eaLnBrk="0" fontAlgn="base" hangingPunct="0">
              <a:spcBef>
                <a:spcPts val="0"/>
              </a:spcBef>
              <a:spcAft>
                <a:spcPct val="0"/>
              </a:spcAft>
              <a:buNone/>
            </a:pPr>
            <a:r>
              <a:rPr lang="el-GR" altLang="el-GR" sz="2000" b="1" dirty="0" smtClean="0">
                <a:solidFill>
                  <a:srgbClr val="9900CC"/>
                </a:solidFill>
              </a:rPr>
              <a:t>1) </a:t>
            </a:r>
            <a:r>
              <a:rPr lang="el-GR" altLang="el-GR" sz="2000" dirty="0" smtClean="0"/>
              <a:t>Σε </a:t>
            </a:r>
            <a:r>
              <a:rPr lang="el-GR" altLang="el-GR" sz="2000" dirty="0"/>
              <a:t>μικρές τάξεις οι μαθητές </a:t>
            </a:r>
            <a:endParaRPr lang="el-GR" altLang="el-GR" sz="2000" dirty="0" smtClean="0"/>
          </a:p>
          <a:p>
            <a:pPr marL="400050" lvl="1" indent="0" eaLnBrk="0" fontAlgn="base" hangingPunct="0">
              <a:spcBef>
                <a:spcPts val="0"/>
              </a:spcBef>
              <a:spcAft>
                <a:spcPct val="0"/>
              </a:spcAft>
              <a:buNone/>
            </a:pPr>
            <a:r>
              <a:rPr lang="el-GR" altLang="el-GR" sz="2000" dirty="0" smtClean="0"/>
              <a:t>ελέγχονται δυσκολότερα.</a:t>
            </a:r>
            <a:endParaRPr lang="el-GR" altLang="el-GR" sz="2000" dirty="0"/>
          </a:p>
          <a:p>
            <a:pPr marL="0" lvl="0" indent="0" eaLnBrk="0" fontAlgn="base" hangingPunct="0">
              <a:spcBef>
                <a:spcPts val="0"/>
              </a:spcBef>
              <a:spcAft>
                <a:spcPct val="0"/>
              </a:spcAft>
              <a:buNone/>
            </a:pPr>
            <a:r>
              <a:rPr lang="el-GR" altLang="el-GR" sz="2000" b="1" dirty="0" smtClean="0">
                <a:solidFill>
                  <a:srgbClr val="9900CC"/>
                </a:solidFill>
              </a:rPr>
              <a:t>2) </a:t>
            </a:r>
            <a:r>
              <a:rPr lang="el-GR" altLang="el-GR" sz="2000" dirty="0" smtClean="0"/>
              <a:t>Κάποιοι </a:t>
            </a:r>
            <a:r>
              <a:rPr lang="el-GR" altLang="el-GR" sz="2000" dirty="0"/>
              <a:t>μαθητές δυσκολεύονται </a:t>
            </a:r>
            <a:endParaRPr lang="el-GR" altLang="el-GR" sz="2000" dirty="0" smtClean="0"/>
          </a:p>
          <a:p>
            <a:pPr marL="400050" lvl="1" indent="0" eaLnBrk="0" fontAlgn="base" hangingPunct="0">
              <a:spcBef>
                <a:spcPts val="0"/>
              </a:spcBef>
              <a:spcAft>
                <a:spcPct val="0"/>
              </a:spcAft>
              <a:buNone/>
            </a:pPr>
            <a:r>
              <a:rPr lang="el-GR" altLang="el-GR" sz="2000" dirty="0" smtClean="0"/>
              <a:t>στον πίνακα.</a:t>
            </a:r>
            <a:endParaRPr lang="el-GR" altLang="el-GR" sz="2000" dirty="0"/>
          </a:p>
          <a:p>
            <a:pPr marL="0" lvl="0" indent="0" eaLnBrk="0" fontAlgn="base" hangingPunct="0">
              <a:spcBef>
                <a:spcPts val="0"/>
              </a:spcBef>
              <a:spcAft>
                <a:spcPct val="0"/>
              </a:spcAft>
              <a:buNone/>
            </a:pPr>
            <a:r>
              <a:rPr lang="el-GR" altLang="el-GR" sz="2000" b="1" dirty="0" smtClean="0">
                <a:solidFill>
                  <a:srgbClr val="9900CC"/>
                </a:solidFill>
              </a:rPr>
              <a:t>3) </a:t>
            </a:r>
            <a:r>
              <a:rPr lang="el-GR" altLang="el-GR" sz="2000" dirty="0" smtClean="0"/>
              <a:t>Τα </a:t>
            </a:r>
            <a:r>
              <a:rPr lang="el-GR" altLang="el-GR" sz="2000" dirty="0"/>
              <a:t>«τραπέζια» συνεργασίας </a:t>
            </a:r>
            <a:endParaRPr lang="el-GR" altLang="el-GR" sz="2000" dirty="0" smtClean="0"/>
          </a:p>
          <a:p>
            <a:pPr marL="400050" lvl="1" indent="0" eaLnBrk="0" fontAlgn="base" hangingPunct="0">
              <a:spcBef>
                <a:spcPts val="0"/>
              </a:spcBef>
              <a:spcAft>
                <a:spcPct val="0"/>
              </a:spcAft>
              <a:buNone/>
            </a:pPr>
            <a:r>
              <a:rPr lang="el-GR" altLang="el-GR" sz="2000" dirty="0" smtClean="0"/>
              <a:t>ταιριάζουν </a:t>
            </a:r>
            <a:r>
              <a:rPr lang="el-GR" altLang="el-GR" sz="2000" dirty="0"/>
              <a:t>σε εργαστηριακές </a:t>
            </a:r>
            <a:endParaRPr lang="el-GR" altLang="el-GR" sz="2000" dirty="0" smtClean="0"/>
          </a:p>
          <a:p>
            <a:pPr marL="400050" lvl="1" indent="0" eaLnBrk="0" fontAlgn="base" hangingPunct="0">
              <a:spcBef>
                <a:spcPts val="0"/>
              </a:spcBef>
              <a:spcAft>
                <a:spcPct val="0"/>
              </a:spcAft>
              <a:buNone/>
            </a:pPr>
            <a:r>
              <a:rPr lang="el-GR" altLang="el-GR" sz="2000" dirty="0"/>
              <a:t>ε</a:t>
            </a:r>
            <a:r>
              <a:rPr lang="el-GR" altLang="el-GR" sz="2000" dirty="0" smtClean="0"/>
              <a:t>κπαιδεύσεις, π.χ. πληροφορική.</a:t>
            </a:r>
            <a:endParaRPr lang="el-GR" sz="2000" dirty="0"/>
          </a:p>
        </p:txBody>
      </p:sp>
      <p:pic>
        <p:nvPicPr>
          <p:cNvPr id="8" name="Εικόνα 2" descr="Εικόνα με τα τραπέζια συνεργασίας, όπου οι μαθητές τοποθετούνται σε ομάδες, σε ξεχωριστά τραπέζια, απέναντι από τον δάσκαλο."/>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36096" y="1988840"/>
            <a:ext cx="1739607" cy="1664540"/>
          </a:xfrm>
          <a:prstGeom prst="rect">
            <a:avLst/>
          </a:prstGeom>
        </p:spPr>
      </p:pic>
      <p:sp>
        <p:nvSpPr>
          <p:cNvPr id="5"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18</a:t>
            </a:fld>
            <a:endParaRPr lang="el-GR" sz="1400" dirty="0">
              <a:solidFill>
                <a:schemeClr val="tx1"/>
              </a:solidFill>
            </a:endParaRPr>
          </a:p>
        </p:txBody>
      </p:sp>
      <p:pic>
        <p:nvPicPr>
          <p:cNvPr id="9" name="Εικόνα 3"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89930"/>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45249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Τεχνικές εφαρμογής μεθόδων (1)</a:t>
            </a:r>
            <a:endParaRPr lang="el-GR" b="1" dirty="0"/>
          </a:p>
        </p:txBody>
      </p:sp>
      <p:sp>
        <p:nvSpPr>
          <p:cNvPr id="3" name="Θέση περιεχομένου 1"/>
          <p:cNvSpPr>
            <a:spLocks noGrp="1"/>
          </p:cNvSpPr>
          <p:nvPr>
            <p:ph idx="1"/>
          </p:nvPr>
        </p:nvSpPr>
        <p:spPr>
          <a:xfrm>
            <a:off x="395536" y="1600200"/>
            <a:ext cx="8352928" cy="4525963"/>
          </a:xfrm>
        </p:spPr>
        <p:txBody>
          <a:bodyPr>
            <a:normAutofit/>
          </a:bodyPr>
          <a:lstStyle/>
          <a:p>
            <a:pPr marL="0" lvl="0" indent="0" eaLnBrk="0" fontAlgn="base" hangingPunct="0">
              <a:spcBef>
                <a:spcPct val="0"/>
              </a:spcBef>
              <a:spcAft>
                <a:spcPts val="1800"/>
              </a:spcAft>
              <a:buClr>
                <a:srgbClr val="9900CC"/>
              </a:buClr>
              <a:buSzPct val="120000"/>
              <a:buNone/>
            </a:pPr>
            <a:r>
              <a:rPr lang="el-GR" altLang="el-GR" sz="2800" dirty="0" smtClean="0"/>
              <a:t>Τεχνικές για να μπορέσει ο δάσκαλος να εφαρμόσει μεθόδους Μαθητοκεντρικού Μοντέλου μέσα στην τάξη.</a:t>
            </a:r>
          </a:p>
          <a:p>
            <a:pPr lvl="0" eaLnBrk="0" fontAlgn="base" hangingPunct="0">
              <a:spcBef>
                <a:spcPct val="0"/>
              </a:spcBef>
              <a:spcAft>
                <a:spcPts val="600"/>
              </a:spcAft>
              <a:buClr>
                <a:srgbClr val="9900CC"/>
              </a:buClr>
              <a:buSzPct val="120000"/>
              <a:buFont typeface="Wingdings" panose="05000000000000000000" pitchFamily="2" charset="2"/>
              <a:buChar char="§"/>
            </a:pPr>
            <a:r>
              <a:rPr lang="el-GR" altLang="el-GR" sz="2400" dirty="0" smtClean="0"/>
              <a:t>Η </a:t>
            </a:r>
            <a:r>
              <a:rPr lang="el-GR" altLang="el-GR" sz="2400" dirty="0"/>
              <a:t>εφαρμογή μεθόδων του «μαθητοκεντρικού» μοντέλου είναι </a:t>
            </a:r>
            <a:r>
              <a:rPr lang="el-GR" altLang="el-GR" sz="2400" dirty="0" smtClean="0"/>
              <a:t>δύσκολη, </a:t>
            </a:r>
            <a:r>
              <a:rPr lang="el-GR" altLang="el-GR" sz="2400" dirty="0"/>
              <a:t>ειδικά σε ένα περιβάλλον «δασκαλοκεντρικό</a:t>
            </a:r>
            <a:r>
              <a:rPr lang="el-GR" altLang="el-GR" sz="2400" dirty="0" smtClean="0"/>
              <a:t>».</a:t>
            </a:r>
            <a:endParaRPr lang="el-GR" altLang="el-GR" sz="2400" dirty="0"/>
          </a:p>
          <a:p>
            <a:pPr lvl="0" eaLnBrk="0" fontAlgn="base" hangingPunct="0">
              <a:spcBef>
                <a:spcPct val="0"/>
              </a:spcBef>
              <a:spcAft>
                <a:spcPts val="600"/>
              </a:spcAft>
              <a:buClr>
                <a:srgbClr val="9900CC"/>
              </a:buClr>
              <a:buSzPct val="120000"/>
              <a:buFont typeface="Wingdings" panose="05000000000000000000" pitchFamily="2" charset="2"/>
              <a:buChar char="§"/>
            </a:pPr>
            <a:r>
              <a:rPr lang="el-GR" altLang="el-GR" sz="2400" dirty="0"/>
              <a:t>Η εφαρμογή μεθόδων του «μαθητοκεντρικού» </a:t>
            </a:r>
            <a:r>
              <a:rPr lang="el-GR" altLang="el-GR" sz="2400" dirty="0" smtClean="0"/>
              <a:t>μοντέλου, </a:t>
            </a:r>
            <a:r>
              <a:rPr lang="el-GR" altLang="el-GR" sz="2400" dirty="0"/>
              <a:t>έχει διαφορετικό βαθμό </a:t>
            </a:r>
            <a:r>
              <a:rPr lang="el-GR" altLang="el-GR" sz="2400" dirty="0" smtClean="0"/>
              <a:t>δυσκολίας, </a:t>
            </a:r>
            <a:r>
              <a:rPr lang="el-GR" altLang="el-GR" sz="2400" dirty="0"/>
              <a:t>σε κάθε επίπεδο εκπαίδευσης</a:t>
            </a:r>
            <a:r>
              <a:rPr lang="el-GR" altLang="el-GR" sz="2400" dirty="0" smtClean="0"/>
              <a:t>.</a:t>
            </a:r>
            <a:endParaRPr lang="el-GR" altLang="el-GR" sz="2400" dirty="0"/>
          </a:p>
          <a:p>
            <a:pPr lvl="0" eaLnBrk="0" fontAlgn="base" hangingPunct="0">
              <a:spcBef>
                <a:spcPct val="0"/>
              </a:spcBef>
              <a:spcAft>
                <a:spcPts val="600"/>
              </a:spcAft>
              <a:buClr>
                <a:srgbClr val="9900CC"/>
              </a:buClr>
              <a:buSzPct val="120000"/>
              <a:buFont typeface="Wingdings" panose="05000000000000000000" pitchFamily="2" charset="2"/>
              <a:buChar char="§"/>
            </a:pPr>
            <a:r>
              <a:rPr lang="el-GR" altLang="el-GR" sz="2400" dirty="0"/>
              <a:t>Υπάρχουν τεχνικές που μπορεί να εφαρμόσει ο </a:t>
            </a:r>
            <a:r>
              <a:rPr lang="el-GR" altLang="el-GR" sz="2400" dirty="0" smtClean="0"/>
              <a:t>δάσκαλος, </a:t>
            </a:r>
            <a:r>
              <a:rPr lang="el-GR" altLang="el-GR" sz="2400" dirty="0"/>
              <a:t>για να προσεγγίσει το «</a:t>
            </a:r>
            <a:r>
              <a:rPr lang="el-GR" altLang="el-GR" sz="2400" dirty="0" err="1"/>
              <a:t>μαθητοκεντρικό</a:t>
            </a:r>
            <a:r>
              <a:rPr lang="el-GR" altLang="el-GR" sz="2400" dirty="0"/>
              <a:t>» </a:t>
            </a:r>
            <a:r>
              <a:rPr lang="el-GR" altLang="el-GR" sz="2400" dirty="0" smtClean="0"/>
              <a:t>μοντέλο.</a:t>
            </a:r>
            <a:endParaRPr lang="el-GR" altLang="el-GR" sz="2400" dirty="0"/>
          </a:p>
          <a:p>
            <a:pPr lvl="0" eaLnBrk="0" fontAlgn="base" hangingPunct="0">
              <a:spcBef>
                <a:spcPct val="0"/>
              </a:spcBef>
              <a:spcAft>
                <a:spcPct val="0"/>
              </a:spcAft>
              <a:buClr>
                <a:srgbClr val="9900CC"/>
              </a:buClr>
              <a:buSzPct val="120000"/>
              <a:buFont typeface="Wingdings" panose="05000000000000000000" pitchFamily="2" charset="2"/>
              <a:buChar char="§"/>
            </a:pPr>
            <a:r>
              <a:rPr lang="el-GR" altLang="el-GR" sz="2400" dirty="0"/>
              <a:t>Η εφαρμογή της πληροφορικής στη </a:t>
            </a:r>
            <a:r>
              <a:rPr lang="el-GR" altLang="el-GR" sz="2400" dirty="0" smtClean="0"/>
              <a:t>διδασκαλία, </a:t>
            </a:r>
            <a:r>
              <a:rPr lang="el-GR" altLang="el-GR" sz="2400" dirty="0"/>
              <a:t>μπορεί να μας βοηθήσει να εφαρμόσουμε «μαθητοκεντρικές» τεχνικές.</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19</a:t>
            </a:fld>
            <a:endParaRPr lang="el-GR" sz="1400" dirty="0">
              <a:solidFill>
                <a:schemeClr val="tx1"/>
              </a:solidFill>
            </a:endParaRPr>
          </a:p>
        </p:txBody>
      </p:sp>
    </p:spTree>
    <p:extLst>
      <p:ext uri="{BB962C8B-B14F-4D97-AF65-F5344CB8AC3E}">
        <p14:creationId xmlns:p14="http://schemas.microsoft.com/office/powerpoint/2010/main" val="1908002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6647510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Τεχνικές εφαρμογής μεθόδων (2)</a:t>
            </a:r>
            <a:endParaRPr lang="el-GR" dirty="0"/>
          </a:p>
        </p:txBody>
      </p:sp>
      <p:sp>
        <p:nvSpPr>
          <p:cNvPr id="3" name="Θέση περιεχομένου 1"/>
          <p:cNvSpPr>
            <a:spLocks noGrp="1"/>
          </p:cNvSpPr>
          <p:nvPr>
            <p:ph idx="1"/>
          </p:nvPr>
        </p:nvSpPr>
        <p:spPr/>
        <p:txBody>
          <a:bodyPr>
            <a:normAutofit lnSpcReduction="10000"/>
          </a:bodyPr>
          <a:lstStyle/>
          <a:p>
            <a:pPr marL="800100" lvl="2" indent="0" eaLnBrk="0" fontAlgn="base" hangingPunct="0">
              <a:lnSpc>
                <a:spcPct val="110000"/>
              </a:lnSpc>
              <a:spcBef>
                <a:spcPct val="0"/>
              </a:spcBef>
              <a:spcAft>
                <a:spcPct val="0"/>
              </a:spcAft>
              <a:buNone/>
            </a:pPr>
            <a:r>
              <a:rPr lang="el-GR" altLang="el-GR" sz="2000" b="1" dirty="0" smtClean="0">
                <a:solidFill>
                  <a:srgbClr val="9900CC"/>
                </a:solidFill>
              </a:rPr>
              <a:t>1.  </a:t>
            </a:r>
            <a:r>
              <a:rPr lang="el-GR" altLang="el-GR" sz="2000" dirty="0" smtClean="0"/>
              <a:t>Τοποθέτηση </a:t>
            </a:r>
            <a:r>
              <a:rPr lang="el-GR" altLang="el-GR" sz="2000" dirty="0"/>
              <a:t>των μαθητών σε </a:t>
            </a:r>
            <a:r>
              <a:rPr lang="el-GR" altLang="el-GR" sz="2000" dirty="0" smtClean="0"/>
              <a:t>κύκλο.</a:t>
            </a:r>
            <a:endParaRPr lang="el-GR" altLang="el-GR" sz="2000" dirty="0"/>
          </a:p>
          <a:p>
            <a:pPr marL="800100" lvl="2" indent="0" eaLnBrk="0" fontAlgn="base" hangingPunct="0">
              <a:lnSpc>
                <a:spcPct val="110000"/>
              </a:lnSpc>
              <a:spcBef>
                <a:spcPct val="0"/>
              </a:spcBef>
              <a:spcAft>
                <a:spcPct val="0"/>
              </a:spcAft>
              <a:buNone/>
            </a:pPr>
            <a:r>
              <a:rPr lang="el-GR" altLang="el-GR" sz="2000" b="1" dirty="0" smtClean="0">
                <a:solidFill>
                  <a:srgbClr val="9900CC"/>
                </a:solidFill>
              </a:rPr>
              <a:t>2.  </a:t>
            </a:r>
            <a:r>
              <a:rPr lang="el-GR" altLang="el-GR" sz="2000" dirty="0" smtClean="0"/>
              <a:t>Η </a:t>
            </a:r>
            <a:r>
              <a:rPr lang="el-GR" altLang="el-GR" sz="2000" dirty="0"/>
              <a:t>σειρά και ο τρόπος με την οποία οι μαθητές </a:t>
            </a:r>
            <a:r>
              <a:rPr lang="el-GR" altLang="el-GR" sz="2000" dirty="0" smtClean="0"/>
              <a:t>μιλούν.</a:t>
            </a:r>
            <a:endParaRPr lang="el-GR" altLang="el-GR" sz="2000" dirty="0"/>
          </a:p>
          <a:p>
            <a:pPr marL="800100" lvl="2" indent="0" eaLnBrk="0" fontAlgn="base" hangingPunct="0">
              <a:lnSpc>
                <a:spcPct val="110000"/>
              </a:lnSpc>
              <a:spcBef>
                <a:spcPct val="0"/>
              </a:spcBef>
              <a:spcAft>
                <a:spcPct val="0"/>
              </a:spcAft>
              <a:buNone/>
            </a:pPr>
            <a:r>
              <a:rPr lang="el-GR" altLang="el-GR" sz="2000" b="1" dirty="0" smtClean="0">
                <a:solidFill>
                  <a:srgbClr val="9900CC"/>
                </a:solidFill>
              </a:rPr>
              <a:t>3.  </a:t>
            </a:r>
            <a:r>
              <a:rPr lang="el-GR" altLang="el-GR" sz="2000" dirty="0" smtClean="0"/>
              <a:t>Η </a:t>
            </a:r>
            <a:r>
              <a:rPr lang="el-GR" altLang="el-GR" sz="2000" dirty="0"/>
              <a:t>επιδεξιότητα της </a:t>
            </a:r>
            <a:r>
              <a:rPr lang="el-GR" altLang="el-GR" sz="2000" dirty="0" smtClean="0"/>
              <a:t>ακρόασης.</a:t>
            </a:r>
            <a:endParaRPr lang="el-GR" altLang="el-GR" sz="2000" dirty="0"/>
          </a:p>
          <a:p>
            <a:pPr marL="800100" lvl="2" indent="0" eaLnBrk="0" fontAlgn="base" hangingPunct="0">
              <a:lnSpc>
                <a:spcPct val="110000"/>
              </a:lnSpc>
              <a:spcBef>
                <a:spcPct val="0"/>
              </a:spcBef>
              <a:spcAft>
                <a:spcPct val="0"/>
              </a:spcAft>
              <a:buNone/>
            </a:pPr>
            <a:r>
              <a:rPr lang="el-GR" altLang="el-GR" sz="2000" b="1" dirty="0" smtClean="0">
                <a:solidFill>
                  <a:srgbClr val="9900CC"/>
                </a:solidFill>
              </a:rPr>
              <a:t>4.  </a:t>
            </a:r>
            <a:r>
              <a:rPr lang="el-GR" altLang="el-GR" sz="2000" dirty="0" smtClean="0"/>
              <a:t>Πρόκληση </a:t>
            </a:r>
            <a:r>
              <a:rPr lang="en-US" altLang="el-GR" sz="2000" dirty="0"/>
              <a:t>brain </a:t>
            </a:r>
            <a:r>
              <a:rPr lang="en-US" altLang="el-GR" sz="2000" dirty="0" smtClean="0"/>
              <a:t>storming</a:t>
            </a:r>
            <a:r>
              <a:rPr lang="el-GR" altLang="el-GR" sz="2000" dirty="0" smtClean="0"/>
              <a:t>.</a:t>
            </a:r>
            <a:endParaRPr lang="en-US" altLang="el-GR" sz="2000" dirty="0"/>
          </a:p>
          <a:p>
            <a:pPr marL="800100" lvl="2" indent="0" eaLnBrk="0" fontAlgn="base" hangingPunct="0">
              <a:lnSpc>
                <a:spcPct val="110000"/>
              </a:lnSpc>
              <a:spcBef>
                <a:spcPct val="0"/>
              </a:spcBef>
              <a:spcAft>
                <a:spcPct val="0"/>
              </a:spcAft>
              <a:buNone/>
            </a:pPr>
            <a:r>
              <a:rPr lang="el-GR" altLang="el-GR" sz="2000" b="1" dirty="0" smtClean="0">
                <a:solidFill>
                  <a:srgbClr val="9900CC"/>
                </a:solidFill>
              </a:rPr>
              <a:t>5.  </a:t>
            </a:r>
            <a:r>
              <a:rPr lang="el-GR" altLang="el-GR" sz="2000" dirty="0" smtClean="0"/>
              <a:t>Το παιχνίδι περιμένοντας.</a:t>
            </a:r>
            <a:endParaRPr lang="el-GR" altLang="el-GR" sz="2000" dirty="0"/>
          </a:p>
          <a:p>
            <a:pPr marL="800100" lvl="2" indent="0" eaLnBrk="0" fontAlgn="base" hangingPunct="0">
              <a:lnSpc>
                <a:spcPct val="110000"/>
              </a:lnSpc>
              <a:spcBef>
                <a:spcPct val="0"/>
              </a:spcBef>
              <a:spcAft>
                <a:spcPct val="0"/>
              </a:spcAft>
              <a:buNone/>
            </a:pPr>
            <a:r>
              <a:rPr lang="el-GR" altLang="el-GR" sz="2000" b="1" dirty="0" smtClean="0">
                <a:solidFill>
                  <a:srgbClr val="9900CC"/>
                </a:solidFill>
              </a:rPr>
              <a:t>6.  </a:t>
            </a:r>
            <a:r>
              <a:rPr lang="el-GR" altLang="el-GR" sz="2000" dirty="0" smtClean="0"/>
              <a:t>Κανόνες.</a:t>
            </a:r>
            <a:endParaRPr lang="el-GR" altLang="el-GR" sz="2000" dirty="0"/>
          </a:p>
          <a:p>
            <a:pPr marL="800100" lvl="2" indent="0" eaLnBrk="0" fontAlgn="base" hangingPunct="0">
              <a:lnSpc>
                <a:spcPct val="110000"/>
              </a:lnSpc>
              <a:spcBef>
                <a:spcPct val="0"/>
              </a:spcBef>
              <a:spcAft>
                <a:spcPct val="0"/>
              </a:spcAft>
              <a:buNone/>
            </a:pPr>
            <a:r>
              <a:rPr lang="el-GR" altLang="el-GR" sz="2000" b="1" dirty="0" smtClean="0">
                <a:solidFill>
                  <a:srgbClr val="9900CC"/>
                </a:solidFill>
              </a:rPr>
              <a:t>7.  </a:t>
            </a:r>
            <a:r>
              <a:rPr lang="el-GR" altLang="el-GR" sz="2000" dirty="0" smtClean="0"/>
              <a:t>Σαμποτάζ.</a:t>
            </a:r>
            <a:endParaRPr lang="el-GR" altLang="el-GR" sz="2000" dirty="0"/>
          </a:p>
          <a:p>
            <a:pPr marL="800100" lvl="2" indent="0" eaLnBrk="0" fontAlgn="base" hangingPunct="0">
              <a:lnSpc>
                <a:spcPct val="110000"/>
              </a:lnSpc>
              <a:spcBef>
                <a:spcPct val="0"/>
              </a:spcBef>
              <a:spcAft>
                <a:spcPct val="0"/>
              </a:spcAft>
              <a:buNone/>
            </a:pPr>
            <a:r>
              <a:rPr lang="el-GR" altLang="el-GR" sz="2000" b="1" dirty="0" smtClean="0">
                <a:solidFill>
                  <a:srgbClr val="9900CC"/>
                </a:solidFill>
              </a:rPr>
              <a:t>8.  </a:t>
            </a:r>
            <a:r>
              <a:rPr lang="el-GR" altLang="el-GR" sz="2000" dirty="0" smtClean="0"/>
              <a:t>Υποστήριξη.</a:t>
            </a:r>
            <a:endParaRPr lang="el-GR" altLang="el-GR" sz="2000" dirty="0"/>
          </a:p>
          <a:p>
            <a:pPr marL="800100" lvl="2" indent="0" eaLnBrk="0" fontAlgn="base" hangingPunct="0">
              <a:lnSpc>
                <a:spcPct val="110000"/>
              </a:lnSpc>
              <a:spcBef>
                <a:spcPct val="0"/>
              </a:spcBef>
              <a:spcAft>
                <a:spcPct val="0"/>
              </a:spcAft>
              <a:buNone/>
            </a:pPr>
            <a:r>
              <a:rPr lang="el-GR" altLang="el-GR" sz="2000" b="1" dirty="0" smtClean="0">
                <a:solidFill>
                  <a:srgbClr val="9900CC"/>
                </a:solidFill>
              </a:rPr>
              <a:t>9.  </a:t>
            </a:r>
            <a:r>
              <a:rPr lang="el-GR" altLang="el-GR" sz="2000" dirty="0" smtClean="0"/>
              <a:t>Τα παιχνίδια.</a:t>
            </a:r>
            <a:endParaRPr lang="el-GR" altLang="el-GR" sz="2000" dirty="0"/>
          </a:p>
          <a:p>
            <a:pPr marL="800100" lvl="2" indent="0" eaLnBrk="0" fontAlgn="base" hangingPunct="0">
              <a:lnSpc>
                <a:spcPct val="110000"/>
              </a:lnSpc>
              <a:spcBef>
                <a:spcPct val="0"/>
              </a:spcBef>
              <a:spcAft>
                <a:spcPct val="0"/>
              </a:spcAft>
              <a:buNone/>
            </a:pPr>
            <a:r>
              <a:rPr lang="el-GR" altLang="el-GR" sz="2000" b="1" dirty="0" smtClean="0">
                <a:solidFill>
                  <a:srgbClr val="9900CC"/>
                </a:solidFill>
              </a:rPr>
              <a:t>10.  </a:t>
            </a:r>
            <a:r>
              <a:rPr lang="el-GR" altLang="el-GR" sz="2000" dirty="0" smtClean="0"/>
              <a:t>Ανοιχτή συζήτηση.</a:t>
            </a:r>
            <a:endParaRPr lang="el-GR" altLang="el-GR" sz="2000" dirty="0"/>
          </a:p>
          <a:p>
            <a:pPr marL="800100" lvl="2" indent="0" eaLnBrk="0" fontAlgn="base" hangingPunct="0">
              <a:lnSpc>
                <a:spcPct val="110000"/>
              </a:lnSpc>
              <a:spcBef>
                <a:spcPct val="0"/>
              </a:spcBef>
              <a:spcAft>
                <a:spcPct val="0"/>
              </a:spcAft>
              <a:buNone/>
            </a:pPr>
            <a:r>
              <a:rPr lang="el-GR" altLang="el-GR" sz="2000" b="1" dirty="0" smtClean="0">
                <a:solidFill>
                  <a:srgbClr val="9900CC"/>
                </a:solidFill>
              </a:rPr>
              <a:t>11.  </a:t>
            </a:r>
            <a:r>
              <a:rPr lang="el-GR" altLang="el-GR" sz="2000" dirty="0" smtClean="0"/>
              <a:t>Αποδοτικές </a:t>
            </a:r>
            <a:r>
              <a:rPr lang="el-GR" altLang="el-GR" sz="2000" dirty="0"/>
              <a:t>δεξιότητες μάθησης και έκφραση </a:t>
            </a:r>
            <a:r>
              <a:rPr lang="el-GR" altLang="el-GR" sz="2000" dirty="0" smtClean="0"/>
              <a:t>συναισθημάτων.</a:t>
            </a:r>
            <a:endParaRPr lang="el-GR" altLang="el-GR" sz="2000" dirty="0"/>
          </a:p>
          <a:p>
            <a:pPr marL="800100" lvl="2" indent="0" eaLnBrk="0" fontAlgn="base" hangingPunct="0">
              <a:lnSpc>
                <a:spcPct val="110000"/>
              </a:lnSpc>
              <a:spcBef>
                <a:spcPct val="0"/>
              </a:spcBef>
              <a:spcAft>
                <a:spcPct val="0"/>
              </a:spcAft>
              <a:buNone/>
            </a:pPr>
            <a:r>
              <a:rPr lang="el-GR" altLang="el-GR" sz="2000" b="1" dirty="0" smtClean="0">
                <a:solidFill>
                  <a:srgbClr val="9900CC"/>
                </a:solidFill>
              </a:rPr>
              <a:t>12.  </a:t>
            </a:r>
            <a:r>
              <a:rPr lang="el-GR" altLang="el-GR" sz="2000" dirty="0" smtClean="0"/>
              <a:t>Λέγοντας </a:t>
            </a:r>
            <a:r>
              <a:rPr lang="el-GR" altLang="el-GR" sz="2000" dirty="0"/>
              <a:t>την </a:t>
            </a:r>
            <a:r>
              <a:rPr lang="el-GR" altLang="el-GR" sz="2000" dirty="0" smtClean="0"/>
              <a:t>αλήθεια.</a:t>
            </a:r>
            <a:endParaRPr lang="el-GR" altLang="el-GR" sz="2000" dirty="0"/>
          </a:p>
          <a:p>
            <a:pPr marL="800100" lvl="2" indent="0" eaLnBrk="0" fontAlgn="base" hangingPunct="0">
              <a:lnSpc>
                <a:spcPct val="110000"/>
              </a:lnSpc>
              <a:spcBef>
                <a:spcPct val="0"/>
              </a:spcBef>
              <a:spcAft>
                <a:spcPct val="0"/>
              </a:spcAft>
              <a:buNone/>
            </a:pPr>
            <a:r>
              <a:rPr lang="el-GR" altLang="el-GR" sz="2000" b="1" dirty="0" smtClean="0">
                <a:solidFill>
                  <a:srgbClr val="9900CC"/>
                </a:solidFill>
              </a:rPr>
              <a:t>13.  </a:t>
            </a:r>
            <a:r>
              <a:rPr lang="el-GR" altLang="el-GR" sz="2000" dirty="0" smtClean="0"/>
              <a:t>Ρωτώντας </a:t>
            </a:r>
            <a:r>
              <a:rPr lang="el-GR" altLang="el-GR" sz="2000" dirty="0"/>
              <a:t>τους </a:t>
            </a:r>
            <a:r>
              <a:rPr lang="el-GR" altLang="el-GR" sz="2000" dirty="0" smtClean="0"/>
              <a:t>μαθητές.</a:t>
            </a:r>
            <a:endParaRPr lang="el-GR" altLang="el-GR" sz="2000" dirty="0"/>
          </a:p>
          <a:p>
            <a:pPr marL="800100" lvl="2" indent="0" eaLnBrk="0" fontAlgn="base" hangingPunct="0">
              <a:lnSpc>
                <a:spcPct val="110000"/>
              </a:lnSpc>
              <a:spcBef>
                <a:spcPct val="0"/>
              </a:spcBef>
              <a:spcAft>
                <a:spcPct val="0"/>
              </a:spcAft>
              <a:buNone/>
            </a:pPr>
            <a:r>
              <a:rPr lang="el-GR" altLang="el-GR" sz="2000" b="1" dirty="0" smtClean="0">
                <a:solidFill>
                  <a:srgbClr val="9900CC"/>
                </a:solidFill>
              </a:rPr>
              <a:t>14.  </a:t>
            </a:r>
            <a:r>
              <a:rPr lang="el-GR" altLang="el-GR" sz="2000" dirty="0" smtClean="0"/>
              <a:t>Η </a:t>
            </a:r>
            <a:r>
              <a:rPr lang="el-GR" altLang="el-GR" sz="2000" dirty="0"/>
              <a:t>αξιολόγηση των </a:t>
            </a:r>
            <a:r>
              <a:rPr lang="el-GR" altLang="el-GR" sz="2000" dirty="0" smtClean="0"/>
              <a:t>λαθών.</a:t>
            </a:r>
            <a:endParaRPr lang="el-GR" altLang="el-GR" sz="2000" dirty="0"/>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20</a:t>
            </a:fld>
            <a:endParaRPr lang="el-GR" sz="1400" dirty="0">
              <a:solidFill>
                <a:schemeClr val="tx1"/>
              </a:solidFill>
            </a:endParaRPr>
          </a:p>
        </p:txBody>
      </p:sp>
    </p:spTree>
    <p:extLst>
      <p:ext uri="{BB962C8B-B14F-4D97-AF65-F5344CB8AC3E}">
        <p14:creationId xmlns:p14="http://schemas.microsoft.com/office/powerpoint/2010/main" val="40445756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Η σειρά και ο τρόπος με την οποία οι μαθητές μιλούν</a:t>
            </a:r>
            <a:endParaRPr lang="el-GR" b="1" dirty="0"/>
          </a:p>
        </p:txBody>
      </p:sp>
      <p:sp>
        <p:nvSpPr>
          <p:cNvPr id="3" name="Θέση περιεχομένου 1"/>
          <p:cNvSpPr>
            <a:spLocks noGrp="1"/>
          </p:cNvSpPr>
          <p:nvPr>
            <p:ph idx="1"/>
          </p:nvPr>
        </p:nvSpPr>
        <p:spPr/>
        <p:txBody>
          <a:bodyPr>
            <a:normAutofit/>
          </a:bodyPr>
          <a:lstStyle/>
          <a:p>
            <a:pPr>
              <a:spcBef>
                <a:spcPts val="0"/>
              </a:spcBef>
              <a:buClr>
                <a:srgbClr val="9900CC"/>
              </a:buClr>
              <a:buSzPct val="120000"/>
              <a:buFont typeface="Wingdings" panose="05000000000000000000" pitchFamily="2" charset="2"/>
              <a:buChar char="§"/>
            </a:pPr>
            <a:r>
              <a:rPr lang="el-GR" sz="2800" dirty="0" smtClean="0"/>
              <a:t>Αποτελεί τον τρόπο με τον οποίο οι μαθητές εκφράζουν τις απόψεις τους. Πιο αναλυτικά, σε κάθε θέμα που συζητιέται, παίρνει το λόγο ένας μαθητής από τον κύκλο, μετά συνεχίζει ο επόμενος, και ούτω καθεξής. Δεν έχει δικαίωμα κανείς (ούτε ο δάσκαλος), να κάνει σχόλια σε ότι λέγεται, ούτε να διακόπτει, παρά μόνο στο δεύτερο γύρο και σαν τοποθέτηση. Αν κάποιος δεν έχει κάτι να πει, δίνει στον επόμενο την σειρά του.</a:t>
            </a:r>
            <a:endParaRPr lang="el-GR" sz="28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21</a:t>
            </a:fld>
            <a:endParaRPr lang="el-GR" sz="1400" dirty="0">
              <a:solidFill>
                <a:schemeClr val="tx1"/>
              </a:solidFill>
            </a:endParaRPr>
          </a:p>
        </p:txBody>
      </p:sp>
    </p:spTree>
    <p:extLst>
      <p:ext uri="{BB962C8B-B14F-4D97-AF65-F5344CB8AC3E}">
        <p14:creationId xmlns:p14="http://schemas.microsoft.com/office/powerpoint/2010/main" val="12871972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b="1" dirty="0"/>
              <a:t>Η επιδεξιότητα της </a:t>
            </a:r>
            <a:r>
              <a:rPr lang="el-GR" altLang="el-GR" b="1" dirty="0" smtClean="0"/>
              <a:t>ακρόασης (1)</a:t>
            </a:r>
            <a:endParaRPr lang="el-GR" b="1" dirty="0"/>
          </a:p>
        </p:txBody>
      </p:sp>
      <p:sp>
        <p:nvSpPr>
          <p:cNvPr id="3" name="Θέση περιεχομένου 1"/>
          <p:cNvSpPr>
            <a:spLocks noGrp="1"/>
          </p:cNvSpPr>
          <p:nvPr>
            <p:ph idx="1"/>
          </p:nvPr>
        </p:nvSpPr>
        <p:spPr/>
        <p:txBody>
          <a:bodyPr>
            <a:noAutofit/>
          </a:bodyPr>
          <a:lstStyle/>
          <a:p>
            <a:pPr>
              <a:spcBef>
                <a:spcPts val="0"/>
              </a:spcBef>
              <a:spcAft>
                <a:spcPts val="1200"/>
              </a:spcAft>
              <a:buClr>
                <a:srgbClr val="9900CC"/>
              </a:buClr>
              <a:buSzPct val="120000"/>
              <a:buFont typeface="Wingdings" panose="05000000000000000000" pitchFamily="2" charset="2"/>
              <a:buChar char="§"/>
            </a:pPr>
            <a:r>
              <a:rPr lang="el-GR" sz="2800" dirty="0" smtClean="0"/>
              <a:t>Εάν θελήσουμε να περιγράψουμε τί σημαίνει δραστήρια ακρόαση, θα μπορούσαμε να χρησιμοποιήσουμε την παρακάτω περιγραφή:</a:t>
            </a:r>
          </a:p>
          <a:p>
            <a:pPr lvl="2" indent="-342000">
              <a:spcBef>
                <a:spcPts val="0"/>
              </a:spcBef>
              <a:buClr>
                <a:srgbClr val="FF0066"/>
              </a:buClr>
              <a:buSzPct val="120000"/>
              <a:buFont typeface="Wingdings" panose="05000000000000000000" pitchFamily="2" charset="2"/>
              <a:buChar char="§"/>
            </a:pPr>
            <a:r>
              <a:rPr lang="el-GR" dirty="0" smtClean="0"/>
              <a:t>Κοιτάμε τον άνθρωπο που μιλάει.</a:t>
            </a:r>
          </a:p>
          <a:p>
            <a:pPr lvl="2" indent="-342000">
              <a:spcBef>
                <a:spcPts val="0"/>
              </a:spcBef>
              <a:buClr>
                <a:srgbClr val="FF0066"/>
              </a:buClr>
              <a:buSzPct val="120000"/>
              <a:buFont typeface="Wingdings" panose="05000000000000000000" pitchFamily="2" charset="2"/>
              <a:buChar char="§"/>
            </a:pPr>
            <a:r>
              <a:rPr lang="el-GR" dirty="0" smtClean="0"/>
              <a:t>Καθόμαστε ήρεμα μαζί του.</a:t>
            </a:r>
          </a:p>
          <a:p>
            <a:pPr lvl="2" indent="-342000">
              <a:spcBef>
                <a:spcPts val="0"/>
              </a:spcBef>
              <a:buClr>
                <a:srgbClr val="FF0066"/>
              </a:buClr>
              <a:buSzPct val="120000"/>
              <a:buFont typeface="Wingdings" panose="05000000000000000000" pitchFamily="2" charset="2"/>
              <a:buChar char="§"/>
            </a:pPr>
            <a:r>
              <a:rPr lang="el-GR" dirty="0" smtClean="0"/>
              <a:t>Δεν ασχολούμαστε με κάτι άλλο, μόνο ακούμε.</a:t>
            </a:r>
          </a:p>
          <a:p>
            <a:pPr lvl="2" indent="-342000">
              <a:spcBef>
                <a:spcPts val="0"/>
              </a:spcBef>
              <a:buClr>
                <a:srgbClr val="FF0066"/>
              </a:buClr>
              <a:buSzPct val="120000"/>
              <a:buFont typeface="Wingdings" panose="05000000000000000000" pitchFamily="2" charset="2"/>
              <a:buChar char="§"/>
            </a:pPr>
            <a:r>
              <a:rPr lang="el-GR" dirty="0" smtClean="0"/>
              <a:t>Απαντάμε σε αυτόν φυσιολογικά, με τις χειρονομίες και τις εκφράσεις μας.</a:t>
            </a:r>
          </a:p>
          <a:p>
            <a:pPr lvl="2" indent="-342000">
              <a:spcBef>
                <a:spcPts val="0"/>
              </a:spcBef>
              <a:buClr>
                <a:srgbClr val="FF0066"/>
              </a:buClr>
              <a:buSzPct val="120000"/>
              <a:buFont typeface="Wingdings" panose="05000000000000000000" pitchFamily="2" charset="2"/>
              <a:buChar char="§"/>
            </a:pPr>
            <a:r>
              <a:rPr lang="el-GR" dirty="0" smtClean="0"/>
              <a:t>Αναστοχαζόμαστε το τί ακούσαμε.</a:t>
            </a:r>
          </a:p>
          <a:p>
            <a:pPr lvl="2" indent="-342000">
              <a:spcBef>
                <a:spcPts val="0"/>
              </a:spcBef>
              <a:buClr>
                <a:srgbClr val="FF0066"/>
              </a:buClr>
              <a:buSzPct val="120000"/>
              <a:buFont typeface="Wingdings" panose="05000000000000000000" pitchFamily="2" charset="2"/>
              <a:buChar char="§"/>
            </a:pPr>
            <a:r>
              <a:rPr lang="el-GR" dirty="0" smtClean="0"/>
              <a:t>Δεν του κάνουμε ερωτήσεις.</a:t>
            </a:r>
          </a:p>
          <a:p>
            <a:pPr lvl="2" indent="-342000">
              <a:spcBef>
                <a:spcPts val="0"/>
              </a:spcBef>
              <a:spcAft>
                <a:spcPts val="1200"/>
              </a:spcAft>
              <a:buClr>
                <a:srgbClr val="FF0066"/>
              </a:buClr>
              <a:buSzPct val="120000"/>
              <a:buFont typeface="Wingdings" panose="05000000000000000000" pitchFamily="2" charset="2"/>
              <a:buChar char="§"/>
            </a:pPr>
            <a:r>
              <a:rPr lang="el-GR" dirty="0" smtClean="0"/>
              <a:t>Δεν τον σχολιάζουμε.</a:t>
            </a: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22</a:t>
            </a:fld>
            <a:endParaRPr lang="el-GR" sz="1400" dirty="0">
              <a:solidFill>
                <a:schemeClr val="tx1"/>
              </a:solidFill>
            </a:endParaRPr>
          </a:p>
        </p:txBody>
      </p:sp>
    </p:spTree>
    <p:extLst>
      <p:ext uri="{BB962C8B-B14F-4D97-AF65-F5344CB8AC3E}">
        <p14:creationId xmlns:p14="http://schemas.microsoft.com/office/powerpoint/2010/main" val="42086689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Η επιδεξιότητα της ακρόασης </a:t>
            </a:r>
            <a:r>
              <a:rPr lang="el-GR" altLang="el-GR" b="1" dirty="0" smtClean="0"/>
              <a:t>(2)</a:t>
            </a:r>
            <a:endParaRPr lang="el-GR" dirty="0"/>
          </a:p>
        </p:txBody>
      </p:sp>
      <p:sp>
        <p:nvSpPr>
          <p:cNvPr id="3" name="Θέση περιεχομένου 1"/>
          <p:cNvSpPr>
            <a:spLocks noGrp="1"/>
          </p:cNvSpPr>
          <p:nvPr>
            <p:ph idx="1"/>
          </p:nvPr>
        </p:nvSpPr>
        <p:spPr/>
        <p:txBody>
          <a:bodyPr/>
          <a:lstStyle/>
          <a:p>
            <a:pPr lvl="0">
              <a:spcBef>
                <a:spcPts val="0"/>
              </a:spcBef>
              <a:buClr>
                <a:srgbClr val="9900CC"/>
              </a:buClr>
              <a:buSzPct val="120000"/>
              <a:buFont typeface="Wingdings" panose="05000000000000000000" pitchFamily="2" charset="2"/>
              <a:buChar char="§"/>
            </a:pPr>
            <a:endParaRPr lang="el-GR" dirty="0" smtClean="0">
              <a:solidFill>
                <a:prstClr val="black"/>
              </a:solidFill>
            </a:endParaRPr>
          </a:p>
          <a:p>
            <a:pPr lvl="0">
              <a:spcBef>
                <a:spcPts val="0"/>
              </a:spcBef>
              <a:buClr>
                <a:srgbClr val="9900CC"/>
              </a:buClr>
              <a:buSzPct val="120000"/>
              <a:buFont typeface="Wingdings" panose="05000000000000000000" pitchFamily="2" charset="2"/>
              <a:buChar char="§"/>
            </a:pPr>
            <a:r>
              <a:rPr lang="el-GR" dirty="0" smtClean="0">
                <a:solidFill>
                  <a:prstClr val="black"/>
                </a:solidFill>
              </a:rPr>
              <a:t>Ο </a:t>
            </a:r>
            <a:r>
              <a:rPr lang="el-GR" dirty="0">
                <a:solidFill>
                  <a:prstClr val="black"/>
                </a:solidFill>
              </a:rPr>
              <a:t>τρόπος της πλήρους ακρόασης του άλλου, δείχνει την αξία που αποδίδουμε σε αυτόν. Εάν όλα τα μέλη της ομάδας ακούνε ο ένας τον άλλον, δημιουργείται μία ατμόσφαιρα συνεργασίας και κοινής εμπιστοσύνης. Εξοικονομείται χρόνος, και αυξάνεται η παραγωγικότητα.</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23</a:t>
            </a:fld>
            <a:endParaRPr lang="el-GR" sz="1400" dirty="0">
              <a:solidFill>
                <a:schemeClr val="tx1"/>
              </a:solidFill>
            </a:endParaRPr>
          </a:p>
        </p:txBody>
      </p:sp>
    </p:spTree>
    <p:extLst>
      <p:ext uri="{BB962C8B-B14F-4D97-AF65-F5344CB8AC3E}">
        <p14:creationId xmlns:p14="http://schemas.microsoft.com/office/powerpoint/2010/main" val="1131125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Πρόκληση </a:t>
            </a:r>
            <a:r>
              <a:rPr lang="en-US" altLang="el-GR" b="1" dirty="0"/>
              <a:t>brain </a:t>
            </a:r>
            <a:r>
              <a:rPr lang="en-US" altLang="el-GR" b="1" dirty="0" smtClean="0"/>
              <a:t>storming</a:t>
            </a:r>
            <a:r>
              <a:rPr lang="el-GR" altLang="el-GR" b="1" dirty="0" smtClean="0"/>
              <a:t> (1)</a:t>
            </a:r>
            <a:endParaRPr lang="el-GR" b="1" dirty="0"/>
          </a:p>
        </p:txBody>
      </p:sp>
      <p:sp>
        <p:nvSpPr>
          <p:cNvPr id="3" name="Θέση περιεχομένου 1"/>
          <p:cNvSpPr>
            <a:spLocks noGrp="1"/>
          </p:cNvSpPr>
          <p:nvPr>
            <p:ph idx="1"/>
          </p:nvPr>
        </p:nvSpPr>
        <p:spPr/>
        <p:txBody>
          <a:bodyPr>
            <a:normAutofit/>
          </a:bodyPr>
          <a:lstStyle/>
          <a:p>
            <a:pPr>
              <a:spcBef>
                <a:spcPts val="0"/>
              </a:spcBef>
              <a:buClr>
                <a:srgbClr val="9900CC"/>
              </a:buClr>
              <a:buSzPct val="120000"/>
              <a:buFont typeface="Wingdings" panose="05000000000000000000" pitchFamily="2" charset="2"/>
              <a:buChar char="§"/>
            </a:pPr>
            <a:endParaRPr lang="el-GR" sz="1400" dirty="0" smtClean="0"/>
          </a:p>
          <a:p>
            <a:pPr>
              <a:spcBef>
                <a:spcPts val="0"/>
              </a:spcBef>
              <a:buClr>
                <a:srgbClr val="9900CC"/>
              </a:buClr>
              <a:buSzPct val="120000"/>
              <a:buFont typeface="Wingdings" panose="05000000000000000000" pitchFamily="2" charset="2"/>
              <a:buChar char="§"/>
            </a:pPr>
            <a:r>
              <a:rPr lang="el-GR" sz="2400" dirty="0" smtClean="0"/>
              <a:t>Η νοητική θύελλα προκαλείται από τον καθηγητή, ο οποίος καλεί τους μαθητές να δώσουν όλες τους τις ιδέες, τις σχετικές με κάποιο θέμα, γρήγορα και χωρίς σχόλια. Καταγράφει όλες αυτές τις ιδέες αταξινόμητες, μέχρι τα παιδιά να σταματήσουν. Με αφορμή την πληθώρα των ιδεών, καλεί τους μαθητές να σχολιάσουν τις τόσες πολλές ιδέες, και τον τρόπο που βγήκαν στην επιφάνεια. Ο τρόπος αυτός πρόκλησης των ιδεών, είναι πολύ χρήσιμος σε διαδικασίες επίλυσης προβλημάτων, για εισαγωγή κάποιου νέου θέματος, και υπενθύμιση κάποιου παλαιότερου, όπως και για την αξιολόγηση του μαθήματος. </a:t>
            </a:r>
            <a:endParaRPr lang="el-GR" sz="24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24</a:t>
            </a:fld>
            <a:endParaRPr lang="el-GR" sz="1400" dirty="0">
              <a:solidFill>
                <a:schemeClr val="tx1"/>
              </a:solidFill>
            </a:endParaRPr>
          </a:p>
        </p:txBody>
      </p:sp>
    </p:spTree>
    <p:extLst>
      <p:ext uri="{BB962C8B-B14F-4D97-AF65-F5344CB8AC3E}">
        <p14:creationId xmlns:p14="http://schemas.microsoft.com/office/powerpoint/2010/main" val="31249393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Πρόκληση </a:t>
            </a:r>
            <a:r>
              <a:rPr lang="en-US" altLang="el-GR" b="1" dirty="0"/>
              <a:t>brain storming</a:t>
            </a:r>
            <a:r>
              <a:rPr lang="el-GR" altLang="el-GR" b="1" dirty="0"/>
              <a:t> </a:t>
            </a:r>
            <a:r>
              <a:rPr lang="el-GR" altLang="el-GR" b="1" dirty="0" smtClean="0"/>
              <a:t>(2)</a:t>
            </a:r>
            <a:endParaRPr lang="el-GR" dirty="0"/>
          </a:p>
        </p:txBody>
      </p:sp>
      <p:sp>
        <p:nvSpPr>
          <p:cNvPr id="3" name="Θέση περιεχομένου 1"/>
          <p:cNvSpPr>
            <a:spLocks noGrp="1"/>
          </p:cNvSpPr>
          <p:nvPr>
            <p:ph idx="1"/>
          </p:nvPr>
        </p:nvSpPr>
        <p:spPr/>
        <p:txBody>
          <a:bodyPr>
            <a:normAutofit/>
          </a:bodyPr>
          <a:lstStyle/>
          <a:p>
            <a:pPr lvl="0">
              <a:spcBef>
                <a:spcPts val="0"/>
              </a:spcBef>
              <a:buClr>
                <a:srgbClr val="9900CC"/>
              </a:buClr>
              <a:buSzPct val="120000"/>
              <a:buFont typeface="Wingdings" panose="05000000000000000000" pitchFamily="2" charset="2"/>
              <a:buChar char="§"/>
            </a:pPr>
            <a:endParaRPr lang="el-GR" sz="1800" dirty="0" smtClean="0">
              <a:solidFill>
                <a:prstClr val="black"/>
              </a:solidFill>
            </a:endParaRPr>
          </a:p>
          <a:p>
            <a:pPr lvl="0">
              <a:spcBef>
                <a:spcPts val="0"/>
              </a:spcBef>
              <a:buClr>
                <a:srgbClr val="9900CC"/>
              </a:buClr>
              <a:buSzPct val="120000"/>
              <a:buFont typeface="Wingdings" panose="05000000000000000000" pitchFamily="2" charset="2"/>
              <a:buChar char="§"/>
            </a:pPr>
            <a:r>
              <a:rPr lang="el-GR" sz="2800" dirty="0" smtClean="0">
                <a:solidFill>
                  <a:prstClr val="black"/>
                </a:solidFill>
              </a:rPr>
              <a:t>Προχώρημα </a:t>
            </a:r>
            <a:r>
              <a:rPr lang="el-GR" sz="2800" dirty="0">
                <a:solidFill>
                  <a:prstClr val="black"/>
                </a:solidFill>
              </a:rPr>
              <a:t>αυτής της διαδικασίας, μπορεί να αποτελέσει η κατηγοριοποίηση των ιδεών, ή η διάταξή τους, ανάλογα με το πόσο ενδιαφέρουσες είναι από τους μαθητές.  Αυτή η μέθοδος βοηθά στην εμβάθυνση, γιατί λόγω της ανωνυμίας των απαντήσεων, δεν αισθάνεται κανείς ότι αξιολογείται, καμία ιδέα δεν απορρίπτεται, και στις διαδικασίες ταξινόμησης και κατηγοριοποίησης, γίνεται η εμβάθυνση.</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25</a:t>
            </a:fld>
            <a:endParaRPr lang="el-GR" sz="1400" dirty="0">
              <a:solidFill>
                <a:schemeClr val="tx1"/>
              </a:solidFill>
            </a:endParaRPr>
          </a:p>
        </p:txBody>
      </p:sp>
    </p:spTree>
    <p:extLst>
      <p:ext uri="{BB962C8B-B14F-4D97-AF65-F5344CB8AC3E}">
        <p14:creationId xmlns:p14="http://schemas.microsoft.com/office/powerpoint/2010/main" val="28374754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dirty="0"/>
              <a:t>Το παιχνίδι περιμένοντας</a:t>
            </a:r>
            <a:endParaRPr lang="el-GR" b="1" dirty="0"/>
          </a:p>
        </p:txBody>
      </p:sp>
      <p:sp>
        <p:nvSpPr>
          <p:cNvPr id="3" name="Θέση περιεχομένου 1"/>
          <p:cNvSpPr>
            <a:spLocks noGrp="1"/>
          </p:cNvSpPr>
          <p:nvPr>
            <p:ph idx="1"/>
          </p:nvPr>
        </p:nvSpPr>
        <p:spPr/>
        <p:txBody>
          <a:bodyPr>
            <a:normAutofit/>
          </a:bodyPr>
          <a:lstStyle/>
          <a:p>
            <a:pPr>
              <a:spcBef>
                <a:spcPts val="0"/>
              </a:spcBef>
              <a:buClr>
                <a:srgbClr val="9900CC"/>
              </a:buClr>
              <a:buSzPct val="120000"/>
              <a:buFont typeface="Wingdings" panose="05000000000000000000" pitchFamily="2" charset="2"/>
              <a:buChar char="§"/>
            </a:pPr>
            <a:endParaRPr lang="el-GR" sz="2400" dirty="0" smtClean="0"/>
          </a:p>
          <a:p>
            <a:pPr>
              <a:spcBef>
                <a:spcPts val="0"/>
              </a:spcBef>
              <a:buClr>
                <a:srgbClr val="9900CC"/>
              </a:buClr>
              <a:buSzPct val="120000"/>
              <a:buFont typeface="Wingdings" panose="05000000000000000000" pitchFamily="2" charset="2"/>
              <a:buChar char="§"/>
            </a:pPr>
            <a:r>
              <a:rPr lang="el-GR" sz="2400" dirty="0" smtClean="0"/>
              <a:t>Συνήθως οι δάσκαλοι σπαταλούν το χρόνο τους, απαιτώντας ησυχία, χρησιμοποιώντας όλο και πιο συχνά το </a:t>
            </a:r>
            <a:r>
              <a:rPr lang="el-GR" sz="2400" dirty="0" err="1" smtClean="0"/>
              <a:t>σσ</a:t>
            </a:r>
            <a:r>
              <a:rPr lang="el-GR" sz="2400" dirty="0" smtClean="0"/>
              <a:t> </a:t>
            </a:r>
            <a:r>
              <a:rPr lang="el-GR" sz="2400" dirty="0" err="1" smtClean="0"/>
              <a:t>σσ</a:t>
            </a:r>
            <a:r>
              <a:rPr lang="el-GR" sz="2400" dirty="0" smtClean="0"/>
              <a:t> </a:t>
            </a:r>
            <a:r>
              <a:rPr lang="el-GR" sz="2400" dirty="0" err="1" smtClean="0"/>
              <a:t>σσ</a:t>
            </a:r>
            <a:r>
              <a:rPr lang="el-GR" sz="2400" dirty="0" smtClean="0"/>
              <a:t> … . Οι μαθητές αντιδρούν, οι δάσκαλοι επιμένουν, και ο φαύλος κύκλος συνεχίζεται. Παίζοντας το παιχνίδι «περιμένοντας» κάθονται όλοι, έως ότου ο δάσκαλος αποκτήσει την προσοχή όλων. Μετά εξηγεί στους μαθητές, ότι κάθε φορά που θα τον διακόπτουν, θα σταματά να μιλά, μέχρις ότου και αυτοί σταματήσουν να μιλάνε. Αυτό το παιχνίδι βοηθά τον δάσκαλο να ηρεμεί, και οι μαθητές κάποια στιγμή, αντιλαμβάνονται ότι ο δάσκαλος τους περιμένει, και σταματούν.</a:t>
            </a:r>
            <a:endParaRPr lang="el-GR" sz="24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26</a:t>
            </a:fld>
            <a:endParaRPr lang="el-GR" sz="1400" dirty="0">
              <a:solidFill>
                <a:schemeClr val="tx1"/>
              </a:solidFill>
            </a:endParaRPr>
          </a:p>
        </p:txBody>
      </p:sp>
    </p:spTree>
    <p:extLst>
      <p:ext uri="{BB962C8B-B14F-4D97-AF65-F5344CB8AC3E}">
        <p14:creationId xmlns:p14="http://schemas.microsoft.com/office/powerpoint/2010/main" val="30158806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Κανόνες (1)</a:t>
            </a:r>
            <a:endParaRPr lang="el-GR" b="1" dirty="0"/>
          </a:p>
        </p:txBody>
      </p:sp>
      <p:sp>
        <p:nvSpPr>
          <p:cNvPr id="3" name="Θέση περιεχομένου 1"/>
          <p:cNvSpPr>
            <a:spLocks noGrp="1"/>
          </p:cNvSpPr>
          <p:nvPr>
            <p:ph idx="1"/>
          </p:nvPr>
        </p:nvSpPr>
        <p:spPr/>
        <p:txBody>
          <a:bodyPr>
            <a:normAutofit/>
          </a:bodyPr>
          <a:lstStyle/>
          <a:p>
            <a:pPr>
              <a:spcBef>
                <a:spcPts val="0"/>
              </a:spcBef>
              <a:spcAft>
                <a:spcPts val="600"/>
              </a:spcAft>
              <a:buClr>
                <a:srgbClr val="9900CC"/>
              </a:buClr>
              <a:buSzPct val="120000"/>
              <a:buFont typeface="Wingdings" panose="05000000000000000000" pitchFamily="2" charset="2"/>
              <a:buChar char="§"/>
            </a:pPr>
            <a:r>
              <a:rPr lang="el-GR" sz="2800" dirty="0" smtClean="0"/>
              <a:t>Οι κανόνες μπορούν να προταθούν από τους μαθητές, και ύστερα από πρόκληση νοητικής θύελλας για αυτό το θέμα. Βέβαια, έχει και ο δάσκαλος τις δικές του απόψεις και αξίες, τις οποίες παρουσιάζει ισότιμα στους μαθητές του, χωρίς να τις επιβάλλει.</a:t>
            </a:r>
          </a:p>
          <a:p>
            <a:pPr>
              <a:spcBef>
                <a:spcPts val="0"/>
              </a:spcBef>
              <a:buClr>
                <a:srgbClr val="9900CC"/>
              </a:buClr>
              <a:buSzPct val="120000"/>
              <a:buFont typeface="Wingdings" panose="05000000000000000000" pitchFamily="2" charset="2"/>
              <a:buChar char="§"/>
            </a:pPr>
            <a:r>
              <a:rPr lang="el-GR" sz="2800" dirty="0" smtClean="0"/>
              <a:t>Οι κανόνες γράφονται κάπου ώστε να φαίνονται, και κατά καιρούς γίνεται συζήτηση ή υπενθύμισή τους. Επίσης, κάθε φορά που παραβιάζονται, καλό είναι να γίνεται συζήτηση και όχι τιμωρία.</a:t>
            </a:r>
            <a:endParaRPr lang="el-GR" sz="28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27</a:t>
            </a:fld>
            <a:endParaRPr lang="el-GR" sz="1400" dirty="0">
              <a:solidFill>
                <a:schemeClr val="tx1"/>
              </a:solidFill>
            </a:endParaRPr>
          </a:p>
        </p:txBody>
      </p:sp>
    </p:spTree>
    <p:extLst>
      <p:ext uri="{BB962C8B-B14F-4D97-AF65-F5344CB8AC3E}">
        <p14:creationId xmlns:p14="http://schemas.microsoft.com/office/powerpoint/2010/main" val="41241677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Κανόνες </a:t>
            </a:r>
            <a:r>
              <a:rPr lang="el-GR" b="1" dirty="0" smtClean="0"/>
              <a:t>(2)</a:t>
            </a:r>
            <a:endParaRPr lang="el-GR" dirty="0"/>
          </a:p>
        </p:txBody>
      </p:sp>
      <p:sp>
        <p:nvSpPr>
          <p:cNvPr id="3" name="Θέση περιεχομένου 1"/>
          <p:cNvSpPr>
            <a:spLocks noGrp="1"/>
          </p:cNvSpPr>
          <p:nvPr>
            <p:ph idx="1"/>
          </p:nvPr>
        </p:nvSpPr>
        <p:spPr/>
        <p:txBody>
          <a:bodyPr>
            <a:normAutofit/>
          </a:bodyPr>
          <a:lstStyle/>
          <a:p>
            <a:pPr lvl="0">
              <a:spcBef>
                <a:spcPts val="0"/>
              </a:spcBef>
              <a:spcAft>
                <a:spcPts val="1800"/>
              </a:spcAft>
              <a:buClr>
                <a:srgbClr val="9900CC"/>
              </a:buClr>
              <a:buSzPct val="120000"/>
              <a:buFont typeface="Wingdings" panose="05000000000000000000" pitchFamily="2" charset="2"/>
              <a:buChar char="§"/>
            </a:pPr>
            <a:r>
              <a:rPr lang="el-GR" sz="2400" dirty="0">
                <a:solidFill>
                  <a:prstClr val="black"/>
                </a:solidFill>
              </a:rPr>
              <a:t>Πιθανό σετ κανόνων, μπορεί να είναι (χωρίς αυτό να αποτελεί δεσμευτική πρόταση):</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Να ακούμε ο ένας τον άλλον.</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Να σέβεται ο καθένας μας τις ιδέες και τις αξίες των άλλων.</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Να αποκτούμε υπευθυνότητα.</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Να αποφεύγουμε την τιμωρία.</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Η συμμετοχή είναι επιθυμητή.</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Δεν υπάρχει πρόβλημα όταν γίνονται λάθη, αποτελούν αξιόλογα σημεία για τη μάθηση.</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Να κρατάμε τις συμφωνίες μας.</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Να μην πληγώνουμε ο ένας τον άλλον, με λόγια και έργα.</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28</a:t>
            </a:fld>
            <a:endParaRPr lang="el-GR" sz="1400" dirty="0">
              <a:solidFill>
                <a:schemeClr val="tx1"/>
              </a:solidFill>
            </a:endParaRPr>
          </a:p>
        </p:txBody>
      </p:sp>
    </p:spTree>
    <p:extLst>
      <p:ext uri="{BB962C8B-B14F-4D97-AF65-F5344CB8AC3E}">
        <p14:creationId xmlns:p14="http://schemas.microsoft.com/office/powerpoint/2010/main" val="9323317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Σαμποτάζ</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Clr>
                <a:srgbClr val="9900CC"/>
              </a:buClr>
              <a:buSzPct val="120000"/>
              <a:buNone/>
            </a:pPr>
            <a:endParaRPr lang="el-GR" sz="2800" dirty="0"/>
          </a:p>
          <a:p>
            <a:pPr>
              <a:spcBef>
                <a:spcPts val="0"/>
              </a:spcBef>
              <a:buClr>
                <a:srgbClr val="9900CC"/>
              </a:buClr>
              <a:buSzPct val="120000"/>
              <a:buFont typeface="Wingdings" panose="05000000000000000000" pitchFamily="2" charset="2"/>
              <a:buChar char="§"/>
            </a:pPr>
            <a:r>
              <a:rPr lang="el-GR" dirty="0" smtClean="0"/>
              <a:t>Μερικές φορές στη συνεργατική διδασκαλία, κάποιοι μαθητές απασχολούνται καταστρέφοντας ή διαλύοντας πράγματα των συμμαθητών τους. Αν αυτό προταθεί από το δάσκαλο ως παιχνίδι, η ομάδα ολόκληρη αποκτά πρόβλημα, το οποίο φροντίζει να διευθετήσει.</a:t>
            </a:r>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29</a:t>
            </a:fld>
            <a:endParaRPr lang="el-GR" dirty="0">
              <a:solidFill>
                <a:schemeClr val="tx1"/>
              </a:solidFill>
            </a:endParaRPr>
          </a:p>
        </p:txBody>
      </p:sp>
    </p:spTree>
    <p:extLst>
      <p:ext uri="{BB962C8B-B14F-4D97-AF65-F5344CB8AC3E}">
        <p14:creationId xmlns:p14="http://schemas.microsoft.com/office/powerpoint/2010/main" val="35212801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spcBef>
                <a:spcPts val="0"/>
              </a:spcBef>
              <a:spcAft>
                <a:spcPts val="1200"/>
              </a:spcAft>
            </a:pPr>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4" tooltip="Μετάβαση σε www.edulll.gr"/>
          </p:cNvPr>
          <p:cNvPicPr>
            <a:picLocks noChangeAspect="1" noChangeArrowheads="1"/>
          </p:cNvPicPr>
          <p:nvPr/>
        </p:nvPicPr>
        <p:blipFill>
          <a:blip r:embed="rId5"/>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8141145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Υποστήριξη (1)</a:t>
            </a:r>
            <a:endParaRPr lang="el-GR" b="1" dirty="0"/>
          </a:p>
        </p:txBody>
      </p:sp>
      <p:sp>
        <p:nvSpPr>
          <p:cNvPr id="3" name="Θέση περιεχομένου 1"/>
          <p:cNvSpPr>
            <a:spLocks noGrp="1"/>
          </p:cNvSpPr>
          <p:nvPr>
            <p:ph idx="1"/>
          </p:nvPr>
        </p:nvSpPr>
        <p:spPr/>
        <p:txBody>
          <a:bodyPr>
            <a:normAutofit/>
          </a:bodyPr>
          <a:lstStyle/>
          <a:p>
            <a:pPr>
              <a:spcBef>
                <a:spcPts val="0"/>
              </a:spcBef>
              <a:buClr>
                <a:srgbClr val="9900CC"/>
              </a:buClr>
              <a:buSzPct val="120000"/>
              <a:buFont typeface="Wingdings" panose="05000000000000000000" pitchFamily="2" charset="2"/>
              <a:buChar char="§"/>
            </a:pPr>
            <a:endParaRPr lang="el-GR" sz="2000" dirty="0" smtClean="0"/>
          </a:p>
          <a:p>
            <a:pPr>
              <a:spcBef>
                <a:spcPts val="0"/>
              </a:spcBef>
              <a:buClr>
                <a:srgbClr val="9900CC"/>
              </a:buClr>
              <a:buSzPct val="120000"/>
              <a:buFont typeface="Wingdings" panose="05000000000000000000" pitchFamily="2" charset="2"/>
              <a:buChar char="§"/>
            </a:pPr>
            <a:r>
              <a:rPr lang="el-GR" sz="2800" dirty="0" smtClean="0"/>
              <a:t>Ο δάσκαλος, δεν πρέπει να περιμένει άμεσα αποτελέσματα, στην εφαρμογή των θεμελιωδών κανόνων συμπεριφοράς, που έχουν συμφωνηθεί. Θα πρέπει να έχει την εσωτερική δύναμη και πίστη, ότι σιγά  σιγά θα επιτευχθεί συμφωνία στην πράξη των κανόνων. Έτσι, θα πρέπει να υπενθυμίζει τους κανόνες στους μαθητές, και να μην προσπαθεί να τους επιβάλλει με την τιμωρία. </a:t>
            </a:r>
            <a:endParaRPr lang="el-GR" sz="28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30</a:t>
            </a:fld>
            <a:endParaRPr lang="el-GR" sz="1400" dirty="0">
              <a:solidFill>
                <a:schemeClr val="tx1"/>
              </a:solidFill>
            </a:endParaRPr>
          </a:p>
        </p:txBody>
      </p:sp>
    </p:spTree>
    <p:extLst>
      <p:ext uri="{BB962C8B-B14F-4D97-AF65-F5344CB8AC3E}">
        <p14:creationId xmlns:p14="http://schemas.microsoft.com/office/powerpoint/2010/main" val="37200117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Υποστήριξη </a:t>
            </a:r>
            <a:r>
              <a:rPr lang="el-GR" b="1" dirty="0" smtClean="0"/>
              <a:t>(2)</a:t>
            </a:r>
            <a:endParaRPr lang="el-GR" dirty="0"/>
          </a:p>
        </p:txBody>
      </p:sp>
      <p:sp>
        <p:nvSpPr>
          <p:cNvPr id="3" name="Θέση περιεχομένου 1"/>
          <p:cNvSpPr>
            <a:spLocks noGrp="1"/>
          </p:cNvSpPr>
          <p:nvPr>
            <p:ph idx="1"/>
          </p:nvPr>
        </p:nvSpPr>
        <p:spPr/>
        <p:txBody>
          <a:bodyPr/>
          <a:lstStyle/>
          <a:p>
            <a:pPr lvl="0">
              <a:spcBef>
                <a:spcPts val="0"/>
              </a:spcBef>
              <a:spcAft>
                <a:spcPts val="1200"/>
              </a:spcAft>
              <a:buClr>
                <a:srgbClr val="9900CC"/>
              </a:buClr>
              <a:buSzPct val="120000"/>
              <a:buFont typeface="Wingdings" panose="05000000000000000000" pitchFamily="2" charset="2"/>
              <a:buChar char="§"/>
            </a:pPr>
            <a:endParaRPr lang="el-GR" sz="1200" dirty="0" smtClean="0">
              <a:solidFill>
                <a:prstClr val="black"/>
              </a:solidFill>
            </a:endParaRPr>
          </a:p>
          <a:p>
            <a:pPr lvl="0">
              <a:spcBef>
                <a:spcPts val="0"/>
              </a:spcBef>
              <a:spcAft>
                <a:spcPts val="1200"/>
              </a:spcAft>
              <a:buClr>
                <a:srgbClr val="9900CC"/>
              </a:buClr>
              <a:buSzPct val="120000"/>
              <a:buFont typeface="Wingdings" panose="05000000000000000000" pitchFamily="2" charset="2"/>
              <a:buChar char="§"/>
            </a:pPr>
            <a:r>
              <a:rPr lang="el-GR" sz="2800" dirty="0" smtClean="0">
                <a:solidFill>
                  <a:prstClr val="black"/>
                </a:solidFill>
              </a:rPr>
              <a:t>Μία </a:t>
            </a:r>
            <a:r>
              <a:rPr lang="el-GR" sz="2800" dirty="0">
                <a:solidFill>
                  <a:prstClr val="black"/>
                </a:solidFill>
              </a:rPr>
              <a:t>διαδικασία που ίσως βοηθάει στην εφαρμογή στην πράξη των κανόνων προτείνεται:</a:t>
            </a:r>
          </a:p>
          <a:p>
            <a:pPr lvl="2" indent="-342000">
              <a:spcBef>
                <a:spcPts val="0"/>
              </a:spcBef>
              <a:spcAft>
                <a:spcPts val="600"/>
              </a:spcAft>
              <a:buClr>
                <a:srgbClr val="FF0066"/>
              </a:buClr>
              <a:buSzPct val="120000"/>
              <a:buFont typeface="Wingdings" panose="05000000000000000000" pitchFamily="2" charset="2"/>
              <a:buChar char="§"/>
            </a:pPr>
            <a:r>
              <a:rPr lang="el-GR" dirty="0">
                <a:solidFill>
                  <a:prstClr val="black"/>
                </a:solidFill>
              </a:rPr>
              <a:t>Δώστε να καταλάβουν την άποψή σας.</a:t>
            </a:r>
          </a:p>
          <a:p>
            <a:pPr lvl="2" indent="-342000">
              <a:spcBef>
                <a:spcPts val="0"/>
              </a:spcBef>
              <a:spcAft>
                <a:spcPts val="600"/>
              </a:spcAft>
              <a:buClr>
                <a:srgbClr val="FF0066"/>
              </a:buClr>
              <a:buSzPct val="120000"/>
              <a:buFont typeface="Wingdings" panose="05000000000000000000" pitchFamily="2" charset="2"/>
              <a:buChar char="§"/>
            </a:pPr>
            <a:r>
              <a:rPr lang="el-GR" dirty="0">
                <a:solidFill>
                  <a:prstClr val="black"/>
                </a:solidFill>
              </a:rPr>
              <a:t>Συζητείστε ακούγοντας προσεκτικά τη γνώμη των μαθητών για αυτήν την άποψη, χωρίς να αντιμετωπίζετε αρνητικά τις απόψεις τους.</a:t>
            </a:r>
          </a:p>
          <a:p>
            <a:pPr lvl="2" indent="-342000">
              <a:spcBef>
                <a:spcPts val="0"/>
              </a:spcBef>
              <a:spcAft>
                <a:spcPts val="600"/>
              </a:spcAft>
              <a:buClr>
                <a:srgbClr val="FF0066"/>
              </a:buClr>
              <a:buSzPct val="120000"/>
              <a:buFont typeface="Wingdings" panose="05000000000000000000" pitchFamily="2" charset="2"/>
              <a:buChar char="§"/>
            </a:pPr>
            <a:r>
              <a:rPr lang="el-GR" dirty="0">
                <a:solidFill>
                  <a:prstClr val="black"/>
                </a:solidFill>
              </a:rPr>
              <a:t>Ήρεμα επαναλάβετε την άποψή σας.</a:t>
            </a:r>
          </a:p>
          <a:p>
            <a:pPr lvl="2" indent="-342000">
              <a:spcBef>
                <a:spcPts val="0"/>
              </a:spcBef>
              <a:buClr>
                <a:srgbClr val="FF0066"/>
              </a:buClr>
              <a:buSzPct val="120000"/>
              <a:buFont typeface="Wingdings" panose="05000000000000000000" pitchFamily="2" charset="2"/>
              <a:buChar char="§"/>
            </a:pPr>
            <a:r>
              <a:rPr lang="el-GR" dirty="0">
                <a:solidFill>
                  <a:prstClr val="black"/>
                </a:solidFill>
              </a:rPr>
              <a:t>Συνεχίστε το διάλογο, όπως προηγουμένως με τους μαθητές.</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31</a:t>
            </a:fld>
            <a:endParaRPr lang="el-GR" dirty="0">
              <a:solidFill>
                <a:schemeClr val="tx1"/>
              </a:solidFill>
            </a:endParaRPr>
          </a:p>
        </p:txBody>
      </p:sp>
    </p:spTree>
    <p:extLst>
      <p:ext uri="{BB962C8B-B14F-4D97-AF65-F5344CB8AC3E}">
        <p14:creationId xmlns:p14="http://schemas.microsoft.com/office/powerpoint/2010/main" val="11949601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chor="t">
            <a:noAutofit/>
          </a:bodyPr>
          <a:lstStyle/>
          <a:p>
            <a:r>
              <a:rPr lang="el-GR" b="1" dirty="0" smtClean="0"/>
              <a:t>Τα παιχνίδια (1)</a:t>
            </a:r>
            <a:endParaRPr lang="el-GR" b="1" dirty="0"/>
          </a:p>
        </p:txBody>
      </p:sp>
      <p:sp>
        <p:nvSpPr>
          <p:cNvPr id="3" name="Θέση περιεχομένου 1"/>
          <p:cNvSpPr>
            <a:spLocks noGrp="1"/>
          </p:cNvSpPr>
          <p:nvPr>
            <p:ph idx="1"/>
          </p:nvPr>
        </p:nvSpPr>
        <p:spPr/>
        <p:txBody>
          <a:bodyPr>
            <a:normAutofit/>
          </a:bodyPr>
          <a:lstStyle/>
          <a:p>
            <a:pPr>
              <a:spcBef>
                <a:spcPts val="0"/>
              </a:spcBef>
              <a:spcAft>
                <a:spcPts val="1200"/>
              </a:spcAft>
              <a:buClr>
                <a:srgbClr val="9900CC"/>
              </a:buClr>
              <a:buSzPct val="120000"/>
              <a:buFont typeface="Wingdings" panose="05000000000000000000" pitchFamily="2" charset="2"/>
              <a:buChar char="§"/>
            </a:pPr>
            <a:endParaRPr lang="el-GR" sz="1200" dirty="0" smtClean="0"/>
          </a:p>
          <a:p>
            <a:pPr>
              <a:spcBef>
                <a:spcPts val="0"/>
              </a:spcBef>
              <a:spcAft>
                <a:spcPts val="1200"/>
              </a:spcAft>
              <a:buClr>
                <a:srgbClr val="9900CC"/>
              </a:buClr>
              <a:buSzPct val="120000"/>
              <a:buFont typeface="Wingdings" panose="05000000000000000000" pitchFamily="2" charset="2"/>
              <a:buChar char="§"/>
            </a:pPr>
            <a:r>
              <a:rPr lang="el-GR" sz="2400" dirty="0" smtClean="0"/>
              <a:t>Τα παιχνίδια χρησιμοποιούνται ως βασικά εργαλεία, για την ανάπτυξη των ομαδικών δεξιοτήτων. Αποτελούν μεγάλο μέρος της εισαγωγής των μαθητών στην ομαδική δουλειά. Κατά τη διάρκεια της προσπάθειας εισαγωγής των κανόνων και της πίστης, σε αυτού του είδους τη μάθηση, τα παιχνίδια μπορούν: </a:t>
            </a:r>
          </a:p>
          <a:p>
            <a:pPr lvl="2" indent="-342000">
              <a:spcBef>
                <a:spcPts val="0"/>
              </a:spcBef>
              <a:spcAft>
                <a:spcPts val="600"/>
              </a:spcAft>
              <a:buClr>
                <a:srgbClr val="FF0066"/>
              </a:buClr>
              <a:buSzPct val="120000"/>
              <a:buFont typeface="Wingdings" panose="05000000000000000000" pitchFamily="2" charset="2"/>
              <a:buChar char="§"/>
            </a:pPr>
            <a:r>
              <a:rPr lang="el-GR" sz="2000" dirty="0" smtClean="0"/>
              <a:t>Να παρέχουν μία δομή στήριξης της ομαδικής δουλειάς.</a:t>
            </a:r>
          </a:p>
          <a:p>
            <a:pPr lvl="2" indent="-342000">
              <a:spcBef>
                <a:spcPts val="0"/>
              </a:spcBef>
              <a:spcAft>
                <a:spcPts val="600"/>
              </a:spcAft>
              <a:buClr>
                <a:srgbClr val="FF0066"/>
              </a:buClr>
              <a:buSzPct val="120000"/>
              <a:buFont typeface="Wingdings" panose="05000000000000000000" pitchFamily="2" charset="2"/>
              <a:buChar char="§"/>
            </a:pPr>
            <a:r>
              <a:rPr lang="el-GR" sz="2000" dirty="0" smtClean="0"/>
              <a:t>Βοηθούν αρχικά, την ομαδική δουλειά.</a:t>
            </a:r>
          </a:p>
          <a:p>
            <a:pPr lvl="2" indent="-342000">
              <a:spcBef>
                <a:spcPts val="0"/>
              </a:spcBef>
              <a:buClr>
                <a:srgbClr val="FF0066"/>
              </a:buClr>
              <a:buSzPct val="120000"/>
              <a:buFont typeface="Wingdings" panose="05000000000000000000" pitchFamily="2" charset="2"/>
              <a:buChar char="§"/>
            </a:pPr>
            <a:r>
              <a:rPr lang="el-GR" sz="2000" dirty="0" smtClean="0"/>
              <a:t>Δεν απαιτούν προσήλωση.</a:t>
            </a:r>
          </a:p>
          <a:p>
            <a:pPr lvl="1">
              <a:lnSpc>
                <a:spcPct val="90000"/>
              </a:lnSpc>
              <a:spcBef>
                <a:spcPts val="0"/>
              </a:spcBef>
              <a:buClr>
                <a:srgbClr val="FF0066"/>
              </a:buClr>
              <a:buSzPct val="120000"/>
              <a:buFont typeface="Wingdings" panose="05000000000000000000" pitchFamily="2" charset="2"/>
              <a:buChar char="§"/>
            </a:pPr>
            <a:endParaRPr lang="el-GR" sz="2000" dirty="0" smtClean="0"/>
          </a:p>
          <a:p>
            <a:pPr lvl="1">
              <a:buClr>
                <a:srgbClr val="FF0066"/>
              </a:buClr>
              <a:buSzPct val="120000"/>
              <a:buFont typeface="Wingdings" panose="05000000000000000000" pitchFamily="2" charset="2"/>
              <a:buChar char="§"/>
            </a:pPr>
            <a:endParaRPr lang="el-GR" sz="20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32</a:t>
            </a:fld>
            <a:endParaRPr lang="el-GR" sz="1400" dirty="0">
              <a:solidFill>
                <a:schemeClr val="tx1"/>
              </a:solidFill>
            </a:endParaRPr>
          </a:p>
        </p:txBody>
      </p:sp>
    </p:spTree>
    <p:extLst>
      <p:ext uri="{BB962C8B-B14F-4D97-AF65-F5344CB8AC3E}">
        <p14:creationId xmlns:p14="http://schemas.microsoft.com/office/powerpoint/2010/main" val="7485502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Τα παιχνίδια </a:t>
            </a:r>
            <a:r>
              <a:rPr lang="el-GR" b="1" dirty="0" smtClean="0"/>
              <a:t>(2)</a:t>
            </a:r>
            <a:endParaRPr lang="el-GR" dirty="0"/>
          </a:p>
        </p:txBody>
      </p:sp>
      <p:sp>
        <p:nvSpPr>
          <p:cNvPr id="3" name="Θέση περιεχομένου 1"/>
          <p:cNvSpPr>
            <a:spLocks noGrp="1"/>
          </p:cNvSpPr>
          <p:nvPr>
            <p:ph idx="1"/>
          </p:nvPr>
        </p:nvSpPr>
        <p:spPr/>
        <p:txBody>
          <a:bodyPr/>
          <a:lstStyle/>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Οικοδομούν πίστη και ευαισθησία.</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Βοηθούν την εμβάθυνση της αυτοεκτίμησης.</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Παρέχουν την ευκαιρία στον καθένα να συμμετέχει στο παιχνίδι ή όχι.</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Εμβαθύνουν την ακαδημαϊκή επίδοση.</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Καταστρέφουν τους φραγμούς ανάμεσα στο δάσκαλο και τους μαθητές, αλλά και μεταξύ των μαθητών</a:t>
            </a:r>
            <a:r>
              <a:rPr lang="el-GR" sz="2000" dirty="0" smtClean="0">
                <a:solidFill>
                  <a:prstClr val="black"/>
                </a:solidFill>
              </a:rPr>
              <a:t>.</a:t>
            </a:r>
            <a:endParaRPr lang="el-GR" sz="2000" dirty="0">
              <a:solidFill>
                <a:prstClr val="black"/>
              </a:solidFill>
            </a:endParaRP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Παρέχουν καλή επικοινωνία.</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Βελτιώνουν την λειτουργία της ομάδας.</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Αυξάνουν την αυτογνωσία.</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Αυξάνουν την συγκέντρωση.</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Ενθαρρύνουν τη δημιουργικότητα και τη σκέψη.</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33</a:t>
            </a:fld>
            <a:endParaRPr lang="el-GR" sz="1400" dirty="0">
              <a:solidFill>
                <a:schemeClr val="tx1"/>
              </a:solidFill>
            </a:endParaRPr>
          </a:p>
        </p:txBody>
      </p:sp>
    </p:spTree>
    <p:extLst>
      <p:ext uri="{BB962C8B-B14F-4D97-AF65-F5344CB8AC3E}">
        <p14:creationId xmlns:p14="http://schemas.microsoft.com/office/powerpoint/2010/main" val="6073904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Ανοιχτή συζήτηση (1)</a:t>
            </a:r>
            <a:endParaRPr lang="el-GR" b="1" dirty="0"/>
          </a:p>
        </p:txBody>
      </p:sp>
      <p:sp>
        <p:nvSpPr>
          <p:cNvPr id="3" name="Θέση περιεχομένου 1"/>
          <p:cNvSpPr>
            <a:spLocks noGrp="1"/>
          </p:cNvSpPr>
          <p:nvPr>
            <p:ph idx="1"/>
          </p:nvPr>
        </p:nvSpPr>
        <p:spPr/>
        <p:txBody>
          <a:bodyPr>
            <a:normAutofit/>
          </a:bodyPr>
          <a:lstStyle/>
          <a:p>
            <a:pPr>
              <a:spcBef>
                <a:spcPts val="0"/>
              </a:spcBef>
              <a:buClr>
                <a:srgbClr val="9900CC"/>
              </a:buClr>
              <a:buSzPct val="120000"/>
              <a:buFont typeface="Wingdings" panose="05000000000000000000" pitchFamily="2" charset="2"/>
              <a:buChar char="§"/>
            </a:pPr>
            <a:endParaRPr lang="el-GR" sz="1600" dirty="0" smtClean="0"/>
          </a:p>
          <a:p>
            <a:pPr>
              <a:spcBef>
                <a:spcPts val="0"/>
              </a:spcBef>
              <a:buClr>
                <a:srgbClr val="9900CC"/>
              </a:buClr>
              <a:buSzPct val="120000"/>
              <a:buFont typeface="Wingdings" panose="05000000000000000000" pitchFamily="2" charset="2"/>
              <a:buChar char="§"/>
            </a:pPr>
            <a:r>
              <a:rPr lang="el-GR" sz="2800" dirty="0" smtClean="0"/>
              <a:t>Τις πιο πολλές φορές, η συζήτηση που γίνεται στην τάξη, κατευθύνεται από, και έχει κέντρο το δάσκαλο. Δηλαδή, αυτός απευθύνει τις ερωτήσεις, αυτός διαλέγει ποιόν μαθητή θα ρωτήσει, αυτός χαρακτηρίζει ποιές απαντήσεις είναι σωστές ή όχι. Η ανοιχτή συζήτηση που προτείνεται, είναι διαφορετική από αυτές που περιγράψαμε παραπάνω. </a:t>
            </a:r>
            <a:endParaRPr lang="el-GR" sz="28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34</a:t>
            </a:fld>
            <a:endParaRPr lang="el-GR" sz="1400" dirty="0">
              <a:solidFill>
                <a:schemeClr val="tx1"/>
              </a:solidFill>
            </a:endParaRPr>
          </a:p>
        </p:txBody>
      </p:sp>
    </p:spTree>
    <p:extLst>
      <p:ext uri="{BB962C8B-B14F-4D97-AF65-F5344CB8AC3E}">
        <p14:creationId xmlns:p14="http://schemas.microsoft.com/office/powerpoint/2010/main" val="33653777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Ανοιχτή συζήτηση </a:t>
            </a:r>
            <a:r>
              <a:rPr lang="el-GR" b="1" dirty="0" smtClean="0"/>
              <a:t>(2)</a:t>
            </a:r>
            <a:endParaRPr lang="el-GR" dirty="0"/>
          </a:p>
        </p:txBody>
      </p:sp>
      <p:sp>
        <p:nvSpPr>
          <p:cNvPr id="3" name="Θέση περιεχομένου 1"/>
          <p:cNvSpPr>
            <a:spLocks noGrp="1"/>
          </p:cNvSpPr>
          <p:nvPr>
            <p:ph idx="1"/>
          </p:nvPr>
        </p:nvSpPr>
        <p:spPr/>
        <p:txBody>
          <a:bodyPr>
            <a:normAutofit/>
          </a:bodyPr>
          <a:lstStyle/>
          <a:p>
            <a:pPr lvl="0">
              <a:spcBef>
                <a:spcPts val="0"/>
              </a:spcBef>
              <a:spcAft>
                <a:spcPts val="1800"/>
              </a:spcAft>
              <a:buClr>
                <a:srgbClr val="9900CC"/>
              </a:buClr>
              <a:buSzPct val="120000"/>
              <a:buFont typeface="Wingdings" panose="05000000000000000000" pitchFamily="2" charset="2"/>
              <a:buChar char="§"/>
            </a:pPr>
            <a:endParaRPr lang="el-GR" sz="500" dirty="0" smtClean="0">
              <a:solidFill>
                <a:prstClr val="black"/>
              </a:solidFill>
            </a:endParaRPr>
          </a:p>
          <a:p>
            <a:pPr lvl="0">
              <a:spcBef>
                <a:spcPts val="0"/>
              </a:spcBef>
              <a:spcAft>
                <a:spcPts val="1800"/>
              </a:spcAft>
              <a:buClr>
                <a:srgbClr val="9900CC"/>
              </a:buClr>
              <a:buSzPct val="120000"/>
              <a:buFont typeface="Wingdings" panose="05000000000000000000" pitchFamily="2" charset="2"/>
              <a:buChar char="§"/>
            </a:pPr>
            <a:r>
              <a:rPr lang="el-GR" sz="2400" dirty="0" smtClean="0">
                <a:solidFill>
                  <a:prstClr val="black"/>
                </a:solidFill>
              </a:rPr>
              <a:t>Μερικά </a:t>
            </a:r>
            <a:r>
              <a:rPr lang="el-GR" sz="2400" dirty="0">
                <a:solidFill>
                  <a:prstClr val="black"/>
                </a:solidFill>
              </a:rPr>
              <a:t>χαρακτηριστικά της, θα μπορούσαν να είναι:</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Ο δάσκαλος δεν κρατάει τον έλεγχο, για την κατεύθυνση της συζήτησης προς την σωστή απάντηση.</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Οι μαθητές ενθαρρύνονται να συμμετέχουν στην συζήτηση, δεν διατάσσονται.</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Οι μαθητές μπορούν να μιλήσουν μεταξύ τους, χωρίς να είναι απαραίτητο να απευθυνθούν στο δάσκαλο.</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Ο δάσκαλος δεν πρέπει να τροποποιεί τη συζήτηση.</a:t>
            </a:r>
          </a:p>
          <a:p>
            <a:pPr lvl="2" indent="-342000">
              <a:spcBef>
                <a:spcPts val="0"/>
              </a:spcBef>
              <a:spcAft>
                <a:spcPts val="600"/>
              </a:spcAft>
              <a:buClr>
                <a:srgbClr val="FF0066"/>
              </a:buClr>
              <a:buSzPct val="120000"/>
              <a:buFont typeface="Wingdings" panose="05000000000000000000" pitchFamily="2" charset="2"/>
              <a:buChar char="§"/>
            </a:pPr>
            <a:r>
              <a:rPr lang="el-GR" sz="2000" dirty="0">
                <a:solidFill>
                  <a:prstClr val="black"/>
                </a:solidFill>
              </a:rPr>
              <a:t>Εάν η συμμετοχή καθίσταται άνιση, οι μαθητές μπορούν να επέμβουν για να τη φέρουν σε πιο ισότιμο επίπεδο.</a:t>
            </a:r>
          </a:p>
          <a:p>
            <a:pPr lvl="2" indent="-342000">
              <a:spcBef>
                <a:spcPts val="0"/>
              </a:spcBef>
              <a:buClr>
                <a:srgbClr val="FF0066"/>
              </a:buClr>
              <a:buSzPct val="120000"/>
              <a:buFont typeface="Wingdings" panose="05000000000000000000" pitchFamily="2" charset="2"/>
              <a:buChar char="§"/>
            </a:pPr>
            <a:r>
              <a:rPr lang="el-GR" sz="2000" dirty="0">
                <a:solidFill>
                  <a:prstClr val="black"/>
                </a:solidFill>
              </a:rPr>
              <a:t>Οι μαθητές μπορούν να επιλέξουν όταν θέλουν να σταματήσουν.</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35</a:t>
            </a:fld>
            <a:endParaRPr lang="el-GR" sz="1400" dirty="0">
              <a:solidFill>
                <a:schemeClr val="tx1"/>
              </a:solidFill>
            </a:endParaRPr>
          </a:p>
        </p:txBody>
      </p:sp>
    </p:spTree>
    <p:extLst>
      <p:ext uri="{BB962C8B-B14F-4D97-AF65-F5344CB8AC3E}">
        <p14:creationId xmlns:p14="http://schemas.microsoft.com/office/powerpoint/2010/main" val="12055735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Αποδοτικές δεξιότητες μάθησης και έκφραση </a:t>
            </a:r>
            <a:r>
              <a:rPr lang="el-GR" altLang="el-GR" b="1" dirty="0" smtClean="0"/>
              <a:t>συναισθημάτων (1)</a:t>
            </a:r>
            <a:endParaRPr lang="el-GR" b="1" dirty="0"/>
          </a:p>
        </p:txBody>
      </p:sp>
      <p:sp>
        <p:nvSpPr>
          <p:cNvPr id="3" name="Θέση περιεχομένου 1"/>
          <p:cNvSpPr>
            <a:spLocks noGrp="1"/>
          </p:cNvSpPr>
          <p:nvPr>
            <p:ph idx="1"/>
          </p:nvPr>
        </p:nvSpPr>
        <p:spPr/>
        <p:txBody>
          <a:bodyPr>
            <a:normAutofit/>
          </a:bodyPr>
          <a:lstStyle/>
          <a:p>
            <a:pPr>
              <a:spcBef>
                <a:spcPts val="0"/>
              </a:spcBef>
              <a:buClr>
                <a:srgbClr val="9900CC"/>
              </a:buClr>
              <a:buSzPct val="120000"/>
              <a:buFont typeface="Wingdings" panose="05000000000000000000" pitchFamily="2" charset="2"/>
              <a:buChar char="§"/>
            </a:pPr>
            <a:endParaRPr lang="el-GR" sz="1200" dirty="0" smtClean="0"/>
          </a:p>
          <a:p>
            <a:pPr>
              <a:spcBef>
                <a:spcPts val="0"/>
              </a:spcBef>
              <a:buClr>
                <a:srgbClr val="9900CC"/>
              </a:buClr>
              <a:buSzPct val="120000"/>
              <a:buFont typeface="Wingdings" panose="05000000000000000000" pitchFamily="2" charset="2"/>
              <a:buChar char="§"/>
            </a:pPr>
            <a:r>
              <a:rPr lang="el-GR" sz="2400" dirty="0" smtClean="0"/>
              <a:t>Στις μαθητοκεντρικές διδασκαλίες σε τέτοιες περιπτώσεις, δίνεται η δυνατότητα στο μαθητή να εκφραστεί, είτε σε κ</a:t>
            </a:r>
            <a:r>
              <a:rPr lang="el-GR" sz="2400" dirty="0"/>
              <a:t>ά</a:t>
            </a:r>
            <a:r>
              <a:rPr lang="el-GR" sz="2400" dirty="0" smtClean="0"/>
              <a:t>ποιον συμμαθητή του, είτε μένοντας μόνος του. Πολλές φορές, η κοινωνική συμπεριφορά διδάσκεται ως ξέχωρο μάθημα, αυτό όμως έχει λιγότερη αξία, από την αντιμετώπιση των κοινωνικών προβλημάτων που δημιουργούνται καθημερινά. Έτσι, σε οποιοδήποτε γνωστικό αντικείμενο, πρέπει να δίνεται περιθώριο κοινωνικοποίησής του, δηλαδή σύνδεσής του, με την πραγματική ζωή, με άλλες επιστήμες, και με κοινωνικές αξίες γενικότερα, όχι μόνον μαθητών, αλλά και του δασκάλου. </a:t>
            </a:r>
            <a:endParaRPr lang="el-GR" sz="24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36</a:t>
            </a:fld>
            <a:endParaRPr lang="el-GR" sz="1400" dirty="0">
              <a:solidFill>
                <a:schemeClr val="tx1"/>
              </a:solidFill>
            </a:endParaRPr>
          </a:p>
        </p:txBody>
      </p:sp>
    </p:spTree>
    <p:extLst>
      <p:ext uri="{BB962C8B-B14F-4D97-AF65-F5344CB8AC3E}">
        <p14:creationId xmlns:p14="http://schemas.microsoft.com/office/powerpoint/2010/main" val="6185027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Αποδοτικές δεξιότητες μάθησης και έκφραση συναισθημάτων </a:t>
            </a:r>
            <a:r>
              <a:rPr lang="el-GR" altLang="el-GR" b="1" dirty="0" smtClean="0"/>
              <a:t>(2)</a:t>
            </a:r>
            <a:endParaRPr lang="el-GR" dirty="0"/>
          </a:p>
        </p:txBody>
      </p:sp>
      <p:sp>
        <p:nvSpPr>
          <p:cNvPr id="3" name="Θέση περιεχομένου 1"/>
          <p:cNvSpPr>
            <a:spLocks noGrp="1"/>
          </p:cNvSpPr>
          <p:nvPr>
            <p:ph idx="1"/>
          </p:nvPr>
        </p:nvSpPr>
        <p:spPr/>
        <p:txBody>
          <a:bodyPr/>
          <a:lstStyle/>
          <a:p>
            <a:pPr lvl="0">
              <a:spcBef>
                <a:spcPts val="0"/>
              </a:spcBef>
              <a:buClr>
                <a:srgbClr val="9900CC"/>
              </a:buClr>
              <a:buSzPct val="120000"/>
              <a:buFont typeface="Wingdings" panose="05000000000000000000" pitchFamily="2" charset="2"/>
              <a:buChar char="§"/>
            </a:pPr>
            <a:endParaRPr lang="el-GR" sz="2800" dirty="0" smtClean="0">
              <a:solidFill>
                <a:prstClr val="black"/>
              </a:solidFill>
            </a:endParaRPr>
          </a:p>
          <a:p>
            <a:pPr lvl="0">
              <a:spcBef>
                <a:spcPts val="0"/>
              </a:spcBef>
              <a:buClr>
                <a:srgbClr val="9900CC"/>
              </a:buClr>
              <a:buSzPct val="120000"/>
              <a:buFont typeface="Wingdings" panose="05000000000000000000" pitchFamily="2" charset="2"/>
              <a:buChar char="§"/>
            </a:pPr>
            <a:r>
              <a:rPr lang="el-GR" sz="2800" dirty="0" smtClean="0">
                <a:solidFill>
                  <a:prstClr val="black"/>
                </a:solidFill>
              </a:rPr>
              <a:t>Επίσης</a:t>
            </a:r>
            <a:r>
              <a:rPr lang="el-GR" sz="2800" dirty="0">
                <a:solidFill>
                  <a:prstClr val="black"/>
                </a:solidFill>
              </a:rPr>
              <a:t>, σε κάθε γνωστικό αντικείμενο, μπορούν να ανοίγονται οι πόρτες, προκειμένου να εμφανισθεί η ανθρώπινη εμπειρία, και πιο συγκεκριμένα η εμπειρία των μαθητών και του δασκάλου. Με αυτόν τον τρόπο, η σχολική μάθηση εμπλουτίζεται με σημασίες, εμπειρίες, </a:t>
            </a:r>
            <a:r>
              <a:rPr lang="el-GR" sz="2800" dirty="0" smtClean="0">
                <a:solidFill>
                  <a:prstClr val="black"/>
                </a:solidFill>
              </a:rPr>
              <a:t>συναισθήματα </a:t>
            </a:r>
            <a:r>
              <a:rPr lang="el-GR" sz="2800" dirty="0">
                <a:solidFill>
                  <a:prstClr val="black"/>
                </a:solidFill>
              </a:rPr>
              <a:t>και γνώση, και καθίσταται γεγονός ευχάριστο στον κάθε μαθητή.</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37</a:t>
            </a:fld>
            <a:endParaRPr lang="el-GR" sz="1400" dirty="0">
              <a:solidFill>
                <a:schemeClr val="tx1"/>
              </a:solidFill>
            </a:endParaRPr>
          </a:p>
        </p:txBody>
      </p:sp>
    </p:spTree>
    <p:extLst>
      <p:ext uri="{BB962C8B-B14F-4D97-AF65-F5344CB8AC3E}">
        <p14:creationId xmlns:p14="http://schemas.microsoft.com/office/powerpoint/2010/main" val="18459315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Λέγοντας την αλήθεια</a:t>
            </a:r>
            <a:endParaRPr lang="el-GR" b="1" dirty="0"/>
          </a:p>
        </p:txBody>
      </p:sp>
      <p:sp>
        <p:nvSpPr>
          <p:cNvPr id="3" name="Θέση περιεχομένου 1"/>
          <p:cNvSpPr>
            <a:spLocks noGrp="1"/>
          </p:cNvSpPr>
          <p:nvPr>
            <p:ph idx="1"/>
          </p:nvPr>
        </p:nvSpPr>
        <p:spPr/>
        <p:txBody>
          <a:bodyPr>
            <a:normAutofit/>
          </a:bodyPr>
          <a:lstStyle/>
          <a:p>
            <a:pPr>
              <a:spcBef>
                <a:spcPts val="0"/>
              </a:spcBef>
              <a:buClr>
                <a:srgbClr val="9900CC"/>
              </a:buClr>
              <a:buSzPct val="120000"/>
              <a:buFont typeface="Wingdings" panose="05000000000000000000" pitchFamily="2" charset="2"/>
              <a:buChar char="§"/>
            </a:pPr>
            <a:r>
              <a:rPr lang="el-GR" sz="2800" dirty="0" smtClean="0"/>
              <a:t>Ενώ φαίνεται σχετικά ξεκάθαρο και απλό, είναι αρκετά δύσκολο. Εδώ, δεν εννοούμε ότι ο δάσκαλος πρέπει να εκφράσει την αληθινή του άποψη, για κάθε θέμα που παρουσιάζεται στην τάξη. Εννοούμε ότι ο δάσκαλος, πρέπει να αποκαλύπτει τον πραγματικό του εαυτό, και τους προβληματισμούς του στους μαθητές του. Τέτοιοι προβληματισμοί μπορούν να αφορούν, στην ανασφάλειά του σχετικά με τη γνώση, ή και με κάποια μέθοδο που χρησιμοποιείται στην τάξη.</a:t>
            </a:r>
            <a:endParaRPr lang="el-GR" sz="28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38</a:t>
            </a:fld>
            <a:endParaRPr lang="el-GR" sz="1400" dirty="0">
              <a:solidFill>
                <a:schemeClr val="tx1"/>
              </a:solidFill>
            </a:endParaRPr>
          </a:p>
        </p:txBody>
      </p:sp>
    </p:spTree>
    <p:extLst>
      <p:ext uri="{BB962C8B-B14F-4D97-AF65-F5344CB8AC3E}">
        <p14:creationId xmlns:p14="http://schemas.microsoft.com/office/powerpoint/2010/main" val="16652652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Ρωτώντας τους μαθητές (1)</a:t>
            </a:r>
            <a:endParaRPr lang="el-GR" b="1" dirty="0"/>
          </a:p>
        </p:txBody>
      </p:sp>
      <p:sp>
        <p:nvSpPr>
          <p:cNvPr id="3" name="Θέση περιεχομένου 1"/>
          <p:cNvSpPr>
            <a:spLocks noGrp="1"/>
          </p:cNvSpPr>
          <p:nvPr>
            <p:ph idx="1"/>
          </p:nvPr>
        </p:nvSpPr>
        <p:spPr>
          <a:xfrm>
            <a:off x="457200" y="1600200"/>
            <a:ext cx="8229600" cy="4709120"/>
          </a:xfrm>
        </p:spPr>
        <p:txBody>
          <a:bodyPr>
            <a:normAutofit/>
          </a:bodyPr>
          <a:lstStyle/>
          <a:p>
            <a:pPr>
              <a:spcBef>
                <a:spcPts val="0"/>
              </a:spcBef>
              <a:spcAft>
                <a:spcPts val="600"/>
              </a:spcAft>
              <a:buClr>
                <a:srgbClr val="9900CC"/>
              </a:buClr>
              <a:buSzPct val="120000"/>
              <a:buFont typeface="Wingdings" panose="05000000000000000000" pitchFamily="2" charset="2"/>
              <a:buChar char="§"/>
            </a:pPr>
            <a:r>
              <a:rPr lang="el-GR" sz="2800" dirty="0" smtClean="0"/>
              <a:t>Συνήθως, οι δάσκαλοι στις παραδοσιακές διδασκαλίες, αποφασίζουν μόνοι τους, ή ερωτούν ερωτήσεις τις οποίες απαντούν μόνοι τους. Ορισμένες ερωτήσεις, οι οποίες δίνουν την ευκαιρία στους μαθητές να εκφράσουν την γνώμη τους, είναι:</a:t>
            </a:r>
          </a:p>
          <a:p>
            <a:pPr lvl="2" indent="-342000">
              <a:spcBef>
                <a:spcPts val="0"/>
              </a:spcBef>
              <a:spcAft>
                <a:spcPts val="300"/>
              </a:spcAft>
              <a:buClr>
                <a:srgbClr val="FF0066"/>
              </a:buClr>
              <a:buSzPct val="120000"/>
              <a:buFont typeface="Wingdings" panose="05000000000000000000" pitchFamily="2" charset="2"/>
              <a:buChar char="§"/>
            </a:pPr>
            <a:r>
              <a:rPr lang="el-GR" dirty="0" smtClean="0"/>
              <a:t>Πώς θα απαντήσουμε σε αυτές τις ερωτήσεις εξετάσεων;</a:t>
            </a:r>
          </a:p>
          <a:p>
            <a:pPr lvl="2" indent="-342000">
              <a:spcBef>
                <a:spcPts val="0"/>
              </a:spcBef>
              <a:spcAft>
                <a:spcPts val="300"/>
              </a:spcAft>
              <a:buClr>
                <a:srgbClr val="FF0066"/>
              </a:buClr>
              <a:buSzPct val="120000"/>
              <a:buFont typeface="Wingdings" panose="05000000000000000000" pitchFamily="2" charset="2"/>
              <a:buChar char="§"/>
            </a:pPr>
            <a:r>
              <a:rPr lang="el-GR" dirty="0" smtClean="0"/>
              <a:t>Ποια νομίζετε ότι πρέπει να είναι η προθεσμία για αυτή τη δουλειά;</a:t>
            </a:r>
          </a:p>
          <a:p>
            <a:pPr lvl="2" indent="-342000">
              <a:spcBef>
                <a:spcPts val="0"/>
              </a:spcBef>
              <a:buClr>
                <a:srgbClr val="FF0066"/>
              </a:buClr>
              <a:buSzPct val="120000"/>
              <a:buFont typeface="Wingdings" panose="05000000000000000000" pitchFamily="2" charset="2"/>
              <a:buChar char="§"/>
            </a:pPr>
            <a:r>
              <a:rPr lang="el-GR" dirty="0" smtClean="0"/>
              <a:t>Ποιος θέλει πρώτος να εξηγήσει την εργασία, που έχει αναλάβει η ομάδα του;</a:t>
            </a: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39</a:t>
            </a:fld>
            <a:endParaRPr lang="el-GR" sz="1400" dirty="0">
              <a:solidFill>
                <a:schemeClr val="tx1"/>
              </a:solidFill>
            </a:endParaRPr>
          </a:p>
        </p:txBody>
      </p:sp>
    </p:spTree>
    <p:extLst>
      <p:ext uri="{BB962C8B-B14F-4D97-AF65-F5344CB8AC3E}">
        <p14:creationId xmlns:p14="http://schemas.microsoft.com/office/powerpoint/2010/main" val="1675615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a:spcBef>
                <a:spcPts val="0"/>
              </a:spcBef>
              <a:spcAft>
                <a:spcPts val="1800"/>
              </a:spcAft>
            </a:pPr>
            <a:r>
              <a:rPr lang="el-GR" dirty="0"/>
              <a:t>Να μάθουν πολύ καλά ποια είναι τα μοντέλα της εκπαίδευσης σήμερα. Ποια είναι τα χαρακτηριστικά του κάθε μοντέλου και ποια είναι η εφαρμογή, τα πλεονεκτήματα και τα μειονεκτήματα του κάθε μοντέλου. Τέλος να αξιολογήσουν το ελληνικό εκπαιδευτικό </a:t>
            </a:r>
            <a:r>
              <a:rPr lang="el-GR" dirty="0" smtClean="0"/>
              <a:t>σύστημα</a:t>
            </a:r>
            <a:r>
              <a:rPr lang="en-US" dirty="0" smtClean="0"/>
              <a:t>,</a:t>
            </a:r>
            <a:r>
              <a:rPr lang="el-GR" dirty="0" smtClean="0"/>
              <a:t> </a:t>
            </a:r>
            <a:r>
              <a:rPr lang="el-GR" dirty="0"/>
              <a:t>και να δουν ποια είναι τα χαρακτηριστικά του. </a:t>
            </a:r>
            <a:endParaRPr lang="el-GR" dirty="0" smtClean="0"/>
          </a:p>
        </p:txBody>
      </p:sp>
      <p:sp>
        <p:nvSpPr>
          <p:cNvPr id="4" name="Θέση υποσέλιδου 1" descr="."/>
          <p:cNvSpPr>
            <a:spLocks noGrp="1"/>
          </p:cNvSpPr>
          <p:nvPr>
            <p:ph type="ftr" sz="quarter" idx="11"/>
          </p:nvPr>
        </p:nvSpPr>
        <p:spPr/>
        <p:txBody>
          <a:bodyPr/>
          <a:lstStyle/>
          <a:p>
            <a:r>
              <a:rPr lang="el-GR" sz="1400" smtClean="0">
                <a:solidFill>
                  <a:prstClr val="black"/>
                </a:solidFill>
              </a:rPr>
              <a:t>Μοντέλα Εκπαίδευσης - Διδασκαλία</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9739791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Ρωτώντας τους μαθητές </a:t>
            </a:r>
            <a:r>
              <a:rPr lang="el-GR" b="1" dirty="0" smtClean="0"/>
              <a:t>(2)</a:t>
            </a:r>
            <a:endParaRPr lang="el-GR" dirty="0"/>
          </a:p>
        </p:txBody>
      </p:sp>
      <p:sp>
        <p:nvSpPr>
          <p:cNvPr id="3" name="Θέση περιεχομένου 1"/>
          <p:cNvSpPr>
            <a:spLocks noGrp="1"/>
          </p:cNvSpPr>
          <p:nvPr>
            <p:ph idx="1"/>
          </p:nvPr>
        </p:nvSpPr>
        <p:spPr/>
        <p:txBody>
          <a:bodyPr/>
          <a:lstStyle/>
          <a:p>
            <a:pPr lvl="2" indent="-284400">
              <a:spcBef>
                <a:spcPts val="0"/>
              </a:spcBef>
              <a:spcAft>
                <a:spcPts val="600"/>
              </a:spcAft>
              <a:buClr>
                <a:srgbClr val="FF0066"/>
              </a:buClr>
              <a:buSzPct val="120000"/>
              <a:buFont typeface="Wingdings" panose="05000000000000000000" pitchFamily="2" charset="2"/>
              <a:buChar char="§"/>
            </a:pPr>
            <a:endParaRPr lang="el-GR" sz="2000" dirty="0" smtClean="0"/>
          </a:p>
          <a:p>
            <a:pPr lvl="2" indent="-342000">
              <a:spcBef>
                <a:spcPts val="0"/>
              </a:spcBef>
              <a:spcAft>
                <a:spcPts val="600"/>
              </a:spcAft>
              <a:buClr>
                <a:srgbClr val="FF0066"/>
              </a:buClr>
              <a:buSzPct val="120000"/>
              <a:buFont typeface="Wingdings" panose="05000000000000000000" pitchFamily="2" charset="2"/>
              <a:buChar char="§"/>
            </a:pPr>
            <a:r>
              <a:rPr lang="el-GR" dirty="0" smtClean="0"/>
              <a:t>Τι </a:t>
            </a:r>
            <a:r>
              <a:rPr lang="el-GR" dirty="0"/>
              <a:t>θα μπορούσαμε να κάνουμε σε αυτό το πρόβλημα;</a:t>
            </a:r>
          </a:p>
          <a:p>
            <a:pPr lvl="2" indent="-342000">
              <a:spcBef>
                <a:spcPts val="0"/>
              </a:spcBef>
              <a:spcAft>
                <a:spcPts val="600"/>
              </a:spcAft>
              <a:buClr>
                <a:srgbClr val="FF0066"/>
              </a:buClr>
              <a:buSzPct val="120000"/>
              <a:buFont typeface="Wingdings" panose="05000000000000000000" pitchFamily="2" charset="2"/>
              <a:buChar char="§"/>
            </a:pPr>
            <a:r>
              <a:rPr lang="el-GR" dirty="0"/>
              <a:t>Τι θα μπορούσαμε να κάνουμε μετά;</a:t>
            </a:r>
          </a:p>
          <a:p>
            <a:pPr lvl="2" indent="-342000">
              <a:spcBef>
                <a:spcPts val="0"/>
              </a:spcBef>
              <a:spcAft>
                <a:spcPts val="600"/>
              </a:spcAft>
              <a:buClr>
                <a:srgbClr val="FF0066"/>
              </a:buClr>
              <a:buSzPct val="120000"/>
              <a:buFont typeface="Wingdings" panose="05000000000000000000" pitchFamily="2" charset="2"/>
              <a:buChar char="§"/>
            </a:pPr>
            <a:r>
              <a:rPr lang="el-GR" dirty="0"/>
              <a:t>Τι συναισθήματα σας προκαλεί αυτό το θέμα; Τι θες να πεις γύρω από αυτό;</a:t>
            </a:r>
          </a:p>
          <a:p>
            <a:pPr lvl="2" indent="-342000">
              <a:spcBef>
                <a:spcPts val="0"/>
              </a:spcBef>
              <a:spcAft>
                <a:spcPts val="600"/>
              </a:spcAft>
              <a:buClr>
                <a:srgbClr val="FF0066"/>
              </a:buClr>
              <a:buSzPct val="120000"/>
              <a:buFont typeface="Wingdings" panose="05000000000000000000" pitchFamily="2" charset="2"/>
              <a:buChar char="§"/>
            </a:pPr>
            <a:r>
              <a:rPr lang="el-GR" dirty="0"/>
              <a:t>Τι μπορούμε να κάνουμε από κοινού, το οποίο θα σε βοηθούσε να έλθεις στο σχολείο στην ώρα σου;</a:t>
            </a:r>
          </a:p>
          <a:p>
            <a:pPr lvl="2" indent="-342000">
              <a:spcBef>
                <a:spcPts val="0"/>
              </a:spcBef>
              <a:buClr>
                <a:srgbClr val="FF0066"/>
              </a:buClr>
              <a:buSzPct val="120000"/>
              <a:buFont typeface="Wingdings" panose="05000000000000000000" pitchFamily="2" charset="2"/>
              <a:buChar char="§"/>
            </a:pPr>
            <a:r>
              <a:rPr lang="el-GR" dirty="0"/>
              <a:t>Πώς μπορούμε να βοηθήσουμε εκείνους τους συμμαθητές σας, που δεν αισθάνονται σιγουριά να συμμετέχουν στην ομάδα;</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40</a:t>
            </a:fld>
            <a:endParaRPr lang="el-GR" sz="1400" dirty="0">
              <a:solidFill>
                <a:schemeClr val="tx1"/>
              </a:solidFill>
            </a:endParaRPr>
          </a:p>
        </p:txBody>
      </p:sp>
    </p:spTree>
    <p:extLst>
      <p:ext uri="{BB962C8B-B14F-4D97-AF65-F5344CB8AC3E}">
        <p14:creationId xmlns:p14="http://schemas.microsoft.com/office/powerpoint/2010/main" val="23668591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Η αξιολόγηση των λαθών (1)</a:t>
            </a:r>
            <a:endParaRPr lang="el-GR" b="1" dirty="0"/>
          </a:p>
        </p:txBody>
      </p:sp>
      <p:sp>
        <p:nvSpPr>
          <p:cNvPr id="3" name="Θέση περιεχομένου 1"/>
          <p:cNvSpPr>
            <a:spLocks noGrp="1"/>
          </p:cNvSpPr>
          <p:nvPr>
            <p:ph idx="1"/>
          </p:nvPr>
        </p:nvSpPr>
        <p:spPr>
          <a:xfrm>
            <a:off x="457200" y="1412776"/>
            <a:ext cx="8229600" cy="4968552"/>
          </a:xfrm>
        </p:spPr>
        <p:txBody>
          <a:bodyPr>
            <a:normAutofit/>
          </a:bodyPr>
          <a:lstStyle/>
          <a:p>
            <a:pPr>
              <a:spcBef>
                <a:spcPts val="0"/>
              </a:spcBef>
              <a:buClr>
                <a:srgbClr val="9900CC"/>
              </a:buClr>
              <a:buSzPct val="120000"/>
              <a:buFont typeface="Wingdings" panose="05000000000000000000" pitchFamily="2" charset="2"/>
              <a:buChar char="§"/>
            </a:pPr>
            <a:endParaRPr lang="el-GR" sz="2000" dirty="0" smtClean="0"/>
          </a:p>
          <a:p>
            <a:pPr>
              <a:spcBef>
                <a:spcPts val="0"/>
              </a:spcBef>
              <a:buClr>
                <a:srgbClr val="9900CC"/>
              </a:buClr>
              <a:buSzPct val="120000"/>
              <a:buFont typeface="Wingdings" panose="05000000000000000000" pitchFamily="2" charset="2"/>
              <a:buChar char="§"/>
            </a:pPr>
            <a:r>
              <a:rPr lang="el-GR" sz="2400" dirty="0" smtClean="0"/>
              <a:t>Στις παραδοσιακές διδασκαλίες, η λάθος απάντηση αποτελεί ανάθεμα για το μαθητή, και αμέσως διορθώνεται από το δάσκαλο. Ο </a:t>
            </a:r>
            <a:r>
              <a:rPr lang="en-US" sz="2400" dirty="0" smtClean="0"/>
              <a:t>Karl Popper</a:t>
            </a:r>
            <a:r>
              <a:rPr lang="el-GR" sz="2400" dirty="0" smtClean="0"/>
              <a:t>, 1982, έγραψε ότι αν θέλεις να δείξεις ότι όλοι οι κύκνοι είναι λευκοί, δεν είναι ανάγκη να ψάχνεις τα εκατομμύρια λευκών κύκνων για να το επιβεβαιώσεις, μπορείς να ψάχνεις να βρεις τον μαύρο κύκνο, και αυτό θα επιβεβαιώσει την υπόθεσή σου. Έτσι, μπορούν να χρησιμοποιηθούν και οι λαθεμένες απαντήσεις: ψάχνοντας τις συνθήκες για τις οποίες ισχύουν, μπορούν οι ίδιοι οι μαθητές να κατασκευάσουν τις ορθές. Είναι χρήσιμο να αποφεύγει κανείς, τον δυϊσμό του σωστού και του λάθους. </a:t>
            </a:r>
            <a:endParaRPr lang="el-GR" sz="24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41</a:t>
            </a:fld>
            <a:endParaRPr lang="el-GR" sz="1400" dirty="0">
              <a:solidFill>
                <a:schemeClr val="tx1"/>
              </a:solidFill>
            </a:endParaRPr>
          </a:p>
        </p:txBody>
      </p:sp>
    </p:spTree>
    <p:extLst>
      <p:ext uri="{BB962C8B-B14F-4D97-AF65-F5344CB8AC3E}">
        <p14:creationId xmlns:p14="http://schemas.microsoft.com/office/powerpoint/2010/main" val="205285895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Η αξιολόγηση των λαθών </a:t>
            </a:r>
            <a:r>
              <a:rPr lang="el-GR" b="1" dirty="0" smtClean="0"/>
              <a:t>(2)</a:t>
            </a:r>
            <a:endParaRPr lang="el-GR" dirty="0"/>
          </a:p>
        </p:txBody>
      </p:sp>
      <p:sp>
        <p:nvSpPr>
          <p:cNvPr id="3" name="Θέση περιεχομένου 1"/>
          <p:cNvSpPr>
            <a:spLocks noGrp="1"/>
          </p:cNvSpPr>
          <p:nvPr>
            <p:ph idx="1"/>
          </p:nvPr>
        </p:nvSpPr>
        <p:spPr/>
        <p:txBody>
          <a:bodyPr>
            <a:normAutofit/>
          </a:bodyPr>
          <a:lstStyle/>
          <a:p>
            <a:pPr lvl="0">
              <a:spcBef>
                <a:spcPts val="0"/>
              </a:spcBef>
              <a:buClr>
                <a:srgbClr val="9900CC"/>
              </a:buClr>
              <a:buSzPct val="120000"/>
              <a:buFont typeface="Wingdings" panose="05000000000000000000" pitchFamily="2" charset="2"/>
              <a:buChar char="§"/>
            </a:pPr>
            <a:endParaRPr lang="el-GR" sz="2800" dirty="0" smtClean="0">
              <a:solidFill>
                <a:prstClr val="black"/>
              </a:solidFill>
            </a:endParaRPr>
          </a:p>
          <a:p>
            <a:pPr lvl="0">
              <a:spcBef>
                <a:spcPts val="0"/>
              </a:spcBef>
              <a:buClr>
                <a:srgbClr val="9900CC"/>
              </a:buClr>
              <a:buSzPct val="120000"/>
              <a:buFont typeface="Wingdings" panose="05000000000000000000" pitchFamily="2" charset="2"/>
              <a:buChar char="§"/>
            </a:pPr>
            <a:r>
              <a:rPr lang="el-GR" sz="2400" dirty="0" smtClean="0">
                <a:solidFill>
                  <a:prstClr val="black"/>
                </a:solidFill>
              </a:rPr>
              <a:t>Σίγουρα </a:t>
            </a:r>
            <a:r>
              <a:rPr lang="el-GR" sz="2400" dirty="0">
                <a:solidFill>
                  <a:prstClr val="black"/>
                </a:solidFill>
              </a:rPr>
              <a:t>στις εξετάσεις ζητούνται οι σωστές απαντήσεις. Στη συζήτηση όμως στην τάξη, μπορεί να γίνει διερεύνηση, να δοθούν απεριόριστες δυνατότητες σκέψης, να ενθαρρυνθεί η έμμεση σκέψη, και οι πλουραλιστικές απαντήσεις. Αυτή η μέθοδος είναι παραγωγικότερη, από τη μέθοδο που μεταδίδει τη σωστή απάντηση. Εξάλλου, η επιστήμη έχει δείξει ότι υπάρχει αβεβαιότητα, νέες δυνατότητες και νέες πιθανότητες δημιουργούνται, αποκαλύπτοντας έτσι ότι οι παλιές αλήθειες, δεν μπορεί να έχουν απολυτότητα.</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42</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0298792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Περιεχόμενο ή Διαδικασία;</a:t>
            </a:r>
          </a:p>
        </p:txBody>
      </p:sp>
      <p:sp>
        <p:nvSpPr>
          <p:cNvPr id="3" name="Θέση περιεχομένου 1"/>
          <p:cNvSpPr>
            <a:spLocks noGrp="1"/>
          </p:cNvSpPr>
          <p:nvPr>
            <p:ph idx="1"/>
          </p:nvPr>
        </p:nvSpPr>
        <p:spPr/>
        <p:txBody>
          <a:bodyPr/>
          <a:lstStyle/>
          <a:p>
            <a:pPr>
              <a:spcBef>
                <a:spcPts val="0"/>
              </a:spcBef>
              <a:spcAft>
                <a:spcPts val="2400"/>
              </a:spcAft>
              <a:buClr>
                <a:srgbClr val="9900CC"/>
              </a:buClr>
              <a:buSzPct val="120000"/>
              <a:buFont typeface="Wingdings" panose="05000000000000000000" pitchFamily="2" charset="2"/>
              <a:buChar char="§"/>
            </a:pPr>
            <a:r>
              <a:rPr lang="el-GR" dirty="0"/>
              <a:t>Το βασικό ερώτημα της κριτικής </a:t>
            </a:r>
            <a:r>
              <a:rPr lang="el-GR" dirty="0" smtClean="0"/>
              <a:t>διδασκαλίας: </a:t>
            </a:r>
            <a:r>
              <a:rPr lang="el-GR" b="1" dirty="0" smtClean="0"/>
              <a:t>Περιεχόμενο </a:t>
            </a:r>
            <a:r>
              <a:rPr lang="el-GR" dirty="0"/>
              <a:t>ή</a:t>
            </a:r>
            <a:r>
              <a:rPr lang="el-GR" b="1" dirty="0"/>
              <a:t> Δ</a:t>
            </a:r>
            <a:r>
              <a:rPr lang="el-GR" b="1" dirty="0" smtClean="0"/>
              <a:t>ιαδικασία</a:t>
            </a:r>
            <a:r>
              <a:rPr lang="el-GR" dirty="0" smtClean="0"/>
              <a:t>;</a:t>
            </a:r>
          </a:p>
          <a:p>
            <a:pPr>
              <a:spcBef>
                <a:spcPts val="0"/>
              </a:spcBef>
              <a:spcAft>
                <a:spcPts val="1200"/>
              </a:spcAft>
              <a:buClr>
                <a:srgbClr val="9900CC"/>
              </a:buClr>
              <a:buSzPct val="120000"/>
              <a:buFont typeface="Wingdings" panose="05000000000000000000" pitchFamily="2" charset="2"/>
              <a:buChar char="§"/>
            </a:pPr>
            <a:r>
              <a:rPr lang="el-GR" dirty="0"/>
              <a:t>Προγραμματισμός της </a:t>
            </a:r>
            <a:r>
              <a:rPr lang="el-GR" dirty="0" smtClean="0"/>
              <a:t>διδασκαλίας:</a:t>
            </a:r>
          </a:p>
          <a:p>
            <a:pPr lvl="2" indent="-342000">
              <a:spcBef>
                <a:spcPts val="0"/>
              </a:spcBef>
              <a:spcAft>
                <a:spcPts val="600"/>
              </a:spcAft>
              <a:buClr>
                <a:srgbClr val="FF0066"/>
              </a:buClr>
              <a:buSzPct val="120000"/>
              <a:buFont typeface="Wingdings" panose="05000000000000000000" pitchFamily="2" charset="2"/>
              <a:buChar char="§"/>
            </a:pPr>
            <a:r>
              <a:rPr lang="el-GR" altLang="el-GR" sz="2800" dirty="0"/>
              <a:t>Προγραμματισμός </a:t>
            </a:r>
            <a:r>
              <a:rPr lang="el-GR" altLang="el-GR" sz="2800" dirty="0" smtClean="0"/>
              <a:t>ανά έτος.</a:t>
            </a:r>
            <a:endParaRPr lang="el-GR" altLang="el-GR" sz="2800" dirty="0"/>
          </a:p>
          <a:p>
            <a:pPr lvl="2" indent="-342000">
              <a:spcBef>
                <a:spcPts val="0"/>
              </a:spcBef>
              <a:spcAft>
                <a:spcPts val="600"/>
              </a:spcAft>
              <a:buClr>
                <a:srgbClr val="FF0066"/>
              </a:buClr>
              <a:buSzPct val="120000"/>
              <a:buFont typeface="Wingdings" panose="05000000000000000000" pitchFamily="2" charset="2"/>
              <a:buChar char="§"/>
            </a:pPr>
            <a:r>
              <a:rPr lang="el-GR" altLang="el-GR" sz="2800" dirty="0"/>
              <a:t>Προγραμματισμός </a:t>
            </a:r>
            <a:r>
              <a:rPr lang="el-GR" altLang="el-GR" sz="2800" dirty="0" smtClean="0"/>
              <a:t>ανά </a:t>
            </a:r>
            <a:r>
              <a:rPr lang="el-GR" altLang="el-GR" sz="2800" dirty="0"/>
              <a:t>δίμηνο η </a:t>
            </a:r>
            <a:r>
              <a:rPr lang="el-GR" altLang="el-GR" sz="2800" dirty="0" smtClean="0"/>
              <a:t>τρίμηνο.</a:t>
            </a:r>
            <a:endParaRPr lang="el-GR" altLang="el-GR" sz="2800" dirty="0"/>
          </a:p>
          <a:p>
            <a:pPr lvl="2" indent="-342000">
              <a:spcBef>
                <a:spcPts val="0"/>
              </a:spcBef>
              <a:spcAft>
                <a:spcPts val="600"/>
              </a:spcAft>
              <a:buClr>
                <a:srgbClr val="FF0066"/>
              </a:buClr>
              <a:buSzPct val="120000"/>
              <a:buFont typeface="Wingdings" panose="05000000000000000000" pitchFamily="2" charset="2"/>
              <a:buChar char="§"/>
            </a:pPr>
            <a:r>
              <a:rPr lang="el-GR" altLang="el-GR" sz="2800" dirty="0"/>
              <a:t>Προγραμματισμός </a:t>
            </a:r>
            <a:r>
              <a:rPr lang="el-GR" altLang="el-GR" sz="2800" dirty="0" smtClean="0"/>
              <a:t>ανά εβδομάδα.</a:t>
            </a:r>
            <a:endParaRPr lang="el-GR" altLang="el-GR" sz="2800" dirty="0"/>
          </a:p>
          <a:p>
            <a:pPr lvl="2" indent="-342000">
              <a:spcBef>
                <a:spcPts val="0"/>
              </a:spcBef>
              <a:spcAft>
                <a:spcPts val="600"/>
              </a:spcAft>
              <a:buClr>
                <a:srgbClr val="FF0066"/>
              </a:buClr>
              <a:buSzPct val="120000"/>
              <a:buFont typeface="Wingdings" panose="05000000000000000000" pitchFamily="2" charset="2"/>
              <a:buChar char="§"/>
            </a:pPr>
            <a:r>
              <a:rPr lang="el-GR" altLang="el-GR" sz="2800" dirty="0"/>
              <a:t>Προγραμματισμός </a:t>
            </a:r>
            <a:r>
              <a:rPr lang="el-GR" altLang="el-GR" sz="2800" dirty="0" smtClean="0"/>
              <a:t>ανά ώρα.</a:t>
            </a:r>
            <a:endParaRPr lang="el-GR" altLang="el-GR" sz="2800" u="sng" dirty="0"/>
          </a:p>
          <a:p>
            <a:pPr lvl="1">
              <a:buClr>
                <a:srgbClr val="9900CC"/>
              </a:buClr>
              <a:buSzPct val="120000"/>
              <a:buFont typeface="Wingdings" panose="05000000000000000000" pitchFamily="2" charset="2"/>
              <a:buChar char="§"/>
            </a:pPr>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43</a:t>
            </a:fld>
            <a:endParaRPr lang="el-GR" sz="1400" dirty="0">
              <a:solidFill>
                <a:schemeClr val="tx1"/>
              </a:solidFill>
            </a:endParaRPr>
          </a:p>
        </p:txBody>
      </p:sp>
    </p:spTree>
    <p:extLst>
      <p:ext uri="{BB962C8B-B14F-4D97-AF65-F5344CB8AC3E}">
        <p14:creationId xmlns:p14="http://schemas.microsoft.com/office/powerpoint/2010/main" val="16176780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Φάσεις της διδασκαλίας</a:t>
            </a:r>
            <a:endParaRPr lang="el-GR" b="1" dirty="0"/>
          </a:p>
        </p:txBody>
      </p:sp>
      <p:sp>
        <p:nvSpPr>
          <p:cNvPr id="3" name="Θέση περιεχομένου 1"/>
          <p:cNvSpPr>
            <a:spLocks noGrp="1"/>
          </p:cNvSpPr>
          <p:nvPr>
            <p:ph idx="1"/>
          </p:nvPr>
        </p:nvSpPr>
        <p:spPr/>
        <p:txBody>
          <a:bodyPr/>
          <a:lstStyle/>
          <a:p>
            <a:pPr marL="971550" lvl="1" indent="-457200">
              <a:spcBef>
                <a:spcPts val="0"/>
              </a:spcBef>
              <a:spcAft>
                <a:spcPts val="1200"/>
              </a:spcAft>
              <a:buClr>
                <a:srgbClr val="9900CC"/>
              </a:buClr>
              <a:buSzPct val="120000"/>
              <a:buFont typeface="Wingdings" panose="05000000000000000000" pitchFamily="2" charset="2"/>
              <a:buChar char="§"/>
            </a:pPr>
            <a:endParaRPr lang="el-GR" sz="1200" dirty="0" smtClean="0"/>
          </a:p>
          <a:p>
            <a:pPr marL="514350" lvl="1" indent="0">
              <a:spcBef>
                <a:spcPts val="0"/>
              </a:spcBef>
              <a:spcAft>
                <a:spcPts val="1200"/>
              </a:spcAft>
              <a:buClr>
                <a:srgbClr val="9900CC"/>
              </a:buClr>
              <a:buSzPct val="120000"/>
              <a:buNone/>
            </a:pPr>
            <a:r>
              <a:rPr lang="el-GR" sz="3200" b="1" dirty="0" smtClean="0">
                <a:solidFill>
                  <a:srgbClr val="9900CC"/>
                </a:solidFill>
              </a:rPr>
              <a:t>1)</a:t>
            </a:r>
            <a:r>
              <a:rPr lang="el-GR" sz="3200" b="1" dirty="0">
                <a:solidFill>
                  <a:srgbClr val="9900CC"/>
                </a:solidFill>
              </a:rPr>
              <a:t> </a:t>
            </a:r>
            <a:r>
              <a:rPr lang="el-GR" sz="3200" b="1" dirty="0" smtClean="0">
                <a:solidFill>
                  <a:srgbClr val="9900CC"/>
                </a:solidFill>
              </a:rPr>
              <a:t> </a:t>
            </a:r>
            <a:r>
              <a:rPr lang="el-GR" sz="3200" dirty="0" smtClean="0"/>
              <a:t>Σχεδιασμός:</a:t>
            </a:r>
          </a:p>
          <a:p>
            <a:pPr marL="1828800" lvl="3" indent="-457200">
              <a:spcBef>
                <a:spcPts val="0"/>
              </a:spcBef>
              <a:spcAft>
                <a:spcPts val="1200"/>
              </a:spcAft>
              <a:buClr>
                <a:srgbClr val="FF0066"/>
              </a:buClr>
              <a:buSzPct val="120000"/>
              <a:buFont typeface="Wingdings" panose="05000000000000000000" pitchFamily="2" charset="2"/>
              <a:buChar char="§"/>
            </a:pPr>
            <a:r>
              <a:rPr lang="el-GR" sz="2800" b="1" dirty="0" smtClean="0">
                <a:solidFill>
                  <a:srgbClr val="C00000"/>
                </a:solidFill>
              </a:rPr>
              <a:t>Τι</a:t>
            </a:r>
            <a:r>
              <a:rPr lang="el-GR" sz="2800" dirty="0" smtClean="0"/>
              <a:t> διδάσκω και </a:t>
            </a:r>
            <a:r>
              <a:rPr lang="el-GR" sz="2800" b="1" dirty="0" smtClean="0">
                <a:solidFill>
                  <a:srgbClr val="C00000"/>
                </a:solidFill>
              </a:rPr>
              <a:t>γιατί</a:t>
            </a:r>
            <a:r>
              <a:rPr lang="el-GR" sz="2800" dirty="0" smtClean="0"/>
              <a:t> το διδάσκω.</a:t>
            </a:r>
          </a:p>
          <a:p>
            <a:pPr marL="1828800" lvl="3" indent="-457200">
              <a:spcBef>
                <a:spcPts val="0"/>
              </a:spcBef>
              <a:spcAft>
                <a:spcPts val="1200"/>
              </a:spcAft>
              <a:buClr>
                <a:srgbClr val="FF0066"/>
              </a:buClr>
              <a:buSzPct val="120000"/>
              <a:buFont typeface="Wingdings" panose="05000000000000000000" pitchFamily="2" charset="2"/>
              <a:buChar char="§"/>
            </a:pPr>
            <a:r>
              <a:rPr lang="el-GR" sz="2800" b="1" dirty="0" smtClean="0">
                <a:solidFill>
                  <a:srgbClr val="C00000"/>
                </a:solidFill>
              </a:rPr>
              <a:t>Ποιόν</a:t>
            </a:r>
            <a:r>
              <a:rPr lang="el-GR" sz="2800" dirty="0" smtClean="0"/>
              <a:t> διδάσκω.</a:t>
            </a:r>
          </a:p>
          <a:p>
            <a:pPr marL="1828800" lvl="3" indent="-457200">
              <a:spcBef>
                <a:spcPts val="0"/>
              </a:spcBef>
              <a:spcAft>
                <a:spcPts val="1200"/>
              </a:spcAft>
              <a:buClr>
                <a:srgbClr val="FF0066"/>
              </a:buClr>
              <a:buSzPct val="120000"/>
              <a:buFont typeface="Wingdings" panose="05000000000000000000" pitchFamily="2" charset="2"/>
              <a:buChar char="§"/>
            </a:pPr>
            <a:r>
              <a:rPr lang="el-GR" sz="2800" b="1" dirty="0" smtClean="0">
                <a:solidFill>
                  <a:srgbClr val="C00000"/>
                </a:solidFill>
              </a:rPr>
              <a:t>Πως</a:t>
            </a:r>
            <a:r>
              <a:rPr lang="el-GR" sz="2800" dirty="0" smtClean="0"/>
              <a:t> διδάσκω και </a:t>
            </a:r>
            <a:r>
              <a:rPr lang="el-GR" sz="2800" b="1" dirty="0">
                <a:solidFill>
                  <a:srgbClr val="C00000"/>
                </a:solidFill>
              </a:rPr>
              <a:t>π</a:t>
            </a:r>
            <a:r>
              <a:rPr lang="el-GR" sz="2800" b="1" dirty="0" smtClean="0">
                <a:solidFill>
                  <a:srgbClr val="C00000"/>
                </a:solidFill>
              </a:rPr>
              <a:t>ως</a:t>
            </a:r>
            <a:r>
              <a:rPr lang="el-GR" sz="2800" dirty="0" smtClean="0"/>
              <a:t> </a:t>
            </a:r>
            <a:r>
              <a:rPr lang="el-GR" sz="2800" b="1" dirty="0" smtClean="0"/>
              <a:t>κατανοώ τα αποτελέσματα</a:t>
            </a:r>
            <a:r>
              <a:rPr lang="el-GR" sz="2800" dirty="0" smtClean="0"/>
              <a:t> της διδασκαλίας.</a:t>
            </a:r>
          </a:p>
          <a:p>
            <a:pPr marL="514350" lvl="1" indent="0">
              <a:spcBef>
                <a:spcPts val="0"/>
              </a:spcBef>
              <a:spcAft>
                <a:spcPts val="1200"/>
              </a:spcAft>
              <a:buClr>
                <a:srgbClr val="9900CC"/>
              </a:buClr>
              <a:buSzPct val="120000"/>
              <a:buNone/>
            </a:pPr>
            <a:r>
              <a:rPr lang="el-GR" sz="3200" b="1" dirty="0" smtClean="0">
                <a:solidFill>
                  <a:srgbClr val="9900CC"/>
                </a:solidFill>
              </a:rPr>
              <a:t>2)  </a:t>
            </a:r>
            <a:r>
              <a:rPr lang="el-GR" sz="3200" dirty="0" smtClean="0"/>
              <a:t>Διεξαγωγή.</a:t>
            </a:r>
          </a:p>
          <a:p>
            <a:pPr marL="514350" lvl="1" indent="0">
              <a:spcBef>
                <a:spcPts val="0"/>
              </a:spcBef>
              <a:buClr>
                <a:srgbClr val="9900CC"/>
              </a:buClr>
              <a:buSzPct val="120000"/>
              <a:buNone/>
            </a:pPr>
            <a:r>
              <a:rPr lang="el-GR" sz="3200" b="1" dirty="0" smtClean="0">
                <a:solidFill>
                  <a:srgbClr val="9900CC"/>
                </a:solidFill>
              </a:rPr>
              <a:t>3)  </a:t>
            </a:r>
            <a:r>
              <a:rPr lang="el-GR" sz="3200" dirty="0" smtClean="0"/>
              <a:t>Αξιολόγηση.</a:t>
            </a: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44</a:t>
            </a:fld>
            <a:endParaRPr lang="el-GR" sz="1400" dirty="0">
              <a:solidFill>
                <a:schemeClr val="tx1"/>
              </a:solidFill>
            </a:endParaRPr>
          </a:p>
        </p:txBody>
      </p:sp>
    </p:spTree>
    <p:extLst>
      <p:ext uri="{BB962C8B-B14F-4D97-AF65-F5344CB8AC3E}">
        <p14:creationId xmlns:p14="http://schemas.microsoft.com/office/powerpoint/2010/main" val="34147816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Σχεδιασμός διδασκαλίας (1 από 2)</a:t>
            </a:r>
            <a:endParaRPr lang="el-GR" b="1" dirty="0"/>
          </a:p>
        </p:txBody>
      </p:sp>
      <p:sp>
        <p:nvSpPr>
          <p:cNvPr id="3" name="Θέση περιεχομένου 1"/>
          <p:cNvSpPr>
            <a:spLocks noGrp="1"/>
          </p:cNvSpPr>
          <p:nvPr>
            <p:ph idx="1"/>
          </p:nvPr>
        </p:nvSpPr>
        <p:spPr/>
        <p:txBody>
          <a:bodyPr/>
          <a:lstStyle/>
          <a:p>
            <a:pPr>
              <a:spcBef>
                <a:spcPts val="0"/>
              </a:spcBef>
              <a:spcAft>
                <a:spcPts val="1200"/>
              </a:spcAft>
              <a:buClr>
                <a:srgbClr val="9900CC"/>
              </a:buClr>
              <a:buSzPct val="120000"/>
              <a:buFont typeface="Wingdings" panose="05000000000000000000" pitchFamily="2" charset="2"/>
              <a:buChar char="§"/>
            </a:pPr>
            <a:r>
              <a:rPr lang="el-GR" b="1" dirty="0" smtClean="0"/>
              <a:t>Τι</a:t>
            </a:r>
            <a:r>
              <a:rPr lang="el-GR" dirty="0" smtClean="0"/>
              <a:t>:</a:t>
            </a:r>
          </a:p>
          <a:p>
            <a:pPr lvl="2" indent="-342000">
              <a:spcBef>
                <a:spcPts val="0"/>
              </a:spcBef>
              <a:spcAft>
                <a:spcPts val="600"/>
              </a:spcAft>
              <a:buClr>
                <a:srgbClr val="FF0066"/>
              </a:buClr>
              <a:buSzPct val="120000"/>
              <a:buFont typeface="Wingdings" panose="05000000000000000000" pitchFamily="2" charset="2"/>
              <a:buChar char="§"/>
            </a:pPr>
            <a:r>
              <a:rPr lang="el-GR" altLang="el-GR" sz="2800" dirty="0" smtClean="0"/>
              <a:t>Επιλέγουμε </a:t>
            </a:r>
            <a:r>
              <a:rPr lang="el-GR" altLang="el-GR" sz="2800" dirty="0"/>
              <a:t>το περιεχόμενο της </a:t>
            </a:r>
            <a:r>
              <a:rPr lang="el-GR" altLang="el-GR" sz="2800" dirty="0" smtClean="0"/>
              <a:t>διδασκαλίας, </a:t>
            </a:r>
            <a:r>
              <a:rPr lang="el-GR" altLang="el-GR" sz="2800" dirty="0"/>
              <a:t>και εντοπίζουμε τις βασικές έννοιες και τις </a:t>
            </a:r>
            <a:r>
              <a:rPr lang="el-GR" altLang="el-GR" sz="2800" dirty="0" err="1" smtClean="0"/>
              <a:t>υποέννοιες</a:t>
            </a:r>
            <a:r>
              <a:rPr lang="el-GR" altLang="el-GR" sz="2800" dirty="0" smtClean="0"/>
              <a:t> </a:t>
            </a:r>
            <a:r>
              <a:rPr lang="el-GR" altLang="el-GR" sz="2800" dirty="0"/>
              <a:t>που το </a:t>
            </a:r>
            <a:r>
              <a:rPr lang="el-GR" altLang="el-GR" sz="2800" dirty="0" smtClean="0"/>
              <a:t>συνθέτουν.</a:t>
            </a:r>
            <a:endParaRPr lang="el-GR" altLang="el-GR" sz="2800" dirty="0"/>
          </a:p>
          <a:p>
            <a:pPr lvl="2" indent="-342000">
              <a:buClr>
                <a:srgbClr val="FF0066"/>
              </a:buClr>
              <a:buSzPct val="120000"/>
              <a:buFont typeface="Wingdings" panose="05000000000000000000" pitchFamily="2" charset="2"/>
              <a:buChar char="§"/>
            </a:pPr>
            <a:r>
              <a:rPr lang="el-GR" altLang="el-GR" sz="2800" dirty="0" smtClean="0"/>
              <a:t>Μελετούμε </a:t>
            </a:r>
            <a:r>
              <a:rPr lang="el-GR" altLang="el-GR" sz="2800" dirty="0"/>
              <a:t>από τη </a:t>
            </a:r>
            <a:r>
              <a:rPr lang="el-GR" altLang="el-GR" sz="2800" dirty="0" smtClean="0"/>
              <a:t>βιβλιογραφία, </a:t>
            </a:r>
            <a:r>
              <a:rPr lang="el-GR" altLang="el-GR" sz="2800" dirty="0"/>
              <a:t>την ιστορική και επιστημολογική εξέλιξη των εννοιών που πρέπει να διδάξουμε. Εντοπίζουμε τις δυσκολίες που θα υπάρχουν στην κατανόηση από τους </a:t>
            </a:r>
            <a:r>
              <a:rPr lang="el-GR" altLang="el-GR" sz="2800" dirty="0" smtClean="0"/>
              <a:t>μαθητές.</a:t>
            </a:r>
            <a:endParaRPr lang="el-GR" altLang="el-GR" sz="2800" dirty="0"/>
          </a:p>
          <a:p>
            <a:pPr lvl="1">
              <a:buClr>
                <a:srgbClr val="FF0066"/>
              </a:buClr>
              <a:buSzPct val="120000"/>
              <a:buFont typeface="Wingdings" panose="05000000000000000000" pitchFamily="2" charset="2"/>
              <a:buChar char="§"/>
            </a:pPr>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45</a:t>
            </a:fld>
            <a:endParaRPr lang="el-GR" sz="1400" dirty="0">
              <a:solidFill>
                <a:schemeClr val="tx1"/>
              </a:solidFill>
            </a:endParaRPr>
          </a:p>
        </p:txBody>
      </p:sp>
    </p:spTree>
    <p:extLst>
      <p:ext uri="{BB962C8B-B14F-4D97-AF65-F5344CB8AC3E}">
        <p14:creationId xmlns:p14="http://schemas.microsoft.com/office/powerpoint/2010/main" val="30957526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Σχεδιασμός διδασκαλίας </a:t>
            </a:r>
            <a:r>
              <a:rPr lang="el-GR" b="1" dirty="0" smtClean="0"/>
              <a:t>(2 </a:t>
            </a:r>
            <a:r>
              <a:rPr lang="el-GR" b="1" dirty="0"/>
              <a:t>από 2)</a:t>
            </a:r>
            <a:endParaRPr lang="el-GR" dirty="0"/>
          </a:p>
        </p:txBody>
      </p:sp>
      <p:sp>
        <p:nvSpPr>
          <p:cNvPr id="3" name="Θέση περιεχομένου 1"/>
          <p:cNvSpPr>
            <a:spLocks noGrp="1"/>
          </p:cNvSpPr>
          <p:nvPr>
            <p:ph idx="1"/>
          </p:nvPr>
        </p:nvSpPr>
        <p:spPr/>
        <p:txBody>
          <a:bodyPr>
            <a:normAutofit/>
          </a:bodyPr>
          <a:lstStyle/>
          <a:p>
            <a:pPr>
              <a:spcBef>
                <a:spcPts val="0"/>
              </a:spcBef>
              <a:spcAft>
                <a:spcPts val="1800"/>
              </a:spcAft>
              <a:buClr>
                <a:srgbClr val="9900CC"/>
              </a:buClr>
              <a:buSzPct val="120000"/>
              <a:buFont typeface="Wingdings" panose="05000000000000000000" pitchFamily="2" charset="2"/>
              <a:buChar char="§"/>
            </a:pPr>
            <a:r>
              <a:rPr lang="el-GR" b="1" dirty="0" smtClean="0"/>
              <a:t>Πως</a:t>
            </a:r>
            <a:r>
              <a:rPr lang="el-GR" dirty="0" smtClean="0"/>
              <a:t>:</a:t>
            </a:r>
          </a:p>
          <a:p>
            <a:pPr lvl="2" indent="-342000">
              <a:spcBef>
                <a:spcPts val="0"/>
              </a:spcBef>
              <a:spcAft>
                <a:spcPts val="600"/>
              </a:spcAft>
              <a:buClr>
                <a:srgbClr val="FF0066"/>
              </a:buClr>
              <a:buSzPct val="120000"/>
              <a:buFont typeface="Wingdings" panose="05000000000000000000" pitchFamily="2" charset="2"/>
              <a:buChar char="§"/>
            </a:pPr>
            <a:r>
              <a:rPr lang="el-GR" altLang="el-GR" sz="2800" dirty="0" smtClean="0"/>
              <a:t>Επιλέγουμε </a:t>
            </a:r>
            <a:r>
              <a:rPr lang="el-GR" altLang="el-GR" sz="2800" dirty="0"/>
              <a:t>τη μορφή της οργάνωσης της </a:t>
            </a:r>
            <a:r>
              <a:rPr lang="el-GR" altLang="el-GR" sz="2800" dirty="0" smtClean="0"/>
              <a:t>τάξης.</a:t>
            </a:r>
          </a:p>
          <a:p>
            <a:pPr lvl="2" indent="-342000">
              <a:spcBef>
                <a:spcPts val="0"/>
              </a:spcBef>
              <a:spcAft>
                <a:spcPts val="600"/>
              </a:spcAft>
              <a:buClr>
                <a:srgbClr val="FF0066"/>
              </a:buClr>
              <a:buSzPct val="120000"/>
              <a:buFont typeface="Wingdings" panose="05000000000000000000" pitchFamily="2" charset="2"/>
              <a:buChar char="§"/>
            </a:pPr>
            <a:r>
              <a:rPr lang="el-GR" altLang="el-GR" sz="2800" dirty="0" smtClean="0"/>
              <a:t>Επιλέγουμε </a:t>
            </a:r>
            <a:r>
              <a:rPr lang="el-GR" altLang="el-GR" sz="2800" dirty="0"/>
              <a:t>και συγκεντρώνουμε το εποπτικό </a:t>
            </a:r>
            <a:r>
              <a:rPr lang="el-GR" altLang="el-GR" sz="2800" dirty="0" smtClean="0"/>
              <a:t>υλικό.</a:t>
            </a:r>
          </a:p>
          <a:p>
            <a:pPr lvl="2" indent="-342000">
              <a:spcBef>
                <a:spcPts val="0"/>
              </a:spcBef>
              <a:buClr>
                <a:srgbClr val="FF0066"/>
              </a:buClr>
              <a:buSzPct val="120000"/>
              <a:buFont typeface="Wingdings" panose="05000000000000000000" pitchFamily="2" charset="2"/>
              <a:buChar char="§"/>
            </a:pPr>
            <a:r>
              <a:rPr lang="el-GR" altLang="el-GR" sz="2800" dirty="0" smtClean="0"/>
              <a:t>Στρατηγική </a:t>
            </a:r>
            <a:r>
              <a:rPr lang="el-GR" altLang="el-GR" sz="2800" dirty="0"/>
              <a:t>της </a:t>
            </a:r>
            <a:r>
              <a:rPr lang="el-GR" altLang="el-GR" sz="2800" dirty="0" smtClean="0"/>
              <a:t>διδασκαλίας.</a:t>
            </a:r>
          </a:p>
          <a:p>
            <a:pPr lvl="2" indent="-342000">
              <a:spcBef>
                <a:spcPts val="0"/>
              </a:spcBef>
              <a:buClr>
                <a:srgbClr val="FF0066"/>
              </a:buClr>
              <a:buSzPct val="120000"/>
              <a:buFont typeface="Wingdings" panose="05000000000000000000" pitchFamily="2" charset="2"/>
              <a:buChar char="§"/>
            </a:pPr>
            <a:r>
              <a:rPr lang="el-GR" altLang="el-GR" sz="2800" dirty="0" smtClean="0"/>
              <a:t>Συγκεκριμενοποίηση </a:t>
            </a:r>
            <a:r>
              <a:rPr lang="el-GR" altLang="el-GR" sz="2800" dirty="0"/>
              <a:t>διδακτικών </a:t>
            </a:r>
            <a:r>
              <a:rPr lang="el-GR" altLang="el-GR" sz="2800" dirty="0" smtClean="0"/>
              <a:t>στόχων.</a:t>
            </a:r>
          </a:p>
          <a:p>
            <a:pPr lvl="2" indent="-342000">
              <a:spcBef>
                <a:spcPts val="0"/>
              </a:spcBef>
              <a:buClr>
                <a:srgbClr val="FF0066"/>
              </a:buClr>
              <a:buSzPct val="120000"/>
              <a:buFont typeface="Wingdings" panose="05000000000000000000" pitchFamily="2" charset="2"/>
              <a:buChar char="§"/>
            </a:pPr>
            <a:r>
              <a:rPr lang="el-GR" altLang="el-GR" sz="2800" dirty="0" smtClean="0"/>
              <a:t>Κατάρτιση ερωτήσεων.</a:t>
            </a:r>
            <a:endParaRPr lang="el-GR" altLang="el-GR" sz="2800" dirty="0"/>
          </a:p>
          <a:p>
            <a:pPr lvl="1">
              <a:buClr>
                <a:srgbClr val="FF0066"/>
              </a:buClr>
              <a:buSzPct val="120000"/>
              <a:buFont typeface="Wingdings" panose="05000000000000000000" pitchFamily="2" charset="2"/>
              <a:buChar char="§"/>
            </a:pPr>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46</a:t>
            </a:fld>
            <a:endParaRPr lang="el-GR" sz="1400" dirty="0">
              <a:solidFill>
                <a:schemeClr val="tx1"/>
              </a:solidFill>
            </a:endParaRPr>
          </a:p>
        </p:txBody>
      </p:sp>
    </p:spTree>
    <p:extLst>
      <p:ext uri="{BB962C8B-B14F-4D97-AF65-F5344CB8AC3E}">
        <p14:creationId xmlns:p14="http://schemas.microsoft.com/office/powerpoint/2010/main" val="272957707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Υλοποίηση διδασκαλίας (1 από 2)</a:t>
            </a:r>
            <a:endParaRPr lang="el-GR" b="1" dirty="0"/>
          </a:p>
        </p:txBody>
      </p:sp>
      <p:sp>
        <p:nvSpPr>
          <p:cNvPr id="3" name="Θέση περιεχομένου 1"/>
          <p:cNvSpPr>
            <a:spLocks noGrp="1"/>
          </p:cNvSpPr>
          <p:nvPr>
            <p:ph idx="1"/>
          </p:nvPr>
        </p:nvSpPr>
        <p:spPr/>
        <p:txBody>
          <a:bodyPr/>
          <a:lstStyle/>
          <a:p>
            <a:pPr eaLnBrk="0" fontAlgn="base" hangingPunct="0">
              <a:spcBef>
                <a:spcPct val="0"/>
              </a:spcBef>
              <a:spcAft>
                <a:spcPts val="1800"/>
              </a:spcAft>
              <a:buClr>
                <a:srgbClr val="9900CC"/>
              </a:buClr>
              <a:buSzPct val="120000"/>
              <a:buFont typeface="Wingdings" panose="05000000000000000000" pitchFamily="2" charset="2"/>
              <a:buChar char="§"/>
            </a:pPr>
            <a:endParaRPr lang="el-GR" altLang="el-GR" sz="1200" b="1" dirty="0" smtClean="0"/>
          </a:p>
          <a:p>
            <a:pPr eaLnBrk="0" fontAlgn="base" hangingPunct="0">
              <a:spcBef>
                <a:spcPct val="0"/>
              </a:spcBef>
              <a:spcAft>
                <a:spcPts val="1800"/>
              </a:spcAft>
              <a:buClr>
                <a:srgbClr val="9900CC"/>
              </a:buClr>
              <a:buSzPct val="120000"/>
              <a:buFont typeface="Wingdings" panose="05000000000000000000" pitchFamily="2" charset="2"/>
              <a:buChar char="§"/>
            </a:pPr>
            <a:r>
              <a:rPr lang="el-GR" altLang="el-GR" b="1" dirty="0" smtClean="0"/>
              <a:t>Φάση 1</a:t>
            </a:r>
            <a:r>
              <a:rPr lang="el-GR" altLang="el-GR" dirty="0" smtClean="0"/>
              <a:t>:</a:t>
            </a:r>
            <a:endParaRPr lang="el-GR" altLang="el-GR" dirty="0"/>
          </a:p>
          <a:p>
            <a:pPr lvl="2" indent="-342000" eaLnBrk="0" fontAlgn="base" hangingPunct="0">
              <a:spcBef>
                <a:spcPct val="0"/>
              </a:spcBef>
              <a:spcAft>
                <a:spcPts val="600"/>
              </a:spcAft>
              <a:buClr>
                <a:srgbClr val="FF0066"/>
              </a:buClr>
              <a:buSzPct val="120000"/>
              <a:buFont typeface="Wingdings" panose="05000000000000000000" pitchFamily="2" charset="2"/>
              <a:buChar char="§"/>
            </a:pPr>
            <a:r>
              <a:rPr lang="el-GR" altLang="el-GR" sz="2800" dirty="0"/>
              <a:t>Καλλιέργεια θετικού ψυχολογικού </a:t>
            </a:r>
            <a:r>
              <a:rPr lang="el-GR" altLang="el-GR" sz="2800" dirty="0" smtClean="0"/>
              <a:t>κλίματος.</a:t>
            </a:r>
            <a:endParaRPr lang="el-GR" altLang="el-GR" sz="2800" dirty="0"/>
          </a:p>
          <a:p>
            <a:pPr lvl="2" indent="-342000" eaLnBrk="0" fontAlgn="base" hangingPunct="0">
              <a:spcBef>
                <a:spcPct val="0"/>
              </a:spcBef>
              <a:spcAft>
                <a:spcPts val="600"/>
              </a:spcAft>
              <a:buClr>
                <a:srgbClr val="FF0066"/>
              </a:buClr>
              <a:buSzPct val="120000"/>
              <a:buFont typeface="Wingdings" panose="05000000000000000000" pitchFamily="2" charset="2"/>
              <a:buChar char="§"/>
            </a:pPr>
            <a:r>
              <a:rPr lang="el-GR" altLang="el-GR" sz="2800" dirty="0"/>
              <a:t>Πρόκληση του ενδιαφέροντος του </a:t>
            </a:r>
            <a:r>
              <a:rPr lang="el-GR" altLang="el-GR" sz="2800" dirty="0" smtClean="0"/>
              <a:t>μαθητή.</a:t>
            </a:r>
            <a:endParaRPr lang="el-GR" altLang="el-GR" sz="2800" dirty="0"/>
          </a:p>
          <a:p>
            <a:pPr lvl="2" indent="-342000" eaLnBrk="0" fontAlgn="base" hangingPunct="0">
              <a:spcBef>
                <a:spcPct val="0"/>
              </a:spcBef>
              <a:spcAft>
                <a:spcPts val="600"/>
              </a:spcAft>
              <a:buClr>
                <a:srgbClr val="FF0066"/>
              </a:buClr>
              <a:buSzPct val="120000"/>
              <a:buFont typeface="Wingdings" panose="05000000000000000000" pitchFamily="2" charset="2"/>
              <a:buChar char="§"/>
            </a:pPr>
            <a:r>
              <a:rPr lang="el-GR" altLang="el-GR" sz="2800" dirty="0"/>
              <a:t>Γνωστοποίηση των στόχων του </a:t>
            </a:r>
            <a:r>
              <a:rPr lang="el-GR" altLang="el-GR" sz="2800" dirty="0" smtClean="0"/>
              <a:t>μαθήματος.</a:t>
            </a:r>
            <a:endParaRPr lang="el-GR" altLang="el-GR" sz="2800" dirty="0"/>
          </a:p>
          <a:p>
            <a:pPr lvl="2" indent="-342000" eaLnBrk="0" fontAlgn="base" hangingPunct="0">
              <a:spcBef>
                <a:spcPct val="0"/>
              </a:spcBef>
              <a:spcAft>
                <a:spcPts val="600"/>
              </a:spcAft>
              <a:buClr>
                <a:srgbClr val="FF0066"/>
              </a:buClr>
              <a:buSzPct val="120000"/>
              <a:buFont typeface="Wingdings" panose="05000000000000000000" pitchFamily="2" charset="2"/>
              <a:buChar char="§"/>
            </a:pPr>
            <a:r>
              <a:rPr lang="el-GR" altLang="el-GR" sz="2800" dirty="0"/>
              <a:t>Η διερεύνηση των πρότερων αντιλήψεων του </a:t>
            </a:r>
            <a:r>
              <a:rPr lang="el-GR" altLang="el-GR" sz="2800" dirty="0" smtClean="0"/>
              <a:t>μαθητή.</a:t>
            </a:r>
            <a:endParaRPr lang="el-GR" altLang="el-GR" sz="2800" dirty="0"/>
          </a:p>
          <a:p>
            <a:pPr lvl="2" indent="-342000" eaLnBrk="0" fontAlgn="base" hangingPunct="0">
              <a:spcBef>
                <a:spcPct val="0"/>
              </a:spcBef>
              <a:spcAft>
                <a:spcPct val="0"/>
              </a:spcAft>
              <a:buClr>
                <a:srgbClr val="FF0066"/>
              </a:buClr>
              <a:buSzPct val="120000"/>
              <a:buFont typeface="Wingdings" panose="05000000000000000000" pitchFamily="2" charset="2"/>
              <a:buChar char="§"/>
            </a:pPr>
            <a:r>
              <a:rPr lang="el-GR" altLang="el-GR" sz="2800" dirty="0"/>
              <a:t>Σύνδεση με τα </a:t>
            </a:r>
            <a:r>
              <a:rPr lang="el-GR" altLang="el-GR" sz="2800" dirty="0" smtClean="0"/>
              <a:t>προηγούμενα.</a:t>
            </a:r>
            <a:endParaRPr lang="el-GR" altLang="el-GR" sz="2800" dirty="0"/>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47</a:t>
            </a:fld>
            <a:endParaRPr lang="el-GR" sz="1400" dirty="0">
              <a:solidFill>
                <a:schemeClr val="tx1"/>
              </a:solidFill>
            </a:endParaRPr>
          </a:p>
        </p:txBody>
      </p:sp>
    </p:spTree>
    <p:extLst>
      <p:ext uri="{BB962C8B-B14F-4D97-AF65-F5344CB8AC3E}">
        <p14:creationId xmlns:p14="http://schemas.microsoft.com/office/powerpoint/2010/main" val="294191497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Υλοποίηση διδασκαλίας </a:t>
            </a:r>
            <a:r>
              <a:rPr lang="el-GR" b="1" dirty="0" smtClean="0"/>
              <a:t>(2 </a:t>
            </a:r>
            <a:r>
              <a:rPr lang="el-GR" b="1" dirty="0"/>
              <a:t>από 2)</a:t>
            </a:r>
            <a:endParaRPr lang="el-GR" dirty="0"/>
          </a:p>
        </p:txBody>
      </p:sp>
      <p:sp>
        <p:nvSpPr>
          <p:cNvPr id="3" name="Θέση περιεχομένου 1"/>
          <p:cNvSpPr>
            <a:spLocks noGrp="1"/>
          </p:cNvSpPr>
          <p:nvPr>
            <p:ph idx="1"/>
          </p:nvPr>
        </p:nvSpPr>
        <p:spPr>
          <a:xfrm>
            <a:off x="457200" y="1600200"/>
            <a:ext cx="8229600" cy="4565104"/>
          </a:xfrm>
        </p:spPr>
        <p:txBody>
          <a:bodyPr/>
          <a:lstStyle/>
          <a:p>
            <a:pPr>
              <a:spcBef>
                <a:spcPts val="0"/>
              </a:spcBef>
              <a:spcAft>
                <a:spcPts val="1200"/>
              </a:spcAft>
              <a:buClr>
                <a:srgbClr val="9900CC"/>
              </a:buClr>
              <a:buSzPct val="120000"/>
              <a:buFont typeface="Wingdings" panose="05000000000000000000" pitchFamily="2" charset="2"/>
              <a:buChar char="§"/>
            </a:pPr>
            <a:r>
              <a:rPr lang="el-GR" altLang="el-GR" b="1" dirty="0" smtClean="0"/>
              <a:t>Φάση 2</a:t>
            </a:r>
            <a:r>
              <a:rPr lang="el-GR" altLang="el-GR" dirty="0" smtClean="0"/>
              <a:t>:</a:t>
            </a:r>
          </a:p>
          <a:p>
            <a:pPr lvl="2" indent="-342000">
              <a:spcBef>
                <a:spcPts val="0"/>
              </a:spcBef>
              <a:spcAft>
                <a:spcPts val="1200"/>
              </a:spcAft>
              <a:buClr>
                <a:srgbClr val="FF0066"/>
              </a:buClr>
              <a:buSzPct val="120000"/>
              <a:buFont typeface="Wingdings" panose="05000000000000000000" pitchFamily="2" charset="2"/>
              <a:buChar char="§"/>
            </a:pPr>
            <a:r>
              <a:rPr lang="el-GR" altLang="el-GR" sz="2800" dirty="0" smtClean="0"/>
              <a:t>Εδώ </a:t>
            </a:r>
            <a:r>
              <a:rPr lang="el-GR" altLang="el-GR" sz="2800" dirty="0"/>
              <a:t>αναπτύσσεται το κυρίως πρόβλημα σε συνεργασία  με τους </a:t>
            </a:r>
            <a:r>
              <a:rPr lang="el-GR" altLang="el-GR" sz="2800" dirty="0" smtClean="0"/>
              <a:t>μαθητές.</a:t>
            </a:r>
          </a:p>
          <a:p>
            <a:pPr>
              <a:spcBef>
                <a:spcPts val="0"/>
              </a:spcBef>
              <a:spcAft>
                <a:spcPts val="1200"/>
              </a:spcAft>
              <a:buClr>
                <a:srgbClr val="9900CC"/>
              </a:buClr>
              <a:buSzPct val="120000"/>
              <a:buFont typeface="Wingdings" panose="05000000000000000000" pitchFamily="2" charset="2"/>
              <a:buChar char="§"/>
            </a:pPr>
            <a:r>
              <a:rPr lang="el-GR" altLang="el-GR" b="1" dirty="0" smtClean="0"/>
              <a:t>Φάση 3</a:t>
            </a:r>
            <a:r>
              <a:rPr lang="el-GR" altLang="el-GR" dirty="0" smtClean="0"/>
              <a:t>:</a:t>
            </a:r>
            <a:endParaRPr lang="el-GR" altLang="el-GR" dirty="0"/>
          </a:p>
          <a:p>
            <a:pPr lvl="2" indent="-342000">
              <a:spcBef>
                <a:spcPts val="0"/>
              </a:spcBef>
              <a:spcAft>
                <a:spcPts val="600"/>
              </a:spcAft>
              <a:buClr>
                <a:srgbClr val="FF0066"/>
              </a:buClr>
              <a:buSzPct val="120000"/>
              <a:buFont typeface="Wingdings" panose="05000000000000000000" pitchFamily="2" charset="2"/>
              <a:buChar char="§"/>
            </a:pPr>
            <a:r>
              <a:rPr lang="el-GR" altLang="el-GR" sz="2800" dirty="0"/>
              <a:t>Επεξεργασία  των </a:t>
            </a:r>
            <a:r>
              <a:rPr lang="el-GR" altLang="el-GR" sz="2800" dirty="0" smtClean="0"/>
              <a:t>αποτελεσμάτων.</a:t>
            </a:r>
            <a:endParaRPr lang="el-GR" altLang="el-GR" sz="2800" dirty="0"/>
          </a:p>
          <a:p>
            <a:pPr lvl="2" indent="-342000">
              <a:spcBef>
                <a:spcPts val="0"/>
              </a:spcBef>
              <a:spcAft>
                <a:spcPts val="1200"/>
              </a:spcAft>
              <a:buClr>
                <a:srgbClr val="FF0066"/>
              </a:buClr>
              <a:buSzPct val="120000"/>
              <a:buFont typeface="Wingdings" panose="05000000000000000000" pitchFamily="2" charset="2"/>
              <a:buChar char="§"/>
            </a:pPr>
            <a:r>
              <a:rPr lang="el-GR" altLang="el-GR" sz="2800" dirty="0"/>
              <a:t>Συμπεράσματα </a:t>
            </a:r>
            <a:r>
              <a:rPr lang="el-GR" altLang="el-GR" sz="2800" dirty="0" smtClean="0"/>
              <a:t>- αξιολόγηση.</a:t>
            </a:r>
            <a:endParaRPr lang="el-GR" altLang="el-GR" sz="2800" dirty="0"/>
          </a:p>
          <a:p>
            <a:pPr>
              <a:spcBef>
                <a:spcPts val="0"/>
              </a:spcBef>
              <a:spcAft>
                <a:spcPts val="1200"/>
              </a:spcAft>
              <a:buClr>
                <a:srgbClr val="9900CC"/>
              </a:buClr>
              <a:buSzPct val="120000"/>
              <a:buFont typeface="Wingdings" panose="05000000000000000000" pitchFamily="2" charset="2"/>
              <a:buChar char="§"/>
            </a:pPr>
            <a:r>
              <a:rPr lang="el-GR" altLang="el-GR" b="1" dirty="0" smtClean="0"/>
              <a:t>Φάση 4</a:t>
            </a:r>
            <a:r>
              <a:rPr lang="el-GR" altLang="el-GR" dirty="0" smtClean="0"/>
              <a:t>:</a:t>
            </a:r>
            <a:endParaRPr lang="el-GR" altLang="el-GR" dirty="0"/>
          </a:p>
          <a:p>
            <a:pPr lvl="2" indent="-342000">
              <a:spcBef>
                <a:spcPts val="0"/>
              </a:spcBef>
              <a:buClr>
                <a:srgbClr val="FF0066"/>
              </a:buClr>
              <a:buSzPct val="120000"/>
              <a:buFont typeface="Wingdings" panose="05000000000000000000" pitchFamily="2" charset="2"/>
              <a:buChar char="§"/>
            </a:pPr>
            <a:r>
              <a:rPr lang="el-GR" altLang="el-GR" sz="2800" dirty="0"/>
              <a:t>Ανακεφαλαίωση - συνόψιση </a:t>
            </a:r>
            <a:r>
              <a:rPr lang="el-GR" altLang="el-GR" sz="2800" dirty="0" smtClean="0"/>
              <a:t>– γενικεύσεις.</a:t>
            </a:r>
            <a:endParaRPr lang="el-GR" altLang="el-GR" sz="2800" dirty="0"/>
          </a:p>
          <a:p>
            <a:pPr indent="-284400">
              <a:spcBef>
                <a:spcPts val="0"/>
              </a:spcBef>
              <a:spcAft>
                <a:spcPts val="3000"/>
              </a:spcAft>
              <a:buClr>
                <a:srgbClr val="FF0066"/>
              </a:buClr>
              <a:buSzPct val="120000"/>
              <a:buFont typeface="Wingdings" panose="05000000000000000000" pitchFamily="2" charset="2"/>
              <a:buChar char="§"/>
            </a:pPr>
            <a:endParaRPr lang="el-GR" altLang="el-GR" dirty="0"/>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48</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42196776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πέμπτης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478792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4" action="ppaction://hlinksldjump" tooltip="Μετάβαση στη Διαφάνεια 6"/>
          </p:cNvPr>
          <p:cNvSpPr/>
          <p:nvPr/>
        </p:nvSpPr>
        <p:spPr>
          <a:xfrm>
            <a:off x="809255" y="1906645"/>
            <a:ext cx="750716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1)  </a:t>
            </a:r>
            <a:r>
              <a:rPr lang="el-GR" sz="2800" i="1" dirty="0" smtClean="0">
                <a:solidFill>
                  <a:srgbClr val="0070C0"/>
                </a:solidFill>
              </a:rPr>
              <a:t>Μέθοδοι Διδασκαλίας</a:t>
            </a:r>
            <a:endParaRPr lang="el-GR" i="1" dirty="0">
              <a:solidFill>
                <a:srgbClr val="0070C0"/>
              </a:solidFill>
            </a:endParaRPr>
          </a:p>
        </p:txBody>
      </p:sp>
      <p:sp>
        <p:nvSpPr>
          <p:cNvPr id="14" name="Θέση περιεχομένου 2">
            <a:hlinkClick r:id="rId5" action="ppaction://hlinksldjump" tooltip="Μετάβαση στη Διαφάνεια 9"/>
          </p:cNvPr>
          <p:cNvSpPr/>
          <p:nvPr>
            <p:custDataLst>
              <p:tags r:id="rId2"/>
            </p:custDataLst>
          </p:nvPr>
        </p:nvSpPr>
        <p:spPr>
          <a:xfrm>
            <a:off x="809258" y="2636912"/>
            <a:ext cx="750715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2</a:t>
            </a:r>
            <a:r>
              <a:rPr lang="el-GR" sz="2800" i="1" dirty="0" smtClean="0">
                <a:solidFill>
                  <a:srgbClr val="0070C0"/>
                </a:solidFill>
              </a:rPr>
              <a:t>)  Αντιθέσεις και διαφορές μεταξύ των Μεθόδων</a:t>
            </a:r>
            <a:endParaRPr lang="el-GR" i="1" dirty="0">
              <a:solidFill>
                <a:srgbClr val="0070C0"/>
              </a:solidFill>
            </a:endParaRPr>
          </a:p>
        </p:txBody>
      </p:sp>
      <p:sp>
        <p:nvSpPr>
          <p:cNvPr id="7" name="Θέση περιεχομένου 3">
            <a:hlinkClick r:id="rId6" action="ppaction://hlinksldjump" tooltip="Μετάβαση στη Διαφάνεια 16"/>
          </p:cNvPr>
          <p:cNvSpPr/>
          <p:nvPr/>
        </p:nvSpPr>
        <p:spPr>
          <a:xfrm>
            <a:off x="809254" y="3356992"/>
            <a:ext cx="750716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3</a:t>
            </a:r>
            <a:r>
              <a:rPr lang="el-GR" sz="2800" i="1" dirty="0" smtClean="0">
                <a:solidFill>
                  <a:srgbClr val="0070C0"/>
                </a:solidFill>
              </a:rPr>
              <a:t>)  Τρόπος τοποθέτησης των μαθητών στην τάξη</a:t>
            </a:r>
            <a:endParaRPr lang="el-GR" i="1" dirty="0">
              <a:solidFill>
                <a:srgbClr val="0070C0"/>
              </a:solidFill>
            </a:endParaRPr>
          </a:p>
        </p:txBody>
      </p:sp>
      <p:sp>
        <p:nvSpPr>
          <p:cNvPr id="8" name="Θέση περιεχομένου 4">
            <a:hlinkClick r:id="rId7" action="ppaction://hlinksldjump" tooltip="Μετάβαση στη Διαφάνεια 19"/>
          </p:cNvPr>
          <p:cNvSpPr/>
          <p:nvPr/>
        </p:nvSpPr>
        <p:spPr>
          <a:xfrm>
            <a:off x="809258" y="4149080"/>
            <a:ext cx="7507161"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rPr>
              <a:t>4)  Τεχνικές εφαρμογής του Μαθητοκεντρικού </a:t>
            </a:r>
          </a:p>
          <a:p>
            <a:pPr lvl="1"/>
            <a:r>
              <a:rPr lang="el-GR" sz="2800" i="1" dirty="0" smtClean="0">
                <a:solidFill>
                  <a:srgbClr val="0070C0"/>
                </a:solidFill>
              </a:rPr>
              <a:t>Μοντέλου</a:t>
            </a:r>
            <a:endParaRPr lang="el-GR" i="1" dirty="0">
              <a:solidFill>
                <a:srgbClr val="0070C0"/>
              </a:solidFill>
            </a:endParaRPr>
          </a:p>
        </p:txBody>
      </p:sp>
      <p:sp>
        <p:nvSpPr>
          <p:cNvPr id="9" name="Θέση περιεχομένου 5">
            <a:hlinkClick r:id="rId8" action="ppaction://hlinksldjump" tooltip="Μετάβαση στη Διαφάνεια 43"/>
          </p:cNvPr>
          <p:cNvSpPr/>
          <p:nvPr/>
        </p:nvSpPr>
        <p:spPr>
          <a:xfrm>
            <a:off x="809252" y="5215840"/>
            <a:ext cx="750716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5</a:t>
            </a:r>
            <a:r>
              <a:rPr lang="el-GR" sz="2800" i="1" dirty="0" smtClean="0">
                <a:solidFill>
                  <a:srgbClr val="0070C0"/>
                </a:solidFill>
              </a:rPr>
              <a:t>)  Η Διδασκαλία</a:t>
            </a:r>
            <a:endParaRPr lang="el-GR" i="1" dirty="0">
              <a:solidFill>
                <a:srgbClr val="0070C0"/>
              </a:solidFill>
            </a:endParaRPr>
          </a:p>
        </p:txBody>
      </p:sp>
      <p:sp>
        <p:nvSpPr>
          <p:cNvPr id="13" name="Θέση υποσέλιδου 1" descr="."/>
          <p:cNvSpPr>
            <a:spLocks noGrp="1"/>
          </p:cNvSpPr>
          <p:nvPr>
            <p:ph type="ftr" sz="quarter" idx="11"/>
          </p:nvPr>
        </p:nvSpPr>
        <p:spPr/>
        <p:txBody>
          <a:bodyPr/>
          <a:lstStyle/>
          <a:p>
            <a:r>
              <a:rPr lang="el-GR" sz="1400" smtClean="0">
                <a:solidFill>
                  <a:prstClr val="black"/>
                </a:solidFill>
              </a:rPr>
              <a:t>Μοντέλα Εκπαίδευσης - Διδασκαλία</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306355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Μέθοδοι διδασκαλίας</a:t>
            </a:r>
            <a:endParaRPr lang="el-GR" b="1" dirty="0"/>
          </a:p>
        </p:txBody>
      </p:sp>
      <p:sp>
        <p:nvSpPr>
          <p:cNvPr id="3" name="Θέση περιεχομένου 1"/>
          <p:cNvSpPr>
            <a:spLocks noGrp="1"/>
          </p:cNvSpPr>
          <p:nvPr>
            <p:ph idx="1"/>
          </p:nvPr>
        </p:nvSpPr>
        <p:spPr/>
        <p:txBody>
          <a:bodyPr/>
          <a:lstStyle/>
          <a:p>
            <a:pPr>
              <a:spcBef>
                <a:spcPts val="0"/>
              </a:spcBef>
              <a:spcAft>
                <a:spcPts val="2400"/>
              </a:spcAft>
              <a:buClr>
                <a:srgbClr val="9900CC"/>
              </a:buClr>
              <a:buSzPct val="120000"/>
              <a:buFont typeface="Wingdings" panose="05000000000000000000" pitchFamily="2" charset="2"/>
              <a:buChar char="§"/>
            </a:pPr>
            <a:endParaRPr lang="el-GR" sz="700" dirty="0" smtClean="0"/>
          </a:p>
          <a:p>
            <a:pPr>
              <a:spcBef>
                <a:spcPts val="0"/>
              </a:spcBef>
              <a:spcAft>
                <a:spcPts val="2400"/>
              </a:spcAft>
              <a:buClr>
                <a:srgbClr val="9900CC"/>
              </a:buClr>
              <a:buSzPct val="120000"/>
              <a:buFont typeface="Wingdings" panose="05000000000000000000" pitchFamily="2" charset="2"/>
              <a:buChar char="§"/>
            </a:pPr>
            <a:r>
              <a:rPr lang="el-GR" dirty="0" smtClean="0"/>
              <a:t>Οι μέθοδοι διδασκαλίας τακτοποιούνται σε 2 κατηγορίες:</a:t>
            </a:r>
          </a:p>
          <a:p>
            <a:pPr marL="457200" lvl="1" indent="0">
              <a:spcBef>
                <a:spcPts val="0"/>
              </a:spcBef>
              <a:spcAft>
                <a:spcPts val="600"/>
              </a:spcAft>
              <a:buClr>
                <a:srgbClr val="9900CC"/>
              </a:buClr>
              <a:buSzPct val="120000"/>
              <a:buNone/>
            </a:pPr>
            <a:r>
              <a:rPr lang="el-GR" altLang="el-GR" b="1" dirty="0" smtClean="0"/>
              <a:t>1) Παραδοσιακές μέθοδοι διδασκαλίας:</a:t>
            </a:r>
          </a:p>
          <a:p>
            <a:pPr lvl="2" indent="-342000">
              <a:spcBef>
                <a:spcPts val="0"/>
              </a:spcBef>
              <a:buClr>
                <a:srgbClr val="FF0066"/>
              </a:buClr>
              <a:buSzPct val="120000"/>
              <a:buFont typeface="Wingdings" panose="05000000000000000000" pitchFamily="2" charset="2"/>
              <a:buChar char="§"/>
            </a:pPr>
            <a:r>
              <a:rPr lang="el-GR" altLang="el-GR" dirty="0" smtClean="0"/>
              <a:t>Έχουν σαν επίκεντρο το δάσκαλο,</a:t>
            </a:r>
          </a:p>
          <a:p>
            <a:pPr lvl="2" indent="-342000">
              <a:spcBef>
                <a:spcPts val="0"/>
              </a:spcBef>
              <a:spcAft>
                <a:spcPts val="1800"/>
              </a:spcAft>
              <a:buClr>
                <a:srgbClr val="FF0066"/>
              </a:buClr>
              <a:buSzPct val="120000"/>
              <a:buFont typeface="Wingdings" panose="05000000000000000000" pitchFamily="2" charset="2"/>
              <a:buChar char="§"/>
            </a:pPr>
            <a:r>
              <a:rPr lang="el-GR" altLang="el-GR" dirty="0" smtClean="0"/>
              <a:t>και το γνωστικό αντικείμενο.</a:t>
            </a:r>
            <a:endParaRPr lang="el-GR" altLang="el-GR" b="1" dirty="0">
              <a:effectLst>
                <a:outerShdw blurRad="38100" dist="38100" dir="2700000" algn="tl">
                  <a:srgbClr val="000000"/>
                </a:outerShdw>
              </a:effectLst>
            </a:endParaRPr>
          </a:p>
          <a:p>
            <a:pPr marL="457200" lvl="1" indent="0">
              <a:spcBef>
                <a:spcPts val="0"/>
              </a:spcBef>
              <a:spcAft>
                <a:spcPts val="600"/>
              </a:spcAft>
              <a:buClr>
                <a:srgbClr val="9900CC"/>
              </a:buClr>
              <a:buSzPct val="120000"/>
              <a:buNone/>
            </a:pPr>
            <a:r>
              <a:rPr lang="el-GR" altLang="el-GR" b="1" dirty="0" smtClean="0"/>
              <a:t>2) Σύγχρονες διδακτικές προσεγγίσεις:</a:t>
            </a:r>
          </a:p>
          <a:p>
            <a:pPr lvl="2" indent="-342000">
              <a:spcBef>
                <a:spcPts val="0"/>
              </a:spcBef>
              <a:buClr>
                <a:srgbClr val="FF0066"/>
              </a:buClr>
              <a:buSzPct val="120000"/>
              <a:buFont typeface="Wingdings" panose="05000000000000000000" pitchFamily="2" charset="2"/>
              <a:buChar char="§"/>
            </a:pPr>
            <a:r>
              <a:rPr lang="el-GR" altLang="el-GR" dirty="0" smtClean="0"/>
              <a:t>Έχουν σαν επίκεντρο το μαθητή.</a:t>
            </a:r>
          </a:p>
          <a:p>
            <a:pPr marL="0" indent="0">
              <a:buClr>
                <a:srgbClr val="9900CC"/>
              </a:buClr>
              <a:buSzPct val="120000"/>
              <a:buNone/>
            </a:pPr>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6</a:t>
            </a:fld>
            <a:endParaRPr lang="el-GR" sz="1400" dirty="0">
              <a:solidFill>
                <a:schemeClr val="tx1"/>
              </a:solidFill>
            </a:endParaRPr>
          </a:p>
        </p:txBody>
      </p:sp>
    </p:spTree>
    <p:extLst>
      <p:ext uri="{BB962C8B-B14F-4D97-AF65-F5344CB8AC3E}">
        <p14:creationId xmlns:p14="http://schemas.microsoft.com/office/powerpoint/2010/main" val="27788871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Παραδοσιακές μέθοδοι διδασκαλίας</a:t>
            </a:r>
            <a:endParaRPr lang="el-GR" b="1" dirty="0"/>
          </a:p>
        </p:txBody>
      </p:sp>
      <p:sp>
        <p:nvSpPr>
          <p:cNvPr id="3" name="Θέση περιεχομένου 1"/>
          <p:cNvSpPr>
            <a:spLocks noGrp="1"/>
          </p:cNvSpPr>
          <p:nvPr>
            <p:ph idx="1"/>
          </p:nvPr>
        </p:nvSpPr>
        <p:spPr/>
        <p:txBody>
          <a:bodyPr>
            <a:normAutofit/>
          </a:bodyPr>
          <a:lstStyle/>
          <a:p>
            <a:pPr>
              <a:lnSpc>
                <a:spcPct val="110000"/>
              </a:lnSpc>
              <a:spcBef>
                <a:spcPts val="0"/>
              </a:spcBef>
              <a:spcAft>
                <a:spcPts val="1800"/>
              </a:spcAft>
              <a:buClr>
                <a:srgbClr val="9900CC"/>
              </a:buClr>
              <a:buSzPct val="120000"/>
              <a:buFont typeface="Wingdings" panose="05000000000000000000" pitchFamily="2" charset="2"/>
              <a:buChar char="§"/>
            </a:pPr>
            <a:endParaRPr lang="el-GR" altLang="el-GR" sz="400" dirty="0" smtClean="0"/>
          </a:p>
          <a:p>
            <a:pPr>
              <a:spcBef>
                <a:spcPts val="0"/>
              </a:spcBef>
              <a:spcAft>
                <a:spcPts val="1800"/>
              </a:spcAft>
              <a:buClr>
                <a:srgbClr val="9900CC"/>
              </a:buClr>
              <a:buSzPct val="120000"/>
              <a:buFont typeface="Wingdings" panose="05000000000000000000" pitchFamily="2" charset="2"/>
              <a:buChar char="§"/>
            </a:pPr>
            <a:r>
              <a:rPr lang="el-GR" altLang="el-GR" dirty="0" smtClean="0"/>
              <a:t>Το </a:t>
            </a:r>
            <a:r>
              <a:rPr lang="el-GR" altLang="el-GR" dirty="0"/>
              <a:t>μοντέλο της </a:t>
            </a:r>
            <a:r>
              <a:rPr lang="el-GR" altLang="el-GR" dirty="0" smtClean="0"/>
              <a:t>μεταφοράς.</a:t>
            </a:r>
          </a:p>
          <a:p>
            <a:pPr lvl="1" indent="-342000">
              <a:spcBef>
                <a:spcPts val="0"/>
              </a:spcBef>
              <a:spcAft>
                <a:spcPts val="600"/>
              </a:spcAft>
              <a:buClr>
                <a:srgbClr val="FF0066"/>
              </a:buClr>
              <a:buSzPct val="120000"/>
              <a:buFont typeface="Wingdings" panose="05000000000000000000" pitchFamily="2" charset="2"/>
              <a:buChar char="§"/>
            </a:pPr>
            <a:r>
              <a:rPr lang="el-GR" altLang="el-GR" dirty="0" smtClean="0"/>
              <a:t>Κεντράρουν </a:t>
            </a:r>
            <a:r>
              <a:rPr lang="el-GR" altLang="el-GR" dirty="0"/>
              <a:t>στο γνωστικό </a:t>
            </a:r>
            <a:r>
              <a:rPr lang="el-GR" altLang="el-GR" dirty="0" smtClean="0"/>
              <a:t>αντικείμενο.</a:t>
            </a:r>
            <a:endParaRPr lang="el-GR" altLang="el-GR" dirty="0"/>
          </a:p>
          <a:p>
            <a:pPr lvl="1" indent="-342000">
              <a:spcBef>
                <a:spcPts val="0"/>
              </a:spcBef>
              <a:spcAft>
                <a:spcPts val="600"/>
              </a:spcAft>
              <a:buClr>
                <a:srgbClr val="FF0066"/>
              </a:buClr>
              <a:buSzPct val="120000"/>
              <a:buFont typeface="Wingdings" panose="05000000000000000000" pitchFamily="2" charset="2"/>
              <a:buChar char="§"/>
            </a:pPr>
            <a:r>
              <a:rPr lang="el-GR" altLang="el-GR" dirty="0"/>
              <a:t>Ο δάσκαλος είναι </a:t>
            </a:r>
            <a:r>
              <a:rPr lang="el-GR" altLang="el-GR" dirty="0" smtClean="0"/>
              <a:t>Αυθεντία.</a:t>
            </a:r>
            <a:endParaRPr lang="el-GR" altLang="el-GR" dirty="0"/>
          </a:p>
          <a:p>
            <a:pPr lvl="1" indent="-342000">
              <a:spcBef>
                <a:spcPts val="0"/>
              </a:spcBef>
              <a:spcAft>
                <a:spcPts val="600"/>
              </a:spcAft>
              <a:buClr>
                <a:srgbClr val="FF0066"/>
              </a:buClr>
              <a:buSzPct val="120000"/>
              <a:buFont typeface="Wingdings" panose="05000000000000000000" pitchFamily="2" charset="2"/>
              <a:buChar char="§"/>
            </a:pPr>
            <a:r>
              <a:rPr lang="el-GR" altLang="el-GR" dirty="0"/>
              <a:t>Υπάρχει η Αυθεντία του γνωστικού </a:t>
            </a:r>
            <a:r>
              <a:rPr lang="el-GR" altLang="el-GR" dirty="0" smtClean="0"/>
              <a:t>αντικειμένου.</a:t>
            </a:r>
            <a:endParaRPr lang="el-GR" altLang="el-GR" dirty="0"/>
          </a:p>
          <a:p>
            <a:pPr lvl="1" indent="-342000">
              <a:spcBef>
                <a:spcPts val="0"/>
              </a:spcBef>
              <a:spcAft>
                <a:spcPts val="600"/>
              </a:spcAft>
              <a:buClr>
                <a:srgbClr val="FF0066"/>
              </a:buClr>
              <a:buSzPct val="120000"/>
              <a:buFont typeface="Wingdings" panose="05000000000000000000" pitchFamily="2" charset="2"/>
              <a:buChar char="§"/>
            </a:pPr>
            <a:r>
              <a:rPr lang="el-GR" altLang="el-GR" dirty="0"/>
              <a:t>Οι μαθητές είναι «άδεια δοχεία» δε γνωρίζουν </a:t>
            </a:r>
            <a:r>
              <a:rPr lang="el-GR" altLang="el-GR" dirty="0" smtClean="0"/>
              <a:t>τίποτα.</a:t>
            </a:r>
            <a:endParaRPr lang="el-GR" altLang="el-GR" dirty="0"/>
          </a:p>
          <a:p>
            <a:pPr lvl="1" indent="-342000">
              <a:spcBef>
                <a:spcPts val="0"/>
              </a:spcBef>
              <a:spcAft>
                <a:spcPts val="600"/>
              </a:spcAft>
              <a:buClr>
                <a:srgbClr val="FF0066"/>
              </a:buClr>
              <a:buSzPct val="120000"/>
              <a:buFont typeface="Wingdings" panose="05000000000000000000" pitchFamily="2" charset="2"/>
              <a:buChar char="§"/>
            </a:pPr>
            <a:r>
              <a:rPr lang="el-GR" altLang="el-GR" dirty="0"/>
              <a:t>Ο δάσκαλος σαν αυθεντία,  προσπαθεί να μεταδώσει τις γνώσεις στους </a:t>
            </a:r>
            <a:r>
              <a:rPr lang="el-GR" altLang="el-GR" dirty="0" smtClean="0"/>
              <a:t>μαθητές.</a:t>
            </a:r>
            <a:endParaRPr lang="el-GR" altLang="el-GR" b="1" dirty="0"/>
          </a:p>
          <a:p>
            <a:pPr>
              <a:buClr>
                <a:srgbClr val="9900CC"/>
              </a:buClr>
              <a:buSzPct val="120000"/>
              <a:buFont typeface="Wingdings" panose="05000000000000000000" pitchFamily="2" charset="2"/>
              <a:buChar char="§"/>
            </a:pPr>
            <a:endParaRPr lang="el-GR" altLang="el-GR" dirty="0"/>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7</a:t>
            </a:fld>
            <a:endParaRPr lang="el-GR" sz="1400" dirty="0">
              <a:solidFill>
                <a:schemeClr val="tx1"/>
              </a:solidFill>
            </a:endParaRPr>
          </a:p>
        </p:txBody>
      </p:sp>
    </p:spTree>
    <p:extLst>
      <p:ext uri="{BB962C8B-B14F-4D97-AF65-F5344CB8AC3E}">
        <p14:creationId xmlns:p14="http://schemas.microsoft.com/office/powerpoint/2010/main" val="2604675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Σύγχρονες διδακτικές προσεγγίσεις</a:t>
            </a:r>
            <a:endParaRPr lang="el-GR" b="1" dirty="0"/>
          </a:p>
        </p:txBody>
      </p:sp>
      <p:sp>
        <p:nvSpPr>
          <p:cNvPr id="7" name="Θέση περιεχομένου 1"/>
          <p:cNvSpPr txBox="1"/>
          <p:nvPr/>
        </p:nvSpPr>
        <p:spPr>
          <a:xfrm>
            <a:off x="395536" y="1535247"/>
            <a:ext cx="8280920" cy="923330"/>
          </a:xfrm>
          <a:prstGeom prst="rect">
            <a:avLst/>
          </a:prstGeom>
          <a:noFill/>
        </p:spPr>
        <p:txBody>
          <a:bodyPr wrap="square" rtlCol="0">
            <a:spAutoFit/>
          </a:bodyPr>
          <a:lstStyle/>
          <a:p>
            <a:pPr>
              <a:lnSpc>
                <a:spcPct val="90000"/>
              </a:lnSpc>
            </a:pPr>
            <a:r>
              <a:rPr lang="el-GR" altLang="el-GR" sz="2000" i="1" dirty="0" smtClean="0"/>
              <a:t>“Εγώ μόνο θα τον ρωτώ, δε θα τον διδάσκω, και αυτός θα διερευνά μαζί με μένα, και αν θα παρατηρήσεις ότι του μιλάω ή του εξηγώ οτιδήποτε, γίνεται προκειμένου να εκφράσει τη γνώμη του...“</a:t>
            </a:r>
            <a:r>
              <a:rPr lang="en-US" altLang="el-GR" sz="2000" dirty="0" smtClean="0"/>
              <a:t> 	</a:t>
            </a:r>
            <a:r>
              <a:rPr lang="el-GR" altLang="el-GR" sz="2000" dirty="0" smtClean="0"/>
              <a:t>(Σωκράτης).</a:t>
            </a:r>
            <a:endParaRPr lang="el-GR" altLang="el-GR" sz="2000" dirty="0"/>
          </a:p>
        </p:txBody>
      </p:sp>
      <p:sp>
        <p:nvSpPr>
          <p:cNvPr id="3" name="Θέση περιεχομένου 2"/>
          <p:cNvSpPr>
            <a:spLocks noGrp="1"/>
          </p:cNvSpPr>
          <p:nvPr>
            <p:ph sz="half" idx="1"/>
            <p:custDataLst>
              <p:tags r:id="rId2"/>
            </p:custDataLst>
          </p:nvPr>
        </p:nvSpPr>
        <p:spPr>
          <a:xfrm>
            <a:off x="457200" y="2550910"/>
            <a:ext cx="4078796" cy="3614394"/>
          </a:xfrm>
        </p:spPr>
        <p:txBody>
          <a:bodyPr>
            <a:normAutofit lnSpcReduction="10000"/>
          </a:bodyPr>
          <a:lstStyle/>
          <a:p>
            <a:pPr lvl="0" eaLnBrk="0" fontAlgn="base" hangingPunct="0">
              <a:lnSpc>
                <a:spcPct val="110000"/>
              </a:lnSpc>
              <a:spcBef>
                <a:spcPct val="0"/>
              </a:spcBef>
              <a:spcAft>
                <a:spcPts val="600"/>
              </a:spcAft>
              <a:buClr>
                <a:srgbClr val="9900CC"/>
              </a:buClr>
              <a:buSzPct val="120000"/>
              <a:buFont typeface="Wingdings" panose="05000000000000000000" pitchFamily="2" charset="2"/>
              <a:buChar char="§"/>
            </a:pPr>
            <a:endParaRPr lang="en-US" altLang="el-GR" sz="500" dirty="0" smtClean="0"/>
          </a:p>
          <a:p>
            <a:pPr marL="0" lvl="0" indent="0" eaLnBrk="0" fontAlgn="base" hangingPunct="0">
              <a:lnSpc>
                <a:spcPct val="110000"/>
              </a:lnSpc>
              <a:spcBef>
                <a:spcPct val="0"/>
              </a:spcBef>
              <a:spcAft>
                <a:spcPts val="600"/>
              </a:spcAft>
              <a:buClr>
                <a:srgbClr val="9900CC"/>
              </a:buClr>
              <a:buSzPct val="120000"/>
              <a:buNone/>
            </a:pPr>
            <a:r>
              <a:rPr lang="el-GR" altLang="el-GR" sz="2000" b="1" dirty="0" smtClean="0">
                <a:solidFill>
                  <a:srgbClr val="9900CC"/>
                </a:solidFill>
              </a:rPr>
              <a:t>1.  </a:t>
            </a:r>
            <a:r>
              <a:rPr lang="el-GR" altLang="el-GR" sz="2000" dirty="0" smtClean="0"/>
              <a:t>Μαθητοκεντρική </a:t>
            </a:r>
            <a:r>
              <a:rPr lang="en-US" altLang="el-GR" sz="2000" dirty="0" smtClean="0"/>
              <a:t>(Carl Rogers).</a:t>
            </a:r>
          </a:p>
          <a:p>
            <a:pPr marL="0" lvl="0" indent="0" eaLnBrk="0" fontAlgn="base" hangingPunct="0">
              <a:lnSpc>
                <a:spcPct val="110000"/>
              </a:lnSpc>
              <a:spcBef>
                <a:spcPct val="0"/>
              </a:spcBef>
              <a:spcAft>
                <a:spcPts val="600"/>
              </a:spcAft>
              <a:buClr>
                <a:srgbClr val="9900CC"/>
              </a:buClr>
              <a:buSzPct val="120000"/>
              <a:buNone/>
            </a:pPr>
            <a:r>
              <a:rPr lang="el-GR" altLang="el-GR" sz="2000" b="1" dirty="0" smtClean="0">
                <a:solidFill>
                  <a:srgbClr val="9900CC"/>
                </a:solidFill>
              </a:rPr>
              <a:t>2.  </a:t>
            </a:r>
            <a:r>
              <a:rPr lang="el-GR" altLang="el-GR" sz="2000" dirty="0" smtClean="0"/>
              <a:t>Έρευνα </a:t>
            </a:r>
            <a:r>
              <a:rPr lang="el-GR" altLang="el-GR" sz="2000" dirty="0"/>
              <a:t>(Σωκράτης</a:t>
            </a:r>
            <a:r>
              <a:rPr lang="el-GR" altLang="el-GR" sz="2000" dirty="0" smtClean="0"/>
              <a:t>).</a:t>
            </a:r>
            <a:endParaRPr lang="el-GR" altLang="el-GR" sz="2000" dirty="0"/>
          </a:p>
          <a:p>
            <a:pPr marL="0" lvl="0" indent="0" eaLnBrk="0" fontAlgn="base" hangingPunct="0">
              <a:lnSpc>
                <a:spcPct val="110000"/>
              </a:lnSpc>
              <a:spcBef>
                <a:spcPct val="0"/>
              </a:spcBef>
              <a:spcAft>
                <a:spcPts val="600"/>
              </a:spcAft>
              <a:buClr>
                <a:srgbClr val="9900CC"/>
              </a:buClr>
              <a:buSzPct val="120000"/>
              <a:buNone/>
            </a:pPr>
            <a:r>
              <a:rPr lang="el-GR" altLang="el-GR" sz="2000" b="1" dirty="0" smtClean="0">
                <a:solidFill>
                  <a:srgbClr val="9900CC"/>
                </a:solidFill>
              </a:rPr>
              <a:t>3.  </a:t>
            </a:r>
            <a:r>
              <a:rPr lang="el-GR" altLang="el-GR" sz="2000" dirty="0" smtClean="0"/>
              <a:t>Πειραματική </a:t>
            </a:r>
            <a:r>
              <a:rPr lang="el-GR" altLang="el-GR" sz="2000" dirty="0"/>
              <a:t>μάθηση </a:t>
            </a:r>
            <a:r>
              <a:rPr lang="el-GR" altLang="el-GR" sz="2000" dirty="0" smtClean="0"/>
              <a:t>(</a:t>
            </a:r>
            <a:r>
              <a:rPr lang="en-US" altLang="el-GR" sz="2000" dirty="0" smtClean="0"/>
              <a:t>Dewey J. ).</a:t>
            </a:r>
            <a:endParaRPr lang="el-GR" altLang="el-GR" sz="2000" dirty="0"/>
          </a:p>
          <a:p>
            <a:pPr marL="0" lvl="0" indent="0" eaLnBrk="0" fontAlgn="base" hangingPunct="0">
              <a:lnSpc>
                <a:spcPct val="110000"/>
              </a:lnSpc>
              <a:spcBef>
                <a:spcPct val="0"/>
              </a:spcBef>
              <a:buClr>
                <a:srgbClr val="9900CC"/>
              </a:buClr>
              <a:buSzPct val="120000"/>
              <a:buNone/>
            </a:pPr>
            <a:r>
              <a:rPr lang="el-GR" altLang="el-GR" sz="2000" b="1" dirty="0" smtClean="0">
                <a:solidFill>
                  <a:srgbClr val="9900CC"/>
                </a:solidFill>
              </a:rPr>
              <a:t>4.  </a:t>
            </a:r>
            <a:r>
              <a:rPr lang="el-GR" altLang="el-GR" sz="2000" dirty="0" smtClean="0"/>
              <a:t>Ανθρωπιστική μάθηση (</a:t>
            </a:r>
            <a:r>
              <a:rPr lang="el-GR" altLang="el-GR" sz="2000" dirty="0" err="1" smtClean="0"/>
              <a:t>Weinstein</a:t>
            </a:r>
            <a:r>
              <a:rPr lang="el-GR" altLang="el-GR" sz="2000" dirty="0" smtClean="0"/>
              <a:t> </a:t>
            </a:r>
          </a:p>
          <a:p>
            <a:pPr marL="400050" lvl="1" indent="0" eaLnBrk="0" fontAlgn="base" hangingPunct="0">
              <a:lnSpc>
                <a:spcPct val="110000"/>
              </a:lnSpc>
              <a:spcBef>
                <a:spcPct val="0"/>
              </a:spcBef>
              <a:spcAft>
                <a:spcPts val="600"/>
              </a:spcAft>
              <a:buClr>
                <a:srgbClr val="9900CC"/>
              </a:buClr>
              <a:buSzPct val="120000"/>
              <a:buNone/>
            </a:pPr>
            <a:r>
              <a:rPr lang="el-GR" altLang="el-GR" sz="2000" dirty="0" smtClean="0"/>
              <a:t>J.</a:t>
            </a:r>
            <a:r>
              <a:rPr lang="en-US" altLang="el-GR" sz="2000" dirty="0" smtClean="0"/>
              <a:t> ).</a:t>
            </a:r>
            <a:endParaRPr lang="el-GR" altLang="el-GR" sz="2000" dirty="0"/>
          </a:p>
          <a:p>
            <a:pPr marL="0" lvl="0" indent="0" eaLnBrk="0" fontAlgn="base" hangingPunct="0">
              <a:lnSpc>
                <a:spcPct val="110000"/>
              </a:lnSpc>
              <a:spcBef>
                <a:spcPct val="0"/>
              </a:spcBef>
              <a:spcAft>
                <a:spcPts val="600"/>
              </a:spcAft>
              <a:buClr>
                <a:srgbClr val="9900CC"/>
              </a:buClr>
              <a:buSzPct val="120000"/>
              <a:buNone/>
            </a:pPr>
            <a:r>
              <a:rPr lang="el-GR" altLang="el-GR" sz="2000" b="1" dirty="0" smtClean="0">
                <a:solidFill>
                  <a:srgbClr val="9900CC"/>
                </a:solidFill>
              </a:rPr>
              <a:t>5.  </a:t>
            </a:r>
            <a:r>
              <a:rPr lang="el-GR" altLang="el-GR" sz="2000" dirty="0" smtClean="0"/>
              <a:t>Εξελικτική </a:t>
            </a:r>
            <a:r>
              <a:rPr lang="el-GR" altLang="el-GR" sz="2000" dirty="0"/>
              <a:t>μάθηση (</a:t>
            </a:r>
            <a:r>
              <a:rPr lang="en-US" altLang="el-GR" sz="2000" dirty="0" err="1" smtClean="0"/>
              <a:t>Bennet</a:t>
            </a:r>
            <a:r>
              <a:rPr lang="en-US" altLang="el-GR" sz="2000" dirty="0" smtClean="0"/>
              <a:t> N.)</a:t>
            </a:r>
            <a:r>
              <a:rPr lang="el-GR" altLang="el-GR" sz="2000" dirty="0" smtClean="0"/>
              <a:t>.</a:t>
            </a:r>
            <a:endParaRPr lang="en-US" altLang="el-GR" sz="2000" dirty="0"/>
          </a:p>
          <a:p>
            <a:pPr marL="0" lvl="0" indent="0" eaLnBrk="0" fontAlgn="base" hangingPunct="0">
              <a:lnSpc>
                <a:spcPct val="110000"/>
              </a:lnSpc>
              <a:spcBef>
                <a:spcPct val="0"/>
              </a:spcBef>
              <a:buClr>
                <a:srgbClr val="9900CC"/>
              </a:buClr>
              <a:buSzPct val="120000"/>
              <a:buNone/>
            </a:pPr>
            <a:r>
              <a:rPr lang="el-GR" altLang="el-GR" sz="2000" b="1" dirty="0" smtClean="0">
                <a:solidFill>
                  <a:srgbClr val="9900CC"/>
                </a:solidFill>
              </a:rPr>
              <a:t>6.  </a:t>
            </a:r>
            <a:r>
              <a:rPr lang="el-GR" altLang="el-GR" sz="2000" dirty="0" smtClean="0"/>
              <a:t>Δραστήρια </a:t>
            </a:r>
            <a:r>
              <a:rPr lang="el-GR" altLang="el-GR" sz="2000" dirty="0"/>
              <a:t>διδακτική δουλειά </a:t>
            </a:r>
            <a:endParaRPr lang="el-GR" altLang="el-GR" sz="2000" dirty="0" smtClean="0"/>
          </a:p>
          <a:p>
            <a:pPr marL="400050" lvl="1" indent="0" eaLnBrk="0" fontAlgn="base" hangingPunct="0">
              <a:lnSpc>
                <a:spcPct val="110000"/>
              </a:lnSpc>
              <a:spcBef>
                <a:spcPct val="0"/>
              </a:spcBef>
              <a:spcAft>
                <a:spcPts val="600"/>
              </a:spcAft>
              <a:buClr>
                <a:srgbClr val="9900CC"/>
              </a:buClr>
              <a:buSzPct val="120000"/>
              <a:buNone/>
            </a:pPr>
            <a:r>
              <a:rPr lang="el-GR" altLang="el-GR" sz="2000" dirty="0" smtClean="0"/>
              <a:t>(</a:t>
            </a:r>
            <a:r>
              <a:rPr lang="en-US" altLang="el-GR" sz="2000" dirty="0" smtClean="0"/>
              <a:t>Button K. )</a:t>
            </a:r>
            <a:r>
              <a:rPr lang="el-GR" altLang="el-GR" sz="2000" dirty="0" smtClean="0"/>
              <a:t>.</a:t>
            </a:r>
            <a:endParaRPr lang="en-US" altLang="el-GR" sz="2000" dirty="0"/>
          </a:p>
          <a:p>
            <a:pPr marL="0" lvl="0" indent="0" eaLnBrk="0" fontAlgn="base" hangingPunct="0">
              <a:lnSpc>
                <a:spcPct val="110000"/>
              </a:lnSpc>
              <a:spcBef>
                <a:spcPct val="0"/>
              </a:spcBef>
              <a:buClr>
                <a:srgbClr val="9900CC"/>
              </a:buClr>
              <a:buSzPct val="120000"/>
              <a:buNone/>
            </a:pPr>
            <a:r>
              <a:rPr lang="el-GR" altLang="el-GR" sz="2000" b="1" dirty="0" smtClean="0">
                <a:solidFill>
                  <a:srgbClr val="9900CC"/>
                </a:solidFill>
              </a:rPr>
              <a:t>7.  </a:t>
            </a:r>
            <a:r>
              <a:rPr lang="el-GR" altLang="el-GR" sz="2000" dirty="0" smtClean="0"/>
              <a:t>Συμμετοχική μάθηση.</a:t>
            </a:r>
            <a:endParaRPr lang="el-GR" altLang="el-GR" sz="2000" b="1" dirty="0">
              <a:effectLst>
                <a:outerShdw blurRad="38100" dist="38100" dir="2700000" algn="tl">
                  <a:srgbClr val="000000"/>
                </a:outerShdw>
              </a:effectLst>
            </a:endParaRPr>
          </a:p>
          <a:p>
            <a:endParaRPr lang="el-GR" dirty="0"/>
          </a:p>
        </p:txBody>
      </p:sp>
      <p:sp>
        <p:nvSpPr>
          <p:cNvPr id="4" name="Θέση περιεχομένου 3"/>
          <p:cNvSpPr>
            <a:spLocks noGrp="1"/>
          </p:cNvSpPr>
          <p:nvPr>
            <p:ph sz="half" idx="2"/>
          </p:nvPr>
        </p:nvSpPr>
        <p:spPr>
          <a:xfrm>
            <a:off x="4932040" y="2550910"/>
            <a:ext cx="3754760" cy="3575253"/>
          </a:xfrm>
        </p:spPr>
        <p:txBody>
          <a:bodyPr>
            <a:normAutofit lnSpcReduction="10000"/>
          </a:bodyPr>
          <a:lstStyle/>
          <a:p>
            <a:pPr>
              <a:lnSpc>
                <a:spcPct val="110000"/>
              </a:lnSpc>
              <a:spcBef>
                <a:spcPts val="0"/>
              </a:spcBef>
              <a:buClr>
                <a:srgbClr val="9900CC"/>
              </a:buClr>
              <a:buSzPct val="120000"/>
              <a:buFont typeface="Wingdings" panose="05000000000000000000" pitchFamily="2" charset="2"/>
              <a:buChar char="§"/>
            </a:pPr>
            <a:endParaRPr lang="el-GR" altLang="el-GR" sz="1000" dirty="0" smtClean="0"/>
          </a:p>
          <a:p>
            <a:pPr>
              <a:lnSpc>
                <a:spcPct val="110000"/>
              </a:lnSpc>
              <a:spcBef>
                <a:spcPts val="0"/>
              </a:spcBef>
              <a:spcAft>
                <a:spcPts val="3000"/>
              </a:spcAft>
              <a:buClr>
                <a:srgbClr val="9900CC"/>
              </a:buClr>
              <a:buSzPct val="120000"/>
              <a:buFont typeface="Wingdings" panose="05000000000000000000" pitchFamily="2" charset="2"/>
              <a:buChar char="§"/>
            </a:pPr>
            <a:r>
              <a:rPr lang="el-GR" altLang="el-GR" sz="2400" dirty="0" smtClean="0"/>
              <a:t>Μέθοδοι </a:t>
            </a:r>
            <a:r>
              <a:rPr lang="el-GR" altLang="el-GR" sz="2400" dirty="0"/>
              <a:t>που έχουν στο επίκεντρο τον </a:t>
            </a:r>
            <a:r>
              <a:rPr lang="el-GR" altLang="el-GR" sz="2400" dirty="0" smtClean="0"/>
              <a:t>μαθητή.</a:t>
            </a:r>
            <a:endParaRPr lang="el-GR" altLang="el-GR" sz="2400" b="1" dirty="0">
              <a:effectLst>
                <a:outerShdw blurRad="38100" dist="38100" dir="2700000" algn="tl">
                  <a:srgbClr val="000000"/>
                </a:outerShdw>
              </a:effectLst>
            </a:endParaRPr>
          </a:p>
          <a:p>
            <a:pPr>
              <a:lnSpc>
                <a:spcPct val="110000"/>
              </a:lnSpc>
              <a:spcBef>
                <a:spcPts val="0"/>
              </a:spcBef>
              <a:buClr>
                <a:srgbClr val="9900CC"/>
              </a:buClr>
              <a:buSzPct val="120000"/>
              <a:buFont typeface="Wingdings" panose="05000000000000000000" pitchFamily="2" charset="2"/>
              <a:buChar char="§"/>
            </a:pPr>
            <a:r>
              <a:rPr lang="el-GR" altLang="el-GR" sz="2400" dirty="0"/>
              <a:t>Αν και λέμε ότι είναι σύγχρονες </a:t>
            </a:r>
            <a:r>
              <a:rPr lang="el-GR" altLang="el-GR" sz="2400" dirty="0" smtClean="0"/>
              <a:t>μέθοδοι, </a:t>
            </a:r>
            <a:r>
              <a:rPr lang="el-GR" altLang="el-GR" sz="2400" dirty="0"/>
              <a:t>πολλοί εκπαιδευτικοί και </a:t>
            </a:r>
            <a:r>
              <a:rPr lang="el-GR" altLang="el-GR" sz="2400" dirty="0" smtClean="0"/>
              <a:t>ερευνητές, έχουν </a:t>
            </a:r>
            <a:r>
              <a:rPr lang="el-GR" altLang="el-GR" sz="2400" dirty="0"/>
              <a:t>προτείνει αντίστοιχες </a:t>
            </a:r>
            <a:r>
              <a:rPr lang="el-GR" altLang="el-GR" sz="2400" dirty="0" smtClean="0"/>
              <a:t>μεθόδους.</a:t>
            </a:r>
            <a:endParaRPr lang="el-GR" altLang="el-GR" sz="2400" b="1" dirty="0">
              <a:effectLst>
                <a:outerShdw blurRad="38100" dist="38100" dir="2700000" algn="tl">
                  <a:srgbClr val="000000"/>
                </a:outerShdw>
              </a:effectLst>
            </a:endParaRPr>
          </a:p>
          <a:p>
            <a:endParaRPr lang="el-GR" dirty="0"/>
          </a:p>
        </p:txBody>
      </p:sp>
      <p:sp>
        <p:nvSpPr>
          <p:cNvPr id="5"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8</a:t>
            </a:fld>
            <a:endParaRPr lang="el-GR" sz="1400" dirty="0">
              <a:solidFill>
                <a:schemeClr val="tx1"/>
              </a:solidFill>
            </a:endParaRPr>
          </a:p>
        </p:txBody>
      </p:sp>
      <p:pic>
        <p:nvPicPr>
          <p:cNvPr id="8"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36428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Αντίθετα στοιχεία των δύο μεθόδων (</a:t>
            </a:r>
            <a:r>
              <a:rPr lang="en-US" b="1" dirty="0"/>
              <a:t>Dewey 1938)</a:t>
            </a:r>
            <a:endParaRPr lang="el-GR" dirty="0"/>
          </a:p>
        </p:txBody>
      </p:sp>
      <p:graphicFrame>
        <p:nvGraphicFramePr>
          <p:cNvPr id="6" name="Θέση περιεχομένου 1" descr="Πίνακας: &#10;Πρώτη γραμμή. Παραδοσιακή, η από πάνω επιβολή της γνώσης. Σύγχρονη, έκφραση καλλιέργεια της ατομικότητας.&#10;Δεύτερη γραμμή. Παραδοσιακή, εξωτερική πειθαρχία. Σύγχρονη, ελεύθερη δραστηριότητα.&#10;Τρίτη γραμμή. Παραδοσιακή, κατάκτηση μεμονωμένων δεξιοτήτων μέσω ασκήσεων. Σύγχρονη, κατάκτηση μεμονωμένων δεξιοτήτων μέσα από ζωντανή προσπάθεια.&#10;Τέταρτη γραμμή. Παραδοσιακή, προετοιμασία για ένα επιτυχημένο μέλλον. Σύγχρονη, παροχή ευκαιριών ζωής για το μέλλον.&#10;Πέμπτη γραμμή. Παραδοσιακή, στατική διδασκαλία, στατικό εκπαιδευτικό υλικό. Σύγχρονη, γνωριμία με έναν κόσμο που αλλάζει.&#10;&#10;&#10;&#10;&#10;&#10;&#10;&#10;&#10;&#10;&#10;&#10;&#10;&#10;&#10;"/>
          <p:cNvGraphicFramePr>
            <a:graphicFrameLocks noGrp="1"/>
          </p:cNvGraphicFramePr>
          <p:nvPr>
            <p:ph idx="1"/>
            <p:custDataLst>
              <p:tags r:id="rId1"/>
            </p:custDataLst>
            <p:extLst>
              <p:ext uri="{D42A27DB-BD31-4B8C-83A1-F6EECF244321}">
                <p14:modId xmlns:p14="http://schemas.microsoft.com/office/powerpoint/2010/main" val="3733370661"/>
              </p:ext>
            </p:extLst>
          </p:nvPr>
        </p:nvGraphicFramePr>
        <p:xfrm>
          <a:off x="467544" y="2060848"/>
          <a:ext cx="8229600" cy="3657600"/>
        </p:xfrm>
        <a:graphic>
          <a:graphicData uri="http://schemas.openxmlformats.org/drawingml/2006/table">
            <a:tbl>
              <a:tblPr firstRow="1" bandRow="1">
                <a:tableStyleId>{7E9639D4-E3E2-4D34-9284-5A2195B3D0D7}</a:tableStyleId>
              </a:tblPr>
              <a:tblGrid>
                <a:gridCol w="4114800"/>
                <a:gridCol w="4114800"/>
              </a:tblGrid>
              <a:tr h="370840">
                <a:tc>
                  <a:txBody>
                    <a:bodyPr/>
                    <a:lstStyle/>
                    <a:p>
                      <a:pPr algn="ctr"/>
                      <a:r>
                        <a:rPr lang="el-GR" sz="2400" dirty="0" smtClean="0"/>
                        <a:t>Παραδοσιακή</a:t>
                      </a:r>
                      <a:endParaRPr lang="el-GR" sz="2400" dirty="0"/>
                    </a:p>
                  </a:txBody>
                  <a:tcPr anchor="ctr">
                    <a:lnR w="12700" cap="flat" cmpd="sng" algn="ctr">
                      <a:solidFill>
                        <a:schemeClr val="bg1"/>
                      </a:solidFill>
                      <a:prstDash val="solid"/>
                      <a:round/>
                      <a:headEnd type="none" w="med" len="med"/>
                      <a:tailEnd type="none" w="med" len="med"/>
                    </a:lnR>
                  </a:tcPr>
                </a:tc>
                <a:tc>
                  <a:txBody>
                    <a:bodyPr/>
                    <a:lstStyle/>
                    <a:p>
                      <a:pPr algn="ctr"/>
                      <a:r>
                        <a:rPr lang="el-GR" sz="2400" dirty="0" smtClean="0"/>
                        <a:t>Σύγχρονη</a:t>
                      </a:r>
                      <a:endParaRPr lang="el-GR" sz="2400" dirty="0"/>
                    </a:p>
                  </a:txBody>
                  <a:tcPr anchor="ctr">
                    <a:lnL w="12700" cap="flat" cmpd="sng" algn="ctr">
                      <a:solidFill>
                        <a:schemeClr val="bg1"/>
                      </a:solidFill>
                      <a:prstDash val="solid"/>
                      <a:round/>
                      <a:headEnd type="none" w="med" len="med"/>
                      <a:tailEnd type="none" w="med" len="med"/>
                    </a:ln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t>Η από πάνω επιβολή της γνώσης.</a:t>
                      </a:r>
                    </a:p>
                  </a:txBody>
                  <a:tcPr anchor="ct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t>Έκφραση - καλλιέργεια της ατομικότητας.</a:t>
                      </a:r>
                    </a:p>
                  </a:txBody>
                  <a:tcPr anchor="ctr">
                    <a:lnL w="12700" cap="flat" cmpd="sng" algn="ctr">
                      <a:solidFill>
                        <a:schemeClr val="tx1"/>
                      </a:solidFill>
                      <a:prstDash val="solid"/>
                      <a:round/>
                      <a:headEnd type="none" w="med" len="med"/>
                      <a:tailEnd type="none" w="med" len="med"/>
                    </a:ln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t>Εξωτερική πειθαρχία.</a:t>
                      </a:r>
                    </a:p>
                  </a:txBody>
                  <a:tcPr anchor="ct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t>Ελεύθερη δραστηριότητα.</a:t>
                      </a:r>
                    </a:p>
                  </a:txBody>
                  <a:tcPr anchor="ctr">
                    <a:lnL w="12700" cap="flat" cmpd="sng" algn="ctr">
                      <a:solidFill>
                        <a:schemeClr val="tx1"/>
                      </a:solidFill>
                      <a:prstDash val="solid"/>
                      <a:round/>
                      <a:headEnd type="none" w="med" len="med"/>
                      <a:tailEnd type="none" w="med" len="med"/>
                    </a:ln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t>Κατάκτηση μεμονωμένων δεξιοτήτων μέσω ασκήσεων.</a:t>
                      </a:r>
                    </a:p>
                  </a:txBody>
                  <a:tcPr anchor="ct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t>Κατάκτηση μεμονωμένων δεξιοτήτων μέσα από ζωντανή προσπάθεια.</a:t>
                      </a:r>
                    </a:p>
                  </a:txBody>
                  <a:tcPr anchor="ctr">
                    <a:lnL w="12700" cap="flat" cmpd="sng" algn="ctr">
                      <a:solidFill>
                        <a:schemeClr val="tx1"/>
                      </a:solidFill>
                      <a:prstDash val="solid"/>
                      <a:round/>
                      <a:headEnd type="none" w="med" len="med"/>
                      <a:tailEnd type="none" w="med" len="med"/>
                    </a:ln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t>Προετοιμασία για ένα επιτυχημένο μέλλον.</a:t>
                      </a:r>
                      <a:endParaRPr lang="en-US" altLang="el-GR" sz="2000" dirty="0" smtClean="0"/>
                    </a:p>
                  </a:txBody>
                  <a:tcPr anchor="ct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t>Παροχή ευκαιριών ζωής για το μέλλον.</a:t>
                      </a:r>
                      <a:endParaRPr lang="en-US" altLang="el-GR" sz="2000" dirty="0" smtClean="0"/>
                    </a:p>
                  </a:txBody>
                  <a:tcPr anchor="ctr">
                    <a:lnL w="12700" cap="flat" cmpd="sng" algn="ctr">
                      <a:solidFill>
                        <a:schemeClr val="tx1"/>
                      </a:solidFill>
                      <a:prstDash val="solid"/>
                      <a:round/>
                      <a:headEnd type="none" w="med" len="med"/>
                      <a:tailEnd type="none" w="med" len="med"/>
                    </a:ln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t>Στατική διδασκαλία, στατικό εκπαιδευτικό υλικό.</a:t>
                      </a:r>
                      <a:endParaRPr lang="el-GR" altLang="el-GR" sz="2000" b="1" dirty="0" smtClean="0">
                        <a:effectLst>
                          <a:outerShdw blurRad="38100" dist="38100" dir="2700000" algn="tl">
                            <a:srgbClr val="000000"/>
                          </a:outerShdw>
                        </a:effectLst>
                      </a:endParaRPr>
                    </a:p>
                  </a:txBody>
                  <a:tcPr anchor="ct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2000" dirty="0" smtClean="0"/>
                        <a:t>Γνωριμία με έναν κόσμο που αλλάζει.</a:t>
                      </a:r>
                      <a:endParaRPr lang="el-GR" altLang="el-GR" sz="2000" b="1" dirty="0" smtClean="0">
                        <a:effectLst>
                          <a:outerShdw blurRad="38100" dist="38100" dir="2700000" algn="tl">
                            <a:srgbClr val="000000"/>
                          </a:outerShdw>
                        </a:effectLst>
                      </a:endParaRPr>
                    </a:p>
                  </a:txBody>
                  <a:tcPr anchor="ctr">
                    <a:lnL w="12700" cap="flat" cmpd="sng" algn="ctr">
                      <a:solidFill>
                        <a:schemeClr val="tx1"/>
                      </a:solidFill>
                      <a:prstDash val="solid"/>
                      <a:round/>
                      <a:headEnd type="none" w="med" len="med"/>
                      <a:tailEnd type="none" w="med" len="med"/>
                    </a:lnL>
                  </a:tcPr>
                </a:tc>
              </a:tr>
            </a:tbl>
          </a:graphicData>
        </a:graphic>
      </p:graphicFrame>
      <p:sp>
        <p:nvSpPr>
          <p:cNvPr id="4" name="Θέση υποσέλιδου 1" descr="."/>
          <p:cNvSpPr>
            <a:spLocks noGrp="1"/>
          </p:cNvSpPr>
          <p:nvPr>
            <p:ph type="ftr" sz="quarter" idx="11"/>
          </p:nvPr>
        </p:nvSpPr>
        <p:spPr/>
        <p:txBody>
          <a:bodyPr/>
          <a:lstStyle/>
          <a:p>
            <a:r>
              <a:rPr lang="el-GR" sz="1400" smtClean="0">
                <a:solidFill>
                  <a:schemeClr val="tx1"/>
                </a:solidFill>
              </a:rPr>
              <a:t>Μοντέλα Εκπαίδευσης - Διδασκαλία</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CB4B31C-2F56-49FA-890D-BA3E40A133AB}" type="slidenum">
              <a:rPr lang="el-GR" sz="1400" smtClean="0">
                <a:solidFill>
                  <a:schemeClr val="tx1"/>
                </a:solidFill>
              </a:rPr>
              <a:t>9</a:t>
            </a:fld>
            <a:endParaRPr lang="el-GR" sz="1400" dirty="0">
              <a:solidFill>
                <a:schemeClr val="tx1"/>
              </a:solidFill>
            </a:endParaRPr>
          </a:p>
        </p:txBody>
      </p:sp>
    </p:spTree>
    <p:extLst>
      <p:ext uri="{BB962C8B-B14F-4D97-AF65-F5344CB8AC3E}">
        <p14:creationId xmlns:p14="http://schemas.microsoft.com/office/powerpoint/2010/main" val="206299746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7/11/2013 6:50:22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11.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12.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13.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2,4,11,15,16,7,8,"/>
</p:tagLst>
</file>

<file path=ppt/tags/tag15.xml><?xml version="1.0" encoding="utf-8"?>
<p:tagLst xmlns:a="http://schemas.openxmlformats.org/drawingml/2006/main" xmlns:r="http://schemas.openxmlformats.org/officeDocument/2006/relationships" xmlns:p="http://schemas.openxmlformats.org/presentationml/2006/main">
  <p:tag name="ZHAW.ACCESSIBILITYADDIN.READINGORDER" val="2,3,7,4,8,5,6,"/>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3,7,4,8,5,6,9,"/>
</p:tagLst>
</file>

<file path=ppt/tags/tag17.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8.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9.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9,2,3,7,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7,8,9,1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7,3,4,5,6,8,"/>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85974B5D-E656-42E2-90D1-FA58F08FC3EA}">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608</TotalTime>
  <Words>3568</Words>
  <Application>Microsoft Office PowerPoint</Application>
  <PresentationFormat>Προβολή στην οθόνη (4:3)</PresentationFormat>
  <Paragraphs>448</Paragraphs>
  <Slides>49</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49</vt:i4>
      </vt:variant>
    </vt:vector>
  </HeadingPairs>
  <TitlesOfParts>
    <vt:vector size="50" baseType="lpstr">
      <vt:lpstr>Θέμα του Office</vt:lpstr>
      <vt:lpstr>Διδακτική Πληροφορικής</vt:lpstr>
      <vt:lpstr>Άδειες χρήσης </vt:lpstr>
      <vt:lpstr>Χρηματοδότηση </vt:lpstr>
      <vt:lpstr>Σκοποί ενότητας </vt:lpstr>
      <vt:lpstr>Περιεχόμενα ενότητας</vt:lpstr>
      <vt:lpstr>Μέθοδοι διδασκαλίας</vt:lpstr>
      <vt:lpstr>Παραδοσιακές μέθοδοι διδασκαλίας</vt:lpstr>
      <vt:lpstr>Σύγχρονες διδακτικές προσεγγίσεις</vt:lpstr>
      <vt:lpstr>Αντίθετα στοιχεία των δύο μεθόδων (Dewey 1938)</vt:lpstr>
      <vt:lpstr>Διαφορές πρακτικής των δύο μεθόδων (Bennet 1976) (1)</vt:lpstr>
      <vt:lpstr>Διαφορές πρακτικής των δύο μεθόδων (Bennet 1976) (2)</vt:lpstr>
      <vt:lpstr>Διαφορές πρακτικής των δύο μεθόδων (Bennet 1976) (3)</vt:lpstr>
      <vt:lpstr>Επιχειρήματα υπέρ της μαθητοκεντρικής προσέγγισης</vt:lpstr>
      <vt:lpstr>Επιχειρήματα υπέρ της παραδοσιακής προσέγγισης</vt:lpstr>
      <vt:lpstr>Ποιό μοντέλο εφαρμόζεται σήμερα; </vt:lpstr>
      <vt:lpstr>Τοποθέτηση μαθητών στην τάξη (Δασκαλοκεντρικό μοντέλο)</vt:lpstr>
      <vt:lpstr>Μαθητοκεντρικό μοντέλο (1)</vt:lpstr>
      <vt:lpstr>Μαθητοκεντρικό μοντέλο (2)</vt:lpstr>
      <vt:lpstr>Τεχνικές εφαρμογής μεθόδων (1)</vt:lpstr>
      <vt:lpstr>Τεχνικές εφαρμογής μεθόδων (2)</vt:lpstr>
      <vt:lpstr>Η σειρά και ο τρόπος με την οποία οι μαθητές μιλούν</vt:lpstr>
      <vt:lpstr>Η επιδεξιότητα της ακρόασης (1)</vt:lpstr>
      <vt:lpstr>Η επιδεξιότητα της ακρόασης (2)</vt:lpstr>
      <vt:lpstr>Πρόκληση brain storming (1)</vt:lpstr>
      <vt:lpstr>Πρόκληση brain storming (2)</vt:lpstr>
      <vt:lpstr>Το παιχνίδι περιμένοντας</vt:lpstr>
      <vt:lpstr>Κανόνες (1)</vt:lpstr>
      <vt:lpstr>Κανόνες (2)</vt:lpstr>
      <vt:lpstr>Σαμποτάζ</vt:lpstr>
      <vt:lpstr>Υποστήριξη (1)</vt:lpstr>
      <vt:lpstr>Υποστήριξη (2)</vt:lpstr>
      <vt:lpstr>Τα παιχνίδια (1)</vt:lpstr>
      <vt:lpstr>Τα παιχνίδια (2)</vt:lpstr>
      <vt:lpstr>Ανοιχτή συζήτηση (1)</vt:lpstr>
      <vt:lpstr>Ανοιχτή συζήτηση (2)</vt:lpstr>
      <vt:lpstr>Αποδοτικές δεξιότητες μάθησης και έκφραση συναισθημάτων (1)</vt:lpstr>
      <vt:lpstr>Αποδοτικές δεξιότητες μάθησης και έκφραση συναισθημάτων (2)</vt:lpstr>
      <vt:lpstr>Λέγοντας την αλήθεια</vt:lpstr>
      <vt:lpstr>Ρωτώντας τους μαθητές (1)</vt:lpstr>
      <vt:lpstr>Ρωτώντας τους μαθητές (2)</vt:lpstr>
      <vt:lpstr>Η αξιολόγηση των λαθών (1)</vt:lpstr>
      <vt:lpstr>Η αξιολόγηση των λαθών (2)</vt:lpstr>
      <vt:lpstr>Περιεχόμενο ή Διαδικασία;</vt:lpstr>
      <vt:lpstr>Φάσεις της διδασκαλίας</vt:lpstr>
      <vt:lpstr>Σχεδιασμός διδασκαλίας (1 από 2)</vt:lpstr>
      <vt:lpstr>Σχεδιασμός διδασκαλίας (2 από 2)</vt:lpstr>
      <vt:lpstr>Υλοποίηση διδασκαλίας (1 από 2)</vt:lpstr>
      <vt:lpstr>Υλοποίηση διδασκαλίας (2 από 2)</vt:lpstr>
      <vt:lpstr>Τέλος πέμπτης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Διδακτική Πληροφορικής</dc:title>
  <dc:subject>Μοντέλα εκπαίδευσης - Διδασκαλία</dc:subject>
  <dc:creator>Γεώργιος Σούλτης</dc:creator>
  <cp:keywords>παιδαγωγικά μοντέλα</cp:keywords>
  <dc:description>Ποια είναι τα εκπαιδευτικά  μοντέλα σήμερα. Ποια είναι τα χαρακτηριστικά τους. Ποια είναι τα πλεονεκτήματα και τα μειονεκτήματα. Ποιο εκπαιδευτικό μοντέλο εφαρμόζεται σήμερα στις χώρες του εξωτερικού και στην Ελλάδα</dc:description>
  <cp:lastModifiedBy>Georgia</cp:lastModifiedBy>
  <cp:revision>102</cp:revision>
  <dcterms:created xsi:type="dcterms:W3CDTF">2013-10-14T06:52:47Z</dcterms:created>
  <dcterms:modified xsi:type="dcterms:W3CDTF">2013-11-07T15:40:36Z</dcterms:modified>
  <cp:category>Εκπαιδευτικό υλικό</cp:category>
  <cp:contentStatus>Τελικό</cp:contentStatus>
</cp:coreProperties>
</file>