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80"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852936"/>
            <a:ext cx="7776864" cy="4056856"/>
          </a:xfrm>
        </p:spPr>
        <p:txBody>
          <a:bodyPr>
            <a:noAutofit/>
          </a:bodyPr>
          <a:lstStyle/>
          <a:p>
            <a:pPr lvl="0"/>
            <a:r>
              <a:rPr lang="el-GR" sz="2800" b="1" dirty="0" smtClean="0"/>
              <a:t>Ενότητα </a:t>
            </a:r>
            <a:r>
              <a:rPr lang="en-US" sz="2800" b="1" dirty="0" smtClean="0"/>
              <a:t>10</a:t>
            </a:r>
            <a:r>
              <a:rPr lang="el-GR" sz="2800" b="1" dirty="0" smtClean="0"/>
              <a:t>:</a:t>
            </a:r>
            <a:r>
              <a:rPr lang="en-US" sz="2800" dirty="0" smtClean="0"/>
              <a:t> </a:t>
            </a:r>
            <a:r>
              <a:rPr lang="el-GR" sz="2800" dirty="0"/>
              <a:t>Βιοχημικά τεστ  ταυτοποίησης-Τεστ </a:t>
            </a:r>
            <a:r>
              <a:rPr lang="el-GR" sz="2800" dirty="0" err="1" smtClean="0"/>
              <a:t>καταλάσης</a:t>
            </a:r>
            <a:r>
              <a:rPr lang="en-US" sz="2800" dirty="0" smtClean="0"/>
              <a:t>, </a:t>
            </a:r>
            <a:r>
              <a:rPr lang="el-GR" sz="2800" dirty="0" err="1" smtClean="0"/>
              <a:t>οξειδάσης</a:t>
            </a:r>
            <a:r>
              <a:rPr lang="en-US" sz="2800" dirty="0" smtClean="0"/>
              <a:t>, </a:t>
            </a:r>
            <a:r>
              <a:rPr lang="el-GR" sz="2800" dirty="0" err="1" smtClean="0"/>
              <a:t>αμινοπεπτιδάσης</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Βιοχημικά τεστ </a:t>
            </a:r>
            <a:r>
              <a:rPr lang="el-GR" dirty="0" err="1" smtClean="0"/>
              <a:t>καταλάσης</a:t>
            </a:r>
            <a:r>
              <a:rPr lang="el-GR" dirty="0" smtClean="0"/>
              <a:t>, </a:t>
            </a:r>
            <a:br>
              <a:rPr lang="el-GR" dirty="0" smtClean="0"/>
            </a:br>
            <a:r>
              <a:rPr lang="el-GR" dirty="0" err="1" smtClean="0"/>
              <a:t>οξειδάσης</a:t>
            </a:r>
            <a:r>
              <a:rPr lang="el-GR" dirty="0" smtClean="0"/>
              <a:t>, </a:t>
            </a:r>
            <a:r>
              <a:rPr lang="el-GR" dirty="0" err="1" smtClean="0"/>
              <a:t>αμινοπεπτιδάσης</a:t>
            </a:r>
            <a:r>
              <a:rPr lang="el-GR" dirty="0" smtClean="0"/>
              <a:t> </a:t>
            </a:r>
            <a:br>
              <a:rPr lang="el-GR" dirty="0" smtClean="0"/>
            </a:br>
            <a:r>
              <a:rPr lang="el-GR" dirty="0" smtClean="0"/>
              <a:t>(5 από 9)</a:t>
            </a:r>
            <a:endParaRPr lang="el-GR" dirty="0"/>
          </a:p>
        </p:txBody>
      </p:sp>
      <p:sp>
        <p:nvSpPr>
          <p:cNvPr id="2" name="Ορθογώνιο 1" descr="Το τεστ γίνεται με την προσθήκη λίγων σταγόνων από καθαρή, υγρή καλλιέργεια βακτηρίων ή από μεμονωμένη αποικία σε τρυβλίο που επιστρώνονται πάνω σε ειδικούς χάρτινους δείκτες εμποτισμένους με το αντιδραστήριο N,N,N′,N′-tetramethyl-p-phenylenediamine (TMPD) ή N,N-dimethyl-p-phenylenediamine (DMPD), τα οποία είναι δείκτες οξειδοαναγωγής. Όταν ο δείκτης οξειδώνεται (λόγω παραγωγής οξειδάσης) αποκτάει σκούρο μπλε-μωβ χρώμα, ενώ όταν δεν οξειδώνεται παραμένει άχρωμος.&#10;"/>
          <p:cNvSpPr/>
          <p:nvPr/>
        </p:nvSpPr>
        <p:spPr>
          <a:xfrm>
            <a:off x="467544" y="2100912"/>
            <a:ext cx="8219256" cy="3416320"/>
          </a:xfrm>
          <a:prstGeom prst="rect">
            <a:avLst/>
          </a:prstGeom>
        </p:spPr>
        <p:txBody>
          <a:bodyPr wrap="square">
            <a:spAutoFit/>
          </a:bodyPr>
          <a:lstStyle/>
          <a:p>
            <a:r>
              <a:rPr lang="el-GR" sz="2400" dirty="0"/>
              <a:t>Το τεστ γίνεται με την προσθήκη λίγων σταγόνων από καθαρή, υγρή καλλιέργεια βακτηρίων ή από μεμονωμένη αποικία σε </a:t>
            </a:r>
            <a:r>
              <a:rPr lang="el-GR" sz="2400" dirty="0" err="1"/>
              <a:t>τρυβλίο</a:t>
            </a:r>
            <a:r>
              <a:rPr lang="el-GR" sz="2400" dirty="0"/>
              <a:t> που επιστρώνονται πάνω σε ειδικούς χάρτινους δείκτες εμποτισμένους με το αντιδραστήριο </a:t>
            </a:r>
            <a:r>
              <a:rPr lang="en-US" sz="2400" i="1" dirty="0"/>
              <a:t>N</a:t>
            </a:r>
            <a:r>
              <a:rPr lang="el-GR" sz="2400" i="1" dirty="0"/>
              <a:t>,</a:t>
            </a:r>
            <a:r>
              <a:rPr lang="en-US" sz="2400" i="1" dirty="0"/>
              <a:t>N</a:t>
            </a:r>
            <a:r>
              <a:rPr lang="el-GR" sz="2400" i="1" dirty="0"/>
              <a:t>,</a:t>
            </a:r>
            <a:r>
              <a:rPr lang="en-US" sz="2400" i="1" dirty="0"/>
              <a:t>N</a:t>
            </a:r>
            <a:r>
              <a:rPr lang="el-GR" sz="2400" i="1" dirty="0"/>
              <a:t>′,</a:t>
            </a:r>
            <a:r>
              <a:rPr lang="en-US" sz="2400" i="1" dirty="0"/>
              <a:t>N</a:t>
            </a:r>
            <a:r>
              <a:rPr lang="el-GR" sz="2400" i="1" dirty="0"/>
              <a:t>′</a:t>
            </a:r>
            <a:r>
              <a:rPr lang="el-GR" sz="2400" dirty="0"/>
              <a:t>-</a:t>
            </a:r>
            <a:r>
              <a:rPr lang="en-US" sz="2400" dirty="0" err="1"/>
              <a:t>tetramethyl</a:t>
            </a:r>
            <a:r>
              <a:rPr lang="el-GR" sz="2400" dirty="0"/>
              <a:t>-</a:t>
            </a:r>
            <a:r>
              <a:rPr lang="en-US" sz="2400" i="1" dirty="0"/>
              <a:t>p</a:t>
            </a:r>
            <a:r>
              <a:rPr lang="el-GR" sz="2400" dirty="0"/>
              <a:t>-</a:t>
            </a:r>
            <a:r>
              <a:rPr lang="en-US" sz="2400" dirty="0" err="1"/>
              <a:t>phenylenediamine</a:t>
            </a:r>
            <a:r>
              <a:rPr lang="el-GR" sz="2400" dirty="0"/>
              <a:t> (</a:t>
            </a:r>
            <a:r>
              <a:rPr lang="en-US" sz="2400" dirty="0"/>
              <a:t>TMPD</a:t>
            </a:r>
            <a:r>
              <a:rPr lang="el-GR" sz="2400" dirty="0"/>
              <a:t>) ή </a:t>
            </a:r>
            <a:r>
              <a:rPr lang="en-US" sz="2400" i="1" dirty="0"/>
              <a:t>N</a:t>
            </a:r>
            <a:r>
              <a:rPr lang="el-GR" sz="2400" i="1" dirty="0"/>
              <a:t>,</a:t>
            </a:r>
            <a:r>
              <a:rPr lang="en-US" sz="2400" i="1" dirty="0"/>
              <a:t>N</a:t>
            </a:r>
            <a:r>
              <a:rPr lang="el-GR" sz="2400" dirty="0"/>
              <a:t>-</a:t>
            </a:r>
            <a:r>
              <a:rPr lang="en-US" sz="2400" dirty="0"/>
              <a:t>dimethyl</a:t>
            </a:r>
            <a:r>
              <a:rPr lang="el-GR" sz="2400" dirty="0"/>
              <a:t>-</a:t>
            </a:r>
            <a:r>
              <a:rPr lang="en-US" sz="2400" i="1" dirty="0"/>
              <a:t>p</a:t>
            </a:r>
            <a:r>
              <a:rPr lang="el-GR" sz="2400" dirty="0"/>
              <a:t>-</a:t>
            </a:r>
            <a:r>
              <a:rPr lang="en-US" sz="2400" dirty="0" err="1"/>
              <a:t>phenylenediamine</a:t>
            </a:r>
            <a:r>
              <a:rPr lang="el-GR" sz="2400" dirty="0"/>
              <a:t> (</a:t>
            </a:r>
            <a:r>
              <a:rPr lang="en-US" sz="2400" dirty="0"/>
              <a:t>DMPD</a:t>
            </a:r>
            <a:r>
              <a:rPr lang="el-GR" sz="2400" dirty="0"/>
              <a:t>), τα οποία είναι δείκτες οξειδοαναγωγής. Όταν ο δείκτης οξειδώνεται (λόγω παραγωγής </a:t>
            </a:r>
            <a:r>
              <a:rPr lang="el-GR" sz="2400" dirty="0" err="1"/>
              <a:t>οξειδάσης</a:t>
            </a:r>
            <a:r>
              <a:rPr lang="el-GR" sz="2400" dirty="0"/>
              <a:t>) αποκτάει σκούρο μπλε-μωβ χρώμα, ενώ όταν δεν οξειδώνεται παραμένει </a:t>
            </a:r>
            <a:r>
              <a:rPr lang="el-GR" sz="2400" dirty="0" smtClean="0"/>
              <a:t>άχρωμος.</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4"/>
            <a:ext cx="8219256" cy="15121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Βιοχημικά τεστ </a:t>
            </a:r>
            <a:r>
              <a:rPr lang="el-GR" sz="4000" dirty="0" err="1"/>
              <a:t>καταλάσης</a:t>
            </a:r>
            <a:r>
              <a:rPr lang="el-GR" sz="4000" dirty="0"/>
              <a:t>, </a:t>
            </a:r>
            <a:br>
              <a:rPr lang="el-GR" sz="4000" dirty="0"/>
            </a:br>
            <a:r>
              <a:rPr lang="el-GR" sz="4000" dirty="0" err="1"/>
              <a:t>οξειδάσης</a:t>
            </a:r>
            <a:r>
              <a:rPr lang="el-GR" sz="4000" dirty="0"/>
              <a:t>, </a:t>
            </a:r>
            <a:r>
              <a:rPr lang="el-GR" sz="4000" dirty="0" err="1"/>
              <a:t>αμινοπεπτιδάσης</a:t>
            </a:r>
            <a:r>
              <a:rPr lang="el-GR" sz="4000" dirty="0"/>
              <a:t> </a:t>
            </a:r>
            <a:br>
              <a:rPr lang="el-GR" sz="4000" dirty="0"/>
            </a:br>
            <a:r>
              <a:rPr lang="el-GR" sz="4000" dirty="0" smtClean="0"/>
              <a:t>(6 </a:t>
            </a:r>
            <a:r>
              <a:rPr lang="el-GR" sz="4000" dirty="0"/>
              <a:t>από </a:t>
            </a:r>
            <a:r>
              <a:rPr lang="el-GR" sz="4000" dirty="0" smtClean="0"/>
              <a:t>9)</a:t>
            </a:r>
            <a:endParaRPr lang="el-GR" sz="4000" dirty="0"/>
          </a:p>
        </p:txBody>
      </p:sp>
      <p:pic>
        <p:nvPicPr>
          <p:cNvPr id="6" name="Εικόνα 5" descr="Εικόνα 1, Αρνητικό (αριστερά, θέση 1) και θετικό (αριστερά, θέση 2) τεστ καταλάσης με διαφορετικά βακτήρια. &#10;"/>
          <p:cNvPicPr/>
          <p:nvPr/>
        </p:nvPicPr>
        <p:blipFill>
          <a:blip r:embed="rId4" cstate="print"/>
          <a:srcRect/>
          <a:stretch>
            <a:fillRect/>
          </a:stretch>
        </p:blipFill>
        <p:spPr bwMode="auto">
          <a:xfrm>
            <a:off x="611560" y="1628800"/>
            <a:ext cx="3413348" cy="3413348"/>
          </a:xfrm>
          <a:prstGeom prst="rect">
            <a:avLst/>
          </a:prstGeom>
          <a:noFill/>
          <a:ln w="9525">
            <a:noFill/>
            <a:miter lim="800000"/>
            <a:headEnd/>
            <a:tailEnd/>
          </a:ln>
        </p:spPr>
      </p:pic>
      <p:sp>
        <p:nvSpPr>
          <p:cNvPr id="3" name="Ορθογώνιο 2" descr="."/>
          <p:cNvSpPr/>
          <p:nvPr/>
        </p:nvSpPr>
        <p:spPr>
          <a:xfrm>
            <a:off x="467544" y="4965234"/>
            <a:ext cx="4131514" cy="1446550"/>
          </a:xfrm>
          <a:prstGeom prst="rect">
            <a:avLst/>
          </a:prstGeom>
        </p:spPr>
        <p:txBody>
          <a:bodyPr wrap="square">
            <a:spAutoFit/>
          </a:bodyPr>
          <a:lstStyle/>
          <a:p>
            <a:r>
              <a:rPr lang="el-GR" sz="2200" dirty="0"/>
              <a:t>Αρνητικό (αριστερά, θέση 1) και θετικό (αριστερά, θέση 2) τεστ </a:t>
            </a:r>
            <a:r>
              <a:rPr lang="el-GR" sz="2200" dirty="0" err="1"/>
              <a:t>καταλάσης</a:t>
            </a:r>
            <a:r>
              <a:rPr lang="el-GR" sz="2200" dirty="0"/>
              <a:t> με διαφορετικά βακτήρια. </a:t>
            </a:r>
          </a:p>
        </p:txBody>
      </p:sp>
      <p:pic>
        <p:nvPicPr>
          <p:cNvPr id="7" name="irc_mi" descr="Εικόνα 2, Το τεστ οξειδάσης σε καλλιέργεια Neisseria mucosa.&#10;"/>
          <p:cNvPicPr/>
          <p:nvPr/>
        </p:nvPicPr>
        <p:blipFill>
          <a:blip r:embed="rId5" cstate="print"/>
          <a:srcRect/>
          <a:stretch>
            <a:fillRect/>
          </a:stretch>
        </p:blipFill>
        <p:spPr bwMode="auto">
          <a:xfrm>
            <a:off x="4158573" y="2113013"/>
            <a:ext cx="4517883" cy="2684139"/>
          </a:xfrm>
          <a:prstGeom prst="rect">
            <a:avLst/>
          </a:prstGeom>
          <a:noFill/>
          <a:ln w="9525">
            <a:noFill/>
            <a:miter lim="800000"/>
            <a:headEnd/>
            <a:tailEnd/>
          </a:ln>
        </p:spPr>
      </p:pic>
      <p:sp>
        <p:nvSpPr>
          <p:cNvPr id="4" name="Ορθογώνιο 3" descr="."/>
          <p:cNvSpPr/>
          <p:nvPr/>
        </p:nvSpPr>
        <p:spPr>
          <a:xfrm>
            <a:off x="4419600" y="4877247"/>
            <a:ext cx="4267200" cy="830997"/>
          </a:xfrm>
          <a:prstGeom prst="rect">
            <a:avLst/>
          </a:prstGeom>
        </p:spPr>
        <p:txBody>
          <a:bodyPr wrap="square">
            <a:spAutoFit/>
          </a:bodyPr>
          <a:lstStyle/>
          <a:p>
            <a:r>
              <a:rPr lang="el-GR" sz="2400" dirty="0" smtClean="0"/>
              <a:t>Το τεστ </a:t>
            </a:r>
            <a:r>
              <a:rPr lang="el-GR" sz="2400" dirty="0" err="1"/>
              <a:t>οξειδάσης</a:t>
            </a:r>
            <a:r>
              <a:rPr lang="el-GR" sz="2400" dirty="0"/>
              <a:t> σε καλλιέργεια </a:t>
            </a:r>
            <a:r>
              <a:rPr lang="en-US" sz="2400" dirty="0"/>
              <a:t>Neisseria mucosa</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800200"/>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Βιοχημικά τεστ </a:t>
            </a:r>
            <a:r>
              <a:rPr lang="el-GR" sz="4000" dirty="0" err="1"/>
              <a:t>καταλάσης</a:t>
            </a:r>
            <a:r>
              <a:rPr lang="el-GR" sz="4000" dirty="0"/>
              <a:t>, </a:t>
            </a:r>
            <a:br>
              <a:rPr lang="el-GR" sz="4000" dirty="0"/>
            </a:br>
            <a:r>
              <a:rPr lang="el-GR" sz="4000" dirty="0" err="1"/>
              <a:t>οξειδάσης</a:t>
            </a:r>
            <a:r>
              <a:rPr lang="el-GR" sz="4000" dirty="0"/>
              <a:t>, </a:t>
            </a:r>
            <a:r>
              <a:rPr lang="el-GR" sz="4000" dirty="0" err="1"/>
              <a:t>αμινοπεπτιδάσης</a:t>
            </a:r>
            <a:r>
              <a:rPr lang="el-GR" sz="4000" dirty="0"/>
              <a:t> </a:t>
            </a:r>
            <a:br>
              <a:rPr lang="el-GR" sz="4000" dirty="0"/>
            </a:br>
            <a:r>
              <a:rPr lang="el-GR" sz="4000" dirty="0" smtClean="0"/>
              <a:t>(7 </a:t>
            </a:r>
            <a:r>
              <a:rPr lang="el-GR" sz="4000" dirty="0"/>
              <a:t>από </a:t>
            </a:r>
            <a:r>
              <a:rPr lang="el-GR" sz="4000" dirty="0" smtClean="0"/>
              <a:t>9)</a:t>
            </a:r>
            <a:endParaRPr lang="el-GR" sz="4000" dirty="0"/>
          </a:p>
        </p:txBody>
      </p:sp>
      <p:sp>
        <p:nvSpPr>
          <p:cNvPr id="3" name="Ορθογώνιο 2" descr="Το τεστ αμινοπεπτιδάσης είναι ένα τεστ που αφορά την ανίχνευση αμινοπεπτιδάσης της L-αλανίνης που διασπά την L-αλανίνη από διάφορα πεπτίδια, και η οποία εντοπίζεται σχεδόν αποκλειστικά στα κύτταρα των Gram αρνητικών βακτηρίων. Συνεπώς το τεστ αμινοπεπτιδάσης μπορεί να χρησιμοποιηθεί αντί για τη Χρώση Gram για την κατάταξη των βακτηρίων σε Gram θετικά και Gram αρνητικά (χωρίς ωστόσο να μας δίνει στοιχεία μορφολογίας του κυττάρου όπως η Χρώση Gram), με εξαίρεση τα γένη κυρίως Campylobacter και Bacteroides που μας δίνουν αρνητική αντίδραση αν και είναι Gram αρνητικά.  &#10;"/>
          <p:cNvSpPr/>
          <p:nvPr/>
        </p:nvSpPr>
        <p:spPr>
          <a:xfrm>
            <a:off x="467544" y="2082328"/>
            <a:ext cx="8219256" cy="3785652"/>
          </a:xfrm>
          <a:prstGeom prst="rect">
            <a:avLst/>
          </a:prstGeom>
        </p:spPr>
        <p:txBody>
          <a:bodyPr wrap="square">
            <a:spAutoFit/>
          </a:bodyPr>
          <a:lstStyle/>
          <a:p>
            <a:r>
              <a:rPr lang="el-GR" sz="2400" dirty="0"/>
              <a:t>Το τεστ </a:t>
            </a:r>
            <a:r>
              <a:rPr lang="el-GR" sz="2400" dirty="0" err="1"/>
              <a:t>αμινοπεπτιδάσης</a:t>
            </a:r>
            <a:r>
              <a:rPr lang="el-GR" sz="2400" dirty="0"/>
              <a:t> είναι ένα τεστ που αφορά την ανίχνευση </a:t>
            </a:r>
            <a:r>
              <a:rPr lang="el-GR" sz="2400" dirty="0" err="1"/>
              <a:t>αμινοπεπτιδάσης</a:t>
            </a:r>
            <a:r>
              <a:rPr lang="el-GR" sz="2400" dirty="0"/>
              <a:t> της </a:t>
            </a:r>
            <a:r>
              <a:rPr lang="en-US" sz="2400" dirty="0"/>
              <a:t>L</a:t>
            </a:r>
            <a:r>
              <a:rPr lang="el-GR" sz="2400" dirty="0"/>
              <a:t>-</a:t>
            </a:r>
            <a:r>
              <a:rPr lang="el-GR" sz="2400" dirty="0" err="1"/>
              <a:t>αλανίνης</a:t>
            </a:r>
            <a:r>
              <a:rPr lang="el-GR" sz="2400" dirty="0"/>
              <a:t> που διασπά την </a:t>
            </a:r>
            <a:r>
              <a:rPr lang="en-US" sz="2400" dirty="0"/>
              <a:t>L</a:t>
            </a:r>
            <a:r>
              <a:rPr lang="el-GR" sz="2400" dirty="0"/>
              <a:t>-</a:t>
            </a:r>
            <a:r>
              <a:rPr lang="el-GR" sz="2400" dirty="0" err="1"/>
              <a:t>αλανίνη</a:t>
            </a:r>
            <a:r>
              <a:rPr lang="el-GR" sz="2400" dirty="0"/>
              <a:t> από διάφορα πεπτίδια, και η οποία εντοπίζεται σχεδόν αποκλειστικά στα κύτταρα των </a:t>
            </a:r>
            <a:r>
              <a:rPr lang="en-US" sz="2400" dirty="0"/>
              <a:t>Gram </a:t>
            </a:r>
            <a:r>
              <a:rPr lang="el-GR" sz="2400" dirty="0"/>
              <a:t>αρνητικών βακτηρίων. Συνεπώς το τεστ </a:t>
            </a:r>
            <a:r>
              <a:rPr lang="el-GR" sz="2400" dirty="0" err="1"/>
              <a:t>αμινοπεπτιδάσης</a:t>
            </a:r>
            <a:r>
              <a:rPr lang="el-GR" sz="2400" dirty="0"/>
              <a:t> μπορεί να χρησιμοποιηθεί αντί για τη Χρώση </a:t>
            </a:r>
            <a:r>
              <a:rPr lang="en-US" sz="2400" dirty="0"/>
              <a:t>Gram</a:t>
            </a:r>
            <a:r>
              <a:rPr lang="el-GR" sz="2400" dirty="0"/>
              <a:t> για την κατάταξη των βακτηρίων σε </a:t>
            </a:r>
            <a:r>
              <a:rPr lang="en-US" sz="2400" dirty="0"/>
              <a:t>Gram</a:t>
            </a:r>
            <a:r>
              <a:rPr lang="el-GR" sz="2400" dirty="0"/>
              <a:t> θετικά και </a:t>
            </a:r>
            <a:r>
              <a:rPr lang="en-US" sz="2400" dirty="0"/>
              <a:t>Gram </a:t>
            </a:r>
            <a:r>
              <a:rPr lang="el-GR" sz="2400" dirty="0"/>
              <a:t>αρνητικά (χωρίς ωστόσο να μας δίνει στοιχεία μορφολογίας του κυττάρου όπως η Χρώση </a:t>
            </a:r>
            <a:r>
              <a:rPr lang="en-US" sz="2400" dirty="0"/>
              <a:t>Gram</a:t>
            </a:r>
            <a:r>
              <a:rPr lang="el-GR" sz="2400" dirty="0"/>
              <a:t>), με εξαίρεση τα γένη κυρίως </a:t>
            </a:r>
            <a:r>
              <a:rPr lang="en-US" sz="2400" dirty="0"/>
              <a:t>Campylobacter </a:t>
            </a:r>
            <a:r>
              <a:rPr lang="el-GR" sz="2400" dirty="0"/>
              <a:t>και </a:t>
            </a:r>
            <a:r>
              <a:rPr lang="en-US" sz="2400" dirty="0" err="1"/>
              <a:t>Bacteroides</a:t>
            </a:r>
            <a:r>
              <a:rPr lang="el-GR" sz="2400" dirty="0"/>
              <a:t> που μας δίνουν αρνητική αντίδραση αν και είναι </a:t>
            </a:r>
            <a:r>
              <a:rPr lang="en-US" sz="2400" dirty="0"/>
              <a:t>Gram </a:t>
            </a:r>
            <a:r>
              <a:rPr lang="el-GR" sz="2400" dirty="0"/>
              <a:t>αρνητικά.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728191"/>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Βιοχημικά τεστ </a:t>
            </a:r>
            <a:r>
              <a:rPr lang="el-GR" sz="4000" dirty="0" err="1"/>
              <a:t>καταλάσης</a:t>
            </a:r>
            <a:r>
              <a:rPr lang="el-GR" sz="4000" dirty="0"/>
              <a:t>, </a:t>
            </a:r>
            <a:br>
              <a:rPr lang="el-GR" sz="4000" dirty="0"/>
            </a:br>
            <a:r>
              <a:rPr lang="el-GR" sz="4000" dirty="0" err="1"/>
              <a:t>οξειδάσης</a:t>
            </a:r>
            <a:r>
              <a:rPr lang="el-GR" sz="4000" dirty="0"/>
              <a:t>, </a:t>
            </a:r>
            <a:r>
              <a:rPr lang="el-GR" sz="4000" dirty="0" err="1"/>
              <a:t>αμινοπεπτιδάσης</a:t>
            </a:r>
            <a:r>
              <a:rPr lang="el-GR" sz="4000" dirty="0"/>
              <a:t> </a:t>
            </a:r>
            <a:br>
              <a:rPr lang="el-GR" sz="4000" dirty="0"/>
            </a:br>
            <a:r>
              <a:rPr lang="el-GR" sz="4000" dirty="0" smtClean="0"/>
              <a:t>(8 </a:t>
            </a:r>
            <a:r>
              <a:rPr lang="el-GR" sz="4000" dirty="0"/>
              <a:t>από </a:t>
            </a:r>
            <a:r>
              <a:rPr lang="el-GR" sz="4000" dirty="0" smtClean="0"/>
              <a:t>9)</a:t>
            </a:r>
            <a:endParaRPr lang="el-GR" sz="4000" dirty="0"/>
          </a:p>
        </p:txBody>
      </p:sp>
      <p:sp>
        <p:nvSpPr>
          <p:cNvPr id="4" name="Ορθογώνιο 3" descr="Για την διενέργεια του τεστ αμινοπεπτιδάσης τοποθετούμε σε ένα υγρό εναιώρημα κυττάρων καθαρής καλλιέργειας έναν ειδικό χάρτινο δείκτη εμποτισμένο με το κατάλληλο υπόστρωμα (L-alanine-4-nitroanilide) και επωάζουμε το δείγμα στους τριάντα με τριανταεφτά βαθμούς κελσίου για δέκα ως τριάντα λεπτά. Αν υπάρχει θετική αντίδραση (παρουσία αμινοπεπτιδάσης) ο χάρτινος δείκτης χρωματίζεται κίτρινος, διαφορετικά παραμένει άχρωμος.&#10;"/>
          <p:cNvSpPr/>
          <p:nvPr/>
        </p:nvSpPr>
        <p:spPr>
          <a:xfrm>
            <a:off x="467544" y="2407528"/>
            <a:ext cx="8219256" cy="2677656"/>
          </a:xfrm>
          <a:prstGeom prst="rect">
            <a:avLst/>
          </a:prstGeom>
        </p:spPr>
        <p:txBody>
          <a:bodyPr wrap="square">
            <a:spAutoFit/>
          </a:bodyPr>
          <a:lstStyle/>
          <a:p>
            <a:r>
              <a:rPr lang="el-GR" sz="2400" dirty="0"/>
              <a:t>Για την διενέργεια του τεστ </a:t>
            </a:r>
            <a:r>
              <a:rPr lang="el-GR" sz="2400" dirty="0" err="1"/>
              <a:t>αμινοπεπτιδάσης</a:t>
            </a:r>
            <a:r>
              <a:rPr lang="el-GR" sz="2400" dirty="0"/>
              <a:t> τοποθετούμε σε ένα υγρό εναιώρημα κυττάρων καθαρής καλλιέργειας έναν ειδικό χάρτινο δείκτη εμποτισμένο με το κατάλληλο υπόστρωμα (L-alanine-4-nitroanilide) και επωάζουμε το δείγμα στους 30-37°</a:t>
            </a:r>
            <a:r>
              <a:rPr lang="en-US" sz="2400" dirty="0"/>
              <a:t>C </a:t>
            </a:r>
            <a:r>
              <a:rPr lang="el-GR" sz="2400" dirty="0"/>
              <a:t>για 10-30 λεπτά. Αν υπάρχει θετική αντίδραση (παρουσία </a:t>
            </a:r>
            <a:r>
              <a:rPr lang="el-GR" sz="2400" dirty="0" err="1"/>
              <a:t>αμινοπεπτιδάσης</a:t>
            </a:r>
            <a:r>
              <a:rPr lang="el-GR" sz="2400" dirty="0"/>
              <a:t>) ο χάρτινος δείκτης χρωματίζεται κίτρινος, διαφορετικά παραμένει </a:t>
            </a:r>
            <a:r>
              <a:rPr lang="el-GR" sz="2400" dirty="0" smtClean="0"/>
              <a:t>άχρωμος.</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65618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Βιοχημικά τεστ </a:t>
            </a:r>
            <a:r>
              <a:rPr lang="el-GR" sz="4000" dirty="0" err="1"/>
              <a:t>καταλάσης</a:t>
            </a:r>
            <a:r>
              <a:rPr lang="el-GR" sz="4000" dirty="0"/>
              <a:t>, </a:t>
            </a:r>
            <a:br>
              <a:rPr lang="el-GR" sz="4000" dirty="0"/>
            </a:br>
            <a:r>
              <a:rPr lang="el-GR" sz="4000" dirty="0" err="1"/>
              <a:t>οξειδάσης</a:t>
            </a:r>
            <a:r>
              <a:rPr lang="el-GR" sz="4000" dirty="0"/>
              <a:t>, </a:t>
            </a:r>
            <a:r>
              <a:rPr lang="el-GR" sz="4000" dirty="0" err="1"/>
              <a:t>αμινοπεπτιδάσης</a:t>
            </a:r>
            <a:r>
              <a:rPr lang="el-GR" sz="4000" dirty="0"/>
              <a:t> </a:t>
            </a:r>
            <a:br>
              <a:rPr lang="el-GR" sz="4000" dirty="0"/>
            </a:br>
            <a:r>
              <a:rPr lang="el-GR" sz="4000" dirty="0" smtClean="0"/>
              <a:t>(9 </a:t>
            </a:r>
            <a:r>
              <a:rPr lang="el-GR" sz="4000" dirty="0"/>
              <a:t>από </a:t>
            </a:r>
            <a:r>
              <a:rPr lang="el-GR" sz="4000" dirty="0" smtClean="0"/>
              <a:t>9)</a:t>
            </a:r>
            <a:endParaRPr lang="el-GR" sz="4000" dirty="0"/>
          </a:p>
        </p:txBody>
      </p:sp>
      <p:pic>
        <p:nvPicPr>
          <p:cNvPr id="7" name="Εικόνα 6" descr="Εικόνα, Θετικό (αριστερά) και αρνητικό (δεξιά) τεστ αμινοπεπτιδάσης.&#10;"/>
          <p:cNvPicPr/>
          <p:nvPr/>
        </p:nvPicPr>
        <p:blipFill>
          <a:blip r:embed="rId5" cstate="print"/>
          <a:srcRect/>
          <a:stretch>
            <a:fillRect/>
          </a:stretch>
        </p:blipFill>
        <p:spPr bwMode="auto">
          <a:xfrm>
            <a:off x="2850878" y="1861942"/>
            <a:ext cx="3665338" cy="3871314"/>
          </a:xfrm>
          <a:prstGeom prst="rect">
            <a:avLst/>
          </a:prstGeom>
          <a:noFill/>
          <a:ln w="9525">
            <a:noFill/>
            <a:miter lim="800000"/>
            <a:headEnd/>
            <a:tailEnd/>
          </a:ln>
        </p:spPr>
      </p:pic>
      <p:sp>
        <p:nvSpPr>
          <p:cNvPr id="3" name="Ορθογώνιο 2" descr="."/>
          <p:cNvSpPr/>
          <p:nvPr/>
        </p:nvSpPr>
        <p:spPr>
          <a:xfrm>
            <a:off x="539552" y="5733256"/>
            <a:ext cx="8147248" cy="461665"/>
          </a:xfrm>
          <a:prstGeom prst="rect">
            <a:avLst/>
          </a:prstGeom>
        </p:spPr>
        <p:txBody>
          <a:bodyPr wrap="square">
            <a:spAutoFit/>
          </a:bodyPr>
          <a:lstStyle/>
          <a:p>
            <a:r>
              <a:rPr lang="el-GR" sz="2400" dirty="0"/>
              <a:t>Θετικό (αριστερά) και αρνητικό (δεξιά) τεστ </a:t>
            </a:r>
            <a:r>
              <a:rPr lang="el-GR" sz="2400" dirty="0" err="1"/>
              <a:t>αμινοπεπτιδάσης</a:t>
            </a:r>
            <a:r>
              <a:rPr lang="el-GR" sz="2400" dirty="0"/>
              <a:t>.</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21643"/>
            <a:ext cx="8229600" cy="1811413"/>
          </a:xfrm>
        </p:spPr>
        <p:txBody>
          <a:bodyPr>
            <a:normAutofit/>
          </a:bodyPr>
          <a:lstStyle/>
          <a:p>
            <a:pPr marL="0"/>
            <a:r>
              <a:rPr lang="el-GR" sz="2800" dirty="0" smtClean="0"/>
              <a:t>Εξοικείωση των φοιτητών με τα βιοχημικά τεστ  ταυτοποίησης μικροοργανισμών και ειδικότερα εκπαίδευση στα τεστ </a:t>
            </a:r>
            <a:r>
              <a:rPr lang="el-GR" sz="2800" dirty="0" err="1" smtClean="0"/>
              <a:t>καταλάσης</a:t>
            </a:r>
            <a:r>
              <a:rPr lang="el-GR" sz="2800" dirty="0" smtClean="0"/>
              <a:t>, </a:t>
            </a:r>
            <a:r>
              <a:rPr lang="el-GR" sz="2800" dirty="0" err="1" smtClean="0"/>
              <a:t>οξειδάσης</a:t>
            </a:r>
            <a:r>
              <a:rPr lang="el-GR" sz="2800" dirty="0" smtClean="0"/>
              <a:t>, </a:t>
            </a:r>
            <a:r>
              <a:rPr lang="el-GR" sz="2800" dirty="0" err="1" smtClean="0"/>
              <a:t>αμινοπεπτιδάσης</a:t>
            </a:r>
            <a:r>
              <a:rPr lang="el-GR" sz="2800" dirty="0" smtClean="0"/>
              <a:t>.</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287413"/>
            <a:ext cx="8208912" cy="1717651"/>
          </a:xfrm>
        </p:spPr>
        <p:txBody>
          <a:bodyPr>
            <a:noAutofit/>
          </a:bodyPr>
          <a:lstStyle/>
          <a:p>
            <a:pPr>
              <a:buFont typeface="Wingdings" pitchFamily="2" charset="2"/>
              <a:buChar char="§"/>
            </a:pPr>
            <a:r>
              <a:rPr lang="el-GR" dirty="0" smtClean="0"/>
              <a:t>Βιοχημικά τεστ  ταυτοποίησης </a:t>
            </a:r>
            <a:r>
              <a:rPr lang="el-GR" dirty="0" err="1" smtClean="0"/>
              <a:t>μικροργανισμών</a:t>
            </a:r>
            <a:r>
              <a:rPr lang="el-GR" dirty="0" smtClean="0"/>
              <a:t> -Τεστ </a:t>
            </a:r>
            <a:r>
              <a:rPr lang="el-GR" dirty="0" err="1" smtClean="0"/>
              <a:t>καταλάσης</a:t>
            </a:r>
            <a:r>
              <a:rPr lang="el-GR" dirty="0" smtClean="0"/>
              <a:t>, </a:t>
            </a:r>
            <a:r>
              <a:rPr lang="el-GR" dirty="0" err="1" smtClean="0"/>
              <a:t>οξειδάσης</a:t>
            </a:r>
            <a:r>
              <a:rPr lang="el-GR" dirty="0" smtClean="0"/>
              <a:t>, </a:t>
            </a:r>
            <a:r>
              <a:rPr lang="el-GR" dirty="0" err="1" smtClean="0"/>
              <a:t>αμινοπεπτιδάσης</a:t>
            </a:r>
            <a:r>
              <a:rPr lang="el-GR" dirty="0" smtClean="0"/>
              <a:t>.</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656184"/>
          </a:xfrm>
        </p:spPr>
        <p:txBody>
          <a:bodyPr>
            <a:noAutofit/>
          </a:bodyPr>
          <a:lstStyle/>
          <a:p>
            <a:pPr lvl="0"/>
            <a:r>
              <a:rPr lang="el-GR" sz="4000" dirty="0" smtClean="0"/>
              <a:t>Βιοχημικά τεστ </a:t>
            </a:r>
            <a:r>
              <a:rPr lang="el-GR" sz="4000" dirty="0" err="1" smtClean="0"/>
              <a:t>καταλάσης</a:t>
            </a:r>
            <a:r>
              <a:rPr lang="el-GR" sz="4000" dirty="0" smtClean="0"/>
              <a:t>, </a:t>
            </a:r>
            <a:r>
              <a:rPr lang="el-GR" sz="4000" dirty="0" err="1" smtClean="0"/>
              <a:t>οξειδάσης</a:t>
            </a:r>
            <a:r>
              <a:rPr lang="el-GR" sz="4000" dirty="0" smtClean="0"/>
              <a:t>, </a:t>
            </a:r>
            <a:r>
              <a:rPr lang="el-GR" sz="4000" dirty="0" err="1" smtClean="0"/>
              <a:t>αμινοπεπτιδάσης</a:t>
            </a:r>
            <a:r>
              <a:rPr lang="el-GR" sz="4000" dirty="0" smtClean="0"/>
              <a:t> </a:t>
            </a:r>
            <a:br>
              <a:rPr lang="el-GR" sz="4000" dirty="0" smtClean="0"/>
            </a:br>
            <a:r>
              <a:rPr lang="el-GR" sz="4000" dirty="0" smtClean="0"/>
              <a:t>(1 από 9)</a:t>
            </a:r>
            <a:endParaRPr lang="el-GR" sz="4000" dirty="0"/>
          </a:p>
        </p:txBody>
      </p:sp>
      <p:sp>
        <p:nvSpPr>
          <p:cNvPr id="23" name="Rectangle 3" descr="Τα βιοχημικά τεστ χρησιμοποιούνται για την ταυτοποίηση μικροοργανισμών και την ταξινόμησή του γένη-είδη-υποείδη. Πολλά από τα βιοχημικά τεστ αφορούν την παρουσία/απουσία συγκεκριμένων ενζύμων στο κύτταρων των μικροοργανισμών που διερευνώνται, όπως η καταλάση, η οξειδάση και η αμινοπεπτιδάση.  &#10;Η καταλάση είναι ένα ένζυμο που διασπάει το υπεροξείδιο του υδρογόνου, το οποίο είναι μια έντονα οξειδωτική ουσία που παράγεται κατά το μεταβολισμό μικροοργανισμών, σε νερό και οξυγόνο:&#10;Η2Ο2 καταλάση    Η2Ο + ½ Ο2&#10;"/>
          <p:cNvSpPr>
            <a:spLocks noGrp="1" noChangeArrowheads="1"/>
          </p:cNvSpPr>
          <p:nvPr>
            <p:ph idx="1"/>
            <p:custDataLst>
              <p:tags r:id="rId3"/>
            </p:custDataLst>
          </p:nvPr>
        </p:nvSpPr>
        <p:spPr>
          <a:xfrm>
            <a:off x="457200" y="1792709"/>
            <a:ext cx="8229600" cy="4516611"/>
          </a:xfrm>
        </p:spPr>
        <p:txBody>
          <a:bodyPr>
            <a:noAutofit/>
          </a:bodyPr>
          <a:lstStyle/>
          <a:p>
            <a:r>
              <a:rPr lang="el-GR" sz="2400" dirty="0"/>
              <a:t>Τα βιοχημικά τεστ χρησιμοποιούνται για την ταυτοποίηση μικροοργανισμών και την ταξινόμησή του γένη-είδη-υποείδη. Πολλά από τα βιοχημικά τεστ αφορούν την παρουσία/απουσία συγκεκριμένων ενζύμων στο κύτταρων των μικροοργανισμών που διερευνώνται, όπως η </a:t>
            </a:r>
            <a:r>
              <a:rPr lang="el-GR" sz="2400" dirty="0" err="1"/>
              <a:t>καταλάση</a:t>
            </a:r>
            <a:r>
              <a:rPr lang="el-GR" sz="2400" dirty="0"/>
              <a:t>, η </a:t>
            </a:r>
            <a:r>
              <a:rPr lang="el-GR" sz="2400" dirty="0" err="1"/>
              <a:t>οξειδάση</a:t>
            </a:r>
            <a:r>
              <a:rPr lang="el-GR" sz="2400" dirty="0"/>
              <a:t> και η </a:t>
            </a:r>
            <a:r>
              <a:rPr lang="el-GR" sz="2400" dirty="0" err="1"/>
              <a:t>αμινοπεπτιδάση</a:t>
            </a:r>
            <a:r>
              <a:rPr lang="el-GR" sz="2400" dirty="0"/>
              <a:t>.  </a:t>
            </a:r>
          </a:p>
          <a:p>
            <a:r>
              <a:rPr lang="el-GR" sz="2400" dirty="0"/>
              <a:t>Η </a:t>
            </a:r>
            <a:r>
              <a:rPr lang="el-GR" sz="2400" dirty="0" err="1"/>
              <a:t>καταλάση</a:t>
            </a:r>
            <a:r>
              <a:rPr lang="el-GR" sz="2400" dirty="0"/>
              <a:t> είναι ένα ένζυμο που διασπάει το υπεροξείδιο του υδρογόνου, το οποίο είναι μια έντονα οξειδωτική ουσία που παράγεται κατά το μεταβολισμό μικροοργανισμών, σε νερό και οξυγόνο:</a:t>
            </a:r>
          </a:p>
          <a:p>
            <a:r>
              <a:rPr lang="el-GR" sz="2400" dirty="0"/>
              <a:t>Η</a:t>
            </a:r>
            <a:r>
              <a:rPr lang="el-GR" sz="2400" baseline="-25000" dirty="0"/>
              <a:t>2</a:t>
            </a:r>
            <a:r>
              <a:rPr lang="el-GR" sz="2400" dirty="0"/>
              <a:t>Ο</a:t>
            </a:r>
            <a:r>
              <a:rPr lang="el-GR" sz="2400" baseline="-25000" dirty="0"/>
              <a:t>2</a:t>
            </a:r>
            <a:r>
              <a:rPr lang="el-GR" sz="2400" dirty="0"/>
              <a:t> </a:t>
            </a:r>
            <a:r>
              <a:rPr lang="el-GR" sz="2400" dirty="0" err="1"/>
              <a:t>καταλάση</a:t>
            </a:r>
            <a:r>
              <a:rPr lang="el-GR" sz="2400" dirty="0"/>
              <a:t>    Η</a:t>
            </a:r>
            <a:r>
              <a:rPr lang="el-GR" sz="2400" baseline="-25000" dirty="0"/>
              <a:t>2</a:t>
            </a:r>
            <a:r>
              <a:rPr lang="el-GR" sz="2400" dirty="0"/>
              <a:t>Ο + ½ Ο</a:t>
            </a:r>
            <a:r>
              <a:rPr lang="el-GR" sz="2400" baseline="-25000" dirty="0"/>
              <a:t>2</a:t>
            </a:r>
            <a:endParaRPr lang="el-GR" sz="2400" dirty="0"/>
          </a:p>
        </p:txBody>
      </p:sp>
      <p:cxnSp>
        <p:nvCxnSpPr>
          <p:cNvPr id="1026" name="AutoShape 2" descr="[DECORATIVE]"/>
          <p:cNvCxnSpPr>
            <a:cxnSpLocks noChangeShapeType="1"/>
          </p:cNvCxnSpPr>
          <p:nvPr/>
        </p:nvCxnSpPr>
        <p:spPr bwMode="auto">
          <a:xfrm>
            <a:off x="1562100" y="6165304"/>
            <a:ext cx="155825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656184"/>
          </a:xfrm>
        </p:spPr>
        <p:txBody>
          <a:bodyPr>
            <a:noAutofit/>
          </a:bodyPr>
          <a:lstStyle/>
          <a:p>
            <a:r>
              <a:rPr lang="el-GR" sz="4000" dirty="0" smtClean="0"/>
              <a:t>Βιοχημικά τεστ </a:t>
            </a:r>
            <a:r>
              <a:rPr lang="el-GR" sz="4000" dirty="0" err="1" smtClean="0"/>
              <a:t>καταλάσης</a:t>
            </a:r>
            <a:r>
              <a:rPr lang="el-GR" sz="4000" dirty="0" smtClean="0"/>
              <a:t>, </a:t>
            </a:r>
            <a:r>
              <a:rPr lang="el-GR" sz="4000" dirty="0" err="1" smtClean="0"/>
              <a:t>οξειδάσης</a:t>
            </a:r>
            <a:r>
              <a:rPr lang="el-GR" sz="4000" dirty="0" smtClean="0"/>
              <a:t>, </a:t>
            </a:r>
            <a:r>
              <a:rPr lang="el-GR" sz="4000" dirty="0" err="1" smtClean="0"/>
              <a:t>αμινοπεπτιδάσης</a:t>
            </a:r>
            <a:r>
              <a:rPr lang="el-GR" sz="4000" dirty="0" smtClean="0"/>
              <a:t> </a:t>
            </a:r>
            <a:br>
              <a:rPr lang="el-GR" sz="4000" dirty="0" smtClean="0"/>
            </a:br>
            <a:r>
              <a:rPr lang="el-GR" sz="4000" dirty="0" smtClean="0"/>
              <a:t>(2 από 9)</a:t>
            </a:r>
            <a:endParaRPr lang="el-GR" sz="4000" dirty="0"/>
          </a:p>
        </p:txBody>
      </p:sp>
      <p:sp>
        <p:nvSpPr>
          <p:cNvPr id="9" name="Rectangle 3"/>
          <p:cNvSpPr txBox="1">
            <a:spLocks noChangeArrowheads="1"/>
          </p:cNvSpPr>
          <p:nvPr>
            <p:custDataLst>
              <p:tags r:id="rId2"/>
            </p:custDataLst>
          </p:nvPr>
        </p:nvSpPr>
        <p:spPr>
          <a:xfrm>
            <a:off x="467544" y="1988840"/>
            <a:ext cx="8219256" cy="38884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Η παρουσία αυτού του ενζύμου βοηθάει τους μικροοργανισμούς που παράγουν </a:t>
            </a:r>
            <a:r>
              <a:rPr lang="el-GR" sz="2400" dirty="0" err="1"/>
              <a:t>καταλάση</a:t>
            </a:r>
            <a:r>
              <a:rPr lang="el-GR" sz="2400" dirty="0"/>
              <a:t> να αντιμετωπίσουν το οξειδωτικό στρες που προέρχεται από το υπεροξείδιο υδρογόνου και το οποίο μπορεί να είναι καταστροφικό για τα κύτταρα. </a:t>
            </a:r>
          </a:p>
          <a:p>
            <a:pPr algn="l"/>
            <a:r>
              <a:rPr lang="el-GR" sz="2400" dirty="0"/>
              <a:t>Το τεστ γίνεται με την προσθήκη διαλύματος υπεροξειδίου του υδρογόνου σε παρασκεύασμα καθαρής καλλιέργειας (σε μία </a:t>
            </a:r>
            <a:r>
              <a:rPr lang="el-GR" sz="2400" dirty="0" err="1"/>
              <a:t>αντικειμενοφόρο</a:t>
            </a:r>
            <a:r>
              <a:rPr lang="el-GR" sz="2400" dirty="0"/>
              <a:t> πλάκα ή σε </a:t>
            </a:r>
            <a:r>
              <a:rPr lang="el-GR" sz="2400" dirty="0" err="1"/>
              <a:t>τρυβλίο</a:t>
            </a:r>
            <a:r>
              <a:rPr lang="el-GR" sz="2400" dirty="0"/>
              <a:t>), οπότε εάν παράγει η καλλιέργεια </a:t>
            </a:r>
            <a:r>
              <a:rPr lang="el-GR" sz="2400" dirty="0" err="1"/>
              <a:t>καταλάση</a:t>
            </a:r>
            <a:r>
              <a:rPr lang="el-GR" sz="2400" dirty="0"/>
              <a:t>, τότε δημιουργείται άμεσα αφρισμός, λόγω του οξυγόνου που </a:t>
            </a:r>
            <a:r>
              <a:rPr lang="el-GR" sz="2400" dirty="0" smtClean="0"/>
              <a:t>εκλύεται. </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Βιοχημικά τεστ </a:t>
            </a:r>
            <a:r>
              <a:rPr lang="el-GR" dirty="0" err="1" smtClean="0"/>
              <a:t>καταλάσης</a:t>
            </a:r>
            <a:r>
              <a:rPr lang="el-GR" dirty="0" smtClean="0"/>
              <a:t>, </a:t>
            </a:r>
            <a:br>
              <a:rPr lang="el-GR" dirty="0" smtClean="0"/>
            </a:br>
            <a:r>
              <a:rPr lang="el-GR" dirty="0" err="1" smtClean="0"/>
              <a:t>οξειδάσης</a:t>
            </a:r>
            <a:r>
              <a:rPr lang="el-GR" dirty="0" smtClean="0"/>
              <a:t>, </a:t>
            </a:r>
            <a:r>
              <a:rPr lang="el-GR" dirty="0" err="1" smtClean="0"/>
              <a:t>αμινοπεπτιδάσης</a:t>
            </a:r>
            <a:r>
              <a:rPr lang="el-GR" dirty="0" smtClean="0"/>
              <a:t> </a:t>
            </a:r>
            <a:br>
              <a:rPr lang="el-GR" dirty="0" smtClean="0"/>
            </a:br>
            <a:r>
              <a:rPr lang="el-GR" dirty="0" smtClean="0"/>
              <a:t>(3 από 9)</a:t>
            </a:r>
            <a:endParaRPr lang="el-GR" dirty="0"/>
          </a:p>
        </p:txBody>
      </p:sp>
      <p:pic>
        <p:nvPicPr>
          <p:cNvPr id="8" name="Εικόνα 7" descr="Εικόνα 1, Θετικό και αρνητικό τεστ καταλάσης.&#10;"/>
          <p:cNvPicPr/>
          <p:nvPr/>
        </p:nvPicPr>
        <p:blipFill>
          <a:blip r:embed="rId4" cstate="print"/>
          <a:srcRect/>
          <a:stretch>
            <a:fillRect/>
          </a:stretch>
        </p:blipFill>
        <p:spPr bwMode="auto">
          <a:xfrm>
            <a:off x="602209" y="1849102"/>
            <a:ext cx="4257823" cy="3189257"/>
          </a:xfrm>
          <a:prstGeom prst="rect">
            <a:avLst/>
          </a:prstGeom>
          <a:noFill/>
          <a:ln w="9525">
            <a:noFill/>
            <a:miter lim="800000"/>
            <a:headEnd/>
            <a:tailEnd/>
          </a:ln>
        </p:spPr>
      </p:pic>
      <p:sp>
        <p:nvSpPr>
          <p:cNvPr id="3" name="Ορθογώνιο 2" descr="."/>
          <p:cNvSpPr/>
          <p:nvPr/>
        </p:nvSpPr>
        <p:spPr>
          <a:xfrm>
            <a:off x="602209" y="5038359"/>
            <a:ext cx="3350084" cy="830997"/>
          </a:xfrm>
          <a:prstGeom prst="rect">
            <a:avLst/>
          </a:prstGeom>
        </p:spPr>
        <p:txBody>
          <a:bodyPr wrap="none">
            <a:spAutoFit/>
          </a:bodyPr>
          <a:lstStyle/>
          <a:p>
            <a:r>
              <a:rPr lang="el-GR" sz="2400" dirty="0"/>
              <a:t>Θετικό και αρνητικό τεστ </a:t>
            </a:r>
            <a:endParaRPr lang="el-GR" sz="2400" dirty="0" smtClean="0"/>
          </a:p>
          <a:p>
            <a:r>
              <a:rPr lang="el-GR" sz="2400" dirty="0" err="1" smtClean="0"/>
              <a:t>καταλάσης</a:t>
            </a:r>
            <a:r>
              <a:rPr lang="el-GR" sz="2400" dirty="0"/>
              <a:t>.</a:t>
            </a:r>
          </a:p>
        </p:txBody>
      </p:sp>
      <p:pic>
        <p:nvPicPr>
          <p:cNvPr id="10" name="Εικόνα 9" descr="Εικόνα 2, Ο αφρισμός συνεπάγεται παραγωγή καταλάσης.&#10;"/>
          <p:cNvPicPr/>
          <p:nvPr/>
        </p:nvPicPr>
        <p:blipFill>
          <a:blip r:embed="rId5" cstate="print"/>
          <a:srcRect/>
          <a:stretch>
            <a:fillRect/>
          </a:stretch>
        </p:blipFill>
        <p:spPr bwMode="auto">
          <a:xfrm>
            <a:off x="5156433" y="1819641"/>
            <a:ext cx="3231991" cy="3218718"/>
          </a:xfrm>
          <a:prstGeom prst="rect">
            <a:avLst/>
          </a:prstGeom>
          <a:noFill/>
          <a:ln w="9525">
            <a:noFill/>
            <a:miter lim="800000"/>
            <a:headEnd/>
            <a:tailEnd/>
          </a:ln>
        </p:spPr>
      </p:pic>
      <p:sp>
        <p:nvSpPr>
          <p:cNvPr id="4" name="Ορθογώνιο 3" descr="."/>
          <p:cNvSpPr/>
          <p:nvPr/>
        </p:nvSpPr>
        <p:spPr>
          <a:xfrm>
            <a:off x="5156433" y="5039044"/>
            <a:ext cx="3530367" cy="830997"/>
          </a:xfrm>
          <a:prstGeom prst="rect">
            <a:avLst/>
          </a:prstGeom>
        </p:spPr>
        <p:txBody>
          <a:bodyPr wrap="square">
            <a:spAutoFit/>
          </a:bodyPr>
          <a:lstStyle/>
          <a:p>
            <a:r>
              <a:rPr lang="el-GR" sz="2400" dirty="0"/>
              <a:t>Ο αφρισμός συνεπάγεται παραγωγή </a:t>
            </a:r>
            <a:r>
              <a:rPr lang="el-GR" sz="2400" dirty="0" err="1"/>
              <a:t>καταλάσης</a:t>
            </a:r>
            <a:r>
              <a:rPr lang="el-GR" sz="2400" dirty="0"/>
              <a:t>.</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54850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Βιοχημικά τεστ </a:t>
            </a:r>
            <a:r>
              <a:rPr lang="el-GR" dirty="0" err="1" smtClean="0"/>
              <a:t>καταλάσης</a:t>
            </a:r>
            <a:r>
              <a:rPr lang="el-GR" dirty="0" smtClean="0"/>
              <a:t>, </a:t>
            </a:r>
            <a:br>
              <a:rPr lang="el-GR" dirty="0" smtClean="0"/>
            </a:br>
            <a:r>
              <a:rPr lang="el-GR" dirty="0" err="1" smtClean="0"/>
              <a:t>οξειδάσης</a:t>
            </a:r>
            <a:r>
              <a:rPr lang="el-GR" dirty="0" smtClean="0"/>
              <a:t>, </a:t>
            </a:r>
            <a:r>
              <a:rPr lang="el-GR" dirty="0" err="1" smtClean="0"/>
              <a:t>αμινοπεπτιδάσης</a:t>
            </a:r>
            <a:r>
              <a:rPr lang="el-GR" dirty="0" smtClean="0"/>
              <a:t> </a:t>
            </a:r>
            <a:br>
              <a:rPr lang="el-GR" dirty="0" smtClean="0"/>
            </a:br>
            <a:r>
              <a:rPr lang="el-GR" dirty="0" smtClean="0"/>
              <a:t>(4 από 9)</a:t>
            </a:r>
            <a:endParaRPr lang="el-GR" dirty="0"/>
          </a:p>
        </p:txBody>
      </p:sp>
      <p:sp>
        <p:nvSpPr>
          <p:cNvPr id="2" name="Ορθογώνιο 1" descr="Το τεστ οξειδάσης είναι ένα παρόμοιο τεστ που αφορά ένα άλλο ένζυμο που εμπλέκεται σε οξειδωτικές αντιδράσεις και παράγεται από ορισμένους μικροοργανισμούς, την οξειδάση του κυτοχρώματος c. Θετική αντίδραση στο τεστ οξειδάσης δίνουν επίσης και τα βακτήρια που παράγουν οξειδάση της ινδοφαινόλης. Και τα δύο αυτά ένζυμα καταλύουν την αντίδραση μεταφοράς ηλεκτρονίων από δότες ηλεκτρονίων (παραδείγματος χάριν NADH, NADPH) σε δέκτες ηλεκτρονίων (παραδείγματος χάριν οξυγόνο). Γενικά, τα υποχρεωτικά αερόβια βακτήρια και συγκεκριμένα όσα βακτήρια χρησιμοποιούν το οξυγόνο ως τελικό δέκτη ηλεκτρονίων για την παραγωγή ενέργειας συνήθως παράγουν οξειδάση, ενώ τα αναερόβια ή προαιρετικά αναερόβια συνήθως δεν παράγουν οξειδάση.  &#10;"/>
          <p:cNvSpPr/>
          <p:nvPr/>
        </p:nvSpPr>
        <p:spPr>
          <a:xfrm>
            <a:off x="467544" y="1628800"/>
            <a:ext cx="8219256" cy="4893647"/>
          </a:xfrm>
          <a:prstGeom prst="rect">
            <a:avLst/>
          </a:prstGeom>
        </p:spPr>
        <p:txBody>
          <a:bodyPr wrap="square">
            <a:spAutoFit/>
          </a:bodyPr>
          <a:lstStyle/>
          <a:p>
            <a:r>
              <a:rPr lang="el-GR" sz="2400" dirty="0"/>
              <a:t>Το τεστ </a:t>
            </a:r>
            <a:r>
              <a:rPr lang="el-GR" sz="2400" dirty="0" err="1"/>
              <a:t>οξειδάσης</a:t>
            </a:r>
            <a:r>
              <a:rPr lang="el-GR" sz="2400" dirty="0"/>
              <a:t> είναι ένα παρόμοιο τεστ που αφορά ένα άλλο ένζυμο που εμπλέκεται σε οξειδωτικές αντιδράσεις και παράγεται από ορισμένους μικροοργανισμούς, την </a:t>
            </a:r>
            <a:r>
              <a:rPr lang="el-GR" sz="2400" dirty="0" err="1"/>
              <a:t>οξειδάση</a:t>
            </a:r>
            <a:r>
              <a:rPr lang="el-GR" sz="2400" dirty="0"/>
              <a:t> του κυτοχρώματος </a:t>
            </a:r>
            <a:r>
              <a:rPr lang="en-US" sz="2400" dirty="0"/>
              <a:t>c</a:t>
            </a:r>
            <a:r>
              <a:rPr lang="el-GR" sz="2400" dirty="0"/>
              <a:t>. Θετική αντίδραση στο τεστ </a:t>
            </a:r>
            <a:r>
              <a:rPr lang="el-GR" sz="2400" dirty="0" err="1"/>
              <a:t>οξειδάσης</a:t>
            </a:r>
            <a:r>
              <a:rPr lang="el-GR" sz="2400" dirty="0"/>
              <a:t> δίνουν επίσης και τα βακτήρια που παράγουν </a:t>
            </a:r>
            <a:r>
              <a:rPr lang="el-GR" sz="2400" dirty="0" err="1"/>
              <a:t>οξειδάση</a:t>
            </a:r>
            <a:r>
              <a:rPr lang="el-GR" sz="2400" dirty="0"/>
              <a:t> της </a:t>
            </a:r>
            <a:r>
              <a:rPr lang="el-GR" sz="2400" dirty="0" err="1"/>
              <a:t>ινδοφαινόλης</a:t>
            </a:r>
            <a:r>
              <a:rPr lang="el-GR" sz="2400" dirty="0"/>
              <a:t>. Και τα δύο αυτά ένζυμα καταλύουν την αντίδραση μεταφοράς ηλεκτρονίων από δότες ηλεκτρονίων (π.χ. </a:t>
            </a:r>
            <a:r>
              <a:rPr lang="en-US" sz="2400" dirty="0"/>
              <a:t>NADH</a:t>
            </a:r>
            <a:r>
              <a:rPr lang="el-GR" sz="2400" dirty="0"/>
              <a:t>, </a:t>
            </a:r>
            <a:r>
              <a:rPr lang="en-US" sz="2400" dirty="0"/>
              <a:t>NADPH</a:t>
            </a:r>
            <a:r>
              <a:rPr lang="el-GR" sz="2400" dirty="0"/>
              <a:t>) σε δέκτες ηλεκτρονίων (π.χ. οξυγόνο). Γενικά, τα υποχρεωτικά αερόβια βακτήρια και συγκεκριμένα όσα βακτήρια χρησιμοποιούν το οξυγόνο ως τελικό δέκτη ηλεκτρονίων για την παραγωγή ενέργειας συνήθως παράγουν </a:t>
            </a:r>
            <a:r>
              <a:rPr lang="el-GR" sz="2400" dirty="0" err="1"/>
              <a:t>οξειδάση</a:t>
            </a:r>
            <a:r>
              <a:rPr lang="el-GR" sz="2400" dirty="0"/>
              <a:t>, ενώ τα αναερόβια ή προαιρετικά αναερόβια συνήθως δεν παράγουν </a:t>
            </a:r>
            <a:r>
              <a:rPr lang="el-GR" sz="2400" dirty="0" err="1"/>
              <a:t>οξειδάση</a:t>
            </a:r>
            <a:r>
              <a:rPr lang="el-GR" sz="2400" dirty="0"/>
              <a:t>. </a:t>
            </a:r>
            <a:r>
              <a:rPr lang="el-GR" sz="2400" dirty="0" smtClean="0"/>
              <a:t> </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Βιοχημικά τεστ  ταυτοποίησης-Τεστ </a:t>
            </a:r>
            <a:r>
              <a:rPr lang="el-GR" sz="1400" dirty="0" err="1"/>
              <a:t>καταλάσης</a:t>
            </a:r>
            <a:r>
              <a:rPr lang="en-US" sz="1400" dirty="0"/>
              <a:t>, </a:t>
            </a:r>
            <a:r>
              <a:rPr lang="el-GR" sz="1400" dirty="0" err="1"/>
              <a:t>οξειδάσης</a:t>
            </a:r>
            <a:r>
              <a:rPr lang="en-US" sz="1400" dirty="0"/>
              <a:t>, </a:t>
            </a:r>
            <a:r>
              <a:rPr lang="el-GR" sz="1400" dirty="0" err="1"/>
              <a:t>αμινοπεπτιδάσης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9/2005 10:31:01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8,3,10,4,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6,3,7,4,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7,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1026,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3BEACF4-256C-4738-AC08-14FE6FF95FF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4522</TotalTime>
  <Words>861</Words>
  <Application>Microsoft Office PowerPoint</Application>
  <PresentationFormat>Προβολή στην οθόνη (4:3)</PresentationFormat>
  <Paragraphs>86</Paragraphs>
  <Slides>15</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Βιοχημικά τεστ καταλάσης, οξειδάσης, αμινοπεπτιδάσης  (1 από 9)</vt:lpstr>
      <vt:lpstr>Βιοχημικά τεστ καταλάσης, οξειδάσης, αμινοπεπτιδάσης  (2 από 9)</vt:lpstr>
      <vt:lpstr>Βιοχημικά τεστ καταλάσης,  οξειδάσης, αμινοπεπτιδάσης  (3 από 9)</vt:lpstr>
      <vt:lpstr>Βιοχημικά τεστ καταλάσης,  οξειδάσης, αμινοπεπτιδάσης  (4 από 9)</vt:lpstr>
      <vt:lpstr>Βιοχημικά τεστ καταλάσης,  οξειδάσης, αμινοπεπτιδάσης  (5 από 9)</vt:lpstr>
      <vt:lpstr>Βιοχημικά τεστ καταλάσης,  οξειδάσης, αμινοπεπτιδάσης  (6 από 9)</vt:lpstr>
      <vt:lpstr>Βιοχημικά τεστ καταλάσης,  οξειδάσης, αμινοπεπτιδάσης  (7 από 9)</vt:lpstr>
      <vt:lpstr>Βιοχημικά τεστ καταλάσης,  οξειδάσης, αμινοπεπτιδάσης  (8 από 9)</vt:lpstr>
      <vt:lpstr>Βιοχημικά τεστ καταλάσης,  οξειδάσης, αμινοπεπτιδάσης  (9 από 9)</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Βιοχημικά τεστ  ταυτοποίησης-Τεστ καταλάσης, οξειδάσης, αμινοπεπτιδάσης.</dc:subject>
  <dc:creator>Δρ. Ιωάννης Γιαβάσης</dc:creator>
  <cp:keywords>Βιοχημικά τεστ  ταυτοποίησης-Τεστ καταλάσης, οξειδάσης, αμινοπεπτιδάσης</cp:keywords>
  <cp:lastModifiedBy>Windows User</cp:lastModifiedBy>
  <cp:revision>401</cp:revision>
  <dcterms:created xsi:type="dcterms:W3CDTF">2012-09-06T09:03:05Z</dcterms:created>
  <dcterms:modified xsi:type="dcterms:W3CDTF">2005-10-02T04:23:23Z</dcterms:modified>
</cp:coreProperties>
</file>