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</p:sldMasterIdLst>
  <p:notesMasterIdLst>
    <p:notesMasterId r:id="rId44"/>
  </p:notesMasterIdLst>
  <p:sldIdLst>
    <p:sldId id="256" r:id="rId6"/>
    <p:sldId id="281" r:id="rId7"/>
    <p:sldId id="280" r:id="rId8"/>
    <p:sldId id="279" r:id="rId9"/>
    <p:sldId id="258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95" r:id="rId18"/>
    <p:sldId id="296" r:id="rId19"/>
    <p:sldId id="297" r:id="rId20"/>
    <p:sldId id="259" r:id="rId21"/>
    <p:sldId id="271" r:id="rId22"/>
    <p:sldId id="272" r:id="rId23"/>
    <p:sldId id="274" r:id="rId24"/>
    <p:sldId id="287" r:id="rId25"/>
    <p:sldId id="285" r:id="rId26"/>
    <p:sldId id="270" r:id="rId27"/>
    <p:sldId id="275" r:id="rId28"/>
    <p:sldId id="276" r:id="rId29"/>
    <p:sldId id="277" r:id="rId30"/>
    <p:sldId id="278" r:id="rId31"/>
    <p:sldId id="286" r:id="rId32"/>
    <p:sldId id="260" r:id="rId33"/>
    <p:sldId id="283" r:id="rId34"/>
    <p:sldId id="284" r:id="rId35"/>
    <p:sldId id="262" r:id="rId36"/>
    <p:sldId id="261" r:id="rId37"/>
    <p:sldId id="263" r:id="rId38"/>
    <p:sldId id="264" r:id="rId39"/>
    <p:sldId id="265" r:id="rId40"/>
    <p:sldId id="266" r:id="rId41"/>
    <p:sldId id="267" r:id="rId42"/>
    <p:sldId id="268" r:id="rId43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47C425-2776-4BCE-A63A-C0DCF18569E6}" type="datetimeFigureOut">
              <a:rPr lang="el-GR" smtClean="0"/>
              <a:t>22/12/2018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623A9D-22BC-483D-8AA9-EF9AC9547D1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5919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>
              <a:latin typeface="Arial" panose="020B0604020202020204" pitchFamily="34" charset="0"/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C0B96A7-0BD8-46FF-A089-9FE7D97A73B9}" type="slidenum">
              <a:rPr lang="en-US" altLang="el-GR" smtClean="0">
                <a:solidFill>
                  <a:srgbClr val="000000"/>
                </a:solidFill>
              </a:rPr>
              <a:pPr/>
              <a:t>18</a:t>
            </a:fld>
            <a:endParaRPr lang="en-US" altLang="el-G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0818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>
              <a:latin typeface="Arial" panose="020B0604020202020204" pitchFamily="34" charset="0"/>
            </a:endParaRPr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B2271E9-66B9-41CA-ADE4-EE1C5309CB50}" type="slidenum">
              <a:rPr lang="en-US" altLang="el-GR" smtClean="0">
                <a:solidFill>
                  <a:srgbClr val="000000"/>
                </a:solidFill>
              </a:rPr>
              <a:pPr/>
              <a:t>26</a:t>
            </a:fld>
            <a:endParaRPr lang="en-US" altLang="el-G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5235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0BF9E-217C-4953-963F-FB0FCB106F1B}" type="slidenum">
              <a:rPr lang="el-GR">
                <a:solidFill>
                  <a:prstClr val="black"/>
                </a:solidFill>
              </a:rPr>
              <a:pPr/>
              <a:t>30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405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8C125-59D3-4263-B504-BF57F8A16EA5}" type="datetimeFigureOut">
              <a:rPr lang="el-GR" smtClean="0"/>
              <a:t>22/12/2018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056B6-9F58-4A2E-9B98-8D12B81F3E21}" type="slidenum">
              <a:rPr lang="el-GR" smtClean="0"/>
              <a:t>‹#›</a:t>
            </a:fld>
            <a:endParaRPr lang="el-G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6006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8C125-59D3-4263-B504-BF57F8A16EA5}" type="datetimeFigureOut">
              <a:rPr lang="el-GR" smtClean="0"/>
              <a:t>22/12/2018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056B6-9F58-4A2E-9B98-8D12B81F3E2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63853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8C125-59D3-4263-B504-BF57F8A16EA5}" type="datetimeFigureOut">
              <a:rPr lang="el-GR" smtClean="0"/>
              <a:t>22/12/2018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056B6-9F58-4A2E-9B98-8D12B81F3E2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1167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 Μαΐου 2018, Βόλος</a:t>
            </a:r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«ΜΕΣΟΓΕΙΑΚΗ ΑΝΑΙΜΙΑ: Η ΠΟΡΕΙΑ ΖΩΗΣ ΕΝΟΣ ΧΡΟΝΙΟΥ ΠΑΣΧΟΝΤΑ»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A90F-CC1B-4BA7-8C64-1E2E93281407}" type="slidenum">
              <a:rPr lang="el-GR" smtClean="0"/>
              <a:pPr/>
              <a:t>‹#›</a:t>
            </a:fld>
            <a:endParaRPr lang="el-G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89190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 Μαΐου 2018, Βόλος</a:t>
            </a:r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«ΜΕΣΟΓΕΙΑΚΗ ΑΝΑΙΜΙΑ: Η ΠΟΡΕΙΑ ΖΩΗΣ ΕΝΟΣ ΧΡΟΝΙΟΥ ΠΑΣΧΟΝΤΑ»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A90F-CC1B-4BA7-8C64-1E2E93281407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35640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 Μαΐου 2018, Βόλος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«ΜΕΣΟΓΕΙΑΚΗ ΑΝΑΙΜΙΑ: Η ΠΟΡΕΙΑ ΖΩΗΣ ΕΝΟΣ ΧΡΟΝΙΟΥ ΠΑΣΧΟΝΤΑ»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A90F-CC1B-4BA7-8C64-1E2E93281407}" type="slidenum">
              <a:rPr lang="el-GR" smtClean="0"/>
              <a:pPr/>
              <a:t>‹#›</a:t>
            </a:fld>
            <a:endParaRPr lang="el-G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10064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 Μαΐου 2018, Βόλος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«ΜΕΣΟΓΕΙΑΚΗ ΑΝΑΙΜΙΑ: Η ΠΟΡΕΙΑ ΖΩΗΣ ΕΝΟΣ ΧΡΟΝΙΟΥ ΠΑΣΧΟΝΤΑ»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A90F-CC1B-4BA7-8C64-1E2E9328140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074727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 Μαΐου 2018, Βόλος</a:t>
            </a:r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«ΜΕΣΟΓΕΙΑΚΗ ΑΝΑΙΜΙΑ: Η ΠΟΡΕΙΑ ΖΩΗΣ ΕΝΟΣ ΧΡΟΝΙΟΥ ΠΑΣΧΟΝΤΑ»</a:t>
            </a: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A90F-CC1B-4BA7-8C64-1E2E9328140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86528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 Μαΐου 2018, Βόλος</a:t>
            </a:r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«ΜΕΣΟΓΕΙΑΚΗ ΑΝΑΙΜΙΑ: Η ΠΟΡΕΙΑ ΖΩΗΣ ΕΝΟΣ ΧΡΟΝΙΟΥ ΠΑΣΧΟΝΤΑ»</a:t>
            </a: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A90F-CC1B-4BA7-8C64-1E2E9328140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337128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 Μαΐου 2018, Βόλος</a:t>
            </a:r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«ΜΕΣΟΓΕΙΑΚΗ ΑΝΑΙΜΙΑ: Η ΠΟΡΕΙΑ ΖΩΗΣ ΕΝΟΣ ΧΡΟΝΙΟΥ ΠΑΣΧΟΝΤΑ»</a:t>
            </a: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A90F-CC1B-4BA7-8C64-1E2E9328140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782780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8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3" y="6459787"/>
            <a:ext cx="2618511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6 Μαΐου 2018, Βόλος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7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l-GR" smtClean="0">
                <a:solidFill>
                  <a:srgbClr val="637052"/>
                </a:solidFill>
              </a:rPr>
              <a:t>«ΜΕΣΟΓΕΙΑΚΗ ΑΝΑΙΜΙΑ: Η ΠΟΡΕΙΑ ΖΩΗΣ ΕΝΟΣ ΧΡΟΝΙΟΥ ΠΑΣΧΟΝΤΑ»</a:t>
            </a:r>
            <a:endParaRPr lang="el-GR">
              <a:solidFill>
                <a:srgbClr val="63705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643A90F-CC1B-4BA7-8C64-1E2E93281407}" type="slidenum">
              <a:rPr lang="el-GR" smtClean="0">
                <a:solidFill>
                  <a:srgbClr val="637052"/>
                </a:solidFill>
              </a:rPr>
              <a:pPr/>
              <a:t>‹#›</a:t>
            </a:fld>
            <a:endParaRPr lang="el-GR">
              <a:solidFill>
                <a:srgbClr val="6370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127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8C125-59D3-4263-B504-BF57F8A16EA5}" type="datetimeFigureOut">
              <a:rPr lang="el-GR" smtClean="0"/>
              <a:t>22/12/2018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056B6-9F58-4A2E-9B98-8D12B81F3E2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440579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7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 Μαΐου 2018, Βόλος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«ΜΕΣΟΓΕΙΑΚΗ ΑΝΑΙΜΙΑ: Η ΠΟΡΕΙΑ ΖΩΗΣ ΕΝΟΣ ΧΡΟΝΙΟΥ ΠΑΣΧΟΝΤΑ»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A90F-CC1B-4BA7-8C64-1E2E9328140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45042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 Μαΐου 2018, Βόλος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«ΜΕΣΟΓΕΙΑΚΗ ΑΝΑΙΜΙΑ: Η ΠΟΡΕΙΑ ΖΩΗΣ ΕΝΟΣ ΧΡΟΝΙΟΥ ΠΑΣΧΟΝΤΑ»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A90F-CC1B-4BA7-8C64-1E2E9328140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06776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14780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 Μαΐου 2018, Βόλος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«ΜΕΣΟΓΕΙΑΚΗ ΑΝΑΙΜΙΑ: Η ΠΟΡΕΙΑ ΖΩΗΣ ΕΝΟΣ ΧΡΟΝΙΟΥ ΠΑΣΧΟΝΤΑ»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A90F-CC1B-4BA7-8C64-1E2E9328140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35122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 Μαΐου 2018, Βόλος</a:t>
            </a:r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«ΜΕΣΟΓΕΙΑΚΗ ΑΝΑΙΜΙΑ: Η ΠΟΡΕΙΑ ΖΩΗΣ ΕΝΟΣ ΧΡΟΝΙΟΥ ΠΑΣΧΟΝΤΑ»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A90F-CC1B-4BA7-8C64-1E2E93281407}" type="slidenum">
              <a:rPr lang="el-GR" smtClean="0"/>
              <a:pPr/>
              <a:t>‹#›</a:t>
            </a:fld>
            <a:endParaRPr lang="el-G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61884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 Μαΐου 2018, Βόλος</a:t>
            </a:r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«ΜΕΣΟΓΕΙΑΚΗ ΑΝΑΙΜΙΑ: Η ΠΟΡΕΙΑ ΖΩΗΣ ΕΝΟΣ ΧΡΟΝΙΟΥ ΠΑΣΧΟΝΤΑ»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A90F-CC1B-4BA7-8C64-1E2E93281407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3545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 Μαΐου 2018, Βόλος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«ΜΕΣΟΓΕΙΑΚΗ ΑΝΑΙΜΙΑ: Η ΠΟΡΕΙΑ ΖΩΗΣ ΕΝΟΣ ΧΡΟΝΙΟΥ ΠΑΣΧΟΝΤΑ»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A90F-CC1B-4BA7-8C64-1E2E93281407}" type="slidenum">
              <a:rPr lang="el-GR" smtClean="0"/>
              <a:pPr/>
              <a:t>‹#›</a:t>
            </a:fld>
            <a:endParaRPr lang="el-G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1919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 Μαΐου 2018, Βόλος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«ΜΕΣΟΓΕΙΑΚΗ ΑΝΑΙΜΙΑ: Η ΠΟΡΕΙΑ ΖΩΗΣ ΕΝΟΣ ΧΡΟΝΙΟΥ ΠΑΣΧΟΝΤΑ»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A90F-CC1B-4BA7-8C64-1E2E9328140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856694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 Μαΐου 2018, Βόλος</a:t>
            </a:r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«ΜΕΣΟΓΕΙΑΚΗ ΑΝΑΙΜΙΑ: Η ΠΟΡΕΙΑ ΖΩΗΣ ΕΝΟΣ ΧΡΟΝΙΟΥ ΠΑΣΧΟΝΤΑ»</a:t>
            </a: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A90F-CC1B-4BA7-8C64-1E2E9328140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7187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 Μαΐου 2018, Βόλος</a:t>
            </a:r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«ΜΕΣΟΓΕΙΑΚΗ ΑΝΑΙΜΙΑ: Η ΠΟΡΕΙΑ ΖΩΗΣ ΕΝΟΣ ΧΡΟΝΙΟΥ ΠΑΣΧΟΝΤΑ»</a:t>
            </a: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A90F-CC1B-4BA7-8C64-1E2E9328140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940637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 Μαΐου 2018, Βόλος</a:t>
            </a:r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«ΜΕΣΟΓΕΙΑΚΗ ΑΝΑΙΜΙΑ: Η ΠΟΡΕΙΑ ΖΩΗΣ ΕΝΟΣ ΧΡΟΝΙΟΥ ΠΑΣΧΟΝΤΑ»</a:t>
            </a: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A90F-CC1B-4BA7-8C64-1E2E9328140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10599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8C125-59D3-4263-B504-BF57F8A16EA5}" type="datetimeFigureOut">
              <a:rPr lang="el-GR" smtClean="0"/>
              <a:t>22/12/2018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056B6-9F58-4A2E-9B98-8D12B81F3E21}" type="slidenum">
              <a:rPr lang="el-GR" smtClean="0"/>
              <a:t>‹#›</a:t>
            </a:fld>
            <a:endParaRPr lang="el-G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1010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8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3" y="6459787"/>
            <a:ext cx="2618511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6 Μαΐου 2018, Βόλος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7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l-GR" smtClean="0">
                <a:solidFill>
                  <a:srgbClr val="637052"/>
                </a:solidFill>
              </a:rPr>
              <a:t>«ΜΕΣΟΓΕΙΑΚΗ ΑΝΑΙΜΙΑ: Η ΠΟΡΕΙΑ ΖΩΗΣ ΕΝΟΣ ΧΡΟΝΙΟΥ ΠΑΣΧΟΝΤΑ»</a:t>
            </a:r>
            <a:endParaRPr lang="el-GR">
              <a:solidFill>
                <a:srgbClr val="63705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643A90F-CC1B-4BA7-8C64-1E2E93281407}" type="slidenum">
              <a:rPr lang="el-GR" smtClean="0">
                <a:solidFill>
                  <a:srgbClr val="637052"/>
                </a:solidFill>
              </a:rPr>
              <a:pPr/>
              <a:t>‹#›</a:t>
            </a:fld>
            <a:endParaRPr lang="el-GR">
              <a:solidFill>
                <a:srgbClr val="6370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7713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7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 Μαΐου 2018, Βόλος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«ΜΕΣΟΓΕΙΑΚΗ ΑΝΑΙΜΙΑ: Η ΠΟΡΕΙΑ ΖΩΗΣ ΕΝΟΣ ΧΡΟΝΙΟΥ ΠΑΣΧΟΝΤΑ»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A90F-CC1B-4BA7-8C64-1E2E9328140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4123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 Μαΐου 2018, Βόλος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«ΜΕΣΟΓΕΙΑΚΗ ΑΝΑΙΜΙΑ: Η ΠΟΡΕΙΑ ΖΩΗΣ ΕΝΟΣ ΧΡΟΝΙΟΥ ΠΑΣΧΟΝΤΑ»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A90F-CC1B-4BA7-8C64-1E2E9328140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83284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14780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 Μαΐου 2018, Βόλος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«ΜΕΣΟΓΕΙΑΚΗ ΑΝΑΙΜΙΑ: Η ΠΟΡΕΙΑ ΖΩΗΣ ΕΝΟΣ ΧΡΟΝΙΟΥ ΠΑΣΧΟΝΤΑ»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A90F-CC1B-4BA7-8C64-1E2E9328140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541629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4234" y="6400800"/>
            <a:ext cx="12187767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1" y="6334125"/>
            <a:ext cx="12189884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1208618" y="4343400"/>
            <a:ext cx="9874249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3D34A-762F-4164-9FB0-960345F942D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52704976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4E6A28-C96A-429E-B9BB-4494E4A128A2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7776866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4234" y="6400800"/>
            <a:ext cx="12187767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1" y="6334125"/>
            <a:ext cx="12189884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1208618" y="4343400"/>
            <a:ext cx="9874249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D163B5-753F-4E4F-9EED-5AA653392FD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42122890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6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7"/>
            <a:ext cx="4937760" cy="4023359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8EAA1D-B343-409D-B407-0C37D124F2D5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233156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28676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81298-146C-4A86-B9BB-0728B22BCC5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80223091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2E63CB-1226-46FA-90C5-BA39AA98CBE0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134707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8C125-59D3-4263-B504-BF57F8A16EA5}" type="datetimeFigureOut">
              <a:rPr lang="el-GR" smtClean="0"/>
              <a:t>22/12/2018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056B6-9F58-4A2E-9B98-8D12B81F3E2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218854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4234" y="6400800"/>
            <a:ext cx="12187767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5"/>
          <p:cNvSpPr/>
          <p:nvPr/>
        </p:nvSpPr>
        <p:spPr>
          <a:xfrm>
            <a:off x="1" y="6334125"/>
            <a:ext cx="12189884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FB162-A4A2-404A-A660-D6CC5B0AC1E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9360695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1" y="0"/>
            <a:ext cx="40513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404071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/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3650" y="731520"/>
            <a:ext cx="6679191" cy="52578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465667" y="6459539"/>
            <a:ext cx="2618317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539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l-GR">
              <a:solidFill>
                <a:srgbClr val="637052"/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913AD5E9-FE38-47CD-9E9C-71D2FC4121BA}" type="slidenum">
              <a:rPr lang="el-GR" altLang="el-GR">
                <a:solidFill>
                  <a:srgbClr val="637052"/>
                </a:solidFill>
              </a:rPr>
              <a:pPr>
                <a:defRPr/>
              </a:pPr>
              <a:t>‹#›</a:t>
            </a:fld>
            <a:endParaRPr lang="el-GR" altLang="el-GR">
              <a:solidFill>
                <a:srgbClr val="6370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11189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1" y="4953000"/>
            <a:ext cx="12189884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1" y="4914900"/>
            <a:ext cx="12189884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9360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l-GR" noProof="0" smtClean="0"/>
              <a:t>Κάντε κλικ στο εικονίδιο για να προσθέσετε εικόνα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907024"/>
            <a:ext cx="1011936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D54F5-8D85-433A-9792-74DDCDFC8AD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0403920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BCEE5E-FFBA-49FE-9C63-5691691F53E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56604079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4234" y="6400800"/>
            <a:ext cx="12187767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1" y="6334125"/>
            <a:ext cx="12189884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14780"/>
            <a:ext cx="2628900" cy="575742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14779"/>
            <a:ext cx="7734300" cy="5757420"/>
          </a:xfrm>
        </p:spPr>
        <p:txBody>
          <a:bodyPr vert="eaVert" lIns="45720" tIns="0" rIns="45720" bIns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7230E-D95E-4C71-B704-9D7603B1E7B0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46278926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b="1">
                <a:solidFill>
                  <a:srgbClr val="0070C0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1F9DCE1-59E7-4026-ACDD-0FF63FB1EB3F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22/12/2018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ADCDFE-A3DB-4624-BA3B-F2651358DF4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506793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87356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7" name="TextBox 6"/>
          <p:cNvSpPr txBox="1"/>
          <p:nvPr/>
        </p:nvSpPr>
        <p:spPr>
          <a:xfrm>
            <a:off x="239350" y="6464370"/>
            <a:ext cx="10561173" cy="276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sz="1200" dirty="0" smtClean="0">
                <a:solidFill>
                  <a:prstClr val="black"/>
                </a:solidFill>
              </a:rPr>
              <a:t>Ενότητα 2</a:t>
            </a:r>
            <a:r>
              <a:rPr lang="en-US" sz="1200" dirty="0" smtClean="0">
                <a:solidFill>
                  <a:prstClr val="black"/>
                </a:solidFill>
              </a:rPr>
              <a:t>.</a:t>
            </a:r>
            <a:r>
              <a:rPr lang="el-GR" sz="1200" dirty="0" smtClean="0">
                <a:solidFill>
                  <a:prstClr val="black"/>
                </a:solidFill>
              </a:rPr>
              <a:t>2: Οικογενειακός Προγραμματισμός</a:t>
            </a:r>
            <a:endParaRPr lang="el-GR" sz="1200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978752" y="6464370"/>
            <a:ext cx="877888" cy="276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prstClr val="black"/>
                </a:solidFill>
              </a:rPr>
              <a:t>-</a:t>
            </a:r>
            <a:fld id="{B55FABF0-E590-41F8-8765-B40ADFCD345B}" type="slidenum">
              <a:rPr lang="el-GR" sz="1200" smtClean="0">
                <a:solidFill>
                  <a:prstClr val="black"/>
                </a:solidFill>
              </a:rPr>
              <a:pPr algn="ctr"/>
              <a:t>‹#›</a:t>
            </a:fld>
            <a:r>
              <a:rPr lang="el-GR" sz="1200" dirty="0" smtClean="0">
                <a:solidFill>
                  <a:prstClr val="black"/>
                </a:solidFill>
              </a:rPr>
              <a:t>-</a:t>
            </a:r>
            <a:endParaRPr lang="el-GR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88838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1F9DCE1-59E7-4026-ACDD-0FF63FB1EB3F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22/12/2018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ADCDFE-A3DB-4624-BA3B-F2651358DF4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6502233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1F9DCE1-59E7-4026-ACDD-0FF63FB1EB3F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22/12/2018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ADCDFE-A3DB-4624-BA3B-F2651358DF4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414879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1F9DCE1-59E7-4026-ACDD-0FF63FB1EB3F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22/12/2018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ADCDFE-A3DB-4624-BA3B-F2651358DF4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0766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8C125-59D3-4263-B504-BF57F8A16EA5}" type="datetimeFigureOut">
              <a:rPr lang="el-GR" smtClean="0"/>
              <a:t>22/12/2018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056B6-9F58-4A2E-9B98-8D12B81F3E2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1215833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1F9DCE1-59E7-4026-ACDD-0FF63FB1EB3F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22/12/2018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ADCDFE-A3DB-4624-BA3B-F2651358DF4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2642146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1F9DCE1-59E7-4026-ACDD-0FF63FB1EB3F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22/12/2018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ADCDFE-A3DB-4624-BA3B-F2651358DF4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621864"/>
      </p:ext>
    </p:extLst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1F9DCE1-59E7-4026-ACDD-0FF63FB1EB3F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22/12/2018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ADCDFE-A3DB-4624-BA3B-F2651358DF4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059188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l-GR" noProof="0" smtClean="0"/>
              <a:t>Κάντε κλικ στο εικονίδιο για να προσθέσετε εικόνα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1F9DCE1-59E7-4026-ACDD-0FF63FB1EB3F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22/12/2018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ADCDFE-A3DB-4624-BA3B-F2651358DF4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874755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1F9DCE1-59E7-4026-ACDD-0FF63FB1EB3F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22/12/2018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ADCDFE-A3DB-4624-BA3B-F2651358DF4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16763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1F9DCE1-59E7-4026-ACDD-0FF63FB1EB3F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22/12/2018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ADCDFE-A3DB-4624-BA3B-F2651358DF4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600532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Τίτλος, 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3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09600" y="6243638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71F9DCE1-59E7-4026-ACDD-0FF63FB1EB3F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22/12/2018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 smtClean="0"/>
            </a:lvl1pPr>
          </a:lstStyle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737600" y="6243638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6AADCDFE-A3DB-4624-BA3B-F2651358DF4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7219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8C125-59D3-4263-B504-BF57F8A16EA5}" type="datetimeFigureOut">
              <a:rPr lang="el-GR" smtClean="0"/>
              <a:t>22/12/2018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056B6-9F58-4A2E-9B98-8D12B81F3E2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8536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8C125-59D3-4263-B504-BF57F8A16EA5}" type="datetimeFigureOut">
              <a:rPr lang="el-GR" smtClean="0"/>
              <a:t>22/12/2018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056B6-9F58-4A2E-9B98-8D12B81F3E2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65286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E88C125-59D3-4263-B504-BF57F8A16EA5}" type="datetimeFigureOut">
              <a:rPr lang="el-GR" smtClean="0"/>
              <a:t>22/12/2018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5D056B6-9F58-4A2E-9B98-8D12B81F3E2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66562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8C125-59D3-4263-B504-BF57F8A16EA5}" type="datetimeFigureOut">
              <a:rPr lang="el-GR" smtClean="0"/>
              <a:t>22/12/2018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056B6-9F58-4A2E-9B98-8D12B81F3E2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0777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E88C125-59D3-4263-B504-BF57F8A16EA5}" type="datetimeFigureOut">
              <a:rPr lang="el-GR" smtClean="0"/>
              <a:t>22/12/2018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5D056B6-9F58-4A2E-9B98-8D12B81F3E21}" type="slidenum">
              <a:rPr lang="el-GR" smtClean="0"/>
              <a:t>‹#›</a:t>
            </a:fld>
            <a:endParaRPr lang="el-G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3762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>
                <a:solidFill>
                  <a:srgbClr val="FFFFFF"/>
                </a:solidFill>
              </a:defRPr>
            </a:lvl1pPr>
          </a:lstStyle>
          <a:p>
            <a:r>
              <a:rPr lang="en-US" smtClean="0">
                <a:cs typeface="Arial" panose="020B0604020202020204" pitchFamily="34" charset="0"/>
              </a:rPr>
              <a:t>6 Μαΐου 2018, Βόλος</a:t>
            </a:r>
            <a:endParaRPr lang="el-GR" dirty="0"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4" y="6459787"/>
            <a:ext cx="49353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88" cap="all" baseline="0">
                <a:solidFill>
                  <a:srgbClr val="FFFFFF"/>
                </a:solidFill>
              </a:defRPr>
            </a:lvl1pPr>
          </a:lstStyle>
          <a:p>
            <a:r>
              <a:rPr lang="el-GR" smtClean="0">
                <a:cs typeface="Arial" panose="020B0604020202020204" pitchFamily="34" charset="0"/>
              </a:rPr>
              <a:t>«ΜΕΣΟΓΕΙΑΚΗ ΑΝΑΙΜΙΑ: Η ΠΟΡΕΙΑ ΖΩΗΣ ΕΝΟΣ ΧΡΟΝΙΟΥ ΠΑΣΧΟΝΤΑ»</a:t>
            </a:r>
            <a:endParaRPr lang="el-GR" dirty="0"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0" y="6459787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rgbClr val="FFFFFF"/>
                </a:solidFill>
              </a:defRPr>
            </a:lvl1pPr>
          </a:lstStyle>
          <a:p>
            <a:fld id="{7643A90F-CC1B-4BA7-8C64-1E2E93281407}" type="slidenum">
              <a:rPr lang="el-GR" smtClean="0">
                <a:cs typeface="Arial" panose="020B0604020202020204" pitchFamily="34" charset="0"/>
              </a:rPr>
              <a:pPr/>
              <a:t>‹#›</a:t>
            </a:fld>
            <a:endParaRPr lang="el-GR" dirty="0"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3253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/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2700" kern="1200" spc="-38" baseline="0">
          <a:solidFill>
            <a:schemeClr val="tx1">
              <a:lumMod val="75000"/>
              <a:lumOff val="25000"/>
            </a:schemeClr>
          </a:solidFill>
          <a:latin typeface="+mn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8803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2519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6235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9951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>
                <a:solidFill>
                  <a:srgbClr val="FFFFFF"/>
                </a:solidFill>
              </a:defRPr>
            </a:lvl1pPr>
          </a:lstStyle>
          <a:p>
            <a:r>
              <a:rPr lang="en-US" smtClean="0">
                <a:cs typeface="Arial" panose="020B0604020202020204" pitchFamily="34" charset="0"/>
              </a:rPr>
              <a:t>6 Μαΐου 2018, Βόλος</a:t>
            </a:r>
            <a:endParaRPr lang="el-GR" dirty="0"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4" y="6459787"/>
            <a:ext cx="49353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88" cap="all" baseline="0">
                <a:solidFill>
                  <a:srgbClr val="FFFFFF"/>
                </a:solidFill>
              </a:defRPr>
            </a:lvl1pPr>
          </a:lstStyle>
          <a:p>
            <a:r>
              <a:rPr lang="el-GR" smtClean="0">
                <a:cs typeface="Arial" panose="020B0604020202020204" pitchFamily="34" charset="0"/>
              </a:rPr>
              <a:t>«ΜΕΣΟΓΕΙΑΚΗ ΑΝΑΙΜΙΑ: Η ΠΟΡΕΙΑ ΖΩΗΣ ΕΝΟΣ ΧΡΟΝΙΟΥ ΠΑΣΧΟΝΤΑ»</a:t>
            </a:r>
            <a:endParaRPr lang="el-GR" dirty="0"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0" y="6459787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rgbClr val="FFFFFF"/>
                </a:solidFill>
              </a:defRPr>
            </a:lvl1pPr>
          </a:lstStyle>
          <a:p>
            <a:fld id="{7643A90F-CC1B-4BA7-8C64-1E2E93281407}" type="slidenum">
              <a:rPr lang="el-GR" smtClean="0">
                <a:cs typeface="Arial" panose="020B0604020202020204" pitchFamily="34" charset="0"/>
              </a:rPr>
              <a:pPr/>
              <a:t>‹#›</a:t>
            </a:fld>
            <a:endParaRPr lang="el-GR" dirty="0"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4590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hf hdr="0"/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2700" kern="1200" spc="-38" baseline="0">
          <a:solidFill>
            <a:schemeClr val="tx1">
              <a:lumMod val="75000"/>
              <a:lumOff val="25000"/>
            </a:schemeClr>
          </a:solidFill>
          <a:latin typeface="+mn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8803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2519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6235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9951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6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6433" y="287339"/>
            <a:ext cx="100584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96433" y="1846264"/>
            <a:ext cx="100584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Στυλ υποδείγματος κειμένου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  <a:endParaRPr lang="en-US" altLang="el-G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6433" y="6459539"/>
            <a:ext cx="2472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7234" y="6459539"/>
            <a:ext cx="4821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99651" y="6459539"/>
            <a:ext cx="13123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DA443695-F394-48C6-911A-126F490A8F1D}" type="slidenum">
              <a:rPr lang="el-GR" altLang="el-GR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193800" y="1738313"/>
            <a:ext cx="9967384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2024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rgbClr val="40404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404040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kern="1200">
          <a:solidFill>
            <a:srgbClr val="404040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Kλικ για επεξεργασία των στυλ του υποδείγματος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9DCE1-59E7-4026-ACDD-0FF63FB1EB3F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22/12/2018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6AADCDFE-A3DB-4624-BA3B-F2651358DF4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29251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>
                <a:solidFill>
                  <a:srgbClr val="FF0000"/>
                </a:solidFill>
                <a:latin typeface="+mn-lt"/>
              </a:rPr>
              <a:t>Εφαρμογές και προοπτικές της Μοριακής Βιολογίας- Παρόν και Μέλλον</a:t>
            </a:r>
            <a:endParaRPr lang="el-GR" sz="3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1460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18837" y="274638"/>
            <a:ext cx="10972800" cy="987356"/>
          </a:xfrm>
        </p:spPr>
        <p:txBody>
          <a:bodyPr/>
          <a:lstStyle/>
          <a:p>
            <a:r>
              <a:rPr lang="el-GR" sz="3600" b="0" dirty="0" smtClean="0">
                <a:solidFill>
                  <a:schemeClr val="tx1"/>
                </a:solidFill>
                <a:latin typeface="+mn-lt"/>
              </a:rPr>
              <a:t>Τεχνικές λήψης υλικού Π.Δ.</a:t>
            </a:r>
            <a:endParaRPr lang="el-GR" sz="3600" b="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026" name="irc_mi" descr="img12_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9587" y="1261994"/>
            <a:ext cx="4355976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irc_mi" descr="img12_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81290" y="1391731"/>
            <a:ext cx="4608512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484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8" name="Picture 4" descr="Untitled-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6374" y="597528"/>
            <a:ext cx="4700452" cy="55565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3978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 cstate="print">
            <a:lum bright="-6000"/>
          </a:blip>
          <a:srcRect/>
          <a:stretch>
            <a:fillRect/>
          </a:stretch>
        </p:blipFill>
        <p:spPr bwMode="auto">
          <a:xfrm>
            <a:off x="3072569" y="484926"/>
            <a:ext cx="6397356" cy="5652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143290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σάρω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89341" y="549276"/>
            <a:ext cx="3781425" cy="56165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5156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4" name="Picture 4" descr="ΔΡΕΠΑΝΟΚΥΤΤΑΡΙΚΗ ΑΝΑΙΜΙ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14124" y="534155"/>
            <a:ext cx="4624962" cy="56312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5522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b="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Η γενετική συμβουλή (γενετική καθοδήγηση</a:t>
            </a:r>
            <a:r>
              <a:rPr lang="el-GR" sz="3600" b="0" dirty="0" smtClean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)...</a:t>
            </a:r>
            <a:endParaRPr lang="el-GR" sz="3600" b="0" dirty="0">
              <a:solidFill>
                <a:schemeClr val="tx1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l-GR" sz="36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Μεταφράζει </a:t>
            </a:r>
            <a:r>
              <a:rPr lang="el-GR" sz="3600" dirty="0">
                <a:latin typeface="Calibri" panose="020F0502020204030204" pitchFamily="34" charset="0"/>
                <a:ea typeface="Times New Roman" panose="02020603050405020304" pitchFamily="18" charset="0"/>
              </a:rPr>
              <a:t>τις γνώσεις της </a:t>
            </a:r>
            <a:r>
              <a:rPr lang="el-GR" sz="36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γενετικής </a:t>
            </a:r>
            <a:r>
              <a:rPr lang="el-GR" sz="3600" dirty="0">
                <a:latin typeface="Calibri" panose="020F0502020204030204" pitchFamily="34" charset="0"/>
                <a:ea typeface="Times New Roman" panose="02020603050405020304" pitchFamily="18" charset="0"/>
              </a:rPr>
              <a:t>σε πρακτικές πληροφορίες </a:t>
            </a:r>
            <a:r>
              <a:rPr lang="el-GR" sz="36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για τους μέλλοντες γονείς.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l-GR" sz="36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Οι </a:t>
            </a:r>
            <a:r>
              <a:rPr lang="el-GR" sz="3600" dirty="0">
                <a:latin typeface="Calibri" panose="020F0502020204030204" pitchFamily="34" charset="0"/>
                <a:ea typeface="Times New Roman" panose="02020603050405020304" pitchFamily="18" charset="0"/>
              </a:rPr>
              <a:t>σύμβουλοι γενετικής είναι ειδικά εκπαιδευμένα άτομα</a:t>
            </a:r>
            <a:r>
              <a:rPr lang="el-GR" sz="36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</a:p>
          <a:p>
            <a:pPr marL="0" indent="0">
              <a:spcAft>
                <a:spcPts val="0"/>
              </a:spcAft>
              <a:buNone/>
            </a:pPr>
            <a:r>
              <a:rPr lang="el-GR" sz="36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Έχουν </a:t>
            </a:r>
            <a:r>
              <a:rPr lang="el-GR" sz="3600" dirty="0">
                <a:latin typeface="Calibri" panose="020F0502020204030204" pitchFamily="34" charset="0"/>
                <a:ea typeface="Times New Roman" panose="02020603050405020304" pitchFamily="18" charset="0"/>
              </a:rPr>
              <a:t>γνώσεις γενετικής και γνωρίζουν καλά τους </a:t>
            </a:r>
            <a:r>
              <a:rPr lang="el-GR" sz="36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μηχανισμούς </a:t>
            </a:r>
            <a:r>
              <a:rPr lang="el-GR" sz="3600" dirty="0">
                <a:latin typeface="Calibri" panose="020F0502020204030204" pitchFamily="34" charset="0"/>
                <a:ea typeface="Times New Roman" panose="02020603050405020304" pitchFamily="18" charset="0"/>
              </a:rPr>
              <a:t>της κληρονομικότητας. </a:t>
            </a:r>
            <a:endParaRPr lang="el-GR" sz="3600" dirty="0" smtClean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l-GR" sz="36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Παρέχουν </a:t>
            </a:r>
            <a:r>
              <a:rPr lang="el-GR" sz="3600" dirty="0">
                <a:latin typeface="Calibri" panose="020F0502020204030204" pitchFamily="34" charset="0"/>
                <a:ea typeface="Times New Roman" panose="02020603050405020304" pitchFamily="18" charset="0"/>
              </a:rPr>
              <a:t>ενημέρωση, ψυχολογική υποστήριξη και βοηθούν τις οικογένειες να πάρουν τις προσωπικές τους αποφάσεις.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276358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sz="3600" dirty="0">
                <a:solidFill>
                  <a:srgbClr val="FF0000"/>
                </a:solidFill>
                <a:latin typeface="+mn-lt"/>
              </a:rPr>
              <a:t>            </a:t>
            </a:r>
            <a:r>
              <a:rPr lang="el-GR" altLang="el-GR" sz="3600" dirty="0" smtClean="0">
                <a:solidFill>
                  <a:srgbClr val="FF0000"/>
                </a:solidFill>
                <a:latin typeface="+mn-lt"/>
              </a:rPr>
              <a:t>            Γενετική του Καρκίνου</a:t>
            </a:r>
            <a:endParaRPr lang="el-GR" altLang="el-GR" sz="3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" name="Θέση κειμένου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Ο καρκίνος είναι το αποτέλεσμα ενεργοποίησης   </a:t>
            </a:r>
            <a:r>
              <a:rPr lang="el-GR" sz="2400" dirty="0" err="1"/>
              <a:t>πρωτο</a:t>
            </a:r>
            <a:r>
              <a:rPr lang="el-GR" sz="2400" dirty="0"/>
              <a:t>- </a:t>
            </a:r>
            <a:r>
              <a:rPr lang="el-GR" sz="2400" dirty="0" err="1"/>
              <a:t>ογκονιδίων</a:t>
            </a:r>
            <a:r>
              <a:rPr lang="el-GR" sz="2400" dirty="0"/>
              <a:t>   σε </a:t>
            </a:r>
            <a:r>
              <a:rPr lang="el-GR" sz="2400" dirty="0" err="1"/>
              <a:t>ογκογονίδια</a:t>
            </a:r>
            <a:r>
              <a:rPr lang="el-GR" sz="2400" dirty="0"/>
              <a:t>       και απενεργοποίησης  </a:t>
            </a:r>
            <a:r>
              <a:rPr lang="el-GR" sz="2400" dirty="0" err="1"/>
              <a:t>ογκοκατασταλτικών</a:t>
            </a:r>
            <a:r>
              <a:rPr lang="el-GR" sz="2400" dirty="0"/>
              <a:t>    </a:t>
            </a:r>
            <a:br>
              <a:rPr lang="el-GR" sz="2400" dirty="0"/>
            </a:br>
            <a:r>
              <a:rPr lang="el-GR" sz="2400" dirty="0"/>
              <a:t>γονιδίων </a:t>
            </a:r>
          </a:p>
        </p:txBody>
      </p:sp>
      <p:pic>
        <p:nvPicPr>
          <p:cNvPr id="65540" name="Picture 4" descr="neuroscience 02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66" r="1575" b="59665"/>
          <a:stretch/>
        </p:blipFill>
        <p:spPr bwMode="auto">
          <a:xfrm>
            <a:off x="1848195" y="2789383"/>
            <a:ext cx="3435929" cy="233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3186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133600" y="1371601"/>
            <a:ext cx="7772400" cy="14700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l-GR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Ο καρκίνος είναι </a:t>
            </a:r>
            <a:r>
              <a:rPr lang="el-GR" sz="3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μονοκλωνικός</a:t>
            </a:r>
            <a:r>
              <a:rPr lang="el-GR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el-GR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Ο </a:t>
            </a:r>
            <a:r>
              <a:rPr lang="el-GR" sz="28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όγκος είναι το αποτέλεσμα της </a:t>
            </a:r>
            <a:r>
              <a:rPr lang="el-GR" sz="2800" cap="none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κλωνικής</a:t>
            </a:r>
            <a:r>
              <a:rPr lang="el-GR" sz="2800" cap="none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υπερπλασίας </a:t>
            </a:r>
            <a:r>
              <a:rPr lang="el-GR" sz="28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ενός κυττάρου που έχει υποστεί μόνιμη γενετική βλάβη</a:t>
            </a:r>
          </a:p>
          <a:p>
            <a:pPr>
              <a:defRPr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17023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z="3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Ιδιότητες </a:t>
            </a:r>
            <a:r>
              <a:rPr lang="el-GR" altLang="el-GR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του καρκινικού κυττάρου</a:t>
            </a:r>
            <a:endParaRPr lang="en-US" altLang="el-GR" sz="36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1274618" y="1620982"/>
            <a:ext cx="5141580" cy="4835525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defRPr/>
            </a:pPr>
            <a:endParaRPr lang="el-GR" altLang="el-GR" sz="2800" dirty="0" smtClean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l-GR" altLang="el-GR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Αυτονομία</a:t>
            </a:r>
            <a:r>
              <a:rPr lang="el-GR" altLang="el-G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altLang="el-G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στα μηνύματα ανάπτυξης</a:t>
            </a:r>
          </a:p>
          <a:p>
            <a:pPr eaLnBrk="1" hangingPunct="1">
              <a:defRPr/>
            </a:pPr>
            <a:r>
              <a:rPr lang="el-GR" altLang="el-GR" sz="2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Μη ανταπόκριση</a:t>
            </a:r>
            <a:r>
              <a:rPr lang="el-GR" altLang="el-G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στα ανασταλτικά της ανάπτυξης </a:t>
            </a:r>
            <a:r>
              <a:rPr lang="el-GR" altLang="el-G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μηνύματα-&gt; συνεχείς μιτώσεις</a:t>
            </a:r>
            <a:endParaRPr lang="el-GR" altLang="el-G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buClr>
                <a:srgbClr val="E48312"/>
              </a:buClr>
              <a:defRPr/>
            </a:pPr>
            <a:r>
              <a:rPr lang="el-GR" altLang="el-GR" sz="2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Αθανασία </a:t>
            </a:r>
            <a:r>
              <a:rPr lang="el-GR" altLang="el-G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l-GR" altLang="el-GR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Αποφυγή</a:t>
            </a:r>
            <a:r>
              <a:rPr lang="el-GR" altLang="el-GR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της </a:t>
            </a:r>
            <a:r>
              <a:rPr lang="el-GR" altLang="el-GR" sz="28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απόπτωσης)</a:t>
            </a:r>
            <a:endParaRPr lang="el-GR" altLang="el-GR" sz="2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l-GR" altLang="el-G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Ικανότητα </a:t>
            </a:r>
            <a:r>
              <a:rPr lang="el-GR" altLang="el-GR" sz="2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διήθησης</a:t>
            </a:r>
            <a:r>
              <a:rPr lang="el-GR" altLang="el-G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και </a:t>
            </a:r>
            <a:r>
              <a:rPr lang="el-GR" altLang="el-GR" sz="2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μετάστασης</a:t>
            </a:r>
          </a:p>
          <a:p>
            <a:pPr eaLnBrk="1" hangingPunct="1">
              <a:defRPr/>
            </a:pPr>
            <a:r>
              <a:rPr lang="el-GR" altLang="el-GR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Απορρύθμιση του </a:t>
            </a:r>
            <a:r>
              <a:rPr lang="el-GR" altLang="el-GR" sz="2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κυτταρικού μεταβολισμού</a:t>
            </a:r>
          </a:p>
          <a:p>
            <a:pPr eaLnBrk="1" hangingPunct="1">
              <a:defRPr/>
            </a:pPr>
            <a:r>
              <a:rPr lang="el-GR" altLang="el-GR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Διαφυγή από την </a:t>
            </a:r>
            <a:r>
              <a:rPr lang="el-GR" altLang="el-GR" sz="2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ανοσοεπιτήρηση</a:t>
            </a:r>
          </a:p>
          <a:p>
            <a:pPr eaLnBrk="1" hangingPunct="1">
              <a:defRPr/>
            </a:pPr>
            <a:r>
              <a:rPr lang="el-GR" altLang="el-GR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Γονιδιακή </a:t>
            </a:r>
            <a:r>
              <a:rPr lang="el-GR" altLang="el-GR" sz="2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αστάθεια</a:t>
            </a:r>
          </a:p>
          <a:p>
            <a:pPr eaLnBrk="1" hangingPunct="1">
              <a:defRPr/>
            </a:pPr>
            <a:endParaRPr lang="en-US" altLang="el-GR" sz="2400" dirty="0">
              <a:latin typeface="Comic Sans MS" panose="030F0702030302020204" pitchFamily="66" charset="0"/>
            </a:endParaRPr>
          </a:p>
        </p:txBody>
      </p:sp>
      <p:sp>
        <p:nvSpPr>
          <p:cNvPr id="16388" name="Text Box 9"/>
          <p:cNvSpPr txBox="1">
            <a:spLocks noChangeArrowheads="1"/>
          </p:cNvSpPr>
          <p:nvPr/>
        </p:nvSpPr>
        <p:spPr bwMode="auto">
          <a:xfrm>
            <a:off x="6172200" y="6019800"/>
            <a:ext cx="3735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l-GR" altLang="el-GR" sz="1800" dirty="0">
                <a:solidFill>
                  <a:srgbClr val="FFFFFF"/>
                </a:solidFill>
                <a:latin typeface="Comic Sans MS" panose="030F0702030302020204" pitchFamily="66" charset="0"/>
              </a:rPr>
              <a:t>Η</a:t>
            </a:r>
            <a:r>
              <a:rPr lang="en-US" altLang="el-GR" sz="1800" dirty="0" err="1">
                <a:solidFill>
                  <a:srgbClr val="FFFFFF"/>
                </a:solidFill>
                <a:latin typeface="Comic Sans MS" panose="030F0702030302020204" pitchFamily="66" charset="0"/>
              </a:rPr>
              <a:t>anahan</a:t>
            </a:r>
            <a:r>
              <a:rPr lang="en-US" altLang="el-GR" sz="1800" dirty="0">
                <a:solidFill>
                  <a:srgbClr val="FFFFFF"/>
                </a:solidFill>
                <a:latin typeface="Comic Sans MS" panose="030F0702030302020204" pitchFamily="66" charset="0"/>
              </a:rPr>
              <a:t> and Weinberg, Cell 20</a:t>
            </a:r>
            <a:r>
              <a:rPr lang="el-GR" altLang="el-GR" sz="1800" dirty="0">
                <a:solidFill>
                  <a:srgbClr val="FFFFFF"/>
                </a:solidFill>
                <a:latin typeface="Comic Sans MS" panose="030F0702030302020204" pitchFamily="66" charset="0"/>
              </a:rPr>
              <a:t>11</a:t>
            </a:r>
            <a:endParaRPr lang="en-US" altLang="el-GR" sz="1800" dirty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16389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56" t="18362" r="8125" b="7716"/>
          <a:stretch>
            <a:fillRect/>
          </a:stretch>
        </p:blipFill>
        <p:spPr bwMode="auto">
          <a:xfrm>
            <a:off x="6416198" y="1935480"/>
            <a:ext cx="4449764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246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873135" y="236755"/>
            <a:ext cx="10058400" cy="1450757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l-GR" altLang="el-GR" sz="36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Ογκοκατασταλτικά</a:t>
            </a:r>
            <a:r>
              <a:rPr lang="el-GR" altLang="el-GR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γονίδια</a:t>
            </a:r>
            <a:r>
              <a:rPr lang="en-US" altLang="el-GR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altLang="el-GR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l-GR" altLang="el-GR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P53 </a:t>
            </a: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γονίδιο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φύλακας του γονιδιώματος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1752600" y="2057400"/>
            <a:ext cx="8610600" cy="3810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l-GR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Προκαλεί προσωρινή </a:t>
            </a:r>
            <a:r>
              <a:rPr lang="el-GR" sz="2800" dirty="0">
                <a:latin typeface="Calibri" panose="020F0502020204030204" pitchFamily="34" charset="0"/>
                <a:cs typeface="Calibri" panose="020F0502020204030204" pitchFamily="34" charset="0"/>
              </a:rPr>
              <a:t>αναστολή του κυτταρικού κύκλου ή </a:t>
            </a:r>
            <a:r>
              <a:rPr lang="el-GR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  απόπτωση </a:t>
            </a:r>
          </a:p>
          <a:p>
            <a:pPr eaLnBrk="1" hangingPunct="1">
              <a:defRPr/>
            </a:pPr>
            <a:endParaRPr lang="el-G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~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el-GR" sz="2800" dirty="0">
                <a:latin typeface="Calibri" panose="020F0502020204030204" pitchFamily="34" charset="0"/>
                <a:cs typeface="Calibri" panose="020F0502020204030204" pitchFamily="34" charset="0"/>
              </a:rPr>
              <a:t>0% των ανθρώπινων καρκίνων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l-GR" sz="2800" dirty="0">
                <a:latin typeface="Calibri" panose="020F0502020204030204" pitchFamily="34" charset="0"/>
                <a:cs typeface="Calibri" panose="020F0502020204030204" pitchFamily="34" charset="0"/>
              </a:rPr>
              <a:t>βλάβη 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P53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lang="el-GR" sz="28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2800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Ογκογόνοι</a:t>
            </a:r>
            <a:r>
              <a:rPr lang="el-GR" sz="28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ιοί </a:t>
            </a:r>
            <a:r>
              <a:rPr lang="el-GR" sz="28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που αναστέλλουν </a:t>
            </a:r>
            <a:r>
              <a:rPr lang="el-GR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τη δράση του </a:t>
            </a:r>
            <a:r>
              <a:rPr lang="en-US" sz="28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l-GR" sz="28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53</a:t>
            </a:r>
          </a:p>
          <a:p>
            <a:pPr>
              <a:defRPr/>
            </a:pPr>
            <a:r>
              <a:rPr lang="el-GR" sz="28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en-GB" sz="28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HPV, </a:t>
            </a:r>
            <a:r>
              <a:rPr lang="en-GB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HBV </a:t>
            </a:r>
            <a:r>
              <a:rPr lang="el-GR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και πιθανόν </a:t>
            </a:r>
            <a:r>
              <a:rPr lang="en-GB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EBV !!</a:t>
            </a:r>
          </a:p>
          <a:p>
            <a:pPr eaLnBrk="1" hangingPunct="1">
              <a:defRPr/>
            </a:pPr>
            <a:endParaRPr lang="el-GR" sz="2800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endParaRPr lang="el-GR" sz="2800" dirty="0">
              <a:solidFill>
                <a:schemeClr val="accent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11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>
                <a:latin typeface="+mn-lt"/>
              </a:rPr>
              <a:t>          </a:t>
            </a:r>
            <a:r>
              <a:rPr lang="el-GR" sz="3600" dirty="0" err="1" smtClean="0">
                <a:latin typeface="+mn-lt"/>
              </a:rPr>
              <a:t>Βιοτεχνολογιία</a:t>
            </a:r>
            <a:r>
              <a:rPr lang="el-GR" sz="3600" dirty="0" smtClean="0">
                <a:latin typeface="+mn-lt"/>
              </a:rPr>
              <a:t> και γενετική τεχνολογία</a:t>
            </a:r>
            <a:endParaRPr lang="el-GR" sz="3600" dirty="0">
              <a:latin typeface="+mn-lt"/>
            </a:endParaRPr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0587"/>
          <a:stretch/>
        </p:blipFill>
        <p:spPr>
          <a:xfrm>
            <a:off x="2817091" y="2013527"/>
            <a:ext cx="5991205" cy="359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70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>
                <a:latin typeface="+mn-lt"/>
              </a:rPr>
              <a:t>Μεταλλάξεις στο </a:t>
            </a:r>
            <a:r>
              <a:rPr lang="en-US" sz="3600" dirty="0" smtClean="0">
                <a:latin typeface="+mn-lt"/>
              </a:rPr>
              <a:t>DNA </a:t>
            </a:r>
            <a:r>
              <a:rPr lang="el-GR" sz="3600" dirty="0" smtClean="0">
                <a:latin typeface="+mn-lt"/>
              </a:rPr>
              <a:t>ή </a:t>
            </a:r>
            <a:r>
              <a:rPr lang="el-GR" sz="3600" dirty="0" err="1" smtClean="0">
                <a:latin typeface="+mn-lt"/>
              </a:rPr>
              <a:t>επιγενετικές</a:t>
            </a:r>
            <a:r>
              <a:rPr lang="el-GR" sz="3600" dirty="0" smtClean="0">
                <a:latin typeface="+mn-lt"/>
              </a:rPr>
              <a:t> (περιβαλλοντικές) ρυθμίσεις; </a:t>
            </a:r>
            <a:endParaRPr lang="el-GR" sz="3600" dirty="0">
              <a:latin typeface="+mn-lt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r>
              <a:rPr lang="el-GR" sz="2800" dirty="0" smtClean="0"/>
              <a:t>Κληρονομική ή περιβαλλοντική αιτιολογία της εκτροπής προς καρκινικό κύτταρο;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1630216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sz="3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Αυτόματες </a:t>
            </a:r>
            <a:r>
              <a:rPr lang="el-GR" altLang="el-GR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μεταλλάξεις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1351128" y="1736726"/>
            <a:ext cx="9521637" cy="4268788"/>
          </a:xfrm>
        </p:spPr>
        <p:txBody>
          <a:bodyPr rtlCol="0">
            <a:normAutofit fontScale="47500" lnSpcReduction="20000"/>
          </a:bodyPr>
          <a:lstStyle/>
          <a:p>
            <a:pPr marL="91440" indent="-91440" eaLnBrk="1" fontAlgn="auto" hangingPunct="1">
              <a:defRPr/>
            </a:pPr>
            <a:endParaRPr lang="el-GR" altLang="el-GR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indent="-91440" eaLnBrk="1" fontAlgn="auto" hangingPunct="1">
              <a:buNone/>
              <a:defRPr/>
            </a:pPr>
            <a:r>
              <a:rPr lang="el-GR" altLang="el-G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l-GR" altLang="el-GR" sz="5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Επίδραση εξωτερικής ενέργειας</a:t>
            </a:r>
            <a:endParaRPr lang="el-GR" altLang="el-GR" sz="5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indent="-91440" eaLnBrk="1" fontAlgn="auto" hangingPunct="1">
              <a:buFont typeface="Arial" panose="020B0604020202020204" pitchFamily="34" charset="0"/>
              <a:buChar char="•"/>
              <a:defRPr/>
            </a:pPr>
            <a:r>
              <a:rPr lang="el-GR" altLang="el-GR" sz="5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κοσμική ακτινοβολία</a:t>
            </a:r>
          </a:p>
          <a:p>
            <a:pPr marL="91440" indent="-91440" eaLnBrk="1" fontAlgn="auto" hangingPunct="1">
              <a:buFont typeface="Arial" panose="020B0604020202020204" pitchFamily="34" charset="0"/>
              <a:buChar char="•"/>
              <a:defRPr/>
            </a:pPr>
            <a:r>
              <a:rPr lang="el-GR" altLang="el-GR" sz="5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μόνιμη ραδιενεργός δραστηριότητα του γήινου εδάφους</a:t>
            </a:r>
          </a:p>
          <a:p>
            <a:pPr marL="91440" indent="-91440" eaLnBrk="1" fontAlgn="auto" hangingPunct="1">
              <a:buFont typeface="Arial" panose="020B0604020202020204" pitchFamily="34" charset="0"/>
              <a:buChar char="•"/>
              <a:defRPr/>
            </a:pPr>
            <a:r>
              <a:rPr lang="el-GR" altLang="el-GR" sz="5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εσωτερική ακτινοβολία του ανθρώπινου σώματος (Κ 40, </a:t>
            </a:r>
            <a:r>
              <a:rPr lang="en-US" altLang="el-GR" sz="5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</a:t>
            </a:r>
            <a:r>
              <a:rPr lang="el-GR" altLang="el-GR" sz="5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14, </a:t>
            </a:r>
            <a:r>
              <a:rPr lang="en-US" altLang="el-GR" sz="5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</a:t>
            </a:r>
            <a:r>
              <a:rPr lang="el-GR" altLang="el-GR" sz="5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α 226 κλπ.)</a:t>
            </a:r>
          </a:p>
          <a:p>
            <a:pPr marL="91440" indent="-91440" eaLnBrk="1" fontAlgn="auto" hangingPunct="1">
              <a:buFont typeface="Arial" panose="020B0604020202020204" pitchFamily="34" charset="0"/>
              <a:buChar char="•"/>
              <a:defRPr/>
            </a:pPr>
            <a:r>
              <a:rPr lang="el-GR" altLang="el-GR" sz="5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επίδραση </a:t>
            </a:r>
            <a:r>
              <a:rPr lang="el-GR" altLang="el-GR" sz="59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ακτίνων</a:t>
            </a:r>
            <a:r>
              <a:rPr lang="el-GR" altLang="el-GR" sz="5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γ, </a:t>
            </a:r>
            <a:r>
              <a:rPr lang="en-US" altLang="el-GR" sz="5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x</a:t>
            </a:r>
            <a:r>
              <a:rPr lang="el-GR" altLang="el-GR" sz="5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,</a:t>
            </a:r>
            <a:r>
              <a:rPr lang="en-US" altLang="el-GR" sz="5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UV</a:t>
            </a:r>
            <a:r>
              <a:rPr lang="el-GR" altLang="el-GR" sz="5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σωματιδίων (β, α, νετρόνια)</a:t>
            </a:r>
          </a:p>
          <a:p>
            <a:pPr marL="91440" indent="-91440" eaLnBrk="1" fontAlgn="auto" hangingPunct="1">
              <a:buFont typeface="Arial" panose="020B0604020202020204" pitchFamily="34" charset="0"/>
              <a:buChar char="•"/>
              <a:defRPr/>
            </a:pPr>
            <a:r>
              <a:rPr lang="el-GR" altLang="el-GR" sz="5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χημικοί παράγοντες   (φάρμακα, καπνός, οινόπνευμα, </a:t>
            </a:r>
            <a:r>
              <a:rPr lang="en-US" altLang="el-GR" sz="5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betel</a:t>
            </a:r>
            <a:r>
              <a:rPr lang="el-GR" altLang="el-GR" sz="5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l-GR" altLang="el-GR" sz="59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αφλατοξίνη</a:t>
            </a:r>
            <a:r>
              <a:rPr lang="el-GR" altLang="el-GR" sz="5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l-GR" altLang="el-GR" sz="59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βενζοπυρένιο</a:t>
            </a:r>
            <a:r>
              <a:rPr lang="el-GR" altLang="el-GR" sz="5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  <a:p>
            <a:pPr marL="91440" indent="-91440" eaLnBrk="1" fontAlgn="auto" hangingPunct="1">
              <a:buFont typeface="Arial" panose="020B0604020202020204" pitchFamily="34" charset="0"/>
              <a:buChar char="•"/>
              <a:defRPr/>
            </a:pPr>
            <a:r>
              <a:rPr lang="el-GR" altLang="el-GR" sz="5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ιοί (</a:t>
            </a:r>
            <a:r>
              <a:rPr lang="en-US" altLang="el-GR" sz="59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Papiloma</a:t>
            </a:r>
            <a:r>
              <a:rPr lang="el-GR" altLang="el-GR" sz="5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ιός , ιός </a:t>
            </a:r>
            <a:r>
              <a:rPr lang="en-US" altLang="el-GR" sz="59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Ebstein</a:t>
            </a:r>
            <a:r>
              <a:rPr lang="en-US" altLang="el-GR" sz="5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Bar</a:t>
            </a:r>
            <a:r>
              <a:rPr lang="el-GR" altLang="el-GR" sz="5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ιοί των ζώων).</a:t>
            </a:r>
          </a:p>
        </p:txBody>
      </p:sp>
    </p:spTree>
    <p:extLst>
      <p:ext uri="{BB962C8B-B14F-4D97-AF65-F5344CB8AC3E}">
        <p14:creationId xmlns:p14="http://schemas.microsoft.com/office/powerpoint/2010/main" val="3633202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l-GR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Περιβαλλοντικοί παράγοντες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defRPr/>
            </a:pPr>
            <a:r>
              <a:rPr lang="el-GR" sz="3000" dirty="0">
                <a:latin typeface="Calibri" panose="020F0502020204030204" pitchFamily="34" charset="0"/>
                <a:cs typeface="Calibri" panose="020F0502020204030204" pitchFamily="34" charset="0"/>
              </a:rPr>
              <a:t>Λοιμώδεις </a:t>
            </a:r>
            <a:r>
              <a:rPr lang="el-GR" sz="3000" dirty="0" smtClean="0">
                <a:latin typeface="Calibri" panose="020F0502020204030204" pitchFamily="34" charset="0"/>
                <a:cs typeface="Calibri" panose="020F0502020204030204" pitchFamily="34" charset="0"/>
              </a:rPr>
              <a:t>παράγοντες (κυρίως ιοί, πχ. ηπατίτιδα Β και </a:t>
            </a:r>
            <a:r>
              <a:rPr lang="en-US" sz="3000" dirty="0" smtClean="0">
                <a:latin typeface="Calibri" panose="020F0502020204030204" pitchFamily="34" charset="0"/>
                <a:cs typeface="Calibri" panose="020F0502020204030204" pitchFamily="34" charset="0"/>
              </a:rPr>
              <a:t>C)</a:t>
            </a:r>
            <a:endParaRPr lang="el-GR" sz="3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lang="el-GR" sz="3000" dirty="0">
                <a:latin typeface="Calibri" panose="020F0502020204030204" pitchFamily="34" charset="0"/>
                <a:cs typeface="Calibri" panose="020F0502020204030204" pitchFamily="34" charset="0"/>
              </a:rPr>
              <a:t>Κάπνισμα </a:t>
            </a:r>
            <a:endParaRPr lang="en-US" sz="3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lang="el-GR" sz="3000" dirty="0" smtClean="0">
                <a:latin typeface="Calibri" panose="020F0502020204030204" pitchFamily="34" charset="0"/>
                <a:cs typeface="Calibri" panose="020F0502020204030204" pitchFamily="34" charset="0"/>
              </a:rPr>
              <a:t>Αλκοόλ </a:t>
            </a:r>
            <a:endParaRPr lang="en-US" sz="3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lang="el-GR" sz="3000" dirty="0" smtClean="0">
                <a:latin typeface="Calibri" panose="020F0502020204030204" pitchFamily="34" charset="0"/>
                <a:cs typeface="Calibri" panose="020F0502020204030204" pitchFamily="34" charset="0"/>
              </a:rPr>
              <a:t>Δίαιτα</a:t>
            </a:r>
            <a:r>
              <a:rPr lang="en-US" sz="3000" dirty="0" smtClean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l-GR" sz="3000" dirty="0" smtClean="0">
                <a:latin typeface="Calibri" panose="020F0502020204030204" pitchFamily="34" charset="0"/>
                <a:cs typeface="Calibri" panose="020F0502020204030204" pitchFamily="34" charset="0"/>
              </a:rPr>
              <a:t>Παχυσαρκία (καρκίνος παχέος </a:t>
            </a:r>
            <a:r>
              <a:rPr lang="el-GR" sz="3000" dirty="0">
                <a:latin typeface="Calibri" panose="020F0502020204030204" pitchFamily="34" charset="0"/>
                <a:cs typeface="Calibri" panose="020F0502020204030204" pitchFamily="34" charset="0"/>
              </a:rPr>
              <a:t>εντέρου, προστάτη, μαστού)</a:t>
            </a:r>
          </a:p>
          <a:p>
            <a:pPr>
              <a:defRPr/>
            </a:pPr>
            <a:r>
              <a:rPr lang="el-GR" sz="3000" dirty="0" smtClean="0">
                <a:latin typeface="Calibri" panose="020F0502020204030204" pitchFamily="34" charset="0"/>
                <a:cs typeface="Calibri" panose="020F0502020204030204" pitchFamily="34" charset="0"/>
              </a:rPr>
              <a:t>Ηλικία</a:t>
            </a:r>
            <a:endParaRPr lang="en-US" sz="3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lang="el-GR" sz="3000" dirty="0" smtClean="0">
                <a:latin typeface="Calibri" panose="020F0502020204030204" pitchFamily="34" charset="0"/>
                <a:cs typeface="Calibri" panose="020F0502020204030204" pitchFamily="34" charset="0"/>
              </a:rPr>
              <a:t>Καρκινογόνα στο περιβάλλον</a:t>
            </a:r>
            <a:endParaRPr lang="el-GR" sz="3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lang="el-GR" sz="3000" dirty="0">
                <a:latin typeface="Calibri" panose="020F0502020204030204" pitchFamily="34" charset="0"/>
                <a:cs typeface="Calibri" panose="020F0502020204030204" pitchFamily="34" charset="0"/>
              </a:rPr>
              <a:t>Ακτινοβολία</a:t>
            </a:r>
          </a:p>
          <a:p>
            <a:pPr>
              <a:defRPr/>
            </a:pPr>
            <a:endParaRPr lang="el-GR" dirty="0">
              <a:latin typeface="Comic Sans MS" pitchFamily="66" charset="0"/>
            </a:endParaRPr>
          </a:p>
          <a:p>
            <a:pPr>
              <a:defRPr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02612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2"/>
          <p:cNvSpPr>
            <a:spLocks noGrp="1"/>
          </p:cNvSpPr>
          <p:nvPr>
            <p:ph type="title"/>
          </p:nvPr>
        </p:nvSpPr>
        <p:spPr>
          <a:xfrm>
            <a:off x="1981200" y="1"/>
            <a:ext cx="8229600" cy="1139825"/>
          </a:xfrm>
        </p:spPr>
        <p:txBody>
          <a:bodyPr>
            <a:normAutofit/>
          </a:bodyPr>
          <a:lstStyle/>
          <a:p>
            <a:r>
              <a:rPr lang="el-GR" altLang="el-GR" sz="3600" dirty="0" err="1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Επιγενετική</a:t>
            </a:r>
            <a:r>
              <a:rPr lang="el-GR" altLang="el-GR" sz="36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και καρκίνος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752600" y="1921164"/>
            <a:ext cx="4495800" cy="3977987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defRPr/>
            </a:pPr>
            <a:r>
              <a:rPr lang="el-GR" sz="2800" dirty="0">
                <a:latin typeface="Calibri" panose="020F0502020204030204" pitchFamily="34" charset="0"/>
                <a:cs typeface="Calibri" panose="020F0502020204030204" pitchFamily="34" charset="0"/>
              </a:rPr>
              <a:t>Αλλαγές  της γονιδιακής έκφρασης με μηχανισμούς που δεν επηρεάζουν τη γονιδιακή αλληλουχία του 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DNA</a:t>
            </a:r>
            <a:r>
              <a:rPr lang="el-GR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spcBef>
                <a:spcPts val="0"/>
              </a:spcBef>
              <a:defRPr/>
            </a:pPr>
            <a:r>
              <a:rPr lang="el-GR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Οι </a:t>
            </a:r>
            <a:r>
              <a:rPr lang="el-GR" sz="2800" dirty="0">
                <a:latin typeface="Calibri" panose="020F0502020204030204" pitchFamily="34" charset="0"/>
                <a:cs typeface="Calibri" panose="020F0502020204030204" pitchFamily="34" charset="0"/>
              </a:rPr>
              <a:t>αλλαγές αυτές παραμένουν κατά την κυτταρική διαίρεση, δηλαδή κληρονομούνται, </a:t>
            </a:r>
            <a:r>
              <a:rPr lang="el-GR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αλλά είναι </a:t>
            </a:r>
            <a:r>
              <a:rPr lang="el-GR" sz="2800" dirty="0">
                <a:latin typeface="Calibri" panose="020F0502020204030204" pitchFamily="34" charset="0"/>
                <a:cs typeface="Calibri" panose="020F0502020204030204" pitchFamily="34" charset="0"/>
              </a:rPr>
              <a:t>δυνητικά </a:t>
            </a:r>
            <a:r>
              <a:rPr lang="el-GR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αναστρέψιμες. </a:t>
            </a:r>
            <a:endParaRPr lang="el-G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0180" name="Picture 2" descr="http://scienceblogs.com/pharyngula/2008/07/22/epigenetic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676" y="1921165"/>
            <a:ext cx="3803650" cy="345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446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2"/>
          <p:cNvSpPr>
            <a:spLocks noGrp="1"/>
          </p:cNvSpPr>
          <p:nvPr>
            <p:ph type="title"/>
          </p:nvPr>
        </p:nvSpPr>
        <p:spPr>
          <a:xfrm>
            <a:off x="1477818" y="-1"/>
            <a:ext cx="9453419" cy="1607127"/>
          </a:xfrm>
        </p:spPr>
        <p:txBody>
          <a:bodyPr/>
          <a:lstStyle/>
          <a:p>
            <a:r>
              <a:rPr lang="el-GR" altLang="el-GR" sz="3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 </a:t>
            </a:r>
            <a:r>
              <a:rPr lang="el-GR" altLang="el-GR" sz="36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μεθυλίωση</a:t>
            </a:r>
            <a:r>
              <a:rPr lang="el-GR" altLang="el-GR" sz="3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του </a:t>
            </a:r>
            <a:r>
              <a:rPr lang="en-US" altLang="el-GR" sz="3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DNA </a:t>
            </a:r>
            <a:endParaRPr lang="el-GR" altLang="el-GR" sz="36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679576" y="1985818"/>
            <a:ext cx="8836025" cy="3652982"/>
          </a:xfrm>
        </p:spPr>
        <p:txBody>
          <a:bodyPr>
            <a:normAutofit fontScale="92500"/>
          </a:bodyPr>
          <a:lstStyle/>
          <a:p>
            <a:pPr>
              <a:spcBef>
                <a:spcPts val="0"/>
              </a:spcBef>
              <a:defRPr/>
            </a:pPr>
            <a:r>
              <a:rPr lang="el-GR" sz="2400" dirty="0" err="1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Υπο</a:t>
            </a:r>
            <a:r>
              <a:rPr lang="el-GR" sz="24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l-GR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ή </a:t>
            </a:r>
            <a:r>
              <a:rPr lang="el-GR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υπερ-μεθυλίωση</a:t>
            </a:r>
            <a:r>
              <a:rPr lang="el-GR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>
              <a:spcBef>
                <a:spcPts val="0"/>
              </a:spcBef>
              <a:defRPr/>
            </a:pPr>
            <a:r>
              <a:rPr lang="el-GR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 </a:t>
            </a:r>
            <a:r>
              <a:rPr lang="el-GR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υπερμεθυλίωση</a:t>
            </a:r>
            <a:r>
              <a:rPr lang="el-GR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φορά στην προσθήκη μιας </a:t>
            </a:r>
            <a:r>
              <a:rPr lang="el-GR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μεθυλικής</a:t>
            </a:r>
            <a:r>
              <a:rPr lang="el-GR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ομάδας στα </a:t>
            </a:r>
            <a:r>
              <a:rPr lang="el-GR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δινουκλεοτίδια</a:t>
            </a:r>
            <a:r>
              <a:rPr lang="el-GR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κυτοσίνη</a:t>
            </a:r>
            <a:r>
              <a:rPr lang="el-GR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l-GR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γουανίνη</a:t>
            </a:r>
            <a:r>
              <a:rPr lang="el-GR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CpG</a:t>
            </a:r>
            <a:r>
              <a:rPr lang="el-GR" sz="24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l-GR" sz="24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defRPr/>
            </a:pPr>
            <a:r>
              <a:rPr lang="el-GR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Έχουν ανευρεθεί κοινά </a:t>
            </a:r>
            <a:r>
              <a:rPr lang="el-GR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υπερμεθυλιωμένα</a:t>
            </a:r>
            <a:r>
              <a:rPr lang="el-GR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γονίδια σε διάφορους καρκίνους στον άνθρωπο, ενώ συγκεκριμένες περιοχές </a:t>
            </a:r>
            <a:r>
              <a:rPr lang="el-GR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υπερμεθυλίωσης</a:t>
            </a:r>
            <a:r>
              <a:rPr lang="el-GR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ή και καθολική </a:t>
            </a:r>
            <a:r>
              <a:rPr lang="el-GR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υπομεθυλίωση</a:t>
            </a:r>
            <a:r>
              <a:rPr lang="el-GR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μπορούν να αποκτήσουν σημασία στη διάγνωση και πρόγνωση συγκεκριμένων καρκίνων. </a:t>
            </a:r>
          </a:p>
          <a:p>
            <a:pPr>
              <a:spcBef>
                <a:spcPts val="0"/>
              </a:spcBef>
              <a:defRPr/>
            </a:pPr>
            <a:r>
              <a:rPr lang="el-GR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 αποσιώπηση γονιδίων μέσω μεθυλίωσης του υποκινητή αποτελεί ένα σημαντικό μηχανισμό της καρκινογένεσης και οδήγησε στη ανάπτυξη φαρμακευτικών </a:t>
            </a:r>
            <a:r>
              <a:rPr lang="el-GR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αντι</a:t>
            </a:r>
            <a:r>
              <a:rPr lang="el-GR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l-GR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μεθυλιακών</a:t>
            </a:r>
            <a:r>
              <a:rPr lang="el-GR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παραγόντων που αποτελούν τη βάση για την «</a:t>
            </a:r>
            <a:r>
              <a:rPr lang="el-GR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επιγενετική</a:t>
            </a:r>
            <a:r>
              <a:rPr lang="el-GR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θεραπεία». </a:t>
            </a:r>
          </a:p>
          <a:p>
            <a:pPr>
              <a:spcBef>
                <a:spcPts val="0"/>
              </a:spcBef>
              <a:defRPr/>
            </a:pPr>
            <a:endParaRPr lang="el-G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204" name="AutoShape 2" descr="data:image/jpeg;base64,/9j/4AAQSkZJRgABAQAAAQABAAD/2wCEAAkGBxMTERUUExMWFRUVFxwZGBgXFx0aGBkcHCAaIR4ZHB4bHyggHR8lHhoYITEhJSkrLzAvHiI1ODMsOCgtLisBCgoKDg0OGxAQGywiICItNysvKy83Ly40Ny8sMiw0LDU0NzcsLDcsNy0tNzcwNzI3NTQyLCwvLCwsNzQsMiwsLv/AABEIAJ0BQAMBIgACEQEDEQH/xAAcAAEAAgMBAQEAAAAAAAAAAAAABAYDBQcCCAH/xABKEAACAQIDAwYKBggFAgcAAAABAgMAEQQSIQUxQQYTFCJRYRczU2Rxc5Kj0eIHMjRCsbIjYnKBkZOh0hU1UmN0Q8EkJVR1orPw/8QAGgEBAAIDAQAAAAAAAAAAAAAAAAMEAQIGBf/EAC0RAAICAQMDAgMJAQAAAAAAAAABAhEDBCExEkFRYYETcfAFIpGhscHR4fFi/9oADAMBAAIRAxEAPwDr2yMFF0eH9Gni0+6P9I7ql9Bi8mnsj4Vj2P8AZ4fVJ+UVMoCP0GLyaeyPhToMXk09kfCpFKAj9Bi8mnsj4U6DF5NPZHwqRSgI/QYvJp7I+FOgxeTT2R8KkUoCP0GLyaeyPhToMXk09kfCpFKAj9Bi8mnsj4U6DF5NPZHwqRSgI/QYvJp7I+FOgxeTT2R8KkUoCP0GLyaeyPhToMXk09kfCpFKAj9Bi8mnsj4U6DF5NPZHwqRSgI/QYvJp7I+FOgxeTT2R8KkUoCP0GLyaeyPhToMXk09kfCpFKAj9Bi8mnsj4U6DF5NPZHwqRSgI/QYvJp7I+FOgxeTT2R8KkUoCP0GLyaeyPhToMXk09kfCpFKAj9Bi8mnsj4U6DF5NPZHwqRSgI/QYvJp7I+FYcZFBFG8jxoFRSzHINyi54dgqdXmWMMpVgCGBBB3EHeDQHy1isVGMQxAtDIWkjzgFlDG9mtvPCpWxttvh5TNFk3H6yg3Daag29I9Arc8ueQ8+GlxHNYQvhvGI6tcRrbUG5zAg3/duvVIwMKNfO24dtv3CqjjW7OswamOSKxwpxa4fbbhnQF5d4oLkzQEkZs5gTMB+6w/pVfx3LKV1yyTli1wwUKq23WsoArSNhososSzm2gJOnZp3VmG0UDBVQhOKgWLXHEf8A7fWN35ZLJYoO1HHF/jz7KqM2D2qVkBw62KEFTl3W7uJPZ310/kj9Iaz4qOKeHDosxIGVbFDY2DFt9yLbhvFcvlxLg3WEoU+tmBUjja2+p+wcFFiMTh0edYs5u8ltw32vcWJta53XG+kW09hqcWPNjcp/edbOq2/5817n0p0GLyaeyPhUbamCi5iX9Gni2+6Ow91bBBoLVG2r4iX1bfgauHHHnY/2eH1SflFTKh7H+zw+qT8oqZQAmvy9aflkf/L8X/x5fyNXMsTjJMPgoMDOxa8mDlwsjb5IzLEWjP60ZNv2SOygOyg0Brnmw8bi0m2kIMMsydMe7NMEIPNxaWKnu1rNyH5Rw4fZuESXPfmszFY3dY1LsAzsoIUXvqewmgL9SlKAUpSgFKUoBSlKAUpSgFKUoBSlKAUpSgFfl6/a51y/w077TwbYZrTQ4fESovCQq0N427mUkemx4UB0QsO2hNcc2ttlcUm0Z4rnNHgeqTYq4kYNG3YQwsasW3cdimxmzekYZYEGJJDLMJLnmpNCAotpc3oDoVK1Wx+UEOJYrHnBChwHjdMyHQOucDMveK2tAKUpQClKUBA29stcVhpYGJUSoVJG8X4iuLco/okxEEDTI/SZFYXSNMh5sA3IFyWbdoOF99d4qHtfEIkEjSSCNcpu7GwW4tetWkybFmnDaPng+U2a1ysZ1zD6vA7jUyDHOSMsR6guTuP9R6axYWZgVjcgIG+twNv62t3A1OkDDM2ZesRYHeRuy34bqpy9TtMEZNdUJNLuqS7fXzPzDTZgCXuXJZ7m5/ed+/hVk5MfR9icZB0iGaCNZHZSpBJUKbZgRvJtu09OtU1JZFdmVVX9Xhm7rcbV3b6N8Rg8LgoY+kpzs9pHVnXNzjWBW33bEZbd1b44q9yh9oanLHFFY01JPsvC/Iumz8NzUUceYtkRVud5ygC5/hXnaviJfVt+BqVUXaviJfVt+Bq2co3Z52P9nh9Un5RUyoex/s8Pqk/KKmUBgx+EWaJ4nF0kUowBtowsdfQa0OK2VhMU4wskRPQTDIhvaxsctiNfua331Za0Gyv8xxv7GH/CSgNjgNlRQmYoCOfkMklyTdiFUkdmijSq1tDYU6CHDQQq2BjUZlM2V5GzE5GJUnIN9h9bdu33OlAfgr9pSgFKUoBSlKAUpSgFKUoBSlKA1uMxkhm5mHIGCZ2ZwSqgkhQFBBJJDcRa1R32s8ZiWdY487ujNm6pCqSrKTuvoLHdrv31IxmCkEwmhKZimR1e9mAN1NxqCCW4HfWFNlSM8TyyK5WR3YW6oDKVCIDwGhud5vUy6a3/ALI31Wef8YZ3lWARy5BHYhxl65YMWI4KBew1qTsTaBmVycpyOUzIbo9gDmX+NuOoOtYptmSCSWSJ1QusYAy3HULEhu5gbXGorLsnAtGZXcrmlYMVT6i2AGl95Nrk6ViXR07BdV7mxrVbWw0SN011JfDwyAWP3TZmFtxJyCtrWr5U/YsT6iT8jVESGvi5KYORZpBGV6ZzckoDEXKWZTYaA33231tdp7MSVonZczwMZI+sQM+Vl17rMaybH+zw+rT8oqXQFa5LYPFCSSXFxKJXUDOsuZVUHSNFyjKove5JJO/ustKUApSlAKUpQC9cF+kXlDPicRicM7ERQy2VFtbqbmJ3k67t1Sfpa5QM+MKxSNzeGARhuAkJuWHabWF+41QcU7EsxnsJetdxmZj3m9V8k72R0H2fo1jSzTV2uNtr4dt/4e5cJZHIKsp1uTazfq20Ir8w8MsxXM6oqaXUZjfuFwD/ABFRMJgZHUZW6hO46A99uypWF2fbMBOwZdbLH1QDv1zix4bqi2Xc9P786fRJJ+Gvnt6dz8SAgyZnLBSSCBa57SBextbifTWx2dCZpooc4gSQ2aZ7AKALk3v3WFzvtWuwMVmYddlOt919dCd4GlHxrc4FVRnuFQb7lja+neRurFXLySqUYYLcnG+/L796PqvD2yLlOYWFje9x2341h2r4iX1bfgahcktkthcHFA752Res3C5JNh3C9hU3aviJfVt+Bq8jiZUpOt0edj/Z4fVJ+UVMrW4PFJFg45JGCokKszHcAFFzWt6Vi8X4kHCwH/qyLedx/txnRB+s+v6vGhqbDbG3ocOQrEvK31IYxnlf0KNw7WNgOJFaPDSY2GeXFyYUFJwgaKJ888QTMAxGivcMbqpuLaZq3+ydiw4cHm16zavIxzSOe1mOp/AcKx7W2KJWEiSPDMossiHhvysp6rr3EegigJOy9qQ4hM8LhxuPBlP+llOqt3EA1Mqnf4fK068/EYcRay4zC/UkA1yyob249V8w7GvWDbvK2bC7TSJwDg+ZQytbrRtI7KshP+i4APZe9AXilaDk3tWSafGo5BWCcJHYW6uRG17dWOtb+gFKVqtqcoIYHCPnLEKepGzgB2yLcqDvfqgdpoDa0qvJyzwhdUDtna4ylSGDAuMhHBrowt3d4vE2Xy7hkTPIkkSlUcEqzCzQrMQSFsGCltNdFvxAoC2Uqu47lZGkuRUaQZlQstzZmdUOltQM28cRasq8rMOebP6QCUgIzRsFOY2U3I3E7qA3tKrycs8KY+cvJlOTLeJgWEgJQqCLkEK1vR6KjNy4gSWVJhzSo+RCc2Z7KjO5UqMqrziDQk67hQFqpWgxHK/DIhducyKzKX5psnUOVyDaxAYEX48L16l5W4VRISzWik5s9U2L3YZVJ0JBVv4X3WNAb2vEsYZSpvZgQbEg69hGo9IrFgMYk0SSxtmR1DKe0GpFAVfYmNkwsq4LEsWB+yzt/wBVR/0nPllHb9cC+8NVoqBtvZMeKhaKUGxsQwNmRhqrod6spsQa0GC5Rzwk4XEQyTYtLZDEtknjO6bMerHuswJ0O64IoC2sbC50AqrbV2ucXHLh8EnO51aN5ybYeO4sbN/1GFzol+8isy7CmxPWx7grvGGiJ5kd0jGzSn0gL+rVhSFQuUKAoFsoFgB2WFAV3Z+3DhwkGMTmCAESUHNh5LWAs/3GOnVe3derIDVaxGw5oQRhSssJ+thZyShHERublP2WDL6K/dg4YRRSSRCeFArf+GlsVjddboder3KxXstQFlpXMdk8vsRJsqWSQKmMjiSUadV45CuWRR2alSOBFdMjNwD3UB6pSlAKUpQHzH9JWIEm0sSWUQsHKlNRmy2s572Gt/RVcj5pjZQR2szbu2wr6y2lgg6SZVTnWRlV2UGxINr8bX4V8ybb2Li8LIMPNFGCL/VKNmv96wN9e8CoZxrc9nSZ1kfTS2S7W3/BFaIoilZXsTdRbW3bpuNZI8GL2BNyt8173O+x/p6L1iwLNES2S4Gh7V76/I8absisAty2fcSPR21Bv2Pbi8Ua61T8f7589qMmJxoA61ldWFk7h29t6679CWFjmhlnkiRpVmsjlAWQZV0VjqO8A1C+hnZWFlXECZBNOwGYuAymJtyhSNDca/urrOBwUcKCOKNY0XcqKFUegCp8UFyeJ9p63JJvDJVx/RnqLtXxEvq2/A1KqLtXxEvq2/A1MeMaDlF/k0n/ABR+UVL2di3O0MTEWJjTD4dlXgGZpwx/flX+FROUX+TSf8UflFZNl/5ri/8Ai4X82JoCy0pSgFVzHbCRsXPPOUOHlwqwMrftMTe+liGAqx1oOXf2Cf0L+ZaAi8g+TEmBWdZJueEkuZGN82QKqqGJ3sAAL1aaUoBUDGbIilcu4Nzze428U/OJ/wDL+NReU3JjDY9ETEozKjZlyuyWNrb1I4VXvBHsryMn8+X+6gLBByXgSXnFzglixAc5WYl2uw42Lt/S97C2ODktDFEEiBJTVOcJZbiHmVDbiVEdhb/vWj8EeyvIyfz5f7qeCPZXkZP58v8AdQG4wHJGGOCKIliYkVc4Ygkq4fNrfUuL63r1LyPwzNE1nvEkaLZza0TFkv6CTft43sLaXwR7K8jJ/Pl/up4I9leRk/ny/wB1AbyTknhzEIv0gURxxaOdUjVlVTwbRmve/A7wDSTklhiQQHUgnVXINmWNSt99iIo+/TfWj8EeyvIyfz5f7qeCPZXkZP58v91AbrH8jsLMgRw9hzu5yPHMXce0eGvDdXqXklh2d5DzhdyGz5yWUgswyk8Ls2hvobbtK0fgj2V5GT+fL/dTwR7K8jJ/Pl/uoC2NLDhYVDyCONcqBpH4nQAsx1JPadamqwIuDcHcRurne0/oa2bImVBLEbg5hK7mw3gByV17SDVl5L8jcLgFy4dZB+1K7X78pOX+AoCwVVtqyFcbMymxXAMQewh2satNVPbf2vEf+3t+ZqA32wpWfCwMxuzRISTxJUEmp1a7k39jw/qY/wAorY0ArFio8yMo+8pH8RWWlAc62ryBMuAwuGWdExeGiRCw3PHoHRhvyEqCO9RXQ41sAOwVoYf81k/4qf8A2PVgoBSlKAUpSgKxyl5b4fByiJ1d5MuchAOqutiSxA1sa+f+Ue02lxs2IiVgskjFVbrML772v6R3eirF9LO0+d2hLlTI+HIjNr5pFHWzMN1hfTuPHhTsRiEkbODzZ0Gbt7SQPxt2VWnJt12Oh0mDHDFGSdTavnlfpt6nqWzhQknXt1rmynXcf31kxOz49S8pLAX0IAPoGtRUjiC3Ygm/bY68TasoeJGbm4zJpobFrdpvat82nniaT7ljT6rFnUpSrmnbf413NpyS2vicM0hhkdM4GbRcxy3IGo0GtfRPJDaEmIwUE0oAeSMMbcew24XFjavmfp0psBGV7Sd2vH8K32z+V+NwiKgmkyx6xqLFTc3Obt1vod3dWilKEn1L2NdTpMepwx+C1s95Nc+/5H0lUXaviJfVt+BrFsLaiYmBJozdXH8CNCP3G4rLtXxEvq2/A1ZOZlFxbi+UaPbcLPsh1RSzHCiyqLk9UaAcTUnYSwyzS4uGYOJY4oioH1DEZDrxDfpCCCBa1bHY/wBnh9Un5RULafJ1JH56Nmw+I8rFYFu6RT1ZB3MPQRQwbmlaOHaWIhhmfFxqRAhfnIT1ZQASbIxujabiSNd9YIuWeHbBRYxMzRyvHGALZlaRwlmF9CrHWgLHVV+kTaEa4R4A68/PZYYyes7ZhYWGtu08K2O1FxkkhjhKwRW60+jyG/3Y0PVUj/U1/wBk1+YfkthVjZGiEvOeMeU55HPazHXThawHC1AecDyiGcQ4lDhpjoFc3jkP+1Jub0Gzd1byqpjdizRIUUDG4Y78POQZVH+3I31rcA+v6wrDsbHJCskgxTDCwgmWHEqeew5A0AY9bLodGzX4NbSgLjSqtBy0GaMzYTE4eKVlWOaVVCEtooYKxaPNpbOBvq00ApSlAKUpQClKUApSlAKUpQCqptt0XHHnm5tJ8KYVkI6mcueqW3A2NwCRerXWPEQK6lHUMrCxVhcEd4NAYtm4bmoY4wcwjRVv25QBf+lSarf+DT4XXBPnj/8ASzMSg9VJq0f7JzL2BaybQ5WQwYjC4ecNHJigct7FVYZeoxB3ksALaXoCwV+E1rF20GmxECIzSQIjkaANnDZQCTv6p31rxsSfFdbHPaPhhYSRHw0lfRpT3dVe476A1X+OFtoyy4WPpUUcKRTGJhmVszGyA9VyAbkZgd1r7qtmytrQ4hc0ThrGzDUMp/0sp1U9xFQsdyahch4r4eVBZZIbKQBuVltldf1WBHorQbVhZGz4xTE6iy4/C6WH+8mth+0HT0UBeaVWZuUD4cRwupxmJcFlXDIFzRg6SNnfKg1GuaxO7sqfsHb6YkyJkkhmitzkMoAdc246EhlOtmBI0NAbelKUBRPpI5Ey41opsM0SzRhlIkuA6ta12VSbrbTTjwrgO0cMYJpFkszpIylluYyVNja9r634V9c1zzlL9FWGmaeaIussgZlRm/QCQ65yMubU99td1Ryhe6L+m1jguiT2XHozhbSREoRE2n1iBv8A+1SlgldZGQRgHQI7qjAdoDED+tZ9o4DEQs0DxBJY2BYFweF+GliDeol5yxJC/pNL+js/pUHU09+3k6Lo6o/dupb3GNcqvr8TNzOIBQWRQym3XRjbdchWNte226vCyEBkfOzmwFha44EcPxrIjEO4fVyLKV0BHp7qs/I7k1Hj8S8Ms0kRSIPFky3JuLnUagDhv17q3y5p58lyMY8OPRaZuNum799uOODsHIBsN0KNcLfIl1YMbuH3tmPE3N7jStztXxEvq2/A1reSPJmPAQczGzvmYu7vbMzG2umgFgBatltXxEvq2/A1Orrc5PM4ubcLq9r5POx/s8Pqk/KKmVD2P9nh9Un5RUyskZqOV8bNgMUqgsxgkAAFySVNgANSa55yg2DiIY8McPEzQ4qTCHERhTeKWNozz2UC4DKpVu8A10PldIVwGKZSVIgkIINiCFOoI3VR9s8o8Q2Awq9ExUN5MIDOzRZSDJHe5SUuQ27dx1oDp9KUoBWh5b7MfEYKaOIAyEKyre2cowbIT32t++t9SgKByi23/iGG6HBh8QJpWQOJIJI1gAZSzM7KEOUA2yk3NrVfhX7SgFKUoBSlKAUpSgFKUoBSlKAUpSgFUnlZsIYvaMEciMYmwmIVnANkYtCVIb7rAi446VdqpXKfaksO1cJzcU04bDz3iiZRchobMQ7qptrxvrQEb6PosUMbjelowdEgiEmUhJggktIpIsSQRcDcb1fqpvJPacs20cdzkcsIEeHtFKVJXSS7AIzKL9x4VcqAUpSgKftSU4PaLYqSOR4JsOsReONpDE0bMRmVAWysG3gbxrXrk4WxG0J8aI5I4TCkMZkQxvKQzMz5GAYKLgC4F9at1KAUpSgFKxYrEpGheRlRF1LMbAekmuT/AErbbMkuF6PiFeJlc5Y3+8CLM2XeOGvfWs5dKss6XTSz5FDhN1ZT/pQaM7TnbDy5s1ucWx0ZQFZVPH6v8b1p4yjKHDMqoLaG3p46agbq8KELnrkSKzEsddDc8Tre5PCoPNO4YJJ1QSxGWw/draqjfU74Oswwlp49CXXtVWuV86918jLOjMV65ygFhpqAP6X7+NdA+i7buEwazS4jM+IZgFZVzNzZtdb7l6wubkX031z9MAoMXWuSOsCbg6k/u04a7qzsz5G5vKuptr27rdop1dPBiWmWeMvixa9E74r2Pp3Y+1IsTEssLZka/pBG8HvFe9q+Il9W34Gq59GkuFGDWHDOzGPWTPo+ZtSx7ib2t2VY9q+Il9W34GrkXas5DPj+HklGmqfD59Dzsf7PD6pPyiplQ9j/AGeH1SflFTKyREXamBWeGSFiQsqMhI3gMCDa/HWoW0eT8c2Gjw7MwSJomBFsx5llZb3FtSovW3pQClKUApSlAKUpQClKUApSlAKUpQClKUApSlAKUpQCtdPsdGxcWKJbPFG8YGmUiQoSTpe/UFte2tjSgNfhdkImJmxALZ5ljVgbZQI81raX+8b1sKUoBSlKAUpSgFKUoDmH027UAjgwp6okYylybAc3bq243zf0FcXadGW7MQyG1wes49JBtXX/AKbdm4udoBHDLNAATaJC5Et97AAm2XQHdvrkGIw8sLtE2GKOmrc5GQyqd1wRu4341XmrlZ72hzKOFQTW93y36belHmDBJIWILKi6ksRmPdas0OGU6CcgE5TqBoPwFfkEcJvcEldMtyM59HAd1Z0wtyv6MB9+Ui3V110393oqJyPUw4E0moq/S/2/TuYuiqGzRi63sS5OvoOthUnFLKSvNoXU/djUkkj0C9td+6jgowQKXV9ERdTmbQA2GupsKuX0NYLEf4jmkilCRROpzqVCE2ABuPrbxl9J4VmMXJmmp1GPTY5RjtLmvX+H+ZfPok5NthsLz0wcYjEWLq/3FUtkW28Gxub6691XHaviJfVt+BqVUXaviJfVt+Bq2lSo5PJOU5OUnbZ52P8AZ4fVJ+UVMqHsf7PD6pPyiplZNBSlKAUpSgFKUoBSlKAUpSgFKUoBSlKAUpSgFKUoBSlKAUpSgFKUoBSlKAUpSgFKUoBXB/pf5OGHFPOMWt8SQ3MsGzi1l0IBBXTjl/fXeK+fvps2oZdocyyiPo6AKxveTPZt/YNw7w3bppPgt6K/i7P9imjBurC7gMbG5114XPD0V4xOMe+b6pIKswsVOvAV5M4CskvWZrda9wB26V+xS4ZRreQXsSdwHC1rWvaq3zOjcoNVCXT5t8P68eS2fRdtHCQY8STWsVIV3F8jC3XAF7X1F+FfRKOCAQQQdQRqCO2vkmGQhrxoEDa3JNyB6b6eiu0/QXjXkhxCs5KRuiqp4dXU919NO6pccndHl/aGCDh8W9+Nk6fy+v76fUXaviJfVt+BqVUXaviJfVt+Bqc8U87H+zw+qT8oqZXP9m8vcsMa9HvaNR4zsA/UqR4QfN/e/JQF4pVH8IPm/vfkp4QfN/e/JQF4pVH8IPm/vfkp4QfN/e/JQF4pVH8IPm/vfkp4QfN/e/JQF4pVH8IPm/vfkp4QfN/e/JQF4pVH8IPm/vfkp4QfN/e/JQF4pVH8IPm/vfkp4QfN/e/JQF4pVH8IPm/vfkp4QfN/e/JQF4pVH8IPm/vfkp4QfN/e/JQF4pVH8IPm/vfkp4QfN/e/JQF4pVH8IPm/vfkp4QfN/e/JQF4pVH8IPm/vfkp4QfN/e/JQF4pVH8IPm/vfkp4QfN/e/JQF4pVH8IPm/vfkp4QfN/e/JQF4pVH8IPm/vfkp4QfN/e/JQF4pVH8IPm/vfkp4QfN/e/JQF4rVbZ5N4TFMrYnDxysgIUutyAeHoqueEHzf3vyU8IPm/vfkoDb8nuRWCwausMI/SaOXJkLD/SS9+r3Vt32dCYzGYo+bYWKZBlI7CLWtVR8IPm/vfkp4QfN/e/JQy22T/B1szIy9DjsxuSSxYdytfMo7lIFbbYGwMNgouaw0QjS9yASST2lmJYn0mq14QfN/e/JTwg+b+9+SlGXJvll4qLtXxEvq2/A1UfCD5v735KwY/l9eKQdH3ow8Z3H9Shqf/9k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l-GR" altLang="el-GR" sz="1800">
              <a:solidFill>
                <a:srgbClr val="FFFFFF"/>
              </a:solidFill>
            </a:endParaRPr>
          </a:p>
        </p:txBody>
      </p:sp>
      <p:sp>
        <p:nvSpPr>
          <p:cNvPr id="51205" name="AutoShape 4" descr="data:image/jpeg;base64,/9j/4AAQSkZJRgABAQAAAQABAAD/2wCEAAkGBxMTERUUExMWFRUVFxwZGBgXFx0aGBkcHCAaIR4ZHB4bHyggHR8lHhoYITEhJSkrLzAvHiI1ODMsOCgtLisBCgoKDg0OGxAQGywiICItNysvKy83Ly40Ny8sMiw0LDU0NzcsLDcsNy0tNzcwNzI3NTQyLCwvLCwsNzQsMiwsLv/AABEIAJ0BQAMBIgACEQEDEQH/xAAcAAEAAgMBAQEAAAAAAAAAAAAABAYDBQcCCAH/xABKEAACAQIDAwYKBggFAgcAAAABAgMAEQQSIQUxQQYTFCJRYRczU2Rxc5Kj0eIHMjRCsbIjYnKBkZOh0hU1UmN0Q8EkJVR1orPw/8QAGgEBAAIDAQAAAAAAAAAAAAAAAAMEAQIGBf/EAC0RAAICAQMDAgMJAQAAAAAAAAABAhEDBCExEkFRYYETcfAFIpGhscHR4fFi/9oADAMBAAIRAxEAPwDr2yMFF0eH9Gni0+6P9I7ql9Bi8mnsj4Vj2P8AZ4fVJ+UVMoCP0GLyaeyPhToMXk09kfCpFKAj9Bi8mnsj4U6DF5NPZHwqRSgI/QYvJp7I+FOgxeTT2R8KkUoCP0GLyaeyPhToMXk09kfCpFKAj9Bi8mnsj4U6DF5NPZHwqRSgI/QYvJp7I+FOgxeTT2R8KkUoCP0GLyaeyPhToMXk09kfCpFKAj9Bi8mnsj4U6DF5NPZHwqRSgI/QYvJp7I+FOgxeTT2R8KkUoCP0GLyaeyPhToMXk09kfCpFKAj9Bi8mnsj4U6DF5NPZHwqRSgI/QYvJp7I+FOgxeTT2R8KkUoCP0GLyaeyPhToMXk09kfCpFKAj9Bi8mnsj4U6DF5NPZHwqRSgI/QYvJp7I+FYcZFBFG8jxoFRSzHINyi54dgqdXmWMMpVgCGBBB3EHeDQHy1isVGMQxAtDIWkjzgFlDG9mtvPCpWxttvh5TNFk3H6yg3Daag29I9Arc8ueQ8+GlxHNYQvhvGI6tcRrbUG5zAg3/duvVIwMKNfO24dtv3CqjjW7OswamOSKxwpxa4fbbhnQF5d4oLkzQEkZs5gTMB+6w/pVfx3LKV1yyTli1wwUKq23WsoArSNhososSzm2gJOnZp3VmG0UDBVQhOKgWLXHEf8A7fWN35ZLJYoO1HHF/jz7KqM2D2qVkBw62KEFTl3W7uJPZ310/kj9Iaz4qOKeHDosxIGVbFDY2DFt9yLbhvFcvlxLg3WEoU+tmBUjja2+p+wcFFiMTh0edYs5u8ltw32vcWJta53XG+kW09hqcWPNjcp/edbOq2/5817n0p0GLyaeyPhUbamCi5iX9Gni2+6Ow91bBBoLVG2r4iX1bfgauHHHnY/2eH1SflFTKh7H+zw+qT8oqZQAmvy9aflkf/L8X/x5fyNXMsTjJMPgoMDOxa8mDlwsjb5IzLEWjP60ZNv2SOygOyg0Brnmw8bi0m2kIMMsydMe7NMEIPNxaWKnu1rNyH5Rw4fZuESXPfmszFY3dY1LsAzsoIUXvqewmgL9SlKAUpSgFKUoBSlKAUpSgFKUoBSlKAUpSgFfl6/a51y/w077TwbYZrTQ4fESovCQq0N427mUkemx4UB0QsO2hNcc2ttlcUm0Z4rnNHgeqTYq4kYNG3YQwsasW3cdimxmzekYZYEGJJDLMJLnmpNCAotpc3oDoVK1Wx+UEOJYrHnBChwHjdMyHQOucDMveK2tAKUpQClKUBA29stcVhpYGJUSoVJG8X4iuLco/okxEEDTI/SZFYXSNMh5sA3IFyWbdoOF99d4qHtfEIkEjSSCNcpu7GwW4tetWkybFmnDaPng+U2a1ysZ1zD6vA7jUyDHOSMsR6guTuP9R6axYWZgVjcgIG+twNv62t3A1OkDDM2ZesRYHeRuy34bqpy9TtMEZNdUJNLuqS7fXzPzDTZgCXuXJZ7m5/ed+/hVk5MfR9icZB0iGaCNZHZSpBJUKbZgRvJtu09OtU1JZFdmVVX9Xhm7rcbV3b6N8Rg8LgoY+kpzs9pHVnXNzjWBW33bEZbd1b44q9yh9oanLHFFY01JPsvC/Iumz8NzUUceYtkRVud5ygC5/hXnaviJfVt+BqVUXaviJfVt+Bq2co3Z52P9nh9Un5RUyoex/s8Pqk/KKmUBgx+EWaJ4nF0kUowBtowsdfQa0OK2VhMU4wskRPQTDIhvaxsctiNfua331Za0Gyv8xxv7GH/CSgNjgNlRQmYoCOfkMklyTdiFUkdmijSq1tDYU6CHDQQq2BjUZlM2V5GzE5GJUnIN9h9bdu33OlAfgr9pSgFKUoBSlKAUpSgFKUoBSlKA1uMxkhm5mHIGCZ2ZwSqgkhQFBBJJDcRa1R32s8ZiWdY487ujNm6pCqSrKTuvoLHdrv31IxmCkEwmhKZimR1e9mAN1NxqCCW4HfWFNlSM8TyyK5WR3YW6oDKVCIDwGhud5vUy6a3/ALI31Wef8YZ3lWARy5BHYhxl65YMWI4KBew1qTsTaBmVycpyOUzIbo9gDmX+NuOoOtYptmSCSWSJ1QusYAy3HULEhu5gbXGorLsnAtGZXcrmlYMVT6i2AGl95Nrk6ViXR07BdV7mxrVbWw0SN011JfDwyAWP3TZmFtxJyCtrWr5U/YsT6iT8jVESGvi5KYORZpBGV6ZzckoDEXKWZTYaA33231tdp7MSVonZczwMZI+sQM+Vl17rMaybH+zw+rT8oqXQFa5LYPFCSSXFxKJXUDOsuZVUHSNFyjKove5JJO/ustKUApSlAKUpQC9cF+kXlDPicRicM7ERQy2VFtbqbmJ3k67t1Sfpa5QM+MKxSNzeGARhuAkJuWHabWF+41QcU7EsxnsJetdxmZj3m9V8k72R0H2fo1jSzTV2uNtr4dt/4e5cJZHIKsp1uTazfq20Ir8w8MsxXM6oqaXUZjfuFwD/ABFRMJgZHUZW6hO46A99uypWF2fbMBOwZdbLH1QDv1zix4bqi2Xc9P786fRJJ+Gvnt6dz8SAgyZnLBSSCBa57SBextbifTWx2dCZpooc4gSQ2aZ7AKALk3v3WFzvtWuwMVmYddlOt919dCd4GlHxrc4FVRnuFQb7lja+neRurFXLySqUYYLcnG+/L796PqvD2yLlOYWFje9x2341h2r4iX1bfgahcktkthcHFA752Res3C5JNh3C9hU3aviJfVt+Bq8jiZUpOt0edj/Z4fVJ+UVMrW4PFJFg45JGCokKszHcAFFzWt6Vi8X4kHCwH/qyLedx/txnRB+s+v6vGhqbDbG3ocOQrEvK31IYxnlf0KNw7WNgOJFaPDSY2GeXFyYUFJwgaKJ888QTMAxGivcMbqpuLaZq3+ydiw4cHm16zavIxzSOe1mOp/AcKx7W2KJWEiSPDMossiHhvysp6rr3EegigJOy9qQ4hM8LhxuPBlP+llOqt3EA1Mqnf4fK068/EYcRay4zC/UkA1yyob249V8w7GvWDbvK2bC7TSJwDg+ZQytbrRtI7KshP+i4APZe9AXilaDk3tWSafGo5BWCcJHYW6uRG17dWOtb+gFKVqtqcoIYHCPnLEKepGzgB2yLcqDvfqgdpoDa0qvJyzwhdUDtna4ylSGDAuMhHBrowt3d4vE2Xy7hkTPIkkSlUcEqzCzQrMQSFsGCltNdFvxAoC2Uqu47lZGkuRUaQZlQstzZmdUOltQM28cRasq8rMOebP6QCUgIzRsFOY2U3I3E7qA3tKrycs8KY+cvJlOTLeJgWEgJQqCLkEK1vR6KjNy4gSWVJhzSo+RCc2Z7KjO5UqMqrziDQk67hQFqpWgxHK/DIhducyKzKX5psnUOVyDaxAYEX48L16l5W4VRISzWik5s9U2L3YZVJ0JBVv4X3WNAb2vEsYZSpvZgQbEg69hGo9IrFgMYk0SSxtmR1DKe0GpFAVfYmNkwsq4LEsWB+yzt/wBVR/0nPllHb9cC+8NVoqBtvZMeKhaKUGxsQwNmRhqrod6spsQa0GC5Rzwk4XEQyTYtLZDEtknjO6bMerHuswJ0O64IoC2sbC50AqrbV2ucXHLh8EnO51aN5ybYeO4sbN/1GFzol+8isy7CmxPWx7grvGGiJ5kd0jGzSn0gL+rVhSFQuUKAoFsoFgB2WFAV3Z+3DhwkGMTmCAESUHNh5LWAs/3GOnVe3derIDVaxGw5oQRhSssJ+thZyShHERublP2WDL6K/dg4YRRSSRCeFArf+GlsVjddboder3KxXstQFlpXMdk8vsRJsqWSQKmMjiSUadV45CuWRR2alSOBFdMjNwD3UB6pSlAKUpQHzH9JWIEm0sSWUQsHKlNRmy2s572Gt/RVcj5pjZQR2szbu2wr6y2lgg6SZVTnWRlV2UGxINr8bX4V8ybb2Li8LIMPNFGCL/VKNmv96wN9e8CoZxrc9nSZ1kfTS2S7W3/BFaIoilZXsTdRbW3bpuNZI8GL2BNyt8173O+x/p6L1iwLNES2S4Gh7V76/I8absisAty2fcSPR21Bv2Pbi8Ua61T8f7589qMmJxoA61ldWFk7h29t6679CWFjmhlnkiRpVmsjlAWQZV0VjqO8A1C+hnZWFlXECZBNOwGYuAymJtyhSNDca/urrOBwUcKCOKNY0XcqKFUegCp8UFyeJ9p63JJvDJVx/RnqLtXxEvq2/A1KqLtXxEvq2/A1MeMaDlF/k0n/ABR+UVL2di3O0MTEWJjTD4dlXgGZpwx/flX+FROUX+TSf8UflFZNl/5ri/8Ai4X82JoCy0pSgFVzHbCRsXPPOUOHlwqwMrftMTe+liGAqx1oOXf2Cf0L+ZaAi8g+TEmBWdZJueEkuZGN82QKqqGJ3sAAL1aaUoBUDGbIilcu4Nzze428U/OJ/wDL+NReU3JjDY9ETEozKjZlyuyWNrb1I4VXvBHsryMn8+X+6gLBByXgSXnFzglixAc5WYl2uw42Lt/S97C2ODktDFEEiBJTVOcJZbiHmVDbiVEdhb/vWj8EeyvIyfz5f7qeCPZXkZP58v8AdQG4wHJGGOCKIliYkVc4Ygkq4fNrfUuL63r1LyPwzNE1nvEkaLZza0TFkv6CTft43sLaXwR7K8jJ/Pl/up4I9leRk/ny/wB1AbyTknhzEIv0gURxxaOdUjVlVTwbRmve/A7wDSTklhiQQHUgnVXINmWNSt99iIo+/TfWj8EeyvIyfz5f7qeCPZXkZP58v91AbrH8jsLMgRw9hzu5yPHMXce0eGvDdXqXklh2d5DzhdyGz5yWUgswyk8Ls2hvobbtK0fgj2V5GT+fL/dTwR7K8jJ/Pl/uoC2NLDhYVDyCONcqBpH4nQAsx1JPadamqwIuDcHcRurne0/oa2bImVBLEbg5hK7mw3gByV17SDVl5L8jcLgFy4dZB+1K7X78pOX+AoCwVVtqyFcbMymxXAMQewh2satNVPbf2vEf+3t+ZqA32wpWfCwMxuzRISTxJUEmp1a7k39jw/qY/wAorY0ArFio8yMo+8pH8RWWlAc62ryBMuAwuGWdExeGiRCw3PHoHRhvyEqCO9RXQ41sAOwVoYf81k/4qf8A2PVgoBSlKAUpSgKxyl5b4fByiJ1d5MuchAOqutiSxA1sa+f+Ue02lxs2IiVgskjFVbrML772v6R3eirF9LO0+d2hLlTI+HIjNr5pFHWzMN1hfTuPHhTsRiEkbODzZ0Gbt7SQPxt2VWnJt12Oh0mDHDFGSdTavnlfpt6nqWzhQknXt1rmynXcf31kxOz49S8pLAX0IAPoGtRUjiC3Ygm/bY68TasoeJGbm4zJpobFrdpvat82nniaT7ljT6rFnUpSrmnbf413NpyS2vicM0hhkdM4GbRcxy3IGo0GtfRPJDaEmIwUE0oAeSMMbcew24XFjavmfp0psBGV7Sd2vH8K32z+V+NwiKgmkyx6xqLFTc3Obt1vod3dWilKEn1L2NdTpMepwx+C1s95Nc+/5H0lUXaviJfVt+BrFsLaiYmBJozdXH8CNCP3G4rLtXxEvq2/A1ZOZlFxbi+UaPbcLPsh1RSzHCiyqLk9UaAcTUnYSwyzS4uGYOJY4oioH1DEZDrxDfpCCCBa1bHY/wBnh9Un5RULafJ1JH56Nmw+I8rFYFu6RT1ZB3MPQRQwbmlaOHaWIhhmfFxqRAhfnIT1ZQASbIxujabiSNd9YIuWeHbBRYxMzRyvHGALZlaRwlmF9CrHWgLHVV+kTaEa4R4A68/PZYYyes7ZhYWGtu08K2O1FxkkhjhKwRW60+jyG/3Y0PVUj/U1/wBk1+YfkthVjZGiEvOeMeU55HPazHXThawHC1AecDyiGcQ4lDhpjoFc3jkP+1Jub0Gzd1byqpjdizRIUUDG4Y78POQZVH+3I31rcA+v6wrDsbHJCskgxTDCwgmWHEqeew5A0AY9bLodGzX4NbSgLjSqtBy0GaMzYTE4eKVlWOaVVCEtooYKxaPNpbOBvq00ApSlAKUpQClKUApSlAKUpQCqptt0XHHnm5tJ8KYVkI6mcueqW3A2NwCRerXWPEQK6lHUMrCxVhcEd4NAYtm4bmoY4wcwjRVv25QBf+lSarf+DT4XXBPnj/8ASzMSg9VJq0f7JzL2BaybQ5WQwYjC4ecNHJigct7FVYZeoxB3ksALaXoCwV+E1rF20GmxECIzSQIjkaANnDZQCTv6p31rxsSfFdbHPaPhhYSRHw0lfRpT3dVe476A1X+OFtoyy4WPpUUcKRTGJhmVszGyA9VyAbkZgd1r7qtmytrQ4hc0ThrGzDUMp/0sp1U9xFQsdyahch4r4eVBZZIbKQBuVltldf1WBHorQbVhZGz4xTE6iy4/C6WH+8mth+0HT0UBeaVWZuUD4cRwupxmJcFlXDIFzRg6SNnfKg1GuaxO7sqfsHb6YkyJkkhmitzkMoAdc246EhlOtmBI0NAbelKUBRPpI5Ey41opsM0SzRhlIkuA6ta12VSbrbTTjwrgO0cMYJpFkszpIylluYyVNja9r634V9c1zzlL9FWGmaeaIussgZlRm/QCQ65yMubU99td1Ryhe6L+m1jguiT2XHozhbSREoRE2n1iBv8A+1SlgldZGQRgHQI7qjAdoDED+tZ9o4DEQs0DxBJY2BYFweF+GliDeol5yxJC/pNL+js/pUHU09+3k6Lo6o/dupb3GNcqvr8TNzOIBQWRQym3XRjbdchWNte226vCyEBkfOzmwFha44EcPxrIjEO4fVyLKV0BHp7qs/I7k1Hj8S8Ms0kRSIPFky3JuLnUagDhv17q3y5p58lyMY8OPRaZuNum799uOODsHIBsN0KNcLfIl1YMbuH3tmPE3N7jStztXxEvq2/A1reSPJmPAQczGzvmYu7vbMzG2umgFgBatltXxEvq2/A1Orrc5PM4ubcLq9r5POx/s8Pqk/KKmVD2P9nh9Un5RUyskZqOV8bNgMUqgsxgkAAFySVNgANSa55yg2DiIY8McPEzQ4qTCHERhTeKWNozz2UC4DKpVu8A10PldIVwGKZSVIgkIINiCFOoI3VR9s8o8Q2Awq9ExUN5MIDOzRZSDJHe5SUuQ27dx1oDp9KUoBWh5b7MfEYKaOIAyEKyre2cowbIT32t++t9SgKByi23/iGG6HBh8QJpWQOJIJI1gAZSzM7KEOUA2yk3NrVfhX7SgFKUoBSlKAUpSgFKUoBSlKAUpSgFUnlZsIYvaMEciMYmwmIVnANkYtCVIb7rAi446VdqpXKfaksO1cJzcU04bDz3iiZRchobMQ7qptrxvrQEb6PosUMbjelowdEgiEmUhJggktIpIsSQRcDcb1fqpvJPacs20cdzkcsIEeHtFKVJXSS7AIzKL9x4VcqAUpSgKftSU4PaLYqSOR4JsOsReONpDE0bMRmVAWysG3gbxrXrk4WxG0J8aI5I4TCkMZkQxvKQzMz5GAYKLgC4F9at1KAUpSgFKxYrEpGheRlRF1LMbAekmuT/AErbbMkuF6PiFeJlc5Y3+8CLM2XeOGvfWs5dKss6XTSz5FDhN1ZT/pQaM7TnbDy5s1ucWx0ZQFZVPH6v8b1p4yjKHDMqoLaG3p46agbq8KELnrkSKzEsddDc8Tre5PCoPNO4YJJ1QSxGWw/draqjfU74Oswwlp49CXXtVWuV86918jLOjMV65ygFhpqAP6X7+NdA+i7buEwazS4jM+IZgFZVzNzZtdb7l6wubkX031z9MAoMXWuSOsCbg6k/u04a7qzsz5G5vKuptr27rdop1dPBiWmWeMvixa9E74r2Pp3Y+1IsTEssLZka/pBG8HvFe9q+Il9W34Gq59GkuFGDWHDOzGPWTPo+ZtSx7ib2t2VY9q+Il9W34GrkXas5DPj+HklGmqfD59Dzsf7PD6pPyiplQ9j/AGeH1SflFTKyREXamBWeGSFiQsqMhI3gMCDa/HWoW0eT8c2Gjw7MwSJomBFsx5llZb3FtSovW3pQClKUApSlAKUpQClKUApSlAKUpQClKUApSlAKUpQCtdPsdGxcWKJbPFG8YGmUiQoSTpe/UFte2tjSgNfhdkImJmxALZ5ljVgbZQI81raX+8b1sKUoBSlKAUpSgFKUoDmH027UAjgwp6okYylybAc3bq243zf0FcXadGW7MQyG1wes49JBtXX/AKbdm4udoBHDLNAATaJC5Et97AAm2XQHdvrkGIw8sLtE2GKOmrc5GQyqd1wRu4341XmrlZ72hzKOFQTW93y36belHmDBJIWILKi6ksRmPdas0OGU6CcgE5TqBoPwFfkEcJvcEldMtyM59HAd1Z0wtyv6MB9+Ui3V110393oqJyPUw4E0moq/S/2/TuYuiqGzRi63sS5OvoOthUnFLKSvNoXU/djUkkj0C9td+6jgowQKXV9ERdTmbQA2GupsKuX0NYLEf4jmkilCRROpzqVCE2ABuPrbxl9J4VmMXJmmp1GPTY5RjtLmvX+H+ZfPok5NthsLz0wcYjEWLq/3FUtkW28Gxub6691XHaviJfVt+BqVUXaviJfVt+Bq2lSo5PJOU5OUnbZ52P8AZ4fVJ+UVMqHsf7PD6pPyiplZNBSlKAUpSgFKUoBSlKAUpSgFKUoBSlKAUpSgFKUoBSlKAUpSgFKUoBSlKAUpSgFKUoBXB/pf5OGHFPOMWt8SQ3MsGzi1l0IBBXTjl/fXeK+fvps2oZdocyyiPo6AKxveTPZt/YNw7w3bppPgt6K/i7P9imjBurC7gMbG5114XPD0V4xOMe+b6pIKswsVOvAV5M4CskvWZrda9wB26V+xS4ZRreQXsSdwHC1rWvaq3zOjcoNVCXT5t8P68eS2fRdtHCQY8STWsVIV3F8jC3XAF7X1F+FfRKOCAQQQdQRqCO2vkmGQhrxoEDa3JNyB6b6eiu0/QXjXkhxCs5KRuiqp4dXU919NO6pccndHl/aGCDh8W9+Nk6fy+v76fUXaviJfVt+BqVUXaviJfVt+Bqc8U87H+zw+qT8oqZXP9m8vcsMa9HvaNR4zsA/UqR4QfN/e/JQF4pVH8IPm/vfkp4QfN/e/JQF4pVH8IPm/vfkp4QfN/e/JQF4pVH8IPm/vfkp4QfN/e/JQF4pVH8IPm/vfkp4QfN/e/JQF4pVH8IPm/vfkp4QfN/e/JQF4pVH8IPm/vfkp4QfN/e/JQF4pVH8IPm/vfkp4QfN/e/JQF4pVH8IPm/vfkp4QfN/e/JQF4pVH8IPm/vfkp4QfN/e/JQF4pVH8IPm/vfkp4QfN/e/JQF4pVH8IPm/vfkp4QfN/e/JQF4pVH8IPm/vfkp4QfN/e/JQF4pVH8IPm/vfkp4QfN/e/JQF4pVH8IPm/vfkp4QfN/e/JQF4pVH8IPm/vfkp4QfN/e/JQF4rVbZ5N4TFMrYnDxysgIUutyAeHoqueEHzf3vyU8IPm/vfkoDb8nuRWCwausMI/SaOXJkLD/SS9+r3Vt32dCYzGYo+bYWKZBlI7CLWtVR8IPm/vfkp4QfN/e/JQy22T/B1szIy9DjsxuSSxYdytfMo7lIFbbYGwMNgouaw0QjS9yASST2lmJYn0mq14QfN/e/JTwg+b+9+SlGXJvll4qLtXxEvq2/A1UfCD5v735KwY/l9eKQdH3ow8Z3H9Shqf/9k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l-GR" altLang="el-GR" sz="1800">
              <a:solidFill>
                <a:srgbClr val="FFFFFF"/>
              </a:solidFill>
            </a:endParaRPr>
          </a:p>
        </p:txBody>
      </p:sp>
      <p:pic>
        <p:nvPicPr>
          <p:cNvPr id="51206" name="Picture 6" descr="https://www.hgu.mrc.ac.uk/img/researchers_img/meehan/DNA_Methylation_in_Vertebrates_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236" y="73891"/>
            <a:ext cx="4135438" cy="191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4303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>
          <a:xfrm>
            <a:off x="1981200" y="1"/>
            <a:ext cx="8229600" cy="1139825"/>
          </a:xfrm>
        </p:spPr>
        <p:txBody>
          <a:bodyPr/>
          <a:lstStyle/>
          <a:p>
            <a:r>
              <a:rPr lang="el-GR" altLang="el-GR" sz="3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Τροποποίηση των </a:t>
            </a:r>
            <a:r>
              <a:rPr lang="el-GR" altLang="el-GR" sz="36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ιστονών</a:t>
            </a:r>
            <a:endParaRPr lang="el-GR" altLang="el-GR" sz="36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6981" y="2149766"/>
            <a:ext cx="9772073" cy="401089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defRPr/>
            </a:pP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Οι </a:t>
            </a:r>
            <a:r>
              <a:rPr lang="el-G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ιστόνες</a:t>
            </a: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 αποτελούν την πρωτεϊνική «ραχοκοκαλιά» του </a:t>
            </a:r>
            <a:r>
              <a:rPr lang="el-G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γονιδιώματος</a:t>
            </a: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 και είναι υπεύθυνες για τη διατήρηση του σχήματος της χρωματίνης. </a:t>
            </a:r>
          </a:p>
          <a:p>
            <a:pPr>
              <a:spcBef>
                <a:spcPts val="0"/>
              </a:spcBef>
              <a:defRPr/>
            </a:pP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Μετα-μεταφραστικές αλλαγές των ιστονών όπως: </a:t>
            </a:r>
            <a:r>
              <a:rPr lang="el-GR" sz="24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ακετυλίωση, μεθυλίωση,  φωσφορυλίωση, κλπ,</a:t>
            </a: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 οδηγούν σε αλλαγή της μεταγραφής σημαντικών γονιδίων όπως π.χ ογκοκατασταλτικών. </a:t>
            </a:r>
          </a:p>
          <a:p>
            <a:pPr>
              <a:spcBef>
                <a:spcPts val="0"/>
              </a:spcBef>
              <a:defRPr/>
            </a:pPr>
            <a:r>
              <a:rPr lang="el-G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Παράδειγμα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>
              <a:spcBef>
                <a:spcPts val="0"/>
              </a:spcBef>
              <a:defRPr/>
            </a:pPr>
            <a:r>
              <a:rPr lang="el-G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Διαταραχή </a:t>
            </a: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της δραστηριότητας </a:t>
            </a:r>
            <a:r>
              <a:rPr lang="el-G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των σχετικών ενζύμων έχει </a:t>
            </a: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παρατηρηθεί σε διάφορους τύπους καρκίνων στον άνθρωπο και οδήγησαν στη δημιουργία φαρμακευτικών αναστολέων οι οποίοι στοχεύουν τα </a:t>
            </a:r>
            <a:r>
              <a:rPr lang="el-G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αντίστοιχα ένζυμα και </a:t>
            </a: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έχουν σαν αποτέλεσμα την </a:t>
            </a:r>
            <a:r>
              <a:rPr lang="el-G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υπερ-ακετυλίωση</a:t>
            </a: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των </a:t>
            </a:r>
            <a:r>
              <a:rPr lang="el-G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ιστονών</a:t>
            </a: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>
              <a:defRPr/>
            </a:pPr>
            <a:endParaRPr lang="el-G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2572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43" t="19914" r="15938" b="20065"/>
          <a:stretch>
            <a:fillRect/>
          </a:stretch>
        </p:blipFill>
        <p:spPr bwMode="auto">
          <a:xfrm>
            <a:off x="2712894" y="2262908"/>
            <a:ext cx="5845175" cy="3676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1" name="Title 1"/>
          <p:cNvSpPr>
            <a:spLocks noGrp="1"/>
          </p:cNvSpPr>
          <p:nvPr>
            <p:ph type="title"/>
          </p:nvPr>
        </p:nvSpPr>
        <p:spPr>
          <a:xfrm>
            <a:off x="2712894" y="321830"/>
            <a:ext cx="8229600" cy="1139825"/>
          </a:xfrm>
        </p:spPr>
        <p:txBody>
          <a:bodyPr/>
          <a:lstStyle/>
          <a:p>
            <a:r>
              <a:rPr lang="el-GR" altLang="el-GR" sz="36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Επιγενετική</a:t>
            </a:r>
            <a:r>
              <a:rPr lang="el-GR" altLang="el-GR" sz="3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και καρκίνος</a:t>
            </a:r>
          </a:p>
        </p:txBody>
      </p:sp>
      <p:sp>
        <p:nvSpPr>
          <p:cNvPr id="53252" name="TextBox 4"/>
          <p:cNvSpPr txBox="1">
            <a:spLocks noChangeArrowheads="1"/>
          </p:cNvSpPr>
          <p:nvPr/>
        </p:nvSpPr>
        <p:spPr bwMode="auto">
          <a:xfrm>
            <a:off x="4191000" y="5791200"/>
            <a:ext cx="3124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l-GR" sz="1600">
                <a:solidFill>
                  <a:srgbClr val="FFFFFF"/>
                </a:solidFill>
                <a:latin typeface="Comic Sans MS" panose="030F0702030302020204" pitchFamily="66" charset="0"/>
              </a:rPr>
              <a:t>Robbins, Pathologic Basis of Disease, 9</a:t>
            </a:r>
            <a:r>
              <a:rPr lang="en-US" altLang="el-GR" sz="1600" baseline="30000">
                <a:solidFill>
                  <a:srgbClr val="FFFFFF"/>
                </a:solidFill>
                <a:latin typeface="Comic Sans MS" panose="030F0702030302020204" pitchFamily="66" charset="0"/>
              </a:rPr>
              <a:t>th</a:t>
            </a:r>
            <a:r>
              <a:rPr lang="en-US" altLang="el-GR" sz="1600">
                <a:solidFill>
                  <a:srgbClr val="FFFFFF"/>
                </a:solidFill>
                <a:latin typeface="Comic Sans MS" panose="030F0702030302020204" pitchFamily="66" charset="0"/>
              </a:rPr>
              <a:t> edition</a:t>
            </a:r>
            <a:endParaRPr lang="el-GR" altLang="el-GR" sz="160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348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>
                <a:solidFill>
                  <a:srgbClr val="FF0000"/>
                </a:solidFill>
                <a:latin typeface="+mn-lt"/>
              </a:rPr>
              <a:t>  Γενετική και εγκληματολογία</a:t>
            </a:r>
            <a:endParaRPr lang="el-GR" sz="3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236617" y="1854443"/>
            <a:ext cx="9919063" cy="4023360"/>
          </a:xfrm>
        </p:spPr>
        <p:txBody>
          <a:bodyPr>
            <a:normAutofit/>
          </a:bodyPr>
          <a:lstStyle/>
          <a:p>
            <a:pPr algn="just"/>
            <a:r>
              <a:rPr lang="el-GR" sz="2800" dirty="0"/>
              <a:t>Πώς συμβαίνουν οι μεταβάσεις από το σύστημα </a:t>
            </a:r>
            <a:r>
              <a:rPr lang="el-GR" sz="2800" dirty="0" smtClean="0"/>
              <a:t>επιτήρησης </a:t>
            </a:r>
            <a:r>
              <a:rPr lang="el-GR" sz="2800" dirty="0"/>
              <a:t>των κοινωνικών υποκειμένων στην επιτήρηση των </a:t>
            </a:r>
            <a:r>
              <a:rPr lang="el-GR" sz="2800" dirty="0" smtClean="0"/>
              <a:t>γονιδίων</a:t>
            </a:r>
            <a:r>
              <a:rPr lang="el-GR" sz="2800" dirty="0"/>
              <a:t>; </a:t>
            </a:r>
            <a:endParaRPr lang="el-GR" sz="2800" dirty="0" smtClean="0"/>
          </a:p>
          <a:p>
            <a:pPr algn="just"/>
            <a:r>
              <a:rPr lang="el-GR" sz="2800" dirty="0" smtClean="0"/>
              <a:t>Πώς </a:t>
            </a:r>
            <a:r>
              <a:rPr lang="el-GR" sz="2800" dirty="0"/>
              <a:t>από τα </a:t>
            </a:r>
            <a:r>
              <a:rPr lang="el-GR" sz="2800" dirty="0" err="1"/>
              <a:t>παρεκκλίνοντα</a:t>
            </a:r>
            <a:r>
              <a:rPr lang="el-GR" sz="2800" dirty="0"/>
              <a:t> άτομα κατασκευάζονται </a:t>
            </a:r>
            <a:r>
              <a:rPr lang="el-GR" sz="2800" dirty="0" err="1" smtClean="0"/>
              <a:t>παρεκκλίνοντα</a:t>
            </a:r>
            <a:r>
              <a:rPr lang="el-GR" sz="2800" dirty="0" smtClean="0"/>
              <a:t> </a:t>
            </a:r>
            <a:r>
              <a:rPr lang="el-GR" sz="2800" dirty="0"/>
              <a:t>γονίδια και τελικά τα «υποψήφια εγκληματικά </a:t>
            </a:r>
            <a:r>
              <a:rPr lang="el-GR" sz="2800" dirty="0" smtClean="0"/>
              <a:t>γονίδια</a:t>
            </a:r>
            <a:r>
              <a:rPr lang="el-GR" sz="2800" dirty="0"/>
              <a:t>»; </a:t>
            </a:r>
            <a:r>
              <a:rPr lang="el-GR" sz="2800" dirty="0" smtClean="0"/>
              <a:t>­</a:t>
            </a:r>
            <a:endParaRPr lang="el-GR" sz="2800" dirty="0"/>
          </a:p>
          <a:p>
            <a:pPr algn="just"/>
            <a:r>
              <a:rPr lang="el-GR" sz="2800" dirty="0" smtClean="0"/>
              <a:t>Από τα εργαστήρια γενετικής στις αίθουσες των δικαστηρίων….</a:t>
            </a:r>
          </a:p>
          <a:p>
            <a:pPr algn="just"/>
            <a:r>
              <a:rPr lang="el-GR" sz="2800" dirty="0" smtClean="0"/>
              <a:t> οι </a:t>
            </a:r>
            <a:r>
              <a:rPr lang="el-GR" sz="2800" dirty="0"/>
              <a:t>γενετιστές παράγουν επιστημονική γνώση </a:t>
            </a:r>
            <a:r>
              <a:rPr lang="el-GR" sz="2800" dirty="0" smtClean="0"/>
              <a:t> και </a:t>
            </a:r>
            <a:r>
              <a:rPr lang="el-GR" sz="2800" dirty="0"/>
              <a:t>καλούνται να τη διαθέσουν ως εμπειρογνώμονες. </a:t>
            </a:r>
          </a:p>
        </p:txBody>
      </p:sp>
    </p:spTree>
    <p:extLst>
      <p:ext uri="{BB962C8B-B14F-4D97-AF65-F5344CB8AC3E}">
        <p14:creationId xmlns:p14="http://schemas.microsoft.com/office/powerpoint/2010/main" val="217087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>
                <a:solidFill>
                  <a:srgbClr val="FF0000"/>
                </a:solidFill>
                <a:latin typeface="+mn-lt"/>
              </a:rPr>
              <a:t>                  </a:t>
            </a:r>
            <a:r>
              <a:rPr lang="el-GR" sz="3600" dirty="0" smtClean="0">
                <a:solidFill>
                  <a:srgbClr val="FF0000"/>
                </a:solidFill>
                <a:latin typeface="+mn-lt"/>
              </a:rPr>
              <a:t>            Γονιδιακή θεραπεία</a:t>
            </a:r>
            <a:br>
              <a:rPr lang="el-GR" sz="3600" dirty="0" smtClean="0">
                <a:solidFill>
                  <a:srgbClr val="FF0000"/>
                </a:solidFill>
                <a:latin typeface="+mn-lt"/>
              </a:rPr>
            </a:br>
            <a:r>
              <a:rPr lang="el-GR" sz="3600" dirty="0" smtClean="0">
                <a:solidFill>
                  <a:srgbClr val="FF0000"/>
                </a:solidFill>
                <a:latin typeface="+mn-lt"/>
              </a:rPr>
              <a:t>                           </a:t>
            </a:r>
            <a:r>
              <a:rPr lang="el-GR" sz="1800" dirty="0" smtClean="0">
                <a:solidFill>
                  <a:schemeClr val="tx1"/>
                </a:solidFill>
                <a:latin typeface="+mn-lt"/>
              </a:rPr>
              <a:t>Εισαγωγή στα γονίδια και το </a:t>
            </a:r>
            <a:r>
              <a:rPr lang="en-US" sz="1800" dirty="0" smtClean="0">
                <a:solidFill>
                  <a:schemeClr val="tx1"/>
                </a:solidFill>
                <a:latin typeface="+mn-lt"/>
              </a:rPr>
              <a:t>DNA, </a:t>
            </a:r>
            <a:r>
              <a:rPr lang="el-GR" sz="1800" dirty="0" err="1" smtClean="0">
                <a:solidFill>
                  <a:schemeClr val="tx1"/>
                </a:solidFill>
                <a:latin typeface="+mn-lt"/>
              </a:rPr>
              <a:t>εκδ</a:t>
            </a:r>
            <a:r>
              <a:rPr lang="el-GR" sz="1800" dirty="0" smtClean="0">
                <a:solidFill>
                  <a:schemeClr val="tx1"/>
                </a:solidFill>
                <a:latin typeface="+mn-lt"/>
              </a:rPr>
              <a:t>. ΑΓΚΥΡΑ </a:t>
            </a:r>
            <a:endParaRPr lang="el-GR" sz="18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5" name="Picture 4" descr="neuroscience 02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890" r="6598"/>
          <a:stretch/>
        </p:blipFill>
        <p:spPr bwMode="auto">
          <a:xfrm>
            <a:off x="2558473" y="2022764"/>
            <a:ext cx="7065818" cy="367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1334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>
                <a:solidFill>
                  <a:srgbClr val="FF0000"/>
                </a:solidFill>
              </a:rPr>
              <a:t> </a:t>
            </a:r>
            <a:r>
              <a:rPr lang="el-GR" sz="3600" dirty="0" smtClean="0">
                <a:solidFill>
                  <a:srgbClr val="FF0000"/>
                </a:solidFill>
              </a:rPr>
              <a:t>              Μέλλον</a:t>
            </a:r>
            <a:r>
              <a:rPr lang="el-GR" sz="3600" dirty="0">
                <a:solidFill>
                  <a:srgbClr val="FF0000"/>
                </a:solidFill>
              </a:rPr>
              <a:t>… Γονιδιακή θεραπεία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 Μαΐου 2018, Βόλος</a:t>
            </a:r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«ΜΕΣΟΓΕΙΑΚΗ ΑΝΑΙΜΙΑ: Η ΠΟΡΕΙΑ ΖΩΗΣ ΕΝΟΣ ΧΡΟΝΙΟΥ ΠΑΣΧΟΝΤΑ»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A90F-CC1B-4BA7-8C64-1E2E93281407}" type="slidenum">
              <a:rPr lang="el-GR" smtClean="0"/>
              <a:pPr/>
              <a:t>29</a:t>
            </a:fld>
            <a:endParaRPr lang="el-GR" dirty="0"/>
          </a:p>
        </p:txBody>
      </p:sp>
      <p:pic>
        <p:nvPicPr>
          <p:cNvPr id="9" name="Θέση περιεχομένου 8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3636"/>
          <a:stretch/>
        </p:blipFill>
        <p:spPr>
          <a:xfrm>
            <a:off x="6019800" y="2662830"/>
            <a:ext cx="2714150" cy="1930400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5327" y="2358030"/>
            <a:ext cx="3006623" cy="223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188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>
                <a:solidFill>
                  <a:srgbClr val="FF0000"/>
                </a:solidFill>
              </a:rPr>
              <a:t>Βιοεχνολογία</a:t>
            </a:r>
            <a:r>
              <a:rPr lang="el-GR" dirty="0" smtClean="0">
                <a:solidFill>
                  <a:srgbClr val="FF0000"/>
                </a:solidFill>
              </a:rPr>
              <a:t> και Ιατρική </a:t>
            </a:r>
            <a:endParaRPr lang="el-GR" dirty="0">
              <a:solidFill>
                <a:srgbClr val="FF0000"/>
              </a:solidFill>
            </a:endParaRPr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t="19035"/>
          <a:stretch/>
        </p:blipFill>
        <p:spPr>
          <a:xfrm>
            <a:off x="1236618" y="2041237"/>
            <a:ext cx="3676400" cy="3733092"/>
          </a:xfrm>
          <a:prstGeom prst="rect">
            <a:avLst/>
          </a:prstGeom>
        </p:spPr>
      </p:pic>
      <p:sp>
        <p:nvSpPr>
          <p:cNvPr id="5" name="Θέση περιεχομένου 4"/>
          <p:cNvSpPr>
            <a:spLocks noGrp="1"/>
          </p:cNvSpPr>
          <p:nvPr>
            <p:ph sz="half" idx="2"/>
          </p:nvPr>
        </p:nvSpPr>
        <p:spPr>
          <a:xfrm>
            <a:off x="6217920" y="2198255"/>
            <a:ext cx="4937760" cy="3670839"/>
          </a:xfrm>
        </p:spPr>
        <p:txBody>
          <a:bodyPr>
            <a:normAutofit/>
          </a:bodyPr>
          <a:lstStyle/>
          <a:p>
            <a:r>
              <a:rPr lang="el-GR" sz="2800" b="1" dirty="0" smtClean="0"/>
              <a:t>ΔΙΑΓΝΩΣΗ</a:t>
            </a:r>
          </a:p>
          <a:p>
            <a:r>
              <a:rPr lang="el-GR" sz="2800" b="1" dirty="0" smtClean="0"/>
              <a:t>ΠΡΟΛΗΨΗ </a:t>
            </a:r>
          </a:p>
          <a:p>
            <a:r>
              <a:rPr lang="el-GR" sz="2800" b="1" dirty="0" smtClean="0"/>
              <a:t>ΘΕΡΑΠΕΙΑ</a:t>
            </a:r>
          </a:p>
          <a:p>
            <a:r>
              <a:rPr lang="el-GR" sz="2800" b="1" dirty="0" smtClean="0"/>
              <a:t>ΕΞΑΤΟΜΙΚΕΥΜΕΝΕΣ ΘΕΡΑΠΕΙΕΣ</a:t>
            </a:r>
            <a:endParaRPr lang="el-GR" sz="2800" b="1" dirty="0"/>
          </a:p>
        </p:txBody>
      </p:sp>
    </p:spTree>
    <p:extLst>
      <p:ext uri="{BB962C8B-B14F-4D97-AF65-F5344CB8AC3E}">
        <p14:creationId xmlns:p14="http://schemas.microsoft.com/office/powerpoint/2010/main" val="419487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A90F-CC1B-4BA7-8C64-1E2E93281407}" type="slidenum">
              <a:rPr lang="el-GR" smtClean="0"/>
              <a:pPr/>
              <a:t>30</a:t>
            </a:fld>
            <a:endParaRPr lang="el-GR" dirty="0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4126" y="1164432"/>
            <a:ext cx="7089775" cy="415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215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097280" y="319095"/>
            <a:ext cx="10058400" cy="1450757"/>
          </a:xfrm>
        </p:spPr>
        <p:txBody>
          <a:bodyPr>
            <a:normAutofit/>
          </a:bodyPr>
          <a:lstStyle/>
          <a:p>
            <a:pPr eaLnBrk="1" hangingPunct="1"/>
            <a:r>
              <a:rPr lang="el-GR" altLang="el-GR" sz="3600" dirty="0">
                <a:solidFill>
                  <a:srgbClr val="FF0000"/>
                </a:solidFill>
                <a:latin typeface="+mn-lt"/>
              </a:rPr>
              <a:t>Γενετικά τροποποιημένες τροφές </a:t>
            </a:r>
            <a:r>
              <a:rPr lang="el-GR" altLang="el-GR" sz="3600" dirty="0" smtClean="0">
                <a:solidFill>
                  <a:srgbClr val="FF0000"/>
                </a:solidFill>
                <a:latin typeface="+mn-lt"/>
              </a:rPr>
              <a:t>(</a:t>
            </a:r>
            <a:r>
              <a:rPr lang="en-US" altLang="el-GR" sz="3600" dirty="0">
                <a:solidFill>
                  <a:srgbClr val="FF0000"/>
                </a:solidFill>
                <a:latin typeface="+mn-lt"/>
              </a:rPr>
              <a:t>GM foods</a:t>
            </a:r>
            <a:r>
              <a:rPr lang="en-US" altLang="el-GR" sz="3600" dirty="0" smtClean="0">
                <a:solidFill>
                  <a:srgbClr val="FF0000"/>
                </a:solidFill>
                <a:latin typeface="+mn-lt"/>
              </a:rPr>
              <a:t>)</a:t>
            </a:r>
            <a:r>
              <a:rPr lang="el-GR" altLang="el-GR" sz="3600" dirty="0" smtClean="0">
                <a:solidFill>
                  <a:srgbClr val="FF0000"/>
                </a:solidFill>
                <a:latin typeface="+mn-lt"/>
              </a:rPr>
              <a:t> 1</a:t>
            </a:r>
            <a:endParaRPr lang="el-GR" altLang="el-GR" sz="3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περιεχομένου 6"/>
          <p:cNvSpPr>
            <a:spLocks noGrp="1"/>
          </p:cNvSpPr>
          <p:nvPr>
            <p:ph sz="half" idx="2"/>
          </p:nvPr>
        </p:nvSpPr>
        <p:spPr>
          <a:xfrm>
            <a:off x="2226469" y="2595879"/>
            <a:ext cx="3703320" cy="3286760"/>
          </a:xfrm>
        </p:spPr>
        <p:txBody>
          <a:bodyPr/>
          <a:lstStyle/>
          <a:p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8" name="Θέση κειμένου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" name="Θέση περιεχομένου 9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791" y="3857258"/>
            <a:ext cx="2743200" cy="2306524"/>
          </a:xfrm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6860" y="1846054"/>
            <a:ext cx="2457450" cy="1887747"/>
          </a:xfrm>
          <a:prstGeom prst="rect">
            <a:avLst/>
          </a:prstGeom>
        </p:spPr>
      </p:pic>
      <p:pic>
        <p:nvPicPr>
          <p:cNvPr id="66564" name="Picture 4" descr="neuroscience 02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33" t="8195" r="-2959" b="-1157"/>
          <a:stretch/>
        </p:blipFill>
        <p:spPr bwMode="auto">
          <a:xfrm>
            <a:off x="7058891" y="1846052"/>
            <a:ext cx="2925618" cy="447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7283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600" dirty="0" smtClean="0">
                <a:solidFill>
                  <a:srgbClr val="FF0000"/>
                </a:solidFill>
                <a:latin typeface="Calibri" panose="020F0502020204030204"/>
              </a:rPr>
              <a:t>    Γενετικά </a:t>
            </a:r>
            <a:r>
              <a:rPr lang="el-GR" altLang="el-GR" sz="3600" dirty="0">
                <a:solidFill>
                  <a:srgbClr val="FF0000"/>
                </a:solidFill>
                <a:latin typeface="Calibri" panose="020F0502020204030204"/>
              </a:rPr>
              <a:t>τροποποιημένες τροφές </a:t>
            </a:r>
            <a:r>
              <a:rPr lang="el-GR" altLang="el-GR" sz="3600" dirty="0" smtClean="0">
                <a:solidFill>
                  <a:srgbClr val="FF0000"/>
                </a:solidFill>
                <a:latin typeface="Calibri" panose="020F0502020204030204"/>
              </a:rPr>
              <a:t>(</a:t>
            </a:r>
            <a:r>
              <a:rPr lang="en-US" altLang="el-GR" sz="3600" dirty="0">
                <a:solidFill>
                  <a:srgbClr val="FF0000"/>
                </a:solidFill>
                <a:latin typeface="Calibri" panose="020F0502020204030204"/>
              </a:rPr>
              <a:t>GM foods</a:t>
            </a:r>
            <a:r>
              <a:rPr lang="en-US" altLang="el-GR" sz="3600" dirty="0" smtClean="0">
                <a:solidFill>
                  <a:srgbClr val="FF0000"/>
                </a:solidFill>
                <a:latin typeface="Calibri" panose="020F0502020204030204"/>
              </a:rPr>
              <a:t>)</a:t>
            </a:r>
            <a:r>
              <a:rPr lang="el-GR" altLang="el-GR" sz="3600" dirty="0" smtClean="0">
                <a:solidFill>
                  <a:srgbClr val="FF0000"/>
                </a:solidFill>
                <a:latin typeface="Calibri" panose="020F0502020204030204"/>
              </a:rPr>
              <a:t> 2</a:t>
            </a:r>
            <a:endParaRPr lang="el-GR" dirty="0"/>
          </a:p>
        </p:txBody>
      </p:sp>
      <p:pic>
        <p:nvPicPr>
          <p:cNvPr id="6" name="Θέση περιεχομένου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915" y="2534007"/>
            <a:ext cx="2476381" cy="2665790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2553" y="2534008"/>
            <a:ext cx="2628900" cy="266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487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2346325" y="287339"/>
            <a:ext cx="7543800" cy="1440656"/>
          </a:xfrm>
        </p:spPr>
        <p:txBody>
          <a:bodyPr>
            <a:normAutofit/>
          </a:bodyPr>
          <a:lstStyle/>
          <a:p>
            <a:r>
              <a:rPr lang="el-GR" altLang="el-GR" sz="3600" dirty="0">
                <a:solidFill>
                  <a:srgbClr val="FF0000"/>
                </a:solidFill>
                <a:latin typeface="+mn-lt"/>
              </a:rPr>
              <a:t>         </a:t>
            </a:r>
            <a:r>
              <a:rPr lang="el-GR" altLang="el-GR" sz="3600" dirty="0" smtClean="0">
                <a:solidFill>
                  <a:srgbClr val="FF0000"/>
                </a:solidFill>
                <a:latin typeface="+mn-lt"/>
              </a:rPr>
              <a:t>Κλωνοποίηση</a:t>
            </a:r>
            <a:br>
              <a:rPr lang="el-GR" altLang="el-GR" sz="3600" dirty="0" smtClean="0">
                <a:solidFill>
                  <a:srgbClr val="FF0000"/>
                </a:solidFill>
                <a:latin typeface="+mn-lt"/>
              </a:rPr>
            </a:br>
            <a:r>
              <a:rPr lang="el-GR" altLang="el-GR" sz="1800" dirty="0" smtClean="0">
                <a:solidFill>
                  <a:schemeClr val="tx1"/>
                </a:solidFill>
                <a:latin typeface="+mn-lt"/>
              </a:rPr>
              <a:t>Εισαγωγή </a:t>
            </a:r>
            <a:r>
              <a:rPr lang="el-GR" altLang="el-GR" sz="1800" dirty="0">
                <a:solidFill>
                  <a:schemeClr val="tx1"/>
                </a:solidFill>
                <a:latin typeface="+mn-lt"/>
              </a:rPr>
              <a:t>στα γονίδια και το DNA, </a:t>
            </a:r>
            <a:r>
              <a:rPr lang="el-GR" altLang="el-GR" sz="1800" dirty="0" err="1">
                <a:solidFill>
                  <a:schemeClr val="tx1"/>
                </a:solidFill>
                <a:latin typeface="+mn-lt"/>
              </a:rPr>
              <a:t>εκδ</a:t>
            </a:r>
            <a:r>
              <a:rPr lang="el-GR" altLang="el-GR" sz="1800" dirty="0">
                <a:solidFill>
                  <a:schemeClr val="tx1"/>
                </a:solidFill>
                <a:latin typeface="+mn-lt"/>
              </a:rPr>
              <a:t>. ΑΓΚΥΡΑ 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l-GR" altLang="el-GR" smtClean="0"/>
          </a:p>
        </p:txBody>
      </p:sp>
      <p:pic>
        <p:nvPicPr>
          <p:cNvPr id="67588" name="Picture 4" descr="neuroscience 02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509" y="1845734"/>
            <a:ext cx="6149055" cy="3964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959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altLang="el-GR" dirty="0" smtClean="0"/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l-GR" altLang="el-GR" dirty="0" smtClean="0"/>
          </a:p>
        </p:txBody>
      </p:sp>
      <p:pic>
        <p:nvPicPr>
          <p:cNvPr id="686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033" y="2165774"/>
            <a:ext cx="4867563" cy="3921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306" y="485564"/>
            <a:ext cx="6607969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993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l-GR" sz="3600" dirty="0">
                <a:solidFill>
                  <a:srgbClr val="FF0000"/>
                </a:solidFill>
                <a:latin typeface="+mn-lt"/>
              </a:rPr>
              <a:t>Προοπτικές</a:t>
            </a:r>
            <a:endParaRPr lang="en-US" sz="3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9798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l-GR" sz="2800" dirty="0"/>
              <a:t>Τα πάντα για τα γονίδια σου! (τεστ πατρότητας </a:t>
            </a:r>
            <a:r>
              <a:rPr lang="el-GR" sz="2800" dirty="0" err="1"/>
              <a:t>κλπ</a:t>
            </a:r>
            <a:r>
              <a:rPr lang="el-GR" sz="2800" dirty="0"/>
              <a:t>)</a:t>
            </a:r>
            <a:endParaRPr lang="en-US" sz="2800" dirty="0"/>
          </a:p>
          <a:p>
            <a:pPr eaLnBrk="1" hangingPunct="1">
              <a:lnSpc>
                <a:spcPct val="80000"/>
              </a:lnSpc>
              <a:defRPr/>
            </a:pPr>
            <a:r>
              <a:rPr lang="el-GR" sz="2800" dirty="0" smtClean="0"/>
              <a:t>Η </a:t>
            </a:r>
            <a:r>
              <a:rPr lang="el-GR" sz="2800" dirty="0"/>
              <a:t>γνωστοποίηση γενετικής προδιάθεσης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el-GR" sz="2800" dirty="0"/>
              <a:t>ίσως ποτέ να μην εκφραστεί ως νόσος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el-GR" sz="2800" dirty="0"/>
              <a:t>μπορεί να προκαλέσει υπέρμετρη ανησυχία στον «ασθενή»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el-GR" sz="2800" dirty="0"/>
              <a:t>να </a:t>
            </a:r>
            <a:r>
              <a:rPr lang="el-GR" sz="2800" dirty="0" smtClean="0"/>
              <a:t>οδηγήσει </a:t>
            </a:r>
            <a:r>
              <a:rPr lang="el-GR" sz="2800" dirty="0"/>
              <a:t>σε επιπλέον δαπανηρές, άσκοπες και ίσως επικίνδυνες εξετάσεις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l-GR" sz="2800" dirty="0"/>
              <a:t>«Μη-ασθενείς» (</a:t>
            </a:r>
            <a:r>
              <a:rPr lang="en-US" sz="2800" dirty="0" err="1"/>
              <a:t>unpatients</a:t>
            </a:r>
            <a:r>
              <a:rPr lang="el-GR" sz="2800" dirty="0"/>
              <a:t>)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el-GR" sz="2800" dirty="0"/>
              <a:t>δεν νοσούν κλινικά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el-GR" sz="2800" dirty="0"/>
              <a:t>γνωρίζουν ότι έχουν μελλοντική προδιάθεση σε κάποια νόσο</a:t>
            </a:r>
          </a:p>
          <a:p>
            <a:pPr marL="201168" lvl="1" indent="0" eaLnBrk="1" hangingPunct="1">
              <a:lnSpc>
                <a:spcPct val="80000"/>
              </a:lnSpc>
              <a:buNone/>
              <a:defRPr/>
            </a:pPr>
            <a:r>
              <a:rPr lang="el-GR" sz="2800" dirty="0"/>
              <a:t>Γενετικό «</a:t>
            </a:r>
            <a:r>
              <a:rPr lang="el-GR" sz="2800" dirty="0" err="1"/>
              <a:t>σούπερμαρκετ</a:t>
            </a:r>
            <a:r>
              <a:rPr lang="el-GR" sz="2800" dirty="0"/>
              <a:t>» αντί «γενετικής λοταρίας</a:t>
            </a:r>
            <a:r>
              <a:rPr lang="el-GR" sz="2800" dirty="0" smtClean="0"/>
              <a:t>»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313305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97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97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97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97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97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97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97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97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97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979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987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 rot="10800000" flipV="1">
            <a:off x="2793423" y="729673"/>
            <a:ext cx="5829300" cy="1534201"/>
          </a:xfrm>
        </p:spPr>
        <p:txBody>
          <a:bodyPr>
            <a:noAutofit/>
          </a:bodyPr>
          <a:lstStyle/>
          <a:p>
            <a:r>
              <a:rPr lang="el-GR" altLang="el-GR" sz="3600" dirty="0" smtClean="0">
                <a:latin typeface="+mn-lt"/>
              </a:rPr>
              <a:t>«</a:t>
            </a:r>
            <a:r>
              <a:rPr lang="en-US" altLang="el-GR" sz="3600" dirty="0" smtClean="0">
                <a:latin typeface="+mn-lt"/>
              </a:rPr>
              <a:t>As </a:t>
            </a:r>
            <a:r>
              <a:rPr lang="en-US" altLang="el-GR" sz="3600" dirty="0">
                <a:latin typeface="+mn-lt"/>
              </a:rPr>
              <a:t>the Future Catches </a:t>
            </a:r>
            <a:r>
              <a:rPr lang="en-US" altLang="el-GR" sz="3600" dirty="0" smtClean="0">
                <a:latin typeface="+mn-lt"/>
              </a:rPr>
              <a:t>You</a:t>
            </a:r>
            <a:r>
              <a:rPr lang="el-GR" altLang="el-GR" sz="3600" dirty="0" smtClean="0">
                <a:latin typeface="+mn-lt"/>
              </a:rPr>
              <a:t>»</a:t>
            </a:r>
            <a:r>
              <a:rPr lang="en-US" altLang="el-GR" sz="3600" dirty="0">
                <a:latin typeface="+mn-lt"/>
              </a:rPr>
              <a:t/>
            </a:r>
            <a:br>
              <a:rPr lang="en-US" altLang="el-GR" sz="3600" dirty="0">
                <a:latin typeface="+mn-lt"/>
              </a:rPr>
            </a:br>
            <a:r>
              <a:rPr lang="en-US" altLang="el-GR" sz="3600" dirty="0">
                <a:latin typeface="+mn-lt"/>
              </a:rPr>
              <a:t>by Juan Enriquez</a:t>
            </a:r>
            <a:br>
              <a:rPr lang="en-US" altLang="el-GR" sz="3600" dirty="0">
                <a:latin typeface="+mn-lt"/>
              </a:rPr>
            </a:br>
            <a:endParaRPr lang="el-GR" altLang="el-GR" sz="3600" dirty="0">
              <a:latin typeface="+mn-lt"/>
            </a:endParaRPr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>
          <a:xfrm>
            <a:off x="1337480" y="1801505"/>
            <a:ext cx="9826389" cy="2362200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800" dirty="0" err="1">
                <a:solidFill>
                  <a:schemeClr val="tx2"/>
                </a:solidFill>
              </a:rPr>
              <a:t>These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discoveries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may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seem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distant</a:t>
            </a:r>
            <a:r>
              <a:rPr lang="el-GR" altLang="el-GR" sz="2800" dirty="0">
                <a:solidFill>
                  <a:schemeClr val="tx2"/>
                </a:solidFill>
              </a:rPr>
              <a:t>, </a:t>
            </a:r>
            <a:r>
              <a:rPr lang="el-GR" altLang="el-GR" sz="2800" dirty="0" err="1">
                <a:solidFill>
                  <a:schemeClr val="tx2"/>
                </a:solidFill>
              </a:rPr>
              <a:t>abstract</a:t>
            </a:r>
            <a:r>
              <a:rPr lang="el-GR" altLang="el-GR" sz="2800" dirty="0">
                <a:solidFill>
                  <a:schemeClr val="tx2"/>
                </a:solidFill>
              </a:rPr>
              <a:t>, </a:t>
            </a:r>
            <a:r>
              <a:rPr lang="el-GR" altLang="el-GR" sz="2800" dirty="0" err="1">
                <a:solidFill>
                  <a:schemeClr val="tx2"/>
                </a:solidFill>
              </a:rPr>
              <a:t>more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than</a:t>
            </a:r>
            <a:r>
              <a:rPr lang="el-GR" altLang="el-GR" sz="2800" dirty="0">
                <a:solidFill>
                  <a:schemeClr val="tx2"/>
                </a:solidFill>
              </a:rPr>
              <a:t> a </a:t>
            </a:r>
            <a:r>
              <a:rPr lang="el-GR" altLang="el-GR" sz="2800" dirty="0" err="1">
                <a:solidFill>
                  <a:schemeClr val="tx2"/>
                </a:solidFill>
              </a:rPr>
              <a:t>little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scary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today</a:t>
            </a:r>
            <a:r>
              <a:rPr lang="el-GR" altLang="el-GR" sz="2800" dirty="0">
                <a:solidFill>
                  <a:schemeClr val="tx2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800" dirty="0" err="1">
                <a:solidFill>
                  <a:schemeClr val="tx2"/>
                </a:solidFill>
              </a:rPr>
              <a:t>But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they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will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change</a:t>
            </a:r>
            <a:r>
              <a:rPr lang="el-GR" altLang="el-GR" sz="2800" dirty="0">
                <a:solidFill>
                  <a:schemeClr val="tx2"/>
                </a:solidFill>
              </a:rPr>
              <a:t> the </a:t>
            </a:r>
            <a:r>
              <a:rPr lang="el-GR" altLang="el-GR" sz="2800" dirty="0" err="1">
                <a:solidFill>
                  <a:schemeClr val="tx2"/>
                </a:solidFill>
              </a:rPr>
              <a:t>way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you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think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about</a:t>
            </a:r>
            <a:r>
              <a:rPr lang="el-GR" altLang="el-GR" sz="2800" dirty="0">
                <a:solidFill>
                  <a:schemeClr val="tx2"/>
                </a:solidFill>
              </a:rPr>
              <a:t> the </a:t>
            </a:r>
            <a:r>
              <a:rPr lang="el-GR" altLang="el-GR" sz="2800" dirty="0" err="1">
                <a:solidFill>
                  <a:schemeClr val="tx2"/>
                </a:solidFill>
              </a:rPr>
              <a:t>world</a:t>
            </a:r>
            <a:r>
              <a:rPr lang="el-GR" altLang="el-GR" sz="2800" dirty="0">
                <a:solidFill>
                  <a:schemeClr val="tx2"/>
                </a:solidFill>
              </a:rPr>
              <a:t>...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800" dirty="0" err="1">
                <a:solidFill>
                  <a:schemeClr val="tx2"/>
                </a:solidFill>
              </a:rPr>
              <a:t>Where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you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work</a:t>
            </a:r>
            <a:r>
              <a:rPr lang="el-GR" altLang="el-GR" sz="2800" dirty="0">
                <a:solidFill>
                  <a:schemeClr val="tx2"/>
                </a:solidFill>
              </a:rPr>
              <a:t>...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800" dirty="0" err="1">
                <a:solidFill>
                  <a:schemeClr val="tx2"/>
                </a:solidFill>
              </a:rPr>
              <a:t>What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you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invest</a:t>
            </a:r>
            <a:r>
              <a:rPr lang="el-GR" altLang="el-GR" sz="2800" dirty="0">
                <a:solidFill>
                  <a:schemeClr val="tx2"/>
                </a:solidFill>
              </a:rPr>
              <a:t> in...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800" dirty="0">
                <a:solidFill>
                  <a:schemeClr val="tx2"/>
                </a:solidFill>
              </a:rPr>
              <a:t>The </a:t>
            </a:r>
            <a:r>
              <a:rPr lang="el-GR" altLang="el-GR" sz="2800" dirty="0" err="1">
                <a:solidFill>
                  <a:schemeClr val="tx2"/>
                </a:solidFill>
              </a:rPr>
              <a:t>choices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your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children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make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about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life</a:t>
            </a:r>
            <a:r>
              <a:rPr lang="el-GR" altLang="el-GR" sz="2800" dirty="0">
                <a:solidFill>
                  <a:schemeClr val="tx2"/>
                </a:solidFill>
              </a:rPr>
              <a:t>...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800" dirty="0" err="1">
                <a:solidFill>
                  <a:schemeClr val="tx2"/>
                </a:solidFill>
              </a:rPr>
              <a:t>What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war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looks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like</a:t>
            </a:r>
            <a:r>
              <a:rPr lang="el-GR" altLang="el-GR" sz="2800" dirty="0">
                <a:solidFill>
                  <a:schemeClr val="tx2"/>
                </a:solidFill>
              </a:rPr>
              <a:t>."</a:t>
            </a:r>
            <a:endParaRPr lang="el-GR" altLang="el-GR" sz="2800" i="1" dirty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altLang="el-GR" sz="2800" i="1" dirty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altLang="el-GR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49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dirty="0" smtClean="0"/>
              <a:t/>
            </a:r>
            <a:br>
              <a:rPr lang="el-GR" altLang="el-GR" dirty="0" smtClean="0"/>
            </a:br>
            <a:r>
              <a:rPr lang="el-GR" altLang="el-GR" dirty="0"/>
              <a:t/>
            </a:r>
            <a:br>
              <a:rPr lang="el-GR" altLang="el-GR" dirty="0"/>
            </a:br>
            <a:r>
              <a:rPr lang="el-GR" altLang="el-GR" dirty="0" smtClean="0"/>
              <a:t/>
            </a:r>
            <a:br>
              <a:rPr lang="el-GR" altLang="el-GR" dirty="0" smtClean="0"/>
            </a:br>
            <a:r>
              <a:rPr lang="el-GR" altLang="el-GR" dirty="0"/>
              <a:t/>
            </a:r>
            <a:br>
              <a:rPr lang="el-GR" altLang="el-GR" dirty="0"/>
            </a:br>
            <a:r>
              <a:rPr lang="el-GR" altLang="el-GR" dirty="0" smtClean="0"/>
              <a:t/>
            </a:r>
            <a:br>
              <a:rPr lang="el-GR" altLang="el-GR" dirty="0" smtClean="0"/>
            </a:br>
            <a:endParaRPr lang="el-GR" altLang="el-GR" dirty="0" smtClean="0"/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>
          <a:xfrm>
            <a:off x="1255594" y="1828801"/>
            <a:ext cx="9900086" cy="4022725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By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reading</a:t>
            </a:r>
            <a:r>
              <a:rPr lang="el-GR" altLang="el-GR" sz="2800" dirty="0">
                <a:solidFill>
                  <a:schemeClr val="tx2"/>
                </a:solidFill>
              </a:rPr>
              <a:t> and </a:t>
            </a:r>
            <a:r>
              <a:rPr lang="el-GR" altLang="el-GR" sz="2800" dirty="0" err="1">
                <a:solidFill>
                  <a:schemeClr val="tx2"/>
                </a:solidFill>
              </a:rPr>
              <a:t>rewriting</a:t>
            </a:r>
            <a:r>
              <a:rPr lang="el-GR" altLang="el-GR" sz="2800" dirty="0">
                <a:solidFill>
                  <a:schemeClr val="tx2"/>
                </a:solidFill>
              </a:rPr>
              <a:t> the </a:t>
            </a:r>
            <a:r>
              <a:rPr lang="el-GR" altLang="el-GR" sz="2800" dirty="0" err="1">
                <a:solidFill>
                  <a:schemeClr val="tx2"/>
                </a:solidFill>
              </a:rPr>
              <a:t>gene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codes</a:t>
            </a:r>
            <a:r>
              <a:rPr lang="el-GR" altLang="el-GR" sz="2800" dirty="0">
                <a:solidFill>
                  <a:schemeClr val="tx2"/>
                </a:solidFill>
              </a:rPr>
              <a:t> of </a:t>
            </a:r>
            <a:r>
              <a:rPr lang="el-GR" altLang="el-GR" sz="2800" dirty="0" err="1">
                <a:solidFill>
                  <a:schemeClr val="tx2"/>
                </a:solidFill>
              </a:rPr>
              <a:t>bacteria</a:t>
            </a:r>
            <a:r>
              <a:rPr lang="el-GR" altLang="el-GR" sz="2800" dirty="0">
                <a:solidFill>
                  <a:schemeClr val="tx2"/>
                </a:solidFill>
              </a:rPr>
              <a:t>, </a:t>
            </a:r>
            <a:r>
              <a:rPr lang="el-GR" altLang="el-GR" sz="2800" dirty="0" err="1">
                <a:solidFill>
                  <a:schemeClr val="tx2"/>
                </a:solidFill>
              </a:rPr>
              <a:t>plants</a:t>
            </a:r>
            <a:r>
              <a:rPr lang="el-GR" altLang="el-GR" sz="2800" dirty="0">
                <a:solidFill>
                  <a:schemeClr val="tx2"/>
                </a:solidFill>
              </a:rPr>
              <a:t> and </a:t>
            </a:r>
            <a:r>
              <a:rPr lang="el-GR" altLang="el-GR" sz="2800" dirty="0" err="1">
                <a:solidFill>
                  <a:schemeClr val="tx2"/>
                </a:solidFill>
              </a:rPr>
              <a:t>animals</a:t>
            </a:r>
            <a:r>
              <a:rPr lang="el-GR" altLang="el-GR" sz="2800" dirty="0">
                <a:solidFill>
                  <a:schemeClr val="tx2"/>
                </a:solidFill>
              </a:rPr>
              <a:t>...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We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start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to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turn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cells</a:t>
            </a:r>
            <a:r>
              <a:rPr lang="el-GR" altLang="el-GR" sz="2800" dirty="0">
                <a:solidFill>
                  <a:schemeClr val="tx2"/>
                </a:solidFill>
              </a:rPr>
              <a:t>, </a:t>
            </a:r>
            <a:r>
              <a:rPr lang="el-GR" altLang="el-GR" sz="2800" dirty="0" err="1">
                <a:solidFill>
                  <a:schemeClr val="tx2"/>
                </a:solidFill>
              </a:rPr>
              <a:t>seeds</a:t>
            </a:r>
            <a:r>
              <a:rPr lang="el-GR" altLang="el-GR" sz="2800" dirty="0">
                <a:solidFill>
                  <a:schemeClr val="tx2"/>
                </a:solidFill>
              </a:rPr>
              <a:t>, and </a:t>
            </a:r>
            <a:r>
              <a:rPr lang="el-GR" altLang="el-GR" sz="2800" dirty="0" err="1">
                <a:solidFill>
                  <a:schemeClr val="tx2"/>
                </a:solidFill>
              </a:rPr>
              <a:t>animal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embryos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into</a:t>
            </a:r>
            <a:r>
              <a:rPr lang="el-GR" altLang="el-GR" sz="2800" dirty="0">
                <a:solidFill>
                  <a:schemeClr val="tx2"/>
                </a:solidFill>
              </a:rPr>
              <a:t> the </a:t>
            </a:r>
            <a:r>
              <a:rPr lang="el-GR" altLang="el-GR" sz="2800" dirty="0" err="1">
                <a:solidFill>
                  <a:schemeClr val="tx2"/>
                </a:solidFill>
              </a:rPr>
              <a:t>equivalent</a:t>
            </a:r>
            <a:r>
              <a:rPr lang="el-GR" altLang="el-GR" sz="2800" dirty="0">
                <a:solidFill>
                  <a:schemeClr val="tx2"/>
                </a:solidFill>
              </a:rPr>
              <a:t> of </a:t>
            </a:r>
            <a:r>
              <a:rPr lang="el-GR" altLang="el-GR" sz="2800" dirty="0" err="1">
                <a:solidFill>
                  <a:schemeClr val="tx2"/>
                </a:solidFill>
              </a:rPr>
              <a:t>floppy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disks</a:t>
            </a:r>
            <a:r>
              <a:rPr lang="el-GR" altLang="el-GR" sz="2800" dirty="0">
                <a:solidFill>
                  <a:schemeClr val="tx2"/>
                </a:solidFill>
              </a:rPr>
              <a:t>...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Data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sets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that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can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be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changed</a:t>
            </a:r>
            <a:r>
              <a:rPr lang="el-GR" altLang="el-GR" sz="2800" dirty="0">
                <a:solidFill>
                  <a:schemeClr val="tx2"/>
                </a:solidFill>
              </a:rPr>
              <a:t> and </a:t>
            </a:r>
            <a:r>
              <a:rPr lang="el-GR" altLang="el-GR" sz="2800" dirty="0" err="1">
                <a:solidFill>
                  <a:schemeClr val="tx2"/>
                </a:solidFill>
              </a:rPr>
              <a:t>rewritten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to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fulfill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specific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tasks</a:t>
            </a:r>
            <a:r>
              <a:rPr lang="el-GR" altLang="el-GR" sz="2800" dirty="0">
                <a:solidFill>
                  <a:schemeClr val="tx2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We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start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deliberately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mixing</a:t>
            </a:r>
            <a:r>
              <a:rPr lang="el-GR" altLang="el-GR" sz="2800" dirty="0">
                <a:solidFill>
                  <a:schemeClr val="tx2"/>
                </a:solidFill>
              </a:rPr>
              <a:t> and </a:t>
            </a:r>
            <a:r>
              <a:rPr lang="el-GR" altLang="el-GR" sz="2800" dirty="0" err="1">
                <a:solidFill>
                  <a:schemeClr val="tx2"/>
                </a:solidFill>
              </a:rPr>
              <a:t>matching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err="1">
                <a:solidFill>
                  <a:schemeClr val="tx2"/>
                </a:solidFill>
              </a:rPr>
              <a:t>apples</a:t>
            </a:r>
            <a:r>
              <a:rPr lang="el-GR" altLang="el-GR" sz="2800" dirty="0">
                <a:solidFill>
                  <a:schemeClr val="tx2"/>
                </a:solidFill>
              </a:rPr>
              <a:t> and </a:t>
            </a:r>
            <a:r>
              <a:rPr lang="el-GR" altLang="el-GR" sz="2800" dirty="0" err="1">
                <a:solidFill>
                  <a:schemeClr val="tx2"/>
                </a:solidFill>
              </a:rPr>
              <a:t>oranges</a:t>
            </a:r>
            <a:r>
              <a:rPr lang="el-GR" altLang="el-GR" sz="2800" dirty="0">
                <a:solidFill>
                  <a:schemeClr val="tx2"/>
                </a:solidFill>
              </a:rPr>
              <a:t>...</a:t>
            </a:r>
            <a:r>
              <a:rPr lang="el-GR" altLang="el-GR" sz="2800" dirty="0" err="1">
                <a:solidFill>
                  <a:schemeClr val="tx2"/>
                </a:solidFill>
              </a:rPr>
              <a:t>Species</a:t>
            </a:r>
            <a:r>
              <a:rPr lang="el-GR" altLang="el-GR" sz="2800" dirty="0">
                <a:solidFill>
                  <a:schemeClr val="tx2"/>
                </a:solidFill>
              </a:rPr>
              <a:t>...</a:t>
            </a:r>
            <a:r>
              <a:rPr lang="el-GR" altLang="el-GR" sz="2800" dirty="0" err="1">
                <a:solidFill>
                  <a:schemeClr val="tx2"/>
                </a:solidFill>
              </a:rPr>
              <a:t>Plants</a:t>
            </a:r>
            <a:r>
              <a:rPr lang="el-GR" altLang="el-GR" sz="2800" dirty="0">
                <a:solidFill>
                  <a:schemeClr val="tx2"/>
                </a:solidFill>
              </a:rPr>
              <a:t> and </a:t>
            </a:r>
            <a:r>
              <a:rPr lang="el-GR" altLang="el-GR" sz="2800" dirty="0" err="1">
                <a:solidFill>
                  <a:schemeClr val="tx2"/>
                </a:solidFill>
              </a:rPr>
              <a:t>animals</a:t>
            </a:r>
            <a:r>
              <a:rPr lang="el-GR" altLang="el-GR" sz="2800" dirty="0" smtClean="0">
                <a:solidFill>
                  <a:schemeClr val="tx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62926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σάρωση00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241" y="1863330"/>
            <a:ext cx="5486400" cy="3292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200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+mn-lt"/>
              </a:rPr>
              <a:t>Human Genome Project-</a:t>
            </a:r>
            <a:r>
              <a:rPr lang="el-GR" sz="3600" dirty="0" smtClean="0">
                <a:latin typeface="+mn-lt"/>
              </a:rPr>
              <a:t>εφαρμογές</a:t>
            </a:r>
            <a:endParaRPr lang="el-GR" sz="3600" dirty="0">
              <a:latin typeface="+mn-lt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 smtClean="0"/>
              <a:t>ΙΑΤΡΙΚΗ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 smtClean="0"/>
              <a:t>Προγεννητικός έλεγχος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 smtClean="0"/>
              <a:t>Γονιδιακή θεραπεία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 smtClean="0"/>
              <a:t>Εκτίμηση κινδύνου εμφάνισης ασθενειών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Pharmacogenomics- E</a:t>
            </a:r>
            <a:r>
              <a:rPr lang="el-GR" dirty="0" err="1" smtClean="0"/>
              <a:t>ξατομικευμένη</a:t>
            </a:r>
            <a:r>
              <a:rPr lang="el-GR" dirty="0" smtClean="0"/>
              <a:t> ιατρική</a:t>
            </a:r>
          </a:p>
          <a:p>
            <a:r>
              <a:rPr lang="el-GR" b="1" dirty="0" smtClean="0"/>
              <a:t>ΓΕΝΕΤΙΚΗ ΤΑΥΤΟΠΟΙΗΣΗ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dirty="0" smtClean="0"/>
              <a:t>Ιατροδικαστική- Εγκληματολογία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dirty="0" smtClean="0"/>
              <a:t>Έλεγχος πατρότητας</a:t>
            </a:r>
          </a:p>
          <a:p>
            <a:r>
              <a:rPr lang="el-GR" b="1" dirty="0" smtClean="0"/>
              <a:t>ΑΝΘΡΩΠΟΛΟΓΙΑ- ΓΕΝΕΤΙΚΗ ΤΗΣ ΕΞΕΛΙΞΗΣ</a:t>
            </a: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0992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3600" dirty="0">
                <a:solidFill>
                  <a:srgbClr val="FF0000"/>
                </a:solidFill>
                <a:latin typeface="+mn-lt"/>
              </a:rPr>
              <a:t>Γενετική </a:t>
            </a:r>
            <a:r>
              <a:rPr lang="el-GR" altLang="el-GR" dirty="0" smtClean="0">
                <a:solidFill>
                  <a:srgbClr val="FF0000"/>
                </a:solidFill>
              </a:rPr>
              <a:t> </a:t>
            </a:r>
            <a:r>
              <a:rPr lang="el-GR" altLang="el-GR" sz="3600" dirty="0">
                <a:solidFill>
                  <a:srgbClr val="FF0000"/>
                </a:solidFill>
                <a:latin typeface="+mn-lt"/>
              </a:rPr>
              <a:t>καθοδήγηση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1201004" y="1899313"/>
            <a:ext cx="9954676" cy="4022725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b="1" dirty="0"/>
              <a:t> </a:t>
            </a:r>
            <a:r>
              <a:rPr lang="el-GR" altLang="el-GR" sz="3300" dirty="0"/>
              <a:t>Μέθοδος επικοινωνίας που αναφέρεται στον κίνδυνο εμφάνισης ή επανάληψης γενετικών νοσημάτων σε μια οικογένεια.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3300" dirty="0"/>
              <a:t>Πρέπει να προσφέρεται σε ζευγάρια με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l-GR" altLang="el-GR" sz="3300" dirty="0"/>
              <a:t>Προχωρημένη ηλικία της μητέρας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l-GR" altLang="el-GR" sz="3300" dirty="0"/>
              <a:t>Προηγούμενο παιδί με σοβαρή / θανατηφόρο νόσο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l-GR" altLang="el-GR" sz="3300" dirty="0"/>
              <a:t>Οικογενειακό ιστορικό βεβαιωμένου γενετικού νοσήματος.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l-GR" altLang="el-GR" sz="3300" dirty="0"/>
              <a:t>Ένα ή και τα δύο μέλη του ζευγαριού φορείς ενός γενετικού νοσήματος   (π.χ. πληροφορία από πρόγραμμα ελέγχου φορέων για μεσογειακή αναιμία).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l-GR" altLang="el-GR" sz="3300" dirty="0"/>
              <a:t>Έκθεση των γονέων, και ιδίως της μητέρας, σε εξωγενείς παράγοντες (φάρμακα, ακτινοβολία) </a:t>
            </a:r>
          </a:p>
        </p:txBody>
      </p:sp>
    </p:spTree>
    <p:extLst>
      <p:ext uri="{BB962C8B-B14F-4D97-AF65-F5344CB8AC3E}">
        <p14:creationId xmlns:p14="http://schemas.microsoft.com/office/powerpoint/2010/main" val="173457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/>
              <a:t>Τεχνικές Προγεννητικής Διάγνωσης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l-GR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Οι πλέον συχνές τεχνικές που χρησιμοποιούνται για προγεννητική </a:t>
            </a:r>
            <a:r>
              <a:rPr lang="el-GR" sz="28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διάγνωση </a:t>
            </a:r>
            <a:r>
              <a:rPr lang="el-GR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είναι: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l-GR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Η </a:t>
            </a:r>
            <a:r>
              <a:rPr lang="el-GR" sz="28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υπερηχογραφική</a:t>
            </a:r>
            <a:r>
              <a:rPr lang="el-GR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 απεικόνιση του εμβρύου 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l-GR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Οι επεμβάσεις για τη λήψη και ανάλυση διαφόρων εμβρυϊκών ιστών</a:t>
            </a:r>
            <a:r>
              <a:rPr lang="el-GR" sz="28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el-GR" sz="2800" dirty="0"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7175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412340" y="1229010"/>
            <a:ext cx="9780760" cy="3352044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l-GR" sz="3600" dirty="0" smtClean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Ο ρόλος της υπερηχογραφίας στην προγεννητική διάγνωση είναι σημαντικός, καθ’ όσον βοηθά στην αποτελεσματική και ασφαλή εκτέλεση όλων των επεμβάσεων και δίνει τη δυνατότητα ανίχνευσης διαφόρων ανατομικών ανωμαλιών του εμβρύου.</a:t>
            </a:r>
          </a:p>
          <a:p>
            <a:endParaRPr lang="el-GR" sz="36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9702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1632" y="612020"/>
            <a:ext cx="3990269" cy="547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798131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00547" y="441358"/>
            <a:ext cx="10972800" cy="5787426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l-GR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Οι επεμβατικές τεχνικές, που χρησιμοποιούνται για προγεννητική διάγνωση, μεταξύ της 9</a:t>
            </a:r>
            <a:r>
              <a:rPr lang="el-GR" sz="2800" baseline="30000" dirty="0">
                <a:latin typeface="Calibri" panose="020F0502020204030204" pitchFamily="34" charset="0"/>
                <a:ea typeface="Times New Roman" panose="02020603050405020304" pitchFamily="18" charset="0"/>
              </a:rPr>
              <a:t>ης</a:t>
            </a:r>
            <a:r>
              <a:rPr lang="el-GR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 και 13</a:t>
            </a:r>
            <a:r>
              <a:rPr lang="el-GR" sz="2800" baseline="30000" dirty="0">
                <a:latin typeface="Calibri" panose="020F0502020204030204" pitchFamily="34" charset="0"/>
                <a:ea typeface="Times New Roman" panose="02020603050405020304" pitchFamily="18" charset="0"/>
              </a:rPr>
              <a:t>ης</a:t>
            </a:r>
            <a:r>
              <a:rPr lang="el-GR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 εβδομάδας </a:t>
            </a:r>
            <a:r>
              <a:rPr lang="el-GR" sz="28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εγκυμοσύνης, </a:t>
            </a:r>
            <a:r>
              <a:rPr lang="el-GR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είναι η λήψη </a:t>
            </a:r>
            <a:r>
              <a:rPr lang="el-GR" sz="28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χοριακής</a:t>
            </a:r>
            <a:r>
              <a:rPr lang="el-GR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l-GR" sz="28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λάχνης</a:t>
            </a:r>
            <a:r>
              <a:rPr lang="el-GR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 (</a:t>
            </a:r>
            <a:r>
              <a:rPr lang="el-GR" sz="28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τροφοβλάστης</a:t>
            </a:r>
            <a:r>
              <a:rPr lang="el-GR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, δηλ. ένα μικρό τεμάχιο από τον ιστό που θα γίνει πλακούντας στη συνέχεια). </a:t>
            </a:r>
            <a:endParaRPr lang="el-GR" sz="2800" dirty="0" smtClean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l-GR" sz="28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Σε </a:t>
            </a:r>
            <a:r>
              <a:rPr lang="el-GR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μεγαλύτερες ηλικίες κύησης χρησιμοποιείται η </a:t>
            </a:r>
            <a:r>
              <a:rPr lang="el-GR" sz="28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αμνιοπαρακέντηση</a:t>
            </a:r>
            <a:r>
              <a:rPr lang="el-GR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el-GR" sz="28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δηλ.  </a:t>
            </a:r>
            <a:r>
              <a:rPr lang="el-GR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λήψη αμνιακού υγρού και εξέταση των κυττάρων που περιέχει, τα οποία ανήκουν στο έμβρυο.</a:t>
            </a:r>
          </a:p>
          <a:p>
            <a:pPr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l-GR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Στο υλικό που λαμβάνεται μπορεί να γίνει </a:t>
            </a:r>
            <a:r>
              <a:rPr lang="el-GR" sz="28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καρυότυπος</a:t>
            </a:r>
            <a:r>
              <a:rPr lang="el-GR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, μελέτη γονιδιακών βλαβών, βιοχημικός έλεγχος, </a:t>
            </a:r>
            <a:r>
              <a:rPr lang="el-GR" sz="28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κλπ</a:t>
            </a:r>
            <a:r>
              <a:rPr lang="el-GR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, ανάλογα με τις ενδείξεις.</a:t>
            </a:r>
          </a:p>
          <a:p>
            <a:pPr marL="0" indent="0">
              <a:spcAft>
                <a:spcPts val="0"/>
              </a:spcAft>
              <a:buNone/>
            </a:pPr>
            <a:r>
              <a:rPr lang="el-GR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</a:p>
          <a:p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521887790"/>
      </p:ext>
    </p:extLst>
  </p:cSld>
  <p:clrMapOvr>
    <a:masterClrMapping/>
  </p:clrMapOvr>
</p:sld>
</file>

<file path=ppt/theme/theme1.xml><?xml version="1.0" encoding="utf-8"?>
<a:theme xmlns:a="http://schemas.openxmlformats.org/drawingml/2006/main" name="Ανασκόπηση">
  <a:themeElements>
    <a:clrScheme name="Ανασκόπηση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Ανασκόπηση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Ανασκόπηση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1_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4.xml><?xml version="1.0" encoding="utf-8"?>
<a:theme xmlns:a="http://schemas.openxmlformats.org/drawingml/2006/main" name="1_Ανασκόπηση">
  <a:themeElements>
    <a:clrScheme name="Ανασκόπηση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Ανασκόπηση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Ανασκόπηση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5.xml><?xml version="1.0" encoding="utf-8"?>
<a:theme xmlns:a="http://schemas.openxmlformats.org/drawingml/2006/main" name="eclass169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lass169" id="{87232A33-052A-4E67-89E8-E88A46737865}" vid="{0F34C1E6-808D-498C-98A7-4D8D2EEBA1F4}"/>
    </a:ext>
  </a:extLst>
</a:theme>
</file>

<file path=ppt/theme/theme6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190</TotalTime>
  <Words>1113</Words>
  <Application>Microsoft Office PowerPoint</Application>
  <PresentationFormat>Ευρεία οθόνη</PresentationFormat>
  <Paragraphs>135</Paragraphs>
  <Slides>38</Slides>
  <Notes>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5</vt:i4>
      </vt:variant>
      <vt:variant>
        <vt:lpstr>Τίτλοι διαφανειών</vt:lpstr>
      </vt:variant>
      <vt:variant>
        <vt:i4>38</vt:i4>
      </vt:variant>
    </vt:vector>
  </HeadingPairs>
  <TitlesOfParts>
    <vt:vector size="50" baseType="lpstr">
      <vt:lpstr>Arial</vt:lpstr>
      <vt:lpstr>Calibri</vt:lpstr>
      <vt:lpstr>Calibri Light</vt:lpstr>
      <vt:lpstr>Comic Sans MS</vt:lpstr>
      <vt:lpstr>Symbol</vt:lpstr>
      <vt:lpstr>Times New Roman</vt:lpstr>
      <vt:lpstr>Wingdings</vt:lpstr>
      <vt:lpstr>Ανασκόπηση</vt:lpstr>
      <vt:lpstr>Retrospect</vt:lpstr>
      <vt:lpstr>1_Retrospect</vt:lpstr>
      <vt:lpstr>1_Ανασκόπηση</vt:lpstr>
      <vt:lpstr>eclass169</vt:lpstr>
      <vt:lpstr>Εφαρμογές και προοπτικές της Μοριακής Βιολογίας- Παρόν και Μέλλον</vt:lpstr>
      <vt:lpstr>          Βιοτεχνολογιία και γενετική τεχνολογία</vt:lpstr>
      <vt:lpstr>Βιοεχνολογία και Ιατρική </vt:lpstr>
      <vt:lpstr>Human Genome Project-εφαρμογές</vt:lpstr>
      <vt:lpstr>Γενετική  καθοδήγηση</vt:lpstr>
      <vt:lpstr>Τεχνικές Προγεννητικής Διάγνωσης</vt:lpstr>
      <vt:lpstr>Παρουσίαση του PowerPoint</vt:lpstr>
      <vt:lpstr>Παρουσίαση του PowerPoint</vt:lpstr>
      <vt:lpstr>Παρουσίαση του PowerPoint</vt:lpstr>
      <vt:lpstr>Τεχνικές λήψης υλικού Π.Δ.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Η γενετική συμβουλή (γενετική καθοδήγηση)...</vt:lpstr>
      <vt:lpstr>                        Γενετική του Καρκίνου</vt:lpstr>
      <vt:lpstr>Ο καρκίνος είναι μονοκλωνικός?</vt:lpstr>
      <vt:lpstr>Ιδιότητες του καρκινικού κυττάρου</vt:lpstr>
      <vt:lpstr>Ογκοκατασταλτικά γονίδια  P53 γονίδιο: φύλακας του γονιδιώματος</vt:lpstr>
      <vt:lpstr>Μεταλλάξεις στο DNA ή επιγενετικές (περιβαλλοντικές) ρυθμίσεις; </vt:lpstr>
      <vt:lpstr>             Αυτόματες μεταλλάξεις</vt:lpstr>
      <vt:lpstr>Περιβαλλοντικοί παράγοντες</vt:lpstr>
      <vt:lpstr>Επιγενετική και καρκίνος</vt:lpstr>
      <vt:lpstr>Η μεθυλίωση του DNA </vt:lpstr>
      <vt:lpstr>Τροποποίηση των ιστονών</vt:lpstr>
      <vt:lpstr>Επιγενετική και καρκίνος</vt:lpstr>
      <vt:lpstr>  Γενετική και εγκληματολογία</vt:lpstr>
      <vt:lpstr>                              Γονιδιακή θεραπεία                            Εισαγωγή στα γονίδια και το DNA, εκδ. ΑΓΚΥΡΑ </vt:lpstr>
      <vt:lpstr>               Μέλλον… Γονιδιακή θεραπεία</vt:lpstr>
      <vt:lpstr>Παρουσίαση του PowerPoint</vt:lpstr>
      <vt:lpstr>Γενετικά τροποποιημένες τροφές (GM foods) 1</vt:lpstr>
      <vt:lpstr>    Γενετικά τροποποιημένες τροφές (GM foods) 2</vt:lpstr>
      <vt:lpstr>         Κλωνοποίηση Εισαγωγή στα γονίδια και το DNA, εκδ. ΑΓΚΥΡΑ </vt:lpstr>
      <vt:lpstr>Παρουσίαση του PowerPoint</vt:lpstr>
      <vt:lpstr>Προοπτικές</vt:lpstr>
      <vt:lpstr>«As the Future Catches You» by Juan Enriquez </vt:lpstr>
      <vt:lpstr>     </vt:lpstr>
      <vt:lpstr>Παρουσίαση του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Εφαρμογές και προοπτικές της Μοριακής Βιολογίας- Παρόν και Μέλλον</dc:title>
  <dc:creator>user</dc:creator>
  <cp:lastModifiedBy>user</cp:lastModifiedBy>
  <cp:revision>16</cp:revision>
  <dcterms:created xsi:type="dcterms:W3CDTF">2018-10-20T08:38:43Z</dcterms:created>
  <dcterms:modified xsi:type="dcterms:W3CDTF">2018-12-22T21:41:59Z</dcterms:modified>
</cp:coreProperties>
</file>