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44"/>
  </p:notesMasterIdLst>
  <p:sldIdLst>
    <p:sldId id="256" r:id="rId6"/>
    <p:sldId id="281" r:id="rId7"/>
    <p:sldId id="280" r:id="rId8"/>
    <p:sldId id="279" r:id="rId9"/>
    <p:sldId id="258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59" r:id="rId21"/>
    <p:sldId id="271" r:id="rId22"/>
    <p:sldId id="272" r:id="rId23"/>
    <p:sldId id="274" r:id="rId24"/>
    <p:sldId id="287" r:id="rId25"/>
    <p:sldId id="285" r:id="rId26"/>
    <p:sldId id="270" r:id="rId27"/>
    <p:sldId id="275" r:id="rId28"/>
    <p:sldId id="276" r:id="rId29"/>
    <p:sldId id="277" r:id="rId30"/>
    <p:sldId id="278" r:id="rId31"/>
    <p:sldId id="286" r:id="rId32"/>
    <p:sldId id="260" r:id="rId33"/>
    <p:sldId id="283" r:id="rId34"/>
    <p:sldId id="284" r:id="rId35"/>
    <p:sldId id="262" r:id="rId36"/>
    <p:sldId id="261" r:id="rId37"/>
    <p:sldId id="263" r:id="rId38"/>
    <p:sldId id="264" r:id="rId39"/>
    <p:sldId id="265" r:id="rId40"/>
    <p:sldId id="266" r:id="rId41"/>
    <p:sldId id="267" r:id="rId42"/>
    <p:sldId id="268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7C425-2776-4BCE-A63A-C0DCF18569E6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23A9D-22BC-483D-8AA9-EF9AC9547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91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0B96A7-0BD8-46FF-A089-9FE7D97A73B9}" type="slidenum">
              <a:rPr lang="en-US" altLang="el-GR" smtClean="0">
                <a:solidFill>
                  <a:srgbClr val="000000"/>
                </a:solidFill>
              </a:rPr>
              <a:pPr/>
              <a:t>18</a:t>
            </a:fld>
            <a:endParaRPr lang="en-US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8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2271E9-66B9-41CA-ADE4-EE1C5309CB50}" type="slidenum">
              <a:rPr lang="en-US" altLang="el-GR" smtClean="0">
                <a:solidFill>
                  <a:srgbClr val="000000"/>
                </a:solidFill>
              </a:rPr>
              <a:pPr/>
              <a:t>26</a:t>
            </a:fld>
            <a:endParaRPr lang="en-US" altLang="el-G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2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BF9E-217C-4953-963F-FB0FCB106F1B}" type="slidenum">
              <a:rPr lang="el-GR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0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00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85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1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1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564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0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47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865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3712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27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>
                <a:solidFill>
                  <a:srgbClr val="637052"/>
                </a:solidFill>
              </a:rPr>
              <a:t>«ΜΕΣΟΓΕΙΑΚΗ ΑΝΑΙΜΙΑ: Η ΠΟΡΕΙΑ ΖΩΗΣ ΕΝΟΣ ΧΡΟΝΙΟΥ ΠΑΣΧΟΝΤΑ»</a:t>
            </a:r>
            <a:endParaRPr lang="el-G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3A90F-CC1B-4BA7-8C64-1E2E93281407}" type="slidenum">
              <a:rPr lang="el-GR" smtClean="0">
                <a:solidFill>
                  <a:srgbClr val="637052"/>
                </a:solidFill>
              </a:rPr>
              <a:pPr/>
              <a:t>‹#›</a:t>
            </a:fld>
            <a:endParaRPr 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2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057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50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677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512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18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354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191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669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18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4063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59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01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>
                <a:solidFill>
                  <a:srgbClr val="637052"/>
                </a:solidFill>
              </a:rPr>
              <a:t>«ΜΕΣΟΓΕΙΑΚΗ ΑΝΑΙΜΙΑ: Η ΠΟΡΕΙΑ ΖΩΗΣ ΕΝΟΣ ΧΡΟΝΙΟΥ ΠΑΣΧΟΝΤΑ»</a:t>
            </a:r>
            <a:endParaRPr lang="el-G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3A90F-CC1B-4BA7-8C64-1E2E93281407}" type="slidenum">
              <a:rPr lang="el-GR" smtClean="0">
                <a:solidFill>
                  <a:srgbClr val="637052"/>
                </a:solidFill>
              </a:rPr>
              <a:pPr/>
              <a:t>‹#›</a:t>
            </a:fld>
            <a:endParaRPr 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71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412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328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416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D34A-762F-4164-9FB0-960345F942D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7049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6A28-C96A-429E-B9BB-4494E4A128A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77686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3B5-753F-4E4F-9EED-5AA653392FD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21228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AA1D-B343-409D-B407-0C37D124F2D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23315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1298-146C-4A86-B9BB-0728B22BCC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30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3CB-1226-46FA-90C5-BA39AA98CBE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3470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188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B162-A4A2-404A-A660-D6CC5B0AC1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3606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3AD5E9-FE38-47CD-9E9C-71D2FC4121BA}" type="slidenum">
              <a:rPr lang="el-GR" altLang="el-GR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11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54F5-8D85-433A-9792-74DDCDFC8AD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4039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CEE5E-FFBA-49FE-9C63-5691691F53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66040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230E-D95E-4C71-B704-9D7603B1E7B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62789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679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8735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39350" y="6464370"/>
            <a:ext cx="10561173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prstClr val="black"/>
                </a:solidFill>
              </a:rPr>
              <a:t>Ενότητα 2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el-GR" sz="1200" dirty="0" smtClean="0">
                <a:solidFill>
                  <a:prstClr val="black"/>
                </a:solidFill>
              </a:rPr>
              <a:t>2: Οικογενειακός Προγραμματισμός</a:t>
            </a:r>
            <a:endParaRPr lang="el-GR" sz="1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8752" y="6464370"/>
            <a:ext cx="87788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/>
                </a:solidFill>
              </a:rPr>
              <a:t>-</a:t>
            </a:r>
            <a:fld id="{B55FABF0-E590-41F8-8765-B40ADFCD345B}" type="slidenum">
              <a:rPr lang="el-GR" sz="1200" smtClean="0">
                <a:solidFill>
                  <a:prstClr val="black"/>
                </a:solidFill>
              </a:rPr>
              <a:pPr algn="ctr"/>
              <a:t>‹#›</a:t>
            </a:fld>
            <a:r>
              <a:rPr lang="el-GR" sz="1200" dirty="0" smtClean="0">
                <a:solidFill>
                  <a:prstClr val="black"/>
                </a:solidFill>
              </a:rPr>
              <a:t>-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88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022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148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7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158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421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2186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91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47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7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005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58750"/>
            <a:ext cx="10972800" cy="125888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21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53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28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656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77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88C125-59D3-4263-B504-BF57F8A16EA5}" type="datetimeFigureOut">
              <a:rPr lang="el-GR" smtClean="0"/>
              <a:t>22/12/2018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D056B6-9F58-4A2E-9B98-8D12B81F3E21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6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6 Μαΐου 2018, Βόλος</a:t>
            </a:r>
            <a:endParaRPr lang="el-GR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4" y="6459787"/>
            <a:ext cx="4935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 cap="all" baseline="0">
                <a:solidFill>
                  <a:srgbClr val="FFFFFF"/>
                </a:solidFill>
              </a:defRPr>
            </a:lvl1pPr>
          </a:lstStyle>
          <a:p>
            <a:r>
              <a:rPr lang="el-GR" smtClean="0">
                <a:cs typeface="Arial" panose="020B0604020202020204" pitchFamily="34" charset="0"/>
              </a:rPr>
              <a:t>«ΜΕΣΟΓΕΙΑΚΗ ΑΝΑΙΜΙΑ: Η ΠΟΡΕΙΑ ΖΩΗΣ ΕΝΟΣ ΧΡΟΝΙΟΥ ΠΑΣΧΟΝΤΑ»</a:t>
            </a:r>
            <a:endParaRPr lang="el-GR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643A90F-CC1B-4BA7-8C64-1E2E93281407}" type="slidenum">
              <a:rPr lang="el-GR" smtClean="0">
                <a:cs typeface="Arial" panose="020B0604020202020204" pitchFamily="34" charset="0"/>
              </a:rPr>
              <a:pPr/>
              <a:t>‹#›</a:t>
            </a:fld>
            <a:endParaRPr lang="el-GR" dirty="0"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5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kern="1200" spc="-38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cs typeface="Arial" panose="020B0604020202020204" pitchFamily="34" charset="0"/>
              </a:rPr>
              <a:t>6 Μαΐου 2018, Βόλος</a:t>
            </a:r>
            <a:endParaRPr lang="el-GR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4" y="6459787"/>
            <a:ext cx="4935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 cap="all" baseline="0">
                <a:solidFill>
                  <a:srgbClr val="FFFFFF"/>
                </a:solidFill>
              </a:defRPr>
            </a:lvl1pPr>
          </a:lstStyle>
          <a:p>
            <a:r>
              <a:rPr lang="el-GR" smtClean="0">
                <a:cs typeface="Arial" panose="020B0604020202020204" pitchFamily="34" charset="0"/>
              </a:rPr>
              <a:t>«ΜΕΣΟΓΕΙΑΚΗ ΑΝΑΙΜΙΑ: Η ΠΟΡΕΙΑ ΖΩΗΣ ΕΝΟΣ ΧΡΟΝΙΟΥ ΠΑΣΧΟΝΤΑ»</a:t>
            </a:r>
            <a:endParaRPr lang="el-GR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643A90F-CC1B-4BA7-8C64-1E2E93281407}" type="slidenum">
              <a:rPr lang="el-GR" smtClean="0">
                <a:cs typeface="Arial" panose="020B0604020202020204" pitchFamily="34" charset="0"/>
              </a:rPr>
              <a:pPr/>
              <a:t>‹#›</a:t>
            </a:fld>
            <a:endParaRPr lang="el-GR" dirty="0"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9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kern="1200" spc="-38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443695-F394-48C6-911A-126F490A8F1D}" type="slidenum">
              <a:rPr lang="el-GR" altLang="el-GR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9DCE1-59E7-4026-ACDD-0FF63FB1EB3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22/12/2018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AADCDFE-A3DB-4624-BA3B-F2651358DF4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25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+mn-lt"/>
              </a:rPr>
              <a:t>Εφαρμογές και προοπτικές της Μοριακής Βιολογίας- Παρόν και Μέλλον</a:t>
            </a:r>
            <a:endParaRPr lang="el-G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46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8837" y="274638"/>
            <a:ext cx="10972800" cy="987356"/>
          </a:xfrm>
        </p:spPr>
        <p:txBody>
          <a:bodyPr/>
          <a:lstStyle/>
          <a:p>
            <a:r>
              <a:rPr lang="el-GR" sz="3600" b="0" dirty="0" smtClean="0">
                <a:solidFill>
                  <a:schemeClr val="tx1"/>
                </a:solidFill>
                <a:latin typeface="+mn-lt"/>
              </a:rPr>
              <a:t>Τεχνικές λήψης υλικού Π.Δ.</a:t>
            </a:r>
            <a:endParaRPr lang="el-GR" sz="36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irc_mi" descr="img12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587" y="1261994"/>
            <a:ext cx="43559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rc_mi" descr="img12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290" y="1391731"/>
            <a:ext cx="46085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Untitled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374" y="597528"/>
            <a:ext cx="4700452" cy="555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3072569" y="484926"/>
            <a:ext cx="6397356" cy="56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432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σάρω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9341" y="549276"/>
            <a:ext cx="3781425" cy="561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ΔΡΕΠΑΝΟΚΥΤΤΑΡΙΚΗ ΑΝΑΙΜ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124" y="534155"/>
            <a:ext cx="4624962" cy="5631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2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Η γενετική συμβουλή (γενετική καθοδήγηση</a:t>
            </a:r>
            <a:r>
              <a:rPr lang="el-GR" sz="3600" b="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)...</a:t>
            </a:r>
            <a:endParaRPr lang="el-GR" sz="3600" b="0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l-GR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Μεταφράζει </a:t>
            </a:r>
            <a:r>
              <a:rPr lang="el-GR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τις γνώσεις της </a:t>
            </a:r>
            <a:r>
              <a:rPr lang="el-GR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γενετικής </a:t>
            </a:r>
            <a:r>
              <a:rPr lang="el-GR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σε πρακτικές πληροφορίες </a:t>
            </a:r>
            <a:r>
              <a:rPr lang="el-GR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για τους μέλλοντες γονείς.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l-GR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Οι </a:t>
            </a:r>
            <a:r>
              <a:rPr lang="el-GR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σύμβουλοι γενετικής είναι ειδικά εκπαιδευμένα άτομα</a:t>
            </a:r>
            <a:r>
              <a:rPr lang="el-GR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l-GR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Έχουν </a:t>
            </a:r>
            <a:r>
              <a:rPr lang="el-GR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γνώσεις γενετικής και γνωρίζουν καλά τους </a:t>
            </a:r>
            <a:r>
              <a:rPr lang="el-GR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μηχανισμούς </a:t>
            </a:r>
            <a:r>
              <a:rPr lang="el-GR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της κληρονομικότητας. </a:t>
            </a:r>
            <a:endParaRPr lang="el-GR" sz="36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l-GR" sz="36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Παρέχουν </a:t>
            </a:r>
            <a:r>
              <a:rPr lang="el-GR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ενημέρωση, ψυχολογική υποστήριξη και βοηθούν τις οικογένειες να πάρουν τις προσωπικές τους αποφάσεις.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763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>
                <a:solidFill>
                  <a:srgbClr val="FF0000"/>
                </a:solidFill>
                <a:latin typeface="+mn-lt"/>
              </a:rPr>
              <a:t>            </a:t>
            </a:r>
            <a:r>
              <a:rPr lang="el-GR" altLang="el-GR" sz="3600" dirty="0" smtClean="0">
                <a:solidFill>
                  <a:srgbClr val="FF0000"/>
                </a:solidFill>
                <a:latin typeface="+mn-lt"/>
              </a:rPr>
              <a:t>            Γενετική του Καρκίνου</a:t>
            </a:r>
            <a:endParaRPr lang="el-GR" altLang="el-G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 καρκίνος είναι το αποτέλεσμα ενεργοποίησης   </a:t>
            </a:r>
            <a:r>
              <a:rPr lang="el-GR" sz="2400" dirty="0" err="1"/>
              <a:t>πρωτο</a:t>
            </a:r>
            <a:r>
              <a:rPr lang="el-GR" sz="2400" dirty="0"/>
              <a:t>- </a:t>
            </a:r>
            <a:r>
              <a:rPr lang="el-GR" sz="2400" dirty="0" err="1"/>
              <a:t>ογκονιδίων</a:t>
            </a:r>
            <a:r>
              <a:rPr lang="el-GR" sz="2400" dirty="0"/>
              <a:t>   σε </a:t>
            </a:r>
            <a:r>
              <a:rPr lang="el-GR" sz="2400" dirty="0" err="1"/>
              <a:t>ογκογονίδια</a:t>
            </a:r>
            <a:r>
              <a:rPr lang="el-GR" sz="2400" dirty="0"/>
              <a:t>       και απενεργοποίησης  </a:t>
            </a:r>
            <a:r>
              <a:rPr lang="el-GR" sz="2400" dirty="0" err="1"/>
              <a:t>ογκοκατασταλτικών</a:t>
            </a:r>
            <a:r>
              <a:rPr lang="el-GR" sz="2400" dirty="0"/>
              <a:t>    </a:t>
            </a:r>
            <a:br>
              <a:rPr lang="el-GR" sz="2400" dirty="0"/>
            </a:br>
            <a:r>
              <a:rPr lang="el-GR" sz="2400" dirty="0"/>
              <a:t>γονιδίων </a:t>
            </a:r>
          </a:p>
        </p:txBody>
      </p:sp>
      <p:pic>
        <p:nvPicPr>
          <p:cNvPr id="65540" name="Picture 4" descr="neuroscience 0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6" r="1575" b="59665"/>
          <a:stretch/>
        </p:blipFill>
        <p:spPr bwMode="auto">
          <a:xfrm>
            <a:off x="1848195" y="2789383"/>
            <a:ext cx="3435929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1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3600" y="1371601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Ο καρκίνος είναι </a:t>
            </a:r>
            <a:r>
              <a:rPr lang="el-GR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μονοκλωνικός</a:t>
            </a: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 </a:t>
            </a:r>
            <a:r>
              <a:rPr lang="el-GR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όγκος είναι το αποτέλεσμα της </a:t>
            </a:r>
            <a:r>
              <a:rPr lang="el-GR" sz="2800" cap="none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κλωνικής</a:t>
            </a:r>
            <a:r>
              <a:rPr lang="el-GR" sz="2800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υπερπλασίας </a:t>
            </a:r>
            <a:r>
              <a:rPr lang="el-GR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ενός κυττάρου που έχει υποστεί μόνιμη γενετική βλάβη</a:t>
            </a:r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02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Ιδιότητες </a:t>
            </a:r>
            <a:r>
              <a:rPr lang="el-GR" altLang="el-G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 καρκινικού κυττάρου</a:t>
            </a:r>
            <a:endParaRPr lang="en-US" altLang="el-GR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74618" y="1620982"/>
            <a:ext cx="5141580" cy="48355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l-GR" altLang="el-G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l-GR" alt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Αυτονομία</a:t>
            </a:r>
            <a:r>
              <a:rPr lang="el-GR" altLang="el-G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στα μηνύματα ανάπτυξης</a:t>
            </a:r>
          </a:p>
          <a:p>
            <a:pPr eaLnBrk="1" hangingPunct="1">
              <a:defRPr/>
            </a:pPr>
            <a:r>
              <a:rPr lang="el-GR" alt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Μη ανταπόκριση</a:t>
            </a:r>
            <a:r>
              <a:rPr lang="el-GR" altLang="el-G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στα ανασταλτικά της ανάπτυξης </a:t>
            </a:r>
            <a:r>
              <a:rPr lang="el-GR" altLang="el-G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μηνύματα-&gt; συνεχείς μιτώσεις</a:t>
            </a:r>
            <a:endParaRPr lang="el-GR" altLang="el-G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E48312"/>
              </a:buClr>
              <a:defRPr/>
            </a:pPr>
            <a:r>
              <a:rPr lang="el-GR" altLang="el-G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Αθανασία </a:t>
            </a:r>
            <a:r>
              <a:rPr lang="el-GR" altLang="el-G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l-G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Αποφυγή</a:t>
            </a:r>
            <a:r>
              <a:rPr lang="el-GR" altLang="el-G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της </a:t>
            </a:r>
            <a:r>
              <a:rPr lang="el-GR" altLang="el-GR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απόπτωσης)</a:t>
            </a:r>
            <a:endParaRPr lang="el-GR" altLang="el-GR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l-GR" altLang="el-G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Ικανότητα </a:t>
            </a:r>
            <a:r>
              <a:rPr lang="el-GR" alt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διήθησης</a:t>
            </a:r>
            <a:r>
              <a:rPr lang="el-GR" altLang="el-G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alt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μετάστασης</a:t>
            </a:r>
          </a:p>
          <a:p>
            <a:pPr eaLnBrk="1" hangingPunct="1">
              <a:defRPr/>
            </a:pPr>
            <a:r>
              <a:rPr lang="el-GR" altLang="el-G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Απορρύθμιση του </a:t>
            </a:r>
            <a:r>
              <a:rPr lang="el-GR" alt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κυτταρικού μεταβολισμού</a:t>
            </a:r>
          </a:p>
          <a:p>
            <a:pPr eaLnBrk="1" hangingPunct="1">
              <a:defRPr/>
            </a:pPr>
            <a:r>
              <a:rPr lang="el-GR" altLang="el-GR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Διαφυγή από την </a:t>
            </a:r>
            <a:r>
              <a:rPr lang="el-GR" alt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ανοσοεπιτήρηση</a:t>
            </a:r>
          </a:p>
          <a:p>
            <a:pPr eaLnBrk="1" hangingPunct="1">
              <a:defRPr/>
            </a:pPr>
            <a:r>
              <a:rPr lang="el-GR" altLang="el-G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Γονιδιακή </a:t>
            </a:r>
            <a:r>
              <a:rPr lang="el-GR" altLang="el-GR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αστάθεια</a:t>
            </a:r>
          </a:p>
          <a:p>
            <a:pPr eaLnBrk="1" hangingPunct="1">
              <a:defRPr/>
            </a:pPr>
            <a:endParaRPr lang="en-US" altLang="el-GR" sz="2400" dirty="0">
              <a:latin typeface="Comic Sans MS" panose="030F0702030302020204" pitchFamily="66" charset="0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6172200" y="6019800"/>
            <a:ext cx="3735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dirty="0">
                <a:solidFill>
                  <a:srgbClr val="FFFFFF"/>
                </a:solidFill>
                <a:latin typeface="Comic Sans MS" panose="030F0702030302020204" pitchFamily="66" charset="0"/>
              </a:rPr>
              <a:t>Η</a:t>
            </a:r>
            <a:r>
              <a:rPr lang="en-US" altLang="el-GR" sz="18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anahan</a:t>
            </a:r>
            <a:r>
              <a:rPr lang="en-US" altLang="el-GR" sz="1800" dirty="0">
                <a:solidFill>
                  <a:srgbClr val="FFFFFF"/>
                </a:solidFill>
                <a:latin typeface="Comic Sans MS" panose="030F0702030302020204" pitchFamily="66" charset="0"/>
              </a:rPr>
              <a:t> and Weinberg, Cell 20</a:t>
            </a:r>
            <a:r>
              <a:rPr lang="el-GR" altLang="el-GR" sz="1800" dirty="0">
                <a:solidFill>
                  <a:srgbClr val="FFFFFF"/>
                </a:solidFill>
                <a:latin typeface="Comic Sans MS" panose="030F0702030302020204" pitchFamily="66" charset="0"/>
              </a:rPr>
              <a:t>11</a:t>
            </a:r>
            <a:endParaRPr lang="en-US" altLang="el-GR" sz="1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6" t="18362" r="8125" b="7716"/>
          <a:stretch>
            <a:fillRect/>
          </a:stretch>
        </p:blipFill>
        <p:spPr bwMode="auto">
          <a:xfrm>
            <a:off x="6416198" y="1935480"/>
            <a:ext cx="444976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135" y="236755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Ογκοκατασταλτικά</a:t>
            </a:r>
            <a:r>
              <a:rPr lang="el-GR" altLang="el-G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γονίδια</a:t>
            </a:r>
            <a:r>
              <a:rPr lang="en-US" altLang="el-G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altLang="el-G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P53 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γονίδιο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φύλακας του γονιδιώματος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057400"/>
            <a:ext cx="8610600" cy="381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Προκαλεί προσωρινή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αναστολή του κυτταρικού κύκλου ή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απόπτωση </a:t>
            </a:r>
          </a:p>
          <a:p>
            <a:pPr eaLnBrk="1" hangingPunct="1">
              <a:defRPr/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0% των ανθρώπινων καρκίνων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βλάβη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P53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l-G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Ογκογόνοι</a:t>
            </a:r>
            <a:r>
              <a:rPr lang="el-GR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ιοί </a:t>
            </a:r>
            <a:r>
              <a:rPr lang="el-GR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που αναστέλλουν </a:t>
            </a:r>
            <a:r>
              <a:rPr lang="el-G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 δράση του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l-GR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</a:t>
            </a:r>
          </a:p>
          <a:p>
            <a:pPr>
              <a:defRPr/>
            </a:pPr>
            <a:r>
              <a:rPr lang="el-GR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HPV,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HBV </a:t>
            </a:r>
            <a:r>
              <a:rPr lang="el-GR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πιθανόν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EBV !!</a:t>
            </a:r>
          </a:p>
          <a:p>
            <a:pPr eaLnBrk="1" hangingPunct="1">
              <a:defRPr/>
            </a:pPr>
            <a:endParaRPr lang="el-GR" sz="2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l-GR" sz="28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+mn-lt"/>
              </a:rPr>
              <a:t>          </a:t>
            </a:r>
            <a:r>
              <a:rPr lang="el-GR" sz="3600" dirty="0" err="1" smtClean="0">
                <a:latin typeface="+mn-lt"/>
              </a:rPr>
              <a:t>Βιοτεχνολογιία</a:t>
            </a:r>
            <a:r>
              <a:rPr lang="el-GR" sz="3600" dirty="0" smtClean="0">
                <a:latin typeface="+mn-lt"/>
              </a:rPr>
              <a:t> και γενετική τεχνολογία</a:t>
            </a:r>
            <a:endParaRPr lang="el-GR" sz="3600" dirty="0">
              <a:latin typeface="+mn-lt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87"/>
          <a:stretch/>
        </p:blipFill>
        <p:spPr>
          <a:xfrm>
            <a:off x="2817091" y="2013527"/>
            <a:ext cx="5991205" cy="35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+mn-lt"/>
              </a:rPr>
              <a:t>Μεταλλάξεις στο </a:t>
            </a:r>
            <a:r>
              <a:rPr lang="en-US" sz="3600" dirty="0" smtClean="0">
                <a:latin typeface="+mn-lt"/>
              </a:rPr>
              <a:t>DNA </a:t>
            </a:r>
            <a:r>
              <a:rPr lang="el-GR" sz="3600" dirty="0" smtClean="0">
                <a:latin typeface="+mn-lt"/>
              </a:rPr>
              <a:t>ή </a:t>
            </a:r>
            <a:r>
              <a:rPr lang="el-GR" sz="3600" dirty="0" err="1" smtClean="0">
                <a:latin typeface="+mn-lt"/>
              </a:rPr>
              <a:t>επιγενετικές</a:t>
            </a:r>
            <a:r>
              <a:rPr lang="el-GR" sz="3600" dirty="0" smtClean="0">
                <a:latin typeface="+mn-lt"/>
              </a:rPr>
              <a:t> (περιβαλλοντικές) ρυθμίσεις; </a:t>
            </a:r>
            <a:endParaRPr lang="el-GR" sz="3600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sz="2800" dirty="0" smtClean="0"/>
              <a:t>Κληρονομική ή περιβαλλοντική αιτιολογία της εκτροπής προς καρκινικό κύτταρο;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6302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Αυτόματες </a:t>
            </a:r>
            <a:r>
              <a:rPr lang="el-GR" altLang="el-G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μεταλλάξεις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351128" y="1736726"/>
            <a:ext cx="9521637" cy="4268788"/>
          </a:xfrm>
        </p:spPr>
        <p:txBody>
          <a:bodyPr rtlCol="0">
            <a:normAutofit fontScale="47500" lnSpcReduction="20000"/>
          </a:bodyPr>
          <a:lstStyle/>
          <a:p>
            <a:pPr marL="91440" indent="-91440" eaLnBrk="1" fontAlgn="auto" hangingPunct="1">
              <a:defRPr/>
            </a:pPr>
            <a:endParaRPr lang="el-GR" altLang="el-G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None/>
              <a:defRPr/>
            </a:pPr>
            <a:r>
              <a:rPr lang="el-GR" altLang="el-G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altLang="el-GR" sz="5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Επίδραση εξωτερικής ενέργειας</a:t>
            </a:r>
            <a:endParaRPr lang="el-GR" altLang="el-GR" sz="5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κοσμική ακτινοβολία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μόνιμη ραδιενεργός δραστηριότητα του γήινου εδάφους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εσωτερική ακτινοβολία του ανθρώπινου σώματος (Κ 40, </a:t>
            </a:r>
            <a:r>
              <a:rPr lang="en-US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14, </a:t>
            </a:r>
            <a:r>
              <a:rPr lang="en-US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 226 κλπ.)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επίδραση </a:t>
            </a:r>
            <a:r>
              <a:rPr lang="el-GR" altLang="el-GR" sz="5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ακτίνων</a:t>
            </a: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γ, </a:t>
            </a:r>
            <a:r>
              <a:rPr lang="en-US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,</a:t>
            </a:r>
            <a:r>
              <a:rPr lang="en-US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UV</a:t>
            </a: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σωματιδίων (β, α, νετρόνια)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χημικοί παράγοντες   (φάρμακα, καπνός, οινόπνευμα, </a:t>
            </a:r>
            <a:r>
              <a:rPr lang="en-US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betel</a:t>
            </a: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altLang="el-GR" sz="5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αφλατοξίνη</a:t>
            </a: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l-GR" altLang="el-GR" sz="5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βενζοπυρένιο</a:t>
            </a: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ιοί (</a:t>
            </a:r>
            <a:r>
              <a:rPr lang="en-US" altLang="el-GR" sz="5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Papiloma</a:t>
            </a: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ιός , ιός </a:t>
            </a:r>
            <a:r>
              <a:rPr lang="en-US" altLang="el-GR" sz="5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Ebstein</a:t>
            </a:r>
            <a:r>
              <a:rPr lang="en-US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Bar</a:t>
            </a:r>
            <a:r>
              <a:rPr lang="el-GR" altLang="el-GR" sz="5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ιοί των ζώων).</a:t>
            </a:r>
          </a:p>
        </p:txBody>
      </p:sp>
    </p:spTree>
    <p:extLst>
      <p:ext uri="{BB962C8B-B14F-4D97-AF65-F5344CB8AC3E}">
        <p14:creationId xmlns:p14="http://schemas.microsoft.com/office/powerpoint/2010/main" val="36332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Περιβαλλοντικοί παράγοντες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Λοιμώδεις </a:t>
            </a: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παράγοντες (κυρίως ιοί, πχ. ηπατίτιδα Β και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  <a:endParaRPr lang="el-G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Κάπνισμα </a:t>
            </a: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Αλκοόλ </a:t>
            </a: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Δίαιτα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Παχυσαρκία (καρκίνος παχέος 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εντέρου, προστάτη, μαστού)</a:t>
            </a:r>
          </a:p>
          <a:p>
            <a:pPr>
              <a:defRPr/>
            </a:pP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Ηλικία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Καρκινογόνα στο περιβάλλον</a:t>
            </a:r>
            <a:endParaRPr lang="el-G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Ακτινοβολία</a:t>
            </a:r>
          </a:p>
          <a:p>
            <a:pPr>
              <a:defRPr/>
            </a:pPr>
            <a:endParaRPr lang="el-GR" dirty="0">
              <a:latin typeface="Comic Sans MS" pitchFamily="66" charset="0"/>
            </a:endParaRPr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26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>
            <a:normAutofit/>
          </a:bodyPr>
          <a:lstStyle/>
          <a:p>
            <a:r>
              <a:rPr lang="el-GR" altLang="el-GR" sz="36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Επιγενετική</a:t>
            </a:r>
            <a:r>
              <a:rPr lang="el-GR" altLang="el-GR" sz="3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και καρκίνος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921164"/>
            <a:ext cx="4495800" cy="39779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Αλλαγές  της γονιδιακής έκφρασης με μηχανισμούς που δεν επηρεάζουν τη γονιδιακή αλληλουχία του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Οι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αλλαγές αυτές παραμένουν κατά την κυτταρική διαίρεση, δηλαδή κληρονομούνται,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αλλά είναι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δυνητικά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αναστρέψιμες. </a:t>
            </a: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180" name="Picture 2" descr="http://scienceblogs.com/pharyngula/2008/07/22/epigene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76" y="1921165"/>
            <a:ext cx="380365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>
          <a:xfrm>
            <a:off x="1477818" y="-1"/>
            <a:ext cx="9453419" cy="1607127"/>
          </a:xfrm>
        </p:spPr>
        <p:txBody>
          <a:bodyPr/>
          <a:lstStyle/>
          <a:p>
            <a:r>
              <a:rPr lang="el-GR" altLang="el-GR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altLang="el-GR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μεθυλίωση</a:t>
            </a:r>
            <a:r>
              <a:rPr lang="el-GR" altLang="el-GR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του </a:t>
            </a:r>
            <a:r>
              <a:rPr lang="en-US" altLang="el-GR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 </a:t>
            </a:r>
            <a:endParaRPr lang="el-GR" altLang="el-GR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9576" y="1985818"/>
            <a:ext cx="8836025" cy="365298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defRPr/>
            </a:pPr>
            <a:r>
              <a:rPr lang="el-GR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</a:t>
            </a:r>
            <a:r>
              <a:rPr lang="el-GR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ή 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υπερ-μεθυλίωση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defRPr/>
            </a:pP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υπερμεθυλίωση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φορά στην προσθήκη μιας 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μεθυλικής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ομάδας στα 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δινουκλεοτίδια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κυτοσίνη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γουανίνη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CpG</a:t>
            </a:r>
            <a:r>
              <a:rPr lang="el-GR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Έχουν ανευρεθεί κοινά 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υπερμεθυλιωμένα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γονίδια σε διάφορους καρκίνους στον άνθρωπο, ενώ συγκεκριμένες περιοχές 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υπερμεθυλίωσης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ή και καθολική 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υπομεθυλίωση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μπορούν να αποκτήσουν σημασία στη διάγνωση και πρόγνωση συγκεκριμένων καρκίνων. </a:t>
            </a:r>
          </a:p>
          <a:p>
            <a:pPr>
              <a:spcBef>
                <a:spcPts val="0"/>
              </a:spcBef>
              <a:defRPr/>
            </a:pP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αποσιώπηση γονιδίων μέσω μεθυλίωσης του υποκινητή αποτελεί ένα σημαντικό μηχανισμό της καρκινογένεσης και οδήγησε στη ανάπτυξη φαρμακευτικών 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αντι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μεθυλιακών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παραγόντων που αποτελούν τη βάση για την «</a:t>
            </a:r>
            <a:r>
              <a:rPr lang="el-G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επιγενετική</a:t>
            </a:r>
            <a:r>
              <a:rPr lang="el-G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θεραπεία». </a:t>
            </a:r>
          </a:p>
          <a:p>
            <a:pPr>
              <a:spcBef>
                <a:spcPts val="0"/>
              </a:spcBef>
              <a:defRPr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04" name="AutoShape 2" descr="data:image/jpeg;base64,/9j/4AAQSkZJRgABAQAAAQABAAD/2wCEAAkGBxMTERUUExMWFRUVFxwZGBgXFx0aGBkcHCAaIR4ZHB4bHyggHR8lHhoYITEhJSkrLzAvHiI1ODMsOCgtLisBCgoKDg0OGxAQGywiICItNysvKy83Ly40Ny8sMiw0LDU0NzcsLDcsNy0tNzcwNzI3NTQyLCwvLCwsNzQsMiwsLv/AABEIAJ0BQAMBIgACEQEDEQH/xAAcAAEAAgMBAQEAAAAAAAAAAAAABAYDBQcCCAH/xABKEAACAQIDAwYKBggFAgcAAAABAgMAEQQSIQUxQQYTFCJRYRczU2Rxc5Kj0eIHMjRCsbIjYnKBkZOh0hU1UmN0Q8EkJVR1orPw/8QAGgEBAAIDAQAAAAAAAAAAAAAAAAMEAQIGBf/EAC0RAAICAQMDAgMJAQAAAAAAAAABAhEDBCExEkFRYYETcfAFIpGhscHR4fFi/9oADAMBAAIRAxEAPwDr2yMFF0eH9Gni0+6P9I7ql9Bi8mnsj4Vj2P8AZ4fVJ+UVMoCP0GLyaeyPhToMXk09kfCpFKAj9Bi8mnsj4U6DF5NPZHwqRSgI/QYvJp7I+FOgxeTT2R8KkUoCP0GLyaeyPhToMXk09kfCpFKAj9Bi8mnsj4U6DF5NPZHwqRSgI/QYvJp7I+FOgxeTT2R8KkUoCP0GLyaeyPhToMXk09kfCpFKAj9Bi8mnsj4U6DF5NPZHwqRSgI/QYvJp7I+FOgxeTT2R8KkUoCP0GLyaeyPhToMXk09kfCpFKAj9Bi8mnsj4U6DF5NPZHwqRSgI/QYvJp7I+FOgxeTT2R8KkUoCP0GLyaeyPhToMXk09kfCpFKAj9Bi8mnsj4U6DF5NPZHwqRSgI/QYvJp7I+FYcZFBFG8jxoFRSzHINyi54dgqdXmWMMpVgCGBBB3EHeDQHy1isVGMQxAtDIWkjzgFlDG9mtvPCpWxttvh5TNFk3H6yg3Daag29I9Arc8ueQ8+GlxHNYQvhvGI6tcRrbUG5zAg3/duvVIwMKNfO24dtv3CqjjW7OswamOSKxwpxa4fbbhnQF5d4oLkzQEkZs5gTMB+6w/pVfx3LKV1yyTli1wwUKq23WsoArSNhososSzm2gJOnZp3VmG0UDBVQhOKgWLXHEf8A7fWN35ZLJYoO1HHF/jz7KqM2D2qVkBw62KEFTl3W7uJPZ310/kj9Iaz4qOKeHDosxIGVbFDY2DFt9yLbhvFcvlxLg3WEoU+tmBUjja2+p+wcFFiMTh0edYs5u8ltw32vcWJta53XG+kW09hqcWPNjcp/edbOq2/5817n0p0GLyaeyPhUbamCi5iX9Gni2+6Ow91bBBoLVG2r4iX1bfgauHHHnY/2eH1SflFTKh7H+zw+qT8oqZQAmvy9aflkf/L8X/x5fyNXMsTjJMPgoMDOxa8mDlwsjb5IzLEWjP60ZNv2SOygOyg0Brnmw8bi0m2kIMMsydMe7NMEIPNxaWKnu1rNyH5Rw4fZuESXPfmszFY3dY1LsAzsoIUXvqewmgL9SlKAUpSgFKUoBSlKAUpSgFKUoBSlKAUpSgFfl6/a51y/w077TwbYZrTQ4fESovCQq0N427mUkemx4UB0QsO2hNcc2ttlcUm0Z4rnNHgeqTYq4kYNG3YQwsasW3cdimxmzekYZYEGJJDLMJLnmpNCAotpc3oDoVK1Wx+UEOJYrHnBChwHjdMyHQOucDMveK2tAKUpQClKUBA29stcVhpYGJUSoVJG8X4iuLco/okxEEDTI/SZFYXSNMh5sA3IFyWbdoOF99d4qHtfEIkEjSSCNcpu7GwW4tetWkybFmnDaPng+U2a1ysZ1zD6vA7jUyDHOSMsR6guTuP9R6axYWZgVjcgIG+twNv62t3A1OkDDM2ZesRYHeRuy34bqpy9TtMEZNdUJNLuqS7fXzPzDTZgCXuXJZ7m5/ed+/hVk5MfR9icZB0iGaCNZHZSpBJUKbZgRvJtu09OtU1JZFdmVVX9Xhm7rcbV3b6N8Rg8LgoY+kpzs9pHVnXNzjWBW33bEZbd1b44q9yh9oanLHFFY01JPsvC/Iumz8NzUUceYtkRVud5ygC5/hXnaviJfVt+BqVUXaviJfVt+Bq2co3Z52P9nh9Un5RUyoex/s8Pqk/KKmUBgx+EWaJ4nF0kUowBtowsdfQa0OK2VhMU4wskRPQTDIhvaxsctiNfua331Za0Gyv8xxv7GH/CSgNjgNlRQmYoCOfkMklyTdiFUkdmijSq1tDYU6CHDQQq2BjUZlM2V5GzE5GJUnIN9h9bdu33OlAfgr9pSgFKUoBSlKAUpSgFKUoBSlKA1uMxkhm5mHIGCZ2ZwSqgkhQFBBJJDcRa1R32s8ZiWdY487ujNm6pCqSrKTuvoLHdrv31IxmCkEwmhKZimR1e9mAN1NxqCCW4HfWFNlSM8TyyK5WR3YW6oDKVCIDwGhud5vUy6a3/ALI31Wef8YZ3lWARy5BHYhxl65YMWI4KBew1qTsTaBmVycpyOUzIbo9gDmX+NuOoOtYptmSCSWSJ1QusYAy3HULEhu5gbXGorLsnAtGZXcrmlYMVT6i2AGl95Nrk6ViXR07BdV7mxrVbWw0SN011JfDwyAWP3TZmFtxJyCtrWr5U/YsT6iT8jVESGvi5KYORZpBGV6ZzckoDEXKWZTYaA33231tdp7MSVonZczwMZI+sQM+Vl17rMaybH+zw+rT8oqXQFa5LYPFCSSXFxKJXUDOsuZVUHSNFyjKove5JJO/ustKUApSlAKUpQC9cF+kXlDPicRicM7ERQy2VFtbqbmJ3k67t1Sfpa5QM+MKxSNzeGARhuAkJuWHabWF+41QcU7EsxnsJetdxmZj3m9V8k72R0H2fo1jSzTV2uNtr4dt/4e5cJZHIKsp1uTazfq20Ir8w8MsxXM6oqaXUZjfuFwD/ABFRMJgZHUZW6hO46A99uypWF2fbMBOwZdbLH1QDv1zix4bqi2Xc9P786fRJJ+Gvnt6dz8SAgyZnLBSSCBa57SBextbifTWx2dCZpooc4gSQ2aZ7AKALk3v3WFzvtWuwMVmYddlOt919dCd4GlHxrc4FVRnuFQb7lja+neRurFXLySqUYYLcnG+/L796PqvD2yLlOYWFje9x2341h2r4iX1bfgahcktkthcHFA752Res3C5JNh3C9hU3aviJfVt+Bq8jiZUpOt0edj/Z4fVJ+UVMrW4PFJFg45JGCokKszHcAFFzWt6Vi8X4kHCwH/qyLedx/txnRB+s+v6vGhqbDbG3ocOQrEvK31IYxnlf0KNw7WNgOJFaPDSY2GeXFyYUFJwgaKJ888QTMAxGivcMbqpuLaZq3+ydiw4cHm16zavIxzSOe1mOp/AcKx7W2KJWEiSPDMossiHhvysp6rr3EegigJOy9qQ4hM8LhxuPBlP+llOqt3EA1Mqnf4fK068/EYcRay4zC/UkA1yyob249V8w7GvWDbvK2bC7TSJwDg+ZQytbrRtI7KshP+i4APZe9AXilaDk3tWSafGo5BWCcJHYW6uRG17dWOtb+gFKVqtqcoIYHCPnLEKepGzgB2yLcqDvfqgdpoDa0qvJyzwhdUDtna4ylSGDAuMhHBrowt3d4vE2Xy7hkTPIkkSlUcEqzCzQrMQSFsGCltNdFvxAoC2Uqu47lZGkuRUaQZlQstzZmdUOltQM28cRasq8rMOebP6QCUgIzRsFOY2U3I3E7qA3tKrycs8KY+cvJlOTLeJgWEgJQqCLkEK1vR6KjNy4gSWVJhzSo+RCc2Z7KjO5UqMqrziDQk67hQFqpWgxHK/DIhducyKzKX5psnUOVyDaxAYEX48L16l5W4VRISzWik5s9U2L3YZVJ0JBVv4X3WNAb2vEsYZSpvZgQbEg69hGo9IrFgMYk0SSxtmR1DKe0GpFAVfYmNkwsq4LEsWB+yzt/wBVR/0nPllHb9cC+8NVoqBtvZMeKhaKUGxsQwNmRhqrod6spsQa0GC5Rzwk4XEQyTYtLZDEtknjO6bMerHuswJ0O64IoC2sbC50AqrbV2ucXHLh8EnO51aN5ybYeO4sbN/1GFzol+8isy7CmxPWx7grvGGiJ5kd0jGzSn0gL+rVhSFQuUKAoFsoFgB2WFAV3Z+3DhwkGMTmCAESUHNh5LWAs/3GOnVe3derIDVaxGw5oQRhSssJ+thZyShHERublP2WDL6K/dg4YRRSSRCeFArf+GlsVjddboder3KxXstQFlpXMdk8vsRJsqWSQKmMjiSUadV45CuWRR2alSOBFdMjNwD3UB6pSlAKUpQHzH9JWIEm0sSWUQsHKlNRmy2s572Gt/RVcj5pjZQR2szbu2wr6y2lgg6SZVTnWRlV2UGxINr8bX4V8ybb2Li8LIMPNFGCL/VKNmv96wN9e8CoZxrc9nSZ1kfTS2S7W3/BFaIoilZXsTdRbW3bpuNZI8GL2BNyt8173O+x/p6L1iwLNES2S4Gh7V76/I8absisAty2fcSPR21Bv2Pbi8Ua61T8f7589qMmJxoA61ldWFk7h29t6679CWFjmhlnkiRpVmsjlAWQZV0VjqO8A1C+hnZWFlXECZBNOwGYuAymJtyhSNDca/urrOBwUcKCOKNY0XcqKFUegCp8UFyeJ9p63JJvDJVx/RnqLtXxEvq2/A1KqLtXxEvq2/A1MeMaDlF/k0n/ABR+UVL2di3O0MTEWJjTD4dlXgGZpwx/flX+FROUX+TSf8UflFZNl/5ri/8Ai4X82JoCy0pSgFVzHbCRsXPPOUOHlwqwMrftMTe+liGAqx1oOXf2Cf0L+ZaAi8g+TEmBWdZJueEkuZGN82QKqqGJ3sAAL1aaUoBUDGbIilcu4Nzze428U/OJ/wDL+NReU3JjDY9ETEozKjZlyuyWNrb1I4VXvBHsryMn8+X+6gLBByXgSXnFzglixAc5WYl2uw42Lt/S97C2ODktDFEEiBJTVOcJZbiHmVDbiVEdhb/vWj8EeyvIyfz5f7qeCPZXkZP58v8AdQG4wHJGGOCKIliYkVc4Ygkq4fNrfUuL63r1LyPwzNE1nvEkaLZza0TFkv6CTft43sLaXwR7K8jJ/Pl/up4I9leRk/ny/wB1AbyTknhzEIv0gURxxaOdUjVlVTwbRmve/A7wDSTklhiQQHUgnVXINmWNSt99iIo+/TfWj8EeyvIyfz5f7qeCPZXkZP58v91AbrH8jsLMgRw9hzu5yPHMXce0eGvDdXqXklh2d5DzhdyGz5yWUgswyk8Ls2hvobbtK0fgj2V5GT+fL/dTwR7K8jJ/Pl/uoC2NLDhYVDyCONcqBpH4nQAsx1JPadamqwIuDcHcRurne0/oa2bImVBLEbg5hK7mw3gByV17SDVl5L8jcLgFy4dZB+1K7X78pOX+AoCwVVtqyFcbMymxXAMQewh2satNVPbf2vEf+3t+ZqA32wpWfCwMxuzRISTxJUEmp1a7k39jw/qY/wAorY0ArFio8yMo+8pH8RWWlAc62ryBMuAwuGWdExeGiRCw3PHoHRhvyEqCO9RXQ41sAOwVoYf81k/4qf8A2PVgoBSlKAUpSgKxyl5b4fByiJ1d5MuchAOqutiSxA1sa+f+Ue02lxs2IiVgskjFVbrML772v6R3eirF9LO0+d2hLlTI+HIjNr5pFHWzMN1hfTuPHhTsRiEkbODzZ0Gbt7SQPxt2VWnJt12Oh0mDHDFGSdTavnlfpt6nqWzhQknXt1rmynXcf31kxOz49S8pLAX0IAPoGtRUjiC3Ygm/bY68TasoeJGbm4zJpobFrdpvat82nniaT7ljT6rFnUpSrmnbf413NpyS2vicM0hhkdM4GbRcxy3IGo0GtfRPJDaEmIwUE0oAeSMMbcew24XFjavmfp0psBGV7Sd2vH8K32z+V+NwiKgmkyx6xqLFTc3Obt1vod3dWilKEn1L2NdTpMepwx+C1s95Nc+/5H0lUXaviJfVt+BrFsLaiYmBJozdXH8CNCP3G4rLtXxEvq2/A1ZOZlFxbi+UaPbcLPsh1RSzHCiyqLk9UaAcTUnYSwyzS4uGYOJY4oioH1DEZDrxDfpCCCBa1bHY/wBnh9Un5RULafJ1JH56Nmw+I8rFYFu6RT1ZB3MPQRQwbmlaOHaWIhhmfFxqRAhfnIT1ZQASbIxujabiSNd9YIuWeHbBRYxMzRyvHGALZlaRwlmF9CrHWgLHVV+kTaEa4R4A68/PZYYyes7ZhYWGtu08K2O1FxkkhjhKwRW60+jyG/3Y0PVUj/U1/wBk1+YfkthVjZGiEvOeMeU55HPazHXThawHC1AecDyiGcQ4lDhpjoFc3jkP+1Jub0Gzd1byqpjdizRIUUDG4Y78POQZVH+3I31rcA+v6wrDsbHJCskgxTDCwgmWHEqeew5A0AY9bLodGzX4NbSgLjSqtBy0GaMzYTE4eKVlWOaVVCEtooYKxaPNpbOBvq00ApSlAKUpQClKUApSlAKUpQCqptt0XHHnm5tJ8KYVkI6mcueqW3A2NwCRerXWPEQK6lHUMrCxVhcEd4NAYtm4bmoY4wcwjRVv25QBf+lSarf+DT4XXBPnj/8ASzMSg9VJq0f7JzL2BaybQ5WQwYjC4ecNHJigct7FVYZeoxB3ksALaXoCwV+E1rF20GmxECIzSQIjkaANnDZQCTv6p31rxsSfFdbHPaPhhYSRHw0lfRpT3dVe476A1X+OFtoyy4WPpUUcKRTGJhmVszGyA9VyAbkZgd1r7qtmytrQ4hc0ThrGzDUMp/0sp1U9xFQsdyahch4r4eVBZZIbKQBuVltldf1WBHorQbVhZGz4xTE6iy4/C6WH+8mth+0HT0UBeaVWZuUD4cRwupxmJcFlXDIFzRg6SNnfKg1GuaxO7sqfsHb6YkyJkkhmitzkMoAdc246EhlOtmBI0NAbelKUBRPpI5Ey41opsM0SzRhlIkuA6ta12VSbrbTTjwrgO0cMYJpFkszpIylluYyVNja9r634V9c1zzlL9FWGmaeaIussgZlRm/QCQ65yMubU99td1Ryhe6L+m1jguiT2XHozhbSREoRE2n1iBv8A+1SlgldZGQRgHQI7qjAdoDED+tZ9o4DEQs0DxBJY2BYFweF+GliDeol5yxJC/pNL+js/pUHU09+3k6Lo6o/dupb3GNcqvr8TNzOIBQWRQym3XRjbdchWNte226vCyEBkfOzmwFha44EcPxrIjEO4fVyLKV0BHp7qs/I7k1Hj8S8Ms0kRSIPFky3JuLnUagDhv17q3y5p58lyMY8OPRaZuNum799uOODsHIBsN0KNcLfIl1YMbuH3tmPE3N7jStztXxEvq2/A1reSPJmPAQczGzvmYu7vbMzG2umgFgBatltXxEvq2/A1Orrc5PM4ubcLq9r5POx/s8Pqk/KKmVD2P9nh9Un5RUyskZqOV8bNgMUqgsxgkAAFySVNgANSa55yg2DiIY8McPEzQ4qTCHERhTeKWNozz2UC4DKpVu8A10PldIVwGKZSVIgkIINiCFOoI3VR9s8o8Q2Awq9ExUN5MIDOzRZSDJHe5SUuQ27dx1oDp9KUoBWh5b7MfEYKaOIAyEKyre2cowbIT32t++t9SgKByi23/iGG6HBh8QJpWQOJIJI1gAZSzM7KEOUA2yk3NrVfhX7SgFKUoBSlKAUpSgFKUoBSlKAUpSgFUnlZsIYvaMEciMYmwmIVnANkYtCVIb7rAi446VdqpXKfaksO1cJzcU04bDz3iiZRchobMQ7qptrxvrQEb6PosUMbjelowdEgiEmUhJggktIpIsSQRcDcb1fqpvJPacs20cdzkcsIEeHtFKVJXSS7AIzKL9x4VcqAUpSgKftSU4PaLYqSOR4JsOsReONpDE0bMRmVAWysG3gbxrXrk4WxG0J8aI5I4TCkMZkQxvKQzMz5GAYKLgC4F9at1KAUpSgFKxYrEpGheRlRF1LMbAekmuT/AErbbMkuF6PiFeJlc5Y3+8CLM2XeOGvfWs5dKss6XTSz5FDhN1ZT/pQaM7TnbDy5s1ucWx0ZQFZVPH6v8b1p4yjKHDMqoLaG3p46agbq8KELnrkSKzEsddDc8Tre5PCoPNO4YJJ1QSxGWw/draqjfU74Oswwlp49CXXtVWuV86918jLOjMV65ygFhpqAP6X7+NdA+i7buEwazS4jM+IZgFZVzNzZtdb7l6wubkX031z9MAoMXWuSOsCbg6k/u04a7qzsz5G5vKuptr27rdop1dPBiWmWeMvixa9E74r2Pp3Y+1IsTEssLZka/pBG8HvFe9q+Il9W34Gq59GkuFGDWHDOzGPWTPo+ZtSx7ib2t2VY9q+Il9W34GrkXas5DPj+HklGmqfD59Dzsf7PD6pPyiplQ9j/AGeH1SflFTKyREXamBWeGSFiQsqMhI3gMCDa/HWoW0eT8c2Gjw7MwSJomBFsx5llZb3FtSovW3pQClKUApSlAKUpQClKUApSlAKUpQClKUApSlAKUpQCtdPsdGxcWKJbPFG8YGmUiQoSTpe/UFte2tjSgNfhdkImJmxALZ5ljVgbZQI81raX+8b1sKUoBSlKAUpSgFKUoDmH027UAjgwp6okYylybAc3bq243zf0FcXadGW7MQyG1wes49JBtXX/AKbdm4udoBHDLNAATaJC5Et97AAm2XQHdvrkGIw8sLtE2GKOmrc5GQyqd1wRu4341XmrlZ72hzKOFQTW93y36belHmDBJIWILKi6ksRmPdas0OGU6CcgE5TqBoPwFfkEcJvcEldMtyM59HAd1Z0wtyv6MB9+Ui3V110393oqJyPUw4E0moq/S/2/TuYuiqGzRi63sS5OvoOthUnFLKSvNoXU/djUkkj0C9td+6jgowQKXV9ERdTmbQA2GupsKuX0NYLEf4jmkilCRROpzqVCE2ABuPrbxl9J4VmMXJmmp1GPTY5RjtLmvX+H+ZfPok5NthsLz0wcYjEWLq/3FUtkW28Gxub6691XHaviJfVt+BqVUXaviJfVt+Bq2lSo5PJOU5OUnbZ52P8AZ4fVJ+UVMqHsf7PD6pPyiplZNBSlKAUpSgFKUoBSlKAUpSgFKUoBSlKAUpSgFKUoBSlKAUpSgFKUoBSlKAUpSgFKUoBXB/pf5OGHFPOMWt8SQ3MsGzi1l0IBBXTjl/fXeK+fvps2oZdocyyiPo6AKxveTPZt/YNw7w3bppPgt6K/i7P9imjBurC7gMbG5114XPD0V4xOMe+b6pIKswsVOvAV5M4CskvWZrda9wB26V+xS4ZRreQXsSdwHC1rWvaq3zOjcoNVCXT5t8P68eS2fRdtHCQY8STWsVIV3F8jC3XAF7X1F+FfRKOCAQQQdQRqCO2vkmGQhrxoEDa3JNyB6b6eiu0/QXjXkhxCs5KRuiqp4dXU919NO6pccndHl/aGCDh8W9+Nk6fy+v76fUXaviJfVt+BqVUXaviJfVt+Bqc8U87H+zw+qT8oqZXP9m8vcsMa9HvaNR4zsA/UqR4QfN/e/JQF4pVH8IPm/vfkp4QfN/e/JQF4pVH8IPm/vfkp4QfN/e/JQF4pVH8IPm/vfkp4QfN/e/JQF4pVH8IPm/vfkp4QfN/e/JQF4pVH8IPm/vfkp4QfN/e/JQF4pVH8IPm/vfkp4QfN/e/JQF4pVH8IPm/vfkp4QfN/e/JQF4pVH8IPm/vfkp4QfN/e/JQF4pVH8IPm/vfkp4QfN/e/JQF4pVH8IPm/vfkp4QfN/e/JQF4pVH8IPm/vfkp4QfN/e/JQF4pVH8IPm/vfkp4QfN/e/JQF4pVH8IPm/vfkp4QfN/e/JQF4pVH8IPm/vfkp4QfN/e/JQF4pVH8IPm/vfkp4QfN/e/JQF4rVbZ5N4TFMrYnDxysgIUutyAeHoqueEHzf3vyU8IPm/vfkoDb8nuRWCwausMI/SaOXJkLD/SS9+r3Vt32dCYzGYo+bYWKZBlI7CLWtVR8IPm/vfkp4QfN/e/JQy22T/B1szIy9DjsxuSSxYdytfMo7lIFbbYGwMNgouaw0QjS9yASST2lmJYn0mq14QfN/e/JTwg+b+9+SlGXJvll4qLtXxEvq2/A1UfCD5v735KwY/l9eKQdH3ow8Z3H9Shq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rgbClr val="FFFFFF"/>
              </a:solidFill>
            </a:endParaRPr>
          </a:p>
        </p:txBody>
      </p:sp>
      <p:sp>
        <p:nvSpPr>
          <p:cNvPr id="51205" name="AutoShape 4" descr="data:image/jpeg;base64,/9j/4AAQSkZJRgABAQAAAQABAAD/2wCEAAkGBxMTERUUExMWFRUVFxwZGBgXFx0aGBkcHCAaIR4ZHB4bHyggHR8lHhoYITEhJSkrLzAvHiI1ODMsOCgtLisBCgoKDg0OGxAQGywiICItNysvKy83Ly40Ny8sMiw0LDU0NzcsLDcsNy0tNzcwNzI3NTQyLCwvLCwsNzQsMiwsLv/AABEIAJ0BQAMBIgACEQEDEQH/xAAcAAEAAgMBAQEAAAAAAAAAAAAABAYDBQcCCAH/xABKEAACAQIDAwYKBggFAgcAAAABAgMAEQQSIQUxQQYTFCJRYRczU2Rxc5Kj0eIHMjRCsbIjYnKBkZOh0hU1UmN0Q8EkJVR1orPw/8QAGgEBAAIDAQAAAAAAAAAAAAAAAAMEAQIGBf/EAC0RAAICAQMDAgMJAQAAAAAAAAABAhEDBCExEkFRYYETcfAFIpGhscHR4fFi/9oADAMBAAIRAxEAPwDr2yMFF0eH9Gni0+6P9I7ql9Bi8mnsj4Vj2P8AZ4fVJ+UVMoCP0GLyaeyPhToMXk09kfCpFKAj9Bi8mnsj4U6DF5NPZHwqRSgI/QYvJp7I+FOgxeTT2R8KkUoCP0GLyaeyPhToMXk09kfCpFKAj9Bi8mnsj4U6DF5NPZHwqRSgI/QYvJp7I+FOgxeTT2R8KkUoCP0GLyaeyPhToMXk09kfCpFKAj9Bi8mnsj4U6DF5NPZHwqRSgI/QYvJp7I+FOgxeTT2R8KkUoCP0GLyaeyPhToMXk09kfCpFKAj9Bi8mnsj4U6DF5NPZHwqRSgI/QYvJp7I+FOgxeTT2R8KkUoCP0GLyaeyPhToMXk09kfCpFKAj9Bi8mnsj4U6DF5NPZHwqRSgI/QYvJp7I+FYcZFBFG8jxoFRSzHINyi54dgqdXmWMMpVgCGBBB3EHeDQHy1isVGMQxAtDIWkjzgFlDG9mtvPCpWxttvh5TNFk3H6yg3Daag29I9Arc8ueQ8+GlxHNYQvhvGI6tcRrbUG5zAg3/duvVIwMKNfO24dtv3CqjjW7OswamOSKxwpxa4fbbhnQF5d4oLkzQEkZs5gTMB+6w/pVfx3LKV1yyTli1wwUKq23WsoArSNhososSzm2gJOnZp3VmG0UDBVQhOKgWLXHEf8A7fWN35ZLJYoO1HHF/jz7KqM2D2qVkBw62KEFTl3W7uJPZ310/kj9Iaz4qOKeHDosxIGVbFDY2DFt9yLbhvFcvlxLg3WEoU+tmBUjja2+p+wcFFiMTh0edYs5u8ltw32vcWJta53XG+kW09hqcWPNjcp/edbOq2/5817n0p0GLyaeyPhUbamCi5iX9Gni2+6Ow91bBBoLVG2r4iX1bfgauHHHnY/2eH1SflFTKh7H+zw+qT8oqZQAmvy9aflkf/L8X/x5fyNXMsTjJMPgoMDOxa8mDlwsjb5IzLEWjP60ZNv2SOygOyg0Brnmw8bi0m2kIMMsydMe7NMEIPNxaWKnu1rNyH5Rw4fZuESXPfmszFY3dY1LsAzsoIUXvqewmgL9SlKAUpSgFKUoBSlKAUpSgFKUoBSlKAUpSgFfl6/a51y/w077TwbYZrTQ4fESovCQq0N427mUkemx4UB0QsO2hNcc2ttlcUm0Z4rnNHgeqTYq4kYNG3YQwsasW3cdimxmzekYZYEGJJDLMJLnmpNCAotpc3oDoVK1Wx+UEOJYrHnBChwHjdMyHQOucDMveK2tAKUpQClKUBA29stcVhpYGJUSoVJG8X4iuLco/okxEEDTI/SZFYXSNMh5sA3IFyWbdoOF99d4qHtfEIkEjSSCNcpu7GwW4tetWkybFmnDaPng+U2a1ysZ1zD6vA7jUyDHOSMsR6guTuP9R6axYWZgVjcgIG+twNv62t3A1OkDDM2ZesRYHeRuy34bqpy9TtMEZNdUJNLuqS7fXzPzDTZgCXuXJZ7m5/ed+/hVk5MfR9icZB0iGaCNZHZSpBJUKbZgRvJtu09OtU1JZFdmVVX9Xhm7rcbV3b6N8Rg8LgoY+kpzs9pHVnXNzjWBW33bEZbd1b44q9yh9oanLHFFY01JPsvC/Iumz8NzUUceYtkRVud5ygC5/hXnaviJfVt+BqVUXaviJfVt+Bq2co3Z52P9nh9Un5RUyoex/s8Pqk/KKmUBgx+EWaJ4nF0kUowBtowsdfQa0OK2VhMU4wskRPQTDIhvaxsctiNfua331Za0Gyv8xxv7GH/CSgNjgNlRQmYoCOfkMklyTdiFUkdmijSq1tDYU6CHDQQq2BjUZlM2V5GzE5GJUnIN9h9bdu33OlAfgr9pSgFKUoBSlKAUpSgFKUoBSlKA1uMxkhm5mHIGCZ2ZwSqgkhQFBBJJDcRa1R32s8ZiWdY487ujNm6pCqSrKTuvoLHdrv31IxmCkEwmhKZimR1e9mAN1NxqCCW4HfWFNlSM8TyyK5WR3YW6oDKVCIDwGhud5vUy6a3/ALI31Wef8YZ3lWARy5BHYhxl65YMWI4KBew1qTsTaBmVycpyOUzIbo9gDmX+NuOoOtYptmSCSWSJ1QusYAy3HULEhu5gbXGorLsnAtGZXcrmlYMVT6i2AGl95Nrk6ViXR07BdV7mxrVbWw0SN011JfDwyAWP3TZmFtxJyCtrWr5U/YsT6iT8jVESGvi5KYORZpBGV6ZzckoDEXKWZTYaA33231tdp7MSVonZczwMZI+sQM+Vl17rMaybH+zw+rT8oqXQFa5LYPFCSSXFxKJXUDOsuZVUHSNFyjKove5JJO/ustKUApSlAKUpQC9cF+kXlDPicRicM7ERQy2VFtbqbmJ3k67t1Sfpa5QM+MKxSNzeGARhuAkJuWHabWF+41QcU7EsxnsJetdxmZj3m9V8k72R0H2fo1jSzTV2uNtr4dt/4e5cJZHIKsp1uTazfq20Ir8w8MsxXM6oqaXUZjfuFwD/ABFRMJgZHUZW6hO46A99uypWF2fbMBOwZdbLH1QDv1zix4bqi2Xc9P786fRJJ+Gvnt6dz8SAgyZnLBSSCBa57SBextbifTWx2dCZpooc4gSQ2aZ7AKALk3v3WFzvtWuwMVmYddlOt919dCd4GlHxrc4FVRnuFQb7lja+neRurFXLySqUYYLcnG+/L796PqvD2yLlOYWFje9x2341h2r4iX1bfgahcktkthcHFA752Res3C5JNh3C9hU3aviJfVt+Bq8jiZUpOt0edj/Z4fVJ+UVMrW4PFJFg45JGCokKszHcAFFzWt6Vi8X4kHCwH/qyLedx/txnRB+s+v6vGhqbDbG3ocOQrEvK31IYxnlf0KNw7WNgOJFaPDSY2GeXFyYUFJwgaKJ888QTMAxGivcMbqpuLaZq3+ydiw4cHm16zavIxzSOe1mOp/AcKx7W2KJWEiSPDMossiHhvysp6rr3EegigJOy9qQ4hM8LhxuPBlP+llOqt3EA1Mqnf4fK068/EYcRay4zC/UkA1yyob249V8w7GvWDbvK2bC7TSJwDg+ZQytbrRtI7KshP+i4APZe9AXilaDk3tWSafGo5BWCcJHYW6uRG17dWOtb+gFKVqtqcoIYHCPnLEKepGzgB2yLcqDvfqgdpoDa0qvJyzwhdUDtna4ylSGDAuMhHBrowt3d4vE2Xy7hkTPIkkSlUcEqzCzQrMQSFsGCltNdFvxAoC2Uqu47lZGkuRUaQZlQstzZmdUOltQM28cRasq8rMOebP6QCUgIzRsFOY2U3I3E7qA3tKrycs8KY+cvJlOTLeJgWEgJQqCLkEK1vR6KjNy4gSWVJhzSo+RCc2Z7KjO5UqMqrziDQk67hQFqpWgxHK/DIhducyKzKX5psnUOVyDaxAYEX48L16l5W4VRISzWik5s9U2L3YZVJ0JBVv4X3WNAb2vEsYZSpvZgQbEg69hGo9IrFgMYk0SSxtmR1DKe0GpFAVfYmNkwsq4LEsWB+yzt/wBVR/0nPllHb9cC+8NVoqBtvZMeKhaKUGxsQwNmRhqrod6spsQa0GC5Rzwk4XEQyTYtLZDEtknjO6bMerHuswJ0O64IoC2sbC50AqrbV2ucXHLh8EnO51aN5ybYeO4sbN/1GFzol+8isy7CmxPWx7grvGGiJ5kd0jGzSn0gL+rVhSFQuUKAoFsoFgB2WFAV3Z+3DhwkGMTmCAESUHNh5LWAs/3GOnVe3derIDVaxGw5oQRhSssJ+thZyShHERublP2WDL6K/dg4YRRSSRCeFArf+GlsVjddboder3KxXstQFlpXMdk8vsRJsqWSQKmMjiSUadV45CuWRR2alSOBFdMjNwD3UB6pSlAKUpQHzH9JWIEm0sSWUQsHKlNRmy2s572Gt/RVcj5pjZQR2szbu2wr6y2lgg6SZVTnWRlV2UGxINr8bX4V8ybb2Li8LIMPNFGCL/VKNmv96wN9e8CoZxrc9nSZ1kfTS2S7W3/BFaIoilZXsTdRbW3bpuNZI8GL2BNyt8173O+x/p6L1iwLNES2S4Gh7V76/I8absisAty2fcSPR21Bv2Pbi8Ua61T8f7589qMmJxoA61ldWFk7h29t6679CWFjmhlnkiRpVmsjlAWQZV0VjqO8A1C+hnZWFlXECZBNOwGYuAymJtyhSNDca/urrOBwUcKCOKNY0XcqKFUegCp8UFyeJ9p63JJvDJVx/RnqLtXxEvq2/A1KqLtXxEvq2/A1MeMaDlF/k0n/ABR+UVL2di3O0MTEWJjTD4dlXgGZpwx/flX+FROUX+TSf8UflFZNl/5ri/8Ai4X82JoCy0pSgFVzHbCRsXPPOUOHlwqwMrftMTe+liGAqx1oOXf2Cf0L+ZaAi8g+TEmBWdZJueEkuZGN82QKqqGJ3sAAL1aaUoBUDGbIilcu4Nzze428U/OJ/wDL+NReU3JjDY9ETEozKjZlyuyWNrb1I4VXvBHsryMn8+X+6gLBByXgSXnFzglixAc5WYl2uw42Lt/S97C2ODktDFEEiBJTVOcJZbiHmVDbiVEdhb/vWj8EeyvIyfz5f7qeCPZXkZP58v8AdQG4wHJGGOCKIliYkVc4Ygkq4fNrfUuL63r1LyPwzNE1nvEkaLZza0TFkv6CTft43sLaXwR7K8jJ/Pl/up4I9leRk/ny/wB1AbyTknhzEIv0gURxxaOdUjVlVTwbRmve/A7wDSTklhiQQHUgnVXINmWNSt99iIo+/TfWj8EeyvIyfz5f7qeCPZXkZP58v91AbrH8jsLMgRw9hzu5yPHMXce0eGvDdXqXklh2d5DzhdyGz5yWUgswyk8Ls2hvobbtK0fgj2V5GT+fL/dTwR7K8jJ/Pl/uoC2NLDhYVDyCONcqBpH4nQAsx1JPadamqwIuDcHcRurne0/oa2bImVBLEbg5hK7mw3gByV17SDVl5L8jcLgFy4dZB+1K7X78pOX+AoCwVVtqyFcbMymxXAMQewh2satNVPbf2vEf+3t+ZqA32wpWfCwMxuzRISTxJUEmp1a7k39jw/qY/wAorY0ArFio8yMo+8pH8RWWlAc62ryBMuAwuGWdExeGiRCw3PHoHRhvyEqCO9RXQ41sAOwVoYf81k/4qf8A2PVgoBSlKAUpSgKxyl5b4fByiJ1d5MuchAOqutiSxA1sa+f+Ue02lxs2IiVgskjFVbrML772v6R3eirF9LO0+d2hLlTI+HIjNr5pFHWzMN1hfTuPHhTsRiEkbODzZ0Gbt7SQPxt2VWnJt12Oh0mDHDFGSdTavnlfpt6nqWzhQknXt1rmynXcf31kxOz49S8pLAX0IAPoGtRUjiC3Ygm/bY68TasoeJGbm4zJpobFrdpvat82nniaT7ljT6rFnUpSrmnbf413NpyS2vicM0hhkdM4GbRcxy3IGo0GtfRPJDaEmIwUE0oAeSMMbcew24XFjavmfp0psBGV7Sd2vH8K32z+V+NwiKgmkyx6xqLFTc3Obt1vod3dWilKEn1L2NdTpMepwx+C1s95Nc+/5H0lUXaviJfVt+BrFsLaiYmBJozdXH8CNCP3G4rLtXxEvq2/A1ZOZlFxbi+UaPbcLPsh1RSzHCiyqLk9UaAcTUnYSwyzS4uGYOJY4oioH1DEZDrxDfpCCCBa1bHY/wBnh9Un5RULafJ1JH56Nmw+I8rFYFu6RT1ZB3MPQRQwbmlaOHaWIhhmfFxqRAhfnIT1ZQASbIxujabiSNd9YIuWeHbBRYxMzRyvHGALZlaRwlmF9CrHWgLHVV+kTaEa4R4A68/PZYYyes7ZhYWGtu08K2O1FxkkhjhKwRW60+jyG/3Y0PVUj/U1/wBk1+YfkthVjZGiEvOeMeU55HPazHXThawHC1AecDyiGcQ4lDhpjoFc3jkP+1Jub0Gzd1byqpjdizRIUUDG4Y78POQZVH+3I31rcA+v6wrDsbHJCskgxTDCwgmWHEqeew5A0AY9bLodGzX4NbSgLjSqtBy0GaMzYTE4eKVlWOaVVCEtooYKxaPNpbOBvq00ApSlAKUpQClKUApSlAKUpQCqptt0XHHnm5tJ8KYVkI6mcueqW3A2NwCRerXWPEQK6lHUMrCxVhcEd4NAYtm4bmoY4wcwjRVv25QBf+lSarf+DT4XXBPnj/8ASzMSg9VJq0f7JzL2BaybQ5WQwYjC4ecNHJigct7FVYZeoxB3ksALaXoCwV+E1rF20GmxECIzSQIjkaANnDZQCTv6p31rxsSfFdbHPaPhhYSRHw0lfRpT3dVe476A1X+OFtoyy4WPpUUcKRTGJhmVszGyA9VyAbkZgd1r7qtmytrQ4hc0ThrGzDUMp/0sp1U9xFQsdyahch4r4eVBZZIbKQBuVltldf1WBHorQbVhZGz4xTE6iy4/C6WH+8mth+0HT0UBeaVWZuUD4cRwupxmJcFlXDIFzRg6SNnfKg1GuaxO7sqfsHb6YkyJkkhmitzkMoAdc246EhlOtmBI0NAbelKUBRPpI5Ey41opsM0SzRhlIkuA6ta12VSbrbTTjwrgO0cMYJpFkszpIylluYyVNja9r634V9c1zzlL9FWGmaeaIussgZlRm/QCQ65yMubU99td1Ryhe6L+m1jguiT2XHozhbSREoRE2n1iBv8A+1SlgldZGQRgHQI7qjAdoDED+tZ9o4DEQs0DxBJY2BYFweF+GliDeol5yxJC/pNL+js/pUHU09+3k6Lo6o/dupb3GNcqvr8TNzOIBQWRQym3XRjbdchWNte226vCyEBkfOzmwFha44EcPxrIjEO4fVyLKV0BHp7qs/I7k1Hj8S8Ms0kRSIPFky3JuLnUagDhv17q3y5p58lyMY8OPRaZuNum799uOODsHIBsN0KNcLfIl1YMbuH3tmPE3N7jStztXxEvq2/A1reSPJmPAQczGzvmYu7vbMzG2umgFgBatltXxEvq2/A1Orrc5PM4ubcLq9r5POx/s8Pqk/KKmVD2P9nh9Un5RUyskZqOV8bNgMUqgsxgkAAFySVNgANSa55yg2DiIY8McPEzQ4qTCHERhTeKWNozz2UC4DKpVu8A10PldIVwGKZSVIgkIINiCFOoI3VR9s8o8Q2Awq9ExUN5MIDOzRZSDJHe5SUuQ27dx1oDp9KUoBWh5b7MfEYKaOIAyEKyre2cowbIT32t++t9SgKByi23/iGG6HBh8QJpWQOJIJI1gAZSzM7KEOUA2yk3NrVfhX7SgFKUoBSlKAUpSgFKUoBSlKAUpSgFUnlZsIYvaMEciMYmwmIVnANkYtCVIb7rAi446VdqpXKfaksO1cJzcU04bDz3iiZRchobMQ7qptrxvrQEb6PosUMbjelowdEgiEmUhJggktIpIsSQRcDcb1fqpvJPacs20cdzkcsIEeHtFKVJXSS7AIzKL9x4VcqAUpSgKftSU4PaLYqSOR4JsOsReONpDE0bMRmVAWysG3gbxrXrk4WxG0J8aI5I4TCkMZkQxvKQzMz5GAYKLgC4F9at1KAUpSgFKxYrEpGheRlRF1LMbAekmuT/AErbbMkuF6PiFeJlc5Y3+8CLM2XeOGvfWs5dKss6XTSz5FDhN1ZT/pQaM7TnbDy5s1ucWx0ZQFZVPH6v8b1p4yjKHDMqoLaG3p46agbq8KELnrkSKzEsddDc8Tre5PCoPNO4YJJ1QSxGWw/draqjfU74Oswwlp49CXXtVWuV86918jLOjMV65ygFhpqAP6X7+NdA+i7buEwazS4jM+IZgFZVzNzZtdb7l6wubkX031z9MAoMXWuSOsCbg6k/u04a7qzsz5G5vKuptr27rdop1dPBiWmWeMvixa9E74r2Pp3Y+1IsTEssLZka/pBG8HvFe9q+Il9W34Gq59GkuFGDWHDOzGPWTPo+ZtSx7ib2t2VY9q+Il9W34GrkXas5DPj+HklGmqfD59Dzsf7PD6pPyiplQ9j/AGeH1SflFTKyREXamBWeGSFiQsqMhI3gMCDa/HWoW0eT8c2Gjw7MwSJomBFsx5llZb3FtSovW3pQClKUApSlAKUpQClKUApSlAKUpQClKUApSlAKUpQCtdPsdGxcWKJbPFG8YGmUiQoSTpe/UFte2tjSgNfhdkImJmxALZ5ljVgbZQI81raX+8b1sKUoBSlKAUpSgFKUoDmH027UAjgwp6okYylybAc3bq243zf0FcXadGW7MQyG1wes49JBtXX/AKbdm4udoBHDLNAATaJC5Et97AAm2XQHdvrkGIw8sLtE2GKOmrc5GQyqd1wRu4341XmrlZ72hzKOFQTW93y36belHmDBJIWILKi6ksRmPdas0OGU6CcgE5TqBoPwFfkEcJvcEldMtyM59HAd1Z0wtyv6MB9+Ui3V110393oqJyPUw4E0moq/S/2/TuYuiqGzRi63sS5OvoOthUnFLKSvNoXU/djUkkj0C9td+6jgowQKXV9ERdTmbQA2GupsKuX0NYLEf4jmkilCRROpzqVCE2ABuPrbxl9J4VmMXJmmp1GPTY5RjtLmvX+H+ZfPok5NthsLz0wcYjEWLq/3FUtkW28Gxub6691XHaviJfVt+BqVUXaviJfVt+Bq2lSo5PJOU5OUnbZ52P8AZ4fVJ+UVMqHsf7PD6pPyiplZNBSlKAUpSgFKUoBSlKAUpSgFKUoBSlKAUpSgFKUoBSlKAUpSgFKUoBSlKAUpSgFKUoBXB/pf5OGHFPOMWt8SQ3MsGzi1l0IBBXTjl/fXeK+fvps2oZdocyyiPo6AKxveTPZt/YNw7w3bppPgt6K/i7P9imjBurC7gMbG5114XPD0V4xOMe+b6pIKswsVOvAV5M4CskvWZrda9wB26V+xS4ZRreQXsSdwHC1rWvaq3zOjcoNVCXT5t8P68eS2fRdtHCQY8STWsVIV3F8jC3XAF7X1F+FfRKOCAQQQdQRqCO2vkmGQhrxoEDa3JNyB6b6eiu0/QXjXkhxCs5KRuiqp4dXU919NO6pccndHl/aGCDh8W9+Nk6fy+v76fUXaviJfVt+BqVUXaviJfVt+Bqc8U87H+zw+qT8oqZXP9m8vcsMa9HvaNR4zsA/UqR4QfN/e/JQF4pVH8IPm/vfkp4QfN/e/JQF4pVH8IPm/vfkp4QfN/e/JQF4pVH8IPm/vfkp4QfN/e/JQF4pVH8IPm/vfkp4QfN/e/JQF4pVH8IPm/vfkp4QfN/e/JQF4pVH8IPm/vfkp4QfN/e/JQF4pVH8IPm/vfkp4QfN/e/JQF4pVH8IPm/vfkp4QfN/e/JQF4pVH8IPm/vfkp4QfN/e/JQF4pVH8IPm/vfkp4QfN/e/JQF4pVH8IPm/vfkp4QfN/e/JQF4pVH8IPm/vfkp4QfN/e/JQF4pVH8IPm/vfkp4QfN/e/JQF4pVH8IPm/vfkp4QfN/e/JQF4pVH8IPm/vfkp4QfN/e/JQF4rVbZ5N4TFMrYnDxysgIUutyAeHoqueEHzf3vyU8IPm/vfkoDb8nuRWCwausMI/SaOXJkLD/SS9+r3Vt32dCYzGYo+bYWKZBlI7CLWtVR8IPm/vfkp4QfN/e/JQy22T/B1szIy9DjsxuSSxYdytfMo7lIFbbYGwMNgouaw0QjS9yASST2lmJYn0mq14QfN/e/JTwg+b+9+SlGXJvll4qLtXxEvq2/A1UfCD5v735KwY/l9eKQdH3ow8Z3H9Shq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rgbClr val="FFFFFF"/>
              </a:solidFill>
            </a:endParaRPr>
          </a:p>
        </p:txBody>
      </p:sp>
      <p:pic>
        <p:nvPicPr>
          <p:cNvPr id="51206" name="Picture 6" descr="https://www.hgu.mrc.ac.uk/img/researchers_img/meehan/DNA_Methylation_in_Vertebrates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36" y="73891"/>
            <a:ext cx="4135438" cy="19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r>
              <a:rPr lang="el-GR" altLang="el-GR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Τροποποίηση των </a:t>
            </a:r>
            <a:r>
              <a:rPr lang="el-GR" altLang="el-GR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ιστονών</a:t>
            </a:r>
            <a:endParaRPr lang="el-GR" altLang="el-GR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981" y="2149766"/>
            <a:ext cx="9772073" cy="40108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ιστόνες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αποτελούν την πρωτεϊνική «ραχοκοκαλιά» του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γονιδιώματος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και είναι υπεύθυνες για τη διατήρηση του σχήματος της χρωματίνης. </a:t>
            </a:r>
          </a:p>
          <a:p>
            <a:pPr>
              <a:spcBef>
                <a:spcPts val="0"/>
              </a:spcBef>
              <a:defRPr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Μετα-μεταφραστικές αλλαγές των ιστονών όπως: 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ακετυλίωση, μεθυλίωση,  φωσφορυλίωση, κλπ,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οδηγούν σε αλλαγή της μεταγραφής σημαντικών γονιδίων όπως π.χ ογκοκατασταλτικών. </a:t>
            </a:r>
          </a:p>
          <a:p>
            <a:pPr>
              <a:spcBef>
                <a:spcPts val="0"/>
              </a:spcBef>
              <a:defRPr/>
            </a:pP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Διαταραχή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της δραστηριότητας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των σχετικών ενζύμων έχει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παρατηρηθεί σε διάφορους τύπους καρκίνων στον άνθρωπο και οδήγησαν στη δημιουργία φαρμακευτικών αναστολέων οι οποίοι στοχεύουν τα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αντίστοιχα ένζυμα και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έχουν σαν αποτέλεσμα την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υπερ-ακετυλίωση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των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ιστονών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3" t="19914" r="15938" b="20065"/>
          <a:stretch>
            <a:fillRect/>
          </a:stretch>
        </p:blipFill>
        <p:spPr bwMode="auto">
          <a:xfrm>
            <a:off x="2712894" y="2262908"/>
            <a:ext cx="5845175" cy="367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2712894" y="321830"/>
            <a:ext cx="8229600" cy="1139825"/>
          </a:xfrm>
        </p:spPr>
        <p:txBody>
          <a:bodyPr/>
          <a:lstStyle/>
          <a:p>
            <a:r>
              <a:rPr lang="el-GR" altLang="el-GR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Επιγενετική</a:t>
            </a:r>
            <a:r>
              <a:rPr lang="el-GR" altLang="el-GR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και καρκίνος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4191000" y="57912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solidFill>
                  <a:srgbClr val="FFFFFF"/>
                </a:solidFill>
                <a:latin typeface="Comic Sans MS" panose="030F0702030302020204" pitchFamily="66" charset="0"/>
              </a:rPr>
              <a:t>Robbins, Pathologic Basis of Disease, 9</a:t>
            </a:r>
            <a:r>
              <a:rPr lang="en-US" altLang="el-GR" sz="1600" baseline="30000">
                <a:solidFill>
                  <a:srgbClr val="FFFFFF"/>
                </a:solidFill>
                <a:latin typeface="Comic Sans MS" panose="030F0702030302020204" pitchFamily="66" charset="0"/>
              </a:rPr>
              <a:t>th</a:t>
            </a:r>
            <a:r>
              <a:rPr lang="en-US" altLang="el-GR" sz="1600">
                <a:solidFill>
                  <a:srgbClr val="FFFFFF"/>
                </a:solidFill>
                <a:latin typeface="Comic Sans MS" panose="030F0702030302020204" pitchFamily="66" charset="0"/>
              </a:rPr>
              <a:t> edition</a:t>
            </a:r>
            <a:endParaRPr lang="el-GR" altLang="el-GR" sz="16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+mn-lt"/>
              </a:rPr>
              <a:t>  Γενετική και εγκληματολογία</a:t>
            </a:r>
            <a:endParaRPr lang="el-G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36617" y="1854443"/>
            <a:ext cx="9919063" cy="4023360"/>
          </a:xfrm>
        </p:spPr>
        <p:txBody>
          <a:bodyPr>
            <a:normAutofit/>
          </a:bodyPr>
          <a:lstStyle/>
          <a:p>
            <a:pPr algn="just"/>
            <a:r>
              <a:rPr lang="el-GR" sz="2800" dirty="0"/>
              <a:t>Πώς συμβαίνουν οι μεταβάσεις από το σύστημα </a:t>
            </a:r>
            <a:r>
              <a:rPr lang="el-GR" sz="2800" dirty="0" smtClean="0"/>
              <a:t>επιτήρησης </a:t>
            </a:r>
            <a:r>
              <a:rPr lang="el-GR" sz="2800" dirty="0"/>
              <a:t>των κοινωνικών υποκειμένων στην επιτήρηση των </a:t>
            </a:r>
            <a:r>
              <a:rPr lang="el-GR" sz="2800" dirty="0" smtClean="0"/>
              <a:t>γονιδίων</a:t>
            </a:r>
            <a:r>
              <a:rPr lang="el-GR" sz="2800" dirty="0"/>
              <a:t>; </a:t>
            </a:r>
            <a:endParaRPr lang="el-GR" sz="2800" dirty="0" smtClean="0"/>
          </a:p>
          <a:p>
            <a:pPr algn="just"/>
            <a:r>
              <a:rPr lang="el-GR" sz="2800" dirty="0" smtClean="0"/>
              <a:t>Πώς </a:t>
            </a:r>
            <a:r>
              <a:rPr lang="el-GR" sz="2800" dirty="0"/>
              <a:t>από τα </a:t>
            </a:r>
            <a:r>
              <a:rPr lang="el-GR" sz="2800" dirty="0" err="1"/>
              <a:t>παρεκκλίνοντα</a:t>
            </a:r>
            <a:r>
              <a:rPr lang="el-GR" sz="2800" dirty="0"/>
              <a:t> άτομα κατασκευάζονται </a:t>
            </a:r>
            <a:r>
              <a:rPr lang="el-GR" sz="2800" dirty="0" err="1" smtClean="0"/>
              <a:t>παρεκκλίνοντα</a:t>
            </a:r>
            <a:r>
              <a:rPr lang="el-GR" sz="2800" dirty="0" smtClean="0"/>
              <a:t> </a:t>
            </a:r>
            <a:r>
              <a:rPr lang="el-GR" sz="2800" dirty="0"/>
              <a:t>γονίδια και τελικά τα «υποψήφια εγκληματικά </a:t>
            </a:r>
            <a:r>
              <a:rPr lang="el-GR" sz="2800" dirty="0" smtClean="0"/>
              <a:t>γονίδια</a:t>
            </a:r>
            <a:r>
              <a:rPr lang="el-GR" sz="2800" dirty="0"/>
              <a:t>»; </a:t>
            </a:r>
            <a:r>
              <a:rPr lang="el-GR" sz="2800" dirty="0" smtClean="0"/>
              <a:t>­</a:t>
            </a:r>
            <a:endParaRPr lang="el-GR" sz="2800" dirty="0"/>
          </a:p>
          <a:p>
            <a:pPr algn="just"/>
            <a:r>
              <a:rPr lang="el-GR" sz="2800" dirty="0" smtClean="0"/>
              <a:t>Από τα εργαστήρια γενετικής στις αίθουσες των δικαστηρίων….</a:t>
            </a:r>
          </a:p>
          <a:p>
            <a:pPr algn="just"/>
            <a:r>
              <a:rPr lang="el-GR" sz="2800" dirty="0" smtClean="0"/>
              <a:t> οι </a:t>
            </a:r>
            <a:r>
              <a:rPr lang="el-GR" sz="2800" dirty="0"/>
              <a:t>γενετιστές παράγουν επιστημονική γνώση </a:t>
            </a:r>
            <a:r>
              <a:rPr lang="el-GR" sz="2800" dirty="0" smtClean="0"/>
              <a:t> και </a:t>
            </a:r>
            <a:r>
              <a:rPr lang="el-GR" sz="2800" dirty="0"/>
              <a:t>καλούνται να τη διαθέσουν ως εμπειρογνώμονες. </a:t>
            </a:r>
          </a:p>
        </p:txBody>
      </p:sp>
    </p:spTree>
    <p:extLst>
      <p:ext uri="{BB962C8B-B14F-4D97-AF65-F5344CB8AC3E}">
        <p14:creationId xmlns:p14="http://schemas.microsoft.com/office/powerpoint/2010/main" val="21708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FF0000"/>
                </a:solidFill>
                <a:latin typeface="+mn-lt"/>
              </a:rPr>
              <a:t>                  </a:t>
            </a:r>
            <a:r>
              <a:rPr lang="el-GR" sz="3600" dirty="0" smtClean="0">
                <a:solidFill>
                  <a:srgbClr val="FF0000"/>
                </a:solidFill>
                <a:latin typeface="+mn-lt"/>
              </a:rPr>
              <a:t>            Γονιδιακή θεραπεία</a:t>
            </a:r>
            <a:br>
              <a:rPr lang="el-GR" sz="3600" dirty="0" smtClean="0">
                <a:solidFill>
                  <a:srgbClr val="FF0000"/>
                </a:solidFill>
                <a:latin typeface="+mn-lt"/>
              </a:rPr>
            </a:br>
            <a:r>
              <a:rPr lang="el-GR" sz="3600" dirty="0" smtClean="0">
                <a:solidFill>
                  <a:srgbClr val="FF0000"/>
                </a:solidFill>
                <a:latin typeface="+mn-lt"/>
              </a:rPr>
              <a:t>                          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Εισαγωγή στα γονίδια και το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DNA, </a:t>
            </a:r>
            <a:r>
              <a:rPr lang="el-GR" sz="1800" dirty="0" err="1" smtClean="0">
                <a:solidFill>
                  <a:schemeClr val="tx1"/>
                </a:solidFill>
                <a:latin typeface="+mn-lt"/>
              </a:rPr>
              <a:t>εκδ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. ΑΓΚΥΡΑ 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neuroscience 02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0" r="6598"/>
          <a:stretch/>
        </p:blipFill>
        <p:spPr bwMode="auto">
          <a:xfrm>
            <a:off x="2558473" y="2022764"/>
            <a:ext cx="7065818" cy="367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3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 </a:t>
            </a:r>
            <a:r>
              <a:rPr lang="el-GR" sz="3600" dirty="0" smtClean="0">
                <a:solidFill>
                  <a:srgbClr val="FF0000"/>
                </a:solidFill>
              </a:rPr>
              <a:t>              Μέλλον</a:t>
            </a:r>
            <a:r>
              <a:rPr lang="el-GR" sz="3600" dirty="0">
                <a:solidFill>
                  <a:srgbClr val="FF0000"/>
                </a:solidFill>
              </a:rPr>
              <a:t>… Γονιδιακή θεραπεία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 Μαΐου 2018, Βόλος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«ΜΕΣΟΓΕΙΑΚΗ ΑΝΑΙΜΙΑ: Η ΠΟΡΕΙΑ ΖΩΗΣ ΕΝΟΣ ΧΡΟΝΙΟΥ ΠΑΣΧΟΝΤΑ»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29</a:t>
            </a:fld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36"/>
          <a:stretch/>
        </p:blipFill>
        <p:spPr>
          <a:xfrm>
            <a:off x="6019800" y="2662830"/>
            <a:ext cx="2714150" cy="19304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327" y="2358030"/>
            <a:ext cx="3006623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FF0000"/>
                </a:solidFill>
              </a:rPr>
              <a:t>Βιοεχνολογία</a:t>
            </a:r>
            <a:r>
              <a:rPr lang="el-GR" dirty="0" smtClean="0">
                <a:solidFill>
                  <a:srgbClr val="FF0000"/>
                </a:solidFill>
              </a:rPr>
              <a:t> και Ιατρική 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9035"/>
          <a:stretch/>
        </p:blipFill>
        <p:spPr>
          <a:xfrm>
            <a:off x="1236618" y="2041237"/>
            <a:ext cx="3676400" cy="3733092"/>
          </a:xfrm>
          <a:prstGeom prst="rect">
            <a:avLst/>
          </a:prstGeom>
        </p:spPr>
      </p:pic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6217920" y="2198255"/>
            <a:ext cx="4937760" cy="3670839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ΔΙΑΓΝΩΣΗ</a:t>
            </a:r>
          </a:p>
          <a:p>
            <a:r>
              <a:rPr lang="el-GR" sz="2800" b="1" dirty="0" smtClean="0"/>
              <a:t>ΠΡΟΛΗΨΗ </a:t>
            </a:r>
          </a:p>
          <a:p>
            <a:r>
              <a:rPr lang="el-GR" sz="2800" b="1" dirty="0" smtClean="0"/>
              <a:t>ΘΕΡΑΠΕΙΑ</a:t>
            </a:r>
          </a:p>
          <a:p>
            <a:r>
              <a:rPr lang="el-GR" sz="2800" b="1" dirty="0" smtClean="0"/>
              <a:t>ΕΞΑΤΟΜΙΚΕΥΜΕΝΕΣ ΘΕΡΑΠΕΙΕΣ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41948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A90F-CC1B-4BA7-8C64-1E2E93281407}" type="slidenum">
              <a:rPr lang="el-GR" smtClean="0"/>
              <a:pPr/>
              <a:t>30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6" y="1164432"/>
            <a:ext cx="7089775" cy="41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319095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600" dirty="0">
                <a:solidFill>
                  <a:srgbClr val="FF0000"/>
                </a:solidFill>
                <a:latin typeface="+mn-lt"/>
              </a:rPr>
              <a:t>Γενετικά τροποποιημένες τροφές </a:t>
            </a:r>
            <a:r>
              <a:rPr lang="el-GR" altLang="el-GR" sz="36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l-GR" sz="3600" dirty="0">
                <a:solidFill>
                  <a:srgbClr val="FF0000"/>
                </a:solidFill>
                <a:latin typeface="+mn-lt"/>
              </a:rPr>
              <a:t>GM foods</a:t>
            </a:r>
            <a:r>
              <a:rPr lang="en-US" altLang="el-GR" sz="3600" dirty="0" smtClean="0">
                <a:solidFill>
                  <a:srgbClr val="FF0000"/>
                </a:solidFill>
                <a:latin typeface="+mn-lt"/>
              </a:rPr>
              <a:t>)</a:t>
            </a:r>
            <a:r>
              <a:rPr lang="el-GR" altLang="el-GR" sz="3600" dirty="0" smtClean="0">
                <a:solidFill>
                  <a:srgbClr val="FF0000"/>
                </a:solidFill>
                <a:latin typeface="+mn-lt"/>
              </a:rPr>
              <a:t> 1</a:t>
            </a:r>
            <a:endParaRPr lang="el-GR" altLang="el-G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2226469" y="2595879"/>
            <a:ext cx="3703320" cy="3286760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91" y="3857258"/>
            <a:ext cx="2743200" cy="2306524"/>
          </a:xfr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860" y="1846054"/>
            <a:ext cx="2457450" cy="1887747"/>
          </a:xfrm>
          <a:prstGeom prst="rect">
            <a:avLst/>
          </a:prstGeom>
        </p:spPr>
      </p:pic>
      <p:pic>
        <p:nvPicPr>
          <p:cNvPr id="66564" name="Picture 4" descr="neuroscience 02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3" t="8195" r="-2959" b="-1157"/>
          <a:stretch/>
        </p:blipFill>
        <p:spPr bwMode="auto">
          <a:xfrm>
            <a:off x="7058891" y="1846052"/>
            <a:ext cx="2925618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2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smtClean="0">
                <a:solidFill>
                  <a:srgbClr val="FF0000"/>
                </a:solidFill>
                <a:latin typeface="Calibri" panose="020F0502020204030204"/>
              </a:rPr>
              <a:t>    Γενετικά </a:t>
            </a:r>
            <a:r>
              <a:rPr lang="el-GR" altLang="el-GR" sz="3600" dirty="0">
                <a:solidFill>
                  <a:srgbClr val="FF0000"/>
                </a:solidFill>
                <a:latin typeface="Calibri" panose="020F0502020204030204"/>
              </a:rPr>
              <a:t>τροποποιημένες τροφές </a:t>
            </a:r>
            <a:r>
              <a:rPr lang="el-GR" altLang="el-GR" sz="3600" dirty="0" smtClean="0">
                <a:solidFill>
                  <a:srgbClr val="FF0000"/>
                </a:solidFill>
                <a:latin typeface="Calibri" panose="020F0502020204030204"/>
              </a:rPr>
              <a:t>(</a:t>
            </a:r>
            <a:r>
              <a:rPr lang="en-US" altLang="el-GR" sz="3600" dirty="0">
                <a:solidFill>
                  <a:srgbClr val="FF0000"/>
                </a:solidFill>
                <a:latin typeface="Calibri" panose="020F0502020204030204"/>
              </a:rPr>
              <a:t>GM foods</a:t>
            </a:r>
            <a:r>
              <a:rPr lang="en-US" altLang="el-GR" sz="3600" dirty="0" smtClean="0">
                <a:solidFill>
                  <a:srgbClr val="FF0000"/>
                </a:solidFill>
                <a:latin typeface="Calibri" panose="020F0502020204030204"/>
              </a:rPr>
              <a:t>)</a:t>
            </a:r>
            <a:r>
              <a:rPr lang="el-GR" altLang="el-GR" sz="3600" dirty="0" smtClean="0">
                <a:solidFill>
                  <a:srgbClr val="FF0000"/>
                </a:solidFill>
                <a:latin typeface="Calibri" panose="020F0502020204030204"/>
              </a:rPr>
              <a:t> 2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15" y="2534007"/>
            <a:ext cx="2476381" cy="266579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53" y="2534008"/>
            <a:ext cx="2628900" cy="266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46325" y="287339"/>
            <a:ext cx="7543800" cy="1440656"/>
          </a:xfrm>
        </p:spPr>
        <p:txBody>
          <a:bodyPr>
            <a:normAutofit/>
          </a:bodyPr>
          <a:lstStyle/>
          <a:p>
            <a:r>
              <a:rPr lang="el-GR" altLang="el-GR" sz="3600" dirty="0">
                <a:solidFill>
                  <a:srgbClr val="FF0000"/>
                </a:solidFill>
                <a:latin typeface="+mn-lt"/>
              </a:rPr>
              <a:t>         </a:t>
            </a:r>
            <a:r>
              <a:rPr lang="el-GR" altLang="el-GR" sz="3600" dirty="0" smtClean="0">
                <a:solidFill>
                  <a:srgbClr val="FF0000"/>
                </a:solidFill>
                <a:latin typeface="+mn-lt"/>
              </a:rPr>
              <a:t>Κλωνοποίηση</a:t>
            </a:r>
            <a:br>
              <a:rPr lang="el-GR" altLang="el-GR" sz="3600" dirty="0" smtClean="0">
                <a:solidFill>
                  <a:srgbClr val="FF0000"/>
                </a:solidFill>
                <a:latin typeface="+mn-lt"/>
              </a:rPr>
            </a:br>
            <a:r>
              <a:rPr lang="el-GR" altLang="el-GR" sz="1800" dirty="0" smtClean="0">
                <a:solidFill>
                  <a:schemeClr val="tx1"/>
                </a:solidFill>
                <a:latin typeface="+mn-lt"/>
              </a:rPr>
              <a:t>Εισαγωγή </a:t>
            </a:r>
            <a:r>
              <a:rPr lang="el-GR" altLang="el-GR" sz="1800" dirty="0">
                <a:solidFill>
                  <a:schemeClr val="tx1"/>
                </a:solidFill>
                <a:latin typeface="+mn-lt"/>
              </a:rPr>
              <a:t>στα γονίδια και το DNA, </a:t>
            </a:r>
            <a:r>
              <a:rPr lang="el-GR" altLang="el-GR" sz="1800" dirty="0" err="1">
                <a:solidFill>
                  <a:schemeClr val="tx1"/>
                </a:solidFill>
                <a:latin typeface="+mn-lt"/>
              </a:rPr>
              <a:t>εκδ</a:t>
            </a:r>
            <a:r>
              <a:rPr lang="el-GR" altLang="el-GR" sz="1800" dirty="0">
                <a:solidFill>
                  <a:schemeClr val="tx1"/>
                </a:solidFill>
                <a:latin typeface="+mn-lt"/>
              </a:rPr>
              <a:t>. ΑΓΚΥΡΑ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67588" name="Picture 4" descr="neuroscience 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09" y="1845734"/>
            <a:ext cx="6149055" cy="396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 dirty="0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33" y="2165774"/>
            <a:ext cx="4867563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06" y="485564"/>
            <a:ext cx="660796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9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rgbClr val="FF0000"/>
                </a:solidFill>
                <a:latin typeface="+mn-lt"/>
              </a:rPr>
              <a:t>Προοπτικές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800" dirty="0"/>
              <a:t>Τα πάντα για τα γονίδια σου! (τεστ πατρότητας </a:t>
            </a:r>
            <a:r>
              <a:rPr lang="el-GR" sz="2800" dirty="0" err="1"/>
              <a:t>κλπ</a:t>
            </a:r>
            <a:r>
              <a:rPr lang="el-GR" sz="2800" dirty="0"/>
              <a:t>)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Η </a:t>
            </a:r>
            <a:r>
              <a:rPr lang="el-GR" sz="2800" dirty="0"/>
              <a:t>γνωστοποίηση γενετικής προδιάθεσης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800" dirty="0"/>
              <a:t>ίσως ποτέ να μην εκφραστεί ως νόσος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800" dirty="0"/>
              <a:t>μπορεί να προκαλέσει υπέρμετρη ανησυχία στον «ασθενή»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800" dirty="0"/>
              <a:t>να </a:t>
            </a:r>
            <a:r>
              <a:rPr lang="el-GR" sz="2800" dirty="0" smtClean="0"/>
              <a:t>οδηγήσει </a:t>
            </a:r>
            <a:r>
              <a:rPr lang="el-GR" sz="2800" dirty="0"/>
              <a:t>σε επιπλέον δαπανηρές, άσκοπες και ίσως επικίνδυνες εξετάσεις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/>
              <a:t>«Μη-ασθενείς» (</a:t>
            </a:r>
            <a:r>
              <a:rPr lang="en-US" sz="2800" dirty="0" err="1"/>
              <a:t>unpatients</a:t>
            </a:r>
            <a:r>
              <a:rPr lang="el-GR" sz="2800" dirty="0"/>
              <a:t>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800" dirty="0"/>
              <a:t>δεν νοσούν κλινικά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l-GR" sz="2800" dirty="0"/>
              <a:t>γνωρίζουν ότι έχουν μελλοντική προδιάθεση σε κάποια νόσο</a:t>
            </a:r>
          </a:p>
          <a:p>
            <a:pPr marL="201168" lvl="1" indent="0" eaLnBrk="1" hangingPunct="1">
              <a:lnSpc>
                <a:spcPct val="80000"/>
              </a:lnSpc>
              <a:buNone/>
              <a:defRPr/>
            </a:pPr>
            <a:r>
              <a:rPr lang="el-GR" sz="2800" dirty="0"/>
              <a:t>Γενετικό «</a:t>
            </a:r>
            <a:r>
              <a:rPr lang="el-GR" sz="2800" dirty="0" err="1"/>
              <a:t>σούπερμαρκετ</a:t>
            </a:r>
            <a:r>
              <a:rPr lang="el-GR" sz="2800" dirty="0"/>
              <a:t>» αντί «γενετικής λοταρίας</a:t>
            </a:r>
            <a:r>
              <a:rPr lang="el-GR" sz="2800" dirty="0" smtClean="0"/>
              <a:t>»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133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2793423" y="729673"/>
            <a:ext cx="5829300" cy="1534201"/>
          </a:xfrm>
        </p:spPr>
        <p:txBody>
          <a:bodyPr>
            <a:noAutofit/>
          </a:bodyPr>
          <a:lstStyle/>
          <a:p>
            <a:r>
              <a:rPr lang="el-GR" altLang="el-GR" sz="3600" dirty="0" smtClean="0">
                <a:latin typeface="+mn-lt"/>
              </a:rPr>
              <a:t>«</a:t>
            </a:r>
            <a:r>
              <a:rPr lang="en-US" altLang="el-GR" sz="3600" dirty="0" smtClean="0">
                <a:latin typeface="+mn-lt"/>
              </a:rPr>
              <a:t>As </a:t>
            </a:r>
            <a:r>
              <a:rPr lang="en-US" altLang="el-GR" sz="3600" dirty="0">
                <a:latin typeface="+mn-lt"/>
              </a:rPr>
              <a:t>the Future Catches </a:t>
            </a:r>
            <a:r>
              <a:rPr lang="en-US" altLang="el-GR" sz="3600" dirty="0" smtClean="0">
                <a:latin typeface="+mn-lt"/>
              </a:rPr>
              <a:t>You</a:t>
            </a:r>
            <a:r>
              <a:rPr lang="el-GR" altLang="el-GR" sz="3600" dirty="0" smtClean="0">
                <a:latin typeface="+mn-lt"/>
              </a:rPr>
              <a:t>»</a:t>
            </a:r>
            <a:r>
              <a:rPr lang="en-US" altLang="el-GR" sz="3600" dirty="0">
                <a:latin typeface="+mn-lt"/>
              </a:rPr>
              <a:t/>
            </a:r>
            <a:br>
              <a:rPr lang="en-US" altLang="el-GR" sz="3600" dirty="0">
                <a:latin typeface="+mn-lt"/>
              </a:rPr>
            </a:br>
            <a:r>
              <a:rPr lang="en-US" altLang="el-GR" sz="3600" dirty="0">
                <a:latin typeface="+mn-lt"/>
              </a:rPr>
              <a:t>by Juan Enriquez</a:t>
            </a:r>
            <a:br>
              <a:rPr lang="en-US" altLang="el-GR" sz="3600" dirty="0">
                <a:latin typeface="+mn-lt"/>
              </a:rPr>
            </a:br>
            <a:endParaRPr lang="el-GR" altLang="el-GR" sz="3600" dirty="0"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337480" y="1801505"/>
            <a:ext cx="9826389" cy="2362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err="1">
                <a:solidFill>
                  <a:schemeClr val="tx2"/>
                </a:solidFill>
              </a:rPr>
              <a:t>These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discoveries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may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seem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distant</a:t>
            </a:r>
            <a:r>
              <a:rPr lang="el-GR" altLang="el-GR" sz="2800" dirty="0">
                <a:solidFill>
                  <a:schemeClr val="tx2"/>
                </a:solidFill>
              </a:rPr>
              <a:t>, </a:t>
            </a:r>
            <a:r>
              <a:rPr lang="el-GR" altLang="el-GR" sz="2800" dirty="0" err="1">
                <a:solidFill>
                  <a:schemeClr val="tx2"/>
                </a:solidFill>
              </a:rPr>
              <a:t>abstract</a:t>
            </a:r>
            <a:r>
              <a:rPr lang="el-GR" altLang="el-GR" sz="2800" dirty="0">
                <a:solidFill>
                  <a:schemeClr val="tx2"/>
                </a:solidFill>
              </a:rPr>
              <a:t>, </a:t>
            </a:r>
            <a:r>
              <a:rPr lang="el-GR" altLang="el-GR" sz="2800" dirty="0" err="1">
                <a:solidFill>
                  <a:schemeClr val="tx2"/>
                </a:solidFill>
              </a:rPr>
              <a:t>more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than</a:t>
            </a:r>
            <a:r>
              <a:rPr lang="el-GR" altLang="el-GR" sz="2800" dirty="0">
                <a:solidFill>
                  <a:schemeClr val="tx2"/>
                </a:solidFill>
              </a:rPr>
              <a:t> a </a:t>
            </a:r>
            <a:r>
              <a:rPr lang="el-GR" altLang="el-GR" sz="2800" dirty="0" err="1">
                <a:solidFill>
                  <a:schemeClr val="tx2"/>
                </a:solidFill>
              </a:rPr>
              <a:t>little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scary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today</a:t>
            </a:r>
            <a:r>
              <a:rPr lang="el-GR" altLang="el-GR" sz="2800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err="1">
                <a:solidFill>
                  <a:schemeClr val="tx2"/>
                </a:solidFill>
              </a:rPr>
              <a:t>But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they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will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change</a:t>
            </a:r>
            <a:r>
              <a:rPr lang="el-GR" altLang="el-GR" sz="2800" dirty="0">
                <a:solidFill>
                  <a:schemeClr val="tx2"/>
                </a:solidFill>
              </a:rPr>
              <a:t> the </a:t>
            </a:r>
            <a:r>
              <a:rPr lang="el-GR" altLang="el-GR" sz="2800" dirty="0" err="1">
                <a:solidFill>
                  <a:schemeClr val="tx2"/>
                </a:solidFill>
              </a:rPr>
              <a:t>way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you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think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about</a:t>
            </a:r>
            <a:r>
              <a:rPr lang="el-GR" altLang="el-GR" sz="2800" dirty="0">
                <a:solidFill>
                  <a:schemeClr val="tx2"/>
                </a:solidFill>
              </a:rPr>
              <a:t> the </a:t>
            </a:r>
            <a:r>
              <a:rPr lang="el-GR" altLang="el-GR" sz="2800" dirty="0" err="1">
                <a:solidFill>
                  <a:schemeClr val="tx2"/>
                </a:solidFill>
              </a:rPr>
              <a:t>world</a:t>
            </a:r>
            <a:r>
              <a:rPr lang="el-GR" altLang="el-GR" sz="2800" dirty="0">
                <a:solidFill>
                  <a:schemeClr val="tx2"/>
                </a:solidFill>
              </a:rPr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err="1">
                <a:solidFill>
                  <a:schemeClr val="tx2"/>
                </a:solidFill>
              </a:rPr>
              <a:t>Where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you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work</a:t>
            </a:r>
            <a:r>
              <a:rPr lang="el-GR" altLang="el-GR" sz="2800" dirty="0">
                <a:solidFill>
                  <a:schemeClr val="tx2"/>
                </a:solidFill>
              </a:rPr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err="1">
                <a:solidFill>
                  <a:schemeClr val="tx2"/>
                </a:solidFill>
              </a:rPr>
              <a:t>What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you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invest</a:t>
            </a:r>
            <a:r>
              <a:rPr lang="el-GR" altLang="el-GR" sz="2800" dirty="0">
                <a:solidFill>
                  <a:schemeClr val="tx2"/>
                </a:solidFill>
              </a:rPr>
              <a:t> in...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>
                <a:solidFill>
                  <a:schemeClr val="tx2"/>
                </a:solidFill>
              </a:rPr>
              <a:t>The </a:t>
            </a:r>
            <a:r>
              <a:rPr lang="el-GR" altLang="el-GR" sz="2800" dirty="0" err="1">
                <a:solidFill>
                  <a:schemeClr val="tx2"/>
                </a:solidFill>
              </a:rPr>
              <a:t>choices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your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children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make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about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life</a:t>
            </a:r>
            <a:r>
              <a:rPr lang="el-GR" altLang="el-GR" sz="2800" dirty="0">
                <a:solidFill>
                  <a:schemeClr val="tx2"/>
                </a:solidFill>
              </a:rPr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 err="1">
                <a:solidFill>
                  <a:schemeClr val="tx2"/>
                </a:solidFill>
              </a:rPr>
              <a:t>What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war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looks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like</a:t>
            </a:r>
            <a:r>
              <a:rPr lang="el-GR" altLang="el-GR" sz="2800" dirty="0">
                <a:solidFill>
                  <a:schemeClr val="tx2"/>
                </a:solidFill>
              </a:rPr>
              <a:t>."</a:t>
            </a:r>
            <a:endParaRPr lang="el-GR" altLang="el-GR" sz="28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800" i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/>
              <a:t/>
            </a:r>
            <a:br>
              <a:rPr lang="el-GR" altLang="el-GR" dirty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/>
              <a:t/>
            </a:r>
            <a:br>
              <a:rPr lang="el-GR" altLang="el-GR" dirty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255594" y="1828801"/>
            <a:ext cx="9900086" cy="4022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By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reading</a:t>
            </a:r>
            <a:r>
              <a:rPr lang="el-GR" altLang="el-GR" sz="2800" dirty="0">
                <a:solidFill>
                  <a:schemeClr val="tx2"/>
                </a:solidFill>
              </a:rPr>
              <a:t> and </a:t>
            </a:r>
            <a:r>
              <a:rPr lang="el-GR" altLang="el-GR" sz="2800" dirty="0" err="1">
                <a:solidFill>
                  <a:schemeClr val="tx2"/>
                </a:solidFill>
              </a:rPr>
              <a:t>rewriting</a:t>
            </a:r>
            <a:r>
              <a:rPr lang="el-GR" altLang="el-GR" sz="2800" dirty="0">
                <a:solidFill>
                  <a:schemeClr val="tx2"/>
                </a:solidFill>
              </a:rPr>
              <a:t> the </a:t>
            </a:r>
            <a:r>
              <a:rPr lang="el-GR" altLang="el-GR" sz="2800" dirty="0" err="1">
                <a:solidFill>
                  <a:schemeClr val="tx2"/>
                </a:solidFill>
              </a:rPr>
              <a:t>gene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codes</a:t>
            </a:r>
            <a:r>
              <a:rPr lang="el-GR" altLang="el-GR" sz="2800" dirty="0">
                <a:solidFill>
                  <a:schemeClr val="tx2"/>
                </a:solidFill>
              </a:rPr>
              <a:t> of </a:t>
            </a:r>
            <a:r>
              <a:rPr lang="el-GR" altLang="el-GR" sz="2800" dirty="0" err="1">
                <a:solidFill>
                  <a:schemeClr val="tx2"/>
                </a:solidFill>
              </a:rPr>
              <a:t>bacteria</a:t>
            </a:r>
            <a:r>
              <a:rPr lang="el-GR" altLang="el-GR" sz="2800" dirty="0">
                <a:solidFill>
                  <a:schemeClr val="tx2"/>
                </a:solidFill>
              </a:rPr>
              <a:t>, </a:t>
            </a:r>
            <a:r>
              <a:rPr lang="el-GR" altLang="el-GR" sz="2800" dirty="0" err="1">
                <a:solidFill>
                  <a:schemeClr val="tx2"/>
                </a:solidFill>
              </a:rPr>
              <a:t>plants</a:t>
            </a:r>
            <a:r>
              <a:rPr lang="el-GR" altLang="el-GR" sz="2800" dirty="0">
                <a:solidFill>
                  <a:schemeClr val="tx2"/>
                </a:solidFill>
              </a:rPr>
              <a:t> and </a:t>
            </a:r>
            <a:r>
              <a:rPr lang="el-GR" altLang="el-GR" sz="2800" dirty="0" err="1">
                <a:solidFill>
                  <a:schemeClr val="tx2"/>
                </a:solidFill>
              </a:rPr>
              <a:t>animals</a:t>
            </a:r>
            <a:r>
              <a:rPr lang="el-GR" altLang="el-GR" sz="2800" dirty="0">
                <a:solidFill>
                  <a:schemeClr val="tx2"/>
                </a:solidFill>
              </a:rPr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We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start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to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turn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cells</a:t>
            </a:r>
            <a:r>
              <a:rPr lang="el-GR" altLang="el-GR" sz="2800" dirty="0">
                <a:solidFill>
                  <a:schemeClr val="tx2"/>
                </a:solidFill>
              </a:rPr>
              <a:t>, </a:t>
            </a:r>
            <a:r>
              <a:rPr lang="el-GR" altLang="el-GR" sz="2800" dirty="0" err="1">
                <a:solidFill>
                  <a:schemeClr val="tx2"/>
                </a:solidFill>
              </a:rPr>
              <a:t>seeds</a:t>
            </a:r>
            <a:r>
              <a:rPr lang="el-GR" altLang="el-GR" sz="2800" dirty="0">
                <a:solidFill>
                  <a:schemeClr val="tx2"/>
                </a:solidFill>
              </a:rPr>
              <a:t>, and </a:t>
            </a:r>
            <a:r>
              <a:rPr lang="el-GR" altLang="el-GR" sz="2800" dirty="0" err="1">
                <a:solidFill>
                  <a:schemeClr val="tx2"/>
                </a:solidFill>
              </a:rPr>
              <a:t>animal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embryos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into</a:t>
            </a:r>
            <a:r>
              <a:rPr lang="el-GR" altLang="el-GR" sz="2800" dirty="0">
                <a:solidFill>
                  <a:schemeClr val="tx2"/>
                </a:solidFill>
              </a:rPr>
              <a:t> the </a:t>
            </a:r>
            <a:r>
              <a:rPr lang="el-GR" altLang="el-GR" sz="2800" dirty="0" err="1">
                <a:solidFill>
                  <a:schemeClr val="tx2"/>
                </a:solidFill>
              </a:rPr>
              <a:t>equivalent</a:t>
            </a:r>
            <a:r>
              <a:rPr lang="el-GR" altLang="el-GR" sz="2800" dirty="0">
                <a:solidFill>
                  <a:schemeClr val="tx2"/>
                </a:solidFill>
              </a:rPr>
              <a:t> of </a:t>
            </a:r>
            <a:r>
              <a:rPr lang="el-GR" altLang="el-GR" sz="2800" dirty="0" err="1">
                <a:solidFill>
                  <a:schemeClr val="tx2"/>
                </a:solidFill>
              </a:rPr>
              <a:t>floppy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disks</a:t>
            </a:r>
            <a:r>
              <a:rPr lang="el-GR" altLang="el-GR" sz="2800" dirty="0">
                <a:solidFill>
                  <a:schemeClr val="tx2"/>
                </a:solidFill>
              </a:rPr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Data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sets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that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can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be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changed</a:t>
            </a:r>
            <a:r>
              <a:rPr lang="el-GR" altLang="el-GR" sz="2800" dirty="0">
                <a:solidFill>
                  <a:schemeClr val="tx2"/>
                </a:solidFill>
              </a:rPr>
              <a:t> and </a:t>
            </a:r>
            <a:r>
              <a:rPr lang="el-GR" altLang="el-GR" sz="2800" dirty="0" err="1">
                <a:solidFill>
                  <a:schemeClr val="tx2"/>
                </a:solidFill>
              </a:rPr>
              <a:t>rewritten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to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fulfill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specific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tasks</a:t>
            </a:r>
            <a:r>
              <a:rPr lang="el-GR" altLang="el-GR" sz="2800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We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start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deliberately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mixing</a:t>
            </a:r>
            <a:r>
              <a:rPr lang="el-GR" altLang="el-GR" sz="2800" dirty="0">
                <a:solidFill>
                  <a:schemeClr val="tx2"/>
                </a:solidFill>
              </a:rPr>
              <a:t> and </a:t>
            </a:r>
            <a:r>
              <a:rPr lang="el-GR" altLang="el-GR" sz="2800" dirty="0" err="1">
                <a:solidFill>
                  <a:schemeClr val="tx2"/>
                </a:solidFill>
              </a:rPr>
              <a:t>matching</a:t>
            </a:r>
            <a:r>
              <a:rPr lang="el-GR" altLang="el-GR" sz="2800" dirty="0">
                <a:solidFill>
                  <a:schemeClr val="tx2"/>
                </a:solidFill>
              </a:rPr>
              <a:t> </a:t>
            </a:r>
            <a:r>
              <a:rPr lang="el-GR" altLang="el-GR" sz="2800" dirty="0" err="1">
                <a:solidFill>
                  <a:schemeClr val="tx2"/>
                </a:solidFill>
              </a:rPr>
              <a:t>apples</a:t>
            </a:r>
            <a:r>
              <a:rPr lang="el-GR" altLang="el-GR" sz="2800" dirty="0">
                <a:solidFill>
                  <a:schemeClr val="tx2"/>
                </a:solidFill>
              </a:rPr>
              <a:t> and </a:t>
            </a:r>
            <a:r>
              <a:rPr lang="el-GR" altLang="el-GR" sz="2800" dirty="0" err="1">
                <a:solidFill>
                  <a:schemeClr val="tx2"/>
                </a:solidFill>
              </a:rPr>
              <a:t>oranges</a:t>
            </a:r>
            <a:r>
              <a:rPr lang="el-GR" altLang="el-GR" sz="2800" dirty="0">
                <a:solidFill>
                  <a:schemeClr val="tx2"/>
                </a:solidFill>
              </a:rPr>
              <a:t>...</a:t>
            </a:r>
            <a:r>
              <a:rPr lang="el-GR" altLang="el-GR" sz="2800" dirty="0" err="1">
                <a:solidFill>
                  <a:schemeClr val="tx2"/>
                </a:solidFill>
              </a:rPr>
              <a:t>Species</a:t>
            </a:r>
            <a:r>
              <a:rPr lang="el-GR" altLang="el-GR" sz="2800" dirty="0">
                <a:solidFill>
                  <a:schemeClr val="tx2"/>
                </a:solidFill>
              </a:rPr>
              <a:t>...</a:t>
            </a:r>
            <a:r>
              <a:rPr lang="el-GR" altLang="el-GR" sz="2800" dirty="0" err="1">
                <a:solidFill>
                  <a:schemeClr val="tx2"/>
                </a:solidFill>
              </a:rPr>
              <a:t>Plants</a:t>
            </a:r>
            <a:r>
              <a:rPr lang="el-GR" altLang="el-GR" sz="2800" dirty="0">
                <a:solidFill>
                  <a:schemeClr val="tx2"/>
                </a:solidFill>
              </a:rPr>
              <a:t> and </a:t>
            </a:r>
            <a:r>
              <a:rPr lang="el-GR" altLang="el-GR" sz="2800" dirty="0" err="1">
                <a:solidFill>
                  <a:schemeClr val="tx2"/>
                </a:solidFill>
              </a:rPr>
              <a:t>animals</a:t>
            </a:r>
            <a:r>
              <a:rPr lang="el-GR" altLang="el-GR" sz="28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σάρωση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41" y="1863330"/>
            <a:ext cx="54864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Human Genome Project-</a:t>
            </a:r>
            <a:r>
              <a:rPr lang="el-GR" sz="3600" dirty="0" smtClean="0">
                <a:latin typeface="+mn-lt"/>
              </a:rPr>
              <a:t>εφαρμογές</a:t>
            </a:r>
            <a:endParaRPr lang="el-GR" sz="3600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ΙΑΤΡΙΚΗ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Προγεννητικός έλεγχος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Γονιδιακή θεραπεία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Εκτίμηση κινδύνου εμφάνισης ασθενειών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Pharmacogenomics- E</a:t>
            </a:r>
            <a:r>
              <a:rPr lang="el-GR" dirty="0" err="1" smtClean="0"/>
              <a:t>ξατομικευμένη</a:t>
            </a:r>
            <a:r>
              <a:rPr lang="el-GR" dirty="0" smtClean="0"/>
              <a:t> ιατρική</a:t>
            </a:r>
          </a:p>
          <a:p>
            <a:r>
              <a:rPr lang="el-GR" b="1" dirty="0" smtClean="0"/>
              <a:t>ΓΕΝΕΤΙΚΗ ΤΑΥΤΟΠΟΙΗΣΗ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Ιατροδικαστική- Εγκληματολογία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Έλεγχος πατρότητας</a:t>
            </a:r>
          </a:p>
          <a:p>
            <a:r>
              <a:rPr lang="el-GR" b="1" dirty="0" smtClean="0"/>
              <a:t>ΑΝΘΡΩΠΟΛΟΓΙΑ- ΓΕΝΕΤΙΚΗ ΤΗΣ ΕΞΕΛΙΞΗΣ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99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>
                <a:solidFill>
                  <a:srgbClr val="FF0000"/>
                </a:solidFill>
                <a:latin typeface="+mn-lt"/>
              </a:rPr>
              <a:t>Γενετική </a:t>
            </a:r>
            <a:r>
              <a:rPr lang="el-GR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sz="3600" dirty="0">
                <a:solidFill>
                  <a:srgbClr val="FF0000"/>
                </a:solidFill>
                <a:latin typeface="+mn-lt"/>
              </a:rPr>
              <a:t>καθοδήγηση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201004" y="1899313"/>
            <a:ext cx="9954676" cy="40227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b="1" dirty="0"/>
              <a:t> </a:t>
            </a:r>
            <a:r>
              <a:rPr lang="el-GR" altLang="el-GR" sz="3300" dirty="0"/>
              <a:t>Μέθοδος επικοινωνίας που αναφέρεται στον κίνδυνο εμφάνισης ή επανάληψης γενετικών νοσημάτων σε μια οικογένεια.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3300" dirty="0"/>
              <a:t>Πρέπει να προσφέρεται σε ζευγάρια με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3300" dirty="0"/>
              <a:t>Προχωρημένη ηλικία της μητέρας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3300" dirty="0"/>
              <a:t>Προηγούμενο παιδί με σοβαρή / θανατηφόρο νόσο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3300" dirty="0"/>
              <a:t>Οικογενειακό ιστορικό βεβαιωμένου γενετικού νοσήματος.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3300" dirty="0"/>
              <a:t>Ένα ή και τα δύο μέλη του ζευγαριού φορείς ενός γενετικού νοσήματος   (π.χ. πληροφορία από πρόγραμμα ελέγχου φορέων για μεσογειακή αναιμία).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3300" dirty="0"/>
              <a:t>Έκθεση των γονέων, και ιδίως της μητέρας, σε εξωγενείς παράγοντες (φάρμακα, ακτινοβολία) </a:t>
            </a:r>
          </a:p>
        </p:txBody>
      </p:sp>
    </p:spTree>
    <p:extLst>
      <p:ext uri="{BB962C8B-B14F-4D97-AF65-F5344CB8AC3E}">
        <p14:creationId xmlns:p14="http://schemas.microsoft.com/office/powerpoint/2010/main" val="17345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Τεχνικές Προγεννητικής Διάγνωσης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Οι πλέον συχνές τεχνικές που χρησιμοποιούνται για προγεννητική </a:t>
            </a:r>
            <a:r>
              <a:rPr lang="el-GR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διάγνωση 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είναι: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Η </a:t>
            </a:r>
            <a:r>
              <a:rPr lang="el-GR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υπερηχογραφική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απεικόνιση του εμβρύου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Οι επεμβάσεις για τη λήψη και ανάλυση διαφόρων εμβρυϊκών ιστών</a:t>
            </a:r>
            <a:r>
              <a:rPr lang="el-GR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l-GR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7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12340" y="1229010"/>
            <a:ext cx="9780760" cy="33520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36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Ο ρόλος της υπερηχογραφίας στην προγεννητική διάγνωση είναι σημαντικός, καθ’ όσον βοηθά στην αποτελεσματική και ασφαλή εκτέλεση όλων των επεμβάσεων και δίνει τη δυνατότητα ανίχνευσης διαφόρων ανατομικών ανωμαλιών του εμβρύου.</a:t>
            </a:r>
          </a:p>
          <a:p>
            <a:endParaRPr lang="el-GR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7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1632" y="612020"/>
            <a:ext cx="3990269" cy="54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981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0547" y="441358"/>
            <a:ext cx="10972800" cy="578742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Οι επεμβατικές τεχνικές, που χρησιμοποιούνται για προγεννητική διάγνωση, μεταξύ της 9</a:t>
            </a:r>
            <a:r>
              <a:rPr lang="el-GR" sz="28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ης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και 13</a:t>
            </a:r>
            <a:r>
              <a:rPr lang="el-GR" sz="28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ης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εβδομάδας </a:t>
            </a:r>
            <a:r>
              <a:rPr lang="el-GR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εγκυμοσύνης, 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είναι η λήψη </a:t>
            </a:r>
            <a:r>
              <a:rPr lang="el-GR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χοριακής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λάχνης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l-GR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τροφοβλάστης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, δηλ. ένα μικρό τεμάχιο από τον ιστό που θα γίνει πλακούντας στη συνέχεια). </a:t>
            </a:r>
            <a:endParaRPr lang="el-GR" sz="28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Σε 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μεγαλύτερες ηλικίες κύησης χρησιμοποιείται η </a:t>
            </a:r>
            <a:r>
              <a:rPr lang="el-GR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αμνιοπαρακέντηση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l-GR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δηλ.  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λήψη αμνιακού υγρού και εξέταση των κυττάρων που περιέχει, τα οποία ανήκουν στο έμβρυο.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Στο υλικό που λαμβάνεται μπορεί να γίνει </a:t>
            </a:r>
            <a:r>
              <a:rPr lang="el-GR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καρυότυπος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, μελέτη γονιδιακών βλαβών, βιοχημικός έλεγχος, </a:t>
            </a:r>
            <a:r>
              <a:rPr lang="el-GR" sz="2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κλπ</a:t>
            </a: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, ανάλογα με τις ενδείξεις.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21887790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eclass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lass169" id="{87232A33-052A-4E67-89E8-E88A46737865}" vid="{0F34C1E6-808D-498C-98A7-4D8D2EEBA1F4}"/>
    </a:ext>
  </a:extLst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1113</Words>
  <Application>Microsoft Office PowerPoint</Application>
  <PresentationFormat>Ευρεία οθόνη</PresentationFormat>
  <Paragraphs>135</Paragraphs>
  <Slides>38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38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Ανασκόπηση</vt:lpstr>
      <vt:lpstr>Retrospect</vt:lpstr>
      <vt:lpstr>1_Retrospect</vt:lpstr>
      <vt:lpstr>1_Ανασκόπηση</vt:lpstr>
      <vt:lpstr>eclass169</vt:lpstr>
      <vt:lpstr>Εφαρμογές και προοπτικές της Μοριακής Βιολογίας- Παρόν και Μέλλον</vt:lpstr>
      <vt:lpstr>          Βιοτεχνολογιία και γενετική τεχνολογία</vt:lpstr>
      <vt:lpstr>Βιοεχνολογία και Ιατρική </vt:lpstr>
      <vt:lpstr>Human Genome Project-εφαρμογές</vt:lpstr>
      <vt:lpstr>Γενετική  καθοδήγηση</vt:lpstr>
      <vt:lpstr>Τεχνικές Προγεννητικής Διάγνωσης</vt:lpstr>
      <vt:lpstr>Παρουσίαση του PowerPoint</vt:lpstr>
      <vt:lpstr>Παρουσίαση του PowerPoint</vt:lpstr>
      <vt:lpstr>Παρουσίαση του PowerPoint</vt:lpstr>
      <vt:lpstr>Τεχνικές λήψης υλικού Π.Δ.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γενετική συμβουλή (γενετική καθοδήγηση)...</vt:lpstr>
      <vt:lpstr>                        Γενετική του Καρκίνου</vt:lpstr>
      <vt:lpstr>Ο καρκίνος είναι μονοκλωνικός?</vt:lpstr>
      <vt:lpstr>Ιδιότητες του καρκινικού κυττάρου</vt:lpstr>
      <vt:lpstr>Ογκοκατασταλτικά γονίδια  P53 γονίδιο: φύλακας του γονιδιώματος</vt:lpstr>
      <vt:lpstr>Μεταλλάξεις στο DNA ή επιγενετικές (περιβαλλοντικές) ρυθμίσεις; </vt:lpstr>
      <vt:lpstr>             Αυτόματες μεταλλάξεις</vt:lpstr>
      <vt:lpstr>Περιβαλλοντικοί παράγοντες</vt:lpstr>
      <vt:lpstr>Επιγενετική και καρκίνος</vt:lpstr>
      <vt:lpstr>Η μεθυλίωση του DNA </vt:lpstr>
      <vt:lpstr>Τροποποίηση των ιστονών</vt:lpstr>
      <vt:lpstr>Επιγενετική και καρκίνος</vt:lpstr>
      <vt:lpstr>  Γενετική και εγκληματολογία</vt:lpstr>
      <vt:lpstr>                              Γονιδιακή θεραπεία                            Εισαγωγή στα γονίδια και το DNA, εκδ. ΑΓΚΥΡΑ </vt:lpstr>
      <vt:lpstr>               Μέλλον… Γονιδιακή θεραπεία</vt:lpstr>
      <vt:lpstr>Παρουσίαση του PowerPoint</vt:lpstr>
      <vt:lpstr>Γενετικά τροποποιημένες τροφές (GM foods) 1</vt:lpstr>
      <vt:lpstr>    Γενετικά τροποποιημένες τροφές (GM foods) 2</vt:lpstr>
      <vt:lpstr>         Κλωνοποίηση Εισαγωγή στα γονίδια και το DNA, εκδ. ΑΓΚΥΡΑ </vt:lpstr>
      <vt:lpstr>Παρουσίαση του PowerPoint</vt:lpstr>
      <vt:lpstr>Προοπτικές</vt:lpstr>
      <vt:lpstr>«As the Future Catches You» by Juan Enriquez </vt:lpstr>
      <vt:lpstr>     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Εφαρμογές και προοπτικές της Μοριακής Βιολογίας- Παρόν και Μέλλον</dc:title>
  <dc:creator>user</dc:creator>
  <cp:lastModifiedBy>user</cp:lastModifiedBy>
  <cp:revision>16</cp:revision>
  <dcterms:created xsi:type="dcterms:W3CDTF">2018-10-20T08:38:43Z</dcterms:created>
  <dcterms:modified xsi:type="dcterms:W3CDTF">2018-12-22T21:41:59Z</dcterms:modified>
</cp:coreProperties>
</file>