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9"/>
  </p:notesMasterIdLst>
  <p:sldIdLst>
    <p:sldId id="257" r:id="rId3"/>
    <p:sldId id="258" r:id="rId4"/>
    <p:sldId id="259" r:id="rId5"/>
    <p:sldId id="260" r:id="rId6"/>
    <p:sldId id="272"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custDataLst>
    <p:tags r:id="rId2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0CCEC2-1967-4E92-9464-CB0B4A077858}"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A1B4F3-47FD-4EDE-9106-51FA894F8F08}" type="slidenum">
              <a:rPr lang="el-GR" smtClean="0"/>
              <a:t>‹#›</a:t>
            </a:fld>
            <a:endParaRPr lang="el-GR"/>
          </a:p>
        </p:txBody>
      </p:sp>
    </p:spTree>
    <p:extLst>
      <p:ext uri="{BB962C8B-B14F-4D97-AF65-F5344CB8AC3E}">
        <p14:creationId xmlns:p14="http://schemas.microsoft.com/office/powerpoint/2010/main" val="537836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44DC972-345D-4E16-9A59-167A20A9BBE3}"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3999309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9213E14-3CEE-426C-B294-07F5E88FAA86}"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1473602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6FAEAB7-0A2F-43B5-ACDD-76AFEDB41908}"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4220513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0A4710E-5639-4616-A7BC-4EA655F6489E}"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4470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EE9184B-6CAC-485F-998A-BF6A8936EE86}"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727567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60D11D7B-5BCF-4F5F-90DA-605B567B612E}"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Μεταβλητές και τύποι δεδομένων</a:t>
            </a:r>
            <a:endParaRPr lang="el-GR"/>
          </a:p>
        </p:txBody>
      </p:sp>
      <p:sp>
        <p:nvSpPr>
          <p:cNvPr id="7" name="Θέση αριθμού διαφάνειας 6"/>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217116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B36CDB9-1E50-4611-A4FD-BA67DC7C3259}"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Μεταβλητές και τύποι δεδομένων</a:t>
            </a:r>
            <a:endParaRPr lang="el-GR"/>
          </a:p>
        </p:txBody>
      </p:sp>
      <p:sp>
        <p:nvSpPr>
          <p:cNvPr id="9" name="Θέση αριθμού διαφάνειας 8"/>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1744921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BDE83C0-92D8-4600-AB8C-93A9AE11C8D2}"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Μεταβλητές και τύποι δεδομένων</a:t>
            </a:r>
            <a:endParaRPr lang="el-GR"/>
          </a:p>
        </p:txBody>
      </p:sp>
      <p:sp>
        <p:nvSpPr>
          <p:cNvPr id="5" name="Θέση αριθμού διαφάνειας 4"/>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1856984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C4EC99F-FE71-42B2-9A26-AF82515851CD}"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Μεταβλητές και τύποι δεδομένων</a:t>
            </a:r>
            <a:endParaRPr lang="el-GR"/>
          </a:p>
        </p:txBody>
      </p:sp>
      <p:sp>
        <p:nvSpPr>
          <p:cNvPr id="4" name="Θέση αριθμού διαφάνειας 3"/>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413103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FB28C5D-FB91-4454-9527-445687B16453}"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Μεταβλητές και τύποι δεδομένων</a:t>
            </a:r>
            <a:endParaRPr lang="el-GR"/>
          </a:p>
        </p:txBody>
      </p:sp>
      <p:sp>
        <p:nvSpPr>
          <p:cNvPr id="7" name="Θέση αριθμού διαφάνειας 6"/>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136410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F0DF048-4A82-4D17-BE91-31BFD419D009}"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Μεταβλητές και τύποι δεδομένων</a:t>
            </a:r>
            <a:endParaRPr lang="el-GR"/>
          </a:p>
        </p:txBody>
      </p:sp>
      <p:sp>
        <p:nvSpPr>
          <p:cNvPr id="7" name="Θέση αριθμού διαφάνειας 6"/>
          <p:cNvSpPr>
            <a:spLocks noGrp="1"/>
          </p:cNvSpPr>
          <p:nvPr>
            <p:ph type="sldNum" sz="quarter" idx="12"/>
          </p:nvPr>
        </p:nvSpPr>
        <p:spPr/>
        <p:txBody>
          <a:bodyPr/>
          <a:lstStyle/>
          <a:p>
            <a:fld id="{C1BB56EC-61E2-4C3B-BC04-DB21D34DBC5A}" type="slidenum">
              <a:rPr lang="el-GR" smtClean="0"/>
              <a:t>‹#›</a:t>
            </a:fld>
            <a:endParaRPr lang="el-GR"/>
          </a:p>
        </p:txBody>
      </p:sp>
    </p:spTree>
    <p:extLst>
      <p:ext uri="{BB962C8B-B14F-4D97-AF65-F5344CB8AC3E}">
        <p14:creationId xmlns:p14="http://schemas.microsoft.com/office/powerpoint/2010/main" val="4091303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8E5CE3-2C49-4598-B8D4-3A903FBACA7E}"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Μεταβλητές και τύποι δεδομένων</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B56EC-61E2-4C3B-BC04-DB21D34DBC5A}" type="slidenum">
              <a:rPr lang="el-GR" smtClean="0"/>
              <a:t>‹#›</a:t>
            </a:fld>
            <a:endParaRPr lang="el-GR"/>
          </a:p>
        </p:txBody>
      </p:sp>
    </p:spTree>
    <p:extLst>
      <p:ext uri="{BB962C8B-B14F-4D97-AF65-F5344CB8AC3E}">
        <p14:creationId xmlns:p14="http://schemas.microsoft.com/office/powerpoint/2010/main" val="1114378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1.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12.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slide" Target="slide1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8.xml"/><Relationship Id="rId5" Type="http://schemas.openxmlformats.org/officeDocument/2006/relationships/slide" Target="slide6.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xml"/><Relationship Id="rId5" Type="http://schemas.microsoft.com/office/2007/relationships/hdphoto" Target="../media/hdphoto1.wdp"/><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2</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Μεταβλητές και Τύποι Δεδομένων</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a:solidFill>
                  <a:prstClr val="black"/>
                </a:solidFill>
                <a:cs typeface="Arial" charset="0"/>
              </a:rPr>
              <a:t>Λ</a:t>
            </a:r>
            <a:r>
              <a:rPr lang="el-GR" sz="2800" dirty="0" err="1" smtClean="0">
                <a:solidFill>
                  <a:prstClr val="black"/>
                </a:solidFill>
                <a:cs typeface="Arial" charset="0"/>
              </a:rPr>
              <a:t>ιόλιος</a:t>
            </a:r>
            <a:r>
              <a:rPr lang="el-GR" sz="2800" dirty="0" smtClean="0">
                <a:solidFill>
                  <a:prstClr val="black"/>
                </a:solidFill>
                <a:cs typeface="Arial" charset="0"/>
              </a:rPr>
              <a:t>, </a:t>
            </a:r>
            <a:r>
              <a:rPr lang="el-GR" sz="2800" dirty="0" smtClean="0">
                <a:solidFill>
                  <a:prstClr val="black"/>
                </a:solidFill>
                <a:cs typeface="Arial" charset="0"/>
              </a:rPr>
              <a:t>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056139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Ονόματα μεταβλητών</a:t>
            </a:r>
            <a:endParaRPr lang="el-GR" b="1" dirty="0"/>
          </a:p>
        </p:txBody>
      </p:sp>
      <p:sp>
        <p:nvSpPr>
          <p:cNvPr id="3" name="Θέση περιεχομένου 1"/>
          <p:cNvSpPr>
            <a:spLocks noGrp="1"/>
          </p:cNvSpPr>
          <p:nvPr>
            <p:ph idx="1"/>
          </p:nvPr>
        </p:nvSpPr>
        <p:spPr>
          <a:xfrm>
            <a:off x="323528" y="1484784"/>
            <a:ext cx="8568952" cy="4752528"/>
          </a:xfrm>
        </p:spPr>
        <p:txBody>
          <a:bodyPr>
            <a:normAutofit fontScale="92500" lnSpcReduction="20000"/>
          </a:bodyPr>
          <a:lstStyle/>
          <a:p>
            <a:pPr lvl="0" fontAlgn="base">
              <a:lnSpc>
                <a:spcPct val="110000"/>
              </a:lnSpc>
              <a:spcBef>
                <a:spcPts val="0"/>
              </a:spcBef>
              <a:buClr>
                <a:srgbClr val="3333CC"/>
              </a:buClr>
              <a:buSzPct val="120000"/>
              <a:buFont typeface="Wingdings" pitchFamily="2" charset="2"/>
              <a:buChar char="§"/>
            </a:pPr>
            <a:r>
              <a:rPr lang="el-GR" altLang="el-GR" sz="3500" kern="0" dirty="0">
                <a:solidFill>
                  <a:srgbClr val="000000"/>
                </a:solidFill>
              </a:rPr>
              <a:t>Ένα </a:t>
            </a:r>
            <a:r>
              <a:rPr lang="el-GR" altLang="el-GR" sz="3500" kern="0" dirty="0" smtClean="0">
                <a:solidFill>
                  <a:srgbClr val="000000"/>
                </a:solidFill>
              </a:rPr>
              <a:t>πρόγραμμα</a:t>
            </a:r>
            <a:r>
              <a:rPr lang="en-US" altLang="el-GR" sz="3500" kern="0" dirty="0" smtClean="0">
                <a:solidFill>
                  <a:srgbClr val="000000"/>
                </a:solidFill>
              </a:rPr>
              <a:t> Java </a:t>
            </a:r>
            <a:r>
              <a:rPr lang="el-GR" altLang="el-GR" sz="3500" kern="0" dirty="0" smtClean="0">
                <a:solidFill>
                  <a:srgbClr val="000000"/>
                </a:solidFill>
              </a:rPr>
              <a:t>αναφέρεται </a:t>
            </a:r>
            <a:r>
              <a:rPr lang="el-GR" altLang="el-GR" sz="3500" kern="0" dirty="0">
                <a:solidFill>
                  <a:srgbClr val="000000"/>
                </a:solidFill>
              </a:rPr>
              <a:t>σε μία μεταβλητή με το όνομά της. Ένα όνομα </a:t>
            </a:r>
            <a:r>
              <a:rPr lang="el-GR" altLang="el-GR" sz="3500" kern="0" dirty="0" smtClean="0">
                <a:solidFill>
                  <a:srgbClr val="000000"/>
                </a:solidFill>
              </a:rPr>
              <a:t>μίας μεταβλητής</a:t>
            </a:r>
            <a:r>
              <a:rPr lang="en-US" altLang="el-GR" sz="3500" kern="0" dirty="0" smtClean="0">
                <a:solidFill>
                  <a:srgbClr val="000000"/>
                </a:solidFill>
              </a:rPr>
              <a:t>,</a:t>
            </a:r>
            <a:r>
              <a:rPr lang="el-GR" altLang="el-GR" sz="3500" kern="0" dirty="0" smtClean="0">
                <a:solidFill>
                  <a:srgbClr val="000000"/>
                </a:solidFill>
              </a:rPr>
              <a:t> </a:t>
            </a:r>
            <a:r>
              <a:rPr lang="el-GR" altLang="el-GR" sz="3500" kern="0" dirty="0">
                <a:solidFill>
                  <a:srgbClr val="000000"/>
                </a:solidFill>
              </a:rPr>
              <a:t>θα πρέπει να ικανοποιεί τους ακόλουθους περιορισμούς</a:t>
            </a:r>
            <a:r>
              <a:rPr lang="en-US" altLang="el-GR" sz="3500" kern="0" dirty="0" smtClean="0">
                <a:solidFill>
                  <a:srgbClr val="000000"/>
                </a:solidFill>
              </a:rPr>
              <a:t>:</a:t>
            </a:r>
          </a:p>
          <a:p>
            <a:pPr marL="0" lvl="0" indent="0" fontAlgn="base">
              <a:lnSpc>
                <a:spcPct val="110000"/>
              </a:lnSpc>
              <a:spcBef>
                <a:spcPts val="0"/>
              </a:spcBef>
              <a:buClr>
                <a:srgbClr val="000099"/>
              </a:buClr>
              <a:buSzPct val="120000"/>
              <a:buNone/>
            </a:pPr>
            <a:endParaRPr lang="el-GR" altLang="el-GR" sz="1300" b="1" kern="0" dirty="0" smtClean="0">
              <a:solidFill>
                <a:srgbClr val="000000"/>
              </a:solidFill>
            </a:endParaRPr>
          </a:p>
          <a:p>
            <a:pPr lvl="1" indent="-342000" fontAlgn="base">
              <a:lnSpc>
                <a:spcPct val="110000"/>
              </a:lnSpc>
              <a:spcBef>
                <a:spcPts val="0"/>
              </a:spcBef>
              <a:buClr>
                <a:srgbClr val="C00000"/>
              </a:buClr>
              <a:buSzPct val="120000"/>
              <a:buFont typeface="Wingdings" pitchFamily="2" charset="2"/>
              <a:buChar char="§"/>
            </a:pPr>
            <a:r>
              <a:rPr lang="el-GR" altLang="el-GR" sz="3000" kern="0" dirty="0" smtClean="0">
                <a:solidFill>
                  <a:srgbClr val="000000"/>
                </a:solidFill>
              </a:rPr>
              <a:t>Πρέπει </a:t>
            </a:r>
            <a:r>
              <a:rPr lang="el-GR" altLang="el-GR" sz="3000" kern="0" dirty="0">
                <a:solidFill>
                  <a:srgbClr val="000000"/>
                </a:solidFill>
              </a:rPr>
              <a:t>να είναι ένα έγκυρο αναγνωριστικό της </a:t>
            </a:r>
            <a:r>
              <a:rPr lang="en-US" altLang="el-GR" sz="3000" kern="0" dirty="0" smtClean="0">
                <a:solidFill>
                  <a:srgbClr val="000000"/>
                </a:solidFill>
              </a:rPr>
              <a:t>Java,</a:t>
            </a:r>
            <a:r>
              <a:rPr lang="el-GR" altLang="el-GR" sz="3000" kern="0" dirty="0" smtClean="0">
                <a:solidFill>
                  <a:srgbClr val="000000"/>
                </a:solidFill>
              </a:rPr>
              <a:t> </a:t>
            </a:r>
            <a:r>
              <a:rPr lang="el-GR" altLang="el-GR" sz="3000" kern="0" dirty="0">
                <a:solidFill>
                  <a:srgbClr val="000000"/>
                </a:solidFill>
              </a:rPr>
              <a:t>αποτελούμενο από μία σειρά </a:t>
            </a:r>
            <a:r>
              <a:rPr lang="en-US" altLang="el-GR" sz="3000" kern="0" dirty="0" smtClean="0">
                <a:solidFill>
                  <a:srgbClr val="000000"/>
                </a:solidFill>
              </a:rPr>
              <a:t>Unicode </a:t>
            </a:r>
            <a:r>
              <a:rPr lang="el-GR" altLang="el-GR" sz="3000" kern="0" dirty="0" smtClean="0">
                <a:solidFill>
                  <a:srgbClr val="000000"/>
                </a:solidFill>
              </a:rPr>
              <a:t>χαρακτήρων</a:t>
            </a:r>
            <a:r>
              <a:rPr lang="el-GR" altLang="el-GR" sz="3000" kern="0" dirty="0">
                <a:solidFill>
                  <a:srgbClr val="000000"/>
                </a:solidFill>
              </a:rPr>
              <a:t>.</a:t>
            </a:r>
          </a:p>
          <a:p>
            <a:pPr lvl="1" indent="-342000" fontAlgn="base">
              <a:lnSpc>
                <a:spcPct val="110000"/>
              </a:lnSpc>
              <a:spcBef>
                <a:spcPts val="0"/>
              </a:spcBef>
              <a:buClr>
                <a:srgbClr val="C00000"/>
              </a:buClr>
              <a:buSzPct val="120000"/>
              <a:buFont typeface="Wingdings" pitchFamily="2" charset="2"/>
              <a:buChar char="§"/>
            </a:pPr>
            <a:r>
              <a:rPr lang="el-GR" altLang="el-GR" sz="3000" kern="0" dirty="0">
                <a:solidFill>
                  <a:srgbClr val="000000"/>
                </a:solidFill>
              </a:rPr>
              <a:t>Δεν πρέπει να είναι δεσμευμένη λέξη της </a:t>
            </a:r>
            <a:r>
              <a:rPr lang="en-US" altLang="el-GR" sz="3000" kern="0" dirty="0" smtClean="0">
                <a:solidFill>
                  <a:srgbClr val="000000"/>
                </a:solidFill>
              </a:rPr>
              <a:t>Java </a:t>
            </a:r>
            <a:r>
              <a:rPr lang="el-GR" altLang="el-GR" sz="3000" kern="0" dirty="0" smtClean="0">
                <a:solidFill>
                  <a:srgbClr val="000000"/>
                </a:solidFill>
              </a:rPr>
              <a:t>(</a:t>
            </a:r>
            <a:r>
              <a:rPr lang="en-US" altLang="el-GR" sz="3000" kern="0" dirty="0" smtClean="0">
                <a:solidFill>
                  <a:srgbClr val="000000"/>
                </a:solidFill>
              </a:rPr>
              <a:t>keyword</a:t>
            </a:r>
            <a:r>
              <a:rPr lang="el-GR" altLang="el-GR" sz="3000" kern="0" dirty="0" smtClean="0">
                <a:solidFill>
                  <a:srgbClr val="000000"/>
                </a:solidFill>
              </a:rPr>
              <a:t>)</a:t>
            </a:r>
            <a:r>
              <a:rPr lang="en-US" altLang="el-GR" sz="3000" kern="0" dirty="0" smtClean="0">
                <a:solidFill>
                  <a:srgbClr val="000000"/>
                </a:solidFill>
              </a:rPr>
              <a:t>.</a:t>
            </a:r>
            <a:endParaRPr lang="el-GR" altLang="el-GR" sz="3000" kern="0" dirty="0">
              <a:solidFill>
                <a:srgbClr val="000000"/>
              </a:solidFill>
            </a:endParaRPr>
          </a:p>
          <a:p>
            <a:pPr lvl="1" indent="-342000" fontAlgn="base">
              <a:lnSpc>
                <a:spcPct val="110000"/>
              </a:lnSpc>
              <a:spcBef>
                <a:spcPts val="0"/>
              </a:spcBef>
              <a:buClr>
                <a:srgbClr val="C00000"/>
              </a:buClr>
              <a:buSzPct val="120000"/>
              <a:buFont typeface="Wingdings" pitchFamily="2" charset="2"/>
              <a:buChar char="§"/>
            </a:pPr>
            <a:r>
              <a:rPr lang="el-GR" altLang="el-GR" sz="3000" kern="0" dirty="0">
                <a:solidFill>
                  <a:srgbClr val="000000"/>
                </a:solidFill>
              </a:rPr>
              <a:t>Δεν πρέπει να υπάρχει άλλο ίδιο όνομα </a:t>
            </a:r>
            <a:r>
              <a:rPr lang="el-GR" altLang="el-GR" sz="3000" kern="0" dirty="0" smtClean="0">
                <a:solidFill>
                  <a:srgbClr val="000000"/>
                </a:solidFill>
              </a:rPr>
              <a:t>μεταβλητής</a:t>
            </a:r>
            <a:r>
              <a:rPr lang="en-US" altLang="el-GR" sz="3000" kern="0" dirty="0" smtClean="0">
                <a:solidFill>
                  <a:srgbClr val="000000"/>
                </a:solidFill>
              </a:rPr>
              <a:t>,</a:t>
            </a:r>
            <a:r>
              <a:rPr lang="el-GR" altLang="el-GR" sz="3000" kern="0" dirty="0">
                <a:solidFill>
                  <a:srgbClr val="000000"/>
                </a:solidFill>
              </a:rPr>
              <a:t>  στην περιοχή εμβέλειας της μεταβλητής.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320150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712968" cy="1143000"/>
          </a:xfrm>
        </p:spPr>
        <p:txBody>
          <a:bodyPr>
            <a:noAutofit/>
          </a:bodyPr>
          <a:lstStyle/>
          <a:p>
            <a:r>
              <a:rPr lang="el-GR" altLang="el-GR" b="1" dirty="0"/>
              <a:t>Στη </a:t>
            </a:r>
            <a:r>
              <a:rPr lang="en-US" altLang="el-GR" b="1" dirty="0" smtClean="0"/>
              <a:t>Java</a:t>
            </a:r>
            <a:r>
              <a:rPr lang="el-GR" altLang="el-GR" b="1" dirty="0" smtClean="0"/>
              <a:t> </a:t>
            </a:r>
            <a:r>
              <a:rPr lang="el-GR" altLang="el-GR" b="1" dirty="0"/>
              <a:t>συνηθίζονται τα ακόλουθα: </a:t>
            </a:r>
            <a:endParaRPr lang="el-GR" b="1" dirty="0"/>
          </a:p>
        </p:txBody>
      </p:sp>
      <p:sp>
        <p:nvSpPr>
          <p:cNvPr id="3" name="Θέση περιεχομένου 1"/>
          <p:cNvSpPr>
            <a:spLocks noGrp="1"/>
          </p:cNvSpPr>
          <p:nvPr>
            <p:ph idx="1"/>
          </p:nvPr>
        </p:nvSpPr>
        <p:spPr/>
        <p:txBody>
          <a:bodyPr/>
          <a:lstStyle/>
          <a:p>
            <a:pPr lvl="0" fontAlgn="base">
              <a:lnSpc>
                <a:spcPct val="90000"/>
              </a:lnSpc>
              <a:spcAft>
                <a:spcPct val="0"/>
              </a:spcAft>
              <a:buClr>
                <a:srgbClr val="3333CC"/>
              </a:buClr>
              <a:buSzPct val="120000"/>
              <a:buFont typeface="Wingdings" panose="05000000000000000000" pitchFamily="2" charset="2"/>
              <a:buChar char="§"/>
            </a:pPr>
            <a:endParaRPr lang="el-GR" altLang="el-GR" sz="2400" kern="0" dirty="0" smtClean="0">
              <a:solidFill>
                <a:srgbClr val="000000"/>
              </a:solidFill>
            </a:endParaRPr>
          </a:p>
          <a:p>
            <a:pPr lvl="0" fontAlgn="base">
              <a:lnSpc>
                <a:spcPct val="90000"/>
              </a:lnSpc>
              <a:spcAft>
                <a:spcPct val="0"/>
              </a:spcAft>
              <a:buClr>
                <a:srgbClr val="3333CC"/>
              </a:buClr>
              <a:buSzPct val="120000"/>
              <a:buFont typeface="Wingdings" panose="05000000000000000000" pitchFamily="2" charset="2"/>
              <a:buChar char="§"/>
            </a:pPr>
            <a:r>
              <a:rPr lang="el-GR" altLang="el-GR" kern="0" dirty="0" smtClean="0">
                <a:solidFill>
                  <a:srgbClr val="000000"/>
                </a:solidFill>
              </a:rPr>
              <a:t>Τα </a:t>
            </a:r>
            <a:r>
              <a:rPr lang="el-GR" altLang="el-GR" kern="0" dirty="0">
                <a:solidFill>
                  <a:srgbClr val="000000"/>
                </a:solidFill>
              </a:rPr>
              <a:t>ονόματα των τάξεων </a:t>
            </a:r>
            <a:r>
              <a:rPr lang="el-GR" altLang="el-GR" kern="0" dirty="0" smtClean="0">
                <a:solidFill>
                  <a:srgbClr val="000000"/>
                </a:solidFill>
              </a:rPr>
              <a:t>ξεκινάνε </a:t>
            </a:r>
            <a:r>
              <a:rPr lang="el-GR" altLang="el-GR" kern="0" dirty="0">
                <a:solidFill>
                  <a:srgbClr val="000000"/>
                </a:solidFill>
              </a:rPr>
              <a:t>με κεφαλαία </a:t>
            </a:r>
            <a:r>
              <a:rPr lang="el-GR" altLang="el-GR" kern="0" dirty="0" smtClean="0">
                <a:solidFill>
                  <a:srgbClr val="000000"/>
                </a:solidFill>
              </a:rPr>
              <a:t>γράμματα</a:t>
            </a:r>
            <a:r>
              <a:rPr lang="en-US" altLang="el-GR" kern="0" dirty="0" smtClean="0">
                <a:solidFill>
                  <a:srgbClr val="000000"/>
                </a:solidFill>
              </a:rPr>
              <a:t>.</a:t>
            </a:r>
            <a:r>
              <a:rPr lang="el-GR" altLang="el-GR" kern="0" dirty="0" smtClean="0">
                <a:solidFill>
                  <a:srgbClr val="000000"/>
                </a:solidFill>
              </a:rPr>
              <a:t> </a:t>
            </a:r>
            <a:endParaRPr lang="el-GR" altLang="el-GR" kern="0" dirty="0">
              <a:solidFill>
                <a:srgbClr val="000000"/>
              </a:solidFill>
            </a:endParaRPr>
          </a:p>
          <a:p>
            <a:pPr lvl="0" fontAlgn="base">
              <a:lnSpc>
                <a:spcPct val="90000"/>
              </a:lnSpc>
              <a:spcAft>
                <a:spcPct val="0"/>
              </a:spcAft>
              <a:buClr>
                <a:srgbClr val="3333CC"/>
              </a:buClr>
              <a:buSzPct val="120000"/>
              <a:buFont typeface="Wingdings" panose="05000000000000000000" pitchFamily="2" charset="2"/>
              <a:buChar char="§"/>
            </a:pPr>
            <a:r>
              <a:rPr lang="el-GR" altLang="el-GR" kern="0" dirty="0">
                <a:solidFill>
                  <a:srgbClr val="000000"/>
                </a:solidFill>
              </a:rPr>
              <a:t>Τα ονόματα των μεταβλητών ξεκινάνε με πεζά </a:t>
            </a:r>
            <a:r>
              <a:rPr lang="el-GR" altLang="el-GR" kern="0" dirty="0" smtClean="0">
                <a:solidFill>
                  <a:srgbClr val="000000"/>
                </a:solidFill>
              </a:rPr>
              <a:t>γράμματα</a:t>
            </a:r>
            <a:r>
              <a:rPr lang="en-US" altLang="el-GR" kern="0" dirty="0" smtClean="0">
                <a:solidFill>
                  <a:srgbClr val="000000"/>
                </a:solidFill>
              </a:rPr>
              <a:t>.</a:t>
            </a:r>
            <a:r>
              <a:rPr lang="el-GR" altLang="el-GR" kern="0" dirty="0" smtClean="0">
                <a:solidFill>
                  <a:srgbClr val="000000"/>
                </a:solidFill>
              </a:rPr>
              <a:t> </a:t>
            </a:r>
            <a:endParaRPr lang="el-GR" altLang="el-GR" kern="0" dirty="0">
              <a:solidFill>
                <a:srgbClr val="000000"/>
              </a:solidFill>
            </a:endParaRPr>
          </a:p>
          <a:p>
            <a:pPr lvl="0" fontAlgn="base">
              <a:lnSpc>
                <a:spcPct val="90000"/>
              </a:lnSpc>
              <a:spcAft>
                <a:spcPct val="0"/>
              </a:spcAft>
              <a:buClr>
                <a:srgbClr val="3333CC"/>
              </a:buClr>
              <a:buSzPct val="120000"/>
              <a:buFont typeface="Wingdings" panose="05000000000000000000" pitchFamily="2" charset="2"/>
              <a:buChar char="§"/>
            </a:pPr>
            <a:r>
              <a:rPr lang="el-GR" altLang="el-GR" kern="0" dirty="0">
                <a:solidFill>
                  <a:srgbClr val="000000"/>
                </a:solidFill>
              </a:rPr>
              <a:t>Στη περίπτωση που έχουμε αναγνωριστικό πολλών </a:t>
            </a:r>
            <a:r>
              <a:rPr lang="el-GR" altLang="el-GR" kern="0" dirty="0" smtClean="0">
                <a:solidFill>
                  <a:srgbClr val="000000"/>
                </a:solidFill>
              </a:rPr>
              <a:t>λέξεων</a:t>
            </a:r>
            <a:r>
              <a:rPr lang="en-US" altLang="el-GR" kern="0" dirty="0" smtClean="0">
                <a:solidFill>
                  <a:srgbClr val="000000"/>
                </a:solidFill>
              </a:rPr>
              <a:t>,</a:t>
            </a:r>
            <a:r>
              <a:rPr lang="el-GR" altLang="el-GR" kern="0" dirty="0" smtClean="0">
                <a:solidFill>
                  <a:srgbClr val="000000"/>
                </a:solidFill>
              </a:rPr>
              <a:t> </a:t>
            </a:r>
            <a:r>
              <a:rPr lang="el-GR" altLang="el-GR" kern="0" dirty="0">
                <a:solidFill>
                  <a:srgbClr val="000000"/>
                </a:solidFill>
              </a:rPr>
              <a:t>τότε ενώνουμε τις </a:t>
            </a:r>
            <a:r>
              <a:rPr lang="el-GR" altLang="el-GR" kern="0" dirty="0" smtClean="0">
                <a:solidFill>
                  <a:srgbClr val="000000"/>
                </a:solidFill>
              </a:rPr>
              <a:t>λέξεις</a:t>
            </a:r>
            <a:r>
              <a:rPr lang="en-US" altLang="el-GR" kern="0" dirty="0" smtClean="0">
                <a:solidFill>
                  <a:srgbClr val="000000"/>
                </a:solidFill>
              </a:rPr>
              <a:t>,</a:t>
            </a:r>
            <a:r>
              <a:rPr lang="el-GR" altLang="el-GR" kern="0" dirty="0" smtClean="0">
                <a:solidFill>
                  <a:srgbClr val="000000"/>
                </a:solidFill>
              </a:rPr>
              <a:t> </a:t>
            </a:r>
            <a:r>
              <a:rPr lang="el-GR" altLang="el-GR" kern="0" dirty="0">
                <a:solidFill>
                  <a:srgbClr val="000000"/>
                </a:solidFill>
              </a:rPr>
              <a:t>γράφοντας με κεφαλαίο το πρώτο γράμμα κάθε λέξης: </a:t>
            </a:r>
            <a:r>
              <a:rPr lang="el-GR" altLang="el-GR" kern="0" dirty="0" smtClean="0">
                <a:solidFill>
                  <a:srgbClr val="000000"/>
                </a:solidFill>
              </a:rPr>
              <a:t>πχ </a:t>
            </a:r>
            <a:r>
              <a:rPr lang="en-US" altLang="el-GR" kern="0" dirty="0" err="1" smtClean="0">
                <a:solidFill>
                  <a:srgbClr val="000000"/>
                </a:solidFill>
              </a:rPr>
              <a:t>aVeryLongIdentifier</a:t>
            </a:r>
            <a:r>
              <a:rPr lang="en-US" altLang="el-GR" kern="0" dirty="0" smtClean="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127114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Οι βασικοί τύποι </a:t>
            </a:r>
            <a:r>
              <a:rPr lang="el-GR" altLang="el-GR" b="1" dirty="0" smtClean="0"/>
              <a:t>δεδομένων </a:t>
            </a:r>
            <a:r>
              <a:rPr lang="el-GR" altLang="el-GR" b="1" dirty="0"/>
              <a:t>στη </a:t>
            </a:r>
            <a:r>
              <a:rPr lang="en-US" altLang="el-GR" b="1" dirty="0" smtClean="0"/>
              <a:t>Java (</a:t>
            </a:r>
            <a:r>
              <a:rPr lang="el-GR" altLang="el-GR" b="1" dirty="0" smtClean="0"/>
              <a:t>1 από 2) </a:t>
            </a:r>
            <a:endParaRPr lang="el-GR" b="1"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pic>
        <p:nvPicPr>
          <p:cNvPr id="9" name="Θέση περιεχομένου 8" descr="Εικόνα με το μπλοκ διάγραμμα στο οποίο φαίνονται αναλυτικά οι τύποι δεδομένων της java. Πρώτος τύπος byte. Δεύτερος τύπος ακέραιοι, εκ των οποίων μπορεί να είναι, short, int, και long. Τρίτος τύπος κινητής υποδιαστολής, εκ των οποίων μπορεί να είναι, float, και double. Τέταρτος τύπος χαρακτήρες, char. Πέμπτος τύπος boolean"/>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1184" y="1604613"/>
            <a:ext cx="6961632" cy="4517136"/>
          </a:xfrm>
        </p:spPr>
      </p:pic>
    </p:spTree>
    <p:extLst>
      <p:ext uri="{BB962C8B-B14F-4D97-AF65-F5344CB8AC3E}">
        <p14:creationId xmlns:p14="http://schemas.microsoft.com/office/powerpoint/2010/main" val="3278224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Οι βασικοί τύποι δεδομένων στη </a:t>
            </a:r>
            <a:r>
              <a:rPr lang="en-US" altLang="el-GR" b="1" dirty="0" smtClean="0"/>
              <a:t>Java (</a:t>
            </a:r>
            <a:r>
              <a:rPr lang="el-GR" altLang="el-GR" b="1" dirty="0" smtClean="0"/>
              <a:t>2</a:t>
            </a:r>
            <a:r>
              <a:rPr lang="en-US" altLang="el-GR" b="1" dirty="0" smtClean="0"/>
              <a:t> </a:t>
            </a:r>
            <a:r>
              <a:rPr lang="el-GR" altLang="el-GR" b="1" dirty="0" smtClean="0"/>
              <a:t>από 2)</a:t>
            </a:r>
            <a:endParaRPr lang="el-GR" b="1" dirty="0"/>
          </a:p>
        </p:txBody>
      </p:sp>
      <p:graphicFrame>
        <p:nvGraphicFramePr>
          <p:cNvPr id="6" name="Πίνακας 1" descr="Πίνακας: Πρώτη γραμμή, τύπος byte, μέγεθος σε bit 8, τιμές από -128 έως 127.&#10;Δεύτερη γραμμή. τύπος short, μέγεθος σε bit 16, τιμές από -32768 έως 32767.&#10;Τρίτη γραμμή, τύπος int, μέγεθος 32, τιμές από -2146473648 έως 2147483647.&#10;Τέταρτη γραμμή, τύπος long, μέγεθος 64, τιμές από - 9 κόμμα 2, επί 10   εις την 18, έως 9 κόμμα 2, επί 10  εις την 18.&#10;Πέμπτη γραμμή, τύπος float, μέγεθος 32, τιμές από + πλην, 1 κόμμα 401, επί 10 εις την μείον 45, εώς + πλην, 3 κόμμα 402, επί 10 εις την 38.&#10;Έκτη γραμμή, τύπος double, μέγεθος 64, τιμές από + πλην, 4 κόμμα 94, επί 10 εις την μείον 324, έως 1 κόμμα 79, εις την 308.&#10;Έβδομη γραμμή, τύπος char, μέγεθος 16, τιμές, όλοι οι unicode χαρακτήρες.&#10;Όγδοη γραμμή, τύπος boolean, τιμές true και false."/>
          <p:cNvGraphicFramePr>
            <a:graphicFrameLocks/>
          </p:cNvGraphicFramePr>
          <p:nvPr>
            <p:custDataLst>
              <p:tags r:id="rId2"/>
            </p:custDataLst>
            <p:extLst>
              <p:ext uri="{D42A27DB-BD31-4B8C-83A1-F6EECF244321}">
                <p14:modId xmlns:p14="http://schemas.microsoft.com/office/powerpoint/2010/main" val="2545104027"/>
              </p:ext>
            </p:extLst>
          </p:nvPr>
        </p:nvGraphicFramePr>
        <p:xfrm>
          <a:off x="539552" y="1628800"/>
          <a:ext cx="7920038" cy="4642319"/>
        </p:xfrm>
        <a:graphic>
          <a:graphicData uri="http://schemas.openxmlformats.org/drawingml/2006/table">
            <a:tbl>
              <a:tblPr firstRow="1"/>
              <a:tblGrid>
                <a:gridCol w="1208088"/>
                <a:gridCol w="2320106"/>
                <a:gridCol w="4391844"/>
              </a:tblGrid>
              <a:tr h="558111">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rgbClr val="0033CC"/>
                          </a:solidFill>
                          <a:effectLst/>
                          <a:latin typeface="+mn-lt"/>
                          <a:cs typeface="Times New Roman" pitchFamily="18" charset="0"/>
                        </a:rPr>
                        <a:t>Τύπος</a:t>
                      </a:r>
                      <a:endParaRPr kumimoji="0" lang="el-GR" sz="2400" b="1" i="0" u="none" strike="noStrike" cap="none" normalizeH="0" baseline="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rgbClr val="0033CC"/>
                          </a:solidFill>
                          <a:effectLst/>
                          <a:latin typeface="+mn-lt"/>
                          <a:cs typeface="Times New Roman" pitchFamily="18" charset="0"/>
                        </a:rPr>
                        <a:t>Μέγεθος</a:t>
                      </a:r>
                      <a:r>
                        <a:rPr kumimoji="0" lang="en-US" sz="2400" b="1" i="0" u="none" strike="noStrike" cap="none" normalizeH="0" baseline="0" dirty="0" smtClean="0">
                          <a:ln>
                            <a:noFill/>
                          </a:ln>
                          <a:solidFill>
                            <a:srgbClr val="0033CC"/>
                          </a:solidFill>
                          <a:effectLst/>
                          <a:latin typeface="+mn-lt"/>
                          <a:cs typeface="Times New Roman" pitchFamily="18" charset="0"/>
                        </a:rPr>
                        <a:t> </a:t>
                      </a:r>
                      <a:r>
                        <a:rPr kumimoji="0" lang="el-GR" sz="2400" b="1" i="0" u="none" strike="noStrike" cap="none" normalizeH="0" baseline="0" dirty="0" smtClean="0">
                          <a:ln>
                            <a:noFill/>
                          </a:ln>
                          <a:solidFill>
                            <a:srgbClr val="0033CC"/>
                          </a:solidFill>
                          <a:effectLst/>
                          <a:latin typeface="+mn-lt"/>
                          <a:cs typeface="Times New Roman" pitchFamily="18" charset="0"/>
                        </a:rPr>
                        <a:t>σε </a:t>
                      </a:r>
                      <a:r>
                        <a:rPr kumimoji="0" lang="en-US" sz="2400" b="1" i="0" u="none" strike="noStrike" cap="none" normalizeH="0" baseline="0" noProof="0" dirty="0" smtClean="0">
                          <a:ln>
                            <a:noFill/>
                          </a:ln>
                          <a:solidFill>
                            <a:srgbClr val="0033CC"/>
                          </a:solidFill>
                          <a:effectLst/>
                          <a:latin typeface="+mn-lt"/>
                          <a:cs typeface="Times New Roman" pitchFamily="18" charset="0"/>
                        </a:rPr>
                        <a:t>bit</a:t>
                      </a:r>
                      <a:endParaRPr kumimoji="0" lang="en-US" sz="2400" b="1" i="0" u="none" strike="noStrike" cap="none" normalizeH="0" baseline="0" noProof="0" dirty="0" smtClean="0">
                        <a:ln>
                          <a:noFill/>
                        </a:ln>
                        <a:solidFill>
                          <a:srgbClr val="0033CC"/>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rgbClr val="0033CC"/>
                          </a:solidFill>
                          <a:effectLst/>
                          <a:latin typeface="+mn-lt"/>
                          <a:cs typeface="Times New Roman" pitchFamily="18" charset="0"/>
                        </a:rPr>
                        <a:t>Τιμές</a:t>
                      </a:r>
                      <a:endParaRPr kumimoji="0" lang="el-GR" sz="2400" b="1" i="0" u="none" strike="noStrike" cap="none" normalizeH="0" baseline="0" dirty="0" smtClean="0">
                        <a:ln>
                          <a:noFill/>
                        </a:ln>
                        <a:solidFill>
                          <a:srgbClr val="0033CC"/>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4744">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33CC"/>
                          </a:solidFill>
                          <a:effectLst/>
                          <a:latin typeface="+mn-lt"/>
                          <a:cs typeface="Times New Roman" pitchFamily="18" charset="0"/>
                        </a:rPr>
                        <a:t>byte</a:t>
                      </a:r>
                      <a:endParaRPr kumimoji="0" lang="en-US" sz="2000" b="0" i="0" u="none" strike="noStrike" cap="none" normalizeH="0" baseline="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8 </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-128 έως 127</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4744">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33CC"/>
                          </a:solidFill>
                          <a:effectLst/>
                          <a:latin typeface="+mn-lt"/>
                          <a:cs typeface="Times New Roman" pitchFamily="18" charset="0"/>
                        </a:rPr>
                        <a:t>short</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16</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-32768 έως 32767</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4744">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err="1" smtClean="0">
                          <a:ln>
                            <a:noFill/>
                          </a:ln>
                          <a:solidFill>
                            <a:srgbClr val="0033CC"/>
                          </a:solidFill>
                          <a:effectLst/>
                          <a:latin typeface="+mn-lt"/>
                          <a:cs typeface="Times New Roman" pitchFamily="18" charset="0"/>
                        </a:rPr>
                        <a:t>int</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32</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-2146473648 έως 2147483647</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0711">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33CC"/>
                          </a:solidFill>
                          <a:effectLst/>
                          <a:latin typeface="+mn-lt"/>
                          <a:cs typeface="Times New Roman" pitchFamily="18" charset="0"/>
                        </a:rPr>
                        <a:t>long</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64</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-9223372036854775808 έως 9223372036854775807</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0711">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33CC"/>
                          </a:solidFill>
                          <a:effectLst/>
                          <a:latin typeface="+mn-lt"/>
                          <a:cs typeface="Times New Roman" pitchFamily="18" charset="0"/>
                        </a:rPr>
                        <a:t>float</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32</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±1.40129846432481707x10</a:t>
                      </a:r>
                      <a:r>
                        <a:rPr kumimoji="0" lang="el-GR" sz="2000" b="0" i="0" u="none" strike="noStrike" cap="none" normalizeH="0" baseline="30000" noProof="0" dirty="0" smtClean="0">
                          <a:ln>
                            <a:noFill/>
                          </a:ln>
                          <a:solidFill>
                            <a:srgbClr val="000000"/>
                          </a:solidFill>
                          <a:effectLst/>
                          <a:latin typeface="+mn-lt"/>
                          <a:cs typeface="Times New Roman" pitchFamily="18" charset="0"/>
                        </a:rPr>
                        <a:t>-45</a:t>
                      </a:r>
                      <a:r>
                        <a:rPr kumimoji="0" lang="el-GR" sz="2000" b="0" i="0" u="none" strike="noStrike" cap="none" normalizeH="0" baseline="0" noProof="0" dirty="0" smtClean="0">
                          <a:ln>
                            <a:noFill/>
                          </a:ln>
                          <a:solidFill>
                            <a:srgbClr val="000000"/>
                          </a:solidFill>
                          <a:effectLst/>
                          <a:latin typeface="+mn-lt"/>
                          <a:cs typeface="Times New Roman" pitchFamily="18" charset="0"/>
                        </a:rPr>
                        <a:t> έως ±3.40282346638528860x10</a:t>
                      </a:r>
                      <a:r>
                        <a:rPr kumimoji="0" lang="el-GR" sz="2000" b="0" i="0" u="none" strike="noStrike" cap="none" normalizeH="0" baseline="30000" noProof="0" dirty="0" smtClean="0">
                          <a:ln>
                            <a:noFill/>
                          </a:ln>
                          <a:solidFill>
                            <a:srgbClr val="000000"/>
                          </a:solidFill>
                          <a:effectLst/>
                          <a:latin typeface="+mn-lt"/>
                          <a:cs typeface="Times New Roman" pitchFamily="18" charset="0"/>
                        </a:rPr>
                        <a:t>38</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0711">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33CC"/>
                          </a:solidFill>
                          <a:effectLst/>
                          <a:latin typeface="+mn-lt"/>
                          <a:cs typeface="Times New Roman" pitchFamily="18" charset="0"/>
                        </a:rPr>
                        <a:t>double</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64</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±4.94065645841246544x10</a:t>
                      </a:r>
                      <a:r>
                        <a:rPr kumimoji="0" lang="el-GR" sz="2000" b="0" i="0" u="none" strike="noStrike" cap="none" normalizeH="0" baseline="30000" noProof="0" dirty="0" smtClean="0">
                          <a:ln>
                            <a:noFill/>
                          </a:ln>
                          <a:solidFill>
                            <a:srgbClr val="000000"/>
                          </a:solidFill>
                          <a:effectLst/>
                          <a:latin typeface="+mn-lt"/>
                          <a:cs typeface="Times New Roman" pitchFamily="18" charset="0"/>
                        </a:rPr>
                        <a:t>-324</a:t>
                      </a:r>
                      <a:r>
                        <a:rPr kumimoji="0" lang="el-GR" sz="2000" b="0" i="0" u="none" strike="noStrike" cap="none" normalizeH="0" baseline="0" noProof="0" dirty="0" smtClean="0">
                          <a:ln>
                            <a:noFill/>
                          </a:ln>
                          <a:solidFill>
                            <a:srgbClr val="000000"/>
                          </a:solidFill>
                          <a:effectLst/>
                          <a:latin typeface="+mn-lt"/>
                          <a:cs typeface="Times New Roman" pitchFamily="18" charset="0"/>
                        </a:rPr>
                        <a:t> έως ±1.79769313486231570x10</a:t>
                      </a:r>
                      <a:r>
                        <a:rPr kumimoji="0" lang="el-GR" sz="2000" b="0" i="0" u="none" strike="noStrike" cap="none" normalizeH="0" baseline="30000" noProof="0" dirty="0" smtClean="0">
                          <a:ln>
                            <a:noFill/>
                          </a:ln>
                          <a:solidFill>
                            <a:srgbClr val="000000"/>
                          </a:solidFill>
                          <a:effectLst/>
                          <a:latin typeface="+mn-lt"/>
                          <a:cs typeface="Times New Roman" pitchFamily="18" charset="0"/>
                        </a:rPr>
                        <a:t>308</a:t>
                      </a:r>
                      <a:endParaRPr kumimoji="0" lang="el-GR"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4744">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33CC"/>
                          </a:solidFill>
                          <a:effectLst/>
                          <a:latin typeface="+mn-lt"/>
                          <a:cs typeface="Times New Roman" pitchFamily="18" charset="0"/>
                        </a:rPr>
                        <a:t>char</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C00000"/>
                          </a:solidFill>
                          <a:effectLst/>
                          <a:latin typeface="+mn-lt"/>
                          <a:cs typeface="Times New Roman" pitchFamily="18" charset="0"/>
                        </a:rPr>
                        <a:t>16</a:t>
                      </a:r>
                      <a:endParaRPr kumimoji="0" lang="el-GR" sz="2000" b="0" i="0" u="none" strike="noStrike" cap="none" normalizeH="0" baseline="0" noProof="0" dirty="0" smtClean="0">
                        <a:ln>
                          <a:noFill/>
                        </a:ln>
                        <a:solidFill>
                          <a:srgbClr val="C00000"/>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cs typeface="Times New Roman" pitchFamily="18" charset="0"/>
                        </a:rPr>
                        <a:t>Όλοι οι </a:t>
                      </a:r>
                      <a:r>
                        <a:rPr kumimoji="0" lang="en-US" sz="2000" b="0" i="0" u="none" strike="noStrike" cap="none" normalizeH="0" baseline="0" noProof="0" dirty="0" smtClean="0">
                          <a:ln>
                            <a:noFill/>
                          </a:ln>
                          <a:solidFill>
                            <a:srgbClr val="000000"/>
                          </a:solidFill>
                          <a:effectLst/>
                          <a:latin typeface="+mn-lt"/>
                          <a:cs typeface="Times New Roman" pitchFamily="18" charset="0"/>
                        </a:rPr>
                        <a:t>Unicode</a:t>
                      </a:r>
                      <a:r>
                        <a:rPr kumimoji="0" lang="el-GR" sz="2000" b="0" i="0" u="none" strike="noStrike" cap="none" normalizeH="0" baseline="0" dirty="0" smtClean="0">
                          <a:ln>
                            <a:noFill/>
                          </a:ln>
                          <a:solidFill>
                            <a:srgbClr val="000000"/>
                          </a:solidFill>
                          <a:effectLst/>
                          <a:latin typeface="+mn-lt"/>
                          <a:cs typeface="Times New Roman" pitchFamily="18" charset="0"/>
                        </a:rPr>
                        <a:t> χαρακτήρες</a:t>
                      </a:r>
                      <a:endParaRPr kumimoji="0" lang="el-GR" sz="2000" b="0" i="0" u="none" strike="noStrike" cap="none" normalizeH="0" baseline="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4218">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err="1" smtClean="0">
                          <a:ln>
                            <a:noFill/>
                          </a:ln>
                          <a:solidFill>
                            <a:srgbClr val="0033CC"/>
                          </a:solidFill>
                          <a:effectLst/>
                          <a:latin typeface="+mn-lt"/>
                          <a:cs typeface="Times New Roman" pitchFamily="18" charset="0"/>
                        </a:rPr>
                        <a:t>boolean</a:t>
                      </a:r>
                      <a:endParaRPr kumimoji="0" lang="en-US" sz="2000" b="0" i="0" u="none" strike="noStrike" cap="none" normalizeH="0" baseline="0" noProof="0" dirty="0" smtClean="0">
                        <a:ln>
                          <a:noFill/>
                        </a:ln>
                        <a:solidFill>
                          <a:srgbClr val="0033CC"/>
                        </a:solidFill>
                        <a:effectLst/>
                        <a:latin typeface="+mn-lt"/>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2000" b="0" i="0" u="none" strike="noStrike" cap="none" normalizeH="0" baseline="0" noProof="0" dirty="0" smtClean="0">
                          <a:ln>
                            <a:noFill/>
                          </a:ln>
                          <a:solidFill>
                            <a:schemeClr val="tx1"/>
                          </a:solidFill>
                          <a:effectLst/>
                          <a:latin typeface="+mn-lt"/>
                        </a:rPr>
                        <a:t>-</a:t>
                      </a: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Tahoma"/>
                          <a:ea typeface=""/>
                          <a:cs typeface=""/>
                        </a:defRPr>
                      </a:lvl1pPr>
                      <a:lvl2pPr marL="457200" algn="l" defTabSz="914400" rtl="0" eaLnBrk="1" latinLnBrk="0" hangingPunct="1">
                        <a:defRPr sz="1800" kern="1200">
                          <a:solidFill>
                            <a:schemeClr val="tx1"/>
                          </a:solidFill>
                          <a:latin typeface="Tahoma"/>
                          <a:ea typeface=""/>
                          <a:cs typeface=""/>
                        </a:defRPr>
                      </a:lvl2pPr>
                      <a:lvl3pPr marL="914400" algn="l" defTabSz="914400" rtl="0" eaLnBrk="1" latinLnBrk="0" hangingPunct="1">
                        <a:defRPr sz="1800" kern="1200">
                          <a:solidFill>
                            <a:schemeClr val="tx1"/>
                          </a:solidFill>
                          <a:latin typeface="Tahoma"/>
                          <a:ea typeface=""/>
                          <a:cs typeface=""/>
                        </a:defRPr>
                      </a:lvl3pPr>
                      <a:lvl4pPr marL="1371600" algn="l" defTabSz="914400" rtl="0" eaLnBrk="1" latinLnBrk="0" hangingPunct="1">
                        <a:defRPr sz="1800" kern="1200">
                          <a:solidFill>
                            <a:schemeClr val="tx1"/>
                          </a:solidFill>
                          <a:latin typeface="Tahoma"/>
                          <a:ea typeface=""/>
                          <a:cs typeface=""/>
                        </a:defRPr>
                      </a:lvl4pPr>
                      <a:lvl5pPr marL="1828800" algn="l" defTabSz="914400" rtl="0" eaLnBrk="1" latinLnBrk="0" hangingPunct="1">
                        <a:defRPr sz="1800" kern="1200">
                          <a:solidFill>
                            <a:schemeClr val="tx1"/>
                          </a:solidFill>
                          <a:latin typeface="Tahoma"/>
                          <a:ea typeface=""/>
                          <a:cs typeface=""/>
                        </a:defRPr>
                      </a:lvl5pPr>
                      <a:lvl6pPr marL="2286000" algn="l" defTabSz="914400" rtl="0" eaLnBrk="1" latinLnBrk="0" hangingPunct="1">
                        <a:defRPr sz="1800" kern="1200">
                          <a:solidFill>
                            <a:schemeClr val="tx1"/>
                          </a:solidFill>
                          <a:latin typeface="Tahoma"/>
                          <a:ea typeface=""/>
                          <a:cs typeface=""/>
                        </a:defRPr>
                      </a:lvl6pPr>
                      <a:lvl7pPr marL="2743200" algn="l" defTabSz="914400" rtl="0" eaLnBrk="1" latinLnBrk="0" hangingPunct="1">
                        <a:defRPr sz="1800" kern="1200">
                          <a:solidFill>
                            <a:schemeClr val="tx1"/>
                          </a:solidFill>
                          <a:latin typeface="Tahoma"/>
                          <a:ea typeface=""/>
                          <a:cs typeface=""/>
                        </a:defRPr>
                      </a:lvl7pPr>
                      <a:lvl8pPr marL="3200400" algn="l" defTabSz="914400" rtl="0" eaLnBrk="1" latinLnBrk="0" hangingPunct="1">
                        <a:defRPr sz="1800" kern="1200">
                          <a:solidFill>
                            <a:schemeClr val="tx1"/>
                          </a:solidFill>
                          <a:latin typeface="Tahoma"/>
                          <a:ea typeface=""/>
                          <a:cs typeface=""/>
                        </a:defRPr>
                      </a:lvl8pPr>
                      <a:lvl9pPr marL="3657600" algn="l" defTabSz="914400" rtl="0" eaLnBrk="1" latinLnBrk="0" hangingPunct="1">
                        <a:defRPr sz="1800" kern="1200">
                          <a:solidFill>
                            <a:schemeClr val="tx1"/>
                          </a:solidFill>
                          <a:latin typeface="Tahoma"/>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cs typeface="Times New Roman" pitchFamily="18" charset="0"/>
                        </a:rPr>
                        <a:t>false</a:t>
                      </a:r>
                      <a:r>
                        <a:rPr kumimoji="0" lang="en-US" sz="2000" b="0" i="0" u="none" strike="noStrike" cap="none" normalizeH="0" baseline="0" dirty="0" smtClean="0">
                          <a:ln>
                            <a:noFill/>
                          </a:ln>
                          <a:solidFill>
                            <a:srgbClr val="000000"/>
                          </a:solidFill>
                          <a:effectLst/>
                          <a:latin typeface="+mn-lt"/>
                          <a:cs typeface="Times New Roman" pitchFamily="18" charset="0"/>
                        </a:rPr>
                        <a:t> </a:t>
                      </a:r>
                      <a:r>
                        <a:rPr kumimoji="0" lang="el-GR" sz="2000" b="0" i="0" u="none" strike="noStrike" cap="none" normalizeH="0" baseline="0" dirty="0" smtClean="0">
                          <a:ln>
                            <a:noFill/>
                          </a:ln>
                          <a:solidFill>
                            <a:srgbClr val="000000"/>
                          </a:solidFill>
                          <a:effectLst/>
                          <a:latin typeface="+mn-lt"/>
                          <a:cs typeface="Times New Roman" pitchFamily="18" charset="0"/>
                        </a:rPr>
                        <a:t>ή</a:t>
                      </a:r>
                      <a:r>
                        <a:rPr kumimoji="0" lang="en-US" sz="2000" b="0" i="0" u="none" strike="noStrike" cap="none" normalizeH="0" baseline="0" dirty="0" smtClean="0">
                          <a:ln>
                            <a:noFill/>
                          </a:ln>
                          <a:solidFill>
                            <a:srgbClr val="000000"/>
                          </a:solidFill>
                          <a:effectLst/>
                          <a:latin typeface="+mn-lt"/>
                          <a:cs typeface="Times New Roman" pitchFamily="18" charset="0"/>
                        </a:rPr>
                        <a:t> </a:t>
                      </a:r>
                      <a:r>
                        <a:rPr kumimoji="0" lang="en-US" sz="2000" b="0" i="0" u="none" strike="noStrike" cap="none" normalizeH="0" baseline="0" noProof="0" dirty="0" smtClean="0">
                          <a:ln>
                            <a:noFill/>
                          </a:ln>
                          <a:solidFill>
                            <a:srgbClr val="000000"/>
                          </a:solidFill>
                          <a:effectLst/>
                          <a:latin typeface="+mn-lt"/>
                          <a:cs typeface="Times New Roman" pitchFamily="18" charset="0"/>
                        </a:rPr>
                        <a:t>true</a:t>
                      </a:r>
                      <a:endParaRPr kumimoji="0" lang="en-US" sz="2000" b="0" i="0" u="none" strike="noStrike" cap="none" normalizeH="0" baseline="0" noProof="0" dirty="0" smtClean="0">
                        <a:ln>
                          <a:noFill/>
                        </a:ln>
                        <a:solidFill>
                          <a:schemeClr val="tx1"/>
                        </a:solidFill>
                        <a:effectLst/>
                        <a:latin typeface="+mn-lt"/>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511927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Παράδειγμα </a:t>
            </a:r>
            <a:r>
              <a:rPr lang="el-GR" altLang="el-GR" b="1" dirty="0"/>
              <a:t>στους τύπους </a:t>
            </a:r>
            <a:r>
              <a:rPr lang="el-GR" altLang="el-GR" b="1" dirty="0" smtClean="0"/>
              <a:t>δεδομένων</a:t>
            </a:r>
            <a:endParaRPr lang="el-GR" b="1" dirty="0"/>
          </a:p>
        </p:txBody>
      </p:sp>
      <p:sp>
        <p:nvSpPr>
          <p:cNvPr id="5" name="Θέση περιεχομένου 1"/>
          <p:cNvSpPr>
            <a:spLocks noGrp="1"/>
          </p:cNvSpPr>
          <p:nvPr>
            <p:ph idx="1"/>
          </p:nvPr>
        </p:nvSpPr>
        <p:spPr/>
        <p:txBody>
          <a:bodyPr/>
          <a:lstStyle/>
          <a:p>
            <a:pPr marL="0" lvl="0" indent="0" fontAlgn="base">
              <a:spcBef>
                <a:spcPts val="0"/>
              </a:spcBef>
              <a:spcAft>
                <a:spcPct val="0"/>
              </a:spcAft>
              <a:buClr>
                <a:srgbClr val="3333CC"/>
              </a:buClr>
              <a:buSzPct val="120000"/>
              <a:buNone/>
            </a:pPr>
            <a:endParaRPr lang="el-GR" altLang="el-GR" kern="0" dirty="0">
              <a:solidFill>
                <a:srgbClr val="000000"/>
              </a:solidFill>
            </a:endParaRPr>
          </a:p>
          <a:p>
            <a:pPr lvl="0" fontAlgn="base">
              <a:spcBef>
                <a:spcPts val="0"/>
              </a:spcBef>
              <a:spcAft>
                <a:spcPct val="0"/>
              </a:spcAft>
              <a:buClr>
                <a:srgbClr val="3333CC"/>
              </a:buClr>
              <a:buSzPct val="120000"/>
              <a:buFont typeface="Wingdings" pitchFamily="2" charset="2"/>
              <a:buChar char="§"/>
            </a:pPr>
            <a:r>
              <a:rPr lang="el-GR" altLang="el-GR" kern="0" dirty="0" smtClean="0">
                <a:solidFill>
                  <a:srgbClr val="000000"/>
                </a:solidFill>
              </a:rPr>
              <a:t>Γράψτε </a:t>
            </a:r>
            <a:r>
              <a:rPr lang="el-GR" altLang="el-GR" kern="0" dirty="0">
                <a:solidFill>
                  <a:srgbClr val="000000"/>
                </a:solidFill>
              </a:rPr>
              <a:t>ένα </a:t>
            </a:r>
            <a:r>
              <a:rPr lang="el-GR" altLang="el-GR" kern="0" dirty="0" smtClean="0">
                <a:solidFill>
                  <a:srgbClr val="000000"/>
                </a:solidFill>
              </a:rPr>
              <a:t>πρόγραμμα </a:t>
            </a:r>
            <a:r>
              <a:rPr lang="el-GR" altLang="el-GR" kern="0" dirty="0">
                <a:solidFill>
                  <a:srgbClr val="000000"/>
                </a:solidFill>
              </a:rPr>
              <a:t>στο οποίο να δηλώσετε 8 </a:t>
            </a:r>
            <a:r>
              <a:rPr lang="el-GR" altLang="el-GR" kern="0" dirty="0" smtClean="0">
                <a:solidFill>
                  <a:srgbClr val="000000"/>
                </a:solidFill>
              </a:rPr>
              <a:t>μεταβλητές, σύμφωνα με </a:t>
            </a:r>
            <a:r>
              <a:rPr lang="el-GR" altLang="el-GR" kern="0" dirty="0">
                <a:solidFill>
                  <a:srgbClr val="000000"/>
                </a:solidFill>
              </a:rPr>
              <a:t>τους οκτώ βασικούς τύπους </a:t>
            </a:r>
            <a:r>
              <a:rPr lang="el-GR" altLang="el-GR" kern="0" dirty="0" smtClean="0">
                <a:solidFill>
                  <a:srgbClr val="000000"/>
                </a:solidFill>
              </a:rPr>
              <a:t>δεδομένων, </a:t>
            </a:r>
            <a:r>
              <a:rPr lang="el-GR" altLang="el-GR" kern="0" dirty="0">
                <a:solidFill>
                  <a:srgbClr val="000000"/>
                </a:solidFill>
              </a:rPr>
              <a:t>που </a:t>
            </a:r>
            <a:r>
              <a:rPr lang="el-GR" altLang="el-GR" kern="0" dirty="0" smtClean="0">
                <a:solidFill>
                  <a:srgbClr val="000000"/>
                </a:solidFill>
              </a:rPr>
              <a:t>συναντάμε </a:t>
            </a:r>
            <a:r>
              <a:rPr lang="el-GR" altLang="el-GR" kern="0" dirty="0">
                <a:solidFill>
                  <a:srgbClr val="000000"/>
                </a:solidFill>
              </a:rPr>
              <a:t>στην </a:t>
            </a:r>
            <a:r>
              <a:rPr lang="en-US" altLang="el-GR" kern="0" dirty="0" smtClean="0">
                <a:solidFill>
                  <a:srgbClr val="000000"/>
                </a:solidFill>
              </a:rPr>
              <a:t>Java</a:t>
            </a:r>
            <a:r>
              <a:rPr lang="el-GR" altLang="el-GR" kern="0" dirty="0" smtClean="0">
                <a:solidFill>
                  <a:srgbClr val="000000"/>
                </a:solidFill>
              </a:rPr>
              <a:t>. Δώστε τιμές </a:t>
            </a:r>
            <a:r>
              <a:rPr lang="el-GR" altLang="el-GR" kern="0" dirty="0">
                <a:solidFill>
                  <a:srgbClr val="000000"/>
                </a:solidFill>
              </a:rPr>
              <a:t>σε αυτές τις </a:t>
            </a:r>
            <a:r>
              <a:rPr lang="el-GR" altLang="el-GR" kern="0" dirty="0" smtClean="0">
                <a:solidFill>
                  <a:srgbClr val="000000"/>
                </a:solidFill>
              </a:rPr>
              <a:t>μεταβλητές, </a:t>
            </a:r>
            <a:r>
              <a:rPr lang="el-GR" altLang="el-GR" kern="0" dirty="0">
                <a:solidFill>
                  <a:srgbClr val="000000"/>
                </a:solidFill>
              </a:rPr>
              <a:t>και στη συνέχεια τυπώστε τις. </a:t>
            </a:r>
          </a:p>
          <a:p>
            <a:endParaRPr lang="el-GR"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2688462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solidFill>
                  <a:prstClr val="black"/>
                </a:solidFill>
              </a:rPr>
              <a:t>Παράδειγμα </a:t>
            </a:r>
            <a:r>
              <a:rPr lang="el-GR" altLang="el-GR" b="1" dirty="0">
                <a:solidFill>
                  <a:prstClr val="black"/>
                </a:solidFill>
              </a:rPr>
              <a:t>στους τύπους </a:t>
            </a:r>
            <a:r>
              <a:rPr lang="el-GR" altLang="el-GR" b="1" dirty="0" smtClean="0">
                <a:solidFill>
                  <a:prstClr val="black"/>
                </a:solidFill>
              </a:rPr>
              <a:t>δεδομένων: Εκτέλεση</a:t>
            </a:r>
            <a:endParaRPr lang="el-GR" dirty="0"/>
          </a:p>
        </p:txBody>
      </p:sp>
      <p:pic>
        <p:nvPicPr>
          <p:cNvPr id="6" name="Θέση περιεχομένου 1" descr="Εικόνα της επιφάνειας της command line, στην οποία φαίνεται το αποτέλεσμα της εκτέλεσης του προγράμματος, το οποίο είναι το εξής: i = 127, j = 32767, k = 2147483647, l = 9 κόμμα 2, επί 10 εις την 18, x = 3 κόμμα 1415927, y = 3 κόμμα 1, επί 10 εις την 15, c = A, b = false."/>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31640" y="1844824"/>
            <a:ext cx="6505575" cy="4400550"/>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799766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δεύτερης</a:t>
            </a:r>
            <a:r>
              <a:rPr lang="fi-FI" b="1" dirty="0" smtClean="0"/>
              <a:t> </a:t>
            </a:r>
            <a:r>
              <a:rPr lang="el-GR" b="1" dirty="0" smtClean="0"/>
              <a:t>ενότητας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16258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978811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132708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buNone/>
            </a:pPr>
            <a:r>
              <a:rPr lang="en-US" dirty="0" smtClean="0"/>
              <a:t>1) </a:t>
            </a:r>
            <a:r>
              <a:rPr lang="el-GR" dirty="0" smtClean="0"/>
              <a:t>Γνωρίζει και διαχειρίζεται μεταβλητές και</a:t>
            </a:r>
            <a:r>
              <a:rPr lang="en-US" dirty="0" smtClean="0"/>
              <a:t> </a:t>
            </a:r>
          </a:p>
          <a:p>
            <a:pPr marL="800100" lvl="2" indent="0">
              <a:spcBef>
                <a:spcPts val="0"/>
              </a:spcBef>
              <a:spcAft>
                <a:spcPts val="600"/>
              </a:spcAft>
              <a:buNone/>
            </a:pPr>
            <a:r>
              <a:rPr lang="el-GR" sz="2800" dirty="0" smtClean="0"/>
              <a:t>σταθερές.</a:t>
            </a:r>
          </a:p>
          <a:p>
            <a:pPr marL="400050" lvl="1" indent="0">
              <a:buNone/>
            </a:pPr>
            <a:r>
              <a:rPr lang="en-US" dirty="0" smtClean="0"/>
              <a:t>2) </a:t>
            </a:r>
            <a:r>
              <a:rPr lang="el-GR" dirty="0" smtClean="0"/>
              <a:t>Αντιλαμβάνεται τους τύπους δεδομένων</a:t>
            </a:r>
            <a:r>
              <a:rPr lang="en-US" dirty="0" smtClean="0"/>
              <a:t>. </a:t>
            </a:r>
            <a:endParaRPr lang="el-GR"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Μεταβλητές και τύποι δεδομένων</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1430609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Μεταβλητές και σταθερές</a:t>
            </a:r>
            <a:endParaRPr lang="el-GR" i="1" dirty="0">
              <a:solidFill>
                <a:srgbClr val="0070C0"/>
              </a:solidFill>
            </a:endParaRPr>
          </a:p>
        </p:txBody>
      </p:sp>
      <p:sp>
        <p:nvSpPr>
          <p:cNvPr id="14" name="Θέση περιεχομένου 2">
            <a:hlinkClick r:id="rId6" action="ppaction://hlinksldjump" tooltip="Μετάβαση στη Διαφάνεια 8"/>
          </p:cNvPr>
          <p:cNvSpPr/>
          <p:nvPr>
            <p:custDataLst>
              <p:tags r:id="rId2"/>
            </p:custDataLst>
          </p:nvPr>
        </p:nvSpPr>
        <p:spPr>
          <a:xfrm>
            <a:off x="809258" y="2685952"/>
            <a:ext cx="74351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Παραστάσεις και εντολές</a:t>
            </a:r>
            <a:endParaRPr lang="el-GR" i="1" dirty="0">
              <a:solidFill>
                <a:srgbClr val="0070C0"/>
              </a:solidFill>
            </a:endParaRPr>
          </a:p>
        </p:txBody>
      </p:sp>
      <p:sp>
        <p:nvSpPr>
          <p:cNvPr id="16" name="Θέση περιεχομένου 3">
            <a:hlinkClick r:id="rId7" action="ppaction://hlinksldjump" tooltip="Μετάβαση στη Διαφάνεια 12"/>
          </p:cNvPr>
          <p:cNvSpPr/>
          <p:nvPr>
            <p:custDataLst>
              <p:tags r:id="rId3"/>
            </p:custDataLst>
          </p:nvPr>
        </p:nvSpPr>
        <p:spPr>
          <a:xfrm>
            <a:off x="809254" y="3501008"/>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Βασικοί τύποι δεδομένων στη </a:t>
            </a:r>
            <a:r>
              <a:rPr lang="en-US" sz="2800" i="1" dirty="0" smtClean="0">
                <a:solidFill>
                  <a:srgbClr val="0070C0"/>
                </a:solidFill>
              </a:rPr>
              <a:t>Java</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Μεταβλητές και τύποι δεδομένων</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368306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Μεταβλητές (</a:t>
            </a:r>
            <a:r>
              <a:rPr lang="en-US" altLang="el-GR" b="1" dirty="0" smtClean="0"/>
              <a:t>variables</a:t>
            </a:r>
            <a:r>
              <a:rPr lang="el-GR" altLang="el-GR" b="1" dirty="0" smtClean="0"/>
              <a:t>)</a:t>
            </a:r>
            <a:endParaRPr lang="el-GR" b="1" dirty="0"/>
          </a:p>
        </p:txBody>
      </p:sp>
      <p:sp>
        <p:nvSpPr>
          <p:cNvPr id="3" name="Θέση περιεχομένου 1"/>
          <p:cNvSpPr>
            <a:spLocks noGrp="1"/>
          </p:cNvSpPr>
          <p:nvPr>
            <p:ph idx="1"/>
          </p:nvPr>
        </p:nvSpPr>
        <p:spPr>
          <a:xfrm>
            <a:off x="467544" y="1772816"/>
            <a:ext cx="8075240" cy="4349080"/>
          </a:xfrm>
        </p:spPr>
        <p:txBody>
          <a:bodyPr>
            <a:normAutofit/>
          </a:bodyPr>
          <a:lstStyle/>
          <a:p>
            <a:pPr lvl="0" fontAlgn="base">
              <a:lnSpc>
                <a:spcPct val="90000"/>
              </a:lnSpc>
              <a:spcBef>
                <a:spcPts val="0"/>
              </a:spcBef>
              <a:spcAft>
                <a:spcPts val="1800"/>
              </a:spcAft>
              <a:buClr>
                <a:srgbClr val="3333CC"/>
              </a:buClr>
              <a:buSzPct val="120000"/>
              <a:buFont typeface="Wingdings" pitchFamily="2" charset="2"/>
              <a:buChar char="§"/>
            </a:pPr>
            <a:r>
              <a:rPr lang="el-GR" altLang="el-GR" kern="0" dirty="0">
                <a:solidFill>
                  <a:srgbClr val="000000"/>
                </a:solidFill>
              </a:rPr>
              <a:t>Οι μεταβλητές είναι οι θέσεις </a:t>
            </a:r>
            <a:r>
              <a:rPr lang="el-GR" altLang="el-GR" kern="0" dirty="0" smtClean="0">
                <a:solidFill>
                  <a:srgbClr val="000000"/>
                </a:solidFill>
              </a:rPr>
              <a:t>μνήμης, </a:t>
            </a:r>
            <a:r>
              <a:rPr lang="el-GR" altLang="el-GR" kern="0" dirty="0">
                <a:solidFill>
                  <a:srgbClr val="000000"/>
                </a:solidFill>
              </a:rPr>
              <a:t>στις οποίες ένα πρόγραμμα τοποθετεί τα δεδομένα </a:t>
            </a:r>
            <a:r>
              <a:rPr lang="el-GR" altLang="el-GR" kern="0" dirty="0" smtClean="0">
                <a:solidFill>
                  <a:srgbClr val="000000"/>
                </a:solidFill>
              </a:rPr>
              <a:t>του, </a:t>
            </a:r>
            <a:r>
              <a:rPr lang="el-GR" altLang="el-GR" kern="0" dirty="0">
                <a:solidFill>
                  <a:srgbClr val="000000"/>
                </a:solidFill>
              </a:rPr>
              <a:t>κατά τη διάρκεια της λειτουργίας του. </a:t>
            </a:r>
          </a:p>
          <a:p>
            <a:pPr lvl="0" fontAlgn="base">
              <a:lnSpc>
                <a:spcPct val="90000"/>
              </a:lnSpc>
              <a:spcBef>
                <a:spcPts val="0"/>
              </a:spcBef>
              <a:buClr>
                <a:srgbClr val="3333CC"/>
              </a:buClr>
              <a:buSzPct val="120000"/>
              <a:buFont typeface="Wingdings" pitchFamily="2" charset="2"/>
              <a:buChar char="§"/>
            </a:pPr>
            <a:r>
              <a:rPr lang="el-GR" altLang="el-GR" kern="0" dirty="0">
                <a:solidFill>
                  <a:srgbClr val="000000"/>
                </a:solidFill>
              </a:rPr>
              <a:t>Θ</a:t>
            </a:r>
            <a:r>
              <a:rPr lang="el-GR" altLang="el-GR" kern="0" dirty="0" smtClean="0">
                <a:solidFill>
                  <a:srgbClr val="000000"/>
                </a:solidFill>
              </a:rPr>
              <a:t>α </a:t>
            </a:r>
            <a:r>
              <a:rPr lang="el-GR" altLang="el-GR" kern="0" dirty="0">
                <a:solidFill>
                  <a:srgbClr val="000000"/>
                </a:solidFill>
              </a:rPr>
              <a:t>μάθουμε:</a:t>
            </a:r>
          </a:p>
          <a:p>
            <a:pPr lvl="1" indent="-342000" fontAlgn="base">
              <a:lnSpc>
                <a:spcPct val="90000"/>
              </a:lnSpc>
              <a:spcBef>
                <a:spcPts val="0"/>
              </a:spcBef>
              <a:spcAft>
                <a:spcPct val="0"/>
              </a:spcAft>
              <a:buClr>
                <a:srgbClr val="C00000"/>
              </a:buClr>
              <a:buSzPct val="120000"/>
              <a:buFont typeface="Wingdings" pitchFamily="2" charset="2"/>
              <a:buChar char="§"/>
            </a:pPr>
            <a:r>
              <a:rPr lang="el-GR" altLang="el-GR" kern="0" dirty="0" smtClean="0">
                <a:solidFill>
                  <a:srgbClr val="000000"/>
                </a:solidFill>
              </a:rPr>
              <a:t>Πώς </a:t>
            </a:r>
            <a:r>
              <a:rPr lang="el-GR" altLang="el-GR" kern="0" dirty="0">
                <a:solidFill>
                  <a:srgbClr val="000000"/>
                </a:solidFill>
              </a:rPr>
              <a:t>δηλώνουμε </a:t>
            </a:r>
            <a:r>
              <a:rPr lang="el-GR" altLang="el-GR" kern="0" dirty="0" smtClean="0">
                <a:solidFill>
                  <a:srgbClr val="000000"/>
                </a:solidFill>
              </a:rPr>
              <a:t>μεταβλητές.</a:t>
            </a:r>
            <a:endParaRPr lang="el-GR" altLang="el-GR" kern="0" dirty="0">
              <a:solidFill>
                <a:srgbClr val="000000"/>
              </a:solidFill>
            </a:endParaRPr>
          </a:p>
          <a:p>
            <a:pPr lvl="1" indent="-342000" fontAlgn="base">
              <a:lnSpc>
                <a:spcPct val="90000"/>
              </a:lnSpc>
              <a:spcBef>
                <a:spcPts val="0"/>
              </a:spcBef>
              <a:spcAft>
                <a:spcPct val="0"/>
              </a:spcAft>
              <a:buClr>
                <a:srgbClr val="C00000"/>
              </a:buClr>
              <a:buSzPct val="120000"/>
              <a:buFont typeface="Wingdings" pitchFamily="2" charset="2"/>
              <a:buChar char="§"/>
            </a:pPr>
            <a:r>
              <a:rPr lang="el-GR" altLang="el-GR" kern="0" dirty="0" smtClean="0">
                <a:solidFill>
                  <a:srgbClr val="000000"/>
                </a:solidFill>
              </a:rPr>
              <a:t>Ποιοί </a:t>
            </a:r>
            <a:r>
              <a:rPr lang="el-GR" altLang="el-GR" kern="0" dirty="0">
                <a:solidFill>
                  <a:srgbClr val="000000"/>
                </a:solidFill>
              </a:rPr>
              <a:t>είναι οι τύποι των </a:t>
            </a:r>
            <a:r>
              <a:rPr lang="el-GR" altLang="el-GR" kern="0" dirty="0" smtClean="0">
                <a:solidFill>
                  <a:srgbClr val="000000"/>
                </a:solidFill>
              </a:rPr>
              <a:t>μεταβλητών.</a:t>
            </a:r>
            <a:endParaRPr lang="el-GR" altLang="el-GR" kern="0" dirty="0">
              <a:solidFill>
                <a:srgbClr val="000000"/>
              </a:solidFill>
            </a:endParaRPr>
          </a:p>
          <a:p>
            <a:pPr lvl="1" indent="-342000" fontAlgn="base">
              <a:lnSpc>
                <a:spcPct val="90000"/>
              </a:lnSpc>
              <a:spcBef>
                <a:spcPts val="0"/>
              </a:spcBef>
              <a:spcAft>
                <a:spcPct val="0"/>
              </a:spcAft>
              <a:buClr>
                <a:srgbClr val="C00000"/>
              </a:buClr>
              <a:buSzPct val="120000"/>
              <a:buFont typeface="Wingdings" pitchFamily="2" charset="2"/>
              <a:buChar char="§"/>
            </a:pPr>
            <a:r>
              <a:rPr lang="el-GR" altLang="el-GR" kern="0" dirty="0" smtClean="0">
                <a:solidFill>
                  <a:srgbClr val="000000"/>
                </a:solidFill>
              </a:rPr>
              <a:t>Πώς </a:t>
            </a:r>
            <a:r>
              <a:rPr lang="el-GR" altLang="el-GR" kern="0" dirty="0">
                <a:solidFill>
                  <a:srgbClr val="000000"/>
                </a:solidFill>
              </a:rPr>
              <a:t>πρέπει να είναι το όνομα μιας </a:t>
            </a:r>
            <a:r>
              <a:rPr lang="el-GR" altLang="el-GR" kern="0" dirty="0" smtClean="0">
                <a:solidFill>
                  <a:srgbClr val="000000"/>
                </a:solidFill>
              </a:rPr>
              <a:t>μεταβλητής.</a:t>
            </a:r>
            <a:endParaRPr lang="el-GR" altLang="el-GR" kern="0" dirty="0">
              <a:solidFill>
                <a:srgbClr val="000000"/>
              </a:solidFill>
            </a:endParaRPr>
          </a:p>
          <a:p>
            <a:pPr lvl="1" indent="-342000" fontAlgn="base">
              <a:lnSpc>
                <a:spcPct val="90000"/>
              </a:lnSpc>
              <a:spcBef>
                <a:spcPts val="0"/>
              </a:spcBef>
              <a:spcAft>
                <a:spcPct val="0"/>
              </a:spcAft>
              <a:buClr>
                <a:srgbClr val="C00000"/>
              </a:buClr>
              <a:buSzPct val="120000"/>
              <a:buFont typeface="Wingdings" pitchFamily="2" charset="2"/>
              <a:buChar char="§"/>
            </a:pPr>
            <a:r>
              <a:rPr lang="el-GR" altLang="el-GR" kern="0" dirty="0" smtClean="0">
                <a:solidFill>
                  <a:srgbClr val="000000"/>
                </a:solidFill>
              </a:rPr>
              <a:t>Ποιά </a:t>
            </a:r>
            <a:r>
              <a:rPr lang="el-GR" altLang="el-GR" kern="0" dirty="0">
                <a:solidFill>
                  <a:srgbClr val="000000"/>
                </a:solidFill>
              </a:rPr>
              <a:t>είναι η εμβέλεια της μεταβλητής.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4050414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Μεταβλητές και σταθερές (</a:t>
            </a:r>
            <a:r>
              <a:rPr lang="en-US" altLang="el-GR" b="1" dirty="0"/>
              <a:t>constants</a:t>
            </a:r>
            <a:r>
              <a:rPr lang="en-US" altLang="el-GR" b="1" dirty="0" smtClean="0"/>
              <a:t>)</a:t>
            </a:r>
            <a:endParaRPr lang="el-GR" b="1" dirty="0"/>
          </a:p>
        </p:txBody>
      </p:sp>
      <p:sp>
        <p:nvSpPr>
          <p:cNvPr id="3" name="Θέση περιεχομένου 1"/>
          <p:cNvSpPr>
            <a:spLocks noGrp="1"/>
          </p:cNvSpPr>
          <p:nvPr>
            <p:ph idx="1"/>
          </p:nvPr>
        </p:nvSpPr>
        <p:spPr>
          <a:xfrm>
            <a:off x="323528" y="1556792"/>
            <a:ext cx="8496944" cy="4824536"/>
          </a:xfrm>
        </p:spPr>
        <p:txBody>
          <a:bodyPr>
            <a:normAutofit fontScale="85000" lnSpcReduction="20000"/>
          </a:bodyPr>
          <a:lstStyle/>
          <a:p>
            <a:pPr lvl="0" fontAlgn="base">
              <a:lnSpc>
                <a:spcPct val="110000"/>
              </a:lnSpc>
              <a:spcBef>
                <a:spcPts val="0"/>
              </a:spcBef>
              <a:buClr>
                <a:srgbClr val="3333CC"/>
              </a:buClr>
              <a:buSzPct val="120000"/>
              <a:buFont typeface="Wingdings" panose="05000000000000000000" pitchFamily="2" charset="2"/>
              <a:buChar char="§"/>
            </a:pPr>
            <a:r>
              <a:rPr lang="el-GR" altLang="el-GR" sz="3300" kern="0" dirty="0">
                <a:solidFill>
                  <a:srgbClr val="000000"/>
                </a:solidFill>
              </a:rPr>
              <a:t>Η </a:t>
            </a:r>
            <a:r>
              <a:rPr lang="el-GR" altLang="el-GR" sz="3300" b="1" kern="0" dirty="0" smtClean="0">
                <a:solidFill>
                  <a:srgbClr val="C00000"/>
                </a:solidFill>
              </a:rPr>
              <a:t>μεταβλητή</a:t>
            </a:r>
            <a:r>
              <a:rPr lang="el-GR" altLang="el-GR" sz="3300" b="1" kern="0" dirty="0" smtClean="0"/>
              <a:t> </a:t>
            </a:r>
            <a:r>
              <a:rPr lang="el-GR" altLang="el-GR" sz="3300" kern="0" dirty="0" smtClean="0">
                <a:solidFill>
                  <a:srgbClr val="000000"/>
                </a:solidFill>
              </a:rPr>
              <a:t>είναι μία οντότητα, </a:t>
            </a:r>
            <a:r>
              <a:rPr lang="el-GR" altLang="el-GR" sz="3300" kern="0" dirty="0">
                <a:solidFill>
                  <a:srgbClr val="000000"/>
                </a:solidFill>
              </a:rPr>
              <a:t>η οποία </a:t>
            </a:r>
            <a:r>
              <a:rPr lang="el-GR" altLang="el-GR" sz="3300" kern="0" dirty="0" smtClean="0">
                <a:solidFill>
                  <a:srgbClr val="000000"/>
                </a:solidFill>
              </a:rPr>
              <a:t>μπορεί </a:t>
            </a:r>
            <a:r>
              <a:rPr lang="el-GR" altLang="el-GR" sz="3300" kern="0" dirty="0">
                <a:solidFill>
                  <a:srgbClr val="000000"/>
                </a:solidFill>
              </a:rPr>
              <a:t>να παίρνει διαφορετικές </a:t>
            </a:r>
            <a:r>
              <a:rPr lang="el-GR" altLang="el-GR" sz="3300" kern="0" dirty="0" smtClean="0">
                <a:solidFill>
                  <a:srgbClr val="000000"/>
                </a:solidFill>
              </a:rPr>
              <a:t>τιμές. Επίσης, </a:t>
            </a:r>
            <a:r>
              <a:rPr lang="el-GR" altLang="el-GR" sz="3300" kern="0" dirty="0">
                <a:solidFill>
                  <a:srgbClr val="000000"/>
                </a:solidFill>
              </a:rPr>
              <a:t>δύναται να αλλάζει </a:t>
            </a:r>
            <a:r>
              <a:rPr lang="el-GR" altLang="el-GR" sz="3300" kern="0" dirty="0" smtClean="0">
                <a:solidFill>
                  <a:srgbClr val="000000"/>
                </a:solidFill>
              </a:rPr>
              <a:t>τιμές </a:t>
            </a:r>
            <a:r>
              <a:rPr lang="el-GR" altLang="el-GR" sz="3300" kern="0" dirty="0">
                <a:solidFill>
                  <a:srgbClr val="000000"/>
                </a:solidFill>
              </a:rPr>
              <a:t>στη ροή του </a:t>
            </a:r>
            <a:r>
              <a:rPr lang="el-GR" altLang="el-GR" sz="3300" kern="0" dirty="0" smtClean="0">
                <a:solidFill>
                  <a:srgbClr val="000000"/>
                </a:solidFill>
              </a:rPr>
              <a:t>προγράμματος. </a:t>
            </a:r>
            <a:r>
              <a:rPr lang="el-GR" altLang="el-GR" sz="3300" kern="0" dirty="0">
                <a:solidFill>
                  <a:srgbClr val="000000"/>
                </a:solidFill>
              </a:rPr>
              <a:t>Για </a:t>
            </a:r>
            <a:r>
              <a:rPr lang="el-GR" altLang="el-GR" sz="3300" kern="0" dirty="0" smtClean="0">
                <a:solidFill>
                  <a:srgbClr val="000000"/>
                </a:solidFill>
              </a:rPr>
              <a:t>παράδειγμα, </a:t>
            </a:r>
            <a:r>
              <a:rPr lang="el-GR" altLang="el-GR" sz="3300" kern="0" dirty="0">
                <a:solidFill>
                  <a:srgbClr val="000000"/>
                </a:solidFill>
              </a:rPr>
              <a:t>σκεφτείτε τις </a:t>
            </a:r>
            <a:r>
              <a:rPr lang="el-GR" altLang="el-GR" sz="3300" kern="0" dirty="0" smtClean="0">
                <a:solidFill>
                  <a:srgbClr val="000000"/>
                </a:solidFill>
              </a:rPr>
              <a:t>παρακάτω γραμμές:</a:t>
            </a:r>
            <a:endParaRPr lang="el-GR" altLang="el-GR" sz="3300" kern="0" dirty="0">
              <a:solidFill>
                <a:srgbClr val="000000"/>
              </a:solidFill>
            </a:endParaRPr>
          </a:p>
          <a:p>
            <a:pPr lvl="2" indent="-342000" fontAlgn="base">
              <a:lnSpc>
                <a:spcPct val="110000"/>
              </a:lnSpc>
              <a:spcBef>
                <a:spcPts val="0"/>
              </a:spcBef>
              <a:buClr>
                <a:srgbClr val="C00000"/>
              </a:buClr>
              <a:buSzPct val="120000"/>
              <a:buFont typeface="Wingdings" panose="05000000000000000000" pitchFamily="2" charset="2"/>
              <a:buChar char="§"/>
            </a:pPr>
            <a:r>
              <a:rPr lang="en-US" altLang="el-GR" sz="2800" b="1" kern="0" dirty="0" smtClean="0"/>
              <a:t>double</a:t>
            </a:r>
            <a:r>
              <a:rPr lang="en-US" altLang="el-GR" sz="2800" kern="0" dirty="0" smtClean="0">
                <a:solidFill>
                  <a:srgbClr val="000000"/>
                </a:solidFill>
              </a:rPr>
              <a:t> </a:t>
            </a:r>
            <a:r>
              <a:rPr lang="en-US" altLang="el-GR" sz="2800" kern="0" dirty="0">
                <a:solidFill>
                  <a:srgbClr val="000000"/>
                </a:solidFill>
              </a:rPr>
              <a:t>a = 1.35;</a:t>
            </a:r>
            <a:endParaRPr lang="el-GR" altLang="el-GR" sz="2800" kern="0" dirty="0">
              <a:solidFill>
                <a:srgbClr val="000000"/>
              </a:solidFill>
            </a:endParaRPr>
          </a:p>
          <a:p>
            <a:pPr lvl="2" indent="-342000" fontAlgn="base">
              <a:lnSpc>
                <a:spcPct val="110000"/>
              </a:lnSpc>
              <a:spcBef>
                <a:spcPts val="0"/>
              </a:spcBef>
              <a:buClr>
                <a:srgbClr val="C00000"/>
              </a:buClr>
              <a:buSzPct val="120000"/>
              <a:buFont typeface="Wingdings" panose="05000000000000000000" pitchFamily="2" charset="2"/>
              <a:buChar char="§"/>
            </a:pPr>
            <a:r>
              <a:rPr lang="en-US" altLang="el-GR" sz="2800" b="1" kern="0" dirty="0" err="1" smtClean="0"/>
              <a:t>int</a:t>
            </a:r>
            <a:r>
              <a:rPr lang="en-US" altLang="el-GR" sz="2800" kern="0" dirty="0" smtClean="0">
                <a:solidFill>
                  <a:srgbClr val="000000"/>
                </a:solidFill>
              </a:rPr>
              <a:t> </a:t>
            </a:r>
            <a:r>
              <a:rPr lang="en-US" altLang="el-GR" sz="2800" kern="0" dirty="0">
                <a:solidFill>
                  <a:srgbClr val="000000"/>
                </a:solidFill>
              </a:rPr>
              <a:t>b = 32;</a:t>
            </a:r>
            <a:endParaRPr lang="el-GR" altLang="el-GR" sz="2800" kern="0" dirty="0">
              <a:solidFill>
                <a:srgbClr val="000000"/>
              </a:solidFill>
            </a:endParaRPr>
          </a:p>
          <a:p>
            <a:pPr lvl="2" indent="-342000" fontAlgn="base">
              <a:lnSpc>
                <a:spcPct val="110000"/>
              </a:lnSpc>
              <a:spcBef>
                <a:spcPts val="0"/>
              </a:spcBef>
              <a:buClr>
                <a:srgbClr val="C00000"/>
              </a:buClr>
              <a:buSzPct val="120000"/>
              <a:buFont typeface="Wingdings" panose="05000000000000000000" pitchFamily="2" charset="2"/>
              <a:buChar char="§"/>
            </a:pPr>
            <a:r>
              <a:rPr lang="en-US" altLang="el-GR" sz="2800" b="1" kern="0" dirty="0" err="1" smtClean="0"/>
              <a:t>int</a:t>
            </a:r>
            <a:r>
              <a:rPr lang="en-US" altLang="el-GR" sz="2800" kern="0" dirty="0" smtClean="0">
                <a:solidFill>
                  <a:srgbClr val="000000"/>
                </a:solidFill>
              </a:rPr>
              <a:t> </a:t>
            </a:r>
            <a:r>
              <a:rPr lang="en-US" altLang="el-GR" sz="2800" kern="0" dirty="0">
                <a:solidFill>
                  <a:srgbClr val="000000"/>
                </a:solidFill>
              </a:rPr>
              <a:t>a = 75;</a:t>
            </a:r>
            <a:endParaRPr lang="el-GR" altLang="el-GR" sz="2800" b="1" kern="0" dirty="0">
              <a:solidFill>
                <a:srgbClr val="3EB20A"/>
              </a:solidFill>
            </a:endParaRPr>
          </a:p>
          <a:p>
            <a:pPr lvl="0" fontAlgn="base">
              <a:lnSpc>
                <a:spcPct val="110000"/>
              </a:lnSpc>
              <a:spcBef>
                <a:spcPts val="0"/>
              </a:spcBef>
              <a:spcAft>
                <a:spcPct val="0"/>
              </a:spcAft>
              <a:buClr>
                <a:srgbClr val="3333CC"/>
              </a:buClr>
              <a:buSzPct val="120000"/>
              <a:buFont typeface="Wingdings" panose="05000000000000000000" pitchFamily="2" charset="2"/>
              <a:buChar char="§"/>
            </a:pPr>
            <a:r>
              <a:rPr lang="el-GR" altLang="el-GR" sz="3300" kern="0" dirty="0">
                <a:solidFill>
                  <a:srgbClr val="000000"/>
                </a:solidFill>
              </a:rPr>
              <a:t>Η </a:t>
            </a:r>
            <a:r>
              <a:rPr lang="el-GR" altLang="el-GR" sz="3300" b="1" kern="0" dirty="0">
                <a:solidFill>
                  <a:srgbClr val="C00000"/>
                </a:solidFill>
              </a:rPr>
              <a:t>σταθερά</a:t>
            </a:r>
            <a:r>
              <a:rPr lang="el-GR" altLang="el-GR" sz="3300" b="1" kern="0" dirty="0">
                <a:solidFill>
                  <a:srgbClr val="000000"/>
                </a:solidFill>
              </a:rPr>
              <a:t> </a:t>
            </a:r>
            <a:r>
              <a:rPr lang="el-GR" altLang="el-GR" sz="3300" kern="0" dirty="0">
                <a:solidFill>
                  <a:srgbClr val="000000"/>
                </a:solidFill>
              </a:rPr>
              <a:t>είναι </a:t>
            </a:r>
            <a:r>
              <a:rPr lang="el-GR" altLang="el-GR" sz="3300" kern="0" dirty="0" smtClean="0">
                <a:solidFill>
                  <a:srgbClr val="000000"/>
                </a:solidFill>
              </a:rPr>
              <a:t>μία </a:t>
            </a:r>
            <a:r>
              <a:rPr lang="el-GR" altLang="el-GR" sz="3300" kern="0" dirty="0">
                <a:solidFill>
                  <a:srgbClr val="000000"/>
                </a:solidFill>
              </a:rPr>
              <a:t>οντότητα της οποίας η </a:t>
            </a:r>
            <a:r>
              <a:rPr lang="el-GR" altLang="el-GR" sz="3300" kern="0" dirty="0" smtClean="0">
                <a:solidFill>
                  <a:srgbClr val="000000"/>
                </a:solidFill>
              </a:rPr>
              <a:t>τιμή </a:t>
            </a:r>
            <a:r>
              <a:rPr lang="el-GR" altLang="el-GR" sz="3300" kern="0" dirty="0">
                <a:solidFill>
                  <a:srgbClr val="000000"/>
                </a:solidFill>
              </a:rPr>
              <a:t>δεν αλλάζει ποτέ. Κάθε σταθερά ορίζεται </a:t>
            </a:r>
            <a:r>
              <a:rPr lang="el-GR" altLang="el-GR" sz="3300" kern="0" dirty="0" smtClean="0">
                <a:solidFill>
                  <a:srgbClr val="000000"/>
                </a:solidFill>
              </a:rPr>
              <a:t>μία </a:t>
            </a:r>
            <a:r>
              <a:rPr lang="el-GR" altLang="el-GR" sz="3300" kern="0" dirty="0">
                <a:solidFill>
                  <a:srgbClr val="000000"/>
                </a:solidFill>
              </a:rPr>
              <a:t>φορά στο </a:t>
            </a:r>
            <a:r>
              <a:rPr lang="el-GR" altLang="el-GR" sz="3300" kern="0" dirty="0" smtClean="0">
                <a:solidFill>
                  <a:srgbClr val="000000"/>
                </a:solidFill>
              </a:rPr>
              <a:t>πρόγραμμα. </a:t>
            </a:r>
            <a:r>
              <a:rPr lang="el-GR" altLang="el-GR" sz="3300" kern="0" dirty="0">
                <a:solidFill>
                  <a:srgbClr val="000000"/>
                </a:solidFill>
              </a:rPr>
              <a:t>Οι σταθερές γράφονται συνήθως </a:t>
            </a:r>
            <a:r>
              <a:rPr lang="el-GR" altLang="el-GR" sz="3300" kern="0" dirty="0" smtClean="0">
                <a:solidFill>
                  <a:srgbClr val="000000"/>
                </a:solidFill>
              </a:rPr>
              <a:t>με </a:t>
            </a:r>
            <a:r>
              <a:rPr lang="el-GR" altLang="el-GR" sz="3300" kern="0" dirty="0">
                <a:solidFill>
                  <a:srgbClr val="000000"/>
                </a:solidFill>
              </a:rPr>
              <a:t>κεφαλαία </a:t>
            </a:r>
            <a:r>
              <a:rPr lang="el-GR" altLang="el-GR" sz="3300" kern="0" dirty="0" smtClean="0">
                <a:solidFill>
                  <a:srgbClr val="000000"/>
                </a:solidFill>
              </a:rPr>
              <a:t>γράμματα:</a:t>
            </a:r>
            <a:endParaRPr lang="en-US" altLang="el-GR" sz="3300" kern="0" dirty="0">
              <a:solidFill>
                <a:srgbClr val="000000"/>
              </a:solidFill>
            </a:endParaRPr>
          </a:p>
          <a:p>
            <a:pPr lvl="2" indent="-342000" fontAlgn="base">
              <a:lnSpc>
                <a:spcPct val="110000"/>
              </a:lnSpc>
              <a:spcBef>
                <a:spcPts val="0"/>
              </a:spcBef>
              <a:spcAft>
                <a:spcPct val="0"/>
              </a:spcAft>
              <a:buClr>
                <a:srgbClr val="C00000"/>
              </a:buClr>
              <a:buSzPct val="120000"/>
              <a:buFont typeface="Wingdings" panose="05000000000000000000" pitchFamily="2" charset="2"/>
              <a:buChar char="§"/>
            </a:pPr>
            <a:r>
              <a:rPr lang="en-US" altLang="el-GR" sz="2800" b="1" kern="0" dirty="0" smtClean="0"/>
              <a:t>final </a:t>
            </a:r>
            <a:r>
              <a:rPr lang="en-US" altLang="el-GR" sz="2800" b="1" kern="0" dirty="0" err="1"/>
              <a:t>int</a:t>
            </a:r>
            <a:r>
              <a:rPr lang="en-US" altLang="el-GR" sz="2800" b="1" kern="0" dirty="0"/>
              <a:t> </a:t>
            </a:r>
            <a:r>
              <a:rPr lang="en-US" altLang="el-GR" sz="2800" kern="0" dirty="0">
                <a:solidFill>
                  <a:srgbClr val="000000"/>
                </a:solidFill>
              </a:rPr>
              <a:t>DAY = 7;        </a:t>
            </a:r>
            <a:endParaRPr lang="el-GR" altLang="el-GR" sz="2800" kern="0" dirty="0">
              <a:solidFill>
                <a:srgbClr val="000000"/>
              </a:solidFill>
            </a:endParaRPr>
          </a:p>
          <a:p>
            <a:pPr lvl="2" indent="-342000" fontAlgn="base">
              <a:lnSpc>
                <a:spcPct val="110000"/>
              </a:lnSpc>
              <a:spcBef>
                <a:spcPts val="0"/>
              </a:spcBef>
              <a:spcAft>
                <a:spcPct val="0"/>
              </a:spcAft>
              <a:buClr>
                <a:srgbClr val="C00000"/>
              </a:buClr>
              <a:buSzPct val="120000"/>
              <a:buFont typeface="Wingdings" panose="05000000000000000000" pitchFamily="2" charset="2"/>
              <a:buChar char="§"/>
            </a:pPr>
            <a:r>
              <a:rPr lang="en-US" altLang="el-GR" sz="2800" b="1" kern="0" dirty="0" smtClean="0"/>
              <a:t>final </a:t>
            </a:r>
            <a:r>
              <a:rPr lang="en-US" altLang="el-GR" sz="2800" b="1" kern="0" dirty="0"/>
              <a:t>double </a:t>
            </a:r>
            <a:r>
              <a:rPr lang="en-US" altLang="el-GR" sz="2800" kern="0" dirty="0">
                <a:solidFill>
                  <a:srgbClr val="000000"/>
                </a:solidFill>
              </a:rPr>
              <a:t>GRAVITY = 9.81; </a:t>
            </a:r>
            <a:endParaRPr lang="el-GR" altLang="el-GR" sz="2800" b="1" kern="0" dirty="0">
              <a:solidFill>
                <a:srgbClr val="3EB20A"/>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179215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t>Παραστάσεις και </a:t>
            </a:r>
            <a:r>
              <a:rPr lang="el-GR" altLang="el-GR" b="1" dirty="0" smtClean="0"/>
              <a:t>εντολές</a:t>
            </a:r>
            <a:endParaRPr lang="el-GR" b="1" dirty="0"/>
          </a:p>
        </p:txBody>
      </p:sp>
      <p:sp>
        <p:nvSpPr>
          <p:cNvPr id="3" name="Θέση περιεχομένου 1"/>
          <p:cNvSpPr>
            <a:spLocks noGrp="1"/>
          </p:cNvSpPr>
          <p:nvPr>
            <p:ph idx="1"/>
          </p:nvPr>
        </p:nvSpPr>
        <p:spPr>
          <a:xfrm>
            <a:off x="457200" y="1600200"/>
            <a:ext cx="8229600" cy="4709120"/>
          </a:xfrm>
        </p:spPr>
        <p:txBody>
          <a:bodyPr>
            <a:normAutofit lnSpcReduction="10000"/>
          </a:bodyPr>
          <a:lstStyle/>
          <a:p>
            <a:pPr lvl="0" fontAlgn="base">
              <a:spcBef>
                <a:spcPts val="0"/>
              </a:spcBef>
              <a:buClr>
                <a:srgbClr val="3333CC"/>
              </a:buClr>
              <a:buSzPct val="120000"/>
              <a:buFont typeface="Wingdings" pitchFamily="2" charset="2"/>
              <a:buChar char="§"/>
            </a:pPr>
            <a:r>
              <a:rPr lang="el-GR" altLang="el-GR" sz="2400" kern="0" dirty="0">
                <a:solidFill>
                  <a:srgbClr val="000000"/>
                </a:solidFill>
              </a:rPr>
              <a:t>Μία</a:t>
            </a:r>
            <a:r>
              <a:rPr lang="el-GR" altLang="el-GR" sz="2400" kern="0" dirty="0">
                <a:solidFill>
                  <a:srgbClr val="C00000"/>
                </a:solidFill>
              </a:rPr>
              <a:t> </a:t>
            </a:r>
            <a:r>
              <a:rPr lang="el-GR" altLang="el-GR" sz="2400" b="1" kern="0" dirty="0">
                <a:solidFill>
                  <a:srgbClr val="C00000"/>
                </a:solidFill>
              </a:rPr>
              <a:t>παράσταση </a:t>
            </a:r>
            <a:r>
              <a:rPr lang="el-GR" altLang="el-GR" sz="2400" kern="0" dirty="0">
                <a:solidFill>
                  <a:srgbClr val="000000"/>
                </a:solidFill>
              </a:rPr>
              <a:t>είναι ένας </a:t>
            </a:r>
            <a:r>
              <a:rPr lang="el-GR" altLang="el-GR" sz="2400" kern="0" dirty="0" smtClean="0">
                <a:solidFill>
                  <a:srgbClr val="000000"/>
                </a:solidFill>
              </a:rPr>
              <a:t>συνδυασμός </a:t>
            </a:r>
            <a:r>
              <a:rPr lang="el-GR" altLang="el-GR" sz="2400" kern="0" dirty="0">
                <a:solidFill>
                  <a:srgbClr val="000000"/>
                </a:solidFill>
              </a:rPr>
              <a:t>σταθερών, </a:t>
            </a:r>
            <a:r>
              <a:rPr lang="el-GR" altLang="el-GR" sz="2400" kern="0" dirty="0" smtClean="0">
                <a:solidFill>
                  <a:srgbClr val="000000"/>
                </a:solidFill>
              </a:rPr>
              <a:t>μεταβλητών, τελεστών, </a:t>
            </a:r>
            <a:r>
              <a:rPr lang="el-GR" altLang="el-GR" sz="2400" kern="0" dirty="0">
                <a:solidFill>
                  <a:srgbClr val="000000"/>
                </a:solidFill>
              </a:rPr>
              <a:t>ή και συναρτήσεων. Οι παραστάσεις </a:t>
            </a:r>
            <a:r>
              <a:rPr lang="el-GR" altLang="el-GR" sz="2400" kern="0" dirty="0" smtClean="0">
                <a:solidFill>
                  <a:srgbClr val="000000"/>
                </a:solidFill>
              </a:rPr>
              <a:t>χρησιμοποιούνται </a:t>
            </a:r>
            <a:r>
              <a:rPr lang="el-GR" altLang="el-GR" sz="2400" kern="0" dirty="0">
                <a:solidFill>
                  <a:srgbClr val="000000"/>
                </a:solidFill>
              </a:rPr>
              <a:t>για να δηλώσουν </a:t>
            </a:r>
            <a:r>
              <a:rPr lang="el-GR" altLang="el-GR" sz="2400" b="1" kern="0" dirty="0" smtClean="0"/>
              <a:t>υπολογισμούς</a:t>
            </a:r>
            <a:r>
              <a:rPr lang="el-GR" altLang="el-GR" sz="2400" kern="0" dirty="0" smtClean="0">
                <a:solidFill>
                  <a:srgbClr val="000000"/>
                </a:solidFill>
              </a:rPr>
              <a:t>. </a:t>
            </a:r>
            <a:r>
              <a:rPr lang="el-GR" altLang="el-GR" sz="2400" kern="0" dirty="0">
                <a:solidFill>
                  <a:srgbClr val="000000"/>
                </a:solidFill>
              </a:rPr>
              <a:t>Για </a:t>
            </a:r>
            <a:r>
              <a:rPr lang="el-GR" altLang="el-GR" sz="2400" kern="0" dirty="0" smtClean="0">
                <a:solidFill>
                  <a:srgbClr val="000000"/>
                </a:solidFill>
              </a:rPr>
              <a:t>παράδειγμα, </a:t>
            </a:r>
            <a:r>
              <a:rPr lang="el-GR" altLang="el-GR" sz="2400" kern="0" dirty="0">
                <a:solidFill>
                  <a:srgbClr val="000000"/>
                </a:solidFill>
              </a:rPr>
              <a:t>σκεφτείτε τις παρακάτω </a:t>
            </a:r>
            <a:r>
              <a:rPr lang="el-GR" altLang="el-GR" sz="2400" kern="0" dirty="0" smtClean="0">
                <a:solidFill>
                  <a:srgbClr val="000000"/>
                </a:solidFill>
              </a:rPr>
              <a:t>γραμμές:</a:t>
            </a:r>
            <a:endParaRPr lang="el-GR" altLang="el-GR" sz="2400" kern="0" dirty="0">
              <a:solidFill>
                <a:srgbClr val="000000"/>
              </a:solidFill>
            </a:endParaRPr>
          </a:p>
          <a:p>
            <a:pPr lvl="1" indent="-342000" fontAlgn="base">
              <a:spcBef>
                <a:spcPts val="0"/>
              </a:spcBef>
              <a:buClr>
                <a:srgbClr val="C00000"/>
              </a:buClr>
              <a:buSzPct val="120000"/>
              <a:buFont typeface="Wingdings" panose="05000000000000000000" pitchFamily="2" charset="2"/>
              <a:buChar char="§"/>
            </a:pPr>
            <a:r>
              <a:rPr lang="en-US" altLang="el-GR" sz="2000" b="1" kern="0" dirty="0" err="1" smtClean="0"/>
              <a:t>int</a:t>
            </a:r>
            <a:r>
              <a:rPr lang="en-US" altLang="el-GR" sz="2000" kern="0" dirty="0" smtClean="0">
                <a:solidFill>
                  <a:srgbClr val="000000"/>
                </a:solidFill>
              </a:rPr>
              <a:t> </a:t>
            </a:r>
            <a:r>
              <a:rPr lang="en-US" altLang="el-GR" sz="2000" kern="0" dirty="0">
                <a:solidFill>
                  <a:srgbClr val="000000"/>
                </a:solidFill>
              </a:rPr>
              <a:t>a = 10; </a:t>
            </a:r>
            <a:endParaRPr lang="el-GR" altLang="el-GR" sz="2000" kern="0" dirty="0">
              <a:solidFill>
                <a:srgbClr val="000000"/>
              </a:solidFill>
            </a:endParaRPr>
          </a:p>
          <a:p>
            <a:pPr lvl="1" indent="-342000" fontAlgn="base">
              <a:spcBef>
                <a:spcPts val="0"/>
              </a:spcBef>
              <a:buClr>
                <a:srgbClr val="C00000"/>
              </a:buClr>
              <a:buSzPct val="120000"/>
              <a:buFont typeface="Wingdings" panose="05000000000000000000" pitchFamily="2" charset="2"/>
              <a:buChar char="§"/>
            </a:pPr>
            <a:r>
              <a:rPr lang="en-US" altLang="el-GR" sz="2000" b="1" kern="0" dirty="0" err="1" smtClean="0"/>
              <a:t>int</a:t>
            </a:r>
            <a:r>
              <a:rPr lang="en-US" altLang="el-GR" sz="2000" kern="0" dirty="0" smtClean="0">
                <a:solidFill>
                  <a:srgbClr val="000000"/>
                </a:solidFill>
              </a:rPr>
              <a:t> </a:t>
            </a:r>
            <a:r>
              <a:rPr lang="en-US" altLang="el-GR" sz="2000" kern="0" dirty="0">
                <a:solidFill>
                  <a:srgbClr val="000000"/>
                </a:solidFill>
              </a:rPr>
              <a:t>b = 5; </a:t>
            </a:r>
            <a:endParaRPr lang="el-GR" altLang="el-GR" sz="2000" kern="0" dirty="0">
              <a:solidFill>
                <a:srgbClr val="000000"/>
              </a:solidFill>
            </a:endParaRPr>
          </a:p>
          <a:p>
            <a:pPr lvl="1" indent="-342000" fontAlgn="base">
              <a:spcBef>
                <a:spcPts val="0"/>
              </a:spcBef>
              <a:buClr>
                <a:srgbClr val="C00000"/>
              </a:buClr>
              <a:buSzPct val="120000"/>
              <a:buFont typeface="Wingdings" panose="05000000000000000000" pitchFamily="2" charset="2"/>
              <a:buChar char="§"/>
            </a:pPr>
            <a:r>
              <a:rPr lang="en-US" altLang="el-GR" sz="2000" b="1" kern="0" dirty="0" err="1" smtClean="0"/>
              <a:t>int</a:t>
            </a:r>
            <a:r>
              <a:rPr lang="en-US" altLang="el-GR" sz="2000" kern="0" dirty="0" smtClean="0">
                <a:solidFill>
                  <a:srgbClr val="000000"/>
                </a:solidFill>
              </a:rPr>
              <a:t> </a:t>
            </a:r>
            <a:r>
              <a:rPr lang="en-US" altLang="el-GR" sz="2000" kern="0" dirty="0">
                <a:solidFill>
                  <a:srgbClr val="000000"/>
                </a:solidFill>
              </a:rPr>
              <a:t>c = (a + 5) * b; </a:t>
            </a:r>
            <a:endParaRPr lang="el-GR" altLang="el-GR" sz="2000" b="1" kern="0" dirty="0">
              <a:solidFill>
                <a:srgbClr val="3EB20A"/>
              </a:solidFill>
            </a:endParaRPr>
          </a:p>
          <a:p>
            <a:pPr lvl="0" fontAlgn="base">
              <a:spcBef>
                <a:spcPts val="0"/>
              </a:spcBef>
              <a:spcAft>
                <a:spcPts val="1200"/>
              </a:spcAft>
              <a:buClr>
                <a:srgbClr val="3333CC"/>
              </a:buClr>
              <a:buSzPct val="60000"/>
              <a:buNone/>
            </a:pPr>
            <a:r>
              <a:rPr lang="en-US" altLang="el-GR" sz="2400" kern="0" dirty="0">
                <a:solidFill>
                  <a:srgbClr val="000000"/>
                </a:solidFill>
              </a:rPr>
              <a:t>	</a:t>
            </a:r>
            <a:r>
              <a:rPr lang="el-GR" altLang="el-GR" sz="2400" kern="0" dirty="0">
                <a:solidFill>
                  <a:srgbClr val="000000"/>
                </a:solidFill>
              </a:rPr>
              <a:t>Ο όρος (</a:t>
            </a:r>
            <a:r>
              <a:rPr lang="el-GR" altLang="el-GR" sz="2400" kern="0" dirty="0" smtClean="0">
                <a:solidFill>
                  <a:srgbClr val="000000"/>
                </a:solidFill>
              </a:rPr>
              <a:t>a + 5) * b </a:t>
            </a:r>
            <a:r>
              <a:rPr lang="el-GR" altLang="el-GR" sz="2400" kern="0" dirty="0">
                <a:solidFill>
                  <a:srgbClr val="000000"/>
                </a:solidFill>
              </a:rPr>
              <a:t>αποτελεί </a:t>
            </a:r>
            <a:r>
              <a:rPr lang="el-GR" altLang="el-GR" sz="2400" kern="0" dirty="0" smtClean="0">
                <a:solidFill>
                  <a:srgbClr val="000000"/>
                </a:solidFill>
              </a:rPr>
              <a:t>μία </a:t>
            </a:r>
            <a:r>
              <a:rPr lang="el-GR" altLang="el-GR" sz="2400" kern="0" dirty="0">
                <a:solidFill>
                  <a:srgbClr val="000000"/>
                </a:solidFill>
              </a:rPr>
              <a:t>παράσταση. Η </a:t>
            </a:r>
            <a:r>
              <a:rPr lang="el-GR" altLang="el-GR" sz="2400" kern="0" dirty="0" smtClean="0">
                <a:solidFill>
                  <a:srgbClr val="000000"/>
                </a:solidFill>
              </a:rPr>
              <a:t>μεταβλητή </a:t>
            </a:r>
            <a:r>
              <a:rPr lang="el-GR" altLang="el-GR" sz="2400" kern="0" dirty="0">
                <a:solidFill>
                  <a:srgbClr val="000000"/>
                </a:solidFill>
              </a:rPr>
              <a:t>c </a:t>
            </a:r>
            <a:r>
              <a:rPr lang="el-GR" altLang="el-GR" sz="2400" kern="0" dirty="0" smtClean="0">
                <a:solidFill>
                  <a:srgbClr val="000000"/>
                </a:solidFill>
              </a:rPr>
              <a:t>λαμβάνει την τιμή </a:t>
            </a:r>
            <a:r>
              <a:rPr lang="el-GR" altLang="el-GR" sz="2400" kern="0" dirty="0">
                <a:solidFill>
                  <a:srgbClr val="000000"/>
                </a:solidFill>
              </a:rPr>
              <a:t>75</a:t>
            </a:r>
            <a:r>
              <a:rPr lang="el-GR" altLang="el-GR" sz="2400" kern="0" dirty="0" smtClean="0">
                <a:solidFill>
                  <a:srgbClr val="000000"/>
                </a:solidFill>
              </a:rPr>
              <a:t>.</a:t>
            </a:r>
            <a:endParaRPr lang="el-GR" altLang="el-GR" sz="2400" kern="0" dirty="0">
              <a:solidFill>
                <a:srgbClr val="000000"/>
              </a:solidFill>
              <a:sym typeface="Wingdings" pitchFamily="2" charset="2"/>
            </a:endParaRPr>
          </a:p>
          <a:p>
            <a:pPr lvl="0" fontAlgn="base">
              <a:spcBef>
                <a:spcPts val="0"/>
              </a:spcBef>
              <a:spcAft>
                <a:spcPct val="0"/>
              </a:spcAft>
              <a:buClr>
                <a:srgbClr val="3333CC"/>
              </a:buClr>
              <a:buSzPct val="120000"/>
              <a:buFont typeface="Wingdings" pitchFamily="2" charset="2"/>
              <a:buChar char="§"/>
            </a:pPr>
            <a:r>
              <a:rPr lang="el-GR" altLang="el-GR" sz="2400" kern="0" dirty="0">
                <a:solidFill>
                  <a:srgbClr val="000000"/>
                </a:solidFill>
              </a:rPr>
              <a:t>Μία </a:t>
            </a:r>
            <a:r>
              <a:rPr lang="el-GR" altLang="el-GR" sz="2400" b="1" kern="0" dirty="0">
                <a:solidFill>
                  <a:srgbClr val="C00000"/>
                </a:solidFill>
              </a:rPr>
              <a:t>εντολή</a:t>
            </a:r>
            <a:r>
              <a:rPr lang="el-GR" altLang="el-GR" sz="2400" b="1" kern="0" dirty="0">
                <a:solidFill>
                  <a:srgbClr val="000000"/>
                </a:solidFill>
              </a:rPr>
              <a:t> </a:t>
            </a:r>
            <a:r>
              <a:rPr lang="el-GR" altLang="el-GR" sz="2400" kern="0" dirty="0">
                <a:solidFill>
                  <a:srgbClr val="000000"/>
                </a:solidFill>
              </a:rPr>
              <a:t>είναι </a:t>
            </a:r>
            <a:r>
              <a:rPr lang="el-GR" altLang="el-GR" sz="2400" kern="0" dirty="0" smtClean="0">
                <a:solidFill>
                  <a:srgbClr val="000000"/>
                </a:solidFill>
              </a:rPr>
              <a:t>μία οδηγία, </a:t>
            </a:r>
            <a:r>
              <a:rPr lang="el-GR" altLang="el-GR" sz="2400" kern="0" dirty="0">
                <a:solidFill>
                  <a:srgbClr val="000000"/>
                </a:solidFill>
              </a:rPr>
              <a:t>η οποία τελειώνει </a:t>
            </a:r>
            <a:r>
              <a:rPr lang="el-GR" altLang="el-GR" sz="2400" kern="0" dirty="0" smtClean="0">
                <a:solidFill>
                  <a:srgbClr val="000000"/>
                </a:solidFill>
              </a:rPr>
              <a:t>με </a:t>
            </a:r>
            <a:r>
              <a:rPr lang="el-GR" altLang="el-GR" sz="2400" kern="0" dirty="0">
                <a:solidFill>
                  <a:srgbClr val="000000"/>
                </a:solidFill>
              </a:rPr>
              <a:t>ένα </a:t>
            </a:r>
            <a:r>
              <a:rPr lang="el-GR" altLang="el-GR" sz="2400" b="1" kern="0" dirty="0" smtClean="0"/>
              <a:t>ερωτηματικό</a:t>
            </a:r>
            <a:r>
              <a:rPr lang="el-GR" altLang="el-GR" sz="2400" kern="0" dirty="0">
                <a:solidFill>
                  <a:srgbClr val="000000"/>
                </a:solidFill>
              </a:rPr>
              <a:t>. Στο </a:t>
            </a:r>
            <a:r>
              <a:rPr lang="el-GR" altLang="el-GR" sz="2400" kern="0" dirty="0" smtClean="0">
                <a:solidFill>
                  <a:srgbClr val="000000"/>
                </a:solidFill>
              </a:rPr>
              <a:t>προηγούμενο παράδειγμα </a:t>
            </a:r>
            <a:r>
              <a:rPr lang="el-GR" altLang="el-GR" sz="2400" kern="0" dirty="0">
                <a:solidFill>
                  <a:srgbClr val="000000"/>
                </a:solidFill>
              </a:rPr>
              <a:t>η </a:t>
            </a:r>
            <a:r>
              <a:rPr lang="el-GR" altLang="el-GR" sz="2400" kern="0" dirty="0" smtClean="0">
                <a:solidFill>
                  <a:srgbClr val="000000"/>
                </a:solidFill>
              </a:rPr>
              <a:t>γραμμή</a:t>
            </a:r>
            <a:endParaRPr lang="en-US" altLang="el-GR" sz="2400" kern="0" dirty="0" smtClean="0">
              <a:solidFill>
                <a:srgbClr val="000000"/>
              </a:solidFill>
            </a:endParaRPr>
          </a:p>
          <a:p>
            <a:pPr lvl="0" fontAlgn="base">
              <a:spcBef>
                <a:spcPts val="0"/>
              </a:spcBef>
              <a:spcAft>
                <a:spcPct val="0"/>
              </a:spcAft>
              <a:buClr>
                <a:srgbClr val="3333CC"/>
              </a:buClr>
              <a:buSzPct val="60000"/>
              <a:buNone/>
            </a:pPr>
            <a:r>
              <a:rPr lang="el-GR" altLang="el-GR" sz="2400" kern="0" dirty="0" smtClean="0">
                <a:solidFill>
                  <a:srgbClr val="0000E6"/>
                </a:solidFill>
              </a:rPr>
              <a:t>	</a:t>
            </a:r>
            <a:r>
              <a:rPr lang="en-US" altLang="el-GR" sz="2400" b="1" kern="0" dirty="0" err="1" smtClean="0"/>
              <a:t>int</a:t>
            </a:r>
            <a:r>
              <a:rPr lang="en-US" altLang="el-GR" sz="2400" kern="0" dirty="0" smtClean="0">
                <a:solidFill>
                  <a:srgbClr val="0033CC"/>
                </a:solidFill>
              </a:rPr>
              <a:t> </a:t>
            </a:r>
            <a:r>
              <a:rPr lang="en-US" altLang="el-GR" sz="2400" kern="0" dirty="0" smtClean="0">
                <a:solidFill>
                  <a:srgbClr val="000000"/>
                </a:solidFill>
              </a:rPr>
              <a:t>c = (a + 5) * b; </a:t>
            </a:r>
            <a:r>
              <a:rPr lang="el-GR" altLang="el-GR" sz="2400" kern="0" dirty="0" smtClean="0">
                <a:solidFill>
                  <a:srgbClr val="000000"/>
                </a:solidFill>
              </a:rPr>
              <a:t>αποτελεί μία εντολή. Η τιμή 75 η οποία υπολογίζεται από την παράσταση</a:t>
            </a:r>
            <a:r>
              <a:rPr lang="en-US" altLang="el-GR" sz="2400" kern="0" dirty="0" smtClean="0">
                <a:solidFill>
                  <a:srgbClr val="000000"/>
                </a:solidFill>
              </a:rPr>
              <a:t> </a:t>
            </a:r>
            <a:r>
              <a:rPr lang="el-GR" altLang="el-GR" sz="2400" kern="0" dirty="0" smtClean="0">
                <a:solidFill>
                  <a:srgbClr val="000000"/>
                </a:solidFill>
              </a:rPr>
              <a:t>(a + 5) * b, προσδίδεται στην μεταβλητή c.</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3418928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Παραστάσεις και </a:t>
            </a:r>
            <a:r>
              <a:rPr lang="el-GR" altLang="el-GR" b="1" dirty="0" smtClean="0"/>
              <a:t>εντολές. Παράδειγμα</a:t>
            </a:r>
            <a:endParaRPr lang="el-GR" b="1" dirty="0"/>
          </a:p>
        </p:txBody>
      </p:sp>
      <p:sp>
        <p:nvSpPr>
          <p:cNvPr id="3" name="Θέση περιεχομένου 1" descr="Πρόγραμμα: Public class Variables. Enter, άγκιστρο. Enter, public static, void main, παρένθεση string, άνοιγμα κλείσιμο αγκύλης, args, κλείσιμο παρένθεσης. Enter, άγκιστρο. Enter, int a = 0, ερωτηματικό, double b = 0, ερωτηματικό. Enter, system.out.print ln, παρένθεση διπλά εισαγωγικά, a =  διπλά εισαγωγικά, + a κλείσιμο παρένθεσης, ερωτηματικό. Enter, system.out.print ln, παρένθεση διπλά εισαγωγικά, b = διπλά εισαγωγικά, + b κλείσιμο παρένθεσης, ερωτηματικό. Enter, a = 5, ερωτηματικό, b = a + 7.13, ερωτηματικό. Enter, system.out.print ln, παρένθεση διπλά εισαγωγικά, a = διπλά εισαγωγικά, + a κλείσιμο παρένθεσης, ερωτηματικό. Enter, system.out.print ln, παρένθεση διπλά εισαγωγικά, b = διπλά εισαγωγικά, + b κλείσιμο παρένθεσης, ερωτηματικό. Enter, κλείσιμο αγκίστρου. Enter, κλείσιμο αγκίστρου."/>
          <p:cNvSpPr>
            <a:spLocks noGrp="1"/>
          </p:cNvSpPr>
          <p:nvPr>
            <p:ph idx="1"/>
          </p:nvPr>
        </p:nvSpPr>
        <p:spPr/>
        <p:txBody>
          <a:bodyPr/>
          <a:lstStyle/>
          <a:p>
            <a:pPr lvl="0" fontAlgn="base">
              <a:lnSpc>
                <a:spcPct val="80000"/>
              </a:lnSpc>
              <a:spcAft>
                <a:spcPct val="0"/>
              </a:spcAft>
              <a:buClr>
                <a:srgbClr val="3333CC"/>
              </a:buClr>
              <a:buSzPct val="60000"/>
              <a:buNone/>
            </a:pPr>
            <a:endParaRPr lang="el-GR" altLang="el-GR" sz="2000" kern="0" dirty="0" smtClean="0">
              <a:solidFill>
                <a:srgbClr val="0033CC"/>
              </a:solidFill>
            </a:endParaRPr>
          </a:p>
          <a:p>
            <a:pPr lvl="0" fontAlgn="base">
              <a:lnSpc>
                <a:spcPct val="80000"/>
              </a:lnSpc>
              <a:spcAft>
                <a:spcPct val="0"/>
              </a:spcAft>
              <a:buClr>
                <a:srgbClr val="3333CC"/>
              </a:buClr>
              <a:buSzPct val="60000"/>
              <a:buNone/>
            </a:pPr>
            <a:r>
              <a:rPr lang="en-US" altLang="el-GR" sz="2000" kern="0" dirty="0" smtClean="0">
                <a:solidFill>
                  <a:srgbClr val="0033CC"/>
                </a:solidFill>
              </a:rPr>
              <a:t>public class </a:t>
            </a:r>
            <a:r>
              <a:rPr lang="en-US" altLang="el-GR" sz="2000" kern="0" dirty="0" smtClean="0">
                <a:solidFill>
                  <a:srgbClr val="000000"/>
                </a:solidFill>
              </a:rPr>
              <a:t>Variables </a:t>
            </a:r>
          </a:p>
          <a:p>
            <a:pPr lvl="0" fontAlgn="base">
              <a:lnSpc>
                <a:spcPct val="80000"/>
              </a:lnSpc>
              <a:spcAft>
                <a:spcPct val="0"/>
              </a:spcAft>
              <a:buClr>
                <a:srgbClr val="3333CC"/>
              </a:buClr>
              <a:buSzPct val="60000"/>
              <a:buNone/>
            </a:pPr>
            <a:r>
              <a:rPr lang="en-US" altLang="el-GR" sz="2000" kern="0" dirty="0" smtClean="0">
                <a:solidFill>
                  <a:srgbClr val="000000"/>
                </a:solidFill>
              </a:rPr>
              <a:t>{ </a:t>
            </a:r>
          </a:p>
          <a:p>
            <a:pPr lvl="0" fontAlgn="base">
              <a:lnSpc>
                <a:spcPct val="80000"/>
              </a:lnSpc>
              <a:spcAft>
                <a:spcPct val="0"/>
              </a:spcAft>
              <a:buClr>
                <a:srgbClr val="3333CC"/>
              </a:buClr>
              <a:buSzPct val="60000"/>
              <a:buNone/>
            </a:pPr>
            <a:r>
              <a:rPr lang="en-US" altLang="el-GR" sz="2000" kern="0" dirty="0" smtClean="0">
                <a:solidFill>
                  <a:srgbClr val="0000E6"/>
                </a:solidFill>
              </a:rPr>
              <a:t>	</a:t>
            </a:r>
            <a:r>
              <a:rPr lang="en-US" altLang="el-GR" sz="2000" kern="0" dirty="0" smtClean="0">
                <a:solidFill>
                  <a:srgbClr val="0033CC"/>
                </a:solidFill>
              </a:rPr>
              <a:t>public static void </a:t>
            </a:r>
            <a:r>
              <a:rPr lang="en-US" altLang="el-GR" sz="2000" kern="0" dirty="0" smtClean="0">
                <a:solidFill>
                  <a:srgbClr val="000000"/>
                </a:solidFill>
              </a:rPr>
              <a:t>main(String[] </a:t>
            </a:r>
            <a:r>
              <a:rPr lang="en-US" altLang="el-GR" sz="2000" kern="0" dirty="0" err="1" smtClean="0">
                <a:solidFill>
                  <a:srgbClr val="000000"/>
                </a:solidFill>
              </a:rPr>
              <a:t>args</a:t>
            </a:r>
            <a:r>
              <a:rPr lang="en-US" altLang="el-GR" sz="2000" kern="0" dirty="0" smtClean="0">
                <a:solidFill>
                  <a:srgbClr val="000000"/>
                </a:solidFill>
              </a:rPr>
              <a:t>) </a:t>
            </a:r>
          </a:p>
          <a:p>
            <a:pPr lvl="0" fontAlgn="base">
              <a:lnSpc>
                <a:spcPct val="80000"/>
              </a:lnSpc>
              <a:spcAft>
                <a:spcPct val="0"/>
              </a:spcAft>
              <a:buClr>
                <a:srgbClr val="3333CC"/>
              </a:buClr>
              <a:buSzPct val="60000"/>
              <a:buNone/>
            </a:pPr>
            <a:r>
              <a:rPr lang="en-US" altLang="el-GR" sz="2000" kern="0" dirty="0" smtClean="0">
                <a:solidFill>
                  <a:srgbClr val="000000"/>
                </a:solidFill>
              </a:rPr>
              <a:t>	{ </a:t>
            </a:r>
          </a:p>
          <a:p>
            <a:pPr lvl="0" fontAlgn="base">
              <a:lnSpc>
                <a:spcPct val="80000"/>
              </a:lnSpc>
              <a:spcAft>
                <a:spcPct val="0"/>
              </a:spcAft>
              <a:buClr>
                <a:srgbClr val="3333CC"/>
              </a:buClr>
              <a:buSzPct val="60000"/>
              <a:buNone/>
            </a:pPr>
            <a:r>
              <a:rPr lang="en-US" altLang="el-GR" sz="2000" kern="0" dirty="0" smtClean="0">
                <a:solidFill>
                  <a:srgbClr val="0000E6"/>
                </a:solidFill>
              </a:rPr>
              <a:t>		</a:t>
            </a:r>
            <a:r>
              <a:rPr lang="en-US" altLang="el-GR" sz="2000" kern="0" dirty="0" err="1" smtClean="0">
                <a:solidFill>
                  <a:srgbClr val="0033CC"/>
                </a:solidFill>
              </a:rPr>
              <a:t>int</a:t>
            </a:r>
            <a:r>
              <a:rPr lang="en-US" altLang="el-GR" sz="2000" kern="0" dirty="0" smtClean="0">
                <a:solidFill>
                  <a:srgbClr val="000000"/>
                </a:solidFill>
              </a:rPr>
              <a:t> a = 0;  </a:t>
            </a:r>
            <a:r>
              <a:rPr lang="en-US" altLang="el-GR" sz="2000" kern="0" dirty="0" smtClean="0">
                <a:solidFill>
                  <a:srgbClr val="0033CC"/>
                </a:solidFill>
              </a:rPr>
              <a:t>double</a:t>
            </a:r>
            <a:r>
              <a:rPr lang="en-US" altLang="el-GR" sz="2000" kern="0" dirty="0" smtClean="0">
                <a:solidFill>
                  <a:srgbClr val="000000"/>
                </a:solidFill>
              </a:rPr>
              <a:t> b = 0; </a:t>
            </a:r>
          </a:p>
          <a:p>
            <a:pPr lvl="0" fontAlgn="base">
              <a:lnSpc>
                <a:spcPct val="80000"/>
              </a:lnSpc>
              <a:spcAft>
                <a:spcPct val="0"/>
              </a:spcAft>
              <a:buClr>
                <a:srgbClr val="3333CC"/>
              </a:buClr>
              <a:buSzPct val="60000"/>
              <a:buNone/>
            </a:pPr>
            <a:r>
              <a:rPr lang="en-US" altLang="el-GR" sz="2000" kern="0" dirty="0" smtClean="0">
                <a:solidFill>
                  <a:srgbClr val="000000"/>
                </a:solidFill>
              </a:rPr>
              <a:t>		</a:t>
            </a:r>
            <a:r>
              <a:rPr lang="en-US" altLang="el-GR" sz="2000" kern="0" dirty="0" err="1" smtClean="0">
                <a:solidFill>
                  <a:srgbClr val="000000"/>
                </a:solidFill>
              </a:rPr>
              <a:t>System.</a:t>
            </a:r>
            <a:r>
              <a:rPr lang="en-US" altLang="el-GR" sz="2000" kern="0" dirty="0" err="1" smtClean="0">
                <a:solidFill>
                  <a:srgbClr val="006600"/>
                </a:solidFill>
              </a:rPr>
              <a:t>out</a:t>
            </a:r>
            <a:r>
              <a:rPr lang="en-US" altLang="el-GR" sz="2000" kern="0" dirty="0" err="1" smtClean="0">
                <a:solidFill>
                  <a:srgbClr val="000000"/>
                </a:solidFill>
              </a:rPr>
              <a:t>.println</a:t>
            </a:r>
            <a:r>
              <a:rPr lang="en-US" altLang="el-GR" sz="2000" kern="0" dirty="0" smtClean="0">
                <a:solidFill>
                  <a:srgbClr val="000000"/>
                </a:solidFill>
              </a:rPr>
              <a:t>(</a:t>
            </a:r>
            <a:r>
              <a:rPr lang="en-US" altLang="el-GR" sz="2000" kern="0" dirty="0" smtClean="0">
                <a:solidFill>
                  <a:srgbClr val="800000"/>
                </a:solidFill>
              </a:rPr>
              <a:t>"a = " </a:t>
            </a:r>
            <a:r>
              <a:rPr lang="en-US" altLang="el-GR" sz="2000" kern="0" dirty="0" smtClean="0">
                <a:solidFill>
                  <a:srgbClr val="000000"/>
                </a:solidFill>
              </a:rPr>
              <a:t>+ a); </a:t>
            </a:r>
          </a:p>
          <a:p>
            <a:pPr lvl="0" fontAlgn="base">
              <a:lnSpc>
                <a:spcPct val="80000"/>
              </a:lnSpc>
              <a:spcAft>
                <a:spcPct val="0"/>
              </a:spcAft>
              <a:buClr>
                <a:srgbClr val="3333CC"/>
              </a:buClr>
              <a:buSzPct val="60000"/>
              <a:buNone/>
            </a:pPr>
            <a:r>
              <a:rPr lang="en-US" altLang="el-GR" sz="2000" kern="0" dirty="0" smtClean="0">
                <a:solidFill>
                  <a:srgbClr val="000000"/>
                </a:solidFill>
              </a:rPr>
              <a:t>		</a:t>
            </a:r>
            <a:r>
              <a:rPr lang="en-US" altLang="el-GR" sz="2000" kern="0" dirty="0" err="1" smtClean="0">
                <a:solidFill>
                  <a:srgbClr val="000000"/>
                </a:solidFill>
              </a:rPr>
              <a:t>System.</a:t>
            </a:r>
            <a:r>
              <a:rPr lang="en-US" altLang="el-GR" sz="2000" kern="0" dirty="0" err="1" smtClean="0">
                <a:solidFill>
                  <a:srgbClr val="006600"/>
                </a:solidFill>
              </a:rPr>
              <a:t>out</a:t>
            </a:r>
            <a:r>
              <a:rPr lang="en-US" altLang="el-GR" sz="2000" kern="0" dirty="0" err="1" smtClean="0">
                <a:solidFill>
                  <a:srgbClr val="000000"/>
                </a:solidFill>
              </a:rPr>
              <a:t>.println</a:t>
            </a:r>
            <a:r>
              <a:rPr lang="en-US" altLang="el-GR" sz="2000" kern="0" dirty="0" smtClean="0">
                <a:solidFill>
                  <a:srgbClr val="000000"/>
                </a:solidFill>
              </a:rPr>
              <a:t>(</a:t>
            </a:r>
            <a:r>
              <a:rPr lang="en-US" altLang="el-GR" sz="2000" kern="0" dirty="0" smtClean="0">
                <a:solidFill>
                  <a:srgbClr val="800000"/>
                </a:solidFill>
              </a:rPr>
              <a:t>"b = " </a:t>
            </a:r>
            <a:r>
              <a:rPr lang="en-US" altLang="el-GR" sz="2000" kern="0" dirty="0" smtClean="0">
                <a:solidFill>
                  <a:srgbClr val="000000"/>
                </a:solidFill>
              </a:rPr>
              <a:t>+ b); </a:t>
            </a:r>
          </a:p>
          <a:p>
            <a:pPr lvl="0" fontAlgn="base">
              <a:lnSpc>
                <a:spcPct val="80000"/>
              </a:lnSpc>
              <a:spcAft>
                <a:spcPct val="0"/>
              </a:spcAft>
              <a:buClr>
                <a:srgbClr val="3333CC"/>
              </a:buClr>
              <a:buSzPct val="60000"/>
              <a:buNone/>
            </a:pPr>
            <a:endParaRPr lang="en-US" altLang="el-GR" sz="2000" kern="0" dirty="0" smtClean="0">
              <a:solidFill>
                <a:srgbClr val="000000"/>
              </a:solidFill>
            </a:endParaRPr>
          </a:p>
          <a:p>
            <a:pPr lvl="0" fontAlgn="base">
              <a:lnSpc>
                <a:spcPct val="80000"/>
              </a:lnSpc>
              <a:spcAft>
                <a:spcPct val="0"/>
              </a:spcAft>
              <a:buClr>
                <a:srgbClr val="3333CC"/>
              </a:buClr>
              <a:buSzPct val="60000"/>
              <a:buNone/>
            </a:pPr>
            <a:r>
              <a:rPr lang="en-US" altLang="el-GR" sz="2000" kern="0" dirty="0" smtClean="0">
                <a:solidFill>
                  <a:srgbClr val="000000"/>
                </a:solidFill>
              </a:rPr>
              <a:t>		a = 5;  b = a + 7.13; </a:t>
            </a:r>
          </a:p>
          <a:p>
            <a:pPr lvl="0" fontAlgn="base">
              <a:lnSpc>
                <a:spcPct val="80000"/>
              </a:lnSpc>
              <a:spcAft>
                <a:spcPct val="0"/>
              </a:spcAft>
              <a:buClr>
                <a:srgbClr val="3333CC"/>
              </a:buClr>
              <a:buSzPct val="60000"/>
              <a:buNone/>
            </a:pPr>
            <a:r>
              <a:rPr lang="en-US" altLang="el-GR" sz="2000" kern="0" dirty="0" smtClean="0">
                <a:solidFill>
                  <a:srgbClr val="000000"/>
                </a:solidFill>
              </a:rPr>
              <a:t>		</a:t>
            </a:r>
            <a:r>
              <a:rPr lang="en-US" altLang="el-GR" sz="2000" kern="0" dirty="0" err="1" smtClean="0">
                <a:solidFill>
                  <a:srgbClr val="000000"/>
                </a:solidFill>
              </a:rPr>
              <a:t>System.</a:t>
            </a:r>
            <a:r>
              <a:rPr lang="en-US" altLang="el-GR" sz="2000" kern="0" dirty="0" err="1" smtClean="0">
                <a:solidFill>
                  <a:srgbClr val="006600"/>
                </a:solidFill>
              </a:rPr>
              <a:t>out</a:t>
            </a:r>
            <a:r>
              <a:rPr lang="en-US" altLang="el-GR" sz="2000" kern="0" dirty="0" err="1" smtClean="0">
                <a:solidFill>
                  <a:srgbClr val="000000"/>
                </a:solidFill>
              </a:rPr>
              <a:t>.println</a:t>
            </a:r>
            <a:r>
              <a:rPr lang="en-US" altLang="el-GR" sz="2000" kern="0" dirty="0" smtClean="0">
                <a:solidFill>
                  <a:srgbClr val="000000"/>
                </a:solidFill>
              </a:rPr>
              <a:t>(</a:t>
            </a:r>
            <a:r>
              <a:rPr lang="en-US" altLang="el-GR" sz="2000" kern="0" dirty="0" smtClean="0">
                <a:solidFill>
                  <a:srgbClr val="800000"/>
                </a:solidFill>
              </a:rPr>
              <a:t>"a = " </a:t>
            </a:r>
            <a:r>
              <a:rPr lang="en-US" altLang="el-GR" sz="2000" kern="0" dirty="0" smtClean="0">
                <a:solidFill>
                  <a:srgbClr val="000000"/>
                </a:solidFill>
              </a:rPr>
              <a:t>+ a); </a:t>
            </a:r>
          </a:p>
          <a:p>
            <a:pPr lvl="0" fontAlgn="base">
              <a:lnSpc>
                <a:spcPct val="80000"/>
              </a:lnSpc>
              <a:spcAft>
                <a:spcPct val="0"/>
              </a:spcAft>
              <a:buClr>
                <a:srgbClr val="3333CC"/>
              </a:buClr>
              <a:buSzPct val="60000"/>
              <a:buNone/>
            </a:pPr>
            <a:r>
              <a:rPr lang="en-US" altLang="el-GR" sz="2000" kern="0" dirty="0" smtClean="0">
                <a:solidFill>
                  <a:srgbClr val="000000"/>
                </a:solidFill>
              </a:rPr>
              <a:t>		</a:t>
            </a:r>
            <a:r>
              <a:rPr lang="en-US" altLang="el-GR" sz="2000" kern="0" dirty="0" err="1" smtClean="0">
                <a:solidFill>
                  <a:srgbClr val="000000"/>
                </a:solidFill>
              </a:rPr>
              <a:t>System.</a:t>
            </a:r>
            <a:r>
              <a:rPr lang="en-US" altLang="el-GR" sz="2000" kern="0" dirty="0" err="1" smtClean="0">
                <a:solidFill>
                  <a:srgbClr val="006600"/>
                </a:solidFill>
              </a:rPr>
              <a:t>out</a:t>
            </a:r>
            <a:r>
              <a:rPr lang="en-US" altLang="el-GR" sz="2000" kern="0" dirty="0" err="1" smtClean="0">
                <a:solidFill>
                  <a:srgbClr val="000000"/>
                </a:solidFill>
              </a:rPr>
              <a:t>.println</a:t>
            </a:r>
            <a:r>
              <a:rPr lang="en-US" altLang="el-GR" sz="2000" kern="0" dirty="0" smtClean="0">
                <a:solidFill>
                  <a:srgbClr val="000000"/>
                </a:solidFill>
              </a:rPr>
              <a:t>(</a:t>
            </a:r>
            <a:r>
              <a:rPr lang="en-US" altLang="el-GR" sz="2000" kern="0" dirty="0" smtClean="0">
                <a:solidFill>
                  <a:srgbClr val="800000"/>
                </a:solidFill>
              </a:rPr>
              <a:t>"b = " </a:t>
            </a:r>
            <a:r>
              <a:rPr lang="en-US" altLang="el-GR" sz="2000" kern="0" dirty="0" smtClean="0">
                <a:solidFill>
                  <a:srgbClr val="000000"/>
                </a:solidFill>
              </a:rPr>
              <a:t>+ b); </a:t>
            </a:r>
          </a:p>
          <a:p>
            <a:pPr lvl="0" fontAlgn="base">
              <a:lnSpc>
                <a:spcPct val="80000"/>
              </a:lnSpc>
              <a:spcAft>
                <a:spcPct val="0"/>
              </a:spcAft>
              <a:buClr>
                <a:srgbClr val="3333CC"/>
              </a:buClr>
              <a:buSzPct val="60000"/>
              <a:buNone/>
            </a:pPr>
            <a:r>
              <a:rPr lang="en-US" altLang="el-GR" sz="2000" kern="0" dirty="0" smtClean="0">
                <a:solidFill>
                  <a:srgbClr val="000000"/>
                </a:solidFill>
              </a:rPr>
              <a:t>	} </a:t>
            </a:r>
          </a:p>
          <a:p>
            <a:pPr lvl="0" fontAlgn="base">
              <a:lnSpc>
                <a:spcPct val="80000"/>
              </a:lnSpc>
              <a:spcAft>
                <a:spcPct val="0"/>
              </a:spcAft>
              <a:buClr>
                <a:srgbClr val="3333CC"/>
              </a:buClr>
              <a:buSzPct val="60000"/>
              <a:buNone/>
            </a:pPr>
            <a:r>
              <a:rPr lang="en-US" altLang="el-GR" sz="2000" kern="0" dirty="0" smtClean="0">
                <a:solidFill>
                  <a:srgbClr val="000000"/>
                </a:solidFill>
              </a:rPr>
              <a:t>} </a:t>
            </a:r>
            <a:endParaRPr lang="en-US" altLang="el-GR" sz="2000" b="1" kern="0" dirty="0" smtClean="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Μεταβλητές και τύποι δεδομένων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35748880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8/10/2013 9:08:19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6,4,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6,4,5,7,"/>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5B78142-E6F2-4E03-A252-7FE15DC18C0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22</TotalTime>
  <Words>702</Words>
  <Application>Microsoft Office PowerPoint</Application>
  <PresentationFormat>Προβολή στην οθόνη (4:3)</PresentationFormat>
  <Paragraphs>132</Paragraphs>
  <Slides>16</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Μεταβλητές (variables)</vt:lpstr>
      <vt:lpstr>Μεταβλητές και σταθερές (constants)</vt:lpstr>
      <vt:lpstr>Παραστάσεις και εντολές</vt:lpstr>
      <vt:lpstr>Παραστάσεις και εντολές. Παράδειγμα</vt:lpstr>
      <vt:lpstr>Ονόματα μεταβλητών</vt:lpstr>
      <vt:lpstr>Στη Java συνηθίζονται τα ακόλουθα: </vt:lpstr>
      <vt:lpstr>Οι βασικοί τύποι δεδομένων στη Java (1 από 2) </vt:lpstr>
      <vt:lpstr>Οι βασικοί τύποι δεδομένων στη Java (2 από 2)</vt:lpstr>
      <vt:lpstr>Παράδειγμα στους τύπους δεδομένων</vt:lpstr>
      <vt:lpstr>Παράδειγμα στους τύπους δεδομένων: Εκτέλεση</vt:lpstr>
      <vt:lpstr>Τέλος δεύτερης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Μεταβλητές και τύποι δεδομένων</dc:subject>
  <dc:creator>Λιόλιος Νικόλαος</dc:creator>
  <cp:keywords>Μεταβλητές, σταθερές, τύποι δεδομένων, identifiers</cp:keywords>
  <dc:description>Δήλωση και τύποι δεδομένων μεταβλητών και σταθερών. Εμβέλεια μεταβλητών.</dc:description>
  <cp:lastModifiedBy>Georgia</cp:lastModifiedBy>
  <cp:revision>12</cp:revision>
  <dcterms:created xsi:type="dcterms:W3CDTF">2013-10-08T11:31:32Z</dcterms:created>
  <dcterms:modified xsi:type="dcterms:W3CDTF">2013-11-06T10:13:10Z</dcterms:modified>
  <cp:category>Εκπαιδευτικό Υλικό</cp:category>
  <cp:contentStatus>Τελικό</cp:contentStatus>
</cp:coreProperties>
</file>