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0"/>
  </p:notesMasterIdLst>
  <p:sldIdLst>
    <p:sldId id="257" r:id="rId3"/>
    <p:sldId id="258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9" r:id="rId16"/>
    <p:sldId id="278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59" r:id="rId33"/>
    <p:sldId id="260" r:id="rId34"/>
    <p:sldId id="261" r:id="rId35"/>
    <p:sldId id="262" r:id="rId36"/>
    <p:sldId id="263" r:id="rId37"/>
    <p:sldId id="264" r:id="rId38"/>
    <p:sldId id="265" r:id="rId39"/>
  </p:sldIdLst>
  <p:sldSz cx="9144000" cy="6858000" type="screen4x3"/>
  <p:notesSz cx="6858000" cy="9144000"/>
  <p:custDataLst>
    <p:tags r:id="rId4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6699"/>
    <a:srgbClr val="003366"/>
    <a:srgbClr val="0033CC"/>
    <a:srgbClr val="5F5F5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5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3DD24-F9F7-4C24-AE73-F8362DBD60D1}" type="datetimeFigureOut">
              <a:rPr lang="el-GR" smtClean="0"/>
              <a:t>16/11/2015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0B630-EB0F-4968-877F-85B5DE314A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8878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CA508-3B63-4BA9-93AF-AA2EFF565143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42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2253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D61881-B8B8-4D07-9007-E6099A58A147}" type="slidenum">
              <a:rPr lang="el-GR" altLang="el-G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AA2F-E68C-4D6D-B5EF-909855EE4BFC}" type="datetime1">
              <a:rPr lang="el-GR" smtClean="0"/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Το νερό ως συστατικό των τροφίμων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6C57-A3DB-4527-97FC-1B170A2451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2111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D946-A0AE-4B03-AAAF-9AFE82195299}" type="datetime1">
              <a:rPr lang="el-GR" smtClean="0"/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Το νερό ως συστατικό των τροφίμων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6C57-A3DB-4527-97FC-1B170A2451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7442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0010-7A1B-4145-AAB5-1AC9DECD6551}" type="datetime1">
              <a:rPr lang="el-GR" smtClean="0"/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Το νερό ως συστατικό των τροφίμων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6C57-A3DB-4527-97FC-1B170A2451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3377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64F8-50CF-49D1-978B-7A2AA5302202}" type="datetime1">
              <a:rPr lang="el-GR" smtClean="0"/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Το νερό ως συστατικό των τροφίμων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6C57-A3DB-4527-97FC-1B170A2451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81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6BBC-84BA-4F59-84CE-CE4E92C57BE3}" type="datetime1">
              <a:rPr lang="el-GR" smtClean="0"/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Το νερό ως συστατικό των τροφίμων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6C57-A3DB-4527-97FC-1B170A2451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790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CD458-FAA7-47F3-B9FA-08CEF333D83F}" type="datetime1">
              <a:rPr lang="el-GR" smtClean="0"/>
              <a:t>16/11/2015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Το νερό ως συστατικό των τροφίμων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6C57-A3DB-4527-97FC-1B170A2451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0496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2B9B6-BD7F-413B-ADCF-FF4412477C75}" type="datetime1">
              <a:rPr lang="el-GR" smtClean="0"/>
              <a:t>16/11/2015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Το νερό ως συστατικό των τροφίμων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6C57-A3DB-4527-97FC-1B170A2451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5510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08BA-3F1C-44D3-B9DA-F8C7E16F19F2}" type="datetime1">
              <a:rPr lang="el-GR" smtClean="0"/>
              <a:t>16/11/2015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Το νερό ως συστατικό των τροφίμων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6C57-A3DB-4527-97FC-1B170A2451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8340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55A5C-B67A-4175-AD49-5148AC75FEC2}" type="datetime1">
              <a:rPr lang="el-GR" smtClean="0"/>
              <a:t>16/11/2015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Το νερό ως συστατικό των τροφίμων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6C57-A3DB-4527-97FC-1B170A2451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3522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2FC0-9CBC-44C8-8538-A6B0B8FDAC2E}" type="datetime1">
              <a:rPr lang="el-GR" smtClean="0"/>
              <a:t>16/11/2015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Το νερό ως συστατικό των τροφίμων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6C57-A3DB-4527-97FC-1B170A2451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5138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AC8C-73C6-4037-B860-CC6FED794E05}" type="datetime1">
              <a:rPr lang="el-GR" smtClean="0"/>
              <a:t>16/11/2015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Το νερό ως συστατικό των τροφίμων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6C57-A3DB-4527-97FC-1B170A2451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183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27E48-D1E2-4518-A69C-07B47075E749}" type="datetime1">
              <a:rPr lang="el-GR" smtClean="0"/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Το νερό ως συστατικό των τροφίμων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86C57-A3DB-4527-97FC-1B170A2451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997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hyperlink" Target="http://www.edulll.gr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9.jpeg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9.jpeg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hyperlink" Target="http://www.edulll.gr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5" Type="http://schemas.openxmlformats.org/officeDocument/2006/relationships/image" Target="../media/image9.jpeg"/><Relationship Id="rId4" Type="http://schemas.openxmlformats.org/officeDocument/2006/relationships/slide" Target="slid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5" Type="http://schemas.openxmlformats.org/officeDocument/2006/relationships/image" Target="../media/image3.png"/><Relationship Id="rId4" Type="http://schemas.openxmlformats.org/officeDocument/2006/relationships/hyperlink" Target="http://www.edulll.gr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cdev.teilar.gr/courses/FDT102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18.png"/><Relationship Id="rId4" Type="http://schemas.openxmlformats.org/officeDocument/2006/relationships/hyperlink" Target="%5b1%5d%20http:/creativecommons.org/licenses/by-nc-sa/4.0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lib.net/1454/principles-of-food-chemistry-3rd-ed-j-de-man-aspen-1999-ww.html" TargetMode="External"/><Relationship Id="rId2" Type="http://schemas.openxmlformats.org/officeDocument/2006/relationships/hyperlink" Target="http://www.sciencelib.net/files/Principles%20of%20Food%20Chemistry%203rd%20ed%20-%20J.%20de%20Man%20(Aspen,%201999)%20WW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slide" Target="slide24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" Target="slide20.xml"/><Relationship Id="rId5" Type="http://schemas.openxmlformats.org/officeDocument/2006/relationships/slide" Target="slide12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Ομάδα 1" descr="Λογότυπο του Τεϊ Θεσσαλίας. Τεχνολογικό εκπαιδευτικό ίδρυμα Θεσσαλίας."/>
          <p:cNvGrpSpPr>
            <a:grpSpLocks/>
          </p:cNvGrpSpPr>
          <p:nvPr/>
        </p:nvGrpSpPr>
        <p:grpSpPr bwMode="auto">
          <a:xfrm>
            <a:off x="611188" y="461963"/>
            <a:ext cx="3455987" cy="1041400"/>
            <a:chOff x="611559" y="461813"/>
            <a:chExt cx="3456384" cy="1041770"/>
          </a:xfrm>
        </p:grpSpPr>
        <p:pic>
          <p:nvPicPr>
            <p:cNvPr id="3" name="Εικόνα 1" descr="Λογότυπο του Τεϊ Θεσσαλίας." title="Λογότυπο του Ιδρύματος.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611559" y="461813"/>
              <a:ext cx="1079624" cy="1041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6" name="Θέση περιεχομένου 1"/>
            <p:cNvSpPr txBox="1">
              <a:spLocks noChangeArrowheads="1"/>
            </p:cNvSpPr>
            <p:nvPr/>
          </p:nvSpPr>
          <p:spPr bwMode="auto">
            <a:xfrm>
              <a:off x="1810182" y="484376"/>
              <a:ext cx="225776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l-GR" sz="2000" dirty="0"/>
                <a:t>Τεχνολογικό Εκπαιδευτικό </a:t>
              </a:r>
            </a:p>
            <a:p>
              <a:pPr eaLnBrk="1" hangingPunct="1"/>
              <a:r>
                <a:rPr lang="el-GR" sz="2000" dirty="0"/>
                <a:t>Ίδρυμα Θεσσαλίας</a:t>
              </a:r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6864" y="1644551"/>
            <a:ext cx="7772400" cy="1280393"/>
          </a:xfrm>
        </p:spPr>
        <p:txBody>
          <a:bodyPr/>
          <a:lstStyle/>
          <a:p>
            <a:r>
              <a:rPr lang="el-GR" alt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Χημεία Τροφίμων</a:t>
            </a:r>
            <a:endParaRPr lang="el-GR" dirty="0"/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971600" y="2924944"/>
            <a:ext cx="7344816" cy="25922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l-GR" sz="2800" b="1" dirty="0" smtClean="0">
                <a:solidFill>
                  <a:prstClr val="black"/>
                </a:solidFill>
                <a:ea typeface="+mj-ea"/>
                <a:cs typeface="+mj-cs"/>
              </a:rPr>
              <a:t>Ενότητα </a:t>
            </a:r>
            <a:r>
              <a:rPr lang="en-US" sz="2800" b="1" dirty="0" smtClean="0">
                <a:solidFill>
                  <a:prstClr val="black"/>
                </a:solidFill>
                <a:ea typeface="+mj-ea"/>
                <a:cs typeface="+mj-cs"/>
              </a:rPr>
              <a:t>#</a:t>
            </a:r>
            <a:r>
              <a:rPr lang="el-GR" sz="2800" b="1" dirty="0">
                <a:solidFill>
                  <a:prstClr val="black"/>
                </a:solidFill>
                <a:ea typeface="+mj-ea"/>
                <a:cs typeface="+mj-cs"/>
              </a:rPr>
              <a:t>5</a:t>
            </a:r>
            <a:r>
              <a:rPr lang="en-US" sz="2800" b="1" dirty="0" smtClean="0">
                <a:solidFill>
                  <a:prstClr val="black"/>
                </a:solidFill>
                <a:ea typeface="+mj-ea"/>
                <a:cs typeface="+mj-cs"/>
              </a:rPr>
              <a:t>:</a:t>
            </a:r>
            <a:r>
              <a:rPr lang="el-GR" sz="2800" b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l-GR" sz="2800" dirty="0" smtClean="0">
                <a:latin typeface="Calibri" panose="020F0502020204030204" pitchFamily="34" charset="0"/>
              </a:rPr>
              <a:t>Το νερό ως συστατικό των τροφίμων</a:t>
            </a:r>
            <a:endParaRPr lang="el-GR" sz="2800" dirty="0" smtClean="0">
              <a:solidFill>
                <a:prstClr val="black"/>
              </a:solidFill>
              <a:latin typeface="Calibri" panose="020F0502020204030204" pitchFamily="34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l-GR" sz="2800" dirty="0" smtClean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Αθανάσιος </a:t>
            </a:r>
            <a:r>
              <a:rPr lang="el-GR" sz="2800" dirty="0" err="1" smtClean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Μανούρας</a:t>
            </a:r>
            <a:endParaRPr lang="el-GR" sz="28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 algn="ctr" fontAlgn="auto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Σχολή Τεχνολογίας Γεωπονίας και Τεχνολογίας Τροφίμων και Διατροφής.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l-GR" sz="2800" dirty="0">
                <a:solidFill>
                  <a:prstClr val="black"/>
                </a:solidFill>
              </a:rPr>
              <a:t>Τμήμα </a:t>
            </a:r>
            <a:r>
              <a:rPr lang="el-GR" sz="28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Τεχνολογίας Τροφίμων</a:t>
            </a:r>
            <a:r>
              <a:rPr lang="el-GR" sz="2800" dirty="0" smtClean="0">
                <a:solidFill>
                  <a:prstClr val="black"/>
                </a:solidFill>
              </a:rPr>
              <a:t>. </a:t>
            </a:r>
            <a:endParaRPr lang="el-GR" sz="2800" dirty="0">
              <a:solidFill>
                <a:prstClr val="black"/>
              </a:solidFill>
            </a:endParaRPr>
          </a:p>
        </p:txBody>
      </p:sp>
      <p:pic>
        <p:nvPicPr>
          <p:cNvPr id="9" name="Εικόνα 2" descr=" Λογότυπο για άδειες χρήσης creative commons, b y, n c, s a 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75" y="5971167"/>
            <a:ext cx="1583921" cy="554177"/>
          </a:xfrm>
          <a:prstGeom prst="rect">
            <a:avLst/>
          </a:prstGeom>
        </p:spPr>
      </p:pic>
      <p:pic>
        <p:nvPicPr>
          <p:cNvPr id="8" name="Εικόνα 3" descr="Λογότυπο επιχειρησιακού προγράμματος εκπαίδευση και δια βίου μάθηση του υπουργείου παιδείας, ΕΣΠΑ 2007 - 2013, με τη σημαία της Ευρωπαϊκής Ένωσης, το οποίο συγχρηματοδοτείται από την Ευρωπαϊκή Ένωση (Ευρωπαϊκό κοινωνικό ταμείο) και από εθνικούς πόρους. " title="Λογότυπο χρηματοδότησης">
            <a:hlinkClick r:id="rId5" tooltip="Μετάβαση σε www.edulll.gr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00" y="565785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028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Φυσικές ιδιότητες του νερού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dirty="0" smtClean="0"/>
              <a:t>Ασυνήθιστα υψηλό </a:t>
            </a:r>
            <a:r>
              <a:rPr lang="el-GR" b="1" dirty="0" smtClean="0"/>
              <a:t>σημείο πήξεως</a:t>
            </a:r>
            <a:r>
              <a:rPr lang="el-GR" dirty="0" smtClean="0"/>
              <a:t>.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dirty="0" smtClean="0"/>
              <a:t>Ασυνήθιστα υψηλό </a:t>
            </a:r>
            <a:r>
              <a:rPr lang="el-GR" b="1" dirty="0" smtClean="0"/>
              <a:t>σημείο ζέσεως</a:t>
            </a:r>
            <a:r>
              <a:rPr lang="el-GR" dirty="0"/>
              <a:t>.</a:t>
            </a:r>
            <a:r>
              <a:rPr lang="el-GR" dirty="0" smtClean="0"/>
              <a:t> 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dirty="0" smtClean="0"/>
              <a:t>Ασυνήθιστα υψηλό </a:t>
            </a:r>
            <a:r>
              <a:rPr lang="el-GR" b="1" dirty="0" smtClean="0"/>
              <a:t>τριπλό σημείο</a:t>
            </a:r>
            <a:r>
              <a:rPr lang="el-GR" dirty="0" smtClean="0"/>
              <a:t>.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dirty="0" smtClean="0"/>
              <a:t>Ασυνήθιστα υψηλή </a:t>
            </a:r>
            <a:r>
              <a:rPr lang="el-GR" b="1" dirty="0" smtClean="0"/>
              <a:t>επιφανειακή τάση</a:t>
            </a:r>
            <a:r>
              <a:rPr lang="el-GR" dirty="0"/>
              <a:t>.</a:t>
            </a:r>
            <a:endParaRPr lang="el-GR" dirty="0" smtClean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dirty="0" smtClean="0"/>
              <a:t>Ασυνήθιστα </a:t>
            </a:r>
            <a:r>
              <a:rPr lang="el-GR" b="1" dirty="0" smtClean="0"/>
              <a:t>υψηλό ιξώδες</a:t>
            </a:r>
            <a:r>
              <a:rPr lang="el-GR" dirty="0" smtClean="0"/>
              <a:t>.</a:t>
            </a:r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dirty="0" smtClean="0"/>
              <a:t>Μεγάλη </a:t>
            </a:r>
            <a:r>
              <a:rPr lang="el-GR" b="1" dirty="0" smtClean="0"/>
              <a:t>θερμοχωρητικότητα</a:t>
            </a:r>
            <a:r>
              <a:rPr lang="el-GR" dirty="0" smtClean="0"/>
              <a:t> και </a:t>
            </a:r>
            <a:r>
              <a:rPr lang="el-GR" b="1" dirty="0" smtClean="0"/>
              <a:t>θερμική αγωγιμότητα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Το νερό ως συστατικό των τροφίμων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6C57-A3DB-4527-97FC-1B170A2451FA}" type="slidenum">
              <a:rPr lang="el-GR" sz="1400" smtClean="0">
                <a:solidFill>
                  <a:schemeClr val="tx1"/>
                </a:solidFill>
              </a:rPr>
              <a:t>10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75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Αλληλεπιδράσεις νερού </a:t>
            </a:r>
            <a:br>
              <a:rPr lang="el-GR" b="1" dirty="0" smtClean="0"/>
            </a:br>
            <a:r>
              <a:rPr lang="el-GR" b="1" dirty="0" smtClean="0"/>
              <a:t>και διαλυμένων ουσιών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000" dirty="0" smtClean="0"/>
              <a:t>Με ιόντα και ιονικές ομάδες.</a:t>
            </a:r>
          </a:p>
          <a:p>
            <a:pPr marL="457200" indent="-457200">
              <a:spcBef>
                <a:spcPts val="0"/>
              </a:spcBef>
              <a:spcAft>
                <a:spcPts val="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000" dirty="0" smtClean="0"/>
              <a:t>Με ουδέτερα μόρια - Δεσμοί Η.</a:t>
            </a:r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000" dirty="0" smtClean="0"/>
              <a:t>Με μη πολικές ουσίες.</a:t>
            </a:r>
            <a:endParaRPr lang="el-GR" sz="2000" dirty="0"/>
          </a:p>
        </p:txBody>
      </p:sp>
      <p:pic>
        <p:nvPicPr>
          <p:cNvPr id="8" name="Εικόνα 1" descr="Εικόνα με την ενυδάτωση ιόντων και υδατανθράκων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16" y="2819400"/>
            <a:ext cx="7339584" cy="3259590"/>
          </a:xfrm>
          <a:prstGeom prst="rect">
            <a:avLst/>
          </a:prstGeo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Το νερό ως συστατικό των τροφίμων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6C57-A3DB-4527-97FC-1B170A2451FA}" type="slidenum">
              <a:rPr lang="el-GR" sz="1400" smtClean="0">
                <a:solidFill>
                  <a:schemeClr val="tx1"/>
                </a:solidFill>
              </a:rPr>
              <a:t>11</a:t>
            </a:fld>
            <a:endParaRPr lang="el-GR" sz="1400" dirty="0">
              <a:solidFill>
                <a:schemeClr val="tx1"/>
              </a:solidFill>
            </a:endParaRPr>
          </a:p>
        </p:txBody>
      </p:sp>
      <p:pic>
        <p:nvPicPr>
          <p:cNvPr id="9" name="Εικόνα 2" descr="Εικονίδιο μετάβασης στα Περιεχόμενα.">
            <a:hlinkClick r:id="rId4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1037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Νερό και τρόφιμα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0664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endParaRPr lang="el-GR" dirty="0" smtClean="0"/>
          </a:p>
          <a:p>
            <a:pPr marL="740664" indent="-457200">
              <a:spcBef>
                <a:spcPts val="0"/>
              </a:spcBef>
              <a:spcAft>
                <a:spcPts val="18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dirty="0" smtClean="0"/>
              <a:t>Περιεκτικότητα τροφίμου σε νερό (ποσοστό υγρασίας).</a:t>
            </a:r>
          </a:p>
          <a:p>
            <a:pPr marL="740664" indent="-457200">
              <a:spcBef>
                <a:spcPts val="0"/>
              </a:spcBef>
              <a:spcAft>
                <a:spcPts val="18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dirty="0" err="1" smtClean="0"/>
              <a:t>Ενεργότητα</a:t>
            </a:r>
            <a:r>
              <a:rPr lang="el-GR" dirty="0" smtClean="0"/>
              <a:t> νερού.</a:t>
            </a:r>
          </a:p>
          <a:p>
            <a:pPr marL="740664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dirty="0" smtClean="0"/>
              <a:t>Μοριακή κινητικότητα.</a:t>
            </a:r>
            <a:endParaRPr lang="el-GR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Το νερό ως συστατικό των τροφίμων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6C57-A3DB-4527-97FC-1B170A2451FA}" type="slidenum">
              <a:rPr lang="el-GR" sz="1400" smtClean="0">
                <a:solidFill>
                  <a:schemeClr val="tx1"/>
                </a:solidFill>
              </a:rPr>
              <a:t>12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178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Ελεύθερο και δεσμευμένο νερό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000" b="1" dirty="0" smtClean="0"/>
              <a:t>Δεσμευμένο νερό</a:t>
            </a:r>
            <a:r>
              <a:rPr lang="el-GR" sz="2000" dirty="0" smtClean="0"/>
              <a:t>: Διακρίνεται σε </a:t>
            </a:r>
            <a:r>
              <a:rPr lang="el-GR" sz="2000" dirty="0" err="1" smtClean="0"/>
              <a:t>καταψύξιμο</a:t>
            </a:r>
            <a:r>
              <a:rPr lang="el-GR" sz="2000" dirty="0" smtClean="0"/>
              <a:t> και μη </a:t>
            </a:r>
            <a:r>
              <a:rPr lang="el-GR" sz="2000" dirty="0" err="1" smtClean="0"/>
              <a:t>καταψύξιμο</a:t>
            </a:r>
            <a:r>
              <a:rPr lang="el-GR" sz="2000" dirty="0" smtClean="0"/>
              <a:t>.</a:t>
            </a:r>
            <a:br>
              <a:rPr lang="el-GR" sz="2000" dirty="0" smtClean="0"/>
            </a:br>
            <a:r>
              <a:rPr lang="el-GR" sz="2000" b="1" dirty="0" smtClean="0"/>
              <a:t>Μη δεσμευμένο νερό</a:t>
            </a:r>
            <a:r>
              <a:rPr lang="el-GR" sz="2000" dirty="0" smtClean="0"/>
              <a:t>: Διακρίνεται σε παγιδευμένο και ελεύθερο.</a:t>
            </a:r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000" b="1" dirty="0" smtClean="0"/>
              <a:t>Δεσμευμένο νερό</a:t>
            </a:r>
            <a:r>
              <a:rPr lang="el-GR" sz="2000" dirty="0" smtClean="0"/>
              <a:t>: Διακρίνεται σε ισχυρά δεσμευμένο (απομακρύνεται με </a:t>
            </a:r>
            <a:r>
              <a:rPr lang="el-GR" sz="2000" dirty="0" err="1" smtClean="0"/>
              <a:t>λυοφιλίωση</a:t>
            </a:r>
            <a:r>
              <a:rPr lang="el-GR" sz="2000" dirty="0" smtClean="0"/>
              <a:t>), και ασθενώς δεσμευμένο (απομακρύνεται με </a:t>
            </a:r>
            <a:r>
              <a:rPr lang="el-GR" sz="2000" dirty="0" err="1" smtClean="0"/>
              <a:t>φυγοκέντριση</a:t>
            </a:r>
            <a:r>
              <a:rPr lang="el-GR" sz="2000" dirty="0" smtClean="0"/>
              <a:t>).</a:t>
            </a:r>
            <a:br>
              <a:rPr lang="el-GR" sz="2000" dirty="0" smtClean="0"/>
            </a:br>
            <a:r>
              <a:rPr lang="el-GR" sz="2000" b="1" dirty="0" smtClean="0"/>
              <a:t>Μη δεσμευμένο</a:t>
            </a:r>
            <a:r>
              <a:rPr lang="el-GR" sz="2000" dirty="0" smtClean="0"/>
              <a:t>: Απομακρύνεται με διήθηση.</a:t>
            </a:r>
            <a:endParaRPr lang="el-GR" sz="2000" dirty="0"/>
          </a:p>
        </p:txBody>
      </p:sp>
      <p:pic>
        <p:nvPicPr>
          <p:cNvPr id="6" name="Εικόνα 1" descr="Εικόνα της ενυδάτωσης και του όγκου νερού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44" y="3810000"/>
            <a:ext cx="5772912" cy="2365248"/>
          </a:xfrm>
          <a:prstGeom prst="rect">
            <a:avLst/>
          </a:prstGeo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Το νερό ως συστατικό των τροφίμων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6C57-A3DB-4527-97FC-1B170A2451FA}" type="slidenum">
              <a:rPr lang="el-GR" sz="1400" smtClean="0">
                <a:solidFill>
                  <a:schemeClr val="tx1"/>
                </a:solidFill>
              </a:rPr>
              <a:t>13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0035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/>
              <a:t>Ενεργότητα</a:t>
            </a:r>
            <a:r>
              <a:rPr lang="el-GR" b="1" dirty="0"/>
              <a:t> νερού (1 από 2)</a:t>
            </a:r>
            <a:endParaRPr lang="el-GR" dirty="0"/>
          </a:p>
        </p:txBody>
      </p:sp>
      <p:pic>
        <p:nvPicPr>
          <p:cNvPr id="9" name="Θέση περιεχομένου 1" descr="Εικόνα της ενεργότητας νερού σε κατάσταση ισορροπίας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85" y="1524000"/>
            <a:ext cx="8212015" cy="4724400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Το νερό ως συστατικό των τροφίμων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6C57-A3DB-4527-97FC-1B170A2451FA}" type="slidenum">
              <a:rPr lang="el-GR" sz="1400" smtClean="0">
                <a:solidFill>
                  <a:schemeClr val="tx1"/>
                </a:solidFill>
              </a:rPr>
              <a:t>14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092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/>
              <a:t>Ενεργότητα</a:t>
            </a:r>
            <a:r>
              <a:rPr lang="el-GR" b="1" dirty="0"/>
              <a:t> νερού </a:t>
            </a:r>
            <a:r>
              <a:rPr lang="el-GR" b="1" dirty="0" smtClean="0"/>
              <a:t>(2 </a:t>
            </a:r>
            <a:r>
              <a:rPr lang="el-GR" b="1" dirty="0"/>
              <a:t>από 2)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200" dirty="0" smtClean="0"/>
              <a:t>Η </a:t>
            </a:r>
            <a:r>
              <a:rPr lang="el-GR" sz="2200" b="1" dirty="0" err="1" smtClean="0">
                <a:solidFill>
                  <a:srgbClr val="0033CC"/>
                </a:solidFill>
              </a:rPr>
              <a:t>ενεργότητα</a:t>
            </a:r>
            <a:r>
              <a:rPr lang="el-GR" sz="2200" dirty="0" smtClean="0"/>
              <a:t> του </a:t>
            </a:r>
            <a:r>
              <a:rPr lang="el-GR" sz="2200" dirty="0"/>
              <a:t>νερού εξαρτάται αντιστρόφως </a:t>
            </a:r>
            <a:r>
              <a:rPr lang="el-GR" sz="2200" dirty="0" smtClean="0"/>
              <a:t>ανάλογα από </a:t>
            </a:r>
            <a:r>
              <a:rPr lang="el-GR" sz="2200" dirty="0"/>
              <a:t>τη συγκέντρωση </a:t>
            </a:r>
            <a:r>
              <a:rPr lang="el-GR" sz="2200" b="1" dirty="0">
                <a:solidFill>
                  <a:srgbClr val="0033CC"/>
                </a:solidFill>
              </a:rPr>
              <a:t>διαλυμένης ουσίας </a:t>
            </a:r>
            <a:r>
              <a:rPr lang="el-GR" sz="2200" dirty="0"/>
              <a:t>και </a:t>
            </a:r>
            <a:r>
              <a:rPr lang="el-GR" sz="2200" dirty="0" smtClean="0"/>
              <a:t>τις </a:t>
            </a:r>
            <a:r>
              <a:rPr lang="el-GR" sz="2200" b="1" dirty="0" smtClean="0">
                <a:solidFill>
                  <a:srgbClr val="0033CC"/>
                </a:solidFill>
              </a:rPr>
              <a:t>μοριακές </a:t>
            </a:r>
            <a:r>
              <a:rPr lang="el-GR" sz="2200" b="1" dirty="0">
                <a:solidFill>
                  <a:srgbClr val="0033CC"/>
                </a:solidFill>
              </a:rPr>
              <a:t>αλληλεπιδράσεις</a:t>
            </a:r>
            <a:r>
              <a:rPr lang="el-GR" sz="2200" dirty="0" smtClean="0"/>
              <a:t>.</a:t>
            </a:r>
            <a:endParaRPr lang="el-GR" sz="2200" dirty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200" b="1" dirty="0" smtClean="0">
                <a:solidFill>
                  <a:srgbClr val="0033CC"/>
                </a:solidFill>
              </a:rPr>
              <a:t>Για </a:t>
            </a:r>
            <a:r>
              <a:rPr lang="en-US" sz="2200" b="1" dirty="0" smtClean="0">
                <a:solidFill>
                  <a:srgbClr val="0033CC"/>
                </a:solidFill>
              </a:rPr>
              <a:t>a</a:t>
            </a:r>
            <a:r>
              <a:rPr lang="en-US" sz="2200" b="1" baseline="-25000" dirty="0" smtClean="0">
                <a:solidFill>
                  <a:srgbClr val="0033CC"/>
                </a:solidFill>
              </a:rPr>
              <a:t>w</a:t>
            </a:r>
            <a:r>
              <a:rPr lang="el-GR" sz="2200" b="1" dirty="0" smtClean="0">
                <a:solidFill>
                  <a:srgbClr val="0033CC"/>
                </a:solidFill>
              </a:rPr>
              <a:t> </a:t>
            </a:r>
            <a:r>
              <a:rPr lang="el-GR" sz="2200" b="1" dirty="0" smtClean="0"/>
              <a:t>&lt;</a:t>
            </a:r>
            <a:r>
              <a:rPr lang="el-GR" sz="2200" b="1" dirty="0" smtClean="0">
                <a:solidFill>
                  <a:srgbClr val="0033CC"/>
                </a:solidFill>
              </a:rPr>
              <a:t> .2 </a:t>
            </a:r>
            <a:r>
              <a:rPr lang="el-GR" sz="2200" dirty="0" smtClean="0"/>
              <a:t>(αρκετή διαλυμένη ουσία). </a:t>
            </a:r>
            <a:endParaRPr lang="el-GR" sz="2200" dirty="0"/>
          </a:p>
          <a:p>
            <a:pPr lvl="2" indent="-365760">
              <a:spcBef>
                <a:spcPts val="0"/>
              </a:spcBef>
              <a:spcAft>
                <a:spcPts val="2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/>
              <a:t>Το νερό αλληλεπιδρά έντονα με διαλυμένες ουσίες. </a:t>
            </a:r>
          </a:p>
          <a:p>
            <a:pPr lvl="2" indent="-365760">
              <a:spcBef>
                <a:spcPts val="0"/>
              </a:spcBef>
              <a:spcAft>
                <a:spcPts val="2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/>
              <a:t>Δεν </a:t>
            </a:r>
            <a:r>
              <a:rPr lang="el-GR" sz="2000" dirty="0" smtClean="0"/>
              <a:t>είναι κατάλληλο για αντιδράσεις, ως διαλύτης.        </a:t>
            </a:r>
            <a:r>
              <a:rPr lang="el-GR" sz="1600" dirty="0" err="1" smtClean="0"/>
              <a:t>Μονοστιβάδα</a:t>
            </a:r>
            <a:endParaRPr lang="el-GR" sz="1600" dirty="0" smtClean="0"/>
          </a:p>
          <a:p>
            <a:pPr lvl="2" indent="-365760">
              <a:spcBef>
                <a:spcPts val="0"/>
              </a:spcBef>
              <a:spcAft>
                <a:spcPts val="2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 smtClean="0"/>
              <a:t>Δεν </a:t>
            </a:r>
            <a:r>
              <a:rPr lang="el-GR" sz="2000" dirty="0"/>
              <a:t>είναι κατάλληλο</a:t>
            </a:r>
            <a:r>
              <a:rPr lang="el-GR" sz="2000" dirty="0" smtClean="0"/>
              <a:t> για κατάψυξη</a:t>
            </a:r>
            <a:r>
              <a:rPr lang="el-GR" sz="2000" dirty="0"/>
              <a:t>. </a:t>
            </a:r>
          </a:p>
          <a:p>
            <a:pPr lvl="2" indent="-365760"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/>
              <a:t>Δεν είναι κατάλληλο</a:t>
            </a:r>
            <a:r>
              <a:rPr lang="el-GR" sz="2000" dirty="0" smtClean="0"/>
              <a:t> για εξάτμιση (π.χ. </a:t>
            </a:r>
            <a:r>
              <a:rPr lang="en-US" sz="2000" dirty="0" smtClean="0"/>
              <a:t>a</a:t>
            </a:r>
            <a:r>
              <a:rPr lang="en-US" sz="2000" baseline="-25000" dirty="0" smtClean="0"/>
              <a:t>w</a:t>
            </a:r>
            <a:r>
              <a:rPr lang="el-GR" sz="2000" dirty="0" smtClean="0"/>
              <a:t>  χαμηλή!).</a:t>
            </a:r>
            <a:endParaRPr lang="el-GR" sz="2000" dirty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200" b="1" dirty="0" smtClean="0">
                <a:solidFill>
                  <a:srgbClr val="0033CC"/>
                </a:solidFill>
              </a:rPr>
              <a:t>Για </a:t>
            </a:r>
            <a:r>
              <a:rPr lang="en-US" sz="2200" b="1" dirty="0" smtClean="0">
                <a:solidFill>
                  <a:srgbClr val="0033CC"/>
                </a:solidFill>
              </a:rPr>
              <a:t>a</a:t>
            </a:r>
            <a:r>
              <a:rPr lang="en-US" sz="2200" b="1" baseline="-25000" dirty="0" smtClean="0">
                <a:solidFill>
                  <a:srgbClr val="0033CC"/>
                </a:solidFill>
              </a:rPr>
              <a:t>w</a:t>
            </a:r>
            <a:r>
              <a:rPr lang="en-US" sz="2200" b="1" dirty="0" smtClean="0">
                <a:solidFill>
                  <a:srgbClr val="0033CC"/>
                </a:solidFill>
              </a:rPr>
              <a:t> </a:t>
            </a:r>
            <a:r>
              <a:rPr lang="el-GR" sz="2200" b="1" dirty="0" smtClean="0"/>
              <a:t>→</a:t>
            </a:r>
            <a:r>
              <a:rPr lang="el-GR" sz="2200" b="1" dirty="0" smtClean="0">
                <a:solidFill>
                  <a:srgbClr val="0033CC"/>
                </a:solidFill>
              </a:rPr>
              <a:t> 1 </a:t>
            </a:r>
            <a:r>
              <a:rPr lang="el-GR" sz="2200" dirty="0" smtClean="0"/>
              <a:t>(ελάχιστη διαλυμένη ουσία). </a:t>
            </a:r>
            <a:endParaRPr lang="el-GR" sz="2200" dirty="0"/>
          </a:p>
          <a:p>
            <a:pPr marL="1143000" indent="-365760">
              <a:spcBef>
                <a:spcPts val="0"/>
              </a:spcBef>
              <a:spcAft>
                <a:spcPts val="2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/>
              <a:t>Το νερό λειτουργεί ως </a:t>
            </a:r>
            <a:r>
              <a:rPr lang="el-GR" sz="2000" dirty="0" smtClean="0"/>
              <a:t>καθαρό </a:t>
            </a:r>
            <a:r>
              <a:rPr lang="el-GR" sz="2000" dirty="0"/>
              <a:t>νερό. </a:t>
            </a:r>
          </a:p>
          <a:p>
            <a:pPr marL="1143000" indent="-365760">
              <a:spcBef>
                <a:spcPts val="0"/>
              </a:spcBef>
              <a:spcAft>
                <a:spcPts val="2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 smtClean="0"/>
              <a:t>Είναι κατάλληλο </a:t>
            </a:r>
            <a:r>
              <a:rPr lang="el-GR" sz="2000" dirty="0"/>
              <a:t>για αντιδράσεις, ως διαλύτης, για κατάψυξη. </a:t>
            </a:r>
          </a:p>
          <a:p>
            <a:pPr marL="1143000" indent="-365760">
              <a:spcBef>
                <a:spcPts val="0"/>
              </a:spcBef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/>
              <a:t>Είναι κατάλληλο</a:t>
            </a:r>
            <a:r>
              <a:rPr lang="el-GR" sz="2000" dirty="0" smtClean="0"/>
              <a:t> </a:t>
            </a:r>
            <a:r>
              <a:rPr lang="el-GR" sz="2000" dirty="0"/>
              <a:t>για εξάτμιση.</a:t>
            </a:r>
          </a:p>
          <a:p>
            <a:endParaRPr lang="el-GR" dirty="0"/>
          </a:p>
        </p:txBody>
      </p:sp>
      <p:sp>
        <p:nvSpPr>
          <p:cNvPr id="6" name="Δεξιό άγκιστρο 1" descr="."/>
          <p:cNvSpPr/>
          <p:nvPr/>
        </p:nvSpPr>
        <p:spPr>
          <a:xfrm>
            <a:off x="7162800" y="3124200"/>
            <a:ext cx="190500" cy="1219200"/>
          </a:xfrm>
          <a:prstGeom prst="rightBrace">
            <a:avLst>
              <a:gd name="adj1" fmla="val 5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Το νερό ως συστατικό των τροφίμων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6C57-A3DB-4527-97FC-1B170A2451FA}" type="slidenum">
              <a:rPr lang="el-GR" sz="1400" smtClean="0">
                <a:solidFill>
                  <a:schemeClr val="tx1"/>
                </a:solidFill>
              </a:rPr>
              <a:t>15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6907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err="1" smtClean="0"/>
              <a:t>Ενεργότητα</a:t>
            </a:r>
            <a:r>
              <a:rPr lang="el-GR" b="1" dirty="0" smtClean="0"/>
              <a:t> νερού </a:t>
            </a:r>
            <a:br>
              <a:rPr lang="el-GR" b="1" dirty="0" smtClean="0"/>
            </a:br>
            <a:r>
              <a:rPr lang="el-GR" b="1" dirty="0" smtClean="0"/>
              <a:t>και αλλοιώσεις τροφίμων</a:t>
            </a:r>
            <a:endParaRPr lang="el-GR" b="1" dirty="0"/>
          </a:p>
        </p:txBody>
      </p:sp>
      <p:pic>
        <p:nvPicPr>
          <p:cNvPr id="6" name="Θέση περιεχομένου 1" descr="Εικόνα με την αλλοίωση τροφίμων σε συνάρτηση με την ενεργότητα νερού. 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" y="1737360"/>
            <a:ext cx="6888480" cy="4511040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Το νερό ως συστατικό των τροφίμων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6C57-A3DB-4527-97FC-1B170A2451FA}" type="slidenum">
              <a:rPr lang="el-GR" sz="1400" smtClean="0">
                <a:solidFill>
                  <a:schemeClr val="tx1"/>
                </a:solidFill>
              </a:rPr>
              <a:t>16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570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 smtClean="0"/>
              <a:t>Ενεργότητα</a:t>
            </a:r>
            <a:r>
              <a:rPr lang="el-GR" b="1" dirty="0" smtClean="0"/>
              <a:t> νερού σε τρόφιμα</a:t>
            </a:r>
            <a:endParaRPr lang="el-GR" b="1" dirty="0"/>
          </a:p>
        </p:txBody>
      </p:sp>
      <p:pic>
        <p:nvPicPr>
          <p:cNvPr id="6" name="Θέση περιεχομένου 1" descr="Εικόνα γραφήματος της ενεργότητας νερού ορισμένων τροφών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201" y="1600200"/>
            <a:ext cx="6597598" cy="4525963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Το νερό ως συστατικό των τροφίμων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6C57-A3DB-4527-97FC-1B170A2451FA}" type="slidenum">
              <a:rPr lang="el-GR" sz="1400" smtClean="0">
                <a:solidFill>
                  <a:schemeClr val="tx1"/>
                </a:solidFill>
              </a:rPr>
              <a:t>17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362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Συντήρηση τροφίμων (1/2)</a:t>
            </a:r>
            <a:endParaRPr lang="el-GR" b="1" dirty="0"/>
          </a:p>
        </p:txBody>
      </p:sp>
      <p:pic>
        <p:nvPicPr>
          <p:cNvPr id="6" name="Θέση περιεχομένου 1" descr="Εικόνα με τους τρόπους συντήρησης τροφίμων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82964"/>
            <a:ext cx="6553200" cy="4912621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Το νερό ως συστατικό των τροφίμων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6C57-A3DB-4527-97FC-1B170A2451FA}" type="slidenum">
              <a:rPr lang="el-GR" sz="1400" smtClean="0">
                <a:solidFill>
                  <a:schemeClr val="tx1"/>
                </a:solidFill>
              </a:rPr>
              <a:t>18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441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Συντήρηση τροφίμων </a:t>
            </a:r>
            <a:r>
              <a:rPr lang="el-GR" b="1" dirty="0" smtClean="0"/>
              <a:t>(2/2</a:t>
            </a:r>
            <a:r>
              <a:rPr lang="el-GR" b="1" dirty="0"/>
              <a:t>)</a:t>
            </a:r>
            <a:endParaRPr lang="el-GR" dirty="0"/>
          </a:p>
        </p:txBody>
      </p:sp>
      <p:pic>
        <p:nvPicPr>
          <p:cNvPr id="6" name="Θέση περιεχομένου 1" descr="Εικόνα με τα μειονεκτήματα της κατάψυξης των τροφίμων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24000"/>
            <a:ext cx="6371508" cy="4776416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Το νερό ως συστατικό των τροφίμων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6C57-A3DB-4527-97FC-1B170A2451FA}" type="slidenum">
              <a:rPr lang="el-GR" sz="1400" smtClean="0">
                <a:solidFill>
                  <a:schemeClr val="tx1"/>
                </a:solidFill>
              </a:rPr>
              <a:t>19</a:t>
            </a:fld>
            <a:endParaRPr lang="el-GR" sz="1400" dirty="0">
              <a:solidFill>
                <a:schemeClr val="tx1"/>
              </a:solidFill>
            </a:endParaRPr>
          </a:p>
        </p:txBody>
      </p:sp>
      <p:pic>
        <p:nvPicPr>
          <p:cNvPr id="7" name="Εικόνα 1" descr="Εικονίδιο μετάβασης στα Περιεχόμενα.">
            <a:hlinkClick r:id="rId4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4186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>
                <a:latin typeface="Calibri" panose="020F0502020204030204" pitchFamily="34" charset="0"/>
              </a:rPr>
              <a:t>Χρηματοδότηση</a:t>
            </a:r>
            <a:r>
              <a:rPr lang="el-GR" b="1" dirty="0" smtClean="0"/>
              <a:t> </a:t>
            </a:r>
          </a:p>
        </p:txBody>
      </p:sp>
      <p:sp>
        <p:nvSpPr>
          <p:cNvPr id="4099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l-GR" sz="2000" dirty="0" smtClean="0">
                <a:latin typeface="Calibri" panose="020F0502020204030204" pitchFamily="34" charset="0"/>
              </a:rPr>
              <a:t>Το παρόν εκπαιδευτικό υλικό έχει </a:t>
            </a:r>
            <a:r>
              <a:rPr lang="el-GR" sz="2000" smtClean="0">
                <a:latin typeface="Calibri" panose="020F0502020204030204" pitchFamily="34" charset="0"/>
              </a:rPr>
              <a:t>αναπτυχθεί στο πλαίσιο </a:t>
            </a:r>
            <a:r>
              <a:rPr lang="el-GR" sz="2000" dirty="0" smtClean="0">
                <a:latin typeface="Calibri" panose="020F0502020204030204" pitchFamily="34" charset="0"/>
              </a:rPr>
              <a:t>του εκπαιδευτικού έργου του διδάσκοντα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r>
              <a:rPr lang="el-GR" sz="2000" dirty="0" smtClean="0">
                <a:latin typeface="Calibri" panose="020F0502020204030204" pitchFamily="34" charset="0"/>
              </a:rPr>
              <a:t> 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Το έργο «</a:t>
            </a:r>
            <a:r>
              <a:rPr lang="el-G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Ανοικτά Ακαδημαϊκά Μαθήματα στο </a:t>
            </a:r>
            <a:r>
              <a:rPr lang="el-GR" sz="2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Τ.Ε.Ι. </a:t>
            </a:r>
            <a:r>
              <a:rPr lang="el-G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Θεσσαλίας</a:t>
            </a: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» έχει χρηματοδοτήσει μόνο τη αναδιαμόρφωση του εκπαιδευτικού υλικού</a:t>
            </a:r>
            <a:r>
              <a:rPr lang="el-GR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  <a:endParaRPr lang="el-GR" sz="2000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l-GR" sz="2000" dirty="0" smtClean="0">
                <a:latin typeface="Calibri" panose="020F0502020204030204" pitchFamily="34" charset="0"/>
              </a:rPr>
              <a:t>Το έργο υλοποιείται στο πλαίσιο του Επιχειρησιακού Προγράμματος  «Εκπαίδευση και Δια Βίου Μάθηση» και συγχρηματοδοτείται από την Ευρωπαϊκή Ένωση (Ευρωπαϊκό Κοινωνικό Ταμείο) και από εθνικούς πόρους</a:t>
            </a:r>
            <a:r>
              <a:rPr lang="en-US" sz="2000" dirty="0" smtClean="0">
                <a:latin typeface="Calibri" panose="020F0502020204030204" pitchFamily="34" charset="0"/>
              </a:rPr>
              <a:t>. </a:t>
            </a:r>
            <a:endParaRPr lang="el-GR" sz="2000" dirty="0" smtClean="0">
              <a:latin typeface="Calibri" panose="020F0502020204030204" pitchFamily="34" charset="0"/>
            </a:endParaRPr>
          </a:p>
        </p:txBody>
      </p:sp>
      <p:pic>
        <p:nvPicPr>
          <p:cNvPr id="6" name="Εικόνα 1" descr=" Λογότυπο επιχειρησιακού προγράμματος εκπαίδευση και δια βίου μάθηση.   ">
            <a:hlinkClick r:id="rId4" tooltip="Μετάβαση σε www.edulll.gr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4221163"/>
            <a:ext cx="78486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4B054-DA0D-4AD9-A3C5-59235BE4FE8B}" type="slidenum">
              <a:rPr lang="el-GR" sz="1400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sz="14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595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latin typeface="+mn-lt"/>
              </a:rPr>
              <a:t>Η σημασία </a:t>
            </a:r>
            <a:r>
              <a:rPr lang="el-GR" b="1" dirty="0">
                <a:latin typeface="+mn-lt"/>
              </a:rPr>
              <a:t>τ</a:t>
            </a:r>
            <a:r>
              <a:rPr lang="el-GR" b="1" dirty="0" smtClean="0">
                <a:latin typeface="+mn-lt"/>
              </a:rPr>
              <a:t>ου νερού </a:t>
            </a:r>
            <a:br>
              <a:rPr lang="el-GR" b="1" dirty="0" smtClean="0">
                <a:latin typeface="+mn-lt"/>
              </a:rPr>
            </a:br>
            <a:r>
              <a:rPr lang="el-GR" b="1" dirty="0" smtClean="0">
                <a:latin typeface="+mn-lt"/>
              </a:rPr>
              <a:t>για </a:t>
            </a:r>
            <a:r>
              <a:rPr lang="el-GR" b="1" dirty="0">
                <a:latin typeface="+mn-lt"/>
              </a:rPr>
              <a:t>τ</a:t>
            </a:r>
            <a:r>
              <a:rPr lang="el-GR" b="1" dirty="0" smtClean="0">
                <a:latin typeface="+mn-lt"/>
              </a:rPr>
              <a:t>ον </a:t>
            </a:r>
            <a:r>
              <a:rPr lang="el-GR" b="1" dirty="0">
                <a:latin typeface="+mn-lt"/>
              </a:rPr>
              <a:t>ά</a:t>
            </a:r>
            <a:r>
              <a:rPr lang="el-GR" b="1" dirty="0" smtClean="0">
                <a:latin typeface="+mn-lt"/>
              </a:rPr>
              <a:t>νθρωπο</a:t>
            </a:r>
            <a:endParaRPr lang="el-GR" b="1" dirty="0">
              <a:latin typeface="+mn-lt"/>
            </a:endParaRPr>
          </a:p>
        </p:txBody>
      </p:sp>
      <p:sp>
        <p:nvSpPr>
          <p:cNvPr id="3" name="Θέση περιεχομένου 1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endParaRPr lang="el-GR" sz="1400" dirty="0" smtClean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200" dirty="0" smtClean="0"/>
              <a:t>Κύριο </a:t>
            </a:r>
            <a:r>
              <a:rPr lang="el-GR" sz="2200" dirty="0"/>
              <a:t>συστατικό του οργανισμού (70% – 80</a:t>
            </a:r>
            <a:r>
              <a:rPr lang="el-GR" sz="2200" dirty="0" smtClean="0"/>
              <a:t>%).</a:t>
            </a:r>
            <a:endParaRPr lang="el-GR" sz="2200" dirty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200" dirty="0" smtClean="0"/>
              <a:t>Απαραίτητο </a:t>
            </a:r>
            <a:r>
              <a:rPr lang="el-GR" sz="2200" dirty="0"/>
              <a:t>για όλες τις χημικές </a:t>
            </a:r>
            <a:r>
              <a:rPr lang="el-GR" sz="2200" dirty="0" smtClean="0"/>
              <a:t>αντιδράσεις.</a:t>
            </a:r>
            <a:endParaRPr lang="el-GR" sz="2200" dirty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200" dirty="0" smtClean="0"/>
              <a:t>Διαλύτης </a:t>
            </a:r>
            <a:r>
              <a:rPr lang="el-GR" sz="2200" dirty="0"/>
              <a:t>και μεταφορικό μέσο των </a:t>
            </a:r>
            <a:r>
              <a:rPr lang="el-GR" sz="2200" dirty="0" smtClean="0"/>
              <a:t>θρεπτικών υλών </a:t>
            </a:r>
            <a:r>
              <a:rPr lang="el-GR" sz="2200" dirty="0"/>
              <a:t>στον ανθρώπινο </a:t>
            </a:r>
            <a:r>
              <a:rPr lang="el-GR" sz="2200" dirty="0" smtClean="0"/>
              <a:t>οργανισμό.</a:t>
            </a:r>
            <a:endParaRPr lang="el-GR" sz="2200" dirty="0"/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200" dirty="0" smtClean="0"/>
              <a:t>Επιτρέπει </a:t>
            </a:r>
            <a:r>
              <a:rPr lang="el-GR" sz="2200" dirty="0"/>
              <a:t>την απομάκρυνση των </a:t>
            </a:r>
            <a:r>
              <a:rPr lang="el-GR" sz="2200" dirty="0" err="1" smtClean="0"/>
              <a:t>πλεονάζουσων</a:t>
            </a:r>
            <a:r>
              <a:rPr lang="el-GR" sz="2200" dirty="0" smtClean="0"/>
              <a:t> θερμίδων </a:t>
            </a:r>
            <a:r>
              <a:rPr lang="el-GR" sz="2200" dirty="0"/>
              <a:t>και τοξινών μέσω του </a:t>
            </a:r>
            <a:r>
              <a:rPr lang="el-GR" sz="2200" dirty="0" smtClean="0"/>
              <a:t>ιδρώτα.</a:t>
            </a:r>
            <a:endParaRPr lang="el-GR" sz="2200" dirty="0"/>
          </a:p>
        </p:txBody>
      </p:sp>
      <p:pic>
        <p:nvPicPr>
          <p:cNvPr id="1026" name="Θέση περιεχομένου 2" descr="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4887" y="2629694"/>
            <a:ext cx="37052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Το νερό ως συστατικό των τροφίμων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6C57-A3DB-4527-97FC-1B170A2451FA}" type="slidenum">
              <a:rPr lang="el-GR" sz="1400" smtClean="0">
                <a:solidFill>
                  <a:schemeClr val="tx1"/>
                </a:solidFill>
              </a:rPr>
              <a:t>20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63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l-GR" sz="4000" b="1" dirty="0" smtClean="0">
                <a:latin typeface="+mn-lt"/>
              </a:rPr>
              <a:t>Ημερήσιες ανάγκες </a:t>
            </a:r>
            <a:br>
              <a:rPr lang="el-GR" sz="4000" b="1" dirty="0" smtClean="0">
                <a:latin typeface="+mn-lt"/>
              </a:rPr>
            </a:br>
            <a:r>
              <a:rPr lang="el-GR" sz="4000" b="1" dirty="0" smtClean="0">
                <a:latin typeface="+mn-lt"/>
              </a:rPr>
              <a:t>ενηλίκων σε νερό</a:t>
            </a:r>
            <a:endParaRPr lang="el-GR" sz="4000" dirty="0"/>
          </a:p>
        </p:txBody>
      </p:sp>
      <p:graphicFrame>
        <p:nvGraphicFramePr>
          <p:cNvPr id="6" name="Θέση περιεχομένου 1" descr="Πίνακας με τις απώλειες νερού από τον οργανισμό, και την συνιστώμενη ποσότητα λήψης νερού σε ημερήσια βάση.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6966169"/>
              </p:ext>
            </p:extLst>
          </p:nvPr>
        </p:nvGraphicFramePr>
        <p:xfrm>
          <a:off x="685800" y="2057400"/>
          <a:ext cx="7696200" cy="3657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38400"/>
                <a:gridCol w="1447800"/>
                <a:gridCol w="2438400"/>
                <a:gridCol w="1371600"/>
              </a:tblGrid>
              <a:tr h="890337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</a:rPr>
                        <a:t>Απώλειες νερού </a:t>
                      </a:r>
                      <a:endParaRPr lang="el-GR" sz="2400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</a:rPr>
                        <a:t>(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</a:rPr>
                        <a:t>lt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</a:rPr>
                        <a:t>)</a:t>
                      </a:r>
                      <a:endParaRPr kumimoji="0" lang="el-GR" sz="240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</a:rPr>
                        <a:t>Πρόσληψη νερού </a:t>
                      </a:r>
                      <a:endParaRPr lang="el-GR" sz="2400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</a:rPr>
                        <a:t>(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</a:rPr>
                        <a:t>lt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</a:rPr>
                        <a:t>)</a:t>
                      </a:r>
                      <a:endParaRPr kumimoji="0" lang="el-GR" sz="240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09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Εξάτμιση από πνεύμονες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0.5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0.5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1.25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Εξάτμιση από το δέρμα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0.4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0.4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0.35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Με τα ούρα 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1.5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1.5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0.9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Με τα κόπρανα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0.1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0.1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Το νερό ως συστατικό των τροφίμων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6C57-A3DB-4527-97FC-1B170A2451FA}" type="slidenum">
              <a:rPr lang="el-GR" sz="1400" smtClean="0">
                <a:solidFill>
                  <a:schemeClr val="tx1"/>
                </a:solidFill>
              </a:rPr>
              <a:t>21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5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latin typeface="+mn-lt"/>
              </a:rPr>
              <a:t>Επιπτώσεις </a:t>
            </a:r>
            <a:r>
              <a:rPr lang="el-GR" b="1" dirty="0">
                <a:latin typeface="+mn-lt"/>
              </a:rPr>
              <a:t>τ</a:t>
            </a:r>
            <a:r>
              <a:rPr lang="el-GR" b="1" dirty="0" smtClean="0">
                <a:latin typeface="+mn-lt"/>
              </a:rPr>
              <a:t>ης ανεπαρκούς </a:t>
            </a:r>
            <a:br>
              <a:rPr lang="el-GR" b="1" dirty="0" smtClean="0">
                <a:latin typeface="+mn-lt"/>
              </a:rPr>
            </a:br>
            <a:r>
              <a:rPr lang="el-GR" b="1" dirty="0" smtClean="0">
                <a:latin typeface="+mn-lt"/>
              </a:rPr>
              <a:t>κατανάλωσης νερού</a:t>
            </a:r>
            <a:endParaRPr lang="el-GR" dirty="0">
              <a:latin typeface="+mn-lt"/>
            </a:endParaRPr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endParaRPr lang="el-GR" sz="2000" dirty="0" smtClean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dirty="0" smtClean="0"/>
              <a:t>Απώλεια </a:t>
            </a:r>
            <a:r>
              <a:rPr lang="el-GR" dirty="0"/>
              <a:t>κατά 10% του νερού από τον ανθρώπινο </a:t>
            </a:r>
            <a:r>
              <a:rPr lang="el-GR" dirty="0" smtClean="0"/>
              <a:t>οργανισμό προκαλεί αφυδάτωση.</a:t>
            </a:r>
            <a:endParaRPr lang="el-GR" dirty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dirty="0" smtClean="0"/>
              <a:t>Πιθανή </a:t>
            </a:r>
            <a:r>
              <a:rPr lang="el-GR" dirty="0"/>
              <a:t>πρόκληση προβλημάτων  στο  </a:t>
            </a:r>
            <a:r>
              <a:rPr lang="el-GR" dirty="0" smtClean="0"/>
              <a:t>ουροποιητικό σύστημα.</a:t>
            </a:r>
            <a:endParaRPr lang="el-GR" dirty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dirty="0" smtClean="0"/>
              <a:t>Θάμπωμα </a:t>
            </a:r>
            <a:r>
              <a:rPr lang="el-GR" dirty="0"/>
              <a:t>και έλλειψη ελαστικότητας της  </a:t>
            </a:r>
            <a:r>
              <a:rPr lang="el-GR" dirty="0" smtClean="0"/>
              <a:t>επιδερμίδας.</a:t>
            </a:r>
            <a:endParaRPr lang="el-GR" dirty="0"/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dirty="0" smtClean="0"/>
              <a:t>Δυσκοιλιότητα.</a:t>
            </a:r>
            <a:endParaRPr lang="el-GR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Το νερό ως συστατικό των τροφίμων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6C57-A3DB-4527-97FC-1B170A2451FA}" type="slidenum">
              <a:rPr lang="el-GR" sz="1400" smtClean="0">
                <a:solidFill>
                  <a:schemeClr val="tx1"/>
                </a:solidFill>
              </a:rPr>
              <a:t>22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165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latin typeface="+mn-lt"/>
              </a:rPr>
              <a:t>Κατανάλωση νερού </a:t>
            </a:r>
            <a:br>
              <a:rPr lang="el-GR" b="1" dirty="0" smtClean="0">
                <a:latin typeface="+mn-lt"/>
              </a:rPr>
            </a:br>
            <a:r>
              <a:rPr lang="el-GR" b="1" dirty="0" smtClean="0">
                <a:latin typeface="+mn-lt"/>
              </a:rPr>
              <a:t>στα αστικά κ</a:t>
            </a:r>
            <a:r>
              <a:rPr lang="el-GR" b="1" dirty="0">
                <a:latin typeface="+mn-lt"/>
              </a:rPr>
              <a:t>έ</a:t>
            </a:r>
            <a:r>
              <a:rPr lang="el-GR" b="1" dirty="0" smtClean="0">
                <a:latin typeface="+mn-lt"/>
              </a:rPr>
              <a:t>ντρα</a:t>
            </a:r>
            <a:endParaRPr lang="el-GR" b="1" dirty="0">
              <a:latin typeface="+mn-lt"/>
            </a:endParaRPr>
          </a:p>
        </p:txBody>
      </p:sp>
      <p:sp>
        <p:nvSpPr>
          <p:cNvPr id="3" name="Θέση περιεχομένου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endParaRPr lang="el-GR" sz="2000" dirty="0" smtClean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dirty="0" smtClean="0"/>
              <a:t>Έλλειψη ποιοτικού συστήματος ύδρευσης.</a:t>
            </a:r>
            <a:endParaRPr lang="el-GR" dirty="0"/>
          </a:p>
          <a:p>
            <a:pPr marL="457200" indent="-457200">
              <a:spcBef>
                <a:spcPts val="0"/>
              </a:spcBef>
              <a:spcAft>
                <a:spcPts val="30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dirty="0"/>
              <a:t>Κακή ποιότητα </a:t>
            </a:r>
            <a:r>
              <a:rPr lang="el-GR" dirty="0" smtClean="0"/>
              <a:t>νερού.</a:t>
            </a:r>
            <a:endParaRPr lang="el-GR" dirty="0"/>
          </a:p>
          <a:p>
            <a:pPr marL="0" indent="0" algn="ctr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None/>
            </a:pPr>
            <a:r>
              <a:rPr lang="el-GR" dirty="0" smtClean="0">
                <a:sym typeface="Wingdings"/>
              </a:rPr>
              <a:t></a:t>
            </a:r>
            <a:endParaRPr lang="el-GR" dirty="0" smtClean="0"/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dirty="0" smtClean="0"/>
              <a:t>Χρήση εμφιαλωμένου νερού.</a:t>
            </a:r>
          </a:p>
          <a:p>
            <a:endParaRPr lang="el-GR" dirty="0"/>
          </a:p>
        </p:txBody>
      </p:sp>
      <p:pic>
        <p:nvPicPr>
          <p:cNvPr id="7" name="Θέση περιεχομένου 2" descr=".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936" y="1646237"/>
            <a:ext cx="3247128" cy="4525963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Το νερό ως συστατικό των τροφίμων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6C57-A3DB-4527-97FC-1B170A2451FA}" type="slidenum">
              <a:rPr lang="el-GR" sz="1400" smtClean="0">
                <a:solidFill>
                  <a:schemeClr val="tx1"/>
                </a:solidFill>
              </a:rPr>
              <a:t>23</a:t>
            </a:fld>
            <a:endParaRPr lang="el-GR" sz="1400" dirty="0">
              <a:solidFill>
                <a:schemeClr val="tx1"/>
              </a:solidFill>
            </a:endParaRPr>
          </a:p>
        </p:txBody>
      </p:sp>
      <p:pic>
        <p:nvPicPr>
          <p:cNvPr id="8" name="Εικόνα 1" descr="Εικονίδιο μετάβασης στα Περιεχόμενα.">
            <a:hlinkClick r:id="rId4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9823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latin typeface="+mn-lt"/>
              </a:rPr>
              <a:t>Ποιότητα εμφιαλωμένου νερού</a:t>
            </a:r>
            <a:endParaRPr lang="el-GR" b="1" dirty="0">
              <a:latin typeface="+mn-lt"/>
            </a:endParaRPr>
          </a:p>
        </p:txBody>
      </p:sp>
      <p:graphicFrame>
        <p:nvGraphicFramePr>
          <p:cNvPr id="6" name="Θέση περιεχομένου 1" descr="Πίνακας με τις τιμές των οργανοληπτικών παραμέτρων.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75325458"/>
              </p:ext>
            </p:extLst>
          </p:nvPr>
        </p:nvGraphicFramePr>
        <p:xfrm>
          <a:off x="685800" y="1600200"/>
          <a:ext cx="7772400" cy="3794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33600"/>
                <a:gridCol w="2133600"/>
                <a:gridCol w="1447800"/>
                <a:gridCol w="2057400"/>
              </a:tblGrid>
              <a:tr h="960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Οργανοληπτικές παράμετροι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Έκφραση αποτελεσμάτων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Ενδεικτικό επίπεδο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Ανώτατη παραδεκτή τιμή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1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+mn-lt"/>
                        </a:rPr>
                        <a:t>Χρώμα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+mn-lt"/>
                        </a:rPr>
                        <a:t>mg/</a:t>
                      </a:r>
                      <a:r>
                        <a:rPr kumimoji="0" lang="en-US" sz="20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+mn-lt"/>
                        </a:rPr>
                        <a:t>lt</a:t>
                      </a:r>
                      <a:endParaRPr kumimoji="0" lang="en-US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+mn-lt"/>
                        </a:rPr>
                        <a:t>20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+mn-lt"/>
                        </a:rPr>
                        <a:t>Θολερότητα 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+mn-lt"/>
                        </a:rPr>
                        <a:t>mg/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+mn-lt"/>
                        </a:rPr>
                        <a:t>lt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+mn-lt"/>
                        </a:rPr>
                        <a:t> SiO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+mn-lt"/>
                        </a:rPr>
                        <a:t>10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+mn-lt"/>
                        </a:rPr>
                        <a:t>Οσμή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+mn-lt"/>
                        </a:rPr>
                        <a:t>ποσοστό διαλύσεως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+mn-lt"/>
                        </a:rPr>
                        <a:t>2 μέχρι 12</a:t>
                      </a:r>
                      <a:r>
                        <a:rPr kumimoji="0" lang="el-GR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+mn-lt"/>
                        </a:rPr>
                        <a:t>3 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+mn-lt"/>
                        </a:rPr>
                        <a:t>μέχρι 25</a:t>
                      </a:r>
                      <a:r>
                        <a:rPr kumimoji="0" lang="el-GR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+mn-lt"/>
                        </a:rPr>
                        <a:t>C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+mn-lt"/>
                        </a:rPr>
                        <a:t>Γεύση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+mn-lt"/>
                        </a:rPr>
                        <a:t>ποσοστό διαλύσεως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+mn-lt"/>
                        </a:rPr>
                        <a:t>2 μέχρι 12</a:t>
                      </a:r>
                      <a:r>
                        <a:rPr kumimoji="0" lang="el-GR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+mn-lt"/>
                        </a:rPr>
                        <a:t>3 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+mn-lt"/>
                        </a:rPr>
                        <a:t>μέχρι 25</a:t>
                      </a:r>
                      <a:r>
                        <a:rPr kumimoji="0" lang="el-GR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+mn-lt"/>
                        </a:rPr>
                        <a:t>C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Θέση περιεχομένου 2"/>
          <p:cNvSpPr/>
          <p:nvPr/>
        </p:nvSpPr>
        <p:spPr>
          <a:xfrm>
            <a:off x="685800" y="5686515"/>
            <a:ext cx="777240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l-GR" sz="2000" b="1" dirty="0" smtClean="0"/>
              <a:t>Πόσιμο νερό</a:t>
            </a:r>
            <a:r>
              <a:rPr lang="el-GR" sz="2000" dirty="0" smtClean="0"/>
              <a:t>: </a:t>
            </a:r>
            <a:r>
              <a:rPr lang="el-GR" sz="2000" dirty="0"/>
              <a:t>Πιστοποίηση από το Γενικό Χημείο του Κράτους  </a:t>
            </a:r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Το νερό ως συστατικό των τροφίμων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6C57-A3DB-4527-97FC-1B170A2451FA}" type="slidenum">
              <a:rPr lang="el-GR" sz="1400" smtClean="0">
                <a:solidFill>
                  <a:schemeClr val="tx1"/>
                </a:solidFill>
              </a:rPr>
              <a:t>24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8699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l-GR" sz="4000" b="1" dirty="0" smtClean="0">
                <a:latin typeface="+mn-lt"/>
              </a:rPr>
              <a:t>Παράμετροι σε σχέση με </a:t>
            </a:r>
            <a:br>
              <a:rPr lang="el-GR" sz="4000" b="1" dirty="0" smtClean="0">
                <a:latin typeface="+mn-lt"/>
              </a:rPr>
            </a:br>
            <a:r>
              <a:rPr lang="el-GR" sz="4000" b="1" dirty="0" smtClean="0">
                <a:latin typeface="+mn-lt"/>
              </a:rPr>
              <a:t>τη σύσταση του φυσικού νερού</a:t>
            </a:r>
            <a:endParaRPr lang="el-GR" sz="4000" dirty="0">
              <a:latin typeface="+mn-lt"/>
            </a:endParaRPr>
          </a:p>
        </p:txBody>
      </p:sp>
      <p:graphicFrame>
        <p:nvGraphicFramePr>
          <p:cNvPr id="6" name="Θέση περιεχομένου 1" descr="Πίνακας με τις τιμές των φυσικο χημικών παραμέτρων.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20450265"/>
              </p:ext>
            </p:extLst>
          </p:nvPr>
        </p:nvGraphicFramePr>
        <p:xfrm>
          <a:off x="457200" y="1661160"/>
          <a:ext cx="8229600" cy="4663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33600"/>
                <a:gridCol w="2590800"/>
                <a:gridCol w="1600200"/>
                <a:gridCol w="1905000"/>
              </a:tblGrid>
              <a:tr h="5752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</a:rPr>
                        <a:t>Φυσικό – Χημικές Παράμετροι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</a:rPr>
                        <a:t>Έκφραση αποτελεσμάτων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</a:rPr>
                        <a:t>Ενδεικτικό επίπεδο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</a:rPr>
                        <a:t>Ανώτατη παραδεκτή τιμή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87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Θερμοκρασία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0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C</a:t>
                      </a:r>
                      <a:endParaRPr kumimoji="0" lang="en-US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12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25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7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Συγκέντρωση Η</a:t>
                      </a:r>
                      <a:r>
                        <a:rPr kumimoji="0" lang="el-GR" sz="200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+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pH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6.5 &lt; </a:t>
                      </a: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pH</a:t>
                      </a: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 &lt; 8.5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9.5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7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Αγωγιμότητα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μ</a:t>
                      </a: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S cm</a:t>
                      </a:r>
                      <a:r>
                        <a:rPr kumimoji="0" lang="en-US" sz="200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-1 </a:t>
                      </a: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στους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 20</a:t>
                      </a:r>
                      <a:r>
                        <a:rPr kumimoji="0" lang="en-US" sz="200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0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400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7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Χλώριο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mg/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lt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 Cl</a:t>
                      </a:r>
                      <a:r>
                        <a:rPr kumimoji="0" lang="en-US" sz="200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-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25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200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7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Θειικά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mg/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lt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 SO</a:t>
                      </a:r>
                      <a:r>
                        <a:rPr kumimoji="0" lang="en-US" sz="200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4</a:t>
                      </a:r>
                      <a:r>
                        <a:rPr kumimoji="0" lang="en-US" sz="200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2-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25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250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7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Ασβέστιο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mg/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lt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 Ca</a:t>
                      </a:r>
                      <a:r>
                        <a:rPr kumimoji="0" lang="en-US" sz="200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2+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100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- 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7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Μαγνήσιο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mg/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lt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 Μg</a:t>
                      </a:r>
                      <a:r>
                        <a:rPr kumimoji="0" lang="en-US" sz="200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2+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30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50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7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Νάτριο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mg/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lt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 Na</a:t>
                      </a:r>
                      <a:r>
                        <a:rPr kumimoji="0" lang="en-US" sz="200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+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20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150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7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Κάλιο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mg/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lt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 Κ</a:t>
                      </a:r>
                      <a:r>
                        <a:rPr kumimoji="0" lang="en-US" sz="200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+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10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12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7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Αργίλιο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mg/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lt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 Αl</a:t>
                      </a:r>
                      <a:r>
                        <a:rPr kumimoji="0" lang="en-US" sz="200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3+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0.05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0.2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7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Ξηρό υπόλειμμα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mg/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lt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 (</a:t>
                      </a: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ξήρανση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 180</a:t>
                      </a:r>
                      <a:r>
                        <a:rPr kumimoji="0" lang="en-US" sz="200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0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C)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-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1500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Το νερό ως συστατικό των τροφίμων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6C57-A3DB-4527-97FC-1B170A2451FA}" type="slidenum">
              <a:rPr lang="el-GR" sz="1400" smtClean="0">
                <a:solidFill>
                  <a:schemeClr val="tx1"/>
                </a:solidFill>
              </a:rPr>
              <a:t>25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113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latin typeface="+mn-lt"/>
              </a:rPr>
              <a:t>Παράμετροι </a:t>
            </a:r>
            <a:r>
              <a:rPr lang="el-GR" b="1" dirty="0">
                <a:latin typeface="+mn-lt"/>
              </a:rPr>
              <a:t>π</a:t>
            </a:r>
            <a:r>
              <a:rPr lang="el-GR" b="1" dirty="0" smtClean="0">
                <a:latin typeface="+mn-lt"/>
              </a:rPr>
              <a:t>ου αφορούν </a:t>
            </a:r>
            <a:r>
              <a:rPr lang="el-GR" b="1" dirty="0">
                <a:latin typeface="+mn-lt"/>
              </a:rPr>
              <a:t>τ</a:t>
            </a:r>
            <a:r>
              <a:rPr lang="el-GR" b="1" dirty="0" smtClean="0">
                <a:latin typeface="+mn-lt"/>
              </a:rPr>
              <a:t>ις ανεπιθύμητες ουσίες (1/2)</a:t>
            </a:r>
            <a:endParaRPr lang="el-GR" dirty="0">
              <a:latin typeface="+mn-lt"/>
            </a:endParaRPr>
          </a:p>
        </p:txBody>
      </p:sp>
      <p:graphicFrame>
        <p:nvGraphicFramePr>
          <p:cNvPr id="6" name="Θέση περιεχομένου 1" descr="Πίνακας με τις τιμές των ανεπιθύμητων ουσιών.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71261414"/>
              </p:ext>
            </p:extLst>
          </p:nvPr>
        </p:nvGraphicFramePr>
        <p:xfrm>
          <a:off x="685800" y="1981200"/>
          <a:ext cx="7696200" cy="3749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7400"/>
                <a:gridCol w="2133600"/>
                <a:gridCol w="1447800"/>
                <a:gridCol w="20574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</a:rPr>
                        <a:t>Παράμετροι</a:t>
                      </a:r>
                      <a:endParaRPr kumimoji="0" lang="el-GR" sz="2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</a:rPr>
                        <a:t>Έκφραση αποτελεσμάτων</a:t>
                      </a:r>
                      <a:endParaRPr kumimoji="0" lang="el-GR" sz="2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</a:rPr>
                        <a:t>Ενδεικτικό επίπεδο</a:t>
                      </a:r>
                      <a:endParaRPr kumimoji="0" lang="el-GR" sz="2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</a:rPr>
                        <a:t>Ανώτατη παραδεκτή τιμή</a:t>
                      </a:r>
                      <a:endParaRPr kumimoji="0" lang="el-GR" sz="2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Νιτρικά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mg/</a:t>
                      </a:r>
                      <a:r>
                        <a:rPr kumimoji="0" lang="en-US" sz="20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lt</a:t>
                      </a: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 ΝΟ</a:t>
                      </a:r>
                      <a:r>
                        <a:rPr kumimoji="0" lang="en-US" sz="2000" u="none" strike="noStrike" cap="none" normalizeH="0" baseline="-2500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3</a:t>
                      </a:r>
                      <a:r>
                        <a:rPr kumimoji="0" lang="en-US" sz="200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-</a:t>
                      </a:r>
                      <a:endParaRPr kumimoji="0" lang="en-US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25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50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Νιτρώδη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mg/</a:t>
                      </a:r>
                      <a:r>
                        <a:rPr kumimoji="0" lang="en-US" sz="20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lt</a:t>
                      </a: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 ΝΟ</a:t>
                      </a:r>
                      <a:r>
                        <a:rPr kumimoji="0" lang="en-US" sz="2000" u="none" strike="noStrike" cap="none" normalizeH="0" baseline="-2500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2</a:t>
                      </a:r>
                      <a:r>
                        <a:rPr kumimoji="0" lang="en-US" sz="200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-</a:t>
                      </a:r>
                      <a:endParaRPr kumimoji="0" lang="en-US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0.1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Αμμώνιο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mg/</a:t>
                      </a:r>
                      <a:r>
                        <a:rPr kumimoji="0" lang="en-US" sz="20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lt</a:t>
                      </a: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 ΝΗ</a:t>
                      </a:r>
                      <a:r>
                        <a:rPr kumimoji="0" lang="en-US" sz="2000" u="none" strike="noStrike" cap="none" normalizeH="0" baseline="-2500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4</a:t>
                      </a:r>
                      <a:r>
                        <a:rPr kumimoji="0" lang="en-US" sz="200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-</a:t>
                      </a:r>
                      <a:endParaRPr kumimoji="0" lang="en-US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0.05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0.5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Οξειδωσιμότητα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mg/</a:t>
                      </a:r>
                      <a:r>
                        <a:rPr kumimoji="0" lang="en-US" sz="20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lt</a:t>
                      </a: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 Ο</a:t>
                      </a:r>
                      <a:r>
                        <a:rPr kumimoji="0" lang="en-US" sz="2000" u="none" strike="noStrike" cap="none" normalizeH="0" baseline="-2500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2</a:t>
                      </a:r>
                      <a:endParaRPr kumimoji="0" lang="en-US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2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5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Υδρόθειο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μ</a:t>
                      </a: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g/</a:t>
                      </a:r>
                      <a:r>
                        <a:rPr kumimoji="0" lang="en-US" sz="20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lt</a:t>
                      </a: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 S</a:t>
                      </a:r>
                      <a:r>
                        <a:rPr kumimoji="0" lang="en-US" sz="200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2-</a:t>
                      </a:r>
                      <a:endParaRPr kumimoji="0" lang="en-US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Μη ανιχνεύσιμο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Ύλες εκχυλιζόμενες με </a:t>
                      </a: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CHCl</a:t>
                      </a:r>
                      <a:r>
                        <a:rPr kumimoji="0" lang="en-US" sz="2000" u="none" strike="noStrike" cap="none" normalizeH="0" baseline="-2500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3</a:t>
                      </a:r>
                      <a:endParaRPr kumimoji="0" lang="en-US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Ξηρό υπόλειμμα </a:t>
                      </a: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mg/</a:t>
                      </a:r>
                      <a:r>
                        <a:rPr kumimoji="0" lang="en-US" sz="20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lt</a:t>
                      </a:r>
                      <a:endParaRPr kumimoji="0" lang="en-US" sz="2000" b="0" i="0" u="none" strike="noStrike" cap="none" normalizeH="0" baseline="3000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0.1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- 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Το νερό ως συστατικό των τροφίμων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6C57-A3DB-4527-97FC-1B170A2451FA}" type="slidenum">
              <a:rPr lang="el-GR" sz="1400" smtClean="0">
                <a:solidFill>
                  <a:schemeClr val="tx1"/>
                </a:solidFill>
              </a:rPr>
              <a:t>26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773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Παράμετροι που αφορούν τις ανεπιθύμητες ουσίες </a:t>
            </a:r>
            <a:r>
              <a:rPr lang="el-GR" b="1" dirty="0" smtClean="0"/>
              <a:t>(2/2</a:t>
            </a:r>
            <a:r>
              <a:rPr lang="el-GR" b="1" dirty="0"/>
              <a:t>)</a:t>
            </a:r>
            <a:endParaRPr lang="el-GR" dirty="0"/>
          </a:p>
        </p:txBody>
      </p:sp>
      <p:graphicFrame>
        <p:nvGraphicFramePr>
          <p:cNvPr id="6" name="Θέση περιεχομένου 1" descr="Πίνακας με τις τιμές των ανεπιθύμητων ουσιών.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0415213"/>
              </p:ext>
            </p:extLst>
          </p:nvPr>
        </p:nvGraphicFramePr>
        <p:xfrm>
          <a:off x="685800" y="1984248"/>
          <a:ext cx="7848600" cy="3535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33600"/>
                <a:gridCol w="2209800"/>
                <a:gridCol w="1447800"/>
                <a:gridCol w="20574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</a:rPr>
                        <a:t>Παράμετροι</a:t>
                      </a:r>
                      <a:endParaRPr kumimoji="0" lang="el-GR" sz="2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</a:rPr>
                        <a:t>Έκφραση αποτελεσμάτων</a:t>
                      </a:r>
                      <a:endParaRPr kumimoji="0" lang="el-GR" sz="2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</a:rPr>
                        <a:t>Ενδεικτικό επίπεδο</a:t>
                      </a:r>
                      <a:endParaRPr kumimoji="0" lang="el-GR" sz="2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</a:rPr>
                        <a:t>Ανώτατη παραδεκτή τιμή</a:t>
                      </a:r>
                      <a:endParaRPr kumimoji="0" lang="el-GR" sz="2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Υδρογονάνθρακες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μ</a:t>
                      </a: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g/</a:t>
                      </a:r>
                      <a:r>
                        <a:rPr kumimoji="0" lang="en-US" sz="20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lt</a:t>
                      </a:r>
                      <a:endParaRPr kumimoji="0" lang="en-US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-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10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Φαινόλες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μ</a:t>
                      </a: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g/</a:t>
                      </a:r>
                      <a:r>
                        <a:rPr kumimoji="0" lang="en-US" sz="20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lt</a:t>
                      </a: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 C</a:t>
                      </a:r>
                      <a:r>
                        <a:rPr kumimoji="0" lang="en-US" sz="2000" u="none" strike="noStrike" cap="none" normalizeH="0" baseline="-2500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6</a:t>
                      </a: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H</a:t>
                      </a:r>
                      <a:r>
                        <a:rPr kumimoji="0" lang="en-US" sz="2000" u="none" strike="noStrike" cap="none" normalizeH="0" baseline="-2500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5</a:t>
                      </a: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OH</a:t>
                      </a:r>
                      <a:endParaRPr kumimoji="0" lang="en-US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-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0.5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Αιωρούμενη ύλη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-</a:t>
                      </a:r>
                      <a:endParaRPr kumimoji="0" lang="en-US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-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-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Σίδηρος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μ</a:t>
                      </a: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g/</a:t>
                      </a:r>
                      <a:r>
                        <a:rPr kumimoji="0" lang="en-US" sz="20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lt</a:t>
                      </a: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 Fe</a:t>
                      </a:r>
                      <a:endParaRPr kumimoji="0" lang="en-US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50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200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Μαγγάνιο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μ</a:t>
                      </a: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g/</a:t>
                      </a:r>
                      <a:r>
                        <a:rPr kumimoji="0" lang="en-US" sz="20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lt</a:t>
                      </a: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 Μn</a:t>
                      </a:r>
                      <a:r>
                        <a:rPr kumimoji="0" lang="en-US" sz="200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2+</a:t>
                      </a:r>
                      <a:endParaRPr kumimoji="0" lang="en-US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20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50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Χαλκός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μ</a:t>
                      </a: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g/</a:t>
                      </a:r>
                      <a:r>
                        <a:rPr kumimoji="0" lang="en-US" sz="20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lt</a:t>
                      </a: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 Cu</a:t>
                      </a:r>
                      <a:r>
                        <a:rPr kumimoji="0" lang="en-US" sz="200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+</a:t>
                      </a:r>
                      <a:endParaRPr kumimoji="0" lang="en-US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100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&gt;3000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Φώσφορος 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μ</a:t>
                      </a: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g/</a:t>
                      </a:r>
                      <a:r>
                        <a:rPr kumimoji="0" lang="en-US" sz="20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lt</a:t>
                      </a: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 P</a:t>
                      </a:r>
                      <a:r>
                        <a:rPr kumimoji="0" lang="en-US" sz="2000" u="none" strike="noStrike" cap="none" normalizeH="0" baseline="-2500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2</a:t>
                      </a: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O</a:t>
                      </a:r>
                      <a:r>
                        <a:rPr kumimoji="0" lang="en-US" sz="2000" u="none" strike="noStrike" cap="none" normalizeH="0" baseline="-2500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5</a:t>
                      </a:r>
                      <a:endParaRPr kumimoji="0" lang="en-US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400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5000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Το νερό ως συστατικό των τροφίμων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6C57-A3DB-4527-97FC-1B170A2451FA}" type="slidenum">
              <a:rPr lang="el-GR" sz="1400" smtClean="0">
                <a:solidFill>
                  <a:schemeClr val="tx1"/>
                </a:solidFill>
              </a:rPr>
              <a:t>27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8317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b="1" dirty="0" smtClean="0">
                <a:latin typeface="+mn-lt"/>
              </a:rPr>
              <a:t>Παράμετροι </a:t>
            </a:r>
            <a:r>
              <a:rPr lang="el-GR" sz="4000" b="1" dirty="0">
                <a:latin typeface="+mn-lt"/>
              </a:rPr>
              <a:t>π</a:t>
            </a:r>
            <a:r>
              <a:rPr lang="el-GR" sz="4000" b="1" dirty="0" smtClean="0">
                <a:latin typeface="+mn-lt"/>
              </a:rPr>
              <a:t>ου </a:t>
            </a:r>
            <a:br>
              <a:rPr lang="el-GR" sz="4000" b="1" dirty="0" smtClean="0">
                <a:latin typeface="+mn-lt"/>
              </a:rPr>
            </a:br>
            <a:r>
              <a:rPr lang="el-GR" sz="4000" b="1" dirty="0" smtClean="0">
                <a:latin typeface="+mn-lt"/>
              </a:rPr>
              <a:t>αφορούν τοξικές ουσίες</a:t>
            </a:r>
            <a:endParaRPr lang="el-GR" sz="4000" b="1" dirty="0">
              <a:latin typeface="+mn-lt"/>
            </a:endParaRPr>
          </a:p>
        </p:txBody>
      </p:sp>
      <p:graphicFrame>
        <p:nvGraphicFramePr>
          <p:cNvPr id="6" name="Θέση περιεχομένου 1" descr="Πίνακας με τις τιμές των τοξικών ουσιών.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71178224"/>
              </p:ext>
            </p:extLst>
          </p:nvPr>
        </p:nvGraphicFramePr>
        <p:xfrm>
          <a:off x="685800" y="1645920"/>
          <a:ext cx="7772400" cy="4602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33600"/>
                <a:gridCol w="2133600"/>
                <a:gridCol w="1447800"/>
                <a:gridCol w="2057400"/>
              </a:tblGrid>
              <a:tr h="6686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</a:rPr>
                        <a:t>Παράμετροι</a:t>
                      </a:r>
                      <a:endParaRPr kumimoji="0" lang="el-GR" sz="2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</a:rPr>
                        <a:t>Έκφραση αποτελεσμάτων</a:t>
                      </a:r>
                      <a:endParaRPr kumimoji="0" lang="el-GR" sz="2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</a:rPr>
                        <a:t>Ενδεικτικό επίπεδο</a:t>
                      </a:r>
                      <a:endParaRPr kumimoji="0" lang="el-GR" sz="2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</a:rPr>
                        <a:t>Ανώτατη παραδεκτή τιμή</a:t>
                      </a:r>
                      <a:endParaRPr kumimoji="0" lang="el-GR" sz="2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09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Αρσενικό</a:t>
                      </a:r>
                      <a:endParaRPr kumimoji="0" lang="el-GR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μ</a:t>
                      </a: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g/</a:t>
                      </a:r>
                      <a:r>
                        <a:rPr kumimoji="0" lang="en-US" sz="20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lt</a:t>
                      </a: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Αs</a:t>
                      </a:r>
                      <a:endParaRPr kumimoji="0" lang="en-US" sz="20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-</a:t>
                      </a:r>
                      <a:endParaRPr kumimoji="0" lang="el-GR" sz="20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50</a:t>
                      </a:r>
                      <a:endParaRPr kumimoji="0" lang="el-GR" sz="20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Κάδμιο</a:t>
                      </a:r>
                      <a:endParaRPr kumimoji="0" lang="el-GR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μ</a:t>
                      </a: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g/</a:t>
                      </a:r>
                      <a:r>
                        <a:rPr kumimoji="0" lang="en-US" sz="20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lt</a:t>
                      </a: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 Cd</a:t>
                      </a:r>
                      <a:endParaRPr kumimoji="0" lang="en-US" sz="20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-</a:t>
                      </a:r>
                      <a:endParaRPr kumimoji="0" lang="el-GR" sz="20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5</a:t>
                      </a:r>
                      <a:endParaRPr kumimoji="0" lang="el-GR" sz="20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Κυανιούχα άλατα</a:t>
                      </a:r>
                      <a:endParaRPr kumimoji="0" lang="el-GR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μ</a:t>
                      </a: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g/</a:t>
                      </a:r>
                      <a:r>
                        <a:rPr kumimoji="0" lang="en-US" sz="20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lt</a:t>
                      </a: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 CN</a:t>
                      </a:r>
                      <a:r>
                        <a:rPr kumimoji="0" lang="en-US" sz="200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-</a:t>
                      </a:r>
                      <a:endParaRPr kumimoji="0" lang="en-US" sz="20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-</a:t>
                      </a:r>
                      <a:endParaRPr kumimoji="0" lang="el-GR" sz="20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50</a:t>
                      </a:r>
                      <a:endParaRPr kumimoji="0" lang="el-GR" sz="20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Χρώμιο</a:t>
                      </a:r>
                      <a:endParaRPr kumimoji="0" lang="el-GR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μ</a:t>
                      </a: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g/</a:t>
                      </a:r>
                      <a:r>
                        <a:rPr kumimoji="0" lang="en-US" sz="20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lt</a:t>
                      </a: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 Cr</a:t>
                      </a:r>
                      <a:endParaRPr kumimoji="0" lang="en-US" sz="20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-</a:t>
                      </a:r>
                      <a:endParaRPr kumimoji="0" lang="el-GR" sz="20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50</a:t>
                      </a:r>
                      <a:endParaRPr kumimoji="0" lang="el-GR" sz="20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Υδράργυρος</a:t>
                      </a:r>
                      <a:endParaRPr kumimoji="0" lang="el-GR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μ</a:t>
                      </a: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g/</a:t>
                      </a:r>
                      <a:r>
                        <a:rPr kumimoji="0" lang="en-US" sz="20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lt</a:t>
                      </a: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 Hg</a:t>
                      </a:r>
                      <a:r>
                        <a:rPr kumimoji="0" lang="en-US" sz="200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2+</a:t>
                      </a:r>
                      <a:endParaRPr kumimoji="0" lang="en-US" sz="20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-</a:t>
                      </a:r>
                      <a:endParaRPr kumimoji="0" lang="el-GR" sz="20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1</a:t>
                      </a:r>
                      <a:endParaRPr kumimoji="0" lang="el-GR" sz="20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Νικέλιο</a:t>
                      </a:r>
                      <a:endParaRPr kumimoji="0" lang="el-GR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μ</a:t>
                      </a: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g/</a:t>
                      </a:r>
                      <a:r>
                        <a:rPr kumimoji="0" lang="en-US" sz="20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lt</a:t>
                      </a: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 Ni</a:t>
                      </a:r>
                      <a:r>
                        <a:rPr kumimoji="0" lang="en-US" sz="200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+</a:t>
                      </a:r>
                      <a:endParaRPr kumimoji="0" lang="en-US" sz="20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-</a:t>
                      </a:r>
                      <a:endParaRPr kumimoji="0" lang="el-GR" sz="20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50</a:t>
                      </a:r>
                      <a:endParaRPr kumimoji="0" lang="el-GR" sz="20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Αντιμόνιο</a:t>
                      </a:r>
                      <a:endParaRPr kumimoji="0" lang="el-GR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μ</a:t>
                      </a: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g/</a:t>
                      </a:r>
                      <a:r>
                        <a:rPr kumimoji="0" lang="en-US" sz="20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lt</a:t>
                      </a: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 Sb</a:t>
                      </a:r>
                      <a:endParaRPr kumimoji="0" lang="en-US" sz="20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-</a:t>
                      </a:r>
                      <a:endParaRPr kumimoji="0" lang="el-GR" sz="20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10</a:t>
                      </a:r>
                      <a:endParaRPr kumimoji="0" lang="el-GR" sz="20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Παρασιτοκτόνα</a:t>
                      </a:r>
                      <a:endParaRPr kumimoji="0" lang="el-GR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μ</a:t>
                      </a: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g/</a:t>
                      </a:r>
                      <a:r>
                        <a:rPr kumimoji="0" lang="en-US" sz="20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lt</a:t>
                      </a:r>
                      <a:endParaRPr kumimoji="0" lang="en-US" sz="20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-</a:t>
                      </a:r>
                      <a:endParaRPr kumimoji="0" lang="el-GR" sz="20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0.5(συνολικά)</a:t>
                      </a:r>
                      <a:endParaRPr kumimoji="0" lang="el-GR" sz="20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3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Αρωματικοί </a:t>
                      </a:r>
                      <a:r>
                        <a:rPr kumimoji="0" lang="el-GR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πολυκυκλικοί</a:t>
                      </a: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 υδρογονάνθρακες </a:t>
                      </a:r>
                      <a:endParaRPr kumimoji="0" lang="el-GR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μ</a:t>
                      </a: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g/</a:t>
                      </a:r>
                      <a:r>
                        <a:rPr kumimoji="0" lang="en-US" sz="20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lt</a:t>
                      </a:r>
                      <a:endParaRPr kumimoji="0" lang="en-US" sz="20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-</a:t>
                      </a:r>
                      <a:endParaRPr kumimoji="0" lang="el-GR" sz="20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0.2</a:t>
                      </a:r>
                      <a:endParaRPr kumimoji="0" lang="el-GR" sz="20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Το νερό ως συστατικό των τροφίμων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6C57-A3DB-4527-97FC-1B170A2451FA}" type="slidenum">
              <a:rPr lang="el-GR" sz="1400" smtClean="0">
                <a:solidFill>
                  <a:schemeClr val="tx1"/>
                </a:solidFill>
              </a:rPr>
              <a:t>28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9225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latin typeface="+mn-lt"/>
              </a:rPr>
              <a:t>Μικροβιολογικές παράμετροι</a:t>
            </a:r>
            <a:endParaRPr lang="el-GR" dirty="0">
              <a:latin typeface="+mn-lt"/>
            </a:endParaRPr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200" dirty="0"/>
              <a:t>Τα νερά που προορίζονται για ανθρώπινη κατανάλωση </a:t>
            </a:r>
            <a:r>
              <a:rPr lang="el-GR" sz="2200" dirty="0" smtClean="0"/>
              <a:t>δεν </a:t>
            </a:r>
            <a:r>
              <a:rPr lang="el-GR" sz="2200" dirty="0"/>
              <a:t>πρέπει να περιέχουν</a:t>
            </a:r>
            <a:r>
              <a:rPr lang="el-GR" sz="2200" dirty="0" smtClean="0"/>
              <a:t>:</a:t>
            </a:r>
            <a:endParaRPr lang="el-GR" sz="2200" dirty="0"/>
          </a:p>
          <a:p>
            <a:pPr marL="1143000" indent="-365760">
              <a:spcBef>
                <a:spcPts val="0"/>
              </a:spcBef>
              <a:spcAft>
                <a:spcPts val="4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 smtClean="0"/>
              <a:t>Ολικά </a:t>
            </a:r>
            <a:r>
              <a:rPr lang="el-GR" sz="2000" dirty="0" err="1" smtClean="0"/>
              <a:t>κολοβακτηροειδή</a:t>
            </a:r>
            <a:r>
              <a:rPr lang="el-GR" sz="2000" dirty="0" smtClean="0"/>
              <a:t>.</a:t>
            </a:r>
            <a:endParaRPr lang="el-GR" sz="2000" dirty="0"/>
          </a:p>
          <a:p>
            <a:pPr marL="1143000" indent="-365760">
              <a:spcBef>
                <a:spcPts val="0"/>
              </a:spcBef>
              <a:spcAft>
                <a:spcPts val="4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 err="1" smtClean="0"/>
              <a:t>Κολοβακτηροειδή</a:t>
            </a:r>
            <a:r>
              <a:rPr lang="el-GR" sz="2000" dirty="0" smtClean="0"/>
              <a:t> κοπράνων.</a:t>
            </a:r>
            <a:endParaRPr lang="el-GR" sz="2000" dirty="0"/>
          </a:p>
          <a:p>
            <a:pPr marL="1143000" indent="-365760">
              <a:spcBef>
                <a:spcPts val="0"/>
              </a:spcBef>
              <a:spcAft>
                <a:spcPts val="4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 smtClean="0"/>
              <a:t>Στρεπτόκοκκοι κοπράνων.</a:t>
            </a:r>
            <a:endParaRPr lang="el-GR" sz="2000" dirty="0"/>
          </a:p>
          <a:p>
            <a:pPr marL="1143000" indent="-365760">
              <a:spcBef>
                <a:spcPts val="0"/>
              </a:spcBef>
              <a:spcAft>
                <a:spcPts val="4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 err="1" smtClean="0"/>
              <a:t>Κλωστρίδια</a:t>
            </a:r>
            <a:r>
              <a:rPr lang="el-GR" sz="2000" dirty="0" smtClean="0"/>
              <a:t> </a:t>
            </a:r>
            <a:r>
              <a:rPr lang="el-GR" sz="2000" dirty="0"/>
              <a:t>αναγωγικά θειωδών </a:t>
            </a:r>
            <a:r>
              <a:rPr lang="el-GR" sz="2000" dirty="0" smtClean="0"/>
              <a:t>αλάτων.</a:t>
            </a:r>
            <a:endParaRPr lang="el-GR" sz="2000" dirty="0"/>
          </a:p>
          <a:p>
            <a:pPr marL="1143000" indent="-365760">
              <a:spcBef>
                <a:spcPts val="0"/>
              </a:spcBef>
              <a:spcAft>
                <a:spcPts val="4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 smtClean="0"/>
              <a:t>Σαλμονέλες.</a:t>
            </a:r>
            <a:endParaRPr lang="el-GR" sz="2000" dirty="0"/>
          </a:p>
          <a:p>
            <a:pPr marL="1143000" indent="-365760">
              <a:spcBef>
                <a:spcPts val="0"/>
              </a:spcBef>
              <a:spcAft>
                <a:spcPts val="4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 smtClean="0"/>
              <a:t>Παθογόνους σταφυλόκοκκους.</a:t>
            </a:r>
            <a:endParaRPr lang="el-GR" sz="2000" dirty="0"/>
          </a:p>
          <a:p>
            <a:pPr marL="1143000" indent="-365760">
              <a:spcBef>
                <a:spcPts val="0"/>
              </a:spcBef>
              <a:spcAft>
                <a:spcPts val="4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 smtClean="0"/>
              <a:t>Βακτηριοφάγους </a:t>
            </a:r>
            <a:r>
              <a:rPr lang="el-GR" sz="2000" dirty="0"/>
              <a:t>των </a:t>
            </a:r>
            <a:r>
              <a:rPr lang="el-GR" sz="2000" dirty="0" smtClean="0"/>
              <a:t>κοπράνων.</a:t>
            </a:r>
            <a:endParaRPr lang="el-GR" sz="2000" dirty="0"/>
          </a:p>
          <a:p>
            <a:pPr marL="1143000" indent="-365760">
              <a:spcBef>
                <a:spcPts val="0"/>
              </a:spcBef>
              <a:spcAft>
                <a:spcPts val="4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 smtClean="0"/>
              <a:t>Ιούς </a:t>
            </a:r>
            <a:r>
              <a:rPr lang="el-GR" sz="2000" dirty="0"/>
              <a:t>των </a:t>
            </a:r>
            <a:r>
              <a:rPr lang="el-GR" sz="2000" dirty="0" smtClean="0"/>
              <a:t>εντέρων.</a:t>
            </a:r>
            <a:endParaRPr lang="el-GR" sz="2000" dirty="0"/>
          </a:p>
          <a:p>
            <a:pPr marL="1143000" indent="-365760">
              <a:spcBef>
                <a:spcPts val="0"/>
              </a:spcBef>
              <a:spcAft>
                <a:spcPts val="4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 smtClean="0"/>
              <a:t>Παρασιτικούς οργανισμούς.</a:t>
            </a:r>
            <a:endParaRPr lang="el-GR" sz="2000" dirty="0"/>
          </a:p>
          <a:p>
            <a:pPr marL="1143000" indent="-365760">
              <a:spcBef>
                <a:spcPts val="0"/>
              </a:spcBef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 smtClean="0"/>
              <a:t>Άλλα </a:t>
            </a:r>
            <a:r>
              <a:rPr lang="el-GR" sz="2000" dirty="0"/>
              <a:t>μορφοποιημένα στοιχεία (ζωάρια</a:t>
            </a:r>
            <a:r>
              <a:rPr lang="el-GR" sz="2000" dirty="0" smtClean="0"/>
              <a:t>).</a:t>
            </a:r>
            <a:endParaRPr lang="el-GR" sz="20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Το νερό ως συστατικό των τροφίμων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6C57-A3DB-4527-97FC-1B170A2451FA}" type="slidenum">
              <a:rPr lang="el-GR" sz="1400" smtClean="0">
                <a:solidFill>
                  <a:schemeClr val="tx1"/>
                </a:solidFill>
              </a:rPr>
              <a:t>29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62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smtClean="0">
                <a:solidFill>
                  <a:srgbClr val="333333"/>
                </a:solidFill>
              </a:rPr>
              <a:t>Σκοποί ενότητας 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dirty="0" smtClean="0"/>
          </a:p>
          <a:p>
            <a:pPr lvl="0"/>
            <a:r>
              <a:rPr lang="el-GR" dirty="0"/>
              <a:t>Ρόλος του νερού στα τρόφιμα. </a:t>
            </a:r>
            <a:r>
              <a:rPr lang="el-GR" dirty="0" err="1"/>
              <a:t>Βιοαποικοδόμηση</a:t>
            </a:r>
            <a:r>
              <a:rPr lang="el-GR" dirty="0"/>
              <a:t> των τροφίμων από μικροοργανισμούς.</a:t>
            </a:r>
          </a:p>
        </p:txBody>
      </p:sp>
      <p:sp>
        <p:nvSpPr>
          <p:cNvPr id="7" name="Θέση υποσέλιδου 1" descr=".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Το νερό ως συστατικό των τροφίμων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125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7AF2AC6-652D-4AD1-A671-8B499591D49C}" type="slidenum">
              <a:rPr lang="el-GR" altLang="el-GR" sz="1400">
                <a:solidFill>
                  <a:srgbClr val="000000"/>
                </a:solidFill>
                <a:latin typeface="+mn-l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l-GR" altLang="el-GR" sz="14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865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latin typeface="+mn-lt"/>
              </a:rPr>
              <a:t>Φυσικό μεταλλικό νερό</a:t>
            </a:r>
            <a:endParaRPr lang="el-GR" dirty="0">
              <a:latin typeface="+mn-lt"/>
            </a:endParaRPr>
          </a:p>
        </p:txBody>
      </p:sp>
      <p:sp>
        <p:nvSpPr>
          <p:cNvPr id="7" name="Θέση περιεχομένου 1"/>
          <p:cNvSpPr/>
          <p:nvPr/>
        </p:nvSpPr>
        <p:spPr>
          <a:xfrm>
            <a:off x="381000" y="1349514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33CC"/>
              </a:buClr>
            </a:pPr>
            <a:r>
              <a:rPr lang="el-GR" sz="2000" dirty="0"/>
              <a:t>Το φυσικό μεταλλικό νερό είναι πόσιμο νερό στο οποίο έχουν διαπιστωθεί  συγκεκριμένες ιδιότητες σύμφωνα με τις παρακάτω </a:t>
            </a:r>
            <a:r>
              <a:rPr lang="el-GR" sz="2000" dirty="0" smtClean="0"/>
              <a:t>ενδείξεις: </a:t>
            </a:r>
            <a:endParaRPr lang="el-GR" sz="2000" dirty="0"/>
          </a:p>
        </p:txBody>
      </p:sp>
      <p:graphicFrame>
        <p:nvGraphicFramePr>
          <p:cNvPr id="6" name="Θέση περιεχομένου 2" descr="Πίνακας με τις τιμές του φυσικού μεταλλικού νερού.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38413838"/>
              </p:ext>
            </p:extLst>
          </p:nvPr>
        </p:nvGraphicFramePr>
        <p:xfrm>
          <a:off x="381000" y="2057394"/>
          <a:ext cx="8229600" cy="426720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14800"/>
                <a:gridCol w="4114800"/>
              </a:tblGrid>
              <a:tr h="3697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</a:rPr>
                        <a:t>Ενδείξεις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</a:rPr>
                        <a:t>Κριτήρια (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</a:rPr>
                        <a:t>mg/l)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9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Χαμηλή περιεκτικότητα σε άλατα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   &lt; 500 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Πολύ χαμηλή περιεκτικότητα σε άλατα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   &lt; 50   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Πλούσιο σε ανόργανα άλατα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   &gt; 1500   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Οξυανθρακικό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   &gt; 600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Θειικό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   &gt; 200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Χλωριούχο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   &gt; 200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Ασβεστούχο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   &gt; 150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Μαγνησιούχο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   &gt; 50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Φθοριούχο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   &gt; 1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Σιδηρούχο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   &gt; 1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Υπόξινο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   &gt; 250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Νατριούχο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   &gt; 250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Κατάλληλο για δίαιτα πτωχή σε νάτριο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</a:rPr>
                        <a:t>  &lt;  20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Το νερό ως συστατικό των τροφίμων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6C57-A3DB-4527-97FC-1B170A2451FA}" type="slidenum">
              <a:rPr lang="el-GR" sz="1400" smtClean="0">
                <a:solidFill>
                  <a:schemeClr val="tx1"/>
                </a:solidFill>
              </a:rPr>
              <a:t>30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81509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Τέλος Ενότητας</a:t>
            </a:r>
            <a:endParaRPr lang="el-GR" b="1" dirty="0"/>
          </a:p>
        </p:txBody>
      </p:sp>
      <p:sp>
        <p:nvSpPr>
          <p:cNvPr id="3" name="Υπότιτλος 1"/>
          <p:cNvSpPr>
            <a:spLocks noGrp="1"/>
          </p:cNvSpPr>
          <p:nvPr>
            <p:ph type="subTitle" idx="1"/>
          </p:nvPr>
        </p:nvSpPr>
        <p:spPr bwMode="gray"/>
        <p:txBody>
          <a:bodyPr>
            <a:normAutofit/>
          </a:bodyPr>
          <a:lstStyle/>
          <a:p>
            <a:pPr algn="r"/>
            <a:endParaRPr lang="el-GR" sz="4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Επεξεργασία: </a:t>
            </a:r>
            <a:r>
              <a:rPr lang="el-G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Σοφιανίδου</a:t>
            </a:r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Γεωργία</a:t>
            </a:r>
            <a:endParaRPr lang="el-G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Εικόνα 1" descr=" Λογότυπο για άδειες χρήσης creative commons, b y, n c, s a 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959" y="5949280"/>
            <a:ext cx="1583921" cy="554177"/>
          </a:xfrm>
          <a:prstGeom prst="rect">
            <a:avLst/>
          </a:prstGeom>
        </p:spPr>
      </p:pic>
      <p:pic>
        <p:nvPicPr>
          <p:cNvPr id="7" name="Εικόνα 2" descr="Λογότυπο επιχειρησιακού προγράμματος εκπαίδευση και δια βίου μάθηση ">
            <a:hlinkClick r:id="rId4" tooltip="Μετάβαση στο www.edulll.gr/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00" y="563880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289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dirty="0" smtClean="0"/>
              <a:t>Σημειώματα</a:t>
            </a:r>
            <a:endParaRPr lang="el-GR" cap="none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7099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b="1" dirty="0"/>
              <a:t>Σημείωμα Ιστορικού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Εκδόσεων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>Έργου</a:t>
            </a:r>
            <a:endParaRPr lang="el-GR" sz="4000" b="1" dirty="0"/>
          </a:p>
        </p:txBody>
      </p:sp>
      <p:sp>
        <p:nvSpPr>
          <p:cNvPr id="5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l-GR" sz="2000" dirty="0" smtClean="0"/>
          </a:p>
          <a:p>
            <a:pPr marL="0" indent="0">
              <a:spcBef>
                <a:spcPts val="0"/>
              </a:spcBef>
              <a:buNone/>
            </a:pPr>
            <a:endParaRPr lang="el-GR" sz="2800" dirty="0"/>
          </a:p>
          <a:p>
            <a:pPr marL="0" indent="0" algn="ctr">
              <a:spcBef>
                <a:spcPts val="0"/>
              </a:spcBef>
              <a:spcAft>
                <a:spcPts val="4200"/>
              </a:spcAft>
              <a:buNone/>
            </a:pPr>
            <a:r>
              <a:rPr lang="el-GR" sz="2800" dirty="0" smtClean="0"/>
              <a:t>Το </a:t>
            </a:r>
            <a:r>
              <a:rPr lang="el-GR" sz="2800" dirty="0"/>
              <a:t>παρόν έργο αποτελεί την έκδοση </a:t>
            </a:r>
            <a:r>
              <a:rPr lang="el-GR" sz="2800" b="1" dirty="0" smtClean="0"/>
              <a:t>1.01</a:t>
            </a:r>
            <a:r>
              <a:rPr lang="el-GR" sz="2800" dirty="0" smtClean="0"/>
              <a:t>.</a:t>
            </a:r>
            <a:endParaRPr lang="el-GR" sz="2800" dirty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08969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Αναφοράς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n-US" sz="2400" dirty="0"/>
              <a:t>Copyright</a:t>
            </a:r>
            <a:r>
              <a:rPr lang="el-GR" sz="2400" dirty="0"/>
              <a:t> Τεχνολογικό Εκπαιδευτικό Ίδρυμα Θεσσαλίας</a:t>
            </a:r>
            <a:r>
              <a:rPr lang="en-US" sz="2400" dirty="0"/>
              <a:t>, </a:t>
            </a:r>
            <a:r>
              <a:rPr lang="el-GR" sz="2400" dirty="0"/>
              <a:t>Αθανάσιος </a:t>
            </a:r>
            <a:r>
              <a:rPr lang="el-GR" sz="2400" dirty="0" err="1"/>
              <a:t>Μανούρας</a:t>
            </a:r>
            <a:r>
              <a:rPr lang="el-GR" sz="2400" dirty="0"/>
              <a:t>, 201</a:t>
            </a:r>
            <a:r>
              <a:rPr lang="en-US" sz="2400" dirty="0"/>
              <a:t>5</a:t>
            </a:r>
            <a:r>
              <a:rPr lang="el-GR" sz="2400" dirty="0"/>
              <a:t>. Αθανάσιος </a:t>
            </a:r>
            <a:r>
              <a:rPr lang="el-GR" sz="2400" dirty="0" err="1"/>
              <a:t>Μανούρας</a:t>
            </a:r>
            <a:r>
              <a:rPr lang="el-GR" sz="2400" dirty="0"/>
              <a:t>. «Χημεία Τροφίμων». Έκδοση: 1.0. Λάρισα 201</a:t>
            </a:r>
            <a:r>
              <a:rPr lang="en-US" sz="2400" dirty="0"/>
              <a:t>5</a:t>
            </a:r>
            <a:r>
              <a:rPr lang="el-GR" sz="2400" dirty="0"/>
              <a:t> . Διαθέσιμο από τη δικτυακή διεύθυνση: </a:t>
            </a:r>
            <a:r>
              <a:rPr lang="en-US" sz="2400" dirty="0">
                <a:hlinkClick r:id="rId3"/>
              </a:rPr>
              <a:t>http://cdev.teilar.gr/courses/FDT102/</a:t>
            </a:r>
            <a:r>
              <a:rPr lang="el-GR" sz="2400" dirty="0"/>
              <a:t>, 20/1</a:t>
            </a:r>
            <a:r>
              <a:rPr lang="en-US" sz="2400" dirty="0"/>
              <a:t>1</a:t>
            </a:r>
            <a:r>
              <a:rPr lang="el-GR" sz="2400" dirty="0"/>
              <a:t>/2015.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56204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905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</a:t>
            </a:r>
            <a:r>
              <a:rPr lang="en-US" sz="2000" dirty="0" smtClean="0"/>
              <a:t>Creative Commons</a:t>
            </a:r>
            <a:r>
              <a:rPr lang="el-GR" sz="2000" dirty="0" smtClean="0"/>
              <a:t>: Αναφορά Δημιουργού - </a:t>
            </a:r>
            <a:r>
              <a:rPr lang="el-GR" sz="2000" dirty="0"/>
              <a:t>Μη Εμπορική </a:t>
            </a:r>
            <a:r>
              <a:rPr lang="el-GR" sz="2000" dirty="0" smtClean="0"/>
              <a:t>Χρήση - </a:t>
            </a:r>
            <a:r>
              <a:rPr lang="el-GR" sz="2000" dirty="0"/>
              <a:t>Παρόμοια </a:t>
            </a:r>
            <a:r>
              <a:rPr lang="el-GR" sz="2000" dirty="0" smtClean="0"/>
              <a:t>Διανομή, </a:t>
            </a:r>
            <a:r>
              <a:rPr lang="el-GR" sz="2000" dirty="0"/>
              <a:t>4.0 [1] ή μεταγενέστερη, Διεθνής </a:t>
            </a:r>
            <a:r>
              <a:rPr lang="el-GR" sz="2000" dirty="0" smtClean="0"/>
              <a:t>Έκδοση. Εξαιρούνται </a:t>
            </a:r>
            <a:r>
              <a:rPr lang="el-GR" sz="2000" dirty="0"/>
              <a:t>τα αυτοτελή έργα τρίτων π.χ. φωτογραφίες, διαγράμματα </a:t>
            </a:r>
            <a:r>
              <a:rPr lang="el-GR" sz="2000" dirty="0" smtClean="0"/>
              <a:t>κ.λπ., τα </a:t>
            </a:r>
            <a:r>
              <a:rPr lang="el-GR" sz="2000" dirty="0"/>
              <a:t>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Εικόνα 1" descr=" Λογότυπο για άδειες χρήσης creative commons, b y, n c, s a " title="Λογότυπο creative common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422" y="358140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Θέση περιεχομένου 2"/>
          <p:cNvSpPr txBox="1"/>
          <p:nvPr/>
        </p:nvSpPr>
        <p:spPr>
          <a:xfrm>
            <a:off x="533400" y="4224704"/>
            <a:ext cx="8229600" cy="22522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l-GR" sz="1400" dirty="0"/>
              <a:t>[1] </a:t>
            </a:r>
            <a:r>
              <a:rPr lang="el-GR" sz="1400" dirty="0">
                <a:hlinkClick r:id="rId6" tooltip="Μετάβαση στην Άδεια Χρήσης"/>
              </a:rPr>
              <a:t>http://creativecommons.org/licenses/by-nc-sa/4.0/ </a:t>
            </a:r>
            <a:endParaRPr lang="el-GR" sz="1400" dirty="0"/>
          </a:p>
          <a:p>
            <a:r>
              <a:rPr lang="el-GR" sz="1400" dirty="0"/>
              <a:t>Ως </a:t>
            </a:r>
            <a:r>
              <a:rPr lang="el-GR" sz="1400" b="1" dirty="0"/>
              <a:t>Μη Εμπορική</a:t>
            </a:r>
            <a:r>
              <a:rPr lang="el-GR" sz="1400" dirty="0"/>
              <a:t> ορίζεται η χρήση: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1400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400" dirty="0" err="1" smtClean="0"/>
              <a:t>αδειοδόχο</a:t>
            </a:r>
            <a:r>
              <a:rPr lang="el-GR" sz="1400" dirty="0"/>
              <a:t>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1400" dirty="0"/>
              <a:t>που</a:t>
            </a:r>
            <a:r>
              <a:rPr lang="en-GB" sz="1400" dirty="0"/>
              <a:t> </a:t>
            </a:r>
            <a:r>
              <a:rPr lang="el-GR" sz="1400" dirty="0"/>
              <a:t>δεν περιλαμβάνει οικονομική συναλλαγή ως προϋπόθεση για τη χρήση ή πρόσβαση στο </a:t>
            </a:r>
            <a:r>
              <a:rPr lang="el-GR" sz="1400" dirty="0" smtClean="0"/>
              <a:t>έργο,</a:t>
            </a:r>
            <a:endParaRPr lang="el-GR" sz="1400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400" dirty="0"/>
              <a:t>που</a:t>
            </a:r>
            <a:r>
              <a:rPr lang="en-GB" sz="1400" dirty="0"/>
              <a:t> </a:t>
            </a:r>
            <a:r>
              <a:rPr lang="el-GR" sz="1400" dirty="0"/>
              <a:t>δεν προσπορίζει στο διανομέα του έργου και</a:t>
            </a:r>
            <a:r>
              <a:rPr lang="en-GB" sz="1400" dirty="0"/>
              <a:t> </a:t>
            </a:r>
            <a:r>
              <a:rPr lang="el-GR" sz="1400" dirty="0" err="1"/>
              <a:t>αδειοδόχο</a:t>
            </a:r>
            <a:r>
              <a:rPr lang="en-GB" sz="1400" dirty="0"/>
              <a:t> </a:t>
            </a:r>
            <a:r>
              <a:rPr lang="el-GR" sz="1400" dirty="0"/>
              <a:t>έμμεσο οικονομικό όφελος (π.χ. διαφημίσεις) από την προβολή του έργου σε διαδικτυακό </a:t>
            </a:r>
            <a:r>
              <a:rPr lang="el-GR" sz="1400" dirty="0" smtClean="0"/>
              <a:t>τόπο.</a:t>
            </a:r>
            <a:endParaRPr lang="el-GR" sz="1400" dirty="0"/>
          </a:p>
          <a:p>
            <a:r>
              <a:rPr lang="el-GR" sz="1400" dirty="0" smtClean="0"/>
              <a:t>Ο </a:t>
            </a:r>
            <a:r>
              <a:rPr lang="el-GR" sz="1400" dirty="0"/>
              <a:t>δικαιούχος μπορεί να παρέχει στον </a:t>
            </a:r>
            <a:r>
              <a:rPr lang="el-GR" sz="1400" dirty="0" err="1"/>
              <a:t>αδειοδόχο</a:t>
            </a:r>
            <a:r>
              <a:rPr lang="el-GR" sz="1400" dirty="0"/>
              <a:t> ξεχωριστή άδεια να χρησιμοποιεί το έργο για εμπορική χρήση, εφόσον αυτό του ζητηθεί</a:t>
            </a:r>
            <a:r>
              <a:rPr lang="el-GR" sz="1400" dirty="0" smtClean="0"/>
              <a:t>.</a:t>
            </a:r>
            <a:endParaRPr lang="el-GR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052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l-GR" sz="2400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Αναφοράς</a:t>
            </a:r>
            <a:r>
              <a:rPr lang="el-GR" sz="2000" dirty="0" smtClean="0"/>
              <a:t>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Αδειοδότησης</a:t>
            </a:r>
            <a:r>
              <a:rPr lang="el-GR" sz="2000" dirty="0" smtClean="0"/>
              <a:t>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τη</a:t>
            </a:r>
            <a:r>
              <a:rPr lang="en-US" sz="2000" dirty="0" smtClean="0"/>
              <a:t> </a:t>
            </a:r>
            <a:r>
              <a:rPr lang="el-GR" sz="2000" dirty="0"/>
              <a:t>Δ</a:t>
            </a:r>
            <a:r>
              <a:rPr lang="el-GR" sz="2000" dirty="0" smtClean="0"/>
              <a:t>ήλωση</a:t>
            </a:r>
            <a:r>
              <a:rPr lang="en-US" sz="2000" dirty="0" smtClean="0"/>
              <a:t> </a:t>
            </a:r>
            <a:r>
              <a:rPr lang="el-GR" sz="2000" dirty="0" smtClean="0"/>
              <a:t>Διατήρησης Σημειωμάτων,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Τρίτων.</a:t>
            </a:r>
            <a:endParaRPr lang="el-GR" sz="20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1044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Σημείωμα Χρήσης Έργων Τρίτων</a:t>
            </a:r>
            <a:r>
              <a:rPr lang="en-US" b="1" dirty="0"/>
              <a:t> 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2400" dirty="0">
                <a:solidFill>
                  <a:prstClr val="black"/>
                </a:solidFill>
              </a:rPr>
              <a:t>Το Έργο αυτό κάνει χρήση των ακόλουθων έργων</a:t>
            </a:r>
            <a:r>
              <a:rPr lang="el-GR" sz="2400" dirty="0" smtClean="0">
                <a:solidFill>
                  <a:prstClr val="black"/>
                </a:solidFill>
              </a:rPr>
              <a:t>:</a:t>
            </a:r>
            <a:endParaRPr lang="el-GR" sz="2000" dirty="0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rgbClr val="FF0000"/>
                </a:solidFill>
              </a:rPr>
              <a:t>Γράφημα 1: </a:t>
            </a:r>
            <a:r>
              <a:rPr lang="en-US" sz="2000" dirty="0"/>
              <a:t>John M. </a:t>
            </a:r>
            <a:r>
              <a:rPr lang="en-US" sz="2000" dirty="0" err="1"/>
              <a:t>deMan</a:t>
            </a:r>
            <a:r>
              <a:rPr lang="el-GR" sz="2000" dirty="0" smtClean="0"/>
              <a:t>. </a:t>
            </a:r>
            <a:r>
              <a:rPr lang="en-US" sz="2000" dirty="0"/>
              <a:t>Copyright © 1999 by Aspen Publishers, </a:t>
            </a:r>
            <a:r>
              <a:rPr lang="en-US" sz="2000" dirty="0" err="1" smtClean="0"/>
              <a:t>Inc</a:t>
            </a:r>
            <a:r>
              <a:rPr lang="el-GR" sz="2000" dirty="0" smtClean="0"/>
              <a:t>. Όροι χρήσης: </a:t>
            </a:r>
            <a:r>
              <a:rPr lang="en-US" sz="2000" dirty="0">
                <a:hlinkClick r:id="rId2" tooltip="Μεετάβαση στην ιστοσελίδα"/>
              </a:rPr>
              <a:t>http://www.sciencelib.net/files/Principles%20of%20Food%20Chemistry%203rd%20ed%20-%20J.%</a:t>
            </a:r>
            <a:r>
              <a:rPr lang="en-US" sz="2000" dirty="0" smtClean="0">
                <a:hlinkClick r:id="rId2" tooltip="Μεετάβαση στην ιστοσελίδα"/>
              </a:rPr>
              <a:t>20de%20Man%20%28Aspen%2C%201999%29%20WW.pdf</a:t>
            </a:r>
            <a:r>
              <a:rPr lang="el-GR" sz="2000" dirty="0" smtClean="0"/>
              <a:t>. Σελίδα 2.</a:t>
            </a:r>
          </a:p>
          <a:p>
            <a:pPr marL="740664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2000" dirty="0" smtClean="0"/>
              <a:t>Πηγή: </a:t>
            </a:r>
            <a:r>
              <a:rPr lang="en-US" sz="2000" dirty="0">
                <a:hlinkClick r:id="rId3" tooltip="Μετάβαση στην ιστοσελίδα"/>
              </a:rPr>
              <a:t>http://www.sciencelib.net/1454/principles-of-food-chemistry-3rd-ed-j-de-man-aspen-1999-ww.html</a:t>
            </a:r>
            <a:r>
              <a:rPr lang="en-US" sz="2000" dirty="0"/>
              <a:t>.</a:t>
            </a:r>
            <a:r>
              <a:rPr lang="el-GR" sz="2000" dirty="0" smtClean="0"/>
              <a:t> </a:t>
            </a:r>
            <a:endParaRPr lang="el-GR" sz="2000" dirty="0">
              <a:solidFill>
                <a:srgbClr val="FF0000"/>
              </a:solidFill>
            </a:endParaRPr>
          </a:p>
          <a:p>
            <a:pPr marL="683514">
              <a:spcBef>
                <a:spcPts val="0"/>
              </a:spcBef>
            </a:pPr>
            <a:r>
              <a:rPr lang="el-GR" sz="2000" dirty="0" smtClean="0">
                <a:solidFill>
                  <a:srgbClr val="FF0000"/>
                </a:solidFill>
              </a:rPr>
              <a:t>Πίνακες (διαφάνειες 24 – 30): </a:t>
            </a:r>
            <a:r>
              <a:rPr lang="el-GR" sz="2000" dirty="0" smtClean="0"/>
              <a:t>Γενικό Χημείο του κράτους.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endParaRPr 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275925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smtClean="0">
                <a:solidFill>
                  <a:srgbClr val="333333"/>
                </a:solidFill>
              </a:rPr>
              <a:t>Περιεχόμενα ενότητας</a:t>
            </a:r>
          </a:p>
        </p:txBody>
      </p:sp>
      <p:sp>
        <p:nvSpPr>
          <p:cNvPr id="4" name="Θέση περιεχομένου 1">
            <a:hlinkClick r:id="rId4" action="ppaction://hlinksldjump" tooltip="Μετάβαση στη Διαφάνεια"/>
          </p:cNvPr>
          <p:cNvSpPr/>
          <p:nvPr/>
        </p:nvSpPr>
        <p:spPr>
          <a:xfrm>
            <a:off x="827584" y="1981200"/>
            <a:ext cx="763061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AutoNum type="arabicParenR"/>
              <a:defRPr/>
            </a:pPr>
            <a:r>
              <a:rPr lang="el-GR" sz="2800" i="1" dirty="0" smtClean="0">
                <a:solidFill>
                  <a:srgbClr val="0070C0"/>
                </a:solidFill>
              </a:rPr>
              <a:t>Ο ρόλος, η δομή, και οι ιδιότητες του νερού</a:t>
            </a:r>
            <a:endParaRPr lang="el-GR" sz="2800" i="1" dirty="0">
              <a:solidFill>
                <a:srgbClr val="0070C0"/>
              </a:solidFill>
            </a:endParaRPr>
          </a:p>
        </p:txBody>
      </p:sp>
      <p:sp>
        <p:nvSpPr>
          <p:cNvPr id="14" name="Θέση περιεχομένου 2">
            <a:hlinkClick r:id="rId5" action="ppaction://hlinksldjump" tooltip="Μετάβαση στη Διαφάνεια"/>
          </p:cNvPr>
          <p:cNvSpPr/>
          <p:nvPr>
            <p:custDataLst>
              <p:tags r:id="rId2"/>
            </p:custDataLst>
          </p:nvPr>
        </p:nvSpPr>
        <p:spPr>
          <a:xfrm>
            <a:off x="827584" y="2895600"/>
            <a:ext cx="763061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 startAt="2"/>
              <a:defRPr/>
            </a:pPr>
            <a:r>
              <a:rPr lang="el-GR" sz="2800" i="1" dirty="0" smtClean="0">
                <a:solidFill>
                  <a:srgbClr val="0070C0"/>
                </a:solidFill>
              </a:rPr>
              <a:t>Νερό και τρόφιμα</a:t>
            </a:r>
            <a:endParaRPr lang="el-GR" sz="2800" i="1" dirty="0">
              <a:solidFill>
                <a:srgbClr val="0070C0"/>
              </a:solidFill>
            </a:endParaRPr>
          </a:p>
        </p:txBody>
      </p:sp>
      <p:sp>
        <p:nvSpPr>
          <p:cNvPr id="7" name="Θέση περιεχομένου 3">
            <a:hlinkClick r:id="rId6" action="ppaction://hlinksldjump" tooltip="Μετάβαση στη Διαφάνεια"/>
          </p:cNvPr>
          <p:cNvSpPr/>
          <p:nvPr/>
        </p:nvSpPr>
        <p:spPr>
          <a:xfrm>
            <a:off x="827584" y="3810000"/>
            <a:ext cx="763061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 startAt="3"/>
              <a:defRPr/>
            </a:pPr>
            <a:r>
              <a:rPr lang="el-GR" sz="2800" i="1" dirty="0" smtClean="0">
                <a:solidFill>
                  <a:srgbClr val="0070C0"/>
                </a:solidFill>
              </a:rPr>
              <a:t>Η σημασία του νερού για τον άνθρωπο</a:t>
            </a:r>
            <a:endParaRPr lang="el-GR" sz="2800" i="1" dirty="0">
              <a:solidFill>
                <a:srgbClr val="0070C0"/>
              </a:solidFill>
            </a:endParaRPr>
          </a:p>
        </p:txBody>
      </p:sp>
      <p:sp>
        <p:nvSpPr>
          <p:cNvPr id="9" name="Θέση περιεχομένου 4">
            <a:hlinkClick r:id="rId7" action="ppaction://hlinksldjump" tooltip="Μετάβαση στη Διαφάνεια"/>
          </p:cNvPr>
          <p:cNvSpPr/>
          <p:nvPr/>
        </p:nvSpPr>
        <p:spPr>
          <a:xfrm>
            <a:off x="827584" y="4724400"/>
            <a:ext cx="763061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 startAt="4"/>
              <a:defRPr/>
            </a:pPr>
            <a:r>
              <a:rPr lang="el-GR" sz="2800" i="1" dirty="0" smtClean="0">
                <a:solidFill>
                  <a:srgbClr val="0070C0"/>
                </a:solidFill>
              </a:rPr>
              <a:t>Επίπεδα επιτρεπτών τιμών ουσιών του νερού</a:t>
            </a:r>
            <a:endParaRPr lang="el-GR" sz="2800" i="1" dirty="0">
              <a:solidFill>
                <a:srgbClr val="0070C0"/>
              </a:solidFill>
            </a:endParaRPr>
          </a:p>
        </p:txBody>
      </p:sp>
      <p:sp>
        <p:nvSpPr>
          <p:cNvPr id="8" name="Θέση υποσέλιδου 1" descr=".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Το νερό ως συστατικό των τροφίμων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153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9E2987-2DF3-4883-B675-0E329C0F7C88}" type="slidenum">
              <a:rPr lang="el-GR" altLang="el-GR" sz="1400">
                <a:solidFill>
                  <a:srgbClr val="000000"/>
                </a:solidFill>
                <a:latin typeface="+mn-l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l-GR" altLang="el-GR" sz="1400" dirty="0">
              <a:solidFill>
                <a:srgbClr val="000000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95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Ρόλος του νερού</a:t>
            </a:r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dirty="0" smtClean="0"/>
              <a:t>Πηγή ζωής.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dirty="0" smtClean="0"/>
              <a:t>Καθολικός διαλύτης.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dirty="0" smtClean="0"/>
              <a:t>Μεταφορά θρεπτικών ουσιών και αποβλήτων.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dirty="0" smtClean="0"/>
              <a:t>Αντιδραστήριο, μέσο αντιδράσεων και προϊόν αντιδράσεων.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dirty="0" smtClean="0"/>
              <a:t>Λιπαντικό και πλαστικοποιητής.</a:t>
            </a:r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dirty="0" smtClean="0"/>
              <a:t>Σταθεροποιητής διατάξεων πολυμερών.</a:t>
            </a:r>
          </a:p>
          <a:p>
            <a:endParaRPr lang="el-GR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Το νερό ως συστατικό των τροφίμων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6C57-A3DB-4527-97FC-1B170A2451FA}" type="slidenum">
              <a:rPr lang="el-GR" sz="1400" smtClean="0">
                <a:solidFill>
                  <a:schemeClr val="tx1"/>
                </a:solidFill>
              </a:rPr>
              <a:t>5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655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Κύριο </a:t>
            </a:r>
            <a:r>
              <a:rPr lang="el-GR" b="1" dirty="0"/>
              <a:t>σ</a:t>
            </a:r>
            <a:r>
              <a:rPr lang="el-GR" b="1" dirty="0" smtClean="0"/>
              <a:t>υστατικό των </a:t>
            </a:r>
            <a:r>
              <a:rPr lang="el-GR" b="1" dirty="0"/>
              <a:t>τ</a:t>
            </a:r>
            <a:r>
              <a:rPr lang="el-GR" b="1" dirty="0" smtClean="0"/>
              <a:t>ροφών</a:t>
            </a:r>
            <a:endParaRPr lang="el-GR" b="1" dirty="0"/>
          </a:p>
        </p:txBody>
      </p:sp>
      <p:pic>
        <p:nvPicPr>
          <p:cNvPr id="8" name="Θέση περιεχομένου 1" descr="Εικόνα γραφήματος με την περιεκτικότητα του νερού σε ορισμένες τροφές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69" y="1600200"/>
            <a:ext cx="7414062" cy="4525963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Το νερό ως συστατικό των τροφίμων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6C57-A3DB-4527-97FC-1B170A2451FA}" type="slidenum">
              <a:rPr lang="el-GR" sz="1400" smtClean="0">
                <a:solidFill>
                  <a:schemeClr val="tx1"/>
                </a:solidFill>
              </a:rPr>
              <a:t>6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107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Ρόλος του νερού στα τρόφιμα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400" dirty="0" smtClean="0"/>
              <a:t>Καθορίζει τη δομή, την εμφάνιση, τη γεύση:</a:t>
            </a:r>
          </a:p>
          <a:p>
            <a:pPr marL="1143000" lvl="1" indent="-365760">
              <a:spcBef>
                <a:spcPts val="0"/>
              </a:spcBef>
              <a:spcAft>
                <a:spcPts val="2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200" dirty="0" smtClean="0"/>
              <a:t>Παρεμποδίζει τις αλληλεπιδράσεις μεταξύ των διαφόρων συστατικών.</a:t>
            </a:r>
          </a:p>
          <a:p>
            <a:pPr marL="1143000" lvl="1" indent="-365760"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200" dirty="0" smtClean="0"/>
              <a:t>Αυξάνει την υγρασία και το μαλάκωμα των τροφίμων.</a:t>
            </a:r>
          </a:p>
          <a:p>
            <a:pPr marL="457200" indent="-457200">
              <a:spcBef>
                <a:spcPts val="0"/>
              </a:spcBef>
              <a:spcAft>
                <a:spcPts val="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400" dirty="0" smtClean="0"/>
              <a:t>Επηρεάζει την αλλοίωση των τροφίμων:</a:t>
            </a:r>
          </a:p>
          <a:p>
            <a:pPr marL="1143000" lvl="1" indent="-365760">
              <a:spcBef>
                <a:spcPts val="0"/>
              </a:spcBef>
              <a:spcAft>
                <a:spcPts val="2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200" dirty="0" smtClean="0"/>
              <a:t>Επιταχύνει την ανάπτυξη μικροοργανισμών.</a:t>
            </a:r>
          </a:p>
          <a:p>
            <a:pPr marL="1143000" lvl="1" indent="-365760">
              <a:spcBef>
                <a:spcPts val="0"/>
              </a:spcBef>
              <a:spcAft>
                <a:spcPts val="2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200" dirty="0" smtClean="0"/>
              <a:t>Υδρόλυση συστατικών.</a:t>
            </a:r>
          </a:p>
          <a:p>
            <a:pPr marL="1143000" lvl="1" indent="-365760"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200" dirty="0" smtClean="0"/>
              <a:t>Διαλύτης αντιδραστηρίων, προϊόντων και καταλυτών.</a:t>
            </a:r>
          </a:p>
          <a:p>
            <a:pPr marL="457200" indent="-457200">
              <a:spcBef>
                <a:spcPts val="0"/>
              </a:spcBef>
              <a:spcAft>
                <a:spcPts val="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400" dirty="0" smtClean="0"/>
              <a:t>Βασικός παράγοντας στις τεχνολογικές διαδικασίες:</a:t>
            </a:r>
          </a:p>
          <a:p>
            <a:pPr marL="1143000" lvl="1" indent="-365760">
              <a:spcBef>
                <a:spcPts val="0"/>
              </a:spcBef>
              <a:spcAft>
                <a:spcPts val="2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200" dirty="0" smtClean="0"/>
              <a:t>Αφυδάτωση.</a:t>
            </a:r>
          </a:p>
          <a:p>
            <a:pPr marL="1143000" lvl="1" indent="-365760">
              <a:spcBef>
                <a:spcPts val="0"/>
              </a:spcBef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200" dirty="0" smtClean="0"/>
              <a:t>Κατάψυξη.</a:t>
            </a:r>
            <a:endParaRPr lang="el-GR" sz="22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Το νερό ως συστατικό των τροφίμων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6C57-A3DB-4527-97FC-1B170A2451FA}" type="slidenum">
              <a:rPr lang="el-GR" sz="1400" smtClean="0">
                <a:solidFill>
                  <a:schemeClr val="tx1"/>
                </a:solidFill>
              </a:rPr>
              <a:t>7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227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Η δομή του νερού</a:t>
            </a:r>
          </a:p>
        </p:txBody>
      </p:sp>
      <p:pic>
        <p:nvPicPr>
          <p:cNvPr id="10" name="Θέση περιεχομένου 1" descr="Εικόνα με το μόριο, τη δομή, και τον σχηματισμό πλέγματος του νερού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1600"/>
            <a:ext cx="6043745" cy="4942597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Το νερό ως συστατικό των τροφίμων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6C57-A3DB-4527-97FC-1B170A2451FA}" type="slidenum">
              <a:rPr lang="el-GR" sz="1400" smtClean="0">
                <a:solidFill>
                  <a:schemeClr val="tx1"/>
                </a:solidFill>
              </a:rPr>
              <a:t>8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487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Η δομή του πάγου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000" dirty="0" smtClean="0"/>
              <a:t>Πολυμορφισμός.</a:t>
            </a:r>
            <a:endParaRPr lang="el-GR" sz="2000" dirty="0"/>
          </a:p>
          <a:p>
            <a:pPr marL="457200" indent="-457200">
              <a:spcBef>
                <a:spcPts val="0"/>
              </a:spcBef>
              <a:spcAft>
                <a:spcPts val="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000" dirty="0"/>
              <a:t>Μεγαλύτερο ειδικό όγκο από το </a:t>
            </a:r>
            <a:r>
              <a:rPr lang="el-GR" sz="2000" dirty="0" smtClean="0"/>
              <a:t>νερό.</a:t>
            </a:r>
            <a:endParaRPr lang="el-GR" sz="2000" dirty="0"/>
          </a:p>
          <a:p>
            <a:pPr marL="457200" indent="-457200">
              <a:spcBef>
                <a:spcPts val="0"/>
              </a:spcBef>
              <a:spcAft>
                <a:spcPts val="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000" dirty="0"/>
              <a:t>Μικρότερη πυκνότητα από το </a:t>
            </a:r>
            <a:r>
              <a:rPr lang="el-GR" sz="2000" dirty="0" smtClean="0"/>
              <a:t>νερό.</a:t>
            </a:r>
            <a:endParaRPr lang="el-GR" sz="2000" dirty="0"/>
          </a:p>
          <a:p>
            <a:pPr marL="457200" indent="-457200">
              <a:spcBef>
                <a:spcPts val="0"/>
              </a:spcBef>
              <a:spcAft>
                <a:spcPts val="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000" dirty="0"/>
              <a:t>Ο πάγος έχει συντελεστή διάχυσης 9 φορές μεγαλύτερο του </a:t>
            </a:r>
            <a:r>
              <a:rPr lang="el-GR" sz="2000" dirty="0" smtClean="0"/>
              <a:t>νερού.</a:t>
            </a:r>
            <a:endParaRPr lang="el-GR" sz="2000" dirty="0"/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000" dirty="0"/>
              <a:t>Τα τρόφιμα καταψύχονται ευκολότερα από ότι </a:t>
            </a:r>
            <a:r>
              <a:rPr lang="el-GR" sz="2000" dirty="0" smtClean="0"/>
              <a:t>αποψύχονται.</a:t>
            </a:r>
            <a:endParaRPr lang="el-GR" sz="2000" dirty="0"/>
          </a:p>
        </p:txBody>
      </p:sp>
      <p:pic>
        <p:nvPicPr>
          <p:cNvPr id="10" name="Εικόνα 1" descr="Εικόνας της εξαγωνικής δομής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16" y="3148584"/>
            <a:ext cx="6906768" cy="3176016"/>
          </a:xfrm>
          <a:prstGeom prst="rect">
            <a:avLst/>
          </a:prstGeo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Το νερό ως συστατικό των τροφίμων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6C57-A3DB-4527-97FC-1B170A2451FA}" type="slidenum">
              <a:rPr lang="el-GR" sz="1400" smtClean="0">
                <a:solidFill>
                  <a:schemeClr val="tx1"/>
                </a:solidFill>
              </a:rPr>
              <a:t>9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02056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10/22/2014 11:44:55 PM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6,4,5,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6,4,5,7,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TABLEHEADER" val="R0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7,4,5,8,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6,7,4,5,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  <p:tag name="ZHAW.ACCESSIBILITYADDIN.TABLEHEADER" val="R0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  <p:tag name="ZHAW.ACCESSIBILITYADDIN.TABLEHEADER" val="R0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  <p:tag name="ZHAW.ACCESSIBILITYADDIN.TABLEHEADER" val="R0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  <p:tag name="ZHAW.ACCESSIBILITYADDIN.TABLEHEADER" val="R0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TABLEHEADER" val="R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050,2,6,9,8,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7,6,4,5,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TABLEHEADER" val="R0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6,7,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2056,6,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098,4099,6,3,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6146,4,14,7,9,8,6153,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10,4,5,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8,4,5,9,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6,4,5,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d = " h t t p : / / w w w . w 3 . o r g / 2 0 0 1 / X M L S c h e m a "   x m l n s : x s i = " h t t p : / / w w w . w 3 . o r g / 2 0 0 1 / X M L S c h e m a - i n s t a n c e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BB7272FD-A242-4DCF-9266-D24EC24F362F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1551</Words>
  <Application>Microsoft Office PowerPoint</Application>
  <PresentationFormat>Προβολή στην οθόνη (4:3)</PresentationFormat>
  <Paragraphs>429</Paragraphs>
  <Slides>37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37</vt:i4>
      </vt:variant>
    </vt:vector>
  </HeadingPairs>
  <TitlesOfParts>
    <vt:vector size="38" baseType="lpstr">
      <vt:lpstr>Θέμα του Office</vt:lpstr>
      <vt:lpstr>Χημεία Τροφίμων</vt:lpstr>
      <vt:lpstr>Χρηματοδότηση </vt:lpstr>
      <vt:lpstr>Σκοποί ενότητας </vt:lpstr>
      <vt:lpstr>Περιεχόμενα ενότητας</vt:lpstr>
      <vt:lpstr>Ρόλος του νερού</vt:lpstr>
      <vt:lpstr>Κύριο συστατικό των τροφών</vt:lpstr>
      <vt:lpstr>Ρόλος του νερού στα τρόφιμα</vt:lpstr>
      <vt:lpstr>Η δομή του νερού</vt:lpstr>
      <vt:lpstr>Η δομή του πάγου</vt:lpstr>
      <vt:lpstr>Φυσικές ιδιότητες του νερού</vt:lpstr>
      <vt:lpstr>Αλληλεπιδράσεις νερού  και διαλυμένων ουσιών</vt:lpstr>
      <vt:lpstr>Νερό και τρόφιμα</vt:lpstr>
      <vt:lpstr>Ελεύθερο και δεσμευμένο νερό</vt:lpstr>
      <vt:lpstr>Ενεργότητα νερού (1 από 2)</vt:lpstr>
      <vt:lpstr>Ενεργότητα νερού (2 από 2)</vt:lpstr>
      <vt:lpstr>Ενεργότητα νερού  και αλλοιώσεις τροφίμων</vt:lpstr>
      <vt:lpstr>Ενεργότητα νερού σε τρόφιμα</vt:lpstr>
      <vt:lpstr>Συντήρηση τροφίμων (1/2)</vt:lpstr>
      <vt:lpstr>Συντήρηση τροφίμων (2/2)</vt:lpstr>
      <vt:lpstr>Η σημασία του νερού  για τον άνθρωπο</vt:lpstr>
      <vt:lpstr>Ημερήσιες ανάγκες  ενηλίκων σε νερό</vt:lpstr>
      <vt:lpstr>Επιπτώσεις της ανεπαρκούς  κατανάλωσης νερού</vt:lpstr>
      <vt:lpstr>Κατανάλωση νερού  στα αστικά κέντρα</vt:lpstr>
      <vt:lpstr>Ποιότητα εμφιαλωμένου νερού</vt:lpstr>
      <vt:lpstr>Παράμετροι σε σχέση με  τη σύσταση του φυσικού νερού</vt:lpstr>
      <vt:lpstr>Παράμετροι που αφορούν τις ανεπιθύμητες ουσίες (1/2)</vt:lpstr>
      <vt:lpstr>Παράμετροι που αφορούν τις ανεπιθύμητες ουσίες (2/2)</vt:lpstr>
      <vt:lpstr>Παράμετροι που  αφορούν τοξικές ουσίες</vt:lpstr>
      <vt:lpstr>Μικροβιολογικές παράμετροι</vt:lpstr>
      <vt:lpstr>Φυσικό μεταλλικό νερό</vt:lpstr>
      <vt:lpstr>Τέλος Ενότητας</vt:lpstr>
      <vt:lpstr>Σημειώματα</vt:lpstr>
      <vt:lpstr>Σημείωμα Ιστορικού 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</vt:lpstr>
    </vt:vector>
  </TitlesOfParts>
  <Company>Τ.Ε.Ι. Θεσσαλίας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Χημεία Τροφίμων</dc:title>
  <dc:subject>Το νερό ως συστατικό των τροφίμων</dc:subject>
  <dc:creator>Μανούρας Αθανάσιος</dc:creator>
  <cp:lastModifiedBy>eLearning</cp:lastModifiedBy>
  <cp:revision>98</cp:revision>
  <dcterms:created xsi:type="dcterms:W3CDTF">2014-10-22T11:28:09Z</dcterms:created>
  <dcterms:modified xsi:type="dcterms:W3CDTF">2015-11-16T16:45:36Z</dcterms:modified>
  <cp:category>Εκπαιδευτικό υλικό</cp:category>
  <cp:contentStatus>Τελικό</cp:contentStatus>
</cp:coreProperties>
</file>