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0"/>
  </p:notesMasterIdLst>
  <p:sldIdLst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9" r:id="rId16"/>
    <p:sldId id="27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59" r:id="rId33"/>
    <p:sldId id="260" r:id="rId34"/>
    <p:sldId id="261" r:id="rId35"/>
    <p:sldId id="262" r:id="rId36"/>
    <p:sldId id="263" r:id="rId37"/>
    <p:sldId id="264" r:id="rId38"/>
    <p:sldId id="265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6699"/>
    <a:srgbClr val="003366"/>
    <a:srgbClr val="0033CC"/>
    <a:srgbClr val="5F5F5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3DD24-F9F7-4C24-AE73-F8362DBD60D1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0B630-EB0F-4968-877F-85B5DE314A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8878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A2F-E68C-4D6D-B5EF-909855EE4BFC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211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D946-A0AE-4B03-AAAF-9AFE8219529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7442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0010-7A1B-4145-AAB5-1AC9DECD6551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337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64F8-50CF-49D1-978B-7A2AA5302202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81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6BBC-84BA-4F59-84CE-CE4E92C57BE3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90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D458-FAA7-47F3-B9FA-08CEF333D83F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049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2B9B6-BD7F-413B-ADCF-FF4412477C75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551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108BA-3F1C-44D3-B9DA-F8C7E16F19F2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834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55A5C-B67A-4175-AD49-5148AC75FEC2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52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22FC0-9CBC-44C8-8538-A6B0B8FDAC2E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513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C8C-73C6-4037-B860-CC6FED794E05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83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27E48-D1E2-4518-A69C-07B47075E74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Το νερό ως συστατικό των τροφίμων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86C57-A3DB-4527-97FC-1B170A2451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997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9.jpeg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9.jpe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5" Type="http://schemas.openxmlformats.org/officeDocument/2006/relationships/image" Target="../media/image9.jpeg"/><Relationship Id="rId4" Type="http://schemas.openxmlformats.org/officeDocument/2006/relationships/slide" Target="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image" Target="../media/image3.png"/><Relationship Id="rId4" Type="http://schemas.openxmlformats.org/officeDocument/2006/relationships/hyperlink" Target="http://www.edulll.gr/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FDT102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8.png"/><Relationship Id="rId4" Type="http://schemas.openxmlformats.org/officeDocument/2006/relationships/hyperlink" Target="%5b1%5d%20http:/creativecommons.org/licenses/by-nc-sa/4.0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lib.net/1454/principles-of-food-chemistry-3rd-ed-j-de-man-aspen-1999-ww.html" TargetMode="External"/><Relationship Id="rId2" Type="http://schemas.openxmlformats.org/officeDocument/2006/relationships/hyperlink" Target="http://www.sciencelib.net/files/Principles%20of%20Food%20Chemistry%203rd%20ed%20-%20J.%20de%20Man%20(Aspen,%201999)%20WW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24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20.xml"/><Relationship Id="rId5" Type="http://schemas.openxmlformats.org/officeDocument/2006/relationships/slide" Target="slide1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280393"/>
          </a:xfrm>
        </p:spPr>
        <p:txBody>
          <a:bodyPr/>
          <a:lstStyle/>
          <a:p>
            <a:r>
              <a:rPr lang="el-GR" altLang="el-GR" b="1" dirty="0">
                <a:solidFill>
                  <a:srgbClr val="000000"/>
                </a:solidFill>
                <a:latin typeface="Calibri" panose="020F0502020204030204" pitchFamily="34" charset="0"/>
              </a:rPr>
              <a:t>Χημεία Τροφίμων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971600" y="2924944"/>
            <a:ext cx="7344816" cy="25922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Το νερό ως συστατικό των τροφίμων</a:t>
            </a:r>
            <a:endParaRPr lang="el-GR" sz="2800" dirty="0" smtClean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Αθανάσιος </a:t>
            </a:r>
            <a:r>
              <a:rPr lang="el-GR" sz="28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Μανούρας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Τεχνολογίας Γεωπονίας και Τεχνολογίας Τροφίμων και Διατροφής.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Τεχνολογίας Τροφίμων</a:t>
            </a:r>
            <a:r>
              <a:rPr lang="el-GR" sz="2800" dirty="0" smtClean="0">
                <a:solidFill>
                  <a:prstClr val="black"/>
                </a:solidFill>
              </a:rPr>
              <a:t>.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028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Φυσικές ιδιότητες του νερού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Ασυνήθιστα υψηλό </a:t>
            </a:r>
            <a:r>
              <a:rPr lang="el-GR" b="1" dirty="0" smtClean="0"/>
              <a:t>σημείο πήξεως</a:t>
            </a:r>
            <a:r>
              <a:rPr lang="el-GR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Ασυνήθιστα υψηλό </a:t>
            </a:r>
            <a:r>
              <a:rPr lang="el-GR" b="1" dirty="0" smtClean="0"/>
              <a:t>σημείο ζέσεως</a:t>
            </a:r>
            <a:r>
              <a:rPr lang="el-GR" dirty="0"/>
              <a:t>.</a:t>
            </a:r>
            <a:r>
              <a:rPr lang="el-GR" dirty="0" smtClean="0"/>
              <a:t>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Ασυνήθιστα υψηλό </a:t>
            </a:r>
            <a:r>
              <a:rPr lang="el-GR" b="1" dirty="0" smtClean="0"/>
              <a:t>τριπλό σημείο</a:t>
            </a:r>
            <a:r>
              <a:rPr lang="el-GR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Ασυνήθιστα υψηλή </a:t>
            </a:r>
            <a:r>
              <a:rPr lang="el-GR" b="1" dirty="0" smtClean="0"/>
              <a:t>επιφανειακή τάση</a:t>
            </a:r>
            <a:r>
              <a:rPr lang="el-GR" dirty="0"/>
              <a:t>.</a:t>
            </a:r>
            <a:endParaRPr lang="el-GR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Ασυνήθιστα </a:t>
            </a:r>
            <a:r>
              <a:rPr lang="el-GR" b="1" dirty="0" smtClean="0"/>
              <a:t>υψηλό ιξώδες</a:t>
            </a:r>
            <a:r>
              <a:rPr lang="el-GR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Μεγάλη </a:t>
            </a:r>
            <a:r>
              <a:rPr lang="el-GR" b="1" dirty="0" smtClean="0"/>
              <a:t>θερμοχωρητικότητα</a:t>
            </a:r>
            <a:r>
              <a:rPr lang="el-GR" dirty="0" smtClean="0"/>
              <a:t> και </a:t>
            </a:r>
            <a:r>
              <a:rPr lang="el-GR" b="1" dirty="0" smtClean="0"/>
              <a:t>θερμική αγωγιμότητα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75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Αλληλεπιδράσεις νερού </a:t>
            </a:r>
            <a:br>
              <a:rPr lang="el-GR" b="1" dirty="0" smtClean="0"/>
            </a:br>
            <a:r>
              <a:rPr lang="el-GR" b="1" dirty="0" smtClean="0"/>
              <a:t>και διαλυμένων ουσιών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Με ιόντα και ιονικές ομάδες.</a:t>
            </a:r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Με ουδέτερα μόρια - Δεσμοί Η.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Με μη πολικές ουσίες.</a:t>
            </a:r>
            <a:endParaRPr lang="el-GR" sz="2000" dirty="0"/>
          </a:p>
        </p:txBody>
      </p:sp>
      <p:pic>
        <p:nvPicPr>
          <p:cNvPr id="8" name="Εικόνα 1" descr="Εικόνα με την ενυδάτωση ιόντων και υδατανθράκω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16" y="2819400"/>
            <a:ext cx="7339584" cy="3259590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9" name="Εικόνα 2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1037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Νερό και τρόφιμα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0664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dirty="0" smtClean="0"/>
          </a:p>
          <a:p>
            <a:pPr marL="74066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Περιεκτικότητα τροφίμου σε νερό (ποσοστό υγρασίας).</a:t>
            </a:r>
          </a:p>
          <a:p>
            <a:pPr marL="74066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err="1" smtClean="0"/>
              <a:t>Ενεργότητα</a:t>
            </a:r>
            <a:r>
              <a:rPr lang="el-GR" dirty="0" smtClean="0"/>
              <a:t> νερού.</a:t>
            </a:r>
          </a:p>
          <a:p>
            <a:pPr marL="740664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Μοριακή κινητικότητα.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78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Ελεύθερο και δεσμευμένο νερό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b="1" dirty="0" smtClean="0"/>
              <a:t>Δεσμευμένο νερό</a:t>
            </a:r>
            <a:r>
              <a:rPr lang="el-GR" sz="2000" dirty="0" smtClean="0"/>
              <a:t>: Διακρίνεται σε </a:t>
            </a:r>
            <a:r>
              <a:rPr lang="el-GR" sz="2000" dirty="0" err="1" smtClean="0"/>
              <a:t>καταψύξιμο</a:t>
            </a:r>
            <a:r>
              <a:rPr lang="el-GR" sz="2000" dirty="0" smtClean="0"/>
              <a:t> και μη </a:t>
            </a:r>
            <a:r>
              <a:rPr lang="el-GR" sz="2000" dirty="0" err="1" smtClean="0"/>
              <a:t>καταψύξιμο</a:t>
            </a:r>
            <a:r>
              <a:rPr lang="el-GR" sz="2000" dirty="0" smtClean="0"/>
              <a:t>.</a:t>
            </a:r>
            <a:br>
              <a:rPr lang="el-GR" sz="2000" dirty="0" smtClean="0"/>
            </a:br>
            <a:r>
              <a:rPr lang="el-GR" sz="2000" b="1" dirty="0" smtClean="0"/>
              <a:t>Μη δεσμευμένο νερό</a:t>
            </a:r>
            <a:r>
              <a:rPr lang="el-GR" sz="2000" dirty="0" smtClean="0"/>
              <a:t>: Διακρίνεται σε παγιδευμένο και ελεύθερο.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b="1" dirty="0" smtClean="0"/>
              <a:t>Δεσμευμένο νερό</a:t>
            </a:r>
            <a:r>
              <a:rPr lang="el-GR" sz="2000" dirty="0" smtClean="0"/>
              <a:t>: Διακρίνεται σε ισχυρά δεσμευμένο (απομακρύνεται με </a:t>
            </a:r>
            <a:r>
              <a:rPr lang="el-GR" sz="2000" dirty="0" err="1" smtClean="0"/>
              <a:t>λυοφιλίωση</a:t>
            </a:r>
            <a:r>
              <a:rPr lang="el-GR" sz="2000" dirty="0" smtClean="0"/>
              <a:t>), και ασθενώς δεσμευμένο (απομακρύνεται με </a:t>
            </a:r>
            <a:r>
              <a:rPr lang="el-GR" sz="2000" dirty="0" err="1" smtClean="0"/>
              <a:t>φυγοκέντριση</a:t>
            </a:r>
            <a:r>
              <a:rPr lang="el-GR" sz="2000" dirty="0" smtClean="0"/>
              <a:t>).</a:t>
            </a:r>
            <a:br>
              <a:rPr lang="el-GR" sz="2000" dirty="0" smtClean="0"/>
            </a:br>
            <a:r>
              <a:rPr lang="el-GR" sz="2000" b="1" dirty="0" smtClean="0"/>
              <a:t>Μη δεσμευμένο</a:t>
            </a:r>
            <a:r>
              <a:rPr lang="el-GR" sz="2000" dirty="0" smtClean="0"/>
              <a:t>: Απομακρύνεται με διήθηση.</a:t>
            </a:r>
            <a:endParaRPr lang="el-GR" sz="2000" dirty="0"/>
          </a:p>
        </p:txBody>
      </p:sp>
      <p:pic>
        <p:nvPicPr>
          <p:cNvPr id="6" name="Εικόνα 1" descr="Εικόνα της ενυδάτωσης και του όγκου νερού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44" y="3810000"/>
            <a:ext cx="5772912" cy="2365248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0035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Ενεργότητα</a:t>
            </a:r>
            <a:r>
              <a:rPr lang="el-GR" b="1" dirty="0"/>
              <a:t> νερού (1 από 2)</a:t>
            </a:r>
            <a:endParaRPr lang="el-GR" dirty="0"/>
          </a:p>
        </p:txBody>
      </p:sp>
      <p:pic>
        <p:nvPicPr>
          <p:cNvPr id="9" name="Θέση περιεχομένου 1" descr="Εικόνα της ενεργότητας νερού σε κατάσταση ισορροπία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85" y="1524000"/>
            <a:ext cx="8212015" cy="4724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92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Ενεργότητα</a:t>
            </a:r>
            <a:r>
              <a:rPr lang="el-GR" b="1" dirty="0"/>
              <a:t> νερού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Η </a:t>
            </a:r>
            <a:r>
              <a:rPr lang="el-GR" sz="2200" b="1" dirty="0" err="1" smtClean="0">
                <a:solidFill>
                  <a:srgbClr val="0033CC"/>
                </a:solidFill>
              </a:rPr>
              <a:t>ενεργότητα</a:t>
            </a:r>
            <a:r>
              <a:rPr lang="el-GR" sz="2200" dirty="0" smtClean="0"/>
              <a:t> του </a:t>
            </a:r>
            <a:r>
              <a:rPr lang="el-GR" sz="2200" dirty="0"/>
              <a:t>νερού εξαρτάται αντιστρόφως </a:t>
            </a:r>
            <a:r>
              <a:rPr lang="el-GR" sz="2200" dirty="0" smtClean="0"/>
              <a:t>ανάλογα από </a:t>
            </a:r>
            <a:r>
              <a:rPr lang="el-GR" sz="2200" dirty="0"/>
              <a:t>τη συγκέντρωση </a:t>
            </a:r>
            <a:r>
              <a:rPr lang="el-GR" sz="2200" b="1" dirty="0">
                <a:solidFill>
                  <a:srgbClr val="0033CC"/>
                </a:solidFill>
              </a:rPr>
              <a:t>διαλυμένης ουσίας </a:t>
            </a:r>
            <a:r>
              <a:rPr lang="el-GR" sz="2200" dirty="0"/>
              <a:t>και </a:t>
            </a:r>
            <a:r>
              <a:rPr lang="el-GR" sz="2200" dirty="0" smtClean="0"/>
              <a:t>τις </a:t>
            </a:r>
            <a:r>
              <a:rPr lang="el-GR" sz="2200" b="1" dirty="0" smtClean="0">
                <a:solidFill>
                  <a:srgbClr val="0033CC"/>
                </a:solidFill>
              </a:rPr>
              <a:t>μοριακές </a:t>
            </a:r>
            <a:r>
              <a:rPr lang="el-GR" sz="2200" b="1" dirty="0">
                <a:solidFill>
                  <a:srgbClr val="0033CC"/>
                </a:solidFill>
              </a:rPr>
              <a:t>αλληλεπιδράσεις</a:t>
            </a:r>
            <a:r>
              <a:rPr lang="el-GR" sz="2200" dirty="0" smtClean="0"/>
              <a:t>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 smtClean="0">
                <a:solidFill>
                  <a:srgbClr val="0033CC"/>
                </a:solidFill>
              </a:rPr>
              <a:t>Για </a:t>
            </a:r>
            <a:r>
              <a:rPr lang="en-US" sz="2200" b="1" dirty="0" smtClean="0">
                <a:solidFill>
                  <a:srgbClr val="0033CC"/>
                </a:solidFill>
              </a:rPr>
              <a:t>a</a:t>
            </a:r>
            <a:r>
              <a:rPr lang="en-US" sz="2200" b="1" baseline="-25000" dirty="0" smtClean="0">
                <a:solidFill>
                  <a:srgbClr val="0033CC"/>
                </a:solidFill>
              </a:rPr>
              <a:t>w</a:t>
            </a:r>
            <a:r>
              <a:rPr lang="el-GR" sz="2200" b="1" dirty="0" smtClean="0">
                <a:solidFill>
                  <a:srgbClr val="0033CC"/>
                </a:solidFill>
              </a:rPr>
              <a:t> </a:t>
            </a:r>
            <a:r>
              <a:rPr lang="el-GR" sz="2200" b="1" dirty="0" smtClean="0"/>
              <a:t>&lt;</a:t>
            </a:r>
            <a:r>
              <a:rPr lang="el-GR" sz="2200" b="1" dirty="0" smtClean="0">
                <a:solidFill>
                  <a:srgbClr val="0033CC"/>
                </a:solidFill>
              </a:rPr>
              <a:t> .2 </a:t>
            </a:r>
            <a:r>
              <a:rPr lang="el-GR" sz="2200" dirty="0" smtClean="0"/>
              <a:t>(αρκετή διαλυμένη ουσία). 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Το νερό αλληλεπιδρά έντονα με διαλυμένες ουσίες. </a:t>
            </a:r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Δεν </a:t>
            </a:r>
            <a:r>
              <a:rPr lang="el-GR" sz="2000" dirty="0" smtClean="0"/>
              <a:t>είναι κατάλληλο για αντιδράσεις, ως διαλύτης.        </a:t>
            </a:r>
            <a:r>
              <a:rPr lang="el-GR" sz="1600" dirty="0" err="1" smtClean="0"/>
              <a:t>Μονοστιβάδα</a:t>
            </a:r>
            <a:endParaRPr lang="el-GR" sz="1600" dirty="0" smtClean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Δεν </a:t>
            </a:r>
            <a:r>
              <a:rPr lang="el-GR" sz="2000" dirty="0"/>
              <a:t>είναι κατάλληλο</a:t>
            </a:r>
            <a:r>
              <a:rPr lang="el-GR" sz="2000" dirty="0" smtClean="0"/>
              <a:t> για κατάψυξη</a:t>
            </a:r>
            <a:r>
              <a:rPr lang="el-GR" sz="2000" dirty="0"/>
              <a:t>. </a:t>
            </a:r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Δεν είναι κατάλληλο</a:t>
            </a:r>
            <a:r>
              <a:rPr lang="el-GR" sz="2000" dirty="0" smtClean="0"/>
              <a:t> για εξάτμιση (π.χ. 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w</a:t>
            </a:r>
            <a:r>
              <a:rPr lang="el-GR" sz="2000" dirty="0" smtClean="0"/>
              <a:t>  χαμηλή!).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b="1" dirty="0" smtClean="0">
                <a:solidFill>
                  <a:srgbClr val="0033CC"/>
                </a:solidFill>
              </a:rPr>
              <a:t>Για </a:t>
            </a:r>
            <a:r>
              <a:rPr lang="en-US" sz="2200" b="1" dirty="0" smtClean="0">
                <a:solidFill>
                  <a:srgbClr val="0033CC"/>
                </a:solidFill>
              </a:rPr>
              <a:t>a</a:t>
            </a:r>
            <a:r>
              <a:rPr lang="en-US" sz="2200" b="1" baseline="-25000" dirty="0" smtClean="0">
                <a:solidFill>
                  <a:srgbClr val="0033CC"/>
                </a:solidFill>
              </a:rPr>
              <a:t>w</a:t>
            </a:r>
            <a:r>
              <a:rPr lang="en-US" sz="2200" b="1" dirty="0" smtClean="0">
                <a:solidFill>
                  <a:srgbClr val="0033CC"/>
                </a:solidFill>
              </a:rPr>
              <a:t> </a:t>
            </a:r>
            <a:r>
              <a:rPr lang="el-GR" sz="2200" b="1" dirty="0" smtClean="0"/>
              <a:t>→</a:t>
            </a:r>
            <a:r>
              <a:rPr lang="el-GR" sz="2200" b="1" dirty="0" smtClean="0">
                <a:solidFill>
                  <a:srgbClr val="0033CC"/>
                </a:solidFill>
              </a:rPr>
              <a:t> 1 </a:t>
            </a:r>
            <a:r>
              <a:rPr lang="el-GR" sz="2200" dirty="0" smtClean="0"/>
              <a:t>(ελάχιστη διαλυμένη ουσία). </a:t>
            </a:r>
            <a:endParaRPr lang="el-GR" sz="2200" dirty="0"/>
          </a:p>
          <a:p>
            <a:pPr marL="1143000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Το νερό λειτουργεί ως </a:t>
            </a:r>
            <a:r>
              <a:rPr lang="el-GR" sz="2000" dirty="0" smtClean="0"/>
              <a:t>καθαρό </a:t>
            </a:r>
            <a:r>
              <a:rPr lang="el-GR" sz="2000" dirty="0"/>
              <a:t>νερό. </a:t>
            </a:r>
          </a:p>
          <a:p>
            <a:pPr marL="1143000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Είναι κατάλληλο </a:t>
            </a:r>
            <a:r>
              <a:rPr lang="el-GR" sz="2000" dirty="0"/>
              <a:t>για αντιδράσεις, ως διαλύτης, για κατάψυξη. </a:t>
            </a:r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Είναι κατάλληλο</a:t>
            </a:r>
            <a:r>
              <a:rPr lang="el-GR" sz="2000" dirty="0" smtClean="0"/>
              <a:t> </a:t>
            </a:r>
            <a:r>
              <a:rPr lang="el-GR" sz="2000" dirty="0"/>
              <a:t>για εξάτμιση.</a:t>
            </a:r>
          </a:p>
          <a:p>
            <a:endParaRPr lang="el-GR" dirty="0"/>
          </a:p>
        </p:txBody>
      </p:sp>
      <p:sp>
        <p:nvSpPr>
          <p:cNvPr id="6" name="Δεξιό άγκιστρο 1" descr="."/>
          <p:cNvSpPr/>
          <p:nvPr/>
        </p:nvSpPr>
        <p:spPr>
          <a:xfrm>
            <a:off x="7162800" y="3124200"/>
            <a:ext cx="190500" cy="1219200"/>
          </a:xfrm>
          <a:prstGeom prst="rightBrace">
            <a:avLst>
              <a:gd name="adj1" fmla="val 5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6907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Ενεργότητα</a:t>
            </a:r>
            <a:r>
              <a:rPr lang="el-GR" b="1" dirty="0" smtClean="0"/>
              <a:t> νερού </a:t>
            </a:r>
            <a:br>
              <a:rPr lang="el-GR" b="1" dirty="0" smtClean="0"/>
            </a:br>
            <a:r>
              <a:rPr lang="el-GR" b="1" dirty="0" smtClean="0"/>
              <a:t>και αλλοιώσεις τροφίμων</a:t>
            </a:r>
            <a:endParaRPr lang="el-GR" b="1" dirty="0"/>
          </a:p>
        </p:txBody>
      </p:sp>
      <p:pic>
        <p:nvPicPr>
          <p:cNvPr id="6" name="Θέση περιεχομένου 1" descr="Εικόνα με την αλλοίωση τροφίμων σε συνάρτηση με την ενεργότητα νερού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" y="1737360"/>
            <a:ext cx="6888480" cy="451104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570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Ενεργότητα</a:t>
            </a:r>
            <a:r>
              <a:rPr lang="el-GR" b="1" dirty="0" smtClean="0"/>
              <a:t> νερού σε τρόφιμα</a:t>
            </a:r>
            <a:endParaRPr lang="el-GR" b="1" dirty="0"/>
          </a:p>
        </p:txBody>
      </p:sp>
      <p:pic>
        <p:nvPicPr>
          <p:cNvPr id="6" name="Θέση περιεχομένου 1" descr="Εικόνα γραφήματος της ενεργότητας νερού ορισμένων τροφώ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01" y="1600200"/>
            <a:ext cx="6597598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362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Συντήρηση τροφίμων (1/2)</a:t>
            </a:r>
            <a:endParaRPr lang="el-GR" b="1" dirty="0"/>
          </a:p>
        </p:txBody>
      </p:sp>
      <p:pic>
        <p:nvPicPr>
          <p:cNvPr id="6" name="Θέση περιεχομένου 1" descr="Εικόνα με τους τρόπους συντήρησης τροφίμω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82964"/>
            <a:ext cx="6553200" cy="491262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41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Συντήρηση τροφίμων </a:t>
            </a:r>
            <a:r>
              <a:rPr lang="el-GR" b="1" dirty="0" smtClean="0"/>
              <a:t>(2/2</a:t>
            </a:r>
            <a:r>
              <a:rPr lang="el-GR" b="1" dirty="0"/>
              <a:t>)</a:t>
            </a:r>
            <a:endParaRPr lang="el-GR" dirty="0"/>
          </a:p>
        </p:txBody>
      </p:sp>
      <p:pic>
        <p:nvPicPr>
          <p:cNvPr id="6" name="Θέση περιεχομένου 1" descr="Εικόνα με τα μειονεκτήματα της κατάψυξης των τροφίμων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0"/>
            <a:ext cx="6371508" cy="477641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4186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</a:t>
            </a:r>
            <a:r>
              <a:rPr lang="el-GR" sz="2000" smtClean="0">
                <a:latin typeface="Calibri" panose="020F0502020204030204" pitchFamily="34" charset="0"/>
              </a:rPr>
              <a:t>αναπτυχθεί στο πλαίσιο </a:t>
            </a:r>
            <a:r>
              <a:rPr lang="el-GR" sz="2000" dirty="0" smtClean="0">
                <a:latin typeface="Calibri" panose="020F0502020204030204" pitchFamily="34" charset="0"/>
              </a:rPr>
              <a:t>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595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+mn-lt"/>
              </a:rPr>
              <a:t>Η σημασία </a:t>
            </a:r>
            <a:r>
              <a:rPr lang="el-GR" b="1" dirty="0">
                <a:latin typeface="+mn-lt"/>
              </a:rPr>
              <a:t>τ</a:t>
            </a:r>
            <a:r>
              <a:rPr lang="el-GR" b="1" dirty="0" smtClean="0">
                <a:latin typeface="+mn-lt"/>
              </a:rPr>
              <a:t>ου νερού </a:t>
            </a:r>
            <a:br>
              <a:rPr lang="el-GR" b="1" dirty="0" smtClean="0">
                <a:latin typeface="+mn-lt"/>
              </a:rPr>
            </a:br>
            <a:r>
              <a:rPr lang="el-GR" b="1" dirty="0" smtClean="0">
                <a:latin typeface="+mn-lt"/>
              </a:rPr>
              <a:t>για </a:t>
            </a:r>
            <a:r>
              <a:rPr lang="el-GR" b="1" dirty="0">
                <a:latin typeface="+mn-lt"/>
              </a:rPr>
              <a:t>τ</a:t>
            </a:r>
            <a:r>
              <a:rPr lang="el-GR" b="1" dirty="0" smtClean="0">
                <a:latin typeface="+mn-lt"/>
              </a:rPr>
              <a:t>ον </a:t>
            </a:r>
            <a:r>
              <a:rPr lang="el-GR" b="1" dirty="0">
                <a:latin typeface="+mn-lt"/>
              </a:rPr>
              <a:t>ά</a:t>
            </a:r>
            <a:r>
              <a:rPr lang="el-GR" b="1" dirty="0" smtClean="0">
                <a:latin typeface="+mn-lt"/>
              </a:rPr>
              <a:t>νθρωπο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1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Κύριο </a:t>
            </a:r>
            <a:r>
              <a:rPr lang="el-GR" sz="2200" dirty="0"/>
              <a:t>συστατικό του οργανισμού (70% – 80</a:t>
            </a:r>
            <a:r>
              <a:rPr lang="el-GR" sz="2200" dirty="0" smtClean="0"/>
              <a:t>%).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Απαραίτητο </a:t>
            </a:r>
            <a:r>
              <a:rPr lang="el-GR" sz="2200" dirty="0"/>
              <a:t>για όλες τις χημικές </a:t>
            </a:r>
            <a:r>
              <a:rPr lang="el-GR" sz="2200" dirty="0" smtClean="0"/>
              <a:t>αντιδράσεις.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Διαλύτης </a:t>
            </a:r>
            <a:r>
              <a:rPr lang="el-GR" sz="2200" dirty="0"/>
              <a:t>και μεταφορικό μέσο των </a:t>
            </a:r>
            <a:r>
              <a:rPr lang="el-GR" sz="2200" dirty="0" smtClean="0"/>
              <a:t>θρεπτικών υλών </a:t>
            </a:r>
            <a:r>
              <a:rPr lang="el-GR" sz="2200" dirty="0"/>
              <a:t>στον ανθρώπινο </a:t>
            </a:r>
            <a:r>
              <a:rPr lang="el-GR" sz="2200" dirty="0" smtClean="0"/>
              <a:t>οργανισμό.</a:t>
            </a:r>
            <a:endParaRPr lang="el-GR" sz="22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Επιτρέπει </a:t>
            </a:r>
            <a:r>
              <a:rPr lang="el-GR" sz="2200" dirty="0"/>
              <a:t>την απομάκρυνση των </a:t>
            </a:r>
            <a:r>
              <a:rPr lang="el-GR" sz="2200" dirty="0" err="1" smtClean="0"/>
              <a:t>πλεονάζουσων</a:t>
            </a:r>
            <a:r>
              <a:rPr lang="el-GR" sz="2200" dirty="0" smtClean="0"/>
              <a:t> θερμίδων </a:t>
            </a:r>
            <a:r>
              <a:rPr lang="el-GR" sz="2200" dirty="0"/>
              <a:t>και τοξινών μέσω του </a:t>
            </a:r>
            <a:r>
              <a:rPr lang="el-GR" sz="2200" dirty="0" smtClean="0"/>
              <a:t>ιδρώτα.</a:t>
            </a:r>
            <a:endParaRPr lang="el-GR" sz="2200" dirty="0"/>
          </a:p>
        </p:txBody>
      </p:sp>
      <p:pic>
        <p:nvPicPr>
          <p:cNvPr id="1026" name="Θέση περιεχομένου 2" descr="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4887" y="2629694"/>
            <a:ext cx="370522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63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l-GR" sz="4000" b="1" dirty="0" smtClean="0">
                <a:latin typeface="+mn-lt"/>
              </a:rPr>
              <a:t>Ημερήσιες ανάγκες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ενηλίκων σε νερό</a:t>
            </a:r>
            <a:endParaRPr lang="el-GR" sz="4000" dirty="0"/>
          </a:p>
        </p:txBody>
      </p:sp>
      <p:graphicFrame>
        <p:nvGraphicFramePr>
          <p:cNvPr id="6" name="Θέση περιεχομένου 1" descr="Πίνακας με τις απώλειες νερού από τον οργανισμό, και την συνιστώμενη ποσότητα λήψης νερού σε ημερήσια βάση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6966169"/>
              </p:ext>
            </p:extLst>
          </p:nvPr>
        </p:nvGraphicFramePr>
        <p:xfrm>
          <a:off x="685800" y="2057400"/>
          <a:ext cx="7696200" cy="3657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38400"/>
                <a:gridCol w="1447800"/>
                <a:gridCol w="2438400"/>
                <a:gridCol w="1371600"/>
              </a:tblGrid>
              <a:tr h="890337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Απώλειες νερού </a:t>
                      </a:r>
                      <a:endParaRPr lang="el-GR" sz="2400" dirty="0"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(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lt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)</a:t>
                      </a:r>
                      <a:endParaRPr kumimoji="0" lang="el-GR" sz="240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Πρόσληψη νερού </a:t>
                      </a:r>
                      <a:endParaRPr lang="el-GR" sz="2400" dirty="0"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(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lt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)</a:t>
                      </a:r>
                      <a:endParaRPr kumimoji="0" lang="el-GR" sz="240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0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Εξάτμιση από πνεύμονες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1.25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Εξάτμιση από το δέρμα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0.4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0.4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0.35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Με τα ούρα 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1.5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1.5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0.9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Με τα κόπρανα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0.1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0.1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5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+mn-lt"/>
              </a:rPr>
              <a:t>Επιπτώσεις </a:t>
            </a:r>
            <a:r>
              <a:rPr lang="el-GR" b="1" dirty="0">
                <a:latin typeface="+mn-lt"/>
              </a:rPr>
              <a:t>τ</a:t>
            </a:r>
            <a:r>
              <a:rPr lang="el-GR" b="1" dirty="0" smtClean="0">
                <a:latin typeface="+mn-lt"/>
              </a:rPr>
              <a:t>ης ανεπαρκούς </a:t>
            </a:r>
            <a:br>
              <a:rPr lang="el-GR" b="1" dirty="0" smtClean="0">
                <a:latin typeface="+mn-lt"/>
              </a:rPr>
            </a:br>
            <a:r>
              <a:rPr lang="el-GR" b="1" dirty="0" smtClean="0">
                <a:latin typeface="+mn-lt"/>
              </a:rPr>
              <a:t>κατανάλωσης νερού</a:t>
            </a:r>
            <a:endParaRPr lang="el-GR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Απώλεια </a:t>
            </a:r>
            <a:r>
              <a:rPr lang="el-GR" dirty="0"/>
              <a:t>κατά 10% του νερού από τον ανθρώπινο </a:t>
            </a:r>
            <a:r>
              <a:rPr lang="el-GR" dirty="0" smtClean="0"/>
              <a:t>οργανισμό προκαλεί αφυδάτωση.</a:t>
            </a:r>
            <a:endParaRPr lang="el-GR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Πιθανή </a:t>
            </a:r>
            <a:r>
              <a:rPr lang="el-GR" dirty="0"/>
              <a:t>πρόκληση προβλημάτων  στο  </a:t>
            </a:r>
            <a:r>
              <a:rPr lang="el-GR" dirty="0" smtClean="0"/>
              <a:t>ουροποιητικό σύστημα.</a:t>
            </a:r>
            <a:endParaRPr lang="el-GR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Θάμπωμα </a:t>
            </a:r>
            <a:r>
              <a:rPr lang="el-GR" dirty="0"/>
              <a:t>και έλλειψη ελαστικότητας της  </a:t>
            </a:r>
            <a:r>
              <a:rPr lang="el-GR" dirty="0" smtClean="0"/>
              <a:t>επιδερμίδας.</a:t>
            </a:r>
            <a:endParaRPr 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Δυσκοιλιότητα.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65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+mn-lt"/>
              </a:rPr>
              <a:t>Κατανάλωση νερού </a:t>
            </a:r>
            <a:br>
              <a:rPr lang="el-GR" b="1" dirty="0" smtClean="0">
                <a:latin typeface="+mn-lt"/>
              </a:rPr>
            </a:br>
            <a:r>
              <a:rPr lang="el-GR" b="1" dirty="0" smtClean="0">
                <a:latin typeface="+mn-lt"/>
              </a:rPr>
              <a:t>στα αστικά κ</a:t>
            </a:r>
            <a:r>
              <a:rPr lang="el-GR" b="1" dirty="0">
                <a:latin typeface="+mn-lt"/>
              </a:rPr>
              <a:t>έ</a:t>
            </a:r>
            <a:r>
              <a:rPr lang="el-GR" b="1" dirty="0" smtClean="0">
                <a:latin typeface="+mn-lt"/>
              </a:rPr>
              <a:t>ντρα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Έλλειψη ποιοτικού συστήματος ύδρευσης.</a:t>
            </a:r>
            <a:endParaRPr lang="el-GR" dirty="0"/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Κακή ποιότητα </a:t>
            </a:r>
            <a:r>
              <a:rPr lang="el-GR" dirty="0" smtClean="0"/>
              <a:t>νερού.</a:t>
            </a:r>
            <a:endParaRPr lang="el-GR" dirty="0"/>
          </a:p>
          <a:p>
            <a:pPr marL="0" indent="0" algn="ctr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None/>
            </a:pPr>
            <a:r>
              <a:rPr lang="el-GR" dirty="0" smtClean="0">
                <a:sym typeface="Wingdings"/>
              </a:rPr>
              <a:t></a:t>
            </a:r>
            <a:endParaRPr lang="el-GR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Χρήση εμφιαλωμένου νερού.</a:t>
            </a:r>
          </a:p>
          <a:p>
            <a:endParaRPr lang="el-GR" dirty="0"/>
          </a:p>
        </p:txBody>
      </p:sp>
      <p:pic>
        <p:nvPicPr>
          <p:cNvPr id="7" name="Θέση περιεχομένου 2" descr="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36" y="1646237"/>
            <a:ext cx="3247128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9823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Ποιότητα εμφιαλωμένου νερού</a:t>
            </a:r>
            <a:endParaRPr lang="el-GR" b="1" dirty="0">
              <a:latin typeface="+mn-lt"/>
            </a:endParaRPr>
          </a:p>
        </p:txBody>
      </p:sp>
      <p:graphicFrame>
        <p:nvGraphicFramePr>
          <p:cNvPr id="6" name="Θέση περιεχομένου 1" descr="Πίνακας με τις τιμές των οργανοληπτικών παραμέτρων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5325458"/>
              </p:ext>
            </p:extLst>
          </p:nvPr>
        </p:nvGraphicFramePr>
        <p:xfrm>
          <a:off x="685800" y="1600200"/>
          <a:ext cx="7772400" cy="3794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33600"/>
                <a:gridCol w="2133600"/>
                <a:gridCol w="1447800"/>
                <a:gridCol w="2057400"/>
              </a:tblGrid>
              <a:tr h="960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Οργανοληπτικές παράμετροι</a:t>
                      </a: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Έκφραση αποτελεσμάτων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Ενδεικτικό επίπεδο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+mn-lt"/>
                        </a:rPr>
                        <a:t>Ανώτατη παραδεκτή τιμή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1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Χρώμα</a:t>
                      </a: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mg/</a:t>
                      </a:r>
                      <a:r>
                        <a:rPr kumimoji="0" lang="en-US" sz="2000" b="0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lt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1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20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Θολερότητα </a:t>
                      </a: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mg/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lt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 SiO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1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Οσμή</a:t>
                      </a: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ποσοστό διαλύσεως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2 μέχρι 12</a:t>
                      </a:r>
                      <a:r>
                        <a:rPr kumimoji="0" lang="el-GR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μέχρι 25</a:t>
                      </a:r>
                      <a:r>
                        <a:rPr kumimoji="0" lang="el-GR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C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Γεύση</a:t>
                      </a: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ποσοστό διαλύσεως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2 μέχρι 12</a:t>
                      </a:r>
                      <a:r>
                        <a:rPr kumimoji="0" lang="el-GR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μέχρι 25</a:t>
                      </a:r>
                      <a:r>
                        <a:rPr kumimoji="0" lang="el-GR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  <a:latin typeface="+mn-lt"/>
                        </a:rPr>
                        <a:t>C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Θέση περιεχομένου 2"/>
          <p:cNvSpPr/>
          <p:nvPr/>
        </p:nvSpPr>
        <p:spPr>
          <a:xfrm>
            <a:off x="685800" y="5686515"/>
            <a:ext cx="777240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l-GR" sz="2000" b="1" dirty="0" smtClean="0"/>
              <a:t>Πόσιμο νερό</a:t>
            </a:r>
            <a:r>
              <a:rPr lang="el-GR" sz="2000" dirty="0" smtClean="0"/>
              <a:t>: </a:t>
            </a:r>
            <a:r>
              <a:rPr lang="el-GR" sz="2000" dirty="0"/>
              <a:t>Πιστοποίηση από το Γενικό Χημείο του Κράτους  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8699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latin typeface="+mn-lt"/>
              </a:rPr>
              <a:t>Παράμετροι σε σχέση με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τη σύσταση του φυσικού νερού</a:t>
            </a:r>
            <a:endParaRPr lang="el-GR" sz="4000" dirty="0">
              <a:latin typeface="+mn-lt"/>
            </a:endParaRPr>
          </a:p>
        </p:txBody>
      </p:sp>
      <p:graphicFrame>
        <p:nvGraphicFramePr>
          <p:cNvPr id="6" name="Θέση περιεχομένου 1" descr="Πίνακας με τις τιμές των φυσικο χημικών παραμέτρων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0450265"/>
              </p:ext>
            </p:extLst>
          </p:nvPr>
        </p:nvGraphicFramePr>
        <p:xfrm>
          <a:off x="457200" y="1661160"/>
          <a:ext cx="8229600" cy="4663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33600"/>
                <a:gridCol w="2590800"/>
                <a:gridCol w="1600200"/>
                <a:gridCol w="1905000"/>
              </a:tblGrid>
              <a:tr h="575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Φυσικό – Χημικές Παράμετροι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Έκφραση αποτελεσμάτων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Ενδεικτικό επίπεδο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Ανώτατη παραδεκτή τιμή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Θερμοκρασία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C</a:t>
                      </a:r>
                      <a:endParaRPr kumimoji="0" lang="en-US" sz="2000" b="0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12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Συγκέντρωση Η</a:t>
                      </a:r>
                      <a:r>
                        <a:rPr kumimoji="0" lang="el-GR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+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pH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6.5 &lt; 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pH</a:t>
                      </a: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&lt; 8.5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9.5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Αγωγιμότητα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S cm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-1 </a:t>
                      </a: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στους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20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C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400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Χλώριο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Cl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Θειικά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SO</a:t>
                      </a:r>
                      <a:r>
                        <a:rPr kumimoji="0" lang="en-US" sz="200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4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2-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250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Ασβέστιο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Ca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2+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 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Μαγνήσιο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Μg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2+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30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Νάτριο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Na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+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150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Κάλιο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Κ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+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12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Αργίλιο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Αl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3+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0.05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0.2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Ξηρό υπόλειμμα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(</a:t>
                      </a: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ξήρανση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180</a:t>
                      </a:r>
                      <a:r>
                        <a:rPr kumimoji="0" lang="en-US" sz="200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C)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1500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113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+mn-lt"/>
              </a:rPr>
              <a:t>Παράμετροι </a:t>
            </a:r>
            <a:r>
              <a:rPr lang="el-GR" b="1" dirty="0">
                <a:latin typeface="+mn-lt"/>
              </a:rPr>
              <a:t>π</a:t>
            </a:r>
            <a:r>
              <a:rPr lang="el-GR" b="1" dirty="0" smtClean="0">
                <a:latin typeface="+mn-lt"/>
              </a:rPr>
              <a:t>ου αφορούν </a:t>
            </a:r>
            <a:r>
              <a:rPr lang="el-GR" b="1" dirty="0">
                <a:latin typeface="+mn-lt"/>
              </a:rPr>
              <a:t>τ</a:t>
            </a:r>
            <a:r>
              <a:rPr lang="el-GR" b="1" dirty="0" smtClean="0">
                <a:latin typeface="+mn-lt"/>
              </a:rPr>
              <a:t>ις ανεπιθύμητες ουσίες (1/2)</a:t>
            </a:r>
            <a:endParaRPr lang="el-GR" dirty="0">
              <a:latin typeface="+mn-lt"/>
            </a:endParaRPr>
          </a:p>
        </p:txBody>
      </p:sp>
      <p:graphicFrame>
        <p:nvGraphicFramePr>
          <p:cNvPr id="6" name="Θέση περιεχομένου 1" descr="Πίνακας με τις τιμές των ανεπιθύμητων ουσιών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71261414"/>
              </p:ext>
            </p:extLst>
          </p:nvPr>
        </p:nvGraphicFramePr>
        <p:xfrm>
          <a:off x="685800" y="1981200"/>
          <a:ext cx="7696200" cy="3749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57400"/>
                <a:gridCol w="2133600"/>
                <a:gridCol w="1447800"/>
                <a:gridCol w="20574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Παράμετροι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Έκφραση αποτελεσμάτων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Ενδεικτικό επίπεδο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Ανώτατη παραδεκτή τιμή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Νιτρικά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ΝΟ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Νιτρώδη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ΝΟ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0.1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Αμμώνιο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ΝΗ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4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0.05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Οξειδωσιμότητα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Ο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Υδρόθειο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S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2-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Μη ανιχνεύσιμο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Ύλες εκχυλιζόμενες με 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CHCl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3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Ξηρό υπόλειμμα 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mg/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endParaRPr kumimoji="0" lang="en-US" sz="2000" b="0" i="0" u="none" strike="noStrike" cap="none" normalizeH="0" baseline="3000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0.1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 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773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Παράμετροι που αφορούν τις ανεπιθύμητες ουσίες </a:t>
            </a:r>
            <a:r>
              <a:rPr lang="el-GR" b="1" dirty="0" smtClean="0"/>
              <a:t>(2/2</a:t>
            </a:r>
            <a:r>
              <a:rPr lang="el-GR" b="1" dirty="0"/>
              <a:t>)</a:t>
            </a:r>
            <a:endParaRPr lang="el-GR" dirty="0"/>
          </a:p>
        </p:txBody>
      </p:sp>
      <p:graphicFrame>
        <p:nvGraphicFramePr>
          <p:cNvPr id="6" name="Θέση περιεχομένου 1" descr="Πίνακας με τις τιμές των ανεπιθύμητων ουσιών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415213"/>
              </p:ext>
            </p:extLst>
          </p:nvPr>
        </p:nvGraphicFramePr>
        <p:xfrm>
          <a:off x="685800" y="1984248"/>
          <a:ext cx="7848600" cy="3535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33600"/>
                <a:gridCol w="2209800"/>
                <a:gridCol w="1447800"/>
                <a:gridCol w="20574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Παράμετροι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Έκφραση αποτελεσμάτων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Ενδεικτικό επίπεδο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Ανώτατη παραδεκτή τιμή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Υδρογονάνθρακες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Φαινόλες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6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H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OH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Αιωρούμενη ύλη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Σίδηρος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Fe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Μαγγάνιο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Μn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2+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Χαλκός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Cu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+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&gt;3000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Φώσφορος 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P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O</a:t>
                      </a:r>
                      <a:r>
                        <a:rPr kumimoji="0" lang="en-US" sz="20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</a:t>
                      </a:r>
                      <a:endParaRPr kumimoji="0" lang="en-U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400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5000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31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smtClean="0">
                <a:latin typeface="+mn-lt"/>
              </a:rPr>
              <a:t>Παράμετροι </a:t>
            </a:r>
            <a:r>
              <a:rPr lang="el-GR" sz="4000" b="1" dirty="0">
                <a:latin typeface="+mn-lt"/>
              </a:rPr>
              <a:t>π</a:t>
            </a:r>
            <a:r>
              <a:rPr lang="el-GR" sz="4000" b="1" dirty="0" smtClean="0">
                <a:latin typeface="+mn-lt"/>
              </a:rPr>
              <a:t>ου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αφορούν τοξικές ουσίες</a:t>
            </a:r>
            <a:endParaRPr lang="el-GR" sz="4000" b="1" dirty="0">
              <a:latin typeface="+mn-lt"/>
            </a:endParaRPr>
          </a:p>
        </p:txBody>
      </p:sp>
      <p:graphicFrame>
        <p:nvGraphicFramePr>
          <p:cNvPr id="6" name="Θέση περιεχομένου 1" descr="Πίνακας με τις τιμές των τοξικών ουσιών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71178224"/>
              </p:ext>
            </p:extLst>
          </p:nvPr>
        </p:nvGraphicFramePr>
        <p:xfrm>
          <a:off x="685800" y="1645920"/>
          <a:ext cx="7772400" cy="4602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33600"/>
                <a:gridCol w="2133600"/>
                <a:gridCol w="1447800"/>
                <a:gridCol w="2057400"/>
              </a:tblGrid>
              <a:tr h="6686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Παράμετροι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Έκφραση αποτελεσμάτων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Ενδεικτικό επίπεδο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Ανώτατη παραδεκτή τιμή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Αρσενικό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Αs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Κάδμιο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Cd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Κυανιούχα άλατα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CN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Χρώμιο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Cr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Υδράργυρος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Hg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2+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Νικέλιο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Ni</a:t>
                      </a:r>
                      <a:r>
                        <a:rPr kumimoji="0" lang="en-US" sz="2000" u="none" strike="noStrike" cap="none" normalizeH="0" baseline="3000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+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50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Αντιμόνιο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Sb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10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Παρασιτοκτόνα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0.5(συνολικά)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Αρωματικοί </a:t>
                      </a:r>
                      <a:r>
                        <a:rPr kumimoji="0" lang="el-GR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πολυκυκλικοί</a:t>
                      </a: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υδρογονάνθρακες 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</a:t>
                      </a:r>
                      <a:r>
                        <a:rPr kumimoji="0" lang="en-US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g/</a:t>
                      </a:r>
                      <a:r>
                        <a:rPr kumimoji="0" lang="en-US" sz="20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lt</a:t>
                      </a:r>
                      <a:endParaRPr kumimoji="0" lang="en-US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-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0.2</a:t>
                      </a:r>
                      <a:endParaRPr kumimoji="0" lang="el-GR" sz="20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922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Μικροβιολογικές παράμετροι</a:t>
            </a:r>
            <a:endParaRPr lang="el-GR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Τα νερά που προορίζονται για ανθρώπινη κατανάλωση </a:t>
            </a:r>
            <a:r>
              <a:rPr lang="el-GR" sz="2200" dirty="0" smtClean="0"/>
              <a:t>δεν </a:t>
            </a:r>
            <a:r>
              <a:rPr lang="el-GR" sz="2200" dirty="0"/>
              <a:t>πρέπει να περιέχουν</a:t>
            </a:r>
            <a:r>
              <a:rPr lang="el-GR" sz="2200" dirty="0" smtClean="0"/>
              <a:t>:</a:t>
            </a:r>
            <a:endParaRPr lang="el-GR" sz="22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Ολικά </a:t>
            </a:r>
            <a:r>
              <a:rPr lang="el-GR" sz="2000" dirty="0" err="1" smtClean="0"/>
              <a:t>κολοβακτηροειδή</a:t>
            </a:r>
            <a:r>
              <a:rPr lang="el-GR" sz="2000" dirty="0" smtClean="0"/>
              <a:t>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Κολοβακτηροειδή</a:t>
            </a:r>
            <a:r>
              <a:rPr lang="el-GR" sz="2000" dirty="0" smtClean="0"/>
              <a:t> κοπράνων.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Στρεπτόκοκκοι κοπράνων.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Κλωστρίδια</a:t>
            </a:r>
            <a:r>
              <a:rPr lang="el-GR" sz="2000" dirty="0" smtClean="0"/>
              <a:t> </a:t>
            </a:r>
            <a:r>
              <a:rPr lang="el-GR" sz="2000" dirty="0"/>
              <a:t>αναγωγικά θειωδών </a:t>
            </a:r>
            <a:r>
              <a:rPr lang="el-GR" sz="2000" dirty="0" smtClean="0"/>
              <a:t>αλάτων.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Σαλμονέλες.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Παθογόνους σταφυλόκοκκους.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Βακτηριοφάγους </a:t>
            </a:r>
            <a:r>
              <a:rPr lang="el-GR" sz="2000" dirty="0"/>
              <a:t>των </a:t>
            </a:r>
            <a:r>
              <a:rPr lang="el-GR" sz="2000" dirty="0" smtClean="0"/>
              <a:t>κοπράνων.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Ιούς </a:t>
            </a:r>
            <a:r>
              <a:rPr lang="el-GR" sz="2000" dirty="0"/>
              <a:t>των </a:t>
            </a:r>
            <a:r>
              <a:rPr lang="el-GR" sz="2000" dirty="0" smtClean="0"/>
              <a:t>εντέρων.</a:t>
            </a:r>
            <a:endParaRPr lang="el-GR" sz="2000" dirty="0"/>
          </a:p>
          <a:p>
            <a:pPr marL="1143000" indent="-365760">
              <a:spcBef>
                <a:spcPts val="0"/>
              </a:spcBef>
              <a:spcAft>
                <a:spcPts val="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Παρασιτικούς οργανισμούς.</a:t>
            </a:r>
            <a:endParaRPr lang="el-GR" sz="2000" dirty="0"/>
          </a:p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Άλλα </a:t>
            </a:r>
            <a:r>
              <a:rPr lang="el-GR" sz="2000" dirty="0"/>
              <a:t>μορφοποιημένα στοιχεία (ζωάρια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16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lvl="0"/>
            <a:r>
              <a:rPr lang="el-GR" dirty="0"/>
              <a:t>Ρόλος του νερού στα τρόφιμα. </a:t>
            </a:r>
            <a:r>
              <a:rPr lang="el-GR" dirty="0" err="1"/>
              <a:t>Βιοαποικοδόμηση</a:t>
            </a:r>
            <a:r>
              <a:rPr lang="el-GR" dirty="0"/>
              <a:t> των τροφίμων από μικροοργανισμούς.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86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Φυσικό μεταλλικό νερό</a:t>
            </a:r>
            <a:endParaRPr lang="el-GR" dirty="0">
              <a:latin typeface="+mn-lt"/>
            </a:endParaRPr>
          </a:p>
        </p:txBody>
      </p:sp>
      <p:sp>
        <p:nvSpPr>
          <p:cNvPr id="7" name="Θέση περιεχομένου 1"/>
          <p:cNvSpPr/>
          <p:nvPr/>
        </p:nvSpPr>
        <p:spPr>
          <a:xfrm>
            <a:off x="381000" y="1349514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33CC"/>
              </a:buClr>
            </a:pPr>
            <a:r>
              <a:rPr lang="el-GR" sz="2000" dirty="0"/>
              <a:t>Το φυσικό μεταλλικό νερό είναι πόσιμο νερό στο οποίο έχουν διαπιστωθεί  συγκεκριμένες ιδιότητες σύμφωνα με τις παρακάτω </a:t>
            </a:r>
            <a:r>
              <a:rPr lang="el-GR" sz="2000" dirty="0" smtClean="0"/>
              <a:t>ενδείξεις: </a:t>
            </a:r>
            <a:endParaRPr lang="el-GR" sz="2000" dirty="0"/>
          </a:p>
        </p:txBody>
      </p:sp>
      <p:graphicFrame>
        <p:nvGraphicFramePr>
          <p:cNvPr id="6" name="Θέση περιεχομένου 2" descr="Πίνακας με τις τιμές του φυσικού μεταλλικού νερού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8413838"/>
              </p:ext>
            </p:extLst>
          </p:nvPr>
        </p:nvGraphicFramePr>
        <p:xfrm>
          <a:off x="381000" y="2057394"/>
          <a:ext cx="8229600" cy="426720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14800"/>
                <a:gridCol w="4114800"/>
              </a:tblGrid>
              <a:tr h="3697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Ενδείξεις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Κριτήρια (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</a:rPr>
                        <a:t>mg/l)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Χαμηλή περιεκτικότητα σε άλατα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&lt; 500 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Πολύ χαμηλή περιεκτικότητα σε άλατα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&lt; 50   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Πλούσιο σε ανόργανα άλατα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1500   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Οξυανθρακικό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600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Θειικό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200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Χλωριούχο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200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Ασβεστούχο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150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Μαγνησιούχο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50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Φθοριούχο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Σιδηρούχο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Υπόξινο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250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Νατριούχο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 &gt; 250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Κατάλληλο για δίαιτα πτωχή σε νάτριο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66"/>
                          </a:solidFill>
                          <a:effectLst/>
                        </a:rPr>
                        <a:t>  &lt;  20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66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8150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4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289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099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08969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/>
              <a:t>Copyright</a:t>
            </a:r>
            <a:r>
              <a:rPr lang="el-GR" sz="2400" dirty="0"/>
              <a:t> Τεχνολογικό Εκπαιδευτικό Ίδρυμα Θεσσαλίας</a:t>
            </a:r>
            <a:r>
              <a:rPr lang="en-US" sz="2400" dirty="0"/>
              <a:t>, </a:t>
            </a:r>
            <a:r>
              <a:rPr lang="el-GR" sz="2400" dirty="0"/>
              <a:t>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, 201</a:t>
            </a:r>
            <a:r>
              <a:rPr lang="en-US" sz="2400" dirty="0"/>
              <a:t>5</a:t>
            </a:r>
            <a:r>
              <a:rPr lang="el-GR" sz="2400" dirty="0"/>
              <a:t>. 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. «Χημεία Τροφίμων». Έκδοση: 1.0. Λάρισα 201</a:t>
            </a:r>
            <a:r>
              <a:rPr lang="en-US" sz="2400" dirty="0"/>
              <a:t>5</a:t>
            </a:r>
            <a:r>
              <a:rPr lang="el-GR" sz="2400" dirty="0"/>
              <a:t> . Διαθέσιμο από τη δικτυακή διεύθυνση: </a:t>
            </a:r>
            <a:r>
              <a:rPr lang="en-US" sz="2400" dirty="0">
                <a:hlinkClick r:id="rId3"/>
              </a:rPr>
              <a:t>http://cdev.teilar.gr/courses/FDT102/</a:t>
            </a:r>
            <a:r>
              <a:rPr lang="el-GR" sz="2400" dirty="0"/>
              <a:t>, 20/1</a:t>
            </a:r>
            <a:r>
              <a:rPr lang="en-US" sz="2400" dirty="0"/>
              <a:t>1</a:t>
            </a:r>
            <a:r>
              <a:rPr lang="el-GR" sz="2400" dirty="0"/>
              <a:t>/2015.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620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l-GR" sz="1400" dirty="0">
                <a:hlinkClick r:id="rId6" tooltip="Μετάβαση στην Άδεια Χρήσης"/>
              </a:rPr>
              <a:t>http://creativecommons.org/licenses/by-nc-sa/4.0/ 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52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1044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Χρήσης Έργων Τρίτων</a:t>
            </a:r>
            <a:r>
              <a:rPr lang="en-US" b="1" dirty="0"/>
              <a:t> 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>
                <a:solidFill>
                  <a:prstClr val="black"/>
                </a:solidFill>
              </a:rPr>
              <a:t>Το Έργο αυτό κάνει χρήση των ακόλουθων έργων</a:t>
            </a:r>
            <a:r>
              <a:rPr lang="el-GR" sz="2400" dirty="0" smtClean="0">
                <a:solidFill>
                  <a:prstClr val="black"/>
                </a:solidFill>
              </a:rPr>
              <a:t>:</a:t>
            </a:r>
            <a:endParaRPr lang="el-GR" sz="2000" dirty="0" smtClean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Γράφημα 1: </a:t>
            </a:r>
            <a:r>
              <a:rPr lang="en-US" sz="2000" dirty="0"/>
              <a:t>John M. </a:t>
            </a:r>
            <a:r>
              <a:rPr lang="en-US" sz="2000" dirty="0" err="1"/>
              <a:t>deMan</a:t>
            </a:r>
            <a:r>
              <a:rPr lang="el-GR" sz="2000" dirty="0" smtClean="0"/>
              <a:t>. </a:t>
            </a:r>
            <a:r>
              <a:rPr lang="en-US" sz="2000" dirty="0"/>
              <a:t>Copyright © 1999 by Aspen Publishers, </a:t>
            </a:r>
            <a:r>
              <a:rPr lang="en-US" sz="2000" dirty="0" err="1" smtClean="0"/>
              <a:t>Inc</a:t>
            </a:r>
            <a:r>
              <a:rPr lang="el-GR" sz="2000" dirty="0" smtClean="0"/>
              <a:t>. Όροι χρήσης: </a:t>
            </a:r>
            <a:r>
              <a:rPr lang="en-US" sz="2000" dirty="0">
                <a:hlinkClick r:id="rId2" tooltip="Μεετάβαση στην ιστοσελίδα"/>
              </a:rPr>
              <a:t>http://www.sciencelib.net/files/Principles%20of%20Food%20Chemistry%203rd%20ed%20-%20J.%</a:t>
            </a:r>
            <a:r>
              <a:rPr lang="en-US" sz="2000" dirty="0" smtClean="0">
                <a:hlinkClick r:id="rId2" tooltip="Μεετάβαση στην ιστοσελίδα"/>
              </a:rPr>
              <a:t>20de%20Man%20%28Aspen%2C%201999%29%20WW.pdf</a:t>
            </a:r>
            <a:r>
              <a:rPr lang="el-GR" sz="2000" dirty="0" smtClean="0"/>
              <a:t>. Σελίδα 2.</a:t>
            </a:r>
          </a:p>
          <a:p>
            <a:pPr marL="740664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000" dirty="0" smtClean="0"/>
              <a:t>Πηγή: </a:t>
            </a:r>
            <a:r>
              <a:rPr lang="en-US" sz="2000" dirty="0">
                <a:hlinkClick r:id="rId3" tooltip="Μετάβαση στην ιστοσελίδα"/>
              </a:rPr>
              <a:t>http://www.sciencelib.net/1454/principles-of-food-chemistry-3rd-ed-j-de-man-aspen-1999-ww.html</a:t>
            </a:r>
            <a:r>
              <a:rPr lang="en-US" sz="2000" dirty="0"/>
              <a:t>.</a:t>
            </a:r>
            <a:r>
              <a:rPr lang="el-GR" sz="2000" dirty="0" smtClean="0"/>
              <a:t> </a:t>
            </a:r>
            <a:endParaRPr lang="el-GR" sz="2000" dirty="0">
              <a:solidFill>
                <a:srgbClr val="FF0000"/>
              </a:solidFill>
            </a:endParaRPr>
          </a:p>
          <a:p>
            <a:pPr marL="683514">
              <a:spcBef>
                <a:spcPts val="0"/>
              </a:spcBef>
            </a:pPr>
            <a:r>
              <a:rPr lang="el-GR" sz="2000" dirty="0" smtClean="0">
                <a:solidFill>
                  <a:srgbClr val="FF0000"/>
                </a:solidFill>
              </a:rPr>
              <a:t>Πίνακες (διαφάνειες 24 – 30): </a:t>
            </a:r>
            <a:r>
              <a:rPr lang="el-GR" sz="2000" dirty="0" smtClean="0"/>
              <a:t>Γενικό Χημείο του κράτους.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7592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827584" y="19812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Ο ρόλος, η δομή, και οι ιδιότητες του νερού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"/>
          </p:cNvPr>
          <p:cNvSpPr/>
          <p:nvPr>
            <p:custDataLst>
              <p:tags r:id="rId2"/>
            </p:custDataLst>
          </p:nvPr>
        </p:nvSpPr>
        <p:spPr>
          <a:xfrm>
            <a:off x="827584" y="28956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Νερό και τρόφιμα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"/>
          </p:cNvPr>
          <p:cNvSpPr/>
          <p:nvPr/>
        </p:nvSpPr>
        <p:spPr>
          <a:xfrm>
            <a:off x="827584" y="38100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Η σημασία του νερού για τον άνθρωπο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827584" y="4724400"/>
            <a:ext cx="76306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Επίπεδα επιτρεπτών τιμών ουσιών του νερού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5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Ρόλος του νερού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Πηγή ζωής.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Καθολικός διαλύτης.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Μεταφορά θρεπτικών ουσιών και αποβλήτων.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Αντιδραστήριο, μέσο αντιδράσεων και προϊόν αντιδράσεων.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Λιπαντικό και πλαστικοποιητής.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Σταθεροποιητής διατάξεων πολυμερών.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65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Κύριο </a:t>
            </a:r>
            <a:r>
              <a:rPr lang="el-GR" b="1" dirty="0"/>
              <a:t>σ</a:t>
            </a:r>
            <a:r>
              <a:rPr lang="el-GR" b="1" dirty="0" smtClean="0"/>
              <a:t>υστατικό των </a:t>
            </a:r>
            <a:r>
              <a:rPr lang="el-GR" b="1" dirty="0"/>
              <a:t>τ</a:t>
            </a:r>
            <a:r>
              <a:rPr lang="el-GR" b="1" dirty="0" smtClean="0"/>
              <a:t>ροφών</a:t>
            </a:r>
            <a:endParaRPr lang="el-GR" b="1" dirty="0"/>
          </a:p>
        </p:txBody>
      </p:sp>
      <p:pic>
        <p:nvPicPr>
          <p:cNvPr id="8" name="Θέση περιεχομένου 1" descr="Εικόνα γραφήματος με την περιεκτικότητα του νερού σε ορισμένες τροφέ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69" y="1600200"/>
            <a:ext cx="7414062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0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Ρόλος του νερού στα τρόφιμα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Καθορίζει τη δομή, την εμφάνιση, τη γεύση: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Παρεμποδίζει τις αλληλεπιδράσεις μεταξύ των διαφόρων συστατικών.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Αυξάνει την υγρασία και το μαλάκωμα των τροφίμων.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Επηρεάζει την αλλοίωση των τροφίμων: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Επιταχύνει την ανάπτυξη μικροοργανισμών.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Υδρόλυση συστατικών.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Διαλύτης αντιδραστηρίων, προϊόντων και καταλυτών.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Βασικός παράγοντας στις τεχνολογικές διαδικασίες:</a:t>
            </a:r>
          </a:p>
          <a:p>
            <a:pPr marL="1143000" lvl="1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Αφυδάτωση.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Κατάψυξη.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22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δομή του νερού</a:t>
            </a:r>
          </a:p>
        </p:txBody>
      </p:sp>
      <p:pic>
        <p:nvPicPr>
          <p:cNvPr id="10" name="Θέση περιεχομένου 1" descr="Εικόνα με το μόριο, τη δομή, και τον σχηματισμό πλέγματος του νερ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1600"/>
            <a:ext cx="6043745" cy="494259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487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δομή του πάγου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Πολυμορφισμός.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Μεγαλύτερο ειδικό όγκο από το </a:t>
            </a:r>
            <a:r>
              <a:rPr lang="el-GR" sz="2000" dirty="0" smtClean="0"/>
              <a:t>νερό.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Μικρότερη πυκνότητα από το </a:t>
            </a:r>
            <a:r>
              <a:rPr lang="el-GR" sz="2000" dirty="0" smtClean="0"/>
              <a:t>νερό.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Ο πάγος έχει συντελεστή διάχυσης 9 φορές μεγαλύτερο του </a:t>
            </a:r>
            <a:r>
              <a:rPr lang="el-GR" sz="2000" dirty="0" smtClean="0"/>
              <a:t>νερού.</a:t>
            </a:r>
            <a:endParaRPr 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Τα τρόφιμα καταψύχονται ευκολότερα από ότι </a:t>
            </a:r>
            <a:r>
              <a:rPr lang="el-GR" sz="2000" dirty="0" smtClean="0"/>
              <a:t>αποψύχονται.</a:t>
            </a:r>
            <a:endParaRPr lang="el-GR" sz="2000" dirty="0"/>
          </a:p>
        </p:txBody>
      </p:sp>
      <p:pic>
        <p:nvPicPr>
          <p:cNvPr id="10" name="Εικόνα 1" descr="Εικόνας της εξαγωνικής δομή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16" y="3148584"/>
            <a:ext cx="6906768" cy="3176016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Το νερό ως συστατικό των τροφίμων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86C57-A3DB-4527-97FC-1B170A2451FA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02056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0/22/2014 11:44:55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4,5,8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6,4,5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8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0,4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4,5,9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B7272FD-A242-4DCF-9266-D24EC24F362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1551</Words>
  <Application>Microsoft Office PowerPoint</Application>
  <PresentationFormat>Προβολή στην οθόνη (4:3)</PresentationFormat>
  <Paragraphs>429</Paragraphs>
  <Slides>37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38" baseType="lpstr">
      <vt:lpstr>Θέμα του Office</vt:lpstr>
      <vt:lpstr>Χημεία Τροφίμων</vt:lpstr>
      <vt:lpstr>Χρηματοδότηση </vt:lpstr>
      <vt:lpstr>Σκοποί ενότητας </vt:lpstr>
      <vt:lpstr>Περιεχόμενα ενότητας</vt:lpstr>
      <vt:lpstr>Ρόλος του νερού</vt:lpstr>
      <vt:lpstr>Κύριο συστατικό των τροφών</vt:lpstr>
      <vt:lpstr>Ρόλος του νερού στα τρόφιμα</vt:lpstr>
      <vt:lpstr>Η δομή του νερού</vt:lpstr>
      <vt:lpstr>Η δομή του πάγου</vt:lpstr>
      <vt:lpstr>Φυσικές ιδιότητες του νερού</vt:lpstr>
      <vt:lpstr>Αλληλεπιδράσεις νερού  και διαλυμένων ουσιών</vt:lpstr>
      <vt:lpstr>Νερό και τρόφιμα</vt:lpstr>
      <vt:lpstr>Ελεύθερο και δεσμευμένο νερό</vt:lpstr>
      <vt:lpstr>Ενεργότητα νερού (1 από 2)</vt:lpstr>
      <vt:lpstr>Ενεργότητα νερού (2 από 2)</vt:lpstr>
      <vt:lpstr>Ενεργότητα νερού  και αλλοιώσεις τροφίμων</vt:lpstr>
      <vt:lpstr>Ενεργότητα νερού σε τρόφιμα</vt:lpstr>
      <vt:lpstr>Συντήρηση τροφίμων (1/2)</vt:lpstr>
      <vt:lpstr>Συντήρηση τροφίμων (2/2)</vt:lpstr>
      <vt:lpstr>Η σημασία του νερού  για τον άνθρωπο</vt:lpstr>
      <vt:lpstr>Ημερήσιες ανάγκες  ενηλίκων σε νερό</vt:lpstr>
      <vt:lpstr>Επιπτώσεις της ανεπαρκούς  κατανάλωσης νερού</vt:lpstr>
      <vt:lpstr>Κατανάλωση νερού  στα αστικά κέντρα</vt:lpstr>
      <vt:lpstr>Ποιότητα εμφιαλωμένου νερού</vt:lpstr>
      <vt:lpstr>Παράμετροι σε σχέση με  τη σύσταση του φυσικού νερού</vt:lpstr>
      <vt:lpstr>Παράμετροι που αφορούν τις ανεπιθύμητες ουσίες (1/2)</vt:lpstr>
      <vt:lpstr>Παράμετροι που αφορούν τις ανεπιθύμητες ουσίες (2/2)</vt:lpstr>
      <vt:lpstr>Παράμετροι που  αφορούν τοξικές ουσίες</vt:lpstr>
      <vt:lpstr>Μικροβιολογικές παράμετροι</vt:lpstr>
      <vt:lpstr>Φυσικό μεταλλικό νερό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Χημεία Τροφίμων</dc:title>
  <dc:subject>Το νερό ως συστατικό των τροφίμων</dc:subject>
  <dc:creator>Μανούρας Αθανάσιος</dc:creator>
  <cp:lastModifiedBy>eLearning</cp:lastModifiedBy>
  <cp:revision>98</cp:revision>
  <dcterms:created xsi:type="dcterms:W3CDTF">2014-10-22T11:28:09Z</dcterms:created>
  <dcterms:modified xsi:type="dcterms:W3CDTF">2015-11-16T16:45:36Z</dcterms:modified>
  <cp:category>Εκπαιδευτικό υλικό</cp:category>
  <cp:contentStatus>Τελικό</cp:contentStatus>
</cp:coreProperties>
</file>