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9.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0.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1.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2.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3.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4.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5.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6.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7.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28.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29.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30.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31.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32.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33.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34.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35.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36.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37.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38.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39.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40.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41.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42.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43.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44.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45.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46.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47.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48.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49.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50.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51.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52.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notesSlides/notesSlide53.xml" ContentType="application/vnd.openxmlformats-officedocument.presentationml.notesSlide+xml"/>
  <Override PartName="/ppt/tags/tag106.xml" ContentType="application/vnd.openxmlformats-officedocument.presentationml.tags+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8"/>
  </p:notesMasterIdLst>
  <p:sldIdLst>
    <p:sldId id="310" r:id="rId3"/>
    <p:sldId id="257" r:id="rId4"/>
    <p:sldId id="259" r:id="rId5"/>
    <p:sldId id="261" r:id="rId6"/>
    <p:sldId id="262" r:id="rId7"/>
    <p:sldId id="264" r:id="rId8"/>
    <p:sldId id="266" r:id="rId9"/>
    <p:sldId id="311" r:id="rId10"/>
    <p:sldId id="274" r:id="rId11"/>
    <p:sldId id="265" r:id="rId12"/>
    <p:sldId id="288" r:id="rId13"/>
    <p:sldId id="277" r:id="rId14"/>
    <p:sldId id="269" r:id="rId15"/>
    <p:sldId id="278" r:id="rId16"/>
    <p:sldId id="270" r:id="rId17"/>
    <p:sldId id="272" r:id="rId18"/>
    <p:sldId id="279" r:id="rId19"/>
    <p:sldId id="273" r:id="rId20"/>
    <p:sldId id="281" r:id="rId21"/>
    <p:sldId id="284" r:id="rId22"/>
    <p:sldId id="282"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329" r:id="rId40"/>
    <p:sldId id="328" r:id="rId41"/>
    <p:sldId id="330" r:id="rId42"/>
    <p:sldId id="331" r:id="rId43"/>
    <p:sldId id="332" r:id="rId44"/>
    <p:sldId id="333" r:id="rId45"/>
    <p:sldId id="335" r:id="rId46"/>
    <p:sldId id="334" r:id="rId47"/>
    <p:sldId id="336" r:id="rId48"/>
    <p:sldId id="337" r:id="rId49"/>
    <p:sldId id="338" r:id="rId50"/>
    <p:sldId id="339" r:id="rId51"/>
    <p:sldId id="340" r:id="rId52"/>
    <p:sldId id="341" r:id="rId53"/>
    <p:sldId id="342" r:id="rId54"/>
    <p:sldId id="343" r:id="rId55"/>
    <p:sldId id="344" r:id="rId56"/>
    <p:sldId id="280" r:id="rId57"/>
  </p:sldIdLst>
  <p:sldSz cx="9144000" cy="6858000" type="screen4x3"/>
  <p:notesSz cx="6858000" cy="9144000"/>
  <p:custDataLst>
    <p:tags r:id="rId5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11.xml"/><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4.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5.png"/><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7.wmf"/><Relationship Id="rId5" Type="http://schemas.openxmlformats.org/officeDocument/2006/relationships/image" Target="../media/image6.png"/><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10.wmf"/><Relationship Id="rId5" Type="http://schemas.openxmlformats.org/officeDocument/2006/relationships/image" Target="../media/image9.png"/><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4.png"/><Relationship Id="rId4"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15.png"/><Relationship Id="rId4"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16.wmf"/><Relationship Id="rId4"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17.png"/><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18.wmf"/><Relationship Id="rId4"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19.png"/><Relationship Id="rId5" Type="http://schemas.openxmlformats.org/officeDocument/2006/relationships/notesSlide" Target="../notesSlides/notesSlide38.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tags" Target="../tags/tag80.xml"/><Relationship Id="rId4"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1.xml"/><Relationship Id="rId1" Type="http://schemas.openxmlformats.org/officeDocument/2006/relationships/tags" Target="../tags/tag90.xml"/><Relationship Id="rId4"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notesSlide" Target="../notesSlides/notesSlide5.xml"/><Relationship Id="rId7" Type="http://schemas.openxmlformats.org/officeDocument/2006/relationships/slide" Target="slide43.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42.xml"/><Relationship Id="rId5" Type="http://schemas.openxmlformats.org/officeDocument/2006/relationships/slide" Target="slide15.xml"/><Relationship Id="rId4" Type="http://schemas.openxmlformats.org/officeDocument/2006/relationships/slide" Target="slide6.xml"/><Relationship Id="rId9" Type="http://schemas.openxmlformats.org/officeDocument/2006/relationships/slide" Target="slide5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06.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628800"/>
            <a:ext cx="7772400" cy="1470025"/>
          </a:xfrm>
        </p:spPr>
        <p:txBody>
          <a:bodyPr>
            <a:noAutofit/>
          </a:bodyPr>
          <a:lstStyle/>
          <a:p>
            <a:r>
              <a:rPr lang="el-GR" sz="3600" dirty="0" smtClean="0">
                <a:cs typeface="Arial" charset="0"/>
              </a:rPr>
              <a:t>Τεχνολογία &amp; Ποιοτικός Έλεγχος Γάλακτος και Γαλακτοκομικών Προϊόντων</a:t>
            </a:r>
            <a:endParaRPr lang="el-GR" sz="3600"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3188568"/>
            <a:ext cx="7776864" cy="3669432"/>
          </a:xfrm>
        </p:spPr>
        <p:txBody>
          <a:bodyPr>
            <a:noAutofit/>
          </a:bodyPr>
          <a:lstStyle/>
          <a:p>
            <a:r>
              <a:rPr lang="el-GR" sz="2800" b="1" dirty="0" smtClean="0"/>
              <a:t>Ενότητα 4 (Μέρος Α):</a:t>
            </a:r>
            <a:r>
              <a:rPr lang="en-US" sz="2800" dirty="0" smtClean="0"/>
              <a:t> </a:t>
            </a:r>
            <a:r>
              <a:rPr lang="el-GR" sz="2800" dirty="0" smtClean="0"/>
              <a:t>Παστεριωμένο γάλα.</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Ε</a:t>
            </a:r>
            <a:r>
              <a:rPr lang="el-GR" sz="2800" dirty="0" smtClean="0">
                <a:cs typeface="Arial" charset="0"/>
              </a:rPr>
              <a:t>λένη </a:t>
            </a:r>
            <a:r>
              <a:rPr lang="el-GR" sz="2800" dirty="0" err="1" smtClean="0">
                <a:cs typeface="Arial" charset="0"/>
              </a:rPr>
              <a:t>Μαλισσιόβα</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cs typeface="Arial" charset="0"/>
              </a:rPr>
              <a:t>Καθηγήτρια Εφαρμογών</a:t>
            </a:r>
            <a:r>
              <a:rPr lang="fi-FI" sz="2800" dirty="0" smtClean="0"/>
              <a:t>,</a:t>
            </a:r>
            <a:endParaRPr lang="fi-FI" sz="2800" dirty="0"/>
          </a:p>
          <a:p>
            <a:pPr>
              <a:lnSpc>
                <a:spcPct val="90000"/>
              </a:lnSpc>
            </a:pPr>
            <a:r>
              <a:rPr lang="el-GR" sz="2800" dirty="0">
                <a:cs typeface="Arial" charset="0"/>
              </a:rPr>
              <a:t>Τμήμα Τεχνολογίας </a:t>
            </a:r>
            <a:r>
              <a:rPr lang="el-GR" sz="2800" dirty="0" smtClean="0">
                <a:cs typeface="Arial" charset="0"/>
              </a:rPr>
              <a:t>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183972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738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Παστεριωμένο γάλα </a:t>
            </a:r>
            <a:r>
              <a:rPr lang="el-GR" sz="4000" dirty="0" smtClean="0"/>
              <a:t>(5 </a:t>
            </a:r>
            <a:r>
              <a:rPr lang="el-GR" sz="4000" dirty="0"/>
              <a:t>από </a:t>
            </a:r>
            <a:r>
              <a:rPr lang="el-GR" sz="4000" dirty="0" smtClean="0"/>
              <a:t>9)</a:t>
            </a:r>
            <a:endParaRPr lang="el-GR" sz="4000" dirty="0"/>
          </a:p>
        </p:txBody>
      </p:sp>
      <p:sp>
        <p:nvSpPr>
          <p:cNvPr id="2" name="Ορθογώνιο 1" descr="Η παστερίωση είναι μια θερμική επεξεργασία η οποία θανατώνει μέρος και όχι όλους τους βλαστικούς μικροοργανισμούς του γάλακτος και συνήθως περιλαμβάνει την εφαρμογή θερμοκρασιών κάτω των εκατό βαθμών κελσίου. &#10;&#10;Με την παστερίωση επιδιώκεται και πρέπει να επιτυγχάνεται:&#10;Θανάτωση όλων των επικίνδυνων για των καταναλωτή μικροοργανισμών,&#10;Μείωση της κοινής μικροβιακής χλωρίδας,&#10;Ελαχιστοποίηση της επίπτωσης της θερμοκρασίας στα οργανοληπτικά χαρακτηριστικά του γάλακτος,&#10;Ελαχιστοποίηση της βλαπτικής επίδρασης της θερμοκρασίας στα θρεπτικά συστατικά του γάλακτος,&#10;Όσο το δυνατόν μικρότερες φυσικοχημικές μεταβολές. &#10;"/>
          <p:cNvSpPr/>
          <p:nvPr/>
        </p:nvSpPr>
        <p:spPr>
          <a:xfrm>
            <a:off x="467544" y="1124744"/>
            <a:ext cx="8219256" cy="5262979"/>
          </a:xfrm>
          <a:prstGeom prst="rect">
            <a:avLst/>
          </a:prstGeom>
        </p:spPr>
        <p:txBody>
          <a:bodyPr wrap="square">
            <a:spAutoFit/>
          </a:bodyPr>
          <a:lstStyle/>
          <a:p>
            <a:r>
              <a:rPr lang="el-GR" altLang="el-GR" sz="2400" dirty="0"/>
              <a:t>Η παστερίωση είναι μια θερμική επεξεργασία η οποία θανατώνει </a:t>
            </a:r>
            <a:r>
              <a:rPr lang="el-GR" altLang="el-GR" sz="2400" dirty="0" smtClean="0"/>
              <a:t>μέρος </a:t>
            </a:r>
            <a:r>
              <a:rPr lang="el-GR" altLang="el-GR" sz="2400" dirty="0"/>
              <a:t>και όχι όλους τους βλαστικούς μικροοργανισμούς του γάλακτος </a:t>
            </a:r>
            <a:r>
              <a:rPr lang="el-GR" altLang="el-GR" sz="2400" dirty="0" smtClean="0"/>
              <a:t>και </a:t>
            </a:r>
            <a:r>
              <a:rPr lang="el-GR" altLang="el-GR" sz="2400" dirty="0"/>
              <a:t>συνήθως περιλαμβάνει την εφαρμογή θερμοκρασιών κάτω των 100</a:t>
            </a:r>
            <a:r>
              <a:rPr lang="en-US" altLang="el-GR" sz="2400" dirty="0" smtClean="0"/>
              <a:t>°C</a:t>
            </a:r>
            <a:r>
              <a:rPr lang="el-GR" altLang="el-GR" sz="2400" dirty="0" smtClean="0"/>
              <a:t>.</a:t>
            </a:r>
            <a:r>
              <a:rPr lang="en-US" altLang="el-GR" sz="2400" dirty="0" smtClean="0"/>
              <a:t> </a:t>
            </a:r>
            <a:endParaRPr lang="el-GR" altLang="el-GR" sz="2400" dirty="0" smtClean="0"/>
          </a:p>
          <a:p>
            <a:endParaRPr lang="el-GR" altLang="el-GR" sz="2400" dirty="0"/>
          </a:p>
          <a:p>
            <a:r>
              <a:rPr lang="el-GR" altLang="el-GR" sz="2400" dirty="0"/>
              <a:t>Με την παστερίωση επιδιώκεται και πρέπει να επιτυγχάνεται</a:t>
            </a:r>
            <a:r>
              <a:rPr lang="el-GR" altLang="el-GR" sz="2400" dirty="0" smtClean="0"/>
              <a:t>:</a:t>
            </a:r>
            <a:endParaRPr lang="el-GR" altLang="el-GR" sz="2400" dirty="0"/>
          </a:p>
          <a:p>
            <a:pPr marL="457200" indent="-457200">
              <a:buFont typeface="+mj-lt"/>
              <a:buAutoNum type="arabicPeriod"/>
            </a:pPr>
            <a:r>
              <a:rPr lang="el-GR" altLang="el-GR" sz="2400" dirty="0"/>
              <a:t>Θανάτωση όλων των επικίνδυνων για των καταναλωτή </a:t>
            </a:r>
            <a:r>
              <a:rPr lang="el-GR" altLang="el-GR" sz="2400" dirty="0" smtClean="0"/>
              <a:t>μικροοργανισμών,</a:t>
            </a:r>
            <a:endParaRPr lang="el-GR" altLang="el-GR" sz="2400" dirty="0"/>
          </a:p>
          <a:p>
            <a:pPr marL="457200" indent="-457200">
              <a:buFont typeface="+mj-lt"/>
              <a:buAutoNum type="arabicPeriod"/>
            </a:pPr>
            <a:r>
              <a:rPr lang="el-GR" altLang="el-GR" sz="2400" dirty="0"/>
              <a:t>Μείωση της κοινής μικροβιακής </a:t>
            </a:r>
            <a:r>
              <a:rPr lang="el-GR" altLang="el-GR" sz="2400" dirty="0" smtClean="0"/>
              <a:t>χλωρίδας,</a:t>
            </a:r>
            <a:endParaRPr lang="el-GR" altLang="el-GR" sz="2400" dirty="0"/>
          </a:p>
          <a:p>
            <a:pPr marL="457200" indent="-457200">
              <a:buFont typeface="+mj-lt"/>
              <a:buAutoNum type="arabicPeriod"/>
            </a:pPr>
            <a:r>
              <a:rPr lang="el-GR" altLang="el-GR" sz="2400" dirty="0"/>
              <a:t>Ελαχιστοποίηση της επίπτωσης της θερμοκρασίας στα οργανοληπτικά χαρακτηριστικά του </a:t>
            </a:r>
            <a:r>
              <a:rPr lang="el-GR" altLang="el-GR" sz="2400" dirty="0" smtClean="0"/>
              <a:t>γάλακτος,</a:t>
            </a:r>
            <a:endParaRPr lang="el-GR" altLang="el-GR" sz="2400" dirty="0"/>
          </a:p>
          <a:p>
            <a:pPr marL="457200" indent="-457200">
              <a:buFont typeface="+mj-lt"/>
              <a:buAutoNum type="arabicPeriod"/>
            </a:pPr>
            <a:r>
              <a:rPr lang="el-GR" altLang="el-GR" sz="2400" dirty="0"/>
              <a:t>Ελαχιστοποίηση της βλαπτικής επίδρασης της θερμοκρασίας στα θρεπτικά συστατικά του </a:t>
            </a:r>
            <a:r>
              <a:rPr lang="el-GR" altLang="el-GR" sz="2400" dirty="0" smtClean="0"/>
              <a:t>γάλακτος</a:t>
            </a:r>
            <a:r>
              <a:rPr lang="el-GR" altLang="el-GR" sz="2400" dirty="0"/>
              <a:t>,</a:t>
            </a:r>
          </a:p>
          <a:p>
            <a:pPr marL="457200" indent="-457200">
              <a:buFont typeface="+mj-lt"/>
              <a:buAutoNum type="arabicPeriod"/>
            </a:pPr>
            <a:r>
              <a:rPr lang="el-GR" altLang="el-GR" sz="2400" dirty="0"/>
              <a:t>Όσο το δυνατόν μικρότερες φυσικοχημικές </a:t>
            </a:r>
            <a:r>
              <a:rPr lang="el-GR" altLang="el-GR" sz="2400" dirty="0" smtClean="0"/>
              <a:t>μεταβολές.</a:t>
            </a:r>
            <a:r>
              <a:rPr lang="en-US" altLang="el-GR" sz="2400" dirty="0" smtClean="0"/>
              <a:t> </a:t>
            </a:r>
            <a:endParaRPr lang="el-GR" alt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4" y="44625"/>
            <a:ext cx="8219256"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80000"/>
              </a:lnSpc>
            </a:pPr>
            <a:r>
              <a:rPr lang="el-GR" sz="4000" dirty="0"/>
              <a:t>Παστεριωμένο γάλα </a:t>
            </a:r>
            <a:r>
              <a:rPr lang="el-GR" sz="4000" dirty="0" smtClean="0"/>
              <a:t>(6 </a:t>
            </a:r>
            <a:r>
              <a:rPr lang="el-GR" sz="4000" dirty="0"/>
              <a:t>από </a:t>
            </a:r>
            <a:r>
              <a:rPr lang="el-GR" sz="4000" dirty="0" smtClean="0"/>
              <a:t>9)</a:t>
            </a:r>
            <a:endParaRPr lang="el-GR" sz="4000" dirty="0"/>
          </a:p>
        </p:txBody>
      </p:sp>
      <p:sp>
        <p:nvSpPr>
          <p:cNvPr id="3" name="Ορθογώνιο 2" descr="Το παστεριωμένο γάλα έχει περιορισμένη διάρκεια ζωής &#10;και συντηρείται στο ψυγείο.&#10;&#10;Σχέση χρόνου- θερμοκρασίας κατά την παστερίωση ανάλογα με:&#10;τη θερμική αντίσταση του βλαστικού ή παθογόνου μικροοργανισμού του οποίου η καταστροφή επιδιώκεται, &#10;την ευαισθησία της ποιότητας του προϊόντος στη θερμότητα.&#10;Οι συνδυασμοί χρόνου και θερμοκρασίας που βρέθηκαν ικανοποιητικοί και συγχρόνως επέφεραν τις μικρότερες φυσικοχημικές και οργανοληπτικές μεταβολές στο γάλα και εφαρμόζονται διεθνώς (και στην Ελλάδα) είναι:&#10;Η βραδεία παστερίωση LTLT (Low Temperature Long Time) εξηντα τρείς βαθμοί κελσίου για μισή ώρα,&#10;Η ταχεία παστερίωση HTST (High Temperature Short Time) &#10;εβδομηντα δύο βαθμοί κελσίου για δεκα πέντε δευτερόλεπτα. &#10;"/>
          <p:cNvSpPr/>
          <p:nvPr/>
        </p:nvSpPr>
        <p:spPr>
          <a:xfrm>
            <a:off x="467544" y="893033"/>
            <a:ext cx="8219256" cy="5632311"/>
          </a:xfrm>
          <a:prstGeom prst="rect">
            <a:avLst/>
          </a:prstGeom>
        </p:spPr>
        <p:txBody>
          <a:bodyPr wrap="square">
            <a:spAutoFit/>
          </a:bodyPr>
          <a:lstStyle/>
          <a:p>
            <a:r>
              <a:rPr lang="el-GR" altLang="el-GR" sz="2400" dirty="0"/>
              <a:t>Το παστεριωμένο γάλα έχει περιορισμένη διάρκεια ζωής </a:t>
            </a:r>
          </a:p>
          <a:p>
            <a:r>
              <a:rPr lang="el-GR" altLang="el-GR" sz="2400" dirty="0"/>
              <a:t>και συντηρείται στο ψυγείο</a:t>
            </a:r>
            <a:r>
              <a:rPr lang="el-GR" altLang="el-GR" sz="2400" dirty="0" smtClean="0"/>
              <a:t>.</a:t>
            </a:r>
          </a:p>
          <a:p>
            <a:endParaRPr lang="el-GR" altLang="el-GR" sz="2400" dirty="0" smtClean="0"/>
          </a:p>
          <a:p>
            <a:r>
              <a:rPr lang="el-GR" altLang="el-GR" sz="2400" dirty="0" smtClean="0"/>
              <a:t>Σχέση </a:t>
            </a:r>
            <a:r>
              <a:rPr lang="el-GR" altLang="el-GR" sz="2400" dirty="0"/>
              <a:t>χρόνου- θερμοκρασίας κατά την παστερίωση ανάλογα με:</a:t>
            </a:r>
          </a:p>
          <a:p>
            <a:pPr marL="342900" indent="-342900">
              <a:buFont typeface="Arial" panose="020B0604020202020204" pitchFamily="34" charset="0"/>
              <a:buChar char="•"/>
            </a:pPr>
            <a:r>
              <a:rPr lang="el-GR" altLang="el-GR" sz="2400" dirty="0" smtClean="0"/>
              <a:t>τη </a:t>
            </a:r>
            <a:r>
              <a:rPr lang="el-GR" altLang="el-GR" sz="2400" dirty="0"/>
              <a:t>θερμική αντίσταση του βλαστικού ή παθογόνου μικροοργανισμού του οποίου η καταστροφή </a:t>
            </a:r>
            <a:r>
              <a:rPr lang="el-GR" altLang="el-GR" sz="2400" dirty="0" smtClean="0"/>
              <a:t>επιδιώκεται, </a:t>
            </a:r>
            <a:endParaRPr lang="el-GR" altLang="el-GR" sz="2400" dirty="0"/>
          </a:p>
          <a:p>
            <a:pPr marL="342900" indent="-342900">
              <a:buFont typeface="Arial" panose="020B0604020202020204" pitchFamily="34" charset="0"/>
              <a:buChar char="•"/>
            </a:pPr>
            <a:r>
              <a:rPr lang="el-GR" altLang="el-GR" sz="2400" dirty="0" smtClean="0"/>
              <a:t>την </a:t>
            </a:r>
            <a:r>
              <a:rPr lang="el-GR" altLang="el-GR" sz="2400" dirty="0"/>
              <a:t>ευαισθησία της ποιότητας του προϊόντος στη </a:t>
            </a:r>
            <a:r>
              <a:rPr lang="el-GR" altLang="el-GR" sz="2400" dirty="0" smtClean="0"/>
              <a:t>θερμότητα.</a:t>
            </a:r>
          </a:p>
          <a:p>
            <a:r>
              <a:rPr lang="el-GR" altLang="el-GR" sz="2400" dirty="0"/>
              <a:t>Οι συνδυασμοί χρόνου και θερμοκρασίας που βρέθηκαν ικανοποιητικοί και συγχρόνως επέφεραν τις μικρότερες φυσικοχημικές και οργανοληπτικές μεταβολές στο γάλα και εφαρμόζονται διεθνώς</a:t>
            </a:r>
            <a:r>
              <a:rPr lang="en-US" altLang="el-GR" sz="2400" dirty="0"/>
              <a:t> (</a:t>
            </a:r>
            <a:r>
              <a:rPr lang="el-GR" altLang="el-GR" sz="2400" dirty="0"/>
              <a:t>και στην Ελλάδα) είναι:</a:t>
            </a:r>
          </a:p>
          <a:p>
            <a:r>
              <a:rPr lang="el-GR" altLang="el-GR" sz="2400" dirty="0"/>
              <a:t>Η βραδεία παστερίωση </a:t>
            </a:r>
            <a:r>
              <a:rPr lang="en-US" altLang="el-GR" sz="2400" dirty="0"/>
              <a:t>LTLT (Low Temperature Long </a:t>
            </a:r>
            <a:r>
              <a:rPr lang="en-US" altLang="el-GR" sz="2400" dirty="0" smtClean="0"/>
              <a:t>Time)</a:t>
            </a:r>
            <a:r>
              <a:rPr lang="el-GR" altLang="el-GR" sz="2400" dirty="0" smtClean="0"/>
              <a:t> </a:t>
            </a:r>
            <a:r>
              <a:rPr lang="en-US" altLang="el-GR" sz="2400" dirty="0" smtClean="0"/>
              <a:t>63°C/30min</a:t>
            </a:r>
            <a:r>
              <a:rPr lang="el-GR" altLang="el-GR" sz="2400" dirty="0" smtClean="0"/>
              <a:t>,</a:t>
            </a:r>
            <a:endParaRPr lang="en-US" altLang="el-GR" sz="2400" dirty="0"/>
          </a:p>
          <a:p>
            <a:r>
              <a:rPr lang="el-GR" altLang="el-GR" sz="2400" dirty="0" smtClean="0"/>
              <a:t>Η </a:t>
            </a:r>
            <a:r>
              <a:rPr lang="el-GR" altLang="el-GR" sz="2400" dirty="0"/>
              <a:t>ταχεία παστερίωση </a:t>
            </a:r>
            <a:r>
              <a:rPr lang="en-US" altLang="el-GR" sz="2400" dirty="0"/>
              <a:t>HTST (High Temperature Short Time) </a:t>
            </a:r>
            <a:endParaRPr lang="el-GR" altLang="el-GR" sz="2400" dirty="0"/>
          </a:p>
          <a:p>
            <a:r>
              <a:rPr lang="en-US" altLang="el-GR" sz="2400" dirty="0" smtClean="0"/>
              <a:t>72°C/15sec</a:t>
            </a:r>
            <a:r>
              <a:rPr lang="el-GR" altLang="el-GR" sz="2400" dirty="0" smtClean="0"/>
              <a:t>.</a:t>
            </a:r>
            <a:r>
              <a:rPr lang="en-US" altLang="el-GR" sz="2400" dirty="0" smtClean="0"/>
              <a:t> </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custDataLst>
              <p:tags r:id="rId2"/>
            </p:custDataLst>
          </p:nvPr>
        </p:nvSpPr>
        <p:spPr>
          <a:xfrm>
            <a:off x="467544" y="44624"/>
            <a:ext cx="8219256" cy="1224136"/>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Παστεριωμένο γάλα </a:t>
            </a:r>
            <a:r>
              <a:rPr lang="el-GR" sz="4000" dirty="0" smtClean="0"/>
              <a:t>(7 </a:t>
            </a:r>
            <a:r>
              <a:rPr lang="el-GR" sz="4000" dirty="0"/>
              <a:t>από </a:t>
            </a:r>
            <a:r>
              <a:rPr lang="el-GR" sz="4000" dirty="0" smtClean="0"/>
              <a:t>9)</a:t>
            </a:r>
            <a:endParaRPr lang="el-GR" sz="4000" dirty="0"/>
          </a:p>
        </p:txBody>
      </p:sp>
      <p:sp>
        <p:nvSpPr>
          <p:cNvPr id="2" name="Ορθογώνιο 1" descr="."/>
          <p:cNvSpPr/>
          <p:nvPr/>
        </p:nvSpPr>
        <p:spPr>
          <a:xfrm>
            <a:off x="467544" y="1124744"/>
            <a:ext cx="8219256" cy="830997"/>
          </a:xfrm>
          <a:prstGeom prst="rect">
            <a:avLst/>
          </a:prstGeom>
        </p:spPr>
        <p:txBody>
          <a:bodyPr wrap="square">
            <a:spAutoFit/>
          </a:bodyPr>
          <a:lstStyle/>
          <a:p>
            <a:r>
              <a:rPr lang="el-GR" altLang="el-GR" sz="2400" dirty="0"/>
              <a:t>Σε ορισμένες χώρες (</a:t>
            </a:r>
            <a:r>
              <a:rPr lang="el-GR" altLang="el-GR" sz="2400" dirty="0" smtClean="0"/>
              <a:t>π.χ. </a:t>
            </a:r>
            <a:r>
              <a:rPr lang="el-GR" altLang="el-GR" sz="2400" dirty="0"/>
              <a:t>Η.Π.Α) εφαρμόζονται και ισοδύναμοι συνδυασμοί θερμοκρασίας/χρόνου, ενδεικτικά:</a:t>
            </a:r>
            <a:r>
              <a:rPr lang="en-US" altLang="el-GR" sz="2400" dirty="0"/>
              <a:t> </a:t>
            </a:r>
          </a:p>
        </p:txBody>
      </p:sp>
      <p:graphicFrame>
        <p:nvGraphicFramePr>
          <p:cNvPr id="7" name="Group 53" descr="Πίνακας,&#10;Σε ορισμένες χώρες (π.χ. Η.Π.Α) εφαρμόζονται και ισοδύναμοι συνδυασμοί θερμοκρασίας/χρόνου, ενδεικτικά: &#10;εξηντα τρείς βαθμοί κελσίου για τριάντα λεπτά,&#10;εβδομηντα δύο βαθμοί για δεκαπέντε δευτερόλεπτα,&#10;ογδοντα εννιά βαθμοί για ένα δευτερόλεπτο,&#10;ενενήντα βαθμοί για μισό δευτερόλεπτο,&#10;και άλλα."/>
          <p:cNvGraphicFramePr>
            <a:graphicFrameLocks noGrp="1"/>
          </p:cNvGraphicFramePr>
          <p:nvPr>
            <p:ph idx="1"/>
            <p:custDataLst>
              <p:tags r:id="rId3"/>
            </p:custDataLst>
            <p:extLst>
              <p:ext uri="{D42A27DB-BD31-4B8C-83A1-F6EECF244321}">
                <p14:modId xmlns:p14="http://schemas.microsoft.com/office/powerpoint/2010/main" val="351686325"/>
              </p:ext>
            </p:extLst>
          </p:nvPr>
        </p:nvGraphicFramePr>
        <p:xfrm>
          <a:off x="1876834" y="2348880"/>
          <a:ext cx="5400675" cy="3200400"/>
        </p:xfrm>
        <a:graphic>
          <a:graphicData uri="http://schemas.openxmlformats.org/drawingml/2006/table">
            <a:tbl>
              <a:tblPr firstRow="1"/>
              <a:tblGrid>
                <a:gridCol w="3187700"/>
                <a:gridCol w="2212975"/>
              </a:tblGrid>
              <a:tr h="366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dirty="0" smtClean="0">
                          <a:ln>
                            <a:noFill/>
                          </a:ln>
                          <a:solidFill>
                            <a:schemeClr val="tx1"/>
                          </a:solidFill>
                          <a:effectLst/>
                          <a:latin typeface="Arial" charset="0"/>
                          <a:cs typeface="Arial" charset="0"/>
                        </a:rPr>
                        <a:t>Θερμοκρασία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smtClean="0">
                          <a:ln>
                            <a:noFill/>
                          </a:ln>
                          <a:solidFill>
                            <a:schemeClr val="tx1"/>
                          </a:solidFill>
                          <a:effectLst/>
                          <a:latin typeface="Arial" charset="0"/>
                          <a:cs typeface="Arial" charset="0"/>
                        </a:rPr>
                        <a:t>Χρόνος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charset="0"/>
                          <a:cs typeface="Arial" charset="0"/>
                        </a:rPr>
                        <a:t>63</a:t>
                      </a:r>
                      <a:r>
                        <a:rPr kumimoji="0" lang="en-US" sz="2400" b="0" i="0" u="none" strike="noStrike" cap="none" normalizeH="0" baseline="0" smtClean="0">
                          <a:ln>
                            <a:noFill/>
                          </a:ln>
                          <a:solidFill>
                            <a:schemeClr val="tx1"/>
                          </a:solidFill>
                          <a:effectLst/>
                          <a:latin typeface="Arial" charset="0"/>
                          <a:cs typeface="Arial" charset="0"/>
                        </a:rPr>
                        <a:t>°C</a:t>
                      </a:r>
                      <a:endParaRPr kumimoji="0" lang="el-GR"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charset="0"/>
                          <a:cs typeface="Arial" charset="0"/>
                        </a:rPr>
                        <a:t>30</a:t>
                      </a:r>
                      <a:r>
                        <a:rPr kumimoji="0" lang="en-US" sz="2400" b="0" i="0" u="none" strike="noStrike" cap="none" normalizeH="0" baseline="0" smtClean="0">
                          <a:ln>
                            <a:noFill/>
                          </a:ln>
                          <a:solidFill>
                            <a:schemeClr val="tx1"/>
                          </a:solidFill>
                          <a:effectLst/>
                          <a:latin typeface="Arial" charset="0"/>
                          <a:cs typeface="Arial" charset="0"/>
                        </a:rPr>
                        <a:t>min</a:t>
                      </a:r>
                      <a:endParaRPr kumimoji="0" lang="el-GR"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r>
              <a:tr h="366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charset="0"/>
                          <a:cs typeface="Arial" charset="0"/>
                        </a:rPr>
                        <a:t>72</a:t>
                      </a:r>
                      <a:r>
                        <a:rPr kumimoji="0" lang="en-US" sz="2400" b="0" i="0" u="none" strike="noStrike" cap="none" normalizeH="0" baseline="0" smtClean="0">
                          <a:ln>
                            <a:noFill/>
                          </a:ln>
                          <a:solidFill>
                            <a:schemeClr val="tx1"/>
                          </a:solidFill>
                          <a:effectLst/>
                          <a:latin typeface="Arial" charset="0"/>
                          <a:cs typeface="Arial" charset="0"/>
                        </a:rPr>
                        <a:t>°C</a:t>
                      </a:r>
                      <a:endParaRPr kumimoji="0" lang="el-GR"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15sec</a:t>
                      </a:r>
                      <a:endParaRPr kumimoji="0" lang="el-GR"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r>
              <a:tr h="366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cs typeface="Arial" charset="0"/>
                        </a:rPr>
                        <a:t>89</a:t>
                      </a:r>
                      <a:r>
                        <a:rPr kumimoji="0" lang="en-US" sz="2400" b="0" i="0" u="none" strike="noStrike" cap="none" normalizeH="0" baseline="0" dirty="0" smtClean="0">
                          <a:ln>
                            <a:noFill/>
                          </a:ln>
                          <a:solidFill>
                            <a:schemeClr val="tx1"/>
                          </a:solidFill>
                          <a:effectLst/>
                          <a:latin typeface="Arial" charset="0"/>
                          <a:cs typeface="Arial" charset="0"/>
                        </a:rPr>
                        <a:t>°C</a:t>
                      </a:r>
                      <a:endParaRPr kumimoji="0" lang="el-GR" sz="24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1sec</a:t>
                      </a:r>
                      <a:endParaRPr kumimoji="0" lang="el-GR"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r>
              <a:tr h="366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cs typeface="Arial" charset="0"/>
                        </a:rPr>
                        <a:t>90</a:t>
                      </a:r>
                      <a:r>
                        <a:rPr kumimoji="0" lang="en-US" sz="2400" b="0" i="0" u="none" strike="noStrike" cap="none" normalizeH="0" baseline="0" dirty="0" smtClean="0">
                          <a:ln>
                            <a:noFill/>
                          </a:ln>
                          <a:solidFill>
                            <a:schemeClr val="tx1"/>
                          </a:solidFill>
                          <a:effectLst/>
                          <a:latin typeface="Arial" charset="0"/>
                          <a:cs typeface="Arial" charset="0"/>
                        </a:rPr>
                        <a:t>°C</a:t>
                      </a:r>
                      <a:endParaRPr kumimoji="0" lang="el-GR" sz="24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0,5sec</a:t>
                      </a:r>
                      <a:endParaRPr kumimoji="0" lang="el-GR"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r>
              <a:tr h="366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charset="0"/>
                          <a:cs typeface="Arial" charset="0"/>
                        </a:rPr>
                        <a:t>96</a:t>
                      </a:r>
                      <a:r>
                        <a:rPr kumimoji="0" lang="en-US" sz="2400" b="0" i="0" u="none" strike="noStrike" cap="none" normalizeH="0" baseline="0" smtClean="0">
                          <a:ln>
                            <a:noFill/>
                          </a:ln>
                          <a:solidFill>
                            <a:schemeClr val="tx1"/>
                          </a:solidFill>
                          <a:effectLst/>
                          <a:latin typeface="Arial" charset="0"/>
                          <a:cs typeface="Arial" charset="0"/>
                        </a:rPr>
                        <a:t>°C</a:t>
                      </a:r>
                      <a:endParaRPr kumimoji="0" lang="el-GR"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0,05sec</a:t>
                      </a:r>
                      <a:endParaRPr kumimoji="0" lang="el-GR"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r>
              <a:tr h="366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charset="0"/>
                          <a:cs typeface="Arial" charset="0"/>
                        </a:rPr>
                        <a:t>100</a:t>
                      </a:r>
                      <a:r>
                        <a:rPr kumimoji="0" lang="en-US" sz="2400" b="0" i="0" u="none" strike="noStrike" cap="none" normalizeH="0" baseline="0" smtClean="0">
                          <a:ln>
                            <a:noFill/>
                          </a:ln>
                          <a:solidFill>
                            <a:schemeClr val="tx1"/>
                          </a:solidFill>
                          <a:effectLst/>
                          <a:latin typeface="Arial" charset="0"/>
                          <a:cs typeface="Arial" charset="0"/>
                        </a:rPr>
                        <a:t>°C</a:t>
                      </a:r>
                      <a:endParaRPr kumimoji="0" lang="el-GR"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0,01sec</a:t>
                      </a:r>
                      <a:endParaRPr kumimoji="0" lang="el-GR"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r>
            </a:tbl>
          </a:graphicData>
        </a:graphic>
      </p:graphicFrame>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44625"/>
            <a:ext cx="8219256" cy="1004043"/>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Παστεριωμένο γάλα </a:t>
            </a:r>
            <a:r>
              <a:rPr lang="el-GR" sz="4000" dirty="0" smtClean="0"/>
              <a:t>(8 </a:t>
            </a:r>
            <a:r>
              <a:rPr lang="el-GR" sz="4000" dirty="0"/>
              <a:t>από </a:t>
            </a:r>
            <a:r>
              <a:rPr lang="el-GR" sz="4000" dirty="0" smtClean="0"/>
              <a:t>9)</a:t>
            </a:r>
            <a:endParaRPr lang="el-GR" sz="4000" dirty="0"/>
          </a:p>
        </p:txBody>
      </p:sp>
      <p:sp>
        <p:nvSpPr>
          <p:cNvPr id="4" name="Ορθογώνιο 3" descr="Οι καθιερωμένες θερμοκρασίες παστερίωσης προτείνονται ως ελάχιστες. Έτσι υπάρχει δυνατότητα αύξησης της όταν συντρέχουν λόγοι ασφάλειας:&#10;Αυξημένη μικροβιακή χλωρίδα στο νωπό γάλα που ίσως η συνηθισμένη παστερίωση να μην ελαττώσει όσο θέλουμε το πληθυσμό,&#10;&#10;Αύξηση του χρόνου ζωής του παστεριωμένου γάλακτος,&#10;&#10;Διασφάλιση από τον κίνδυνο επιβίωσης ορισμένων παθογόνων μικροοργανισμών όπως Listeria monocytogenes όταν συντρέχουν λόγοι επιβίωσης κάτω από ορισμένες συνθήκες (παραδείγματος χάριν έξαρση κρουσμάτων σε μια περιοχή, υποψία μολυσμένων ζώων).&#10;"/>
          <p:cNvSpPr/>
          <p:nvPr/>
        </p:nvSpPr>
        <p:spPr>
          <a:xfrm>
            <a:off x="467544" y="1048668"/>
            <a:ext cx="8219256" cy="5262979"/>
          </a:xfrm>
          <a:prstGeom prst="rect">
            <a:avLst/>
          </a:prstGeom>
        </p:spPr>
        <p:txBody>
          <a:bodyPr wrap="square">
            <a:spAutoFit/>
          </a:bodyPr>
          <a:lstStyle/>
          <a:p>
            <a:r>
              <a:rPr lang="el-GR" altLang="el-GR" sz="2400" dirty="0"/>
              <a:t>Οι καθιερωμένες θερμοκρασίες παστερίωσης </a:t>
            </a:r>
            <a:r>
              <a:rPr lang="el-GR" altLang="el-GR" sz="2400" dirty="0" smtClean="0"/>
              <a:t>προτείνονται ως ελάχιστες. Έτσι </a:t>
            </a:r>
            <a:r>
              <a:rPr lang="el-GR" altLang="el-GR" sz="2400" dirty="0"/>
              <a:t>υπάρχει δυνατότητα αύξησης της όταν συντρέχουν λόγοι ασφάλειας</a:t>
            </a:r>
            <a:r>
              <a:rPr lang="en-US" altLang="el-GR" sz="2400" dirty="0" smtClean="0"/>
              <a:t>:</a:t>
            </a:r>
            <a:endParaRPr lang="el-GR" altLang="el-GR" sz="2400" dirty="0" smtClean="0"/>
          </a:p>
          <a:p>
            <a:pPr marL="342900" indent="-342900">
              <a:buFont typeface="Arial" panose="020B0604020202020204" pitchFamily="34" charset="0"/>
              <a:buChar char="•"/>
            </a:pPr>
            <a:r>
              <a:rPr lang="el-GR" altLang="el-GR" sz="2400" dirty="0" smtClean="0"/>
              <a:t>Αυξημένη </a:t>
            </a:r>
            <a:r>
              <a:rPr lang="el-GR" altLang="el-GR" sz="2400" dirty="0"/>
              <a:t>μικροβιακή χλωρίδα στο νωπό γάλα που ίσως</a:t>
            </a:r>
            <a:r>
              <a:rPr lang="en-US" altLang="el-GR" sz="2400" dirty="0"/>
              <a:t> </a:t>
            </a:r>
            <a:r>
              <a:rPr lang="el-GR" altLang="el-GR" sz="2400" dirty="0"/>
              <a:t>η συνηθισμένη παστερίωση να μην ελαττώσει όσο θέλουμε το </a:t>
            </a:r>
            <a:r>
              <a:rPr lang="el-GR" altLang="el-GR" sz="2400" dirty="0" smtClean="0"/>
              <a:t>πληθυσμό,</a:t>
            </a:r>
            <a:endParaRPr lang="el-GR" altLang="el-GR" sz="2400" dirty="0"/>
          </a:p>
          <a:p>
            <a:pPr marL="342900" indent="-342900">
              <a:buFont typeface="Arial" panose="020B0604020202020204" pitchFamily="34" charset="0"/>
              <a:buChar char="•"/>
            </a:pPr>
            <a:endParaRPr lang="el-GR" altLang="el-GR" sz="2400" dirty="0"/>
          </a:p>
          <a:p>
            <a:pPr marL="342900" indent="-342900">
              <a:buFont typeface="Arial" panose="020B0604020202020204" pitchFamily="34" charset="0"/>
              <a:buChar char="•"/>
            </a:pPr>
            <a:r>
              <a:rPr lang="el-GR" altLang="el-GR" sz="2400" dirty="0"/>
              <a:t>Αύξηση του χρόνου ζωής του παστεριωμένου </a:t>
            </a:r>
            <a:r>
              <a:rPr lang="el-GR" altLang="el-GR" sz="2400" dirty="0" smtClean="0"/>
              <a:t>γάλακτος,</a:t>
            </a:r>
            <a:endParaRPr lang="el-GR" altLang="el-GR" sz="2400" dirty="0"/>
          </a:p>
          <a:p>
            <a:pPr marL="342900" indent="-342900">
              <a:buFont typeface="Arial" panose="020B0604020202020204" pitchFamily="34" charset="0"/>
              <a:buChar char="•"/>
            </a:pPr>
            <a:endParaRPr lang="el-GR" altLang="el-GR" sz="2400" dirty="0"/>
          </a:p>
          <a:p>
            <a:pPr marL="342900" indent="-342900">
              <a:buFont typeface="Arial" panose="020B0604020202020204" pitchFamily="34" charset="0"/>
              <a:buChar char="•"/>
            </a:pPr>
            <a:r>
              <a:rPr lang="el-GR" altLang="el-GR" sz="2400" dirty="0"/>
              <a:t>Διασφάλιση από τον κίνδυνο επιβίωσης ορισμένων παθογόνων μικροοργανισμών όπως </a:t>
            </a:r>
            <a:r>
              <a:rPr lang="en-US" altLang="el-GR" sz="2400" i="1" dirty="0"/>
              <a:t>Listeria </a:t>
            </a:r>
            <a:r>
              <a:rPr lang="en-US" altLang="el-GR" sz="2400" i="1" dirty="0" err="1"/>
              <a:t>monocytogenes</a:t>
            </a:r>
            <a:r>
              <a:rPr lang="en-US" altLang="el-GR" sz="2400" i="1" dirty="0"/>
              <a:t> </a:t>
            </a:r>
            <a:r>
              <a:rPr lang="el-GR" altLang="el-GR" sz="2400" dirty="0"/>
              <a:t>όταν συντρέχουν λόγοι επιβίωσης κάτω από ορισμένες συνθήκες (</a:t>
            </a:r>
            <a:r>
              <a:rPr lang="el-GR" altLang="el-GR" sz="2400" dirty="0" smtClean="0"/>
              <a:t>π.χ. </a:t>
            </a:r>
            <a:r>
              <a:rPr lang="el-GR" altLang="el-GR" sz="2400" dirty="0"/>
              <a:t>έξαρση κρουσμάτων σε μια περιοχή, υποψία μολυσμένων ζώων</a:t>
            </a:r>
            <a:r>
              <a:rPr lang="el-GR" altLang="el-GR" sz="2400" dirty="0" smtClean="0"/>
              <a:t>).</a:t>
            </a:r>
            <a:endParaRPr lang="en-US" altLang="el-GR" sz="2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67544" y="44625"/>
            <a:ext cx="8219256" cy="115212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Παστεριωμένο γάλα </a:t>
            </a:r>
            <a:r>
              <a:rPr lang="el-GR" sz="4000" dirty="0" smtClean="0"/>
              <a:t>(9 </a:t>
            </a:r>
            <a:r>
              <a:rPr lang="el-GR" sz="4000" dirty="0"/>
              <a:t>από </a:t>
            </a:r>
            <a:r>
              <a:rPr lang="el-GR" sz="4000" dirty="0" smtClean="0"/>
              <a:t>9)</a:t>
            </a:r>
            <a:endParaRPr lang="el-GR" sz="4000" dirty="0"/>
          </a:p>
        </p:txBody>
      </p:sp>
      <p:sp>
        <p:nvSpPr>
          <p:cNvPr id="13" name="Rectangle 3" descr="Σε τρόφιμα με αυξημένα στερεά, επιπλέον των παραπάνω, δεν ισχύουν οι ίδιες τιμές θερμοκρασίας/χρόνου, καθώς τα στερεά ασκούν προστατευτική δράση έναντι των μικροοργανισμών:&#10;&#10;Στις Η.Π.Α. à λιποπεριεκτικότητα  δέκα τοις εκατό ή προσθήκη ζάχαρης οδηγεί σε αύξηση τριών βαθμών κελσίου. &#10;&#10;Στην Ελβετία à για κρέμα : εξηντα πέντε βαθμοί κελσίου για τριάντα λεπτα ή εβδομηντα πέντε με ογδόντα βαθμούς κελσίου για δεκαπέντε ως τριάντα δευτερόλεπτα.&#10;"/>
          <p:cNvSpPr>
            <a:spLocks noGrp="1" noChangeArrowheads="1"/>
          </p:cNvSpPr>
          <p:nvPr>
            <p:ph type="body" idx="1"/>
          </p:nvPr>
        </p:nvSpPr>
        <p:spPr>
          <a:xfrm>
            <a:off x="503362" y="1844824"/>
            <a:ext cx="8219256" cy="3384376"/>
          </a:xfrm>
        </p:spPr>
        <p:txBody>
          <a:bodyPr>
            <a:noAutofit/>
          </a:bodyPr>
          <a:lstStyle/>
          <a:p>
            <a:r>
              <a:rPr lang="el-GR" altLang="el-GR" b="0" dirty="0"/>
              <a:t>Σε τρόφιμα με αυξημένα στερεά, επιπλέον των παραπάνω, δεν ισχύουν οι ίδιες τιμές θερμοκρασίας/χρόνου, καθώς τα στερεά ασκούν προστατευτική δράση έναντι των μικροοργανισμών:</a:t>
            </a:r>
          </a:p>
          <a:p>
            <a:endParaRPr lang="el-GR" altLang="el-GR" b="0" dirty="0"/>
          </a:p>
          <a:p>
            <a:pPr>
              <a:buFontTx/>
              <a:buChar char="•"/>
            </a:pPr>
            <a:r>
              <a:rPr lang="el-GR" altLang="el-GR" b="0" dirty="0"/>
              <a:t>Στις Η.Π.Α. </a:t>
            </a:r>
            <a:r>
              <a:rPr lang="el-GR" altLang="el-GR" b="0" dirty="0">
                <a:sym typeface="Wingdings" pitchFamily="2" charset="2"/>
              </a:rPr>
              <a:t> </a:t>
            </a:r>
            <a:r>
              <a:rPr lang="el-GR" altLang="el-GR" b="0" dirty="0" err="1"/>
              <a:t>λιποπεριεκτικότητα</a:t>
            </a:r>
            <a:r>
              <a:rPr lang="el-GR" altLang="el-GR" b="0" dirty="0"/>
              <a:t>  10</a:t>
            </a:r>
            <a:r>
              <a:rPr lang="el-GR" altLang="el-GR" b="0" dirty="0" smtClean="0"/>
              <a:t>% </a:t>
            </a:r>
            <a:r>
              <a:rPr lang="el-GR" altLang="el-GR" b="0" dirty="0"/>
              <a:t>ή προσθήκη ζάχαρης </a:t>
            </a:r>
            <a:r>
              <a:rPr lang="el-GR" altLang="el-GR" b="0" dirty="0" smtClean="0"/>
              <a:t>οδηγεί σε αύξηση </a:t>
            </a:r>
            <a:r>
              <a:rPr lang="el-GR" altLang="el-GR" b="0" dirty="0"/>
              <a:t>3</a:t>
            </a:r>
            <a:r>
              <a:rPr lang="en-US" altLang="el-GR" b="0" dirty="0" smtClean="0"/>
              <a:t>°C</a:t>
            </a:r>
            <a:r>
              <a:rPr lang="el-GR" altLang="el-GR" b="0" dirty="0" smtClean="0"/>
              <a:t>. </a:t>
            </a:r>
            <a:endParaRPr lang="el-GR" altLang="el-GR" b="0" dirty="0"/>
          </a:p>
          <a:p>
            <a:endParaRPr lang="el-GR" altLang="el-GR" b="0" dirty="0"/>
          </a:p>
          <a:p>
            <a:pPr>
              <a:buFontTx/>
              <a:buChar char="•"/>
            </a:pPr>
            <a:r>
              <a:rPr lang="el-GR" altLang="el-GR" b="0" dirty="0"/>
              <a:t>Στην Ελβετία </a:t>
            </a:r>
            <a:r>
              <a:rPr lang="el-GR" altLang="el-GR" b="0" dirty="0">
                <a:sym typeface="Wingdings" pitchFamily="2" charset="2"/>
              </a:rPr>
              <a:t> </a:t>
            </a:r>
            <a:r>
              <a:rPr lang="el-GR" altLang="el-GR" b="0" dirty="0"/>
              <a:t>για κρέμα : 65</a:t>
            </a:r>
            <a:r>
              <a:rPr lang="en-US" altLang="el-GR" b="0" dirty="0"/>
              <a:t>°C</a:t>
            </a:r>
            <a:r>
              <a:rPr lang="el-GR" altLang="el-GR" b="0" dirty="0"/>
              <a:t>/30</a:t>
            </a:r>
            <a:r>
              <a:rPr lang="en-US" altLang="el-GR" b="0" dirty="0"/>
              <a:t>min </a:t>
            </a:r>
            <a:r>
              <a:rPr lang="el-GR" altLang="el-GR" b="0" dirty="0"/>
              <a:t>ή 75-80</a:t>
            </a:r>
            <a:r>
              <a:rPr lang="en-US" altLang="el-GR" b="0" dirty="0"/>
              <a:t>°C</a:t>
            </a:r>
            <a:r>
              <a:rPr lang="el-GR" altLang="el-GR" b="0" dirty="0"/>
              <a:t>/15-30</a:t>
            </a:r>
            <a:r>
              <a:rPr lang="en-US" altLang="el-GR" b="0" dirty="0" smtClean="0"/>
              <a:t>sec</a:t>
            </a:r>
            <a:r>
              <a:rPr lang="el-GR" altLang="el-GR" b="0" dirty="0" smtClean="0"/>
              <a:t>.</a:t>
            </a:r>
            <a:endParaRPr lang="en-US" altLang="el-GR" b="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bwMode="gray">
          <a:xfrm>
            <a:off x="467545" y="80293"/>
            <a:ext cx="8219256" cy="118846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sz="4000" dirty="0"/>
              <a:t>Εξοπλισμός συγκροτήματος </a:t>
            </a:r>
            <a:r>
              <a:rPr lang="el-GR" altLang="el-GR" sz="4000" dirty="0" smtClean="0"/>
              <a:t>παστερίωσης</a:t>
            </a:r>
            <a:endParaRPr lang="en-US" altLang="el-GR" sz="4000" dirty="0"/>
          </a:p>
        </p:txBody>
      </p:sp>
      <p:sp>
        <p:nvSpPr>
          <p:cNvPr id="3" name="Ορθογώνιο 2" descr="Παραλαβή και έλεγχος νωπού γάλακτος.&#10;Επεξεργασία:&#10;Διήθηση, &#10;Παστερίωση:&#10;HTST,&#10;LTLT.&#10; Προσθετοί χειρισμοί:&#10;Φυγοκεντρική διήθηση – τυποποίηση λίπους,&#10;Ομογενοποίηση,&#10;Βακτηριοκάθαρση.&#10; Συσκευασία.&#10; Συντήρηση – Διανομή.&#10;"/>
          <p:cNvSpPr/>
          <p:nvPr/>
        </p:nvSpPr>
        <p:spPr>
          <a:xfrm>
            <a:off x="467544" y="1496973"/>
            <a:ext cx="8219256" cy="4524315"/>
          </a:xfrm>
          <a:prstGeom prst="rect">
            <a:avLst/>
          </a:prstGeom>
        </p:spPr>
        <p:txBody>
          <a:bodyPr wrap="square">
            <a:spAutoFit/>
          </a:bodyPr>
          <a:lstStyle/>
          <a:p>
            <a:pPr marL="342900" indent="-342900">
              <a:buFont typeface="Wingdings" panose="05000000000000000000" pitchFamily="2" charset="2"/>
              <a:buChar char="§"/>
            </a:pPr>
            <a:r>
              <a:rPr lang="el-GR" altLang="el-GR" sz="2400" dirty="0"/>
              <a:t>Παραλαβή και </a:t>
            </a:r>
            <a:r>
              <a:rPr lang="el-GR" altLang="el-GR" sz="2400" dirty="0" smtClean="0"/>
              <a:t>έλεγχος νωπού γάλακτος.</a:t>
            </a:r>
          </a:p>
          <a:p>
            <a:pPr marL="342900" indent="-342900">
              <a:buFont typeface="Wingdings" panose="05000000000000000000" pitchFamily="2" charset="2"/>
              <a:buChar char="§"/>
            </a:pPr>
            <a:r>
              <a:rPr lang="el-GR" altLang="el-GR" sz="2400" dirty="0" smtClean="0"/>
              <a:t>Επεξεργασία:</a:t>
            </a:r>
          </a:p>
          <a:p>
            <a:pPr marL="800100" lvl="1" indent="-342900">
              <a:buFont typeface="Arial" panose="020B0604020202020204" pitchFamily="34" charset="0"/>
              <a:buChar char="•"/>
            </a:pPr>
            <a:r>
              <a:rPr lang="el-GR" altLang="el-GR" sz="2400" dirty="0" smtClean="0"/>
              <a:t>Διήθηση, </a:t>
            </a:r>
            <a:endParaRPr lang="en-US" altLang="el-GR" sz="2400" dirty="0"/>
          </a:p>
          <a:p>
            <a:pPr marL="800100" lvl="1" indent="-342900">
              <a:buFont typeface="Arial" panose="020B0604020202020204" pitchFamily="34" charset="0"/>
              <a:buChar char="•"/>
            </a:pPr>
            <a:r>
              <a:rPr lang="el-GR" altLang="el-GR" sz="2400" dirty="0" smtClean="0"/>
              <a:t>Παστερίωση:</a:t>
            </a:r>
          </a:p>
          <a:p>
            <a:pPr marL="1257300" lvl="2" indent="-342900">
              <a:buFont typeface="Courier New" panose="02070309020205020404" pitchFamily="49" charset="0"/>
              <a:buChar char="o"/>
            </a:pPr>
            <a:r>
              <a:rPr lang="en-US" altLang="el-GR" sz="2400" dirty="0" smtClean="0"/>
              <a:t>HTST</a:t>
            </a:r>
            <a:r>
              <a:rPr lang="el-GR" altLang="el-GR" sz="2400" dirty="0" smtClean="0"/>
              <a:t>,</a:t>
            </a:r>
          </a:p>
          <a:p>
            <a:pPr marL="1257300" lvl="2" indent="-342900">
              <a:buFont typeface="Courier New" panose="02070309020205020404" pitchFamily="49" charset="0"/>
              <a:buChar char="o"/>
            </a:pPr>
            <a:r>
              <a:rPr lang="en-US" altLang="el-GR" sz="2400" dirty="0" smtClean="0"/>
              <a:t>LTLT</a:t>
            </a:r>
            <a:r>
              <a:rPr lang="el-GR" altLang="el-GR" sz="2400" dirty="0" smtClean="0"/>
              <a:t>.</a:t>
            </a:r>
          </a:p>
          <a:p>
            <a:pPr marL="342900" indent="-342900">
              <a:buFont typeface="Wingdings" panose="05000000000000000000" pitchFamily="2" charset="2"/>
              <a:buChar char="§"/>
            </a:pPr>
            <a:r>
              <a:rPr lang="en-US" altLang="el-GR" sz="2400" dirty="0"/>
              <a:t> </a:t>
            </a:r>
            <a:r>
              <a:rPr lang="el-GR" altLang="el-GR" sz="2400" dirty="0"/>
              <a:t>Προσθετοί </a:t>
            </a:r>
            <a:r>
              <a:rPr lang="el-GR" altLang="el-GR" sz="2400" dirty="0" smtClean="0"/>
              <a:t>χειρισμοί:</a:t>
            </a:r>
          </a:p>
          <a:p>
            <a:pPr marL="800100" lvl="1" indent="-342900">
              <a:buFont typeface="Arial" panose="020B0604020202020204" pitchFamily="34" charset="0"/>
              <a:buChar char="•"/>
            </a:pPr>
            <a:r>
              <a:rPr lang="el-GR" altLang="el-GR" sz="2400" dirty="0" smtClean="0"/>
              <a:t>Φυγοκεντρική </a:t>
            </a:r>
            <a:r>
              <a:rPr lang="el-GR" altLang="el-GR" sz="2400" dirty="0"/>
              <a:t>διήθηση – τυποποίηση </a:t>
            </a:r>
            <a:r>
              <a:rPr lang="el-GR" altLang="el-GR" sz="2400" dirty="0" smtClean="0"/>
              <a:t>λίπους,</a:t>
            </a:r>
          </a:p>
          <a:p>
            <a:pPr marL="800100" lvl="1" indent="-342900">
              <a:buFont typeface="Arial" panose="020B0604020202020204" pitchFamily="34" charset="0"/>
              <a:buChar char="•"/>
            </a:pPr>
            <a:r>
              <a:rPr lang="el-GR" altLang="el-GR" sz="2400" dirty="0" err="1" smtClean="0"/>
              <a:t>Ομογενοποίηση</a:t>
            </a:r>
            <a:r>
              <a:rPr lang="el-GR" altLang="el-GR" sz="2400" dirty="0" smtClean="0"/>
              <a:t>,</a:t>
            </a:r>
          </a:p>
          <a:p>
            <a:pPr marL="800100" lvl="1" indent="-342900">
              <a:buFont typeface="Arial" panose="020B0604020202020204" pitchFamily="34" charset="0"/>
              <a:buChar char="•"/>
            </a:pPr>
            <a:r>
              <a:rPr lang="el-GR" altLang="el-GR" sz="2400" dirty="0" err="1" smtClean="0"/>
              <a:t>Βακτηριοκάθαρση</a:t>
            </a:r>
            <a:r>
              <a:rPr lang="el-GR" altLang="el-GR" sz="2400" dirty="0" smtClean="0"/>
              <a:t>.</a:t>
            </a:r>
          </a:p>
          <a:p>
            <a:pPr marL="342900" indent="-342900">
              <a:buFont typeface="Wingdings" panose="05000000000000000000" pitchFamily="2" charset="2"/>
              <a:buChar char="§"/>
            </a:pPr>
            <a:r>
              <a:rPr lang="el-GR" altLang="el-GR" sz="2400" dirty="0"/>
              <a:t> </a:t>
            </a:r>
            <a:r>
              <a:rPr lang="el-GR" altLang="el-GR" sz="2400" dirty="0" smtClean="0"/>
              <a:t>Συσκευασία.</a:t>
            </a:r>
          </a:p>
          <a:p>
            <a:pPr marL="342900" indent="-342900">
              <a:buFont typeface="Wingdings" panose="05000000000000000000" pitchFamily="2" charset="2"/>
              <a:buChar char="§"/>
            </a:pPr>
            <a:r>
              <a:rPr lang="el-GR" altLang="el-GR" sz="2400" dirty="0"/>
              <a:t> Συντήρηση </a:t>
            </a:r>
            <a:r>
              <a:rPr lang="el-GR" altLang="el-GR" sz="2400" dirty="0" smtClean="0"/>
              <a:t>– Διανομή.</a:t>
            </a:r>
            <a:endParaRPr lang="en-US" altLang="el-GR" sz="2400" dirty="0"/>
          </a:p>
        </p:txBody>
      </p:sp>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7" y="8285"/>
            <a:ext cx="8291263"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smtClean="0"/>
              <a:t>Επεξεργασία (1 από 3)</a:t>
            </a:r>
            <a:endParaRPr lang="el-GR" dirty="0"/>
          </a:p>
        </p:txBody>
      </p:sp>
      <p:sp>
        <p:nvSpPr>
          <p:cNvPr id="2" name="Ορθογώνιο 1"/>
          <p:cNvSpPr/>
          <p:nvPr/>
        </p:nvSpPr>
        <p:spPr>
          <a:xfrm>
            <a:off x="467544" y="937165"/>
            <a:ext cx="8219256" cy="5262979"/>
          </a:xfrm>
          <a:prstGeom prst="rect">
            <a:avLst/>
          </a:prstGeom>
        </p:spPr>
        <p:txBody>
          <a:bodyPr wrap="square">
            <a:spAutoFit/>
          </a:bodyPr>
          <a:lstStyle/>
          <a:p>
            <a:pPr marL="342900" indent="-342900">
              <a:buFont typeface="Wingdings" panose="05000000000000000000" pitchFamily="2" charset="2"/>
              <a:buChar char="§"/>
            </a:pPr>
            <a:r>
              <a:rPr lang="el-GR" altLang="el-GR" sz="2400" dirty="0"/>
              <a:t>Η πιο σημαντική επεξεργασία που συμβαίνει μετά τη παραλαβή του νωπού γάλακτος είναι η παστερίωση, διότι θα εξασφαλίσει την υγιεινή κατανάλωση ή τη μεταποίηση του σε γαλακτοκομικά προϊόντα. </a:t>
            </a:r>
          </a:p>
          <a:p>
            <a:pPr marL="342900" indent="-342900">
              <a:buFont typeface="Arial" panose="020B0604020202020204" pitchFamily="34" charset="0"/>
              <a:buChar char="•"/>
            </a:pPr>
            <a:endParaRPr lang="el-GR" altLang="el-GR" sz="2400" dirty="0"/>
          </a:p>
          <a:p>
            <a:pPr marL="342900" indent="-342900">
              <a:buFont typeface="Wingdings" panose="05000000000000000000" pitchFamily="2" charset="2"/>
              <a:buChar char="§"/>
            </a:pPr>
            <a:r>
              <a:rPr lang="el-GR" altLang="el-GR" sz="2400" dirty="0"/>
              <a:t>Παράλληλα υφίσταται διάφορους χειρισμούς </a:t>
            </a:r>
            <a:r>
              <a:rPr lang="el-GR" altLang="el-GR" sz="2400" dirty="0" smtClean="0"/>
              <a:t>όπως:</a:t>
            </a:r>
            <a:endParaRPr lang="el-GR" altLang="el-GR" sz="2400" dirty="0"/>
          </a:p>
          <a:p>
            <a:pPr marL="800100" lvl="1" indent="-342900">
              <a:buFont typeface="Arial" panose="020B0604020202020204" pitchFamily="34" charset="0"/>
              <a:buChar char="•"/>
            </a:pPr>
            <a:r>
              <a:rPr lang="el-GR" altLang="el-GR" sz="2400" dirty="0" smtClean="0"/>
              <a:t>Διήθηση,</a:t>
            </a:r>
            <a:endParaRPr lang="el-GR" altLang="el-GR" sz="2400" dirty="0"/>
          </a:p>
          <a:p>
            <a:pPr marL="800100" lvl="1" indent="-342900">
              <a:buFont typeface="Arial" panose="020B0604020202020204" pitchFamily="34" charset="0"/>
              <a:buChar char="•"/>
            </a:pPr>
            <a:r>
              <a:rPr lang="el-GR" altLang="el-GR" sz="2400" dirty="0" smtClean="0"/>
              <a:t>Τυποποίηση,</a:t>
            </a:r>
            <a:endParaRPr lang="el-GR" altLang="el-GR" sz="2400" dirty="0"/>
          </a:p>
          <a:p>
            <a:pPr marL="800100" lvl="1" indent="-342900">
              <a:buFont typeface="Arial" panose="020B0604020202020204" pitchFamily="34" charset="0"/>
              <a:buChar char="•"/>
            </a:pPr>
            <a:r>
              <a:rPr lang="el-GR" altLang="el-GR" sz="2400" dirty="0" err="1" smtClean="0"/>
              <a:t>Ομογενοποίηση</a:t>
            </a:r>
            <a:r>
              <a:rPr lang="el-GR" altLang="el-GR" sz="2400" dirty="0" smtClean="0"/>
              <a:t>.</a:t>
            </a:r>
            <a:endParaRPr lang="el-GR" altLang="el-GR" sz="2400" dirty="0"/>
          </a:p>
          <a:p>
            <a:pPr marL="800100" lvl="1" indent="-342900">
              <a:buFont typeface="Arial" panose="020B0604020202020204" pitchFamily="34" charset="0"/>
              <a:buChar char="•"/>
            </a:pPr>
            <a:endParaRPr lang="el-GR" altLang="el-GR" sz="2400" dirty="0"/>
          </a:p>
          <a:p>
            <a:pPr lvl="1"/>
            <a:r>
              <a:rPr lang="el-GR" altLang="el-GR" sz="2400" dirty="0"/>
              <a:t>Τα βασικά στάδια της επεξεργασίας σε μια σύγχρονη μονάδα </a:t>
            </a:r>
            <a:r>
              <a:rPr lang="el-GR" altLang="el-GR" sz="2400" dirty="0" smtClean="0"/>
              <a:t>παστερίωσης:</a:t>
            </a:r>
          </a:p>
          <a:p>
            <a:r>
              <a:rPr lang="el-GR" altLang="el-GR" sz="2400" dirty="0" smtClean="0"/>
              <a:t>	1. Δοχείο </a:t>
            </a:r>
            <a:r>
              <a:rPr lang="el-GR" altLang="el-GR" sz="2400" dirty="0"/>
              <a:t>σταθερής </a:t>
            </a:r>
            <a:r>
              <a:rPr lang="el-GR" altLang="el-GR" sz="2400" dirty="0" smtClean="0"/>
              <a:t>στάθμης,</a:t>
            </a:r>
            <a:endParaRPr lang="el-GR" altLang="el-GR" sz="2400" dirty="0"/>
          </a:p>
          <a:p>
            <a:r>
              <a:rPr lang="el-GR" altLang="el-GR" sz="2400" dirty="0" smtClean="0"/>
              <a:t>	2. Αντλία τροφοδοσίας,</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6" y="80293"/>
            <a:ext cx="8496943" cy="900435"/>
          </a:xfrm>
        </p:spPr>
        <p:txBody>
          <a:bodyPr>
            <a:normAutofit/>
          </a:bodyPr>
          <a:lstStyle/>
          <a:p>
            <a:r>
              <a:rPr lang="el-GR" altLang="el-GR" dirty="0"/>
              <a:t>Επεξεργασία </a:t>
            </a:r>
            <a:r>
              <a:rPr lang="el-GR" altLang="el-GR" dirty="0" smtClean="0"/>
              <a:t>(2 </a:t>
            </a:r>
            <a:r>
              <a:rPr lang="el-GR" altLang="el-GR" dirty="0"/>
              <a:t>από </a:t>
            </a:r>
            <a:r>
              <a:rPr lang="el-GR" altLang="el-GR" dirty="0" smtClean="0"/>
              <a:t>3)</a:t>
            </a:r>
            <a:endParaRPr lang="el-GR" dirty="0"/>
          </a:p>
        </p:txBody>
      </p:sp>
      <p:sp>
        <p:nvSpPr>
          <p:cNvPr id="6" name="Ορθογώνιο 5" descr="3. Έλεγκτης ροής,&#10;4. Τμήμα προθέρμανσης (50-55°C),&#10;5. Φυγοκεντρικός διαχωριστήρας,&#10;6. Τμήμα θέρμανσης (72°C),&#10;7. Σωλήνας παραμονής (72°C/15sec),&#10;8. Αντλία μεταφοράς,&#10;9. Μονάδα παραγωγής ζεστού νερού,&#10;10,11. Τμήμα ψύξης,&#10;12. Βαλβίδα εκτροπής/αντίστροφης ροής,&#10;13. Πίνακας ελέγχου.&#10;"/>
          <p:cNvSpPr/>
          <p:nvPr/>
        </p:nvSpPr>
        <p:spPr>
          <a:xfrm>
            <a:off x="467544" y="836712"/>
            <a:ext cx="8208912" cy="5575052"/>
          </a:xfrm>
          <a:prstGeom prst="rect">
            <a:avLst/>
          </a:prstGeom>
        </p:spPr>
        <p:txBody>
          <a:bodyPr wrap="square">
            <a:spAutoFit/>
          </a:bodyPr>
          <a:lstStyle/>
          <a:p>
            <a:pPr>
              <a:lnSpc>
                <a:spcPct val="150000"/>
              </a:lnSpc>
            </a:pPr>
            <a:r>
              <a:rPr lang="el-GR" altLang="el-GR" sz="2400" dirty="0"/>
              <a:t>3</a:t>
            </a:r>
            <a:r>
              <a:rPr lang="el-GR" altLang="el-GR" sz="2400" dirty="0" smtClean="0"/>
              <a:t>. </a:t>
            </a:r>
            <a:r>
              <a:rPr lang="el-GR" altLang="el-GR" sz="2400" dirty="0" err="1" smtClean="0"/>
              <a:t>Έλεγκτης</a:t>
            </a:r>
            <a:r>
              <a:rPr lang="el-GR" altLang="el-GR" sz="2400" dirty="0" smtClean="0"/>
              <a:t> ροής,</a:t>
            </a:r>
            <a:endParaRPr lang="el-GR" altLang="el-GR" sz="2400" dirty="0"/>
          </a:p>
          <a:p>
            <a:pPr>
              <a:lnSpc>
                <a:spcPct val="150000"/>
              </a:lnSpc>
            </a:pPr>
            <a:r>
              <a:rPr lang="el-GR" altLang="el-GR" sz="2400" dirty="0"/>
              <a:t>4</a:t>
            </a:r>
            <a:r>
              <a:rPr lang="el-GR" altLang="el-GR" sz="2400" dirty="0" smtClean="0"/>
              <a:t>. Τμήμα </a:t>
            </a:r>
            <a:r>
              <a:rPr lang="el-GR" altLang="el-GR" sz="2400" dirty="0"/>
              <a:t>προθέρμανσης (50-55</a:t>
            </a:r>
            <a:r>
              <a:rPr lang="en-US" altLang="el-GR" sz="2400" dirty="0"/>
              <a:t>°C</a:t>
            </a:r>
            <a:r>
              <a:rPr lang="el-GR" altLang="el-GR" sz="2400" dirty="0" smtClean="0"/>
              <a:t>),</a:t>
            </a:r>
            <a:endParaRPr lang="el-GR" altLang="el-GR" sz="2400" dirty="0"/>
          </a:p>
          <a:p>
            <a:pPr>
              <a:lnSpc>
                <a:spcPct val="150000"/>
              </a:lnSpc>
            </a:pPr>
            <a:r>
              <a:rPr lang="el-GR" altLang="el-GR" sz="2400" dirty="0"/>
              <a:t>5</a:t>
            </a:r>
            <a:r>
              <a:rPr lang="el-GR" altLang="el-GR" sz="2400" dirty="0" smtClean="0"/>
              <a:t>. Φυγοκεντρικός διαχωριστήρας,</a:t>
            </a:r>
            <a:endParaRPr lang="el-GR" altLang="el-GR" sz="2400" dirty="0"/>
          </a:p>
          <a:p>
            <a:pPr>
              <a:lnSpc>
                <a:spcPct val="150000"/>
              </a:lnSpc>
            </a:pPr>
            <a:r>
              <a:rPr lang="el-GR" altLang="el-GR" sz="2400" dirty="0"/>
              <a:t>6</a:t>
            </a:r>
            <a:r>
              <a:rPr lang="el-GR" altLang="el-GR" sz="2400" dirty="0" smtClean="0"/>
              <a:t>. Τμήμα </a:t>
            </a:r>
            <a:r>
              <a:rPr lang="el-GR" altLang="el-GR" sz="2400" dirty="0"/>
              <a:t>θέρμανσης (72</a:t>
            </a:r>
            <a:r>
              <a:rPr lang="en-US" altLang="el-GR" sz="2400" dirty="0"/>
              <a:t>°C</a:t>
            </a:r>
            <a:r>
              <a:rPr lang="el-GR" altLang="el-GR" sz="2400" dirty="0" smtClean="0"/>
              <a:t>),</a:t>
            </a:r>
          </a:p>
          <a:p>
            <a:pPr>
              <a:lnSpc>
                <a:spcPct val="150000"/>
              </a:lnSpc>
            </a:pPr>
            <a:r>
              <a:rPr lang="el-GR" altLang="el-GR" sz="2400" dirty="0"/>
              <a:t>7</a:t>
            </a:r>
            <a:r>
              <a:rPr lang="el-GR" altLang="el-GR" sz="2400" dirty="0" smtClean="0"/>
              <a:t>. Σωλήνας </a:t>
            </a:r>
            <a:r>
              <a:rPr lang="el-GR" altLang="el-GR" sz="2400" dirty="0"/>
              <a:t>παραμονής (72</a:t>
            </a:r>
            <a:r>
              <a:rPr lang="en-US" altLang="el-GR" sz="2400" dirty="0"/>
              <a:t>°C</a:t>
            </a:r>
            <a:r>
              <a:rPr lang="el-GR" altLang="el-GR" sz="2400" dirty="0"/>
              <a:t>/15</a:t>
            </a:r>
            <a:r>
              <a:rPr lang="en-US" altLang="el-GR" sz="2400" dirty="0"/>
              <a:t>sec</a:t>
            </a:r>
            <a:r>
              <a:rPr lang="en-US" altLang="el-GR" sz="2400" dirty="0" smtClean="0"/>
              <a:t>)</a:t>
            </a:r>
            <a:r>
              <a:rPr lang="el-GR" altLang="el-GR" sz="2400" dirty="0" smtClean="0"/>
              <a:t>,</a:t>
            </a:r>
            <a:endParaRPr lang="el-GR" altLang="el-GR" sz="2400" dirty="0"/>
          </a:p>
          <a:p>
            <a:pPr>
              <a:lnSpc>
                <a:spcPct val="150000"/>
              </a:lnSpc>
            </a:pPr>
            <a:r>
              <a:rPr lang="en-US" altLang="el-GR" sz="2400" dirty="0"/>
              <a:t>8. </a:t>
            </a:r>
            <a:r>
              <a:rPr lang="el-GR" altLang="el-GR" sz="2400" dirty="0"/>
              <a:t>Αντλία </a:t>
            </a:r>
            <a:r>
              <a:rPr lang="el-GR" altLang="el-GR" sz="2400" dirty="0" smtClean="0"/>
              <a:t>μεταφοράς,</a:t>
            </a:r>
            <a:endParaRPr lang="el-GR" altLang="el-GR" sz="2400" dirty="0"/>
          </a:p>
          <a:p>
            <a:pPr>
              <a:lnSpc>
                <a:spcPct val="150000"/>
              </a:lnSpc>
            </a:pPr>
            <a:r>
              <a:rPr lang="el-GR" altLang="el-GR" sz="2400" dirty="0"/>
              <a:t>9</a:t>
            </a:r>
            <a:r>
              <a:rPr lang="el-GR" altLang="el-GR" sz="2400" dirty="0" smtClean="0"/>
              <a:t>. Μονάδα </a:t>
            </a:r>
            <a:r>
              <a:rPr lang="el-GR" altLang="el-GR" sz="2400" dirty="0"/>
              <a:t>παραγωγής ζεστού </a:t>
            </a:r>
            <a:r>
              <a:rPr lang="el-GR" altLang="el-GR" sz="2400" dirty="0" smtClean="0"/>
              <a:t>νερού,</a:t>
            </a:r>
            <a:endParaRPr lang="el-GR" altLang="el-GR" sz="2400" dirty="0"/>
          </a:p>
          <a:p>
            <a:pPr>
              <a:lnSpc>
                <a:spcPct val="150000"/>
              </a:lnSpc>
            </a:pPr>
            <a:r>
              <a:rPr lang="el-GR" altLang="el-GR" sz="2400" dirty="0"/>
              <a:t>10,11</a:t>
            </a:r>
            <a:r>
              <a:rPr lang="el-GR" altLang="el-GR" sz="2400" dirty="0" smtClean="0"/>
              <a:t>. Τμήμα ψύξης,</a:t>
            </a:r>
            <a:endParaRPr lang="el-GR" altLang="el-GR" sz="2400" dirty="0"/>
          </a:p>
          <a:p>
            <a:pPr>
              <a:lnSpc>
                <a:spcPct val="150000"/>
              </a:lnSpc>
            </a:pPr>
            <a:r>
              <a:rPr lang="el-GR" altLang="el-GR" sz="2400" dirty="0"/>
              <a:t>12</a:t>
            </a:r>
            <a:r>
              <a:rPr lang="el-GR" altLang="el-GR" sz="2400" dirty="0" smtClean="0"/>
              <a:t>. Βαλβίδα </a:t>
            </a:r>
            <a:r>
              <a:rPr lang="el-GR" altLang="el-GR" sz="2400" dirty="0"/>
              <a:t>εκτροπής/αντίστροφης </a:t>
            </a:r>
            <a:r>
              <a:rPr lang="el-GR" altLang="el-GR" sz="2400" dirty="0" smtClean="0"/>
              <a:t>ροής,</a:t>
            </a:r>
            <a:endParaRPr lang="el-GR" altLang="el-GR" sz="2400" dirty="0"/>
          </a:p>
          <a:p>
            <a:pPr>
              <a:lnSpc>
                <a:spcPct val="150000"/>
              </a:lnSpc>
            </a:pPr>
            <a:r>
              <a:rPr lang="el-GR" altLang="el-GR" sz="2400" dirty="0"/>
              <a:t>13</a:t>
            </a:r>
            <a:r>
              <a:rPr lang="el-GR" altLang="el-GR" sz="2400" dirty="0" smtClean="0"/>
              <a:t>. Πίνακας ελέγχου</a:t>
            </a:r>
            <a:r>
              <a:rPr lang="el-GR" altLang="el-GR" sz="2400" dirty="0"/>
              <a:t>.</a:t>
            </a:r>
            <a:endParaRPr lang="en-US"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custDataLst>
              <p:tags r:id="rId2"/>
            </p:custDataLst>
          </p:nvPr>
        </p:nvSpPr>
        <p:spPr>
          <a:xfrm>
            <a:off x="395536" y="8285"/>
            <a:ext cx="8496944" cy="1044451"/>
          </a:xfrm>
        </p:spPr>
        <p:txBody>
          <a:bodyPr>
            <a:noAutofit/>
          </a:bodyPr>
          <a:lstStyle/>
          <a:p>
            <a:r>
              <a:rPr lang="el-GR" altLang="el-GR" sz="4000" dirty="0"/>
              <a:t>Επεξεργασία </a:t>
            </a:r>
            <a:r>
              <a:rPr lang="el-GR" altLang="el-GR" sz="4000" dirty="0" smtClean="0"/>
              <a:t>(3 </a:t>
            </a:r>
            <a:r>
              <a:rPr lang="el-GR" altLang="el-GR" sz="4000" dirty="0"/>
              <a:t>από </a:t>
            </a:r>
            <a:r>
              <a:rPr lang="el-GR" altLang="el-GR" sz="4000" dirty="0" smtClean="0"/>
              <a:t>3)</a:t>
            </a:r>
            <a:endParaRPr lang="el-GR" sz="4000" dirty="0"/>
          </a:p>
        </p:txBody>
      </p:sp>
      <p:pic>
        <p:nvPicPr>
          <p:cNvPr id="8" name="Picture 21" descr="Εικόνα, Τα βασικά στάδια της επεξεργασίας σε μια σύγχρονη μονάδα παστερίωσης όπως περιγράφτηκαν παραπάνω."/>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1556792"/>
            <a:ext cx="8028384" cy="40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18</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custDataLst>
              <p:tags r:id="rId2"/>
            </p:custDataLst>
          </p:nvPr>
        </p:nvSpPr>
        <p:spPr>
          <a:xfrm>
            <a:off x="323528" y="122709"/>
            <a:ext cx="8568952" cy="786011"/>
          </a:xfrm>
        </p:spPr>
        <p:txBody>
          <a:bodyPr>
            <a:noAutofit/>
          </a:bodyPr>
          <a:lstStyle/>
          <a:p>
            <a:pPr algn="ctr"/>
            <a:r>
              <a:rPr lang="el-GR" altLang="el-GR" dirty="0" smtClean="0"/>
              <a:t>Διήθηση (1 από 2) </a:t>
            </a:r>
            <a:endParaRPr lang="en-US" altLang="el-GR" dirty="0"/>
          </a:p>
        </p:txBody>
      </p:sp>
      <p:sp>
        <p:nvSpPr>
          <p:cNvPr id="2" name="Ορθογώνιο 1"/>
          <p:cNvSpPr/>
          <p:nvPr/>
        </p:nvSpPr>
        <p:spPr>
          <a:xfrm>
            <a:off x="467544" y="836712"/>
            <a:ext cx="8219256" cy="5632311"/>
          </a:xfrm>
          <a:prstGeom prst="rect">
            <a:avLst/>
          </a:prstGeom>
        </p:spPr>
        <p:txBody>
          <a:bodyPr wrap="square">
            <a:spAutoFit/>
          </a:bodyPr>
          <a:lstStyle/>
          <a:p>
            <a:r>
              <a:rPr lang="el-GR" altLang="el-GR" sz="2400" dirty="0" smtClean="0"/>
              <a:t>Απαραίτητη διεργασία με σκοπό την απομάκρυνση από το γάλα:</a:t>
            </a:r>
          </a:p>
          <a:p>
            <a:pPr marL="342900" indent="-342900">
              <a:buFont typeface="Arial" panose="020B0604020202020204" pitchFamily="34" charset="0"/>
              <a:buChar char="•"/>
            </a:pPr>
            <a:r>
              <a:rPr lang="el-GR" altLang="el-GR" sz="2400" dirty="0" smtClean="0"/>
              <a:t>ξένων υλών,</a:t>
            </a:r>
          </a:p>
          <a:p>
            <a:pPr marL="342900" indent="-342900">
              <a:buFont typeface="Arial" panose="020B0604020202020204" pitchFamily="34" charset="0"/>
              <a:buChar char="•"/>
            </a:pPr>
            <a:r>
              <a:rPr lang="el-GR" altLang="el-GR" sz="2400" dirty="0" smtClean="0"/>
              <a:t>Κυττάρων,</a:t>
            </a:r>
          </a:p>
          <a:p>
            <a:pPr marL="342900" indent="-342900">
              <a:buFont typeface="Arial" panose="020B0604020202020204" pitchFamily="34" charset="0"/>
              <a:buChar char="•"/>
            </a:pPr>
            <a:r>
              <a:rPr lang="el-GR" altLang="el-GR" sz="2400" dirty="0" smtClean="0"/>
              <a:t>Βακτηρίων,</a:t>
            </a:r>
          </a:p>
          <a:p>
            <a:pPr marL="342900" indent="-342900">
              <a:buFont typeface="Arial" panose="020B0604020202020204" pitchFamily="34" charset="0"/>
              <a:buChar char="•"/>
            </a:pPr>
            <a:r>
              <a:rPr lang="el-GR" altLang="el-GR" sz="2400" dirty="0" smtClean="0"/>
              <a:t>Φυτικών ινών.</a:t>
            </a:r>
          </a:p>
          <a:p>
            <a:endParaRPr lang="el-GR" altLang="el-GR" sz="2400" dirty="0" smtClean="0"/>
          </a:p>
          <a:p>
            <a:r>
              <a:rPr lang="el-GR" altLang="el-GR" sz="2400" dirty="0" smtClean="0"/>
              <a:t>Χρησιμοποίηση ειδικών φυγοκεντρικών διηθητήρων – διαχωριστήρων με δυνατότητα διαχωρισμού της κρέμας.  </a:t>
            </a:r>
          </a:p>
          <a:p>
            <a:r>
              <a:rPr lang="el-GR" altLang="el-GR" sz="2400" dirty="0" smtClean="0"/>
              <a:t>Το γάλα διαχωρίζεται από τη κρέμα και τις ξένες ύλες οι οποίες συγκεντρώνονται στη περιφέρεια του διηθητήρα και απορρίπτονται.  </a:t>
            </a:r>
          </a:p>
          <a:p>
            <a:r>
              <a:rPr lang="el-GR" altLang="el-GR" sz="2400" dirty="0" smtClean="0"/>
              <a:t>Από τη κορυφή του διαχωριστήρα βγαίνουν η κρέμα και το αποβουτυρωμένο γάλα.</a:t>
            </a:r>
          </a:p>
          <a:p>
            <a:r>
              <a:rPr lang="el-GR" altLang="el-GR" sz="2400" dirty="0" smtClean="0"/>
              <a:t>Ένα μέρος της κρέμας πηγαίνει σε ξεχωριστή γραμμή παστερίωσης για παραγωγή άλλων προϊόντων</a:t>
            </a:r>
            <a:endParaRPr lang="el-GR" altLang="el-GR"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5"/>
            <a:ext cx="8352928"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Διήθηση </a:t>
            </a:r>
            <a:r>
              <a:rPr lang="el-GR" altLang="el-GR" sz="4000" dirty="0" smtClean="0"/>
              <a:t>(2 </a:t>
            </a:r>
            <a:r>
              <a:rPr lang="el-GR" altLang="el-GR" sz="4000" dirty="0"/>
              <a:t>από 2) </a:t>
            </a:r>
            <a:endParaRPr lang="el-GR" sz="4000" dirty="0"/>
          </a:p>
        </p:txBody>
      </p:sp>
      <p:sp>
        <p:nvSpPr>
          <p:cNvPr id="2" name="Ορθογώνιο 1"/>
          <p:cNvSpPr/>
          <p:nvPr/>
        </p:nvSpPr>
        <p:spPr>
          <a:xfrm>
            <a:off x="467544" y="1052736"/>
            <a:ext cx="8280920" cy="1200329"/>
          </a:xfrm>
          <a:prstGeom prst="rect">
            <a:avLst/>
          </a:prstGeom>
        </p:spPr>
        <p:txBody>
          <a:bodyPr wrap="square">
            <a:spAutoFit/>
          </a:bodyPr>
          <a:lstStyle/>
          <a:p>
            <a:r>
              <a:rPr lang="el-GR" altLang="el-GR" sz="2400" dirty="0" smtClean="0"/>
              <a:t>Ένα άλλο μέρος της διαχωριζομένης κρέμας αναμιγνύεται ξανά με το αποβουτυρωμένο γάλα και ρυθμίζεται η επιθυμητή αναλογία λίπους (τυποποίηση).</a:t>
            </a:r>
            <a:endParaRPr lang="el-GR" altLang="el-GR" sz="2400" dirty="0"/>
          </a:p>
        </p:txBody>
      </p:sp>
      <p:grpSp>
        <p:nvGrpSpPr>
          <p:cNvPr id="3" name="Ομάδα 2" descr="Εικόνα, Τομή φυγοκεντρικού διαχωριστήρα &#10;και διαχωριστήρα κρέμας. &#10;"/>
          <p:cNvGrpSpPr/>
          <p:nvPr/>
        </p:nvGrpSpPr>
        <p:grpSpPr>
          <a:xfrm>
            <a:off x="2020094" y="2204864"/>
            <a:ext cx="4481239" cy="4273420"/>
            <a:chOff x="1804194" y="2118468"/>
            <a:chExt cx="4697139" cy="4465637"/>
          </a:xfrm>
        </p:grpSpPr>
        <p:pic>
          <p:nvPicPr>
            <p:cNvPr id="7" name="Picture 331" desc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5696" y="2118468"/>
              <a:ext cx="4465637"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39" descr="."/>
            <p:cNvSpPr txBox="1">
              <a:spLocks noChangeArrowheads="1"/>
            </p:cNvSpPr>
            <p:nvPr/>
          </p:nvSpPr>
          <p:spPr bwMode="auto">
            <a:xfrm>
              <a:off x="5185296" y="2253065"/>
              <a:ext cx="1008062" cy="369332"/>
            </a:xfrm>
            <a:prstGeom prst="rect">
              <a:avLst/>
            </a:prstGeom>
            <a:noFill/>
            <a:ln w="3810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t>κρέμα</a:t>
              </a:r>
            </a:p>
          </p:txBody>
        </p:sp>
        <p:sp>
          <p:nvSpPr>
            <p:cNvPr id="10" name="Text Box 343" descr="."/>
            <p:cNvSpPr txBox="1">
              <a:spLocks noChangeArrowheads="1"/>
            </p:cNvSpPr>
            <p:nvPr/>
          </p:nvSpPr>
          <p:spPr bwMode="auto">
            <a:xfrm>
              <a:off x="2020094" y="5832847"/>
              <a:ext cx="1296987" cy="646331"/>
            </a:xfrm>
            <a:prstGeom prst="rect">
              <a:avLst/>
            </a:prstGeom>
            <a:noFill/>
            <a:ln w="3810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dirty="0"/>
                <a:t>Είσοδος</a:t>
              </a:r>
              <a:r>
                <a:rPr lang="el-GR" altLang="el-GR" dirty="0">
                  <a:solidFill>
                    <a:schemeClr val="accent2"/>
                  </a:solidFill>
                </a:rPr>
                <a:t> </a:t>
              </a:r>
              <a:r>
                <a:rPr lang="el-GR" altLang="el-GR" dirty="0"/>
                <a:t>γάλακτος</a:t>
              </a:r>
            </a:p>
          </p:txBody>
        </p:sp>
        <p:sp>
          <p:nvSpPr>
            <p:cNvPr id="12" name="Text Box 344" descr="."/>
            <p:cNvSpPr txBox="1">
              <a:spLocks noChangeArrowheads="1"/>
            </p:cNvSpPr>
            <p:nvPr/>
          </p:nvSpPr>
          <p:spPr bwMode="auto">
            <a:xfrm>
              <a:off x="1804194" y="3515097"/>
              <a:ext cx="1368425" cy="369332"/>
            </a:xfrm>
            <a:prstGeom prst="rect">
              <a:avLst/>
            </a:prstGeom>
            <a:noFill/>
            <a:ln w="3810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dirty="0"/>
                <a:t>Ξένες</a:t>
              </a:r>
              <a:r>
                <a:rPr lang="el-GR" altLang="el-GR" dirty="0">
                  <a:solidFill>
                    <a:schemeClr val="accent2"/>
                  </a:solidFill>
                </a:rPr>
                <a:t> </a:t>
              </a:r>
              <a:r>
                <a:rPr lang="el-GR" altLang="el-GR" dirty="0"/>
                <a:t>ύλες</a:t>
              </a:r>
            </a:p>
          </p:txBody>
        </p:sp>
        <p:sp>
          <p:nvSpPr>
            <p:cNvPr id="13" name="Text Box 345" descr="."/>
            <p:cNvSpPr txBox="1">
              <a:spLocks noChangeArrowheads="1"/>
            </p:cNvSpPr>
            <p:nvPr/>
          </p:nvSpPr>
          <p:spPr bwMode="auto">
            <a:xfrm>
              <a:off x="4901406" y="3127747"/>
              <a:ext cx="1368425" cy="369332"/>
            </a:xfrm>
            <a:prstGeom prst="rect">
              <a:avLst/>
            </a:prstGeom>
            <a:noFill/>
            <a:ln w="3810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dirty="0" err="1" smtClean="0"/>
                <a:t>Αποβ.γάλα</a:t>
              </a:r>
              <a:endParaRPr lang="el-GR" altLang="el-GR" dirty="0"/>
            </a:p>
          </p:txBody>
        </p:sp>
      </p:gr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r>
              <a:rPr lang="el-GR" altLang="el-GR" dirty="0"/>
              <a:t>Παστερίωση</a:t>
            </a:r>
            <a:endParaRPr lang="en-US" altLang="el-GR" dirty="0"/>
          </a:p>
        </p:txBody>
      </p:sp>
      <p:sp>
        <p:nvSpPr>
          <p:cNvPr id="2" name="Ορθογώνιο 1"/>
          <p:cNvSpPr/>
          <p:nvPr/>
        </p:nvSpPr>
        <p:spPr>
          <a:xfrm>
            <a:off x="467544" y="1484784"/>
            <a:ext cx="8280920" cy="4154984"/>
          </a:xfrm>
          <a:prstGeom prst="rect">
            <a:avLst/>
          </a:prstGeom>
        </p:spPr>
        <p:txBody>
          <a:bodyPr wrap="square">
            <a:spAutoFit/>
          </a:bodyPr>
          <a:lstStyle/>
          <a:p>
            <a:pPr marL="285750" indent="-285750">
              <a:buFont typeface="Arial" panose="020B0604020202020204" pitchFamily="34" charset="0"/>
              <a:buChar char="•"/>
            </a:pPr>
            <a:r>
              <a:rPr lang="el-GR" altLang="el-GR" sz="2400" dirty="0" smtClean="0"/>
              <a:t>Εξυγίανση και καταστροφή των επικίνδυνων για τον άνθρωπο μικροοργανισμών, </a:t>
            </a:r>
          </a:p>
          <a:p>
            <a:pPr marL="285750" indent="-285750">
              <a:buFont typeface="Arial" panose="020B0604020202020204" pitchFamily="34" charset="0"/>
              <a:buChar char="•"/>
            </a:pPr>
            <a:r>
              <a:rPr lang="el-GR" altLang="el-GR" sz="2400" dirty="0" smtClean="0"/>
              <a:t>Μείωση των μη παθογόνων βακτηρίων</a:t>
            </a:r>
          </a:p>
          <a:p>
            <a:pPr marL="285750" indent="-285750">
              <a:buFont typeface="Arial" panose="020B0604020202020204" pitchFamily="34" charset="0"/>
              <a:buChar char="•"/>
            </a:pPr>
            <a:r>
              <a:rPr lang="el-GR" altLang="el-GR" sz="2400" dirty="0" smtClean="0"/>
              <a:t>Αδρανοποίηση των ενζύμων.</a:t>
            </a:r>
          </a:p>
          <a:p>
            <a:endParaRPr lang="el-GR" altLang="el-GR" sz="2400" dirty="0" smtClean="0"/>
          </a:p>
          <a:p>
            <a:r>
              <a:rPr lang="el-GR" altLang="el-GR" sz="2400" dirty="0" smtClean="0"/>
              <a:t>Αποτέλεσμα:</a:t>
            </a:r>
          </a:p>
          <a:p>
            <a:pPr marL="342900" indent="-342900">
              <a:buFont typeface="Arial" panose="020B0604020202020204" pitchFamily="34" charset="0"/>
              <a:buChar char="•"/>
            </a:pPr>
            <a:r>
              <a:rPr lang="el-GR" altLang="el-GR" sz="2400" dirty="0" smtClean="0"/>
              <a:t>Αύξηση του χρόνου συντήρησης.</a:t>
            </a:r>
          </a:p>
          <a:p>
            <a:pPr marL="342900" indent="-342900">
              <a:buFont typeface="Arial" panose="020B0604020202020204" pitchFamily="34" charset="0"/>
              <a:buChar char="•"/>
            </a:pPr>
            <a:endParaRPr lang="el-GR" altLang="el-GR" sz="2400" dirty="0" smtClean="0"/>
          </a:p>
          <a:p>
            <a:r>
              <a:rPr lang="el-GR" altLang="el-GR" sz="2400" dirty="0" smtClean="0"/>
              <a:t>Μέριμνα:</a:t>
            </a:r>
          </a:p>
          <a:p>
            <a:pPr marL="342900" indent="-342900">
              <a:buFont typeface="Arial" panose="020B0604020202020204" pitchFamily="34" charset="0"/>
              <a:buChar char="•"/>
            </a:pPr>
            <a:r>
              <a:rPr lang="el-GR" altLang="el-GR" sz="2400" dirty="0" smtClean="0"/>
              <a:t>Διαφύλαξη της θρεπτικής αξίας και των οργανοληπτικών χαρακτηριστικών του γάλακτος. </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r>
              <a:rPr lang="en-US" altLang="el-GR" dirty="0"/>
              <a:t>LTLT</a:t>
            </a:r>
          </a:p>
        </p:txBody>
      </p:sp>
      <p:sp>
        <p:nvSpPr>
          <p:cNvPr id="2" name="Ορθογώνιο 1" descr="Η αρχαιότερη μέθοδος η οποία όμως εφαρμόζεται ακόμα και σήμερα,&#10;Το γάλα θερμαίνεται στους εξήντα τρείς βαθμούς κελσίου για τριάντα λεπτά,&#10;&#10;Η παστερίωση γίνεται μέσα σε δεξαμενές (λέβητες) με διπλά τοιχώματα οπού κυκλοφορεί ζεστό νερό ή ατμός, &#10;Ασυνεχής λειτουργία, αλλά με δυνατότητα σύνδεσης δεξαμενών σε σειρά για συνεχή τροφοδοσία,&#10; &#10;Έχει αντικατασταθεί από την HTST,&#10; &#10;Ιδανική για μικρής δυναμικότητας μονάδες (παραδείγματος χάριν τυροκομεία) για παστερίωση γάλακτος για παραγωγή διαφόρων γαλακτοκομικών προϊόντων.&#10;"/>
          <p:cNvSpPr/>
          <p:nvPr/>
        </p:nvSpPr>
        <p:spPr>
          <a:xfrm>
            <a:off x="467544" y="980728"/>
            <a:ext cx="8208912" cy="5262979"/>
          </a:xfrm>
          <a:prstGeom prst="rect">
            <a:avLst/>
          </a:prstGeom>
        </p:spPr>
        <p:txBody>
          <a:bodyPr wrap="square">
            <a:spAutoFit/>
          </a:bodyPr>
          <a:lstStyle/>
          <a:p>
            <a:pPr marL="285750" indent="-285750">
              <a:buFont typeface="Arial" panose="020B0604020202020204" pitchFamily="34" charset="0"/>
              <a:buChar char="•"/>
            </a:pPr>
            <a:r>
              <a:rPr lang="el-GR" altLang="el-GR" sz="2400" dirty="0"/>
              <a:t>Η αρχαιότερη μέθοδος η οποία όμως εφαρμόζεται ακόμα και </a:t>
            </a:r>
            <a:r>
              <a:rPr lang="el-GR" altLang="el-GR" sz="2400" dirty="0" smtClean="0"/>
              <a:t>σήμερα,</a:t>
            </a:r>
            <a:endParaRPr lang="el-GR" altLang="el-GR" sz="2400" dirty="0"/>
          </a:p>
          <a:p>
            <a:pPr marL="285750" indent="-285750">
              <a:buFont typeface="Arial" panose="020B0604020202020204" pitchFamily="34" charset="0"/>
              <a:buChar char="•"/>
            </a:pPr>
            <a:r>
              <a:rPr lang="el-GR" altLang="el-GR" sz="2400" dirty="0"/>
              <a:t>Το γάλα θερμαίνεται στους 6</a:t>
            </a:r>
            <a:r>
              <a:rPr lang="en-US" altLang="el-GR" sz="2400" dirty="0"/>
              <a:t>3°C</a:t>
            </a:r>
            <a:r>
              <a:rPr lang="el-GR" altLang="el-GR" sz="2400" dirty="0"/>
              <a:t> για 30</a:t>
            </a:r>
            <a:r>
              <a:rPr lang="en-US" altLang="el-GR" sz="2400" dirty="0" smtClean="0"/>
              <a:t>min</a:t>
            </a:r>
            <a:r>
              <a:rPr lang="el-GR" altLang="el-GR" sz="2400" dirty="0" smtClean="0"/>
              <a:t>,</a:t>
            </a:r>
          </a:p>
          <a:p>
            <a:pPr marL="285750" indent="-285750">
              <a:buFont typeface="Arial" panose="020B0604020202020204" pitchFamily="34" charset="0"/>
              <a:buChar char="•"/>
            </a:pPr>
            <a:endParaRPr lang="el-GR" altLang="el-GR" sz="2400" dirty="0" smtClean="0"/>
          </a:p>
          <a:p>
            <a:pPr marL="285750" indent="-285750">
              <a:buFont typeface="Arial" panose="020B0604020202020204" pitchFamily="34" charset="0"/>
              <a:buChar char="•"/>
            </a:pPr>
            <a:r>
              <a:rPr lang="el-GR" altLang="el-GR" sz="2400" dirty="0"/>
              <a:t>Η παστερίωση γίνεται μέσα σε δεξαμενές (λέβητες) με διπλά τοιχώματα οπού κυκλοφορεί ζεστό νερό ή </a:t>
            </a:r>
            <a:r>
              <a:rPr lang="el-GR" altLang="el-GR" sz="2400" dirty="0" smtClean="0"/>
              <a:t>ατμός, </a:t>
            </a:r>
            <a:endParaRPr lang="el-GR" altLang="el-GR" sz="2400" dirty="0"/>
          </a:p>
          <a:p>
            <a:pPr marL="285750" indent="-285750">
              <a:buFont typeface="Arial" panose="020B0604020202020204" pitchFamily="34" charset="0"/>
              <a:buChar char="•"/>
            </a:pPr>
            <a:r>
              <a:rPr lang="el-GR" altLang="el-GR" sz="2400" dirty="0"/>
              <a:t>Ασυνεχής λειτουργία, αλλά με δυνατότητα σύνδεσης δεξαμενών σε σειρά για συνεχή </a:t>
            </a:r>
            <a:r>
              <a:rPr lang="el-GR" altLang="el-GR" sz="2400" dirty="0" smtClean="0"/>
              <a:t>τροφοδοσία,</a:t>
            </a:r>
          </a:p>
          <a:p>
            <a:r>
              <a:rPr lang="en-US" altLang="el-GR" sz="2400" dirty="0" smtClean="0"/>
              <a:t> </a:t>
            </a:r>
            <a:endParaRPr lang="el-GR" altLang="el-GR" sz="2400" dirty="0"/>
          </a:p>
          <a:p>
            <a:pPr marL="285750" indent="-285750">
              <a:buFont typeface="Arial" panose="020B0604020202020204" pitchFamily="34" charset="0"/>
              <a:buChar char="•"/>
            </a:pPr>
            <a:r>
              <a:rPr lang="el-GR" altLang="el-GR" sz="2400" dirty="0"/>
              <a:t>Έχει αντικατασταθεί από την </a:t>
            </a:r>
            <a:r>
              <a:rPr lang="en-US" altLang="el-GR" sz="2400" dirty="0" smtClean="0"/>
              <a:t>HTST</a:t>
            </a:r>
            <a:r>
              <a:rPr lang="el-GR" altLang="el-GR" sz="2400" dirty="0" smtClean="0"/>
              <a:t>,</a:t>
            </a:r>
          </a:p>
          <a:p>
            <a:r>
              <a:rPr lang="en-US" altLang="el-GR" sz="2400" dirty="0" smtClean="0"/>
              <a:t> </a:t>
            </a:r>
            <a:endParaRPr lang="el-GR" altLang="el-GR" sz="2400" dirty="0"/>
          </a:p>
          <a:p>
            <a:pPr marL="285750" indent="-285750">
              <a:buFont typeface="Arial" panose="020B0604020202020204" pitchFamily="34" charset="0"/>
              <a:buChar char="•"/>
            </a:pPr>
            <a:r>
              <a:rPr lang="el-GR" altLang="el-GR" sz="2400" dirty="0"/>
              <a:t>Ιδανική για μικρής δυναμικότητας μονάδες (</a:t>
            </a:r>
            <a:r>
              <a:rPr lang="el-GR" altLang="el-GR" sz="2400" dirty="0" smtClean="0"/>
              <a:t>π.χ. </a:t>
            </a:r>
            <a:r>
              <a:rPr lang="el-GR" altLang="el-GR" sz="2400" dirty="0"/>
              <a:t>τυροκομεία) για παστερίωση γάλακτος για παραγωγή διαφόρων γαλακτοκομικών </a:t>
            </a:r>
            <a:r>
              <a:rPr lang="el-GR" altLang="el-GR" sz="2400" dirty="0" smtClean="0"/>
              <a:t>προϊόντων.</a:t>
            </a:r>
            <a:endParaRPr lang="en-US"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r>
              <a:rPr lang="en-US" altLang="el-GR" dirty="0" smtClean="0"/>
              <a:t>HTST </a:t>
            </a:r>
            <a:r>
              <a:rPr lang="el-GR" altLang="el-GR" dirty="0" smtClean="0"/>
              <a:t>(1 από 6)</a:t>
            </a:r>
            <a:endParaRPr lang="el-GR" altLang="el-GR" dirty="0"/>
          </a:p>
        </p:txBody>
      </p:sp>
      <p:sp>
        <p:nvSpPr>
          <p:cNvPr id="6" name="2 - Θέση περιεχομένου" descr="Η επικρατέστερη μέθοδος παστερίωσης παγκοσμίως,&#10;Το γάλα πρέπει να θερμανθεί τουλάχιστον στους εβδομηντα δύο βαθμούς κελσίου για δεκαπέντε δευτερόλεπτα. &#10;Πλεονεκτήματα HTST έναντι LTLT:&#10;Χρησιμοποιεί λιγότερο χώρο,&#10;Εξοικονόμηση ενέργειας με την ανάκτηση της θερμότητας,&#10;Κλειστό σύστημα, άρα καλύτερη υγιεινή, &#10;Μικρό διάστημα παραμονής σε υψηλή θερμοκρασία.&#10;Ο θερμικός θάνατος των μικροοργανισμών δεν είναι μόνο αποτέλεσμα του κατάλληλου συνδυασμού θερμοκρασίας /χρόνου αλλά και της πρόκλησης θερμικού σοκ.&#10;"/>
          <p:cNvSpPr>
            <a:spLocks noGrp="1"/>
          </p:cNvSpPr>
          <p:nvPr>
            <p:ph sz="quarter" idx="1"/>
          </p:nvPr>
        </p:nvSpPr>
        <p:spPr>
          <a:xfrm>
            <a:off x="612648" y="1124744"/>
            <a:ext cx="8153400" cy="5256584"/>
          </a:xfrm>
        </p:spPr>
        <p:txBody>
          <a:bodyPr>
            <a:noAutofit/>
          </a:bodyPr>
          <a:lstStyle/>
          <a:p>
            <a:pPr>
              <a:buFontTx/>
              <a:buChar char="•"/>
            </a:pPr>
            <a:r>
              <a:rPr lang="el-GR" altLang="el-GR" sz="2400" dirty="0"/>
              <a:t>Η επικρατέστερη μέθοδος παστερίωσης </a:t>
            </a:r>
            <a:r>
              <a:rPr lang="el-GR" altLang="el-GR" sz="2400" dirty="0" smtClean="0"/>
              <a:t>παγκοσμίως,</a:t>
            </a:r>
            <a:endParaRPr lang="el-GR" altLang="el-GR" sz="2400" dirty="0"/>
          </a:p>
          <a:p>
            <a:pPr>
              <a:buFontTx/>
              <a:buChar char="•"/>
            </a:pPr>
            <a:r>
              <a:rPr lang="el-GR" altLang="el-GR" sz="2400" dirty="0"/>
              <a:t>Το γάλα πρέπει να θερμανθεί τουλάχιστον στους 72</a:t>
            </a:r>
            <a:r>
              <a:rPr lang="en-US" altLang="el-GR" sz="2400" dirty="0"/>
              <a:t>°C</a:t>
            </a:r>
            <a:r>
              <a:rPr lang="el-GR" altLang="el-GR" sz="2400" dirty="0"/>
              <a:t> για 15</a:t>
            </a:r>
            <a:r>
              <a:rPr lang="en-US" altLang="el-GR" sz="2400" dirty="0" smtClean="0"/>
              <a:t>sec</a:t>
            </a:r>
            <a:r>
              <a:rPr lang="el-GR" altLang="el-GR" sz="2400" dirty="0" smtClean="0"/>
              <a:t>. </a:t>
            </a:r>
            <a:endParaRPr lang="el-GR" altLang="el-GR" sz="2400" dirty="0"/>
          </a:p>
          <a:p>
            <a:pPr marL="0" indent="0">
              <a:buNone/>
            </a:pPr>
            <a:r>
              <a:rPr lang="el-GR" altLang="el-GR" sz="2400" dirty="0"/>
              <a:t>Πλεονεκτήματα </a:t>
            </a:r>
            <a:r>
              <a:rPr lang="en-US" altLang="el-GR" sz="2400" dirty="0"/>
              <a:t>HTST </a:t>
            </a:r>
            <a:r>
              <a:rPr lang="el-GR" altLang="el-GR" sz="2400" dirty="0"/>
              <a:t>έναντι </a:t>
            </a:r>
            <a:r>
              <a:rPr lang="en-US" altLang="el-GR" sz="2400" dirty="0" smtClean="0"/>
              <a:t>LTLT</a:t>
            </a:r>
            <a:r>
              <a:rPr lang="el-GR" altLang="el-GR" sz="2400" dirty="0" smtClean="0"/>
              <a:t>:</a:t>
            </a:r>
            <a:endParaRPr lang="en-US" altLang="el-GR" sz="2400" dirty="0"/>
          </a:p>
          <a:p>
            <a:pPr>
              <a:buFontTx/>
              <a:buChar char="•"/>
            </a:pPr>
            <a:r>
              <a:rPr lang="el-GR" altLang="el-GR" sz="2400" dirty="0"/>
              <a:t>Χρησιμοποιεί λιγότερο </a:t>
            </a:r>
            <a:r>
              <a:rPr lang="el-GR" altLang="el-GR" sz="2400" dirty="0" smtClean="0"/>
              <a:t>χώρο,</a:t>
            </a:r>
            <a:endParaRPr lang="el-GR" altLang="el-GR" sz="2400" dirty="0"/>
          </a:p>
          <a:p>
            <a:pPr>
              <a:buFontTx/>
              <a:buChar char="•"/>
            </a:pPr>
            <a:r>
              <a:rPr lang="el-GR" altLang="el-GR" sz="2400" dirty="0"/>
              <a:t>Εξοικονόμηση ενέργειας με την ανάκτηση της </a:t>
            </a:r>
            <a:r>
              <a:rPr lang="el-GR" altLang="el-GR" sz="2400" dirty="0" smtClean="0"/>
              <a:t>θερμότητας,</a:t>
            </a:r>
            <a:endParaRPr lang="el-GR" altLang="el-GR" sz="2400" dirty="0"/>
          </a:p>
          <a:p>
            <a:pPr>
              <a:buFontTx/>
              <a:buChar char="•"/>
            </a:pPr>
            <a:r>
              <a:rPr lang="el-GR" altLang="el-GR" sz="2400" dirty="0"/>
              <a:t>Κλειστό σύστημα, άρα καλύτερη </a:t>
            </a:r>
            <a:r>
              <a:rPr lang="el-GR" altLang="el-GR" sz="2400" dirty="0" smtClean="0"/>
              <a:t>υγιεινή, </a:t>
            </a:r>
            <a:endParaRPr lang="el-GR" altLang="el-GR" sz="2400" dirty="0"/>
          </a:p>
          <a:p>
            <a:pPr>
              <a:buFontTx/>
              <a:buChar char="•"/>
            </a:pPr>
            <a:r>
              <a:rPr lang="el-GR" altLang="el-GR" sz="2400" dirty="0"/>
              <a:t>Μικρό διάστημα παραμονής σε υψηλή </a:t>
            </a:r>
            <a:r>
              <a:rPr lang="el-GR" altLang="el-GR" sz="2400" dirty="0" smtClean="0"/>
              <a:t>θερμοκρασία.</a:t>
            </a:r>
            <a:endParaRPr lang="en-US" altLang="el-GR" sz="2400" dirty="0"/>
          </a:p>
          <a:p>
            <a:pPr marL="0" indent="0">
              <a:buNone/>
            </a:pPr>
            <a:r>
              <a:rPr lang="el-GR" altLang="el-GR" sz="2400" dirty="0"/>
              <a:t>Ο θερμικός θάνατος των μικροοργανισμών δεν είναι μόνο αποτέλεσμα του κατάλληλου συνδυασμού θερμοκρασίας /χρόνου αλλά και της πρόκλησης θερμικού </a:t>
            </a:r>
            <a:r>
              <a:rPr lang="el-GR" altLang="el-GR" sz="2400" dirty="0" smtClean="0"/>
              <a:t>σοκ.</a:t>
            </a:r>
            <a:endParaRPr lang="en-US"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23</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n-US" altLang="el-GR" dirty="0"/>
              <a:t>HTST </a:t>
            </a:r>
            <a:r>
              <a:rPr lang="el-GR" altLang="el-GR" dirty="0" smtClean="0"/>
              <a:t>(2 </a:t>
            </a:r>
            <a:r>
              <a:rPr lang="el-GR" altLang="el-GR" dirty="0"/>
              <a:t>από </a:t>
            </a:r>
            <a:r>
              <a:rPr lang="el-GR" altLang="el-GR" dirty="0" smtClean="0"/>
              <a:t>6)</a:t>
            </a:r>
            <a:endParaRPr lang="el-GR" dirty="0"/>
          </a:p>
        </p:txBody>
      </p:sp>
      <p:sp>
        <p:nvSpPr>
          <p:cNvPr id="2" name="Ορθογώνιο 1" descr="Απότομη αύξηση της θερμοκρασίας από 4°C στους 72°C μέσα σε λίγα δευτερόλεπτα,&#10;Παραμονή στους 72°C για 15sec,&#10;Απότομη ψύξη στους 7°C εντός λίγων δευτερολέπτων.&#10;&#10;Ο πλακοειδής εναλλάκτης είναι κατασκευασμένος από πλάκες από ανοξείδωτο χάλυβα.&#10;&#10;Οι πλάκες φέρουν αυλακώσεις ή εμβαθύνσεις ώστε να αυξάνεται η επιφάνεια εναλλαγής θερμότητας &#10;&#10;Οι πλάκες μπορούν να συναρμολογηθούν ώστε να σχηματιστεί ένας κλειστός θάλαμος . &#10;"/>
          <p:cNvSpPr/>
          <p:nvPr/>
        </p:nvSpPr>
        <p:spPr>
          <a:xfrm>
            <a:off x="467544" y="1199649"/>
            <a:ext cx="8208912" cy="4893647"/>
          </a:xfrm>
          <a:prstGeom prst="rect">
            <a:avLst/>
          </a:prstGeom>
        </p:spPr>
        <p:txBody>
          <a:bodyPr wrap="square">
            <a:spAutoFit/>
          </a:bodyPr>
          <a:lstStyle/>
          <a:p>
            <a:pPr marL="285750" indent="-285750">
              <a:buFont typeface="Arial" panose="020B0604020202020204" pitchFamily="34" charset="0"/>
              <a:buChar char="•"/>
            </a:pPr>
            <a:r>
              <a:rPr lang="el-GR" altLang="el-GR" sz="2400" dirty="0"/>
              <a:t>Απότομη αύξηση της θερμοκρασίας από 4</a:t>
            </a:r>
            <a:r>
              <a:rPr lang="en-US" altLang="el-GR" sz="2400" dirty="0"/>
              <a:t>°C</a:t>
            </a:r>
            <a:r>
              <a:rPr lang="el-GR" altLang="el-GR" sz="2400" dirty="0"/>
              <a:t> στους 72</a:t>
            </a:r>
            <a:r>
              <a:rPr lang="en-US" altLang="el-GR" sz="2400" dirty="0"/>
              <a:t>°C</a:t>
            </a:r>
            <a:r>
              <a:rPr lang="el-GR" altLang="el-GR" sz="2400" dirty="0"/>
              <a:t> μέσα σε λίγα </a:t>
            </a:r>
            <a:r>
              <a:rPr lang="el-GR" altLang="el-GR" sz="2400" dirty="0" smtClean="0"/>
              <a:t>δευτερόλεπτα,</a:t>
            </a:r>
            <a:endParaRPr lang="el-GR" altLang="el-GR" sz="2400" dirty="0"/>
          </a:p>
          <a:p>
            <a:pPr marL="285750" indent="-285750">
              <a:buFont typeface="Arial" panose="020B0604020202020204" pitchFamily="34" charset="0"/>
              <a:buChar char="•"/>
            </a:pPr>
            <a:r>
              <a:rPr lang="el-GR" altLang="el-GR" sz="2400" dirty="0"/>
              <a:t>Παραμονή στους 72</a:t>
            </a:r>
            <a:r>
              <a:rPr lang="en-US" altLang="el-GR" sz="2400" dirty="0"/>
              <a:t>°C</a:t>
            </a:r>
            <a:r>
              <a:rPr lang="el-GR" altLang="el-GR" sz="2400" dirty="0"/>
              <a:t> για 15</a:t>
            </a:r>
            <a:r>
              <a:rPr lang="en-US" altLang="el-GR" sz="2400" dirty="0" smtClean="0"/>
              <a:t>sec</a:t>
            </a:r>
            <a:r>
              <a:rPr lang="el-GR" altLang="el-GR" sz="2400" dirty="0" smtClean="0"/>
              <a:t>,</a:t>
            </a:r>
            <a:endParaRPr lang="el-GR" altLang="el-GR" sz="2400" dirty="0"/>
          </a:p>
          <a:p>
            <a:pPr marL="285750" indent="-285750">
              <a:buFont typeface="Arial" panose="020B0604020202020204" pitchFamily="34" charset="0"/>
              <a:buChar char="•"/>
            </a:pPr>
            <a:r>
              <a:rPr lang="el-GR" altLang="el-GR" sz="2400" dirty="0"/>
              <a:t>Απότομη ψύξη στους 7</a:t>
            </a:r>
            <a:r>
              <a:rPr lang="en-US" altLang="el-GR" sz="2400" dirty="0"/>
              <a:t>°C</a:t>
            </a:r>
            <a:r>
              <a:rPr lang="el-GR" altLang="el-GR" sz="2400" dirty="0"/>
              <a:t> εντός λίγων </a:t>
            </a:r>
            <a:r>
              <a:rPr lang="el-GR" altLang="el-GR" sz="2400" dirty="0" smtClean="0"/>
              <a:t>δευτερολέπτων.</a:t>
            </a:r>
          </a:p>
          <a:p>
            <a:pPr marL="285750" indent="-285750">
              <a:buFont typeface="Arial" panose="020B0604020202020204" pitchFamily="34" charset="0"/>
              <a:buChar char="•"/>
            </a:pPr>
            <a:endParaRPr lang="el-GR" altLang="el-GR" sz="2400" dirty="0"/>
          </a:p>
          <a:p>
            <a:r>
              <a:rPr lang="el-GR" altLang="el-GR" sz="2400" dirty="0"/>
              <a:t>Ο πλακοειδής </a:t>
            </a:r>
            <a:r>
              <a:rPr lang="el-GR" altLang="el-GR" sz="2400" dirty="0" err="1"/>
              <a:t>εναλλάκτης</a:t>
            </a:r>
            <a:r>
              <a:rPr lang="el-GR" altLang="el-GR" sz="2400" dirty="0"/>
              <a:t> είναι κατασκευασμένος από πλάκες από ανοξείδωτο </a:t>
            </a:r>
            <a:r>
              <a:rPr lang="el-GR" altLang="el-GR" sz="2400" dirty="0" smtClean="0"/>
              <a:t>χάλυβα.</a:t>
            </a:r>
          </a:p>
          <a:p>
            <a:endParaRPr lang="el-GR" altLang="el-GR" sz="2400" dirty="0"/>
          </a:p>
          <a:p>
            <a:r>
              <a:rPr lang="el-GR" altLang="el-GR" sz="2400" dirty="0"/>
              <a:t>Οι πλάκες φέρουν αυλακώσεις ή εμβαθύνσεις ώστε να αυξάνεται η επιφάνεια εναλλαγής θερμότητας </a:t>
            </a:r>
            <a:endParaRPr lang="en-US" altLang="el-GR" sz="2400" dirty="0"/>
          </a:p>
          <a:p>
            <a:endParaRPr lang="el-GR" altLang="el-GR" sz="2400" dirty="0" smtClean="0"/>
          </a:p>
          <a:p>
            <a:r>
              <a:rPr lang="el-GR" altLang="el-GR" sz="2400" dirty="0"/>
              <a:t>Οι πλάκες μπορούν να συναρμολογηθούν ώστε να σχηματιστεί ένας κλειστός θάλαμος </a:t>
            </a:r>
            <a:r>
              <a:rPr lang="el-GR" altLang="el-GR" sz="2400" dirty="0" smtClean="0"/>
              <a:t>. </a:t>
            </a:r>
            <a:endParaRPr lang="en-US"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24</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n-US" altLang="el-GR" dirty="0"/>
              <a:t>HTST </a:t>
            </a:r>
            <a:r>
              <a:rPr lang="el-GR" altLang="el-GR" dirty="0" smtClean="0"/>
              <a:t>(3 </a:t>
            </a:r>
            <a:r>
              <a:rPr lang="el-GR" altLang="el-GR" dirty="0"/>
              <a:t>από </a:t>
            </a:r>
            <a:r>
              <a:rPr lang="el-GR" altLang="el-GR" dirty="0" smtClean="0"/>
              <a:t>6)</a:t>
            </a:r>
            <a:endParaRPr lang="el-GR" dirty="0"/>
          </a:p>
        </p:txBody>
      </p:sp>
      <p:sp>
        <p:nvSpPr>
          <p:cNvPr id="2" name="Ορθογώνιο 1"/>
          <p:cNvSpPr/>
          <p:nvPr/>
        </p:nvSpPr>
        <p:spPr>
          <a:xfrm>
            <a:off x="467544" y="1052736"/>
            <a:ext cx="8280920" cy="830997"/>
          </a:xfrm>
          <a:prstGeom prst="rect">
            <a:avLst/>
          </a:prstGeom>
        </p:spPr>
        <p:txBody>
          <a:bodyPr wrap="square">
            <a:spAutoFit/>
          </a:bodyPr>
          <a:lstStyle/>
          <a:p>
            <a:r>
              <a:rPr lang="el-GR" altLang="el-GR" sz="2400" dirty="0"/>
              <a:t>Οι αυλακώσεις στις πλάκες μπορεί να διαφέρουν ανάλογα το τρόφιμο και την απόδοση της θερμικής </a:t>
            </a:r>
            <a:r>
              <a:rPr lang="el-GR" altLang="el-GR" sz="2400" dirty="0" smtClean="0"/>
              <a:t>επεξεργασίας.</a:t>
            </a:r>
            <a:endParaRPr lang="en-US" altLang="el-GR" sz="2400" dirty="0"/>
          </a:p>
        </p:txBody>
      </p:sp>
      <p:pic>
        <p:nvPicPr>
          <p:cNvPr id="11" name="Picture 19" descr="Εικόνα, Πλακοειδής εναλλάκτης.&#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9647" y="1989162"/>
            <a:ext cx="15113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desc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984" y="1989162"/>
            <a:ext cx="165735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5" desc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640" y="2828643"/>
            <a:ext cx="2846611" cy="256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25</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n-US" altLang="el-GR" dirty="0"/>
              <a:t>HTST </a:t>
            </a:r>
            <a:r>
              <a:rPr lang="el-GR" altLang="el-GR" dirty="0" smtClean="0"/>
              <a:t>(4 </a:t>
            </a:r>
            <a:r>
              <a:rPr lang="el-GR" altLang="el-GR" dirty="0"/>
              <a:t>από </a:t>
            </a:r>
            <a:r>
              <a:rPr lang="el-GR" altLang="el-GR" dirty="0" smtClean="0"/>
              <a:t>6)</a:t>
            </a:r>
            <a:endParaRPr lang="el-GR" dirty="0"/>
          </a:p>
        </p:txBody>
      </p:sp>
      <p:sp>
        <p:nvSpPr>
          <p:cNvPr id="2" name="Ορθογώνιο 1"/>
          <p:cNvSpPr/>
          <p:nvPr/>
        </p:nvSpPr>
        <p:spPr>
          <a:xfrm>
            <a:off x="467544" y="980728"/>
            <a:ext cx="8208912" cy="1569660"/>
          </a:xfrm>
          <a:prstGeom prst="rect">
            <a:avLst/>
          </a:prstGeom>
        </p:spPr>
        <p:txBody>
          <a:bodyPr wrap="square">
            <a:spAutoFit/>
          </a:bodyPr>
          <a:lstStyle/>
          <a:p>
            <a:r>
              <a:rPr lang="el-GR" altLang="el-GR" sz="2400" dirty="0"/>
              <a:t>Οι θάλαμοι κυκλοφορίας δεν επικοινωνούν μεταξύ τους (τοποθετούνται φλάντζες ανάμεσα τους</a:t>
            </a:r>
            <a:r>
              <a:rPr lang="el-GR" altLang="el-GR" sz="2400" dirty="0" smtClean="0"/>
              <a:t>).</a:t>
            </a:r>
          </a:p>
          <a:p>
            <a:r>
              <a:rPr lang="el-GR" altLang="el-GR" sz="2400" dirty="0"/>
              <a:t>Στον ένα θάλαμο κυκλοφορεί το προς επεξεργασία γάλα και στον άλλον το θερμαντικό ή ψυκτικό </a:t>
            </a:r>
            <a:r>
              <a:rPr lang="el-GR" altLang="el-GR" sz="2400" dirty="0" smtClean="0"/>
              <a:t>μέσο. </a:t>
            </a:r>
            <a:endParaRPr lang="en-US" altLang="el-GR" sz="2400" dirty="0"/>
          </a:p>
        </p:txBody>
      </p:sp>
      <p:pic>
        <p:nvPicPr>
          <p:cNvPr id="10" name="Picture 17" descr="Εικόνα 1, Πλακοειδής εναλλάκτης.&#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7321" y="2785127"/>
            <a:ext cx="298767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3" descr="Εικόνα 2, Στον ένα θάλαμο κυκλοφορεί το προς επεξεργασία γάλα και στον άλλον το θερμαντικό ή ψυκτικό μέσο .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2996952"/>
            <a:ext cx="5328592" cy="2252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26</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n-US" altLang="el-GR" dirty="0"/>
              <a:t>HTST </a:t>
            </a:r>
            <a:r>
              <a:rPr lang="el-GR" altLang="el-GR" dirty="0" smtClean="0"/>
              <a:t>(5 </a:t>
            </a:r>
            <a:r>
              <a:rPr lang="el-GR" altLang="el-GR" dirty="0"/>
              <a:t>από </a:t>
            </a:r>
            <a:r>
              <a:rPr lang="el-GR" altLang="el-GR" dirty="0" smtClean="0"/>
              <a:t>6)</a:t>
            </a:r>
            <a:endParaRPr lang="el-GR" dirty="0"/>
          </a:p>
        </p:txBody>
      </p:sp>
      <p:sp>
        <p:nvSpPr>
          <p:cNvPr id="6" name="2 - Θέση περιεχομένου" descr="Κυκλοφορία του γάλακτος σε ένα σύγχρονο παστεριωτήρα HTST: &#10;1.Το γάλα διαβιβάζεται σε αυτό το τμήμα και θερμαίνεται από το εξερχόμενο θερμό γάλα. Αυξάνει τη Τ από 6-7°C έως 50-55°C (προθέρμανση),&#10;2.Έξοδος θερμού γάλακτος το οποίο θερμαίνει το εισερχόμενο γάλα, έτσι αυτό ψύχεται 14-15°C,&#10;3.Στο τμήμα αυτό η θερμοκρασία υψώνεται στους 72°C λόγω θέρμανσης από το θερμαντικό μέσο,&#10;4.Παραμονή για 15sec σε Τ=72°C, &#10;5.Θερμαντικό μέσο (νερό, ατμός), &#10;&#10;"/>
          <p:cNvSpPr>
            <a:spLocks noGrp="1"/>
          </p:cNvSpPr>
          <p:nvPr>
            <p:ph sz="quarter" idx="1"/>
          </p:nvPr>
        </p:nvSpPr>
        <p:spPr>
          <a:xfrm>
            <a:off x="539552" y="1124744"/>
            <a:ext cx="8153400" cy="4968552"/>
          </a:xfrm>
        </p:spPr>
        <p:txBody>
          <a:bodyPr>
            <a:noAutofit/>
          </a:bodyPr>
          <a:lstStyle/>
          <a:p>
            <a:pPr marL="0" indent="0">
              <a:buNone/>
            </a:pPr>
            <a:r>
              <a:rPr lang="el-GR" altLang="el-GR" sz="2400" dirty="0"/>
              <a:t>Κυκλοφορία του γάλακτος σε ένα σύγχρονο </a:t>
            </a:r>
            <a:r>
              <a:rPr lang="el-GR" altLang="el-GR" sz="2400" dirty="0" err="1"/>
              <a:t>παστεριωτήρα</a:t>
            </a:r>
            <a:r>
              <a:rPr lang="el-GR" altLang="el-GR" sz="2400" dirty="0"/>
              <a:t> </a:t>
            </a:r>
            <a:r>
              <a:rPr lang="en-US" altLang="el-GR" sz="2400" dirty="0" smtClean="0"/>
              <a:t>HTST</a:t>
            </a:r>
            <a:r>
              <a:rPr lang="el-GR" altLang="el-GR" sz="2400" dirty="0" smtClean="0"/>
              <a:t>: </a:t>
            </a:r>
          </a:p>
          <a:p>
            <a:pPr marL="0" indent="0">
              <a:buNone/>
            </a:pPr>
            <a:r>
              <a:rPr lang="el-GR" altLang="el-GR" sz="2400" dirty="0"/>
              <a:t>1.Το γάλα διαβιβάζεται σε αυτό το τμήμα και θερμαίνεται από το εξερχόμενο θερμό γάλα. Αυξάνει τη Τ από 6-7°C έως 50-55°C (προθέρμανση</a:t>
            </a:r>
            <a:r>
              <a:rPr lang="el-GR" altLang="el-GR" sz="2400" dirty="0" smtClean="0"/>
              <a:t>),</a:t>
            </a:r>
            <a:endParaRPr lang="en-US" altLang="el-GR" sz="2400" dirty="0"/>
          </a:p>
          <a:p>
            <a:pPr marL="0" indent="0">
              <a:buNone/>
            </a:pPr>
            <a:r>
              <a:rPr lang="el-GR" altLang="el-GR" sz="2400" dirty="0"/>
              <a:t>2.Έξοδος θερμού γάλακτος το οποίο θερμαίνει το εισερχόμενο γάλα, έτσι αυτό ψύχεται 14-15</a:t>
            </a:r>
            <a:r>
              <a:rPr lang="en-US" altLang="el-GR" sz="2400" dirty="0" smtClean="0"/>
              <a:t>°C</a:t>
            </a:r>
            <a:r>
              <a:rPr lang="el-GR" altLang="el-GR" sz="2400" dirty="0" smtClean="0"/>
              <a:t>,</a:t>
            </a:r>
            <a:endParaRPr lang="en-US" altLang="el-GR" sz="2400" dirty="0"/>
          </a:p>
          <a:p>
            <a:pPr marL="0" indent="0">
              <a:buNone/>
            </a:pPr>
            <a:r>
              <a:rPr lang="el-GR" altLang="el-GR" sz="2400" dirty="0"/>
              <a:t>3.Στο τμήμα αυτό η θερμοκρασία υψώνεται στους 72</a:t>
            </a:r>
            <a:r>
              <a:rPr lang="en-US" altLang="el-GR" sz="2400" dirty="0"/>
              <a:t>°C</a:t>
            </a:r>
            <a:r>
              <a:rPr lang="el-GR" altLang="el-GR" sz="2400" dirty="0"/>
              <a:t> λόγω θέρμανσης από το θερμαντικό </a:t>
            </a:r>
            <a:r>
              <a:rPr lang="el-GR" altLang="el-GR" sz="2400" dirty="0" smtClean="0"/>
              <a:t>μέσο,</a:t>
            </a:r>
            <a:endParaRPr lang="en-US" altLang="el-GR" sz="2400" dirty="0"/>
          </a:p>
          <a:p>
            <a:pPr marL="0" indent="0">
              <a:buNone/>
            </a:pPr>
            <a:r>
              <a:rPr lang="el-GR" altLang="el-GR" sz="2400" dirty="0"/>
              <a:t>4.Παραμονή για 15</a:t>
            </a:r>
            <a:r>
              <a:rPr lang="en-US" altLang="el-GR" sz="2400" dirty="0"/>
              <a:t>sec </a:t>
            </a:r>
            <a:r>
              <a:rPr lang="el-GR" altLang="el-GR" sz="2400" dirty="0"/>
              <a:t>σε Τ=72</a:t>
            </a:r>
            <a:r>
              <a:rPr lang="en-US" altLang="el-GR" sz="2400" dirty="0" smtClean="0"/>
              <a:t>°C</a:t>
            </a:r>
            <a:r>
              <a:rPr lang="el-GR" altLang="el-GR" sz="2400" dirty="0" smtClean="0"/>
              <a:t>, </a:t>
            </a:r>
            <a:endParaRPr lang="en-US" altLang="el-GR" sz="2400" dirty="0"/>
          </a:p>
          <a:p>
            <a:pPr marL="0" indent="0">
              <a:buNone/>
            </a:pPr>
            <a:r>
              <a:rPr lang="el-GR" altLang="el-GR" sz="2400" dirty="0"/>
              <a:t>5.Θερμαντικό μέσο (νερό, ατμός</a:t>
            </a:r>
            <a:r>
              <a:rPr lang="el-GR" altLang="el-GR" sz="2400" dirty="0" smtClean="0"/>
              <a:t>), </a:t>
            </a:r>
            <a:endParaRPr lang="en-US"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27</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n-US" altLang="el-GR" dirty="0"/>
              <a:t>HTST </a:t>
            </a:r>
            <a:r>
              <a:rPr lang="el-GR" altLang="el-GR" dirty="0" smtClean="0"/>
              <a:t>(6 </a:t>
            </a:r>
            <a:r>
              <a:rPr lang="el-GR" altLang="el-GR" dirty="0"/>
              <a:t>από </a:t>
            </a:r>
            <a:r>
              <a:rPr lang="el-GR" altLang="el-GR" dirty="0" smtClean="0"/>
              <a:t>6)</a:t>
            </a:r>
            <a:endParaRPr lang="el-GR" dirty="0"/>
          </a:p>
        </p:txBody>
      </p:sp>
      <p:sp>
        <p:nvSpPr>
          <p:cNvPr id="2" name="Ορθογώνιο 1" descr="6.Το γάλα με Τ=14-15°C εισέρχεται στο τμήμα αυτό οπού ψύχεται με κυκλοφορία ψυχρού νερού σε Τ&lt;7°C,&#10;7.Ψυκτικό μέσο (νερό).&#10;Μετά τη προθέρμανση είναι δυνατόν να μεσολαβήσουν πρόσθετοι χειρισμοί (ομογενοποίηση, διήθηση).&#10;"/>
          <p:cNvSpPr/>
          <p:nvPr/>
        </p:nvSpPr>
        <p:spPr>
          <a:xfrm>
            <a:off x="467544" y="908720"/>
            <a:ext cx="8208912" cy="1938992"/>
          </a:xfrm>
          <a:prstGeom prst="rect">
            <a:avLst/>
          </a:prstGeom>
        </p:spPr>
        <p:txBody>
          <a:bodyPr wrap="square">
            <a:spAutoFit/>
          </a:bodyPr>
          <a:lstStyle/>
          <a:p>
            <a:r>
              <a:rPr lang="el-GR" altLang="el-GR" sz="2400" dirty="0"/>
              <a:t>6.Το γάλα με Τ=14-15</a:t>
            </a:r>
            <a:r>
              <a:rPr lang="en-US" altLang="el-GR" sz="2400" dirty="0"/>
              <a:t>°C</a:t>
            </a:r>
            <a:r>
              <a:rPr lang="el-GR" altLang="el-GR" sz="2400" dirty="0"/>
              <a:t> </a:t>
            </a:r>
            <a:r>
              <a:rPr lang="el-GR" altLang="el-GR" sz="2400" dirty="0" smtClean="0"/>
              <a:t>εισέρχεται στο </a:t>
            </a:r>
            <a:r>
              <a:rPr lang="el-GR" altLang="el-GR" sz="2400" dirty="0"/>
              <a:t>τμήμα αυτό οπού ψύχεται με κυκλοφορία ψυχρού νερού σε Τ&lt;7</a:t>
            </a:r>
            <a:r>
              <a:rPr lang="en-US" altLang="el-GR" sz="2400" dirty="0" smtClean="0"/>
              <a:t>°C</a:t>
            </a:r>
            <a:r>
              <a:rPr lang="el-GR" altLang="el-GR" sz="2400" dirty="0" smtClean="0"/>
              <a:t>,</a:t>
            </a:r>
          </a:p>
          <a:p>
            <a:r>
              <a:rPr lang="el-GR" altLang="el-GR" sz="2400" dirty="0"/>
              <a:t>7.Ψυκτικό μέσο (νερό</a:t>
            </a:r>
            <a:r>
              <a:rPr lang="el-GR" altLang="el-GR" sz="2400" dirty="0" smtClean="0"/>
              <a:t>).</a:t>
            </a:r>
            <a:endParaRPr lang="en-US" altLang="el-GR" sz="2400" dirty="0"/>
          </a:p>
          <a:p>
            <a:r>
              <a:rPr lang="el-GR" altLang="el-GR" sz="2400" dirty="0"/>
              <a:t>Μετά τη προθέρμανση είναι δυνατόν να μεσολαβήσουν πρόσθετοι χειρισμοί (</a:t>
            </a:r>
            <a:r>
              <a:rPr lang="el-GR" altLang="el-GR" sz="2400" dirty="0" err="1"/>
              <a:t>ομογενοποίηση</a:t>
            </a:r>
            <a:r>
              <a:rPr lang="el-GR" altLang="el-GR" sz="2400" dirty="0"/>
              <a:t>, διήθηση</a:t>
            </a:r>
            <a:r>
              <a:rPr lang="el-GR" altLang="el-GR" sz="2400" dirty="0" smtClean="0"/>
              <a:t>)</a:t>
            </a:r>
            <a:r>
              <a:rPr lang="el-GR" altLang="el-GR" sz="2400" dirty="0"/>
              <a:t>.</a:t>
            </a:r>
            <a:endParaRPr lang="en-US" altLang="el-GR" sz="2400" dirty="0"/>
          </a:p>
        </p:txBody>
      </p:sp>
      <p:grpSp>
        <p:nvGrpSpPr>
          <p:cNvPr id="10" name="Group 8" descr="Εικόνα, Παστεριωτήρας.&#10;"/>
          <p:cNvGrpSpPr>
            <a:grpSpLocks/>
          </p:cNvGrpSpPr>
          <p:nvPr/>
        </p:nvGrpSpPr>
        <p:grpSpPr bwMode="auto">
          <a:xfrm>
            <a:off x="1259632" y="2996282"/>
            <a:ext cx="6876256" cy="3313038"/>
            <a:chOff x="0" y="754"/>
            <a:chExt cx="5760" cy="2677"/>
          </a:xfrm>
        </p:grpSpPr>
        <p:pic>
          <p:nvPicPr>
            <p:cNvPr id="11" name="Picture 9" descr="pasteriotira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54"/>
              <a:ext cx="5760" cy="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0"/>
            <p:cNvSpPr>
              <a:spLocks noChangeArrowheads="1"/>
            </p:cNvSpPr>
            <p:nvPr/>
          </p:nvSpPr>
          <p:spPr bwMode="auto">
            <a:xfrm>
              <a:off x="1565" y="1434"/>
              <a:ext cx="4082" cy="127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gr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28</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r>
              <a:rPr lang="el-GR" altLang="el-GR" dirty="0" smtClean="0"/>
              <a:t>Πρόσθετοι χειρισμοί</a:t>
            </a:r>
            <a:endParaRPr lang="en-US" altLang="el-GR" dirty="0"/>
          </a:p>
        </p:txBody>
      </p:sp>
      <p:sp>
        <p:nvSpPr>
          <p:cNvPr id="6" name="2 - Θέση περιεχομένου"/>
          <p:cNvSpPr>
            <a:spLocks noGrp="1"/>
          </p:cNvSpPr>
          <p:nvPr>
            <p:ph sz="quarter" idx="1"/>
          </p:nvPr>
        </p:nvSpPr>
        <p:spPr>
          <a:xfrm>
            <a:off x="612648" y="1628800"/>
            <a:ext cx="8153400" cy="3960440"/>
          </a:xfrm>
        </p:spPr>
        <p:txBody>
          <a:bodyPr>
            <a:noAutofit/>
          </a:bodyPr>
          <a:lstStyle/>
          <a:p>
            <a:pPr marL="0" indent="0">
              <a:buNone/>
            </a:pPr>
            <a:r>
              <a:rPr lang="el-GR" altLang="el-GR" sz="2400" dirty="0" smtClean="0"/>
              <a:t>Το παστεριωμένο πλέον γάλα εκτός από τη διήθηση υποβάλλεται συνήθως και σε άλλους χειρισμούς, κυρίως:</a:t>
            </a:r>
          </a:p>
          <a:p>
            <a:pPr>
              <a:buFontTx/>
              <a:buChar char="•"/>
            </a:pPr>
            <a:r>
              <a:rPr lang="el-GR" altLang="el-GR" sz="2400" dirty="0" smtClean="0"/>
              <a:t>Τυποποίηση,</a:t>
            </a:r>
          </a:p>
          <a:p>
            <a:endParaRPr lang="el-GR" altLang="el-GR" sz="2400" dirty="0" smtClean="0"/>
          </a:p>
          <a:p>
            <a:pPr>
              <a:buFontTx/>
              <a:buChar char="•"/>
            </a:pPr>
            <a:r>
              <a:rPr lang="el-GR" altLang="el-GR" sz="2400" dirty="0" err="1" smtClean="0"/>
              <a:t>Ομογενοποίηση</a:t>
            </a:r>
            <a:r>
              <a:rPr lang="el-GR" altLang="el-GR" sz="2400" dirty="0" smtClean="0"/>
              <a:t>,</a:t>
            </a:r>
          </a:p>
          <a:p>
            <a:endParaRPr lang="el-GR" altLang="el-GR" sz="2400" dirty="0" smtClean="0"/>
          </a:p>
          <a:p>
            <a:pPr>
              <a:buFontTx/>
              <a:buChar char="•"/>
            </a:pPr>
            <a:r>
              <a:rPr lang="el-GR" altLang="el-GR" sz="2400" dirty="0" err="1" smtClean="0"/>
              <a:t>Βακτηριοκάθαρση</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29</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r>
              <a:rPr lang="el-GR" altLang="el-GR" dirty="0" err="1" smtClean="0"/>
              <a:t>Ομογενοποίηση</a:t>
            </a:r>
            <a:r>
              <a:rPr lang="el-GR" altLang="el-GR" dirty="0" smtClean="0"/>
              <a:t> (1 από 5)</a:t>
            </a:r>
            <a:endParaRPr lang="en-US" altLang="el-GR" dirty="0"/>
          </a:p>
        </p:txBody>
      </p:sp>
      <p:sp>
        <p:nvSpPr>
          <p:cNvPr id="6" name="2 - Θέση περιεχομένου"/>
          <p:cNvSpPr>
            <a:spLocks noGrp="1"/>
          </p:cNvSpPr>
          <p:nvPr>
            <p:ph sz="quarter" idx="1"/>
          </p:nvPr>
        </p:nvSpPr>
        <p:spPr>
          <a:xfrm>
            <a:off x="612648" y="1484784"/>
            <a:ext cx="8153400" cy="3888432"/>
          </a:xfrm>
        </p:spPr>
        <p:txBody>
          <a:bodyPr>
            <a:noAutofit/>
          </a:bodyPr>
          <a:lstStyle/>
          <a:p>
            <a:pPr>
              <a:buFontTx/>
              <a:buChar char="•"/>
            </a:pPr>
            <a:r>
              <a:rPr lang="el-GR" altLang="el-GR" sz="2400" dirty="0"/>
              <a:t>Τα </a:t>
            </a:r>
            <a:r>
              <a:rPr lang="el-GR" altLang="el-GR" sz="2400" dirty="0" err="1"/>
              <a:t>λιποσφαίρια</a:t>
            </a:r>
            <a:r>
              <a:rPr lang="el-GR" altLang="el-GR" sz="2400" dirty="0"/>
              <a:t> έχουν την τάση να ανέρχονται προς την επιφάνεια και σχηματίζουν στρώμα κρέμας.</a:t>
            </a:r>
          </a:p>
          <a:p>
            <a:pPr>
              <a:buFontTx/>
              <a:buChar char="•"/>
            </a:pPr>
            <a:r>
              <a:rPr lang="el-GR" altLang="el-GR" sz="2400" dirty="0"/>
              <a:t>Είναι επιθυμητή αυτή η ιδιότητα για φυσικό τρόπο λήψης </a:t>
            </a:r>
            <a:r>
              <a:rPr lang="el-GR" altLang="el-GR" sz="2400" dirty="0" smtClean="0"/>
              <a:t>κρέμας.</a:t>
            </a:r>
            <a:endParaRPr lang="el-GR" altLang="el-GR" sz="2400" dirty="0"/>
          </a:p>
          <a:p>
            <a:pPr>
              <a:buFontTx/>
              <a:buChar char="•"/>
            </a:pPr>
            <a:r>
              <a:rPr lang="el-GR" altLang="el-GR" sz="2400" dirty="0"/>
              <a:t>Η ιδιότητα αυτή δεν είναι πάντοτε επιθυμητή ειδικά για ορισμένα γαλακτοκομικά προϊόντα, όπως τα σοκολατούχα ή τα συμπυκνωμένα </a:t>
            </a:r>
            <a:r>
              <a:rPr lang="el-GR" altLang="el-GR" sz="2400" dirty="0" smtClean="0"/>
              <a:t>προϊόντα.</a:t>
            </a:r>
            <a:endParaRPr lang="el-GR" altLang="el-GR" sz="2400" dirty="0"/>
          </a:p>
          <a:p>
            <a:pPr>
              <a:buFont typeface="Wingdings" pitchFamily="2" charset="2"/>
              <a:buChar char="Ø"/>
            </a:pPr>
            <a:r>
              <a:rPr lang="el-GR" altLang="el-GR" sz="2400" dirty="0"/>
              <a:t>Η τάση του λίπους να κορυφώνεται αντιμετωπίζεται με την </a:t>
            </a:r>
            <a:r>
              <a:rPr lang="el-GR" altLang="el-GR" sz="2400" dirty="0" err="1" smtClean="0"/>
              <a:t>ομογενοποίηση</a:t>
            </a:r>
            <a:r>
              <a:rPr lang="el-GR" altLang="el-GR" sz="2400" dirty="0" smtClean="0"/>
              <a:t>.</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30</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err="1"/>
              <a:t>Ομογενοποίηση</a:t>
            </a:r>
            <a:r>
              <a:rPr lang="el-GR" altLang="el-GR" dirty="0"/>
              <a:t> </a:t>
            </a:r>
            <a:r>
              <a:rPr lang="el-GR" altLang="el-GR" dirty="0" smtClean="0"/>
              <a:t>(2 </a:t>
            </a:r>
            <a:r>
              <a:rPr lang="el-GR" altLang="el-GR" dirty="0"/>
              <a:t>από </a:t>
            </a:r>
            <a:r>
              <a:rPr lang="el-GR" altLang="el-GR" dirty="0" smtClean="0"/>
              <a:t>5)</a:t>
            </a:r>
            <a:endParaRPr lang="el-GR" dirty="0"/>
          </a:p>
        </p:txBody>
      </p:sp>
      <p:sp>
        <p:nvSpPr>
          <p:cNvPr id="6" name="2 - Θέση περιεχομένου"/>
          <p:cNvSpPr>
            <a:spLocks noGrp="1"/>
          </p:cNvSpPr>
          <p:nvPr>
            <p:ph sz="quarter" idx="1"/>
          </p:nvPr>
        </p:nvSpPr>
        <p:spPr>
          <a:xfrm>
            <a:off x="612648" y="1196752"/>
            <a:ext cx="8153400" cy="1872208"/>
          </a:xfrm>
        </p:spPr>
        <p:txBody>
          <a:bodyPr>
            <a:noAutofit/>
          </a:bodyPr>
          <a:lstStyle/>
          <a:p>
            <a:pPr>
              <a:buFontTx/>
              <a:buChar char="•"/>
            </a:pPr>
            <a:r>
              <a:rPr lang="el-GR" altLang="el-GR" sz="2400" dirty="0"/>
              <a:t>Κατά την </a:t>
            </a:r>
            <a:r>
              <a:rPr lang="el-GR" altLang="el-GR" sz="2400" dirty="0" err="1"/>
              <a:t>ομογενοποίηση</a:t>
            </a:r>
            <a:r>
              <a:rPr lang="el-GR" altLang="el-GR" sz="2400" dirty="0"/>
              <a:t> τα </a:t>
            </a:r>
            <a:r>
              <a:rPr lang="el-GR" altLang="el-GR" sz="2400" dirty="0" err="1"/>
              <a:t>λιποσφαίρια</a:t>
            </a:r>
            <a:r>
              <a:rPr lang="el-GR" altLang="el-GR" sz="2400" dirty="0"/>
              <a:t> θραύονται σε μικρότερα </a:t>
            </a:r>
            <a:r>
              <a:rPr lang="el-GR" altLang="el-GR" sz="2400" dirty="0" err="1" smtClean="0"/>
              <a:t>λιποσφαίρια</a:t>
            </a:r>
            <a:r>
              <a:rPr lang="el-GR" altLang="el-GR" sz="2400" dirty="0" smtClean="0"/>
              <a:t>.</a:t>
            </a:r>
            <a:endParaRPr lang="el-GR" altLang="el-GR" sz="2400" dirty="0"/>
          </a:p>
          <a:p>
            <a:pPr>
              <a:buFont typeface="Wingdings" pitchFamily="2" charset="2"/>
              <a:buChar char="Ø"/>
            </a:pPr>
            <a:r>
              <a:rPr lang="el-GR" altLang="el-GR" sz="2400" dirty="0"/>
              <a:t>Ομοιόμορφη </a:t>
            </a:r>
            <a:r>
              <a:rPr lang="el-GR" altLang="el-GR" sz="2400" dirty="0" smtClean="0"/>
              <a:t>κατανομή,</a:t>
            </a:r>
            <a:endParaRPr lang="el-GR" altLang="el-GR" sz="2400" dirty="0"/>
          </a:p>
          <a:p>
            <a:pPr>
              <a:buFont typeface="Wingdings" pitchFamily="2" charset="2"/>
              <a:buChar char="Ø"/>
            </a:pPr>
            <a:r>
              <a:rPr lang="el-GR" altLang="el-GR" sz="2400" dirty="0"/>
              <a:t>Ελάττωση ταχύτητας ανόδου στην </a:t>
            </a:r>
            <a:r>
              <a:rPr lang="el-GR" altLang="el-GR" sz="2400" dirty="0" smtClean="0"/>
              <a:t>επιφάνεια.</a:t>
            </a:r>
            <a:endParaRPr lang="el-GR" altLang="el-GR" sz="2400" dirty="0"/>
          </a:p>
        </p:txBody>
      </p:sp>
      <p:grpSp>
        <p:nvGrpSpPr>
          <p:cNvPr id="2" name="Ομάδα 1" descr="Εικόνα, ομογενοποίηση."/>
          <p:cNvGrpSpPr/>
          <p:nvPr/>
        </p:nvGrpSpPr>
        <p:grpSpPr>
          <a:xfrm>
            <a:off x="683568" y="3681537"/>
            <a:ext cx="7777609" cy="2241550"/>
            <a:chOff x="683568" y="3681537"/>
            <a:chExt cx="7777609" cy="2241550"/>
          </a:xfrm>
        </p:grpSpPr>
        <p:pic>
          <p:nvPicPr>
            <p:cNvPr id="11" name="Picture 9" desc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3681537"/>
              <a:ext cx="3144837"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064" y="3691062"/>
              <a:ext cx="331311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11" descr="."/>
            <p:cNvSpPr>
              <a:spLocks noChangeShapeType="1"/>
            </p:cNvSpPr>
            <p:nvPr/>
          </p:nvSpPr>
          <p:spPr bwMode="auto">
            <a:xfrm>
              <a:off x="3674243" y="4586287"/>
              <a:ext cx="1473821"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r>
                <a:rPr lang="el-GR" dirty="0" smtClean="0"/>
                <a:t>.</a:t>
              </a:r>
              <a:endParaRPr lang="el-GR" dirty="0"/>
            </a:p>
          </p:txBody>
        </p:sp>
        <p:sp>
          <p:nvSpPr>
            <p:cNvPr id="15" name="Text Box 12" descr="."/>
            <p:cNvSpPr txBox="1">
              <a:spLocks noChangeArrowheads="1"/>
            </p:cNvSpPr>
            <p:nvPr/>
          </p:nvSpPr>
          <p:spPr bwMode="auto">
            <a:xfrm>
              <a:off x="3367371" y="4586287"/>
              <a:ext cx="20875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err="1"/>
                <a:t>Ομογενοποίηση</a:t>
              </a:r>
              <a:endParaRPr lang="el-GR" altLang="el-GR" sz="2000" dirty="0"/>
            </a:p>
          </p:txBody>
        </p:sp>
      </p:gr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31</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08011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err="1"/>
              <a:t>Ομογενοποίηση</a:t>
            </a:r>
            <a:r>
              <a:rPr lang="el-GR" altLang="el-GR" dirty="0"/>
              <a:t> </a:t>
            </a:r>
            <a:r>
              <a:rPr lang="el-GR" altLang="el-GR" dirty="0" smtClean="0"/>
              <a:t>(3 </a:t>
            </a:r>
            <a:r>
              <a:rPr lang="el-GR" altLang="el-GR" dirty="0"/>
              <a:t>από </a:t>
            </a:r>
            <a:r>
              <a:rPr lang="el-GR" altLang="el-GR" dirty="0" smtClean="0"/>
              <a:t>5)</a:t>
            </a:r>
            <a:endParaRPr lang="el-GR" dirty="0"/>
          </a:p>
        </p:txBody>
      </p:sp>
      <p:sp>
        <p:nvSpPr>
          <p:cNvPr id="8" name="2 - Θέση περιεχομένου" descr="."/>
          <p:cNvSpPr txBox="1">
            <a:spLocks/>
          </p:cNvSpPr>
          <p:nvPr/>
        </p:nvSpPr>
        <p:spPr>
          <a:xfrm>
            <a:off x="612648" y="980728"/>
            <a:ext cx="8153400" cy="187220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altLang="el-GR" sz="2400" dirty="0"/>
              <a:t>Το γάλα οδηγείται με μεγάλη πίεση στη κεφαλή εξόδου η οποία φέρει ειδική σχισμή μέσα από την οποία εξαναγκάζονται να περάσουν τα </a:t>
            </a:r>
            <a:r>
              <a:rPr lang="el-GR" altLang="el-GR" sz="2400" dirty="0" err="1" smtClean="0"/>
              <a:t>λιποσφαίρια</a:t>
            </a:r>
            <a:r>
              <a:rPr lang="el-GR" altLang="el-GR" sz="2400" dirty="0" smtClean="0"/>
              <a:t>. Οι </a:t>
            </a:r>
            <a:r>
              <a:rPr lang="el-GR" altLang="el-GR" sz="2400" dirty="0"/>
              <a:t>δυνάμεις που αναπτύσσονται σε συνδυασμό με την πτώση πίεσης στην έξοδο της κεφαλής έχουν ως αποτέλεσμα τη θραύση των </a:t>
            </a:r>
            <a:r>
              <a:rPr lang="el-GR" altLang="el-GR" sz="2400" dirty="0" err="1" smtClean="0"/>
              <a:t>λιποσφαιρίων</a:t>
            </a:r>
            <a:r>
              <a:rPr lang="el-GR" altLang="el-GR" sz="2400" dirty="0" smtClean="0"/>
              <a:t>.</a:t>
            </a:r>
            <a:endParaRPr lang="el-GR" altLang="el-GR" sz="2400" dirty="0"/>
          </a:p>
        </p:txBody>
      </p:sp>
      <p:pic>
        <p:nvPicPr>
          <p:cNvPr id="30" name="Picture 7" descr="Εικόνα 1, Ομογενοποιητής.&#10;Το γάλα οδηγείται με μεγάλη πίεση στη κεφαλή εξόδου η οποία φέρει ειδική σχισμή μέσα από την οποία εξαναγκάζονται να περάσουν τα λιποσφαίρια. Οι δυνάμεις που αναπτύσσονται σε συνδυασμό με την πτώση πίεσης στην έξοδο της κεφαλής έχουν ως αποτέλεσμα τη θραύση των λιποσφαιρίων.&#10;&#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648" y="2958029"/>
            <a:ext cx="3974579" cy="335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9" descr="Εικόνα 2, Κεφαλή θραύσης λιποσφαιρίων."/>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3356992"/>
            <a:ext cx="3362325"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1" descr="."/>
          <p:cNvSpPr/>
          <p:nvPr/>
        </p:nvSpPr>
        <p:spPr>
          <a:xfrm>
            <a:off x="5076056" y="5542980"/>
            <a:ext cx="3199402" cy="369332"/>
          </a:xfrm>
          <a:prstGeom prst="rect">
            <a:avLst/>
          </a:prstGeom>
        </p:spPr>
        <p:txBody>
          <a:bodyPr wrap="none">
            <a:spAutoFit/>
          </a:bodyPr>
          <a:lstStyle/>
          <a:p>
            <a:r>
              <a:rPr lang="el-GR" altLang="el-GR" dirty="0"/>
              <a:t>Κεφαλή θραύσης </a:t>
            </a:r>
            <a:r>
              <a:rPr lang="el-GR" altLang="el-GR" dirty="0" err="1"/>
              <a:t>λιποσφαιρίων</a:t>
            </a:r>
            <a:endParaRPr lang="en-US" altLang="el-GR"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32</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err="1"/>
              <a:t>Ομογενοποίηση</a:t>
            </a:r>
            <a:r>
              <a:rPr lang="el-GR" altLang="el-GR" dirty="0"/>
              <a:t> </a:t>
            </a:r>
            <a:r>
              <a:rPr lang="el-GR" altLang="el-GR" dirty="0" smtClean="0"/>
              <a:t>(4 </a:t>
            </a:r>
            <a:r>
              <a:rPr lang="el-GR" altLang="el-GR" dirty="0"/>
              <a:t>από </a:t>
            </a:r>
            <a:r>
              <a:rPr lang="el-GR" altLang="el-GR" dirty="0" smtClean="0"/>
              <a:t>5)</a:t>
            </a:r>
            <a:endParaRPr lang="el-GR" dirty="0"/>
          </a:p>
        </p:txBody>
      </p:sp>
      <p:sp>
        <p:nvSpPr>
          <p:cNvPr id="2" name="Ορθογώνιο 1"/>
          <p:cNvSpPr/>
          <p:nvPr/>
        </p:nvSpPr>
        <p:spPr>
          <a:xfrm>
            <a:off x="467544" y="1052736"/>
            <a:ext cx="8280920" cy="5262979"/>
          </a:xfrm>
          <a:prstGeom prst="rect">
            <a:avLst/>
          </a:prstGeom>
        </p:spPr>
        <p:txBody>
          <a:bodyPr wrap="square">
            <a:spAutoFit/>
          </a:bodyPr>
          <a:lstStyle/>
          <a:p>
            <a:r>
              <a:rPr lang="el-GR" altLang="el-GR" sz="2400" dirty="0" smtClean="0"/>
              <a:t>Πλεονεκτήματα:</a:t>
            </a:r>
            <a:endParaRPr lang="el-GR" altLang="el-GR" sz="2400" dirty="0"/>
          </a:p>
          <a:p>
            <a:pPr marL="342900" indent="-342900">
              <a:buFont typeface="Arial" panose="020B0604020202020204" pitchFamily="34" charset="0"/>
              <a:buChar char="•"/>
            </a:pPr>
            <a:r>
              <a:rPr lang="el-GR" altLang="el-GR" sz="2400" dirty="0"/>
              <a:t>Ομοιόμορφη κατανομή λιπαρής φάσης στο </a:t>
            </a:r>
            <a:r>
              <a:rPr lang="el-GR" altLang="el-GR" sz="2400" dirty="0" smtClean="0"/>
              <a:t>γάλα,</a:t>
            </a:r>
            <a:endParaRPr lang="el-GR" altLang="el-GR" sz="2400" dirty="0"/>
          </a:p>
          <a:p>
            <a:pPr marL="342900" indent="-342900">
              <a:buFont typeface="Arial" panose="020B0604020202020204" pitchFamily="34" charset="0"/>
              <a:buChar char="•"/>
            </a:pPr>
            <a:r>
              <a:rPr lang="el-GR" altLang="el-GR" sz="2400" dirty="0"/>
              <a:t>Δεν σχηματίζεται στοιβάδα </a:t>
            </a:r>
            <a:r>
              <a:rPr lang="el-GR" altLang="el-GR" sz="2400" dirty="0" smtClean="0"/>
              <a:t>κρέμας,</a:t>
            </a:r>
            <a:endParaRPr lang="el-GR" altLang="el-GR" sz="2400" dirty="0"/>
          </a:p>
          <a:p>
            <a:pPr marL="342900" indent="-342900">
              <a:buFont typeface="Arial" panose="020B0604020202020204" pitchFamily="34" charset="0"/>
              <a:buChar char="•"/>
            </a:pPr>
            <a:r>
              <a:rPr lang="el-GR" altLang="el-GR" sz="2400" dirty="0"/>
              <a:t>Λευκότερο χρώμα στο </a:t>
            </a:r>
            <a:r>
              <a:rPr lang="el-GR" altLang="el-GR" sz="2400" dirty="0" smtClean="0"/>
              <a:t>γάλα,</a:t>
            </a:r>
            <a:endParaRPr lang="el-GR" altLang="el-GR" sz="2400" dirty="0"/>
          </a:p>
          <a:p>
            <a:pPr marL="342900" indent="-342900">
              <a:buFont typeface="Arial" panose="020B0604020202020204" pitchFamily="34" charset="0"/>
              <a:buChar char="•"/>
            </a:pPr>
            <a:r>
              <a:rPr lang="el-GR" altLang="el-GR" sz="2400" dirty="0"/>
              <a:t>Αύξηση του </a:t>
            </a:r>
            <a:r>
              <a:rPr lang="el-GR" altLang="el-GR" sz="2400" dirty="0" smtClean="0"/>
              <a:t>ιξώδους,</a:t>
            </a:r>
            <a:endParaRPr lang="el-GR" altLang="el-GR" sz="2400" dirty="0"/>
          </a:p>
          <a:p>
            <a:pPr marL="342900" indent="-342900">
              <a:buFont typeface="Arial" panose="020B0604020202020204" pitchFamily="34" charset="0"/>
              <a:buChar char="•"/>
            </a:pPr>
            <a:r>
              <a:rPr lang="el-GR" altLang="el-GR" sz="2400" dirty="0"/>
              <a:t>Ταχύτερη πήξη με </a:t>
            </a:r>
            <a:r>
              <a:rPr lang="el-GR" altLang="el-GR" sz="2400" dirty="0" smtClean="0"/>
              <a:t>πυτιά,</a:t>
            </a:r>
            <a:endParaRPr lang="el-GR" altLang="el-GR" sz="2400" dirty="0"/>
          </a:p>
          <a:p>
            <a:pPr marL="342900" indent="-342900">
              <a:buFont typeface="Arial" panose="020B0604020202020204" pitchFamily="34" charset="0"/>
              <a:buChar char="•"/>
            </a:pPr>
            <a:r>
              <a:rPr lang="el-GR" altLang="el-GR" sz="2400" dirty="0"/>
              <a:t>Μείωση της τάσης του λίπους να </a:t>
            </a:r>
            <a:r>
              <a:rPr lang="el-GR" altLang="el-GR" sz="2400" dirty="0" smtClean="0"/>
              <a:t>οξειδώνεται.</a:t>
            </a:r>
          </a:p>
          <a:p>
            <a:pPr marL="342900" indent="-342900">
              <a:buFont typeface="Arial" panose="020B0604020202020204" pitchFamily="34" charset="0"/>
              <a:buChar char="•"/>
            </a:pPr>
            <a:endParaRPr lang="el-GR" altLang="el-GR" sz="2400" dirty="0"/>
          </a:p>
          <a:p>
            <a:r>
              <a:rPr lang="el-GR" altLang="el-GR" sz="2400" dirty="0" smtClean="0"/>
              <a:t>Μειονεκτήματα:</a:t>
            </a:r>
            <a:endParaRPr lang="el-GR" altLang="el-GR" sz="2400" dirty="0"/>
          </a:p>
          <a:p>
            <a:pPr marL="342900" indent="-342900">
              <a:buFont typeface="Arial" panose="020B0604020202020204" pitchFamily="34" charset="0"/>
              <a:buChar char="•"/>
            </a:pPr>
            <a:r>
              <a:rPr lang="el-GR" altLang="el-GR" sz="2400" dirty="0"/>
              <a:t>Δεν μπορεί να διαχωριστεί αποτελεσματικά το </a:t>
            </a:r>
            <a:r>
              <a:rPr lang="el-GR" altLang="el-GR" sz="2400" dirty="0" smtClean="0"/>
              <a:t>λίπος,</a:t>
            </a:r>
            <a:endParaRPr lang="el-GR" altLang="el-GR" sz="2400" dirty="0"/>
          </a:p>
          <a:p>
            <a:pPr marL="342900" indent="-342900">
              <a:buFont typeface="Arial" panose="020B0604020202020204" pitchFamily="34" charset="0"/>
              <a:buChar char="•"/>
            </a:pPr>
            <a:r>
              <a:rPr lang="el-GR" altLang="el-GR" sz="2400" dirty="0"/>
              <a:t>Αυξάνεται η ευαισθησία του γάλακτος στο </a:t>
            </a:r>
            <a:r>
              <a:rPr lang="el-GR" altLang="el-GR" sz="2400" dirty="0" smtClean="0"/>
              <a:t>φως,</a:t>
            </a:r>
            <a:endParaRPr lang="el-GR" altLang="el-GR" sz="2400" dirty="0"/>
          </a:p>
          <a:p>
            <a:pPr marL="342900" indent="-342900">
              <a:buFont typeface="Arial" panose="020B0604020202020204" pitchFamily="34" charset="0"/>
              <a:buChar char="•"/>
            </a:pPr>
            <a:r>
              <a:rPr lang="el-GR" altLang="el-GR" sz="2400" dirty="0"/>
              <a:t>Λόγω της βλάβης της μεμβράνης των </a:t>
            </a:r>
            <a:r>
              <a:rPr lang="el-GR" altLang="el-GR" sz="2400" dirty="0" err="1"/>
              <a:t>λιποσφαιρίων</a:t>
            </a:r>
            <a:r>
              <a:rPr lang="el-GR" altLang="el-GR" sz="2400" dirty="0"/>
              <a:t> δρουν ευκολότερα τα </a:t>
            </a:r>
            <a:r>
              <a:rPr lang="el-GR" altLang="el-GR" sz="2400" dirty="0" err="1"/>
              <a:t>λιπολυτικά</a:t>
            </a:r>
            <a:r>
              <a:rPr lang="el-GR" altLang="el-GR" sz="2400" dirty="0"/>
              <a:t> ένζυμα (</a:t>
            </a:r>
            <a:r>
              <a:rPr lang="el-GR" altLang="el-GR" sz="2400" dirty="0" err="1"/>
              <a:t>λιπάσες</a:t>
            </a:r>
            <a:r>
              <a:rPr lang="el-GR" altLang="el-GR" sz="2400" dirty="0" smtClean="0"/>
              <a:t>),</a:t>
            </a:r>
            <a:endParaRPr lang="el-GR" altLang="el-GR" sz="2400" dirty="0"/>
          </a:p>
          <a:p>
            <a:pPr marL="342900" indent="-342900">
              <a:buFont typeface="Arial" panose="020B0604020202020204" pitchFamily="34" charset="0"/>
              <a:buChar char="•"/>
            </a:pPr>
            <a:r>
              <a:rPr lang="el-GR" altLang="el-GR" sz="2400" dirty="0"/>
              <a:t>Μειώνεται η σταθερότητα των πρωτεϊνών στη </a:t>
            </a:r>
            <a:r>
              <a:rPr lang="el-GR" altLang="el-GR" sz="2400" dirty="0" smtClean="0"/>
              <a:t>θέρμανση</a:t>
            </a:r>
            <a:r>
              <a:rPr lang="el-GR" altLang="el-GR" sz="2400" dirty="0"/>
              <a:t>.</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33</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8012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err="1"/>
              <a:t>Ομογενοποίηση</a:t>
            </a:r>
            <a:r>
              <a:rPr lang="el-GR" altLang="el-GR" dirty="0"/>
              <a:t> </a:t>
            </a:r>
            <a:r>
              <a:rPr lang="el-GR" altLang="el-GR" dirty="0" smtClean="0"/>
              <a:t>(5 </a:t>
            </a:r>
            <a:r>
              <a:rPr lang="el-GR" altLang="el-GR" dirty="0"/>
              <a:t>από </a:t>
            </a:r>
            <a:r>
              <a:rPr lang="el-GR" altLang="el-GR" dirty="0" smtClean="0"/>
              <a:t>5)</a:t>
            </a:r>
            <a:endParaRPr lang="el-GR" dirty="0"/>
          </a:p>
        </p:txBody>
      </p:sp>
      <p:sp>
        <p:nvSpPr>
          <p:cNvPr id="6" name="2 - Θέση περιεχομένου" descr="."/>
          <p:cNvSpPr>
            <a:spLocks noGrp="1"/>
          </p:cNvSpPr>
          <p:nvPr>
            <p:ph sz="quarter" idx="1"/>
          </p:nvPr>
        </p:nvSpPr>
        <p:spPr>
          <a:xfrm>
            <a:off x="612648" y="980728"/>
            <a:ext cx="8153400" cy="2016224"/>
          </a:xfrm>
        </p:spPr>
        <p:txBody>
          <a:bodyPr>
            <a:noAutofit/>
          </a:bodyPr>
          <a:lstStyle/>
          <a:p>
            <a:pPr marL="0" indent="0">
              <a:buNone/>
            </a:pPr>
            <a:r>
              <a:rPr lang="el-GR" altLang="el-GR" sz="2400" dirty="0"/>
              <a:t>1</a:t>
            </a:r>
            <a:r>
              <a:rPr lang="el-GR" altLang="el-GR" sz="2400" dirty="0" smtClean="0"/>
              <a:t>. </a:t>
            </a:r>
            <a:r>
              <a:rPr lang="el-GR" altLang="el-GR" sz="2400" dirty="0" err="1" smtClean="0"/>
              <a:t>Εναλλάκτης</a:t>
            </a:r>
            <a:r>
              <a:rPr lang="el-GR" altLang="el-GR" sz="2400" dirty="0" smtClean="0"/>
              <a:t> θερμότητας,</a:t>
            </a:r>
            <a:endParaRPr lang="el-GR" altLang="el-GR" sz="2400" dirty="0"/>
          </a:p>
          <a:p>
            <a:pPr marL="0" indent="0">
              <a:buNone/>
            </a:pPr>
            <a:r>
              <a:rPr lang="el-GR" altLang="el-GR" sz="2400" dirty="0"/>
              <a:t>2</a:t>
            </a:r>
            <a:r>
              <a:rPr lang="el-GR" altLang="el-GR" sz="2400" dirty="0" smtClean="0"/>
              <a:t>. Φυγοκεντρικός διηθητήρας,</a:t>
            </a:r>
          </a:p>
          <a:p>
            <a:pPr marL="0" indent="0">
              <a:buNone/>
            </a:pPr>
            <a:r>
              <a:rPr lang="el-GR" altLang="el-GR" sz="2400" dirty="0"/>
              <a:t>3</a:t>
            </a:r>
            <a:r>
              <a:rPr lang="el-GR" altLang="el-GR" sz="2400" dirty="0" smtClean="0"/>
              <a:t>. Σύστημα </a:t>
            </a:r>
            <a:r>
              <a:rPr lang="el-GR" altLang="el-GR" sz="2400" dirty="0"/>
              <a:t>αυτόματης </a:t>
            </a:r>
            <a:r>
              <a:rPr lang="el-GR" altLang="el-GR" sz="2400" dirty="0" smtClean="0"/>
              <a:t>τυποποίησης,</a:t>
            </a:r>
            <a:endParaRPr lang="el-GR" altLang="el-GR" sz="2400" dirty="0"/>
          </a:p>
          <a:p>
            <a:pPr marL="0" indent="0">
              <a:buNone/>
            </a:pPr>
            <a:r>
              <a:rPr lang="el-GR" altLang="el-GR" sz="2400" dirty="0" smtClean="0"/>
              <a:t>4. </a:t>
            </a:r>
            <a:r>
              <a:rPr lang="el-GR" altLang="el-GR" sz="2400" dirty="0" err="1" smtClean="0"/>
              <a:t>Ομογενοποιητής</a:t>
            </a:r>
            <a:r>
              <a:rPr lang="el-GR" altLang="el-GR" sz="2400" dirty="0"/>
              <a:t>.</a:t>
            </a:r>
            <a:endParaRPr lang="en-US" altLang="el-GR" sz="2400" dirty="0"/>
          </a:p>
        </p:txBody>
      </p:sp>
      <p:pic>
        <p:nvPicPr>
          <p:cNvPr id="8" name="Picture 8" descr="Εικόνα, διαδικασία ομογενοποίησης.&#10;1. Εναλλάκτης θερμότητας,&#10;2. Φυγοκεντρικός διηθητήρας,&#10;3. Σύστημα αυτόματης τυποποίησης,&#10;4. Ομογενοποιητής.&#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2996952"/>
            <a:ext cx="6840760" cy="339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34</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86409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r>
              <a:rPr lang="el-GR" altLang="el-GR" dirty="0" err="1" smtClean="0"/>
              <a:t>Βακτηριοκάθαρση</a:t>
            </a:r>
            <a:r>
              <a:rPr lang="el-GR" altLang="el-GR" dirty="0" smtClean="0"/>
              <a:t> (1 από 5)</a:t>
            </a:r>
            <a:endParaRPr lang="en-US" altLang="el-GR" dirty="0"/>
          </a:p>
        </p:txBody>
      </p:sp>
      <p:sp>
        <p:nvSpPr>
          <p:cNvPr id="6" name="2 - Θέση περιεχομένου" descr="Εφαρμόζεται ενισχυτικά της θερμικής επεξεργασίας και πρόκειται για μέθοδο που απομακρύνει από το γάλα το μεγαλύτερο μέρος των βακτηρίων με φυγοκέντρηση.&#10;Ενδείκνυται στις περιπτώσεις που το γάλα έχει μεγάλο μικροβιακό φορτίο και η παστερίωση δεν εξασφαλίζει τη μείωση του στο προβλεπόμενο όριο ή περιέχει πολλά θερμοάντοχα βακτήρια και σπόρους.&#10;Χρησιμοποιείται ειδικός φυγοκεντρικός διαχωριστήρας υψηλής ταχύτητας (είκοσι χιλιάδες rpm), ο οποίος σε θερμοκρασία πενηντα πέντε ως εξήντα βαθμούς κελσίου απομακρύνει το ενενήντα πέντε ως ενενηντα οκτώ τοις εκατό των βακτηρίων.&#10;"/>
          <p:cNvSpPr>
            <a:spLocks noGrp="1"/>
          </p:cNvSpPr>
          <p:nvPr>
            <p:ph sz="quarter" idx="1"/>
          </p:nvPr>
        </p:nvSpPr>
        <p:spPr>
          <a:xfrm>
            <a:off x="612648" y="1340768"/>
            <a:ext cx="8153400" cy="4176464"/>
          </a:xfrm>
        </p:spPr>
        <p:txBody>
          <a:bodyPr>
            <a:noAutofit/>
          </a:bodyPr>
          <a:lstStyle/>
          <a:p>
            <a:r>
              <a:rPr lang="el-GR" altLang="el-GR" sz="2400" dirty="0"/>
              <a:t>Εφαρμόζεται ενισχυτικά της θερμικής επεξεργασίας και πρόκειται για μέθοδο που απομακρύνει από το γάλα το μεγαλύτερο μέρος των βακτηρίων με </a:t>
            </a:r>
            <a:r>
              <a:rPr lang="el-GR" altLang="el-GR" sz="2400" dirty="0" err="1" smtClean="0"/>
              <a:t>φυγοκέντρηση</a:t>
            </a:r>
            <a:r>
              <a:rPr lang="el-GR" altLang="el-GR" sz="2400" dirty="0" smtClean="0"/>
              <a:t>.</a:t>
            </a:r>
          </a:p>
          <a:p>
            <a:r>
              <a:rPr lang="el-GR" altLang="el-GR" sz="2400" dirty="0"/>
              <a:t>Ενδείκνυται στις περιπτώσεις που το γάλα έχει μεγάλο μικροβιακό φορτίο και η παστερίωση δεν εξασφαλίζει τη μείωση του στο προβλεπόμενο όριο ή περιέχει πολλά </a:t>
            </a:r>
            <a:r>
              <a:rPr lang="el-GR" altLang="el-GR" sz="2400" dirty="0" err="1"/>
              <a:t>θερμοάντοχα</a:t>
            </a:r>
            <a:r>
              <a:rPr lang="el-GR" altLang="el-GR" sz="2400" dirty="0"/>
              <a:t> βακτήρια και σπόρους.</a:t>
            </a:r>
          </a:p>
          <a:p>
            <a:r>
              <a:rPr lang="el-GR" altLang="el-GR" sz="2400" dirty="0"/>
              <a:t>Χρησιμοποιείται ειδικός φυγοκεντρικός διαχωριστήρας υψηλής ταχύτητας (20000</a:t>
            </a:r>
            <a:r>
              <a:rPr lang="en-US" altLang="el-GR" sz="2400" dirty="0"/>
              <a:t>rpm), </a:t>
            </a:r>
            <a:r>
              <a:rPr lang="el-GR" altLang="el-GR" sz="2400" dirty="0"/>
              <a:t>ο οποίος σε θερμοκρασία 55-60</a:t>
            </a:r>
            <a:r>
              <a:rPr lang="en-US" altLang="el-GR" sz="2400" dirty="0"/>
              <a:t>°C</a:t>
            </a:r>
            <a:r>
              <a:rPr lang="el-GR" altLang="el-GR" sz="2400" dirty="0"/>
              <a:t> απομακρύνει το 95-98% των βακτηρίων</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35</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79208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err="1"/>
              <a:t>Βακτηριοκάθαρση</a:t>
            </a:r>
            <a:r>
              <a:rPr lang="el-GR" altLang="el-GR" dirty="0"/>
              <a:t> </a:t>
            </a:r>
            <a:r>
              <a:rPr lang="el-GR" altLang="el-GR" dirty="0" smtClean="0"/>
              <a:t>(2 </a:t>
            </a:r>
            <a:r>
              <a:rPr lang="el-GR" altLang="el-GR" dirty="0"/>
              <a:t>από </a:t>
            </a:r>
            <a:r>
              <a:rPr lang="el-GR" altLang="el-GR" dirty="0" smtClean="0"/>
              <a:t>5)</a:t>
            </a:r>
            <a:endParaRPr lang="el-GR" dirty="0"/>
          </a:p>
        </p:txBody>
      </p:sp>
      <p:sp>
        <p:nvSpPr>
          <p:cNvPr id="6" name="2 - Θέση περιεχομένου" descr="."/>
          <p:cNvSpPr>
            <a:spLocks noGrp="1"/>
          </p:cNvSpPr>
          <p:nvPr>
            <p:ph sz="quarter" idx="1"/>
          </p:nvPr>
        </p:nvSpPr>
        <p:spPr>
          <a:xfrm>
            <a:off x="445564" y="764704"/>
            <a:ext cx="5638604" cy="5616624"/>
          </a:xfrm>
        </p:spPr>
        <p:txBody>
          <a:bodyPr>
            <a:noAutofit/>
          </a:bodyPr>
          <a:lstStyle/>
          <a:p>
            <a:pPr>
              <a:buNone/>
            </a:pPr>
            <a:r>
              <a:rPr lang="el-GR" altLang="el-GR" sz="2400" dirty="0"/>
              <a:t>Υπάρχουν δύο </a:t>
            </a:r>
            <a:r>
              <a:rPr lang="el-GR" altLang="el-GR" sz="2400" dirty="0" smtClean="0"/>
              <a:t>τύποι </a:t>
            </a:r>
            <a:r>
              <a:rPr lang="el-GR" altLang="el-GR" sz="2400" dirty="0" err="1" smtClean="0"/>
              <a:t>βακτηριοκαθαριστήρων</a:t>
            </a:r>
            <a:r>
              <a:rPr lang="el-GR" altLang="el-GR" sz="2400" dirty="0" smtClean="0"/>
              <a:t>.</a:t>
            </a:r>
          </a:p>
          <a:p>
            <a:pPr>
              <a:buNone/>
            </a:pPr>
            <a:r>
              <a:rPr lang="el-GR" altLang="el-GR" sz="2400" dirty="0"/>
              <a:t>Τύπος 2 </a:t>
            </a:r>
            <a:r>
              <a:rPr lang="el-GR" altLang="el-GR" sz="2400" dirty="0" smtClean="0"/>
              <a:t>φάσεων:</a:t>
            </a:r>
            <a:endParaRPr lang="el-GR" altLang="el-GR" sz="2400" dirty="0"/>
          </a:p>
          <a:p>
            <a:pPr>
              <a:buFontTx/>
              <a:buChar char="•"/>
            </a:pPr>
            <a:r>
              <a:rPr lang="el-GR" altLang="el-GR" sz="2400" dirty="0"/>
              <a:t>2 έξοδοι στην </a:t>
            </a:r>
            <a:r>
              <a:rPr lang="el-GR" altLang="el-GR" sz="2400" dirty="0" smtClean="0"/>
              <a:t>κορυφή.</a:t>
            </a:r>
            <a:endParaRPr lang="el-GR" altLang="el-GR" sz="2400" dirty="0"/>
          </a:p>
          <a:p>
            <a:pPr>
              <a:buFontTx/>
              <a:buChar char="•"/>
            </a:pPr>
            <a:r>
              <a:rPr lang="el-GR" altLang="el-GR" sz="2400" dirty="0"/>
              <a:t>Από τη μία εξέρχεται το γάλα απαλλαγμένο από το μεγαλύτερο μέρος του μικροβιακού </a:t>
            </a:r>
            <a:r>
              <a:rPr lang="el-GR" altLang="el-GR" sz="2400" dirty="0" smtClean="0"/>
              <a:t>φορτιού.</a:t>
            </a:r>
            <a:endParaRPr lang="el-GR" altLang="el-GR" sz="2400" dirty="0"/>
          </a:p>
          <a:p>
            <a:pPr>
              <a:buFontTx/>
              <a:buChar char="•"/>
            </a:pPr>
            <a:r>
              <a:rPr lang="el-GR" altLang="el-GR" sz="2400" dirty="0"/>
              <a:t>Από την άλλη τα βακτήρια με ποσότητα άπαχου γάλακτος ίση με 2-2,5% της όλης ποσότητας που </a:t>
            </a:r>
            <a:r>
              <a:rPr lang="el-GR" altLang="el-GR" sz="2400" dirty="0" err="1" smtClean="0"/>
              <a:t>φυγοκεντρείται</a:t>
            </a:r>
            <a:r>
              <a:rPr lang="el-GR" altLang="el-GR" sz="2400" dirty="0" smtClean="0"/>
              <a:t>.</a:t>
            </a:r>
            <a:endParaRPr lang="el-GR" altLang="el-GR" sz="2400" dirty="0"/>
          </a:p>
          <a:p>
            <a:pPr>
              <a:buFontTx/>
              <a:buChar char="•"/>
            </a:pPr>
            <a:r>
              <a:rPr lang="el-GR" altLang="el-GR" sz="2400" dirty="0"/>
              <a:t>Το πλούσιο κλάσμα με τα βακτήρια αποστειρώνεται και αναμιγνύεται με την υπόλοιπη </a:t>
            </a:r>
            <a:r>
              <a:rPr lang="el-GR" altLang="el-GR" sz="2400" dirty="0" smtClean="0"/>
              <a:t>ποσότητα.</a:t>
            </a:r>
            <a:endParaRPr lang="el-GR" altLang="el-GR" sz="2400" dirty="0"/>
          </a:p>
          <a:p>
            <a:pPr>
              <a:buNone/>
            </a:pPr>
            <a:endParaRPr lang="el-GR" altLang="el-GR" sz="2400" dirty="0"/>
          </a:p>
        </p:txBody>
      </p:sp>
      <p:pic>
        <p:nvPicPr>
          <p:cNvPr id="10" name="Picture 10" descr="Εικόνα, Υπάρχουν δύο τύποι βακτηριοκαθαριστήρων.&#10;Τύπος 2 φάσεων:&#10;2 έξοδοι στην κορυφή.&#10;Από τη μία εξέρχεται το γάλα απαλλαγμένο από το μεγαλύτερο μέρος του μικροβιακού φορτιού.&#10;Από την άλλη τα βακτήρια με ποσότητα άπαχου γάλακτος ίση με 2-2,5% της όλης ποσότητας που φυγοκεντρείται.&#10;Το πλούσιο κλάσμα με τα βακτήρια αποστειρώνεται και αναμιγνύεται με την υπόλοιπη ποσότητα.&#10;&#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1844824"/>
            <a:ext cx="2769468"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36</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86409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err="1"/>
              <a:t>Βακτηριοκάθαρση</a:t>
            </a:r>
            <a:r>
              <a:rPr lang="el-GR" altLang="el-GR" dirty="0"/>
              <a:t> </a:t>
            </a:r>
            <a:r>
              <a:rPr lang="el-GR" altLang="el-GR" dirty="0" smtClean="0"/>
              <a:t>(3 </a:t>
            </a:r>
            <a:r>
              <a:rPr lang="el-GR" altLang="el-GR" dirty="0"/>
              <a:t>από </a:t>
            </a:r>
            <a:r>
              <a:rPr lang="el-GR" altLang="el-GR" dirty="0" smtClean="0"/>
              <a:t>5)</a:t>
            </a:r>
            <a:endParaRPr lang="el-GR" dirty="0"/>
          </a:p>
        </p:txBody>
      </p:sp>
      <p:sp>
        <p:nvSpPr>
          <p:cNvPr id="2" name="Ορθογώνιο 1" descr="."/>
          <p:cNvSpPr/>
          <p:nvPr/>
        </p:nvSpPr>
        <p:spPr>
          <a:xfrm>
            <a:off x="633672" y="908720"/>
            <a:ext cx="5172250" cy="461665"/>
          </a:xfrm>
          <a:prstGeom prst="rect">
            <a:avLst/>
          </a:prstGeom>
        </p:spPr>
        <p:txBody>
          <a:bodyPr wrap="none">
            <a:spAutoFit/>
          </a:bodyPr>
          <a:lstStyle/>
          <a:p>
            <a:r>
              <a:rPr lang="el-GR" altLang="el-GR" sz="2400" dirty="0"/>
              <a:t>Σύστημα </a:t>
            </a:r>
            <a:r>
              <a:rPr lang="el-GR" altLang="el-GR" sz="2400" dirty="0" err="1"/>
              <a:t>βακτηριοκάθαρσης</a:t>
            </a:r>
            <a:r>
              <a:rPr lang="el-GR" altLang="el-GR" sz="2400" dirty="0"/>
              <a:t> 2 </a:t>
            </a:r>
            <a:r>
              <a:rPr lang="el-GR" altLang="el-GR" sz="2400" dirty="0" smtClean="0"/>
              <a:t>φάσεων.</a:t>
            </a:r>
            <a:endParaRPr lang="el-GR" altLang="el-GR" sz="2400" dirty="0"/>
          </a:p>
        </p:txBody>
      </p:sp>
      <p:pic>
        <p:nvPicPr>
          <p:cNvPr id="10" name="Picture 12" descr="Εικόνα, Σύστημα βακτηριοκάθαρσης 2 φάσεων.&#10;1.Παστεριωτήρας.&#10;2.Φυγοκεντρικός διαχωριστήρας.&#10;3 Σύστημα αυτόματης τυποποίησης.&#10;4.Βακτηριοκαθαριστήρας δύο φάσεων.&#10;5.Αποστειρωτήρας UHT.&#10;&#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194" y="1341438"/>
            <a:ext cx="7987254"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descr="."/>
          <p:cNvSpPr/>
          <p:nvPr/>
        </p:nvSpPr>
        <p:spPr>
          <a:xfrm>
            <a:off x="545186" y="5013176"/>
            <a:ext cx="4746894" cy="1200329"/>
          </a:xfrm>
          <a:prstGeom prst="rect">
            <a:avLst/>
          </a:prstGeom>
        </p:spPr>
        <p:txBody>
          <a:bodyPr wrap="square">
            <a:spAutoFit/>
          </a:bodyPr>
          <a:lstStyle/>
          <a:p>
            <a:r>
              <a:rPr lang="el-GR" altLang="el-GR" sz="2400" dirty="0" smtClean="0"/>
              <a:t>1.Παστεριωτήρας.</a:t>
            </a:r>
            <a:endParaRPr lang="el-GR" altLang="el-GR" sz="2400" dirty="0"/>
          </a:p>
          <a:p>
            <a:r>
              <a:rPr lang="el-GR" altLang="el-GR" sz="2400" dirty="0"/>
              <a:t>2.Φυγοκεντρικός </a:t>
            </a:r>
            <a:r>
              <a:rPr lang="el-GR" altLang="el-GR" sz="2400" dirty="0" smtClean="0"/>
              <a:t>διαχωριστήρας.</a:t>
            </a:r>
            <a:endParaRPr lang="el-GR" altLang="el-GR" sz="2400" dirty="0"/>
          </a:p>
          <a:p>
            <a:r>
              <a:rPr lang="el-GR" altLang="el-GR" sz="2400" dirty="0"/>
              <a:t>3 Σύστημα αυτόματης </a:t>
            </a:r>
            <a:r>
              <a:rPr lang="el-GR" altLang="el-GR" sz="2400" dirty="0" smtClean="0"/>
              <a:t>τυποποίησης.</a:t>
            </a:r>
            <a:endParaRPr lang="en-US" altLang="el-GR" sz="2400" dirty="0"/>
          </a:p>
        </p:txBody>
      </p:sp>
      <p:sp>
        <p:nvSpPr>
          <p:cNvPr id="5" name="Ορθογώνιο 4" descr="."/>
          <p:cNvSpPr/>
          <p:nvPr>
            <p:custDataLst>
              <p:tags r:id="rId3"/>
            </p:custDataLst>
          </p:nvPr>
        </p:nvSpPr>
        <p:spPr>
          <a:xfrm>
            <a:off x="4939619" y="4869160"/>
            <a:ext cx="4168885" cy="1200329"/>
          </a:xfrm>
          <a:prstGeom prst="rect">
            <a:avLst/>
          </a:prstGeom>
        </p:spPr>
        <p:txBody>
          <a:bodyPr wrap="square">
            <a:spAutoFit/>
          </a:bodyPr>
          <a:lstStyle/>
          <a:p>
            <a:r>
              <a:rPr lang="en-US" altLang="el-GR" sz="2400" dirty="0"/>
              <a:t>4</a:t>
            </a:r>
            <a:r>
              <a:rPr lang="el-GR" altLang="el-GR" sz="2400" dirty="0"/>
              <a:t>.</a:t>
            </a:r>
            <a:r>
              <a:rPr lang="el-GR" altLang="el-GR" sz="2400" dirty="0" err="1"/>
              <a:t>Βακτηριοκαθαριστήρας</a:t>
            </a:r>
            <a:r>
              <a:rPr lang="el-GR" altLang="el-GR" sz="2400" dirty="0"/>
              <a:t> δύο </a:t>
            </a:r>
            <a:r>
              <a:rPr lang="el-GR" altLang="el-GR" sz="2400" dirty="0" smtClean="0"/>
              <a:t>φάσεων.</a:t>
            </a:r>
            <a:endParaRPr lang="el-GR" altLang="el-GR" sz="2400" dirty="0"/>
          </a:p>
          <a:p>
            <a:r>
              <a:rPr lang="el-GR" altLang="el-GR" sz="2400" dirty="0"/>
              <a:t>5.Αποστειρωτήρας </a:t>
            </a:r>
            <a:r>
              <a:rPr lang="en-US" altLang="el-GR" sz="2400" dirty="0" smtClean="0"/>
              <a:t>UHT</a:t>
            </a:r>
            <a:r>
              <a:rPr lang="el-GR" altLang="el-GR" sz="2400" dirty="0" smtClean="0"/>
              <a:t>.</a:t>
            </a:r>
            <a:endParaRPr lang="en-US"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37</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86409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err="1"/>
              <a:t>Βακτηριοκάθαρση</a:t>
            </a:r>
            <a:r>
              <a:rPr lang="el-GR" altLang="el-GR" dirty="0"/>
              <a:t> </a:t>
            </a:r>
            <a:r>
              <a:rPr lang="el-GR" altLang="el-GR" dirty="0" smtClean="0"/>
              <a:t>(4 </a:t>
            </a:r>
            <a:r>
              <a:rPr lang="el-GR" altLang="el-GR" dirty="0"/>
              <a:t>από </a:t>
            </a:r>
            <a:r>
              <a:rPr lang="el-GR" altLang="el-GR" dirty="0" smtClean="0"/>
              <a:t>5)</a:t>
            </a:r>
            <a:endParaRPr lang="el-GR" dirty="0"/>
          </a:p>
        </p:txBody>
      </p:sp>
      <p:sp>
        <p:nvSpPr>
          <p:cNvPr id="3" name="Θέση περιεχομένου 2" descr="."/>
          <p:cNvSpPr>
            <a:spLocks noGrp="1"/>
          </p:cNvSpPr>
          <p:nvPr>
            <p:ph idx="1"/>
          </p:nvPr>
        </p:nvSpPr>
        <p:spPr>
          <a:xfrm>
            <a:off x="457200" y="1124744"/>
            <a:ext cx="4042792" cy="4824536"/>
          </a:xfrm>
        </p:spPr>
        <p:txBody>
          <a:bodyPr>
            <a:noAutofit/>
          </a:bodyPr>
          <a:lstStyle/>
          <a:p>
            <a:pPr>
              <a:buNone/>
            </a:pPr>
            <a:r>
              <a:rPr lang="el-GR" altLang="el-GR" sz="2400" dirty="0"/>
              <a:t>Τύπος 1 </a:t>
            </a:r>
            <a:r>
              <a:rPr lang="el-GR" altLang="el-GR" sz="2400" dirty="0" smtClean="0"/>
              <a:t>φάσης:</a:t>
            </a:r>
            <a:endParaRPr lang="el-GR" altLang="el-GR" sz="2400" dirty="0"/>
          </a:p>
          <a:p>
            <a:pPr>
              <a:buFontTx/>
              <a:buChar char="•"/>
            </a:pPr>
            <a:r>
              <a:rPr lang="el-GR" altLang="el-GR" sz="2400" dirty="0"/>
              <a:t>1 έξοδος στην </a:t>
            </a:r>
            <a:r>
              <a:rPr lang="el-GR" altLang="el-GR" sz="2400" dirty="0" smtClean="0"/>
              <a:t>κορυφή,</a:t>
            </a:r>
            <a:endParaRPr lang="el-GR" altLang="el-GR" sz="2400" dirty="0"/>
          </a:p>
          <a:p>
            <a:pPr>
              <a:buFontTx/>
              <a:buChar char="•"/>
            </a:pPr>
            <a:r>
              <a:rPr lang="el-GR" altLang="el-GR" sz="2400" dirty="0"/>
              <a:t>εξέρχεται το </a:t>
            </a:r>
            <a:r>
              <a:rPr lang="el-GR" altLang="el-GR" sz="2400" dirty="0" err="1"/>
              <a:t>βακτηριοκαθαρισμένο</a:t>
            </a:r>
            <a:r>
              <a:rPr lang="el-GR" altLang="el-GR" sz="2400" dirty="0"/>
              <a:t> </a:t>
            </a:r>
            <a:r>
              <a:rPr lang="el-GR" altLang="el-GR" sz="2400" dirty="0" smtClean="0"/>
              <a:t>γάλα,</a:t>
            </a:r>
            <a:endParaRPr lang="el-GR" altLang="el-GR" sz="2400" dirty="0"/>
          </a:p>
          <a:p>
            <a:pPr>
              <a:buFontTx/>
              <a:buChar char="•"/>
            </a:pPr>
            <a:r>
              <a:rPr lang="el-GR" altLang="el-GR" sz="2400" dirty="0"/>
              <a:t>τα βακτήρια συγκεντρώνονται στην περιφέρεια και </a:t>
            </a:r>
            <a:r>
              <a:rPr lang="el-GR" altLang="el-GR" sz="2400" dirty="0" smtClean="0"/>
              <a:t>αποβάλλονται,</a:t>
            </a:r>
            <a:endParaRPr lang="el-GR" altLang="el-GR" sz="2400" dirty="0"/>
          </a:p>
          <a:p>
            <a:pPr>
              <a:buFontTx/>
              <a:buChar char="•"/>
            </a:pPr>
            <a:r>
              <a:rPr lang="el-GR" altLang="el-GR" sz="2400" dirty="0"/>
              <a:t>Η απώλεια του γάλακτος είναι της τάξης του 0,15</a:t>
            </a:r>
            <a:r>
              <a:rPr lang="el-GR" altLang="el-GR" sz="2400" dirty="0" smtClean="0"/>
              <a:t>%.</a:t>
            </a:r>
            <a:endParaRPr lang="el-GR" altLang="el-GR" sz="2400" dirty="0"/>
          </a:p>
        </p:txBody>
      </p:sp>
      <p:pic>
        <p:nvPicPr>
          <p:cNvPr id="8" name="Picture 9" descr="Εικόνα, Τύπος 1 φάσης:&#10;1 έξοδος στην κορυφή,&#10;εξέρχεται το βακτηριοκαθαρισμένο γάλα,&#10;τα βακτήρια συγκεντρώνονται στην περιφέρεια και αποβάλλονται,&#10;Η απώλεια του γάλακτος είναι της τάξης του 0,15%.&#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484784"/>
            <a:ext cx="3698875"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38</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79208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err="1"/>
              <a:t>Βακτηριοκάθαρση</a:t>
            </a:r>
            <a:r>
              <a:rPr lang="el-GR" altLang="el-GR" dirty="0"/>
              <a:t> </a:t>
            </a:r>
            <a:r>
              <a:rPr lang="el-GR" altLang="el-GR" dirty="0" smtClean="0"/>
              <a:t>(5 </a:t>
            </a:r>
            <a:r>
              <a:rPr lang="el-GR" altLang="el-GR" dirty="0"/>
              <a:t>από </a:t>
            </a:r>
            <a:r>
              <a:rPr lang="el-GR" altLang="el-GR" dirty="0" smtClean="0"/>
              <a:t>5)</a:t>
            </a:r>
            <a:endParaRPr lang="el-GR" dirty="0"/>
          </a:p>
        </p:txBody>
      </p:sp>
      <p:sp>
        <p:nvSpPr>
          <p:cNvPr id="3" name="Ορθογώνιο 2" descr="."/>
          <p:cNvSpPr/>
          <p:nvPr/>
        </p:nvSpPr>
        <p:spPr>
          <a:xfrm>
            <a:off x="694778" y="1052736"/>
            <a:ext cx="4973093" cy="461665"/>
          </a:xfrm>
          <a:prstGeom prst="rect">
            <a:avLst/>
          </a:prstGeom>
        </p:spPr>
        <p:txBody>
          <a:bodyPr wrap="none">
            <a:spAutoFit/>
          </a:bodyPr>
          <a:lstStyle/>
          <a:p>
            <a:r>
              <a:rPr lang="el-GR" altLang="el-GR" sz="2400" dirty="0"/>
              <a:t>Σύστημα </a:t>
            </a:r>
            <a:r>
              <a:rPr lang="el-GR" altLang="el-GR" sz="2400" dirty="0" err="1"/>
              <a:t>βακτηριοκάθαρσης</a:t>
            </a:r>
            <a:r>
              <a:rPr lang="el-GR" altLang="el-GR" sz="2400" dirty="0"/>
              <a:t> 1 </a:t>
            </a:r>
            <a:r>
              <a:rPr lang="el-GR" altLang="el-GR" sz="2400" dirty="0" smtClean="0"/>
              <a:t>φάσης.</a:t>
            </a:r>
            <a:endParaRPr lang="el-GR" altLang="el-GR" sz="2400" dirty="0"/>
          </a:p>
        </p:txBody>
      </p:sp>
      <p:pic>
        <p:nvPicPr>
          <p:cNvPr id="14" name="Picture 10" descr="Εικόνα, Σύστημα βακτηριοκάθαρσης 1 φάσης.&#10;1.Παστεριωτήρας&#10;2.Φυγοκεντρικός διαχωριστήρας&#10;3 Σύστημα αυτόματης τυποποίησης&#10;4.Βακτηριοκαθαρηστήρας μια φάσης&#10;5.Αποστειρωτήρας UHT&#10;.&#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464" y="1556792"/>
            <a:ext cx="8382000"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1" descr="."/>
          <p:cNvSpPr txBox="1">
            <a:spLocks noChangeArrowheads="1"/>
          </p:cNvSpPr>
          <p:nvPr/>
        </p:nvSpPr>
        <p:spPr bwMode="auto">
          <a:xfrm>
            <a:off x="611435" y="5077633"/>
            <a:ext cx="45370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latin typeface="+mn-lt"/>
              </a:rPr>
              <a:t>1.Παστεριωτήρας</a:t>
            </a:r>
          </a:p>
          <a:p>
            <a:pPr eaLnBrk="1" hangingPunct="1"/>
            <a:r>
              <a:rPr lang="el-GR" altLang="el-GR" sz="2000" dirty="0">
                <a:latin typeface="+mn-lt"/>
              </a:rPr>
              <a:t>2.Φυγοκεντρικός διαχωριστήρας</a:t>
            </a:r>
          </a:p>
          <a:p>
            <a:pPr eaLnBrk="1" hangingPunct="1"/>
            <a:r>
              <a:rPr lang="el-GR" altLang="el-GR" sz="2000" dirty="0">
                <a:latin typeface="+mn-lt"/>
              </a:rPr>
              <a:t>3 Σύστημα αυτόματης τυποποίησης</a:t>
            </a:r>
            <a:endParaRPr lang="en-US" altLang="el-GR" sz="2000" dirty="0">
              <a:latin typeface="+mn-lt"/>
            </a:endParaRPr>
          </a:p>
        </p:txBody>
      </p:sp>
      <p:sp>
        <p:nvSpPr>
          <p:cNvPr id="16" name="Text Box 12" descr="."/>
          <p:cNvSpPr txBox="1">
            <a:spLocks noChangeArrowheads="1"/>
          </p:cNvSpPr>
          <p:nvPr>
            <p:custDataLst>
              <p:tags r:id="rId3"/>
            </p:custDataLst>
          </p:nvPr>
        </p:nvSpPr>
        <p:spPr bwMode="auto">
          <a:xfrm>
            <a:off x="4788148" y="5077633"/>
            <a:ext cx="388830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2000" dirty="0">
                <a:latin typeface="+mn-lt"/>
              </a:rPr>
              <a:t>4</a:t>
            </a:r>
            <a:r>
              <a:rPr lang="el-GR" altLang="el-GR" sz="2000" dirty="0">
                <a:latin typeface="+mn-lt"/>
              </a:rPr>
              <a:t>.</a:t>
            </a:r>
            <a:r>
              <a:rPr lang="el-GR" altLang="el-GR" sz="2000" dirty="0" err="1">
                <a:latin typeface="+mn-lt"/>
              </a:rPr>
              <a:t>Βακτηριοκαθαρηστήρας</a:t>
            </a:r>
            <a:r>
              <a:rPr lang="el-GR" altLang="el-GR" sz="2000" dirty="0">
                <a:latin typeface="+mn-lt"/>
              </a:rPr>
              <a:t> μια φάσης</a:t>
            </a:r>
          </a:p>
          <a:p>
            <a:pPr eaLnBrk="1" hangingPunct="1"/>
            <a:r>
              <a:rPr lang="el-GR" altLang="el-GR" sz="2000" dirty="0">
                <a:latin typeface="+mn-lt"/>
              </a:rPr>
              <a:t>5.Αποστειρωτήρας </a:t>
            </a:r>
            <a:r>
              <a:rPr lang="en-US" altLang="el-GR" sz="2000" dirty="0">
                <a:latin typeface="+mn-lt"/>
              </a:rPr>
              <a:t>UHT</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39</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2337667"/>
            <a:ext cx="8229600" cy="2243461"/>
          </a:xfrm>
        </p:spPr>
        <p:txBody>
          <a:bodyPr>
            <a:normAutofit fontScale="92500" lnSpcReduction="10000"/>
          </a:bodyPr>
          <a:lstStyle/>
          <a:p>
            <a:r>
              <a:rPr lang="el-GR" sz="2800" dirty="0" smtClean="0"/>
              <a:t>Εξοικείωση σπουδαστών με την τεχνολογία παραγωγής παστεριωμένου γάλακτος, των επιπτώσεων της παστερίωσης στα φυσικοχημικά, μικροβιολογικά, οργανοληπτικά και </a:t>
            </a:r>
            <a:r>
              <a:rPr lang="el-GR" sz="2800" dirty="0" err="1" smtClean="0"/>
              <a:t>διαθρεπτικά</a:t>
            </a:r>
            <a:r>
              <a:rPr lang="el-GR" sz="2800" dirty="0" smtClean="0"/>
              <a:t> χαρακτηριστικά του γάλακτος καθώς και τις δοκιμές ποιοτικού ελέγχου που εκτελούνται. </a:t>
            </a:r>
          </a:p>
          <a:p>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86409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 Συσκευασία</a:t>
            </a:r>
            <a:endParaRPr lang="el-GR" dirty="0"/>
          </a:p>
        </p:txBody>
      </p:sp>
      <p:sp>
        <p:nvSpPr>
          <p:cNvPr id="2" name="Ορθογώνιο 1" descr="Η συσκευασία γίνεται:&#10;Σε υάλινες φιάλες που συνήθως που σφραγίζονται με φύλλο αλουμινίου,&#10;Σε γαλακτοδοχεία, που πρέπει να ανταποκρίνονται σε ορισμένες προδιαγραφές και χρησιμοποιούνται σε ειδικές μόνο περιπτώσεις (χονδρική πώληση),&#10;Πλαστικές φιάλες μιας χρήσεως αποτελούμενη από διάφορα υλικά,&#10;Χαρτοκιβωτίδια διαφόρων σχημάτων (παραδείγματος χάριν τετράεδρο tetrapack) τα οποία πληρώνονται από ειδική μηχανή. Έχει εσωτερική επικάλυψη από ειδικό πλαστικό το οποίο δεν πρέπει να αντιδρά με τα συστατικά του γάλακτος.&#10;Η συσκευασία αυτού του τύπου έχει πολλά πλεονεκτήματα αλλά ορισμένες φορές παρουσιάζει προβλήματα υγιεινής και επιμολύνεται το γάλα στο στάδιο αυτό.&#10;"/>
          <p:cNvSpPr/>
          <p:nvPr/>
        </p:nvSpPr>
        <p:spPr>
          <a:xfrm>
            <a:off x="467544" y="692696"/>
            <a:ext cx="8208912" cy="5632311"/>
          </a:xfrm>
          <a:prstGeom prst="rect">
            <a:avLst/>
          </a:prstGeom>
        </p:spPr>
        <p:txBody>
          <a:bodyPr wrap="square">
            <a:spAutoFit/>
          </a:bodyPr>
          <a:lstStyle/>
          <a:p>
            <a:r>
              <a:rPr lang="el-GR" altLang="el-GR" sz="2400" dirty="0"/>
              <a:t>Η συσκευασία γίνεται:</a:t>
            </a:r>
          </a:p>
          <a:p>
            <a:pPr marL="342900" indent="-342900">
              <a:buFont typeface="Arial" panose="020B0604020202020204" pitchFamily="34" charset="0"/>
              <a:buChar char="•"/>
            </a:pPr>
            <a:r>
              <a:rPr lang="el-GR" altLang="el-GR" sz="2400" dirty="0" smtClean="0"/>
              <a:t>Σε </a:t>
            </a:r>
            <a:r>
              <a:rPr lang="el-GR" altLang="el-GR" sz="2400" dirty="0"/>
              <a:t>υάλινες φιάλες που συνήθως που σφραγίζονται με φύλλο </a:t>
            </a:r>
            <a:r>
              <a:rPr lang="el-GR" altLang="el-GR" sz="2400" dirty="0" smtClean="0"/>
              <a:t>αλουμινίου,</a:t>
            </a:r>
            <a:endParaRPr lang="el-GR" altLang="el-GR" sz="2400" dirty="0"/>
          </a:p>
          <a:p>
            <a:pPr marL="342900" indent="-342900">
              <a:buFont typeface="Arial" panose="020B0604020202020204" pitchFamily="34" charset="0"/>
              <a:buChar char="•"/>
            </a:pPr>
            <a:r>
              <a:rPr lang="el-GR" altLang="el-GR" sz="2400" dirty="0" smtClean="0"/>
              <a:t>Σε </a:t>
            </a:r>
            <a:r>
              <a:rPr lang="el-GR" altLang="el-GR" sz="2400" dirty="0" err="1"/>
              <a:t>γαλακτοδοχεία</a:t>
            </a:r>
            <a:r>
              <a:rPr lang="el-GR" altLang="el-GR" sz="2400" dirty="0"/>
              <a:t>, που πρέπει να ανταποκρίνονται σε ορισμένες προδιαγραφές και χρησιμοποιούνται σε ειδικές μόνο περιπτώσεις (χονδρική πώληση</a:t>
            </a:r>
            <a:r>
              <a:rPr lang="el-GR" altLang="el-GR" sz="2400" dirty="0" smtClean="0"/>
              <a:t>),</a:t>
            </a:r>
            <a:endParaRPr lang="el-GR" altLang="el-GR" sz="2400" dirty="0"/>
          </a:p>
          <a:p>
            <a:pPr marL="342900" indent="-342900">
              <a:buFont typeface="Arial" panose="020B0604020202020204" pitchFamily="34" charset="0"/>
              <a:buChar char="•"/>
            </a:pPr>
            <a:r>
              <a:rPr lang="el-GR" altLang="el-GR" sz="2400" dirty="0" smtClean="0"/>
              <a:t>Πλαστικές </a:t>
            </a:r>
            <a:r>
              <a:rPr lang="el-GR" altLang="el-GR" sz="2400" dirty="0"/>
              <a:t>φιάλες μιας χρήσεως αποτελούμενη από διάφορα </a:t>
            </a:r>
            <a:r>
              <a:rPr lang="el-GR" altLang="el-GR" sz="2400" dirty="0" smtClean="0"/>
              <a:t>υλικά,</a:t>
            </a:r>
            <a:endParaRPr lang="el-GR" altLang="el-GR" sz="2400" dirty="0"/>
          </a:p>
          <a:p>
            <a:pPr marL="342900" indent="-342900">
              <a:buFont typeface="Arial" panose="020B0604020202020204" pitchFamily="34" charset="0"/>
              <a:buChar char="•"/>
            </a:pPr>
            <a:r>
              <a:rPr lang="el-GR" altLang="el-GR" sz="2400" dirty="0" err="1" smtClean="0"/>
              <a:t>Χαρτοκιβωτίδια</a:t>
            </a:r>
            <a:r>
              <a:rPr lang="el-GR" altLang="el-GR" sz="2400" dirty="0" smtClean="0"/>
              <a:t> </a:t>
            </a:r>
            <a:r>
              <a:rPr lang="el-GR" altLang="el-GR" sz="2400" dirty="0"/>
              <a:t>διαφόρων σχημάτων (</a:t>
            </a:r>
            <a:r>
              <a:rPr lang="el-GR" altLang="el-GR" sz="2400" dirty="0" smtClean="0"/>
              <a:t>π.χ</a:t>
            </a:r>
            <a:r>
              <a:rPr lang="el-GR" altLang="el-GR" sz="2400" dirty="0"/>
              <a:t>.</a:t>
            </a:r>
            <a:r>
              <a:rPr lang="el-GR" altLang="el-GR" sz="2400" dirty="0" smtClean="0"/>
              <a:t> </a:t>
            </a:r>
            <a:r>
              <a:rPr lang="el-GR" altLang="el-GR" sz="2400" dirty="0"/>
              <a:t>τετράεδρο </a:t>
            </a:r>
            <a:r>
              <a:rPr lang="en-US" altLang="el-GR" sz="2400" dirty="0" err="1"/>
              <a:t>tetrapack</a:t>
            </a:r>
            <a:r>
              <a:rPr lang="en-US" altLang="el-GR" sz="2400" dirty="0"/>
              <a:t>) </a:t>
            </a:r>
            <a:r>
              <a:rPr lang="el-GR" altLang="el-GR" sz="2400" dirty="0"/>
              <a:t>τα οποία πληρώνονται από ειδική μηχανή. Έχει εσωτερική επικάλυψη από ειδικό πλαστικό το οποίο δεν πρέπει να αντιδρά με τα συστατικά του γάλακτος.</a:t>
            </a:r>
          </a:p>
          <a:p>
            <a:r>
              <a:rPr lang="el-GR" altLang="el-GR" sz="2400" dirty="0" smtClean="0"/>
              <a:t>Η </a:t>
            </a:r>
            <a:r>
              <a:rPr lang="el-GR" altLang="el-GR" sz="2400" dirty="0"/>
              <a:t>συσκευασία αυτού του τύπου έχει πολλά πλεονεκτήματα αλλά ορισμένες φορές παρουσιάζει προβλήματα υγιεινής και επιμολύνεται το γάλα στο στάδιο αυτό.</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40</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86409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spcBef>
                <a:spcPct val="50000"/>
              </a:spcBef>
            </a:pPr>
            <a:r>
              <a:rPr lang="el-GR" altLang="el-GR" dirty="0"/>
              <a:t>Συντήρηση - διανομή</a:t>
            </a:r>
          </a:p>
        </p:txBody>
      </p:sp>
      <p:sp>
        <p:nvSpPr>
          <p:cNvPr id="2" name="Ορθογώνιο 1" descr="Το παστεριωμένο γάλα πρέπει να συντηρείται σε θερμοκρασία ψύξεως (&lt;6°C) στην οποία μπορεί να διατηρηθεί για χρόνο 5-10 ημέρες.&#10;&#10;Στη χώρα μας νομοθετικά ο χρόνος περιορίζεται σε ……… ημέρες. Οι ημερομηνίες παραγωγής και λήξεως πρέπει να αναγράφονται στη συσκευασία.&#10;&#10;Η μεταφορά του γάλακτος στα καταστήματα πρέπει να γίνεται από ειδικά φορτηγά ψυγεία &#10;&#10;Μετά την μεταφορά πρέπει να τοποθετούνται αμέσως στα ψυγεία των πρατηρίων πώλησης σε θερμοκρασία &lt; 6°C&#10;"/>
          <p:cNvSpPr/>
          <p:nvPr/>
        </p:nvSpPr>
        <p:spPr>
          <a:xfrm>
            <a:off x="467544" y="1124744"/>
            <a:ext cx="8280920" cy="4893647"/>
          </a:xfrm>
          <a:prstGeom prst="rect">
            <a:avLst/>
          </a:prstGeom>
        </p:spPr>
        <p:txBody>
          <a:bodyPr wrap="square">
            <a:spAutoFit/>
          </a:bodyPr>
          <a:lstStyle/>
          <a:p>
            <a:pPr>
              <a:buFont typeface="Wingdings" pitchFamily="2" charset="2"/>
              <a:buChar char="Ø"/>
            </a:pPr>
            <a:r>
              <a:rPr lang="el-GR" altLang="el-GR" sz="2400" dirty="0"/>
              <a:t>Το παστεριωμένο γάλα πρέπει να συντηρείται σε θερμοκρασία ψύξεως (&lt;6</a:t>
            </a:r>
            <a:r>
              <a:rPr lang="en-US" altLang="el-GR" sz="2400" dirty="0"/>
              <a:t>°C</a:t>
            </a:r>
            <a:r>
              <a:rPr lang="el-GR" altLang="el-GR" sz="2400" dirty="0"/>
              <a:t>) στην οποία μπορεί να διατηρηθεί για χρόνο 5-10 ημέρες.</a:t>
            </a:r>
          </a:p>
          <a:p>
            <a:pPr>
              <a:buFont typeface="Wingdings" pitchFamily="2" charset="2"/>
              <a:buChar char="Ø"/>
            </a:pPr>
            <a:endParaRPr lang="el-GR" altLang="el-GR" sz="2400" dirty="0"/>
          </a:p>
          <a:p>
            <a:pPr>
              <a:buFont typeface="Wingdings" pitchFamily="2" charset="2"/>
              <a:buChar char="Ø"/>
            </a:pPr>
            <a:r>
              <a:rPr lang="el-GR" altLang="el-GR" sz="2400" dirty="0"/>
              <a:t>Στη χώρα μας νομοθετικά ο χρόνος περιορίζεται σε </a:t>
            </a:r>
            <a:r>
              <a:rPr lang="el-GR" altLang="el-GR" sz="2400" dirty="0" smtClean="0"/>
              <a:t>……… </a:t>
            </a:r>
            <a:r>
              <a:rPr lang="el-GR" altLang="el-GR" sz="2400" dirty="0"/>
              <a:t>ημέρες. Οι ημερομηνίες παραγωγής και λήξεως πρέπει να αναγράφονται στη συσκευασία.</a:t>
            </a:r>
          </a:p>
          <a:p>
            <a:pPr>
              <a:buFont typeface="Wingdings" pitchFamily="2" charset="2"/>
              <a:buChar char="Ø"/>
            </a:pPr>
            <a:endParaRPr lang="el-GR" altLang="el-GR" sz="2400" dirty="0"/>
          </a:p>
          <a:p>
            <a:pPr>
              <a:buFont typeface="Wingdings" pitchFamily="2" charset="2"/>
              <a:buChar char="Ø"/>
            </a:pPr>
            <a:r>
              <a:rPr lang="el-GR" altLang="el-GR" sz="2400" dirty="0"/>
              <a:t>Η μεταφορά του γάλακτος στα καταστήματα πρέπει να γίνεται από ειδικά φορτηγά ψυγεία </a:t>
            </a:r>
          </a:p>
          <a:p>
            <a:pPr>
              <a:buFont typeface="Wingdings" pitchFamily="2" charset="2"/>
              <a:buChar char="Ø"/>
            </a:pPr>
            <a:endParaRPr lang="el-GR" altLang="el-GR" sz="2400" dirty="0"/>
          </a:p>
          <a:p>
            <a:pPr>
              <a:buFont typeface="Wingdings" pitchFamily="2" charset="2"/>
              <a:buChar char="Ø"/>
            </a:pPr>
            <a:r>
              <a:rPr lang="el-GR" altLang="el-GR" sz="2400" dirty="0"/>
              <a:t>Μετά την μεταφορά πρέπει να τοποθετούνται αμέσως στα ψυγεία των πρατηρίων πώλησης σε θερμοκρασία &lt; 6</a:t>
            </a:r>
            <a:r>
              <a:rPr lang="en-US" altLang="el-GR" sz="2400" dirty="0"/>
              <a:t>°C</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41</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r>
              <a:rPr lang="el-GR" altLang="el-GR" dirty="0"/>
              <a:t>Κρίσιμα σημεία στη λειτουργία του συστήματος παστερίωσης</a:t>
            </a:r>
            <a:endParaRPr lang="en-US" altLang="el-GR" dirty="0"/>
          </a:p>
        </p:txBody>
      </p:sp>
      <p:sp>
        <p:nvSpPr>
          <p:cNvPr id="3" name="Ορθογώνιο 2"/>
          <p:cNvSpPr/>
          <p:nvPr/>
        </p:nvSpPr>
        <p:spPr>
          <a:xfrm>
            <a:off x="467544" y="1412776"/>
            <a:ext cx="8208912" cy="4524315"/>
          </a:xfrm>
          <a:prstGeom prst="rect">
            <a:avLst/>
          </a:prstGeom>
        </p:spPr>
        <p:txBody>
          <a:bodyPr wrap="square">
            <a:spAutoFit/>
          </a:bodyPr>
          <a:lstStyle/>
          <a:p>
            <a:pPr marL="342900" indent="-342900">
              <a:buFont typeface="Arial" panose="020B0604020202020204" pitchFamily="34" charset="0"/>
              <a:buChar char="•"/>
            </a:pPr>
            <a:r>
              <a:rPr lang="el-GR" altLang="el-GR" sz="2400" dirty="0"/>
              <a:t>Άριστα εκπαιδευμένο </a:t>
            </a:r>
            <a:r>
              <a:rPr lang="el-GR" altLang="el-GR" sz="2400" dirty="0" smtClean="0"/>
              <a:t>προσωπικό, </a:t>
            </a:r>
            <a:endParaRPr lang="el-GR" altLang="el-GR" sz="2400" dirty="0"/>
          </a:p>
          <a:p>
            <a:pPr marL="342900" indent="-342900">
              <a:buFont typeface="Arial" panose="020B0604020202020204" pitchFamily="34" charset="0"/>
              <a:buChar char="•"/>
            </a:pPr>
            <a:r>
              <a:rPr lang="el-GR" altLang="el-GR" sz="2400" dirty="0"/>
              <a:t>Πιστή τήρηση των οδηγιών του </a:t>
            </a:r>
            <a:r>
              <a:rPr lang="el-GR" altLang="el-GR" sz="2400" dirty="0" smtClean="0"/>
              <a:t>κατασκευαστή,</a:t>
            </a:r>
            <a:endParaRPr lang="el-GR" altLang="el-GR" sz="2400" dirty="0"/>
          </a:p>
          <a:p>
            <a:pPr marL="342900" indent="-342900">
              <a:buFont typeface="Arial" panose="020B0604020202020204" pitchFamily="34" charset="0"/>
              <a:buChar char="•"/>
            </a:pPr>
            <a:r>
              <a:rPr lang="el-GR" altLang="el-GR" sz="2400" dirty="0"/>
              <a:t>Σωστό καθάρισμα και </a:t>
            </a:r>
            <a:r>
              <a:rPr lang="el-GR" altLang="el-GR" sz="2400" dirty="0" smtClean="0"/>
              <a:t>απολύμανση,</a:t>
            </a:r>
            <a:endParaRPr lang="el-GR" altLang="el-GR" sz="2400" dirty="0"/>
          </a:p>
          <a:p>
            <a:pPr marL="342900" indent="-342900">
              <a:buFont typeface="Arial" panose="020B0604020202020204" pitchFamily="34" charset="0"/>
              <a:buChar char="•"/>
            </a:pPr>
            <a:r>
              <a:rPr lang="el-GR" altLang="el-GR" sz="2400" dirty="0"/>
              <a:t>Ιδιαίτερη προσοχή στην λειτουργία του </a:t>
            </a:r>
            <a:r>
              <a:rPr lang="el-GR" altLang="el-GR" sz="2400" dirty="0" err="1"/>
              <a:t>εναλλάκτη</a:t>
            </a:r>
            <a:r>
              <a:rPr lang="el-GR" altLang="el-GR" sz="2400" dirty="0"/>
              <a:t> για να μην αναμιχθεί μη παστεριωμένο γάλα με παστεριωμένο λόγω διαφοράς </a:t>
            </a:r>
            <a:r>
              <a:rPr lang="el-GR" altLang="el-GR" sz="2400" dirty="0" smtClean="0"/>
              <a:t>πίεσης,</a:t>
            </a:r>
            <a:endParaRPr lang="el-GR" altLang="el-GR" sz="2400" dirty="0"/>
          </a:p>
          <a:p>
            <a:pPr marL="342900" indent="-342900">
              <a:buFont typeface="Arial" panose="020B0604020202020204" pitchFamily="34" charset="0"/>
              <a:buChar char="•"/>
            </a:pPr>
            <a:r>
              <a:rPr lang="el-GR" altLang="el-GR" sz="2400" dirty="0"/>
              <a:t>Ενημέρωση για την δυνατότητα ανάπτυξης θερμόφιλων μικροοργανισμών στις πλάκες του </a:t>
            </a:r>
            <a:r>
              <a:rPr lang="el-GR" altLang="el-GR" sz="2400" dirty="0" err="1"/>
              <a:t>εναλλάκτη</a:t>
            </a:r>
            <a:r>
              <a:rPr lang="el-GR" altLang="el-GR" sz="2400" dirty="0"/>
              <a:t> και τρόποι αντιμετώπισης (συχνό καθάρισμα με ειδικά απορρυπαντικά</a:t>
            </a:r>
            <a:r>
              <a:rPr lang="el-GR" altLang="el-GR" sz="2400" dirty="0" smtClean="0"/>
              <a:t>),</a:t>
            </a:r>
            <a:endParaRPr lang="el-GR" altLang="el-GR" sz="2400" dirty="0"/>
          </a:p>
          <a:p>
            <a:pPr marL="342900" indent="-342900">
              <a:buFont typeface="Arial" panose="020B0604020202020204" pitchFamily="34" charset="0"/>
              <a:buChar char="•"/>
            </a:pPr>
            <a:r>
              <a:rPr lang="el-GR" altLang="el-GR" sz="2400" dirty="0"/>
              <a:t>Λήψη μέτρων για αποφυγή διάβρωσης του </a:t>
            </a:r>
            <a:r>
              <a:rPr lang="el-GR" altLang="el-GR" sz="2400" dirty="0" err="1"/>
              <a:t>εναλλάκτη</a:t>
            </a:r>
            <a:r>
              <a:rPr lang="el-GR" altLang="el-GR" sz="2400" dirty="0"/>
              <a:t> (συνηθέστερο πρόβλημα που οδηγεί στην ανάμιξη παστεριωμένου με </a:t>
            </a:r>
            <a:r>
              <a:rPr lang="el-GR" altLang="el-GR" sz="2400" dirty="0" err="1"/>
              <a:t>απαστερίωτο</a:t>
            </a:r>
            <a:r>
              <a:rPr lang="el-GR" altLang="el-GR" sz="2400" dirty="0"/>
              <a:t> γάλα</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42</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r>
              <a:rPr lang="el-GR" altLang="el-GR" dirty="0"/>
              <a:t>Επίδραση της παστερίωσης στο </a:t>
            </a:r>
            <a:r>
              <a:rPr lang="el-GR" altLang="el-GR" dirty="0" smtClean="0"/>
              <a:t>γάλα</a:t>
            </a:r>
            <a:br>
              <a:rPr lang="el-GR" altLang="el-GR" dirty="0" smtClean="0"/>
            </a:br>
            <a:r>
              <a:rPr lang="el-GR" altLang="el-GR" dirty="0" smtClean="0"/>
              <a:t>(1 από 8)</a:t>
            </a:r>
            <a:endParaRPr lang="en-US" altLang="el-GR" dirty="0"/>
          </a:p>
        </p:txBody>
      </p:sp>
      <p:sp>
        <p:nvSpPr>
          <p:cNvPr id="6" name="2 - Θέση περιεχομένου" descr="Φυσικοχημικές ιδιότητες.&#10;Σημείο πήξεως: δεν επηρεάζεται, &#10;Ειδικό βάρος: δεν επηρεάζεται,&#10;Οξύτητα: Παρατηρείται μικρή μείωση λόγω απώλειας CO2. Το γάλα αμέσως μετά την άμελξη περιέχει σημαντικές ποσότητες CO2 το οποίο ελαττώνεται με την πάροδο του χρόνου. Η απώλεια CO2 διευκολύνεται με την θέρμανση. &#10;Οργανοληπτικά χαρακτηριστικά.&#10;Το χρώμα, η γεύση και η οσμή επηρεάζονται ελάχιστα κυρίως στην LTLT παστερίωση, &#10;"/>
          <p:cNvSpPr>
            <a:spLocks noGrp="1"/>
          </p:cNvSpPr>
          <p:nvPr>
            <p:ph sz="quarter" idx="1"/>
          </p:nvPr>
        </p:nvSpPr>
        <p:spPr>
          <a:xfrm>
            <a:off x="612648" y="1412776"/>
            <a:ext cx="8153400" cy="4752528"/>
          </a:xfrm>
        </p:spPr>
        <p:txBody>
          <a:bodyPr>
            <a:noAutofit/>
          </a:bodyPr>
          <a:lstStyle/>
          <a:p>
            <a:pPr marL="0" indent="0">
              <a:buNone/>
            </a:pPr>
            <a:r>
              <a:rPr lang="el-GR" altLang="el-GR" sz="2400" dirty="0"/>
              <a:t>Φυσικοχημικές </a:t>
            </a:r>
            <a:r>
              <a:rPr lang="el-GR" altLang="el-GR" sz="2400" dirty="0" smtClean="0"/>
              <a:t>ιδιότητες.</a:t>
            </a:r>
          </a:p>
          <a:p>
            <a:pPr>
              <a:buFontTx/>
              <a:buChar char="•"/>
            </a:pPr>
            <a:r>
              <a:rPr lang="el-GR" altLang="el-GR" sz="2400" dirty="0"/>
              <a:t>Σημείο πήξεως: δεν </a:t>
            </a:r>
            <a:r>
              <a:rPr lang="el-GR" altLang="el-GR" sz="2400" dirty="0" smtClean="0"/>
              <a:t>επηρεάζεται, </a:t>
            </a:r>
            <a:endParaRPr lang="el-GR" altLang="el-GR" sz="2400" dirty="0"/>
          </a:p>
          <a:p>
            <a:pPr>
              <a:buFontTx/>
              <a:buChar char="•"/>
            </a:pPr>
            <a:r>
              <a:rPr lang="el-GR" altLang="el-GR" sz="2400" dirty="0"/>
              <a:t>Ειδικό βάρος: δεν </a:t>
            </a:r>
            <a:r>
              <a:rPr lang="el-GR" altLang="el-GR" sz="2400" dirty="0" smtClean="0"/>
              <a:t>επηρεάζεται,</a:t>
            </a:r>
            <a:endParaRPr lang="el-GR" altLang="el-GR" sz="2400" dirty="0"/>
          </a:p>
          <a:p>
            <a:pPr>
              <a:buFontTx/>
              <a:buChar char="•"/>
            </a:pPr>
            <a:r>
              <a:rPr lang="el-GR" altLang="el-GR" sz="2400" dirty="0"/>
              <a:t>Οξύτητα: Παρατηρείται μικρή μείωση λόγω απώλειας </a:t>
            </a:r>
            <a:r>
              <a:rPr lang="en-US" altLang="el-GR" sz="2400" dirty="0"/>
              <a:t>CO2</a:t>
            </a:r>
            <a:r>
              <a:rPr lang="el-GR" altLang="el-GR" sz="2400" dirty="0"/>
              <a:t>. Το γάλα αμέσως μετά την </a:t>
            </a:r>
            <a:r>
              <a:rPr lang="el-GR" altLang="el-GR" sz="2400" dirty="0" err="1"/>
              <a:t>άμελξη</a:t>
            </a:r>
            <a:r>
              <a:rPr lang="el-GR" altLang="el-GR" sz="2400" dirty="0"/>
              <a:t> περιέχει σημαντικές ποσότητες </a:t>
            </a:r>
            <a:r>
              <a:rPr lang="en-US" altLang="el-GR" sz="2400" dirty="0"/>
              <a:t>CO2 </a:t>
            </a:r>
            <a:r>
              <a:rPr lang="el-GR" altLang="el-GR" sz="2400" dirty="0"/>
              <a:t>το οποίο ελαττώνεται με την πάροδο του χρόνου. Η απώλεια </a:t>
            </a:r>
            <a:r>
              <a:rPr lang="en-US" altLang="el-GR" sz="2400" dirty="0"/>
              <a:t>CO2</a:t>
            </a:r>
            <a:r>
              <a:rPr lang="el-GR" altLang="el-GR" sz="2400" dirty="0"/>
              <a:t> διευκολύνεται με την θέρμανση. </a:t>
            </a:r>
          </a:p>
          <a:p>
            <a:pPr marL="0" indent="0">
              <a:buNone/>
            </a:pPr>
            <a:r>
              <a:rPr lang="el-GR" altLang="el-GR" sz="2400" dirty="0"/>
              <a:t>Οργανοληπτικά </a:t>
            </a:r>
            <a:r>
              <a:rPr lang="el-GR" altLang="el-GR" sz="2400" dirty="0" smtClean="0"/>
              <a:t>χαρακτηριστικά.</a:t>
            </a:r>
            <a:endParaRPr lang="el-GR" altLang="el-GR" sz="2400" dirty="0"/>
          </a:p>
          <a:p>
            <a:r>
              <a:rPr lang="el-GR" altLang="el-GR" sz="2400" dirty="0"/>
              <a:t>Το χρώμα, η γεύση και η οσμή επηρεάζονται ελάχιστα κυρίως στην </a:t>
            </a:r>
            <a:r>
              <a:rPr lang="en-US" altLang="el-GR" sz="2400" dirty="0"/>
              <a:t>LTLT </a:t>
            </a:r>
            <a:r>
              <a:rPr lang="el-GR" altLang="el-GR" sz="2400" dirty="0" smtClean="0"/>
              <a:t>παστερίωση, </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43</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Επίδραση της παστερίωσης στο γάλα</a:t>
            </a:r>
            <a:br>
              <a:rPr lang="el-GR" altLang="el-GR" dirty="0"/>
            </a:br>
            <a:r>
              <a:rPr lang="el-GR" altLang="el-GR" dirty="0" smtClean="0"/>
              <a:t>(2 </a:t>
            </a:r>
            <a:r>
              <a:rPr lang="el-GR" altLang="el-GR" dirty="0"/>
              <a:t>από </a:t>
            </a:r>
            <a:r>
              <a:rPr lang="el-GR" altLang="el-GR" dirty="0" smtClean="0"/>
              <a:t>8)</a:t>
            </a:r>
            <a:endParaRPr lang="el-GR" dirty="0"/>
          </a:p>
        </p:txBody>
      </p:sp>
      <p:sp>
        <p:nvSpPr>
          <p:cNvPr id="6" name="2 - Θέση περιεχομένου" descr="Σε θερμοκρασίες μεγαλύτερες της LTLT έχει παρατηρηθεί πρόβλημα στην υφή του γάλακτος που γίνεται αμμώδης. Αυτό πιθανολογείται πως οφείλεται στη δημιουργία συμπλόκου μεταξύ ασβεστίου, μαγνησίου και των πρωτεϊνών.&#10;Τα κυριότερα συστατικά που σχηματίζονται με τη θέρμανση και που επηρεάζουν τη γεύση και το άρωμα είναι: υδρόθειο, μεθυλοκετόνες, λακτόνες.&#10;Ανάλογα με το είδος του γάλακτος σχηματίζονται και διαφορετικές ποσότητες.&#10;Ικανότητα πήξεως.&#10;Δεν επηρεάζεται η ικανότητα πήξεως με πυτιά πλην μικρής αύξησης του χρόνου δράσεως.&#10;"/>
          <p:cNvSpPr>
            <a:spLocks noGrp="1"/>
          </p:cNvSpPr>
          <p:nvPr>
            <p:ph sz="quarter" idx="1"/>
          </p:nvPr>
        </p:nvSpPr>
        <p:spPr>
          <a:xfrm>
            <a:off x="612648" y="1052736"/>
            <a:ext cx="8153400" cy="5256584"/>
          </a:xfrm>
        </p:spPr>
        <p:txBody>
          <a:bodyPr>
            <a:noAutofit/>
          </a:bodyPr>
          <a:lstStyle/>
          <a:p>
            <a:pPr>
              <a:buFontTx/>
              <a:buChar char="•"/>
            </a:pPr>
            <a:r>
              <a:rPr lang="el-GR" altLang="el-GR" sz="2400" dirty="0"/>
              <a:t>Σε θερμοκρασίες μεγαλύτερες της </a:t>
            </a:r>
            <a:r>
              <a:rPr lang="en-US" altLang="el-GR" sz="2400" dirty="0"/>
              <a:t>LTLT </a:t>
            </a:r>
            <a:r>
              <a:rPr lang="el-GR" altLang="el-GR" sz="2400" dirty="0"/>
              <a:t>έχει παρατηρηθεί πρόβλημα στην υφή του γάλακτος που γίνεται αμμώδης. Αυτό πιθανολογείται πως οφείλεται στη δημιουργία </a:t>
            </a:r>
            <a:r>
              <a:rPr lang="el-GR" altLang="el-GR" sz="2400" dirty="0" err="1"/>
              <a:t>συμπλόκου</a:t>
            </a:r>
            <a:r>
              <a:rPr lang="el-GR" altLang="el-GR" sz="2400" dirty="0"/>
              <a:t> μεταξύ ασβεστίου, μαγνησίου και των </a:t>
            </a:r>
            <a:r>
              <a:rPr lang="el-GR" altLang="el-GR" sz="2400" dirty="0" smtClean="0"/>
              <a:t>πρωτεϊνών.</a:t>
            </a:r>
          </a:p>
          <a:p>
            <a:pPr>
              <a:buFontTx/>
              <a:buChar char="•"/>
            </a:pPr>
            <a:r>
              <a:rPr lang="el-GR" altLang="el-GR" sz="2400" dirty="0"/>
              <a:t>Τα κυριότερα συστατικά που σχηματίζονται με τη θέρμανση και που επηρεάζουν τη γεύση και το άρωμα είναι: υδρόθειο, </a:t>
            </a:r>
            <a:r>
              <a:rPr lang="el-GR" altLang="el-GR" sz="2400" dirty="0" err="1"/>
              <a:t>μεθυλοκετόνες</a:t>
            </a:r>
            <a:r>
              <a:rPr lang="el-GR" altLang="el-GR" sz="2400" dirty="0"/>
              <a:t>, </a:t>
            </a:r>
            <a:r>
              <a:rPr lang="el-GR" altLang="el-GR" sz="2400" dirty="0" err="1"/>
              <a:t>λακτόνες</a:t>
            </a:r>
            <a:r>
              <a:rPr lang="el-GR" altLang="el-GR" sz="2400" dirty="0"/>
              <a:t>.</a:t>
            </a:r>
          </a:p>
          <a:p>
            <a:pPr>
              <a:buFontTx/>
              <a:buChar char="•"/>
            </a:pPr>
            <a:r>
              <a:rPr lang="el-GR" altLang="el-GR" sz="2400" dirty="0"/>
              <a:t>Ανάλογα με το είδος του γάλακτος σχηματίζονται και διαφορετικές </a:t>
            </a:r>
            <a:r>
              <a:rPr lang="el-GR" altLang="el-GR" sz="2400" dirty="0" smtClean="0"/>
              <a:t>ποσότητες.</a:t>
            </a:r>
            <a:endParaRPr lang="el-GR" altLang="el-GR" sz="2400" dirty="0"/>
          </a:p>
          <a:p>
            <a:pPr marL="0" indent="0">
              <a:buNone/>
            </a:pPr>
            <a:r>
              <a:rPr lang="el-GR" altLang="el-GR" sz="2400" dirty="0"/>
              <a:t>Ικανότητα </a:t>
            </a:r>
            <a:r>
              <a:rPr lang="el-GR" altLang="el-GR" sz="2400" dirty="0" smtClean="0"/>
              <a:t>πήξεως.</a:t>
            </a:r>
            <a:endParaRPr lang="el-GR" altLang="el-GR" sz="2400" dirty="0"/>
          </a:p>
          <a:p>
            <a:pPr>
              <a:buFontTx/>
              <a:buChar char="•"/>
            </a:pPr>
            <a:r>
              <a:rPr lang="el-GR" altLang="el-GR" sz="2400" dirty="0"/>
              <a:t>Δεν επηρεάζεται η ικανότητα πήξεως με πυτιά πλην μικρής αύξησης του χρόνου </a:t>
            </a:r>
            <a:r>
              <a:rPr lang="el-GR" altLang="el-GR" sz="2400" dirty="0" smtClean="0"/>
              <a:t>δράσεως.</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44</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Επίδραση της παστερίωσης στο γάλα</a:t>
            </a:r>
            <a:br>
              <a:rPr lang="el-GR" altLang="el-GR" dirty="0"/>
            </a:br>
            <a:r>
              <a:rPr lang="el-GR" altLang="el-GR" dirty="0" smtClean="0"/>
              <a:t>(3 </a:t>
            </a:r>
            <a:r>
              <a:rPr lang="el-GR" altLang="el-GR" dirty="0"/>
              <a:t>από </a:t>
            </a:r>
            <a:r>
              <a:rPr lang="el-GR" altLang="el-GR" dirty="0" smtClean="0"/>
              <a:t>8)</a:t>
            </a:r>
            <a:endParaRPr lang="el-GR" dirty="0"/>
          </a:p>
        </p:txBody>
      </p:sp>
      <p:sp>
        <p:nvSpPr>
          <p:cNvPr id="2" name="Ορθογώνιο 1" descr="Συστατικά του γάλακτος.&#10;Λίπος: θεωρείται σταθερό στη θερμική επεξεργασία που συμβαίνει η παστερίωση. Μόνο με θέρμανση πάνω από 100°C υπάρχει πρόβλημα στη διαχωριστική ικανότητα της κρέμας, &#10;&#10;Λακτόζη: οι κυριότερες αντιδράσεις της λακτόζης με τη θερμική επεξεργασία συνδέονται με αλλαγές στο χρώμα (browning, Maillard). Στη συνηθισμένη παστερίωση δεν παρατηρείται το παραπάνω φαινόμενο, &#10;&#10;Ένζυμα: τα περισσότερα από αυτά αδρανοποιούνται. Μερικά είναι πολύ ευαίσθητα όπως η φωσφατάση και η αδρανοποίηση της αποτελεί κριτήριο καλής παστερίωσης. Μερικά πρωτεολυτικά ένζυμα ψυχρότροφων βακτηρίων είναι αρκετά θερμοανθεκτικά και δεν αδρανοποιούνται ακόμα και σε υψηλές θερμοκρασίες,&#10;"/>
          <p:cNvSpPr/>
          <p:nvPr/>
        </p:nvSpPr>
        <p:spPr>
          <a:xfrm>
            <a:off x="467544" y="965041"/>
            <a:ext cx="8280920" cy="5170646"/>
          </a:xfrm>
          <a:prstGeom prst="rect">
            <a:avLst/>
          </a:prstGeom>
        </p:spPr>
        <p:txBody>
          <a:bodyPr wrap="square">
            <a:spAutoFit/>
          </a:bodyPr>
          <a:lstStyle/>
          <a:p>
            <a:r>
              <a:rPr lang="el-GR" altLang="el-GR" sz="2200" dirty="0"/>
              <a:t>Συστατικά του </a:t>
            </a:r>
            <a:r>
              <a:rPr lang="el-GR" altLang="el-GR" sz="2200" dirty="0" smtClean="0"/>
              <a:t>γάλακτος.</a:t>
            </a:r>
          </a:p>
          <a:p>
            <a:pPr marL="342900" indent="-342900">
              <a:buFont typeface="Arial" panose="020B0604020202020204" pitchFamily="34" charset="0"/>
              <a:buChar char="•"/>
            </a:pPr>
            <a:r>
              <a:rPr lang="el-GR" altLang="el-GR" sz="2200" dirty="0"/>
              <a:t>Λίπος: θεωρείται σταθερό στη θερμική επεξεργασία που συμβαίνει η παστερίωση. Μόνο με θέρμανση πάνω από 100</a:t>
            </a:r>
            <a:r>
              <a:rPr lang="en-US" altLang="el-GR" sz="2200" dirty="0"/>
              <a:t>°C</a:t>
            </a:r>
            <a:r>
              <a:rPr lang="el-GR" altLang="el-GR" sz="2200" dirty="0"/>
              <a:t> υπάρχει πρόβλημα στη διαχωριστική ικανότητα της </a:t>
            </a:r>
            <a:r>
              <a:rPr lang="el-GR" altLang="el-GR" sz="2200" dirty="0" smtClean="0"/>
              <a:t>κρέμας, </a:t>
            </a:r>
          </a:p>
          <a:p>
            <a:pPr marL="342900" indent="-342900">
              <a:buFont typeface="Arial" panose="020B0604020202020204" pitchFamily="34" charset="0"/>
              <a:buChar char="•"/>
            </a:pPr>
            <a:endParaRPr lang="el-GR" altLang="el-GR" sz="2200" dirty="0"/>
          </a:p>
          <a:p>
            <a:pPr marL="342900" indent="-342900">
              <a:buFont typeface="Arial" panose="020B0604020202020204" pitchFamily="34" charset="0"/>
              <a:buChar char="•"/>
            </a:pPr>
            <a:r>
              <a:rPr lang="el-GR" altLang="el-GR" sz="2200" dirty="0"/>
              <a:t>Λακτόζη: οι κυριότερες αντιδράσεις της λακτόζης με τη θερμική επεξεργασία συνδέονται με αλλαγές στο χρώμα (</a:t>
            </a:r>
            <a:r>
              <a:rPr lang="en-US" altLang="el-GR" sz="2200" dirty="0"/>
              <a:t>browning, </a:t>
            </a:r>
            <a:r>
              <a:rPr lang="en-US" altLang="el-GR" sz="2200" dirty="0" err="1"/>
              <a:t>Maillard</a:t>
            </a:r>
            <a:r>
              <a:rPr lang="en-US" altLang="el-GR" sz="2200" dirty="0"/>
              <a:t>). </a:t>
            </a:r>
            <a:r>
              <a:rPr lang="el-GR" altLang="el-GR" sz="2200" dirty="0"/>
              <a:t>Στη συνηθισμένη παστερίωση δεν παρατηρείται το παραπάνω </a:t>
            </a:r>
            <a:r>
              <a:rPr lang="el-GR" altLang="el-GR" sz="2200" dirty="0" smtClean="0"/>
              <a:t>φαινόμενο, </a:t>
            </a:r>
          </a:p>
          <a:p>
            <a:pPr marL="342900" indent="-342900">
              <a:buFont typeface="Arial" panose="020B0604020202020204" pitchFamily="34" charset="0"/>
              <a:buChar char="•"/>
            </a:pPr>
            <a:endParaRPr lang="el-GR" altLang="el-GR" sz="2200" dirty="0"/>
          </a:p>
          <a:p>
            <a:pPr marL="342900" indent="-342900">
              <a:buFont typeface="Arial" panose="020B0604020202020204" pitchFamily="34" charset="0"/>
              <a:buChar char="•"/>
            </a:pPr>
            <a:r>
              <a:rPr lang="el-GR" altLang="el-GR" sz="2200" dirty="0"/>
              <a:t>Ένζυμα: τα περισσότερα από αυτά αδρανοποιούνται. Μερικά είναι πολύ ευαίσθητα όπως η </a:t>
            </a:r>
            <a:r>
              <a:rPr lang="el-GR" altLang="el-GR" sz="2200" dirty="0" err="1"/>
              <a:t>φωσφατάση</a:t>
            </a:r>
            <a:r>
              <a:rPr lang="el-GR" altLang="el-GR" sz="2200" dirty="0"/>
              <a:t> και η αδρανοποίηση της αποτελεί κριτήριο καλής παστερίωσης. Μερικά πρωτεολυτικά ένζυμα </a:t>
            </a:r>
            <a:r>
              <a:rPr lang="el-GR" altLang="el-GR" sz="2200" dirty="0" err="1"/>
              <a:t>ψυχρότροφων</a:t>
            </a:r>
            <a:r>
              <a:rPr lang="el-GR" altLang="el-GR" sz="2200" dirty="0"/>
              <a:t> βακτηρίων είναι αρκετά </a:t>
            </a:r>
            <a:r>
              <a:rPr lang="el-GR" altLang="el-GR" sz="2200" dirty="0" err="1"/>
              <a:t>θερμοανθεκτικά</a:t>
            </a:r>
            <a:r>
              <a:rPr lang="el-GR" altLang="el-GR" sz="2200" dirty="0"/>
              <a:t> και δεν αδρανοποιούνται ακόμα και σε υψηλές </a:t>
            </a:r>
            <a:r>
              <a:rPr lang="el-GR" altLang="el-GR" sz="2200" dirty="0" smtClean="0"/>
              <a:t>θερμοκρασίες,</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45</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Επίδραση της παστερίωσης στο γάλα</a:t>
            </a:r>
            <a:br>
              <a:rPr lang="el-GR" altLang="el-GR" dirty="0"/>
            </a:br>
            <a:r>
              <a:rPr lang="el-GR" altLang="el-GR" dirty="0" smtClean="0"/>
              <a:t>(4 </a:t>
            </a:r>
            <a:r>
              <a:rPr lang="el-GR" altLang="el-GR" dirty="0"/>
              <a:t>από </a:t>
            </a:r>
            <a:r>
              <a:rPr lang="el-GR" altLang="el-GR" dirty="0" smtClean="0"/>
              <a:t>8)</a:t>
            </a:r>
            <a:endParaRPr lang="el-GR" dirty="0"/>
          </a:p>
        </p:txBody>
      </p:sp>
      <p:sp>
        <p:nvSpPr>
          <p:cNvPr id="6" name="2 - Θέση περιεχομένου" descr="Άλατα: τα άλατα του ασβεστίου και του φωσφόρου είναι λιγότερο διαλυτά σε ψηλές θερμοκρασίες από ότι σε χαμηλές. Αναμένεται επομένως η περιεκτικότητα σε διαλυτό ασβέστιο και φώσφορο να ελαττώνεται με τη θερμική επεξεργασία. &#10;Πρωτεΐνες ορού: θεωρούνται γενικά πολύ ευαίσθητες στη θερμική επεξεργασία ακόμα και πάνω από τους εξήντα βαθμούς κελσίου για αυτό και υπάρχει κίνδυνος να μετουσιωθούν.Οι πιο ευαίσθητες στη θέρμανση είναι οι ανοσογλοβουλίνες, η οροαλβουμίνη, και η β-γαλακτογλοβουλίνη. Η α-γαλακταλβουμίνη είναι λιγότερο ευαίσθητη από τις προηγούμενες.&#10;"/>
          <p:cNvSpPr>
            <a:spLocks noGrp="1"/>
          </p:cNvSpPr>
          <p:nvPr>
            <p:ph sz="quarter" idx="1"/>
          </p:nvPr>
        </p:nvSpPr>
        <p:spPr>
          <a:xfrm>
            <a:off x="612648" y="1340768"/>
            <a:ext cx="8153400" cy="4536504"/>
          </a:xfrm>
        </p:spPr>
        <p:txBody>
          <a:bodyPr>
            <a:noAutofit/>
          </a:bodyPr>
          <a:lstStyle/>
          <a:p>
            <a:pPr>
              <a:buFontTx/>
              <a:buChar char="•"/>
            </a:pPr>
            <a:r>
              <a:rPr lang="el-GR" altLang="el-GR" sz="2400" dirty="0"/>
              <a:t>Άλατα: τα άλατα του ασβεστίου και του φωσφόρου είναι λιγότερο διαλυτά σε ψηλές θερμοκρασίες από ότι σε χαμηλές. Αναμένεται επομένως η περιεκτικότητα σε διαλυτό ασβέστιο και φώσφορο να ελαττώνεται με τη θερμική επεξεργασία. </a:t>
            </a:r>
            <a:endParaRPr lang="el-GR" altLang="el-GR" sz="2400" dirty="0" smtClean="0"/>
          </a:p>
          <a:p>
            <a:pPr>
              <a:buFontTx/>
              <a:buChar char="•"/>
            </a:pPr>
            <a:r>
              <a:rPr lang="el-GR" altLang="el-GR" sz="2400" dirty="0"/>
              <a:t>Πρωτεΐνες ορού: θεωρούνται γενικά πολύ ευαίσθητες στη θερμική επεξεργασία ακόμα και πάνω από τους 60</a:t>
            </a:r>
            <a:r>
              <a:rPr lang="en-US" altLang="el-GR" sz="2400" dirty="0"/>
              <a:t>°C</a:t>
            </a:r>
            <a:r>
              <a:rPr lang="el-GR" altLang="el-GR" sz="2400" dirty="0"/>
              <a:t> για αυτό και υπάρχει κίνδυνος να </a:t>
            </a:r>
            <a:r>
              <a:rPr lang="el-GR" altLang="el-GR" sz="2400" dirty="0" err="1" smtClean="0"/>
              <a:t>μετουσιωθούν.Οι</a:t>
            </a:r>
            <a:r>
              <a:rPr lang="el-GR" altLang="el-GR" sz="2400" dirty="0" smtClean="0"/>
              <a:t> </a:t>
            </a:r>
            <a:r>
              <a:rPr lang="el-GR" altLang="el-GR" sz="2400" dirty="0"/>
              <a:t>πιο ευαίσθητες στη θέρμανση είναι οι </a:t>
            </a:r>
            <a:r>
              <a:rPr lang="el-GR" altLang="el-GR" sz="2400" dirty="0" err="1"/>
              <a:t>ανοσογλοβουλίνες</a:t>
            </a:r>
            <a:r>
              <a:rPr lang="el-GR" altLang="el-GR" sz="2400" dirty="0"/>
              <a:t>, η </a:t>
            </a:r>
            <a:r>
              <a:rPr lang="el-GR" altLang="el-GR" sz="2400" dirty="0" err="1"/>
              <a:t>οροαλβουμίνη</a:t>
            </a:r>
            <a:r>
              <a:rPr lang="el-GR" altLang="el-GR" sz="2400" dirty="0"/>
              <a:t>, και η β-</a:t>
            </a:r>
            <a:r>
              <a:rPr lang="el-GR" altLang="el-GR" sz="2400" dirty="0" err="1"/>
              <a:t>γαλακτογλοβουλίνη</a:t>
            </a:r>
            <a:r>
              <a:rPr lang="el-GR" altLang="el-GR" sz="2400" dirty="0"/>
              <a:t>. Η α-</a:t>
            </a:r>
            <a:r>
              <a:rPr lang="el-GR" altLang="el-GR" sz="2400" dirty="0" err="1"/>
              <a:t>γαλακταλβουμίνη</a:t>
            </a:r>
            <a:r>
              <a:rPr lang="el-GR" altLang="el-GR" sz="2400" dirty="0"/>
              <a:t> είναι λιγότερο ευαίσθητη από τις </a:t>
            </a:r>
            <a:r>
              <a:rPr lang="el-GR" altLang="el-GR" sz="2400" dirty="0" smtClean="0"/>
              <a:t>προηγούμενες.</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46</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Επίδραση της παστερίωσης στο γάλα</a:t>
            </a:r>
            <a:br>
              <a:rPr lang="el-GR" altLang="el-GR" dirty="0"/>
            </a:br>
            <a:r>
              <a:rPr lang="el-GR" altLang="el-GR" dirty="0" smtClean="0"/>
              <a:t>(5 </a:t>
            </a:r>
            <a:r>
              <a:rPr lang="el-GR" altLang="el-GR" dirty="0"/>
              <a:t>από </a:t>
            </a:r>
            <a:r>
              <a:rPr lang="el-GR" altLang="el-GR" dirty="0" smtClean="0"/>
              <a:t>8)</a:t>
            </a:r>
            <a:endParaRPr lang="el-GR" dirty="0"/>
          </a:p>
        </p:txBody>
      </p:sp>
      <p:sp>
        <p:nvSpPr>
          <p:cNvPr id="6" name="2 - Θέση περιεχομένου" descr="Καζεΐνη: είναι από τις πρωτεΐνες που δεν μετουσιώνονται με τη θερμική επεξεργασία και θεωρείται αρκετά σταθερή. Οι μόνες μεταβολές που μπορούν να προκύψουν είναι αν αντιδράσουν με τις ευαίσθητες πρωτεΐνες του ορού και από τις αλλαγές του ιοντικού περιβάλλοντος του γάλακτος. Συνήθως η δομή της αλλάζει σε θερμοκρασίες πάνω από εκατό βαθμούς κελσίου. &#10;Βιταμίνες: κατά την LTLT παστερίωση έχει παρατηρηθεί μικρή απώλεια πέντε ως δέκα τοις εκατό στις βιταμίνες A, D και στις ομάδες τις B. Η βιταμίνη C υποβαθμίζεται κατά είκοσι τοις εκατό. Κατά την HTST παστερίωση οι απώλειες τις C ήταν έως δέκα τοις εκατό. &#10;"/>
          <p:cNvSpPr>
            <a:spLocks noGrp="1"/>
          </p:cNvSpPr>
          <p:nvPr>
            <p:ph sz="quarter" idx="1"/>
          </p:nvPr>
        </p:nvSpPr>
        <p:spPr>
          <a:xfrm>
            <a:off x="612648" y="1484784"/>
            <a:ext cx="8153400" cy="4392488"/>
          </a:xfrm>
        </p:spPr>
        <p:txBody>
          <a:bodyPr>
            <a:noAutofit/>
          </a:bodyPr>
          <a:lstStyle/>
          <a:p>
            <a:pPr>
              <a:buFontTx/>
              <a:buChar char="•"/>
            </a:pPr>
            <a:r>
              <a:rPr lang="el-GR" altLang="el-GR" sz="2400" dirty="0"/>
              <a:t>Καζεΐνη: είναι από τις πρωτεΐνες που δεν μετουσιώνονται με τη θερμική επεξεργασία και θεωρείται αρκετά σταθερή. Οι μόνες μεταβολές που μπορούν να προκύψουν είναι αν αντιδράσουν με τις ευαίσθητες πρωτεΐνες του ορού και από τις αλλαγές του ιοντικού περιβάλλοντος του γάλακτος. Συνήθως η δομή της αλλάζει σε θερμοκρασίες πάνω από 100</a:t>
            </a:r>
            <a:r>
              <a:rPr lang="en-US" altLang="el-GR" sz="2400" dirty="0" smtClean="0"/>
              <a:t>°C</a:t>
            </a:r>
            <a:r>
              <a:rPr lang="el-GR" altLang="el-GR" sz="2400" dirty="0" smtClean="0"/>
              <a:t>. </a:t>
            </a:r>
            <a:endParaRPr lang="el-GR" altLang="el-GR" sz="2400" dirty="0"/>
          </a:p>
          <a:p>
            <a:r>
              <a:rPr lang="el-GR" altLang="el-GR" sz="2400" dirty="0"/>
              <a:t>Βιταμίνες: κατά την </a:t>
            </a:r>
            <a:r>
              <a:rPr lang="en-US" altLang="el-GR" sz="2400" dirty="0"/>
              <a:t>LTLT </a:t>
            </a:r>
            <a:r>
              <a:rPr lang="el-GR" altLang="el-GR" sz="2400" dirty="0"/>
              <a:t>παστερίωση έχει παρατηρηθεί μικρή απώλεια 5-10% στις βιταμίνες </a:t>
            </a:r>
            <a:r>
              <a:rPr lang="en-US" altLang="el-GR" sz="2400" dirty="0"/>
              <a:t>A, D </a:t>
            </a:r>
            <a:r>
              <a:rPr lang="el-GR" altLang="el-GR" sz="2400" dirty="0"/>
              <a:t>και στις ομάδες τις </a:t>
            </a:r>
            <a:r>
              <a:rPr lang="en-US" altLang="el-GR" sz="2400" dirty="0"/>
              <a:t>B. </a:t>
            </a:r>
            <a:r>
              <a:rPr lang="el-GR" altLang="el-GR" sz="2400" dirty="0"/>
              <a:t>Η βιταμίνη </a:t>
            </a:r>
            <a:r>
              <a:rPr lang="en-US" altLang="el-GR" sz="2400" dirty="0"/>
              <a:t>C </a:t>
            </a:r>
            <a:r>
              <a:rPr lang="el-GR" altLang="el-GR" sz="2400" dirty="0"/>
              <a:t>υποβαθμίζεται κατά 20%. Κατά την </a:t>
            </a:r>
            <a:r>
              <a:rPr lang="en-US" altLang="el-GR" sz="2400" dirty="0"/>
              <a:t>HTST </a:t>
            </a:r>
            <a:r>
              <a:rPr lang="el-GR" altLang="el-GR" sz="2400" dirty="0"/>
              <a:t>παστερίωση οι απώλειες τις </a:t>
            </a:r>
            <a:r>
              <a:rPr lang="en-US" altLang="el-GR" sz="2400" dirty="0"/>
              <a:t>C </a:t>
            </a:r>
            <a:r>
              <a:rPr lang="el-GR" altLang="el-GR" sz="2400" dirty="0"/>
              <a:t>ήταν έως 10%.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47</a:t>
            </a:fld>
            <a:endParaRPr lang="el-GR" dirty="0"/>
          </a:p>
        </p:txBody>
      </p:sp>
    </p:spTree>
    <p:custDataLst>
      <p:tags r:id="rId1"/>
    </p:custDataLst>
    <p:extLst>
      <p:ext uri="{BB962C8B-B14F-4D97-AF65-F5344CB8AC3E}">
        <p14:creationId xmlns:p14="http://schemas.microsoft.com/office/powerpoint/2010/main" val="6459361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Επίδραση της παστερίωσης στο γάλα</a:t>
            </a:r>
            <a:br>
              <a:rPr lang="el-GR" altLang="el-GR" dirty="0"/>
            </a:br>
            <a:r>
              <a:rPr lang="el-GR" altLang="el-GR" dirty="0" smtClean="0"/>
              <a:t>(6 </a:t>
            </a:r>
            <a:r>
              <a:rPr lang="el-GR" altLang="el-GR" dirty="0"/>
              <a:t>από </a:t>
            </a:r>
            <a:r>
              <a:rPr lang="el-GR" altLang="el-GR" dirty="0" smtClean="0"/>
              <a:t>8)</a:t>
            </a:r>
            <a:endParaRPr lang="el-GR" dirty="0"/>
          </a:p>
        </p:txBody>
      </p:sp>
      <p:sp>
        <p:nvSpPr>
          <p:cNvPr id="6" name="2 - Θέση περιεχομένου" descr="Συμπέρασμα.&#10;το παστεριωμένο γάλα έχει σχεδόν την ίδια θρεπτική αξία με το νωπό. Η υποβάθμιση της βιταμίνης C δεν επηρεάζει την ημερήσια πρόσληψη της, μίας και το νωπό γάλα περιέχει περίπου είκοσι mg/lt τα οποία δεν επαρκούν ούτως ή άλλως να καλύψουν τις ημερήσιες ανάγκες που ανέρχονται σε 60mg. &#10;Μικροβιολογία.&#10; καταστροφή των παθογόνων μικροοργανισμών τα οποία μπορεί να είναι επιβλαβή για τον άνθρωπο.&#10;Η LTLT και η HTST θεωρούνται ότι καταστρέφουν τους επικίνδυνους μικροοργανισμούς.&#10;"/>
          <p:cNvSpPr>
            <a:spLocks noGrp="1"/>
          </p:cNvSpPr>
          <p:nvPr>
            <p:ph sz="quarter" idx="1"/>
          </p:nvPr>
        </p:nvSpPr>
        <p:spPr>
          <a:xfrm>
            <a:off x="612648" y="1340768"/>
            <a:ext cx="8153400" cy="4824536"/>
          </a:xfrm>
        </p:spPr>
        <p:txBody>
          <a:bodyPr>
            <a:noAutofit/>
          </a:bodyPr>
          <a:lstStyle/>
          <a:p>
            <a:pPr marL="0" indent="0">
              <a:buNone/>
            </a:pPr>
            <a:r>
              <a:rPr lang="el-GR" altLang="el-GR" sz="2400" dirty="0" smtClean="0"/>
              <a:t>Συμπέρασμα.</a:t>
            </a:r>
          </a:p>
          <a:p>
            <a:r>
              <a:rPr lang="el-GR" altLang="el-GR" sz="2400" dirty="0" smtClean="0"/>
              <a:t>το </a:t>
            </a:r>
            <a:r>
              <a:rPr lang="el-GR" altLang="el-GR" sz="2400" dirty="0"/>
              <a:t>παστεριωμένο γάλα έχει σχεδόν την ίδια θρεπτική αξία με το νωπό. Η υποβάθμιση της βιταμίνης </a:t>
            </a:r>
            <a:r>
              <a:rPr lang="en-US" altLang="el-GR" sz="2400" dirty="0"/>
              <a:t>C </a:t>
            </a:r>
            <a:r>
              <a:rPr lang="el-GR" altLang="el-GR" sz="2400" dirty="0"/>
              <a:t>δεν επηρεάζει την ημερήσια πρόσληψη της</a:t>
            </a:r>
            <a:r>
              <a:rPr lang="en-US" altLang="el-GR" sz="2400" dirty="0"/>
              <a:t>,</a:t>
            </a:r>
            <a:r>
              <a:rPr lang="el-GR" altLang="el-GR" sz="2400" dirty="0"/>
              <a:t> μίας και το νωπό γάλα περιέχει περίπου 20</a:t>
            </a:r>
            <a:r>
              <a:rPr lang="en-US" altLang="el-GR" sz="2400" dirty="0"/>
              <a:t>mg/</a:t>
            </a:r>
            <a:r>
              <a:rPr lang="en-US" altLang="el-GR" sz="2400" dirty="0" err="1"/>
              <a:t>lt</a:t>
            </a:r>
            <a:r>
              <a:rPr lang="en-US" altLang="el-GR" sz="2400" dirty="0"/>
              <a:t> </a:t>
            </a:r>
            <a:r>
              <a:rPr lang="el-GR" altLang="el-GR" sz="2400" dirty="0"/>
              <a:t>τα οποία δεν επαρκούν ούτως ή άλλως να καλύψουν τις ημερήσιες ανάγκες που ανέρχονται σε 60</a:t>
            </a:r>
            <a:r>
              <a:rPr lang="en-US" altLang="el-GR" sz="2400" dirty="0"/>
              <a:t>mg.</a:t>
            </a:r>
            <a:r>
              <a:rPr lang="el-GR" altLang="el-GR" sz="2400" dirty="0"/>
              <a:t> </a:t>
            </a:r>
          </a:p>
          <a:p>
            <a:pPr marL="0" indent="0">
              <a:buNone/>
            </a:pPr>
            <a:r>
              <a:rPr lang="el-GR" altLang="el-GR" sz="2400" dirty="0" smtClean="0"/>
              <a:t>Μικροβιολογία.</a:t>
            </a:r>
          </a:p>
          <a:p>
            <a:pPr>
              <a:buFontTx/>
              <a:buChar char="•"/>
            </a:pPr>
            <a:r>
              <a:rPr lang="el-GR" altLang="el-GR" sz="2400" dirty="0"/>
              <a:t> καταστροφή των παθογόνων μικροοργανισμών τα οποία μπορεί να είναι επιβλαβή για τον άνθρωπο</a:t>
            </a:r>
            <a:r>
              <a:rPr lang="el-GR" altLang="el-GR" sz="2400" dirty="0" smtClean="0"/>
              <a:t>.</a:t>
            </a:r>
            <a:endParaRPr lang="el-GR" altLang="el-GR" sz="2400" dirty="0"/>
          </a:p>
          <a:p>
            <a:pPr>
              <a:buFontTx/>
              <a:buChar char="•"/>
            </a:pPr>
            <a:r>
              <a:rPr lang="el-GR" altLang="el-GR" sz="2400" dirty="0"/>
              <a:t>Η </a:t>
            </a:r>
            <a:r>
              <a:rPr lang="en-US" altLang="el-GR" sz="2400" dirty="0"/>
              <a:t>LTLT </a:t>
            </a:r>
            <a:r>
              <a:rPr lang="el-GR" altLang="el-GR" sz="2400" dirty="0"/>
              <a:t>και η </a:t>
            </a:r>
            <a:r>
              <a:rPr lang="en-US" altLang="el-GR" sz="2400" dirty="0"/>
              <a:t>HTST </a:t>
            </a:r>
            <a:r>
              <a:rPr lang="el-GR" altLang="el-GR" sz="2400" dirty="0"/>
              <a:t>θεωρούνται ότι καταστρέφουν τους επικίνδυνους μικροοργανισμούς</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48</a:t>
            </a:fld>
            <a:endParaRPr lang="el-GR" dirty="0"/>
          </a:p>
        </p:txBody>
      </p:sp>
    </p:spTree>
    <p:custDataLst>
      <p:tags r:id="rId1"/>
    </p:custDataLst>
    <p:extLst>
      <p:ext uri="{BB962C8B-B14F-4D97-AF65-F5344CB8AC3E}">
        <p14:creationId xmlns:p14="http://schemas.microsoft.com/office/powerpoint/2010/main" val="6459361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Επίδραση της παστερίωσης στο γάλα</a:t>
            </a:r>
            <a:br>
              <a:rPr lang="el-GR" altLang="el-GR" dirty="0"/>
            </a:br>
            <a:r>
              <a:rPr lang="el-GR" altLang="el-GR" dirty="0" smtClean="0"/>
              <a:t>(7 </a:t>
            </a:r>
            <a:r>
              <a:rPr lang="el-GR" altLang="el-GR" dirty="0"/>
              <a:t>από </a:t>
            </a:r>
            <a:r>
              <a:rPr lang="el-GR" altLang="el-GR" dirty="0" smtClean="0"/>
              <a:t>8)</a:t>
            </a:r>
            <a:endParaRPr lang="el-GR" dirty="0"/>
          </a:p>
        </p:txBody>
      </p:sp>
      <p:sp>
        <p:nvSpPr>
          <p:cNvPr id="6" name="2 - Θέση περιεχομένου" descr="αμφιβολίες ως προς τα είδη Coxiella burnetti, Listeria monocytogenes, Nocardia asteroides καθώς και τους ιούς του αφθώδη πυρετού και της εγκεφαλομυελίτιδας, τα οποία πιστεύουν ότι μπορεί να επιβιώσουν στην LTLT εάν υπάρχει σχετικά μεγάλος αρχικός πληθυσμός.&#10;Η HTST παστερίωση θανατώνει τα παραπάνω είδη. Αλλά η παστερίωση δεν καταστρέφει τους σπόρους των βακτηρίων και τα σπόρια των μυκήτων. &#10;Σε μεγάλο ποσοστό επιβιώνουν οι εντερόκοκκοι, ο Streptococcus termophilus και ορισμένοι λατοβάκιλλοι (L. bulgaricus και L. lactis). Τα εντεροβακτηριοειδή και ιδιαίτερα τα κολοβακτηριοειδή είναι θερμοευαίσθητα και θανατώνονται. Επομένως παρουσία τους μετά την παστερίωση είναι δείγμα μη σωστής παστερίωσης.&#10;"/>
          <p:cNvSpPr>
            <a:spLocks noGrp="1"/>
          </p:cNvSpPr>
          <p:nvPr>
            <p:ph sz="quarter" idx="1"/>
          </p:nvPr>
        </p:nvSpPr>
        <p:spPr>
          <a:xfrm>
            <a:off x="612648" y="1052736"/>
            <a:ext cx="8153400" cy="5436194"/>
          </a:xfrm>
        </p:spPr>
        <p:txBody>
          <a:bodyPr>
            <a:noAutofit/>
          </a:bodyPr>
          <a:lstStyle/>
          <a:p>
            <a:pPr>
              <a:buFontTx/>
              <a:buChar char="•"/>
            </a:pPr>
            <a:r>
              <a:rPr lang="el-GR" altLang="el-GR" sz="2400" dirty="0" smtClean="0"/>
              <a:t>αμφιβολίες </a:t>
            </a:r>
            <a:r>
              <a:rPr lang="el-GR" altLang="el-GR" sz="2400" dirty="0"/>
              <a:t>ως προς τα είδη </a:t>
            </a:r>
            <a:r>
              <a:rPr lang="en-US" altLang="el-GR" sz="2400" dirty="0" err="1" smtClean="0"/>
              <a:t>Coxiella</a:t>
            </a:r>
            <a:r>
              <a:rPr lang="en-US" altLang="el-GR" sz="2400" dirty="0" smtClean="0"/>
              <a:t> </a:t>
            </a:r>
            <a:r>
              <a:rPr lang="en-US" altLang="el-GR" sz="2400" dirty="0" err="1"/>
              <a:t>burnetti</a:t>
            </a:r>
            <a:r>
              <a:rPr lang="en-US" altLang="el-GR" sz="2400" dirty="0"/>
              <a:t>, Listeria </a:t>
            </a:r>
            <a:r>
              <a:rPr lang="en-US" altLang="el-GR" sz="2400" dirty="0" err="1"/>
              <a:t>monocytogenes</a:t>
            </a:r>
            <a:r>
              <a:rPr lang="en-US" altLang="el-GR" sz="2400" dirty="0"/>
              <a:t>, </a:t>
            </a:r>
            <a:r>
              <a:rPr lang="en-US" altLang="el-GR" sz="2400" dirty="0" err="1"/>
              <a:t>Nocardia</a:t>
            </a:r>
            <a:r>
              <a:rPr lang="en-US" altLang="el-GR" sz="2400" dirty="0"/>
              <a:t> </a:t>
            </a:r>
            <a:r>
              <a:rPr lang="en-US" altLang="el-GR" sz="2400" dirty="0" err="1" smtClean="0"/>
              <a:t>asteroides</a:t>
            </a:r>
            <a:r>
              <a:rPr lang="en-US" altLang="el-GR" sz="2400" dirty="0" smtClean="0"/>
              <a:t> </a:t>
            </a:r>
            <a:r>
              <a:rPr lang="el-GR" altLang="el-GR" sz="2400" dirty="0"/>
              <a:t>καθώς και τους ιούς του αφθώδη πυρετού και της </a:t>
            </a:r>
            <a:r>
              <a:rPr lang="el-GR" altLang="el-GR" sz="2400" dirty="0" err="1"/>
              <a:t>εγκεφαλομυελίτιδας</a:t>
            </a:r>
            <a:r>
              <a:rPr lang="el-GR" altLang="el-GR" sz="2400" dirty="0"/>
              <a:t>, τα οποία πιστεύουν ότι μπορεί να επιβιώσουν στην </a:t>
            </a:r>
            <a:r>
              <a:rPr lang="en-US" altLang="el-GR" sz="2400" dirty="0"/>
              <a:t>LTLT </a:t>
            </a:r>
            <a:r>
              <a:rPr lang="el-GR" altLang="el-GR" sz="2400" dirty="0"/>
              <a:t>εάν υπάρχει σχετικά μεγάλος αρχικός πληθυσμός</a:t>
            </a:r>
            <a:r>
              <a:rPr lang="el-GR" altLang="el-GR" sz="2400" dirty="0" smtClean="0"/>
              <a:t>.</a:t>
            </a:r>
          </a:p>
          <a:p>
            <a:r>
              <a:rPr lang="el-GR" altLang="el-GR" sz="2400" dirty="0"/>
              <a:t>Η </a:t>
            </a:r>
            <a:r>
              <a:rPr lang="en-US" altLang="el-GR" sz="2400" dirty="0"/>
              <a:t>HTST </a:t>
            </a:r>
            <a:r>
              <a:rPr lang="el-GR" altLang="el-GR" sz="2400" dirty="0"/>
              <a:t>παστερίωση θανατώνει τα παραπάνω είδη. </a:t>
            </a:r>
            <a:r>
              <a:rPr lang="el-GR" altLang="el-GR" sz="2400" dirty="0" smtClean="0"/>
              <a:t>Αλλά </a:t>
            </a:r>
            <a:r>
              <a:rPr lang="el-GR" altLang="el-GR" sz="2400" dirty="0"/>
              <a:t>η παστερίωση δεν καταστρέφει τους σπόρους των βακτηρίων και τα σπόρια των μυκήτων. </a:t>
            </a:r>
            <a:endParaRPr lang="el-GR" altLang="el-GR" sz="2400" dirty="0" smtClean="0"/>
          </a:p>
          <a:p>
            <a:r>
              <a:rPr lang="el-GR" altLang="el-GR" sz="2400" dirty="0"/>
              <a:t>Σε μεγάλο ποσοστό επιβιώνουν οι εντερόκοκκοι, ο </a:t>
            </a:r>
            <a:r>
              <a:rPr lang="en-US" altLang="el-GR" sz="2400" dirty="0"/>
              <a:t>Streptococcus </a:t>
            </a:r>
            <a:r>
              <a:rPr lang="en-US" altLang="el-GR" sz="2400" dirty="0" err="1"/>
              <a:t>termophilus</a:t>
            </a:r>
            <a:r>
              <a:rPr lang="en-US" altLang="el-GR" sz="2400" dirty="0"/>
              <a:t> </a:t>
            </a:r>
            <a:r>
              <a:rPr lang="el-GR" altLang="el-GR" sz="2400" dirty="0"/>
              <a:t>και ορισμένοι </a:t>
            </a:r>
            <a:r>
              <a:rPr lang="el-GR" altLang="el-GR" sz="2400" dirty="0" err="1"/>
              <a:t>λατοβάκιλλοι</a:t>
            </a:r>
            <a:r>
              <a:rPr lang="el-GR" altLang="el-GR" sz="2400" dirty="0"/>
              <a:t> (</a:t>
            </a:r>
            <a:r>
              <a:rPr lang="en-US" altLang="el-GR" sz="2400" dirty="0"/>
              <a:t>L. </a:t>
            </a:r>
            <a:r>
              <a:rPr lang="en-US" altLang="el-GR" sz="2400" dirty="0" err="1"/>
              <a:t>bulgaricus</a:t>
            </a:r>
            <a:r>
              <a:rPr lang="en-US" altLang="el-GR" sz="2400" dirty="0"/>
              <a:t> </a:t>
            </a:r>
            <a:r>
              <a:rPr lang="el-GR" altLang="el-GR" sz="2400" dirty="0"/>
              <a:t>και</a:t>
            </a:r>
            <a:r>
              <a:rPr lang="en-US" altLang="el-GR" sz="2400" dirty="0"/>
              <a:t> L. </a:t>
            </a:r>
            <a:r>
              <a:rPr lang="en-US" altLang="el-GR" sz="2400" dirty="0" err="1"/>
              <a:t>lactis</a:t>
            </a:r>
            <a:r>
              <a:rPr lang="en-US" altLang="el-GR" sz="2400" dirty="0"/>
              <a:t>). </a:t>
            </a:r>
            <a:r>
              <a:rPr lang="el-GR" altLang="el-GR" sz="2400" dirty="0" smtClean="0"/>
              <a:t>Τα </a:t>
            </a:r>
            <a:r>
              <a:rPr lang="el-GR" altLang="el-GR" sz="2400" dirty="0" err="1"/>
              <a:t>εντεροβακτηριοειδή</a:t>
            </a:r>
            <a:r>
              <a:rPr lang="el-GR" altLang="el-GR" sz="2400" dirty="0"/>
              <a:t> και ιδιαίτερα τα </a:t>
            </a:r>
            <a:r>
              <a:rPr lang="el-GR" altLang="el-GR" sz="2400" dirty="0" err="1"/>
              <a:t>κολοβακτηριοειδή</a:t>
            </a:r>
            <a:r>
              <a:rPr lang="el-GR" altLang="el-GR" sz="2400" dirty="0"/>
              <a:t> είναι </a:t>
            </a:r>
            <a:r>
              <a:rPr lang="el-GR" altLang="el-GR" sz="2400" dirty="0" err="1"/>
              <a:t>θερμοευαίσθητα</a:t>
            </a:r>
            <a:r>
              <a:rPr lang="el-GR" altLang="el-GR" sz="2400" dirty="0"/>
              <a:t> και θανατώνονται. Επομένως παρουσία τους μετά την παστερίωση είναι δείγμα μη σωστής παστερίωσης</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49</a:t>
            </a:fld>
            <a:endParaRPr lang="el-GR" dirty="0"/>
          </a:p>
        </p:txBody>
      </p:sp>
    </p:spTree>
    <p:custDataLst>
      <p:tags r:id="rId1"/>
    </p:custDataLst>
    <p:extLst>
      <p:ext uri="{BB962C8B-B14F-4D97-AF65-F5344CB8AC3E}">
        <p14:creationId xmlns:p14="http://schemas.microsoft.com/office/powerpoint/2010/main" val="645936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556792"/>
            <a:ext cx="8208912" cy="4320480"/>
          </a:xfrm>
        </p:spPr>
        <p:txBody>
          <a:bodyPr>
            <a:noAutofit/>
          </a:bodyPr>
          <a:lstStyle/>
          <a:p>
            <a:pPr fontAlgn="auto">
              <a:spcAft>
                <a:spcPts val="0"/>
              </a:spcAft>
              <a:defRPr/>
            </a:pPr>
            <a:r>
              <a:rPr lang="el-GR" dirty="0">
                <a:hlinkClick r:id="rId4" action="ppaction://hlinksldjump"/>
              </a:rPr>
              <a:t>Παστεριωμένο </a:t>
            </a:r>
            <a:r>
              <a:rPr lang="el-GR" dirty="0" smtClean="0">
                <a:hlinkClick r:id="rId4" action="ppaction://hlinksldjump"/>
              </a:rPr>
              <a:t>γάλα,</a:t>
            </a:r>
            <a:endParaRPr lang="el-GR" dirty="0" smtClean="0"/>
          </a:p>
          <a:p>
            <a:pPr fontAlgn="auto">
              <a:spcAft>
                <a:spcPts val="0"/>
              </a:spcAft>
              <a:defRPr/>
            </a:pPr>
            <a:r>
              <a:rPr lang="el-GR" altLang="el-GR" dirty="0">
                <a:hlinkClick r:id="rId5" action="ppaction://hlinksldjump"/>
              </a:rPr>
              <a:t>Εξοπλισμός συγκροτήματος </a:t>
            </a:r>
            <a:r>
              <a:rPr lang="el-GR" altLang="el-GR" dirty="0" smtClean="0">
                <a:hlinkClick r:id="rId5" action="ppaction://hlinksldjump"/>
              </a:rPr>
              <a:t>παστερίωσης,</a:t>
            </a:r>
            <a:endParaRPr lang="el-GR" altLang="el-GR" dirty="0" smtClean="0"/>
          </a:p>
          <a:p>
            <a:pPr fontAlgn="auto">
              <a:spcAft>
                <a:spcPts val="0"/>
              </a:spcAft>
              <a:defRPr/>
            </a:pPr>
            <a:r>
              <a:rPr lang="el-GR" altLang="el-GR" dirty="0">
                <a:hlinkClick r:id="rId6" action="ppaction://hlinksldjump"/>
              </a:rPr>
              <a:t>Κρίσιμα σημεία στη λειτουργία του συστήματος </a:t>
            </a:r>
            <a:r>
              <a:rPr lang="el-GR" altLang="el-GR" dirty="0" smtClean="0">
                <a:hlinkClick r:id="rId6" action="ppaction://hlinksldjump"/>
              </a:rPr>
              <a:t>παστερίωσης,</a:t>
            </a:r>
            <a:endParaRPr lang="el-GR" altLang="el-GR" dirty="0" smtClean="0"/>
          </a:p>
          <a:p>
            <a:pPr fontAlgn="auto">
              <a:spcAft>
                <a:spcPts val="0"/>
              </a:spcAft>
              <a:defRPr/>
            </a:pPr>
            <a:r>
              <a:rPr lang="el-GR" altLang="el-GR" dirty="0">
                <a:hlinkClick r:id="rId7" action="ppaction://hlinksldjump"/>
              </a:rPr>
              <a:t>Επίδραση της παστερίωσης στο </a:t>
            </a:r>
            <a:r>
              <a:rPr lang="el-GR" altLang="el-GR" dirty="0" smtClean="0">
                <a:hlinkClick r:id="rId7" action="ppaction://hlinksldjump"/>
              </a:rPr>
              <a:t>γάλα,</a:t>
            </a:r>
            <a:endParaRPr lang="el-GR" altLang="el-GR" dirty="0" smtClean="0"/>
          </a:p>
          <a:p>
            <a:pPr fontAlgn="auto">
              <a:spcAft>
                <a:spcPts val="0"/>
              </a:spcAft>
              <a:defRPr/>
            </a:pPr>
            <a:r>
              <a:rPr lang="el-GR" altLang="el-GR" dirty="0">
                <a:hlinkClick r:id="rId8" action="ppaction://hlinksldjump"/>
              </a:rPr>
              <a:t>Ποιοτικός </a:t>
            </a:r>
            <a:r>
              <a:rPr lang="el-GR" altLang="el-GR" dirty="0" smtClean="0">
                <a:hlinkClick r:id="rId8" action="ppaction://hlinksldjump"/>
              </a:rPr>
              <a:t>έλεγχος,</a:t>
            </a:r>
            <a:endParaRPr lang="el-GR" altLang="el-GR" dirty="0" smtClean="0"/>
          </a:p>
          <a:p>
            <a:pPr fontAlgn="auto">
              <a:spcAft>
                <a:spcPts val="0"/>
              </a:spcAft>
              <a:defRPr/>
            </a:pPr>
            <a:r>
              <a:rPr lang="el-GR" altLang="el-GR" dirty="0">
                <a:hlinkClick r:id="rId9" action="ppaction://hlinksldjump"/>
              </a:rPr>
              <a:t>Γάλα μακράς </a:t>
            </a:r>
            <a:r>
              <a:rPr lang="el-GR" altLang="el-GR" dirty="0" smtClean="0">
                <a:hlinkClick r:id="rId9" action="ppaction://hlinksldjump"/>
              </a:rPr>
              <a:t>διαρκείας.</a:t>
            </a:r>
            <a:endParaRPr lang="el-GR" altLang="el-GR" dirty="0" smtClean="0"/>
          </a:p>
          <a:p>
            <a:pPr fontAlgn="auto">
              <a:spcAft>
                <a:spcPts val="0"/>
              </a:spcAft>
              <a:defRPr/>
            </a:pPr>
            <a:endParaRPr lang="el-GR" altLang="el-GR" dirty="0" smtClean="0"/>
          </a:p>
          <a:p>
            <a:pPr fontAlgn="auto">
              <a:spcAft>
                <a:spcPts val="0"/>
              </a:spcAft>
              <a:defRPr/>
            </a:pPr>
            <a:endParaRPr lang="el-GR"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Επίδραση της παστερίωσης στο γάλα</a:t>
            </a:r>
            <a:br>
              <a:rPr lang="el-GR" altLang="el-GR" dirty="0"/>
            </a:br>
            <a:r>
              <a:rPr lang="el-GR" altLang="el-GR" dirty="0" smtClean="0"/>
              <a:t>(8 </a:t>
            </a:r>
            <a:r>
              <a:rPr lang="el-GR" altLang="el-GR" dirty="0"/>
              <a:t>από </a:t>
            </a:r>
            <a:r>
              <a:rPr lang="el-GR" altLang="el-GR" dirty="0" smtClean="0"/>
              <a:t>8)</a:t>
            </a:r>
            <a:endParaRPr lang="el-GR" dirty="0"/>
          </a:p>
        </p:txBody>
      </p:sp>
      <p:sp>
        <p:nvSpPr>
          <p:cNvPr id="6" name="2 - Θέση περιεχομένου" descr="Η υπόλοιπη κοινή μικροβιακή χλωρίδα θανατώνεται σε ποσοστό ενενήντα ως ενενηντα εννιά τοις εκατό ανάλογα με το πληθυσμό και την θερμοαντοχή των ειδών.&#10;η σωστή εφαρμογή της HTST επιφέρει μείωση της ΟΜΧ μεγαλύτερη από ενενηντα εννιά τοις εκατό.&#10;όσο λιγότερα βακτήρια έχει το προς παστερίωση γάλα τόσο αποτελεσματικότερη θα είναι και η παστερίωση και το γάλα που θα προκύψει θα είναι άριστο από άποψη μικροβιολογικής κατάστασης και θα έχει πολύ καλή ικανότητα συντήρησης.&#10;"/>
          <p:cNvSpPr>
            <a:spLocks noGrp="1"/>
          </p:cNvSpPr>
          <p:nvPr>
            <p:ph sz="quarter" idx="1"/>
          </p:nvPr>
        </p:nvSpPr>
        <p:spPr>
          <a:xfrm>
            <a:off x="612648" y="1484784"/>
            <a:ext cx="8153400" cy="4032448"/>
          </a:xfrm>
        </p:spPr>
        <p:txBody>
          <a:bodyPr>
            <a:noAutofit/>
          </a:bodyPr>
          <a:lstStyle/>
          <a:p>
            <a:pPr>
              <a:buFontTx/>
              <a:buChar char="•"/>
            </a:pPr>
            <a:r>
              <a:rPr lang="el-GR" altLang="el-GR" sz="2400" dirty="0"/>
              <a:t>Η υπόλοιπη κοινή μικροβιακή χλωρίδα θανατώνεται σε ποσοστό 90-99% ανάλογα με το πληθυσμό και την </a:t>
            </a:r>
            <a:r>
              <a:rPr lang="el-GR" altLang="el-GR" sz="2400" dirty="0" err="1"/>
              <a:t>θερμοαντοχή</a:t>
            </a:r>
            <a:r>
              <a:rPr lang="el-GR" altLang="el-GR" sz="2400" dirty="0"/>
              <a:t> των ειδών</a:t>
            </a:r>
            <a:r>
              <a:rPr lang="el-GR" altLang="el-GR" sz="2400" dirty="0" smtClean="0"/>
              <a:t>.</a:t>
            </a:r>
            <a:endParaRPr lang="el-GR" altLang="el-GR" sz="2400" dirty="0"/>
          </a:p>
          <a:p>
            <a:pPr>
              <a:buFontTx/>
              <a:buChar char="•"/>
            </a:pPr>
            <a:r>
              <a:rPr lang="el-GR" altLang="el-GR" sz="2400" dirty="0"/>
              <a:t>η σωστή εφαρμογή της </a:t>
            </a:r>
            <a:r>
              <a:rPr lang="en-US" altLang="el-GR" sz="2400" dirty="0"/>
              <a:t>HTST </a:t>
            </a:r>
            <a:r>
              <a:rPr lang="el-GR" altLang="el-GR" sz="2400" dirty="0"/>
              <a:t>επιφέρει μείωση της ΟΜΧ μεγαλύτερη από 99</a:t>
            </a:r>
            <a:r>
              <a:rPr lang="el-GR" altLang="el-GR" sz="2400" dirty="0" smtClean="0"/>
              <a:t>%.</a:t>
            </a:r>
          </a:p>
          <a:p>
            <a:pPr>
              <a:buFontTx/>
              <a:buChar char="•"/>
            </a:pPr>
            <a:r>
              <a:rPr lang="el-GR" altLang="el-GR" sz="2400" dirty="0"/>
              <a:t>όσο λιγότερα βακτήρια έχει το προς παστερίωση γάλα τόσο αποτελεσματικότερη θα είναι και η παστερίωση και το γάλα που θα προκύψει θα είναι άριστο από άποψη μικροβιολογικής κατάστασης και θα έχει πολύ καλή ικανότητα συντήρησης</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50</a:t>
            </a:fld>
            <a:endParaRPr lang="el-GR" dirty="0"/>
          </a:p>
        </p:txBody>
      </p:sp>
    </p:spTree>
    <p:custDataLst>
      <p:tags r:id="rId1"/>
    </p:custDataLst>
    <p:extLst>
      <p:ext uri="{BB962C8B-B14F-4D97-AF65-F5344CB8AC3E}">
        <p14:creationId xmlns:p14="http://schemas.microsoft.com/office/powerpoint/2010/main" val="6459361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93610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r>
              <a:rPr lang="el-GR" altLang="el-GR" dirty="0"/>
              <a:t>Ποιοτικός έλεγχος</a:t>
            </a:r>
            <a:endParaRPr lang="en-US" altLang="el-GR" dirty="0"/>
          </a:p>
        </p:txBody>
      </p:sp>
      <p:sp>
        <p:nvSpPr>
          <p:cNvPr id="6" name="2 - Θέση περιεχομένου" descr="Μακροσκοπικός έλεγχος. &#10;Ελέγχεται η κατάσταση της συσκευασίας, οι ημερομηνίες παραγωγής και λήξης και το περιεχόμενο,&#10;Το παστεριωμένο γάλα έχει χρώμα λευκό (όπως το νωπό),&#10;Στα καταστήματα πρέπει να συντηρείται εντός συσκευασίας και σε ψυγεία με λιγότερη θερμοκρασία από τους έξι βαθμούς κελσίου,&#10;Εργαστηριακός έλεγχος.&#10;Γίνονται οι συνηθισμένες εξετάσεις για τη διαπίστωση της κανονικότητας (ειδικό βάρος, λίπος) και της καλής παστερίωσης. Αυτό ελέγχεται με τη δοκιμή της φωσφατάσης η οποία πρέπει να είναι αρνητική. Παράλληλα γίνεται προσδιορισμός της ΟΜΧ και των κολοβακτηριοειδών.&#10;"/>
          <p:cNvSpPr>
            <a:spLocks noGrp="1"/>
          </p:cNvSpPr>
          <p:nvPr>
            <p:ph sz="quarter" idx="1"/>
          </p:nvPr>
        </p:nvSpPr>
        <p:spPr>
          <a:xfrm>
            <a:off x="612648" y="980728"/>
            <a:ext cx="8153400" cy="5184576"/>
          </a:xfrm>
        </p:spPr>
        <p:txBody>
          <a:bodyPr>
            <a:noAutofit/>
          </a:bodyPr>
          <a:lstStyle/>
          <a:p>
            <a:pPr marL="0" indent="0">
              <a:buNone/>
            </a:pPr>
            <a:r>
              <a:rPr lang="el-GR" altLang="el-GR" sz="2400" dirty="0"/>
              <a:t>Μακροσκοπικός </a:t>
            </a:r>
            <a:r>
              <a:rPr lang="el-GR" altLang="el-GR" sz="2400" dirty="0" smtClean="0"/>
              <a:t>έλεγχος.</a:t>
            </a:r>
            <a:r>
              <a:rPr lang="el-GR" altLang="el-GR" sz="2400" dirty="0"/>
              <a:t> </a:t>
            </a:r>
            <a:endParaRPr lang="el-GR" altLang="el-GR" sz="2400" dirty="0" smtClean="0"/>
          </a:p>
          <a:p>
            <a:pPr>
              <a:buFontTx/>
              <a:buChar char="•"/>
            </a:pPr>
            <a:r>
              <a:rPr lang="el-GR" altLang="el-GR" sz="2400" dirty="0" smtClean="0"/>
              <a:t>Ελέγχεται </a:t>
            </a:r>
            <a:r>
              <a:rPr lang="el-GR" altLang="el-GR" sz="2400" dirty="0"/>
              <a:t>η κατάσταση της συσκευασίας, οι ημερομηνίες παραγωγής και λήξης και το </a:t>
            </a:r>
            <a:r>
              <a:rPr lang="el-GR" altLang="el-GR" sz="2400" dirty="0" smtClean="0"/>
              <a:t>περιεχόμενο,</a:t>
            </a:r>
            <a:endParaRPr lang="el-GR" altLang="el-GR" sz="2400" dirty="0"/>
          </a:p>
          <a:p>
            <a:pPr>
              <a:buFontTx/>
              <a:buChar char="•"/>
            </a:pPr>
            <a:r>
              <a:rPr lang="el-GR" altLang="el-GR" sz="2400" dirty="0"/>
              <a:t>Το παστεριωμένο γάλα έχει χρώμα λευκό (όπως το νωπό</a:t>
            </a:r>
            <a:r>
              <a:rPr lang="el-GR" altLang="el-GR" sz="2400" dirty="0" smtClean="0"/>
              <a:t>),</a:t>
            </a:r>
            <a:endParaRPr lang="el-GR" altLang="el-GR" sz="2400" dirty="0"/>
          </a:p>
          <a:p>
            <a:pPr>
              <a:buFontTx/>
              <a:buChar char="•"/>
            </a:pPr>
            <a:r>
              <a:rPr lang="el-GR" altLang="el-GR" sz="2400" dirty="0"/>
              <a:t>Στα καταστήματα πρέπει να συντηρείται εντός συσκευασίας και σε ψυγεία με &lt;6</a:t>
            </a:r>
            <a:r>
              <a:rPr lang="en-US" altLang="el-GR" sz="2400" dirty="0" smtClean="0"/>
              <a:t>°C</a:t>
            </a:r>
            <a:r>
              <a:rPr lang="el-GR" altLang="el-GR" sz="2400" dirty="0" smtClean="0"/>
              <a:t>,</a:t>
            </a:r>
          </a:p>
          <a:p>
            <a:pPr marL="0" indent="0">
              <a:buNone/>
            </a:pPr>
            <a:r>
              <a:rPr lang="el-GR" altLang="el-GR" sz="2400" dirty="0"/>
              <a:t>Εργαστηριακός </a:t>
            </a:r>
            <a:r>
              <a:rPr lang="el-GR" altLang="el-GR" sz="2400" dirty="0" smtClean="0"/>
              <a:t>έλεγχος.</a:t>
            </a:r>
            <a:endParaRPr lang="el-GR" altLang="el-GR" sz="2400" dirty="0"/>
          </a:p>
          <a:p>
            <a:pPr>
              <a:buFontTx/>
              <a:buChar char="•"/>
            </a:pPr>
            <a:r>
              <a:rPr lang="el-GR" altLang="el-GR" sz="2400" dirty="0"/>
              <a:t>Γίνονται οι συνηθισμένες εξετάσεις για τη διαπίστωση της κανονικότητας (</a:t>
            </a:r>
            <a:r>
              <a:rPr lang="el-GR" altLang="el-GR" sz="2400" dirty="0" err="1"/>
              <a:t>ειδ.βάρος</a:t>
            </a:r>
            <a:r>
              <a:rPr lang="el-GR" altLang="el-GR" sz="2400" dirty="0"/>
              <a:t>, λίπος) και της καλής παστερίωσης. Αυτό ελέγχεται με τη δοκιμή της </a:t>
            </a:r>
            <a:r>
              <a:rPr lang="el-GR" altLang="el-GR" sz="2400" dirty="0" err="1"/>
              <a:t>φωσφατάσης</a:t>
            </a:r>
            <a:r>
              <a:rPr lang="el-GR" altLang="el-GR" sz="2400" dirty="0"/>
              <a:t> η οποία πρέπει να είναι αρνητική. Παράλληλα γίνεται προσδιορισμός της ΟΜΧ και των </a:t>
            </a:r>
            <a:r>
              <a:rPr lang="el-GR" altLang="el-GR" sz="2400" dirty="0" err="1" smtClean="0"/>
              <a:t>κολοβακτηριοειδών</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51</a:t>
            </a:fld>
            <a:endParaRPr lang="el-GR" dirty="0"/>
          </a:p>
        </p:txBody>
      </p:sp>
    </p:spTree>
    <p:custDataLst>
      <p:tags r:id="rId1"/>
    </p:custDataLst>
    <p:extLst>
      <p:ext uri="{BB962C8B-B14F-4D97-AF65-F5344CB8AC3E}">
        <p14:creationId xmlns:p14="http://schemas.microsoft.com/office/powerpoint/2010/main" val="6459361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r>
              <a:rPr lang="el-GR" altLang="el-GR" dirty="0" smtClean="0"/>
              <a:t>Γάλα μακράς διαρκείας (1 από 2)</a:t>
            </a:r>
            <a:endParaRPr lang="en-US" altLang="el-GR" dirty="0"/>
          </a:p>
        </p:txBody>
      </p:sp>
      <p:sp>
        <p:nvSpPr>
          <p:cNvPr id="6" name="2 - Θέση περιεχομένου" descr="Υψηλή παστερίωση.&#10;Πραγματοποιείται για επιμήκυνση του χρόνου ζωής του γάλακτος,&#10;Είναι το γάλα που έχει υποστεί θερμική επεξεργασία με έκθεση έως εκατόν εικοσι εφτά βαθμούς κελσίου και για τέτοιο χρονικό διάστημα ώστε να ανταποκρίνεται θετικά στη δοκιμή της υπεροξειδάσης,&#10; Το γάλα υψηλής παστερίωσης πρέπει να ψύχεται αμέσως μετά την θερμική επεξεργασία σε θερμοκρασία όχι μεγαλύτερη των έξι βαθμούς κελσίου,&#10; Η διάρκεια συντήρησης ορίζεται με ευθύνη του παρασκευαστή ( περίπου  είκοσι ημέρες),&#10;"/>
          <p:cNvSpPr>
            <a:spLocks noGrp="1"/>
          </p:cNvSpPr>
          <p:nvPr>
            <p:ph sz="quarter" idx="1"/>
          </p:nvPr>
        </p:nvSpPr>
        <p:spPr>
          <a:xfrm>
            <a:off x="612648" y="1196752"/>
            <a:ext cx="8153400" cy="5040560"/>
          </a:xfrm>
        </p:spPr>
        <p:txBody>
          <a:bodyPr>
            <a:noAutofit/>
          </a:bodyPr>
          <a:lstStyle/>
          <a:p>
            <a:pPr marL="0" indent="0">
              <a:buNone/>
            </a:pPr>
            <a:r>
              <a:rPr lang="el-GR" altLang="el-GR" sz="2400" dirty="0" smtClean="0"/>
              <a:t>Υψηλή παστερίωση.</a:t>
            </a:r>
          </a:p>
          <a:p>
            <a:pPr>
              <a:buFontTx/>
              <a:buChar char="•"/>
            </a:pPr>
            <a:r>
              <a:rPr lang="el-GR" altLang="el-GR" sz="2400" dirty="0"/>
              <a:t>Πραγματοποιείται για επιμήκυνση του χρόνου ζωής του </a:t>
            </a:r>
            <a:r>
              <a:rPr lang="el-GR" altLang="el-GR" sz="2400" dirty="0" smtClean="0"/>
              <a:t>γάλακτος,</a:t>
            </a:r>
            <a:endParaRPr lang="el-GR" altLang="el-GR" sz="2400" dirty="0"/>
          </a:p>
          <a:p>
            <a:pPr>
              <a:buFontTx/>
              <a:buChar char="•"/>
            </a:pPr>
            <a:r>
              <a:rPr lang="el-GR" altLang="el-GR" sz="2400" dirty="0"/>
              <a:t>Είναι το γάλα που έχει υποστεί θερμική επεξεργασία με έκθεση έως +127οC και για τέτοιο χρονικό διάστημα </a:t>
            </a:r>
            <a:r>
              <a:rPr lang="el-GR" altLang="el-GR" sz="2400" dirty="0" smtClean="0"/>
              <a:t>ώστε </a:t>
            </a:r>
            <a:r>
              <a:rPr lang="el-GR" altLang="el-GR" sz="2400" dirty="0"/>
              <a:t>να ανταποκρίνεται θετικά στη δοκιμή της </a:t>
            </a:r>
            <a:r>
              <a:rPr lang="el-GR" altLang="el-GR" sz="2400" dirty="0" err="1" smtClean="0"/>
              <a:t>υπεροξειδάσης</a:t>
            </a:r>
            <a:r>
              <a:rPr lang="el-GR" altLang="el-GR" sz="2400" dirty="0"/>
              <a:t>,</a:t>
            </a:r>
          </a:p>
          <a:p>
            <a:pPr>
              <a:buFontTx/>
              <a:buChar char="•"/>
            </a:pPr>
            <a:r>
              <a:rPr lang="el-GR" altLang="el-GR" sz="2400" dirty="0"/>
              <a:t> Το γάλα υψηλής παστερίωσης πρέπει να ψύχεται αμέσως μετά την θερμική επεξεργασία σε θερμοκρασία όχι μεγαλύτερη των +</a:t>
            </a:r>
            <a:r>
              <a:rPr lang="el-GR" altLang="el-GR" sz="2400" dirty="0" smtClean="0"/>
              <a:t>6οC,</a:t>
            </a:r>
            <a:endParaRPr lang="el-GR" altLang="el-GR" sz="2400" dirty="0"/>
          </a:p>
          <a:p>
            <a:pPr>
              <a:buFontTx/>
              <a:buChar char="•"/>
            </a:pPr>
            <a:r>
              <a:rPr lang="el-GR" altLang="el-GR" sz="2400" dirty="0"/>
              <a:t> Η διάρκεια συντήρησης ορίζεται με ευθύνη του παρασκευαστή ( περίπου  20 ημέρες</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52</a:t>
            </a:fld>
            <a:endParaRPr lang="el-GR" dirty="0"/>
          </a:p>
        </p:txBody>
      </p:sp>
    </p:spTree>
    <p:custDataLst>
      <p:tags r:id="rId1"/>
    </p:custDataLst>
    <p:extLst>
      <p:ext uri="{BB962C8B-B14F-4D97-AF65-F5344CB8AC3E}">
        <p14:creationId xmlns:p14="http://schemas.microsoft.com/office/powerpoint/2010/main" val="6459361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Γάλα μακράς διαρκείας </a:t>
            </a:r>
            <a:r>
              <a:rPr lang="el-GR" altLang="el-GR" dirty="0" smtClean="0"/>
              <a:t>(2 </a:t>
            </a:r>
            <a:r>
              <a:rPr lang="el-GR" altLang="el-GR" dirty="0"/>
              <a:t>από 2)</a:t>
            </a:r>
            <a:endParaRPr lang="el-GR" dirty="0"/>
          </a:p>
        </p:txBody>
      </p:sp>
      <p:sp>
        <p:nvSpPr>
          <p:cNvPr id="6" name="2 - Θέση περιεχομένου"/>
          <p:cNvSpPr>
            <a:spLocks noGrp="1"/>
          </p:cNvSpPr>
          <p:nvPr>
            <p:ph sz="quarter" idx="1"/>
          </p:nvPr>
        </p:nvSpPr>
        <p:spPr>
          <a:xfrm>
            <a:off x="612648" y="1916832"/>
            <a:ext cx="8153400" cy="2808312"/>
          </a:xfrm>
        </p:spPr>
        <p:txBody>
          <a:bodyPr>
            <a:noAutofit/>
          </a:bodyPr>
          <a:lstStyle/>
          <a:p>
            <a:pPr>
              <a:buFontTx/>
              <a:buChar char="•"/>
            </a:pPr>
            <a:r>
              <a:rPr lang="el-GR" altLang="el-GR" sz="2400" dirty="0" smtClean="0"/>
              <a:t>Αναγράφονται σε εμφανές σημείο της συσκευασίας οι λέξεις «Γάλα» και «Υψηλής Παστερίωσης»,</a:t>
            </a:r>
          </a:p>
          <a:p>
            <a:pPr>
              <a:buFontTx/>
              <a:buChar char="•"/>
            </a:pPr>
            <a:r>
              <a:rPr lang="el-GR" altLang="el-GR" sz="2400" dirty="0" smtClean="0"/>
              <a:t>Απαγορεύεται σε οποιοδήποτε σημείο της συσκευασίας η αναγραφή των λέξεων «φρέσκο» και «παστεριωμένο»,</a:t>
            </a:r>
          </a:p>
          <a:p>
            <a:pPr>
              <a:buFontTx/>
              <a:buChar char="•"/>
            </a:pPr>
            <a:r>
              <a:rPr lang="el-GR" altLang="el-GR" sz="2400" dirty="0" smtClean="0"/>
              <a:t>Μείωση των διατροφικών του χαρακτηριστικών (βιταμίνες),</a:t>
            </a:r>
          </a:p>
          <a:p>
            <a:pPr>
              <a:buFontTx/>
              <a:buChar char="•"/>
            </a:pPr>
            <a:r>
              <a:rPr lang="el-GR" altLang="el-GR" sz="2400" dirty="0" smtClean="0"/>
              <a:t>Εξυπηρέτηση αναγκών σύγχρονου καταναλωτή.</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53</a:t>
            </a:fld>
            <a:endParaRPr lang="el-GR" dirty="0"/>
          </a:p>
        </p:txBody>
      </p:sp>
    </p:spTree>
    <p:custDataLst>
      <p:tags r:id="rId1"/>
    </p:custDataLst>
    <p:extLst>
      <p:ext uri="{BB962C8B-B14F-4D97-AF65-F5344CB8AC3E}">
        <p14:creationId xmlns:p14="http://schemas.microsoft.com/office/powerpoint/2010/main" val="6459361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r>
              <a:rPr lang="el-GR" altLang="el-GR" dirty="0" smtClean="0"/>
              <a:t>ΔΟΚΙΜΗ ΦΩΣΦΑΤΑΣΗΣ  </a:t>
            </a:r>
            <a:r>
              <a:rPr lang="en-US" altLang="el-GR" dirty="0" smtClean="0"/>
              <a:t>vs</a:t>
            </a:r>
            <a:r>
              <a:rPr lang="el-GR" altLang="el-GR" dirty="0" smtClean="0"/>
              <a:t> </a:t>
            </a:r>
            <a:br>
              <a:rPr lang="el-GR" altLang="el-GR" dirty="0" smtClean="0"/>
            </a:br>
            <a:r>
              <a:rPr lang="el-GR" altLang="el-GR" dirty="0" smtClean="0"/>
              <a:t>ΔΟΚΙΜΗ ΥΠΕΡΟΞΕΙΔΑΣΗΣ</a:t>
            </a:r>
            <a:endParaRPr lang="el-GR" altLang="el-GR" dirty="0"/>
          </a:p>
        </p:txBody>
      </p:sp>
      <p:sp>
        <p:nvSpPr>
          <p:cNvPr id="6" name="2 - Θέση περιεχομένου" descr="ΦΩΣΦΑΤΑΣΗ:&#10;αδρανοποιείται κατά την παστερίωση (72ο, 14 sec).&#10;&#10;ΥΠΕΡΟΞΕΙΔΑΣΗ: &#10;αδρανοποιείται σε θερμοκρασία μεγαλύτερη της παστερίωσης  (85ο, 30sec).&#10;"/>
          <p:cNvSpPr>
            <a:spLocks noGrp="1"/>
          </p:cNvSpPr>
          <p:nvPr>
            <p:ph sz="quarter" idx="1"/>
          </p:nvPr>
        </p:nvSpPr>
        <p:spPr>
          <a:xfrm>
            <a:off x="612648" y="1916832"/>
            <a:ext cx="8153400" cy="2880320"/>
          </a:xfrm>
        </p:spPr>
        <p:txBody>
          <a:bodyPr>
            <a:noAutofit/>
          </a:bodyPr>
          <a:lstStyle/>
          <a:p>
            <a:pPr marL="0" indent="0">
              <a:buNone/>
            </a:pPr>
            <a:r>
              <a:rPr lang="el-GR" altLang="el-GR" sz="2400" dirty="0"/>
              <a:t>ΦΩΣΦΑΤΑΣΗ</a:t>
            </a:r>
            <a:r>
              <a:rPr lang="el-GR" altLang="el-GR" sz="2400" dirty="0" smtClean="0"/>
              <a:t>:</a:t>
            </a:r>
          </a:p>
          <a:p>
            <a:r>
              <a:rPr lang="el-GR" altLang="el-GR" sz="2400" dirty="0" smtClean="0"/>
              <a:t>αδρανοποιείται </a:t>
            </a:r>
            <a:r>
              <a:rPr lang="el-GR" altLang="el-GR" sz="2400" dirty="0"/>
              <a:t>κατά την παστερίωση </a:t>
            </a:r>
            <a:r>
              <a:rPr lang="el-GR" altLang="el-GR" sz="2400" dirty="0" smtClean="0"/>
              <a:t>(</a:t>
            </a:r>
            <a:r>
              <a:rPr lang="el-GR" altLang="el-GR" sz="2400" dirty="0"/>
              <a:t>72</a:t>
            </a:r>
            <a:r>
              <a:rPr lang="el-GR" altLang="el-GR" sz="2400" baseline="30000" dirty="0"/>
              <a:t>ο</a:t>
            </a:r>
            <a:r>
              <a:rPr lang="el-GR" altLang="el-GR" sz="2400" dirty="0"/>
              <a:t>, 14 </a:t>
            </a:r>
            <a:r>
              <a:rPr lang="en-US" altLang="el-GR" sz="2400" dirty="0"/>
              <a:t>sec</a:t>
            </a:r>
            <a:r>
              <a:rPr lang="en-US" altLang="el-GR" sz="2400" dirty="0" smtClean="0"/>
              <a:t>)</a:t>
            </a:r>
            <a:r>
              <a:rPr lang="el-GR" altLang="el-GR" sz="2400" dirty="0" smtClean="0"/>
              <a:t>.</a:t>
            </a:r>
          </a:p>
          <a:p>
            <a:endParaRPr lang="en-US" altLang="el-GR" sz="2400" dirty="0"/>
          </a:p>
          <a:p>
            <a:pPr marL="0" indent="0">
              <a:buNone/>
            </a:pPr>
            <a:r>
              <a:rPr lang="el-GR" altLang="el-GR" sz="2400" dirty="0" smtClean="0"/>
              <a:t>ΥΠΕΡΟΞΕΙΔΑΣΗ: </a:t>
            </a:r>
          </a:p>
          <a:p>
            <a:r>
              <a:rPr lang="el-GR" altLang="el-GR" sz="2400" dirty="0" smtClean="0"/>
              <a:t>αδρανοποιείται </a:t>
            </a:r>
            <a:r>
              <a:rPr lang="el-GR" altLang="el-GR" sz="2400" dirty="0"/>
              <a:t>σε θερμοκρασία μεγαλύτερη </a:t>
            </a:r>
            <a:r>
              <a:rPr lang="el-GR" altLang="el-GR" sz="2400" dirty="0" smtClean="0"/>
              <a:t>της </a:t>
            </a:r>
            <a:r>
              <a:rPr lang="el-GR" altLang="el-GR" sz="2400" dirty="0"/>
              <a:t>παστερίωσης </a:t>
            </a:r>
            <a:r>
              <a:rPr lang="en-US" altLang="el-GR" sz="2400" dirty="0"/>
              <a:t> </a:t>
            </a:r>
            <a:r>
              <a:rPr lang="el-GR" altLang="el-GR" sz="2400" dirty="0"/>
              <a:t>(85</a:t>
            </a:r>
            <a:r>
              <a:rPr lang="el-GR" altLang="el-GR" sz="2400" baseline="30000" dirty="0"/>
              <a:t>ο</a:t>
            </a:r>
            <a:r>
              <a:rPr lang="el-GR" altLang="el-GR" sz="2400" dirty="0"/>
              <a:t>, 30</a:t>
            </a:r>
            <a:r>
              <a:rPr lang="en-US" altLang="el-GR" sz="2400" dirty="0"/>
              <a:t>sec</a:t>
            </a:r>
            <a:r>
              <a:rPr lang="en-US" altLang="el-GR" sz="2400" dirty="0" smtClean="0"/>
              <a:t>)</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54</a:t>
            </a:fld>
            <a:endParaRPr lang="el-GR" dirty="0"/>
          </a:p>
        </p:txBody>
      </p:sp>
    </p:spTree>
    <p:custDataLst>
      <p:tags r:id="rId1"/>
    </p:custDataLst>
    <p:extLst>
      <p:ext uri="{BB962C8B-B14F-4D97-AF65-F5344CB8AC3E}">
        <p14:creationId xmlns:p14="http://schemas.microsoft.com/office/powerpoint/2010/main" val="6459361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24136"/>
          </a:xfrm>
        </p:spPr>
        <p:txBody>
          <a:bodyPr>
            <a:noAutofit/>
          </a:bodyPr>
          <a:lstStyle/>
          <a:p>
            <a:pPr>
              <a:defRPr/>
            </a:pPr>
            <a:r>
              <a:rPr lang="el-GR" sz="4000" dirty="0"/>
              <a:t>Παστεριωμένο </a:t>
            </a:r>
            <a:r>
              <a:rPr lang="el-GR" sz="4000" dirty="0" smtClean="0"/>
              <a:t>γάλα (1 από 9)</a:t>
            </a:r>
            <a:endParaRPr lang="el-GR" sz="4000" dirty="0"/>
          </a:p>
        </p:txBody>
      </p:sp>
      <p:sp>
        <p:nvSpPr>
          <p:cNvPr id="23" name="Rectangle 3" descr="Μεταβολές στα τρόφιμα από:&#10;Δράση  μικροοργανισμών&#10;Ενδογενή ένζυμα&#10;Χημικές αντιδράσεις&#10;Φυσικοχημικές μεταβολές (ξήρανση, κρυστάλλωση και άλλα)&#10;&#10;Οι μικροβιολογικές μεταβολές συνήθως σημειώνονται πρώτες και είναι οι πιο βασικές à όλες οι μέθοδοι συντήρησης πρέπει να στοχεύουν στο περιορισμό της επικίνδυνης δράσης των μικροοργανισμών.&#10;"/>
          <p:cNvSpPr>
            <a:spLocks noGrp="1" noChangeArrowheads="1"/>
          </p:cNvSpPr>
          <p:nvPr>
            <p:ph idx="1"/>
            <p:custDataLst>
              <p:tags r:id="rId3"/>
            </p:custDataLst>
          </p:nvPr>
        </p:nvSpPr>
        <p:spPr>
          <a:xfrm>
            <a:off x="457200" y="1341587"/>
            <a:ext cx="8229600" cy="4679701"/>
          </a:xfrm>
        </p:spPr>
        <p:txBody>
          <a:bodyPr>
            <a:noAutofit/>
          </a:bodyPr>
          <a:lstStyle/>
          <a:p>
            <a:pPr marL="0" indent="0">
              <a:buNone/>
            </a:pPr>
            <a:r>
              <a:rPr lang="el-GR" altLang="el-GR" sz="2400" dirty="0"/>
              <a:t>Μεταβολές στα τρόφιμα από</a:t>
            </a:r>
            <a:r>
              <a:rPr lang="el-GR" altLang="el-GR" sz="2400" dirty="0" smtClean="0"/>
              <a:t>:</a:t>
            </a:r>
            <a:endParaRPr lang="el-GR" altLang="el-GR" sz="2400" dirty="0"/>
          </a:p>
          <a:p>
            <a:pPr>
              <a:buFont typeface="Wingdings" pitchFamily="2" charset="2"/>
              <a:buChar char="Ø"/>
            </a:pPr>
            <a:r>
              <a:rPr lang="el-GR" altLang="el-GR" sz="2400" dirty="0"/>
              <a:t>Δράση  μικροοργανισμών</a:t>
            </a:r>
          </a:p>
          <a:p>
            <a:pPr>
              <a:buFont typeface="Wingdings" pitchFamily="2" charset="2"/>
              <a:buChar char="Ø"/>
            </a:pPr>
            <a:r>
              <a:rPr lang="el-GR" altLang="el-GR" sz="2400" dirty="0"/>
              <a:t>Ενδογενή ένζυμα</a:t>
            </a:r>
          </a:p>
          <a:p>
            <a:pPr>
              <a:buFont typeface="Wingdings" pitchFamily="2" charset="2"/>
              <a:buChar char="Ø"/>
            </a:pPr>
            <a:r>
              <a:rPr lang="el-GR" altLang="el-GR" sz="2400" dirty="0"/>
              <a:t>Χημικές αντιδράσεις</a:t>
            </a:r>
          </a:p>
          <a:p>
            <a:pPr>
              <a:buFont typeface="Wingdings" pitchFamily="2" charset="2"/>
              <a:buChar char="Ø"/>
            </a:pPr>
            <a:r>
              <a:rPr lang="el-GR" altLang="el-GR" sz="2400" dirty="0"/>
              <a:t>Φυσικοχημικές μεταβολές (ξήρανση, κρυστάλλωση</a:t>
            </a:r>
            <a:r>
              <a:rPr lang="en-US" altLang="el-GR" sz="2400" dirty="0"/>
              <a:t> </a:t>
            </a:r>
            <a:r>
              <a:rPr lang="el-GR" altLang="el-GR" sz="2400" dirty="0" smtClean="0"/>
              <a:t>κ.α.)</a:t>
            </a:r>
            <a:endParaRPr lang="el-GR" altLang="el-GR" sz="2400" dirty="0"/>
          </a:p>
          <a:p>
            <a:pPr>
              <a:buFontTx/>
              <a:buChar char="•"/>
            </a:pPr>
            <a:endParaRPr lang="el-GR" altLang="el-GR" sz="2400" dirty="0" smtClean="0"/>
          </a:p>
          <a:p>
            <a:pPr>
              <a:buFontTx/>
              <a:buChar char="•"/>
            </a:pPr>
            <a:r>
              <a:rPr lang="el-GR" altLang="el-GR" sz="2400" dirty="0" smtClean="0"/>
              <a:t>Οι </a:t>
            </a:r>
            <a:r>
              <a:rPr lang="el-GR" altLang="el-GR" sz="2400" dirty="0"/>
              <a:t>μικροβιολογικές μεταβολές συνήθως σημειώνονται πρώτες και είναι οι πιο βασικές </a:t>
            </a:r>
            <a:r>
              <a:rPr lang="el-GR" altLang="el-GR" sz="2400" dirty="0">
                <a:sym typeface="Wingdings" pitchFamily="2" charset="2"/>
              </a:rPr>
              <a:t> </a:t>
            </a:r>
            <a:r>
              <a:rPr lang="el-GR" altLang="el-GR" sz="2400" dirty="0"/>
              <a:t>όλες οι μέθοδοι συντήρησης πρέπει να στοχεύουν στο περιορισμό της επικίνδυνης δράσης των </a:t>
            </a:r>
            <a:r>
              <a:rPr lang="el-GR" altLang="el-GR" sz="2400" dirty="0" smtClean="0"/>
              <a:t>μικροοργανισμών.</a:t>
            </a:r>
            <a:endParaRPr lang="en-US" alt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219256" cy="1152128"/>
          </a:xfrm>
        </p:spPr>
        <p:txBody>
          <a:bodyPr>
            <a:noAutofit/>
          </a:bodyPr>
          <a:lstStyle/>
          <a:p>
            <a:r>
              <a:rPr lang="el-GR" sz="4000" dirty="0"/>
              <a:t>Παστεριωμένο γάλα </a:t>
            </a:r>
            <a:r>
              <a:rPr lang="el-GR" sz="4000" dirty="0" smtClean="0"/>
              <a:t>(2 </a:t>
            </a:r>
            <a:r>
              <a:rPr lang="el-GR" sz="4000" dirty="0"/>
              <a:t>από </a:t>
            </a:r>
            <a:r>
              <a:rPr lang="el-GR" sz="4000" dirty="0" smtClean="0"/>
              <a:t>9)</a:t>
            </a:r>
            <a:endParaRPr lang="el-GR" sz="4000" dirty="0"/>
          </a:p>
        </p:txBody>
      </p:sp>
      <p:sp>
        <p:nvSpPr>
          <p:cNvPr id="9" name="Rectangle 3" descr="Η βιομηχανία των τροφίμων εφαρμόζει κατάλληλη θερμική επεξεργασία στο γάλα, για  να επιμηκύνει τη διάρκεια ζωής του.&#10;Θερμική επεξεργασία: καταστροφή αιτιών αλλοίωσης:&#10;μικροοργανισμοί,&#10;Ένζυμα.&#10;μέθοδος καταστροφής των μικροοργανισμών εκείνων που αν παραμείνουν ζωντανοί, μπορούν να πολλαπλασιασθούν κάτω από ορισμένες συνθήκες αποθήκευσης και διακίνησης.&#10;Οι μικροοργανισμοί που πρέπει να καταστραφούν εξαρτώνται από το είδος του τροφίμου και τις συνθήκες αποθήκευσης.&#10;Η θερμική καταστροφή των μικροοργανισμών συνήθως συνοδεύεται από μια μη αντιστρεπτή αδρανοποίηση των ενζύμων.&#10; Άρα δεν είναι απαραίτητο πάντοτε να θανατωθούν όλοι οι υπάρχοντες μικροοργανισμοί.&#10;"/>
          <p:cNvSpPr txBox="1">
            <a:spLocks noChangeArrowheads="1"/>
          </p:cNvSpPr>
          <p:nvPr>
            <p:custDataLst>
              <p:tags r:id="rId2"/>
            </p:custDataLst>
          </p:nvPr>
        </p:nvSpPr>
        <p:spPr>
          <a:xfrm>
            <a:off x="467544" y="980728"/>
            <a:ext cx="8219256" cy="537562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altLang="el-GR" sz="2200" dirty="0"/>
              <a:t>Η βιομηχανία των τροφίμων εφαρμόζει κατάλληλη </a:t>
            </a:r>
            <a:r>
              <a:rPr lang="el-GR" altLang="el-GR" sz="2200" i="1" dirty="0"/>
              <a:t>θερμική επεξεργασία</a:t>
            </a:r>
            <a:r>
              <a:rPr lang="el-GR" altLang="el-GR" sz="2200" dirty="0"/>
              <a:t> στο γάλα, για  να επιμηκύνει τη διάρκεια ζωής του</a:t>
            </a:r>
            <a:r>
              <a:rPr lang="el-GR" altLang="el-GR" sz="2200" dirty="0" smtClean="0"/>
              <a:t>.</a:t>
            </a:r>
          </a:p>
          <a:p>
            <a:pPr algn="l"/>
            <a:r>
              <a:rPr lang="el-GR" altLang="el-GR" sz="2200" dirty="0"/>
              <a:t>Θερμική επεξεργασία</a:t>
            </a:r>
            <a:r>
              <a:rPr lang="el-GR" altLang="el-GR" sz="2200" dirty="0" smtClean="0"/>
              <a:t>: καταστροφή </a:t>
            </a:r>
            <a:r>
              <a:rPr lang="el-GR" altLang="el-GR" sz="2200" dirty="0"/>
              <a:t>αιτιών </a:t>
            </a:r>
            <a:r>
              <a:rPr lang="el-GR" altLang="el-GR" sz="2200" dirty="0" smtClean="0"/>
              <a:t>αλλοίωσης:</a:t>
            </a:r>
          </a:p>
          <a:p>
            <a:pPr marL="457200" indent="-457200" algn="l">
              <a:buFont typeface="+mj-lt"/>
              <a:buAutoNum type="arabicPeriod"/>
            </a:pPr>
            <a:r>
              <a:rPr lang="el-GR" altLang="el-GR" sz="2200" dirty="0" smtClean="0"/>
              <a:t>μ/ο,</a:t>
            </a:r>
            <a:endParaRPr lang="el-GR" altLang="el-GR" sz="2200" dirty="0"/>
          </a:p>
          <a:p>
            <a:pPr marL="457200" indent="-457200" algn="l">
              <a:buFont typeface="+mj-lt"/>
              <a:buAutoNum type="arabicPeriod"/>
            </a:pPr>
            <a:r>
              <a:rPr lang="el-GR" altLang="el-GR" sz="2200" dirty="0" smtClean="0"/>
              <a:t>Ένζυμα.</a:t>
            </a:r>
          </a:p>
          <a:p>
            <a:pPr marL="342900" indent="-342900" algn="l">
              <a:buFont typeface="Arial" panose="020B0604020202020204" pitchFamily="34" charset="0"/>
              <a:buChar char="•"/>
            </a:pPr>
            <a:r>
              <a:rPr lang="el-GR" altLang="el-GR" sz="2200" dirty="0" smtClean="0"/>
              <a:t>μέθοδος </a:t>
            </a:r>
            <a:r>
              <a:rPr lang="el-GR" altLang="el-GR" sz="2200" dirty="0"/>
              <a:t>καταστροφής των μικροοργανισμών εκείνων που αν παραμείνουν ζωντανοί, μπορούν να πολλαπλασιασθούν κάτω από ορισμένες συνθήκες αποθήκευσης και διακίνησης.</a:t>
            </a:r>
          </a:p>
          <a:p>
            <a:pPr marL="342900" indent="-342900" algn="l">
              <a:buFont typeface="Arial" panose="020B0604020202020204" pitchFamily="34" charset="0"/>
              <a:buChar char="•"/>
            </a:pPr>
            <a:r>
              <a:rPr lang="el-GR" altLang="el-GR" sz="2200" dirty="0" smtClean="0"/>
              <a:t>Οι </a:t>
            </a:r>
            <a:r>
              <a:rPr lang="el-GR" altLang="el-GR" sz="2200" dirty="0"/>
              <a:t>μικροοργανισμοί που πρέπει να καταστραφούν εξαρτώνται από το είδος του τροφίμου και τις συνθήκες αποθήκευσης.</a:t>
            </a:r>
          </a:p>
          <a:p>
            <a:pPr marL="342900" indent="-342900" algn="l">
              <a:buFont typeface="Arial" panose="020B0604020202020204" pitchFamily="34" charset="0"/>
              <a:buChar char="•"/>
            </a:pPr>
            <a:r>
              <a:rPr lang="el-GR" altLang="el-GR" sz="2200" dirty="0" smtClean="0"/>
              <a:t>Η </a:t>
            </a:r>
            <a:r>
              <a:rPr lang="el-GR" altLang="el-GR" sz="2200" dirty="0"/>
              <a:t>θερμική καταστροφή των μικροοργανισμών συνήθως συνοδεύεται από μια μη αντιστρεπτή αδρανοποίηση των ενζύμων.</a:t>
            </a:r>
          </a:p>
          <a:p>
            <a:pPr algn="l">
              <a:buFont typeface="Wingdings" pitchFamily="2" charset="2"/>
              <a:buChar char="Ø"/>
            </a:pPr>
            <a:r>
              <a:rPr lang="el-GR" altLang="el-GR" sz="2200" dirty="0" smtClean="0"/>
              <a:t> </a:t>
            </a:r>
            <a:r>
              <a:rPr lang="el-GR" altLang="el-GR" sz="2200" dirty="0"/>
              <a:t>Άρα δεν είναι απαραίτητο πάντοτε να θανατωθούν όλοι οι υπάρχοντες </a:t>
            </a:r>
            <a:r>
              <a:rPr lang="el-GR" altLang="el-GR" sz="2200" dirty="0" smtClean="0"/>
              <a:t>μικροοργανισμοί.</a:t>
            </a:r>
            <a:endParaRPr lang="el-GR" altLang="el-GR" sz="220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4462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Παστεριωμένο γάλα </a:t>
            </a:r>
            <a:r>
              <a:rPr lang="el-GR" sz="4000" dirty="0" smtClean="0"/>
              <a:t>(3 </a:t>
            </a:r>
            <a:r>
              <a:rPr lang="el-GR" sz="4000" dirty="0"/>
              <a:t>από </a:t>
            </a:r>
            <a:r>
              <a:rPr lang="el-GR" sz="4000" dirty="0" smtClean="0"/>
              <a:t>9)</a:t>
            </a:r>
            <a:endParaRPr lang="el-GR" sz="4000" dirty="0"/>
          </a:p>
        </p:txBody>
      </p:sp>
      <p:sp>
        <p:nvSpPr>
          <p:cNvPr id="7" name="2 - Θέση περιεχομένου" descr="Ζητούμενο είναι:&#10; να έχουμε μικροβιολογικά και ενζυμικά σταθερό και ασφαλές προϊόν,&#10;Οι επιθυμητές χημικές αντιδράσεις να επιτρέπεται να προχωρήσουν (γεύση, άρωμα),&#10;Οι ανεπιθύμητες χημικές αντιδράσεις να ανασταλούν (Maillard, καφέτιασμα),&#10;Το κόστος να μην είναι πολύ μεγάλο.&#10;Γιατί θερμική επεξεργασία; &#10; για να ανταποκριθούν το γάλα και προϊόντα του στις υγειονομικές προδιαγραφές,&#10; &#10;&#10;"/>
          <p:cNvSpPr>
            <a:spLocks noGrp="1"/>
          </p:cNvSpPr>
          <p:nvPr>
            <p:ph idx="1"/>
          </p:nvPr>
        </p:nvSpPr>
        <p:spPr>
          <a:xfrm>
            <a:off x="467544" y="1052735"/>
            <a:ext cx="8219256" cy="5112569"/>
          </a:xfrm>
        </p:spPr>
        <p:txBody>
          <a:bodyPr>
            <a:noAutofit/>
          </a:bodyPr>
          <a:lstStyle/>
          <a:p>
            <a:pPr marL="0" indent="0">
              <a:buNone/>
            </a:pPr>
            <a:r>
              <a:rPr lang="el-GR" altLang="el-GR" sz="2400" dirty="0"/>
              <a:t>Ζητούμενο είναι</a:t>
            </a:r>
            <a:r>
              <a:rPr lang="el-GR" altLang="el-GR" sz="2400" dirty="0" smtClean="0"/>
              <a:t>:</a:t>
            </a:r>
            <a:endParaRPr lang="el-GR" altLang="el-GR" sz="2400" dirty="0"/>
          </a:p>
          <a:p>
            <a:pPr>
              <a:buFontTx/>
              <a:buChar char="•"/>
            </a:pPr>
            <a:r>
              <a:rPr lang="el-GR" altLang="el-GR" sz="2400" dirty="0"/>
              <a:t> να έχουμε μικροβιολογικά και </a:t>
            </a:r>
            <a:r>
              <a:rPr lang="el-GR" altLang="el-GR" sz="2400" dirty="0" err="1"/>
              <a:t>ενζυμικά</a:t>
            </a:r>
            <a:r>
              <a:rPr lang="el-GR" altLang="el-GR" sz="2400" dirty="0"/>
              <a:t> σταθερό και ασφαλές </a:t>
            </a:r>
            <a:r>
              <a:rPr lang="el-GR" altLang="el-GR" sz="2400" dirty="0" smtClean="0"/>
              <a:t>προϊόν,</a:t>
            </a:r>
            <a:endParaRPr lang="el-GR" altLang="el-GR" sz="2400" dirty="0"/>
          </a:p>
          <a:p>
            <a:pPr>
              <a:buFontTx/>
              <a:buChar char="•"/>
            </a:pPr>
            <a:r>
              <a:rPr lang="el-GR" altLang="el-GR" sz="2400" dirty="0"/>
              <a:t>Οι επιθυμητές χημικές αντιδράσεις να επιτρέπεται να προχωρήσουν (γεύση, άρωμα</a:t>
            </a:r>
            <a:r>
              <a:rPr lang="el-GR" altLang="el-GR" sz="2400" dirty="0" smtClean="0"/>
              <a:t>),</a:t>
            </a:r>
            <a:endParaRPr lang="el-GR" altLang="el-GR" sz="2400" dirty="0"/>
          </a:p>
          <a:p>
            <a:pPr>
              <a:buFontTx/>
              <a:buChar char="•"/>
            </a:pPr>
            <a:r>
              <a:rPr lang="el-GR" altLang="el-GR" sz="2400" dirty="0"/>
              <a:t>Οι ανεπιθύμητες χημικές αντιδράσεις να ανασταλούν (</a:t>
            </a:r>
            <a:r>
              <a:rPr lang="en-US" altLang="el-GR" sz="2400" dirty="0" err="1"/>
              <a:t>Maillard</a:t>
            </a:r>
            <a:r>
              <a:rPr lang="en-US" altLang="el-GR" sz="2400" dirty="0"/>
              <a:t>, </a:t>
            </a:r>
            <a:r>
              <a:rPr lang="el-GR" altLang="el-GR" sz="2400" dirty="0" err="1"/>
              <a:t>καφέτιασμα</a:t>
            </a:r>
            <a:r>
              <a:rPr lang="el-GR" altLang="el-GR" sz="2400" dirty="0" smtClean="0"/>
              <a:t>),</a:t>
            </a:r>
            <a:endParaRPr lang="el-GR" altLang="el-GR" sz="2400" dirty="0"/>
          </a:p>
          <a:p>
            <a:pPr>
              <a:buFontTx/>
              <a:buChar char="•"/>
            </a:pPr>
            <a:r>
              <a:rPr lang="el-GR" altLang="el-GR" sz="2400" dirty="0"/>
              <a:t>Το κόστος να μην είναι πολύ </a:t>
            </a:r>
            <a:r>
              <a:rPr lang="el-GR" altLang="el-GR" sz="2400" dirty="0" smtClean="0"/>
              <a:t>μεγάλο.</a:t>
            </a:r>
          </a:p>
          <a:p>
            <a:pPr marL="0" indent="0">
              <a:buNone/>
            </a:pPr>
            <a:r>
              <a:rPr lang="el-GR" altLang="el-GR" sz="2400" dirty="0"/>
              <a:t>Γιατί θερμική </a:t>
            </a:r>
            <a:r>
              <a:rPr lang="el-GR" altLang="el-GR" sz="2400" dirty="0" smtClean="0"/>
              <a:t>επεξεργασία; </a:t>
            </a:r>
            <a:endParaRPr lang="el-GR" altLang="el-GR" sz="2400" dirty="0"/>
          </a:p>
          <a:p>
            <a:pPr>
              <a:buFontTx/>
              <a:buChar char="•"/>
            </a:pPr>
            <a:r>
              <a:rPr lang="el-GR" altLang="el-GR" sz="2400" dirty="0" smtClean="0"/>
              <a:t> </a:t>
            </a:r>
            <a:r>
              <a:rPr lang="el-GR" altLang="el-GR" sz="2400" dirty="0"/>
              <a:t>για να ανταποκριθούν το γάλα και προϊόντα του στις υγειονομικές </a:t>
            </a:r>
            <a:r>
              <a:rPr lang="el-GR" altLang="el-GR" sz="2400" dirty="0" smtClean="0"/>
              <a:t>προδιαγραφές,</a:t>
            </a:r>
            <a:endParaRPr lang="el-GR" altLang="el-GR" sz="2400" dirty="0"/>
          </a:p>
          <a:p>
            <a:pPr marL="0" indent="0">
              <a:buNone/>
            </a:pPr>
            <a:r>
              <a:rPr lang="en-US" altLang="el-GR" sz="2400" dirty="0" smtClean="0"/>
              <a:t> </a:t>
            </a:r>
            <a:endParaRPr lang="el-GR" altLang="el-GR" sz="2400" dirty="0"/>
          </a:p>
          <a:p>
            <a:endParaRPr lang="el-GR" alt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Παστεριωμένο γάλα</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054596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8285"/>
            <a:ext cx="8219256" cy="1044451"/>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Παστεριωμένο γάλα </a:t>
            </a:r>
            <a:r>
              <a:rPr lang="el-GR" sz="4000" dirty="0" smtClean="0"/>
              <a:t>(4 </a:t>
            </a:r>
            <a:r>
              <a:rPr lang="el-GR" sz="4000" dirty="0"/>
              <a:t>από </a:t>
            </a:r>
            <a:r>
              <a:rPr lang="el-GR" sz="4000" dirty="0" smtClean="0"/>
              <a:t>9)</a:t>
            </a:r>
            <a:endParaRPr lang="el-GR" sz="4000" dirty="0"/>
          </a:p>
        </p:txBody>
      </p:sp>
      <p:sp>
        <p:nvSpPr>
          <p:cNvPr id="2" name="Ορθογώνιο 1"/>
          <p:cNvSpPr/>
          <p:nvPr/>
        </p:nvSpPr>
        <p:spPr>
          <a:xfrm>
            <a:off x="467544" y="780375"/>
            <a:ext cx="8219256" cy="5816977"/>
          </a:xfrm>
          <a:prstGeom prst="rect">
            <a:avLst/>
          </a:prstGeom>
        </p:spPr>
        <p:txBody>
          <a:bodyPr wrap="square">
            <a:spAutoFit/>
          </a:bodyPr>
          <a:lstStyle/>
          <a:p>
            <a:pPr marL="342900" indent="-342900">
              <a:lnSpc>
                <a:spcPct val="150000"/>
              </a:lnSpc>
              <a:buFont typeface="Arial" panose="020B0604020202020204" pitchFamily="34" charset="0"/>
              <a:buChar char="•"/>
            </a:pPr>
            <a:r>
              <a:rPr lang="el-GR" altLang="el-GR" sz="2400" dirty="0" smtClean="0"/>
              <a:t>για καταστροφή ενζύμων με ανεπιθύμητη δράση,</a:t>
            </a:r>
          </a:p>
          <a:p>
            <a:pPr marL="342900" indent="-342900">
              <a:lnSpc>
                <a:spcPct val="150000"/>
              </a:lnSpc>
              <a:buFont typeface="Arial" panose="020B0604020202020204" pitchFamily="34" charset="0"/>
              <a:buChar char="•"/>
            </a:pPr>
            <a:r>
              <a:rPr lang="el-GR" altLang="el-GR" sz="2400" dirty="0" smtClean="0"/>
              <a:t> για ευκολότερη ανάμιξη των συστατικών (κυρίως παγωτό, ανακατεργασμένα τυριά),</a:t>
            </a:r>
          </a:p>
          <a:p>
            <a:pPr marL="342900" indent="-342900">
              <a:lnSpc>
                <a:spcPct val="150000"/>
              </a:lnSpc>
              <a:buFont typeface="Arial" panose="020B0604020202020204" pitchFamily="34" charset="0"/>
              <a:buChar char="•"/>
            </a:pPr>
            <a:r>
              <a:rPr lang="el-GR" altLang="el-GR" sz="2400" dirty="0" smtClean="0"/>
              <a:t> για να προσδώσει ιδιαίτερα επιθυμητά οργανοληπτικά χαρακτηριστικά (άρωμα, γεύση, χρώμα, αύξηση ιξώδους),</a:t>
            </a:r>
          </a:p>
          <a:p>
            <a:pPr marL="342900" indent="-342900">
              <a:lnSpc>
                <a:spcPct val="150000"/>
              </a:lnSpc>
              <a:buFont typeface="Arial" panose="020B0604020202020204" pitchFamily="34" charset="0"/>
              <a:buChar char="•"/>
            </a:pPr>
            <a:r>
              <a:rPr lang="el-GR" altLang="el-GR" sz="2400" dirty="0" smtClean="0"/>
              <a:t>  για απομάκρυνση νερού και δημιουργία νέων προϊόντων (σκόνη γάλακτος, συμπυκνωμένο γάλα). </a:t>
            </a:r>
          </a:p>
          <a:p>
            <a:pPr marL="342900" indent="-342900">
              <a:buFont typeface="Arial" panose="020B0604020202020204" pitchFamily="34" charset="0"/>
              <a:buChar char="•"/>
            </a:pPr>
            <a:endParaRPr lang="el-GR" altLang="el-GR" sz="2400" dirty="0" smtClean="0"/>
          </a:p>
          <a:p>
            <a:r>
              <a:rPr lang="el-GR" altLang="el-GR" sz="2400" dirty="0" smtClean="0"/>
              <a:t>Από τα διάφορα είδη θερμικά επεξεργασμένου γάλακτος δύο κατηγορίες έχουν γίνει γνωστές στους καταναλωτές:</a:t>
            </a:r>
          </a:p>
          <a:p>
            <a:pPr marL="457200" indent="-457200">
              <a:buFont typeface="+mj-lt"/>
              <a:buAutoNum type="arabicPeriod"/>
            </a:pPr>
            <a:r>
              <a:rPr lang="el-GR" altLang="el-GR" sz="2400" dirty="0" smtClean="0"/>
              <a:t>Παστεριωμένο γάλα,</a:t>
            </a:r>
          </a:p>
          <a:p>
            <a:pPr marL="457200" indent="-457200">
              <a:buFont typeface="+mj-lt"/>
              <a:buAutoNum type="arabicPeriod"/>
            </a:pPr>
            <a:r>
              <a:rPr lang="el-GR" altLang="el-GR" sz="2400" dirty="0" smtClean="0"/>
              <a:t>Αποστειρωμένο γάλα.</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Παστεριωμένο γάλα</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1/29/2015 9:30:40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9,2,6,12,"/>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9,3,5,11,"/>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11,2,7,9,13,"/>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 name="ZHAW.ACCESSIBILITYADDIN.TABLEHEADER" val="R0;"/>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13,4,15,5,"/>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6,3,17,5,"/>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9,6,5,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12,8,15,4,"/>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3,2,10,9,"/>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9,2,3,11,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7,2,11,10,12,9,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7,2,10,11,9,4,"/>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7,2,10,9,4,"/>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4.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6.xml><?xml version="1.0" encoding="utf-8"?>
<p:tagLst xmlns:a="http://schemas.openxmlformats.org/drawingml/2006/main" xmlns:r="http://schemas.openxmlformats.org/officeDocument/2006/relationships" xmlns:p="http://schemas.openxmlformats.org/presentationml/2006/main">
  <p:tag name="ZHAW.ACCESSIBILITYADDIN.READINGORDER" val="7,6,2,9,4,"/>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7,8,30,31,2,9,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2.xml><?xml version="1.0" encoding="utf-8"?>
<p:tagLst xmlns:a="http://schemas.openxmlformats.org/drawingml/2006/main" xmlns:r="http://schemas.openxmlformats.org/officeDocument/2006/relationships" xmlns:p="http://schemas.openxmlformats.org/presentationml/2006/main">
  <p:tag name="ZHAW.ACCESSIBILITYADDIN.READINGORDER" val="7,6,8,9,4,"/>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4.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6.xml><?xml version="1.0" encoding="utf-8"?>
<p:tagLst xmlns:a="http://schemas.openxmlformats.org/drawingml/2006/main" xmlns:r="http://schemas.openxmlformats.org/officeDocument/2006/relationships" xmlns:p="http://schemas.openxmlformats.org/presentationml/2006/main">
  <p:tag name="ZHAW.ACCESSIBILITYADDIN.READINGORDER" val="7,6,10,9,4,"/>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7,2,10,3,5,9,4,"/>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1.xml><?xml version="1.0" encoding="utf-8"?>
<p:tagLst xmlns:a="http://schemas.openxmlformats.org/drawingml/2006/main" xmlns:r="http://schemas.openxmlformats.org/officeDocument/2006/relationships" xmlns:p="http://schemas.openxmlformats.org/presentationml/2006/main">
  <p:tag name="ZHAW.ACCESSIBILITYADDIN.READINGORDER" val="7,3,8,9,4,"/>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3.xml><?xml version="1.0" encoding="utf-8"?>
<p:tagLst xmlns:a="http://schemas.openxmlformats.org/drawingml/2006/main" xmlns:r="http://schemas.openxmlformats.org/officeDocument/2006/relationships" xmlns:p="http://schemas.openxmlformats.org/presentationml/2006/main">
  <p:tag name="ZHAW.ACCESSIBILITYADDIN.READINGORDER" val="7,3,14,15,16,9,4,"/>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6.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8.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0.xml><?xml version="1.0" encoding="utf-8"?>
<p:tagLst xmlns:a="http://schemas.openxmlformats.org/drawingml/2006/main" xmlns:r="http://schemas.openxmlformats.org/officeDocument/2006/relationships" xmlns:p="http://schemas.openxmlformats.org/presentationml/2006/main">
  <p:tag name="ZHAW.ACCESSIBILITYADDIN.READINGORDER" val="7,3,9,4,"/>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2.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8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4.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6.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8.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0.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2.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9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4.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6.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8.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8A20D148-4950-40AB-9ADA-4AA2EB691B7B}">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4781</TotalTime>
  <Words>3623</Words>
  <Application>Microsoft Office PowerPoint</Application>
  <PresentationFormat>Προβολή στην οθόνη (4:3)</PresentationFormat>
  <Paragraphs>537</Paragraphs>
  <Slides>55</Slides>
  <Notes>54</Notes>
  <HiddenSlides>0</HiddenSlides>
  <MMClips>0</MMClips>
  <ScaleCrop>false</ScaleCrop>
  <HeadingPairs>
    <vt:vector size="4" baseType="variant">
      <vt:variant>
        <vt:lpstr>Θέμα</vt:lpstr>
      </vt:variant>
      <vt:variant>
        <vt:i4>1</vt:i4>
      </vt:variant>
      <vt:variant>
        <vt:lpstr>Τίτλοι διαφανειών</vt:lpstr>
      </vt:variant>
      <vt:variant>
        <vt:i4>55</vt:i4>
      </vt:variant>
    </vt:vector>
  </HeadingPairs>
  <TitlesOfParts>
    <vt:vector size="56" baseType="lpstr">
      <vt:lpstr>Θέμα του Office</vt:lpstr>
      <vt:lpstr>Τεχνολογία &amp; Ποιοτικός Έλεγχος Γάλακτος και Γαλακτοκομικών Προϊόντων</vt:lpstr>
      <vt:lpstr>Άδειες Χρήσης</vt:lpstr>
      <vt:lpstr>Χρηματοδότηση</vt:lpstr>
      <vt:lpstr>Σκοποί  ενότητας</vt:lpstr>
      <vt:lpstr>Περιεχόμενα ενότητας</vt:lpstr>
      <vt:lpstr>Παστεριωμένο γάλα (1 από 9)</vt:lpstr>
      <vt:lpstr>Παστεριωμένο γάλα (2 από 9)</vt:lpstr>
      <vt:lpstr>Παστεριωμένο γάλα (3 από 9)</vt:lpstr>
      <vt:lpstr>Παστεριωμένο γάλα (4 από 9)</vt:lpstr>
      <vt:lpstr>Παστεριωμένο γάλα (5 από 9)</vt:lpstr>
      <vt:lpstr>Παστεριωμένο γάλα (6 από 9)</vt:lpstr>
      <vt:lpstr>Παστεριωμένο γάλα (7 από 9)</vt:lpstr>
      <vt:lpstr>Παστεριωμένο γάλα (8 από 9)</vt:lpstr>
      <vt:lpstr>Παστεριωμένο γάλα (9 από 9)</vt:lpstr>
      <vt:lpstr>Εξοπλισμός συγκροτήματος παστερίωσης</vt:lpstr>
      <vt:lpstr>Επεξεργασία (1 από 3)</vt:lpstr>
      <vt:lpstr>Επεξεργασία (2 από 3)</vt:lpstr>
      <vt:lpstr>Επεξεργασία (3 από 3)</vt:lpstr>
      <vt:lpstr>Διήθηση (1 από 2) </vt:lpstr>
      <vt:lpstr>Διήθηση (2 από 2) </vt:lpstr>
      <vt:lpstr>Παστερίωση</vt:lpstr>
      <vt:lpstr>LTLT</vt:lpstr>
      <vt:lpstr>HTST (1 από 6)</vt:lpstr>
      <vt:lpstr>HTST (2 από 6)</vt:lpstr>
      <vt:lpstr>HTST (3 από 6)</vt:lpstr>
      <vt:lpstr>HTST (4 από 6)</vt:lpstr>
      <vt:lpstr>HTST (5 από 6)</vt:lpstr>
      <vt:lpstr>HTST (6 από 6)</vt:lpstr>
      <vt:lpstr>Πρόσθετοι χειρισμοί</vt:lpstr>
      <vt:lpstr>Ομογενοποίηση (1 από 5)</vt:lpstr>
      <vt:lpstr>Ομογενοποίηση (2 από 5)</vt:lpstr>
      <vt:lpstr>Ομογενοποίηση (3 από 5)</vt:lpstr>
      <vt:lpstr>Ομογενοποίηση (4 από 5)</vt:lpstr>
      <vt:lpstr>Ομογενοποίηση (5 από 5)</vt:lpstr>
      <vt:lpstr>Βακτηριοκάθαρση (1 από 5)</vt:lpstr>
      <vt:lpstr>Βακτηριοκάθαρση (2 από 5)</vt:lpstr>
      <vt:lpstr>Βακτηριοκάθαρση (3 από 5)</vt:lpstr>
      <vt:lpstr>Βακτηριοκάθαρση (4 από 5)</vt:lpstr>
      <vt:lpstr>Βακτηριοκάθαρση (5 από 5)</vt:lpstr>
      <vt:lpstr> Συσκευασία</vt:lpstr>
      <vt:lpstr>Συντήρηση - διανομή</vt:lpstr>
      <vt:lpstr>Κρίσιμα σημεία στη λειτουργία του συστήματος παστερίωσης</vt:lpstr>
      <vt:lpstr>Επίδραση της παστερίωσης στο γάλα (1 από 8)</vt:lpstr>
      <vt:lpstr>Επίδραση της παστερίωσης στο γάλα (2 από 8)</vt:lpstr>
      <vt:lpstr>Επίδραση της παστερίωσης στο γάλα (3 από 8)</vt:lpstr>
      <vt:lpstr>Επίδραση της παστερίωσης στο γάλα (4 από 8)</vt:lpstr>
      <vt:lpstr>Επίδραση της παστερίωσης στο γάλα (5 από 8)</vt:lpstr>
      <vt:lpstr>Επίδραση της παστερίωσης στο γάλα (6 από 8)</vt:lpstr>
      <vt:lpstr>Επίδραση της παστερίωσης στο γάλα (7 από 8)</vt:lpstr>
      <vt:lpstr>Επίδραση της παστερίωσης στο γάλα (8 από 8)</vt:lpstr>
      <vt:lpstr>Ποιοτικός έλεγχος</vt:lpstr>
      <vt:lpstr>Γάλα μακράς διαρκείας (1 από 2)</vt:lpstr>
      <vt:lpstr>Γάλα μακράς διαρκείας (2 από 2)</vt:lpstr>
      <vt:lpstr>ΔΟΚΙΜΗ ΦΩΣΦΑΤΑΣΗΣ  vs  ΔΟΚΙΜΗ ΥΠΕΡΟΞΕΙΔΑΣΗΣ</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Τεχνολογία &amp; Ποιοτικός Έλεγχος Γάλακτος και Γαλακτοκομικών Προϊόντων</dc:title>
  <dc:subject>Παστεριωμένο γάλα.</dc:subject>
  <dc:creator>Ελένη Μαλισσιόβα</dc:creator>
  <cp:keywords>Παστεριωμένο γάλα</cp:keywords>
  <cp:lastModifiedBy>Windows User</cp:lastModifiedBy>
  <cp:revision>430</cp:revision>
  <dcterms:created xsi:type="dcterms:W3CDTF">2012-09-06T09:03:05Z</dcterms:created>
  <dcterms:modified xsi:type="dcterms:W3CDTF">2015-11-29T07:30:47Z</dcterms:modified>
</cp:coreProperties>
</file>