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1" r:id="rId5"/>
    <p:sldId id="262" r:id="rId6"/>
    <p:sldId id="415" r:id="rId7"/>
    <p:sldId id="431" r:id="rId8"/>
    <p:sldId id="416" r:id="rId9"/>
    <p:sldId id="432" r:id="rId10"/>
    <p:sldId id="433" r:id="rId11"/>
    <p:sldId id="417" r:id="rId12"/>
    <p:sldId id="400" r:id="rId13"/>
    <p:sldId id="434" r:id="rId14"/>
    <p:sldId id="435" r:id="rId15"/>
    <p:sldId id="438" r:id="rId16"/>
    <p:sldId id="436" r:id="rId17"/>
    <p:sldId id="437" r:id="rId18"/>
    <p:sldId id="439" r:id="rId19"/>
    <p:sldId id="440" r:id="rId20"/>
    <p:sldId id="441" r:id="rId21"/>
    <p:sldId id="442" r:id="rId22"/>
    <p:sldId id="364" r:id="rId23"/>
    <p:sldId id="443" r:id="rId24"/>
    <p:sldId id="444" r:id="rId25"/>
    <p:sldId id="445" r:id="rId26"/>
    <p:sldId id="424" r:id="rId27"/>
    <p:sldId id="446" r:id="rId28"/>
    <p:sldId id="447" r:id="rId29"/>
    <p:sldId id="448" r:id="rId30"/>
    <p:sldId id="449" r:id="rId31"/>
    <p:sldId id="412" r:id="rId32"/>
    <p:sldId id="430" r:id="rId33"/>
    <p:sldId id="333" r:id="rId34"/>
    <p:sldId id="315" r:id="rId35"/>
    <p:sldId id="280" r:id="rId36"/>
  </p:sldIdLst>
  <p:sldSz cx="9144000" cy="6858000" type="screen4x3"/>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p:scale>
          <a:sx n="50" d="100"/>
          <a:sy n="50" d="100"/>
        </p:scale>
        <p:origin x="-192" y="-138"/>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6/7/2015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75500"/>
            <a:ext cx="7772400" cy="1216257"/>
          </a:xfrm>
        </p:spPr>
        <p:txBody>
          <a:bodyPr/>
          <a:lstStyle/>
          <a:p>
            <a:r>
              <a:rPr lang="el-GR" dirty="0" err="1" smtClean="0"/>
              <a:t>Εμβιομηχανική</a:t>
            </a:r>
            <a:endParaRPr lang="el-GR" dirty="0"/>
          </a:p>
        </p:txBody>
      </p:sp>
      <p:sp>
        <p:nvSpPr>
          <p:cNvPr id="3" name="Υπότιτλος 2"/>
          <p:cNvSpPr>
            <a:spLocks noGrp="1"/>
          </p:cNvSpPr>
          <p:nvPr>
            <p:ph type="subTitle" idx="1"/>
          </p:nvPr>
        </p:nvSpPr>
        <p:spPr>
          <a:xfrm>
            <a:off x="685800" y="3091757"/>
            <a:ext cx="7776864" cy="1883675"/>
          </a:xfrm>
        </p:spPr>
        <p:txBody>
          <a:bodyPr>
            <a:noAutofit/>
          </a:bodyPr>
          <a:lstStyle/>
          <a:p>
            <a:r>
              <a:rPr lang="el-GR" sz="2800" b="1" dirty="0"/>
              <a:t>Ενότητα </a:t>
            </a:r>
            <a:r>
              <a:rPr lang="el-GR" sz="2800" b="1" dirty="0" smtClean="0"/>
              <a:t>9:</a:t>
            </a:r>
            <a:r>
              <a:rPr lang="en-US" sz="2800" dirty="0" smtClean="0"/>
              <a:t> </a:t>
            </a:r>
            <a:r>
              <a:rPr lang="el-GR" sz="2800" dirty="0" smtClean="0">
                <a:effectLst>
                  <a:outerShdw blurRad="38100" dist="38100" dir="2700000" algn="tl">
                    <a:srgbClr val="C0C0C0"/>
                  </a:outerShdw>
                </a:effectLst>
              </a:rPr>
              <a:t>Έργο – ισχύς - ενέργεια</a:t>
            </a:r>
            <a:endParaRPr lang="el-GR" altLang="el-GR" sz="2800" dirty="0" smtClean="0">
              <a:effectLst>
                <a:outerShdw blurRad="38100" dist="38100" dir="2700000" algn="tl">
                  <a:srgbClr val="C0C0C0"/>
                </a:outerShdw>
              </a:effectLst>
            </a:endParaRPr>
          </a:p>
          <a:p>
            <a:endParaRPr lang="el-GR" sz="2800" dirty="0" smtClean="0"/>
          </a:p>
          <a:p>
            <a:r>
              <a:rPr lang="el-GR" sz="2800" dirty="0" smtClean="0"/>
              <a:t>Αθανάσιος </a:t>
            </a:r>
            <a:r>
              <a:rPr lang="el-GR" sz="2800" dirty="0" err="1" smtClean="0"/>
              <a:t>Τσιόκανος</a:t>
            </a:r>
            <a:r>
              <a:rPr lang="el-GR" sz="2800" dirty="0" smtClean="0"/>
              <a:t>, Γιάννης Γιάκας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Φυσιολογικό έργο</a:t>
            </a:r>
            <a:r>
              <a:rPr lang="el-GR" altLang="el-GR" sz="4000" dirty="0">
                <a:latin typeface="Arial" charset="0"/>
              </a:rPr>
              <a:t> </a:t>
            </a:r>
            <a:endParaRPr lang="el-GR" sz="3600" dirty="0"/>
          </a:p>
        </p:txBody>
      </p:sp>
      <p:sp>
        <p:nvSpPr>
          <p:cNvPr id="5" name="Θέση περιεχομένου 4"/>
          <p:cNvSpPr>
            <a:spLocks noGrp="1"/>
          </p:cNvSpPr>
          <p:nvPr>
            <p:ph idx="1"/>
          </p:nvPr>
        </p:nvSpPr>
        <p:spPr>
          <a:xfrm>
            <a:off x="214722" y="3067944"/>
            <a:ext cx="8712968" cy="3490268"/>
          </a:xfrm>
        </p:spPr>
        <p:txBody>
          <a:bodyPr>
            <a:noAutofit/>
          </a:bodyPr>
          <a:lstStyle/>
          <a:p>
            <a:pPr eaLnBrk="0" hangingPunct="0">
              <a:lnSpc>
                <a:spcPct val="80000"/>
              </a:lnSpc>
            </a:pPr>
            <a:r>
              <a:rPr lang="el-GR" altLang="el-GR" sz="2400" dirty="0"/>
              <a:t>Για να παραμείνει η σφαίρα σε ισορροπία πρέπει οι μυϊκές δυνάμεις του χεριού να αναπτύξουν ίση και αντίθετη δύναμη με εκείνη του βάρους. Λόγω της ακινησίας δεν υπάρχει μηχανικό έργο.</a:t>
            </a:r>
          </a:p>
          <a:p>
            <a:pPr eaLnBrk="0" hangingPunct="0">
              <a:lnSpc>
                <a:spcPct val="80000"/>
              </a:lnSpc>
            </a:pPr>
            <a:r>
              <a:rPr lang="el-GR" altLang="el-GR" sz="2400" dirty="0" smtClean="0"/>
              <a:t>Σε </a:t>
            </a:r>
            <a:r>
              <a:rPr lang="el-GR" altLang="el-GR" sz="2400" dirty="0"/>
              <a:t>αυτή την περίπτωση, λόγω έλλειψης μηχανικού αποτελέσματος, η κατανάλωση ενέργειας που συνδέεται με τη μυϊκή συστολή δεν μπορεί να μετρηθεί με μεθόδους της </a:t>
            </a:r>
            <a:r>
              <a:rPr lang="el-GR" altLang="el-GR" sz="2400" dirty="0" err="1"/>
              <a:t>βιοκινητικής</a:t>
            </a:r>
            <a:r>
              <a:rPr lang="el-GR" altLang="el-GR" sz="2400" dirty="0"/>
              <a:t>, αλλά μετριέται με μεθόδους της φυσιολογίας (π.χ. με την κατανάλωση οξυγόνου) και ονομάζεται φυσιολογικό έργο.  Δεν έχει καμία σχέση με το μηχανικό έργο αφού δεν υπάρχει μετατόπιση (ισομετρική συστολή, αύξηση της τάσης του μυός χωρίς μεταβολή του μήκους του).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pic>
        <p:nvPicPr>
          <p:cNvPr id="7"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4884" y="1124744"/>
            <a:ext cx="4536504" cy="19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068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Θετικό και αρνητικό μηχανικό έργο</a:t>
            </a:r>
            <a:r>
              <a:rPr lang="el-GR" altLang="el-GR" sz="4000" dirty="0">
                <a:latin typeface="Arial" charset="0"/>
              </a:rPr>
              <a:t> </a:t>
            </a:r>
            <a:endParaRPr lang="el-GR" sz="3600" dirty="0"/>
          </a:p>
        </p:txBody>
      </p:sp>
      <p:sp>
        <p:nvSpPr>
          <p:cNvPr id="5" name="Θέση περιεχομένου 4"/>
          <p:cNvSpPr>
            <a:spLocks noGrp="1"/>
          </p:cNvSpPr>
          <p:nvPr>
            <p:ph idx="1"/>
          </p:nvPr>
        </p:nvSpPr>
        <p:spPr>
          <a:xfrm>
            <a:off x="2849098" y="908720"/>
            <a:ext cx="5971374" cy="5217443"/>
          </a:xfrm>
        </p:spPr>
        <p:txBody>
          <a:bodyPr>
            <a:noAutofit/>
          </a:bodyPr>
          <a:lstStyle/>
          <a:p>
            <a:pPr eaLnBrk="0" hangingPunct="0">
              <a:lnSpc>
                <a:spcPct val="90000"/>
              </a:lnSpc>
              <a:spcBef>
                <a:spcPts val="0"/>
              </a:spcBef>
            </a:pPr>
            <a:r>
              <a:rPr lang="el-GR" altLang="el-GR" sz="2200" dirty="0">
                <a:cs typeface="Times New Roman" pitchFamily="18" charset="0"/>
              </a:rPr>
              <a:t>Ανάλογα με τον τύπο της μυϊκής συστολής έχουμε την παραγωγή θετικού ή αρνητικού μηχανικού έργου.</a:t>
            </a:r>
          </a:p>
          <a:p>
            <a:pPr eaLnBrk="0" hangingPunct="0">
              <a:lnSpc>
                <a:spcPct val="90000"/>
              </a:lnSpc>
              <a:spcBef>
                <a:spcPts val="0"/>
              </a:spcBef>
            </a:pPr>
            <a:r>
              <a:rPr lang="el-GR" altLang="el-GR" sz="2200" i="1" u="sng" dirty="0">
                <a:cs typeface="Times New Roman" pitchFamily="18" charset="0"/>
              </a:rPr>
              <a:t>Θετικό μηχανικό έργο</a:t>
            </a:r>
            <a:r>
              <a:rPr lang="el-GR" altLang="el-GR" sz="2200" dirty="0">
                <a:cs typeface="Times New Roman" pitchFamily="18" charset="0"/>
              </a:rPr>
              <a:t> παράγεται όταν επικρατεί ομόκεντρη συστολή των αγωνιστών μυών σε μια κίνηση (ο μυς μεταφέρει ενέργεια στο κινητό μέλος της άρθρωσης).</a:t>
            </a:r>
          </a:p>
          <a:p>
            <a:pPr eaLnBrk="0" hangingPunct="0">
              <a:lnSpc>
                <a:spcPct val="90000"/>
              </a:lnSpc>
              <a:spcBef>
                <a:spcPts val="0"/>
              </a:spcBef>
            </a:pPr>
            <a:r>
              <a:rPr lang="el-GR" altLang="el-GR" sz="2200" u="sng" dirty="0">
                <a:cs typeface="Times New Roman" pitchFamily="18" charset="0"/>
              </a:rPr>
              <a:t>Α</a:t>
            </a:r>
            <a:r>
              <a:rPr lang="el-GR" altLang="el-GR" sz="2200" i="1" u="sng" dirty="0">
                <a:cs typeface="Times New Roman" pitchFamily="18" charset="0"/>
              </a:rPr>
              <a:t>ρνητικό μηχανικό έργο</a:t>
            </a:r>
            <a:r>
              <a:rPr lang="el-GR" altLang="el-GR" sz="2200" dirty="0">
                <a:cs typeface="Times New Roman" pitchFamily="18" charset="0"/>
              </a:rPr>
              <a:t> παράγεται όταν επικρατεί η έκκεντρη συστολή των αγωνιστών μυών (παράγεται έργο από μια εξωτερική δύναμη και μεταφέρεται ενέργεια από το κινούμενο μέλος πάνω στο μυ, αφού ο μυς δρα ως απορροφητικός μηχανισμός της ενέργειας).</a:t>
            </a:r>
          </a:p>
          <a:p>
            <a:pPr eaLnBrk="0" hangingPunct="0">
              <a:lnSpc>
                <a:spcPct val="90000"/>
              </a:lnSpc>
              <a:spcBef>
                <a:spcPts val="0"/>
              </a:spcBef>
            </a:pPr>
            <a:r>
              <a:rPr lang="el-GR" altLang="el-GR" sz="2200" dirty="0">
                <a:cs typeface="Times New Roman" pitchFamily="18" charset="0"/>
              </a:rPr>
              <a:t>Ενώ έχει βρεθεί ότι το θετικό μηχανικό έργο απαιτεί μεγαλύτερη μεταβολική (θερμιδική) δαπάνη απ’ ότι το αρνητικό μηχανικό έργο, δεν έχει διατυπωθεί καμιά ευθεία συσχέτιση μεταξύ μηχανικού έργου των μυών και φυσιολογικού έργου.</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530" y="1700808"/>
            <a:ext cx="259556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270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Έργο ανύψωσης</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eaLnBrk="0" hangingPunct="0"/>
            <a:r>
              <a:rPr lang="el-GR" altLang="el-GR" sz="2200" dirty="0"/>
              <a:t>Εκτελείται στο πεδίο βαρύτητας της γης.</a:t>
            </a:r>
          </a:p>
          <a:p>
            <a:pPr eaLnBrk="0" hangingPunct="0"/>
            <a:r>
              <a:rPr lang="el-GR" altLang="el-GR" sz="2200" dirty="0" smtClean="0"/>
              <a:t>Όταν </a:t>
            </a:r>
            <a:r>
              <a:rPr lang="el-GR" altLang="el-GR" sz="2200" dirty="0"/>
              <a:t>ανυψώσει κάποιος ένα σώμα (χωρίς να το επιταχύνει) αντίθετα με τη δύναμη της βαρύτητας, τότε εκτελείται έργο ανύψωσης :</a:t>
            </a:r>
          </a:p>
          <a:p>
            <a:pPr eaLnBrk="0" hangingPunct="0"/>
            <a:r>
              <a:rPr lang="en-US" altLang="el-GR" sz="2400" dirty="0" smtClean="0"/>
              <a:t>W</a:t>
            </a:r>
            <a:r>
              <a:rPr lang="en-US" altLang="el-GR" sz="1600" dirty="0" smtClean="0"/>
              <a:t>A</a:t>
            </a:r>
            <a:r>
              <a:rPr lang="en-US" altLang="el-GR" sz="2400" dirty="0" smtClean="0"/>
              <a:t>  </a:t>
            </a:r>
            <a:r>
              <a:rPr lang="en-US" altLang="el-GR" sz="2400" dirty="0"/>
              <a:t>=  B . h</a:t>
            </a:r>
          </a:p>
          <a:p>
            <a:pPr eaLnBrk="0" hangingPunct="0"/>
            <a:r>
              <a:rPr lang="el-GR" altLang="el-GR" sz="2200" dirty="0" smtClean="0"/>
              <a:t>Παράδειγμα </a:t>
            </a:r>
            <a:r>
              <a:rPr lang="el-GR" altLang="el-GR" sz="2200" dirty="0"/>
              <a:t>: Ένας δρομέας ανυψώνει το ΚΒΣ του σε κάθε φάση στήριξης κατά 3 </a:t>
            </a:r>
            <a:r>
              <a:rPr lang="el-GR" altLang="el-GR" sz="2200" dirty="0" err="1"/>
              <a:t>cm</a:t>
            </a:r>
            <a:r>
              <a:rPr lang="el-GR" altLang="el-GR" sz="2200" dirty="0"/>
              <a:t>. Σε  κάθε δρομικό κύκλο πόσο θα είναι το έργο ανύψωσης (</a:t>
            </a:r>
            <a:r>
              <a:rPr lang="en-US" altLang="el-GR" sz="2200" dirty="0"/>
              <a:t>m = 75 kg</a:t>
            </a:r>
            <a:r>
              <a:rPr lang="el-GR" altLang="el-GR" sz="2200" dirty="0"/>
              <a:t>) ;</a:t>
            </a:r>
          </a:p>
          <a:p>
            <a:pPr eaLnBrk="0" hangingPunct="0"/>
            <a:r>
              <a:rPr lang="el-GR" altLang="el-GR" sz="2400" dirty="0" smtClean="0"/>
              <a:t>W</a:t>
            </a:r>
            <a:r>
              <a:rPr lang="el-GR" altLang="el-GR" sz="1600" dirty="0" smtClean="0"/>
              <a:t>A</a:t>
            </a:r>
            <a:r>
              <a:rPr lang="el-GR" altLang="el-GR" sz="2400" dirty="0" smtClean="0"/>
              <a:t> </a:t>
            </a:r>
            <a:r>
              <a:rPr lang="el-GR" altLang="el-GR" sz="2400" dirty="0"/>
              <a:t>= </a:t>
            </a:r>
            <a:r>
              <a:rPr lang="el-GR" altLang="el-GR" sz="2400" dirty="0" err="1"/>
              <a:t>B.h</a:t>
            </a:r>
            <a:r>
              <a:rPr lang="el-GR" altLang="el-GR" sz="2400" dirty="0"/>
              <a:t> = </a:t>
            </a:r>
            <a:r>
              <a:rPr lang="el-GR" altLang="el-GR" sz="2400" dirty="0" err="1"/>
              <a:t>m.g.h</a:t>
            </a:r>
            <a:r>
              <a:rPr lang="el-GR" altLang="el-GR" sz="2400" dirty="0"/>
              <a:t> =75 </a:t>
            </a:r>
            <a:r>
              <a:rPr lang="el-GR" altLang="el-GR" sz="2400" dirty="0" err="1"/>
              <a:t>Kg</a:t>
            </a:r>
            <a:r>
              <a:rPr lang="el-GR" altLang="el-GR" sz="2400" dirty="0"/>
              <a:t> . 9,81 m/sec</a:t>
            </a:r>
            <a:r>
              <a:rPr lang="el-GR" altLang="el-GR" sz="2400" baseline="30000" dirty="0"/>
              <a:t>2 </a:t>
            </a:r>
            <a:r>
              <a:rPr lang="el-GR" altLang="el-GR" sz="2400" dirty="0"/>
              <a:t>. 0,03 m = 22 </a:t>
            </a:r>
            <a:r>
              <a:rPr lang="el-GR" altLang="el-GR" sz="2400" dirty="0" err="1"/>
              <a:t>Nm</a:t>
            </a:r>
            <a:r>
              <a:rPr lang="el-GR" altLang="el-GR" sz="2400" dirty="0"/>
              <a:t>.</a:t>
            </a:r>
          </a:p>
          <a:p>
            <a:pPr eaLnBrk="0" hangingPunct="0"/>
            <a:r>
              <a:rPr lang="el-GR" altLang="el-GR" sz="2200" dirty="0"/>
              <a:t>Συνολικά για την αριστερή και δεξιά στήριξη 22 </a:t>
            </a:r>
            <a:r>
              <a:rPr lang="el-GR" altLang="el-GR" sz="2200" dirty="0" err="1"/>
              <a:t>Nm</a:t>
            </a:r>
            <a:r>
              <a:rPr lang="el-GR" altLang="el-GR" sz="2200" dirty="0"/>
              <a:t> + 22 </a:t>
            </a:r>
            <a:r>
              <a:rPr lang="el-GR" altLang="el-GR" sz="2200" dirty="0" err="1"/>
              <a:t>Nm</a:t>
            </a:r>
            <a:r>
              <a:rPr lang="el-GR" altLang="el-GR" sz="2200" dirty="0"/>
              <a:t> = 44 </a:t>
            </a:r>
            <a:r>
              <a:rPr lang="el-GR" altLang="el-GR" sz="2200" dirty="0" err="1"/>
              <a:t>Nm</a:t>
            </a:r>
            <a:r>
              <a:rPr lang="el-GR" altLang="el-GR" sz="2200"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113585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Έργο </a:t>
            </a:r>
            <a:r>
              <a:rPr lang="el-GR" altLang="el-GR" dirty="0" smtClean="0"/>
              <a:t>επιτάχυνσης</a:t>
            </a:r>
            <a:r>
              <a:rPr lang="en-US" altLang="el-GR" dirty="0" smtClean="0"/>
              <a:t> 1</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marL="381000" indent="-381000" eaLnBrk="0" hangingPunct="0">
              <a:lnSpc>
                <a:spcPct val="90000"/>
              </a:lnSpc>
            </a:pPr>
            <a:r>
              <a:rPr lang="el-GR" altLang="el-GR" sz="2400" dirty="0"/>
              <a:t>Είναι το έργο που εκτελείται υπό την επίδραση μιας δύναμης που προσδίδει στο σώμα επιτάχυνση κατά μήκος της μετατόπισης του σώματος :</a:t>
            </a:r>
          </a:p>
          <a:p>
            <a:pPr marL="381000" indent="-381000" eaLnBrk="0" hangingPunct="0">
              <a:lnSpc>
                <a:spcPct val="90000"/>
              </a:lnSpc>
            </a:pPr>
            <a:endParaRPr lang="el-GR" altLang="el-GR" sz="2400" dirty="0"/>
          </a:p>
          <a:p>
            <a:pPr marL="381000" indent="-381000" eaLnBrk="0" hangingPunct="0">
              <a:lnSpc>
                <a:spcPct val="90000"/>
              </a:lnSpc>
            </a:pPr>
            <a:r>
              <a:rPr lang="en-US" altLang="el-GR" sz="2400" dirty="0"/>
              <a:t>W</a:t>
            </a:r>
            <a:r>
              <a:rPr lang="en-US" altLang="el-GR" sz="1800" dirty="0"/>
              <a:t>E</a:t>
            </a:r>
            <a:r>
              <a:rPr lang="en-US" altLang="el-GR" sz="2400" dirty="0"/>
              <a:t>  = F . S = m . </a:t>
            </a:r>
            <a:r>
              <a:rPr lang="el-GR" altLang="el-GR" sz="2400" dirty="0"/>
              <a:t>α .</a:t>
            </a:r>
            <a:r>
              <a:rPr lang="en-US" altLang="el-GR" sz="2400" dirty="0"/>
              <a:t> S       (η </a:t>
            </a:r>
            <a:r>
              <a:rPr lang="en-US" altLang="el-GR" sz="2400" dirty="0" err="1"/>
              <a:t>δύν</a:t>
            </a:r>
            <a:r>
              <a:rPr lang="en-US" altLang="el-GR" sz="2400" dirty="0"/>
              <a:t>αμη έχει την ίδια διεύθυνση με </a:t>
            </a:r>
            <a:r>
              <a:rPr lang="en-US" altLang="el-GR" sz="2400" dirty="0" smtClean="0"/>
              <a:t>                         </a:t>
            </a:r>
          </a:p>
          <a:p>
            <a:pPr marL="0" indent="0" eaLnBrk="0" hangingPunct="0">
              <a:lnSpc>
                <a:spcPct val="90000"/>
              </a:lnSpc>
              <a:buNone/>
            </a:pPr>
            <a:r>
              <a:rPr lang="en-US" altLang="el-GR" sz="2400" dirty="0"/>
              <a:t> </a:t>
            </a:r>
            <a:r>
              <a:rPr lang="en-US" altLang="el-GR" sz="2400" dirty="0" smtClean="0"/>
              <a:t>                                                 </a:t>
            </a:r>
            <a:r>
              <a:rPr lang="en-US" altLang="el-GR" sz="2400" dirty="0" err="1" smtClean="0"/>
              <a:t>την</a:t>
            </a:r>
            <a:r>
              <a:rPr lang="en-US" altLang="el-GR" sz="2400" dirty="0" smtClean="0"/>
              <a:t> επ</a:t>
            </a:r>
            <a:r>
              <a:rPr lang="en-US" altLang="el-GR" sz="2400" dirty="0" err="1" smtClean="0"/>
              <a:t>ιτάχυνση</a:t>
            </a:r>
            <a:r>
              <a:rPr lang="en-US" altLang="el-GR" sz="2400" dirty="0"/>
              <a:t>)</a:t>
            </a:r>
          </a:p>
          <a:p>
            <a:pPr marL="381000" indent="-381000" eaLnBrk="0" hangingPunct="0">
              <a:lnSpc>
                <a:spcPct val="90000"/>
              </a:lnSpc>
            </a:pPr>
            <a:endParaRPr lang="en-US" altLang="el-GR" sz="2400" dirty="0"/>
          </a:p>
          <a:p>
            <a:pPr marL="381000" indent="-381000" eaLnBrk="0" hangingPunct="0">
              <a:lnSpc>
                <a:spcPct val="90000"/>
              </a:lnSpc>
            </a:pPr>
            <a:r>
              <a:rPr lang="en-US" altLang="el-GR" sz="2400" dirty="0" err="1"/>
              <a:t>Στην</a:t>
            </a:r>
            <a:r>
              <a:rPr lang="en-US" altLang="el-GR" sz="2400" dirty="0"/>
              <a:t> </a:t>
            </a:r>
            <a:r>
              <a:rPr lang="en-US" altLang="el-GR" sz="2400" dirty="0" err="1"/>
              <a:t>ομ</a:t>
            </a:r>
            <a:r>
              <a:rPr lang="en-US" altLang="el-GR" sz="2400" dirty="0"/>
              <a:t>αλά επιταχυνόμενη κίνηση (δύναμη και επιτάχυνση σταθερές) στην επιτάχυνση από την ηρεμία (V</a:t>
            </a:r>
            <a:r>
              <a:rPr lang="en-US" altLang="el-GR" sz="1800" dirty="0"/>
              <a:t>0</a:t>
            </a:r>
            <a:r>
              <a:rPr lang="en-US" altLang="el-GR" sz="2400" dirty="0"/>
              <a:t>) το έργο επιτάχυνσης ισούται :  </a:t>
            </a:r>
            <a:endParaRPr lang="el-GR" altLang="el-GR" sz="2400" dirty="0"/>
          </a:p>
          <a:p>
            <a:pPr marL="381000" indent="-381000" eaLnBrk="0" hangingPunct="0">
              <a:lnSpc>
                <a:spcPct val="90000"/>
              </a:lnSpc>
              <a:buFontTx/>
              <a:buNone/>
            </a:pPr>
            <a:r>
              <a:rPr lang="el-GR" altLang="el-GR" sz="2400" dirty="0"/>
              <a:t>      </a:t>
            </a:r>
            <a:r>
              <a:rPr lang="en-US" altLang="el-GR" sz="2400" dirty="0"/>
              <a:t>W</a:t>
            </a:r>
            <a:r>
              <a:rPr lang="en-US" altLang="el-GR" sz="1800" dirty="0"/>
              <a:t>E</a:t>
            </a:r>
            <a:r>
              <a:rPr lang="en-US" altLang="el-GR" sz="2400" dirty="0"/>
              <a:t> = 1/2 m . V</a:t>
            </a:r>
            <a:r>
              <a:rPr lang="en-US" altLang="el-GR" sz="2400" baseline="30000" dirty="0"/>
              <a:t>2</a:t>
            </a:r>
            <a:r>
              <a:rPr lang="en-US" altLang="el-GR" sz="2400" dirty="0" smtClean="0"/>
              <a:t>.</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3284866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Έργο επιτάχυνσης</a:t>
            </a:r>
            <a:r>
              <a:rPr lang="en-US" altLang="el-GR" dirty="0"/>
              <a:t> </a:t>
            </a:r>
            <a:r>
              <a:rPr lang="en-US" altLang="el-GR" dirty="0" smtClean="0"/>
              <a:t>2</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marL="381000" indent="-381000" eaLnBrk="0" hangingPunct="0">
              <a:lnSpc>
                <a:spcPct val="90000"/>
              </a:lnSpc>
            </a:pPr>
            <a:r>
              <a:rPr lang="el-GR" altLang="el-GR" sz="2400" dirty="0" smtClean="0"/>
              <a:t>Στις </a:t>
            </a:r>
            <a:r>
              <a:rPr lang="el-GR" altLang="el-GR" sz="2400" dirty="0"/>
              <a:t>αθλητικές κινήσεις η μετατόπιση που επιτυγχάνεται κατά το έργο επιτάχυνσης, λέγεται «απόσταση επιτάχυνσης» (η απόσταση κατά την οποία επιταχύνεται το σώμα ή ένα μέλος του) και έχει μεγάλη σημασία όσον αφορά το μήκος και τις διακυμάνσεις της</a:t>
            </a:r>
            <a:r>
              <a:rPr lang="el-GR" altLang="el-GR" sz="2400" dirty="0" smtClean="0"/>
              <a:t>.</a:t>
            </a:r>
            <a:endParaRPr lang="en-US" altLang="el-GR" sz="2400" dirty="0" smtClean="0"/>
          </a:p>
          <a:p>
            <a:pPr marL="381000" indent="-381000" eaLnBrk="0" hangingPunct="0">
              <a:lnSpc>
                <a:spcPct val="90000"/>
              </a:lnSpc>
            </a:pPr>
            <a:r>
              <a:rPr lang="el-GR" altLang="el-GR" sz="2400" dirty="0" smtClean="0"/>
              <a:t>Η </a:t>
            </a:r>
            <a:r>
              <a:rPr lang="el-GR" altLang="el-GR" sz="2400" dirty="0"/>
              <a:t>ταχύτητα που επιτυγχάνεται ως αποτέλεσμα του έργου επιτάχυνσης είναι αποτέλεσμα της μετατόπισης και της εφαρμοζόμενης δύναμης. Έτσι δεν αρκεί μόνο η αύξηση της απόστασης επιτάχυνσης για επίτευξη μεγαλύτερης τελικής ταχύτητας.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2188655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23528" y="332656"/>
            <a:ext cx="8229600" cy="562073"/>
          </a:xfrm>
        </p:spPr>
        <p:txBody>
          <a:bodyPr>
            <a:normAutofit fontScale="90000"/>
          </a:bodyPr>
          <a:lstStyle/>
          <a:p>
            <a:r>
              <a:rPr lang="el-GR" altLang="el-GR" dirty="0" smtClean="0"/>
              <a:t>Ενέργεια</a:t>
            </a:r>
            <a:r>
              <a:rPr lang="en-US" altLang="el-GR" dirty="0" smtClean="0"/>
              <a:t> </a:t>
            </a:r>
            <a:endParaRPr lang="el-GR" dirty="0"/>
          </a:p>
        </p:txBody>
      </p:sp>
      <p:sp>
        <p:nvSpPr>
          <p:cNvPr id="5" name="Θέση περιεχομένου 4"/>
          <p:cNvSpPr>
            <a:spLocks noGrp="1"/>
          </p:cNvSpPr>
          <p:nvPr>
            <p:ph idx="1"/>
          </p:nvPr>
        </p:nvSpPr>
        <p:spPr>
          <a:xfrm>
            <a:off x="251520" y="980728"/>
            <a:ext cx="8640960" cy="5420072"/>
          </a:xfrm>
        </p:spPr>
        <p:txBody>
          <a:bodyPr>
            <a:noAutofit/>
          </a:bodyPr>
          <a:lstStyle/>
          <a:p>
            <a:pPr eaLnBrk="0" hangingPunct="0">
              <a:spcBef>
                <a:spcPts val="0"/>
              </a:spcBef>
            </a:pPr>
            <a:r>
              <a:rPr lang="en-US" altLang="el-GR" sz="2200" dirty="0" err="1"/>
              <a:t>Ενέργει</a:t>
            </a:r>
            <a:r>
              <a:rPr lang="en-US" altLang="el-GR" sz="2200" dirty="0"/>
              <a:t>α είναι η ικανότητα ενός σώματος να παράγει έργο.</a:t>
            </a:r>
          </a:p>
          <a:p>
            <a:pPr eaLnBrk="0" hangingPunct="0">
              <a:spcBef>
                <a:spcPts val="0"/>
              </a:spcBef>
            </a:pPr>
            <a:r>
              <a:rPr lang="en-US" altLang="el-GR" sz="2200" dirty="0" err="1"/>
              <a:t>Οι</a:t>
            </a:r>
            <a:r>
              <a:rPr lang="en-US" altLang="el-GR" sz="2200" dirty="0"/>
              <a:t> </a:t>
            </a:r>
            <a:r>
              <a:rPr lang="en-US" altLang="el-GR" sz="2200" dirty="0" err="1"/>
              <a:t>μονάδες</a:t>
            </a:r>
            <a:r>
              <a:rPr lang="en-US" altLang="el-GR" sz="2200" dirty="0"/>
              <a:t> </a:t>
            </a:r>
            <a:r>
              <a:rPr lang="en-US" altLang="el-GR" sz="2200" dirty="0" err="1"/>
              <a:t>ενέργει</a:t>
            </a:r>
            <a:r>
              <a:rPr lang="en-US" altLang="el-GR" sz="2200" dirty="0"/>
              <a:t>ας είναι ίδιες με αυτές του έργου :</a:t>
            </a:r>
          </a:p>
          <a:p>
            <a:pPr eaLnBrk="0" hangingPunct="0">
              <a:spcBef>
                <a:spcPts val="0"/>
              </a:spcBef>
            </a:pPr>
            <a:r>
              <a:rPr lang="en-US" altLang="el-GR" sz="2200" dirty="0"/>
              <a:t>Nm = Joule = WS</a:t>
            </a:r>
          </a:p>
          <a:p>
            <a:pPr eaLnBrk="0" hangingPunct="0">
              <a:spcBef>
                <a:spcPts val="0"/>
              </a:spcBef>
            </a:pPr>
            <a:endParaRPr lang="en-US" altLang="el-GR" sz="2200" dirty="0"/>
          </a:p>
          <a:p>
            <a:pPr eaLnBrk="0" hangingPunct="0">
              <a:spcBef>
                <a:spcPts val="0"/>
              </a:spcBef>
            </a:pPr>
            <a:r>
              <a:rPr lang="el-GR" altLang="el-GR" sz="2200" dirty="0"/>
              <a:t>Στην ανθρώπινη κίνηση η ενέργεια προέρχεται από τον μεταβολισμό (χημική ενέργεια) και για αυτό χρησιμοποιείται συχνά το μηχανικό ισοδύναμο της θερμότητας που είναι η θερμίδα (</a:t>
            </a:r>
            <a:r>
              <a:rPr lang="el-GR" altLang="el-GR" sz="2200" dirty="0" err="1"/>
              <a:t>cal</a:t>
            </a:r>
            <a:r>
              <a:rPr lang="el-GR" altLang="el-GR" sz="2200" dirty="0"/>
              <a:t>). 1 </a:t>
            </a:r>
            <a:r>
              <a:rPr lang="el-GR" altLang="el-GR" sz="2200" dirty="0" err="1"/>
              <a:t>cal</a:t>
            </a:r>
            <a:r>
              <a:rPr lang="el-GR" altLang="el-GR" sz="2200" dirty="0"/>
              <a:t> είναι η ποσότητα της ενέργειας που απαιτείται για την αύξηση της θερμοκρασίας ενός γραμμαρίου νερού από 14,5</a:t>
            </a:r>
            <a:r>
              <a:rPr lang="el-GR" altLang="el-GR" sz="2200" baseline="30000" dirty="0"/>
              <a:t>ο</a:t>
            </a:r>
            <a:r>
              <a:rPr lang="el-GR" altLang="el-GR" sz="2200" dirty="0"/>
              <a:t> C σε 15,5</a:t>
            </a:r>
            <a:r>
              <a:rPr lang="el-GR" altLang="el-GR" sz="2200" baseline="30000" dirty="0"/>
              <a:t>ο</a:t>
            </a:r>
            <a:r>
              <a:rPr lang="el-GR" altLang="el-GR" sz="2200" dirty="0"/>
              <a:t> C και είναι: 1 </a:t>
            </a:r>
            <a:r>
              <a:rPr lang="el-GR" altLang="el-GR" sz="2200" dirty="0" err="1"/>
              <a:t>cal</a:t>
            </a:r>
            <a:r>
              <a:rPr lang="el-GR" altLang="el-GR" sz="2200" dirty="0"/>
              <a:t> = 4,185 </a:t>
            </a:r>
            <a:r>
              <a:rPr lang="el-GR" altLang="el-GR" sz="2200" dirty="0" err="1"/>
              <a:t>Joule</a:t>
            </a:r>
            <a:r>
              <a:rPr lang="el-GR" altLang="el-GR" sz="2200" dirty="0"/>
              <a:t>. Πολλαπλάσιο του </a:t>
            </a:r>
            <a:r>
              <a:rPr lang="el-GR" altLang="el-GR" sz="2200" dirty="0" err="1"/>
              <a:t>cal</a:t>
            </a:r>
            <a:r>
              <a:rPr lang="el-GR" altLang="el-GR" sz="2200" dirty="0"/>
              <a:t> είναι η χιλιοθερμίδα (</a:t>
            </a:r>
            <a:r>
              <a:rPr lang="el-GR" altLang="el-GR" sz="2200" dirty="0" err="1"/>
              <a:t>kcal</a:t>
            </a:r>
            <a:r>
              <a:rPr lang="el-GR" altLang="el-GR" sz="2200" dirty="0"/>
              <a:t>) που στην καθημερινή ζωή αναφέρεται ως θερμίδα : 1kcal = 1000 </a:t>
            </a:r>
            <a:r>
              <a:rPr lang="el-GR" altLang="el-GR" sz="2200" dirty="0" err="1"/>
              <a:t>cal</a:t>
            </a:r>
            <a:r>
              <a:rPr lang="el-GR" altLang="el-GR" sz="2200" dirty="0"/>
              <a:t> = 4185 </a:t>
            </a:r>
            <a:r>
              <a:rPr lang="el-GR" altLang="el-GR" sz="2200" dirty="0" err="1"/>
              <a:t>Joules</a:t>
            </a:r>
            <a:r>
              <a:rPr lang="el-GR" altLang="el-GR" sz="2200" dirty="0"/>
              <a:t>.</a:t>
            </a:r>
          </a:p>
          <a:p>
            <a:pPr eaLnBrk="0" hangingPunct="0">
              <a:spcBef>
                <a:spcPts val="0"/>
              </a:spcBef>
            </a:pPr>
            <a:endParaRPr lang="el-GR" altLang="el-GR" sz="2200" dirty="0"/>
          </a:p>
          <a:p>
            <a:pPr eaLnBrk="0" hangingPunct="0">
              <a:spcBef>
                <a:spcPts val="0"/>
              </a:spcBef>
            </a:pPr>
            <a:r>
              <a:rPr lang="el-GR" altLang="el-GR" sz="2200" dirty="0"/>
              <a:t>Η ενέργεια στη φύση απαντάται σε διάφορες μορφές (θερμική, ακουστική, χημική, μηχανική, κλπ). </a:t>
            </a:r>
          </a:p>
          <a:p>
            <a:pPr eaLnBrk="0" hangingPunct="0">
              <a:spcBef>
                <a:spcPts val="0"/>
              </a:spcBef>
            </a:pPr>
            <a:r>
              <a:rPr lang="en-US" altLang="el-GR" sz="2200" dirty="0"/>
              <a:t>Η </a:t>
            </a:r>
            <a:r>
              <a:rPr lang="en-US" altLang="el-GR" sz="2200" dirty="0" err="1"/>
              <a:t>μηχ</a:t>
            </a:r>
            <a:r>
              <a:rPr lang="en-US" altLang="el-GR" sz="2200" dirty="0"/>
              <a:t>ανική ενέργεια απασχολεί τη βιοκινητική και έχει τις μορφές της κινητικής, δυναμικής και ελαστικής ενέργειας.</a:t>
            </a:r>
          </a:p>
          <a:p>
            <a:pPr eaLnBrk="0" hangingPunct="0">
              <a:spcBef>
                <a:spcPts val="0"/>
              </a:spcBef>
            </a:pP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105554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smtClean="0"/>
              <a:t>Δυναμική ενέργεια</a:t>
            </a:r>
            <a:r>
              <a:rPr lang="en-US" altLang="el-GR" dirty="0" smtClean="0"/>
              <a:t>  </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eaLnBrk="0" hangingPunct="0"/>
            <a:r>
              <a:rPr lang="en-US" altLang="el-GR" sz="2400" dirty="0" err="1"/>
              <a:t>Δυν</a:t>
            </a:r>
            <a:r>
              <a:rPr lang="en-US" altLang="el-GR" sz="2400" dirty="0"/>
              <a:t>αμική ενέργεια έχει ένα σώμα λόγω της θέσης του (ύψος) στο πεδίο βαρύτητας της γης. </a:t>
            </a:r>
            <a:r>
              <a:rPr lang="en-US" altLang="el-GR" sz="2400" dirty="0" err="1"/>
              <a:t>Άν</a:t>
            </a:r>
            <a:r>
              <a:rPr lang="en-US" altLang="el-GR" sz="2400" dirty="0"/>
              <a:t> </a:t>
            </a:r>
            <a:r>
              <a:rPr lang="en-US" altLang="el-GR" sz="2400" dirty="0" err="1"/>
              <a:t>έν</a:t>
            </a:r>
            <a:r>
              <a:rPr lang="en-US" altLang="el-GR" sz="2400" dirty="0"/>
              <a:t>α σώμα ανυψωθεί από ένα ύψος h</a:t>
            </a:r>
            <a:r>
              <a:rPr lang="en-US" altLang="el-GR" sz="1600" dirty="0"/>
              <a:t>1</a:t>
            </a:r>
            <a:r>
              <a:rPr lang="en-US" altLang="el-GR" sz="2400" dirty="0"/>
              <a:t> σε ένα ύψος h</a:t>
            </a:r>
            <a:r>
              <a:rPr lang="en-US" altLang="el-GR" sz="1600" dirty="0"/>
              <a:t>2</a:t>
            </a:r>
            <a:r>
              <a:rPr lang="en-US" altLang="el-GR" sz="2400" dirty="0"/>
              <a:t>, τότε εκτελέστηκε ένα έργο ανύψωσης (h = h</a:t>
            </a:r>
            <a:r>
              <a:rPr lang="en-US" altLang="el-GR" sz="1600" dirty="0"/>
              <a:t>1- </a:t>
            </a:r>
            <a:r>
              <a:rPr lang="en-US" altLang="el-GR" sz="2400" dirty="0"/>
              <a:t>h</a:t>
            </a:r>
            <a:r>
              <a:rPr lang="en-US" altLang="el-GR" sz="1600" dirty="0"/>
              <a:t>2</a:t>
            </a:r>
            <a:r>
              <a:rPr lang="en-US" altLang="el-GR" sz="2400" dirty="0"/>
              <a:t>) το οποίο αποθηκεύτηκε στο σώμα ως δυναμική ενέργεια (Ε</a:t>
            </a:r>
            <a:r>
              <a:rPr lang="en-US" altLang="el-GR" sz="1800" dirty="0"/>
              <a:t>δυν</a:t>
            </a:r>
            <a:r>
              <a:rPr lang="en-US" altLang="el-GR" sz="2400" dirty="0" smtClean="0"/>
              <a:t>).</a:t>
            </a:r>
          </a:p>
          <a:p>
            <a:pPr eaLnBrk="0" hangingPunct="0"/>
            <a:endParaRPr lang="en-US" altLang="el-GR" sz="2400" dirty="0"/>
          </a:p>
          <a:p>
            <a:pPr eaLnBrk="0" hangingPunct="0"/>
            <a:r>
              <a:rPr lang="en-US" altLang="el-GR" sz="2400" dirty="0" err="1"/>
              <a:t>Ε</a:t>
            </a:r>
            <a:r>
              <a:rPr lang="en-US" altLang="el-GR" sz="1800" dirty="0" err="1"/>
              <a:t>δυν</a:t>
            </a:r>
            <a:r>
              <a:rPr lang="en-US" altLang="el-GR" sz="2400" dirty="0"/>
              <a:t>  = m . g . h </a:t>
            </a:r>
            <a:endParaRPr lang="en-US" altLang="el-GR" sz="2400" dirty="0" smtClean="0"/>
          </a:p>
          <a:p>
            <a:pPr eaLnBrk="0" hangingPunct="0"/>
            <a:endParaRPr lang="en-US" altLang="el-GR" sz="2400" dirty="0"/>
          </a:p>
          <a:p>
            <a:pPr eaLnBrk="0" hangingPunct="0"/>
            <a:r>
              <a:rPr lang="el-GR" altLang="el-GR" sz="2400" dirty="0"/>
              <a:t>Η δυναμική ενέργεια ενός σώματος είναι ανάλογη της μάζας του και του ύψους ανύψωσης του σώματος.</a:t>
            </a:r>
          </a:p>
          <a:p>
            <a:pPr eaLnBrk="0" hangingPunct="0"/>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1028723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smtClean="0"/>
              <a:t>Κινητική ενέργεια</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eaLnBrk="0" hangingPunct="0"/>
            <a:r>
              <a:rPr lang="el-GR" altLang="el-GR" sz="2400" dirty="0" smtClean="0"/>
              <a:t>Κινητική </a:t>
            </a:r>
            <a:r>
              <a:rPr lang="el-GR" altLang="el-GR" sz="2400" dirty="0"/>
              <a:t>ενέργεια έχει ένα σώμα λόγω της κίνησής (της ταχύτητάς) του. Με την αύξηση της ταχύτητας του σώματος παράγεται έργο επιτάχυνσης που βρίσκεται στο σώμα με τη μορφή κινητικής ενέργειας (</a:t>
            </a:r>
            <a:r>
              <a:rPr lang="en-US" altLang="el-GR" sz="2400" dirty="0" err="1"/>
              <a:t>Ε</a:t>
            </a:r>
            <a:r>
              <a:rPr lang="en-US" altLang="el-GR" sz="1800" dirty="0" err="1"/>
              <a:t>κιν</a:t>
            </a:r>
            <a:r>
              <a:rPr lang="el-GR" altLang="el-GR" sz="2400" dirty="0"/>
              <a:t>).</a:t>
            </a:r>
          </a:p>
          <a:p>
            <a:pPr eaLnBrk="0" hangingPunct="0"/>
            <a:r>
              <a:rPr lang="en-US" altLang="el-GR" sz="2400" dirty="0" err="1"/>
              <a:t>Ε</a:t>
            </a:r>
            <a:r>
              <a:rPr lang="en-US" altLang="el-GR" sz="1800" dirty="0" err="1"/>
              <a:t>κιν</a:t>
            </a:r>
            <a:r>
              <a:rPr lang="en-US" altLang="el-GR" sz="2400" dirty="0"/>
              <a:t> = 1/2 . m . V</a:t>
            </a:r>
            <a:r>
              <a:rPr lang="en-US" altLang="el-GR" sz="2400" baseline="30000" dirty="0"/>
              <a:t>2</a:t>
            </a:r>
            <a:endParaRPr lang="en-US" altLang="el-GR" sz="2400" dirty="0"/>
          </a:p>
          <a:p>
            <a:pPr eaLnBrk="0" hangingPunct="0"/>
            <a:r>
              <a:rPr lang="en-US" altLang="el-GR" sz="2400" dirty="0"/>
              <a:t>Η </a:t>
            </a:r>
            <a:r>
              <a:rPr lang="en-US" altLang="el-GR" sz="2400" dirty="0" err="1"/>
              <a:t>κινητική</a:t>
            </a:r>
            <a:r>
              <a:rPr lang="en-US" altLang="el-GR" sz="2400" dirty="0"/>
              <a:t> </a:t>
            </a:r>
            <a:r>
              <a:rPr lang="en-US" altLang="el-GR" sz="2400" dirty="0" err="1"/>
              <a:t>ενέργει</a:t>
            </a:r>
            <a:r>
              <a:rPr lang="en-US" altLang="el-GR" sz="2400" dirty="0"/>
              <a:t>α ενός σώματος είναι ανάλογη της μάζας του και του τετραγώνου της ταχύτητάς του.</a:t>
            </a:r>
          </a:p>
          <a:p>
            <a:pPr eaLnBrk="0" hangingPunct="0"/>
            <a:r>
              <a:rPr lang="en-US" altLang="el-GR" sz="2400" dirty="0" err="1"/>
              <a:t>Στην</a:t>
            </a:r>
            <a:r>
              <a:rPr lang="en-US" altLang="el-GR" sz="2400" dirty="0"/>
              <a:t> π</a:t>
            </a:r>
            <a:r>
              <a:rPr lang="en-US" altLang="el-GR" sz="2400" dirty="0" err="1"/>
              <a:t>εριστροφική</a:t>
            </a:r>
            <a:r>
              <a:rPr lang="en-US" altLang="el-GR" sz="2400" dirty="0"/>
              <a:t> </a:t>
            </a:r>
            <a:r>
              <a:rPr lang="en-US" altLang="el-GR" sz="2400" dirty="0" err="1"/>
              <a:t>κίνηση</a:t>
            </a:r>
            <a:r>
              <a:rPr lang="en-US" altLang="el-GR" sz="2400" dirty="0"/>
              <a:t> η </a:t>
            </a:r>
            <a:r>
              <a:rPr lang="en-US" altLang="el-GR" sz="2400" dirty="0" err="1"/>
              <a:t>κινητική</a:t>
            </a:r>
            <a:r>
              <a:rPr lang="en-US" altLang="el-GR" sz="2400" dirty="0"/>
              <a:t> </a:t>
            </a:r>
            <a:r>
              <a:rPr lang="en-US" altLang="el-GR" sz="2400" dirty="0" err="1"/>
              <a:t>ενέργει</a:t>
            </a:r>
            <a:r>
              <a:rPr lang="en-US" altLang="el-GR" sz="2400" dirty="0"/>
              <a:t>α </a:t>
            </a:r>
            <a:r>
              <a:rPr lang="en-US" altLang="el-GR" sz="2400" dirty="0" smtClean="0"/>
              <a:t>είναι: </a:t>
            </a:r>
          </a:p>
          <a:p>
            <a:pPr eaLnBrk="0" hangingPunct="0"/>
            <a:r>
              <a:rPr lang="en-US" altLang="el-GR" sz="2400" dirty="0" err="1" smtClean="0"/>
              <a:t>Ε</a:t>
            </a:r>
            <a:r>
              <a:rPr lang="en-US" altLang="el-GR" sz="1800" dirty="0" err="1" smtClean="0"/>
              <a:t>κιν</a:t>
            </a:r>
            <a:r>
              <a:rPr lang="en-US" altLang="el-GR" sz="2400" dirty="0" smtClean="0"/>
              <a:t> </a:t>
            </a:r>
            <a:r>
              <a:rPr lang="en-US" altLang="el-GR" sz="2400" dirty="0"/>
              <a:t>=1/2 . Ι . ω</a:t>
            </a:r>
            <a:r>
              <a:rPr lang="en-US" altLang="el-GR" sz="2400" baseline="30000" dirty="0"/>
              <a:t>2 </a:t>
            </a:r>
            <a:r>
              <a:rPr lang="en-US" altLang="el-GR" sz="2400" dirty="0"/>
              <a:t> όπ</a:t>
            </a:r>
            <a:r>
              <a:rPr lang="en-US" altLang="el-GR" sz="2400" dirty="0" err="1"/>
              <a:t>ου</a:t>
            </a:r>
            <a:r>
              <a:rPr lang="en-US" altLang="el-GR" sz="2400" dirty="0"/>
              <a:t> Ι </a:t>
            </a:r>
            <a:r>
              <a:rPr lang="en-US" altLang="el-GR" sz="2400" dirty="0" err="1"/>
              <a:t>είν</a:t>
            </a:r>
            <a:r>
              <a:rPr lang="en-US" altLang="el-GR" sz="2400" dirty="0"/>
              <a:t>αι η ροπή αδράνειας του σώματος (Ι = m . r</a:t>
            </a:r>
            <a:r>
              <a:rPr lang="en-US" altLang="el-GR" sz="2400" baseline="30000" dirty="0"/>
              <a:t>2</a:t>
            </a:r>
            <a:r>
              <a:rPr lang="en-US" altLang="el-GR" sz="2400" dirty="0"/>
              <a:t>), και ω η </a:t>
            </a:r>
            <a:r>
              <a:rPr lang="en-US" altLang="el-GR" sz="2400" dirty="0" err="1"/>
              <a:t>γωνι</a:t>
            </a:r>
            <a:r>
              <a:rPr lang="en-US" altLang="el-GR" sz="2400" dirty="0"/>
              <a:t>ακή ταχύτητα.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1101314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smtClean="0"/>
              <a:t>Ελαστική ενέργεια 1</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eaLnBrk="0" hangingPunct="0">
              <a:lnSpc>
                <a:spcPct val="90000"/>
              </a:lnSpc>
            </a:pPr>
            <a:r>
              <a:rPr lang="el-GR" altLang="el-GR" sz="2400" dirty="0"/>
              <a:t>Ως ελαστικότητα ορίζεται η ικανότητα του σώματος να επανέρχεται στην  αρχική του θέση μετά από την παραμόρφωσή του λόγω της εφαρμογής κάποιας δύναμης (ταρτάν, </a:t>
            </a:r>
            <a:r>
              <a:rPr lang="el-GR" altLang="el-GR" sz="2400" dirty="0" err="1"/>
              <a:t>ταπί</a:t>
            </a:r>
            <a:r>
              <a:rPr lang="el-GR" altLang="el-GR" sz="2400" dirty="0"/>
              <a:t> γυμναστικής, στρώμα του ύψους, κοντάρι του </a:t>
            </a:r>
            <a:r>
              <a:rPr lang="el-GR" altLang="el-GR" sz="2400" dirty="0" err="1"/>
              <a:t>επικοντώ</a:t>
            </a:r>
            <a:r>
              <a:rPr lang="el-GR" altLang="el-GR" sz="2400" dirty="0"/>
              <a:t>, κλπ). </a:t>
            </a:r>
            <a:endParaRPr lang="el-GR" altLang="el-GR" sz="2400" dirty="0" smtClean="0"/>
          </a:p>
          <a:p>
            <a:pPr eaLnBrk="0" hangingPunct="0">
              <a:lnSpc>
                <a:spcPct val="90000"/>
              </a:lnSpc>
            </a:pPr>
            <a:endParaRPr lang="el-GR" altLang="el-GR" sz="2400" dirty="0"/>
          </a:p>
          <a:p>
            <a:pPr eaLnBrk="0" hangingPunct="0">
              <a:lnSpc>
                <a:spcPct val="90000"/>
              </a:lnSpc>
            </a:pPr>
            <a:r>
              <a:rPr lang="el-GR" altLang="el-GR" sz="2400" dirty="0" smtClean="0"/>
              <a:t>Σε </a:t>
            </a:r>
            <a:r>
              <a:rPr lang="el-GR" altLang="el-GR" sz="2400" dirty="0"/>
              <a:t>αυτή την περίπτωση (όταν το σώμα τείνει να επανέλθει μετά την παραμόρφωση στην αρχική του μορφή) λέμε ότι το σώμα περιέχει ελαστική ενέργεια</a:t>
            </a:r>
            <a:r>
              <a:rPr lang="el-GR" altLang="el-GR" sz="2400" dirty="0" smtClean="0"/>
              <a:t>.</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3866254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smtClean="0"/>
              <a:t>Ελαστική ενέργεια 2</a:t>
            </a:r>
            <a:endParaRPr lang="el-GR" dirty="0"/>
          </a:p>
        </p:txBody>
      </p:sp>
      <p:sp>
        <p:nvSpPr>
          <p:cNvPr id="5" name="Θέση περιεχομένου 4"/>
          <p:cNvSpPr>
            <a:spLocks noGrp="1"/>
          </p:cNvSpPr>
          <p:nvPr>
            <p:ph idx="1"/>
          </p:nvPr>
        </p:nvSpPr>
        <p:spPr>
          <a:xfrm>
            <a:off x="251520" y="1412776"/>
            <a:ext cx="8640960" cy="4988024"/>
          </a:xfrm>
        </p:spPr>
        <p:txBody>
          <a:bodyPr>
            <a:noAutofit/>
          </a:bodyPr>
          <a:lstStyle/>
          <a:p>
            <a:pPr eaLnBrk="0" hangingPunct="0">
              <a:lnSpc>
                <a:spcPct val="90000"/>
              </a:lnSpc>
            </a:pPr>
            <a:r>
              <a:rPr lang="el-GR" altLang="el-GR" sz="2400" dirty="0" smtClean="0"/>
              <a:t>Η </a:t>
            </a:r>
            <a:r>
              <a:rPr lang="el-GR" altLang="el-GR" sz="2400" dirty="0"/>
              <a:t>ελαστική ενέργεια είναι μια ειδική μορφή δυναμικής ενέργειας (ενέργεια λόγω θέσης):</a:t>
            </a:r>
          </a:p>
          <a:p>
            <a:pPr eaLnBrk="0" hangingPunct="0">
              <a:lnSpc>
                <a:spcPct val="90000"/>
              </a:lnSpc>
              <a:buFontTx/>
              <a:buNone/>
            </a:pPr>
            <a:r>
              <a:rPr lang="el-GR" altLang="el-GR" sz="2400" dirty="0"/>
              <a:t>    </a:t>
            </a:r>
            <a:r>
              <a:rPr lang="en-US" altLang="el-GR" sz="2400" dirty="0"/>
              <a:t>Ε</a:t>
            </a:r>
            <a:r>
              <a:rPr lang="el-GR" altLang="el-GR" sz="2400" dirty="0" err="1"/>
              <a:t>ελαστ</a:t>
            </a:r>
            <a:r>
              <a:rPr lang="en-US" altLang="el-GR" sz="2400" dirty="0"/>
              <a:t>  = </a:t>
            </a:r>
            <a:r>
              <a:rPr lang="el-GR" altLang="el-GR" sz="2400" dirty="0"/>
              <a:t>½ </a:t>
            </a:r>
            <a:r>
              <a:rPr lang="en-US" altLang="el-GR" sz="2400" dirty="0"/>
              <a:t>k </a:t>
            </a:r>
            <a:r>
              <a:rPr lang="en-US" altLang="el-GR" sz="2400" dirty="0">
                <a:cs typeface="Times New Roman" pitchFamily="18" charset="0"/>
              </a:rPr>
              <a:t>· </a:t>
            </a:r>
            <a:r>
              <a:rPr lang="el-GR" altLang="el-GR" sz="2400" dirty="0">
                <a:cs typeface="Times New Roman" pitchFamily="18" charset="0"/>
              </a:rPr>
              <a:t>χ</a:t>
            </a:r>
            <a:r>
              <a:rPr lang="en-US" altLang="el-GR" sz="2400" baseline="30000" dirty="0">
                <a:cs typeface="Times New Roman" pitchFamily="18" charset="0"/>
              </a:rPr>
              <a:t>2 </a:t>
            </a:r>
            <a:endParaRPr lang="el-GR" altLang="el-GR" sz="2400" baseline="30000" dirty="0">
              <a:cs typeface="Times New Roman" pitchFamily="18" charset="0"/>
            </a:endParaRPr>
          </a:p>
          <a:p>
            <a:pPr eaLnBrk="0" hangingPunct="0">
              <a:lnSpc>
                <a:spcPct val="90000"/>
              </a:lnSpc>
              <a:buFontTx/>
              <a:buNone/>
            </a:pPr>
            <a:r>
              <a:rPr lang="el-GR" altLang="el-GR" sz="2400" baseline="30000" dirty="0">
                <a:cs typeface="Times New Roman" pitchFamily="18" charset="0"/>
              </a:rPr>
              <a:t>      </a:t>
            </a:r>
            <a:r>
              <a:rPr lang="el-GR" altLang="el-GR" sz="2400" dirty="0"/>
              <a:t>όπου </a:t>
            </a:r>
            <a:r>
              <a:rPr lang="en-US" altLang="el-GR" sz="2400" dirty="0"/>
              <a:t>k</a:t>
            </a:r>
            <a:r>
              <a:rPr lang="el-GR" altLang="el-GR" sz="2400" dirty="0"/>
              <a:t> είναι η σταθερά δύναμης του ελαστικού σώματος (αντιπροσωπεύει τη σχετική ακαμψία του σώματος ή την ικανότητά του να αποθηκεύει ενέργεια λόγω παραμόρφωσης) και χ η απόσταση κατά την οποία παραμορφώνεται το σώμα.</a:t>
            </a:r>
            <a:r>
              <a:rPr lang="en-US" altLang="el-GR" sz="2400" dirty="0"/>
              <a:t> </a:t>
            </a:r>
          </a:p>
          <a:p>
            <a:pPr eaLnBrk="0" hangingPunct="0">
              <a:lnSpc>
                <a:spcPct val="90000"/>
              </a:lnSpc>
            </a:pPr>
            <a:r>
              <a:rPr lang="el-GR" altLang="el-GR" sz="2400" dirty="0"/>
              <a:t>Όταν το ελαστικό σώμα παραμορφώνεται (διατείνεται ή κάμπτεται) χωρίς η παραμόρφωση να ξεπερνά τα όρια αντοχής του, αυτό αποθηκεύει ελαστική ενέργεια για να την μετατρέψει αργότερα σε κινητική ενέργεια (στους μυς αποθήκευση ενέργειας κατά την έκκεντρη συστολή και απελευθέρωσή της κατά την επακολουθούσα </a:t>
            </a:r>
            <a:r>
              <a:rPr lang="el-GR" altLang="el-GR" sz="2400" dirty="0" err="1"/>
              <a:t>μειομετρική</a:t>
            </a:r>
            <a:r>
              <a:rPr lang="el-GR" altLang="el-GR" sz="2400" dirty="0"/>
              <a:t> συστολή, αποθήκευση ενέργειας στη σανίδα καταδύσεων και στο </a:t>
            </a:r>
            <a:r>
              <a:rPr lang="el-GR" altLang="el-GR" sz="2400" dirty="0" err="1"/>
              <a:t>τραμπολίνο</a:t>
            </a:r>
            <a:r>
              <a:rPr lang="el-GR" altLang="el-GR" sz="2400" dirty="0"/>
              <a:t>, κλπ).</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3598721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23528" y="332656"/>
            <a:ext cx="8229600" cy="562073"/>
          </a:xfrm>
        </p:spPr>
        <p:txBody>
          <a:bodyPr>
            <a:normAutofit fontScale="90000"/>
          </a:bodyPr>
          <a:lstStyle/>
          <a:p>
            <a:r>
              <a:rPr lang="el-GR" altLang="el-GR" dirty="0"/>
              <a:t>Αρχή διατήρησης της </a:t>
            </a:r>
            <a:r>
              <a:rPr lang="el-GR" altLang="el-GR" dirty="0" smtClean="0"/>
              <a:t>ενέργειας 1</a:t>
            </a:r>
            <a:endParaRPr lang="el-GR" dirty="0"/>
          </a:p>
        </p:txBody>
      </p:sp>
      <p:sp>
        <p:nvSpPr>
          <p:cNvPr id="5" name="Θέση περιεχομένου 4"/>
          <p:cNvSpPr>
            <a:spLocks noGrp="1"/>
          </p:cNvSpPr>
          <p:nvPr>
            <p:ph idx="1"/>
          </p:nvPr>
        </p:nvSpPr>
        <p:spPr>
          <a:xfrm>
            <a:off x="251520" y="1124744"/>
            <a:ext cx="8640960" cy="5276056"/>
          </a:xfrm>
        </p:spPr>
        <p:txBody>
          <a:bodyPr>
            <a:noAutofit/>
          </a:bodyPr>
          <a:lstStyle/>
          <a:p>
            <a:pPr eaLnBrk="0" hangingPunct="0">
              <a:spcBef>
                <a:spcPts val="0"/>
              </a:spcBef>
            </a:pPr>
            <a:r>
              <a:rPr lang="en-US" altLang="el-GR" sz="2400" dirty="0"/>
              <a:t>Η </a:t>
            </a:r>
            <a:r>
              <a:rPr lang="en-US" altLang="el-GR" sz="2400" dirty="0" err="1"/>
              <a:t>ενέργει</a:t>
            </a:r>
            <a:r>
              <a:rPr lang="en-US" altLang="el-GR" sz="2400" dirty="0"/>
              <a:t>α στη φύση μετατρέπεται από μια μορφή σε άλλη.</a:t>
            </a:r>
          </a:p>
          <a:p>
            <a:pPr eaLnBrk="0" hangingPunct="0">
              <a:spcBef>
                <a:spcPts val="0"/>
              </a:spcBef>
            </a:pPr>
            <a:r>
              <a:rPr lang="en-US" altLang="el-GR" sz="2400" dirty="0" err="1"/>
              <a:t>Έν</a:t>
            </a:r>
            <a:r>
              <a:rPr lang="en-US" altLang="el-GR" sz="2400" dirty="0"/>
              <a:t>α σώμα που βρίσκεται σε ένα ορισμένο ύψος περικλείει δυναμική ενέργεια. Κα</a:t>
            </a:r>
            <a:r>
              <a:rPr lang="en-US" altLang="el-GR" sz="2400" dirty="0" err="1"/>
              <a:t>τά</a:t>
            </a:r>
            <a:r>
              <a:rPr lang="en-US" altLang="el-GR" sz="2400" dirty="0"/>
              <a:t> </a:t>
            </a:r>
            <a:r>
              <a:rPr lang="en-US" altLang="el-GR" sz="2400" dirty="0" err="1"/>
              <a:t>την</a:t>
            </a:r>
            <a:r>
              <a:rPr lang="en-US" altLang="el-GR" sz="2400" dirty="0"/>
              <a:t> π</a:t>
            </a:r>
            <a:r>
              <a:rPr lang="en-US" altLang="el-GR" sz="2400" dirty="0" err="1"/>
              <a:t>τώση</a:t>
            </a:r>
            <a:r>
              <a:rPr lang="en-US" altLang="el-GR" sz="2400" dirty="0"/>
              <a:t> </a:t>
            </a:r>
            <a:r>
              <a:rPr lang="en-US" altLang="el-GR" sz="2400" dirty="0" err="1"/>
              <a:t>του</a:t>
            </a:r>
            <a:r>
              <a:rPr lang="en-US" altLang="el-GR" sz="2400" dirty="0"/>
              <a:t>, η </a:t>
            </a:r>
            <a:r>
              <a:rPr lang="en-US" altLang="el-GR" sz="2400" dirty="0" err="1"/>
              <a:t>δυν</a:t>
            </a:r>
            <a:r>
              <a:rPr lang="en-US" altLang="el-GR" sz="2400" dirty="0"/>
              <a:t>αμική τ</a:t>
            </a:r>
            <a:r>
              <a:rPr lang="el-GR" altLang="el-GR" sz="2400" dirty="0"/>
              <a:t>ου </a:t>
            </a:r>
            <a:r>
              <a:rPr lang="en-US" altLang="el-GR" sz="2400" dirty="0" err="1"/>
              <a:t>ενέργει</a:t>
            </a:r>
            <a:r>
              <a:rPr lang="el-GR" altLang="el-GR" sz="2400" dirty="0"/>
              <a:t>α </a:t>
            </a:r>
            <a:r>
              <a:rPr lang="en-US" altLang="el-GR" sz="2400" dirty="0" err="1"/>
              <a:t>μετ</a:t>
            </a:r>
            <a:r>
              <a:rPr lang="en-US" altLang="el-GR" sz="2400" dirty="0"/>
              <a:t>ατρέπεται σε κινητική, χωρίς να χάνεται ενέργεια.</a:t>
            </a:r>
          </a:p>
          <a:p>
            <a:pPr eaLnBrk="0" hangingPunct="0">
              <a:spcBef>
                <a:spcPts val="0"/>
              </a:spcBef>
            </a:pPr>
            <a:endParaRPr lang="en-US" altLang="el-GR" sz="2400" dirty="0"/>
          </a:p>
          <a:p>
            <a:pPr eaLnBrk="0" hangingPunct="0">
              <a:spcBef>
                <a:spcPts val="0"/>
              </a:spcBef>
            </a:pPr>
            <a:r>
              <a:rPr lang="en-US" altLang="el-GR" sz="2400" dirty="0" err="1"/>
              <a:t>Αρχή</a:t>
            </a:r>
            <a:r>
              <a:rPr lang="en-US" altLang="el-GR" sz="2400" dirty="0"/>
              <a:t> </a:t>
            </a:r>
            <a:r>
              <a:rPr lang="en-US" altLang="el-GR" sz="2400" dirty="0" err="1"/>
              <a:t>δι</a:t>
            </a:r>
            <a:r>
              <a:rPr lang="en-US" altLang="el-GR" sz="2400" dirty="0"/>
              <a:t>ατήρησης της ενέργειας :</a:t>
            </a:r>
          </a:p>
          <a:p>
            <a:pPr eaLnBrk="0" hangingPunct="0">
              <a:spcBef>
                <a:spcPts val="0"/>
              </a:spcBef>
            </a:pPr>
            <a:r>
              <a:rPr lang="en-US" altLang="el-GR" sz="2400" dirty="0"/>
              <a:t>Η π</a:t>
            </a:r>
            <a:r>
              <a:rPr lang="en-US" altLang="el-GR" sz="2400" dirty="0" err="1"/>
              <a:t>οσότητ</a:t>
            </a:r>
            <a:r>
              <a:rPr lang="en-US" altLang="el-GR" sz="2400" dirty="0"/>
              <a:t>α της ενέργειας που περικλείει ένα σώμα το οποίο δεν επηρεάζεται από κάποια εξωτερική δύναμη (ανεξάρτητο ή κλειστό σύστημα) παραμένει σταθερή. </a:t>
            </a:r>
          </a:p>
          <a:p>
            <a:pPr eaLnBrk="0" hangingPunct="0">
              <a:spcBef>
                <a:spcPts val="0"/>
              </a:spcBef>
            </a:pPr>
            <a:endParaRPr lang="en-US" altLang="el-GR" sz="2400" dirty="0"/>
          </a:p>
          <a:p>
            <a:pPr eaLnBrk="0" hangingPunct="0">
              <a:spcBef>
                <a:spcPts val="0"/>
              </a:spcBef>
            </a:pPr>
            <a:r>
              <a:rPr lang="en-US" altLang="el-GR" sz="2400" dirty="0"/>
              <a:t>Η α</a:t>
            </a:r>
            <a:r>
              <a:rPr lang="en-US" altLang="el-GR" sz="2400" dirty="0" err="1"/>
              <a:t>ρχή</a:t>
            </a:r>
            <a:r>
              <a:rPr lang="en-US" altLang="el-GR" sz="2400" dirty="0"/>
              <a:t> α</a:t>
            </a:r>
            <a:r>
              <a:rPr lang="en-US" altLang="el-GR" sz="2400" dirty="0" err="1"/>
              <a:t>υτή</a:t>
            </a:r>
            <a:r>
              <a:rPr lang="en-US" altLang="el-GR" sz="2400" dirty="0"/>
              <a:t> </a:t>
            </a:r>
            <a:r>
              <a:rPr lang="en-US" altLang="el-GR" sz="2400" dirty="0" err="1"/>
              <a:t>συμ</a:t>
            </a:r>
            <a:r>
              <a:rPr lang="en-US" altLang="el-GR" sz="2400" dirty="0"/>
              <a:t>περιλαμβάνει όλες τις μορφές της ενέργειας.</a:t>
            </a:r>
          </a:p>
          <a:p>
            <a:pPr eaLnBrk="0" hangingPunct="0">
              <a:spcBef>
                <a:spcPts val="0"/>
              </a:spcBef>
            </a:pPr>
            <a:r>
              <a:rPr lang="en-US" altLang="el-GR" sz="2400" dirty="0" err="1"/>
              <a:t>Στη</a:t>
            </a:r>
            <a:r>
              <a:rPr lang="en-US" altLang="el-GR" sz="2400" dirty="0"/>
              <a:t> </a:t>
            </a:r>
            <a:r>
              <a:rPr lang="en-US" altLang="el-GR" sz="2400" dirty="0" err="1"/>
              <a:t>μηχ</a:t>
            </a:r>
            <a:r>
              <a:rPr lang="en-US" altLang="el-GR" sz="2400" dirty="0"/>
              <a:t>ανική ισχύει όταν δεν υπάρχουν τριβές, μετατροπή (απώλεια) δηλαδή της μηχανικής ενέργειας σε θερμική.</a:t>
            </a:r>
          </a:p>
          <a:p>
            <a:pPr eaLnBrk="0" hangingPunct="0">
              <a:spcBef>
                <a:spcPts val="0"/>
              </a:spcBef>
            </a:pPr>
            <a:endParaRPr lang="en-US" altLang="el-GR" sz="2400" dirty="0"/>
          </a:p>
          <a:p>
            <a:pPr eaLnBrk="0" hangingPunct="0">
              <a:spcBef>
                <a:spcPts val="0"/>
              </a:spcBef>
            </a:pPr>
            <a:r>
              <a:rPr lang="en-US" altLang="el-GR" sz="2400" dirty="0" err="1"/>
              <a:t>Συνε</a:t>
            </a:r>
            <a:r>
              <a:rPr lang="en-US" altLang="el-GR" sz="2400" dirty="0"/>
              <a:t>πώς : Ε</a:t>
            </a:r>
            <a:r>
              <a:rPr lang="en-US" altLang="el-GR" sz="1800" dirty="0"/>
              <a:t>δυν</a:t>
            </a:r>
            <a:r>
              <a:rPr lang="en-US" altLang="el-GR" sz="2400" dirty="0"/>
              <a:t> + Ε</a:t>
            </a:r>
            <a:r>
              <a:rPr lang="en-US" altLang="el-GR" sz="1800" dirty="0"/>
              <a:t>κιν </a:t>
            </a:r>
            <a:r>
              <a:rPr lang="en-US" altLang="el-GR" sz="2400" dirty="0"/>
              <a:t>= σταθερό</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921657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23528" y="332656"/>
            <a:ext cx="8229600" cy="562073"/>
          </a:xfrm>
        </p:spPr>
        <p:txBody>
          <a:bodyPr>
            <a:normAutofit fontScale="90000"/>
          </a:bodyPr>
          <a:lstStyle/>
          <a:p>
            <a:r>
              <a:rPr lang="el-GR" altLang="el-GR" dirty="0"/>
              <a:t>Αρχή διατήρησης της </a:t>
            </a:r>
            <a:r>
              <a:rPr lang="el-GR" altLang="el-GR" dirty="0" smtClean="0"/>
              <a:t>ενέργειας 2</a:t>
            </a:r>
            <a:endParaRPr lang="el-GR" dirty="0"/>
          </a:p>
        </p:txBody>
      </p:sp>
      <p:sp>
        <p:nvSpPr>
          <p:cNvPr id="5" name="Θέση περιεχομένου 4"/>
          <p:cNvSpPr>
            <a:spLocks noGrp="1"/>
          </p:cNvSpPr>
          <p:nvPr>
            <p:ph idx="1"/>
          </p:nvPr>
        </p:nvSpPr>
        <p:spPr>
          <a:xfrm>
            <a:off x="3203848" y="1052736"/>
            <a:ext cx="5688632" cy="5472608"/>
          </a:xfrm>
        </p:spPr>
        <p:txBody>
          <a:bodyPr>
            <a:noAutofit/>
          </a:bodyPr>
          <a:lstStyle/>
          <a:p>
            <a:pPr eaLnBrk="0" hangingPunct="0">
              <a:lnSpc>
                <a:spcPct val="90000"/>
              </a:lnSpc>
              <a:spcBef>
                <a:spcPts val="0"/>
              </a:spcBef>
            </a:pPr>
            <a:r>
              <a:rPr lang="el-GR" altLang="el-GR" sz="2400" dirty="0"/>
              <a:t>Στον τύπο </a:t>
            </a:r>
            <a:r>
              <a:rPr lang="en-US" altLang="el-GR" sz="2400" dirty="0" err="1"/>
              <a:t>Ε</a:t>
            </a:r>
            <a:r>
              <a:rPr lang="en-US" altLang="el-GR" sz="1800" dirty="0" err="1"/>
              <a:t>δυν</a:t>
            </a:r>
            <a:r>
              <a:rPr lang="en-US" altLang="el-GR" sz="2400" dirty="0"/>
              <a:t> + </a:t>
            </a:r>
            <a:r>
              <a:rPr lang="en-US" altLang="el-GR" sz="2400" dirty="0" err="1"/>
              <a:t>Ε</a:t>
            </a:r>
            <a:r>
              <a:rPr lang="en-US" altLang="el-GR" sz="1800" dirty="0" err="1"/>
              <a:t>κιν</a:t>
            </a:r>
            <a:r>
              <a:rPr lang="en-US" altLang="el-GR" sz="2400" dirty="0"/>
              <a:t> = </a:t>
            </a:r>
            <a:r>
              <a:rPr lang="en-US" altLang="el-GR" sz="2400" dirty="0" err="1"/>
              <a:t>στ</a:t>
            </a:r>
            <a:r>
              <a:rPr lang="en-US" altLang="el-GR" sz="2400" dirty="0"/>
              <a:t>αθερό</a:t>
            </a:r>
            <a:r>
              <a:rPr lang="el-GR" altLang="el-GR" sz="2400" dirty="0"/>
              <a:t> πρέπει να προστεθεί και η κινητική ενέργεια κατά την περιστροφική κίνηση (</a:t>
            </a:r>
            <a:r>
              <a:rPr lang="el-GR" altLang="el-GR" sz="2400" dirty="0" err="1"/>
              <a:t>Ε</a:t>
            </a:r>
            <a:r>
              <a:rPr lang="el-GR" altLang="el-GR" sz="1800" dirty="0" err="1"/>
              <a:t>περ</a:t>
            </a:r>
            <a:r>
              <a:rPr lang="el-GR" altLang="el-GR" sz="2400" dirty="0"/>
              <a:t>). Έτσι: </a:t>
            </a:r>
          </a:p>
          <a:p>
            <a:pPr eaLnBrk="0" hangingPunct="0">
              <a:lnSpc>
                <a:spcPct val="90000"/>
              </a:lnSpc>
              <a:spcBef>
                <a:spcPts val="0"/>
              </a:spcBef>
              <a:buFontTx/>
              <a:buNone/>
            </a:pPr>
            <a:r>
              <a:rPr lang="el-GR" altLang="el-GR" sz="2400" dirty="0"/>
              <a:t>     </a:t>
            </a:r>
            <a:r>
              <a:rPr lang="el-GR" altLang="el-GR" sz="2400" dirty="0" err="1"/>
              <a:t>Ε</a:t>
            </a:r>
            <a:r>
              <a:rPr lang="el-GR" altLang="el-GR" sz="1800" dirty="0" err="1"/>
              <a:t>συνολ</a:t>
            </a:r>
            <a:r>
              <a:rPr lang="el-GR" altLang="el-GR" sz="2400" dirty="0"/>
              <a:t> = </a:t>
            </a:r>
            <a:r>
              <a:rPr lang="en-US" altLang="el-GR" sz="2400" dirty="0" err="1"/>
              <a:t>m.g.h</a:t>
            </a:r>
            <a:r>
              <a:rPr lang="en-US" altLang="el-GR" sz="2400" dirty="0"/>
              <a:t> + ½ m.v</a:t>
            </a:r>
            <a:r>
              <a:rPr lang="en-US" altLang="el-GR" sz="2400" baseline="30000" dirty="0"/>
              <a:t>2</a:t>
            </a:r>
            <a:r>
              <a:rPr lang="el-GR" altLang="el-GR" sz="2400" dirty="0"/>
              <a:t> + ½</a:t>
            </a:r>
            <a:r>
              <a:rPr lang="en-US" altLang="el-GR" sz="2400" dirty="0"/>
              <a:t> </a:t>
            </a:r>
            <a:r>
              <a:rPr lang="el-GR" altLang="el-GR" sz="2400" dirty="0"/>
              <a:t>Ι.ω</a:t>
            </a:r>
            <a:r>
              <a:rPr lang="el-GR" altLang="el-GR" sz="2400" baseline="30000" dirty="0"/>
              <a:t>2</a:t>
            </a:r>
          </a:p>
          <a:p>
            <a:pPr eaLnBrk="0" hangingPunct="0">
              <a:lnSpc>
                <a:spcPct val="90000"/>
              </a:lnSpc>
              <a:spcBef>
                <a:spcPts val="0"/>
              </a:spcBef>
            </a:pPr>
            <a:endParaRPr lang="el-GR" altLang="el-GR" sz="2400" baseline="30000" dirty="0"/>
          </a:p>
          <a:p>
            <a:pPr eaLnBrk="0" hangingPunct="0">
              <a:lnSpc>
                <a:spcPct val="90000"/>
              </a:lnSpc>
              <a:spcBef>
                <a:spcPts val="0"/>
              </a:spcBef>
            </a:pPr>
            <a:r>
              <a:rPr lang="el-GR" altLang="el-GR" sz="2400" dirty="0"/>
              <a:t>Στο παράδειγμά μας η κίνηση της κνήμης είναι και μεταφορική και περιστροφική.</a:t>
            </a:r>
          </a:p>
          <a:p>
            <a:pPr eaLnBrk="0" hangingPunct="0">
              <a:lnSpc>
                <a:spcPct val="90000"/>
              </a:lnSpc>
              <a:spcBef>
                <a:spcPts val="0"/>
              </a:spcBef>
            </a:pPr>
            <a:r>
              <a:rPr lang="el-GR" altLang="el-GR" sz="2400" i="1" u="sng" dirty="0"/>
              <a:t>Αν Ι = 0,0393 </a:t>
            </a:r>
            <a:r>
              <a:rPr lang="en-US" altLang="el-GR" sz="2400" i="1" u="sng" dirty="0"/>
              <a:t>kg.m</a:t>
            </a:r>
            <a:r>
              <a:rPr lang="en-US" altLang="el-GR" sz="2400" i="1" u="sng" baseline="30000" dirty="0"/>
              <a:t>2</a:t>
            </a:r>
            <a:r>
              <a:rPr lang="en-US" altLang="el-GR" sz="2400" i="1" u="sng" dirty="0"/>
              <a:t>, m =2,53 kg </a:t>
            </a:r>
            <a:r>
              <a:rPr lang="el-GR" altLang="el-GR" sz="2400" i="1" u="sng" dirty="0"/>
              <a:t>και </a:t>
            </a:r>
          </a:p>
          <a:p>
            <a:pPr eaLnBrk="0" hangingPunct="0">
              <a:lnSpc>
                <a:spcPct val="90000"/>
              </a:lnSpc>
              <a:spcBef>
                <a:spcPts val="0"/>
              </a:spcBef>
              <a:buFontTx/>
              <a:buNone/>
            </a:pPr>
            <a:r>
              <a:rPr lang="el-GR" altLang="el-GR" sz="2400" i="1" dirty="0"/>
              <a:t>     </a:t>
            </a:r>
            <a:r>
              <a:rPr lang="en-US" altLang="el-GR" sz="2400" i="1" u="sng" dirty="0"/>
              <a:t>r = 0,146 m </a:t>
            </a:r>
            <a:endParaRPr lang="el-GR" altLang="el-GR" sz="2400" i="1" u="sng" dirty="0"/>
          </a:p>
          <a:p>
            <a:pPr eaLnBrk="0" hangingPunct="0">
              <a:lnSpc>
                <a:spcPct val="90000"/>
              </a:lnSpc>
              <a:spcBef>
                <a:spcPts val="0"/>
              </a:spcBef>
            </a:pPr>
            <a:endParaRPr lang="en-US" altLang="el-GR" sz="2400" i="1" u="sng" dirty="0"/>
          </a:p>
          <a:p>
            <a:pPr eaLnBrk="0" hangingPunct="0">
              <a:lnSpc>
                <a:spcPct val="90000"/>
              </a:lnSpc>
              <a:spcBef>
                <a:spcPts val="0"/>
              </a:spcBef>
            </a:pPr>
            <a:r>
              <a:rPr lang="el-GR" altLang="el-GR" sz="2400" dirty="0"/>
              <a:t>Έχουμε </a:t>
            </a:r>
            <a:r>
              <a:rPr lang="el-GR" altLang="el-GR" sz="2400" dirty="0" err="1"/>
              <a:t>Ε</a:t>
            </a:r>
            <a:r>
              <a:rPr lang="el-GR" altLang="el-GR" sz="1800" dirty="0" err="1"/>
              <a:t>περ</a:t>
            </a:r>
            <a:r>
              <a:rPr lang="el-GR" altLang="el-GR" sz="2400" dirty="0"/>
              <a:t> = ½ Ι</a:t>
            </a:r>
            <a:r>
              <a:rPr lang="en-US" altLang="el-GR" sz="2400" dirty="0"/>
              <a:t> </a:t>
            </a:r>
            <a:r>
              <a:rPr lang="el-GR" altLang="el-GR" sz="2400" dirty="0"/>
              <a:t>.</a:t>
            </a:r>
            <a:r>
              <a:rPr lang="en-US" altLang="el-GR" sz="2400" dirty="0"/>
              <a:t> </a:t>
            </a:r>
            <a:r>
              <a:rPr lang="el-GR" altLang="el-GR" sz="2400" dirty="0"/>
              <a:t>ω</a:t>
            </a:r>
            <a:r>
              <a:rPr lang="el-GR" altLang="el-GR" sz="2400" baseline="30000" dirty="0"/>
              <a:t>2</a:t>
            </a:r>
            <a:r>
              <a:rPr lang="el-GR" altLang="el-GR" sz="2400" dirty="0"/>
              <a:t> = 0,0192ω</a:t>
            </a:r>
            <a:r>
              <a:rPr lang="el-GR" altLang="el-GR" sz="2400" baseline="30000" dirty="0"/>
              <a:t>2</a:t>
            </a:r>
            <a:endParaRPr lang="el-GR" altLang="el-GR" sz="2400" dirty="0"/>
          </a:p>
          <a:p>
            <a:pPr eaLnBrk="0" hangingPunct="0">
              <a:lnSpc>
                <a:spcPct val="90000"/>
              </a:lnSpc>
              <a:spcBef>
                <a:spcPts val="0"/>
              </a:spcBef>
            </a:pPr>
            <a:r>
              <a:rPr lang="el-GR" altLang="el-GR" sz="2400" dirty="0"/>
              <a:t>Επίσης </a:t>
            </a:r>
            <a:r>
              <a:rPr lang="el-GR" altLang="el-GR" sz="2400" dirty="0" err="1"/>
              <a:t>Ε</a:t>
            </a:r>
            <a:r>
              <a:rPr lang="el-GR" altLang="el-GR" sz="1800" dirty="0" err="1"/>
              <a:t>κιν</a:t>
            </a:r>
            <a:r>
              <a:rPr lang="el-GR" altLang="el-GR" sz="2400" dirty="0"/>
              <a:t> = ½ </a:t>
            </a:r>
            <a:r>
              <a:rPr lang="en-US" altLang="el-GR" sz="2400" dirty="0"/>
              <a:t>m .V</a:t>
            </a:r>
            <a:r>
              <a:rPr lang="el-GR" altLang="el-GR" sz="2400" baseline="30000" dirty="0"/>
              <a:t>2</a:t>
            </a:r>
            <a:r>
              <a:rPr lang="en-US" altLang="el-GR" sz="2400" dirty="0"/>
              <a:t> = ½ m . (</a:t>
            </a:r>
            <a:r>
              <a:rPr lang="el-GR" altLang="el-GR" sz="2400" dirty="0"/>
              <a:t>ω.</a:t>
            </a:r>
            <a:r>
              <a:rPr lang="en-US" altLang="el-GR" sz="2400" dirty="0"/>
              <a:t>r)</a:t>
            </a:r>
            <a:r>
              <a:rPr lang="el-GR" altLang="el-GR" sz="2400" baseline="30000" dirty="0"/>
              <a:t>2</a:t>
            </a:r>
            <a:r>
              <a:rPr lang="en-US" altLang="el-GR" sz="2400" dirty="0"/>
              <a:t> = 0,0376</a:t>
            </a:r>
            <a:r>
              <a:rPr lang="el-GR" altLang="el-GR" sz="2400" dirty="0"/>
              <a:t>ω</a:t>
            </a:r>
            <a:r>
              <a:rPr lang="el-GR" altLang="el-GR" sz="2400" baseline="30000" dirty="0"/>
              <a:t>2</a:t>
            </a:r>
            <a:endParaRPr lang="el-GR" altLang="el-GR" sz="2400" dirty="0"/>
          </a:p>
          <a:p>
            <a:pPr eaLnBrk="0" hangingPunct="0">
              <a:lnSpc>
                <a:spcPct val="90000"/>
              </a:lnSpc>
              <a:spcBef>
                <a:spcPts val="0"/>
              </a:spcBef>
            </a:pPr>
            <a:r>
              <a:rPr lang="el-GR" altLang="el-GR" sz="2400" dirty="0"/>
              <a:t>Σε αυτή την περίπτωση η συνεισφορά της μεταφορικής κινητικής ενέργειας είναι διπλάσια της αντίστοιχης περιστροφικής. </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18978"/>
            <a:ext cx="3061996" cy="346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441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Αρχή διατήρησης της ενέργειας </a:t>
            </a:r>
            <a:r>
              <a:rPr lang="el-GR" altLang="el-GR" sz="3600" dirty="0" smtClean="0"/>
              <a:t>3</a:t>
            </a:r>
            <a:endParaRPr lang="el-GR" sz="3600" dirty="0"/>
          </a:p>
        </p:txBody>
      </p:sp>
      <p:sp>
        <p:nvSpPr>
          <p:cNvPr id="5" name="Θέση περιεχομένου 4"/>
          <p:cNvSpPr>
            <a:spLocks noGrp="1"/>
          </p:cNvSpPr>
          <p:nvPr>
            <p:ph idx="1"/>
          </p:nvPr>
        </p:nvSpPr>
        <p:spPr>
          <a:xfrm>
            <a:off x="4788024" y="1772816"/>
            <a:ext cx="4104455" cy="4608512"/>
          </a:xfrm>
        </p:spPr>
        <p:txBody>
          <a:bodyPr>
            <a:noAutofit/>
          </a:bodyPr>
          <a:lstStyle/>
          <a:p>
            <a:pPr eaLnBrk="0" hangingPunct="0"/>
            <a:r>
              <a:rPr lang="el-GR" altLang="el-GR" sz="2400" dirty="0"/>
              <a:t>Διακύμανση των τιμών του ύψους (</a:t>
            </a:r>
            <a:r>
              <a:rPr lang="en-US" altLang="el-GR" sz="2400" dirty="0" err="1"/>
              <a:t>Ht</a:t>
            </a:r>
            <a:r>
              <a:rPr lang="el-GR" altLang="el-GR" sz="2400" dirty="0"/>
              <a:t>)</a:t>
            </a:r>
            <a:r>
              <a:rPr lang="en-US" altLang="el-GR" sz="2400" dirty="0"/>
              <a:t>, </a:t>
            </a:r>
            <a:r>
              <a:rPr lang="el-GR" altLang="el-GR" sz="2400" dirty="0"/>
              <a:t>της ταχύτητας (</a:t>
            </a:r>
            <a:r>
              <a:rPr lang="en-US" altLang="el-GR" sz="2400" dirty="0"/>
              <a:t>V</a:t>
            </a:r>
            <a:r>
              <a:rPr lang="el-GR" altLang="el-GR" sz="2400" dirty="0"/>
              <a:t>)</a:t>
            </a:r>
            <a:r>
              <a:rPr lang="en-US" altLang="el-GR" sz="2400" dirty="0"/>
              <a:t>, </a:t>
            </a:r>
            <a:r>
              <a:rPr lang="el-GR" altLang="el-GR" sz="2400" dirty="0"/>
              <a:t>της δυναμικής (</a:t>
            </a:r>
            <a:r>
              <a:rPr lang="en-US" altLang="el-GR" sz="2400" dirty="0"/>
              <a:t>PE</a:t>
            </a:r>
            <a:r>
              <a:rPr lang="el-GR" altLang="el-GR" sz="2400" dirty="0"/>
              <a:t>) και της κινητικής </a:t>
            </a:r>
            <a:r>
              <a:rPr lang="en-US" altLang="el-GR" sz="2400" dirty="0"/>
              <a:t>(KE)</a:t>
            </a:r>
            <a:r>
              <a:rPr lang="el-GR" altLang="el-GR" sz="2400" dirty="0"/>
              <a:t> ενέργειας κατά τη ρίψη μιας σφαίρας 1 </a:t>
            </a:r>
            <a:r>
              <a:rPr lang="en-US" altLang="el-GR" sz="2400" dirty="0"/>
              <a:t>kg</a:t>
            </a:r>
            <a:r>
              <a:rPr lang="el-GR" altLang="el-GR" sz="2400" dirty="0"/>
              <a:t> από ύψος 1 </a:t>
            </a:r>
            <a:r>
              <a:rPr lang="en-US" altLang="el-GR" sz="2400" dirty="0"/>
              <a:t>m </a:t>
            </a:r>
            <a:r>
              <a:rPr lang="el-GR" altLang="el-GR" sz="2400" dirty="0"/>
              <a:t>προς τα πάνω.</a:t>
            </a:r>
          </a:p>
          <a:p>
            <a:pPr eaLnBrk="0" hangingPunct="0"/>
            <a:r>
              <a:rPr lang="el-GR" altLang="el-GR" sz="2400" dirty="0"/>
              <a:t>Η συνολική ενέργεια (</a:t>
            </a:r>
            <a:r>
              <a:rPr lang="en-US" altLang="el-GR" sz="2400" dirty="0"/>
              <a:t>PE + KE</a:t>
            </a:r>
            <a:r>
              <a:rPr lang="el-GR" altLang="el-GR" sz="2400" dirty="0"/>
              <a:t>) διατηρείται σταθερή καθ’ όλη τη διάρκεια της πτήσης.</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2" y="1772816"/>
            <a:ext cx="403786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991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Αρχή διατήρησης της ενέργειας 4</a:t>
            </a:r>
            <a:endParaRPr lang="el-GR" sz="3600" dirty="0"/>
          </a:p>
        </p:txBody>
      </p:sp>
      <p:sp>
        <p:nvSpPr>
          <p:cNvPr id="5" name="Θέση περιεχομένου 4"/>
          <p:cNvSpPr>
            <a:spLocks noGrp="1"/>
          </p:cNvSpPr>
          <p:nvPr>
            <p:ph idx="1"/>
          </p:nvPr>
        </p:nvSpPr>
        <p:spPr>
          <a:xfrm>
            <a:off x="3563888" y="980728"/>
            <a:ext cx="5328591" cy="5400600"/>
          </a:xfrm>
        </p:spPr>
        <p:txBody>
          <a:bodyPr>
            <a:noAutofit/>
          </a:bodyPr>
          <a:lstStyle/>
          <a:p>
            <a:pPr eaLnBrk="0" hangingPunct="0">
              <a:spcBef>
                <a:spcPts val="0"/>
              </a:spcBef>
            </a:pPr>
            <a:r>
              <a:rPr lang="en-US" altLang="el-GR" sz="2400" dirty="0" err="1"/>
              <a:t>Μι</a:t>
            </a:r>
            <a:r>
              <a:rPr lang="en-US" altLang="el-GR" sz="2400" dirty="0"/>
              <a:t>α ατσάλινη σφαίρα πέφτει από ύψος h σε ατσάλινη πλάκα και αναπηδά, χωρίς απώλειες, ξανά στο αρχικό ύψος. </a:t>
            </a:r>
            <a:r>
              <a:rPr lang="en-US" altLang="el-GR" sz="2400" dirty="0" err="1"/>
              <a:t>Ποιο</a:t>
            </a:r>
            <a:r>
              <a:rPr lang="el-GR" altLang="el-GR" sz="2400" dirty="0"/>
              <a:t>ι</a:t>
            </a:r>
            <a:r>
              <a:rPr lang="en-US" altLang="el-GR" sz="2400" dirty="0"/>
              <a:t> </a:t>
            </a:r>
            <a:r>
              <a:rPr lang="en-US" altLang="el-GR" sz="2400" dirty="0" err="1"/>
              <a:t>τύ</a:t>
            </a:r>
            <a:r>
              <a:rPr lang="en-US" altLang="el-GR" sz="2400" dirty="0"/>
              <a:t>ποι ενέργειας εμφανίζονται και ποι</a:t>
            </a:r>
            <a:r>
              <a:rPr lang="el-GR" altLang="el-GR" sz="2400" dirty="0"/>
              <a:t>α</a:t>
            </a:r>
            <a:r>
              <a:rPr lang="en-US" altLang="el-GR" sz="2400" dirty="0"/>
              <a:t> η </a:t>
            </a:r>
            <a:r>
              <a:rPr lang="en-US" altLang="el-GR" sz="2400" dirty="0" err="1"/>
              <a:t>συνολική</a:t>
            </a:r>
            <a:r>
              <a:rPr lang="en-US" altLang="el-GR" sz="2400" dirty="0"/>
              <a:t> </a:t>
            </a:r>
            <a:r>
              <a:rPr lang="en-US" altLang="el-GR" sz="2400" dirty="0" err="1"/>
              <a:t>ενέργει</a:t>
            </a:r>
            <a:r>
              <a:rPr lang="en-US" altLang="el-GR" sz="2400" dirty="0"/>
              <a:t>α του </a:t>
            </a:r>
            <a:r>
              <a:rPr lang="en-US" altLang="el-GR" sz="2400" dirty="0" smtClean="0"/>
              <a:t>συστήματος</a:t>
            </a:r>
            <a:r>
              <a:rPr lang="el-GR" altLang="el-GR" sz="2400" dirty="0" smtClean="0"/>
              <a:t>:</a:t>
            </a:r>
            <a:endParaRPr lang="en-US" altLang="el-GR" sz="2400" dirty="0"/>
          </a:p>
          <a:p>
            <a:pPr eaLnBrk="0" hangingPunct="0">
              <a:spcBef>
                <a:spcPts val="0"/>
              </a:spcBef>
            </a:pPr>
            <a:endParaRPr lang="en-US" altLang="el-GR" sz="2400" dirty="0"/>
          </a:p>
          <a:p>
            <a:pPr eaLnBrk="0" hangingPunct="0">
              <a:spcBef>
                <a:spcPts val="0"/>
              </a:spcBef>
            </a:pPr>
            <a:r>
              <a:rPr lang="en-US" altLang="el-GR" sz="2400" dirty="0"/>
              <a:t>1) E</a:t>
            </a:r>
            <a:r>
              <a:rPr lang="el-GR" altLang="el-GR" sz="1800" dirty="0" err="1"/>
              <a:t>δυν</a:t>
            </a:r>
            <a:r>
              <a:rPr lang="en-US" altLang="el-GR" sz="2400" dirty="0"/>
              <a:t> = m . g . h,   E</a:t>
            </a:r>
            <a:r>
              <a:rPr lang="el-GR" altLang="el-GR" sz="1800" dirty="0" err="1"/>
              <a:t>κιν</a:t>
            </a:r>
            <a:r>
              <a:rPr lang="en-US" altLang="el-GR" sz="2400" dirty="0"/>
              <a:t> = 0</a:t>
            </a:r>
          </a:p>
          <a:p>
            <a:pPr eaLnBrk="0" hangingPunct="0">
              <a:spcBef>
                <a:spcPts val="0"/>
              </a:spcBef>
              <a:buFontTx/>
              <a:buNone/>
            </a:pPr>
            <a:r>
              <a:rPr lang="el-GR" altLang="el-GR" sz="2400" dirty="0"/>
              <a:t>         και </a:t>
            </a:r>
            <a:r>
              <a:rPr lang="en-US" altLang="el-GR" sz="2400" dirty="0"/>
              <a:t>E</a:t>
            </a:r>
            <a:r>
              <a:rPr lang="el-GR" altLang="el-GR" sz="1800" dirty="0" err="1"/>
              <a:t>συνολ</a:t>
            </a:r>
            <a:r>
              <a:rPr lang="el-GR" altLang="el-GR" sz="2400" dirty="0"/>
              <a:t> </a:t>
            </a:r>
            <a:r>
              <a:rPr lang="en-US" altLang="el-GR" sz="2400" dirty="0"/>
              <a:t>= E</a:t>
            </a:r>
            <a:r>
              <a:rPr lang="el-GR" altLang="el-GR" sz="1800" dirty="0" err="1"/>
              <a:t>δυν</a:t>
            </a:r>
            <a:r>
              <a:rPr lang="en-US" altLang="el-GR" sz="2400" dirty="0"/>
              <a:t> + E</a:t>
            </a:r>
            <a:r>
              <a:rPr lang="el-GR" altLang="el-GR" sz="1800" dirty="0" err="1"/>
              <a:t>κιν</a:t>
            </a:r>
            <a:r>
              <a:rPr lang="en-US" altLang="el-GR" sz="2400" dirty="0"/>
              <a:t> = m . g . h</a:t>
            </a:r>
          </a:p>
          <a:p>
            <a:pPr eaLnBrk="0" hangingPunct="0">
              <a:spcBef>
                <a:spcPts val="0"/>
              </a:spcBef>
            </a:pPr>
            <a:endParaRPr lang="en-US" altLang="el-GR" sz="2400" dirty="0"/>
          </a:p>
          <a:p>
            <a:pPr eaLnBrk="0" hangingPunct="0">
              <a:spcBef>
                <a:spcPts val="0"/>
              </a:spcBef>
            </a:pPr>
            <a:r>
              <a:rPr lang="en-US" altLang="el-GR" sz="2400" dirty="0"/>
              <a:t>2) E</a:t>
            </a:r>
            <a:r>
              <a:rPr lang="el-GR" altLang="el-GR" sz="1800" dirty="0" err="1"/>
              <a:t>δυν</a:t>
            </a:r>
            <a:r>
              <a:rPr lang="en-US" altLang="el-GR" sz="2400" dirty="0"/>
              <a:t> = 0,  E</a:t>
            </a:r>
            <a:r>
              <a:rPr lang="el-GR" altLang="el-GR" sz="1800" dirty="0" err="1"/>
              <a:t>κιν</a:t>
            </a:r>
            <a:r>
              <a:rPr lang="en-US" altLang="el-GR" sz="2400" dirty="0"/>
              <a:t> = 1/2 m . V</a:t>
            </a:r>
            <a:r>
              <a:rPr lang="en-US" altLang="el-GR" sz="2400" baseline="30000" dirty="0"/>
              <a:t>2</a:t>
            </a:r>
            <a:endParaRPr lang="en-US" altLang="el-GR" sz="2400" dirty="0"/>
          </a:p>
          <a:p>
            <a:pPr eaLnBrk="0" hangingPunct="0">
              <a:spcBef>
                <a:spcPts val="0"/>
              </a:spcBef>
              <a:buFontTx/>
              <a:buNone/>
            </a:pPr>
            <a:r>
              <a:rPr lang="el-GR" altLang="el-GR" sz="2400" dirty="0"/>
              <a:t>         και</a:t>
            </a:r>
            <a:r>
              <a:rPr lang="en-US" altLang="el-GR" sz="2400" dirty="0"/>
              <a:t> E</a:t>
            </a:r>
            <a:r>
              <a:rPr lang="el-GR" altLang="el-GR" sz="1800" dirty="0" err="1"/>
              <a:t>συνολ</a:t>
            </a:r>
            <a:r>
              <a:rPr lang="el-GR" altLang="el-GR" sz="2400" dirty="0"/>
              <a:t> </a:t>
            </a:r>
            <a:r>
              <a:rPr lang="en-US" altLang="el-GR" sz="2400" dirty="0"/>
              <a:t>= E</a:t>
            </a:r>
            <a:r>
              <a:rPr lang="el-GR" altLang="el-GR" sz="1800" dirty="0" err="1"/>
              <a:t>δυν</a:t>
            </a:r>
            <a:r>
              <a:rPr lang="en-US" altLang="el-GR" sz="2400" dirty="0"/>
              <a:t> + E</a:t>
            </a:r>
            <a:r>
              <a:rPr lang="el-GR" altLang="el-GR" sz="1800" dirty="0" err="1"/>
              <a:t>κιν</a:t>
            </a:r>
            <a:r>
              <a:rPr lang="en-US" altLang="el-GR" sz="2400" dirty="0"/>
              <a:t> = 1/2 m . V</a:t>
            </a:r>
            <a:r>
              <a:rPr lang="en-US" altLang="el-GR" sz="2400" baseline="30000" dirty="0"/>
              <a:t>2</a:t>
            </a:r>
          </a:p>
          <a:p>
            <a:pPr eaLnBrk="0" hangingPunct="0">
              <a:spcBef>
                <a:spcPts val="0"/>
              </a:spcBef>
            </a:pPr>
            <a:endParaRPr lang="en-US" altLang="el-GR" sz="2400" baseline="30000" dirty="0"/>
          </a:p>
          <a:p>
            <a:pPr eaLnBrk="0" hangingPunct="0">
              <a:spcBef>
                <a:spcPts val="0"/>
              </a:spcBef>
            </a:pPr>
            <a:r>
              <a:rPr lang="en-US" altLang="el-GR" sz="2400" dirty="0"/>
              <a:t>E</a:t>
            </a:r>
            <a:r>
              <a:rPr lang="el-GR" altLang="el-GR" sz="1800" dirty="0"/>
              <a:t>συνολ(1)</a:t>
            </a:r>
            <a:r>
              <a:rPr lang="el-GR" altLang="el-GR" sz="2400" dirty="0"/>
              <a:t> </a:t>
            </a:r>
            <a:r>
              <a:rPr lang="en-US" altLang="el-GR" sz="2400" dirty="0"/>
              <a:t>= E</a:t>
            </a:r>
            <a:r>
              <a:rPr lang="el-GR" altLang="el-GR" sz="1800" dirty="0"/>
              <a:t>συνολ(2)</a:t>
            </a:r>
            <a:r>
              <a:rPr lang="el-GR" altLang="el-GR" sz="2400" dirty="0"/>
              <a:t> </a:t>
            </a:r>
          </a:p>
          <a:p>
            <a:pPr eaLnBrk="0" hangingPunct="0">
              <a:spcBef>
                <a:spcPts val="0"/>
              </a:spcBef>
              <a:buFontTx/>
              <a:buNone/>
            </a:pPr>
            <a:r>
              <a:rPr lang="en-US" altLang="el-GR" sz="2400" dirty="0"/>
              <a:t> </a:t>
            </a:r>
            <a:r>
              <a:rPr lang="el-GR" altLang="el-GR" sz="2400" dirty="0"/>
              <a:t>    </a:t>
            </a:r>
            <a:r>
              <a:rPr lang="en-US" altLang="el-GR" sz="2400" dirty="0"/>
              <a:t>=&gt; m . g . h = 1/2 m . V</a:t>
            </a:r>
            <a:r>
              <a:rPr lang="en-US" altLang="el-GR" sz="2400" baseline="30000" dirty="0"/>
              <a:t>2  </a:t>
            </a:r>
          </a:p>
          <a:p>
            <a:pPr eaLnBrk="0" hangingPunct="0">
              <a:spcBef>
                <a:spcPts val="0"/>
              </a:spcBef>
              <a:buFontTx/>
              <a:buNone/>
            </a:pPr>
            <a:r>
              <a:rPr lang="en-US" altLang="el-GR" sz="2400" dirty="0"/>
              <a:t> </a:t>
            </a:r>
            <a:r>
              <a:rPr lang="el-GR" altLang="el-GR" sz="2400" dirty="0"/>
              <a:t>    </a:t>
            </a:r>
            <a:r>
              <a:rPr lang="en-US" altLang="el-GR" sz="2400" dirty="0"/>
              <a:t>και </a:t>
            </a:r>
            <a:r>
              <a:rPr lang="en-US" altLang="el-GR" sz="2400" dirty="0" err="1"/>
              <a:t>συνε</a:t>
            </a:r>
            <a:r>
              <a:rPr lang="en-US" altLang="el-GR" sz="2400" dirty="0"/>
              <a:t>πώς</a:t>
            </a:r>
            <a:r>
              <a:rPr lang="en-US" altLang="el-GR" sz="2400" baseline="30000" dirty="0"/>
              <a:t>    </a:t>
            </a:r>
            <a:r>
              <a:rPr lang="en-US" altLang="el-GR" sz="2400" dirty="0"/>
              <a:t>V = (2 . g . h )</a:t>
            </a:r>
            <a:r>
              <a:rPr lang="en-US" altLang="el-GR" sz="2400" baseline="30000" dirty="0"/>
              <a:t>1/2</a:t>
            </a:r>
            <a:r>
              <a:rPr lang="en-US" altLang="el-GR" sz="2400"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pic>
        <p:nvPicPr>
          <p:cNvPr id="7"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90800"/>
            <a:ext cx="3191272" cy="24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376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Αρχή διατήρησης της ενέργειας </a:t>
            </a:r>
            <a:r>
              <a:rPr lang="el-GR" altLang="el-GR" sz="3600" dirty="0" smtClean="0"/>
              <a:t>5</a:t>
            </a:r>
            <a:endParaRPr lang="el-GR" sz="3600" dirty="0"/>
          </a:p>
        </p:txBody>
      </p:sp>
      <p:sp>
        <p:nvSpPr>
          <p:cNvPr id="5" name="Θέση περιεχομένου 4"/>
          <p:cNvSpPr>
            <a:spLocks noGrp="1"/>
          </p:cNvSpPr>
          <p:nvPr>
            <p:ph idx="1"/>
          </p:nvPr>
        </p:nvSpPr>
        <p:spPr>
          <a:xfrm>
            <a:off x="3347864" y="1340768"/>
            <a:ext cx="5544615" cy="5040560"/>
          </a:xfrm>
        </p:spPr>
        <p:txBody>
          <a:bodyPr>
            <a:noAutofit/>
          </a:bodyPr>
          <a:lstStyle/>
          <a:p>
            <a:pPr eaLnBrk="0" hangingPunct="0">
              <a:lnSpc>
                <a:spcPct val="90000"/>
              </a:lnSpc>
            </a:pPr>
            <a:r>
              <a:rPr lang="el-GR" altLang="el-GR" sz="2200" dirty="0"/>
              <a:t>Ο αθλητής του άλματος επί κοντώ τη στιγμή της απογείωσής του έχει ένα ποσό κινητικής ενέργειας λόγω της ταχύτητας της φοράς. </a:t>
            </a:r>
          </a:p>
          <a:p>
            <a:pPr eaLnBrk="0" hangingPunct="0">
              <a:lnSpc>
                <a:spcPct val="90000"/>
              </a:lnSpc>
            </a:pPr>
            <a:r>
              <a:rPr lang="el-GR" altLang="el-GR" sz="2200" dirty="0"/>
              <a:t>Όταν το κοντάρι αρχίσει να κάμπτεται η κινητική ενέργεια του αθλητή μειώνεται, αφού ένα μέρος της μετατρέπεται σε δυναμική (ανύψωση) και ένα μέρος σε ελαστική ενέργεια του κονταριού.</a:t>
            </a:r>
          </a:p>
          <a:p>
            <a:pPr eaLnBrk="0" hangingPunct="0">
              <a:lnSpc>
                <a:spcPct val="90000"/>
              </a:lnSpc>
            </a:pPr>
            <a:r>
              <a:rPr lang="el-GR" altLang="el-GR" sz="2200" dirty="0"/>
              <a:t>Η κινητική ενέργεια του αθλητή εξακολουθεί να μειώνεται, η δυναμική του αυξάνει και η ελαστική του κονταριού έχει τη μεγαλύτερή της τιμή τη στιγμή της μέγιστης κάμψης του κονταριού</a:t>
            </a:r>
            <a:r>
              <a:rPr lang="el-GR" altLang="el-GR" sz="2200" dirty="0" smtClean="0"/>
              <a:t>.</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43422"/>
            <a:ext cx="26035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240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Αρχή διατήρησης της ενέργειας 6</a:t>
            </a:r>
            <a:endParaRPr lang="el-GR" sz="3600" dirty="0"/>
          </a:p>
        </p:txBody>
      </p:sp>
      <p:sp>
        <p:nvSpPr>
          <p:cNvPr id="5" name="Θέση περιεχομένου 4"/>
          <p:cNvSpPr>
            <a:spLocks noGrp="1"/>
          </p:cNvSpPr>
          <p:nvPr>
            <p:ph idx="1"/>
          </p:nvPr>
        </p:nvSpPr>
        <p:spPr>
          <a:xfrm>
            <a:off x="3491880" y="1628800"/>
            <a:ext cx="5400599" cy="4752528"/>
          </a:xfrm>
        </p:spPr>
        <p:txBody>
          <a:bodyPr>
            <a:noAutofit/>
          </a:bodyPr>
          <a:lstStyle/>
          <a:p>
            <a:pPr eaLnBrk="0" hangingPunct="0">
              <a:lnSpc>
                <a:spcPct val="90000"/>
              </a:lnSpc>
            </a:pPr>
            <a:r>
              <a:rPr lang="el-GR" altLang="el-GR" sz="2200" dirty="0" smtClean="0"/>
              <a:t>Όταν </a:t>
            </a:r>
            <a:r>
              <a:rPr lang="el-GR" altLang="el-GR" sz="2200" dirty="0"/>
              <a:t>το κοντάρι αρχίσει να </a:t>
            </a:r>
            <a:r>
              <a:rPr lang="el-GR" altLang="el-GR" sz="2200" dirty="0" err="1"/>
              <a:t>ευθειάζεται</a:t>
            </a:r>
            <a:r>
              <a:rPr lang="el-GR" altLang="el-GR" sz="2200" dirty="0"/>
              <a:t> η ελαστική του ενέργεια βαθμιαία μετατρέπεται σε κινητική (λόγω της ώθησης του αθλητή από το κοντάρι) και δυναμική (λόγω της ανύψωσης) του αθλητή.</a:t>
            </a:r>
          </a:p>
          <a:p>
            <a:pPr eaLnBrk="0" hangingPunct="0">
              <a:lnSpc>
                <a:spcPct val="90000"/>
              </a:lnSpc>
            </a:pPr>
            <a:r>
              <a:rPr lang="el-GR" altLang="el-GR" sz="2200" dirty="0"/>
              <a:t>Όταν ο αθλητής φτάνει στο μέγιστο ύψος (πάνω από τον πήχη) η κινητική ενέργεια του αθλητή είναι σχεδόν μηδενική, η δυναμική του μέγιστη και η ελαστική του κονταριού μηδενική.</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5538"/>
            <a:ext cx="26035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981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Ισχύς</a:t>
            </a:r>
            <a:endParaRPr lang="el-GR" sz="3600" dirty="0"/>
          </a:p>
        </p:txBody>
      </p:sp>
      <p:sp>
        <p:nvSpPr>
          <p:cNvPr id="5" name="Θέση περιεχομένου 4"/>
          <p:cNvSpPr>
            <a:spLocks noGrp="1"/>
          </p:cNvSpPr>
          <p:nvPr>
            <p:ph idx="1"/>
          </p:nvPr>
        </p:nvSpPr>
        <p:spPr>
          <a:xfrm>
            <a:off x="323528" y="1052737"/>
            <a:ext cx="8568952" cy="5544616"/>
          </a:xfrm>
        </p:spPr>
        <p:txBody>
          <a:bodyPr>
            <a:noAutofit/>
          </a:bodyPr>
          <a:lstStyle/>
          <a:p>
            <a:pPr eaLnBrk="0" hangingPunct="0">
              <a:lnSpc>
                <a:spcPct val="90000"/>
              </a:lnSpc>
              <a:spcBef>
                <a:spcPts val="0"/>
              </a:spcBef>
            </a:pPr>
            <a:r>
              <a:rPr lang="en-US" altLang="el-GR" sz="2200" dirty="0" err="1"/>
              <a:t>Ισχύς</a:t>
            </a:r>
            <a:r>
              <a:rPr lang="en-US" altLang="el-GR" sz="2200" dirty="0"/>
              <a:t> </a:t>
            </a:r>
            <a:r>
              <a:rPr lang="en-US" altLang="el-GR" sz="2200" dirty="0" err="1"/>
              <a:t>είν</a:t>
            </a:r>
            <a:r>
              <a:rPr lang="en-US" altLang="el-GR" sz="2200" dirty="0"/>
              <a:t>αι το πηλίκο του παραγόμενου έργου στη μονάδα του χρόνου :</a:t>
            </a:r>
          </a:p>
          <a:p>
            <a:pPr eaLnBrk="0" hangingPunct="0">
              <a:lnSpc>
                <a:spcPct val="90000"/>
              </a:lnSpc>
              <a:spcBef>
                <a:spcPts val="0"/>
              </a:spcBef>
            </a:pPr>
            <a:endParaRPr lang="en-US" altLang="el-GR" sz="2200" dirty="0"/>
          </a:p>
          <a:p>
            <a:pPr eaLnBrk="0" hangingPunct="0">
              <a:lnSpc>
                <a:spcPct val="90000"/>
              </a:lnSpc>
              <a:spcBef>
                <a:spcPts val="0"/>
              </a:spcBef>
            </a:pPr>
            <a:r>
              <a:rPr lang="en-US" altLang="el-GR" sz="2200" dirty="0"/>
              <a:t>P = W / t</a:t>
            </a:r>
          </a:p>
          <a:p>
            <a:pPr eaLnBrk="0" hangingPunct="0">
              <a:lnSpc>
                <a:spcPct val="90000"/>
              </a:lnSpc>
              <a:spcBef>
                <a:spcPts val="0"/>
              </a:spcBef>
            </a:pPr>
            <a:endParaRPr lang="en-US" altLang="el-GR" sz="2200" dirty="0"/>
          </a:p>
          <a:p>
            <a:pPr eaLnBrk="0" hangingPunct="0">
              <a:lnSpc>
                <a:spcPct val="90000"/>
              </a:lnSpc>
              <a:spcBef>
                <a:spcPts val="0"/>
              </a:spcBef>
            </a:pPr>
            <a:r>
              <a:rPr lang="en-US" altLang="el-GR" sz="2200" dirty="0" err="1"/>
              <a:t>Μονάδ</a:t>
            </a:r>
            <a:r>
              <a:rPr lang="en-US" altLang="el-GR" sz="2200" dirty="0"/>
              <a:t>α ισχύος είναι το Watt :</a:t>
            </a:r>
          </a:p>
          <a:p>
            <a:pPr eaLnBrk="0" hangingPunct="0">
              <a:lnSpc>
                <a:spcPct val="90000"/>
              </a:lnSpc>
              <a:spcBef>
                <a:spcPts val="0"/>
              </a:spcBef>
              <a:buFontTx/>
              <a:buNone/>
            </a:pPr>
            <a:r>
              <a:rPr lang="en-US" altLang="el-GR" sz="2200" dirty="0"/>
              <a:t> </a:t>
            </a:r>
            <a:r>
              <a:rPr lang="el-GR" altLang="el-GR" sz="2200" dirty="0"/>
              <a:t>    </a:t>
            </a:r>
            <a:r>
              <a:rPr lang="en-US" altLang="el-GR" sz="2200" dirty="0"/>
              <a:t>1 Watt (W)  = 1 Joule / 1 sec = 1 Nm / sec</a:t>
            </a:r>
          </a:p>
          <a:p>
            <a:pPr eaLnBrk="0" hangingPunct="0">
              <a:lnSpc>
                <a:spcPct val="90000"/>
              </a:lnSpc>
              <a:spcBef>
                <a:spcPts val="0"/>
              </a:spcBef>
            </a:pPr>
            <a:endParaRPr lang="en-US" altLang="el-GR" sz="2200" dirty="0"/>
          </a:p>
          <a:p>
            <a:pPr eaLnBrk="0" hangingPunct="0">
              <a:lnSpc>
                <a:spcPct val="90000"/>
              </a:lnSpc>
              <a:spcBef>
                <a:spcPts val="0"/>
              </a:spcBef>
            </a:pPr>
            <a:r>
              <a:rPr lang="en-US" altLang="el-GR" sz="2200" dirty="0"/>
              <a:t>Επ</a:t>
            </a:r>
            <a:r>
              <a:rPr lang="en-US" altLang="el-GR" sz="2200" dirty="0" err="1"/>
              <a:t>ίσης</a:t>
            </a:r>
            <a:r>
              <a:rPr lang="en-US" altLang="el-GR" sz="2200" dirty="0"/>
              <a:t> η </a:t>
            </a:r>
            <a:r>
              <a:rPr lang="en-US" altLang="el-GR" sz="2200" dirty="0" err="1"/>
              <a:t>ισχύς</a:t>
            </a:r>
            <a:r>
              <a:rPr lang="en-US" altLang="el-GR" sz="2200" dirty="0"/>
              <a:t> μπ</a:t>
            </a:r>
            <a:r>
              <a:rPr lang="en-US" altLang="el-GR" sz="2200" dirty="0" err="1"/>
              <a:t>ορεί</a:t>
            </a:r>
            <a:r>
              <a:rPr lang="en-US" altLang="el-GR" sz="2200" dirty="0"/>
              <a:t> να </a:t>
            </a:r>
            <a:r>
              <a:rPr lang="en-US" altLang="el-GR" sz="2200" dirty="0" err="1"/>
              <a:t>εκφρ</a:t>
            </a:r>
            <a:r>
              <a:rPr lang="en-US" altLang="el-GR" sz="2200" dirty="0"/>
              <a:t>αστεί και με το γινόμενο της δύναμης επί την ταχύτητα με την οποία η δύναμη παράγει έργο :</a:t>
            </a:r>
          </a:p>
          <a:p>
            <a:pPr eaLnBrk="0" hangingPunct="0">
              <a:lnSpc>
                <a:spcPct val="90000"/>
              </a:lnSpc>
              <a:spcBef>
                <a:spcPts val="0"/>
              </a:spcBef>
              <a:buFontTx/>
              <a:buNone/>
            </a:pPr>
            <a:r>
              <a:rPr lang="en-US" altLang="el-GR" sz="2200" dirty="0"/>
              <a:t> </a:t>
            </a:r>
            <a:r>
              <a:rPr lang="el-GR" altLang="el-GR" sz="2200" dirty="0"/>
              <a:t>   </a:t>
            </a:r>
          </a:p>
          <a:p>
            <a:pPr eaLnBrk="0" hangingPunct="0">
              <a:lnSpc>
                <a:spcPct val="90000"/>
              </a:lnSpc>
              <a:spcBef>
                <a:spcPts val="0"/>
              </a:spcBef>
              <a:buFontTx/>
              <a:buNone/>
            </a:pPr>
            <a:r>
              <a:rPr lang="el-GR" altLang="el-GR" sz="2200" dirty="0"/>
              <a:t>     </a:t>
            </a:r>
            <a:r>
              <a:rPr lang="en-US" altLang="el-GR" sz="2200" dirty="0"/>
              <a:t>P = W / t = (F . S) / t = F . V </a:t>
            </a:r>
            <a:endParaRPr lang="el-GR" altLang="el-GR" sz="2200" dirty="0"/>
          </a:p>
          <a:p>
            <a:pPr eaLnBrk="0" hangingPunct="0">
              <a:lnSpc>
                <a:spcPct val="90000"/>
              </a:lnSpc>
              <a:spcBef>
                <a:spcPts val="0"/>
              </a:spcBef>
              <a:buFontTx/>
              <a:buNone/>
            </a:pPr>
            <a:endParaRPr lang="el-GR" altLang="el-GR" sz="2200" dirty="0"/>
          </a:p>
          <a:p>
            <a:pPr eaLnBrk="0" hangingPunct="0">
              <a:lnSpc>
                <a:spcPct val="90000"/>
              </a:lnSpc>
              <a:spcBef>
                <a:spcPts val="0"/>
              </a:spcBef>
            </a:pPr>
            <a:r>
              <a:rPr lang="el-GR" altLang="el-GR" sz="2200" dirty="0"/>
              <a:t>Στην περιστροφική κίνηση η ισχύς ορίζεται με τον ίδιο τρόπο (</a:t>
            </a:r>
            <a:r>
              <a:rPr lang="en-US" altLang="el-GR" sz="2200" dirty="0"/>
              <a:t>P = W / t</a:t>
            </a:r>
            <a:r>
              <a:rPr lang="el-GR" altLang="el-GR" sz="2200" dirty="0"/>
              <a:t>), όπου όμως </a:t>
            </a:r>
            <a:r>
              <a:rPr lang="en-US" altLang="el-GR" sz="2200" dirty="0"/>
              <a:t>W</a:t>
            </a:r>
            <a:r>
              <a:rPr lang="el-GR" altLang="el-GR" sz="2200" dirty="0"/>
              <a:t> = Μ . θ (ροπή επί την γωνιακή μετατόπιση). Επίσης η ισχύς στην περιστροφική κίνηση μπορεί να εκφραστεί ως το γινόμενο της ροπής επί τη γωνιακή ταχύτητα (</a:t>
            </a:r>
            <a:r>
              <a:rPr lang="en-US" altLang="el-GR" sz="2200" dirty="0"/>
              <a:t>P = M . </a:t>
            </a:r>
            <a:r>
              <a:rPr lang="el-GR" altLang="el-GR" sz="2200" dirty="0"/>
              <a:t>ω).</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1645408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Ισχύς στην ανθρώπινη </a:t>
            </a:r>
            <a:r>
              <a:rPr lang="el-GR" altLang="el-GR" sz="3600" dirty="0" smtClean="0"/>
              <a:t>κίνηση</a:t>
            </a:r>
            <a:r>
              <a:rPr lang="en-US" altLang="el-GR" sz="3600" dirty="0" smtClean="0"/>
              <a:t> 1</a:t>
            </a:r>
            <a:endParaRPr lang="el-GR" sz="3600" dirty="0"/>
          </a:p>
        </p:txBody>
      </p:sp>
      <p:sp>
        <p:nvSpPr>
          <p:cNvPr id="5" name="Θέση περιεχομένου 4"/>
          <p:cNvSpPr>
            <a:spLocks noGrp="1"/>
          </p:cNvSpPr>
          <p:nvPr>
            <p:ph idx="1"/>
          </p:nvPr>
        </p:nvSpPr>
        <p:spPr>
          <a:xfrm>
            <a:off x="323528" y="1412775"/>
            <a:ext cx="8568952" cy="5184577"/>
          </a:xfrm>
        </p:spPr>
        <p:txBody>
          <a:bodyPr>
            <a:noAutofit/>
          </a:bodyPr>
          <a:lstStyle/>
          <a:p>
            <a:pPr eaLnBrk="0" hangingPunct="0"/>
            <a:r>
              <a:rPr lang="el-GR" altLang="el-GR" sz="2400" dirty="0"/>
              <a:t>Στα </a:t>
            </a:r>
            <a:r>
              <a:rPr lang="el-GR" altLang="el-GR" sz="2400" dirty="0" err="1"/>
              <a:t>ταχυδυναμικά</a:t>
            </a:r>
            <a:r>
              <a:rPr lang="el-GR" altLang="el-GR" sz="2400" dirty="0"/>
              <a:t> αθλήματα (μέγιστη παραγωγή δύναμης σε μικρό χρόνο) η ισχύς είναι σημαντικότερος παράγοντας επίδοσης απ’ ότι το έργο και αποτελεί δείκτη </a:t>
            </a:r>
            <a:r>
              <a:rPr lang="el-GR" altLang="el-GR" sz="2400" dirty="0" err="1"/>
              <a:t>αλληλοσυσχέτισης</a:t>
            </a:r>
            <a:r>
              <a:rPr lang="el-GR" altLang="el-GR" sz="2400" dirty="0"/>
              <a:t> της εφαρμοζόμενης δύναμης με την ταχύτητα κίνησης.</a:t>
            </a:r>
          </a:p>
          <a:p>
            <a:pPr eaLnBrk="0" hangingPunct="0"/>
            <a:r>
              <a:rPr lang="el-GR" altLang="el-GR" sz="2400" dirty="0"/>
              <a:t>Από την καμπύλη του </a:t>
            </a:r>
            <a:r>
              <a:rPr lang="en-US" altLang="el-GR" sz="2400" dirty="0"/>
              <a:t>Hill </a:t>
            </a:r>
            <a:r>
              <a:rPr lang="el-GR" altLang="el-GR" sz="2400" dirty="0"/>
              <a:t>προκύπτει ότι η μέγιστη ισχύς ενός μυός παρουσιάζεται σε ταχύτητα συστολής 25-30% της μέγιστης ταχύτητάς του και με εφαρμοζόμενη δύναμη 30% της μέγιστης δύναμης που αναπτύσσει ο μυς. Όμως αυτό ισχύει για απομονωμένο μυ και δεν μπορεί να γενικευτεί για ολόκληρο το σώμα.</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852972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Ισχύς στην ανθρώπινη </a:t>
            </a:r>
            <a:r>
              <a:rPr lang="el-GR" altLang="el-GR" sz="3600" dirty="0" smtClean="0"/>
              <a:t>κίνηση</a:t>
            </a:r>
            <a:r>
              <a:rPr lang="en-US" altLang="el-GR" sz="3600" dirty="0" smtClean="0"/>
              <a:t> 2</a:t>
            </a:r>
            <a:endParaRPr lang="el-GR" sz="3600" dirty="0"/>
          </a:p>
        </p:txBody>
      </p:sp>
      <p:sp>
        <p:nvSpPr>
          <p:cNvPr id="5" name="Θέση περιεχομένου 4"/>
          <p:cNvSpPr>
            <a:spLocks noGrp="1"/>
          </p:cNvSpPr>
          <p:nvPr>
            <p:ph idx="1"/>
          </p:nvPr>
        </p:nvSpPr>
        <p:spPr>
          <a:xfrm>
            <a:off x="323528" y="1412775"/>
            <a:ext cx="8568952" cy="5184577"/>
          </a:xfrm>
        </p:spPr>
        <p:txBody>
          <a:bodyPr>
            <a:noAutofit/>
          </a:bodyPr>
          <a:lstStyle/>
          <a:p>
            <a:pPr eaLnBrk="0" hangingPunct="0"/>
            <a:r>
              <a:rPr lang="el-GR" altLang="el-GR" sz="2400" dirty="0"/>
              <a:t>Ένας τρόπος μέτρησης της συνολικής ισχύος του σώματος είναι το </a:t>
            </a:r>
            <a:r>
              <a:rPr lang="en-US" altLang="el-GR" sz="2400" dirty="0" err="1"/>
              <a:t>Margaria</a:t>
            </a:r>
            <a:r>
              <a:rPr lang="en-US" altLang="el-GR" sz="2400" dirty="0"/>
              <a:t> test (1966). </a:t>
            </a:r>
            <a:r>
              <a:rPr lang="el-GR" altLang="el-GR" sz="2400" dirty="0"/>
              <a:t>Σε αυτό, το άτομο καλείται να ανεβεί σκαλοπάτια τρέχοντας  με μέγιστη ταχύτητα. Με δεδομένα το βάρος του, την κατακόρυφη μετατόπισή του και τη διάρκεια της προσπάθειας υπολογίζεται η ισχύς.</a:t>
            </a:r>
          </a:p>
          <a:p>
            <a:pPr eaLnBrk="0" hangingPunct="0"/>
            <a:r>
              <a:rPr lang="el-GR" altLang="el-GR" sz="2400" dirty="0"/>
              <a:t>Ένας έμμεσος τρόπος υπολογισμού της ισχύος στον άνθρωπο είναι αυτός που γίνεται με τη μέτρηση του καταναλισκόμενου οξυγόνου (Από τον όγκο του οξυγόνου που καταναλώνεται σε ένα χρονικό διάστημα για την καύση λιπών, υδατανθράκων και πρωτεϊνών υπολογίζουμε την </a:t>
            </a:r>
            <a:r>
              <a:rPr lang="el-GR" altLang="el-GR" sz="2400" dirty="0" err="1"/>
              <a:t>απελευθερούμενη</a:t>
            </a:r>
            <a:r>
              <a:rPr lang="el-GR" altLang="el-GR" sz="2400" dirty="0"/>
              <a:t> ενέργεια στη μονάδα του χρόνου).</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3802904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Ισχύς στην ανθρώπινη </a:t>
            </a:r>
            <a:r>
              <a:rPr lang="el-GR" altLang="el-GR" sz="3600" dirty="0" smtClean="0"/>
              <a:t>κίνηση</a:t>
            </a:r>
            <a:r>
              <a:rPr lang="en-US" altLang="el-GR" sz="3600" dirty="0" smtClean="0"/>
              <a:t> 3</a:t>
            </a:r>
            <a:endParaRPr lang="el-GR" sz="3600" dirty="0"/>
          </a:p>
        </p:txBody>
      </p:sp>
      <p:sp>
        <p:nvSpPr>
          <p:cNvPr id="5" name="Θέση περιεχομένου 4"/>
          <p:cNvSpPr>
            <a:spLocks noGrp="1"/>
          </p:cNvSpPr>
          <p:nvPr>
            <p:ph idx="1"/>
          </p:nvPr>
        </p:nvSpPr>
        <p:spPr>
          <a:xfrm>
            <a:off x="323528" y="1412775"/>
            <a:ext cx="8568952" cy="5184577"/>
          </a:xfrm>
        </p:spPr>
        <p:txBody>
          <a:bodyPr>
            <a:noAutofit/>
          </a:bodyPr>
          <a:lstStyle/>
          <a:p>
            <a:pPr eaLnBrk="0" hangingPunct="0"/>
            <a:r>
              <a:rPr lang="el-GR" altLang="el-GR" sz="2400" dirty="0"/>
              <a:t>Οι προαναφερθέντες τρόποι υπολογισμού της ισχύος αναφέρονται στη μέση ισχύ του σώματος σε σχετικά μεγάλης χρονικής διάρκειας προσπάθεια, και δεν μας πληροφορούν για την παραγόμενη ισχύ σε μια δυναμική κίνηση (π.χ. άλμα σε ύψος).</a:t>
            </a:r>
          </a:p>
          <a:p>
            <a:pPr eaLnBrk="0" hangingPunct="0"/>
            <a:r>
              <a:rPr lang="el-GR" altLang="el-GR" sz="2400" dirty="0"/>
              <a:t>Ένας απλός τρόπος μέτρησης της ισχύος  είναι η ανύψωση μια μπάρας με βάρη, έχοντας ως δεδομένα τα κιλά της μπάρας, το ύψος και το χρόνο ανύψωσης. Επειδή η ταχύτητα της μπάρας δεν είναι σταθερή καθ’ όλη την τροχιά της κίνησης, τελικά υπολογίζουμε τη μέση ισχύ.</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spTree>
    <p:extLst>
      <p:ext uri="{BB962C8B-B14F-4D97-AF65-F5344CB8AC3E}">
        <p14:creationId xmlns:p14="http://schemas.microsoft.com/office/powerpoint/2010/main" val="3802904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Ισχύς στην ανθρώπινη </a:t>
            </a:r>
            <a:r>
              <a:rPr lang="el-GR" altLang="el-GR" sz="3600" dirty="0" smtClean="0"/>
              <a:t>κίνηση</a:t>
            </a:r>
            <a:r>
              <a:rPr lang="en-US" altLang="el-GR" sz="3600" dirty="0" smtClean="0"/>
              <a:t> 4</a:t>
            </a:r>
            <a:endParaRPr lang="el-GR" sz="3600" dirty="0"/>
          </a:p>
        </p:txBody>
      </p:sp>
      <p:sp>
        <p:nvSpPr>
          <p:cNvPr id="5" name="Θέση περιεχομένου 4"/>
          <p:cNvSpPr>
            <a:spLocks noGrp="1"/>
          </p:cNvSpPr>
          <p:nvPr>
            <p:ph idx="1"/>
          </p:nvPr>
        </p:nvSpPr>
        <p:spPr>
          <a:xfrm>
            <a:off x="323528" y="1412775"/>
            <a:ext cx="8568952" cy="5184577"/>
          </a:xfrm>
        </p:spPr>
        <p:txBody>
          <a:bodyPr>
            <a:noAutofit/>
          </a:bodyPr>
          <a:lstStyle/>
          <a:p>
            <a:pPr eaLnBrk="0" hangingPunct="0"/>
            <a:r>
              <a:rPr lang="el-GR" altLang="el-GR" sz="2400" dirty="0"/>
              <a:t>Το κατακόρυφο άλμα επίσης, που χρησιμοποιείται ως τεστ αξιολόγησης της εκρηκτικής ή αλτικής ικανότητας των αθλητών, μπορεί να αποτελέσει μέσο υπολογισμού της ισχύος του δοκιμαζόμενου (δύναμη επί τη μετατόπιση στη μονάδα του χρόνου).</a:t>
            </a:r>
          </a:p>
          <a:p>
            <a:pPr eaLnBrk="0" hangingPunct="0"/>
            <a:r>
              <a:rPr lang="el-GR" altLang="el-GR" sz="2400" dirty="0"/>
              <a:t>Στα αθλήματα αντοχής δεν ενδιαφέρει μόνο το παραγόμενο μηχανικό έργο και η μηχανική ισχύς, αλλά και η σχέση του παραγόμενου (</a:t>
            </a:r>
            <a:r>
              <a:rPr lang="en-US" altLang="el-GR" sz="2400" dirty="0"/>
              <a:t>W</a:t>
            </a:r>
            <a:r>
              <a:rPr lang="el-GR" altLang="el-GR" sz="2400" dirty="0"/>
              <a:t>π) προς το καταναλισκόμενο (</a:t>
            </a:r>
            <a:r>
              <a:rPr lang="en-US" altLang="el-GR" sz="2400" dirty="0"/>
              <a:t>W</a:t>
            </a:r>
            <a:r>
              <a:rPr lang="el-GR" altLang="el-GR" sz="2400" dirty="0"/>
              <a:t>κ) έργο, κάτι που ονομάζεται δείκτης απόδοσης (</a:t>
            </a:r>
            <a:r>
              <a:rPr lang="en-US" altLang="el-GR" sz="2400" dirty="0"/>
              <a:t>e</a:t>
            </a:r>
            <a:r>
              <a:rPr lang="el-GR" altLang="el-GR" sz="2400" dirty="0"/>
              <a:t>)</a:t>
            </a:r>
            <a:r>
              <a:rPr lang="en-US" altLang="el-GR" sz="2400" dirty="0"/>
              <a:t>:</a:t>
            </a:r>
          </a:p>
          <a:p>
            <a:pPr eaLnBrk="0" hangingPunct="0">
              <a:buFontTx/>
              <a:buNone/>
            </a:pPr>
            <a:r>
              <a:rPr lang="el-GR" altLang="el-GR" sz="2400" dirty="0"/>
              <a:t>     </a:t>
            </a:r>
            <a:r>
              <a:rPr lang="en-US" altLang="el-GR" sz="2400" dirty="0"/>
              <a:t>e = (W</a:t>
            </a:r>
            <a:r>
              <a:rPr lang="el-GR" altLang="el-GR" sz="2400" dirty="0"/>
              <a:t>π</a:t>
            </a:r>
            <a:r>
              <a:rPr lang="en-US" altLang="el-GR" sz="2400" dirty="0"/>
              <a:t> / W</a:t>
            </a:r>
            <a:r>
              <a:rPr lang="el-GR" altLang="el-GR" sz="2400" dirty="0"/>
              <a:t>κ</a:t>
            </a:r>
            <a:r>
              <a:rPr lang="en-US" altLang="el-GR" sz="2400" dirty="0"/>
              <a:t>) * 100</a:t>
            </a:r>
          </a:p>
          <a:p>
            <a:pPr eaLnBrk="0" hangingPunct="0"/>
            <a:r>
              <a:rPr lang="el-GR" altLang="el-GR" sz="2400" dirty="0"/>
              <a:t>Η ανθρώπινη μηχανή έχει δείκτη απόδοσης περίπου ¼.</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spTree>
    <p:extLst>
      <p:ext uri="{BB962C8B-B14F-4D97-AF65-F5344CB8AC3E}">
        <p14:creationId xmlns:p14="http://schemas.microsoft.com/office/powerpoint/2010/main" val="3802904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850106"/>
          </a:xfrm>
        </p:spPr>
        <p:txBody>
          <a:bodyPr>
            <a:normAutofit/>
          </a:bodyPr>
          <a:lstStyle/>
          <a:p>
            <a:r>
              <a:rPr lang="el-GR" altLang="el-GR" dirty="0" smtClean="0"/>
              <a:t>Εφαρμογές </a:t>
            </a:r>
            <a:r>
              <a:rPr lang="el-GR" altLang="el-GR" dirty="0"/>
              <a:t>1</a:t>
            </a:r>
            <a:endParaRPr lang="el-GR" dirty="0"/>
          </a:p>
        </p:txBody>
      </p:sp>
      <p:sp>
        <p:nvSpPr>
          <p:cNvPr id="5" name="Θέση περιεχομένου 4"/>
          <p:cNvSpPr>
            <a:spLocks noGrp="1"/>
          </p:cNvSpPr>
          <p:nvPr>
            <p:ph idx="1"/>
          </p:nvPr>
        </p:nvSpPr>
        <p:spPr>
          <a:xfrm>
            <a:off x="323528" y="1196752"/>
            <a:ext cx="8424936" cy="1296144"/>
          </a:xfrm>
        </p:spPr>
        <p:txBody>
          <a:bodyPr>
            <a:noAutofit/>
          </a:bodyPr>
          <a:lstStyle/>
          <a:p>
            <a:r>
              <a:rPr lang="el-GR" altLang="el-GR" sz="2000" i="1" u="sng" dirty="0"/>
              <a:t>Ένα άτομο βάρους 580 Ν ανεβαίνει 30 σκαλοπάτια που το καθένα έχει ύψος 20 </a:t>
            </a:r>
            <a:r>
              <a:rPr lang="en-US" altLang="el-GR" sz="2000" i="1" u="sng" dirty="0"/>
              <a:t>cm </a:t>
            </a:r>
            <a:r>
              <a:rPr lang="el-GR" altLang="el-GR" sz="2000" i="1" u="sng" dirty="0"/>
              <a:t>σε 12 </a:t>
            </a:r>
            <a:r>
              <a:rPr lang="en-US" altLang="el-GR" sz="2000" i="1" u="sng" dirty="0"/>
              <a:t>sec. </a:t>
            </a:r>
            <a:r>
              <a:rPr lang="el-GR" altLang="el-GR" sz="2000" i="1" u="sng" dirty="0"/>
              <a:t>Ποιο θα είναι το μηχανικό έργο που θα παράγει το άτομο και ποια η ισχύς του.</a:t>
            </a:r>
            <a:endParaRPr lang="el-GR" altLang="el-GR" sz="2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sp>
        <p:nvSpPr>
          <p:cNvPr id="8" name="Θέση περιεχομένου 4"/>
          <p:cNvSpPr txBox="1">
            <a:spLocks/>
          </p:cNvSpPr>
          <p:nvPr/>
        </p:nvSpPr>
        <p:spPr>
          <a:xfrm>
            <a:off x="3779912" y="2492896"/>
            <a:ext cx="5112568" cy="39604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l-GR" altLang="el-GR" sz="2400" u="sng" dirty="0"/>
              <a:t>Δεδομένα:</a:t>
            </a:r>
            <a:r>
              <a:rPr lang="el-GR" altLang="el-GR" sz="2400" dirty="0"/>
              <a:t> </a:t>
            </a:r>
            <a:r>
              <a:rPr lang="en-US" altLang="el-GR" sz="2400" dirty="0"/>
              <a:t>F</a:t>
            </a:r>
            <a:r>
              <a:rPr lang="en-US" altLang="el-GR" sz="2400" baseline="-25000" dirty="0"/>
              <a:t>B</a:t>
            </a:r>
            <a:r>
              <a:rPr lang="en-US" altLang="el-GR" sz="2400" dirty="0"/>
              <a:t> = 580 N</a:t>
            </a:r>
          </a:p>
          <a:p>
            <a:pPr>
              <a:spcBef>
                <a:spcPts val="0"/>
              </a:spcBef>
              <a:buFontTx/>
              <a:buNone/>
            </a:pPr>
            <a:r>
              <a:rPr lang="en-US" altLang="el-GR" sz="2400" dirty="0"/>
              <a:t>                        h = 30 * 0.20 m</a:t>
            </a:r>
          </a:p>
          <a:p>
            <a:pPr>
              <a:spcBef>
                <a:spcPts val="0"/>
              </a:spcBef>
              <a:buFontTx/>
              <a:buNone/>
            </a:pPr>
            <a:r>
              <a:rPr lang="en-US" altLang="el-GR" sz="2400" dirty="0"/>
              <a:t>                        t = 12 s</a:t>
            </a:r>
          </a:p>
          <a:p>
            <a:pPr>
              <a:spcBef>
                <a:spcPts val="0"/>
              </a:spcBef>
            </a:pPr>
            <a:r>
              <a:rPr lang="el-GR" altLang="el-GR" sz="2400" u="sng" dirty="0"/>
              <a:t>Λύση: </a:t>
            </a:r>
            <a:endParaRPr lang="en-US" altLang="el-GR" sz="2400" dirty="0"/>
          </a:p>
          <a:p>
            <a:pPr>
              <a:spcBef>
                <a:spcPts val="0"/>
              </a:spcBef>
            </a:pPr>
            <a:r>
              <a:rPr lang="el-GR" altLang="el-GR" sz="2400" dirty="0"/>
              <a:t>Το μηχανικό έργο:</a:t>
            </a:r>
          </a:p>
          <a:p>
            <a:pPr>
              <a:spcBef>
                <a:spcPts val="0"/>
              </a:spcBef>
              <a:buFontTx/>
              <a:buNone/>
            </a:pPr>
            <a:r>
              <a:rPr lang="en-US" altLang="el-GR" sz="2400" dirty="0"/>
              <a:t>      W</a:t>
            </a:r>
            <a:r>
              <a:rPr lang="el-GR" altLang="el-GR" sz="2400" dirty="0"/>
              <a:t> = </a:t>
            </a:r>
            <a:r>
              <a:rPr lang="en-US" altLang="el-GR" sz="2400" dirty="0"/>
              <a:t>F</a:t>
            </a:r>
            <a:r>
              <a:rPr lang="en-US" altLang="el-GR" sz="2400" baseline="-25000" dirty="0"/>
              <a:t>B</a:t>
            </a:r>
            <a:r>
              <a:rPr lang="en-US" altLang="el-GR" sz="2400" dirty="0"/>
              <a:t> * h = 580 N * 6 m = 3480 J</a:t>
            </a:r>
          </a:p>
          <a:p>
            <a:pPr>
              <a:spcBef>
                <a:spcPts val="0"/>
              </a:spcBef>
              <a:buFontTx/>
              <a:buNone/>
            </a:pPr>
            <a:endParaRPr lang="en-US" altLang="el-GR" sz="2400" dirty="0"/>
          </a:p>
          <a:p>
            <a:pPr>
              <a:spcBef>
                <a:spcPts val="0"/>
              </a:spcBef>
            </a:pPr>
            <a:r>
              <a:rPr lang="el-GR" altLang="el-GR" sz="2400" dirty="0"/>
              <a:t>Η μηχανική ισχύς:</a:t>
            </a:r>
          </a:p>
          <a:p>
            <a:pPr>
              <a:spcBef>
                <a:spcPts val="0"/>
              </a:spcBef>
              <a:buFontTx/>
              <a:buNone/>
            </a:pPr>
            <a:r>
              <a:rPr lang="en-US" altLang="el-GR" sz="2400" dirty="0"/>
              <a:t>      P = W</a:t>
            </a:r>
            <a:r>
              <a:rPr lang="el-GR" altLang="el-GR" sz="2400" dirty="0"/>
              <a:t> </a:t>
            </a:r>
            <a:r>
              <a:rPr lang="en-US" altLang="el-GR" sz="2400" dirty="0"/>
              <a:t>/ t </a:t>
            </a:r>
            <a:r>
              <a:rPr lang="el-GR" altLang="el-GR" sz="2400" dirty="0"/>
              <a:t>= </a:t>
            </a:r>
            <a:r>
              <a:rPr lang="en-US" altLang="el-GR" sz="2400" dirty="0"/>
              <a:t>3480 J</a:t>
            </a:r>
            <a:r>
              <a:rPr lang="el-GR" altLang="el-GR" sz="2400" dirty="0"/>
              <a:t> </a:t>
            </a:r>
            <a:r>
              <a:rPr lang="en-US" altLang="el-GR" sz="2400" dirty="0"/>
              <a:t>/ 12 s = 290 Watt</a:t>
            </a:r>
            <a:endParaRPr lang="el-GR" altLang="el-GR" sz="24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43622"/>
            <a:ext cx="3240087" cy="205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321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850106"/>
          </a:xfrm>
        </p:spPr>
        <p:txBody>
          <a:bodyPr>
            <a:normAutofit/>
          </a:bodyPr>
          <a:lstStyle/>
          <a:p>
            <a:r>
              <a:rPr lang="el-GR" altLang="el-GR" dirty="0" smtClean="0"/>
              <a:t>Εφαρμογές 2</a:t>
            </a:r>
            <a:endParaRPr lang="el-GR" dirty="0"/>
          </a:p>
        </p:txBody>
      </p:sp>
      <p:sp>
        <p:nvSpPr>
          <p:cNvPr id="5" name="Θέση περιεχομένου 4"/>
          <p:cNvSpPr>
            <a:spLocks noGrp="1"/>
          </p:cNvSpPr>
          <p:nvPr>
            <p:ph idx="1"/>
          </p:nvPr>
        </p:nvSpPr>
        <p:spPr>
          <a:xfrm>
            <a:off x="323528" y="1196752"/>
            <a:ext cx="8424936" cy="1368152"/>
          </a:xfrm>
        </p:spPr>
        <p:txBody>
          <a:bodyPr>
            <a:noAutofit/>
          </a:bodyPr>
          <a:lstStyle/>
          <a:p>
            <a:pPr marL="0" indent="0">
              <a:buNone/>
            </a:pPr>
            <a:r>
              <a:rPr lang="en-US" altLang="el-GR" sz="2000" i="1" u="sng" dirty="0" err="1"/>
              <a:t>Το</a:t>
            </a:r>
            <a:r>
              <a:rPr lang="en-US" altLang="el-GR" sz="2000" i="1" u="sng" dirty="0"/>
              <a:t> ΚΒΣ </a:t>
            </a:r>
            <a:r>
              <a:rPr lang="en-US" altLang="el-GR" sz="2000" i="1" u="sng" dirty="0" err="1"/>
              <a:t>ενός</a:t>
            </a:r>
            <a:r>
              <a:rPr lang="en-US" altLang="el-GR" sz="2000" i="1" u="sng" dirty="0"/>
              <a:t> α</a:t>
            </a:r>
            <a:r>
              <a:rPr lang="en-US" altLang="el-GR" sz="2000" i="1" u="sng" dirty="0" err="1"/>
              <a:t>θλητή</a:t>
            </a:r>
            <a:r>
              <a:rPr lang="en-US" altLang="el-GR" sz="2000" i="1" u="sng" dirty="0"/>
              <a:t> </a:t>
            </a:r>
            <a:r>
              <a:rPr lang="en-US" altLang="el-GR" sz="2000" i="1" u="sng" dirty="0" err="1"/>
              <a:t>στο</a:t>
            </a:r>
            <a:r>
              <a:rPr lang="en-US" altLang="el-GR" sz="2000" i="1" u="sng" dirty="0"/>
              <a:t> </a:t>
            </a:r>
            <a:r>
              <a:rPr lang="en-US" altLang="el-GR" sz="2000" i="1" u="sng" dirty="0" err="1"/>
              <a:t>μον</a:t>
            </a:r>
            <a:r>
              <a:rPr lang="el-GR" altLang="el-GR" sz="2000" i="1" u="sng" dirty="0"/>
              <a:t>ό</a:t>
            </a:r>
            <a:r>
              <a:rPr lang="en-US" altLang="el-GR" sz="2000" i="1" u="sng" dirty="0" err="1"/>
              <a:t>ζυγο</a:t>
            </a:r>
            <a:r>
              <a:rPr lang="en-US" altLang="el-GR" sz="2000" i="1" u="sng" dirty="0"/>
              <a:t> β</a:t>
            </a:r>
            <a:r>
              <a:rPr lang="en-US" altLang="el-GR" sz="2000" i="1" u="sng" dirty="0" err="1"/>
              <a:t>ρίσκετ</a:t>
            </a:r>
            <a:r>
              <a:rPr lang="en-US" altLang="el-GR" sz="2000" i="1" u="sng" dirty="0"/>
              <a:t>αι στην αρχή της αιώρησης σε ύψος h = 1,30 m πάνω από το χαμηλότερο σημείο του. </a:t>
            </a:r>
            <a:r>
              <a:rPr lang="en-US" altLang="el-GR" sz="2000" i="1" u="sng" dirty="0" err="1"/>
              <a:t>Ποι</a:t>
            </a:r>
            <a:r>
              <a:rPr lang="el-GR" altLang="el-GR" sz="2000" i="1" u="sng" dirty="0"/>
              <a:t>α</a:t>
            </a:r>
            <a:r>
              <a:rPr lang="en-US" altLang="el-GR" sz="2000" i="1" u="sng" dirty="0"/>
              <a:t> θα </a:t>
            </a:r>
            <a:r>
              <a:rPr lang="en-US" altLang="el-GR" sz="2000" i="1" u="sng" dirty="0" err="1"/>
              <a:t>είν</a:t>
            </a:r>
            <a:r>
              <a:rPr lang="en-US" altLang="el-GR" sz="2000" i="1" u="sng" dirty="0"/>
              <a:t>αι η ταχύτητα του ΚΒΣ όταν ο αθλητής περνά από την κατακόρυφη </a:t>
            </a:r>
            <a:r>
              <a:rPr lang="en-US" altLang="el-GR" sz="2000" i="1" u="sng" dirty="0" smtClean="0"/>
              <a:t>θέση</a:t>
            </a:r>
            <a:r>
              <a:rPr lang="el-GR" altLang="el-GR" sz="2000" i="1" u="sng" dirty="0" smtClean="0"/>
              <a:t>:</a:t>
            </a:r>
            <a:endParaRPr lang="el-GR" altLang="el-GR" sz="2000" i="1" u="sng"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sp>
        <p:nvSpPr>
          <p:cNvPr id="8" name="Θέση περιεχομένου 4"/>
          <p:cNvSpPr txBox="1">
            <a:spLocks/>
          </p:cNvSpPr>
          <p:nvPr/>
        </p:nvSpPr>
        <p:spPr>
          <a:xfrm>
            <a:off x="3563888" y="2492896"/>
            <a:ext cx="5328592" cy="39604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l-GR" altLang="el-GR" sz="2400" u="sng" dirty="0"/>
              <a:t>Λύση: </a:t>
            </a:r>
          </a:p>
          <a:p>
            <a:pPr>
              <a:spcBef>
                <a:spcPts val="0"/>
              </a:spcBef>
            </a:pPr>
            <a:endParaRPr lang="en-US" altLang="el-GR" sz="2400" dirty="0"/>
          </a:p>
          <a:p>
            <a:pPr eaLnBrk="0" hangingPunct="0">
              <a:spcBef>
                <a:spcPts val="0"/>
              </a:spcBef>
            </a:pPr>
            <a:r>
              <a:rPr lang="el-GR" altLang="el-GR" sz="2400" dirty="0"/>
              <a:t>Θέση πάνω : </a:t>
            </a:r>
            <a:r>
              <a:rPr lang="el-GR" altLang="el-GR" sz="2400" dirty="0" err="1"/>
              <a:t>Ε</a:t>
            </a:r>
            <a:r>
              <a:rPr lang="el-GR" altLang="el-GR" sz="2400" baseline="-25000" dirty="0" err="1"/>
              <a:t>δυν</a:t>
            </a:r>
            <a:r>
              <a:rPr lang="el-GR" altLang="el-GR" sz="2400" dirty="0"/>
              <a:t> = </a:t>
            </a:r>
            <a:r>
              <a:rPr lang="en-US" altLang="el-GR" sz="2400" dirty="0"/>
              <a:t>m . g . h</a:t>
            </a:r>
            <a:r>
              <a:rPr lang="el-GR" altLang="el-GR" sz="2400" dirty="0"/>
              <a:t>,    </a:t>
            </a:r>
            <a:r>
              <a:rPr lang="el-GR" altLang="el-GR" sz="2400" dirty="0" err="1"/>
              <a:t>Ε</a:t>
            </a:r>
            <a:r>
              <a:rPr lang="el-GR" altLang="el-GR" sz="2400" baseline="-25000" dirty="0" err="1"/>
              <a:t>κιν</a:t>
            </a:r>
            <a:r>
              <a:rPr lang="el-GR" altLang="el-GR" sz="2400" dirty="0"/>
              <a:t> = 0</a:t>
            </a:r>
          </a:p>
          <a:p>
            <a:pPr eaLnBrk="0" hangingPunct="0">
              <a:spcBef>
                <a:spcPts val="0"/>
              </a:spcBef>
            </a:pPr>
            <a:r>
              <a:rPr lang="el-GR" altLang="el-GR" sz="2400" dirty="0"/>
              <a:t>Θέση κάτω : </a:t>
            </a:r>
            <a:r>
              <a:rPr lang="el-GR" altLang="el-GR" sz="2400" dirty="0" err="1"/>
              <a:t>Ε</a:t>
            </a:r>
            <a:r>
              <a:rPr lang="el-GR" altLang="el-GR" sz="2400" baseline="-25000" dirty="0" err="1"/>
              <a:t>δυν</a:t>
            </a:r>
            <a:r>
              <a:rPr lang="el-GR" altLang="el-GR" sz="2400" dirty="0"/>
              <a:t> = 0, </a:t>
            </a:r>
            <a:r>
              <a:rPr lang="el-GR" altLang="el-GR" sz="2400" dirty="0" err="1"/>
              <a:t>Ε</a:t>
            </a:r>
            <a:r>
              <a:rPr lang="el-GR" altLang="el-GR" sz="2400" baseline="-25000" dirty="0" err="1"/>
              <a:t>κιν</a:t>
            </a:r>
            <a:r>
              <a:rPr lang="el-GR" altLang="el-GR" sz="2400" dirty="0"/>
              <a:t> =</a:t>
            </a:r>
            <a:r>
              <a:rPr lang="en-US" altLang="el-GR" sz="2400" dirty="0"/>
              <a:t> 1/2 m . V</a:t>
            </a:r>
            <a:r>
              <a:rPr lang="en-US" altLang="el-GR" sz="2400" baseline="30000" dirty="0"/>
              <a:t>2</a:t>
            </a:r>
            <a:endParaRPr lang="en-US" altLang="el-GR" sz="2400" dirty="0"/>
          </a:p>
          <a:p>
            <a:pPr eaLnBrk="0" hangingPunct="0">
              <a:spcBef>
                <a:spcPts val="0"/>
              </a:spcBef>
            </a:pPr>
            <a:endParaRPr lang="en-US" altLang="el-GR" sz="2400" dirty="0"/>
          </a:p>
          <a:p>
            <a:pPr eaLnBrk="0" hangingPunct="0">
              <a:spcBef>
                <a:spcPts val="0"/>
              </a:spcBef>
            </a:pPr>
            <a:r>
              <a:rPr lang="en-US" altLang="el-GR" sz="2400" dirty="0"/>
              <a:t>Από </a:t>
            </a:r>
            <a:r>
              <a:rPr lang="en-US" altLang="el-GR" sz="2400" dirty="0" err="1"/>
              <a:t>την</a:t>
            </a:r>
            <a:r>
              <a:rPr lang="en-US" altLang="el-GR" sz="2400" dirty="0"/>
              <a:t> α</a:t>
            </a:r>
            <a:r>
              <a:rPr lang="en-US" altLang="el-GR" sz="2400" dirty="0" err="1"/>
              <a:t>ρχή</a:t>
            </a:r>
            <a:r>
              <a:rPr lang="en-US" altLang="el-GR" sz="2400" dirty="0"/>
              <a:t> </a:t>
            </a:r>
            <a:r>
              <a:rPr lang="en-US" altLang="el-GR" sz="2400" dirty="0" err="1"/>
              <a:t>δι</a:t>
            </a:r>
            <a:r>
              <a:rPr lang="en-US" altLang="el-GR" sz="2400" dirty="0"/>
              <a:t>ατήρησης της ενέργειας </a:t>
            </a:r>
            <a:r>
              <a:rPr lang="el-GR" altLang="el-GR" sz="2400" dirty="0"/>
              <a:t>Ε</a:t>
            </a:r>
            <a:r>
              <a:rPr lang="el-GR" altLang="el-GR" sz="2400" baseline="-25000" dirty="0"/>
              <a:t>πάνω</a:t>
            </a:r>
            <a:r>
              <a:rPr lang="el-GR" altLang="el-GR" sz="2400" dirty="0"/>
              <a:t> = </a:t>
            </a:r>
            <a:r>
              <a:rPr lang="el-GR" altLang="el-GR" sz="2400" dirty="0" err="1"/>
              <a:t>Ε</a:t>
            </a:r>
            <a:r>
              <a:rPr lang="el-GR" altLang="el-GR" sz="2400" baseline="-25000" dirty="0" err="1"/>
              <a:t>κάτω</a:t>
            </a:r>
            <a:r>
              <a:rPr lang="el-GR" altLang="el-GR" sz="2400" dirty="0"/>
              <a:t>  </a:t>
            </a:r>
          </a:p>
          <a:p>
            <a:pPr eaLnBrk="0" hangingPunct="0">
              <a:spcBef>
                <a:spcPts val="0"/>
              </a:spcBef>
            </a:pPr>
            <a:endParaRPr lang="el-GR" altLang="el-GR" sz="2400" dirty="0"/>
          </a:p>
          <a:p>
            <a:pPr eaLnBrk="0" hangingPunct="0">
              <a:spcBef>
                <a:spcPts val="0"/>
              </a:spcBef>
              <a:buFontTx/>
              <a:buNone/>
            </a:pPr>
            <a:r>
              <a:rPr lang="el-GR" altLang="el-GR" sz="2400" dirty="0"/>
              <a:t>      και συνεπώς: </a:t>
            </a:r>
            <a:r>
              <a:rPr lang="en-US" altLang="el-GR" sz="2400" dirty="0"/>
              <a:t>V = (2 . g . h )</a:t>
            </a:r>
            <a:r>
              <a:rPr lang="en-US" altLang="el-GR" sz="2400" baseline="30000" dirty="0"/>
              <a:t>1/2</a:t>
            </a:r>
            <a:r>
              <a:rPr lang="el-GR" altLang="el-GR" sz="2400" dirty="0"/>
              <a:t> = (2 . 9,81 . 1,30)</a:t>
            </a:r>
            <a:r>
              <a:rPr lang="en-US" altLang="el-GR" sz="2400" baseline="30000" dirty="0"/>
              <a:t>1/2</a:t>
            </a:r>
            <a:r>
              <a:rPr lang="el-GR" altLang="el-GR" sz="2400" dirty="0"/>
              <a:t> = (25,51)</a:t>
            </a:r>
            <a:r>
              <a:rPr lang="en-US" altLang="el-GR" sz="2400" baseline="30000" dirty="0"/>
              <a:t>1/2</a:t>
            </a:r>
            <a:r>
              <a:rPr lang="el-GR" altLang="el-GR" sz="2400" dirty="0"/>
              <a:t> = 5,05 m / </a:t>
            </a:r>
            <a:r>
              <a:rPr lang="el-GR" altLang="el-GR" sz="2400" dirty="0" err="1"/>
              <a:t>sec</a:t>
            </a:r>
            <a:r>
              <a:rPr lang="el-GR" altLang="el-GR" sz="2400" dirty="0">
                <a:latin typeface="Arial" charset="0"/>
              </a:rPr>
              <a:t>.</a:t>
            </a:r>
            <a:endParaRPr lang="en-US" altLang="el-GR" sz="2400" dirty="0">
              <a:latin typeface="Arial" charset="0"/>
            </a:endParaRPr>
          </a:p>
        </p:txBody>
      </p:sp>
      <p:pic>
        <p:nvPicPr>
          <p:cNvPr id="9"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1" y="3212976"/>
            <a:ext cx="3096022" cy="280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954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634082"/>
          </a:xfrm>
        </p:spPr>
        <p:txBody>
          <a:bodyPr>
            <a:normAutofit fontScale="90000"/>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323528" y="908720"/>
            <a:ext cx="8363272" cy="5812755"/>
          </a:xfrm>
        </p:spPr>
        <p:txBody>
          <a:bodyPr>
            <a:noAutofit/>
          </a:bodyPr>
          <a:lstStyle/>
          <a:p>
            <a:pPr>
              <a:spcBef>
                <a:spcPts val="0"/>
              </a:spcBef>
            </a:pPr>
            <a:r>
              <a:rPr lang="el-GR" altLang="el-GR" sz="2400" dirty="0"/>
              <a:t>Αν ο μηρός ενός ατόμου ασκεί δύναμη 15,1 Ν σε ταχύτητα 2,5 </a:t>
            </a:r>
            <a:r>
              <a:rPr lang="en-US" altLang="el-GR" sz="2400" dirty="0"/>
              <a:t>m/sec</a:t>
            </a:r>
            <a:r>
              <a:rPr lang="el-GR" altLang="el-GR" sz="2400" dirty="0"/>
              <a:t>, πόση θα είναι η παραγόμενη από το μηρό ισχύς</a:t>
            </a:r>
            <a:r>
              <a:rPr lang="en-US" altLang="el-GR" sz="2400" dirty="0"/>
              <a:t>;</a:t>
            </a:r>
          </a:p>
          <a:p>
            <a:pPr>
              <a:spcBef>
                <a:spcPts val="0"/>
              </a:spcBef>
            </a:pPr>
            <a:endParaRPr lang="en-US" altLang="el-GR" sz="2400" dirty="0"/>
          </a:p>
          <a:p>
            <a:pPr>
              <a:spcBef>
                <a:spcPts val="0"/>
              </a:spcBef>
            </a:pPr>
            <a:r>
              <a:rPr lang="el-GR" altLang="el-GR" sz="2400" dirty="0"/>
              <a:t>Ένα άτομο σηκώνει ένα βάρος 100 </a:t>
            </a:r>
            <a:r>
              <a:rPr lang="en-US" altLang="el-GR" sz="2400" dirty="0"/>
              <a:t>Kg </a:t>
            </a:r>
            <a:r>
              <a:rPr lang="el-GR" altLang="el-GR" sz="2400" dirty="0"/>
              <a:t>σε ύψος 1,90 </a:t>
            </a:r>
            <a:r>
              <a:rPr lang="en-US" altLang="el-GR" sz="2400" dirty="0"/>
              <a:t>m. </a:t>
            </a:r>
            <a:r>
              <a:rPr lang="el-GR" altLang="el-GR" sz="2400" dirty="0"/>
              <a:t>Α) Πόσο έργο παρήχθη</a:t>
            </a:r>
            <a:r>
              <a:rPr lang="en-US" altLang="el-GR" sz="2400" dirty="0"/>
              <a:t>; </a:t>
            </a:r>
            <a:r>
              <a:rPr lang="el-GR" altLang="el-GR" sz="2400" dirty="0"/>
              <a:t>β) πόση είναι η δυναμική ενέργεια στο σημείο αυτό</a:t>
            </a:r>
            <a:r>
              <a:rPr lang="en-US" altLang="el-GR" sz="2400" dirty="0"/>
              <a:t>;</a:t>
            </a:r>
          </a:p>
          <a:p>
            <a:pPr>
              <a:spcBef>
                <a:spcPts val="0"/>
              </a:spcBef>
            </a:pPr>
            <a:endParaRPr lang="en-US" altLang="el-GR" sz="2400" dirty="0"/>
          </a:p>
          <a:p>
            <a:pPr>
              <a:spcBef>
                <a:spcPts val="0"/>
              </a:spcBef>
            </a:pPr>
            <a:r>
              <a:rPr lang="el-GR" altLang="el-GR" sz="2400" dirty="0"/>
              <a:t>Χρησιμοποιώντας την αρχή διατήρησης της ενέργειας, υπολογίστε το μέγιστο ύψος στο οποίο θα φτάσει μια μπάλα βάρους 7 Ν που εκτοξεύεται κατακόρυφα με αρχική ταχύτητα 10 </a:t>
            </a:r>
            <a:r>
              <a:rPr lang="en-US" altLang="el-GR" sz="2400" dirty="0"/>
              <a:t>m/sec.</a:t>
            </a:r>
          </a:p>
          <a:p>
            <a:pPr>
              <a:spcBef>
                <a:spcPts val="0"/>
              </a:spcBef>
            </a:pPr>
            <a:endParaRPr lang="en-US" altLang="el-GR" sz="2400" dirty="0"/>
          </a:p>
          <a:p>
            <a:pPr>
              <a:spcBef>
                <a:spcPts val="0"/>
              </a:spcBef>
            </a:pPr>
            <a:r>
              <a:rPr lang="el-GR" altLang="el-GR" sz="2400" dirty="0"/>
              <a:t>Το έργο που παράγεται τη χρονική στιγμή Α και τη χρονική στιγμή Β είναι 150 </a:t>
            </a:r>
            <a:r>
              <a:rPr lang="en-US" altLang="el-GR" sz="2400" dirty="0"/>
              <a:t>J </a:t>
            </a:r>
            <a:r>
              <a:rPr lang="el-GR" altLang="el-GR" sz="2400" dirty="0"/>
              <a:t>και 230 </a:t>
            </a:r>
            <a:r>
              <a:rPr lang="en-US" altLang="el-GR" sz="2400" dirty="0"/>
              <a:t>J </a:t>
            </a:r>
            <a:r>
              <a:rPr lang="el-GR" altLang="el-GR" sz="2400" dirty="0"/>
              <a:t>αντίστοιχα. Να υπολογιστεί η ισχύς, αν το χρονικό διάστημα που μεσολάβησε είναι 0,020 </a:t>
            </a:r>
            <a:r>
              <a:rPr lang="en-US" altLang="el-GR" sz="2400" dirty="0"/>
              <a:t>sec.</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2482658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34</a:t>
            </a:fld>
            <a:endParaRPr lang="el-GR" dirty="0"/>
          </a:p>
        </p:txBody>
      </p:sp>
    </p:spTree>
    <p:extLst>
      <p:ext uri="{BB962C8B-B14F-4D97-AF65-F5344CB8AC3E}">
        <p14:creationId xmlns:p14="http://schemas.microsoft.com/office/powerpoint/2010/main" val="4163270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r>
              <a:rPr lang="el-GR" dirty="0" smtClean="0"/>
              <a:t>Σκοπός </a:t>
            </a:r>
            <a:r>
              <a:rPr lang="el-GR" dirty="0"/>
              <a:t>της </a:t>
            </a:r>
            <a:r>
              <a:rPr lang="el-GR" dirty="0" smtClean="0"/>
              <a:t>ενότητας είναι </a:t>
            </a:r>
            <a:r>
              <a:rPr lang="el-GR" dirty="0"/>
              <a:t>η</a:t>
            </a:r>
            <a:r>
              <a:rPr lang="el-GR" dirty="0" smtClean="0"/>
              <a:t> γνωριμία με τις έννοιες του έργου, της ενέργειας και της ισχύος και με τις εφαρμογές τους στις ανθρώπινες και τις αθλητικές κινήσεις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57200" y="1628800"/>
            <a:ext cx="8229600" cy="4497363"/>
          </a:xfrm>
        </p:spPr>
        <p:txBody>
          <a:bodyPr>
            <a:noAutofit/>
          </a:bodyPr>
          <a:lstStyle/>
          <a:p>
            <a:pPr>
              <a:spcBef>
                <a:spcPts val="0"/>
              </a:spcBef>
            </a:pPr>
            <a:r>
              <a:rPr lang="el-GR" altLang="el-GR" sz="2800" dirty="0"/>
              <a:t>Μηχανικό έργο</a:t>
            </a:r>
          </a:p>
          <a:p>
            <a:pPr>
              <a:spcBef>
                <a:spcPts val="0"/>
              </a:spcBef>
            </a:pPr>
            <a:r>
              <a:rPr lang="el-GR" altLang="el-GR" sz="2800" dirty="0"/>
              <a:t>Φυσιολογικό έργο</a:t>
            </a:r>
          </a:p>
          <a:p>
            <a:pPr>
              <a:spcBef>
                <a:spcPts val="0"/>
              </a:spcBef>
            </a:pPr>
            <a:r>
              <a:rPr lang="el-GR" altLang="el-GR" sz="2800" dirty="0"/>
              <a:t>Θετικό και αρνητικό μηχανικό έργο</a:t>
            </a:r>
          </a:p>
          <a:p>
            <a:pPr>
              <a:spcBef>
                <a:spcPts val="0"/>
              </a:spcBef>
            </a:pPr>
            <a:r>
              <a:rPr lang="el-GR" altLang="el-GR" sz="2800" dirty="0"/>
              <a:t>Έργο ανύψωσης</a:t>
            </a:r>
          </a:p>
          <a:p>
            <a:pPr>
              <a:spcBef>
                <a:spcPts val="0"/>
              </a:spcBef>
            </a:pPr>
            <a:r>
              <a:rPr lang="el-GR" altLang="el-GR" sz="2800" dirty="0"/>
              <a:t>Έργο επιτάχυνσης</a:t>
            </a:r>
          </a:p>
          <a:p>
            <a:pPr>
              <a:spcBef>
                <a:spcPts val="0"/>
              </a:spcBef>
            </a:pPr>
            <a:r>
              <a:rPr lang="el-GR" altLang="el-GR" sz="2800" dirty="0"/>
              <a:t>Ενέργεια</a:t>
            </a:r>
          </a:p>
          <a:p>
            <a:pPr>
              <a:spcBef>
                <a:spcPts val="0"/>
              </a:spcBef>
            </a:pPr>
            <a:r>
              <a:rPr lang="el-GR" altLang="el-GR" sz="2800" dirty="0"/>
              <a:t>Δυναμική και κινητική ενέργεια</a:t>
            </a:r>
          </a:p>
          <a:p>
            <a:pPr>
              <a:spcBef>
                <a:spcPts val="0"/>
              </a:spcBef>
            </a:pPr>
            <a:r>
              <a:rPr lang="el-GR" altLang="el-GR" sz="2800" dirty="0"/>
              <a:t>Ελαστική ενέργεια</a:t>
            </a:r>
          </a:p>
          <a:p>
            <a:pPr>
              <a:spcBef>
                <a:spcPts val="0"/>
              </a:spcBef>
            </a:pPr>
            <a:r>
              <a:rPr lang="el-GR" altLang="el-GR" sz="2800" dirty="0"/>
              <a:t>Αρχή διατήρησης της ενέργειας</a:t>
            </a:r>
          </a:p>
          <a:p>
            <a:pPr>
              <a:spcBef>
                <a:spcPts val="0"/>
              </a:spcBef>
            </a:pPr>
            <a:r>
              <a:rPr lang="el-GR" altLang="el-GR" sz="2800" dirty="0"/>
              <a:t>Ισχύς</a:t>
            </a:r>
          </a:p>
          <a:p>
            <a:pPr>
              <a:spcBef>
                <a:spcPts val="0"/>
              </a:spcBef>
            </a:pPr>
            <a:r>
              <a:rPr lang="el-GR" altLang="el-GR" sz="2800" dirty="0"/>
              <a:t>Ισχύς στην ανθρώπινη κίνηση</a:t>
            </a: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Μηχανικό </a:t>
            </a:r>
            <a:r>
              <a:rPr lang="el-GR" altLang="el-GR" sz="3600" dirty="0" smtClean="0"/>
              <a:t>έργο</a:t>
            </a:r>
            <a:r>
              <a:rPr lang="en-US" altLang="el-GR" sz="3600" dirty="0" smtClean="0">
                <a:latin typeface="Arial" charset="0"/>
              </a:rPr>
              <a:t> 1</a:t>
            </a:r>
            <a:endParaRPr lang="el-GR" sz="3600" dirty="0"/>
          </a:p>
        </p:txBody>
      </p:sp>
      <p:sp>
        <p:nvSpPr>
          <p:cNvPr id="5" name="Θέση περιεχομένου 4"/>
          <p:cNvSpPr>
            <a:spLocks noGrp="1"/>
          </p:cNvSpPr>
          <p:nvPr>
            <p:ph idx="1"/>
          </p:nvPr>
        </p:nvSpPr>
        <p:spPr>
          <a:xfrm>
            <a:off x="3827213" y="980728"/>
            <a:ext cx="4993259" cy="5145435"/>
          </a:xfrm>
        </p:spPr>
        <p:txBody>
          <a:bodyPr>
            <a:noAutofit/>
          </a:bodyPr>
          <a:lstStyle/>
          <a:p>
            <a:pPr eaLnBrk="0" hangingPunct="0">
              <a:lnSpc>
                <a:spcPct val="90000"/>
              </a:lnSpc>
              <a:spcBef>
                <a:spcPts val="0"/>
              </a:spcBef>
            </a:pPr>
            <a:r>
              <a:rPr lang="el-GR" altLang="el-GR" sz="2200" dirty="0"/>
              <a:t>Όταν μια δύναμη εφαρμόζεται πάνω σε ένα σώμα και το μετακινεί από μια θέση σε κάποια άλλη, τότε λέμε ότι η δύναμη παράγει μηχανικό έργο.</a:t>
            </a:r>
          </a:p>
          <a:p>
            <a:pPr eaLnBrk="0" hangingPunct="0">
              <a:lnSpc>
                <a:spcPct val="90000"/>
              </a:lnSpc>
              <a:spcBef>
                <a:spcPts val="0"/>
              </a:spcBef>
            </a:pPr>
            <a:r>
              <a:rPr lang="el-GR" altLang="el-GR" sz="2200" dirty="0"/>
              <a:t>Μηχανικό έργο  W  είναι το γινόμενο της δύναμης  F  που μετακινεί το σώμα επί τη μετατόπιση  X  του σώματος.</a:t>
            </a:r>
          </a:p>
          <a:p>
            <a:pPr eaLnBrk="0" hangingPunct="0">
              <a:lnSpc>
                <a:spcPct val="90000"/>
              </a:lnSpc>
              <a:spcBef>
                <a:spcPts val="0"/>
              </a:spcBef>
            </a:pPr>
            <a:endParaRPr lang="el-GR" altLang="el-GR" sz="2200" dirty="0"/>
          </a:p>
          <a:p>
            <a:pPr eaLnBrk="0" hangingPunct="0">
              <a:lnSpc>
                <a:spcPct val="90000"/>
              </a:lnSpc>
              <a:spcBef>
                <a:spcPts val="0"/>
              </a:spcBef>
            </a:pPr>
            <a:r>
              <a:rPr lang="el-GR" altLang="el-GR" sz="2200" dirty="0"/>
              <a:t>W  =  F . </a:t>
            </a:r>
            <a:r>
              <a:rPr lang="en-US" altLang="el-GR" sz="2200" dirty="0"/>
              <a:t>S</a:t>
            </a:r>
            <a:r>
              <a:rPr lang="el-GR" altLang="el-GR" sz="2200" dirty="0"/>
              <a:t>  </a:t>
            </a:r>
          </a:p>
          <a:p>
            <a:pPr eaLnBrk="0" hangingPunct="0">
              <a:lnSpc>
                <a:spcPct val="90000"/>
              </a:lnSpc>
              <a:spcBef>
                <a:spcPts val="0"/>
              </a:spcBef>
            </a:pPr>
            <a:endParaRPr lang="el-GR" altLang="el-GR" sz="2200" dirty="0"/>
          </a:p>
          <a:p>
            <a:pPr eaLnBrk="0" hangingPunct="0">
              <a:lnSpc>
                <a:spcPct val="90000"/>
              </a:lnSpc>
              <a:spcBef>
                <a:spcPts val="0"/>
              </a:spcBef>
            </a:pPr>
            <a:r>
              <a:rPr lang="el-GR" altLang="el-GR" sz="2200" dirty="0"/>
              <a:t>Μονάδα έργου είναι το </a:t>
            </a:r>
            <a:r>
              <a:rPr lang="en-US" altLang="el-GR" sz="2200" dirty="0"/>
              <a:t>Joule</a:t>
            </a:r>
          </a:p>
          <a:p>
            <a:pPr eaLnBrk="0" hangingPunct="0">
              <a:lnSpc>
                <a:spcPct val="90000"/>
              </a:lnSpc>
              <a:spcBef>
                <a:spcPts val="0"/>
              </a:spcBef>
            </a:pPr>
            <a:r>
              <a:rPr lang="en-US" altLang="el-GR" sz="2200" dirty="0"/>
              <a:t>1 Joule  =  1 Newton . 1 m</a:t>
            </a:r>
          </a:p>
          <a:p>
            <a:pPr eaLnBrk="0" hangingPunct="0">
              <a:lnSpc>
                <a:spcPct val="90000"/>
              </a:lnSpc>
              <a:spcBef>
                <a:spcPts val="0"/>
              </a:spcBef>
            </a:pPr>
            <a:endParaRPr lang="en-US" altLang="el-GR" sz="2200" dirty="0"/>
          </a:p>
          <a:p>
            <a:pPr eaLnBrk="0" hangingPunct="0">
              <a:lnSpc>
                <a:spcPct val="90000"/>
              </a:lnSpc>
              <a:spcBef>
                <a:spcPts val="0"/>
              </a:spcBef>
            </a:pPr>
            <a:r>
              <a:rPr lang="el-GR" altLang="el-GR" sz="2200" dirty="0"/>
              <a:t>Στο κρεμασμένο σώμα επιδρά η δύναμη F</a:t>
            </a:r>
            <a:r>
              <a:rPr lang="el-GR" altLang="el-GR" sz="1600" dirty="0"/>
              <a:t>Σ</a:t>
            </a:r>
            <a:r>
              <a:rPr lang="el-GR" altLang="el-GR" sz="2200" dirty="0"/>
              <a:t> ως αντίδραση στη δύναμη του βάρους F</a:t>
            </a:r>
            <a:r>
              <a:rPr lang="el-GR" altLang="el-GR" sz="1600" dirty="0"/>
              <a:t>Β</a:t>
            </a:r>
            <a:r>
              <a:rPr lang="el-GR" altLang="el-GR" sz="2200" dirty="0"/>
              <a:t>. Η F</a:t>
            </a:r>
            <a:r>
              <a:rPr lang="el-GR" altLang="el-GR" sz="1600" dirty="0"/>
              <a:t>Σ</a:t>
            </a:r>
            <a:r>
              <a:rPr lang="el-GR" altLang="el-GR" sz="2200" dirty="0"/>
              <a:t> δεν προκαλεί καμιά μετακίνηση, το σώμα ισορροπεί και το έργο είναι ίσο με μηδέν.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sp>
        <p:nvSpPr>
          <p:cNvPr id="9" name="Rectangle 6"/>
          <p:cNvSpPr>
            <a:spLocks noChangeArrowheads="1"/>
          </p:cNvSpPr>
          <p:nvPr/>
        </p:nvSpPr>
        <p:spPr bwMode="auto">
          <a:xfrm>
            <a:off x="480280" y="2080679"/>
            <a:ext cx="3346933" cy="381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pic>
        <p:nvPicPr>
          <p:cNvPr id="1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56" y="1340768"/>
            <a:ext cx="3043238"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533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Μηχανικό έργο</a:t>
            </a:r>
            <a:r>
              <a:rPr lang="en-US" altLang="el-GR" sz="3600" dirty="0">
                <a:latin typeface="Arial" charset="0"/>
              </a:rPr>
              <a:t> </a:t>
            </a:r>
            <a:r>
              <a:rPr lang="en-US" altLang="el-GR" sz="3600" dirty="0" smtClean="0">
                <a:latin typeface="Arial" charset="0"/>
              </a:rPr>
              <a:t>2</a:t>
            </a:r>
            <a:endParaRPr lang="el-GR" sz="3600" dirty="0"/>
          </a:p>
        </p:txBody>
      </p:sp>
      <p:sp>
        <p:nvSpPr>
          <p:cNvPr id="5" name="Θέση περιεχομένου 4"/>
          <p:cNvSpPr>
            <a:spLocks noGrp="1"/>
          </p:cNvSpPr>
          <p:nvPr>
            <p:ph idx="1"/>
          </p:nvPr>
        </p:nvSpPr>
        <p:spPr>
          <a:xfrm>
            <a:off x="323528" y="3212976"/>
            <a:ext cx="8496944" cy="3168352"/>
          </a:xfrm>
        </p:spPr>
        <p:txBody>
          <a:bodyPr>
            <a:noAutofit/>
          </a:bodyPr>
          <a:lstStyle/>
          <a:p>
            <a:pPr eaLnBrk="0" hangingPunct="0">
              <a:lnSpc>
                <a:spcPct val="90000"/>
              </a:lnSpc>
              <a:spcBef>
                <a:spcPts val="600"/>
              </a:spcBef>
            </a:pPr>
            <a:r>
              <a:rPr lang="el-GR" altLang="el-GR" sz="2200" dirty="0"/>
              <a:t>Όταν η δύναμη εφαρμόζεται υπό γωνία ( φ ) ως προς την διεύθυνση της μετατόπισης, τότε για τον υπολογισμό του έργου λαμβάνουμε υπόψη τη συνιστώσα της δύναμης που έχει την ίδια διεύθυνση με αυτή της μετατόπισης  ( </a:t>
            </a:r>
            <a:r>
              <a:rPr lang="en-US" altLang="el-GR" sz="2200" dirty="0"/>
              <a:t>W  =  F . </a:t>
            </a:r>
            <a:r>
              <a:rPr lang="el-GR" altLang="el-GR" sz="2200" dirty="0" err="1"/>
              <a:t>συνφ</a:t>
            </a:r>
            <a:r>
              <a:rPr lang="el-GR" altLang="el-GR" sz="2200" dirty="0"/>
              <a:t> . </a:t>
            </a:r>
            <a:r>
              <a:rPr lang="en-US" altLang="el-GR" sz="2200" dirty="0"/>
              <a:t>S</a:t>
            </a:r>
            <a:r>
              <a:rPr lang="el-GR" altLang="el-GR" sz="2200" dirty="0"/>
              <a:t> ).</a:t>
            </a:r>
          </a:p>
          <a:p>
            <a:pPr eaLnBrk="0" hangingPunct="0">
              <a:lnSpc>
                <a:spcPct val="90000"/>
              </a:lnSpc>
              <a:spcBef>
                <a:spcPts val="600"/>
              </a:spcBef>
            </a:pPr>
            <a:r>
              <a:rPr lang="el-GR" altLang="el-GR" sz="2200" dirty="0"/>
              <a:t>Όταν έχουμε το διάγραμμα δύναμης - μετατόπισης, τότε το έργο που παράγεται στη μετατόπιση </a:t>
            </a:r>
            <a:r>
              <a:rPr lang="en-US" altLang="el-GR" sz="2200" dirty="0"/>
              <a:t>S (</a:t>
            </a:r>
            <a:r>
              <a:rPr lang="el-GR" altLang="el-GR" sz="2200" dirty="0"/>
              <a:t>Χ</a:t>
            </a:r>
            <a:r>
              <a:rPr lang="el-GR" altLang="el-GR" sz="1600" dirty="0"/>
              <a:t>1</a:t>
            </a:r>
            <a:r>
              <a:rPr lang="el-GR" altLang="el-GR" sz="2200" dirty="0"/>
              <a:t> - Χ</a:t>
            </a:r>
            <a:r>
              <a:rPr lang="el-GR" altLang="el-GR" sz="1600" dirty="0"/>
              <a:t>2</a:t>
            </a:r>
            <a:r>
              <a:rPr lang="en-US" altLang="el-GR" sz="2200" dirty="0"/>
              <a:t>)</a:t>
            </a:r>
            <a:r>
              <a:rPr lang="el-GR" altLang="el-GR" sz="2200" dirty="0"/>
              <a:t>, είναι ίσο με το εμβαδόν της σκιαγραφημένης περιοχής μεταξύ της καμπύλης της δύναμης και της μετατόπισης για το διάστημα Χ</a:t>
            </a:r>
            <a:r>
              <a:rPr lang="el-GR" altLang="el-GR" sz="1600" dirty="0"/>
              <a:t>1</a:t>
            </a:r>
            <a:r>
              <a:rPr lang="el-GR" altLang="el-GR" sz="2200" dirty="0"/>
              <a:t> - Χ</a:t>
            </a:r>
            <a:r>
              <a:rPr lang="el-GR" altLang="el-GR" sz="1600" dirty="0"/>
              <a:t>2</a:t>
            </a:r>
            <a:r>
              <a:rPr lang="el-GR" altLang="el-GR" sz="2200" dirty="0"/>
              <a:t>.</a:t>
            </a:r>
          </a:p>
          <a:p>
            <a:pPr eaLnBrk="0" hangingPunct="0">
              <a:lnSpc>
                <a:spcPct val="90000"/>
              </a:lnSpc>
              <a:spcBef>
                <a:spcPts val="600"/>
              </a:spcBef>
            </a:pPr>
            <a:r>
              <a:rPr lang="el-GR" altLang="el-GR" sz="2200" dirty="0"/>
              <a:t>Στην περιστροφική κίνηση το έργο που παράγεται από μια δύναμη είναι ίσο με το γινόμενο της ροπής της επί τη γωνιακή μετατόπιση :</a:t>
            </a:r>
          </a:p>
          <a:p>
            <a:pPr eaLnBrk="0" hangingPunct="0">
              <a:lnSpc>
                <a:spcPct val="90000"/>
              </a:lnSpc>
              <a:spcBef>
                <a:spcPts val="600"/>
              </a:spcBef>
            </a:pPr>
            <a:r>
              <a:rPr lang="en-US" altLang="el-GR" sz="2200" dirty="0"/>
              <a:t>W</a:t>
            </a:r>
            <a:r>
              <a:rPr lang="en-US" altLang="el-GR" sz="2000" dirty="0"/>
              <a:t>π</a:t>
            </a:r>
            <a:r>
              <a:rPr lang="en-US" altLang="el-GR" sz="2000" dirty="0" err="1"/>
              <a:t>ερ</a:t>
            </a:r>
            <a:r>
              <a:rPr lang="en-US" altLang="el-GR" sz="2000" dirty="0"/>
              <a:t> </a:t>
            </a:r>
            <a:r>
              <a:rPr lang="en-US" altLang="el-GR" sz="2200" dirty="0"/>
              <a:t> =  M . </a:t>
            </a:r>
            <a:r>
              <a:rPr lang="el-GR" altLang="el-GR" sz="2200" dirty="0"/>
              <a:t>θ</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pic>
        <p:nvPicPr>
          <p:cNvPr id="8"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980726"/>
            <a:ext cx="3024063" cy="207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1927" y="980727"/>
            <a:ext cx="2951559" cy="207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616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Μηχανικό έργο</a:t>
            </a:r>
            <a:r>
              <a:rPr lang="en-US" altLang="el-GR" sz="3600" dirty="0">
                <a:latin typeface="Arial" charset="0"/>
              </a:rPr>
              <a:t> </a:t>
            </a:r>
            <a:r>
              <a:rPr lang="en-US" altLang="el-GR" sz="3600" dirty="0" smtClean="0">
                <a:latin typeface="Arial" charset="0"/>
              </a:rPr>
              <a:t>3</a:t>
            </a:r>
            <a:endParaRPr lang="el-GR" sz="3600" dirty="0"/>
          </a:p>
        </p:txBody>
      </p:sp>
      <p:sp>
        <p:nvSpPr>
          <p:cNvPr id="5" name="Θέση περιεχομένου 4"/>
          <p:cNvSpPr>
            <a:spLocks noGrp="1"/>
          </p:cNvSpPr>
          <p:nvPr>
            <p:ph idx="1"/>
          </p:nvPr>
        </p:nvSpPr>
        <p:spPr>
          <a:xfrm>
            <a:off x="214722" y="1196752"/>
            <a:ext cx="8712968" cy="5361459"/>
          </a:xfrm>
        </p:spPr>
        <p:txBody>
          <a:bodyPr>
            <a:noAutofit/>
          </a:bodyPr>
          <a:lstStyle/>
          <a:p>
            <a:pPr eaLnBrk="0" hangingPunct="0">
              <a:lnSpc>
                <a:spcPct val="90000"/>
              </a:lnSpc>
            </a:pPr>
            <a:r>
              <a:rPr lang="el-GR" altLang="el-GR" sz="2400" dirty="0"/>
              <a:t>Το έργο είναι μονόμετρο μέγεθος.</a:t>
            </a:r>
          </a:p>
          <a:p>
            <a:pPr eaLnBrk="0" hangingPunct="0">
              <a:lnSpc>
                <a:spcPct val="90000"/>
              </a:lnSpc>
            </a:pPr>
            <a:r>
              <a:rPr lang="el-GR" altLang="el-GR" sz="2400" dirty="0"/>
              <a:t>Αν μια δύναμη </a:t>
            </a:r>
            <a:r>
              <a:rPr lang="en-US" altLang="el-GR" sz="2400" dirty="0"/>
              <a:t>F </a:t>
            </a:r>
            <a:r>
              <a:rPr lang="el-GR" altLang="el-GR" sz="2400" dirty="0"/>
              <a:t>εφαρμόζεται πάνω σε ένα σώμα και το αναγκάζει να πραγματοποιήσει μεταφορική και περιστροφική κίνηση συγχρόνως (σύνθετη κίνηση), τότε το συνολικό έργο ισούται με: </a:t>
            </a:r>
            <a:r>
              <a:rPr lang="en-US" altLang="el-GR" sz="2400" dirty="0"/>
              <a:t>W</a:t>
            </a:r>
            <a:r>
              <a:rPr lang="el-GR" altLang="el-GR" sz="2400" baseline="-25000" dirty="0"/>
              <a:t>Σ</a:t>
            </a:r>
            <a:r>
              <a:rPr lang="el-GR" altLang="el-GR" sz="2400" dirty="0"/>
              <a:t> = </a:t>
            </a:r>
            <a:r>
              <a:rPr lang="en-US" altLang="el-GR" sz="2400" dirty="0"/>
              <a:t>(F </a:t>
            </a:r>
            <a:r>
              <a:rPr lang="en-US" altLang="el-GR" sz="2400" dirty="0">
                <a:cs typeface="Times New Roman" pitchFamily="18" charset="0"/>
              </a:rPr>
              <a:t>. S) + (M . </a:t>
            </a:r>
            <a:r>
              <a:rPr lang="el-GR" altLang="el-GR" sz="2400" dirty="0">
                <a:cs typeface="Times New Roman" pitchFamily="18" charset="0"/>
              </a:rPr>
              <a:t>θ</a:t>
            </a:r>
            <a:r>
              <a:rPr lang="en-US" altLang="el-GR" sz="2400" dirty="0">
                <a:cs typeface="Times New Roman" pitchFamily="18" charset="0"/>
              </a:rPr>
              <a:t>)</a:t>
            </a:r>
            <a:endParaRPr lang="el-GR" altLang="el-GR" sz="2400" dirty="0">
              <a:cs typeface="Times New Roman" pitchFamily="18" charset="0"/>
            </a:endParaRPr>
          </a:p>
          <a:p>
            <a:pPr eaLnBrk="0" hangingPunct="0">
              <a:lnSpc>
                <a:spcPct val="90000"/>
              </a:lnSpc>
            </a:pPr>
            <a:r>
              <a:rPr lang="el-GR" altLang="el-GR" sz="2400" dirty="0">
                <a:cs typeface="Times New Roman" pitchFamily="18" charset="0"/>
              </a:rPr>
              <a:t>Η λειτουργία των μυών παράγει δύο ειδών μηχανικό έργο: το εσωτερικό και το εξωτερικό. </a:t>
            </a:r>
          </a:p>
          <a:p>
            <a:pPr eaLnBrk="0" hangingPunct="0">
              <a:lnSpc>
                <a:spcPct val="90000"/>
              </a:lnSpc>
            </a:pPr>
            <a:r>
              <a:rPr lang="el-GR" altLang="el-GR" sz="2400" i="1" u="sng" dirty="0">
                <a:cs typeface="Times New Roman" pitchFamily="18" charset="0"/>
              </a:rPr>
              <a:t>Εσωτερικό έργο</a:t>
            </a:r>
            <a:r>
              <a:rPr lang="el-GR" altLang="el-GR" sz="2400" dirty="0">
                <a:cs typeface="Times New Roman" pitchFamily="18" charset="0"/>
              </a:rPr>
              <a:t> είναι αυτό που παράγεται από τους μυς στην προσπάθειά τους να κινήσουν τον εαυτό τους και το κινητό μέλος της άρθρωσης προς μια ορισμένη κατεύθυνση, χωρίς όμως η προσπάθειά τους να έχει κανένα εξωτερικό αποτέλεσμα (κίνηση των μελών γύρω από το ΚΒΣ).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230784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Μηχανικό έργο</a:t>
            </a:r>
            <a:r>
              <a:rPr lang="en-US" altLang="el-GR" sz="3600" dirty="0">
                <a:latin typeface="Arial" charset="0"/>
              </a:rPr>
              <a:t> </a:t>
            </a:r>
            <a:r>
              <a:rPr lang="en-US" altLang="el-GR" sz="3600" dirty="0" smtClean="0">
                <a:latin typeface="Arial" charset="0"/>
              </a:rPr>
              <a:t>3</a:t>
            </a:r>
            <a:endParaRPr lang="el-GR" sz="3600" dirty="0"/>
          </a:p>
        </p:txBody>
      </p:sp>
      <p:sp>
        <p:nvSpPr>
          <p:cNvPr id="5" name="Θέση περιεχομένου 4"/>
          <p:cNvSpPr>
            <a:spLocks noGrp="1"/>
          </p:cNvSpPr>
          <p:nvPr>
            <p:ph idx="1"/>
          </p:nvPr>
        </p:nvSpPr>
        <p:spPr>
          <a:xfrm>
            <a:off x="214722" y="1268760"/>
            <a:ext cx="8712968" cy="5289451"/>
          </a:xfrm>
        </p:spPr>
        <p:txBody>
          <a:bodyPr>
            <a:noAutofit/>
          </a:bodyPr>
          <a:lstStyle/>
          <a:p>
            <a:pPr eaLnBrk="0" hangingPunct="0">
              <a:lnSpc>
                <a:spcPct val="90000"/>
              </a:lnSpc>
            </a:pPr>
            <a:r>
              <a:rPr lang="el-GR" altLang="el-GR" sz="2400" i="1" u="sng" dirty="0">
                <a:cs typeface="Times New Roman" pitchFamily="18" charset="0"/>
              </a:rPr>
              <a:t>Εξωτερικό έργο</a:t>
            </a:r>
            <a:r>
              <a:rPr lang="el-GR" altLang="el-GR" sz="2400" dirty="0">
                <a:cs typeface="Times New Roman" pitchFamily="18" charset="0"/>
              </a:rPr>
              <a:t> είναι αυτό που παράγεται από τους μυς όταν κατά την ενεργοποίησή τους έχουμε ως αποτέλεσμα την μετατόπιση κάποιου αντικειμένου ή την προώθηση του ΚΒΣ στο χώρο.</a:t>
            </a:r>
          </a:p>
          <a:p>
            <a:pPr eaLnBrk="0" hangingPunct="0">
              <a:lnSpc>
                <a:spcPct val="90000"/>
              </a:lnSpc>
            </a:pPr>
            <a:r>
              <a:rPr lang="el-GR" altLang="el-GR" sz="2400" dirty="0">
                <a:cs typeface="Times New Roman" pitchFamily="18" charset="0"/>
              </a:rPr>
              <a:t>Σε μια ανθρώπινη κίνηση το συνολικό παραγόμενο έργο είναι το άθροισμα των δύο (εσωτερικό και εξωτερικό). Το εξωτερικό έργο υπολογίζεται από τη δύναμη που δέχεται συνολικά το σώμα και από τη μετατόπισή του, ενώ για τον υπολογισμό του εσωτερικού πρέπει να γνωρίζουμε την κίνηση των μελών του σώματος ως προς το ΚΒΣ, τις μάζες των μελών και τις ροπές που προκαλούν τις μετατοπίσεις.</a:t>
            </a:r>
            <a:endParaRPr lang="en-US"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39304151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2394</TotalTime>
  <Words>3353</Words>
  <Application>Microsoft Office PowerPoint</Application>
  <PresentationFormat>On-screen Show (4:3)</PresentationFormat>
  <Paragraphs>318</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Θέμα του Office</vt:lpstr>
      <vt:lpstr>Εμβιομηχανική</vt:lpstr>
      <vt:lpstr>Άδειες Χρήσης</vt:lpstr>
      <vt:lpstr>Χρηματοδότηση</vt:lpstr>
      <vt:lpstr>Σκοποί  ενότητας</vt:lpstr>
      <vt:lpstr>Περιεχόμενα ενότητας</vt:lpstr>
      <vt:lpstr>Μηχανικό έργο 1</vt:lpstr>
      <vt:lpstr>Μηχανικό έργο 2</vt:lpstr>
      <vt:lpstr>Μηχανικό έργο 3</vt:lpstr>
      <vt:lpstr>Μηχανικό έργο 3</vt:lpstr>
      <vt:lpstr>Φυσιολογικό έργο </vt:lpstr>
      <vt:lpstr>Θετικό και αρνητικό μηχανικό έργο </vt:lpstr>
      <vt:lpstr>Έργο ανύψωσης</vt:lpstr>
      <vt:lpstr>Έργο επιτάχυνσης 1</vt:lpstr>
      <vt:lpstr>Έργο επιτάχυνσης 2</vt:lpstr>
      <vt:lpstr>Ενέργεια </vt:lpstr>
      <vt:lpstr>Δυναμική ενέργεια  </vt:lpstr>
      <vt:lpstr>Κινητική ενέργεια</vt:lpstr>
      <vt:lpstr>Ελαστική ενέργεια 1</vt:lpstr>
      <vt:lpstr>Ελαστική ενέργεια 2</vt:lpstr>
      <vt:lpstr>Αρχή διατήρησης της ενέργειας 1</vt:lpstr>
      <vt:lpstr>Αρχή διατήρησης της ενέργειας 2</vt:lpstr>
      <vt:lpstr>Αρχή διατήρησης της ενέργειας 3</vt:lpstr>
      <vt:lpstr>Αρχή διατήρησης της ενέργειας 4</vt:lpstr>
      <vt:lpstr>Αρχή διατήρησης της ενέργειας 5</vt:lpstr>
      <vt:lpstr>Αρχή διατήρησης της ενέργειας 6</vt:lpstr>
      <vt:lpstr>Ισχύς</vt:lpstr>
      <vt:lpstr>Ισχύς στην ανθρώπινη κίνηση 1</vt:lpstr>
      <vt:lpstr>Ισχύς στην ανθρώπινη κίνηση 2</vt:lpstr>
      <vt:lpstr>Ισχύς στην ανθρώπινη κίνηση 3</vt:lpstr>
      <vt:lpstr>Ισχύς στην ανθρώπινη κίνηση 4</vt:lpstr>
      <vt:lpstr>Εφαρμογές 1</vt:lpstr>
      <vt:lpstr>Εφαρμογές 2</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thanasis</cp:lastModifiedBy>
  <cp:revision>249</cp:revision>
  <dcterms:created xsi:type="dcterms:W3CDTF">2012-09-06T09:03:05Z</dcterms:created>
  <dcterms:modified xsi:type="dcterms:W3CDTF">2015-07-06T20:18:42Z</dcterms:modified>
</cp:coreProperties>
</file>