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2"/>
  </p:sldMasterIdLst>
  <p:notesMasterIdLst>
    <p:notesMasterId r:id="rId16"/>
  </p:notesMasterIdLst>
  <p:sldIdLst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</p:sldIdLst>
  <p:sldSz cx="9144000" cy="6858000" type="screen4x3"/>
  <p:notesSz cx="6858000" cy="9144000"/>
  <p:custDataLst>
    <p:tags r:id="rId17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104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gs" Target="tags/tag1.xml"/><Relationship Id="rId2" Type="http://schemas.openxmlformats.org/officeDocument/2006/relationships/slideMaster" Target="slideMasters/slideMaster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FC9C96-6345-467A-8471-13917EDE07C1}" type="datetimeFigureOut">
              <a:rPr lang="el-GR" smtClean="0"/>
              <a:t>16/9/2013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687321-C46D-4170-9ACB-311DCFB6CED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409839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l-GR" smtClean="0">
                <a:solidFill>
                  <a:prstClr val="black">
                    <a:tint val="75000"/>
                  </a:prstClr>
                </a:solidFill>
              </a:rPr>
              <a:t>3/9/2013</a:t>
            </a: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>
                <a:solidFill>
                  <a:prstClr val="black">
                    <a:tint val="75000"/>
                  </a:prstClr>
                </a:solidFill>
              </a:rPr>
              <a:t>Αρχεία Δομών</a:t>
            </a: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2D86F-0ACD-4CFB-B7E4-E17E1C35555A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88843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l-GR" smtClean="0">
                <a:solidFill>
                  <a:prstClr val="black">
                    <a:tint val="75000"/>
                  </a:prstClr>
                </a:solidFill>
              </a:rPr>
              <a:t>3/9/2013</a:t>
            </a: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>
                <a:solidFill>
                  <a:prstClr val="black">
                    <a:tint val="75000"/>
                  </a:prstClr>
                </a:solidFill>
              </a:rPr>
              <a:t>Αρχεία Δομών</a:t>
            </a: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2D86F-0ACD-4CFB-B7E4-E17E1C35555A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82245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l-GR" smtClean="0">
                <a:solidFill>
                  <a:prstClr val="black">
                    <a:tint val="75000"/>
                  </a:prstClr>
                </a:solidFill>
              </a:rPr>
              <a:t>3/9/2013</a:t>
            </a: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>
                <a:solidFill>
                  <a:prstClr val="black">
                    <a:tint val="75000"/>
                  </a:prstClr>
                </a:solidFill>
              </a:rPr>
              <a:t>Αρχεία Δομών</a:t>
            </a: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2D86F-0ACD-4CFB-B7E4-E17E1C35555A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45932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l-GR" smtClean="0">
                <a:solidFill>
                  <a:prstClr val="black">
                    <a:tint val="75000"/>
                  </a:prstClr>
                </a:solidFill>
              </a:rPr>
              <a:t>3/9/2013</a:t>
            </a: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>
                <a:solidFill>
                  <a:prstClr val="black">
                    <a:tint val="75000"/>
                  </a:prstClr>
                </a:solidFill>
              </a:rPr>
              <a:t>Αρχεία Δομών</a:t>
            </a: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2D86F-0ACD-4CFB-B7E4-E17E1C35555A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49192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l-GR" smtClean="0">
                <a:solidFill>
                  <a:prstClr val="black">
                    <a:tint val="75000"/>
                  </a:prstClr>
                </a:solidFill>
              </a:rPr>
              <a:t>3/9/2013</a:t>
            </a: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>
                <a:solidFill>
                  <a:prstClr val="black">
                    <a:tint val="75000"/>
                  </a:prstClr>
                </a:solidFill>
              </a:rPr>
              <a:t>Αρχεία Δομών</a:t>
            </a: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2D86F-0ACD-4CFB-B7E4-E17E1C35555A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37792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l-GR" smtClean="0">
                <a:solidFill>
                  <a:prstClr val="black">
                    <a:tint val="75000"/>
                  </a:prstClr>
                </a:solidFill>
              </a:rPr>
              <a:t>3/9/2013</a:t>
            </a: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>
                <a:solidFill>
                  <a:prstClr val="black">
                    <a:tint val="75000"/>
                  </a:prstClr>
                </a:solidFill>
              </a:rPr>
              <a:t>Αρχεία Δομών</a:t>
            </a: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2D86F-0ACD-4CFB-B7E4-E17E1C35555A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73736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l-GR" smtClean="0">
                <a:solidFill>
                  <a:prstClr val="black">
                    <a:tint val="75000"/>
                  </a:prstClr>
                </a:solidFill>
              </a:rPr>
              <a:t>3/9/2013</a:t>
            </a: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>
                <a:solidFill>
                  <a:prstClr val="black">
                    <a:tint val="75000"/>
                  </a:prstClr>
                </a:solidFill>
              </a:rPr>
              <a:t>Αρχεία Δομών</a:t>
            </a: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2D86F-0ACD-4CFB-B7E4-E17E1C35555A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32162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l-GR" smtClean="0">
                <a:solidFill>
                  <a:prstClr val="black">
                    <a:tint val="75000"/>
                  </a:prstClr>
                </a:solidFill>
              </a:rPr>
              <a:t>3/9/2013</a:t>
            </a: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>
                <a:solidFill>
                  <a:prstClr val="black">
                    <a:tint val="75000"/>
                  </a:prstClr>
                </a:solidFill>
              </a:rPr>
              <a:t>Αρχεία Δομών</a:t>
            </a: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2D86F-0ACD-4CFB-B7E4-E17E1C35555A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5559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l-GR" smtClean="0">
                <a:solidFill>
                  <a:prstClr val="black">
                    <a:tint val="75000"/>
                  </a:prstClr>
                </a:solidFill>
              </a:rPr>
              <a:t>3/9/2013</a:t>
            </a: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>
                <a:solidFill>
                  <a:prstClr val="black">
                    <a:tint val="75000"/>
                  </a:prstClr>
                </a:solidFill>
              </a:rPr>
              <a:t>Αρχεία Δομών</a:t>
            </a: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2D86F-0ACD-4CFB-B7E4-E17E1C35555A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17871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l-GR" smtClean="0">
                <a:solidFill>
                  <a:prstClr val="black">
                    <a:tint val="75000"/>
                  </a:prstClr>
                </a:solidFill>
              </a:rPr>
              <a:t>3/9/2013</a:t>
            </a: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>
                <a:solidFill>
                  <a:prstClr val="black">
                    <a:tint val="75000"/>
                  </a:prstClr>
                </a:solidFill>
              </a:rPr>
              <a:t>Αρχεία Δομών</a:t>
            </a: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2D86F-0ACD-4CFB-B7E4-E17E1C35555A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68106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l-GR" smtClean="0">
                <a:solidFill>
                  <a:prstClr val="black">
                    <a:tint val="75000"/>
                  </a:prstClr>
                </a:solidFill>
              </a:rPr>
              <a:t>3/9/2013</a:t>
            </a: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>
                <a:solidFill>
                  <a:prstClr val="black">
                    <a:tint val="75000"/>
                  </a:prstClr>
                </a:solidFill>
              </a:rPr>
              <a:t>Αρχεία Δομών</a:t>
            </a: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2D86F-0ACD-4CFB-B7E4-E17E1C35555A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58925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l-GR" smtClean="0">
                <a:solidFill>
                  <a:prstClr val="black">
                    <a:tint val="75000"/>
                  </a:prstClr>
                </a:solidFill>
              </a:rPr>
              <a:t>3/9/2013</a:t>
            </a: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l-GR" smtClean="0">
                <a:solidFill>
                  <a:prstClr val="black">
                    <a:tint val="75000"/>
                  </a:prstClr>
                </a:solidFill>
              </a:rPr>
              <a:t>Αρχεία Δομών</a:t>
            </a: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02D86F-0ACD-4CFB-B7E4-E17E1C35555A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60982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hyperlink" Target="http://www.teilar.gr/" TargetMode="External"/><Relationship Id="rId7" Type="http://schemas.openxmlformats.org/officeDocument/2006/relationships/hyperlink" Target="http://www.edulll.gr/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2.png"/><Relationship Id="rId5" Type="http://schemas.openxmlformats.org/officeDocument/2006/relationships/hyperlink" Target="http://creativecommons.org/licenses/by-nc-nd/3.0/deed.el" TargetMode="External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8.xml"/><Relationship Id="rId1" Type="http://schemas.openxmlformats.org/officeDocument/2006/relationships/tags" Target="../tags/tag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tags" Target="../tags/tag11.xml"/><Relationship Id="rId7" Type="http://schemas.microsoft.com/office/2007/relationships/hdphoto" Target="../media/hdphoto1.wdp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6" Type="http://schemas.openxmlformats.org/officeDocument/2006/relationships/image" Target="../media/image5.jpeg"/><Relationship Id="rId5" Type="http://schemas.openxmlformats.org/officeDocument/2006/relationships/slide" Target="slide5.xml"/><Relationship Id="rId4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3.0/deed.el" TargetMode="Externa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2.xml"/><Relationship Id="rId6" Type="http://schemas.openxmlformats.org/officeDocument/2006/relationships/image" Target="../media/image3.png"/><Relationship Id="rId5" Type="http://schemas.openxmlformats.org/officeDocument/2006/relationships/hyperlink" Target="http://www.edulll.gr/" TargetMode="Externa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3.0/deed.el" TargetMode="Externa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dulll.gr/" TargetMode="Externa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5.xml"/><Relationship Id="rId4" Type="http://schemas.openxmlformats.org/officeDocument/2006/relationships/slide" Target="slide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5" Type="http://schemas.microsoft.com/office/2007/relationships/hdphoto" Target="../media/hdphoto1.wdp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Ομάδα 1" descr="Λογότυπο του Τεϊ Θεσσαλίας. Τεχνολογικό Εκπαιδευτικό Ίδρυμα Θεσσαλίας."/>
          <p:cNvGrpSpPr>
            <a:grpSpLocks/>
          </p:cNvGrpSpPr>
          <p:nvPr/>
        </p:nvGrpSpPr>
        <p:grpSpPr bwMode="auto">
          <a:xfrm>
            <a:off x="611188" y="461963"/>
            <a:ext cx="3455987" cy="1041400"/>
            <a:chOff x="611559" y="461813"/>
            <a:chExt cx="3456384" cy="1041770"/>
          </a:xfrm>
        </p:grpSpPr>
        <p:pic>
          <p:nvPicPr>
            <p:cNvPr id="8" name="Εικόνα 1" descr="Λογότυπο του Τεϊ Θεσσαλίας." title="Λογότυπο του Ιδρύματος.">
              <a:hlinkClick r:id="rId3" tooltip="Μετάβαση στη σελίδα του Ιδρύματος"/>
            </p:cNvPr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gray">
            <a:xfrm>
              <a:off x="611559" y="461813"/>
              <a:ext cx="1079624" cy="10417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Θέση περιεχομένου 1"/>
            <p:cNvSpPr txBox="1">
              <a:spLocks noChangeArrowheads="1"/>
            </p:cNvSpPr>
            <p:nvPr/>
          </p:nvSpPr>
          <p:spPr bwMode="auto">
            <a:xfrm>
              <a:off x="1810182" y="484376"/>
              <a:ext cx="2257761" cy="1015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/>
              <a:r>
                <a:rPr lang="el-GR" sz="2000" dirty="0">
                  <a:solidFill>
                    <a:prstClr val="black"/>
                  </a:solidFill>
                </a:rPr>
                <a:t>Τεχνολογικό Εκπαιδευτικό </a:t>
              </a:r>
            </a:p>
            <a:p>
              <a:pPr eaLnBrk="1" hangingPunct="1"/>
              <a:r>
                <a:rPr lang="el-GR" sz="2000" dirty="0">
                  <a:solidFill>
                    <a:prstClr val="black"/>
                  </a:solidFill>
                </a:rPr>
                <a:t>Ίδρυμα Θεσσαλίας</a:t>
              </a:r>
            </a:p>
          </p:txBody>
        </p:sp>
      </p:grpSp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715963" y="1670943"/>
            <a:ext cx="7772400" cy="1470025"/>
          </a:xfrm>
        </p:spPr>
        <p:txBody>
          <a:bodyPr/>
          <a:lstStyle/>
          <a:p>
            <a:r>
              <a:rPr lang="el-GR" b="1" dirty="0" smtClean="0"/>
              <a:t>Προγραμματισμός ΗΥ   </a:t>
            </a:r>
            <a:endParaRPr lang="el-GR" b="1" dirty="0"/>
          </a:p>
        </p:txBody>
      </p:sp>
      <p:sp>
        <p:nvSpPr>
          <p:cNvPr id="6" name="Θέση περιεχομένου 1"/>
          <p:cNvSpPr txBox="1">
            <a:spLocks/>
          </p:cNvSpPr>
          <p:nvPr/>
        </p:nvSpPr>
        <p:spPr>
          <a:xfrm>
            <a:off x="1150938" y="2958770"/>
            <a:ext cx="7021462" cy="2732906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Arial" pitchFamily="34" charset="0"/>
              <a:buNone/>
              <a:defRPr/>
            </a:pPr>
            <a:r>
              <a:rPr lang="el-GR" sz="2800" b="1" dirty="0" smtClean="0">
                <a:solidFill>
                  <a:prstClr val="black"/>
                </a:solidFill>
              </a:rPr>
              <a:t>Ενότητα 1</a:t>
            </a:r>
            <a:r>
              <a:rPr lang="el-GR" sz="2800" b="1" dirty="0">
                <a:solidFill>
                  <a:prstClr val="black"/>
                </a:solidFill>
              </a:rPr>
              <a:t>3</a:t>
            </a:r>
            <a:r>
              <a:rPr lang="en-US" sz="2800" b="1" dirty="0" smtClean="0">
                <a:solidFill>
                  <a:prstClr val="black"/>
                </a:solidFill>
              </a:rPr>
              <a:t>:</a:t>
            </a:r>
            <a:r>
              <a:rPr lang="el-GR" sz="2800" b="1" dirty="0" smtClean="0">
                <a:solidFill>
                  <a:prstClr val="black"/>
                </a:solidFill>
              </a:rPr>
              <a:t>  </a:t>
            </a:r>
            <a:r>
              <a:rPr lang="el-GR" sz="2800" dirty="0" smtClean="0">
                <a:solidFill>
                  <a:prstClr val="black"/>
                </a:solidFill>
              </a:rPr>
              <a:t>Παράμετροι στην </a:t>
            </a:r>
            <a:r>
              <a:rPr lang="en-US" sz="2800" dirty="0" smtClean="0">
                <a:solidFill>
                  <a:prstClr val="black"/>
                </a:solidFill>
              </a:rPr>
              <a:t>main</a:t>
            </a:r>
            <a:r>
              <a:rPr lang="el-GR" sz="2800" dirty="0" smtClean="0">
                <a:solidFill>
                  <a:prstClr val="black"/>
                </a:solidFill>
              </a:rPr>
              <a:t>(). </a:t>
            </a:r>
          </a:p>
          <a:p>
            <a:pPr marL="0" indent="0" algn="ctr">
              <a:spcBef>
                <a:spcPts val="0"/>
              </a:spcBef>
              <a:buFont typeface="Arial" pitchFamily="34" charset="0"/>
              <a:buNone/>
              <a:defRPr/>
            </a:pPr>
            <a:r>
              <a:rPr lang="el-GR" sz="2800" dirty="0" smtClean="0">
                <a:solidFill>
                  <a:prstClr val="black"/>
                </a:solidFill>
              </a:rPr>
              <a:t> </a:t>
            </a:r>
            <a:r>
              <a:rPr lang="el-GR" sz="4400" b="1" dirty="0" smtClean="0">
                <a:solidFill>
                  <a:prstClr val="black"/>
                </a:solidFill>
              </a:rPr>
              <a:t>   </a:t>
            </a:r>
            <a:r>
              <a:rPr lang="el-GR" sz="2800" dirty="0" smtClean="0">
                <a:solidFill>
                  <a:prstClr val="black"/>
                </a:solidFill>
              </a:rPr>
              <a:t>Διδ</a:t>
            </a:r>
            <a:r>
              <a:rPr lang="el-GR" sz="2800" dirty="0">
                <a:solidFill>
                  <a:prstClr val="black"/>
                </a:solidFill>
              </a:rPr>
              <a:t>ά</a:t>
            </a:r>
            <a:r>
              <a:rPr lang="el-GR" sz="2800" dirty="0" smtClean="0">
                <a:solidFill>
                  <a:prstClr val="black"/>
                </a:solidFill>
              </a:rPr>
              <a:t>σκων: Ηλίας Κ Σάββας, </a:t>
            </a:r>
          </a:p>
          <a:p>
            <a:pPr marL="0" indent="0" algn="ctr">
              <a:spcBef>
                <a:spcPts val="0"/>
              </a:spcBef>
              <a:buFont typeface="Arial" pitchFamily="34" charset="0"/>
              <a:buNone/>
              <a:defRPr/>
            </a:pPr>
            <a:r>
              <a:rPr lang="el-GR" sz="2800" dirty="0" smtClean="0">
                <a:solidFill>
                  <a:prstClr val="black"/>
                </a:solidFill>
              </a:rPr>
              <a:t>Αναπληρωτής Καθηγητής.</a:t>
            </a:r>
          </a:p>
          <a:p>
            <a:pPr marL="0" indent="0" algn="ctr">
              <a:spcBef>
                <a:spcPts val="0"/>
              </a:spcBef>
              <a:buFont typeface="Arial" pitchFamily="34" charset="0"/>
              <a:buNone/>
              <a:defRPr/>
            </a:pPr>
            <a:r>
              <a:rPr lang="el-GR" sz="2800" dirty="0" smtClean="0">
                <a:solidFill>
                  <a:prstClr val="black"/>
                </a:solidFill>
              </a:rPr>
              <a:t>Τμήμα Μηχανικών Πληροφορικής, Τεχνολογικής Εκπαίδευσης. </a:t>
            </a:r>
            <a:endParaRPr lang="en-US" sz="4400" b="1" dirty="0" smtClean="0">
              <a:solidFill>
                <a:prstClr val="black"/>
              </a:solidFill>
            </a:endParaRPr>
          </a:p>
        </p:txBody>
      </p:sp>
      <p:pic>
        <p:nvPicPr>
          <p:cNvPr id="10" name="Εικόνα 1" descr="Λογότυπο για Άδειες χρήσης Creative Commons, B Y, NC, ND." title="Λογότυπο Creative Commons. ">
            <a:hlinkClick r:id="rId5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908175" y="5949950"/>
            <a:ext cx="1584325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Εικόνα 2" descr="Λογότυπο Επιχειρησιακού Προγράμματος Εκπαίδευση και Δια βίου Μάθηση του Υπουργείου Παιδείας, ΕΣΠΑ 2007 - 2013, με τη σημαία της Ευρωπαϊκής Ένωσης, το οποίο συγχρηματοδοτείται από την Ευρωπαϊκή Ένωση (Ευρωπαϊκό Κοινωνικό Ταμείο) και από εθνικούς πόρους. " title="Λογότυπο Χρηματοδότησης. ">
            <a:hlinkClick r:id="rId7" tooltip="Μετάβαση σε www.edulll.gr"/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492500" y="565785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51372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Λύση 1</a:t>
            </a:r>
            <a:endParaRPr lang="el-GR" b="1" dirty="0"/>
          </a:p>
        </p:txBody>
      </p:sp>
      <p:sp>
        <p:nvSpPr>
          <p:cNvPr id="7" name="Θέση περιεχομένου 1" descr="Πρόγραμμα: # include, s t d i o τελεία h. Enter, # include, string τελεία h. Enter, int main παρένθεση, int, arg c, κόμμα char,  asterisc arg v, άνοιγμα κλείσιμο αγκύλης, κλείσιμο παρένθεσης. Enter, άγκιστρο. Enter, char user, άνοιγμα κλείσιμο αγκύλης, =  διπλά εισαγωγικά, Maria, κλείσιμο εισαγωγικών. Enter, password, άνοιγμα κλείσιμο αγκύλης, = διπλά εισαγωγικά, 1 2 3 4 5, κλείσιμο εισαγωγικών. Enter, if, arg c μικρότερο του 3, άγκιστρο. Enter, print f, \ n, λείπουν παράμετροι. Το πρόγραμμα θα τερματισθεί. Enter, return -1. Enter, κλείσιμο αγκίστρου."/>
          <p:cNvSpPr>
            <a:spLocks noGrp="1"/>
          </p:cNvSpPr>
          <p:nvPr>
            <p:ph sz="half" idx="1"/>
            <p:custDataLst>
              <p:tags r:id="rId1"/>
            </p:custDataLst>
          </p:nvPr>
        </p:nvSpPr>
        <p:spPr/>
        <p:txBody>
          <a:bodyPr/>
          <a:lstStyle/>
          <a:p>
            <a:pPr marL="0" lvl="0" indent="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None/>
            </a:pPr>
            <a:r>
              <a:rPr lang="en-US" sz="2000" dirty="0" smtClean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#include &lt;</a:t>
            </a:r>
            <a:r>
              <a:rPr lang="en-US" sz="2000" dirty="0" err="1" smtClean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stdio.h</a:t>
            </a:r>
            <a:r>
              <a:rPr lang="en-US" sz="2000" dirty="0" smtClean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&gt;</a:t>
            </a:r>
          </a:p>
          <a:p>
            <a:pPr marL="0" lvl="0" indent="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None/>
            </a:pPr>
            <a:r>
              <a:rPr lang="en-US" sz="2000" dirty="0" smtClean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#include &lt;</a:t>
            </a:r>
            <a:r>
              <a:rPr lang="en-US" sz="2000" dirty="0" err="1" smtClean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string.h</a:t>
            </a:r>
            <a:r>
              <a:rPr lang="en-US" sz="2000" dirty="0" smtClean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&gt;</a:t>
            </a:r>
          </a:p>
          <a:p>
            <a:pPr marL="0" lvl="0" indent="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None/>
            </a:pPr>
            <a:r>
              <a:rPr lang="en-US" sz="2000" b="1" dirty="0" err="1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i</a:t>
            </a:r>
            <a:r>
              <a:rPr lang="en-US" sz="2000" b="1" dirty="0" err="1" smtClean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nt</a:t>
            </a:r>
            <a:r>
              <a:rPr lang="en-US" sz="2000" b="1" dirty="0" smtClean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 main(</a:t>
            </a:r>
            <a:r>
              <a:rPr lang="en-US" sz="2000" b="1" dirty="0" err="1" smtClean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int</a:t>
            </a:r>
            <a:r>
              <a:rPr lang="en-US" sz="2000" b="1" dirty="0" smtClean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argc</a:t>
            </a:r>
            <a:r>
              <a:rPr lang="en-US" sz="2000" b="1" dirty="0" smtClean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, char *</a:t>
            </a:r>
            <a:r>
              <a:rPr lang="en-US" sz="2000" b="1" dirty="0" err="1" smtClean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argv</a:t>
            </a:r>
            <a:r>
              <a:rPr lang="en-US" sz="2000" b="1" dirty="0" smtClean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[])</a:t>
            </a:r>
          </a:p>
          <a:p>
            <a:pPr marL="0" lvl="0" indent="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None/>
            </a:pPr>
            <a:r>
              <a:rPr lang="en-US" sz="2000" dirty="0" smtClean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{</a:t>
            </a:r>
          </a:p>
          <a:p>
            <a:pPr marL="0" lvl="0" indent="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None/>
            </a:pPr>
            <a:r>
              <a:rPr lang="en-US" sz="2000" dirty="0" smtClean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	char user[]</a:t>
            </a:r>
            <a:r>
              <a:rPr lang="el-GR" sz="2000" dirty="0" smtClean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US" sz="2000" dirty="0" smtClean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=</a:t>
            </a:r>
            <a:r>
              <a:rPr lang="el-GR" sz="2000" dirty="0" smtClean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US" sz="2000" dirty="0" smtClean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"Maria”</a:t>
            </a:r>
            <a:r>
              <a:rPr lang="el-GR" sz="2000" dirty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;</a:t>
            </a:r>
            <a:endParaRPr lang="en-US" sz="2000" dirty="0" smtClean="0">
              <a:solidFill>
                <a:srgbClr val="000000"/>
              </a:solidFill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0" lvl="0" indent="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None/>
            </a:pPr>
            <a:r>
              <a:rPr lang="en-US" sz="2000" dirty="0" smtClean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	password[]</a:t>
            </a:r>
            <a:r>
              <a:rPr lang="el-GR" sz="2000" dirty="0" smtClean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US" sz="2000" dirty="0" smtClean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=</a:t>
            </a:r>
            <a:r>
              <a:rPr lang="el-GR" sz="2000" dirty="0" smtClean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US" sz="2000" dirty="0" smtClean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"12345";</a:t>
            </a:r>
          </a:p>
          <a:p>
            <a:pPr marL="0" lvl="0" indent="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None/>
            </a:pPr>
            <a:r>
              <a:rPr lang="en-US" sz="2000" dirty="0" smtClean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	</a:t>
            </a:r>
            <a:r>
              <a:rPr lang="en-US" sz="2000" b="1" dirty="0" smtClean="0">
                <a:solidFill>
                  <a:srgbClr val="C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If (</a:t>
            </a:r>
            <a:r>
              <a:rPr lang="en-US" sz="2000" b="1" dirty="0" err="1" smtClean="0">
                <a:solidFill>
                  <a:srgbClr val="C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argc</a:t>
            </a:r>
            <a:r>
              <a:rPr lang="en-US" sz="2000" b="1" dirty="0" smtClean="0">
                <a:solidFill>
                  <a:srgbClr val="C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 &lt; 3) {</a:t>
            </a:r>
          </a:p>
          <a:p>
            <a:pPr marL="0" lvl="0" indent="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None/>
            </a:pPr>
            <a:r>
              <a:rPr lang="en-US" sz="2000" dirty="0" smtClean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		</a:t>
            </a:r>
            <a:r>
              <a:rPr lang="en-US" sz="2000" dirty="0" err="1" smtClean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printf</a:t>
            </a:r>
            <a:r>
              <a:rPr lang="en-US" sz="2000" dirty="0" smtClean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("\n </a:t>
            </a:r>
            <a:r>
              <a:rPr lang="el-GR" sz="2000" dirty="0" smtClean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Λείπουν  		 		Παράμετροι. Το πρόγραμμα 		θα τερματισθεί </a:t>
            </a:r>
            <a:r>
              <a:rPr lang="en-US" sz="2000" dirty="0" smtClean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");</a:t>
            </a:r>
          </a:p>
          <a:p>
            <a:pPr marL="0" lvl="0" indent="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None/>
            </a:pPr>
            <a:r>
              <a:rPr lang="en-US" sz="2000" dirty="0" smtClean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		return -1;</a:t>
            </a:r>
          </a:p>
          <a:p>
            <a:pPr marL="0" lvl="0" indent="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None/>
            </a:pPr>
            <a:r>
              <a:rPr lang="en-US" sz="2000" dirty="0" smtClean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}</a:t>
            </a:r>
          </a:p>
          <a:p>
            <a:endParaRPr lang="en-US" dirty="0"/>
          </a:p>
        </p:txBody>
      </p:sp>
      <p:sp>
        <p:nvSpPr>
          <p:cNvPr id="8" name="Θέση περιεχομένου 2" descr="Συνέχεια προγράμματος: if, str cmp, παρένθεση user, κόμμα arg v, αγκύλη 1, κλείσιμο αγκύλης, κλείσιμο παρένθεσης, = = 0, σύμβολο σύζευξης, str cmp, παρένθεση password, κόμμα arg v, αγκύλη 2, κλείσιμο αγκύλης, κλείσιμο παρένθεσης, = = 0. Enter, print f, \ n, καλώς ήρθες % s, \ n, κόμμα user. Enter, else. Enter, if, str cmp, παρένθεση user, κόμμα arg v, αγκύλη 1, κλείσιμο αγκύλης, κλείσιμο παρένθεσης, = = 0,  σύμβολο σύζευξης, str cmp, παρένθεση password, κόμμα arg v, αγκύλη 2, κλείσιμο αγκύλης, κλείσιμο παρένθεσης, ! = 0. Enter, print f, \ n, λάθος κωδικός. Το πρόγραμμα θα τερματισθεί, \ n. Enter, else. Enter, print f, \ n, άγνωστος χρήστης. Το πρόγραμμα θα τερματισθεί, \ n. Enter, κλείσιμο αγκίστρου."/>
          <p:cNvSpPr>
            <a:spLocks noGrp="1"/>
          </p:cNvSpPr>
          <p:nvPr>
            <p:ph sz="half" idx="2"/>
            <p:custDataLst>
              <p:tags r:id="rId2"/>
            </p:custDataLst>
          </p:nvPr>
        </p:nvSpPr>
        <p:spPr/>
        <p:txBody>
          <a:bodyPr/>
          <a:lstStyle/>
          <a:p>
            <a:pPr marL="0" lvl="0" indent="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None/>
            </a:pPr>
            <a:r>
              <a:rPr lang="en-US" sz="2000" dirty="0" smtClean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if </a:t>
            </a:r>
            <a:r>
              <a:rPr lang="en-US" sz="2000" b="1" dirty="0" smtClean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(</a:t>
            </a:r>
            <a:r>
              <a:rPr lang="en-US" sz="2000" b="1" dirty="0" err="1" smtClean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strcmp</a:t>
            </a:r>
            <a:r>
              <a:rPr lang="en-US" sz="2000" b="1" dirty="0" smtClean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(user,</a:t>
            </a:r>
            <a:r>
              <a:rPr lang="el-GR" sz="2000" b="1" dirty="0" smtClean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argv</a:t>
            </a:r>
            <a:r>
              <a:rPr lang="en-US" sz="2000" b="1" dirty="0" smtClean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[1])==0 &amp;</a:t>
            </a:r>
            <a:r>
              <a:rPr lang="el-GR" sz="2000" b="1" dirty="0" smtClean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&amp; </a:t>
            </a:r>
            <a:r>
              <a:rPr lang="en-US" sz="2000" b="1" dirty="0" err="1" smtClean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strcmp</a:t>
            </a:r>
            <a:r>
              <a:rPr lang="en-US" sz="2000" b="1" dirty="0" smtClean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(password,</a:t>
            </a:r>
            <a:r>
              <a:rPr lang="el-GR" sz="2000" b="1" dirty="0" smtClean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argv</a:t>
            </a:r>
            <a:r>
              <a:rPr lang="en-US" sz="2000" b="1" dirty="0" smtClean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[2])==0)</a:t>
            </a:r>
          </a:p>
          <a:p>
            <a:pPr marL="0" lvl="0" indent="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None/>
            </a:pPr>
            <a:r>
              <a:rPr lang="en-US" sz="2000" dirty="0" smtClean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	</a:t>
            </a:r>
            <a:r>
              <a:rPr lang="en-US" sz="2000" dirty="0" err="1" smtClean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printf</a:t>
            </a:r>
            <a:r>
              <a:rPr lang="en-US" sz="2000" dirty="0" smtClean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("\n\n </a:t>
            </a:r>
            <a:r>
              <a:rPr lang="el-GR" sz="2000" dirty="0" smtClean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Καλώς ήρθες</a:t>
            </a:r>
            <a:r>
              <a:rPr lang="en-US" sz="2000" dirty="0" smtClean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 %s!</a:t>
            </a:r>
            <a:r>
              <a:rPr lang="el-GR" sz="2000" dirty="0" smtClean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 	</a:t>
            </a:r>
            <a:r>
              <a:rPr lang="en-US" sz="2000" dirty="0" smtClean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\n\n",</a:t>
            </a:r>
            <a:r>
              <a:rPr lang="el-GR" sz="2000" dirty="0" smtClean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US" sz="2000" dirty="0" smtClean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user);</a:t>
            </a:r>
          </a:p>
          <a:p>
            <a:pPr marL="0" lvl="0" indent="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None/>
            </a:pPr>
            <a:r>
              <a:rPr lang="en-US" sz="2000" dirty="0" smtClean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else</a:t>
            </a:r>
          </a:p>
          <a:p>
            <a:pPr marL="0" lvl="0" indent="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None/>
            </a:pPr>
            <a:r>
              <a:rPr lang="en-US" sz="2000" dirty="0" smtClean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	if </a:t>
            </a:r>
            <a:r>
              <a:rPr lang="en-US" sz="2000" b="1" dirty="0" smtClean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(</a:t>
            </a:r>
            <a:r>
              <a:rPr lang="en-US" sz="2000" b="1" dirty="0" err="1" smtClean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strcmp</a:t>
            </a:r>
            <a:r>
              <a:rPr lang="en-US" sz="2000" b="1" dirty="0" smtClean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(user,</a:t>
            </a:r>
            <a:r>
              <a:rPr lang="el-GR" sz="2000" b="1" dirty="0" smtClean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argv</a:t>
            </a:r>
            <a:r>
              <a:rPr lang="en-US" sz="2000" b="1" dirty="0" smtClean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[1])==0 &amp;</a:t>
            </a:r>
            <a:r>
              <a:rPr lang="el-GR" sz="2000" b="1" dirty="0" smtClean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&amp;</a:t>
            </a:r>
            <a:r>
              <a:rPr lang="en-US" sz="2000" b="1" dirty="0" smtClean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l-GR" sz="2000" b="1" dirty="0" smtClean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	</a:t>
            </a:r>
            <a:r>
              <a:rPr lang="en-US" sz="2000" b="1" dirty="0" err="1" smtClean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strcmp</a:t>
            </a:r>
            <a:r>
              <a:rPr lang="en-US" sz="2000" b="1" dirty="0" smtClean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(password,</a:t>
            </a:r>
            <a:r>
              <a:rPr lang="el-GR" sz="2000" b="1" dirty="0" smtClean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argv</a:t>
            </a:r>
            <a:r>
              <a:rPr lang="en-US" sz="2000" b="1" dirty="0" smtClean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[2])!=0)</a:t>
            </a:r>
          </a:p>
          <a:p>
            <a:pPr marL="0" lvl="0" indent="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None/>
            </a:pPr>
            <a:r>
              <a:rPr lang="en-US" sz="2000" dirty="0" smtClean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		</a:t>
            </a:r>
            <a:r>
              <a:rPr lang="en-US" sz="2000" dirty="0" err="1" smtClean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printf</a:t>
            </a:r>
            <a:r>
              <a:rPr lang="en-US" sz="2000" dirty="0" smtClean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("\n </a:t>
            </a:r>
            <a:r>
              <a:rPr lang="el-GR" sz="2000" dirty="0" smtClean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Λάθος κωδικός... 		Το πρόγραμμα θα 				τερματισθεί </a:t>
            </a:r>
            <a:r>
              <a:rPr lang="en-US" sz="2000" dirty="0" smtClean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\n");</a:t>
            </a:r>
          </a:p>
          <a:p>
            <a:pPr marL="0" lvl="0" indent="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None/>
            </a:pPr>
            <a:r>
              <a:rPr lang="en-US" sz="2000" dirty="0" smtClean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	else</a:t>
            </a:r>
          </a:p>
          <a:p>
            <a:pPr marL="0" lvl="0" indent="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None/>
            </a:pPr>
            <a:r>
              <a:rPr lang="en-US" sz="2000" dirty="0" smtClean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		</a:t>
            </a:r>
            <a:r>
              <a:rPr lang="en-US" sz="2000" dirty="0" err="1" smtClean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printf</a:t>
            </a:r>
            <a:r>
              <a:rPr lang="en-US" sz="2000" dirty="0" smtClean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("\</a:t>
            </a:r>
            <a:r>
              <a:rPr lang="el-GR" sz="2000" dirty="0" smtClean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n Άγνωστος 				χρήστης... Το πρόγραμμα θα 		τερματισθεί</a:t>
            </a:r>
            <a:r>
              <a:rPr lang="en-US" sz="2000" dirty="0" smtClean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 \n");</a:t>
            </a:r>
          </a:p>
          <a:p>
            <a:pPr marL="0" lvl="0" indent="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None/>
            </a:pPr>
            <a:r>
              <a:rPr lang="en-US" sz="2000" dirty="0" smtClean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}</a:t>
            </a:r>
          </a:p>
          <a:p>
            <a:endParaRPr lang="en-US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prstClr val="black"/>
                </a:solidFill>
              </a:rPr>
              <a:t>Παράμετροι στην </a:t>
            </a:r>
            <a:r>
              <a:rPr lang="en-US" sz="1400" dirty="0" smtClean="0">
                <a:solidFill>
                  <a:prstClr val="black"/>
                </a:solidFill>
              </a:rPr>
              <a:t>main()</a:t>
            </a:r>
            <a:endParaRPr lang="el-GR" sz="1400" dirty="0">
              <a:solidFill>
                <a:prstClr val="black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2D86F-0ACD-4CFB-B7E4-E17E1C35555A}" type="slidenum">
              <a:rPr lang="el-GR" sz="1400" smtClean="0">
                <a:solidFill>
                  <a:prstClr val="black"/>
                </a:solidFill>
              </a:rPr>
              <a:pPr/>
              <a:t>10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517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Άσκηση </a:t>
            </a:r>
            <a:r>
              <a:rPr lang="el-GR" b="1" dirty="0" smtClean="0"/>
              <a:t>2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7525" lvl="0" indent="-517525" defTabSz="1008063" eaLnBrk="0" fontAlgn="base" hangingPunct="0">
              <a:spcAft>
                <a:spcPct val="0"/>
              </a:spcAft>
              <a:buClr>
                <a:srgbClr val="660000"/>
              </a:buClr>
              <a:buSzPct val="70000"/>
              <a:buFont typeface="Wingdings" panose="05000000000000000000" pitchFamily="2" charset="2"/>
              <a:buChar char="o"/>
            </a:pPr>
            <a:r>
              <a:rPr lang="el-GR" kern="0" dirty="0">
                <a:solidFill>
                  <a:srgbClr val="000000"/>
                </a:solidFill>
              </a:rPr>
              <a:t>Να γραφεί </a:t>
            </a:r>
            <a:r>
              <a:rPr lang="el-GR" kern="0" dirty="0" smtClean="0">
                <a:solidFill>
                  <a:srgbClr val="000000"/>
                </a:solidFill>
              </a:rPr>
              <a:t>πρόγραμμα, </a:t>
            </a:r>
            <a:r>
              <a:rPr lang="el-GR" kern="0" dirty="0">
                <a:solidFill>
                  <a:srgbClr val="000000"/>
                </a:solidFill>
              </a:rPr>
              <a:t>στο οποίο ο χρήστης να εισάγει έναν θετικό ακέραιο </a:t>
            </a:r>
            <a:r>
              <a:rPr lang="el-GR" kern="0" dirty="0" smtClean="0">
                <a:solidFill>
                  <a:srgbClr val="000000"/>
                </a:solidFill>
              </a:rPr>
              <a:t>αριθμό, </a:t>
            </a:r>
            <a:r>
              <a:rPr lang="el-GR" kern="0" dirty="0">
                <a:solidFill>
                  <a:srgbClr val="000000"/>
                </a:solidFill>
              </a:rPr>
              <a:t>από την γραμμή </a:t>
            </a:r>
            <a:r>
              <a:rPr lang="el-GR" kern="0" dirty="0" smtClean="0">
                <a:solidFill>
                  <a:srgbClr val="000000"/>
                </a:solidFill>
              </a:rPr>
              <a:t>διαταγής, </a:t>
            </a:r>
            <a:r>
              <a:rPr lang="el-GR" kern="0" dirty="0">
                <a:solidFill>
                  <a:srgbClr val="000000"/>
                </a:solidFill>
              </a:rPr>
              <a:t>και το πρόγραμμα να μετράει (εκτυπώνει</a:t>
            </a:r>
            <a:r>
              <a:rPr lang="el-GR" kern="0" dirty="0" smtClean="0">
                <a:solidFill>
                  <a:srgbClr val="000000"/>
                </a:solidFill>
              </a:rPr>
              <a:t>), </a:t>
            </a:r>
            <a:r>
              <a:rPr lang="el-GR" kern="0" dirty="0">
                <a:solidFill>
                  <a:srgbClr val="000000"/>
                </a:solidFill>
              </a:rPr>
              <a:t>αντίστροφα από τον αριθμό που εισήγαγε ο </a:t>
            </a:r>
            <a:r>
              <a:rPr lang="el-GR" kern="0" dirty="0" smtClean="0">
                <a:solidFill>
                  <a:srgbClr val="000000"/>
                </a:solidFill>
              </a:rPr>
              <a:t>χρήστης, </a:t>
            </a:r>
            <a:r>
              <a:rPr lang="el-GR" kern="0" dirty="0">
                <a:solidFill>
                  <a:srgbClr val="000000"/>
                </a:solidFill>
              </a:rPr>
              <a:t>μέχρι το 0. Όταν </a:t>
            </a:r>
            <a:r>
              <a:rPr lang="el-GR" kern="0" dirty="0" smtClean="0">
                <a:solidFill>
                  <a:srgbClr val="000000"/>
                </a:solidFill>
              </a:rPr>
              <a:t>τελειώνει, </a:t>
            </a:r>
            <a:r>
              <a:rPr lang="el-GR" kern="0" dirty="0">
                <a:solidFill>
                  <a:srgbClr val="000000"/>
                </a:solidFill>
              </a:rPr>
              <a:t>να παράγει και έναν ήχο </a:t>
            </a:r>
            <a:r>
              <a:rPr lang="en-US" kern="0" dirty="0">
                <a:solidFill>
                  <a:srgbClr val="000000"/>
                </a:solidFill>
              </a:rPr>
              <a:t>(\a).</a:t>
            </a:r>
            <a:endParaRPr lang="el-GR" kern="0" dirty="0">
              <a:solidFill>
                <a:srgbClr val="000000"/>
              </a:solidFill>
            </a:endParaRPr>
          </a:p>
          <a:p>
            <a:endParaRPr lang="el-GR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prstClr val="black"/>
                </a:solidFill>
              </a:rPr>
              <a:t>Παράμετροι στην </a:t>
            </a:r>
            <a:r>
              <a:rPr lang="en-US" sz="1400" dirty="0" smtClean="0">
                <a:solidFill>
                  <a:prstClr val="black"/>
                </a:solidFill>
              </a:rPr>
              <a:t>main()</a:t>
            </a:r>
            <a:endParaRPr lang="el-GR" sz="1400" dirty="0">
              <a:solidFill>
                <a:prstClr val="black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2D86F-0ACD-4CFB-B7E4-E17E1C35555A}" type="slidenum">
              <a:rPr lang="el-GR" sz="1400" smtClean="0">
                <a:solidFill>
                  <a:prstClr val="black"/>
                </a:solidFill>
              </a:rPr>
              <a:pPr/>
              <a:t>11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1505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Λύση 2</a:t>
            </a:r>
            <a:endParaRPr lang="el-GR" b="1" dirty="0"/>
          </a:p>
        </p:txBody>
      </p:sp>
      <p:sp>
        <p:nvSpPr>
          <p:cNvPr id="3" name="Θέση περιεχομένου 1" descr="Πρόγραμμα: # include, s t d i o τελεία h. Enter, # include, c type τελεία h. Enter, main, παρένθεση, int, arg c, κόμμα char, asterisc arg v, άνοιγμα κλείσιμο αγκύλης, κλείσιμο παρένθεσης. Enter, άγκιστρο. Enter, int μετρητής, κόμμα N. Enter, if, arg c μικρότερο του  2, άγκιστρο. Enter, print f, \ n, λείπουν παράμετροι. Enter, return -1. Enter, κλείσιμο αγκίστρου.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/>
        <p:txBody>
          <a:bodyPr/>
          <a:lstStyle/>
          <a:p>
            <a:pPr marL="0" lvl="0" indent="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None/>
            </a:pPr>
            <a:r>
              <a:rPr lang="en-US" sz="2000" dirty="0" smtClean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#include &lt;</a:t>
            </a:r>
            <a:r>
              <a:rPr lang="en-US" sz="2000" dirty="0" err="1" smtClean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stdio.h</a:t>
            </a:r>
            <a:r>
              <a:rPr lang="en-US" sz="2000" dirty="0" smtClean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&gt;</a:t>
            </a:r>
          </a:p>
          <a:p>
            <a:pPr marL="0" lvl="0" indent="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None/>
            </a:pPr>
            <a:r>
              <a:rPr lang="en-US" sz="2000" dirty="0" smtClean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#include &lt;</a:t>
            </a:r>
            <a:r>
              <a:rPr lang="en-US" sz="2000" dirty="0" err="1" smtClean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ctype.h</a:t>
            </a:r>
            <a:r>
              <a:rPr lang="en-US" sz="2000" dirty="0" smtClean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&gt;</a:t>
            </a:r>
          </a:p>
          <a:p>
            <a:pPr marL="0" lvl="0" indent="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None/>
            </a:pPr>
            <a:r>
              <a:rPr lang="en-US" sz="2000" b="1" dirty="0" smtClean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main(</a:t>
            </a:r>
            <a:r>
              <a:rPr lang="en-US" sz="2000" b="1" dirty="0" err="1" smtClean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int</a:t>
            </a:r>
            <a:r>
              <a:rPr lang="en-US" sz="2000" b="1" dirty="0" smtClean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argc</a:t>
            </a:r>
            <a:r>
              <a:rPr lang="en-US" sz="2000" b="1" dirty="0" smtClean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, char *</a:t>
            </a:r>
            <a:r>
              <a:rPr lang="en-US" sz="2000" b="1" dirty="0" err="1" smtClean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argv</a:t>
            </a:r>
            <a:r>
              <a:rPr lang="en-US" sz="2000" b="1" dirty="0" smtClean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[])</a:t>
            </a:r>
          </a:p>
          <a:p>
            <a:pPr marL="0" lvl="0" indent="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None/>
            </a:pPr>
            <a:r>
              <a:rPr lang="en-US" sz="2000" dirty="0" smtClean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{</a:t>
            </a:r>
          </a:p>
          <a:p>
            <a:pPr marL="0" lvl="0" indent="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None/>
            </a:pPr>
            <a:r>
              <a:rPr lang="en-US" sz="2000" dirty="0" smtClean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	</a:t>
            </a:r>
            <a:r>
              <a:rPr lang="en-US" sz="2000" dirty="0" err="1" smtClean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int</a:t>
            </a:r>
            <a:r>
              <a:rPr lang="en-US" sz="2000" dirty="0" smtClean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metritis</a:t>
            </a:r>
            <a:r>
              <a:rPr lang="en-US" sz="2000" dirty="0" smtClean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, N;</a:t>
            </a:r>
          </a:p>
          <a:p>
            <a:pPr marL="0" lvl="0" indent="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None/>
            </a:pPr>
            <a:r>
              <a:rPr lang="en-US" sz="2000" dirty="0" smtClean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	if </a:t>
            </a:r>
            <a:r>
              <a:rPr lang="en-US" sz="2000" b="1" dirty="0" smtClean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(</a:t>
            </a:r>
            <a:r>
              <a:rPr lang="en-US" sz="2000" b="1" dirty="0" err="1" smtClean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argc</a:t>
            </a:r>
            <a:r>
              <a:rPr lang="en-US" sz="2000" b="1" dirty="0" smtClean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 &lt; 2) </a:t>
            </a:r>
            <a:r>
              <a:rPr lang="en-US" sz="2000" dirty="0" smtClean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{</a:t>
            </a:r>
          </a:p>
          <a:p>
            <a:pPr marL="0" lvl="0" indent="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None/>
            </a:pPr>
            <a:r>
              <a:rPr lang="en-US" sz="2000" dirty="0" smtClean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		</a:t>
            </a:r>
            <a:r>
              <a:rPr lang="en-US" sz="2000" dirty="0" err="1" smtClean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printf</a:t>
            </a:r>
            <a:r>
              <a:rPr lang="en-US" sz="2000" dirty="0" smtClean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("\n </a:t>
            </a:r>
            <a:r>
              <a:rPr lang="el-GR" sz="2000" dirty="0" smtClean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Λείπουν 				Παράμετροι");</a:t>
            </a:r>
          </a:p>
          <a:p>
            <a:pPr marL="0" lvl="0" indent="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None/>
            </a:pPr>
            <a:r>
              <a:rPr lang="en-US" sz="2000" dirty="0" smtClean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	return -1;</a:t>
            </a:r>
          </a:p>
          <a:p>
            <a:pPr marL="0" lvl="0" indent="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None/>
            </a:pPr>
            <a:r>
              <a:rPr lang="en-US" sz="2000" dirty="0" smtClean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	}</a:t>
            </a:r>
          </a:p>
          <a:p>
            <a:endParaRPr lang="en-US" dirty="0"/>
          </a:p>
        </p:txBody>
      </p:sp>
      <p:sp>
        <p:nvSpPr>
          <p:cNvPr id="4" name="Θέση περιεχομένου 2" descr="Συνέχεια προγράμματος: N =, γράφουμε την συντομογραφία a, to, i, της συνάρτησης, Ascii to integer. Παρένθεση arg v, αγκύλη 1, κλείσιμο αγκύλης, κλείσιμο παρένθεσης. Enter, for, μετρητής = N, ερωτηματικό, μετρητής μεγαλύτερο ή ίσο του 0, ερωτηματικό, μετρητής πλην πλην. Enter, print f, \ n, % d, κόμμα μετρητής. Enter, print f, \ a. Enter,  κλείσιμο αγκίστρου.&#10;Η συνάρτηση a, to, i, ascii to integer, μετατρέπει μία συμβολοσειρά σε αριθμό, και εμπεριέχεται στο c type τελεία h.&#10;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4427984" y="1600200"/>
            <a:ext cx="4258816" cy="4525963"/>
          </a:xfrm>
        </p:spPr>
        <p:txBody>
          <a:bodyPr/>
          <a:lstStyle/>
          <a:p>
            <a:pPr marL="0" lvl="0" indent="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None/>
            </a:pPr>
            <a:r>
              <a:rPr lang="en-US" sz="2000" b="1" dirty="0" smtClean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N</a:t>
            </a:r>
            <a:r>
              <a:rPr lang="el-GR" sz="2000" b="1" dirty="0" smtClean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US" sz="2000" b="1" dirty="0" smtClean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=</a:t>
            </a:r>
            <a:r>
              <a:rPr lang="el-GR" sz="2000" b="1" dirty="0" smtClean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atoi</a:t>
            </a:r>
            <a:r>
              <a:rPr lang="en-US" sz="2000" b="1" dirty="0" smtClean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(</a:t>
            </a:r>
            <a:r>
              <a:rPr lang="en-US" sz="2000" b="1" dirty="0" err="1" smtClean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argv</a:t>
            </a:r>
            <a:r>
              <a:rPr lang="en-US" sz="2000" b="1" dirty="0" smtClean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[1]);</a:t>
            </a:r>
          </a:p>
          <a:p>
            <a:pPr marL="0" lvl="0" indent="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None/>
            </a:pPr>
            <a:r>
              <a:rPr lang="en-US" sz="2000" dirty="0" smtClean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for (</a:t>
            </a:r>
            <a:r>
              <a:rPr lang="en-US" sz="2000" dirty="0" err="1" smtClean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metritis</a:t>
            </a:r>
            <a:r>
              <a:rPr lang="en-US" sz="2000" dirty="0" smtClean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=N; </a:t>
            </a:r>
            <a:r>
              <a:rPr lang="en-US" sz="2000" dirty="0" err="1" smtClean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metritis</a:t>
            </a:r>
            <a:r>
              <a:rPr lang="en-US" sz="2000" dirty="0" smtClean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&gt;=0; </a:t>
            </a:r>
            <a:r>
              <a:rPr lang="en-US" sz="2000" dirty="0" err="1" smtClean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metritis</a:t>
            </a:r>
            <a:r>
              <a:rPr lang="en-US" sz="2000" dirty="0" smtClean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--)</a:t>
            </a:r>
          </a:p>
          <a:p>
            <a:pPr marL="0" lvl="0" indent="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None/>
            </a:pPr>
            <a:r>
              <a:rPr lang="en-US" sz="2000" dirty="0" smtClean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	</a:t>
            </a:r>
            <a:r>
              <a:rPr lang="en-US" sz="2000" dirty="0" err="1" smtClean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printf</a:t>
            </a:r>
            <a:r>
              <a:rPr lang="en-US" sz="2000" dirty="0" smtClean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("\n</a:t>
            </a:r>
            <a:r>
              <a:rPr lang="el-GR" sz="2000" dirty="0" smtClean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US" sz="2000" dirty="0" smtClean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%d",</a:t>
            </a:r>
            <a:r>
              <a:rPr lang="el-GR" sz="2000" dirty="0" smtClean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metritis</a:t>
            </a:r>
            <a:r>
              <a:rPr lang="en-US" sz="2000" dirty="0" smtClean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);</a:t>
            </a:r>
          </a:p>
          <a:p>
            <a:pPr marL="0" lvl="0" indent="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None/>
            </a:pPr>
            <a:r>
              <a:rPr lang="en-US" sz="2000" dirty="0" err="1" smtClean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printf</a:t>
            </a:r>
            <a:r>
              <a:rPr lang="en-US" sz="2000" dirty="0" smtClean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("\a");</a:t>
            </a:r>
          </a:p>
          <a:p>
            <a:pPr marL="0" lvl="0" indent="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None/>
            </a:pPr>
            <a:r>
              <a:rPr lang="en-US" sz="2000" dirty="0" smtClean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}</a:t>
            </a:r>
          </a:p>
          <a:p>
            <a:pPr marL="0" lvl="0" indent="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None/>
            </a:pPr>
            <a:endParaRPr lang="el-GR" sz="2400" dirty="0">
              <a:solidFill>
                <a:srgbClr val="000000"/>
              </a:solidFill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0" lvl="0" indent="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None/>
            </a:pPr>
            <a:endParaRPr lang="el-GR" sz="2400" dirty="0" smtClean="0">
              <a:solidFill>
                <a:srgbClr val="C00000"/>
              </a:solidFill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0" lvl="0" indent="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None/>
            </a:pPr>
            <a:r>
              <a:rPr lang="el-GR" sz="2400" dirty="0" smtClean="0">
                <a:solidFill>
                  <a:srgbClr val="C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Η συνάρτηση </a:t>
            </a:r>
            <a:r>
              <a:rPr lang="en-US" sz="2400" b="1" dirty="0" err="1" smtClean="0">
                <a:solidFill>
                  <a:srgbClr val="000099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atoi</a:t>
            </a:r>
            <a:r>
              <a:rPr lang="el-GR" sz="2400" dirty="0" smtClean="0">
                <a:solidFill>
                  <a:srgbClr val="000099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,</a:t>
            </a:r>
            <a:r>
              <a:rPr lang="el-GR" sz="2400" dirty="0" smtClean="0">
                <a:solidFill>
                  <a:srgbClr val="FF33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l-GR" sz="2400" dirty="0" smtClean="0">
                <a:solidFill>
                  <a:srgbClr val="C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μετατρέπει μία συμβολοσειρά σε αριθμό (και εμπεριέχεται στο </a:t>
            </a:r>
            <a:r>
              <a:rPr lang="en-US" sz="2400" dirty="0" err="1" smtClean="0">
                <a:solidFill>
                  <a:srgbClr val="C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ctype.h</a:t>
            </a:r>
            <a:r>
              <a:rPr lang="el-GR" sz="2400" dirty="0" smtClean="0">
                <a:solidFill>
                  <a:srgbClr val="C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)</a:t>
            </a:r>
          </a:p>
          <a:p>
            <a:endParaRPr lang="el-GR" dirty="0"/>
          </a:p>
        </p:txBody>
      </p:sp>
      <p:sp>
        <p:nvSpPr>
          <p:cNvPr id="5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prstClr val="black"/>
                </a:solidFill>
              </a:rPr>
              <a:t>Παράμετροι στην </a:t>
            </a:r>
            <a:r>
              <a:rPr lang="en-US" sz="1400" dirty="0" smtClean="0">
                <a:solidFill>
                  <a:prstClr val="black"/>
                </a:solidFill>
              </a:rPr>
              <a:t>main()</a:t>
            </a:r>
            <a:endParaRPr lang="el-GR" sz="1400" dirty="0">
              <a:solidFill>
                <a:prstClr val="black"/>
              </a:solidFill>
            </a:endParaRPr>
          </a:p>
        </p:txBody>
      </p:sp>
      <p:sp>
        <p:nvSpPr>
          <p:cNvPr id="6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2D86F-0ACD-4CFB-B7E4-E17E1C35555A}" type="slidenum">
              <a:rPr lang="el-GR" sz="1400" smtClean="0">
                <a:solidFill>
                  <a:prstClr val="black"/>
                </a:solidFill>
              </a:rPr>
              <a:pPr/>
              <a:t>12</a:t>
            </a:fld>
            <a:endParaRPr lang="el-GR" sz="1400" dirty="0">
              <a:solidFill>
                <a:prstClr val="black"/>
              </a:solidFill>
            </a:endParaRPr>
          </a:p>
        </p:txBody>
      </p:sp>
      <p:pic>
        <p:nvPicPr>
          <p:cNvPr id="7" name="Εικόνα 1" descr="Εικονίδιο μετάβασης στα Περιεχόμενα.">
            <a:hlinkClick r:id="rId5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79681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67544" y="1844824"/>
            <a:ext cx="8229600" cy="1143000"/>
          </a:xfrm>
        </p:spPr>
        <p:txBody>
          <a:bodyPr/>
          <a:lstStyle/>
          <a:p>
            <a:r>
              <a:rPr lang="el-GR" b="1" dirty="0" smtClean="0"/>
              <a:t>Τέλος δέκατης τρίτης ενότητας </a:t>
            </a:r>
            <a:endParaRPr lang="el-GR" b="1" dirty="0"/>
          </a:p>
        </p:txBody>
      </p:sp>
      <p:pic>
        <p:nvPicPr>
          <p:cNvPr id="3" name="Εικόνα 1" descr="Λογότυπο για Άδειες χρήσης Creative Commons B Y, NC, ND." title="Λογότυπο Creative Commons.">
            <a:hlinkClick r:id="rId3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5949280"/>
            <a:ext cx="1584325" cy="55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Εικόνα 2" descr="Λογότυπο Επιχειρησιακού Προγράμματος Εκπαίδευση και Δια βίου Μάθηση. " title="Λογότυπο Χρηματοδότησης. ">
            <a:hlinkClick r:id="rId5" tooltip="Μετάβαση στο www.edulll.gr/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028" y="5639073"/>
            <a:ext cx="4310063" cy="1030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96264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/>
              <a:t>Άδειες Χρήσης </a:t>
            </a:r>
            <a:endParaRPr lang="el-GR" dirty="0" smtClean="0"/>
          </a:p>
        </p:txBody>
      </p:sp>
      <p:sp>
        <p:nvSpPr>
          <p:cNvPr id="3075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l-GR" sz="2800" dirty="0" smtClean="0"/>
              <a:t>Το παρόν εκπαιδευτικό υλικό υπόκειται στην παρακάτω άδεια χρήσ</a:t>
            </a:r>
            <a:r>
              <a:rPr lang="el-GR" sz="2800" dirty="0"/>
              <a:t>η</a:t>
            </a:r>
            <a:r>
              <a:rPr lang="el-GR" sz="2800" dirty="0" smtClean="0"/>
              <a:t>ς </a:t>
            </a:r>
            <a:r>
              <a:rPr lang="en-US" sz="2800" dirty="0" smtClean="0"/>
              <a:t>Creative Commons</a:t>
            </a:r>
            <a:r>
              <a:rPr lang="el-GR" sz="2800" dirty="0" smtClean="0"/>
              <a:t> (</a:t>
            </a:r>
            <a:r>
              <a:rPr lang="en-US" sz="2800" dirty="0" smtClean="0"/>
              <a:t>C C)</a:t>
            </a:r>
            <a:r>
              <a:rPr lang="el-GR" sz="2800" dirty="0" smtClean="0"/>
              <a:t>: </a:t>
            </a:r>
            <a:r>
              <a:rPr lang="el-GR" sz="2400" b="1" dirty="0" smtClean="0"/>
              <a:t>Αναφορά δημιουργού</a:t>
            </a:r>
            <a:r>
              <a:rPr lang="en-US" sz="2400" b="1" dirty="0" smtClean="0"/>
              <a:t> (B</a:t>
            </a:r>
            <a:r>
              <a:rPr lang="el-GR" sz="2400" b="1" dirty="0" smtClean="0"/>
              <a:t> </a:t>
            </a:r>
            <a:r>
              <a:rPr lang="en-US" sz="2400" b="1" dirty="0" smtClean="0"/>
              <a:t>Y)</a:t>
            </a:r>
            <a:r>
              <a:rPr lang="en-US" sz="2400" dirty="0" smtClean="0"/>
              <a:t>,</a:t>
            </a:r>
            <a:r>
              <a:rPr lang="el-GR" sz="2400" dirty="0" smtClean="0"/>
              <a:t> </a:t>
            </a:r>
            <a:r>
              <a:rPr lang="el-GR" sz="2400" b="1" dirty="0" smtClean="0"/>
              <a:t>Μη εμπορική χρήση</a:t>
            </a:r>
            <a:r>
              <a:rPr lang="en-US" sz="2400" b="1" dirty="0" smtClean="0"/>
              <a:t> (N</a:t>
            </a:r>
            <a:r>
              <a:rPr lang="el-GR" sz="2400" b="1" dirty="0" smtClean="0"/>
              <a:t> </a:t>
            </a:r>
            <a:r>
              <a:rPr lang="en-US" sz="2400" b="1" dirty="0" smtClean="0"/>
              <a:t>C)</a:t>
            </a:r>
            <a:r>
              <a:rPr lang="en-US" sz="2400" dirty="0" smtClean="0"/>
              <a:t>,</a:t>
            </a:r>
            <a:r>
              <a:rPr lang="el-GR" sz="2400" dirty="0" smtClean="0"/>
              <a:t> </a:t>
            </a:r>
            <a:r>
              <a:rPr lang="el-GR" sz="2400" b="1" dirty="0" smtClean="0"/>
              <a:t>Μη τροποποίηση</a:t>
            </a:r>
            <a:r>
              <a:rPr lang="en-US" sz="2400" b="1" dirty="0" smtClean="0"/>
              <a:t> (N</a:t>
            </a:r>
            <a:r>
              <a:rPr lang="el-GR" sz="2400" b="1" dirty="0" smtClean="0"/>
              <a:t> </a:t>
            </a:r>
            <a:r>
              <a:rPr lang="en-US" sz="2400" b="1" dirty="0" smtClean="0"/>
              <a:t>D)</a:t>
            </a:r>
            <a:r>
              <a:rPr lang="el-GR" sz="2400" dirty="0"/>
              <a:t>,</a:t>
            </a:r>
            <a:r>
              <a:rPr lang="en-US" sz="2400" dirty="0" smtClean="0"/>
              <a:t> </a:t>
            </a:r>
            <a:r>
              <a:rPr lang="el-GR" sz="2400" b="1" dirty="0" smtClean="0"/>
              <a:t>3.0</a:t>
            </a:r>
            <a:r>
              <a:rPr lang="en-US" sz="2400" b="1" dirty="0" smtClean="0"/>
              <a:t>,</a:t>
            </a:r>
            <a:r>
              <a:rPr lang="el-GR" sz="2400" b="1" dirty="0" smtClean="0"/>
              <a:t> Μη εισαγόμενο</a:t>
            </a:r>
            <a:r>
              <a:rPr lang="en-US" sz="2400" b="1" dirty="0" smtClean="0"/>
              <a:t>.</a:t>
            </a:r>
            <a:r>
              <a:rPr lang="en-US" sz="2400" dirty="0" smtClean="0"/>
              <a:t> </a:t>
            </a:r>
            <a:endParaRPr lang="el-GR" sz="2400" dirty="0" smtClean="0"/>
          </a:p>
          <a:p>
            <a:pPr eaLnBrk="1" hangingPunct="1"/>
            <a:r>
              <a:rPr lang="el-GR" sz="2800" dirty="0" smtClean="0"/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pic>
        <p:nvPicPr>
          <p:cNvPr id="5" name="Εικόνα 1" descr="  Λογότυπο για Άδειες χρήσης Creative Commons, B Y, NC, ND. " title="Λογότυπο Άδειας Χρήσης. ">
            <a:hlinkClick r:id="rId3" tooltip="Μετάβαση στην Άδεια Χρήσης 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79838" y="5517232"/>
            <a:ext cx="1584325" cy="55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34B054-DA0D-4AD9-A3C5-59235BE4FE8B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2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3095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/>
              <a:t>Χρηματοδότηση </a:t>
            </a:r>
          </a:p>
        </p:txBody>
      </p:sp>
      <p:sp>
        <p:nvSpPr>
          <p:cNvPr id="4099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l-GR" sz="2400" dirty="0" smtClean="0"/>
              <a:t>Το παρόν εκπαιδευτικό υλικό έχει αναπτυχθεί στα πλαίσια του εκπαιδευτικού έργου του διδάσκοντα</a:t>
            </a:r>
            <a:r>
              <a:rPr lang="en-US" sz="2400" dirty="0" smtClean="0"/>
              <a:t>.</a:t>
            </a:r>
            <a:r>
              <a:rPr lang="el-GR" sz="2400" dirty="0" smtClean="0"/>
              <a:t> </a:t>
            </a:r>
          </a:p>
          <a:p>
            <a:pPr eaLnBrk="1" hangingPunct="1"/>
            <a:r>
              <a:rPr lang="el-GR" sz="2400" dirty="0" smtClean="0"/>
              <a:t>Το έργο υλοποιείται στο πλαίσιο του Επιχειρησιακού Προγράμματος  «Εκπαίδευση και Δια Βίου Μάθηση» και συγχρηματοδοτείται από την Ευρωπαϊκή Ένωση (Ευρωπαϊκό Κοινωνικό Ταμείο) και από εθνικούς πόρους</a:t>
            </a:r>
            <a:r>
              <a:rPr lang="en-US" sz="2400" dirty="0" smtClean="0"/>
              <a:t>. </a:t>
            </a:r>
            <a:endParaRPr lang="el-GR" sz="2400" dirty="0" smtClean="0"/>
          </a:p>
        </p:txBody>
      </p:sp>
      <p:pic>
        <p:nvPicPr>
          <p:cNvPr id="6" name="Εικόνα 1" descr=" Λογότυπο Επιχειρησιακού Προγράμματος Εκπαίδευση και Δια βίου Μάθηση.   " title="Λογότυπο Χρηματοδότησης. ">
            <a:hlinkClick r:id="rId3" tooltip="Μετάβαση σε www.edulll.gr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4213" y="4221163"/>
            <a:ext cx="7848600" cy="201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34B054-DA0D-4AD9-A3C5-59235BE4FE8B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3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72897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smtClean="0"/>
              <a:t>Σκοποί ενότητας </a:t>
            </a:r>
          </a:p>
        </p:txBody>
      </p:sp>
      <p:sp>
        <p:nvSpPr>
          <p:cNvPr id="5122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None/>
            </a:pPr>
            <a:r>
              <a:rPr lang="el-GR" dirty="0" smtClean="0"/>
              <a:t>Ο αναγνώστης να μπορεί να: </a:t>
            </a:r>
          </a:p>
          <a:p>
            <a:pPr marL="0" indent="0" eaLnBrk="1" hangingPunct="1">
              <a:buNone/>
            </a:pPr>
            <a:r>
              <a:rPr lang="el-GR" dirty="0" smtClean="0"/>
              <a:t>1</a:t>
            </a:r>
            <a:r>
              <a:rPr lang="en-US" dirty="0" smtClean="0"/>
              <a:t>) </a:t>
            </a:r>
            <a:r>
              <a:rPr lang="el-GR" dirty="0"/>
              <a:t>π</a:t>
            </a:r>
            <a:r>
              <a:rPr lang="el-GR" dirty="0" smtClean="0"/>
              <a:t>ερνάει παραμέτρους στην </a:t>
            </a:r>
            <a:r>
              <a:rPr lang="en-US" dirty="0" smtClean="0"/>
              <a:t>main </a:t>
            </a:r>
            <a:r>
              <a:rPr lang="el-GR" dirty="0" smtClean="0"/>
              <a:t>και να τους </a:t>
            </a:r>
            <a:r>
              <a:rPr lang="en-US" dirty="0" smtClean="0"/>
              <a:t> </a:t>
            </a:r>
          </a:p>
          <a:p>
            <a:pPr marL="0" indent="0" eaLnBrk="1" hangingPunct="1">
              <a:buNone/>
            </a:pPr>
            <a:r>
              <a:rPr lang="en-US" dirty="0"/>
              <a:t> </a:t>
            </a:r>
            <a:r>
              <a:rPr lang="en-US" dirty="0" smtClean="0"/>
              <a:t>   </a:t>
            </a:r>
            <a:r>
              <a:rPr lang="el-GR" dirty="0" smtClean="0"/>
              <a:t>διαχειρίζεται.</a:t>
            </a:r>
            <a:endParaRPr lang="el-GR" dirty="0"/>
          </a:p>
          <a:p>
            <a:pPr marL="514350" indent="-514350" eaLnBrk="1" hangingPunct="1">
              <a:buAutoNum type="arabicParenR" startAt="2"/>
            </a:pPr>
            <a:endParaRPr lang="el-GR" dirty="0" smtClean="0"/>
          </a:p>
        </p:txBody>
      </p:sp>
      <p:sp>
        <p:nvSpPr>
          <p:cNvPr id="2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z="1400" smtClean="0">
                <a:solidFill>
                  <a:prstClr val="black"/>
                </a:solidFill>
              </a:rPr>
              <a:t>Παράμετροι στην </a:t>
            </a:r>
            <a:r>
              <a:rPr lang="en-US" sz="1400" smtClean="0">
                <a:solidFill>
                  <a:prstClr val="black"/>
                </a:solidFill>
              </a:rPr>
              <a:t>main()</a:t>
            </a:r>
            <a:endParaRPr lang="el-GR" sz="1400" dirty="0">
              <a:solidFill>
                <a:prstClr val="black"/>
              </a:solidFill>
            </a:endParaRPr>
          </a:p>
        </p:txBody>
      </p:sp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34B054-DA0D-4AD9-A3C5-59235BE4FE8B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4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9880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/>
              <a:t>Περιεχόμενα ενότητας</a:t>
            </a:r>
          </a:p>
        </p:txBody>
      </p:sp>
      <p:sp>
        <p:nvSpPr>
          <p:cNvPr id="15" name="Θέση περιεχομένου 1">
            <a:hlinkClick r:id="rId3" action="ppaction://hlinksldjump" tooltip="Μετάβαση στη Διαφάνεια 6"/>
          </p:cNvPr>
          <p:cNvSpPr txBox="1"/>
          <p:nvPr/>
        </p:nvSpPr>
        <p:spPr>
          <a:xfrm>
            <a:off x="804937" y="1844824"/>
            <a:ext cx="74351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800" i="1" dirty="0" smtClean="0">
                <a:solidFill>
                  <a:srgbClr val="0070C0"/>
                </a:solidFill>
              </a:rPr>
              <a:t>1) Παράμετροι στην </a:t>
            </a:r>
            <a:r>
              <a:rPr lang="en-US" sz="2800" i="1" dirty="0" smtClean="0">
                <a:solidFill>
                  <a:srgbClr val="0070C0"/>
                </a:solidFill>
              </a:rPr>
              <a:t>main</a:t>
            </a:r>
            <a:r>
              <a:rPr lang="el-GR" sz="2800" i="1" dirty="0" smtClean="0">
                <a:solidFill>
                  <a:srgbClr val="0070C0"/>
                </a:solidFill>
              </a:rPr>
              <a:t> ()</a:t>
            </a:r>
            <a:endParaRPr lang="el-GR" sz="2800" i="1" dirty="0">
              <a:solidFill>
                <a:srgbClr val="0070C0"/>
              </a:solidFill>
            </a:endParaRPr>
          </a:p>
        </p:txBody>
      </p:sp>
      <p:sp>
        <p:nvSpPr>
          <p:cNvPr id="12" name="Θέση περιεχομένου 2">
            <a:hlinkClick r:id="rId4" action="ppaction://hlinksldjump" tooltip="Μετάβαση στη Διαφάνεια 9"/>
          </p:cNvPr>
          <p:cNvSpPr txBox="1"/>
          <p:nvPr/>
        </p:nvSpPr>
        <p:spPr>
          <a:xfrm>
            <a:off x="804937" y="2564904"/>
            <a:ext cx="74351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800" i="1" dirty="0" smtClean="0">
                <a:solidFill>
                  <a:srgbClr val="0070C0"/>
                </a:solidFill>
              </a:rPr>
              <a:t>2) Ασκήσεις</a:t>
            </a:r>
            <a:endParaRPr lang="el-GR" sz="2800" i="1" dirty="0">
              <a:solidFill>
                <a:srgbClr val="0070C0"/>
              </a:solidFill>
            </a:endParaRPr>
          </a:p>
        </p:txBody>
      </p:sp>
      <p:sp>
        <p:nvSpPr>
          <p:cNvPr id="3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z="1400" smtClean="0">
                <a:solidFill>
                  <a:prstClr val="black"/>
                </a:solidFill>
              </a:rPr>
              <a:t>Παράμετροι στην </a:t>
            </a:r>
            <a:r>
              <a:rPr lang="en-US" sz="1400" smtClean="0">
                <a:solidFill>
                  <a:prstClr val="black"/>
                </a:solidFill>
              </a:rPr>
              <a:t>main()</a:t>
            </a:r>
            <a:endParaRPr lang="el-GR" sz="1400" dirty="0">
              <a:solidFill>
                <a:prstClr val="black"/>
              </a:solidFill>
            </a:endParaRPr>
          </a:p>
        </p:txBody>
      </p:sp>
      <p:sp>
        <p:nvSpPr>
          <p:cNvPr id="6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5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2094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Παράμετροι στην </a:t>
            </a:r>
            <a:r>
              <a:rPr lang="en-US" b="1" dirty="0"/>
              <a:t>main</a:t>
            </a:r>
            <a:r>
              <a:rPr lang="en-US" b="1" dirty="0" smtClean="0"/>
              <a:t>(</a:t>
            </a:r>
            <a:r>
              <a:rPr lang="el-GR" b="1" dirty="0" smtClean="0"/>
              <a:t>) (1 από 2)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7525" lvl="0" indent="-517525" defTabSz="1008063" eaLnBrk="0" fontAlgn="base" hangingPunct="0">
              <a:spcAft>
                <a:spcPct val="0"/>
              </a:spcAft>
              <a:buClr>
                <a:srgbClr val="660000"/>
              </a:buClr>
              <a:buSzPct val="70000"/>
              <a:buFont typeface="Wingdings" panose="05000000000000000000" pitchFamily="2" charset="2"/>
              <a:buChar char="o"/>
            </a:pPr>
            <a:r>
              <a:rPr lang="el-GR" kern="0" dirty="0">
                <a:solidFill>
                  <a:srgbClr val="000000"/>
                </a:solidFill>
              </a:rPr>
              <a:t>Πολλές </a:t>
            </a:r>
            <a:r>
              <a:rPr lang="el-GR" kern="0" dirty="0" smtClean="0">
                <a:solidFill>
                  <a:srgbClr val="000000"/>
                </a:solidFill>
              </a:rPr>
              <a:t>φορές, </a:t>
            </a:r>
            <a:r>
              <a:rPr lang="el-GR" kern="0" dirty="0">
                <a:solidFill>
                  <a:srgbClr val="000000"/>
                </a:solidFill>
              </a:rPr>
              <a:t>απαιτείται να τρέξει ένα πρόγραμμα με αρχικές παραμέτρους:</a:t>
            </a:r>
          </a:p>
          <a:p>
            <a:pPr marL="517525" lvl="0" indent="-517525" defTabSz="1008063" eaLnBrk="0" fontAlgn="base" hangingPunct="0">
              <a:spcAft>
                <a:spcPct val="0"/>
              </a:spcAft>
              <a:buClr>
                <a:srgbClr val="660000"/>
              </a:buClr>
              <a:buSzPct val="70000"/>
              <a:buFont typeface="Wingdings" panose="05000000000000000000" pitchFamily="2" charset="2"/>
              <a:buChar char="o"/>
            </a:pPr>
            <a:r>
              <a:rPr lang="el-GR" kern="0" dirty="0">
                <a:solidFill>
                  <a:srgbClr val="000000"/>
                </a:solidFill>
              </a:rPr>
              <a:t>Αποκλειστικά και μόνο 2 παράμετροι:</a:t>
            </a:r>
          </a:p>
          <a:p>
            <a:pPr marL="1001713" lvl="1" indent="-482600" defTabSz="1008063" eaLnBrk="0" fontAlgn="base" hangingPunct="0">
              <a:spcAft>
                <a:spcPct val="0"/>
              </a:spcAft>
              <a:buClr>
                <a:schemeClr val="accent3">
                  <a:lumMod val="50000"/>
                </a:schemeClr>
              </a:buClr>
              <a:buSzPct val="75000"/>
              <a:buFont typeface="Wingdings" panose="05000000000000000000" pitchFamily="2" charset="2"/>
              <a:buChar char="n"/>
            </a:pPr>
            <a:r>
              <a:rPr lang="en-US" kern="0" dirty="0">
                <a:solidFill>
                  <a:srgbClr val="000000"/>
                </a:solidFill>
              </a:rPr>
              <a:t>a</a:t>
            </a:r>
            <a:r>
              <a:rPr lang="el-GR" kern="0" dirty="0" err="1" smtClean="0">
                <a:solidFill>
                  <a:srgbClr val="000000"/>
                </a:solidFill>
              </a:rPr>
              <a:t>rgc</a:t>
            </a:r>
            <a:r>
              <a:rPr lang="en-US" kern="0" dirty="0" smtClean="0">
                <a:solidFill>
                  <a:srgbClr val="000000"/>
                </a:solidFill>
              </a:rPr>
              <a:t>,</a:t>
            </a:r>
            <a:r>
              <a:rPr lang="el-GR" kern="0" dirty="0" smtClean="0">
                <a:solidFill>
                  <a:srgbClr val="000000"/>
                </a:solidFill>
              </a:rPr>
              <a:t> </a:t>
            </a:r>
            <a:r>
              <a:rPr lang="el-GR" kern="0" dirty="0">
                <a:solidFill>
                  <a:srgbClr val="000000"/>
                </a:solidFill>
              </a:rPr>
              <a:t>(</a:t>
            </a:r>
            <a:r>
              <a:rPr lang="el-GR" b="1" kern="0" dirty="0" smtClean="0">
                <a:solidFill>
                  <a:srgbClr val="000000"/>
                </a:solidFill>
              </a:rPr>
              <a:t>A</a:t>
            </a:r>
            <a:r>
              <a:rPr lang="en-US" b="1" kern="0" dirty="0" err="1" smtClean="0">
                <a:solidFill>
                  <a:srgbClr val="000000"/>
                </a:solidFill>
              </a:rPr>
              <a:t>rg</a:t>
            </a:r>
            <a:r>
              <a:rPr lang="el-GR" kern="0" dirty="0" err="1" smtClean="0">
                <a:solidFill>
                  <a:srgbClr val="000000"/>
                </a:solidFill>
              </a:rPr>
              <a:t>ument</a:t>
            </a:r>
            <a:r>
              <a:rPr lang="el-GR" kern="0" dirty="0" smtClean="0">
                <a:solidFill>
                  <a:srgbClr val="000000"/>
                </a:solidFill>
              </a:rPr>
              <a:t> </a:t>
            </a:r>
            <a:r>
              <a:rPr lang="el-GR" b="1" kern="0" dirty="0" err="1">
                <a:solidFill>
                  <a:srgbClr val="000000"/>
                </a:solidFill>
              </a:rPr>
              <a:t>C</a:t>
            </a:r>
            <a:r>
              <a:rPr lang="el-GR" kern="0" dirty="0" err="1">
                <a:solidFill>
                  <a:srgbClr val="000000"/>
                </a:solidFill>
              </a:rPr>
              <a:t>ounter</a:t>
            </a:r>
            <a:r>
              <a:rPr lang="el-GR" kern="0" dirty="0" smtClean="0">
                <a:solidFill>
                  <a:srgbClr val="000000"/>
                </a:solidFill>
              </a:rPr>
              <a:t>), </a:t>
            </a:r>
            <a:r>
              <a:rPr lang="el-GR" kern="0" dirty="0">
                <a:solidFill>
                  <a:srgbClr val="000000"/>
                </a:solidFill>
              </a:rPr>
              <a:t>κρατάει το πλήθος των παραμέτρων που </a:t>
            </a:r>
            <a:r>
              <a:rPr lang="el-GR" kern="0" dirty="0" smtClean="0">
                <a:solidFill>
                  <a:srgbClr val="000000"/>
                </a:solidFill>
              </a:rPr>
              <a:t>δόθηκαν </a:t>
            </a:r>
            <a:r>
              <a:rPr lang="el-GR" kern="0" dirty="0">
                <a:solidFill>
                  <a:srgbClr val="000000"/>
                </a:solidFill>
              </a:rPr>
              <a:t>στη γραμμή </a:t>
            </a:r>
            <a:r>
              <a:rPr lang="el-GR" kern="0" dirty="0" smtClean="0">
                <a:solidFill>
                  <a:srgbClr val="000000"/>
                </a:solidFill>
              </a:rPr>
              <a:t>διαταγής, </a:t>
            </a:r>
            <a:endParaRPr lang="el-GR" kern="0" dirty="0">
              <a:solidFill>
                <a:srgbClr val="000000"/>
              </a:solidFill>
            </a:endParaRPr>
          </a:p>
          <a:p>
            <a:pPr marL="1001713" lvl="1" indent="-482600" defTabSz="1008063" eaLnBrk="0" fontAlgn="base" hangingPunct="0">
              <a:spcAft>
                <a:spcPct val="0"/>
              </a:spcAft>
              <a:buClr>
                <a:schemeClr val="accent3">
                  <a:lumMod val="50000"/>
                </a:schemeClr>
              </a:buClr>
              <a:buSzPct val="75000"/>
              <a:buFont typeface="Wingdings" panose="05000000000000000000" pitchFamily="2" charset="2"/>
              <a:buChar char="n"/>
            </a:pPr>
            <a:r>
              <a:rPr lang="en-US" kern="0" dirty="0" err="1" smtClean="0">
                <a:solidFill>
                  <a:srgbClr val="000000"/>
                </a:solidFill>
              </a:rPr>
              <a:t>ar</a:t>
            </a:r>
            <a:r>
              <a:rPr lang="el-GR" kern="0" dirty="0" err="1" smtClean="0">
                <a:solidFill>
                  <a:srgbClr val="000000"/>
                </a:solidFill>
              </a:rPr>
              <a:t>gv</a:t>
            </a:r>
            <a:r>
              <a:rPr lang="en-US" kern="0" dirty="0" smtClean="0">
                <a:solidFill>
                  <a:srgbClr val="000000"/>
                </a:solidFill>
              </a:rPr>
              <a:t>,</a:t>
            </a:r>
            <a:r>
              <a:rPr lang="el-GR" kern="0" dirty="0" smtClean="0">
                <a:solidFill>
                  <a:srgbClr val="000000"/>
                </a:solidFill>
              </a:rPr>
              <a:t> </a:t>
            </a:r>
            <a:r>
              <a:rPr lang="el-GR" kern="0" dirty="0">
                <a:solidFill>
                  <a:srgbClr val="000000"/>
                </a:solidFill>
              </a:rPr>
              <a:t>(</a:t>
            </a:r>
            <a:r>
              <a:rPr lang="el-GR" b="1" kern="0" dirty="0" smtClean="0">
                <a:solidFill>
                  <a:srgbClr val="000000"/>
                </a:solidFill>
              </a:rPr>
              <a:t>A</a:t>
            </a:r>
            <a:r>
              <a:rPr lang="en-US" b="1" kern="0" dirty="0" err="1" smtClean="0">
                <a:solidFill>
                  <a:srgbClr val="000000"/>
                </a:solidFill>
              </a:rPr>
              <a:t>rg</a:t>
            </a:r>
            <a:r>
              <a:rPr lang="el-GR" kern="0" dirty="0" err="1" smtClean="0">
                <a:solidFill>
                  <a:srgbClr val="000000"/>
                </a:solidFill>
              </a:rPr>
              <a:t>ument</a:t>
            </a:r>
            <a:r>
              <a:rPr lang="el-GR" kern="0" dirty="0" smtClean="0">
                <a:solidFill>
                  <a:srgbClr val="000000"/>
                </a:solidFill>
              </a:rPr>
              <a:t> </a:t>
            </a:r>
            <a:r>
              <a:rPr lang="el-GR" b="1" kern="0" dirty="0" err="1">
                <a:solidFill>
                  <a:srgbClr val="000000"/>
                </a:solidFill>
              </a:rPr>
              <a:t>V</a:t>
            </a:r>
            <a:r>
              <a:rPr lang="el-GR" kern="0" dirty="0" err="1">
                <a:solidFill>
                  <a:srgbClr val="000000"/>
                </a:solidFill>
              </a:rPr>
              <a:t>ector</a:t>
            </a:r>
            <a:r>
              <a:rPr lang="el-GR" kern="0" dirty="0" smtClean="0">
                <a:solidFill>
                  <a:srgbClr val="000000"/>
                </a:solidFill>
              </a:rPr>
              <a:t>), </a:t>
            </a:r>
            <a:r>
              <a:rPr lang="el-GR" kern="0" dirty="0">
                <a:solidFill>
                  <a:srgbClr val="000000"/>
                </a:solidFill>
              </a:rPr>
              <a:t>είναι ένας </a:t>
            </a:r>
            <a:r>
              <a:rPr lang="el-GR" kern="0" dirty="0" smtClean="0">
                <a:solidFill>
                  <a:srgbClr val="000000"/>
                </a:solidFill>
              </a:rPr>
              <a:t>πίνακας, </a:t>
            </a:r>
            <a:r>
              <a:rPr lang="el-GR" kern="0" dirty="0">
                <a:solidFill>
                  <a:srgbClr val="000000"/>
                </a:solidFill>
              </a:rPr>
              <a:t>που κρατάει αυτές καθαυτές τις παραμέτρους. </a:t>
            </a:r>
          </a:p>
          <a:p>
            <a:endParaRPr lang="el-GR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prstClr val="black"/>
                </a:solidFill>
              </a:rPr>
              <a:t>Παράμετροι στην </a:t>
            </a:r>
            <a:r>
              <a:rPr lang="en-US" sz="1400" smtClean="0">
                <a:solidFill>
                  <a:prstClr val="black"/>
                </a:solidFill>
              </a:rPr>
              <a:t>main()</a:t>
            </a:r>
            <a:endParaRPr lang="el-GR" sz="1400" dirty="0">
              <a:solidFill>
                <a:prstClr val="black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2D86F-0ACD-4CFB-B7E4-E17E1C35555A}" type="slidenum">
              <a:rPr lang="el-GR" sz="1400" smtClean="0">
                <a:solidFill>
                  <a:prstClr val="black"/>
                </a:solidFill>
              </a:rPr>
              <a:pPr/>
              <a:t>6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1213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Παράμετροι </a:t>
            </a:r>
            <a:r>
              <a:rPr lang="el-GR" b="1" dirty="0"/>
              <a:t>στην </a:t>
            </a:r>
            <a:r>
              <a:rPr lang="en-US" b="1" dirty="0"/>
              <a:t>main</a:t>
            </a:r>
            <a:r>
              <a:rPr lang="en-US" b="1" dirty="0" smtClean="0"/>
              <a:t>()</a:t>
            </a:r>
            <a:r>
              <a:rPr lang="el-GR" b="1" dirty="0" smtClean="0"/>
              <a:t> (2 από 2)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517525" lvl="0" indent="-517525" defTabSz="1008063" eaLnBrk="0" fontAlgn="base" hangingPunct="0">
              <a:spcAft>
                <a:spcPct val="0"/>
              </a:spcAft>
              <a:buClr>
                <a:srgbClr val="660000"/>
              </a:buClr>
              <a:buSzPct val="70000"/>
              <a:buFont typeface="Wingdings" panose="05000000000000000000" pitchFamily="2" charset="2"/>
              <a:buChar char="o"/>
            </a:pPr>
            <a:r>
              <a:rPr lang="el-GR" sz="3000" kern="0" dirty="0">
                <a:solidFill>
                  <a:srgbClr val="000000"/>
                </a:solidFill>
              </a:rPr>
              <a:t>Όπως όλα τα αριθμήσιμα μεγέθη στην C, έτσι και εδώ, η </a:t>
            </a:r>
            <a:r>
              <a:rPr lang="el-GR" sz="3000" kern="0" dirty="0" err="1">
                <a:solidFill>
                  <a:srgbClr val="000000"/>
                </a:solidFill>
              </a:rPr>
              <a:t>argc</a:t>
            </a:r>
            <a:r>
              <a:rPr lang="el-GR" sz="3000" kern="0" dirty="0">
                <a:solidFill>
                  <a:srgbClr val="000000"/>
                </a:solidFill>
              </a:rPr>
              <a:t> ξεκινάει από </a:t>
            </a:r>
            <a:r>
              <a:rPr lang="el-GR" sz="3000" kern="0" dirty="0" smtClean="0">
                <a:solidFill>
                  <a:srgbClr val="000000"/>
                </a:solidFill>
              </a:rPr>
              <a:t>0, </a:t>
            </a:r>
            <a:r>
              <a:rPr lang="el-GR" sz="3000" kern="0" dirty="0">
                <a:solidFill>
                  <a:srgbClr val="000000"/>
                </a:solidFill>
              </a:rPr>
              <a:t>αλλά επειδή μετράει σαν παράμετρο και το ίδιο το πρόγραμμα, η πρώτη πραγματική παράμετρος είναι η υπ’ αριθμόν 1, η δεύτερη </a:t>
            </a:r>
            <a:r>
              <a:rPr lang="el-GR" sz="3000" kern="0" dirty="0" smtClean="0">
                <a:solidFill>
                  <a:srgbClr val="000000"/>
                </a:solidFill>
              </a:rPr>
              <a:t>2, και ούτω καθεξής.</a:t>
            </a:r>
            <a:endParaRPr lang="el-GR" sz="3000" kern="0" dirty="0">
              <a:solidFill>
                <a:srgbClr val="000000"/>
              </a:solidFill>
            </a:endParaRPr>
          </a:p>
          <a:p>
            <a:pPr marL="517525" lvl="0" indent="-517525" defTabSz="1008063" eaLnBrk="0" fontAlgn="base" hangingPunct="0">
              <a:spcAft>
                <a:spcPct val="0"/>
              </a:spcAft>
              <a:buClr>
                <a:srgbClr val="660000"/>
              </a:buClr>
              <a:buSzPct val="70000"/>
              <a:buFont typeface="Wingdings" panose="05000000000000000000" pitchFamily="2" charset="2"/>
              <a:buChar char="o"/>
            </a:pPr>
            <a:r>
              <a:rPr lang="el-GR" sz="3000" kern="0" dirty="0">
                <a:solidFill>
                  <a:srgbClr val="000000"/>
                </a:solidFill>
              </a:rPr>
              <a:t>Αντίστοιχα, το όνομα της πρώτης </a:t>
            </a:r>
            <a:r>
              <a:rPr lang="el-GR" sz="3000" kern="0" dirty="0" smtClean="0">
                <a:solidFill>
                  <a:srgbClr val="000000"/>
                </a:solidFill>
              </a:rPr>
              <a:t>παραμέτρου, </a:t>
            </a:r>
            <a:r>
              <a:rPr lang="el-GR" sz="3000" kern="0" dirty="0">
                <a:solidFill>
                  <a:srgbClr val="000000"/>
                </a:solidFill>
              </a:rPr>
              <a:t>αποθηκεύεται σαν argv[1], της δεύτερης σαν argv[2], </a:t>
            </a:r>
            <a:r>
              <a:rPr lang="el-GR" sz="3000" kern="0" dirty="0" smtClean="0">
                <a:solidFill>
                  <a:srgbClr val="000000"/>
                </a:solidFill>
              </a:rPr>
              <a:t>και ούτω καθεξής. </a:t>
            </a:r>
            <a:r>
              <a:rPr lang="el-GR" sz="3000" kern="0" dirty="0">
                <a:solidFill>
                  <a:srgbClr val="000000"/>
                </a:solidFill>
              </a:rPr>
              <a:t>Το όνομα του ίδιου του προγράμματος είναι αποθηκευμένο σαν argv[0]. </a:t>
            </a:r>
          </a:p>
          <a:p>
            <a:endParaRPr lang="el-GR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prstClr val="black"/>
                </a:solidFill>
              </a:rPr>
              <a:t>Παράμετροι στην </a:t>
            </a:r>
            <a:r>
              <a:rPr lang="en-US" sz="1400" smtClean="0">
                <a:solidFill>
                  <a:prstClr val="black"/>
                </a:solidFill>
              </a:rPr>
              <a:t>main()</a:t>
            </a:r>
            <a:endParaRPr lang="el-GR" sz="1400" dirty="0">
              <a:solidFill>
                <a:prstClr val="black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2D86F-0ACD-4CFB-B7E4-E17E1C35555A}" type="slidenum">
              <a:rPr lang="el-GR" sz="1400" smtClean="0">
                <a:solidFill>
                  <a:prstClr val="black"/>
                </a:solidFill>
              </a:rPr>
              <a:pPr/>
              <a:t>7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8278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Γενική </a:t>
            </a:r>
            <a:r>
              <a:rPr lang="el-GR" b="1" dirty="0" smtClean="0"/>
              <a:t>σύνταξη</a:t>
            </a:r>
            <a:endParaRPr lang="el-GR" b="1" dirty="0"/>
          </a:p>
        </p:txBody>
      </p:sp>
      <p:sp>
        <p:nvSpPr>
          <p:cNvPr id="3" name="Θέση περιεχομένου 1" descr="Τμήμα προγράμματος: Τύπος επιστρεφόμενου δεδομένου, main παρένθεση, int, arg c, κόμμα, asterisc char, arg v, άνοιγμα κλείσιμο αγκύλης, κλείσιμο παρένθεσης.&#10;Παράδειγμα:  int main, παρένθεση, int, arg c, κόμμα, asterisc char, arg v, άνοιγμα κλείσιμο αγκύλης, κλείσιμο παρένθεσης. Enter, άγκιστρο. Enter,  ακολουθεί το κυρίως πρόγραμμα, και στο τέλος του προγράμματος γράφουμε: return 0. Enter,  κλείσιμο αγκίστρου.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None/>
            </a:pPr>
            <a:r>
              <a:rPr lang="el-GR" b="1" dirty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Τύπος επιστρεφόμενου </a:t>
            </a:r>
            <a:r>
              <a:rPr lang="el-GR" b="1" dirty="0" smtClean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δεδομένου </a:t>
            </a:r>
            <a:r>
              <a:rPr lang="el-GR" b="1" dirty="0" err="1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main(int</a:t>
            </a:r>
            <a:r>
              <a:rPr lang="el-GR" b="1" dirty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l-GR" b="1" dirty="0" err="1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argc</a:t>
            </a:r>
            <a:r>
              <a:rPr lang="el-GR" b="1" dirty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, *</a:t>
            </a:r>
            <a:r>
              <a:rPr lang="el-GR" b="1" dirty="0" err="1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char</a:t>
            </a:r>
            <a:r>
              <a:rPr lang="el-GR" b="1" dirty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l-GR" b="1" dirty="0" err="1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argv</a:t>
            </a:r>
            <a:r>
              <a:rPr lang="el-GR" b="1" dirty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[])</a:t>
            </a:r>
            <a:endParaRPr lang="el-GR" dirty="0">
              <a:solidFill>
                <a:srgbClr val="000000"/>
              </a:solidFill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0" lvl="0" indent="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None/>
            </a:pPr>
            <a:endParaRPr lang="el-GR" sz="1800" dirty="0" smtClean="0">
              <a:solidFill>
                <a:srgbClr val="000000"/>
              </a:solidFill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0" lvl="0" indent="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None/>
            </a:pPr>
            <a:endParaRPr lang="el-GR" sz="1800" dirty="0">
              <a:solidFill>
                <a:srgbClr val="000000"/>
              </a:solidFill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0" lvl="0" indent="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None/>
            </a:pPr>
            <a:endParaRPr lang="el-GR" sz="1800" dirty="0" smtClean="0">
              <a:solidFill>
                <a:srgbClr val="000000"/>
              </a:solidFill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0" lvl="0" indent="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None/>
            </a:pPr>
            <a:r>
              <a:rPr lang="el-GR" dirty="0" smtClean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US" dirty="0" err="1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int</a:t>
            </a:r>
            <a:r>
              <a:rPr lang="en-US" dirty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 main </a:t>
            </a:r>
            <a:r>
              <a:rPr lang="en-US" dirty="0" smtClean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(</a:t>
            </a:r>
            <a:r>
              <a:rPr lang="en-US" dirty="0" err="1" smtClean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int</a:t>
            </a:r>
            <a:r>
              <a:rPr lang="en-US" dirty="0" smtClean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US" dirty="0" err="1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argc</a:t>
            </a:r>
            <a:r>
              <a:rPr lang="en-US" dirty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, *char </a:t>
            </a:r>
            <a:r>
              <a:rPr lang="en-US" dirty="0" err="1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argv</a:t>
            </a:r>
            <a:r>
              <a:rPr lang="en-US" dirty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[])</a:t>
            </a:r>
          </a:p>
          <a:p>
            <a:pPr marL="0" lvl="0" indent="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None/>
            </a:pPr>
            <a:r>
              <a:rPr lang="en-US" dirty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{</a:t>
            </a:r>
          </a:p>
          <a:p>
            <a:pPr marL="0" lvl="0" indent="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None/>
            </a:pPr>
            <a:r>
              <a:rPr lang="en-US" dirty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   ----------------</a:t>
            </a:r>
          </a:p>
          <a:p>
            <a:pPr marL="0" lvl="0" indent="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None/>
            </a:pPr>
            <a:r>
              <a:rPr lang="en-US" dirty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   return 0;</a:t>
            </a:r>
          </a:p>
          <a:p>
            <a:pPr marL="0" lvl="0" indent="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None/>
            </a:pPr>
            <a:r>
              <a:rPr lang="en-US" dirty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}</a:t>
            </a:r>
            <a:endParaRPr lang="el-GR" dirty="0">
              <a:solidFill>
                <a:srgbClr val="000000"/>
              </a:solidFill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endParaRPr lang="el-GR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prstClr val="black"/>
                </a:solidFill>
              </a:rPr>
              <a:t>Παράμετροι στην </a:t>
            </a:r>
            <a:r>
              <a:rPr lang="en-US" sz="1400" dirty="0" smtClean="0">
                <a:solidFill>
                  <a:prstClr val="black"/>
                </a:solidFill>
              </a:rPr>
              <a:t>main()</a:t>
            </a:r>
            <a:endParaRPr lang="el-GR" sz="1400" dirty="0">
              <a:solidFill>
                <a:prstClr val="black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2D86F-0ACD-4CFB-B7E4-E17E1C35555A}" type="slidenum">
              <a:rPr lang="el-GR" sz="1400" smtClean="0">
                <a:solidFill>
                  <a:prstClr val="black"/>
                </a:solidFill>
              </a:rPr>
              <a:pPr/>
              <a:t>8</a:t>
            </a:fld>
            <a:endParaRPr lang="el-GR" sz="1400" dirty="0">
              <a:solidFill>
                <a:prstClr val="black"/>
              </a:solidFill>
            </a:endParaRPr>
          </a:p>
        </p:txBody>
      </p:sp>
      <p:pic>
        <p:nvPicPr>
          <p:cNvPr id="6" name="Εικόνα 1" descr="Εικονίδιο μετάβασης στα Περιεχόμενα.">
            <a:hlinkClick r:id="rId3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8371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Άσκηση </a:t>
            </a:r>
            <a:r>
              <a:rPr lang="el-GR" b="1" dirty="0" smtClean="0"/>
              <a:t>1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None/>
            </a:pPr>
            <a:r>
              <a:rPr lang="el-GR" dirty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Να γραφεί </a:t>
            </a:r>
            <a:r>
              <a:rPr lang="el-GR" dirty="0" smtClean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πρόγραμμα, </a:t>
            </a:r>
            <a:r>
              <a:rPr lang="el-GR" dirty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το οποίο με χρήση των παραμέτρων στην </a:t>
            </a:r>
            <a:r>
              <a:rPr lang="en-US" dirty="0" smtClean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main</a:t>
            </a:r>
            <a:r>
              <a:rPr lang="el-GR" dirty="0" smtClean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, </a:t>
            </a:r>
            <a:r>
              <a:rPr lang="el-GR" dirty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να εκτελείται από την γραμμή </a:t>
            </a:r>
            <a:r>
              <a:rPr lang="el-GR" dirty="0" smtClean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διαταγής, </a:t>
            </a:r>
            <a:r>
              <a:rPr lang="el-GR" dirty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με το όνομα του χρήστη και τον κωδικό του. </a:t>
            </a:r>
          </a:p>
          <a:p>
            <a:pPr marL="0" lvl="0" indent="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None/>
            </a:pPr>
            <a:endParaRPr lang="el-GR" dirty="0">
              <a:solidFill>
                <a:srgbClr val="000000"/>
              </a:solidFill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0" lvl="0" indent="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None/>
            </a:pPr>
            <a:r>
              <a:rPr lang="el-GR" dirty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Το </a:t>
            </a:r>
            <a:r>
              <a:rPr lang="el-GR" dirty="0" smtClean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πρόγραμμα, </a:t>
            </a:r>
            <a:r>
              <a:rPr lang="el-GR" dirty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να ελέγχει εάν ο χρήστης είναι εξουσιοδοτημένος να χρησιμοποιήσει το πρόγραμμα.</a:t>
            </a:r>
          </a:p>
          <a:p>
            <a:endParaRPr lang="el-GR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prstClr val="black"/>
                </a:solidFill>
              </a:rPr>
              <a:t>Παράμετροι στην </a:t>
            </a:r>
            <a:r>
              <a:rPr lang="en-US" sz="1400" smtClean="0">
                <a:solidFill>
                  <a:prstClr val="black"/>
                </a:solidFill>
              </a:rPr>
              <a:t>main()</a:t>
            </a:r>
            <a:endParaRPr lang="el-GR" sz="1400" dirty="0">
              <a:solidFill>
                <a:prstClr val="black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2D86F-0ACD-4CFB-B7E4-E17E1C35555A}" type="slidenum">
              <a:rPr lang="el-GR" sz="1400" smtClean="0">
                <a:solidFill>
                  <a:prstClr val="black"/>
                </a:solidFill>
              </a:rPr>
              <a:pPr/>
              <a:t>9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7921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HECKTIMEDATE" val="15/9/2013 5:56:21 μμ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4,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7,2,6,10,11,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074,3075,5,3,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098,4099,6,3,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6146,15,12,3,6,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4,5,6,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4,5,6,7,"/>
</p:tagLst>
</file>

<file path=ppt/theme/theme1.xml><?xml version="1.0" encoding="utf-8"?>
<a:theme xmlns:a="http://schemas.openxmlformats.org/drawingml/2006/main" name="1_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��< ? x m l   v e r s i o n = " 1 . 0 "   e n c o d i n g = " u t f - 1 6 " ? > < D o c u m e n t S e t t i n g s   x m l n s : x s i = " h t t p : / / w w w . w 3 . o r g / 2 0 0 1 / X M L S c h e m a - i n s t a n c e "   x m l n s : x s d = " h t t p : / / w w w . w 3 . o r g / 2 0 0 1 / X M L S c h e m a "   x m l n s = " h t t p : / / w w w . z h a w . c h / A c c e s s i b i l i t y A d d I n " >  
     < C h e c k R e a d i n g O r d e r > t r u e < / C h e c k R e a d i n g O r d e r >  
     < C h e c k T a b l e H e a d e r > t r u e < / C h e c k T a b l e H e a d e r >  
     < C h e c k S l i d e T i t l e > t r u e < / C h e c k S l i d e T i t l e >  
     < C h e c k L a n g u a g e S e t t i n g > t r u e < / C h e c k L a n g u a g e S e t t i n g >  
     < C h e c k A l t T e x t > t r u e < / C h e c k A l t T e x t >  
     < C h e c k T e x t S i z e > f a l s e < / C h e c k T e x t S i z e >  
     < C h e c k S c r e e n T i p > f a l s e < / C h e c k S c r e e n T i p >  
     < S h o w S h a p e N a m e C o l u m n > f a l s e < / S h o w S h a p e N a m e C o l u m n >  
     < S h o w I s s u e D e s c r i p t i o n > t r u e < / S h o w I s s u e D e s c r i p t i o n >  
 < / D o c u m e n t S e t t i n g s > 
</file>

<file path=customXml/itemProps1.xml><?xml version="1.0" encoding="utf-8"?>
<ds:datastoreItem xmlns:ds="http://schemas.openxmlformats.org/officeDocument/2006/customXml" ds:itemID="{CDBF03ED-3A61-4F54-9F89-D0BEC648547C}">
  <ds:schemaRefs>
    <ds:schemaRef ds:uri="http://www.w3.org/2001/XMLSchema"/>
    <ds:schemaRef ds:uri="http://www.zhaw.ch/AccessibilityAddI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581</Words>
  <Application>Microsoft Office PowerPoint</Application>
  <PresentationFormat>Προβολή στην οθόνη (4:3)</PresentationFormat>
  <Paragraphs>102</Paragraphs>
  <Slides>13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13</vt:i4>
      </vt:variant>
    </vt:vector>
  </HeadingPairs>
  <TitlesOfParts>
    <vt:vector size="14" baseType="lpstr">
      <vt:lpstr>1_Θέμα του Office</vt:lpstr>
      <vt:lpstr>Προγραμματισμός ΗΥ   </vt:lpstr>
      <vt:lpstr>Άδειες Χρήσης </vt:lpstr>
      <vt:lpstr>Χρηματοδότηση </vt:lpstr>
      <vt:lpstr>Σκοποί ενότητας </vt:lpstr>
      <vt:lpstr>Περιεχόμενα ενότητας</vt:lpstr>
      <vt:lpstr>Παράμετροι στην main() (1 από 2)</vt:lpstr>
      <vt:lpstr>Παράμετροι στην main() (2 από 2)</vt:lpstr>
      <vt:lpstr>Γενική σύνταξη</vt:lpstr>
      <vt:lpstr>Άσκηση 1</vt:lpstr>
      <vt:lpstr>Λύση 1</vt:lpstr>
      <vt:lpstr>Άσκηση 2</vt:lpstr>
      <vt:lpstr>Λύση 2</vt:lpstr>
      <vt:lpstr>Τέλος δέκατης τρίτης ενότητας </vt:lpstr>
    </vt:vector>
  </TitlesOfParts>
  <Company>UCD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Προγραμματισμός ΗΥ</dc:title>
  <dc:subject>Παράμετροι στην main</dc:subject>
  <dc:creator>Σάββας Ηλίας</dc:creator>
  <cp:keywords>Παράμετροι στην main</cp:keywords>
  <dc:description>Χρήση παραμέτρων στην main.</dc:description>
  <cp:lastModifiedBy>Georgia</cp:lastModifiedBy>
  <cp:revision>9</cp:revision>
  <dcterms:created xsi:type="dcterms:W3CDTF">2013-09-15T14:40:03Z</dcterms:created>
  <dcterms:modified xsi:type="dcterms:W3CDTF">2013-09-16T14:36:47Z</dcterms:modified>
  <cp:category>Εκπαιδευτικό Υλικό</cp:category>
  <cp:contentStatus>Τελικό</cp:contentStatus>
</cp:coreProperties>
</file>