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8.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9.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0.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1.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2.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3.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4.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5.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6.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7.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8.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9.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0.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21.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2.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23.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24.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25.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26.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27.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28.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29.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30.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31.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32.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33.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34.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35.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36.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37.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38.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39.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3"/>
  </p:notesMasterIdLst>
  <p:sldIdLst>
    <p:sldId id="256" r:id="rId3"/>
    <p:sldId id="257" r:id="rId4"/>
    <p:sldId id="259" r:id="rId5"/>
    <p:sldId id="261" r:id="rId6"/>
    <p:sldId id="262" r:id="rId7"/>
    <p:sldId id="264" r:id="rId8"/>
    <p:sldId id="378" r:id="rId9"/>
    <p:sldId id="379" r:id="rId10"/>
    <p:sldId id="380" r:id="rId11"/>
    <p:sldId id="382" r:id="rId12"/>
    <p:sldId id="383" r:id="rId13"/>
    <p:sldId id="384" r:id="rId14"/>
    <p:sldId id="385" r:id="rId15"/>
    <p:sldId id="386" r:id="rId16"/>
    <p:sldId id="387" r:id="rId17"/>
    <p:sldId id="388" r:id="rId18"/>
    <p:sldId id="389" r:id="rId19"/>
    <p:sldId id="390" r:id="rId20"/>
    <p:sldId id="391" r:id="rId21"/>
    <p:sldId id="392" r:id="rId22"/>
    <p:sldId id="393" r:id="rId23"/>
    <p:sldId id="394" r:id="rId24"/>
    <p:sldId id="395" r:id="rId25"/>
    <p:sldId id="396" r:id="rId26"/>
    <p:sldId id="397" r:id="rId27"/>
    <p:sldId id="398" r:id="rId28"/>
    <p:sldId id="399" r:id="rId29"/>
    <p:sldId id="400" r:id="rId30"/>
    <p:sldId id="401" r:id="rId31"/>
    <p:sldId id="402" r:id="rId32"/>
    <p:sldId id="403" r:id="rId33"/>
    <p:sldId id="404" r:id="rId34"/>
    <p:sldId id="405" r:id="rId35"/>
    <p:sldId id="406" r:id="rId36"/>
    <p:sldId id="407" r:id="rId37"/>
    <p:sldId id="408" r:id="rId38"/>
    <p:sldId id="409" r:id="rId39"/>
    <p:sldId id="410" r:id="rId40"/>
    <p:sldId id="344" r:id="rId41"/>
    <p:sldId id="280" r:id="rId42"/>
  </p:sldIdLst>
  <p:sldSz cx="9144000" cy="6858000" type="screen4x3"/>
  <p:notesSz cx="6858000" cy="9144000"/>
  <p:custDataLst>
    <p:tags r:id="rId4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281" autoAdjust="0"/>
    <p:restoredTop sz="99339" autoAdjust="0"/>
  </p:normalViewPr>
  <p:slideViewPr>
    <p:cSldViewPr>
      <p:cViewPr varScale="1">
        <p:scale>
          <a:sx n="50" d="100"/>
          <a:sy n="50" d="100"/>
        </p:scale>
        <p:origin x="42" y="1350"/>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22/4/2015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3917658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754957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472259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060142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47938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063768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306583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401749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919120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753845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486041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915888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377168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403504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921306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691036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56173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530947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511966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531553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5868584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7960012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3766497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4393779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26427869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16599885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2568192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29486428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612975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1756523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1160396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802477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30984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notesSlide" Target="../notesSlides/notesSlide10.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2.xml"/><Relationship Id="rId5" Type="http://schemas.openxmlformats.org/officeDocument/2006/relationships/tags" Target="../tags/tag46.xml"/><Relationship Id="rId4" Type="http://schemas.openxmlformats.org/officeDocument/2006/relationships/tags" Target="../tags/tag45.xml"/></Relationships>
</file>

<file path=ppt/slides/_rels/slide11.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notesSlide" Target="../notesSlides/notesSlide1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Layout" Target="../slideLayouts/slideLayout2.xml"/><Relationship Id="rId5" Type="http://schemas.openxmlformats.org/officeDocument/2006/relationships/tags" Target="../tags/tag51.xml"/><Relationship Id="rId4" Type="http://schemas.openxmlformats.org/officeDocument/2006/relationships/tags" Target="../tags/tag50.xml"/></Relationships>
</file>

<file path=ppt/slides/_rels/slide12.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notesSlide" Target="../notesSlides/notesSlide12.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tags" Target="../tags/tag55.xml"/></Relationships>
</file>

<file path=ppt/slides/_rels/slide1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59.xml"/><Relationship Id="rId7" Type="http://schemas.openxmlformats.org/officeDocument/2006/relationships/notesSlide" Target="../notesSlides/notesSlide1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Layout" Target="../slideLayouts/slideLayout2.xml"/><Relationship Id="rId5" Type="http://schemas.openxmlformats.org/officeDocument/2006/relationships/tags" Target="../tags/tag61.xml"/><Relationship Id="rId10" Type="http://schemas.microsoft.com/office/2007/relationships/hdphoto" Target="../media/hdphoto1.wdp"/><Relationship Id="rId4" Type="http://schemas.openxmlformats.org/officeDocument/2006/relationships/tags" Target="../tags/tag60.xml"/><Relationship Id="rId9" Type="http://schemas.openxmlformats.org/officeDocument/2006/relationships/image" Target="../media/image4.jpe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4.xml"/><Relationship Id="rId7" Type="http://schemas.openxmlformats.org/officeDocument/2006/relationships/notesSlide" Target="../notesSlides/notesSlide1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Layout" Target="../slideLayouts/slideLayout2.xml"/><Relationship Id="rId5" Type="http://schemas.openxmlformats.org/officeDocument/2006/relationships/tags" Target="../tags/tag66.xml"/><Relationship Id="rId4" Type="http://schemas.openxmlformats.org/officeDocument/2006/relationships/tags" Target="../tags/tag65.xml"/></Relationships>
</file>

<file path=ppt/slides/_rels/slide15.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notesSlide" Target="../notesSlides/notesSlide15.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Layout" Target="../slideLayouts/slideLayout2.xml"/><Relationship Id="rId5" Type="http://schemas.openxmlformats.org/officeDocument/2006/relationships/tags" Target="../tags/tag71.xml"/><Relationship Id="rId4" Type="http://schemas.openxmlformats.org/officeDocument/2006/relationships/tags" Target="../tags/tag70.xml"/></Relationships>
</file>

<file path=ppt/slides/_rels/slide16.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notesSlide" Target="../notesSlides/notesSlide16.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Layout" Target="../slideLayouts/slideLayout2.xml"/><Relationship Id="rId5" Type="http://schemas.openxmlformats.org/officeDocument/2006/relationships/tags" Target="../tags/tag76.xml"/><Relationship Id="rId4" Type="http://schemas.openxmlformats.org/officeDocument/2006/relationships/tags" Target="../tags/tag75.xml"/></Relationships>
</file>

<file path=ppt/slides/_rels/slide17.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notesSlide" Target="../notesSlides/notesSlide17.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Layout" Target="../slideLayouts/slideLayout2.xml"/><Relationship Id="rId5" Type="http://schemas.openxmlformats.org/officeDocument/2006/relationships/tags" Target="../tags/tag81.xml"/><Relationship Id="rId4" Type="http://schemas.openxmlformats.org/officeDocument/2006/relationships/tags" Target="../tags/tag80.xml"/></Relationships>
</file>

<file path=ppt/slides/_rels/slide18.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notesSlide" Target="../notesSlides/notesSlide18.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Layout" Target="../slideLayouts/slideLayout2.xml"/><Relationship Id="rId5" Type="http://schemas.openxmlformats.org/officeDocument/2006/relationships/tags" Target="../tags/tag86.xml"/><Relationship Id="rId4" Type="http://schemas.openxmlformats.org/officeDocument/2006/relationships/tags" Target="../tags/tag85.xml"/></Relationships>
</file>

<file path=ppt/slides/_rels/slide19.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89.xml"/><Relationship Id="rId7" Type="http://schemas.openxmlformats.org/officeDocument/2006/relationships/notesSlide" Target="../notesSlides/notesSlide1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slideLayout" Target="../slideLayouts/slideLayout2.xml"/><Relationship Id="rId5" Type="http://schemas.openxmlformats.org/officeDocument/2006/relationships/tags" Target="../tags/tag91.xml"/><Relationship Id="rId10" Type="http://schemas.microsoft.com/office/2007/relationships/hdphoto" Target="../media/hdphoto1.wdp"/><Relationship Id="rId4" Type="http://schemas.openxmlformats.org/officeDocument/2006/relationships/tags" Target="../tags/tag90.xml"/><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94.xml"/><Relationship Id="rId7" Type="http://schemas.openxmlformats.org/officeDocument/2006/relationships/notesSlide" Target="../notesSlides/notesSlide20.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slideLayout" Target="../slideLayouts/slideLayout2.xml"/><Relationship Id="rId5" Type="http://schemas.openxmlformats.org/officeDocument/2006/relationships/tags" Target="../tags/tag96.xml"/><Relationship Id="rId4" Type="http://schemas.openxmlformats.org/officeDocument/2006/relationships/tags" Target="../tags/tag95.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99.xml"/><Relationship Id="rId7" Type="http://schemas.openxmlformats.org/officeDocument/2006/relationships/notesSlide" Target="../notesSlides/notesSlide21.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slideLayout" Target="../slideLayouts/slideLayout2.xml"/><Relationship Id="rId5" Type="http://schemas.openxmlformats.org/officeDocument/2006/relationships/tags" Target="../tags/tag101.xml"/><Relationship Id="rId4" Type="http://schemas.openxmlformats.org/officeDocument/2006/relationships/tags" Target="../tags/tag100.xml"/></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04.xml"/><Relationship Id="rId7" Type="http://schemas.openxmlformats.org/officeDocument/2006/relationships/notesSlide" Target="../notesSlides/notesSlide22.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slideLayout" Target="../slideLayouts/slideLayout2.xml"/><Relationship Id="rId5" Type="http://schemas.openxmlformats.org/officeDocument/2006/relationships/tags" Target="../tags/tag106.xml"/><Relationship Id="rId4" Type="http://schemas.openxmlformats.org/officeDocument/2006/relationships/tags" Target="../tags/tag105.xml"/></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09.xml"/><Relationship Id="rId7" Type="http://schemas.openxmlformats.org/officeDocument/2006/relationships/notesSlide" Target="../notesSlides/notesSlide23.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slideLayout" Target="../slideLayouts/slideLayout2.xml"/><Relationship Id="rId5" Type="http://schemas.openxmlformats.org/officeDocument/2006/relationships/tags" Target="../tags/tag111.xml"/><Relationship Id="rId4" Type="http://schemas.openxmlformats.org/officeDocument/2006/relationships/tags" Target="../tags/tag110.xml"/></Relationships>
</file>

<file path=ppt/slides/_rels/slide24.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notesSlide" Target="../notesSlides/notesSlide24.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Layout" Target="../slideLayouts/slideLayout2.xml"/><Relationship Id="rId5" Type="http://schemas.openxmlformats.org/officeDocument/2006/relationships/tags" Target="../tags/tag116.xml"/><Relationship Id="rId4" Type="http://schemas.openxmlformats.org/officeDocument/2006/relationships/tags" Target="../tags/tag115.xml"/></Relationships>
</file>

<file path=ppt/slides/_rels/slide25.xml.rels><?xml version="1.0" encoding="UTF-8" standalone="yes"?>
<Relationships xmlns="http://schemas.openxmlformats.org/package/2006/relationships"><Relationship Id="rId3" Type="http://schemas.openxmlformats.org/officeDocument/2006/relationships/tags" Target="../tags/tag119.xml"/><Relationship Id="rId7" Type="http://schemas.openxmlformats.org/officeDocument/2006/relationships/notesSlide" Target="../notesSlides/notesSlide25.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slideLayout" Target="../slideLayouts/slideLayout2.xml"/><Relationship Id="rId5" Type="http://schemas.openxmlformats.org/officeDocument/2006/relationships/tags" Target="../tags/tag121.xml"/><Relationship Id="rId4" Type="http://schemas.openxmlformats.org/officeDocument/2006/relationships/tags" Target="../tags/tag120.xml"/></Relationships>
</file>

<file path=ppt/slides/_rels/slide26.xml.rels><?xml version="1.0" encoding="UTF-8" standalone="yes"?>
<Relationships xmlns="http://schemas.openxmlformats.org/package/2006/relationships"><Relationship Id="rId3" Type="http://schemas.openxmlformats.org/officeDocument/2006/relationships/tags" Target="../tags/tag124.xml"/><Relationship Id="rId7" Type="http://schemas.openxmlformats.org/officeDocument/2006/relationships/notesSlide" Target="../notesSlides/notesSlide26.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slideLayout" Target="../slideLayouts/slideLayout2.xml"/><Relationship Id="rId5" Type="http://schemas.openxmlformats.org/officeDocument/2006/relationships/tags" Target="../tags/tag126.xml"/><Relationship Id="rId4" Type="http://schemas.openxmlformats.org/officeDocument/2006/relationships/tags" Target="../tags/tag125.xml"/></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29.xml"/><Relationship Id="rId7" Type="http://schemas.openxmlformats.org/officeDocument/2006/relationships/notesSlide" Target="../notesSlides/notesSlide27.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slideLayout" Target="../slideLayouts/slideLayout2.xml"/><Relationship Id="rId5" Type="http://schemas.openxmlformats.org/officeDocument/2006/relationships/tags" Target="../tags/tag131.xml"/><Relationship Id="rId4" Type="http://schemas.openxmlformats.org/officeDocument/2006/relationships/tags" Target="../tags/tag130.xml"/></Relationships>
</file>

<file path=ppt/slides/_rels/slide28.xml.rels><?xml version="1.0" encoding="UTF-8" standalone="yes"?>
<Relationships xmlns="http://schemas.openxmlformats.org/package/2006/relationships"><Relationship Id="rId3" Type="http://schemas.openxmlformats.org/officeDocument/2006/relationships/tags" Target="../tags/tag134.xml"/><Relationship Id="rId7" Type="http://schemas.openxmlformats.org/officeDocument/2006/relationships/notesSlide" Target="../notesSlides/notesSlide28.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slideLayout" Target="../slideLayouts/slideLayout2.xml"/><Relationship Id="rId5" Type="http://schemas.openxmlformats.org/officeDocument/2006/relationships/tags" Target="../tags/tag136.xml"/><Relationship Id="rId4" Type="http://schemas.openxmlformats.org/officeDocument/2006/relationships/tags" Target="../tags/tag135.xml"/></Relationships>
</file>

<file path=ppt/slides/_rels/slide29.xml.rels><?xml version="1.0" encoding="UTF-8" standalone="yes"?>
<Relationships xmlns="http://schemas.openxmlformats.org/package/2006/relationships"><Relationship Id="rId3" Type="http://schemas.openxmlformats.org/officeDocument/2006/relationships/tags" Target="../tags/tag139.xml"/><Relationship Id="rId7" Type="http://schemas.openxmlformats.org/officeDocument/2006/relationships/notesSlide" Target="../notesSlides/notesSlide29.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slideLayout" Target="../slideLayouts/slideLayout2.xml"/><Relationship Id="rId5" Type="http://schemas.openxmlformats.org/officeDocument/2006/relationships/tags" Target="../tags/tag141.xml"/><Relationship Id="rId4" Type="http://schemas.openxmlformats.org/officeDocument/2006/relationships/tags" Target="../tags/tag140.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tags" Target="../tags/tag144.xml"/><Relationship Id="rId7" Type="http://schemas.openxmlformats.org/officeDocument/2006/relationships/notesSlide" Target="../notesSlides/notesSlide30.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slideLayout" Target="../slideLayouts/slideLayout2.xml"/><Relationship Id="rId5" Type="http://schemas.openxmlformats.org/officeDocument/2006/relationships/tags" Target="../tags/tag146.xml"/><Relationship Id="rId4" Type="http://schemas.openxmlformats.org/officeDocument/2006/relationships/tags" Target="../tags/tag145.xml"/></Relationships>
</file>

<file path=ppt/slides/_rels/slide31.xml.rels><?xml version="1.0" encoding="UTF-8" standalone="yes"?>
<Relationships xmlns="http://schemas.openxmlformats.org/package/2006/relationships"><Relationship Id="rId3" Type="http://schemas.openxmlformats.org/officeDocument/2006/relationships/tags" Target="../tags/tag149.xml"/><Relationship Id="rId7" Type="http://schemas.openxmlformats.org/officeDocument/2006/relationships/notesSlide" Target="../notesSlides/notesSlide31.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slideLayout" Target="../slideLayouts/slideLayout2.xml"/><Relationship Id="rId5" Type="http://schemas.openxmlformats.org/officeDocument/2006/relationships/tags" Target="../tags/tag151.xml"/><Relationship Id="rId4" Type="http://schemas.openxmlformats.org/officeDocument/2006/relationships/tags" Target="../tags/tag150.xml"/></Relationships>
</file>

<file path=ppt/slides/_rels/slide32.xml.rels><?xml version="1.0" encoding="UTF-8" standalone="yes"?>
<Relationships xmlns="http://schemas.openxmlformats.org/package/2006/relationships"><Relationship Id="rId3" Type="http://schemas.openxmlformats.org/officeDocument/2006/relationships/tags" Target="../tags/tag154.xml"/><Relationship Id="rId7" Type="http://schemas.openxmlformats.org/officeDocument/2006/relationships/notesSlide" Target="../notesSlides/notesSlide32.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slideLayout" Target="../slideLayouts/slideLayout2.xml"/><Relationship Id="rId5" Type="http://schemas.openxmlformats.org/officeDocument/2006/relationships/tags" Target="../tags/tag156.xml"/><Relationship Id="rId4" Type="http://schemas.openxmlformats.org/officeDocument/2006/relationships/tags" Target="../tags/tag155.xml"/></Relationships>
</file>

<file path=ppt/slides/_rels/slide33.xml.rels><?xml version="1.0" encoding="UTF-8" standalone="yes"?>
<Relationships xmlns="http://schemas.openxmlformats.org/package/2006/relationships"><Relationship Id="rId3" Type="http://schemas.openxmlformats.org/officeDocument/2006/relationships/tags" Target="../tags/tag159.xml"/><Relationship Id="rId7" Type="http://schemas.openxmlformats.org/officeDocument/2006/relationships/notesSlide" Target="../notesSlides/notesSlide33.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slideLayout" Target="../slideLayouts/slideLayout2.xml"/><Relationship Id="rId5" Type="http://schemas.openxmlformats.org/officeDocument/2006/relationships/tags" Target="../tags/tag161.xml"/><Relationship Id="rId4" Type="http://schemas.openxmlformats.org/officeDocument/2006/relationships/tags" Target="../tags/tag160.xml"/></Relationships>
</file>

<file path=ppt/slides/_rels/slide34.xml.rels><?xml version="1.0" encoding="UTF-8" standalone="yes"?>
<Relationships xmlns="http://schemas.openxmlformats.org/package/2006/relationships"><Relationship Id="rId3" Type="http://schemas.openxmlformats.org/officeDocument/2006/relationships/tags" Target="../tags/tag164.xml"/><Relationship Id="rId7" Type="http://schemas.openxmlformats.org/officeDocument/2006/relationships/notesSlide" Target="../notesSlides/notesSlide34.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slideLayout" Target="../slideLayouts/slideLayout2.xml"/><Relationship Id="rId5" Type="http://schemas.openxmlformats.org/officeDocument/2006/relationships/tags" Target="../tags/tag166.xml"/><Relationship Id="rId4" Type="http://schemas.openxmlformats.org/officeDocument/2006/relationships/tags" Target="../tags/tag165.xml"/></Relationships>
</file>

<file path=ppt/slides/_rels/slide3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69.xml"/><Relationship Id="rId7" Type="http://schemas.openxmlformats.org/officeDocument/2006/relationships/notesSlide" Target="../notesSlides/notesSlide35.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slideLayout" Target="../slideLayouts/slideLayout2.xml"/><Relationship Id="rId5" Type="http://schemas.openxmlformats.org/officeDocument/2006/relationships/tags" Target="../tags/tag171.xml"/><Relationship Id="rId4" Type="http://schemas.openxmlformats.org/officeDocument/2006/relationships/tags" Target="../tags/tag170.xml"/></Relationships>
</file>

<file path=ppt/slides/_rels/slide36.xml.rels><?xml version="1.0" encoding="UTF-8" standalone="yes"?>
<Relationships xmlns="http://schemas.openxmlformats.org/package/2006/relationships"><Relationship Id="rId3" Type="http://schemas.openxmlformats.org/officeDocument/2006/relationships/tags" Target="../tags/tag174.xml"/><Relationship Id="rId7" Type="http://schemas.openxmlformats.org/officeDocument/2006/relationships/notesSlide" Target="../notesSlides/notesSlide36.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slideLayout" Target="../slideLayouts/slideLayout2.xml"/><Relationship Id="rId5" Type="http://schemas.openxmlformats.org/officeDocument/2006/relationships/tags" Target="../tags/tag176.xml"/><Relationship Id="rId4" Type="http://schemas.openxmlformats.org/officeDocument/2006/relationships/tags" Target="../tags/tag175.xml"/></Relationships>
</file>

<file path=ppt/slides/_rels/slide37.xml.rels><?xml version="1.0" encoding="UTF-8" standalone="yes"?>
<Relationships xmlns="http://schemas.openxmlformats.org/package/2006/relationships"><Relationship Id="rId3" Type="http://schemas.openxmlformats.org/officeDocument/2006/relationships/tags" Target="../tags/tag179.xml"/><Relationship Id="rId7" Type="http://schemas.openxmlformats.org/officeDocument/2006/relationships/notesSlide" Target="../notesSlides/notesSlide37.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slideLayout" Target="../slideLayouts/slideLayout2.xml"/><Relationship Id="rId5" Type="http://schemas.openxmlformats.org/officeDocument/2006/relationships/tags" Target="../tags/tag181.xml"/><Relationship Id="rId4" Type="http://schemas.openxmlformats.org/officeDocument/2006/relationships/tags" Target="../tags/tag180.xml"/></Relationships>
</file>

<file path=ppt/slides/_rels/slide38.xml.rels><?xml version="1.0" encoding="UTF-8" standalone="yes"?>
<Relationships xmlns="http://schemas.openxmlformats.org/package/2006/relationships"><Relationship Id="rId3" Type="http://schemas.openxmlformats.org/officeDocument/2006/relationships/tags" Target="../tags/tag184.xml"/><Relationship Id="rId7" Type="http://schemas.openxmlformats.org/officeDocument/2006/relationships/notesSlide" Target="../notesSlides/notesSlide38.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slideLayout" Target="../slideLayouts/slideLayout2.xml"/><Relationship Id="rId5" Type="http://schemas.openxmlformats.org/officeDocument/2006/relationships/tags" Target="../tags/tag186.xml"/><Relationship Id="rId4" Type="http://schemas.openxmlformats.org/officeDocument/2006/relationships/tags" Target="../tags/tag185.xml"/></Relationships>
</file>

<file path=ppt/slides/_rels/slide39.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notesSlide" Target="../notesSlides/notesSlide39.xml"/><Relationship Id="rId5" Type="http://schemas.openxmlformats.org/officeDocument/2006/relationships/slideLayout" Target="../slideLayouts/slideLayout2.xml"/><Relationship Id="rId4" Type="http://schemas.openxmlformats.org/officeDocument/2006/relationships/tags" Target="../tags/tag190.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4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20.xml"/><Relationship Id="rId7" Type="http://schemas.openxmlformats.org/officeDocument/2006/relationships/notesSlide" Target="../notesSlides/notesSlide5.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27.xml"/><Relationship Id="rId5" Type="http://schemas.openxmlformats.org/officeDocument/2006/relationships/tags" Target="../tags/tag22.xml"/><Relationship Id="rId10" Type="http://schemas.openxmlformats.org/officeDocument/2006/relationships/slide" Target="slide20.xml"/><Relationship Id="rId4" Type="http://schemas.openxmlformats.org/officeDocument/2006/relationships/tags" Target="../tags/tag21.xml"/><Relationship Id="rId9" Type="http://schemas.openxmlformats.org/officeDocument/2006/relationships/slide" Target="slide14.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notesSlide" Target="../notesSlides/notesSlide7.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2.xml"/><Relationship Id="rId5" Type="http://schemas.openxmlformats.org/officeDocument/2006/relationships/tags" Target="../tags/tag31.xml"/><Relationship Id="rId4" Type="http://schemas.openxmlformats.org/officeDocument/2006/relationships/tags" Target="../tags/tag30.xml"/></Relationships>
</file>

<file path=ppt/slides/_rels/slide8.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notesSlide" Target="../notesSlides/notesSlide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2.xml"/><Relationship Id="rId5" Type="http://schemas.openxmlformats.org/officeDocument/2006/relationships/tags" Target="../tags/tag36.xml"/><Relationship Id="rId4" Type="http://schemas.openxmlformats.org/officeDocument/2006/relationships/tags" Target="../tags/tag35.xml"/></Relationships>
</file>

<file path=ppt/slides/_rels/slide9.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notesSlide" Target="../notesSlides/notesSlide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2.xml"/><Relationship Id="rId5" Type="http://schemas.openxmlformats.org/officeDocument/2006/relationships/tags" Target="../tags/tag41.xml"/><Relationship Id="rId4" Type="http://schemas.openxmlformats.org/officeDocument/2006/relationships/tags" Target="../tags/tag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Εισαγωγή στη                     Νοσηλευτική Επιστήμη</a:t>
            </a:r>
            <a:endParaRPr lang="el-GR" dirty="0"/>
          </a:p>
        </p:txBody>
      </p:sp>
      <p:sp>
        <p:nvSpPr>
          <p:cNvPr id="3" name="Υπότιτλος 2"/>
          <p:cNvSpPr>
            <a:spLocks noGrp="1"/>
          </p:cNvSpPr>
          <p:nvPr>
            <p:ph type="subTitle" idx="1"/>
            <p:custDataLst>
              <p:tags r:id="rId3"/>
            </p:custDataLst>
          </p:nvPr>
        </p:nvSpPr>
        <p:spPr>
          <a:xfrm>
            <a:off x="251520" y="2708920"/>
            <a:ext cx="8712968" cy="4056856"/>
          </a:xfrm>
        </p:spPr>
        <p:txBody>
          <a:bodyPr>
            <a:noAutofit/>
          </a:bodyPr>
          <a:lstStyle/>
          <a:p>
            <a:r>
              <a:rPr lang="el-GR" sz="2800" b="1" dirty="0"/>
              <a:t>Ενότητα </a:t>
            </a:r>
            <a:r>
              <a:rPr lang="en-US" sz="2800" b="1" dirty="0" smtClean="0"/>
              <a:t>9</a:t>
            </a:r>
            <a:r>
              <a:rPr lang="el-GR" sz="2800" b="1" dirty="0" smtClean="0"/>
              <a:t>:</a:t>
            </a:r>
            <a:r>
              <a:rPr lang="en-US" sz="2800" dirty="0" smtClean="0"/>
              <a:t> </a:t>
            </a:r>
            <a:r>
              <a:rPr lang="el-GR" smtClean="0"/>
              <a:t>Επικοινωνία.</a:t>
            </a:r>
            <a:endParaRPr lang="en-US" sz="16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err="1" smtClean="0"/>
              <a:t>Κοτρώτσιου</a:t>
            </a:r>
            <a:r>
              <a:rPr lang="el-GR" sz="2800" dirty="0" smtClean="0"/>
              <a:t> Ευαγγελία</a:t>
            </a:r>
            <a:r>
              <a:rPr lang="fi-FI" sz="2800" dirty="0" smtClean="0"/>
              <a:t>, </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Νοσηλευτικής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Λεκτική Επικοινωνία</a:t>
            </a:r>
            <a:endParaRPr lang="en-US" sz="2800" b="0" dirty="0"/>
          </a:p>
        </p:txBody>
      </p:sp>
      <p:sp>
        <p:nvSpPr>
          <p:cNvPr id="9" name="Θέση περιεχομένου 8"/>
          <p:cNvSpPr>
            <a:spLocks noGrp="1"/>
          </p:cNvSpPr>
          <p:nvPr>
            <p:ph idx="1"/>
            <p:custDataLst>
              <p:tags r:id="rId3"/>
            </p:custDataLst>
          </p:nvPr>
        </p:nvSpPr>
        <p:spPr>
          <a:xfrm>
            <a:off x="12413" y="1386889"/>
            <a:ext cx="9145016" cy="2351139"/>
          </a:xfrm>
        </p:spPr>
        <p:txBody>
          <a:bodyPr>
            <a:noAutofit/>
          </a:bodyPr>
          <a:lstStyle/>
          <a:p>
            <a:r>
              <a:rPr lang="el-GR" sz="3600" dirty="0"/>
              <a:t>H λεκτική επικοινωνία </a:t>
            </a:r>
            <a:r>
              <a:rPr lang="el-GR" sz="3600" dirty="0" smtClean="0"/>
              <a:t>αποτελείται από </a:t>
            </a:r>
            <a:r>
              <a:rPr lang="el-GR" sz="3600" dirty="0"/>
              <a:t>λέξεις </a:t>
            </a:r>
          </a:p>
          <a:p>
            <a:pPr lvl="2">
              <a:buFont typeface="Wingdings" panose="05000000000000000000" pitchFamily="2" charset="2"/>
              <a:buChar char="v"/>
            </a:pPr>
            <a:r>
              <a:rPr lang="el-GR" sz="3200" dirty="0"/>
              <a:t>   </a:t>
            </a:r>
            <a:r>
              <a:rPr lang="el-GR" sz="3200" dirty="0" smtClean="0"/>
              <a:t>σε γραπτή. </a:t>
            </a:r>
            <a:endParaRPr lang="el-GR" sz="3200" dirty="0"/>
          </a:p>
          <a:p>
            <a:pPr lvl="2">
              <a:buFont typeface="Wingdings" panose="05000000000000000000" pitchFamily="2" charset="2"/>
              <a:buChar char="v"/>
            </a:pPr>
            <a:r>
              <a:rPr lang="el-GR" sz="3200" dirty="0"/>
              <a:t>    ή προφορική </a:t>
            </a:r>
            <a:r>
              <a:rPr lang="el-GR" sz="3200" dirty="0" smtClean="0"/>
              <a:t>μορφή.</a:t>
            </a:r>
            <a:endParaRPr lang="el-GR" sz="3200" dirty="0"/>
          </a:p>
          <a:p>
            <a:endParaRPr lang="el-GR" sz="36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1647581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Μη Λεκτική Επικοινωνία</a:t>
            </a:r>
            <a:endParaRPr lang="en-US" sz="2800" b="0" dirty="0"/>
          </a:p>
        </p:txBody>
      </p:sp>
      <p:sp>
        <p:nvSpPr>
          <p:cNvPr id="9" name="Θέση περιεχομένου 8"/>
          <p:cNvSpPr>
            <a:spLocks noGrp="1"/>
          </p:cNvSpPr>
          <p:nvPr>
            <p:ph idx="1"/>
            <p:custDataLst>
              <p:tags r:id="rId3"/>
            </p:custDataLst>
          </p:nvPr>
        </p:nvSpPr>
        <p:spPr>
          <a:xfrm>
            <a:off x="755576" y="1556792"/>
            <a:ext cx="9145016" cy="2351139"/>
          </a:xfrm>
        </p:spPr>
        <p:txBody>
          <a:bodyPr>
            <a:noAutofit/>
          </a:bodyPr>
          <a:lstStyle/>
          <a:p>
            <a:r>
              <a:rPr lang="el-GR" sz="3600" dirty="0"/>
              <a:t>Η μη λεκτική επικοινωνία γίνεται :</a:t>
            </a:r>
          </a:p>
          <a:p>
            <a:pPr lvl="1">
              <a:buFont typeface="Wingdings" panose="05000000000000000000" pitchFamily="2" charset="2"/>
              <a:buChar char="Ø"/>
            </a:pPr>
            <a:r>
              <a:rPr lang="el-GR" dirty="0" smtClean="0"/>
              <a:t>     χωρίς λέξεις.</a:t>
            </a:r>
            <a:endParaRPr lang="el-GR" dirty="0"/>
          </a:p>
          <a:p>
            <a:pPr lvl="1">
              <a:buFont typeface="Wingdings" panose="05000000000000000000" pitchFamily="2" charset="2"/>
              <a:buChar char="Ø"/>
            </a:pPr>
            <a:r>
              <a:rPr lang="el-GR" dirty="0"/>
              <a:t>    </a:t>
            </a:r>
            <a:r>
              <a:rPr lang="el-GR" dirty="0" smtClean="0"/>
              <a:t> </a:t>
            </a:r>
            <a:r>
              <a:rPr lang="el-GR" dirty="0"/>
              <a:t>με </a:t>
            </a:r>
            <a:r>
              <a:rPr lang="el-GR" dirty="0" smtClean="0"/>
              <a:t>χειρονομίες.</a:t>
            </a:r>
            <a:endParaRPr lang="el-GR" dirty="0"/>
          </a:p>
          <a:p>
            <a:pPr lvl="1">
              <a:buFont typeface="Wingdings" panose="05000000000000000000" pitchFamily="2" charset="2"/>
              <a:buChar char="Ø"/>
            </a:pPr>
            <a:r>
              <a:rPr lang="el-GR" dirty="0"/>
              <a:t>    </a:t>
            </a:r>
            <a:r>
              <a:rPr lang="el-GR" dirty="0" smtClean="0"/>
              <a:t> </a:t>
            </a:r>
            <a:r>
              <a:rPr lang="el-GR" dirty="0"/>
              <a:t>με </a:t>
            </a:r>
            <a:r>
              <a:rPr lang="el-GR" dirty="0" smtClean="0"/>
              <a:t>εκφράσεις.</a:t>
            </a:r>
            <a:endParaRPr lang="el-GR" dirty="0"/>
          </a:p>
          <a:p>
            <a:pPr lvl="1">
              <a:buFont typeface="Wingdings" panose="05000000000000000000" pitchFamily="2" charset="2"/>
              <a:buChar char="Ø"/>
            </a:pPr>
            <a:r>
              <a:rPr lang="el-GR" dirty="0"/>
              <a:t>    </a:t>
            </a:r>
            <a:r>
              <a:rPr lang="el-GR" dirty="0" smtClean="0"/>
              <a:t> </a:t>
            </a:r>
            <a:r>
              <a:rPr lang="el-GR" dirty="0"/>
              <a:t>με τη  στάση σώματος </a:t>
            </a:r>
            <a:r>
              <a:rPr lang="el-GR" dirty="0" smtClean="0"/>
              <a:t>.</a:t>
            </a:r>
            <a:endParaRPr lang="el-GR" dirty="0"/>
          </a:p>
          <a:p>
            <a:pPr lvl="1">
              <a:buFont typeface="Wingdings" panose="05000000000000000000" pitchFamily="2" charset="2"/>
              <a:buChar char="Ø"/>
            </a:pPr>
            <a:r>
              <a:rPr lang="el-GR" dirty="0"/>
              <a:t>    </a:t>
            </a:r>
            <a:r>
              <a:rPr lang="el-GR" dirty="0" smtClean="0"/>
              <a:t> </a:t>
            </a:r>
            <a:r>
              <a:rPr lang="el-GR" dirty="0"/>
              <a:t>με τη χροιά της </a:t>
            </a:r>
            <a:r>
              <a:rPr lang="el-GR" dirty="0" smtClean="0"/>
              <a:t>φωνής. </a:t>
            </a:r>
            <a:endParaRPr lang="el-GR" dirty="0"/>
          </a:p>
          <a:p>
            <a:pPr lvl="1">
              <a:buFont typeface="Wingdings" panose="05000000000000000000" pitchFamily="2" charset="2"/>
              <a:buChar char="Ø"/>
            </a:pPr>
            <a:r>
              <a:rPr lang="el-GR" dirty="0"/>
              <a:t>    </a:t>
            </a:r>
            <a:r>
              <a:rPr lang="el-GR" dirty="0" smtClean="0"/>
              <a:t> </a:t>
            </a:r>
            <a:r>
              <a:rPr lang="el-GR" dirty="0"/>
              <a:t>με τη γενική </a:t>
            </a:r>
            <a:r>
              <a:rPr lang="el-GR" dirty="0" smtClean="0"/>
              <a:t>εμφάνιση.</a:t>
            </a:r>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751520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Αποτελέσματα μη λεκτικής </a:t>
            </a:r>
            <a:r>
              <a:rPr lang="el-GR" altLang="el-GR" dirty="0" smtClean="0"/>
              <a:t>επικοινωνίας (α)</a:t>
            </a:r>
            <a:endParaRPr lang="en-US" sz="2800" b="0" dirty="0"/>
          </a:p>
        </p:txBody>
      </p:sp>
      <p:sp>
        <p:nvSpPr>
          <p:cNvPr id="9" name="Θέση περιεχομένου 8"/>
          <p:cNvSpPr>
            <a:spLocks noGrp="1"/>
          </p:cNvSpPr>
          <p:nvPr>
            <p:ph idx="1"/>
            <p:custDataLst>
              <p:tags r:id="rId3"/>
            </p:custDataLst>
          </p:nvPr>
        </p:nvSpPr>
        <p:spPr>
          <a:xfrm>
            <a:off x="0" y="1556792"/>
            <a:ext cx="9145016" cy="2351139"/>
          </a:xfrm>
        </p:spPr>
        <p:txBody>
          <a:bodyPr>
            <a:noAutofit/>
          </a:bodyPr>
          <a:lstStyle/>
          <a:p>
            <a:r>
              <a:rPr lang="el-GR" sz="3600" dirty="0"/>
              <a:t>Φανερώνει περισσότερα για το τι αισθάνεται το άτομο και  τι σκέφτεται σε σχέση με αυτά που εκφράζει με </a:t>
            </a:r>
            <a:r>
              <a:rPr lang="el-GR" sz="3600" dirty="0" smtClean="0"/>
              <a:t>λέξεις.</a:t>
            </a:r>
            <a:endParaRPr lang="el-GR" sz="3600" dirty="0"/>
          </a:p>
          <a:p>
            <a:r>
              <a:rPr lang="el-GR" sz="3600" dirty="0"/>
              <a:t>Μπορεί να βρίσκεται σε ασυμφωνία με τη λεκτική </a:t>
            </a:r>
            <a:r>
              <a:rPr lang="el-GR" sz="3600" dirty="0" smtClean="0"/>
              <a:t>επικοινωνία.</a:t>
            </a:r>
            <a:endParaRPr lang="el-GR" sz="36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2382924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Περιπτώσεις </a:t>
            </a:r>
            <a:r>
              <a:rPr lang="el-GR" altLang="el-GR" dirty="0"/>
              <a:t>μη λεκτικής </a:t>
            </a:r>
            <a:r>
              <a:rPr lang="el-GR" altLang="el-GR" dirty="0" smtClean="0"/>
              <a:t>επικοινωνίας </a:t>
            </a:r>
            <a:endParaRPr lang="en-US" sz="2800" b="0" dirty="0"/>
          </a:p>
        </p:txBody>
      </p:sp>
      <p:sp>
        <p:nvSpPr>
          <p:cNvPr id="9" name="Θέση περιεχομένου 8"/>
          <p:cNvSpPr>
            <a:spLocks noGrp="1"/>
          </p:cNvSpPr>
          <p:nvPr>
            <p:ph idx="1"/>
            <p:custDataLst>
              <p:tags r:id="rId3"/>
            </p:custDataLst>
          </p:nvPr>
        </p:nvSpPr>
        <p:spPr>
          <a:xfrm>
            <a:off x="0" y="1556792"/>
            <a:ext cx="9145016" cy="2351139"/>
          </a:xfrm>
        </p:spPr>
        <p:txBody>
          <a:bodyPr>
            <a:noAutofit/>
          </a:bodyPr>
          <a:lstStyle/>
          <a:p>
            <a:r>
              <a:rPr lang="el-GR" sz="2800" dirty="0"/>
              <a:t>Ένας μορφασμός καθώς τον γυρίζουν στο </a:t>
            </a:r>
            <a:r>
              <a:rPr lang="el-GR" sz="2800" dirty="0" smtClean="0"/>
              <a:t>πλευρό.</a:t>
            </a:r>
            <a:endParaRPr lang="el-GR" sz="2800" dirty="0"/>
          </a:p>
          <a:p>
            <a:r>
              <a:rPr lang="el-GR" sz="2800" dirty="0"/>
              <a:t>Μια σφιγμένη </a:t>
            </a:r>
            <a:r>
              <a:rPr lang="el-GR" sz="2800" dirty="0" smtClean="0"/>
              <a:t>έκφραση.</a:t>
            </a:r>
            <a:endParaRPr lang="el-GR" sz="2800" dirty="0"/>
          </a:p>
          <a:p>
            <a:r>
              <a:rPr lang="el-GR" sz="2800" dirty="0"/>
              <a:t>Νευρική ενασχόληση με τα καλύμματα του </a:t>
            </a:r>
            <a:r>
              <a:rPr lang="el-GR" sz="2800" dirty="0" smtClean="0"/>
              <a:t>κρεβατιού.</a:t>
            </a:r>
            <a:endParaRPr lang="el-GR" sz="2800" dirty="0"/>
          </a:p>
          <a:p>
            <a:r>
              <a:rPr lang="el-GR" sz="2800" dirty="0"/>
              <a:t>Η άκαμπτη στάση του </a:t>
            </a:r>
            <a:r>
              <a:rPr lang="el-GR" sz="2800" dirty="0" smtClean="0"/>
              <a:t>σώματος.</a:t>
            </a:r>
            <a:endParaRPr lang="el-GR" sz="2800" dirty="0"/>
          </a:p>
          <a:p>
            <a:r>
              <a:rPr lang="el-GR" sz="2800" dirty="0"/>
              <a:t>Οι αργές κινήσεις </a:t>
            </a:r>
            <a:r>
              <a:rPr lang="el-GR" sz="2800" dirty="0" smtClean="0"/>
              <a:t>.</a:t>
            </a:r>
            <a:endParaRPr lang="el-GR" sz="2800" dirty="0"/>
          </a:p>
          <a:p>
            <a:pPr marL="0" indent="0">
              <a:buNone/>
            </a:pPr>
            <a:endParaRPr lang="el-GR" sz="2800" dirty="0" smtClean="0"/>
          </a:p>
          <a:p>
            <a:pPr marL="0" indent="0">
              <a:buNone/>
            </a:pPr>
            <a:r>
              <a:rPr lang="el-GR" sz="2800" dirty="0" smtClean="0"/>
              <a:t>συχνά </a:t>
            </a:r>
            <a:r>
              <a:rPr lang="el-GR" sz="2800" dirty="0"/>
              <a:t>υποδηλώνουν  </a:t>
            </a:r>
            <a:r>
              <a:rPr lang="el-GR" sz="2800" b="1" dirty="0">
                <a:solidFill>
                  <a:srgbClr val="C00000"/>
                </a:solidFill>
              </a:rPr>
              <a:t>ΠΟΝΟ</a:t>
            </a:r>
            <a:r>
              <a:rPr lang="el-GR" sz="2800" dirty="0"/>
              <a:t>  παρόλο που οι ίδιοι οι ασθενείς μπορεί να  δηλώνουν ότι είναι </a:t>
            </a:r>
            <a:r>
              <a:rPr lang="el-GR" sz="2800" dirty="0" smtClean="0"/>
              <a:t>καλά.</a:t>
            </a:r>
            <a:endParaRPr lang="el-GR" sz="2800" dirty="0"/>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457200" y="5915576"/>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3909578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Παράγοντες που επηρεάζουν την επικοινωνία</a:t>
            </a:r>
            <a:endParaRPr lang="en-US" sz="2800" b="0" dirty="0"/>
          </a:p>
        </p:txBody>
      </p:sp>
      <p:sp>
        <p:nvSpPr>
          <p:cNvPr id="9" name="Θέση περιεχομένου 8"/>
          <p:cNvSpPr>
            <a:spLocks noGrp="1"/>
          </p:cNvSpPr>
          <p:nvPr>
            <p:ph idx="1"/>
            <p:custDataLst>
              <p:tags r:id="rId3"/>
            </p:custDataLst>
          </p:nvPr>
        </p:nvSpPr>
        <p:spPr>
          <a:xfrm>
            <a:off x="0" y="1556792"/>
            <a:ext cx="9145016" cy="2351139"/>
          </a:xfrm>
        </p:spPr>
        <p:txBody>
          <a:bodyPr>
            <a:noAutofit/>
          </a:bodyPr>
          <a:lstStyle/>
          <a:p>
            <a:r>
              <a:rPr lang="el-GR" sz="2800" dirty="0"/>
              <a:t>Η κουλτούρα</a:t>
            </a:r>
          </a:p>
          <a:p>
            <a:r>
              <a:rPr lang="el-GR" sz="2800" dirty="0"/>
              <a:t>Η προηγούμενη εμπειρία</a:t>
            </a:r>
          </a:p>
          <a:p>
            <a:r>
              <a:rPr lang="el-GR" sz="2800" dirty="0"/>
              <a:t>Τα συναισθήματα</a:t>
            </a:r>
          </a:p>
          <a:p>
            <a:r>
              <a:rPr lang="el-GR" sz="2800" dirty="0"/>
              <a:t>Η διάθεση</a:t>
            </a:r>
          </a:p>
          <a:p>
            <a:r>
              <a:rPr lang="el-GR" sz="2800" dirty="0"/>
              <a:t>Η συμπεριφορά</a:t>
            </a:r>
          </a:p>
          <a:p>
            <a:r>
              <a:rPr lang="el-GR" sz="2800" dirty="0"/>
              <a:t>Οι αντιλήψεις του ατόμου</a:t>
            </a:r>
          </a:p>
          <a:p>
            <a:r>
              <a:rPr lang="el-GR" sz="2800" dirty="0"/>
              <a:t>Η εικόνα για τον εαυτό</a:t>
            </a:r>
          </a:p>
        </p:txBody>
      </p:sp>
      <p:pic>
        <p:nvPicPr>
          <p:cNvPr id="2" name="Εικόνα 1" descr="[DECORATIVE]"/>
          <p:cNvPicPr>
            <a:picLocks noChangeAspect="1"/>
          </p:cNvPicPr>
          <p:nvPr/>
        </p:nvPicPr>
        <p:blipFill>
          <a:blip r:embed="rId8"/>
          <a:stretch>
            <a:fillRect/>
          </a:stretch>
        </p:blipFill>
        <p:spPr>
          <a:xfrm>
            <a:off x="4800448" y="1404139"/>
            <a:ext cx="3505504" cy="4804064"/>
          </a:xfrm>
          <a:prstGeom prst="rect">
            <a:avLst/>
          </a:prstGeom>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50722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Η κουλτούρα</a:t>
            </a:r>
            <a:endParaRPr lang="en-US" sz="2800" b="0" dirty="0"/>
          </a:p>
        </p:txBody>
      </p:sp>
      <p:sp>
        <p:nvSpPr>
          <p:cNvPr id="9" name="Θέση περιεχομένου 8"/>
          <p:cNvSpPr>
            <a:spLocks noGrp="1"/>
          </p:cNvSpPr>
          <p:nvPr>
            <p:ph idx="1"/>
            <p:custDataLst>
              <p:tags r:id="rId3"/>
            </p:custDataLst>
          </p:nvPr>
        </p:nvSpPr>
        <p:spPr>
          <a:xfrm>
            <a:off x="457200" y="1628800"/>
            <a:ext cx="9145016" cy="2351139"/>
          </a:xfrm>
        </p:spPr>
        <p:txBody>
          <a:bodyPr>
            <a:noAutofit/>
          </a:bodyPr>
          <a:lstStyle/>
          <a:p>
            <a:r>
              <a:rPr lang="el-GR" sz="2800" dirty="0"/>
              <a:t>Κάθε κουλτούρα έχει τους δικούς της </a:t>
            </a:r>
            <a:r>
              <a:rPr lang="el-GR" sz="2800" dirty="0" smtClean="0"/>
              <a:t>κανόνες.</a:t>
            </a:r>
            <a:endParaRPr lang="el-GR" sz="2800" dirty="0"/>
          </a:p>
          <a:p>
            <a:r>
              <a:rPr lang="el-GR" sz="2800" dirty="0"/>
              <a:t>Προσωπικός </a:t>
            </a:r>
            <a:r>
              <a:rPr lang="el-GR" sz="2800" dirty="0" smtClean="0"/>
              <a:t>χώρος.</a:t>
            </a:r>
            <a:endParaRPr lang="el-GR" sz="2800" dirty="0"/>
          </a:p>
          <a:p>
            <a:r>
              <a:rPr lang="el-GR" sz="2800" dirty="0"/>
              <a:t>Οπτική </a:t>
            </a:r>
            <a:r>
              <a:rPr lang="el-GR" sz="2800" dirty="0" smtClean="0"/>
              <a:t>επαφή.</a:t>
            </a:r>
            <a:endParaRPr lang="el-GR" sz="2800" dirty="0"/>
          </a:p>
          <a:p>
            <a:r>
              <a:rPr lang="el-GR" sz="2800" dirty="0"/>
              <a:t>Τόνος φωνής </a:t>
            </a:r>
            <a:r>
              <a:rPr lang="el-GR" sz="2800" dirty="0" smtClean="0"/>
              <a:t>.</a:t>
            </a:r>
            <a:endParaRPr lang="el-GR" sz="2800" dirty="0"/>
          </a:p>
          <a:p>
            <a:r>
              <a:rPr lang="el-GR" sz="2800" dirty="0" smtClean="0"/>
              <a:t>Χειρονομίες .</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69345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Η Προηγούμενη Εμπειρία επηρεάζει:</a:t>
            </a:r>
            <a:endParaRPr lang="en-US" sz="2800" b="0" dirty="0"/>
          </a:p>
        </p:txBody>
      </p:sp>
      <p:sp>
        <p:nvSpPr>
          <p:cNvPr id="9" name="Θέση περιεχομένου 8"/>
          <p:cNvSpPr>
            <a:spLocks noGrp="1"/>
          </p:cNvSpPr>
          <p:nvPr>
            <p:ph idx="1"/>
            <p:custDataLst>
              <p:tags r:id="rId3"/>
            </p:custDataLst>
          </p:nvPr>
        </p:nvSpPr>
        <p:spPr>
          <a:xfrm>
            <a:off x="899592" y="2606152"/>
            <a:ext cx="9145016" cy="2351139"/>
          </a:xfrm>
        </p:spPr>
        <p:txBody>
          <a:bodyPr>
            <a:noAutofit/>
          </a:bodyPr>
          <a:lstStyle/>
          <a:p>
            <a:r>
              <a:rPr lang="el-GR" sz="2800" dirty="0"/>
              <a:t>Τον τρόπο αντίληψης του </a:t>
            </a:r>
            <a:r>
              <a:rPr lang="el-GR" sz="2800" dirty="0" smtClean="0"/>
              <a:t>μηνύματος.</a:t>
            </a:r>
            <a:endParaRPr lang="el-GR" sz="2800" dirty="0"/>
          </a:p>
          <a:p>
            <a:r>
              <a:rPr lang="el-GR" sz="2800" dirty="0"/>
              <a:t>Την ερμηνεία του </a:t>
            </a:r>
            <a:r>
              <a:rPr lang="el-GR" sz="2800" dirty="0" smtClean="0"/>
              <a:t>μηνύματος.</a:t>
            </a:r>
            <a:endParaRPr lang="el-GR" sz="2800" dirty="0"/>
          </a:p>
          <a:p>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2419005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Συναισθήματα </a:t>
            </a:r>
            <a:endParaRPr lang="en-US" sz="2800" b="0" dirty="0"/>
          </a:p>
        </p:txBody>
      </p:sp>
      <p:sp>
        <p:nvSpPr>
          <p:cNvPr id="9" name="Θέση περιεχομένου 8"/>
          <p:cNvSpPr>
            <a:spLocks noGrp="1"/>
          </p:cNvSpPr>
          <p:nvPr>
            <p:ph idx="1"/>
            <p:custDataLst>
              <p:tags r:id="rId3"/>
            </p:custDataLst>
          </p:nvPr>
        </p:nvSpPr>
        <p:spPr>
          <a:xfrm>
            <a:off x="399345" y="1386889"/>
            <a:ext cx="8237803" cy="2351139"/>
          </a:xfrm>
        </p:spPr>
        <p:txBody>
          <a:bodyPr>
            <a:noAutofit/>
          </a:bodyPr>
          <a:lstStyle/>
          <a:p>
            <a:r>
              <a:rPr lang="el-GR" sz="2800" dirty="0"/>
              <a:t>Ένα </a:t>
            </a:r>
            <a:r>
              <a:rPr lang="el-GR" sz="2800" b="1" dirty="0">
                <a:solidFill>
                  <a:srgbClr val="C00000"/>
                </a:solidFill>
              </a:rPr>
              <a:t>αγχώδες άτομο </a:t>
            </a:r>
            <a:r>
              <a:rPr lang="el-GR" sz="2800" dirty="0"/>
              <a:t>μπορεί να μην ακούσει σωστά τι </a:t>
            </a:r>
            <a:r>
              <a:rPr lang="el-GR" sz="2800" dirty="0" smtClean="0"/>
              <a:t>λέγεται.</a:t>
            </a:r>
            <a:endParaRPr lang="el-GR" sz="2800" dirty="0"/>
          </a:p>
          <a:p>
            <a:r>
              <a:rPr lang="el-GR" sz="2800" dirty="0"/>
              <a:t>Ένα </a:t>
            </a:r>
            <a:r>
              <a:rPr lang="el-GR" sz="2800" b="1" dirty="0">
                <a:solidFill>
                  <a:srgbClr val="C00000"/>
                </a:solidFill>
              </a:rPr>
              <a:t>αγχώδες άτομο </a:t>
            </a:r>
            <a:r>
              <a:rPr lang="el-GR" sz="2800" dirty="0"/>
              <a:t>μπορεί να ερμηνεύσει το μήνυμα με τελείως διαφορετικό τρόπο από την πρόθεση του </a:t>
            </a:r>
            <a:r>
              <a:rPr lang="el-GR" sz="2800" dirty="0" smtClean="0"/>
              <a:t>αποστολέα.</a:t>
            </a:r>
            <a:endParaRPr lang="el-GR" sz="2800" dirty="0"/>
          </a:p>
          <a:p>
            <a:r>
              <a:rPr lang="el-GR" sz="2800" dirty="0"/>
              <a:t>Ένα </a:t>
            </a:r>
            <a:r>
              <a:rPr lang="el-GR" sz="2800" b="1" dirty="0">
                <a:solidFill>
                  <a:srgbClr val="C00000"/>
                </a:solidFill>
              </a:rPr>
              <a:t>άτομο με κατάθλιψη </a:t>
            </a:r>
            <a:r>
              <a:rPr lang="el-GR" sz="2800" dirty="0"/>
              <a:t>επικοινωνεί με ελάχιστες </a:t>
            </a:r>
            <a:r>
              <a:rPr lang="el-GR" sz="2800" dirty="0" smtClean="0"/>
              <a:t>λέξεις.</a:t>
            </a:r>
            <a:endParaRPr lang="el-GR" sz="2800" dirty="0"/>
          </a:p>
          <a:p>
            <a:r>
              <a:rPr lang="el-GR" sz="2800" dirty="0"/>
              <a:t>Ένα </a:t>
            </a:r>
            <a:r>
              <a:rPr lang="el-GR" sz="2800" b="1" dirty="0">
                <a:solidFill>
                  <a:srgbClr val="C00000"/>
                </a:solidFill>
              </a:rPr>
              <a:t>αναστατωμένο άτομο </a:t>
            </a:r>
            <a:r>
              <a:rPr lang="el-GR" sz="2800" dirty="0"/>
              <a:t>μιλά με έντονο ή σκληρό τόνο.</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1054258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Διάθεση</a:t>
            </a:r>
            <a:endParaRPr lang="en-US" sz="2800" b="0" dirty="0"/>
          </a:p>
        </p:txBody>
      </p:sp>
      <p:sp>
        <p:nvSpPr>
          <p:cNvPr id="9" name="Θέση περιεχομένου 8"/>
          <p:cNvSpPr>
            <a:spLocks noGrp="1"/>
          </p:cNvSpPr>
          <p:nvPr>
            <p:ph idx="1"/>
            <p:custDataLst>
              <p:tags r:id="rId3"/>
            </p:custDataLst>
          </p:nvPr>
        </p:nvSpPr>
        <p:spPr>
          <a:xfrm>
            <a:off x="399345" y="1386889"/>
            <a:ext cx="8237803" cy="2351139"/>
          </a:xfrm>
        </p:spPr>
        <p:txBody>
          <a:bodyPr>
            <a:noAutofit/>
          </a:bodyPr>
          <a:lstStyle/>
          <a:p>
            <a:r>
              <a:rPr lang="el-GR" sz="2800" dirty="0"/>
              <a:t>Πρέπει να έχετε θετική διάθεση προς τον </a:t>
            </a:r>
            <a:r>
              <a:rPr lang="el-GR" sz="2800" dirty="0" smtClean="0"/>
              <a:t>ασθενή.</a:t>
            </a:r>
            <a:endParaRPr lang="el-GR" sz="2800" dirty="0"/>
          </a:p>
          <a:p>
            <a:r>
              <a:rPr lang="el-GR" sz="2800" dirty="0"/>
              <a:t>Ενδιαφέρον – Στοργή – Ανοικτό νοηματικό </a:t>
            </a:r>
            <a:r>
              <a:rPr lang="el-GR" sz="2800" dirty="0" smtClean="0"/>
              <a:t>λόγο.</a:t>
            </a:r>
            <a:endParaRPr lang="el-GR" sz="2800" dirty="0"/>
          </a:p>
          <a:p>
            <a:r>
              <a:rPr lang="el-GR" sz="2800" dirty="0"/>
              <a:t>Αν δεν εγκρίνετε τη συμπεριφορά του ασθενή μπορεί να χρησιμοποιήσετε άκαμπτη στάση σώματος, αυστηρή έκφραση και να είστε απόμακροι κατά τη διάρκεια των </a:t>
            </a:r>
            <a:r>
              <a:rPr lang="el-GR" sz="2800" dirty="0" smtClean="0"/>
              <a:t>επαφών.</a:t>
            </a:r>
            <a:endParaRPr lang="el-GR" sz="2800" dirty="0"/>
          </a:p>
          <a:p>
            <a:r>
              <a:rPr lang="el-GR" sz="2800" dirty="0"/>
              <a:t>Μη λαμβάνεται προσωπικά μη ευχάριστα σχόλια τα οποία μπορούν να ειπωθούν από έναν αναστατωμένο, φοβισμένο ασθενή.</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4205479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Επικοινωνία με </a:t>
            </a:r>
            <a:r>
              <a:rPr lang="el-GR" altLang="el-GR" dirty="0" smtClean="0"/>
              <a:t>ηλικιωμένους</a:t>
            </a:r>
            <a:endParaRPr lang="en-US" sz="2800" b="0" dirty="0"/>
          </a:p>
        </p:txBody>
      </p:sp>
      <p:sp>
        <p:nvSpPr>
          <p:cNvPr id="9" name="Θέση περιεχομένου 8"/>
          <p:cNvSpPr>
            <a:spLocks noGrp="1"/>
          </p:cNvSpPr>
          <p:nvPr>
            <p:ph idx="1"/>
            <p:custDataLst>
              <p:tags r:id="rId3"/>
            </p:custDataLst>
          </p:nvPr>
        </p:nvSpPr>
        <p:spPr>
          <a:xfrm>
            <a:off x="145919" y="1988840"/>
            <a:ext cx="8744655" cy="2351139"/>
          </a:xfrm>
        </p:spPr>
        <p:txBody>
          <a:bodyPr>
            <a:noAutofit/>
          </a:bodyPr>
          <a:lstStyle/>
          <a:p>
            <a:r>
              <a:rPr lang="el-GR" sz="2800" dirty="0"/>
              <a:t>Όταν επικοινωνείτε με ένα ηλικιωμένο άτομο προσπαθείτε να μη μιλάτε με γρήγορο </a:t>
            </a:r>
            <a:r>
              <a:rPr lang="el-GR" sz="2800" dirty="0" smtClean="0"/>
              <a:t>ρυθμό.</a:t>
            </a:r>
            <a:endParaRPr lang="el-GR" sz="2800" dirty="0"/>
          </a:p>
          <a:p>
            <a:endParaRPr lang="el-GR" sz="2800" dirty="0"/>
          </a:p>
          <a:p>
            <a:r>
              <a:rPr lang="el-GR" sz="2800" dirty="0"/>
              <a:t>Παραχωρείστε μεγαλύτερο χρονικό διάστημα στο άτομο για να επεξεργαστεί το μήνυμα και να σχηματίσει μια </a:t>
            </a:r>
            <a:r>
              <a:rPr lang="el-GR" sz="2800" dirty="0" smtClean="0"/>
              <a:t>απάντηση.</a:t>
            </a:r>
            <a:endParaRPr lang="el-GR" sz="2800" dirty="0"/>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611560" y="5127205"/>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3343758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Δεξιότητες Επικοινωνίας</a:t>
            </a:r>
            <a:endParaRPr lang="en-US" sz="2800" b="0" dirty="0"/>
          </a:p>
        </p:txBody>
      </p:sp>
      <p:pic>
        <p:nvPicPr>
          <p:cNvPr id="6" name="Picture 4" descr="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961008"/>
            <a:ext cx="7467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περιεχομένου 8"/>
          <p:cNvSpPr>
            <a:spLocks noGrp="1"/>
          </p:cNvSpPr>
          <p:nvPr>
            <p:ph idx="1"/>
            <p:custDataLst>
              <p:tags r:id="rId3"/>
            </p:custDataLst>
          </p:nvPr>
        </p:nvSpPr>
        <p:spPr>
          <a:xfrm>
            <a:off x="199672" y="2060848"/>
            <a:ext cx="8744655" cy="2351139"/>
          </a:xfrm>
        </p:spPr>
        <p:txBody>
          <a:bodyPr>
            <a:noAutofit/>
          </a:bodyPr>
          <a:lstStyle/>
          <a:p>
            <a:r>
              <a:rPr lang="el-GR" sz="2800" dirty="0"/>
              <a:t>Ενεργητική </a:t>
            </a:r>
            <a:r>
              <a:rPr lang="el-GR" sz="2800" dirty="0" smtClean="0"/>
              <a:t>Ακρόαση.</a:t>
            </a:r>
            <a:endParaRPr lang="el-GR" sz="2800" dirty="0"/>
          </a:p>
          <a:p>
            <a:r>
              <a:rPr lang="el-GR" sz="2800" dirty="0"/>
              <a:t>Ερμηνεία των μη λεκτικών </a:t>
            </a:r>
            <a:r>
              <a:rPr lang="el-GR" sz="2800" dirty="0" smtClean="0"/>
              <a:t>μηνυμάτων.</a:t>
            </a:r>
            <a:endParaRPr lang="el-GR" sz="2800" dirty="0"/>
          </a:p>
          <a:p>
            <a:r>
              <a:rPr lang="el-GR" sz="2800" dirty="0"/>
              <a:t>Αμφίδρομη </a:t>
            </a:r>
            <a:r>
              <a:rPr lang="el-GR" sz="2800" dirty="0" smtClean="0"/>
              <a:t>σχέση.</a:t>
            </a:r>
            <a:endParaRPr lang="el-GR" sz="2800" dirty="0"/>
          </a:p>
          <a:p>
            <a:r>
              <a:rPr lang="el-GR" sz="2800" dirty="0"/>
              <a:t>Εστίαση της </a:t>
            </a:r>
            <a:r>
              <a:rPr lang="el-GR" sz="2800" dirty="0" smtClean="0"/>
              <a:t>προσοχής.</a:t>
            </a:r>
            <a:endParaRPr lang="el-GR" sz="2800" dirty="0"/>
          </a:p>
          <a:p>
            <a:r>
              <a:rPr lang="el-GR" sz="2800" dirty="0"/>
              <a:t>Προσαρμογή του </a:t>
            </a:r>
            <a:r>
              <a:rPr lang="el-GR" sz="2800" dirty="0" smtClean="0"/>
              <a:t>στυλ.</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1436180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Ενεργητική Ακρόαση</a:t>
            </a:r>
            <a:endParaRPr lang="en-US" sz="2800" b="0" dirty="0"/>
          </a:p>
        </p:txBody>
      </p:sp>
      <p:sp>
        <p:nvSpPr>
          <p:cNvPr id="9" name="Θέση περιεχομένου 8"/>
          <p:cNvSpPr>
            <a:spLocks noGrp="1"/>
          </p:cNvSpPr>
          <p:nvPr>
            <p:ph idx="1"/>
            <p:custDataLst>
              <p:tags r:id="rId3"/>
            </p:custDataLst>
          </p:nvPr>
        </p:nvSpPr>
        <p:spPr>
          <a:xfrm>
            <a:off x="683568" y="1171154"/>
            <a:ext cx="8744655" cy="2351139"/>
          </a:xfrm>
        </p:spPr>
        <p:txBody>
          <a:bodyPr>
            <a:noAutofit/>
          </a:bodyPr>
          <a:lstStyle/>
          <a:p>
            <a:r>
              <a:rPr lang="el-GR" sz="2000" dirty="0"/>
              <a:t>Αυτοσυγκέντρωση</a:t>
            </a:r>
          </a:p>
          <a:p>
            <a:r>
              <a:rPr lang="el-GR" sz="2000" dirty="0"/>
              <a:t>Ερμηνεία λεκτικών και μη λεκτικών μηνυμάτων</a:t>
            </a:r>
          </a:p>
          <a:p>
            <a:r>
              <a:rPr lang="el-GR" sz="2000" dirty="0"/>
              <a:t>Προσοχή στα συναισθήματα και στις λέξεις</a:t>
            </a:r>
          </a:p>
          <a:p>
            <a:r>
              <a:rPr lang="el-GR" sz="2000" dirty="0"/>
              <a:t>Αποδέσμευση από σκέψεις</a:t>
            </a:r>
          </a:p>
          <a:p>
            <a:r>
              <a:rPr lang="el-GR" sz="2000" dirty="0"/>
              <a:t>Εκδήλωση ενδιαφέροντος</a:t>
            </a:r>
          </a:p>
          <a:p>
            <a:r>
              <a:rPr lang="el-GR" sz="2000" dirty="0"/>
              <a:t>Σχέση εμπιστοσύνης</a:t>
            </a:r>
          </a:p>
          <a:p>
            <a:r>
              <a:rPr lang="el-GR" sz="2000" dirty="0"/>
              <a:t>Οπτική επαφή</a:t>
            </a:r>
          </a:p>
          <a:p>
            <a:r>
              <a:rPr lang="el-GR" sz="2000" dirty="0"/>
              <a:t>Κλίση σώματος</a:t>
            </a:r>
          </a:p>
          <a:p>
            <a:r>
              <a:rPr lang="el-GR" sz="2000" dirty="0"/>
              <a:t>Επικέντρωση στο πρόσωπο του ομιλητή</a:t>
            </a:r>
          </a:p>
          <a:p>
            <a:r>
              <a:rPr lang="el-GR" sz="2000" dirty="0"/>
              <a:t>Νεύμα </a:t>
            </a:r>
          </a:p>
          <a:p>
            <a:r>
              <a:rPr lang="el-GR" sz="2000" dirty="0"/>
              <a:t>Άνετη στάση σώματος</a:t>
            </a:r>
          </a:p>
          <a:p>
            <a:endParaRPr lang="el-GR" sz="2000" dirty="0"/>
          </a:p>
        </p:txBody>
      </p:sp>
      <p:pic>
        <p:nvPicPr>
          <p:cNvPr id="2" name="Εικόνα 1" descr="[DECORATIVE]"/>
          <p:cNvPicPr>
            <a:picLocks noChangeAspect="1"/>
          </p:cNvPicPr>
          <p:nvPr/>
        </p:nvPicPr>
        <p:blipFill>
          <a:blip r:embed="rId8"/>
          <a:stretch>
            <a:fillRect/>
          </a:stretch>
        </p:blipFill>
        <p:spPr>
          <a:xfrm>
            <a:off x="5703133" y="1242568"/>
            <a:ext cx="2983667" cy="4740143"/>
          </a:xfrm>
          <a:prstGeom prst="rect">
            <a:avLst/>
          </a:prstGeom>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15777640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Ερμηνεία μη λεκτικών μηνυμάτων</a:t>
            </a:r>
            <a:endParaRPr lang="en-US" sz="2800" b="0" dirty="0"/>
          </a:p>
        </p:txBody>
      </p:sp>
      <p:sp>
        <p:nvSpPr>
          <p:cNvPr id="9" name="Θέση περιεχομένου 8"/>
          <p:cNvSpPr>
            <a:spLocks noGrp="1"/>
          </p:cNvSpPr>
          <p:nvPr>
            <p:ph idx="1"/>
            <p:custDataLst>
              <p:tags r:id="rId3"/>
            </p:custDataLst>
          </p:nvPr>
        </p:nvSpPr>
        <p:spPr>
          <a:xfrm>
            <a:off x="199672" y="1171154"/>
            <a:ext cx="8744655" cy="2351139"/>
          </a:xfrm>
        </p:spPr>
        <p:txBody>
          <a:bodyPr>
            <a:noAutofit/>
          </a:bodyPr>
          <a:lstStyle/>
          <a:p>
            <a:r>
              <a:rPr lang="el-GR" sz="3600" dirty="0"/>
              <a:t>Στάση σώματος</a:t>
            </a:r>
          </a:p>
          <a:p>
            <a:r>
              <a:rPr lang="el-GR" sz="3600" dirty="0"/>
              <a:t>Χειρονομίες</a:t>
            </a:r>
          </a:p>
          <a:p>
            <a:r>
              <a:rPr lang="el-GR" sz="3600" dirty="0"/>
              <a:t>Τόνος φωνής</a:t>
            </a:r>
          </a:p>
          <a:p>
            <a:r>
              <a:rPr lang="el-GR" sz="3600" dirty="0"/>
              <a:t>Εκφράσεις προσώπου</a:t>
            </a:r>
          </a:p>
          <a:p>
            <a:r>
              <a:rPr lang="el-GR" sz="3600" dirty="0"/>
              <a:t>Κίνηση ματιών</a:t>
            </a:r>
          </a:p>
          <a:p>
            <a:r>
              <a:rPr lang="el-GR" sz="3600" dirty="0"/>
              <a:t>Ένα χαμόγελο</a:t>
            </a:r>
          </a:p>
          <a:p>
            <a:r>
              <a:rPr lang="el-GR" sz="3600" dirty="0"/>
              <a:t>Εφίδρωση χεριών</a:t>
            </a:r>
          </a:p>
        </p:txBody>
      </p:sp>
      <p:pic>
        <p:nvPicPr>
          <p:cNvPr id="3" name="Εικόνα 2" descr="[DECORATIVE]"/>
          <p:cNvPicPr>
            <a:picLocks noChangeAspect="1"/>
          </p:cNvPicPr>
          <p:nvPr/>
        </p:nvPicPr>
        <p:blipFill>
          <a:blip r:embed="rId8">
            <a:duotone>
              <a:prstClr val="black"/>
              <a:schemeClr val="bg2">
                <a:lumMod val="50000"/>
                <a:tint val="45000"/>
                <a:satMod val="400000"/>
              </a:schemeClr>
            </a:duotone>
          </a:blip>
          <a:stretch>
            <a:fillRect/>
          </a:stretch>
        </p:blipFill>
        <p:spPr>
          <a:xfrm>
            <a:off x="4722880" y="1007475"/>
            <a:ext cx="4334632" cy="5029636"/>
          </a:xfrm>
          <a:prstGeom prst="rect">
            <a:avLst/>
          </a:prstGeom>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13489243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Ερμηνεία μη λεκτικών μηνυμάτων</a:t>
            </a:r>
            <a:endParaRPr lang="en-US" sz="2800" b="0" dirty="0"/>
          </a:p>
        </p:txBody>
      </p:sp>
      <p:sp>
        <p:nvSpPr>
          <p:cNvPr id="9" name="Θέση περιεχομένου 8"/>
          <p:cNvSpPr>
            <a:spLocks noGrp="1"/>
          </p:cNvSpPr>
          <p:nvPr>
            <p:ph idx="1"/>
            <p:custDataLst>
              <p:tags r:id="rId3"/>
            </p:custDataLst>
          </p:nvPr>
        </p:nvSpPr>
        <p:spPr>
          <a:xfrm>
            <a:off x="169584" y="1201614"/>
            <a:ext cx="5279306" cy="2351139"/>
          </a:xfrm>
        </p:spPr>
        <p:txBody>
          <a:bodyPr>
            <a:noAutofit/>
          </a:bodyPr>
          <a:lstStyle/>
          <a:p>
            <a:pPr algn="just"/>
            <a:r>
              <a:rPr lang="el-GR" sz="2400" dirty="0"/>
              <a:t>Η ερμηνεία των μη λεκτικών μηνυμάτων πρέπει να γίνεται με βάση την κουλτούρα του ομιλητή και </a:t>
            </a:r>
            <a:r>
              <a:rPr lang="el-GR" sz="2400" b="1" dirty="0">
                <a:solidFill>
                  <a:srgbClr val="C00000"/>
                </a:solidFill>
              </a:rPr>
              <a:t>όχι </a:t>
            </a:r>
            <a:r>
              <a:rPr lang="el-GR" sz="2400" dirty="0"/>
              <a:t>του </a:t>
            </a:r>
            <a:r>
              <a:rPr lang="el-GR" sz="2400" dirty="0" smtClean="0"/>
              <a:t>ακροατή.</a:t>
            </a:r>
            <a:endParaRPr lang="el-GR" sz="2400" dirty="0"/>
          </a:p>
          <a:p>
            <a:pPr algn="just"/>
            <a:r>
              <a:rPr lang="el-GR" sz="2400" dirty="0" smtClean="0"/>
              <a:t>Π.Χ</a:t>
            </a:r>
            <a:r>
              <a:rPr lang="el-GR" sz="2400" dirty="0"/>
              <a:t>. η οπτική επαφή σε κάποιες κοινωνίες θεωρείται </a:t>
            </a:r>
            <a:r>
              <a:rPr lang="el-GR" sz="2400" dirty="0" smtClean="0"/>
              <a:t>αγένεια.</a:t>
            </a:r>
            <a:endParaRPr lang="el-GR" sz="2400" dirty="0"/>
          </a:p>
          <a:p>
            <a:pPr algn="just"/>
            <a:r>
              <a:rPr lang="el-GR" sz="2400" dirty="0"/>
              <a:t>Εάν τα λεκτικά μηνύματα δεν ταιριάζουν με τα μη λεκτικά,  τότε ο ακροατής πρέπει να </a:t>
            </a:r>
            <a:r>
              <a:rPr lang="el-GR" sz="2400" b="1" dirty="0">
                <a:solidFill>
                  <a:srgbClr val="C00000"/>
                </a:solidFill>
              </a:rPr>
              <a:t>αναζητήσει</a:t>
            </a:r>
            <a:r>
              <a:rPr lang="el-GR" sz="2400" dirty="0"/>
              <a:t> τι πραγματικά επιθυμεί να μεταδώσει ο </a:t>
            </a:r>
            <a:r>
              <a:rPr lang="el-GR" sz="2400" dirty="0" smtClean="0"/>
              <a:t>ομιλητής.</a:t>
            </a:r>
            <a:endParaRPr lang="el-GR" sz="2400" dirty="0"/>
          </a:p>
        </p:txBody>
      </p:sp>
      <p:pic>
        <p:nvPicPr>
          <p:cNvPr id="2" name="Εικόνα 1" descr="[DECORATIVE]"/>
          <p:cNvPicPr>
            <a:picLocks noChangeAspect="1"/>
          </p:cNvPicPr>
          <p:nvPr/>
        </p:nvPicPr>
        <p:blipFill>
          <a:blip r:embed="rId8"/>
          <a:stretch>
            <a:fillRect/>
          </a:stretch>
        </p:blipFill>
        <p:spPr>
          <a:xfrm>
            <a:off x="5478978" y="1092102"/>
            <a:ext cx="3207822" cy="5126136"/>
          </a:xfrm>
          <a:prstGeom prst="rect">
            <a:avLst/>
          </a:prstGeom>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37458300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Αμφίδρομη Σχέση </a:t>
            </a:r>
            <a:endParaRPr lang="en-US" sz="2800" b="0" dirty="0"/>
          </a:p>
        </p:txBody>
      </p:sp>
      <p:sp>
        <p:nvSpPr>
          <p:cNvPr id="9" name="Θέση περιεχομένου 8"/>
          <p:cNvSpPr>
            <a:spLocks noGrp="1"/>
          </p:cNvSpPr>
          <p:nvPr>
            <p:ph idx="1"/>
            <p:custDataLst>
              <p:tags r:id="rId3"/>
            </p:custDataLst>
          </p:nvPr>
        </p:nvSpPr>
        <p:spPr>
          <a:xfrm>
            <a:off x="259639" y="1700808"/>
            <a:ext cx="8517216" cy="2351139"/>
          </a:xfrm>
        </p:spPr>
        <p:txBody>
          <a:bodyPr>
            <a:noAutofit/>
          </a:bodyPr>
          <a:lstStyle/>
          <a:p>
            <a:pPr algn="just"/>
            <a:r>
              <a:rPr lang="el-GR" dirty="0"/>
              <a:t>Ανατροφοδότηση του </a:t>
            </a:r>
            <a:r>
              <a:rPr lang="el-GR" dirty="0" smtClean="0"/>
              <a:t>μηνύματος.</a:t>
            </a:r>
            <a:endParaRPr lang="el-GR" dirty="0"/>
          </a:p>
          <a:p>
            <a:pPr algn="just"/>
            <a:r>
              <a:rPr lang="el-GR" dirty="0" err="1"/>
              <a:t>Επαναδιατύπωση</a:t>
            </a:r>
            <a:r>
              <a:rPr lang="el-GR" dirty="0"/>
              <a:t> με άλλες λέξεις της σημασίας του </a:t>
            </a:r>
            <a:r>
              <a:rPr lang="el-GR" dirty="0" smtClean="0"/>
              <a:t>μηνύματος.</a:t>
            </a:r>
            <a:endParaRPr lang="el-GR" dirty="0"/>
          </a:p>
          <a:p>
            <a:pPr algn="just"/>
            <a:r>
              <a:rPr lang="el-GR" dirty="0"/>
              <a:t>Διατύπωση ερώτησης π.χ. Ο πονοκέφαλός είναι ισχυρός;</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15949826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Εστίαση της προσοχής</a:t>
            </a:r>
            <a:endParaRPr lang="en-US" sz="2800" b="0" dirty="0"/>
          </a:p>
        </p:txBody>
      </p:sp>
      <p:sp>
        <p:nvSpPr>
          <p:cNvPr id="9" name="Θέση περιεχομένου 8"/>
          <p:cNvSpPr>
            <a:spLocks noGrp="1"/>
          </p:cNvSpPr>
          <p:nvPr>
            <p:ph idx="1"/>
            <p:custDataLst>
              <p:tags r:id="rId3"/>
            </p:custDataLst>
          </p:nvPr>
        </p:nvSpPr>
        <p:spPr>
          <a:xfrm>
            <a:off x="169584" y="1427842"/>
            <a:ext cx="8517216" cy="2351139"/>
          </a:xfrm>
        </p:spPr>
        <p:txBody>
          <a:bodyPr>
            <a:noAutofit/>
          </a:bodyPr>
          <a:lstStyle/>
          <a:p>
            <a:pPr algn="just"/>
            <a:r>
              <a:rPr lang="el-GR" dirty="0"/>
              <a:t>Ομαλή επαναφορά της προσοχής του συνομιλητή εάν διαπιστωθεί ότι έχει </a:t>
            </a:r>
            <a:r>
              <a:rPr lang="el-GR" dirty="0" smtClean="0"/>
              <a:t>αποσπαστεί </a:t>
            </a:r>
            <a:r>
              <a:rPr lang="el-GR" dirty="0"/>
              <a:t>η προσοχή του.</a:t>
            </a:r>
          </a:p>
          <a:p>
            <a:pPr algn="just"/>
            <a:r>
              <a:rPr lang="el-GR" dirty="0"/>
              <a:t>Εξοικονόμηση </a:t>
            </a:r>
            <a:r>
              <a:rPr lang="el-GR" dirty="0" smtClean="0"/>
              <a:t>χρόνου.</a:t>
            </a:r>
            <a:endParaRPr lang="el-GR" dirty="0"/>
          </a:p>
          <a:p>
            <a:pPr marL="0" indent="0" algn="just">
              <a:buNone/>
            </a:pPr>
            <a:r>
              <a:rPr lang="el-GR" dirty="0"/>
              <a:t>Π.Χ. ¨ Νομίζω ότι συζητούσαμε για……¨ </a:t>
            </a:r>
          </a:p>
          <a:p>
            <a:pPr marL="0" indent="0" algn="just">
              <a:buNone/>
            </a:pPr>
            <a:r>
              <a:rPr lang="el-GR" dirty="0" smtClean="0"/>
              <a:t>        </a:t>
            </a:r>
            <a:r>
              <a:rPr lang="el-GR" dirty="0"/>
              <a:t>¨ Θα επανέλθουμε αργότερα σε αυτό , αλλά τώρα χρειάζεται να μάθω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26269248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Η προσαρμογή του στυλ</a:t>
            </a:r>
            <a:endParaRPr lang="en-US" sz="2800" b="0" dirty="0"/>
          </a:p>
        </p:txBody>
      </p:sp>
      <p:sp>
        <p:nvSpPr>
          <p:cNvPr id="9" name="Θέση περιεχομένου 8"/>
          <p:cNvSpPr>
            <a:spLocks noGrp="1"/>
          </p:cNvSpPr>
          <p:nvPr>
            <p:ph idx="1"/>
            <p:custDataLst>
              <p:tags r:id="rId3"/>
            </p:custDataLst>
          </p:nvPr>
        </p:nvSpPr>
        <p:spPr>
          <a:xfrm>
            <a:off x="169584" y="1427842"/>
            <a:ext cx="8517216" cy="2351139"/>
          </a:xfrm>
        </p:spPr>
        <p:txBody>
          <a:bodyPr>
            <a:noAutofit/>
          </a:bodyPr>
          <a:lstStyle/>
          <a:p>
            <a:pPr algn="just"/>
            <a:r>
              <a:rPr lang="el-GR" dirty="0"/>
              <a:t>Το στυλ και το επίπεδο επικοινωνίας του ασθενή πρέπει να λαμβάνονται </a:t>
            </a:r>
            <a:r>
              <a:rPr lang="el-GR" dirty="0" smtClean="0"/>
              <a:t>υπόψη.</a:t>
            </a:r>
            <a:endParaRPr lang="el-GR" dirty="0"/>
          </a:p>
          <a:p>
            <a:pPr algn="just"/>
            <a:r>
              <a:rPr lang="el-GR" dirty="0"/>
              <a:t>Ο ασθενής μπορεί να είναι αργός, </a:t>
            </a:r>
            <a:r>
              <a:rPr lang="el-GR" dirty="0" smtClean="0"/>
              <a:t>ήρεμος.</a:t>
            </a:r>
            <a:endParaRPr lang="el-GR" dirty="0"/>
          </a:p>
          <a:p>
            <a:pPr algn="just"/>
            <a:r>
              <a:rPr lang="el-GR" dirty="0"/>
              <a:t>Δώστε τον αναγκαίο χρόνο για επεξεργασία και </a:t>
            </a:r>
            <a:r>
              <a:rPr lang="el-GR" dirty="0" smtClean="0"/>
              <a:t>απόκριση.</a:t>
            </a:r>
            <a:endParaRPr lang="el-GR" dirty="0"/>
          </a:p>
          <a:p>
            <a:pPr algn="just"/>
            <a:r>
              <a:rPr lang="el-GR" dirty="0"/>
              <a:t>Παρουσίαση – Έκφραση συναισθημάτων ασθενή </a:t>
            </a:r>
            <a:r>
              <a:rPr lang="el-GR" dirty="0" smtClean="0"/>
              <a:t>.</a:t>
            </a:r>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32080346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40171"/>
            <a:ext cx="9144000" cy="940966"/>
          </a:xfrm>
        </p:spPr>
        <p:txBody>
          <a:bodyPr>
            <a:noAutofit/>
          </a:bodyPr>
          <a:lstStyle/>
          <a:p>
            <a:r>
              <a:rPr lang="el-GR" altLang="el-GR" dirty="0"/>
              <a:t>Τεχνικές θεραπευτικής Επικοινωνίας</a:t>
            </a:r>
            <a:endParaRPr lang="en-US" sz="2800" b="0" dirty="0"/>
          </a:p>
        </p:txBody>
      </p:sp>
      <p:sp>
        <p:nvSpPr>
          <p:cNvPr id="9" name="Θέση περιεχομένου 8"/>
          <p:cNvSpPr>
            <a:spLocks noGrp="1"/>
          </p:cNvSpPr>
          <p:nvPr>
            <p:ph idx="1"/>
            <p:custDataLst>
              <p:tags r:id="rId3"/>
            </p:custDataLst>
          </p:nvPr>
        </p:nvSpPr>
        <p:spPr>
          <a:xfrm>
            <a:off x="-1" y="1036189"/>
            <a:ext cx="6218845" cy="2351139"/>
          </a:xfrm>
        </p:spPr>
        <p:txBody>
          <a:bodyPr>
            <a:noAutofit/>
          </a:bodyPr>
          <a:lstStyle/>
          <a:p>
            <a:pPr algn="just"/>
            <a:r>
              <a:rPr lang="el-GR" sz="2400" dirty="0"/>
              <a:t>Η </a:t>
            </a:r>
            <a:r>
              <a:rPr lang="el-GR" sz="2400" dirty="0" smtClean="0"/>
              <a:t>σιωπή.</a:t>
            </a:r>
            <a:endParaRPr lang="el-GR" sz="2400" dirty="0"/>
          </a:p>
          <a:p>
            <a:pPr algn="just"/>
            <a:r>
              <a:rPr lang="el-GR" sz="2400" dirty="0"/>
              <a:t>Ανοιχτές – Κλειστές  </a:t>
            </a:r>
            <a:r>
              <a:rPr lang="el-GR" sz="2400" dirty="0" smtClean="0"/>
              <a:t>ερωτήσεις.</a:t>
            </a:r>
            <a:endParaRPr lang="el-GR" sz="2400" dirty="0"/>
          </a:p>
          <a:p>
            <a:pPr algn="just"/>
            <a:r>
              <a:rPr lang="el-GR" sz="2400" dirty="0" smtClean="0"/>
              <a:t>Αναδιατύπωση.</a:t>
            </a:r>
            <a:endParaRPr lang="el-GR" sz="2400" dirty="0"/>
          </a:p>
          <a:p>
            <a:pPr algn="just"/>
            <a:r>
              <a:rPr lang="el-GR" sz="2400" dirty="0" smtClean="0"/>
              <a:t>Άγγιγμα.</a:t>
            </a:r>
            <a:endParaRPr lang="el-GR" sz="2400" dirty="0"/>
          </a:p>
          <a:p>
            <a:pPr algn="just"/>
            <a:r>
              <a:rPr lang="el-GR" sz="2400" dirty="0" smtClean="0"/>
              <a:t>Διευκρινίσεις.</a:t>
            </a:r>
            <a:endParaRPr lang="el-GR" sz="2400" dirty="0"/>
          </a:p>
          <a:p>
            <a:pPr algn="just"/>
            <a:r>
              <a:rPr lang="el-GR" sz="2400" dirty="0"/>
              <a:t>Γενικές κατευθυντήριες </a:t>
            </a:r>
            <a:r>
              <a:rPr lang="el-GR" sz="2400" dirty="0" smtClean="0"/>
              <a:t>δηλώσεις.</a:t>
            </a:r>
            <a:endParaRPr lang="el-GR" sz="2400" dirty="0"/>
          </a:p>
          <a:p>
            <a:pPr algn="just"/>
            <a:r>
              <a:rPr lang="el-GR" sz="2400" dirty="0"/>
              <a:t>Προσφορά του </a:t>
            </a:r>
            <a:r>
              <a:rPr lang="el-GR" sz="2400" dirty="0" smtClean="0"/>
              <a:t>εαυτού.</a:t>
            </a:r>
            <a:endParaRPr lang="el-GR" sz="2400" dirty="0"/>
          </a:p>
          <a:p>
            <a:pPr algn="just"/>
            <a:r>
              <a:rPr lang="el-GR" sz="2400" dirty="0"/>
              <a:t>Ενθάρρυνση της λεπτομερούς </a:t>
            </a:r>
            <a:r>
              <a:rPr lang="el-GR" sz="2400" dirty="0" smtClean="0"/>
              <a:t>ανάλυσης..</a:t>
            </a:r>
            <a:endParaRPr lang="el-GR" sz="2400" dirty="0"/>
          </a:p>
          <a:p>
            <a:pPr algn="just"/>
            <a:r>
              <a:rPr lang="el-GR" sz="2400" dirty="0"/>
              <a:t>Παροχή </a:t>
            </a:r>
            <a:r>
              <a:rPr lang="el-GR" sz="2400" dirty="0" smtClean="0"/>
              <a:t>πληροφοριών.</a:t>
            </a:r>
            <a:endParaRPr lang="el-GR" sz="2400" dirty="0"/>
          </a:p>
          <a:p>
            <a:pPr algn="just"/>
            <a:r>
              <a:rPr lang="el-GR" sz="2400" dirty="0"/>
              <a:t>Εναλλακτικές </a:t>
            </a:r>
            <a:r>
              <a:rPr lang="el-GR" sz="2400" dirty="0" smtClean="0"/>
              <a:t>λύσεις.</a:t>
            </a:r>
            <a:endParaRPr lang="el-GR" sz="2400" dirty="0"/>
          </a:p>
        </p:txBody>
      </p:sp>
      <p:pic>
        <p:nvPicPr>
          <p:cNvPr id="3" name="Εικόνα 2" descr="[DECORATIVE]"/>
          <p:cNvPicPr>
            <a:picLocks noChangeAspect="1"/>
          </p:cNvPicPr>
          <p:nvPr/>
        </p:nvPicPr>
        <p:blipFill>
          <a:blip r:embed="rId8">
            <a:duotone>
              <a:prstClr val="black"/>
              <a:schemeClr val="accent6">
                <a:lumMod val="75000"/>
                <a:tint val="45000"/>
                <a:satMod val="400000"/>
              </a:schemeClr>
            </a:duotone>
          </a:blip>
          <a:stretch>
            <a:fillRect/>
          </a:stretch>
        </p:blipFill>
        <p:spPr>
          <a:xfrm>
            <a:off x="6218845" y="1036189"/>
            <a:ext cx="2438611" cy="5182049"/>
          </a:xfrm>
          <a:prstGeom prst="rect">
            <a:avLst/>
          </a:prstGeom>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15586656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40171"/>
            <a:ext cx="9144000" cy="940966"/>
          </a:xfrm>
        </p:spPr>
        <p:txBody>
          <a:bodyPr>
            <a:noAutofit/>
          </a:bodyPr>
          <a:lstStyle/>
          <a:p>
            <a:r>
              <a:rPr lang="el-GR" altLang="el-GR" dirty="0"/>
              <a:t>Η σιωπή </a:t>
            </a:r>
            <a:endParaRPr lang="en-US" sz="2800" b="0" dirty="0"/>
          </a:p>
        </p:txBody>
      </p:sp>
      <p:sp>
        <p:nvSpPr>
          <p:cNvPr id="9" name="Θέση περιεχομένου 8"/>
          <p:cNvSpPr>
            <a:spLocks noGrp="1"/>
          </p:cNvSpPr>
          <p:nvPr>
            <p:ph idx="1"/>
            <p:custDataLst>
              <p:tags r:id="rId3"/>
            </p:custDataLst>
          </p:nvPr>
        </p:nvSpPr>
        <p:spPr>
          <a:xfrm>
            <a:off x="174846" y="1841845"/>
            <a:ext cx="8686801" cy="4697067"/>
          </a:xfrm>
        </p:spPr>
        <p:txBody>
          <a:bodyPr>
            <a:noAutofit/>
          </a:bodyPr>
          <a:lstStyle/>
          <a:p>
            <a:pPr algn="just"/>
            <a:r>
              <a:rPr lang="el-GR" sz="2400" dirty="0"/>
              <a:t>Προσφέρει χρόνο στον ασθενή να σκεφθεί και να </a:t>
            </a:r>
            <a:r>
              <a:rPr lang="el-GR" sz="2400" dirty="0" smtClean="0"/>
              <a:t>απαντήσει.</a:t>
            </a:r>
            <a:endParaRPr lang="el-GR" sz="2400" dirty="0"/>
          </a:p>
          <a:p>
            <a:pPr algn="just"/>
            <a:r>
              <a:rPr lang="el-GR" sz="2400" dirty="0"/>
              <a:t>Με μη λεκτικά μηνύματα υποδεικνύονται το ενδιαφέρον και η </a:t>
            </a:r>
            <a:r>
              <a:rPr lang="el-GR" sz="2400" dirty="0" smtClean="0"/>
              <a:t>υπομονή.</a:t>
            </a:r>
            <a:endParaRPr lang="el-GR" sz="2400" dirty="0"/>
          </a:p>
          <a:p>
            <a:pPr algn="just"/>
            <a:r>
              <a:rPr lang="el-GR" sz="2400" dirty="0"/>
              <a:t>Είναι δύσκολη τεχνική επικοινωνίας γιατί ο νοσηλευτής συχνά δεν αισθάνεται άνετα και τείνει να της δώσει πολύ γρήγορα </a:t>
            </a:r>
            <a:r>
              <a:rPr lang="el-GR" sz="2400" dirty="0" smtClean="0"/>
              <a:t>τέλος.</a:t>
            </a:r>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5629523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40171"/>
            <a:ext cx="9144000" cy="940966"/>
          </a:xfrm>
        </p:spPr>
        <p:txBody>
          <a:bodyPr>
            <a:noAutofit/>
          </a:bodyPr>
          <a:lstStyle/>
          <a:p>
            <a:r>
              <a:rPr lang="el-GR" altLang="el-GR" dirty="0"/>
              <a:t>Ανοιχτές  Ερωτήσεις</a:t>
            </a:r>
            <a:endParaRPr lang="en-US" sz="2800" b="0" dirty="0"/>
          </a:p>
        </p:txBody>
      </p:sp>
      <p:sp>
        <p:nvSpPr>
          <p:cNvPr id="9" name="Θέση περιεχομένου 8"/>
          <p:cNvSpPr>
            <a:spLocks noGrp="1"/>
          </p:cNvSpPr>
          <p:nvPr>
            <p:ph idx="1"/>
            <p:custDataLst>
              <p:tags r:id="rId3"/>
            </p:custDataLst>
          </p:nvPr>
        </p:nvSpPr>
        <p:spPr>
          <a:xfrm>
            <a:off x="174846" y="1841845"/>
            <a:ext cx="8686801" cy="4697067"/>
          </a:xfrm>
        </p:spPr>
        <p:txBody>
          <a:bodyPr>
            <a:noAutofit/>
          </a:bodyPr>
          <a:lstStyle/>
          <a:p>
            <a:pPr algn="just"/>
            <a:r>
              <a:rPr lang="el-GR" sz="2400" dirty="0"/>
              <a:t>Μια ανοιχτή Ερώτηση είναι </a:t>
            </a:r>
            <a:r>
              <a:rPr lang="el-GR" sz="2400" dirty="0" smtClean="0"/>
              <a:t>ευρεία.</a:t>
            </a:r>
            <a:endParaRPr lang="el-GR" sz="2400" dirty="0"/>
          </a:p>
          <a:p>
            <a:pPr algn="just"/>
            <a:r>
              <a:rPr lang="el-GR" sz="2400" dirty="0"/>
              <a:t>Υποδηλώνει μόνο το κεντρικό </a:t>
            </a:r>
            <a:r>
              <a:rPr lang="el-GR" sz="2400" dirty="0" smtClean="0"/>
              <a:t>θέμα.</a:t>
            </a:r>
            <a:endParaRPr lang="el-GR" sz="2400" dirty="0"/>
          </a:p>
          <a:p>
            <a:pPr algn="just"/>
            <a:r>
              <a:rPr lang="el-GR" sz="2400" dirty="0"/>
              <a:t>Απαιτεί απάντηση με περισσότερες από μία ή δύο </a:t>
            </a:r>
            <a:r>
              <a:rPr lang="el-GR" sz="2400" dirty="0" smtClean="0"/>
              <a:t>λέξεις.</a:t>
            </a:r>
          </a:p>
          <a:p>
            <a:pPr algn="just"/>
            <a:r>
              <a:rPr lang="el-GR" sz="2400" dirty="0" smtClean="0"/>
              <a:t>Επιτρέπει </a:t>
            </a:r>
            <a:r>
              <a:rPr lang="el-GR" sz="2400" dirty="0"/>
              <a:t>στον ασθενή να αναπτύξει το θέμα με λεπτομέρειες ή να επιλέξει κάποιες πτυχές του θέματος για </a:t>
            </a:r>
            <a:r>
              <a:rPr lang="el-GR" sz="2400" dirty="0" smtClean="0"/>
              <a:t>συζήτηση.</a:t>
            </a:r>
          </a:p>
          <a:p>
            <a:pPr algn="just"/>
            <a:r>
              <a:rPr lang="el-GR" sz="2400" dirty="0" smtClean="0"/>
              <a:t>Βοηθούν </a:t>
            </a:r>
            <a:r>
              <a:rPr lang="el-GR" sz="2400" dirty="0"/>
              <a:t>στην έναρξη μιας συζήτησης ή στη συνέχιση με άλλο </a:t>
            </a:r>
            <a:r>
              <a:rPr lang="el-GR" sz="2400" dirty="0" smtClean="0"/>
              <a:t>θέμα.</a:t>
            </a:r>
            <a:endParaRPr lang="el-GR" sz="2400" dirty="0"/>
          </a:p>
          <a:p>
            <a:pPr algn="just"/>
            <a:r>
              <a:rPr lang="el-GR" sz="2400" dirty="0" smtClean="0"/>
              <a:t>Δημιουργούν </a:t>
            </a:r>
            <a:r>
              <a:rPr lang="el-GR" sz="2400" dirty="0"/>
              <a:t>θετική </a:t>
            </a:r>
            <a:r>
              <a:rPr lang="el-GR" sz="2400" dirty="0" smtClean="0"/>
              <a:t>ατμόσφαιρα.</a:t>
            </a:r>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1895886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40171"/>
            <a:ext cx="9144000" cy="940966"/>
          </a:xfrm>
        </p:spPr>
        <p:txBody>
          <a:bodyPr>
            <a:noAutofit/>
          </a:bodyPr>
          <a:lstStyle/>
          <a:p>
            <a:r>
              <a:rPr lang="el-GR" altLang="el-GR" dirty="0"/>
              <a:t>Κλειστές Ερωτήσεις</a:t>
            </a:r>
            <a:endParaRPr lang="en-US" sz="2800" b="0" dirty="0"/>
          </a:p>
        </p:txBody>
      </p:sp>
      <p:sp>
        <p:nvSpPr>
          <p:cNvPr id="9" name="Θέση περιεχομένου 8"/>
          <p:cNvSpPr>
            <a:spLocks noGrp="1"/>
          </p:cNvSpPr>
          <p:nvPr>
            <p:ph idx="1"/>
            <p:custDataLst>
              <p:tags r:id="rId3"/>
            </p:custDataLst>
          </p:nvPr>
        </p:nvSpPr>
        <p:spPr>
          <a:xfrm>
            <a:off x="174846" y="1562125"/>
            <a:ext cx="8686801" cy="4697067"/>
          </a:xfrm>
        </p:spPr>
        <p:txBody>
          <a:bodyPr>
            <a:noAutofit/>
          </a:bodyPr>
          <a:lstStyle/>
          <a:p>
            <a:pPr algn="just"/>
            <a:r>
              <a:rPr lang="el-GR" dirty="0"/>
              <a:t>Μονολεκτική απάντηση με ένα ¨ναι¨ ή ¨όχι</a:t>
            </a:r>
            <a:r>
              <a:rPr lang="el-GR" dirty="0" smtClean="0"/>
              <a:t>¨.</a:t>
            </a:r>
            <a:endParaRPr lang="el-GR" dirty="0"/>
          </a:p>
          <a:p>
            <a:pPr algn="just"/>
            <a:endParaRPr lang="el-GR" dirty="0"/>
          </a:p>
          <a:p>
            <a:pPr algn="just"/>
            <a:r>
              <a:rPr lang="el-GR" dirty="0"/>
              <a:t>Ο ακροατής παραμένει μόνο στο θέμα και είναι </a:t>
            </a:r>
            <a:r>
              <a:rPr lang="el-GR" dirty="0" smtClean="0"/>
              <a:t>συνοπτικός.</a:t>
            </a:r>
            <a:endParaRPr lang="el-GR" dirty="0"/>
          </a:p>
          <a:p>
            <a:pPr algn="just"/>
            <a:endParaRPr lang="el-GR" dirty="0"/>
          </a:p>
          <a:p>
            <a:pPr algn="just"/>
            <a:r>
              <a:rPr lang="el-GR" dirty="0"/>
              <a:t>Χρησιμοποιούνται για τη συλλογή </a:t>
            </a:r>
            <a:r>
              <a:rPr lang="el-GR" dirty="0" smtClean="0"/>
              <a:t>πληροφοριών.</a:t>
            </a:r>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5096121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40171"/>
            <a:ext cx="9144000" cy="940966"/>
          </a:xfrm>
        </p:spPr>
        <p:txBody>
          <a:bodyPr>
            <a:noAutofit/>
          </a:bodyPr>
          <a:lstStyle/>
          <a:p>
            <a:r>
              <a:rPr lang="el-GR" altLang="el-GR" dirty="0"/>
              <a:t>Αναδιατύπωση</a:t>
            </a:r>
            <a:endParaRPr lang="en-US" sz="2800" b="0" dirty="0"/>
          </a:p>
        </p:txBody>
      </p:sp>
      <p:sp>
        <p:nvSpPr>
          <p:cNvPr id="9" name="Θέση περιεχομένου 8"/>
          <p:cNvSpPr>
            <a:spLocks noGrp="1"/>
          </p:cNvSpPr>
          <p:nvPr>
            <p:ph idx="1"/>
            <p:custDataLst>
              <p:tags r:id="rId3"/>
            </p:custDataLst>
          </p:nvPr>
        </p:nvSpPr>
        <p:spPr>
          <a:xfrm>
            <a:off x="174846" y="1562125"/>
            <a:ext cx="8686801" cy="4697067"/>
          </a:xfrm>
        </p:spPr>
        <p:txBody>
          <a:bodyPr>
            <a:noAutofit/>
          </a:bodyPr>
          <a:lstStyle/>
          <a:p>
            <a:pPr algn="just"/>
            <a:endParaRPr lang="el-GR" dirty="0"/>
          </a:p>
          <a:p>
            <a:pPr algn="just"/>
            <a:r>
              <a:rPr lang="el-GR" dirty="0"/>
              <a:t>Παράφραση του βασικού μηνύματος που μεταδίδει ο </a:t>
            </a:r>
            <a:r>
              <a:rPr lang="el-GR" dirty="0" smtClean="0"/>
              <a:t>ασθενής.</a:t>
            </a:r>
            <a:endParaRPr lang="el-GR" dirty="0"/>
          </a:p>
          <a:p>
            <a:pPr algn="just"/>
            <a:r>
              <a:rPr lang="el-GR" dirty="0" smtClean="0"/>
              <a:t>Αντανάκλαση: </a:t>
            </a:r>
            <a:r>
              <a:rPr lang="el-GR" dirty="0"/>
              <a:t>οι ίδιες οι λέξεις που χρησιμοποιεί ο ασθενής </a:t>
            </a:r>
            <a:r>
              <a:rPr lang="el-GR" dirty="0" smtClean="0"/>
              <a:t>ανακλώνται.</a:t>
            </a:r>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25922456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40171"/>
            <a:ext cx="9144000" cy="940966"/>
          </a:xfrm>
        </p:spPr>
        <p:txBody>
          <a:bodyPr>
            <a:noAutofit/>
          </a:bodyPr>
          <a:lstStyle/>
          <a:p>
            <a:r>
              <a:rPr lang="el-GR" altLang="el-GR" dirty="0"/>
              <a:t>Άγγιγμα </a:t>
            </a:r>
            <a:endParaRPr lang="en-US" sz="2800" b="0" dirty="0"/>
          </a:p>
        </p:txBody>
      </p:sp>
      <p:sp>
        <p:nvSpPr>
          <p:cNvPr id="9" name="Θέση περιεχομένου 8"/>
          <p:cNvSpPr>
            <a:spLocks noGrp="1"/>
          </p:cNvSpPr>
          <p:nvPr>
            <p:ph idx="1"/>
            <p:custDataLst>
              <p:tags r:id="rId3"/>
            </p:custDataLst>
          </p:nvPr>
        </p:nvSpPr>
        <p:spPr>
          <a:xfrm>
            <a:off x="174846" y="1379256"/>
            <a:ext cx="8686801" cy="4697067"/>
          </a:xfrm>
        </p:spPr>
        <p:txBody>
          <a:bodyPr>
            <a:noAutofit/>
          </a:bodyPr>
          <a:lstStyle/>
          <a:p>
            <a:pPr algn="just"/>
            <a:r>
              <a:rPr lang="el-GR" dirty="0" smtClean="0"/>
              <a:t>Θεραπευτικό μέσο.</a:t>
            </a:r>
            <a:endParaRPr lang="el-GR" dirty="0"/>
          </a:p>
          <a:p>
            <a:pPr algn="just"/>
            <a:r>
              <a:rPr lang="el-GR" dirty="0"/>
              <a:t>Υποδηλώνει </a:t>
            </a:r>
            <a:r>
              <a:rPr lang="el-GR" dirty="0" smtClean="0"/>
              <a:t>υποστήριξη.</a:t>
            </a:r>
            <a:endParaRPr lang="el-GR" dirty="0"/>
          </a:p>
          <a:p>
            <a:pPr algn="just"/>
            <a:r>
              <a:rPr lang="el-GR" dirty="0"/>
              <a:t>Χρησιμοποιείται όταν είναι δύσκολο να βρεθούν οι κατάλληλες λέξεις</a:t>
            </a:r>
          </a:p>
          <a:p>
            <a:pPr algn="just"/>
            <a:r>
              <a:rPr lang="el-GR" dirty="0"/>
              <a:t>Λαμβάνεται υπόψη το πολιτισμικό υπόβαθρο</a:t>
            </a:r>
          </a:p>
          <a:p>
            <a:pPr algn="just"/>
            <a:r>
              <a:rPr lang="el-GR" dirty="0"/>
              <a:t>Απαιτείται προφορική άδεια και σύμφωνη γνώμη</a:t>
            </a:r>
          </a:p>
          <a:p>
            <a:pPr algn="just"/>
            <a:r>
              <a:rPr lang="el-GR" dirty="0"/>
              <a:t>Επιδεικνύει ζεστασιά και ενδιαφέρον</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39368388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40171"/>
            <a:ext cx="9144000" cy="940966"/>
          </a:xfrm>
        </p:spPr>
        <p:txBody>
          <a:bodyPr>
            <a:noAutofit/>
          </a:bodyPr>
          <a:lstStyle/>
          <a:p>
            <a:r>
              <a:rPr lang="el-GR" altLang="el-GR" dirty="0"/>
              <a:t>Διευκρινίσεις</a:t>
            </a:r>
            <a:endParaRPr lang="en-US" sz="2800" b="0" dirty="0"/>
          </a:p>
        </p:txBody>
      </p:sp>
      <p:sp>
        <p:nvSpPr>
          <p:cNvPr id="9" name="Θέση περιεχομένου 8"/>
          <p:cNvSpPr>
            <a:spLocks noGrp="1"/>
          </p:cNvSpPr>
          <p:nvPr>
            <p:ph idx="1"/>
            <p:custDataLst>
              <p:tags r:id="rId3"/>
            </p:custDataLst>
          </p:nvPr>
        </p:nvSpPr>
        <p:spPr>
          <a:xfrm>
            <a:off x="174846" y="1379256"/>
            <a:ext cx="8686801" cy="4697067"/>
          </a:xfrm>
        </p:spPr>
        <p:txBody>
          <a:bodyPr>
            <a:noAutofit/>
          </a:bodyPr>
          <a:lstStyle/>
          <a:p>
            <a:pPr algn="just"/>
            <a:r>
              <a:rPr lang="el-GR" dirty="0"/>
              <a:t>Βοηθούν στην επιβεβαίωση της σωστής λήψης του </a:t>
            </a:r>
            <a:r>
              <a:rPr lang="el-GR" dirty="0" smtClean="0"/>
              <a:t>μηνύματος.</a:t>
            </a:r>
            <a:endParaRPr lang="el-GR" dirty="0"/>
          </a:p>
          <a:p>
            <a:pPr algn="just"/>
            <a:endParaRPr lang="el-GR" dirty="0"/>
          </a:p>
          <a:p>
            <a:pPr algn="just"/>
            <a:r>
              <a:rPr lang="el-GR" dirty="0"/>
              <a:t>Βοηθούν όταν ο διάλογος είναι </a:t>
            </a:r>
            <a:r>
              <a:rPr lang="el-GR" dirty="0" smtClean="0"/>
              <a:t>αναλυτικός.</a:t>
            </a:r>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15783044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40171"/>
            <a:ext cx="9144000" cy="940966"/>
          </a:xfrm>
        </p:spPr>
        <p:txBody>
          <a:bodyPr>
            <a:noAutofit/>
          </a:bodyPr>
          <a:lstStyle/>
          <a:p>
            <a:r>
              <a:rPr lang="el-GR" altLang="el-GR" dirty="0"/>
              <a:t>Γενικές Κατευθυντήριες Δηλώσεις</a:t>
            </a:r>
            <a:endParaRPr lang="en-US" sz="2800" b="0" dirty="0"/>
          </a:p>
        </p:txBody>
      </p:sp>
      <p:sp>
        <p:nvSpPr>
          <p:cNvPr id="9" name="Θέση περιεχομένου 8"/>
          <p:cNvSpPr>
            <a:spLocks noGrp="1"/>
          </p:cNvSpPr>
          <p:nvPr>
            <p:ph idx="1"/>
            <p:custDataLst>
              <p:tags r:id="rId3"/>
            </p:custDataLst>
          </p:nvPr>
        </p:nvSpPr>
        <p:spPr>
          <a:xfrm>
            <a:off x="174846" y="1379256"/>
            <a:ext cx="8686801" cy="4697067"/>
          </a:xfrm>
        </p:spPr>
        <p:txBody>
          <a:bodyPr>
            <a:noAutofit/>
          </a:bodyPr>
          <a:lstStyle/>
          <a:p>
            <a:pPr algn="just"/>
            <a:r>
              <a:rPr lang="el-GR" dirty="0"/>
              <a:t>Χρησιμοποιούνται για να οδηγηθεί η συζήτηση προς μια κατεύθυνση π.χ. Πως περάσατε τη νύχτα σας;</a:t>
            </a:r>
          </a:p>
          <a:p>
            <a:pPr algn="just"/>
            <a:r>
              <a:rPr lang="el-GR" dirty="0"/>
              <a:t>Είναι ερωτήσεις που δεν μπορούν να απαντηθούν με ένα ναι ή ένα όχι  π.χ. Ίσως θα θέλατε να μιλήσετε για τη χημειοθεραπεία σας…</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spTree>
    <p:custDataLst>
      <p:tags r:id="rId1"/>
    </p:custDataLst>
    <p:extLst>
      <p:ext uri="{BB962C8B-B14F-4D97-AF65-F5344CB8AC3E}">
        <p14:creationId xmlns:p14="http://schemas.microsoft.com/office/powerpoint/2010/main" val="38589700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40171"/>
            <a:ext cx="9144000" cy="940966"/>
          </a:xfrm>
        </p:spPr>
        <p:txBody>
          <a:bodyPr>
            <a:noAutofit/>
          </a:bodyPr>
          <a:lstStyle/>
          <a:p>
            <a:r>
              <a:rPr lang="el-GR" altLang="el-GR" dirty="0"/>
              <a:t>Προσφορά του εαυτού</a:t>
            </a:r>
            <a:endParaRPr lang="en-US" sz="2800" b="0" dirty="0"/>
          </a:p>
        </p:txBody>
      </p:sp>
      <p:pic>
        <p:nvPicPr>
          <p:cNvPr id="2" name="Εικόνα 1" descr="[DECORATIVE]"/>
          <p:cNvPicPr>
            <a:picLocks noChangeAspect="1"/>
          </p:cNvPicPr>
          <p:nvPr/>
        </p:nvPicPr>
        <p:blipFill>
          <a:blip r:embed="rId8"/>
          <a:stretch>
            <a:fillRect/>
          </a:stretch>
        </p:blipFill>
        <p:spPr>
          <a:xfrm>
            <a:off x="-397" y="1052735"/>
            <a:ext cx="9144793" cy="5805561"/>
          </a:xfrm>
          <a:prstGeom prst="rect">
            <a:avLst/>
          </a:prstGeom>
        </p:spPr>
      </p:pic>
      <p:sp>
        <p:nvSpPr>
          <p:cNvPr id="9" name="Θέση περιεχομένου 8"/>
          <p:cNvSpPr>
            <a:spLocks noGrp="1"/>
          </p:cNvSpPr>
          <p:nvPr>
            <p:ph idx="1"/>
            <p:custDataLst>
              <p:tags r:id="rId3"/>
            </p:custDataLst>
          </p:nvPr>
        </p:nvSpPr>
        <p:spPr>
          <a:xfrm>
            <a:off x="174846" y="1379256"/>
            <a:ext cx="8686801" cy="4697067"/>
          </a:xfrm>
        </p:spPr>
        <p:txBody>
          <a:bodyPr>
            <a:noAutofit/>
          </a:bodyPr>
          <a:lstStyle/>
          <a:p>
            <a:pPr algn="just"/>
            <a:r>
              <a:rPr lang="el-GR" dirty="0" smtClean="0"/>
              <a:t>Διαθέσιμος.</a:t>
            </a:r>
            <a:endParaRPr lang="el-GR" dirty="0"/>
          </a:p>
          <a:p>
            <a:pPr algn="just"/>
            <a:r>
              <a:rPr lang="el-GR" dirty="0" smtClean="0"/>
              <a:t>Να απαντάτε </a:t>
            </a:r>
            <a:r>
              <a:rPr lang="el-GR" dirty="0"/>
              <a:t>σύντομα στις εκκλήσεις για </a:t>
            </a:r>
            <a:r>
              <a:rPr lang="el-GR" dirty="0" smtClean="0"/>
              <a:t>βοήθεια.</a:t>
            </a:r>
            <a:endParaRPr lang="el-GR" dirty="0"/>
          </a:p>
          <a:p>
            <a:pPr algn="just"/>
            <a:r>
              <a:rPr lang="el-GR" dirty="0"/>
              <a:t>Να ελέγχετε κάτι </a:t>
            </a:r>
            <a:r>
              <a:rPr lang="el-GR" dirty="0" smtClean="0"/>
              <a:t>αμέσως.</a:t>
            </a:r>
            <a:endParaRPr lang="el-GR" dirty="0"/>
          </a:p>
          <a:p>
            <a:pPr algn="just"/>
            <a:r>
              <a:rPr lang="el-GR" dirty="0"/>
              <a:t>Ενημέρωση για το χρόνο επιστροφής </a:t>
            </a:r>
            <a:r>
              <a:rPr lang="el-GR" dirty="0" smtClean="0"/>
              <a:t>σας.</a:t>
            </a:r>
            <a:endParaRPr lang="el-GR" dirty="0"/>
          </a:p>
          <a:p>
            <a:pPr algn="just"/>
            <a:r>
              <a:rPr lang="el-GR" dirty="0"/>
              <a:t>Εκπλήρωση </a:t>
            </a:r>
            <a:r>
              <a:rPr lang="el-GR" dirty="0" smtClean="0"/>
              <a:t>υποσχέσεων.</a:t>
            </a:r>
            <a:endParaRPr lang="el-GR" dirty="0"/>
          </a:p>
          <a:p>
            <a:pPr algn="just"/>
            <a:r>
              <a:rPr lang="el-GR" dirty="0"/>
              <a:t>¨Θα καθίσω απλά εδώ μαζί σας για λίγο</a:t>
            </a:r>
            <a:r>
              <a:rPr lang="el-GR" dirty="0" smtClean="0"/>
              <a:t>¨.</a:t>
            </a:r>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35</a:t>
            </a:fld>
            <a:endParaRPr lang="el-GR" sz="1400" dirty="0"/>
          </a:p>
        </p:txBody>
      </p:sp>
    </p:spTree>
    <p:custDataLst>
      <p:tags r:id="rId1"/>
    </p:custDataLst>
    <p:extLst>
      <p:ext uri="{BB962C8B-B14F-4D97-AF65-F5344CB8AC3E}">
        <p14:creationId xmlns:p14="http://schemas.microsoft.com/office/powerpoint/2010/main" val="22291744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40171"/>
            <a:ext cx="9144000" cy="940966"/>
          </a:xfrm>
        </p:spPr>
        <p:txBody>
          <a:bodyPr>
            <a:noAutofit/>
          </a:bodyPr>
          <a:lstStyle/>
          <a:p>
            <a:r>
              <a:rPr lang="el-GR" altLang="el-GR" dirty="0"/>
              <a:t>Ενθάρρυνση λεπτομερούς ανάλυσης</a:t>
            </a:r>
            <a:endParaRPr lang="en-US" sz="2800" b="0" dirty="0"/>
          </a:p>
        </p:txBody>
      </p:sp>
      <p:sp>
        <p:nvSpPr>
          <p:cNvPr id="9" name="Θέση περιεχομένου 8"/>
          <p:cNvSpPr>
            <a:spLocks noGrp="1"/>
          </p:cNvSpPr>
          <p:nvPr>
            <p:ph idx="1"/>
            <p:custDataLst>
              <p:tags r:id="rId3"/>
            </p:custDataLst>
          </p:nvPr>
        </p:nvSpPr>
        <p:spPr>
          <a:xfrm>
            <a:off x="174846" y="1379256"/>
            <a:ext cx="8686801" cy="4697067"/>
          </a:xfrm>
        </p:spPr>
        <p:txBody>
          <a:bodyPr>
            <a:noAutofit/>
          </a:bodyPr>
          <a:lstStyle/>
          <a:p>
            <a:pPr algn="just"/>
            <a:r>
              <a:rPr lang="el-GR" dirty="0"/>
              <a:t>Πείτε μου και άλλα για </a:t>
            </a:r>
            <a:r>
              <a:rPr lang="el-GR" dirty="0" smtClean="0"/>
              <a:t>αυτό.</a:t>
            </a:r>
            <a:endParaRPr lang="el-GR" dirty="0"/>
          </a:p>
          <a:p>
            <a:pPr algn="just"/>
            <a:r>
              <a:rPr lang="el-GR" dirty="0"/>
              <a:t>Δεν είμαι σίγουρος ότι καταλαβαίνω τα όσα μου </a:t>
            </a:r>
            <a:r>
              <a:rPr lang="el-GR" dirty="0" smtClean="0"/>
              <a:t>λέτε.</a:t>
            </a:r>
            <a:endParaRPr lang="el-GR" dirty="0"/>
          </a:p>
          <a:p>
            <a:pPr algn="just"/>
            <a:r>
              <a:rPr lang="el-GR" dirty="0"/>
              <a:t>Με τα σχόλια αυτά συγκεντρώνονται επιπλέον πληροφορίες για ένα συγκεκριμένο </a:t>
            </a:r>
            <a:r>
              <a:rPr lang="el-GR" dirty="0" smtClean="0"/>
              <a:t>θέμα.</a:t>
            </a:r>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36</a:t>
            </a:fld>
            <a:endParaRPr lang="el-GR" sz="1400" dirty="0"/>
          </a:p>
        </p:txBody>
      </p:sp>
    </p:spTree>
    <p:custDataLst>
      <p:tags r:id="rId1"/>
    </p:custDataLst>
    <p:extLst>
      <p:ext uri="{BB962C8B-B14F-4D97-AF65-F5344CB8AC3E}">
        <p14:creationId xmlns:p14="http://schemas.microsoft.com/office/powerpoint/2010/main" val="6371955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40171"/>
            <a:ext cx="9144000" cy="940966"/>
          </a:xfrm>
        </p:spPr>
        <p:txBody>
          <a:bodyPr>
            <a:noAutofit/>
          </a:bodyPr>
          <a:lstStyle/>
          <a:p>
            <a:r>
              <a:rPr lang="el-GR" altLang="el-GR" dirty="0"/>
              <a:t>Παροχή πληροφοριών</a:t>
            </a:r>
            <a:endParaRPr lang="en-US" sz="2800" b="0" dirty="0"/>
          </a:p>
        </p:txBody>
      </p:sp>
      <p:sp>
        <p:nvSpPr>
          <p:cNvPr id="9" name="Θέση περιεχομένου 8"/>
          <p:cNvSpPr>
            <a:spLocks noGrp="1"/>
          </p:cNvSpPr>
          <p:nvPr>
            <p:ph idx="1"/>
            <p:custDataLst>
              <p:tags r:id="rId3"/>
            </p:custDataLst>
          </p:nvPr>
        </p:nvSpPr>
        <p:spPr>
          <a:xfrm>
            <a:off x="174846" y="1379256"/>
            <a:ext cx="8686801" cy="4697067"/>
          </a:xfrm>
        </p:spPr>
        <p:txBody>
          <a:bodyPr>
            <a:noAutofit/>
          </a:bodyPr>
          <a:lstStyle/>
          <a:p>
            <a:pPr algn="just"/>
            <a:r>
              <a:rPr lang="el-GR" dirty="0"/>
              <a:t>Για φαρμακευτική </a:t>
            </a:r>
            <a:r>
              <a:rPr lang="el-GR" dirty="0" smtClean="0"/>
              <a:t>αγωγή.</a:t>
            </a:r>
            <a:endParaRPr lang="el-GR" dirty="0"/>
          </a:p>
          <a:p>
            <a:pPr algn="just"/>
            <a:r>
              <a:rPr lang="el-GR" dirty="0"/>
              <a:t>Για </a:t>
            </a:r>
            <a:r>
              <a:rPr lang="el-GR" dirty="0" smtClean="0"/>
              <a:t>επεμβάσεις.</a:t>
            </a:r>
            <a:endParaRPr lang="el-GR" dirty="0"/>
          </a:p>
          <a:p>
            <a:pPr algn="just"/>
            <a:r>
              <a:rPr lang="el-GR" dirty="0"/>
              <a:t>Για διαγνωστικές </a:t>
            </a:r>
            <a:r>
              <a:rPr lang="el-GR" dirty="0" smtClean="0"/>
              <a:t>εξετάσεις.</a:t>
            </a:r>
            <a:endParaRPr lang="el-GR" dirty="0"/>
          </a:p>
          <a:p>
            <a:pPr algn="just"/>
            <a:r>
              <a:rPr lang="el-GR" dirty="0"/>
              <a:t>Για προσωπική υγιεινή φροντίδα και </a:t>
            </a:r>
            <a:r>
              <a:rPr lang="el-GR" dirty="0" smtClean="0"/>
              <a:t>περιποίηση.</a:t>
            </a:r>
            <a:endParaRPr lang="el-GR" dirty="0"/>
          </a:p>
          <a:p>
            <a:pPr algn="just"/>
            <a:r>
              <a:rPr lang="el-GR" dirty="0"/>
              <a:t>Στο τέλος επιβεβαιώστε ότι ο </a:t>
            </a:r>
            <a:r>
              <a:rPr lang="el-GR" dirty="0" smtClean="0"/>
              <a:t>ασθενής </a:t>
            </a:r>
            <a:r>
              <a:rPr lang="el-GR" dirty="0"/>
              <a:t>κατανόησε τις πληροφορίες που του </a:t>
            </a:r>
            <a:r>
              <a:rPr lang="el-GR" dirty="0" smtClean="0"/>
              <a:t>δόθηκαν.</a:t>
            </a:r>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37</a:t>
            </a:fld>
            <a:endParaRPr lang="el-GR" sz="1400" dirty="0"/>
          </a:p>
        </p:txBody>
      </p:sp>
    </p:spTree>
    <p:custDataLst>
      <p:tags r:id="rId1"/>
    </p:custDataLst>
    <p:extLst>
      <p:ext uri="{BB962C8B-B14F-4D97-AF65-F5344CB8AC3E}">
        <p14:creationId xmlns:p14="http://schemas.microsoft.com/office/powerpoint/2010/main" val="24603365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40171"/>
            <a:ext cx="9144000" cy="940966"/>
          </a:xfrm>
        </p:spPr>
        <p:txBody>
          <a:bodyPr>
            <a:noAutofit/>
          </a:bodyPr>
          <a:lstStyle/>
          <a:p>
            <a:r>
              <a:rPr lang="el-GR" altLang="el-GR" dirty="0"/>
              <a:t>Εναλλακτικές λύσεις</a:t>
            </a:r>
            <a:endParaRPr lang="en-US" sz="2800" b="0" dirty="0"/>
          </a:p>
        </p:txBody>
      </p:sp>
      <p:sp>
        <p:nvSpPr>
          <p:cNvPr id="9" name="Θέση περιεχομένου 8"/>
          <p:cNvSpPr>
            <a:spLocks noGrp="1"/>
          </p:cNvSpPr>
          <p:nvPr>
            <p:ph idx="1"/>
            <p:custDataLst>
              <p:tags r:id="rId3"/>
            </p:custDataLst>
          </p:nvPr>
        </p:nvSpPr>
        <p:spPr>
          <a:xfrm>
            <a:off x="174846" y="1379256"/>
            <a:ext cx="8686801" cy="4697067"/>
          </a:xfrm>
        </p:spPr>
        <p:txBody>
          <a:bodyPr>
            <a:noAutofit/>
          </a:bodyPr>
          <a:lstStyle/>
          <a:p>
            <a:pPr algn="just"/>
            <a:r>
              <a:rPr lang="el-GR" dirty="0"/>
              <a:t>Οι νοσηλευτές βοηθούν τους ασθενείς να λύσουν </a:t>
            </a:r>
            <a:r>
              <a:rPr lang="el-GR" dirty="0" smtClean="0"/>
              <a:t>προβλήματα</a:t>
            </a:r>
            <a:endParaRPr lang="el-GR" dirty="0"/>
          </a:p>
          <a:p>
            <a:pPr algn="just"/>
            <a:r>
              <a:rPr lang="el-GR" dirty="0"/>
              <a:t>Τους βοηθούν να λάβουν υπόψη τις πιθανές εναλλακτικές </a:t>
            </a:r>
            <a:r>
              <a:rPr lang="el-GR" dirty="0" smtClean="0"/>
              <a:t>λύσεις.</a:t>
            </a:r>
            <a:endParaRPr lang="el-GR" dirty="0"/>
          </a:p>
          <a:p>
            <a:pPr marL="400050" lvl="1" indent="0" algn="just">
              <a:buNone/>
            </a:pPr>
            <a:r>
              <a:rPr lang="el-GR" dirty="0"/>
              <a:t>Π.χ. Μπορείτε να λάβετε υπόψη σας …….</a:t>
            </a:r>
          </a:p>
          <a:p>
            <a:pPr marL="400050" lvl="1" indent="0" algn="just">
              <a:buNone/>
            </a:pPr>
            <a:r>
              <a:rPr lang="el-GR" dirty="0"/>
              <a:t>        </a:t>
            </a:r>
            <a:r>
              <a:rPr lang="el-GR" dirty="0" smtClean="0"/>
              <a:t>Έχετε </a:t>
            </a:r>
            <a:r>
              <a:rPr lang="el-GR" dirty="0"/>
              <a:t>σκεφθεί ότι…….</a:t>
            </a:r>
          </a:p>
          <a:p>
            <a:pPr marL="400050" lvl="1" indent="0" algn="just">
              <a:buNone/>
            </a:pPr>
            <a:r>
              <a:rPr lang="el-GR" dirty="0" smtClean="0"/>
              <a:t>        Ποιες </a:t>
            </a:r>
            <a:r>
              <a:rPr lang="el-GR" dirty="0"/>
              <a:t>σκέφτεστε εσείς ως </a:t>
            </a:r>
            <a:r>
              <a:rPr lang="el-GR" dirty="0" smtClean="0"/>
              <a:t>πιθανές λύσεις;</a:t>
            </a:r>
          </a:p>
          <a:p>
            <a:pPr algn="just"/>
            <a:r>
              <a:rPr lang="el-GR" dirty="0" smtClean="0"/>
              <a:t>Αποφεύγετε </a:t>
            </a:r>
            <a:r>
              <a:rPr lang="el-GR" dirty="0"/>
              <a:t>να δίνετε </a:t>
            </a:r>
            <a:r>
              <a:rPr lang="el-GR" dirty="0" smtClean="0"/>
              <a:t>συμβουλές.</a:t>
            </a:r>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38</a:t>
            </a:fld>
            <a:endParaRPr lang="el-GR" sz="1400" dirty="0"/>
          </a:p>
        </p:txBody>
      </p:sp>
    </p:spTree>
    <p:custDataLst>
      <p:tags r:id="rId1"/>
    </p:custDataLst>
    <p:extLst>
      <p:ext uri="{BB962C8B-B14F-4D97-AF65-F5344CB8AC3E}">
        <p14:creationId xmlns:p14="http://schemas.microsoft.com/office/powerpoint/2010/main" val="27968862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39</a:t>
            </a:fld>
            <a:endParaRPr lang="el-GR" sz="1400" dirty="0"/>
          </a:p>
        </p:txBody>
      </p:sp>
    </p:spTree>
    <p:custDataLst>
      <p:tags r:id="rId1"/>
    </p:custDataLst>
    <p:extLst>
      <p:ext uri="{BB962C8B-B14F-4D97-AF65-F5344CB8AC3E}">
        <p14:creationId xmlns:p14="http://schemas.microsoft.com/office/powerpoint/2010/main" val="2668455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67544" y="1833611"/>
            <a:ext cx="8229600" cy="4525963"/>
          </a:xfrm>
        </p:spPr>
        <p:txBody>
          <a:bodyPr>
            <a:normAutofit/>
          </a:bodyPr>
          <a:lstStyle/>
          <a:p>
            <a:pPr lvl="0"/>
            <a:r>
              <a:rPr lang="el-GR" sz="2800" dirty="0" smtClean="0"/>
              <a:t>..</a:t>
            </a:r>
            <a:endParaRPr lang="en-US" sz="2800" dirty="0" smtClean="0"/>
          </a:p>
          <a:p>
            <a:pPr lvl="0"/>
            <a:r>
              <a:rPr lang="el-GR" sz="2800" dirty="0" smtClean="0"/>
              <a:t>.</a:t>
            </a:r>
          </a:p>
          <a:p>
            <a:pPr lvl="0"/>
            <a:r>
              <a:rPr lang="el-GR" sz="2800" dirty="0" smtClean="0"/>
              <a:t>….</a:t>
            </a:r>
          </a:p>
          <a:p>
            <a:pPr lvl="0"/>
            <a:r>
              <a:rPr lang="el-GR" sz="2800" dirty="0" smtClean="0"/>
              <a:t>…</a:t>
            </a:r>
          </a:p>
          <a:p>
            <a:pPr lvl="0"/>
            <a:r>
              <a:rPr lang="el-GR" sz="2800" dirty="0" smtClean="0"/>
              <a:t>…   </a:t>
            </a:r>
            <a:endParaRPr lang="el-GR" sz="2800" dirty="0"/>
          </a:p>
        </p:txBody>
      </p:sp>
      <p:sp>
        <p:nvSpPr>
          <p:cNvPr id="5" name="Θέση υποσέλιδου 3" descr="."/>
          <p:cNvSpPr txBox="1">
            <a:spLocks/>
          </p:cNvSpPr>
          <p:nvPr>
            <p:custDataLst>
              <p:tags r:id="rId4"/>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a:t>
            </a:r>
            <a:r>
              <a:rPr lang="el-GR" sz="1400" dirty="0" smtClean="0"/>
              <a:t>στη Νοσηλευτική </a:t>
            </a:r>
            <a:r>
              <a:rPr lang="el-GR" sz="1400" dirty="0"/>
              <a:t>Επιστήμη</a:t>
            </a:r>
            <a:endParaRPr lang="en-US"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179512" y="1844824"/>
            <a:ext cx="8686800" cy="2588011"/>
          </a:xfrm>
        </p:spPr>
        <p:txBody>
          <a:bodyPr>
            <a:noAutofit/>
          </a:bodyPr>
          <a:lstStyle/>
          <a:p>
            <a:pPr lvl="1">
              <a:buFont typeface="Wingdings" pitchFamily="2" charset="2"/>
              <a:buChar char="§"/>
            </a:pPr>
            <a:r>
              <a:rPr lang="el-GR" sz="2400" dirty="0" smtClean="0">
                <a:hlinkClick r:id="rId8" action="ppaction://hlinksldjump"/>
              </a:rPr>
              <a:t>Επικοινωνία</a:t>
            </a:r>
            <a:r>
              <a:rPr lang="en-US" sz="2400" dirty="0" smtClean="0">
                <a:hlinkClick r:id="rId8" action="ppaction://hlinksldjump"/>
              </a:rPr>
              <a:t> </a:t>
            </a:r>
            <a:r>
              <a:rPr lang="el-GR" sz="2400" dirty="0" smtClean="0">
                <a:hlinkClick r:id="rId8" action="ppaction://hlinksldjump"/>
              </a:rPr>
              <a:t>Ορισμός</a:t>
            </a:r>
            <a:r>
              <a:rPr lang="en-US" sz="2400" dirty="0" smtClean="0">
                <a:hlinkClick r:id="rId8" action="ppaction://hlinksldjump"/>
              </a:rPr>
              <a:t> </a:t>
            </a:r>
            <a:r>
              <a:rPr lang="el-GR" sz="2400" dirty="0" smtClean="0">
                <a:hlinkClick r:id="rId8" action="ppaction://hlinksldjump"/>
              </a:rPr>
              <a:t>.</a:t>
            </a:r>
            <a:endParaRPr lang="el-GR" sz="2400" dirty="0" smtClean="0">
              <a:hlinkClick r:id="rId8" action="ppaction://hlinksldjump"/>
            </a:endParaRPr>
          </a:p>
          <a:p>
            <a:pPr lvl="1">
              <a:buFont typeface="Wingdings" pitchFamily="2" charset="2"/>
              <a:buChar char="§"/>
            </a:pPr>
            <a:r>
              <a:rPr lang="el-GR" sz="2400" dirty="0" smtClean="0">
                <a:hlinkClick r:id="rId9" action="ppaction://hlinksldjump"/>
              </a:rPr>
              <a:t>Παράγοντες </a:t>
            </a:r>
            <a:r>
              <a:rPr lang="el-GR" sz="2400" dirty="0">
                <a:hlinkClick r:id="rId9" action="ppaction://hlinksldjump"/>
              </a:rPr>
              <a:t>που επηρεάζουν την επικοινωνία</a:t>
            </a:r>
            <a:r>
              <a:rPr lang="el-GR" sz="2400" dirty="0" smtClean="0">
                <a:hlinkClick r:id="rId9" action="ppaction://hlinksldjump"/>
              </a:rPr>
              <a:t>.</a:t>
            </a:r>
            <a:endParaRPr lang="el-GR" sz="2400" dirty="0" smtClean="0"/>
          </a:p>
          <a:p>
            <a:pPr lvl="1">
              <a:buFont typeface="Wingdings" pitchFamily="2" charset="2"/>
              <a:buChar char="§"/>
            </a:pPr>
            <a:r>
              <a:rPr lang="el-GR" altLang="el-GR" sz="2400" dirty="0">
                <a:hlinkClick r:id="rId10" action="ppaction://hlinksldjump"/>
              </a:rPr>
              <a:t>Δεξιότητες </a:t>
            </a:r>
            <a:r>
              <a:rPr lang="el-GR" altLang="el-GR" sz="2400" dirty="0" smtClean="0">
                <a:hlinkClick r:id="rId10" action="ppaction://hlinksldjump"/>
              </a:rPr>
              <a:t>Επικοινωνίας</a:t>
            </a:r>
            <a:endParaRPr lang="el-GR" altLang="el-GR" sz="2400" dirty="0" smtClean="0"/>
          </a:p>
          <a:p>
            <a:pPr lvl="1">
              <a:buFont typeface="Wingdings" pitchFamily="2" charset="2"/>
              <a:buChar char="§"/>
            </a:pPr>
            <a:r>
              <a:rPr lang="el-GR" altLang="el-GR" sz="2400" dirty="0">
                <a:hlinkClick r:id="rId11" action="ppaction://hlinksldjump"/>
              </a:rPr>
              <a:t>Τεχνικές θεραπευτικής Επικοινωνίας</a:t>
            </a:r>
            <a:endParaRPr lang="el-GR" altLang="el-GR" sz="2400" dirty="0" smtClean="0"/>
          </a:p>
          <a:p>
            <a:pPr lvl="1">
              <a:buFont typeface="Wingdings" pitchFamily="2" charset="2"/>
              <a:buChar char="§"/>
            </a:pPr>
            <a:endParaRPr lang="el-GR" sz="2400" dirty="0" smtClean="0"/>
          </a:p>
          <a:p>
            <a:pPr marL="457200" lvl="1" indent="0">
              <a:buNone/>
            </a:pPr>
            <a:endParaRPr lang="fi-FI" sz="2400" dirty="0"/>
          </a:p>
          <a:p>
            <a:pPr marL="457200" lvl="1" indent="0">
              <a:buNone/>
            </a:pPr>
            <a:endParaRPr lang="el-GR" sz="2400" dirty="0" smtClean="0"/>
          </a:p>
        </p:txBody>
      </p:sp>
      <p:sp>
        <p:nvSpPr>
          <p:cNvPr id="5"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2708920"/>
            <a:ext cx="8229600" cy="940966"/>
          </a:xfrm>
        </p:spPr>
        <p:txBody>
          <a:bodyPr>
            <a:noAutofit/>
          </a:bodyPr>
          <a:lstStyle/>
          <a:p>
            <a:r>
              <a:rPr lang="el-GR" altLang="el-GR" dirty="0"/>
              <a:t>ΕΠΙΚΟΙΝΩΝΙΑ </a:t>
            </a:r>
            <a:br>
              <a:rPr lang="el-GR" altLang="el-GR" dirty="0"/>
            </a:br>
            <a:r>
              <a:rPr lang="el-GR" altLang="el-GR" dirty="0"/>
              <a:t>ΜΕΡΟΣ ΠΡΩΤΟ</a:t>
            </a:r>
            <a:endParaRPr lang="en-US" sz="2800" b="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Ορισμός  Επικοινωνίας</a:t>
            </a:r>
            <a:endParaRPr lang="en-US" sz="2800" b="0" dirty="0"/>
          </a:p>
        </p:txBody>
      </p:sp>
      <p:sp>
        <p:nvSpPr>
          <p:cNvPr id="9" name="Θέση περιεχομένου 8"/>
          <p:cNvSpPr>
            <a:spLocks noGrp="1"/>
          </p:cNvSpPr>
          <p:nvPr>
            <p:ph idx="1"/>
            <p:custDataLst>
              <p:tags r:id="rId3"/>
            </p:custDataLst>
          </p:nvPr>
        </p:nvSpPr>
        <p:spPr>
          <a:xfrm>
            <a:off x="323528" y="1386889"/>
            <a:ext cx="8363272" cy="2351139"/>
          </a:xfrm>
        </p:spPr>
        <p:txBody>
          <a:bodyPr>
            <a:noAutofit/>
          </a:bodyPr>
          <a:lstStyle/>
          <a:p>
            <a:r>
              <a:rPr lang="el-GR" sz="3600" dirty="0"/>
              <a:t>Επικοινωνία είναι η διαδικασία κατά την οποία ένα άτομο στέλνει ένα μήνυμα σε ένα άλλο άτομο το οποίο το λαμβάνει, το επεξεργάζεται και δείχνει ότι το μήνυμα έχει </a:t>
            </a:r>
            <a:r>
              <a:rPr lang="el-GR" sz="3600" dirty="0" smtClean="0"/>
              <a:t>ερμηνευθεί.</a:t>
            </a:r>
            <a:endParaRPr lang="el-GR" sz="3600" dirty="0"/>
          </a:p>
          <a:p>
            <a:endParaRPr lang="el-GR" sz="36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666828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Ολοκλήρωση Επικοινωνίας</a:t>
            </a:r>
            <a:endParaRPr lang="en-US" sz="2800" b="0" dirty="0"/>
          </a:p>
        </p:txBody>
      </p:sp>
      <p:sp>
        <p:nvSpPr>
          <p:cNvPr id="9" name="Θέση περιεχομένου 8"/>
          <p:cNvSpPr>
            <a:spLocks noGrp="1"/>
          </p:cNvSpPr>
          <p:nvPr>
            <p:ph idx="1"/>
            <p:custDataLst>
              <p:tags r:id="rId3"/>
            </p:custDataLst>
          </p:nvPr>
        </p:nvSpPr>
        <p:spPr>
          <a:xfrm>
            <a:off x="323528" y="1386889"/>
            <a:ext cx="8363272" cy="2351139"/>
          </a:xfrm>
        </p:spPr>
        <p:txBody>
          <a:bodyPr>
            <a:noAutofit/>
          </a:bodyPr>
          <a:lstStyle/>
          <a:p>
            <a:endParaRPr lang="el-GR" sz="3600" dirty="0"/>
          </a:p>
          <a:p>
            <a:endParaRPr lang="el-GR" sz="3600" dirty="0"/>
          </a:p>
          <a:p>
            <a:r>
              <a:rPr lang="el-GR" sz="3600" dirty="0"/>
              <a:t>Για να ολοκληρωθεί η επικοινωνία πρέπει ο παραλήπτης να βεβαιώσει τη λήψη κι την κατανόηση του </a:t>
            </a:r>
            <a:r>
              <a:rPr lang="el-GR" sz="3600" dirty="0" smtClean="0"/>
              <a:t>μηνύματος.</a:t>
            </a:r>
            <a:endParaRPr lang="el-GR" sz="3600" dirty="0"/>
          </a:p>
          <a:p>
            <a:endParaRPr lang="el-GR" sz="36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2237340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Πραγματοποίηση Επικοινωνίας</a:t>
            </a:r>
            <a:endParaRPr lang="en-US" sz="2800" b="0" dirty="0"/>
          </a:p>
        </p:txBody>
      </p:sp>
      <p:sp>
        <p:nvSpPr>
          <p:cNvPr id="9" name="Θέση περιεχομένου 8"/>
          <p:cNvSpPr>
            <a:spLocks noGrp="1"/>
          </p:cNvSpPr>
          <p:nvPr>
            <p:ph idx="1"/>
            <p:custDataLst>
              <p:tags r:id="rId3"/>
            </p:custDataLst>
          </p:nvPr>
        </p:nvSpPr>
        <p:spPr>
          <a:xfrm>
            <a:off x="323528" y="1386889"/>
            <a:ext cx="8363272" cy="2351139"/>
          </a:xfrm>
        </p:spPr>
        <p:txBody>
          <a:bodyPr>
            <a:noAutofit/>
          </a:bodyPr>
          <a:lstStyle/>
          <a:p>
            <a:r>
              <a:rPr lang="el-GR" sz="3600" dirty="0"/>
              <a:t>Η επικοινωνία είναι μια συνεχής , κυκλική διαδικασία  που πραγματοποιείται με δύο </a:t>
            </a:r>
            <a:r>
              <a:rPr lang="el-GR" sz="3600" dirty="0" smtClean="0"/>
              <a:t>τρόπους.</a:t>
            </a:r>
            <a:endParaRPr lang="el-GR" sz="3600" dirty="0"/>
          </a:p>
          <a:p>
            <a:r>
              <a:rPr lang="el-GR" sz="3600" dirty="0"/>
              <a:t>     Α.   </a:t>
            </a:r>
            <a:r>
              <a:rPr lang="el-GR" sz="3600" dirty="0" smtClean="0"/>
              <a:t>Λεκτικά. </a:t>
            </a:r>
            <a:endParaRPr lang="el-GR" sz="3600" dirty="0"/>
          </a:p>
          <a:p>
            <a:r>
              <a:rPr lang="el-GR" sz="3600" dirty="0"/>
              <a:t>     Β.   Μη  λεκτικά </a:t>
            </a:r>
            <a:r>
              <a:rPr lang="el-GR" sz="3600" dirty="0" smtClean="0"/>
              <a:t>.</a:t>
            </a:r>
            <a:endParaRPr lang="el-GR" sz="36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2675893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22/4/2015 5:36:31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READINGORDER" val="22,9,3,8,24,"/>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READINGORDER" val="22,9,2,8,24,"/>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READINGORDER" val="22,9,3,8,24,"/>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7.xml><?xml version="1.0" encoding="utf-8"?>
<p:tagLst xmlns:a="http://schemas.openxmlformats.org/drawingml/2006/main" xmlns:r="http://schemas.openxmlformats.org/officeDocument/2006/relationships" xmlns:p="http://schemas.openxmlformats.org/presentationml/2006/main">
  <p:tag name="ZHAW.ACCESSIBILITYADDIN.READINGORDER" val="22,2,9,8,24,"/>
</p:tagLst>
</file>

<file path=ppt/tags/tag1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1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7.xml><?xml version="1.0" encoding="utf-8"?>
<p:tagLst xmlns:a="http://schemas.openxmlformats.org/drawingml/2006/main" xmlns:r="http://schemas.openxmlformats.org/officeDocument/2006/relationships" xmlns:p="http://schemas.openxmlformats.org/presentationml/2006/main">
  <p:tag name="ZHAW.ACCESSIBILITYADDIN.READINGORDER" val="2,6,14,"/>
</p:tagLst>
</file>

<file path=ppt/tags/tag1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1.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1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8,2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22,9,2,8,24,"/>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READINGORDER" val="22,6,9,8,24,"/>
</p:tagLst>
</file>

<file path=ppt/tags/tag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READINGORDER" val="22,9,2,8,24,"/>
</p:tagLst>
</file>

<file path=ppt/tags/tag9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8CC835CE-7B9E-4BAC-9DFF-610ED6ABB294}">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3315</TotalTime>
  <Words>1457</Words>
  <Application>Microsoft Office PowerPoint</Application>
  <PresentationFormat>Προβολή στην οθόνη (4:3)</PresentationFormat>
  <Paragraphs>323</Paragraphs>
  <Slides>40</Slides>
  <Notes>40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40</vt:i4>
      </vt:variant>
    </vt:vector>
  </HeadingPairs>
  <TitlesOfParts>
    <vt:vector size="44" baseType="lpstr">
      <vt:lpstr>Arial</vt:lpstr>
      <vt:lpstr>Calibri</vt:lpstr>
      <vt:lpstr>Wingdings</vt:lpstr>
      <vt:lpstr>Θέμα του Office</vt:lpstr>
      <vt:lpstr>Εισαγωγή στη                     Νοσηλευτική Επιστήμη</vt:lpstr>
      <vt:lpstr>Άδειες Χρήσης</vt:lpstr>
      <vt:lpstr>Χρηματοδότηση</vt:lpstr>
      <vt:lpstr>Σκοποί  ενότητας</vt:lpstr>
      <vt:lpstr>Περιεχόμενα ενότητας</vt:lpstr>
      <vt:lpstr>ΕΠΙΚΟΙΝΩΝΙΑ  ΜΕΡΟΣ ΠΡΩΤΟ</vt:lpstr>
      <vt:lpstr>Ορισμός  Επικοινωνίας</vt:lpstr>
      <vt:lpstr>Ολοκλήρωση Επικοινωνίας</vt:lpstr>
      <vt:lpstr>Πραγματοποίηση Επικοινωνίας</vt:lpstr>
      <vt:lpstr>Λεκτική Επικοινωνία</vt:lpstr>
      <vt:lpstr>Μη Λεκτική Επικοινωνία</vt:lpstr>
      <vt:lpstr>Αποτελέσματα μη λεκτικής επικοινωνίας (α)</vt:lpstr>
      <vt:lpstr>Περιπτώσεις μη λεκτικής επικοινωνίας </vt:lpstr>
      <vt:lpstr>Παράγοντες που επηρεάζουν την επικοινωνία</vt:lpstr>
      <vt:lpstr>Η κουλτούρα</vt:lpstr>
      <vt:lpstr>Η Προηγούμενη Εμπειρία επηρεάζει:</vt:lpstr>
      <vt:lpstr>Συναισθήματα </vt:lpstr>
      <vt:lpstr>Διάθεση</vt:lpstr>
      <vt:lpstr>Επικοινωνία με ηλικιωμένους</vt:lpstr>
      <vt:lpstr>Δεξιότητες Επικοινωνίας</vt:lpstr>
      <vt:lpstr>Ενεργητική Ακρόαση</vt:lpstr>
      <vt:lpstr>Ερμηνεία μη λεκτικών μηνυμάτων</vt:lpstr>
      <vt:lpstr>Ερμηνεία μη λεκτικών μηνυμάτων</vt:lpstr>
      <vt:lpstr>Αμφίδρομη Σχέση </vt:lpstr>
      <vt:lpstr>Εστίαση της προσοχής</vt:lpstr>
      <vt:lpstr>Η προσαρμογή του στυλ</vt:lpstr>
      <vt:lpstr>Τεχνικές θεραπευτικής Επικοινωνίας</vt:lpstr>
      <vt:lpstr>Η σιωπή </vt:lpstr>
      <vt:lpstr>Ανοιχτές  Ερωτήσεις</vt:lpstr>
      <vt:lpstr>Κλειστές Ερωτήσεις</vt:lpstr>
      <vt:lpstr>Αναδιατύπωση</vt:lpstr>
      <vt:lpstr>Άγγιγμα </vt:lpstr>
      <vt:lpstr>Διευκρινίσεις</vt:lpstr>
      <vt:lpstr>Γενικές Κατευθυντήριες Δηλώσεις</vt:lpstr>
      <vt:lpstr>Προσφορά του εαυτού</vt:lpstr>
      <vt:lpstr>Ενθάρρυνση λεπτομερούς ανάλυσης</vt:lpstr>
      <vt:lpstr>Παροχή πληροφοριών</vt:lpstr>
      <vt:lpstr>Εναλλακτικές λύσεις</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                     Νοσηλευτική Επιστήμη</dc:title>
  <cp:lastModifiedBy>Tilemahos Stilianos</cp:lastModifiedBy>
  <cp:revision>3</cp:revision>
  <dcterms:created xsi:type="dcterms:W3CDTF">2014-04-07T11:24:35Z</dcterms:created>
  <dcterms:modified xsi:type="dcterms:W3CDTF">2015-04-22T14:36:32Z</dcterms:modified>
</cp:coreProperties>
</file>