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notesSlides/notesSlide1.xml" ContentType="application/vnd.openxmlformats-officedocument.presentationml.notesSlide+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notesSlides/notesSlide2.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notesSlides/notesSlide3.xml" ContentType="application/vnd.openxmlformats-officedocument.presentationml.notesSlide+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notesSlides/notesSlide4.xml" ContentType="application/vnd.openxmlformats-officedocument.presentationml.notesSlide+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5.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notesSlides/notesSlide6.xml" ContentType="application/vnd.openxmlformats-officedocument.presentationml.notesSlide+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notesSlides/notesSlide7.xml" ContentType="application/vnd.openxmlformats-officedocument.presentationml.notesSlide+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notesSlides/notesSlide8.xml" ContentType="application/vnd.openxmlformats-officedocument.presentationml.notesSlide+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tags/tag40.xml" ContentType="application/vnd.openxmlformats-officedocument.presentationml.tags+xml"/>
  <Override PartName="/ppt/tags/tag41.xml" ContentType="application/vnd.openxmlformats-officedocument.presentationml.tags+xml"/>
  <Override PartName="/ppt/notesSlides/notesSlide9.xml" ContentType="application/vnd.openxmlformats-officedocument.presentationml.notesSlide+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notesSlides/notesSlide10.xml" ContentType="application/vnd.openxmlformats-officedocument.presentationml.notesSlide+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notesSlides/notesSlide11.xml" ContentType="application/vnd.openxmlformats-officedocument.presentationml.notesSlide+xml"/>
  <Override PartName="/ppt/tags/tag52.xml" ContentType="application/vnd.openxmlformats-officedocument.presentationml.tags+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notesSlides/notesSlide12.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notesSlides/notesSlide13.xml" ContentType="application/vnd.openxmlformats-officedocument.presentationml.notesSlide+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14.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notesSlides/notesSlide15.xml" ContentType="application/vnd.openxmlformats-officedocument.presentationml.notesSlide+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notesSlides/notesSlide16.xml" ContentType="application/vnd.openxmlformats-officedocument.presentationml.notesSlide+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notesSlides/notesSlide17.xml" ContentType="application/vnd.openxmlformats-officedocument.presentationml.notesSlide+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notesSlides/notesSlide18.xml" ContentType="application/vnd.openxmlformats-officedocument.presentationml.notesSlide+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19.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notesSlides/notesSlide20.xml" ContentType="application/vnd.openxmlformats-officedocument.presentationml.notesSlide+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notesSlides/notesSlide21.xml" ContentType="application/vnd.openxmlformats-officedocument.presentationml.notesSlide+xml"/>
  <Override PartName="/ppt/tags/tag102.xml" ContentType="application/vnd.openxmlformats-officedocument.presentationml.tags+xml"/>
  <Override PartName="/ppt/tags/tag103.xml" ContentType="application/vnd.openxmlformats-officedocument.presentationml.tags+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notesSlides/notesSlide22.xml" ContentType="application/vnd.openxmlformats-officedocument.presentationml.notesSlide+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notesSlides/notesSlide23.xml" ContentType="application/vnd.openxmlformats-officedocument.presentationml.notesSlide+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notesSlides/notesSlide24.xml" ContentType="application/vnd.openxmlformats-officedocument.presentationml.notesSlide+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notesSlides/notesSlide25.xml" ContentType="application/vnd.openxmlformats-officedocument.presentationml.notesSlide+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notesSlides/notesSlide26.xml" ContentType="application/vnd.openxmlformats-officedocument.presentationml.notesSlide+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notesSlides/notesSlide27.xml" ContentType="application/vnd.openxmlformats-officedocument.presentationml.notesSlide+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notesSlides/notesSlide28.xml" ContentType="application/vnd.openxmlformats-officedocument.presentationml.notesSlide+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tags/tag140.xml" ContentType="application/vnd.openxmlformats-officedocument.presentationml.tags+xml"/>
  <Override PartName="/ppt/tags/tag141.xml" ContentType="application/vnd.openxmlformats-officedocument.presentationml.tags+xml"/>
  <Override PartName="/ppt/notesSlides/notesSlide29.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tags/tag144.xml" ContentType="application/vnd.openxmlformats-officedocument.presentationml.tags+xml"/>
  <Override PartName="/ppt/tags/tag145.xml" ContentType="application/vnd.openxmlformats-officedocument.presentationml.tags+xml"/>
  <Override PartName="/ppt/tags/tag146.xml" ContentType="application/vnd.openxmlformats-officedocument.presentationml.tags+xml"/>
  <Override PartName="/ppt/notesSlides/notesSlide30.xml" ContentType="application/vnd.openxmlformats-officedocument.presentationml.notesSlide+xml"/>
  <Override PartName="/ppt/tags/tag147.xml" ContentType="application/vnd.openxmlformats-officedocument.presentationml.tags+xml"/>
  <Override PartName="/ppt/tags/tag148.xml" ContentType="application/vnd.openxmlformats-officedocument.presentationml.tags+xml"/>
  <Override PartName="/ppt/tags/tag149.xml" ContentType="application/vnd.openxmlformats-officedocument.presentationml.tags+xml"/>
  <Override PartName="/ppt/tags/tag150.xml" ContentType="application/vnd.openxmlformats-officedocument.presentationml.tags+xml"/>
  <Override PartName="/ppt/tags/tag151.xml" ContentType="application/vnd.openxmlformats-officedocument.presentationml.tags+xml"/>
  <Override PartName="/ppt/notesSlides/notesSlide31.xml" ContentType="application/vnd.openxmlformats-officedocument.presentationml.notesSlide+xml"/>
  <Override PartName="/ppt/tags/tag152.xml" ContentType="application/vnd.openxmlformats-officedocument.presentationml.tags+xml"/>
  <Override PartName="/ppt/tags/tag153.xml" ContentType="application/vnd.openxmlformats-officedocument.presentationml.tags+xml"/>
  <Override PartName="/ppt/tags/tag154.xml" ContentType="application/vnd.openxmlformats-officedocument.presentationml.tags+xml"/>
  <Override PartName="/ppt/tags/tag155.xml" ContentType="application/vnd.openxmlformats-officedocument.presentationml.tags+xml"/>
  <Override PartName="/ppt/tags/tag156.xml" ContentType="application/vnd.openxmlformats-officedocument.presentationml.tags+xml"/>
  <Override PartName="/ppt/notesSlides/notesSlide32.xml" ContentType="application/vnd.openxmlformats-officedocument.presentationml.notesSlide+xml"/>
  <Override PartName="/ppt/tags/tag157.xml" ContentType="application/vnd.openxmlformats-officedocument.presentationml.tags+xml"/>
  <Override PartName="/ppt/tags/tag158.xml" ContentType="application/vnd.openxmlformats-officedocument.presentationml.tags+xml"/>
  <Override PartName="/ppt/tags/tag159.xml" ContentType="application/vnd.openxmlformats-officedocument.presentationml.tags+xml"/>
  <Override PartName="/ppt/tags/tag160.xml" ContentType="application/vnd.openxmlformats-officedocument.presentationml.tags+xml"/>
  <Override PartName="/ppt/tags/tag161.xml" ContentType="application/vnd.openxmlformats-officedocument.presentationml.tags+xml"/>
  <Override PartName="/ppt/notesSlides/notesSlide33.xml" ContentType="application/vnd.openxmlformats-officedocument.presentationml.notesSlide+xml"/>
  <Override PartName="/ppt/tags/tag162.xml" ContentType="application/vnd.openxmlformats-officedocument.presentationml.tags+xml"/>
  <Override PartName="/ppt/tags/tag163.xml" ContentType="application/vnd.openxmlformats-officedocument.presentationml.tags+xml"/>
  <Override PartName="/ppt/tags/tag164.xml" ContentType="application/vnd.openxmlformats-officedocument.presentationml.tags+xml"/>
  <Override PartName="/ppt/tags/tag165.xml" ContentType="application/vnd.openxmlformats-officedocument.presentationml.tags+xml"/>
  <Override PartName="/ppt/tags/tag166.xml" ContentType="application/vnd.openxmlformats-officedocument.presentationml.tags+xml"/>
  <Override PartName="/ppt/notesSlides/notesSlide34.xml" ContentType="application/vnd.openxmlformats-officedocument.presentationml.notesSlide+xml"/>
  <Override PartName="/ppt/tags/tag167.xml" ContentType="application/vnd.openxmlformats-officedocument.presentationml.tags+xml"/>
  <Override PartName="/ppt/tags/tag168.xml" ContentType="application/vnd.openxmlformats-officedocument.presentationml.tags+xml"/>
  <Override PartName="/ppt/tags/tag169.xml" ContentType="application/vnd.openxmlformats-officedocument.presentationml.tags+xml"/>
  <Override PartName="/ppt/tags/tag170.xml" ContentType="application/vnd.openxmlformats-officedocument.presentationml.tags+xml"/>
  <Override PartName="/ppt/tags/tag171.xml" ContentType="application/vnd.openxmlformats-officedocument.presentationml.tags+xml"/>
  <Override PartName="/ppt/notesSlides/notesSlide35.xml" ContentType="application/vnd.openxmlformats-officedocument.presentationml.notesSlide+xml"/>
  <Override PartName="/ppt/tags/tag172.xml" ContentType="application/vnd.openxmlformats-officedocument.presentationml.tags+xml"/>
  <Override PartName="/ppt/tags/tag173.xml" ContentType="application/vnd.openxmlformats-officedocument.presentationml.tags+xml"/>
  <Override PartName="/ppt/tags/tag174.xml" ContentType="application/vnd.openxmlformats-officedocument.presentationml.tags+xml"/>
  <Override PartName="/ppt/tags/tag175.xml" ContentType="application/vnd.openxmlformats-officedocument.presentationml.tags+xml"/>
  <Override PartName="/ppt/tags/tag176.xml" ContentType="application/vnd.openxmlformats-officedocument.presentationml.tags+xml"/>
  <Override PartName="/ppt/notesSlides/notesSlide36.xml" ContentType="application/vnd.openxmlformats-officedocument.presentationml.notesSlide+xml"/>
  <Override PartName="/ppt/tags/tag177.xml" ContentType="application/vnd.openxmlformats-officedocument.presentationml.tags+xml"/>
  <Override PartName="/ppt/tags/tag178.xml" ContentType="application/vnd.openxmlformats-officedocument.presentationml.tags+xml"/>
  <Override PartName="/ppt/tags/tag179.xml" ContentType="application/vnd.openxmlformats-officedocument.presentationml.tags+xml"/>
  <Override PartName="/ppt/tags/tag180.xml" ContentType="application/vnd.openxmlformats-officedocument.presentationml.tags+xml"/>
  <Override PartName="/ppt/tags/tag181.xml" ContentType="application/vnd.openxmlformats-officedocument.presentationml.tags+xml"/>
  <Override PartName="/ppt/notesSlides/notesSlide37.xml" ContentType="application/vnd.openxmlformats-officedocument.presentationml.notesSlide+xml"/>
  <Override PartName="/ppt/tags/tag182.xml" ContentType="application/vnd.openxmlformats-officedocument.presentationml.tags+xml"/>
  <Override PartName="/ppt/tags/tag183.xml" ContentType="application/vnd.openxmlformats-officedocument.presentationml.tags+xml"/>
  <Override PartName="/ppt/tags/tag184.xml" ContentType="application/vnd.openxmlformats-officedocument.presentationml.tags+xml"/>
  <Override PartName="/ppt/tags/tag185.xml" ContentType="application/vnd.openxmlformats-officedocument.presentationml.tags+xml"/>
  <Override PartName="/ppt/tags/tag186.xml" ContentType="application/vnd.openxmlformats-officedocument.presentationml.tags+xml"/>
  <Override PartName="/ppt/notesSlides/notesSlide38.xml" ContentType="application/vnd.openxmlformats-officedocument.presentationml.notesSlide+xml"/>
  <Override PartName="/ppt/tags/tag187.xml" ContentType="application/vnd.openxmlformats-officedocument.presentationml.tags+xml"/>
  <Override PartName="/ppt/tags/tag188.xml" ContentType="application/vnd.openxmlformats-officedocument.presentationml.tags+xml"/>
  <Override PartName="/ppt/tags/tag189.xml" ContentType="application/vnd.openxmlformats-officedocument.presentationml.tags+xml"/>
  <Override PartName="/ppt/tags/tag190.xml" ContentType="application/vnd.openxmlformats-officedocument.presentationml.tags+xml"/>
  <Override PartName="/ppt/notesSlides/notesSlide39.xml" ContentType="application/vnd.openxmlformats-officedocument.presentationml.notesSlide+xml"/>
  <Override PartName="/ppt/tags/tag191.xml" ContentType="application/vnd.openxmlformats-officedocument.presentationml.tags+xml"/>
  <Override PartName="/ppt/tags/tag192.xml" ContentType="application/vnd.openxmlformats-officedocument.presentationml.tags+xml"/>
  <Override PartName="/ppt/notesSlides/notesSlide4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2"/>
  </p:sldMasterIdLst>
  <p:notesMasterIdLst>
    <p:notesMasterId r:id="rId43"/>
  </p:notesMasterIdLst>
  <p:sldIdLst>
    <p:sldId id="256" r:id="rId3"/>
    <p:sldId id="257" r:id="rId4"/>
    <p:sldId id="259" r:id="rId5"/>
    <p:sldId id="261" r:id="rId6"/>
    <p:sldId id="262" r:id="rId7"/>
    <p:sldId id="264" r:id="rId8"/>
    <p:sldId id="378" r:id="rId9"/>
    <p:sldId id="379" r:id="rId10"/>
    <p:sldId id="380" r:id="rId11"/>
    <p:sldId id="382" r:id="rId12"/>
    <p:sldId id="383" r:id="rId13"/>
    <p:sldId id="384" r:id="rId14"/>
    <p:sldId id="385" r:id="rId15"/>
    <p:sldId id="386" r:id="rId16"/>
    <p:sldId id="387" r:id="rId17"/>
    <p:sldId id="388" r:id="rId18"/>
    <p:sldId id="389" r:id="rId19"/>
    <p:sldId id="390" r:id="rId20"/>
    <p:sldId id="391" r:id="rId21"/>
    <p:sldId id="392" r:id="rId22"/>
    <p:sldId id="393" r:id="rId23"/>
    <p:sldId id="394" r:id="rId24"/>
    <p:sldId id="395" r:id="rId25"/>
    <p:sldId id="396" r:id="rId26"/>
    <p:sldId id="397" r:id="rId27"/>
    <p:sldId id="398" r:id="rId28"/>
    <p:sldId id="399" r:id="rId29"/>
    <p:sldId id="400" r:id="rId30"/>
    <p:sldId id="401" r:id="rId31"/>
    <p:sldId id="402" r:id="rId32"/>
    <p:sldId id="403" r:id="rId33"/>
    <p:sldId id="404" r:id="rId34"/>
    <p:sldId id="405" r:id="rId35"/>
    <p:sldId id="406" r:id="rId36"/>
    <p:sldId id="407" r:id="rId37"/>
    <p:sldId id="408" r:id="rId38"/>
    <p:sldId id="409" r:id="rId39"/>
    <p:sldId id="410" r:id="rId40"/>
    <p:sldId id="344" r:id="rId41"/>
    <p:sldId id="280" r:id="rId42"/>
  </p:sldIdLst>
  <p:sldSz cx="9144000" cy="6858000" type="screen4x3"/>
  <p:notesSz cx="6858000" cy="9144000"/>
  <p:custDataLst>
    <p:tags r:id="rId44"/>
  </p:custDataLst>
  <p:defaultTex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user" initials="u" lastIdx="2"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0000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33281" autoAdjust="0"/>
    <p:restoredTop sz="99339" autoAdjust="0"/>
  </p:normalViewPr>
  <p:slideViewPr>
    <p:cSldViewPr>
      <p:cViewPr varScale="1">
        <p:scale>
          <a:sx n="50" d="100"/>
          <a:sy n="50" d="100"/>
        </p:scale>
        <p:origin x="42" y="1350"/>
      </p:cViewPr>
      <p:guideLst>
        <p:guide orient="horz" pos="2160"/>
        <p:guide pos="2880"/>
      </p:guideLst>
    </p:cSldViewPr>
  </p:slideViewPr>
  <p:outlineViewPr>
    <p:cViewPr>
      <p:scale>
        <a:sx n="33" d="100"/>
        <a:sy n="33" d="100"/>
      </p:scale>
      <p:origin x="0" y="2760"/>
    </p:cViewPr>
  </p:outlin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slide" Target="slides/slide37.xml"/><Relationship Id="rId21" Type="http://schemas.openxmlformats.org/officeDocument/2006/relationships/slide" Target="slides/slide19.xml"/><Relationship Id="rId34" Type="http://schemas.openxmlformats.org/officeDocument/2006/relationships/slide" Target="slides/slide32.xml"/><Relationship Id="rId42" Type="http://schemas.openxmlformats.org/officeDocument/2006/relationships/slide" Target="slides/slide40.xml"/><Relationship Id="rId47" Type="http://schemas.openxmlformats.org/officeDocument/2006/relationships/viewProps" Target="viewProps.xml"/><Relationship Id="rId7" Type="http://schemas.openxmlformats.org/officeDocument/2006/relationships/slide" Target="slides/slide5.xml"/><Relationship Id="rId2" Type="http://schemas.openxmlformats.org/officeDocument/2006/relationships/slideMaster" Target="slideMasters/slideMaster1.xml"/><Relationship Id="rId16" Type="http://schemas.openxmlformats.org/officeDocument/2006/relationships/slide" Target="slides/slide14.xml"/><Relationship Id="rId29" Type="http://schemas.openxmlformats.org/officeDocument/2006/relationships/slide" Target="slides/slide27.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slide" Target="slides/slide35.xml"/><Relationship Id="rId40" Type="http://schemas.openxmlformats.org/officeDocument/2006/relationships/slide" Target="slides/slide38.xml"/><Relationship Id="rId45" Type="http://schemas.openxmlformats.org/officeDocument/2006/relationships/commentAuthors" Target="commentAuthor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tableStyles" Target="tableStyle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4" Type="http://schemas.openxmlformats.org/officeDocument/2006/relationships/tags" Target="tags/tag1.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notesMaster" Target="notesMasters/notesMaster1.xml"/><Relationship Id="rId48" Type="http://schemas.openxmlformats.org/officeDocument/2006/relationships/theme" Target="theme/theme1.xml"/><Relationship Id="rId8" Type="http://schemas.openxmlformats.org/officeDocument/2006/relationships/slide" Target="slides/slide6.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presProps" Target="presProps.xml"/><Relationship Id="rId20" Type="http://schemas.openxmlformats.org/officeDocument/2006/relationships/slide" Target="slides/slide18.xml"/><Relationship Id="rId41" Type="http://schemas.openxmlformats.org/officeDocument/2006/relationships/slide" Target="slides/slide39.xml"/><Relationship Id="rId1" Type="http://schemas.openxmlformats.org/officeDocument/2006/relationships/customXml" Target="../customXml/item1.xml"/><Relationship Id="rId6" Type="http://schemas.openxmlformats.org/officeDocument/2006/relationships/slide" Target="slides/slide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Θέση κεφαλίδας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l-GR"/>
          </a:p>
        </p:txBody>
      </p:sp>
      <p:sp>
        <p:nvSpPr>
          <p:cNvPr id="3" name="Θέση ημερομηνίας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017A379C-B41D-45E1-80CB-01FC82FDADA9}" type="datetimeFigureOut">
              <a:rPr lang="el-GR" smtClean="0"/>
              <a:t>22/4/2015</a:t>
            </a:fld>
            <a:endParaRPr lang="el-GR"/>
          </a:p>
        </p:txBody>
      </p:sp>
      <p:sp>
        <p:nvSpPr>
          <p:cNvPr id="4" name="Θέση εικόνας διαφάνειας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l-GR"/>
          </a:p>
        </p:txBody>
      </p:sp>
      <p:sp>
        <p:nvSpPr>
          <p:cNvPr id="5" name="Θέση σημειώσεων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υποσέλιδου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l-GR"/>
          </a:p>
        </p:txBody>
      </p:sp>
      <p:sp>
        <p:nvSpPr>
          <p:cNvPr id="7" name="Θέση αριθμού διαφάνειας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EBA60D4E-153C-481E-9C52-31B1E4926C1F}" type="slidenum">
              <a:rPr lang="el-GR" smtClean="0"/>
              <a:t>‹#›</a:t>
            </a:fld>
            <a:endParaRPr lang="el-GR"/>
          </a:p>
        </p:txBody>
      </p:sp>
    </p:spTree>
    <p:extLst>
      <p:ext uri="{BB962C8B-B14F-4D97-AF65-F5344CB8AC3E}">
        <p14:creationId xmlns:p14="http://schemas.microsoft.com/office/powerpoint/2010/main" val="395535406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solidFill>
                <a:srgbClr val="FF0000"/>
              </a:solidFill>
            </a:endParaRPr>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a:t>
            </a:fld>
            <a:endParaRPr lang="el-GR"/>
          </a:p>
        </p:txBody>
      </p:sp>
    </p:spTree>
    <p:extLst>
      <p:ext uri="{BB962C8B-B14F-4D97-AF65-F5344CB8AC3E}">
        <p14:creationId xmlns:p14="http://schemas.microsoft.com/office/powerpoint/2010/main" val="399281275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10</a:t>
            </a:fld>
            <a:endParaRPr lang="el-GR"/>
          </a:p>
        </p:txBody>
      </p:sp>
    </p:spTree>
    <p:extLst>
      <p:ext uri="{BB962C8B-B14F-4D97-AF65-F5344CB8AC3E}">
        <p14:creationId xmlns:p14="http://schemas.microsoft.com/office/powerpoint/2010/main" val="391765835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11</a:t>
            </a:fld>
            <a:endParaRPr lang="el-GR"/>
          </a:p>
        </p:txBody>
      </p:sp>
    </p:spTree>
    <p:extLst>
      <p:ext uri="{BB962C8B-B14F-4D97-AF65-F5344CB8AC3E}">
        <p14:creationId xmlns:p14="http://schemas.microsoft.com/office/powerpoint/2010/main" val="754957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12</a:t>
            </a:fld>
            <a:endParaRPr lang="el-GR"/>
          </a:p>
        </p:txBody>
      </p:sp>
    </p:spTree>
    <p:extLst>
      <p:ext uri="{BB962C8B-B14F-4D97-AF65-F5344CB8AC3E}">
        <p14:creationId xmlns:p14="http://schemas.microsoft.com/office/powerpoint/2010/main" val="247225959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13</a:t>
            </a:fld>
            <a:endParaRPr lang="el-GR"/>
          </a:p>
        </p:txBody>
      </p:sp>
    </p:spTree>
    <p:extLst>
      <p:ext uri="{BB962C8B-B14F-4D97-AF65-F5344CB8AC3E}">
        <p14:creationId xmlns:p14="http://schemas.microsoft.com/office/powerpoint/2010/main" val="1060142326"/>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14</a:t>
            </a:fld>
            <a:endParaRPr lang="el-GR"/>
          </a:p>
        </p:txBody>
      </p:sp>
    </p:spTree>
    <p:extLst>
      <p:ext uri="{BB962C8B-B14F-4D97-AF65-F5344CB8AC3E}">
        <p14:creationId xmlns:p14="http://schemas.microsoft.com/office/powerpoint/2010/main" val="47938973"/>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15</a:t>
            </a:fld>
            <a:endParaRPr lang="el-GR"/>
          </a:p>
        </p:txBody>
      </p:sp>
    </p:spTree>
    <p:extLst>
      <p:ext uri="{BB962C8B-B14F-4D97-AF65-F5344CB8AC3E}">
        <p14:creationId xmlns:p14="http://schemas.microsoft.com/office/powerpoint/2010/main" val="106376855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16</a:t>
            </a:fld>
            <a:endParaRPr lang="el-GR"/>
          </a:p>
        </p:txBody>
      </p:sp>
    </p:spTree>
    <p:extLst>
      <p:ext uri="{BB962C8B-B14F-4D97-AF65-F5344CB8AC3E}">
        <p14:creationId xmlns:p14="http://schemas.microsoft.com/office/powerpoint/2010/main" val="306583252"/>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17</a:t>
            </a:fld>
            <a:endParaRPr lang="el-GR"/>
          </a:p>
        </p:txBody>
      </p:sp>
    </p:spTree>
    <p:extLst>
      <p:ext uri="{BB962C8B-B14F-4D97-AF65-F5344CB8AC3E}">
        <p14:creationId xmlns:p14="http://schemas.microsoft.com/office/powerpoint/2010/main" val="4017494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18</a:t>
            </a:fld>
            <a:endParaRPr lang="el-GR"/>
          </a:p>
        </p:txBody>
      </p:sp>
    </p:spTree>
    <p:extLst>
      <p:ext uri="{BB962C8B-B14F-4D97-AF65-F5344CB8AC3E}">
        <p14:creationId xmlns:p14="http://schemas.microsoft.com/office/powerpoint/2010/main" val="391912094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19</a:t>
            </a:fld>
            <a:endParaRPr lang="el-GR"/>
          </a:p>
        </p:txBody>
      </p:sp>
    </p:spTree>
    <p:extLst>
      <p:ext uri="{BB962C8B-B14F-4D97-AF65-F5344CB8AC3E}">
        <p14:creationId xmlns:p14="http://schemas.microsoft.com/office/powerpoint/2010/main" val="175384580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a:t>
            </a:fld>
            <a:endParaRPr lang="el-GR"/>
          </a:p>
        </p:txBody>
      </p:sp>
    </p:spTree>
    <p:extLst>
      <p:ext uri="{BB962C8B-B14F-4D97-AF65-F5344CB8AC3E}">
        <p14:creationId xmlns:p14="http://schemas.microsoft.com/office/powerpoint/2010/main" val="314217638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20</a:t>
            </a:fld>
            <a:endParaRPr lang="el-GR"/>
          </a:p>
        </p:txBody>
      </p:sp>
    </p:spTree>
    <p:extLst>
      <p:ext uri="{BB962C8B-B14F-4D97-AF65-F5344CB8AC3E}">
        <p14:creationId xmlns:p14="http://schemas.microsoft.com/office/powerpoint/2010/main" val="348604135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21</a:t>
            </a:fld>
            <a:endParaRPr lang="el-GR"/>
          </a:p>
        </p:txBody>
      </p:sp>
    </p:spTree>
    <p:extLst>
      <p:ext uri="{BB962C8B-B14F-4D97-AF65-F5344CB8AC3E}">
        <p14:creationId xmlns:p14="http://schemas.microsoft.com/office/powerpoint/2010/main" val="3915888085"/>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22</a:t>
            </a:fld>
            <a:endParaRPr lang="el-GR"/>
          </a:p>
        </p:txBody>
      </p:sp>
    </p:spTree>
    <p:extLst>
      <p:ext uri="{BB962C8B-B14F-4D97-AF65-F5344CB8AC3E}">
        <p14:creationId xmlns:p14="http://schemas.microsoft.com/office/powerpoint/2010/main" val="337716882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23</a:t>
            </a:fld>
            <a:endParaRPr lang="el-GR"/>
          </a:p>
        </p:txBody>
      </p:sp>
    </p:spTree>
    <p:extLst>
      <p:ext uri="{BB962C8B-B14F-4D97-AF65-F5344CB8AC3E}">
        <p14:creationId xmlns:p14="http://schemas.microsoft.com/office/powerpoint/2010/main" val="403504908"/>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24</a:t>
            </a:fld>
            <a:endParaRPr lang="el-GR"/>
          </a:p>
        </p:txBody>
      </p:sp>
    </p:spTree>
    <p:extLst>
      <p:ext uri="{BB962C8B-B14F-4D97-AF65-F5344CB8AC3E}">
        <p14:creationId xmlns:p14="http://schemas.microsoft.com/office/powerpoint/2010/main" val="1921306007"/>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25</a:t>
            </a:fld>
            <a:endParaRPr lang="el-GR"/>
          </a:p>
        </p:txBody>
      </p:sp>
    </p:spTree>
    <p:extLst>
      <p:ext uri="{BB962C8B-B14F-4D97-AF65-F5344CB8AC3E}">
        <p14:creationId xmlns:p14="http://schemas.microsoft.com/office/powerpoint/2010/main" val="3691036657"/>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26</a:t>
            </a:fld>
            <a:endParaRPr lang="el-GR"/>
          </a:p>
        </p:txBody>
      </p:sp>
    </p:spTree>
    <p:extLst>
      <p:ext uri="{BB962C8B-B14F-4D97-AF65-F5344CB8AC3E}">
        <p14:creationId xmlns:p14="http://schemas.microsoft.com/office/powerpoint/2010/main" val="5617332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27</a:t>
            </a:fld>
            <a:endParaRPr lang="el-GR"/>
          </a:p>
        </p:txBody>
      </p:sp>
    </p:spTree>
    <p:extLst>
      <p:ext uri="{BB962C8B-B14F-4D97-AF65-F5344CB8AC3E}">
        <p14:creationId xmlns:p14="http://schemas.microsoft.com/office/powerpoint/2010/main" val="530947110"/>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28</a:t>
            </a:fld>
            <a:endParaRPr lang="el-GR"/>
          </a:p>
        </p:txBody>
      </p:sp>
    </p:spTree>
    <p:extLst>
      <p:ext uri="{BB962C8B-B14F-4D97-AF65-F5344CB8AC3E}">
        <p14:creationId xmlns:p14="http://schemas.microsoft.com/office/powerpoint/2010/main" val="351196661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29</a:t>
            </a:fld>
            <a:endParaRPr lang="el-GR"/>
          </a:p>
        </p:txBody>
      </p:sp>
    </p:spTree>
    <p:extLst>
      <p:ext uri="{BB962C8B-B14F-4D97-AF65-F5344CB8AC3E}">
        <p14:creationId xmlns:p14="http://schemas.microsoft.com/office/powerpoint/2010/main" val="35315536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pPr marL="171450" indent="-171450">
              <a:buFont typeface="Arial" pitchFamily="34" charset="0"/>
              <a:buChar char="•"/>
            </a:pP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a:t>
            </a:fld>
            <a:endParaRPr lang="el-GR"/>
          </a:p>
        </p:txBody>
      </p:sp>
    </p:spTree>
    <p:extLst>
      <p:ext uri="{BB962C8B-B14F-4D97-AF65-F5344CB8AC3E}">
        <p14:creationId xmlns:p14="http://schemas.microsoft.com/office/powerpoint/2010/main" val="2533023339"/>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30</a:t>
            </a:fld>
            <a:endParaRPr lang="el-GR"/>
          </a:p>
        </p:txBody>
      </p:sp>
    </p:spTree>
    <p:extLst>
      <p:ext uri="{BB962C8B-B14F-4D97-AF65-F5344CB8AC3E}">
        <p14:creationId xmlns:p14="http://schemas.microsoft.com/office/powerpoint/2010/main" val="586858476"/>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31</a:t>
            </a:fld>
            <a:endParaRPr lang="el-GR"/>
          </a:p>
        </p:txBody>
      </p:sp>
    </p:spTree>
    <p:extLst>
      <p:ext uri="{BB962C8B-B14F-4D97-AF65-F5344CB8AC3E}">
        <p14:creationId xmlns:p14="http://schemas.microsoft.com/office/powerpoint/2010/main" val="379600120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32</a:t>
            </a:fld>
            <a:endParaRPr lang="el-GR"/>
          </a:p>
        </p:txBody>
      </p:sp>
    </p:spTree>
    <p:extLst>
      <p:ext uri="{BB962C8B-B14F-4D97-AF65-F5344CB8AC3E}">
        <p14:creationId xmlns:p14="http://schemas.microsoft.com/office/powerpoint/2010/main" val="3376649739"/>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33</a:t>
            </a:fld>
            <a:endParaRPr lang="el-GR"/>
          </a:p>
        </p:txBody>
      </p:sp>
    </p:spTree>
    <p:extLst>
      <p:ext uri="{BB962C8B-B14F-4D97-AF65-F5344CB8AC3E}">
        <p14:creationId xmlns:p14="http://schemas.microsoft.com/office/powerpoint/2010/main" val="439377909"/>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34</a:t>
            </a:fld>
            <a:endParaRPr lang="el-GR"/>
          </a:p>
        </p:txBody>
      </p:sp>
    </p:spTree>
    <p:extLst>
      <p:ext uri="{BB962C8B-B14F-4D97-AF65-F5344CB8AC3E}">
        <p14:creationId xmlns:p14="http://schemas.microsoft.com/office/powerpoint/2010/main" val="264278695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35</a:t>
            </a:fld>
            <a:endParaRPr lang="el-GR"/>
          </a:p>
        </p:txBody>
      </p:sp>
    </p:spTree>
    <p:extLst>
      <p:ext uri="{BB962C8B-B14F-4D97-AF65-F5344CB8AC3E}">
        <p14:creationId xmlns:p14="http://schemas.microsoft.com/office/powerpoint/2010/main" val="1659988507"/>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36</a:t>
            </a:fld>
            <a:endParaRPr lang="el-GR"/>
          </a:p>
        </p:txBody>
      </p:sp>
    </p:spTree>
    <p:extLst>
      <p:ext uri="{BB962C8B-B14F-4D97-AF65-F5344CB8AC3E}">
        <p14:creationId xmlns:p14="http://schemas.microsoft.com/office/powerpoint/2010/main" val="256819260"/>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37</a:t>
            </a:fld>
            <a:endParaRPr lang="el-GR"/>
          </a:p>
        </p:txBody>
      </p:sp>
    </p:spTree>
    <p:extLst>
      <p:ext uri="{BB962C8B-B14F-4D97-AF65-F5344CB8AC3E}">
        <p14:creationId xmlns:p14="http://schemas.microsoft.com/office/powerpoint/2010/main" val="2948642804"/>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38</a:t>
            </a:fld>
            <a:endParaRPr lang="el-GR"/>
          </a:p>
        </p:txBody>
      </p:sp>
    </p:spTree>
    <p:extLst>
      <p:ext uri="{BB962C8B-B14F-4D97-AF65-F5344CB8AC3E}">
        <p14:creationId xmlns:p14="http://schemas.microsoft.com/office/powerpoint/2010/main" val="61297500"/>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39</a:t>
            </a:fld>
            <a:endParaRPr lang="el-GR"/>
          </a:p>
        </p:txBody>
      </p:sp>
    </p:spTree>
    <p:extLst>
      <p:ext uri="{BB962C8B-B14F-4D97-AF65-F5344CB8AC3E}">
        <p14:creationId xmlns:p14="http://schemas.microsoft.com/office/powerpoint/2010/main" val="1756523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a:t>
            </a:fld>
            <a:endParaRPr lang="el-GR"/>
          </a:p>
        </p:txBody>
      </p:sp>
    </p:spTree>
    <p:extLst>
      <p:ext uri="{BB962C8B-B14F-4D97-AF65-F5344CB8AC3E}">
        <p14:creationId xmlns:p14="http://schemas.microsoft.com/office/powerpoint/2010/main" val="4156830754"/>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40</a:t>
            </a:fld>
            <a:endParaRPr lang="el-GR"/>
          </a:p>
        </p:txBody>
      </p:sp>
    </p:spTree>
    <p:extLst>
      <p:ext uri="{BB962C8B-B14F-4D97-AF65-F5344CB8AC3E}">
        <p14:creationId xmlns:p14="http://schemas.microsoft.com/office/powerpoint/2010/main" val="30179400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r>
              <a:rPr lang="el-GR" dirty="0" smtClean="0"/>
              <a:t> </a:t>
            </a:r>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5</a:t>
            </a:fld>
            <a:endParaRPr lang="el-GR"/>
          </a:p>
        </p:txBody>
      </p:sp>
    </p:spTree>
    <p:extLst>
      <p:ext uri="{BB962C8B-B14F-4D97-AF65-F5344CB8AC3E}">
        <p14:creationId xmlns:p14="http://schemas.microsoft.com/office/powerpoint/2010/main" val="75379895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6</a:t>
            </a:fld>
            <a:endParaRPr lang="el-GR"/>
          </a:p>
        </p:txBody>
      </p:sp>
    </p:spTree>
    <p:extLst>
      <p:ext uri="{BB962C8B-B14F-4D97-AF65-F5344CB8AC3E}">
        <p14:creationId xmlns:p14="http://schemas.microsoft.com/office/powerpoint/2010/main" val="140621542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7</a:t>
            </a:fld>
            <a:endParaRPr lang="el-GR"/>
          </a:p>
        </p:txBody>
      </p:sp>
    </p:spTree>
    <p:extLst>
      <p:ext uri="{BB962C8B-B14F-4D97-AF65-F5344CB8AC3E}">
        <p14:creationId xmlns:p14="http://schemas.microsoft.com/office/powerpoint/2010/main" val="116039671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8</a:t>
            </a:fld>
            <a:endParaRPr lang="el-GR"/>
          </a:p>
        </p:txBody>
      </p:sp>
    </p:spTree>
    <p:extLst>
      <p:ext uri="{BB962C8B-B14F-4D97-AF65-F5344CB8AC3E}">
        <p14:creationId xmlns:p14="http://schemas.microsoft.com/office/powerpoint/2010/main" val="380247706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Θέση εικόνας διαφάνειας 1"/>
          <p:cNvSpPr>
            <a:spLocks noGrp="1" noRot="1" noChangeAspect="1"/>
          </p:cNvSpPr>
          <p:nvPr>
            <p:ph type="sldImg"/>
          </p:nvPr>
        </p:nvSpPr>
        <p:spPr/>
      </p:sp>
      <p:sp>
        <p:nvSpPr>
          <p:cNvPr id="3" name="Θέση σημειώσεων 2"/>
          <p:cNvSpPr>
            <a:spLocks noGrp="1"/>
          </p:cNvSpPr>
          <p:nvPr>
            <p:ph type="body" idx="1"/>
          </p:nvPr>
        </p:nvSpPr>
        <p:spPr/>
        <p:txBody>
          <a:bodyPr/>
          <a:lstStyle/>
          <a:p>
            <a:endParaRPr lang="el-GR" dirty="0"/>
          </a:p>
        </p:txBody>
      </p:sp>
      <p:sp>
        <p:nvSpPr>
          <p:cNvPr id="4" name="Θέση αριθμού διαφάνειας 3"/>
          <p:cNvSpPr>
            <a:spLocks noGrp="1"/>
          </p:cNvSpPr>
          <p:nvPr>
            <p:ph type="sldNum" sz="quarter" idx="10"/>
          </p:nvPr>
        </p:nvSpPr>
        <p:spPr/>
        <p:txBody>
          <a:bodyPr/>
          <a:lstStyle/>
          <a:p>
            <a:fld id="{EBA60D4E-153C-481E-9C52-31B1E4926C1F}" type="slidenum">
              <a:rPr lang="el-GR" smtClean="0"/>
              <a:t>9</a:t>
            </a:fld>
            <a:endParaRPr lang="el-GR"/>
          </a:p>
        </p:txBody>
      </p:sp>
    </p:spTree>
    <p:extLst>
      <p:ext uri="{BB962C8B-B14F-4D97-AF65-F5344CB8AC3E}">
        <p14:creationId xmlns:p14="http://schemas.microsoft.com/office/powerpoint/2010/main" val="23098475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Διαφάνεια τίτλου">
    <p:spTree>
      <p:nvGrpSpPr>
        <p:cNvPr id="1" name=""/>
        <p:cNvGrpSpPr/>
        <p:nvPr/>
      </p:nvGrpSpPr>
      <p:grpSpPr>
        <a:xfrm>
          <a:off x="0" y="0"/>
          <a:ext cx="0" cy="0"/>
          <a:chOff x="0" y="0"/>
          <a:chExt cx="0" cy="0"/>
        </a:xfrm>
      </p:grpSpPr>
      <p:sp>
        <p:nvSpPr>
          <p:cNvPr id="2" name="Τίτλος 1"/>
          <p:cNvSpPr>
            <a:spLocks noGrp="1"/>
          </p:cNvSpPr>
          <p:nvPr>
            <p:ph type="ctrTitle"/>
          </p:nvPr>
        </p:nvSpPr>
        <p:spPr>
          <a:xfrm>
            <a:off x="685800" y="2130425"/>
            <a:ext cx="7772400" cy="1470025"/>
          </a:xfrm>
        </p:spPr>
        <p:txBody>
          <a:bodyPr/>
          <a:lstStyle/>
          <a:p>
            <a:r>
              <a:rPr lang="el-GR" smtClean="0"/>
              <a:t>Στυλ κύριου τίτλου</a:t>
            </a:r>
            <a:endParaRPr lang="el-GR"/>
          </a:p>
        </p:txBody>
      </p:sp>
      <p:sp>
        <p:nvSpPr>
          <p:cNvPr id="3" name="Υπότιτλος 2"/>
          <p:cNvSpPr>
            <a:spLocks noGrp="1"/>
          </p:cNvSpPr>
          <p:nvPr>
            <p:ph type="subTitle" idx="1"/>
          </p:nvPr>
        </p:nvSpPr>
        <p:spPr>
          <a:xfrm>
            <a:off x="683568" y="3886200"/>
            <a:ext cx="7776864" cy="1752600"/>
          </a:xfrm>
        </p:spPr>
        <p:txBody>
          <a:bodyPr/>
          <a:lstStyle>
            <a:lvl1pPr marL="0" indent="0" algn="ctr">
              <a:buNone/>
              <a:defRPr>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l-GR" smtClean="0"/>
              <a:t>Στυλ κύριου υπότιτλου</a:t>
            </a:r>
            <a:endParaRPr lang="el-GR"/>
          </a:p>
        </p:txBody>
      </p:sp>
    </p:spTree>
    <p:extLst>
      <p:ext uri="{BB962C8B-B14F-4D97-AF65-F5344CB8AC3E}">
        <p14:creationId xmlns:p14="http://schemas.microsoft.com/office/powerpoint/2010/main" val="424524772"/>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Τίτλος και Κατακόρυφο κεί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κατακόρυφου κειμένου 2"/>
          <p:cNvSpPr>
            <a:spLocks noGrp="1"/>
          </p:cNvSpPr>
          <p:nvPr>
            <p:ph type="body" orient="vert" idx="1"/>
          </p:nvPr>
        </p:nvSpPr>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458615667"/>
      </p:ext>
    </p:extLst>
  </p:cSld>
  <p:clrMapOvr>
    <a:masterClrMapping/>
  </p:clrMapOvr>
  <p:timing>
    <p:tnLst>
      <p:par>
        <p:cTn id="1" dur="indefinite" restart="never" nodeType="tmRoot"/>
      </p:par>
    </p:tnLst>
  </p:timing>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Κατακόρυφος τίτλος και Κείμενο">
    <p:spTree>
      <p:nvGrpSpPr>
        <p:cNvPr id="1" name=""/>
        <p:cNvGrpSpPr/>
        <p:nvPr/>
      </p:nvGrpSpPr>
      <p:grpSpPr>
        <a:xfrm>
          <a:off x="0" y="0"/>
          <a:ext cx="0" cy="0"/>
          <a:chOff x="0" y="0"/>
          <a:chExt cx="0" cy="0"/>
        </a:xfrm>
      </p:grpSpPr>
      <p:sp>
        <p:nvSpPr>
          <p:cNvPr id="2" name="Κατακόρυφος τίτλος 1"/>
          <p:cNvSpPr>
            <a:spLocks noGrp="1"/>
          </p:cNvSpPr>
          <p:nvPr>
            <p:ph type="title" orient="vert"/>
          </p:nvPr>
        </p:nvSpPr>
        <p:spPr>
          <a:xfrm>
            <a:off x="6629400" y="274638"/>
            <a:ext cx="2057400" cy="5851525"/>
          </a:xfrm>
        </p:spPr>
        <p:txBody>
          <a:bodyPr vert="eaVert"/>
          <a:lstStyle/>
          <a:p>
            <a:r>
              <a:rPr lang="el-GR" smtClean="0"/>
              <a:t>Στυλ κύριου τίτλου</a:t>
            </a:r>
            <a:endParaRPr lang="el-GR"/>
          </a:p>
        </p:txBody>
      </p:sp>
      <p:sp>
        <p:nvSpPr>
          <p:cNvPr id="3" name="Θέση κατακόρυφου κειμένου 2"/>
          <p:cNvSpPr>
            <a:spLocks noGrp="1"/>
          </p:cNvSpPr>
          <p:nvPr>
            <p:ph type="body" orient="vert" idx="1"/>
          </p:nvPr>
        </p:nvSpPr>
        <p:spPr>
          <a:xfrm>
            <a:off x="457200" y="274638"/>
            <a:ext cx="6019800" cy="5851525"/>
          </a:xfrm>
        </p:spPr>
        <p:txBody>
          <a:bodyPr vert="eaVert"/>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42386126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Τίτλος και Περιεχόμενο">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a:p>
        </p:txBody>
      </p:sp>
      <p:sp>
        <p:nvSpPr>
          <p:cNvPr id="3" name="Θέση περιεχομένου 2"/>
          <p:cNvSpPr>
            <a:spLocks noGrp="1"/>
          </p:cNvSpPr>
          <p:nvPr>
            <p:ph idx="1"/>
          </p:nvPr>
        </p:nvSpPr>
        <p:spPr/>
        <p:txBody>
          <a:bodyPr/>
          <a:lstStyle>
            <a:lvl1pPr>
              <a:spcBef>
                <a:spcPts val="1200"/>
              </a:spcBef>
              <a:defRPr/>
            </a:lvl1pPr>
            <a:lvl2pPr>
              <a:spcBef>
                <a:spcPts val="1200"/>
              </a:spcBef>
              <a:defRPr/>
            </a:lvl2pPr>
            <a:lvl3pPr>
              <a:spcBef>
                <a:spcPts val="1200"/>
              </a:spcBef>
              <a:defRPr/>
            </a:lvl3pPr>
            <a:lvl4pPr>
              <a:spcBef>
                <a:spcPts val="1200"/>
              </a:spcBef>
              <a:defRPr/>
            </a:lvl4pPr>
            <a:lvl5pPr>
              <a:spcBef>
                <a:spcPts val="1200"/>
              </a:spcBef>
              <a:defRPr/>
            </a:lvl5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dirty="0"/>
          </a:p>
        </p:txBody>
      </p:sp>
      <p:sp>
        <p:nvSpPr>
          <p:cNvPr id="6" name="Θέση αριθμού διαφάνειας 5"/>
          <p:cNvSpPr>
            <a:spLocks noGrp="1"/>
          </p:cNvSpPr>
          <p:nvPr>
            <p:ph type="sldNum" sz="quarter" idx="12"/>
          </p:nvPr>
        </p:nvSpPr>
        <p:spPr/>
        <p:txBody>
          <a:bodyPr/>
          <a:lstStyle/>
          <a:p>
            <a:fld id="{53C4726A-630D-4CB4-B088-BAB00F4188E9}" type="slidenum">
              <a:rPr lang="el-GR" smtClean="0"/>
              <a:t>‹#›</a:t>
            </a:fld>
            <a:endParaRPr lang="el-GR" dirty="0"/>
          </a:p>
        </p:txBody>
      </p:sp>
    </p:spTree>
    <p:extLst>
      <p:ext uri="{BB962C8B-B14F-4D97-AF65-F5344CB8AC3E}">
        <p14:creationId xmlns:p14="http://schemas.microsoft.com/office/powerpoint/2010/main" val="3637518809"/>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Κεφαλίδα ενότητας">
    <p:spTree>
      <p:nvGrpSpPr>
        <p:cNvPr id="1" name=""/>
        <p:cNvGrpSpPr/>
        <p:nvPr/>
      </p:nvGrpSpPr>
      <p:grpSpPr>
        <a:xfrm>
          <a:off x="0" y="0"/>
          <a:ext cx="0" cy="0"/>
          <a:chOff x="0" y="0"/>
          <a:chExt cx="0" cy="0"/>
        </a:xfrm>
      </p:grpSpPr>
      <p:sp>
        <p:nvSpPr>
          <p:cNvPr id="2" name="Τίτλος 1"/>
          <p:cNvSpPr>
            <a:spLocks noGrp="1"/>
          </p:cNvSpPr>
          <p:nvPr>
            <p:ph type="title"/>
          </p:nvPr>
        </p:nvSpPr>
        <p:spPr>
          <a:xfrm>
            <a:off x="722313" y="4406900"/>
            <a:ext cx="7772400" cy="1362075"/>
          </a:xfrm>
        </p:spPr>
        <p:txBody>
          <a:bodyPr anchor="t"/>
          <a:lstStyle>
            <a:lvl1pPr algn="l">
              <a:defRPr sz="4000" b="1" cap="none" baseline="0"/>
            </a:lvl1pPr>
          </a:lstStyle>
          <a:p>
            <a:r>
              <a:rPr lang="el-GR" smtClean="0"/>
              <a:t>Στυλ κύριου τίτλου</a:t>
            </a:r>
            <a:endParaRPr lang="el-GR" dirty="0"/>
          </a:p>
        </p:txBody>
      </p:sp>
      <p:sp>
        <p:nvSpPr>
          <p:cNvPr id="3" name="Θέση κειμένου 2"/>
          <p:cNvSpPr>
            <a:spLocks noGrp="1"/>
          </p:cNvSpPr>
          <p:nvPr>
            <p:ph type="body" idx="1"/>
          </p:nvPr>
        </p:nvSpPr>
        <p:spPr>
          <a:xfrm>
            <a:off x="722313" y="2906713"/>
            <a:ext cx="7772400" cy="1500187"/>
          </a:xfrm>
        </p:spPr>
        <p:txBody>
          <a:bodyPr anchor="b"/>
          <a:lstStyle>
            <a:lvl1pPr marL="0" indent="0">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l-GR" smtClean="0"/>
              <a:t>Στυλ υποδείγματος κειμένου</a:t>
            </a:r>
          </a:p>
        </p:txBody>
      </p:sp>
    </p:spTree>
    <p:extLst>
      <p:ext uri="{BB962C8B-B14F-4D97-AF65-F5344CB8AC3E}">
        <p14:creationId xmlns:p14="http://schemas.microsoft.com/office/powerpoint/2010/main" val="1212086127"/>
      </p:ext>
    </p:extLst>
  </p:cSld>
  <p:clrMapOvr>
    <a:masterClrMapping/>
  </p:clrMapOvr>
  <p:timing>
    <p:tnLst>
      <p:par>
        <p:cTn id="1" dur="indefinite" restart="never" nodeType="tmRoot"/>
      </p:par>
    </p:tnLst>
  </p:timing>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Δύο περιεχόμενα">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3" name="Θέση περιεχομένου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περιεχομένου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3283250921"/>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Σύγκριση">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lvl1pPr>
              <a:defRPr/>
            </a:lvl1pPr>
          </a:lstStyle>
          <a:p>
            <a:r>
              <a:rPr lang="el-GR" smtClean="0"/>
              <a:t>Στυλ κύριου τίτλου</a:t>
            </a:r>
            <a:endParaRPr lang="el-GR"/>
          </a:p>
        </p:txBody>
      </p:sp>
      <p:sp>
        <p:nvSpPr>
          <p:cNvPr id="3" name="Θέση κειμένου 2"/>
          <p:cNvSpPr>
            <a:spLocks noGrp="1"/>
          </p:cNvSpPr>
          <p:nvPr>
            <p:ph type="body" idx="1"/>
          </p:nvPr>
        </p:nvSpPr>
        <p:spPr>
          <a:xfrm>
            <a:off x="457200" y="1574254"/>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4" name="Θέση περιεχομένου 3"/>
          <p:cNvSpPr>
            <a:spLocks noGrp="1"/>
          </p:cNvSpPr>
          <p:nvPr>
            <p:ph sz="half" idx="2"/>
          </p:nvPr>
        </p:nvSpPr>
        <p:spPr>
          <a:xfrm>
            <a:off x="457200" y="2214016"/>
            <a:ext cx="4040188"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5" name="Θέση κειμένου 4"/>
          <p:cNvSpPr>
            <a:spLocks noGrp="1"/>
          </p:cNvSpPr>
          <p:nvPr>
            <p:ph type="body" sz="quarter" idx="3"/>
          </p:nvPr>
        </p:nvSpPr>
        <p:spPr>
          <a:xfrm>
            <a:off x="4645025" y="1574254"/>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l-GR" smtClean="0"/>
              <a:t>Στυλ υποδείγματος κειμένου</a:t>
            </a:r>
          </a:p>
        </p:txBody>
      </p:sp>
      <p:sp>
        <p:nvSpPr>
          <p:cNvPr id="6" name="Θέση περιεχομένου 5"/>
          <p:cNvSpPr>
            <a:spLocks noGrp="1"/>
          </p:cNvSpPr>
          <p:nvPr>
            <p:ph sz="quarter" idx="4"/>
          </p:nvPr>
        </p:nvSpPr>
        <p:spPr>
          <a:xfrm>
            <a:off x="4645025" y="2214016"/>
            <a:ext cx="4041775" cy="3879280"/>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9" name="Θέση αριθμού διαφάνειας 8"/>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076112759"/>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Μόνο τίτλος">
    <p:spTree>
      <p:nvGrpSpPr>
        <p:cNvPr id="1" name=""/>
        <p:cNvGrpSpPr/>
        <p:nvPr/>
      </p:nvGrpSpPr>
      <p:grpSpPr>
        <a:xfrm>
          <a:off x="0" y="0"/>
          <a:ext cx="0" cy="0"/>
          <a:chOff x="0" y="0"/>
          <a:chExt cx="0" cy="0"/>
        </a:xfrm>
      </p:grpSpPr>
      <p:sp>
        <p:nvSpPr>
          <p:cNvPr id="2" name="Τίτλος 1"/>
          <p:cNvSpPr>
            <a:spLocks noGrp="1"/>
          </p:cNvSpPr>
          <p:nvPr>
            <p:ph type="title"/>
          </p:nvPr>
        </p:nvSpPr>
        <p:spPr/>
        <p:txBody>
          <a:bodyPr/>
          <a:lstStyle/>
          <a:p>
            <a:r>
              <a:rPr lang="el-GR" smtClean="0"/>
              <a:t>Στυλ κύριου τίτλου</a:t>
            </a:r>
            <a:endParaRPr lang="el-GR" dirty="0"/>
          </a:p>
        </p:txBody>
      </p:sp>
      <p:sp>
        <p:nvSpPr>
          <p:cNvPr id="5" name="Θέση αριθμού διαφάνειας 4"/>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131579460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Κενή">
    <p:spTree>
      <p:nvGrpSpPr>
        <p:cNvPr id="1" name=""/>
        <p:cNvGrpSpPr/>
        <p:nvPr/>
      </p:nvGrpSpPr>
      <p:grpSpPr>
        <a:xfrm>
          <a:off x="0" y="0"/>
          <a:ext cx="0" cy="0"/>
          <a:chOff x="0" y="0"/>
          <a:chExt cx="0" cy="0"/>
        </a:xfrm>
      </p:grpSpPr>
      <p:sp>
        <p:nvSpPr>
          <p:cNvPr id="4" name="Θέση αριθμού διαφάνειας 3"/>
          <p:cNvSpPr>
            <a:spLocks noGrp="1"/>
          </p:cNvSpPr>
          <p:nvPr>
            <p:ph type="sldNum" sz="quarter" idx="12"/>
          </p:nvPr>
        </p:nvSpPr>
        <p:spPr/>
        <p:txBody>
          <a:bodyPr/>
          <a:lstStyle/>
          <a:p>
            <a:fld id="{53C4726A-630D-4CB4-B088-BAB00F4188E9}" type="slidenum">
              <a:rPr lang="el-GR" smtClean="0"/>
              <a:t>‹#›</a:t>
            </a:fld>
            <a:endParaRPr lang="el-GR"/>
          </a:p>
        </p:txBody>
      </p:sp>
    </p:spTree>
    <p:extLst>
      <p:ext uri="{BB962C8B-B14F-4D97-AF65-F5344CB8AC3E}">
        <p14:creationId xmlns:p14="http://schemas.microsoft.com/office/powerpoint/2010/main" val="2009620217"/>
      </p:ext>
    </p:extLst>
  </p:cSld>
  <p:clrMapOvr>
    <a:masterClrMapping/>
  </p:clrMapOvr>
  <p:timing>
    <p:tnLst>
      <p:par>
        <p:cTn id="1" dur="indefinite" restart="never" nodeType="tmRoot"/>
      </p:par>
    </p:tnLst>
  </p:timing>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Περιεχόμενο με λεζάντα">
    <p:spTree>
      <p:nvGrpSpPr>
        <p:cNvPr id="1" name=""/>
        <p:cNvGrpSpPr/>
        <p:nvPr/>
      </p:nvGrpSpPr>
      <p:grpSpPr>
        <a:xfrm>
          <a:off x="0" y="0"/>
          <a:ext cx="0" cy="0"/>
          <a:chOff x="0" y="0"/>
          <a:chExt cx="0" cy="0"/>
        </a:xfrm>
      </p:grpSpPr>
      <p:sp>
        <p:nvSpPr>
          <p:cNvPr id="3" name="Θέση περιεχομένου 2"/>
          <p:cNvSpPr>
            <a:spLocks noGrp="1"/>
          </p:cNvSpPr>
          <p:nvPr>
            <p:ph idx="1"/>
          </p:nvPr>
        </p:nvSpPr>
        <p:spPr>
          <a:xfrm>
            <a:off x="3575050" y="1556792"/>
            <a:ext cx="5111750" cy="4608512"/>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4" name="Θέση κειμένου 3"/>
          <p:cNvSpPr>
            <a:spLocks noGrp="1"/>
          </p:cNvSpPr>
          <p:nvPr>
            <p:ph type="body" sz="half" idx="2"/>
          </p:nvPr>
        </p:nvSpPr>
        <p:spPr>
          <a:xfrm>
            <a:off x="457200" y="1556792"/>
            <a:ext cx="3008313" cy="4608512"/>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6"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3423171522"/>
      </p:ext>
    </p:extLst>
  </p:cSld>
  <p:clrMapOvr>
    <a:masterClrMapping/>
  </p:clrMapOvr>
  <p:timing>
    <p:tnLst>
      <p:par>
        <p:cTn id="1" dur="indefinite" restart="never" nodeType="tmRoot"/>
      </p:par>
    </p:tnLst>
  </p:timing>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Εικόνα με λεζάντα">
    <p:spTree>
      <p:nvGrpSpPr>
        <p:cNvPr id="1" name=""/>
        <p:cNvGrpSpPr/>
        <p:nvPr/>
      </p:nvGrpSpPr>
      <p:grpSpPr>
        <a:xfrm>
          <a:off x="0" y="0"/>
          <a:ext cx="0" cy="0"/>
          <a:chOff x="0" y="0"/>
          <a:chExt cx="0" cy="0"/>
        </a:xfrm>
      </p:grpSpPr>
      <p:sp>
        <p:nvSpPr>
          <p:cNvPr id="3" name="Θέση εικόνας 2"/>
          <p:cNvSpPr>
            <a:spLocks noGrp="1"/>
          </p:cNvSpPr>
          <p:nvPr>
            <p:ph type="pic" idx="1"/>
          </p:nvPr>
        </p:nvSpPr>
        <p:spPr>
          <a:xfrm>
            <a:off x="1792288" y="1556792"/>
            <a:ext cx="5486400" cy="3456384"/>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l-GR" smtClean="0"/>
              <a:t>Κάντε κλικ στο εικονίδιο για να προσθέσετε εικόνα</a:t>
            </a:r>
            <a:endParaRPr lang="el-GR" dirty="0"/>
          </a:p>
        </p:txBody>
      </p:sp>
      <p:sp>
        <p:nvSpPr>
          <p:cNvPr id="4" name="Θέση κειμένου 3"/>
          <p:cNvSpPr>
            <a:spLocks noGrp="1"/>
          </p:cNvSpPr>
          <p:nvPr>
            <p:ph type="body" sz="half" idx="2"/>
          </p:nvPr>
        </p:nvSpPr>
        <p:spPr>
          <a:xfrm>
            <a:off x="1792288" y="5157192"/>
            <a:ext cx="5486400" cy="1015008"/>
          </a:xfrm>
        </p:spPr>
        <p:txBody>
          <a:bodyPr>
            <a:normAutofit/>
          </a:bodyPr>
          <a:lstStyle>
            <a:lvl1pPr marL="0" indent="0">
              <a:buNone/>
              <a:defRPr sz="20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l-GR" smtClean="0"/>
              <a:t>Στυλ υποδείγματος κειμένου</a:t>
            </a:r>
          </a:p>
        </p:txBody>
      </p:sp>
      <p:sp>
        <p:nvSpPr>
          <p:cNvPr id="7" name="Θέση αριθμού διαφάνειας 6"/>
          <p:cNvSpPr>
            <a:spLocks noGrp="1"/>
          </p:cNvSpPr>
          <p:nvPr>
            <p:ph type="sldNum" sz="quarter" idx="12"/>
          </p:nvPr>
        </p:nvSpPr>
        <p:spPr/>
        <p:txBody>
          <a:bodyPr/>
          <a:lstStyle/>
          <a:p>
            <a:fld id="{53C4726A-630D-4CB4-B088-BAB00F4188E9}" type="slidenum">
              <a:rPr lang="el-GR" smtClean="0"/>
              <a:t>‹#›</a:t>
            </a:fld>
            <a:endParaRPr lang="el-GR"/>
          </a:p>
        </p:txBody>
      </p:sp>
      <p:sp>
        <p:nvSpPr>
          <p:cNvPr id="9" name="Τίτλος 1"/>
          <p:cNvSpPr>
            <a:spLocks noGrp="1"/>
          </p:cNvSpPr>
          <p:nvPr>
            <p:ph type="title"/>
          </p:nvPr>
        </p:nvSpPr>
        <p:spPr>
          <a:xfrm>
            <a:off x="457200" y="273600"/>
            <a:ext cx="8229600" cy="1144800"/>
          </a:xfrm>
        </p:spPr>
        <p:txBody>
          <a:bodyPr vert="horz" lIns="91440" tIns="45720" rIns="91440" bIns="45720" rtlCol="0" anchor="ctr">
            <a:normAutofit/>
          </a:bodyPr>
          <a:lstStyle>
            <a:lvl1pPr>
              <a:defRPr lang="el-GR"/>
            </a:lvl1pPr>
          </a:lstStyle>
          <a:p>
            <a:pPr lvl="0"/>
            <a:r>
              <a:rPr lang="el-GR" smtClean="0"/>
              <a:t>Στυλ κύριου τίτλου</a:t>
            </a:r>
            <a:endParaRPr lang="el-GR"/>
          </a:p>
        </p:txBody>
      </p:sp>
    </p:spTree>
    <p:extLst>
      <p:ext uri="{BB962C8B-B14F-4D97-AF65-F5344CB8AC3E}">
        <p14:creationId xmlns:p14="http://schemas.microsoft.com/office/powerpoint/2010/main" val="4105077603"/>
      </p:ext>
    </p:extLst>
  </p:cSld>
  <p:clrMapOvr>
    <a:masterClrMapping/>
  </p:clrMapOvr>
  <p:timing>
    <p:tnLst>
      <p:par>
        <p:cTn id="1" dur="indefinite" restart="never" nodeType="tmRoot"/>
      </p:par>
    </p:tnLst>
  </p:timing>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bwMode="gray">
      <p:bgRef idx="1001">
        <a:schemeClr val="bg1"/>
      </p:bgRef>
    </p:bg>
    <p:spTree>
      <p:nvGrpSpPr>
        <p:cNvPr id="1" name=""/>
        <p:cNvGrpSpPr/>
        <p:nvPr/>
      </p:nvGrpSpPr>
      <p:grpSpPr>
        <a:xfrm>
          <a:off x="0" y="0"/>
          <a:ext cx="0" cy="0"/>
          <a:chOff x="0" y="0"/>
          <a:chExt cx="0" cy="0"/>
        </a:xfrm>
      </p:grpSpPr>
      <p:sp>
        <p:nvSpPr>
          <p:cNvPr id="2" name="Θέση τίτλου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l-GR" smtClean="0"/>
              <a:t>Στυλ κύριου τίτλου</a:t>
            </a:r>
            <a:endParaRPr lang="el-GR"/>
          </a:p>
        </p:txBody>
      </p:sp>
      <p:sp>
        <p:nvSpPr>
          <p:cNvPr id="3" name="Θέση κειμένου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l-GR" smtClean="0"/>
              <a:t>Στυλ υποδείγματος κειμένου</a:t>
            </a:r>
          </a:p>
          <a:p>
            <a:pPr lvl="1"/>
            <a:r>
              <a:rPr lang="el-GR" smtClean="0"/>
              <a:t>Δεύτερου επιπέδου</a:t>
            </a:r>
          </a:p>
          <a:p>
            <a:pPr lvl="2"/>
            <a:r>
              <a:rPr lang="el-GR" smtClean="0"/>
              <a:t>Τρίτου επιπέδου</a:t>
            </a:r>
          </a:p>
          <a:p>
            <a:pPr lvl="3"/>
            <a:r>
              <a:rPr lang="el-GR" smtClean="0"/>
              <a:t>Τέταρτου επιπέδου</a:t>
            </a:r>
          </a:p>
          <a:p>
            <a:pPr lvl="4"/>
            <a:r>
              <a:rPr lang="el-GR" smtClean="0"/>
              <a:t>Πέμπτου επιπέδου</a:t>
            </a:r>
            <a:endParaRPr lang="el-GR"/>
          </a:p>
        </p:txBody>
      </p:sp>
      <p:sp>
        <p:nvSpPr>
          <p:cNvPr id="6" name="Θέση αριθμού διαφάνειας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400">
                <a:solidFill>
                  <a:schemeClr val="tx1"/>
                </a:solidFill>
              </a:defRPr>
            </a:lvl1pPr>
          </a:lstStyle>
          <a:p>
            <a:fld id="{53C4726A-630D-4CB4-B088-BAB00F4188E9}" type="slidenum">
              <a:rPr lang="el-GR" smtClean="0"/>
              <a:pPr/>
              <a:t>‹#›</a:t>
            </a:fld>
            <a:endParaRPr lang="el-GR" dirty="0"/>
          </a:p>
        </p:txBody>
      </p:sp>
    </p:spTree>
    <p:extLst>
      <p:ext uri="{BB962C8B-B14F-4D97-AF65-F5344CB8AC3E}">
        <p14:creationId xmlns:p14="http://schemas.microsoft.com/office/powerpoint/2010/main" val="98380952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60" r:id="rId8"/>
    <p:sldLayoutId id="2147483661" r:id="rId9"/>
    <p:sldLayoutId id="2147483658" r:id="rId10"/>
    <p:sldLayoutId id="2147483659" r:id="rId11"/>
  </p:sldLayoutIdLst>
  <p:timing>
    <p:tnLst>
      <p:par>
        <p:cTn id="1" dur="indefinite" restart="never" nodeType="tmRoot"/>
      </p:par>
    </p:tnLst>
  </p:timing>
  <p:hf hdr="0" ftr="0" dt="0"/>
  <p:txStyles>
    <p:titleStyle>
      <a:lvl1pPr algn="ctr" defTabSz="914400" rtl="0" eaLnBrk="1" latinLnBrk="0" hangingPunct="1">
        <a:spcBef>
          <a:spcPct val="0"/>
        </a:spcBef>
        <a:buNone/>
        <a:defRPr sz="4400" b="1"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hyperlink" Target="http://www.edulll.gr/" TargetMode="External"/><Relationship Id="rId3" Type="http://schemas.openxmlformats.org/officeDocument/2006/relationships/tags" Target="../tags/tag4.xml"/><Relationship Id="rId7" Type="http://schemas.openxmlformats.org/officeDocument/2006/relationships/image" Target="../media/image1.jpeg"/><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hyperlink" Target="http://www.teilar.gr/" TargetMode="External"/><Relationship Id="rId5" Type="http://schemas.openxmlformats.org/officeDocument/2006/relationships/notesSlide" Target="../notesSlides/notesSlide1.xml"/><Relationship Id="rId4" Type="http://schemas.openxmlformats.org/officeDocument/2006/relationships/slideLayout" Target="../slideLayouts/slideLayout1.xml"/><Relationship Id="rId9" Type="http://schemas.openxmlformats.org/officeDocument/2006/relationships/image" Target="../media/image2.jpeg"/></Relationships>
</file>

<file path=ppt/slides/_rels/slide10.xml.rels><?xml version="1.0" encoding="UTF-8" standalone="yes"?>
<Relationships xmlns="http://schemas.openxmlformats.org/package/2006/relationships"><Relationship Id="rId3" Type="http://schemas.openxmlformats.org/officeDocument/2006/relationships/tags" Target="../tags/tag44.xml"/><Relationship Id="rId7" Type="http://schemas.openxmlformats.org/officeDocument/2006/relationships/notesSlide" Target="../notesSlides/notesSlide10.xml"/><Relationship Id="rId2" Type="http://schemas.openxmlformats.org/officeDocument/2006/relationships/tags" Target="../tags/tag43.xml"/><Relationship Id="rId1" Type="http://schemas.openxmlformats.org/officeDocument/2006/relationships/tags" Target="../tags/tag42.xml"/><Relationship Id="rId6" Type="http://schemas.openxmlformats.org/officeDocument/2006/relationships/slideLayout" Target="../slideLayouts/slideLayout2.xml"/><Relationship Id="rId5" Type="http://schemas.openxmlformats.org/officeDocument/2006/relationships/tags" Target="../tags/tag46.xml"/><Relationship Id="rId4" Type="http://schemas.openxmlformats.org/officeDocument/2006/relationships/tags" Target="../tags/tag45.xml"/></Relationships>
</file>

<file path=ppt/slides/_rels/slide11.xml.rels><?xml version="1.0" encoding="UTF-8" standalone="yes"?>
<Relationships xmlns="http://schemas.openxmlformats.org/package/2006/relationships"><Relationship Id="rId3" Type="http://schemas.openxmlformats.org/officeDocument/2006/relationships/tags" Target="../tags/tag49.xml"/><Relationship Id="rId7" Type="http://schemas.openxmlformats.org/officeDocument/2006/relationships/notesSlide" Target="../notesSlides/notesSlide11.xml"/><Relationship Id="rId2" Type="http://schemas.openxmlformats.org/officeDocument/2006/relationships/tags" Target="../tags/tag48.xml"/><Relationship Id="rId1" Type="http://schemas.openxmlformats.org/officeDocument/2006/relationships/tags" Target="../tags/tag47.xml"/><Relationship Id="rId6" Type="http://schemas.openxmlformats.org/officeDocument/2006/relationships/slideLayout" Target="../slideLayouts/slideLayout2.xml"/><Relationship Id="rId5" Type="http://schemas.openxmlformats.org/officeDocument/2006/relationships/tags" Target="../tags/tag51.xml"/><Relationship Id="rId4" Type="http://schemas.openxmlformats.org/officeDocument/2006/relationships/tags" Target="../tags/tag50.xml"/></Relationships>
</file>

<file path=ppt/slides/_rels/slide12.xml.rels><?xml version="1.0" encoding="UTF-8" standalone="yes"?>
<Relationships xmlns="http://schemas.openxmlformats.org/package/2006/relationships"><Relationship Id="rId3" Type="http://schemas.openxmlformats.org/officeDocument/2006/relationships/tags" Target="../tags/tag54.xml"/><Relationship Id="rId7" Type="http://schemas.openxmlformats.org/officeDocument/2006/relationships/notesSlide" Target="../notesSlides/notesSlide12.xml"/><Relationship Id="rId2" Type="http://schemas.openxmlformats.org/officeDocument/2006/relationships/tags" Target="../tags/tag53.xml"/><Relationship Id="rId1" Type="http://schemas.openxmlformats.org/officeDocument/2006/relationships/tags" Target="../tags/tag52.xml"/><Relationship Id="rId6" Type="http://schemas.openxmlformats.org/officeDocument/2006/relationships/slideLayout" Target="../slideLayouts/slideLayout2.xml"/><Relationship Id="rId5" Type="http://schemas.openxmlformats.org/officeDocument/2006/relationships/tags" Target="../tags/tag56.xml"/><Relationship Id="rId4" Type="http://schemas.openxmlformats.org/officeDocument/2006/relationships/tags" Target="../tags/tag55.xml"/></Relationships>
</file>

<file path=ppt/slides/_rels/slide13.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59.xml"/><Relationship Id="rId7" Type="http://schemas.openxmlformats.org/officeDocument/2006/relationships/notesSlide" Target="../notesSlides/notesSlide13.xml"/><Relationship Id="rId2" Type="http://schemas.openxmlformats.org/officeDocument/2006/relationships/tags" Target="../tags/tag58.xml"/><Relationship Id="rId1" Type="http://schemas.openxmlformats.org/officeDocument/2006/relationships/tags" Target="../tags/tag57.xml"/><Relationship Id="rId6" Type="http://schemas.openxmlformats.org/officeDocument/2006/relationships/slideLayout" Target="../slideLayouts/slideLayout2.xml"/><Relationship Id="rId5" Type="http://schemas.openxmlformats.org/officeDocument/2006/relationships/tags" Target="../tags/tag61.xml"/><Relationship Id="rId10" Type="http://schemas.microsoft.com/office/2007/relationships/hdphoto" Target="../media/hdphoto1.wdp"/><Relationship Id="rId4" Type="http://schemas.openxmlformats.org/officeDocument/2006/relationships/tags" Target="../tags/tag60.xml"/><Relationship Id="rId9" Type="http://schemas.openxmlformats.org/officeDocument/2006/relationships/image" Target="../media/image4.jpeg"/></Relationships>
</file>

<file path=ppt/slides/_rels/slide14.xml.rels><?xml version="1.0" encoding="UTF-8" standalone="yes"?>
<Relationships xmlns="http://schemas.openxmlformats.org/package/2006/relationships"><Relationship Id="rId8" Type="http://schemas.openxmlformats.org/officeDocument/2006/relationships/image" Target="../media/image5.png"/><Relationship Id="rId3" Type="http://schemas.openxmlformats.org/officeDocument/2006/relationships/tags" Target="../tags/tag64.xml"/><Relationship Id="rId7" Type="http://schemas.openxmlformats.org/officeDocument/2006/relationships/notesSlide" Target="../notesSlides/notesSlide14.xml"/><Relationship Id="rId2" Type="http://schemas.openxmlformats.org/officeDocument/2006/relationships/tags" Target="../tags/tag63.xml"/><Relationship Id="rId1" Type="http://schemas.openxmlformats.org/officeDocument/2006/relationships/tags" Target="../tags/tag62.xml"/><Relationship Id="rId6" Type="http://schemas.openxmlformats.org/officeDocument/2006/relationships/slideLayout" Target="../slideLayouts/slideLayout2.xml"/><Relationship Id="rId5" Type="http://schemas.openxmlformats.org/officeDocument/2006/relationships/tags" Target="../tags/tag66.xml"/><Relationship Id="rId4" Type="http://schemas.openxmlformats.org/officeDocument/2006/relationships/tags" Target="../tags/tag65.xml"/></Relationships>
</file>

<file path=ppt/slides/_rels/slide15.xml.rels><?xml version="1.0" encoding="UTF-8" standalone="yes"?>
<Relationships xmlns="http://schemas.openxmlformats.org/package/2006/relationships"><Relationship Id="rId3" Type="http://schemas.openxmlformats.org/officeDocument/2006/relationships/tags" Target="../tags/tag69.xml"/><Relationship Id="rId7" Type="http://schemas.openxmlformats.org/officeDocument/2006/relationships/notesSlide" Target="../notesSlides/notesSlide15.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slideLayout" Target="../slideLayouts/slideLayout2.xml"/><Relationship Id="rId5" Type="http://schemas.openxmlformats.org/officeDocument/2006/relationships/tags" Target="../tags/tag71.xml"/><Relationship Id="rId4" Type="http://schemas.openxmlformats.org/officeDocument/2006/relationships/tags" Target="../tags/tag70.xml"/></Relationships>
</file>

<file path=ppt/slides/_rels/slide16.xml.rels><?xml version="1.0" encoding="UTF-8" standalone="yes"?>
<Relationships xmlns="http://schemas.openxmlformats.org/package/2006/relationships"><Relationship Id="rId3" Type="http://schemas.openxmlformats.org/officeDocument/2006/relationships/tags" Target="../tags/tag74.xml"/><Relationship Id="rId7" Type="http://schemas.openxmlformats.org/officeDocument/2006/relationships/notesSlide" Target="../notesSlides/notesSlide16.xml"/><Relationship Id="rId2" Type="http://schemas.openxmlformats.org/officeDocument/2006/relationships/tags" Target="../tags/tag73.xml"/><Relationship Id="rId1" Type="http://schemas.openxmlformats.org/officeDocument/2006/relationships/tags" Target="../tags/tag72.xml"/><Relationship Id="rId6" Type="http://schemas.openxmlformats.org/officeDocument/2006/relationships/slideLayout" Target="../slideLayouts/slideLayout2.xml"/><Relationship Id="rId5" Type="http://schemas.openxmlformats.org/officeDocument/2006/relationships/tags" Target="../tags/tag76.xml"/><Relationship Id="rId4" Type="http://schemas.openxmlformats.org/officeDocument/2006/relationships/tags" Target="../tags/tag75.xml"/></Relationships>
</file>

<file path=ppt/slides/_rels/slide17.xml.rels><?xml version="1.0" encoding="UTF-8" standalone="yes"?>
<Relationships xmlns="http://schemas.openxmlformats.org/package/2006/relationships"><Relationship Id="rId3" Type="http://schemas.openxmlformats.org/officeDocument/2006/relationships/tags" Target="../tags/tag79.xml"/><Relationship Id="rId7" Type="http://schemas.openxmlformats.org/officeDocument/2006/relationships/notesSlide" Target="../notesSlides/notesSlide17.xml"/><Relationship Id="rId2" Type="http://schemas.openxmlformats.org/officeDocument/2006/relationships/tags" Target="../tags/tag78.xml"/><Relationship Id="rId1" Type="http://schemas.openxmlformats.org/officeDocument/2006/relationships/tags" Target="../tags/tag77.xml"/><Relationship Id="rId6" Type="http://schemas.openxmlformats.org/officeDocument/2006/relationships/slideLayout" Target="../slideLayouts/slideLayout2.xml"/><Relationship Id="rId5" Type="http://schemas.openxmlformats.org/officeDocument/2006/relationships/tags" Target="../tags/tag81.xml"/><Relationship Id="rId4" Type="http://schemas.openxmlformats.org/officeDocument/2006/relationships/tags" Target="../tags/tag80.xml"/></Relationships>
</file>

<file path=ppt/slides/_rels/slide18.xml.rels><?xml version="1.0" encoding="UTF-8" standalone="yes"?>
<Relationships xmlns="http://schemas.openxmlformats.org/package/2006/relationships"><Relationship Id="rId3" Type="http://schemas.openxmlformats.org/officeDocument/2006/relationships/tags" Target="../tags/tag84.xml"/><Relationship Id="rId7" Type="http://schemas.openxmlformats.org/officeDocument/2006/relationships/notesSlide" Target="../notesSlides/notesSlide18.xml"/><Relationship Id="rId2" Type="http://schemas.openxmlformats.org/officeDocument/2006/relationships/tags" Target="../tags/tag83.xml"/><Relationship Id="rId1" Type="http://schemas.openxmlformats.org/officeDocument/2006/relationships/tags" Target="../tags/tag82.xml"/><Relationship Id="rId6" Type="http://schemas.openxmlformats.org/officeDocument/2006/relationships/slideLayout" Target="../slideLayouts/slideLayout2.xml"/><Relationship Id="rId5" Type="http://schemas.openxmlformats.org/officeDocument/2006/relationships/tags" Target="../tags/tag86.xml"/><Relationship Id="rId4" Type="http://schemas.openxmlformats.org/officeDocument/2006/relationships/tags" Target="../tags/tag85.xml"/></Relationships>
</file>

<file path=ppt/slides/_rels/slide19.xml.rels><?xml version="1.0" encoding="UTF-8" standalone="yes"?>
<Relationships xmlns="http://schemas.openxmlformats.org/package/2006/relationships"><Relationship Id="rId8" Type="http://schemas.openxmlformats.org/officeDocument/2006/relationships/slide" Target="slide5.xml"/><Relationship Id="rId3" Type="http://schemas.openxmlformats.org/officeDocument/2006/relationships/tags" Target="../tags/tag89.xml"/><Relationship Id="rId7" Type="http://schemas.openxmlformats.org/officeDocument/2006/relationships/notesSlide" Target="../notesSlides/notesSlide19.xml"/><Relationship Id="rId2" Type="http://schemas.openxmlformats.org/officeDocument/2006/relationships/tags" Target="../tags/tag88.xml"/><Relationship Id="rId1" Type="http://schemas.openxmlformats.org/officeDocument/2006/relationships/tags" Target="../tags/tag87.xml"/><Relationship Id="rId6" Type="http://schemas.openxmlformats.org/officeDocument/2006/relationships/slideLayout" Target="../slideLayouts/slideLayout2.xml"/><Relationship Id="rId5" Type="http://schemas.openxmlformats.org/officeDocument/2006/relationships/tags" Target="../tags/tag91.xml"/><Relationship Id="rId10" Type="http://schemas.microsoft.com/office/2007/relationships/hdphoto" Target="../media/hdphoto1.wdp"/><Relationship Id="rId4" Type="http://schemas.openxmlformats.org/officeDocument/2006/relationships/tags" Target="../tags/tag90.xml"/><Relationship Id="rId9" Type="http://schemas.openxmlformats.org/officeDocument/2006/relationships/image" Target="../media/image4.jpeg"/></Relationships>
</file>

<file path=ppt/slides/_rels/slide2.xml.rels><?xml version="1.0" encoding="UTF-8" standalone="yes"?>
<Relationships xmlns="http://schemas.openxmlformats.org/package/2006/relationships"><Relationship Id="rId8" Type="http://schemas.openxmlformats.org/officeDocument/2006/relationships/image" Target="../media/image3.png"/><Relationship Id="rId3" Type="http://schemas.openxmlformats.org/officeDocument/2006/relationships/tags" Target="../tags/tag7.xml"/><Relationship Id="rId7" Type="http://schemas.openxmlformats.org/officeDocument/2006/relationships/hyperlink" Target="http://www.creativecommons.gr/?page_id=118" TargetMode="External"/><Relationship Id="rId2" Type="http://schemas.openxmlformats.org/officeDocument/2006/relationships/tags" Target="../tags/tag6.xml"/><Relationship Id="rId1" Type="http://schemas.openxmlformats.org/officeDocument/2006/relationships/tags" Target="../tags/tag5.xml"/><Relationship Id="rId6" Type="http://schemas.openxmlformats.org/officeDocument/2006/relationships/notesSlide" Target="../notesSlides/notesSlide2.xml"/><Relationship Id="rId5" Type="http://schemas.openxmlformats.org/officeDocument/2006/relationships/slideLayout" Target="../slideLayouts/slideLayout2.xml"/><Relationship Id="rId4" Type="http://schemas.openxmlformats.org/officeDocument/2006/relationships/tags" Target="../tags/tag8.xml"/></Relationships>
</file>

<file path=ppt/slides/_rels/slide20.xml.rels><?xml version="1.0" encoding="UTF-8" standalone="yes"?>
<Relationships xmlns="http://schemas.openxmlformats.org/package/2006/relationships"><Relationship Id="rId8" Type="http://schemas.openxmlformats.org/officeDocument/2006/relationships/image" Target="../media/image6.jpeg"/><Relationship Id="rId3" Type="http://schemas.openxmlformats.org/officeDocument/2006/relationships/tags" Target="../tags/tag94.xml"/><Relationship Id="rId7" Type="http://schemas.openxmlformats.org/officeDocument/2006/relationships/notesSlide" Target="../notesSlides/notesSlide20.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slideLayout" Target="../slideLayouts/slideLayout2.xml"/><Relationship Id="rId5" Type="http://schemas.openxmlformats.org/officeDocument/2006/relationships/tags" Target="../tags/tag96.xml"/><Relationship Id="rId4" Type="http://schemas.openxmlformats.org/officeDocument/2006/relationships/tags" Target="../tags/tag95.xml"/></Relationships>
</file>

<file path=ppt/slides/_rels/slide21.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tags" Target="../tags/tag99.xml"/><Relationship Id="rId7" Type="http://schemas.openxmlformats.org/officeDocument/2006/relationships/notesSlide" Target="../notesSlides/notesSlide21.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slideLayout" Target="../slideLayouts/slideLayout2.xml"/><Relationship Id="rId5" Type="http://schemas.openxmlformats.org/officeDocument/2006/relationships/tags" Target="../tags/tag101.xml"/><Relationship Id="rId4" Type="http://schemas.openxmlformats.org/officeDocument/2006/relationships/tags" Target="../tags/tag100.xml"/></Relationships>
</file>

<file path=ppt/slides/_rels/slide22.xml.rels><?xml version="1.0" encoding="UTF-8" standalone="yes"?>
<Relationships xmlns="http://schemas.openxmlformats.org/package/2006/relationships"><Relationship Id="rId8" Type="http://schemas.openxmlformats.org/officeDocument/2006/relationships/image" Target="../media/image8.png"/><Relationship Id="rId3" Type="http://schemas.openxmlformats.org/officeDocument/2006/relationships/tags" Target="../tags/tag104.xml"/><Relationship Id="rId7" Type="http://schemas.openxmlformats.org/officeDocument/2006/relationships/notesSlide" Target="../notesSlides/notesSlide22.xml"/><Relationship Id="rId2" Type="http://schemas.openxmlformats.org/officeDocument/2006/relationships/tags" Target="../tags/tag103.xml"/><Relationship Id="rId1" Type="http://schemas.openxmlformats.org/officeDocument/2006/relationships/tags" Target="../tags/tag102.xml"/><Relationship Id="rId6" Type="http://schemas.openxmlformats.org/officeDocument/2006/relationships/slideLayout" Target="../slideLayouts/slideLayout2.xml"/><Relationship Id="rId5" Type="http://schemas.openxmlformats.org/officeDocument/2006/relationships/tags" Target="../tags/tag106.xml"/><Relationship Id="rId4" Type="http://schemas.openxmlformats.org/officeDocument/2006/relationships/tags" Target="../tags/tag105.xml"/></Relationships>
</file>

<file path=ppt/slides/_rels/slide23.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tags" Target="../tags/tag109.xml"/><Relationship Id="rId7" Type="http://schemas.openxmlformats.org/officeDocument/2006/relationships/notesSlide" Target="../notesSlides/notesSlide23.xml"/><Relationship Id="rId2" Type="http://schemas.openxmlformats.org/officeDocument/2006/relationships/tags" Target="../tags/tag108.xml"/><Relationship Id="rId1" Type="http://schemas.openxmlformats.org/officeDocument/2006/relationships/tags" Target="../tags/tag107.xml"/><Relationship Id="rId6" Type="http://schemas.openxmlformats.org/officeDocument/2006/relationships/slideLayout" Target="../slideLayouts/slideLayout2.xml"/><Relationship Id="rId5" Type="http://schemas.openxmlformats.org/officeDocument/2006/relationships/tags" Target="../tags/tag111.xml"/><Relationship Id="rId4" Type="http://schemas.openxmlformats.org/officeDocument/2006/relationships/tags" Target="../tags/tag110.xml"/></Relationships>
</file>

<file path=ppt/slides/_rels/slide24.xml.rels><?xml version="1.0" encoding="UTF-8" standalone="yes"?>
<Relationships xmlns="http://schemas.openxmlformats.org/package/2006/relationships"><Relationship Id="rId3" Type="http://schemas.openxmlformats.org/officeDocument/2006/relationships/tags" Target="../tags/tag114.xml"/><Relationship Id="rId7" Type="http://schemas.openxmlformats.org/officeDocument/2006/relationships/notesSlide" Target="../notesSlides/notesSlide24.xml"/><Relationship Id="rId2" Type="http://schemas.openxmlformats.org/officeDocument/2006/relationships/tags" Target="../tags/tag113.xml"/><Relationship Id="rId1" Type="http://schemas.openxmlformats.org/officeDocument/2006/relationships/tags" Target="../tags/tag112.xml"/><Relationship Id="rId6" Type="http://schemas.openxmlformats.org/officeDocument/2006/relationships/slideLayout" Target="../slideLayouts/slideLayout2.xml"/><Relationship Id="rId5" Type="http://schemas.openxmlformats.org/officeDocument/2006/relationships/tags" Target="../tags/tag116.xml"/><Relationship Id="rId4" Type="http://schemas.openxmlformats.org/officeDocument/2006/relationships/tags" Target="../tags/tag115.xml"/></Relationships>
</file>

<file path=ppt/slides/_rels/slide25.xml.rels><?xml version="1.0" encoding="UTF-8" standalone="yes"?>
<Relationships xmlns="http://schemas.openxmlformats.org/package/2006/relationships"><Relationship Id="rId3" Type="http://schemas.openxmlformats.org/officeDocument/2006/relationships/tags" Target="../tags/tag119.xml"/><Relationship Id="rId7" Type="http://schemas.openxmlformats.org/officeDocument/2006/relationships/notesSlide" Target="../notesSlides/notesSlide25.xml"/><Relationship Id="rId2" Type="http://schemas.openxmlformats.org/officeDocument/2006/relationships/tags" Target="../tags/tag118.xml"/><Relationship Id="rId1" Type="http://schemas.openxmlformats.org/officeDocument/2006/relationships/tags" Target="../tags/tag117.xml"/><Relationship Id="rId6" Type="http://schemas.openxmlformats.org/officeDocument/2006/relationships/slideLayout" Target="../slideLayouts/slideLayout2.xml"/><Relationship Id="rId5" Type="http://schemas.openxmlformats.org/officeDocument/2006/relationships/tags" Target="../tags/tag121.xml"/><Relationship Id="rId4" Type="http://schemas.openxmlformats.org/officeDocument/2006/relationships/tags" Target="../tags/tag120.xml"/></Relationships>
</file>

<file path=ppt/slides/_rels/slide26.xml.rels><?xml version="1.0" encoding="UTF-8" standalone="yes"?>
<Relationships xmlns="http://schemas.openxmlformats.org/package/2006/relationships"><Relationship Id="rId3" Type="http://schemas.openxmlformats.org/officeDocument/2006/relationships/tags" Target="../tags/tag124.xml"/><Relationship Id="rId7" Type="http://schemas.openxmlformats.org/officeDocument/2006/relationships/notesSlide" Target="../notesSlides/notesSlide26.xml"/><Relationship Id="rId2" Type="http://schemas.openxmlformats.org/officeDocument/2006/relationships/tags" Target="../tags/tag123.xml"/><Relationship Id="rId1" Type="http://schemas.openxmlformats.org/officeDocument/2006/relationships/tags" Target="../tags/tag122.xml"/><Relationship Id="rId6" Type="http://schemas.openxmlformats.org/officeDocument/2006/relationships/slideLayout" Target="../slideLayouts/slideLayout2.xml"/><Relationship Id="rId5" Type="http://schemas.openxmlformats.org/officeDocument/2006/relationships/tags" Target="../tags/tag126.xml"/><Relationship Id="rId4" Type="http://schemas.openxmlformats.org/officeDocument/2006/relationships/tags" Target="../tags/tag125.xml"/></Relationships>
</file>

<file path=ppt/slides/_rels/slide27.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tags" Target="../tags/tag129.xml"/><Relationship Id="rId7" Type="http://schemas.openxmlformats.org/officeDocument/2006/relationships/notesSlide" Target="../notesSlides/notesSlide27.xml"/><Relationship Id="rId2" Type="http://schemas.openxmlformats.org/officeDocument/2006/relationships/tags" Target="../tags/tag128.xml"/><Relationship Id="rId1" Type="http://schemas.openxmlformats.org/officeDocument/2006/relationships/tags" Target="../tags/tag127.xml"/><Relationship Id="rId6" Type="http://schemas.openxmlformats.org/officeDocument/2006/relationships/slideLayout" Target="../slideLayouts/slideLayout2.xml"/><Relationship Id="rId5" Type="http://schemas.openxmlformats.org/officeDocument/2006/relationships/tags" Target="../tags/tag131.xml"/><Relationship Id="rId4" Type="http://schemas.openxmlformats.org/officeDocument/2006/relationships/tags" Target="../tags/tag130.xml"/></Relationships>
</file>

<file path=ppt/slides/_rels/slide28.xml.rels><?xml version="1.0" encoding="UTF-8" standalone="yes"?>
<Relationships xmlns="http://schemas.openxmlformats.org/package/2006/relationships"><Relationship Id="rId3" Type="http://schemas.openxmlformats.org/officeDocument/2006/relationships/tags" Target="../tags/tag134.xml"/><Relationship Id="rId7" Type="http://schemas.openxmlformats.org/officeDocument/2006/relationships/notesSlide" Target="../notesSlides/notesSlide28.xml"/><Relationship Id="rId2" Type="http://schemas.openxmlformats.org/officeDocument/2006/relationships/tags" Target="../tags/tag133.xml"/><Relationship Id="rId1" Type="http://schemas.openxmlformats.org/officeDocument/2006/relationships/tags" Target="../tags/tag132.xml"/><Relationship Id="rId6" Type="http://schemas.openxmlformats.org/officeDocument/2006/relationships/slideLayout" Target="../slideLayouts/slideLayout2.xml"/><Relationship Id="rId5" Type="http://schemas.openxmlformats.org/officeDocument/2006/relationships/tags" Target="../tags/tag136.xml"/><Relationship Id="rId4" Type="http://schemas.openxmlformats.org/officeDocument/2006/relationships/tags" Target="../tags/tag135.xml"/></Relationships>
</file>

<file path=ppt/slides/_rels/slide29.xml.rels><?xml version="1.0" encoding="UTF-8" standalone="yes"?>
<Relationships xmlns="http://schemas.openxmlformats.org/package/2006/relationships"><Relationship Id="rId3" Type="http://schemas.openxmlformats.org/officeDocument/2006/relationships/tags" Target="../tags/tag139.xml"/><Relationship Id="rId7" Type="http://schemas.openxmlformats.org/officeDocument/2006/relationships/notesSlide" Target="../notesSlides/notesSlide29.xml"/><Relationship Id="rId2" Type="http://schemas.openxmlformats.org/officeDocument/2006/relationships/tags" Target="../tags/tag138.xml"/><Relationship Id="rId1" Type="http://schemas.openxmlformats.org/officeDocument/2006/relationships/tags" Target="../tags/tag137.xml"/><Relationship Id="rId6" Type="http://schemas.openxmlformats.org/officeDocument/2006/relationships/slideLayout" Target="../slideLayouts/slideLayout2.xml"/><Relationship Id="rId5" Type="http://schemas.openxmlformats.org/officeDocument/2006/relationships/tags" Target="../tags/tag141.xml"/><Relationship Id="rId4" Type="http://schemas.openxmlformats.org/officeDocument/2006/relationships/tags" Target="../tags/tag140.xml"/></Relationships>
</file>

<file path=ppt/slides/_rels/slide3.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tags" Target="../tags/tag11.xml"/><Relationship Id="rId7" Type="http://schemas.openxmlformats.org/officeDocument/2006/relationships/hyperlink" Target="http://www.edulll.gr/" TargetMode="External"/><Relationship Id="rId2" Type="http://schemas.openxmlformats.org/officeDocument/2006/relationships/tags" Target="../tags/tag10.xml"/><Relationship Id="rId1" Type="http://schemas.openxmlformats.org/officeDocument/2006/relationships/tags" Target="../tags/tag9.xml"/><Relationship Id="rId6" Type="http://schemas.openxmlformats.org/officeDocument/2006/relationships/notesSlide" Target="../notesSlides/notesSlide3.xml"/><Relationship Id="rId5" Type="http://schemas.openxmlformats.org/officeDocument/2006/relationships/slideLayout" Target="../slideLayouts/slideLayout2.xml"/><Relationship Id="rId4" Type="http://schemas.openxmlformats.org/officeDocument/2006/relationships/tags" Target="../tags/tag12.xml"/></Relationships>
</file>

<file path=ppt/slides/_rels/slide30.xml.rels><?xml version="1.0" encoding="UTF-8" standalone="yes"?>
<Relationships xmlns="http://schemas.openxmlformats.org/package/2006/relationships"><Relationship Id="rId3" Type="http://schemas.openxmlformats.org/officeDocument/2006/relationships/tags" Target="../tags/tag144.xml"/><Relationship Id="rId7" Type="http://schemas.openxmlformats.org/officeDocument/2006/relationships/notesSlide" Target="../notesSlides/notesSlide30.xml"/><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slideLayout" Target="../slideLayouts/slideLayout2.xml"/><Relationship Id="rId5" Type="http://schemas.openxmlformats.org/officeDocument/2006/relationships/tags" Target="../tags/tag146.xml"/><Relationship Id="rId4" Type="http://schemas.openxmlformats.org/officeDocument/2006/relationships/tags" Target="../tags/tag145.xml"/></Relationships>
</file>

<file path=ppt/slides/_rels/slide31.xml.rels><?xml version="1.0" encoding="UTF-8" standalone="yes"?>
<Relationships xmlns="http://schemas.openxmlformats.org/package/2006/relationships"><Relationship Id="rId3" Type="http://schemas.openxmlformats.org/officeDocument/2006/relationships/tags" Target="../tags/tag149.xml"/><Relationship Id="rId7" Type="http://schemas.openxmlformats.org/officeDocument/2006/relationships/notesSlide" Target="../notesSlides/notesSlide31.xml"/><Relationship Id="rId2" Type="http://schemas.openxmlformats.org/officeDocument/2006/relationships/tags" Target="../tags/tag148.xml"/><Relationship Id="rId1" Type="http://schemas.openxmlformats.org/officeDocument/2006/relationships/tags" Target="../tags/tag147.xml"/><Relationship Id="rId6" Type="http://schemas.openxmlformats.org/officeDocument/2006/relationships/slideLayout" Target="../slideLayouts/slideLayout2.xml"/><Relationship Id="rId5" Type="http://schemas.openxmlformats.org/officeDocument/2006/relationships/tags" Target="../tags/tag151.xml"/><Relationship Id="rId4" Type="http://schemas.openxmlformats.org/officeDocument/2006/relationships/tags" Target="../tags/tag150.xml"/></Relationships>
</file>

<file path=ppt/slides/_rels/slide32.xml.rels><?xml version="1.0" encoding="UTF-8" standalone="yes"?>
<Relationships xmlns="http://schemas.openxmlformats.org/package/2006/relationships"><Relationship Id="rId3" Type="http://schemas.openxmlformats.org/officeDocument/2006/relationships/tags" Target="../tags/tag154.xml"/><Relationship Id="rId7" Type="http://schemas.openxmlformats.org/officeDocument/2006/relationships/notesSlide" Target="../notesSlides/notesSlide32.xml"/><Relationship Id="rId2" Type="http://schemas.openxmlformats.org/officeDocument/2006/relationships/tags" Target="../tags/tag153.xml"/><Relationship Id="rId1" Type="http://schemas.openxmlformats.org/officeDocument/2006/relationships/tags" Target="../tags/tag152.xml"/><Relationship Id="rId6" Type="http://schemas.openxmlformats.org/officeDocument/2006/relationships/slideLayout" Target="../slideLayouts/slideLayout2.xml"/><Relationship Id="rId5" Type="http://schemas.openxmlformats.org/officeDocument/2006/relationships/tags" Target="../tags/tag156.xml"/><Relationship Id="rId4" Type="http://schemas.openxmlformats.org/officeDocument/2006/relationships/tags" Target="../tags/tag155.xml"/></Relationships>
</file>

<file path=ppt/slides/_rels/slide33.xml.rels><?xml version="1.0" encoding="UTF-8" standalone="yes"?>
<Relationships xmlns="http://schemas.openxmlformats.org/package/2006/relationships"><Relationship Id="rId3" Type="http://schemas.openxmlformats.org/officeDocument/2006/relationships/tags" Target="../tags/tag159.xml"/><Relationship Id="rId7" Type="http://schemas.openxmlformats.org/officeDocument/2006/relationships/notesSlide" Target="../notesSlides/notesSlide33.xml"/><Relationship Id="rId2" Type="http://schemas.openxmlformats.org/officeDocument/2006/relationships/tags" Target="../tags/tag158.xml"/><Relationship Id="rId1" Type="http://schemas.openxmlformats.org/officeDocument/2006/relationships/tags" Target="../tags/tag157.xml"/><Relationship Id="rId6" Type="http://schemas.openxmlformats.org/officeDocument/2006/relationships/slideLayout" Target="../slideLayouts/slideLayout2.xml"/><Relationship Id="rId5" Type="http://schemas.openxmlformats.org/officeDocument/2006/relationships/tags" Target="../tags/tag161.xml"/><Relationship Id="rId4" Type="http://schemas.openxmlformats.org/officeDocument/2006/relationships/tags" Target="../tags/tag160.xml"/></Relationships>
</file>

<file path=ppt/slides/_rels/slide34.xml.rels><?xml version="1.0" encoding="UTF-8" standalone="yes"?>
<Relationships xmlns="http://schemas.openxmlformats.org/package/2006/relationships"><Relationship Id="rId3" Type="http://schemas.openxmlformats.org/officeDocument/2006/relationships/tags" Target="../tags/tag164.xml"/><Relationship Id="rId7" Type="http://schemas.openxmlformats.org/officeDocument/2006/relationships/notesSlide" Target="../notesSlides/notesSlide34.xml"/><Relationship Id="rId2" Type="http://schemas.openxmlformats.org/officeDocument/2006/relationships/tags" Target="../tags/tag163.xml"/><Relationship Id="rId1" Type="http://schemas.openxmlformats.org/officeDocument/2006/relationships/tags" Target="../tags/tag162.xml"/><Relationship Id="rId6" Type="http://schemas.openxmlformats.org/officeDocument/2006/relationships/slideLayout" Target="../slideLayouts/slideLayout2.xml"/><Relationship Id="rId5" Type="http://schemas.openxmlformats.org/officeDocument/2006/relationships/tags" Target="../tags/tag166.xml"/><Relationship Id="rId4" Type="http://schemas.openxmlformats.org/officeDocument/2006/relationships/tags" Target="../tags/tag165.xml"/></Relationships>
</file>

<file path=ppt/slides/_rels/slide35.xml.rels><?xml version="1.0" encoding="UTF-8" standalone="yes"?>
<Relationships xmlns="http://schemas.openxmlformats.org/package/2006/relationships"><Relationship Id="rId8" Type="http://schemas.openxmlformats.org/officeDocument/2006/relationships/image" Target="../media/image11.png"/><Relationship Id="rId3" Type="http://schemas.openxmlformats.org/officeDocument/2006/relationships/tags" Target="../tags/tag169.xml"/><Relationship Id="rId7" Type="http://schemas.openxmlformats.org/officeDocument/2006/relationships/notesSlide" Target="../notesSlides/notesSlide35.xml"/><Relationship Id="rId2" Type="http://schemas.openxmlformats.org/officeDocument/2006/relationships/tags" Target="../tags/tag168.xml"/><Relationship Id="rId1" Type="http://schemas.openxmlformats.org/officeDocument/2006/relationships/tags" Target="../tags/tag167.xml"/><Relationship Id="rId6" Type="http://schemas.openxmlformats.org/officeDocument/2006/relationships/slideLayout" Target="../slideLayouts/slideLayout2.xml"/><Relationship Id="rId5" Type="http://schemas.openxmlformats.org/officeDocument/2006/relationships/tags" Target="../tags/tag171.xml"/><Relationship Id="rId4" Type="http://schemas.openxmlformats.org/officeDocument/2006/relationships/tags" Target="../tags/tag170.xml"/></Relationships>
</file>

<file path=ppt/slides/_rels/slide36.xml.rels><?xml version="1.0" encoding="UTF-8" standalone="yes"?>
<Relationships xmlns="http://schemas.openxmlformats.org/package/2006/relationships"><Relationship Id="rId3" Type="http://schemas.openxmlformats.org/officeDocument/2006/relationships/tags" Target="../tags/tag174.xml"/><Relationship Id="rId7" Type="http://schemas.openxmlformats.org/officeDocument/2006/relationships/notesSlide" Target="../notesSlides/notesSlide36.xml"/><Relationship Id="rId2" Type="http://schemas.openxmlformats.org/officeDocument/2006/relationships/tags" Target="../tags/tag173.xml"/><Relationship Id="rId1" Type="http://schemas.openxmlformats.org/officeDocument/2006/relationships/tags" Target="../tags/tag172.xml"/><Relationship Id="rId6" Type="http://schemas.openxmlformats.org/officeDocument/2006/relationships/slideLayout" Target="../slideLayouts/slideLayout2.xml"/><Relationship Id="rId5" Type="http://schemas.openxmlformats.org/officeDocument/2006/relationships/tags" Target="../tags/tag176.xml"/><Relationship Id="rId4" Type="http://schemas.openxmlformats.org/officeDocument/2006/relationships/tags" Target="../tags/tag175.xml"/></Relationships>
</file>

<file path=ppt/slides/_rels/slide37.xml.rels><?xml version="1.0" encoding="UTF-8" standalone="yes"?>
<Relationships xmlns="http://schemas.openxmlformats.org/package/2006/relationships"><Relationship Id="rId3" Type="http://schemas.openxmlformats.org/officeDocument/2006/relationships/tags" Target="../tags/tag179.xml"/><Relationship Id="rId7" Type="http://schemas.openxmlformats.org/officeDocument/2006/relationships/notesSlide" Target="../notesSlides/notesSlide37.xml"/><Relationship Id="rId2" Type="http://schemas.openxmlformats.org/officeDocument/2006/relationships/tags" Target="../tags/tag178.xml"/><Relationship Id="rId1" Type="http://schemas.openxmlformats.org/officeDocument/2006/relationships/tags" Target="../tags/tag177.xml"/><Relationship Id="rId6" Type="http://schemas.openxmlformats.org/officeDocument/2006/relationships/slideLayout" Target="../slideLayouts/slideLayout2.xml"/><Relationship Id="rId5" Type="http://schemas.openxmlformats.org/officeDocument/2006/relationships/tags" Target="../tags/tag181.xml"/><Relationship Id="rId4" Type="http://schemas.openxmlformats.org/officeDocument/2006/relationships/tags" Target="../tags/tag180.xml"/></Relationships>
</file>

<file path=ppt/slides/_rels/slide38.xml.rels><?xml version="1.0" encoding="UTF-8" standalone="yes"?>
<Relationships xmlns="http://schemas.openxmlformats.org/package/2006/relationships"><Relationship Id="rId3" Type="http://schemas.openxmlformats.org/officeDocument/2006/relationships/tags" Target="../tags/tag184.xml"/><Relationship Id="rId7" Type="http://schemas.openxmlformats.org/officeDocument/2006/relationships/notesSlide" Target="../notesSlides/notesSlide38.xml"/><Relationship Id="rId2" Type="http://schemas.openxmlformats.org/officeDocument/2006/relationships/tags" Target="../tags/tag183.xml"/><Relationship Id="rId1" Type="http://schemas.openxmlformats.org/officeDocument/2006/relationships/tags" Target="../tags/tag182.xml"/><Relationship Id="rId6" Type="http://schemas.openxmlformats.org/officeDocument/2006/relationships/slideLayout" Target="../slideLayouts/slideLayout2.xml"/><Relationship Id="rId5" Type="http://schemas.openxmlformats.org/officeDocument/2006/relationships/tags" Target="../tags/tag186.xml"/><Relationship Id="rId4" Type="http://schemas.openxmlformats.org/officeDocument/2006/relationships/tags" Target="../tags/tag185.xml"/></Relationships>
</file>

<file path=ppt/slides/_rels/slide39.xml.rels><?xml version="1.0" encoding="UTF-8" standalone="yes"?>
<Relationships xmlns="http://schemas.openxmlformats.org/package/2006/relationships"><Relationship Id="rId3" Type="http://schemas.openxmlformats.org/officeDocument/2006/relationships/tags" Target="../tags/tag189.xml"/><Relationship Id="rId2" Type="http://schemas.openxmlformats.org/officeDocument/2006/relationships/tags" Target="../tags/tag188.xml"/><Relationship Id="rId1" Type="http://schemas.openxmlformats.org/officeDocument/2006/relationships/tags" Target="../tags/tag187.xml"/><Relationship Id="rId6" Type="http://schemas.openxmlformats.org/officeDocument/2006/relationships/notesSlide" Target="../notesSlides/notesSlide39.xml"/><Relationship Id="rId5" Type="http://schemas.openxmlformats.org/officeDocument/2006/relationships/slideLayout" Target="../slideLayouts/slideLayout2.xml"/><Relationship Id="rId4" Type="http://schemas.openxmlformats.org/officeDocument/2006/relationships/tags" Target="../tags/tag190.xml"/></Relationships>
</file>

<file path=ppt/slides/_rels/slide4.xml.rels><?xml version="1.0" encoding="UTF-8" standalone="yes"?>
<Relationships xmlns="http://schemas.openxmlformats.org/package/2006/relationships"><Relationship Id="rId3" Type="http://schemas.openxmlformats.org/officeDocument/2006/relationships/tags" Target="../tags/tag15.xml"/><Relationship Id="rId7" Type="http://schemas.openxmlformats.org/officeDocument/2006/relationships/notesSlide" Target="../notesSlides/notesSlide4.xml"/><Relationship Id="rId2" Type="http://schemas.openxmlformats.org/officeDocument/2006/relationships/tags" Target="../tags/tag14.xml"/><Relationship Id="rId1" Type="http://schemas.openxmlformats.org/officeDocument/2006/relationships/tags" Target="../tags/tag13.xml"/><Relationship Id="rId6" Type="http://schemas.openxmlformats.org/officeDocument/2006/relationships/slideLayout" Target="../slideLayouts/slideLayout2.xml"/><Relationship Id="rId5" Type="http://schemas.openxmlformats.org/officeDocument/2006/relationships/tags" Target="../tags/tag17.xml"/><Relationship Id="rId4" Type="http://schemas.openxmlformats.org/officeDocument/2006/relationships/tags" Target="../tags/tag16.xml"/></Relationships>
</file>

<file path=ppt/slides/_rels/slide40.xml.rels><?xml version="1.0" encoding="UTF-8" standalone="yes"?>
<Relationships xmlns="http://schemas.openxmlformats.org/package/2006/relationships"><Relationship Id="rId8" Type="http://schemas.openxmlformats.org/officeDocument/2006/relationships/image" Target="../media/image2.jpeg"/><Relationship Id="rId3" Type="http://schemas.openxmlformats.org/officeDocument/2006/relationships/slideLayout" Target="../slideLayouts/slideLayout1.xml"/><Relationship Id="rId7" Type="http://schemas.openxmlformats.org/officeDocument/2006/relationships/hyperlink" Target="http://www.edulll.gr/" TargetMode="External"/><Relationship Id="rId2" Type="http://schemas.openxmlformats.org/officeDocument/2006/relationships/tags" Target="../tags/tag192.xml"/><Relationship Id="rId1" Type="http://schemas.openxmlformats.org/officeDocument/2006/relationships/tags" Target="../tags/tag191.xml"/><Relationship Id="rId6" Type="http://schemas.openxmlformats.org/officeDocument/2006/relationships/image" Target="../media/image3.png"/><Relationship Id="rId5" Type="http://schemas.openxmlformats.org/officeDocument/2006/relationships/hyperlink" Target="http://www.creativecommons.gr/?page_id=118" TargetMode="External"/><Relationship Id="rId4" Type="http://schemas.openxmlformats.org/officeDocument/2006/relationships/notesSlide" Target="../notesSlides/notesSlide40.xml"/></Relationships>
</file>

<file path=ppt/slides/_rels/slide5.xml.rels><?xml version="1.0" encoding="UTF-8" standalone="yes"?>
<Relationships xmlns="http://schemas.openxmlformats.org/package/2006/relationships"><Relationship Id="rId8" Type="http://schemas.openxmlformats.org/officeDocument/2006/relationships/slide" Target="slide6.xml"/><Relationship Id="rId3" Type="http://schemas.openxmlformats.org/officeDocument/2006/relationships/tags" Target="../tags/tag20.xml"/><Relationship Id="rId7" Type="http://schemas.openxmlformats.org/officeDocument/2006/relationships/notesSlide" Target="../notesSlides/notesSlide5.xml"/><Relationship Id="rId2" Type="http://schemas.openxmlformats.org/officeDocument/2006/relationships/tags" Target="../tags/tag19.xml"/><Relationship Id="rId1" Type="http://schemas.openxmlformats.org/officeDocument/2006/relationships/tags" Target="../tags/tag18.xml"/><Relationship Id="rId6" Type="http://schemas.openxmlformats.org/officeDocument/2006/relationships/slideLayout" Target="../slideLayouts/slideLayout2.xml"/><Relationship Id="rId11" Type="http://schemas.openxmlformats.org/officeDocument/2006/relationships/slide" Target="slide27.xml"/><Relationship Id="rId5" Type="http://schemas.openxmlformats.org/officeDocument/2006/relationships/tags" Target="../tags/tag22.xml"/><Relationship Id="rId10" Type="http://schemas.openxmlformats.org/officeDocument/2006/relationships/slide" Target="slide20.xml"/><Relationship Id="rId4" Type="http://schemas.openxmlformats.org/officeDocument/2006/relationships/tags" Target="../tags/tag21.xml"/><Relationship Id="rId9" Type="http://schemas.openxmlformats.org/officeDocument/2006/relationships/slide" Target="slide14.xml"/></Relationships>
</file>

<file path=ppt/slides/_rels/slide6.xml.rels><?xml version="1.0" encoding="UTF-8" standalone="yes"?>
<Relationships xmlns="http://schemas.openxmlformats.org/package/2006/relationships"><Relationship Id="rId3" Type="http://schemas.openxmlformats.org/officeDocument/2006/relationships/tags" Target="../tags/tag25.xml"/><Relationship Id="rId2" Type="http://schemas.openxmlformats.org/officeDocument/2006/relationships/tags" Target="../tags/tag24.xml"/><Relationship Id="rId1" Type="http://schemas.openxmlformats.org/officeDocument/2006/relationships/tags" Target="../tags/tag23.xml"/><Relationship Id="rId6" Type="http://schemas.openxmlformats.org/officeDocument/2006/relationships/notesSlide" Target="../notesSlides/notesSlide6.xml"/><Relationship Id="rId5" Type="http://schemas.openxmlformats.org/officeDocument/2006/relationships/slideLayout" Target="../slideLayouts/slideLayout2.xml"/><Relationship Id="rId4" Type="http://schemas.openxmlformats.org/officeDocument/2006/relationships/tags" Target="../tags/tag26.xml"/></Relationships>
</file>

<file path=ppt/slides/_rels/slide7.xml.rels><?xml version="1.0" encoding="UTF-8" standalone="yes"?>
<Relationships xmlns="http://schemas.openxmlformats.org/package/2006/relationships"><Relationship Id="rId3" Type="http://schemas.openxmlformats.org/officeDocument/2006/relationships/tags" Target="../tags/tag29.xml"/><Relationship Id="rId7" Type="http://schemas.openxmlformats.org/officeDocument/2006/relationships/notesSlide" Target="../notesSlides/notesSlide7.xml"/><Relationship Id="rId2" Type="http://schemas.openxmlformats.org/officeDocument/2006/relationships/tags" Target="../tags/tag28.xml"/><Relationship Id="rId1" Type="http://schemas.openxmlformats.org/officeDocument/2006/relationships/tags" Target="../tags/tag27.xml"/><Relationship Id="rId6" Type="http://schemas.openxmlformats.org/officeDocument/2006/relationships/slideLayout" Target="../slideLayouts/slideLayout2.xml"/><Relationship Id="rId5" Type="http://schemas.openxmlformats.org/officeDocument/2006/relationships/tags" Target="../tags/tag31.xml"/><Relationship Id="rId4" Type="http://schemas.openxmlformats.org/officeDocument/2006/relationships/tags" Target="../tags/tag30.xml"/></Relationships>
</file>

<file path=ppt/slides/_rels/slide8.xml.rels><?xml version="1.0" encoding="UTF-8" standalone="yes"?>
<Relationships xmlns="http://schemas.openxmlformats.org/package/2006/relationships"><Relationship Id="rId3" Type="http://schemas.openxmlformats.org/officeDocument/2006/relationships/tags" Target="../tags/tag34.xml"/><Relationship Id="rId7" Type="http://schemas.openxmlformats.org/officeDocument/2006/relationships/notesSlide" Target="../notesSlides/notesSlide8.xml"/><Relationship Id="rId2" Type="http://schemas.openxmlformats.org/officeDocument/2006/relationships/tags" Target="../tags/tag33.xml"/><Relationship Id="rId1" Type="http://schemas.openxmlformats.org/officeDocument/2006/relationships/tags" Target="../tags/tag32.xml"/><Relationship Id="rId6" Type="http://schemas.openxmlformats.org/officeDocument/2006/relationships/slideLayout" Target="../slideLayouts/slideLayout2.xml"/><Relationship Id="rId5" Type="http://schemas.openxmlformats.org/officeDocument/2006/relationships/tags" Target="../tags/tag36.xml"/><Relationship Id="rId4" Type="http://schemas.openxmlformats.org/officeDocument/2006/relationships/tags" Target="../tags/tag35.xml"/></Relationships>
</file>

<file path=ppt/slides/_rels/slide9.xml.rels><?xml version="1.0" encoding="UTF-8" standalone="yes"?>
<Relationships xmlns="http://schemas.openxmlformats.org/package/2006/relationships"><Relationship Id="rId3" Type="http://schemas.openxmlformats.org/officeDocument/2006/relationships/tags" Target="../tags/tag39.xml"/><Relationship Id="rId7" Type="http://schemas.openxmlformats.org/officeDocument/2006/relationships/notesSlide" Target="../notesSlides/notesSlide9.xml"/><Relationship Id="rId2" Type="http://schemas.openxmlformats.org/officeDocument/2006/relationships/tags" Target="../tags/tag38.xml"/><Relationship Id="rId1" Type="http://schemas.openxmlformats.org/officeDocument/2006/relationships/tags" Target="../tags/tag37.xml"/><Relationship Id="rId6" Type="http://schemas.openxmlformats.org/officeDocument/2006/relationships/slideLayout" Target="../slideLayouts/slideLayout2.xml"/><Relationship Id="rId5" Type="http://schemas.openxmlformats.org/officeDocument/2006/relationships/tags" Target="../tags/tag41.xml"/><Relationship Id="rId4" Type="http://schemas.openxmlformats.org/officeDocument/2006/relationships/tags" Target="../tags/tag40.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Eικόνα. Τεχνολογικό Εκπαιδευτικό Ίδρυμα Θεσσαλίας.">
            <a:hlinkClick r:id="rId6"/>
          </p:cNvPr>
          <p:cNvPicPr>
            <a:picLocks noChangeAspect="1" noChangeArrowheads="1"/>
          </p:cNvPicPr>
          <p:nvPr/>
        </p:nvPicPr>
        <p:blipFill>
          <a:blip r:embed="rId7">
            <a:extLst>
              <a:ext uri="{28A0092B-C50C-407E-A947-70E740481C1C}">
                <a14:useLocalDpi xmlns:a14="http://schemas.microsoft.com/office/drawing/2010/main" val="0"/>
              </a:ext>
            </a:extLst>
          </a:blip>
          <a:srcRect/>
          <a:stretch>
            <a:fillRect/>
          </a:stretch>
        </p:blipFill>
        <p:spPr bwMode="auto">
          <a:xfrm>
            <a:off x="3966891" y="44624"/>
            <a:ext cx="1210218" cy="1440160"/>
          </a:xfrm>
          <a:prstGeom prst="rect">
            <a:avLst/>
          </a:prstGeom>
          <a:noFill/>
          <a:extLst>
            <a:ext uri="{909E8E84-426E-40DD-AFC4-6F175D3DCCD1}">
              <a14:hiddenFill xmlns:a14="http://schemas.microsoft.com/office/drawing/2010/main">
                <a:solidFill>
                  <a:srgbClr val="FFFFFF"/>
                </a:solidFill>
              </a14:hiddenFill>
            </a:ext>
          </a:extLst>
        </p:spPr>
      </p:pic>
      <p:sp>
        <p:nvSpPr>
          <p:cNvPr id="2" name="Τίτλος 1"/>
          <p:cNvSpPr>
            <a:spLocks noGrp="1"/>
          </p:cNvSpPr>
          <p:nvPr>
            <p:ph type="ctrTitle"/>
            <p:custDataLst>
              <p:tags r:id="rId2"/>
            </p:custDataLst>
          </p:nvPr>
        </p:nvSpPr>
        <p:spPr>
          <a:xfrm>
            <a:off x="685800" y="1382911"/>
            <a:ext cx="7772400" cy="1470025"/>
          </a:xfrm>
        </p:spPr>
        <p:txBody>
          <a:bodyPr/>
          <a:lstStyle/>
          <a:p>
            <a:r>
              <a:rPr lang="el-GR" dirty="0" smtClean="0"/>
              <a:t>Εισαγωγή στη                     Νοσηλευτική Επιστήμη</a:t>
            </a:r>
            <a:endParaRPr lang="el-GR" dirty="0"/>
          </a:p>
        </p:txBody>
      </p:sp>
      <p:sp>
        <p:nvSpPr>
          <p:cNvPr id="3" name="Υπότιτλος 2"/>
          <p:cNvSpPr>
            <a:spLocks noGrp="1"/>
          </p:cNvSpPr>
          <p:nvPr>
            <p:ph type="subTitle" idx="1"/>
            <p:custDataLst>
              <p:tags r:id="rId3"/>
            </p:custDataLst>
          </p:nvPr>
        </p:nvSpPr>
        <p:spPr>
          <a:xfrm>
            <a:off x="251520" y="2708920"/>
            <a:ext cx="8712968" cy="4056856"/>
          </a:xfrm>
        </p:spPr>
        <p:txBody>
          <a:bodyPr>
            <a:noAutofit/>
          </a:bodyPr>
          <a:lstStyle/>
          <a:p>
            <a:r>
              <a:rPr lang="el-GR" sz="2800" b="1" dirty="0"/>
              <a:t>Ενότητα </a:t>
            </a:r>
            <a:r>
              <a:rPr lang="en-US" sz="2800" b="1" dirty="0" smtClean="0"/>
              <a:t>9</a:t>
            </a:r>
            <a:r>
              <a:rPr lang="el-GR" sz="2800" b="1" dirty="0" smtClean="0"/>
              <a:t>:</a:t>
            </a:r>
            <a:r>
              <a:rPr lang="en-US" sz="2800" dirty="0" smtClean="0"/>
              <a:t> </a:t>
            </a:r>
            <a:r>
              <a:rPr lang="el-GR" smtClean="0"/>
              <a:t>Επικοινωνία.</a:t>
            </a:r>
            <a:endParaRPr lang="en-US" sz="1600" dirty="0" smtClean="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err="1" smtClean="0"/>
              <a:t>Κοτρώτσιου</a:t>
            </a:r>
            <a:r>
              <a:rPr lang="el-GR" sz="2800" dirty="0" smtClean="0"/>
              <a:t> Ευαγγελία</a:t>
            </a:r>
            <a:r>
              <a:rPr lang="fi-FI" sz="2800" dirty="0" smtClean="0"/>
              <a:t>, </a:t>
            </a:r>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smtClean="0"/>
              <a:t>Καθηγητής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el-GR" sz="2800" dirty="0"/>
              <a:t>Τμήμα </a:t>
            </a:r>
            <a:r>
              <a:rPr lang="el-GR" sz="2800" dirty="0" smtClean="0"/>
              <a:t>Νοσηλευτικής</a:t>
            </a:r>
            <a:r>
              <a:rPr lang="fi-FI" sz="2800" dirty="0" smtClean="0"/>
              <a:t>,</a:t>
            </a:r>
            <a:endParaRPr lang="fi-FI" sz="2800" dirty="0"/>
          </a:p>
          <a:p>
            <a:pPr>
              <a:lnSpc>
                <a:spcPct val="80000"/>
              </a:lnSpc>
              <a:tabLst>
                <a:tab pos="723900" algn="l"/>
                <a:tab pos="1447800" algn="l"/>
                <a:tab pos="2171700" algn="l"/>
                <a:tab pos="2895600" algn="l"/>
                <a:tab pos="3619500" algn="l"/>
                <a:tab pos="4343400" algn="l"/>
                <a:tab pos="5065713" algn="l"/>
                <a:tab pos="5791200" algn="l"/>
                <a:tab pos="6515100" algn="l"/>
                <a:tab pos="7235825" algn="l"/>
                <a:tab pos="7956550" algn="l"/>
                <a:tab pos="8686800" algn="l"/>
              </a:tabLst>
            </a:pPr>
            <a:r>
              <a:rPr lang="fi-FI" sz="2800" dirty="0"/>
              <a:t>T.E.I. </a:t>
            </a:r>
            <a:r>
              <a:rPr lang="el-GR" sz="2800" dirty="0" smtClean="0"/>
              <a:t>Θεσσαλίας</a:t>
            </a:r>
            <a:endParaRPr lang="fi-FI" sz="2800" dirty="0"/>
          </a:p>
        </p:txBody>
      </p:sp>
      <p:pic>
        <p:nvPicPr>
          <p:cNvPr id="5" name="Picture 3" descr="εικόνα. Λογότυπο Επιχειρησιακού Προγράμματος Εκπαίδευση και Δια βίου Μάθηση του Υπουργείου Παιδείας. ΕΣΠΑ 2007 2013 με τη σημαία της Ευρωπαϊκής Ένωσης, το οποίο συγχρηματοδοτείται από την Ευρωπαϊκή Ένωση, (Ευρωπαϊκό Κοινωνικό Ταμείο), και από εθνικούς πόρους.">
            <a:hlinkClick r:id="rId8"/>
          </p:cNvPr>
          <p:cNvPicPr>
            <a:picLocks noChangeAspect="1" noChangeArrowheads="1"/>
          </p:cNvPicPr>
          <p:nvPr/>
        </p:nvPicPr>
        <p:blipFill>
          <a:blip r:embed="rId9" cstate="print"/>
          <a:srcRect/>
          <a:stretch>
            <a:fillRect/>
          </a:stretch>
        </p:blipFill>
        <p:spPr bwMode="auto">
          <a:xfrm>
            <a:off x="2416856" y="5661248"/>
            <a:ext cx="4310289" cy="1025873"/>
          </a:xfrm>
          <a:prstGeom prst="rect">
            <a:avLst/>
          </a:prstGeom>
          <a:noFill/>
        </p:spPr>
      </p:pic>
    </p:spTree>
    <p:custDataLst>
      <p:tags r:id="rId1"/>
    </p:custDataLst>
    <p:extLst>
      <p:ext uri="{BB962C8B-B14F-4D97-AF65-F5344CB8AC3E}">
        <p14:creationId xmlns:p14="http://schemas.microsoft.com/office/powerpoint/2010/main" val="3428195458"/>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Λεκτική Επικοινωνία</a:t>
            </a:r>
            <a:endParaRPr lang="en-US" sz="2800" b="0" dirty="0"/>
          </a:p>
        </p:txBody>
      </p:sp>
      <p:sp>
        <p:nvSpPr>
          <p:cNvPr id="9" name="Θέση περιεχομένου 8"/>
          <p:cNvSpPr>
            <a:spLocks noGrp="1"/>
          </p:cNvSpPr>
          <p:nvPr>
            <p:ph idx="1"/>
            <p:custDataLst>
              <p:tags r:id="rId3"/>
            </p:custDataLst>
          </p:nvPr>
        </p:nvSpPr>
        <p:spPr>
          <a:xfrm>
            <a:off x="12413" y="1386889"/>
            <a:ext cx="9145016" cy="2351139"/>
          </a:xfrm>
        </p:spPr>
        <p:txBody>
          <a:bodyPr>
            <a:noAutofit/>
          </a:bodyPr>
          <a:lstStyle/>
          <a:p>
            <a:r>
              <a:rPr lang="el-GR" sz="3600" dirty="0"/>
              <a:t>H λεκτική επικοινωνία </a:t>
            </a:r>
            <a:r>
              <a:rPr lang="el-GR" sz="3600" dirty="0" smtClean="0"/>
              <a:t>αποτελείται από </a:t>
            </a:r>
            <a:r>
              <a:rPr lang="el-GR" sz="3600" dirty="0"/>
              <a:t>λέξεις </a:t>
            </a:r>
          </a:p>
          <a:p>
            <a:pPr lvl="2">
              <a:buFont typeface="Wingdings" panose="05000000000000000000" pitchFamily="2" charset="2"/>
              <a:buChar char="v"/>
            </a:pPr>
            <a:r>
              <a:rPr lang="el-GR" sz="3200" dirty="0"/>
              <a:t>   </a:t>
            </a:r>
            <a:r>
              <a:rPr lang="el-GR" sz="3200" dirty="0" smtClean="0"/>
              <a:t>σε γραπτή. </a:t>
            </a:r>
            <a:endParaRPr lang="el-GR" sz="3200" dirty="0"/>
          </a:p>
          <a:p>
            <a:pPr lvl="2">
              <a:buFont typeface="Wingdings" panose="05000000000000000000" pitchFamily="2" charset="2"/>
              <a:buChar char="v"/>
            </a:pPr>
            <a:r>
              <a:rPr lang="el-GR" sz="3200" dirty="0"/>
              <a:t>    ή προφορική </a:t>
            </a:r>
            <a:r>
              <a:rPr lang="el-GR" sz="3200" dirty="0" smtClean="0"/>
              <a:t>μορφή.</a:t>
            </a:r>
            <a:endParaRPr lang="el-GR" sz="3200" dirty="0"/>
          </a:p>
          <a:p>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10</a:t>
            </a:fld>
            <a:endParaRPr lang="el-GR" sz="1400" dirty="0"/>
          </a:p>
        </p:txBody>
      </p:sp>
    </p:spTree>
    <p:custDataLst>
      <p:tags r:id="rId1"/>
    </p:custDataLst>
    <p:extLst>
      <p:ext uri="{BB962C8B-B14F-4D97-AF65-F5344CB8AC3E}">
        <p14:creationId xmlns:p14="http://schemas.microsoft.com/office/powerpoint/2010/main" val="164758195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Μη Λεκτική Επικοινωνία</a:t>
            </a:r>
            <a:endParaRPr lang="en-US" sz="2800" b="0" dirty="0"/>
          </a:p>
        </p:txBody>
      </p:sp>
      <p:sp>
        <p:nvSpPr>
          <p:cNvPr id="9" name="Θέση περιεχομένου 8"/>
          <p:cNvSpPr>
            <a:spLocks noGrp="1"/>
          </p:cNvSpPr>
          <p:nvPr>
            <p:ph idx="1"/>
            <p:custDataLst>
              <p:tags r:id="rId3"/>
            </p:custDataLst>
          </p:nvPr>
        </p:nvSpPr>
        <p:spPr>
          <a:xfrm>
            <a:off x="755576" y="1556792"/>
            <a:ext cx="9145016" cy="2351139"/>
          </a:xfrm>
        </p:spPr>
        <p:txBody>
          <a:bodyPr>
            <a:noAutofit/>
          </a:bodyPr>
          <a:lstStyle/>
          <a:p>
            <a:r>
              <a:rPr lang="el-GR" sz="3600" dirty="0"/>
              <a:t>Η μη λεκτική επικοινωνία γίνεται :</a:t>
            </a:r>
          </a:p>
          <a:p>
            <a:pPr lvl="1">
              <a:buFont typeface="Wingdings" panose="05000000000000000000" pitchFamily="2" charset="2"/>
              <a:buChar char="Ø"/>
            </a:pPr>
            <a:r>
              <a:rPr lang="el-GR" dirty="0" smtClean="0"/>
              <a:t>     χωρίς λέξεις.</a:t>
            </a:r>
            <a:endParaRPr lang="el-GR" dirty="0"/>
          </a:p>
          <a:p>
            <a:pPr lvl="1">
              <a:buFont typeface="Wingdings" panose="05000000000000000000" pitchFamily="2" charset="2"/>
              <a:buChar char="Ø"/>
            </a:pPr>
            <a:r>
              <a:rPr lang="el-GR" dirty="0"/>
              <a:t>    </a:t>
            </a:r>
            <a:r>
              <a:rPr lang="el-GR" dirty="0" smtClean="0"/>
              <a:t> </a:t>
            </a:r>
            <a:r>
              <a:rPr lang="el-GR" dirty="0"/>
              <a:t>με </a:t>
            </a:r>
            <a:r>
              <a:rPr lang="el-GR" dirty="0" smtClean="0"/>
              <a:t>χειρονομίες.</a:t>
            </a:r>
            <a:endParaRPr lang="el-GR" dirty="0"/>
          </a:p>
          <a:p>
            <a:pPr lvl="1">
              <a:buFont typeface="Wingdings" panose="05000000000000000000" pitchFamily="2" charset="2"/>
              <a:buChar char="Ø"/>
            </a:pPr>
            <a:r>
              <a:rPr lang="el-GR" dirty="0"/>
              <a:t>    </a:t>
            </a:r>
            <a:r>
              <a:rPr lang="el-GR" dirty="0" smtClean="0"/>
              <a:t> </a:t>
            </a:r>
            <a:r>
              <a:rPr lang="el-GR" dirty="0"/>
              <a:t>με </a:t>
            </a:r>
            <a:r>
              <a:rPr lang="el-GR" dirty="0" smtClean="0"/>
              <a:t>εκφράσεις.</a:t>
            </a:r>
            <a:endParaRPr lang="el-GR" dirty="0"/>
          </a:p>
          <a:p>
            <a:pPr lvl="1">
              <a:buFont typeface="Wingdings" panose="05000000000000000000" pitchFamily="2" charset="2"/>
              <a:buChar char="Ø"/>
            </a:pPr>
            <a:r>
              <a:rPr lang="el-GR" dirty="0"/>
              <a:t>    </a:t>
            </a:r>
            <a:r>
              <a:rPr lang="el-GR" dirty="0" smtClean="0"/>
              <a:t> </a:t>
            </a:r>
            <a:r>
              <a:rPr lang="el-GR" dirty="0"/>
              <a:t>με τη  στάση σώματος </a:t>
            </a:r>
            <a:r>
              <a:rPr lang="el-GR" dirty="0" smtClean="0"/>
              <a:t>.</a:t>
            </a:r>
            <a:endParaRPr lang="el-GR" dirty="0"/>
          </a:p>
          <a:p>
            <a:pPr lvl="1">
              <a:buFont typeface="Wingdings" panose="05000000000000000000" pitchFamily="2" charset="2"/>
              <a:buChar char="Ø"/>
            </a:pPr>
            <a:r>
              <a:rPr lang="el-GR" dirty="0"/>
              <a:t>    </a:t>
            </a:r>
            <a:r>
              <a:rPr lang="el-GR" dirty="0" smtClean="0"/>
              <a:t> </a:t>
            </a:r>
            <a:r>
              <a:rPr lang="el-GR" dirty="0"/>
              <a:t>με τη χροιά της </a:t>
            </a:r>
            <a:r>
              <a:rPr lang="el-GR" dirty="0" smtClean="0"/>
              <a:t>φωνής. </a:t>
            </a:r>
            <a:endParaRPr lang="el-GR" dirty="0"/>
          </a:p>
          <a:p>
            <a:pPr lvl="1">
              <a:buFont typeface="Wingdings" panose="05000000000000000000" pitchFamily="2" charset="2"/>
              <a:buChar char="Ø"/>
            </a:pPr>
            <a:r>
              <a:rPr lang="el-GR" dirty="0"/>
              <a:t>    </a:t>
            </a:r>
            <a:r>
              <a:rPr lang="el-GR" dirty="0" smtClean="0"/>
              <a:t> </a:t>
            </a:r>
            <a:r>
              <a:rPr lang="el-GR" dirty="0"/>
              <a:t>με τη γενική </a:t>
            </a:r>
            <a:r>
              <a:rPr lang="el-GR" dirty="0" smtClean="0"/>
              <a:t>εμφάνιση.</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11</a:t>
            </a:fld>
            <a:endParaRPr lang="el-GR" sz="1400" dirty="0"/>
          </a:p>
        </p:txBody>
      </p:sp>
    </p:spTree>
    <p:custDataLst>
      <p:tags r:id="rId1"/>
    </p:custDataLst>
    <p:extLst>
      <p:ext uri="{BB962C8B-B14F-4D97-AF65-F5344CB8AC3E}">
        <p14:creationId xmlns:p14="http://schemas.microsoft.com/office/powerpoint/2010/main" val="3751520699"/>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Αποτελέσματα μη λεκτικής </a:t>
            </a:r>
            <a:r>
              <a:rPr lang="el-GR" altLang="el-GR" dirty="0" smtClean="0"/>
              <a:t>επικοινωνίας (α)</a:t>
            </a:r>
            <a:endParaRPr lang="en-US" sz="2800" b="0" dirty="0"/>
          </a:p>
        </p:txBody>
      </p:sp>
      <p:sp>
        <p:nvSpPr>
          <p:cNvPr id="9" name="Θέση περιεχομένου 8"/>
          <p:cNvSpPr>
            <a:spLocks noGrp="1"/>
          </p:cNvSpPr>
          <p:nvPr>
            <p:ph idx="1"/>
            <p:custDataLst>
              <p:tags r:id="rId3"/>
            </p:custDataLst>
          </p:nvPr>
        </p:nvSpPr>
        <p:spPr>
          <a:xfrm>
            <a:off x="0" y="1556792"/>
            <a:ext cx="9145016" cy="2351139"/>
          </a:xfrm>
        </p:spPr>
        <p:txBody>
          <a:bodyPr>
            <a:noAutofit/>
          </a:bodyPr>
          <a:lstStyle/>
          <a:p>
            <a:r>
              <a:rPr lang="el-GR" sz="3600" dirty="0"/>
              <a:t>Φανερώνει περισσότερα για το τι αισθάνεται το άτομο και  τι σκέφτεται σε σχέση με αυτά που εκφράζει με </a:t>
            </a:r>
            <a:r>
              <a:rPr lang="el-GR" sz="3600" dirty="0" smtClean="0"/>
              <a:t>λέξεις.</a:t>
            </a:r>
            <a:endParaRPr lang="el-GR" sz="3600" dirty="0"/>
          </a:p>
          <a:p>
            <a:r>
              <a:rPr lang="el-GR" sz="3600" dirty="0"/>
              <a:t>Μπορεί να βρίσκεται σε ασυμφωνία με τη λεκτική </a:t>
            </a:r>
            <a:r>
              <a:rPr lang="el-GR" sz="3600" dirty="0" smtClean="0"/>
              <a:t>επικοινωνία.</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12</a:t>
            </a:fld>
            <a:endParaRPr lang="el-GR" sz="1400" dirty="0"/>
          </a:p>
        </p:txBody>
      </p:sp>
    </p:spTree>
    <p:custDataLst>
      <p:tags r:id="rId1"/>
    </p:custDataLst>
    <p:extLst>
      <p:ext uri="{BB962C8B-B14F-4D97-AF65-F5344CB8AC3E}">
        <p14:creationId xmlns:p14="http://schemas.microsoft.com/office/powerpoint/2010/main" val="238292405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Περιπτώσεις </a:t>
            </a:r>
            <a:r>
              <a:rPr lang="el-GR" altLang="el-GR" dirty="0"/>
              <a:t>μη λεκτικής </a:t>
            </a:r>
            <a:r>
              <a:rPr lang="el-GR" altLang="el-GR" dirty="0" smtClean="0"/>
              <a:t>επικοινωνίας </a:t>
            </a:r>
            <a:endParaRPr lang="en-US" sz="2800" b="0" dirty="0"/>
          </a:p>
        </p:txBody>
      </p:sp>
      <p:sp>
        <p:nvSpPr>
          <p:cNvPr id="9" name="Θέση περιεχομένου 8"/>
          <p:cNvSpPr>
            <a:spLocks noGrp="1"/>
          </p:cNvSpPr>
          <p:nvPr>
            <p:ph idx="1"/>
            <p:custDataLst>
              <p:tags r:id="rId3"/>
            </p:custDataLst>
          </p:nvPr>
        </p:nvSpPr>
        <p:spPr>
          <a:xfrm>
            <a:off x="0" y="1556792"/>
            <a:ext cx="9145016" cy="2351139"/>
          </a:xfrm>
        </p:spPr>
        <p:txBody>
          <a:bodyPr>
            <a:noAutofit/>
          </a:bodyPr>
          <a:lstStyle/>
          <a:p>
            <a:r>
              <a:rPr lang="el-GR" sz="2800" dirty="0"/>
              <a:t>Ένας μορφασμός καθώς τον γυρίζουν στο </a:t>
            </a:r>
            <a:r>
              <a:rPr lang="el-GR" sz="2800" dirty="0" smtClean="0"/>
              <a:t>πλευρό.</a:t>
            </a:r>
            <a:endParaRPr lang="el-GR" sz="2800" dirty="0"/>
          </a:p>
          <a:p>
            <a:r>
              <a:rPr lang="el-GR" sz="2800" dirty="0"/>
              <a:t>Μια σφιγμένη </a:t>
            </a:r>
            <a:r>
              <a:rPr lang="el-GR" sz="2800" dirty="0" smtClean="0"/>
              <a:t>έκφραση.</a:t>
            </a:r>
            <a:endParaRPr lang="el-GR" sz="2800" dirty="0"/>
          </a:p>
          <a:p>
            <a:r>
              <a:rPr lang="el-GR" sz="2800" dirty="0"/>
              <a:t>Νευρική ενασχόληση με τα καλύμματα του </a:t>
            </a:r>
            <a:r>
              <a:rPr lang="el-GR" sz="2800" dirty="0" smtClean="0"/>
              <a:t>κρεβατιού.</a:t>
            </a:r>
            <a:endParaRPr lang="el-GR" sz="2800" dirty="0"/>
          </a:p>
          <a:p>
            <a:r>
              <a:rPr lang="el-GR" sz="2800" dirty="0"/>
              <a:t>Η άκαμπτη στάση του </a:t>
            </a:r>
            <a:r>
              <a:rPr lang="el-GR" sz="2800" dirty="0" smtClean="0"/>
              <a:t>σώματος.</a:t>
            </a:r>
            <a:endParaRPr lang="el-GR" sz="2800" dirty="0"/>
          </a:p>
          <a:p>
            <a:r>
              <a:rPr lang="el-GR" sz="2800" dirty="0"/>
              <a:t>Οι αργές κινήσεις </a:t>
            </a:r>
            <a:r>
              <a:rPr lang="el-GR" sz="2800" dirty="0" smtClean="0"/>
              <a:t>.</a:t>
            </a:r>
            <a:endParaRPr lang="el-GR" sz="2800" dirty="0"/>
          </a:p>
          <a:p>
            <a:pPr marL="0" indent="0">
              <a:buNone/>
            </a:pPr>
            <a:endParaRPr lang="el-GR" sz="2800" dirty="0" smtClean="0"/>
          </a:p>
          <a:p>
            <a:pPr marL="0" indent="0">
              <a:buNone/>
            </a:pPr>
            <a:r>
              <a:rPr lang="el-GR" sz="2800" dirty="0" smtClean="0"/>
              <a:t>συχνά </a:t>
            </a:r>
            <a:r>
              <a:rPr lang="el-GR" sz="2800" dirty="0"/>
              <a:t>υποδηλώνουν  </a:t>
            </a:r>
            <a:r>
              <a:rPr lang="el-GR" sz="2800" b="1" dirty="0">
                <a:solidFill>
                  <a:srgbClr val="C00000"/>
                </a:solidFill>
              </a:rPr>
              <a:t>ΠΟΝΟ</a:t>
            </a:r>
            <a:r>
              <a:rPr lang="el-GR" sz="2800" dirty="0"/>
              <a:t>  παρόλο που οι ίδιοι οι ασθενείς μπορεί να  δηλώνουν ότι είναι </a:t>
            </a:r>
            <a:r>
              <a:rPr lang="el-GR" sz="2800" dirty="0" smtClean="0"/>
              <a:t>καλά.</a:t>
            </a:r>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457200" y="5915576"/>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13</a:t>
            </a:fld>
            <a:endParaRPr lang="el-GR" sz="1400" dirty="0"/>
          </a:p>
        </p:txBody>
      </p:sp>
    </p:spTree>
    <p:custDataLst>
      <p:tags r:id="rId1"/>
    </p:custDataLst>
    <p:extLst>
      <p:ext uri="{BB962C8B-B14F-4D97-AF65-F5344CB8AC3E}">
        <p14:creationId xmlns:p14="http://schemas.microsoft.com/office/powerpoint/2010/main" val="3909578811"/>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Παράγοντες που επηρεάζουν την επικοινωνία</a:t>
            </a:r>
            <a:endParaRPr lang="en-US" sz="2800" b="0" dirty="0"/>
          </a:p>
        </p:txBody>
      </p:sp>
      <p:sp>
        <p:nvSpPr>
          <p:cNvPr id="9" name="Θέση περιεχομένου 8"/>
          <p:cNvSpPr>
            <a:spLocks noGrp="1"/>
          </p:cNvSpPr>
          <p:nvPr>
            <p:ph idx="1"/>
            <p:custDataLst>
              <p:tags r:id="rId3"/>
            </p:custDataLst>
          </p:nvPr>
        </p:nvSpPr>
        <p:spPr>
          <a:xfrm>
            <a:off x="0" y="1556792"/>
            <a:ext cx="9145016" cy="2351139"/>
          </a:xfrm>
        </p:spPr>
        <p:txBody>
          <a:bodyPr>
            <a:noAutofit/>
          </a:bodyPr>
          <a:lstStyle/>
          <a:p>
            <a:r>
              <a:rPr lang="el-GR" sz="2800" dirty="0"/>
              <a:t>Η κουλτούρα</a:t>
            </a:r>
          </a:p>
          <a:p>
            <a:r>
              <a:rPr lang="el-GR" sz="2800" dirty="0"/>
              <a:t>Η προηγούμενη εμπειρία</a:t>
            </a:r>
          </a:p>
          <a:p>
            <a:r>
              <a:rPr lang="el-GR" sz="2800" dirty="0"/>
              <a:t>Τα συναισθήματα</a:t>
            </a:r>
          </a:p>
          <a:p>
            <a:r>
              <a:rPr lang="el-GR" sz="2800" dirty="0"/>
              <a:t>Η διάθεση</a:t>
            </a:r>
          </a:p>
          <a:p>
            <a:r>
              <a:rPr lang="el-GR" sz="2800" dirty="0"/>
              <a:t>Η συμπεριφορά</a:t>
            </a:r>
          </a:p>
          <a:p>
            <a:r>
              <a:rPr lang="el-GR" sz="2800" dirty="0"/>
              <a:t>Οι αντιλήψεις του ατόμου</a:t>
            </a:r>
          </a:p>
          <a:p>
            <a:r>
              <a:rPr lang="el-GR" sz="2800" dirty="0"/>
              <a:t>Η εικόνα για τον εαυτό</a:t>
            </a:r>
          </a:p>
        </p:txBody>
      </p:sp>
      <p:pic>
        <p:nvPicPr>
          <p:cNvPr id="2" name="Εικόνα 1" descr="[DECORATIVE]"/>
          <p:cNvPicPr>
            <a:picLocks noChangeAspect="1"/>
          </p:cNvPicPr>
          <p:nvPr/>
        </p:nvPicPr>
        <p:blipFill>
          <a:blip r:embed="rId8"/>
          <a:stretch>
            <a:fillRect/>
          </a:stretch>
        </p:blipFill>
        <p:spPr>
          <a:xfrm>
            <a:off x="4800448" y="1404139"/>
            <a:ext cx="3505504" cy="4804064"/>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14</a:t>
            </a:fld>
            <a:endParaRPr lang="el-GR" sz="1400" dirty="0"/>
          </a:p>
        </p:txBody>
      </p:sp>
    </p:spTree>
    <p:custDataLst>
      <p:tags r:id="rId1"/>
    </p:custDataLst>
    <p:extLst>
      <p:ext uri="{BB962C8B-B14F-4D97-AF65-F5344CB8AC3E}">
        <p14:creationId xmlns:p14="http://schemas.microsoft.com/office/powerpoint/2010/main" val="50722055"/>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κουλτούρα</a:t>
            </a:r>
            <a:endParaRPr lang="en-US" sz="2800" b="0" dirty="0"/>
          </a:p>
        </p:txBody>
      </p:sp>
      <p:sp>
        <p:nvSpPr>
          <p:cNvPr id="9" name="Θέση περιεχομένου 8"/>
          <p:cNvSpPr>
            <a:spLocks noGrp="1"/>
          </p:cNvSpPr>
          <p:nvPr>
            <p:ph idx="1"/>
            <p:custDataLst>
              <p:tags r:id="rId3"/>
            </p:custDataLst>
          </p:nvPr>
        </p:nvSpPr>
        <p:spPr>
          <a:xfrm>
            <a:off x="457200" y="1628800"/>
            <a:ext cx="9145016" cy="2351139"/>
          </a:xfrm>
        </p:spPr>
        <p:txBody>
          <a:bodyPr>
            <a:noAutofit/>
          </a:bodyPr>
          <a:lstStyle/>
          <a:p>
            <a:r>
              <a:rPr lang="el-GR" sz="2800" dirty="0"/>
              <a:t>Κάθε κουλτούρα έχει τους δικούς της </a:t>
            </a:r>
            <a:r>
              <a:rPr lang="el-GR" sz="2800" dirty="0" smtClean="0"/>
              <a:t>κανόνες.</a:t>
            </a:r>
            <a:endParaRPr lang="el-GR" sz="2800" dirty="0"/>
          </a:p>
          <a:p>
            <a:r>
              <a:rPr lang="el-GR" sz="2800" dirty="0"/>
              <a:t>Προσωπικός </a:t>
            </a:r>
            <a:r>
              <a:rPr lang="el-GR" sz="2800" dirty="0" smtClean="0"/>
              <a:t>χώρος.</a:t>
            </a:r>
            <a:endParaRPr lang="el-GR" sz="2800" dirty="0"/>
          </a:p>
          <a:p>
            <a:r>
              <a:rPr lang="el-GR" sz="2800" dirty="0"/>
              <a:t>Οπτική </a:t>
            </a:r>
            <a:r>
              <a:rPr lang="el-GR" sz="2800" dirty="0" smtClean="0"/>
              <a:t>επαφή.</a:t>
            </a:r>
            <a:endParaRPr lang="el-GR" sz="2800" dirty="0"/>
          </a:p>
          <a:p>
            <a:r>
              <a:rPr lang="el-GR" sz="2800" dirty="0"/>
              <a:t>Τόνος φωνής </a:t>
            </a:r>
            <a:r>
              <a:rPr lang="el-GR" sz="2800" dirty="0" smtClean="0"/>
              <a:t>.</a:t>
            </a:r>
            <a:endParaRPr lang="el-GR" sz="2800" dirty="0"/>
          </a:p>
          <a:p>
            <a:r>
              <a:rPr lang="el-GR" sz="2800" dirty="0" smtClean="0"/>
              <a:t>Χειρονομίες .</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15</a:t>
            </a:fld>
            <a:endParaRPr lang="el-GR" sz="1400" dirty="0"/>
          </a:p>
        </p:txBody>
      </p:sp>
    </p:spTree>
    <p:custDataLst>
      <p:tags r:id="rId1"/>
    </p:custDataLst>
    <p:extLst>
      <p:ext uri="{BB962C8B-B14F-4D97-AF65-F5344CB8AC3E}">
        <p14:creationId xmlns:p14="http://schemas.microsoft.com/office/powerpoint/2010/main" val="69345138"/>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Προηγούμενη Εμπειρία επηρεάζει:</a:t>
            </a:r>
            <a:endParaRPr lang="en-US" sz="2800" b="0" dirty="0"/>
          </a:p>
        </p:txBody>
      </p:sp>
      <p:sp>
        <p:nvSpPr>
          <p:cNvPr id="9" name="Θέση περιεχομένου 8"/>
          <p:cNvSpPr>
            <a:spLocks noGrp="1"/>
          </p:cNvSpPr>
          <p:nvPr>
            <p:ph idx="1"/>
            <p:custDataLst>
              <p:tags r:id="rId3"/>
            </p:custDataLst>
          </p:nvPr>
        </p:nvSpPr>
        <p:spPr>
          <a:xfrm>
            <a:off x="899592" y="2606152"/>
            <a:ext cx="9145016" cy="2351139"/>
          </a:xfrm>
        </p:spPr>
        <p:txBody>
          <a:bodyPr>
            <a:noAutofit/>
          </a:bodyPr>
          <a:lstStyle/>
          <a:p>
            <a:r>
              <a:rPr lang="el-GR" sz="2800" dirty="0"/>
              <a:t>Τον τρόπο αντίληψης του </a:t>
            </a:r>
            <a:r>
              <a:rPr lang="el-GR" sz="2800" dirty="0" smtClean="0"/>
              <a:t>μηνύματος.</a:t>
            </a:r>
            <a:endParaRPr lang="el-GR" sz="2800" dirty="0"/>
          </a:p>
          <a:p>
            <a:r>
              <a:rPr lang="el-GR" sz="2800" dirty="0"/>
              <a:t>Την ερμηνεία του </a:t>
            </a:r>
            <a:r>
              <a:rPr lang="el-GR" sz="2800" dirty="0" smtClean="0"/>
              <a:t>μηνύματος.</a:t>
            </a:r>
            <a:endParaRPr lang="el-GR" sz="2800" dirty="0"/>
          </a:p>
          <a:p>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16</a:t>
            </a:fld>
            <a:endParaRPr lang="el-GR" sz="1400" dirty="0"/>
          </a:p>
        </p:txBody>
      </p:sp>
    </p:spTree>
    <p:custDataLst>
      <p:tags r:id="rId1"/>
    </p:custDataLst>
    <p:extLst>
      <p:ext uri="{BB962C8B-B14F-4D97-AF65-F5344CB8AC3E}">
        <p14:creationId xmlns:p14="http://schemas.microsoft.com/office/powerpoint/2010/main" val="2419005598"/>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Συναισθήματα </a:t>
            </a:r>
            <a:endParaRPr lang="en-US" sz="2800" b="0" dirty="0"/>
          </a:p>
        </p:txBody>
      </p:sp>
      <p:sp>
        <p:nvSpPr>
          <p:cNvPr id="9" name="Θέση περιεχομένου 8"/>
          <p:cNvSpPr>
            <a:spLocks noGrp="1"/>
          </p:cNvSpPr>
          <p:nvPr>
            <p:ph idx="1"/>
            <p:custDataLst>
              <p:tags r:id="rId3"/>
            </p:custDataLst>
          </p:nvPr>
        </p:nvSpPr>
        <p:spPr>
          <a:xfrm>
            <a:off x="399345" y="1386889"/>
            <a:ext cx="8237803" cy="2351139"/>
          </a:xfrm>
        </p:spPr>
        <p:txBody>
          <a:bodyPr>
            <a:noAutofit/>
          </a:bodyPr>
          <a:lstStyle/>
          <a:p>
            <a:r>
              <a:rPr lang="el-GR" sz="2800" dirty="0"/>
              <a:t>Ένα </a:t>
            </a:r>
            <a:r>
              <a:rPr lang="el-GR" sz="2800" b="1" dirty="0">
                <a:solidFill>
                  <a:srgbClr val="C00000"/>
                </a:solidFill>
              </a:rPr>
              <a:t>αγχώδες άτομο </a:t>
            </a:r>
            <a:r>
              <a:rPr lang="el-GR" sz="2800" dirty="0"/>
              <a:t>μπορεί να μην ακούσει σωστά τι </a:t>
            </a:r>
            <a:r>
              <a:rPr lang="el-GR" sz="2800" dirty="0" smtClean="0"/>
              <a:t>λέγεται.</a:t>
            </a:r>
            <a:endParaRPr lang="el-GR" sz="2800" dirty="0"/>
          </a:p>
          <a:p>
            <a:r>
              <a:rPr lang="el-GR" sz="2800" dirty="0"/>
              <a:t>Ένα </a:t>
            </a:r>
            <a:r>
              <a:rPr lang="el-GR" sz="2800" b="1" dirty="0">
                <a:solidFill>
                  <a:srgbClr val="C00000"/>
                </a:solidFill>
              </a:rPr>
              <a:t>αγχώδες άτομο </a:t>
            </a:r>
            <a:r>
              <a:rPr lang="el-GR" sz="2800" dirty="0"/>
              <a:t>μπορεί να ερμηνεύσει το μήνυμα με τελείως διαφορετικό τρόπο από την πρόθεση του </a:t>
            </a:r>
            <a:r>
              <a:rPr lang="el-GR" sz="2800" dirty="0" smtClean="0"/>
              <a:t>αποστολέα.</a:t>
            </a:r>
            <a:endParaRPr lang="el-GR" sz="2800" dirty="0"/>
          </a:p>
          <a:p>
            <a:r>
              <a:rPr lang="el-GR" sz="2800" dirty="0"/>
              <a:t>Ένα </a:t>
            </a:r>
            <a:r>
              <a:rPr lang="el-GR" sz="2800" b="1" dirty="0">
                <a:solidFill>
                  <a:srgbClr val="C00000"/>
                </a:solidFill>
              </a:rPr>
              <a:t>άτομο με κατάθλιψη </a:t>
            </a:r>
            <a:r>
              <a:rPr lang="el-GR" sz="2800" dirty="0"/>
              <a:t>επικοινωνεί με ελάχιστες </a:t>
            </a:r>
            <a:r>
              <a:rPr lang="el-GR" sz="2800" dirty="0" smtClean="0"/>
              <a:t>λέξεις.</a:t>
            </a:r>
            <a:endParaRPr lang="el-GR" sz="2800" dirty="0"/>
          </a:p>
          <a:p>
            <a:r>
              <a:rPr lang="el-GR" sz="2800" dirty="0"/>
              <a:t>Ένα </a:t>
            </a:r>
            <a:r>
              <a:rPr lang="el-GR" sz="2800" b="1" dirty="0">
                <a:solidFill>
                  <a:srgbClr val="C00000"/>
                </a:solidFill>
              </a:rPr>
              <a:t>αναστατωμένο άτομο </a:t>
            </a:r>
            <a:r>
              <a:rPr lang="el-GR" sz="2800" dirty="0"/>
              <a:t>μιλά με έντονο ή σκληρό τόνο.</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17</a:t>
            </a:fld>
            <a:endParaRPr lang="el-GR" sz="1400" dirty="0"/>
          </a:p>
        </p:txBody>
      </p:sp>
    </p:spTree>
    <p:custDataLst>
      <p:tags r:id="rId1"/>
    </p:custDataLst>
    <p:extLst>
      <p:ext uri="{BB962C8B-B14F-4D97-AF65-F5344CB8AC3E}">
        <p14:creationId xmlns:p14="http://schemas.microsoft.com/office/powerpoint/2010/main" val="1054258196"/>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Διάθεση</a:t>
            </a:r>
            <a:endParaRPr lang="en-US" sz="2800" b="0" dirty="0"/>
          </a:p>
        </p:txBody>
      </p:sp>
      <p:sp>
        <p:nvSpPr>
          <p:cNvPr id="9" name="Θέση περιεχομένου 8"/>
          <p:cNvSpPr>
            <a:spLocks noGrp="1"/>
          </p:cNvSpPr>
          <p:nvPr>
            <p:ph idx="1"/>
            <p:custDataLst>
              <p:tags r:id="rId3"/>
            </p:custDataLst>
          </p:nvPr>
        </p:nvSpPr>
        <p:spPr>
          <a:xfrm>
            <a:off x="399345" y="1386889"/>
            <a:ext cx="8237803" cy="2351139"/>
          </a:xfrm>
        </p:spPr>
        <p:txBody>
          <a:bodyPr>
            <a:noAutofit/>
          </a:bodyPr>
          <a:lstStyle/>
          <a:p>
            <a:r>
              <a:rPr lang="el-GR" sz="2800" dirty="0"/>
              <a:t>Πρέπει να έχετε θετική διάθεση προς τον </a:t>
            </a:r>
            <a:r>
              <a:rPr lang="el-GR" sz="2800" dirty="0" smtClean="0"/>
              <a:t>ασθενή.</a:t>
            </a:r>
            <a:endParaRPr lang="el-GR" sz="2800" dirty="0"/>
          </a:p>
          <a:p>
            <a:r>
              <a:rPr lang="el-GR" sz="2800" dirty="0"/>
              <a:t>Ενδιαφέρον – Στοργή – Ανοικτό νοηματικό </a:t>
            </a:r>
            <a:r>
              <a:rPr lang="el-GR" sz="2800" dirty="0" smtClean="0"/>
              <a:t>λόγο.</a:t>
            </a:r>
            <a:endParaRPr lang="el-GR" sz="2800" dirty="0"/>
          </a:p>
          <a:p>
            <a:r>
              <a:rPr lang="el-GR" sz="2800" dirty="0"/>
              <a:t>Αν δεν εγκρίνετε τη συμπεριφορά του ασθενή μπορεί να χρησιμοποιήσετε άκαμπτη στάση σώματος, αυστηρή έκφραση και να είστε απόμακροι κατά τη διάρκεια των </a:t>
            </a:r>
            <a:r>
              <a:rPr lang="el-GR" sz="2800" dirty="0" smtClean="0"/>
              <a:t>επαφών.</a:t>
            </a:r>
            <a:endParaRPr lang="el-GR" sz="2800" dirty="0"/>
          </a:p>
          <a:p>
            <a:r>
              <a:rPr lang="el-GR" sz="2800" dirty="0"/>
              <a:t>Μη λαμβάνεται προσωπικά μη ευχάριστα σχόλια τα οποία μπορούν να ειπωθούν από έναν αναστατωμένο, φοβισμένο ασθενή.</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18</a:t>
            </a:fld>
            <a:endParaRPr lang="el-GR" sz="1400" dirty="0"/>
          </a:p>
        </p:txBody>
      </p:sp>
    </p:spTree>
    <p:custDataLst>
      <p:tags r:id="rId1"/>
    </p:custDataLst>
    <p:extLst>
      <p:ext uri="{BB962C8B-B14F-4D97-AF65-F5344CB8AC3E}">
        <p14:creationId xmlns:p14="http://schemas.microsoft.com/office/powerpoint/2010/main" val="4205479451"/>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Επικοινωνία με </a:t>
            </a:r>
            <a:r>
              <a:rPr lang="el-GR" altLang="el-GR" dirty="0" smtClean="0"/>
              <a:t>ηλικιωμένους</a:t>
            </a:r>
            <a:endParaRPr lang="en-US" sz="2800" b="0" dirty="0"/>
          </a:p>
        </p:txBody>
      </p:sp>
      <p:sp>
        <p:nvSpPr>
          <p:cNvPr id="9" name="Θέση περιεχομένου 8"/>
          <p:cNvSpPr>
            <a:spLocks noGrp="1"/>
          </p:cNvSpPr>
          <p:nvPr>
            <p:ph idx="1"/>
            <p:custDataLst>
              <p:tags r:id="rId3"/>
            </p:custDataLst>
          </p:nvPr>
        </p:nvSpPr>
        <p:spPr>
          <a:xfrm>
            <a:off x="145919" y="1988840"/>
            <a:ext cx="8744655" cy="2351139"/>
          </a:xfrm>
        </p:spPr>
        <p:txBody>
          <a:bodyPr>
            <a:noAutofit/>
          </a:bodyPr>
          <a:lstStyle/>
          <a:p>
            <a:r>
              <a:rPr lang="el-GR" sz="2800" dirty="0"/>
              <a:t>Όταν επικοινωνείτε με ένα ηλικιωμένο άτομο προσπαθείτε να μη μιλάτε με γρήγορο </a:t>
            </a:r>
            <a:r>
              <a:rPr lang="el-GR" sz="2800" dirty="0" smtClean="0"/>
              <a:t>ρυθμό.</a:t>
            </a:r>
            <a:endParaRPr lang="el-GR" sz="2800" dirty="0"/>
          </a:p>
          <a:p>
            <a:endParaRPr lang="el-GR" sz="2800" dirty="0"/>
          </a:p>
          <a:p>
            <a:r>
              <a:rPr lang="el-GR" sz="2800" dirty="0"/>
              <a:t>Παραχωρείστε μεγαλύτερο χρονικό διάστημα στο άτομο για να επεξεργαστεί το μήνυμα και να σχηματίσει μια </a:t>
            </a:r>
            <a:r>
              <a:rPr lang="el-GR" sz="2800" dirty="0" smtClean="0"/>
              <a:t>απάντηση.</a:t>
            </a:r>
            <a:endParaRPr lang="el-GR" sz="2800" dirty="0"/>
          </a:p>
        </p:txBody>
      </p:sp>
      <p:pic>
        <p:nvPicPr>
          <p:cNvPr id="6" name="Εικόνα 5" descr="Εικονίδιο μετάβασης στα Περιεχόμενα.">
            <a:hlinkClick r:id="rId8" action="ppaction://hlinksldjump" tooltip="Επιστροφή στα Περιεχόμενα"/>
          </p:cNvPr>
          <p:cNvPicPr>
            <a:picLocks noChangeAspect="1"/>
          </p:cNvPicPr>
          <p:nvPr/>
        </p:nvPicPr>
        <p:blipFill>
          <a:blip r:embed="rId9">
            <a:extLst>
              <a:ext uri="{BEBA8EAE-BF5A-486C-A8C5-ECC9F3942E4B}">
                <a14:imgProps xmlns:a14="http://schemas.microsoft.com/office/drawing/2010/main">
                  <a14:imgLayer r:embed="rId10">
                    <a14:imgEffect>
                      <a14:sharpenSoften amount="100000"/>
                    </a14:imgEffect>
                  </a14:imgLayer>
                </a14:imgProps>
              </a:ext>
              <a:ext uri="{28A0092B-C50C-407E-A947-70E740481C1C}">
                <a14:useLocalDpi xmlns:a14="http://schemas.microsoft.com/office/drawing/2010/main" val="0"/>
              </a:ext>
            </a:extLst>
          </a:blip>
          <a:stretch>
            <a:fillRect/>
          </a:stretch>
        </p:blipFill>
        <p:spPr>
          <a:xfrm>
            <a:off x="611560" y="5127205"/>
            <a:ext cx="576065" cy="651438"/>
          </a:xfrm>
          <a:prstGeom prst="rect">
            <a:avLst/>
          </a:prstGeom>
          <a:scene3d>
            <a:camera prst="isometricOffAxis1Right"/>
            <a:lightRig rig="threePt" dir="t"/>
          </a:scene3d>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19</a:t>
            </a:fld>
            <a:endParaRPr lang="el-GR" sz="1400" dirty="0"/>
          </a:p>
        </p:txBody>
      </p:sp>
    </p:spTree>
    <p:custDataLst>
      <p:tags r:id="rId1"/>
    </p:custDataLst>
    <p:extLst>
      <p:ext uri="{BB962C8B-B14F-4D97-AF65-F5344CB8AC3E}">
        <p14:creationId xmlns:p14="http://schemas.microsoft.com/office/powerpoint/2010/main" val="3343758986"/>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p:cNvSpPr>
            <a:spLocks noGrp="1"/>
          </p:cNvSpPr>
          <p:nvPr>
            <p:ph type="title"/>
            <p:custDataLst>
              <p:tags r:id="rId2"/>
            </p:custDataLst>
          </p:nvPr>
        </p:nvSpPr>
        <p:spPr/>
        <p:txBody>
          <a:bodyPr/>
          <a:lstStyle/>
          <a:p>
            <a:r>
              <a:rPr lang="el-GR" dirty="0" smtClean="0"/>
              <a:t>Άδειες Χρήσης</a:t>
            </a:r>
            <a:endParaRPr lang="el-GR" dirty="0"/>
          </a:p>
        </p:txBody>
      </p:sp>
      <p:sp>
        <p:nvSpPr>
          <p:cNvPr id="9" name="Subtitle 8"/>
          <p:cNvSpPr>
            <a:spLocks noGrp="1"/>
          </p:cNvSpPr>
          <p:nvPr>
            <p:ph idx="1"/>
            <p:custDataLst>
              <p:tags r:id="rId3"/>
            </p:custDataLst>
          </p:nvPr>
        </p:nvSpPr>
        <p:spPr/>
        <p:txBody>
          <a:bodyPr>
            <a:normAutofit/>
          </a:bodyPr>
          <a:lstStyle/>
          <a:p>
            <a:pPr algn="l"/>
            <a:r>
              <a:rPr lang="el-GR" sz="2800" dirty="0" smtClean="0"/>
              <a:t>Το παρόν εκπαιδευτικό υλικό υπόκειται σε</a:t>
            </a:r>
            <a:r>
              <a:rPr lang="en-US" sz="2800" dirty="0" smtClean="0"/>
              <a:t> </a:t>
            </a:r>
            <a:r>
              <a:rPr lang="el-GR" sz="2800" dirty="0" smtClean="0"/>
              <a:t>άδειες χρήσης </a:t>
            </a:r>
            <a:r>
              <a:rPr lang="en-US" sz="2800" dirty="0" smtClean="0"/>
              <a:t>Creative Commons. </a:t>
            </a:r>
          </a:p>
          <a:p>
            <a:pPr algn="l"/>
            <a:r>
              <a:rPr lang="el-GR" sz="2800" dirty="0" smtClean="0"/>
              <a:t>Για εκπαιδευτικό υλικό, όπως εικόνες, που υπόκειται σε άλλου τύπου άδειας χρήσης, η άδεια χρήσης αναφέρεται ρητώς. </a:t>
            </a:r>
          </a:p>
        </p:txBody>
      </p:sp>
      <p:pic>
        <p:nvPicPr>
          <p:cNvPr id="5" name="7 - Εικόνα" descr="εικόνα Λογότυπο για Άδειες χρήσης Creative Commons BY-NC-ND">
            <a:hlinkClick r:id="rId7"/>
          </p:cNvPr>
          <p:cNvPicPr>
            <a:picLocks noChangeAspect="1"/>
          </p:cNvPicPr>
          <p:nvPr/>
        </p:nvPicPr>
        <p:blipFill>
          <a:blip r:embed="rId8" cstate="print"/>
          <a:stretch>
            <a:fillRect/>
          </a:stretch>
        </p:blipFill>
        <p:spPr>
          <a:xfrm>
            <a:off x="3707904" y="4941168"/>
            <a:ext cx="1581685" cy="553393"/>
          </a:xfrm>
          <a:prstGeom prst="rect">
            <a:avLst/>
          </a:prstGeom>
        </p:spPr>
      </p:pic>
      <p:sp>
        <p:nvSpPr>
          <p:cNvPr id="3" name="Θέση αριθμού διαφάνειας 2"/>
          <p:cNvSpPr>
            <a:spLocks noGrp="1"/>
          </p:cNvSpPr>
          <p:nvPr>
            <p:ph type="sldNum" sz="quarter" idx="12"/>
            <p:custDataLst>
              <p:tags r:id="rId4"/>
            </p:custDataLst>
          </p:nvPr>
        </p:nvSpPr>
        <p:spPr/>
        <p:txBody>
          <a:bodyPr/>
          <a:lstStyle/>
          <a:p>
            <a:fld id="{53C4726A-630D-4CB4-B088-BAB00F4188E9}" type="slidenum">
              <a:rPr lang="el-GR" smtClean="0"/>
              <a:t>2</a:t>
            </a:fld>
            <a:endParaRPr lang="el-GR" dirty="0"/>
          </a:p>
        </p:txBody>
      </p:sp>
    </p:spTree>
    <p:custDataLst>
      <p:tags r:id="rId1"/>
    </p:custDataLst>
    <p:extLst>
      <p:ext uri="{BB962C8B-B14F-4D97-AF65-F5344CB8AC3E}">
        <p14:creationId xmlns:p14="http://schemas.microsoft.com/office/powerpoint/2010/main" val="672987481"/>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Δεξιότητες Επικοινωνίας</a:t>
            </a:r>
            <a:endParaRPr lang="en-US" sz="2800" b="0" dirty="0"/>
          </a:p>
        </p:txBody>
      </p:sp>
      <p:pic>
        <p:nvPicPr>
          <p:cNvPr id="6" name="Picture 4" descr="15"/>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57200" y="961008"/>
            <a:ext cx="7467600" cy="54102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9" name="Θέση περιεχομένου 8"/>
          <p:cNvSpPr>
            <a:spLocks noGrp="1"/>
          </p:cNvSpPr>
          <p:nvPr>
            <p:ph idx="1"/>
            <p:custDataLst>
              <p:tags r:id="rId3"/>
            </p:custDataLst>
          </p:nvPr>
        </p:nvSpPr>
        <p:spPr>
          <a:xfrm>
            <a:off x="199672" y="2060848"/>
            <a:ext cx="8744655" cy="2351139"/>
          </a:xfrm>
        </p:spPr>
        <p:txBody>
          <a:bodyPr>
            <a:noAutofit/>
          </a:bodyPr>
          <a:lstStyle/>
          <a:p>
            <a:r>
              <a:rPr lang="el-GR" sz="2800" dirty="0"/>
              <a:t>Ενεργητική </a:t>
            </a:r>
            <a:r>
              <a:rPr lang="el-GR" sz="2800" dirty="0" smtClean="0"/>
              <a:t>Ακρόαση.</a:t>
            </a:r>
            <a:endParaRPr lang="el-GR" sz="2800" dirty="0"/>
          </a:p>
          <a:p>
            <a:r>
              <a:rPr lang="el-GR" sz="2800" dirty="0"/>
              <a:t>Ερμηνεία των μη λεκτικών </a:t>
            </a:r>
            <a:r>
              <a:rPr lang="el-GR" sz="2800" dirty="0" smtClean="0"/>
              <a:t>μηνυμάτων.</a:t>
            </a:r>
            <a:endParaRPr lang="el-GR" sz="2800" dirty="0"/>
          </a:p>
          <a:p>
            <a:r>
              <a:rPr lang="el-GR" sz="2800" dirty="0"/>
              <a:t>Αμφίδρομη </a:t>
            </a:r>
            <a:r>
              <a:rPr lang="el-GR" sz="2800" dirty="0" smtClean="0"/>
              <a:t>σχέση.</a:t>
            </a:r>
            <a:endParaRPr lang="el-GR" sz="2800" dirty="0"/>
          </a:p>
          <a:p>
            <a:r>
              <a:rPr lang="el-GR" sz="2800" dirty="0"/>
              <a:t>Εστίαση της </a:t>
            </a:r>
            <a:r>
              <a:rPr lang="el-GR" sz="2800" dirty="0" smtClean="0"/>
              <a:t>προσοχής.</a:t>
            </a:r>
            <a:endParaRPr lang="el-GR" sz="2800" dirty="0"/>
          </a:p>
          <a:p>
            <a:r>
              <a:rPr lang="el-GR" sz="2800" dirty="0"/>
              <a:t>Προσαρμογή του </a:t>
            </a:r>
            <a:r>
              <a:rPr lang="el-GR" sz="2800" dirty="0" smtClean="0"/>
              <a:t>στυλ.</a:t>
            </a:r>
            <a:endParaRPr lang="el-GR" sz="28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20</a:t>
            </a:fld>
            <a:endParaRPr lang="el-GR" sz="1400" dirty="0"/>
          </a:p>
        </p:txBody>
      </p:sp>
    </p:spTree>
    <p:custDataLst>
      <p:tags r:id="rId1"/>
    </p:custDataLst>
    <p:extLst>
      <p:ext uri="{BB962C8B-B14F-4D97-AF65-F5344CB8AC3E}">
        <p14:creationId xmlns:p14="http://schemas.microsoft.com/office/powerpoint/2010/main" val="143618067"/>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Ενεργητική Ακρόαση</a:t>
            </a:r>
            <a:endParaRPr lang="en-US" sz="2800" b="0" dirty="0"/>
          </a:p>
        </p:txBody>
      </p:sp>
      <p:sp>
        <p:nvSpPr>
          <p:cNvPr id="9" name="Θέση περιεχομένου 8"/>
          <p:cNvSpPr>
            <a:spLocks noGrp="1"/>
          </p:cNvSpPr>
          <p:nvPr>
            <p:ph idx="1"/>
            <p:custDataLst>
              <p:tags r:id="rId3"/>
            </p:custDataLst>
          </p:nvPr>
        </p:nvSpPr>
        <p:spPr>
          <a:xfrm>
            <a:off x="683568" y="1171154"/>
            <a:ext cx="8744655" cy="2351139"/>
          </a:xfrm>
        </p:spPr>
        <p:txBody>
          <a:bodyPr>
            <a:noAutofit/>
          </a:bodyPr>
          <a:lstStyle/>
          <a:p>
            <a:r>
              <a:rPr lang="el-GR" sz="2000" dirty="0"/>
              <a:t>Αυτοσυγκέντρωση</a:t>
            </a:r>
          </a:p>
          <a:p>
            <a:r>
              <a:rPr lang="el-GR" sz="2000" dirty="0"/>
              <a:t>Ερμηνεία λεκτικών και μη λεκτικών μηνυμάτων</a:t>
            </a:r>
          </a:p>
          <a:p>
            <a:r>
              <a:rPr lang="el-GR" sz="2000" dirty="0"/>
              <a:t>Προσοχή στα συναισθήματα και στις λέξεις</a:t>
            </a:r>
          </a:p>
          <a:p>
            <a:r>
              <a:rPr lang="el-GR" sz="2000" dirty="0"/>
              <a:t>Αποδέσμευση από σκέψεις</a:t>
            </a:r>
          </a:p>
          <a:p>
            <a:r>
              <a:rPr lang="el-GR" sz="2000" dirty="0"/>
              <a:t>Εκδήλωση ενδιαφέροντος</a:t>
            </a:r>
          </a:p>
          <a:p>
            <a:r>
              <a:rPr lang="el-GR" sz="2000" dirty="0"/>
              <a:t>Σχέση εμπιστοσύνης</a:t>
            </a:r>
          </a:p>
          <a:p>
            <a:r>
              <a:rPr lang="el-GR" sz="2000" dirty="0"/>
              <a:t>Οπτική επαφή</a:t>
            </a:r>
          </a:p>
          <a:p>
            <a:r>
              <a:rPr lang="el-GR" sz="2000" dirty="0"/>
              <a:t>Κλίση σώματος</a:t>
            </a:r>
          </a:p>
          <a:p>
            <a:r>
              <a:rPr lang="el-GR" sz="2000" dirty="0"/>
              <a:t>Επικέντρωση στο πρόσωπο του ομιλητή</a:t>
            </a:r>
          </a:p>
          <a:p>
            <a:r>
              <a:rPr lang="el-GR" sz="2000" dirty="0"/>
              <a:t>Νεύμα </a:t>
            </a:r>
          </a:p>
          <a:p>
            <a:r>
              <a:rPr lang="el-GR" sz="2000" dirty="0"/>
              <a:t>Άνετη στάση σώματος</a:t>
            </a:r>
          </a:p>
          <a:p>
            <a:endParaRPr lang="el-GR" sz="2000" dirty="0"/>
          </a:p>
        </p:txBody>
      </p:sp>
      <p:pic>
        <p:nvPicPr>
          <p:cNvPr id="2" name="Εικόνα 1" descr="[DECORATIVE]"/>
          <p:cNvPicPr>
            <a:picLocks noChangeAspect="1"/>
          </p:cNvPicPr>
          <p:nvPr/>
        </p:nvPicPr>
        <p:blipFill>
          <a:blip r:embed="rId8"/>
          <a:stretch>
            <a:fillRect/>
          </a:stretch>
        </p:blipFill>
        <p:spPr>
          <a:xfrm>
            <a:off x="5703133" y="1242568"/>
            <a:ext cx="2983667" cy="4740143"/>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21</a:t>
            </a:fld>
            <a:endParaRPr lang="el-GR" sz="1400" dirty="0"/>
          </a:p>
        </p:txBody>
      </p:sp>
    </p:spTree>
    <p:custDataLst>
      <p:tags r:id="rId1"/>
    </p:custDataLst>
    <p:extLst>
      <p:ext uri="{BB962C8B-B14F-4D97-AF65-F5344CB8AC3E}">
        <p14:creationId xmlns:p14="http://schemas.microsoft.com/office/powerpoint/2010/main" val="1577764063"/>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Ερμηνεία μη λεκτικών μηνυμάτων</a:t>
            </a:r>
            <a:endParaRPr lang="en-US" sz="2800" b="0" dirty="0"/>
          </a:p>
        </p:txBody>
      </p:sp>
      <p:sp>
        <p:nvSpPr>
          <p:cNvPr id="9" name="Θέση περιεχομένου 8"/>
          <p:cNvSpPr>
            <a:spLocks noGrp="1"/>
          </p:cNvSpPr>
          <p:nvPr>
            <p:ph idx="1"/>
            <p:custDataLst>
              <p:tags r:id="rId3"/>
            </p:custDataLst>
          </p:nvPr>
        </p:nvSpPr>
        <p:spPr>
          <a:xfrm>
            <a:off x="199672" y="1171154"/>
            <a:ext cx="8744655" cy="2351139"/>
          </a:xfrm>
        </p:spPr>
        <p:txBody>
          <a:bodyPr>
            <a:noAutofit/>
          </a:bodyPr>
          <a:lstStyle/>
          <a:p>
            <a:r>
              <a:rPr lang="el-GR" sz="3600" dirty="0"/>
              <a:t>Στάση σώματος</a:t>
            </a:r>
          </a:p>
          <a:p>
            <a:r>
              <a:rPr lang="el-GR" sz="3600" dirty="0"/>
              <a:t>Χειρονομίες</a:t>
            </a:r>
          </a:p>
          <a:p>
            <a:r>
              <a:rPr lang="el-GR" sz="3600" dirty="0"/>
              <a:t>Τόνος φωνής</a:t>
            </a:r>
          </a:p>
          <a:p>
            <a:r>
              <a:rPr lang="el-GR" sz="3600" dirty="0"/>
              <a:t>Εκφράσεις προσώπου</a:t>
            </a:r>
          </a:p>
          <a:p>
            <a:r>
              <a:rPr lang="el-GR" sz="3600" dirty="0"/>
              <a:t>Κίνηση ματιών</a:t>
            </a:r>
          </a:p>
          <a:p>
            <a:r>
              <a:rPr lang="el-GR" sz="3600" dirty="0"/>
              <a:t>Ένα χαμόγελο</a:t>
            </a:r>
          </a:p>
          <a:p>
            <a:r>
              <a:rPr lang="el-GR" sz="3600" dirty="0"/>
              <a:t>Εφίδρωση χεριών</a:t>
            </a:r>
          </a:p>
        </p:txBody>
      </p:sp>
      <p:pic>
        <p:nvPicPr>
          <p:cNvPr id="3" name="Εικόνα 2" descr="[DECORATIVE]"/>
          <p:cNvPicPr>
            <a:picLocks noChangeAspect="1"/>
          </p:cNvPicPr>
          <p:nvPr/>
        </p:nvPicPr>
        <p:blipFill>
          <a:blip r:embed="rId8">
            <a:duotone>
              <a:prstClr val="black"/>
              <a:schemeClr val="bg2">
                <a:lumMod val="50000"/>
                <a:tint val="45000"/>
                <a:satMod val="400000"/>
              </a:schemeClr>
            </a:duotone>
          </a:blip>
          <a:stretch>
            <a:fillRect/>
          </a:stretch>
        </p:blipFill>
        <p:spPr>
          <a:xfrm>
            <a:off x="4722880" y="1007475"/>
            <a:ext cx="4334632" cy="5029636"/>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22</a:t>
            </a:fld>
            <a:endParaRPr lang="el-GR" sz="1400" dirty="0"/>
          </a:p>
        </p:txBody>
      </p:sp>
    </p:spTree>
    <p:custDataLst>
      <p:tags r:id="rId1"/>
    </p:custDataLst>
    <p:extLst>
      <p:ext uri="{BB962C8B-B14F-4D97-AF65-F5344CB8AC3E}">
        <p14:creationId xmlns:p14="http://schemas.microsoft.com/office/powerpoint/2010/main" val="1348924359"/>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Ερμηνεία μη λεκτικών μηνυμάτων</a:t>
            </a:r>
            <a:endParaRPr lang="en-US" sz="2800" b="0" dirty="0"/>
          </a:p>
        </p:txBody>
      </p:sp>
      <p:sp>
        <p:nvSpPr>
          <p:cNvPr id="9" name="Θέση περιεχομένου 8"/>
          <p:cNvSpPr>
            <a:spLocks noGrp="1"/>
          </p:cNvSpPr>
          <p:nvPr>
            <p:ph idx="1"/>
            <p:custDataLst>
              <p:tags r:id="rId3"/>
            </p:custDataLst>
          </p:nvPr>
        </p:nvSpPr>
        <p:spPr>
          <a:xfrm>
            <a:off x="169584" y="1201614"/>
            <a:ext cx="5279306" cy="2351139"/>
          </a:xfrm>
        </p:spPr>
        <p:txBody>
          <a:bodyPr>
            <a:noAutofit/>
          </a:bodyPr>
          <a:lstStyle/>
          <a:p>
            <a:pPr algn="just"/>
            <a:r>
              <a:rPr lang="el-GR" sz="2400" dirty="0"/>
              <a:t>Η ερμηνεία των μη λεκτικών μηνυμάτων πρέπει να γίνεται με βάση την κουλτούρα του ομιλητή και </a:t>
            </a:r>
            <a:r>
              <a:rPr lang="el-GR" sz="2400" b="1" dirty="0">
                <a:solidFill>
                  <a:srgbClr val="C00000"/>
                </a:solidFill>
              </a:rPr>
              <a:t>όχι </a:t>
            </a:r>
            <a:r>
              <a:rPr lang="el-GR" sz="2400" dirty="0"/>
              <a:t>του </a:t>
            </a:r>
            <a:r>
              <a:rPr lang="el-GR" sz="2400" dirty="0" smtClean="0"/>
              <a:t>ακροατή.</a:t>
            </a:r>
            <a:endParaRPr lang="el-GR" sz="2400" dirty="0"/>
          </a:p>
          <a:p>
            <a:pPr algn="just"/>
            <a:r>
              <a:rPr lang="el-GR" sz="2400" dirty="0" smtClean="0"/>
              <a:t>Π.Χ</a:t>
            </a:r>
            <a:r>
              <a:rPr lang="el-GR" sz="2400" dirty="0"/>
              <a:t>. η οπτική επαφή σε κάποιες κοινωνίες θεωρείται </a:t>
            </a:r>
            <a:r>
              <a:rPr lang="el-GR" sz="2400" dirty="0" smtClean="0"/>
              <a:t>αγένεια.</a:t>
            </a:r>
            <a:endParaRPr lang="el-GR" sz="2400" dirty="0"/>
          </a:p>
          <a:p>
            <a:pPr algn="just"/>
            <a:r>
              <a:rPr lang="el-GR" sz="2400" dirty="0"/>
              <a:t>Εάν τα λεκτικά μηνύματα δεν ταιριάζουν με τα μη λεκτικά,  τότε ο ακροατής πρέπει να </a:t>
            </a:r>
            <a:r>
              <a:rPr lang="el-GR" sz="2400" b="1" dirty="0">
                <a:solidFill>
                  <a:srgbClr val="C00000"/>
                </a:solidFill>
              </a:rPr>
              <a:t>αναζητήσει</a:t>
            </a:r>
            <a:r>
              <a:rPr lang="el-GR" sz="2400" dirty="0"/>
              <a:t> τι πραγματικά επιθυμεί να μεταδώσει ο </a:t>
            </a:r>
            <a:r>
              <a:rPr lang="el-GR" sz="2400" dirty="0" smtClean="0"/>
              <a:t>ομιλητής.</a:t>
            </a:r>
            <a:endParaRPr lang="el-GR" sz="2400" dirty="0"/>
          </a:p>
        </p:txBody>
      </p:sp>
      <p:pic>
        <p:nvPicPr>
          <p:cNvPr id="2" name="Εικόνα 1" descr="[DECORATIVE]"/>
          <p:cNvPicPr>
            <a:picLocks noChangeAspect="1"/>
          </p:cNvPicPr>
          <p:nvPr/>
        </p:nvPicPr>
        <p:blipFill>
          <a:blip r:embed="rId8"/>
          <a:stretch>
            <a:fillRect/>
          </a:stretch>
        </p:blipFill>
        <p:spPr>
          <a:xfrm>
            <a:off x="5478978" y="1092102"/>
            <a:ext cx="3207822" cy="5126136"/>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23</a:t>
            </a:fld>
            <a:endParaRPr lang="el-GR" sz="1400" dirty="0"/>
          </a:p>
        </p:txBody>
      </p:sp>
    </p:spTree>
    <p:custDataLst>
      <p:tags r:id="rId1"/>
    </p:custDataLst>
    <p:extLst>
      <p:ext uri="{BB962C8B-B14F-4D97-AF65-F5344CB8AC3E}">
        <p14:creationId xmlns:p14="http://schemas.microsoft.com/office/powerpoint/2010/main" val="374583006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Αμφίδρομη Σχέση </a:t>
            </a:r>
            <a:endParaRPr lang="en-US" sz="2800" b="0" dirty="0"/>
          </a:p>
        </p:txBody>
      </p:sp>
      <p:sp>
        <p:nvSpPr>
          <p:cNvPr id="9" name="Θέση περιεχομένου 8"/>
          <p:cNvSpPr>
            <a:spLocks noGrp="1"/>
          </p:cNvSpPr>
          <p:nvPr>
            <p:ph idx="1"/>
            <p:custDataLst>
              <p:tags r:id="rId3"/>
            </p:custDataLst>
          </p:nvPr>
        </p:nvSpPr>
        <p:spPr>
          <a:xfrm>
            <a:off x="259639" y="1700808"/>
            <a:ext cx="8517216" cy="2351139"/>
          </a:xfrm>
        </p:spPr>
        <p:txBody>
          <a:bodyPr>
            <a:noAutofit/>
          </a:bodyPr>
          <a:lstStyle/>
          <a:p>
            <a:pPr algn="just"/>
            <a:r>
              <a:rPr lang="el-GR" dirty="0"/>
              <a:t>Ανατροφοδότηση του </a:t>
            </a:r>
            <a:r>
              <a:rPr lang="el-GR" dirty="0" smtClean="0"/>
              <a:t>μηνύματος.</a:t>
            </a:r>
            <a:endParaRPr lang="el-GR" dirty="0"/>
          </a:p>
          <a:p>
            <a:pPr algn="just"/>
            <a:r>
              <a:rPr lang="el-GR" dirty="0" err="1"/>
              <a:t>Επαναδιατύπωση</a:t>
            </a:r>
            <a:r>
              <a:rPr lang="el-GR" dirty="0"/>
              <a:t> με άλλες λέξεις της σημασίας του </a:t>
            </a:r>
            <a:r>
              <a:rPr lang="el-GR" dirty="0" smtClean="0"/>
              <a:t>μηνύματος.</a:t>
            </a:r>
            <a:endParaRPr lang="el-GR" dirty="0"/>
          </a:p>
          <a:p>
            <a:pPr algn="just"/>
            <a:r>
              <a:rPr lang="el-GR" dirty="0"/>
              <a:t>Διατύπωση ερώτησης π.χ. Ο πονοκέφαλός είναι ισχυρός;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24</a:t>
            </a:fld>
            <a:endParaRPr lang="el-GR" sz="1400" dirty="0"/>
          </a:p>
        </p:txBody>
      </p:sp>
    </p:spTree>
    <p:custDataLst>
      <p:tags r:id="rId1"/>
    </p:custDataLst>
    <p:extLst>
      <p:ext uri="{BB962C8B-B14F-4D97-AF65-F5344CB8AC3E}">
        <p14:creationId xmlns:p14="http://schemas.microsoft.com/office/powerpoint/2010/main" val="159498265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Εστίαση της προσοχής</a:t>
            </a:r>
            <a:endParaRPr lang="en-US" sz="2800" b="0" dirty="0"/>
          </a:p>
        </p:txBody>
      </p:sp>
      <p:sp>
        <p:nvSpPr>
          <p:cNvPr id="9" name="Θέση περιεχομένου 8"/>
          <p:cNvSpPr>
            <a:spLocks noGrp="1"/>
          </p:cNvSpPr>
          <p:nvPr>
            <p:ph idx="1"/>
            <p:custDataLst>
              <p:tags r:id="rId3"/>
            </p:custDataLst>
          </p:nvPr>
        </p:nvSpPr>
        <p:spPr>
          <a:xfrm>
            <a:off x="169584" y="1427842"/>
            <a:ext cx="8517216" cy="2351139"/>
          </a:xfrm>
        </p:spPr>
        <p:txBody>
          <a:bodyPr>
            <a:noAutofit/>
          </a:bodyPr>
          <a:lstStyle/>
          <a:p>
            <a:pPr algn="just"/>
            <a:r>
              <a:rPr lang="el-GR" dirty="0"/>
              <a:t>Ομαλή επαναφορά της προσοχής του συνομιλητή εάν διαπιστωθεί ότι έχει </a:t>
            </a:r>
            <a:r>
              <a:rPr lang="el-GR" dirty="0" smtClean="0"/>
              <a:t>αποσπαστεί </a:t>
            </a:r>
            <a:r>
              <a:rPr lang="el-GR" dirty="0"/>
              <a:t>η προσοχή του.</a:t>
            </a:r>
          </a:p>
          <a:p>
            <a:pPr algn="just"/>
            <a:r>
              <a:rPr lang="el-GR" dirty="0"/>
              <a:t>Εξοικονόμηση </a:t>
            </a:r>
            <a:r>
              <a:rPr lang="el-GR" dirty="0" smtClean="0"/>
              <a:t>χρόνου.</a:t>
            </a:r>
            <a:endParaRPr lang="el-GR" dirty="0"/>
          </a:p>
          <a:p>
            <a:pPr marL="0" indent="0" algn="just">
              <a:buNone/>
            </a:pPr>
            <a:r>
              <a:rPr lang="el-GR" dirty="0"/>
              <a:t>Π.Χ. ¨ Νομίζω ότι συζητούσαμε για……¨ </a:t>
            </a:r>
          </a:p>
          <a:p>
            <a:pPr marL="0" indent="0" algn="just">
              <a:buNone/>
            </a:pPr>
            <a:r>
              <a:rPr lang="el-GR" dirty="0" smtClean="0"/>
              <a:t>        </a:t>
            </a:r>
            <a:r>
              <a:rPr lang="el-GR" dirty="0"/>
              <a:t>¨ Θα επανέλθουμε αργότερα σε αυτό , αλλά τώρα χρειάζεται να μάθω …….¨</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25</a:t>
            </a:fld>
            <a:endParaRPr lang="el-GR" sz="1400" dirty="0"/>
          </a:p>
        </p:txBody>
      </p:sp>
    </p:spTree>
    <p:custDataLst>
      <p:tags r:id="rId1"/>
    </p:custDataLst>
    <p:extLst>
      <p:ext uri="{BB962C8B-B14F-4D97-AF65-F5344CB8AC3E}">
        <p14:creationId xmlns:p14="http://schemas.microsoft.com/office/powerpoint/2010/main" val="262692487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Η προσαρμογή του στυλ</a:t>
            </a:r>
            <a:endParaRPr lang="en-US" sz="2800" b="0" dirty="0"/>
          </a:p>
        </p:txBody>
      </p:sp>
      <p:sp>
        <p:nvSpPr>
          <p:cNvPr id="9" name="Θέση περιεχομένου 8"/>
          <p:cNvSpPr>
            <a:spLocks noGrp="1"/>
          </p:cNvSpPr>
          <p:nvPr>
            <p:ph idx="1"/>
            <p:custDataLst>
              <p:tags r:id="rId3"/>
            </p:custDataLst>
          </p:nvPr>
        </p:nvSpPr>
        <p:spPr>
          <a:xfrm>
            <a:off x="169584" y="1427842"/>
            <a:ext cx="8517216" cy="2351139"/>
          </a:xfrm>
        </p:spPr>
        <p:txBody>
          <a:bodyPr>
            <a:noAutofit/>
          </a:bodyPr>
          <a:lstStyle/>
          <a:p>
            <a:pPr algn="just"/>
            <a:r>
              <a:rPr lang="el-GR" dirty="0"/>
              <a:t>Το στυλ και το επίπεδο επικοινωνίας του ασθενή πρέπει να λαμβάνονται </a:t>
            </a:r>
            <a:r>
              <a:rPr lang="el-GR" dirty="0" smtClean="0"/>
              <a:t>υπόψη.</a:t>
            </a:r>
            <a:endParaRPr lang="el-GR" dirty="0"/>
          </a:p>
          <a:p>
            <a:pPr algn="just"/>
            <a:r>
              <a:rPr lang="el-GR" dirty="0"/>
              <a:t>Ο ασθενής μπορεί να είναι αργός, </a:t>
            </a:r>
            <a:r>
              <a:rPr lang="el-GR" dirty="0" smtClean="0"/>
              <a:t>ήρεμος.</a:t>
            </a:r>
            <a:endParaRPr lang="el-GR" dirty="0"/>
          </a:p>
          <a:p>
            <a:pPr algn="just"/>
            <a:r>
              <a:rPr lang="el-GR" dirty="0"/>
              <a:t>Δώστε τον αναγκαίο χρόνο για επεξεργασία και </a:t>
            </a:r>
            <a:r>
              <a:rPr lang="el-GR" dirty="0" smtClean="0"/>
              <a:t>απόκριση.</a:t>
            </a:r>
            <a:endParaRPr lang="el-GR" dirty="0"/>
          </a:p>
          <a:p>
            <a:pPr algn="just"/>
            <a:r>
              <a:rPr lang="el-GR" dirty="0"/>
              <a:t>Παρουσίαση – Έκφραση συναισθημάτων ασθενή </a:t>
            </a:r>
            <a:r>
              <a:rPr lang="el-GR" dirty="0" smtClean="0"/>
              <a:t>.</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26</a:t>
            </a:fld>
            <a:endParaRPr lang="el-GR" sz="1400" dirty="0"/>
          </a:p>
        </p:txBody>
      </p:sp>
    </p:spTree>
    <p:custDataLst>
      <p:tags r:id="rId1"/>
    </p:custDataLst>
    <p:extLst>
      <p:ext uri="{BB962C8B-B14F-4D97-AF65-F5344CB8AC3E}">
        <p14:creationId xmlns:p14="http://schemas.microsoft.com/office/powerpoint/2010/main" val="3208034614"/>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Τεχνικές θεραπευτικής Επικοινωνίας</a:t>
            </a:r>
            <a:endParaRPr lang="en-US" sz="2800" b="0" dirty="0"/>
          </a:p>
        </p:txBody>
      </p:sp>
      <p:sp>
        <p:nvSpPr>
          <p:cNvPr id="9" name="Θέση περιεχομένου 8"/>
          <p:cNvSpPr>
            <a:spLocks noGrp="1"/>
          </p:cNvSpPr>
          <p:nvPr>
            <p:ph idx="1"/>
            <p:custDataLst>
              <p:tags r:id="rId3"/>
            </p:custDataLst>
          </p:nvPr>
        </p:nvSpPr>
        <p:spPr>
          <a:xfrm>
            <a:off x="-1" y="1036189"/>
            <a:ext cx="6218845" cy="2351139"/>
          </a:xfrm>
        </p:spPr>
        <p:txBody>
          <a:bodyPr>
            <a:noAutofit/>
          </a:bodyPr>
          <a:lstStyle/>
          <a:p>
            <a:pPr algn="just"/>
            <a:r>
              <a:rPr lang="el-GR" sz="2400" dirty="0"/>
              <a:t>Η </a:t>
            </a:r>
            <a:r>
              <a:rPr lang="el-GR" sz="2400" dirty="0" smtClean="0"/>
              <a:t>σιωπή.</a:t>
            </a:r>
            <a:endParaRPr lang="el-GR" sz="2400" dirty="0"/>
          </a:p>
          <a:p>
            <a:pPr algn="just"/>
            <a:r>
              <a:rPr lang="el-GR" sz="2400" dirty="0"/>
              <a:t>Ανοιχτές – Κλειστές  </a:t>
            </a:r>
            <a:r>
              <a:rPr lang="el-GR" sz="2400" dirty="0" smtClean="0"/>
              <a:t>ερωτήσεις.</a:t>
            </a:r>
            <a:endParaRPr lang="el-GR" sz="2400" dirty="0"/>
          </a:p>
          <a:p>
            <a:pPr algn="just"/>
            <a:r>
              <a:rPr lang="el-GR" sz="2400" dirty="0" smtClean="0"/>
              <a:t>Αναδιατύπωση.</a:t>
            </a:r>
            <a:endParaRPr lang="el-GR" sz="2400" dirty="0"/>
          </a:p>
          <a:p>
            <a:pPr algn="just"/>
            <a:r>
              <a:rPr lang="el-GR" sz="2400" dirty="0" smtClean="0"/>
              <a:t>Άγγιγμα.</a:t>
            </a:r>
            <a:endParaRPr lang="el-GR" sz="2400" dirty="0"/>
          </a:p>
          <a:p>
            <a:pPr algn="just"/>
            <a:r>
              <a:rPr lang="el-GR" sz="2400" dirty="0" smtClean="0"/>
              <a:t>Διευκρινίσεις.</a:t>
            </a:r>
            <a:endParaRPr lang="el-GR" sz="2400" dirty="0"/>
          </a:p>
          <a:p>
            <a:pPr algn="just"/>
            <a:r>
              <a:rPr lang="el-GR" sz="2400" dirty="0"/>
              <a:t>Γενικές κατευθυντήριες </a:t>
            </a:r>
            <a:r>
              <a:rPr lang="el-GR" sz="2400" dirty="0" smtClean="0"/>
              <a:t>δηλώσεις.</a:t>
            </a:r>
            <a:endParaRPr lang="el-GR" sz="2400" dirty="0"/>
          </a:p>
          <a:p>
            <a:pPr algn="just"/>
            <a:r>
              <a:rPr lang="el-GR" sz="2400" dirty="0"/>
              <a:t>Προσφορά του </a:t>
            </a:r>
            <a:r>
              <a:rPr lang="el-GR" sz="2400" dirty="0" smtClean="0"/>
              <a:t>εαυτού.</a:t>
            </a:r>
            <a:endParaRPr lang="el-GR" sz="2400" dirty="0"/>
          </a:p>
          <a:p>
            <a:pPr algn="just"/>
            <a:r>
              <a:rPr lang="el-GR" sz="2400" dirty="0"/>
              <a:t>Ενθάρρυνση της λεπτομερούς </a:t>
            </a:r>
            <a:r>
              <a:rPr lang="el-GR" sz="2400" dirty="0" smtClean="0"/>
              <a:t>ανάλυσης..</a:t>
            </a:r>
            <a:endParaRPr lang="el-GR" sz="2400" dirty="0"/>
          </a:p>
          <a:p>
            <a:pPr algn="just"/>
            <a:r>
              <a:rPr lang="el-GR" sz="2400" dirty="0"/>
              <a:t>Παροχή </a:t>
            </a:r>
            <a:r>
              <a:rPr lang="el-GR" sz="2400" dirty="0" smtClean="0"/>
              <a:t>πληροφοριών.</a:t>
            </a:r>
            <a:endParaRPr lang="el-GR" sz="2400" dirty="0"/>
          </a:p>
          <a:p>
            <a:pPr algn="just"/>
            <a:r>
              <a:rPr lang="el-GR" sz="2400" dirty="0"/>
              <a:t>Εναλλακτικές </a:t>
            </a:r>
            <a:r>
              <a:rPr lang="el-GR" sz="2400" dirty="0" smtClean="0"/>
              <a:t>λύσεις.</a:t>
            </a:r>
            <a:endParaRPr lang="el-GR" sz="2400" dirty="0"/>
          </a:p>
        </p:txBody>
      </p:sp>
      <p:pic>
        <p:nvPicPr>
          <p:cNvPr id="3" name="Εικόνα 2" descr="[DECORATIVE]"/>
          <p:cNvPicPr>
            <a:picLocks noChangeAspect="1"/>
          </p:cNvPicPr>
          <p:nvPr/>
        </p:nvPicPr>
        <p:blipFill>
          <a:blip r:embed="rId8">
            <a:duotone>
              <a:prstClr val="black"/>
              <a:schemeClr val="accent6">
                <a:lumMod val="75000"/>
                <a:tint val="45000"/>
                <a:satMod val="400000"/>
              </a:schemeClr>
            </a:duotone>
          </a:blip>
          <a:stretch>
            <a:fillRect/>
          </a:stretch>
        </p:blipFill>
        <p:spPr>
          <a:xfrm>
            <a:off x="6218845" y="1036189"/>
            <a:ext cx="2438611" cy="5182049"/>
          </a:xfrm>
          <a:prstGeom prst="rect">
            <a:avLst/>
          </a:prstGeom>
        </p:spPr>
      </p:pic>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27</a:t>
            </a:fld>
            <a:endParaRPr lang="el-GR" sz="1400" dirty="0"/>
          </a:p>
        </p:txBody>
      </p:sp>
    </p:spTree>
    <p:custDataLst>
      <p:tags r:id="rId1"/>
    </p:custDataLst>
    <p:extLst>
      <p:ext uri="{BB962C8B-B14F-4D97-AF65-F5344CB8AC3E}">
        <p14:creationId xmlns:p14="http://schemas.microsoft.com/office/powerpoint/2010/main" val="1558665645"/>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Η σιωπή </a:t>
            </a:r>
            <a:endParaRPr lang="en-US" sz="2800" b="0" dirty="0"/>
          </a:p>
        </p:txBody>
      </p:sp>
      <p:sp>
        <p:nvSpPr>
          <p:cNvPr id="9" name="Θέση περιεχομένου 8"/>
          <p:cNvSpPr>
            <a:spLocks noGrp="1"/>
          </p:cNvSpPr>
          <p:nvPr>
            <p:ph idx="1"/>
            <p:custDataLst>
              <p:tags r:id="rId3"/>
            </p:custDataLst>
          </p:nvPr>
        </p:nvSpPr>
        <p:spPr>
          <a:xfrm>
            <a:off x="174846" y="1841845"/>
            <a:ext cx="8686801" cy="4697067"/>
          </a:xfrm>
        </p:spPr>
        <p:txBody>
          <a:bodyPr>
            <a:noAutofit/>
          </a:bodyPr>
          <a:lstStyle/>
          <a:p>
            <a:pPr algn="just"/>
            <a:r>
              <a:rPr lang="el-GR" sz="2400" dirty="0"/>
              <a:t>Προσφέρει χρόνο στον ασθενή να σκεφθεί και να </a:t>
            </a:r>
            <a:r>
              <a:rPr lang="el-GR" sz="2400" dirty="0" smtClean="0"/>
              <a:t>απαντήσει.</a:t>
            </a:r>
            <a:endParaRPr lang="el-GR" sz="2400" dirty="0"/>
          </a:p>
          <a:p>
            <a:pPr algn="just"/>
            <a:r>
              <a:rPr lang="el-GR" sz="2400" dirty="0"/>
              <a:t>Με μη λεκτικά μηνύματα υποδεικνύονται το ενδιαφέρον και η </a:t>
            </a:r>
            <a:r>
              <a:rPr lang="el-GR" sz="2400" dirty="0" smtClean="0"/>
              <a:t>υπομονή.</a:t>
            </a:r>
            <a:endParaRPr lang="el-GR" sz="2400" dirty="0"/>
          </a:p>
          <a:p>
            <a:pPr algn="just"/>
            <a:r>
              <a:rPr lang="el-GR" sz="2400" dirty="0"/>
              <a:t>Είναι δύσκολη τεχνική επικοινωνίας γιατί ο νοσηλευτής συχνά δεν αισθάνεται άνετα και τείνει να της δώσει πολύ γρήγορα </a:t>
            </a:r>
            <a:r>
              <a:rPr lang="el-GR" sz="2400" dirty="0" smtClean="0"/>
              <a:t>τέλος.</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28</a:t>
            </a:fld>
            <a:endParaRPr lang="el-GR" sz="1400" dirty="0"/>
          </a:p>
        </p:txBody>
      </p:sp>
    </p:spTree>
    <p:custDataLst>
      <p:tags r:id="rId1"/>
    </p:custDataLst>
    <p:extLst>
      <p:ext uri="{BB962C8B-B14F-4D97-AF65-F5344CB8AC3E}">
        <p14:creationId xmlns:p14="http://schemas.microsoft.com/office/powerpoint/2010/main" val="562952339"/>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Ανοιχτές  Ερωτήσεις</a:t>
            </a:r>
            <a:endParaRPr lang="en-US" sz="2800" b="0" dirty="0"/>
          </a:p>
        </p:txBody>
      </p:sp>
      <p:sp>
        <p:nvSpPr>
          <p:cNvPr id="9" name="Θέση περιεχομένου 8"/>
          <p:cNvSpPr>
            <a:spLocks noGrp="1"/>
          </p:cNvSpPr>
          <p:nvPr>
            <p:ph idx="1"/>
            <p:custDataLst>
              <p:tags r:id="rId3"/>
            </p:custDataLst>
          </p:nvPr>
        </p:nvSpPr>
        <p:spPr>
          <a:xfrm>
            <a:off x="174846" y="1841845"/>
            <a:ext cx="8686801" cy="4697067"/>
          </a:xfrm>
        </p:spPr>
        <p:txBody>
          <a:bodyPr>
            <a:noAutofit/>
          </a:bodyPr>
          <a:lstStyle/>
          <a:p>
            <a:pPr algn="just"/>
            <a:r>
              <a:rPr lang="el-GR" sz="2400" dirty="0"/>
              <a:t>Μια ανοιχτή Ερώτηση είναι </a:t>
            </a:r>
            <a:r>
              <a:rPr lang="el-GR" sz="2400" dirty="0" smtClean="0"/>
              <a:t>ευρεία.</a:t>
            </a:r>
            <a:endParaRPr lang="el-GR" sz="2400" dirty="0"/>
          </a:p>
          <a:p>
            <a:pPr algn="just"/>
            <a:r>
              <a:rPr lang="el-GR" sz="2400" dirty="0"/>
              <a:t>Υποδηλώνει μόνο το κεντρικό </a:t>
            </a:r>
            <a:r>
              <a:rPr lang="el-GR" sz="2400" dirty="0" smtClean="0"/>
              <a:t>θέμα.</a:t>
            </a:r>
            <a:endParaRPr lang="el-GR" sz="2400" dirty="0"/>
          </a:p>
          <a:p>
            <a:pPr algn="just"/>
            <a:r>
              <a:rPr lang="el-GR" sz="2400" dirty="0"/>
              <a:t>Απαιτεί απάντηση με περισσότερες από μία ή δύο </a:t>
            </a:r>
            <a:r>
              <a:rPr lang="el-GR" sz="2400" dirty="0" smtClean="0"/>
              <a:t>λέξεις.</a:t>
            </a:r>
          </a:p>
          <a:p>
            <a:pPr algn="just"/>
            <a:r>
              <a:rPr lang="el-GR" sz="2400" dirty="0" smtClean="0"/>
              <a:t>Επιτρέπει </a:t>
            </a:r>
            <a:r>
              <a:rPr lang="el-GR" sz="2400" dirty="0"/>
              <a:t>στον ασθενή να αναπτύξει το θέμα με λεπτομέρειες ή να επιλέξει κάποιες πτυχές του θέματος για </a:t>
            </a:r>
            <a:r>
              <a:rPr lang="el-GR" sz="2400" dirty="0" smtClean="0"/>
              <a:t>συζήτηση.</a:t>
            </a:r>
          </a:p>
          <a:p>
            <a:pPr algn="just"/>
            <a:r>
              <a:rPr lang="el-GR" sz="2400" dirty="0" smtClean="0"/>
              <a:t>Βοηθούν </a:t>
            </a:r>
            <a:r>
              <a:rPr lang="el-GR" sz="2400" dirty="0"/>
              <a:t>στην έναρξη μιας συζήτησης ή στη συνέχιση με άλλο </a:t>
            </a:r>
            <a:r>
              <a:rPr lang="el-GR" sz="2400" dirty="0" smtClean="0"/>
              <a:t>θέμα.</a:t>
            </a:r>
            <a:endParaRPr lang="el-GR" sz="2400" dirty="0"/>
          </a:p>
          <a:p>
            <a:pPr algn="just"/>
            <a:r>
              <a:rPr lang="el-GR" sz="2400" dirty="0" smtClean="0"/>
              <a:t>Δημιουργούν </a:t>
            </a:r>
            <a:r>
              <a:rPr lang="el-GR" sz="2400" dirty="0"/>
              <a:t>θετική </a:t>
            </a:r>
            <a:r>
              <a:rPr lang="el-GR" sz="2400" dirty="0" smtClean="0"/>
              <a:t>ατμόσφαιρα.</a:t>
            </a:r>
            <a:endParaRPr lang="el-GR" sz="24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29</a:t>
            </a:fld>
            <a:endParaRPr lang="el-GR" sz="1400" dirty="0"/>
          </a:p>
        </p:txBody>
      </p:sp>
    </p:spTree>
    <p:custDataLst>
      <p:tags r:id="rId1"/>
    </p:custDataLst>
    <p:extLst>
      <p:ext uri="{BB962C8B-B14F-4D97-AF65-F5344CB8AC3E}">
        <p14:creationId xmlns:p14="http://schemas.microsoft.com/office/powerpoint/2010/main" val="1895886123"/>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Χρηματοδότηση</a:t>
            </a:r>
            <a:endParaRPr lang="el-GR" dirty="0"/>
          </a:p>
        </p:txBody>
      </p:sp>
      <p:sp>
        <p:nvSpPr>
          <p:cNvPr id="3" name="Content Placeholder 2"/>
          <p:cNvSpPr>
            <a:spLocks noGrp="1"/>
          </p:cNvSpPr>
          <p:nvPr>
            <p:ph idx="1"/>
            <p:custDataLst>
              <p:tags r:id="rId3"/>
            </p:custDataLst>
          </p:nvPr>
        </p:nvSpPr>
        <p:spPr>
          <a:xfrm>
            <a:off x="457200" y="1340768"/>
            <a:ext cx="8229600" cy="4525963"/>
          </a:xfrm>
        </p:spPr>
        <p:txBody>
          <a:bodyPr>
            <a:normAutofit/>
          </a:bodyPr>
          <a:lstStyle/>
          <a:p>
            <a:r>
              <a:rPr lang="el-GR" sz="2400" dirty="0" smtClean="0"/>
              <a:t>Το παρόν εκπαιδευτικό υλικό έχει αναπτυχθεί στα πλαίσια του εκπαιδευτικού έργου του διδάσκοντα.</a:t>
            </a:r>
            <a:endParaRPr lang="en-US" sz="2400" dirty="0" smtClean="0"/>
          </a:p>
          <a:p>
            <a:r>
              <a:rPr lang="el-GR" sz="2400" dirty="0" smtClean="0"/>
              <a:t>Το έργο υλοποιείται στο πλαίσιο του Επιχειρησιακού Προγράμματος «Εκπαίδευση και Δια Βίου Μάθηση» και συγχρηματοδοτείται από την Ευρωπαϊκή Ένωση (Ευρωπαϊκό Κοινωνικό Ταμείο) και από εθνικούς πόρους.</a:t>
            </a:r>
          </a:p>
        </p:txBody>
      </p:sp>
      <p:pic>
        <p:nvPicPr>
          <p:cNvPr id="5"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1332312" y="5055064"/>
            <a:ext cx="6480048" cy="1542288"/>
          </a:xfrm>
          <a:prstGeom prst="rect">
            <a:avLst/>
          </a:prstGeom>
          <a:noFill/>
        </p:spPr>
      </p:pic>
      <p:sp>
        <p:nvSpPr>
          <p:cNvPr id="6" name="Θέση αριθμού διαφάνειας 5"/>
          <p:cNvSpPr>
            <a:spLocks noGrp="1"/>
          </p:cNvSpPr>
          <p:nvPr>
            <p:ph type="sldNum" sz="quarter" idx="12"/>
            <p:custDataLst>
              <p:tags r:id="rId4"/>
            </p:custDataLst>
          </p:nvPr>
        </p:nvSpPr>
        <p:spPr/>
        <p:txBody>
          <a:bodyPr/>
          <a:lstStyle/>
          <a:p>
            <a:fld id="{53C4726A-630D-4CB4-B088-BAB00F4188E9}" type="slidenum">
              <a:rPr lang="el-GR" smtClean="0"/>
              <a:t>3</a:t>
            </a:fld>
            <a:endParaRPr lang="el-GR" dirty="0"/>
          </a:p>
        </p:txBody>
      </p:sp>
    </p:spTree>
    <p:custDataLst>
      <p:tags r:id="rId1"/>
    </p:custDataLst>
    <p:extLst>
      <p:ext uri="{BB962C8B-B14F-4D97-AF65-F5344CB8AC3E}">
        <p14:creationId xmlns:p14="http://schemas.microsoft.com/office/powerpoint/2010/main" val="1628661543"/>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Κλειστές Ερωτήσεις</a:t>
            </a:r>
            <a:endParaRPr lang="en-US" sz="2800" b="0" dirty="0"/>
          </a:p>
        </p:txBody>
      </p:sp>
      <p:sp>
        <p:nvSpPr>
          <p:cNvPr id="9" name="Θέση περιεχομένου 8"/>
          <p:cNvSpPr>
            <a:spLocks noGrp="1"/>
          </p:cNvSpPr>
          <p:nvPr>
            <p:ph idx="1"/>
            <p:custDataLst>
              <p:tags r:id="rId3"/>
            </p:custDataLst>
          </p:nvPr>
        </p:nvSpPr>
        <p:spPr>
          <a:xfrm>
            <a:off x="174846" y="1562125"/>
            <a:ext cx="8686801" cy="4697067"/>
          </a:xfrm>
        </p:spPr>
        <p:txBody>
          <a:bodyPr>
            <a:noAutofit/>
          </a:bodyPr>
          <a:lstStyle/>
          <a:p>
            <a:pPr algn="just"/>
            <a:r>
              <a:rPr lang="el-GR" dirty="0"/>
              <a:t>Μονολεκτική απάντηση με ένα ¨ναι¨ ή ¨όχι</a:t>
            </a:r>
            <a:r>
              <a:rPr lang="el-GR" dirty="0" smtClean="0"/>
              <a:t>¨.</a:t>
            </a:r>
            <a:endParaRPr lang="el-GR" dirty="0"/>
          </a:p>
          <a:p>
            <a:pPr algn="just"/>
            <a:endParaRPr lang="el-GR" dirty="0"/>
          </a:p>
          <a:p>
            <a:pPr algn="just"/>
            <a:r>
              <a:rPr lang="el-GR" dirty="0"/>
              <a:t>Ο ακροατής παραμένει μόνο στο θέμα και είναι </a:t>
            </a:r>
            <a:r>
              <a:rPr lang="el-GR" dirty="0" smtClean="0"/>
              <a:t>συνοπτικός.</a:t>
            </a:r>
            <a:endParaRPr lang="el-GR" dirty="0"/>
          </a:p>
          <a:p>
            <a:pPr algn="just"/>
            <a:endParaRPr lang="el-GR" dirty="0"/>
          </a:p>
          <a:p>
            <a:pPr algn="just"/>
            <a:r>
              <a:rPr lang="el-GR" dirty="0"/>
              <a:t>Χρησιμοποιούνται για τη συλλογή </a:t>
            </a:r>
            <a:r>
              <a:rPr lang="el-GR" dirty="0" smtClean="0"/>
              <a:t>πληροφοριών.</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30</a:t>
            </a:fld>
            <a:endParaRPr lang="el-GR" sz="1400" dirty="0"/>
          </a:p>
        </p:txBody>
      </p:sp>
    </p:spTree>
    <p:custDataLst>
      <p:tags r:id="rId1"/>
    </p:custDataLst>
    <p:extLst>
      <p:ext uri="{BB962C8B-B14F-4D97-AF65-F5344CB8AC3E}">
        <p14:creationId xmlns:p14="http://schemas.microsoft.com/office/powerpoint/2010/main" val="509612192"/>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Αναδιατύπωση</a:t>
            </a:r>
            <a:endParaRPr lang="en-US" sz="2800" b="0" dirty="0"/>
          </a:p>
        </p:txBody>
      </p:sp>
      <p:sp>
        <p:nvSpPr>
          <p:cNvPr id="9" name="Θέση περιεχομένου 8"/>
          <p:cNvSpPr>
            <a:spLocks noGrp="1"/>
          </p:cNvSpPr>
          <p:nvPr>
            <p:ph idx="1"/>
            <p:custDataLst>
              <p:tags r:id="rId3"/>
            </p:custDataLst>
          </p:nvPr>
        </p:nvSpPr>
        <p:spPr>
          <a:xfrm>
            <a:off x="174846" y="1562125"/>
            <a:ext cx="8686801" cy="4697067"/>
          </a:xfrm>
        </p:spPr>
        <p:txBody>
          <a:bodyPr>
            <a:noAutofit/>
          </a:bodyPr>
          <a:lstStyle/>
          <a:p>
            <a:pPr algn="just"/>
            <a:endParaRPr lang="el-GR" dirty="0"/>
          </a:p>
          <a:p>
            <a:pPr algn="just"/>
            <a:r>
              <a:rPr lang="el-GR" dirty="0"/>
              <a:t>Παράφραση του βασικού μηνύματος που μεταδίδει ο </a:t>
            </a:r>
            <a:r>
              <a:rPr lang="el-GR" dirty="0" smtClean="0"/>
              <a:t>ασθενής.</a:t>
            </a:r>
            <a:endParaRPr lang="el-GR" dirty="0"/>
          </a:p>
          <a:p>
            <a:pPr algn="just"/>
            <a:r>
              <a:rPr lang="el-GR" dirty="0" smtClean="0"/>
              <a:t>Αντανάκλαση: </a:t>
            </a:r>
            <a:r>
              <a:rPr lang="el-GR" dirty="0"/>
              <a:t>οι ίδιες οι λέξεις που χρησιμοποιεί ο ασθενής </a:t>
            </a:r>
            <a:r>
              <a:rPr lang="el-GR" dirty="0" smtClean="0"/>
              <a:t>ανακλώνται.</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31</a:t>
            </a:fld>
            <a:endParaRPr lang="el-GR" sz="1400" dirty="0"/>
          </a:p>
        </p:txBody>
      </p:sp>
    </p:spTree>
    <p:custDataLst>
      <p:tags r:id="rId1"/>
    </p:custDataLst>
    <p:extLst>
      <p:ext uri="{BB962C8B-B14F-4D97-AF65-F5344CB8AC3E}">
        <p14:creationId xmlns:p14="http://schemas.microsoft.com/office/powerpoint/2010/main" val="2592245651"/>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Άγγιγμα </a:t>
            </a:r>
            <a:endParaRPr lang="en-US" sz="2800" b="0" dirty="0"/>
          </a:p>
        </p:txBody>
      </p:sp>
      <p:sp>
        <p:nvSpPr>
          <p:cNvPr id="9" name="Θέση περιεχομένου 8"/>
          <p:cNvSpPr>
            <a:spLocks noGrp="1"/>
          </p:cNvSpPr>
          <p:nvPr>
            <p:ph idx="1"/>
            <p:custDataLst>
              <p:tags r:id="rId3"/>
            </p:custDataLst>
          </p:nvPr>
        </p:nvSpPr>
        <p:spPr>
          <a:xfrm>
            <a:off x="174846" y="1379256"/>
            <a:ext cx="8686801" cy="4697067"/>
          </a:xfrm>
        </p:spPr>
        <p:txBody>
          <a:bodyPr>
            <a:noAutofit/>
          </a:bodyPr>
          <a:lstStyle/>
          <a:p>
            <a:pPr algn="just"/>
            <a:r>
              <a:rPr lang="el-GR" dirty="0" smtClean="0"/>
              <a:t>Θεραπευτικό μέσο.</a:t>
            </a:r>
            <a:endParaRPr lang="el-GR" dirty="0"/>
          </a:p>
          <a:p>
            <a:pPr algn="just"/>
            <a:r>
              <a:rPr lang="el-GR" dirty="0"/>
              <a:t>Υποδηλώνει </a:t>
            </a:r>
            <a:r>
              <a:rPr lang="el-GR" dirty="0" smtClean="0"/>
              <a:t>υποστήριξη.</a:t>
            </a:r>
            <a:endParaRPr lang="el-GR" dirty="0"/>
          </a:p>
          <a:p>
            <a:pPr algn="just"/>
            <a:r>
              <a:rPr lang="el-GR" dirty="0"/>
              <a:t>Χρησιμοποιείται όταν είναι δύσκολο να βρεθούν οι κατάλληλες λέξεις</a:t>
            </a:r>
          </a:p>
          <a:p>
            <a:pPr algn="just"/>
            <a:r>
              <a:rPr lang="el-GR" dirty="0"/>
              <a:t>Λαμβάνεται υπόψη το πολιτισμικό υπόβαθρο</a:t>
            </a:r>
          </a:p>
          <a:p>
            <a:pPr algn="just"/>
            <a:r>
              <a:rPr lang="el-GR" dirty="0"/>
              <a:t>Απαιτείται προφορική άδεια και σύμφωνη γνώμη</a:t>
            </a:r>
          </a:p>
          <a:p>
            <a:pPr algn="just"/>
            <a:r>
              <a:rPr lang="el-GR" dirty="0"/>
              <a:t>Επιδεικνύει ζεστασιά και ενδιαφέρον</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32</a:t>
            </a:fld>
            <a:endParaRPr lang="el-GR" sz="1400" dirty="0"/>
          </a:p>
        </p:txBody>
      </p:sp>
    </p:spTree>
    <p:custDataLst>
      <p:tags r:id="rId1"/>
    </p:custDataLst>
    <p:extLst>
      <p:ext uri="{BB962C8B-B14F-4D97-AF65-F5344CB8AC3E}">
        <p14:creationId xmlns:p14="http://schemas.microsoft.com/office/powerpoint/2010/main" val="3936838871"/>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Διευκρινίσεις</a:t>
            </a:r>
            <a:endParaRPr lang="en-US" sz="2800" b="0" dirty="0"/>
          </a:p>
        </p:txBody>
      </p:sp>
      <p:sp>
        <p:nvSpPr>
          <p:cNvPr id="9" name="Θέση περιεχομένου 8"/>
          <p:cNvSpPr>
            <a:spLocks noGrp="1"/>
          </p:cNvSpPr>
          <p:nvPr>
            <p:ph idx="1"/>
            <p:custDataLst>
              <p:tags r:id="rId3"/>
            </p:custDataLst>
          </p:nvPr>
        </p:nvSpPr>
        <p:spPr>
          <a:xfrm>
            <a:off x="174846" y="1379256"/>
            <a:ext cx="8686801" cy="4697067"/>
          </a:xfrm>
        </p:spPr>
        <p:txBody>
          <a:bodyPr>
            <a:noAutofit/>
          </a:bodyPr>
          <a:lstStyle/>
          <a:p>
            <a:pPr algn="just"/>
            <a:r>
              <a:rPr lang="el-GR" dirty="0"/>
              <a:t>Βοηθούν στην επιβεβαίωση της σωστής λήψης του </a:t>
            </a:r>
            <a:r>
              <a:rPr lang="el-GR" dirty="0" smtClean="0"/>
              <a:t>μηνύματος.</a:t>
            </a:r>
            <a:endParaRPr lang="el-GR" dirty="0"/>
          </a:p>
          <a:p>
            <a:pPr algn="just"/>
            <a:endParaRPr lang="el-GR" dirty="0"/>
          </a:p>
          <a:p>
            <a:pPr algn="just"/>
            <a:r>
              <a:rPr lang="el-GR" dirty="0"/>
              <a:t>Βοηθούν όταν ο διάλογος είναι </a:t>
            </a:r>
            <a:r>
              <a:rPr lang="el-GR" dirty="0" smtClean="0"/>
              <a:t>αναλυτικός.</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33</a:t>
            </a:fld>
            <a:endParaRPr lang="el-GR" sz="1400" dirty="0"/>
          </a:p>
        </p:txBody>
      </p:sp>
    </p:spTree>
    <p:custDataLst>
      <p:tags r:id="rId1"/>
    </p:custDataLst>
    <p:extLst>
      <p:ext uri="{BB962C8B-B14F-4D97-AF65-F5344CB8AC3E}">
        <p14:creationId xmlns:p14="http://schemas.microsoft.com/office/powerpoint/2010/main" val="1578304464"/>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Γενικές Κατευθυντήριες Δηλώσεις</a:t>
            </a:r>
            <a:endParaRPr lang="en-US" sz="2800" b="0" dirty="0"/>
          </a:p>
        </p:txBody>
      </p:sp>
      <p:sp>
        <p:nvSpPr>
          <p:cNvPr id="9" name="Θέση περιεχομένου 8"/>
          <p:cNvSpPr>
            <a:spLocks noGrp="1"/>
          </p:cNvSpPr>
          <p:nvPr>
            <p:ph idx="1"/>
            <p:custDataLst>
              <p:tags r:id="rId3"/>
            </p:custDataLst>
          </p:nvPr>
        </p:nvSpPr>
        <p:spPr>
          <a:xfrm>
            <a:off x="174846" y="1379256"/>
            <a:ext cx="8686801" cy="4697067"/>
          </a:xfrm>
        </p:spPr>
        <p:txBody>
          <a:bodyPr>
            <a:noAutofit/>
          </a:bodyPr>
          <a:lstStyle/>
          <a:p>
            <a:pPr algn="just"/>
            <a:r>
              <a:rPr lang="el-GR" dirty="0"/>
              <a:t>Χρησιμοποιούνται για να οδηγηθεί η συζήτηση προς μια κατεύθυνση π.χ. Πως περάσατε τη νύχτα σας;</a:t>
            </a:r>
          </a:p>
          <a:p>
            <a:pPr algn="just"/>
            <a:r>
              <a:rPr lang="el-GR" dirty="0"/>
              <a:t>Είναι ερωτήσεις που δεν μπορούν να απαντηθούν με ένα ναι ή ένα όχι  π.χ. Ίσως θα θέλατε να μιλήσετε για τη χημειοθεραπεία σας…</a:t>
            </a:r>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34</a:t>
            </a:fld>
            <a:endParaRPr lang="el-GR" sz="1400" dirty="0"/>
          </a:p>
        </p:txBody>
      </p:sp>
    </p:spTree>
    <p:custDataLst>
      <p:tags r:id="rId1"/>
    </p:custDataLst>
    <p:extLst>
      <p:ext uri="{BB962C8B-B14F-4D97-AF65-F5344CB8AC3E}">
        <p14:creationId xmlns:p14="http://schemas.microsoft.com/office/powerpoint/2010/main" val="3858970044"/>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Προσφορά του εαυτού</a:t>
            </a:r>
            <a:endParaRPr lang="en-US" sz="2800" b="0" dirty="0"/>
          </a:p>
        </p:txBody>
      </p:sp>
      <p:pic>
        <p:nvPicPr>
          <p:cNvPr id="2" name="Εικόνα 1" descr="[DECORATIVE]"/>
          <p:cNvPicPr>
            <a:picLocks noChangeAspect="1"/>
          </p:cNvPicPr>
          <p:nvPr/>
        </p:nvPicPr>
        <p:blipFill>
          <a:blip r:embed="rId8"/>
          <a:stretch>
            <a:fillRect/>
          </a:stretch>
        </p:blipFill>
        <p:spPr>
          <a:xfrm>
            <a:off x="-397" y="1052735"/>
            <a:ext cx="9144793" cy="5805561"/>
          </a:xfrm>
          <a:prstGeom prst="rect">
            <a:avLst/>
          </a:prstGeom>
        </p:spPr>
      </p:pic>
      <p:sp>
        <p:nvSpPr>
          <p:cNvPr id="9" name="Θέση περιεχομένου 8"/>
          <p:cNvSpPr>
            <a:spLocks noGrp="1"/>
          </p:cNvSpPr>
          <p:nvPr>
            <p:ph idx="1"/>
            <p:custDataLst>
              <p:tags r:id="rId3"/>
            </p:custDataLst>
          </p:nvPr>
        </p:nvSpPr>
        <p:spPr>
          <a:xfrm>
            <a:off x="174846" y="1379256"/>
            <a:ext cx="8686801" cy="4697067"/>
          </a:xfrm>
        </p:spPr>
        <p:txBody>
          <a:bodyPr>
            <a:noAutofit/>
          </a:bodyPr>
          <a:lstStyle/>
          <a:p>
            <a:pPr algn="just"/>
            <a:r>
              <a:rPr lang="el-GR" dirty="0" smtClean="0"/>
              <a:t>Διαθέσιμος.</a:t>
            </a:r>
            <a:endParaRPr lang="el-GR" dirty="0"/>
          </a:p>
          <a:p>
            <a:pPr algn="just"/>
            <a:r>
              <a:rPr lang="el-GR" dirty="0" smtClean="0"/>
              <a:t>Να απαντάτε </a:t>
            </a:r>
            <a:r>
              <a:rPr lang="el-GR" dirty="0"/>
              <a:t>σύντομα στις εκκλήσεις για </a:t>
            </a:r>
            <a:r>
              <a:rPr lang="el-GR" dirty="0" smtClean="0"/>
              <a:t>βοήθεια.</a:t>
            </a:r>
            <a:endParaRPr lang="el-GR" dirty="0"/>
          </a:p>
          <a:p>
            <a:pPr algn="just"/>
            <a:r>
              <a:rPr lang="el-GR" dirty="0"/>
              <a:t>Να ελέγχετε κάτι </a:t>
            </a:r>
            <a:r>
              <a:rPr lang="el-GR" dirty="0" smtClean="0"/>
              <a:t>αμέσως.</a:t>
            </a:r>
            <a:endParaRPr lang="el-GR" dirty="0"/>
          </a:p>
          <a:p>
            <a:pPr algn="just"/>
            <a:r>
              <a:rPr lang="el-GR" dirty="0"/>
              <a:t>Ενημέρωση για το χρόνο επιστροφής </a:t>
            </a:r>
            <a:r>
              <a:rPr lang="el-GR" dirty="0" smtClean="0"/>
              <a:t>σας.</a:t>
            </a:r>
            <a:endParaRPr lang="el-GR" dirty="0"/>
          </a:p>
          <a:p>
            <a:pPr algn="just"/>
            <a:r>
              <a:rPr lang="el-GR" dirty="0"/>
              <a:t>Εκπλήρωση </a:t>
            </a:r>
            <a:r>
              <a:rPr lang="el-GR" dirty="0" smtClean="0"/>
              <a:t>υποσχέσεων.</a:t>
            </a:r>
            <a:endParaRPr lang="el-GR" dirty="0"/>
          </a:p>
          <a:p>
            <a:pPr algn="just"/>
            <a:r>
              <a:rPr lang="el-GR" dirty="0"/>
              <a:t>¨Θα καθίσω απλά εδώ μαζί σας για λίγο</a:t>
            </a:r>
            <a:r>
              <a:rPr lang="el-GR" dirty="0" smtClean="0"/>
              <a:t>¨.</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35</a:t>
            </a:fld>
            <a:endParaRPr lang="el-GR" sz="1400" dirty="0"/>
          </a:p>
        </p:txBody>
      </p:sp>
    </p:spTree>
    <p:custDataLst>
      <p:tags r:id="rId1"/>
    </p:custDataLst>
    <p:extLst>
      <p:ext uri="{BB962C8B-B14F-4D97-AF65-F5344CB8AC3E}">
        <p14:creationId xmlns:p14="http://schemas.microsoft.com/office/powerpoint/2010/main" val="2229174429"/>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Ενθάρρυνση λεπτομερούς ανάλυσης</a:t>
            </a:r>
            <a:endParaRPr lang="en-US" sz="2800" b="0" dirty="0"/>
          </a:p>
        </p:txBody>
      </p:sp>
      <p:sp>
        <p:nvSpPr>
          <p:cNvPr id="9" name="Θέση περιεχομένου 8"/>
          <p:cNvSpPr>
            <a:spLocks noGrp="1"/>
          </p:cNvSpPr>
          <p:nvPr>
            <p:ph idx="1"/>
            <p:custDataLst>
              <p:tags r:id="rId3"/>
            </p:custDataLst>
          </p:nvPr>
        </p:nvSpPr>
        <p:spPr>
          <a:xfrm>
            <a:off x="174846" y="1379256"/>
            <a:ext cx="8686801" cy="4697067"/>
          </a:xfrm>
        </p:spPr>
        <p:txBody>
          <a:bodyPr>
            <a:noAutofit/>
          </a:bodyPr>
          <a:lstStyle/>
          <a:p>
            <a:pPr algn="just"/>
            <a:r>
              <a:rPr lang="el-GR" dirty="0"/>
              <a:t>Πείτε μου και άλλα για </a:t>
            </a:r>
            <a:r>
              <a:rPr lang="el-GR" dirty="0" smtClean="0"/>
              <a:t>αυτό.</a:t>
            </a:r>
            <a:endParaRPr lang="el-GR" dirty="0"/>
          </a:p>
          <a:p>
            <a:pPr algn="just"/>
            <a:r>
              <a:rPr lang="el-GR" dirty="0"/>
              <a:t>Δεν είμαι σίγουρος ότι καταλαβαίνω τα όσα μου </a:t>
            </a:r>
            <a:r>
              <a:rPr lang="el-GR" dirty="0" smtClean="0"/>
              <a:t>λέτε.</a:t>
            </a:r>
            <a:endParaRPr lang="el-GR" dirty="0"/>
          </a:p>
          <a:p>
            <a:pPr algn="just"/>
            <a:r>
              <a:rPr lang="el-GR" dirty="0"/>
              <a:t>Με τα σχόλια αυτά συγκεντρώνονται επιπλέον πληροφορίες για ένα συγκεκριμένο </a:t>
            </a:r>
            <a:r>
              <a:rPr lang="el-GR" dirty="0" smtClean="0"/>
              <a:t>θέμα.</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36</a:t>
            </a:fld>
            <a:endParaRPr lang="el-GR" sz="1400" dirty="0"/>
          </a:p>
        </p:txBody>
      </p:sp>
    </p:spTree>
    <p:custDataLst>
      <p:tags r:id="rId1"/>
    </p:custDataLst>
    <p:extLst>
      <p:ext uri="{BB962C8B-B14F-4D97-AF65-F5344CB8AC3E}">
        <p14:creationId xmlns:p14="http://schemas.microsoft.com/office/powerpoint/2010/main" val="637195546"/>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Παροχή πληροφοριών</a:t>
            </a:r>
            <a:endParaRPr lang="en-US" sz="2800" b="0" dirty="0"/>
          </a:p>
        </p:txBody>
      </p:sp>
      <p:sp>
        <p:nvSpPr>
          <p:cNvPr id="9" name="Θέση περιεχομένου 8"/>
          <p:cNvSpPr>
            <a:spLocks noGrp="1"/>
          </p:cNvSpPr>
          <p:nvPr>
            <p:ph idx="1"/>
            <p:custDataLst>
              <p:tags r:id="rId3"/>
            </p:custDataLst>
          </p:nvPr>
        </p:nvSpPr>
        <p:spPr>
          <a:xfrm>
            <a:off x="174846" y="1379256"/>
            <a:ext cx="8686801" cy="4697067"/>
          </a:xfrm>
        </p:spPr>
        <p:txBody>
          <a:bodyPr>
            <a:noAutofit/>
          </a:bodyPr>
          <a:lstStyle/>
          <a:p>
            <a:pPr algn="just"/>
            <a:r>
              <a:rPr lang="el-GR" dirty="0"/>
              <a:t>Για φαρμακευτική </a:t>
            </a:r>
            <a:r>
              <a:rPr lang="el-GR" dirty="0" smtClean="0"/>
              <a:t>αγωγή.</a:t>
            </a:r>
            <a:endParaRPr lang="el-GR" dirty="0"/>
          </a:p>
          <a:p>
            <a:pPr algn="just"/>
            <a:r>
              <a:rPr lang="el-GR" dirty="0"/>
              <a:t>Για </a:t>
            </a:r>
            <a:r>
              <a:rPr lang="el-GR" dirty="0" smtClean="0"/>
              <a:t>επεμβάσεις.</a:t>
            </a:r>
            <a:endParaRPr lang="el-GR" dirty="0"/>
          </a:p>
          <a:p>
            <a:pPr algn="just"/>
            <a:r>
              <a:rPr lang="el-GR" dirty="0"/>
              <a:t>Για διαγνωστικές </a:t>
            </a:r>
            <a:r>
              <a:rPr lang="el-GR" dirty="0" smtClean="0"/>
              <a:t>εξετάσεις.</a:t>
            </a:r>
            <a:endParaRPr lang="el-GR" dirty="0"/>
          </a:p>
          <a:p>
            <a:pPr algn="just"/>
            <a:r>
              <a:rPr lang="el-GR" dirty="0"/>
              <a:t>Για προσωπική υγιεινή φροντίδα και </a:t>
            </a:r>
            <a:r>
              <a:rPr lang="el-GR" dirty="0" smtClean="0"/>
              <a:t>περιποίηση.</a:t>
            </a:r>
            <a:endParaRPr lang="el-GR" dirty="0"/>
          </a:p>
          <a:p>
            <a:pPr algn="just"/>
            <a:r>
              <a:rPr lang="el-GR" dirty="0"/>
              <a:t>Στο τέλος επιβεβαιώστε ότι ο </a:t>
            </a:r>
            <a:r>
              <a:rPr lang="el-GR" dirty="0" smtClean="0"/>
              <a:t>ασθενής </a:t>
            </a:r>
            <a:r>
              <a:rPr lang="el-GR" dirty="0"/>
              <a:t>κατανόησε τις πληροφορίες που του </a:t>
            </a:r>
            <a:r>
              <a:rPr lang="el-GR" dirty="0" smtClean="0"/>
              <a:t>δόθηκαν.</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37</a:t>
            </a:fld>
            <a:endParaRPr lang="el-GR" sz="1400" dirty="0"/>
          </a:p>
        </p:txBody>
      </p:sp>
    </p:spTree>
    <p:custDataLst>
      <p:tags r:id="rId1"/>
    </p:custDataLst>
    <p:extLst>
      <p:ext uri="{BB962C8B-B14F-4D97-AF65-F5344CB8AC3E}">
        <p14:creationId xmlns:p14="http://schemas.microsoft.com/office/powerpoint/2010/main" val="2460336524"/>
      </p:ext>
    </p:extLst>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0" y="240171"/>
            <a:ext cx="9144000" cy="940966"/>
          </a:xfrm>
        </p:spPr>
        <p:txBody>
          <a:bodyPr>
            <a:noAutofit/>
          </a:bodyPr>
          <a:lstStyle/>
          <a:p>
            <a:r>
              <a:rPr lang="el-GR" altLang="el-GR" dirty="0"/>
              <a:t>Εναλλακτικές λύσεις</a:t>
            </a:r>
            <a:endParaRPr lang="en-US" sz="2800" b="0" dirty="0"/>
          </a:p>
        </p:txBody>
      </p:sp>
      <p:sp>
        <p:nvSpPr>
          <p:cNvPr id="9" name="Θέση περιεχομένου 8"/>
          <p:cNvSpPr>
            <a:spLocks noGrp="1"/>
          </p:cNvSpPr>
          <p:nvPr>
            <p:ph idx="1"/>
            <p:custDataLst>
              <p:tags r:id="rId3"/>
            </p:custDataLst>
          </p:nvPr>
        </p:nvSpPr>
        <p:spPr>
          <a:xfrm>
            <a:off x="174846" y="1379256"/>
            <a:ext cx="8686801" cy="4697067"/>
          </a:xfrm>
        </p:spPr>
        <p:txBody>
          <a:bodyPr>
            <a:noAutofit/>
          </a:bodyPr>
          <a:lstStyle/>
          <a:p>
            <a:pPr algn="just"/>
            <a:r>
              <a:rPr lang="el-GR" dirty="0"/>
              <a:t>Οι νοσηλευτές βοηθούν τους ασθενείς να λύσουν </a:t>
            </a:r>
            <a:r>
              <a:rPr lang="el-GR" dirty="0" smtClean="0"/>
              <a:t>προβλήματα</a:t>
            </a:r>
            <a:endParaRPr lang="el-GR" dirty="0"/>
          </a:p>
          <a:p>
            <a:pPr algn="just"/>
            <a:r>
              <a:rPr lang="el-GR" dirty="0"/>
              <a:t>Τους βοηθούν να λάβουν υπόψη τις πιθανές εναλλακτικές </a:t>
            </a:r>
            <a:r>
              <a:rPr lang="el-GR" dirty="0" smtClean="0"/>
              <a:t>λύσεις.</a:t>
            </a:r>
            <a:endParaRPr lang="el-GR" dirty="0"/>
          </a:p>
          <a:p>
            <a:pPr marL="400050" lvl="1" indent="0" algn="just">
              <a:buNone/>
            </a:pPr>
            <a:r>
              <a:rPr lang="el-GR" dirty="0"/>
              <a:t>Π.χ. Μπορείτε να λάβετε υπόψη σας …….</a:t>
            </a:r>
          </a:p>
          <a:p>
            <a:pPr marL="400050" lvl="1" indent="0" algn="just">
              <a:buNone/>
            </a:pPr>
            <a:r>
              <a:rPr lang="el-GR" dirty="0"/>
              <a:t>        </a:t>
            </a:r>
            <a:r>
              <a:rPr lang="el-GR" dirty="0" smtClean="0"/>
              <a:t>Έχετε </a:t>
            </a:r>
            <a:r>
              <a:rPr lang="el-GR" dirty="0"/>
              <a:t>σκεφθεί ότι…….</a:t>
            </a:r>
          </a:p>
          <a:p>
            <a:pPr marL="400050" lvl="1" indent="0" algn="just">
              <a:buNone/>
            </a:pPr>
            <a:r>
              <a:rPr lang="el-GR" dirty="0" smtClean="0"/>
              <a:t>        Ποιες </a:t>
            </a:r>
            <a:r>
              <a:rPr lang="el-GR" dirty="0"/>
              <a:t>σκέφτεστε εσείς ως </a:t>
            </a:r>
            <a:r>
              <a:rPr lang="el-GR" dirty="0" smtClean="0"/>
              <a:t>πιθανές λύσεις;</a:t>
            </a:r>
          </a:p>
          <a:p>
            <a:pPr algn="just"/>
            <a:r>
              <a:rPr lang="el-GR" dirty="0" smtClean="0"/>
              <a:t>Αποφεύγετε </a:t>
            </a:r>
            <a:r>
              <a:rPr lang="el-GR" dirty="0"/>
              <a:t>να δίνετε </a:t>
            </a:r>
            <a:r>
              <a:rPr lang="el-GR" dirty="0" smtClean="0"/>
              <a:t>συμβουλές.</a:t>
            </a:r>
            <a:endParaRPr lang="el-GR"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38</a:t>
            </a:fld>
            <a:endParaRPr lang="el-GR" sz="1400" dirty="0"/>
          </a:p>
        </p:txBody>
      </p:sp>
    </p:spTree>
    <p:custDataLst>
      <p:tags r:id="rId1"/>
    </p:custDataLst>
    <p:extLst>
      <p:ext uri="{BB962C8B-B14F-4D97-AF65-F5344CB8AC3E}">
        <p14:creationId xmlns:p14="http://schemas.microsoft.com/office/powerpoint/2010/main" val="2796886249"/>
      </p:ext>
    </p:extLst>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Τίτλος 1"/>
          <p:cNvSpPr>
            <a:spLocks noGrp="1"/>
          </p:cNvSpPr>
          <p:nvPr>
            <p:ph type="title"/>
            <p:custDataLst>
              <p:tags r:id="rId2"/>
            </p:custDataLst>
          </p:nvPr>
        </p:nvSpPr>
        <p:spPr>
          <a:xfrm>
            <a:off x="479926" y="133779"/>
            <a:ext cx="8229600" cy="811580"/>
          </a:xfrm>
        </p:spPr>
        <p:txBody>
          <a:bodyPr>
            <a:noAutofit/>
          </a:bodyPr>
          <a:lstStyle/>
          <a:p>
            <a:r>
              <a:rPr lang="el-GR" sz="4000" dirty="0" smtClean="0"/>
              <a:t>Βιβλιογραφία</a:t>
            </a:r>
            <a:r>
              <a:rPr lang="en-US" sz="4000" dirty="0" smtClean="0"/>
              <a:t> </a:t>
            </a:r>
            <a:endParaRPr lang="el-GR" sz="4000" dirty="0"/>
          </a:p>
        </p:txBody>
      </p:sp>
      <p:sp>
        <p:nvSpPr>
          <p:cNvPr id="6"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1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39</a:t>
            </a:fld>
            <a:endParaRPr lang="el-GR" sz="1400" dirty="0"/>
          </a:p>
        </p:txBody>
      </p:sp>
    </p:spTree>
    <p:custDataLst>
      <p:tags r:id="rId1"/>
    </p:custDataLst>
    <p:extLst>
      <p:ext uri="{BB962C8B-B14F-4D97-AF65-F5344CB8AC3E}">
        <p14:creationId xmlns:p14="http://schemas.microsoft.com/office/powerpoint/2010/main" val="2668455890"/>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p:txBody>
          <a:bodyPr/>
          <a:lstStyle/>
          <a:p>
            <a:r>
              <a:rPr lang="el-GR" dirty="0" smtClean="0"/>
              <a:t>Σκοποί  ενότητας</a:t>
            </a:r>
            <a:endParaRPr lang="el-GR" dirty="0"/>
          </a:p>
        </p:txBody>
      </p:sp>
      <p:sp>
        <p:nvSpPr>
          <p:cNvPr id="3" name="Content Placeholder 2"/>
          <p:cNvSpPr>
            <a:spLocks noGrp="1"/>
          </p:cNvSpPr>
          <p:nvPr>
            <p:ph idx="1"/>
            <p:custDataLst>
              <p:tags r:id="rId3"/>
            </p:custDataLst>
          </p:nvPr>
        </p:nvSpPr>
        <p:spPr>
          <a:xfrm>
            <a:off x="467544" y="1833611"/>
            <a:ext cx="8229600" cy="4525963"/>
          </a:xfrm>
        </p:spPr>
        <p:txBody>
          <a:bodyPr>
            <a:normAutofit/>
          </a:bodyPr>
          <a:lstStyle/>
          <a:p>
            <a:pPr lvl="0"/>
            <a:r>
              <a:rPr lang="el-GR" sz="2800" dirty="0" smtClean="0"/>
              <a:t>..</a:t>
            </a:r>
            <a:endParaRPr lang="en-US" sz="2800" dirty="0" smtClean="0"/>
          </a:p>
          <a:p>
            <a:pPr lvl="0"/>
            <a:r>
              <a:rPr lang="el-GR" sz="2800" dirty="0" smtClean="0"/>
              <a:t>.</a:t>
            </a:r>
          </a:p>
          <a:p>
            <a:pPr lvl="0"/>
            <a:r>
              <a:rPr lang="el-GR" sz="2800" dirty="0" smtClean="0"/>
              <a:t>….</a:t>
            </a:r>
          </a:p>
          <a:p>
            <a:pPr lvl="0"/>
            <a:r>
              <a:rPr lang="el-GR" sz="2800" dirty="0" smtClean="0"/>
              <a:t>…</a:t>
            </a:r>
          </a:p>
          <a:p>
            <a:pPr lvl="0"/>
            <a:r>
              <a:rPr lang="el-GR" sz="2800" dirty="0" smtClean="0"/>
              <a:t>…   </a:t>
            </a:r>
            <a:endParaRPr lang="el-GR" sz="2800" dirty="0"/>
          </a:p>
        </p:txBody>
      </p:sp>
      <p:sp>
        <p:nvSpPr>
          <p:cNvPr id="5" name="Θέση υποσέλιδου 3" descr="."/>
          <p:cNvSpPr txBox="1">
            <a:spLocks/>
          </p:cNvSpPr>
          <p:nvPr>
            <p:custDataLst>
              <p:tags r:id="rId4"/>
            </p:custDataLst>
          </p:nvPr>
        </p:nvSpPr>
        <p:spPr>
          <a:xfrm>
            <a:off x="3181325" y="6381328"/>
            <a:ext cx="3190875"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a:t>
            </a:r>
            <a:r>
              <a:rPr lang="el-GR" sz="1400" dirty="0" smtClean="0"/>
              <a:t>στη Νοσηλευτική </a:t>
            </a:r>
            <a:r>
              <a:rPr lang="el-GR" sz="1400" dirty="0"/>
              <a:t>Επιστήμη</a:t>
            </a:r>
            <a:endParaRPr lang="en-US" sz="1400" dirty="0"/>
          </a:p>
        </p:txBody>
      </p:sp>
      <p:sp>
        <p:nvSpPr>
          <p:cNvPr id="6" name="Slide Number Placeholder 5" descr="."/>
          <p:cNvSpPr>
            <a:spLocks noGrp="1"/>
          </p:cNvSpPr>
          <p:nvPr>
            <p:ph type="sldNum" sz="quarter" idx="12"/>
            <p:custDataLst>
              <p:tags r:id="rId5"/>
            </p:custDataLst>
          </p:nvPr>
        </p:nvSpPr>
        <p:spPr/>
        <p:txBody>
          <a:bodyPr/>
          <a:lstStyle/>
          <a:p>
            <a:fld id="{95390251-5B84-4D2F-A9C7-1C62C4738B3F}" type="slidenum">
              <a:rPr lang="el-GR" smtClean="0"/>
              <a:pPr/>
              <a:t>4</a:t>
            </a:fld>
            <a:endParaRPr lang="el-GR" dirty="0"/>
          </a:p>
        </p:txBody>
      </p:sp>
    </p:spTree>
    <p:custDataLst>
      <p:tags r:id="rId1"/>
    </p:custDataLst>
    <p:extLst>
      <p:ext uri="{BB962C8B-B14F-4D97-AF65-F5344CB8AC3E}">
        <p14:creationId xmlns:p14="http://schemas.microsoft.com/office/powerpoint/2010/main" val="2061497464"/>
      </p:ext>
    </p:extLst>
  </p:cSld>
  <p:clrMapOvr>
    <a:masterClrMapping/>
  </p:clrMapOvr>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Τίτλος 6"/>
          <p:cNvSpPr>
            <a:spLocks noGrp="1"/>
          </p:cNvSpPr>
          <p:nvPr>
            <p:ph type="ctrTitle"/>
            <p:custDataLst>
              <p:tags r:id="rId2"/>
            </p:custDataLst>
          </p:nvPr>
        </p:nvSpPr>
        <p:spPr>
          <a:xfrm>
            <a:off x="685800" y="2030983"/>
            <a:ext cx="7772400" cy="1470025"/>
          </a:xfrm>
        </p:spPr>
        <p:txBody>
          <a:bodyPr/>
          <a:lstStyle/>
          <a:p>
            <a:r>
              <a:rPr lang="el-GR" dirty="0" smtClean="0"/>
              <a:t>Τέλος Ενότητας</a:t>
            </a:r>
            <a:endParaRPr lang="el-GR" dirty="0"/>
          </a:p>
        </p:txBody>
      </p:sp>
      <p:pic>
        <p:nvPicPr>
          <p:cNvPr id="9" name="7 - Εικόνα" descr="εικόνα Λογότυπο για Άδειες χρήσης Creative Commons">
            <a:hlinkClick r:id="rId5"/>
          </p:cNvPr>
          <p:cNvPicPr>
            <a:picLocks noChangeAspect="1"/>
          </p:cNvPicPr>
          <p:nvPr/>
        </p:nvPicPr>
        <p:blipFill>
          <a:blip r:embed="rId6" cstate="print"/>
          <a:stretch>
            <a:fillRect/>
          </a:stretch>
        </p:blipFill>
        <p:spPr>
          <a:xfrm>
            <a:off x="2080877" y="5827935"/>
            <a:ext cx="1581685" cy="553393"/>
          </a:xfrm>
          <a:prstGeom prst="rect">
            <a:avLst/>
          </a:prstGeom>
        </p:spPr>
      </p:pic>
      <p:pic>
        <p:nvPicPr>
          <p:cNvPr id="10" name="Picture 3" descr="εικόνα Λογότυπο Επιχειρησιακού Προγράμματος Εκπαίδευση και Δια βίου Μάθηση">
            <a:hlinkClick r:id="rId7"/>
          </p:cNvPr>
          <p:cNvPicPr>
            <a:picLocks noChangeAspect="1" noChangeArrowheads="1"/>
          </p:cNvPicPr>
          <p:nvPr/>
        </p:nvPicPr>
        <p:blipFill>
          <a:blip r:embed="rId8" cstate="print"/>
          <a:srcRect/>
          <a:stretch>
            <a:fillRect/>
          </a:stretch>
        </p:blipFill>
        <p:spPr bwMode="auto">
          <a:xfrm>
            <a:off x="3662562" y="5733256"/>
            <a:ext cx="3240360" cy="771224"/>
          </a:xfrm>
          <a:prstGeom prst="rect">
            <a:avLst/>
          </a:prstGeom>
          <a:noFill/>
        </p:spPr>
      </p:pic>
    </p:spTree>
    <p:custDataLst>
      <p:tags r:id="rId1"/>
    </p:custDataLst>
    <p:extLst>
      <p:ext uri="{BB962C8B-B14F-4D97-AF65-F5344CB8AC3E}">
        <p14:creationId xmlns:p14="http://schemas.microsoft.com/office/powerpoint/2010/main" val="21280202"/>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custDataLst>
              <p:tags r:id="rId2"/>
            </p:custDataLst>
          </p:nvPr>
        </p:nvSpPr>
        <p:spPr>
          <a:xfrm>
            <a:off x="390364" y="274638"/>
            <a:ext cx="8229600" cy="1143000"/>
          </a:xfrm>
        </p:spPr>
        <p:txBody>
          <a:bodyPr/>
          <a:lstStyle/>
          <a:p>
            <a:r>
              <a:rPr lang="el-GR" dirty="0" smtClean="0"/>
              <a:t>Περιεχόμενα ενότητας</a:t>
            </a:r>
            <a:endParaRPr lang="el-GR" dirty="0"/>
          </a:p>
        </p:txBody>
      </p:sp>
      <p:sp>
        <p:nvSpPr>
          <p:cNvPr id="3" name="Content Placeholder 2"/>
          <p:cNvSpPr>
            <a:spLocks noGrp="1"/>
          </p:cNvSpPr>
          <p:nvPr>
            <p:ph idx="1"/>
            <p:custDataLst>
              <p:tags r:id="rId3"/>
            </p:custDataLst>
          </p:nvPr>
        </p:nvSpPr>
        <p:spPr>
          <a:xfrm>
            <a:off x="179512" y="1844824"/>
            <a:ext cx="8686800" cy="2588011"/>
          </a:xfrm>
        </p:spPr>
        <p:txBody>
          <a:bodyPr>
            <a:noAutofit/>
          </a:bodyPr>
          <a:lstStyle/>
          <a:p>
            <a:pPr lvl="1">
              <a:buFont typeface="Wingdings" pitchFamily="2" charset="2"/>
              <a:buChar char="§"/>
            </a:pPr>
            <a:r>
              <a:rPr lang="el-GR" sz="2400" dirty="0" smtClean="0">
                <a:hlinkClick r:id="rId8" action="ppaction://hlinksldjump"/>
              </a:rPr>
              <a:t>Επικοινωνία</a:t>
            </a:r>
            <a:r>
              <a:rPr lang="en-US" sz="2400" dirty="0" smtClean="0">
                <a:hlinkClick r:id="rId8" action="ppaction://hlinksldjump"/>
              </a:rPr>
              <a:t> </a:t>
            </a:r>
            <a:r>
              <a:rPr lang="el-GR" sz="2400" dirty="0" smtClean="0">
                <a:hlinkClick r:id="rId8" action="ppaction://hlinksldjump"/>
              </a:rPr>
              <a:t>Ορισμός</a:t>
            </a:r>
            <a:r>
              <a:rPr lang="en-US" sz="2400" dirty="0" smtClean="0">
                <a:hlinkClick r:id="rId8" action="ppaction://hlinksldjump"/>
              </a:rPr>
              <a:t> </a:t>
            </a:r>
            <a:r>
              <a:rPr lang="el-GR" sz="2400" dirty="0" smtClean="0">
                <a:hlinkClick r:id="rId8" action="ppaction://hlinksldjump"/>
              </a:rPr>
              <a:t>.</a:t>
            </a:r>
            <a:endParaRPr lang="el-GR" sz="2400" dirty="0" smtClean="0">
              <a:hlinkClick r:id="rId8" action="ppaction://hlinksldjump"/>
            </a:endParaRPr>
          </a:p>
          <a:p>
            <a:pPr lvl="1">
              <a:buFont typeface="Wingdings" pitchFamily="2" charset="2"/>
              <a:buChar char="§"/>
            </a:pPr>
            <a:r>
              <a:rPr lang="el-GR" sz="2400" dirty="0" smtClean="0">
                <a:hlinkClick r:id="rId9" action="ppaction://hlinksldjump"/>
              </a:rPr>
              <a:t>Παράγοντες </a:t>
            </a:r>
            <a:r>
              <a:rPr lang="el-GR" sz="2400" dirty="0">
                <a:hlinkClick r:id="rId9" action="ppaction://hlinksldjump"/>
              </a:rPr>
              <a:t>που επηρεάζουν την επικοινωνία</a:t>
            </a:r>
            <a:r>
              <a:rPr lang="el-GR" sz="2400" dirty="0" smtClean="0">
                <a:hlinkClick r:id="rId9" action="ppaction://hlinksldjump"/>
              </a:rPr>
              <a:t>.</a:t>
            </a:r>
            <a:endParaRPr lang="el-GR" sz="2400" dirty="0" smtClean="0"/>
          </a:p>
          <a:p>
            <a:pPr lvl="1">
              <a:buFont typeface="Wingdings" pitchFamily="2" charset="2"/>
              <a:buChar char="§"/>
            </a:pPr>
            <a:r>
              <a:rPr lang="el-GR" altLang="el-GR" sz="2400" dirty="0">
                <a:hlinkClick r:id="rId10" action="ppaction://hlinksldjump"/>
              </a:rPr>
              <a:t>Δεξιότητες </a:t>
            </a:r>
            <a:r>
              <a:rPr lang="el-GR" altLang="el-GR" sz="2400" dirty="0" smtClean="0">
                <a:hlinkClick r:id="rId10" action="ppaction://hlinksldjump"/>
              </a:rPr>
              <a:t>Επικοινωνίας</a:t>
            </a:r>
            <a:endParaRPr lang="el-GR" altLang="el-GR" sz="2400" dirty="0" smtClean="0"/>
          </a:p>
          <a:p>
            <a:pPr lvl="1">
              <a:buFont typeface="Wingdings" pitchFamily="2" charset="2"/>
              <a:buChar char="§"/>
            </a:pPr>
            <a:r>
              <a:rPr lang="el-GR" altLang="el-GR" sz="2400" dirty="0">
                <a:hlinkClick r:id="rId11" action="ppaction://hlinksldjump"/>
              </a:rPr>
              <a:t>Τεχνικές θεραπευτικής Επικοινωνίας</a:t>
            </a:r>
            <a:endParaRPr lang="el-GR" altLang="el-GR" sz="2400" dirty="0" smtClean="0"/>
          </a:p>
          <a:p>
            <a:pPr lvl="1">
              <a:buFont typeface="Wingdings" pitchFamily="2" charset="2"/>
              <a:buChar char="§"/>
            </a:pPr>
            <a:endParaRPr lang="el-GR" sz="2400" dirty="0" smtClean="0"/>
          </a:p>
          <a:p>
            <a:pPr marL="457200" lvl="1" indent="0">
              <a:buNone/>
            </a:pPr>
            <a:endParaRPr lang="fi-FI" sz="2400" dirty="0"/>
          </a:p>
          <a:p>
            <a:pPr marL="457200" lvl="1" indent="0">
              <a:buNone/>
            </a:pPr>
            <a:endParaRPr lang="el-GR" sz="2400" dirty="0" smtClean="0"/>
          </a:p>
        </p:txBody>
      </p:sp>
      <p:sp>
        <p:nvSpPr>
          <p:cNvPr id="5"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p:txBody>
      </p:sp>
      <p:sp>
        <p:nvSpPr>
          <p:cNvPr id="4" name="Slide Number Placeholder 3" descr="."/>
          <p:cNvSpPr>
            <a:spLocks noGrp="1"/>
          </p:cNvSpPr>
          <p:nvPr>
            <p:ph type="sldNum" sz="quarter" idx="12"/>
            <p:custDataLst>
              <p:tags r:id="rId5"/>
            </p:custDataLst>
          </p:nvPr>
        </p:nvSpPr>
        <p:spPr/>
        <p:txBody>
          <a:bodyPr/>
          <a:lstStyle/>
          <a:p>
            <a:fld id="{95390251-5B84-4D2F-A9C7-1C62C4738B3F}" type="slidenum">
              <a:rPr lang="el-GR" smtClean="0"/>
              <a:pPr/>
              <a:t>5</a:t>
            </a:fld>
            <a:endParaRPr lang="el-GR" dirty="0"/>
          </a:p>
        </p:txBody>
      </p:sp>
    </p:spTree>
    <p:custDataLst>
      <p:tags r:id="rId1"/>
    </p:custDataLst>
    <p:extLst>
      <p:ext uri="{BB962C8B-B14F-4D97-AF65-F5344CB8AC3E}">
        <p14:creationId xmlns:p14="http://schemas.microsoft.com/office/powerpoint/2010/main" val="303829524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03447" y="2708920"/>
            <a:ext cx="8229600" cy="940966"/>
          </a:xfrm>
        </p:spPr>
        <p:txBody>
          <a:bodyPr>
            <a:noAutofit/>
          </a:bodyPr>
          <a:lstStyle/>
          <a:p>
            <a:r>
              <a:rPr lang="el-GR" altLang="el-GR" dirty="0"/>
              <a:t>ΕΠΙΚΟΙΝΩΝΙΑ </a:t>
            </a:r>
            <a:br>
              <a:rPr lang="el-GR" altLang="el-GR" dirty="0"/>
            </a:br>
            <a:r>
              <a:rPr lang="el-GR" altLang="el-GR" dirty="0"/>
              <a:t>ΜΕΡΟΣ ΠΡΩΤΟ</a:t>
            </a:r>
            <a:endParaRPr lang="en-US" sz="2800" b="0" dirty="0"/>
          </a:p>
        </p:txBody>
      </p:sp>
      <p:sp>
        <p:nvSpPr>
          <p:cNvPr id="8" name="Θέση υποσέλιδου 3" descr="."/>
          <p:cNvSpPr txBox="1">
            <a:spLocks/>
          </p:cNvSpPr>
          <p:nvPr>
            <p:custDataLst>
              <p:tags r:id="rId3"/>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4"/>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6</a:t>
            </a:fld>
            <a:endParaRPr lang="el-GR" sz="1400" dirty="0"/>
          </a:p>
        </p:txBody>
      </p:sp>
    </p:spTree>
    <p:custDataLst>
      <p:tags r:id="rId1"/>
    </p:custDataLst>
    <p:extLst>
      <p:ext uri="{BB962C8B-B14F-4D97-AF65-F5344CB8AC3E}">
        <p14:creationId xmlns:p14="http://schemas.microsoft.com/office/powerpoint/2010/main" val="1552273466"/>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a:t>Ορισμός  Επικοινωνίας</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r>
              <a:rPr lang="el-GR" sz="3600" dirty="0"/>
              <a:t>Επικοινωνία είναι η διαδικασία κατά την οποία ένα άτομο στέλνει ένα μήνυμα σε ένα άλλο άτομο το οποίο το λαμβάνει, το επεξεργάζεται και δείχνει ότι το μήνυμα έχει </a:t>
            </a:r>
            <a:r>
              <a:rPr lang="el-GR" sz="3600" dirty="0" smtClean="0"/>
              <a:t>ερμηνευθεί.</a:t>
            </a:r>
            <a:endParaRPr lang="el-GR" sz="3600" dirty="0"/>
          </a:p>
          <a:p>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7</a:t>
            </a:fld>
            <a:endParaRPr lang="el-GR" sz="1400" dirty="0"/>
          </a:p>
        </p:txBody>
      </p:sp>
    </p:spTree>
    <p:custDataLst>
      <p:tags r:id="rId1"/>
    </p:custDataLst>
    <p:extLst>
      <p:ext uri="{BB962C8B-B14F-4D97-AF65-F5344CB8AC3E}">
        <p14:creationId xmlns:p14="http://schemas.microsoft.com/office/powerpoint/2010/main" val="666828987"/>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Ολοκλήρωση Επικοινωνίας</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endParaRPr lang="el-GR" sz="3600" dirty="0"/>
          </a:p>
          <a:p>
            <a:endParaRPr lang="el-GR" sz="3600" dirty="0"/>
          </a:p>
          <a:p>
            <a:r>
              <a:rPr lang="el-GR" sz="3600" dirty="0"/>
              <a:t>Για να ολοκληρωθεί η επικοινωνία πρέπει ο παραλήπτης να βεβαιώσει τη λήψη κι την κατανόηση του </a:t>
            </a:r>
            <a:r>
              <a:rPr lang="el-GR" sz="3600" dirty="0" smtClean="0"/>
              <a:t>μηνύματος.</a:t>
            </a:r>
            <a:endParaRPr lang="el-GR" sz="3600" dirty="0"/>
          </a:p>
          <a:p>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8</a:t>
            </a:fld>
            <a:endParaRPr lang="el-GR" sz="1400" dirty="0"/>
          </a:p>
        </p:txBody>
      </p:sp>
    </p:spTree>
    <p:custDataLst>
      <p:tags r:id="rId1"/>
    </p:custDataLst>
    <p:extLst>
      <p:ext uri="{BB962C8B-B14F-4D97-AF65-F5344CB8AC3E}">
        <p14:creationId xmlns:p14="http://schemas.microsoft.com/office/powerpoint/2010/main" val="223734000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 name="Title 1" descr="Παγκόσμιος Ιστός.&#10;World Wide Web.&#10; ή&#10; W,W,W.&#10; ή Web 1."/>
          <p:cNvSpPr>
            <a:spLocks noGrp="1" noChangeArrowheads="1"/>
          </p:cNvSpPr>
          <p:nvPr>
            <p:ph type="title"/>
            <p:custDataLst>
              <p:tags r:id="rId2"/>
            </p:custDataLst>
          </p:nvPr>
        </p:nvSpPr>
        <p:spPr>
          <a:xfrm>
            <a:off x="457200" y="260648"/>
            <a:ext cx="8229600" cy="940966"/>
          </a:xfrm>
        </p:spPr>
        <p:txBody>
          <a:bodyPr>
            <a:noAutofit/>
          </a:bodyPr>
          <a:lstStyle/>
          <a:p>
            <a:r>
              <a:rPr lang="el-GR" altLang="el-GR" dirty="0" smtClean="0"/>
              <a:t>Πραγματοποίηση Επικοινωνίας</a:t>
            </a:r>
            <a:endParaRPr lang="en-US" sz="2800" b="0" dirty="0"/>
          </a:p>
        </p:txBody>
      </p:sp>
      <p:sp>
        <p:nvSpPr>
          <p:cNvPr id="9" name="Θέση περιεχομένου 8"/>
          <p:cNvSpPr>
            <a:spLocks noGrp="1"/>
          </p:cNvSpPr>
          <p:nvPr>
            <p:ph idx="1"/>
            <p:custDataLst>
              <p:tags r:id="rId3"/>
            </p:custDataLst>
          </p:nvPr>
        </p:nvSpPr>
        <p:spPr>
          <a:xfrm>
            <a:off x="323528" y="1386889"/>
            <a:ext cx="8363272" cy="2351139"/>
          </a:xfrm>
        </p:spPr>
        <p:txBody>
          <a:bodyPr>
            <a:noAutofit/>
          </a:bodyPr>
          <a:lstStyle/>
          <a:p>
            <a:r>
              <a:rPr lang="el-GR" sz="3600" dirty="0"/>
              <a:t>Η επικοινωνία είναι μια συνεχής , κυκλική διαδικασία  που πραγματοποιείται με δύο </a:t>
            </a:r>
            <a:r>
              <a:rPr lang="el-GR" sz="3600" dirty="0" smtClean="0"/>
              <a:t>τρόπους.</a:t>
            </a:r>
            <a:endParaRPr lang="el-GR" sz="3600" dirty="0"/>
          </a:p>
          <a:p>
            <a:r>
              <a:rPr lang="el-GR" sz="3600" dirty="0"/>
              <a:t>     Α.   </a:t>
            </a:r>
            <a:r>
              <a:rPr lang="el-GR" sz="3600" dirty="0" smtClean="0"/>
              <a:t>Λεκτικά. </a:t>
            </a:r>
            <a:endParaRPr lang="el-GR" sz="3600" dirty="0"/>
          </a:p>
          <a:p>
            <a:r>
              <a:rPr lang="el-GR" sz="3600" dirty="0"/>
              <a:t>     Β.   Μη  λεκτικά </a:t>
            </a:r>
            <a:r>
              <a:rPr lang="el-GR" sz="3600" dirty="0" smtClean="0"/>
              <a:t>.</a:t>
            </a:r>
            <a:endParaRPr lang="el-GR" sz="3600" dirty="0"/>
          </a:p>
        </p:txBody>
      </p:sp>
      <p:sp>
        <p:nvSpPr>
          <p:cNvPr id="8" name="Θέση υποσέλιδου 3" descr="."/>
          <p:cNvSpPr txBox="1">
            <a:spLocks/>
          </p:cNvSpPr>
          <p:nvPr>
            <p:custDataLst>
              <p:tags r:id="rId4"/>
            </p:custDataLst>
          </p:nvPr>
        </p:nvSpPr>
        <p:spPr>
          <a:xfrm>
            <a:off x="2390967" y="6315396"/>
            <a:ext cx="4254561" cy="503237"/>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l-GR" sz="1400" dirty="0"/>
              <a:t>Εισαγωγή στη Νοσηλευτική Επιστήμη</a:t>
            </a:r>
            <a:endParaRPr lang="en-US" sz="1400" dirty="0"/>
          </a:p>
          <a:p>
            <a:pPr algn="ctr"/>
            <a:endParaRPr lang="en-US" sz="1400" dirty="0"/>
          </a:p>
        </p:txBody>
      </p:sp>
      <p:sp>
        <p:nvSpPr>
          <p:cNvPr id="24" name="Θέση αριθμού διαφάνειας 5" descr="."/>
          <p:cNvSpPr txBox="1">
            <a:spLocks/>
          </p:cNvSpPr>
          <p:nvPr>
            <p:custDataLst>
              <p:tags r:id="rId5"/>
            </p:custDataLst>
          </p:nvPr>
        </p:nvSpPr>
        <p:spPr>
          <a:xfrm>
            <a:off x="6553200" y="6356350"/>
            <a:ext cx="2133600" cy="365125"/>
          </a:xfrm>
          <a:prstGeom prst="rect">
            <a:avLst/>
          </a:prstGeom>
        </p:spPr>
        <p:txBody>
          <a:bodyPr/>
          <a:lstStyle>
            <a:defPPr>
              <a:defRPr lang="el-G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fld id="{53C4726A-630D-4CB4-B088-BAB00F4188E9}" type="slidenum">
              <a:rPr lang="el-GR" sz="1400" smtClean="0"/>
              <a:pPr algn="r"/>
              <a:t>9</a:t>
            </a:fld>
            <a:endParaRPr lang="el-GR" sz="1400" dirty="0"/>
          </a:p>
        </p:txBody>
      </p:sp>
    </p:spTree>
    <p:custDataLst>
      <p:tags r:id="rId1"/>
    </p:custDataLst>
    <p:extLst>
      <p:ext uri="{BB962C8B-B14F-4D97-AF65-F5344CB8AC3E}">
        <p14:creationId xmlns:p14="http://schemas.microsoft.com/office/powerpoint/2010/main" val="267589351"/>
      </p:ext>
    </p:extLst>
  </p:cSld>
  <p:clrMapOvr>
    <a:masterClrMapping/>
  </p:clrMapOvr>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ZHAW.ACCESSIBILITYADDIN.DEFAULTLANGUAGE" val="msoLanguageIDGreek"/>
  <p:tag name="ZHAW.ACCESSIBILITYADDIN.CHECKTIMEDATE" val="22/4/2015 5:36:31 μμ"/>
</p:tagLst>
</file>

<file path=ppt/tags/tag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2.xml><?xml version="1.0" encoding="utf-8"?>
<p:tagLst xmlns:a="http://schemas.openxmlformats.org/drawingml/2006/main" xmlns:r="http://schemas.openxmlformats.org/officeDocument/2006/relationships" xmlns:p="http://schemas.openxmlformats.org/presentationml/2006/main">
  <p:tag name="ZHAW.ACCESSIBILITYADDIN.READINGORDER" val="22,9,3,8,24,"/>
</p:tagLst>
</file>

<file path=ppt/tags/tag10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7.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10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0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1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2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7.xml><?xml version="1.0" encoding="utf-8"?>
<p:tagLst xmlns:a="http://schemas.openxmlformats.org/drawingml/2006/main" xmlns:r="http://schemas.openxmlformats.org/officeDocument/2006/relationships" xmlns:p="http://schemas.openxmlformats.org/presentationml/2006/main">
  <p:tag name="ZHAW.ACCESSIBILITYADDIN.READINGORDER" val="22,9,3,8,24,"/>
</p:tagLst>
</file>

<file path=ppt/tags/tag1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1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7.xml><?xml version="1.0" encoding="utf-8"?>
<p:tagLst xmlns:a="http://schemas.openxmlformats.org/drawingml/2006/main" xmlns:r="http://schemas.openxmlformats.org/officeDocument/2006/relationships" xmlns:p="http://schemas.openxmlformats.org/presentationml/2006/main">
  <p:tag name="ZHAW.ACCESSIBILITYADDIN.READINGORDER" val="22,2,9,8,24,"/>
</p:tagLst>
</file>

<file path=ppt/tags/tag1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xml><?xml version="1.0" encoding="utf-8"?>
<p:tagLst xmlns:a="http://schemas.openxmlformats.org/drawingml/2006/main" xmlns:r="http://schemas.openxmlformats.org/officeDocument/2006/relationships" xmlns:p="http://schemas.openxmlformats.org/presentationml/2006/main">
  <p:tag name="ZHAW.ACCESSIBILITYADDIN.READINGORDER" val="2,3,5,4,"/>
</p:tagLst>
</file>

<file path=ppt/tags/tag1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1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7.xml><?xml version="1.0" encoding="utf-8"?>
<p:tagLst xmlns:a="http://schemas.openxmlformats.org/drawingml/2006/main" xmlns:r="http://schemas.openxmlformats.org/officeDocument/2006/relationships" xmlns:p="http://schemas.openxmlformats.org/presentationml/2006/main">
  <p:tag name="ZHAW.ACCESSIBILITYADDIN.READINGORDER" val="2,6,14,"/>
</p:tagLst>
</file>

<file path=ppt/tags/tag1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191.xml><?xml version="1.0" encoding="utf-8"?>
<p:tagLst xmlns:a="http://schemas.openxmlformats.org/drawingml/2006/main" xmlns:r="http://schemas.openxmlformats.org/officeDocument/2006/relationships" xmlns:p="http://schemas.openxmlformats.org/presentationml/2006/main">
  <p:tag name="ZHAW.ACCESSIBILITYADDIN.READINGORDER" val="7,9,10,"/>
</p:tagLst>
</file>

<file path=ppt/tags/tag19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xml><?xml version="1.0" encoding="utf-8"?>
<p:tagLst xmlns:a="http://schemas.openxmlformats.org/drawingml/2006/main" xmlns:r="http://schemas.openxmlformats.org/officeDocument/2006/relationships" xmlns:p="http://schemas.openxmlformats.org/presentationml/2006/main">
  <p:tag name="ZHAW.ACCESSIBILITYADDIN.READINGORDER" val="1026,2,3,5,"/>
</p:tagLst>
</file>

<file path=ppt/tags/tag2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2.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3.xml><?xml version="1.0" encoding="utf-8"?>
<p:tagLst xmlns:a="http://schemas.openxmlformats.org/drawingml/2006/main" xmlns:r="http://schemas.openxmlformats.org/officeDocument/2006/relationships" xmlns:p="http://schemas.openxmlformats.org/presentationml/2006/main">
  <p:tag name="ZHAW.ACCESSIBILITYADDIN.READINGORDER" val="22,8,24,"/>
</p:tagLst>
</file>

<file path=ppt/tags/tag2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2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2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3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3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4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4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xml><?xml version="1.0" encoding="utf-8"?>
<p:tagLst xmlns:a="http://schemas.openxmlformats.org/drawingml/2006/main" xmlns:r="http://schemas.openxmlformats.org/officeDocument/2006/relationships" xmlns:p="http://schemas.openxmlformats.org/presentationml/2006/main">
  <p:tag name="ZHAW.ACCESSIBILITYADDIN.READINGORDER" val="8,9,5,3,"/>
</p:tagLst>
</file>

<file path=ppt/tags/tag5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5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7.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5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5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2.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6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6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6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7.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7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7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2.xml><?xml version="1.0" encoding="utf-8"?>
<p:tagLst xmlns:a="http://schemas.openxmlformats.org/drawingml/2006/main" xmlns:r="http://schemas.openxmlformats.org/officeDocument/2006/relationships" xmlns:p="http://schemas.openxmlformats.org/presentationml/2006/main">
  <p:tag name="ZHAW.ACCESSIBILITYADDIN.READINGORDER" val="22,9,8,24,"/>
</p:tagLst>
</file>

<file path=ppt/tags/tag8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7.xml><?xml version="1.0" encoding="utf-8"?>
<p:tagLst xmlns:a="http://schemas.openxmlformats.org/drawingml/2006/main" xmlns:r="http://schemas.openxmlformats.org/officeDocument/2006/relationships" xmlns:p="http://schemas.openxmlformats.org/presentationml/2006/main">
  <p:tag name="ZHAW.ACCESSIBILITYADDIN.READINGORDER" val="22,9,6,8,24,"/>
</p:tagLst>
</file>

<file path=ppt/tags/tag8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8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xml><?xml version="1.0" encoding="utf-8"?>
<p:tagLst xmlns:a="http://schemas.openxmlformats.org/drawingml/2006/main" xmlns:r="http://schemas.openxmlformats.org/officeDocument/2006/relationships" xmlns:p="http://schemas.openxmlformats.org/presentationml/2006/main">
  <p:tag name="ZHAW.ACCESSIBILITYADDIN.READINGORDER" val="2,3,5,6,"/>
</p:tagLst>
</file>

<file path=ppt/tags/tag90.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1.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2.xml><?xml version="1.0" encoding="utf-8"?>
<p:tagLst xmlns:a="http://schemas.openxmlformats.org/drawingml/2006/main" xmlns:r="http://schemas.openxmlformats.org/officeDocument/2006/relationships" xmlns:p="http://schemas.openxmlformats.org/presentationml/2006/main">
  <p:tag name="ZHAW.ACCESSIBILITYADDIN.READINGORDER" val="22,6,9,8,24,"/>
</p:tagLst>
</file>

<file path=ppt/tags/tag93.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4.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5.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6.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7.xml><?xml version="1.0" encoding="utf-8"?>
<p:tagLst xmlns:a="http://schemas.openxmlformats.org/drawingml/2006/main" xmlns:r="http://schemas.openxmlformats.org/officeDocument/2006/relationships" xmlns:p="http://schemas.openxmlformats.org/presentationml/2006/main">
  <p:tag name="ZHAW.ACCESSIBILITYADDIN.READINGORDER" val="22,9,2,8,24,"/>
</p:tagLst>
</file>

<file path=ppt/tags/tag98.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ags/tag99.xml><?xml version="1.0" encoding="utf-8"?>
<p:tagLst xmlns:a="http://schemas.openxmlformats.org/drawingml/2006/main" xmlns:r="http://schemas.openxmlformats.org/officeDocument/2006/relationships" xmlns:p="http://schemas.openxmlformats.org/presentationml/2006/main">
  <p:tag name="ZHAW.ACCESSIBILITYADDIN.CONFIRMEDLANGUAGE" val="msoLanguageIDGreek"/>
</p:tagLst>
</file>

<file path=ppt/theme/theme1.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txDef>
      <a:spPr/>
      <a:bodyPr vert="horz" lIns="91440" tIns="45720" rIns="91440" bIns="45720" rtlCol="0" anchor="ctr">
        <a:normAutofit/>
      </a:bodyPr>
      <a:lstStyle>
        <a:defPPr>
          <a:defRPr dirty="0" smtClean="0"/>
        </a:defPPr>
      </a:lstStyle>
    </a:txDef>
  </a:objectDefaults>
  <a:extraClrSchemeLst/>
</a:theme>
</file>

<file path=ppt/theme/theme2.xml><?xml version="1.0" encoding="utf-8"?>
<a:theme xmlns:a="http://schemas.openxmlformats.org/drawingml/2006/main" name="Θέμα του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1 6 " ? > < D o c u m e n t S e t t i n g s   x m l n s : x s d = " h t t p : / / w w w . w 3 . o r g / 2 0 0 1 / X M L S c h e m a "   x m l n s : x s i = " h t t p : / / w w w . w 3 . o r g / 2 0 0 1 / X M L S c h e m a - i n s t a n c e "   x m l n s = " h t t p : / / w w w . z h a w . c h / A c c e s s i b i l i t y A d d I n " >  
     < C h e c k R e a d i n g O r d e r > t r u e < / C h e c k R e a d i n g O r d e r >  
     < C h e c k T a b l e H e a d e r > t r u e < / C h e c k T a b l e H e a d e r >  
     < C h e c k S l i d e T i t l e > t r u e < / C h e c k S l i d e T i t l e >  
     < C h e c k L a n g u a g e S e t t i n g > t r u e < / C h e c k L a n g u a g e S e t t i n g >  
     < C h e c k A l t T e x t > t r u e < / C h e c k A l t T e x t >  
     < C h e c k T e x t S i z e > f a l s e < / C h e c k T e x t S i z e >  
     < C h e c k S c r e e n T i p > f a l s e < / C h e c k S c r e e n T i p >  
     < S h o w S h a p e N a m e C o l u m n > f a l s e < / S h o w S h a p e N a m e C o l u m n >  
     < S h o w I s s u e D e s c r i p t i o n > t r u e < / S h o w I s s u e D e s c r i p t i o n >  
 < / D o c u m e n t S e t t i n g s > 
</file>

<file path=customXml/itemProps1.xml><?xml version="1.0" encoding="utf-8"?>
<ds:datastoreItem xmlns:ds="http://schemas.openxmlformats.org/officeDocument/2006/customXml" ds:itemID="{8CC835CE-7B9E-4BAC-9DFF-610ED6ABB294}">
  <ds:schemaRefs>
    <ds:schemaRef ds:uri="http://www.w3.org/2001/XMLSchema"/>
    <ds:schemaRef ds:uri="http://www.zhaw.ch/AccessibilityAddIn"/>
  </ds:schemaRefs>
</ds:datastoreItem>
</file>

<file path=docProps/app.xml><?xml version="1.0" encoding="utf-8"?>
<Properties xmlns="http://schemas.openxmlformats.org/officeDocument/2006/extended-properties" xmlns:vt="http://schemas.openxmlformats.org/officeDocument/2006/docPropsVTypes">
  <Template>Προγραμματισμός IV_Ενότητα 1</Template>
  <TotalTime>3315</TotalTime>
  <Words>1457</Words>
  <Application>Microsoft Office PowerPoint</Application>
  <PresentationFormat>Προβολή στην οθόνη (4:3)</PresentationFormat>
  <Paragraphs>323</Paragraphs>
  <Slides>40</Slides>
  <Notes>40</Notes>
  <HiddenSlides>0</HiddenSlides>
  <MMClips>0</MMClips>
  <ScaleCrop>false</ScaleCrop>
  <HeadingPairs>
    <vt:vector size="6" baseType="variant">
      <vt:variant>
        <vt:lpstr>Γραμματοσειρές που χρησιμοποιούνται</vt:lpstr>
      </vt:variant>
      <vt:variant>
        <vt:i4>3</vt:i4>
      </vt:variant>
      <vt:variant>
        <vt:lpstr>Θέμα</vt:lpstr>
      </vt:variant>
      <vt:variant>
        <vt:i4>1</vt:i4>
      </vt:variant>
      <vt:variant>
        <vt:lpstr>Τίτλοι διαφανειών</vt:lpstr>
      </vt:variant>
      <vt:variant>
        <vt:i4>40</vt:i4>
      </vt:variant>
    </vt:vector>
  </HeadingPairs>
  <TitlesOfParts>
    <vt:vector size="44" baseType="lpstr">
      <vt:lpstr>Arial</vt:lpstr>
      <vt:lpstr>Calibri</vt:lpstr>
      <vt:lpstr>Wingdings</vt:lpstr>
      <vt:lpstr>Θέμα του Office</vt:lpstr>
      <vt:lpstr>Εισαγωγή στη                     Νοσηλευτική Επιστήμη</vt:lpstr>
      <vt:lpstr>Άδειες Χρήσης</vt:lpstr>
      <vt:lpstr>Χρηματοδότηση</vt:lpstr>
      <vt:lpstr>Σκοποί  ενότητας</vt:lpstr>
      <vt:lpstr>Περιεχόμενα ενότητας</vt:lpstr>
      <vt:lpstr>ΕΠΙΚΟΙΝΩΝΙΑ  ΜΕΡΟΣ ΠΡΩΤΟ</vt:lpstr>
      <vt:lpstr>Ορισμός  Επικοινωνίας</vt:lpstr>
      <vt:lpstr>Ολοκλήρωση Επικοινωνίας</vt:lpstr>
      <vt:lpstr>Πραγματοποίηση Επικοινωνίας</vt:lpstr>
      <vt:lpstr>Λεκτική Επικοινωνία</vt:lpstr>
      <vt:lpstr>Μη Λεκτική Επικοινωνία</vt:lpstr>
      <vt:lpstr>Αποτελέσματα μη λεκτικής επικοινωνίας (α)</vt:lpstr>
      <vt:lpstr>Περιπτώσεις μη λεκτικής επικοινωνίας </vt:lpstr>
      <vt:lpstr>Παράγοντες που επηρεάζουν την επικοινωνία</vt:lpstr>
      <vt:lpstr>Η κουλτούρα</vt:lpstr>
      <vt:lpstr>Η Προηγούμενη Εμπειρία επηρεάζει:</vt:lpstr>
      <vt:lpstr>Συναισθήματα </vt:lpstr>
      <vt:lpstr>Διάθεση</vt:lpstr>
      <vt:lpstr>Επικοινωνία με ηλικιωμένους</vt:lpstr>
      <vt:lpstr>Δεξιότητες Επικοινωνίας</vt:lpstr>
      <vt:lpstr>Ενεργητική Ακρόαση</vt:lpstr>
      <vt:lpstr>Ερμηνεία μη λεκτικών μηνυμάτων</vt:lpstr>
      <vt:lpstr>Ερμηνεία μη λεκτικών μηνυμάτων</vt:lpstr>
      <vt:lpstr>Αμφίδρομη Σχέση </vt:lpstr>
      <vt:lpstr>Εστίαση της προσοχής</vt:lpstr>
      <vt:lpstr>Η προσαρμογή του στυλ</vt:lpstr>
      <vt:lpstr>Τεχνικές θεραπευτικής Επικοινωνίας</vt:lpstr>
      <vt:lpstr>Η σιωπή </vt:lpstr>
      <vt:lpstr>Ανοιχτές  Ερωτήσεις</vt:lpstr>
      <vt:lpstr>Κλειστές Ερωτήσεις</vt:lpstr>
      <vt:lpstr>Αναδιατύπωση</vt:lpstr>
      <vt:lpstr>Άγγιγμα </vt:lpstr>
      <vt:lpstr>Διευκρινίσεις</vt:lpstr>
      <vt:lpstr>Γενικές Κατευθυντήριες Δηλώσεις</vt:lpstr>
      <vt:lpstr>Προσφορά του εαυτού</vt:lpstr>
      <vt:lpstr>Ενθάρρυνση λεπτομερούς ανάλυσης</vt:lpstr>
      <vt:lpstr>Παροχή πληροφοριών</vt:lpstr>
      <vt:lpstr>Εναλλακτικές λύσεις</vt:lpstr>
      <vt:lpstr>Βιβλιογραφία </vt:lpstr>
      <vt:lpstr>Τέλος Ενότητας</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Εισαγωγή στη                     Νοσηλευτική Επιστήμη</dc:title>
  <cp:lastModifiedBy>Tilemahos Stilianos</cp:lastModifiedBy>
  <cp:revision>3</cp:revision>
  <dcterms:created xsi:type="dcterms:W3CDTF">2014-04-07T11:24:35Z</dcterms:created>
  <dcterms:modified xsi:type="dcterms:W3CDTF">2015-04-22T14:36:32Z</dcterms:modified>
</cp:coreProperties>
</file>