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5" r:id="rId3"/>
    <p:sldId id="276" r:id="rId4"/>
    <p:sldId id="277" r:id="rId5"/>
    <p:sldId id="278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27" r:id="rId17"/>
    <p:sldId id="304" r:id="rId18"/>
    <p:sldId id="274" r:id="rId19"/>
  </p:sldIdLst>
  <p:sldSz cx="9144000" cy="6858000" type="screen4x3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389" autoAdjust="0"/>
    <p:restoredTop sz="99283" autoAdjust="0"/>
  </p:normalViewPr>
  <p:slideViewPr>
    <p:cSldViewPr>
      <p:cViewPr>
        <p:scale>
          <a:sx n="80" d="100"/>
          <a:sy n="80" d="100"/>
        </p:scale>
        <p:origin x="-12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6704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C01D1-1C2C-4B46-9AE5-EA9E029ECA4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  <p:sldLayoutId id="214748366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928803"/>
            <a:ext cx="7772400" cy="1285883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Ειδική Φυσική Αγωγή</a:t>
            </a:r>
            <a:endParaRPr lang="el-GR" dirty="0">
              <a:latin typeface="+mn-lt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86124"/>
            <a:ext cx="7776864" cy="2143140"/>
          </a:xfrm>
        </p:spPr>
        <p:txBody>
          <a:bodyPr>
            <a:noAutofit/>
          </a:bodyPr>
          <a:lstStyle/>
          <a:p>
            <a:r>
              <a:rPr lang="el-GR" sz="2800" b="1" dirty="0">
                <a:latin typeface="+mn-lt"/>
              </a:rPr>
              <a:t>Ενότητα </a:t>
            </a:r>
            <a:r>
              <a:rPr lang="el-GR" sz="2800" b="1" dirty="0" smtClean="0"/>
              <a:t>1</a:t>
            </a:r>
            <a:r>
              <a:rPr lang="el-GR" sz="2800" b="1" dirty="0" smtClean="0">
                <a:latin typeface="+mn-lt"/>
              </a:rPr>
              <a:t>η</a:t>
            </a:r>
            <a:r>
              <a:rPr lang="el-GR" sz="2800" b="1" dirty="0" smtClean="0">
                <a:latin typeface="+mn-lt"/>
              </a:rPr>
              <a:t>:</a:t>
            </a:r>
            <a:r>
              <a:rPr lang="en-US" sz="2800" dirty="0" smtClean="0">
                <a:latin typeface="+mn-lt"/>
              </a:rPr>
              <a:t> </a:t>
            </a:r>
            <a:r>
              <a:rPr lang="el-GR" sz="2800" dirty="0" smtClean="0">
                <a:latin typeface="+mn-lt"/>
              </a:rPr>
              <a:t>Εγκεφαλική Παράλυση</a:t>
            </a:r>
            <a:endParaRPr lang="en-US" sz="2800" dirty="0" smtClean="0">
              <a:latin typeface="+mn-lt"/>
            </a:endParaRPr>
          </a:p>
          <a:p>
            <a:endParaRPr lang="el-GR" sz="2800" dirty="0" smtClean="0">
              <a:latin typeface="+mn-lt"/>
            </a:endParaRPr>
          </a:p>
          <a:p>
            <a:r>
              <a:rPr lang="el-GR" sz="2800" dirty="0" err="1" smtClean="0">
                <a:latin typeface="+mn-lt"/>
              </a:rPr>
              <a:t>Κοκαρίδας</a:t>
            </a:r>
            <a:r>
              <a:rPr lang="el-GR" sz="2800" dirty="0" smtClean="0">
                <a:latin typeface="+mn-lt"/>
              </a:rPr>
              <a:t> Δημήτρης</a:t>
            </a:r>
          </a:p>
          <a:p>
            <a:r>
              <a:rPr lang="el-GR" sz="2800" dirty="0" smtClean="0">
                <a:latin typeface="+mn-lt"/>
              </a:rPr>
              <a:t>Τμήμα</a:t>
            </a:r>
            <a:r>
              <a:rPr lang="en-US" sz="2800" dirty="0" smtClean="0">
                <a:latin typeface="+mn-lt"/>
              </a:rPr>
              <a:t> </a:t>
            </a:r>
            <a:r>
              <a:rPr lang="el-GR" sz="2800" dirty="0" smtClean="0">
                <a:latin typeface="+mn-lt"/>
              </a:rPr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pic>
        <p:nvPicPr>
          <p:cNvPr id="10" name="Picture 6" descr="http://mirrors.creativecommons.org/presskit/buttons/88x31/png/by-s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826928"/>
            <a:ext cx="1584561" cy="5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>
                <a:latin typeface="+mn-lt"/>
              </a:rPr>
              <a:t>Ταξινόμηση Ε.Π.</a:t>
            </a:r>
          </a:p>
        </p:txBody>
      </p:sp>
      <p:sp>
        <p:nvSpPr>
          <p:cNvPr id="430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981200"/>
            <a:ext cx="8610600" cy="4419600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dirty="0" smtClean="0">
                <a:latin typeface="+mn-lt"/>
                <a:cs typeface="Times New Roman" pitchFamily="18" charset="0"/>
              </a:rPr>
              <a:t>Η ταξινόμηση της εγκεφαλικής παράλυσης </a:t>
            </a:r>
            <a:r>
              <a:rPr lang="el-GR" dirty="0" smtClean="0">
                <a:latin typeface="+mn-lt"/>
              </a:rPr>
              <a:t>γίνεται με βάση</a:t>
            </a:r>
            <a:r>
              <a:rPr lang="el-GR" dirty="0" smtClean="0">
                <a:latin typeface="+mn-lt"/>
                <a:cs typeface="Times New Roman" pitchFamily="18" charset="0"/>
              </a:rPr>
              <a:t>:</a:t>
            </a:r>
            <a:endParaRPr lang="el-GR" dirty="0" smtClean="0">
              <a:latin typeface="+mn-lt"/>
            </a:endParaRPr>
          </a:p>
          <a:p>
            <a:pPr lvl="1" algn="just" eaLnBrk="1" hangingPunct="1">
              <a:defRPr/>
            </a:pPr>
            <a:r>
              <a:rPr lang="el-GR" dirty="0" smtClean="0">
                <a:latin typeface="+mn-lt"/>
              </a:rPr>
              <a:t>Την περιοχή προσβολής του εγκεφάλου (νευρολογική ταξινόμηση).</a:t>
            </a:r>
          </a:p>
          <a:p>
            <a:pPr lvl="1" algn="just" eaLnBrk="1" hangingPunct="1">
              <a:defRPr/>
            </a:pPr>
            <a:r>
              <a:rPr lang="el-GR" dirty="0" smtClean="0">
                <a:latin typeface="+mn-lt"/>
              </a:rPr>
              <a:t>Την έκταση των εκδηλώσεων στον κορμό και τα άκρα (τοπογραφική ταξινόμηση).</a:t>
            </a:r>
          </a:p>
          <a:p>
            <a:pPr lvl="1" algn="just" eaLnBrk="1" hangingPunct="1">
              <a:defRPr/>
            </a:pPr>
            <a:r>
              <a:rPr lang="el-GR" dirty="0" smtClean="0">
                <a:latin typeface="+mn-lt"/>
              </a:rPr>
              <a:t>Τη λειτουργική ικανότητα (λειτουργική ταξινόμηση).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152400"/>
            <a:ext cx="8915400" cy="990600"/>
          </a:xfrm>
        </p:spPr>
        <p:txBody>
          <a:bodyPr/>
          <a:lstStyle/>
          <a:p>
            <a:pPr algn="l" eaLnBrk="1" hangingPunct="1">
              <a:defRPr/>
            </a:pPr>
            <a:r>
              <a:rPr lang="el-GR" smtClean="0">
                <a:latin typeface="+mn-lt"/>
              </a:rPr>
              <a:t>Αναλυτικότερα:</a:t>
            </a:r>
          </a:p>
        </p:txBody>
      </p:sp>
      <p:sp>
        <p:nvSpPr>
          <p:cNvPr id="440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295400"/>
            <a:ext cx="8382000" cy="5334000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  <a:defRPr/>
            </a:pPr>
            <a:r>
              <a:rPr lang="el-GR" sz="2800" b="1" smtClean="0">
                <a:latin typeface="+mn-lt"/>
              </a:rPr>
              <a:t>Η τοπογραφική ταξινόμηση</a:t>
            </a:r>
            <a:r>
              <a:rPr lang="el-GR" sz="2800" smtClean="0">
                <a:latin typeface="+mn-lt"/>
              </a:rPr>
              <a:t> (η έκταση των εκδηλώσεων στον κορμό και τα άκρα) αναφέρεται</a:t>
            </a:r>
            <a:r>
              <a:rPr lang="el-GR" sz="2800" smtClean="0">
                <a:latin typeface="+mn-lt"/>
                <a:cs typeface="Times New Roman" pitchFamily="18" charset="0"/>
              </a:rPr>
              <a:t> </a:t>
            </a:r>
            <a:r>
              <a:rPr lang="el-GR" sz="2800" smtClean="0">
                <a:latin typeface="+mn-lt"/>
              </a:rPr>
              <a:t>σ</a:t>
            </a:r>
            <a:r>
              <a:rPr lang="el-GR" sz="2800" smtClean="0">
                <a:latin typeface="+mn-lt"/>
                <a:cs typeface="Times New Roman" pitchFamily="18" charset="0"/>
              </a:rPr>
              <a:t>τα μέρη του σώματος που έχουν προσβληθε</a:t>
            </a:r>
            <a:r>
              <a:rPr lang="el-GR" sz="2800" smtClean="0">
                <a:latin typeface="+mn-lt"/>
              </a:rPr>
              <a:t>ί από την εγκεφαλική παράλυση και π</a:t>
            </a:r>
            <a:r>
              <a:rPr lang="el-GR" sz="2800" smtClean="0">
                <a:latin typeface="+mn-lt"/>
                <a:cs typeface="Times New Roman" pitchFamily="18" charset="0"/>
              </a:rPr>
              <a:t>εριλαμβάνε</a:t>
            </a:r>
            <a:r>
              <a:rPr lang="el-GR" sz="2800" smtClean="0">
                <a:latin typeface="+mn-lt"/>
              </a:rPr>
              <a:t>ι:</a:t>
            </a:r>
            <a:r>
              <a:rPr lang="el-GR" sz="2800" smtClean="0">
                <a:latin typeface="+mn-lt"/>
                <a:cs typeface="Times New Roman" pitchFamily="18" charset="0"/>
              </a:rPr>
              <a:t> </a:t>
            </a:r>
            <a:endParaRPr lang="el-GR" sz="2800" smtClean="0">
              <a:latin typeface="+mn-lt"/>
            </a:endParaRPr>
          </a:p>
          <a:p>
            <a:pPr marL="990600" lvl="1" indent="-533400" algn="just" eaLnBrk="1" hangingPunct="1">
              <a:lnSpc>
                <a:spcPct val="90000"/>
              </a:lnSpc>
              <a:defRPr/>
            </a:pPr>
            <a:r>
              <a:rPr lang="el-GR" smtClean="0">
                <a:latin typeface="+mn-lt"/>
              </a:rPr>
              <a:t>Τ</a:t>
            </a:r>
            <a:r>
              <a:rPr lang="el-GR" smtClean="0">
                <a:latin typeface="+mn-lt"/>
                <a:cs typeface="Times New Roman" pitchFamily="18" charset="0"/>
              </a:rPr>
              <a:t>ην ημιπληγία</a:t>
            </a:r>
            <a:r>
              <a:rPr lang="el-GR" smtClean="0">
                <a:latin typeface="+mn-lt"/>
              </a:rPr>
              <a:t>. </a:t>
            </a:r>
          </a:p>
          <a:p>
            <a:pPr marL="990600" lvl="1" indent="-533400" algn="just" eaLnBrk="1" hangingPunct="1">
              <a:lnSpc>
                <a:spcPct val="90000"/>
              </a:lnSpc>
              <a:defRPr/>
            </a:pPr>
            <a:r>
              <a:rPr lang="el-GR" smtClean="0">
                <a:latin typeface="+mn-lt"/>
              </a:rPr>
              <a:t>Τη </a:t>
            </a:r>
            <a:r>
              <a:rPr lang="el-GR" smtClean="0">
                <a:latin typeface="+mn-lt"/>
                <a:cs typeface="Times New Roman" pitchFamily="18" charset="0"/>
              </a:rPr>
              <a:t>διπληγία</a:t>
            </a:r>
            <a:r>
              <a:rPr lang="el-GR" smtClean="0">
                <a:latin typeface="+mn-lt"/>
              </a:rPr>
              <a:t>.</a:t>
            </a:r>
            <a:r>
              <a:rPr lang="el-GR" smtClean="0">
                <a:latin typeface="+mn-lt"/>
                <a:cs typeface="Times New Roman" pitchFamily="18" charset="0"/>
              </a:rPr>
              <a:t> </a:t>
            </a:r>
          </a:p>
          <a:p>
            <a:pPr marL="990600" lvl="1" indent="-533400" algn="just" eaLnBrk="1" hangingPunct="1">
              <a:lnSpc>
                <a:spcPct val="90000"/>
              </a:lnSpc>
              <a:defRPr/>
            </a:pPr>
            <a:r>
              <a:rPr lang="el-GR" smtClean="0">
                <a:latin typeface="+mn-lt"/>
              </a:rPr>
              <a:t>Την </a:t>
            </a:r>
            <a:r>
              <a:rPr lang="el-GR" smtClean="0">
                <a:latin typeface="+mn-lt"/>
                <a:cs typeface="Times New Roman" pitchFamily="18" charset="0"/>
              </a:rPr>
              <a:t>παραπληγία</a:t>
            </a:r>
            <a:r>
              <a:rPr lang="el-GR" smtClean="0">
                <a:latin typeface="+mn-lt"/>
              </a:rPr>
              <a:t>.</a:t>
            </a:r>
          </a:p>
          <a:p>
            <a:pPr marL="990600" lvl="1" indent="-533400" algn="just" eaLnBrk="1" hangingPunct="1">
              <a:lnSpc>
                <a:spcPct val="90000"/>
              </a:lnSpc>
              <a:defRPr/>
            </a:pPr>
            <a:r>
              <a:rPr lang="el-GR" smtClean="0">
                <a:latin typeface="+mn-lt"/>
              </a:rPr>
              <a:t>Την τετραπληγία.</a:t>
            </a:r>
          </a:p>
          <a:p>
            <a:pPr marL="990600" lvl="1" indent="-533400" algn="just" eaLnBrk="1" hangingPunct="1">
              <a:lnSpc>
                <a:spcPct val="90000"/>
              </a:lnSpc>
              <a:defRPr/>
            </a:pPr>
            <a:r>
              <a:rPr lang="el-GR" smtClean="0">
                <a:latin typeface="+mn-lt"/>
              </a:rPr>
              <a:t>Την μονοπληγία.</a:t>
            </a:r>
          </a:p>
          <a:p>
            <a:pPr marL="990600" lvl="1" indent="-533400" algn="just" eaLnBrk="1" hangingPunct="1">
              <a:lnSpc>
                <a:spcPct val="90000"/>
              </a:lnSpc>
              <a:defRPr/>
            </a:pPr>
            <a:r>
              <a:rPr lang="el-GR" smtClean="0">
                <a:latin typeface="+mn-lt"/>
              </a:rPr>
              <a:t>Την τριπληγία.</a:t>
            </a:r>
          </a:p>
          <a:p>
            <a:pPr marL="990600" lvl="1" indent="-533400" algn="just" eaLnBrk="1" hangingPunct="1">
              <a:lnSpc>
                <a:spcPct val="90000"/>
              </a:lnSpc>
              <a:defRPr/>
            </a:pPr>
            <a:endParaRPr lang="el-GR" smtClean="0"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500063" y="620713"/>
            <a:ext cx="7786713" cy="5737225"/>
          </a:xfrm>
        </p:spPr>
        <p:txBody>
          <a:bodyPr>
            <a:normAutofit lnSpcReduction="10000"/>
          </a:bodyPr>
          <a:lstStyle/>
          <a:p>
            <a:pPr marL="609600" indent="-609600" algn="just" eaLnBrk="1" hangingPunct="1">
              <a:buClr>
                <a:schemeClr val="tx1"/>
              </a:buClr>
              <a:buFontTx/>
              <a:buAutoNum type="arabicPeriod" startAt="2"/>
              <a:defRPr/>
            </a:pPr>
            <a:r>
              <a:rPr lang="el-GR" sz="2800" b="1" dirty="0" smtClean="0">
                <a:latin typeface="+mn-lt"/>
              </a:rPr>
              <a:t>Η λειτουργική ταξινόμηση</a:t>
            </a:r>
            <a:r>
              <a:rPr lang="el-GR" sz="2800" dirty="0" smtClean="0">
                <a:latin typeface="+mn-lt"/>
              </a:rPr>
              <a:t> (</a:t>
            </a:r>
            <a:r>
              <a:rPr lang="en-US" sz="2800" dirty="0" smtClean="0">
                <a:latin typeface="+mn-lt"/>
              </a:rPr>
              <a:t>GMFCS) </a:t>
            </a:r>
            <a:r>
              <a:rPr lang="el-GR" sz="2800" dirty="0" smtClean="0">
                <a:latin typeface="+mn-lt"/>
              </a:rPr>
              <a:t>διακρίνεται σε </a:t>
            </a:r>
            <a:r>
              <a:rPr lang="en-US" sz="2800" dirty="0" smtClean="0">
                <a:latin typeface="+mn-lt"/>
              </a:rPr>
              <a:t>5</a:t>
            </a:r>
            <a:r>
              <a:rPr lang="el-GR" sz="2800" dirty="0" smtClean="0">
                <a:latin typeface="+mn-lt"/>
              </a:rPr>
              <a:t> κατηγορίες:</a:t>
            </a:r>
          </a:p>
          <a:p>
            <a:pPr marL="990600" lvl="1" indent="-533400" algn="just" eaLnBrk="1" hangingPunct="1">
              <a:defRPr/>
            </a:pPr>
            <a:r>
              <a:rPr lang="el-GR" dirty="0" smtClean="0">
                <a:latin typeface="+mn-lt"/>
              </a:rPr>
              <a:t>Κατηγορία Ι. Κανένας περιορισμός δραστηριότητας.</a:t>
            </a:r>
          </a:p>
          <a:p>
            <a:pPr marL="990600" lvl="1" indent="-533400" algn="just" eaLnBrk="1" hangingPunct="1">
              <a:defRPr/>
            </a:pPr>
            <a:r>
              <a:rPr lang="el-GR" dirty="0" smtClean="0">
                <a:latin typeface="+mn-lt"/>
              </a:rPr>
              <a:t>Κατηγορία ΙΙ. ήπια (Ελαφρύς έως μέτριος περιορισμός δραστηριότητας.</a:t>
            </a:r>
          </a:p>
          <a:p>
            <a:pPr marL="990600" lvl="1" indent="-533400" algn="just" eaLnBrk="1" hangingPunct="1">
              <a:defRPr/>
            </a:pPr>
            <a:r>
              <a:rPr lang="el-GR" dirty="0" smtClean="0">
                <a:latin typeface="+mn-lt"/>
              </a:rPr>
              <a:t>Κατηγορία ΙΙΙ. (μέτρια). Μέτριος έως μεγάλος περιορισμός δραστηριότητας.</a:t>
            </a:r>
          </a:p>
          <a:p>
            <a:pPr marL="990600" lvl="1" indent="-533400" algn="just" eaLnBrk="1" hangingPunct="1">
              <a:defRPr/>
            </a:pPr>
            <a:r>
              <a:rPr lang="el-GR" dirty="0" smtClean="0">
                <a:latin typeface="+mn-lt"/>
              </a:rPr>
              <a:t>Κατηγορία Ι</a:t>
            </a:r>
            <a:r>
              <a:rPr lang="en-US" dirty="0" smtClean="0">
                <a:latin typeface="+mn-lt"/>
              </a:rPr>
              <a:t>V</a:t>
            </a:r>
            <a:r>
              <a:rPr lang="el-GR" dirty="0" smtClean="0">
                <a:latin typeface="+mn-lt"/>
              </a:rPr>
              <a:t> (σοβαρή). Μεγάλος περιορισμός δραστηριότητας</a:t>
            </a:r>
          </a:p>
          <a:p>
            <a:pPr marL="990600" lvl="1" indent="-533400" algn="just" eaLnBrk="1" hangingPunct="1">
              <a:defRPr/>
            </a:pPr>
            <a:r>
              <a:rPr lang="el-GR" dirty="0" smtClean="0">
                <a:latin typeface="+mn-lt"/>
              </a:rPr>
              <a:t>Κατηγορία </a:t>
            </a:r>
            <a:r>
              <a:rPr lang="en-US" dirty="0" smtClean="0">
                <a:latin typeface="+mn-lt"/>
              </a:rPr>
              <a:t>V</a:t>
            </a:r>
            <a:r>
              <a:rPr lang="el-GR" dirty="0" smtClean="0">
                <a:latin typeface="+mn-lt"/>
              </a:rPr>
              <a:t>.</a:t>
            </a:r>
            <a:r>
              <a:rPr lang="en-US" dirty="0" smtClean="0">
                <a:latin typeface="+mn-lt"/>
              </a:rPr>
              <a:t> (</a:t>
            </a:r>
            <a:r>
              <a:rPr lang="el-GR" dirty="0" smtClean="0">
                <a:latin typeface="+mn-lt"/>
              </a:rPr>
              <a:t>βαριά). Καμία φυσική δραστηριότητα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428596" y="571480"/>
            <a:ext cx="8286808" cy="6286520"/>
          </a:xfrm>
        </p:spPr>
        <p:txBody>
          <a:bodyPr>
            <a:normAutofit/>
          </a:bodyPr>
          <a:lstStyle/>
          <a:p>
            <a:pPr marL="533400" indent="-533400" algn="just" eaLnBrk="1" hangingPunct="1">
              <a:buClr>
                <a:schemeClr val="tx1"/>
              </a:buClr>
              <a:buFontTx/>
              <a:buAutoNum type="arabicPeriod" startAt="3"/>
              <a:defRPr/>
            </a:pPr>
            <a:r>
              <a:rPr lang="el-GR" sz="2400" b="1" dirty="0" smtClean="0">
                <a:latin typeface="+mn-lt"/>
              </a:rPr>
              <a:t>Η νευρολογική ταξινόμηση </a:t>
            </a:r>
            <a:r>
              <a:rPr lang="el-GR" sz="2400" dirty="0" smtClean="0">
                <a:latin typeface="+mn-lt"/>
              </a:rPr>
              <a:t>ανάλογα με την περιοχή προσβολής του εγκεφάλου αναφέρεται στον </a:t>
            </a:r>
            <a:r>
              <a:rPr lang="el-GR" sz="2400" dirty="0" smtClean="0">
                <a:latin typeface="+mn-lt"/>
                <a:cs typeface="Times New Roman" pitchFamily="18" charset="0"/>
              </a:rPr>
              <a:t>χαρακτήρα της νευρολογικής βλάβης</a:t>
            </a:r>
            <a:r>
              <a:rPr lang="el-GR" sz="2400" dirty="0" smtClean="0">
                <a:latin typeface="+mn-lt"/>
              </a:rPr>
              <a:t> και περιλαμβάνει τις εξής μορφές:</a:t>
            </a:r>
          </a:p>
          <a:p>
            <a:pPr marL="533400" indent="-533400" algn="just" eaLnBrk="1" hangingPunct="1">
              <a:defRPr/>
            </a:pPr>
            <a:r>
              <a:rPr lang="el-GR" sz="2400" b="1" dirty="0" smtClean="0">
                <a:latin typeface="+mn-lt"/>
                <a:cs typeface="Times New Roman" pitchFamily="18" charset="0"/>
              </a:rPr>
              <a:t>Σπαστική</a:t>
            </a:r>
            <a:r>
              <a:rPr lang="el-GR" sz="2400" dirty="0" smtClean="0">
                <a:latin typeface="+mn-lt"/>
                <a:cs typeface="Times New Roman" pitchFamily="18" charset="0"/>
              </a:rPr>
              <a:t> </a:t>
            </a:r>
            <a:r>
              <a:rPr lang="el-GR" sz="2400" dirty="0" smtClean="0">
                <a:latin typeface="+mn-lt"/>
              </a:rPr>
              <a:t>(πυραμιδική) </a:t>
            </a:r>
            <a:r>
              <a:rPr lang="el-GR" sz="2400" dirty="0" smtClean="0">
                <a:latin typeface="+mn-lt"/>
                <a:cs typeface="Times New Roman" pitchFamily="18" charset="0"/>
              </a:rPr>
              <a:t>μορφή. </a:t>
            </a:r>
            <a:endParaRPr lang="el-GR" sz="2400" dirty="0" smtClean="0">
              <a:latin typeface="+mn-lt"/>
            </a:endParaRPr>
          </a:p>
          <a:p>
            <a:pPr marL="533400" indent="-533400" algn="just" eaLnBrk="1" hangingPunct="1">
              <a:defRPr/>
            </a:pPr>
            <a:r>
              <a:rPr lang="el-GR" sz="2400" b="1" dirty="0" err="1" smtClean="0">
                <a:latin typeface="+mn-lt"/>
              </a:rPr>
              <a:t>Δυστονική</a:t>
            </a:r>
            <a:r>
              <a:rPr lang="el-GR" sz="2400" b="1" dirty="0" smtClean="0">
                <a:latin typeface="+mn-lt"/>
              </a:rPr>
              <a:t> </a:t>
            </a:r>
            <a:r>
              <a:rPr lang="el-GR" sz="2400" dirty="0" smtClean="0">
                <a:latin typeface="+mn-lt"/>
              </a:rPr>
              <a:t>(</a:t>
            </a:r>
            <a:r>
              <a:rPr lang="el-GR" sz="2400" dirty="0" err="1" smtClean="0">
                <a:latin typeface="+mn-lt"/>
              </a:rPr>
              <a:t>εξωπυραμιδική</a:t>
            </a:r>
            <a:r>
              <a:rPr lang="el-GR" sz="2400" dirty="0" smtClean="0">
                <a:latin typeface="+mn-lt"/>
              </a:rPr>
              <a:t>) μορφή που διακρίνεται: </a:t>
            </a:r>
          </a:p>
          <a:p>
            <a:pPr marL="914400" lvl="1" indent="-457200" algn="just" eaLnBrk="1" hangingPunct="1">
              <a:defRPr/>
            </a:pPr>
            <a:r>
              <a:rPr lang="el-GR" sz="2400" dirty="0" smtClean="0">
                <a:latin typeface="+mn-lt"/>
              </a:rPr>
              <a:t>Στην </a:t>
            </a:r>
            <a:r>
              <a:rPr lang="el-GR" sz="2400" dirty="0" err="1" smtClean="0">
                <a:latin typeface="+mn-lt"/>
              </a:rPr>
              <a:t>χορειοαθετωσική</a:t>
            </a:r>
            <a:r>
              <a:rPr lang="el-GR" sz="2400" dirty="0" smtClean="0">
                <a:latin typeface="+mn-lt"/>
              </a:rPr>
              <a:t> μορφή.</a:t>
            </a:r>
          </a:p>
          <a:p>
            <a:pPr marL="914400" lvl="1" indent="-457200" algn="just" eaLnBrk="1" hangingPunct="1">
              <a:defRPr/>
            </a:pPr>
            <a:r>
              <a:rPr lang="el-GR" sz="2400" dirty="0" smtClean="0">
                <a:latin typeface="+mn-lt"/>
              </a:rPr>
              <a:t>Στη </a:t>
            </a:r>
            <a:r>
              <a:rPr lang="el-GR" sz="2400" dirty="0" err="1" smtClean="0">
                <a:latin typeface="+mn-lt"/>
              </a:rPr>
              <a:t>δυσκαμπτική</a:t>
            </a:r>
            <a:r>
              <a:rPr lang="el-GR" sz="2400" dirty="0" smtClean="0">
                <a:latin typeface="+mn-lt"/>
              </a:rPr>
              <a:t> μορφή.</a:t>
            </a:r>
          </a:p>
          <a:p>
            <a:pPr marL="533400" indent="-533400" algn="just" eaLnBrk="1" hangingPunct="1">
              <a:defRPr/>
            </a:pPr>
            <a:r>
              <a:rPr lang="el-GR" sz="2400" b="1" dirty="0" smtClean="0">
                <a:latin typeface="+mn-lt"/>
              </a:rPr>
              <a:t>Ατονική μορφή</a:t>
            </a:r>
            <a:r>
              <a:rPr lang="el-GR" sz="2400" dirty="0" smtClean="0">
                <a:latin typeface="+mn-lt"/>
              </a:rPr>
              <a:t> που διακρίνεται </a:t>
            </a:r>
          </a:p>
          <a:p>
            <a:pPr marL="914400" lvl="1" indent="-457200" algn="just" eaLnBrk="1" hangingPunct="1">
              <a:defRPr/>
            </a:pPr>
            <a:r>
              <a:rPr lang="el-GR" sz="2400" dirty="0" smtClean="0">
                <a:latin typeface="+mn-lt"/>
              </a:rPr>
              <a:t>Στην ατονική </a:t>
            </a:r>
            <a:r>
              <a:rPr lang="el-GR" sz="2400" dirty="0" err="1" smtClean="0">
                <a:latin typeface="+mn-lt"/>
              </a:rPr>
              <a:t>διπληγία</a:t>
            </a:r>
            <a:r>
              <a:rPr lang="el-GR" sz="2400" dirty="0" smtClean="0">
                <a:latin typeface="+mn-lt"/>
              </a:rPr>
              <a:t>.</a:t>
            </a:r>
          </a:p>
          <a:p>
            <a:pPr marL="914400" lvl="1" indent="-457200" algn="just" eaLnBrk="1" hangingPunct="1">
              <a:defRPr/>
            </a:pPr>
            <a:r>
              <a:rPr lang="el-GR" sz="2400" dirty="0" smtClean="0">
                <a:latin typeface="+mn-lt"/>
              </a:rPr>
              <a:t>Την παρεγκεφαλιδική αταξία.</a:t>
            </a:r>
          </a:p>
          <a:p>
            <a:pPr marL="533400" indent="-533400" algn="just" eaLnBrk="1" hangingPunct="1">
              <a:defRPr/>
            </a:pPr>
            <a:r>
              <a:rPr lang="el-GR" sz="2400" b="1" dirty="0" smtClean="0">
                <a:latin typeface="+mn-lt"/>
              </a:rPr>
              <a:t>Μικτές μορφές</a:t>
            </a:r>
            <a:r>
              <a:rPr lang="el-GR" sz="2400" dirty="0" smtClean="0">
                <a:latin typeface="+mn-lt"/>
              </a:rPr>
              <a:t> (συνδυασμός των παραπάνω μορφών).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-100013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+mn-lt"/>
              </a:rPr>
              <a:t>Χαρακτηριστικά Ε.Π.</a:t>
            </a:r>
          </a:p>
        </p:txBody>
      </p:sp>
      <p:graphicFrame>
        <p:nvGraphicFramePr>
          <p:cNvPr id="63581" name="Group 93"/>
          <p:cNvGraphicFramePr>
            <a:graphicFrameLocks noGrp="1"/>
          </p:cNvGraphicFramePr>
          <p:nvPr>
            <p:ph idx="1"/>
          </p:nvPr>
        </p:nvGraphicFramePr>
        <p:xfrm>
          <a:off x="34925" y="692150"/>
          <a:ext cx="9074150" cy="6190679"/>
        </p:xfrm>
        <a:graphic>
          <a:graphicData uri="http://schemas.openxmlformats.org/drawingml/2006/table">
            <a:tbl>
              <a:tblPr/>
              <a:tblGrid>
                <a:gridCol w="1608117"/>
                <a:gridCol w="7466033"/>
              </a:tblGrid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Μορφές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Χαρακτηριστικά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Σπαστική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(Stiff and difficult movement)</a:t>
                      </a:r>
                      <a:endParaRPr kumimoji="0" lang="el-G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Υπερτονία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(αυξημένος μυϊκός τόνος)</a:t>
                      </a: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→ μύες σε διαρκή σύσπαση → μικρός έως ανύπαρκτος 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κινητικός έλεγχος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Υπερβολικό </a:t>
                      </a:r>
                      <a:r>
                        <a:rPr kumimoji="0" lang="el-GR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μυοτατικό</a:t>
                      </a: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αντανακλαστικό.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Αδυναμία στήριξης στην όρθια θέση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στα πέλματα, προσπάθεια στήριξης στις μύτες των ποδιών και ψαλιδισμός.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Αθετωσική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(Involuntary </a:t>
                      </a:r>
                      <a:r>
                        <a:rPr kumimoji="0" lang="el-GR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</a:t>
                      </a: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l-GR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uncontrol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led </a:t>
                      </a:r>
                      <a:r>
                        <a:rPr kumimoji="0" lang="el-GR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movement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Εναλλαγή του μυϊκού τόνου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(από υποτονία σε υπερτονία και το αντίθετο).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Διαρκής, μη προβλέψιμη και άσκοπη κίνηση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που 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συνοδεύεται από πολλές ακούσιες κινήσεις κυρίως των άνω άκρων και του κεφαλιού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Μυϊκές συσπάσεις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λόγω εναλλαγών του μυϊκού τόνου που διαρκούν μερικά δευτερόλεπτα και συχνά αποκτούν ένα γενικευμένο χαρακτήρα προκαλώντας απώλεια της ισορροπίας.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75" name="Group 39"/>
          <p:cNvGraphicFramePr>
            <a:graphicFrameLocks noGrp="1"/>
          </p:cNvGraphicFramePr>
          <p:nvPr>
            <p:ph idx="1"/>
          </p:nvPr>
        </p:nvGraphicFramePr>
        <p:xfrm>
          <a:off x="179388" y="1125538"/>
          <a:ext cx="8856662" cy="4634104"/>
        </p:xfrm>
        <a:graphic>
          <a:graphicData uri="http://schemas.openxmlformats.org/drawingml/2006/table">
            <a:tbl>
              <a:tblPr/>
              <a:tblGrid>
                <a:gridCol w="1655762"/>
                <a:gridCol w="7200900"/>
              </a:tblGrid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Μορφές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Χαρακτηριστικά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Αταξική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</a:t>
                      </a:r>
                      <a:r>
                        <a:rPr kumimoji="0" lang="el-G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isturbed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l-G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sense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l-G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l-G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balance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l-G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l-G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depth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l-G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perception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Συνδυασμένη διαταραχή ισορροπίας και συνέργειας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Μυϊκή υποτονία.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Πολύ φτωχή ισορροπία και συναρμογή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Εκούσιες αλλά αδέξιες κινήσεις,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με ασταθές βάδισμα και υπερβολικές κινήσεις των χεριών και ανικανότητα του ατόμου να εκτελέσει γρήγορες και συγχρονισμένες κινήσεις.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Μικτή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Συνδυασμός των παραπάνω μορφών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20" y="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+mn-lt"/>
              </a:rPr>
              <a:t>Χαρακτηριστικά Ε.Π.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el-GR" smtClean="0">
                <a:latin typeface="+mn-lt"/>
              </a:rPr>
              <a:t>Αντιμετώπιση Ε.Π.</a:t>
            </a:r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43000"/>
            <a:ext cx="9001156" cy="5715000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sz="2400" b="1" dirty="0" smtClean="0">
                <a:latin typeface="+mn-lt"/>
              </a:rPr>
              <a:t>Εργασιοθεραπεία</a:t>
            </a:r>
            <a:r>
              <a:rPr lang="el-GR" sz="2400" dirty="0" smtClean="0">
                <a:latin typeface="+mn-lt"/>
              </a:rPr>
              <a:t> για την εξάσκηση μικρών </a:t>
            </a:r>
            <a:r>
              <a:rPr lang="el-GR" sz="2400" dirty="0" err="1" smtClean="0">
                <a:latin typeface="+mn-lt"/>
              </a:rPr>
              <a:t>μυικών</a:t>
            </a:r>
            <a:r>
              <a:rPr lang="el-GR" sz="2400" dirty="0" smtClean="0">
                <a:latin typeface="+mn-lt"/>
              </a:rPr>
              <a:t> ομάδων των χεριών, των ποδιών, του προσώπου και των δακτύλων για την εκμάθηση δεξιοτήτων αυτοεξυπηρέτησης και χειρισμού.</a:t>
            </a:r>
          </a:p>
          <a:p>
            <a:pPr algn="just" eaLnBrk="1" hangingPunct="1">
              <a:defRPr/>
            </a:pPr>
            <a:r>
              <a:rPr lang="el-GR" sz="2400" b="1" dirty="0" err="1" smtClean="0">
                <a:latin typeface="+mn-lt"/>
              </a:rPr>
              <a:t>Λογοθεραπεία</a:t>
            </a:r>
            <a:r>
              <a:rPr lang="el-GR" sz="2400" dirty="0" smtClean="0">
                <a:latin typeface="+mn-lt"/>
              </a:rPr>
              <a:t> για τη μάθηση σωστής ομιλίας πρώτα με μασητικές ασκήσεις και μετά με ασκήσεις κινητικότητας του στόματος, της γλώσσας και των χειλιών.</a:t>
            </a:r>
          </a:p>
          <a:p>
            <a:pPr algn="just" eaLnBrk="1" hangingPunct="1">
              <a:defRPr/>
            </a:pPr>
            <a:r>
              <a:rPr lang="el-GR" sz="2400" b="1" dirty="0" smtClean="0">
                <a:latin typeface="+mn-lt"/>
              </a:rPr>
              <a:t>Ορθοπεδική αντιμετώπιση</a:t>
            </a:r>
            <a:r>
              <a:rPr lang="el-GR" sz="2400" dirty="0" smtClean="0">
                <a:latin typeface="+mn-lt"/>
              </a:rPr>
              <a:t> με την εφαρμογή επιδέσμων, ναρθήκων ή γύψων.</a:t>
            </a:r>
          </a:p>
          <a:p>
            <a:pPr algn="just" eaLnBrk="1" hangingPunct="1">
              <a:defRPr/>
            </a:pPr>
            <a:r>
              <a:rPr lang="el-GR" sz="2400" b="1" dirty="0" smtClean="0">
                <a:latin typeface="+mn-lt"/>
              </a:rPr>
              <a:t>Νευροχειρουργικές επεμβάσεις.</a:t>
            </a:r>
          </a:p>
          <a:p>
            <a:pPr algn="just" eaLnBrk="1" hangingPunct="1">
              <a:defRPr/>
            </a:pPr>
            <a:r>
              <a:rPr lang="el-GR" sz="2400" b="1" dirty="0" smtClean="0">
                <a:latin typeface="+mn-lt"/>
              </a:rPr>
              <a:t>Εφαρμογή θεραπευτικών προσεγγίσεων</a:t>
            </a:r>
            <a:r>
              <a:rPr lang="el-GR" sz="2400" dirty="0" smtClean="0">
                <a:latin typeface="+mn-lt"/>
              </a:rPr>
              <a:t> όπως η </a:t>
            </a:r>
            <a:r>
              <a:rPr lang="el-GR" sz="2400" dirty="0" err="1" smtClean="0">
                <a:latin typeface="+mn-lt"/>
              </a:rPr>
              <a:t>νευροεξελικτική</a:t>
            </a:r>
            <a:r>
              <a:rPr lang="el-GR" sz="2400" dirty="0" smtClean="0">
                <a:latin typeface="+mn-lt"/>
              </a:rPr>
              <a:t> </a:t>
            </a:r>
            <a:r>
              <a:rPr lang="el-GR" sz="2400" b="1" dirty="0" smtClean="0">
                <a:latin typeface="+mn-lt"/>
              </a:rPr>
              <a:t>μέθοδος </a:t>
            </a:r>
            <a:r>
              <a:rPr lang="en-US" sz="2400" b="1" dirty="0" err="1" smtClean="0">
                <a:latin typeface="+mn-lt"/>
              </a:rPr>
              <a:t>Bobath</a:t>
            </a:r>
            <a:r>
              <a:rPr lang="en-US" sz="2400" dirty="0" smtClean="0">
                <a:latin typeface="+mn-lt"/>
              </a:rPr>
              <a:t> </a:t>
            </a:r>
            <a:r>
              <a:rPr lang="el-GR" sz="2400" b="1" dirty="0" smtClean="0">
                <a:latin typeface="+mn-lt"/>
              </a:rPr>
              <a:t>και </a:t>
            </a:r>
            <a:r>
              <a:rPr lang="en-US" sz="2400" b="1" dirty="0" err="1" smtClean="0">
                <a:latin typeface="+mn-lt"/>
              </a:rPr>
              <a:t>Bobath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(</a:t>
            </a:r>
            <a:r>
              <a:rPr lang="en-US" sz="2400" dirty="0" err="1" smtClean="0">
                <a:latin typeface="+mn-lt"/>
              </a:rPr>
              <a:t>Neurodelopmental</a:t>
            </a:r>
            <a:r>
              <a:rPr lang="en-US" sz="2400" dirty="0" smtClean="0">
                <a:latin typeface="+mn-lt"/>
              </a:rPr>
              <a:t> Treatment – NDT), </a:t>
            </a:r>
            <a:r>
              <a:rPr lang="el-GR" sz="2400" b="1" dirty="0" smtClean="0">
                <a:latin typeface="+mn-lt"/>
              </a:rPr>
              <a:t>η μέθοδος </a:t>
            </a:r>
            <a:r>
              <a:rPr lang="en-US" sz="2400" b="1" dirty="0" err="1" smtClean="0">
                <a:latin typeface="+mn-lt"/>
              </a:rPr>
              <a:t>Vojta</a:t>
            </a:r>
            <a:r>
              <a:rPr lang="en-US" sz="2400" dirty="0" smtClean="0">
                <a:latin typeface="+mn-lt"/>
              </a:rPr>
              <a:t>, </a:t>
            </a:r>
            <a:r>
              <a:rPr lang="el-GR" sz="2400" dirty="0" smtClean="0">
                <a:latin typeface="+mn-lt"/>
              </a:rPr>
              <a:t>η καθοδηγούμενη μέθοδος </a:t>
            </a:r>
            <a:r>
              <a:rPr lang="en-US" sz="2400" dirty="0" err="1" smtClean="0">
                <a:latin typeface="+mn-lt"/>
              </a:rPr>
              <a:t>Peto</a:t>
            </a:r>
            <a:r>
              <a:rPr lang="en-US" sz="2400" dirty="0" smtClean="0">
                <a:latin typeface="+mn-lt"/>
              </a:rPr>
              <a:t>, </a:t>
            </a:r>
            <a:r>
              <a:rPr lang="el-GR" sz="2400" dirty="0" smtClean="0">
                <a:latin typeface="+mn-lt"/>
              </a:rPr>
              <a:t>και η μέθοδος της αισθητηριακής ολοκλήρωσης (</a:t>
            </a:r>
            <a:r>
              <a:rPr lang="en-US" sz="2400" dirty="0" smtClean="0">
                <a:latin typeface="+mn-lt"/>
              </a:rPr>
              <a:t>Sensory Integration</a:t>
            </a:r>
            <a:r>
              <a:rPr lang="el-GR" sz="2400" dirty="0" smtClean="0">
                <a:latin typeface="+mn-lt"/>
              </a:rPr>
              <a:t> - </a:t>
            </a:r>
            <a:r>
              <a:rPr lang="en-US" sz="2400" dirty="0" smtClean="0">
                <a:latin typeface="+mn-lt"/>
              </a:rPr>
              <a:t>SI)</a:t>
            </a:r>
            <a:r>
              <a:rPr lang="el-GR" sz="2400" dirty="0" smtClean="0">
                <a:latin typeface="+mn-lt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/>
          <a:lstStyle/>
          <a:p>
            <a:r>
              <a:rPr lang="el-GR" dirty="0">
                <a:latin typeface="+mn-lt"/>
              </a:rPr>
              <a:t>Βιβλιογραφία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43050"/>
            <a:ext cx="7427913" cy="3946538"/>
          </a:xfrm>
        </p:spPr>
        <p:txBody>
          <a:bodyPr>
            <a:normAutofit lnSpcReduction="10000"/>
          </a:bodyPr>
          <a:lstStyle/>
          <a:p>
            <a:pPr marL="609600" indent="-609600" algn="just">
              <a:lnSpc>
                <a:spcPct val="90000"/>
              </a:lnSpc>
            </a:pPr>
            <a:endParaRPr lang="el-GR" sz="2600" dirty="0" smtClean="0">
              <a:latin typeface="+mn-lt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el-GR" sz="2600" dirty="0" smtClean="0"/>
              <a:t>Αγγελοπούλου – </a:t>
            </a:r>
            <a:r>
              <a:rPr lang="el-GR" sz="2600" dirty="0" err="1" smtClean="0"/>
              <a:t>Σακαντάμη</a:t>
            </a:r>
            <a:r>
              <a:rPr lang="el-GR" sz="2600" dirty="0" smtClean="0"/>
              <a:t>, Ν. (2004). </a:t>
            </a:r>
            <a:r>
              <a:rPr lang="el-GR" sz="2600" i="1" dirty="0" smtClean="0"/>
              <a:t>Ειδική Αγωγή: αναπτυξιακές διαταραχές και χρόνιες μειονεξίες.</a:t>
            </a:r>
            <a:r>
              <a:rPr lang="el-GR" sz="2600" dirty="0" smtClean="0"/>
              <a:t> Θεσσαλονίκη: Εκδόσεις Πανεπιστημίου Μακεδονίας.</a:t>
            </a:r>
          </a:p>
          <a:p>
            <a:pPr marL="609600" indent="-609600" algn="just">
              <a:lnSpc>
                <a:spcPct val="90000"/>
              </a:lnSpc>
            </a:pPr>
            <a:r>
              <a:rPr lang="el-GR" sz="2600" dirty="0" err="1" smtClean="0"/>
              <a:t>Κοκαρίδας</a:t>
            </a:r>
            <a:r>
              <a:rPr lang="el-GR" sz="2600" dirty="0" smtClean="0"/>
              <a:t>, Δ. (2010). </a:t>
            </a:r>
            <a:r>
              <a:rPr lang="el-GR" sz="2600" i="1" dirty="0" smtClean="0"/>
              <a:t>Άσκηση και αναπηρία: εξατομίκευση, προσαρμογές και προοπτικές ένταξης.</a:t>
            </a:r>
            <a:r>
              <a:rPr lang="el-GR" sz="2600" dirty="0" smtClean="0"/>
              <a:t> Θεσσαλονίκη: Εκδόσεις Χριστοδουλίδη. </a:t>
            </a:r>
            <a:endParaRPr lang="en-US" sz="2600" dirty="0" smtClean="0"/>
          </a:p>
          <a:p>
            <a:pPr marL="609600" indent="-609600" algn="just">
              <a:lnSpc>
                <a:spcPct val="90000"/>
              </a:lnSpc>
            </a:pPr>
            <a:r>
              <a:rPr lang="en-US" sz="2600" dirty="0" err="1" smtClean="0"/>
              <a:t>Shephard</a:t>
            </a:r>
            <a:r>
              <a:rPr lang="en-US" sz="2600" dirty="0" smtClean="0"/>
              <a:t>, R.J.  (1990).  </a:t>
            </a:r>
            <a:r>
              <a:rPr lang="en-US" sz="2600" i="1" dirty="0" smtClean="0"/>
              <a:t>Fitness in special populations.</a:t>
            </a:r>
            <a:r>
              <a:rPr lang="en-US" sz="2600" dirty="0" smtClean="0"/>
              <a:t>  Champaign, IL: Human Kinetics.</a:t>
            </a:r>
            <a:endParaRPr lang="el-GR" sz="2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pic>
        <p:nvPicPr>
          <p:cNvPr id="2054" name="Picture 6" descr="http://mirrors.creativecommons.org/presskit/buttons/88x31/png/by-s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826670"/>
            <a:ext cx="1584561" cy="5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3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Άδειες Χρήσης</a:t>
            </a:r>
            <a:endParaRPr lang="el-GR" dirty="0">
              <a:latin typeface="+mn-lt"/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>
                <a:latin typeface="+mn-lt"/>
              </a:rPr>
              <a:t>Το παρόν εκπαιδευτικό υλικό υπόκειται σε</a:t>
            </a:r>
            <a:r>
              <a:rPr lang="en-US" sz="2800" dirty="0" smtClean="0">
                <a:latin typeface="+mn-lt"/>
              </a:rPr>
              <a:t> </a:t>
            </a:r>
            <a:r>
              <a:rPr lang="el-GR" sz="2800" dirty="0" smtClean="0">
                <a:latin typeface="+mn-lt"/>
              </a:rPr>
              <a:t>άδειες χρήσης </a:t>
            </a:r>
            <a:r>
              <a:rPr lang="en-US" sz="2800" dirty="0" smtClean="0">
                <a:latin typeface="+mn-lt"/>
              </a:rPr>
              <a:t>Creative Commons. </a:t>
            </a:r>
          </a:p>
          <a:p>
            <a:pPr algn="l"/>
            <a:r>
              <a:rPr lang="el-GR" sz="2800" dirty="0" smtClean="0">
                <a:latin typeface="+mn-lt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6" name="Picture 6" descr="http://mirrors.creativecommons.org/presskit/buttons/88x31/png/by-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947" y="4941168"/>
            <a:ext cx="1584561" cy="554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Χρηματοδότηση</a:t>
            </a:r>
            <a:endParaRPr lang="el-GR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+mn-lt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>
              <a:latin typeface="+mn-lt"/>
            </a:endParaRPr>
          </a:p>
          <a:p>
            <a:r>
              <a:rPr lang="el-GR" sz="2400" dirty="0" smtClean="0">
                <a:latin typeface="+mn-lt"/>
              </a:rPr>
              <a:t>Το έργο «</a:t>
            </a:r>
            <a:r>
              <a:rPr lang="el-GR" sz="2400" b="1" dirty="0" smtClean="0">
                <a:latin typeface="+mn-lt"/>
              </a:rPr>
              <a:t>Ανοικτά Ακαδημαϊκά Μαθήματα </a:t>
            </a:r>
            <a:r>
              <a:rPr lang="el-GR" sz="2400" b="1" smtClean="0">
                <a:latin typeface="+mn-lt"/>
              </a:rPr>
              <a:t>Πανεπιστημίου Θεσσαλίας</a:t>
            </a:r>
            <a:r>
              <a:rPr lang="el-GR" sz="2400" smtClean="0">
                <a:latin typeface="+mn-lt"/>
              </a:rPr>
              <a:t>» </a:t>
            </a:r>
            <a:r>
              <a:rPr lang="el-GR" sz="2400" dirty="0" smtClean="0">
                <a:latin typeface="+mn-lt"/>
              </a:rPr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>
                <a:latin typeface="+mn-lt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Σκοποί  ενότητας</a:t>
            </a:r>
            <a:endParaRPr lang="el-GR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txBody>
          <a:bodyPr/>
          <a:lstStyle/>
          <a:p>
            <a:pPr algn="just">
              <a:spcBef>
                <a:spcPct val="20000"/>
              </a:spcBef>
              <a:buFontTx/>
              <a:buChar char="•"/>
            </a:pPr>
            <a:r>
              <a:rPr lang="el-GR" dirty="0" smtClean="0">
                <a:latin typeface="+mn-lt"/>
              </a:rPr>
              <a:t>Να </a:t>
            </a:r>
            <a:r>
              <a:rPr lang="el-GR" dirty="0" smtClean="0">
                <a:latin typeface="+mn-lt"/>
              </a:rPr>
              <a:t>παρουσιάσει την εγκεφαλική παράλυση, την ν</a:t>
            </a:r>
            <a:r>
              <a:rPr lang="el-GR" dirty="0" smtClean="0"/>
              <a:t>ευρολογική</a:t>
            </a:r>
            <a:r>
              <a:rPr lang="el-GR" dirty="0" smtClean="0"/>
              <a:t>, τοπογραφική και λειτουργική </a:t>
            </a:r>
            <a:r>
              <a:rPr lang="el-GR" dirty="0" smtClean="0"/>
              <a:t>ταξινόμησή της, τα χαρακτηριστικά των κύριων μορφών της και τους κύριους τρόπους αντιμετώπισης.</a:t>
            </a:r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Περιεχόμενα ενότητας</a:t>
            </a:r>
            <a:endParaRPr lang="el-GR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>
                <a:latin typeface="+mn-lt"/>
              </a:rPr>
              <a:t>Ορισμός, αίτια και σοβαρότητα εγκεφαλικής παράλυσης.</a:t>
            </a:r>
            <a:endParaRPr lang="el-GR" dirty="0" smtClean="0">
              <a:latin typeface="+mn-lt"/>
            </a:endParaRPr>
          </a:p>
          <a:p>
            <a:pPr algn="just"/>
            <a:r>
              <a:rPr lang="el-GR" dirty="0" smtClean="0">
                <a:latin typeface="+mn-lt"/>
              </a:rPr>
              <a:t>Νευρολογική, τοπογραφική και λειτουργική ταξινόμηση εγκεφαλικής παράλυσης.</a:t>
            </a:r>
            <a:endParaRPr lang="el-GR" dirty="0" smtClean="0">
              <a:latin typeface="+mn-lt"/>
            </a:endParaRPr>
          </a:p>
          <a:p>
            <a:pPr algn="just"/>
            <a:r>
              <a:rPr lang="el-GR" dirty="0" smtClean="0">
                <a:latin typeface="+mn-lt"/>
              </a:rPr>
              <a:t>Χαρακτηριστικά κύριων μορφών εγκεφαλικής παράλυσης και τρόποι αντιμετώπισης.</a:t>
            </a:r>
            <a:endParaRPr lang="el-GR" dirty="0" smtClean="0">
              <a:latin typeface="+mn-lt"/>
            </a:endParaRPr>
          </a:p>
          <a:p>
            <a:endParaRPr lang="el-GR" dirty="0" smtClean="0">
              <a:latin typeface="+mn-lt"/>
            </a:endParaRPr>
          </a:p>
          <a:p>
            <a:endParaRPr lang="el-GR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dirty="0" smtClean="0">
                <a:latin typeface="+mn-lt"/>
              </a:rPr>
              <a:t>Εγκεφαλική Παράλυση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773238"/>
            <a:ext cx="8305800" cy="4932362"/>
          </a:xfrm>
        </p:spPr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el-GR" sz="2800" dirty="0" smtClean="0">
                <a:latin typeface="+mn-lt"/>
                <a:cs typeface="Times New Roman" pitchFamily="18" charset="0"/>
              </a:rPr>
              <a:t>Η εγκεφαλική παράλυση (ΕΠ) είναι χρόνια νευρολογική διαταραχή της κίνησης και στάσης του σώματος λόγω μόνιμης</a:t>
            </a:r>
            <a:r>
              <a:rPr lang="el-GR" sz="2800" dirty="0" smtClean="0">
                <a:latin typeface="+mn-lt"/>
              </a:rPr>
              <a:t>, μη προοδευτικής αλλά και μη αναστρέψιμης</a:t>
            </a:r>
            <a:r>
              <a:rPr lang="el-GR" sz="2800" dirty="0" smtClean="0">
                <a:latin typeface="+mn-lt"/>
                <a:cs typeface="Times New Roman" pitchFamily="18" charset="0"/>
              </a:rPr>
              <a:t> βλάβης </a:t>
            </a:r>
            <a:r>
              <a:rPr lang="el-GR" sz="2800" dirty="0" smtClean="0">
                <a:latin typeface="+mn-lt"/>
              </a:rPr>
              <a:t>κινητικών κυρίως κέντρων του</a:t>
            </a:r>
            <a:r>
              <a:rPr lang="el-GR" sz="2800" dirty="0" smtClean="0">
                <a:latin typeface="+mn-lt"/>
                <a:cs typeface="Times New Roman" pitchFamily="18" charset="0"/>
              </a:rPr>
              <a:t> εγκεφάλου</a:t>
            </a:r>
            <a:r>
              <a:rPr lang="el-GR" sz="2800" dirty="0" smtClean="0">
                <a:latin typeface="+mn-lt"/>
              </a:rPr>
              <a:t>.</a:t>
            </a:r>
          </a:p>
          <a:p>
            <a:pPr algn="just" eaLnBrk="1" hangingPunct="1">
              <a:defRPr/>
            </a:pPr>
            <a:r>
              <a:rPr lang="el-GR" sz="2800" dirty="0" smtClean="0">
                <a:latin typeface="+mn-lt"/>
              </a:rPr>
              <a:t>Παρόλο που η εγκεφαλική βλάβη δεν βελτιώνεται ούτε επιδεινώνεται, οι κινήσεις, η στάση του σώματος και τα προβλήματα που τη συνοδεύουν προοδευτικά επιβαρύνονται περισσότερο ή λιγότερο, ανάλογα με τη θεραπευτική αντιμετώπιση που εφαρμόζεται.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+mn-lt"/>
              </a:rPr>
              <a:t>Η Ε.Π. Εκδηλώνεται….</a:t>
            </a:r>
          </a:p>
        </p:txBody>
      </p:sp>
      <p:sp>
        <p:nvSpPr>
          <p:cNvPr id="624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916113"/>
            <a:ext cx="8540750" cy="4183062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dirty="0" smtClean="0">
                <a:latin typeface="+mn-lt"/>
              </a:rPr>
              <a:t>Με διαταραχές στην κινητικότητα και τη στάση του ατόμου και αδυναμία του πάσχοντα να χρησιμοποιήσει βουλητικά τους μύες του και συχνά</a:t>
            </a:r>
            <a:r>
              <a:rPr lang="el-GR" dirty="0" smtClean="0">
                <a:latin typeface="+mn-lt"/>
                <a:cs typeface="Times New Roman" pitchFamily="18" charset="0"/>
              </a:rPr>
              <a:t> συνοδεύεται από άλλες σχετικές δυσλειτουργίες.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700213"/>
            <a:ext cx="8534400" cy="4824412"/>
          </a:xfrm>
        </p:spPr>
        <p:txBody>
          <a:bodyPr/>
          <a:lstStyle/>
          <a:p>
            <a:pPr lvl="1" algn="just" eaLnBrk="1" hangingPunct="1">
              <a:defRPr/>
            </a:pPr>
            <a:r>
              <a:rPr lang="el-GR" b="1" smtClean="0">
                <a:latin typeface="+mn-lt"/>
                <a:cs typeface="Times New Roman" pitchFamily="18" charset="0"/>
              </a:rPr>
              <a:t>από ελαφριά</a:t>
            </a:r>
            <a:r>
              <a:rPr lang="el-GR" smtClean="0">
                <a:latin typeface="+mn-lt"/>
                <a:cs typeface="Times New Roman" pitchFamily="18" charset="0"/>
              </a:rPr>
              <a:t> (γενικευμένη κινητική αδεξιότητα και ελάχιστη βλάβη),</a:t>
            </a:r>
          </a:p>
          <a:p>
            <a:pPr lvl="1" algn="just" eaLnBrk="1" hangingPunct="1">
              <a:defRPr/>
            </a:pPr>
            <a:r>
              <a:rPr lang="el-GR" b="1" smtClean="0">
                <a:latin typeface="+mn-lt"/>
                <a:cs typeface="Times New Roman" pitchFamily="18" charset="0"/>
              </a:rPr>
              <a:t>σε σοβαρή</a:t>
            </a:r>
            <a:r>
              <a:rPr lang="el-GR" smtClean="0">
                <a:latin typeface="+mn-lt"/>
                <a:cs typeface="Times New Roman" pitchFamily="18" charset="0"/>
              </a:rPr>
              <a:t> (σοβαρές κινητικές διαταραχές ή ανικανότητα κίνησης παρά μόνο με αναπηρική καρέκλα, κυριαρχία ακούσιων και ανεξέλεγκτων κινήσεων, νοητική υστέρηση, σοβαρές διαταραχές της ομιλίας, της όρασης, της ακοής, επιληψία και διαταραχές της συμπεριφοράς).</a:t>
            </a:r>
            <a:r>
              <a:rPr lang="el-GR" b="1" smtClean="0">
                <a:latin typeface="+mn-lt"/>
                <a:cs typeface="Times New Roman" pitchFamily="18" charset="0"/>
              </a:rPr>
              <a:t> 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>
                <a:latin typeface="+mn-lt"/>
              </a:rPr>
              <a:t>Η Ε.Π. Κυμαίνεται….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2286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>
                <a:latin typeface="+mn-lt"/>
              </a:rPr>
              <a:t>Αιτιολογία Ε.Π.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268413"/>
            <a:ext cx="8820150" cy="55895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l-GR" sz="2800" b="1" smtClean="0">
                <a:latin typeface="+mn-lt"/>
              </a:rPr>
              <a:t>Προγεννητικά αίτια </a:t>
            </a:r>
            <a:r>
              <a:rPr lang="el-GR" sz="2800" smtClean="0">
                <a:latin typeface="+mn-lt"/>
              </a:rPr>
              <a:t>π.χ.</a:t>
            </a:r>
            <a:r>
              <a:rPr lang="el-GR" sz="2800" b="1" smtClean="0">
                <a:latin typeface="+mn-lt"/>
              </a:rPr>
              <a:t> </a:t>
            </a:r>
            <a:r>
              <a:rPr lang="el-GR" sz="2800" smtClean="0">
                <a:latin typeface="+mn-lt"/>
              </a:rPr>
              <a:t>ενδομήτριες λοιμώξεις (π.χ. ερυθρά, τοξοπλάσμωση), την οικογενειακή προδιάθεση, χημικές τοξίνες (π.χ. αλκοόλ, χρήση φαρμάκων χωρίς έγκριση), τραυματισμούς της μητέρας </a:t>
            </a:r>
            <a:endParaRPr lang="el-GR" sz="2800" b="1" smtClean="0">
              <a:latin typeface="+mn-lt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el-GR" sz="2800" b="1" smtClean="0">
                <a:latin typeface="+mn-lt"/>
              </a:rPr>
              <a:t>Περιγεννητικά αίτια όπως η</a:t>
            </a:r>
            <a:r>
              <a:rPr lang="el-GR" sz="2800" smtClean="0">
                <a:latin typeface="+mn-lt"/>
              </a:rPr>
              <a:t> προωρότητα και το μικρό βάρος για την ηλικία κύησης που αυξάνουν την πιθανότητα εμφάνισης Ε.Π. το τραύμα, η ενδοκράνια αιμορραγία και καταστάσεις που μπορούν να προκαλέσουν αναπνευστικά προβλήματα, υποξία, ή ασφυξία.</a:t>
            </a:r>
            <a:endParaRPr lang="el-GR" sz="2800" b="1" smtClean="0">
              <a:latin typeface="+mn-lt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el-GR" sz="2800" b="1" smtClean="0">
                <a:latin typeface="+mn-lt"/>
              </a:rPr>
              <a:t>μεταγεννητικά αίτια</a:t>
            </a:r>
            <a:r>
              <a:rPr lang="el-GR" sz="2800" smtClean="0">
                <a:latin typeface="+mn-lt"/>
              </a:rPr>
              <a:t> όπως λοιμώξεις του Κ.Ν.Σ., ο πυρηνικός ίκτερος, αγγειακά εγκεφαλικά επεισόδια, τραύμα, όγκοι, κοκίτης και αντικοκιτικός εμβολιασμός.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1007</Words>
  <Application>Microsoft Office PowerPoint</Application>
  <PresentationFormat>Προβολή στην οθόνη (4:3)</PresentationFormat>
  <Paragraphs>109</Paragraphs>
  <Slides>18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Ειδική Φυσική Αγωγή</vt:lpstr>
      <vt:lpstr>Άδειες Χρήσης</vt:lpstr>
      <vt:lpstr>Χρηματοδότηση</vt:lpstr>
      <vt:lpstr>Σκοποί  ενότητας</vt:lpstr>
      <vt:lpstr>Περιεχόμενα ενότητας</vt:lpstr>
      <vt:lpstr>Εγκεφαλική Παράλυση</vt:lpstr>
      <vt:lpstr>Η Ε.Π. Εκδηλώνεται….</vt:lpstr>
      <vt:lpstr>Η Ε.Π. Κυμαίνεται….</vt:lpstr>
      <vt:lpstr>Αιτιολογία Ε.Π.</vt:lpstr>
      <vt:lpstr>Ταξινόμηση Ε.Π.</vt:lpstr>
      <vt:lpstr>Αναλυτικότερα:</vt:lpstr>
      <vt:lpstr>Διαφάνεια 12</vt:lpstr>
      <vt:lpstr>Διαφάνεια 13</vt:lpstr>
      <vt:lpstr>Χαρακτηριστικά Ε.Π.</vt:lpstr>
      <vt:lpstr>Χαρακτηριστικά Ε.Π.</vt:lpstr>
      <vt:lpstr>Αντιμετώπιση Ε.Π.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user</cp:lastModifiedBy>
  <cp:revision>169</cp:revision>
  <dcterms:created xsi:type="dcterms:W3CDTF">2012-09-06T09:03:05Z</dcterms:created>
  <dcterms:modified xsi:type="dcterms:W3CDTF">2015-07-21T20:26:38Z</dcterms:modified>
</cp:coreProperties>
</file>