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77" r:id="rId5"/>
    <p:sldId id="278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27" r:id="rId17"/>
    <p:sldId id="304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89" autoAdjust="0"/>
    <p:restoredTop sz="99283" autoAdjust="0"/>
  </p:normalViewPr>
  <p:slideViewPr>
    <p:cSldViewPr>
      <p:cViewPr>
        <p:scale>
          <a:sx n="80" d="100"/>
          <a:sy n="80" d="100"/>
        </p:scale>
        <p:origin x="-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70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01D1-1C2C-4B46-9AE5-EA9E029ECA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128588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Ειδική Φυσική Αγωγή</a:t>
            </a:r>
            <a:endParaRPr lang="el-GR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86124"/>
            <a:ext cx="7776864" cy="2143140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+mn-lt"/>
              </a:rPr>
              <a:t>Ενότητα </a:t>
            </a:r>
            <a:r>
              <a:rPr lang="el-GR" sz="2800" b="1" dirty="0" smtClean="0"/>
              <a:t>1</a:t>
            </a:r>
            <a:r>
              <a:rPr lang="el-GR" sz="2800" b="1" dirty="0" smtClean="0">
                <a:latin typeface="+mn-lt"/>
              </a:rPr>
              <a:t>η</a:t>
            </a:r>
            <a:r>
              <a:rPr lang="el-GR" sz="2800" b="1" dirty="0" smtClean="0">
                <a:latin typeface="+mn-lt"/>
              </a:rPr>
              <a:t>: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Εγκεφαλική Παράλυση</a:t>
            </a:r>
            <a:endParaRPr lang="en-US" sz="2800" dirty="0" smtClean="0">
              <a:latin typeface="+mn-lt"/>
            </a:endParaRP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err="1" smtClean="0">
                <a:latin typeface="+mn-lt"/>
              </a:rPr>
              <a:t>Κοκαρίδας</a:t>
            </a:r>
            <a:r>
              <a:rPr lang="el-GR" sz="2800" dirty="0" smtClean="0">
                <a:latin typeface="+mn-lt"/>
              </a:rPr>
              <a:t> Δημήτρης</a:t>
            </a:r>
          </a:p>
          <a:p>
            <a:r>
              <a:rPr lang="el-GR" sz="2800" dirty="0" smtClean="0">
                <a:latin typeface="+mn-lt"/>
              </a:rPr>
              <a:t>Τμήμα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" name="Picture 6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26928"/>
            <a:ext cx="1584561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+mn-lt"/>
              </a:rPr>
              <a:t>Ταξινόμηση Ε.Π.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610600" cy="4419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 smtClean="0">
                <a:latin typeface="+mn-lt"/>
                <a:cs typeface="Times New Roman" pitchFamily="18" charset="0"/>
              </a:rPr>
              <a:t>Η ταξινόμηση της εγκεφαλικής παράλυσης </a:t>
            </a:r>
            <a:r>
              <a:rPr lang="el-GR" dirty="0" smtClean="0">
                <a:latin typeface="+mn-lt"/>
              </a:rPr>
              <a:t>γίνεται με βάση</a:t>
            </a:r>
            <a:r>
              <a:rPr lang="el-GR" dirty="0" smtClean="0">
                <a:latin typeface="+mn-lt"/>
                <a:cs typeface="Times New Roman" pitchFamily="18" charset="0"/>
              </a:rPr>
              <a:t>:</a:t>
            </a:r>
            <a:endParaRPr lang="el-GR" dirty="0" smtClean="0">
              <a:latin typeface="+mn-lt"/>
            </a:endParaRPr>
          </a:p>
          <a:p>
            <a:pPr lvl="1" algn="just" eaLnBrk="1" hangingPunct="1">
              <a:defRPr/>
            </a:pPr>
            <a:r>
              <a:rPr lang="el-GR" dirty="0" smtClean="0">
                <a:latin typeface="+mn-lt"/>
              </a:rPr>
              <a:t>Την περιοχή προσβολής του εγκεφάλου (νευρολογική ταξινόμηση).</a:t>
            </a:r>
          </a:p>
          <a:p>
            <a:pPr lvl="1" algn="just" eaLnBrk="1" hangingPunct="1">
              <a:defRPr/>
            </a:pPr>
            <a:r>
              <a:rPr lang="el-GR" dirty="0" smtClean="0">
                <a:latin typeface="+mn-lt"/>
              </a:rPr>
              <a:t>Την έκταση των εκδηλώσεων στον κορμό και τα άκρα (τοπογραφική ταξινόμηση).</a:t>
            </a:r>
          </a:p>
          <a:p>
            <a:pPr lvl="1" algn="just" eaLnBrk="1" hangingPunct="1">
              <a:defRPr/>
            </a:pPr>
            <a:r>
              <a:rPr lang="el-GR" dirty="0" smtClean="0">
                <a:latin typeface="+mn-lt"/>
              </a:rPr>
              <a:t>Τη λειτουργική ικανότητα (λειτουργική ταξινόμηση).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915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mtClean="0">
                <a:latin typeface="+mn-lt"/>
              </a:rPr>
              <a:t>Αναλυτικότερα: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382000" cy="5334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l-GR" sz="2800" b="1" smtClean="0">
                <a:latin typeface="+mn-lt"/>
              </a:rPr>
              <a:t>Η τοπογραφική ταξινόμηση</a:t>
            </a:r>
            <a:r>
              <a:rPr lang="el-GR" sz="2800" smtClean="0">
                <a:latin typeface="+mn-lt"/>
              </a:rPr>
              <a:t> (η έκταση των εκδηλώσεων στον κορμό και τα άκρα) αναφέρεται</a:t>
            </a:r>
            <a:r>
              <a:rPr lang="el-GR" sz="2800" smtClean="0">
                <a:latin typeface="+mn-lt"/>
                <a:cs typeface="Times New Roman" pitchFamily="18" charset="0"/>
              </a:rPr>
              <a:t> </a:t>
            </a:r>
            <a:r>
              <a:rPr lang="el-GR" sz="2800" smtClean="0">
                <a:latin typeface="+mn-lt"/>
              </a:rPr>
              <a:t>σ</a:t>
            </a:r>
            <a:r>
              <a:rPr lang="el-GR" sz="2800" smtClean="0">
                <a:latin typeface="+mn-lt"/>
                <a:cs typeface="Times New Roman" pitchFamily="18" charset="0"/>
              </a:rPr>
              <a:t>τα μέρη του σώματος που έχουν προσβληθε</a:t>
            </a:r>
            <a:r>
              <a:rPr lang="el-GR" sz="2800" smtClean="0">
                <a:latin typeface="+mn-lt"/>
              </a:rPr>
              <a:t>ί από την εγκεφαλική παράλυση και π</a:t>
            </a:r>
            <a:r>
              <a:rPr lang="el-GR" sz="2800" smtClean="0">
                <a:latin typeface="+mn-lt"/>
                <a:cs typeface="Times New Roman" pitchFamily="18" charset="0"/>
              </a:rPr>
              <a:t>εριλαμβάνε</a:t>
            </a:r>
            <a:r>
              <a:rPr lang="el-GR" sz="2800" smtClean="0">
                <a:latin typeface="+mn-lt"/>
              </a:rPr>
              <a:t>ι:</a:t>
            </a:r>
            <a:r>
              <a:rPr lang="el-GR" sz="2800" smtClean="0">
                <a:latin typeface="+mn-lt"/>
                <a:cs typeface="Times New Roman" pitchFamily="18" charset="0"/>
              </a:rPr>
              <a:t> </a:t>
            </a:r>
            <a:endParaRPr lang="el-GR" sz="2800" smtClean="0">
              <a:latin typeface="+mn-lt"/>
            </a:endParaRP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r>
              <a:rPr lang="el-GR" smtClean="0">
                <a:latin typeface="+mn-lt"/>
              </a:rPr>
              <a:t>Τ</a:t>
            </a:r>
            <a:r>
              <a:rPr lang="el-GR" smtClean="0">
                <a:latin typeface="+mn-lt"/>
                <a:cs typeface="Times New Roman" pitchFamily="18" charset="0"/>
              </a:rPr>
              <a:t>ην ημιπληγία</a:t>
            </a:r>
            <a:r>
              <a:rPr lang="el-GR" smtClean="0">
                <a:latin typeface="+mn-lt"/>
              </a:rPr>
              <a:t>. </a:t>
            </a: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r>
              <a:rPr lang="el-GR" smtClean="0">
                <a:latin typeface="+mn-lt"/>
              </a:rPr>
              <a:t>Τη </a:t>
            </a:r>
            <a:r>
              <a:rPr lang="el-GR" smtClean="0">
                <a:latin typeface="+mn-lt"/>
                <a:cs typeface="Times New Roman" pitchFamily="18" charset="0"/>
              </a:rPr>
              <a:t>διπληγία</a:t>
            </a:r>
            <a:r>
              <a:rPr lang="el-GR" smtClean="0">
                <a:latin typeface="+mn-lt"/>
              </a:rPr>
              <a:t>.</a:t>
            </a:r>
            <a:r>
              <a:rPr lang="el-GR" smtClean="0">
                <a:latin typeface="+mn-lt"/>
                <a:cs typeface="Times New Roman" pitchFamily="18" charset="0"/>
              </a:rPr>
              <a:t> </a:t>
            </a: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r>
              <a:rPr lang="el-GR" smtClean="0">
                <a:latin typeface="+mn-lt"/>
              </a:rPr>
              <a:t>Την </a:t>
            </a:r>
            <a:r>
              <a:rPr lang="el-GR" smtClean="0">
                <a:latin typeface="+mn-lt"/>
                <a:cs typeface="Times New Roman" pitchFamily="18" charset="0"/>
              </a:rPr>
              <a:t>παραπληγία</a:t>
            </a:r>
            <a:r>
              <a:rPr lang="el-GR" smtClean="0">
                <a:latin typeface="+mn-lt"/>
              </a:rPr>
              <a:t>.</a:t>
            </a: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r>
              <a:rPr lang="el-GR" smtClean="0">
                <a:latin typeface="+mn-lt"/>
              </a:rPr>
              <a:t>Την τετραπληγία.</a:t>
            </a: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r>
              <a:rPr lang="el-GR" smtClean="0">
                <a:latin typeface="+mn-lt"/>
              </a:rPr>
              <a:t>Την μονοπληγία.</a:t>
            </a: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r>
              <a:rPr lang="el-GR" smtClean="0">
                <a:latin typeface="+mn-lt"/>
              </a:rPr>
              <a:t>Την τριπληγία.</a:t>
            </a:r>
          </a:p>
          <a:p>
            <a:pPr marL="990600" lvl="1" indent="-533400" algn="just" eaLnBrk="1" hangingPunct="1">
              <a:lnSpc>
                <a:spcPct val="90000"/>
              </a:lnSpc>
              <a:defRPr/>
            </a:pPr>
            <a:endParaRPr lang="el-GR" smtClean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620713"/>
            <a:ext cx="7786713" cy="5737225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buClr>
                <a:schemeClr val="tx1"/>
              </a:buClr>
              <a:buFontTx/>
              <a:buAutoNum type="arabicPeriod" startAt="2"/>
              <a:defRPr/>
            </a:pPr>
            <a:r>
              <a:rPr lang="el-GR" sz="2800" b="1" dirty="0" smtClean="0">
                <a:latin typeface="+mn-lt"/>
              </a:rPr>
              <a:t>Η λειτουργική ταξινόμηση</a:t>
            </a:r>
            <a:r>
              <a:rPr lang="el-GR" sz="2800" dirty="0" smtClean="0">
                <a:latin typeface="+mn-lt"/>
              </a:rPr>
              <a:t> (</a:t>
            </a:r>
            <a:r>
              <a:rPr lang="en-US" sz="2800" dirty="0" smtClean="0">
                <a:latin typeface="+mn-lt"/>
              </a:rPr>
              <a:t>GMFCS) </a:t>
            </a:r>
            <a:r>
              <a:rPr lang="el-GR" sz="2800" dirty="0" smtClean="0">
                <a:latin typeface="+mn-lt"/>
              </a:rPr>
              <a:t>διακρίνεται σε </a:t>
            </a:r>
            <a:r>
              <a:rPr lang="en-US" sz="2800" dirty="0" smtClean="0">
                <a:latin typeface="+mn-lt"/>
              </a:rPr>
              <a:t>5</a:t>
            </a:r>
            <a:r>
              <a:rPr lang="el-GR" sz="2800" dirty="0" smtClean="0">
                <a:latin typeface="+mn-lt"/>
              </a:rPr>
              <a:t> κατηγορίες:</a:t>
            </a:r>
          </a:p>
          <a:p>
            <a:pPr marL="990600" lvl="1" indent="-533400" algn="just" eaLnBrk="1" hangingPunct="1">
              <a:defRPr/>
            </a:pPr>
            <a:r>
              <a:rPr lang="el-GR" dirty="0" smtClean="0">
                <a:latin typeface="+mn-lt"/>
              </a:rPr>
              <a:t>Κατηγορία Ι. Κανένας περιορισμός δραστηριότητας.</a:t>
            </a:r>
          </a:p>
          <a:p>
            <a:pPr marL="990600" lvl="1" indent="-533400" algn="just" eaLnBrk="1" hangingPunct="1">
              <a:defRPr/>
            </a:pPr>
            <a:r>
              <a:rPr lang="el-GR" dirty="0" smtClean="0">
                <a:latin typeface="+mn-lt"/>
              </a:rPr>
              <a:t>Κατηγορία ΙΙ. ήπια (Ελαφρύς έως μέτριος περιορισμός δραστηριότητας.</a:t>
            </a:r>
          </a:p>
          <a:p>
            <a:pPr marL="990600" lvl="1" indent="-533400" algn="just" eaLnBrk="1" hangingPunct="1">
              <a:defRPr/>
            </a:pPr>
            <a:r>
              <a:rPr lang="el-GR" dirty="0" smtClean="0">
                <a:latin typeface="+mn-lt"/>
              </a:rPr>
              <a:t>Κατηγορία ΙΙΙ. (μέτρια). Μέτριος έως μεγάλος περιορισμός δραστηριότητας.</a:t>
            </a:r>
          </a:p>
          <a:p>
            <a:pPr marL="990600" lvl="1" indent="-533400" algn="just" eaLnBrk="1" hangingPunct="1">
              <a:defRPr/>
            </a:pPr>
            <a:r>
              <a:rPr lang="el-GR" dirty="0" smtClean="0">
                <a:latin typeface="+mn-lt"/>
              </a:rPr>
              <a:t>Κατηγορία Ι</a:t>
            </a:r>
            <a:r>
              <a:rPr lang="en-US" dirty="0" smtClean="0">
                <a:latin typeface="+mn-lt"/>
              </a:rPr>
              <a:t>V</a:t>
            </a:r>
            <a:r>
              <a:rPr lang="el-GR" dirty="0" smtClean="0">
                <a:latin typeface="+mn-lt"/>
              </a:rPr>
              <a:t> (σοβαρή). Μεγάλος περιορισμός δραστηριότητας</a:t>
            </a:r>
          </a:p>
          <a:p>
            <a:pPr marL="990600" lvl="1" indent="-533400" algn="just" eaLnBrk="1" hangingPunct="1">
              <a:defRPr/>
            </a:pPr>
            <a:r>
              <a:rPr lang="el-GR" dirty="0" smtClean="0">
                <a:latin typeface="+mn-lt"/>
              </a:rPr>
              <a:t>Κατηγορία </a:t>
            </a:r>
            <a:r>
              <a:rPr lang="en-US" dirty="0" smtClean="0">
                <a:latin typeface="+mn-lt"/>
              </a:rPr>
              <a:t>V</a:t>
            </a:r>
            <a:r>
              <a:rPr lang="el-GR" dirty="0" smtClean="0">
                <a:latin typeface="+mn-lt"/>
              </a:rPr>
              <a:t>.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βαριά). Καμία φυσική δραστηριότητα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571480"/>
            <a:ext cx="8286808" cy="6286520"/>
          </a:xfrm>
        </p:spPr>
        <p:txBody>
          <a:bodyPr>
            <a:normAutofit/>
          </a:bodyPr>
          <a:lstStyle/>
          <a:p>
            <a:pPr marL="533400" indent="-533400" algn="just" eaLnBrk="1" hangingPunct="1">
              <a:buClr>
                <a:schemeClr val="tx1"/>
              </a:buClr>
              <a:buFontTx/>
              <a:buAutoNum type="arabicPeriod" startAt="3"/>
              <a:defRPr/>
            </a:pPr>
            <a:r>
              <a:rPr lang="el-GR" sz="2400" b="1" dirty="0" smtClean="0">
                <a:latin typeface="+mn-lt"/>
              </a:rPr>
              <a:t>Η νευρολογική ταξινόμηση </a:t>
            </a:r>
            <a:r>
              <a:rPr lang="el-GR" sz="2400" dirty="0" smtClean="0">
                <a:latin typeface="+mn-lt"/>
              </a:rPr>
              <a:t>ανάλογα με την περιοχή προσβολής του εγκεφάλου αναφέρεται στον </a:t>
            </a:r>
            <a:r>
              <a:rPr lang="el-GR" sz="2400" dirty="0" smtClean="0">
                <a:latin typeface="+mn-lt"/>
                <a:cs typeface="Times New Roman" pitchFamily="18" charset="0"/>
              </a:rPr>
              <a:t>χαρακτήρα της νευρολογικής βλάβης</a:t>
            </a:r>
            <a:r>
              <a:rPr lang="el-GR" sz="2400" dirty="0" smtClean="0">
                <a:latin typeface="+mn-lt"/>
              </a:rPr>
              <a:t> και περιλαμβάνει τις εξής μορφές:</a:t>
            </a:r>
          </a:p>
          <a:p>
            <a:pPr marL="533400" indent="-533400" algn="just" eaLnBrk="1" hangingPunct="1">
              <a:defRPr/>
            </a:pPr>
            <a:r>
              <a:rPr lang="el-GR" sz="2400" b="1" dirty="0" smtClean="0">
                <a:latin typeface="+mn-lt"/>
                <a:cs typeface="Times New Roman" pitchFamily="18" charset="0"/>
              </a:rPr>
              <a:t>Σπαστική</a:t>
            </a:r>
            <a:r>
              <a:rPr lang="el-GR" sz="2400" dirty="0" smtClean="0">
                <a:latin typeface="+mn-lt"/>
                <a:cs typeface="Times New Roman" pitchFamily="18" charset="0"/>
              </a:rPr>
              <a:t> </a:t>
            </a:r>
            <a:r>
              <a:rPr lang="el-GR" sz="2400" dirty="0" smtClean="0">
                <a:latin typeface="+mn-lt"/>
              </a:rPr>
              <a:t>(πυραμιδική) </a:t>
            </a:r>
            <a:r>
              <a:rPr lang="el-GR" sz="2400" dirty="0" smtClean="0">
                <a:latin typeface="+mn-lt"/>
                <a:cs typeface="Times New Roman" pitchFamily="18" charset="0"/>
              </a:rPr>
              <a:t>μορφή. </a:t>
            </a:r>
            <a:endParaRPr lang="el-GR" sz="2400" dirty="0" smtClean="0">
              <a:latin typeface="+mn-lt"/>
            </a:endParaRPr>
          </a:p>
          <a:p>
            <a:pPr marL="533400" indent="-533400" algn="just" eaLnBrk="1" hangingPunct="1">
              <a:defRPr/>
            </a:pPr>
            <a:r>
              <a:rPr lang="el-GR" sz="2400" b="1" dirty="0" err="1" smtClean="0">
                <a:latin typeface="+mn-lt"/>
              </a:rPr>
              <a:t>Δυστονική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(</a:t>
            </a:r>
            <a:r>
              <a:rPr lang="el-GR" sz="2400" dirty="0" err="1" smtClean="0">
                <a:latin typeface="+mn-lt"/>
              </a:rPr>
              <a:t>εξωπυραμιδική</a:t>
            </a:r>
            <a:r>
              <a:rPr lang="el-GR" sz="2400" dirty="0" smtClean="0">
                <a:latin typeface="+mn-lt"/>
              </a:rPr>
              <a:t>) μορφή που διακρίνεται: </a:t>
            </a:r>
          </a:p>
          <a:p>
            <a:pPr marL="914400" lvl="1" indent="-457200" algn="just" eaLnBrk="1" hangingPunct="1">
              <a:defRPr/>
            </a:pPr>
            <a:r>
              <a:rPr lang="el-GR" sz="2400" dirty="0" smtClean="0">
                <a:latin typeface="+mn-lt"/>
              </a:rPr>
              <a:t>Στην </a:t>
            </a:r>
            <a:r>
              <a:rPr lang="el-GR" sz="2400" dirty="0" err="1" smtClean="0">
                <a:latin typeface="+mn-lt"/>
              </a:rPr>
              <a:t>χορειοαθετωσική</a:t>
            </a:r>
            <a:r>
              <a:rPr lang="el-GR" sz="2400" dirty="0" smtClean="0">
                <a:latin typeface="+mn-lt"/>
              </a:rPr>
              <a:t> μορφή.</a:t>
            </a:r>
          </a:p>
          <a:p>
            <a:pPr marL="914400" lvl="1" indent="-457200" algn="just" eaLnBrk="1" hangingPunct="1">
              <a:defRPr/>
            </a:pPr>
            <a:r>
              <a:rPr lang="el-GR" sz="2400" dirty="0" smtClean="0">
                <a:latin typeface="+mn-lt"/>
              </a:rPr>
              <a:t>Στη </a:t>
            </a:r>
            <a:r>
              <a:rPr lang="el-GR" sz="2400" dirty="0" err="1" smtClean="0">
                <a:latin typeface="+mn-lt"/>
              </a:rPr>
              <a:t>δυσκαμπτική</a:t>
            </a:r>
            <a:r>
              <a:rPr lang="el-GR" sz="2400" dirty="0" smtClean="0">
                <a:latin typeface="+mn-lt"/>
              </a:rPr>
              <a:t> μορφή.</a:t>
            </a:r>
          </a:p>
          <a:p>
            <a:pPr marL="533400" indent="-533400" algn="just" eaLnBrk="1" hangingPunct="1">
              <a:defRPr/>
            </a:pPr>
            <a:r>
              <a:rPr lang="el-GR" sz="2400" b="1" dirty="0" smtClean="0">
                <a:latin typeface="+mn-lt"/>
              </a:rPr>
              <a:t>Ατονική μορφή</a:t>
            </a:r>
            <a:r>
              <a:rPr lang="el-GR" sz="2400" dirty="0" smtClean="0">
                <a:latin typeface="+mn-lt"/>
              </a:rPr>
              <a:t> που διακρίνεται </a:t>
            </a:r>
          </a:p>
          <a:p>
            <a:pPr marL="914400" lvl="1" indent="-457200" algn="just" eaLnBrk="1" hangingPunct="1">
              <a:defRPr/>
            </a:pPr>
            <a:r>
              <a:rPr lang="el-GR" sz="2400" dirty="0" smtClean="0">
                <a:latin typeface="+mn-lt"/>
              </a:rPr>
              <a:t>Στην ατονική </a:t>
            </a:r>
            <a:r>
              <a:rPr lang="el-GR" sz="2400" dirty="0" err="1" smtClean="0">
                <a:latin typeface="+mn-lt"/>
              </a:rPr>
              <a:t>διπληγία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914400" lvl="1" indent="-457200" algn="just" eaLnBrk="1" hangingPunct="1">
              <a:defRPr/>
            </a:pPr>
            <a:r>
              <a:rPr lang="el-GR" sz="2400" dirty="0" smtClean="0">
                <a:latin typeface="+mn-lt"/>
              </a:rPr>
              <a:t>Την παρεγκεφαλιδική αταξία.</a:t>
            </a:r>
          </a:p>
          <a:p>
            <a:pPr marL="533400" indent="-533400" algn="just" eaLnBrk="1" hangingPunct="1">
              <a:defRPr/>
            </a:pPr>
            <a:r>
              <a:rPr lang="el-GR" sz="2400" b="1" dirty="0" smtClean="0">
                <a:latin typeface="+mn-lt"/>
              </a:rPr>
              <a:t>Μικτές μορφές</a:t>
            </a:r>
            <a:r>
              <a:rPr lang="el-GR" sz="2400" dirty="0" smtClean="0">
                <a:latin typeface="+mn-lt"/>
              </a:rPr>
              <a:t> (συνδυασμός των παραπάνω μορφών).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100013"/>
            <a:ext cx="8540750" cy="82391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Χαρακτηριστικά Ε.Π.</a:t>
            </a:r>
          </a:p>
        </p:txBody>
      </p:sp>
      <p:graphicFrame>
        <p:nvGraphicFramePr>
          <p:cNvPr id="63581" name="Group 93"/>
          <p:cNvGraphicFramePr>
            <a:graphicFrameLocks noGrp="1"/>
          </p:cNvGraphicFramePr>
          <p:nvPr>
            <p:ph idx="1"/>
          </p:nvPr>
        </p:nvGraphicFramePr>
        <p:xfrm>
          <a:off x="34925" y="692150"/>
          <a:ext cx="9074150" cy="6190679"/>
        </p:xfrm>
        <a:graphic>
          <a:graphicData uri="http://schemas.openxmlformats.org/drawingml/2006/table">
            <a:tbl>
              <a:tblPr/>
              <a:tblGrid>
                <a:gridCol w="1608117"/>
                <a:gridCol w="746603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Μορφές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Σπαστική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(Stiff and difficult movement)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Υπερτονία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(αυξημένος μυϊκός τόνος)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→ μύες σε διαρκή σύσπαση → μικρός έως ανύπαρκτος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κινητικός έλεγχος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Υπερβολικό </a:t>
                      </a: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μυοτατικό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αντανακλαστικό.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Αδυναμία στήριξης στην όρθια θέση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στα πέλματα, προσπάθεια στήριξης στις μύτες των ποδιών και ψαλιδισμός.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Αθετωσική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(Involuntary </a:t>
                      </a: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uncontrol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led </a:t>
                      </a: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movement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Εναλλαγή του μυϊκού τόνου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(από υποτονία σε υπερτονία και το αντίθετο).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Διαρκής, μη προβλέψιμη και άσκοπη κίνηση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που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συνοδεύεται από πολλές ακούσιες κινήσεις κυρίως των άνω άκρων και του κεφαλιού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Μυϊκές συσπάσεις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λόγω εναλλαγών του μυϊκού τόνου που διαρκούν μερικά δευτερόλεπτα και συχνά αποκτούν ένα γενικευμένο χαρακτήρα προκαλώντας απώλεια της ισορροπίας.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5" name="Group 39"/>
          <p:cNvGraphicFramePr>
            <a:graphicFrameLocks noGrp="1"/>
          </p:cNvGraphicFramePr>
          <p:nvPr>
            <p:ph idx="1"/>
          </p:nvPr>
        </p:nvGraphicFramePr>
        <p:xfrm>
          <a:off x="179388" y="1125538"/>
          <a:ext cx="8856662" cy="4634104"/>
        </p:xfrm>
        <a:graphic>
          <a:graphicData uri="http://schemas.openxmlformats.org/drawingml/2006/table">
            <a:tbl>
              <a:tblPr/>
              <a:tblGrid>
                <a:gridCol w="1655762"/>
                <a:gridCol w="7200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Μορφές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Αταξική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isturbed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sense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balance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depth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perception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Συνδυασμένη διαταραχή ισορροπίας και συνέργειας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Μυϊκή υποτονία.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φτωχή ισορροπία και συναρμογή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Εκούσιες αλλά αδέξιες κινήσεις,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με ασταθές βάδισμα και υπερβολικές κινήσεις των χεριών και ανικανότητα του ατόμου να εκτελέσει γρήγορες και συγχρονισμένες κινήσεις.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Μικτή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Συνδυασμός των παραπάνω μορφών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Χαρακτηριστικά Ε.Π.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+mn-lt"/>
              </a:rPr>
              <a:t>Αντιμετώπιση Ε.Π.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9001156" cy="5715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400" b="1" dirty="0" smtClean="0">
                <a:latin typeface="+mn-lt"/>
              </a:rPr>
              <a:t>Εργασιοθεραπεία</a:t>
            </a:r>
            <a:r>
              <a:rPr lang="el-GR" sz="2400" dirty="0" smtClean="0">
                <a:latin typeface="+mn-lt"/>
              </a:rPr>
              <a:t> για την εξάσκηση μικρών </a:t>
            </a:r>
            <a:r>
              <a:rPr lang="el-GR" sz="2400" dirty="0" err="1" smtClean="0">
                <a:latin typeface="+mn-lt"/>
              </a:rPr>
              <a:t>μυικών</a:t>
            </a:r>
            <a:r>
              <a:rPr lang="el-GR" sz="2400" dirty="0" smtClean="0">
                <a:latin typeface="+mn-lt"/>
              </a:rPr>
              <a:t> ομάδων των χεριών, των ποδιών, του προσώπου και των δακτύλων για την εκμάθηση δεξιοτήτων αυτοεξυπηρέτησης και χειρισμού.</a:t>
            </a:r>
          </a:p>
          <a:p>
            <a:pPr algn="just" eaLnBrk="1" hangingPunct="1">
              <a:defRPr/>
            </a:pPr>
            <a:r>
              <a:rPr lang="el-GR" sz="2400" b="1" dirty="0" err="1" smtClean="0">
                <a:latin typeface="+mn-lt"/>
              </a:rPr>
              <a:t>Λογοθεραπεία</a:t>
            </a:r>
            <a:r>
              <a:rPr lang="el-GR" sz="2400" dirty="0" smtClean="0">
                <a:latin typeface="+mn-lt"/>
              </a:rPr>
              <a:t> για τη μάθηση σωστής ομιλίας πρώτα με μασητικές ασκήσεις και μετά με ασκήσεις κινητικότητας του στόματος, της γλώσσας και των χειλιών.</a:t>
            </a:r>
          </a:p>
          <a:p>
            <a:pPr algn="just" eaLnBrk="1" hangingPunct="1">
              <a:defRPr/>
            </a:pPr>
            <a:r>
              <a:rPr lang="el-GR" sz="2400" b="1" dirty="0" smtClean="0">
                <a:latin typeface="+mn-lt"/>
              </a:rPr>
              <a:t>Ορθοπεδική αντιμετώπιση</a:t>
            </a:r>
            <a:r>
              <a:rPr lang="el-GR" sz="2400" dirty="0" smtClean="0">
                <a:latin typeface="+mn-lt"/>
              </a:rPr>
              <a:t> με την εφαρμογή επιδέσμων, ναρθήκων ή γύψων.</a:t>
            </a:r>
          </a:p>
          <a:p>
            <a:pPr algn="just" eaLnBrk="1" hangingPunct="1">
              <a:defRPr/>
            </a:pPr>
            <a:r>
              <a:rPr lang="el-GR" sz="2400" b="1" dirty="0" smtClean="0">
                <a:latin typeface="+mn-lt"/>
              </a:rPr>
              <a:t>Νευροχειρουργικές επεμβάσεις.</a:t>
            </a:r>
          </a:p>
          <a:p>
            <a:pPr algn="just" eaLnBrk="1" hangingPunct="1">
              <a:defRPr/>
            </a:pPr>
            <a:r>
              <a:rPr lang="el-GR" sz="2400" b="1" dirty="0" smtClean="0">
                <a:latin typeface="+mn-lt"/>
              </a:rPr>
              <a:t>Εφαρμογή θεραπευτικών προσεγγίσεων</a:t>
            </a:r>
            <a:r>
              <a:rPr lang="el-GR" sz="2400" dirty="0" smtClean="0">
                <a:latin typeface="+mn-lt"/>
              </a:rPr>
              <a:t> όπως η </a:t>
            </a:r>
            <a:r>
              <a:rPr lang="el-GR" sz="2400" dirty="0" err="1" smtClean="0">
                <a:latin typeface="+mn-lt"/>
              </a:rPr>
              <a:t>νευροεξελικτική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b="1" dirty="0" smtClean="0">
                <a:latin typeface="+mn-lt"/>
              </a:rPr>
              <a:t>μέθοδος </a:t>
            </a:r>
            <a:r>
              <a:rPr lang="en-US" sz="2400" b="1" dirty="0" err="1" smtClean="0">
                <a:latin typeface="+mn-lt"/>
              </a:rPr>
              <a:t>Bobath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b="1" dirty="0" smtClean="0">
                <a:latin typeface="+mn-lt"/>
              </a:rPr>
              <a:t>και </a:t>
            </a:r>
            <a:r>
              <a:rPr lang="en-US" sz="2400" b="1" dirty="0" err="1" smtClean="0">
                <a:latin typeface="+mn-lt"/>
              </a:rPr>
              <a:t>Bobath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 smtClean="0">
                <a:latin typeface="+mn-lt"/>
              </a:rPr>
              <a:t>Neurodelopmental</a:t>
            </a:r>
            <a:r>
              <a:rPr lang="en-US" sz="2400" dirty="0" smtClean="0">
                <a:latin typeface="+mn-lt"/>
              </a:rPr>
              <a:t> Treatment – NDT), </a:t>
            </a:r>
            <a:r>
              <a:rPr lang="el-GR" sz="2400" b="1" dirty="0" smtClean="0">
                <a:latin typeface="+mn-lt"/>
              </a:rPr>
              <a:t>η μέθοδος </a:t>
            </a:r>
            <a:r>
              <a:rPr lang="en-US" sz="2400" b="1" dirty="0" err="1" smtClean="0">
                <a:latin typeface="+mn-lt"/>
              </a:rPr>
              <a:t>Vojta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η καθοδηγούμενη μέθοδος </a:t>
            </a:r>
            <a:r>
              <a:rPr lang="en-US" sz="2400" dirty="0" err="1" smtClean="0">
                <a:latin typeface="+mn-lt"/>
              </a:rPr>
              <a:t>Peto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και η μέθοδος της αισθητηριακής ολοκλήρωσης (</a:t>
            </a:r>
            <a:r>
              <a:rPr lang="en-US" sz="2400" dirty="0" smtClean="0">
                <a:latin typeface="+mn-lt"/>
              </a:rPr>
              <a:t>Sensory Integration</a:t>
            </a:r>
            <a:r>
              <a:rPr lang="el-GR" sz="2400" dirty="0" smtClean="0">
                <a:latin typeface="+mn-lt"/>
              </a:rPr>
              <a:t> - </a:t>
            </a:r>
            <a:r>
              <a:rPr lang="en-US" sz="2400" dirty="0" smtClean="0">
                <a:latin typeface="+mn-lt"/>
              </a:rPr>
              <a:t>SI)</a:t>
            </a:r>
            <a:r>
              <a:rPr lang="el-GR" sz="24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l-GR" dirty="0">
                <a:latin typeface="+mn-lt"/>
              </a:rPr>
              <a:t>Βιβλιογραφία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7427913" cy="3946538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</a:pPr>
            <a:endParaRPr lang="el-GR" sz="2600" dirty="0" smtClean="0">
              <a:latin typeface="+mn-lt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l-GR" sz="2600" dirty="0" smtClean="0"/>
              <a:t>Αγγελοπούλου – </a:t>
            </a:r>
            <a:r>
              <a:rPr lang="el-GR" sz="2600" dirty="0" err="1" smtClean="0"/>
              <a:t>Σακαντάμη</a:t>
            </a:r>
            <a:r>
              <a:rPr lang="el-GR" sz="2600" dirty="0" smtClean="0"/>
              <a:t>, Ν. (2004). </a:t>
            </a:r>
            <a:r>
              <a:rPr lang="el-GR" sz="2600" i="1" dirty="0" smtClean="0"/>
              <a:t>Ειδική Αγωγή: αναπτυξιακές διαταραχές και χρόνιες μειονεξίες.</a:t>
            </a:r>
            <a:r>
              <a:rPr lang="el-GR" sz="2600" dirty="0" smtClean="0"/>
              <a:t> Θεσσαλονίκη: Εκδόσεις Πανεπιστημίου Μακεδονίας.</a:t>
            </a:r>
          </a:p>
          <a:p>
            <a:pPr marL="609600" indent="-609600" algn="just">
              <a:lnSpc>
                <a:spcPct val="90000"/>
              </a:lnSpc>
            </a:pPr>
            <a:r>
              <a:rPr lang="el-GR" sz="2600" dirty="0" err="1" smtClean="0"/>
              <a:t>Κοκαρίδας</a:t>
            </a:r>
            <a:r>
              <a:rPr lang="el-GR" sz="2600" dirty="0" smtClean="0"/>
              <a:t>, Δ. (2010). </a:t>
            </a:r>
            <a:r>
              <a:rPr lang="el-GR" sz="2600" i="1" dirty="0" smtClean="0"/>
              <a:t>Άσκηση και αναπηρία: εξατομίκευση, προσαρμογές και προοπτικές ένταξης.</a:t>
            </a:r>
            <a:r>
              <a:rPr lang="el-GR" sz="2600" dirty="0" smtClean="0"/>
              <a:t> Θεσσαλονίκη: Εκδόσεις Χριστοδουλίδη. </a:t>
            </a:r>
            <a:endParaRPr lang="en-US" sz="2600" dirty="0" smtClean="0"/>
          </a:p>
          <a:p>
            <a:pPr marL="609600" indent="-609600" algn="just">
              <a:lnSpc>
                <a:spcPct val="90000"/>
              </a:lnSpc>
            </a:pPr>
            <a:r>
              <a:rPr lang="en-US" sz="2600" dirty="0" err="1" smtClean="0"/>
              <a:t>Shephard</a:t>
            </a:r>
            <a:r>
              <a:rPr lang="en-US" sz="2600" dirty="0" smtClean="0"/>
              <a:t>, R.J.  (1990).  </a:t>
            </a:r>
            <a:r>
              <a:rPr lang="en-US" sz="2600" i="1" dirty="0" smtClean="0"/>
              <a:t>Fitness in special populations.</a:t>
            </a:r>
            <a:r>
              <a:rPr lang="en-US" sz="2600" dirty="0" smtClean="0"/>
              <a:t>  Champaign, IL: Human Kinetics.</a:t>
            </a:r>
            <a:endParaRPr lang="el-GR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2054" name="Picture 6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26670"/>
            <a:ext cx="1584561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Άδειες Χρήσης</a:t>
            </a:r>
            <a:endParaRPr lang="el-GR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>
                <a:latin typeface="+mn-lt"/>
              </a:rPr>
              <a:t>Το παρόν εκπαιδευτικό υλικό υπόκειται σε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άδειες χρήσης </a:t>
            </a:r>
            <a:r>
              <a:rPr lang="en-US" sz="2800" dirty="0" smtClean="0">
                <a:latin typeface="+mn-lt"/>
              </a:rPr>
              <a:t>Creative Commons. </a:t>
            </a:r>
          </a:p>
          <a:p>
            <a:pPr algn="l"/>
            <a:r>
              <a:rPr lang="el-GR" sz="2800" dirty="0" smtClean="0">
                <a:latin typeface="+mn-lt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6" name="Picture 6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47" y="4941168"/>
            <a:ext cx="1584561" cy="55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Χρηματοδότηση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n-lt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Το έργο «</a:t>
            </a:r>
            <a:r>
              <a:rPr lang="el-GR" sz="2400" b="1" dirty="0" smtClean="0">
                <a:latin typeface="+mn-lt"/>
              </a:rPr>
              <a:t>Ανοικτά Ακαδημαϊκά Μαθήματα </a:t>
            </a:r>
            <a:r>
              <a:rPr lang="el-GR" sz="2400" b="1" smtClean="0">
                <a:latin typeface="+mn-lt"/>
              </a:rPr>
              <a:t>Πανεπιστημίου Θεσσαλίας</a:t>
            </a:r>
            <a:r>
              <a:rPr lang="el-GR" sz="2400" smtClean="0">
                <a:latin typeface="+mn-lt"/>
              </a:rPr>
              <a:t>» </a:t>
            </a:r>
            <a:r>
              <a:rPr lang="el-GR" sz="2400" dirty="0" smtClean="0">
                <a:latin typeface="+mn-lt"/>
              </a:rPr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Σκοποί  ενότητας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l-GR" dirty="0" smtClean="0">
                <a:latin typeface="+mn-lt"/>
              </a:rPr>
              <a:t>Να </a:t>
            </a:r>
            <a:r>
              <a:rPr lang="el-GR" dirty="0" smtClean="0">
                <a:latin typeface="+mn-lt"/>
              </a:rPr>
              <a:t>παρουσιάσει την εγκεφαλική παράλυση, την ν</a:t>
            </a:r>
            <a:r>
              <a:rPr lang="el-GR" dirty="0" smtClean="0"/>
              <a:t>ευρολογική</a:t>
            </a:r>
            <a:r>
              <a:rPr lang="el-GR" dirty="0" smtClean="0"/>
              <a:t>, τοπογραφική και λειτουργική </a:t>
            </a:r>
            <a:r>
              <a:rPr lang="el-GR" dirty="0" smtClean="0"/>
              <a:t>ταξινόμησή της, τα χαρακτηριστικά των κύριων μορφών της και τους κύριους τρόπους αντιμετώπισης.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Περιεχόμενα ενότητας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>
                <a:latin typeface="+mn-lt"/>
              </a:rPr>
              <a:t>Ορισμός, αίτια και σοβαρότητα εγκεφαλικής παράλυσης.</a:t>
            </a:r>
            <a:endParaRPr lang="el-GR" dirty="0" smtClean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Νευρολογική, τοπογραφική και λειτουργική ταξινόμηση εγκεφαλικής παράλυσης.</a:t>
            </a:r>
            <a:endParaRPr lang="el-GR" dirty="0" smtClean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Χαρακτηριστικά κύριων μορφών εγκεφαλικής παράλυσης και τρόποι αντιμετώπισης.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Εγκεφαλική Παράλυση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73238"/>
            <a:ext cx="8305800" cy="4932362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el-GR" sz="2800" dirty="0" smtClean="0">
                <a:latin typeface="+mn-lt"/>
                <a:cs typeface="Times New Roman" pitchFamily="18" charset="0"/>
              </a:rPr>
              <a:t>Η εγκεφαλική παράλυση (ΕΠ) είναι χρόνια νευρολογική διαταραχή της κίνησης και στάσης του σώματος λόγω μόνιμης</a:t>
            </a:r>
            <a:r>
              <a:rPr lang="el-GR" sz="2800" dirty="0" smtClean="0">
                <a:latin typeface="+mn-lt"/>
              </a:rPr>
              <a:t>, μη προοδευτικής αλλά και μη αναστρέψιμης</a:t>
            </a:r>
            <a:r>
              <a:rPr lang="el-GR" sz="2800" dirty="0" smtClean="0">
                <a:latin typeface="+mn-lt"/>
                <a:cs typeface="Times New Roman" pitchFamily="18" charset="0"/>
              </a:rPr>
              <a:t> βλάβης </a:t>
            </a:r>
            <a:r>
              <a:rPr lang="el-GR" sz="2800" dirty="0" smtClean="0">
                <a:latin typeface="+mn-lt"/>
              </a:rPr>
              <a:t>κινητικών κυρίως κέντρων του</a:t>
            </a:r>
            <a:r>
              <a:rPr lang="el-GR" sz="2800" dirty="0" smtClean="0">
                <a:latin typeface="+mn-lt"/>
                <a:cs typeface="Times New Roman" pitchFamily="18" charset="0"/>
              </a:rPr>
              <a:t> εγκεφάλου</a:t>
            </a:r>
            <a:r>
              <a:rPr lang="el-GR" sz="2800" dirty="0" smtClean="0">
                <a:latin typeface="+mn-lt"/>
              </a:rPr>
              <a:t>.</a:t>
            </a:r>
          </a:p>
          <a:p>
            <a:pPr algn="just" eaLnBrk="1" hangingPunct="1">
              <a:defRPr/>
            </a:pPr>
            <a:r>
              <a:rPr lang="el-GR" sz="2800" dirty="0" smtClean="0">
                <a:latin typeface="+mn-lt"/>
              </a:rPr>
              <a:t>Παρόλο που η εγκεφαλική βλάβη δεν βελτιώνεται ούτε επιδεινώνεται, οι κινήσεις, η στάση του σώματος και τα προβλήματα που τη συνοδεύουν προοδευτικά επιβαρύνονται περισσότερο ή λιγότερο, ανάλογα με τη θεραπευτική αντιμετώπιση που εφαρμόζεται.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Η Ε.Π. Εκδηλώνεται….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16113"/>
            <a:ext cx="8540750" cy="4183062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 smtClean="0">
                <a:latin typeface="+mn-lt"/>
              </a:rPr>
              <a:t>Με διαταραχές στην κινητικότητα και τη στάση του ατόμου και αδυναμία του πάσχοντα να χρησιμοποιήσει βουλητικά τους μύες του και συχνά</a:t>
            </a:r>
            <a:r>
              <a:rPr lang="el-GR" dirty="0" smtClean="0">
                <a:latin typeface="+mn-lt"/>
                <a:cs typeface="Times New Roman" pitchFamily="18" charset="0"/>
              </a:rPr>
              <a:t> συνοδεύεται από άλλες σχετικές δυσλειτουργίες.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00213"/>
            <a:ext cx="8534400" cy="4824412"/>
          </a:xfrm>
        </p:spPr>
        <p:txBody>
          <a:bodyPr/>
          <a:lstStyle/>
          <a:p>
            <a:pPr lvl="1" algn="just" eaLnBrk="1" hangingPunct="1">
              <a:defRPr/>
            </a:pPr>
            <a:r>
              <a:rPr lang="el-GR" b="1" smtClean="0">
                <a:latin typeface="+mn-lt"/>
                <a:cs typeface="Times New Roman" pitchFamily="18" charset="0"/>
              </a:rPr>
              <a:t>από ελαφριά</a:t>
            </a:r>
            <a:r>
              <a:rPr lang="el-GR" smtClean="0">
                <a:latin typeface="+mn-lt"/>
                <a:cs typeface="Times New Roman" pitchFamily="18" charset="0"/>
              </a:rPr>
              <a:t> (γενικευμένη κινητική αδεξιότητα και ελάχιστη βλάβη),</a:t>
            </a:r>
          </a:p>
          <a:p>
            <a:pPr lvl="1" algn="just" eaLnBrk="1" hangingPunct="1">
              <a:defRPr/>
            </a:pPr>
            <a:r>
              <a:rPr lang="el-GR" b="1" smtClean="0">
                <a:latin typeface="+mn-lt"/>
                <a:cs typeface="Times New Roman" pitchFamily="18" charset="0"/>
              </a:rPr>
              <a:t>σε σοβαρή</a:t>
            </a:r>
            <a:r>
              <a:rPr lang="el-GR" smtClean="0">
                <a:latin typeface="+mn-lt"/>
                <a:cs typeface="Times New Roman" pitchFamily="18" charset="0"/>
              </a:rPr>
              <a:t> (σοβαρές κινητικές διαταραχές ή ανικανότητα κίνησης παρά μόνο με αναπηρική καρέκλα, κυριαρχία ακούσιων και ανεξέλεγκτων κινήσεων, νοητική υστέρηση, σοβαρές διαταραχές της ομιλίας, της όρασης, της ακοής, επιληψία και διαταραχές της συμπεριφοράς).</a:t>
            </a:r>
            <a:r>
              <a:rPr lang="el-GR" b="1" smtClean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+mn-lt"/>
              </a:rPr>
              <a:t>Η Ε.Π. Κυμαίνεται….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>
                <a:latin typeface="+mn-lt"/>
              </a:rPr>
              <a:t>Αιτιολογία Ε.Π.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68413"/>
            <a:ext cx="8820150" cy="5589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l-GR" sz="2800" b="1" smtClean="0">
                <a:latin typeface="+mn-lt"/>
              </a:rPr>
              <a:t>Προγεννητικά αίτια </a:t>
            </a:r>
            <a:r>
              <a:rPr lang="el-GR" sz="2800" smtClean="0">
                <a:latin typeface="+mn-lt"/>
              </a:rPr>
              <a:t>π.χ.</a:t>
            </a:r>
            <a:r>
              <a:rPr lang="el-GR" sz="2800" b="1" smtClean="0">
                <a:latin typeface="+mn-lt"/>
              </a:rPr>
              <a:t> </a:t>
            </a:r>
            <a:r>
              <a:rPr lang="el-GR" sz="2800" smtClean="0">
                <a:latin typeface="+mn-lt"/>
              </a:rPr>
              <a:t>ενδομήτριες λοιμώξεις (π.χ. ερυθρά, τοξοπλάσμωση), την οικογενειακή προδιάθεση, χημικές τοξίνες (π.χ. αλκοόλ, χρήση φαρμάκων χωρίς έγκριση), τραυματισμούς της μητέρας </a:t>
            </a:r>
            <a:endParaRPr lang="el-GR" sz="2800" b="1" smtClean="0">
              <a:latin typeface="+mn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800" b="1" smtClean="0">
                <a:latin typeface="+mn-lt"/>
              </a:rPr>
              <a:t>Περιγεννητικά αίτια όπως η</a:t>
            </a:r>
            <a:r>
              <a:rPr lang="el-GR" sz="2800" smtClean="0">
                <a:latin typeface="+mn-lt"/>
              </a:rPr>
              <a:t> προωρότητα και το μικρό βάρος για την ηλικία κύησης που αυξάνουν την πιθανότητα εμφάνισης Ε.Π. το τραύμα, η ενδοκράνια αιμορραγία και καταστάσεις που μπορούν να προκαλέσουν αναπνευστικά προβλήματα, υποξία, ή ασφυξία.</a:t>
            </a:r>
            <a:endParaRPr lang="el-GR" sz="2800" b="1" smtClean="0">
              <a:latin typeface="+mn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800" b="1" smtClean="0">
                <a:latin typeface="+mn-lt"/>
              </a:rPr>
              <a:t>μεταγεννητικά αίτια</a:t>
            </a:r>
            <a:r>
              <a:rPr lang="el-GR" sz="2800" smtClean="0">
                <a:latin typeface="+mn-lt"/>
              </a:rPr>
              <a:t> όπως λοιμώξεις του Κ.Ν.Σ., ο πυρηνικός ίκτερος, αγγειακά εγκεφαλικά επεισόδια, τραύμα, όγκοι, κοκίτης και αντικοκιτικός εμβολιασμός.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1007</Words>
  <Application>Microsoft Office PowerPoint</Application>
  <PresentationFormat>Προβολή στην οθόνη (4:3)</PresentationFormat>
  <Paragraphs>109</Paragraphs>
  <Slides>18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Ειδική Φυσική Αγωγή</vt:lpstr>
      <vt:lpstr>Άδειες Χρήσης</vt:lpstr>
      <vt:lpstr>Χρηματοδότηση</vt:lpstr>
      <vt:lpstr>Σκοποί  ενότητας</vt:lpstr>
      <vt:lpstr>Περιεχόμενα ενότητας</vt:lpstr>
      <vt:lpstr>Εγκεφαλική Παράλυση</vt:lpstr>
      <vt:lpstr>Η Ε.Π. Εκδηλώνεται….</vt:lpstr>
      <vt:lpstr>Η Ε.Π. Κυμαίνεται….</vt:lpstr>
      <vt:lpstr>Αιτιολογία Ε.Π.</vt:lpstr>
      <vt:lpstr>Ταξινόμηση Ε.Π.</vt:lpstr>
      <vt:lpstr>Αναλυτικότερα:</vt:lpstr>
      <vt:lpstr>Διαφάνεια 12</vt:lpstr>
      <vt:lpstr>Διαφάνεια 13</vt:lpstr>
      <vt:lpstr>Χαρακτηριστικά Ε.Π.</vt:lpstr>
      <vt:lpstr>Χαρακτηριστικά Ε.Π.</vt:lpstr>
      <vt:lpstr>Αντιμετώπιση Ε.Π.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169</cp:revision>
  <dcterms:created xsi:type="dcterms:W3CDTF">2012-09-06T09:03:05Z</dcterms:created>
  <dcterms:modified xsi:type="dcterms:W3CDTF">2015-07-21T20:26:38Z</dcterms:modified>
</cp:coreProperties>
</file>