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257" r:id="rId4"/>
    <p:sldId id="259" r:id="rId5"/>
    <p:sldId id="261" r:id="rId6"/>
    <p:sldId id="262" r:id="rId7"/>
    <p:sldId id="365" r:id="rId8"/>
    <p:sldId id="366" r:id="rId9"/>
    <p:sldId id="367" r:id="rId10"/>
    <p:sldId id="368" r:id="rId11"/>
    <p:sldId id="369" r:id="rId12"/>
    <p:sldId id="370" r:id="rId13"/>
    <p:sldId id="371" r:id="rId14"/>
    <p:sldId id="372" r:id="rId15"/>
    <p:sldId id="373" r:id="rId16"/>
    <p:sldId id="374" r:id="rId17"/>
    <p:sldId id="316"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8.emf"/><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3.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0.xml"/><Relationship Id="rId5" Type="http://schemas.openxmlformats.org/officeDocument/2006/relationships/tags" Target="../tags/tag22.xml"/><Relationship Id="rId10" Type="http://schemas.openxmlformats.org/officeDocument/2006/relationships/slide" Target="slide7.xml"/><Relationship Id="rId4" Type="http://schemas.openxmlformats.org/officeDocument/2006/relationships/tags" Target="../tags/tag21.xml"/><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4</a:t>
            </a:r>
            <a:r>
              <a:rPr lang="el-GR" sz="2800" b="1" dirty="0" smtClean="0"/>
              <a:t>:</a:t>
            </a:r>
            <a:r>
              <a:rPr lang="en-US" sz="2800" dirty="0" smtClean="0"/>
              <a:t> </a:t>
            </a:r>
            <a:r>
              <a:rPr lang="el-GR" sz="2800" dirty="0" smtClean="0"/>
              <a:t>Αναλογικοί Αριθμοί και Αριθμοδείκτες.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ΤΙΜΩΝ (1)</a:t>
            </a:r>
            <a:endParaRPr lang="el-GR" dirty="0"/>
          </a:p>
        </p:txBody>
      </p:sp>
      <p:sp>
        <p:nvSpPr>
          <p:cNvPr id="4" name="Θέση περιεχομένου 3"/>
          <p:cNvSpPr>
            <a:spLocks noGrp="1"/>
          </p:cNvSpPr>
          <p:nvPr>
            <p:ph sz="quarter" idx="1"/>
          </p:nvPr>
        </p:nvSpPr>
        <p:spPr/>
        <p:txBody>
          <a:bodyPr>
            <a:normAutofit fontScale="92500" lnSpcReduction="20000"/>
          </a:bodyPr>
          <a:lstStyle/>
          <a:p>
            <a:r>
              <a:rPr lang="el-GR" dirty="0"/>
              <a:t>Οι </a:t>
            </a:r>
            <a:r>
              <a:rPr lang="el-GR" dirty="0">
                <a:solidFill>
                  <a:srgbClr val="FF3300"/>
                </a:solidFill>
              </a:rPr>
              <a:t>δείκτες τιμών </a:t>
            </a:r>
            <a:r>
              <a:rPr lang="el-GR" dirty="0"/>
              <a:t>είναι απαραίτητοι σε πολλά </a:t>
            </a:r>
            <a:r>
              <a:rPr lang="el-GR" dirty="0" err="1"/>
              <a:t>θεωρητικοοικονομικά</a:t>
            </a:r>
            <a:r>
              <a:rPr lang="el-GR" dirty="0"/>
              <a:t> υποδείγματα και σε όλες τις συζητήσεις σχετικά με τις μεταβολές της αγοραστικής δύναμης, τις μεταβολές του επιπέδου </a:t>
            </a:r>
            <a:r>
              <a:rPr lang="el-GR" dirty="0" smtClean="0"/>
              <a:t>τιμών </a:t>
            </a:r>
            <a:r>
              <a:rPr lang="el-GR" dirty="0"/>
              <a:t>και παρόμοιων </a:t>
            </a:r>
            <a:r>
              <a:rPr lang="el-GR" dirty="0" smtClean="0"/>
              <a:t>φαινομένων.</a:t>
            </a:r>
          </a:p>
          <a:p>
            <a:r>
              <a:rPr lang="el-GR" dirty="0"/>
              <a:t>Έ</a:t>
            </a:r>
            <a:r>
              <a:rPr lang="el-GR" dirty="0" smtClean="0"/>
              <a:t>νας </a:t>
            </a:r>
            <a:r>
              <a:rPr lang="el-GR" dirty="0"/>
              <a:t>πρακτικός δείκτης τιμών θα έπρεπε να είναι όσο το δυνατόν πιο </a:t>
            </a:r>
            <a:r>
              <a:rPr lang="el-GR" dirty="0">
                <a:solidFill>
                  <a:srgbClr val="FF3300"/>
                </a:solidFill>
              </a:rPr>
              <a:t>απλός</a:t>
            </a:r>
            <a:r>
              <a:rPr lang="el-GR" dirty="0"/>
              <a:t>, δηλαδή να αποτελείται από έναν και μόνο αριθμό, και πέραν των τιμών να λαμβάνει υπόψη και τη </a:t>
            </a:r>
            <a:r>
              <a:rPr lang="el-GR" dirty="0">
                <a:solidFill>
                  <a:srgbClr val="FF3300"/>
                </a:solidFill>
              </a:rPr>
              <a:t>σημασία</a:t>
            </a:r>
            <a:r>
              <a:rPr lang="el-GR" dirty="0"/>
              <a:t> των μεμονωμένων αγαθών και υπηρεσιών.</a:t>
            </a: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171596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ΤΙΜΩΝ (2)</a:t>
            </a:r>
            <a:endParaRPr lang="el-GR" dirty="0"/>
          </a:p>
        </p:txBody>
      </p:sp>
      <p:sp>
        <p:nvSpPr>
          <p:cNvPr id="4" name="Θέση περιεχομένου 3"/>
          <p:cNvSpPr>
            <a:spLocks noGrp="1"/>
          </p:cNvSpPr>
          <p:nvPr>
            <p:ph sz="quarter" idx="1"/>
          </p:nvPr>
        </p:nvSpPr>
        <p:spPr/>
        <p:txBody>
          <a:bodyPr/>
          <a:lstStyle/>
          <a:p>
            <a:r>
              <a:rPr lang="el-GR" sz="2800" dirty="0"/>
              <a:t>Για την τιμή των </a:t>
            </a:r>
            <a:r>
              <a:rPr lang="en-US" sz="2800" dirty="0"/>
              <a:t>n </a:t>
            </a:r>
            <a:r>
              <a:rPr lang="el-GR" sz="2800" dirty="0"/>
              <a:t>αγαθών και τα </a:t>
            </a:r>
            <a:r>
              <a:rPr lang="el-GR" sz="2800" dirty="0">
                <a:solidFill>
                  <a:srgbClr val="FF3300"/>
                </a:solidFill>
              </a:rPr>
              <a:t>καλάθια αγαθών</a:t>
            </a:r>
            <a:r>
              <a:rPr lang="el-GR" sz="2800" dirty="0"/>
              <a:t>, δηλαδή τις ποσότητες που καταναλώνονται στην περίοδο βάσης (0) ή την περίοδο αναφοράς (</a:t>
            </a:r>
            <a:r>
              <a:rPr lang="en-US" sz="2800" dirty="0"/>
              <a:t>t</a:t>
            </a:r>
            <a:r>
              <a:rPr lang="el-GR" sz="2800" dirty="0"/>
              <a:t>), </a:t>
            </a:r>
            <a:r>
              <a:rPr lang="el-GR" sz="2800" dirty="0" smtClean="0"/>
              <a:t>χρησιμοποιούνται </a:t>
            </a:r>
            <a:r>
              <a:rPr lang="el-GR" sz="2800" dirty="0"/>
              <a:t>οι ακόλουθοι συμβολισμοί</a:t>
            </a:r>
            <a:r>
              <a:rPr lang="el-GR" sz="2800" dirty="0" smtClean="0"/>
              <a:t>:</a:t>
            </a:r>
            <a:endParaRPr lang="el-GR" sz="2800" dirty="0"/>
          </a:p>
          <a:p>
            <a:pPr marL="594360" lvl="2" indent="0">
              <a:buNone/>
            </a:pPr>
            <a:r>
              <a:rPr lang="en-US" sz="2600" dirty="0" smtClean="0"/>
              <a:t>p</a:t>
            </a:r>
            <a:r>
              <a:rPr lang="el-GR" sz="2600" baseline="-25000" dirty="0" smtClean="0"/>
              <a:t>0</a:t>
            </a:r>
            <a:r>
              <a:rPr lang="el-GR" sz="2600" dirty="0" smtClean="0"/>
              <a:t>(1</a:t>
            </a:r>
            <a:r>
              <a:rPr lang="el-GR" sz="2600" dirty="0"/>
              <a:t>), …., </a:t>
            </a:r>
            <a:r>
              <a:rPr lang="en-US" sz="2600" dirty="0"/>
              <a:t>p</a:t>
            </a:r>
            <a:r>
              <a:rPr lang="el-GR" sz="2600" baseline="-25000" dirty="0"/>
              <a:t>0</a:t>
            </a:r>
            <a:r>
              <a:rPr lang="el-GR" sz="2600" dirty="0"/>
              <a:t>(</a:t>
            </a:r>
            <a:r>
              <a:rPr lang="en-US" sz="2600" dirty="0"/>
              <a:t>n</a:t>
            </a:r>
            <a:r>
              <a:rPr lang="el-GR" sz="2600" dirty="0"/>
              <a:t>): τιμές στην περίοδο βάσης 0, </a:t>
            </a:r>
            <a:endParaRPr lang="el-GR" sz="2600" dirty="0" smtClean="0"/>
          </a:p>
          <a:p>
            <a:pPr marL="594360" lvl="2" indent="0">
              <a:buNone/>
            </a:pPr>
            <a:r>
              <a:rPr lang="en-US" sz="2600" dirty="0" err="1" smtClean="0"/>
              <a:t>p</a:t>
            </a:r>
            <a:r>
              <a:rPr lang="en-US" sz="2600" baseline="-25000" dirty="0" err="1"/>
              <a:t>t</a:t>
            </a:r>
            <a:r>
              <a:rPr lang="el-GR" sz="2600" dirty="0"/>
              <a:t>(1), …., </a:t>
            </a:r>
            <a:r>
              <a:rPr lang="en-US" sz="2600" dirty="0" err="1"/>
              <a:t>p</a:t>
            </a:r>
            <a:r>
              <a:rPr lang="en-US" sz="2600" baseline="-25000" dirty="0" err="1"/>
              <a:t>t</a:t>
            </a:r>
            <a:r>
              <a:rPr lang="el-GR" sz="2600" dirty="0"/>
              <a:t>(</a:t>
            </a:r>
            <a:r>
              <a:rPr lang="en-US" sz="2600" dirty="0"/>
              <a:t>n</a:t>
            </a:r>
            <a:r>
              <a:rPr lang="el-GR" sz="2600" dirty="0"/>
              <a:t>): τιμές στην περίοδο αναφοράς </a:t>
            </a:r>
            <a:r>
              <a:rPr lang="en-US" sz="2600" dirty="0"/>
              <a:t>t</a:t>
            </a:r>
            <a:r>
              <a:rPr lang="el-GR" sz="2600" dirty="0"/>
              <a:t>, </a:t>
            </a:r>
            <a:endParaRPr lang="el-GR" sz="2600" dirty="0" smtClean="0"/>
          </a:p>
          <a:p>
            <a:pPr marL="594360" lvl="2" indent="0">
              <a:buNone/>
            </a:pPr>
            <a:r>
              <a:rPr lang="en-US" sz="2600" dirty="0" smtClean="0"/>
              <a:t>q</a:t>
            </a:r>
            <a:r>
              <a:rPr lang="el-GR" sz="2600" baseline="-25000" dirty="0"/>
              <a:t>0</a:t>
            </a:r>
            <a:r>
              <a:rPr lang="el-GR" sz="2600" dirty="0"/>
              <a:t>(1), …., </a:t>
            </a:r>
            <a:r>
              <a:rPr lang="en-US" sz="2600" dirty="0"/>
              <a:t>q</a:t>
            </a:r>
            <a:r>
              <a:rPr lang="el-GR" sz="2600" baseline="-25000" dirty="0"/>
              <a:t>0</a:t>
            </a:r>
            <a:r>
              <a:rPr lang="el-GR" sz="2600" dirty="0"/>
              <a:t>(</a:t>
            </a:r>
            <a:r>
              <a:rPr lang="en-US" sz="2600" dirty="0"/>
              <a:t>n</a:t>
            </a:r>
            <a:r>
              <a:rPr lang="el-GR" sz="2600" dirty="0"/>
              <a:t>): όγκος στην περίοδο βάσης 0, </a:t>
            </a:r>
            <a:endParaRPr lang="el-GR" sz="2600" dirty="0" smtClean="0"/>
          </a:p>
          <a:p>
            <a:pPr marL="594360" lvl="2" indent="0">
              <a:buNone/>
            </a:pPr>
            <a:r>
              <a:rPr lang="en-US" sz="2600" dirty="0" err="1" smtClean="0"/>
              <a:t>q</a:t>
            </a:r>
            <a:r>
              <a:rPr lang="en-US" sz="2600" baseline="-25000" dirty="0" err="1"/>
              <a:t>t</a:t>
            </a:r>
            <a:r>
              <a:rPr lang="el-GR" sz="2600" dirty="0"/>
              <a:t>(1), …., </a:t>
            </a:r>
            <a:r>
              <a:rPr lang="en-US" sz="2600" dirty="0" err="1"/>
              <a:t>q</a:t>
            </a:r>
            <a:r>
              <a:rPr lang="en-US" sz="2600" baseline="-25000" dirty="0" err="1"/>
              <a:t>t</a:t>
            </a:r>
            <a:r>
              <a:rPr lang="el-GR" sz="2600" dirty="0"/>
              <a:t>(</a:t>
            </a:r>
            <a:r>
              <a:rPr lang="en-US" sz="2600" dirty="0"/>
              <a:t>n</a:t>
            </a:r>
            <a:r>
              <a:rPr lang="el-GR" sz="2600" dirty="0"/>
              <a:t>): όγκος στην περίοδο αναφοράς </a:t>
            </a:r>
            <a:r>
              <a:rPr lang="en-US" sz="2600" dirty="0"/>
              <a:t>t</a:t>
            </a:r>
            <a:r>
              <a:rPr lang="el-GR" sz="2600" dirty="0"/>
              <a:t>.</a:t>
            </a:r>
          </a:p>
          <a:p>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389044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ΤΙΜΩΝ (3)</a:t>
            </a:r>
            <a:endParaRPr lang="el-GR" dirty="0"/>
          </a:p>
        </p:txBody>
      </p:sp>
      <p:sp>
        <p:nvSpPr>
          <p:cNvPr id="4" name="Θέση περιεχομένου 3"/>
          <p:cNvSpPr>
            <a:spLocks noGrp="1"/>
          </p:cNvSpPr>
          <p:nvPr>
            <p:ph sz="quarter" idx="1"/>
          </p:nvPr>
        </p:nvSpPr>
        <p:spPr>
          <a:xfrm>
            <a:off x="457200" y="1279301"/>
            <a:ext cx="8229600" cy="4525963"/>
          </a:xfrm>
        </p:spPr>
        <p:txBody>
          <a:bodyPr>
            <a:normAutofit/>
          </a:bodyPr>
          <a:lstStyle/>
          <a:p>
            <a:r>
              <a:rPr lang="el-GR" sz="2400" dirty="0" smtClean="0">
                <a:solidFill>
                  <a:srgbClr val="FF3300"/>
                </a:solidFill>
              </a:rPr>
              <a:t>Δείκτης τιμών </a:t>
            </a:r>
            <a:r>
              <a:rPr lang="en-US" sz="2400" dirty="0" err="1" smtClean="0">
                <a:solidFill>
                  <a:srgbClr val="FF3300"/>
                </a:solidFill>
              </a:rPr>
              <a:t>Laspeyres</a:t>
            </a:r>
            <a:r>
              <a:rPr lang="en-US" sz="2400" dirty="0" smtClean="0">
                <a:solidFill>
                  <a:srgbClr val="FF3300"/>
                </a:solidFill>
              </a:rPr>
              <a:t> </a:t>
            </a:r>
            <a:r>
              <a:rPr lang="en-US" sz="2400" dirty="0" smtClean="0"/>
              <a:t>(</a:t>
            </a:r>
            <a:r>
              <a:rPr lang="el-GR" sz="2400" dirty="0" smtClean="0"/>
              <a:t>με βάση το καλάθι της περιόδου βάσης</a:t>
            </a:r>
            <a:r>
              <a:rPr lang="en-US" sz="2400" dirty="0" smtClean="0"/>
              <a:t>)</a:t>
            </a:r>
            <a:r>
              <a:rPr lang="el-GR" sz="2400" dirty="0" smtClean="0"/>
              <a:t>:</a:t>
            </a:r>
            <a:endParaRPr lang="en-US" sz="2400" dirty="0" smtClean="0"/>
          </a:p>
          <a:p>
            <a:endParaRPr lang="el-GR" sz="2400" dirty="0" smtClean="0"/>
          </a:p>
          <a:p>
            <a:pPr marL="0" indent="0">
              <a:buNone/>
            </a:pPr>
            <a:r>
              <a:rPr lang="el-GR" sz="2400" dirty="0" smtClean="0"/>
              <a:t>                                                     </a:t>
            </a:r>
          </a:p>
          <a:p>
            <a:r>
              <a:rPr lang="el-GR" sz="2400" dirty="0">
                <a:solidFill>
                  <a:srgbClr val="FF3300"/>
                </a:solidFill>
              </a:rPr>
              <a:t>Δείκτης τιμών </a:t>
            </a:r>
            <a:r>
              <a:rPr lang="en-US" sz="2400" dirty="0" err="1">
                <a:solidFill>
                  <a:srgbClr val="FF3300"/>
                </a:solidFill>
              </a:rPr>
              <a:t>Paasche</a:t>
            </a:r>
            <a:r>
              <a:rPr lang="en-US" sz="2400" dirty="0">
                <a:solidFill>
                  <a:srgbClr val="FF3300"/>
                </a:solidFill>
              </a:rPr>
              <a:t> </a:t>
            </a:r>
            <a:r>
              <a:rPr lang="en-US" sz="2400" dirty="0"/>
              <a:t>(</a:t>
            </a:r>
            <a:r>
              <a:rPr lang="el-GR" sz="2400" dirty="0"/>
              <a:t>με βάση το καλάθι της περιόδου </a:t>
            </a:r>
            <a:r>
              <a:rPr lang="el-GR" sz="2400" dirty="0" smtClean="0"/>
              <a:t>αναφοράς</a:t>
            </a:r>
            <a:r>
              <a:rPr lang="en-US" sz="2400" dirty="0" smtClean="0"/>
              <a:t>) </a:t>
            </a:r>
            <a:r>
              <a:rPr lang="el-GR" sz="2400" dirty="0" smtClean="0"/>
              <a:t>:</a:t>
            </a:r>
            <a:r>
              <a:rPr lang="en-US" sz="2400" dirty="0" smtClean="0"/>
              <a:t> </a:t>
            </a:r>
            <a:endParaRPr lang="el-GR" sz="2400" dirty="0" smtClean="0"/>
          </a:p>
          <a:p>
            <a:pPr marL="0" indent="0">
              <a:buNone/>
            </a:pPr>
            <a:endParaRPr lang="el-GR" sz="2400" dirty="0" smtClean="0">
              <a:solidFill>
                <a:srgbClr val="FF3300"/>
              </a:solidFill>
            </a:endParaRPr>
          </a:p>
          <a:p>
            <a:endParaRPr lang="el-GR" sz="2400" dirty="0" smtClean="0"/>
          </a:p>
          <a:p>
            <a:r>
              <a:rPr lang="el-GR" sz="2400" dirty="0" smtClean="0"/>
              <a:t>Εν συντομία οι δύο δείκτες στη </a:t>
            </a:r>
            <a:r>
              <a:rPr lang="el-GR" sz="2400" dirty="0" err="1">
                <a:solidFill>
                  <a:srgbClr val="FF3300"/>
                </a:solidFill>
              </a:rPr>
              <a:t>συναθροιστική</a:t>
            </a:r>
            <a:r>
              <a:rPr lang="el-GR" sz="2400" dirty="0">
                <a:solidFill>
                  <a:srgbClr val="FF3300"/>
                </a:solidFill>
              </a:rPr>
              <a:t> μορφή </a:t>
            </a:r>
            <a:r>
              <a:rPr lang="el-GR" sz="2400" dirty="0" smtClean="0"/>
              <a:t>τους:</a:t>
            </a:r>
            <a:endParaRPr lang="el-GR" sz="2400" dirty="0" smtClean="0">
              <a:solidFill>
                <a:srgbClr val="FF3300"/>
              </a:solidFill>
            </a:endParaRPr>
          </a:p>
        </p:txBody>
      </p:sp>
      <p:pic>
        <p:nvPicPr>
          <p:cNvPr id="48131" name="Picture 3"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501" y="2276872"/>
            <a:ext cx="1061675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descr="[DECO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2736" y="4077072"/>
            <a:ext cx="10560479" cy="103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576" y="5445224"/>
            <a:ext cx="1003812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181954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ΤΙΜΩΝ (4)</a:t>
            </a:r>
            <a:endParaRPr lang="el-GR" dirty="0"/>
          </a:p>
        </p:txBody>
      </p:sp>
      <p:sp>
        <p:nvSpPr>
          <p:cNvPr id="4" name="Θέση περιεχομένου 3"/>
          <p:cNvSpPr>
            <a:spLocks noGrp="1"/>
          </p:cNvSpPr>
          <p:nvPr>
            <p:ph sz="quarter" idx="1"/>
          </p:nvPr>
        </p:nvSpPr>
        <p:spPr>
          <a:xfrm>
            <a:off x="683568" y="1556792"/>
            <a:ext cx="8229600" cy="4525963"/>
          </a:xfrm>
        </p:spPr>
        <p:txBody>
          <a:bodyPr>
            <a:normAutofit fontScale="92500" lnSpcReduction="10000"/>
          </a:bodyPr>
          <a:lstStyle/>
          <a:p>
            <a:r>
              <a:rPr lang="el-GR" dirty="0" smtClean="0">
                <a:solidFill>
                  <a:srgbClr val="FF3300"/>
                </a:solidFill>
              </a:rPr>
              <a:t>Παράδειγμα</a:t>
            </a:r>
            <a:r>
              <a:rPr lang="el-GR" dirty="0" smtClean="0"/>
              <a:t>: </a:t>
            </a:r>
            <a:r>
              <a:rPr lang="el-GR" dirty="0"/>
              <a:t>Ορίζουμε </a:t>
            </a:r>
            <a:r>
              <a:rPr lang="el-GR" dirty="0" smtClean="0"/>
              <a:t>ένα </a:t>
            </a:r>
            <a:r>
              <a:rPr lang="el-GR" dirty="0"/>
              <a:t>πολύ μικρό </a:t>
            </a:r>
            <a:r>
              <a:rPr lang="el-GR" dirty="0" smtClean="0"/>
              <a:t>καλάθι </a:t>
            </a:r>
            <a:r>
              <a:rPr lang="el-GR" dirty="0"/>
              <a:t>αγαθών, το οποίο αποτελείται από τσιγάρα, μπίρα και καφέ. Κατά τα έτη 1950 έως 1953 </a:t>
            </a:r>
            <a:r>
              <a:rPr lang="el-GR" dirty="0" smtClean="0"/>
              <a:t>η </a:t>
            </a:r>
            <a:r>
              <a:rPr lang="el-GR" dirty="0"/>
              <a:t>ετήσια κατανάλωση ανά κάτοικο και οι τιμές των </a:t>
            </a:r>
            <a:r>
              <a:rPr lang="el-GR" dirty="0" smtClean="0"/>
              <a:t>προϊόντων είναι οι εξής:</a:t>
            </a:r>
          </a:p>
          <a:p>
            <a:endParaRPr lang="el-GR" dirty="0" smtClean="0"/>
          </a:p>
          <a:p>
            <a:endParaRPr lang="el-GR" dirty="0"/>
          </a:p>
          <a:p>
            <a:pPr marL="0" indent="0">
              <a:buNone/>
            </a:pPr>
            <a:r>
              <a:rPr lang="el-GR" sz="1600" dirty="0" smtClean="0"/>
              <a:t>   Τσιγάρα     (Τεμάχιο)       476         0,1         553         0,1         598        0,08      707        0,08   </a:t>
            </a:r>
          </a:p>
          <a:p>
            <a:pPr marL="0" indent="0">
              <a:buNone/>
            </a:pPr>
            <a:r>
              <a:rPr lang="el-GR" sz="1600" dirty="0"/>
              <a:t> </a:t>
            </a:r>
            <a:r>
              <a:rPr lang="el-GR" sz="1600" dirty="0" smtClean="0"/>
              <a:t>   Μπίρα        (1)                     37          0,3           47          0,4          52          0,4         57           0,5</a:t>
            </a:r>
          </a:p>
          <a:p>
            <a:pPr marL="0" indent="0">
              <a:buNone/>
            </a:pPr>
            <a:r>
              <a:rPr lang="el-GR" sz="1600" dirty="0"/>
              <a:t> </a:t>
            </a:r>
            <a:r>
              <a:rPr lang="el-GR" sz="1600" dirty="0" smtClean="0"/>
              <a:t>   Καφές        (κιλό)               0,6          12           0,7          11          0,9         11          1,4            8</a:t>
            </a:r>
            <a:endParaRPr lang="el-GR" sz="1600" dirty="0"/>
          </a:p>
        </p:txBody>
      </p:sp>
      <p:pic>
        <p:nvPicPr>
          <p:cNvPr id="49160" name="Picture 8"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688" y="3245594"/>
            <a:ext cx="11540486" cy="255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13</a:t>
            </a:fld>
            <a:endParaRPr kumimoji="0" lang="en-US" dirty="0"/>
          </a:p>
        </p:txBody>
      </p:sp>
    </p:spTree>
    <p:custDataLst>
      <p:tags r:id="rId1"/>
    </p:custDataLst>
    <p:extLst>
      <p:ext uri="{BB962C8B-B14F-4D97-AF65-F5344CB8AC3E}">
        <p14:creationId xmlns:p14="http://schemas.microsoft.com/office/powerpoint/2010/main" val="416416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ΤΙΜΩΝ (5)</a:t>
            </a:r>
            <a:endParaRPr lang="el-GR" dirty="0"/>
          </a:p>
        </p:txBody>
      </p:sp>
      <p:pic>
        <p:nvPicPr>
          <p:cNvPr id="50178" name="Picture 2" descr="[DECORATIVE]"/>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468560" y="1268760"/>
            <a:ext cx="10297144" cy="14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descr="[DECO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552" y="2780928"/>
            <a:ext cx="957706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152163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ΔΕΙΚΤΕΣ </a:t>
            </a:r>
            <a:r>
              <a:rPr lang="el-GR" dirty="0" smtClean="0"/>
              <a:t>ΟΓΚΟΥ </a:t>
            </a:r>
            <a:endParaRPr lang="el-GR" dirty="0"/>
          </a:p>
        </p:txBody>
      </p:sp>
      <p:sp>
        <p:nvSpPr>
          <p:cNvPr id="4" name="Θέση περιεχομένου 3"/>
          <p:cNvSpPr>
            <a:spLocks noGrp="1"/>
          </p:cNvSpPr>
          <p:nvPr>
            <p:ph sz="quarter" idx="1"/>
          </p:nvPr>
        </p:nvSpPr>
        <p:spPr/>
        <p:txBody>
          <a:bodyPr>
            <a:normAutofit fontScale="70000" lnSpcReduction="20000"/>
          </a:bodyPr>
          <a:lstStyle/>
          <a:p>
            <a:r>
              <a:rPr lang="el-GR" dirty="0" smtClean="0">
                <a:solidFill>
                  <a:srgbClr val="FF3300"/>
                </a:solidFill>
              </a:rPr>
              <a:t>Αλλάζοντας τους ρόλους </a:t>
            </a:r>
            <a:r>
              <a:rPr lang="el-GR" dirty="0"/>
              <a:t>των τιμών και των </a:t>
            </a:r>
            <a:r>
              <a:rPr lang="el-GR" dirty="0" smtClean="0"/>
              <a:t>ποσοτήτων στους δείκτες </a:t>
            </a:r>
            <a:r>
              <a:rPr lang="en-US" dirty="0" err="1">
                <a:solidFill>
                  <a:srgbClr val="FF3300"/>
                </a:solidFill>
              </a:rPr>
              <a:t>Laspeyres</a:t>
            </a:r>
            <a:r>
              <a:rPr lang="el-GR" dirty="0">
                <a:solidFill>
                  <a:srgbClr val="FF3300"/>
                </a:solidFill>
              </a:rPr>
              <a:t> </a:t>
            </a:r>
            <a:r>
              <a:rPr lang="el-GR" dirty="0"/>
              <a:t>και </a:t>
            </a:r>
            <a:r>
              <a:rPr lang="en-US" dirty="0" err="1" smtClean="0">
                <a:solidFill>
                  <a:srgbClr val="FF3300"/>
                </a:solidFill>
              </a:rPr>
              <a:t>Paasche</a:t>
            </a:r>
            <a:r>
              <a:rPr lang="el-GR" dirty="0" smtClean="0"/>
              <a:t>, </a:t>
            </a:r>
            <a:r>
              <a:rPr lang="el-GR" dirty="0"/>
              <a:t>τότε </a:t>
            </a:r>
            <a:r>
              <a:rPr lang="el-GR" dirty="0" smtClean="0"/>
              <a:t>αποκτούμε τους αντίστοιχους </a:t>
            </a:r>
            <a:r>
              <a:rPr lang="el-GR" dirty="0" smtClean="0">
                <a:solidFill>
                  <a:srgbClr val="FF3300"/>
                </a:solidFill>
              </a:rPr>
              <a:t>δείκτες όγκου</a:t>
            </a:r>
            <a:r>
              <a:rPr lang="el-GR" dirty="0" smtClean="0"/>
              <a:t>:</a:t>
            </a:r>
          </a:p>
          <a:p>
            <a:endParaRPr lang="el-GR" dirty="0"/>
          </a:p>
          <a:p>
            <a:endParaRPr lang="el-GR" dirty="0" smtClean="0"/>
          </a:p>
          <a:p>
            <a:endParaRPr lang="el-GR" dirty="0"/>
          </a:p>
          <a:p>
            <a:endParaRPr lang="el-GR" dirty="0" smtClean="0"/>
          </a:p>
          <a:p>
            <a:endParaRPr lang="el-GR" dirty="0"/>
          </a:p>
          <a:p>
            <a:r>
              <a:rPr lang="el-GR" dirty="0" smtClean="0"/>
              <a:t>Εάν </a:t>
            </a:r>
            <a:r>
              <a:rPr lang="el-GR" dirty="0"/>
              <a:t>δεν </a:t>
            </a:r>
            <a:r>
              <a:rPr lang="el-GR" dirty="0" smtClean="0"/>
              <a:t>εκλάβουμε τα </a:t>
            </a:r>
            <a:r>
              <a:rPr lang="en-US" dirty="0"/>
              <a:t>q</a:t>
            </a:r>
            <a:r>
              <a:rPr lang="el-GR" baseline="-25000" dirty="0"/>
              <a:t>0</a:t>
            </a:r>
            <a:r>
              <a:rPr lang="el-GR" dirty="0"/>
              <a:t>(</a:t>
            </a:r>
            <a:r>
              <a:rPr lang="en-US" dirty="0" err="1"/>
              <a:t>i</a:t>
            </a:r>
            <a:r>
              <a:rPr lang="el-GR" dirty="0"/>
              <a:t>) και </a:t>
            </a:r>
            <a:r>
              <a:rPr lang="en-US" dirty="0" err="1" smtClean="0"/>
              <a:t>q</a:t>
            </a:r>
            <a:r>
              <a:rPr lang="en-US" baseline="-25000" dirty="0" err="1"/>
              <a:t>t</a:t>
            </a:r>
            <a:r>
              <a:rPr lang="el-GR" dirty="0"/>
              <a:t>(</a:t>
            </a:r>
            <a:r>
              <a:rPr lang="en-US" dirty="0" err="1"/>
              <a:t>i</a:t>
            </a:r>
            <a:r>
              <a:rPr lang="el-GR" dirty="0"/>
              <a:t>) ως ποσότητες κατανάλωσης εντός ενός καλαθιού αγαθών, αλλά ως παραχθείσες ποσότητες </a:t>
            </a:r>
            <a:r>
              <a:rPr lang="el-GR" dirty="0" smtClean="0"/>
              <a:t>(π.χ. ενός </a:t>
            </a:r>
            <a:r>
              <a:rPr lang="el-GR" dirty="0"/>
              <a:t>τομέα ή της συνολικής οικονομίας), τότε το       δίδει τη σχέση με βάση την οποία έχει μεταβληθεί η αξία της παραγωγής που έχει αποτιμηθεί με τις τιμές της περιόδου βάσης.</a:t>
            </a:r>
          </a:p>
        </p:txBody>
      </p:sp>
      <p:pic>
        <p:nvPicPr>
          <p:cNvPr id="51202"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984" y="2276872"/>
            <a:ext cx="13609512" cy="92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3778" y="2564904"/>
            <a:ext cx="1382078" cy="1098376"/>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792" y="2143351"/>
            <a:ext cx="11840512" cy="1941482"/>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15</a:t>
            </a:fld>
            <a:endParaRPr kumimoji="0" lang="en-US" dirty="0"/>
          </a:p>
        </p:txBody>
      </p:sp>
    </p:spTree>
    <p:custDataLst>
      <p:tags r:id="rId1"/>
    </p:custDataLst>
    <p:extLst>
      <p:ext uri="{BB962C8B-B14F-4D97-AF65-F5344CB8AC3E}">
        <p14:creationId xmlns:p14="http://schemas.microsoft.com/office/powerpoint/2010/main" val="184008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14" name="Θέση αριθμού διαφάνειας 5" descr="."/>
          <p:cNvSpPr txBox="1">
            <a:spLocks/>
          </p:cNvSpPr>
          <p:nvPr>
            <p:custDataLst>
              <p:tags r:id="rId3"/>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
        <p:nvSpPr>
          <p:cNvPr id="8"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a:t>
            </a:r>
          </a:p>
          <a:p>
            <a:pPr lvl="0"/>
            <a:r>
              <a:rPr lang="el-GR" sz="2800" dirty="0" smtClean="0"/>
              <a:t>…</a:t>
            </a:r>
          </a:p>
          <a:p>
            <a:pPr lvl="0"/>
            <a:r>
              <a:rPr lang="el-GR" sz="2800" smtClean="0"/>
              <a:t>….   </a:t>
            </a:r>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Εισαγωγή. </a:t>
            </a:r>
            <a:endParaRPr lang="el-GR" sz="3200" dirty="0" smtClean="0">
              <a:hlinkClick r:id="rId9" action="ppaction://hlinksldjump"/>
            </a:endParaRPr>
          </a:p>
          <a:p>
            <a:pPr lvl="1">
              <a:buFont typeface="Wingdings" pitchFamily="2" charset="2"/>
              <a:buChar char="§"/>
            </a:pPr>
            <a:r>
              <a:rPr lang="el-GR" sz="3200" dirty="0" smtClean="0">
                <a:hlinkClick r:id="rId10" action="ppaction://hlinksldjump"/>
              </a:rPr>
              <a:t>Κατηγοριοποίηση αναλογικών αριθμών.</a:t>
            </a:r>
            <a:endParaRPr lang="el-GR" sz="3200" dirty="0" smtClean="0"/>
          </a:p>
          <a:p>
            <a:pPr lvl="1">
              <a:buFont typeface="Wingdings" pitchFamily="2" charset="2"/>
              <a:buChar char="§"/>
            </a:pPr>
            <a:r>
              <a:rPr lang="el-GR" sz="3200" dirty="0" smtClean="0">
                <a:hlinkClick r:id="rId11" action="ppaction://hlinksldjump"/>
              </a:rPr>
              <a:t>Δείκτες τιμών.</a:t>
            </a:r>
            <a:endParaRPr lang="el-GR" sz="3200" dirty="0" smtClean="0"/>
          </a:p>
          <a:p>
            <a:pPr lvl="1">
              <a:buFont typeface="Wingdings" pitchFamily="2" charset="2"/>
              <a:buChar char="§"/>
            </a:pPr>
            <a:r>
              <a:rPr lang="el-GR" sz="3200" dirty="0" smtClean="0">
                <a:hlinkClick r:id="rId12" action="ppaction://hlinksldjump"/>
              </a:rPr>
              <a:t>Δείκτες όγκου</a:t>
            </a:r>
            <a:r>
              <a:rPr lang="el-GR" sz="3200" dirty="0" smtClean="0"/>
              <a:t>.</a:t>
            </a:r>
            <a:endParaRPr lang="el-GR" sz="3200" dirty="0" smtClean="0"/>
          </a:p>
          <a:p>
            <a:pPr>
              <a:buFont typeface="Wingdings" pitchFamily="2" charset="2"/>
              <a:buChar char="§"/>
            </a:pPr>
            <a:endParaRPr lang="el-GR" sz="3600" dirty="0"/>
          </a:p>
        </p:txBody>
      </p:sp>
      <p:sp>
        <p:nvSpPr>
          <p:cNvPr id="7"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a:t>
            </a:r>
            <a:endParaRPr lang="el-GR" dirty="0"/>
          </a:p>
        </p:txBody>
      </p:sp>
      <mc:AlternateContent xmlns:mc="http://schemas.openxmlformats.org/markup-compatibility/2006">
        <mc:Choice xmlns:a14="http://schemas.microsoft.com/office/drawing/2010/main" Requires="a14">
          <p:sp>
            <p:nvSpPr>
              <p:cNvPr id="3" name="2 - Θέση περιεχομένου"/>
              <p:cNvSpPr>
                <a:spLocks noGrp="1"/>
              </p:cNvSpPr>
              <p:nvPr>
                <p:ph sz="quarter" idx="1"/>
              </p:nvPr>
            </p:nvSpPr>
            <p:spPr/>
            <p:txBody>
              <a:bodyPr>
                <a:normAutofit lnSpcReduction="10000"/>
              </a:bodyPr>
              <a:lstStyle/>
              <a:p>
                <a:r>
                  <a:rPr lang="el-GR" sz="3200" dirty="0" smtClean="0"/>
                  <a:t>Πολλές </a:t>
                </a:r>
                <a:r>
                  <a:rPr lang="el-GR" sz="3200" dirty="0"/>
                  <a:t>από τις έννοιες που έχουν οριστεί μέχρι στιγμής εισήχθησαν ως </a:t>
                </a:r>
                <a:r>
                  <a:rPr lang="el-GR" sz="3200" dirty="0">
                    <a:solidFill>
                      <a:srgbClr val="FF3300"/>
                    </a:solidFill>
                  </a:rPr>
                  <a:t>αναλογικοί </a:t>
                </a:r>
                <a:r>
                  <a:rPr lang="el-GR" sz="3200" dirty="0" smtClean="0">
                    <a:solidFill>
                      <a:srgbClr val="FF3300"/>
                    </a:solidFill>
                  </a:rPr>
                  <a:t>αριθμοί</a:t>
                </a:r>
                <a:r>
                  <a:rPr lang="el-GR" sz="3200" b="1" dirty="0"/>
                  <a:t>, </a:t>
                </a:r>
                <a:r>
                  <a:rPr lang="el-GR" sz="3200" dirty="0"/>
                  <a:t>δηλαδή </a:t>
                </a:r>
                <a:r>
                  <a:rPr lang="el-GR" sz="3200" dirty="0" smtClean="0"/>
                  <a:t>ως </a:t>
                </a:r>
                <a:r>
                  <a:rPr lang="el-GR" sz="3200" dirty="0"/>
                  <a:t>πηλίκο </a:t>
                </a:r>
                <a:r>
                  <a:rPr lang="el-GR" sz="3200" dirty="0" smtClean="0"/>
                  <a:t>δύο </a:t>
                </a:r>
                <a:r>
                  <a:rPr lang="el-GR" sz="3200" dirty="0"/>
                  <a:t>άλλων αριθμών. </a:t>
                </a:r>
                <a:endParaRPr lang="el-GR" sz="3200" dirty="0" smtClean="0"/>
              </a:p>
              <a:p>
                <a:r>
                  <a:rPr lang="el-GR" sz="3200" dirty="0" smtClean="0"/>
                  <a:t>Αναλογικοί </a:t>
                </a:r>
                <a:r>
                  <a:rPr lang="el-GR" sz="3200" dirty="0"/>
                  <a:t>αριθμοί είναι για παράδειγμα οι σχετικές συχνότητες </a:t>
                </a:r>
                <a:r>
                  <a:rPr lang="en-US" sz="3200" dirty="0"/>
                  <a:t>f</a:t>
                </a:r>
                <a:r>
                  <a:rPr lang="en-US" sz="3200" baseline="-25000" dirty="0"/>
                  <a:t>i</a:t>
                </a:r>
                <a:r>
                  <a:rPr lang="el-GR" sz="3200" dirty="0"/>
                  <a:t>, ο αριθμητικός </a:t>
                </a:r>
                <a:r>
                  <a:rPr lang="el-GR" sz="3200" dirty="0" smtClean="0"/>
                  <a:t>μέσος </a:t>
                </a:r>
                <a14:m>
                  <m:oMath xmlns:m="http://schemas.openxmlformats.org/officeDocument/2006/math">
                    <m:acc>
                      <m:accPr>
                        <m:chr m:val="̅"/>
                        <m:ctrlPr>
                          <a:rPr lang="el-GR" sz="3200" i="1" smtClean="0">
                            <a:latin typeface="Cambria Math" panose="02040503050406030204" pitchFamily="18" charset="0"/>
                          </a:rPr>
                        </m:ctrlPr>
                      </m:accPr>
                      <m:e>
                        <m:r>
                          <m:rPr>
                            <m:sty m:val="p"/>
                          </m:rPr>
                          <a:rPr lang="en-US" sz="3200" b="0" i="0" smtClean="0">
                            <a:latin typeface="Cambria Math"/>
                          </a:rPr>
                          <m:t>x</m:t>
                        </m:r>
                      </m:e>
                    </m:acc>
                  </m:oMath>
                </a14:m>
                <a:r>
                  <a:rPr lang="el-GR" sz="3200" dirty="0" smtClean="0"/>
                  <a:t>, </a:t>
                </a:r>
                <a:r>
                  <a:rPr lang="el-GR" sz="3200" dirty="0"/>
                  <a:t>η μέση τετραγωνική απόκλιση </a:t>
                </a:r>
                <a:r>
                  <a:rPr lang="en-US" sz="3200" dirty="0"/>
                  <a:t>s</a:t>
                </a:r>
                <a:r>
                  <a:rPr lang="el-GR" sz="3200" baseline="30000" dirty="0"/>
                  <a:t>2</a:t>
                </a:r>
                <a:r>
                  <a:rPr lang="el-GR" sz="3200" dirty="0"/>
                  <a:t>, ο συντελεστής μεταβλητότητας </a:t>
                </a:r>
                <a:r>
                  <a:rPr lang="en-US" sz="3200" dirty="0"/>
                  <a:t>V </a:t>
                </a:r>
                <a:r>
                  <a:rPr lang="el-GR" sz="3200" dirty="0"/>
                  <a:t>και ο συντελεστής </a:t>
                </a:r>
                <a:r>
                  <a:rPr lang="el-GR" sz="3200" dirty="0" smtClean="0"/>
                  <a:t>ακριβείας </a:t>
                </a:r>
                <a:r>
                  <a:rPr lang="en-US" sz="3200" dirty="0"/>
                  <a:t>R</a:t>
                </a:r>
                <a:r>
                  <a:rPr lang="el-GR" sz="3200" baseline="30000" dirty="0"/>
                  <a:t>2</a:t>
                </a:r>
                <a:r>
                  <a:rPr lang="el-GR" sz="3200" dirty="0"/>
                  <a:t>. </a:t>
                </a:r>
              </a:p>
            </p:txBody>
          </p:sp>
        </mc:Choice>
        <mc:Fallback>
          <p:sp>
            <p:nvSpPr>
              <p:cNvPr id="3" name="2 - Θέση περιεχομένου"/>
              <p:cNvSpPr>
                <a:spLocks noGrp="1" noRot="1" noChangeAspect="1" noMove="1" noResize="1" noEditPoints="1" noAdjustHandles="1" noChangeArrowheads="1" noChangeShapeType="1" noTextEdit="1"/>
              </p:cNvSpPr>
              <p:nvPr>
                <p:ph sz="quarter" idx="1"/>
              </p:nvPr>
            </p:nvSpPr>
            <p:spPr>
              <a:blipFill rotWithShape="0">
                <a:blip r:embed="rId5"/>
                <a:stretch>
                  <a:fillRect l="-1704" t="-2830" r="-2074"/>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293481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ΚΑΤΗΓΟΡΙΟΠΟΙΗΣΗ ΑΝΑΛΟΓΙΚΩΝ </a:t>
            </a:r>
            <a:r>
              <a:rPr lang="el-GR" dirty="0" smtClean="0"/>
              <a:t>ΑΡΙΘΜΩΝ (1)</a:t>
            </a:r>
            <a:endParaRPr lang="el-GR" dirty="0"/>
          </a:p>
        </p:txBody>
      </p:sp>
      <p:sp>
        <p:nvSpPr>
          <p:cNvPr id="4" name="Θέση περιεχομένου 3"/>
          <p:cNvSpPr>
            <a:spLocks noGrp="1"/>
          </p:cNvSpPr>
          <p:nvPr>
            <p:ph sz="quarter" idx="1"/>
          </p:nvPr>
        </p:nvSpPr>
        <p:spPr/>
        <p:txBody>
          <a:bodyPr>
            <a:normAutofit fontScale="62500" lnSpcReduction="20000"/>
          </a:bodyPr>
          <a:lstStyle/>
          <a:p>
            <a:r>
              <a:rPr lang="el-GR" dirty="0">
                <a:solidFill>
                  <a:srgbClr val="FF3300"/>
                </a:solidFill>
              </a:rPr>
              <a:t>Διαρθρωτικοί </a:t>
            </a:r>
            <a:r>
              <a:rPr lang="el-GR" dirty="0" smtClean="0">
                <a:solidFill>
                  <a:srgbClr val="FF3300"/>
                </a:solidFill>
              </a:rPr>
              <a:t>αριθμοί: </a:t>
            </a:r>
            <a:r>
              <a:rPr lang="el-GR" dirty="0"/>
              <a:t>δημιουργούνται όταν μια συνολική μάζα διαιρείται σε </a:t>
            </a:r>
            <a:r>
              <a:rPr lang="el-GR" dirty="0" smtClean="0"/>
              <a:t>μερικές </a:t>
            </a:r>
            <a:r>
              <a:rPr lang="el-GR" dirty="0"/>
              <a:t>μάζες και η κάθε μερική μάζα </a:t>
            </a:r>
            <a:r>
              <a:rPr lang="el-GR" dirty="0" smtClean="0"/>
              <a:t>εξετάζεται σε </a:t>
            </a:r>
            <a:r>
              <a:rPr lang="el-GR" dirty="0"/>
              <a:t>σχέση με τη </a:t>
            </a:r>
            <a:r>
              <a:rPr lang="el-GR" dirty="0" smtClean="0"/>
              <a:t>συνολική</a:t>
            </a:r>
          </a:p>
          <a:p>
            <a:pPr marL="0" indent="0">
              <a:buNone/>
            </a:pPr>
            <a:r>
              <a:rPr lang="el-GR" dirty="0"/>
              <a:t> </a:t>
            </a:r>
            <a:r>
              <a:rPr lang="el-GR" dirty="0" smtClean="0"/>
              <a:t>     π.χ. η ταξινόμηση</a:t>
            </a:r>
            <a:endParaRPr lang="el-GR" dirty="0"/>
          </a:p>
          <a:p>
            <a:pPr lvl="2"/>
            <a:r>
              <a:rPr lang="el-GR" sz="2400" dirty="0" smtClean="0"/>
              <a:t>του </a:t>
            </a:r>
            <a:r>
              <a:rPr lang="el-GR" sz="2400" dirty="0"/>
              <a:t>τζίρου των πολυεθνικών σε εσωτερικό και εξωτερικό τζίρο,</a:t>
            </a:r>
          </a:p>
          <a:p>
            <a:pPr lvl="2"/>
            <a:r>
              <a:rPr lang="el-GR" sz="2400" dirty="0" smtClean="0"/>
              <a:t>των </a:t>
            </a:r>
            <a:r>
              <a:rPr lang="el-GR" sz="2400" dirty="0"/>
              <a:t>εισαγωγών ή των εξαγωγών σε ομάδες προϊόντων,</a:t>
            </a:r>
          </a:p>
          <a:p>
            <a:pPr lvl="2"/>
            <a:r>
              <a:rPr lang="el-GR" sz="2400" dirty="0" smtClean="0"/>
              <a:t>της </a:t>
            </a:r>
            <a:r>
              <a:rPr lang="el-GR" sz="2400" dirty="0"/>
              <a:t>τελικής κατανάλωσης ενέργειας (Βιομηχανία </a:t>
            </a:r>
            <a:r>
              <a:rPr lang="en-US" sz="2400" dirty="0"/>
              <a:t> </a:t>
            </a:r>
            <a:r>
              <a:rPr lang="el-GR" sz="2400" dirty="0"/>
              <a:t>36%, </a:t>
            </a:r>
            <a:r>
              <a:rPr lang="el-GR" sz="2400" dirty="0" smtClean="0"/>
              <a:t>Κυκλοφορία 20</a:t>
            </a:r>
            <a:r>
              <a:rPr lang="el-GR" sz="2400" dirty="0"/>
              <a:t>% </a:t>
            </a:r>
            <a:r>
              <a:rPr lang="el-GR" sz="2400" dirty="0" err="1"/>
              <a:t>κ.ο.κ</a:t>
            </a:r>
            <a:r>
              <a:rPr lang="el-GR" sz="2400" dirty="0"/>
              <a:t>.)</a:t>
            </a:r>
          </a:p>
          <a:p>
            <a:pPr lvl="2"/>
            <a:r>
              <a:rPr lang="el-GR" sz="2400" dirty="0" smtClean="0"/>
              <a:t>των </a:t>
            </a:r>
            <a:r>
              <a:rPr lang="el-GR" sz="2400" dirty="0"/>
              <a:t>μαθητών σε είδη σχολείων,</a:t>
            </a:r>
          </a:p>
          <a:p>
            <a:pPr lvl="2"/>
            <a:r>
              <a:rPr lang="el-GR" sz="2400" dirty="0" smtClean="0"/>
              <a:t>των </a:t>
            </a:r>
            <a:r>
              <a:rPr lang="el-GR" sz="2400" dirty="0"/>
              <a:t>εργαζόμενων σε κλάδους της οικονομίας</a:t>
            </a:r>
            <a:r>
              <a:rPr lang="el-GR" sz="2400" dirty="0" smtClean="0"/>
              <a:t>.</a:t>
            </a:r>
            <a:endParaRPr lang="el-GR" dirty="0" smtClean="0"/>
          </a:p>
          <a:p>
            <a:r>
              <a:rPr lang="el-GR" dirty="0"/>
              <a:t>Χ</a:t>
            </a:r>
            <a:r>
              <a:rPr lang="el-GR" dirty="0" smtClean="0"/>
              <a:t>ρησιμοποιούνται </a:t>
            </a:r>
            <a:r>
              <a:rPr lang="el-GR" dirty="0"/>
              <a:t>κυρίως για την παρουσίαση της </a:t>
            </a:r>
            <a:r>
              <a:rPr lang="el-GR" dirty="0" smtClean="0">
                <a:solidFill>
                  <a:srgbClr val="FF3300"/>
                </a:solidFill>
              </a:rPr>
              <a:t>εσωτερικής </a:t>
            </a:r>
            <a:r>
              <a:rPr lang="el-GR" dirty="0">
                <a:solidFill>
                  <a:srgbClr val="FF3300"/>
                </a:solidFill>
              </a:rPr>
              <a:t>δομής </a:t>
            </a:r>
            <a:r>
              <a:rPr lang="el-GR" dirty="0"/>
              <a:t>μιας συνολικής μάζας. </a:t>
            </a:r>
            <a:endParaRPr lang="el-GR" dirty="0" smtClean="0"/>
          </a:p>
          <a:p>
            <a:r>
              <a:rPr lang="el-GR" dirty="0" smtClean="0"/>
              <a:t>Συχνά </a:t>
            </a:r>
            <a:r>
              <a:rPr lang="el-GR" dirty="0"/>
              <a:t>απεικονίζονται γραφικά με τη βοήθεια ενός </a:t>
            </a:r>
            <a:r>
              <a:rPr lang="el-GR" dirty="0">
                <a:solidFill>
                  <a:srgbClr val="FF3300"/>
                </a:solidFill>
              </a:rPr>
              <a:t>διαγράμματος κυκλικών </a:t>
            </a:r>
            <a:r>
              <a:rPr lang="el-GR" dirty="0" smtClean="0">
                <a:solidFill>
                  <a:srgbClr val="FF3300"/>
                </a:solidFill>
              </a:rPr>
              <a:t>τομέων.</a:t>
            </a:r>
            <a:endParaRPr lang="el-GR" dirty="0">
              <a:solidFill>
                <a:srgbClr val="FF3300"/>
              </a:solidFill>
            </a:endParaRP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87960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ΚΑΤΗΓΟΡΙΟΠΟΙΗΣΗ ΑΝΑΛΟΓΙΚΩΝ </a:t>
            </a:r>
            <a:r>
              <a:rPr lang="el-GR" dirty="0" smtClean="0"/>
              <a:t>ΑΡΙΘΜΩΝ (2)</a:t>
            </a:r>
            <a:endParaRPr lang="el-GR" dirty="0"/>
          </a:p>
        </p:txBody>
      </p:sp>
      <p:sp>
        <p:nvSpPr>
          <p:cNvPr id="4" name="Θέση περιεχομένου 3"/>
          <p:cNvSpPr>
            <a:spLocks noGrp="1"/>
          </p:cNvSpPr>
          <p:nvPr>
            <p:ph sz="quarter" idx="1"/>
          </p:nvPr>
        </p:nvSpPr>
        <p:spPr/>
        <p:txBody>
          <a:bodyPr>
            <a:normAutofit fontScale="85000" lnSpcReduction="20000"/>
          </a:bodyPr>
          <a:lstStyle/>
          <a:p>
            <a:r>
              <a:rPr lang="el-GR" dirty="0" smtClean="0">
                <a:solidFill>
                  <a:srgbClr val="FF3300"/>
                </a:solidFill>
              </a:rPr>
              <a:t>Αριθμοί σχέσης</a:t>
            </a:r>
            <a:r>
              <a:rPr lang="el-GR" dirty="0" smtClean="0"/>
              <a:t>:</a:t>
            </a:r>
            <a:r>
              <a:rPr lang="el-GR" b="1" dirty="0" smtClean="0"/>
              <a:t> </a:t>
            </a:r>
            <a:r>
              <a:rPr lang="el-GR" dirty="0"/>
              <a:t>δημιουργούνται όταν δύο μεγέθη διαφορετικού είδους (που συνδέονται πρακτικά αλλά και λογικά) </a:t>
            </a:r>
            <a:r>
              <a:rPr lang="el-GR" dirty="0" smtClean="0"/>
              <a:t>εξετάζονται ο </a:t>
            </a:r>
            <a:r>
              <a:rPr lang="el-GR" dirty="0"/>
              <a:t>ένας σε σχέση με τον άλλον. </a:t>
            </a:r>
            <a:endParaRPr lang="el-GR" dirty="0" smtClean="0"/>
          </a:p>
          <a:p>
            <a:pPr marL="0" indent="0">
              <a:buNone/>
            </a:pPr>
            <a:r>
              <a:rPr lang="el-GR" dirty="0" smtClean="0"/>
              <a:t>    π.χ.</a:t>
            </a:r>
          </a:p>
          <a:p>
            <a:pPr lvl="2"/>
            <a:r>
              <a:rPr lang="el-GR" sz="2400" dirty="0"/>
              <a:t>η</a:t>
            </a:r>
            <a:r>
              <a:rPr lang="el-GR" sz="2400" dirty="0" smtClean="0"/>
              <a:t> ταχύτητα</a:t>
            </a:r>
            <a:endParaRPr lang="el-GR" sz="2400" dirty="0"/>
          </a:p>
          <a:p>
            <a:pPr lvl="2"/>
            <a:r>
              <a:rPr lang="el-GR" sz="2400" dirty="0" smtClean="0"/>
              <a:t>ο αριθμητικός μέσος</a:t>
            </a:r>
          </a:p>
          <a:p>
            <a:pPr lvl="2"/>
            <a:r>
              <a:rPr lang="el-GR" sz="2400" dirty="0" smtClean="0"/>
              <a:t>η </a:t>
            </a:r>
            <a:r>
              <a:rPr lang="el-GR" sz="2400" dirty="0"/>
              <a:t>μέση τετραγωνική </a:t>
            </a:r>
            <a:r>
              <a:rPr lang="el-GR" sz="2400" dirty="0" smtClean="0"/>
              <a:t>απόκλιση</a:t>
            </a:r>
          </a:p>
          <a:p>
            <a:pPr lvl="2"/>
            <a:r>
              <a:rPr lang="el-GR" sz="2400" dirty="0" smtClean="0"/>
              <a:t>ο </a:t>
            </a:r>
            <a:r>
              <a:rPr lang="el-GR" sz="2400" dirty="0"/>
              <a:t>συντελεστής </a:t>
            </a:r>
            <a:r>
              <a:rPr lang="el-GR" sz="2400" dirty="0" smtClean="0"/>
              <a:t>χρέους</a:t>
            </a:r>
          </a:p>
          <a:p>
            <a:pPr lvl="2"/>
            <a:r>
              <a:rPr lang="el-GR" sz="2400" dirty="0" smtClean="0"/>
              <a:t>η </a:t>
            </a:r>
            <a:r>
              <a:rPr lang="el-GR" sz="2400" dirty="0"/>
              <a:t>παραγωγικότητα </a:t>
            </a:r>
            <a:r>
              <a:rPr lang="el-GR" sz="2400" dirty="0" smtClean="0"/>
              <a:t>εργασίας</a:t>
            </a:r>
          </a:p>
          <a:p>
            <a:pPr lvl="2"/>
            <a:r>
              <a:rPr lang="el-GR" sz="2400" dirty="0" smtClean="0"/>
              <a:t>η </a:t>
            </a:r>
            <a:r>
              <a:rPr lang="el-GR" sz="2400" dirty="0"/>
              <a:t>πυκνότητα </a:t>
            </a:r>
            <a:r>
              <a:rPr lang="el-GR" sz="2400" dirty="0" smtClean="0"/>
              <a:t>πληθυσμού.</a:t>
            </a:r>
            <a:endParaRPr lang="el-GR" dirty="0" smtClean="0"/>
          </a:p>
          <a:p>
            <a:r>
              <a:rPr lang="el-GR" dirty="0" smtClean="0"/>
              <a:t>Χρησιμοποιούνται κυρίως για </a:t>
            </a:r>
            <a:r>
              <a:rPr lang="el-GR" dirty="0" smtClean="0">
                <a:solidFill>
                  <a:srgbClr val="FF3300"/>
                </a:solidFill>
              </a:rPr>
              <a:t>σκοπούς σύγκρισης</a:t>
            </a:r>
            <a:r>
              <a:rPr lang="el-GR" dirty="0" smtClean="0"/>
              <a:t>. </a:t>
            </a: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315607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ΚΑΤΗΓΟΡΙΟΠΟΙΗΣΗ ΑΝΑΛΟΓΙΚΩΝ </a:t>
            </a:r>
            <a:r>
              <a:rPr lang="el-GR" dirty="0" smtClean="0"/>
              <a:t>ΑΡΙΘΜΩΝ (3)</a:t>
            </a:r>
            <a:endParaRPr lang="el-GR" dirty="0"/>
          </a:p>
        </p:txBody>
      </p:sp>
      <p:sp>
        <p:nvSpPr>
          <p:cNvPr id="4" name="Θέση περιεχομένου 3"/>
          <p:cNvSpPr>
            <a:spLocks noGrp="1"/>
          </p:cNvSpPr>
          <p:nvPr>
            <p:ph sz="quarter" idx="1"/>
          </p:nvPr>
        </p:nvSpPr>
        <p:spPr/>
        <p:txBody>
          <a:bodyPr>
            <a:normAutofit fontScale="62500" lnSpcReduction="20000"/>
          </a:bodyPr>
          <a:lstStyle/>
          <a:p>
            <a:r>
              <a:rPr lang="el-GR" dirty="0">
                <a:solidFill>
                  <a:srgbClr val="FF3300"/>
                </a:solidFill>
              </a:rPr>
              <a:t>Α</a:t>
            </a:r>
            <a:r>
              <a:rPr lang="el-GR" dirty="0" smtClean="0">
                <a:solidFill>
                  <a:srgbClr val="FF3300"/>
                </a:solidFill>
              </a:rPr>
              <a:t>ριθμοί μέτρησης</a:t>
            </a:r>
            <a:r>
              <a:rPr lang="el-GR" dirty="0" smtClean="0"/>
              <a:t>:</a:t>
            </a:r>
            <a:r>
              <a:rPr lang="el-GR" b="1" dirty="0" smtClean="0"/>
              <a:t> </a:t>
            </a:r>
            <a:r>
              <a:rPr lang="el-GR" dirty="0" smtClean="0"/>
              <a:t>τα πηλίκα που διαμορφώνονται </a:t>
            </a:r>
            <a:r>
              <a:rPr lang="el-GR" dirty="0"/>
              <a:t>από τις τιμές χρονικής σειράς ενός (αριθμητικά κλιμακούμενου) χαρακτηριστικού. Εάν το </a:t>
            </a:r>
            <a:r>
              <a:rPr lang="en-US" dirty="0"/>
              <a:t>x</a:t>
            </a:r>
            <a:r>
              <a:rPr lang="en-US" baseline="-25000" dirty="0"/>
              <a:t>i</a:t>
            </a:r>
            <a:r>
              <a:rPr lang="en-US" dirty="0"/>
              <a:t> </a:t>
            </a:r>
            <a:r>
              <a:rPr lang="el-GR" dirty="0"/>
              <a:t>είναι η τιμή παρατήρησης κατά την περίοδο </a:t>
            </a:r>
            <a:r>
              <a:rPr lang="en-US" dirty="0" err="1"/>
              <a:t>i</a:t>
            </a:r>
            <a:r>
              <a:rPr lang="el-GR" dirty="0"/>
              <a:t>, τότε ο αριθμός μέτρησης </a:t>
            </a:r>
            <a:r>
              <a:rPr lang="en-US" dirty="0" err="1" smtClean="0"/>
              <a:t>x</a:t>
            </a:r>
            <a:r>
              <a:rPr lang="en-US" baseline="-25000" dirty="0" err="1"/>
              <a:t>j</a:t>
            </a:r>
            <a:r>
              <a:rPr lang="el-GR" dirty="0" smtClean="0"/>
              <a:t>/</a:t>
            </a:r>
            <a:r>
              <a:rPr lang="en-US" dirty="0" smtClean="0"/>
              <a:t>x</a:t>
            </a:r>
            <a:r>
              <a:rPr lang="en-US" baseline="-25000" dirty="0"/>
              <a:t>i</a:t>
            </a:r>
            <a:r>
              <a:rPr lang="en-US" dirty="0" smtClean="0"/>
              <a:t> </a:t>
            </a:r>
            <a:r>
              <a:rPr lang="el-GR" dirty="0"/>
              <a:t>(με </a:t>
            </a:r>
            <a:r>
              <a:rPr lang="en-US" dirty="0" smtClean="0"/>
              <a:t>x</a:t>
            </a:r>
            <a:r>
              <a:rPr lang="en-US" baseline="-25000" dirty="0"/>
              <a:t>i</a:t>
            </a:r>
            <a:r>
              <a:rPr lang="en-US" dirty="0" smtClean="0"/>
              <a:t>≠</a:t>
            </a:r>
            <a:r>
              <a:rPr lang="el-GR" dirty="0" smtClean="0"/>
              <a:t>0</a:t>
            </a:r>
            <a:r>
              <a:rPr lang="el-GR" dirty="0"/>
              <a:t>) </a:t>
            </a:r>
            <a:r>
              <a:rPr lang="el-GR" dirty="0" smtClean="0"/>
              <a:t>μας δίνει τη </a:t>
            </a:r>
            <a:r>
              <a:rPr lang="el-GR" dirty="0"/>
              <a:t>σχέση </a:t>
            </a:r>
            <a:r>
              <a:rPr lang="el-GR" dirty="0" smtClean="0"/>
              <a:t>της τιμής </a:t>
            </a:r>
            <a:r>
              <a:rPr lang="el-GR" dirty="0"/>
              <a:t>του χαρακτηριστικού κατά </a:t>
            </a:r>
            <a:r>
              <a:rPr lang="el-GR" dirty="0" smtClean="0"/>
              <a:t>την </a:t>
            </a:r>
            <a:r>
              <a:rPr lang="el-GR" dirty="0">
                <a:solidFill>
                  <a:srgbClr val="FF3300"/>
                </a:solidFill>
              </a:rPr>
              <a:t>περίοδο αναφοράς </a:t>
            </a:r>
            <a:r>
              <a:rPr lang="en-US" dirty="0"/>
              <a:t>j </a:t>
            </a:r>
            <a:r>
              <a:rPr lang="el-GR" dirty="0"/>
              <a:t>έναντι εκείνης που έχει μεταβληθεί κατά την </a:t>
            </a:r>
            <a:r>
              <a:rPr lang="el-GR" dirty="0">
                <a:solidFill>
                  <a:srgbClr val="FF3300"/>
                </a:solidFill>
              </a:rPr>
              <a:t>περίοδο βάσης </a:t>
            </a:r>
            <a:r>
              <a:rPr lang="en-US" dirty="0" err="1" smtClean="0"/>
              <a:t>i</a:t>
            </a:r>
            <a:r>
              <a:rPr lang="el-GR" dirty="0"/>
              <a:t>.</a:t>
            </a:r>
            <a:r>
              <a:rPr lang="el-GR" dirty="0" smtClean="0"/>
              <a:t>      </a:t>
            </a:r>
          </a:p>
          <a:p>
            <a:pPr marL="0" indent="0">
              <a:buNone/>
            </a:pPr>
            <a:r>
              <a:rPr lang="el-GR" dirty="0"/>
              <a:t> </a:t>
            </a:r>
            <a:r>
              <a:rPr lang="el-GR" dirty="0" smtClean="0"/>
              <a:t>    π.χ. η χρονική σύγκριση για την εξέλιξη</a:t>
            </a:r>
            <a:endParaRPr lang="el-GR" dirty="0"/>
          </a:p>
          <a:p>
            <a:pPr lvl="1"/>
            <a:r>
              <a:rPr lang="el-GR" dirty="0"/>
              <a:t>τ</a:t>
            </a:r>
            <a:r>
              <a:rPr lang="el-GR" dirty="0" smtClean="0"/>
              <a:t>ων τιμών </a:t>
            </a:r>
            <a:r>
              <a:rPr lang="el-GR" dirty="0"/>
              <a:t>δύο διαφορετικών προϊόντων,</a:t>
            </a:r>
            <a:endParaRPr lang="el-GR" sz="3000" dirty="0"/>
          </a:p>
          <a:p>
            <a:pPr lvl="1"/>
            <a:r>
              <a:rPr lang="el-GR" dirty="0"/>
              <a:t>τ</a:t>
            </a:r>
            <a:r>
              <a:rPr lang="el-GR" dirty="0" smtClean="0"/>
              <a:t>ων τιμών </a:t>
            </a:r>
            <a:r>
              <a:rPr lang="el-GR" dirty="0"/>
              <a:t>του ίδιου προϊόντος σε δύο διαφορετικές χώρες,</a:t>
            </a:r>
            <a:endParaRPr lang="el-GR" sz="3000" dirty="0"/>
          </a:p>
          <a:p>
            <a:pPr lvl="1"/>
            <a:r>
              <a:rPr lang="el-GR" dirty="0" smtClean="0"/>
              <a:t>του </a:t>
            </a:r>
            <a:r>
              <a:rPr lang="el-GR" dirty="0"/>
              <a:t>τζίρου διαφορετικών θυγατρικών μιας αλυσίδας λιανικού </a:t>
            </a:r>
            <a:r>
              <a:rPr lang="el-GR" dirty="0" smtClean="0"/>
              <a:t>εμπορίου</a:t>
            </a:r>
          </a:p>
          <a:p>
            <a:r>
              <a:rPr lang="el-GR" dirty="0"/>
              <a:t>Χρησιμοποιούνται </a:t>
            </a:r>
            <a:r>
              <a:rPr lang="el-GR" dirty="0" smtClean="0"/>
              <a:t>επίσης κυρίως </a:t>
            </a:r>
            <a:r>
              <a:rPr lang="el-GR" dirty="0"/>
              <a:t>για </a:t>
            </a:r>
            <a:r>
              <a:rPr lang="el-GR" dirty="0">
                <a:solidFill>
                  <a:srgbClr val="FF3300"/>
                </a:solidFill>
              </a:rPr>
              <a:t>σκοπούς σύγκρισης</a:t>
            </a:r>
            <a:r>
              <a:rPr lang="el-GR" dirty="0" smtClean="0"/>
              <a:t>. </a:t>
            </a:r>
          </a:p>
          <a:p>
            <a:r>
              <a:rPr lang="el-GR" dirty="0" smtClean="0"/>
              <a:t>Σε </a:t>
            </a:r>
            <a:r>
              <a:rPr lang="el-GR" dirty="0"/>
              <a:t>τέτοιου είδους συγκρίσεις η</a:t>
            </a:r>
            <a:r>
              <a:rPr lang="el-GR" dirty="0" smtClean="0"/>
              <a:t> </a:t>
            </a:r>
            <a:r>
              <a:rPr lang="el-GR" dirty="0"/>
              <a:t>περίοδος βάσης διατηρείται </a:t>
            </a:r>
            <a:r>
              <a:rPr lang="el-GR" dirty="0" smtClean="0">
                <a:solidFill>
                  <a:srgbClr val="FF3300"/>
                </a:solidFill>
              </a:rPr>
              <a:t>σταθερή</a:t>
            </a:r>
            <a:r>
              <a:rPr lang="el-GR" dirty="0" smtClean="0"/>
              <a:t> ενώ η περίοδος </a:t>
            </a:r>
            <a:r>
              <a:rPr lang="el-GR" dirty="0"/>
              <a:t>αναφοράς </a:t>
            </a:r>
            <a:r>
              <a:rPr lang="el-GR" dirty="0" smtClean="0">
                <a:solidFill>
                  <a:srgbClr val="FF3300"/>
                </a:solidFill>
              </a:rPr>
              <a:t>μεταβάλλεται</a:t>
            </a:r>
            <a:r>
              <a:rPr lang="el-GR" dirty="0" smtClean="0"/>
              <a:t>.</a:t>
            </a: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smtClean="0"/>
              <a:t>Αναλογικοί Αριθμοί και Αριθμοδείκτες.</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1465885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0/10/2015 12:20: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48131,48133,48134,8,3,"/>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4,49160,6,3,"/>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50178,50179,6,3,"/>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4,51202,51203,51204,9,3,"/>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7,14,8,"/>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CC915F1-733E-44CA-8E0B-B4CBC3D8F6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1966</TotalTime>
  <Words>976</Words>
  <Application>Microsoft Office PowerPoint</Application>
  <PresentationFormat>Προβολή στην οθόνη (4:3)</PresentationFormat>
  <Paragraphs>132</Paragraphs>
  <Slides>17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Cambria Math</vt:lpstr>
      <vt:lpstr>Wingdings</vt:lpstr>
      <vt:lpstr>Θέμα του Office</vt:lpstr>
      <vt:lpstr>Στατιστική Επιχειρήσεων</vt:lpstr>
      <vt:lpstr>Άδειες Χρήσης</vt:lpstr>
      <vt:lpstr>Χρηματοδότηση</vt:lpstr>
      <vt:lpstr>Σκοποί  ενότητας</vt:lpstr>
      <vt:lpstr>Περιεχόμενα ενότητας</vt:lpstr>
      <vt:lpstr>ΕΙΣΑΓΩΓΗ</vt:lpstr>
      <vt:lpstr>ΚΑΤΗΓΟΡΙΟΠΟΙΗΣΗ ΑΝΑΛΟΓΙΚΩΝ ΑΡΙΘΜΩΝ (1)</vt:lpstr>
      <vt:lpstr>ΚΑΤΗΓΟΡΙΟΠΟΙΗΣΗ ΑΝΑΛΟΓΙΚΩΝ ΑΡΙΘΜΩΝ (2)</vt:lpstr>
      <vt:lpstr>ΚΑΤΗΓΟΡΙΟΠΟΙΗΣΗ ΑΝΑΛΟΓΙΚΩΝ ΑΡΙΘΜΩΝ (3)</vt:lpstr>
      <vt:lpstr>ΔΕΙΚΤΕΣ ΤΙΜΩΝ (1)</vt:lpstr>
      <vt:lpstr>ΔΕΙΚΤΕΣ ΤΙΜΩΝ (2)</vt:lpstr>
      <vt:lpstr>ΔΕΙΚΤΕΣ ΤΙΜΩΝ (3)</vt:lpstr>
      <vt:lpstr>ΔΕΙΚΤΕΣ ΤΙΜΩΝ (4)</vt:lpstr>
      <vt:lpstr>ΔΕΙΚΤΕΣ ΤΙΜΩΝ (5)</vt:lpstr>
      <vt:lpstr>ΔΕΙΚΤΕΣ ΟΓΚΟΥ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245</cp:revision>
  <dcterms:created xsi:type="dcterms:W3CDTF">2014-04-07T11:24:35Z</dcterms:created>
  <dcterms:modified xsi:type="dcterms:W3CDTF">2015-10-20T09:22:34Z</dcterms:modified>
</cp:coreProperties>
</file>