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7"/>
  </p:notes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9" r:id="rId53"/>
    <p:sldId id="310" r:id="rId54"/>
    <p:sldId id="311" r:id="rId55"/>
    <p:sldId id="312" r:id="rId56"/>
  </p:sldIdLst>
  <p:sldSz cx="9144000" cy="6858000" type="screen4x3"/>
  <p:notesSz cx="6858000" cy="9144000"/>
  <p:custDataLst>
    <p:tags r:id="rId5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CC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6E198-F8F7-49B2-95E4-25385CA2FF72}" type="datetimeFigureOut">
              <a:rPr lang="el-GR" smtClean="0"/>
              <a:t>16/11/2015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5D11B-6BA3-4F6B-A07C-862E05C19453}" type="slidenum">
              <a:rPr lang="el-GR" smtClean="0"/>
              <a:t>‹#›</a:t>
            </a:fld>
            <a:endParaRPr lang="el-GR"/>
          </a:p>
        </p:txBody>
      </p:sp>
    </p:spTree>
    <p:extLst>
      <p:ext uri="{BB962C8B-B14F-4D97-AF65-F5344CB8AC3E}">
        <p14:creationId xmlns:p14="http://schemas.microsoft.com/office/powerpoint/2010/main" val="418307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2</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D61881-B8B8-4D07-9007-E6099A58A147}" type="slidenum">
              <a:rPr lang="el-GR" altLang="el-GR">
                <a:solidFill>
                  <a:srgbClr val="000000"/>
                </a:solidFill>
              </a:rPr>
              <a:pPr fontAlgn="base">
                <a:spcBef>
                  <a:spcPct val="0"/>
                </a:spcBef>
                <a:spcAft>
                  <a:spcPct val="0"/>
                </a:spcAft>
              </a:pPr>
              <a:t>3</a:t>
            </a:fld>
            <a:endParaRPr lang="el-GR" alt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95A2F8-0C18-4E98-9BC9-2EA460E61CBB}" type="slidenum">
              <a:rPr lang="el-GR" smtClean="0"/>
              <a:pPr fontAlgn="base">
                <a:spcBef>
                  <a:spcPct val="0"/>
                </a:spcBef>
                <a:spcAft>
                  <a:spcPct val="0"/>
                </a:spcAft>
                <a:defRPr/>
              </a:pPr>
              <a:t>52</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2256A420-7C6C-4AD5-B7CB-B144591BCC0A}"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Αποθέματα</a:t>
            </a:r>
            <a:endParaRPr lang="el-GR"/>
          </a:p>
        </p:txBody>
      </p:sp>
      <p:sp>
        <p:nvSpPr>
          <p:cNvPr id="6" name="Θέση αριθμού διαφάνειας 5"/>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180961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C764122-7E85-467E-A623-A6324C050250}"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Αποθέματα</a:t>
            </a:r>
            <a:endParaRPr lang="el-GR"/>
          </a:p>
        </p:txBody>
      </p:sp>
      <p:sp>
        <p:nvSpPr>
          <p:cNvPr id="6" name="Θέση αριθμού διαφάνειας 5"/>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14251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429D2-7075-42DC-914F-84A5E6A583B4}"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Αποθέματα</a:t>
            </a:r>
            <a:endParaRPr lang="el-GR"/>
          </a:p>
        </p:txBody>
      </p:sp>
      <p:sp>
        <p:nvSpPr>
          <p:cNvPr id="6" name="Θέση αριθμού διαφάνειας 5"/>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197590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70A6E5C-C350-42F3-BE01-5D950A44470D}"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Αποθέματα</a:t>
            </a:r>
            <a:endParaRPr lang="el-GR"/>
          </a:p>
        </p:txBody>
      </p:sp>
      <p:sp>
        <p:nvSpPr>
          <p:cNvPr id="6" name="Θέση αριθμού διαφάνειας 5"/>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195684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B305E74-E69B-4171-8474-74648530F150}"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Αποθέματα</a:t>
            </a:r>
            <a:endParaRPr lang="el-GR"/>
          </a:p>
        </p:txBody>
      </p:sp>
      <p:sp>
        <p:nvSpPr>
          <p:cNvPr id="6" name="Θέση αριθμού διαφάνειας 5"/>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210568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C064331-0B6D-4822-80FC-60A6989D824B}"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Αποθέματα</a:t>
            </a:r>
            <a:endParaRPr lang="el-GR"/>
          </a:p>
        </p:txBody>
      </p:sp>
      <p:sp>
        <p:nvSpPr>
          <p:cNvPr id="7" name="Θέση αριθμού διαφάνειας 6"/>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264732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9FFBA16-9E45-4A1C-BDD8-84CA800E99A1}" type="datetime1">
              <a:rPr lang="el-GR" smtClean="0"/>
              <a:t>16/11/2015</a:t>
            </a:fld>
            <a:endParaRPr lang="el-GR"/>
          </a:p>
        </p:txBody>
      </p:sp>
      <p:sp>
        <p:nvSpPr>
          <p:cNvPr id="8" name="Θέση υποσέλιδου 7"/>
          <p:cNvSpPr>
            <a:spLocks noGrp="1"/>
          </p:cNvSpPr>
          <p:nvPr>
            <p:ph type="ftr" sz="quarter" idx="11"/>
          </p:nvPr>
        </p:nvSpPr>
        <p:spPr/>
        <p:txBody>
          <a:bodyPr/>
          <a:lstStyle/>
          <a:p>
            <a:r>
              <a:rPr lang="el-GR" smtClean="0"/>
              <a:t>Αποθέματα</a:t>
            </a:r>
            <a:endParaRPr lang="el-GR"/>
          </a:p>
        </p:txBody>
      </p:sp>
      <p:sp>
        <p:nvSpPr>
          <p:cNvPr id="9" name="Θέση αριθμού διαφάνειας 8"/>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134848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EC0B6E3-0A54-461F-B77B-F751044DD512}" type="datetime1">
              <a:rPr lang="el-GR" smtClean="0"/>
              <a:t>16/11/2015</a:t>
            </a:fld>
            <a:endParaRPr lang="el-GR"/>
          </a:p>
        </p:txBody>
      </p:sp>
      <p:sp>
        <p:nvSpPr>
          <p:cNvPr id="4" name="Θέση υποσέλιδου 3"/>
          <p:cNvSpPr>
            <a:spLocks noGrp="1"/>
          </p:cNvSpPr>
          <p:nvPr>
            <p:ph type="ftr" sz="quarter" idx="11"/>
          </p:nvPr>
        </p:nvSpPr>
        <p:spPr/>
        <p:txBody>
          <a:bodyPr/>
          <a:lstStyle/>
          <a:p>
            <a:r>
              <a:rPr lang="el-GR" smtClean="0"/>
              <a:t>Αποθέματα</a:t>
            </a:r>
            <a:endParaRPr lang="el-GR"/>
          </a:p>
        </p:txBody>
      </p:sp>
      <p:sp>
        <p:nvSpPr>
          <p:cNvPr id="5" name="Θέση αριθμού διαφάνειας 4"/>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28093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2ACF10F-D0C8-4BC3-A5C0-727030EFACD9}" type="datetime1">
              <a:rPr lang="el-GR" smtClean="0"/>
              <a:t>16/11/2015</a:t>
            </a:fld>
            <a:endParaRPr lang="el-GR"/>
          </a:p>
        </p:txBody>
      </p:sp>
      <p:sp>
        <p:nvSpPr>
          <p:cNvPr id="3" name="Θέση υποσέλιδου 2"/>
          <p:cNvSpPr>
            <a:spLocks noGrp="1"/>
          </p:cNvSpPr>
          <p:nvPr>
            <p:ph type="ftr" sz="quarter" idx="11"/>
          </p:nvPr>
        </p:nvSpPr>
        <p:spPr/>
        <p:txBody>
          <a:bodyPr/>
          <a:lstStyle/>
          <a:p>
            <a:r>
              <a:rPr lang="el-GR" smtClean="0"/>
              <a:t>Αποθέματα</a:t>
            </a:r>
            <a:endParaRPr lang="el-GR"/>
          </a:p>
        </p:txBody>
      </p:sp>
      <p:sp>
        <p:nvSpPr>
          <p:cNvPr id="4" name="Θέση αριθμού διαφάνειας 3"/>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242142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DDA2D52-6CC1-48CF-8AE9-47E45FFB75E6}"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Αποθέματα</a:t>
            </a:r>
            <a:endParaRPr lang="el-GR"/>
          </a:p>
        </p:txBody>
      </p:sp>
      <p:sp>
        <p:nvSpPr>
          <p:cNvPr id="7" name="Θέση αριθμού διαφάνειας 6"/>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150130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B1F28C-3ED3-4390-9D45-A5DFEDC2F6AF}"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Αποθέματα</a:t>
            </a:r>
            <a:endParaRPr lang="el-GR"/>
          </a:p>
        </p:txBody>
      </p:sp>
      <p:sp>
        <p:nvSpPr>
          <p:cNvPr id="7" name="Θέση αριθμού διαφάνειας 6"/>
          <p:cNvSpPr>
            <a:spLocks noGrp="1"/>
          </p:cNvSpPr>
          <p:nvPr>
            <p:ph type="sldNum" sz="quarter" idx="12"/>
          </p:nvPr>
        </p:nvSpPr>
        <p:spPr/>
        <p:txBody>
          <a:bodyPr/>
          <a:lstStyle/>
          <a:p>
            <a:fld id="{ECCECB9B-EFD1-4AEA-A954-735076EEAE7D}" type="slidenum">
              <a:rPr lang="el-GR" smtClean="0"/>
              <a:t>‹#›</a:t>
            </a:fld>
            <a:endParaRPr lang="el-GR"/>
          </a:p>
        </p:txBody>
      </p:sp>
    </p:spTree>
    <p:extLst>
      <p:ext uri="{BB962C8B-B14F-4D97-AF65-F5344CB8AC3E}">
        <p14:creationId xmlns:p14="http://schemas.microsoft.com/office/powerpoint/2010/main" val="244437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FB13E-BA46-441D-89DF-AD61B8C2A0F1}" type="datetime1">
              <a:rPr lang="el-GR" smtClean="0"/>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Αποθέματα</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ECB9B-EFD1-4AEA-A954-735076EEAE7D}" type="slidenum">
              <a:rPr lang="el-GR" smtClean="0"/>
              <a:t>‹#›</a:t>
            </a:fld>
            <a:endParaRPr lang="el-GR"/>
          </a:p>
        </p:txBody>
      </p:sp>
    </p:spTree>
    <p:extLst>
      <p:ext uri="{BB962C8B-B14F-4D97-AF65-F5344CB8AC3E}">
        <p14:creationId xmlns:p14="http://schemas.microsoft.com/office/powerpoint/2010/main" val="3219221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www.edulll.gr/"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7.jpeg"/><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4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 Target="slide31.xml"/><Relationship Id="rId5" Type="http://schemas.openxmlformats.org/officeDocument/2006/relationships/slide" Target="slide13.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slide" Target="slide4.xml"/><Relationship Id="rId5" Type="http://schemas.openxmlformats.org/officeDocument/2006/relationships/image" Target="../media/image27.w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hyperlink" Target="http://www.edulll.gr/" TargetMode="Externa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hyperlink" Target="http://cdev.teilar.gr/courses/DDE1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8.png"/><Relationship Id="rId4" Type="http://schemas.openxmlformats.org/officeDocument/2006/relationships/hyperlink" Target="http://creativecommons.org/licenses/by-nc-sa/4.0/deed.e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613" y="449263"/>
            <a:ext cx="34559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Τίτλος 1"/>
          <p:cNvSpPr>
            <a:spLocks noGrp="1"/>
          </p:cNvSpPr>
          <p:nvPr>
            <p:ph type="ctrTitle"/>
          </p:nvPr>
        </p:nvSpPr>
        <p:spPr>
          <a:xfrm>
            <a:off x="381000" y="1887537"/>
            <a:ext cx="8382000" cy="1236663"/>
          </a:xfrm>
        </p:spPr>
        <p:txBody>
          <a:bodyPr>
            <a:noAutofit/>
          </a:bodyPr>
          <a:lstStyle/>
          <a:p>
            <a:r>
              <a:rPr lang="el-GR" altLang="el-GR" b="1" dirty="0" smtClean="0">
                <a:solidFill>
                  <a:srgbClr val="000000"/>
                </a:solidFill>
                <a:latin typeface="Calibri" panose="020F0502020204030204" pitchFamily="34" charset="0"/>
              </a:rPr>
              <a:t>Διοίκηση Λειτουργιών </a:t>
            </a:r>
            <a:br>
              <a:rPr lang="el-GR" altLang="el-GR" b="1" dirty="0" smtClean="0">
                <a:solidFill>
                  <a:srgbClr val="000000"/>
                </a:solidFill>
                <a:latin typeface="Calibri" panose="020F0502020204030204" pitchFamily="34" charset="0"/>
              </a:rPr>
            </a:br>
            <a:r>
              <a:rPr lang="el-GR" altLang="el-GR" b="1" dirty="0" smtClean="0">
                <a:solidFill>
                  <a:srgbClr val="000000"/>
                </a:solidFill>
                <a:latin typeface="Calibri" panose="020F0502020204030204" pitchFamily="34" charset="0"/>
              </a:rPr>
              <a:t>και Παραγωγής</a:t>
            </a:r>
            <a:endParaRPr lang="el-GR" altLang="el-GR" dirty="0" smtClean="0">
              <a:latin typeface="Calibri" panose="020F0502020204030204" pitchFamily="34" charset="0"/>
            </a:endParaRPr>
          </a:p>
        </p:txBody>
      </p:sp>
      <p:sp>
        <p:nvSpPr>
          <p:cNvPr id="3" name="Θέση περιεχομένου 1"/>
          <p:cNvSpPr>
            <a:spLocks noGrp="1"/>
          </p:cNvSpPr>
          <p:nvPr>
            <p:ph type="subTitle" idx="1"/>
          </p:nvPr>
        </p:nvSpPr>
        <p:spPr>
          <a:xfrm>
            <a:off x="467544" y="3322712"/>
            <a:ext cx="8280920" cy="2316088"/>
          </a:xfrm>
        </p:spPr>
        <p:txBody>
          <a:bodyPr rtlCol="0">
            <a:normAutofit/>
          </a:bodyPr>
          <a:lstStyle/>
          <a:p>
            <a:pPr fontAlgn="auto">
              <a:spcBef>
                <a:spcPts val="0"/>
              </a:spcBef>
              <a:spcAft>
                <a:spcPts val="1800"/>
              </a:spcAft>
              <a:buFont typeface="Arial" panose="020B0604020202020204" pitchFamily="34" charset="0"/>
              <a:buNone/>
              <a:defRPr/>
            </a:pPr>
            <a:r>
              <a:rPr lang="el-GR" sz="2800" b="1" dirty="0">
                <a:solidFill>
                  <a:prstClr val="black"/>
                </a:solidFill>
                <a:latin typeface="Calibri" panose="020F0502020204030204" pitchFamily="34" charset="0"/>
                <a:cs typeface="Arial" charset="0"/>
              </a:rPr>
              <a:t>Ενότητα 6</a:t>
            </a:r>
            <a:r>
              <a:rPr lang="en-US" sz="2800" b="1" dirty="0" smtClean="0">
                <a:solidFill>
                  <a:prstClr val="black"/>
                </a:solidFill>
                <a:latin typeface="Calibri" panose="020F0502020204030204" pitchFamily="34" charset="0"/>
                <a:cs typeface="Arial" charset="0"/>
              </a:rPr>
              <a:t>:</a:t>
            </a:r>
            <a:r>
              <a:rPr lang="el-GR" sz="2800" b="1" dirty="0" smtClean="0">
                <a:solidFill>
                  <a:prstClr val="black"/>
                </a:solidFill>
                <a:latin typeface="Calibri" panose="020F0502020204030204" pitchFamily="34" charset="0"/>
                <a:cs typeface="Arial" charset="0"/>
              </a:rPr>
              <a:t>  </a:t>
            </a:r>
            <a:r>
              <a:rPr lang="el-GR" sz="2800" dirty="0" smtClean="0">
                <a:solidFill>
                  <a:schemeClr val="tx1"/>
                </a:solidFill>
                <a:latin typeface="Calibri" panose="020F0502020204030204" pitchFamily="34" charset="0"/>
              </a:rPr>
              <a:t>Αποθέματα.</a:t>
            </a:r>
            <a:endParaRPr lang="el-GR" sz="2800" dirty="0">
              <a:solidFill>
                <a:prstClr val="black"/>
              </a:solidFill>
              <a:latin typeface="Calibri" panose="020F0502020204030204" pitchFamily="34" charset="0"/>
              <a:cs typeface="Arial" charset="0"/>
            </a:endParaRPr>
          </a:p>
          <a:p>
            <a:pPr fontAlgn="auto">
              <a:spcBef>
                <a:spcPts val="0"/>
              </a:spcBef>
              <a:spcAft>
                <a:spcPts val="0"/>
              </a:spcAft>
              <a:buFont typeface="Arial" panose="020B0604020202020204" pitchFamily="34" charset="0"/>
              <a:buNone/>
              <a:defRPr/>
            </a:pPr>
            <a:r>
              <a:rPr lang="el-GR" sz="2800" dirty="0">
                <a:solidFill>
                  <a:prstClr val="black"/>
                </a:solidFill>
                <a:latin typeface="Calibri" panose="020F0502020204030204" pitchFamily="34" charset="0"/>
                <a:cs typeface="Arial" charset="0"/>
              </a:rPr>
              <a:t> </a:t>
            </a:r>
            <a:r>
              <a:rPr lang="el-GR" sz="2800" b="1" dirty="0">
                <a:solidFill>
                  <a:prstClr val="black"/>
                </a:solidFill>
                <a:latin typeface="Calibri" panose="020F0502020204030204" pitchFamily="34" charset="0"/>
                <a:cs typeface="Arial" charset="0"/>
              </a:rPr>
              <a:t>   </a:t>
            </a:r>
            <a:r>
              <a:rPr lang="el-GR" sz="2800" dirty="0">
                <a:solidFill>
                  <a:prstClr val="black"/>
                </a:solidFill>
                <a:latin typeface="Calibri" panose="020F0502020204030204" pitchFamily="34" charset="0"/>
                <a:cs typeface="Arial" charset="0"/>
              </a:rPr>
              <a:t>Διδάσκων: Β</a:t>
            </a:r>
            <a:r>
              <a:rPr lang="el-GR" sz="2800" dirty="0" smtClean="0">
                <a:solidFill>
                  <a:prstClr val="black"/>
                </a:solidFill>
                <a:latin typeface="Calibri" panose="020F0502020204030204" pitchFamily="34" charset="0"/>
                <a:cs typeface="Arial" charset="0"/>
              </a:rPr>
              <a:t>ασιλική Καζαντζή, </a:t>
            </a:r>
          </a:p>
          <a:p>
            <a:pPr fontAlgn="auto">
              <a:spcBef>
                <a:spcPts val="0"/>
              </a:spcBef>
              <a:spcAft>
                <a:spcPts val="120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Επίκουρος Καθηγήτρια.</a:t>
            </a:r>
          </a:p>
          <a:p>
            <a:pPr fontAlgn="auto">
              <a:spcBef>
                <a:spcPts val="0"/>
              </a:spcBef>
              <a:spcAft>
                <a:spcPts val="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Τμήμα Διοίκηση Επιχειρήσεων. </a:t>
            </a:r>
            <a:endParaRPr lang="en-US" sz="2800" b="1" dirty="0">
              <a:solidFill>
                <a:prstClr val="black"/>
              </a:solidFill>
              <a:latin typeface="Calibri" panose="020F0502020204030204" pitchFamily="34" charset="0"/>
              <a:cs typeface="Arial" charset="0"/>
            </a:endParaRPr>
          </a:p>
          <a:p>
            <a:pPr fontAlgn="auto">
              <a:spcAft>
                <a:spcPts val="0"/>
              </a:spcAft>
              <a:buFont typeface="Arial" panose="020B0604020202020204" pitchFamily="34" charset="0"/>
              <a:buNone/>
              <a:defRPr/>
            </a:pPr>
            <a:endParaRPr lang="el-GR" dirty="0"/>
          </a:p>
        </p:txBody>
      </p:sp>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5" tooltip="Μετάβαση σε www.edulll.gr"/>
          </p:cNvPr>
          <p:cNvPicPr>
            <a:picLocks noChangeAspect="1" noChangeArrowheads="1"/>
          </p:cNvPicPr>
          <p:nvPr/>
        </p:nvPicPr>
        <p:blipFill>
          <a:blip r:embed="rId6"/>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1" descr=" Λογότυπο για άδειες χρήσης creative commons, b y, n c, s a ">
            <a:hlinkClick r:id="rId7" tooltip="Μετάβαση στην Άδεια Χρήσης"/>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spTree>
    <p:custDataLst>
      <p:tags r:id="rId1"/>
    </p:custDataLst>
    <p:extLst>
      <p:ext uri="{BB962C8B-B14F-4D97-AF65-F5344CB8AC3E}">
        <p14:creationId xmlns:p14="http://schemas.microsoft.com/office/powerpoint/2010/main" val="3801829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Είδη αποθεμάτων ( 2 από 3)</a:t>
            </a:r>
            <a:endParaRPr lang="el-GR" dirty="0"/>
          </a:p>
        </p:txBody>
      </p:sp>
      <p:sp>
        <p:nvSpPr>
          <p:cNvPr id="3" name="Θέση περιεχομένου 1"/>
          <p:cNvSpPr>
            <a:spLocks noGrp="1"/>
          </p:cNvSpPr>
          <p:nvPr>
            <p:ph idx="1"/>
          </p:nvPr>
        </p:nvSpPr>
        <p:spPr/>
        <p:txBody>
          <a:bodyPr>
            <a:normAutofit lnSpcReduction="10000"/>
          </a:bodyPr>
          <a:lstStyle/>
          <a:p>
            <a:pPr marL="0" lvl="0" indent="0" eaLnBrk="0" fontAlgn="base" hangingPunct="0">
              <a:spcBef>
                <a:spcPts val="0"/>
              </a:spcBef>
              <a:spcAft>
                <a:spcPct val="0"/>
              </a:spcAft>
              <a:buClr>
                <a:srgbClr val="FFFFFF"/>
              </a:buClr>
              <a:buSzPct val="75000"/>
              <a:buNone/>
            </a:pPr>
            <a:endParaRPr lang="el-GR" altLang="el-GR" b="1" i="1" dirty="0" smtClean="0"/>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b="1" i="1" dirty="0" smtClean="0"/>
              <a:t>Αποθέματα κερδοσκοπίας.</a:t>
            </a:r>
            <a:endParaRPr lang="en-US" altLang="el-GR" sz="2400" b="1" dirty="0" smtClean="0"/>
          </a:p>
          <a:p>
            <a:pPr marL="800100" lvl="2" indent="0" eaLnBrk="0" fontAlgn="base" hangingPunct="0">
              <a:spcBef>
                <a:spcPts val="0"/>
              </a:spcBef>
              <a:spcAft>
                <a:spcPct val="0"/>
              </a:spcAft>
              <a:buClr>
                <a:srgbClr val="FFFFFF"/>
              </a:buClr>
              <a:buSzPct val="75000"/>
              <a:buNone/>
            </a:pPr>
            <a:r>
              <a:rPr lang="el-GR" altLang="el-GR" sz="2200" dirty="0" smtClean="0"/>
              <a:t>Είναι </a:t>
            </a:r>
            <a:r>
              <a:rPr lang="el-GR" altLang="el-GR" sz="2200" dirty="0"/>
              <a:t>τα αποθέματα που διατηρούνται για λόγους που δεν αφορούν στην ικανοποίηση της πραγματικής ζήτησης. Για παράδειγμα, διάφορα υλικά που αγοράζονται σε μεγαλύτερες ποσότητες από ότι απαιτείται τη συγκεκριμένη χρονική στιγμή, προκειμένου να υπάρξει όφελος από τις εκπτώσεις ποσότητας. Με την ίδια λογική, οι οικονομίες παραγωγής μπορεί να οδηγήσουν στην παραγωγή προϊόντων όταν αυτά δεν είναι σε ζήτηση. Παράδειγμα αποτελεί και η συγκέντρωση αποθεμάτων μετά από πρόβλεψη ανατιμήσεων ή έλλειψης πρώτων </a:t>
            </a:r>
            <a:r>
              <a:rPr lang="el-GR" altLang="el-GR" sz="2200" dirty="0" smtClean="0"/>
              <a:t>υλών.</a:t>
            </a:r>
            <a:endParaRPr lang="el-GR" alt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10</a:t>
            </a:fld>
            <a:endParaRPr lang="el-GR" sz="1400" dirty="0">
              <a:solidFill>
                <a:schemeClr val="tx1"/>
              </a:solidFill>
            </a:endParaRPr>
          </a:p>
        </p:txBody>
      </p:sp>
    </p:spTree>
    <p:extLst>
      <p:ext uri="{BB962C8B-B14F-4D97-AF65-F5344CB8AC3E}">
        <p14:creationId xmlns:p14="http://schemas.microsoft.com/office/powerpoint/2010/main" val="4055055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Είδη αποθεμάτων ( 3 από 3)</a:t>
            </a:r>
            <a:endParaRPr lang="el-GR" dirty="0"/>
          </a:p>
        </p:txBody>
      </p:sp>
      <p:sp>
        <p:nvSpPr>
          <p:cNvPr id="3" name="Θέση περιεχομένου 1"/>
          <p:cNvSpPr>
            <a:spLocks noGrp="1"/>
          </p:cNvSpPr>
          <p:nvPr>
            <p:ph idx="1"/>
          </p:nvPr>
        </p:nvSpPr>
        <p:spPr/>
        <p:txBody>
          <a:bodyPr/>
          <a:lstStyle/>
          <a:p>
            <a:pPr lvl="0" eaLnBrk="0" fontAlgn="base" hangingPunct="0">
              <a:spcBef>
                <a:spcPts val="0"/>
              </a:spcBef>
              <a:buClr>
                <a:srgbClr val="C00000"/>
              </a:buClr>
              <a:buSzPct val="100000"/>
              <a:buFont typeface="Arial" panose="020B0604020202020204" pitchFamily="34" charset="0"/>
              <a:buChar char="●"/>
            </a:pPr>
            <a:endParaRPr lang="el-GR" altLang="el-GR" sz="2800" b="1" i="1" dirty="0" smtClean="0">
              <a:solidFill>
                <a:prstClr val="black"/>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b="1" i="1" dirty="0" smtClean="0">
                <a:solidFill>
                  <a:prstClr val="black"/>
                </a:solidFill>
              </a:rPr>
              <a:t>Εποχιακά </a:t>
            </a:r>
            <a:r>
              <a:rPr lang="el-GR" altLang="el-GR" sz="2400" b="1" i="1" dirty="0">
                <a:solidFill>
                  <a:prstClr val="black"/>
                </a:solidFill>
              </a:rPr>
              <a:t>αποθέματα.</a:t>
            </a:r>
            <a:endParaRPr lang="en-US" altLang="el-GR" sz="2400" b="1" dirty="0">
              <a:solidFill>
                <a:prstClr val="black"/>
              </a:solidFill>
            </a:endParaRPr>
          </a:p>
          <a:p>
            <a:pPr marL="800100" lvl="2" indent="0" eaLnBrk="0" fontAlgn="base" hangingPunct="0">
              <a:spcBef>
                <a:spcPts val="0"/>
              </a:spcBef>
              <a:spcAft>
                <a:spcPts val="2400"/>
              </a:spcAft>
              <a:buClr>
                <a:srgbClr val="FFFFFF"/>
              </a:buClr>
              <a:buSzPct val="75000"/>
              <a:buNone/>
            </a:pPr>
            <a:r>
              <a:rPr lang="el-GR" altLang="el-GR" sz="2200" dirty="0">
                <a:solidFill>
                  <a:prstClr val="black"/>
                </a:solidFill>
              </a:rPr>
              <a:t>Μπορεί να θεωρηθούν τύπος αποθεμάτων κερδοσκοπίας. Η συγκέντρωση τέτοιου είδους αποθεμάτων συμβαίνει πριν την εποχιακή ζήτηση (π.χ. αγροτικά προϊόντα, χριστουγεννιάτικα, και τα λοιπά).</a:t>
            </a: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b="1" i="1" dirty="0">
                <a:solidFill>
                  <a:prstClr val="black"/>
                </a:solidFill>
              </a:rPr>
              <a:t>Νεκρά αποθέματα.</a:t>
            </a:r>
            <a:endParaRPr lang="en-US" altLang="el-GR" sz="2400" b="1" dirty="0">
              <a:solidFill>
                <a:prstClr val="black"/>
              </a:solidFill>
            </a:endParaRPr>
          </a:p>
          <a:p>
            <a:pPr marL="800100" lvl="2" indent="0" eaLnBrk="0" fontAlgn="base" hangingPunct="0">
              <a:spcBef>
                <a:spcPts val="0"/>
              </a:spcBef>
              <a:spcAft>
                <a:spcPct val="0"/>
              </a:spcAft>
              <a:buClr>
                <a:srgbClr val="FFFFFF"/>
              </a:buClr>
              <a:buSzPct val="75000"/>
              <a:buNone/>
            </a:pPr>
            <a:r>
              <a:rPr lang="el-GR" altLang="el-GR" sz="2200" dirty="0">
                <a:solidFill>
                  <a:prstClr val="black"/>
                </a:solidFill>
              </a:rPr>
              <a:t>Είναι εκείνα που δεν έχουν ζητηθεί για συγκεκριμένη χρονική περίοδο (αχρήστευση για την εταιρεία ή για μια συγκεκριμένη περιοχή αποθήκευσης</a:t>
            </a:r>
            <a:r>
              <a:rPr lang="el-GR" altLang="el-GR" sz="2200" dirty="0" smtClean="0">
                <a:solidFill>
                  <a:prstClr val="black"/>
                </a:solidFill>
              </a:rPr>
              <a:t>).</a:t>
            </a:r>
            <a:endParaRPr lang="en-US" altLang="el-GR" sz="2200" dirty="0">
              <a:solidFill>
                <a:prstClr val="black"/>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11</a:t>
            </a:fld>
            <a:endParaRPr lang="el-GR" sz="1400" dirty="0">
              <a:solidFill>
                <a:schemeClr val="tx1"/>
              </a:solidFill>
            </a:endParaRPr>
          </a:p>
        </p:txBody>
      </p:sp>
    </p:spTree>
    <p:extLst>
      <p:ext uri="{BB962C8B-B14F-4D97-AF65-F5344CB8AC3E}">
        <p14:creationId xmlns:p14="http://schemas.microsoft.com/office/powerpoint/2010/main" val="1268756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Αποφάσεις διαχείρισης αποθεμάτων</a:t>
            </a:r>
            <a:endParaRPr lang="el-GR" b="1" dirty="0"/>
          </a:p>
        </p:txBody>
      </p:sp>
      <p:pic>
        <p:nvPicPr>
          <p:cNvPr id="10" name="Θέση περιεχομένου 1" descr="Εικόνα στην οποία αναγράφονται τα εξής: 1. Πόσο είναι αναγκαίο να &#10;παραγγείλουμε ή να παράγουμε για&#10;κάθε ανανέωση; 2. Πότε είναι αναγκαίο να τοποθετηθεί &#10;μια παραγγελία ή να δοθεί εντολή&#10;παραγωγής, για την ανανέωση του&#10;αποθέματος; 3. Πώς ελέγχουμε το σύστημα &#10;αποθεμάτων;&#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636081"/>
            <a:ext cx="7488832" cy="481725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12</a:t>
            </a:fld>
            <a:endParaRPr lang="el-GR" sz="1400"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99054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t>Περιγραφή συστήματος αποθεμάτων</a:t>
            </a:r>
            <a:endParaRPr lang="el-GR" sz="4800" dirty="0"/>
          </a:p>
        </p:txBody>
      </p:sp>
      <p:sp>
        <p:nvSpPr>
          <p:cNvPr id="3" name="Θέση περιεχομένου 1"/>
          <p:cNvSpPr>
            <a:spLocks noGrp="1"/>
          </p:cNvSpPr>
          <p:nvPr>
            <p:ph idx="1"/>
          </p:nvPr>
        </p:nvSpPr>
        <p:spPr>
          <a:xfrm>
            <a:off x="323528" y="1484785"/>
            <a:ext cx="8496944" cy="2016224"/>
          </a:xfrm>
        </p:spPr>
        <p:txBody>
          <a:bodyPr>
            <a:normAutofit/>
          </a:bodyPr>
          <a:lstStyle/>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b="1" kern="0" dirty="0" smtClean="0">
                <a:solidFill>
                  <a:srgbClr val="000000"/>
                </a:solidFill>
              </a:rPr>
              <a:t>Σύστημα </a:t>
            </a:r>
            <a:r>
              <a:rPr lang="el-GR" altLang="el-GR" sz="2200" b="1" kern="0" dirty="0">
                <a:solidFill>
                  <a:srgbClr val="000000"/>
                </a:solidFill>
              </a:rPr>
              <a:t>Εισροών – </a:t>
            </a:r>
            <a:r>
              <a:rPr lang="el-GR" altLang="el-GR" sz="2200" b="1" kern="0" dirty="0" smtClean="0">
                <a:solidFill>
                  <a:srgbClr val="000000"/>
                </a:solidFill>
              </a:rPr>
              <a:t>Εκροών.</a:t>
            </a:r>
            <a:endParaRPr lang="el-GR" altLang="el-GR" sz="2200" b="1" kern="0" dirty="0">
              <a:solidFill>
                <a:srgbClr val="000000"/>
              </a:solidFill>
            </a:endParaRPr>
          </a:p>
          <a:p>
            <a:pPr marL="457200" lvl="1" indent="0" eaLnBrk="0" fontAlgn="base" hangingPunct="0">
              <a:spcBef>
                <a:spcPts val="0"/>
              </a:spcBef>
              <a:buClr>
                <a:srgbClr val="00CCCC"/>
              </a:buClr>
              <a:buNone/>
            </a:pPr>
            <a:r>
              <a:rPr lang="el-GR" altLang="el-GR" sz="2000" b="1" kern="0" dirty="0" smtClean="0">
                <a:solidFill>
                  <a:srgbClr val="00CC99"/>
                </a:solidFill>
              </a:rPr>
              <a:t>1.  </a:t>
            </a:r>
            <a:r>
              <a:rPr lang="el-GR" altLang="el-GR" sz="2000" kern="0" dirty="0" smtClean="0">
                <a:solidFill>
                  <a:srgbClr val="000000"/>
                </a:solidFill>
              </a:rPr>
              <a:t>Ζήτηση </a:t>
            </a:r>
            <a:r>
              <a:rPr lang="el-GR" altLang="el-GR" sz="2000" kern="0" dirty="0">
                <a:solidFill>
                  <a:srgbClr val="000000"/>
                </a:solidFill>
              </a:rPr>
              <a:t>για τα είδη σε απόθεμα  (φυσική εκροή</a:t>
            </a:r>
            <a:r>
              <a:rPr lang="el-GR" altLang="el-GR" sz="2000" kern="0" dirty="0" smtClean="0">
                <a:solidFill>
                  <a:srgbClr val="000000"/>
                </a:solidFill>
              </a:rPr>
              <a:t>).</a:t>
            </a:r>
            <a:endParaRPr lang="el-GR" altLang="el-GR" sz="2000" kern="0" dirty="0">
              <a:solidFill>
                <a:srgbClr val="000000"/>
              </a:solidFill>
            </a:endParaRPr>
          </a:p>
          <a:p>
            <a:pPr marL="457200" lvl="1" indent="0" eaLnBrk="0" fontAlgn="base" hangingPunct="0">
              <a:spcBef>
                <a:spcPts val="0"/>
              </a:spcBef>
              <a:buClr>
                <a:srgbClr val="00CCCC"/>
              </a:buClr>
              <a:buNone/>
            </a:pPr>
            <a:r>
              <a:rPr lang="el-GR" altLang="el-GR" sz="2000" b="1" kern="0" dirty="0" smtClean="0">
                <a:solidFill>
                  <a:srgbClr val="00CC99"/>
                </a:solidFill>
              </a:rPr>
              <a:t>2.  </a:t>
            </a:r>
            <a:r>
              <a:rPr lang="el-GR" altLang="el-GR" sz="2000" kern="0" dirty="0" smtClean="0">
                <a:solidFill>
                  <a:srgbClr val="000000"/>
                </a:solidFill>
              </a:rPr>
              <a:t>Τρόπος </a:t>
            </a:r>
            <a:r>
              <a:rPr lang="el-GR" altLang="el-GR" sz="2000" kern="0" dirty="0">
                <a:solidFill>
                  <a:srgbClr val="000000"/>
                </a:solidFill>
              </a:rPr>
              <a:t>ανανέωσης  (φυσική εισροή</a:t>
            </a:r>
            <a:r>
              <a:rPr lang="el-GR" altLang="el-GR" sz="2000" kern="0" dirty="0" smtClean="0">
                <a:solidFill>
                  <a:srgbClr val="000000"/>
                </a:solidFill>
              </a:rPr>
              <a:t>).</a:t>
            </a:r>
            <a:endParaRPr lang="el-GR" altLang="el-GR" sz="2000" kern="0" dirty="0">
              <a:solidFill>
                <a:srgbClr val="000000"/>
              </a:solidFill>
            </a:endParaRPr>
          </a:p>
          <a:p>
            <a:pPr marL="457200" lvl="1" indent="0" eaLnBrk="0" fontAlgn="base" hangingPunct="0">
              <a:spcBef>
                <a:spcPts val="0"/>
              </a:spcBef>
              <a:buClr>
                <a:srgbClr val="00CCCC"/>
              </a:buClr>
              <a:buNone/>
            </a:pPr>
            <a:r>
              <a:rPr lang="el-GR" altLang="el-GR" sz="2000" b="1" kern="0" dirty="0" smtClean="0">
                <a:solidFill>
                  <a:srgbClr val="00CC99"/>
                </a:solidFill>
              </a:rPr>
              <a:t>3.  </a:t>
            </a:r>
            <a:r>
              <a:rPr lang="el-GR" altLang="el-GR" sz="2000" kern="0" dirty="0" smtClean="0">
                <a:solidFill>
                  <a:srgbClr val="000000"/>
                </a:solidFill>
              </a:rPr>
              <a:t>Λειτουργικοί </a:t>
            </a:r>
            <a:r>
              <a:rPr lang="el-GR" altLang="el-GR" sz="2000" kern="0" dirty="0">
                <a:solidFill>
                  <a:srgbClr val="000000"/>
                </a:solidFill>
              </a:rPr>
              <a:t>περιορισμοί </a:t>
            </a:r>
            <a:r>
              <a:rPr lang="el-GR" altLang="el-GR" sz="2000" kern="0" dirty="0" smtClean="0">
                <a:solidFill>
                  <a:srgbClr val="000000"/>
                </a:solidFill>
              </a:rPr>
              <a:t>συστήματος.</a:t>
            </a:r>
            <a:endParaRPr lang="el-GR" altLang="el-GR" sz="2000" kern="0" dirty="0">
              <a:solidFill>
                <a:srgbClr val="000000"/>
              </a:solidFill>
            </a:endParaRPr>
          </a:p>
          <a:p>
            <a:pPr marL="457200" lvl="1" indent="0" eaLnBrk="0" fontAlgn="base" hangingPunct="0">
              <a:spcBef>
                <a:spcPts val="0"/>
              </a:spcBef>
              <a:buClr>
                <a:srgbClr val="00CCCC"/>
              </a:buClr>
              <a:buNone/>
            </a:pPr>
            <a:r>
              <a:rPr lang="el-GR" altLang="el-GR" sz="2000" b="1" kern="0" dirty="0" smtClean="0">
                <a:solidFill>
                  <a:srgbClr val="00CC99"/>
                </a:solidFill>
              </a:rPr>
              <a:t>4.  </a:t>
            </a:r>
            <a:r>
              <a:rPr lang="el-GR" altLang="el-GR" sz="2000" kern="0" dirty="0" smtClean="0">
                <a:solidFill>
                  <a:srgbClr val="000000"/>
                </a:solidFill>
              </a:rPr>
              <a:t>Μηχανισμός </a:t>
            </a:r>
            <a:r>
              <a:rPr lang="el-GR" altLang="el-GR" sz="2000" kern="0" dirty="0">
                <a:solidFill>
                  <a:srgbClr val="000000"/>
                </a:solidFill>
              </a:rPr>
              <a:t>λήψης αποφάσεων σχετικά με τον </a:t>
            </a:r>
            <a:r>
              <a:rPr lang="el-GR" altLang="el-GR" sz="2000" kern="0" dirty="0" smtClean="0">
                <a:solidFill>
                  <a:srgbClr val="000000"/>
                </a:solidFill>
              </a:rPr>
              <a:t>τρόπο ανανέωσης.</a:t>
            </a:r>
            <a:endParaRPr lang="el-GR" altLang="el-GR" sz="2000" kern="0" dirty="0">
              <a:solidFill>
                <a:srgbClr val="000000"/>
              </a:solidFill>
            </a:endParaRPr>
          </a:p>
          <a:p>
            <a:pPr marL="457200" lvl="1" indent="0" eaLnBrk="0" fontAlgn="base" hangingPunct="0">
              <a:spcBef>
                <a:spcPts val="0"/>
              </a:spcBef>
              <a:buClr>
                <a:srgbClr val="00CCCC"/>
              </a:buClr>
              <a:buNone/>
            </a:pPr>
            <a:r>
              <a:rPr lang="el-GR" altLang="el-GR" sz="2000" b="1" kern="0" dirty="0" smtClean="0">
                <a:solidFill>
                  <a:srgbClr val="00CC99"/>
                </a:solidFill>
              </a:rPr>
              <a:t>5.  </a:t>
            </a:r>
            <a:r>
              <a:rPr lang="el-GR" altLang="el-GR" sz="2000" kern="0" dirty="0" smtClean="0">
                <a:solidFill>
                  <a:srgbClr val="000000"/>
                </a:solidFill>
              </a:rPr>
              <a:t>Συνολικό </a:t>
            </a:r>
            <a:r>
              <a:rPr lang="el-GR" altLang="el-GR" sz="2000" kern="0" dirty="0">
                <a:solidFill>
                  <a:srgbClr val="000000"/>
                </a:solidFill>
              </a:rPr>
              <a:t>(ή αυξητικό) κόστος λειτουργίας του </a:t>
            </a:r>
            <a:r>
              <a:rPr lang="el-GR" altLang="el-GR" sz="2000" kern="0" dirty="0" smtClean="0">
                <a:solidFill>
                  <a:srgbClr val="000000"/>
                </a:solidFill>
              </a:rPr>
              <a:t>συστήματος</a:t>
            </a:r>
            <a:r>
              <a:rPr lang="el-GR" altLang="el-GR" sz="2000" dirty="0" smtClean="0"/>
              <a:t>.</a:t>
            </a:r>
            <a:endParaRPr lang="el-GR" altLang="el-GR" sz="2000" kern="0" dirty="0">
              <a:solidFill>
                <a:srgbClr val="000000"/>
              </a:solidFill>
            </a:endParaRPr>
          </a:p>
        </p:txBody>
      </p:sp>
      <p:pic>
        <p:nvPicPr>
          <p:cNvPr id="7" name="Θέση περιεχομένου 2" descr="Εικόνα στην οποία φαίνονται τα εξής: Σε ένα σύστημα αποθεμάτων εισέρχονται οι λειτουργικοί περιορισμοί, οι κανόνες λήψης αποφάσεων, δηλαδή, πόσο και πότε, οι εισροές. Απο το σύστημα αποθεμάτων εξέρχονται οι εκροές, το συνολικό κόστος αποθέματο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501008"/>
            <a:ext cx="5328592" cy="2810773"/>
          </a:xfrm>
          <a:prstGeom prst="rect">
            <a:avLst/>
          </a:prstGeo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076384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Ζήτηση</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buClr>
                <a:srgbClr val="C00000"/>
              </a:buClr>
              <a:buSzPct val="100000"/>
              <a:buFont typeface="Arial" panose="020B0604020202020204" pitchFamily="34" charset="0"/>
              <a:buChar char="●"/>
            </a:pPr>
            <a:endParaRPr lang="el-GR" altLang="el-GR" sz="2400" b="1" i="1" kern="0" dirty="0" smtClean="0">
              <a:solidFill>
                <a:srgbClr val="000000"/>
              </a:solidFill>
            </a:endParaRPr>
          </a:p>
          <a:p>
            <a:pPr lvl="0" eaLnBrk="0" fontAlgn="base" hangingPunct="0">
              <a:spcBef>
                <a:spcPts val="0"/>
              </a:spcBef>
              <a:spcAft>
                <a:spcPts val="3000"/>
              </a:spcAft>
              <a:buClr>
                <a:srgbClr val="C00000"/>
              </a:buClr>
              <a:buSzPct val="100000"/>
              <a:buFont typeface="Arial" panose="020B0604020202020204" pitchFamily="34" charset="0"/>
              <a:buChar char="●"/>
            </a:pPr>
            <a:r>
              <a:rPr lang="el-GR" altLang="el-GR" sz="2800" b="1" i="1" kern="0" dirty="0" smtClean="0">
                <a:solidFill>
                  <a:srgbClr val="000000"/>
                </a:solidFill>
              </a:rPr>
              <a:t>Ζήτηση</a:t>
            </a:r>
            <a:r>
              <a:rPr lang="en-US" altLang="el-GR" sz="2800" b="1" i="1" kern="0" dirty="0">
                <a:solidFill>
                  <a:srgbClr val="000000"/>
                </a:solidFill>
              </a:rPr>
              <a:t>: </a:t>
            </a:r>
            <a:r>
              <a:rPr lang="el-GR" altLang="el-GR" sz="2800" b="1" i="1" kern="0" dirty="0">
                <a:solidFill>
                  <a:srgbClr val="000000"/>
                </a:solidFill>
              </a:rPr>
              <a:t>Η </a:t>
            </a:r>
            <a:r>
              <a:rPr lang="el-GR" altLang="el-GR" sz="2800" b="1" i="1" kern="0" dirty="0" smtClean="0">
                <a:solidFill>
                  <a:srgbClr val="000000"/>
                </a:solidFill>
              </a:rPr>
              <a:t>εκροή </a:t>
            </a:r>
            <a:r>
              <a:rPr lang="el-GR" altLang="el-GR" sz="2800" b="1" i="1" kern="0" dirty="0">
                <a:solidFill>
                  <a:srgbClr val="000000"/>
                </a:solidFill>
              </a:rPr>
              <a:t>του </a:t>
            </a:r>
            <a:r>
              <a:rPr lang="el-GR" altLang="el-GR" sz="2800" b="1" i="1" kern="0" dirty="0" smtClean="0">
                <a:solidFill>
                  <a:srgbClr val="000000"/>
                </a:solidFill>
              </a:rPr>
              <a:t>συστήματος</a:t>
            </a:r>
            <a:r>
              <a:rPr lang="el-GR" altLang="el-GR" sz="2800" b="1" i="1" kern="0" dirty="0">
                <a:solidFill>
                  <a:srgbClr val="000000"/>
                </a:solidFill>
              </a:rPr>
              <a:t>.</a:t>
            </a:r>
            <a:endParaRPr lang="el-GR" altLang="el-GR" sz="2800" kern="0" dirty="0">
              <a:solidFill>
                <a:srgbClr val="000000"/>
              </a:solidFill>
            </a:endParaRPr>
          </a:p>
          <a:p>
            <a:pPr marL="800100" lvl="2" indent="0" eaLnBrk="0" fontAlgn="base" hangingPunct="0">
              <a:spcBef>
                <a:spcPts val="0"/>
              </a:spcBef>
              <a:spcAft>
                <a:spcPct val="0"/>
              </a:spcAft>
              <a:buClr>
                <a:srgbClr val="00CCCC"/>
              </a:buClr>
              <a:buNone/>
            </a:pPr>
            <a:r>
              <a:rPr lang="en-US" altLang="el-GR" b="1" kern="0" dirty="0" smtClean="0">
                <a:solidFill>
                  <a:srgbClr val="000000"/>
                </a:solidFill>
              </a:rPr>
              <a:t>y </a:t>
            </a:r>
            <a:r>
              <a:rPr lang="en-US" altLang="el-GR" kern="0" dirty="0">
                <a:solidFill>
                  <a:srgbClr val="000000"/>
                </a:solidFill>
              </a:rPr>
              <a:t>= </a:t>
            </a:r>
            <a:r>
              <a:rPr lang="el-GR" altLang="el-GR" kern="0" dirty="0">
                <a:solidFill>
                  <a:srgbClr val="000000"/>
                </a:solidFill>
              </a:rPr>
              <a:t>η ποσότητα που παίρνουμε από το απόθεμα στη </a:t>
            </a:r>
            <a:endParaRPr lang="el-GR" altLang="el-GR" kern="0" dirty="0" smtClean="0">
              <a:solidFill>
                <a:srgbClr val="000000"/>
              </a:solidFill>
            </a:endParaRPr>
          </a:p>
          <a:p>
            <a:pPr marL="1257300" lvl="3" indent="0" eaLnBrk="0" fontAlgn="base" hangingPunct="0">
              <a:spcBef>
                <a:spcPts val="0"/>
              </a:spcBef>
              <a:spcAft>
                <a:spcPts val="1200"/>
              </a:spcAft>
              <a:buClr>
                <a:srgbClr val="00CCCC"/>
              </a:buClr>
              <a:buNone/>
            </a:pPr>
            <a:r>
              <a:rPr lang="el-GR" altLang="el-GR" sz="2400" kern="0" dirty="0" smtClean="0">
                <a:solidFill>
                  <a:srgbClr val="000000"/>
                </a:solidFill>
              </a:rPr>
              <a:t>διάρκεια μιας </a:t>
            </a:r>
            <a:r>
              <a:rPr lang="el-GR" altLang="el-GR" sz="2400" kern="0" dirty="0">
                <a:solidFill>
                  <a:srgbClr val="000000"/>
                </a:solidFill>
              </a:rPr>
              <a:t>λειτουργικής περιόδου, </a:t>
            </a:r>
            <a:r>
              <a:rPr lang="el-GR" altLang="el-GR" sz="2400" kern="0" dirty="0" smtClean="0">
                <a:solidFill>
                  <a:srgbClr val="000000"/>
                </a:solidFill>
              </a:rPr>
              <a:t>δηλαδή, </a:t>
            </a:r>
            <a:r>
              <a:rPr lang="el-GR" altLang="el-GR" sz="2400" kern="0" dirty="0">
                <a:solidFill>
                  <a:srgbClr val="000000"/>
                </a:solidFill>
              </a:rPr>
              <a:t>μεταξύ διαδοχικών ανανεώσεων για να καλύψει τη </a:t>
            </a:r>
            <a:r>
              <a:rPr lang="el-GR" altLang="el-GR" sz="2400" kern="0" dirty="0" smtClean="0">
                <a:solidFill>
                  <a:srgbClr val="000000"/>
                </a:solidFill>
              </a:rPr>
              <a:t>ζήτηση, </a:t>
            </a:r>
            <a:r>
              <a:rPr lang="el-GR" altLang="el-GR" sz="2400" kern="0" dirty="0">
                <a:solidFill>
                  <a:srgbClr val="000000"/>
                </a:solidFill>
              </a:rPr>
              <a:t>από το επόμενο στάδιο στο κύκλωμα παραγωγικής διανομή.</a:t>
            </a:r>
          </a:p>
          <a:p>
            <a:pPr marL="800100" lvl="2" indent="0" eaLnBrk="0" fontAlgn="base" hangingPunct="0">
              <a:spcBef>
                <a:spcPts val="0"/>
              </a:spcBef>
              <a:spcAft>
                <a:spcPct val="0"/>
              </a:spcAft>
              <a:buClr>
                <a:srgbClr val="00CCCC"/>
              </a:buClr>
              <a:buNone/>
            </a:pPr>
            <a:r>
              <a:rPr lang="en-US" altLang="el-GR" b="1" kern="0" dirty="0">
                <a:solidFill>
                  <a:srgbClr val="000000"/>
                </a:solidFill>
              </a:rPr>
              <a:t>D </a:t>
            </a:r>
            <a:r>
              <a:rPr lang="en-US" altLang="el-GR" kern="0" dirty="0">
                <a:solidFill>
                  <a:srgbClr val="000000"/>
                </a:solidFill>
              </a:rPr>
              <a:t>= </a:t>
            </a:r>
            <a:r>
              <a:rPr lang="el-GR" altLang="el-GR" kern="0" dirty="0">
                <a:solidFill>
                  <a:srgbClr val="000000"/>
                </a:solidFill>
              </a:rPr>
              <a:t>ο ρυθμός ζήτησης, </a:t>
            </a:r>
            <a:r>
              <a:rPr lang="el-GR" altLang="el-GR" kern="0" dirty="0" smtClean="0">
                <a:solidFill>
                  <a:srgbClr val="000000"/>
                </a:solidFill>
              </a:rPr>
              <a:t>δηλαδή, η </a:t>
            </a:r>
            <a:r>
              <a:rPr lang="el-GR" altLang="el-GR" kern="0" dirty="0">
                <a:solidFill>
                  <a:srgbClr val="000000"/>
                </a:solidFill>
              </a:rPr>
              <a:t>ποσότητα που </a:t>
            </a:r>
            <a:endParaRPr lang="el-GR" altLang="el-GR" kern="0" dirty="0" smtClean="0">
              <a:solidFill>
                <a:srgbClr val="000000"/>
              </a:solidFill>
            </a:endParaRPr>
          </a:p>
          <a:p>
            <a:pPr marL="1257300" lvl="3" indent="0" eaLnBrk="0" fontAlgn="base" hangingPunct="0">
              <a:spcBef>
                <a:spcPts val="0"/>
              </a:spcBef>
              <a:spcAft>
                <a:spcPct val="0"/>
              </a:spcAft>
              <a:buClr>
                <a:srgbClr val="00CCCC"/>
              </a:buClr>
              <a:buNone/>
            </a:pPr>
            <a:r>
              <a:rPr lang="el-GR" altLang="el-GR" sz="2400" kern="0" dirty="0" smtClean="0">
                <a:solidFill>
                  <a:srgbClr val="000000"/>
                </a:solidFill>
              </a:rPr>
              <a:t>παίρνουμε </a:t>
            </a:r>
            <a:r>
              <a:rPr lang="el-GR" altLang="el-GR" sz="2400" kern="0" dirty="0">
                <a:solidFill>
                  <a:srgbClr val="000000"/>
                </a:solidFill>
              </a:rPr>
              <a:t>από το </a:t>
            </a:r>
            <a:r>
              <a:rPr lang="el-GR" altLang="el-GR" sz="2400" kern="0" dirty="0" smtClean="0">
                <a:solidFill>
                  <a:srgbClr val="000000"/>
                </a:solidFill>
              </a:rPr>
              <a:t>απόθεμα </a:t>
            </a:r>
            <a:r>
              <a:rPr lang="el-GR" altLang="el-GR" sz="2400" kern="0" dirty="0">
                <a:solidFill>
                  <a:srgbClr val="000000"/>
                </a:solidFill>
              </a:rPr>
              <a:t>ανά μονάδα χρόνου</a:t>
            </a:r>
            <a:r>
              <a:rPr lang="el-GR" altLang="el-GR" sz="2400" kern="0" dirty="0" smtClean="0">
                <a:solidFill>
                  <a:srgbClr val="000000"/>
                </a:solidFill>
              </a:rPr>
              <a:t>.</a:t>
            </a:r>
            <a:endParaRPr lang="el-GR" altLang="el-GR" sz="24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14</a:t>
            </a:fld>
            <a:endParaRPr lang="el-GR" sz="1400" dirty="0">
              <a:solidFill>
                <a:schemeClr val="tx1"/>
              </a:solidFill>
            </a:endParaRPr>
          </a:p>
        </p:txBody>
      </p:sp>
    </p:spTree>
    <p:extLst>
      <p:ext uri="{BB962C8B-B14F-4D97-AF65-F5344CB8AC3E}">
        <p14:creationId xmlns:p14="http://schemas.microsoft.com/office/powerpoint/2010/main" val="1655182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Ανανέωση</a:t>
            </a:r>
            <a:endParaRPr lang="el-GR" b="1" dirty="0"/>
          </a:p>
        </p:txBody>
      </p:sp>
      <p:sp>
        <p:nvSpPr>
          <p:cNvPr id="3" name="Θέση περιεχομένου 1"/>
          <p:cNvSpPr>
            <a:spLocks noGrp="1"/>
          </p:cNvSpPr>
          <p:nvPr>
            <p:ph idx="1"/>
          </p:nvPr>
        </p:nvSpPr>
        <p:spPr>
          <a:xfrm>
            <a:off x="457200" y="1600200"/>
            <a:ext cx="8229600" cy="4637112"/>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b="1" i="1" kern="0" dirty="0">
                <a:solidFill>
                  <a:srgbClr val="000000"/>
                </a:solidFill>
              </a:rPr>
              <a:t>Ανανέωση</a:t>
            </a:r>
            <a:r>
              <a:rPr lang="en-US" altLang="el-GR" sz="2400" b="1" i="1" kern="0" dirty="0">
                <a:solidFill>
                  <a:srgbClr val="000000"/>
                </a:solidFill>
              </a:rPr>
              <a:t>: </a:t>
            </a:r>
            <a:r>
              <a:rPr lang="el-GR" altLang="el-GR" sz="2400" b="1" i="1" kern="0" dirty="0">
                <a:solidFill>
                  <a:srgbClr val="000000"/>
                </a:solidFill>
              </a:rPr>
              <a:t>Η </a:t>
            </a:r>
            <a:r>
              <a:rPr lang="el-GR" altLang="el-GR" sz="2400" b="1" i="1" kern="0" dirty="0" smtClean="0">
                <a:solidFill>
                  <a:srgbClr val="000000"/>
                </a:solidFill>
              </a:rPr>
              <a:t>εισροή </a:t>
            </a:r>
            <a:r>
              <a:rPr lang="el-GR" altLang="el-GR" sz="2400" b="1" i="1" kern="0" dirty="0">
                <a:solidFill>
                  <a:srgbClr val="000000"/>
                </a:solidFill>
              </a:rPr>
              <a:t>του </a:t>
            </a:r>
            <a:r>
              <a:rPr lang="el-GR" altLang="el-GR" sz="2400" b="1" i="1" kern="0" dirty="0" smtClean="0">
                <a:solidFill>
                  <a:srgbClr val="000000"/>
                </a:solidFill>
              </a:rPr>
              <a:t>συστήματος</a:t>
            </a:r>
            <a:r>
              <a:rPr lang="el-GR" altLang="el-GR" sz="2400" b="1" i="1" kern="0" dirty="0">
                <a:solidFill>
                  <a:srgbClr val="000000"/>
                </a:solidFill>
              </a:rPr>
              <a:t>.</a:t>
            </a:r>
          </a:p>
          <a:p>
            <a:pPr marL="1390650" lvl="2" indent="-533400" eaLnBrk="0" fontAlgn="base" hangingPunct="0">
              <a:spcBef>
                <a:spcPts val="0"/>
              </a:spcBef>
              <a:spcAft>
                <a:spcPts val="200"/>
              </a:spcAft>
              <a:buClr>
                <a:srgbClr val="00CCCC"/>
              </a:buClr>
              <a:buNone/>
            </a:pPr>
            <a:r>
              <a:rPr lang="en-US" altLang="el-GR" sz="2000" b="1" kern="0" dirty="0">
                <a:solidFill>
                  <a:srgbClr val="000000"/>
                </a:solidFill>
              </a:rPr>
              <a:t>t </a:t>
            </a:r>
            <a:r>
              <a:rPr lang="en-US" altLang="el-GR" sz="2000" kern="0" dirty="0">
                <a:solidFill>
                  <a:srgbClr val="000000"/>
                </a:solidFill>
              </a:rPr>
              <a:t>= </a:t>
            </a:r>
            <a:r>
              <a:rPr lang="el-GR" altLang="el-GR" sz="2000" kern="0" dirty="0">
                <a:solidFill>
                  <a:srgbClr val="000000"/>
                </a:solidFill>
              </a:rPr>
              <a:t>η λειτουργική περίοδος, </a:t>
            </a:r>
            <a:r>
              <a:rPr lang="el-GR" altLang="el-GR" sz="2000" kern="0" dirty="0" smtClean="0">
                <a:solidFill>
                  <a:srgbClr val="000000"/>
                </a:solidFill>
              </a:rPr>
              <a:t>δηλαδή, </a:t>
            </a:r>
            <a:r>
              <a:rPr lang="el-GR" altLang="el-GR" sz="2000" kern="0" dirty="0">
                <a:solidFill>
                  <a:srgbClr val="000000"/>
                </a:solidFill>
              </a:rPr>
              <a:t>το χρονικό διάστημα μεταξύ διαδοχικών </a:t>
            </a:r>
            <a:r>
              <a:rPr lang="el-GR" altLang="el-GR" sz="2000" kern="0" dirty="0" smtClean="0">
                <a:solidFill>
                  <a:srgbClr val="000000"/>
                </a:solidFill>
              </a:rPr>
              <a:t>αποφάσεων, </a:t>
            </a:r>
            <a:r>
              <a:rPr lang="el-GR" altLang="el-GR" sz="2000" kern="0" dirty="0">
                <a:solidFill>
                  <a:srgbClr val="000000"/>
                </a:solidFill>
              </a:rPr>
              <a:t>για την ανανέωση του αποθέματος.</a:t>
            </a:r>
          </a:p>
          <a:p>
            <a:pPr marL="1390650" lvl="2" indent="-533400" eaLnBrk="0" fontAlgn="base" hangingPunct="0">
              <a:spcBef>
                <a:spcPts val="0"/>
              </a:spcBef>
              <a:spcAft>
                <a:spcPts val="200"/>
              </a:spcAft>
              <a:buClr>
                <a:srgbClr val="00CCCC"/>
              </a:buClr>
              <a:buNone/>
            </a:pPr>
            <a:r>
              <a:rPr lang="en-US" altLang="el-GR" sz="2000" b="1" kern="0" dirty="0">
                <a:solidFill>
                  <a:srgbClr val="000000"/>
                </a:solidFill>
              </a:rPr>
              <a:t>Q </a:t>
            </a:r>
            <a:r>
              <a:rPr lang="en-US" altLang="el-GR" sz="2000" kern="0" dirty="0">
                <a:solidFill>
                  <a:srgbClr val="000000"/>
                </a:solidFill>
              </a:rPr>
              <a:t>= </a:t>
            </a:r>
            <a:r>
              <a:rPr lang="el-GR" altLang="el-GR" sz="2000" kern="0" dirty="0">
                <a:solidFill>
                  <a:srgbClr val="000000"/>
                </a:solidFill>
              </a:rPr>
              <a:t>η ποσότητα παραγγελίας για κάθε ανανέωση, </a:t>
            </a:r>
            <a:r>
              <a:rPr lang="el-GR" altLang="el-GR" sz="2000" kern="0" dirty="0" smtClean="0">
                <a:solidFill>
                  <a:srgbClr val="000000"/>
                </a:solidFill>
              </a:rPr>
              <a:t>δηλαδή, </a:t>
            </a:r>
            <a:r>
              <a:rPr lang="el-GR" altLang="el-GR" sz="2000" kern="0" dirty="0">
                <a:solidFill>
                  <a:srgbClr val="000000"/>
                </a:solidFill>
              </a:rPr>
              <a:t>η ποσότητα που προσθέτουμε στο </a:t>
            </a:r>
            <a:r>
              <a:rPr lang="el-GR" altLang="el-GR" sz="2000" kern="0" dirty="0" smtClean="0">
                <a:solidFill>
                  <a:srgbClr val="000000"/>
                </a:solidFill>
              </a:rPr>
              <a:t>απόθεμα, </a:t>
            </a:r>
            <a:r>
              <a:rPr lang="el-GR" altLang="el-GR" sz="2000" kern="0" dirty="0">
                <a:solidFill>
                  <a:srgbClr val="000000"/>
                </a:solidFill>
              </a:rPr>
              <a:t>σε κάθε λειτουργική περίοδο.</a:t>
            </a:r>
          </a:p>
          <a:p>
            <a:pPr marL="1390650" lvl="2" indent="-533400" eaLnBrk="0" fontAlgn="base" hangingPunct="0">
              <a:spcBef>
                <a:spcPts val="0"/>
              </a:spcBef>
              <a:spcAft>
                <a:spcPts val="200"/>
              </a:spcAft>
              <a:buClr>
                <a:srgbClr val="00CCCC"/>
              </a:buClr>
              <a:buNone/>
            </a:pPr>
            <a:r>
              <a:rPr lang="en-US" altLang="el-GR" sz="2000" b="1" kern="0" dirty="0" err="1">
                <a:solidFill>
                  <a:srgbClr val="000000"/>
                </a:solidFill>
              </a:rPr>
              <a:t>t</a:t>
            </a:r>
            <a:r>
              <a:rPr lang="en-US" altLang="el-GR" sz="2000" b="1" kern="0" baseline="-25000" dirty="0" err="1">
                <a:solidFill>
                  <a:srgbClr val="000000"/>
                </a:solidFill>
              </a:rPr>
              <a:t>p</a:t>
            </a:r>
            <a:r>
              <a:rPr lang="en-US" altLang="el-GR" sz="2000" kern="0" dirty="0">
                <a:solidFill>
                  <a:srgbClr val="000000"/>
                </a:solidFill>
              </a:rPr>
              <a:t>=</a:t>
            </a:r>
            <a:r>
              <a:rPr lang="el-GR" altLang="el-GR" sz="2000" kern="0" dirty="0">
                <a:solidFill>
                  <a:srgbClr val="000000"/>
                </a:solidFill>
              </a:rPr>
              <a:t> ο απαιτούμενος χρόνος για να προστεθεί η ποσότητα </a:t>
            </a:r>
            <a:r>
              <a:rPr lang="en-US" altLang="el-GR" sz="2000" kern="0" dirty="0">
                <a:solidFill>
                  <a:srgbClr val="000000"/>
                </a:solidFill>
              </a:rPr>
              <a:t>Q</a:t>
            </a:r>
            <a:r>
              <a:rPr lang="el-GR" altLang="el-GR" sz="2000" kern="0" dirty="0">
                <a:solidFill>
                  <a:srgbClr val="000000"/>
                </a:solidFill>
              </a:rPr>
              <a:t> στο απόθεμα, </a:t>
            </a:r>
            <a:r>
              <a:rPr lang="el-GR" altLang="el-GR" sz="2000" kern="0" dirty="0" smtClean="0">
                <a:solidFill>
                  <a:srgbClr val="000000"/>
                </a:solidFill>
              </a:rPr>
              <a:t>δηλαδή, </a:t>
            </a:r>
            <a:r>
              <a:rPr lang="el-GR" altLang="el-GR" sz="2000" kern="0" dirty="0">
                <a:solidFill>
                  <a:srgbClr val="000000"/>
                </a:solidFill>
              </a:rPr>
              <a:t>ο χρόνος παραγωγής.</a:t>
            </a:r>
            <a:endParaRPr lang="en-US" altLang="el-GR" sz="2000" kern="0" dirty="0">
              <a:solidFill>
                <a:srgbClr val="000000"/>
              </a:solidFill>
            </a:endParaRPr>
          </a:p>
          <a:p>
            <a:pPr marL="1390650" lvl="2" indent="-533400" eaLnBrk="0" fontAlgn="base" hangingPunct="0">
              <a:spcBef>
                <a:spcPts val="0"/>
              </a:spcBef>
              <a:spcAft>
                <a:spcPts val="200"/>
              </a:spcAft>
              <a:buClr>
                <a:srgbClr val="00CCCC"/>
              </a:buClr>
              <a:buNone/>
            </a:pPr>
            <a:r>
              <a:rPr lang="en-US" altLang="el-GR" sz="2000" b="1" kern="0" dirty="0">
                <a:solidFill>
                  <a:srgbClr val="000000"/>
                </a:solidFill>
              </a:rPr>
              <a:t>L </a:t>
            </a:r>
            <a:r>
              <a:rPr lang="en-US" altLang="el-GR" sz="2000" kern="0" dirty="0">
                <a:solidFill>
                  <a:srgbClr val="000000"/>
                </a:solidFill>
              </a:rPr>
              <a:t>= </a:t>
            </a:r>
            <a:r>
              <a:rPr lang="el-GR" altLang="el-GR" sz="2000" kern="0" dirty="0">
                <a:solidFill>
                  <a:srgbClr val="000000"/>
                </a:solidFill>
              </a:rPr>
              <a:t>ο χρόνος παραγγελίας, </a:t>
            </a:r>
            <a:r>
              <a:rPr lang="el-GR" altLang="el-GR" sz="2000" kern="0" dirty="0" smtClean="0">
                <a:solidFill>
                  <a:srgbClr val="000000"/>
                </a:solidFill>
              </a:rPr>
              <a:t>δηλαδή, </a:t>
            </a:r>
            <a:r>
              <a:rPr lang="el-GR" altLang="el-GR" sz="2000" kern="0" dirty="0">
                <a:solidFill>
                  <a:srgbClr val="000000"/>
                </a:solidFill>
              </a:rPr>
              <a:t>ο χρόνος που απαιτείται από την τοποθέτηση μιας </a:t>
            </a:r>
            <a:r>
              <a:rPr lang="el-GR" altLang="el-GR" sz="2000" kern="0" dirty="0" smtClean="0">
                <a:solidFill>
                  <a:srgbClr val="000000"/>
                </a:solidFill>
              </a:rPr>
              <a:t>παραγγελίας, </a:t>
            </a:r>
            <a:r>
              <a:rPr lang="el-GR" altLang="el-GR" sz="2000" kern="0" dirty="0">
                <a:solidFill>
                  <a:srgbClr val="000000"/>
                </a:solidFill>
              </a:rPr>
              <a:t>μέχρι την άφιξη της επιθυμητής ποσότητας </a:t>
            </a:r>
            <a:r>
              <a:rPr lang="en-US" altLang="el-GR" sz="2000" kern="0" dirty="0">
                <a:solidFill>
                  <a:srgbClr val="000000"/>
                </a:solidFill>
              </a:rPr>
              <a:t>Q.</a:t>
            </a:r>
          </a:p>
          <a:p>
            <a:pPr marL="1390650" lvl="2" indent="-533400" eaLnBrk="0" fontAlgn="base" hangingPunct="0">
              <a:spcBef>
                <a:spcPts val="0"/>
              </a:spcBef>
              <a:spcAft>
                <a:spcPct val="0"/>
              </a:spcAft>
              <a:buClr>
                <a:srgbClr val="00CCCC"/>
              </a:buClr>
              <a:buNone/>
            </a:pPr>
            <a:r>
              <a:rPr lang="en-US" altLang="el-GR" sz="2000" b="1" kern="0" dirty="0">
                <a:solidFill>
                  <a:srgbClr val="000000"/>
                </a:solidFill>
              </a:rPr>
              <a:t>p</a:t>
            </a:r>
            <a:r>
              <a:rPr lang="en-US" altLang="el-GR" sz="2000" kern="0" dirty="0">
                <a:solidFill>
                  <a:srgbClr val="000000"/>
                </a:solidFill>
              </a:rPr>
              <a:t> = </a:t>
            </a:r>
            <a:r>
              <a:rPr lang="el-GR" altLang="el-GR" sz="2000" kern="0" dirty="0">
                <a:solidFill>
                  <a:srgbClr val="000000"/>
                </a:solidFill>
              </a:rPr>
              <a:t>ο ρυθμός παραγωγής ή ανανέωσης, </a:t>
            </a:r>
            <a:r>
              <a:rPr lang="el-GR" altLang="el-GR" sz="2000" kern="0" dirty="0" smtClean="0">
                <a:solidFill>
                  <a:srgbClr val="000000"/>
                </a:solidFill>
              </a:rPr>
              <a:t>δηλαδή, </a:t>
            </a:r>
            <a:r>
              <a:rPr lang="el-GR" altLang="el-GR" sz="2000" kern="0" dirty="0">
                <a:solidFill>
                  <a:srgbClr val="000000"/>
                </a:solidFill>
              </a:rPr>
              <a:t>ο ρυθμός με τον οποίον η ποσότητα </a:t>
            </a:r>
            <a:r>
              <a:rPr lang="en-US" altLang="el-GR" sz="2000" kern="0" dirty="0" smtClean="0">
                <a:solidFill>
                  <a:srgbClr val="000000"/>
                </a:solidFill>
              </a:rPr>
              <a:t>Q</a:t>
            </a:r>
            <a:r>
              <a:rPr lang="el-GR" altLang="el-GR" sz="2000" kern="0" dirty="0" smtClean="0">
                <a:solidFill>
                  <a:srgbClr val="000000"/>
                </a:solidFill>
              </a:rPr>
              <a:t>,</a:t>
            </a:r>
            <a:r>
              <a:rPr lang="en-US" altLang="el-GR" sz="2000" kern="0" dirty="0" smtClean="0">
                <a:solidFill>
                  <a:srgbClr val="000000"/>
                </a:solidFill>
              </a:rPr>
              <a:t> </a:t>
            </a:r>
            <a:r>
              <a:rPr lang="el-GR" altLang="el-GR" sz="2000" kern="0" dirty="0">
                <a:solidFill>
                  <a:srgbClr val="000000"/>
                </a:solidFill>
              </a:rPr>
              <a:t>προστίθεται στο απόθεμα.</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15</a:t>
            </a:fld>
            <a:endParaRPr lang="el-GR" sz="1400" dirty="0">
              <a:solidFill>
                <a:schemeClr val="tx1"/>
              </a:solidFill>
            </a:endParaRPr>
          </a:p>
        </p:txBody>
      </p:sp>
    </p:spTree>
    <p:extLst>
      <p:ext uri="{BB962C8B-B14F-4D97-AF65-F5344CB8AC3E}">
        <p14:creationId xmlns:p14="http://schemas.microsoft.com/office/powerpoint/2010/main" val="4064082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Μηχανισμός για τη λήψη αποφάσεων</a:t>
            </a:r>
            <a:endParaRPr lang="el-GR" b="1" dirty="0"/>
          </a:p>
        </p:txBody>
      </p:sp>
      <p:sp>
        <p:nvSpPr>
          <p:cNvPr id="3" name="Θέση περιεχομένου 1"/>
          <p:cNvSpPr>
            <a:spLocks noGrp="1"/>
          </p:cNvSpPr>
          <p:nvPr>
            <p:ph idx="1"/>
            <p:custDataLst>
              <p:tags r:id="rId1"/>
            </p:custDataLst>
          </p:nvPr>
        </p:nvSpPr>
        <p:spPr/>
        <p:txBody>
          <a:bodyPr>
            <a:norm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kern="0" dirty="0" smtClean="0">
                <a:solidFill>
                  <a:srgbClr val="000000"/>
                </a:solidFill>
              </a:rPr>
              <a:t>H ανανέωση μπορεί να γίνεται σε σταθερά χρονικά διαστήματα (</a:t>
            </a:r>
            <a:r>
              <a:rPr lang="en-US" altLang="el-GR" sz="2400" kern="0" dirty="0" smtClean="0">
                <a:solidFill>
                  <a:srgbClr val="000000"/>
                </a:solidFill>
              </a:rPr>
              <a:t>t</a:t>
            </a:r>
            <a:r>
              <a:rPr lang="el-GR" altLang="el-GR" sz="2400" kern="0" dirty="0" smtClean="0">
                <a:solidFill>
                  <a:srgbClr val="000000"/>
                </a:solidFill>
              </a:rPr>
              <a:t> = σταθερό), τοποθετώντας παραγγελίες μεταβλητού μεγέθους (</a:t>
            </a:r>
            <a:r>
              <a:rPr lang="en-US" altLang="el-GR" sz="2400" kern="0" dirty="0" smtClean="0">
                <a:solidFill>
                  <a:srgbClr val="000000"/>
                </a:solidFill>
              </a:rPr>
              <a:t>Q</a:t>
            </a:r>
            <a:r>
              <a:rPr lang="el-GR" altLang="el-GR" sz="2400" kern="0" dirty="0" smtClean="0">
                <a:solidFill>
                  <a:srgbClr val="000000"/>
                </a:solidFill>
              </a:rPr>
              <a:t> = μεταβλητό), προκειμένου το ύψος του αποθέματος να φθάσει σε προκαθορισμένη επιθυμητή στάθμη.</a:t>
            </a: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kern="0" dirty="0" smtClean="0">
                <a:solidFill>
                  <a:srgbClr val="000000"/>
                </a:solidFill>
              </a:rPr>
              <a:t>Η ανανέωση μπορεί να γίνεται με παραγγελίες σταθερού μεγέθους (</a:t>
            </a:r>
            <a:r>
              <a:rPr lang="en-US" altLang="el-GR" sz="2400" kern="0" dirty="0" smtClean="0">
                <a:solidFill>
                  <a:srgbClr val="000000"/>
                </a:solidFill>
              </a:rPr>
              <a:t>Q</a:t>
            </a:r>
            <a:r>
              <a:rPr lang="el-GR" altLang="el-GR" sz="2400" kern="0" dirty="0" smtClean="0">
                <a:solidFill>
                  <a:srgbClr val="000000"/>
                </a:solidFill>
              </a:rPr>
              <a:t> = σταθερό), όταν η στάθμη αποθέματος πέσει σε προκαθορισμένο ύψος, γνωστό σαν στάθμη παραγγελίας, γεγονός που μπορεί να συμβαίνει σε μεταβλητά χρονικά διαστήματα (</a:t>
            </a:r>
            <a:r>
              <a:rPr lang="en-US" altLang="el-GR" sz="2400" kern="0" dirty="0" smtClean="0">
                <a:solidFill>
                  <a:srgbClr val="000000"/>
                </a:solidFill>
              </a:rPr>
              <a:t>t</a:t>
            </a:r>
            <a:r>
              <a:rPr lang="el-GR" altLang="el-GR" sz="2400" kern="0" dirty="0" smtClean="0">
                <a:solidFill>
                  <a:srgbClr val="000000"/>
                </a:solidFill>
              </a:rPr>
              <a:t> = μεταβλητό).</a:t>
            </a: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400" kern="0" dirty="0" smtClean="0">
                <a:solidFill>
                  <a:srgbClr val="000000"/>
                </a:solidFill>
              </a:rPr>
              <a:t>Συνδυασμός των παραπάνω.</a:t>
            </a:r>
            <a:endParaRPr lang="el-GR" altLang="el-GR" sz="24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16</a:t>
            </a:fld>
            <a:endParaRPr lang="el-GR" sz="1400" dirty="0">
              <a:solidFill>
                <a:schemeClr val="tx1"/>
              </a:solidFill>
            </a:endParaRPr>
          </a:p>
        </p:txBody>
      </p:sp>
    </p:spTree>
    <p:extLst>
      <p:ext uri="{BB962C8B-B14F-4D97-AF65-F5344CB8AC3E}">
        <p14:creationId xmlns:p14="http://schemas.microsoft.com/office/powerpoint/2010/main" val="1608194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fontAlgn="base">
              <a:lnSpc>
                <a:spcPct val="70000"/>
              </a:lnSpc>
              <a:spcBef>
                <a:spcPct val="50000"/>
              </a:spcBef>
              <a:spcAft>
                <a:spcPct val="0"/>
              </a:spcAft>
              <a:defRPr/>
            </a:pPr>
            <a:r>
              <a:rPr lang="el-GR" b="1" dirty="0" smtClean="0"/>
              <a:t>Διακυμάνσεις αποθεμάτων</a:t>
            </a:r>
            <a:endParaRPr lang="el-GR" sz="4800" dirty="0"/>
          </a:p>
        </p:txBody>
      </p:sp>
      <p:pic>
        <p:nvPicPr>
          <p:cNvPr id="12" name="Θέση περιεχομένου 1" descr="Εικόνα της γραφικής παράστασης στην οποία απεικονίζονται οι διακυμάνσεις των αποθεμάτων."/>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95083"/>
            <a:ext cx="8064896" cy="4914237"/>
          </a:xfrm>
        </p:spPr>
      </p:pic>
      <p:sp>
        <p:nvSpPr>
          <p:cNvPr id="4" name="Θέση υποσέλιδου 1"/>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ECCECB9B-EFD1-4AEA-A954-735076EEAE7D}" type="slidenum">
              <a:rPr lang="el-GR" sz="1400" smtClean="0">
                <a:solidFill>
                  <a:schemeClr val="tx1"/>
                </a:solidFill>
              </a:rPr>
              <a:t>17</a:t>
            </a:fld>
            <a:endParaRPr lang="el-GR" sz="1400" dirty="0">
              <a:solidFill>
                <a:schemeClr val="tx1"/>
              </a:solidFill>
            </a:endParaRPr>
          </a:p>
        </p:txBody>
      </p:sp>
    </p:spTree>
    <p:extLst>
      <p:ext uri="{BB962C8B-B14F-4D97-AF65-F5344CB8AC3E}">
        <p14:creationId xmlns:p14="http://schemas.microsoft.com/office/powerpoint/2010/main" val="1640636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Προσδιορισμός κόστους </a:t>
            </a:r>
            <a:br>
              <a:rPr lang="el-GR" b="1" dirty="0" smtClean="0"/>
            </a:br>
            <a:r>
              <a:rPr lang="el-GR" b="1" dirty="0" smtClean="0"/>
              <a:t>(1 από 3)</a:t>
            </a:r>
            <a:endParaRPr lang="el-GR" b="1" dirty="0"/>
          </a:p>
        </p:txBody>
      </p:sp>
      <p:sp>
        <p:nvSpPr>
          <p:cNvPr id="3" name="Θέση περιεχομένου 1"/>
          <p:cNvSpPr>
            <a:spLocks noGrp="1"/>
          </p:cNvSpPr>
          <p:nvPr>
            <p:ph idx="1"/>
          </p:nvPr>
        </p:nvSpPr>
        <p:spPr>
          <a:xfrm>
            <a:off x="457200" y="1600200"/>
            <a:ext cx="8229600" cy="4637112"/>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b="1" i="1" kern="0" dirty="0">
                <a:solidFill>
                  <a:srgbClr val="000000"/>
                </a:solidFill>
              </a:rPr>
              <a:t>Συνολικό ή Αυξητικό Κόστος.</a:t>
            </a:r>
            <a:endParaRPr lang="el-GR" altLang="el-GR" sz="2400" kern="0" dirty="0">
              <a:solidFill>
                <a:srgbClr val="000000"/>
              </a:solidFill>
            </a:endParaRPr>
          </a:p>
          <a:p>
            <a:pPr marL="1142100" lvl="2" indent="-342000" eaLnBrk="0" fontAlgn="base" hangingPunct="0">
              <a:spcBef>
                <a:spcPts val="0"/>
              </a:spcBef>
              <a:spcAft>
                <a:spcPts val="200"/>
              </a:spcAft>
              <a:buClr>
                <a:srgbClr val="00CC99"/>
              </a:buClr>
              <a:buFont typeface="Arial" panose="020B0604020202020204" pitchFamily="34" charset="0"/>
              <a:buChar char="●"/>
            </a:pPr>
            <a:r>
              <a:rPr lang="en-US" altLang="el-GR" sz="2000" b="1" kern="0" dirty="0">
                <a:solidFill>
                  <a:srgbClr val="000000"/>
                </a:solidFill>
              </a:rPr>
              <a:t>C</a:t>
            </a:r>
            <a:r>
              <a:rPr lang="en-US" altLang="el-GR" sz="2000" b="1" kern="0" baseline="-25000" dirty="0">
                <a:solidFill>
                  <a:srgbClr val="000000"/>
                </a:solidFill>
              </a:rPr>
              <a:t>H</a:t>
            </a:r>
            <a:r>
              <a:rPr lang="en-US" altLang="el-GR" sz="2000" b="1" kern="0" dirty="0">
                <a:solidFill>
                  <a:srgbClr val="000000"/>
                </a:solidFill>
              </a:rPr>
              <a:t> </a:t>
            </a:r>
            <a:r>
              <a:rPr lang="en-US" altLang="el-GR" sz="2000" kern="0" dirty="0">
                <a:solidFill>
                  <a:srgbClr val="000000"/>
                </a:solidFill>
              </a:rPr>
              <a:t>= </a:t>
            </a:r>
            <a:r>
              <a:rPr lang="el-GR" altLang="el-GR" sz="2000" kern="0" dirty="0">
                <a:solidFill>
                  <a:srgbClr val="000000"/>
                </a:solidFill>
              </a:rPr>
              <a:t>κόστος διατήρησης αποθέματος.</a:t>
            </a:r>
          </a:p>
          <a:p>
            <a:pPr marL="1142100" lvl="2" indent="-342000" eaLnBrk="0" fontAlgn="base" hangingPunct="0">
              <a:spcBef>
                <a:spcPts val="0"/>
              </a:spcBef>
              <a:spcAft>
                <a:spcPts val="200"/>
              </a:spcAft>
              <a:buClr>
                <a:srgbClr val="00CC99"/>
              </a:buClr>
              <a:buFont typeface="Arial" panose="020B0604020202020204" pitchFamily="34" charset="0"/>
              <a:buChar char="●"/>
            </a:pPr>
            <a:r>
              <a:rPr lang="en-US" altLang="el-GR" sz="2000" b="1" kern="0" dirty="0">
                <a:solidFill>
                  <a:srgbClr val="000000"/>
                </a:solidFill>
              </a:rPr>
              <a:t>C</a:t>
            </a:r>
            <a:r>
              <a:rPr lang="en-US" altLang="el-GR" sz="2000" b="1" kern="0" baseline="-25000" dirty="0">
                <a:solidFill>
                  <a:srgbClr val="000000"/>
                </a:solidFill>
              </a:rPr>
              <a:t>s</a:t>
            </a:r>
            <a:r>
              <a:rPr lang="en-US" altLang="el-GR" sz="2000" b="1" kern="0" dirty="0">
                <a:solidFill>
                  <a:srgbClr val="000000"/>
                </a:solidFill>
              </a:rPr>
              <a:t> </a:t>
            </a:r>
            <a:r>
              <a:rPr lang="en-US" altLang="el-GR" sz="2000" kern="0" dirty="0">
                <a:solidFill>
                  <a:srgbClr val="000000"/>
                </a:solidFill>
              </a:rPr>
              <a:t>= </a:t>
            </a:r>
            <a:r>
              <a:rPr lang="el-GR" altLang="el-GR" sz="2000" kern="0" dirty="0">
                <a:solidFill>
                  <a:srgbClr val="000000"/>
                </a:solidFill>
              </a:rPr>
              <a:t>κόστος έλλειψης αποθέματος.</a:t>
            </a:r>
            <a:endParaRPr lang="en-US" altLang="el-GR" sz="2000" kern="0" dirty="0">
              <a:solidFill>
                <a:srgbClr val="000000"/>
              </a:solidFill>
            </a:endParaRPr>
          </a:p>
          <a:p>
            <a:pPr marL="1142100" lvl="2" indent="-342000" eaLnBrk="0" fontAlgn="base" hangingPunct="0">
              <a:spcBef>
                <a:spcPts val="0"/>
              </a:spcBef>
              <a:spcAft>
                <a:spcPts val="200"/>
              </a:spcAft>
              <a:buClr>
                <a:srgbClr val="00CC99"/>
              </a:buClr>
              <a:buFont typeface="Arial" panose="020B0604020202020204" pitchFamily="34" charset="0"/>
              <a:buChar char="●"/>
            </a:pPr>
            <a:r>
              <a:rPr lang="en-US" altLang="el-GR" sz="2000" b="1" kern="0" dirty="0">
                <a:solidFill>
                  <a:srgbClr val="000000"/>
                </a:solidFill>
              </a:rPr>
              <a:t>C</a:t>
            </a:r>
            <a:r>
              <a:rPr lang="en-US" altLang="el-GR" sz="2000" b="1" kern="0" baseline="-25000" dirty="0">
                <a:solidFill>
                  <a:srgbClr val="000000"/>
                </a:solidFill>
              </a:rPr>
              <a:t>R</a:t>
            </a:r>
            <a:r>
              <a:rPr lang="en-US" altLang="el-GR" sz="2000" b="1" kern="0" dirty="0">
                <a:solidFill>
                  <a:srgbClr val="000000"/>
                </a:solidFill>
              </a:rPr>
              <a:t> </a:t>
            </a:r>
            <a:r>
              <a:rPr lang="en-US" altLang="el-GR" sz="2000" kern="0" dirty="0">
                <a:solidFill>
                  <a:srgbClr val="000000"/>
                </a:solidFill>
              </a:rPr>
              <a:t>= </a:t>
            </a:r>
            <a:r>
              <a:rPr lang="el-GR" altLang="el-GR" sz="2000" kern="0" dirty="0">
                <a:solidFill>
                  <a:srgbClr val="000000"/>
                </a:solidFill>
              </a:rPr>
              <a:t>κόστος ανανέωσης αποθέματος.</a:t>
            </a:r>
            <a:endParaRPr lang="en-US" altLang="el-GR" sz="2000" kern="0" dirty="0">
              <a:solidFill>
                <a:srgbClr val="000000"/>
              </a:solidFill>
            </a:endParaRPr>
          </a:p>
          <a:p>
            <a:pPr marL="1142100" lvl="2" indent="-342000" eaLnBrk="0" fontAlgn="base" hangingPunct="0">
              <a:spcBef>
                <a:spcPts val="0"/>
              </a:spcBef>
              <a:spcAft>
                <a:spcPts val="1200"/>
              </a:spcAft>
              <a:buClr>
                <a:srgbClr val="00CC99"/>
              </a:buClr>
              <a:buFont typeface="Arial" panose="020B0604020202020204" pitchFamily="34" charset="0"/>
              <a:buChar char="●"/>
            </a:pPr>
            <a:r>
              <a:rPr lang="en-US" altLang="el-GR" sz="2000" b="1" kern="0" dirty="0">
                <a:solidFill>
                  <a:srgbClr val="000000"/>
                </a:solidFill>
              </a:rPr>
              <a:t>C</a:t>
            </a:r>
            <a:r>
              <a:rPr lang="en-US" altLang="el-GR" sz="2000" b="1" kern="0" baseline="-25000" dirty="0">
                <a:solidFill>
                  <a:srgbClr val="000000"/>
                </a:solidFill>
              </a:rPr>
              <a:t>B</a:t>
            </a:r>
            <a:r>
              <a:rPr lang="en-US" altLang="el-GR" sz="2000" b="1" kern="0" dirty="0">
                <a:solidFill>
                  <a:srgbClr val="000000"/>
                </a:solidFill>
              </a:rPr>
              <a:t> </a:t>
            </a:r>
            <a:r>
              <a:rPr lang="en-US" altLang="el-GR" sz="2000" kern="0" dirty="0">
                <a:solidFill>
                  <a:srgbClr val="000000"/>
                </a:solidFill>
              </a:rPr>
              <a:t>=</a:t>
            </a:r>
            <a:r>
              <a:rPr lang="el-GR" altLang="el-GR" sz="2000" kern="0" dirty="0">
                <a:solidFill>
                  <a:srgbClr val="000000"/>
                </a:solidFill>
              </a:rPr>
              <a:t> κόστος αγοράς των ειδών (υλικών, ανταλλακτικών </a:t>
            </a:r>
            <a:r>
              <a:rPr lang="el-GR" altLang="el-GR" sz="2000" kern="0" dirty="0" smtClean="0">
                <a:solidFill>
                  <a:srgbClr val="000000"/>
                </a:solidFill>
              </a:rPr>
              <a:t>και άλλα) </a:t>
            </a:r>
            <a:r>
              <a:rPr lang="el-GR" altLang="el-GR" sz="2000" kern="0" dirty="0">
                <a:solidFill>
                  <a:srgbClr val="000000"/>
                </a:solidFill>
              </a:rPr>
              <a:t>για το απόθεμα</a:t>
            </a:r>
            <a:r>
              <a:rPr lang="el-GR" altLang="el-GR" sz="2000" kern="0" dirty="0" smtClean="0">
                <a:solidFill>
                  <a:srgbClr val="000000"/>
                </a:solidFill>
              </a:rPr>
              <a:t>.</a:t>
            </a:r>
            <a:endParaRPr lang="el-GR" altLang="el-GR" sz="2000"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b="1" i="1" kern="0" dirty="0">
                <a:solidFill>
                  <a:srgbClr val="000000"/>
                </a:solidFill>
              </a:rPr>
              <a:t>Βασικό Πρόβλημα Αποθεμάτων.</a:t>
            </a:r>
          </a:p>
          <a:p>
            <a:pPr marL="800100" lvl="2" indent="0" eaLnBrk="0" fontAlgn="base" hangingPunct="0">
              <a:spcBef>
                <a:spcPts val="0"/>
              </a:spcBef>
              <a:spcAft>
                <a:spcPts val="300"/>
              </a:spcAft>
              <a:buClr>
                <a:srgbClr val="FF4146"/>
              </a:buClr>
              <a:buSzPct val="75000"/>
              <a:buNone/>
            </a:pPr>
            <a:r>
              <a:rPr lang="el-GR" altLang="el-GR" sz="2000" kern="0" dirty="0" smtClean="0">
                <a:solidFill>
                  <a:srgbClr val="000000"/>
                </a:solidFill>
              </a:rPr>
              <a:t>Προσδιορισμός </a:t>
            </a:r>
            <a:r>
              <a:rPr lang="el-GR" altLang="el-GR" sz="2000" kern="0" dirty="0">
                <a:solidFill>
                  <a:srgbClr val="000000"/>
                </a:solidFill>
              </a:rPr>
              <a:t>τιμών για τις μεταβλητές αποφάσεων </a:t>
            </a:r>
            <a:r>
              <a:rPr lang="en-US" altLang="el-GR" sz="2000" kern="0" dirty="0">
                <a:solidFill>
                  <a:srgbClr val="000000"/>
                </a:solidFill>
              </a:rPr>
              <a:t>t </a:t>
            </a:r>
            <a:r>
              <a:rPr lang="el-GR" altLang="el-GR" sz="2000" kern="0" dirty="0">
                <a:solidFill>
                  <a:srgbClr val="000000"/>
                </a:solidFill>
              </a:rPr>
              <a:t>και </a:t>
            </a:r>
            <a:r>
              <a:rPr lang="en-US" altLang="el-GR" sz="2000" kern="0" dirty="0" smtClean="0">
                <a:solidFill>
                  <a:srgbClr val="000000"/>
                </a:solidFill>
              </a:rPr>
              <a:t>Q</a:t>
            </a:r>
            <a:r>
              <a:rPr lang="el-GR" altLang="el-GR" sz="2000" kern="0" dirty="0" smtClean="0">
                <a:solidFill>
                  <a:srgbClr val="000000"/>
                </a:solidFill>
              </a:rPr>
              <a:t>, </a:t>
            </a:r>
            <a:r>
              <a:rPr lang="el-GR" altLang="el-GR" sz="2000" kern="0" dirty="0">
                <a:solidFill>
                  <a:srgbClr val="000000"/>
                </a:solidFill>
              </a:rPr>
              <a:t>για τον τρόπο ανανέωσης αποθέματος, ώστε να ικανοποιηθεί η αναμενόμενη ζήτηση στα πλαίσια των υπαρχόντων περιορισμών, έτσι ώστε να ελαχιστοποιηθεί η συνάρτηση </a:t>
            </a:r>
            <a:r>
              <a:rPr lang="el-GR" altLang="el-GR" sz="2000" kern="0" dirty="0" smtClean="0">
                <a:solidFill>
                  <a:srgbClr val="000000"/>
                </a:solidFill>
              </a:rPr>
              <a:t>κόστους.</a:t>
            </a:r>
          </a:p>
          <a:p>
            <a:pPr marL="2114550" lvl="5" indent="-342900" eaLnBrk="0" fontAlgn="base" hangingPunct="0">
              <a:spcBef>
                <a:spcPts val="0"/>
              </a:spcBef>
              <a:spcAft>
                <a:spcPct val="0"/>
              </a:spcAft>
              <a:buClr>
                <a:srgbClr val="00CC99"/>
              </a:buClr>
              <a:buSzPct val="100000"/>
              <a:buFont typeface="Arial" panose="020B0604020202020204" pitchFamily="34" charset="0"/>
              <a:buChar char="●"/>
            </a:pPr>
            <a:r>
              <a:rPr lang="en-US" altLang="el-GR" b="1" kern="0" dirty="0" smtClean="0">
                <a:solidFill>
                  <a:srgbClr val="000000"/>
                </a:solidFill>
              </a:rPr>
              <a:t>TC </a:t>
            </a:r>
            <a:r>
              <a:rPr lang="en-US" altLang="el-GR" b="1" kern="0" dirty="0">
                <a:solidFill>
                  <a:srgbClr val="000000"/>
                </a:solidFill>
              </a:rPr>
              <a:t>=</a:t>
            </a:r>
            <a:r>
              <a:rPr lang="en-US" altLang="el-GR" kern="0" dirty="0">
                <a:solidFill>
                  <a:srgbClr val="000000"/>
                </a:solidFill>
              </a:rPr>
              <a:t> </a:t>
            </a:r>
            <a:r>
              <a:rPr lang="en-US" altLang="el-GR" b="1" kern="0" dirty="0">
                <a:solidFill>
                  <a:srgbClr val="000000"/>
                </a:solidFill>
              </a:rPr>
              <a:t>C</a:t>
            </a:r>
            <a:r>
              <a:rPr lang="en-US" altLang="el-GR" b="1" kern="0" baseline="-25000" dirty="0">
                <a:solidFill>
                  <a:srgbClr val="000000"/>
                </a:solidFill>
              </a:rPr>
              <a:t>H</a:t>
            </a:r>
            <a:r>
              <a:rPr lang="en-US" altLang="el-GR" b="1" kern="0" dirty="0">
                <a:solidFill>
                  <a:srgbClr val="000000"/>
                </a:solidFill>
              </a:rPr>
              <a:t> </a:t>
            </a:r>
            <a:r>
              <a:rPr lang="en-US" altLang="el-GR" kern="0" dirty="0">
                <a:solidFill>
                  <a:srgbClr val="000000"/>
                </a:solidFill>
              </a:rPr>
              <a:t>+ </a:t>
            </a:r>
            <a:r>
              <a:rPr lang="en-US" altLang="el-GR" b="1" kern="0" dirty="0">
                <a:solidFill>
                  <a:srgbClr val="000000"/>
                </a:solidFill>
              </a:rPr>
              <a:t>C</a:t>
            </a:r>
            <a:r>
              <a:rPr lang="en-US" altLang="el-GR" b="1" kern="0" baseline="-25000" dirty="0">
                <a:solidFill>
                  <a:srgbClr val="000000"/>
                </a:solidFill>
              </a:rPr>
              <a:t>s</a:t>
            </a:r>
            <a:r>
              <a:rPr lang="en-US" altLang="el-GR" b="1" kern="0" dirty="0">
                <a:solidFill>
                  <a:srgbClr val="000000"/>
                </a:solidFill>
              </a:rPr>
              <a:t> </a:t>
            </a:r>
            <a:r>
              <a:rPr lang="en-US" altLang="el-GR" kern="0" dirty="0">
                <a:solidFill>
                  <a:srgbClr val="000000"/>
                </a:solidFill>
              </a:rPr>
              <a:t>+ </a:t>
            </a:r>
            <a:r>
              <a:rPr lang="en-US" altLang="el-GR" b="1" kern="0" dirty="0">
                <a:solidFill>
                  <a:srgbClr val="000000"/>
                </a:solidFill>
              </a:rPr>
              <a:t>C</a:t>
            </a:r>
            <a:r>
              <a:rPr lang="en-US" altLang="el-GR" b="1" kern="0" baseline="-25000" dirty="0">
                <a:solidFill>
                  <a:srgbClr val="000000"/>
                </a:solidFill>
              </a:rPr>
              <a:t>R</a:t>
            </a:r>
            <a:r>
              <a:rPr lang="en-US" altLang="el-GR" b="1" kern="0" dirty="0">
                <a:solidFill>
                  <a:srgbClr val="000000"/>
                </a:solidFill>
              </a:rPr>
              <a:t> </a:t>
            </a:r>
            <a:r>
              <a:rPr lang="en-US" altLang="el-GR" kern="0" dirty="0">
                <a:solidFill>
                  <a:srgbClr val="000000"/>
                </a:solidFill>
              </a:rPr>
              <a:t>+ </a:t>
            </a:r>
            <a:r>
              <a:rPr lang="en-US" altLang="el-GR" b="1" kern="0" dirty="0">
                <a:solidFill>
                  <a:srgbClr val="000000"/>
                </a:solidFill>
              </a:rPr>
              <a:t>C</a:t>
            </a:r>
            <a:r>
              <a:rPr lang="en-US" altLang="el-GR" b="1" kern="0" baseline="-25000" dirty="0">
                <a:solidFill>
                  <a:srgbClr val="000000"/>
                </a:solidFill>
              </a:rPr>
              <a:t>B</a:t>
            </a:r>
            <a:r>
              <a:rPr lang="el-GR" altLang="el-GR" b="1" kern="0" baseline="-25000" dirty="0" smtClean="0">
                <a:solidFill>
                  <a:srgbClr val="000000"/>
                </a:solidFill>
              </a:rPr>
              <a:t>.</a:t>
            </a:r>
            <a:endParaRPr lang="el-GR"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18</a:t>
            </a:fld>
            <a:endParaRPr lang="el-GR" sz="1400" dirty="0">
              <a:solidFill>
                <a:schemeClr val="tx1"/>
              </a:solidFill>
            </a:endParaRPr>
          </a:p>
        </p:txBody>
      </p:sp>
    </p:spTree>
    <p:extLst>
      <p:ext uri="{BB962C8B-B14F-4D97-AF65-F5344CB8AC3E}">
        <p14:creationId xmlns:p14="http://schemas.microsoft.com/office/powerpoint/2010/main" val="3910582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Προσδιορισμός κόστους </a:t>
            </a:r>
            <a:br>
              <a:rPr lang="el-GR" b="1" dirty="0" smtClean="0"/>
            </a:br>
            <a:r>
              <a:rPr lang="el-GR" b="1" dirty="0" smtClean="0"/>
              <a:t>(2 από 3)</a:t>
            </a:r>
            <a:endParaRPr lang="el-GR" dirty="0"/>
          </a:p>
        </p:txBody>
      </p:sp>
      <p:sp>
        <p:nvSpPr>
          <p:cNvPr id="3" name="Θέση περιεχομένου 1"/>
          <p:cNvSpPr>
            <a:spLocks noGrp="1"/>
          </p:cNvSpPr>
          <p:nvPr>
            <p:ph idx="1"/>
          </p:nvPr>
        </p:nvSpPr>
        <p:spPr/>
        <p:txBody>
          <a:bodyPr>
            <a:noAutofit/>
          </a:bodyPr>
          <a:lstStyle/>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b="1" i="1" kern="0" dirty="0">
                <a:solidFill>
                  <a:srgbClr val="000000"/>
                </a:solidFill>
              </a:rPr>
              <a:t>Κόστος Διατήρησης </a:t>
            </a:r>
            <a:r>
              <a:rPr lang="el-GR" altLang="el-GR" sz="2400" b="1" i="1" kern="0" dirty="0" smtClean="0">
                <a:solidFill>
                  <a:srgbClr val="000000"/>
                </a:solidFill>
              </a:rPr>
              <a:t>Αποθέματος.</a:t>
            </a:r>
            <a:endParaRPr lang="en-US" altLang="el-GR" sz="2400" b="1" kern="0" dirty="0">
              <a:solidFill>
                <a:srgbClr val="000000"/>
              </a:solidFill>
            </a:endParaRPr>
          </a:p>
          <a:p>
            <a:pPr lvl="2" indent="-342900" eaLnBrk="0" fontAlgn="base" hangingPunct="0">
              <a:spcBef>
                <a:spcPts val="0"/>
              </a:spcBef>
              <a:spcAft>
                <a:spcPts val="200"/>
              </a:spcAft>
              <a:buClr>
                <a:srgbClr val="00CC99"/>
              </a:buClr>
              <a:buFont typeface="Arial" panose="020B0604020202020204" pitchFamily="34" charset="0"/>
              <a:buChar char="●"/>
            </a:pPr>
            <a:r>
              <a:rPr lang="en-US" altLang="el-GR" sz="2000" b="1" kern="0" dirty="0">
                <a:solidFill>
                  <a:srgbClr val="000000"/>
                </a:solidFill>
              </a:rPr>
              <a:t>C</a:t>
            </a:r>
            <a:r>
              <a:rPr lang="en-US" altLang="el-GR" sz="2000" b="1" kern="0" baseline="-25000" dirty="0">
                <a:solidFill>
                  <a:srgbClr val="000000"/>
                </a:solidFill>
              </a:rPr>
              <a:t>H</a:t>
            </a:r>
            <a:r>
              <a:rPr lang="en-US" altLang="el-GR" sz="2000" b="1" kern="0" dirty="0">
                <a:solidFill>
                  <a:srgbClr val="000000"/>
                </a:solidFill>
              </a:rPr>
              <a:t> = </a:t>
            </a:r>
            <a:r>
              <a:rPr lang="en-US" altLang="el-GR" sz="2000" b="1" kern="0" dirty="0" err="1" smtClean="0">
                <a:solidFill>
                  <a:srgbClr val="000000"/>
                </a:solidFill>
              </a:rPr>
              <a:t>c</a:t>
            </a:r>
            <a:r>
              <a:rPr lang="en-US" altLang="el-GR" sz="2000" b="1" kern="0" baseline="-25000" dirty="0" err="1" smtClean="0">
                <a:solidFill>
                  <a:srgbClr val="000000"/>
                </a:solidFill>
              </a:rPr>
              <a:t>H</a:t>
            </a:r>
            <a:r>
              <a:rPr lang="en-US" altLang="el-GR" sz="2000" b="1" kern="0" dirty="0" smtClean="0">
                <a:solidFill>
                  <a:srgbClr val="000000"/>
                </a:solidFill>
              </a:rPr>
              <a:t>*I</a:t>
            </a:r>
            <a:r>
              <a:rPr lang="en-US" altLang="el-GR" sz="2000" b="1" kern="0" baseline="-25000" dirty="0" smtClean="0">
                <a:solidFill>
                  <a:srgbClr val="000000"/>
                </a:solidFill>
              </a:rPr>
              <a:t>H</a:t>
            </a:r>
            <a:r>
              <a:rPr lang="el-GR" altLang="el-GR" sz="2000" b="1" kern="0" dirty="0" smtClean="0">
                <a:solidFill>
                  <a:srgbClr val="000000"/>
                </a:solidFill>
              </a:rPr>
              <a:t>.</a:t>
            </a:r>
            <a:endParaRPr lang="el-GR" altLang="el-GR" sz="2000" kern="0" dirty="0" smtClean="0">
              <a:solidFill>
                <a:srgbClr val="000000"/>
              </a:solidFill>
            </a:endParaRPr>
          </a:p>
          <a:p>
            <a:pPr lvl="2" indent="-342900" eaLnBrk="0" fontAlgn="base" hangingPunct="0">
              <a:spcBef>
                <a:spcPts val="0"/>
              </a:spcBef>
              <a:spcAft>
                <a:spcPts val="200"/>
              </a:spcAft>
              <a:buClr>
                <a:srgbClr val="00CC99"/>
              </a:buClr>
              <a:buFont typeface="Arial" panose="020B0604020202020204" pitchFamily="34" charset="0"/>
              <a:buChar char="●"/>
            </a:pPr>
            <a:r>
              <a:rPr lang="en-US" altLang="el-GR" sz="2000" b="1" kern="0" dirty="0" err="1" smtClean="0">
                <a:solidFill>
                  <a:srgbClr val="000000"/>
                </a:solidFill>
              </a:rPr>
              <a:t>c</a:t>
            </a:r>
            <a:r>
              <a:rPr lang="en-US" altLang="el-GR" sz="2000" b="1" kern="0" baseline="-25000" dirty="0" err="1" smtClean="0">
                <a:solidFill>
                  <a:srgbClr val="000000"/>
                </a:solidFill>
              </a:rPr>
              <a:t>H</a:t>
            </a:r>
            <a:r>
              <a:rPr lang="en-US" altLang="el-GR" sz="2000" b="1" kern="0" baseline="-25000" dirty="0" smtClean="0">
                <a:solidFill>
                  <a:srgbClr val="000000"/>
                </a:solidFill>
              </a:rPr>
              <a:t> </a:t>
            </a:r>
            <a:r>
              <a:rPr lang="en-US" altLang="el-GR" sz="2000" b="1" kern="0" dirty="0">
                <a:solidFill>
                  <a:srgbClr val="000000"/>
                </a:solidFill>
              </a:rPr>
              <a:t>=</a:t>
            </a:r>
            <a:r>
              <a:rPr lang="en-US" altLang="el-GR" sz="2000" b="1" kern="0" dirty="0" smtClean="0">
                <a:solidFill>
                  <a:srgbClr val="000000"/>
                </a:solidFill>
              </a:rPr>
              <a:t>f*b</a:t>
            </a:r>
            <a:r>
              <a:rPr lang="el-GR" altLang="el-GR" sz="2000" b="1" kern="0" dirty="0" smtClean="0">
                <a:solidFill>
                  <a:srgbClr val="000000"/>
                </a:solidFill>
              </a:rPr>
              <a:t>.</a:t>
            </a:r>
            <a:endParaRPr lang="en-US" altLang="el-GR" sz="2000" b="1" kern="0" dirty="0">
              <a:solidFill>
                <a:srgbClr val="000000"/>
              </a:solidFill>
            </a:endParaRPr>
          </a:p>
          <a:p>
            <a:pPr marL="1257300" lvl="3" indent="0" eaLnBrk="0" fontAlgn="base" hangingPunct="0">
              <a:spcBef>
                <a:spcPts val="0"/>
              </a:spcBef>
              <a:spcAft>
                <a:spcPct val="0"/>
              </a:spcAft>
              <a:buClr>
                <a:srgbClr val="00CCCC"/>
              </a:buClr>
              <a:buNone/>
            </a:pPr>
            <a:r>
              <a:rPr lang="el-GR" altLang="el-GR" kern="0" dirty="0" smtClean="0">
                <a:solidFill>
                  <a:srgbClr val="000000"/>
                </a:solidFill>
              </a:rPr>
              <a:t>Όπου:</a:t>
            </a:r>
          </a:p>
          <a:p>
            <a:pPr marL="1257300" lvl="3" indent="0" eaLnBrk="0" fontAlgn="base" hangingPunct="0">
              <a:spcBef>
                <a:spcPts val="0"/>
              </a:spcBef>
              <a:spcAft>
                <a:spcPct val="0"/>
              </a:spcAft>
              <a:buClr>
                <a:srgbClr val="00CCCC"/>
              </a:buClr>
              <a:buNone/>
            </a:pPr>
            <a:r>
              <a:rPr lang="en-US" altLang="el-GR" b="1" kern="0" dirty="0" err="1" smtClean="0">
                <a:solidFill>
                  <a:srgbClr val="000000"/>
                </a:solidFill>
              </a:rPr>
              <a:t>c</a:t>
            </a:r>
            <a:r>
              <a:rPr lang="en-US" altLang="el-GR" b="1" kern="0" baseline="-25000" dirty="0" err="1" smtClean="0">
                <a:solidFill>
                  <a:srgbClr val="000000"/>
                </a:solidFill>
              </a:rPr>
              <a:t>H</a:t>
            </a:r>
            <a:r>
              <a:rPr lang="el-GR" altLang="el-GR" b="1" kern="0" dirty="0" smtClean="0">
                <a:solidFill>
                  <a:srgbClr val="000000"/>
                </a:solidFill>
              </a:rPr>
              <a:t> </a:t>
            </a:r>
            <a:r>
              <a:rPr lang="el-GR" altLang="el-GR" kern="0" dirty="0">
                <a:solidFill>
                  <a:srgbClr val="000000"/>
                </a:solidFill>
              </a:rPr>
              <a:t>=</a:t>
            </a:r>
            <a:r>
              <a:rPr lang="el-GR" altLang="el-GR" b="1" kern="0" dirty="0">
                <a:solidFill>
                  <a:srgbClr val="000000"/>
                </a:solidFill>
              </a:rPr>
              <a:t> </a:t>
            </a:r>
            <a:r>
              <a:rPr lang="el-GR" altLang="el-GR" kern="0" dirty="0">
                <a:solidFill>
                  <a:srgbClr val="000000"/>
                </a:solidFill>
              </a:rPr>
              <a:t>το</a:t>
            </a:r>
            <a:r>
              <a:rPr lang="el-GR" altLang="el-GR" b="1" kern="0" dirty="0">
                <a:solidFill>
                  <a:srgbClr val="000000"/>
                </a:solidFill>
              </a:rPr>
              <a:t> </a:t>
            </a:r>
            <a:r>
              <a:rPr lang="el-GR" altLang="el-GR" kern="0" dirty="0">
                <a:solidFill>
                  <a:srgbClr val="000000"/>
                </a:solidFill>
              </a:rPr>
              <a:t>κόστος διατήρησης μιας μονάδας </a:t>
            </a:r>
            <a:r>
              <a:rPr lang="el-GR" altLang="el-GR" kern="0" dirty="0" smtClean="0">
                <a:solidFill>
                  <a:srgbClr val="000000"/>
                </a:solidFill>
              </a:rPr>
              <a:t>αποθέματος, </a:t>
            </a:r>
          </a:p>
          <a:p>
            <a:pPr marL="1257300" lvl="3" indent="0" eaLnBrk="0" fontAlgn="base" hangingPunct="0">
              <a:spcBef>
                <a:spcPts val="0"/>
              </a:spcBef>
              <a:spcAft>
                <a:spcPct val="0"/>
              </a:spcAft>
              <a:buClr>
                <a:srgbClr val="00CCCC"/>
              </a:buClr>
              <a:buNone/>
            </a:pPr>
            <a:r>
              <a:rPr lang="en-US" altLang="el-GR" b="1" kern="0" dirty="0" smtClean="0">
                <a:solidFill>
                  <a:srgbClr val="000000"/>
                </a:solidFill>
              </a:rPr>
              <a:t>I</a:t>
            </a:r>
            <a:r>
              <a:rPr lang="en-US" altLang="el-GR" b="1" kern="0" baseline="-25000" dirty="0" smtClean="0">
                <a:solidFill>
                  <a:srgbClr val="000000"/>
                </a:solidFill>
              </a:rPr>
              <a:t>H</a:t>
            </a:r>
            <a:r>
              <a:rPr lang="el-GR" altLang="el-GR" kern="0" dirty="0" smtClean="0">
                <a:solidFill>
                  <a:srgbClr val="000000"/>
                </a:solidFill>
              </a:rPr>
              <a:t> </a:t>
            </a:r>
            <a:r>
              <a:rPr lang="el-GR" altLang="el-GR" kern="0" dirty="0">
                <a:solidFill>
                  <a:srgbClr val="000000"/>
                </a:solidFill>
              </a:rPr>
              <a:t>= το</a:t>
            </a:r>
            <a:r>
              <a:rPr lang="el-GR" altLang="el-GR" b="1" kern="0" dirty="0">
                <a:solidFill>
                  <a:srgbClr val="000000"/>
                </a:solidFill>
              </a:rPr>
              <a:t> </a:t>
            </a:r>
            <a:r>
              <a:rPr lang="el-GR" altLang="el-GR" kern="0" dirty="0">
                <a:solidFill>
                  <a:srgbClr val="000000"/>
                </a:solidFill>
              </a:rPr>
              <a:t>μέσο απόθεμα διατηρούμενο ανά μονάδα χρόνου, </a:t>
            </a:r>
            <a:endParaRPr lang="el-GR" altLang="el-GR" kern="0" dirty="0" smtClean="0">
              <a:solidFill>
                <a:srgbClr val="000000"/>
              </a:solidFill>
            </a:endParaRPr>
          </a:p>
          <a:p>
            <a:pPr marL="1257300" lvl="3" indent="0" eaLnBrk="0" fontAlgn="base" hangingPunct="0">
              <a:spcBef>
                <a:spcPts val="0"/>
              </a:spcBef>
              <a:spcAft>
                <a:spcPct val="0"/>
              </a:spcAft>
              <a:buClr>
                <a:srgbClr val="00CCCC"/>
              </a:buClr>
              <a:buNone/>
            </a:pPr>
            <a:r>
              <a:rPr lang="en-US" altLang="el-GR" b="1" kern="0" dirty="0" smtClean="0">
                <a:solidFill>
                  <a:srgbClr val="000000"/>
                </a:solidFill>
              </a:rPr>
              <a:t>f </a:t>
            </a:r>
            <a:r>
              <a:rPr lang="en-US" altLang="el-GR" kern="0" dirty="0">
                <a:solidFill>
                  <a:srgbClr val="000000"/>
                </a:solidFill>
              </a:rPr>
              <a:t>= </a:t>
            </a:r>
            <a:r>
              <a:rPr lang="el-GR" altLang="el-GR" kern="0" dirty="0">
                <a:solidFill>
                  <a:srgbClr val="000000"/>
                </a:solidFill>
              </a:rPr>
              <a:t>το ποσοστό επένδυσης σε απόθεμα και</a:t>
            </a:r>
            <a:r>
              <a:rPr lang="el-GR" altLang="el-GR" b="1" kern="0" dirty="0">
                <a:solidFill>
                  <a:srgbClr val="000000"/>
                </a:solidFill>
              </a:rPr>
              <a:t> </a:t>
            </a:r>
            <a:endParaRPr lang="el-GR" altLang="el-GR" b="1" kern="0" dirty="0" smtClean="0">
              <a:solidFill>
                <a:srgbClr val="000000"/>
              </a:solidFill>
            </a:endParaRPr>
          </a:p>
          <a:p>
            <a:pPr marL="1257300" lvl="3" indent="0" eaLnBrk="0" fontAlgn="base" hangingPunct="0">
              <a:spcBef>
                <a:spcPts val="0"/>
              </a:spcBef>
              <a:spcAft>
                <a:spcPts val="1200"/>
              </a:spcAft>
              <a:buClr>
                <a:srgbClr val="00CCCC"/>
              </a:buClr>
              <a:buNone/>
            </a:pPr>
            <a:r>
              <a:rPr lang="en-US" altLang="el-GR" b="1" kern="0" dirty="0" smtClean="0">
                <a:solidFill>
                  <a:srgbClr val="000000"/>
                </a:solidFill>
              </a:rPr>
              <a:t>b</a:t>
            </a:r>
            <a:r>
              <a:rPr lang="el-GR" altLang="el-GR" b="1" kern="0" dirty="0" smtClean="0">
                <a:solidFill>
                  <a:srgbClr val="000000"/>
                </a:solidFill>
              </a:rPr>
              <a:t> </a:t>
            </a:r>
            <a:r>
              <a:rPr lang="el-GR" altLang="el-GR" kern="0" dirty="0">
                <a:solidFill>
                  <a:srgbClr val="000000"/>
                </a:solidFill>
              </a:rPr>
              <a:t>= τιμή </a:t>
            </a:r>
            <a:r>
              <a:rPr lang="el-GR" altLang="el-GR" kern="0" dirty="0" smtClean="0">
                <a:solidFill>
                  <a:srgbClr val="000000"/>
                </a:solidFill>
              </a:rPr>
              <a:t>μονάδας.</a:t>
            </a:r>
            <a:endParaRPr lang="en-US" altLang="el-GR" kern="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b="1" i="1" kern="0" dirty="0">
                <a:solidFill>
                  <a:srgbClr val="000000"/>
                </a:solidFill>
              </a:rPr>
              <a:t>Κόστος Έλλειψης </a:t>
            </a:r>
            <a:r>
              <a:rPr lang="el-GR" altLang="el-GR" sz="2400" b="1" i="1" kern="0" dirty="0" smtClean="0">
                <a:solidFill>
                  <a:srgbClr val="000000"/>
                </a:solidFill>
              </a:rPr>
              <a:t>Αποθέματος.</a:t>
            </a:r>
            <a:endParaRPr lang="en-US" altLang="el-GR" sz="2400" b="1" kern="0" dirty="0">
              <a:solidFill>
                <a:srgbClr val="000000"/>
              </a:solidFill>
            </a:endParaRPr>
          </a:p>
          <a:p>
            <a:pPr marL="1146175" lvl="1" indent="-342900" eaLnBrk="0" fontAlgn="base" hangingPunct="0">
              <a:spcBef>
                <a:spcPts val="0"/>
              </a:spcBef>
              <a:spcAft>
                <a:spcPts val="200"/>
              </a:spcAft>
              <a:buClr>
                <a:srgbClr val="00CC99"/>
              </a:buClr>
              <a:buFont typeface="Arial" panose="020B0604020202020204" pitchFamily="34" charset="0"/>
              <a:buChar char="●"/>
            </a:pPr>
            <a:r>
              <a:rPr lang="en-US" altLang="el-GR" sz="2000" b="1" kern="0" dirty="0">
                <a:solidFill>
                  <a:srgbClr val="000000"/>
                </a:solidFill>
              </a:rPr>
              <a:t>C</a:t>
            </a:r>
            <a:r>
              <a:rPr lang="en-US" altLang="el-GR" sz="2000" b="1" kern="0" baseline="-25000" dirty="0">
                <a:solidFill>
                  <a:srgbClr val="000000"/>
                </a:solidFill>
              </a:rPr>
              <a:t>S</a:t>
            </a:r>
            <a:r>
              <a:rPr lang="en-US" altLang="el-GR" sz="2000" b="1" kern="0" dirty="0">
                <a:solidFill>
                  <a:srgbClr val="000000"/>
                </a:solidFill>
              </a:rPr>
              <a:t> = </a:t>
            </a:r>
            <a:r>
              <a:rPr lang="en-US" altLang="el-GR" sz="2000" b="1" kern="0" dirty="0" err="1" smtClean="0">
                <a:solidFill>
                  <a:srgbClr val="000000"/>
                </a:solidFill>
              </a:rPr>
              <a:t>c</a:t>
            </a:r>
            <a:r>
              <a:rPr lang="en-US" altLang="el-GR" sz="2000" b="1" kern="0" baseline="-25000" dirty="0" err="1" smtClean="0">
                <a:solidFill>
                  <a:srgbClr val="000000"/>
                </a:solidFill>
              </a:rPr>
              <a:t>S</a:t>
            </a:r>
            <a:r>
              <a:rPr lang="en-US" altLang="el-GR" sz="2000" b="1" kern="0" dirty="0" smtClean="0">
                <a:solidFill>
                  <a:srgbClr val="000000"/>
                </a:solidFill>
              </a:rPr>
              <a:t>*I</a:t>
            </a:r>
            <a:r>
              <a:rPr lang="en-US" altLang="el-GR" sz="2000" b="1" kern="0" baseline="-25000" dirty="0" smtClean="0">
                <a:solidFill>
                  <a:srgbClr val="000000"/>
                </a:solidFill>
              </a:rPr>
              <a:t>S</a:t>
            </a:r>
            <a:r>
              <a:rPr lang="el-GR" altLang="el-GR" sz="2000" b="1" kern="0" dirty="0" smtClean="0">
                <a:solidFill>
                  <a:srgbClr val="000000"/>
                </a:solidFill>
              </a:rPr>
              <a:t>.</a:t>
            </a:r>
            <a:endParaRPr lang="en-US" altLang="el-GR" sz="2000" b="1" kern="0" dirty="0">
              <a:solidFill>
                <a:srgbClr val="000000"/>
              </a:solidFill>
            </a:endParaRPr>
          </a:p>
          <a:p>
            <a:pPr marL="1212850" lvl="2" indent="-9525" eaLnBrk="0" fontAlgn="base" hangingPunct="0">
              <a:spcBef>
                <a:spcPts val="0"/>
              </a:spcBef>
              <a:spcAft>
                <a:spcPct val="0"/>
              </a:spcAft>
              <a:buClr>
                <a:srgbClr val="00CCCC"/>
              </a:buClr>
              <a:buNone/>
            </a:pPr>
            <a:r>
              <a:rPr lang="el-GR" altLang="el-GR" sz="2000" kern="0" dirty="0" smtClean="0">
                <a:solidFill>
                  <a:srgbClr val="000000"/>
                </a:solidFill>
              </a:rPr>
              <a:t>Όπου:</a:t>
            </a:r>
          </a:p>
          <a:p>
            <a:pPr marL="1212850" lvl="2" indent="-9525" eaLnBrk="0" fontAlgn="base" hangingPunct="0">
              <a:spcBef>
                <a:spcPts val="0"/>
              </a:spcBef>
              <a:spcAft>
                <a:spcPct val="0"/>
              </a:spcAft>
              <a:buClr>
                <a:srgbClr val="00CCCC"/>
              </a:buClr>
              <a:buNone/>
            </a:pPr>
            <a:r>
              <a:rPr lang="en-US" altLang="el-GR" sz="2000" b="1" kern="0" dirty="0" err="1" smtClean="0">
                <a:solidFill>
                  <a:srgbClr val="000000"/>
                </a:solidFill>
              </a:rPr>
              <a:t>c</a:t>
            </a:r>
            <a:r>
              <a:rPr lang="en-US" altLang="el-GR" sz="2000" b="1" kern="0" baseline="-25000" dirty="0" err="1" smtClean="0">
                <a:solidFill>
                  <a:srgbClr val="000000"/>
                </a:solidFill>
              </a:rPr>
              <a:t>S</a:t>
            </a:r>
            <a:r>
              <a:rPr lang="el-GR" altLang="el-GR" sz="2000" b="1" kern="0" dirty="0" smtClean="0">
                <a:solidFill>
                  <a:srgbClr val="000000"/>
                </a:solidFill>
              </a:rPr>
              <a:t> </a:t>
            </a:r>
            <a:r>
              <a:rPr lang="el-GR" altLang="el-GR" sz="2000" kern="0" dirty="0">
                <a:solidFill>
                  <a:srgbClr val="000000"/>
                </a:solidFill>
              </a:rPr>
              <a:t>=</a:t>
            </a:r>
            <a:r>
              <a:rPr lang="el-GR" altLang="el-GR" sz="2000" b="1" kern="0" dirty="0">
                <a:solidFill>
                  <a:srgbClr val="000000"/>
                </a:solidFill>
              </a:rPr>
              <a:t> </a:t>
            </a:r>
            <a:r>
              <a:rPr lang="el-GR" altLang="el-GR" sz="2000" kern="0" dirty="0">
                <a:solidFill>
                  <a:srgbClr val="000000"/>
                </a:solidFill>
              </a:rPr>
              <a:t>το</a:t>
            </a:r>
            <a:r>
              <a:rPr lang="el-GR" altLang="el-GR" sz="2000" b="1" kern="0" dirty="0">
                <a:solidFill>
                  <a:srgbClr val="000000"/>
                </a:solidFill>
              </a:rPr>
              <a:t> </a:t>
            </a:r>
            <a:r>
              <a:rPr lang="el-GR" altLang="el-GR" sz="2000" kern="0" dirty="0">
                <a:solidFill>
                  <a:srgbClr val="000000"/>
                </a:solidFill>
              </a:rPr>
              <a:t>κόστος έλλειψης μιας μονάδας αποθέματος, </a:t>
            </a:r>
            <a:endParaRPr lang="el-GR" altLang="el-GR" sz="2000" kern="0" dirty="0" smtClean="0">
              <a:solidFill>
                <a:srgbClr val="000000"/>
              </a:solidFill>
            </a:endParaRPr>
          </a:p>
          <a:p>
            <a:pPr marL="1212850" lvl="2" indent="-9525" eaLnBrk="0" fontAlgn="base" hangingPunct="0">
              <a:spcBef>
                <a:spcPts val="0"/>
              </a:spcBef>
              <a:spcAft>
                <a:spcPct val="0"/>
              </a:spcAft>
              <a:buClr>
                <a:srgbClr val="00CCCC"/>
              </a:buClr>
              <a:buNone/>
            </a:pPr>
            <a:r>
              <a:rPr lang="en-US" altLang="el-GR" sz="2000" b="1" kern="0" dirty="0" smtClean="0">
                <a:solidFill>
                  <a:srgbClr val="000000"/>
                </a:solidFill>
              </a:rPr>
              <a:t>I</a:t>
            </a:r>
            <a:r>
              <a:rPr lang="en-US" altLang="el-GR" sz="2000" b="1" kern="0" baseline="-25000" dirty="0" smtClean="0">
                <a:solidFill>
                  <a:srgbClr val="000000"/>
                </a:solidFill>
              </a:rPr>
              <a:t>S</a:t>
            </a:r>
            <a:r>
              <a:rPr lang="el-GR" altLang="el-GR" sz="2000" kern="0" dirty="0" smtClean="0">
                <a:solidFill>
                  <a:srgbClr val="000000"/>
                </a:solidFill>
              </a:rPr>
              <a:t> </a:t>
            </a:r>
            <a:r>
              <a:rPr lang="el-GR" altLang="el-GR" sz="2000" kern="0" dirty="0">
                <a:solidFill>
                  <a:srgbClr val="000000"/>
                </a:solidFill>
              </a:rPr>
              <a:t>= το</a:t>
            </a:r>
            <a:r>
              <a:rPr lang="el-GR" altLang="el-GR" sz="2000" b="1" kern="0" dirty="0">
                <a:solidFill>
                  <a:srgbClr val="000000"/>
                </a:solidFill>
              </a:rPr>
              <a:t> </a:t>
            </a:r>
            <a:r>
              <a:rPr lang="el-GR" altLang="el-GR" sz="2000" kern="0" dirty="0">
                <a:solidFill>
                  <a:srgbClr val="000000"/>
                </a:solidFill>
              </a:rPr>
              <a:t>μέσο έλλειμμα ανά μονάδα </a:t>
            </a:r>
            <a:r>
              <a:rPr lang="el-GR" altLang="el-GR" sz="2000" kern="0" dirty="0" smtClean="0">
                <a:solidFill>
                  <a:srgbClr val="000000"/>
                </a:solidFill>
              </a:rPr>
              <a:t>χρόνου.</a:t>
            </a:r>
            <a:endParaRPr lang="en-US" altLang="el-GR" sz="2000" b="1" kern="0" baseline="-250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19</a:t>
            </a:fld>
            <a:endParaRPr lang="el-GR" sz="1400" dirty="0">
              <a:solidFill>
                <a:schemeClr val="tx1"/>
              </a:solidFill>
            </a:endParaRPr>
          </a:p>
        </p:txBody>
      </p:sp>
    </p:spTree>
    <p:extLst>
      <p:ext uri="{BB962C8B-B14F-4D97-AF65-F5344CB8AC3E}">
        <p14:creationId xmlns:p14="http://schemas.microsoft.com/office/powerpoint/2010/main" val="3744263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στα πλαίσια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ΤΕΙ 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1573022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Προσδιορισμός κόστους </a:t>
            </a:r>
            <a:br>
              <a:rPr lang="el-GR" b="1" dirty="0" smtClean="0"/>
            </a:br>
            <a:r>
              <a:rPr lang="el-GR" b="1" dirty="0" smtClean="0"/>
              <a:t>(3 από 3)</a:t>
            </a:r>
            <a:endParaRPr lang="el-GR" dirty="0"/>
          </a:p>
        </p:txBody>
      </p:sp>
      <p:sp>
        <p:nvSpPr>
          <p:cNvPr id="3" name="Θέση περιεχομένου 1"/>
          <p:cNvSpPr>
            <a:spLocks noGrp="1"/>
          </p:cNvSpPr>
          <p:nvPr>
            <p:ph idx="1"/>
          </p:nvPr>
        </p:nvSpPr>
        <p:spPr/>
        <p:txBody>
          <a:bodyPr/>
          <a:lstStyle/>
          <a:p>
            <a:pPr lvl="0" eaLnBrk="0" fontAlgn="base" hangingPunct="0">
              <a:spcBef>
                <a:spcPts val="0"/>
              </a:spcBef>
              <a:buClr>
                <a:srgbClr val="C00000"/>
              </a:buClr>
              <a:buSzPct val="100000"/>
              <a:buFont typeface="Arial" panose="020B0604020202020204" pitchFamily="34" charset="0"/>
              <a:buChar char="●"/>
            </a:pPr>
            <a:endParaRPr lang="el-GR" altLang="el-GR" sz="2000" b="1" i="1" kern="0" dirty="0" smtClean="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b="1" i="1" kern="0" dirty="0" smtClean="0">
                <a:solidFill>
                  <a:srgbClr val="000000"/>
                </a:solidFill>
              </a:rPr>
              <a:t>Κόστος Ανανέωσης Αποθέματος.</a:t>
            </a:r>
            <a:endParaRPr lang="en-US" altLang="el-GR" sz="2400" b="1" kern="0" dirty="0" smtClean="0">
              <a:solidFill>
                <a:srgbClr val="000000"/>
              </a:solidFill>
            </a:endParaRPr>
          </a:p>
          <a:p>
            <a:pPr lvl="2" indent="-342900" eaLnBrk="0" fontAlgn="base" hangingPunct="0">
              <a:spcBef>
                <a:spcPts val="0"/>
              </a:spcBef>
              <a:spcAft>
                <a:spcPts val="600"/>
              </a:spcAft>
              <a:buClr>
                <a:srgbClr val="00CC99"/>
              </a:buClr>
              <a:buFont typeface="Arial" panose="020B0604020202020204" pitchFamily="34" charset="0"/>
              <a:buChar char="●"/>
            </a:pPr>
            <a:r>
              <a:rPr lang="en-US" altLang="el-GR" sz="2000" b="1" kern="0" dirty="0" smtClean="0">
                <a:solidFill>
                  <a:srgbClr val="000000"/>
                </a:solidFill>
              </a:rPr>
              <a:t>C</a:t>
            </a:r>
            <a:r>
              <a:rPr lang="en-US" altLang="el-GR" sz="2000" b="1" kern="0" baseline="-25000" dirty="0" smtClean="0">
                <a:solidFill>
                  <a:srgbClr val="000000"/>
                </a:solidFill>
              </a:rPr>
              <a:t>R</a:t>
            </a:r>
            <a:r>
              <a:rPr lang="en-US" altLang="el-GR" sz="2000" b="1" kern="0" dirty="0" smtClean="0">
                <a:solidFill>
                  <a:srgbClr val="000000"/>
                </a:solidFill>
              </a:rPr>
              <a:t> = </a:t>
            </a:r>
            <a:r>
              <a:rPr lang="en-US" altLang="el-GR" sz="2000" b="1" kern="0" dirty="0" err="1" smtClean="0">
                <a:solidFill>
                  <a:srgbClr val="000000"/>
                </a:solidFill>
              </a:rPr>
              <a:t>c</a:t>
            </a:r>
            <a:r>
              <a:rPr lang="en-US" altLang="el-GR" sz="2000" b="1" kern="0" baseline="-25000" dirty="0" err="1" smtClean="0">
                <a:solidFill>
                  <a:srgbClr val="000000"/>
                </a:solidFill>
              </a:rPr>
              <a:t>R</a:t>
            </a:r>
            <a:r>
              <a:rPr lang="en-US" altLang="el-GR" sz="2000" b="1" kern="0" dirty="0" smtClean="0">
                <a:solidFill>
                  <a:srgbClr val="000000"/>
                </a:solidFill>
              </a:rPr>
              <a:t>*I</a:t>
            </a:r>
            <a:r>
              <a:rPr lang="en-US" altLang="el-GR" sz="2000" b="1" kern="0" baseline="-25000" dirty="0" smtClean="0">
                <a:solidFill>
                  <a:srgbClr val="000000"/>
                </a:solidFill>
              </a:rPr>
              <a:t>R</a:t>
            </a:r>
            <a:r>
              <a:rPr lang="el-GR" altLang="el-GR" sz="2000" b="1" kern="0" dirty="0" smtClean="0">
                <a:solidFill>
                  <a:srgbClr val="000000"/>
                </a:solidFill>
              </a:rPr>
              <a:t>.</a:t>
            </a:r>
          </a:p>
          <a:p>
            <a:pPr lvl="2" indent="-342900" eaLnBrk="0" fontAlgn="base" hangingPunct="0">
              <a:spcBef>
                <a:spcPts val="0"/>
              </a:spcBef>
              <a:spcAft>
                <a:spcPts val="600"/>
              </a:spcAft>
              <a:buClr>
                <a:srgbClr val="00CC99"/>
              </a:buClr>
              <a:buFont typeface="Arial" panose="020B0604020202020204" pitchFamily="34" charset="0"/>
              <a:buChar char="●"/>
            </a:pPr>
            <a:r>
              <a:rPr lang="en-US" altLang="el-GR" sz="2000" b="1" kern="0" dirty="0" smtClean="0">
                <a:solidFill>
                  <a:srgbClr val="000000"/>
                </a:solidFill>
              </a:rPr>
              <a:t>I</a:t>
            </a:r>
            <a:r>
              <a:rPr lang="en-US" altLang="el-GR" sz="2000" b="1" kern="0" baseline="-25000" dirty="0" smtClean="0">
                <a:solidFill>
                  <a:srgbClr val="000000"/>
                </a:solidFill>
              </a:rPr>
              <a:t>R</a:t>
            </a:r>
            <a:r>
              <a:rPr lang="en-US" altLang="el-GR" sz="2000" b="1" kern="0" dirty="0" smtClean="0">
                <a:solidFill>
                  <a:srgbClr val="000000"/>
                </a:solidFill>
              </a:rPr>
              <a:t> = D/Q</a:t>
            </a:r>
            <a:r>
              <a:rPr lang="el-GR" altLang="el-GR" sz="2000" b="1" kern="0" dirty="0" smtClean="0">
                <a:solidFill>
                  <a:srgbClr val="000000"/>
                </a:solidFill>
              </a:rPr>
              <a:t>.</a:t>
            </a:r>
          </a:p>
          <a:p>
            <a:pPr marL="1257300" lvl="3" indent="0" eaLnBrk="0" fontAlgn="base" hangingPunct="0">
              <a:spcBef>
                <a:spcPts val="0"/>
              </a:spcBef>
              <a:spcAft>
                <a:spcPct val="0"/>
              </a:spcAft>
              <a:buClr>
                <a:srgbClr val="00CCCC"/>
              </a:buClr>
              <a:buNone/>
            </a:pPr>
            <a:r>
              <a:rPr lang="el-GR" altLang="el-GR" kern="0" dirty="0" smtClean="0">
                <a:solidFill>
                  <a:srgbClr val="000000"/>
                </a:solidFill>
              </a:rPr>
              <a:t>Όπου: </a:t>
            </a:r>
          </a:p>
          <a:p>
            <a:pPr marL="1257300" lvl="3" indent="0" eaLnBrk="0" fontAlgn="base" hangingPunct="0">
              <a:spcBef>
                <a:spcPts val="0"/>
              </a:spcBef>
              <a:spcAft>
                <a:spcPct val="0"/>
              </a:spcAft>
              <a:buClr>
                <a:srgbClr val="00CCCC"/>
              </a:buClr>
              <a:buNone/>
            </a:pPr>
            <a:r>
              <a:rPr lang="en-US" altLang="el-GR" b="1" kern="0" dirty="0" err="1" smtClean="0">
                <a:solidFill>
                  <a:srgbClr val="000000"/>
                </a:solidFill>
              </a:rPr>
              <a:t>c</a:t>
            </a:r>
            <a:r>
              <a:rPr lang="en-US" altLang="el-GR" b="1" kern="0" baseline="-25000" dirty="0" err="1" smtClean="0">
                <a:solidFill>
                  <a:srgbClr val="000000"/>
                </a:solidFill>
              </a:rPr>
              <a:t>R</a:t>
            </a:r>
            <a:r>
              <a:rPr lang="el-GR" altLang="el-GR" b="1" kern="0" dirty="0" smtClean="0">
                <a:solidFill>
                  <a:srgbClr val="000000"/>
                </a:solidFill>
              </a:rPr>
              <a:t> </a:t>
            </a:r>
            <a:r>
              <a:rPr lang="el-GR" altLang="el-GR" kern="0" dirty="0" smtClean="0">
                <a:solidFill>
                  <a:srgbClr val="000000"/>
                </a:solidFill>
              </a:rPr>
              <a:t>=</a:t>
            </a:r>
            <a:r>
              <a:rPr lang="el-GR" altLang="el-GR" b="1" kern="0" dirty="0" smtClean="0">
                <a:solidFill>
                  <a:srgbClr val="000000"/>
                </a:solidFill>
              </a:rPr>
              <a:t> </a:t>
            </a:r>
            <a:r>
              <a:rPr lang="el-GR" altLang="el-GR" kern="0" dirty="0" smtClean="0">
                <a:solidFill>
                  <a:srgbClr val="000000"/>
                </a:solidFill>
              </a:rPr>
              <a:t>το</a:t>
            </a:r>
            <a:r>
              <a:rPr lang="el-GR" altLang="el-GR" b="1" kern="0" dirty="0" smtClean="0">
                <a:solidFill>
                  <a:srgbClr val="000000"/>
                </a:solidFill>
              </a:rPr>
              <a:t> </a:t>
            </a:r>
            <a:r>
              <a:rPr lang="el-GR" altLang="el-GR" kern="0" dirty="0" smtClean="0">
                <a:solidFill>
                  <a:srgbClr val="000000"/>
                </a:solidFill>
              </a:rPr>
              <a:t>κόστος ανά παραγγελία ή ανά προετοιμασία για παραγωγή, </a:t>
            </a:r>
          </a:p>
          <a:p>
            <a:pPr marL="1257300" lvl="3" indent="0" eaLnBrk="0" fontAlgn="base" hangingPunct="0">
              <a:spcBef>
                <a:spcPts val="0"/>
              </a:spcBef>
              <a:spcAft>
                <a:spcPts val="2400"/>
              </a:spcAft>
              <a:buClr>
                <a:srgbClr val="00CCCC"/>
              </a:buClr>
              <a:buNone/>
            </a:pPr>
            <a:r>
              <a:rPr lang="en-US" altLang="el-GR" b="1" kern="0" dirty="0" smtClean="0">
                <a:solidFill>
                  <a:srgbClr val="000000"/>
                </a:solidFill>
              </a:rPr>
              <a:t>I</a:t>
            </a:r>
            <a:r>
              <a:rPr lang="en-US" altLang="el-GR" b="1" kern="0" baseline="-25000" dirty="0" smtClean="0">
                <a:solidFill>
                  <a:srgbClr val="000000"/>
                </a:solidFill>
              </a:rPr>
              <a:t>R</a:t>
            </a:r>
            <a:r>
              <a:rPr lang="el-GR" altLang="el-GR" kern="0" dirty="0" smtClean="0">
                <a:solidFill>
                  <a:srgbClr val="000000"/>
                </a:solidFill>
              </a:rPr>
              <a:t> = ο μέσος αριθμός παραγγελιών ή προετοιμασιών, για παραγωγή ανά μονάδα χρόνου.</a:t>
            </a:r>
            <a:endParaRPr lang="en-US" altLang="el-GR" b="1" kern="0" dirty="0" smtClean="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b="1" i="1" kern="0" dirty="0" smtClean="0">
                <a:solidFill>
                  <a:srgbClr val="000000"/>
                </a:solidFill>
              </a:rPr>
              <a:t>Κόστος Αγοράς ή Προμήθειας Αποθέματος.</a:t>
            </a:r>
            <a:endParaRPr lang="en-US" altLang="el-GR" sz="2400" b="1" kern="0" dirty="0" smtClean="0">
              <a:solidFill>
                <a:srgbClr val="000000"/>
              </a:solidFill>
            </a:endParaRPr>
          </a:p>
          <a:p>
            <a:pPr marL="1085850" lvl="2" indent="-285750" eaLnBrk="0" fontAlgn="base" hangingPunct="0">
              <a:spcBef>
                <a:spcPts val="0"/>
              </a:spcBef>
              <a:spcAft>
                <a:spcPct val="0"/>
              </a:spcAft>
              <a:buClr>
                <a:srgbClr val="00CC99"/>
              </a:buClr>
              <a:buFont typeface="Arial" panose="020B0604020202020204" pitchFamily="34" charset="0"/>
              <a:buChar char="●"/>
            </a:pPr>
            <a:r>
              <a:rPr lang="en-US" altLang="el-GR" sz="2000" b="1" kern="0" dirty="0" smtClean="0">
                <a:solidFill>
                  <a:srgbClr val="000000"/>
                </a:solidFill>
              </a:rPr>
              <a:t>C</a:t>
            </a:r>
            <a:r>
              <a:rPr lang="en-US" altLang="el-GR" sz="2000" b="1" kern="0" baseline="-25000" dirty="0" smtClean="0">
                <a:solidFill>
                  <a:srgbClr val="000000"/>
                </a:solidFill>
              </a:rPr>
              <a:t>B</a:t>
            </a:r>
            <a:r>
              <a:rPr lang="en-US" altLang="el-GR" sz="2000" b="1" kern="0" dirty="0" smtClean="0">
                <a:solidFill>
                  <a:srgbClr val="000000"/>
                </a:solidFill>
              </a:rPr>
              <a:t> = b*D</a:t>
            </a:r>
            <a:r>
              <a:rPr lang="el-GR" altLang="el-GR" sz="2000" dirty="0" smtClean="0"/>
              <a:t>.</a:t>
            </a:r>
            <a:endParaRPr lang="el-GR" altLang="el-GR" sz="2000" b="1" kern="0" dirty="0" smtClean="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20</a:t>
            </a:fld>
            <a:endParaRPr lang="el-GR" sz="1400" dirty="0">
              <a:solidFill>
                <a:schemeClr val="tx1"/>
              </a:solidFill>
            </a:endParaRPr>
          </a:p>
        </p:txBody>
      </p:sp>
    </p:spTree>
    <p:extLst>
      <p:ext uri="{BB962C8B-B14F-4D97-AF65-F5344CB8AC3E}">
        <p14:creationId xmlns:p14="http://schemas.microsoft.com/office/powerpoint/2010/main" val="377746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Κυκλικά αποθέματα (1 από 2)</a:t>
            </a:r>
            <a:endParaRPr lang="el-GR" b="1" dirty="0"/>
          </a:p>
        </p:txBody>
      </p:sp>
      <p:sp>
        <p:nvSpPr>
          <p:cNvPr id="6" name="Θέση περιεχομένου 1"/>
          <p:cNvSpPr>
            <a:spLocks noGrp="1"/>
          </p:cNvSpPr>
          <p:nvPr>
            <p:ph sz="half" idx="1"/>
          </p:nvPr>
        </p:nvSpPr>
        <p:spPr>
          <a:xfrm>
            <a:off x="457200" y="1600200"/>
            <a:ext cx="2602632" cy="4525963"/>
          </a:xfrm>
        </p:spPr>
        <p:txBody>
          <a:bodyPr>
            <a:noAutofit/>
          </a:bodyPr>
          <a:lstStyle/>
          <a:p>
            <a:pPr lvl="0" fontAlgn="base">
              <a:spcBef>
                <a:spcPct val="0"/>
              </a:spcBef>
              <a:spcAft>
                <a:spcPct val="0"/>
              </a:spcAft>
              <a:buClr>
                <a:srgbClr val="C00000"/>
              </a:buClr>
              <a:buFont typeface="Arial" panose="020B0604020202020204" pitchFamily="34" charset="0"/>
              <a:buChar char="●"/>
              <a:defRPr/>
            </a:pPr>
            <a:endParaRPr lang="el-GR" altLang="el-GR" sz="1400" dirty="0" smtClean="0">
              <a:solidFill>
                <a:srgbClr val="000000"/>
              </a:solidFill>
            </a:endParaRPr>
          </a:p>
          <a:p>
            <a:pPr lvl="0" fontAlgn="base">
              <a:spcBef>
                <a:spcPct val="0"/>
              </a:spcBef>
              <a:spcAft>
                <a:spcPct val="0"/>
              </a:spcAft>
              <a:buClr>
                <a:srgbClr val="C00000"/>
              </a:buClr>
              <a:buFont typeface="Arial" panose="020B0604020202020204" pitchFamily="34" charset="0"/>
              <a:buChar char="●"/>
              <a:defRPr/>
            </a:pPr>
            <a:r>
              <a:rPr lang="el-GR" altLang="el-GR" sz="2400" dirty="0" smtClean="0">
                <a:solidFill>
                  <a:srgbClr val="000000"/>
                </a:solidFill>
              </a:rPr>
              <a:t>Επίδραση </a:t>
            </a:r>
            <a:r>
              <a:rPr lang="el-GR" altLang="el-GR" sz="2400" dirty="0">
                <a:solidFill>
                  <a:srgbClr val="000000"/>
                </a:solidFill>
              </a:rPr>
              <a:t>της ποσότητας </a:t>
            </a:r>
            <a:r>
              <a:rPr lang="el-GR" altLang="el-GR" sz="2400" dirty="0" smtClean="0">
                <a:solidFill>
                  <a:srgbClr val="000000"/>
                </a:solidFill>
              </a:rPr>
              <a:t>παραγγελίας στην </a:t>
            </a:r>
            <a:r>
              <a:rPr lang="el-GR" altLang="el-GR" sz="2400" dirty="0">
                <a:solidFill>
                  <a:srgbClr val="000000"/>
                </a:solidFill>
              </a:rPr>
              <a:t>μέση τιμή του ύψους </a:t>
            </a:r>
            <a:r>
              <a:rPr lang="el-GR" altLang="el-GR" sz="2400" dirty="0" smtClean="0">
                <a:solidFill>
                  <a:srgbClr val="000000"/>
                </a:solidFill>
              </a:rPr>
              <a:t>αποθεμάτων, </a:t>
            </a:r>
            <a:r>
              <a:rPr lang="el-GR" altLang="el-GR" sz="2400" dirty="0">
                <a:solidFill>
                  <a:srgbClr val="000000"/>
                </a:solidFill>
              </a:rPr>
              <a:t>υπό συνθήκες σταθερής </a:t>
            </a:r>
            <a:r>
              <a:rPr lang="el-GR" altLang="el-GR" sz="2400" dirty="0" smtClean="0">
                <a:solidFill>
                  <a:srgbClr val="000000"/>
                </a:solidFill>
              </a:rPr>
              <a:t>ζήτησης, </a:t>
            </a:r>
            <a:r>
              <a:rPr lang="el-GR" altLang="el-GR" sz="2400" dirty="0">
                <a:solidFill>
                  <a:srgbClr val="000000"/>
                </a:solidFill>
              </a:rPr>
              <a:t>και χρόνου παράδοσης</a:t>
            </a:r>
            <a:r>
              <a:rPr lang="el-GR" altLang="el-GR" sz="2400" dirty="0" smtClean="0">
                <a:solidFill>
                  <a:srgbClr val="000000"/>
                </a:solidFill>
              </a:rPr>
              <a:t>.</a:t>
            </a:r>
            <a:endParaRPr lang="en-GB" altLang="el-GR" sz="2400" dirty="0">
              <a:solidFill>
                <a:srgbClr val="000000"/>
              </a:solidFill>
            </a:endParaRPr>
          </a:p>
        </p:txBody>
      </p:sp>
      <p:pic>
        <p:nvPicPr>
          <p:cNvPr id="8" name="Θέση περιεχομένου 2" descr="Εικόνα με τις γραφικές παραστάσεις που δείχνουν την επιρροή των αποθεμάτων από την ποσότητα της παραγγελία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19872" y="1411776"/>
            <a:ext cx="5112568" cy="504156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21</a:t>
            </a:fld>
            <a:endParaRPr lang="el-GR" dirty="0">
              <a:solidFill>
                <a:schemeClr val="tx1"/>
              </a:solidFill>
            </a:endParaRPr>
          </a:p>
        </p:txBody>
      </p:sp>
    </p:spTree>
    <p:extLst>
      <p:ext uri="{BB962C8B-B14F-4D97-AF65-F5344CB8AC3E}">
        <p14:creationId xmlns:p14="http://schemas.microsoft.com/office/powerpoint/2010/main" val="4237375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Κυκλικά αποθέματα (2 από 2)</a:t>
            </a:r>
            <a:endParaRPr lang="el-GR" dirty="0"/>
          </a:p>
        </p:txBody>
      </p:sp>
      <p:sp>
        <p:nvSpPr>
          <p:cNvPr id="3" name="Θέση περιεχομένου 1"/>
          <p:cNvSpPr>
            <a:spLocks noGrp="1"/>
          </p:cNvSpPr>
          <p:nvPr>
            <p:ph idx="1"/>
          </p:nvPr>
        </p:nvSpPr>
        <p:spPr>
          <a:xfrm>
            <a:off x="457200" y="1340768"/>
            <a:ext cx="8229600" cy="5112568"/>
          </a:xfrm>
        </p:spPr>
        <p:txBody>
          <a:bodyPr>
            <a:normAutofit/>
          </a:bodyPr>
          <a:lstStyle/>
          <a:p>
            <a:pPr lvl="0" eaLnBrk="0" fontAlgn="base" hangingPunct="0">
              <a:spcBef>
                <a:spcPts val="0"/>
              </a:spcBef>
              <a:spcAft>
                <a:spcPts val="400"/>
              </a:spcAft>
              <a:buClr>
                <a:srgbClr val="C00000"/>
              </a:buClr>
              <a:buSzPct val="100000"/>
              <a:buFont typeface="Arial" panose="020B0604020202020204" pitchFamily="34" charset="0"/>
              <a:buChar char="●"/>
            </a:pPr>
            <a:r>
              <a:rPr lang="el-GR" altLang="el-GR" sz="2000" kern="0" dirty="0">
                <a:solidFill>
                  <a:srgbClr val="000000"/>
                </a:solidFill>
              </a:rPr>
              <a:t>Τα αποθέματα </a:t>
            </a:r>
            <a:r>
              <a:rPr lang="el-GR" altLang="el-GR" sz="2000" kern="0" dirty="0" smtClean="0">
                <a:solidFill>
                  <a:srgbClr val="000000"/>
                </a:solidFill>
              </a:rPr>
              <a:t>αυτά, </a:t>
            </a:r>
            <a:r>
              <a:rPr lang="el-GR" altLang="el-GR" sz="2000" kern="0" dirty="0">
                <a:solidFill>
                  <a:srgbClr val="000000"/>
                </a:solidFill>
              </a:rPr>
              <a:t>διατηρούνται συνήθως για να ικανοποιήσουν τη ζήτηση σε</a:t>
            </a:r>
            <a:r>
              <a:rPr lang="el-GR" altLang="el-GR" sz="2000" b="1" kern="0" dirty="0">
                <a:solidFill>
                  <a:srgbClr val="000000"/>
                </a:solidFill>
              </a:rPr>
              <a:t> συνθήκες βεβαιότητας </a:t>
            </a:r>
            <a:r>
              <a:rPr lang="el-GR" altLang="el-GR" sz="2000" kern="0" dirty="0">
                <a:solidFill>
                  <a:srgbClr val="000000"/>
                </a:solidFill>
              </a:rPr>
              <a:t>(δηλαδή όταν η εταιρεία μπορεί να </a:t>
            </a:r>
            <a:r>
              <a:rPr lang="el-GR" altLang="el-GR" sz="2000" b="1" kern="0" dirty="0">
                <a:solidFill>
                  <a:srgbClr val="000000"/>
                </a:solidFill>
              </a:rPr>
              <a:t>προβλέψει τη </a:t>
            </a:r>
            <a:r>
              <a:rPr lang="el-GR" altLang="el-GR" sz="2000" b="1" kern="0" dirty="0" smtClean="0">
                <a:solidFill>
                  <a:srgbClr val="000000"/>
                </a:solidFill>
              </a:rPr>
              <a:t>ζήτηση, </a:t>
            </a:r>
            <a:r>
              <a:rPr lang="el-GR" altLang="el-GR" sz="2000" b="1" kern="0" dirty="0">
                <a:solidFill>
                  <a:srgbClr val="000000"/>
                </a:solidFill>
              </a:rPr>
              <a:t>και τους χρόνους παράδοσης / εφοδιασμού</a:t>
            </a:r>
            <a:r>
              <a:rPr lang="el-GR" altLang="el-GR" sz="2000" kern="0" dirty="0">
                <a:solidFill>
                  <a:srgbClr val="000000"/>
                </a:solidFill>
              </a:rPr>
              <a:t>).</a:t>
            </a:r>
          </a:p>
          <a:p>
            <a:pPr lvl="0" eaLnBrk="0" fontAlgn="base" hangingPunct="0">
              <a:spcBef>
                <a:spcPts val="0"/>
              </a:spcBef>
              <a:spcAft>
                <a:spcPts val="400"/>
              </a:spcAft>
              <a:buClr>
                <a:srgbClr val="C00000"/>
              </a:buClr>
              <a:buSzPct val="100000"/>
              <a:buFont typeface="Arial" panose="020B0604020202020204" pitchFamily="34" charset="0"/>
              <a:buChar char="●"/>
            </a:pPr>
            <a:r>
              <a:rPr lang="el-GR" altLang="el-GR" sz="2000" kern="0" dirty="0" smtClean="0">
                <a:solidFill>
                  <a:srgbClr val="000000"/>
                </a:solidFill>
              </a:rPr>
              <a:t>Εάν </a:t>
            </a:r>
            <a:r>
              <a:rPr lang="el-GR" altLang="el-GR" sz="2000" b="1" kern="0" dirty="0">
                <a:solidFill>
                  <a:srgbClr val="000000"/>
                </a:solidFill>
              </a:rPr>
              <a:t>ο ρυθμός πωλήσεων ενός προϊόντος είναι σταθερός</a:t>
            </a:r>
            <a:r>
              <a:rPr lang="el-GR" altLang="el-GR" sz="2000" kern="0" dirty="0">
                <a:solidFill>
                  <a:srgbClr val="000000"/>
                </a:solidFill>
              </a:rPr>
              <a:t>, έστω 20 τεμάχια την ημέρα, </a:t>
            </a:r>
            <a:r>
              <a:rPr lang="el-GR" altLang="el-GR" sz="2000" b="1" kern="0" dirty="0">
                <a:solidFill>
                  <a:srgbClr val="000000"/>
                </a:solidFill>
              </a:rPr>
              <a:t>και ο χρόνος παράδοσης είναι επίσης σταθερός</a:t>
            </a:r>
            <a:r>
              <a:rPr lang="el-GR" altLang="el-GR" sz="2000" kern="0" dirty="0">
                <a:solidFill>
                  <a:srgbClr val="000000"/>
                </a:solidFill>
              </a:rPr>
              <a:t>, έστω 10 μέρες, το πρόβλημα είναι απλό, και </a:t>
            </a:r>
            <a:r>
              <a:rPr lang="el-GR" altLang="el-GR" sz="2000" b="1" kern="0" dirty="0">
                <a:solidFill>
                  <a:srgbClr val="000000"/>
                </a:solidFill>
              </a:rPr>
              <a:t>δεν απαιτείται κάποιο απόθεμα ασφαλείας</a:t>
            </a:r>
            <a:r>
              <a:rPr lang="el-GR" altLang="el-GR" sz="2000" kern="0" dirty="0">
                <a:solidFill>
                  <a:srgbClr val="000000"/>
                </a:solidFill>
              </a:rPr>
              <a:t> πέραν του περιοδικού αποθέματος. Εφόσον η ζήτηση και ο χρόνος παράδοσης είναι σταθερά και γνωστά μεγέθη, οι παραγγελίες μπορούν να προγραμματιστούν έτσι ώστε να φθάσουν ακριβώς τη στιγμή που το τελευταίο τεμάχιο θα πουληθεί.</a:t>
            </a: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000" kern="0" dirty="0" smtClean="0">
                <a:solidFill>
                  <a:srgbClr val="000000"/>
                </a:solidFill>
              </a:rPr>
              <a:t>Στο σχήμα της προηγούμενης διαφάνειας, φαίνονται </a:t>
            </a:r>
            <a:r>
              <a:rPr lang="el-GR" altLang="el-GR" sz="2000" kern="0" dirty="0">
                <a:solidFill>
                  <a:srgbClr val="000000"/>
                </a:solidFill>
              </a:rPr>
              <a:t>3 εναλλακτικές λύσεις εφοδιασμού, ανάλογα με την ποσότητα της παραγγελίας (</a:t>
            </a:r>
            <a:r>
              <a:rPr lang="el-GR" altLang="el-GR" sz="2000" kern="0" dirty="0" smtClean="0">
                <a:solidFill>
                  <a:srgbClr val="000000"/>
                </a:solidFill>
              </a:rPr>
              <a:t>Α - 400</a:t>
            </a:r>
            <a:r>
              <a:rPr lang="el-GR" altLang="el-GR" sz="2000" kern="0" dirty="0">
                <a:solidFill>
                  <a:srgbClr val="000000"/>
                </a:solidFill>
              </a:rPr>
              <a:t>, </a:t>
            </a:r>
            <a:r>
              <a:rPr lang="el-GR" altLang="el-GR" sz="2000" kern="0" dirty="0" smtClean="0">
                <a:solidFill>
                  <a:srgbClr val="000000"/>
                </a:solidFill>
              </a:rPr>
              <a:t>Β - 200</a:t>
            </a:r>
            <a:r>
              <a:rPr lang="el-GR" altLang="el-GR" sz="2000" kern="0" dirty="0">
                <a:solidFill>
                  <a:srgbClr val="000000"/>
                </a:solidFill>
              </a:rPr>
              <a:t>, </a:t>
            </a:r>
            <a:r>
              <a:rPr lang="en-US" altLang="el-GR" sz="2000" kern="0" dirty="0" smtClean="0">
                <a:solidFill>
                  <a:srgbClr val="000000"/>
                </a:solidFill>
              </a:rPr>
              <a:t>C</a:t>
            </a:r>
            <a:r>
              <a:rPr lang="el-GR" altLang="el-GR" sz="2000" kern="0" dirty="0" smtClean="0">
                <a:solidFill>
                  <a:srgbClr val="000000"/>
                </a:solidFill>
              </a:rPr>
              <a:t> </a:t>
            </a:r>
            <a:r>
              <a:rPr lang="en-US" altLang="el-GR" sz="2000" kern="0" dirty="0" smtClean="0">
                <a:solidFill>
                  <a:srgbClr val="000000"/>
                </a:solidFill>
              </a:rPr>
              <a:t>-</a:t>
            </a:r>
            <a:r>
              <a:rPr lang="el-GR" altLang="el-GR" sz="2000" kern="0" dirty="0" smtClean="0">
                <a:solidFill>
                  <a:srgbClr val="000000"/>
                </a:solidFill>
              </a:rPr>
              <a:t> 600</a:t>
            </a:r>
            <a:r>
              <a:rPr lang="el-GR" altLang="el-GR" sz="2000" kern="0" dirty="0">
                <a:solidFill>
                  <a:srgbClr val="000000"/>
                </a:solidFill>
              </a:rPr>
              <a:t>). Η μέση τιμή των κυκλικών αποθεμάτων και για τις τρεις περιπτώσεις είναι το μισό της ποσότητας παραγγελίας</a:t>
            </a:r>
            <a:r>
              <a:rPr lang="el-GR" altLang="el-GR" sz="2000" kern="0" dirty="0" smtClean="0">
                <a:solidFill>
                  <a:srgbClr val="000000"/>
                </a:solidFill>
              </a:rPr>
              <a:t>.</a:t>
            </a:r>
            <a:endParaRPr lang="el-GR" altLang="el-GR" sz="20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22</a:t>
            </a:fld>
            <a:endParaRPr lang="el-GR" sz="1400" dirty="0">
              <a:solidFill>
                <a:schemeClr val="tx1"/>
              </a:solidFill>
            </a:endParaRPr>
          </a:p>
        </p:txBody>
      </p:sp>
    </p:spTree>
    <p:extLst>
      <p:ext uri="{BB962C8B-B14F-4D97-AF65-F5344CB8AC3E}">
        <p14:creationId xmlns:p14="http://schemas.microsoft.com/office/powerpoint/2010/main" val="4086946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74638"/>
            <a:ext cx="8064896" cy="1143000"/>
          </a:xfrm>
        </p:spPr>
        <p:txBody>
          <a:bodyPr>
            <a:noAutofit/>
          </a:bodyPr>
          <a:lstStyle/>
          <a:p>
            <a:r>
              <a:rPr lang="el-GR" sz="4000" b="1" dirty="0" smtClean="0"/>
              <a:t>Αποθέματα ασφαλείας (1 από </a:t>
            </a:r>
            <a:r>
              <a:rPr lang="el-GR" sz="4000" b="1" dirty="0"/>
              <a:t>5</a:t>
            </a:r>
            <a:r>
              <a:rPr lang="el-GR" sz="4000" b="1" dirty="0" smtClean="0"/>
              <a:t>)</a:t>
            </a:r>
            <a:endParaRPr lang="el-GR" sz="4000" b="1" dirty="0"/>
          </a:p>
        </p:txBody>
      </p:sp>
      <p:sp>
        <p:nvSpPr>
          <p:cNvPr id="6" name="Θέση περιεχομένου 1"/>
          <p:cNvSpPr>
            <a:spLocks noGrp="1"/>
          </p:cNvSpPr>
          <p:nvPr>
            <p:ph sz="half" idx="1"/>
          </p:nvPr>
        </p:nvSpPr>
        <p:spPr>
          <a:xfrm>
            <a:off x="457200" y="1600200"/>
            <a:ext cx="2530624" cy="4525963"/>
          </a:xfrm>
        </p:spPr>
        <p:txBody>
          <a:bodyPr>
            <a:normAutofit/>
          </a:bodyPr>
          <a:lstStyle/>
          <a:p>
            <a:pPr lvl="0" fontAlgn="base">
              <a:spcBef>
                <a:spcPct val="0"/>
              </a:spcBef>
              <a:spcAft>
                <a:spcPts val="2400"/>
              </a:spcAft>
              <a:buClr>
                <a:srgbClr val="C00000"/>
              </a:buClr>
              <a:buFont typeface="Arial" panose="020B0604020202020204" pitchFamily="34" charset="0"/>
              <a:buChar char="●"/>
              <a:defRPr/>
            </a:pPr>
            <a:endParaRPr lang="el-GR" altLang="el-GR" sz="3200" dirty="0" smtClean="0">
              <a:solidFill>
                <a:srgbClr val="000000"/>
              </a:solidFill>
            </a:endParaRPr>
          </a:p>
          <a:p>
            <a:pPr lvl="0" fontAlgn="base">
              <a:spcBef>
                <a:spcPct val="0"/>
              </a:spcBef>
              <a:spcAft>
                <a:spcPct val="0"/>
              </a:spcAft>
              <a:buClr>
                <a:srgbClr val="C00000"/>
              </a:buClr>
              <a:buFont typeface="Arial" panose="020B0604020202020204" pitchFamily="34" charset="0"/>
              <a:buChar char="●"/>
              <a:defRPr/>
            </a:pPr>
            <a:r>
              <a:rPr lang="el-GR" altLang="el-GR" sz="2400" dirty="0" smtClean="0">
                <a:solidFill>
                  <a:srgbClr val="000000"/>
                </a:solidFill>
              </a:rPr>
              <a:t>Μέση </a:t>
            </a:r>
            <a:r>
              <a:rPr lang="el-GR" altLang="el-GR" sz="2400" dirty="0">
                <a:solidFill>
                  <a:srgbClr val="000000"/>
                </a:solidFill>
              </a:rPr>
              <a:t>τιμή του ύψους αποθεμάτων υπό συνθήκες </a:t>
            </a:r>
            <a:r>
              <a:rPr lang="el-GR" altLang="el-GR" sz="2400" dirty="0" smtClean="0">
                <a:solidFill>
                  <a:srgbClr val="000000"/>
                </a:solidFill>
              </a:rPr>
              <a:t>αβεβαιότητας</a:t>
            </a:r>
            <a:r>
              <a:rPr lang="el-GR" altLang="el-GR" sz="2400" dirty="0" smtClean="0"/>
              <a:t>.</a:t>
            </a:r>
            <a:endParaRPr lang="en-GB" altLang="el-GR" sz="2400" dirty="0">
              <a:solidFill>
                <a:srgbClr val="000000"/>
              </a:solidFill>
            </a:endParaRPr>
          </a:p>
        </p:txBody>
      </p:sp>
      <p:pic>
        <p:nvPicPr>
          <p:cNvPr id="8" name="Θέση περιεχομένου 2" descr="Εικόνα με τις γραφικές παραστάσεις στις οποίες φαίνονται οι μέσες τιμές των αποθεμάτων σε συγκεκριμένες συνθήκε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19872" y="1369445"/>
            <a:ext cx="5256584" cy="5083891"/>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23</a:t>
            </a:fld>
            <a:endParaRPr lang="el-GR" sz="1400" dirty="0">
              <a:solidFill>
                <a:schemeClr val="tx1"/>
              </a:solidFill>
            </a:endParaRPr>
          </a:p>
        </p:txBody>
      </p:sp>
    </p:spTree>
    <p:extLst>
      <p:ext uri="{BB962C8B-B14F-4D97-AF65-F5344CB8AC3E}">
        <p14:creationId xmlns:p14="http://schemas.microsoft.com/office/powerpoint/2010/main" val="725726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Αποθέματα ασφαλείας (2 από </a:t>
            </a:r>
            <a:r>
              <a:rPr lang="el-GR" b="1" dirty="0"/>
              <a:t>5</a:t>
            </a:r>
            <a:r>
              <a:rPr lang="el-GR" b="1" dirty="0" smtClean="0"/>
              <a:t>)</a:t>
            </a:r>
            <a:endParaRPr lang="el-GR" dirty="0"/>
          </a:p>
        </p:txBody>
      </p:sp>
      <p:sp>
        <p:nvSpPr>
          <p:cNvPr id="3" name="Θέση περιεχομένου 1"/>
          <p:cNvSpPr>
            <a:spLocks noGrp="1"/>
          </p:cNvSpPr>
          <p:nvPr>
            <p:ph idx="1"/>
          </p:nvPr>
        </p:nvSpPr>
        <p:spPr/>
        <p:txBody>
          <a:bodyPr>
            <a:no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kern="0" dirty="0">
                <a:solidFill>
                  <a:srgbClr val="000000"/>
                </a:solidFill>
              </a:rPr>
              <a:t>Τα αποθέματα αυτά διατηρούνται για να ικανοποιήσουν τη ζήτηση σε</a:t>
            </a:r>
            <a:r>
              <a:rPr lang="el-GR" altLang="el-GR" sz="2200" b="1" kern="0" dirty="0">
                <a:solidFill>
                  <a:srgbClr val="000000"/>
                </a:solidFill>
              </a:rPr>
              <a:t> συνθήκες </a:t>
            </a:r>
            <a:r>
              <a:rPr lang="el-GR" altLang="el-GR" sz="2200" b="1" kern="0" dirty="0" smtClean="0">
                <a:solidFill>
                  <a:srgbClr val="000000"/>
                </a:solidFill>
              </a:rPr>
              <a:t>αβεβαιότητας.</a:t>
            </a:r>
            <a:endParaRPr lang="el-GR" altLang="el-GR" sz="22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200" kern="0" dirty="0" smtClean="0">
                <a:solidFill>
                  <a:srgbClr val="000000"/>
                </a:solidFill>
              </a:rPr>
              <a:t>Εάν </a:t>
            </a:r>
            <a:r>
              <a:rPr lang="el-GR" altLang="el-GR" sz="2200" b="1" kern="0" dirty="0">
                <a:solidFill>
                  <a:srgbClr val="000000"/>
                </a:solidFill>
              </a:rPr>
              <a:t>ο ρυθμός πωλήσεων ενός προϊόντος δεν είναι σταθερός, απαιτείται απόθεμα </a:t>
            </a:r>
            <a:r>
              <a:rPr lang="el-GR" altLang="el-GR" sz="2200" b="1" kern="0" dirty="0" smtClean="0">
                <a:solidFill>
                  <a:srgbClr val="000000"/>
                </a:solidFill>
              </a:rPr>
              <a:t>ασφαλείας.</a:t>
            </a:r>
            <a:r>
              <a:rPr lang="el-GR" altLang="el-GR" sz="2200" kern="0" dirty="0" smtClean="0">
                <a:solidFill>
                  <a:srgbClr val="000000"/>
                </a:solidFill>
              </a:rPr>
              <a:t> Στο σχήμα της προηγούμενης διαφάνειας, το </a:t>
            </a:r>
            <a:r>
              <a:rPr lang="el-GR" altLang="el-GR" sz="2200" kern="0" dirty="0">
                <a:solidFill>
                  <a:srgbClr val="000000"/>
                </a:solidFill>
              </a:rPr>
              <a:t>μέσο ύψος αποθέματος θα ήταν 100 μονάδες, εάν η ζήτηση και ο χρόνος παράδοσης ήταν σταθερά. Αλλά, εάν η ζήτηση ήταν 25 (αντί για 20) </a:t>
            </a:r>
            <a:r>
              <a:rPr lang="el-GR" altLang="el-GR" sz="2200" kern="0" dirty="0" smtClean="0">
                <a:solidFill>
                  <a:srgbClr val="000000"/>
                </a:solidFill>
              </a:rPr>
              <a:t>μονάδες ανά μέρα, </a:t>
            </a:r>
            <a:r>
              <a:rPr lang="el-GR" altLang="el-GR" sz="2200" kern="0" dirty="0">
                <a:solidFill>
                  <a:srgbClr val="000000"/>
                </a:solidFill>
              </a:rPr>
              <a:t>με 10 μέρες χρόνο παράδοσης (περίπτωση Α), τα αποθέματα θα εξαντλούνταν την 8</a:t>
            </a:r>
            <a:r>
              <a:rPr lang="el-GR" altLang="el-GR" sz="2200" kern="0" baseline="30000" dirty="0">
                <a:solidFill>
                  <a:srgbClr val="000000"/>
                </a:solidFill>
              </a:rPr>
              <a:t>η</a:t>
            </a:r>
            <a:r>
              <a:rPr lang="el-GR" altLang="el-GR" sz="2200" kern="0" dirty="0">
                <a:solidFill>
                  <a:srgbClr val="000000"/>
                </a:solidFill>
              </a:rPr>
              <a:t> ημέρα (200/25). </a:t>
            </a:r>
            <a:r>
              <a:rPr lang="el-GR" altLang="el-GR" sz="2200" kern="0" dirty="0" smtClean="0">
                <a:solidFill>
                  <a:srgbClr val="000000"/>
                </a:solidFill>
              </a:rPr>
              <a:t>Αφού </a:t>
            </a:r>
            <a:r>
              <a:rPr lang="el-GR" altLang="el-GR" sz="2200" kern="0" dirty="0">
                <a:solidFill>
                  <a:srgbClr val="000000"/>
                </a:solidFill>
              </a:rPr>
              <a:t>όμως, η νέα παραγγελία θα έφτανε την 10</a:t>
            </a:r>
            <a:r>
              <a:rPr lang="el-GR" altLang="el-GR" sz="2200" kern="0" baseline="30000" dirty="0">
                <a:solidFill>
                  <a:srgbClr val="000000"/>
                </a:solidFill>
              </a:rPr>
              <a:t>η</a:t>
            </a:r>
            <a:r>
              <a:rPr lang="el-GR" altLang="el-GR" sz="2200" kern="0" dirty="0">
                <a:solidFill>
                  <a:srgbClr val="000000"/>
                </a:solidFill>
              </a:rPr>
              <a:t> ημέρα, η εταιρεία δε θα διέθετε αποθέματα για 2 ημέρες. Ειδάλλως, θα έπρεπε να διαθέτει επιπλέον αποθέματα 50 μονάδων (25*2</a:t>
            </a:r>
            <a:r>
              <a:rPr lang="el-GR" altLang="el-GR" sz="2200" kern="0" dirty="0" smtClean="0">
                <a:solidFill>
                  <a:srgbClr val="000000"/>
                </a:solidFill>
              </a:rPr>
              <a:t>).</a:t>
            </a:r>
            <a:endParaRPr lang="el-GR" altLang="el-GR" sz="22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24</a:t>
            </a:fld>
            <a:endParaRPr lang="el-GR" sz="1400" dirty="0">
              <a:solidFill>
                <a:schemeClr val="tx1"/>
              </a:solidFill>
            </a:endParaRPr>
          </a:p>
        </p:txBody>
      </p:sp>
    </p:spTree>
    <p:extLst>
      <p:ext uri="{BB962C8B-B14F-4D97-AF65-F5344CB8AC3E}">
        <p14:creationId xmlns:p14="http://schemas.microsoft.com/office/powerpoint/2010/main" val="147463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Αποθέματα ασφαλείας (3 από </a:t>
            </a:r>
            <a:r>
              <a:rPr lang="el-GR" b="1" dirty="0"/>
              <a:t>5</a:t>
            </a:r>
            <a:r>
              <a:rPr lang="el-GR" b="1" dirty="0" smtClean="0"/>
              <a:t>)</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ct val="0"/>
              </a:spcAft>
              <a:buClr>
                <a:srgbClr val="C00000"/>
              </a:buClr>
              <a:buSzPct val="100000"/>
              <a:buFont typeface="Arial" panose="020B0604020202020204" pitchFamily="34" charset="0"/>
              <a:buChar char="●"/>
            </a:pPr>
            <a:endParaRPr lang="el-GR" altLang="el-GR" sz="2800" kern="0" dirty="0" smtClean="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400" kern="0" dirty="0" smtClean="0">
                <a:solidFill>
                  <a:srgbClr val="000000"/>
                </a:solidFill>
              </a:rPr>
              <a:t>Εάν </a:t>
            </a:r>
            <a:r>
              <a:rPr lang="el-GR" altLang="el-GR" sz="2400" kern="0" dirty="0">
                <a:solidFill>
                  <a:srgbClr val="000000"/>
                </a:solidFill>
              </a:rPr>
              <a:t>η πρόβλεψη της διοίκησης για τη μέγιστη διαφοροποίηση στη ζήτηση είναι +/- 5 μονάδες, τότε ένα απόθεμα ασφαλείας των 50 μονάδων, επιπλέον των 100 μονάδων των κυκλικών αποθεμάτων, θα απέτρεπε την έλλειψη αποθεμάτων (</a:t>
            </a:r>
            <a:r>
              <a:rPr lang="en-US" altLang="el-GR" sz="2400" kern="0" dirty="0" err="1">
                <a:solidFill>
                  <a:srgbClr val="000000"/>
                </a:solidFill>
              </a:rPr>
              <a:t>stockouts</a:t>
            </a:r>
            <a:r>
              <a:rPr lang="en-US" altLang="el-GR" sz="2400" kern="0" dirty="0">
                <a:solidFill>
                  <a:srgbClr val="000000"/>
                </a:solidFill>
              </a:rPr>
              <a:t>)</a:t>
            </a:r>
            <a:r>
              <a:rPr lang="el-GR" altLang="el-GR" sz="2400" kern="0" dirty="0">
                <a:solidFill>
                  <a:srgbClr val="000000"/>
                </a:solidFill>
              </a:rPr>
              <a:t>. Συνεπώς, στην περίπτωση αυτή θα χρειάζονται ένα μέσο ύψος αποθεμάτων των 150 μονάδων.</a:t>
            </a:r>
          </a:p>
          <a:p>
            <a:pPr lvl="0" eaLnBrk="0" fontAlgn="base" hangingPunct="0">
              <a:spcBef>
                <a:spcPts val="0"/>
              </a:spcBef>
              <a:spcAft>
                <a:spcPct val="0"/>
              </a:spcAft>
              <a:buClr>
                <a:srgbClr val="C00000"/>
              </a:buClr>
              <a:buSzPct val="100000"/>
              <a:buFont typeface="Arial" panose="020B0604020202020204" pitchFamily="34" charset="0"/>
              <a:buChar char="●"/>
            </a:pPr>
            <a:endParaRPr lang="el-GR" altLang="el-GR" sz="2200" b="1" dirty="0" smtClean="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25</a:t>
            </a:fld>
            <a:endParaRPr lang="el-GR" sz="1400" dirty="0">
              <a:solidFill>
                <a:schemeClr val="tx1"/>
              </a:solidFill>
            </a:endParaRPr>
          </a:p>
        </p:txBody>
      </p:sp>
    </p:spTree>
    <p:extLst>
      <p:ext uri="{BB962C8B-B14F-4D97-AF65-F5344CB8AC3E}">
        <p14:creationId xmlns:p14="http://schemas.microsoft.com/office/powerpoint/2010/main" val="4119353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p:txBody>
          <a:bodyPr>
            <a:normAutofit fontScale="90000"/>
          </a:bodyPr>
          <a:lstStyle/>
          <a:p>
            <a:r>
              <a:rPr lang="el-GR" b="1" dirty="0" smtClean="0"/>
              <a:t>Αποθέματα ασφαλείας (4 από 5)</a:t>
            </a:r>
            <a:endParaRPr lang="el-GR" dirty="0"/>
          </a:p>
        </p:txBody>
      </p:sp>
      <p:sp>
        <p:nvSpPr>
          <p:cNvPr id="6" name="Θέση περιεχομένου 1"/>
          <p:cNvSpPr>
            <a:spLocks noGrp="1"/>
          </p:cNvSpPr>
          <p:nvPr>
            <p:ph idx="1"/>
          </p:nvPr>
        </p:nvSpPr>
        <p:spPr>
          <a:xfrm>
            <a:off x="323528" y="1484784"/>
            <a:ext cx="8568952" cy="4925144"/>
          </a:xfrm>
        </p:spPr>
        <p:txBody>
          <a:bodyPr>
            <a:noAutofit/>
          </a:bodyPr>
          <a:lstStyle/>
          <a:p>
            <a:pPr lvl="0" eaLnBrk="0" fontAlgn="base" hangingPunct="0">
              <a:lnSpc>
                <a:spcPct val="90000"/>
              </a:lnSpc>
              <a:spcBef>
                <a:spcPct val="15000"/>
              </a:spcBef>
              <a:spcAft>
                <a:spcPct val="0"/>
              </a:spcAft>
              <a:buClr>
                <a:srgbClr val="C00000"/>
              </a:buClr>
              <a:buSzPct val="100000"/>
              <a:buFont typeface="Arial" panose="020B0604020202020204" pitchFamily="34" charset="0"/>
              <a:buChar char="●"/>
            </a:pPr>
            <a:r>
              <a:rPr lang="el-GR" altLang="el-GR" sz="2200" b="1" dirty="0">
                <a:solidFill>
                  <a:srgbClr val="000000"/>
                </a:solidFill>
              </a:rPr>
              <a:t>Στην περίπτωση (Β) που η ζήτηση είναι σταθερή, αλλά οι χρόνοι παράδοσης κυμαίνονται (μη προβλέψιμοι),</a:t>
            </a:r>
            <a:r>
              <a:rPr lang="el-GR" altLang="el-GR" sz="2200" dirty="0">
                <a:solidFill>
                  <a:srgbClr val="000000"/>
                </a:solidFill>
              </a:rPr>
              <a:t> έστω μεταξύ +/-2 ημερών, τότε εάν η παραγγελία φθάσει 2 ημέρες νωρίτερα, δηλ. την 8η ημέρα, τα αποθέματα που θα υπάρχουν θα αντιστοιχούν σε προμήθειες για 12 ημέρες, δηλαδή τα αποθέματα θα είναι ίσα με εκείνα που θα φθάσουν στην αποθήκη με τη νέα παραγγελία (200) συν τα αποθέματα των 2 ημερών που θα παραμείνουν (40), δηλαδή συνολικά 240 μονάδες αποθεμάτων. Εάν, ωστόσο, η παραγγελία καθυστερήσει 2 ημέρες (δηλ. φθάσει την 12η ημέρα), θα υπάρξει έλλειμμα αποθεμάτων 2 ημερών, δηλαδή 2*20=40 μονάδων. Εφόσον η διοίκηση αποφασίσει με βάση την πεποίθηση ότι τα φορτία δε πρόκειται ποτέ να φθάσουν με καθυστέρηση πέραν των 2 ημερών, τότε θα χρειαστεί ένα απόθεμα ασφαλείας 40 μονάδων, άρα ένα συνολικό αποθεματικό ύψος των 140 μονάδων</a:t>
            </a:r>
            <a:r>
              <a:rPr lang="el-GR" altLang="el-GR" sz="2200" dirty="0" smtClean="0">
                <a:solidFill>
                  <a:srgbClr val="000000"/>
                </a:solidFill>
              </a:rPr>
              <a:t>.</a:t>
            </a:r>
            <a:endParaRPr lang="el-GR" altLang="el-GR" sz="2200" dirty="0">
              <a:solidFill>
                <a:srgbClr val="000000"/>
              </a:solidFill>
            </a:endParaRPr>
          </a:p>
        </p:txBody>
      </p:sp>
      <p:sp>
        <p:nvSpPr>
          <p:cNvPr id="3"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26</a:t>
            </a:fld>
            <a:endParaRPr lang="el-GR" dirty="0">
              <a:solidFill>
                <a:schemeClr val="tx1"/>
              </a:solidFill>
            </a:endParaRPr>
          </a:p>
        </p:txBody>
      </p:sp>
    </p:spTree>
    <p:extLst>
      <p:ext uri="{BB962C8B-B14F-4D97-AF65-F5344CB8AC3E}">
        <p14:creationId xmlns:p14="http://schemas.microsoft.com/office/powerpoint/2010/main" val="3950547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Αποθέματα ασφαλείας (5 από 5)</a:t>
            </a:r>
            <a:endParaRPr lang="el-GR" dirty="0"/>
          </a:p>
        </p:txBody>
      </p:sp>
      <p:sp>
        <p:nvSpPr>
          <p:cNvPr id="3" name="Θέση περιεχομένου 1"/>
          <p:cNvSpPr>
            <a:spLocks noGrp="1"/>
          </p:cNvSpPr>
          <p:nvPr>
            <p:ph idx="1"/>
          </p:nvPr>
        </p:nvSpPr>
        <p:spPr/>
        <p:txBody>
          <a:bodyPr/>
          <a:lstStyle/>
          <a:p>
            <a:pPr lvl="0" eaLnBrk="0" fontAlgn="base" hangingPunct="0">
              <a:spcBef>
                <a:spcPts val="0"/>
              </a:spcBef>
              <a:spcAft>
                <a:spcPct val="0"/>
              </a:spcAft>
              <a:buClr>
                <a:srgbClr val="C00000"/>
              </a:buClr>
              <a:buSzPct val="100000"/>
              <a:buFont typeface="Arial" panose="020B0604020202020204" pitchFamily="34" charset="0"/>
              <a:buChar char="●"/>
            </a:pPr>
            <a:endParaRPr lang="el-GR" altLang="el-GR" sz="2800" b="1" dirty="0" smtClean="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200" b="1" dirty="0" smtClean="0">
                <a:solidFill>
                  <a:srgbClr val="000000"/>
                </a:solidFill>
              </a:rPr>
              <a:t>Εάν</a:t>
            </a:r>
            <a:r>
              <a:rPr lang="el-GR" altLang="el-GR" sz="2200" dirty="0" smtClean="0">
                <a:solidFill>
                  <a:srgbClr val="000000"/>
                </a:solidFill>
              </a:rPr>
              <a:t> </a:t>
            </a:r>
            <a:r>
              <a:rPr lang="el-GR" altLang="el-GR" sz="2200" b="1" dirty="0">
                <a:solidFill>
                  <a:srgbClr val="000000"/>
                </a:solidFill>
              </a:rPr>
              <a:t>τόσο η ζήτηση όσο και ο χρόνος παράδοσης δεν είναι σταθερά (συνήθης περίπτωση</a:t>
            </a:r>
            <a:r>
              <a:rPr lang="en-US" altLang="el-GR" sz="2200" b="1" dirty="0">
                <a:solidFill>
                  <a:srgbClr val="000000"/>
                </a:solidFill>
              </a:rPr>
              <a:t> </a:t>
            </a:r>
            <a:r>
              <a:rPr lang="el-GR" altLang="el-GR" sz="2200" b="1" dirty="0">
                <a:solidFill>
                  <a:srgbClr val="000000"/>
                </a:solidFill>
              </a:rPr>
              <a:t>- </a:t>
            </a:r>
            <a:r>
              <a:rPr lang="en-US" altLang="el-GR" sz="2200" b="1" dirty="0">
                <a:solidFill>
                  <a:srgbClr val="000000"/>
                </a:solidFill>
              </a:rPr>
              <a:t>C</a:t>
            </a:r>
            <a:r>
              <a:rPr lang="el-GR" altLang="el-GR" sz="2200" b="1" dirty="0">
                <a:solidFill>
                  <a:srgbClr val="000000"/>
                </a:solidFill>
              </a:rPr>
              <a:t>)</a:t>
            </a:r>
            <a:r>
              <a:rPr lang="el-GR" altLang="el-GR" sz="2200" dirty="0">
                <a:solidFill>
                  <a:srgbClr val="000000"/>
                </a:solidFill>
              </a:rPr>
              <a:t>, το πρόβλημα είναι πιο σύνθετο, και απαιτείται πάλι απόθεμα ασφαλείας συνήθως μεγαλύτερο από τις προηγούμενες περιπτώσεις. Εάν η ζήτηση μπορεί να φθάσει έναν μέγιστο ρυθμό, έστω 25 μονάδων ημερησίως (πλέον των προβλεπόμενων 20 μονάδων/μέρα) και οι παραγγελίες μπορεί να φθάνουν με καθυστέρηση έως και 2 ημερών, το αποτέλεσμα είναι μια έλλειψη αποθεμάτων 4 ημερών, ήτοι 100 μονάδων, με συνολικό μέσο ύψος αποθεμάτων 200 μονάδων</a:t>
            </a:r>
            <a:r>
              <a:rPr lang="el-GR" altLang="el-GR" sz="2200" dirty="0">
                <a:solidFill>
                  <a:prstClr val="black"/>
                </a:solidFill>
              </a:rPr>
              <a:t>.</a:t>
            </a:r>
            <a:endParaRPr lang="el-GR" altLang="el-GR" sz="2200" b="1"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27</a:t>
            </a:fld>
            <a:endParaRPr lang="el-GR" dirty="0">
              <a:solidFill>
                <a:schemeClr val="tx1"/>
              </a:solidFill>
            </a:endParaRPr>
          </a:p>
        </p:txBody>
      </p:sp>
    </p:spTree>
    <p:extLst>
      <p:ext uri="{BB962C8B-B14F-4D97-AF65-F5344CB8AC3E}">
        <p14:creationId xmlns:p14="http://schemas.microsoft.com/office/powerpoint/2010/main" val="1733465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spcBef>
                <a:spcPct val="30000"/>
              </a:spcBef>
              <a:defRPr/>
            </a:pPr>
            <a:r>
              <a:rPr lang="el-GR" b="1" dirty="0" smtClean="0"/>
              <a:t>Η απόφαση για την </a:t>
            </a:r>
            <a:br>
              <a:rPr lang="el-GR" b="1" dirty="0" smtClean="0"/>
            </a:br>
            <a:r>
              <a:rPr lang="el-GR" b="1" dirty="0" smtClean="0"/>
              <a:t>ποσότητα παραγγελίας</a:t>
            </a:r>
            <a:endParaRPr lang="el-GR" b="1" dirty="0"/>
          </a:p>
        </p:txBody>
      </p:sp>
      <p:pic>
        <p:nvPicPr>
          <p:cNvPr id="8" name="Θέση περιεχομένου 1" descr="Εικόνα που δείχνει την απόφαση της ποσότητας μίας παραγγελίας. Λαμβάνονται υπόψιν τα κόστη διατήρησης αποθέματος, και τα κόστη παραγγελία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118197"/>
            <a:ext cx="8424936" cy="3831083"/>
          </a:xfrm>
        </p:spPr>
      </p:pic>
      <p:sp>
        <p:nvSpPr>
          <p:cNvPr id="4" name="Θέση υποσέλιδου 1"/>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ECCECB9B-EFD1-4AEA-A954-735076EEAE7D}" type="slidenum">
              <a:rPr lang="el-GR" sz="1400" smtClean="0">
                <a:solidFill>
                  <a:schemeClr val="tx1"/>
                </a:solidFill>
              </a:rPr>
              <a:t>28</a:t>
            </a:fld>
            <a:endParaRPr lang="el-GR" sz="1400" dirty="0">
              <a:solidFill>
                <a:schemeClr val="tx1"/>
              </a:solidFill>
            </a:endParaRPr>
          </a:p>
        </p:txBody>
      </p:sp>
    </p:spTree>
    <p:extLst>
      <p:ext uri="{BB962C8B-B14F-4D97-AF65-F5344CB8AC3E}">
        <p14:creationId xmlns:p14="http://schemas.microsoft.com/office/powerpoint/2010/main" val="2068836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Παράδειγμα (1)</a:t>
            </a:r>
            <a:endParaRPr lang="el-GR" b="1" dirty="0"/>
          </a:p>
        </p:txBody>
      </p:sp>
      <p:pic>
        <p:nvPicPr>
          <p:cNvPr id="6" name="Θέση περιεχομένου 1" descr="Εικόνα με τις δύο διαφορετικές στρατηγικές παραγγελίας με διαφορετικές ποσότητες παραγγελίας q.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8301436" cy="482453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29</a:t>
            </a:fld>
            <a:endParaRPr lang="el-GR" sz="1400" dirty="0">
              <a:solidFill>
                <a:schemeClr val="tx1"/>
              </a:solidFill>
            </a:endParaRPr>
          </a:p>
        </p:txBody>
      </p:sp>
    </p:spTree>
    <p:extLst>
      <p:ext uri="{BB962C8B-B14F-4D97-AF65-F5344CB8AC3E}">
        <p14:creationId xmlns:p14="http://schemas.microsoft.com/office/powerpoint/2010/main" val="3375840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b="1" dirty="0" smtClean="0">
                <a:solidFill>
                  <a:srgbClr val="333333"/>
                </a:solidFill>
              </a:rPr>
              <a:t>Σκοποί ενότητας </a:t>
            </a:r>
          </a:p>
        </p:txBody>
      </p:sp>
      <p:sp>
        <p:nvSpPr>
          <p:cNvPr id="2" name="Θέση περιεχομένου 1"/>
          <p:cNvSpPr>
            <a:spLocks noGrp="1"/>
          </p:cNvSpPr>
          <p:nvPr>
            <p:ph idx="1"/>
            <p:custDataLst>
              <p:tags r:id="rId1"/>
            </p:custDataLst>
          </p:nvPr>
        </p:nvSpPr>
        <p:spPr/>
        <p:txBody>
          <a:bodyPr rtlCol="0">
            <a:normAutofit/>
          </a:bodyPr>
          <a:lstStyle/>
          <a:p>
            <a:pPr fontAlgn="auto">
              <a:spcAft>
                <a:spcPts val="0"/>
              </a:spcAft>
              <a:buFont typeface="Arial" panose="020B0604020202020204" pitchFamily="34" charset="0"/>
              <a:buChar char="•"/>
              <a:defRPr/>
            </a:pPr>
            <a:endParaRPr lang="el-GR" dirty="0" smtClean="0"/>
          </a:p>
          <a:p>
            <a:r>
              <a:rPr lang="el-GR" sz="2000" dirty="0"/>
              <a:t>Η </a:t>
            </a:r>
            <a:r>
              <a:rPr lang="el-GR" sz="2000" dirty="0" smtClean="0"/>
              <a:t>ενότητα αυτή ασχολείται </a:t>
            </a:r>
            <a:r>
              <a:rPr lang="el-GR" sz="2000" dirty="0"/>
              <a:t>με τη Διαχείριση Αποθεμάτων, δίνοντας ιδιαίτερη έμφαση στο σημαντικό ρόλο που παίζουν τα αποθέματα στην οργάνωση ενός παραγωγικού συστήματος. </a:t>
            </a:r>
            <a:r>
              <a:rPr lang="el-GR" sz="2000" dirty="0"/>
              <a:t>Στην ενότητα αυτή παρατίθενται και αναλύονται οι λόγοι διατήρησης αποθεμάτων, τα είδη των αποθεμάτων, καθώς και τα διάφορα είδη κόστους που ενέχονται σε ένα σύστημα αποθεμάτων. Τέλος, παρατηρώντας τα διαφορετικά κόστη και τις σχέσεις τους με τις διάφορες πολιτικές ανανέωσης αποθεμάτων, παρουσιάζονται τα γνωστά μοντέλα διαχείρισης αυτών, και κυρίως το μοντέλο της Οικονομικής Ποσότητας Παραγγελίας, της Οικονομικής Ποσότητας Παραγωγής και το μοντέλο αποθεμάτων με </a:t>
            </a:r>
            <a:r>
              <a:rPr lang="el-GR" sz="2000" dirty="0"/>
              <a:t>εκπτώσεις</a:t>
            </a:r>
            <a:r>
              <a:rPr lang="en-US" sz="2000" dirty="0"/>
              <a:t>.</a:t>
            </a:r>
            <a:endParaRPr lang="el-GR" sz="2000" dirty="0"/>
          </a:p>
        </p:txBody>
      </p:sp>
      <p:sp>
        <p:nvSpPr>
          <p:cNvPr id="7"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Αποθέματα</a:t>
            </a:r>
            <a:endParaRPr lang="en-US" sz="1400" dirty="0">
              <a:solidFill>
                <a:schemeClr val="tx1"/>
              </a:solidFill>
            </a:endParaRPr>
          </a:p>
        </p:txBody>
      </p:sp>
      <p:sp>
        <p:nvSpPr>
          <p:cNvPr id="5125"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AF2AC6-652D-4AD1-A671-8B499591D49C}" type="slidenum">
              <a:rPr lang="el-GR" altLang="el-GR" sz="1400">
                <a:solidFill>
                  <a:srgbClr val="000000"/>
                </a:solidFill>
                <a:latin typeface="+mn-lt"/>
              </a:rPr>
              <a:pPr fontAlgn="base">
                <a:spcBef>
                  <a:spcPct val="0"/>
                </a:spcBef>
                <a:spcAft>
                  <a:spcPct val="0"/>
                </a:spcAft>
              </a:pPr>
              <a:t>3</a:t>
            </a:fld>
            <a:endParaRPr lang="el-GR" altLang="el-GR" sz="1400" dirty="0">
              <a:solidFill>
                <a:srgbClr val="000000"/>
              </a:solidFill>
              <a:latin typeface="+mn-lt"/>
            </a:endParaRPr>
          </a:p>
        </p:txBody>
      </p:sp>
    </p:spTree>
    <p:extLst>
      <p:ext uri="{BB962C8B-B14F-4D97-AF65-F5344CB8AC3E}">
        <p14:creationId xmlns:p14="http://schemas.microsoft.com/office/powerpoint/2010/main" val="1568358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p:txBody>
          <a:bodyPr/>
          <a:lstStyle/>
          <a:p>
            <a:r>
              <a:rPr lang="el-GR" b="1" dirty="0" smtClean="0"/>
              <a:t>Παράδειγμα (2)</a:t>
            </a:r>
            <a:endParaRPr lang="el-GR" dirty="0"/>
          </a:p>
        </p:txBody>
      </p:sp>
      <p:graphicFrame>
        <p:nvGraphicFramePr>
          <p:cNvPr id="10" name="Θέση περιεχομένου 1" descr="Πίνακας στον οποίο αναγράφονται οι τιμές για την ποσότητα παραγγελίας, το κόστος αποθεματοποίησης, το κόστος παραγγελίας και το συνολικό κόστος."/>
          <p:cNvGraphicFramePr>
            <a:graphicFrameLocks noGrp="1"/>
          </p:cNvGraphicFramePr>
          <p:nvPr>
            <p:ph idx="1"/>
            <p:custDataLst>
              <p:tags r:id="rId2"/>
            </p:custDataLst>
            <p:extLst>
              <p:ext uri="{D42A27DB-BD31-4B8C-83A1-F6EECF244321}">
                <p14:modId xmlns:p14="http://schemas.microsoft.com/office/powerpoint/2010/main" val="4024687737"/>
              </p:ext>
            </p:extLst>
          </p:nvPr>
        </p:nvGraphicFramePr>
        <p:xfrm>
          <a:off x="539552" y="1484784"/>
          <a:ext cx="8136905" cy="4470215"/>
        </p:xfrm>
        <a:graphic>
          <a:graphicData uri="http://schemas.openxmlformats.org/drawingml/2006/table">
            <a:tbl>
              <a:tblPr firstRow="1" bandRow="1">
                <a:tableStyleId>{5940675A-B579-460E-94D1-54222C63F5DA}</a:tableStyleId>
              </a:tblPr>
              <a:tblGrid>
                <a:gridCol w="1512169"/>
                <a:gridCol w="2376264"/>
                <a:gridCol w="360040"/>
                <a:gridCol w="2304256"/>
                <a:gridCol w="360040"/>
                <a:gridCol w="1224136"/>
              </a:tblGrid>
              <a:tr h="965087">
                <a:tc gridSpan="3">
                  <a:txBody>
                    <a:body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defRPr/>
                      </a:pPr>
                      <a:r>
                        <a:rPr kumimoji="0" lang="el-GR" sz="1600" b="1" i="0" u="none" strike="noStrike" kern="1200" cap="none" spc="0" normalizeH="0" baseline="0" noProof="0" dirty="0" smtClean="0">
                          <a:ln>
                            <a:noFill/>
                          </a:ln>
                          <a:solidFill>
                            <a:prstClr val="black"/>
                          </a:solidFill>
                          <a:effectLst/>
                          <a:uLnTx/>
                          <a:uFillTx/>
                          <a:latin typeface="+mn-lt"/>
                        </a:rPr>
                        <a:t>Ζήτηση, </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defRPr/>
                      </a:pPr>
                      <a:r>
                        <a:rPr kumimoji="0" lang="en-US" sz="1600" b="1" i="0" u="none" strike="noStrike" kern="1200" cap="none" spc="0" normalizeH="0" baseline="0" noProof="0" dirty="0" smtClean="0">
                          <a:ln>
                            <a:noFill/>
                          </a:ln>
                          <a:solidFill>
                            <a:prstClr val="black"/>
                          </a:solidFill>
                          <a:effectLst/>
                          <a:uLnTx/>
                          <a:uFillTx/>
                          <a:latin typeface="+mn-lt"/>
                        </a:rPr>
                        <a:t>D</a:t>
                      </a:r>
                      <a:r>
                        <a:rPr kumimoji="0" lang="el-GR" sz="1600" b="1" i="0" u="none" strike="noStrike" kern="1200" cap="none" spc="0" normalizeH="0" baseline="0" noProof="0" dirty="0" smtClean="0">
                          <a:ln>
                            <a:noFill/>
                          </a:ln>
                          <a:solidFill>
                            <a:prstClr val="black"/>
                          </a:solidFill>
                          <a:effectLst/>
                          <a:uLnTx/>
                          <a:uFillTx/>
                          <a:latin typeface="+mn-lt"/>
                        </a:rPr>
                        <a:t> = 1000 </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defRPr/>
                      </a:pPr>
                      <a:r>
                        <a:rPr kumimoji="0" lang="el-GR" sz="1600" b="1" i="0" u="none" strike="noStrike" kern="1200" cap="none" spc="0" normalizeH="0" baseline="0" noProof="0" dirty="0" smtClean="0">
                          <a:ln>
                            <a:noFill/>
                          </a:ln>
                          <a:solidFill>
                            <a:prstClr val="black"/>
                          </a:solidFill>
                          <a:effectLst/>
                          <a:uLnTx/>
                          <a:uFillTx/>
                          <a:latin typeface="+mn-lt"/>
                        </a:rPr>
                        <a:t>μονάδες/χρόνο </a:t>
                      </a:r>
                      <a:endParaRPr lang="el-GR" sz="1600" noProof="0" dirty="0"/>
                    </a:p>
                  </a:txBody>
                  <a:tcPr anchor="ctr">
                    <a:solidFill>
                      <a:schemeClr val="bg1">
                        <a:lumMod val="95000"/>
                      </a:schemeClr>
                    </a:solidFill>
                  </a:tcPr>
                </a:tc>
                <a:tc hMerge="1">
                  <a:txBody>
                    <a:bodyPr/>
                    <a:lstStyle/>
                    <a:p>
                      <a:endParaRPr lang="el-GR" dirty="0"/>
                    </a:p>
                  </a:txBody>
                  <a:tcPr/>
                </a:tc>
                <a:tc hMerge="1">
                  <a:txBody>
                    <a:bodyPr/>
                    <a:lstStyle/>
                    <a:p>
                      <a:endParaRPr lang="el-GR" dirty="0"/>
                    </a:p>
                  </a:txBody>
                  <a:tcPr/>
                </a:tc>
                <a:tc gridSpan="3">
                  <a:txBody>
                    <a:body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defRPr/>
                      </a:pPr>
                      <a:r>
                        <a:rPr kumimoji="0" lang="el-GR" sz="1600" b="1" i="0" u="none" strike="noStrike" kern="1200" cap="none" spc="0" normalizeH="0" baseline="0" noProof="0" dirty="0" smtClean="0">
                          <a:ln>
                            <a:noFill/>
                          </a:ln>
                          <a:solidFill>
                            <a:prstClr val="black"/>
                          </a:solidFill>
                          <a:effectLst/>
                          <a:uLnTx/>
                          <a:uFillTx/>
                          <a:latin typeface="+mn-lt"/>
                        </a:rPr>
                        <a:t>Κόστος παραγγελίας,  </a:t>
                      </a:r>
                      <a:r>
                        <a:rPr kumimoji="0" lang="en-US" sz="1600" b="1" i="0" u="none" strike="noStrike" kern="1200" cap="none" spc="0" normalizeH="0" baseline="0" noProof="0" dirty="0" smtClean="0">
                          <a:ln>
                            <a:noFill/>
                          </a:ln>
                          <a:solidFill>
                            <a:prstClr val="black"/>
                          </a:solidFill>
                          <a:effectLst/>
                          <a:uLnTx/>
                          <a:uFillTx/>
                          <a:latin typeface="+mn-lt"/>
                        </a:rPr>
                        <a:t>C</a:t>
                      </a:r>
                      <a:r>
                        <a:rPr kumimoji="0" lang="en-US" sz="1600" b="1" i="0" u="none" strike="noStrike" kern="1200" cap="none" spc="0" normalizeH="0" baseline="-25000" noProof="0" dirty="0" smtClean="0">
                          <a:ln>
                            <a:noFill/>
                          </a:ln>
                          <a:solidFill>
                            <a:prstClr val="black"/>
                          </a:solidFill>
                          <a:effectLst/>
                          <a:uLnTx/>
                          <a:uFillTx/>
                          <a:latin typeface="+mn-lt"/>
                        </a:rPr>
                        <a:t>R</a:t>
                      </a:r>
                      <a:r>
                        <a:rPr kumimoji="0" lang="el-GR" sz="1600" b="1" i="0" u="none" strike="noStrike" kern="1200" cap="none" spc="0" normalizeH="0" baseline="-25000" noProof="0" dirty="0" smtClean="0">
                          <a:ln>
                            <a:noFill/>
                          </a:ln>
                          <a:solidFill>
                            <a:prstClr val="black"/>
                          </a:solidFill>
                          <a:effectLst/>
                          <a:uLnTx/>
                          <a:uFillTx/>
                          <a:latin typeface="+mn-lt"/>
                        </a:rPr>
                        <a:t> </a:t>
                      </a:r>
                      <a:r>
                        <a:rPr kumimoji="0" lang="el-GR" sz="1600" b="1" i="0" u="none" strike="noStrike" kern="1200" cap="none" spc="0" normalizeH="0" baseline="0" noProof="0" dirty="0" smtClean="0">
                          <a:ln>
                            <a:noFill/>
                          </a:ln>
                          <a:solidFill>
                            <a:prstClr val="black"/>
                          </a:solidFill>
                          <a:effectLst/>
                          <a:uLnTx/>
                          <a:uFillTx/>
                          <a:latin typeface="+mn-lt"/>
                        </a:rPr>
                        <a:t>= 20</a:t>
                      </a:r>
                      <a:r>
                        <a:rPr kumimoji="0" lang="el-GR" sz="1600" b="1" i="0" u="none" strike="noStrike" kern="1200" cap="none" spc="0" normalizeH="0" baseline="0" noProof="0" dirty="0" smtClean="0">
                          <a:ln>
                            <a:noFill/>
                          </a:ln>
                          <a:solidFill>
                            <a:prstClr val="black"/>
                          </a:solidFill>
                          <a:effectLst/>
                          <a:uLnTx/>
                          <a:uFillTx/>
                          <a:latin typeface="+mn-lt"/>
                          <a:cs typeface="Arial" charset="0"/>
                        </a:rPr>
                        <a:t>€ / παραγγελία. Μοναδιαίο κόστος αποθεματοποίησης, </a:t>
                      </a:r>
                      <a:r>
                        <a:rPr kumimoji="0" lang="en-US" sz="1600" b="1" i="0" u="none" strike="noStrike" kern="1200" cap="none" spc="0" normalizeH="0" baseline="0" noProof="0" dirty="0" smtClean="0">
                          <a:ln>
                            <a:noFill/>
                          </a:ln>
                          <a:solidFill>
                            <a:prstClr val="black"/>
                          </a:solidFill>
                          <a:effectLst/>
                          <a:uLnTx/>
                          <a:uFillTx/>
                          <a:latin typeface="+mn-lt"/>
                          <a:cs typeface="Arial" charset="0"/>
                        </a:rPr>
                        <a:t>C</a:t>
                      </a:r>
                      <a:r>
                        <a:rPr kumimoji="0" lang="en-US" sz="1600" b="1" i="0" u="none" strike="noStrike" kern="1200" cap="none" spc="0" normalizeH="0" baseline="-25000" noProof="0" dirty="0" smtClean="0">
                          <a:ln>
                            <a:noFill/>
                          </a:ln>
                          <a:solidFill>
                            <a:prstClr val="black"/>
                          </a:solidFill>
                          <a:effectLst/>
                          <a:uLnTx/>
                          <a:uFillTx/>
                          <a:latin typeface="+mn-lt"/>
                          <a:cs typeface="Arial" charset="0"/>
                        </a:rPr>
                        <a:t>H</a:t>
                      </a:r>
                      <a:r>
                        <a:rPr kumimoji="0" lang="el-GR" sz="1600" b="1" i="0" u="none" strike="noStrike" kern="1200" cap="none" spc="0" normalizeH="0" baseline="0" noProof="0" dirty="0" smtClean="0">
                          <a:ln>
                            <a:noFill/>
                          </a:ln>
                          <a:solidFill>
                            <a:prstClr val="black"/>
                          </a:solidFill>
                          <a:effectLst/>
                          <a:uLnTx/>
                          <a:uFillTx/>
                          <a:latin typeface="+mn-lt"/>
                          <a:cs typeface="Arial" charset="0"/>
                        </a:rPr>
                        <a:t>=1 € / χρόνο.</a:t>
                      </a:r>
                    </a:p>
                  </a:txBody>
                  <a:tcPr anchor="ctr">
                    <a:solidFill>
                      <a:schemeClr val="bg1">
                        <a:lumMod val="95000"/>
                      </a:schemeClr>
                    </a:solidFill>
                  </a:tcPr>
                </a:tc>
                <a:tc hMerge="1">
                  <a:txBody>
                    <a:bodyPr/>
                    <a:lstStyle/>
                    <a:p>
                      <a:endParaRPr lang="el-GR" dirty="0"/>
                    </a:p>
                  </a:txBody>
                  <a:tcPr/>
                </a:tc>
                <a:tc hMerge="1">
                  <a:txBody>
                    <a:bodyPr/>
                    <a:lstStyle/>
                    <a:p>
                      <a:endParaRPr lang="el-GR" dirty="0"/>
                    </a:p>
                  </a:txBody>
                  <a:tcPr/>
                </a:tc>
              </a:tr>
              <a:tr h="74448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Ποσότητα Παραγγελίας</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a:t>
                      </a:r>
                      <a:r>
                        <a:rPr kumimoji="0" lang="en-US" sz="1600" b="1" i="0" u="none" strike="noStrike" cap="none" normalizeH="0" baseline="0" noProof="0" dirty="0" smtClean="0">
                          <a:ln>
                            <a:noFill/>
                          </a:ln>
                          <a:solidFill>
                            <a:schemeClr val="tx1"/>
                          </a:solidFill>
                          <a:effectLst/>
                          <a:latin typeface="+mn-lt"/>
                        </a:rPr>
                        <a:t>Q</a:t>
                      </a:r>
                      <a:r>
                        <a:rPr kumimoji="0" lang="el-GR" sz="1600" b="1" i="0" u="none" strike="noStrike" cap="none" normalizeH="0" baseline="0" noProof="0" dirty="0" smtClean="0">
                          <a:ln>
                            <a:noFill/>
                          </a:ln>
                          <a:solidFill>
                            <a:schemeClr val="tx1"/>
                          </a:solidFill>
                          <a:effectLst/>
                          <a:latin typeface="+mn-lt"/>
                        </a:rPr>
                        <a:t>)</a:t>
                      </a:r>
                    </a:p>
                  </a:txBody>
                  <a:tcPr marT="45716" marB="45716" anchor="ctr" horzOverflow="overflow">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Κόστος αποθεματοποίησης</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((1/2)*</a:t>
                      </a:r>
                      <a:r>
                        <a:rPr kumimoji="0" lang="en-US" sz="1600" b="1" i="0" u="none" strike="noStrike" cap="none" normalizeH="0" baseline="0" noProof="0" dirty="0" smtClean="0">
                          <a:ln>
                            <a:noFill/>
                          </a:ln>
                          <a:solidFill>
                            <a:schemeClr val="tx1"/>
                          </a:solidFill>
                          <a:effectLst/>
                          <a:latin typeface="+mn-lt"/>
                        </a:rPr>
                        <a:t>I</a:t>
                      </a:r>
                      <a:r>
                        <a:rPr kumimoji="0" lang="en-US" sz="1600" b="1" i="0" u="none" strike="noStrike" cap="none" normalizeH="0" baseline="-25000" noProof="0" dirty="0" smtClean="0">
                          <a:ln>
                            <a:noFill/>
                          </a:ln>
                          <a:solidFill>
                            <a:schemeClr val="tx1"/>
                          </a:solidFill>
                          <a:effectLst/>
                          <a:latin typeface="+mn-lt"/>
                        </a:rPr>
                        <a:t>H</a:t>
                      </a:r>
                      <a:r>
                        <a:rPr kumimoji="0" lang="en-US" sz="1600" b="1" i="0" u="none" strike="noStrike" cap="none" normalizeH="0" baseline="0" noProof="0" dirty="0" smtClean="0">
                          <a:ln>
                            <a:noFill/>
                          </a:ln>
                          <a:solidFill>
                            <a:schemeClr val="tx1"/>
                          </a:solidFill>
                          <a:effectLst/>
                          <a:latin typeface="+mn-lt"/>
                        </a:rPr>
                        <a:t>*C</a:t>
                      </a:r>
                      <a:r>
                        <a:rPr kumimoji="0" lang="en-US" sz="1600" b="1" i="0" u="none" strike="noStrike" cap="none" normalizeH="0" baseline="-25000" noProof="0" dirty="0" smtClean="0">
                          <a:ln>
                            <a:noFill/>
                          </a:ln>
                          <a:solidFill>
                            <a:schemeClr val="tx1"/>
                          </a:solidFill>
                          <a:effectLst/>
                          <a:latin typeface="+mn-lt"/>
                        </a:rPr>
                        <a:t>H</a:t>
                      </a:r>
                      <a:r>
                        <a:rPr kumimoji="0" lang="el-GR" sz="1600" b="1" i="0" u="none" strike="noStrike" cap="none" normalizeH="0" baseline="0" noProof="0" dirty="0" smtClean="0">
                          <a:ln>
                            <a:noFill/>
                          </a:ln>
                          <a:solidFill>
                            <a:schemeClr val="tx1"/>
                          </a:solidFill>
                          <a:effectLst/>
                          <a:latin typeface="+mn-lt"/>
                        </a:rPr>
                        <a:t>)</a:t>
                      </a:r>
                    </a:p>
                  </a:txBody>
                  <a:tcPr marT="45716" marB="45716" anchor="ctr" horzOverflow="overflow">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a:t>
                      </a:r>
                    </a:p>
                  </a:txBody>
                  <a:tcPr marT="45716" marB="45716" anchor="ctr" horzOverflow="overflow">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Κόστος Παραγγελίας</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a:t>
                      </a:r>
                      <a:r>
                        <a:rPr kumimoji="0" lang="en-US" sz="1600" b="1" i="0" u="none" strike="noStrike" cap="none" normalizeH="0" baseline="0" noProof="0" dirty="0" smtClean="0">
                          <a:ln>
                            <a:noFill/>
                          </a:ln>
                          <a:solidFill>
                            <a:schemeClr val="tx1"/>
                          </a:solidFill>
                          <a:effectLst/>
                          <a:latin typeface="+mn-lt"/>
                        </a:rPr>
                        <a:t>D/Q)*C</a:t>
                      </a:r>
                      <a:r>
                        <a:rPr kumimoji="0" lang="en-US" sz="1600" b="1" i="0" u="none" strike="noStrike" cap="none" normalizeH="0" baseline="-25000" noProof="0" dirty="0" smtClean="0">
                          <a:ln>
                            <a:noFill/>
                          </a:ln>
                          <a:solidFill>
                            <a:schemeClr val="tx1"/>
                          </a:solidFill>
                          <a:effectLst/>
                          <a:latin typeface="+mn-lt"/>
                        </a:rPr>
                        <a:t>R</a:t>
                      </a:r>
                      <a:r>
                        <a:rPr kumimoji="0" lang="el-GR" sz="1600" b="1" i="0" u="none" strike="noStrike" cap="none" normalizeH="0" baseline="0" noProof="0" dirty="0" smtClean="0">
                          <a:ln>
                            <a:noFill/>
                          </a:ln>
                          <a:solidFill>
                            <a:schemeClr val="tx1"/>
                          </a:solidFill>
                          <a:effectLst/>
                          <a:latin typeface="+mn-lt"/>
                        </a:rPr>
                        <a:t>)</a:t>
                      </a:r>
                    </a:p>
                  </a:txBody>
                  <a:tcPr marT="45716" marB="45716" anchor="ctr" horzOverflow="overflow">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a:t>
                      </a:r>
                    </a:p>
                  </a:txBody>
                  <a:tcPr marT="45716" marB="45716" anchor="ctr" horzOverflow="overflow">
                    <a:solidFill>
                      <a:srgbClr val="FFCC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Συνολικό Κόστος</a:t>
                      </a:r>
                    </a:p>
                  </a:txBody>
                  <a:tcPr marT="45716" marB="45716" anchor="ctr" horzOverflow="overflow">
                    <a:solidFill>
                      <a:srgbClr val="FFCCFF"/>
                    </a:solidFill>
                  </a:tcPr>
                </a:tc>
              </a:tr>
              <a:tr h="3033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50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25</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20*20=400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425</a:t>
                      </a:r>
                    </a:p>
                  </a:txBody>
                  <a:tcPr marT="45716" marB="45716" anchor="ctr" horzOverflow="overflow"/>
                </a:tc>
              </a:tr>
              <a:tr h="3033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100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50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10*20=200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250</a:t>
                      </a:r>
                    </a:p>
                  </a:txBody>
                  <a:tcPr marT="45716" marB="45716" anchor="ctr" horzOverflow="overflow"/>
                </a:tc>
              </a:tr>
              <a:tr h="3033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150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75</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6.7*20=134</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209</a:t>
                      </a:r>
                    </a:p>
                  </a:txBody>
                  <a:tcPr marT="45716" marB="45716" anchor="ctr" horzOverflow="overflow"/>
                </a:tc>
              </a:tr>
              <a:tr h="3033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100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5*20=100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200</a:t>
                      </a:r>
                    </a:p>
                  </a:txBody>
                  <a:tcPr marT="45716" marB="45716" anchor="ctr" horzOverflow="overflow"/>
                </a:tc>
              </a:tr>
              <a:tr h="3033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250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125</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4*20=80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205</a:t>
                      </a:r>
                    </a:p>
                  </a:txBody>
                  <a:tcPr marT="45716" marB="45716" anchor="ctr" horzOverflow="overflow"/>
                </a:tc>
              </a:tr>
              <a:tr h="3033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300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150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3.3*20=66</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216</a:t>
                      </a:r>
                    </a:p>
                  </a:txBody>
                  <a:tcPr marT="45716" marB="45716" anchor="ctr" horzOverflow="overflow"/>
                </a:tc>
              </a:tr>
              <a:tr h="3033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350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175</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2.9*20=58</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233</a:t>
                      </a:r>
                    </a:p>
                  </a:txBody>
                  <a:tcPr marT="45716" marB="45716" anchor="ctr" horzOverflow="overflow"/>
                </a:tc>
              </a:tr>
              <a:tr h="30330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400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200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2.5*20=50</a:t>
                      </a: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endParaRPr kumimoji="0" lang="el-GR" sz="1600" b="0" i="0" u="none" strike="noStrike" cap="none" normalizeH="0" baseline="0" noProof="0" dirty="0" smtClean="0">
                        <a:ln>
                          <a:noFill/>
                        </a:ln>
                        <a:solidFill>
                          <a:schemeClr val="tx1"/>
                        </a:solidFill>
                        <a:effectLst/>
                        <a:latin typeface="+mn-lt"/>
                      </a:endParaRPr>
                    </a:p>
                  </a:txBody>
                  <a:tcPr marT="45716" marB="45716" anchor="ctr"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250</a:t>
                      </a:r>
                    </a:p>
                  </a:txBody>
                  <a:tcPr marT="45716" marB="45716" anchor="ctr" horzOverflow="overflow"/>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30</a:t>
            </a:fld>
            <a:endParaRPr lang="el-GR" sz="1400"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260548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Οικονομική  ποσότητα  παραγγελίας</a:t>
            </a:r>
            <a:r>
              <a:rPr lang="en-US" b="1" dirty="0" smtClean="0"/>
              <a:t> - </a:t>
            </a:r>
            <a:r>
              <a:rPr lang="el-GR" b="1" dirty="0" smtClean="0"/>
              <a:t>ΟΠΠ</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2400"/>
              </a:spcAft>
              <a:buClr>
                <a:srgbClr val="C00000"/>
              </a:buClr>
              <a:buSzPct val="100000"/>
              <a:buFont typeface="Arial" panose="020B0604020202020204" pitchFamily="34" charset="0"/>
              <a:buChar char="●"/>
              <a:defRPr/>
            </a:pPr>
            <a:r>
              <a:rPr lang="el-GR" sz="2400" b="1" dirty="0">
                <a:solidFill>
                  <a:srgbClr val="C00000"/>
                </a:solidFill>
              </a:rPr>
              <a:t>ΟΠΠ</a:t>
            </a:r>
            <a:r>
              <a:rPr lang="en-US" sz="2400" b="1" dirty="0">
                <a:solidFill>
                  <a:srgbClr val="C00000"/>
                </a:solidFill>
              </a:rPr>
              <a:t>: </a:t>
            </a:r>
            <a:r>
              <a:rPr lang="el-GR" sz="2400" b="1" dirty="0">
                <a:solidFill>
                  <a:srgbClr val="C00000"/>
                </a:solidFill>
              </a:rPr>
              <a:t>Βασικό Μοντέλο Αποθεμάτων</a:t>
            </a:r>
            <a:r>
              <a:rPr lang="el-GR" sz="2400" dirty="0"/>
              <a:t>.</a:t>
            </a:r>
          </a:p>
          <a:p>
            <a:pPr lvl="2" indent="-342000" eaLnBrk="0" fontAlgn="base" hangingPunct="0">
              <a:spcBef>
                <a:spcPts val="0"/>
              </a:spcBef>
              <a:spcAft>
                <a:spcPts val="600"/>
              </a:spcAft>
              <a:buClr>
                <a:srgbClr val="00CC99"/>
              </a:buClr>
              <a:buFont typeface="Arial" panose="020B0604020202020204" pitchFamily="34" charset="0"/>
              <a:buChar char="●"/>
              <a:defRPr/>
            </a:pPr>
            <a:r>
              <a:rPr lang="el-GR" dirty="0"/>
              <a:t>Το απλούστερο μοντέλο για την ανάπτυξη της θεωρίας αποθεμάτων.</a:t>
            </a:r>
          </a:p>
          <a:p>
            <a:pPr lvl="2" indent="-342000" eaLnBrk="0" fontAlgn="base" hangingPunct="0">
              <a:spcBef>
                <a:spcPts val="0"/>
              </a:spcBef>
              <a:spcAft>
                <a:spcPts val="600"/>
              </a:spcAft>
              <a:buClr>
                <a:srgbClr val="00CC99"/>
              </a:buClr>
              <a:buFont typeface="Arial" panose="020B0604020202020204" pitchFamily="34" charset="0"/>
              <a:buChar char="●"/>
              <a:defRPr/>
            </a:pPr>
            <a:r>
              <a:rPr lang="el-GR" dirty="0"/>
              <a:t>Αφορά σε ιδανικές (μη ρεαλιστικές συνθήκες) – απλούστευση ανάλυσης.</a:t>
            </a:r>
          </a:p>
          <a:p>
            <a:pPr lvl="2" indent="-342000" eaLnBrk="0" fontAlgn="base" hangingPunct="0">
              <a:spcBef>
                <a:spcPts val="0"/>
              </a:spcBef>
              <a:spcAft>
                <a:spcPts val="600"/>
              </a:spcAft>
              <a:buClr>
                <a:srgbClr val="00CC99"/>
              </a:buClr>
              <a:buFont typeface="Arial" panose="020B0604020202020204" pitchFamily="34" charset="0"/>
              <a:buChar char="●"/>
              <a:defRPr/>
            </a:pPr>
            <a:r>
              <a:rPr lang="el-GR" dirty="0"/>
              <a:t>Καθορίζει το «βέλτιστο» ύψος αποθεμάτων (που αντιστοιχεί στο ελάχιστο κόστος).</a:t>
            </a:r>
          </a:p>
          <a:p>
            <a:pPr lvl="2" indent="-342000" eaLnBrk="0" fontAlgn="base" hangingPunct="0">
              <a:spcBef>
                <a:spcPts val="0"/>
              </a:spcBef>
              <a:spcAft>
                <a:spcPct val="0"/>
              </a:spcAft>
              <a:buClr>
                <a:srgbClr val="00CC99"/>
              </a:buClr>
              <a:buFont typeface="Arial" panose="020B0604020202020204" pitchFamily="34" charset="0"/>
              <a:buChar char="●"/>
              <a:defRPr/>
            </a:pPr>
            <a:r>
              <a:rPr lang="el-GR" dirty="0"/>
              <a:t>Το κόστος προσδιορίζεται από τις δαπάνες διατήρησης αποθεμάτων και από τις δαπάνες τοποθέτησης και παραλαβής της παραγγελίας</a:t>
            </a:r>
            <a:r>
              <a:rPr lang="el-GR" dirty="0" smtClean="0"/>
              <a:t>.</a:t>
            </a:r>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31</a:t>
            </a:fld>
            <a:endParaRPr lang="el-GR" sz="1400" dirty="0">
              <a:solidFill>
                <a:schemeClr val="tx1"/>
              </a:solidFill>
            </a:endParaRPr>
          </a:p>
        </p:txBody>
      </p:sp>
    </p:spTree>
    <p:extLst>
      <p:ext uri="{BB962C8B-B14F-4D97-AF65-F5344CB8AC3E}">
        <p14:creationId xmlns:p14="http://schemas.microsoft.com/office/powerpoint/2010/main" val="221860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Προϋποθέσεις για την εφαρμογή της </a:t>
            </a:r>
            <a:r>
              <a:rPr lang="el-GR" b="1" dirty="0" smtClean="0"/>
              <a:t>ΟΠΠ</a:t>
            </a:r>
            <a:endParaRPr lang="el-GR" b="1" dirty="0"/>
          </a:p>
        </p:txBody>
      </p:sp>
      <p:sp>
        <p:nvSpPr>
          <p:cNvPr id="3" name="Θέση περιεχομένου 1"/>
          <p:cNvSpPr>
            <a:spLocks noGrp="1"/>
          </p:cNvSpPr>
          <p:nvPr>
            <p:ph idx="1"/>
          </p:nvPr>
        </p:nvSpPr>
        <p:spPr/>
        <p:txBody>
          <a:bodyPr>
            <a:normAutofit/>
          </a:bodyPr>
          <a:lstStyle/>
          <a:p>
            <a:pPr eaLnBrk="0" fontAlgn="base" hangingPunct="0">
              <a:spcBef>
                <a:spcPts val="0"/>
              </a:spcBef>
              <a:spcAft>
                <a:spcPts val="600"/>
              </a:spcAft>
              <a:buClr>
                <a:srgbClr val="C00000"/>
              </a:buClr>
              <a:buFont typeface="Arial" panose="020B0604020202020204" pitchFamily="34" charset="0"/>
              <a:buChar char="●"/>
              <a:defRPr/>
            </a:pPr>
            <a:r>
              <a:rPr lang="el-GR" sz="2000" dirty="0"/>
              <a:t>Ο ρυθμός ζήτησης είναι γνωστός και σταθερός.</a:t>
            </a:r>
          </a:p>
          <a:p>
            <a:pPr eaLnBrk="0" fontAlgn="base" hangingPunct="0">
              <a:spcBef>
                <a:spcPts val="0"/>
              </a:spcBef>
              <a:spcAft>
                <a:spcPts val="600"/>
              </a:spcAft>
              <a:buClr>
                <a:srgbClr val="C00000"/>
              </a:buClr>
              <a:buFont typeface="Arial" panose="020B0604020202020204" pitchFamily="34" charset="0"/>
              <a:buChar char="●"/>
              <a:defRPr/>
            </a:pPr>
            <a:r>
              <a:rPr lang="el-GR" sz="2000" dirty="0"/>
              <a:t>Ο ρυθμός ανανέωσης είναι άπειρος. Η συνολική ποσότητα παραγγελίας </a:t>
            </a:r>
            <a:r>
              <a:rPr lang="en-US" sz="2000" dirty="0" smtClean="0"/>
              <a:t>Q</a:t>
            </a:r>
            <a:r>
              <a:rPr lang="el-GR" sz="2000" dirty="0" smtClean="0"/>
              <a:t>, </a:t>
            </a:r>
            <a:r>
              <a:rPr lang="el-GR" sz="2000" dirty="0"/>
              <a:t>προστίθεται στο απόθεμα μονομιάς (</a:t>
            </a:r>
            <a:r>
              <a:rPr lang="en-US" sz="2000" dirty="0" err="1"/>
              <a:t>t</a:t>
            </a:r>
            <a:r>
              <a:rPr lang="en-US" sz="2000" baseline="-25000" dirty="0" err="1"/>
              <a:t>p</a:t>
            </a:r>
            <a:r>
              <a:rPr lang="en-US" sz="2000" dirty="0"/>
              <a:t> = 0)</a:t>
            </a:r>
            <a:r>
              <a:rPr lang="el-GR" sz="2000" dirty="0"/>
              <a:t>.</a:t>
            </a:r>
          </a:p>
          <a:p>
            <a:pPr eaLnBrk="0" fontAlgn="base" hangingPunct="0">
              <a:spcBef>
                <a:spcPts val="0"/>
              </a:spcBef>
              <a:spcAft>
                <a:spcPts val="600"/>
              </a:spcAft>
              <a:buClr>
                <a:srgbClr val="C00000"/>
              </a:buClr>
              <a:buFont typeface="Arial" panose="020B0604020202020204" pitchFamily="34" charset="0"/>
              <a:buChar char="●"/>
              <a:defRPr/>
            </a:pPr>
            <a:r>
              <a:rPr lang="el-GR" sz="2000" dirty="0"/>
              <a:t>Ο χρόνος παραγγελίας είναι γνωστός και σταθερός (</a:t>
            </a:r>
            <a:r>
              <a:rPr lang="en-US" sz="2000" dirty="0"/>
              <a:t>L)</a:t>
            </a:r>
            <a:r>
              <a:rPr lang="el-GR" sz="2000" dirty="0"/>
              <a:t>.</a:t>
            </a:r>
          </a:p>
          <a:p>
            <a:pPr eaLnBrk="0" fontAlgn="base" hangingPunct="0">
              <a:spcBef>
                <a:spcPts val="0"/>
              </a:spcBef>
              <a:spcAft>
                <a:spcPts val="600"/>
              </a:spcAft>
              <a:buClr>
                <a:srgbClr val="C00000"/>
              </a:buClr>
              <a:buFont typeface="Arial" panose="020B0604020202020204" pitchFamily="34" charset="0"/>
              <a:buChar char="●"/>
              <a:defRPr/>
            </a:pPr>
            <a:r>
              <a:rPr lang="el-GR" sz="2000" dirty="0"/>
              <a:t>Η τιμή μονάδας είναι σταθερή, δηλαδή για το είδος που έχουμε σε </a:t>
            </a:r>
            <a:r>
              <a:rPr lang="el-GR" sz="2000" dirty="0" smtClean="0"/>
              <a:t>απόθεμα, </a:t>
            </a:r>
            <a:r>
              <a:rPr lang="el-GR" sz="2000" dirty="0"/>
              <a:t>δεν προσφέρονται εκπτώσεις σε συνάρτηση με την παραγγελθείσα ποσότητα, </a:t>
            </a:r>
            <a:r>
              <a:rPr lang="en-US" sz="2000" dirty="0"/>
              <a:t>b(Q)</a:t>
            </a:r>
            <a:r>
              <a:rPr lang="el-GR" sz="2000" dirty="0"/>
              <a:t> = </a:t>
            </a:r>
            <a:r>
              <a:rPr lang="en-US" sz="2000" dirty="0"/>
              <a:t>b</a:t>
            </a:r>
            <a:r>
              <a:rPr lang="el-GR" sz="2000" dirty="0"/>
              <a:t>.</a:t>
            </a:r>
          </a:p>
          <a:p>
            <a:pPr eaLnBrk="0" fontAlgn="base" hangingPunct="0">
              <a:spcBef>
                <a:spcPts val="0"/>
              </a:spcBef>
              <a:spcAft>
                <a:spcPts val="600"/>
              </a:spcAft>
              <a:buClr>
                <a:srgbClr val="C00000"/>
              </a:buClr>
              <a:buFont typeface="Arial" panose="020B0604020202020204" pitchFamily="34" charset="0"/>
              <a:buChar char="●"/>
              <a:defRPr/>
            </a:pPr>
            <a:r>
              <a:rPr lang="el-GR" sz="2000" dirty="0"/>
              <a:t>Όχι για εποχικά προϊόντα.</a:t>
            </a:r>
          </a:p>
          <a:p>
            <a:pPr eaLnBrk="0" fontAlgn="base" hangingPunct="0">
              <a:spcBef>
                <a:spcPts val="0"/>
              </a:spcBef>
              <a:spcAft>
                <a:spcPts val="600"/>
              </a:spcAft>
              <a:buClr>
                <a:srgbClr val="C00000"/>
              </a:buClr>
              <a:buFont typeface="Arial" panose="020B0604020202020204" pitchFamily="34" charset="0"/>
              <a:buChar char="●"/>
              <a:defRPr/>
            </a:pPr>
            <a:r>
              <a:rPr lang="el-GR" sz="2000" dirty="0"/>
              <a:t>Όχι ελλείψεις (το κόστος έλλειψης αποθέματος είναι άπειρο (</a:t>
            </a:r>
            <a:r>
              <a:rPr lang="en-US" sz="2000" dirty="0" smtClean="0"/>
              <a:t>C</a:t>
            </a:r>
            <a:r>
              <a:rPr lang="en-US" sz="2000" baseline="-25000" dirty="0" smtClean="0"/>
              <a:t>s</a:t>
            </a:r>
            <a:r>
              <a:rPr lang="el-GR" sz="2000" baseline="-25000" dirty="0" smtClean="0"/>
              <a:t> </a:t>
            </a:r>
            <a:r>
              <a:rPr lang="en-US" sz="2000" dirty="0" smtClean="0"/>
              <a:t>=</a:t>
            </a:r>
            <a:r>
              <a:rPr lang="el-GR" sz="2000" dirty="0" smtClean="0"/>
              <a:t> </a:t>
            </a:r>
            <a:r>
              <a:rPr lang="en-US" sz="2000" dirty="0" smtClean="0">
                <a:cs typeface="Arial" charset="0"/>
              </a:rPr>
              <a:t>∞</a:t>
            </a:r>
            <a:r>
              <a:rPr lang="en-US" sz="2000" dirty="0">
                <a:cs typeface="Arial" charset="0"/>
              </a:rPr>
              <a:t>) </a:t>
            </a:r>
            <a:r>
              <a:rPr lang="el-GR" sz="2000" dirty="0"/>
              <a:t>και συνεπώς η λειτουργία του συστήματος γίνεται χωρίς ελλείψεις ( </a:t>
            </a:r>
            <a:r>
              <a:rPr lang="en-US" sz="2000" dirty="0"/>
              <a:t>I</a:t>
            </a:r>
            <a:r>
              <a:rPr lang="en-US" sz="2000" baseline="-25000" dirty="0"/>
              <a:t>s</a:t>
            </a:r>
            <a:r>
              <a:rPr lang="en-US" sz="2000" dirty="0"/>
              <a:t>=0)</a:t>
            </a:r>
            <a:r>
              <a:rPr lang="el-GR" sz="2000" dirty="0"/>
              <a:t>).</a:t>
            </a:r>
            <a:endParaRPr lang="en-US" sz="2000" dirty="0"/>
          </a:p>
          <a:p>
            <a:pPr eaLnBrk="0" fontAlgn="base" hangingPunct="0">
              <a:spcBef>
                <a:spcPts val="0"/>
              </a:spcBef>
              <a:spcAft>
                <a:spcPct val="0"/>
              </a:spcAft>
              <a:buClr>
                <a:srgbClr val="C00000"/>
              </a:buClr>
              <a:buFont typeface="Arial" panose="020B0604020202020204" pitchFamily="34" charset="0"/>
              <a:buChar char="●"/>
              <a:defRPr/>
            </a:pPr>
            <a:r>
              <a:rPr lang="el-GR" sz="2000" dirty="0"/>
              <a:t>Όχι περιορισμοί στην αποθηκευτική ικανότητα, τις ποσότητες παραγγελίας, τα κεφαλαία, και τα λοιπά</a:t>
            </a:r>
            <a:r>
              <a:rPr lang="el-GR" sz="2000" dirty="0" smtClean="0"/>
              <a:t>.</a:t>
            </a:r>
            <a:endParaRPr lang="el-GR" sz="20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32</a:t>
            </a:fld>
            <a:endParaRPr lang="el-GR" sz="1400" dirty="0">
              <a:solidFill>
                <a:schemeClr val="tx1"/>
              </a:solidFill>
            </a:endParaRPr>
          </a:p>
        </p:txBody>
      </p:sp>
    </p:spTree>
    <p:extLst>
      <p:ext uri="{BB962C8B-B14F-4D97-AF65-F5344CB8AC3E}">
        <p14:creationId xmlns:p14="http://schemas.microsoft.com/office/powerpoint/2010/main" val="3070928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Διάγραμμα ΟΠΠ</a:t>
            </a:r>
            <a:endParaRPr lang="el-GR" b="1" dirty="0"/>
          </a:p>
        </p:txBody>
      </p:sp>
      <p:pic>
        <p:nvPicPr>
          <p:cNvPr id="8" name="Θέση περιεχομένου 1" descr="Εικόνα που φαίνεται η γραφική παράσταση με το συνολικό κόστος, το κόστος ανανέωσης, και το κόστος διατήρησ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872" y="1769205"/>
            <a:ext cx="7382256" cy="4187952"/>
          </a:xfrm>
        </p:spPr>
      </p:pic>
      <p:sp>
        <p:nvSpPr>
          <p:cNvPr id="4" name="Θέση υποσέλιδου 1"/>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ECCECB9B-EFD1-4AEA-A954-735076EEAE7D}" type="slidenum">
              <a:rPr lang="el-GR" sz="1400" smtClean="0">
                <a:solidFill>
                  <a:schemeClr val="tx1"/>
                </a:solidFill>
              </a:rPr>
              <a:t>33</a:t>
            </a:fld>
            <a:endParaRPr lang="el-GR" sz="1400" dirty="0">
              <a:solidFill>
                <a:schemeClr val="tx1"/>
              </a:solidFill>
            </a:endParaRPr>
          </a:p>
        </p:txBody>
      </p:sp>
    </p:spTree>
    <p:extLst>
      <p:ext uri="{BB962C8B-B14F-4D97-AF65-F5344CB8AC3E}">
        <p14:creationId xmlns:p14="http://schemas.microsoft.com/office/powerpoint/2010/main" val="2137422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8208912" cy="1143000"/>
          </a:xfrm>
        </p:spPr>
        <p:txBody>
          <a:bodyPr>
            <a:noAutofit/>
          </a:bodyPr>
          <a:lstStyle/>
          <a:p>
            <a:r>
              <a:rPr lang="el-GR" b="1" dirty="0" smtClean="0"/>
              <a:t>Τύποι (1)</a:t>
            </a:r>
            <a:endParaRPr lang="el-GR" b="1" dirty="0"/>
          </a:p>
        </p:txBody>
      </p:sp>
      <p:sp>
        <p:nvSpPr>
          <p:cNvPr id="3" name="Θέση περιεχομένου 1"/>
          <p:cNvSpPr>
            <a:spLocks noGrp="1"/>
          </p:cNvSpPr>
          <p:nvPr>
            <p:ph idx="1"/>
          </p:nvPr>
        </p:nvSpPr>
        <p:spPr>
          <a:xfrm>
            <a:off x="457200" y="1600200"/>
            <a:ext cx="8229600" cy="4493095"/>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tabLst>
                <a:tab pos="2398713" algn="l"/>
                <a:tab pos="3140075" algn="l"/>
              </a:tabLst>
            </a:pPr>
            <a:r>
              <a:rPr lang="el-GR" altLang="el-GR" sz="2400" kern="0" dirty="0">
                <a:solidFill>
                  <a:srgbClr val="000000"/>
                </a:solidFill>
              </a:rPr>
              <a:t>Κόστος </a:t>
            </a:r>
            <a:r>
              <a:rPr lang="el-GR" altLang="el-GR" sz="2400" kern="0" dirty="0" smtClean="0">
                <a:solidFill>
                  <a:srgbClr val="000000"/>
                </a:solidFill>
              </a:rPr>
              <a:t>διατήρησης αποθέματος </a:t>
            </a:r>
            <a:r>
              <a:rPr lang="en-US" altLang="el-GR" sz="2400" kern="0" dirty="0">
                <a:solidFill>
                  <a:srgbClr val="000000"/>
                </a:solidFill>
              </a:rPr>
              <a:t>=</a:t>
            </a:r>
            <a:r>
              <a:rPr lang="el-GR" altLang="el-GR" sz="2400" kern="0" dirty="0">
                <a:solidFill>
                  <a:srgbClr val="000000"/>
                </a:solidFill>
              </a:rPr>
              <a:t> </a:t>
            </a:r>
            <a:r>
              <a:rPr lang="en-US" altLang="el-GR" sz="2400" b="1" kern="0" dirty="0">
                <a:solidFill>
                  <a:srgbClr val="000000"/>
                </a:solidFill>
              </a:rPr>
              <a:t>C</a:t>
            </a:r>
            <a:r>
              <a:rPr lang="el-GR" altLang="el-GR" sz="2400" b="1" kern="0" baseline="-25000" dirty="0">
                <a:solidFill>
                  <a:srgbClr val="000000"/>
                </a:solidFill>
              </a:rPr>
              <a:t>Η</a:t>
            </a:r>
            <a:r>
              <a:rPr lang="el-GR" altLang="el-GR" sz="2400" b="1" kern="0" dirty="0">
                <a:solidFill>
                  <a:srgbClr val="000000"/>
                </a:solidFill>
              </a:rPr>
              <a:t>*</a:t>
            </a:r>
            <a:r>
              <a:rPr lang="en-US" altLang="el-GR" sz="2400" b="1" kern="0" dirty="0">
                <a:solidFill>
                  <a:srgbClr val="000000"/>
                </a:solidFill>
              </a:rPr>
              <a:t> </a:t>
            </a:r>
            <a:r>
              <a:rPr lang="en-US" altLang="el-GR" sz="2400" b="1" kern="0" dirty="0" smtClean="0">
                <a:solidFill>
                  <a:srgbClr val="000000"/>
                </a:solidFill>
              </a:rPr>
              <a:t>Q/2</a:t>
            </a:r>
            <a:r>
              <a:rPr lang="el-GR" altLang="el-GR" sz="2400" kern="0" dirty="0" smtClean="0">
                <a:solidFill>
                  <a:srgbClr val="000000"/>
                </a:solidFill>
              </a:rPr>
              <a:t>.</a:t>
            </a:r>
            <a:endParaRPr lang="en-US" altLang="el-GR" sz="2400"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tabLst>
                <a:tab pos="2398713" algn="l"/>
                <a:tab pos="3140075" algn="l"/>
              </a:tabLst>
            </a:pPr>
            <a:r>
              <a:rPr lang="el-GR" altLang="el-GR" sz="2400" kern="0" dirty="0">
                <a:solidFill>
                  <a:srgbClr val="000000"/>
                </a:solidFill>
              </a:rPr>
              <a:t>Κόστος </a:t>
            </a:r>
            <a:r>
              <a:rPr lang="el-GR" altLang="el-GR" sz="2400" kern="0" dirty="0" smtClean="0">
                <a:solidFill>
                  <a:srgbClr val="000000"/>
                </a:solidFill>
              </a:rPr>
              <a:t>ανανέωσης </a:t>
            </a:r>
            <a:r>
              <a:rPr lang="en-US" altLang="el-GR" sz="2400" kern="0" dirty="0" smtClean="0">
                <a:solidFill>
                  <a:srgbClr val="000000"/>
                </a:solidFill>
              </a:rPr>
              <a:t>=</a:t>
            </a:r>
            <a:r>
              <a:rPr lang="el-GR" altLang="el-GR" sz="2400" kern="0" dirty="0" smtClean="0">
                <a:solidFill>
                  <a:srgbClr val="000000"/>
                </a:solidFill>
              </a:rPr>
              <a:t> </a:t>
            </a:r>
            <a:r>
              <a:rPr lang="en-US" altLang="el-GR" sz="2400" b="1" kern="0" dirty="0">
                <a:solidFill>
                  <a:srgbClr val="000000"/>
                </a:solidFill>
              </a:rPr>
              <a:t>C</a:t>
            </a:r>
            <a:r>
              <a:rPr lang="en-US" altLang="el-GR" sz="2400" b="1" kern="0" baseline="-25000" dirty="0">
                <a:solidFill>
                  <a:srgbClr val="000000"/>
                </a:solidFill>
              </a:rPr>
              <a:t>R</a:t>
            </a:r>
            <a:r>
              <a:rPr lang="en-US" altLang="el-GR" sz="2400" kern="0" dirty="0">
                <a:solidFill>
                  <a:srgbClr val="000000"/>
                </a:solidFill>
              </a:rPr>
              <a:t> </a:t>
            </a:r>
            <a:r>
              <a:rPr lang="el-GR" altLang="el-GR" sz="2400" b="1" kern="0" dirty="0">
                <a:solidFill>
                  <a:srgbClr val="000000"/>
                </a:solidFill>
              </a:rPr>
              <a:t>*</a:t>
            </a:r>
            <a:r>
              <a:rPr lang="en-US" altLang="el-GR" sz="2400" b="1" kern="0" dirty="0">
                <a:solidFill>
                  <a:srgbClr val="000000"/>
                </a:solidFill>
              </a:rPr>
              <a:t> D /</a:t>
            </a:r>
            <a:r>
              <a:rPr lang="en-US" altLang="el-GR" sz="2400" b="1" kern="0" dirty="0" smtClean="0">
                <a:solidFill>
                  <a:srgbClr val="000000"/>
                </a:solidFill>
              </a:rPr>
              <a:t>Q</a:t>
            </a:r>
            <a:r>
              <a:rPr lang="el-GR" altLang="el-GR" sz="2400" kern="0" dirty="0" smtClean="0">
                <a:solidFill>
                  <a:srgbClr val="000000"/>
                </a:solidFill>
              </a:rPr>
              <a:t>.</a:t>
            </a:r>
            <a:endParaRPr lang="el-GR" altLang="el-GR" sz="2400" b="1"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tabLst>
                <a:tab pos="2398713" algn="l"/>
                <a:tab pos="3140075" algn="l"/>
              </a:tabLst>
            </a:pPr>
            <a:r>
              <a:rPr lang="el-GR" altLang="el-GR" sz="2400" b="1" kern="0" dirty="0">
                <a:solidFill>
                  <a:srgbClr val="000000"/>
                </a:solidFill>
              </a:rPr>
              <a:t>Συνολικό </a:t>
            </a:r>
            <a:r>
              <a:rPr lang="el-GR" altLang="el-GR" sz="2400" b="1" kern="0" dirty="0" smtClean="0">
                <a:solidFill>
                  <a:srgbClr val="000000"/>
                </a:solidFill>
              </a:rPr>
              <a:t>αυξητικό κόστος </a:t>
            </a:r>
            <a:r>
              <a:rPr lang="el-GR" altLang="el-GR" sz="2400" b="1" kern="0" dirty="0">
                <a:solidFill>
                  <a:srgbClr val="000000"/>
                </a:solidFill>
              </a:rPr>
              <a:t>= </a:t>
            </a:r>
            <a:r>
              <a:rPr lang="en-US" altLang="el-GR" sz="2400" b="1" kern="0" dirty="0">
                <a:solidFill>
                  <a:srgbClr val="000000"/>
                </a:solidFill>
              </a:rPr>
              <a:t>TIC </a:t>
            </a:r>
            <a:r>
              <a:rPr lang="el-GR" altLang="el-GR" sz="2400" b="1" kern="0" dirty="0">
                <a:solidFill>
                  <a:srgbClr val="000000"/>
                </a:solidFill>
              </a:rPr>
              <a:t>= </a:t>
            </a:r>
            <a:r>
              <a:rPr lang="en-US" altLang="el-GR" sz="2400" b="1" kern="0" dirty="0">
                <a:solidFill>
                  <a:srgbClr val="000000"/>
                </a:solidFill>
              </a:rPr>
              <a:t>C</a:t>
            </a:r>
            <a:r>
              <a:rPr lang="en-US" altLang="el-GR" sz="2400" b="1" kern="0" baseline="-25000" dirty="0">
                <a:solidFill>
                  <a:srgbClr val="000000"/>
                </a:solidFill>
              </a:rPr>
              <a:t>H</a:t>
            </a:r>
            <a:r>
              <a:rPr lang="en-US" altLang="el-GR" sz="2400" b="1" kern="0" dirty="0">
                <a:solidFill>
                  <a:srgbClr val="000000"/>
                </a:solidFill>
              </a:rPr>
              <a:t> </a:t>
            </a:r>
            <a:r>
              <a:rPr lang="el-GR" altLang="el-GR" sz="2400" b="1" kern="0" dirty="0">
                <a:solidFill>
                  <a:srgbClr val="000000"/>
                </a:solidFill>
              </a:rPr>
              <a:t>*</a:t>
            </a:r>
            <a:r>
              <a:rPr lang="en-US" altLang="el-GR" sz="2400" b="1" kern="0" dirty="0">
                <a:solidFill>
                  <a:srgbClr val="000000"/>
                </a:solidFill>
              </a:rPr>
              <a:t> </a:t>
            </a:r>
            <a:r>
              <a:rPr lang="en-US" altLang="el-GR" sz="2400" b="1" kern="0" dirty="0" smtClean="0">
                <a:solidFill>
                  <a:srgbClr val="000000"/>
                </a:solidFill>
              </a:rPr>
              <a:t>Q</a:t>
            </a:r>
            <a:r>
              <a:rPr lang="el-GR" altLang="el-GR" sz="2400" b="1" kern="0" dirty="0" smtClean="0">
                <a:solidFill>
                  <a:srgbClr val="000000"/>
                </a:solidFill>
              </a:rPr>
              <a:t> </a:t>
            </a:r>
            <a:r>
              <a:rPr lang="en-US" altLang="el-GR" sz="2400" b="1" kern="0" dirty="0" smtClean="0">
                <a:solidFill>
                  <a:srgbClr val="000000"/>
                </a:solidFill>
              </a:rPr>
              <a:t>/</a:t>
            </a:r>
            <a:r>
              <a:rPr lang="el-GR" altLang="el-GR" sz="2400" b="1" kern="0" dirty="0" smtClean="0">
                <a:solidFill>
                  <a:srgbClr val="000000"/>
                </a:solidFill>
              </a:rPr>
              <a:t> </a:t>
            </a:r>
            <a:r>
              <a:rPr lang="en-US" altLang="el-GR" sz="2400" b="1" kern="0" dirty="0" smtClean="0">
                <a:solidFill>
                  <a:srgbClr val="000000"/>
                </a:solidFill>
              </a:rPr>
              <a:t>2</a:t>
            </a:r>
            <a:r>
              <a:rPr lang="el-GR" altLang="el-GR" sz="2400" b="1" kern="0" dirty="0" smtClean="0">
                <a:solidFill>
                  <a:srgbClr val="000000"/>
                </a:solidFill>
              </a:rPr>
              <a:t> </a:t>
            </a:r>
            <a:r>
              <a:rPr lang="el-GR" altLang="el-GR" sz="2400" b="1" kern="0" dirty="0">
                <a:solidFill>
                  <a:srgbClr val="000000"/>
                </a:solidFill>
              </a:rPr>
              <a:t>+ </a:t>
            </a:r>
            <a:r>
              <a:rPr lang="en-US" altLang="el-GR" sz="2400" b="1" kern="0" dirty="0">
                <a:solidFill>
                  <a:srgbClr val="000000"/>
                </a:solidFill>
              </a:rPr>
              <a:t>C</a:t>
            </a:r>
            <a:r>
              <a:rPr lang="en-US" altLang="el-GR" sz="2400" b="1" kern="0" baseline="-25000" dirty="0">
                <a:solidFill>
                  <a:srgbClr val="000000"/>
                </a:solidFill>
              </a:rPr>
              <a:t>R</a:t>
            </a:r>
            <a:r>
              <a:rPr lang="en-US" altLang="el-GR" sz="2400" b="1" kern="0" dirty="0">
                <a:solidFill>
                  <a:srgbClr val="000000"/>
                </a:solidFill>
              </a:rPr>
              <a:t> </a:t>
            </a:r>
            <a:r>
              <a:rPr lang="el-GR" altLang="el-GR" sz="2400" b="1" kern="0" dirty="0">
                <a:solidFill>
                  <a:srgbClr val="000000"/>
                </a:solidFill>
              </a:rPr>
              <a:t>*</a:t>
            </a:r>
            <a:r>
              <a:rPr lang="en-US" altLang="el-GR" sz="2400" b="1" kern="0" dirty="0">
                <a:solidFill>
                  <a:srgbClr val="000000"/>
                </a:solidFill>
              </a:rPr>
              <a:t> D </a:t>
            </a:r>
            <a:r>
              <a:rPr lang="en-US" altLang="el-GR" sz="2400" b="1" kern="0" dirty="0" smtClean="0">
                <a:solidFill>
                  <a:srgbClr val="000000"/>
                </a:solidFill>
              </a:rPr>
              <a:t>/</a:t>
            </a:r>
            <a:r>
              <a:rPr lang="el-GR" altLang="el-GR" sz="2400" b="1" kern="0" dirty="0" smtClean="0">
                <a:solidFill>
                  <a:srgbClr val="000000"/>
                </a:solidFill>
              </a:rPr>
              <a:t> </a:t>
            </a:r>
            <a:r>
              <a:rPr lang="en-US" altLang="el-GR" sz="2400" b="1" kern="0" dirty="0" smtClean="0">
                <a:solidFill>
                  <a:srgbClr val="000000"/>
                </a:solidFill>
              </a:rPr>
              <a:t>Q</a:t>
            </a:r>
            <a:r>
              <a:rPr lang="el-GR" altLang="el-GR" sz="2400" b="1" kern="0" dirty="0" smtClean="0">
                <a:solidFill>
                  <a:srgbClr val="000000"/>
                </a:solidFill>
              </a:rPr>
              <a:t>.</a:t>
            </a:r>
            <a:endParaRPr lang="el-GR" altLang="el-GR" sz="2400"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tabLst>
                <a:tab pos="2398713" algn="l"/>
                <a:tab pos="3140075" algn="l"/>
              </a:tabLst>
            </a:pPr>
            <a:r>
              <a:rPr lang="el-GR" altLang="el-GR" sz="2400" kern="0" dirty="0">
                <a:solidFill>
                  <a:srgbClr val="000000"/>
                </a:solidFill>
              </a:rPr>
              <a:t>Το χαμηλότερο κόστος συμβαίνει όταν</a:t>
            </a:r>
            <a:r>
              <a:rPr lang="en-US" altLang="el-GR" sz="2400" kern="0" dirty="0" smtClean="0">
                <a:solidFill>
                  <a:srgbClr val="000000"/>
                </a:solidFill>
              </a:rPr>
              <a:t>:</a:t>
            </a:r>
            <a:endParaRPr lang="el-GR" altLang="el-GR" sz="2400" kern="0" dirty="0">
              <a:solidFill>
                <a:srgbClr val="000000"/>
              </a:solidFill>
            </a:endParaRPr>
          </a:p>
          <a:p>
            <a:pPr marL="800100" lvl="2" indent="0" eaLnBrk="0" fontAlgn="base" hangingPunct="0">
              <a:spcBef>
                <a:spcPts val="0"/>
              </a:spcBef>
              <a:spcAft>
                <a:spcPts val="5400"/>
              </a:spcAft>
              <a:buClr>
                <a:srgbClr val="C00000"/>
              </a:buClr>
              <a:buSzPct val="100000"/>
              <a:buNone/>
              <a:tabLst>
                <a:tab pos="2398713" algn="l"/>
                <a:tab pos="3140075" algn="l"/>
              </a:tabLst>
            </a:pPr>
            <a:r>
              <a:rPr lang="en-US" altLang="el-GR" sz="2200" kern="0" dirty="0">
                <a:solidFill>
                  <a:srgbClr val="000000"/>
                </a:solidFill>
              </a:rPr>
              <a:t>d(TIC) </a:t>
            </a:r>
            <a:r>
              <a:rPr lang="en-US" altLang="el-GR" sz="2200" kern="0" dirty="0" smtClean="0">
                <a:solidFill>
                  <a:srgbClr val="000000"/>
                </a:solidFill>
              </a:rPr>
              <a:t>/</a:t>
            </a:r>
            <a:r>
              <a:rPr lang="el-GR" altLang="el-GR" sz="2200" kern="0" dirty="0" smtClean="0">
                <a:solidFill>
                  <a:srgbClr val="000000"/>
                </a:solidFill>
              </a:rPr>
              <a:t> </a:t>
            </a:r>
            <a:r>
              <a:rPr lang="en-US" altLang="el-GR" sz="2200" kern="0" dirty="0" err="1" smtClean="0">
                <a:solidFill>
                  <a:srgbClr val="000000"/>
                </a:solidFill>
              </a:rPr>
              <a:t>dQ</a:t>
            </a:r>
            <a:r>
              <a:rPr lang="en-US" altLang="el-GR" sz="2200" kern="0" dirty="0" smtClean="0">
                <a:solidFill>
                  <a:srgbClr val="000000"/>
                </a:solidFill>
              </a:rPr>
              <a:t> </a:t>
            </a:r>
            <a:r>
              <a:rPr lang="en-US" altLang="el-GR" sz="2200" kern="0" dirty="0">
                <a:solidFill>
                  <a:srgbClr val="000000"/>
                </a:solidFill>
              </a:rPr>
              <a:t>= 0, </a:t>
            </a:r>
            <a:r>
              <a:rPr lang="el-GR" altLang="el-GR" sz="2200" kern="0" dirty="0">
                <a:solidFill>
                  <a:srgbClr val="000000"/>
                </a:solidFill>
              </a:rPr>
              <a:t>δηλαδή</a:t>
            </a:r>
            <a:r>
              <a:rPr lang="en-US" altLang="el-GR" sz="2200" kern="0" dirty="0">
                <a:solidFill>
                  <a:srgbClr val="000000"/>
                </a:solidFill>
              </a:rPr>
              <a:t> </a:t>
            </a:r>
            <a:r>
              <a:rPr lang="en-US" altLang="el-GR" sz="2200" kern="0" dirty="0" smtClean="0">
                <a:solidFill>
                  <a:srgbClr val="000000"/>
                </a:solidFill>
              </a:rPr>
              <a:t>C</a:t>
            </a:r>
            <a:r>
              <a:rPr lang="en-US" altLang="el-GR" sz="2200" kern="0" baseline="-25000" dirty="0" smtClean="0">
                <a:solidFill>
                  <a:srgbClr val="000000"/>
                </a:solidFill>
              </a:rPr>
              <a:t>H</a:t>
            </a:r>
            <a:r>
              <a:rPr lang="el-GR" altLang="el-GR" sz="2200" kern="0" baseline="-25000" dirty="0" smtClean="0">
                <a:solidFill>
                  <a:srgbClr val="000000"/>
                </a:solidFill>
              </a:rPr>
              <a:t> </a:t>
            </a:r>
            <a:r>
              <a:rPr lang="en-US" altLang="el-GR" sz="2200" kern="0" dirty="0" smtClean="0">
                <a:solidFill>
                  <a:srgbClr val="000000"/>
                </a:solidFill>
              </a:rPr>
              <a:t>/</a:t>
            </a:r>
            <a:r>
              <a:rPr lang="el-GR" altLang="el-GR" sz="2200" kern="0" dirty="0" smtClean="0">
                <a:solidFill>
                  <a:srgbClr val="000000"/>
                </a:solidFill>
              </a:rPr>
              <a:t> </a:t>
            </a:r>
            <a:r>
              <a:rPr lang="en-US" altLang="el-GR" sz="2200" kern="0" dirty="0" smtClean="0">
                <a:solidFill>
                  <a:srgbClr val="000000"/>
                </a:solidFill>
              </a:rPr>
              <a:t>2</a:t>
            </a:r>
            <a:r>
              <a:rPr lang="el-GR" altLang="el-GR" sz="2200" kern="0" dirty="0" smtClean="0">
                <a:solidFill>
                  <a:srgbClr val="000000"/>
                </a:solidFill>
              </a:rPr>
              <a:t> </a:t>
            </a:r>
            <a:r>
              <a:rPr lang="en-US" altLang="el-GR" sz="2200" kern="0" dirty="0" smtClean="0">
                <a:solidFill>
                  <a:srgbClr val="000000"/>
                </a:solidFill>
              </a:rPr>
              <a:t>-C</a:t>
            </a:r>
            <a:r>
              <a:rPr lang="en-US" altLang="el-GR" sz="2200" kern="0" baseline="-25000" dirty="0" smtClean="0">
                <a:solidFill>
                  <a:srgbClr val="000000"/>
                </a:solidFill>
              </a:rPr>
              <a:t>R</a:t>
            </a:r>
            <a:r>
              <a:rPr lang="en-US" altLang="el-GR" sz="2200" kern="0" dirty="0" smtClean="0">
                <a:solidFill>
                  <a:srgbClr val="000000"/>
                </a:solidFill>
              </a:rPr>
              <a:t> </a:t>
            </a:r>
            <a:r>
              <a:rPr lang="el-GR" altLang="el-GR" sz="2200" kern="0" dirty="0">
                <a:solidFill>
                  <a:srgbClr val="000000"/>
                </a:solidFill>
              </a:rPr>
              <a:t>*</a:t>
            </a:r>
            <a:r>
              <a:rPr lang="en-US" altLang="el-GR" sz="2200" kern="0" dirty="0">
                <a:solidFill>
                  <a:srgbClr val="000000"/>
                </a:solidFill>
              </a:rPr>
              <a:t> (D </a:t>
            </a:r>
            <a:r>
              <a:rPr lang="en-US" altLang="el-GR" sz="2200" kern="0" dirty="0" smtClean="0">
                <a:solidFill>
                  <a:srgbClr val="000000"/>
                </a:solidFill>
              </a:rPr>
              <a:t>/</a:t>
            </a:r>
            <a:r>
              <a:rPr lang="el-GR" altLang="el-GR" sz="2200" kern="0" dirty="0" smtClean="0">
                <a:solidFill>
                  <a:srgbClr val="000000"/>
                </a:solidFill>
              </a:rPr>
              <a:t> </a:t>
            </a:r>
            <a:r>
              <a:rPr lang="en-US" altLang="el-GR" sz="2200" kern="0" dirty="0" smtClean="0">
                <a:solidFill>
                  <a:srgbClr val="000000"/>
                </a:solidFill>
              </a:rPr>
              <a:t>Q</a:t>
            </a:r>
            <a:r>
              <a:rPr lang="en-US" altLang="el-GR" sz="2200" kern="0" baseline="30000" dirty="0" smtClean="0">
                <a:solidFill>
                  <a:srgbClr val="000000"/>
                </a:solidFill>
              </a:rPr>
              <a:t>2</a:t>
            </a:r>
            <a:r>
              <a:rPr lang="en-US" altLang="el-GR" sz="2200" kern="0" dirty="0">
                <a:solidFill>
                  <a:srgbClr val="000000"/>
                </a:solidFill>
              </a:rPr>
              <a:t>)</a:t>
            </a:r>
            <a:r>
              <a:rPr lang="el-GR" altLang="el-GR" sz="2200" kern="0" dirty="0">
                <a:solidFill>
                  <a:srgbClr val="000000"/>
                </a:solidFill>
              </a:rPr>
              <a:t> = 0, όπου τώρα </a:t>
            </a:r>
            <a:r>
              <a:rPr lang="en-US" altLang="el-GR" sz="2200" kern="0" dirty="0" smtClean="0">
                <a:solidFill>
                  <a:srgbClr val="000000"/>
                </a:solidFill>
              </a:rPr>
              <a:t>Q</a:t>
            </a:r>
            <a:r>
              <a:rPr lang="el-GR" altLang="el-GR" sz="2200" kern="0" dirty="0" smtClean="0">
                <a:solidFill>
                  <a:srgbClr val="000000"/>
                </a:solidFill>
              </a:rPr>
              <a:t> = ΟΠΠ </a:t>
            </a:r>
            <a:r>
              <a:rPr lang="en-US" altLang="el-GR" sz="2200" kern="0" dirty="0" smtClean="0">
                <a:solidFill>
                  <a:srgbClr val="000000"/>
                </a:solidFill>
              </a:rPr>
              <a:t>=</a:t>
            </a:r>
            <a:r>
              <a:rPr lang="el-GR" altLang="el-GR" sz="2200" kern="0" dirty="0" smtClean="0">
                <a:solidFill>
                  <a:srgbClr val="000000"/>
                </a:solidFill>
              </a:rPr>
              <a:t> </a:t>
            </a:r>
            <a:r>
              <a:rPr lang="en-US" altLang="el-GR" sz="2200" kern="0" dirty="0" smtClean="0">
                <a:solidFill>
                  <a:srgbClr val="000000"/>
                </a:solidFill>
              </a:rPr>
              <a:t>Q</a:t>
            </a:r>
            <a:r>
              <a:rPr lang="en-US" altLang="el-GR" sz="2200" kern="0" baseline="-25000" dirty="0" smtClean="0">
                <a:solidFill>
                  <a:srgbClr val="000000"/>
                </a:solidFill>
              </a:rPr>
              <a:t>0</a:t>
            </a:r>
            <a:r>
              <a:rPr lang="el-GR" altLang="el-GR" sz="2200" kern="0" dirty="0" smtClean="0">
                <a:solidFill>
                  <a:srgbClr val="000000"/>
                </a:solidFill>
              </a:rPr>
              <a:t>.</a:t>
            </a:r>
            <a:endParaRPr lang="el-GR" altLang="el-GR" sz="22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tabLst>
                <a:tab pos="2398713" algn="l"/>
                <a:tab pos="3140075" algn="l"/>
              </a:tabLst>
            </a:pPr>
            <a:r>
              <a:rPr lang="el-GR" altLang="el-GR" sz="2400" kern="0" dirty="0">
                <a:solidFill>
                  <a:srgbClr val="000000"/>
                </a:solidFill>
              </a:rPr>
              <a:t>Οπότε, </a:t>
            </a:r>
            <a:r>
              <a:rPr lang="en-US" altLang="el-GR" sz="2400" kern="0" dirty="0">
                <a:solidFill>
                  <a:srgbClr val="000000"/>
                </a:solidFill>
              </a:rPr>
              <a:t>Q</a:t>
            </a:r>
            <a:r>
              <a:rPr lang="en-US" altLang="el-GR" sz="2400" kern="0" baseline="-25000" dirty="0">
                <a:solidFill>
                  <a:srgbClr val="000000"/>
                </a:solidFill>
              </a:rPr>
              <a:t>0</a:t>
            </a:r>
            <a:r>
              <a:rPr lang="en-US" altLang="el-GR" sz="2400" kern="0" dirty="0">
                <a:solidFill>
                  <a:srgbClr val="000000"/>
                </a:solidFill>
              </a:rPr>
              <a:t> </a:t>
            </a:r>
            <a:r>
              <a:rPr lang="en-US" altLang="el-GR" sz="2400" kern="0" dirty="0" smtClean="0">
                <a:solidFill>
                  <a:srgbClr val="000000"/>
                </a:solidFill>
              </a:rPr>
              <a:t>=</a:t>
            </a:r>
            <a:endParaRPr lang="el-GR" altLang="el-GR" sz="2400" kern="0" dirty="0">
              <a:solidFill>
                <a:srgbClr val="000000"/>
              </a:solidFill>
            </a:endParaRPr>
          </a:p>
          <a:p>
            <a:endParaRPr lang="el-GR" dirty="0"/>
          </a:p>
        </p:txBody>
      </p:sp>
      <p:pic>
        <p:nvPicPr>
          <p:cNvPr id="6" name="Θέση περιεχομένου 2" descr="Εικόνα. Τετραγωνική ρίζα του, 2 * d * c r, διά, c 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712936"/>
            <a:ext cx="2743200" cy="1164336"/>
          </a:xfrm>
          <a:prstGeom prst="rect">
            <a:avLst/>
          </a:prstGeo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16305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Τύποι (2)</a:t>
            </a:r>
            <a:endParaRPr lang="el-GR" b="1" dirty="0"/>
          </a:p>
        </p:txBody>
      </p:sp>
      <p:sp>
        <p:nvSpPr>
          <p:cNvPr id="3" name="Θέση περιεχομένου 1"/>
          <p:cNvSpPr>
            <a:spLocks noGrp="1"/>
          </p:cNvSpPr>
          <p:nvPr>
            <p:ph idx="1"/>
          </p:nvPr>
        </p:nvSpPr>
        <p:spPr>
          <a:xfrm>
            <a:off x="457200" y="1600201"/>
            <a:ext cx="8229600" cy="3124944"/>
          </a:xfrm>
        </p:spPr>
        <p:txBody>
          <a:bodyPr/>
          <a:lstStyle/>
          <a:p>
            <a:pPr lvl="0" eaLnBrk="0" fontAlgn="base" hangingPunct="0">
              <a:spcBef>
                <a:spcPts val="0"/>
              </a:spcBef>
              <a:spcAft>
                <a:spcPts val="3000"/>
              </a:spcAft>
              <a:buClr>
                <a:srgbClr val="C00000"/>
              </a:buClr>
              <a:buSzPct val="100000"/>
              <a:buFont typeface="Arial" panose="020B0604020202020204" pitchFamily="34" charset="0"/>
              <a:buChar char="●"/>
            </a:pPr>
            <a:r>
              <a:rPr lang="el-GR" altLang="el-GR" sz="2800" kern="0" dirty="0">
                <a:solidFill>
                  <a:srgbClr val="000000"/>
                </a:solidFill>
              </a:rPr>
              <a:t>Άριστος χρόνος </a:t>
            </a:r>
            <a:r>
              <a:rPr lang="el-GR" altLang="el-GR" sz="2800" kern="0" dirty="0" smtClean="0">
                <a:solidFill>
                  <a:srgbClr val="000000"/>
                </a:solidFill>
              </a:rPr>
              <a:t>παραγγελίας</a:t>
            </a:r>
            <a:r>
              <a:rPr lang="en-US" altLang="el-GR" sz="2800" kern="0" dirty="0" smtClean="0">
                <a:solidFill>
                  <a:srgbClr val="000000"/>
                </a:solidFill>
              </a:rPr>
              <a:t>.</a:t>
            </a:r>
            <a:endParaRPr lang="el-GR" altLang="el-GR" sz="2800" kern="0" dirty="0">
              <a:solidFill>
                <a:srgbClr val="000000"/>
              </a:solidFill>
            </a:endParaRPr>
          </a:p>
          <a:p>
            <a:pPr marL="0" indent="0" algn="ctr" eaLnBrk="0" fontAlgn="base" hangingPunct="0">
              <a:spcBef>
                <a:spcPts val="0"/>
              </a:spcBef>
              <a:spcAft>
                <a:spcPts val="6000"/>
              </a:spcAft>
              <a:buClr>
                <a:srgbClr val="FF4146"/>
              </a:buClr>
              <a:buSzPct val="75000"/>
              <a:buNone/>
            </a:pPr>
            <a:r>
              <a:rPr lang="en-US" altLang="el-GR" kern="0" dirty="0">
                <a:solidFill>
                  <a:srgbClr val="000000"/>
                </a:solidFill>
              </a:rPr>
              <a:t>t</a:t>
            </a:r>
            <a:r>
              <a:rPr lang="en-US" altLang="el-GR" kern="0" baseline="-25000" dirty="0">
                <a:solidFill>
                  <a:srgbClr val="000000"/>
                </a:solidFill>
              </a:rPr>
              <a:t>0</a:t>
            </a:r>
            <a:r>
              <a:rPr lang="en-US" altLang="el-GR" kern="0" dirty="0">
                <a:solidFill>
                  <a:srgbClr val="000000"/>
                </a:solidFill>
              </a:rPr>
              <a:t>  </a:t>
            </a:r>
            <a:r>
              <a:rPr lang="en-US" altLang="el-GR" b="1" kern="0" dirty="0">
                <a:solidFill>
                  <a:srgbClr val="000000"/>
                </a:solidFill>
              </a:rPr>
              <a:t>=  </a:t>
            </a:r>
            <a:r>
              <a:rPr lang="en-US" altLang="el-GR" kern="0" dirty="0" smtClean="0">
                <a:solidFill>
                  <a:srgbClr val="000000"/>
                </a:solidFill>
              </a:rPr>
              <a:t>Q</a:t>
            </a:r>
            <a:r>
              <a:rPr lang="en-US" altLang="el-GR" kern="0" baseline="-25000" dirty="0" smtClean="0">
                <a:solidFill>
                  <a:srgbClr val="000000"/>
                </a:solidFill>
              </a:rPr>
              <a:t>0</a:t>
            </a:r>
            <a:r>
              <a:rPr lang="en-US" altLang="el-GR" kern="0" dirty="0" smtClean="0">
                <a:solidFill>
                  <a:srgbClr val="000000"/>
                </a:solidFill>
              </a:rPr>
              <a:t> / D.</a:t>
            </a:r>
            <a:endParaRPr lang="el-GR" altLang="el-GR" b="1"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Ελάχιστη τιμή συνολικού αυξητικού κόστους </a:t>
            </a:r>
            <a:r>
              <a:rPr lang="el-GR" altLang="el-GR" sz="2800" kern="0" dirty="0" smtClean="0">
                <a:solidFill>
                  <a:srgbClr val="000000"/>
                </a:solidFill>
              </a:rPr>
              <a:t>αποθέματος</a:t>
            </a:r>
            <a:r>
              <a:rPr lang="en-US" altLang="el-GR" sz="2800" kern="0" dirty="0" smtClean="0">
                <a:solidFill>
                  <a:srgbClr val="000000"/>
                </a:solidFill>
              </a:rPr>
              <a:t>.</a:t>
            </a:r>
            <a:endParaRPr lang="el-GR" altLang="el-GR" sz="2800" kern="0" dirty="0">
              <a:solidFill>
                <a:srgbClr val="000000"/>
              </a:solidFill>
            </a:endParaRPr>
          </a:p>
          <a:p>
            <a:endParaRPr lang="el-GR" dirty="0"/>
          </a:p>
        </p:txBody>
      </p:sp>
      <p:graphicFrame>
        <p:nvGraphicFramePr>
          <p:cNvPr id="6" name="Θέση περιεχομένου 2" descr="Εικόνα με τον τύπο: t i c 0 = τετραγωνική ρίζα του, 2 c h * c r * d."/>
          <p:cNvGraphicFramePr>
            <a:graphicFrameLocks noGrp="1" noChangeAspect="1"/>
          </p:cNvGraphicFramePr>
          <p:nvPr>
            <p:extLst>
              <p:ext uri="{D42A27DB-BD31-4B8C-83A1-F6EECF244321}">
                <p14:modId xmlns:p14="http://schemas.microsoft.com/office/powerpoint/2010/main" val="2388372273"/>
              </p:ext>
            </p:extLst>
          </p:nvPr>
        </p:nvGraphicFramePr>
        <p:xfrm>
          <a:off x="3072234" y="4941888"/>
          <a:ext cx="3155950" cy="717550"/>
        </p:xfrm>
        <a:graphic>
          <a:graphicData uri="http://schemas.openxmlformats.org/presentationml/2006/ole">
            <mc:AlternateContent xmlns:mc="http://schemas.openxmlformats.org/markup-compatibility/2006">
              <mc:Choice xmlns:v="urn:schemas-microsoft-com:vml" Requires="v">
                <p:oleObj spid="_x0000_s1049" name="Εξίσωση" r:id="rId4" imgW="1117440" imgH="253800" progId="Equation.3">
                  <p:embed/>
                </p:oleObj>
              </mc:Choice>
              <mc:Fallback>
                <p:oleObj name="Εξίσωση" r:id="rId4" imgW="1117440" imgH="253800" progId="Equation.3">
                  <p:embed/>
                  <p:pic>
                    <p:nvPicPr>
                      <p:cNvPr id="0" name="Object 11"/>
                      <p:cNvPicPr>
                        <a:picLocks noGrp="1" noChangeAspect="1" noChangeArrowheads="1"/>
                      </p:cNvPicPr>
                      <p:nvPr/>
                    </p:nvPicPr>
                    <p:blipFill>
                      <a:blip r:embed="rId5"/>
                      <a:srcRect/>
                      <a:stretch>
                        <a:fillRect/>
                      </a:stretch>
                    </p:blipFill>
                    <p:spPr bwMode="auto">
                      <a:xfrm>
                        <a:off x="3072234" y="4941888"/>
                        <a:ext cx="315595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35</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2511982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Πρώτο παράδειγμα (1 από 3)</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kern="0" dirty="0"/>
              <a:t>Ετήσια ζήτηση</a:t>
            </a:r>
            <a:r>
              <a:rPr lang="en-US" altLang="el-GR" sz="2400" kern="0" dirty="0"/>
              <a:t> = 360 </a:t>
            </a:r>
            <a:r>
              <a:rPr lang="el-GR" altLang="el-GR" sz="2400" kern="0" dirty="0" smtClean="0"/>
              <a:t>μονάδες.</a:t>
            </a:r>
            <a:endParaRPr lang="en-US" altLang="el-GR" sz="2400" kern="0" dirty="0"/>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kern="0" dirty="0"/>
              <a:t>Κόστος αποθεματοποίησης</a:t>
            </a:r>
            <a:r>
              <a:rPr lang="en-US" altLang="el-GR" sz="2400" kern="0" dirty="0"/>
              <a:t> = 1.00 </a:t>
            </a:r>
            <a:r>
              <a:rPr lang="en-US" altLang="el-GR" sz="2400" kern="0" dirty="0">
                <a:cs typeface="Arial" charset="0"/>
              </a:rPr>
              <a:t>€</a:t>
            </a:r>
            <a:r>
              <a:rPr lang="el-GR" altLang="el-GR" sz="2400" kern="0" dirty="0">
                <a:cs typeface="Arial" charset="0"/>
              </a:rPr>
              <a:t> </a:t>
            </a:r>
            <a:r>
              <a:rPr lang="el-GR" altLang="el-GR" sz="2400" kern="0" dirty="0"/>
              <a:t>ανά </a:t>
            </a:r>
            <a:r>
              <a:rPr lang="el-GR" altLang="el-GR" sz="2400" kern="0" dirty="0" smtClean="0"/>
              <a:t>μονάδα.</a:t>
            </a:r>
            <a:endParaRPr lang="en-US" altLang="el-GR" sz="2400" kern="0" dirty="0"/>
          </a:p>
          <a:p>
            <a:pPr lvl="0" eaLnBrk="0" fontAlgn="base" hangingPunct="0">
              <a:spcBef>
                <a:spcPts val="0"/>
              </a:spcBef>
              <a:spcAft>
                <a:spcPts val="3000"/>
              </a:spcAft>
              <a:buClr>
                <a:srgbClr val="C00000"/>
              </a:buClr>
              <a:buSzPct val="100000"/>
              <a:buFont typeface="Arial" panose="020B0604020202020204" pitchFamily="34" charset="0"/>
              <a:buChar char="●"/>
            </a:pPr>
            <a:r>
              <a:rPr lang="el-GR" altLang="el-GR" sz="2400" kern="0" dirty="0"/>
              <a:t>Κόστος παραγγελίας</a:t>
            </a:r>
            <a:r>
              <a:rPr lang="en-US" altLang="el-GR" sz="2400" kern="0" dirty="0"/>
              <a:t> = 100</a:t>
            </a:r>
            <a:r>
              <a:rPr lang="el-GR" altLang="el-GR" sz="2400" kern="0" dirty="0"/>
              <a:t> </a:t>
            </a:r>
            <a:r>
              <a:rPr lang="en-US" altLang="el-GR" sz="2400" kern="0" dirty="0">
                <a:cs typeface="Arial" charset="0"/>
              </a:rPr>
              <a:t>€</a:t>
            </a:r>
            <a:r>
              <a:rPr lang="en-US" altLang="el-GR" sz="2400" kern="0" dirty="0"/>
              <a:t> </a:t>
            </a:r>
            <a:r>
              <a:rPr lang="el-GR" altLang="el-GR" sz="2400" kern="0" dirty="0"/>
              <a:t>ανά </a:t>
            </a:r>
            <a:r>
              <a:rPr lang="el-GR" altLang="el-GR" sz="2400" kern="0" dirty="0" smtClean="0"/>
              <a:t>παραγγελία.</a:t>
            </a:r>
            <a:endParaRPr lang="el-GR" altLang="el-GR" sz="2400" kern="0" dirty="0"/>
          </a:p>
          <a:p>
            <a:pPr lvl="0" eaLnBrk="0" fontAlgn="base" hangingPunct="0">
              <a:spcBef>
                <a:spcPts val="0"/>
              </a:spcBef>
              <a:spcAft>
                <a:spcPts val="1000"/>
              </a:spcAft>
              <a:buClr>
                <a:srgbClr val="C00000"/>
              </a:buClr>
              <a:buSzPct val="100000"/>
              <a:buFontTx/>
              <a:buChar char="o"/>
            </a:pPr>
            <a:r>
              <a:rPr lang="el-GR" altLang="el-GR" sz="2400" kern="0" dirty="0">
                <a:solidFill>
                  <a:srgbClr val="000000"/>
                </a:solidFill>
              </a:rPr>
              <a:t>Ποια η </a:t>
            </a:r>
            <a:r>
              <a:rPr lang="en-US" altLang="el-GR" sz="2400" kern="0" dirty="0" smtClean="0">
                <a:solidFill>
                  <a:srgbClr val="000000"/>
                </a:solidFill>
              </a:rPr>
              <a:t>EOQ</a:t>
            </a:r>
            <a:r>
              <a:rPr lang="el-GR" altLang="el-GR" sz="2400" kern="0" dirty="0">
                <a:solidFill>
                  <a:srgbClr val="000000"/>
                </a:solidFill>
              </a:rPr>
              <a:t>;</a:t>
            </a:r>
          </a:p>
          <a:p>
            <a:pPr lvl="0" eaLnBrk="0" fontAlgn="base" hangingPunct="0">
              <a:spcBef>
                <a:spcPts val="0"/>
              </a:spcBef>
              <a:spcAft>
                <a:spcPts val="1000"/>
              </a:spcAft>
              <a:buClr>
                <a:srgbClr val="C00000"/>
              </a:buClr>
              <a:buSzPct val="100000"/>
              <a:buFontTx/>
              <a:buChar char="o"/>
            </a:pPr>
            <a:r>
              <a:rPr lang="el-GR" altLang="el-GR" sz="2400" kern="0" dirty="0">
                <a:solidFill>
                  <a:srgbClr val="000000"/>
                </a:solidFill>
              </a:rPr>
              <a:t>Πόσες παραγγελίες θα τοποθετηθούν το </a:t>
            </a:r>
            <a:r>
              <a:rPr lang="el-GR" altLang="el-GR" sz="2400" kern="0" dirty="0" smtClean="0">
                <a:solidFill>
                  <a:srgbClr val="000000"/>
                </a:solidFill>
              </a:rPr>
              <a:t>χρόνο</a:t>
            </a:r>
            <a:r>
              <a:rPr lang="el-GR" altLang="el-GR" sz="2400" kern="0" dirty="0">
                <a:solidFill>
                  <a:srgbClr val="000000"/>
                </a:solidFill>
              </a:rPr>
              <a:t>;</a:t>
            </a:r>
          </a:p>
          <a:p>
            <a:pPr lvl="0" eaLnBrk="0" fontAlgn="base" hangingPunct="0">
              <a:spcBef>
                <a:spcPts val="0"/>
              </a:spcBef>
              <a:spcAft>
                <a:spcPts val="1000"/>
              </a:spcAft>
              <a:buClr>
                <a:srgbClr val="C00000"/>
              </a:buClr>
              <a:buSzPct val="100000"/>
              <a:buFontTx/>
              <a:buChar char="o"/>
            </a:pPr>
            <a:r>
              <a:rPr lang="el-GR" altLang="el-GR" sz="2400" kern="0" dirty="0">
                <a:solidFill>
                  <a:srgbClr val="000000"/>
                </a:solidFill>
              </a:rPr>
              <a:t>Ποιο το αναμενόμενο χρονικό διάστημα μεταξύ των </a:t>
            </a:r>
            <a:r>
              <a:rPr lang="el-GR" altLang="el-GR" sz="2400" kern="0" dirty="0" smtClean="0">
                <a:solidFill>
                  <a:srgbClr val="000000"/>
                </a:solidFill>
              </a:rPr>
              <a:t>παραγγελιών;</a:t>
            </a:r>
            <a:endParaRPr lang="el-GR" altLang="el-GR" sz="2400" kern="0" dirty="0">
              <a:solidFill>
                <a:srgbClr val="000000"/>
              </a:solidFill>
            </a:endParaRPr>
          </a:p>
          <a:p>
            <a:pPr lvl="0" eaLnBrk="0" fontAlgn="base" hangingPunct="0">
              <a:spcBef>
                <a:spcPts val="0"/>
              </a:spcBef>
              <a:spcAft>
                <a:spcPct val="0"/>
              </a:spcAft>
              <a:buClr>
                <a:srgbClr val="C00000"/>
              </a:buClr>
              <a:buSzPct val="100000"/>
              <a:buFontTx/>
              <a:buChar char="o"/>
            </a:pPr>
            <a:r>
              <a:rPr lang="el-GR" altLang="el-GR" sz="2400" kern="0" dirty="0">
                <a:solidFill>
                  <a:srgbClr val="000000"/>
                </a:solidFill>
              </a:rPr>
              <a:t>Ποιο το ελάχιστο αυξητικό συνολικό κόστος για τη συγκεκριμένη πολιτική </a:t>
            </a:r>
            <a:r>
              <a:rPr lang="el-GR" altLang="el-GR" sz="2400" kern="0" dirty="0" smtClean="0">
                <a:solidFill>
                  <a:srgbClr val="000000"/>
                </a:solidFill>
              </a:rPr>
              <a:t>αποθεματοποίησης</a:t>
            </a:r>
            <a:r>
              <a:rPr lang="el-GR" altLang="el-GR" sz="2400" kern="0" dirty="0">
                <a:solidFill>
                  <a:srgbClr val="000000"/>
                </a:solidFill>
              </a:rPr>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36</a:t>
            </a:fld>
            <a:endParaRPr lang="el-GR" sz="1400" dirty="0">
              <a:solidFill>
                <a:schemeClr val="tx1"/>
              </a:solidFill>
            </a:endParaRPr>
          </a:p>
        </p:txBody>
      </p:sp>
    </p:spTree>
    <p:extLst>
      <p:ext uri="{BB962C8B-B14F-4D97-AF65-F5344CB8AC3E}">
        <p14:creationId xmlns:p14="http://schemas.microsoft.com/office/powerpoint/2010/main" val="3230410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Τίτλος 1"/>
          <p:cNvSpPr>
            <a:spLocks noGrp="1"/>
          </p:cNvSpPr>
          <p:nvPr>
            <p:ph type="title"/>
          </p:nvPr>
        </p:nvSpPr>
        <p:spPr/>
        <p:txBody>
          <a:bodyPr/>
          <a:lstStyle/>
          <a:p>
            <a:r>
              <a:rPr lang="el-GR" b="1" dirty="0"/>
              <a:t>Πρώτο παράδειγμα </a:t>
            </a:r>
            <a:r>
              <a:rPr lang="el-GR" b="1" dirty="0" smtClean="0"/>
              <a:t>(2 </a:t>
            </a:r>
            <a:r>
              <a:rPr lang="el-GR" b="1" dirty="0"/>
              <a:t>από </a:t>
            </a:r>
            <a:r>
              <a:rPr lang="el-GR" b="1" dirty="0" smtClean="0"/>
              <a:t>3)</a:t>
            </a:r>
            <a:endParaRPr lang="el-GR" dirty="0"/>
          </a:p>
        </p:txBody>
      </p:sp>
      <p:pic>
        <p:nvPicPr>
          <p:cNvPr id="125" name="Θέση περιεχομένου 1" descr="Εικόνα στην οποία αναγράφονται τα εξής: E o q = τετραγωνική ρίζα του, 2*d*c o, / c h. = τετραγωνική ρίζα του, 2*360*100 / 1. = τετραγωνική ρίζα του 72000, = 268.33.&#10;E o q = 268 μονάδες ανά παραγγελία. &#10;N asterisc = d / e oq = 360 / 268, = 1.34 παραγγελίες ανά έτος.&#10;T asterisc = 365 ημέρες το έτος / n asterisc, = 365 / 1.34 = 272.4 ημέρες ανά παραγγελία.&#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25886"/>
            <a:ext cx="8764483" cy="433941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37</a:t>
            </a:fld>
            <a:endParaRPr lang="el-GR" dirty="0">
              <a:solidFill>
                <a:schemeClr val="tx1"/>
              </a:solidFill>
            </a:endParaRPr>
          </a:p>
        </p:txBody>
      </p:sp>
    </p:spTree>
    <p:extLst>
      <p:ext uri="{BB962C8B-B14F-4D97-AF65-F5344CB8AC3E}">
        <p14:creationId xmlns:p14="http://schemas.microsoft.com/office/powerpoint/2010/main" val="3883989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Πρώτο παράδειγμα </a:t>
            </a:r>
            <a:r>
              <a:rPr lang="el-GR" b="1" dirty="0" smtClean="0"/>
              <a:t>(3 </a:t>
            </a:r>
            <a:r>
              <a:rPr lang="el-GR" b="1" dirty="0"/>
              <a:t>από </a:t>
            </a:r>
            <a:r>
              <a:rPr lang="el-GR" b="1" dirty="0" smtClean="0"/>
              <a:t>3)</a:t>
            </a:r>
            <a:endParaRPr lang="el-GR" dirty="0"/>
          </a:p>
        </p:txBody>
      </p:sp>
      <p:pic>
        <p:nvPicPr>
          <p:cNvPr id="38" name="Θέση περιεχομένου 1" descr="Εικόνα στην οποία αναγράφονται τα εξής: T c = d * c o / q, + q*c h / 2, 360*100 / 268, + 268*1 / 2, = 134 + 134.&#10;T c = 268 ευρώ.&#10;Εάν η ζήτηση για ένα προϊόν είναι 3 μονάδες την ημέρα, &#10;και ο χρόνος παραγγελίας (lead-time) είναι 15 ημέρες, &#10;ποιο το σημείο αναπαραγγελίας (re-order point);&#10;ROP = Demand during lead-time = 3 * 15 = 45 units.&#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77945"/>
            <a:ext cx="8229600" cy="397047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38</a:t>
            </a:fld>
            <a:endParaRPr lang="el-GR" sz="1400" dirty="0">
              <a:solidFill>
                <a:schemeClr val="tx1"/>
              </a:solidFill>
            </a:endParaRPr>
          </a:p>
        </p:txBody>
      </p:sp>
    </p:spTree>
    <p:extLst>
      <p:ext uri="{BB962C8B-B14F-4D97-AF65-F5344CB8AC3E}">
        <p14:creationId xmlns:p14="http://schemas.microsoft.com/office/powerpoint/2010/main" val="1370870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Δεύτερο παράδειγμα </a:t>
            </a:r>
            <a:br>
              <a:rPr lang="el-GR" b="1" dirty="0" smtClean="0"/>
            </a:br>
            <a:r>
              <a:rPr lang="el-GR" b="1" dirty="0" smtClean="0"/>
              <a:t>(1 από 4)</a:t>
            </a:r>
            <a:endParaRPr lang="el-GR" b="1" dirty="0"/>
          </a:p>
        </p:txBody>
      </p:sp>
      <p:sp>
        <p:nvSpPr>
          <p:cNvPr id="3" name="Θέση περιεχομένου 1"/>
          <p:cNvSpPr>
            <a:spLocks noGrp="1"/>
          </p:cNvSpPr>
          <p:nvPr>
            <p:ph idx="1"/>
          </p:nvPr>
        </p:nvSpPr>
        <p:spPr>
          <a:xfrm>
            <a:off x="457200" y="1600200"/>
            <a:ext cx="8229600" cy="4637112"/>
          </a:xfrm>
        </p:spPr>
        <p:txBody>
          <a:bodyPr>
            <a:normAutofit/>
          </a:bodyPr>
          <a:lstStyle/>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t>Ετήσια ζήτηση</a:t>
            </a:r>
            <a:r>
              <a:rPr lang="en-US" altLang="el-GR" sz="2200" kern="0" dirty="0"/>
              <a:t> = 360</a:t>
            </a:r>
            <a:r>
              <a:rPr lang="el-GR" altLang="el-GR" sz="2200" kern="0" dirty="0"/>
              <a:t>0</a:t>
            </a:r>
            <a:r>
              <a:rPr lang="en-US" altLang="el-GR" sz="2200" kern="0" dirty="0"/>
              <a:t> </a:t>
            </a:r>
            <a:r>
              <a:rPr lang="el-GR" altLang="el-GR" sz="2200" kern="0" dirty="0"/>
              <a:t>κιλά </a:t>
            </a:r>
            <a:r>
              <a:rPr lang="el-GR" altLang="el-GR" sz="2200" kern="0" dirty="0" smtClean="0"/>
              <a:t>χρώμα, </a:t>
            </a:r>
            <a:r>
              <a:rPr lang="el-GR" altLang="el-GR" sz="2200" kern="0" dirty="0"/>
              <a:t>για την προγραμματισμένη συντήρηση και βαφή </a:t>
            </a:r>
            <a:r>
              <a:rPr lang="el-GR" altLang="el-GR" sz="2200" kern="0" dirty="0" smtClean="0"/>
              <a:t>χώρων.</a:t>
            </a:r>
            <a:endParaRPr lang="en-US" altLang="el-GR" sz="2200" kern="0" dirty="0"/>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t>Κόστος διατήρησης αποθέματος</a:t>
            </a:r>
            <a:r>
              <a:rPr lang="en-US" altLang="el-GR" sz="2200" kern="0" dirty="0"/>
              <a:t> </a:t>
            </a:r>
            <a:r>
              <a:rPr lang="el-GR" altLang="el-GR" sz="2200" kern="0" dirty="0"/>
              <a:t>ετησίως</a:t>
            </a:r>
            <a:r>
              <a:rPr lang="en-US" altLang="el-GR" sz="2200" kern="0" dirty="0"/>
              <a:t> = </a:t>
            </a:r>
            <a:r>
              <a:rPr lang="el-GR" altLang="el-GR" sz="2200" kern="0" dirty="0"/>
              <a:t>25% της επένδυσης σε απόθεμα</a:t>
            </a:r>
            <a:r>
              <a:rPr lang="el-GR" altLang="el-GR" sz="2200" kern="0" dirty="0">
                <a:cs typeface="Arial" charset="0"/>
              </a:rPr>
              <a:t> </a:t>
            </a:r>
            <a:r>
              <a:rPr lang="el-GR" altLang="el-GR" sz="2200" kern="0" dirty="0"/>
              <a:t>ανά μονάδα αποθέματος(</a:t>
            </a:r>
            <a:r>
              <a:rPr lang="en-US" altLang="el-GR" sz="2200" kern="0" dirty="0"/>
              <a:t>Kg</a:t>
            </a:r>
            <a:r>
              <a:rPr lang="en-US" altLang="el-GR" sz="2200" kern="0" dirty="0" smtClean="0"/>
              <a:t>)</a:t>
            </a:r>
            <a:r>
              <a:rPr lang="el-GR" altLang="el-GR" sz="2200" kern="0" dirty="0" smtClean="0"/>
              <a:t>.</a:t>
            </a:r>
            <a:endParaRPr lang="en-US" altLang="el-GR" sz="2200" kern="0" dirty="0"/>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kern="0" dirty="0"/>
              <a:t>Κόστος παραγγελίας</a:t>
            </a:r>
            <a:r>
              <a:rPr lang="en-US" altLang="el-GR" sz="2200" kern="0" dirty="0"/>
              <a:t> = </a:t>
            </a:r>
            <a:r>
              <a:rPr lang="el-GR" altLang="el-GR" sz="2200" kern="0" dirty="0" smtClean="0"/>
              <a:t>90.00</a:t>
            </a:r>
            <a:r>
              <a:rPr lang="en-US" altLang="el-GR" sz="2200" kern="0" dirty="0">
                <a:cs typeface="Arial" charset="0"/>
              </a:rPr>
              <a:t>€</a:t>
            </a:r>
            <a:r>
              <a:rPr lang="en-US" altLang="el-GR" sz="2200" kern="0" dirty="0"/>
              <a:t> </a:t>
            </a:r>
            <a:r>
              <a:rPr lang="el-GR" altLang="el-GR" sz="2200" kern="0" dirty="0"/>
              <a:t>ανά </a:t>
            </a:r>
            <a:r>
              <a:rPr lang="el-GR" altLang="el-GR" sz="2200" kern="0" dirty="0" smtClean="0"/>
              <a:t>παραγγελία.</a:t>
            </a:r>
            <a:endParaRPr lang="el-GR" altLang="el-GR" sz="2200" kern="0" dirty="0"/>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200" kern="0" dirty="0"/>
              <a:t>Τιμή ανά κιλό χρώματος βαφής = </a:t>
            </a:r>
            <a:r>
              <a:rPr lang="el-GR" altLang="el-GR" sz="2200" kern="0" dirty="0" smtClean="0"/>
              <a:t>40.00</a:t>
            </a:r>
            <a:r>
              <a:rPr lang="en-US" altLang="el-GR" sz="2200" kern="0" dirty="0" smtClean="0">
                <a:cs typeface="Arial" charset="0"/>
              </a:rPr>
              <a:t>€</a:t>
            </a:r>
            <a:r>
              <a:rPr lang="el-GR" altLang="el-GR" sz="2200" kern="0" dirty="0" smtClean="0">
                <a:cs typeface="Arial" charset="0"/>
              </a:rPr>
              <a:t>.</a:t>
            </a:r>
            <a:endParaRPr lang="el-GR" altLang="el-GR" sz="2200" kern="0" dirty="0">
              <a:solidFill>
                <a:srgbClr val="000099"/>
              </a:solidFill>
            </a:endParaRPr>
          </a:p>
          <a:p>
            <a:pPr lvl="0" eaLnBrk="0" fontAlgn="base" hangingPunct="0">
              <a:spcBef>
                <a:spcPts val="0"/>
              </a:spcBef>
              <a:spcAft>
                <a:spcPts val="300"/>
              </a:spcAft>
              <a:buClr>
                <a:srgbClr val="C00000"/>
              </a:buClr>
              <a:buSzPct val="100000"/>
              <a:buFontTx/>
              <a:buChar char="o"/>
            </a:pPr>
            <a:r>
              <a:rPr lang="el-GR" altLang="el-GR" sz="2200" kern="0" dirty="0">
                <a:solidFill>
                  <a:srgbClr val="000000"/>
                </a:solidFill>
              </a:rPr>
              <a:t>Ποια η </a:t>
            </a:r>
            <a:r>
              <a:rPr lang="el-GR" altLang="el-GR" sz="2200" kern="0" dirty="0" smtClean="0">
                <a:solidFill>
                  <a:srgbClr val="000000"/>
                </a:solidFill>
              </a:rPr>
              <a:t>ΟΠΠ</a:t>
            </a:r>
            <a:r>
              <a:rPr lang="el-GR" altLang="el-GR" sz="2200" kern="0" dirty="0">
                <a:solidFill>
                  <a:srgbClr val="000000"/>
                </a:solidFill>
              </a:rPr>
              <a:t>;</a:t>
            </a:r>
          </a:p>
          <a:p>
            <a:pPr lvl="0" eaLnBrk="0" fontAlgn="base" hangingPunct="0">
              <a:spcBef>
                <a:spcPts val="0"/>
              </a:spcBef>
              <a:spcAft>
                <a:spcPts val="300"/>
              </a:spcAft>
              <a:buClr>
                <a:srgbClr val="C00000"/>
              </a:buClr>
              <a:buSzPct val="100000"/>
              <a:buFontTx/>
              <a:buChar char="o"/>
            </a:pPr>
            <a:r>
              <a:rPr lang="el-GR" altLang="el-GR" sz="2200" kern="0" dirty="0">
                <a:solidFill>
                  <a:srgbClr val="000000"/>
                </a:solidFill>
              </a:rPr>
              <a:t>Πότε θα πρέπει να γίνεται η κάθε παραγγελία για την ανανέωση του </a:t>
            </a:r>
            <a:r>
              <a:rPr lang="el-GR" altLang="el-GR" sz="2200" kern="0" dirty="0" smtClean="0">
                <a:solidFill>
                  <a:srgbClr val="000000"/>
                </a:solidFill>
              </a:rPr>
              <a:t>αποθέματος</a:t>
            </a:r>
            <a:r>
              <a:rPr lang="el-GR" altLang="el-GR" sz="2200" kern="0" dirty="0">
                <a:solidFill>
                  <a:srgbClr val="000000"/>
                </a:solidFill>
              </a:rPr>
              <a:t>;</a:t>
            </a:r>
          </a:p>
          <a:p>
            <a:pPr lvl="0" eaLnBrk="0" fontAlgn="base" hangingPunct="0">
              <a:spcBef>
                <a:spcPts val="0"/>
              </a:spcBef>
              <a:spcAft>
                <a:spcPts val="300"/>
              </a:spcAft>
              <a:buClr>
                <a:srgbClr val="C00000"/>
              </a:buClr>
              <a:buSzPct val="100000"/>
              <a:buFontTx/>
              <a:buChar char="o"/>
            </a:pPr>
            <a:r>
              <a:rPr lang="el-GR" altLang="el-GR" sz="2200" kern="0" dirty="0">
                <a:solidFill>
                  <a:srgbClr val="000000"/>
                </a:solidFill>
              </a:rPr>
              <a:t>Ποιος ο αριθμός των παραγγελιών το </a:t>
            </a:r>
            <a:r>
              <a:rPr lang="el-GR" altLang="el-GR" sz="2200" kern="0" dirty="0" smtClean="0">
                <a:solidFill>
                  <a:srgbClr val="000000"/>
                </a:solidFill>
              </a:rPr>
              <a:t>έτος;</a:t>
            </a:r>
            <a:endParaRPr lang="el-GR" altLang="el-GR" sz="2200" kern="0" dirty="0">
              <a:solidFill>
                <a:srgbClr val="000000"/>
              </a:solidFill>
            </a:endParaRPr>
          </a:p>
          <a:p>
            <a:pPr lvl="0" eaLnBrk="0" fontAlgn="base" hangingPunct="0">
              <a:spcBef>
                <a:spcPts val="0"/>
              </a:spcBef>
              <a:spcAft>
                <a:spcPct val="0"/>
              </a:spcAft>
              <a:buClr>
                <a:srgbClr val="C00000"/>
              </a:buClr>
              <a:buSzPct val="100000"/>
              <a:buFontTx/>
              <a:buChar char="o"/>
            </a:pPr>
            <a:r>
              <a:rPr lang="el-GR" altLang="el-GR" sz="2200" kern="0" dirty="0">
                <a:solidFill>
                  <a:srgbClr val="000000"/>
                </a:solidFill>
              </a:rPr>
              <a:t>Ποιο το ελάχιστο συνολικό αυξητικό κόστος </a:t>
            </a:r>
            <a:r>
              <a:rPr lang="el-GR" altLang="el-GR" sz="2200" kern="0" dirty="0" smtClean="0">
                <a:solidFill>
                  <a:srgbClr val="000000"/>
                </a:solidFill>
              </a:rPr>
              <a:t>αποθέματος, </a:t>
            </a:r>
            <a:r>
              <a:rPr lang="el-GR" altLang="el-GR" sz="2200" kern="0" dirty="0">
                <a:solidFill>
                  <a:srgbClr val="000000"/>
                </a:solidFill>
              </a:rPr>
              <a:t>για τη συγκεκριμένη πολιτική ανανέωσης </a:t>
            </a:r>
            <a:r>
              <a:rPr lang="el-GR" altLang="el-GR" sz="2200" kern="0" dirty="0" smtClean="0">
                <a:solidFill>
                  <a:srgbClr val="000000"/>
                </a:solidFill>
              </a:rPr>
              <a:t>αποθέματος</a:t>
            </a:r>
            <a:r>
              <a:rPr lang="el-GR" altLang="el-GR" sz="2200" kern="0" dirty="0">
                <a:solidFill>
                  <a:srgbClr val="000000"/>
                </a:solidFill>
              </a:rPr>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39</a:t>
            </a:fld>
            <a:endParaRPr lang="el-GR" sz="1400" dirty="0">
              <a:solidFill>
                <a:schemeClr val="tx1"/>
              </a:solidFill>
            </a:endParaRPr>
          </a:p>
        </p:txBody>
      </p:sp>
    </p:spTree>
    <p:extLst>
      <p:ext uri="{BB962C8B-B14F-4D97-AF65-F5344CB8AC3E}">
        <p14:creationId xmlns:p14="http://schemas.microsoft.com/office/powerpoint/2010/main" val="325181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rId4" action="ppaction://hlinksldjump" tooltip="Μετάβαση στη Διαφάνεια 6"/>
          </p:cNvPr>
          <p:cNvSpPr/>
          <p:nvPr/>
        </p:nvSpPr>
        <p:spPr>
          <a:xfrm>
            <a:off x="809625" y="22352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1)  </a:t>
            </a:r>
            <a:r>
              <a:rPr lang="el-GR" sz="2800" i="1" dirty="0" smtClean="0">
                <a:solidFill>
                  <a:srgbClr val="0070C0"/>
                </a:solidFill>
              </a:rPr>
              <a:t>Αποθέματα</a:t>
            </a:r>
            <a:endParaRPr lang="el-GR" i="1" dirty="0">
              <a:solidFill>
                <a:srgbClr val="0070C0"/>
              </a:solidFill>
            </a:endParaRPr>
          </a:p>
        </p:txBody>
      </p:sp>
      <p:sp>
        <p:nvSpPr>
          <p:cNvPr id="14" name="Θέση περιεχομένου 2">
            <a:hlinkClick r:id="rId5" action="ppaction://hlinksldjump" tooltip="Μετάβαση στη Διαφάνεια 14"/>
          </p:cNvPr>
          <p:cNvSpPr/>
          <p:nvPr>
            <p:custDataLst>
              <p:tags r:id="rId2"/>
            </p:custDataLst>
          </p:nvPr>
        </p:nvSpPr>
        <p:spPr>
          <a:xfrm>
            <a:off x="809171" y="30734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i="1" dirty="0">
                <a:solidFill>
                  <a:srgbClr val="0070C0"/>
                </a:solidFill>
              </a:rPr>
              <a:t>2</a:t>
            </a:r>
            <a:r>
              <a:rPr lang="el-GR" sz="2800" i="1" dirty="0">
                <a:solidFill>
                  <a:srgbClr val="0070C0"/>
                </a:solidFill>
              </a:rPr>
              <a:t>)  </a:t>
            </a:r>
            <a:r>
              <a:rPr lang="el-GR" sz="2800" i="1" dirty="0" smtClean="0">
                <a:solidFill>
                  <a:srgbClr val="0070C0"/>
                </a:solidFill>
              </a:rPr>
              <a:t>Περιγραφή συστήματος αποθεμάτων</a:t>
            </a:r>
            <a:endParaRPr lang="el-GR" i="1" dirty="0">
              <a:solidFill>
                <a:srgbClr val="0070C0"/>
              </a:solidFill>
            </a:endParaRPr>
          </a:p>
        </p:txBody>
      </p:sp>
      <p:sp>
        <p:nvSpPr>
          <p:cNvPr id="7" name="Θέση περιεχομένου 3">
            <a:hlinkClick r:id="rId6" action="ppaction://hlinksldjump" tooltip="Μετάβαση στη Διαφάνεια 32"/>
          </p:cNvPr>
          <p:cNvSpPr/>
          <p:nvPr/>
        </p:nvSpPr>
        <p:spPr>
          <a:xfrm>
            <a:off x="809171" y="3836103"/>
            <a:ext cx="7507288" cy="507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smtClean="0">
                <a:solidFill>
                  <a:srgbClr val="0070C0"/>
                </a:solidFill>
              </a:rPr>
              <a:t>3)  Οικονομική ποσότητα παραγγελίας - ΟΠΠ</a:t>
            </a:r>
            <a:endParaRPr lang="el-GR" i="1" dirty="0">
              <a:solidFill>
                <a:srgbClr val="0070C0"/>
              </a:solidFill>
            </a:endParaRPr>
          </a:p>
        </p:txBody>
      </p:sp>
      <p:sp>
        <p:nvSpPr>
          <p:cNvPr id="9" name="Θέση περιεχομένου 4">
            <a:hlinkClick r:id="rId7" action="ppaction://hlinksldjump" tooltip="Μετάβαση στη Διαφάνεια 47"/>
          </p:cNvPr>
          <p:cNvSpPr/>
          <p:nvPr/>
        </p:nvSpPr>
        <p:spPr>
          <a:xfrm>
            <a:off x="809625" y="4653136"/>
            <a:ext cx="7506834" cy="507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smtClean="0">
                <a:solidFill>
                  <a:srgbClr val="0070C0"/>
                </a:solidFill>
              </a:rPr>
              <a:t>4)  Μοντέλο αποθεμάτων με εκπτώσεις</a:t>
            </a:r>
            <a:endParaRPr lang="el-GR" i="1"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Αποθέματα</a:t>
            </a:r>
            <a:endParaRPr lang="en-US"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4</a:t>
            </a:fld>
            <a:endParaRPr lang="el-GR" altLang="el-GR" sz="1400" dirty="0">
              <a:solidFill>
                <a:srgbClr val="000000"/>
              </a:solidFill>
              <a:latin typeface="+mn-lt"/>
            </a:endParaRPr>
          </a:p>
        </p:txBody>
      </p:sp>
    </p:spTree>
    <p:custDataLst>
      <p:tags r:id="rId1"/>
    </p:custDataLst>
    <p:extLst>
      <p:ext uri="{BB962C8B-B14F-4D97-AF65-F5344CB8AC3E}">
        <p14:creationId xmlns:p14="http://schemas.microsoft.com/office/powerpoint/2010/main" val="1885314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Δεύτερο παράδειγμα </a:t>
            </a:r>
            <a:r>
              <a:rPr lang="el-GR" b="1" dirty="0" smtClean="0"/>
              <a:t/>
            </a:r>
            <a:br>
              <a:rPr lang="el-GR" b="1" dirty="0" smtClean="0"/>
            </a:br>
            <a:r>
              <a:rPr lang="el-GR" b="1" dirty="0" smtClean="0"/>
              <a:t>(2 </a:t>
            </a:r>
            <a:r>
              <a:rPr lang="el-GR" b="1" dirty="0"/>
              <a:t>από </a:t>
            </a:r>
            <a:r>
              <a:rPr lang="el-GR" b="1" dirty="0" smtClean="0"/>
              <a:t>4)</a:t>
            </a:r>
            <a:endParaRPr lang="el-GR" b="1"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40</a:t>
            </a:fld>
            <a:endParaRPr lang="el-GR" sz="1400" dirty="0">
              <a:solidFill>
                <a:schemeClr val="tx1"/>
              </a:solidFill>
            </a:endParaRPr>
          </a:p>
        </p:txBody>
      </p:sp>
      <p:pic>
        <p:nvPicPr>
          <p:cNvPr id="15" name="Θέση περιεχομένου 14" descr="Εικόνα στην οποία αναγράφονται τα εξής: Σταδιακή αναπλήρωση είναι τα κυκλικά αποθέματα από διεργασίες παραγωγής σε παρτίδες (batch processes), όπου τα προϊόντα παράγονται περιοδικά ανάμεσα στα στάδια παραγωγής. Φαίνεταιι επίσης η γραφική παράσταση του ύψους αποθέματος προς τον χρόνο, ανάλογα με την ποσότητα παραγγελία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3787"/>
            <a:ext cx="8229600" cy="4409509"/>
          </a:xfrm>
        </p:spPr>
      </p:pic>
    </p:spTree>
    <p:extLst>
      <p:ext uri="{BB962C8B-B14F-4D97-AF65-F5344CB8AC3E}">
        <p14:creationId xmlns:p14="http://schemas.microsoft.com/office/powerpoint/2010/main" val="1360591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Δεύτερο παράδειγμα </a:t>
            </a:r>
            <a:r>
              <a:rPr lang="el-GR" b="1" dirty="0" smtClean="0"/>
              <a:t/>
            </a:r>
            <a:br>
              <a:rPr lang="el-GR" b="1" dirty="0" smtClean="0"/>
            </a:br>
            <a:r>
              <a:rPr lang="el-GR" b="1" dirty="0" smtClean="0"/>
              <a:t>(3 </a:t>
            </a:r>
            <a:r>
              <a:rPr lang="el-GR" b="1" dirty="0"/>
              <a:t>από </a:t>
            </a:r>
            <a:r>
              <a:rPr lang="el-GR" b="1" dirty="0" smtClean="0"/>
              <a:t>4)</a:t>
            </a:r>
            <a:endParaRPr lang="el-GR" dirty="0"/>
          </a:p>
        </p:txBody>
      </p:sp>
      <p:pic>
        <p:nvPicPr>
          <p:cNvPr id="23" name="Θέση περιεχομένου 1" descr="Εικόνα στην οποία αναγράφονται τα εξής; Μέγιστο ύψος αποθέματος = i max. Κλίση αναπλήρωσης αποθέματος = P μείον D = I max * P / Q&#10;I max = P μείον D * Q / P = P μείον D * t p, το μέσο απόθεμα είναι, &#10;P  μείον D * Q / 2 * P, και το συνολικό κόστος είναι C t = C Η * Q * P μείον D / 2 * P + C R * D / Q. &#10;Q 0 = τετραγωνική ρίζα του, 2 * d * c r / c h * 1 μείον d /p, = Ο Π Π τόνος = οικονομική ποσότητα παραγωγής.                        &#10;&#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992" y="1451917"/>
            <a:ext cx="8113464" cy="485740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41</a:t>
            </a:fld>
            <a:endParaRPr lang="el-GR" dirty="0">
              <a:solidFill>
                <a:schemeClr val="tx1"/>
              </a:solidFill>
            </a:endParaRPr>
          </a:p>
        </p:txBody>
      </p:sp>
    </p:spTree>
    <p:extLst>
      <p:ext uri="{BB962C8B-B14F-4D97-AF65-F5344CB8AC3E}">
        <p14:creationId xmlns:p14="http://schemas.microsoft.com/office/powerpoint/2010/main" val="694653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Δεύτερο παράδειγμα </a:t>
            </a:r>
            <a:r>
              <a:rPr lang="el-GR" b="1" dirty="0" smtClean="0"/>
              <a:t/>
            </a:r>
            <a:br>
              <a:rPr lang="el-GR" b="1" dirty="0" smtClean="0"/>
            </a:br>
            <a:r>
              <a:rPr lang="el-GR" b="1" dirty="0" smtClean="0"/>
              <a:t>(4 </a:t>
            </a:r>
            <a:r>
              <a:rPr lang="el-GR" b="1" dirty="0"/>
              <a:t>από </a:t>
            </a:r>
            <a:r>
              <a:rPr lang="el-GR" b="1" dirty="0" smtClean="0"/>
              <a:t>4)</a:t>
            </a:r>
            <a:endParaRPr lang="el-GR" dirty="0"/>
          </a:p>
        </p:txBody>
      </p:sp>
      <p:sp>
        <p:nvSpPr>
          <p:cNvPr id="3" name="Θέση περιεχομένου 1"/>
          <p:cNvSpPr>
            <a:spLocks noGrp="1"/>
          </p:cNvSpPr>
          <p:nvPr>
            <p:ph idx="1"/>
          </p:nvPr>
        </p:nvSpPr>
        <p:spPr>
          <a:xfrm>
            <a:off x="457200" y="1600201"/>
            <a:ext cx="8229600" cy="3196952"/>
          </a:xfrm>
        </p:spPr>
        <p:txBody>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Άριστος χρόνος </a:t>
            </a:r>
            <a:r>
              <a:rPr lang="el-GR" altLang="el-GR" sz="2800" kern="0" dirty="0" smtClean="0">
                <a:solidFill>
                  <a:srgbClr val="000000"/>
                </a:solidFill>
              </a:rPr>
              <a:t>παραγγελίας.</a:t>
            </a:r>
            <a:endParaRPr lang="el-GR" altLang="el-GR" sz="2800" b="1" kern="0" dirty="0">
              <a:solidFill>
                <a:srgbClr val="000000"/>
              </a:solidFill>
            </a:endParaRPr>
          </a:p>
          <a:p>
            <a:pPr marL="2628900" lvl="6" indent="0" eaLnBrk="0" fontAlgn="base" hangingPunct="0">
              <a:spcBef>
                <a:spcPts val="0"/>
              </a:spcBef>
              <a:spcAft>
                <a:spcPts val="600"/>
              </a:spcAft>
              <a:buClr>
                <a:srgbClr val="FF4146"/>
              </a:buClr>
              <a:buSzPct val="75000"/>
              <a:buNone/>
            </a:pPr>
            <a:r>
              <a:rPr lang="en-US" altLang="el-GR" sz="2400" i="1" kern="0" dirty="0">
                <a:solidFill>
                  <a:srgbClr val="000000"/>
                </a:solidFill>
              </a:rPr>
              <a:t>t</a:t>
            </a:r>
            <a:r>
              <a:rPr lang="en-US" altLang="el-GR" sz="2400" i="1" kern="0" baseline="-25000" dirty="0" smtClean="0">
                <a:solidFill>
                  <a:srgbClr val="000000"/>
                </a:solidFill>
              </a:rPr>
              <a:t>0</a:t>
            </a:r>
            <a:r>
              <a:rPr lang="en-US" altLang="el-GR" sz="2400" kern="0" dirty="0" smtClean="0">
                <a:solidFill>
                  <a:srgbClr val="000000"/>
                </a:solidFill>
              </a:rPr>
              <a:t> = Q</a:t>
            </a:r>
            <a:r>
              <a:rPr lang="en-US" altLang="el-GR" sz="2400" kern="0" baseline="-25000" dirty="0" smtClean="0">
                <a:solidFill>
                  <a:srgbClr val="000000"/>
                </a:solidFill>
              </a:rPr>
              <a:t>0</a:t>
            </a:r>
            <a:r>
              <a:rPr lang="en-US" altLang="el-GR" sz="2400" kern="0" dirty="0" smtClean="0">
                <a:solidFill>
                  <a:srgbClr val="000000"/>
                </a:solidFill>
              </a:rPr>
              <a:t> / D,</a:t>
            </a:r>
            <a:endParaRPr lang="en-US" altLang="el-GR" sz="2400" i="1" kern="0" dirty="0" smtClean="0">
              <a:solidFill>
                <a:srgbClr val="000000"/>
              </a:solidFill>
            </a:endParaRPr>
          </a:p>
          <a:p>
            <a:pPr marL="2628900" lvl="6" indent="0" eaLnBrk="0" fontAlgn="base" hangingPunct="0">
              <a:spcBef>
                <a:spcPts val="0"/>
              </a:spcBef>
              <a:spcAft>
                <a:spcPts val="600"/>
              </a:spcAft>
              <a:buClr>
                <a:srgbClr val="FF4146"/>
              </a:buClr>
              <a:buSzPct val="75000"/>
              <a:buNone/>
            </a:pPr>
            <a:r>
              <a:rPr lang="en-US" altLang="el-GR" sz="2400" i="1" kern="0" dirty="0" err="1">
                <a:solidFill>
                  <a:srgbClr val="000000"/>
                </a:solidFill>
              </a:rPr>
              <a:t>t</a:t>
            </a:r>
            <a:r>
              <a:rPr lang="en-US" altLang="el-GR" sz="2400" i="1" kern="0" baseline="-25000" dirty="0" err="1" smtClean="0">
                <a:solidFill>
                  <a:srgbClr val="000000"/>
                </a:solidFill>
              </a:rPr>
              <a:t>p</a:t>
            </a:r>
            <a:r>
              <a:rPr lang="en-US" altLang="el-GR" sz="2400" kern="0" dirty="0" smtClean="0">
                <a:solidFill>
                  <a:srgbClr val="000000"/>
                </a:solidFill>
              </a:rPr>
              <a:t> = Q</a:t>
            </a:r>
            <a:r>
              <a:rPr lang="en-US" altLang="el-GR" sz="2400" kern="0" baseline="-25000" dirty="0" smtClean="0">
                <a:solidFill>
                  <a:srgbClr val="000000"/>
                </a:solidFill>
              </a:rPr>
              <a:t>0</a:t>
            </a:r>
            <a:r>
              <a:rPr lang="en-US" altLang="el-GR" sz="2400" kern="0" dirty="0" smtClean="0">
                <a:solidFill>
                  <a:srgbClr val="000000"/>
                </a:solidFill>
              </a:rPr>
              <a:t> / D</a:t>
            </a:r>
            <a:r>
              <a:rPr lang="en-US" altLang="el-GR" sz="2400" i="1" kern="0" dirty="0" smtClean="0">
                <a:solidFill>
                  <a:srgbClr val="000000"/>
                </a:solidFill>
              </a:rPr>
              <a:t>.</a:t>
            </a:r>
          </a:p>
          <a:p>
            <a:pPr marL="2628900" lvl="6" indent="0" eaLnBrk="0" fontAlgn="base" hangingPunct="0">
              <a:spcBef>
                <a:spcPts val="0"/>
              </a:spcBef>
              <a:spcAft>
                <a:spcPts val="3000"/>
              </a:spcAft>
              <a:buClr>
                <a:srgbClr val="FF4146"/>
              </a:buClr>
              <a:buSzPct val="75000"/>
              <a:buNone/>
            </a:pPr>
            <a:r>
              <a:rPr lang="en-US" altLang="el-GR" sz="2400" i="1" kern="0" dirty="0" smtClean="0">
                <a:solidFill>
                  <a:srgbClr val="000000"/>
                </a:solidFill>
              </a:rPr>
              <a:t>I</a:t>
            </a:r>
            <a:r>
              <a:rPr lang="en-US" altLang="el-GR" sz="2400" i="1" kern="0" baseline="-25000" dirty="0" smtClean="0">
                <a:solidFill>
                  <a:srgbClr val="000000"/>
                </a:solidFill>
              </a:rPr>
              <a:t>max</a:t>
            </a:r>
            <a:r>
              <a:rPr lang="en-US" altLang="el-GR" sz="2400" i="1" kern="0" dirty="0" smtClean="0">
                <a:solidFill>
                  <a:srgbClr val="000000"/>
                </a:solidFill>
              </a:rPr>
              <a:t> </a:t>
            </a:r>
            <a:r>
              <a:rPr lang="en-US" altLang="el-GR" sz="2400" i="1" kern="0" dirty="0">
                <a:solidFill>
                  <a:srgbClr val="000000"/>
                </a:solidFill>
              </a:rPr>
              <a:t>= (</a:t>
            </a:r>
            <a:r>
              <a:rPr lang="en-US" altLang="el-GR" sz="2400" i="1" kern="0" dirty="0" smtClean="0">
                <a:solidFill>
                  <a:srgbClr val="000000"/>
                </a:solidFill>
              </a:rPr>
              <a:t>P -</a:t>
            </a:r>
            <a:r>
              <a:rPr lang="en-US" altLang="el-GR" sz="2400" i="1" kern="0" dirty="0">
                <a:solidFill>
                  <a:srgbClr val="000000"/>
                </a:solidFill>
              </a:rPr>
              <a:t>D</a:t>
            </a:r>
            <a:r>
              <a:rPr lang="en-US" altLang="el-GR" sz="2400" i="1" kern="0" dirty="0" smtClean="0">
                <a:solidFill>
                  <a:srgbClr val="000000"/>
                </a:solidFill>
              </a:rPr>
              <a:t>) </a:t>
            </a:r>
            <a:r>
              <a:rPr lang="el-GR" altLang="el-GR" sz="2400" i="1" kern="0" dirty="0" smtClean="0">
                <a:solidFill>
                  <a:srgbClr val="000000"/>
                </a:solidFill>
              </a:rPr>
              <a:t>*</a:t>
            </a:r>
            <a:r>
              <a:rPr lang="en-US" altLang="el-GR" sz="2400" i="1" kern="0" dirty="0" smtClean="0">
                <a:solidFill>
                  <a:srgbClr val="000000"/>
                </a:solidFill>
              </a:rPr>
              <a:t> t</a:t>
            </a:r>
            <a:r>
              <a:rPr lang="en-US" altLang="el-GR" sz="2400" i="1" kern="0" baseline="-25000" dirty="0" smtClean="0">
                <a:solidFill>
                  <a:srgbClr val="000000"/>
                </a:solidFill>
              </a:rPr>
              <a:t>p</a:t>
            </a:r>
            <a:r>
              <a:rPr lang="en-US" altLang="el-GR" sz="2400" i="1" kern="0" dirty="0" smtClean="0">
                <a:solidFill>
                  <a:srgbClr val="000000"/>
                </a:solidFill>
              </a:rPr>
              <a:t>.</a:t>
            </a:r>
            <a:endParaRPr lang="el-GR" altLang="el-GR" sz="2400" b="1"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Ελάχιστη τιμή συνολικού αυξητικού κόστους </a:t>
            </a:r>
            <a:r>
              <a:rPr lang="el-GR" altLang="el-GR" sz="2800" kern="0" dirty="0" smtClean="0">
                <a:solidFill>
                  <a:srgbClr val="000000"/>
                </a:solidFill>
              </a:rPr>
              <a:t>αποθέματος.</a:t>
            </a:r>
            <a:endParaRPr lang="en-US" altLang="el-GR" sz="2800" kern="0" dirty="0">
              <a:solidFill>
                <a:srgbClr val="000000"/>
              </a:solidFill>
            </a:endParaRPr>
          </a:p>
          <a:p>
            <a:pPr marL="0" lvl="0" indent="0" eaLnBrk="0" fontAlgn="base" hangingPunct="0">
              <a:spcAft>
                <a:spcPct val="0"/>
              </a:spcAft>
              <a:buClr>
                <a:srgbClr val="FF4146"/>
              </a:buClr>
              <a:buSzPct val="75000"/>
              <a:buNone/>
            </a:pPr>
            <a:endParaRPr lang="en-US" altLang="el-GR" sz="2800" b="1" kern="0" dirty="0">
              <a:solidFill>
                <a:srgbClr val="000000"/>
              </a:solidFill>
            </a:endParaRPr>
          </a:p>
          <a:p>
            <a:endParaRPr lang="el-GR" dirty="0"/>
          </a:p>
        </p:txBody>
      </p:sp>
      <p:graphicFrame>
        <p:nvGraphicFramePr>
          <p:cNvPr id="6" name="Θέση περιεχομένου 2" descr="Εικόνα της σχέσης: t c 0 = τετραγωνική ρίζα του, 2 * c h επί, 1 μείον d / p, επί c r * d."/>
          <p:cNvGraphicFramePr>
            <a:graphicFrameLocks noGrp="1" noChangeAspect="1"/>
          </p:cNvGraphicFramePr>
          <p:nvPr>
            <p:extLst>
              <p:ext uri="{D42A27DB-BD31-4B8C-83A1-F6EECF244321}">
                <p14:modId xmlns:p14="http://schemas.microsoft.com/office/powerpoint/2010/main" val="1828349781"/>
              </p:ext>
            </p:extLst>
          </p:nvPr>
        </p:nvGraphicFramePr>
        <p:xfrm>
          <a:off x="2411512" y="4797152"/>
          <a:ext cx="4176712" cy="1228725"/>
        </p:xfrm>
        <a:graphic>
          <a:graphicData uri="http://schemas.openxmlformats.org/presentationml/2006/ole">
            <mc:AlternateContent xmlns:mc="http://schemas.openxmlformats.org/markup-compatibility/2006">
              <mc:Choice xmlns:v="urn:schemas-microsoft-com:vml" Requires="v">
                <p:oleObj spid="_x0000_s2066" name="Εξίσωση" r:id="rId4" imgW="1511280" imgH="444240" progId="Equation.3">
                  <p:embed/>
                </p:oleObj>
              </mc:Choice>
              <mc:Fallback>
                <p:oleObj name="Εξίσωση" r:id="rId4" imgW="1511280" imgH="444240" progId="Equation.3">
                  <p:embed/>
                  <p:pic>
                    <p:nvPicPr>
                      <p:cNvPr id="0" name="Object 6"/>
                      <p:cNvPicPr>
                        <a:picLocks noGrp="1" noChangeAspect="1" noChangeArrowheads="1"/>
                      </p:cNvPicPr>
                      <p:nvPr/>
                    </p:nvPicPr>
                    <p:blipFill>
                      <a:blip r:embed="rId5"/>
                      <a:srcRect/>
                      <a:stretch>
                        <a:fillRect/>
                      </a:stretch>
                    </p:blipFill>
                    <p:spPr bwMode="auto">
                      <a:xfrm>
                        <a:off x="2411512" y="4797152"/>
                        <a:ext cx="4176712"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42</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2720974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Τρίτο παράδειγμα (1 από 3)</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kern="0" dirty="0" smtClean="0"/>
              <a:t>Ζήτηση</a:t>
            </a:r>
            <a:r>
              <a:rPr lang="en-US" altLang="el-GR" sz="2000" kern="0" dirty="0" smtClean="0"/>
              <a:t> </a:t>
            </a:r>
            <a:r>
              <a:rPr lang="en-US" altLang="el-GR" sz="2000" kern="0" dirty="0"/>
              <a:t>= 80000 </a:t>
            </a:r>
            <a:r>
              <a:rPr lang="el-GR" altLang="el-GR" sz="2000" kern="0" dirty="0"/>
              <a:t>μπουκάλια </a:t>
            </a:r>
            <a:r>
              <a:rPr lang="el-GR" altLang="el-GR" sz="2000" kern="0" dirty="0" smtClean="0"/>
              <a:t>πορτοκαλάδας / μήνα </a:t>
            </a:r>
            <a:r>
              <a:rPr lang="el-GR" altLang="el-GR" sz="2000" kern="0" dirty="0"/>
              <a:t>(160 ώρες παραγωγής τον μήνα</a:t>
            </a:r>
            <a:r>
              <a:rPr lang="el-GR" altLang="el-GR" sz="2000" kern="0" dirty="0" smtClean="0"/>
              <a:t>).</a:t>
            </a:r>
            <a:endParaRPr lang="en-US" altLang="el-GR" sz="2000" kern="0" dirty="0"/>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kern="0" dirty="0"/>
              <a:t>Ρυθμός εμφιάλωσης</a:t>
            </a:r>
            <a:r>
              <a:rPr lang="en-US" altLang="el-GR" sz="2000" kern="0" dirty="0"/>
              <a:t> = </a:t>
            </a:r>
            <a:r>
              <a:rPr lang="el-GR" altLang="el-GR" sz="2000" kern="0" dirty="0"/>
              <a:t>3000 μπουκάλια / </a:t>
            </a:r>
            <a:r>
              <a:rPr lang="el-GR" altLang="el-GR" sz="2000" kern="0" dirty="0" smtClean="0"/>
              <a:t>ώρα.</a:t>
            </a:r>
            <a:endParaRPr lang="el-GR" altLang="el-GR" sz="2000" kern="0" dirty="0"/>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kern="0" dirty="0"/>
              <a:t>Χρειάζεται 1 ώρα για </a:t>
            </a:r>
            <a:r>
              <a:rPr lang="el-GR" altLang="el-GR" sz="2000" kern="0" dirty="0" smtClean="0"/>
              <a:t>καθαρισμό, </a:t>
            </a:r>
            <a:r>
              <a:rPr lang="el-GR" altLang="el-GR" sz="2000" kern="0" dirty="0"/>
              <a:t>και μετάβαση σε παραγωγή επόμενης </a:t>
            </a:r>
            <a:r>
              <a:rPr lang="el-GR" altLang="el-GR" sz="2000" kern="0" dirty="0" smtClean="0"/>
              <a:t>παρτίδας.</a:t>
            </a:r>
            <a:endParaRPr lang="el-GR" altLang="el-GR" sz="2000" kern="0" dirty="0"/>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kern="0" dirty="0"/>
              <a:t>Το κόστος που συνεπάγεται </a:t>
            </a:r>
            <a:r>
              <a:rPr lang="el-GR" altLang="el-GR" sz="2000" kern="0" dirty="0" smtClean="0"/>
              <a:t>μία </a:t>
            </a:r>
            <a:r>
              <a:rPr lang="el-GR" altLang="el-GR" sz="2000" kern="0" dirty="0"/>
              <a:t>τέτοια μετάβαση (εργατικά και χαμένος παραγωγικός χρόνος) </a:t>
            </a:r>
            <a:r>
              <a:rPr lang="el-GR" altLang="el-GR" sz="2000" kern="0" dirty="0" smtClean="0"/>
              <a:t>είναι </a:t>
            </a:r>
            <a:r>
              <a:rPr lang="en-US" altLang="el-GR" sz="2000" kern="0" dirty="0" smtClean="0"/>
              <a:t>100</a:t>
            </a:r>
            <a:r>
              <a:rPr lang="en-US" altLang="el-GR" sz="2000" kern="0" dirty="0">
                <a:cs typeface="Arial" charset="0"/>
              </a:rPr>
              <a:t>€</a:t>
            </a:r>
            <a:r>
              <a:rPr lang="el-GR" altLang="el-GR" sz="2000" kern="0" dirty="0">
                <a:cs typeface="Arial" charset="0"/>
              </a:rPr>
              <a:t> </a:t>
            </a:r>
            <a:r>
              <a:rPr lang="el-GR" altLang="el-GR" sz="2000" kern="0" dirty="0"/>
              <a:t>την </a:t>
            </a:r>
            <a:r>
              <a:rPr lang="el-GR" altLang="el-GR" sz="2000" kern="0" dirty="0" smtClean="0"/>
              <a:t>ώρα.</a:t>
            </a:r>
            <a:endParaRPr lang="en-US" altLang="el-GR" sz="2000" kern="0" dirty="0"/>
          </a:p>
          <a:p>
            <a:pPr lvl="0" eaLnBrk="0" fontAlgn="base" hangingPunct="0">
              <a:spcBef>
                <a:spcPts val="0"/>
              </a:spcBef>
              <a:spcAft>
                <a:spcPts val="2400"/>
              </a:spcAft>
              <a:buClr>
                <a:srgbClr val="C00000"/>
              </a:buClr>
              <a:buSzPct val="100000"/>
              <a:buFont typeface="Arial" panose="020B0604020202020204" pitchFamily="34" charset="0"/>
              <a:buChar char="●"/>
            </a:pPr>
            <a:r>
              <a:rPr lang="el-GR" altLang="el-GR" sz="2000" kern="0" dirty="0"/>
              <a:t>Κόστος διατήρησης αποθέματος</a:t>
            </a:r>
            <a:r>
              <a:rPr lang="en-US" altLang="el-GR" sz="2000" kern="0" dirty="0"/>
              <a:t> = </a:t>
            </a:r>
            <a:r>
              <a:rPr lang="el-GR" altLang="el-GR" sz="2000" kern="0" dirty="0"/>
              <a:t>0.</a:t>
            </a:r>
            <a:r>
              <a:rPr lang="en-US" altLang="el-GR" sz="2000" kern="0" dirty="0"/>
              <a:t>1</a:t>
            </a:r>
            <a:r>
              <a:rPr lang="en-US" altLang="el-GR" sz="2000" kern="0" dirty="0">
                <a:cs typeface="Arial" charset="0"/>
              </a:rPr>
              <a:t>€</a:t>
            </a:r>
            <a:r>
              <a:rPr lang="en-US" altLang="el-GR" sz="2000" kern="0" dirty="0"/>
              <a:t> </a:t>
            </a:r>
            <a:r>
              <a:rPr lang="el-GR" altLang="el-GR" sz="2000" kern="0" dirty="0"/>
              <a:t>ανά μπουκάλι το </a:t>
            </a:r>
            <a:r>
              <a:rPr lang="el-GR" altLang="el-GR" sz="2000" kern="0" dirty="0" smtClean="0"/>
              <a:t>μήνα.</a:t>
            </a:r>
            <a:endParaRPr lang="el-GR" altLang="el-GR" sz="2000" kern="0" dirty="0"/>
          </a:p>
          <a:p>
            <a:pPr lvl="0" eaLnBrk="0" fontAlgn="base" hangingPunct="0">
              <a:spcBef>
                <a:spcPts val="0"/>
              </a:spcBef>
              <a:spcAft>
                <a:spcPts val="600"/>
              </a:spcAft>
              <a:buClr>
                <a:srgbClr val="C00000"/>
              </a:buClr>
              <a:buSzPct val="100000"/>
              <a:buFontTx/>
              <a:buChar char="o"/>
            </a:pPr>
            <a:r>
              <a:rPr lang="el-GR" altLang="el-GR" sz="2000" kern="0" dirty="0">
                <a:solidFill>
                  <a:srgbClr val="000000"/>
                </a:solidFill>
              </a:rPr>
              <a:t>Ποια η βέλτιστη πολιτική ανανέωσης </a:t>
            </a:r>
            <a:r>
              <a:rPr lang="el-GR" altLang="el-GR" sz="2000" kern="0" dirty="0" smtClean="0">
                <a:solidFill>
                  <a:srgbClr val="000000"/>
                </a:solidFill>
              </a:rPr>
              <a:t>αποθέματος</a:t>
            </a:r>
            <a:r>
              <a:rPr lang="el-GR" altLang="el-GR" sz="2000" kern="0" dirty="0">
                <a:solidFill>
                  <a:srgbClr val="000000"/>
                </a:solidFill>
              </a:rPr>
              <a:t>;</a:t>
            </a:r>
          </a:p>
          <a:p>
            <a:pPr lvl="0" eaLnBrk="0" fontAlgn="base" hangingPunct="0">
              <a:spcBef>
                <a:spcPts val="0"/>
              </a:spcBef>
              <a:spcAft>
                <a:spcPct val="0"/>
              </a:spcAft>
              <a:buClr>
                <a:srgbClr val="C00000"/>
              </a:buClr>
              <a:buSzPct val="100000"/>
              <a:buFontTx/>
              <a:buChar char="o"/>
            </a:pPr>
            <a:r>
              <a:rPr lang="el-GR" altLang="el-GR" sz="2000" kern="0" dirty="0">
                <a:solidFill>
                  <a:srgbClr val="000000"/>
                </a:solidFill>
              </a:rPr>
              <a:t>Ποια η οικονομική ποσότητα </a:t>
            </a:r>
            <a:r>
              <a:rPr lang="el-GR" altLang="el-GR" sz="2000" kern="0" dirty="0" smtClean="0">
                <a:solidFill>
                  <a:srgbClr val="000000"/>
                </a:solidFill>
              </a:rPr>
              <a:t>παραγωγής, </a:t>
            </a:r>
            <a:r>
              <a:rPr lang="el-GR" altLang="el-GR" sz="2000" kern="0" dirty="0">
                <a:solidFill>
                  <a:srgbClr val="000000"/>
                </a:solidFill>
              </a:rPr>
              <a:t>εάν ο χρόνος που απαιτείται για τη μετάβαση στην παραγωγή επόμενης παρτίδας </a:t>
            </a:r>
            <a:r>
              <a:rPr lang="el-GR" altLang="el-GR" sz="2000" kern="0" dirty="0" smtClean="0">
                <a:solidFill>
                  <a:srgbClr val="000000"/>
                </a:solidFill>
              </a:rPr>
              <a:t>μειωθεί, </a:t>
            </a:r>
            <a:r>
              <a:rPr lang="el-GR" altLang="el-GR" sz="2000" kern="0" dirty="0">
                <a:solidFill>
                  <a:srgbClr val="000000"/>
                </a:solidFill>
              </a:rPr>
              <a:t>από </a:t>
            </a:r>
            <a:r>
              <a:rPr lang="el-GR" altLang="el-GR" sz="2000" kern="0" dirty="0" smtClean="0">
                <a:solidFill>
                  <a:srgbClr val="000000"/>
                </a:solidFill>
              </a:rPr>
              <a:t>μία </a:t>
            </a:r>
            <a:r>
              <a:rPr lang="el-GR" altLang="el-GR" sz="2000" kern="0" dirty="0">
                <a:solidFill>
                  <a:srgbClr val="000000"/>
                </a:solidFill>
              </a:rPr>
              <a:t>ώρα σε 30 </a:t>
            </a:r>
            <a:r>
              <a:rPr lang="el-GR" altLang="el-GR" sz="2000" kern="0" dirty="0" smtClean="0">
                <a:solidFill>
                  <a:srgbClr val="000000"/>
                </a:solidFill>
              </a:rPr>
              <a:t>λεπτά</a:t>
            </a:r>
            <a:r>
              <a:rPr lang="el-GR" altLang="el-GR" sz="2000" kern="0" dirty="0">
                <a:solidFill>
                  <a:srgbClr val="000000"/>
                </a:solidFill>
              </a:rPr>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43</a:t>
            </a:fld>
            <a:endParaRPr lang="el-GR" sz="1400" dirty="0">
              <a:solidFill>
                <a:schemeClr val="tx1"/>
              </a:solidFill>
            </a:endParaRPr>
          </a:p>
        </p:txBody>
      </p:sp>
    </p:spTree>
    <p:extLst>
      <p:ext uri="{BB962C8B-B14F-4D97-AF65-F5344CB8AC3E}">
        <p14:creationId xmlns:p14="http://schemas.microsoft.com/office/powerpoint/2010/main" val="3035486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Τίτλος 1"/>
          <p:cNvSpPr>
            <a:spLocks noGrp="1"/>
          </p:cNvSpPr>
          <p:nvPr>
            <p:ph type="title"/>
          </p:nvPr>
        </p:nvSpPr>
        <p:spPr/>
        <p:txBody>
          <a:bodyPr/>
          <a:lstStyle/>
          <a:p>
            <a:r>
              <a:rPr lang="el-GR" b="1" dirty="0"/>
              <a:t>Τρίτο παράδειγμα </a:t>
            </a:r>
            <a:r>
              <a:rPr lang="el-GR" b="1" dirty="0" smtClean="0"/>
              <a:t>(2 </a:t>
            </a:r>
            <a:r>
              <a:rPr lang="el-GR" b="1" dirty="0"/>
              <a:t>από </a:t>
            </a:r>
            <a:r>
              <a:rPr lang="el-GR" b="1" dirty="0" smtClean="0"/>
              <a:t>3)</a:t>
            </a:r>
            <a:endParaRPr lang="el-GR" dirty="0"/>
          </a:p>
        </p:txBody>
      </p:sp>
      <p:pic>
        <p:nvPicPr>
          <p:cNvPr id="46" name="Θέση περιεχομένου 1" descr="Εικόνα στην οποία αναγράφονται: Q 0 = τετραγωνική ρίζα του, 2 * d * c r, / c h επί, 1 μείον d / p. = τετραγωνική ρίζα του, 2 * 80000 * 100 / 0.1 επί, 1 μείον 500 / 3000. = 13856. Νέα τιμή για c r = 50 ευρώ. &#10;Q0= τετραγωνική ρίζα του, 2*d*c r / c h επί, 1 μείον d / p. = τετραγωνική ρίζα του, 2*80000*50 / 0.1 επί, 1 μείον 500 / 3000. = 979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44824"/>
            <a:ext cx="8467390" cy="424847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44</a:t>
            </a:fld>
            <a:endParaRPr lang="el-GR" sz="1400" dirty="0">
              <a:solidFill>
                <a:schemeClr val="tx1"/>
              </a:solidFill>
            </a:endParaRPr>
          </a:p>
        </p:txBody>
      </p:sp>
    </p:spTree>
    <p:extLst>
      <p:ext uri="{BB962C8B-B14F-4D97-AF65-F5344CB8AC3E}">
        <p14:creationId xmlns:p14="http://schemas.microsoft.com/office/powerpoint/2010/main" val="2789846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Τρίτο παράδειγμα </a:t>
            </a:r>
            <a:r>
              <a:rPr lang="el-GR" b="1" dirty="0" smtClean="0"/>
              <a:t>(3 </a:t>
            </a:r>
            <a:r>
              <a:rPr lang="el-GR" b="1" dirty="0"/>
              <a:t>από </a:t>
            </a:r>
            <a:r>
              <a:rPr lang="el-GR" b="1" dirty="0" smtClean="0"/>
              <a:t>3)</a:t>
            </a:r>
            <a:endParaRPr lang="el-GR" dirty="0"/>
          </a:p>
        </p:txBody>
      </p:sp>
      <p:sp>
        <p:nvSpPr>
          <p:cNvPr id="3" name="Θέση περιεχομένου 1"/>
          <p:cNvSpPr>
            <a:spLocks noGrp="1"/>
          </p:cNvSpPr>
          <p:nvPr>
            <p:ph idx="1"/>
          </p:nvPr>
        </p:nvSpPr>
        <p:spPr>
          <a:xfrm>
            <a:off x="457200" y="1600200"/>
            <a:ext cx="8229600" cy="4637112"/>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smtClean="0">
                <a:solidFill>
                  <a:srgbClr val="000000"/>
                </a:solidFill>
              </a:rPr>
              <a:t>Ελάχιστο συνολικό κόστος αποθέματος</a:t>
            </a:r>
            <a:r>
              <a:rPr lang="en-US" altLang="el-GR" sz="2800" kern="0" dirty="0">
                <a:solidFill>
                  <a:srgbClr val="000000"/>
                </a:solidFill>
              </a:rPr>
              <a:t>:</a:t>
            </a:r>
          </a:p>
          <a:p>
            <a:pPr marL="800100" lvl="2" indent="0" eaLnBrk="0" fontAlgn="base" hangingPunct="0">
              <a:spcBef>
                <a:spcPts val="0"/>
              </a:spcBef>
              <a:spcAft>
                <a:spcPct val="0"/>
              </a:spcAft>
              <a:buClr>
                <a:srgbClr val="FF4146"/>
              </a:buClr>
              <a:buSzPct val="75000"/>
              <a:buNone/>
            </a:pPr>
            <a:r>
              <a:rPr lang="en-US" altLang="el-GR" dirty="0" smtClean="0">
                <a:solidFill>
                  <a:srgbClr val="000000"/>
                </a:solidFill>
              </a:rPr>
              <a:t>TC</a:t>
            </a:r>
            <a:r>
              <a:rPr lang="en-US" altLang="el-GR" baseline="-25000" dirty="0" smtClean="0">
                <a:solidFill>
                  <a:srgbClr val="000000"/>
                </a:solidFill>
              </a:rPr>
              <a:t>0</a:t>
            </a:r>
            <a:r>
              <a:rPr lang="el-GR" altLang="el-GR" baseline="-25000" dirty="0" smtClean="0">
                <a:solidFill>
                  <a:srgbClr val="000000"/>
                </a:solidFill>
              </a:rPr>
              <a:t> </a:t>
            </a:r>
            <a:r>
              <a:rPr lang="en-US" altLang="el-GR" dirty="0" smtClean="0">
                <a:solidFill>
                  <a:srgbClr val="000000"/>
                </a:solidFill>
              </a:rPr>
              <a:t>= C</a:t>
            </a:r>
            <a:r>
              <a:rPr lang="en-US" altLang="el-GR" baseline="-25000" dirty="0" smtClean="0">
                <a:solidFill>
                  <a:srgbClr val="000000"/>
                </a:solidFill>
              </a:rPr>
              <a:t>H</a:t>
            </a:r>
            <a:r>
              <a:rPr lang="el-GR" altLang="el-GR" baseline="-25000" dirty="0" smtClean="0">
                <a:solidFill>
                  <a:srgbClr val="000000"/>
                </a:solidFill>
              </a:rPr>
              <a:t> </a:t>
            </a:r>
            <a:r>
              <a:rPr lang="el-GR" altLang="el-GR" dirty="0" smtClean="0">
                <a:solidFill>
                  <a:srgbClr val="000000"/>
                </a:solidFill>
              </a:rPr>
              <a:t>* </a:t>
            </a:r>
            <a:r>
              <a:rPr lang="en-US" altLang="el-GR" dirty="0" smtClean="0">
                <a:solidFill>
                  <a:srgbClr val="000000"/>
                </a:solidFill>
              </a:rPr>
              <a:t>Q</a:t>
            </a:r>
            <a:r>
              <a:rPr lang="en-US" altLang="el-GR" baseline="-25000" dirty="0" smtClean="0">
                <a:solidFill>
                  <a:srgbClr val="000000"/>
                </a:solidFill>
              </a:rPr>
              <a:t>0</a:t>
            </a:r>
            <a:r>
              <a:rPr lang="el-GR" altLang="el-GR" baseline="-25000" dirty="0" smtClean="0">
                <a:solidFill>
                  <a:srgbClr val="000000"/>
                </a:solidFill>
              </a:rPr>
              <a:t> </a:t>
            </a:r>
            <a:r>
              <a:rPr lang="en-US" altLang="el-GR" dirty="0" smtClean="0">
                <a:solidFill>
                  <a:srgbClr val="000000"/>
                </a:solidFill>
              </a:rPr>
              <a:t>*</a:t>
            </a:r>
            <a:r>
              <a:rPr lang="el-GR" altLang="el-GR" dirty="0" smtClean="0">
                <a:solidFill>
                  <a:srgbClr val="000000"/>
                </a:solidFill>
              </a:rPr>
              <a:t> </a:t>
            </a:r>
            <a:r>
              <a:rPr lang="en-US" altLang="el-GR" dirty="0" smtClean="0">
                <a:solidFill>
                  <a:srgbClr val="000000"/>
                </a:solidFill>
              </a:rPr>
              <a:t>(P</a:t>
            </a:r>
            <a:r>
              <a:rPr lang="el-GR" altLang="el-GR" dirty="0" smtClean="0">
                <a:solidFill>
                  <a:srgbClr val="000000"/>
                </a:solidFill>
              </a:rPr>
              <a:t> </a:t>
            </a:r>
            <a:r>
              <a:rPr lang="en-US" altLang="el-GR" dirty="0" smtClean="0">
                <a:solidFill>
                  <a:srgbClr val="000000"/>
                </a:solidFill>
              </a:rPr>
              <a:t>-</a:t>
            </a:r>
            <a:r>
              <a:rPr lang="en-US" altLang="el-GR" dirty="0">
                <a:solidFill>
                  <a:srgbClr val="000000"/>
                </a:solidFill>
              </a:rPr>
              <a:t>D</a:t>
            </a:r>
            <a:r>
              <a:rPr lang="en-US" altLang="el-GR" dirty="0" smtClean="0">
                <a:solidFill>
                  <a:srgbClr val="000000"/>
                </a:solidFill>
              </a:rPr>
              <a:t>)</a:t>
            </a:r>
            <a:r>
              <a:rPr lang="el-GR" altLang="el-GR" dirty="0" smtClean="0">
                <a:solidFill>
                  <a:srgbClr val="000000"/>
                </a:solidFill>
              </a:rPr>
              <a:t> </a:t>
            </a:r>
            <a:r>
              <a:rPr lang="en-US" altLang="el-GR" dirty="0" smtClean="0">
                <a:solidFill>
                  <a:srgbClr val="000000"/>
                </a:solidFill>
              </a:rPr>
              <a:t>/</a:t>
            </a:r>
            <a:r>
              <a:rPr lang="el-GR" altLang="el-GR" dirty="0" smtClean="0">
                <a:solidFill>
                  <a:srgbClr val="000000"/>
                </a:solidFill>
              </a:rPr>
              <a:t> </a:t>
            </a:r>
            <a:r>
              <a:rPr lang="en-US" altLang="el-GR" dirty="0" smtClean="0">
                <a:solidFill>
                  <a:srgbClr val="000000"/>
                </a:solidFill>
              </a:rPr>
              <a:t>2</a:t>
            </a:r>
            <a:r>
              <a:rPr lang="el-GR" altLang="el-GR" dirty="0" smtClean="0">
                <a:solidFill>
                  <a:srgbClr val="000000"/>
                </a:solidFill>
              </a:rPr>
              <a:t> * </a:t>
            </a:r>
            <a:r>
              <a:rPr lang="en-US" altLang="el-GR" dirty="0" smtClean="0">
                <a:solidFill>
                  <a:srgbClr val="000000"/>
                </a:solidFill>
              </a:rPr>
              <a:t>P</a:t>
            </a:r>
            <a:r>
              <a:rPr lang="el-GR" altLang="el-GR" dirty="0" smtClean="0">
                <a:solidFill>
                  <a:srgbClr val="000000"/>
                </a:solidFill>
              </a:rPr>
              <a:t> </a:t>
            </a:r>
            <a:r>
              <a:rPr lang="el-GR" altLang="el-GR" dirty="0">
                <a:solidFill>
                  <a:srgbClr val="000000"/>
                </a:solidFill>
              </a:rPr>
              <a:t>+ </a:t>
            </a:r>
            <a:r>
              <a:rPr lang="en-US" altLang="el-GR" dirty="0" smtClean="0">
                <a:solidFill>
                  <a:srgbClr val="000000"/>
                </a:solidFill>
              </a:rPr>
              <a:t>C</a:t>
            </a:r>
            <a:r>
              <a:rPr lang="en-US" altLang="el-GR" baseline="-25000" dirty="0" smtClean="0">
                <a:solidFill>
                  <a:srgbClr val="000000"/>
                </a:solidFill>
              </a:rPr>
              <a:t>R</a:t>
            </a:r>
            <a:r>
              <a:rPr lang="el-GR" altLang="el-GR" baseline="-25000" dirty="0" smtClean="0">
                <a:solidFill>
                  <a:srgbClr val="000000"/>
                </a:solidFill>
              </a:rPr>
              <a:t> </a:t>
            </a:r>
            <a:r>
              <a:rPr lang="el-GR" altLang="el-GR" dirty="0" smtClean="0">
                <a:solidFill>
                  <a:srgbClr val="000000"/>
                </a:solidFill>
              </a:rPr>
              <a:t>* </a:t>
            </a:r>
            <a:r>
              <a:rPr lang="en-US" altLang="el-GR" dirty="0" smtClean="0">
                <a:solidFill>
                  <a:srgbClr val="000000"/>
                </a:solidFill>
              </a:rPr>
              <a:t>D</a:t>
            </a:r>
            <a:r>
              <a:rPr lang="el-GR" altLang="el-GR" dirty="0" smtClean="0">
                <a:solidFill>
                  <a:srgbClr val="000000"/>
                </a:solidFill>
              </a:rPr>
              <a:t> </a:t>
            </a:r>
            <a:r>
              <a:rPr lang="en-US" altLang="el-GR" dirty="0" smtClean="0">
                <a:solidFill>
                  <a:srgbClr val="000000"/>
                </a:solidFill>
              </a:rPr>
              <a:t>/</a:t>
            </a:r>
            <a:r>
              <a:rPr lang="el-GR" altLang="el-GR" dirty="0" smtClean="0">
                <a:solidFill>
                  <a:srgbClr val="000000"/>
                </a:solidFill>
              </a:rPr>
              <a:t> </a:t>
            </a:r>
            <a:r>
              <a:rPr lang="en-US" altLang="el-GR" dirty="0" smtClean="0">
                <a:solidFill>
                  <a:srgbClr val="000000"/>
                </a:solidFill>
              </a:rPr>
              <a:t>Q</a:t>
            </a:r>
            <a:r>
              <a:rPr lang="en-US" altLang="el-GR" baseline="-25000" dirty="0" smtClean="0">
                <a:solidFill>
                  <a:srgbClr val="000000"/>
                </a:solidFill>
              </a:rPr>
              <a:t>0</a:t>
            </a:r>
            <a:r>
              <a:rPr lang="el-GR" altLang="el-GR" dirty="0" smtClean="0">
                <a:solidFill>
                  <a:srgbClr val="000000"/>
                </a:solidFill>
              </a:rPr>
              <a:t> </a:t>
            </a:r>
            <a:r>
              <a:rPr lang="el-GR" altLang="el-GR" dirty="0">
                <a:solidFill>
                  <a:srgbClr val="000000"/>
                </a:solidFill>
              </a:rPr>
              <a:t>= </a:t>
            </a:r>
          </a:p>
          <a:p>
            <a:pPr marL="800100" lvl="2" indent="0" eaLnBrk="0" fontAlgn="base" hangingPunct="0">
              <a:spcBef>
                <a:spcPts val="0"/>
              </a:spcBef>
              <a:spcAft>
                <a:spcPct val="0"/>
              </a:spcAft>
              <a:buClr>
                <a:srgbClr val="FF4146"/>
              </a:buClr>
              <a:buSzPct val="75000"/>
              <a:buNone/>
            </a:pPr>
            <a:r>
              <a:rPr lang="el-GR" altLang="el-GR" dirty="0" smtClean="0">
                <a:solidFill>
                  <a:srgbClr val="000000"/>
                </a:solidFill>
              </a:rPr>
              <a:t>0.1 * 9798*(3000-500)/2 * 3000 </a:t>
            </a:r>
            <a:r>
              <a:rPr lang="el-GR" altLang="el-GR" dirty="0">
                <a:solidFill>
                  <a:srgbClr val="000000"/>
                </a:solidFill>
              </a:rPr>
              <a:t>+ </a:t>
            </a:r>
            <a:r>
              <a:rPr lang="el-GR" altLang="el-GR" dirty="0" smtClean="0">
                <a:solidFill>
                  <a:srgbClr val="000000"/>
                </a:solidFill>
              </a:rPr>
              <a:t>50 * 80000 / 9798 </a:t>
            </a:r>
            <a:r>
              <a:rPr lang="el-GR" altLang="el-GR" dirty="0">
                <a:solidFill>
                  <a:srgbClr val="000000"/>
                </a:solidFill>
              </a:rPr>
              <a:t>= 408.25 + 408.25 = </a:t>
            </a:r>
            <a:endParaRPr lang="el-GR" altLang="el-GR" dirty="0" smtClean="0">
              <a:solidFill>
                <a:srgbClr val="000000"/>
              </a:solidFill>
            </a:endParaRPr>
          </a:p>
          <a:p>
            <a:pPr marL="800100" lvl="2" indent="0" eaLnBrk="0" fontAlgn="base" hangingPunct="0">
              <a:spcBef>
                <a:spcPts val="0"/>
              </a:spcBef>
              <a:spcAft>
                <a:spcPts val="1200"/>
              </a:spcAft>
              <a:buClr>
                <a:srgbClr val="FF4146"/>
              </a:buClr>
              <a:buSzPct val="75000"/>
              <a:buNone/>
            </a:pPr>
            <a:r>
              <a:rPr lang="el-GR" altLang="el-GR" dirty="0" smtClean="0">
                <a:solidFill>
                  <a:srgbClr val="000000"/>
                </a:solidFill>
              </a:rPr>
              <a:t>816.5 </a:t>
            </a:r>
            <a:r>
              <a:rPr lang="en-US" altLang="el-GR" dirty="0" smtClean="0">
                <a:solidFill>
                  <a:srgbClr val="000000"/>
                </a:solidFill>
              </a:rPr>
              <a:t>€</a:t>
            </a:r>
            <a:endParaRPr lang="el-GR" altLang="el-GR" dirty="0">
              <a:solidFill>
                <a:srgbClr val="000000"/>
              </a:solidFill>
            </a:endParaRPr>
          </a:p>
          <a:p>
            <a:pPr lvl="0" eaLnBrk="0" fontAlgn="base" hangingPunct="0">
              <a:spcBef>
                <a:spcPts val="0"/>
              </a:spcBef>
              <a:spcAft>
                <a:spcPts val="600"/>
              </a:spcAft>
              <a:buClr>
                <a:srgbClr val="C00000"/>
              </a:buClr>
              <a:buFont typeface="Arial" panose="020B0604020202020204" pitchFamily="34" charset="0"/>
              <a:buChar char="●"/>
            </a:pPr>
            <a:r>
              <a:rPr lang="el-GR" altLang="el-GR" sz="2800" dirty="0">
                <a:solidFill>
                  <a:srgbClr val="000000"/>
                </a:solidFill>
              </a:rPr>
              <a:t>Διάρκεια λειτουργικής περιόδου / χρόνος παραγωγής</a:t>
            </a:r>
            <a:r>
              <a:rPr lang="en-US" altLang="el-GR" sz="2800" dirty="0" smtClean="0">
                <a:solidFill>
                  <a:srgbClr val="000000"/>
                </a:solidFill>
              </a:rPr>
              <a:t>:</a:t>
            </a:r>
            <a:endParaRPr lang="en-US" altLang="el-GR" sz="2800" dirty="0">
              <a:solidFill>
                <a:srgbClr val="000000"/>
              </a:solidFill>
            </a:endParaRPr>
          </a:p>
          <a:p>
            <a:pPr marL="800100" lvl="2" indent="0" eaLnBrk="0" fontAlgn="base" hangingPunct="0">
              <a:spcBef>
                <a:spcPts val="0"/>
              </a:spcBef>
              <a:spcAft>
                <a:spcPct val="0"/>
              </a:spcAft>
              <a:buNone/>
            </a:pPr>
            <a:r>
              <a:rPr lang="en-US" altLang="el-GR" dirty="0">
                <a:solidFill>
                  <a:srgbClr val="000000"/>
                </a:solidFill>
              </a:rPr>
              <a:t>t= Q</a:t>
            </a:r>
            <a:r>
              <a:rPr lang="el-GR" altLang="el-GR" baseline="-25000" dirty="0" smtClean="0">
                <a:solidFill>
                  <a:srgbClr val="000000"/>
                </a:solidFill>
              </a:rPr>
              <a:t>0 </a:t>
            </a:r>
            <a:r>
              <a:rPr lang="en-US" altLang="el-GR" dirty="0" smtClean="0">
                <a:solidFill>
                  <a:srgbClr val="000000"/>
                </a:solidFill>
              </a:rPr>
              <a:t>/</a:t>
            </a:r>
            <a:r>
              <a:rPr lang="el-GR" altLang="el-GR" dirty="0" smtClean="0">
                <a:solidFill>
                  <a:srgbClr val="000000"/>
                </a:solidFill>
              </a:rPr>
              <a:t> </a:t>
            </a:r>
            <a:r>
              <a:rPr lang="en-US" altLang="el-GR" dirty="0" smtClean="0">
                <a:solidFill>
                  <a:srgbClr val="000000"/>
                </a:solidFill>
              </a:rPr>
              <a:t>D </a:t>
            </a:r>
            <a:r>
              <a:rPr lang="en-US" altLang="el-GR" dirty="0">
                <a:solidFill>
                  <a:srgbClr val="000000"/>
                </a:solidFill>
              </a:rPr>
              <a:t>=  </a:t>
            </a:r>
            <a:endParaRPr lang="el-GR" altLang="el-GR" dirty="0" smtClean="0">
              <a:solidFill>
                <a:srgbClr val="000000"/>
              </a:solidFill>
            </a:endParaRPr>
          </a:p>
          <a:p>
            <a:pPr marL="800100" lvl="2" indent="0" eaLnBrk="0" fontAlgn="base" hangingPunct="0">
              <a:spcBef>
                <a:spcPts val="0"/>
              </a:spcBef>
              <a:spcAft>
                <a:spcPct val="0"/>
              </a:spcAft>
              <a:buNone/>
            </a:pPr>
            <a:r>
              <a:rPr lang="el-GR" altLang="el-GR" dirty="0" smtClean="0">
                <a:solidFill>
                  <a:srgbClr val="000000"/>
                </a:solidFill>
              </a:rPr>
              <a:t>9798</a:t>
            </a:r>
            <a:r>
              <a:rPr lang="en-US" altLang="el-GR" dirty="0" smtClean="0">
                <a:solidFill>
                  <a:srgbClr val="000000"/>
                </a:solidFill>
              </a:rPr>
              <a:t> </a:t>
            </a:r>
            <a:r>
              <a:rPr lang="en-US" altLang="el-GR" dirty="0">
                <a:solidFill>
                  <a:srgbClr val="000000"/>
                </a:solidFill>
              </a:rPr>
              <a:t>/ 5</a:t>
            </a:r>
            <a:r>
              <a:rPr lang="el-GR" altLang="el-GR" dirty="0">
                <a:solidFill>
                  <a:srgbClr val="000000"/>
                </a:solidFill>
              </a:rPr>
              <a:t>00</a:t>
            </a:r>
            <a:r>
              <a:rPr lang="en-US" altLang="el-GR" dirty="0">
                <a:solidFill>
                  <a:srgbClr val="000000"/>
                </a:solidFill>
              </a:rPr>
              <a:t> = 19.6</a:t>
            </a:r>
            <a:r>
              <a:rPr lang="el-GR" altLang="el-GR" dirty="0">
                <a:solidFill>
                  <a:srgbClr val="000000"/>
                </a:solidFill>
              </a:rPr>
              <a:t> </a:t>
            </a:r>
            <a:r>
              <a:rPr lang="el-GR" altLang="el-GR" dirty="0" smtClean="0">
                <a:solidFill>
                  <a:srgbClr val="000000"/>
                </a:solidFill>
              </a:rPr>
              <a:t>ώρες.</a:t>
            </a:r>
            <a:endParaRPr lang="el-GR" dirty="0" smtClean="0"/>
          </a:p>
          <a:p>
            <a:pPr marL="800100" lvl="2" indent="0" eaLnBrk="0" fontAlgn="base" hangingPunct="0">
              <a:spcBef>
                <a:spcPts val="0"/>
              </a:spcBef>
              <a:spcAft>
                <a:spcPct val="0"/>
              </a:spcAft>
              <a:buNone/>
            </a:pPr>
            <a:r>
              <a:rPr lang="en-US" altLang="el-GR" dirty="0" err="1">
                <a:solidFill>
                  <a:srgbClr val="000000"/>
                </a:solidFill>
              </a:rPr>
              <a:t>t</a:t>
            </a:r>
            <a:r>
              <a:rPr lang="en-US" altLang="el-GR" baseline="-25000" dirty="0" err="1">
                <a:solidFill>
                  <a:srgbClr val="000000"/>
                </a:solidFill>
              </a:rPr>
              <a:t>p</a:t>
            </a:r>
            <a:r>
              <a:rPr lang="en-US" altLang="el-GR" dirty="0">
                <a:solidFill>
                  <a:srgbClr val="000000"/>
                </a:solidFill>
              </a:rPr>
              <a:t> = Q</a:t>
            </a:r>
            <a:r>
              <a:rPr lang="el-GR" altLang="el-GR" baseline="-25000" dirty="0" smtClean="0">
                <a:solidFill>
                  <a:srgbClr val="000000"/>
                </a:solidFill>
              </a:rPr>
              <a:t>0 </a:t>
            </a:r>
            <a:r>
              <a:rPr lang="en-US" altLang="el-GR" dirty="0" smtClean="0">
                <a:solidFill>
                  <a:srgbClr val="000000"/>
                </a:solidFill>
              </a:rPr>
              <a:t>/</a:t>
            </a:r>
            <a:r>
              <a:rPr lang="el-GR" altLang="el-GR" dirty="0" smtClean="0">
                <a:solidFill>
                  <a:srgbClr val="000000"/>
                </a:solidFill>
              </a:rPr>
              <a:t> </a:t>
            </a:r>
            <a:r>
              <a:rPr lang="en-US" altLang="el-GR" dirty="0" smtClean="0">
                <a:solidFill>
                  <a:srgbClr val="000000"/>
                </a:solidFill>
              </a:rPr>
              <a:t>P </a:t>
            </a:r>
            <a:r>
              <a:rPr lang="en-US" altLang="el-GR" dirty="0">
                <a:solidFill>
                  <a:srgbClr val="000000"/>
                </a:solidFill>
              </a:rPr>
              <a:t>= </a:t>
            </a:r>
            <a:endParaRPr lang="el-GR" altLang="el-GR" dirty="0" smtClean="0">
              <a:solidFill>
                <a:srgbClr val="000000"/>
              </a:solidFill>
            </a:endParaRPr>
          </a:p>
          <a:p>
            <a:pPr marL="800100" lvl="2" indent="0" eaLnBrk="0" fontAlgn="base" hangingPunct="0">
              <a:spcBef>
                <a:spcPts val="0"/>
              </a:spcBef>
              <a:spcAft>
                <a:spcPct val="0"/>
              </a:spcAft>
              <a:buNone/>
            </a:pPr>
            <a:r>
              <a:rPr lang="el-GR" altLang="el-GR" dirty="0" smtClean="0">
                <a:solidFill>
                  <a:srgbClr val="000000"/>
                </a:solidFill>
              </a:rPr>
              <a:t>9798</a:t>
            </a:r>
            <a:r>
              <a:rPr lang="en-US" altLang="el-GR" dirty="0" smtClean="0">
                <a:solidFill>
                  <a:srgbClr val="000000"/>
                </a:solidFill>
              </a:rPr>
              <a:t> </a:t>
            </a:r>
            <a:r>
              <a:rPr lang="en-US" altLang="el-GR" dirty="0">
                <a:solidFill>
                  <a:srgbClr val="000000"/>
                </a:solidFill>
              </a:rPr>
              <a:t>/ </a:t>
            </a:r>
            <a:r>
              <a:rPr lang="el-GR" altLang="el-GR" dirty="0">
                <a:solidFill>
                  <a:srgbClr val="000000"/>
                </a:solidFill>
              </a:rPr>
              <a:t>3000</a:t>
            </a:r>
            <a:r>
              <a:rPr lang="en-US" altLang="el-GR" dirty="0">
                <a:solidFill>
                  <a:srgbClr val="000000"/>
                </a:solidFill>
              </a:rPr>
              <a:t> = 3.26 </a:t>
            </a:r>
            <a:r>
              <a:rPr lang="el-GR" altLang="el-GR" dirty="0" smtClean="0">
                <a:solidFill>
                  <a:srgbClr val="000000"/>
                </a:solidFill>
              </a:rPr>
              <a:t>ώρες.</a:t>
            </a:r>
            <a:endParaRPr lang="el-GR" altLang="el-GR"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45</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123107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Μοντέλο αποθεμάτων με εκπτώσεις (1 από 3)</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2400"/>
              </a:spcAft>
              <a:buClr>
                <a:srgbClr val="C00000"/>
              </a:buClr>
              <a:buSzPct val="100000"/>
              <a:buFont typeface="Arial" panose="020B0604020202020204" pitchFamily="34" charset="0"/>
              <a:buChar char="●"/>
            </a:pPr>
            <a:r>
              <a:rPr lang="el-GR" altLang="el-GR" sz="2800" kern="0" dirty="0">
                <a:solidFill>
                  <a:srgbClr val="000000"/>
                </a:solidFill>
              </a:rPr>
              <a:t>Ίδιες προϋποθέσεις εφαρμογής του μοντέλου με το κλασσικό μοντέλο αποθεμάτων, με εξαίρεση τη μεταβλητή τιμή αγοράς ανά </a:t>
            </a:r>
            <a:r>
              <a:rPr lang="el-GR" altLang="el-GR" sz="2800" kern="0" dirty="0" smtClean="0">
                <a:solidFill>
                  <a:srgbClr val="000000"/>
                </a:solidFill>
              </a:rPr>
              <a:t>μονάδα.</a:t>
            </a:r>
            <a:endParaRPr lang="el-GR" altLang="el-GR" sz="2800"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Κόστος διατήρησης ανά </a:t>
            </a:r>
            <a:r>
              <a:rPr lang="el-GR" altLang="el-GR" sz="2800" kern="0" dirty="0" smtClean="0">
                <a:solidFill>
                  <a:srgbClr val="000000"/>
                </a:solidFill>
              </a:rPr>
              <a:t>μονάδα</a:t>
            </a:r>
          </a:p>
          <a:p>
            <a:pPr marL="0" indent="0" algn="ctr" eaLnBrk="0" fontAlgn="base" hangingPunct="0">
              <a:spcBef>
                <a:spcPts val="0"/>
              </a:spcBef>
              <a:spcAft>
                <a:spcPts val="2400"/>
              </a:spcAft>
              <a:buClr>
                <a:srgbClr val="FF4146"/>
              </a:buClr>
              <a:buSzPct val="75000"/>
              <a:buNone/>
            </a:pPr>
            <a:r>
              <a:rPr lang="en-US" altLang="el-GR" kern="0" dirty="0" smtClean="0">
                <a:solidFill>
                  <a:srgbClr val="000000"/>
                </a:solidFill>
              </a:rPr>
              <a:t>C</a:t>
            </a:r>
            <a:r>
              <a:rPr lang="en-US" altLang="el-GR" kern="0" baseline="-25000" dirty="0" smtClean="0">
                <a:solidFill>
                  <a:srgbClr val="000000"/>
                </a:solidFill>
              </a:rPr>
              <a:t>H</a:t>
            </a:r>
            <a:r>
              <a:rPr lang="en-US" altLang="el-GR" kern="0" dirty="0" smtClean="0">
                <a:solidFill>
                  <a:srgbClr val="000000"/>
                </a:solidFill>
              </a:rPr>
              <a:t> </a:t>
            </a:r>
            <a:r>
              <a:rPr lang="en-US" altLang="el-GR" kern="0" dirty="0">
                <a:solidFill>
                  <a:srgbClr val="000000"/>
                </a:solidFill>
              </a:rPr>
              <a:t>= f[b(Q</a:t>
            </a:r>
            <a:r>
              <a:rPr lang="en-US" altLang="el-GR" kern="0" dirty="0" smtClean="0">
                <a:solidFill>
                  <a:srgbClr val="000000"/>
                </a:solidFill>
              </a:rPr>
              <a:t>)]</a:t>
            </a:r>
            <a:r>
              <a:rPr lang="el-GR" altLang="el-GR" kern="0" dirty="0" smtClean="0">
                <a:solidFill>
                  <a:srgbClr val="000000"/>
                </a:solidFill>
              </a:rPr>
              <a:t>.</a:t>
            </a:r>
            <a:endParaRPr lang="el-GR" altLang="el-GR"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Συνολικό κόστος </a:t>
            </a:r>
            <a:r>
              <a:rPr lang="el-GR" altLang="el-GR" sz="2800" kern="0" dirty="0" smtClean="0">
                <a:solidFill>
                  <a:srgbClr val="000000"/>
                </a:solidFill>
              </a:rPr>
              <a:t>αποθέματος:</a:t>
            </a:r>
            <a:endParaRPr lang="el-GR" altLang="el-GR" sz="2800" kern="0" dirty="0">
              <a:solidFill>
                <a:srgbClr val="000000"/>
              </a:solidFill>
            </a:endParaRPr>
          </a:p>
          <a:p>
            <a:pPr marL="2171700" lvl="5" indent="0" eaLnBrk="0" fontAlgn="base" hangingPunct="0">
              <a:spcBef>
                <a:spcPts val="0"/>
              </a:spcBef>
              <a:spcAft>
                <a:spcPts val="600"/>
              </a:spcAft>
              <a:buClr>
                <a:srgbClr val="FF4146"/>
              </a:buClr>
              <a:buSzPct val="75000"/>
              <a:buNone/>
            </a:pPr>
            <a:r>
              <a:rPr lang="en-US" altLang="el-GR" sz="2400" b="1" kern="0" dirty="0" smtClean="0">
                <a:solidFill>
                  <a:srgbClr val="000000"/>
                </a:solidFill>
              </a:rPr>
              <a:t>TC =</a:t>
            </a:r>
            <a:r>
              <a:rPr lang="en-US" altLang="el-GR" sz="2400" kern="0" dirty="0" smtClean="0">
                <a:solidFill>
                  <a:srgbClr val="000000"/>
                </a:solidFill>
              </a:rPr>
              <a:t> </a:t>
            </a:r>
            <a:r>
              <a:rPr lang="en-US" altLang="el-GR" sz="2400" b="1" kern="0" dirty="0">
                <a:solidFill>
                  <a:srgbClr val="000000"/>
                </a:solidFill>
              </a:rPr>
              <a:t>C</a:t>
            </a:r>
            <a:r>
              <a:rPr lang="en-US" altLang="el-GR" sz="2400" b="1" kern="0" baseline="-25000" dirty="0">
                <a:solidFill>
                  <a:srgbClr val="000000"/>
                </a:solidFill>
              </a:rPr>
              <a:t>H</a:t>
            </a:r>
            <a:r>
              <a:rPr lang="en-US" altLang="el-GR" sz="2400" b="1" kern="0" dirty="0">
                <a:solidFill>
                  <a:srgbClr val="000000"/>
                </a:solidFill>
              </a:rPr>
              <a:t> </a:t>
            </a:r>
            <a:r>
              <a:rPr lang="en-US" altLang="el-GR" sz="2400" kern="0" dirty="0">
                <a:solidFill>
                  <a:srgbClr val="000000"/>
                </a:solidFill>
              </a:rPr>
              <a:t>+ </a:t>
            </a:r>
            <a:r>
              <a:rPr lang="en-US" altLang="el-GR" sz="2400" b="1" kern="0" dirty="0">
                <a:solidFill>
                  <a:srgbClr val="000000"/>
                </a:solidFill>
              </a:rPr>
              <a:t>C</a:t>
            </a:r>
            <a:r>
              <a:rPr lang="en-US" altLang="el-GR" sz="2400" b="1" kern="0" baseline="-25000" dirty="0">
                <a:solidFill>
                  <a:srgbClr val="000000"/>
                </a:solidFill>
              </a:rPr>
              <a:t>R</a:t>
            </a:r>
            <a:r>
              <a:rPr lang="en-US" altLang="el-GR" sz="2400" b="1" kern="0" dirty="0">
                <a:solidFill>
                  <a:srgbClr val="000000"/>
                </a:solidFill>
              </a:rPr>
              <a:t> </a:t>
            </a:r>
            <a:r>
              <a:rPr lang="en-US" altLang="el-GR" sz="2400" kern="0" dirty="0">
                <a:solidFill>
                  <a:srgbClr val="000000"/>
                </a:solidFill>
              </a:rPr>
              <a:t>+ </a:t>
            </a:r>
            <a:r>
              <a:rPr lang="en-US" altLang="el-GR" sz="2400" b="1" kern="0" dirty="0">
                <a:solidFill>
                  <a:srgbClr val="000000"/>
                </a:solidFill>
              </a:rPr>
              <a:t>C</a:t>
            </a:r>
            <a:r>
              <a:rPr lang="en-US" altLang="el-GR" sz="2400" b="1" kern="0" baseline="-25000" dirty="0">
                <a:solidFill>
                  <a:srgbClr val="000000"/>
                </a:solidFill>
              </a:rPr>
              <a:t>B</a:t>
            </a:r>
            <a:r>
              <a:rPr lang="el-GR" altLang="el-GR" sz="2400" b="1" kern="0" baseline="-25000" dirty="0">
                <a:solidFill>
                  <a:srgbClr val="000000"/>
                </a:solidFill>
              </a:rPr>
              <a:t> </a:t>
            </a:r>
            <a:endParaRPr lang="el-GR" altLang="el-GR" sz="2400" b="1" kern="0" baseline="-25000" dirty="0" smtClean="0">
              <a:solidFill>
                <a:srgbClr val="000000"/>
              </a:solidFill>
            </a:endParaRPr>
          </a:p>
          <a:p>
            <a:pPr marL="2171700" lvl="5" indent="0" eaLnBrk="0" fontAlgn="base" hangingPunct="0">
              <a:spcBef>
                <a:spcPts val="0"/>
              </a:spcBef>
              <a:spcAft>
                <a:spcPct val="0"/>
              </a:spcAft>
              <a:buClr>
                <a:srgbClr val="FF4146"/>
              </a:buClr>
              <a:buSzPct val="75000"/>
              <a:buNone/>
            </a:pPr>
            <a:r>
              <a:rPr lang="el-GR" altLang="el-GR" sz="2400" b="1" kern="0" dirty="0" smtClean="0">
                <a:solidFill>
                  <a:srgbClr val="000000"/>
                </a:solidFill>
              </a:rPr>
              <a:t>= </a:t>
            </a:r>
            <a:r>
              <a:rPr lang="en-US" altLang="el-GR" sz="2400" b="1" kern="0" dirty="0" smtClean="0">
                <a:solidFill>
                  <a:srgbClr val="000000"/>
                </a:solidFill>
              </a:rPr>
              <a:t>f[b(Q)]</a:t>
            </a:r>
            <a:r>
              <a:rPr lang="el-GR" altLang="el-GR" sz="2400" b="1" kern="0" dirty="0" smtClean="0">
                <a:solidFill>
                  <a:srgbClr val="000000"/>
                </a:solidFill>
              </a:rPr>
              <a:t> * </a:t>
            </a:r>
            <a:r>
              <a:rPr lang="en-US" altLang="el-GR" sz="2400" b="1" kern="0" dirty="0" smtClean="0">
                <a:solidFill>
                  <a:srgbClr val="000000"/>
                </a:solidFill>
              </a:rPr>
              <a:t>(Q</a:t>
            </a:r>
            <a:r>
              <a:rPr lang="el-GR" altLang="el-GR" sz="2400" b="1" kern="0" dirty="0" smtClean="0">
                <a:solidFill>
                  <a:srgbClr val="000000"/>
                </a:solidFill>
              </a:rPr>
              <a:t> </a:t>
            </a:r>
            <a:r>
              <a:rPr lang="en-US" altLang="el-GR" sz="2400" b="1" kern="0" dirty="0" smtClean="0">
                <a:solidFill>
                  <a:srgbClr val="000000"/>
                </a:solidFill>
              </a:rPr>
              <a:t>/</a:t>
            </a:r>
            <a:r>
              <a:rPr lang="el-GR" altLang="el-GR" sz="2400" b="1" kern="0" dirty="0" smtClean="0">
                <a:solidFill>
                  <a:srgbClr val="000000"/>
                </a:solidFill>
              </a:rPr>
              <a:t> </a:t>
            </a:r>
            <a:r>
              <a:rPr lang="en-US" altLang="el-GR" sz="2400" b="1" kern="0" dirty="0" smtClean="0">
                <a:solidFill>
                  <a:srgbClr val="000000"/>
                </a:solidFill>
              </a:rPr>
              <a:t>2)</a:t>
            </a:r>
            <a:r>
              <a:rPr lang="el-GR" altLang="el-GR" sz="2400" b="1" kern="0" dirty="0" smtClean="0">
                <a:solidFill>
                  <a:srgbClr val="000000"/>
                </a:solidFill>
              </a:rPr>
              <a:t> </a:t>
            </a:r>
            <a:r>
              <a:rPr lang="en-US" altLang="el-GR" sz="2400" b="1" kern="0" dirty="0" smtClean="0">
                <a:solidFill>
                  <a:srgbClr val="000000"/>
                </a:solidFill>
              </a:rPr>
              <a:t>+ C</a:t>
            </a:r>
            <a:r>
              <a:rPr lang="en-US" altLang="el-GR" sz="2400" b="1" kern="0" baseline="-25000" dirty="0" smtClean="0">
                <a:solidFill>
                  <a:srgbClr val="000000"/>
                </a:solidFill>
              </a:rPr>
              <a:t>R</a:t>
            </a:r>
            <a:r>
              <a:rPr lang="el-GR" altLang="el-GR" sz="2400" b="1" kern="0" baseline="-25000" dirty="0" smtClean="0">
                <a:solidFill>
                  <a:srgbClr val="000000"/>
                </a:solidFill>
              </a:rPr>
              <a:t> </a:t>
            </a:r>
            <a:r>
              <a:rPr lang="en-US" altLang="el-GR" sz="2400" b="1" kern="0" dirty="0" smtClean="0">
                <a:solidFill>
                  <a:srgbClr val="000000"/>
                </a:solidFill>
              </a:rPr>
              <a:t>*</a:t>
            </a:r>
            <a:r>
              <a:rPr lang="el-GR" altLang="el-GR" sz="2400" b="1" kern="0" dirty="0" smtClean="0">
                <a:solidFill>
                  <a:srgbClr val="000000"/>
                </a:solidFill>
              </a:rPr>
              <a:t> </a:t>
            </a:r>
            <a:r>
              <a:rPr lang="en-US" altLang="el-GR" sz="2400" b="1" kern="0" dirty="0" smtClean="0">
                <a:solidFill>
                  <a:srgbClr val="000000"/>
                </a:solidFill>
              </a:rPr>
              <a:t>D</a:t>
            </a:r>
            <a:r>
              <a:rPr lang="el-GR" altLang="el-GR" sz="2400" b="1" kern="0" dirty="0" smtClean="0">
                <a:solidFill>
                  <a:srgbClr val="000000"/>
                </a:solidFill>
              </a:rPr>
              <a:t> </a:t>
            </a:r>
            <a:r>
              <a:rPr lang="en-US" altLang="el-GR" sz="2400" b="1" kern="0" dirty="0" smtClean="0">
                <a:solidFill>
                  <a:srgbClr val="000000"/>
                </a:solidFill>
              </a:rPr>
              <a:t>/</a:t>
            </a:r>
            <a:r>
              <a:rPr lang="el-GR" altLang="el-GR" sz="2400" b="1" kern="0" dirty="0" smtClean="0">
                <a:solidFill>
                  <a:srgbClr val="000000"/>
                </a:solidFill>
              </a:rPr>
              <a:t> </a:t>
            </a:r>
            <a:r>
              <a:rPr lang="en-US" altLang="el-GR" sz="2400" b="1" kern="0" dirty="0" smtClean="0">
                <a:solidFill>
                  <a:srgbClr val="000000"/>
                </a:solidFill>
              </a:rPr>
              <a:t>Q </a:t>
            </a:r>
            <a:r>
              <a:rPr lang="en-US" altLang="el-GR" sz="2400" b="1" kern="0" dirty="0">
                <a:solidFill>
                  <a:srgbClr val="000000"/>
                </a:solidFill>
              </a:rPr>
              <a:t>+ b(Q</a:t>
            </a:r>
            <a:r>
              <a:rPr lang="en-US" altLang="el-GR" sz="2400" b="1" kern="0" dirty="0" smtClean="0">
                <a:solidFill>
                  <a:srgbClr val="000000"/>
                </a:solidFill>
              </a:rPr>
              <a:t>)</a:t>
            </a:r>
            <a:r>
              <a:rPr lang="el-GR" altLang="el-GR" sz="2400" b="1" kern="0" dirty="0" smtClean="0">
                <a:solidFill>
                  <a:srgbClr val="000000"/>
                </a:solidFill>
              </a:rPr>
              <a:t> </a:t>
            </a:r>
            <a:r>
              <a:rPr lang="en-US" altLang="el-GR" sz="2400" b="1" kern="0" dirty="0" smtClean="0">
                <a:solidFill>
                  <a:srgbClr val="000000"/>
                </a:solidFill>
              </a:rPr>
              <a:t>*</a:t>
            </a:r>
            <a:r>
              <a:rPr lang="el-GR" altLang="el-GR" sz="2400" b="1" kern="0" dirty="0" smtClean="0">
                <a:solidFill>
                  <a:srgbClr val="000000"/>
                </a:solidFill>
              </a:rPr>
              <a:t> </a:t>
            </a:r>
            <a:r>
              <a:rPr lang="en-US" altLang="el-GR" sz="2400" b="1" kern="0" dirty="0" smtClean="0">
                <a:solidFill>
                  <a:srgbClr val="000000"/>
                </a:solidFill>
              </a:rPr>
              <a:t>D</a:t>
            </a:r>
            <a:r>
              <a:rPr lang="el-GR" altLang="el-GR" sz="2400" i="1" dirty="0" smtClean="0">
                <a:solidFill>
                  <a:srgbClr val="000099"/>
                </a:solidFill>
                <a:effectLst>
                  <a:outerShdw blurRad="38100" dist="38100" dir="2700000" algn="tl">
                    <a:srgbClr val="C0C0C0"/>
                  </a:outerShdw>
                </a:effectLst>
              </a:rPr>
              <a:t>.</a:t>
            </a:r>
            <a:endParaRPr lang="el-GR" altLang="el-GR" sz="24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46</a:t>
            </a:fld>
            <a:endParaRPr lang="el-GR" sz="1400" dirty="0">
              <a:solidFill>
                <a:schemeClr val="tx1"/>
              </a:solidFill>
            </a:endParaRPr>
          </a:p>
        </p:txBody>
      </p:sp>
    </p:spTree>
    <p:extLst>
      <p:ext uri="{BB962C8B-B14F-4D97-AF65-F5344CB8AC3E}">
        <p14:creationId xmlns:p14="http://schemas.microsoft.com/office/powerpoint/2010/main" val="91829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p:txBody>
          <a:bodyPr>
            <a:noAutofit/>
          </a:bodyPr>
          <a:lstStyle/>
          <a:p>
            <a:r>
              <a:rPr lang="el-GR" b="1" dirty="0"/>
              <a:t>Μοντέλο αποθεμάτων με εκπτώσεις </a:t>
            </a:r>
            <a:r>
              <a:rPr lang="el-GR" b="1" dirty="0" smtClean="0"/>
              <a:t>(</a:t>
            </a:r>
            <a:r>
              <a:rPr lang="en-US" b="1" dirty="0" smtClean="0"/>
              <a:t>2</a:t>
            </a:r>
            <a:r>
              <a:rPr lang="el-GR" b="1" dirty="0" smtClean="0"/>
              <a:t> </a:t>
            </a:r>
            <a:r>
              <a:rPr lang="el-GR" b="1" dirty="0"/>
              <a:t>από </a:t>
            </a:r>
            <a:r>
              <a:rPr lang="el-GR" b="1" dirty="0" smtClean="0"/>
              <a:t>3)</a:t>
            </a:r>
            <a:endParaRPr lang="el-GR" dirty="0"/>
          </a:p>
        </p:txBody>
      </p:sp>
      <p:pic>
        <p:nvPicPr>
          <p:cNvPr id="6" name="Θέση περιεχομένου 1" descr="Εικόνα του διαγράμματος ροής:  &#10;1) Υπολόγισε την ΟΠΠ στην χαμηλή τιμή b2.  &#10;2) Είναι Q0 του b2 μεγαλύτερη ή ίση με k; Αν ναι, τότε q asterisc = q0 του b2. Αν όχι, τότε υπολόγισε το q0 του b1, το t c0 του b1, και το t c του k / b2.&#10;3) Είναι το t c0 του b1 μικρότερο του t c του k / b2; Αν ναι, τότε  q asterisc = q0 του b1. Αν όχι, τότε  q asterisc = k."/>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1565198"/>
            <a:ext cx="3960440" cy="4888138"/>
          </a:xfrm>
        </p:spPr>
      </p:pic>
      <p:pic>
        <p:nvPicPr>
          <p:cNvPr id="11" name="Θέση περιεχομένου 2" descr="Εικόνα: b του q = b1 ανά μονάδα όταν q μικρότερο του k. Και b2 ανά μονάδα όταν q μεγαλύτερο ή ίσο του k. Όπου b2 μικρότερο του b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2708920"/>
            <a:ext cx="4104456" cy="223224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47</a:t>
            </a:fld>
            <a:endParaRPr lang="el-GR" sz="1400" dirty="0">
              <a:solidFill>
                <a:schemeClr val="tx1"/>
              </a:solidFill>
            </a:endParaRPr>
          </a:p>
        </p:txBody>
      </p:sp>
    </p:spTree>
    <p:extLst>
      <p:ext uri="{BB962C8B-B14F-4D97-AF65-F5344CB8AC3E}">
        <p14:creationId xmlns:p14="http://schemas.microsoft.com/office/powerpoint/2010/main" val="981475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Μοντέλο αποθεμάτων με εκπτώσεις </a:t>
            </a:r>
            <a:r>
              <a:rPr lang="el-GR" b="1" dirty="0" smtClean="0"/>
              <a:t>(</a:t>
            </a:r>
            <a:r>
              <a:rPr lang="en-US" b="1" dirty="0"/>
              <a:t>3</a:t>
            </a:r>
            <a:r>
              <a:rPr lang="el-GR" b="1" dirty="0" smtClean="0"/>
              <a:t> </a:t>
            </a:r>
            <a:r>
              <a:rPr lang="el-GR" b="1" dirty="0"/>
              <a:t>από </a:t>
            </a:r>
            <a:r>
              <a:rPr lang="el-GR" b="1" dirty="0" smtClean="0"/>
              <a:t>3)</a:t>
            </a:r>
            <a:endParaRPr lang="el-GR" dirty="0"/>
          </a:p>
        </p:txBody>
      </p:sp>
      <p:pic>
        <p:nvPicPr>
          <p:cNvPr id="10" name="Θέση περιεχομένου 1" descr="Εικόνα με περαιτέρω μαθηματικούς υπολογισμού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4304" y="1632045"/>
            <a:ext cx="5870024" cy="472182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48</a:t>
            </a:fld>
            <a:endParaRPr lang="el-GR" dirty="0">
              <a:solidFill>
                <a:schemeClr val="tx1"/>
              </a:solidFill>
            </a:endParaRPr>
          </a:p>
        </p:txBody>
      </p:sp>
    </p:spTree>
    <p:extLst>
      <p:ext uri="{BB962C8B-B14F-4D97-AF65-F5344CB8AC3E}">
        <p14:creationId xmlns:p14="http://schemas.microsoft.com/office/powerpoint/2010/main" val="41124094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Παράδειγμα (1 από 2)</a:t>
            </a:r>
            <a:endParaRPr lang="el-GR" b="1" dirty="0"/>
          </a:p>
        </p:txBody>
      </p:sp>
      <p:sp>
        <p:nvSpPr>
          <p:cNvPr id="3" name="Θέση περιεχομένου 1"/>
          <p:cNvSpPr>
            <a:spLocks noGrp="1"/>
          </p:cNvSpPr>
          <p:nvPr>
            <p:ph idx="1"/>
          </p:nvPr>
        </p:nvSpPr>
        <p:spPr>
          <a:xfrm>
            <a:off x="457200" y="1600200"/>
            <a:ext cx="8229600" cy="3197225"/>
          </a:xfrm>
        </p:spPr>
        <p:txBody>
          <a:bodyPr/>
          <a:lstStyle/>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Ετήσια ζήτηση</a:t>
            </a:r>
            <a:r>
              <a:rPr lang="en-US" altLang="el-GR" sz="2800" kern="0" dirty="0">
                <a:solidFill>
                  <a:srgbClr val="000000"/>
                </a:solidFill>
              </a:rPr>
              <a:t> = 360</a:t>
            </a:r>
            <a:r>
              <a:rPr lang="el-GR" altLang="el-GR" sz="2800" kern="0" dirty="0">
                <a:solidFill>
                  <a:srgbClr val="000000"/>
                </a:solidFill>
              </a:rPr>
              <a:t>0</a:t>
            </a:r>
            <a:r>
              <a:rPr lang="en-US" altLang="el-GR" sz="2800" kern="0" dirty="0">
                <a:solidFill>
                  <a:srgbClr val="000000"/>
                </a:solidFill>
              </a:rPr>
              <a:t> </a:t>
            </a:r>
            <a:r>
              <a:rPr lang="el-GR" altLang="el-GR" sz="2800" kern="0" dirty="0">
                <a:solidFill>
                  <a:srgbClr val="000000"/>
                </a:solidFill>
              </a:rPr>
              <a:t>λίτρα χρώματος για την προγραμματισμένη συντήρηση και βαφή </a:t>
            </a:r>
            <a:r>
              <a:rPr lang="el-GR" altLang="el-GR" sz="2800" kern="0" dirty="0" smtClean="0">
                <a:solidFill>
                  <a:srgbClr val="000000"/>
                </a:solidFill>
              </a:rPr>
              <a:t>χώρων.</a:t>
            </a:r>
            <a:endParaRPr lang="en-US" altLang="el-GR" sz="28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Κόστος διατήρησης αποθέματος</a:t>
            </a:r>
            <a:r>
              <a:rPr lang="en-US" altLang="el-GR" sz="2800" kern="0" dirty="0">
                <a:solidFill>
                  <a:srgbClr val="000000"/>
                </a:solidFill>
              </a:rPr>
              <a:t> </a:t>
            </a:r>
            <a:r>
              <a:rPr lang="el-GR" altLang="el-GR" sz="2800" kern="0" dirty="0">
                <a:solidFill>
                  <a:srgbClr val="000000"/>
                </a:solidFill>
              </a:rPr>
              <a:t>ετησίως</a:t>
            </a:r>
            <a:r>
              <a:rPr lang="en-US" altLang="el-GR" sz="2800" kern="0" dirty="0">
                <a:solidFill>
                  <a:srgbClr val="000000"/>
                </a:solidFill>
              </a:rPr>
              <a:t> = </a:t>
            </a:r>
            <a:r>
              <a:rPr lang="el-GR" altLang="el-GR" sz="2800" kern="0" dirty="0">
                <a:solidFill>
                  <a:srgbClr val="000000"/>
                </a:solidFill>
              </a:rPr>
              <a:t>25% της επένδυσης σε απόθεμα</a:t>
            </a:r>
            <a:r>
              <a:rPr lang="el-GR" altLang="el-GR" sz="2800" kern="0" dirty="0">
                <a:solidFill>
                  <a:srgbClr val="000000"/>
                </a:solidFill>
                <a:cs typeface="Arial" charset="0"/>
              </a:rPr>
              <a:t> </a:t>
            </a:r>
            <a:r>
              <a:rPr lang="el-GR" altLang="el-GR" sz="2800" kern="0" dirty="0">
                <a:solidFill>
                  <a:srgbClr val="000000"/>
                </a:solidFill>
              </a:rPr>
              <a:t>ανά </a:t>
            </a:r>
            <a:r>
              <a:rPr lang="el-GR" altLang="el-GR" sz="2800" kern="0" dirty="0" smtClean="0">
                <a:solidFill>
                  <a:srgbClr val="000000"/>
                </a:solidFill>
              </a:rPr>
              <a:t>μονάδα αποθέματος.</a:t>
            </a:r>
            <a:endParaRPr lang="en-US" altLang="el-GR" sz="28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Κόστος παραγγελίας</a:t>
            </a:r>
            <a:r>
              <a:rPr lang="en-US" altLang="el-GR" sz="2800" kern="0" dirty="0">
                <a:solidFill>
                  <a:srgbClr val="000000"/>
                </a:solidFill>
              </a:rPr>
              <a:t> = </a:t>
            </a:r>
            <a:r>
              <a:rPr lang="el-GR" altLang="el-GR" sz="2800" kern="0" dirty="0">
                <a:solidFill>
                  <a:srgbClr val="000000"/>
                </a:solidFill>
              </a:rPr>
              <a:t>90,00</a:t>
            </a:r>
            <a:r>
              <a:rPr lang="en-US" altLang="el-GR" sz="2800" kern="0" dirty="0">
                <a:solidFill>
                  <a:srgbClr val="000000"/>
                </a:solidFill>
                <a:cs typeface="Arial" charset="0"/>
              </a:rPr>
              <a:t>€</a:t>
            </a:r>
            <a:r>
              <a:rPr lang="en-US" altLang="el-GR" sz="2800" kern="0" dirty="0">
                <a:solidFill>
                  <a:srgbClr val="000000"/>
                </a:solidFill>
              </a:rPr>
              <a:t> </a:t>
            </a:r>
            <a:r>
              <a:rPr lang="el-GR" altLang="el-GR" sz="2800" kern="0" dirty="0">
                <a:solidFill>
                  <a:srgbClr val="000000"/>
                </a:solidFill>
              </a:rPr>
              <a:t>ανά </a:t>
            </a:r>
            <a:r>
              <a:rPr lang="el-GR" altLang="el-GR" sz="2800" kern="0" dirty="0" smtClean="0">
                <a:solidFill>
                  <a:srgbClr val="000000"/>
                </a:solidFill>
              </a:rPr>
              <a:t>παραγγελία.</a:t>
            </a:r>
            <a:endParaRPr lang="el-GR" altLang="el-GR" sz="28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Τιμή </a:t>
            </a:r>
            <a:r>
              <a:rPr lang="el-GR" altLang="el-GR" sz="2800" kern="0" dirty="0" smtClean="0">
                <a:solidFill>
                  <a:srgbClr val="000000"/>
                </a:solidFill>
              </a:rPr>
              <a:t>μονάδας:</a:t>
            </a:r>
            <a:endParaRPr lang="el-GR" altLang="el-GR" sz="2800" kern="0" dirty="0">
              <a:solidFill>
                <a:srgbClr val="000000"/>
              </a:solidFill>
            </a:endParaRPr>
          </a:p>
          <a:p>
            <a:endParaRPr lang="el-GR" dirty="0"/>
          </a:p>
        </p:txBody>
      </p:sp>
      <p:pic>
        <p:nvPicPr>
          <p:cNvPr id="9" name="Θέση περιεχομένου 2" descr="b του Q= 40 ευρώ το κιλό, όταν το Q είναι μικρότερο από 300 λίτρα. Και 30 ευρώ το κιλό, όταν το Q είναι μεγαλύτερο ή ίσο από 300 λίτρα."/>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 y="4706072"/>
            <a:ext cx="8205216" cy="1603248"/>
          </a:xfrm>
          <a:prstGeom prst="rect">
            <a:avLst/>
          </a:prstGeo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49</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305776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Τι είναι τα αποθέματα;</a:t>
            </a:r>
            <a:endParaRPr lang="el-GR" b="1" dirty="0"/>
          </a:p>
        </p:txBody>
      </p:sp>
      <p:sp>
        <p:nvSpPr>
          <p:cNvPr id="3" name="Θέση περιεχομένου 1"/>
          <p:cNvSpPr>
            <a:spLocks noGrp="1"/>
          </p:cNvSpPr>
          <p:nvPr>
            <p:ph idx="1"/>
          </p:nvPr>
        </p:nvSpPr>
        <p:spPr/>
        <p:txBody>
          <a:bodyPr>
            <a:noAutofit/>
          </a:bodyPr>
          <a:lstStyle/>
          <a:p>
            <a:pPr>
              <a:spcBef>
                <a:spcPts val="0"/>
              </a:spcBef>
              <a:spcAft>
                <a:spcPts val="600"/>
              </a:spcAft>
              <a:buClr>
                <a:srgbClr val="C00000"/>
              </a:buClr>
              <a:buSzPct val="100000"/>
              <a:buFont typeface="Arial" panose="020B0604020202020204" pitchFamily="34" charset="0"/>
              <a:buChar char="●"/>
            </a:pPr>
            <a:r>
              <a:rPr lang="el-GR" altLang="el-GR" sz="2800" b="0" dirty="0" smtClean="0"/>
              <a:t>Κάθε αδρανές οικονομικό μέσο ή πόρος που διατηρείται για την ικανοποίηση μελλοντικής ζήτησης για αυτό</a:t>
            </a:r>
            <a:r>
              <a:rPr lang="el-GR" altLang="el-GR" sz="2800" dirty="0"/>
              <a:t>.</a:t>
            </a:r>
            <a:endParaRPr lang="en-US" altLang="el-GR" sz="2800" b="0" dirty="0" smtClean="0"/>
          </a:p>
          <a:p>
            <a:pPr>
              <a:spcBef>
                <a:spcPts val="0"/>
              </a:spcBef>
              <a:spcAft>
                <a:spcPts val="600"/>
              </a:spcAft>
              <a:buClr>
                <a:srgbClr val="C00000"/>
              </a:buClr>
              <a:buSzPct val="100000"/>
              <a:buFont typeface="Arial" panose="020B0604020202020204" pitchFamily="34" charset="0"/>
              <a:buChar char="●"/>
            </a:pPr>
            <a:r>
              <a:rPr lang="el-GR" altLang="el-GR" sz="2800" b="0" dirty="0" smtClean="0"/>
              <a:t>Τα αποθέματα είναι μια μεγάλη και δαπανηρή επένδυση.</a:t>
            </a:r>
          </a:p>
          <a:p>
            <a:pPr>
              <a:spcBef>
                <a:spcPts val="0"/>
              </a:spcBef>
              <a:buClr>
                <a:srgbClr val="C00000"/>
              </a:buClr>
              <a:buSzPct val="100000"/>
              <a:buFont typeface="Arial" panose="020B0604020202020204" pitchFamily="34" charset="0"/>
              <a:buChar char="●"/>
            </a:pPr>
            <a:r>
              <a:rPr lang="el-GR" altLang="el-GR" sz="2800" b="0" dirty="0" smtClean="0"/>
              <a:t>Συχνά αντιπροσωπεύει πάνω από το 20% του συνόλου του κεφαλαίου κίνησης για τους παραγωγούς, και πάνω από το 50% του συνολικού κεφαλαίου κίνησης των χονδρέμπορων και λιανέμπορων.</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5</a:t>
            </a:fld>
            <a:endParaRPr lang="el-GR" sz="1400" dirty="0">
              <a:solidFill>
                <a:schemeClr val="tx1"/>
              </a:solidFill>
            </a:endParaRPr>
          </a:p>
        </p:txBody>
      </p:sp>
    </p:spTree>
    <p:extLst>
      <p:ext uri="{BB962C8B-B14F-4D97-AF65-F5344CB8AC3E}">
        <p14:creationId xmlns:p14="http://schemas.microsoft.com/office/powerpoint/2010/main" val="589097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Παράδειγμα </a:t>
            </a:r>
            <a:r>
              <a:rPr lang="el-GR" b="1" dirty="0" smtClean="0"/>
              <a:t>(2 </a:t>
            </a:r>
            <a:r>
              <a:rPr lang="el-GR" b="1" dirty="0"/>
              <a:t>από 2)</a:t>
            </a:r>
            <a:endParaRPr lang="el-GR" dirty="0"/>
          </a:p>
        </p:txBody>
      </p:sp>
      <p:graphicFrame>
        <p:nvGraphicFramePr>
          <p:cNvPr id="6" name="Θέση περιεχομένου 1" descr="Εικόνα με τις πράξεις και τα αποτελέσματα του παραδείγματος. Το q0 του b2 = 294 λίτρα. Το q0 του b1 = 255 λίτρα. Το t c0 του b1 = 146545 κόμμα 6 ευρώ το χρόνο. &#10;Όταν q asterisc = k, τότε το t c του k / b2, = 110205 ευρώ το χρόνο. Συνεπώς επιλέγουμε q asterisc = 300 λίτρα."/>
          <p:cNvGraphicFramePr>
            <a:graphicFrameLocks noGrp="1" noChangeAspect="1"/>
          </p:cNvGraphicFramePr>
          <p:nvPr>
            <p:ph idx="1"/>
            <p:extLst>
              <p:ext uri="{D42A27DB-BD31-4B8C-83A1-F6EECF244321}">
                <p14:modId xmlns:p14="http://schemas.microsoft.com/office/powerpoint/2010/main" val="4185619308"/>
              </p:ext>
            </p:extLst>
          </p:nvPr>
        </p:nvGraphicFramePr>
        <p:xfrm>
          <a:off x="609421" y="1484785"/>
          <a:ext cx="7995027" cy="4536504"/>
        </p:xfrm>
        <a:graphic>
          <a:graphicData uri="http://schemas.openxmlformats.org/presentationml/2006/ole">
            <mc:AlternateContent xmlns:mc="http://schemas.openxmlformats.org/markup-compatibility/2006">
              <mc:Choice xmlns:v="urn:schemas-microsoft-com:vml" Requires="v">
                <p:oleObj spid="_x0000_s4106" name="Εξίσωση" r:id="rId4" imgW="4520880" imgH="2565360" progId="Equation.3">
                  <p:embed/>
                </p:oleObj>
              </mc:Choice>
              <mc:Fallback>
                <p:oleObj name="Εξίσωση" r:id="rId4" imgW="4520880" imgH="2565360" progId="Equation.3">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21" y="1484785"/>
                        <a:ext cx="7995027" cy="4536504"/>
                      </a:xfrm>
                      <a:prstGeom prst="rect">
                        <a:avLst/>
                      </a:prstGeom>
                      <a:noFill/>
                      <a:ln>
                        <a:noFill/>
                      </a:ln>
                    </p:spPr>
                  </p:pic>
                </p:oleObj>
              </mc:Fallback>
            </mc:AlternateContent>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50</a:t>
            </a:fld>
            <a:endParaRPr lang="el-GR" sz="1400" dirty="0">
              <a:solidFill>
                <a:schemeClr val="tx1"/>
              </a:solidFill>
            </a:endParaRPr>
          </a:p>
        </p:txBody>
      </p:sp>
      <p:pic>
        <p:nvPicPr>
          <p:cNvPr id="7" name="Εικόνα 1" descr="Εικονίδιο μετάβασης στα περιεχόμενα.">
            <a:hlinkClick r:id="rId6" action="ppaction://hlinksldjump" tooltip="Επιστροφή στα Περιεχόμενα"/>
          </p:cNvPr>
          <p:cNvPicPr>
            <a:picLocks noChangeAspect="1"/>
          </p:cNvPicPr>
          <p:nvPr/>
        </p:nvPicPr>
        <p:blipFill>
          <a:blip r:embed="rId7">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2"/>
    </p:custDataLst>
    <p:extLst>
      <p:ext uri="{BB962C8B-B14F-4D97-AF65-F5344CB8AC3E}">
        <p14:creationId xmlns:p14="http://schemas.microsoft.com/office/powerpoint/2010/main" val="2668476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1918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pPr eaLnBrk="1" hangingPunct="1"/>
            <a:r>
              <a:rPr lang="el-GR" b="1" smtClean="0"/>
              <a:t>Σημείωμα Αναφοράς</a:t>
            </a:r>
          </a:p>
        </p:txBody>
      </p:sp>
      <p:sp>
        <p:nvSpPr>
          <p:cNvPr id="3" name="Θέση περιεχομένου 1"/>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l-GR" sz="2400" dirty="0" smtClean="0"/>
          </a:p>
          <a:p>
            <a:pPr marL="0" indent="0" eaLnBrk="1" fontAlgn="auto" hangingPunct="1">
              <a:spcAft>
                <a:spcPts val="0"/>
              </a:spcAft>
              <a:buFont typeface="Arial" panose="020B0604020202020204" pitchFamily="34" charset="0"/>
              <a:buNone/>
              <a:defRPr/>
            </a:pPr>
            <a:endParaRPr lang="el-GR" sz="2400" dirty="0"/>
          </a:p>
          <a:p>
            <a:pPr marL="0" indent="0">
              <a:buNone/>
              <a:defRPr/>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Βασιλική </a:t>
            </a:r>
            <a:r>
              <a:rPr lang="el-GR" sz="2400" dirty="0" err="1" smtClean="0"/>
              <a:t>Καζαντή</a:t>
            </a:r>
            <a:r>
              <a:rPr lang="el-GR" sz="2400" dirty="0" smtClean="0"/>
              <a:t> 2015. Βασιλική Καζαντζή. «Διοίκηση Λειτουργιών και Παραγωγής». </a:t>
            </a:r>
            <a:r>
              <a:rPr lang="el-GR" sz="2400" dirty="0"/>
              <a:t>Έκδοση: </a:t>
            </a:r>
            <a:r>
              <a:rPr lang="el-GR" sz="2400" dirty="0" smtClean="0"/>
              <a:t>1.0</a:t>
            </a:r>
            <a:r>
              <a:rPr lang="el-GR" sz="2400" dirty="0"/>
              <a:t>. </a:t>
            </a:r>
            <a:r>
              <a:rPr lang="el-GR" sz="2400" dirty="0" smtClean="0"/>
              <a:t>Λάρισα 2015. </a:t>
            </a:r>
            <a:r>
              <a:rPr lang="el-GR" sz="2400" dirty="0"/>
              <a:t>Διαθέσιμο από τη δικτυακή </a:t>
            </a:r>
            <a:r>
              <a:rPr lang="el-GR" sz="2400" dirty="0" smtClean="0"/>
              <a:t>διεύθυνση: </a:t>
            </a:r>
            <a:r>
              <a:rPr lang="en-US" sz="2400" dirty="0">
                <a:hlinkClick r:id="rId3" tooltip="Μετάβαση στην ιστοσελίδα του Μαθήματος"/>
              </a:rPr>
              <a:t>http://</a:t>
            </a:r>
            <a:r>
              <a:rPr lang="en-US" sz="2400" dirty="0" smtClean="0">
                <a:hlinkClick r:id="rId3" tooltip="Μετάβαση στην ιστοσελίδα του Μαθήματος"/>
              </a:rPr>
              <a:t>cdev.teilar.gr/courses/</a:t>
            </a:r>
            <a:r>
              <a:rPr lang="en-US" sz="2400" dirty="0">
                <a:hlinkClick r:id="rId3" tooltip="Μετάβαση στην ιστοσελίδα του Μαθήματος"/>
              </a:rPr>
              <a:t>DDE</a:t>
            </a:r>
            <a:r>
              <a:rPr lang="el-GR" sz="2400" dirty="0">
                <a:hlinkClick r:id="rId3" tooltip="Μετάβαση στην ιστοσελίδα του Μαθήματος"/>
              </a:rPr>
              <a:t>101</a:t>
            </a:r>
            <a:r>
              <a:rPr lang="en-US" sz="2400" dirty="0" smtClean="0">
                <a:hlinkClick r:id="rId3" tooltip="Μετάβαση στην ιστοσελίδα του Μαθήματος"/>
              </a:rPr>
              <a:t>/</a:t>
            </a:r>
            <a:r>
              <a:rPr lang="el-GR" sz="2400" dirty="0"/>
              <a:t>,</a:t>
            </a:r>
            <a:r>
              <a:rPr lang="el-GR" sz="2400" dirty="0" smtClean="0"/>
              <a:t> 20/11/2015.</a:t>
            </a:r>
            <a:endParaRPr lang="el-GR" sz="2000" dirty="0"/>
          </a:p>
        </p:txBody>
      </p:sp>
    </p:spTree>
    <p:extLst>
      <p:ext uri="{BB962C8B-B14F-4D97-AF65-F5344CB8AC3E}">
        <p14:creationId xmlns:p14="http://schemas.microsoft.com/office/powerpoint/2010/main" val="253541846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Δημιουργού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lnSpcReduction="10000"/>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61999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a:t>
            </a:r>
            <a:r>
              <a:rPr lang="el-GR" sz="2000" dirty="0" smtClean="0"/>
              <a:t>υπάρχουν).</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99870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Διάγραμμα: Αποθέματα</a:t>
            </a:r>
            <a:endParaRPr lang="el-GR" b="1" dirty="0"/>
          </a:p>
        </p:txBody>
      </p:sp>
      <p:pic>
        <p:nvPicPr>
          <p:cNvPr id="6" name="Θέση περιεχομένου 1" descr="Εικόνα με δύο διαγράμμα ροής. Στο πρώτο διάγραμμα απεικονίζεται η εξής ροή: ρυθμός προσφαράς, αποθέματα, ρυθμός ζήτησης. Στο δεύτερο διάγραμμα απεικονίζεται η ροή: εισροές, αποθέματα, εκροέ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412776"/>
            <a:ext cx="7200800" cy="492299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117088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sv-SE" sz="4000" b="1" dirty="0" smtClean="0"/>
              <a:t>Παραδείγματα αποθεμάτων για διάφορα συστήματα παραγωγής</a:t>
            </a:r>
            <a:endParaRPr lang="el-GR" sz="4000" b="1" dirty="0"/>
          </a:p>
        </p:txBody>
      </p:sp>
      <p:graphicFrame>
        <p:nvGraphicFramePr>
          <p:cNvPr id="9" name="Θέση περιεχομένου 1" descr="Πίνακας: Πρώτη γραμμή. Σύστημα, εργοστάσιο. Αποθέματα, πρώτες ύλες, εξαρτήματα, ημικατεργασμένα προϊόντα, τελικά προϊόντα.&#10;Δεύτερη γραμμή. Σύστημα, εμπορική τράπεζα. Αποθέματα, αποθεματικά σε ρευστά, υπάλληλοι σε θυρίδες, αποθέματα γραφικής ύλης, και τα λοιπά.&#10;Τρίτη γραμμή. Σύστημα, νοσοκομείο. Αποθέματα, αριθμός κρεβατιών,&#10;αριθμός εξειδικευμένου προσωπικού, αποθέματα σε φάρμακα, αναλώσιμα, και άλλα.&#10;Τέταρτη γραμμή. Σύστημα, αεροπορική εταιρία. Αποθέματα, Αριθμός θέσεων ανά διαδρομή, αποθέματα ανταλλακτικών για συντήρηση, αριθμός αεροσυνοδών, φροντιστών, και άλλα.&#10;&#10;&#10;&#10;&#10;"/>
          <p:cNvGraphicFramePr>
            <a:graphicFrameLocks noGrp="1"/>
          </p:cNvGraphicFramePr>
          <p:nvPr>
            <p:ph idx="1"/>
            <p:custDataLst>
              <p:tags r:id="rId1"/>
            </p:custDataLst>
            <p:extLst>
              <p:ext uri="{D42A27DB-BD31-4B8C-83A1-F6EECF244321}">
                <p14:modId xmlns:p14="http://schemas.microsoft.com/office/powerpoint/2010/main" val="793506111"/>
              </p:ext>
            </p:extLst>
          </p:nvPr>
        </p:nvGraphicFramePr>
        <p:xfrm>
          <a:off x="611560" y="1673696"/>
          <a:ext cx="7992888" cy="4635624"/>
        </p:xfrm>
        <a:graphic>
          <a:graphicData uri="http://schemas.openxmlformats.org/drawingml/2006/table">
            <a:tbl>
              <a:tblPr firstRow="1" bandRow="1">
                <a:tableStyleId>{5940675A-B579-460E-94D1-54222C63F5DA}</a:tableStyleId>
              </a:tblPr>
              <a:tblGrid>
                <a:gridCol w="2500529"/>
                <a:gridCol w="5492359"/>
              </a:tblGrid>
              <a:tr h="612264">
                <a:tc>
                  <a:txBody>
                    <a:bodyPr/>
                    <a:lstStyle/>
                    <a:p>
                      <a:r>
                        <a:rPr lang="el-GR" sz="2000" b="1" dirty="0" smtClean="0"/>
                        <a:t>Σύστημα </a:t>
                      </a:r>
                      <a:endParaRPr lang="el-GR" sz="2000" b="1" dirty="0"/>
                    </a:p>
                  </a:txBody>
                  <a:tcPr>
                    <a:solidFill>
                      <a:schemeClr val="bg1">
                        <a:lumMod val="95000"/>
                      </a:schemeClr>
                    </a:solidFill>
                  </a:tcPr>
                </a:tc>
                <a:tc>
                  <a:txBody>
                    <a:bodyPr/>
                    <a:lstStyle/>
                    <a:p>
                      <a:r>
                        <a:rPr lang="el-GR" sz="2000" b="1" dirty="0" smtClean="0"/>
                        <a:t>Αποθέματα</a:t>
                      </a:r>
                      <a:endParaRPr lang="el-GR" sz="2000" b="1" dirty="0"/>
                    </a:p>
                  </a:txBody>
                  <a:tcPr>
                    <a:solidFill>
                      <a:schemeClr val="bg1">
                        <a:lumMod val="95000"/>
                      </a:schemeClr>
                    </a:solidFill>
                  </a:tcPr>
                </a:tc>
              </a:tr>
              <a:tr h="370840">
                <a:tc>
                  <a:txBody>
                    <a:bodyPr/>
                    <a:lstStyle/>
                    <a:p>
                      <a:r>
                        <a:rPr lang="el-GR" sz="2000" dirty="0" smtClean="0"/>
                        <a:t>Εργοστάσιο</a:t>
                      </a:r>
                      <a:endParaRPr lang="el-GR" sz="2000" dirty="0"/>
                    </a:p>
                  </a:txBody>
                  <a:tcPr/>
                </a:tc>
                <a:tc>
                  <a:txBody>
                    <a:bodyPr/>
                    <a:lstStyle/>
                    <a:p>
                      <a:r>
                        <a:rPr lang="el-GR" sz="2000" dirty="0" smtClean="0"/>
                        <a:t>Πρώτες ύλες, εξαρτήματα.</a:t>
                      </a:r>
                    </a:p>
                    <a:p>
                      <a:r>
                        <a:rPr lang="el-GR" sz="2000" dirty="0" err="1" smtClean="0"/>
                        <a:t>Ημικατεργασμένα</a:t>
                      </a:r>
                      <a:r>
                        <a:rPr lang="el-GR" sz="2000" dirty="0" smtClean="0"/>
                        <a:t> προϊόντα.</a:t>
                      </a:r>
                    </a:p>
                    <a:p>
                      <a:r>
                        <a:rPr lang="el-GR" sz="2000" dirty="0" smtClean="0"/>
                        <a:t>Τελικά προϊόντα.</a:t>
                      </a:r>
                      <a:endParaRPr lang="el-GR" sz="2000" dirty="0"/>
                    </a:p>
                  </a:txBody>
                  <a:tcPr/>
                </a:tc>
              </a:tr>
              <a:tr h="370840">
                <a:tc>
                  <a:txBody>
                    <a:bodyPr/>
                    <a:lstStyle/>
                    <a:p>
                      <a:r>
                        <a:rPr lang="el-GR" sz="2000" dirty="0" smtClean="0"/>
                        <a:t>Εμπορική τράπεζα</a:t>
                      </a:r>
                      <a:endParaRPr lang="el-GR" sz="2000" dirty="0"/>
                    </a:p>
                  </a:txBody>
                  <a:tcPr/>
                </a:tc>
                <a:tc>
                  <a:txBody>
                    <a:bodyPr/>
                    <a:lstStyle/>
                    <a:p>
                      <a:r>
                        <a:rPr lang="el-GR" sz="2000" dirty="0" smtClean="0"/>
                        <a:t>Αποθεματικά σε ρευστά.</a:t>
                      </a:r>
                    </a:p>
                    <a:p>
                      <a:r>
                        <a:rPr lang="el-GR" sz="2000" dirty="0" smtClean="0"/>
                        <a:t>Υπάλληλοι σε θυρίδες.</a:t>
                      </a:r>
                    </a:p>
                    <a:p>
                      <a:r>
                        <a:rPr lang="el-GR" sz="2000" dirty="0" smtClean="0"/>
                        <a:t>Αποθέματα γραφικής ύλης,</a:t>
                      </a:r>
                      <a:r>
                        <a:rPr lang="el-GR" sz="2000" baseline="0" dirty="0" smtClean="0"/>
                        <a:t> και τα λοιπά.</a:t>
                      </a:r>
                      <a:endParaRPr lang="el-GR" sz="2000" dirty="0"/>
                    </a:p>
                  </a:txBody>
                  <a:tcPr/>
                </a:tc>
              </a:tr>
              <a:tr h="370840">
                <a:tc>
                  <a:txBody>
                    <a:bodyPr/>
                    <a:lstStyle/>
                    <a:p>
                      <a:r>
                        <a:rPr lang="el-GR" sz="2000" dirty="0" smtClean="0"/>
                        <a:t>Νοσοκομείο</a:t>
                      </a:r>
                      <a:endParaRPr lang="el-GR" sz="2000" dirty="0"/>
                    </a:p>
                  </a:txBody>
                  <a:tcPr/>
                </a:tc>
                <a:tc>
                  <a:txBody>
                    <a:bodyPr/>
                    <a:lstStyle/>
                    <a:p>
                      <a:r>
                        <a:rPr lang="el-GR" sz="2000" dirty="0" smtClean="0"/>
                        <a:t>Αριθμός κρεβατιών.</a:t>
                      </a:r>
                    </a:p>
                    <a:p>
                      <a:r>
                        <a:rPr lang="el-GR" sz="2000" dirty="0" smtClean="0"/>
                        <a:t>Αριθμός εξειδικευμένου προσωπικού.</a:t>
                      </a:r>
                    </a:p>
                    <a:p>
                      <a:r>
                        <a:rPr lang="el-GR" sz="2000" dirty="0" smtClean="0"/>
                        <a:t>Αποθέματα σε φάρμακα, αναλώσιμα, και άλλα.</a:t>
                      </a:r>
                      <a:endParaRPr lang="el-GR" sz="2000" dirty="0"/>
                    </a:p>
                  </a:txBody>
                  <a:tcPr/>
                </a:tc>
              </a:tr>
              <a:tr h="370840">
                <a:tc>
                  <a:txBody>
                    <a:bodyPr/>
                    <a:lstStyle/>
                    <a:p>
                      <a:r>
                        <a:rPr lang="el-GR" sz="2000" dirty="0" smtClean="0"/>
                        <a:t>Αεροπορική Εταιρία</a:t>
                      </a:r>
                      <a:endParaRPr lang="el-GR" sz="2000" dirty="0"/>
                    </a:p>
                  </a:txBody>
                  <a:tcPr/>
                </a:tc>
                <a:tc>
                  <a:txBody>
                    <a:bodyPr/>
                    <a:lstStyle/>
                    <a:p>
                      <a:r>
                        <a:rPr lang="el-GR" sz="2000" dirty="0" smtClean="0"/>
                        <a:t>Αριθμός</a:t>
                      </a:r>
                      <a:r>
                        <a:rPr lang="el-GR" sz="2000" baseline="0" dirty="0" smtClean="0"/>
                        <a:t> θέσεων ανά διαδρομή.</a:t>
                      </a:r>
                    </a:p>
                    <a:p>
                      <a:r>
                        <a:rPr lang="el-GR" sz="2000" baseline="0" dirty="0" smtClean="0"/>
                        <a:t>Αποθέματα ανταλλακτικών για συντήρηση.</a:t>
                      </a:r>
                    </a:p>
                    <a:p>
                      <a:r>
                        <a:rPr lang="el-GR" sz="2000" baseline="0" dirty="0" smtClean="0"/>
                        <a:t>Αριθμός αεροσυνοδών, φροντιστών, και άλλα.</a:t>
                      </a:r>
                      <a:endParaRPr lang="el-GR" sz="2000" dirty="0"/>
                    </a:p>
                  </a:txBody>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7</a:t>
            </a:fld>
            <a:endParaRPr lang="el-GR" sz="1400" dirty="0">
              <a:solidFill>
                <a:schemeClr val="tx1"/>
              </a:solidFill>
            </a:endParaRPr>
          </a:p>
        </p:txBody>
      </p:sp>
    </p:spTree>
    <p:extLst>
      <p:ext uri="{BB962C8B-B14F-4D97-AF65-F5344CB8AC3E}">
        <p14:creationId xmlns:p14="http://schemas.microsoft.com/office/powerpoint/2010/main" val="19887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8"/>
            <a:ext cx="8568952" cy="1143000"/>
          </a:xfrm>
        </p:spPr>
        <p:txBody>
          <a:bodyPr>
            <a:noAutofit/>
          </a:bodyPr>
          <a:lstStyle/>
          <a:p>
            <a:r>
              <a:rPr lang="el-GR" b="1" dirty="0" smtClean="0"/>
              <a:t>Λ</a:t>
            </a:r>
            <a:r>
              <a:rPr lang="el-GR" b="1" dirty="0"/>
              <a:t>ό</a:t>
            </a:r>
            <a:r>
              <a:rPr lang="el-GR" b="1" dirty="0" smtClean="0"/>
              <a:t>γοι διατήρησης αποθεμάτων</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b="1" i="1" dirty="0"/>
              <a:t>Γιατί να διατηρούνται </a:t>
            </a:r>
            <a:r>
              <a:rPr lang="el-GR" altLang="el-GR" sz="2400" b="1" i="1" dirty="0" smtClean="0"/>
              <a:t>αποθέματα</a:t>
            </a:r>
            <a:r>
              <a:rPr lang="el-GR" altLang="el-GR" sz="2400" b="1" i="1" dirty="0"/>
              <a:t>;</a:t>
            </a:r>
            <a:endParaRPr lang="en-US" altLang="el-GR" sz="2400" b="1" dirty="0">
              <a:solidFill>
                <a:srgbClr val="000066"/>
              </a:solidFill>
            </a:endParaRPr>
          </a:p>
          <a:p>
            <a:pPr marL="800100" lvl="2" indent="0" eaLnBrk="0" fontAlgn="base" hangingPunct="0">
              <a:spcBef>
                <a:spcPts val="0"/>
              </a:spcBef>
              <a:spcAft>
                <a:spcPts val="300"/>
              </a:spcAft>
              <a:buClr>
                <a:srgbClr val="000000"/>
              </a:buClr>
              <a:buNone/>
            </a:pPr>
            <a:r>
              <a:rPr lang="el-GR" altLang="el-GR" sz="2200" b="1" dirty="0" smtClean="0">
                <a:solidFill>
                  <a:srgbClr val="00CC99"/>
                </a:solidFill>
              </a:rPr>
              <a:t>1.  </a:t>
            </a:r>
            <a:r>
              <a:rPr lang="el-GR" altLang="el-GR" sz="2200" dirty="0" smtClean="0">
                <a:solidFill>
                  <a:srgbClr val="000000"/>
                </a:solidFill>
              </a:rPr>
              <a:t>Ενισχύουν </a:t>
            </a:r>
            <a:r>
              <a:rPr lang="el-GR" altLang="el-GR" sz="2200" dirty="0">
                <a:solidFill>
                  <a:srgbClr val="000000"/>
                </a:solidFill>
              </a:rPr>
              <a:t>τις οικονομίες </a:t>
            </a:r>
            <a:r>
              <a:rPr lang="el-GR" altLang="el-GR" sz="2200" dirty="0" smtClean="0">
                <a:solidFill>
                  <a:srgbClr val="000000"/>
                </a:solidFill>
              </a:rPr>
              <a:t>κλίμακας.</a:t>
            </a:r>
            <a:endParaRPr lang="el-GR" altLang="el-GR" sz="2200" dirty="0">
              <a:solidFill>
                <a:srgbClr val="000000"/>
              </a:solidFill>
            </a:endParaRPr>
          </a:p>
          <a:p>
            <a:pPr marL="800100" lvl="2" indent="0" eaLnBrk="0" fontAlgn="base" hangingPunct="0">
              <a:spcBef>
                <a:spcPts val="0"/>
              </a:spcBef>
              <a:spcAft>
                <a:spcPts val="300"/>
              </a:spcAft>
              <a:buClr>
                <a:srgbClr val="000000"/>
              </a:buClr>
              <a:buNone/>
            </a:pPr>
            <a:r>
              <a:rPr lang="el-GR" altLang="el-GR" sz="2200" b="1" dirty="0" smtClean="0">
                <a:solidFill>
                  <a:srgbClr val="00CC99"/>
                </a:solidFill>
              </a:rPr>
              <a:t>2.  </a:t>
            </a:r>
            <a:r>
              <a:rPr lang="el-GR" altLang="el-GR" sz="2200" dirty="0" smtClean="0">
                <a:solidFill>
                  <a:srgbClr val="000000"/>
                </a:solidFill>
              </a:rPr>
              <a:t>Εξισορροπούν </a:t>
            </a:r>
            <a:r>
              <a:rPr lang="el-GR" altLang="el-GR" sz="2200" dirty="0">
                <a:solidFill>
                  <a:srgbClr val="000000"/>
                </a:solidFill>
              </a:rPr>
              <a:t>προσφορά – </a:t>
            </a:r>
            <a:r>
              <a:rPr lang="el-GR" altLang="el-GR" sz="2200" dirty="0" smtClean="0">
                <a:solidFill>
                  <a:srgbClr val="000000"/>
                </a:solidFill>
              </a:rPr>
              <a:t>ζήτηση.</a:t>
            </a:r>
            <a:endParaRPr lang="el-GR" altLang="el-GR" sz="2200" dirty="0">
              <a:solidFill>
                <a:srgbClr val="000000"/>
              </a:solidFill>
            </a:endParaRPr>
          </a:p>
          <a:p>
            <a:pPr marL="800100" lvl="2" indent="0" eaLnBrk="0" fontAlgn="base" hangingPunct="0">
              <a:spcBef>
                <a:spcPts val="0"/>
              </a:spcBef>
              <a:spcAft>
                <a:spcPct val="0"/>
              </a:spcAft>
              <a:buClr>
                <a:srgbClr val="000000"/>
              </a:buClr>
              <a:buNone/>
            </a:pPr>
            <a:r>
              <a:rPr lang="el-GR" altLang="el-GR" sz="2200" b="1" dirty="0" smtClean="0">
                <a:solidFill>
                  <a:srgbClr val="00CC99"/>
                </a:solidFill>
              </a:rPr>
              <a:t>3.  </a:t>
            </a:r>
            <a:r>
              <a:rPr lang="el-GR" altLang="el-GR" sz="2200" dirty="0" smtClean="0">
                <a:solidFill>
                  <a:srgbClr val="000000"/>
                </a:solidFill>
              </a:rPr>
              <a:t>Καθιστούν </a:t>
            </a:r>
            <a:r>
              <a:rPr lang="el-GR" altLang="el-GR" sz="2200" dirty="0">
                <a:solidFill>
                  <a:srgbClr val="000000"/>
                </a:solidFill>
              </a:rPr>
              <a:t>δυνατή την εξειδικευμένη και ομαλή </a:t>
            </a:r>
            <a:endParaRPr lang="el-GR" altLang="el-GR" sz="2200" dirty="0" smtClean="0">
              <a:solidFill>
                <a:srgbClr val="000000"/>
              </a:solidFill>
            </a:endParaRPr>
          </a:p>
          <a:p>
            <a:pPr marL="1257300" lvl="3" indent="0" eaLnBrk="0" fontAlgn="base" hangingPunct="0">
              <a:spcBef>
                <a:spcPts val="0"/>
              </a:spcBef>
              <a:spcAft>
                <a:spcPts val="300"/>
              </a:spcAft>
              <a:buClr>
                <a:srgbClr val="000000"/>
              </a:buClr>
              <a:buNone/>
            </a:pPr>
            <a:r>
              <a:rPr lang="el-GR" altLang="el-GR" sz="2200" dirty="0" smtClean="0">
                <a:solidFill>
                  <a:srgbClr val="000000"/>
                </a:solidFill>
              </a:rPr>
              <a:t>παραγωγική διαδικασία.</a:t>
            </a:r>
            <a:endParaRPr lang="el-GR" altLang="el-GR" sz="2200" dirty="0">
              <a:solidFill>
                <a:srgbClr val="000000"/>
              </a:solidFill>
            </a:endParaRPr>
          </a:p>
          <a:p>
            <a:pPr marL="800100" lvl="2" indent="0" eaLnBrk="0" fontAlgn="base" hangingPunct="0">
              <a:spcBef>
                <a:spcPts val="0"/>
              </a:spcBef>
              <a:spcAft>
                <a:spcPct val="0"/>
              </a:spcAft>
              <a:buClr>
                <a:srgbClr val="000000"/>
              </a:buClr>
              <a:buNone/>
            </a:pPr>
            <a:r>
              <a:rPr lang="el-GR" altLang="el-GR" sz="2200" b="1" dirty="0" smtClean="0">
                <a:solidFill>
                  <a:srgbClr val="00CC99"/>
                </a:solidFill>
              </a:rPr>
              <a:t>4.  </a:t>
            </a:r>
            <a:r>
              <a:rPr lang="el-GR" altLang="el-GR" sz="2200" dirty="0" smtClean="0">
                <a:solidFill>
                  <a:srgbClr val="000000"/>
                </a:solidFill>
              </a:rPr>
              <a:t>Διασφαλίζουν </a:t>
            </a:r>
            <a:r>
              <a:rPr lang="el-GR" altLang="el-GR" sz="2200" dirty="0">
                <a:solidFill>
                  <a:srgbClr val="000000"/>
                </a:solidFill>
              </a:rPr>
              <a:t>την απρόσκοπτη παροχή </a:t>
            </a:r>
            <a:endParaRPr lang="el-GR" altLang="el-GR" sz="2200" dirty="0" smtClean="0">
              <a:solidFill>
                <a:srgbClr val="000000"/>
              </a:solidFill>
            </a:endParaRPr>
          </a:p>
          <a:p>
            <a:pPr marL="1257300" lvl="3" indent="0" eaLnBrk="0" fontAlgn="base" hangingPunct="0">
              <a:spcBef>
                <a:spcPts val="0"/>
              </a:spcBef>
              <a:spcAft>
                <a:spcPts val="300"/>
              </a:spcAft>
              <a:buClr>
                <a:srgbClr val="000000"/>
              </a:buClr>
              <a:buNone/>
            </a:pPr>
            <a:r>
              <a:rPr lang="el-GR" altLang="el-GR" sz="2200" dirty="0" smtClean="0">
                <a:solidFill>
                  <a:srgbClr val="000000"/>
                </a:solidFill>
              </a:rPr>
              <a:t>προϊόντων/υπηρεσιών, </a:t>
            </a:r>
            <a:r>
              <a:rPr lang="el-GR" altLang="el-GR" sz="2200" dirty="0">
                <a:solidFill>
                  <a:srgbClr val="000000"/>
                </a:solidFill>
              </a:rPr>
              <a:t>σε περιπτώσεις αβεβαιότητας και διακυμάνσεων στη </a:t>
            </a:r>
            <a:r>
              <a:rPr lang="el-GR" altLang="el-GR" sz="2200" dirty="0" smtClean="0">
                <a:solidFill>
                  <a:srgbClr val="000000"/>
                </a:solidFill>
              </a:rPr>
              <a:t>ζήτηση, </a:t>
            </a:r>
            <a:r>
              <a:rPr lang="el-GR" altLang="el-GR" sz="2200" dirty="0">
                <a:solidFill>
                  <a:srgbClr val="000000"/>
                </a:solidFill>
              </a:rPr>
              <a:t>και στους κύκλους παραγγελίας</a:t>
            </a:r>
            <a:r>
              <a:rPr lang="en-US" altLang="el-GR" sz="2200" dirty="0">
                <a:solidFill>
                  <a:srgbClr val="000000"/>
                </a:solidFill>
              </a:rPr>
              <a:t> (</a:t>
            </a:r>
            <a:r>
              <a:rPr lang="el-GR" altLang="el-GR" sz="2200" dirty="0">
                <a:solidFill>
                  <a:srgbClr val="000000"/>
                </a:solidFill>
              </a:rPr>
              <a:t>αποφυγή ελλείψεων</a:t>
            </a:r>
            <a:r>
              <a:rPr lang="el-GR" altLang="el-GR" sz="2200" dirty="0" smtClean="0">
                <a:solidFill>
                  <a:srgbClr val="000000"/>
                </a:solidFill>
              </a:rPr>
              <a:t>).</a:t>
            </a:r>
            <a:endParaRPr lang="el-GR" altLang="el-GR" sz="2200" dirty="0">
              <a:solidFill>
                <a:srgbClr val="000000"/>
              </a:solidFill>
            </a:endParaRPr>
          </a:p>
          <a:p>
            <a:pPr marL="800100" lvl="2" indent="0" eaLnBrk="0" fontAlgn="base" hangingPunct="0">
              <a:spcBef>
                <a:spcPts val="0"/>
              </a:spcBef>
              <a:spcAft>
                <a:spcPct val="0"/>
              </a:spcAft>
              <a:buClr>
                <a:srgbClr val="000000"/>
              </a:buClr>
              <a:buNone/>
            </a:pPr>
            <a:r>
              <a:rPr lang="el-GR" altLang="el-GR" sz="2200" b="1" dirty="0" smtClean="0">
                <a:solidFill>
                  <a:srgbClr val="00CC99"/>
                </a:solidFill>
              </a:rPr>
              <a:t>5.  </a:t>
            </a:r>
            <a:r>
              <a:rPr lang="el-GR" altLang="el-GR" sz="2200" dirty="0" smtClean="0">
                <a:solidFill>
                  <a:srgbClr val="000000"/>
                </a:solidFill>
              </a:rPr>
              <a:t>Ενεργούν </a:t>
            </a:r>
            <a:r>
              <a:rPr lang="el-GR" altLang="el-GR" sz="2200" dirty="0">
                <a:solidFill>
                  <a:srgbClr val="000000"/>
                </a:solidFill>
              </a:rPr>
              <a:t>ως παράγοντες αποτροπής </a:t>
            </a:r>
            <a:endParaRPr lang="el-GR" altLang="el-GR" sz="2200" dirty="0" smtClean="0">
              <a:solidFill>
                <a:srgbClr val="000000"/>
              </a:solidFill>
            </a:endParaRPr>
          </a:p>
          <a:p>
            <a:pPr marL="1257300" lvl="3" indent="0" eaLnBrk="0" fontAlgn="base" hangingPunct="0">
              <a:spcBef>
                <a:spcPts val="0"/>
              </a:spcBef>
              <a:spcAft>
                <a:spcPct val="0"/>
              </a:spcAft>
              <a:buClr>
                <a:srgbClr val="000000"/>
              </a:buClr>
              <a:buNone/>
            </a:pPr>
            <a:r>
              <a:rPr lang="el-GR" altLang="el-GR" sz="2200" dirty="0" smtClean="0">
                <a:solidFill>
                  <a:srgbClr val="000000"/>
                </a:solidFill>
              </a:rPr>
              <a:t>Προβλημάτων, </a:t>
            </a:r>
            <a:r>
              <a:rPr lang="el-GR" altLang="el-GR" sz="2200" dirty="0">
                <a:solidFill>
                  <a:srgbClr val="000000"/>
                </a:solidFill>
              </a:rPr>
              <a:t>σε κρίσιμες </a:t>
            </a:r>
            <a:r>
              <a:rPr lang="el-GR" altLang="el-GR" sz="2200" dirty="0" err="1">
                <a:solidFill>
                  <a:srgbClr val="000000"/>
                </a:solidFill>
              </a:rPr>
              <a:t>διεπιφάνειες</a:t>
            </a:r>
            <a:r>
              <a:rPr lang="el-GR" altLang="el-GR" sz="2200" dirty="0">
                <a:solidFill>
                  <a:srgbClr val="000000"/>
                </a:solidFill>
              </a:rPr>
              <a:t> λειτουργίας του καναλιού </a:t>
            </a:r>
            <a:r>
              <a:rPr lang="el-GR" altLang="el-GR" sz="2200" dirty="0" smtClean="0">
                <a:solidFill>
                  <a:srgbClr val="000000"/>
                </a:solidFill>
              </a:rPr>
              <a:t>διανομής</a:t>
            </a:r>
            <a:r>
              <a:rPr lang="el-GR" altLang="el-GR" sz="2200" dirty="0" smtClean="0"/>
              <a:t>.</a:t>
            </a:r>
            <a:endParaRPr lang="en-US" altLang="el-GR" sz="22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8</a:t>
            </a:fld>
            <a:endParaRPr lang="el-GR" sz="1400" dirty="0">
              <a:solidFill>
                <a:schemeClr val="tx1"/>
              </a:solidFill>
            </a:endParaRPr>
          </a:p>
        </p:txBody>
      </p:sp>
    </p:spTree>
    <p:extLst>
      <p:ext uri="{BB962C8B-B14F-4D97-AF65-F5344CB8AC3E}">
        <p14:creationId xmlns:p14="http://schemas.microsoft.com/office/powerpoint/2010/main" val="1236546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Ε</a:t>
            </a:r>
            <a:r>
              <a:rPr lang="el-GR" b="1" dirty="0"/>
              <a:t>ί</a:t>
            </a:r>
            <a:r>
              <a:rPr lang="el-GR" b="1" dirty="0" smtClean="0"/>
              <a:t>δη αποθεμάτων ( 1 από 3)</a:t>
            </a:r>
            <a:endParaRPr lang="el-GR" b="1" dirty="0"/>
          </a:p>
        </p:txBody>
      </p:sp>
      <p:sp>
        <p:nvSpPr>
          <p:cNvPr id="3" name="Θέση περιεχομένου 1"/>
          <p:cNvSpPr>
            <a:spLocks noGrp="1"/>
          </p:cNvSpPr>
          <p:nvPr>
            <p:ph idx="1"/>
          </p:nvPr>
        </p:nvSpPr>
        <p:spPr>
          <a:xfrm>
            <a:off x="457200" y="1600200"/>
            <a:ext cx="8229600" cy="4637112"/>
          </a:xfrm>
        </p:spPr>
        <p:txBody>
          <a:bodyPr>
            <a:normAutofit/>
          </a:bodyPr>
          <a:lstStyle/>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b="1" i="1" dirty="0" smtClean="0"/>
              <a:t>Κυκλικά αποθέματα.</a:t>
            </a:r>
            <a:endParaRPr lang="en-US" altLang="el-GR" sz="2400" b="1" dirty="0" smtClean="0"/>
          </a:p>
          <a:p>
            <a:pPr marL="800100" lvl="2" indent="0" eaLnBrk="0" fontAlgn="base" hangingPunct="0">
              <a:spcBef>
                <a:spcPts val="0"/>
              </a:spcBef>
              <a:spcAft>
                <a:spcPts val="1000"/>
              </a:spcAft>
              <a:buClr>
                <a:srgbClr val="FFFFFF"/>
              </a:buClr>
              <a:buSzPct val="75000"/>
              <a:buNone/>
            </a:pPr>
            <a:r>
              <a:rPr lang="el-GR" altLang="el-GR" sz="2000" dirty="0" smtClean="0"/>
              <a:t>Είναι </a:t>
            </a:r>
            <a:r>
              <a:rPr lang="el-GR" altLang="el-GR" sz="2000" dirty="0"/>
              <a:t>τα αποθέματα που προκύπτουν από την αναπλήρωση των </a:t>
            </a:r>
            <a:r>
              <a:rPr lang="el-GR" altLang="el-GR" sz="2000" dirty="0" smtClean="0"/>
              <a:t>αποθεμάτων, </a:t>
            </a:r>
            <a:r>
              <a:rPr lang="el-GR" altLang="el-GR" sz="2000" dirty="0"/>
              <a:t>που πωλούνται ή χρησιμοποιούνται στην παραγωγή</a:t>
            </a:r>
            <a:r>
              <a:rPr lang="el-GR" altLang="el-GR" sz="2000" dirty="0" smtClean="0"/>
              <a:t>.</a:t>
            </a:r>
            <a:endParaRPr lang="en-US" altLang="el-GR" sz="2000" dirty="0"/>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b="1" i="1" dirty="0" smtClean="0"/>
              <a:t>Αποθέματα</a:t>
            </a:r>
            <a:r>
              <a:rPr lang="en-US" altLang="el-GR" sz="2400" b="1" dirty="0" smtClean="0"/>
              <a:t> </a:t>
            </a:r>
            <a:r>
              <a:rPr lang="el-GR" altLang="el-GR" sz="2400" b="1" i="1" dirty="0" smtClean="0"/>
              <a:t>σε μεταφορά.</a:t>
            </a:r>
            <a:endParaRPr lang="en-US" altLang="el-GR" sz="2400" b="1" i="1" dirty="0" smtClean="0"/>
          </a:p>
          <a:p>
            <a:pPr marL="800100" lvl="2" indent="0" eaLnBrk="0" fontAlgn="base" hangingPunct="0">
              <a:spcBef>
                <a:spcPts val="0"/>
              </a:spcBef>
              <a:spcAft>
                <a:spcPts val="1000"/>
              </a:spcAft>
              <a:buClr>
                <a:srgbClr val="000000"/>
              </a:buClr>
              <a:buSzPct val="75000"/>
              <a:buNone/>
            </a:pPr>
            <a:r>
              <a:rPr lang="el-GR" altLang="el-GR" sz="2000" dirty="0" smtClean="0"/>
              <a:t>Είναι </a:t>
            </a:r>
            <a:r>
              <a:rPr lang="el-GR" altLang="el-GR" sz="2000" dirty="0"/>
              <a:t>τα είδη εκείνα που βρίσκονται σε μεταφορά (μετάβαση) από το ένα μέρος στο άλλο. Μπορεί να θεωρηθούν ως μέρος των κυκλικών αποθεμάτων, αν και δεν είναι διαθέσιμα για πώληση ή </a:t>
            </a:r>
            <a:r>
              <a:rPr lang="el-GR" altLang="el-GR" sz="2000" dirty="0" smtClean="0"/>
              <a:t>αποστολή, </a:t>
            </a:r>
            <a:r>
              <a:rPr lang="el-GR" altLang="el-GR" sz="2000" dirty="0"/>
              <a:t>μέχρι να φθάσουν στον προορισμό τους.</a:t>
            </a: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b="1" i="1" dirty="0"/>
              <a:t>Α</a:t>
            </a:r>
            <a:r>
              <a:rPr lang="el-GR" altLang="el-GR" sz="2400" b="1" i="1" dirty="0" smtClean="0"/>
              <a:t>ποθέματα ασφαλείας (</a:t>
            </a:r>
            <a:r>
              <a:rPr lang="en-US" altLang="el-GR" sz="2400" b="1" i="1" dirty="0" smtClean="0"/>
              <a:t>safety stock)</a:t>
            </a:r>
            <a:r>
              <a:rPr lang="el-GR" altLang="el-GR" sz="2400" b="1" i="1" dirty="0" smtClean="0"/>
              <a:t>.</a:t>
            </a:r>
            <a:endParaRPr lang="en-US" altLang="el-GR" sz="2400" b="1" dirty="0" smtClean="0"/>
          </a:p>
          <a:p>
            <a:pPr marL="800100" lvl="2" indent="0" eaLnBrk="0" fontAlgn="base" hangingPunct="0">
              <a:spcBef>
                <a:spcPts val="0"/>
              </a:spcBef>
              <a:spcAft>
                <a:spcPct val="0"/>
              </a:spcAft>
              <a:buClr>
                <a:srgbClr val="FFFFFF"/>
              </a:buClr>
              <a:buSzPct val="75000"/>
              <a:buNone/>
            </a:pPr>
            <a:r>
              <a:rPr lang="el-GR" altLang="el-GR" sz="2000" dirty="0" smtClean="0"/>
              <a:t>Είναι </a:t>
            </a:r>
            <a:r>
              <a:rPr lang="el-GR" altLang="el-GR" sz="2000" dirty="0"/>
              <a:t>τα αποθέματα που διατηρούνται, επιπλέον των κυκλικών, εξαιτίας της </a:t>
            </a:r>
            <a:r>
              <a:rPr lang="el-GR" altLang="el-GR" sz="2000" dirty="0" smtClean="0"/>
              <a:t>αβεβαιότητας, </a:t>
            </a:r>
            <a:r>
              <a:rPr lang="el-GR" altLang="el-GR" sz="2000" dirty="0"/>
              <a:t>και των διακυμάνσεων στη ζήτηση και στο χρόνο παράδοσης</a:t>
            </a:r>
            <a:r>
              <a:rPr lang="el-GR" altLang="el-GR" sz="2000" dirty="0" smtClean="0"/>
              <a:t>.</a:t>
            </a:r>
            <a:endParaRPr lang="el-GR" altLang="el-GR" sz="20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Αποθέματα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ECCECB9B-EFD1-4AEA-A954-735076EEAE7D}" type="slidenum">
              <a:rPr lang="el-GR" sz="1400" smtClean="0">
                <a:solidFill>
                  <a:schemeClr val="tx1"/>
                </a:solidFill>
              </a:rPr>
              <a:t>9</a:t>
            </a:fld>
            <a:endParaRPr lang="el-GR" sz="1400" dirty="0">
              <a:solidFill>
                <a:schemeClr val="tx1"/>
              </a:solidFill>
            </a:endParaRPr>
          </a:p>
        </p:txBody>
      </p:sp>
    </p:spTree>
    <p:extLst>
      <p:ext uri="{BB962C8B-B14F-4D97-AF65-F5344CB8AC3E}">
        <p14:creationId xmlns:p14="http://schemas.microsoft.com/office/powerpoint/2010/main" val="29678189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9/12/2013 8:57:10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8,10,4,5,6,"/>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9,4,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051,3,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7,9,8,61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10,4,5,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4,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B3B5A1D-EA42-4005-A781-BB3B5CCE789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563</TotalTime>
  <Words>3135</Words>
  <Application>Microsoft Office PowerPoint</Application>
  <PresentationFormat>Προβολή στην οθόνη (4:3)</PresentationFormat>
  <Paragraphs>409</Paragraphs>
  <Slides>54</Slides>
  <Notes>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56" baseType="lpstr">
      <vt:lpstr>Θέμα του Office</vt:lpstr>
      <vt:lpstr>Εξίσωση</vt:lpstr>
      <vt:lpstr>Διοίκηση Λειτουργιών  και Παραγωγής</vt:lpstr>
      <vt:lpstr>Χρηματοδότηση </vt:lpstr>
      <vt:lpstr>Σκοποί ενότητας </vt:lpstr>
      <vt:lpstr>Περιεχόμενα ενότητας</vt:lpstr>
      <vt:lpstr>Τι είναι τα αποθέματα;</vt:lpstr>
      <vt:lpstr>Διάγραμμα: Αποθέματα</vt:lpstr>
      <vt:lpstr>Παραδείγματα αποθεμάτων για διάφορα συστήματα παραγωγής</vt:lpstr>
      <vt:lpstr>Λόγοι διατήρησης αποθεμάτων</vt:lpstr>
      <vt:lpstr>Είδη αποθεμάτων ( 1 από 3)</vt:lpstr>
      <vt:lpstr>Είδη αποθεμάτων ( 2 από 3)</vt:lpstr>
      <vt:lpstr>Είδη αποθεμάτων ( 3 από 3)</vt:lpstr>
      <vt:lpstr>Αποφάσεις διαχείρισης αποθεμάτων</vt:lpstr>
      <vt:lpstr>Περιγραφή συστήματος αποθεμάτων</vt:lpstr>
      <vt:lpstr>Ζήτηση</vt:lpstr>
      <vt:lpstr>Ανανέωση</vt:lpstr>
      <vt:lpstr>Μηχανισμός για τη λήψη αποφάσεων</vt:lpstr>
      <vt:lpstr>Διακυμάνσεις αποθεμάτων</vt:lpstr>
      <vt:lpstr>Προσδιορισμός κόστους  (1 από 3)</vt:lpstr>
      <vt:lpstr>Προσδιορισμός κόστους  (2 από 3)</vt:lpstr>
      <vt:lpstr>Προσδιορισμός κόστους  (3 από 3)</vt:lpstr>
      <vt:lpstr>Κυκλικά αποθέματα (1 από 2)</vt:lpstr>
      <vt:lpstr>Κυκλικά αποθέματα (2 από 2)</vt:lpstr>
      <vt:lpstr>Αποθέματα ασφαλείας (1 από 5)</vt:lpstr>
      <vt:lpstr>Αποθέματα ασφαλείας (2 από 5)</vt:lpstr>
      <vt:lpstr>Αποθέματα ασφαλείας (3 από 5)</vt:lpstr>
      <vt:lpstr>Αποθέματα ασφαλείας (4 από 5)</vt:lpstr>
      <vt:lpstr>Αποθέματα ασφαλείας (5 από 5)</vt:lpstr>
      <vt:lpstr>Η απόφαση για την  ποσότητα παραγγελίας</vt:lpstr>
      <vt:lpstr>Παράδειγμα (1)</vt:lpstr>
      <vt:lpstr>Παράδειγμα (2)</vt:lpstr>
      <vt:lpstr>Οικονομική  ποσότητα  παραγγελίας - ΟΠΠ</vt:lpstr>
      <vt:lpstr>Προϋποθέσεις για την εφαρμογή της ΟΠΠ</vt:lpstr>
      <vt:lpstr>Διάγραμμα ΟΠΠ</vt:lpstr>
      <vt:lpstr>Τύποι (1)</vt:lpstr>
      <vt:lpstr>Τύποι (2)</vt:lpstr>
      <vt:lpstr>Πρώτο παράδειγμα (1 από 3)</vt:lpstr>
      <vt:lpstr>Πρώτο παράδειγμα (2 από 3)</vt:lpstr>
      <vt:lpstr>Πρώτο παράδειγμα (3 από 3)</vt:lpstr>
      <vt:lpstr>Δεύτερο παράδειγμα  (1 από 4)</vt:lpstr>
      <vt:lpstr>Δεύτερο παράδειγμα  (2 από 4)</vt:lpstr>
      <vt:lpstr>Δεύτερο παράδειγμα  (3 από 4)</vt:lpstr>
      <vt:lpstr>Δεύτερο παράδειγμα  (4 από 4)</vt:lpstr>
      <vt:lpstr>Τρίτο παράδειγμα (1 από 3)</vt:lpstr>
      <vt:lpstr>Τρίτο παράδειγμα (2 από 3)</vt:lpstr>
      <vt:lpstr>Τρίτο παράδειγμα (3 από 3)</vt:lpstr>
      <vt:lpstr>Μοντέλο αποθεμάτων με εκπτώσεις (1 από 3)</vt:lpstr>
      <vt:lpstr>Μοντέλο αποθεμάτων με εκπτώσεις (2 από 3)</vt:lpstr>
      <vt:lpstr>Μοντέλο αποθεμάτων με εκπτώσεις (3 από 3)</vt:lpstr>
      <vt:lpstr>Παράδειγμα (1 από 2)</vt:lpstr>
      <vt:lpstr>Παράδειγμα (2 από 2)</vt:lpstr>
      <vt:lpstr>Τέλος Ενότητας</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Διοίκηση Λειτουργιών  και Παραγωγής</dc:title>
  <dc:creator>user</dc:creator>
  <cp:lastModifiedBy>eLearning</cp:lastModifiedBy>
  <cp:revision>87</cp:revision>
  <dcterms:created xsi:type="dcterms:W3CDTF">2013-12-28T16:40:12Z</dcterms:created>
  <dcterms:modified xsi:type="dcterms:W3CDTF">2015-11-16T15:42:41Z</dcterms:modified>
</cp:coreProperties>
</file>