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2"/>
  </p:notesMasterIdLst>
  <p:sldIdLst>
    <p:sldId id="257" r:id="rId3"/>
    <p:sldId id="264" r:id="rId4"/>
    <p:sldId id="414" r:id="rId5"/>
    <p:sldId id="483" r:id="rId6"/>
    <p:sldId id="442" r:id="rId7"/>
    <p:sldId id="484" r:id="rId8"/>
    <p:sldId id="485" r:id="rId9"/>
    <p:sldId id="486" r:id="rId10"/>
    <p:sldId id="487" r:id="rId11"/>
    <p:sldId id="488" r:id="rId12"/>
    <p:sldId id="482" r:id="rId13"/>
    <p:sldId id="325" r:id="rId14"/>
    <p:sldId id="271" r:id="rId15"/>
    <p:sldId id="258" r:id="rId16"/>
    <p:sldId id="259" r:id="rId17"/>
    <p:sldId id="260" r:id="rId18"/>
    <p:sldId id="272" r:id="rId19"/>
    <p:sldId id="273" r:id="rId20"/>
    <p:sldId id="261" r:id="rId21"/>
  </p:sldIdLst>
  <p:sldSz cx="9144000" cy="6858000" type="screen4x3"/>
  <p:notesSz cx="6858000" cy="9144000"/>
  <p:custDataLst>
    <p:tags r:id="rId23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Μεσαίο στυλ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Μεσαίο στυλ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71" autoAdjust="0"/>
    <p:restoredTop sz="94660"/>
  </p:normalViewPr>
  <p:slideViewPr>
    <p:cSldViewPr>
      <p:cViewPr varScale="1">
        <p:scale>
          <a:sx n="88" d="100"/>
          <a:sy n="88" d="100"/>
        </p:scale>
        <p:origin x="78" y="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FAE34-A9BA-4005-8175-E6F8E72C8B1C}" type="datetimeFigureOut">
              <a:rPr lang="el-GR" smtClean="0"/>
              <a:t>15/2/2016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0790D-22C5-45BB-A770-83CDE29432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6082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0790D-22C5-45BB-A770-83CDE294324C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5626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0790D-22C5-45BB-A770-83CDE294324C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3995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0790D-22C5-45BB-A770-83CDE294324C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006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570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CA508-3B63-4BA9-93AF-AA2EFF565143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42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0790D-22C5-45BB-A770-83CDE294324C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3580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0790D-22C5-45BB-A770-83CDE294324C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512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0790D-22C5-45BB-A770-83CDE294324C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4824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0790D-22C5-45BB-A770-83CDE294324C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7509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0790D-22C5-45BB-A770-83CDE294324C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299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0790D-22C5-45BB-A770-83CDE294324C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1177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0790D-22C5-45BB-A770-83CDE294324C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7988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56F58-8526-4B6E-BC49-4CF9B029B87E}" type="datetime1">
              <a:rPr lang="el-GR" smtClean="0"/>
              <a:t>15/2/2016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l-GR" dirty="0" smtClean="0"/>
              <a:t>Εργαστηριακό μάθημα 1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2F6EEB8D-302B-4BB7-AB7B-5E18E67E8EEA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216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D1539-63C1-4B99-ABA4-B3967DBE4E69}" type="datetime1">
              <a:rPr lang="el-GR" smtClean="0"/>
              <a:t>15/2/2016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Εργαστηριακό μάθημα 1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490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7C83-846B-421A-9210-449F98570249}" type="datetime1">
              <a:rPr lang="el-GR" smtClean="0"/>
              <a:t>15/2/2016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Εργαστηριακό μάθημα 1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773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DBA3-C3DA-4EF4-8AE2-7A1E96E2E23E}" type="datetime1">
              <a:rPr lang="el-GR" smtClean="0"/>
              <a:t>15/2/2016</a:t>
            </a:fld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Τίτλος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1" name="Θέση υποσέλιδου 1" descr="[DECORATIVE]"/>
          <p:cNvSpPr txBox="1">
            <a:spLocks/>
          </p:cNvSpPr>
          <p:nvPr userDrawn="1"/>
        </p:nvSpPr>
        <p:spPr>
          <a:xfrm>
            <a:off x="2514600" y="6356350"/>
            <a:ext cx="365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sz="1200" dirty="0" smtClean="0">
                <a:solidFill>
                  <a:prstClr val="black"/>
                </a:solidFill>
              </a:rPr>
              <a:t>Εργαστηριακό</a:t>
            </a:r>
            <a:r>
              <a:rPr lang="el-GR" sz="1200" baseline="0" dirty="0" smtClean="0">
                <a:solidFill>
                  <a:prstClr val="black"/>
                </a:solidFill>
              </a:rPr>
              <a:t> μάθημα  5</a:t>
            </a:r>
            <a:endParaRPr lang="el-GR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063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065E-F55A-4CDA-BFA5-94ED76BF657E}" type="datetime1">
              <a:rPr lang="el-GR" smtClean="0"/>
              <a:t>15/2/2016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24200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l-GR" smtClean="0"/>
              <a:t>Εργαστηριακό μάθημα 1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605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62A4-CB8A-4A0F-8469-33FAC92B5A81}" type="datetime1">
              <a:rPr lang="el-GR" smtClean="0"/>
              <a:t>15/2/2016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Εργαστηριακό μάθημα 1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558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9277-87B9-4B23-A9F8-DD786C757BEC}" type="datetime1">
              <a:rPr lang="el-GR" smtClean="0"/>
              <a:t>15/2/2016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Εργαστηριακό μάθημα 1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04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2055-4DFF-4549-AD5A-20E5D6ABCC2C}" type="datetime1">
              <a:rPr lang="el-GR" smtClean="0"/>
              <a:t>15/2/2016</a:t>
            </a:fld>
            <a:endParaRPr lang="el-GR"/>
          </a:p>
        </p:txBody>
      </p:sp>
      <p:sp>
        <p:nvSpPr>
          <p:cNvPr id="6" name="Ορθογώνιο 5" descr="[DECORATIVE]"/>
          <p:cNvSpPr/>
          <p:nvPr userDrawn="1"/>
        </p:nvSpPr>
        <p:spPr>
          <a:xfrm>
            <a:off x="3651012" y="6397823"/>
            <a:ext cx="14750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000" dirty="0" smtClean="0"/>
              <a:t>Εργαστηριακό μάθημα 3</a:t>
            </a:r>
            <a:endParaRPr lang="el-GR" sz="1000" dirty="0"/>
          </a:p>
        </p:txBody>
      </p:sp>
      <p:sp>
        <p:nvSpPr>
          <p:cNvPr id="7" name="Ορθογώνιο 6" descr="[DECORATIVE]"/>
          <p:cNvSpPr/>
          <p:nvPr userDrawn="1"/>
        </p:nvSpPr>
        <p:spPr>
          <a:xfrm>
            <a:off x="8001000" y="6352143"/>
            <a:ext cx="3353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2F6EEB8D-302B-4BB7-AB7B-5E18E67E8EEA}" type="slidenum">
              <a:rPr lang="el-GR" sz="1000" smtClean="0"/>
              <a:pPr/>
              <a:t>‹#›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4204798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CF8D-4925-478C-B1C6-93DE40CB7745}" type="datetime1">
              <a:rPr lang="el-GR" smtClean="0"/>
              <a:t>15/2/2016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Εργαστηριακό μάθημα 1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397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A138-C1FD-449B-A2F1-C089457F93DD}" type="datetime1">
              <a:rPr lang="el-GR" smtClean="0"/>
              <a:t>15/2/2016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Εργαστηριακό μάθημα 1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729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D964A-E2A4-4B51-A6C2-BBBC30F49E97}" type="datetime1">
              <a:rPr lang="el-GR" smtClean="0"/>
              <a:t>15/2/2016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Εργαστηριακό μάθημα 1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75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4EFE1-4950-4DD2-A82E-8E5CB1A8D4A3}" type="datetime1">
              <a:rPr lang="el-GR" smtClean="0"/>
              <a:t>15/2/2016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Εργαστηριακό μάθημα 1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25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ulll.gr/" TargetMode="Externa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hyperlink" Target="http://creativecommons.org/licenses/by-nc-sa/4.0/deed.el" TargetMode="External"/><Relationship Id="rId5" Type="http://schemas.openxmlformats.org/officeDocument/2006/relationships/image" Target="../media/image1.jpeg"/><Relationship Id="rId4" Type="http://schemas.openxmlformats.org/officeDocument/2006/relationships/hyperlink" Target="http://www.teilar.gr/" TargetMode="Externa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hyperlink" Target="http://www.edulll.gr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-sa/4.0/deed.e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dev.teilar.gr/courses/DDE105/index.php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1.png"/><Relationship Id="rId4" Type="http://schemas.openxmlformats.org/officeDocument/2006/relationships/hyperlink" Target="http://creativecommons.org/licenses/by-nc-sa/4.0/deed.e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hyperlink" Target="http://www.edulll.g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Ομάδα 1" descr="Λογότυπο του Τεϊ Θεσσαλίας. Τεχνολογικό εκπαιδευτικό ίδρυμα Θεσσαλίας."/>
          <p:cNvGrpSpPr>
            <a:grpSpLocks/>
          </p:cNvGrpSpPr>
          <p:nvPr/>
        </p:nvGrpSpPr>
        <p:grpSpPr bwMode="auto">
          <a:xfrm>
            <a:off x="611188" y="406400"/>
            <a:ext cx="3455987" cy="1093420"/>
            <a:chOff x="611559" y="406230"/>
            <a:chExt cx="3456384" cy="1093809"/>
          </a:xfrm>
        </p:grpSpPr>
        <p:pic>
          <p:nvPicPr>
            <p:cNvPr id="3" name="Εικόνα 1" descr="Λογότυπο του Τεϊ Θεσσαλίας." title="Λογότυπο του Ιδρύματος.">
              <a:hlinkClick r:id="rId4" tooltip="Μετάβαση στην ιστοσελίδα του Ιδρύματος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611559" y="406230"/>
              <a:ext cx="1079624" cy="1041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6" name="Θέση περιεχομένου 1"/>
            <p:cNvSpPr txBox="1">
              <a:spLocks noChangeArrowheads="1"/>
            </p:cNvSpPr>
            <p:nvPr/>
          </p:nvSpPr>
          <p:spPr bwMode="auto">
            <a:xfrm>
              <a:off x="1810182" y="484376"/>
              <a:ext cx="225776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l-GR" sz="2000" dirty="0" smtClean="0"/>
                <a:t>Τεχνολογικό Εκπαιδευτικό </a:t>
              </a:r>
            </a:p>
            <a:p>
              <a:pPr eaLnBrk="1" hangingPunct="1"/>
              <a:r>
                <a:rPr lang="el-GR" sz="2000" dirty="0" smtClean="0"/>
                <a:t>Ίδρυμα Θεσσαλίας</a:t>
              </a:r>
              <a:endParaRPr lang="el-GR" sz="2000" dirty="0"/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6200" y="1676400"/>
            <a:ext cx="8839200" cy="1470025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prstClr val="black"/>
                </a:solidFill>
              </a:rPr>
              <a:t>Αρδευτική Μηχανική</a:t>
            </a:r>
            <a:endParaRPr lang="el-GR" dirty="0"/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1295400" y="3323930"/>
            <a:ext cx="6588967" cy="236220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el-GR" sz="2800" b="1" dirty="0" smtClean="0">
                <a:solidFill>
                  <a:prstClr val="black"/>
                </a:solidFill>
                <a:ea typeface="+mj-ea"/>
                <a:cs typeface="+mj-cs"/>
              </a:rPr>
              <a:t>Εργαστήριο </a:t>
            </a:r>
            <a:r>
              <a:rPr lang="en-US" sz="2800" b="1" dirty="0" smtClean="0">
                <a:solidFill>
                  <a:prstClr val="black"/>
                </a:solidFill>
                <a:ea typeface="+mj-ea"/>
                <a:cs typeface="+mj-cs"/>
              </a:rPr>
              <a:t>5</a:t>
            </a:r>
            <a:r>
              <a:rPr lang="el-GR" sz="2800" b="1" dirty="0" smtClean="0">
                <a:solidFill>
                  <a:prstClr val="black"/>
                </a:solidFill>
                <a:ea typeface="+mj-ea"/>
                <a:cs typeface="+mj-cs"/>
              </a:rPr>
              <a:t>: </a:t>
            </a: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Μονάδα Ελέγχου Συστήματος Μικροάρδευσης:Φίλτρα πλέγματος</a:t>
            </a:r>
          </a:p>
          <a:p>
            <a:pPr marL="0" indent="0" algn="ctr" fontAlgn="auto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l-GR" sz="2800" dirty="0" smtClean="0"/>
              <a:t>   Καθηγητής </a:t>
            </a: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Παναγιώτης </a:t>
            </a:r>
            <a:r>
              <a:rPr lang="el-GR" sz="2800" dirty="0" err="1" smtClean="0">
                <a:solidFill>
                  <a:prstClr val="black"/>
                </a:solidFill>
                <a:ea typeface="+mj-ea"/>
                <a:cs typeface="+mj-cs"/>
              </a:rPr>
              <a:t>Βύρλας</a:t>
            </a: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</a:p>
          <a:p>
            <a:pPr marL="0" indent="0" algn="ctr" fontAlgn="auto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Σχολή Τεχνολόγων Γεωπόνων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l-GR" sz="2800" dirty="0" smtClean="0">
                <a:solidFill>
                  <a:prstClr val="black"/>
                </a:solidFill>
              </a:rPr>
              <a:t>Τμήμα Τεχνολόγων Γεωπόνων </a:t>
            </a:r>
            <a:endParaRPr lang="el-GR" sz="2800" dirty="0">
              <a:solidFill>
                <a:prstClr val="black"/>
              </a:solidFill>
            </a:endParaRPr>
          </a:p>
        </p:txBody>
      </p:sp>
      <p:pic>
        <p:nvPicPr>
          <p:cNvPr id="9" name="Εικόνα 2" descr=" Λογότυπο για άδειες χρήσης creative commons, b y, n c, s a ">
            <a:hlinkClick r:id="rId6" tooltip="Μετάβαση στην Άδεια Χρήσης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75" y="5971167"/>
            <a:ext cx="1583921" cy="554177"/>
          </a:xfrm>
          <a:prstGeom prst="rect">
            <a:avLst/>
          </a:prstGeom>
        </p:spPr>
      </p:pic>
      <p:pic>
        <p:nvPicPr>
          <p:cNvPr id="8" name="Εικόνα 3" descr="Λογότυπο επιχειρησιακού προγράμματος εκπαίδευση και δια βίου μάθηση του υπουργείου παιδείας, ΕΣΠΑ 2007 - 2013, με τη σημαία της Ευρωπαϊκής Ένωσης, το οποίο συγχρηματοδοτείται από την Ευρωπαϊκή Ένωση (Ευρωπαϊκό κοινωνικό ταμείο) και από εθνικούς πόρους. " title="Λογότυπο χρηματοδότησης">
            <a:hlinkClick r:id="rId8" tooltip="Μετάβαση σε www.edulll.gr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92500" y="565785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916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44" name="AutoShape 1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Μονάδα ελέγχου - 2</a:t>
            </a:r>
            <a:endParaRPr lang="en-GB" dirty="0" smtClean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10</a:t>
            </a:fld>
            <a:endParaRPr lang="el-GR"/>
          </a:p>
        </p:txBody>
      </p:sp>
      <p:pic>
        <p:nvPicPr>
          <p:cNvPr id="3" name="Θέση περιεχομένου 2" descr="Εικόνα απεικόνισης μονάδας ελέγχου για φιλτράρισμα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4675" y="1828800"/>
            <a:ext cx="7114649" cy="31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0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AutoShape 2"/>
          <p:cNvSpPr>
            <a:spLocks noGrp="1" noChangeArrowheads="1"/>
          </p:cNvSpPr>
          <p:nvPr>
            <p:ph type="title"/>
          </p:nvPr>
        </p:nvSpPr>
        <p:spPr>
          <a:ln>
            <a:headEnd type="none" w="med" len="med"/>
            <a:tailEnd type="none" w="med" len="med"/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Φιλτράρισμα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11</a:t>
            </a:fld>
            <a:endParaRPr lang="el-GR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altLang="el-GR" sz="2400" dirty="0"/>
              <a:t>Ο σκοπός της διαδικασίας απομάκρυνσης των ξένων υλών (φιλτράρισμα) είναι να προλαμβάνει τις ζημιογόνες επιδράσεις του βεβαρημένου αρδευτικού νερού, ήτοι:</a:t>
            </a:r>
          </a:p>
          <a:p>
            <a:pPr algn="just"/>
            <a:r>
              <a:rPr lang="el-GR" altLang="el-GR" sz="2400" dirty="0"/>
              <a:t>Την έμφραξη του συστήματος ή επιμέρους στοιχείων αυτού, που γενικά προκαλείται από μικρών διαστάσεων υλικά.</a:t>
            </a:r>
          </a:p>
          <a:p>
            <a:pPr algn="just"/>
            <a:r>
              <a:rPr lang="el-GR" altLang="el-GR" sz="2400" dirty="0"/>
              <a:t>Ζημιές σε κινούμενα ή άλλα ευαίσθητα μέρη του συστήματος που προκαλούνται από σκληρότερα υλικά.</a:t>
            </a:r>
          </a:p>
          <a:p>
            <a:pPr algn="just"/>
            <a:r>
              <a:rPr lang="el-GR" altLang="el-GR" sz="2400" dirty="0"/>
              <a:t>Μείωση της παροχής που προκαλείται από απώλειες πίεσης λόγω καθυστερήσεων ή διαταραχών στην κανονική λειτουργία του συστήματος.</a:t>
            </a:r>
          </a:p>
        </p:txBody>
      </p:sp>
    </p:spTree>
    <p:extLst>
      <p:ext uri="{BB962C8B-B14F-4D97-AF65-F5344CB8AC3E}">
        <p14:creationId xmlns:p14="http://schemas.microsoft.com/office/powerpoint/2010/main" val="259335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Τέλος ενότητας</a:t>
            </a:r>
            <a:endParaRPr lang="el-GR" b="1" dirty="0"/>
          </a:p>
        </p:txBody>
      </p:sp>
      <p:sp>
        <p:nvSpPr>
          <p:cNvPr id="3" name="Υπότιτλος 1"/>
          <p:cNvSpPr>
            <a:spLocks noGrp="1"/>
          </p:cNvSpPr>
          <p:nvPr>
            <p:ph type="subTitle" idx="1"/>
          </p:nvPr>
        </p:nvSpPr>
        <p:spPr bwMode="gray"/>
        <p:txBody>
          <a:bodyPr>
            <a:normAutofit/>
          </a:bodyPr>
          <a:lstStyle/>
          <a:p>
            <a:pPr algn="r"/>
            <a:endParaRPr lang="el-GR" sz="4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Επεξεργασία: Μέγας Χρήστος</a:t>
            </a:r>
            <a:endParaRPr lang="el-G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Εικόνα 1" descr=" Λογότυπο για άδειες χρήσης creative commons, b y, n c, s a ">
            <a:hlinkClick r:id="rId4" tooltip="Μετάβαση στην Άδεια Χρήσης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959" y="5949280"/>
            <a:ext cx="1583921" cy="554177"/>
          </a:xfrm>
          <a:prstGeom prst="rect">
            <a:avLst/>
          </a:prstGeom>
        </p:spPr>
      </p:pic>
      <p:pic>
        <p:nvPicPr>
          <p:cNvPr id="7" name="Εικόνα 2" descr="Λογότυπο επιχειρησιακού προγράμματος εκπαίδευση και δια βίου μάθηση ">
            <a:hlinkClick r:id="rId6" tooltip="Μετάβαση στο www.edulll.gr/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2500" y="563880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12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756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dirty="0" smtClean="0"/>
              <a:t>Σημειώματα</a:t>
            </a:r>
            <a:endParaRPr lang="el-GR" cap="none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13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Εργαστηριακό μάθημα</a:t>
            </a:r>
            <a:r>
              <a:rPr lang="en-US" dirty="0" smtClean="0"/>
              <a:t> </a:t>
            </a:r>
            <a:r>
              <a:rPr lang="el-GR" dirty="0" smtClean="0"/>
              <a:t> 5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342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l-GR" sz="4000" b="1" dirty="0"/>
              <a:t>Σημείωμα Ιστορικού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Εκδόσεων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>Έργου</a:t>
            </a:r>
            <a:endParaRPr lang="el-GR" sz="4000" b="1" dirty="0"/>
          </a:p>
        </p:txBody>
      </p:sp>
      <p:sp>
        <p:nvSpPr>
          <p:cNvPr id="5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l-GR" sz="2000" dirty="0" smtClean="0"/>
          </a:p>
          <a:p>
            <a:pPr marL="0" indent="0">
              <a:spcBef>
                <a:spcPts val="0"/>
              </a:spcBef>
              <a:spcAft>
                <a:spcPts val="4200"/>
              </a:spcAft>
              <a:buNone/>
            </a:pPr>
            <a:r>
              <a:rPr lang="el-GR" sz="2800" dirty="0" smtClean="0"/>
              <a:t>Το </a:t>
            </a:r>
            <a:r>
              <a:rPr lang="el-GR" sz="2800" dirty="0"/>
              <a:t>παρόν έργο αποτελεί την έκδοση </a:t>
            </a:r>
            <a:r>
              <a:rPr lang="en-US" sz="2800" dirty="0" smtClean="0"/>
              <a:t>1</a:t>
            </a:r>
            <a:r>
              <a:rPr lang="el-GR" sz="2800" dirty="0" smtClean="0"/>
              <a:t>.</a:t>
            </a:r>
            <a:r>
              <a:rPr lang="en-US" sz="2800" dirty="0" smtClean="0"/>
              <a:t>00</a:t>
            </a:r>
            <a:r>
              <a:rPr lang="el-GR" sz="2800" dirty="0" smtClean="0"/>
              <a:t>.</a:t>
            </a:r>
            <a:endParaRPr lang="el-GR" sz="2800" dirty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400" dirty="0" smtClean="0"/>
              <a:t>Έχουν προηγηθεί οι κάτωθι εκδόσεις: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dirty="0" smtClean="0"/>
              <a:t>Έκδοση </a:t>
            </a:r>
            <a:r>
              <a:rPr lang="el-GR" sz="2000" dirty="0" smtClean="0">
                <a:solidFill>
                  <a:srgbClr val="FF0000"/>
                </a:solidFill>
              </a:rPr>
              <a:t>Χ1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Υ1Ζ1</a:t>
            </a:r>
            <a:r>
              <a:rPr lang="el-GR" sz="2000" dirty="0" smtClean="0"/>
              <a:t> διαθέσιμη εδώ. </a:t>
            </a:r>
            <a:r>
              <a:rPr lang="el-GR" sz="2000" dirty="0" smtClean="0">
                <a:solidFill>
                  <a:srgbClr val="92D050"/>
                </a:solidFill>
              </a:rPr>
              <a:t>(Συνδέστε στο «εδώ» τον </a:t>
            </a:r>
            <a:r>
              <a:rPr lang="el-GR" sz="2000" dirty="0" err="1" smtClean="0">
                <a:solidFill>
                  <a:srgbClr val="92D050"/>
                </a:solidFill>
              </a:rPr>
              <a:t>υπερσύνδεσμο</a:t>
            </a:r>
            <a:r>
              <a:rPr lang="el-GR" sz="2000" dirty="0" smtClean="0">
                <a:solidFill>
                  <a:srgbClr val="92D050"/>
                </a:solidFill>
              </a:rPr>
              <a:t>).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dirty="0" smtClean="0"/>
              <a:t>Έκδοση </a:t>
            </a:r>
            <a:r>
              <a:rPr lang="el-GR" sz="2000" dirty="0" smtClean="0">
                <a:solidFill>
                  <a:srgbClr val="FF0000"/>
                </a:solidFill>
              </a:rPr>
              <a:t>Χ2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Υ2Ζ2</a:t>
            </a:r>
            <a:r>
              <a:rPr lang="el-GR" sz="2000" dirty="0" smtClean="0"/>
              <a:t> διαθέσιμη εδώ. </a:t>
            </a:r>
            <a:r>
              <a:rPr lang="el-GR" sz="2000" dirty="0" smtClean="0">
                <a:solidFill>
                  <a:srgbClr val="92D050"/>
                </a:solidFill>
              </a:rPr>
              <a:t>(Συνδέστε στο «εδώ» τον </a:t>
            </a:r>
            <a:r>
              <a:rPr lang="el-GR" sz="2000" dirty="0" err="1" smtClean="0">
                <a:solidFill>
                  <a:srgbClr val="92D050"/>
                </a:solidFill>
              </a:rPr>
              <a:t>υπερσύνδεσμο</a:t>
            </a:r>
            <a:r>
              <a:rPr lang="el-GR" sz="2000" dirty="0" smtClean="0">
                <a:solidFill>
                  <a:srgbClr val="92D050"/>
                </a:solidFill>
              </a:rPr>
              <a:t>).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000" dirty="0" smtClean="0"/>
              <a:t>Έκδοση </a:t>
            </a:r>
            <a:r>
              <a:rPr lang="el-GR" sz="2000" dirty="0" smtClean="0">
                <a:solidFill>
                  <a:srgbClr val="FF0000"/>
                </a:solidFill>
              </a:rPr>
              <a:t>Χ3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Υ3Ζ3</a:t>
            </a:r>
            <a:r>
              <a:rPr lang="el-GR" sz="2000" dirty="0" smtClean="0"/>
              <a:t> διαθέσιμη εδώ. </a:t>
            </a:r>
            <a:r>
              <a:rPr lang="el-GR" sz="2000" dirty="0" smtClean="0">
                <a:solidFill>
                  <a:srgbClr val="92D050"/>
                </a:solidFill>
              </a:rPr>
              <a:t>(Συνδέστε στο «εδώ» τον </a:t>
            </a:r>
            <a:r>
              <a:rPr lang="el-GR" sz="2000" dirty="0" err="1" smtClean="0">
                <a:solidFill>
                  <a:srgbClr val="92D050"/>
                </a:solidFill>
              </a:rPr>
              <a:t>υπερσύνδεσμο</a:t>
            </a:r>
            <a:r>
              <a:rPr lang="el-GR" sz="2000" dirty="0" smtClean="0">
                <a:solidFill>
                  <a:srgbClr val="92D050"/>
                </a:solidFill>
              </a:rPr>
              <a:t>). </a:t>
            </a:r>
          </a:p>
          <a:p>
            <a:endParaRPr lang="el-GR" sz="20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259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Αναφοράς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n-US" sz="2400" dirty="0" smtClean="0"/>
              <a:t>Copyright</a:t>
            </a:r>
            <a:r>
              <a:rPr lang="el-GR" sz="2400" dirty="0" smtClean="0"/>
              <a:t> Τεχνολογικό Εκπαιδευτικό Ίδρυμα Θεσσαλίας</a:t>
            </a:r>
            <a:r>
              <a:rPr lang="en-US" sz="2400" dirty="0" smtClean="0"/>
              <a:t>, </a:t>
            </a:r>
            <a:r>
              <a:rPr lang="el-GR" sz="2400" dirty="0" smtClean="0"/>
              <a:t>Παναγιώτης </a:t>
            </a:r>
            <a:r>
              <a:rPr lang="el-GR" sz="2400" dirty="0" err="1" smtClean="0"/>
              <a:t>Βύρλας</a:t>
            </a:r>
            <a:r>
              <a:rPr lang="el-GR" sz="2400" dirty="0" smtClean="0"/>
              <a:t> 2015. Παναγιώτης </a:t>
            </a:r>
            <a:r>
              <a:rPr lang="el-GR" sz="2400" dirty="0" err="1" smtClean="0"/>
              <a:t>Βύρλας</a:t>
            </a:r>
            <a:r>
              <a:rPr lang="el-GR" sz="2400" dirty="0" smtClean="0"/>
              <a:t> </a:t>
            </a:r>
            <a:br>
              <a:rPr lang="el-GR" sz="2400" dirty="0" smtClean="0"/>
            </a:br>
            <a:r>
              <a:rPr lang="el-GR" sz="2400" dirty="0" smtClean="0"/>
              <a:t>«Αρδευτική Μηχανική» Έκδοση 1.0 Λάρισα  01/09/2015 . </a:t>
            </a:r>
            <a:r>
              <a:rPr lang="el-GR" sz="2400" dirty="0"/>
              <a:t>Διαθέσιμο από τη δικτυακή </a:t>
            </a:r>
            <a:r>
              <a:rPr lang="el-GR" sz="2400" dirty="0" smtClean="0"/>
              <a:t>διεύθυνση: </a:t>
            </a:r>
            <a:r>
              <a:rPr lang="en-US" sz="2400" dirty="0" smtClean="0">
                <a:solidFill>
                  <a:srgbClr val="FF0000"/>
                </a:solidFill>
                <a:hlinkClick r:id="rId3" tooltip="Μετάβαση στην ιστοσελίδα του μαθήματος"/>
              </a:rPr>
              <a:t>http://cdev.teilar.gr/courses/AGR100/index.php</a:t>
            </a:r>
            <a:r>
              <a:rPr lang="el-GR" sz="2400" dirty="0" smtClean="0"/>
              <a:t>.</a:t>
            </a:r>
            <a:endParaRPr lang="el-GR" sz="2400" dirty="0"/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510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905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</a:t>
            </a:r>
            <a:r>
              <a:rPr lang="en-US" sz="2000" dirty="0" smtClean="0"/>
              <a:t>Creative Commons</a:t>
            </a:r>
            <a:r>
              <a:rPr lang="el-GR" sz="2000" dirty="0" smtClean="0"/>
              <a:t>: Αναφορά - </a:t>
            </a:r>
            <a:r>
              <a:rPr lang="el-GR" sz="2000" dirty="0"/>
              <a:t>Μη Εμπορική </a:t>
            </a:r>
            <a:r>
              <a:rPr lang="el-GR" sz="2000" dirty="0" smtClean="0"/>
              <a:t>Χρήση - </a:t>
            </a:r>
            <a:r>
              <a:rPr lang="el-GR" sz="2000" dirty="0"/>
              <a:t>Παρόμοια </a:t>
            </a:r>
            <a:r>
              <a:rPr lang="el-GR" sz="2000" dirty="0" smtClean="0"/>
              <a:t>Διανομή, </a:t>
            </a:r>
            <a:r>
              <a:rPr lang="el-GR" sz="2000" dirty="0"/>
              <a:t>4.0 [1] ή μεταγενέστερη, Διεθνής </a:t>
            </a:r>
            <a:r>
              <a:rPr lang="el-GR" sz="2000" dirty="0" smtClean="0"/>
              <a:t>Έκδοση.</a:t>
            </a:r>
            <a:r>
              <a:rPr lang="en-US" sz="2000" dirty="0" smtClean="0"/>
              <a:t> </a:t>
            </a:r>
            <a:r>
              <a:rPr lang="el-GR" sz="2000" dirty="0" smtClean="0"/>
              <a:t>Εξαιρούνται </a:t>
            </a:r>
            <a:r>
              <a:rPr lang="el-GR" sz="2000" dirty="0"/>
              <a:t>τα αυτοτελή έργα τρίτων π.χ. φωτογραφίες, διαγράμματα </a:t>
            </a:r>
            <a:r>
              <a:rPr lang="el-GR" sz="2000" dirty="0" smtClean="0"/>
              <a:t>κ.λπ., τα </a:t>
            </a:r>
            <a:r>
              <a:rPr lang="el-GR" sz="2000" dirty="0"/>
              <a:t>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Εικόνα 1" descr=" Λογότυπο για άδειες χρήσης creative commons, b y, n c, s a " title="Λογότυπο creative commons">
            <a:hlinkClick r:id="rId4" tooltip="Μετάβαση στην Άδεια Χρήσης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422" y="358140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Θέση περιεχομένου 2"/>
          <p:cNvSpPr txBox="1"/>
          <p:nvPr/>
        </p:nvSpPr>
        <p:spPr>
          <a:xfrm>
            <a:off x="533400" y="4224704"/>
            <a:ext cx="8229600" cy="22522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l-GR" sz="1400" dirty="0"/>
              <a:t>[1] </a:t>
            </a:r>
            <a:r>
              <a:rPr lang="en-US" sz="1400" dirty="0" smtClean="0">
                <a:hlinkClick r:id="rId4" tooltip="Μετάβαση στην Άδεια Χρήσης"/>
              </a:rPr>
              <a:t>http://creativecommons.org/licenses/by-nc-sa/4.0/</a:t>
            </a:r>
            <a:endParaRPr lang="el-GR" sz="1400" dirty="0"/>
          </a:p>
          <a:p>
            <a:r>
              <a:rPr lang="el-GR" sz="1400" dirty="0"/>
              <a:t>Ως </a:t>
            </a:r>
            <a:r>
              <a:rPr lang="el-GR" sz="1400" b="1" dirty="0"/>
              <a:t>Μη Εμπορική</a:t>
            </a:r>
            <a:r>
              <a:rPr lang="el-GR" sz="1400" dirty="0"/>
              <a:t> ορίζεται η χρήση: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1400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400" dirty="0" err="1" smtClean="0"/>
              <a:t>αδειοδόχο</a:t>
            </a:r>
            <a:r>
              <a:rPr lang="el-GR" sz="1400" dirty="0"/>
              <a:t>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1400" dirty="0"/>
              <a:t>που</a:t>
            </a:r>
            <a:r>
              <a:rPr lang="en-GB" sz="1400" dirty="0"/>
              <a:t> </a:t>
            </a:r>
            <a:r>
              <a:rPr lang="el-GR" sz="1400" dirty="0"/>
              <a:t>δεν περιλαμβάνει οικονομική συναλλαγή ως προϋπόθεση για τη χρήση ή πρόσβαση στο </a:t>
            </a:r>
            <a:r>
              <a:rPr lang="el-GR" sz="1400" dirty="0" smtClean="0"/>
              <a:t>έργο,</a:t>
            </a:r>
            <a:endParaRPr lang="el-GR" sz="1400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400" dirty="0"/>
              <a:t>που</a:t>
            </a:r>
            <a:r>
              <a:rPr lang="en-GB" sz="1400" dirty="0"/>
              <a:t> </a:t>
            </a:r>
            <a:r>
              <a:rPr lang="el-GR" sz="1400" dirty="0"/>
              <a:t>δεν προσπορίζει στο διανομέα του έργου και</a:t>
            </a:r>
            <a:r>
              <a:rPr lang="en-GB" sz="1400" dirty="0"/>
              <a:t> </a:t>
            </a:r>
            <a:r>
              <a:rPr lang="el-GR" sz="1400" dirty="0" err="1"/>
              <a:t>αδειοδόχο</a:t>
            </a:r>
            <a:r>
              <a:rPr lang="en-GB" sz="1400" dirty="0"/>
              <a:t> </a:t>
            </a:r>
            <a:r>
              <a:rPr lang="el-GR" sz="1400" dirty="0"/>
              <a:t>έμμεσο οικονομικό όφελος (π.χ. διαφημίσεις) από την προβολή του έργου σε διαδικτυακό </a:t>
            </a:r>
            <a:r>
              <a:rPr lang="el-GR" sz="1400" dirty="0" smtClean="0"/>
              <a:t>τόπο.</a:t>
            </a:r>
            <a:endParaRPr lang="el-GR" sz="1400" dirty="0"/>
          </a:p>
          <a:p>
            <a:r>
              <a:rPr lang="el-GR" sz="1400" dirty="0" smtClean="0"/>
              <a:t>Ο </a:t>
            </a:r>
            <a:r>
              <a:rPr lang="el-GR" sz="1400" dirty="0"/>
              <a:t>δικαιούχος μπορεί να παρέχει στον </a:t>
            </a:r>
            <a:r>
              <a:rPr lang="el-GR" sz="1400" dirty="0" err="1"/>
              <a:t>αδειοδόχο</a:t>
            </a:r>
            <a:r>
              <a:rPr lang="el-GR" sz="1400" dirty="0"/>
              <a:t> ξεχωριστή άδεια να χρησιμοποιεί το έργο για εμπορική χρήση, εφόσον αυτό του ζητηθεί</a:t>
            </a:r>
            <a:r>
              <a:rPr lang="el-GR" sz="1400" dirty="0" smtClean="0"/>
              <a:t>.</a:t>
            </a:r>
            <a:endParaRPr lang="el-GR" sz="1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16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167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l-GR" sz="4000" b="1" dirty="0"/>
              <a:t>Σημείωμα Χρήσης </a:t>
            </a:r>
            <a:r>
              <a:rPr lang="el-GR" sz="4000" b="1" dirty="0" smtClean="0"/>
              <a:t>Έργων Τρίτων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n-US" sz="4000" b="1" dirty="0" smtClean="0"/>
              <a:t>(1/2)</a:t>
            </a:r>
            <a:endParaRPr lang="el-GR" sz="4000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 smtClean="0"/>
              <a:t>Το </a:t>
            </a:r>
            <a:r>
              <a:rPr lang="el-GR" sz="24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400" b="1" dirty="0" smtClean="0"/>
              <a:t>Εικόνες/Σχήματα/Διαγράμματα</a:t>
            </a:r>
            <a:r>
              <a:rPr lang="en-US" sz="2400" b="1" dirty="0" smtClean="0"/>
              <a:t>/</a:t>
            </a:r>
            <a:r>
              <a:rPr lang="el-GR" sz="24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1: &lt;αναφορά</a:t>
            </a:r>
            <a:r>
              <a:rPr lang="el-GR" sz="2000" dirty="0">
                <a:solidFill>
                  <a:srgbClr val="FF0000"/>
                </a:solidFill>
              </a:rPr>
              <a:t>&gt;&lt;άδεια με την οποία διατίθεται&gt; </a:t>
            </a:r>
            <a:r>
              <a:rPr lang="el-GR" sz="2000" dirty="0" smtClean="0">
                <a:solidFill>
                  <a:srgbClr val="FF0000"/>
                </a:solidFill>
              </a:rPr>
              <a:t>&lt;σύνδεσμος&gt;&lt;πηγή&gt;&lt;</a:t>
            </a:r>
            <a:r>
              <a:rPr lang="el-GR" sz="2000" dirty="0" err="1" smtClean="0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2: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</a:t>
            </a:r>
            <a:r>
              <a:rPr lang="el-GR" sz="2000" dirty="0">
                <a:solidFill>
                  <a:srgbClr val="FF0000"/>
                </a:solidFill>
              </a:rPr>
              <a:t>πηγή</a:t>
            </a:r>
            <a:r>
              <a:rPr lang="el-GR" sz="2000" dirty="0" smtClean="0">
                <a:solidFill>
                  <a:srgbClr val="FF0000"/>
                </a:solidFill>
              </a:rPr>
              <a:t>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3: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4: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5: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</a:t>
            </a:r>
            <a:r>
              <a:rPr lang="el-GR" sz="2000" dirty="0" err="1">
                <a:solidFill>
                  <a:srgbClr val="FF0000"/>
                </a:solidFill>
              </a:rPr>
              <a:t>σύνδεσμος</a:t>
            </a:r>
            <a:r>
              <a:rPr lang="el-GR" sz="2000" dirty="0" err="1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  <a:endParaRPr lang="el-GR" sz="2000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762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l-GR" sz="4000" b="1" dirty="0"/>
              <a:t>Σημείωμα Χρήσης </a:t>
            </a:r>
            <a:r>
              <a:rPr lang="el-GR" sz="4000" b="1" dirty="0" smtClean="0"/>
              <a:t>Έργων Τρίτων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n-US" sz="4000" b="1" dirty="0" smtClean="0"/>
              <a:t>(2/2)</a:t>
            </a:r>
            <a:r>
              <a:rPr lang="el-GR" sz="4000" b="1" dirty="0" smtClean="0"/>
              <a:t> </a:t>
            </a:r>
            <a:endParaRPr lang="el-GR" sz="4000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Το </a:t>
            </a:r>
            <a:r>
              <a:rPr lang="el-GR" sz="24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400" b="1" dirty="0" smtClean="0"/>
              <a:t>Πίνακες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Πίνακας 1: &lt;αναφορά</a:t>
            </a:r>
            <a:r>
              <a:rPr lang="el-GR" sz="2000" dirty="0">
                <a:solidFill>
                  <a:srgbClr val="FF0000"/>
                </a:solidFill>
              </a:rPr>
              <a:t>&gt;&lt;άδεια με την οποία διατίθεται&gt; </a:t>
            </a:r>
            <a:r>
              <a:rPr lang="el-GR" sz="2000" dirty="0" smtClean="0">
                <a:solidFill>
                  <a:srgbClr val="FF0000"/>
                </a:solidFill>
              </a:rPr>
              <a:t>&lt;σύνδεσμος&gt;&lt;πηγή&gt;&lt;</a:t>
            </a:r>
            <a:r>
              <a:rPr lang="el-GR" sz="2000" dirty="0" err="1" smtClean="0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Πίνακας 2: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Πίνακας 3: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 smtClean="0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  <a:endParaRPr lang="el-GR" sz="2000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214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l-GR" sz="2400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Αναφοράς</a:t>
            </a:r>
            <a:r>
              <a:rPr lang="el-GR" sz="2000" dirty="0" smtClean="0"/>
              <a:t>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Αδειοδότησης</a:t>
            </a:r>
            <a:r>
              <a:rPr lang="el-GR" sz="2000" dirty="0" smtClean="0"/>
              <a:t>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τη</a:t>
            </a:r>
            <a:r>
              <a:rPr lang="en-US" sz="2000" dirty="0" smtClean="0"/>
              <a:t> </a:t>
            </a:r>
            <a:r>
              <a:rPr lang="el-GR" sz="2000" dirty="0"/>
              <a:t>Δ</a:t>
            </a:r>
            <a:r>
              <a:rPr lang="el-GR" sz="2000" dirty="0" smtClean="0"/>
              <a:t>ήλωση</a:t>
            </a:r>
            <a:r>
              <a:rPr lang="en-US" sz="2000" dirty="0" smtClean="0"/>
              <a:t> </a:t>
            </a:r>
            <a:r>
              <a:rPr lang="el-GR" sz="2000" dirty="0" smtClean="0"/>
              <a:t>Διατήρησης Σημειωμάτων,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</a:t>
            </a:r>
            <a:r>
              <a:rPr lang="el-GR" sz="2000" dirty="0" smtClean="0"/>
              <a:t>).</a:t>
            </a:r>
            <a:endParaRPr lang="el-GR" sz="20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498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b="1" dirty="0" smtClean="0">
                <a:latin typeface="Calibri" panose="020F0502020204030204" pitchFamily="34" charset="0"/>
              </a:rPr>
              <a:t>Χρηματοδότηση</a:t>
            </a:r>
            <a:r>
              <a:rPr lang="el-GR" b="1" dirty="0" smtClean="0"/>
              <a:t> </a:t>
            </a:r>
          </a:p>
        </p:txBody>
      </p:sp>
      <p:sp>
        <p:nvSpPr>
          <p:cNvPr id="4099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l-GR" sz="2000" dirty="0" smtClean="0">
                <a:latin typeface="Calibri" panose="020F0502020204030204" pitchFamily="34" charset="0"/>
              </a:rPr>
              <a:t>Το παρόν εκπαιδευτικό υλικό έχει αναπτυχθεί στο πλαίσιο του εκπαιδευτικού έργου του διδάσκοντα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r>
              <a:rPr lang="el-GR" sz="2000" dirty="0" smtClean="0">
                <a:latin typeface="Calibri" panose="020F0502020204030204" pitchFamily="34" charset="0"/>
              </a:rPr>
              <a:t> 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Το έργο «</a:t>
            </a:r>
            <a:r>
              <a:rPr lang="el-G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Ανοικτά Ακαδημαϊκά Μαθήματα στο </a:t>
            </a:r>
            <a:r>
              <a:rPr lang="el-GR" sz="2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Τ.Ε.Ι. </a:t>
            </a:r>
            <a:r>
              <a:rPr lang="el-G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Θεσσαλίας</a:t>
            </a: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» έχει χρηματοδοτήσει μόνο τη αναδιαμόρφωση του εκπαιδευτικού υλικού</a:t>
            </a:r>
            <a:r>
              <a:rPr lang="el-GR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  <a:endParaRPr lang="el-GR" sz="2000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l-GR" sz="2000" dirty="0" smtClean="0">
                <a:latin typeface="Calibri" panose="020F0502020204030204" pitchFamily="34" charset="0"/>
              </a:rPr>
              <a:t>Το έργο υλοποιείται στο πλαίσιο του Επιχειρησιακού Προγράμματος  «Εκπαίδευση και Δια Βίου Μάθηση» και συγχρηματοδοτείται από την Ευρωπαϊκή Ένωση (Ευρωπαϊκό Κοινωνικό Ταμείο) και από εθνικούς πόρους</a:t>
            </a:r>
            <a:r>
              <a:rPr lang="en-US" sz="2000" dirty="0" smtClean="0">
                <a:latin typeface="Calibri" panose="020F0502020204030204" pitchFamily="34" charset="0"/>
              </a:rPr>
              <a:t>. </a:t>
            </a:r>
            <a:endParaRPr lang="el-GR" sz="2000" dirty="0" smtClean="0">
              <a:latin typeface="Calibri" panose="020F0502020204030204" pitchFamily="34" charset="0"/>
            </a:endParaRPr>
          </a:p>
        </p:txBody>
      </p:sp>
      <p:pic>
        <p:nvPicPr>
          <p:cNvPr id="6" name="Εικόνα 1" descr=" Λογότυπο επιχειρησιακού προγράμματος εκπαίδευση και δια βίου μάθηση.   ">
            <a:hlinkClick r:id="rId4" tooltip="Μετάβαση σε www.edulll.gr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4221163"/>
            <a:ext cx="78486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2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347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</a:pPr>
            <a:r>
              <a:rPr lang="el-GR" dirty="0" smtClean="0">
                <a:solidFill>
                  <a:srgbClr val="0070C0"/>
                </a:solidFill>
                <a:hlinkClick r:id="rId3" action="ppaction://hlinksldjump"/>
              </a:rPr>
              <a:t>Μονάδα ελέγχου</a:t>
            </a:r>
            <a:endParaRPr lang="el-GR" dirty="0">
              <a:solidFill>
                <a:srgbClr val="0070C0"/>
              </a:solidFill>
            </a:endParaRPr>
          </a:p>
          <a:p>
            <a:pPr marL="457200" indent="-457200">
              <a:spcBef>
                <a:spcPts val="0"/>
              </a:spcBef>
            </a:pPr>
            <a:r>
              <a:rPr lang="el-GR" dirty="0" smtClean="0">
                <a:solidFill>
                  <a:srgbClr val="0070C0"/>
                </a:solidFill>
                <a:hlinkClick r:id="rId4" action="ppaction://hlinksldjump"/>
              </a:rPr>
              <a:t>Φιλτράρισμα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6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614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/>
              <a:t>Περιεχόμενα ενότητας</a:t>
            </a:r>
          </a:p>
        </p:txBody>
      </p:sp>
    </p:spTree>
    <p:extLst>
      <p:ext uri="{BB962C8B-B14F-4D97-AF65-F5344CB8AC3E}">
        <p14:creationId xmlns:p14="http://schemas.microsoft.com/office/powerpoint/2010/main" val="392706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AutoShape 2"/>
          <p:cNvSpPr>
            <a:spLocks noGrp="1" noChangeArrowheads="1"/>
          </p:cNvSpPr>
          <p:nvPr>
            <p:ph type="title"/>
          </p:nvPr>
        </p:nvSpPr>
        <p:spPr>
          <a:ln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Μονάδα ελέγχου - 1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4</a:t>
            </a:fld>
            <a:endParaRPr lang="el-GR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Επεξεργασία νερού</a:t>
            </a:r>
          </a:p>
          <a:p>
            <a:r>
              <a:rPr lang="el-GR" sz="2400" dirty="0" smtClean="0"/>
              <a:t>Έγχυση χημικών</a:t>
            </a:r>
          </a:p>
          <a:p>
            <a:r>
              <a:rPr lang="el-GR" sz="2400" dirty="0" smtClean="0"/>
              <a:t>Κεντρικός έλεγχος</a:t>
            </a:r>
          </a:p>
          <a:p>
            <a:pPr marL="0" indent="0">
              <a:buNone/>
            </a:pPr>
            <a:endParaRPr lang="el-GR" sz="2400" dirty="0" smtClean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53162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44" name="AutoShape 1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Μονάδα ελέγχου - 2</a:t>
            </a:r>
            <a:endParaRPr lang="en-GB" dirty="0" smtClean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5</a:t>
            </a:fld>
            <a:endParaRPr lang="el-GR"/>
          </a:p>
        </p:txBody>
      </p:sp>
      <p:pic>
        <p:nvPicPr>
          <p:cNvPr id="5" name="Θέση περιεχομένου 4" descr="Εικόνα απεικόνισης μονάδας ελέγχου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6239" y="1600200"/>
            <a:ext cx="715152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6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44" name="AutoShape 1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Μονάδα ελέγχου - 3</a:t>
            </a:r>
            <a:endParaRPr lang="en-GB" dirty="0" smtClean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6</a:t>
            </a:fld>
            <a:endParaRPr lang="el-GR"/>
          </a:p>
        </p:txBody>
      </p:sp>
      <p:pic>
        <p:nvPicPr>
          <p:cNvPr id="3" name="Θέση περιεχομένου 2" descr="Εικόνα απεικόνισης μονάδας ελέγχου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16168" y="1600200"/>
            <a:ext cx="491166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6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44" name="AutoShape 1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Μονάδα ελέγχου - 4</a:t>
            </a:r>
            <a:endParaRPr lang="en-GB" dirty="0" smtClean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7</a:t>
            </a:fld>
            <a:endParaRPr lang="el-GR"/>
          </a:p>
        </p:txBody>
      </p:sp>
      <p:pic>
        <p:nvPicPr>
          <p:cNvPr id="3" name="Θέση περιεχομένου 2" descr="Εικόνα απεικόνισης μονάδας ελέγχου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2760" y="1600200"/>
            <a:ext cx="603848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1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44" name="AutoShape 1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Μονάδα ελέγχου - 5</a:t>
            </a:r>
            <a:endParaRPr lang="en-GB" dirty="0" smtClean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8</a:t>
            </a:fld>
            <a:endParaRPr lang="el-GR"/>
          </a:p>
        </p:txBody>
      </p:sp>
      <p:pic>
        <p:nvPicPr>
          <p:cNvPr id="3" name="Εικόνα 2" descr="Εικόνα απεικόνισης μονάδας ελέγχου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994" y="1273620"/>
            <a:ext cx="7706012" cy="51271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493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44" name="AutoShape 1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Μονάδα ελέγχου - 6</a:t>
            </a:r>
            <a:endParaRPr lang="en-GB" dirty="0" smtClean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9</a:t>
            </a:fld>
            <a:endParaRPr lang="el-GR"/>
          </a:p>
        </p:txBody>
      </p:sp>
      <p:pic>
        <p:nvPicPr>
          <p:cNvPr id="3" name="Θέση περιεχομένου 2" descr="Εικόνα απεικόνισης μονάδας ελέγχου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85352" y="1600200"/>
            <a:ext cx="497329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1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DEFAULTLANGUAGE" val="msoLanguageIDGreek"/>
  <p:tag name="ZHAW.ACCESSIBILITYADDIN.CHECKTIMEDATE" val="15/2/2016 10:05:51 πμ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050,2,6,9,8,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098,4099,6,2,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64644,7,3,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6,7,4,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2056,6,4,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d = " h t t p : / / w w w . w 3 . o r g / 2 0 0 1 / X M L S c h e m a "   x m l n s : x s i = " h t t p : / / w w w . w 3 . o r g / 2 0 0 1 / X M L S c h e m a - i n s t a n c e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1446A1F7-F1EB-4BF4-961F-29EBD4674A48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1733</TotalTime>
  <Words>651</Words>
  <Application>Microsoft Office PowerPoint</Application>
  <PresentationFormat>Προβολή στην οθόνη (4:3)</PresentationFormat>
  <Paragraphs>110</Paragraphs>
  <Slides>19</Slides>
  <Notes>17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Θέμα του Office</vt:lpstr>
      <vt:lpstr>Αρδευτική Μηχανική</vt:lpstr>
      <vt:lpstr>Χρηματοδότηση </vt:lpstr>
      <vt:lpstr>Περιεχόμενα ενότητας</vt:lpstr>
      <vt:lpstr>Μονάδα ελέγχου - 1</vt:lpstr>
      <vt:lpstr>Μονάδα ελέγχου - 2</vt:lpstr>
      <vt:lpstr>Μονάδα ελέγχου - 3</vt:lpstr>
      <vt:lpstr>Μονάδα ελέγχου - 4</vt:lpstr>
      <vt:lpstr>Μονάδα ελέγχου - 5</vt:lpstr>
      <vt:lpstr>Μονάδα ελέγχου - 6</vt:lpstr>
      <vt:lpstr>Μονάδα ελέγχου - 2</vt:lpstr>
      <vt:lpstr>Φιλτράρισμα</vt:lpstr>
      <vt:lpstr>Τέλος ενότητας</vt:lpstr>
      <vt:lpstr>Σημειώματα</vt:lpstr>
      <vt:lpstr>Σημείωμα Ιστορικού  Εκδόσεων Έργου</vt:lpstr>
      <vt:lpstr>Σημείωμα Αναφοράς</vt:lpstr>
      <vt:lpstr>Σημείωμα Αδειοδότησης</vt:lpstr>
      <vt:lpstr>Σημείωμα Χρήσης Έργων Τρίτων  (1/2)</vt:lpstr>
      <vt:lpstr>Σημείωμα Χρήσης Έργων Τρίτων  (2/2) </vt:lpstr>
      <vt:lpstr>Διατήρηση Σημειωμάτων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Προγραμματισμός Επιχειρησιακών Πόρων ERP</dc:title>
  <dc:creator>IOANNIS TZIGOYRAS</dc:creator>
  <cp:lastModifiedBy>I.B.ΤΖΙΓΚ</cp:lastModifiedBy>
  <cp:revision>167</cp:revision>
  <dcterms:created xsi:type="dcterms:W3CDTF">2014-09-20T14:32:06Z</dcterms:created>
  <dcterms:modified xsi:type="dcterms:W3CDTF">2016-02-15T11:10:53Z</dcterms:modified>
</cp:coreProperties>
</file>