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1"/>
  </p:notesMasterIdLst>
  <p:sldIdLst>
    <p:sldId id="257" r:id="rId3"/>
    <p:sldId id="264" r:id="rId4"/>
    <p:sldId id="268" r:id="rId5"/>
    <p:sldId id="269" r:id="rId6"/>
    <p:sldId id="270" r:id="rId7"/>
    <p:sldId id="351" r:id="rId8"/>
    <p:sldId id="352" r:id="rId9"/>
    <p:sldId id="344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26" r:id="rId22"/>
    <p:sldId id="325" r:id="rId23"/>
    <p:sldId id="271" r:id="rId24"/>
    <p:sldId id="258" r:id="rId25"/>
    <p:sldId id="259" r:id="rId26"/>
    <p:sldId id="260" r:id="rId27"/>
    <p:sldId id="272" r:id="rId28"/>
    <p:sldId id="273" r:id="rId29"/>
    <p:sldId id="261" r:id="rId30"/>
  </p:sldIdLst>
  <p:sldSz cx="9144000" cy="6858000" type="screen4x3"/>
  <p:notesSz cx="6858000" cy="9144000"/>
  <p:custDataLst>
    <p:tags r:id="rId32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Μεσαίο στυλ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FAE34-A9BA-4005-8175-E6F8E72C8B1C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0790D-22C5-45BB-A770-83CDE29432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6082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CA508-3B63-4BA9-93AF-AA2EFF565143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4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05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6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490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773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11" name="Θέση υποσέλιδου 1" descr="[DECORATIVE]"/>
          <p:cNvSpPr txBox="1">
            <a:spLocks/>
          </p:cNvSpPr>
          <p:nvPr userDrawn="1"/>
        </p:nvSpPr>
        <p:spPr>
          <a:xfrm>
            <a:off x="25146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l-GR" sz="1400" dirty="0" smtClean="0">
                <a:solidFill>
                  <a:prstClr val="black"/>
                </a:solidFill>
              </a:rPr>
              <a:t>Καταιονισμός: Καταλληλότητα και τύποι συστημάτων</a:t>
            </a:r>
            <a:endParaRPr lang="el-G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6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124200" cy="365125"/>
          </a:xfrm>
        </p:spPr>
        <p:txBody>
          <a:bodyPr/>
          <a:lstStyle>
            <a:lvl1pPr>
              <a:defRPr sz="1200"/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05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558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04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479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39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729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752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778FE-CCD2-41F1-8A84-4E6A2B90B8E0}" type="datetimeFigureOut">
              <a:rPr lang="el-GR" smtClean="0"/>
              <a:t>29/1/2016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EEB8D-302B-4BB7-AB7B-5E18E67E8E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5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teilar.gr/" TargetMode="External"/><Relationship Id="rId7" Type="http://schemas.openxmlformats.org/officeDocument/2006/relationships/hyperlink" Target="http://www.edulll.gr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-nc-sa/4.0/deed.el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hyperlink" Target="http://www.edulll.gr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deed.el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hyperlink" Target="http://www.edulll.gr/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dev.teilar.gr/courses/DDE105/index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hyperlink" Target="http://creativecommons.org/licenses/by-nc-sa/4.0/deed.e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Ομάδα 1" descr="Λογότυπο του Τεϊ Θεσσαλίας. Τεχνολογικό εκπαιδευτικό ίδρυμα Θεσσαλίας."/>
          <p:cNvGrpSpPr>
            <a:grpSpLocks/>
          </p:cNvGrpSpPr>
          <p:nvPr/>
        </p:nvGrpSpPr>
        <p:grpSpPr bwMode="auto">
          <a:xfrm>
            <a:off x="611188" y="406400"/>
            <a:ext cx="3455987" cy="1093420"/>
            <a:chOff x="611559" y="406230"/>
            <a:chExt cx="3456384" cy="1093809"/>
          </a:xfrm>
        </p:grpSpPr>
        <p:pic>
          <p:nvPicPr>
            <p:cNvPr id="3" name="Εικόνα 1" descr="Λογότυπο του Τεϊ Θεσσαλίας." title="Λογότυπο του Ιδρύματος.">
              <a:hlinkClick r:id="rId3" tooltip="Μετάβαση στην ιστοσελίδα του Ιδρύματος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611559" y="406230"/>
              <a:ext cx="1079624" cy="104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Θέση περιεχομένου 1"/>
            <p:cNvSpPr txBox="1">
              <a:spLocks noChangeArrowheads="1"/>
            </p:cNvSpPr>
            <p:nvPr/>
          </p:nvSpPr>
          <p:spPr bwMode="auto">
            <a:xfrm>
              <a:off x="1810182" y="484376"/>
              <a:ext cx="225776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l-GR" sz="2000" dirty="0" smtClean="0"/>
                <a:t>Τεχνολογικό Εκπαιδευτικό </a:t>
              </a:r>
            </a:p>
            <a:p>
              <a:pPr eaLnBrk="1" hangingPunct="1"/>
              <a:r>
                <a:rPr lang="el-GR" sz="2000" dirty="0" smtClean="0"/>
                <a:t>Ίδρυμα Θεσσαλίας</a:t>
              </a:r>
              <a:endParaRPr lang="el-GR" sz="2000" dirty="0"/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6200" y="1676400"/>
            <a:ext cx="8839200" cy="1470025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prstClr val="black"/>
                </a:solidFill>
              </a:rPr>
              <a:t>Αρδευτική Μηχανική</a:t>
            </a:r>
            <a:endParaRPr lang="el-GR" dirty="0"/>
          </a:p>
        </p:txBody>
      </p:sp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1295400" y="3323930"/>
            <a:ext cx="6588967" cy="236220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l-GR" sz="2800" b="1" dirty="0" smtClean="0">
                <a:solidFill>
                  <a:prstClr val="black"/>
                </a:solidFill>
                <a:ea typeface="+mj-ea"/>
                <a:cs typeface="+mj-cs"/>
              </a:rPr>
              <a:t>Ενότητα </a:t>
            </a:r>
            <a:r>
              <a:rPr lang="en-US" sz="2800" b="1" dirty="0" smtClean="0">
                <a:solidFill>
                  <a:prstClr val="black"/>
                </a:solidFill>
                <a:ea typeface="+mj-ea"/>
                <a:cs typeface="+mj-cs"/>
              </a:rPr>
              <a:t>7</a:t>
            </a:r>
            <a:r>
              <a:rPr lang="el-GR" sz="2800" b="1" dirty="0" smtClean="0">
                <a:solidFill>
                  <a:prstClr val="black"/>
                </a:solidFill>
                <a:ea typeface="+mj-ea"/>
                <a:cs typeface="+mj-cs"/>
              </a:rPr>
              <a:t>: 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Καταιονισμός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:</a:t>
            </a:r>
            <a:r>
              <a:rPr lang="en-US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Καταλληλότητα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και τύποι συστημάτων </a:t>
            </a:r>
          </a:p>
          <a:p>
            <a:pPr marL="0" indent="0" algn="ctr" fontAlgn="auto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l-GR" sz="2800" dirty="0" smtClean="0"/>
              <a:t>   Καθηγητής 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Παναγιώτης </a:t>
            </a:r>
            <a:r>
              <a:rPr lang="el-GR" sz="2800" dirty="0" err="1" smtClean="0">
                <a:solidFill>
                  <a:prstClr val="black"/>
                </a:solidFill>
                <a:ea typeface="+mj-ea"/>
                <a:cs typeface="+mj-cs"/>
              </a:rPr>
              <a:t>Βύρλας</a:t>
            </a: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</a:p>
          <a:p>
            <a:pPr marL="0" indent="0" algn="ctr" fontAlgn="auto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l-GR" sz="2800" dirty="0" smtClean="0">
                <a:solidFill>
                  <a:prstClr val="black"/>
                </a:solidFill>
                <a:ea typeface="+mj-ea"/>
                <a:cs typeface="+mj-cs"/>
              </a:rPr>
              <a:t>Σχολή Τεχνολόγων Γεωπόνων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l-GR" sz="2800" dirty="0" smtClean="0">
                <a:solidFill>
                  <a:prstClr val="black"/>
                </a:solidFill>
              </a:rPr>
              <a:t>Τμήμα Τεχνολόγων Γεωπόνων </a:t>
            </a:r>
            <a:endParaRPr lang="el-GR" sz="2800" dirty="0">
              <a:solidFill>
                <a:prstClr val="black"/>
              </a:solidFill>
            </a:endParaRPr>
          </a:p>
        </p:txBody>
      </p:sp>
      <p:pic>
        <p:nvPicPr>
          <p:cNvPr id="9" name="Εικόνα 2" descr=" Λογότυπο για άδειες χρήσης creative commons, b y, n c, s a ">
            <a:hlinkClick r:id="rId5" tooltip="Μετάβαση στην Άδεια Χρήση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5" y="5971167"/>
            <a:ext cx="1583921" cy="554177"/>
          </a:xfrm>
          <a:prstGeom prst="rect">
            <a:avLst/>
          </a:prstGeom>
        </p:spPr>
      </p:pic>
      <p:pic>
        <p:nvPicPr>
          <p:cNvPr id="8" name="Εικόνα 3" descr="Λογότυπο επιχειρησιακού προγράμματος εκπαίδευση και δια βίου μάθηση του υπουργείου παιδείας, ΕΣΠΑ 2007 - 2013, με τη σημαία της Ευρωπαϊκής Ένωσης, το οποίο συγχρηματοδοτείται από την Ευρωπαϊκή Ένωση (Ευρωπαϊκό κοινωνικό ταμείο) και από εθνικούς πόρους. " title="Λογότυπο χρηματοδότησης">
            <a:hlinkClick r:id="rId7" tooltip="Μετάβαση σε www.edulll.gr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565785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1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Τύποι συστημάτων 3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/>
              <a:t>ΜΟΝΙΜΑ ΣΥΣΤΗΜΑΤΑ</a:t>
            </a:r>
          </a:p>
          <a:p>
            <a:pPr marL="0" indent="0">
              <a:buNone/>
            </a:pPr>
            <a:r>
              <a:rPr lang="el-GR" sz="2400" dirty="0" smtClean="0"/>
              <a:t>Οι </a:t>
            </a:r>
            <a:r>
              <a:rPr lang="el-GR" sz="2400" dirty="0"/>
              <a:t>αγωγοί άρδευσης, οι κύριες γραμμές και οι θέσεις των εκτοξευτήρων είναι μόνιμα</a:t>
            </a:r>
            <a:r>
              <a:rPr lang="el-GR" sz="2400" dirty="0" smtClean="0"/>
              <a:t>.</a:t>
            </a:r>
          </a:p>
          <a:p>
            <a:pPr lvl="1"/>
            <a:r>
              <a:rPr lang="el-GR" sz="2000" dirty="0" smtClean="0"/>
              <a:t>Για </a:t>
            </a:r>
            <a:r>
              <a:rPr lang="el-GR" sz="2000" dirty="0"/>
              <a:t>καλλιέργειες μεγάλης αξίας και χορτοτάπητες.</a:t>
            </a:r>
          </a:p>
          <a:p>
            <a:pPr lvl="1"/>
            <a:r>
              <a:rPr lang="el-GR" sz="2000" dirty="0" smtClean="0"/>
              <a:t>Μεγάλες </a:t>
            </a:r>
            <a:r>
              <a:rPr lang="el-GR" sz="2000" dirty="0"/>
              <a:t>δαπάνες εγκατάστασης</a:t>
            </a:r>
          </a:p>
          <a:p>
            <a:pPr marL="0" indent="0">
              <a:buNone/>
            </a:pPr>
            <a:r>
              <a:rPr lang="el-GR" sz="2400" dirty="0"/>
              <a:t>ΗΜΙΜΟΝΙΜΑ ΣΥΣΤΗΜΑΤΑ</a:t>
            </a:r>
          </a:p>
          <a:p>
            <a:pPr marL="0" indent="0">
              <a:buNone/>
            </a:pPr>
            <a:r>
              <a:rPr lang="el-GR" sz="2400" dirty="0"/>
              <a:t>Κύριες γραμμές μόνιμες και συνήθως </a:t>
            </a:r>
            <a:r>
              <a:rPr lang="el-GR" sz="2400" dirty="0" smtClean="0"/>
              <a:t>υπόγειες. Γραμμές </a:t>
            </a:r>
            <a:r>
              <a:rPr lang="el-GR" sz="2400" dirty="0"/>
              <a:t>άρδευσης κινητές</a:t>
            </a:r>
          </a:p>
          <a:p>
            <a:pPr lvl="1"/>
            <a:r>
              <a:rPr lang="el-GR" sz="2000" dirty="0"/>
              <a:t>Άρδευση οπωρώνων</a:t>
            </a:r>
          </a:p>
          <a:p>
            <a:pPr marL="0" indent="0">
              <a:buNone/>
            </a:pPr>
            <a:r>
              <a:rPr lang="el-GR" sz="2400" dirty="0" smtClean="0"/>
              <a:t>ΜΕΤΑΦΕΡΟΜΕΝΑ ΣΥΣΤΗΜΑΤΑ</a:t>
            </a:r>
            <a:endParaRPr lang="el-GR" sz="2400" dirty="0"/>
          </a:p>
          <a:p>
            <a:pPr marL="0" indent="0">
              <a:buNone/>
            </a:pPr>
            <a:r>
              <a:rPr lang="el-GR" sz="2400" dirty="0" smtClean="0"/>
              <a:t>Όλα τα τμήματα είναι </a:t>
            </a:r>
            <a:r>
              <a:rPr lang="el-GR" sz="2400" dirty="0" err="1" smtClean="0"/>
              <a:t>μεταφερ’ομενα</a:t>
            </a:r>
            <a:endParaRPr lang="el-GR" sz="2400" dirty="0" smtClean="0"/>
          </a:p>
          <a:p>
            <a:pPr lvl="1"/>
            <a:r>
              <a:rPr lang="el-GR" sz="2000" dirty="0"/>
              <a:t> Άρδευση ετήσιων καλλιεργειών και </a:t>
            </a:r>
            <a:r>
              <a:rPr lang="el-GR" sz="2000" dirty="0" smtClean="0"/>
              <a:t>μηδικής</a:t>
            </a:r>
            <a:endParaRPr lang="el-GR" sz="2000" dirty="0"/>
          </a:p>
        </p:txBody>
      </p:sp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Στατικά συστήματα 1</a:t>
            </a:r>
            <a:endParaRPr lang="el-GR" b="1" dirty="0"/>
          </a:p>
        </p:txBody>
      </p:sp>
      <p:pic>
        <p:nvPicPr>
          <p:cNvPr id="4" name="Θέση περιεχομένου 3" descr="Εικόνα απεικόνισης υπόγειου στατικού συστήματος άρδευσης" title="Εικόνα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711" y="1219200"/>
            <a:ext cx="6498578" cy="4876800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Στατικά συστήματα 2</a:t>
            </a:r>
            <a:endParaRPr lang="el-GR" b="1" dirty="0"/>
          </a:p>
        </p:txBody>
      </p:sp>
      <p:pic>
        <p:nvPicPr>
          <p:cNvPr id="7" name="Θέση περιεχομένου 6" descr="Εικόνα με καταιονισμό από κεντρικό σωλήνα άρδευσης υπέργεια" title="Εικόνα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701" y="1601369"/>
            <a:ext cx="5974598" cy="4523624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Στατικά συστήματα 3</a:t>
            </a:r>
            <a:endParaRPr lang="el-GR" b="1" dirty="0"/>
          </a:p>
        </p:txBody>
      </p:sp>
      <p:pic>
        <p:nvPicPr>
          <p:cNvPr id="9" name="Θέση περιεχομένου 8" descr="Εικόνα στατικού συστήματος άρδευσης υδρονέφωσης" title="Εικόνα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464" y="1600200"/>
            <a:ext cx="6031071" cy="4525963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Στατικά συστήματα 4</a:t>
            </a:r>
            <a:endParaRPr lang="el-GR" b="1" dirty="0"/>
          </a:p>
        </p:txBody>
      </p:sp>
      <p:pic>
        <p:nvPicPr>
          <p:cNvPr id="4" name="Θέση περιεχομένου 3" descr="Εικόνα στατικού συστήματος άρδευσης υπέργεια με καταιονισμό" title="Εικόνα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408" y="1600200"/>
            <a:ext cx="6885183" cy="4525963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Στατικά συστήματα 5</a:t>
            </a:r>
            <a:endParaRPr lang="el-GR" b="1" dirty="0"/>
          </a:p>
        </p:txBody>
      </p:sp>
      <p:pic>
        <p:nvPicPr>
          <p:cNvPr id="4" name="Θέση περιεχομένου 3" descr="Εικόνα στατικού συστήματος άρδευσης΄κανονάκι" title="Εικόνα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376" y="1600200"/>
            <a:ext cx="4417248" cy="4525963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6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Κινούμενα συστήματα </a:t>
            </a:r>
            <a:r>
              <a:rPr lang="el-GR" b="1" dirty="0"/>
              <a:t>1</a:t>
            </a:r>
          </a:p>
        </p:txBody>
      </p:sp>
      <p:pic>
        <p:nvPicPr>
          <p:cNvPr id="7" name="Θέση περιεχομένου 6" descr="Εικόνα με κινούμενο συστήματος άρδευσης (κανόνι)" title="Εικόνα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483" y="1600200"/>
            <a:ext cx="6031033" cy="4525963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5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Κινούμενα συστήματα 2</a:t>
            </a:r>
            <a:endParaRPr lang="el-GR" b="1" dirty="0"/>
          </a:p>
        </p:txBody>
      </p:sp>
      <p:pic>
        <p:nvPicPr>
          <p:cNvPr id="7" name="Θέση περιεχομένου 6" descr="Εικόνα με κινούμενο συστήματος άρδευσης (καρούλι)" title="Εικόνα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149" y="1600200"/>
            <a:ext cx="6615701" cy="4525963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Κινούμενα συστήματα 3</a:t>
            </a:r>
          </a:p>
        </p:txBody>
      </p:sp>
      <p:pic>
        <p:nvPicPr>
          <p:cNvPr id="7" name="Θέση περιεχομένου 6" descr="Εικόνα με αυτοκινούμνεη ράμπα ποτίσματος" title="Εικόνα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565" y="1600200"/>
            <a:ext cx="7036870" cy="4525963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Κινούμενα συστήματα 4</a:t>
            </a:r>
          </a:p>
        </p:txBody>
      </p:sp>
      <p:pic>
        <p:nvPicPr>
          <p:cNvPr id="7" name="Θέση περιεχομένου 6" descr="Αεροφωτογραφία για την απεικόνιση καλλιέργειας από αυτοκινούμενη ράμπα ποτίσματος" title="Εικόνα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373" y="1600200"/>
            <a:ext cx="6635253" cy="4525963"/>
          </a:xfrm>
          <a:prstGeom prst="rect">
            <a:avLst/>
          </a:prstGeom>
        </p:spPr>
      </p:pic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b="1" dirty="0" smtClean="0">
                <a:latin typeface="Calibri" panose="020F0502020204030204" pitchFamily="34" charset="0"/>
              </a:rPr>
              <a:t>Χρηματοδότηση</a:t>
            </a:r>
            <a:r>
              <a:rPr lang="el-GR" b="1" dirty="0" smtClean="0"/>
              <a:t> </a:t>
            </a:r>
          </a:p>
        </p:txBody>
      </p:sp>
      <p:sp>
        <p:nvSpPr>
          <p:cNvPr id="4099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lang="el-GR" sz="2000" dirty="0" smtClean="0">
                <a:latin typeface="Calibri" panose="020F0502020204030204" pitchFamily="34" charset="0"/>
              </a:rPr>
              <a:t>Το παρόν εκπαιδευτικό υλικό έχει αναπτυχθεί στο πλαίσιο του εκπαιδευτικού έργου του διδάσκοντα</a:t>
            </a:r>
            <a:r>
              <a:rPr lang="en-US" sz="2000" dirty="0" smtClean="0">
                <a:latin typeface="Calibri" panose="020F0502020204030204" pitchFamily="34" charset="0"/>
              </a:rPr>
              <a:t>.</a:t>
            </a:r>
            <a:r>
              <a:rPr lang="el-GR" sz="2000" dirty="0" smtClean="0">
                <a:latin typeface="Calibri" panose="020F0502020204030204" pitchFamily="34" charset="0"/>
              </a:rPr>
              <a:t>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</a:rPr>
              <a:t>Το έργο «</a:t>
            </a:r>
            <a:r>
              <a:rPr lang="el-G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Ανοικτά Ακαδημαϊκά Μαθήματα στο </a:t>
            </a:r>
            <a:r>
              <a:rPr lang="el-GR" sz="20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Τ.Ε.Ι. </a:t>
            </a:r>
            <a:r>
              <a:rPr lang="el-GR" sz="2000" b="1" dirty="0">
                <a:solidFill>
                  <a:prstClr val="black"/>
                </a:solidFill>
                <a:latin typeface="Calibri" panose="020F0502020204030204" pitchFamily="34" charset="0"/>
              </a:rPr>
              <a:t>Θεσσαλίας</a:t>
            </a:r>
            <a:r>
              <a:rPr lang="el-GR" sz="2000" dirty="0">
                <a:solidFill>
                  <a:prstClr val="black"/>
                </a:solidFill>
                <a:latin typeface="Calibri" panose="020F0502020204030204" pitchFamily="34" charset="0"/>
              </a:rPr>
              <a:t>» έχει χρηματοδοτήσει μόνο τη αναδιαμόρφωση του εκπαιδευτικού υλικού</a:t>
            </a:r>
            <a:r>
              <a:rPr lang="el-GR" sz="2000" dirty="0" smtClean="0">
                <a:solidFill>
                  <a:prstClr val="black"/>
                </a:solidFill>
                <a:latin typeface="Calibri" panose="020F0502020204030204" pitchFamily="34" charset="0"/>
              </a:rPr>
              <a:t>.</a:t>
            </a:r>
            <a:endParaRPr lang="el-GR" sz="2000" dirty="0" smtClean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l-GR" sz="2000" dirty="0" smtClean="0">
                <a:latin typeface="Calibri" panose="020F0502020204030204" pitchFamily="34" charset="0"/>
              </a:rPr>
              <a:t>Το έργο υλοποιείται στο πλαίσιο του Επιχειρησιακού Προγράμματος  «Εκπαίδευση και Δια Βίου Μάθηση» και συγχρηματοδοτείται από την Ευρωπαϊκή Ένωση (Ευρωπαϊκό Κοινωνικό Ταμείο) και από εθνικούς πόρους</a:t>
            </a:r>
            <a:r>
              <a:rPr lang="en-US" sz="2000" dirty="0" smtClean="0">
                <a:latin typeface="Calibri" panose="020F0502020204030204" pitchFamily="34" charset="0"/>
              </a:rPr>
              <a:t>. </a:t>
            </a:r>
            <a:endParaRPr lang="el-GR" sz="2000" dirty="0" smtClean="0">
              <a:latin typeface="Calibri" panose="020F0502020204030204" pitchFamily="34" charset="0"/>
            </a:endParaRPr>
          </a:p>
        </p:txBody>
      </p:sp>
      <p:pic>
        <p:nvPicPr>
          <p:cNvPr id="6" name="Εικόνα 1" descr=" Λογότυπο επιχειρησιακού προγράμματος εκπαίδευση και δια βίου μάθηση.   ">
            <a:hlinkClick r:id="rId4" tooltip="Μετάβαση σε www.edulll.gr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221163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034B054-DA0D-4AD9-A3C5-59235BE4FE8B}" type="slidenum">
              <a:rPr lang="el-GR" sz="1400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l-GR" sz="14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4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b="1" dirty="0" smtClean="0"/>
              <a:t>Βιβλιογραφία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endParaRPr lang="el-GR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James, L.G., 1988. Principles of Farm Irrigation System Design. New York : Wiley.</a:t>
            </a:r>
            <a:endParaRPr lang="el-GR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Kay, M., 1988. Sprinkler Irrigation : equipment and practice. </a:t>
            </a:r>
            <a:r>
              <a:rPr lang="en-US" sz="2000" dirty="0" err="1"/>
              <a:t>Batsford</a:t>
            </a:r>
            <a:r>
              <a:rPr lang="en-US" sz="2000" dirty="0"/>
              <a:t> : London.</a:t>
            </a:r>
            <a:endParaRPr lang="el-GR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Keller, J. and R.D. </a:t>
            </a:r>
            <a:r>
              <a:rPr lang="en-US" sz="2000" dirty="0" err="1"/>
              <a:t>Bliesner</a:t>
            </a:r>
            <a:r>
              <a:rPr lang="en-US" sz="2000" dirty="0"/>
              <a:t>, 1990. Sprinkle and Trickle Irrigation. New York : Van </a:t>
            </a:r>
            <a:r>
              <a:rPr lang="en-US" sz="2000" dirty="0" err="1"/>
              <a:t>Nostrand</a:t>
            </a:r>
            <a:r>
              <a:rPr lang="en-US" sz="2000" dirty="0"/>
              <a:t> Reinhold. </a:t>
            </a:r>
            <a:endParaRPr lang="el-GR" sz="2000" dirty="0"/>
          </a:p>
          <a:p>
            <a:pPr>
              <a:lnSpc>
                <a:spcPct val="100000"/>
              </a:lnSpc>
            </a:pPr>
            <a:r>
              <a:rPr lang="el-GR" sz="2000" dirty="0"/>
              <a:t>Κωνσταντινίδης, Κ. Α. 1975. Η μέθοδος αρδεύσεως δια </a:t>
            </a:r>
            <a:r>
              <a:rPr lang="el-GR" sz="2000" dirty="0" err="1"/>
              <a:t>καταιονίσεως</a:t>
            </a:r>
            <a:r>
              <a:rPr lang="el-GR" sz="2000" dirty="0"/>
              <a:t>. </a:t>
            </a:r>
            <a:r>
              <a:rPr lang="el-GR" sz="2000" dirty="0" err="1"/>
              <a:t>Αφοι</a:t>
            </a:r>
            <a:r>
              <a:rPr lang="el-GR" sz="2000" dirty="0"/>
              <a:t> </a:t>
            </a:r>
            <a:r>
              <a:rPr lang="el-GR" sz="2000" dirty="0" err="1"/>
              <a:t>Σάκκουλα</a:t>
            </a:r>
            <a:r>
              <a:rPr lang="el-GR" sz="2000" dirty="0"/>
              <a:t>: Θεσσαλονίκη.</a:t>
            </a:r>
          </a:p>
          <a:p>
            <a:pPr>
              <a:lnSpc>
                <a:spcPct val="100000"/>
              </a:lnSpc>
            </a:pPr>
            <a:r>
              <a:rPr lang="el-GR" sz="2000" dirty="0" err="1"/>
              <a:t>Λουιζάκης</a:t>
            </a:r>
            <a:r>
              <a:rPr lang="el-GR" sz="2000" dirty="0"/>
              <a:t>, Α. 1986. Συγκρότημα τεχνητής βροχής με </a:t>
            </a:r>
            <a:r>
              <a:rPr lang="el-GR" sz="2000" dirty="0" err="1"/>
              <a:t>αυτοπροωθούμενο</a:t>
            </a:r>
            <a:r>
              <a:rPr lang="el-GR" sz="2000" dirty="0"/>
              <a:t> εκτοξευτήρα. Ι.Ε.Β. (Νο.54), </a:t>
            </a:r>
            <a:r>
              <a:rPr lang="el-GR" sz="2000" dirty="0" err="1"/>
              <a:t>Σίνδος</a:t>
            </a:r>
            <a:r>
              <a:rPr lang="el-GR" sz="20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Pair, C. H., W. H. </a:t>
            </a:r>
            <a:r>
              <a:rPr lang="en-US" sz="2000" dirty="0" err="1"/>
              <a:t>Hing</a:t>
            </a:r>
            <a:r>
              <a:rPr lang="en-US" sz="2000" dirty="0"/>
              <a:t>, K. R. Frost, R. E. Sneed, and T. J. </a:t>
            </a:r>
            <a:r>
              <a:rPr lang="en-US" sz="2000" dirty="0" err="1"/>
              <a:t>Schilty</a:t>
            </a:r>
            <a:r>
              <a:rPr lang="en-US" sz="2000" dirty="0"/>
              <a:t> (Eds.) 1983. Irrigation, (formerly Sprinkler Irrigation), 5th ed. Arlington, Virginia : The Irrigation Association.</a:t>
            </a:r>
            <a:endParaRPr lang="el-GR"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Solomon, K. 1988. Irrigation systems and water application efficiencies. Irrigation Notes, </a:t>
            </a:r>
            <a:r>
              <a:rPr lang="en-GB" sz="2000" dirty="0" err="1"/>
              <a:t>Center</a:t>
            </a:r>
            <a:r>
              <a:rPr lang="en-GB" sz="2000" dirty="0"/>
              <a:t> for Irrigation Technology, CATI Publication No. 880104.</a:t>
            </a:r>
          </a:p>
          <a:p>
            <a:pPr marL="0" indent="0">
              <a:lnSpc>
                <a:spcPct val="100000"/>
              </a:lnSpc>
              <a:buNone/>
            </a:pPr>
            <a:endParaRPr lang="el-GR" sz="2000" dirty="0"/>
          </a:p>
        </p:txBody>
      </p:sp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b="1" smtClean="0"/>
              <a:t>Τέλος ενότητας</a:t>
            </a:r>
            <a:endParaRPr lang="el-GR" b="1" dirty="0"/>
          </a:p>
        </p:txBody>
      </p:sp>
      <p:sp>
        <p:nvSpPr>
          <p:cNvPr id="3" name="Υπότιτλος 1"/>
          <p:cNvSpPr>
            <a:spLocks noGrp="1"/>
          </p:cNvSpPr>
          <p:nvPr>
            <p:ph type="subTitle" idx="1"/>
          </p:nvPr>
        </p:nvSpPr>
        <p:spPr bwMode="gray"/>
        <p:txBody>
          <a:bodyPr>
            <a:normAutofit/>
          </a:bodyPr>
          <a:lstStyle/>
          <a:p>
            <a:pPr algn="r"/>
            <a:endParaRPr lang="el-GR" sz="4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Επεξεργασία: Μέγας Χρήστος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Εικόνα 1" descr=" Λογότυπο για άδειες χρήσης creative commons, b y, n c, s a ">
            <a:hlinkClick r:id="rId3" tooltip="Μετάβαση στην Άδεια Χρήσης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59" y="5949280"/>
            <a:ext cx="1583921" cy="554177"/>
          </a:xfrm>
          <a:prstGeom prst="rect">
            <a:avLst/>
          </a:prstGeom>
        </p:spPr>
      </p:pic>
      <p:pic>
        <p:nvPicPr>
          <p:cNvPr id="7" name="Εικόνα 2" descr="Λογότυπο επιχειρησιακού προγράμματος εκπαίδευση και δια βίου μάθηση ">
            <a:hlinkClick r:id="rId5" tooltip="Μετάβαση στο www.edulll.gr/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5638800"/>
            <a:ext cx="4310063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5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cap="none" dirty="0" smtClean="0"/>
              <a:t>Σημειώματα</a:t>
            </a:r>
            <a:endParaRPr lang="el-GR" cap="none" dirty="0"/>
          </a:p>
        </p:txBody>
      </p:sp>
    </p:spTree>
    <p:extLst>
      <p:ext uri="{BB962C8B-B14F-4D97-AF65-F5344CB8AC3E}">
        <p14:creationId xmlns:p14="http://schemas.microsoft.com/office/powerpoint/2010/main" val="254342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Ιστορικού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Εκδόσεων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Έργου</a:t>
            </a:r>
            <a:endParaRPr lang="el-GR" sz="4000" b="1" dirty="0"/>
          </a:p>
        </p:txBody>
      </p:sp>
      <p:sp>
        <p:nvSpPr>
          <p:cNvPr id="5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000" dirty="0" smtClean="0"/>
          </a:p>
          <a:p>
            <a:pPr marL="0" indent="0">
              <a:spcBef>
                <a:spcPts val="0"/>
              </a:spcBef>
              <a:spcAft>
                <a:spcPts val="4200"/>
              </a:spcAft>
              <a:buNone/>
            </a:pPr>
            <a:r>
              <a:rPr lang="el-GR" sz="2800" dirty="0" smtClean="0"/>
              <a:t>Το </a:t>
            </a:r>
            <a:r>
              <a:rPr lang="el-GR" sz="2800" dirty="0"/>
              <a:t>παρόν έργο αποτελεί την έκδοση </a:t>
            </a:r>
            <a:r>
              <a:rPr lang="en-US" sz="2800" dirty="0" smtClean="0"/>
              <a:t>1</a:t>
            </a:r>
            <a:r>
              <a:rPr lang="el-GR" sz="2800" dirty="0" smtClean="0"/>
              <a:t>.</a:t>
            </a:r>
            <a:r>
              <a:rPr lang="en-US" sz="2800" dirty="0" smtClean="0"/>
              <a:t>00</a:t>
            </a:r>
            <a:r>
              <a:rPr lang="el-GR" sz="2800" dirty="0" smtClean="0"/>
              <a:t>.</a:t>
            </a:r>
            <a:endParaRPr lang="el-GR" sz="28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Έχουν προηγηθεί οι κάτωθι εκδόσεις: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Χ1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Υ1Ζ1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Χ2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Υ2Ζ2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sz="2000" dirty="0" smtClean="0"/>
              <a:t>Έκδοση </a:t>
            </a:r>
            <a:r>
              <a:rPr lang="el-GR" sz="2000" dirty="0" smtClean="0">
                <a:solidFill>
                  <a:srgbClr val="FF0000"/>
                </a:solidFill>
              </a:rPr>
              <a:t>Χ3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Υ3Ζ3</a:t>
            </a:r>
            <a:r>
              <a:rPr lang="el-GR" sz="2000" dirty="0" smtClean="0"/>
              <a:t> διαθέσιμη εδώ. </a:t>
            </a:r>
            <a:r>
              <a:rPr lang="el-GR" sz="2000" dirty="0" smtClean="0">
                <a:solidFill>
                  <a:srgbClr val="92D050"/>
                </a:solidFill>
              </a:rPr>
              <a:t>(Συνδέστε στο «εδώ» τον </a:t>
            </a:r>
            <a:r>
              <a:rPr lang="el-GR" sz="2000" dirty="0" err="1" smtClean="0">
                <a:solidFill>
                  <a:srgbClr val="92D050"/>
                </a:solidFill>
              </a:rPr>
              <a:t>υπερσύνδεσμο</a:t>
            </a:r>
            <a:r>
              <a:rPr lang="el-GR" sz="2000" dirty="0" smtClean="0">
                <a:solidFill>
                  <a:srgbClr val="92D050"/>
                </a:solidFill>
              </a:rPr>
              <a:t>). 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025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Αναφοράς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n-US" sz="2400" dirty="0" smtClean="0"/>
              <a:t>Copyright</a:t>
            </a:r>
            <a:r>
              <a:rPr lang="el-GR" sz="2400" dirty="0" smtClean="0"/>
              <a:t> Τεχνολογικό Εκπαιδευτικό Ίδρυμα Θεσσαλίας</a:t>
            </a:r>
            <a:r>
              <a:rPr lang="en-US" sz="2400" dirty="0" smtClean="0"/>
              <a:t>, </a:t>
            </a:r>
            <a:r>
              <a:rPr lang="el-GR" sz="2400" dirty="0" smtClean="0"/>
              <a:t>Παναγιώτης </a:t>
            </a:r>
            <a:r>
              <a:rPr lang="el-GR" sz="2400" dirty="0" err="1" smtClean="0"/>
              <a:t>Βύρλας</a:t>
            </a:r>
            <a:r>
              <a:rPr lang="el-GR" sz="2400" dirty="0" smtClean="0"/>
              <a:t> 2015. Παναγιώτης </a:t>
            </a:r>
            <a:r>
              <a:rPr lang="el-GR" sz="2400" dirty="0" err="1" smtClean="0"/>
              <a:t>Βύρλας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dirty="0" smtClean="0"/>
              <a:t>«Αρδευτική Μηχανική» Έκδοση 1.0 Λάρισα  01/09/2015 . </a:t>
            </a:r>
            <a:r>
              <a:rPr lang="el-GR" sz="2400" dirty="0"/>
              <a:t>Διαθέσιμο από τη δικτυακή </a:t>
            </a:r>
            <a:r>
              <a:rPr lang="el-GR" sz="2400" dirty="0" smtClean="0"/>
              <a:t>διεύθυνση: </a:t>
            </a:r>
            <a:r>
              <a:rPr lang="en-US" sz="2400" dirty="0" smtClean="0">
                <a:solidFill>
                  <a:srgbClr val="FF0000"/>
                </a:solidFill>
                <a:hlinkClick r:id="rId3" tooltip="Μετάβαση στην ιστοσελίδα του μαθήματος"/>
              </a:rPr>
              <a:t>http://cdev.teilar.gr/courses/AGR100/index.php</a:t>
            </a:r>
            <a:r>
              <a:rPr lang="el-GR" sz="2400" dirty="0" smtClean="0"/>
              <a:t>.</a:t>
            </a:r>
            <a:endParaRPr lang="el-GR" sz="24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351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905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n-US" sz="2000" dirty="0" smtClean="0"/>
              <a:t>Creative Commons</a:t>
            </a:r>
            <a:r>
              <a:rPr lang="el-GR" sz="2000" dirty="0" smtClean="0"/>
              <a:t>: Αναφορά - </a:t>
            </a:r>
            <a:r>
              <a:rPr lang="el-GR" sz="2000" dirty="0"/>
              <a:t>Μη Εμπορική </a:t>
            </a:r>
            <a:r>
              <a:rPr lang="el-GR" sz="2000" dirty="0" smtClean="0"/>
              <a:t>Χρήση - </a:t>
            </a:r>
            <a:r>
              <a:rPr lang="el-GR" sz="2000" dirty="0"/>
              <a:t>Παρόμοια </a:t>
            </a:r>
            <a:r>
              <a:rPr lang="el-GR" sz="2000" dirty="0" smtClean="0"/>
              <a:t>Διανομή, </a:t>
            </a:r>
            <a:r>
              <a:rPr lang="el-GR" sz="2000" dirty="0"/>
              <a:t>4.0 [1] ή μεταγενέστερη, Διεθνής </a:t>
            </a:r>
            <a:r>
              <a:rPr lang="el-GR" sz="2000" dirty="0" smtClean="0"/>
              <a:t>Έκδοση.</a:t>
            </a:r>
            <a:r>
              <a:rPr lang="en-US" sz="2000" dirty="0" smtClean="0"/>
              <a:t> </a:t>
            </a:r>
            <a:r>
              <a:rPr lang="el-GR" sz="2000" dirty="0" smtClean="0"/>
              <a:t>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smtClean="0"/>
              <a:t>κ.λπ., τα </a:t>
            </a:r>
            <a:r>
              <a:rPr lang="el-GR" sz="2000" dirty="0"/>
              <a:t>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Εικόνα 1" descr=" Λογότυπο για άδειες χρήσης creative commons, b y, n c, s a " title="Λογότυπο creative commons">
            <a:hlinkClick r:id="rId4" tooltip="Μετάβαση στην Άδεια Χρήσης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22" y="358140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Θέση περιεχομένου 2"/>
          <p:cNvSpPr txBox="1"/>
          <p:nvPr/>
        </p:nvSpPr>
        <p:spPr>
          <a:xfrm>
            <a:off x="533400" y="4224704"/>
            <a:ext cx="8229600" cy="22522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l-GR" sz="1400" dirty="0"/>
              <a:t>[1] </a:t>
            </a:r>
            <a:r>
              <a:rPr lang="en-US" sz="1400" dirty="0" smtClean="0">
                <a:hlinkClick r:id="rId4" tooltip="Μετάβαση στην Άδεια Χρήσης"/>
              </a:rPr>
              <a:t>http://creativecommons.org/licenses/by-nc-sa/4.0/</a:t>
            </a:r>
            <a:endParaRPr lang="el-GR" sz="1400" dirty="0"/>
          </a:p>
          <a:p>
            <a:r>
              <a:rPr lang="el-GR" sz="1400" dirty="0"/>
              <a:t>Ως </a:t>
            </a:r>
            <a:r>
              <a:rPr lang="el-GR" sz="1400" b="1" dirty="0"/>
              <a:t>Μη Εμπορική</a:t>
            </a:r>
            <a:r>
              <a:rPr lang="el-GR" sz="1400" dirty="0"/>
              <a:t> ορίζεται η χρήση: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sz="1400" dirty="0" err="1" smtClean="0"/>
              <a:t>αδειοδόχο</a:t>
            </a:r>
            <a:r>
              <a:rPr lang="el-GR" sz="1400" dirty="0"/>
              <a:t>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400" dirty="0"/>
              <a:t>που</a:t>
            </a:r>
            <a:r>
              <a:rPr lang="en-GB" sz="1400" dirty="0"/>
              <a:t> </a:t>
            </a:r>
            <a:r>
              <a:rPr lang="el-GR" sz="1400" dirty="0"/>
              <a:t>δεν περιλαμβάνει οικονομική συναλλαγή ως προϋπόθεση για τη χρήση ή πρόσβαση στο </a:t>
            </a:r>
            <a:r>
              <a:rPr lang="el-GR" sz="1400" dirty="0" smtClean="0"/>
              <a:t>έργο,</a:t>
            </a:r>
            <a:endParaRPr lang="el-GR" sz="14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400" dirty="0"/>
              <a:t>που</a:t>
            </a:r>
            <a:r>
              <a:rPr lang="en-GB" sz="1400" dirty="0"/>
              <a:t> </a:t>
            </a:r>
            <a:r>
              <a:rPr lang="el-GR" sz="1400" dirty="0"/>
              <a:t>δεν προσπορίζει στο διανομέα του έργου και</a:t>
            </a:r>
            <a:r>
              <a:rPr lang="en-GB" sz="1400" dirty="0"/>
              <a:t> </a:t>
            </a:r>
            <a:r>
              <a:rPr lang="el-GR" sz="1400" dirty="0" err="1"/>
              <a:t>αδειοδόχο</a:t>
            </a:r>
            <a:r>
              <a:rPr lang="en-GB" sz="1400" dirty="0"/>
              <a:t> </a:t>
            </a:r>
            <a:r>
              <a:rPr lang="el-GR" sz="1400" dirty="0"/>
              <a:t>έμμεσο οικονομικό όφελος (π.χ. διαφημίσεις) από την προβολή του έργου σε διαδικτυακό </a:t>
            </a:r>
            <a:r>
              <a:rPr lang="el-GR" sz="1400" dirty="0" smtClean="0"/>
              <a:t>τόπο.</a:t>
            </a:r>
            <a:endParaRPr lang="el-GR" sz="1400" dirty="0"/>
          </a:p>
          <a:p>
            <a:r>
              <a:rPr lang="el-GR" sz="1400" dirty="0" smtClean="0"/>
              <a:t>Ο </a:t>
            </a:r>
            <a:r>
              <a:rPr lang="el-GR" sz="1400" dirty="0"/>
              <a:t>δικαιούχος μπορεί να παρέχει στον </a:t>
            </a:r>
            <a:r>
              <a:rPr lang="el-GR" sz="1400" dirty="0" err="1"/>
              <a:t>αδειοδόχο</a:t>
            </a:r>
            <a:r>
              <a:rPr lang="el-GR" sz="1400" dirty="0"/>
              <a:t> ξεχωριστή άδεια να χρησιμοποιεί το έργο για εμπορική χρήση, εφόσον αυτό του ζητηθεί</a:t>
            </a:r>
            <a:r>
              <a:rPr lang="el-GR" sz="1400" dirty="0" smtClean="0"/>
              <a:t>.</a:t>
            </a:r>
            <a:endParaRPr lang="el-GR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6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Χρήσης </a:t>
            </a:r>
            <a:r>
              <a:rPr lang="el-GR" sz="4000" b="1" dirty="0" smtClean="0"/>
              <a:t>Έργων 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n-US" sz="4000" b="1" dirty="0" smtClean="0"/>
              <a:t>(1/2)</a:t>
            </a:r>
            <a:endParaRPr lang="el-GR" sz="4000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400" b="1" dirty="0" smtClean="0"/>
              <a:t>Εικόνες/Σχήματα/Διαγράμματα</a:t>
            </a:r>
            <a:r>
              <a:rPr lang="en-US" sz="2400" b="1" dirty="0" smtClean="0"/>
              <a:t>/</a:t>
            </a:r>
            <a:r>
              <a:rPr lang="el-GR" sz="24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1: &lt;αναφορά</a:t>
            </a:r>
            <a:r>
              <a:rPr lang="el-GR" sz="2000" dirty="0">
                <a:solidFill>
                  <a:srgbClr val="FF0000"/>
                </a:solidFill>
              </a:rPr>
              <a:t>&gt;&lt;άδεια με την οποία διατίθεται&gt; </a:t>
            </a:r>
            <a:r>
              <a:rPr lang="el-GR" sz="2000" dirty="0" smtClean="0">
                <a:solidFill>
                  <a:srgbClr val="FF0000"/>
                </a:solidFill>
              </a:rPr>
              <a:t>&lt;σύνδεσμος&gt;&lt;πηγή&gt;&lt;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2: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</a:t>
            </a:r>
            <a:r>
              <a:rPr lang="el-GR" sz="2000" dirty="0">
                <a:solidFill>
                  <a:srgbClr val="FF0000"/>
                </a:solidFill>
              </a:rPr>
              <a:t>πηγή</a:t>
            </a:r>
            <a:r>
              <a:rPr lang="el-GR" sz="2000" dirty="0" smtClean="0">
                <a:solidFill>
                  <a:srgbClr val="FF0000"/>
                </a:solidFill>
              </a:rPr>
              <a:t>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3: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4: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5: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</a:t>
            </a:r>
            <a:r>
              <a:rPr lang="el-GR" sz="2000" dirty="0" err="1">
                <a:solidFill>
                  <a:srgbClr val="FF0000"/>
                </a:solidFill>
              </a:rPr>
              <a:t>σύνδεσμος</a:t>
            </a:r>
            <a:r>
              <a:rPr lang="el-GR" sz="2000" dirty="0" err="1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b="1" dirty="0"/>
              <a:t>Σημείωμα Χρήσης </a:t>
            </a:r>
            <a:r>
              <a:rPr lang="el-GR" sz="4000" b="1" dirty="0" smtClean="0"/>
              <a:t>Έργων 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n-US" sz="4000" b="1" dirty="0" smtClean="0"/>
              <a:t>(2/2)</a:t>
            </a:r>
            <a:r>
              <a:rPr lang="el-GR" sz="4000" b="1" dirty="0" smtClean="0"/>
              <a:t> </a:t>
            </a:r>
            <a:endParaRPr lang="el-GR" sz="4000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400" b="1" dirty="0" smtClean="0"/>
              <a:t>Πίνακες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1: &lt;αναφορά</a:t>
            </a:r>
            <a:r>
              <a:rPr lang="el-GR" sz="2000" dirty="0">
                <a:solidFill>
                  <a:srgbClr val="FF0000"/>
                </a:solidFill>
              </a:rPr>
              <a:t>&gt;&lt;άδεια με την οποία διατίθεται&gt; </a:t>
            </a:r>
            <a:r>
              <a:rPr lang="el-GR" sz="2000" dirty="0" smtClean="0">
                <a:solidFill>
                  <a:srgbClr val="FF0000"/>
                </a:solidFill>
              </a:rPr>
              <a:t>&lt;σύνδεσμος&gt;&lt;πηγή&gt;&lt;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2: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>
                <a:solidFill>
                  <a:srgbClr val="FF0000"/>
                </a:solidFill>
              </a:rPr>
              <a:t>κ.τ.λ</a:t>
            </a:r>
            <a:r>
              <a:rPr lang="el-GR" sz="2000" dirty="0">
                <a:solidFill>
                  <a:srgbClr val="FF0000"/>
                </a:solidFill>
              </a:rPr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Πίνακας 3: </a:t>
            </a:r>
            <a:r>
              <a:rPr lang="el-GR" sz="2000" dirty="0">
                <a:solidFill>
                  <a:srgbClr val="FF0000"/>
                </a:solidFill>
              </a:rPr>
              <a:t>&lt;αναφορά&gt;&lt;άδεια με την οποία διατίθεται&gt; &lt;σύνδεσμος</a:t>
            </a:r>
            <a:r>
              <a:rPr lang="el-GR" sz="2000" dirty="0" smtClean="0">
                <a:solidFill>
                  <a:srgbClr val="FF0000"/>
                </a:solidFill>
              </a:rPr>
              <a:t>&gt;&lt;πηγή&gt;&lt;</a:t>
            </a:r>
            <a:r>
              <a:rPr lang="el-GR" sz="2000" dirty="0" err="1" smtClean="0">
                <a:solidFill>
                  <a:srgbClr val="FF0000"/>
                </a:solidFill>
              </a:rPr>
              <a:t>κ.τ.λ</a:t>
            </a:r>
            <a:r>
              <a:rPr lang="el-GR" sz="2000" dirty="0" smtClean="0">
                <a:solidFill>
                  <a:srgbClr val="FF0000"/>
                </a:solidFill>
              </a:rPr>
              <a:t>&gt;</a:t>
            </a: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l-GR" sz="2400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Αναφοράς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το</a:t>
            </a:r>
            <a:r>
              <a:rPr lang="en-US" sz="2000" dirty="0" smtClean="0"/>
              <a:t> </a:t>
            </a:r>
            <a:r>
              <a:rPr lang="el-GR" sz="2000" dirty="0" smtClean="0"/>
              <a:t>Σημείωμα</a:t>
            </a:r>
            <a:r>
              <a:rPr lang="en-US" sz="2000" dirty="0" smtClean="0"/>
              <a:t> Αδειοδότησης</a:t>
            </a:r>
            <a:r>
              <a:rPr lang="el-GR" sz="2000" dirty="0" smtClean="0"/>
              <a:t>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l-GR" sz="2000" dirty="0" smtClean="0"/>
              <a:t>τη</a:t>
            </a:r>
            <a:r>
              <a:rPr lang="en-US" sz="2000" dirty="0" smtClean="0"/>
              <a:t> </a:t>
            </a:r>
            <a:r>
              <a:rPr lang="el-GR" sz="2000" dirty="0"/>
              <a:t>Δ</a:t>
            </a:r>
            <a:r>
              <a:rPr lang="el-GR" sz="2000" dirty="0" smtClean="0"/>
              <a:t>ήλωση</a:t>
            </a:r>
            <a:r>
              <a:rPr lang="en-US" sz="2000" dirty="0" smtClean="0"/>
              <a:t> </a:t>
            </a:r>
            <a:r>
              <a:rPr lang="el-GR" sz="2000" dirty="0" smtClean="0"/>
              <a:t>Διατήρησης Σημειωμάτων,</a:t>
            </a:r>
            <a:endParaRPr lang="el-GR" sz="2000" dirty="0"/>
          </a:p>
          <a:p>
            <a:pPr lvl="2" indent="-347472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</a:t>
            </a:r>
            <a:r>
              <a:rPr lang="el-GR" sz="2000" dirty="0" smtClean="0"/>
              <a:t>).</a:t>
            </a:r>
            <a:endParaRPr lang="el-GR" sz="2000" dirty="0"/>
          </a:p>
          <a:p>
            <a:pPr marL="0" indent="0">
              <a:spcBef>
                <a:spcPts val="0"/>
              </a:spcBef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6849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l-GR" b="1" smtClean="0"/>
              <a:t>Σκοποί ενότητας </a:t>
            </a:r>
          </a:p>
        </p:txBody>
      </p:sp>
      <p:sp>
        <p:nvSpPr>
          <p:cNvPr id="512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1800"/>
              </a:spcAft>
              <a:buNone/>
            </a:pPr>
            <a:r>
              <a:rPr lang="el-GR" dirty="0" smtClean="0"/>
              <a:t>Ο αναγνώστης να μπορεί να:</a:t>
            </a:r>
          </a:p>
          <a:p>
            <a:pPr marL="1314450" lvl="2" indent="-514350" eaLnBrk="1" hangingPunct="1">
              <a:spcBef>
                <a:spcPts val="0"/>
              </a:spcBef>
              <a:buFont typeface="+mj-lt"/>
              <a:buAutoNum type="arabicParenR"/>
            </a:pPr>
            <a:endParaRPr lang="el-GR" sz="2800" dirty="0" smtClean="0"/>
          </a:p>
          <a:p>
            <a:pPr marL="1314450" lvl="2" indent="-514350" eaLnBrk="1" hangingPunct="1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l-GR" sz="2800" dirty="0" smtClean="0"/>
              <a:t>Κατανοήσει την καταλληλόλητα καταιονισμού</a:t>
            </a:r>
          </a:p>
          <a:p>
            <a:pPr marL="1314450" lvl="2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l-GR" sz="2800" dirty="0" smtClean="0"/>
              <a:t>Κατανοήσει </a:t>
            </a:r>
            <a:r>
              <a:rPr lang="el-GR" sz="2800" dirty="0"/>
              <a:t>τα </a:t>
            </a:r>
            <a:r>
              <a:rPr lang="el-GR" sz="2800" dirty="0" smtClean="0"/>
              <a:t>πλεονεκτήματα καταιονισμού</a:t>
            </a:r>
            <a:endParaRPr lang="el-GR" sz="2800" dirty="0"/>
          </a:p>
          <a:p>
            <a:pPr marL="1314450" lvl="2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arenR"/>
            </a:pPr>
            <a:r>
              <a:rPr lang="el-GR" sz="2800" dirty="0"/>
              <a:t>Κατανοήσει </a:t>
            </a:r>
            <a:r>
              <a:rPr lang="el-GR" sz="2800" dirty="0" smtClean="0"/>
              <a:t>τους τύπους των συστημάτων</a:t>
            </a:r>
            <a:endParaRPr lang="el-GR" sz="2800" dirty="0"/>
          </a:p>
        </p:txBody>
      </p:sp>
      <p:sp>
        <p:nvSpPr>
          <p:cNvPr id="3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034B054-DA0D-4AD9-A3C5-59235BE4FE8B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dirty="0" smtClean="0"/>
              <a:t>Περιεχόμενα ενότητας</a:t>
            </a: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0"/>
              </a:spcBef>
            </a:pPr>
            <a:r>
              <a:rPr lang="el-GR" dirty="0" smtClean="0">
                <a:solidFill>
                  <a:srgbClr val="0070C0"/>
                </a:solidFill>
                <a:hlinkClick r:id="rId2" action="ppaction://hlinksldjump"/>
              </a:rPr>
              <a:t>Πλεονεκτήματα καταιονισμού</a:t>
            </a:r>
            <a:endParaRPr lang="el-GR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dirty="0" smtClean="0">
                <a:solidFill>
                  <a:srgbClr val="0070C0"/>
                </a:solidFill>
                <a:hlinkClick r:id="rId3" action="ppaction://hlinksldjump"/>
              </a:rPr>
              <a:t>Μειονεκτήματα καταιονισμού</a:t>
            </a:r>
            <a:endParaRPr lang="el-GR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dirty="0" smtClean="0">
                <a:solidFill>
                  <a:srgbClr val="0070C0"/>
                </a:solidFill>
                <a:hlinkClick r:id="rId4" action="ppaction://hlinksldjump"/>
              </a:rPr>
              <a:t>Αποδοτικότητα καταιονισμού</a:t>
            </a:r>
            <a:endParaRPr lang="en-US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dirty="0" smtClean="0">
                <a:solidFill>
                  <a:srgbClr val="0070C0"/>
                </a:solidFill>
                <a:hlinkClick r:id="rId5" action="ppaction://hlinksldjump"/>
              </a:rPr>
              <a:t>Τύποι συστημάτων</a:t>
            </a:r>
            <a:endParaRPr lang="en-US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dirty="0" smtClean="0">
                <a:solidFill>
                  <a:srgbClr val="0070C0"/>
                </a:solidFill>
                <a:hlinkClick r:id="rId6" action="ppaction://hlinksldjump"/>
              </a:rPr>
              <a:t>Στατικά συστήματα</a:t>
            </a:r>
            <a:endParaRPr lang="en-US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dirty="0" smtClean="0">
                <a:solidFill>
                  <a:srgbClr val="0070C0"/>
                </a:solidFill>
                <a:hlinkClick r:id="rId7" action="ppaction://hlinksldjump"/>
              </a:rPr>
              <a:t>Κινούμενα συστήματα</a:t>
            </a:r>
            <a:endParaRPr lang="en-US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ts val="0"/>
              </a:spcBef>
            </a:pPr>
            <a:r>
              <a:rPr lang="el-GR" dirty="0" smtClean="0">
                <a:solidFill>
                  <a:srgbClr val="0070C0"/>
                </a:solidFill>
                <a:hlinkClick r:id="rId8" action="ppaction://hlinksldjump"/>
              </a:rPr>
              <a:t>Βιβλιογραφία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6" name="Θέση αριθμού διαφάνειας 1" descr=".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Πλεονεκτήματα καταιονισμού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Απλότητα στην εφαρμογή (γρήγορη εκμάθηση)</a:t>
            </a:r>
          </a:p>
          <a:p>
            <a:r>
              <a:rPr lang="el-GR" sz="2400" dirty="0"/>
              <a:t>Ελάττωση απωλειών απορροής και </a:t>
            </a:r>
            <a:r>
              <a:rPr lang="el-GR" sz="2400" dirty="0" err="1"/>
              <a:t>βαθειάς</a:t>
            </a:r>
            <a:r>
              <a:rPr lang="el-GR" sz="2400" dirty="0"/>
              <a:t> διήθησης</a:t>
            </a:r>
          </a:p>
          <a:p>
            <a:r>
              <a:rPr lang="el-GR" sz="2400" dirty="0"/>
              <a:t>Οικονομία εδάφους (υπόγειοι αγωγοί – ενώ οι διώρυγες καταλαμβάνουν 10% της αρδεύσιμης επιφάνειας)</a:t>
            </a:r>
          </a:p>
          <a:p>
            <a:r>
              <a:rPr lang="el-GR" sz="2400" dirty="0"/>
              <a:t>Δεν εμποδίζεται ο αναδασμός και η αναδιοργάνωση</a:t>
            </a:r>
          </a:p>
          <a:p>
            <a:r>
              <a:rPr lang="el-GR" sz="2400" dirty="0"/>
              <a:t>Συντήρηση σωλήνων λιγότερο δαπανηρή από </a:t>
            </a:r>
            <a:r>
              <a:rPr lang="el-GR" sz="2400" dirty="0" smtClean="0"/>
              <a:t>διώρυγες</a:t>
            </a:r>
          </a:p>
          <a:p>
            <a:r>
              <a:rPr lang="el-GR" sz="2400" dirty="0"/>
              <a:t>Δεν απαιτείται ισοπέδωση του αγρού για την εφαρμογή της,</a:t>
            </a:r>
          </a:p>
          <a:p>
            <a:r>
              <a:rPr lang="el-GR" sz="2400" dirty="0" smtClean="0"/>
              <a:t>Οι απώλειες μεταφοράς νερού είναι ελάχιστες,</a:t>
            </a:r>
          </a:p>
          <a:p>
            <a:r>
              <a:rPr lang="el-GR" sz="2400" dirty="0" smtClean="0"/>
              <a:t>Οι </a:t>
            </a:r>
            <a:r>
              <a:rPr lang="el-GR" sz="2400" dirty="0"/>
              <a:t>απαιτήσεις σε εργατικά χέρια είναι μειωμένες,</a:t>
            </a:r>
          </a:p>
          <a:p>
            <a:r>
              <a:rPr lang="el-GR" sz="2400" dirty="0"/>
              <a:t>Υπάρχει η δυνατότητα χρήσης της για </a:t>
            </a:r>
            <a:r>
              <a:rPr lang="el-GR" sz="2400" dirty="0" err="1" smtClean="0"/>
              <a:t>παγοπροστασία</a:t>
            </a: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Μειονεκτήματα καταιονισμού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η δυσκολία στην μετατόπιση των πλευρικών σωλήνων,</a:t>
            </a:r>
          </a:p>
          <a:p>
            <a:r>
              <a:rPr lang="el-GR" sz="2400" dirty="0" smtClean="0"/>
              <a:t>οι αυξημένες δαπάνες λειτουργίας,</a:t>
            </a:r>
          </a:p>
          <a:p>
            <a:r>
              <a:rPr lang="el-GR" sz="2400" dirty="0" smtClean="0"/>
              <a:t>η αδυναμία εξασφάλισης αποδεκτής ομοιομορφίας άρδευσης όταν πνέουν άνεμοι,</a:t>
            </a:r>
          </a:p>
          <a:p>
            <a:r>
              <a:rPr lang="el-GR" sz="2400" dirty="0" smtClean="0"/>
              <a:t>ο κίνδυνος ανάπτυξης ασθενειών λόγω της διαβροχής του φυλλώματος,</a:t>
            </a:r>
          </a:p>
          <a:p>
            <a:r>
              <a:rPr lang="el-GR" sz="2400" dirty="0" smtClean="0"/>
              <a:t>η μεγάλη ανάπτυξη ζιζανίων,</a:t>
            </a:r>
          </a:p>
          <a:p>
            <a:r>
              <a:rPr lang="el-GR" sz="2400" dirty="0" smtClean="0"/>
              <a:t>ο κίνδυνος καταστροφής της επιφανειακής δομής του εδάφους από την πτώση των σταγόνων</a:t>
            </a:r>
            <a:endParaRPr lang="el-GR" sz="2400" dirty="0"/>
          </a:p>
        </p:txBody>
      </p:sp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Αποδοτικότητα καταιονισμού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800" dirty="0" smtClean="0"/>
              <a:t>Αποδοτικότητα από 65 έως 85%</a:t>
            </a:r>
            <a:endParaRPr lang="el-GR" sz="2800" dirty="0"/>
          </a:p>
        </p:txBody>
      </p:sp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Τύποι συστημάτων 1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Υπάρχουν περίπου δέκα διαφορετικοί τύποι συστημάτων άρδευσης με καταιονισμό και αρκετές παραλλαγές κάθε τύπου. Τα συστήματα αυτά μπορούν να ταξινομηθούν σε δύο βασικές ομάδες: τα στατικά συστήματα στα οποία οι εκτοξευτές λειτουργούν από σταθερή θέση και τα μετακινούμενα συστήματα όπου οι εκτοξευτές λειτουργούν ενώ κινούνται στο πεδίο.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 smtClean="0"/>
              <a:t>Τύποι συστημάτων 2</a:t>
            </a:r>
            <a:endParaRPr lang="el-GR" b="1" dirty="0"/>
          </a:p>
        </p:txBody>
      </p:sp>
      <p:sp>
        <p:nvSpPr>
          <p:cNvPr id="3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dirty="0"/>
              <a:t>Στατικά συστήματα</a:t>
            </a:r>
          </a:p>
          <a:p>
            <a:r>
              <a:rPr lang="el-GR" sz="2400" dirty="0"/>
              <a:t>Σε αυτά ανήκουν τα μόνιμα ή </a:t>
            </a:r>
            <a:r>
              <a:rPr lang="el-GR" sz="2400" dirty="0" err="1"/>
              <a:t>ημιμόνιμα</a:t>
            </a:r>
            <a:r>
              <a:rPr lang="el-GR" sz="2400" dirty="0"/>
              <a:t> καθώς και τα φορητά συστήματα</a:t>
            </a:r>
          </a:p>
          <a:p>
            <a:pPr marL="0" indent="0">
              <a:buNone/>
            </a:pPr>
            <a:r>
              <a:rPr lang="el-GR" sz="2400" dirty="0"/>
              <a:t>Μετακινούμενα αρδευτικά συστήματα</a:t>
            </a:r>
          </a:p>
          <a:p>
            <a:r>
              <a:rPr lang="el-GR" sz="2400" dirty="0"/>
              <a:t>Η ομάδα περιλαμβάνει τα πιο σύγχρονα συστήματα άρδευσης των καλλιεργειών όπου ταυτόχρονα με την άρδευση γίνεται μετακίνηση των γραμμών ή των οργάνων (εκτοξευτών κ.λπ.) άρδευσης.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5" name="Θέση αριθμού διαφάνειας 1" descr=".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0AE728C-E611-4819-AE43-A6ECB79E445A}" type="slidenum">
              <a:rPr lang="el-GR" sz="1400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l-G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6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DEFAULTLANGUAGE" val="msoLanguageIDGreek"/>
  <p:tag name="ZHAW.ACCESSIBILITYADDIN.CHECKTIMEDATE" val="29/1/2016 11:53:50 πμ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050,2,6,9,8,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4098,4099,6,3,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6,7,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2056,6,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B4171419-0DD7-492B-9AE3-51F4EF85B7E7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1062</Words>
  <Application>Microsoft Office PowerPoint</Application>
  <PresentationFormat>Προβολή στην οθόνη (4:3)</PresentationFormat>
  <Paragraphs>151</Paragraphs>
  <Slides>28</Slides>
  <Notes>7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29" baseType="lpstr">
      <vt:lpstr>Θέμα του Office</vt:lpstr>
      <vt:lpstr>Αρδευτική Μηχανική</vt:lpstr>
      <vt:lpstr>Χρηματοδότηση </vt:lpstr>
      <vt:lpstr>Σκοποί ενότητας </vt:lpstr>
      <vt:lpstr>Περιεχόμενα ενότητας</vt:lpstr>
      <vt:lpstr>Πλεονεκτήματα καταιονισμού</vt:lpstr>
      <vt:lpstr>Μειονεκτήματα καταιονισμού</vt:lpstr>
      <vt:lpstr>Αποδοτικότητα καταιονισμού</vt:lpstr>
      <vt:lpstr>Τύποι συστημάτων 1</vt:lpstr>
      <vt:lpstr>Τύποι συστημάτων 2</vt:lpstr>
      <vt:lpstr>Τύποι συστημάτων 3</vt:lpstr>
      <vt:lpstr>Στατικά συστήματα 1</vt:lpstr>
      <vt:lpstr>Στατικά συστήματα 2</vt:lpstr>
      <vt:lpstr>Στατικά συστήματα 3</vt:lpstr>
      <vt:lpstr>Στατικά συστήματα 4</vt:lpstr>
      <vt:lpstr>Στατικά συστήματα 5</vt:lpstr>
      <vt:lpstr>Κινούμενα συστήματα 1</vt:lpstr>
      <vt:lpstr>Κινούμενα συστήματα 2</vt:lpstr>
      <vt:lpstr>Κινούμενα συστήματα 3</vt:lpstr>
      <vt:lpstr>Κινούμενα συστήματα 4</vt:lpstr>
      <vt:lpstr>Βιβλιογραφία</vt:lpstr>
      <vt:lpstr>Τέλος ενότητας</vt:lpstr>
      <vt:lpstr>Σημειώματα</vt:lpstr>
      <vt:lpstr>Σημείωμα Ιστορικού  Εκδόσεων Έργου</vt:lpstr>
      <vt:lpstr>Σημείωμα Αναφοράς</vt:lpstr>
      <vt:lpstr>Σημείωμα Αδειοδότησης</vt:lpstr>
      <vt:lpstr>Σημείωμα Χρήσης Έργων Τρίτων  (1/2)</vt:lpstr>
      <vt:lpstr>Σημείωμα Χρήσης Έργων Τρίτων  (2/2) </vt:lpstr>
      <vt:lpstr>Διατήρηση Σημειωμάτων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Προγραμματισμός Επιχειρησιακών Πόρων ERP</dc:title>
  <dc:creator>IOANNIS TZIGOYRAS</dc:creator>
  <cp:lastModifiedBy>Alex</cp:lastModifiedBy>
  <cp:revision>98</cp:revision>
  <dcterms:created xsi:type="dcterms:W3CDTF">2014-09-20T14:32:06Z</dcterms:created>
  <dcterms:modified xsi:type="dcterms:W3CDTF">2016-01-29T09:53:52Z</dcterms:modified>
</cp:coreProperties>
</file>