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3.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1"/>
  </p:notesMasterIdLst>
  <p:sldIdLst>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 id="281" r:id="rId25"/>
    <p:sldId id="282" r:id="rId26"/>
    <p:sldId id="285" r:id="rId27"/>
    <p:sldId id="287" r:id="rId28"/>
    <p:sldId id="286" r:id="rId29"/>
    <p:sldId id="262" r:id="rId30"/>
  </p:sldIdLst>
  <p:sldSz cx="9144000" cy="6858000" type="screen4x3"/>
  <p:notesSz cx="6858000" cy="9144000"/>
  <p:custDataLst>
    <p:tags r:id="rId3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44" autoAdjust="0"/>
    <p:restoredTop sz="86369" autoAdjust="0"/>
  </p:normalViewPr>
  <p:slideViewPr>
    <p:cSldViewPr>
      <p:cViewPr varScale="1">
        <p:scale>
          <a:sx n="76" d="100"/>
          <a:sy n="76" d="100"/>
        </p:scale>
        <p:origin x="-516" y="-84"/>
      </p:cViewPr>
      <p:guideLst>
        <p:guide orient="horz" pos="2160"/>
        <p:guide pos="2880"/>
      </p:guideLst>
    </p:cSldViewPr>
  </p:slideViewPr>
  <p:outlineViewPr>
    <p:cViewPr>
      <p:scale>
        <a:sx n="33" d="100"/>
        <a:sy n="33" d="100"/>
      </p:scale>
      <p:origin x="0" y="18192"/>
    </p:cViewPr>
  </p:outlineViewPr>
  <p:notesTextViewPr>
    <p:cViewPr>
      <p:scale>
        <a:sx n="1" d="1"/>
        <a:sy n="1" d="1"/>
      </p:scale>
      <p:origin x="0" y="0"/>
    </p:cViewPr>
  </p:notesTextViewPr>
  <p:sorterViewPr>
    <p:cViewPr>
      <p:scale>
        <a:sx n="100" d="100"/>
        <a:sy n="100" d="100"/>
      </p:scale>
      <p:origin x="0" y="805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081F-3ABD-4FDA-AE9F-3F9AAB52EDFE}" type="datetimeFigureOut">
              <a:rPr lang="el-GR" smtClean="0"/>
              <a:t>10/2/2014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D595EC-31B5-4FE2-9AD0-355B36B01B63}" type="slidenum">
              <a:rPr lang="el-GR" smtClean="0"/>
              <a:t>‹#›</a:t>
            </a:fld>
            <a:endParaRPr lang="el-GR"/>
          </a:p>
        </p:txBody>
      </p:sp>
    </p:spTree>
    <p:extLst>
      <p:ext uri="{BB962C8B-B14F-4D97-AF65-F5344CB8AC3E}">
        <p14:creationId xmlns:p14="http://schemas.microsoft.com/office/powerpoint/2010/main" val="371356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4</a:t>
            </a:fld>
            <a:endParaRPr lang="el-GR" altLang="el-G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98172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E324CBB-4C0D-42EC-90B2-2CF55688AF08}"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2418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86BDCF-F245-4491-B658-E596E094933B}"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64648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98DA856-2BE7-4FBD-AFE9-5E7B40881864}"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5557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B93070B-51BF-4697-B005-087C01FF6DF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50731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32318B3-C328-4CAA-A5EE-16FBAF7CFD2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638656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CE82A44-6C3F-4022-9A10-C18AA496641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35806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A306362-3B58-4DCD-B062-30261BF97AFE}" type="datetime1">
              <a:rPr lang="el-GR" smtClean="0"/>
              <a:t>10/2/2014</a:t>
            </a:fld>
            <a:endParaRPr lang="el-GR"/>
          </a:p>
        </p:txBody>
      </p:sp>
      <p:sp>
        <p:nvSpPr>
          <p:cNvPr id="8" name="Θέση υποσέλιδου 7"/>
          <p:cNvSpPr>
            <a:spLocks noGrp="1"/>
          </p:cNvSpPr>
          <p:nvPr>
            <p:ph type="ftr" sz="quarter" idx="11"/>
          </p:nvPr>
        </p:nvSpPr>
        <p:spPr/>
        <p:txBody>
          <a:bodyPr/>
          <a:lstStyle/>
          <a:p>
            <a:r>
              <a:rPr lang="en-US" smtClean="0"/>
              <a:t>Potigam nomater</a:t>
            </a:r>
            <a:endParaRPr lang="el-GR"/>
          </a:p>
        </p:txBody>
      </p:sp>
      <p:sp>
        <p:nvSpPr>
          <p:cNvPr id="9" name="Θέση αριθμού διαφάνειας 8"/>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03409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0016116-3F59-4217-9211-173B96A20F8A}" type="datetime1">
              <a:rPr lang="el-GR" smtClean="0"/>
              <a:t>10/2/2014</a:t>
            </a:fld>
            <a:endParaRPr lang="el-GR"/>
          </a:p>
        </p:txBody>
      </p:sp>
      <p:sp>
        <p:nvSpPr>
          <p:cNvPr id="4" name="Θέση υποσέλιδου 3"/>
          <p:cNvSpPr>
            <a:spLocks noGrp="1"/>
          </p:cNvSpPr>
          <p:nvPr>
            <p:ph type="ftr" sz="quarter" idx="11"/>
          </p:nvPr>
        </p:nvSpPr>
        <p:spPr/>
        <p:txBody>
          <a:bodyPr/>
          <a:lstStyle/>
          <a:p>
            <a:r>
              <a:rPr lang="en-US" smtClean="0"/>
              <a:t>Potigam nomater</a:t>
            </a:r>
            <a:endParaRPr lang="el-GR"/>
          </a:p>
        </p:txBody>
      </p:sp>
      <p:sp>
        <p:nvSpPr>
          <p:cNvPr id="5" name="Θέση αριθμού διαφάνειας 4"/>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257853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F517B57-D6BB-482A-9586-1BE3A2D51E53}" type="datetime1">
              <a:rPr lang="el-GR" smtClean="0"/>
              <a:t>10/2/2014</a:t>
            </a:fld>
            <a:endParaRPr lang="el-GR"/>
          </a:p>
        </p:txBody>
      </p:sp>
      <p:sp>
        <p:nvSpPr>
          <p:cNvPr id="3" name="Θέση υποσέλιδου 2"/>
          <p:cNvSpPr>
            <a:spLocks noGrp="1"/>
          </p:cNvSpPr>
          <p:nvPr>
            <p:ph type="ftr" sz="quarter" idx="11"/>
          </p:nvPr>
        </p:nvSpPr>
        <p:spPr/>
        <p:txBody>
          <a:bodyPr/>
          <a:lstStyle/>
          <a:p>
            <a:r>
              <a:rPr lang="en-US" smtClean="0"/>
              <a:t>Potigam nomater</a:t>
            </a:r>
            <a:endParaRPr lang="el-GR"/>
          </a:p>
        </p:txBody>
      </p:sp>
      <p:sp>
        <p:nvSpPr>
          <p:cNvPr id="4" name="Θέση αριθμού διαφάνειας 3"/>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4069053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2FD4FF8-E15E-4F22-8E0D-0A4126C4818F}"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884619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5DD0ABE-E30F-40C0-90BE-E20DF273E46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338000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FFDCA-C927-4243-A0BC-0F72D82FE41C}" type="datetime1">
              <a:rPr lang="el-GR" smtClean="0"/>
              <a:t>10/2/2014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Potigam nomater</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5CC12-D00C-4A9A-82EA-111DE1DD81B3}" type="slidenum">
              <a:rPr lang="el-GR" smtClean="0"/>
              <a:t>‹#›</a:t>
            </a:fld>
            <a:endParaRPr lang="el-GR"/>
          </a:p>
        </p:txBody>
      </p:sp>
    </p:spTree>
    <p:extLst>
      <p:ext uri="{BB962C8B-B14F-4D97-AF65-F5344CB8AC3E}">
        <p14:creationId xmlns:p14="http://schemas.microsoft.com/office/powerpoint/2010/main" val="2985545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4.xml"/><Relationship Id="rId7" Type="http://schemas.openxmlformats.org/officeDocument/2006/relationships/hyperlink" Target="http://creativecommons.org/licenses/by-sa/3.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slideLayout" Target="../slideLayouts/slideLayout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slideLayout" Target="../slideLayouts/slideLayout7.xml"/><Relationship Id="rId4" Type="http://schemas.openxmlformats.org/officeDocument/2006/relationships/tags" Target="../tags/tag43.xml"/></Relationships>
</file>

<file path=ppt/slides/_rels/slide1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46.xml"/><Relationship Id="rId7" Type="http://schemas.openxmlformats.org/officeDocument/2006/relationships/image" Target="../media/image5.jpeg"/><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 Target="slide5.xml"/><Relationship Id="rId5" Type="http://schemas.openxmlformats.org/officeDocument/2006/relationships/slideLayout" Target="../slideLayouts/slideLayout7.xml"/><Relationship Id="rId4" Type="http://schemas.openxmlformats.org/officeDocument/2006/relationships/tags" Target="../tags/tag47.xml"/></Relationships>
</file>

<file path=ppt/slides/_rels/slide12.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slideLayout" Target="../slideLayouts/slideLayout7.xml"/><Relationship Id="rId4" Type="http://schemas.openxmlformats.org/officeDocument/2006/relationships/tags" Target="../tags/tag51.xml"/></Relationships>
</file>

<file path=ppt/slides/_rels/slide13.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slideLayout" Target="../slideLayouts/slideLayout7.xml"/><Relationship Id="rId4" Type="http://schemas.openxmlformats.org/officeDocument/2006/relationships/tags" Target="../tags/tag55.xml"/></Relationships>
</file>

<file path=ppt/slides/_rels/slide14.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5" Type="http://schemas.openxmlformats.org/officeDocument/2006/relationships/slideLayout" Target="../slideLayouts/slideLayout7.xml"/><Relationship Id="rId4" Type="http://schemas.openxmlformats.org/officeDocument/2006/relationships/tags" Target="../tags/tag59.xml"/></Relationships>
</file>

<file path=ppt/slides/_rels/slide15.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5" Type="http://schemas.openxmlformats.org/officeDocument/2006/relationships/slideLayout" Target="../slideLayouts/slideLayout7.xml"/><Relationship Id="rId4" Type="http://schemas.openxmlformats.org/officeDocument/2006/relationships/tags" Target="../tags/tag63.xml"/></Relationships>
</file>

<file path=ppt/slides/_rels/slide16.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5" Type="http://schemas.openxmlformats.org/officeDocument/2006/relationships/slideLayout" Target="../slideLayouts/slideLayout2.xml"/><Relationship Id="rId4" Type="http://schemas.openxmlformats.org/officeDocument/2006/relationships/tags" Target="../tags/tag67.xml"/></Relationships>
</file>

<file path=ppt/slides/_rels/slide17.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5" Type="http://schemas.openxmlformats.org/officeDocument/2006/relationships/slideLayout" Target="../slideLayouts/slideLayout2.xml"/><Relationship Id="rId4" Type="http://schemas.openxmlformats.org/officeDocument/2006/relationships/tags" Target="../tags/tag71.xml"/></Relationships>
</file>

<file path=ppt/slides/_rels/slide18.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tags" Target="../tags/tag78.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7.xml"/></Relationships>
</file>

<file path=ppt/slides/_rels/slide2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7.xml"/><Relationship Id="rId1" Type="http://schemas.openxmlformats.org/officeDocument/2006/relationships/tags" Target="../tags/tag88.xml"/><Relationship Id="rId5" Type="http://schemas.microsoft.com/office/2007/relationships/hdphoto" Target="../media/hdphoto1.wdp"/><Relationship Id="rId4" Type="http://schemas.openxmlformats.org/officeDocument/2006/relationships/image" Target="../media/image5.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sa/3.0/deed.el"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xml"/><Relationship Id="rId7" Type="http://schemas.openxmlformats.org/officeDocument/2006/relationships/hyperlink" Target="http://www.edulll.gr/"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5.xml.rels><?xml version="1.0" encoding="UTF-8" standalone="yes"?>
<Relationships xmlns="http://schemas.openxmlformats.org/package/2006/relationships"><Relationship Id="rId8" Type="http://schemas.openxmlformats.org/officeDocument/2006/relationships/tags" Target="../tags/tag23.xml"/><Relationship Id="rId13" Type="http://schemas.openxmlformats.org/officeDocument/2006/relationships/slide" Target="slide12.xml"/><Relationship Id="rId3" Type="http://schemas.openxmlformats.org/officeDocument/2006/relationships/tags" Target="../tags/tag18.xml"/><Relationship Id="rId7" Type="http://schemas.openxmlformats.org/officeDocument/2006/relationships/tags" Target="../tags/tag22.xml"/><Relationship Id="rId12" Type="http://schemas.openxmlformats.org/officeDocument/2006/relationships/slide" Target="slide10.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slide" Target="slide9.xml"/><Relationship Id="rId5" Type="http://schemas.openxmlformats.org/officeDocument/2006/relationships/tags" Target="../tags/tag20.xml"/><Relationship Id="rId10" Type="http://schemas.openxmlformats.org/officeDocument/2006/relationships/slide" Target="slide6.xml"/><Relationship Id="rId4" Type="http://schemas.openxmlformats.org/officeDocument/2006/relationships/tags" Target="../tags/tag19.xml"/><Relationship Id="rId9"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27.xml"/></Relationships>
</file>

<file path=ppt/slides/_rels/slide7.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31.xml"/></Relationships>
</file>

<file path=ppt/slides/_rels/slide8.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34.xml"/><Relationship Id="rId7" Type="http://schemas.openxmlformats.org/officeDocument/2006/relationships/image" Target="../media/image5.jpe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 Target="slide5.xml"/><Relationship Id="rId5" Type="http://schemas.openxmlformats.org/officeDocument/2006/relationships/slideLayout" Target="../slideLayouts/slideLayout7.xml"/><Relationship Id="rId4" Type="http://schemas.openxmlformats.org/officeDocument/2006/relationships/tags" Target="../tags/tag35.xml"/></Relationships>
</file>

<file path=ppt/slides/_rels/slide9.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Layout" Target="../slideLayouts/slideLayout7.xml"/><Relationship Id="rId4" Type="http://schemas.openxmlformats.org/officeDocument/2006/relationships/tags" Target="../tags/tag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5" tooltip="Μετάβαση στην Ιστοσελίδα του Ιδρύματος"/>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82613"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custDataLst>
              <p:tags r:id="rId2"/>
            </p:custDataLst>
          </p:nvPr>
        </p:nvSpPr>
        <p:spPr>
          <a:xfrm>
            <a:off x="582613" y="1772816"/>
            <a:ext cx="7949827" cy="1236663"/>
          </a:xfrm>
        </p:spPr>
        <p:txBody>
          <a:bodyPr>
            <a:noAutofit/>
          </a:bodyPr>
          <a:lstStyle/>
          <a:p>
            <a:r>
              <a:rPr lang="el-GR" altLang="el-GR" b="1" dirty="0" smtClean="0">
                <a:solidFill>
                  <a:srgbClr val="000000"/>
                </a:solidFill>
              </a:rPr>
              <a:t>Διοίκηση Ποιότητας</a:t>
            </a:r>
            <a:endParaRPr lang="el-GR" altLang="el-GR" dirty="0" smtClean="0"/>
          </a:p>
        </p:txBody>
      </p:sp>
      <p:sp>
        <p:nvSpPr>
          <p:cNvPr id="3" name="Θέση περιεχομένου 1"/>
          <p:cNvSpPr>
            <a:spLocks noGrp="1"/>
          </p:cNvSpPr>
          <p:nvPr>
            <p:ph type="subTitle" idx="1"/>
            <p:custDataLst>
              <p:tags r:id="rId3"/>
            </p:custDataLst>
          </p:nvPr>
        </p:nvSpPr>
        <p:spPr>
          <a:xfrm>
            <a:off x="971600" y="3140968"/>
            <a:ext cx="7128792" cy="2316088"/>
          </a:xfrm>
        </p:spPr>
        <p:txBody>
          <a:bodyPr rtlCol="0">
            <a:normAutofit/>
          </a:bodyPr>
          <a:lstStyle/>
          <a:p>
            <a:pPr fontAlgn="auto">
              <a:spcBef>
                <a:spcPts val="0"/>
              </a:spcBef>
              <a:spcAft>
                <a:spcPts val="1800"/>
              </a:spcAft>
              <a:buFont typeface="Arial" panose="020B0604020202020204" pitchFamily="34" charset="0"/>
              <a:buNone/>
              <a:defRPr/>
            </a:pPr>
            <a:r>
              <a:rPr lang="el-GR" sz="2800" b="1" dirty="0">
                <a:solidFill>
                  <a:prstClr val="black"/>
                </a:solidFill>
                <a:cs typeface="Arial" charset="0"/>
              </a:rPr>
              <a:t>Ενότητα </a:t>
            </a:r>
            <a:r>
              <a:rPr lang="el-GR" sz="2800" b="1" dirty="0" smtClean="0">
                <a:solidFill>
                  <a:prstClr val="black"/>
                </a:solidFill>
                <a:cs typeface="Arial" charset="0"/>
              </a:rPr>
              <a:t>1</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schemeClr val="tx1"/>
                </a:solidFill>
              </a:rPr>
              <a:t>Εισαγωγή – Ορισμοί.</a:t>
            </a:r>
            <a:endParaRPr lang="el-GR" sz="2800" dirty="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cs typeface="Arial" charset="0"/>
              </a:rPr>
              <a:t> </a:t>
            </a:r>
            <a:r>
              <a:rPr lang="el-GR" sz="2800" b="1" dirty="0">
                <a:solidFill>
                  <a:prstClr val="black"/>
                </a:solidFill>
                <a:cs typeface="Arial" charset="0"/>
              </a:rPr>
              <a:t>   </a:t>
            </a:r>
            <a:r>
              <a:rPr lang="el-GR" sz="2800" dirty="0">
                <a:solidFill>
                  <a:prstClr val="black"/>
                </a:solidFill>
                <a:cs typeface="Arial" charset="0"/>
              </a:rPr>
              <a:t>Διδάσκων: </a:t>
            </a:r>
            <a:r>
              <a:rPr lang="el-GR" sz="2800" dirty="0" err="1" smtClean="0">
                <a:solidFill>
                  <a:prstClr val="black"/>
                </a:solidFill>
                <a:cs typeface="Arial" charset="0"/>
              </a:rPr>
              <a:t>Τσέλιος</a:t>
            </a:r>
            <a:r>
              <a:rPr lang="el-GR" sz="2800" dirty="0" smtClean="0">
                <a:solidFill>
                  <a:prstClr val="black"/>
                </a:solidFill>
                <a:cs typeface="Arial" charset="0"/>
              </a:rPr>
              <a:t> Δημήτριος, </a:t>
            </a:r>
          </a:p>
          <a:p>
            <a:pPr>
              <a:spcBef>
                <a:spcPts val="0"/>
              </a:spcBef>
              <a:spcAft>
                <a:spcPts val="1200"/>
              </a:spcAft>
              <a:defRPr/>
            </a:pPr>
            <a:r>
              <a:rPr lang="el-GR" sz="2800" dirty="0">
                <a:solidFill>
                  <a:prstClr val="black"/>
                </a:solidFill>
                <a:cs typeface="Arial" charset="0"/>
              </a:rPr>
              <a:t>Καθηγητής </a:t>
            </a:r>
            <a:r>
              <a:rPr lang="el-GR" sz="2800" dirty="0" smtClean="0">
                <a:solidFill>
                  <a:prstClr val="black"/>
                </a:solidFill>
                <a:cs typeface="Arial" charset="0"/>
              </a:rPr>
              <a:t>Εφαρμογών</a:t>
            </a: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Τμήμα Διοίκησης Επιχειρήσεων </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7" tooltip="Μετάβαση στην Άδεια Χρήσης"/>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232724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b="1" dirty="0" smtClean="0"/>
              <a:t>Όροι</a:t>
            </a:r>
            <a:r>
              <a:rPr lang="el-GR" b="1" baseline="0" dirty="0" smtClean="0"/>
              <a:t> που σχετίζονται με την ποιότητα </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600"/>
              </a:spcAft>
            </a:pPr>
            <a:r>
              <a:rPr lang="el-GR" altLang="el-GR" sz="2800" b="1" dirty="0"/>
              <a:t>Χαρακτηριστικά προϊόντος</a:t>
            </a:r>
          </a:p>
          <a:p>
            <a:pPr lvl="1">
              <a:spcAft>
                <a:spcPts val="600"/>
              </a:spcAft>
            </a:pPr>
            <a:r>
              <a:rPr lang="el-GR" altLang="el-GR" sz="2400" dirty="0"/>
              <a:t>Στόχοι αγοράς και τεχνικές απαιτήσεις</a:t>
            </a:r>
          </a:p>
          <a:p>
            <a:pPr>
              <a:spcAft>
                <a:spcPts val="600"/>
              </a:spcAft>
            </a:pPr>
            <a:r>
              <a:rPr lang="el-GR" altLang="el-GR" sz="2800" b="1" dirty="0"/>
              <a:t>Σχεδιασμός</a:t>
            </a:r>
          </a:p>
          <a:p>
            <a:pPr lvl="1">
              <a:spcAft>
                <a:spcPts val="600"/>
              </a:spcAft>
            </a:pPr>
            <a:r>
              <a:rPr lang="el-GR" altLang="el-GR" sz="2400" dirty="0"/>
              <a:t>Μετάφραση των αναγκών των πελατών σε χαρακτηριστικά.</a:t>
            </a:r>
          </a:p>
          <a:p>
            <a:pPr>
              <a:spcAft>
                <a:spcPts val="600"/>
              </a:spcAft>
            </a:pPr>
            <a:r>
              <a:rPr lang="el-GR" altLang="el-GR" sz="2800" b="1" dirty="0"/>
              <a:t>Ικανότητα διαδικασίας</a:t>
            </a:r>
          </a:p>
          <a:p>
            <a:pPr lvl="1">
              <a:spcAft>
                <a:spcPts val="600"/>
              </a:spcAft>
            </a:pPr>
            <a:r>
              <a:rPr lang="el-GR" altLang="el-GR" sz="2400" dirty="0"/>
              <a:t>Βαθμός συμμόρφωσης των χαρακτηριστικών ως προς συγκεκριμένες προδιαγραφές</a:t>
            </a:r>
            <a:r>
              <a:rPr lang="el-GR" altLang="el-GR" sz="2400" dirty="0" smtClean="0"/>
              <a:t>.</a:t>
            </a:r>
          </a:p>
          <a:p>
            <a:pPr lvl="1">
              <a:spcAft>
                <a:spcPts val="600"/>
              </a:spcAft>
            </a:pPr>
            <a:r>
              <a:rPr lang="el-GR" altLang="el-GR" sz="2400" dirty="0"/>
              <a:t>Εύρος της διακύμανσης των χαρακτηριστικών.</a:t>
            </a:r>
          </a:p>
          <a:p>
            <a:pPr>
              <a:spcAft>
                <a:spcPts val="600"/>
              </a:spcAft>
            </a:pPr>
            <a:endParaRPr lang="el-GR" altLang="el-GR" sz="2800" dirty="0"/>
          </a:p>
        </p:txBody>
      </p:sp>
      <p:sp>
        <p:nvSpPr>
          <p:cNvPr id="6" name="Θέση υποσέλιδου 1" descr="."/>
          <p:cNvSpPr txBox="1">
            <a:spLocks/>
          </p:cNvSpPr>
          <p:nvPr>
            <p:custDataLst>
              <p:tags r:id="rId3"/>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7380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a:bodyPr>
          <a:lstStyle/>
          <a:p>
            <a:r>
              <a:rPr lang="el-GR" b="1" dirty="0" smtClean="0"/>
              <a:t>Ανάλυση Απαιτήσεων</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r>
              <a:rPr lang="el-GR" altLang="el-GR" sz="2800" dirty="0"/>
              <a:t>Προδιαγραφές διαστάσεων</a:t>
            </a:r>
          </a:p>
          <a:p>
            <a:pPr>
              <a:spcAft>
                <a:spcPts val="800"/>
              </a:spcAft>
            </a:pPr>
            <a:r>
              <a:rPr lang="el-GR" altLang="el-GR" sz="2800" dirty="0"/>
              <a:t>Στόχοι σε σχέση με αξιοπιστία και διάρκεια ζωής</a:t>
            </a:r>
          </a:p>
          <a:p>
            <a:pPr>
              <a:spcAft>
                <a:spcPts val="800"/>
              </a:spcAft>
            </a:pPr>
            <a:r>
              <a:rPr lang="el-GR" altLang="el-GR" sz="2800" dirty="0"/>
              <a:t>Απαιτήσεις ασφάλειας</a:t>
            </a:r>
          </a:p>
          <a:p>
            <a:pPr>
              <a:spcAft>
                <a:spcPts val="800"/>
              </a:spcAft>
            </a:pPr>
            <a:r>
              <a:rPr lang="el-GR" altLang="el-GR" sz="2800" dirty="0"/>
              <a:t>Σχετικά πρότυπα</a:t>
            </a:r>
          </a:p>
          <a:p>
            <a:pPr>
              <a:spcAft>
                <a:spcPts val="800"/>
              </a:spcAft>
            </a:pPr>
            <a:r>
              <a:rPr lang="el-GR" altLang="el-GR" sz="2800" dirty="0"/>
              <a:t>Διάφορα κόστη</a:t>
            </a:r>
          </a:p>
          <a:p>
            <a:pPr>
              <a:spcAft>
                <a:spcPts val="800"/>
              </a:spcAft>
            </a:pPr>
            <a:r>
              <a:rPr lang="el-GR" altLang="el-GR" sz="2800" dirty="0"/>
              <a:t>Συνθήκες παραγωγής</a:t>
            </a:r>
          </a:p>
          <a:p>
            <a:pPr>
              <a:spcAft>
                <a:spcPts val="800"/>
              </a:spcAft>
            </a:pPr>
            <a:r>
              <a:rPr lang="el-GR" altLang="el-GR" sz="2800" dirty="0"/>
              <a:t>Περιβαλλοντικές επιδράσεις</a:t>
            </a:r>
            <a:endParaRPr lang="el-GR" altLang="el-GR" sz="2400" dirty="0"/>
          </a:p>
          <a:p>
            <a:pPr>
              <a:spcAft>
                <a:spcPts val="600"/>
              </a:spcAft>
            </a:pPr>
            <a:endParaRPr lang="el-GR" altLang="el-GR" sz="2800" dirty="0"/>
          </a:p>
        </p:txBody>
      </p:sp>
      <p:pic>
        <p:nvPicPr>
          <p:cNvPr id="5" name="Εικόνα 1" descr="Εικονίδιο μετάβασης στα Περιεχόμενα.">
            <a:hlinkClick r:id="rId6" action="ppaction://hlinksldjump" tooltip="Επιστροφή στα Περιεχόμενα"/>
          </p:cNvPr>
          <p:cNvPicPr>
            <a:picLocks noChangeAspect="1"/>
          </p:cNvPicPr>
          <p:nvPr/>
        </p:nvPicPr>
        <p:blipFill>
          <a:blip r:embed="rId7">
            <a:extLst>
              <a:ext uri="{BEBA8EAE-BF5A-486C-A8C5-ECC9F3942E4B}">
                <a14:imgProps xmlns:a14="http://schemas.microsoft.com/office/drawing/2010/main">
                  <a14:imgLayer r:embed="rId8">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6" name="Θέση υποσέλιδου 1" descr="."/>
          <p:cNvSpPr txBox="1">
            <a:spLocks/>
          </p:cNvSpPr>
          <p:nvPr>
            <p:custDataLst>
              <p:tags r:id="rId3"/>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64503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a:bodyPr>
          <a:lstStyle/>
          <a:p>
            <a:r>
              <a:rPr lang="el-GR" sz="4400" b="1" kern="1200" dirty="0" smtClean="0">
                <a:solidFill>
                  <a:schemeClr val="tx1"/>
                </a:solidFill>
              </a:rPr>
              <a:t>Η Σημασία της ποιότητας</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endParaRPr lang="el-GR" altLang="el-GR" sz="2800" dirty="0" smtClean="0"/>
          </a:p>
          <a:p>
            <a:pPr marL="0" indent="0">
              <a:spcAft>
                <a:spcPts val="800"/>
              </a:spcAft>
              <a:buNone/>
            </a:pPr>
            <a:r>
              <a:rPr lang="el-GR" altLang="el-GR" sz="2800" dirty="0" smtClean="0"/>
              <a:t>1. Για </a:t>
            </a:r>
            <a:r>
              <a:rPr lang="el-GR" altLang="el-GR" sz="2800" dirty="0"/>
              <a:t>την επιχείρηση</a:t>
            </a:r>
          </a:p>
          <a:p>
            <a:pPr marL="0" indent="0">
              <a:spcAft>
                <a:spcPts val="800"/>
              </a:spcAft>
              <a:buNone/>
            </a:pPr>
            <a:r>
              <a:rPr lang="el-GR" altLang="el-GR" sz="2800" dirty="0" smtClean="0"/>
              <a:t>2. Για </a:t>
            </a:r>
            <a:r>
              <a:rPr lang="el-GR" altLang="el-GR" sz="2800" dirty="0"/>
              <a:t>τον πελάτη</a:t>
            </a:r>
          </a:p>
          <a:p>
            <a:pPr marL="0" indent="0">
              <a:spcAft>
                <a:spcPts val="800"/>
              </a:spcAft>
              <a:buNone/>
            </a:pPr>
            <a:r>
              <a:rPr lang="el-GR" altLang="el-GR" sz="2800" dirty="0" smtClean="0"/>
              <a:t>3. Για </a:t>
            </a:r>
            <a:r>
              <a:rPr lang="el-GR" altLang="el-GR" sz="2800" dirty="0"/>
              <a:t>την κοινωνία</a:t>
            </a:r>
          </a:p>
          <a:p>
            <a:pPr marL="0" indent="0">
              <a:spcAft>
                <a:spcPts val="600"/>
              </a:spcAft>
              <a:buNone/>
            </a:pPr>
            <a:endParaRPr lang="el-GR" altLang="el-GR" sz="2800" dirty="0"/>
          </a:p>
        </p:txBody>
      </p:sp>
      <p:sp>
        <p:nvSpPr>
          <p:cNvPr id="6" name="Θέση υποσέλιδου 1" descr="."/>
          <p:cNvSpPr txBox="1">
            <a:spLocks/>
          </p:cNvSpPr>
          <p:nvPr>
            <p:custDataLst>
              <p:tags r:id="rId3"/>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530093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rPr>
              <a:t>Σημασία της ποιότητας για την επιχείρηση </a:t>
            </a:r>
            <a:r>
              <a:rPr lang="en-US" sz="4400" b="1" kern="1200" dirty="0" smtClean="0">
                <a:solidFill>
                  <a:schemeClr val="tx1"/>
                </a:solidFill>
              </a:rPr>
              <a:t>(1/4)</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endParaRPr lang="el-GR" altLang="el-GR" sz="2800" dirty="0" smtClean="0"/>
          </a:p>
          <a:p>
            <a:pPr marL="0" indent="0">
              <a:spcAft>
                <a:spcPts val="800"/>
              </a:spcAft>
              <a:buNone/>
            </a:pPr>
            <a:r>
              <a:rPr lang="el-GR" altLang="el-GR" sz="2800" b="1" dirty="0" smtClean="0"/>
              <a:t>1. Η </a:t>
            </a:r>
            <a:r>
              <a:rPr lang="el-GR" altLang="el-GR" sz="2800" b="1" dirty="0"/>
              <a:t>φήμη</a:t>
            </a:r>
          </a:p>
          <a:p>
            <a:pPr marL="400050" lvl="1" indent="0">
              <a:spcAft>
                <a:spcPts val="800"/>
              </a:spcAft>
              <a:buNone/>
            </a:pPr>
            <a:r>
              <a:rPr lang="el-GR" altLang="el-GR" sz="2400" dirty="0" smtClean="0"/>
              <a:t>- Έλλειψη </a:t>
            </a:r>
            <a:r>
              <a:rPr lang="el-GR" altLang="el-GR" sz="2400" dirty="0"/>
              <a:t>ποιότητας προκαλεί προβλήματα στη φήμη.</a:t>
            </a:r>
          </a:p>
          <a:p>
            <a:pPr marL="0" indent="0">
              <a:spcAft>
                <a:spcPts val="800"/>
              </a:spcAft>
              <a:buNone/>
            </a:pPr>
            <a:endParaRPr lang="el-GR" altLang="el-GR" sz="2800" b="1" dirty="0" smtClean="0"/>
          </a:p>
          <a:p>
            <a:pPr marL="0" indent="0">
              <a:spcAft>
                <a:spcPts val="800"/>
              </a:spcAft>
              <a:buNone/>
            </a:pPr>
            <a:r>
              <a:rPr lang="el-GR" altLang="el-GR" sz="2800" b="1" dirty="0" smtClean="0"/>
              <a:t>2. Κόστος </a:t>
            </a:r>
            <a:r>
              <a:rPr lang="el-GR" altLang="el-GR" sz="2800" b="1" dirty="0"/>
              <a:t>και μερίδιο της αγοράς</a:t>
            </a:r>
          </a:p>
          <a:p>
            <a:pPr marL="400050" lvl="1" indent="0">
              <a:spcAft>
                <a:spcPts val="800"/>
              </a:spcAft>
              <a:buNone/>
            </a:pPr>
            <a:r>
              <a:rPr lang="el-GR" altLang="el-GR" sz="2400" dirty="0" smtClean="0"/>
              <a:t>- Κέρδη </a:t>
            </a:r>
            <a:r>
              <a:rPr lang="el-GR" altLang="el-GR" sz="2400" dirty="0"/>
              <a:t>από την αγορά</a:t>
            </a:r>
          </a:p>
          <a:p>
            <a:pPr marL="400050" lvl="1" indent="0">
              <a:spcAft>
                <a:spcPts val="800"/>
              </a:spcAft>
              <a:buNone/>
            </a:pPr>
            <a:r>
              <a:rPr lang="el-GR" altLang="el-GR" sz="2400" dirty="0" smtClean="0"/>
              <a:t>- Κέρδη </a:t>
            </a:r>
            <a:r>
              <a:rPr lang="el-GR" altLang="el-GR" sz="2400" dirty="0"/>
              <a:t>από τη μείωση του κόστους </a:t>
            </a:r>
          </a:p>
          <a:p>
            <a:pPr marL="0" indent="0">
              <a:spcAft>
                <a:spcPts val="600"/>
              </a:spcAft>
              <a:buNone/>
            </a:pPr>
            <a:endParaRPr lang="el-GR" altLang="el-GR" sz="2800" dirty="0"/>
          </a:p>
        </p:txBody>
      </p:sp>
      <p:sp>
        <p:nvSpPr>
          <p:cNvPr id="11" name="Θέση υποσέλιδου 1" descr="."/>
          <p:cNvSpPr txBox="1">
            <a:spLocks/>
          </p:cNvSpPr>
          <p:nvPr>
            <p:custDataLst>
              <p:tags r:id="rId3"/>
            </p:custDataLst>
          </p:nvPr>
        </p:nvSpPr>
        <p:spPr>
          <a:xfrm>
            <a:off x="3124200" y="6356676"/>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25188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rPr>
              <a:t>Σημασία της ποιότητας για την επιχείρηση </a:t>
            </a:r>
            <a:r>
              <a:rPr lang="en-US" b="1" dirty="0" smtClean="0"/>
              <a:t>(2/4</a:t>
            </a:r>
            <a:r>
              <a:rPr lang="en-US" b="1" dirty="0"/>
              <a:t>)</a:t>
            </a:r>
            <a:endParaRPr lang="el-GR" b="1" dirty="0"/>
          </a:p>
        </p:txBody>
      </p:sp>
      <p:sp>
        <p:nvSpPr>
          <p:cNvPr id="4" name="Θέση αριθμού διαφάνειας 1" descr="."/>
          <p:cNvSpPr txBox="1">
            <a:spLocks/>
          </p:cNvSpPr>
          <p:nvPr>
            <p:custDataLst>
              <p:tags r:id="rId2"/>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14</a:t>
            </a:fld>
            <a:endParaRPr lang="el-GR" sz="1400" dirty="0">
              <a:solidFill>
                <a:schemeClr val="tx1"/>
              </a:solidFill>
            </a:endParaRPr>
          </a:p>
        </p:txBody>
      </p:sp>
      <p:grpSp>
        <p:nvGrpSpPr>
          <p:cNvPr id="5" name="Group 4" descr="Σχήμα το οποίο εμφανίζει το πως η βελτίωση χαρακτηριστικών απόδοσης οδηγεί στην βελτιωμένη φήμη η οποία με την σειρά την οδηγεί σε αυξημένο μερίδιο αγοράς αλλά και σε υψηλότερες τιμές. Το αυξημένο μερίδιο αγοράς οδηγεί με την σειρά του σε αυξημένες επενδύσεις και αυξημένα κέρδη ενώ οι υψηλότερες τιμές σε αυξημένα κέρδη."/>
          <p:cNvGrpSpPr/>
          <p:nvPr/>
        </p:nvGrpSpPr>
        <p:grpSpPr>
          <a:xfrm>
            <a:off x="431800" y="1905001"/>
            <a:ext cx="7813675" cy="3902073"/>
            <a:chOff x="431800" y="1905001"/>
            <a:chExt cx="7813675" cy="3902073"/>
          </a:xfrm>
        </p:grpSpPr>
        <p:cxnSp>
          <p:nvCxnSpPr>
            <p:cNvPr id="26" name="AutoShape 19" descr="Σχήμα το οποίο εμφανίζει το πως η βελτίωση χαρακτηριστικών απόδοσης οδηγεί στην βελτιωμένη φήμη η οποία με την σειρά την οδηγεί σε αυξημένο μερίδιο αγοράς αλλά και σε υψηλότερες τιμές. Το αυξημένο μερίδιο αγοράς οδηγεί με την σειρά του σε αυξημένες επενδύσεις και αυξημένα κέρδη ενώ οι υψηλότερες τιμές σε αυξημένα κέρδη."/>
            <p:cNvCxnSpPr>
              <a:cxnSpLocks noChangeShapeType="1"/>
              <a:stCxn id="20" idx="2"/>
              <a:endCxn id="21" idx="0"/>
            </p:cNvCxnSpPr>
            <p:nvPr/>
          </p:nvCxnSpPr>
          <p:spPr bwMode="auto">
            <a:xfrm>
              <a:off x="7381082" y="3070225"/>
              <a:ext cx="0" cy="93503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AutoShape 9" descr="[DECORATIVE]"/>
            <p:cNvSpPr>
              <a:spLocks noChangeArrowheads="1"/>
            </p:cNvSpPr>
            <p:nvPr/>
          </p:nvSpPr>
          <p:spPr bwMode="auto">
            <a:xfrm>
              <a:off x="431800" y="1905001"/>
              <a:ext cx="1763713" cy="1152525"/>
            </a:xfrm>
            <a:prstGeom prst="flowChartProcess">
              <a:avLst/>
            </a:prstGeom>
            <a:noFill/>
            <a:ln w="9525">
              <a:solidFill>
                <a:schemeClr val="tx1"/>
              </a:solidFill>
              <a:miter lim="800000"/>
              <a:headEnd/>
              <a:tailEnd/>
            </a:ln>
            <a:effectLst/>
          </p:spPr>
          <p:txBody>
            <a:bodyPr wrap="none" anchor="ctr"/>
            <a:lstStyle/>
            <a:p>
              <a:pPr algn="ctr"/>
              <a:r>
                <a:rPr lang="el-GR" altLang="el-GR" dirty="0"/>
                <a:t>Βελτίωση</a:t>
              </a:r>
            </a:p>
            <a:p>
              <a:pPr algn="ctr"/>
              <a:r>
                <a:rPr lang="el-GR" altLang="el-GR" dirty="0"/>
                <a:t>χαρακτηριστικών</a:t>
              </a:r>
            </a:p>
            <a:p>
              <a:pPr algn="ctr"/>
              <a:r>
                <a:rPr lang="el-GR" altLang="el-GR" dirty="0"/>
                <a:t> απόδοσης</a:t>
              </a:r>
            </a:p>
          </p:txBody>
        </p:sp>
        <p:sp>
          <p:nvSpPr>
            <p:cNvPr id="17" name="AutoShape 10" descr="[DECORATIVE]"/>
            <p:cNvSpPr>
              <a:spLocks noChangeArrowheads="1"/>
            </p:cNvSpPr>
            <p:nvPr/>
          </p:nvSpPr>
          <p:spPr bwMode="auto">
            <a:xfrm>
              <a:off x="899592" y="4725987"/>
              <a:ext cx="1584325" cy="1081087"/>
            </a:xfrm>
            <a:prstGeom prst="flowChartProcess">
              <a:avLst/>
            </a:prstGeom>
            <a:noFill/>
            <a:ln w="9525">
              <a:solidFill>
                <a:schemeClr val="tx1"/>
              </a:solidFill>
              <a:miter lim="800000"/>
              <a:headEnd/>
              <a:tailEnd/>
            </a:ln>
            <a:effectLst/>
          </p:spPr>
          <p:txBody>
            <a:bodyPr wrap="none" anchor="ctr"/>
            <a:lstStyle/>
            <a:p>
              <a:pPr algn="ctr"/>
              <a:r>
                <a:rPr lang="el-GR" altLang="el-GR" dirty="0"/>
                <a:t>Βελτιωμένη</a:t>
              </a:r>
            </a:p>
            <a:p>
              <a:pPr algn="ctr"/>
              <a:r>
                <a:rPr lang="el-GR" altLang="el-GR" dirty="0"/>
                <a:t>φήμη</a:t>
              </a:r>
            </a:p>
          </p:txBody>
        </p:sp>
        <p:sp>
          <p:nvSpPr>
            <p:cNvPr id="18" name="AutoShape 11" descr="[DECORATIVE]"/>
            <p:cNvSpPr>
              <a:spLocks noChangeArrowheads="1"/>
            </p:cNvSpPr>
            <p:nvPr/>
          </p:nvSpPr>
          <p:spPr bwMode="auto">
            <a:xfrm>
              <a:off x="3707904" y="2950369"/>
              <a:ext cx="1584325" cy="792163"/>
            </a:xfrm>
            <a:prstGeom prst="flowChartProcess">
              <a:avLst/>
            </a:prstGeom>
            <a:noFill/>
            <a:ln w="9525">
              <a:solidFill>
                <a:schemeClr val="tx1"/>
              </a:solidFill>
              <a:miter lim="800000"/>
              <a:headEnd/>
              <a:tailEnd/>
            </a:ln>
            <a:effectLst/>
          </p:spPr>
          <p:txBody>
            <a:bodyPr wrap="none" anchor="ctr"/>
            <a:lstStyle/>
            <a:p>
              <a:pPr algn="ctr"/>
              <a:r>
                <a:rPr lang="el-GR" altLang="el-GR" dirty="0"/>
                <a:t>Αυξημένο</a:t>
              </a:r>
            </a:p>
            <a:p>
              <a:pPr algn="ctr"/>
              <a:r>
                <a:rPr lang="el-GR" altLang="el-GR" dirty="0"/>
                <a:t>Μερίδιο αγοράς</a:t>
              </a:r>
            </a:p>
          </p:txBody>
        </p:sp>
        <p:sp>
          <p:nvSpPr>
            <p:cNvPr id="19" name="AutoShape 12" descr="[DECORATIVE]"/>
            <p:cNvSpPr>
              <a:spLocks noChangeArrowheads="1"/>
            </p:cNvSpPr>
            <p:nvPr/>
          </p:nvSpPr>
          <p:spPr bwMode="auto">
            <a:xfrm>
              <a:off x="3911600" y="4833936"/>
              <a:ext cx="1655763" cy="865187"/>
            </a:xfrm>
            <a:prstGeom prst="flowChartProcess">
              <a:avLst/>
            </a:prstGeom>
            <a:noFill/>
            <a:ln w="9525">
              <a:solidFill>
                <a:schemeClr val="tx1"/>
              </a:solidFill>
              <a:miter lim="800000"/>
              <a:headEnd/>
              <a:tailEnd/>
            </a:ln>
            <a:effectLst/>
          </p:spPr>
          <p:txBody>
            <a:bodyPr wrap="none" anchor="ctr"/>
            <a:lstStyle/>
            <a:p>
              <a:pPr algn="ctr"/>
              <a:r>
                <a:rPr lang="el-GR" altLang="el-GR" dirty="0"/>
                <a:t>Υψηλότερες</a:t>
              </a:r>
            </a:p>
            <a:p>
              <a:pPr algn="ctr"/>
              <a:r>
                <a:rPr lang="el-GR" altLang="el-GR" dirty="0"/>
                <a:t>τιμές</a:t>
              </a:r>
            </a:p>
          </p:txBody>
        </p:sp>
        <p:sp>
          <p:nvSpPr>
            <p:cNvPr id="20" name="Rectangle 13" descr="[DECORATIVE]"/>
            <p:cNvSpPr>
              <a:spLocks noChangeArrowheads="1"/>
            </p:cNvSpPr>
            <p:nvPr/>
          </p:nvSpPr>
          <p:spPr bwMode="auto">
            <a:xfrm>
              <a:off x="6516688" y="2349500"/>
              <a:ext cx="1728787" cy="720725"/>
            </a:xfrm>
            <a:prstGeom prst="rect">
              <a:avLst/>
            </a:prstGeom>
            <a:noFill/>
            <a:ln w="9525">
              <a:solidFill>
                <a:schemeClr val="tx1"/>
              </a:solidFill>
              <a:miter lim="800000"/>
              <a:headEnd/>
              <a:tailEnd/>
            </a:ln>
            <a:effectLst/>
          </p:spPr>
          <p:txBody>
            <a:bodyPr wrap="none" anchor="ctr"/>
            <a:lstStyle/>
            <a:p>
              <a:pPr algn="ctr"/>
              <a:r>
                <a:rPr lang="el-GR" altLang="el-GR" dirty="0"/>
                <a:t>Επενδύσεις</a:t>
              </a:r>
            </a:p>
          </p:txBody>
        </p:sp>
        <p:sp>
          <p:nvSpPr>
            <p:cNvPr id="21" name="Rectangle 14" descr="[DECORATIVE]"/>
            <p:cNvSpPr>
              <a:spLocks noChangeArrowheads="1"/>
            </p:cNvSpPr>
            <p:nvPr/>
          </p:nvSpPr>
          <p:spPr bwMode="auto">
            <a:xfrm>
              <a:off x="6516688" y="4005262"/>
              <a:ext cx="1728787" cy="720725"/>
            </a:xfrm>
            <a:prstGeom prst="rect">
              <a:avLst/>
            </a:prstGeom>
            <a:noFill/>
            <a:ln w="9525">
              <a:solidFill>
                <a:schemeClr val="tx1"/>
              </a:solidFill>
              <a:miter lim="800000"/>
              <a:headEnd/>
              <a:tailEnd/>
            </a:ln>
            <a:effectLst/>
          </p:spPr>
          <p:txBody>
            <a:bodyPr wrap="none" anchor="ctr"/>
            <a:lstStyle/>
            <a:p>
              <a:pPr algn="ctr"/>
              <a:r>
                <a:rPr lang="el-GR" altLang="el-GR" dirty="0"/>
                <a:t>Αυξημένα κέρδη</a:t>
              </a:r>
            </a:p>
          </p:txBody>
        </p:sp>
        <p:cxnSp>
          <p:nvCxnSpPr>
            <p:cNvPr id="22" name="AutoShape 15" descr="[DECORATIVE]"/>
            <p:cNvCxnSpPr>
              <a:cxnSpLocks noChangeShapeType="1"/>
            </p:cNvCxnSpPr>
            <p:nvPr/>
          </p:nvCxnSpPr>
          <p:spPr bwMode="auto">
            <a:xfrm>
              <a:off x="1547664" y="3057526"/>
              <a:ext cx="0" cy="171688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AutoShape 16" descr="[DECORATIVE]"/>
            <p:cNvCxnSpPr>
              <a:cxnSpLocks noChangeShapeType="1"/>
              <a:stCxn id="17" idx="0"/>
              <a:endCxn id="18" idx="1"/>
            </p:cNvCxnSpPr>
            <p:nvPr/>
          </p:nvCxnSpPr>
          <p:spPr bwMode="auto">
            <a:xfrm rot="5400000" flipH="1" flipV="1">
              <a:off x="2010061" y="3028145"/>
              <a:ext cx="1379536" cy="2016149"/>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AutoShape 17" descr="[DECORATIVE]"/>
            <p:cNvCxnSpPr>
              <a:cxnSpLocks noChangeShapeType="1"/>
              <a:stCxn id="17" idx="3"/>
              <a:endCxn id="19" idx="1"/>
            </p:cNvCxnSpPr>
            <p:nvPr/>
          </p:nvCxnSpPr>
          <p:spPr bwMode="auto">
            <a:xfrm flipV="1">
              <a:off x="2483917" y="5266530"/>
              <a:ext cx="1427683" cy="1"/>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18" descr="[DECORATIVE]"/>
            <p:cNvCxnSpPr>
              <a:cxnSpLocks noChangeShapeType="1"/>
              <a:stCxn id="18" idx="3"/>
              <a:endCxn id="20" idx="1"/>
            </p:cNvCxnSpPr>
            <p:nvPr/>
          </p:nvCxnSpPr>
          <p:spPr bwMode="auto">
            <a:xfrm flipV="1">
              <a:off x="5292229" y="2709863"/>
              <a:ext cx="1224459" cy="63658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AutoShape 20" descr="[DECORATIVE]"/>
            <p:cNvCxnSpPr>
              <a:cxnSpLocks noChangeShapeType="1"/>
              <a:stCxn id="19" idx="3"/>
              <a:endCxn id="21" idx="1"/>
            </p:cNvCxnSpPr>
            <p:nvPr/>
          </p:nvCxnSpPr>
          <p:spPr bwMode="auto">
            <a:xfrm flipV="1">
              <a:off x="5567363" y="4365625"/>
              <a:ext cx="949325" cy="90090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AutoShape 21" descr="[DECORATIVE]"/>
            <p:cNvCxnSpPr>
              <a:cxnSpLocks noChangeShapeType="1"/>
              <a:stCxn id="18" idx="2"/>
              <a:endCxn id="21" idx="1"/>
            </p:cNvCxnSpPr>
            <p:nvPr/>
          </p:nvCxnSpPr>
          <p:spPr bwMode="auto">
            <a:xfrm>
              <a:off x="4500067" y="3742532"/>
              <a:ext cx="2016621" cy="623093"/>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7" name="Θέση περιεχομένου 1"/>
          <p:cNvSpPr txBox="1">
            <a:spLocks/>
          </p:cNvSpPr>
          <p:nvPr>
            <p:custDataLst>
              <p:tags r:id="rId3"/>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800"/>
              </a:spcAft>
              <a:buNone/>
            </a:pPr>
            <a:endParaRPr lang="el-GR" altLang="el-GR" sz="2400" dirty="0"/>
          </a:p>
          <a:p>
            <a:pPr marL="0" indent="0">
              <a:spcAft>
                <a:spcPts val="600"/>
              </a:spcAft>
              <a:buNone/>
            </a:pPr>
            <a:endParaRPr lang="el-GR" altLang="el-GR" sz="2800" dirty="0"/>
          </a:p>
        </p:txBody>
      </p:sp>
      <p:sp>
        <p:nvSpPr>
          <p:cNvPr id="6" name="Θέση υποσέλιδου 1" descr="."/>
          <p:cNvSpPr txBox="1">
            <a:spLocks/>
          </p:cNvSpPr>
          <p:nvPr>
            <p:custDataLst>
              <p:tags r:id="rId4"/>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Tree>
    <p:custDataLst>
      <p:tags r:id="rId1"/>
    </p:custDataLst>
    <p:extLst>
      <p:ext uri="{BB962C8B-B14F-4D97-AF65-F5344CB8AC3E}">
        <p14:creationId xmlns:p14="http://schemas.microsoft.com/office/powerpoint/2010/main" val="1287955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rPr>
              <a:t>Σημασία της ποιότητας για την επιχείρηση </a:t>
            </a:r>
            <a:r>
              <a:rPr lang="en-US" b="1" dirty="0" smtClean="0"/>
              <a:t>(3/4</a:t>
            </a:r>
            <a:r>
              <a:rPr lang="en-US" b="1" dirty="0"/>
              <a:t>)</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800"/>
              </a:spcAft>
              <a:buNone/>
            </a:pPr>
            <a:endParaRPr lang="el-GR" altLang="el-GR" sz="2400" dirty="0"/>
          </a:p>
          <a:p>
            <a:pPr marL="0" indent="0">
              <a:spcAft>
                <a:spcPts val="600"/>
              </a:spcAft>
              <a:buNone/>
            </a:pPr>
            <a:endParaRPr lang="el-GR" altLang="el-GR" sz="2800" dirty="0"/>
          </a:p>
        </p:txBody>
      </p:sp>
      <p:grpSp>
        <p:nvGrpSpPr>
          <p:cNvPr id="2" name="Group 1" descr="Σχήμα το οποίο εμφανίζει πως η βελτίωση της αξιοπιστίας οδηγεί σε αυξημένη παραγωγικότητα, μικρότερο κόστος επανακατεργασίας και μικρότερες δαπάνες για εγγυήσεις. Ολα αυτά οδηγούν μέσω των μικρότερου κόστους κατασκευής και επισκευής σε αυξημένα κέρδη."/>
          <p:cNvGrpSpPr/>
          <p:nvPr/>
        </p:nvGrpSpPr>
        <p:grpSpPr>
          <a:xfrm>
            <a:off x="565674" y="1833307"/>
            <a:ext cx="8245475" cy="4125698"/>
            <a:chOff x="565674" y="1833307"/>
            <a:chExt cx="8245475" cy="4125698"/>
          </a:xfrm>
        </p:grpSpPr>
        <p:grpSp>
          <p:nvGrpSpPr>
            <p:cNvPr id="30" name="Group 29"/>
            <p:cNvGrpSpPr/>
            <p:nvPr/>
          </p:nvGrpSpPr>
          <p:grpSpPr>
            <a:xfrm>
              <a:off x="565674" y="1833307"/>
              <a:ext cx="8245475" cy="4125698"/>
              <a:chOff x="0" y="2256052"/>
              <a:chExt cx="8245475" cy="4125698"/>
            </a:xfrm>
          </p:grpSpPr>
          <p:sp>
            <p:nvSpPr>
              <p:cNvPr id="31" name="AutoShape 3" descr="Σχήμα το οποίο εμφανίζει πως η βελτίωση της αξιοπιστίας οδηγεί σε αυξημένη παραγωγικότητα, μικρότερο κόστος επανακατεργασίας και μικρότερες δαπάνες για εγγυήσεις. Ολα αυτά οδηγούν μέσω των μικρότερου κόστους κατασκευής και επισκευής σε αυξημένα κέρδη."/>
              <p:cNvSpPr>
                <a:spLocks noChangeArrowheads="1"/>
              </p:cNvSpPr>
              <p:nvPr/>
            </p:nvSpPr>
            <p:spPr bwMode="auto">
              <a:xfrm>
                <a:off x="0" y="3695915"/>
                <a:ext cx="1763713" cy="1152525"/>
              </a:xfrm>
              <a:prstGeom prst="flowChart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l-GR" altLang="el-GR" dirty="0"/>
                  <a:t>Βελτίωση</a:t>
                </a:r>
              </a:p>
              <a:p>
                <a:pPr algn="ctr"/>
                <a:r>
                  <a:rPr lang="el-GR" altLang="el-GR" dirty="0"/>
                  <a:t>της αξιοπιστίας</a:t>
                </a:r>
              </a:p>
              <a:p>
                <a:pPr algn="ctr"/>
                <a:r>
                  <a:rPr lang="el-GR" altLang="el-GR" dirty="0"/>
                  <a:t>ή συμμόρφωση</a:t>
                </a:r>
              </a:p>
            </p:txBody>
          </p:sp>
          <p:sp>
            <p:nvSpPr>
              <p:cNvPr id="32" name="AutoShape 4" descr="[DECORATIVE]"/>
              <p:cNvSpPr>
                <a:spLocks noChangeArrowheads="1"/>
              </p:cNvSpPr>
              <p:nvPr/>
            </p:nvSpPr>
            <p:spPr bwMode="auto">
              <a:xfrm>
                <a:off x="2627313" y="3695915"/>
                <a:ext cx="1728787" cy="1081087"/>
              </a:xfrm>
              <a:prstGeom prst="flowChart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l-GR" altLang="el-GR"/>
                  <a:t>Μικρότερο κόστος</a:t>
                </a:r>
              </a:p>
              <a:p>
                <a:pPr algn="ctr"/>
                <a:r>
                  <a:rPr lang="el-GR" altLang="el-GR"/>
                  <a:t>επανακατεργασίας</a:t>
                </a:r>
              </a:p>
            </p:txBody>
          </p:sp>
          <p:sp>
            <p:nvSpPr>
              <p:cNvPr id="33" name="AutoShape 5" descr="[DECORATIVE]"/>
              <p:cNvSpPr>
                <a:spLocks noChangeArrowheads="1"/>
              </p:cNvSpPr>
              <p:nvPr/>
            </p:nvSpPr>
            <p:spPr bwMode="auto">
              <a:xfrm>
                <a:off x="2627313" y="2256052"/>
                <a:ext cx="1584325" cy="792163"/>
              </a:xfrm>
              <a:prstGeom prst="flowChart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l-GR" altLang="el-GR" dirty="0"/>
                  <a:t>Αυξημένη</a:t>
                </a:r>
              </a:p>
              <a:p>
                <a:pPr algn="ctr"/>
                <a:r>
                  <a:rPr lang="el-GR" altLang="el-GR" dirty="0"/>
                  <a:t>παραγωγικότητα</a:t>
                </a:r>
              </a:p>
            </p:txBody>
          </p:sp>
          <p:sp>
            <p:nvSpPr>
              <p:cNvPr id="34" name="AutoShape 6" descr="[DECORATIVE]"/>
              <p:cNvSpPr>
                <a:spLocks noChangeArrowheads="1"/>
              </p:cNvSpPr>
              <p:nvPr/>
            </p:nvSpPr>
            <p:spPr bwMode="auto">
              <a:xfrm>
                <a:off x="2700338" y="5516563"/>
                <a:ext cx="1655762" cy="865187"/>
              </a:xfrm>
              <a:prstGeom prst="flowChartProcess">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l-GR" altLang="el-GR" dirty="0"/>
                  <a:t>Μικρότερες</a:t>
                </a:r>
              </a:p>
              <a:p>
                <a:pPr algn="ctr"/>
                <a:r>
                  <a:rPr lang="el-GR" altLang="el-GR" dirty="0"/>
                  <a:t>Δαπάνες</a:t>
                </a:r>
              </a:p>
              <a:p>
                <a:pPr algn="ctr"/>
                <a:r>
                  <a:rPr lang="el-GR" altLang="el-GR" dirty="0"/>
                  <a:t>Για εγγυήσεις</a:t>
                </a:r>
              </a:p>
            </p:txBody>
          </p:sp>
          <p:sp>
            <p:nvSpPr>
              <p:cNvPr id="35" name="Rectangle 7" descr="[DECORATIVE]"/>
              <p:cNvSpPr>
                <a:spLocks noChangeArrowheads="1"/>
              </p:cNvSpPr>
              <p:nvPr/>
            </p:nvSpPr>
            <p:spPr bwMode="auto">
              <a:xfrm>
                <a:off x="5148263" y="2781300"/>
                <a:ext cx="1728787" cy="72072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l-GR" altLang="el-GR" dirty="0"/>
                  <a:t>Μικρότερα  κόστη</a:t>
                </a:r>
              </a:p>
              <a:p>
                <a:pPr algn="ctr"/>
                <a:r>
                  <a:rPr lang="el-GR" altLang="el-GR" dirty="0"/>
                  <a:t>κατασκευής</a:t>
                </a:r>
              </a:p>
            </p:txBody>
          </p:sp>
          <p:sp>
            <p:nvSpPr>
              <p:cNvPr id="36" name="Rectangle 8" descr="[DECORATIVE]"/>
              <p:cNvSpPr>
                <a:spLocks noChangeArrowheads="1"/>
              </p:cNvSpPr>
              <p:nvPr/>
            </p:nvSpPr>
            <p:spPr bwMode="auto">
              <a:xfrm>
                <a:off x="6516688" y="4076700"/>
                <a:ext cx="1728787" cy="72072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l-GR" altLang="el-GR"/>
                  <a:t>Αυξημένα κέρδη</a:t>
                </a:r>
              </a:p>
            </p:txBody>
          </p:sp>
          <p:cxnSp>
            <p:nvCxnSpPr>
              <p:cNvPr id="37" name="AutoShape 9" descr="[DECORATIVE]"/>
              <p:cNvCxnSpPr>
                <a:cxnSpLocks noChangeShapeType="1"/>
                <a:stCxn id="31" idx="3"/>
                <a:endCxn id="32" idx="1"/>
              </p:cNvCxnSpPr>
              <p:nvPr/>
            </p:nvCxnSpPr>
            <p:spPr bwMode="auto">
              <a:xfrm flipV="1">
                <a:off x="1763713" y="4236459"/>
                <a:ext cx="863600" cy="35719"/>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AutoShape 12" descr="[DECORATIVE]"/>
              <p:cNvCxnSpPr>
                <a:cxnSpLocks noChangeShapeType="1"/>
                <a:stCxn id="33" idx="3"/>
                <a:endCxn id="35" idx="1"/>
              </p:cNvCxnSpPr>
              <p:nvPr/>
            </p:nvCxnSpPr>
            <p:spPr bwMode="auto">
              <a:xfrm>
                <a:off x="4211638" y="2652134"/>
                <a:ext cx="936625" cy="489529"/>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Rectangle 16" descr="[DECORATIVE]"/>
              <p:cNvSpPr>
                <a:spLocks noChangeArrowheads="1"/>
              </p:cNvSpPr>
              <p:nvPr/>
            </p:nvSpPr>
            <p:spPr bwMode="auto">
              <a:xfrm>
                <a:off x="4932363" y="5516563"/>
                <a:ext cx="1728787" cy="720725"/>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l-GR" altLang="el-GR"/>
                  <a:t>Μικρότερα  κόστη</a:t>
                </a:r>
              </a:p>
              <a:p>
                <a:pPr algn="ctr"/>
                <a:r>
                  <a:rPr lang="el-GR" altLang="el-GR"/>
                  <a:t>επισκευής</a:t>
                </a:r>
              </a:p>
            </p:txBody>
          </p:sp>
          <p:cxnSp>
            <p:nvCxnSpPr>
              <p:cNvPr id="40" name="AutoShape 17" descr="[DECORATIVE]"/>
              <p:cNvCxnSpPr>
                <a:cxnSpLocks noChangeShapeType="1"/>
                <a:stCxn id="31" idx="3"/>
                <a:endCxn id="33" idx="1"/>
              </p:cNvCxnSpPr>
              <p:nvPr/>
            </p:nvCxnSpPr>
            <p:spPr bwMode="auto">
              <a:xfrm flipV="1">
                <a:off x="1763713" y="2652134"/>
                <a:ext cx="863600" cy="1620044"/>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 name="AutoShape 18" descr="[DECORATIVE]"/>
              <p:cNvCxnSpPr>
                <a:cxnSpLocks noChangeShapeType="1"/>
                <a:stCxn id="31" idx="3"/>
                <a:endCxn id="34" idx="1"/>
              </p:cNvCxnSpPr>
              <p:nvPr/>
            </p:nvCxnSpPr>
            <p:spPr bwMode="auto">
              <a:xfrm>
                <a:off x="1763713" y="4272178"/>
                <a:ext cx="936625" cy="1676979"/>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AutoShape 19" descr="[DECORATIVE]"/>
              <p:cNvCxnSpPr>
                <a:cxnSpLocks noChangeShapeType="1"/>
                <a:stCxn id="32" idx="3"/>
                <a:endCxn id="35" idx="1"/>
              </p:cNvCxnSpPr>
              <p:nvPr/>
            </p:nvCxnSpPr>
            <p:spPr bwMode="auto">
              <a:xfrm flipV="1">
                <a:off x="4356100" y="3141663"/>
                <a:ext cx="792163" cy="1094796"/>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3" name="AutoShape 21" descr="[DECORATIVE]"/>
              <p:cNvCxnSpPr>
                <a:cxnSpLocks noChangeShapeType="1"/>
                <a:stCxn id="39" idx="3"/>
                <a:endCxn id="36" idx="2"/>
              </p:cNvCxnSpPr>
              <p:nvPr/>
            </p:nvCxnSpPr>
            <p:spPr bwMode="auto">
              <a:xfrm flipV="1">
                <a:off x="6661150" y="4797425"/>
                <a:ext cx="720725" cy="1079500"/>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AutoShape 22" descr="[DECORATIVE]"/>
              <p:cNvCxnSpPr>
                <a:cxnSpLocks noChangeShapeType="1"/>
                <a:stCxn id="35" idx="3"/>
                <a:endCxn id="36" idx="0"/>
              </p:cNvCxnSpPr>
              <p:nvPr/>
            </p:nvCxnSpPr>
            <p:spPr bwMode="auto">
              <a:xfrm>
                <a:off x="6877050" y="3141663"/>
                <a:ext cx="504825" cy="935037"/>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29" name="AutoShape 20" descr="[DECORATIVE]"/>
            <p:cNvCxnSpPr>
              <a:cxnSpLocks noChangeShapeType="1"/>
              <a:stCxn id="34" idx="3"/>
              <a:endCxn id="39" idx="1"/>
            </p:cNvCxnSpPr>
            <p:nvPr/>
          </p:nvCxnSpPr>
          <p:spPr bwMode="auto">
            <a:xfrm flipV="1">
              <a:off x="4921774" y="5454180"/>
              <a:ext cx="576263" cy="7302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6" name="Θέση υποσέλιδου 1" descr="."/>
          <p:cNvSpPr txBox="1">
            <a:spLocks/>
          </p:cNvSpPr>
          <p:nvPr>
            <p:custDataLst>
              <p:tags r:id="rId3"/>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6710199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rPr>
              <a:t>Σημασία της ποιότητας για την επιχείρηση </a:t>
            </a:r>
            <a:r>
              <a:rPr lang="en-US" b="1" dirty="0" smtClean="0"/>
              <a:t>(4/4</a:t>
            </a:r>
            <a:r>
              <a:rPr lang="en-US" b="1" dirty="0"/>
              <a:t>)</a:t>
            </a:r>
            <a:endParaRPr lang="el-GR" b="1" dirty="0"/>
          </a:p>
        </p:txBody>
      </p:sp>
      <p:sp>
        <p:nvSpPr>
          <p:cNvPr id="5" name="Content Placeholder 4"/>
          <p:cNvSpPr>
            <a:spLocks noGrp="1"/>
          </p:cNvSpPr>
          <p:nvPr>
            <p:ph idx="1"/>
          </p:nvPr>
        </p:nvSpPr>
        <p:spPr/>
        <p:txBody>
          <a:bodyPr>
            <a:normAutofit/>
          </a:bodyPr>
          <a:lstStyle/>
          <a:p>
            <a:r>
              <a:rPr lang="el-GR" sz="2800" dirty="0"/>
              <a:t>Υπευθυνότητα</a:t>
            </a:r>
          </a:p>
          <a:p>
            <a:r>
              <a:rPr lang="el-GR" sz="2800" dirty="0"/>
              <a:t>Προστασία καταναλωτή</a:t>
            </a:r>
          </a:p>
          <a:p>
            <a:r>
              <a:rPr lang="el-GR" sz="2800" dirty="0"/>
              <a:t>Προστασία περιβάλλοντος</a:t>
            </a:r>
          </a:p>
          <a:p>
            <a:r>
              <a:rPr lang="el-GR" sz="2800" dirty="0"/>
              <a:t>Αυστηρές νομικές διατάξεις</a:t>
            </a:r>
          </a:p>
          <a:p>
            <a:r>
              <a:rPr lang="el-GR" sz="2800" dirty="0"/>
              <a:t>Διεθνής εικόνα</a:t>
            </a:r>
          </a:p>
          <a:p>
            <a:r>
              <a:rPr lang="el-GR" sz="2800" dirty="0"/>
              <a:t>Παγκοσμιοποίηση της ποιότητας</a:t>
            </a:r>
          </a:p>
        </p:txBody>
      </p:sp>
      <p:sp>
        <p:nvSpPr>
          <p:cNvPr id="7" name="Θέση περιεχομένου 1" hidden="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800"/>
              </a:spcAft>
              <a:buNone/>
            </a:pPr>
            <a:endParaRPr lang="el-GR" altLang="el-GR" sz="2400" dirty="0"/>
          </a:p>
          <a:p>
            <a:pPr marL="0" indent="0">
              <a:spcAft>
                <a:spcPts val="600"/>
              </a:spcAft>
              <a:buNone/>
            </a:pPr>
            <a:endParaRPr lang="el-GR" altLang="el-GR" sz="2800" dirty="0"/>
          </a:p>
        </p:txBody>
      </p:sp>
      <p:sp>
        <p:nvSpPr>
          <p:cNvPr id="6" name="Θέση υποσέλιδου 1" descr="."/>
          <p:cNvSpPr txBox="1">
            <a:spLocks/>
          </p:cNvSpPr>
          <p:nvPr>
            <p:custDataLst>
              <p:tags r:id="rId3"/>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9909612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rPr>
              <a:t>Σημασία της ποιότητας για τον πελάτη </a:t>
            </a:r>
            <a:r>
              <a:rPr lang="en-US" sz="4400" b="1" kern="1200" dirty="0" smtClean="0">
                <a:solidFill>
                  <a:schemeClr val="tx1"/>
                </a:solidFill>
              </a:rPr>
              <a:t>(</a:t>
            </a:r>
            <a:r>
              <a:rPr lang="el-GR" sz="4400" b="1" kern="1200" dirty="0" smtClean="0">
                <a:solidFill>
                  <a:schemeClr val="tx1"/>
                </a:solidFill>
              </a:rPr>
              <a:t>1</a:t>
            </a:r>
            <a:r>
              <a:rPr lang="en-US" sz="4400" b="1" kern="1200" dirty="0" smtClean="0">
                <a:solidFill>
                  <a:schemeClr val="tx1"/>
                </a:solidFill>
              </a:rPr>
              <a:t>/2)</a:t>
            </a:r>
            <a:endParaRPr lang="el-GR" b="1" dirty="0"/>
          </a:p>
        </p:txBody>
      </p:sp>
      <p:sp>
        <p:nvSpPr>
          <p:cNvPr id="8" name="Content Placeholder 7"/>
          <p:cNvSpPr>
            <a:spLocks noGrp="1"/>
          </p:cNvSpPr>
          <p:nvPr>
            <p:ph idx="1"/>
          </p:nvPr>
        </p:nvSpPr>
        <p:spPr/>
        <p:txBody>
          <a:bodyPr/>
          <a:lstStyle/>
          <a:p>
            <a:r>
              <a:rPr lang="el-GR" dirty="0"/>
              <a:t>Ο δυσαρεστημένος πελάτης διώχνει 22 άλλους </a:t>
            </a:r>
            <a:r>
              <a:rPr lang="el-GR" dirty="0" smtClean="0"/>
              <a:t>πελάτες</a:t>
            </a:r>
            <a:endParaRPr lang="el-GR" dirty="0"/>
          </a:p>
          <a:p>
            <a:r>
              <a:rPr lang="el-GR" dirty="0"/>
              <a:t>Ο ευχαριστημένος πελάτης φέρνει μόνο 8 πελάτες</a:t>
            </a:r>
          </a:p>
          <a:p>
            <a:r>
              <a:rPr lang="el-GR" dirty="0"/>
              <a:t>Ο χρόνος παράδοσης, οι απαιτήσεις του καταναλωτή και η τιμή πώλησης αλληλεξαρτώνται.</a:t>
            </a:r>
          </a:p>
        </p:txBody>
      </p:sp>
      <p:sp>
        <p:nvSpPr>
          <p:cNvPr id="6" name="Θέση υποσέλιδου 1" descr="."/>
          <p:cNvSpPr txBox="1">
            <a:spLocks/>
          </p:cNvSpPr>
          <p:nvPr>
            <p:custDataLst>
              <p:tags r:id="rId2"/>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17</a:t>
            </a:fld>
            <a:endParaRPr lang="el-GR" sz="1400" dirty="0">
              <a:solidFill>
                <a:schemeClr val="tx1"/>
              </a:solidFill>
            </a:endParaRPr>
          </a:p>
        </p:txBody>
      </p:sp>
      <p:sp>
        <p:nvSpPr>
          <p:cNvPr id="7" name="Θέση περιεχομένου 1" hidden="1"/>
          <p:cNvSpPr txBox="1">
            <a:spLocks/>
          </p:cNvSpPr>
          <p:nvPr>
            <p:custDataLst>
              <p:tags r:id="rId4"/>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800"/>
              </a:spcAft>
              <a:buNone/>
            </a:pPr>
            <a:endParaRPr lang="el-GR" altLang="el-GR" sz="2400" dirty="0"/>
          </a:p>
          <a:p>
            <a:pPr marL="0" indent="0">
              <a:spcAft>
                <a:spcPts val="600"/>
              </a:spcAft>
              <a:buNone/>
            </a:pPr>
            <a:endParaRPr lang="el-GR" altLang="el-GR" sz="2800" dirty="0"/>
          </a:p>
        </p:txBody>
      </p:sp>
    </p:spTree>
    <p:custDataLst>
      <p:tags r:id="rId1"/>
    </p:custDataLst>
    <p:extLst>
      <p:ext uri="{BB962C8B-B14F-4D97-AF65-F5344CB8AC3E}">
        <p14:creationId xmlns:p14="http://schemas.microsoft.com/office/powerpoint/2010/main" val="4315929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rPr>
              <a:t>Σημασία της ποιότητας  για τον πελάτη </a:t>
            </a:r>
            <a:r>
              <a:rPr lang="en-US" b="1" dirty="0" smtClean="0"/>
              <a:t>(2/2</a:t>
            </a:r>
            <a:r>
              <a:rPr lang="en-US" b="1" dirty="0"/>
              <a:t>)</a:t>
            </a:r>
            <a:endParaRPr lang="el-GR" b="1" dirty="0"/>
          </a:p>
        </p:txBody>
      </p:sp>
      <p:grpSp>
        <p:nvGrpSpPr>
          <p:cNvPr id="81" name="Group 80" descr="Σχήμα το οποίο παρουσιάζει τις σχέσεις ανάμεσα στον πελάτη, την τιμή πώλησης, την ποιότητα, τις ιδιότητες της ποιότητας, τον χρόνο παράδοσης, το κόστος παραγωγής και τον παραγωγό."/>
          <p:cNvGrpSpPr/>
          <p:nvPr/>
        </p:nvGrpSpPr>
        <p:grpSpPr>
          <a:xfrm>
            <a:off x="629537" y="1236836"/>
            <a:ext cx="7859216" cy="4497362"/>
            <a:chOff x="323850" y="1989138"/>
            <a:chExt cx="8567738" cy="4535487"/>
          </a:xfrm>
        </p:grpSpPr>
        <p:sp>
          <p:nvSpPr>
            <p:cNvPr id="82" name="AutoShape 9" descr="Σχήμα το οποίο παρουσιάζει τις σχέσεις ανάμεσα στον πελάτη, την τιμή πώλησης, την ποιότητα, τις ιδιότητες της ποιότητας, τον χρόνο παράδοσης, το κόστος παραγωγής και τον παραγωγό."/>
            <p:cNvSpPr>
              <a:spLocks noChangeArrowheads="1"/>
            </p:cNvSpPr>
            <p:nvPr/>
          </p:nvSpPr>
          <p:spPr bwMode="auto">
            <a:xfrm>
              <a:off x="3635375" y="3573463"/>
              <a:ext cx="1512888" cy="576262"/>
            </a:xfrm>
            <a:prstGeom prst="flowChartTerminator">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dirty="0"/>
                <a:t>Ποιότητα</a:t>
              </a:r>
            </a:p>
          </p:txBody>
        </p:sp>
        <p:sp>
          <p:nvSpPr>
            <p:cNvPr id="83" name="AutoShape 10" descr="[DECORATIVE]"/>
            <p:cNvSpPr>
              <a:spLocks noChangeArrowheads="1"/>
            </p:cNvSpPr>
            <p:nvPr/>
          </p:nvSpPr>
          <p:spPr bwMode="auto">
            <a:xfrm>
              <a:off x="323850" y="3933825"/>
              <a:ext cx="2089150" cy="576263"/>
            </a:xfrm>
            <a:prstGeom prst="flowChartProcess">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dirty="0"/>
                <a:t>Χρόνος παράδοσης</a:t>
              </a:r>
            </a:p>
          </p:txBody>
        </p:sp>
        <p:sp>
          <p:nvSpPr>
            <p:cNvPr id="84" name="AutoShape 11" descr="[DECORATIVE]"/>
            <p:cNvSpPr>
              <a:spLocks noChangeArrowheads="1"/>
            </p:cNvSpPr>
            <p:nvPr/>
          </p:nvSpPr>
          <p:spPr bwMode="auto">
            <a:xfrm>
              <a:off x="6588125" y="3933825"/>
              <a:ext cx="2089150" cy="576263"/>
            </a:xfrm>
            <a:prstGeom prst="flowChartProcess">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a:t>Τιμή πώλησης</a:t>
              </a:r>
            </a:p>
          </p:txBody>
        </p:sp>
        <p:sp>
          <p:nvSpPr>
            <p:cNvPr id="85" name="AutoShape 12" descr="[DECORATIVE]"/>
            <p:cNvSpPr>
              <a:spLocks noChangeArrowheads="1"/>
            </p:cNvSpPr>
            <p:nvPr/>
          </p:nvSpPr>
          <p:spPr bwMode="auto">
            <a:xfrm>
              <a:off x="3348038" y="2349500"/>
              <a:ext cx="2089150" cy="576263"/>
            </a:xfrm>
            <a:prstGeom prst="flowChartProcess">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dirty="0"/>
                <a:t>Απαιτήσεις</a:t>
              </a:r>
            </a:p>
          </p:txBody>
        </p:sp>
        <p:sp>
          <p:nvSpPr>
            <p:cNvPr id="86" name="Rectangle 13" descr="[DECORATIVE]"/>
            <p:cNvSpPr>
              <a:spLocks noChangeArrowheads="1"/>
            </p:cNvSpPr>
            <p:nvPr/>
          </p:nvSpPr>
          <p:spPr bwMode="auto">
            <a:xfrm>
              <a:off x="6804025" y="1989138"/>
              <a:ext cx="1871663" cy="647700"/>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a:t>Πελάτης</a:t>
              </a:r>
            </a:p>
          </p:txBody>
        </p:sp>
        <p:sp>
          <p:nvSpPr>
            <p:cNvPr id="87" name="Rectangle 14" descr="[DECORATIVE]"/>
            <p:cNvSpPr>
              <a:spLocks noChangeArrowheads="1"/>
            </p:cNvSpPr>
            <p:nvPr/>
          </p:nvSpPr>
          <p:spPr bwMode="auto">
            <a:xfrm>
              <a:off x="6877050" y="5876925"/>
              <a:ext cx="1871663" cy="647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a:t>Παραγωγός</a:t>
              </a:r>
            </a:p>
          </p:txBody>
        </p:sp>
        <p:sp>
          <p:nvSpPr>
            <p:cNvPr id="88" name="AutoShape 15" descr="[DECORATIVE]"/>
            <p:cNvSpPr>
              <a:spLocks noChangeArrowheads="1"/>
            </p:cNvSpPr>
            <p:nvPr/>
          </p:nvSpPr>
          <p:spPr bwMode="auto">
            <a:xfrm>
              <a:off x="3348038" y="5661025"/>
              <a:ext cx="2089150" cy="576263"/>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a:t>Ιδιότητες</a:t>
              </a:r>
            </a:p>
          </p:txBody>
        </p:sp>
        <p:sp>
          <p:nvSpPr>
            <p:cNvPr id="89" name="AutoShape 16" descr="[DECORATIVE]"/>
            <p:cNvSpPr>
              <a:spLocks noChangeArrowheads="1"/>
            </p:cNvSpPr>
            <p:nvPr/>
          </p:nvSpPr>
          <p:spPr bwMode="auto">
            <a:xfrm>
              <a:off x="323850" y="4868863"/>
              <a:ext cx="2089150" cy="576262"/>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a:t>Χρόνος παράδοσης</a:t>
              </a:r>
            </a:p>
          </p:txBody>
        </p:sp>
        <p:cxnSp>
          <p:nvCxnSpPr>
            <p:cNvPr id="90" name="AutoShape 17" descr="[DECORATIVE]"/>
            <p:cNvCxnSpPr>
              <a:cxnSpLocks noChangeShapeType="1"/>
              <a:stCxn id="83" idx="0"/>
              <a:endCxn id="85" idx="1"/>
            </p:cNvCxnSpPr>
            <p:nvPr/>
          </p:nvCxnSpPr>
          <p:spPr bwMode="auto">
            <a:xfrm flipV="1">
              <a:off x="1368425" y="2638425"/>
              <a:ext cx="1979613" cy="12954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1" name="AutoShape 18" descr="[DECORATIVE]"/>
            <p:cNvCxnSpPr>
              <a:cxnSpLocks noChangeShapeType="1"/>
              <a:stCxn id="85" idx="3"/>
              <a:endCxn id="84" idx="0"/>
            </p:cNvCxnSpPr>
            <p:nvPr/>
          </p:nvCxnSpPr>
          <p:spPr bwMode="auto">
            <a:xfrm>
              <a:off x="5437188" y="2638425"/>
              <a:ext cx="2195512" cy="129540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 name="AutoShape 21" descr="[DECORATIVE]"/>
            <p:cNvCxnSpPr>
              <a:cxnSpLocks noChangeShapeType="1"/>
              <a:stCxn id="82" idx="2"/>
              <a:endCxn id="88" idx="0"/>
            </p:cNvCxnSpPr>
            <p:nvPr/>
          </p:nvCxnSpPr>
          <p:spPr bwMode="auto">
            <a:xfrm>
              <a:off x="4392613" y="4149725"/>
              <a:ext cx="0" cy="15113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AutoShape 22" descr="[DECORATIVE]"/>
            <p:cNvCxnSpPr>
              <a:cxnSpLocks noChangeShapeType="1"/>
              <a:stCxn id="89" idx="3"/>
              <a:endCxn id="88" idx="1"/>
            </p:cNvCxnSpPr>
            <p:nvPr/>
          </p:nvCxnSpPr>
          <p:spPr bwMode="auto">
            <a:xfrm>
              <a:off x="2413000" y="5157788"/>
              <a:ext cx="935038" cy="792162"/>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 name="AutoShape 23" descr="[DECORATIVE]"/>
            <p:cNvCxnSpPr>
              <a:cxnSpLocks noChangeShapeType="1"/>
              <a:stCxn id="88" idx="3"/>
              <a:endCxn id="95" idx="1"/>
            </p:cNvCxnSpPr>
            <p:nvPr/>
          </p:nvCxnSpPr>
          <p:spPr bwMode="auto">
            <a:xfrm flipV="1">
              <a:off x="5437188" y="5192713"/>
              <a:ext cx="1582737" cy="757237"/>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5" name="Rectangle 24" descr="[DECORATIVE]"/>
            <p:cNvSpPr>
              <a:spLocks noChangeArrowheads="1"/>
            </p:cNvSpPr>
            <p:nvPr/>
          </p:nvSpPr>
          <p:spPr bwMode="auto">
            <a:xfrm>
              <a:off x="7019925" y="4868863"/>
              <a:ext cx="1871663" cy="647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a:t>Κόστος Παραγωγής</a:t>
              </a:r>
            </a:p>
          </p:txBody>
        </p:sp>
        <p:cxnSp>
          <p:nvCxnSpPr>
            <p:cNvPr id="96" name="AutoShape 25" descr="[DECORATIVE]"/>
            <p:cNvCxnSpPr>
              <a:cxnSpLocks noChangeShapeType="1"/>
              <a:stCxn id="83" idx="3"/>
              <a:endCxn id="84" idx="1"/>
            </p:cNvCxnSpPr>
            <p:nvPr/>
          </p:nvCxnSpPr>
          <p:spPr bwMode="auto">
            <a:xfrm>
              <a:off x="2413000" y="4222750"/>
              <a:ext cx="4175125" cy="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7" name="AutoShape 26" descr="[DECORATIVE]"/>
            <p:cNvCxnSpPr>
              <a:cxnSpLocks noChangeShapeType="1"/>
              <a:stCxn id="89" idx="3"/>
              <a:endCxn id="95" idx="1"/>
            </p:cNvCxnSpPr>
            <p:nvPr/>
          </p:nvCxnSpPr>
          <p:spPr bwMode="auto">
            <a:xfrm>
              <a:off x="2413000" y="5157788"/>
              <a:ext cx="4606925" cy="34925"/>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8" name="Straight Arrow Connector 97" descr="[DECORATIVE]"/>
            <p:cNvCxnSpPr>
              <a:endCxn id="95" idx="2"/>
            </p:cNvCxnSpPr>
            <p:nvPr/>
          </p:nvCxnSpPr>
          <p:spPr bwMode="auto">
            <a:xfrm flipV="1">
              <a:off x="7955756" y="5516563"/>
              <a:ext cx="1" cy="360362"/>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 name="Straight Arrow Connector 98" descr="[DECORATIVE]"/>
            <p:cNvCxnSpPr/>
            <p:nvPr/>
          </p:nvCxnSpPr>
          <p:spPr bwMode="auto">
            <a:xfrm>
              <a:off x="7955756" y="2638425"/>
              <a:ext cx="0" cy="1223169"/>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6" name="Θέση υποσέλιδου 1" descr="."/>
          <p:cNvSpPr txBox="1">
            <a:spLocks/>
          </p:cNvSpPr>
          <p:nvPr>
            <p:custDataLst>
              <p:tags r:id="rId2"/>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896636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Διαστάσεις της Ποιότητας</a:t>
            </a:r>
            <a:endParaRPr lang="el-GR" b="1" dirty="0"/>
          </a:p>
        </p:txBody>
      </p:sp>
      <p:sp>
        <p:nvSpPr>
          <p:cNvPr id="8" name="Content Placeholder 7"/>
          <p:cNvSpPr>
            <a:spLocks noGrp="1"/>
          </p:cNvSpPr>
          <p:nvPr>
            <p:ph idx="1"/>
          </p:nvPr>
        </p:nvSpPr>
        <p:spPr/>
        <p:txBody>
          <a:bodyPr/>
          <a:lstStyle/>
          <a:p>
            <a:r>
              <a:rPr lang="el-GR" altLang="el-GR" dirty="0"/>
              <a:t>Για να βελτιωθεί κάτι θα πρέπει πρώτα να μετρηθεί.</a:t>
            </a:r>
          </a:p>
          <a:p>
            <a:r>
              <a:rPr lang="el-GR" altLang="el-GR" dirty="0"/>
              <a:t>Η μέτρηση γίνεται μετά τον ορισμό των διαστάσεων και των μεθόδων ποσοτικοποίησης.</a:t>
            </a:r>
          </a:p>
          <a:p>
            <a:r>
              <a:rPr lang="el-GR" altLang="el-GR" dirty="0"/>
              <a:t>Ποσοτικές και ποιοτικές διαστάσεις.</a:t>
            </a:r>
          </a:p>
          <a:p>
            <a:r>
              <a:rPr lang="el-GR" altLang="el-GR" dirty="0"/>
              <a:t>Οι ανάγκες των πελατών καθορίζουν τη βαρύτητα των ποιοτικών διαστάσεων.</a:t>
            </a:r>
            <a:endParaRPr lang="el-GR" dirty="0"/>
          </a:p>
        </p:txBody>
      </p:sp>
      <p:sp>
        <p:nvSpPr>
          <p:cNvPr id="6" name="Θέση υποσέλιδου 1" descr="."/>
          <p:cNvSpPr txBox="1">
            <a:spLocks/>
          </p:cNvSpPr>
          <p:nvPr>
            <p:custDataLst>
              <p:tags r:id="rId2"/>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11792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custDataLst>
              <p:tags r:id="rId2"/>
            </p:custDataLst>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 (C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 (B Y)</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 (S A)</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 Μη εισαγόμενο.</a:t>
            </a:r>
            <a:r>
              <a:rPr lang="el-GR" altLang="el-GR" sz="2400" dirty="0" smtClean="0">
                <a:latin typeface="Calibri" panose="020F0502020204030204" pitchFamily="34" charset="0"/>
              </a:rPr>
              <a:t> </a:t>
            </a: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817033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Πρώτα</a:t>
            </a:r>
            <a:r>
              <a:rPr lang="el-GR" sz="4400" b="1" kern="1200" baseline="0" dirty="0" smtClean="0">
                <a:solidFill>
                  <a:schemeClr val="tx1"/>
                </a:solidFill>
              </a:rPr>
              <a:t> συμπεράσματα</a:t>
            </a:r>
            <a:endParaRPr lang="el-GR" b="1" dirty="0"/>
          </a:p>
        </p:txBody>
      </p:sp>
      <p:sp>
        <p:nvSpPr>
          <p:cNvPr id="8" name="Content Placeholder 7"/>
          <p:cNvSpPr>
            <a:spLocks noGrp="1"/>
          </p:cNvSpPr>
          <p:nvPr>
            <p:ph idx="1"/>
          </p:nvPr>
        </p:nvSpPr>
        <p:spPr/>
        <p:txBody>
          <a:bodyPr/>
          <a:lstStyle/>
          <a:p>
            <a:pPr>
              <a:lnSpc>
                <a:spcPct val="90000"/>
              </a:lnSpc>
              <a:spcAft>
                <a:spcPts val="1200"/>
              </a:spcAft>
            </a:pPr>
            <a:endParaRPr lang="el-GR" altLang="el-GR" dirty="0" smtClean="0"/>
          </a:p>
          <a:p>
            <a:pPr>
              <a:lnSpc>
                <a:spcPct val="90000"/>
              </a:lnSpc>
              <a:spcAft>
                <a:spcPts val="1200"/>
              </a:spcAft>
            </a:pPr>
            <a:r>
              <a:rPr lang="el-GR" altLang="el-GR" dirty="0" smtClean="0"/>
              <a:t>Η </a:t>
            </a:r>
            <a:r>
              <a:rPr lang="el-GR" altLang="el-GR" dirty="0"/>
              <a:t>ποιότητα από πολυτέλεια έγινε ανάγκη.</a:t>
            </a:r>
          </a:p>
          <a:p>
            <a:pPr>
              <a:lnSpc>
                <a:spcPct val="90000"/>
              </a:lnSpc>
              <a:spcAft>
                <a:spcPts val="1200"/>
              </a:spcAft>
            </a:pPr>
            <a:r>
              <a:rPr lang="el-GR" altLang="el-GR" dirty="0"/>
              <a:t>Παροχή ποιότητας σε «εσωτερικούς» και «εξωτερικούς» πελάτες.</a:t>
            </a:r>
          </a:p>
          <a:p>
            <a:pPr>
              <a:lnSpc>
                <a:spcPct val="90000"/>
              </a:lnSpc>
              <a:spcAft>
                <a:spcPts val="1200"/>
              </a:spcAft>
            </a:pPr>
            <a:r>
              <a:rPr lang="el-GR" altLang="el-GR" dirty="0"/>
              <a:t>Υψηλά επίπεδα προσωπικής ποιότητας δημιουργούν προϊόντα υψηλού επιπέδου.</a:t>
            </a:r>
            <a:endParaRPr lang="el-GR" dirty="0"/>
          </a:p>
        </p:txBody>
      </p:sp>
      <p:sp>
        <p:nvSpPr>
          <p:cNvPr id="6" name="Θέση υποσέλιδου 1" descr="."/>
          <p:cNvSpPr txBox="1">
            <a:spLocks/>
          </p:cNvSpPr>
          <p:nvPr>
            <p:custDataLst>
              <p:tags r:id="rId2"/>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0035001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Ποιοτικές διαστάσεις </a:t>
            </a:r>
            <a:r>
              <a:rPr lang="en-US" sz="4400" b="1" kern="1200" dirty="0" smtClean="0">
                <a:solidFill>
                  <a:schemeClr val="tx1"/>
                </a:solidFill>
              </a:rPr>
              <a:t>(</a:t>
            </a:r>
            <a:r>
              <a:rPr lang="el-GR" sz="4400" b="1" kern="1200" dirty="0" smtClean="0">
                <a:solidFill>
                  <a:schemeClr val="tx1"/>
                </a:solidFill>
              </a:rPr>
              <a:t>1</a:t>
            </a:r>
            <a:r>
              <a:rPr lang="en-US" sz="4400" b="1" kern="1200" dirty="0" smtClean="0">
                <a:solidFill>
                  <a:schemeClr val="tx1"/>
                </a:solidFill>
              </a:rPr>
              <a:t>/2)</a:t>
            </a:r>
            <a:endParaRPr lang="el-GR" b="1" dirty="0"/>
          </a:p>
        </p:txBody>
      </p:sp>
      <p:sp>
        <p:nvSpPr>
          <p:cNvPr id="3" name="Content Placeholder 2"/>
          <p:cNvSpPr>
            <a:spLocks noGrp="1"/>
          </p:cNvSpPr>
          <p:nvPr>
            <p:ph idx="1"/>
          </p:nvPr>
        </p:nvSpPr>
        <p:spPr/>
        <p:txBody>
          <a:bodyPr/>
          <a:lstStyle/>
          <a:p>
            <a:pPr>
              <a:lnSpc>
                <a:spcPct val="80000"/>
              </a:lnSpc>
              <a:spcAft>
                <a:spcPts val="600"/>
              </a:spcAft>
            </a:pPr>
            <a:r>
              <a:rPr lang="el-GR" altLang="el-GR" sz="2800" b="1" dirty="0"/>
              <a:t>Τα λειτουργικά χαρακτηριστικά</a:t>
            </a:r>
          </a:p>
          <a:p>
            <a:pPr lvl="1">
              <a:lnSpc>
                <a:spcPct val="80000"/>
              </a:lnSpc>
              <a:spcAft>
                <a:spcPts val="600"/>
              </a:spcAft>
            </a:pPr>
            <a:r>
              <a:rPr lang="el-GR" altLang="el-GR" sz="2400" dirty="0"/>
              <a:t>Πρωτεύοντα και δευτερεύοντα</a:t>
            </a:r>
          </a:p>
          <a:p>
            <a:pPr>
              <a:lnSpc>
                <a:spcPct val="80000"/>
              </a:lnSpc>
              <a:spcAft>
                <a:spcPts val="600"/>
              </a:spcAft>
            </a:pPr>
            <a:r>
              <a:rPr lang="el-GR" altLang="el-GR" sz="2800" b="1" dirty="0"/>
              <a:t>Η αξιοπιστία και ανθεκτικότητα</a:t>
            </a:r>
          </a:p>
          <a:p>
            <a:pPr lvl="1">
              <a:lnSpc>
                <a:spcPct val="80000"/>
              </a:lnSpc>
              <a:spcAft>
                <a:spcPts val="600"/>
              </a:spcAft>
            </a:pPr>
            <a:r>
              <a:rPr lang="el-GR" altLang="el-GR" sz="2400" dirty="0"/>
              <a:t>Πιθανότητα βλάβης κάτω από κανονικές συνθήκες</a:t>
            </a:r>
          </a:p>
          <a:p>
            <a:pPr lvl="1">
              <a:lnSpc>
                <a:spcPct val="80000"/>
              </a:lnSpc>
              <a:spcAft>
                <a:spcPts val="600"/>
              </a:spcAft>
            </a:pPr>
            <a:r>
              <a:rPr lang="el-GR" altLang="el-GR" sz="2400" dirty="0"/>
              <a:t>Μέσος χρόνος μέχρι την πρώτη βλάβη</a:t>
            </a:r>
          </a:p>
          <a:p>
            <a:pPr lvl="1">
              <a:lnSpc>
                <a:spcPct val="80000"/>
              </a:lnSpc>
              <a:spcAft>
                <a:spcPts val="600"/>
              </a:spcAft>
            </a:pPr>
            <a:r>
              <a:rPr lang="el-GR" altLang="el-GR" sz="2400" dirty="0"/>
              <a:t>Μέσος χρόνος μεταξύ δυο διαδοχικών βλαβών</a:t>
            </a:r>
          </a:p>
          <a:p>
            <a:pPr>
              <a:lnSpc>
                <a:spcPct val="80000"/>
              </a:lnSpc>
              <a:spcAft>
                <a:spcPts val="600"/>
              </a:spcAft>
            </a:pPr>
            <a:r>
              <a:rPr lang="el-GR" altLang="el-GR" sz="2800" b="1" dirty="0"/>
              <a:t>Η συμμόρφωση στις προδιαγραφές</a:t>
            </a:r>
          </a:p>
          <a:p>
            <a:pPr lvl="1">
              <a:lnSpc>
                <a:spcPct val="80000"/>
              </a:lnSpc>
              <a:spcAft>
                <a:spcPts val="600"/>
              </a:spcAft>
            </a:pPr>
            <a:r>
              <a:rPr lang="el-GR" altLang="el-GR" sz="2400" dirty="0"/>
              <a:t>Τεχνικές και κοστολογικές προδιαγραφές</a:t>
            </a:r>
          </a:p>
          <a:p>
            <a:pPr lvl="1">
              <a:lnSpc>
                <a:spcPct val="80000"/>
              </a:lnSpc>
              <a:spcAft>
                <a:spcPts val="600"/>
              </a:spcAft>
            </a:pPr>
            <a:r>
              <a:rPr lang="el-GR" altLang="el-GR" sz="2400" dirty="0"/>
              <a:t>Δείκτες παρακολούθησης όπως πλήθος των ελαττωματικών</a:t>
            </a:r>
            <a:endParaRPr lang="el-GR" dirty="0"/>
          </a:p>
        </p:txBody>
      </p:sp>
      <p:sp>
        <p:nvSpPr>
          <p:cNvPr id="6" name="Θέση υποσέλιδου 1" descr="."/>
          <p:cNvSpPr txBox="1">
            <a:spLocks/>
          </p:cNvSpPr>
          <p:nvPr>
            <p:custDataLst>
              <p:tags r:id="rId2"/>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75005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Ποιοτικές</a:t>
            </a:r>
            <a:r>
              <a:rPr lang="el-GR" sz="4400" b="1" kern="1200" baseline="0" dirty="0" smtClean="0">
                <a:solidFill>
                  <a:schemeClr val="tx1"/>
                </a:solidFill>
              </a:rPr>
              <a:t> διαστάσεις</a:t>
            </a:r>
            <a:r>
              <a:rPr lang="en-US" b="1" dirty="0"/>
              <a:t> </a:t>
            </a:r>
            <a:r>
              <a:rPr lang="en-US" b="1" dirty="0" smtClean="0"/>
              <a:t>(2/2</a:t>
            </a:r>
            <a:r>
              <a:rPr lang="en-US" b="1" dirty="0"/>
              <a:t>)</a:t>
            </a:r>
            <a:endParaRPr lang="el-GR" b="1" dirty="0"/>
          </a:p>
        </p:txBody>
      </p:sp>
      <p:sp>
        <p:nvSpPr>
          <p:cNvPr id="3" name="Content Placeholder 2"/>
          <p:cNvSpPr>
            <a:spLocks noGrp="1"/>
          </p:cNvSpPr>
          <p:nvPr>
            <p:ph idx="1"/>
          </p:nvPr>
        </p:nvSpPr>
        <p:spPr/>
        <p:txBody>
          <a:bodyPr>
            <a:normAutofit/>
          </a:bodyPr>
          <a:lstStyle/>
          <a:p>
            <a:pPr>
              <a:lnSpc>
                <a:spcPct val="80000"/>
              </a:lnSpc>
            </a:pPr>
            <a:r>
              <a:rPr lang="el-GR" altLang="el-GR" sz="2400" b="1" dirty="0"/>
              <a:t>Η διάρκεια ζωής και η </a:t>
            </a:r>
            <a:r>
              <a:rPr lang="el-GR" altLang="el-GR" sz="2400" b="1" dirty="0" err="1"/>
              <a:t>επισκευασιμότητα</a:t>
            </a:r>
            <a:endParaRPr lang="el-GR" altLang="el-GR" sz="2400" b="1" dirty="0"/>
          </a:p>
          <a:p>
            <a:pPr lvl="1">
              <a:lnSpc>
                <a:spcPct val="80000"/>
              </a:lnSpc>
            </a:pPr>
            <a:r>
              <a:rPr lang="el-GR" altLang="el-GR" sz="2400" dirty="0"/>
              <a:t>Χρόνος επισκευής</a:t>
            </a:r>
          </a:p>
          <a:p>
            <a:pPr lvl="1">
              <a:lnSpc>
                <a:spcPct val="80000"/>
              </a:lnSpc>
            </a:pPr>
            <a:r>
              <a:rPr lang="el-GR" altLang="el-GR" sz="2400" dirty="0"/>
              <a:t>Πότε θεωρείται προτιμότερη η αντικατάσταση</a:t>
            </a:r>
          </a:p>
          <a:p>
            <a:pPr>
              <a:lnSpc>
                <a:spcPct val="80000"/>
              </a:lnSpc>
            </a:pPr>
            <a:r>
              <a:rPr lang="el-GR" altLang="el-GR" sz="2400" b="1" dirty="0"/>
              <a:t>Η εξυπηρέτηση πριν και μετά την πώληση</a:t>
            </a:r>
          </a:p>
          <a:p>
            <a:pPr lvl="1">
              <a:lnSpc>
                <a:spcPct val="80000"/>
              </a:lnSpc>
            </a:pPr>
            <a:r>
              <a:rPr lang="el-GR" altLang="el-GR" sz="2400" dirty="0"/>
              <a:t>Γεωγραφική κατανομή των διαθέσιμων καταστημάτων</a:t>
            </a:r>
          </a:p>
          <a:p>
            <a:pPr lvl="1">
              <a:lnSpc>
                <a:spcPct val="80000"/>
              </a:lnSpc>
            </a:pPr>
            <a:r>
              <a:rPr lang="el-GR" altLang="el-GR" sz="2400" dirty="0"/>
              <a:t>Χρόνος ανταπόκρισης στα παράπονα των πελατών</a:t>
            </a:r>
          </a:p>
          <a:p>
            <a:pPr lvl="1">
              <a:lnSpc>
                <a:spcPct val="80000"/>
              </a:lnSpc>
            </a:pPr>
            <a:r>
              <a:rPr lang="el-GR" altLang="el-GR" sz="2400" dirty="0"/>
              <a:t>Τεχνική ικανότητα του προσωπικού</a:t>
            </a:r>
          </a:p>
          <a:p>
            <a:pPr>
              <a:lnSpc>
                <a:spcPct val="80000"/>
              </a:lnSpc>
            </a:pPr>
            <a:r>
              <a:rPr lang="el-GR" altLang="el-GR" sz="2400" b="1" dirty="0"/>
              <a:t>Η αισθητική και εμφάνιση</a:t>
            </a:r>
          </a:p>
          <a:p>
            <a:pPr lvl="1">
              <a:lnSpc>
                <a:spcPct val="80000"/>
              </a:lnSpc>
            </a:pPr>
            <a:r>
              <a:rPr lang="el-GR" altLang="el-GR" sz="2400" dirty="0"/>
              <a:t>Υποκειμενική διάσταση</a:t>
            </a:r>
          </a:p>
          <a:p>
            <a:pPr>
              <a:lnSpc>
                <a:spcPct val="80000"/>
              </a:lnSpc>
            </a:pPr>
            <a:r>
              <a:rPr lang="el-GR" altLang="el-GR" sz="2400" b="1" dirty="0" smtClean="0"/>
              <a:t>Η υποκειμενική αντίληψη της ποιότητας</a:t>
            </a:r>
          </a:p>
          <a:p>
            <a:pPr lvl="1">
              <a:lnSpc>
                <a:spcPct val="80000"/>
              </a:lnSpc>
            </a:pPr>
            <a:r>
              <a:rPr lang="el-GR" altLang="el-GR" sz="2400" dirty="0" smtClean="0"/>
              <a:t>Έλλειψη πληροφόρησης</a:t>
            </a:r>
          </a:p>
          <a:p>
            <a:pPr lvl="1">
              <a:lnSpc>
                <a:spcPct val="80000"/>
              </a:lnSpc>
            </a:pPr>
            <a:r>
              <a:rPr lang="el-GR" altLang="el-GR" sz="2400" dirty="0" smtClean="0"/>
              <a:t>Παραπλανητική </a:t>
            </a:r>
            <a:r>
              <a:rPr lang="el-GR" altLang="el-GR" sz="2400" dirty="0"/>
              <a:t>διαφήμιση</a:t>
            </a:r>
            <a:endParaRPr lang="el-GR" sz="2400" dirty="0"/>
          </a:p>
        </p:txBody>
      </p:sp>
      <p:sp>
        <p:nvSpPr>
          <p:cNvPr id="6" name="Θέση υποσέλιδου 1" descr="."/>
          <p:cNvSpPr txBox="1">
            <a:spLocks/>
          </p:cNvSpPr>
          <p:nvPr>
            <p:custDataLst>
              <p:tags r:id="rId2"/>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8814983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b="1" dirty="0" smtClean="0"/>
              <a:t>Εξέλιξη των συστημάτων</a:t>
            </a:r>
            <a:r>
              <a:rPr lang="el-GR" b="1" baseline="0" dirty="0" smtClean="0"/>
              <a:t> ποιότητας</a:t>
            </a:r>
            <a:endParaRPr lang="el-GR" b="1" dirty="0"/>
          </a:p>
        </p:txBody>
      </p:sp>
      <p:sp>
        <p:nvSpPr>
          <p:cNvPr id="5" name="Content Placeholder 4"/>
          <p:cNvSpPr>
            <a:spLocks noGrp="1"/>
          </p:cNvSpPr>
          <p:nvPr>
            <p:ph idx="1"/>
          </p:nvPr>
        </p:nvSpPr>
        <p:spPr/>
        <p:txBody>
          <a:bodyPr/>
          <a:lstStyle/>
          <a:p>
            <a:r>
              <a:rPr lang="el-GR" dirty="0"/>
              <a:t>Αρχικά ο κάθε τεχνίτης- κατασκευαστής ήταν υπεύθυνος για την ποιότητα των προϊόντων.</a:t>
            </a:r>
          </a:p>
          <a:p>
            <a:r>
              <a:rPr lang="el-GR" dirty="0"/>
              <a:t>Με τη Βιομηχανική επανάσταση δημιουργήθηκε η ανάγκη ύπαρξης εργοδηγών και στη συνέχεια επιθεωρητών της παραγωγής.</a:t>
            </a:r>
          </a:p>
          <a:p>
            <a:r>
              <a:rPr lang="el-GR" dirty="0"/>
              <a:t>Τελικά δημιουργήθηκε η θέση του Εργοδηγού Επιθεωρήσεως.</a:t>
            </a:r>
          </a:p>
        </p:txBody>
      </p:sp>
      <p:sp>
        <p:nvSpPr>
          <p:cNvPr id="2" name="Footer Placeholder 1"/>
          <p:cNvSpPr>
            <a:spLocks noGrp="1"/>
          </p:cNvSpPr>
          <p:nvPr>
            <p:ph type="ftr" sz="quarter" idx="11"/>
          </p:nvPr>
        </p:nvSpPr>
        <p:spPr/>
        <p:txBody>
          <a:bodyPr/>
          <a:lstStyle/>
          <a:p>
            <a:r>
              <a:rPr lang="el-GR" sz="1400" dirty="0">
                <a:solidFill>
                  <a:schemeClr val="tx1"/>
                </a:solidFill>
              </a:rPr>
              <a:t>Εισαγωγή και Ορισμοί</a:t>
            </a:r>
            <a:endParaRPr lang="en-US" sz="1400" dirty="0">
              <a:solidFill>
                <a:schemeClr val="tx1"/>
              </a:solidFill>
            </a:endParaRPr>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6041233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b="1" dirty="0" smtClean="0"/>
              <a:t>Χρονολογική</a:t>
            </a:r>
            <a:r>
              <a:rPr lang="el-GR" b="1" baseline="0" dirty="0" smtClean="0"/>
              <a:t> σειρά των συστημάτων ποιότητας </a:t>
            </a:r>
            <a:r>
              <a:rPr lang="en-US" b="1" dirty="0"/>
              <a:t>(</a:t>
            </a:r>
            <a:r>
              <a:rPr lang="el-GR" b="1" dirty="0"/>
              <a:t>1</a:t>
            </a:r>
            <a:r>
              <a:rPr lang="en-US" b="1" dirty="0" smtClean="0"/>
              <a:t>/4)</a:t>
            </a:r>
            <a:endParaRPr lang="el-GR" b="1" dirty="0"/>
          </a:p>
        </p:txBody>
      </p:sp>
      <p:sp>
        <p:nvSpPr>
          <p:cNvPr id="5" name="Content Placeholder 4"/>
          <p:cNvSpPr>
            <a:spLocks noGrp="1"/>
          </p:cNvSpPr>
          <p:nvPr>
            <p:ph idx="1"/>
          </p:nvPr>
        </p:nvSpPr>
        <p:spPr/>
        <p:txBody>
          <a:bodyPr>
            <a:normAutofit fontScale="92500" lnSpcReduction="20000"/>
          </a:bodyPr>
          <a:lstStyle/>
          <a:p>
            <a:r>
              <a:rPr lang="el-GR" b="1" dirty="0"/>
              <a:t>Επιθεώρηση</a:t>
            </a:r>
          </a:p>
          <a:p>
            <a:pPr lvl="1"/>
            <a:r>
              <a:rPr lang="el-GR" dirty="0"/>
              <a:t>Είναι η απλή σύγκριση των παραγόμενων προϊόντων ή υπηρεσιών με τις δεδομένες πρωτογενείς μορφές προδιαγραφών</a:t>
            </a:r>
            <a:r>
              <a:rPr lang="el-GR" dirty="0" smtClean="0"/>
              <a:t>.</a:t>
            </a:r>
          </a:p>
          <a:p>
            <a:pPr marL="457200" lvl="1" indent="0">
              <a:buNone/>
            </a:pPr>
            <a:endParaRPr lang="el-GR" dirty="0"/>
          </a:p>
          <a:p>
            <a:r>
              <a:rPr lang="el-GR" b="1" dirty="0"/>
              <a:t>Έλεγχος Ποιότητας</a:t>
            </a:r>
          </a:p>
          <a:p>
            <a:pPr lvl="1"/>
            <a:r>
              <a:rPr lang="el-GR" dirty="0"/>
              <a:t>Είναι το σύνολο των λειτουργικών τεχνικών διαδικασιών που επιβεβαιώνουν την ποιότητα ενός προϊόντος ή μιας υπηρεσίας με βάση συγκεκριμένες προδιαγραφές.</a:t>
            </a:r>
          </a:p>
          <a:p>
            <a:pPr lvl="1"/>
            <a:r>
              <a:rPr lang="el-GR" dirty="0"/>
              <a:t>Χρήση στατιστικών εργαλείων.</a:t>
            </a:r>
          </a:p>
          <a:p>
            <a:pPr lvl="1"/>
            <a:r>
              <a:rPr lang="el-GR" dirty="0"/>
              <a:t>Αδυναμία η εκ των υστέρων απόρριψη προϊόντων.</a:t>
            </a:r>
          </a:p>
        </p:txBody>
      </p:sp>
      <p:sp>
        <p:nvSpPr>
          <p:cNvPr id="2" name="Footer Placeholder 1"/>
          <p:cNvSpPr>
            <a:spLocks noGrp="1"/>
          </p:cNvSpPr>
          <p:nvPr>
            <p:ph type="ftr" sz="quarter" idx="11"/>
          </p:nvPr>
        </p:nvSpPr>
        <p:spPr/>
        <p:txBody>
          <a:bodyPr/>
          <a:lstStyle/>
          <a:p>
            <a:r>
              <a:rPr lang="el-GR" sz="1400" dirty="0">
                <a:solidFill>
                  <a:schemeClr val="tx1"/>
                </a:solidFill>
              </a:rPr>
              <a:t>Εισαγωγή και Ορισμοί</a:t>
            </a:r>
            <a:endParaRPr lang="en-US" sz="1400" dirty="0">
              <a:solidFill>
                <a:schemeClr val="tx1"/>
              </a:solidFill>
            </a:endParaRPr>
          </a:p>
          <a:p>
            <a:endParaRPr lang="el-GR" dirty="0"/>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24</a:t>
            </a:fld>
            <a:endParaRPr lang="el-GR" sz="1400" dirty="0">
              <a:solidFill>
                <a:schemeClr val="tx1"/>
              </a:solidFill>
            </a:endParaRPr>
          </a:p>
        </p:txBody>
      </p:sp>
    </p:spTree>
    <p:extLst>
      <p:ext uri="{BB962C8B-B14F-4D97-AF65-F5344CB8AC3E}">
        <p14:creationId xmlns:p14="http://schemas.microsoft.com/office/powerpoint/2010/main" val="16709400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b="1" dirty="0" smtClean="0"/>
              <a:t>Χρονολογική</a:t>
            </a:r>
            <a:r>
              <a:rPr lang="el-GR" b="1" baseline="0" dirty="0" smtClean="0"/>
              <a:t> σειρά των συστημάτων ποιότητας </a:t>
            </a:r>
            <a:r>
              <a:rPr lang="en-US" b="1" dirty="0" smtClean="0"/>
              <a:t>(2/4</a:t>
            </a:r>
            <a:r>
              <a:rPr lang="en-US" b="1" dirty="0"/>
              <a:t>)</a:t>
            </a:r>
            <a:endParaRPr lang="el-GR" b="1" dirty="0"/>
          </a:p>
        </p:txBody>
      </p:sp>
      <p:sp>
        <p:nvSpPr>
          <p:cNvPr id="6" name="Content Placeholder 5"/>
          <p:cNvSpPr>
            <a:spLocks noGrp="1"/>
          </p:cNvSpPr>
          <p:nvPr>
            <p:ph idx="1"/>
          </p:nvPr>
        </p:nvSpPr>
        <p:spPr/>
        <p:txBody>
          <a:bodyPr>
            <a:noAutofit/>
          </a:bodyPr>
          <a:lstStyle/>
          <a:p>
            <a:r>
              <a:rPr lang="el-GR" sz="2800" b="1" dirty="0"/>
              <a:t>Διασφάλιση Ποιότητας</a:t>
            </a:r>
          </a:p>
          <a:p>
            <a:pPr lvl="1"/>
            <a:r>
              <a:rPr lang="el-GR" sz="2400" dirty="0"/>
              <a:t>Είναι το σύνολο των προγραμματισμένων ή συστηματικών ενεργειών που είναι απαραίτητες για να εξασφαλίσουν ότι ένα προϊόν ή υπηρεσία θα πληροί ορισμένες προδιαγραφές.</a:t>
            </a:r>
          </a:p>
          <a:p>
            <a:pPr lvl="1"/>
            <a:r>
              <a:rPr lang="el-GR" sz="2400" dirty="0"/>
              <a:t>Πλεονέκτημα η εκ των προτέρων διασφάλιση.</a:t>
            </a:r>
          </a:p>
          <a:p>
            <a:pPr lvl="1"/>
            <a:r>
              <a:rPr lang="el-GR" sz="2400" dirty="0"/>
              <a:t>Σειρά ISO 9000.</a:t>
            </a:r>
          </a:p>
          <a:p>
            <a:pPr marL="0" indent="0">
              <a:buNone/>
            </a:pPr>
            <a:endParaRPr lang="el-GR" sz="2400" dirty="0"/>
          </a:p>
          <a:p>
            <a:endParaRPr lang="el-GR" sz="2800" dirty="0"/>
          </a:p>
        </p:txBody>
      </p:sp>
      <p:sp>
        <p:nvSpPr>
          <p:cNvPr id="2" name="Footer Placeholder 1"/>
          <p:cNvSpPr>
            <a:spLocks noGrp="1"/>
          </p:cNvSpPr>
          <p:nvPr>
            <p:ph type="ftr" sz="quarter" idx="11"/>
          </p:nvPr>
        </p:nvSpPr>
        <p:spPr/>
        <p:txBody>
          <a:bodyPr/>
          <a:lstStyle/>
          <a:p>
            <a:r>
              <a:rPr lang="el-GR" sz="1400" dirty="0">
                <a:solidFill>
                  <a:schemeClr val="tx1"/>
                </a:solidFill>
              </a:rPr>
              <a:t>Εισαγωγή και Ορισμοί</a:t>
            </a:r>
            <a:endParaRPr lang="en-US" sz="1400" dirty="0">
              <a:solidFill>
                <a:schemeClr val="tx1"/>
              </a:solidFill>
            </a:endParaRPr>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25</a:t>
            </a:fld>
            <a:endParaRPr lang="el-GR" sz="1400" dirty="0">
              <a:solidFill>
                <a:schemeClr val="tx1"/>
              </a:solidFill>
            </a:endParaRPr>
          </a:p>
        </p:txBody>
      </p:sp>
    </p:spTree>
    <p:extLst>
      <p:ext uri="{BB962C8B-B14F-4D97-AF65-F5344CB8AC3E}">
        <p14:creationId xmlns:p14="http://schemas.microsoft.com/office/powerpoint/2010/main" val="22944935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p:txBody>
          <a:bodyPr>
            <a:normAutofit fontScale="90000"/>
          </a:bodyPr>
          <a:lstStyle/>
          <a:p>
            <a:r>
              <a:rPr lang="el-GR" b="1" dirty="0" smtClean="0"/>
              <a:t>Χρονολογική</a:t>
            </a:r>
            <a:r>
              <a:rPr lang="el-GR" b="1" baseline="0" dirty="0" smtClean="0"/>
              <a:t> σειρά των συστημάτων ποιότητας </a:t>
            </a:r>
            <a:r>
              <a:rPr lang="en-US" b="1" dirty="0" smtClean="0"/>
              <a:t>(3/4</a:t>
            </a:r>
            <a:r>
              <a:rPr lang="en-US" b="1" dirty="0"/>
              <a:t>)</a:t>
            </a:r>
            <a:endParaRPr lang="el-GR" b="1" dirty="0"/>
          </a:p>
        </p:txBody>
      </p:sp>
      <p:sp>
        <p:nvSpPr>
          <p:cNvPr id="7" name="Content Placeholder 5"/>
          <p:cNvSpPr txBox="1">
            <a:spLocks/>
          </p:cNvSpPr>
          <p:nvPr/>
        </p:nvSpPr>
        <p:spPr>
          <a:xfrm>
            <a:off x="457200" y="1600200"/>
            <a:ext cx="8229600" cy="4525963"/>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l-GR" sz="2800" b="1" dirty="0"/>
              <a:t>Διοίκηση Ολικής Ποιότητας</a:t>
            </a:r>
          </a:p>
          <a:p>
            <a:pPr lvl="1"/>
            <a:r>
              <a:rPr lang="el-GR" sz="2400" dirty="0"/>
              <a:t>Είναι το σύνολο των δραστηριοτήτων και μεθόδων που εφαρμόζονται από τον οργανισμό, με στόχο την ικανοποίηση του πελάτη, την ταυτόχρονη ενεργοποίηση του προσωπικού, με οφέλη για την κοινωνία και με το μικρότερο δυνατό κόστος.</a:t>
            </a:r>
          </a:p>
          <a:p>
            <a:pPr lvl="1"/>
            <a:r>
              <a:rPr lang="el-GR" sz="2400" dirty="0"/>
              <a:t>Οδηγεί όχι μόνο σε διασφάλιση αλλά και σε βελτίωση της ποιότητας.</a:t>
            </a:r>
            <a:endParaRPr lang="el-GR" sz="2000" dirty="0" smtClean="0"/>
          </a:p>
          <a:p>
            <a:pPr marL="0" indent="0">
              <a:buFont typeface="Arial" panose="020B0604020202020204" pitchFamily="34" charset="0"/>
              <a:buNone/>
            </a:pPr>
            <a:endParaRPr lang="el-GR" sz="2400" dirty="0" smtClean="0"/>
          </a:p>
          <a:p>
            <a:endParaRPr lang="el-GR" sz="2800" dirty="0"/>
          </a:p>
        </p:txBody>
      </p:sp>
      <p:sp>
        <p:nvSpPr>
          <p:cNvPr id="2" name="Footer Placeholder 1"/>
          <p:cNvSpPr>
            <a:spLocks noGrp="1"/>
          </p:cNvSpPr>
          <p:nvPr>
            <p:ph type="ftr" sz="quarter" idx="11"/>
          </p:nvPr>
        </p:nvSpPr>
        <p:spPr/>
        <p:txBody>
          <a:bodyPr/>
          <a:lstStyle/>
          <a:p>
            <a:r>
              <a:rPr lang="el-GR" sz="1400" dirty="0">
                <a:solidFill>
                  <a:schemeClr val="tx1"/>
                </a:solidFill>
              </a:rPr>
              <a:t>Εισαγωγή και Ορισμοί</a:t>
            </a:r>
            <a:endParaRPr lang="en-US" sz="1400" dirty="0">
              <a:solidFill>
                <a:schemeClr val="tx1"/>
              </a:solidFill>
            </a:endParaRPr>
          </a:p>
          <a:p>
            <a:endParaRPr lang="el-GR" dirty="0"/>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0864683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p:txBody>
          <a:bodyPr>
            <a:normAutofit fontScale="90000"/>
          </a:bodyPr>
          <a:lstStyle/>
          <a:p>
            <a:r>
              <a:rPr lang="el-GR" sz="4400" b="1" kern="1200" dirty="0" smtClean="0">
                <a:solidFill>
                  <a:schemeClr val="tx1"/>
                </a:solidFill>
                <a:effectLst/>
              </a:rPr>
              <a:t>Χρονολογική</a:t>
            </a:r>
            <a:r>
              <a:rPr lang="el-GR" sz="4400" b="1" kern="1200" baseline="0" dirty="0" smtClean="0">
                <a:solidFill>
                  <a:schemeClr val="tx1"/>
                </a:solidFill>
                <a:effectLst/>
              </a:rPr>
              <a:t> σειρά των συστημάτων ποιότητας </a:t>
            </a:r>
            <a:r>
              <a:rPr lang="en-US" b="1" dirty="0" smtClean="0"/>
              <a:t>(4/4</a:t>
            </a:r>
            <a:r>
              <a:rPr lang="en-US" b="1" dirty="0"/>
              <a:t>)</a:t>
            </a:r>
            <a:endParaRPr lang="el-GR" b="1" dirty="0"/>
          </a:p>
        </p:txBody>
      </p:sp>
      <p:grpSp>
        <p:nvGrpSpPr>
          <p:cNvPr id="15" name="Group 14" descr="Σχήμα το οποίο δείχνει μια πυραμίδα με επίπεδα, τα οποία είναι με σειρά από πάνω προς τα κάτω η επιθεώρηση, η οποία βασίζεται  στον έλεγχο ποιότητας, ο οποίος βασίζεται στην διασφάλιση ποιότητας, η οποία βασίζεται στην διοίκηση ολικής ποιότητας."/>
          <p:cNvGrpSpPr/>
          <p:nvPr/>
        </p:nvGrpSpPr>
        <p:grpSpPr>
          <a:xfrm>
            <a:off x="287524" y="1282115"/>
            <a:ext cx="8496944" cy="4739174"/>
            <a:chOff x="287524" y="1282114"/>
            <a:chExt cx="8496944" cy="5064893"/>
          </a:xfrm>
        </p:grpSpPr>
        <p:sp>
          <p:nvSpPr>
            <p:cNvPr id="11" name="AutoShape 6"/>
            <p:cNvSpPr>
              <a:spLocks noChangeArrowheads="1"/>
            </p:cNvSpPr>
            <p:nvPr/>
          </p:nvSpPr>
          <p:spPr bwMode="auto">
            <a:xfrm>
              <a:off x="3815916" y="1282114"/>
              <a:ext cx="1440160" cy="100811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dirty="0" smtClean="0"/>
            </a:p>
            <a:p>
              <a:pPr algn="ctr"/>
              <a:r>
                <a:rPr lang="el-GR" altLang="el-GR" dirty="0" smtClean="0"/>
                <a:t>Επιθεώρηση</a:t>
              </a:r>
              <a:endParaRPr lang="el-GR" altLang="el-GR" dirty="0"/>
            </a:p>
          </p:txBody>
        </p:sp>
        <p:sp>
          <p:nvSpPr>
            <p:cNvPr id="12" name="AutoShape 7"/>
            <p:cNvSpPr>
              <a:spLocks noChangeArrowheads="1"/>
            </p:cNvSpPr>
            <p:nvPr/>
          </p:nvSpPr>
          <p:spPr bwMode="auto">
            <a:xfrm flipV="1">
              <a:off x="3118208" y="2290226"/>
              <a:ext cx="2821944" cy="850742"/>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a:r>
                <a:rPr lang="el-GR" altLang="el-GR" dirty="0"/>
                <a:t>Έλεγχος Ποιότητας</a:t>
              </a:r>
            </a:p>
          </p:txBody>
        </p:sp>
        <p:sp>
          <p:nvSpPr>
            <p:cNvPr id="14" name="AutoShape 9"/>
            <p:cNvSpPr>
              <a:spLocks noChangeArrowheads="1"/>
            </p:cNvSpPr>
            <p:nvPr/>
          </p:nvSpPr>
          <p:spPr bwMode="auto">
            <a:xfrm flipV="1">
              <a:off x="287524" y="3933056"/>
              <a:ext cx="8496944" cy="241395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a:r>
                <a:rPr lang="el-GR" altLang="el-GR" dirty="0"/>
                <a:t>Διοίκηση Ολικής Ποιότητας</a:t>
              </a:r>
            </a:p>
          </p:txBody>
        </p:sp>
        <p:sp>
          <p:nvSpPr>
            <p:cNvPr id="13" name="AutoShape 8"/>
            <p:cNvSpPr>
              <a:spLocks noChangeArrowheads="1"/>
            </p:cNvSpPr>
            <p:nvPr/>
          </p:nvSpPr>
          <p:spPr bwMode="auto">
            <a:xfrm flipV="1">
              <a:off x="2051720" y="2924944"/>
              <a:ext cx="4968552" cy="1426806"/>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a:endParaRPr lang="el-GR" altLang="el-GR" dirty="0" smtClean="0"/>
            </a:p>
            <a:p>
              <a:pPr algn="ctr"/>
              <a:endParaRPr lang="el-GR" altLang="el-GR" dirty="0"/>
            </a:p>
            <a:p>
              <a:pPr algn="ctr"/>
              <a:r>
                <a:rPr lang="el-GR" altLang="el-GR" dirty="0" smtClean="0"/>
                <a:t>Διασφάλιση </a:t>
              </a:r>
              <a:r>
                <a:rPr lang="el-GR" altLang="el-GR" dirty="0"/>
                <a:t>Ποιότητας</a:t>
              </a:r>
            </a:p>
          </p:txBody>
        </p:sp>
      </p:grpSp>
      <p:pic>
        <p:nvPicPr>
          <p:cNvPr id="5"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16" name="Footer Placeholder 1"/>
          <p:cNvSpPr>
            <a:spLocks noGrp="1"/>
          </p:cNvSpPr>
          <p:nvPr>
            <p:ph type="ftr" sz="quarter" idx="11"/>
          </p:nvPr>
        </p:nvSpPr>
        <p:spPr>
          <a:xfrm>
            <a:off x="3124200" y="6356350"/>
            <a:ext cx="2895600" cy="365125"/>
          </a:xfrm>
        </p:spPr>
        <p:txBody>
          <a:bodyPr/>
          <a:lstStyle/>
          <a:p>
            <a:r>
              <a:rPr lang="el-GR" sz="1400" dirty="0">
                <a:solidFill>
                  <a:schemeClr val="tx1"/>
                </a:solidFill>
              </a:rPr>
              <a:t>Εισαγωγή και Ορισμοί</a:t>
            </a:r>
            <a:endParaRPr lang="en-US" sz="1400" dirty="0">
              <a:solidFill>
                <a:schemeClr val="tx1"/>
              </a:solidFill>
            </a:endParaRPr>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0604024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custDataLst>
              <p:tags r:id="rId2"/>
            </p:custDataLst>
          </p:nvPr>
        </p:nvSpPr>
        <p:spPr/>
        <p:txBody>
          <a:bodyPr>
            <a:normAutofit/>
          </a:bodyPr>
          <a:lstStyle/>
          <a:p>
            <a:r>
              <a:rPr lang="el-GR" b="1" dirty="0" smtClean="0"/>
              <a:t>Τέλος ενότητας</a:t>
            </a:r>
            <a:endParaRPr lang="el-GR" b="1" dirty="0"/>
          </a:p>
        </p:txBody>
      </p:sp>
      <p:sp>
        <p:nvSpPr>
          <p:cNvPr id="3" name="Rectangle 2"/>
          <p:cNvSpPr/>
          <p:nvPr/>
        </p:nvSpPr>
        <p:spPr>
          <a:xfrm>
            <a:off x="4977434" y="4653136"/>
            <a:ext cx="3242619" cy="369332"/>
          </a:xfrm>
          <a:prstGeom prst="rect">
            <a:avLst/>
          </a:prstGeom>
        </p:spPr>
        <p:txBody>
          <a:bodyPr wrap="none">
            <a:spAutoFit/>
          </a:bodyPr>
          <a:lstStyle/>
          <a:p>
            <a:pPr algn="r"/>
            <a:r>
              <a:rPr lang="el-GR" dirty="0">
                <a:solidFill>
                  <a:schemeClr val="tx1">
                    <a:lumMod val="65000"/>
                    <a:lumOff val="35000"/>
                  </a:schemeClr>
                </a:solidFill>
              </a:rPr>
              <a:t>Επεξεργασία: </a:t>
            </a:r>
            <a:r>
              <a:rPr lang="el-GR" dirty="0" smtClean="0">
                <a:solidFill>
                  <a:schemeClr val="tx1">
                    <a:lumMod val="65000"/>
                    <a:lumOff val="35000"/>
                  </a:schemeClr>
                </a:solidFill>
              </a:rPr>
              <a:t>«Χρήστος Μέγας»</a:t>
            </a:r>
            <a:endParaRPr lang="el-GR" dirty="0">
              <a:solidFill>
                <a:schemeClr val="tx1">
                  <a:lumMod val="65000"/>
                  <a:lumOff val="35000"/>
                </a:schemeClr>
              </a:solidFill>
            </a:endParaRPr>
          </a:p>
        </p:txBody>
      </p:sp>
      <p:pic>
        <p:nvPicPr>
          <p:cNvPr id="8" name="Εικόνα 1" descr=" Λογότυπο για Άδειες χρήσης Creative Commons, B Y, S A. ">
            <a:hlinkClick r:id="rId4" tooltip="Μετάβαση στην Άδεια Χρήσης"/>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224795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custDataLst>
              <p:tags r:id="rId2"/>
            </p:custDataLst>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custDataLst>
              <p:tags r:id="rId3"/>
            </p:custDataLst>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στα πλαίσια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ΤΕΙ Θεσσαλίας</a:t>
            </a:r>
            <a:r>
              <a:rPr lang="el-GR" sz="2000" dirty="0">
                <a:solidFill>
                  <a:prstClr val="black"/>
                </a:solidFill>
                <a:latin typeface="Calibri" panose="020F0502020204030204" pitchFamily="34" charset="0"/>
              </a:rPr>
              <a:t>» έχει χρηματοδοτήσει </a:t>
            </a:r>
            <a:r>
              <a:rPr lang="el-GR" sz="2000">
                <a:solidFill>
                  <a:prstClr val="black"/>
                </a:solidFill>
                <a:latin typeface="Calibri" panose="020F0502020204030204" pitchFamily="34" charset="0"/>
              </a:rPr>
              <a:t>μόνο </a:t>
            </a:r>
            <a:r>
              <a:rPr lang="el-GR" sz="2000" smtClean="0">
                <a:solidFill>
                  <a:prstClr val="black"/>
                </a:solidFill>
                <a:latin typeface="Calibri" panose="020F0502020204030204" pitchFamily="34" charset="0"/>
              </a:rPr>
              <a:t>τη</a:t>
            </a:r>
            <a:r>
              <a:rPr lang="el-GR" sz="2000">
                <a:solidFill>
                  <a:prstClr val="black"/>
                </a:solidFill>
                <a:latin typeface="Calibri" panose="020F0502020204030204" pitchFamily="34" charset="0"/>
              </a:rPr>
              <a:t>ν</a:t>
            </a:r>
            <a:r>
              <a:rPr lang="el-GR" sz="2000" smtClean="0">
                <a:solidFill>
                  <a:prstClr val="black"/>
                </a:solidFill>
                <a:latin typeface="Calibri" panose="020F0502020204030204" pitchFamily="34" charset="0"/>
              </a:rPr>
              <a:t> </a:t>
            </a:r>
            <a:r>
              <a:rPr lang="el-GR" sz="2000" dirty="0">
                <a:solidFill>
                  <a:prstClr val="black"/>
                </a:solidFill>
                <a:latin typeface="Calibri" panose="020F0502020204030204" pitchFamily="34" charset="0"/>
              </a:rPr>
              <a:t>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7" tooltip="Μετάβαση σε www.edulll.gr"/>
          </p:cNvPr>
          <p:cNvPicPr>
            <a:picLocks noChangeAspect="1" noChangeArrowheads="1"/>
          </p:cNvPicPr>
          <p:nvPr/>
        </p:nvPicPr>
        <p:blipFill>
          <a:blip r:embed="rId8"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custDataLst>
              <p:tags r:id="rId4"/>
            </p:custDataLst>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662879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custDataLst>
              <p:tags r:id="rId1"/>
            </p:custDataLst>
          </p:nvPr>
        </p:nvSpPr>
        <p:spPr/>
        <p:txBody>
          <a:bodyPr/>
          <a:lstStyle/>
          <a:p>
            <a:r>
              <a:rPr lang="el-GR" altLang="el-GR" b="1" dirty="0" smtClean="0"/>
              <a:t>Σκοποί ενότητας </a:t>
            </a:r>
          </a:p>
        </p:txBody>
      </p:sp>
      <p:sp>
        <p:nvSpPr>
          <p:cNvPr id="2" name="Θέση περιεχομένου 1"/>
          <p:cNvSpPr>
            <a:spLocks noGrp="1"/>
          </p:cNvSpPr>
          <p:nvPr>
            <p:ph idx="1"/>
            <p:custDataLst>
              <p:tags r:id="rId2"/>
            </p:custDataLst>
          </p:nvPr>
        </p:nvSpPr>
        <p:spPr/>
        <p:txBody>
          <a:bodyPr rtlCol="0">
            <a:normAutofit/>
          </a:bodyPr>
          <a:lstStyle/>
          <a:p>
            <a:pPr marL="0" indent="0">
              <a:spcBef>
                <a:spcPts val="0"/>
              </a:spcBef>
              <a:buNone/>
            </a:pPr>
            <a:endParaRPr lang="en-US" sz="2000" dirty="0" smtClean="0"/>
          </a:p>
          <a:p>
            <a:pPr marL="0" indent="0">
              <a:spcBef>
                <a:spcPts val="0"/>
              </a:spcBef>
              <a:buNone/>
            </a:pPr>
            <a:r>
              <a:rPr lang="en-US" sz="2800" dirty="0" smtClean="0"/>
              <a:t>1</a:t>
            </a:r>
            <a:r>
              <a:rPr lang="el-GR" sz="2800" dirty="0" smtClean="0"/>
              <a:t>.</a:t>
            </a:r>
            <a:r>
              <a:rPr lang="en-US" sz="2800" dirty="0" smtClean="0"/>
              <a:t>  </a:t>
            </a:r>
            <a:r>
              <a:rPr lang="el-GR" sz="2800" dirty="0"/>
              <a:t>Έ</a:t>
            </a:r>
            <a:r>
              <a:rPr lang="el-GR" sz="2800" dirty="0" smtClean="0"/>
              <a:t>ννοια και σημασία της ποιότητας</a:t>
            </a:r>
          </a:p>
          <a:p>
            <a:pPr marL="0" indent="0">
              <a:spcBef>
                <a:spcPts val="0"/>
              </a:spcBef>
              <a:buNone/>
            </a:pPr>
            <a:r>
              <a:rPr lang="el-GR" sz="2800" dirty="0" smtClean="0"/>
              <a:t>2. Ορισμοί εννοιών ποιότητας</a:t>
            </a:r>
            <a:endParaRPr lang="el-GR" dirty="0" smtClean="0"/>
          </a:p>
          <a:p>
            <a:pPr marL="0" indent="0">
              <a:spcBef>
                <a:spcPts val="0"/>
              </a:spcBef>
              <a:buNone/>
            </a:pPr>
            <a:r>
              <a:rPr lang="el-GR" sz="2800" dirty="0" smtClean="0"/>
              <a:t>3</a:t>
            </a:r>
            <a:r>
              <a:rPr lang="el-GR" sz="2800" dirty="0"/>
              <a:t>.</a:t>
            </a:r>
            <a:r>
              <a:rPr lang="el-GR" sz="2800" dirty="0" smtClean="0"/>
              <a:t> Συστήματα ποιότητας</a:t>
            </a:r>
          </a:p>
          <a:p>
            <a:pPr marL="0" indent="0">
              <a:spcBef>
                <a:spcPts val="0"/>
              </a:spcBef>
              <a:buNone/>
            </a:pPr>
            <a:r>
              <a:rPr lang="el-GR" sz="2800" dirty="0" smtClean="0"/>
              <a:t>4. Χρονολογική Εξέλιξη των συστημάτων ποιότητας</a:t>
            </a:r>
            <a:endParaRPr lang="en-US" dirty="0" smtClean="0"/>
          </a:p>
          <a:p>
            <a:pPr marL="0" indent="0">
              <a:spcBef>
                <a:spcPts val="0"/>
              </a:spcBef>
              <a:buNone/>
            </a:pPr>
            <a:endParaRPr lang="el-GR" dirty="0" smtClean="0"/>
          </a:p>
        </p:txBody>
      </p:sp>
      <p:sp>
        <p:nvSpPr>
          <p:cNvPr id="7" name="Θέση υποσέλιδου 1" descr="."/>
          <p:cNvSpPr>
            <a:spLocks noGrp="1"/>
          </p:cNvSpPr>
          <p:nvPr>
            <p:ph type="ftr" sz="quarter" idx="11"/>
            <p:custDataLst>
              <p:tags r:id="rId3"/>
            </p:custDataLst>
          </p:nvPr>
        </p:nvSpPr>
        <p:spPr>
          <a:xfrm>
            <a:off x="3124200" y="6356350"/>
            <a:ext cx="2895600" cy="365125"/>
          </a:xfrm>
        </p:spPr>
        <p:txBody>
          <a:bodyPr/>
          <a:lstStyle/>
          <a:p>
            <a:r>
              <a:rPr lang="el-GR" sz="1400" dirty="0" smtClean="0">
                <a:solidFill>
                  <a:schemeClr val="tx1"/>
                </a:solidFill>
              </a:rPr>
              <a:t>Εισαγωγή και Ορισμοί</a:t>
            </a:r>
            <a:endParaRPr lang="en-US" sz="1400" dirty="0">
              <a:solidFill>
                <a:schemeClr val="tx1"/>
              </a:solidFill>
            </a:endParaRPr>
          </a:p>
        </p:txBody>
      </p:sp>
      <p:sp>
        <p:nvSpPr>
          <p:cNvPr id="5125" name="Θέση αριθμού διαφάνειας 1" descr="."/>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extLst>
      <p:ext uri="{BB962C8B-B14F-4D97-AF65-F5344CB8AC3E}">
        <p14:creationId xmlns:p14="http://schemas.microsoft.com/office/powerpoint/2010/main" val="4269210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custDataLst>
              <p:tags r:id="rId2"/>
            </p:custDataLst>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10" action="ppaction://hlinksldjump" tooltip="Μετάβαση στη Διαφάνεια 6"/>
          </p:cNvPr>
          <p:cNvSpPr/>
          <p:nvPr>
            <p:custDataLst>
              <p:tags r:id="rId3"/>
            </p:custDataLst>
          </p:nvPr>
        </p:nvSpPr>
        <p:spPr>
          <a:xfrm>
            <a:off x="809625" y="2254828"/>
            <a:ext cx="7507288" cy="3925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0" action="ppaction://hlinksldjump"/>
              </a:rPr>
              <a:t>1. Η έννοια και η σημασία της ποιότητας</a:t>
            </a:r>
            <a:endParaRPr lang="el-GR" i="1" dirty="0">
              <a:solidFill>
                <a:srgbClr val="0070C0"/>
              </a:solidFill>
            </a:endParaRPr>
          </a:p>
        </p:txBody>
      </p:sp>
      <p:sp>
        <p:nvSpPr>
          <p:cNvPr id="14" name="Θέση περιεχομένου 2">
            <a:hlinkClick r:id="" action="ppaction://noaction"/>
          </p:cNvPr>
          <p:cNvSpPr/>
          <p:nvPr>
            <p:custDataLst>
              <p:tags r:id="rId4"/>
            </p:custDataLst>
          </p:nvPr>
        </p:nvSpPr>
        <p:spPr>
          <a:xfrm>
            <a:off x="809171" y="3140968"/>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smtClean="0">
                <a:solidFill>
                  <a:srgbClr val="0070C0"/>
                </a:solidFill>
                <a:hlinkClick r:id="rId11" action="ppaction://hlinksldjump"/>
              </a:rPr>
              <a:t>2</a:t>
            </a:r>
            <a:r>
              <a:rPr lang="el-GR" sz="2800" i="1" dirty="0" smtClean="0">
                <a:solidFill>
                  <a:srgbClr val="0070C0"/>
                </a:solidFill>
                <a:hlinkClick r:id="rId11" action="ppaction://hlinksldjump"/>
              </a:rPr>
              <a:t>. Ορισμοί ποιότητας</a:t>
            </a:r>
            <a:endParaRPr lang="el-GR" i="1" dirty="0">
              <a:solidFill>
                <a:srgbClr val="0070C0"/>
              </a:solidFill>
            </a:endParaRPr>
          </a:p>
        </p:txBody>
      </p:sp>
      <p:sp>
        <p:nvSpPr>
          <p:cNvPr id="7" name="Θέση περιεχομένου 3">
            <a:hlinkClick r:id="" action="ppaction://noaction"/>
          </p:cNvPr>
          <p:cNvSpPr/>
          <p:nvPr>
            <p:custDataLst>
              <p:tags r:id="rId5"/>
            </p:custDataLst>
          </p:nvPr>
        </p:nvSpPr>
        <p:spPr>
          <a:xfrm>
            <a:off x="809171" y="4073831"/>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2" action="ppaction://hlinksldjump"/>
              </a:rPr>
              <a:t>3. Όροι που σχετίζονται με την ποιότητα</a:t>
            </a:r>
            <a:endParaRPr lang="el-GR" i="1" dirty="0">
              <a:solidFill>
                <a:srgbClr val="0070C0"/>
              </a:solidFill>
            </a:endParaRPr>
          </a:p>
        </p:txBody>
      </p:sp>
      <p:sp>
        <p:nvSpPr>
          <p:cNvPr id="9" name="Θέση περιεχομένου 4">
            <a:hlinkClick r:id="" action="ppaction://noaction"/>
          </p:cNvPr>
          <p:cNvSpPr/>
          <p:nvPr>
            <p:custDataLst>
              <p:tags r:id="rId6"/>
            </p:custDataLst>
          </p:nvPr>
        </p:nvSpPr>
        <p:spPr>
          <a:xfrm>
            <a:off x="894579" y="5013176"/>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3" action="ppaction://hlinksldjump"/>
              </a:rPr>
              <a:t>4. Η σημασία της ποιότητας</a:t>
            </a:r>
            <a:endParaRPr lang="el-GR" i="1" dirty="0">
              <a:solidFill>
                <a:srgbClr val="0070C0"/>
              </a:solidFill>
            </a:endParaRPr>
          </a:p>
        </p:txBody>
      </p:sp>
      <p:sp>
        <p:nvSpPr>
          <p:cNvPr id="8" name="Θέση υποσέλιδου 1" descr="."/>
          <p:cNvSpPr>
            <a:spLocks noGrp="1"/>
          </p:cNvSpPr>
          <p:nvPr>
            <p:ph type="ftr" sz="quarter" idx="11"/>
            <p:custDataLst>
              <p:tags r:id="rId7"/>
            </p:custDataLst>
          </p:nvPr>
        </p:nvSpPr>
        <p:spPr>
          <a:xfrm>
            <a:off x="3124200" y="6356350"/>
            <a:ext cx="2895600" cy="365125"/>
          </a:xfrm>
        </p:spPr>
        <p:txBody>
          <a:bodyPr/>
          <a:lstStyle/>
          <a:p>
            <a:r>
              <a:rPr lang="el-GR" sz="1400" dirty="0">
                <a:solidFill>
                  <a:schemeClr val="tx1"/>
                </a:solidFill>
              </a:rPr>
              <a:t>Εισαγωγή και </a:t>
            </a:r>
            <a:r>
              <a:rPr lang="el-GR" sz="1400" dirty="0" smtClean="0">
                <a:solidFill>
                  <a:schemeClr val="tx1"/>
                </a:solidFill>
              </a:rPr>
              <a:t>Ορισμοί</a:t>
            </a:r>
            <a:endParaRPr lang="en-US" sz="1400" dirty="0">
              <a:solidFill>
                <a:schemeClr val="tx1"/>
              </a:solidFill>
            </a:endParaRPr>
          </a:p>
        </p:txBody>
      </p:sp>
      <p:sp>
        <p:nvSpPr>
          <p:cNvPr id="6153" name="Θέση αριθμού διαφάνειας 1" descr="."/>
          <p:cNvSpPr>
            <a:spLocks noGrp="1"/>
          </p:cNvSpPr>
          <p:nvPr>
            <p:ph type="sldNum" sz="quarter" idx="12"/>
            <p:custDataLst>
              <p:tags r:id="rId8"/>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5</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1931238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p:txBody>
          <a:bodyPr>
            <a:normAutofit fontScale="90000"/>
          </a:bodyPr>
          <a:lstStyle/>
          <a:p>
            <a:r>
              <a:rPr lang="el-GR" b="1" dirty="0" smtClean="0"/>
              <a:t>Η έννοια και η σημασία της ποιότητας  </a:t>
            </a:r>
            <a:r>
              <a:rPr lang="en-US" b="1" dirty="0" smtClean="0"/>
              <a:t>(</a:t>
            </a:r>
            <a:r>
              <a:rPr lang="el-GR" b="1" dirty="0" smtClean="0"/>
              <a:t>1</a:t>
            </a:r>
            <a:r>
              <a:rPr lang="en-US" b="1" dirty="0" smtClean="0"/>
              <a:t>/3)</a:t>
            </a:r>
            <a:endParaRPr lang="el-GR" b="1" dirty="0"/>
          </a:p>
        </p:txBody>
      </p:sp>
      <p:sp>
        <p:nvSpPr>
          <p:cNvPr id="5" name="Θέση περιεχομένου 1"/>
          <p:cNvSpPr>
            <a:spLocks noGrp="1"/>
          </p:cNvSpPr>
          <p:nvPr>
            <p:ph idx="1"/>
            <p:custDataLst>
              <p:tags r:id="rId2"/>
            </p:custDataLst>
          </p:nvPr>
        </p:nvSpPr>
        <p:spPr/>
        <p:txBody>
          <a:bodyPr>
            <a:noAutofit/>
          </a:bodyPr>
          <a:lstStyle/>
          <a:p>
            <a:pPr>
              <a:spcBef>
                <a:spcPts val="0"/>
              </a:spcBef>
              <a:spcAft>
                <a:spcPts val="1200"/>
              </a:spcAft>
              <a:buFont typeface="Calibri" panose="020F0502020204030204" pitchFamily="34" charset="0"/>
              <a:buChar char="●"/>
            </a:pPr>
            <a:r>
              <a:rPr lang="el-GR" dirty="0"/>
              <a:t>Τι είναι Ποιότητα;</a:t>
            </a:r>
          </a:p>
          <a:p>
            <a:pPr lvl="1">
              <a:spcBef>
                <a:spcPts val="0"/>
              </a:spcBef>
              <a:spcAft>
                <a:spcPts val="1200"/>
              </a:spcAft>
              <a:buFont typeface="Calibri" panose="020F0502020204030204" pitchFamily="34" charset="0"/>
              <a:buChar char="●"/>
            </a:pPr>
            <a:r>
              <a:rPr lang="el-GR" dirty="0"/>
              <a:t>Πληρότητα αγαθών και </a:t>
            </a:r>
            <a:r>
              <a:rPr lang="el-GR" dirty="0" smtClean="0"/>
              <a:t>υπηρεσιών.</a:t>
            </a:r>
            <a:endParaRPr lang="el-GR" dirty="0"/>
          </a:p>
          <a:p>
            <a:pPr lvl="1">
              <a:spcBef>
                <a:spcPts val="0"/>
              </a:spcBef>
              <a:spcAft>
                <a:spcPts val="1200"/>
              </a:spcAft>
              <a:buFont typeface="Calibri" panose="020F0502020204030204" pitchFamily="34" charset="0"/>
              <a:buChar char="●"/>
            </a:pPr>
            <a:r>
              <a:rPr lang="el-GR" dirty="0"/>
              <a:t>Αγορά με βάση την τιμή και όχι την </a:t>
            </a:r>
            <a:r>
              <a:rPr lang="el-GR" dirty="0" smtClean="0"/>
              <a:t>ποιότητα.</a:t>
            </a:r>
            <a:endParaRPr lang="el-GR" dirty="0"/>
          </a:p>
          <a:p>
            <a:pPr lvl="1">
              <a:spcBef>
                <a:spcPts val="0"/>
              </a:spcBef>
              <a:spcAft>
                <a:spcPts val="1200"/>
              </a:spcAft>
              <a:buFont typeface="Calibri" panose="020F0502020204030204" pitchFamily="34" charset="0"/>
              <a:buChar char="●"/>
            </a:pPr>
            <a:r>
              <a:rPr lang="el-GR" dirty="0"/>
              <a:t>Κανείς δεν είναι διατεθειμένος να κάνει το ίδιο λάθος για δεύτερη </a:t>
            </a:r>
            <a:r>
              <a:rPr lang="el-GR" dirty="0" smtClean="0"/>
              <a:t>φορά.</a:t>
            </a:r>
            <a:endParaRPr lang="el-GR" dirty="0"/>
          </a:p>
          <a:p>
            <a:pPr>
              <a:spcBef>
                <a:spcPts val="0"/>
              </a:spcBef>
              <a:spcAft>
                <a:spcPts val="1200"/>
              </a:spcAft>
              <a:buFont typeface="Calibri" panose="020F0502020204030204" pitchFamily="34" charset="0"/>
              <a:buChar char="●"/>
            </a:pPr>
            <a:r>
              <a:rPr lang="el-GR" sz="2800" dirty="0"/>
              <a:t>Ο σκληρός ανταγωνισμός οδηγεί τις επιχειρήσεις προς την ποιότητα.</a:t>
            </a:r>
          </a:p>
          <a:p>
            <a:pPr marL="0" indent="0">
              <a:spcBef>
                <a:spcPts val="0"/>
              </a:spcBef>
              <a:spcAft>
                <a:spcPts val="1200"/>
              </a:spcAft>
              <a:buNone/>
            </a:pPr>
            <a:endParaRPr lang="el-GR" dirty="0"/>
          </a:p>
          <a:p>
            <a:pPr>
              <a:spcBef>
                <a:spcPts val="0"/>
              </a:spcBef>
              <a:buFont typeface="Calibri" panose="020F0502020204030204" pitchFamily="34" charset="0"/>
              <a:buChar char="●"/>
            </a:pPr>
            <a:endParaRPr lang="en-US" dirty="0"/>
          </a:p>
        </p:txBody>
      </p:sp>
      <p:sp>
        <p:nvSpPr>
          <p:cNvPr id="2" name="Θέση υποσέλιδου 1" descr="."/>
          <p:cNvSpPr>
            <a:spLocks noGrp="1"/>
          </p:cNvSpPr>
          <p:nvPr>
            <p:ph type="ftr" sz="quarter" idx="11"/>
            <p:custDataLst>
              <p:tags r:id="rId3"/>
            </p:custDataLst>
          </p:nvPr>
        </p:nvSpPr>
        <p:spPr/>
        <p:txBody>
          <a:bodyPr/>
          <a:lstStyle/>
          <a:p>
            <a:r>
              <a:rPr lang="el-GR" sz="1400" dirty="0">
                <a:solidFill>
                  <a:schemeClr val="tx1"/>
                </a:solidFill>
              </a:rPr>
              <a:t>Εισαγωγή και </a:t>
            </a:r>
            <a:r>
              <a:rPr lang="el-GR" sz="1400" dirty="0" smtClean="0">
                <a:solidFill>
                  <a:schemeClr val="tx1"/>
                </a:solidFill>
              </a:rPr>
              <a:t>Ορισμοί</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6</a:t>
            </a:fld>
            <a:endParaRPr lang="el-GR" dirty="0">
              <a:solidFill>
                <a:schemeClr val="tx1"/>
              </a:solidFill>
            </a:endParaRPr>
          </a:p>
        </p:txBody>
      </p:sp>
    </p:spTree>
    <p:extLst>
      <p:ext uri="{BB962C8B-B14F-4D97-AF65-F5344CB8AC3E}">
        <p14:creationId xmlns:p14="http://schemas.microsoft.com/office/powerpoint/2010/main" val="3919029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rmAutofit fontScale="90000"/>
          </a:bodyPr>
          <a:lstStyle/>
          <a:p>
            <a:r>
              <a:rPr lang="el-GR" b="1" dirty="0"/>
              <a:t>Η έννοια και η σημασία της ποιότητας </a:t>
            </a:r>
            <a:r>
              <a:rPr lang="en-US" b="1" dirty="0" smtClean="0"/>
              <a:t>(2/3</a:t>
            </a:r>
            <a:r>
              <a:rPr lang="en-US" b="1" dirty="0"/>
              <a:t>)</a:t>
            </a:r>
            <a:endParaRPr lang="el-GR" b="1" dirty="0"/>
          </a:p>
        </p:txBody>
      </p:sp>
      <p:sp>
        <p:nvSpPr>
          <p:cNvPr id="3" name="Θέση περιεχομένου 1"/>
          <p:cNvSpPr>
            <a:spLocks noGrp="1"/>
          </p:cNvSpPr>
          <p:nvPr>
            <p:ph idx="1"/>
            <p:custDataLst>
              <p:tags r:id="rId2"/>
            </p:custDataLst>
          </p:nvPr>
        </p:nvSpPr>
        <p:spPr/>
        <p:txBody>
          <a:bodyPr>
            <a:noAutofit/>
          </a:bodyPr>
          <a:lstStyle/>
          <a:p>
            <a:r>
              <a:rPr lang="el-GR" sz="2800" dirty="0"/>
              <a:t>Δεν συγχωρείται η προσπάθεια </a:t>
            </a:r>
            <a:r>
              <a:rPr lang="el-GR" sz="2800" b="1" dirty="0"/>
              <a:t>εξαπάτησης</a:t>
            </a:r>
            <a:r>
              <a:rPr lang="el-GR" sz="2800" dirty="0"/>
              <a:t> του </a:t>
            </a:r>
            <a:r>
              <a:rPr lang="el-GR" sz="2800" dirty="0" smtClean="0"/>
              <a:t>καταναλωτή.</a:t>
            </a:r>
          </a:p>
          <a:p>
            <a:r>
              <a:rPr lang="el-GR" sz="2800" dirty="0"/>
              <a:t>Η εστίαση των επιχειρήσεων είναι και θα παραμείνει ο </a:t>
            </a:r>
            <a:r>
              <a:rPr lang="el-GR" sz="2800" dirty="0" smtClean="0"/>
              <a:t>πελάτης.</a:t>
            </a:r>
            <a:endParaRPr lang="el-GR" sz="2800" dirty="0"/>
          </a:p>
          <a:p>
            <a:r>
              <a:rPr lang="el-GR" sz="2800" dirty="0"/>
              <a:t>Οι πρώτες προσπάθειες ποιοτικών προϊόντων προήλθαν από απαιτήσεις ασφαλείας και </a:t>
            </a:r>
            <a:r>
              <a:rPr lang="el-GR" sz="2800" dirty="0" smtClean="0"/>
              <a:t>αξιοπιστίας.</a:t>
            </a:r>
            <a:endParaRPr lang="el-GR" sz="2800" dirty="0"/>
          </a:p>
          <a:p>
            <a:r>
              <a:rPr lang="el-GR" sz="2800" dirty="0"/>
              <a:t>Αναγκαιότητα προσαρμογής των </a:t>
            </a:r>
            <a:r>
              <a:rPr lang="el-GR" sz="2800" dirty="0" smtClean="0"/>
              <a:t>επιχειρήσεων.</a:t>
            </a:r>
            <a:endParaRPr lang="el-GR" sz="2800" dirty="0"/>
          </a:p>
          <a:p>
            <a:pPr marL="0" indent="0">
              <a:buNone/>
            </a:pPr>
            <a:endParaRPr lang="en-US" sz="2800" dirty="0"/>
          </a:p>
        </p:txBody>
      </p:sp>
      <p:sp>
        <p:nvSpPr>
          <p:cNvPr id="5" name="Θέση υποσέλιδου 1" descr="."/>
          <p:cNvSpPr>
            <a:spLocks noGrp="1"/>
          </p:cNvSpPr>
          <p:nvPr>
            <p:ph type="ftr" sz="quarter" idx="11"/>
            <p:custDataLst>
              <p:tags r:id="rId3"/>
            </p:custDataLst>
          </p:nvPr>
        </p:nvSpPr>
        <p:spPr/>
        <p:txBody>
          <a:body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59702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idx="4294967295"/>
          </p:nvPr>
        </p:nvSpPr>
        <p:spPr/>
        <p:txBody>
          <a:bodyPr>
            <a:normAutofit fontScale="90000"/>
          </a:bodyPr>
          <a:lstStyle/>
          <a:p>
            <a:pPr>
              <a:defRPr/>
            </a:pPr>
            <a:r>
              <a:rPr lang="el-GR" sz="4400" b="1" kern="1200" dirty="0" smtClean="0">
                <a:solidFill>
                  <a:schemeClr val="tx1"/>
                </a:solidFill>
                <a:effectLst/>
                <a:latin typeface="+mj-lt"/>
                <a:ea typeface="+mj-ea"/>
                <a:cs typeface="+mj-cs"/>
              </a:rPr>
              <a:t/>
            </a:r>
            <a:br>
              <a:rPr lang="el-GR" sz="4400" b="1" kern="1200" dirty="0" smtClean="0">
                <a:solidFill>
                  <a:schemeClr val="tx1"/>
                </a:solidFill>
                <a:effectLst/>
                <a:latin typeface="+mj-lt"/>
                <a:ea typeface="+mj-ea"/>
                <a:cs typeface="+mj-cs"/>
              </a:rPr>
            </a:br>
            <a:r>
              <a:rPr lang="el-GR" sz="4400" b="1" kern="1200" dirty="0" smtClean="0">
                <a:solidFill>
                  <a:schemeClr val="tx1"/>
                </a:solidFill>
                <a:effectLst/>
                <a:latin typeface="+mj-lt"/>
                <a:ea typeface="+mj-ea"/>
                <a:cs typeface="+mj-cs"/>
              </a:rPr>
              <a:t>Η έννοια και η σημασία της ποιότητας </a:t>
            </a:r>
            <a:r>
              <a:rPr lang="en-US" b="1" dirty="0" smtClean="0"/>
              <a:t>(3/3</a:t>
            </a:r>
            <a:r>
              <a:rPr lang="en-US" b="1" dirty="0"/>
              <a:t>)</a:t>
            </a:r>
            <a:endParaRPr lang="el-GR" dirty="0" smtClean="0">
              <a:effectLst/>
            </a:endParaRPr>
          </a:p>
          <a:p>
            <a:endParaRPr lang="el-GR" dirty="0"/>
          </a:p>
        </p:txBody>
      </p:sp>
      <p:sp>
        <p:nvSpPr>
          <p:cNvPr id="7" name="Θέση περιεχομένου 1"/>
          <p:cNvSpPr txBox="1">
            <a:spLocks/>
          </p:cNvSpPr>
          <p:nvPr>
            <p:custDataLst>
              <p:tags r:id="rId2"/>
            </p:custDataLst>
          </p:nvPr>
        </p:nvSpPr>
        <p:spPr>
          <a:xfrm>
            <a:off x="457200" y="1700808"/>
            <a:ext cx="8229600" cy="442535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pPr>
            <a:r>
              <a:rPr lang="el-GR" altLang="el-GR" sz="2800" dirty="0"/>
              <a:t>Η εφαρμογή της ποιότητας απαιτεί την </a:t>
            </a:r>
            <a:r>
              <a:rPr lang="el-GR" altLang="el-GR" sz="2800" dirty="0" smtClean="0"/>
              <a:t>κατανόησ</a:t>
            </a:r>
            <a:r>
              <a:rPr lang="el-GR" altLang="el-GR" sz="2800" dirty="0"/>
              <a:t>ή</a:t>
            </a:r>
            <a:r>
              <a:rPr lang="el-GR" altLang="el-GR" sz="2800" dirty="0" smtClean="0"/>
              <a:t> </a:t>
            </a:r>
            <a:r>
              <a:rPr lang="el-GR" altLang="el-GR" sz="2800" dirty="0"/>
              <a:t>της</a:t>
            </a:r>
            <a:r>
              <a:rPr lang="el-GR" altLang="el-GR" sz="2800" dirty="0" smtClean="0"/>
              <a:t>.</a:t>
            </a:r>
          </a:p>
          <a:p>
            <a:pPr>
              <a:lnSpc>
                <a:spcPct val="90000"/>
              </a:lnSpc>
            </a:pPr>
            <a:endParaRPr lang="el-GR" altLang="el-GR" sz="2800" dirty="0"/>
          </a:p>
          <a:p>
            <a:pPr>
              <a:lnSpc>
                <a:spcPct val="90000"/>
              </a:lnSpc>
            </a:pPr>
            <a:r>
              <a:rPr lang="el-GR" altLang="el-GR" sz="2800" dirty="0"/>
              <a:t>Η κατανόηση δεν προέρχεται μόνο από τη γνώση ορισμών αλλά κυρίως από την αποσαφήνιση των αναγκών του πελάτη</a:t>
            </a:r>
            <a:r>
              <a:rPr lang="el-GR" altLang="el-GR" sz="2800" dirty="0" smtClean="0"/>
              <a:t>.</a:t>
            </a:r>
          </a:p>
          <a:p>
            <a:pPr>
              <a:lnSpc>
                <a:spcPct val="90000"/>
              </a:lnSpc>
            </a:pPr>
            <a:endParaRPr lang="el-GR" altLang="el-GR" sz="2800" dirty="0"/>
          </a:p>
          <a:p>
            <a:pPr>
              <a:lnSpc>
                <a:spcPct val="90000"/>
              </a:lnSpc>
            </a:pPr>
            <a:r>
              <a:rPr lang="el-GR" altLang="el-GR" sz="2800" dirty="0"/>
              <a:t>Η ποιότητα αποτελεί </a:t>
            </a:r>
            <a:r>
              <a:rPr lang="el-GR" altLang="el-GR" sz="2800" b="1" dirty="0"/>
              <a:t>«καθαρό κέρδος»</a:t>
            </a:r>
            <a:endParaRPr lang="en-US" sz="2800" b="1" dirty="0"/>
          </a:p>
        </p:txBody>
      </p:sp>
      <p:pic>
        <p:nvPicPr>
          <p:cNvPr id="5" name="Εικόνα 1" descr="Εικονίδιο μετάβασης στα Περιεχόμενα.">
            <a:hlinkClick r:id="rId6" action="ppaction://hlinksldjump" tooltip="Επιστροφή στα Περιεχόμενα"/>
          </p:cNvPr>
          <p:cNvPicPr>
            <a:picLocks noChangeAspect="1"/>
          </p:cNvPicPr>
          <p:nvPr/>
        </p:nvPicPr>
        <p:blipFill>
          <a:blip r:embed="rId7">
            <a:extLst>
              <a:ext uri="{BEBA8EAE-BF5A-486C-A8C5-ECC9F3942E4B}">
                <a14:imgProps xmlns:a14="http://schemas.microsoft.com/office/drawing/2010/main">
                  <a14:imgLayer r:embed="rId8">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6" name="Θέση υποσέλιδου 1" descr="."/>
          <p:cNvSpPr txBox="1">
            <a:spLocks/>
          </p:cNvSpPr>
          <p:nvPr>
            <p:custDataLst>
              <p:tags r:id="rId3"/>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397391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a:xfrm>
            <a:off x="457200" y="200968"/>
            <a:ext cx="8229600" cy="1143000"/>
          </a:xfrm>
        </p:spPr>
        <p:txBody>
          <a:bodyPr/>
          <a:lstStyle/>
          <a:p>
            <a:r>
              <a:rPr lang="el-GR" b="1" dirty="0" smtClean="0"/>
              <a:t>Ορισμοί Ποιότητας</a:t>
            </a:r>
            <a:endParaRPr lang="el-GR" b="1" dirty="0"/>
          </a:p>
        </p:txBody>
      </p:sp>
      <p:sp>
        <p:nvSpPr>
          <p:cNvPr id="7" name="Θέση περιεχομένου 1"/>
          <p:cNvSpPr txBox="1">
            <a:spLocks/>
          </p:cNvSpPr>
          <p:nvPr>
            <p:custDataLst>
              <p:tags r:id="rId2"/>
            </p:custDataLst>
          </p:nvPr>
        </p:nvSpPr>
        <p:spPr>
          <a:xfrm>
            <a:off x="457200" y="1340768"/>
            <a:ext cx="8229600" cy="478539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spcAft>
                <a:spcPts val="600"/>
              </a:spcAft>
            </a:pPr>
            <a:r>
              <a:rPr lang="el-GR" altLang="el-GR" sz="2800" dirty="0"/>
              <a:t>Το σύνολο των χαρακτηριστικών του προϊόντος ή της υπηρεσίας που ικανοποιούν πλήρως τις προσδοκίες του πελάτη (ή και τις ξεπερνούν).</a:t>
            </a:r>
          </a:p>
          <a:p>
            <a:pPr>
              <a:lnSpc>
                <a:spcPct val="90000"/>
              </a:lnSpc>
              <a:spcAft>
                <a:spcPts val="600"/>
              </a:spcAft>
            </a:pPr>
            <a:r>
              <a:rPr lang="el-GR" altLang="el-GR" sz="2800" dirty="0"/>
              <a:t>Τα χαρακτηριστικά του προϊόντος ή της υπηρεσίας που ικανοποιούν δεδομένες προδιαγραφές.</a:t>
            </a:r>
          </a:p>
          <a:p>
            <a:pPr>
              <a:lnSpc>
                <a:spcPct val="90000"/>
              </a:lnSpc>
              <a:spcAft>
                <a:spcPts val="600"/>
              </a:spcAft>
            </a:pPr>
            <a:r>
              <a:rPr lang="el-GR" altLang="el-GR" sz="2800" dirty="0"/>
              <a:t>Το σύνολο των ιδιοτήτων του προϊόντος μέσω των οποίων συμμορφώνεται στις απαιτήσεις του πελάτη.</a:t>
            </a:r>
          </a:p>
          <a:p>
            <a:pPr>
              <a:lnSpc>
                <a:spcPct val="90000"/>
              </a:lnSpc>
              <a:spcAft>
                <a:spcPts val="600"/>
              </a:spcAft>
            </a:pPr>
            <a:r>
              <a:rPr lang="el-GR" altLang="el-GR" sz="2800" dirty="0"/>
              <a:t>Ο βαθμός στον οποίο ένα συγκεκριμένο προϊόν συμμορφώνεται με τις προδιαγραφές του σχεδίου του.</a:t>
            </a:r>
            <a:endParaRPr lang="en-US" sz="2800" dirty="0"/>
          </a:p>
        </p:txBody>
      </p:sp>
      <p:sp>
        <p:nvSpPr>
          <p:cNvPr id="6" name="Θέση υποσέλιδου 1" descr="."/>
          <p:cNvSpPr txBox="1">
            <a:spLocks/>
          </p:cNvSpPr>
          <p:nvPr>
            <p:custDataLst>
              <p:tags r:id="rId3"/>
            </p:custDataLst>
          </p:nvPr>
        </p:nvSpPr>
        <p:spPr>
          <a:xfrm>
            <a:off x="3124200" y="6356350"/>
            <a:ext cx="2895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Εισαγωγή και Ορισμοί</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7404071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0/2/2014 10:24:08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6146,4,14,7,9,8,6153,"/>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2.xml><?xml version="1.0" encoding="utf-8"?>
<p:tagLst xmlns:a="http://schemas.openxmlformats.org/drawingml/2006/main" xmlns:r="http://schemas.openxmlformats.org/officeDocument/2006/relationships" xmlns:p="http://schemas.openxmlformats.org/presentationml/2006/main">
  <p:tag name="ZHAW.ACCESSIBILITYADDIN.READINGORDER" val="10,7,5,6,4,"/>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6.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0.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4.xml><?xml version="1.0" encoding="utf-8"?>
<p:tagLst xmlns:a="http://schemas.openxmlformats.org/drawingml/2006/main" xmlns:r="http://schemas.openxmlformats.org/officeDocument/2006/relationships" xmlns:p="http://schemas.openxmlformats.org/presentationml/2006/main">
  <p:tag name="ZHAW.ACCESSIBILITYADDIN.READINGORDER" val="9,7,5,6,4,"/>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8.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2.xml><?xml version="1.0" encoding="utf-8"?>
<p:tagLst xmlns:a="http://schemas.openxmlformats.org/drawingml/2006/main" xmlns:r="http://schemas.openxmlformats.org/officeDocument/2006/relationships" xmlns:p="http://schemas.openxmlformats.org/presentationml/2006/main">
  <p:tag name="ZHAW.ACCESSIBILITYADDIN.READINGORDER" val="9,7,11,4,"/>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6.xml><?xml version="1.0" encoding="utf-8"?>
<p:tagLst xmlns:a="http://schemas.openxmlformats.org/drawingml/2006/main" xmlns:r="http://schemas.openxmlformats.org/officeDocument/2006/relationships" xmlns:p="http://schemas.openxmlformats.org/presentationml/2006/main">
  <p:tag name="ZHAW.ACCESSIBILITYADDIN.READINGORDER" val="9,4,5,7,6,"/>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0.xml><?xml version="1.0" encoding="utf-8"?>
<p:tagLst xmlns:a="http://schemas.openxmlformats.org/drawingml/2006/main" xmlns:r="http://schemas.openxmlformats.org/officeDocument/2006/relationships" xmlns:p="http://schemas.openxmlformats.org/presentationml/2006/main">
  <p:tag name="ZHAW.ACCESSIBILITYADDIN.READINGORDER" val="9,7,2,6,4,"/>
</p:tagLst>
</file>

<file path=ppt/tags/tag6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4.xml><?xml version="1.0" encoding="utf-8"?>
<p:tagLst xmlns:a="http://schemas.openxmlformats.org/drawingml/2006/main" xmlns:r="http://schemas.openxmlformats.org/officeDocument/2006/relationships" xmlns:p="http://schemas.openxmlformats.org/presentationml/2006/main">
  <p:tag name="ZHAW.ACCESSIBILITYADDIN.READINGORDER" val="9,5,7,6,4,"/>
</p:tagLst>
</file>

<file path=ppt/tags/tag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8.xml><?xml version="1.0" encoding="utf-8"?>
<p:tagLst xmlns:a="http://schemas.openxmlformats.org/drawingml/2006/main" xmlns:r="http://schemas.openxmlformats.org/officeDocument/2006/relationships" xmlns:p="http://schemas.openxmlformats.org/presentationml/2006/main">
  <p:tag name="ZHAW.ACCESSIBILITYADDIN.READINGORDER" val="9,8,6,4,7,"/>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2.xml><?xml version="1.0" encoding="utf-8"?>
<p:tagLst xmlns:a="http://schemas.openxmlformats.org/drawingml/2006/main" xmlns:r="http://schemas.openxmlformats.org/officeDocument/2006/relationships" xmlns:p="http://schemas.openxmlformats.org/presentationml/2006/main">
  <p:tag name="ZHAW.ACCESSIBILITYADDIN.READINGORDER" val="9,81,6,4,"/>
</p:tagLst>
</file>

<file path=ppt/tags/tag7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5.xml><?xml version="1.0" encoding="utf-8"?>
<p:tagLst xmlns:a="http://schemas.openxmlformats.org/drawingml/2006/main" xmlns:r="http://schemas.openxmlformats.org/officeDocument/2006/relationships" xmlns:p="http://schemas.openxmlformats.org/presentationml/2006/main">
  <p:tag name="ZHAW.ACCESSIBILITYADDIN.READINGORDER" val="9,8,6,4,"/>
</p:tagLst>
</file>

<file path=ppt/tags/tag7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8.xml><?xml version="1.0" encoding="utf-8"?>
<p:tagLst xmlns:a="http://schemas.openxmlformats.org/drawingml/2006/main" xmlns:r="http://schemas.openxmlformats.org/officeDocument/2006/relationships" xmlns:p="http://schemas.openxmlformats.org/presentationml/2006/main">
  <p:tag name="ZHAW.ACCESSIBILITYADDIN.READINGORDER" val="9,8,6,4,"/>
</p:tagLst>
</file>

<file path=ppt/tags/tag7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8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1.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8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4.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8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7.xml><?xml version="1.0" encoding="utf-8"?>
<p:tagLst xmlns:a="http://schemas.openxmlformats.org/drawingml/2006/main" xmlns:r="http://schemas.openxmlformats.org/officeDocument/2006/relationships" xmlns:p="http://schemas.openxmlformats.org/presentationml/2006/main">
  <p:tag name="ZHAW.ACCESSIBILITYADDIN.READINGORDER" val="4,7,2,3,"/>
</p:tagLst>
</file>

<file path=ppt/tags/tag88.xml><?xml version="1.0" encoding="utf-8"?>
<p:tagLst xmlns:a="http://schemas.openxmlformats.org/drawingml/2006/main" xmlns:r="http://schemas.openxmlformats.org/officeDocument/2006/relationships" xmlns:p="http://schemas.openxmlformats.org/presentationml/2006/main">
  <p:tag name="ZHAW.ACCESSIBILITYADDIN.READINGORDER" val="4,15,5,16,3,"/>
</p:tagLst>
</file>

<file path=ppt/tags/tag89.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 t r u e < / S h o w S h a p e N a m e C o l u m n >  
     < S h o w I s s u e D e s c r i p t i o n > t r u e < / S h o w I s s u e D e s c r i p t i o n >  
 < / D o c u m e n t S e t t i n g s > 
</file>

<file path=customXml/itemProps1.xml><?xml version="1.0" encoding="utf-8"?>
<ds:datastoreItem xmlns:ds="http://schemas.openxmlformats.org/officeDocument/2006/customXml" ds:itemID="{9AB7FEA3-C161-4F1D-A141-7453C22982E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326</TotalTime>
  <Words>1162</Words>
  <Application>Microsoft Office PowerPoint</Application>
  <PresentationFormat>On-screen Show (4:3)</PresentationFormat>
  <Paragraphs>243</Paragraphs>
  <Slides>28</Slides>
  <Notes>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Θέμα του Office</vt:lpstr>
      <vt:lpstr>Διοίκηση Ποιότητας</vt:lpstr>
      <vt:lpstr>Άδειες χρήσης </vt:lpstr>
      <vt:lpstr>Χρηματοδότηση </vt:lpstr>
      <vt:lpstr>Σκοποί ενότητας </vt:lpstr>
      <vt:lpstr>Περιεχόμενα ενότητας</vt:lpstr>
      <vt:lpstr>Η έννοια και η σημασία της ποιότητας  (1/3)</vt:lpstr>
      <vt:lpstr>Η έννοια και η σημασία της ποιότητας (2/3)</vt:lpstr>
      <vt:lpstr> Η έννοια και η σημασία της ποιότητας (3/3) </vt:lpstr>
      <vt:lpstr>Ορισμοί Ποιότητας</vt:lpstr>
      <vt:lpstr>Όροι που σχετίζονται με την ποιότητα </vt:lpstr>
      <vt:lpstr>Ανάλυση Απαιτήσεων</vt:lpstr>
      <vt:lpstr>Η Σημασία της ποιότητας</vt:lpstr>
      <vt:lpstr>Σημασία της ποιότητας για την επιχείρηση (1/4)</vt:lpstr>
      <vt:lpstr>Σημασία της ποιότητας για την επιχείρηση (2/4)</vt:lpstr>
      <vt:lpstr>Σημασία της ποιότητας για την επιχείρηση (3/4)</vt:lpstr>
      <vt:lpstr>Σημασία της ποιότητας για την επιχείρηση (4/4)</vt:lpstr>
      <vt:lpstr>Σημασία της ποιότητας για τον πελάτη (1/2)</vt:lpstr>
      <vt:lpstr>Σημασία της ποιότητας  για τον πελάτη (2/2)</vt:lpstr>
      <vt:lpstr>Διαστάσεις της Ποιότητας</vt:lpstr>
      <vt:lpstr>Πρώτα συμπεράσματα</vt:lpstr>
      <vt:lpstr>Ποιοτικές διαστάσεις (1/2)</vt:lpstr>
      <vt:lpstr>Ποιοτικές διαστάσεις (2/2)</vt:lpstr>
      <vt:lpstr>Εξέλιξη των συστημάτων ποιότητας</vt:lpstr>
      <vt:lpstr>Χρονολογική σειρά των συστημάτων ποιότητας (1/4)</vt:lpstr>
      <vt:lpstr>Χρονολογική σειρά των συστημάτων ποιότητας (2/4)</vt:lpstr>
      <vt:lpstr>Χρονολογική σειρά των συστημάτων ποιότητας (3/4)</vt:lpstr>
      <vt:lpstr>Χρονολογική σειρά των συστημάτων ποιότητας (4/4)</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Διοίκηση Ποιότητας</dc:title>
  <dc:creator>Τσέλιος Δημήτριος</dc:creator>
  <dc:description>ΑΝΟΙΧΤΑ ΑΚΑΔΗΜΑΙΚΑ ΜΑΘΗΜΑΤΑ </dc:description>
  <cp:lastModifiedBy>chris</cp:lastModifiedBy>
  <cp:revision>93</cp:revision>
  <dcterms:created xsi:type="dcterms:W3CDTF">2014-01-04T17:23:58Z</dcterms:created>
  <dcterms:modified xsi:type="dcterms:W3CDTF">2014-02-10T09:51:47Z</dcterms:modified>
  <cp:category>Εκπαιδευτικό υλικό</cp:category>
  <cp:contentStatus>Τελικό</cp:contentStatus>
</cp:coreProperties>
</file>