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4"/>
  </p:notesMasterIdLst>
  <p:handoutMasterIdLst>
    <p:handoutMasterId r:id="rId35"/>
  </p:handoutMasterIdLst>
  <p:sldIdLst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91" r:id="rId17"/>
    <p:sldId id="272" r:id="rId18"/>
    <p:sldId id="277" r:id="rId19"/>
    <p:sldId id="278" r:id="rId20"/>
    <p:sldId id="279" r:id="rId21"/>
    <p:sldId id="280" r:id="rId22"/>
    <p:sldId id="281" r:id="rId23"/>
    <p:sldId id="286" r:id="rId24"/>
    <p:sldId id="282" r:id="rId25"/>
    <p:sldId id="283" r:id="rId26"/>
    <p:sldId id="284" r:id="rId27"/>
    <p:sldId id="285" r:id="rId28"/>
    <p:sldId id="288" r:id="rId29"/>
    <p:sldId id="289" r:id="rId30"/>
    <p:sldId id="290" r:id="rId31"/>
    <p:sldId id="292" r:id="rId32"/>
    <p:sldId id="262" r:id="rId33"/>
  </p:sldIdLst>
  <p:sldSz cx="9144000" cy="6858000" type="screen4x3"/>
  <p:notesSz cx="6858000" cy="9144000"/>
  <p:custDataLst>
    <p:tags r:id="rId3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86369" autoAdjust="0"/>
  </p:normalViewPr>
  <p:slideViewPr>
    <p:cSldViewPr>
      <p:cViewPr>
        <p:scale>
          <a:sx n="66" d="100"/>
          <a:sy n="66" d="100"/>
        </p:scale>
        <p:origin x="-1062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6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DEEF8-91CF-43A7-9C63-6EF0B6382453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4C13-CE47-4BA1-A4D9-BCBA86B982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151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081F-3ABD-4FDA-AE9F-3F9AAB52EDFE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95EC-31B5-4FE2-9AD0-355B36B01B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4CBB-4C0D-42EC-90B2-2CF55688AF08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1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DCF-F245-4491-B658-E596E094933B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48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DA856-2BE7-4FBD-AFE9-5E7B40881864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5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70B-51BF-4697-B005-087C01FF6DF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31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B3-C328-4CAA-A5EE-16FBAF7CFD2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65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2A44-6C3F-4022-9A10-C18AA496641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6362-3B58-4DCD-B062-30261BF97AFE}" type="datetime1">
              <a:rPr lang="el-GR" smtClean="0"/>
              <a:t>10/2/2014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0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6-3F59-4217-9211-173B96A20F8A}" type="datetime1">
              <a:rPr lang="el-GR" smtClean="0"/>
              <a:t>10/2/2014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8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7B57-D6BB-482A-9586-1BE3A2D51E53}" type="datetime1">
              <a:rPr lang="el-GR" smtClean="0"/>
              <a:t>10/2/2014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05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FF8-E15E-4F22-8E0D-0A4126C4818F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0ABE-E30F-40C0-90BE-E20DF273E46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00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DCA-C927-4243-A0BC-0F72D82FE41C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4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7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6.xml"/><Relationship Id="rId12" Type="http://schemas.openxmlformats.org/officeDocument/2006/relationships/slide" Target="slide26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15.xml"/><Relationship Id="rId5" Type="http://schemas.openxmlformats.org/officeDocument/2006/relationships/tags" Target="../tags/tag20.xml"/><Relationship Id="rId10" Type="http://schemas.openxmlformats.org/officeDocument/2006/relationships/slide" Target="slide16.xml"/><Relationship Id="rId4" Type="http://schemas.openxmlformats.org/officeDocument/2006/relationships/tags" Target="../tags/tag19.xml"/><Relationship Id="rId9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Διοίκηση Ποιότητας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7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Φάσεις προς την πιστοποίηση του </a:t>
            </a:r>
            <a:r>
              <a:rPr lang="el-GR" sz="2800" dirty="0" smtClean="0">
                <a:solidFill>
                  <a:schemeClr val="tx1"/>
                </a:solidFill>
              </a:rPr>
              <a:t>Σ.Δ.Π.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Τσέλιος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Δημήτριος,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Εφαρμογών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Διοίκησης Επιχειρήσεων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27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Εσωτερικές ανασκοπήσεις </a:t>
            </a:r>
            <a:r>
              <a:rPr lang="en-US" b="1" dirty="0" smtClean="0"/>
              <a:t>(2/2)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l-GR" dirty="0"/>
              <a:t>Η αρχική ανασκόπηση περιλαμβάνει τη </a:t>
            </a:r>
            <a:r>
              <a:rPr lang="el-GR" b="1" dirty="0"/>
              <a:t>διαγνωστική μελέτη</a:t>
            </a:r>
            <a:r>
              <a:rPr lang="el-GR" dirty="0"/>
              <a:t> που θα αποτυπώσει την υπάρχουσα κατάσταση.</a:t>
            </a:r>
          </a:p>
          <a:p>
            <a:pPr>
              <a:spcAft>
                <a:spcPts val="600"/>
              </a:spcAft>
            </a:pPr>
            <a:r>
              <a:rPr lang="el-GR" dirty="0"/>
              <a:t>Οι απαιτούμενες διορθωτικές ενέργειες διαρκούν </a:t>
            </a:r>
            <a:r>
              <a:rPr lang="el-GR" b="1" dirty="0"/>
              <a:t>από 8 μέχρι 12 μήνες</a:t>
            </a:r>
            <a:r>
              <a:rPr lang="el-GR" dirty="0"/>
              <a:t>.</a:t>
            </a:r>
          </a:p>
          <a:p>
            <a:pPr>
              <a:spcAft>
                <a:spcPts val="600"/>
              </a:spcAft>
            </a:pPr>
            <a:r>
              <a:rPr lang="el-GR" dirty="0"/>
              <a:t>Έτσι δημιουργείται μια πρώτη μορφή του </a:t>
            </a:r>
            <a:r>
              <a:rPr lang="el-GR" b="1" dirty="0"/>
              <a:t>εγχειριδίου ποιότητας</a:t>
            </a:r>
            <a:r>
              <a:rPr lang="el-GR" dirty="0"/>
              <a:t>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8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Επιλογή του οργανισμού πιστοποίησης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επιλογή πρέπει να γίνει όσο το δυνατόν νωρίτερα για να υπάρχει επαρκής χρόνος στη διαδικασία επιλογής του οργανισμού.</a:t>
            </a:r>
          </a:p>
          <a:p>
            <a:r>
              <a:rPr lang="el-GR" dirty="0"/>
              <a:t>Κριτήριο επιλογής είναι οι ανάγκες και προσδοκίες των πελατών.</a:t>
            </a:r>
          </a:p>
          <a:p>
            <a:r>
              <a:rPr lang="el-GR" dirty="0"/>
              <a:t>Το κόστος και το εύρος υπηρεσιών αποτελούν σημαντικούς παράγοντες κατά την επιλογή.</a:t>
            </a:r>
          </a:p>
          <a:p>
            <a:r>
              <a:rPr lang="el-GR" dirty="0"/>
              <a:t>Η δυνατότητα για πιστοποίηση ανάλογων εταιρειών είναι φυσικά μια απαίτηση.</a:t>
            </a:r>
          </a:p>
          <a:p>
            <a:r>
              <a:rPr lang="el-GR" dirty="0"/>
              <a:t>Καλό είναι να ληφθούν υπόψη συστάσεις και εμπειρίες άλλων οργανισμών.</a:t>
            </a:r>
          </a:p>
          <a:p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Τεκμηρίωση και εφαρμογή των διαδικασιών</a:t>
            </a:r>
            <a:endParaRPr lang="el-GR" b="1" dirty="0">
              <a:effectLst/>
            </a:endParaRPr>
          </a:p>
        </p:txBody>
      </p:sp>
      <p:sp>
        <p:nvSpPr>
          <p:cNvPr id="7" name="Θέση περιεχομένου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1556792"/>
            <a:ext cx="8229600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l-GR" altLang="el-GR" sz="2800" dirty="0"/>
              <a:t>Καθώς οι ανασκοπήσεις προχωρούν το εγχειρίδιο ποιότητας σταθεροποιείται.</a:t>
            </a:r>
          </a:p>
          <a:p>
            <a:pPr>
              <a:spcAft>
                <a:spcPts val="800"/>
              </a:spcAft>
            </a:pPr>
            <a:r>
              <a:rPr lang="el-GR" altLang="el-GR" sz="2800" dirty="0"/>
              <a:t>Πριν από την αξιολόγηση ελέγχονται οι εξής δείκτες: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/>
              <a:t>Τάσεις που επικρατούν στην ποιότητα του προϊόντος.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/>
              <a:t>Πληροφορίες από τους πελάτες.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/>
              <a:t>Υπάρχουσα κατάσταση των σχετικών με την ποιότητα εργασιών.</a:t>
            </a:r>
          </a:p>
          <a:p>
            <a:pPr lvl="1">
              <a:spcAft>
                <a:spcPts val="800"/>
              </a:spcAft>
            </a:pPr>
            <a:r>
              <a:rPr lang="el-GR" altLang="el-GR" sz="2400" dirty="0"/>
              <a:t>Άλλες πληροφορίες σχετικά με τη επιχείρηση.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23728" y="6356350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00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Επιλογή του εξωτερικού συμβούλου</a:t>
            </a:r>
            <a:endParaRPr lang="el-GR" b="1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Τεχνογνωσία και εμπειρία ανάπτυξης </a:t>
            </a:r>
            <a:r>
              <a:rPr lang="el-GR" dirty="0" smtClean="0"/>
              <a:t>Σ.Δ.Π</a:t>
            </a:r>
            <a:r>
              <a:rPr lang="el-GR" dirty="0"/>
              <a:t>.</a:t>
            </a:r>
          </a:p>
          <a:p>
            <a:pPr>
              <a:spcAft>
                <a:spcPts val="600"/>
              </a:spcAft>
            </a:pPr>
            <a:r>
              <a:rPr lang="el-GR" dirty="0"/>
              <a:t>Γνώση και εμπειρία στην εφαρμογή εθνικών και διεθνών προδιαγραφών, προτύπων και κανονισμών.</a:t>
            </a:r>
          </a:p>
          <a:p>
            <a:pPr>
              <a:spcAft>
                <a:spcPts val="600"/>
              </a:spcAft>
            </a:pPr>
            <a:r>
              <a:rPr lang="el-GR" dirty="0"/>
              <a:t>Αναπτυγμένες ικανότητες οργάνωσης και διοίκησης.</a:t>
            </a:r>
          </a:p>
          <a:p>
            <a:pPr>
              <a:spcAft>
                <a:spcPts val="600"/>
              </a:spcAft>
            </a:pPr>
            <a:r>
              <a:rPr lang="el-GR" dirty="0"/>
              <a:t>Εμπειρία στην ανάπτυξη εκπαιδευτικών προγραμμάτων για την ποιότητα.</a:t>
            </a:r>
          </a:p>
          <a:p>
            <a:pPr>
              <a:spcAft>
                <a:spcPts val="600"/>
              </a:spcAft>
            </a:pPr>
            <a:r>
              <a:rPr lang="el-GR" dirty="0"/>
              <a:t>Εμπειρία σε θέματα διοίκησης επιχειρήσεων.</a:t>
            </a:r>
          </a:p>
          <a:p>
            <a:pPr>
              <a:spcAft>
                <a:spcPts val="600"/>
              </a:spcAft>
            </a:pPr>
            <a:r>
              <a:rPr lang="el-GR" dirty="0"/>
              <a:t>Εμπειρία σε θέματα εργαλείων βελτίωσης τη ποιότητας.</a:t>
            </a:r>
          </a:p>
          <a:p>
            <a:pPr>
              <a:spcAft>
                <a:spcPts val="600"/>
              </a:spcAft>
            </a:pPr>
            <a:r>
              <a:rPr lang="el-GR" dirty="0"/>
              <a:t>Γνώση του τομέα δραστηριότητας της επιχείρησης.</a:t>
            </a:r>
          </a:p>
          <a:p>
            <a:pPr>
              <a:spcAft>
                <a:spcPts val="600"/>
              </a:spcAft>
            </a:pPr>
            <a:r>
              <a:rPr lang="el-GR" dirty="0"/>
              <a:t>Αξιοπιστία, εχεμύθεια και επαγγελματικό ήθος.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Παρατηρήσεις για τους εξωτερικούς συμβούλους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Είναι προτιμότερος ένα σύμβουλος που θα </a:t>
            </a:r>
            <a:r>
              <a:rPr lang="el-GR" b="1" dirty="0"/>
              <a:t>συμβιβάζει</a:t>
            </a:r>
            <a:r>
              <a:rPr lang="el-GR" dirty="0"/>
              <a:t> τις καταστάσεις μεταξύ των μελών της επιχείρησης παρά ένας σύμβουλος που θα το παίζει ειδικός και θα προκαλεί με τη συμπεριφορά του.</a:t>
            </a:r>
          </a:p>
          <a:p>
            <a:r>
              <a:rPr lang="el-GR" dirty="0"/>
              <a:t>Η συνεργασία με εξωτερικούς συμβούλους δεν θα πρέπει να αποκτήσει μόνιμη μορφή, αλλά θα πρέπει κάποια στιγμή ο σύμβουλος να </a:t>
            </a:r>
            <a:r>
              <a:rPr lang="el-GR" b="1" dirty="0"/>
              <a:t>αντικαθίσταται</a:t>
            </a:r>
            <a:r>
              <a:rPr lang="el-GR" dirty="0"/>
              <a:t> από τον υπεύθυνο ποιότητας.</a:t>
            </a:r>
          </a:p>
          <a:p>
            <a:r>
              <a:rPr lang="el-GR" dirty="0"/>
              <a:t>Ο υπεύθυνος ποιότητας θα πρέπει σε όλη τη διάρκεια συνεργασίας με το σύμβουλο να είναι σε </a:t>
            </a:r>
            <a:r>
              <a:rPr lang="el-GR" b="1" dirty="0"/>
              <a:t>επαφή</a:t>
            </a:r>
            <a:r>
              <a:rPr lang="el-GR" dirty="0"/>
              <a:t> μαζί του και να αποτελεί το σύνδεσμο του με την εταιρεία. 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79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/>
              <a:t>Προ - </a:t>
            </a:r>
            <a:r>
              <a:rPr lang="el-GR" altLang="el-GR" b="1" dirty="0"/>
              <a:t>αξιολόγηση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1</a:t>
            </a:r>
            <a:r>
              <a:rPr lang="en-US" altLang="el-GR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400" b="1" dirty="0" smtClean="0"/>
              <a:t>Εξετάζει:</a:t>
            </a:r>
            <a:endParaRPr lang="el-GR" sz="2400" b="1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Αν το εγχειρίδιο ποιότητας αντιπροσωπεύει τις απαιτήσεις του προτύπου που χρησιμοποιείται.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Οι διαδικασίες υποστηρίζουν το εγχειρίδιο.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Οι οδηγίες εργασίας ανταποκρίνονται στην εργασία.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Οι εργαζόμενοι έχουν τα προσόντα που απαιτεί η θέση εργασίας που έχουν και αν την εκτελούν όπως προδιαγράφεται.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Είναι το σύστημα αρχείων ικανοποιητικό.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dirty="0"/>
              <a:t>Είναι όλα τα άρθρα του προτύπου ορθά υλοποιημένα.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20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Προ - αξιολόγηση </a:t>
            </a:r>
            <a:r>
              <a:rPr lang="en-US" altLang="el-GR" b="1" dirty="0" smtClean="0"/>
              <a:t>(2/2)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l-GR" altLang="el-GR" sz="2400" dirty="0"/>
              <a:t>Ο έλεγχος γίνεται με τρεις </a:t>
            </a:r>
            <a:r>
              <a:rPr lang="el-GR" altLang="el-GR" sz="2400" dirty="0" smtClean="0"/>
              <a:t>τρόπους:</a:t>
            </a:r>
            <a:endParaRPr lang="el-GR" altLang="el-GR" sz="2400" dirty="0"/>
          </a:p>
          <a:p>
            <a:pPr lvl="1">
              <a:spcAft>
                <a:spcPts val="1200"/>
              </a:spcAft>
            </a:pPr>
            <a:r>
              <a:rPr lang="el-GR" altLang="el-GR" sz="2000" dirty="0"/>
              <a:t>Με μελέτη όλων των εγγράφων.</a:t>
            </a:r>
          </a:p>
          <a:p>
            <a:pPr lvl="1">
              <a:spcAft>
                <a:spcPts val="1200"/>
              </a:spcAft>
            </a:pPr>
            <a:r>
              <a:rPr lang="el-GR" altLang="el-GR" sz="2000" dirty="0"/>
              <a:t>Ελέγχοντας τα διάφορα τμήματα της επιχείρησης κατά την εργασία τους χωρίς διακοπές, απλά με παρατήρηση.</a:t>
            </a:r>
          </a:p>
          <a:p>
            <a:pPr lvl="1">
              <a:spcAft>
                <a:spcPts val="1200"/>
              </a:spcAft>
            </a:pPr>
            <a:r>
              <a:rPr lang="el-GR" altLang="el-GR" sz="2000" dirty="0"/>
              <a:t>Ελέγχοντας τα διάφορα τμήματα της επιχείρησης κατά την εργασία τους, ρωτώντας πως γίνεται και η κάθε λεπτομέρεια.</a:t>
            </a:r>
          </a:p>
          <a:p>
            <a:pPr>
              <a:spcAft>
                <a:spcPts val="1200"/>
              </a:spcAft>
            </a:pPr>
            <a:r>
              <a:rPr lang="el-GR" altLang="el-GR" sz="2400" dirty="0"/>
              <a:t>Με το πέρας της αρχικής εκτίμησης ετοιμάζεται μια λεπτομερής αναφορά με τα ισχυρά και τα αδύνατα στοιχεία της επιχείρησης.</a:t>
            </a:r>
          </a:p>
          <a:p>
            <a:pPr>
              <a:spcAft>
                <a:spcPts val="1200"/>
              </a:spcAft>
            </a:pPr>
            <a:r>
              <a:rPr lang="el-GR" altLang="el-GR" sz="2400" dirty="0"/>
              <a:t>Η αναφορά παραδίδεται στη διοίκηση που έχει και την περαιτέρω ευθύνη για τις διορθωτικές ενέργειες.</a:t>
            </a:r>
            <a:endParaRPr lang="el-GR" sz="16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24693" y="6356350"/>
            <a:ext cx="4294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Τελική αξιολόγηση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Καθορίζεται το χρονοδιάγραμμα, το προσωπικό και οι πόροι που θα απαιτηθούν.</a:t>
            </a:r>
          </a:p>
          <a:p>
            <a:r>
              <a:rPr lang="el-GR" dirty="0"/>
              <a:t>Οι προϊστάμενοι τμημάτων ελέγχουν τις διεργασίες μαζί τους επιθεωρητές.</a:t>
            </a:r>
          </a:p>
          <a:p>
            <a:r>
              <a:rPr lang="el-GR" dirty="0"/>
              <a:t>Λεπτομερείς οδηγίες για την τελική εκτίμηση δίνονται από τα έγγραφα </a:t>
            </a:r>
            <a:r>
              <a:rPr lang="en-US" dirty="0" smtClean="0"/>
              <a:t>ISO</a:t>
            </a:r>
            <a:r>
              <a:rPr lang="el-GR" dirty="0" smtClean="0"/>
              <a:t> 10011-1</a:t>
            </a:r>
            <a:r>
              <a:rPr lang="el-GR" dirty="0"/>
              <a:t>, </a:t>
            </a:r>
            <a:r>
              <a:rPr lang="en-US" dirty="0" smtClean="0"/>
              <a:t>ISO</a:t>
            </a:r>
            <a:r>
              <a:rPr lang="el-GR" dirty="0" smtClean="0"/>
              <a:t> 10011-2</a:t>
            </a:r>
            <a:r>
              <a:rPr lang="el-GR" dirty="0"/>
              <a:t>.</a:t>
            </a:r>
          </a:p>
          <a:p>
            <a:r>
              <a:rPr lang="el-GR" dirty="0"/>
              <a:t>Ο υπεύθυνος ποιότητας συντονίζει όλες τις ενέργειες και λύνει τα προβλήματα.</a:t>
            </a:r>
          </a:p>
          <a:p>
            <a:r>
              <a:rPr lang="el-GR" dirty="0"/>
              <a:t>Ο κάθε οργανισμός πιστοποίησης διατηρεί κανονισμό πιστοποίησης που περιγράφει τις ενέργειες που γίνονται και καθορίζει και το κόστος της πιστοποίησης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7764" y="6356349"/>
            <a:ext cx="4248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17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Πιστοποίηση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/>
              <a:t>Πιθανά αποτελέσματα της </a:t>
            </a:r>
            <a:r>
              <a:rPr lang="el-GR" b="1" dirty="0" smtClean="0"/>
              <a:t>αξιολόγησης:</a:t>
            </a:r>
            <a:endParaRPr lang="el-GR" b="1" dirty="0"/>
          </a:p>
          <a:p>
            <a:pPr lvl="1"/>
            <a:r>
              <a:rPr lang="el-GR" b="1" dirty="0"/>
              <a:t>Θετική</a:t>
            </a:r>
            <a:r>
              <a:rPr lang="el-GR" dirty="0"/>
              <a:t> αξιολόγηση οδηγεί σε παραλαβή του σχετικού πιστοποιητικού σε 1- 2 μήνες.</a:t>
            </a:r>
          </a:p>
          <a:p>
            <a:pPr lvl="1"/>
            <a:r>
              <a:rPr lang="el-GR" dirty="0"/>
              <a:t>Αν βρεθούν μικρές ελλείψεις δίνεται ένα χρονικό διάστημα 4- 6 εβδομάδων για να κάνει τις απαραίτητες </a:t>
            </a:r>
            <a:r>
              <a:rPr lang="el-GR" b="1" dirty="0"/>
              <a:t>διορθώσεις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Αν βρεθούν σημαντικές ελλείψεις πιστοποίησης </a:t>
            </a:r>
            <a:r>
              <a:rPr lang="el-GR" b="1" dirty="0"/>
              <a:t>αναστέλλεται</a:t>
            </a:r>
            <a:r>
              <a:rPr lang="el-GR" dirty="0"/>
              <a:t>.</a:t>
            </a:r>
          </a:p>
          <a:p>
            <a:r>
              <a:rPr lang="el-GR" dirty="0"/>
              <a:t>Κάθε έξι μήνες γίνεται επιθεώρηση από τον φορέα πιστοποίησης για να διαπιστωθεί αν τηρείται το </a:t>
            </a:r>
            <a:r>
              <a:rPr lang="el-GR" dirty="0" smtClean="0"/>
              <a:t>Σ.Δ.Π</a:t>
            </a:r>
            <a:r>
              <a:rPr lang="el-GR" dirty="0"/>
              <a:t>.</a:t>
            </a:r>
          </a:p>
          <a:p>
            <a:r>
              <a:rPr lang="el-GR" dirty="0"/>
              <a:t>Υπάρχει πιθανότητα και </a:t>
            </a:r>
            <a:r>
              <a:rPr lang="el-GR" dirty="0" smtClean="0"/>
              <a:t>για </a:t>
            </a:r>
            <a:r>
              <a:rPr lang="el-GR" dirty="0"/>
              <a:t>απροειδοποίητες </a:t>
            </a:r>
            <a:r>
              <a:rPr lang="el-GR" dirty="0" smtClean="0"/>
              <a:t>επιθεωρήσεις.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5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Το εγχειρίδιο ποιότητας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/3)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b="1" dirty="0"/>
              <a:t>Το εγχειρίδιο περιέχει:</a:t>
            </a:r>
          </a:p>
          <a:p>
            <a:pPr lvl="1"/>
            <a:r>
              <a:rPr lang="el-GR" dirty="0"/>
              <a:t>Δήλωση της πολιτικής της εταιρείας</a:t>
            </a:r>
          </a:p>
          <a:p>
            <a:pPr lvl="1"/>
            <a:r>
              <a:rPr lang="el-GR" dirty="0"/>
              <a:t>Αρμοδιότητες και υπευθυνότητες</a:t>
            </a:r>
          </a:p>
          <a:p>
            <a:pPr lvl="1"/>
            <a:r>
              <a:rPr lang="el-GR" dirty="0"/>
              <a:t>Διάρθρωση του οργανισμού</a:t>
            </a:r>
          </a:p>
          <a:p>
            <a:pPr lvl="1"/>
            <a:r>
              <a:rPr lang="el-GR" dirty="0"/>
              <a:t>Περίγραμμα των στοιχείων ποιότητας</a:t>
            </a:r>
          </a:p>
          <a:p>
            <a:pPr lvl="1"/>
            <a:r>
              <a:rPr lang="el-GR" dirty="0"/>
              <a:t>Κατάλογο των διαδικασιών</a:t>
            </a:r>
            <a:r>
              <a:rPr lang="el-GR" dirty="0" smtClean="0"/>
              <a:t>.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Παρατηρήσεις</a:t>
            </a:r>
          </a:p>
          <a:p>
            <a:pPr>
              <a:spcAft>
                <a:spcPts val="600"/>
              </a:spcAft>
            </a:pPr>
            <a:r>
              <a:rPr lang="el-GR" dirty="0"/>
              <a:t>Προπαρασκευή με βάση τις ενότητες του προτύπου που θα ακολουθεί.</a:t>
            </a:r>
          </a:p>
          <a:p>
            <a:pPr>
              <a:spcAft>
                <a:spcPts val="600"/>
              </a:spcAft>
            </a:pPr>
            <a:r>
              <a:rPr lang="el-GR" dirty="0"/>
              <a:t>Εκφράζει την πολιτική ποιότητας της επιχείρησης και η αναφορά στις διαδικασίες είναι σύντομη.</a:t>
            </a:r>
          </a:p>
          <a:p>
            <a:pPr>
              <a:spcAft>
                <a:spcPts val="600"/>
              </a:spcAft>
            </a:pPr>
            <a:r>
              <a:rPr lang="el-GR" dirty="0"/>
              <a:t>Το εγχειρίδιο έχει διαχρονική αξία και δεν τροποποιείται συχνά.</a:t>
            </a:r>
          </a:p>
          <a:p>
            <a:pPr>
              <a:spcAft>
                <a:spcPts val="600"/>
              </a:spcAft>
            </a:pPr>
            <a:r>
              <a:rPr lang="el-GR" dirty="0"/>
              <a:t>Λειτουργεί και ως εκπαιδευτικό συνοδευτικό υλικό.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443944" y="6356350"/>
            <a:ext cx="4256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B Y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S A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7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Το εγχειρίδιο ποιότητας </a:t>
            </a:r>
            <a:r>
              <a:rPr lang="en-US" b="1" dirty="0" smtClean="0"/>
              <a:t>(2/3</a:t>
            </a:r>
            <a:r>
              <a:rPr lang="en-US" b="1" dirty="0"/>
              <a:t>)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Ειδικά στοιχεία που περιέχει:</a:t>
            </a:r>
          </a:p>
          <a:p>
            <a:pPr lvl="1"/>
            <a:r>
              <a:rPr lang="el-GR" dirty="0"/>
              <a:t>Ποιοτικός σχεδιασμός προμηθειών</a:t>
            </a:r>
          </a:p>
          <a:p>
            <a:pPr lvl="1"/>
            <a:r>
              <a:rPr lang="el-GR" dirty="0"/>
              <a:t>Εξυπηρέτηση πελατών</a:t>
            </a:r>
          </a:p>
          <a:p>
            <a:pPr lvl="1"/>
            <a:r>
              <a:rPr lang="el-GR" dirty="0"/>
              <a:t>Εκπαίδευση και ανάπτυξη</a:t>
            </a:r>
          </a:p>
          <a:p>
            <a:pPr lvl="1"/>
            <a:r>
              <a:rPr lang="el-GR" dirty="0"/>
              <a:t>Διοίκηση προγράμματος </a:t>
            </a:r>
            <a:r>
              <a:rPr lang="el-GR" dirty="0" smtClean="0"/>
              <a:t>ποιότητας</a:t>
            </a:r>
          </a:p>
          <a:p>
            <a:pPr marL="457200" lvl="1" indent="0">
              <a:buNone/>
            </a:pPr>
            <a:endParaRPr lang="el-GR" dirty="0"/>
          </a:p>
          <a:p>
            <a:r>
              <a:rPr lang="el-GR" dirty="0"/>
              <a:t>Εγχειρίδιο ποιότητας διαδικασιών</a:t>
            </a:r>
          </a:p>
          <a:p>
            <a:r>
              <a:rPr lang="el-GR" dirty="0"/>
              <a:t>Εγχειρίδιο εκπαίδευσης προσωπικού.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Το εγχειρίδιο ποιότητας </a:t>
            </a:r>
            <a:r>
              <a:rPr lang="en-US" sz="3600" b="1" dirty="0" smtClean="0"/>
              <a:t>(</a:t>
            </a:r>
            <a:r>
              <a:rPr lang="en-US" sz="3600" b="1" dirty="0"/>
              <a:t>3</a:t>
            </a:r>
            <a:r>
              <a:rPr lang="en-US" sz="3600" b="1" dirty="0" smtClean="0"/>
              <a:t>/3</a:t>
            </a:r>
            <a:r>
              <a:rPr lang="en-US" sz="3600" b="1" dirty="0"/>
              <a:t>)</a:t>
            </a:r>
            <a:endParaRPr lang="el-GR" sz="3600" b="1" dirty="0">
              <a:effectLst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l-GR" dirty="0"/>
              <a:t>Δεν υπάρχει μια καθορισμένη μορφή.</a:t>
            </a:r>
          </a:p>
          <a:p>
            <a:pPr>
              <a:spcAft>
                <a:spcPts val="1200"/>
              </a:spcAft>
            </a:pPr>
            <a:r>
              <a:rPr lang="el-GR" dirty="0"/>
              <a:t>Καλό είναι να ακολουθεί τις προδιαγραφές που θέτουν τα πρότυπα.</a:t>
            </a:r>
          </a:p>
          <a:p>
            <a:pPr>
              <a:spcAft>
                <a:spcPts val="1200"/>
              </a:spcAft>
            </a:pPr>
            <a:r>
              <a:rPr lang="el-GR" dirty="0"/>
              <a:t>Μια </a:t>
            </a:r>
            <a:r>
              <a:rPr lang="el-GR" b="1" dirty="0"/>
              <a:t>προτεινόμενη</a:t>
            </a:r>
            <a:r>
              <a:rPr lang="el-GR" dirty="0"/>
              <a:t> μορφή είναι:</a:t>
            </a:r>
          </a:p>
          <a:p>
            <a:pPr lvl="1">
              <a:spcAft>
                <a:spcPts val="1200"/>
              </a:spcAft>
            </a:pPr>
            <a:r>
              <a:rPr lang="el-GR" dirty="0"/>
              <a:t>Η πολιτική ποιότητας της εταιρείας</a:t>
            </a:r>
          </a:p>
          <a:p>
            <a:pPr lvl="1">
              <a:spcAft>
                <a:spcPts val="1200"/>
              </a:spcAft>
            </a:pPr>
            <a:r>
              <a:rPr lang="el-GR" dirty="0"/>
              <a:t>Το περίγραμμα των στοιχείων του συστήματος ποιότητας</a:t>
            </a:r>
          </a:p>
          <a:p>
            <a:pPr lvl="1">
              <a:spcAft>
                <a:spcPts val="1200"/>
              </a:spcAft>
            </a:pPr>
            <a:r>
              <a:rPr lang="el-GR" dirty="0"/>
              <a:t>Ο κατάλογος των διαδικασιών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324036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Ανάπτυξη Πολιτικής Ποιότητας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 πολιτική ποιότητας συνδέεται άμεσα με τους στόχους και τις απαιτήσεις της εταιρείας και των πελατών της.</a:t>
            </a:r>
          </a:p>
          <a:p>
            <a:r>
              <a:rPr lang="el-GR" dirty="0"/>
              <a:t>Πρέπει να θέτει αντικειμενικούς στόχους που εκφράζονται ποσοτικά.</a:t>
            </a:r>
          </a:p>
          <a:p>
            <a:r>
              <a:rPr lang="el-GR" dirty="0"/>
              <a:t>Το </a:t>
            </a:r>
            <a:r>
              <a:rPr lang="el-GR" dirty="0" smtClean="0"/>
              <a:t>Σ.Δ.Π. </a:t>
            </a:r>
            <a:r>
              <a:rPr lang="el-GR" dirty="0"/>
              <a:t>πρέπει να σχεδιάζεται με τέτοιο τρόπο έτσι ώστε εκπληρώνει τους αντικειμενικούς στόχους της πολιτικής ποιότητας.</a:t>
            </a:r>
          </a:p>
          <a:p>
            <a:r>
              <a:rPr lang="el-GR" dirty="0"/>
              <a:t>Η πολιτική ποιότητας πρέπει να γίνεται γνωστή στο προσωπικό με ενημέρωση και επεξήγηση.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Τι περιέχει η Πολιτική Ποιότητας;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Δήλωση της πολιτικής της εταιρείας</a:t>
            </a:r>
          </a:p>
          <a:p>
            <a:pPr>
              <a:spcAft>
                <a:spcPts val="600"/>
              </a:spcAft>
            </a:pPr>
            <a:r>
              <a:rPr lang="el-GR" dirty="0"/>
              <a:t>Γενική δήλωση όσον αφορά τους στόχους της ποιότητας</a:t>
            </a:r>
          </a:p>
          <a:p>
            <a:pPr>
              <a:spcAft>
                <a:spcPts val="600"/>
              </a:spcAft>
            </a:pPr>
            <a:r>
              <a:rPr lang="el-GR" dirty="0"/>
              <a:t>Δήλωση που αφορά την αρμοδιότητα και υπευθυνότητα για το </a:t>
            </a:r>
            <a:r>
              <a:rPr lang="el-GR" dirty="0" smtClean="0"/>
              <a:t>Σ.Δ.Π.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Λεπτομέρειες σχετικά με την εταιρική οργάνωση και την οργάνωση του Σ.Δ.Π.</a:t>
            </a:r>
          </a:p>
          <a:p>
            <a:pPr>
              <a:spcAft>
                <a:spcPts val="600"/>
              </a:spcAft>
            </a:pPr>
            <a:r>
              <a:rPr lang="el-GR" dirty="0"/>
              <a:t>Δήλωση που αφορά τις τροποποιήσεις, την επανέκδοση και τη διανομή του εγχειριδίου ποιότητας.</a:t>
            </a:r>
          </a:p>
        </p:txBody>
      </p:sp>
      <p:pic>
        <p:nvPicPr>
          <p:cNvPr id="32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31236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39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περίγραμμα των στοιχείων του </a:t>
            </a:r>
            <a:r>
              <a:rPr lang="el-GR" b="1" dirty="0" smtClean="0"/>
              <a:t>Σ.Δ.Π.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Παρατηρήσεις</a:t>
            </a:r>
          </a:p>
          <a:p>
            <a:r>
              <a:rPr lang="el-GR" dirty="0"/>
              <a:t>Δεν περιγράφονται με λεπτομέρειες οι διαδικασίες για να μπορεί το εγχειρίδιο να αλλάζει εύκολα.</a:t>
            </a:r>
          </a:p>
          <a:p>
            <a:r>
              <a:rPr lang="el-GR" dirty="0"/>
              <a:t>Οι παραλήπτες του εγχειριδίου δεν ενδιαφέρονται για τις λεπτομέρειες των διαδικασιών</a:t>
            </a:r>
          </a:p>
          <a:p>
            <a:r>
              <a:rPr lang="el-GR" dirty="0"/>
              <a:t>Τα έγγραφα περιγραφής των διαδικασιών υπάρχουν για εσωτερική χρήση.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345638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Τι περιέχει το περίγραμμα;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l-GR" dirty="0"/>
              <a:t>Ελέγχους</a:t>
            </a:r>
          </a:p>
          <a:p>
            <a:pPr>
              <a:spcAft>
                <a:spcPts val="600"/>
              </a:spcAft>
            </a:pPr>
            <a:r>
              <a:rPr lang="el-GR" dirty="0"/>
              <a:t>Σχεδίου, </a:t>
            </a:r>
            <a:r>
              <a:rPr lang="el-GR" dirty="0" err="1"/>
              <a:t>ανιχνευσιμότητας</a:t>
            </a:r>
            <a:r>
              <a:rPr lang="el-GR" dirty="0"/>
              <a:t>, εγγράφων, υλικών</a:t>
            </a:r>
          </a:p>
          <a:p>
            <a:pPr>
              <a:spcAft>
                <a:spcPts val="600"/>
              </a:spcAft>
            </a:pPr>
            <a:r>
              <a:rPr lang="el-GR" dirty="0"/>
              <a:t>Επιθεωρήσεις</a:t>
            </a:r>
          </a:p>
          <a:p>
            <a:pPr>
              <a:spcAft>
                <a:spcPts val="600"/>
              </a:spcAft>
            </a:pPr>
            <a:r>
              <a:rPr lang="el-GR" dirty="0"/>
              <a:t>Εσωτερικές, ανασκοπήσεις, τελική</a:t>
            </a:r>
          </a:p>
          <a:p>
            <a:pPr>
              <a:spcAft>
                <a:spcPts val="600"/>
              </a:spcAft>
            </a:pPr>
            <a:r>
              <a:rPr lang="el-GR" dirty="0"/>
              <a:t>Γενικά ακολουθεί τα 20 σημεία- παραγράφους του προτύπου.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31236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 κατάλογος των διαδικασιών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/3)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Τι περιλαμβάνονται</a:t>
            </a:r>
          </a:p>
          <a:p>
            <a:pPr lvl="1"/>
            <a:r>
              <a:rPr lang="el-GR" dirty="0"/>
              <a:t>Το εκτελούμενο αντικείμενο</a:t>
            </a:r>
          </a:p>
          <a:p>
            <a:pPr lvl="1"/>
            <a:r>
              <a:rPr lang="el-GR" dirty="0"/>
              <a:t>Το περιβάλλον εκτέλεσης της δραστηριότητας</a:t>
            </a:r>
          </a:p>
          <a:p>
            <a:pPr lvl="1"/>
            <a:r>
              <a:rPr lang="el-GR" dirty="0"/>
              <a:t>Τη χρονική περίοδο εκτέλεσης</a:t>
            </a:r>
          </a:p>
          <a:p>
            <a:pPr lvl="1"/>
            <a:r>
              <a:rPr lang="el-GR" dirty="0"/>
              <a:t>Το άτομο που ασχολείται με τη δραστηριότητα</a:t>
            </a:r>
          </a:p>
          <a:p>
            <a:r>
              <a:rPr lang="el-GR" dirty="0"/>
              <a:t>Δεν γίνεται καταγραφή μόνο των δραστηριοτήτων ελέγχου αλλά όλων των δραστηριοτήτων της επιχείρησης.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74441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7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Ο κατάλογος των διαδικασιών </a:t>
            </a:r>
            <a:r>
              <a:rPr lang="en-US" altLang="el-GR" b="1" dirty="0" smtClean="0"/>
              <a:t>(2/3)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/>
              <a:t>Ακολουθείται η δομή του προτύπου με τις 20 παραγράφους.</a:t>
            </a:r>
          </a:p>
          <a:p>
            <a:pPr>
              <a:spcAft>
                <a:spcPts val="600"/>
              </a:spcAft>
            </a:pPr>
            <a:r>
              <a:rPr lang="el-GR" dirty="0"/>
              <a:t>Γίνεται καταγραφή αρμοδιοτήτων και ευθυνών.</a:t>
            </a:r>
          </a:p>
          <a:p>
            <a:pPr>
              <a:spcAft>
                <a:spcPts val="600"/>
              </a:spcAft>
            </a:pPr>
            <a:r>
              <a:rPr lang="el-GR" dirty="0"/>
              <a:t>Τι; Ποιος; Που; Πότε;</a:t>
            </a:r>
          </a:p>
          <a:p>
            <a:pPr>
              <a:spcAft>
                <a:spcPts val="600"/>
              </a:spcAft>
            </a:pPr>
            <a:r>
              <a:rPr lang="el-GR" dirty="0"/>
              <a:t>Το πώς; Υλοποιείται στο επίπεδο των οδηγιών εργασίας.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45638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Ο κατάλογος των διαδικασιών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3</a:t>
            </a:r>
            <a:r>
              <a:rPr lang="en-US" altLang="el-GR" b="1" dirty="0" smtClean="0"/>
              <a:t>/3)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l-GR" dirty="0"/>
              <a:t>Συνοπτικά διαγράμματα ροής διεργασιών</a:t>
            </a:r>
          </a:p>
          <a:p>
            <a:pPr>
              <a:spcAft>
                <a:spcPts val="1200"/>
              </a:spcAft>
            </a:pPr>
            <a:r>
              <a:rPr lang="el-GR" dirty="0"/>
              <a:t>Διαγράμματα ροής</a:t>
            </a:r>
          </a:p>
          <a:p>
            <a:pPr>
              <a:spcAft>
                <a:spcPts val="1200"/>
              </a:spcAft>
            </a:pPr>
            <a:r>
              <a:rPr lang="el-GR" dirty="0"/>
              <a:t>Γραπτές περιγραφές διαδικασιών και οδηγιών σύμφωνα με κάποια πρότυπη δόμηση.</a:t>
            </a:r>
          </a:p>
          <a:p>
            <a:pPr>
              <a:spcAft>
                <a:spcPts val="1200"/>
              </a:spcAft>
            </a:pPr>
            <a:r>
              <a:rPr lang="el-GR" dirty="0"/>
              <a:t>Ερωτηματολόγια</a:t>
            </a:r>
          </a:p>
          <a:p>
            <a:pPr marL="0" indent="0">
              <a:spcAft>
                <a:spcPts val="1200"/>
              </a:spcAft>
              <a:buNone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74441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Η φιλοσοφία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Υπηρεσίες του </a:t>
            </a:r>
            <a:r>
              <a:rPr lang="el-GR" altLang="el-GR" b="1" dirty="0" smtClean="0"/>
              <a:t>ΕΛΟΤ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Ο </a:t>
            </a:r>
            <a:r>
              <a:rPr lang="el-GR" b="1" dirty="0"/>
              <a:t>ΕΛΟΤ</a:t>
            </a:r>
            <a:r>
              <a:rPr lang="el-GR" dirty="0"/>
              <a:t> μέλος του </a:t>
            </a:r>
            <a:r>
              <a:rPr lang="en-US" dirty="0" smtClean="0"/>
              <a:t>EQNET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Ο </a:t>
            </a:r>
            <a:r>
              <a:rPr lang="el-GR" dirty="0"/>
              <a:t>ρόλος του ευρωπαϊκού </a:t>
            </a:r>
            <a:r>
              <a:rPr lang="el-GR" dirty="0" smtClean="0"/>
              <a:t>δικτύου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Υπηρεσίες του ΕΛΟΤ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Εκπονεί, εκδίδει και διαθέτει τα ελληνικά πρότυπα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Προμηθεύει τα πρότυπα των διεθνών οργανισμών τυποποίησης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Διαθέτει ανοικτή βιβλιοθήκη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Απονέμει τα πιστοποιητικά ποιότητας για προϊόντα και υλικά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81642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ν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28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Συμπεράσματα για τις ελληνικές επιχειρήσεις και την εφαρμογή </a:t>
            </a:r>
            <a:r>
              <a:rPr lang="el-GR" altLang="el-GR" b="1" dirty="0" smtClean="0"/>
              <a:t>Σ.Δ.Π.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l-GR" b="1" dirty="0"/>
              <a:t>Αξιολογεί και πιστοποιεί</a:t>
            </a:r>
            <a:r>
              <a:rPr lang="el-GR" dirty="0"/>
              <a:t> σύμφωνα με το </a:t>
            </a:r>
            <a:r>
              <a:rPr lang="en-US" dirty="0" smtClean="0"/>
              <a:t>ISO</a:t>
            </a:r>
            <a:r>
              <a:rPr lang="el-GR" dirty="0" smtClean="0"/>
              <a:t> 9000</a:t>
            </a:r>
            <a:r>
              <a:rPr lang="el-GR" dirty="0"/>
              <a:t>, </a:t>
            </a:r>
            <a:r>
              <a:rPr lang="en-US" dirty="0" smtClean="0"/>
              <a:t>ISO</a:t>
            </a:r>
            <a:r>
              <a:rPr lang="el-GR" dirty="0" smtClean="0"/>
              <a:t> 14000</a:t>
            </a:r>
            <a:endParaRPr lang="el-GR" dirty="0"/>
          </a:p>
          <a:p>
            <a:pPr>
              <a:spcAft>
                <a:spcPts val="1200"/>
              </a:spcAft>
            </a:pPr>
            <a:r>
              <a:rPr lang="el-GR" b="1" dirty="0"/>
              <a:t>Διαπιστώνει</a:t>
            </a:r>
            <a:r>
              <a:rPr lang="el-GR" dirty="0"/>
              <a:t> τα εργαστήρια δοκιμών σύμφωνα με το πρότυπο </a:t>
            </a:r>
            <a:r>
              <a:rPr lang="el-GR" dirty="0" smtClean="0"/>
              <a:t>ΕΝ 45000</a:t>
            </a:r>
            <a:endParaRPr lang="el-GR" dirty="0"/>
          </a:p>
          <a:p>
            <a:pPr>
              <a:spcAft>
                <a:spcPts val="1200"/>
              </a:spcAft>
            </a:pPr>
            <a:r>
              <a:rPr lang="el-GR" b="1" dirty="0"/>
              <a:t>Πληροφορεί</a:t>
            </a:r>
            <a:r>
              <a:rPr lang="el-GR" dirty="0"/>
              <a:t> για σχέδια νέων προτύπων</a:t>
            </a:r>
          </a:p>
          <a:p>
            <a:pPr>
              <a:spcAft>
                <a:spcPts val="1200"/>
              </a:spcAft>
            </a:pPr>
            <a:r>
              <a:rPr lang="el-GR" b="1" dirty="0"/>
              <a:t>Εκτελεί</a:t>
            </a:r>
            <a:r>
              <a:rPr lang="el-GR" dirty="0"/>
              <a:t> δοκιμές σε τελικά προϊόντα</a:t>
            </a:r>
          </a:p>
          <a:p>
            <a:pPr>
              <a:spcAft>
                <a:spcPts val="12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96044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30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4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TO DO 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2. </a:t>
            </a:r>
            <a:r>
              <a:rPr lang="en-US" sz="2800" dirty="0" smtClean="0"/>
              <a:t>TO</a:t>
            </a:r>
            <a:r>
              <a:rPr lang="el-GR" sz="2800" dirty="0" smtClean="0"/>
              <a:t> </a:t>
            </a:r>
            <a:r>
              <a:rPr lang="en-US" sz="2800" dirty="0" smtClean="0"/>
              <a:t>DO</a:t>
            </a:r>
            <a:endParaRPr lang="el-G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3. </a:t>
            </a:r>
            <a:r>
              <a:rPr lang="en-US" sz="2800" dirty="0" smtClean="0"/>
              <a:t>TO DO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4. </a:t>
            </a:r>
            <a:r>
              <a:rPr lang="en-US" sz="2800" dirty="0" smtClean="0"/>
              <a:t>TO DO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339752" y="6381328"/>
            <a:ext cx="418410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2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  <a:r>
              <a:rPr lang="en-US" altLang="el-GR" b="1" dirty="0" smtClean="0">
                <a:solidFill>
                  <a:srgbClr val="333333"/>
                </a:solidFill>
              </a:rPr>
              <a:t> </a:t>
            </a:r>
            <a:endParaRPr lang="el-GR" altLang="el-GR" b="1" dirty="0" smtClean="0">
              <a:solidFill>
                <a:srgbClr val="333333"/>
              </a:solidFill>
            </a:endParaRPr>
          </a:p>
        </p:txBody>
      </p:sp>
      <p:sp>
        <p:nvSpPr>
          <p:cNvPr id="4" name="Θέση περιεχομένου 1">
            <a:hlinkClick r:id="rId8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078" y="16288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1. Το </a:t>
            </a:r>
            <a:r>
              <a:rPr lang="en-US" sz="2800" i="1" u="sng" dirty="0" smtClean="0">
                <a:solidFill>
                  <a:srgbClr val="0070C0"/>
                </a:solidFill>
                <a:hlinkClick r:id="rId8" action="ppaction://hlinksldjump"/>
              </a:rPr>
              <a:t>p </a:t>
            </a: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διάγραμμα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9" action="ppaction://hlinksldjump"/>
          </p:cNvPr>
          <p:cNvSpPr/>
          <p:nvPr>
            <p:custDataLst>
              <p:tags r:id="rId4"/>
            </p:custDataLst>
          </p:nvPr>
        </p:nvSpPr>
        <p:spPr>
          <a:xfrm>
            <a:off x="827350" y="234888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. Το </a:t>
            </a: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c 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διάγραμμα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1">
            <a:hlinkClick r:id="rId11" action="ppaction://hlinksldjump" tooltip="Μετάβαση στη Διαφάνεια 6"/>
          </p:cNvPr>
          <p:cNvSpPr/>
          <p:nvPr/>
        </p:nvSpPr>
        <p:spPr>
          <a:xfrm>
            <a:off x="809078" y="285293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3. Δειγματοληψία αποδοχής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1">
            <a:hlinkClick r:id="rId13" action="ppaction://hlinksldjump" tooltip="Μετάβαση στη Διαφάνεια 6"/>
          </p:cNvPr>
          <p:cNvSpPr/>
          <p:nvPr/>
        </p:nvSpPr>
        <p:spPr>
          <a:xfrm>
            <a:off x="755576" y="357301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>
                <a:solidFill>
                  <a:srgbClr val="0070C0"/>
                </a:solidFill>
                <a:hlinkClick r:id="rId12" action="ppaction://hlinksldjump"/>
              </a:rPr>
              <a:t>4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. Ο </a:t>
            </a:r>
            <a:r>
              <a:rPr lang="en-US" sz="2800" i="1" u="sng" dirty="0" err="1" smtClean="0">
                <a:solidFill>
                  <a:srgbClr val="0070C0"/>
                </a:solidFill>
                <a:hlinkClick r:id="rId12" action="ppaction://hlinksldjump"/>
              </a:rPr>
              <a:t>Tagushi</a:t>
            </a:r>
            <a:r>
              <a:rPr lang="en-US" sz="2800" i="1" u="sng" dirty="0" smtClean="0">
                <a:solidFill>
                  <a:srgbClr val="0070C0"/>
                </a:solidFill>
                <a:hlinkClick r:id="rId12" action="ppaction://hlinksldjump"/>
              </a:rPr>
              <a:t> 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και ο ποιοτικός έλεγχος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2339752" y="6356350"/>
            <a:ext cx="4464496" cy="385018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2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Απόφαση και δέσμευση της Ανώτατης Διοίκησης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Όπως έχει ήδη αναφερθεί το </a:t>
            </a:r>
            <a:r>
              <a:rPr lang="el-GR" dirty="0" smtClean="0"/>
              <a:t>Σ.Δ.Π. </a:t>
            </a:r>
            <a:r>
              <a:rPr lang="el-GR" dirty="0"/>
              <a:t>αποτελεί αποκλειστική ευθύνη της διοίκησης χωρίς την αμέριστη υποστήριξη και συμμετοχή δεν μπορεί να προχωρήσει σε επιτυχή εφαρμογή και πιστοποίηση.</a:t>
            </a:r>
          </a:p>
          <a:p>
            <a:r>
              <a:rPr lang="el-GR" dirty="0"/>
              <a:t>Η διοίκηση λοιπόν πρέπει να αναμειχθεί ενεργά στη πρώτη αυτή φάση του έργου και ακολουθούν αναλυτικά οι ενέργειες της. </a:t>
            </a:r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699792" y="6356350"/>
            <a:ext cx="381642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9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Καθορισμός Οργανωτικής Επιτροπής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Το μέγεθος της επιχείρησης καθορίζει και το μέγεθος της επιτροπής, 6 με 10 μέλη συνήθως.</a:t>
            </a:r>
          </a:p>
          <a:p>
            <a:r>
              <a:rPr lang="el-GR" dirty="0"/>
              <a:t>Συμμετέχει ο πρόεδρος της εταιρείας, δυο ή τρία μέλη της διοίκησης καθώς και μεσαία στελέχη που συνδέονται με την παραγωγή. Φυσικά συμμετέχει και ο υπεύθυνος του </a:t>
            </a:r>
            <a:r>
              <a:rPr lang="el-GR" dirty="0" smtClean="0"/>
              <a:t>Σ.Δ.Π</a:t>
            </a:r>
            <a:r>
              <a:rPr lang="el-GR" dirty="0"/>
              <a:t>.</a:t>
            </a:r>
          </a:p>
          <a:p>
            <a:r>
              <a:rPr lang="el-GR" dirty="0"/>
              <a:t>Η λειτουργία της επιτροπής επηρεάζει όλες τις φάσεις του έργου προς την πιστοποίηση.</a:t>
            </a:r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b="1" dirty="0"/>
              <a:t>Επιλογή του υπευθύνου ποιότητας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Να διαθέτει πείρα στην επιθεώρηση και στον έλεγχο ποιότητας.</a:t>
            </a:r>
          </a:p>
          <a:p>
            <a:r>
              <a:rPr lang="el-GR" dirty="0"/>
              <a:t>Να δοθεί ή ευκαιρία εκπαίδευσης σε θέματα ποιότητας.</a:t>
            </a:r>
          </a:p>
          <a:p>
            <a:r>
              <a:rPr lang="el-GR" dirty="0"/>
              <a:t>Να διαθέτει ικανότητα γραφής σύμφωνα με την ορολογία του προτύπου.</a:t>
            </a:r>
          </a:p>
          <a:p>
            <a:r>
              <a:rPr lang="el-GR" dirty="0"/>
              <a:t>Ικανότητα επικοινωνίας.</a:t>
            </a:r>
          </a:p>
          <a:p>
            <a:r>
              <a:rPr lang="el-GR" dirty="0"/>
              <a:t>Ικανότητα να εκπαιδεύει το υπόλοιπο προσωπικό.</a:t>
            </a:r>
          </a:p>
          <a:p>
            <a:r>
              <a:rPr lang="el-GR" dirty="0"/>
              <a:t>Τη κατάλληλη θετική ενέργεια για ωθεί όλο το προσωπικό προς τη χώρα της ποιότητας.</a:t>
            </a:r>
          </a:p>
          <a:p>
            <a:r>
              <a:rPr lang="el-GR" dirty="0"/>
              <a:t>Προσαρμοστικότητα σε νέες καταστάσεις. 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39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Εσωτερικές ανασκοπήσεις 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/2)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Πραγματοποιούνται χρονικά με βάση την κατάσταση και τη σπουδαιότητα της δραστηριότητας.</a:t>
            </a:r>
          </a:p>
          <a:p>
            <a:r>
              <a:rPr lang="el-GR" dirty="0"/>
              <a:t>Προσωπικό ανεξάρτητο από αυτό που έχει την ευθύνη της δραστηριότητας.</a:t>
            </a:r>
          </a:p>
          <a:p>
            <a:r>
              <a:rPr lang="el-GR" dirty="0"/>
              <a:t>Καταγραφή και γνωστοποίηση των αποτελεσμάτων.</a:t>
            </a:r>
          </a:p>
          <a:p>
            <a:r>
              <a:rPr lang="el-GR" dirty="0"/>
              <a:t>Τι ελέγχεται;</a:t>
            </a:r>
          </a:p>
          <a:p>
            <a:pPr lvl="1"/>
            <a:r>
              <a:rPr lang="el-GR" dirty="0"/>
              <a:t>Οργανωτικές δομές</a:t>
            </a:r>
          </a:p>
          <a:p>
            <a:pPr lvl="1"/>
            <a:r>
              <a:rPr lang="el-GR" dirty="0"/>
              <a:t>Διαδικασίες διοικητικές</a:t>
            </a:r>
          </a:p>
          <a:p>
            <a:pPr lvl="1"/>
            <a:r>
              <a:rPr lang="el-GR" dirty="0"/>
              <a:t>Πόροι</a:t>
            </a:r>
          </a:p>
          <a:p>
            <a:pPr lvl="1"/>
            <a:r>
              <a:rPr lang="el-GR" dirty="0"/>
              <a:t>Χώροι εργασίας</a:t>
            </a:r>
          </a:p>
          <a:p>
            <a:pPr lvl="1"/>
            <a:r>
              <a:rPr lang="el-GR" dirty="0"/>
              <a:t>Συμμόρφωση προϊόντων</a:t>
            </a:r>
          </a:p>
          <a:p>
            <a:pPr lvl="1"/>
            <a:r>
              <a:rPr lang="el-GR" dirty="0"/>
              <a:t>Καταγραφές, εκθέσεις και αρχειοθέτηση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schemeClr val="tx1"/>
                </a:solidFill>
              </a:rPr>
              <a:t>Φάσεις προς την πιστοποίηση του Σ.Δ.Π.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4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DEFAULTLANGUAGE" val="msoLanguageIDGreek"/>
  <p:tag name="ZHAW.ACCESSIBILITYADDIN.CHECKTIMEDATE" val="7/2/2014 11:45:56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9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6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,2,6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32,4,5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 t r u e 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DBD4A277-D634-4383-A132-1B0DB1956BB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1799</Words>
  <Application>Microsoft Office PowerPoint</Application>
  <PresentationFormat>On-screen Show (4:3)</PresentationFormat>
  <Paragraphs>251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Θέμα του Office</vt:lpstr>
      <vt:lpstr>Διοίκηση Ποιότητας</vt:lpstr>
      <vt:lpstr>Άδειες χρήσης </vt:lpstr>
      <vt:lpstr>Χρηματοδότηση </vt:lpstr>
      <vt:lpstr>Σκοποί ενότητας </vt:lpstr>
      <vt:lpstr>Περιεχόμενα ενότητας </vt:lpstr>
      <vt:lpstr>Απόφαση και δέσμευση της Ανώτατης Διοίκησης</vt:lpstr>
      <vt:lpstr>Καθορισμός Οργανωτικής Επιτροπής</vt:lpstr>
      <vt:lpstr>Επιλογή του υπευθύνου ποιότητας</vt:lpstr>
      <vt:lpstr>Εσωτερικές ανασκοπήσεις  (1/2)</vt:lpstr>
      <vt:lpstr>Εσωτερικές ανασκοπήσεις (2/2)</vt:lpstr>
      <vt:lpstr>Επιλογή του οργανισμού πιστοποίησης</vt:lpstr>
      <vt:lpstr>Τεκμηρίωση και εφαρμογή των διαδικασιών</vt:lpstr>
      <vt:lpstr>Επιλογή του εξωτερικού συμβούλου</vt:lpstr>
      <vt:lpstr>Παρατηρήσεις για τους εξωτερικούς συμβούλους</vt:lpstr>
      <vt:lpstr>Προ - αξιολόγηση (1/2)</vt:lpstr>
      <vt:lpstr>Προ - αξιολόγηση (2/2)</vt:lpstr>
      <vt:lpstr>Τελική αξιολόγηση</vt:lpstr>
      <vt:lpstr>Πιστοποίηση</vt:lpstr>
      <vt:lpstr>Το εγχειρίδιο ποιότητας (1/3)</vt:lpstr>
      <vt:lpstr>Το εγχειρίδιο ποιότητας (2/3)</vt:lpstr>
      <vt:lpstr>Το εγχειρίδιο ποιότητας (3/3)</vt:lpstr>
      <vt:lpstr>Ανάπτυξη Πολιτικής Ποιότητας</vt:lpstr>
      <vt:lpstr>Τι περιέχει η Πολιτική Ποιότητας;</vt:lpstr>
      <vt:lpstr>Το περίγραμμα των στοιχείων του Σ.Δ.Π.</vt:lpstr>
      <vt:lpstr>Τι περιέχει το περίγραμμα;</vt:lpstr>
      <vt:lpstr>Ο κατάλογος των διαδικασιών (1/3)</vt:lpstr>
      <vt:lpstr>Ο κατάλογος των διαδικασιών (2/3)</vt:lpstr>
      <vt:lpstr>Ο κατάλογος των διαδικασιών (3/3)</vt:lpstr>
      <vt:lpstr>Υπηρεσίες του ΕΛΟΤ</vt:lpstr>
      <vt:lpstr>Συμπεράσματα για τις ελληνικές επιχειρήσεις και την εφαρμογή Σ.Δ.Π.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Ποιότητας</dc:title>
  <dc:creator>Τσέλιος Δημήτριος</dc:creator>
  <dc:description>ΑΝΟΙΧΤΑ ΑΚΑΔΗΜΑΙΚΑ ΜΑΘΗΜΑΤΑ </dc:description>
  <cp:lastModifiedBy>chris</cp:lastModifiedBy>
  <cp:revision>227</cp:revision>
  <dcterms:created xsi:type="dcterms:W3CDTF">2014-01-04T17:23:58Z</dcterms:created>
  <dcterms:modified xsi:type="dcterms:W3CDTF">2014-02-10T08:35:36Z</dcterms:modified>
  <cp:category>Εκπαιδευτικό υλικό</cp:category>
  <cp:contentStatus>Τελικό</cp:contentStatus>
</cp:coreProperties>
</file>