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256" r:id="rId3"/>
    <p:sldId id="316" r:id="rId4"/>
    <p:sldId id="315" r:id="rId5"/>
    <p:sldId id="261" r:id="rId6"/>
    <p:sldId id="262" r:id="rId7"/>
    <p:sldId id="323" r:id="rId8"/>
    <p:sldId id="324" r:id="rId9"/>
    <p:sldId id="325" r:id="rId10"/>
    <p:sldId id="326" r:id="rId11"/>
    <p:sldId id="327" r:id="rId12"/>
    <p:sldId id="328" r:id="rId13"/>
    <p:sldId id="329" r:id="rId14"/>
    <p:sldId id="330" r:id="rId15"/>
    <p:sldId id="280" r:id="rId16"/>
  </p:sldIdLst>
  <p:sldSz cx="9144000" cy="6858000" type="screen4x3"/>
  <p:notesSz cx="6858000" cy="9144000"/>
  <p:custDataLst>
    <p:tags r:id="rId1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28/3/2005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hyperlink" Target="http://www.edulll.gr/" TargetMode="External"/><Relationship Id="rId5" Type="http://schemas.openxmlformats.org/officeDocument/2006/relationships/image" Target="../media/image12.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r>
              <a:rPr lang="en-US" altLang="el-GR" dirty="0" smtClean="0"/>
              <a:t> (</a:t>
            </a:r>
            <a:r>
              <a:rPr lang="el-GR" altLang="el-GR" dirty="0" smtClean="0"/>
              <a:t>Εργαστήριο)</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a:t>6</a:t>
            </a:r>
            <a:r>
              <a:rPr lang="el-GR" sz="2800" b="1" dirty="0" smtClean="0"/>
              <a:t>:</a:t>
            </a:r>
            <a:r>
              <a:rPr lang="en-US" sz="2800" b="1" dirty="0" smtClean="0"/>
              <a:t> </a:t>
            </a:r>
            <a:r>
              <a:rPr lang="el-GR" sz="2800" b="1" dirty="0" smtClean="0"/>
              <a:t>Εξισορρόπηση Πόρων</a:t>
            </a:r>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Προβλήματα Εξισορρόπησης Πόρων</a:t>
            </a:r>
            <a:br>
              <a:rPr lang="el-GR" altLang="el-GR" sz="4000" dirty="0">
                <a:cs typeface="Times New Roman" pitchFamily="18" charset="0"/>
              </a:rPr>
            </a:br>
            <a:r>
              <a:rPr lang="en-US" altLang="el-GR" sz="4000" dirty="0" smtClean="0">
                <a:cs typeface="Times New Roman" pitchFamily="18" charset="0"/>
              </a:rPr>
              <a:t>(</a:t>
            </a:r>
            <a:r>
              <a:rPr lang="el-GR" altLang="el-GR" sz="4000" dirty="0" smtClean="0">
                <a:cs typeface="Times New Roman" pitchFamily="18" charset="0"/>
              </a:rPr>
              <a:t>5 </a:t>
            </a:r>
            <a:r>
              <a:rPr lang="el-GR" altLang="el-GR" sz="4000" dirty="0">
                <a:cs typeface="Times New Roman" pitchFamily="18" charset="0"/>
              </a:rPr>
              <a:t>από 8</a:t>
            </a:r>
            <a:r>
              <a:rPr lang="el-GR" altLang="el-GR" sz="4000" dirty="0" smtClean="0">
                <a:cs typeface="Times New Roman" pitchFamily="18" charset="0"/>
              </a:rPr>
              <a:t>)</a:t>
            </a:r>
            <a:endParaRPr lang="el-GR" sz="4000" dirty="0"/>
          </a:p>
        </p:txBody>
      </p:sp>
      <p:sp>
        <p:nvSpPr>
          <p:cNvPr id="2" name="Ορθογώνιο 1" descr="Πόροι και κόστος.&#10;&#10;Αν η χρήση του κάθε πόρου κοστίζει 100 € ανά μονάδα χρόνου για τις 15 πρώτες μονάδες χρόνου και από κει και πέρα αυξάνεται κατά 10% για κάθε μονάδα χρόνου:&#10;Ποιο είναι το συνολικό κόστος του έργου με το αρχικό και με το εξισορροπημένο χρονοδιάγραμμα;&#10;Ποια είναι η ελάχιστη εβδομαδιαία χρηματοδότηση που απαιτεί το εξισορροπημένο χρονοδιάγραμμα;&#10;Μέχρι πόσα επιπλέον ευρώ αξίζει να δαπανηθούν, για εξεύρεση επιπλέον πόρων, για να υλοποιηθεί το αρχικό χρονοδιάγραμμα; &#10;&#10;"/>
          <p:cNvSpPr/>
          <p:nvPr/>
        </p:nvSpPr>
        <p:spPr>
          <a:xfrm>
            <a:off x="467544" y="1496973"/>
            <a:ext cx="8219256" cy="4524315"/>
          </a:xfrm>
          <a:prstGeom prst="rect">
            <a:avLst/>
          </a:prstGeom>
        </p:spPr>
        <p:txBody>
          <a:bodyPr wrap="square">
            <a:spAutoFit/>
          </a:bodyPr>
          <a:lstStyle/>
          <a:p>
            <a:pPr marL="342900" indent="-342900">
              <a:buClr>
                <a:schemeClr val="tx1"/>
              </a:buClr>
              <a:buFont typeface="Arial" panose="020B0604020202020204" pitchFamily="34" charset="0"/>
              <a:buChar char="•"/>
            </a:pPr>
            <a:r>
              <a:rPr lang="el-GR" altLang="el-GR" sz="2400" b="1" dirty="0">
                <a:latin typeface="+mj-lt"/>
              </a:rPr>
              <a:t>Πόροι και </a:t>
            </a:r>
            <a:r>
              <a:rPr lang="el-GR" altLang="el-GR" sz="2400" b="1" dirty="0" smtClean="0">
                <a:latin typeface="+mj-lt"/>
              </a:rPr>
              <a:t>κόστος.</a:t>
            </a:r>
          </a:p>
          <a:p>
            <a:pPr marL="342900" indent="-342900">
              <a:buClr>
                <a:schemeClr val="tx1"/>
              </a:buClr>
              <a:buFont typeface="Arial" panose="020B0604020202020204" pitchFamily="34" charset="0"/>
              <a:buChar char="•"/>
            </a:pPr>
            <a:endParaRPr lang="el-GR" altLang="el-GR" sz="2400" b="1" dirty="0">
              <a:latin typeface="+mj-lt"/>
            </a:endParaRPr>
          </a:p>
          <a:p>
            <a:pPr>
              <a:lnSpc>
                <a:spcPct val="90000"/>
              </a:lnSpc>
              <a:buFont typeface="Wingdings" pitchFamily="2" charset="2"/>
              <a:buNone/>
            </a:pPr>
            <a:r>
              <a:rPr lang="el-GR" altLang="el-GR" sz="2400" dirty="0"/>
              <a:t>Αν η χρήση του κάθε πόρου κοστίζει 100 € ανά μονάδα χρόνου για τις 15 πρώτες μονάδες χρόνου και από κει και πέρα αυξάνεται κατά 10% για κάθε μονάδα χρόνου:</a:t>
            </a:r>
          </a:p>
          <a:p>
            <a:pPr marL="342900" indent="-342900">
              <a:lnSpc>
                <a:spcPct val="90000"/>
              </a:lnSpc>
              <a:buFont typeface="Arial" panose="020B0604020202020204" pitchFamily="34" charset="0"/>
              <a:buChar char="•"/>
            </a:pPr>
            <a:r>
              <a:rPr lang="el-GR" altLang="el-GR" sz="2400" dirty="0"/>
              <a:t>Ποιο είναι το συνολικό κόστος του έργου με το αρχικό και με το εξισορροπημένο χρονοδιάγραμμα;</a:t>
            </a:r>
          </a:p>
          <a:p>
            <a:pPr marL="342900" indent="-342900">
              <a:lnSpc>
                <a:spcPct val="90000"/>
              </a:lnSpc>
              <a:buFont typeface="Arial" panose="020B0604020202020204" pitchFamily="34" charset="0"/>
              <a:buChar char="•"/>
            </a:pPr>
            <a:r>
              <a:rPr lang="el-GR" altLang="el-GR" sz="2400" dirty="0"/>
              <a:t>Ποια είναι η ελάχιστη εβδομαδιαία χρηματοδότηση που απαιτεί το εξισορροπημένο χρονοδιάγραμμα;</a:t>
            </a:r>
          </a:p>
          <a:p>
            <a:pPr marL="342900" indent="-342900">
              <a:lnSpc>
                <a:spcPct val="90000"/>
              </a:lnSpc>
              <a:buFont typeface="Arial" panose="020B0604020202020204" pitchFamily="34" charset="0"/>
              <a:buChar char="•"/>
            </a:pPr>
            <a:r>
              <a:rPr lang="el-GR" altLang="el-GR" sz="2400" dirty="0"/>
              <a:t>Μέχρι πόσα επιπλέον € αξίζει να δαπανηθούν, για εξεύρεση επιπλέον πόρων, για να υλοποιηθεί το αρχικό χρονοδιάγραμμα; </a:t>
            </a:r>
          </a:p>
          <a:p>
            <a:pPr>
              <a:buClr>
                <a:schemeClr val="tx1"/>
              </a:buClr>
            </a:pPr>
            <a:endParaRPr lang="el-GR" altLang="el-GR" sz="2400" dirty="0">
              <a:latin typeface="+mj-lt"/>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a:t>Εξισορρόπηση Πόρων</a:t>
            </a:r>
            <a:endParaRPr lang="en-GB" sz="1400" b="1"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213831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Προβλήματα Εξισορρόπησης Πόρων</a:t>
            </a:r>
            <a:br>
              <a:rPr lang="el-GR" altLang="el-GR" sz="4000" dirty="0">
                <a:cs typeface="Times New Roman" pitchFamily="18" charset="0"/>
              </a:rPr>
            </a:br>
            <a:r>
              <a:rPr lang="en-US" altLang="el-GR" sz="4000" dirty="0" smtClean="0">
                <a:cs typeface="Times New Roman" pitchFamily="18" charset="0"/>
              </a:rPr>
              <a:t>(</a:t>
            </a:r>
            <a:r>
              <a:rPr lang="el-GR" altLang="el-GR" sz="4000" dirty="0" smtClean="0">
                <a:cs typeface="Times New Roman" pitchFamily="18" charset="0"/>
              </a:rPr>
              <a:t>6 </a:t>
            </a:r>
            <a:r>
              <a:rPr lang="el-GR" altLang="el-GR" sz="4000" dirty="0">
                <a:cs typeface="Times New Roman" pitchFamily="18" charset="0"/>
              </a:rPr>
              <a:t>από 8</a:t>
            </a:r>
            <a:r>
              <a:rPr lang="el-GR" altLang="el-GR" sz="4000" dirty="0" smtClean="0">
                <a:cs typeface="Times New Roman" pitchFamily="18" charset="0"/>
              </a:rPr>
              <a:t>)</a:t>
            </a:r>
            <a:endParaRPr lang="el-GR" sz="4000" dirty="0"/>
          </a:p>
        </p:txBody>
      </p:sp>
      <p:sp>
        <p:nvSpPr>
          <p:cNvPr id="2" name="Ορθογώνιο 1" descr="Τι σημαίνει αύξηση 10 τοις εκατό σε κάθε χρονική μονάδα;;;&#10;&#10;Μέχρι και τη 15η χρονική μονάδα το κόστος κάθε πόρου είναι 100 ευρώ,&#10;Την 16η χρονική μονάδα γίνεται 100 επί 1 κόμμα 1 ίσο με 110 ευρώ,&#10;Την 17η χρονική  μονάδα γίνεται 110 επί 1 κόμμα 1 ίσο με 121 ευρώ και ου το καθεξής, &#10;&#10;Οπότε το κόστος ανά χρονική μονάδα θα είναι:&#10;"/>
          <p:cNvSpPr/>
          <p:nvPr/>
        </p:nvSpPr>
        <p:spPr>
          <a:xfrm>
            <a:off x="467544" y="1340768"/>
            <a:ext cx="8219256" cy="3046988"/>
          </a:xfrm>
          <a:prstGeom prst="rect">
            <a:avLst/>
          </a:prstGeom>
        </p:spPr>
        <p:txBody>
          <a:bodyPr wrap="square">
            <a:spAutoFit/>
          </a:bodyPr>
          <a:lstStyle/>
          <a:p>
            <a:pPr>
              <a:buClr>
                <a:schemeClr val="tx1"/>
              </a:buClr>
            </a:pPr>
            <a:r>
              <a:rPr lang="el-GR" altLang="el-GR" sz="2400" b="1" dirty="0"/>
              <a:t>Τι σημαίνει αύξηση 10% σε κάθε χρονική μονάδα</a:t>
            </a:r>
            <a:r>
              <a:rPr lang="el-GR" altLang="el-GR" sz="2400" b="1" dirty="0" smtClean="0"/>
              <a:t>;;;</a:t>
            </a:r>
          </a:p>
          <a:p>
            <a:pPr marL="342900" indent="-342900">
              <a:buClr>
                <a:schemeClr val="tx1"/>
              </a:buClr>
              <a:buFont typeface="Arial" panose="020B0604020202020204" pitchFamily="34" charset="0"/>
              <a:buChar char="•"/>
            </a:pPr>
            <a:endParaRPr lang="el-GR" altLang="el-GR" sz="2400" b="1" dirty="0"/>
          </a:p>
          <a:p>
            <a:pPr marL="342900" indent="-342900">
              <a:buFont typeface="Arial" panose="020B0604020202020204" pitchFamily="34" charset="0"/>
              <a:buChar char="•"/>
            </a:pPr>
            <a:r>
              <a:rPr lang="el-GR" altLang="el-GR" sz="2400" dirty="0"/>
              <a:t>Μέχρι και τη 15</a:t>
            </a:r>
            <a:r>
              <a:rPr lang="el-GR" altLang="el-GR" sz="2400" baseline="30000" dirty="0"/>
              <a:t>η</a:t>
            </a:r>
            <a:r>
              <a:rPr lang="el-GR" altLang="el-GR" sz="2400" dirty="0"/>
              <a:t> χρ. μονάδα το κόστος κάθε πόρου είναι 100 </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Την 16</a:t>
            </a:r>
            <a:r>
              <a:rPr lang="el-GR" altLang="el-GR" sz="2400" baseline="30000" dirty="0"/>
              <a:t>η</a:t>
            </a:r>
            <a:r>
              <a:rPr lang="el-GR" altLang="el-GR" sz="2400" dirty="0"/>
              <a:t> χρ. μονάδα γίνεται 100 Χ 1.1=110 </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Την 17</a:t>
            </a:r>
            <a:r>
              <a:rPr lang="el-GR" altLang="el-GR" sz="2400" baseline="30000" dirty="0"/>
              <a:t>η</a:t>
            </a:r>
            <a:r>
              <a:rPr lang="el-GR" altLang="el-GR" sz="2400" dirty="0"/>
              <a:t> χρ. μονάδα γίνεται 110 Χ 1.1= 121 € </a:t>
            </a:r>
            <a:r>
              <a:rPr lang="el-GR" altLang="el-GR" sz="2400" dirty="0" smtClean="0"/>
              <a:t>κοκ, </a:t>
            </a:r>
            <a:endParaRPr lang="el-GR" altLang="el-GR" sz="2400" dirty="0"/>
          </a:p>
          <a:p>
            <a:endParaRPr lang="el-GR" altLang="el-GR" sz="2400" dirty="0" smtClean="0"/>
          </a:p>
          <a:p>
            <a:r>
              <a:rPr lang="el-GR" altLang="el-GR" sz="2400" dirty="0" smtClean="0"/>
              <a:t>Οπότε </a:t>
            </a:r>
            <a:r>
              <a:rPr lang="el-GR" altLang="el-GR" sz="2400" dirty="0"/>
              <a:t>το κόστος ανά χρονική μονάδα θα είναι</a:t>
            </a:r>
            <a:r>
              <a:rPr lang="el-GR" altLang="el-GR" sz="2400" dirty="0" smtClean="0"/>
              <a:t>:</a:t>
            </a:r>
            <a:endParaRPr lang="el-GR" altLang="el-GR" sz="2400"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580855"/>
            <a:ext cx="67691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a:t>Εξισορρόπηση Πόρων</a:t>
            </a:r>
            <a:endParaRPr lang="en-GB" sz="1400" b="1"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213831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Προβλήματα Εξισορρόπησης Πόρων</a:t>
            </a:r>
            <a:br>
              <a:rPr lang="el-GR" altLang="el-GR" sz="4000" dirty="0">
                <a:cs typeface="Times New Roman" pitchFamily="18" charset="0"/>
              </a:rPr>
            </a:br>
            <a:r>
              <a:rPr lang="en-US" altLang="el-GR" sz="4000" dirty="0" smtClean="0">
                <a:cs typeface="Times New Roman" pitchFamily="18" charset="0"/>
              </a:rPr>
              <a:t>(</a:t>
            </a:r>
            <a:r>
              <a:rPr lang="el-GR" altLang="el-GR" sz="4000" dirty="0" smtClean="0">
                <a:cs typeface="Times New Roman" pitchFamily="18" charset="0"/>
              </a:rPr>
              <a:t>7 </a:t>
            </a:r>
            <a:r>
              <a:rPr lang="el-GR" altLang="el-GR" sz="4000" dirty="0">
                <a:cs typeface="Times New Roman" pitchFamily="18" charset="0"/>
              </a:rPr>
              <a:t>από 8</a:t>
            </a:r>
            <a:r>
              <a:rPr lang="el-GR" altLang="el-GR" sz="4000" dirty="0" smtClean="0">
                <a:cs typeface="Times New Roman" pitchFamily="18" charset="0"/>
              </a:rPr>
              <a:t>)</a:t>
            </a:r>
            <a:endParaRPr lang="el-GR" sz="4000" dirty="0"/>
          </a:p>
        </p:txBody>
      </p:sp>
      <p:sp>
        <p:nvSpPr>
          <p:cNvPr id="2" name="Ορθογώνιο 1" descr="Συνολικό κόστος.&#10;&#10;Συνολικό κόστος αρχικού εφτά χιλιάδες εφτακόσια εφτά ευρώ και δεκαοχτό λεπτά.&#10;&#10;&#10;&#10;&#10;&#10;Συνολικό εξισορροπημένου εφτά χιλιάδες ενιακόσια είκοσι δύο ευρώ και δέκα λέπτα.&#10;&#10;"/>
          <p:cNvSpPr/>
          <p:nvPr/>
        </p:nvSpPr>
        <p:spPr>
          <a:xfrm>
            <a:off x="467544" y="1340098"/>
            <a:ext cx="8219256" cy="4154984"/>
          </a:xfrm>
          <a:prstGeom prst="rect">
            <a:avLst/>
          </a:prstGeom>
        </p:spPr>
        <p:txBody>
          <a:bodyPr wrap="square">
            <a:spAutoFit/>
          </a:bodyPr>
          <a:lstStyle/>
          <a:p>
            <a:pPr>
              <a:buClr>
                <a:schemeClr val="tx1"/>
              </a:buClr>
            </a:pPr>
            <a:r>
              <a:rPr lang="el-GR" altLang="el-GR" sz="2400" b="1" dirty="0"/>
              <a:t>Συνολικό </a:t>
            </a:r>
            <a:r>
              <a:rPr lang="el-GR" altLang="el-GR" sz="2400" b="1" dirty="0" smtClean="0"/>
              <a:t>κόστος.</a:t>
            </a:r>
          </a:p>
          <a:p>
            <a:pPr>
              <a:buClr>
                <a:schemeClr val="tx1"/>
              </a:buClr>
            </a:pPr>
            <a:endParaRPr lang="el-GR" altLang="el-GR" sz="2400" b="1" dirty="0"/>
          </a:p>
          <a:p>
            <a:pPr marL="342900" indent="-342900">
              <a:buFont typeface="Arial" panose="020B0604020202020204" pitchFamily="34" charset="0"/>
              <a:buChar char="•"/>
            </a:pPr>
            <a:r>
              <a:rPr lang="el-GR" altLang="el-GR" sz="2400" dirty="0"/>
              <a:t>Συνολικό κόστος αρχικού 7707.18</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Συνολικό εξισορροπημένου 7922.10 </a:t>
            </a:r>
            <a:r>
              <a:rPr lang="el-GR" altLang="el-GR" sz="2400" dirty="0" smtClean="0"/>
              <a:t>€.</a:t>
            </a:r>
            <a:endParaRPr lang="el-GR" altLang="el-GR" sz="2400" dirty="0"/>
          </a:p>
          <a:p>
            <a:pPr>
              <a:buFont typeface="Wingdings" pitchFamily="2" charset="2"/>
              <a:buNone/>
            </a:pPr>
            <a:endParaRPr lang="el-GR" altLang="el-GR" sz="2400" dirty="0"/>
          </a:p>
          <a:p>
            <a:pPr>
              <a:buClr>
                <a:schemeClr val="tx1"/>
              </a:buClr>
            </a:pPr>
            <a:endParaRPr lang="el-GR" altLang="el-GR" sz="2400" b="1"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564284"/>
            <a:ext cx="85693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4796309"/>
            <a:ext cx="8713788"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a:t>Εξισορρόπηση Πόρων</a:t>
            </a:r>
            <a:endParaRPr lang="en-GB" sz="1400" b="1"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213831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Προβλήματα Εξισορρόπησης Πόρων</a:t>
            </a:r>
            <a:br>
              <a:rPr lang="el-GR" altLang="el-GR" sz="4000" dirty="0">
                <a:cs typeface="Times New Roman" pitchFamily="18" charset="0"/>
              </a:rPr>
            </a:br>
            <a:r>
              <a:rPr lang="en-US" altLang="el-GR" sz="4000" dirty="0" smtClean="0">
                <a:cs typeface="Times New Roman" pitchFamily="18" charset="0"/>
              </a:rPr>
              <a:t>(</a:t>
            </a:r>
            <a:r>
              <a:rPr lang="el-GR" altLang="el-GR" sz="4000" dirty="0">
                <a:cs typeface="Times New Roman" pitchFamily="18" charset="0"/>
              </a:rPr>
              <a:t>8</a:t>
            </a:r>
            <a:r>
              <a:rPr lang="el-GR" altLang="el-GR" sz="4000" dirty="0" smtClean="0">
                <a:cs typeface="Times New Roman" pitchFamily="18" charset="0"/>
              </a:rPr>
              <a:t> </a:t>
            </a:r>
            <a:r>
              <a:rPr lang="el-GR" altLang="el-GR" sz="4000" dirty="0">
                <a:cs typeface="Times New Roman" pitchFamily="18" charset="0"/>
              </a:rPr>
              <a:t>από 8</a:t>
            </a:r>
            <a:r>
              <a:rPr lang="el-GR" altLang="el-GR" sz="4000" dirty="0" smtClean="0">
                <a:cs typeface="Times New Roman" pitchFamily="18" charset="0"/>
              </a:rPr>
              <a:t>)</a:t>
            </a:r>
            <a:endParaRPr lang="el-GR" sz="4000" dirty="0"/>
          </a:p>
        </p:txBody>
      </p:sp>
      <p:sp>
        <p:nvSpPr>
          <p:cNvPr id="2" name="Ορθογώνιο 1"/>
          <p:cNvSpPr/>
          <p:nvPr/>
        </p:nvSpPr>
        <p:spPr>
          <a:xfrm>
            <a:off x="467544" y="1484784"/>
            <a:ext cx="8219256" cy="461665"/>
          </a:xfrm>
          <a:prstGeom prst="rect">
            <a:avLst/>
          </a:prstGeom>
        </p:spPr>
        <p:txBody>
          <a:bodyPr wrap="square">
            <a:spAutoFit/>
          </a:bodyPr>
          <a:lstStyle/>
          <a:p>
            <a:pPr>
              <a:buClr>
                <a:schemeClr val="tx1"/>
              </a:buClr>
            </a:pPr>
            <a:r>
              <a:rPr lang="el-GR" altLang="el-GR" sz="2400" dirty="0" smtClean="0"/>
              <a:t>Ελάχιστη </a:t>
            </a:r>
            <a:r>
              <a:rPr lang="el-GR" altLang="el-GR" sz="2400" dirty="0"/>
              <a:t>εβδομαδιαία </a:t>
            </a:r>
            <a:r>
              <a:rPr lang="el-GR" altLang="el-GR" sz="2400" dirty="0" smtClean="0"/>
              <a:t>χρηματοδότηση.</a:t>
            </a:r>
            <a:endParaRPr lang="el-GR" altLang="el-GR" sz="24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97" y="2708276"/>
            <a:ext cx="8435975" cy="191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a:t>Εξισορρόπηση Πόρων</a:t>
            </a:r>
            <a:endParaRPr lang="en-GB" sz="1400" b="1"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213831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4475709"/>
          </a:xfrm>
        </p:spPr>
        <p:txBody>
          <a:bodyPr>
            <a:noAutofit/>
          </a:bodyPr>
          <a:lstStyle/>
          <a:p>
            <a:pPr lvl="0">
              <a:buFont typeface="Wingdings" panose="05000000000000000000" pitchFamily="2" charset="2"/>
              <a:buChar char="§"/>
            </a:pPr>
            <a:r>
              <a:rPr lang="el-GR" dirty="0">
                <a:solidFill>
                  <a:prstClr val="black"/>
                </a:solidFill>
              </a:rPr>
              <a:t>Κατανόηση του ρόλου των πόρων στο χρονοδιάγραμμα,</a:t>
            </a:r>
          </a:p>
          <a:p>
            <a:pPr lvl="0">
              <a:buFont typeface="Wingdings" panose="05000000000000000000" pitchFamily="2" charset="2"/>
              <a:buChar char="§"/>
            </a:pPr>
            <a:r>
              <a:rPr lang="el-GR" dirty="0">
                <a:solidFill>
                  <a:prstClr val="black"/>
                </a:solidFill>
              </a:rPr>
              <a:t>Ικανότητα ανάθεσης των δραστηριοτήτων στους πόρους,</a:t>
            </a:r>
          </a:p>
          <a:p>
            <a:pPr lvl="0">
              <a:buFont typeface="Wingdings" panose="05000000000000000000" pitchFamily="2" charset="2"/>
              <a:buChar char="§"/>
            </a:pPr>
            <a:r>
              <a:rPr lang="el-GR" dirty="0">
                <a:solidFill>
                  <a:prstClr val="black"/>
                </a:solidFill>
              </a:rPr>
              <a:t>Χρονοδιάγραμμα και κοστολόγηση της χρήσης πόρων,</a:t>
            </a:r>
          </a:p>
          <a:p>
            <a:pPr lvl="0">
              <a:buFont typeface="Wingdings" panose="05000000000000000000" pitchFamily="2" charset="2"/>
              <a:buChar char="§"/>
            </a:pPr>
            <a:r>
              <a:rPr lang="el-GR" dirty="0">
                <a:solidFill>
                  <a:prstClr val="black"/>
                </a:solidFill>
              </a:rPr>
              <a:t>Κατανόηση της έννοιας του εφικτού χρονοδιαγράμματος.</a:t>
            </a:r>
          </a:p>
          <a:p>
            <a:pPr>
              <a:buFont typeface="Wingdings" pitchFamily="2" charset="2"/>
              <a:buChar char="§"/>
            </a:pPr>
            <a:endParaRPr lang="el-GR" dirty="0"/>
          </a:p>
          <a:p>
            <a:pPr>
              <a:buFont typeface="Wingdings" pitchFamily="2" charset="2"/>
              <a:buChar char="§"/>
            </a:pP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a:t>Εξισορρόπηση Πόρων</a:t>
            </a:r>
            <a:endParaRPr lang="en-GB" sz="1400" b="1"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endParaRPr lang="el-GR" altLang="el-GR" sz="2800" dirty="0" smtClean="0">
              <a:cs typeface="Times New Roman" pitchFamily="18" charset="0"/>
              <a:hlinkClick r:id="rId4" action="ppaction://hlinksldjump"/>
            </a:endParaRPr>
          </a:p>
          <a:p>
            <a:r>
              <a:rPr lang="el-GR" altLang="el-GR" sz="2800" dirty="0" smtClean="0">
                <a:cs typeface="Times New Roman" pitchFamily="18" charset="0"/>
                <a:hlinkClick r:id="rId4" action="ppaction://hlinksldjump"/>
              </a:rPr>
              <a:t>Προβλήματα </a:t>
            </a:r>
            <a:r>
              <a:rPr lang="el-GR" altLang="el-GR" sz="2800" dirty="0">
                <a:cs typeface="Times New Roman" pitchFamily="18" charset="0"/>
                <a:hlinkClick r:id="rId4" action="ppaction://hlinksldjump"/>
              </a:rPr>
              <a:t>Εξισορρόπησης </a:t>
            </a:r>
            <a:r>
              <a:rPr lang="el-GR" altLang="el-GR" sz="2800" dirty="0" smtClean="0">
                <a:cs typeface="Times New Roman" pitchFamily="18" charset="0"/>
                <a:hlinkClick r:id="rId4" action="ppaction://hlinksldjump"/>
              </a:rPr>
              <a:t>Πόρων.</a:t>
            </a:r>
            <a:endParaRPr lang="el-GR" altLang="el-GR" sz="2800" dirty="0">
              <a:cs typeface="Times New Roman" pitchFamily="18" charset="0"/>
            </a:endParaRPr>
          </a:p>
          <a:p>
            <a:endParaRPr lang="el-GR" altLang="el-GR" sz="2800" dirty="0" smtClean="0"/>
          </a:p>
          <a:p>
            <a:endParaRPr lang="el-GR" altLang="el-GR" sz="2800" dirty="0" smtClean="0"/>
          </a:p>
          <a:p>
            <a:pPr>
              <a:buFont typeface="Wingdings" panose="05000000000000000000" pitchFamily="2" charset="2"/>
              <a:buChar char="§"/>
            </a:pPr>
            <a:endParaRPr lang="el-GR" alt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a:t>Εξισορρόπηση Πόρων</a:t>
            </a:r>
            <a:endParaRPr lang="en-GB" sz="1400" b="1"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sz="4000" dirty="0">
                <a:cs typeface="Times New Roman" pitchFamily="18" charset="0"/>
              </a:rPr>
              <a:t>Προβλήματα Εξισορρόπησης Πόρων</a:t>
            </a:r>
            <a:br>
              <a:rPr lang="el-GR" altLang="el-GR" sz="4000" dirty="0">
                <a:cs typeface="Times New Roman" pitchFamily="18" charset="0"/>
              </a:rPr>
            </a:br>
            <a:r>
              <a:rPr lang="en-US" altLang="el-GR" sz="4000" dirty="0" smtClean="0">
                <a:cs typeface="Times New Roman" pitchFamily="18" charset="0"/>
              </a:rPr>
              <a:t>(</a:t>
            </a:r>
            <a:r>
              <a:rPr lang="el-GR" altLang="el-GR" sz="4000" dirty="0" smtClean="0">
                <a:cs typeface="Times New Roman" pitchFamily="18" charset="0"/>
              </a:rPr>
              <a:t>1 από 8)</a:t>
            </a:r>
            <a:endParaRPr lang="el-GR" altLang="el-GR" sz="4000" dirty="0"/>
          </a:p>
        </p:txBody>
      </p:sp>
      <p:sp>
        <p:nvSpPr>
          <p:cNvPr id="2" name="Ορθογώνιο 1"/>
          <p:cNvSpPr/>
          <p:nvPr/>
        </p:nvSpPr>
        <p:spPr>
          <a:xfrm>
            <a:off x="467544" y="1484784"/>
            <a:ext cx="8219256" cy="461665"/>
          </a:xfrm>
          <a:prstGeom prst="rect">
            <a:avLst/>
          </a:prstGeom>
        </p:spPr>
        <p:txBody>
          <a:bodyPr wrap="square">
            <a:spAutoFit/>
          </a:bodyPr>
          <a:lstStyle/>
          <a:p>
            <a:pPr marL="342900" indent="-342900">
              <a:buClr>
                <a:schemeClr val="tx1"/>
              </a:buClr>
              <a:buFont typeface="Arial" panose="020B0604020202020204" pitchFamily="34" charset="0"/>
              <a:buChar char="•"/>
            </a:pPr>
            <a:r>
              <a:rPr lang="el-GR" altLang="el-GR" sz="2400" dirty="0"/>
              <a:t>Το </a:t>
            </a:r>
            <a:r>
              <a:rPr lang="el-GR" altLang="el-GR" sz="2400" dirty="0" smtClean="0"/>
              <a:t>έργο.</a:t>
            </a:r>
            <a:endParaRPr lang="el-GR" altLang="el-GR" sz="2400" dirty="0"/>
          </a:p>
        </p:txBody>
      </p:sp>
      <p:pic>
        <p:nvPicPr>
          <p:cNvPr id="6" name="Picture 2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71600" y="2255614"/>
            <a:ext cx="7488237" cy="3549650"/>
          </a:xfrm>
          <a:prstGeom prst="rect">
            <a:avLst/>
          </a:prstGeom>
          <a:noFill/>
          <a:ln/>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a:t>Εξισορρόπηση Πόρων</a:t>
            </a:r>
            <a:endParaRPr lang="en-GB" sz="1400" b="1"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3213831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Προβλήματα Εξισορρόπησης Πόρων</a:t>
            </a:r>
            <a:br>
              <a:rPr lang="el-GR" altLang="el-GR" sz="4000" dirty="0">
                <a:cs typeface="Times New Roman" pitchFamily="18" charset="0"/>
              </a:rPr>
            </a:br>
            <a:r>
              <a:rPr lang="en-US" altLang="el-GR" sz="4000" dirty="0" smtClean="0">
                <a:cs typeface="Times New Roman" pitchFamily="18" charset="0"/>
              </a:rPr>
              <a:t>(</a:t>
            </a:r>
            <a:r>
              <a:rPr lang="el-GR" altLang="el-GR" sz="4000" dirty="0" smtClean="0">
                <a:cs typeface="Times New Roman" pitchFamily="18" charset="0"/>
              </a:rPr>
              <a:t>2 </a:t>
            </a:r>
            <a:r>
              <a:rPr lang="el-GR" altLang="el-GR" sz="4000" dirty="0">
                <a:cs typeface="Times New Roman" pitchFamily="18" charset="0"/>
              </a:rPr>
              <a:t>από </a:t>
            </a:r>
            <a:r>
              <a:rPr lang="el-GR" altLang="el-GR" sz="4000" dirty="0" smtClean="0">
                <a:cs typeface="Times New Roman" pitchFamily="18" charset="0"/>
              </a:rPr>
              <a:t>8)</a:t>
            </a:r>
            <a:endParaRPr lang="el-GR" sz="4000" dirty="0"/>
          </a:p>
        </p:txBody>
      </p:sp>
      <p:sp>
        <p:nvSpPr>
          <p:cNvPr id="2" name="Ορθογώνιο 1" descr="Το χρονοδιάγραμμα με PERT/CPM.&#10;"/>
          <p:cNvSpPr/>
          <p:nvPr/>
        </p:nvSpPr>
        <p:spPr>
          <a:xfrm>
            <a:off x="467544" y="1484784"/>
            <a:ext cx="8219256" cy="461665"/>
          </a:xfrm>
          <a:prstGeom prst="rect">
            <a:avLst/>
          </a:prstGeom>
        </p:spPr>
        <p:txBody>
          <a:bodyPr wrap="square">
            <a:spAutoFit/>
          </a:bodyPr>
          <a:lstStyle/>
          <a:p>
            <a:pPr marL="342900" indent="-342900">
              <a:buClr>
                <a:schemeClr val="tx1"/>
              </a:buClr>
              <a:buFont typeface="Arial" panose="020B0604020202020204" pitchFamily="34" charset="0"/>
              <a:buChar char="•"/>
            </a:pPr>
            <a:r>
              <a:rPr lang="el-GR" altLang="el-GR" sz="2400" dirty="0"/>
              <a:t>Το χρονοδιάγραμμα με </a:t>
            </a:r>
            <a:r>
              <a:rPr lang="en-US" altLang="el-GR" sz="2400" dirty="0" smtClean="0"/>
              <a:t>PERT/CPM</a:t>
            </a:r>
            <a:r>
              <a:rPr lang="el-GR" altLang="el-GR" sz="2400" dirty="0" smtClean="0"/>
              <a:t>.</a:t>
            </a:r>
            <a:endParaRPr lang="el-GR" altLang="el-GR" sz="24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82823" y="1988220"/>
            <a:ext cx="7921625" cy="3529012"/>
          </a:xfrm>
          <a:prstGeom prst="rect">
            <a:avLst/>
          </a:prstGeom>
          <a:noFill/>
          <a:ln/>
        </p:spPr>
      </p:pic>
      <p:sp>
        <p:nvSpPr>
          <p:cNvPr id="3" name="Ορθογώνιο 2"/>
          <p:cNvSpPr/>
          <p:nvPr/>
        </p:nvSpPr>
        <p:spPr>
          <a:xfrm>
            <a:off x="467544" y="5517232"/>
            <a:ext cx="8219256" cy="830997"/>
          </a:xfrm>
          <a:prstGeom prst="rect">
            <a:avLst/>
          </a:prstGeom>
        </p:spPr>
        <p:txBody>
          <a:bodyPr wrap="square">
            <a:spAutoFit/>
          </a:bodyPr>
          <a:lstStyle/>
          <a:p>
            <a:pPr>
              <a:spcBef>
                <a:spcPct val="50000"/>
              </a:spcBef>
            </a:pPr>
            <a:r>
              <a:rPr lang="el-GR" altLang="el-GR" sz="2400" dirty="0"/>
              <a:t>Η διάρκεια είναι 22 χμ χωρίς όμως να λάβουμε υπόψη τις απαιτήσεις της κάθε δραστηριότητας σε </a:t>
            </a:r>
            <a:r>
              <a:rPr lang="el-GR" altLang="el-GR" sz="2400" dirty="0" smtClean="0"/>
              <a:t>πόρους.</a:t>
            </a: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a:t>Εξισορρόπηση Πόρων</a:t>
            </a:r>
            <a:endParaRPr lang="en-GB" sz="1400" b="1"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213831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Προβλήματα Εξισορρόπησης Πόρων</a:t>
            </a:r>
            <a:br>
              <a:rPr lang="el-GR" altLang="el-GR" sz="4000" dirty="0">
                <a:cs typeface="Times New Roman" pitchFamily="18" charset="0"/>
              </a:rPr>
            </a:br>
            <a:r>
              <a:rPr lang="en-US" altLang="el-GR" sz="4000" dirty="0" smtClean="0">
                <a:cs typeface="Times New Roman" pitchFamily="18" charset="0"/>
              </a:rPr>
              <a:t>(</a:t>
            </a:r>
            <a:r>
              <a:rPr lang="el-GR" altLang="el-GR" sz="4000" dirty="0" smtClean="0">
                <a:cs typeface="Times New Roman" pitchFamily="18" charset="0"/>
              </a:rPr>
              <a:t>3 </a:t>
            </a:r>
            <a:r>
              <a:rPr lang="el-GR" altLang="el-GR" sz="4000" dirty="0">
                <a:cs typeface="Times New Roman" pitchFamily="18" charset="0"/>
              </a:rPr>
              <a:t>από </a:t>
            </a:r>
            <a:r>
              <a:rPr lang="el-GR" altLang="el-GR" sz="4000" dirty="0" smtClean="0">
                <a:cs typeface="Times New Roman" pitchFamily="18" charset="0"/>
              </a:rPr>
              <a:t>8)</a:t>
            </a:r>
            <a:endParaRPr lang="el-GR" sz="4000" dirty="0"/>
          </a:p>
        </p:txBody>
      </p:sp>
      <p:sp>
        <p:nvSpPr>
          <p:cNvPr id="2" name="Ορθογώνιο 1"/>
          <p:cNvSpPr/>
          <p:nvPr/>
        </p:nvSpPr>
        <p:spPr>
          <a:xfrm>
            <a:off x="467544" y="1340768"/>
            <a:ext cx="8219256" cy="1200329"/>
          </a:xfrm>
          <a:prstGeom prst="rect">
            <a:avLst/>
          </a:prstGeom>
        </p:spPr>
        <p:txBody>
          <a:bodyPr wrap="square">
            <a:spAutoFit/>
          </a:bodyPr>
          <a:lstStyle/>
          <a:p>
            <a:pPr marL="342900" indent="-342900">
              <a:buClr>
                <a:schemeClr val="tx1"/>
              </a:buClr>
              <a:buFont typeface="Arial" panose="020B0604020202020204" pitchFamily="34" charset="0"/>
              <a:buChar char="•"/>
            </a:pPr>
            <a:r>
              <a:rPr lang="el-GR" altLang="el-GR" sz="2400" dirty="0"/>
              <a:t>Οι απαιτήσεις σε πόρους </a:t>
            </a:r>
            <a:r>
              <a:rPr lang="el-GR" altLang="el-GR" sz="2400" dirty="0" smtClean="0">
                <a:solidFill>
                  <a:schemeClr val="tx2"/>
                </a:solidFill>
              </a:rPr>
              <a:t>(</a:t>
            </a:r>
            <a:r>
              <a:rPr lang="el-GR" altLang="el-GR" sz="2400" dirty="0">
                <a:solidFill>
                  <a:schemeClr val="tx2"/>
                </a:solidFill>
              </a:rPr>
              <a:t>με συντομότερους χρόνους</a:t>
            </a:r>
            <a:r>
              <a:rPr lang="el-GR" altLang="el-GR" sz="2400" dirty="0" smtClean="0">
                <a:solidFill>
                  <a:schemeClr val="tx2"/>
                </a:solidFill>
              </a:rPr>
              <a:t>).</a:t>
            </a:r>
          </a:p>
          <a:p>
            <a:pPr>
              <a:buClr>
                <a:schemeClr val="tx1"/>
              </a:buClr>
            </a:pPr>
            <a:r>
              <a:rPr lang="el-GR" altLang="el-GR" sz="2400" dirty="0">
                <a:solidFill>
                  <a:srgbClr val="7030A0"/>
                </a:solidFill>
              </a:rPr>
              <a:t>Απαιτούνται 6 πόροι. Τι γίνεται αν έχουμε διαθέσιμους μόνο 4 </a:t>
            </a:r>
            <a:r>
              <a:rPr lang="el-GR" altLang="el-GR" sz="2400" dirty="0" smtClean="0">
                <a:solidFill>
                  <a:srgbClr val="7030A0"/>
                </a:solidFill>
              </a:rPr>
              <a:t>πόρους;</a:t>
            </a:r>
            <a:endParaRPr lang="el-GR" altLang="el-GR" sz="2400" dirty="0">
              <a:solidFill>
                <a:srgbClr val="7030A0"/>
              </a:solidFill>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348880"/>
            <a:ext cx="7560840" cy="407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a:t>Εξισορρόπηση Πόρων</a:t>
            </a:r>
            <a:endParaRPr lang="en-GB" sz="1400" b="1"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213831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Προβλήματα Εξισορρόπησης Πόρων</a:t>
            </a:r>
            <a:br>
              <a:rPr lang="el-GR" altLang="el-GR" sz="4000" dirty="0">
                <a:cs typeface="Times New Roman" pitchFamily="18" charset="0"/>
              </a:rPr>
            </a:br>
            <a:r>
              <a:rPr lang="en-US" altLang="el-GR" sz="4000" dirty="0" smtClean="0">
                <a:cs typeface="Times New Roman" pitchFamily="18" charset="0"/>
              </a:rPr>
              <a:t>(</a:t>
            </a:r>
            <a:r>
              <a:rPr lang="el-GR" altLang="el-GR" sz="4000" dirty="0" smtClean="0">
                <a:cs typeface="Times New Roman" pitchFamily="18" charset="0"/>
              </a:rPr>
              <a:t>4 </a:t>
            </a:r>
            <a:r>
              <a:rPr lang="el-GR" altLang="el-GR" sz="4000" dirty="0">
                <a:cs typeface="Times New Roman" pitchFamily="18" charset="0"/>
              </a:rPr>
              <a:t>από </a:t>
            </a:r>
            <a:r>
              <a:rPr lang="el-GR" altLang="el-GR" sz="4000" dirty="0" smtClean="0">
                <a:cs typeface="Times New Roman" pitchFamily="18" charset="0"/>
              </a:rPr>
              <a:t>8)</a:t>
            </a:r>
            <a:endParaRPr lang="el-GR" sz="4000" dirty="0"/>
          </a:p>
        </p:txBody>
      </p:sp>
      <p:sp>
        <p:nvSpPr>
          <p:cNvPr id="2" name="Ορθογώνιο 1"/>
          <p:cNvSpPr/>
          <p:nvPr/>
        </p:nvSpPr>
        <p:spPr>
          <a:xfrm>
            <a:off x="467544" y="1340768"/>
            <a:ext cx="8219256" cy="461665"/>
          </a:xfrm>
          <a:prstGeom prst="rect">
            <a:avLst/>
          </a:prstGeom>
        </p:spPr>
        <p:txBody>
          <a:bodyPr wrap="square">
            <a:spAutoFit/>
          </a:bodyPr>
          <a:lstStyle/>
          <a:p>
            <a:pPr marL="342900" indent="-342900">
              <a:buClr>
                <a:schemeClr val="tx1"/>
              </a:buClr>
              <a:buFont typeface="Arial" panose="020B0604020202020204" pitchFamily="34" charset="0"/>
              <a:buChar char="•"/>
            </a:pPr>
            <a:r>
              <a:rPr lang="el-GR" altLang="el-GR" sz="2400" dirty="0"/>
              <a:t>Η </a:t>
            </a:r>
            <a:r>
              <a:rPr lang="el-GR" altLang="el-GR" sz="2400" dirty="0" smtClean="0"/>
              <a:t>εξισορρόπηση.</a:t>
            </a:r>
            <a:endParaRPr lang="el-GR" altLang="el-GR" sz="24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797" y="1802433"/>
            <a:ext cx="8220659" cy="450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b="1" dirty="0"/>
              <a:t>Εξισορρόπηση Πόρων</a:t>
            </a:r>
            <a:endParaRPr lang="en-GB" sz="1400" b="1"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2138313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005 4:54:56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2,6,5,11,"/>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6,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2,6,7,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5,1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9,2,6,5,11,"/>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9,2,6,3,5,11,"/>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9,2,7,5,1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2D719E3-F784-4912-9388-1CAD066B625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6099</TotalTime>
  <Words>464</Words>
  <Application>Microsoft Office PowerPoint</Application>
  <PresentationFormat>Προβολή στην οθόνη (4:3)</PresentationFormat>
  <Paragraphs>92</Paragraphs>
  <Slides>14</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Χρονικός Προγραμματισμός Έργων (Εργαστήριο)</vt:lpstr>
      <vt:lpstr>Άδειες χρήσης </vt:lpstr>
      <vt:lpstr>Χρηματοδότηση </vt:lpstr>
      <vt:lpstr>Σκοποί  ενότητας</vt:lpstr>
      <vt:lpstr>Περιεχόμενα ενότητας</vt:lpstr>
      <vt:lpstr>Προβλήματα Εξισορρόπησης Πόρων (1 από 8)</vt:lpstr>
      <vt:lpstr>Προβλήματα Εξισορρόπησης Πόρων (2 από 8)</vt:lpstr>
      <vt:lpstr>Προβλήματα Εξισορρόπησης Πόρων (3 από 8)</vt:lpstr>
      <vt:lpstr>Προβλήματα Εξισορρόπησης Πόρων (4 από 8)</vt:lpstr>
      <vt:lpstr>Προβλήματα Εξισορρόπησης Πόρων (5 από 8)</vt:lpstr>
      <vt:lpstr>Προβλήματα Εξισορρόπησης Πόρων (6 από 8)</vt:lpstr>
      <vt:lpstr>Προβλήματα Εξισορρόπησης Πόρων (7 από 8)</vt:lpstr>
      <vt:lpstr>Προβλήματα Εξισορρόπησης Πόρων (8 από 8)</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Εξισορρόπηση Πόρων</dc:title>
  <dc:creator>Κλεάνθης Συρακούλης</dc:creator>
  <cp:keywords>Χρονικός Προγραμματισμός Έργων, Κατανόηση του ρόλου των πόρων στο χρονοδιάγραμμα, Ικανότητα ανάθεσης των δραστηριοτήτων στους πόρους, Χρονοδιάγραμμα και κοστολόγηση της χρήσης πόρων, Κατανόηση της έννοιας του εφικτού χρονοδιαγράμματος, Εξισορρόπηση Πόρων.</cp:keywords>
  <cp:lastModifiedBy>Windows User</cp:lastModifiedBy>
  <cp:revision>467</cp:revision>
  <dcterms:created xsi:type="dcterms:W3CDTF">2012-09-06T09:03:05Z</dcterms:created>
  <dcterms:modified xsi:type="dcterms:W3CDTF">2005-03-27T22:38:50Z</dcterms:modified>
</cp:coreProperties>
</file>