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 id="2147483721" r:id="rId2"/>
  </p:sldMasterIdLst>
  <p:notesMasterIdLst>
    <p:notesMasterId r:id="rId38"/>
  </p:notesMasterIdLst>
  <p:sldIdLst>
    <p:sldId id="269" r:id="rId3"/>
    <p:sldId id="333" r:id="rId4"/>
    <p:sldId id="334" r:id="rId5"/>
    <p:sldId id="335" r:id="rId6"/>
    <p:sldId id="341" r:id="rId7"/>
    <p:sldId id="336" r:id="rId8"/>
    <p:sldId id="338" r:id="rId9"/>
    <p:sldId id="339" r:id="rId10"/>
    <p:sldId id="340" r:id="rId11"/>
    <p:sldId id="318" r:id="rId12"/>
    <p:sldId id="344" r:id="rId13"/>
    <p:sldId id="345" r:id="rId14"/>
    <p:sldId id="321" r:id="rId15"/>
    <p:sldId id="346" r:id="rId16"/>
    <p:sldId id="347" r:id="rId17"/>
    <p:sldId id="348" r:id="rId18"/>
    <p:sldId id="349" r:id="rId19"/>
    <p:sldId id="350" r:id="rId20"/>
    <p:sldId id="351" r:id="rId21"/>
    <p:sldId id="342" r:id="rId22"/>
    <p:sldId id="343" r:id="rId23"/>
    <p:sldId id="356" r:id="rId24"/>
    <p:sldId id="357" r:id="rId25"/>
    <p:sldId id="354" r:id="rId26"/>
    <p:sldId id="355" r:id="rId27"/>
    <p:sldId id="322" r:id="rId28"/>
    <p:sldId id="323" r:id="rId29"/>
    <p:sldId id="324" r:id="rId30"/>
    <p:sldId id="325" r:id="rId31"/>
    <p:sldId id="326" r:id="rId32"/>
    <p:sldId id="327" r:id="rId33"/>
    <p:sldId id="328" r:id="rId34"/>
    <p:sldId id="329" r:id="rId35"/>
    <p:sldId id="330" r:id="rId36"/>
    <p:sldId id="331" r:id="rId3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69088" autoAdjust="0"/>
  </p:normalViewPr>
  <p:slideViewPr>
    <p:cSldViewPr snapToObjects="1">
      <p:cViewPr varScale="1">
        <p:scale>
          <a:sx n="63" d="100"/>
          <a:sy n="63" d="100"/>
        </p:scale>
        <p:origin x="154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8797E1-CADA-9340-A838-EA23D5FA1883}" type="datetimeFigureOut">
              <a:rPr lang="en-US" smtClean="0"/>
              <a:t>3/26/18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44C27-8D2C-D64B-B75B-D9E78051CC18}" type="slidenum">
              <a:rPr lang="en-US" smtClean="0"/>
              <a:t>‹#›</a:t>
            </a:fld>
            <a:endParaRPr lang="en-US"/>
          </a:p>
        </p:txBody>
      </p:sp>
    </p:spTree>
    <p:extLst>
      <p:ext uri="{BB962C8B-B14F-4D97-AF65-F5344CB8AC3E}">
        <p14:creationId xmlns:p14="http://schemas.microsoft.com/office/powerpoint/2010/main" val="19177930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a:p>
            <a:endParaRPr lang="en-US" dirty="0"/>
          </a:p>
          <a:p>
            <a:r>
              <a:rPr lang="en-US" b="1" dirty="0">
                <a:ea typeface="ＭＳ Ｐゴシック" charset="0"/>
                <a:cs typeface="ＭＳ Ｐゴシック" charset="0"/>
              </a:rPr>
              <a:t>http://</a:t>
            </a:r>
            <a:r>
              <a:rPr lang="en-US" b="1" dirty="0" err="1">
                <a:ea typeface="ＭＳ Ｐゴシック" charset="0"/>
                <a:cs typeface="ＭＳ Ｐゴシック" charset="0"/>
              </a:rPr>
              <a:t>learner.org</a:t>
            </a:r>
            <a:r>
              <a:rPr lang="en-US" b="1" dirty="0">
                <a:ea typeface="ＭＳ Ｐゴシック" charset="0"/>
                <a:cs typeface="ＭＳ Ｐゴシック" charset="0"/>
              </a:rPr>
              <a:t>/resources/series32.html?pop=</a:t>
            </a:r>
            <a:r>
              <a:rPr lang="en-US" b="1" dirty="0" err="1">
                <a:ea typeface="ＭＳ Ｐゴシック" charset="0"/>
                <a:cs typeface="ＭＳ Ｐゴシック" charset="0"/>
              </a:rPr>
              <a:t>yes&amp;pid</a:t>
            </a:r>
            <a:r>
              <a:rPr lang="en-US" b="1" dirty="0">
                <a:ea typeface="ＭＳ Ｐゴシック" charset="0"/>
                <a:cs typeface="ＭＳ Ｐゴシック" charset="0"/>
              </a:rPr>
              <a:t>=904#</a:t>
            </a:r>
            <a:endParaRPr lang="el-GR" b="1" dirty="0">
              <a:ea typeface="ＭＳ Ｐゴシック" charset="0"/>
              <a:cs typeface="ＭＳ Ｐゴシック" charset="0"/>
            </a:endParaRPr>
          </a:p>
          <a:p>
            <a:endParaRPr lang="en-US" b="1" dirty="0">
              <a:ea typeface="ＭＳ Ｐゴシック" charset="0"/>
              <a:cs typeface="ＭＳ Ｐゴシック" charset="0"/>
            </a:endParaRPr>
          </a:p>
          <a:p>
            <a:r>
              <a:rPr lang="en-US" b="1" dirty="0">
                <a:ea typeface="ＭＳ Ｐゴシック" charset="0"/>
                <a:cs typeface="ＭＳ Ｐゴシック" charset="0"/>
              </a:rPr>
              <a:t>Video no. 36, Cookies To Share</a:t>
            </a:r>
          </a:p>
          <a:p>
            <a:endParaRPr lang="en-US" b="1" dirty="0">
              <a:ea typeface="ＭＳ Ｐゴシック" charset="0"/>
              <a:cs typeface="ＭＳ Ｐゴシック" charset="0"/>
            </a:endParaRPr>
          </a:p>
          <a:p>
            <a:r>
              <a:rPr lang="en-US" b="1" dirty="0">
                <a:ea typeface="ＭＳ Ｐゴシック" charset="0"/>
                <a:cs typeface="ＭＳ Ｐゴシック" charset="0"/>
              </a:rPr>
              <a:t>Video no. 37, Fractions With </a:t>
            </a:r>
            <a:r>
              <a:rPr lang="en-US" b="1" dirty="0" err="1">
                <a:ea typeface="ＭＳ Ｐゴシック" charset="0"/>
                <a:cs typeface="ＭＳ Ｐゴシック" charset="0"/>
              </a:rPr>
              <a:t>Geoboards</a:t>
            </a:r>
            <a:endParaRPr lang="en-US" b="1" dirty="0">
              <a:ea typeface="ＭＳ Ｐゴシック" charset="0"/>
              <a:cs typeface="ＭＳ Ｐゴシック" charset="0"/>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A990E137-C501-DA48-9AC9-A379E22EC075}" type="slidenum">
              <a:rPr lang="el-GR" sz="1200">
                <a:solidFill>
                  <a:prstClr val="black"/>
                </a:solidFill>
                <a:latin typeface="Arial" charset="0"/>
              </a:rPr>
              <a:pPr eaLnBrk="1" hangingPunct="1"/>
              <a:t>1</a:t>
            </a:fld>
            <a:endParaRPr lang="el-GR" sz="1200">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a:t>Click to edit Master title style</a:t>
            </a:r>
            <a:endParaRPr/>
          </a:p>
        </p:txBody>
      </p:sp>
      <p:sp>
        <p:nvSpPr>
          <p:cNvPr id="3" name="Subtitle 2"/>
          <p:cNvSpPr>
            <a:spLocks noGrp="1"/>
          </p:cNvSpPr>
          <p:nvPr>
            <p:ph type="subTitle" idx="1"/>
          </p:nvPr>
        </p:nvSpPr>
        <p:spPr>
          <a:xfrm>
            <a:off x="914400" y="3034554"/>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2E76389-5092-FF4E-9F00-180B1EDA8E1F}" type="slidenum">
              <a:rPr lang="el-GR">
                <a:solidFill>
                  <a:prstClr val="black">
                    <a:lumMod val="65000"/>
                    <a:lumOff val="35000"/>
                  </a:prstClr>
                </a:solidFill>
              </a:rPr>
              <a:pPr>
                <a:defRPr/>
              </a:pPr>
              <a:t>‹#›</a:t>
            </a:fld>
            <a:endParaRPr lang="el-GR">
              <a:solidFill>
                <a:prstClr val="black">
                  <a:lumMod val="65000"/>
                  <a:lumOff val="35000"/>
                </a:prstClr>
              </a:solidFill>
            </a:endParaRPr>
          </a:p>
        </p:txBody>
      </p:sp>
    </p:spTree>
    <p:extLst>
      <p:ext uri="{BB962C8B-B14F-4D97-AF65-F5344CB8AC3E}">
        <p14:creationId xmlns:p14="http://schemas.microsoft.com/office/powerpoint/2010/main" val="249140854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5487989" y="2048256"/>
            <a:ext cx="3427413" cy="420624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2C717E-FDE4-AF40-97D2-E9131D733CA1}" type="slidenum">
              <a:rPr lang="el-GR">
                <a:solidFill>
                  <a:prstClr val="black">
                    <a:lumMod val="65000"/>
                    <a:lumOff val="35000"/>
                  </a:prstClr>
                </a:solidFill>
              </a:rPr>
              <a:pPr>
                <a:defRPr/>
              </a:pPr>
              <a:t>‹#›</a:t>
            </a:fld>
            <a:endParaRPr lang="el-GR">
              <a:solidFill>
                <a:prstClr val="black">
                  <a:lumMod val="65000"/>
                  <a:lumOff val="35000"/>
                </a:prstClr>
              </a:solidFill>
            </a:endParaRPr>
          </a:p>
        </p:txBody>
      </p:sp>
    </p:spTree>
    <p:extLst>
      <p:ext uri="{BB962C8B-B14F-4D97-AF65-F5344CB8AC3E}">
        <p14:creationId xmlns:p14="http://schemas.microsoft.com/office/powerpoint/2010/main" val="270473049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6"/>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9" name="Picture Placeholder 8"/>
          <p:cNvSpPr>
            <a:spLocks noGrp="1"/>
          </p:cNvSpPr>
          <p:nvPr>
            <p:ph type="pic" sz="quarter" idx="13"/>
          </p:nvPr>
        </p:nvSpPr>
        <p:spPr>
          <a:xfrm>
            <a:off x="927100" y="1129553"/>
            <a:ext cx="7988300" cy="2980944"/>
          </a:xfrm>
        </p:spPr>
        <p:txBody>
          <a:bodyPr rtlCol="0">
            <a:normAutofit/>
          </a:bodyPr>
          <a:lstStyle>
            <a:lvl1pPr marL="0" indent="0">
              <a:buNone/>
              <a:defRPr sz="1800"/>
            </a:lvl1pPr>
          </a:lstStyle>
          <a:p>
            <a:pPr lvl="0"/>
            <a:r>
              <a:rPr lang="en-US" noProof="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lumMod val="65000"/>
                  <a:lumOff val="35000"/>
                </a:prstClr>
              </a:solidFill>
            </a:endParaRPr>
          </a:p>
        </p:txBody>
      </p:sp>
    </p:spTree>
    <p:extLst>
      <p:ext uri="{BB962C8B-B14F-4D97-AF65-F5344CB8AC3E}">
        <p14:creationId xmlns:p14="http://schemas.microsoft.com/office/powerpoint/2010/main" val="3283323339"/>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6"/>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9" name="Picture Placeholder 8"/>
          <p:cNvSpPr>
            <a:spLocks noGrp="1"/>
          </p:cNvSpPr>
          <p:nvPr>
            <p:ph type="pic" sz="quarter" idx="13"/>
          </p:nvPr>
        </p:nvSpPr>
        <p:spPr>
          <a:xfrm>
            <a:off x="927100" y="1129553"/>
            <a:ext cx="3986784" cy="2980944"/>
          </a:xfrm>
        </p:spPr>
        <p:txBody>
          <a:bodyPr rtlCol="0">
            <a:normAutofit/>
          </a:bodyPr>
          <a:lstStyle>
            <a:lvl1pPr marL="0" indent="0">
              <a:buNone/>
              <a:defRPr sz="1800"/>
            </a:lvl1pPr>
          </a:lstStyle>
          <a:p>
            <a:pPr lvl="0"/>
            <a:r>
              <a:rPr lang="en-US" noProof="0"/>
              <a:t>Drag picture to placeholder or click icon to add</a:t>
            </a:r>
            <a:endParaRPr noProof="0"/>
          </a:p>
        </p:txBody>
      </p:sp>
      <p:sp>
        <p:nvSpPr>
          <p:cNvPr id="7" name="Picture Placeholder 8"/>
          <p:cNvSpPr>
            <a:spLocks noGrp="1"/>
          </p:cNvSpPr>
          <p:nvPr>
            <p:ph type="pic" sz="quarter" idx="14"/>
          </p:nvPr>
        </p:nvSpPr>
        <p:spPr>
          <a:xfrm>
            <a:off x="4928616" y="1129553"/>
            <a:ext cx="3986784" cy="2980944"/>
          </a:xfrm>
        </p:spPr>
        <p:txBody>
          <a:bodyPr rtlCol="0">
            <a:normAutofit/>
          </a:bodyPr>
          <a:lstStyle>
            <a:lvl1pPr marL="0" indent="0">
              <a:buNone/>
              <a:defRPr sz="1800"/>
            </a:lvl1pPr>
          </a:lstStyle>
          <a:p>
            <a:pPr lvl="0"/>
            <a:r>
              <a:rPr lang="en-US" noProof="0"/>
              <a:t>Drag picture to placeholder or click icon to add</a:t>
            </a:r>
            <a:endParaRPr noProof="0"/>
          </a:p>
        </p:txBody>
      </p:sp>
      <p:sp>
        <p:nvSpPr>
          <p:cNvPr id="6" name="Date Placeholder 3"/>
          <p:cNvSpPr>
            <a:spLocks noGrp="1"/>
          </p:cNvSpPr>
          <p:nvPr>
            <p:ph type="dt" sz="half" idx="15"/>
          </p:nvPr>
        </p:nvSpPr>
        <p:spPr/>
        <p:txBody>
          <a:bodyPr/>
          <a:lstStyle>
            <a:lvl1pPr>
              <a:defRPr/>
            </a:lvl1pPr>
          </a:lstStyle>
          <a:p>
            <a:pPr>
              <a:defRPr/>
            </a:pPr>
            <a:endParaRPr lang="en-US">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en-US">
              <a:solidFill>
                <a:prstClr val="black">
                  <a:lumMod val="65000"/>
                  <a:lumOff val="35000"/>
                </a:prstClr>
              </a:solidFill>
            </a:endParaRPr>
          </a:p>
        </p:txBody>
      </p:sp>
    </p:spTree>
    <p:extLst>
      <p:ext uri="{BB962C8B-B14F-4D97-AF65-F5344CB8AC3E}">
        <p14:creationId xmlns:p14="http://schemas.microsoft.com/office/powerpoint/2010/main" val="2797476547"/>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6"/>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Picture Placeholder 8"/>
          <p:cNvSpPr>
            <a:spLocks noGrp="1"/>
          </p:cNvSpPr>
          <p:nvPr>
            <p:ph type="pic" sz="quarter" idx="13"/>
          </p:nvPr>
        </p:nvSpPr>
        <p:spPr>
          <a:xfrm>
            <a:off x="927100" y="1129553"/>
            <a:ext cx="6601968" cy="2980944"/>
          </a:xfrm>
        </p:spPr>
        <p:txBody>
          <a:bodyPr rtlCol="0">
            <a:normAutofit/>
          </a:bodyPr>
          <a:lstStyle>
            <a:lvl1pPr marL="0" indent="0">
              <a:buNone/>
              <a:defRPr sz="1800"/>
            </a:lvl1pPr>
          </a:lstStyle>
          <a:p>
            <a:pPr lvl="0"/>
            <a:r>
              <a:rPr lang="en-US" noProof="0"/>
              <a:t>Drag picture to placeholder or click icon to add</a:t>
            </a:r>
            <a:endParaRPr noProof="0"/>
          </a:p>
        </p:txBody>
      </p:sp>
      <p:sp>
        <p:nvSpPr>
          <p:cNvPr id="7" name="Picture Placeholder 8"/>
          <p:cNvSpPr>
            <a:spLocks noGrp="1"/>
          </p:cNvSpPr>
          <p:nvPr>
            <p:ph type="pic" sz="quarter" idx="14"/>
          </p:nvPr>
        </p:nvSpPr>
        <p:spPr>
          <a:xfrm>
            <a:off x="7543800" y="1129553"/>
            <a:ext cx="1371600" cy="1481328"/>
          </a:xfrm>
        </p:spPr>
        <p:txBody>
          <a:bodyPr rtlCol="0">
            <a:normAutofit/>
          </a:bodyPr>
          <a:lstStyle>
            <a:lvl1pPr marL="0" indent="0">
              <a:buNone/>
              <a:defRPr sz="1800"/>
            </a:lvl1pPr>
          </a:lstStyle>
          <a:p>
            <a:pPr lvl="0"/>
            <a:r>
              <a:rPr lang="en-US" noProof="0"/>
              <a:t>Drag picture to placeholder or click icon to add</a:t>
            </a:r>
            <a:endParaRPr noProof="0"/>
          </a:p>
        </p:txBody>
      </p:sp>
      <p:sp>
        <p:nvSpPr>
          <p:cNvPr id="8" name="Picture Placeholder 8"/>
          <p:cNvSpPr>
            <a:spLocks noGrp="1"/>
          </p:cNvSpPr>
          <p:nvPr>
            <p:ph type="pic" sz="quarter" idx="15"/>
          </p:nvPr>
        </p:nvSpPr>
        <p:spPr>
          <a:xfrm>
            <a:off x="7543800" y="2629169"/>
            <a:ext cx="1371600" cy="1481328"/>
          </a:xfrm>
        </p:spPr>
        <p:txBody>
          <a:bodyPr rtlCol="0">
            <a:normAutofit/>
          </a:bodyPr>
          <a:lstStyle>
            <a:lvl1pPr marL="0" indent="0">
              <a:buNone/>
              <a:defRPr sz="1800"/>
            </a:lvl1pPr>
          </a:lstStyle>
          <a:p>
            <a:pPr lvl="0"/>
            <a:r>
              <a:rPr lang="en-US" noProof="0"/>
              <a:t>Drag picture to placeholder or click icon to add</a:t>
            </a:r>
            <a:endParaRPr noProof="0"/>
          </a:p>
        </p:txBody>
      </p:sp>
      <p:sp>
        <p:nvSpPr>
          <p:cNvPr id="10" name="Date Placeholder 3"/>
          <p:cNvSpPr>
            <a:spLocks noGrp="1"/>
          </p:cNvSpPr>
          <p:nvPr>
            <p:ph type="dt" sz="half" idx="16"/>
          </p:nvPr>
        </p:nvSpPr>
        <p:spPr/>
        <p:txBody>
          <a:bodyPr/>
          <a:lstStyle>
            <a:lvl1pPr>
              <a:defRPr/>
            </a:lvl1pPr>
          </a:lstStyle>
          <a:p>
            <a:pPr>
              <a:defRPr/>
            </a:pPr>
            <a:endParaRPr lang="en-US">
              <a:solidFill>
                <a:prstClr val="black">
                  <a:lumMod val="65000"/>
                  <a:lumOff val="35000"/>
                </a:prstClr>
              </a:solidFill>
            </a:endParaRPr>
          </a:p>
        </p:txBody>
      </p:sp>
      <p:sp>
        <p:nvSpPr>
          <p:cNvPr id="11" name="Footer Placeholder 4"/>
          <p:cNvSpPr>
            <a:spLocks noGrp="1"/>
          </p:cNvSpPr>
          <p:nvPr>
            <p:ph type="ftr" sz="quarter" idx="17"/>
          </p:nvPr>
        </p:nvSpPr>
        <p:spPr/>
        <p:txBody>
          <a:bodyPr/>
          <a:lstStyle>
            <a:lvl1pPr>
              <a:defRPr/>
            </a:lvl1pPr>
          </a:lstStyle>
          <a:p>
            <a:pPr>
              <a:defRPr/>
            </a:pPr>
            <a:endParaRPr lang="en-US">
              <a:solidFill>
                <a:prstClr val="black">
                  <a:lumMod val="65000"/>
                  <a:lumOff val="35000"/>
                </a:prstClr>
              </a:solidFill>
            </a:endParaRPr>
          </a:p>
        </p:txBody>
      </p:sp>
    </p:spTree>
    <p:extLst>
      <p:ext uri="{BB962C8B-B14F-4D97-AF65-F5344CB8AC3E}">
        <p14:creationId xmlns:p14="http://schemas.microsoft.com/office/powerpoint/2010/main" val="1453103986"/>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7370FF-1632-D443-8315-CE0EC1D2C17F}" type="slidenum">
              <a:rPr lang="el-GR">
                <a:solidFill>
                  <a:prstClr val="black">
                    <a:lumMod val="65000"/>
                    <a:lumOff val="35000"/>
                  </a:prstClr>
                </a:solidFill>
              </a:rPr>
              <a:pPr>
                <a:defRPr/>
              </a:pPr>
              <a:t>‹#›</a:t>
            </a:fld>
            <a:endParaRPr lang="el-GR">
              <a:solidFill>
                <a:prstClr val="black">
                  <a:lumMod val="65000"/>
                  <a:lumOff val="35000"/>
                </a:prstClr>
              </a:solidFill>
            </a:endParaRPr>
          </a:p>
        </p:txBody>
      </p:sp>
    </p:spTree>
    <p:extLst>
      <p:ext uri="{BB962C8B-B14F-4D97-AF65-F5344CB8AC3E}">
        <p14:creationId xmlns:p14="http://schemas.microsoft.com/office/powerpoint/2010/main" val="437696862"/>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9"/>
          </a:xfrm>
        </p:spPr>
        <p:txBody>
          <a:bodyPr vert="eaVert" lIns="274320" tIns="685800" bIns="685800"/>
          <a:lstStyle/>
          <a:p>
            <a:r>
              <a:rPr lang="en-US"/>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1E718E-4422-8A48-A0DB-69691CF731F3}" type="slidenum">
              <a:rPr lang="el-GR">
                <a:solidFill>
                  <a:prstClr val="black">
                    <a:lumMod val="65000"/>
                    <a:lumOff val="35000"/>
                  </a:prstClr>
                </a:solidFill>
              </a:rPr>
              <a:pPr>
                <a:defRPr/>
              </a:pPr>
              <a:t>‹#›</a:t>
            </a:fld>
            <a:endParaRPr lang="el-GR">
              <a:solidFill>
                <a:prstClr val="black">
                  <a:lumMod val="65000"/>
                  <a:lumOff val="35000"/>
                </a:prstClr>
              </a:solidFill>
            </a:endParaRPr>
          </a:p>
        </p:txBody>
      </p:sp>
    </p:spTree>
    <p:extLst>
      <p:ext uri="{BB962C8B-B14F-4D97-AF65-F5344CB8AC3E}">
        <p14:creationId xmlns:p14="http://schemas.microsoft.com/office/powerpoint/2010/main" val="50712290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C3F878-F5E8-489B-AC8A-64F2A7E22C28}" type="datetimeFigureOut">
              <a:rPr lang="en-US" smtClean="0">
                <a:solidFill>
                  <a:prstClr val="black">
                    <a:tint val="75000"/>
                  </a:prstClr>
                </a:solidFill>
                <a:latin typeface="Calibri"/>
              </a:rPr>
              <a:pPr/>
              <a:t>3/26/18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51FC063-5EA9-49AF-AFAF-D68C9E82B23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4515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3F878-F5E8-489B-AC8A-64F2A7E22C28}" type="datetimeFigureOut">
              <a:rPr lang="en-US" smtClean="0">
                <a:solidFill>
                  <a:prstClr val="black">
                    <a:tint val="75000"/>
                  </a:prstClr>
                </a:solidFill>
                <a:latin typeface="Calibri"/>
              </a:rPr>
              <a:pPr/>
              <a:t>3/26/18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51FC063-5EA9-49AF-AFAF-D68C9E82B23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75538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solidFill>
                  <a:prstClr val="black">
                    <a:tint val="75000"/>
                  </a:prstClr>
                </a:solidFill>
                <a:latin typeface="Calibri"/>
              </a:rPr>
              <a:pPr/>
              <a:t>3/26/18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51FC063-5EA9-49AF-AFAF-D68C9E82B23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874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C3F878-F5E8-489B-AC8A-64F2A7E22C28}" type="datetimeFigureOut">
              <a:rPr lang="en-US" smtClean="0">
                <a:solidFill>
                  <a:prstClr val="black">
                    <a:tint val="75000"/>
                  </a:prstClr>
                </a:solidFill>
                <a:latin typeface="Calibri"/>
              </a:rPr>
              <a:pPr/>
              <a:t>3/26/18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51FC063-5EA9-49AF-AFAF-D68C9E82B23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8476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CE7488-DC91-8141-A76E-511BA9477682}" type="slidenum">
              <a:rPr lang="el-GR">
                <a:solidFill>
                  <a:prstClr val="black">
                    <a:lumMod val="65000"/>
                    <a:lumOff val="35000"/>
                  </a:prstClr>
                </a:solidFill>
              </a:rPr>
              <a:pPr>
                <a:defRPr/>
              </a:pPr>
              <a:t>‹#›</a:t>
            </a:fld>
            <a:endParaRPr lang="el-GR">
              <a:solidFill>
                <a:prstClr val="black">
                  <a:lumMod val="65000"/>
                  <a:lumOff val="35000"/>
                </a:prstClr>
              </a:solidFill>
            </a:endParaRPr>
          </a:p>
        </p:txBody>
      </p:sp>
    </p:spTree>
    <p:extLst>
      <p:ext uri="{BB962C8B-B14F-4D97-AF65-F5344CB8AC3E}">
        <p14:creationId xmlns:p14="http://schemas.microsoft.com/office/powerpoint/2010/main" val="54092489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C3F878-F5E8-489B-AC8A-64F2A7E22C28}" type="datetimeFigureOut">
              <a:rPr lang="en-US" smtClean="0">
                <a:solidFill>
                  <a:prstClr val="black">
                    <a:tint val="75000"/>
                  </a:prstClr>
                </a:solidFill>
                <a:latin typeface="Calibri"/>
              </a:rPr>
              <a:pPr/>
              <a:t>3/26/18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51FC063-5EA9-49AF-AFAF-D68C9E82B23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362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C3F878-F5E8-489B-AC8A-64F2A7E22C28}" type="datetimeFigureOut">
              <a:rPr lang="en-US" smtClean="0">
                <a:solidFill>
                  <a:prstClr val="black">
                    <a:tint val="75000"/>
                  </a:prstClr>
                </a:solidFill>
                <a:latin typeface="Calibri"/>
              </a:rPr>
              <a:pPr/>
              <a:t>3/26/18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51FC063-5EA9-49AF-AFAF-D68C9E82B23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84411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solidFill>
                  <a:prstClr val="black">
                    <a:tint val="75000"/>
                  </a:prstClr>
                </a:solidFill>
                <a:latin typeface="Calibri"/>
              </a:rPr>
              <a:pPr/>
              <a:t>3/26/18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51FC063-5EA9-49AF-AFAF-D68C9E82B23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6340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solidFill>
                  <a:prstClr val="black">
                    <a:tint val="75000"/>
                  </a:prstClr>
                </a:solidFill>
                <a:latin typeface="Calibri"/>
              </a:rPr>
              <a:pPr/>
              <a:t>3/26/18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51FC063-5EA9-49AF-AFAF-D68C9E82B23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38693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solidFill>
                  <a:prstClr val="black">
                    <a:tint val="75000"/>
                  </a:prstClr>
                </a:solidFill>
                <a:latin typeface="Calibri"/>
              </a:rPr>
              <a:pPr/>
              <a:t>3/26/18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51FC063-5EA9-49AF-AFAF-D68C9E82B23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80440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3F878-F5E8-489B-AC8A-64F2A7E22C28}" type="datetimeFigureOut">
              <a:rPr lang="en-US" smtClean="0">
                <a:solidFill>
                  <a:prstClr val="black">
                    <a:tint val="75000"/>
                  </a:prstClr>
                </a:solidFill>
                <a:latin typeface="Calibri"/>
              </a:rPr>
              <a:pPr/>
              <a:t>3/26/18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51FC063-5EA9-49AF-AFAF-D68C9E82B23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7593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3F878-F5E8-489B-AC8A-64F2A7E22C28}" type="datetimeFigureOut">
              <a:rPr lang="en-US" smtClean="0">
                <a:solidFill>
                  <a:prstClr val="black">
                    <a:tint val="75000"/>
                  </a:prstClr>
                </a:solidFill>
                <a:latin typeface="Calibri"/>
              </a:rPr>
              <a:pPr/>
              <a:t>3/26/18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51FC063-5EA9-49AF-AFAF-D68C9E82B23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3396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9" name="Picture Placeholder 8"/>
          <p:cNvSpPr>
            <a:spLocks noGrp="1"/>
          </p:cNvSpPr>
          <p:nvPr>
            <p:ph type="pic" sz="quarter" idx="13"/>
          </p:nvPr>
        </p:nvSpPr>
        <p:spPr>
          <a:xfrm>
            <a:off x="927100" y="1129553"/>
            <a:ext cx="7988300" cy="3886200"/>
          </a:xfrm>
        </p:spPr>
        <p:txBody>
          <a:bodyPr rtlCol="0">
            <a:normAutofit/>
          </a:bodyPr>
          <a:lstStyle>
            <a:lvl1pPr marL="0" indent="0">
              <a:buNone/>
              <a:defRPr sz="1800"/>
            </a:lvl1pPr>
          </a:lstStyle>
          <a:p>
            <a:pPr lvl="0"/>
            <a:r>
              <a:rPr lang="en-US" noProof="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lumMod val="65000"/>
                  <a:lumOff val="35000"/>
                </a:prstClr>
              </a:solidFill>
            </a:endParaRPr>
          </a:p>
        </p:txBody>
      </p:sp>
    </p:spTree>
    <p:extLst>
      <p:ext uri="{BB962C8B-B14F-4D97-AF65-F5344CB8AC3E}">
        <p14:creationId xmlns:p14="http://schemas.microsoft.com/office/powerpoint/2010/main" val="247687300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rtlCol="0" anchor="b">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ctr">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94E60F-7EB1-5E4B-A69D-780B0A54E9E2}" type="slidenum">
              <a:rPr lang="el-GR">
                <a:solidFill>
                  <a:prstClr val="black">
                    <a:lumMod val="65000"/>
                    <a:lumOff val="35000"/>
                  </a:prstClr>
                </a:solidFill>
              </a:rPr>
              <a:pPr>
                <a:defRPr/>
              </a:pPr>
              <a:t>‹#›</a:t>
            </a:fld>
            <a:endParaRPr lang="el-GR">
              <a:solidFill>
                <a:prstClr val="black">
                  <a:lumMod val="65000"/>
                  <a:lumOff val="35000"/>
                </a:prstClr>
              </a:solidFill>
            </a:endParaRPr>
          </a:p>
        </p:txBody>
      </p:sp>
    </p:spTree>
    <p:extLst>
      <p:ext uri="{BB962C8B-B14F-4D97-AF65-F5344CB8AC3E}">
        <p14:creationId xmlns:p14="http://schemas.microsoft.com/office/powerpoint/2010/main" val="216425128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7E9982-6ADC-C74C-9D8C-1CFD1D6E957D}" type="slidenum">
              <a:rPr lang="el-GR">
                <a:solidFill>
                  <a:prstClr val="black">
                    <a:lumMod val="65000"/>
                    <a:lumOff val="35000"/>
                  </a:prstClr>
                </a:solidFill>
              </a:rPr>
              <a:pPr>
                <a:defRPr/>
              </a:pPr>
              <a:t>‹#›</a:t>
            </a:fld>
            <a:endParaRPr lang="el-GR">
              <a:solidFill>
                <a:prstClr val="black">
                  <a:lumMod val="65000"/>
                  <a:lumOff val="35000"/>
                </a:prstClr>
              </a:solidFill>
            </a:endParaRPr>
          </a:p>
        </p:txBody>
      </p:sp>
    </p:spTree>
    <p:extLst>
      <p:ext uri="{BB962C8B-B14F-4D97-AF65-F5344CB8AC3E}">
        <p14:creationId xmlns:p14="http://schemas.microsoft.com/office/powerpoint/2010/main" val="118496316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0588" y="2017714"/>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588" y="3065930"/>
            <a:ext cx="3566160" cy="3211047"/>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5147534" y="2017714"/>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7534" y="3065930"/>
            <a:ext cx="3566160" cy="3211047"/>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Date Placeholder 6"/>
          <p:cNvSpPr>
            <a:spLocks noGrp="1"/>
          </p:cNvSpPr>
          <p:nvPr>
            <p:ph type="dt" sz="half" idx="10"/>
          </p:nvPr>
        </p:nvSpPr>
        <p:spPr/>
        <p:txBody>
          <a:bodyPr/>
          <a:lstStyle>
            <a:lvl1pPr>
              <a:defRPr/>
            </a:lvl1pPr>
          </a:lstStyle>
          <a:p>
            <a:pPr>
              <a:defRPr/>
            </a:pPr>
            <a:endParaRPr lang="en-US">
              <a:solidFill>
                <a:prstClr val="black">
                  <a:lumMod val="65000"/>
                  <a:lumOff val="35000"/>
                </a:prstClr>
              </a:solidFill>
            </a:endParaRPr>
          </a:p>
        </p:txBody>
      </p:sp>
      <p:sp>
        <p:nvSpPr>
          <p:cNvPr id="14" name="Footer Placeholder 7"/>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15" name="Slide Number Placeholder 8"/>
          <p:cNvSpPr>
            <a:spLocks noGrp="1"/>
          </p:cNvSpPr>
          <p:nvPr>
            <p:ph type="sldNum" sz="quarter" idx="12"/>
          </p:nvPr>
        </p:nvSpPr>
        <p:spPr/>
        <p:txBody>
          <a:bodyPr/>
          <a:lstStyle>
            <a:lvl1pPr>
              <a:defRPr/>
            </a:lvl1pPr>
          </a:lstStyle>
          <a:p>
            <a:pPr>
              <a:defRPr/>
            </a:pPr>
            <a:fld id="{5F5F8D8C-D08A-A946-A9D8-59D9A4CF1C7F}" type="slidenum">
              <a:rPr lang="el-GR">
                <a:solidFill>
                  <a:prstClr val="black">
                    <a:lumMod val="65000"/>
                    <a:lumOff val="35000"/>
                  </a:prstClr>
                </a:solidFill>
              </a:rPr>
              <a:pPr>
                <a:defRPr/>
              </a:pPr>
              <a:t>‹#›</a:t>
            </a:fld>
            <a:endParaRPr lang="el-GR">
              <a:solidFill>
                <a:prstClr val="black">
                  <a:lumMod val="65000"/>
                  <a:lumOff val="35000"/>
                </a:prstClr>
              </a:solidFill>
            </a:endParaRPr>
          </a:p>
        </p:txBody>
      </p:sp>
    </p:spTree>
    <p:extLst>
      <p:ext uri="{BB962C8B-B14F-4D97-AF65-F5344CB8AC3E}">
        <p14:creationId xmlns:p14="http://schemas.microsoft.com/office/powerpoint/2010/main" val="163772553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B47E3B4-B31E-7E45-AD41-E85697371B18}" type="slidenum">
              <a:rPr lang="el-GR">
                <a:solidFill>
                  <a:prstClr val="black">
                    <a:lumMod val="65000"/>
                    <a:lumOff val="35000"/>
                  </a:prstClr>
                </a:solidFill>
              </a:rPr>
              <a:pPr>
                <a:defRPr/>
              </a:pPr>
              <a:t>‹#›</a:t>
            </a:fld>
            <a:endParaRPr lang="el-GR">
              <a:solidFill>
                <a:prstClr val="black">
                  <a:lumMod val="65000"/>
                  <a:lumOff val="35000"/>
                </a:prstClr>
              </a:solidFill>
            </a:endParaRPr>
          </a:p>
        </p:txBody>
      </p:sp>
    </p:spTree>
    <p:extLst>
      <p:ext uri="{BB962C8B-B14F-4D97-AF65-F5344CB8AC3E}">
        <p14:creationId xmlns:p14="http://schemas.microsoft.com/office/powerpoint/2010/main" val="177625258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80213D0-11B0-2F4A-AEB8-334A8CDCEBF9}" type="slidenum">
              <a:rPr lang="el-GR">
                <a:solidFill>
                  <a:prstClr val="black">
                    <a:lumMod val="65000"/>
                    <a:lumOff val="35000"/>
                  </a:prstClr>
                </a:solidFill>
              </a:rPr>
              <a:pPr>
                <a:defRPr/>
              </a:pPr>
              <a:t>‹#›</a:t>
            </a:fld>
            <a:endParaRPr lang="el-GR">
              <a:solidFill>
                <a:prstClr val="black">
                  <a:lumMod val="65000"/>
                  <a:lumOff val="35000"/>
                </a:prstClr>
              </a:solidFill>
            </a:endParaRPr>
          </a:p>
        </p:txBody>
      </p:sp>
    </p:spTree>
    <p:extLst>
      <p:ext uri="{BB962C8B-B14F-4D97-AF65-F5344CB8AC3E}">
        <p14:creationId xmlns:p14="http://schemas.microsoft.com/office/powerpoint/2010/main" val="335812059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5147534" y="2590802"/>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18EAE44-3010-7F45-9DD9-AF1D0B61C9CB}" type="slidenum">
              <a:rPr lang="el-GR">
                <a:solidFill>
                  <a:prstClr val="black">
                    <a:lumMod val="65000"/>
                    <a:lumOff val="35000"/>
                  </a:prstClr>
                </a:solidFill>
              </a:rPr>
              <a:pPr>
                <a:defRPr/>
              </a:pPr>
              <a:t>‹#›</a:t>
            </a:fld>
            <a:endParaRPr lang="el-GR">
              <a:solidFill>
                <a:prstClr val="black">
                  <a:lumMod val="65000"/>
                  <a:lumOff val="35000"/>
                </a:prstClr>
              </a:solidFill>
            </a:endParaRPr>
          </a:p>
        </p:txBody>
      </p:sp>
    </p:spTree>
    <p:extLst>
      <p:ext uri="{BB962C8B-B14F-4D97-AF65-F5344CB8AC3E}">
        <p14:creationId xmlns:p14="http://schemas.microsoft.com/office/powerpoint/2010/main" val="69972742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123950"/>
            <a:ext cx="8913813" cy="9144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188720" tIns="45720" rIns="27432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114425" y="2595563"/>
            <a:ext cx="7610475" cy="367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80188" y="188913"/>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defTabSz="914400">
              <a:defRPr/>
            </a:pPr>
            <a:endParaRPr lang="en-US">
              <a:solidFill>
                <a:prstClr val="black">
                  <a:lumMod val="65000"/>
                  <a:lumOff val="35000"/>
                </a:prstClr>
              </a:solidFill>
              <a:latin typeface="Verdana" charset="0"/>
            </a:endParaRPr>
          </a:p>
        </p:txBody>
      </p:sp>
      <p:sp>
        <p:nvSpPr>
          <p:cNvPr id="5" name="Footer Placeholder 4"/>
          <p:cNvSpPr>
            <a:spLocks noGrp="1"/>
          </p:cNvSpPr>
          <p:nvPr>
            <p:ph type="ftr" sz="quarter" idx="3"/>
          </p:nvPr>
        </p:nvSpPr>
        <p:spPr>
          <a:xfrm>
            <a:off x="1120775" y="188913"/>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defTabSz="914400">
              <a:defRPr/>
            </a:pPr>
            <a:endParaRPr lang="en-US">
              <a:solidFill>
                <a:prstClr val="black">
                  <a:lumMod val="65000"/>
                  <a:lumOff val="35000"/>
                </a:prstClr>
              </a:solidFill>
              <a:latin typeface="Verdana" charset="0"/>
            </a:endParaRPr>
          </a:p>
        </p:txBody>
      </p:sp>
      <p:sp>
        <p:nvSpPr>
          <p:cNvPr id="6" name="Slide Number Placeholder 5"/>
          <p:cNvSpPr>
            <a:spLocks noGrp="1"/>
          </p:cNvSpPr>
          <p:nvPr>
            <p:ph type="sldNum" sz="quarter" idx="4"/>
          </p:nvPr>
        </p:nvSpPr>
        <p:spPr>
          <a:xfrm>
            <a:off x="8789988"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pPr defTabSz="914400">
              <a:defRPr/>
            </a:pPr>
            <a:fld id="{3ED02ECD-5335-744A-9DB4-A21872FBAA88}" type="slidenum">
              <a:rPr lang="el-GR">
                <a:solidFill>
                  <a:prstClr val="black">
                    <a:lumMod val="65000"/>
                    <a:lumOff val="35000"/>
                  </a:prstClr>
                </a:solidFill>
                <a:latin typeface="Verdana" charset="0"/>
              </a:rPr>
              <a:pPr defTabSz="914400">
                <a:defRPr/>
              </a:pPr>
              <a:t>‹#›</a:t>
            </a:fld>
            <a:endParaRPr lang="el-GR">
              <a:solidFill>
                <a:prstClr val="black">
                  <a:lumMod val="65000"/>
                  <a:lumOff val="35000"/>
                </a:prstClr>
              </a:solidFill>
              <a:latin typeface="Verdana" charset="0"/>
            </a:endParaRPr>
          </a:p>
        </p:txBody>
      </p:sp>
      <p:sp>
        <p:nvSpPr>
          <p:cNvPr id="7" name="Rectangle 6"/>
          <p:cNvSpPr/>
          <p:nvPr/>
        </p:nvSpPr>
        <p:spPr>
          <a:xfrm>
            <a:off x="914400" y="0"/>
            <a:ext cx="7999413" cy="18256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entury Gothic"/>
            </a:endParaRPr>
          </a:p>
        </p:txBody>
      </p:sp>
      <p:sp>
        <p:nvSpPr>
          <p:cNvPr id="8" name="Rectangle 7"/>
          <p:cNvSpPr/>
          <p:nvPr/>
        </p:nvSpPr>
        <p:spPr>
          <a:xfrm>
            <a:off x="914400" y="6675438"/>
            <a:ext cx="7999413" cy="18256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entury Gothic"/>
            </a:endParaRPr>
          </a:p>
        </p:txBody>
      </p:sp>
    </p:spTree>
    <p:extLst>
      <p:ext uri="{BB962C8B-B14F-4D97-AF65-F5344CB8AC3E}">
        <p14:creationId xmlns:p14="http://schemas.microsoft.com/office/powerpoint/2010/main" val="120720402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Lst>
  <p:transition spd="slow"/>
  <p:txStyles>
    <p:titleStyle>
      <a:lvl1pPr algn="l" rtl="0" eaLnBrk="0" fontAlgn="base" hangingPunct="0">
        <a:spcBef>
          <a:spcPct val="0"/>
        </a:spcBef>
        <a:spcAft>
          <a:spcPct val="0"/>
        </a:spcAft>
        <a:defRPr sz="3600" kern="12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bg1"/>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3600">
          <a:solidFill>
            <a:schemeClr val="bg1"/>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3600">
          <a:solidFill>
            <a:schemeClr val="bg1"/>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3600">
          <a:solidFill>
            <a:schemeClr val="bg1"/>
          </a:solidFill>
          <a:latin typeface="Century Gothic" charset="0"/>
          <a:ea typeface="ＭＳ Ｐゴシック" charset="0"/>
          <a:cs typeface="ＭＳ Ｐゴシック" charset="0"/>
        </a:defRPr>
      </a:lvl5pPr>
      <a:lvl6pPr marL="457200" algn="l" rtl="0" fontAlgn="base">
        <a:spcBef>
          <a:spcPct val="0"/>
        </a:spcBef>
        <a:spcAft>
          <a:spcPct val="0"/>
        </a:spcAft>
        <a:defRPr sz="3600">
          <a:solidFill>
            <a:schemeClr val="bg1"/>
          </a:solidFill>
          <a:latin typeface="Century Gothic" charset="0"/>
          <a:ea typeface="ＭＳ Ｐゴシック" charset="0"/>
          <a:cs typeface="ＭＳ Ｐゴシック" charset="0"/>
        </a:defRPr>
      </a:lvl6pPr>
      <a:lvl7pPr marL="914400" algn="l" rtl="0" fontAlgn="base">
        <a:spcBef>
          <a:spcPct val="0"/>
        </a:spcBef>
        <a:spcAft>
          <a:spcPct val="0"/>
        </a:spcAft>
        <a:defRPr sz="3600">
          <a:solidFill>
            <a:schemeClr val="bg1"/>
          </a:solidFill>
          <a:latin typeface="Century Gothic" charset="0"/>
          <a:ea typeface="ＭＳ Ｐゴシック" charset="0"/>
          <a:cs typeface="ＭＳ Ｐゴシック" charset="0"/>
        </a:defRPr>
      </a:lvl7pPr>
      <a:lvl8pPr marL="1371600" algn="l" rtl="0" fontAlgn="base">
        <a:spcBef>
          <a:spcPct val="0"/>
        </a:spcBef>
        <a:spcAft>
          <a:spcPct val="0"/>
        </a:spcAft>
        <a:defRPr sz="3600">
          <a:solidFill>
            <a:schemeClr val="bg1"/>
          </a:solidFill>
          <a:latin typeface="Century Gothic" charset="0"/>
          <a:ea typeface="ＭＳ Ｐゴシック" charset="0"/>
          <a:cs typeface="ＭＳ Ｐゴシック" charset="0"/>
        </a:defRPr>
      </a:lvl8pPr>
      <a:lvl9pPr marL="1828800" algn="l" rtl="0" fontAlgn="base">
        <a:spcBef>
          <a:spcPct val="0"/>
        </a:spcBef>
        <a:spcAft>
          <a:spcPct val="0"/>
        </a:spcAft>
        <a:defRPr sz="3600">
          <a:solidFill>
            <a:schemeClr val="bg1"/>
          </a:solidFill>
          <a:latin typeface="Century Gothic"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Clr>
          <a:schemeClr val="accent1"/>
        </a:buClr>
        <a:buFont typeface="Wingdings 2" charset="0"/>
        <a:buChar char=""/>
        <a:defRPr sz="20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51640B"/>
        </a:buClr>
        <a:buFont typeface="Wingdings 2" charset="0"/>
        <a:buChar char=""/>
        <a:defRPr kern="1200">
          <a:solidFill>
            <a:srgbClr val="595959"/>
          </a:solidFill>
          <a:latin typeface="+mn-lt"/>
          <a:ea typeface="ＭＳ Ｐゴシック" charset="0"/>
          <a:cs typeface="+mn-cs"/>
        </a:defRPr>
      </a:lvl2pPr>
      <a:lvl3pPr marL="1035050" indent="-349250" algn="l" rtl="0" eaLnBrk="0" fontAlgn="base" hangingPunct="0">
        <a:spcBef>
          <a:spcPts val="600"/>
        </a:spcBef>
        <a:spcAft>
          <a:spcPct val="0"/>
        </a:spcAft>
        <a:buClr>
          <a:schemeClr val="accent1"/>
        </a:buClr>
        <a:buFont typeface="Wingdings 2" charset="0"/>
        <a:buChar char=""/>
        <a:defRPr kern="1200">
          <a:solidFill>
            <a:srgbClr val="595959"/>
          </a:solidFill>
          <a:latin typeface="+mn-lt"/>
          <a:ea typeface="ＭＳ Ｐゴシック" charset="0"/>
          <a:cs typeface="+mn-cs"/>
        </a:defRPr>
      </a:lvl3pPr>
      <a:lvl4pPr marL="1371600" indent="-336550" algn="l" rtl="0" eaLnBrk="0" fontAlgn="base" hangingPunct="0">
        <a:spcBef>
          <a:spcPts val="600"/>
        </a:spcBef>
        <a:spcAft>
          <a:spcPct val="0"/>
        </a:spcAft>
        <a:buClr>
          <a:srgbClr val="51640B"/>
        </a:buClr>
        <a:buFont typeface="Wingdings 2" charset="0"/>
        <a:buChar char=""/>
        <a:defRPr kern="1200">
          <a:solidFill>
            <a:srgbClr val="595959"/>
          </a:solidFill>
          <a:latin typeface="+mn-lt"/>
          <a:ea typeface="ＭＳ Ｐゴシック" charset="0"/>
          <a:cs typeface="+mn-cs"/>
        </a:defRPr>
      </a:lvl4pPr>
      <a:lvl5pPr marL="1720850" indent="-349250" algn="l" rtl="0" eaLnBrk="0" fontAlgn="base" hangingPunct="0">
        <a:spcBef>
          <a:spcPts val="600"/>
        </a:spcBef>
        <a:spcAft>
          <a:spcPct val="0"/>
        </a:spcAft>
        <a:buClr>
          <a:schemeClr val="accent1"/>
        </a:buClr>
        <a:buFont typeface="Wingdings 2" charset="0"/>
        <a:buChar char=""/>
        <a:defRPr kern="1200">
          <a:solidFill>
            <a:srgbClr val="595959"/>
          </a:solidFill>
          <a:latin typeface="+mn-lt"/>
          <a:ea typeface="ＭＳ Ｐゴシック" charset="0"/>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B7C3F878-F5E8-489B-AC8A-64F2A7E22C28}" type="datetimeFigureOut">
              <a:rPr lang="en-US" smtClean="0">
                <a:solidFill>
                  <a:prstClr val="black">
                    <a:tint val="75000"/>
                  </a:prstClr>
                </a:solidFill>
                <a:latin typeface="Calibri"/>
                <a:ea typeface="+mn-ea"/>
                <a:cs typeface="+mn-cs"/>
              </a:rPr>
              <a:pPr defTabSz="914400" fontAlgn="auto">
                <a:spcBef>
                  <a:spcPts val="0"/>
                </a:spcBef>
                <a:spcAft>
                  <a:spcPts val="0"/>
                </a:spcAft>
              </a:pPr>
              <a:t>3/26/18</a:t>
            </a:fld>
            <a:endParaRPr lang="en-US"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651FC063-5EA9-49AF-AFAF-D68C9E82B23B}"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86908379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7.bin"/><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hyperlink" Target="file:////Users/tat/Documents/Department/Classes/Under/Methods/Methods_I_files_2011-12/Methods_I_3_doing%20math_2012.pp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628775"/>
            <a:ext cx="7772400" cy="2087563"/>
          </a:xfrm>
        </p:spPr>
        <p:txBody>
          <a:bodyPr>
            <a:noAutofit/>
          </a:bodyPr>
          <a:lstStyle/>
          <a:p>
            <a:pPr algn="ctr" eaLnBrk="1" fontAlgn="auto" hangingPunct="1">
              <a:spcAft>
                <a:spcPts val="0"/>
              </a:spcAft>
              <a:defRPr/>
            </a:pPr>
            <a:r>
              <a:rPr lang="el-GR" sz="4800" b="1" dirty="0">
                <a:solidFill>
                  <a:schemeClr val="accent4"/>
                </a:solidFill>
                <a:effectLst>
                  <a:outerShdw blurRad="38100" dist="38100" dir="2700000" algn="tl">
                    <a:srgbClr val="000000"/>
                  </a:outerShdw>
                </a:effectLst>
                <a:latin typeface="Calibri"/>
                <a:cs typeface="Calibri"/>
              </a:rPr>
              <a:t>Η έννοια του κλάσματος</a:t>
            </a:r>
            <a:endParaRPr lang="en-US" sz="4800" b="1" dirty="0">
              <a:solidFill>
                <a:srgbClr val="7DC1EF"/>
              </a:solidFill>
              <a:effectLst>
                <a:outerShdw blurRad="38100" dist="38100" dir="2700000" algn="tl">
                  <a:srgbClr val="000000"/>
                </a:outerShdw>
              </a:effectLst>
              <a:latin typeface="Calibri"/>
              <a:cs typeface="Calibri"/>
            </a:endParaRPr>
          </a:p>
        </p:txBody>
      </p:sp>
      <p:sp>
        <p:nvSpPr>
          <p:cNvPr id="5" name="Subtitle 4"/>
          <p:cNvSpPr>
            <a:spLocks noGrp="1"/>
          </p:cNvSpPr>
          <p:nvPr>
            <p:ph type="subTitle" idx="1"/>
          </p:nvPr>
        </p:nvSpPr>
        <p:spPr>
          <a:xfrm>
            <a:off x="722313" y="3684588"/>
            <a:ext cx="7772400" cy="914400"/>
          </a:xfrm>
        </p:spPr>
        <p:txBody>
          <a:bodyPr>
            <a:noAutofit/>
          </a:bodyPr>
          <a:lstStyle/>
          <a:p>
            <a:pPr marL="36513">
              <a:spcBef>
                <a:spcPct val="0"/>
              </a:spcBef>
              <a:defRPr/>
            </a:pPr>
            <a:r>
              <a:rPr lang="el-GR" sz="3200" b="1" dirty="0">
                <a:solidFill>
                  <a:srgbClr val="79766F"/>
                </a:solidFill>
                <a:latin typeface="Calibri"/>
                <a:ea typeface="ＭＳ Ｐゴシック" charset="0"/>
                <a:cs typeface="Calibri"/>
              </a:rPr>
              <a:t>πρώτες βασικές έννοιες</a:t>
            </a:r>
            <a:endParaRPr lang="en-US" sz="3200" b="1" dirty="0">
              <a:solidFill>
                <a:srgbClr val="79766F"/>
              </a:solidFill>
              <a:latin typeface="Calibri"/>
              <a:ea typeface="ＭＳ Ｐゴシック" charset="0"/>
              <a:cs typeface="Calibri"/>
            </a:endParaRPr>
          </a:p>
        </p:txBody>
      </p:sp>
    </p:spTree>
    <p:extLst>
      <p:ext uri="{BB962C8B-B14F-4D97-AF65-F5344CB8AC3E}">
        <p14:creationId xmlns:p14="http://schemas.microsoft.com/office/powerpoint/2010/main" val="3283102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l-GR" sz="3000" dirty="0">
                <a:effectLst>
                  <a:outerShdw blurRad="38100" dist="38100" dir="2700000" algn="tl">
                    <a:srgbClr val="000000"/>
                  </a:outerShdw>
                </a:effectLst>
                <a:latin typeface="Verdana" charset="0"/>
                <a:ea typeface="ＭＳ Ｐゴシック" charset="0"/>
                <a:cs typeface="ＭＳ Ｐゴシック" charset="0"/>
              </a:rPr>
              <a:t>μεικτοί αριθμοί</a:t>
            </a:r>
            <a:br>
              <a:rPr lang="el-GR" sz="3000" dirty="0">
                <a:effectLst>
                  <a:outerShdw blurRad="38100" dist="38100" dir="2700000" algn="tl">
                    <a:srgbClr val="000000"/>
                  </a:outerShdw>
                </a:effectLst>
                <a:latin typeface="Verdana" charset="0"/>
                <a:ea typeface="ＭＳ Ｐゴシック" charset="0"/>
                <a:cs typeface="ＭＳ Ｐゴシック" charset="0"/>
              </a:rPr>
            </a:br>
            <a:r>
              <a:rPr lang="el-GR" sz="3000" dirty="0">
                <a:effectLst>
                  <a:outerShdw blurRad="38100" dist="38100" dir="2700000" algn="tl">
                    <a:srgbClr val="000000"/>
                  </a:outerShdw>
                </a:effectLst>
                <a:latin typeface="Verdana" charset="0"/>
                <a:ea typeface="ＭＳ Ｐゴシック" charset="0"/>
                <a:cs typeface="ＭＳ Ｐゴシック" charset="0"/>
              </a:rPr>
              <a:t>και καταχρηστικά κλάσματα</a:t>
            </a:r>
          </a:p>
        </p:txBody>
      </p:sp>
      <p:sp>
        <p:nvSpPr>
          <p:cNvPr id="25605" name="Rectangle 3"/>
          <p:cNvSpPr>
            <a:spLocks noGrp="1" noChangeArrowheads="1"/>
          </p:cNvSpPr>
          <p:nvPr>
            <p:ph idx="4294967295"/>
          </p:nvPr>
        </p:nvSpPr>
        <p:spPr>
          <a:xfrm>
            <a:off x="683568" y="2409527"/>
            <a:ext cx="8183562" cy="4187825"/>
          </a:xfrm>
        </p:spPr>
        <p:txBody>
          <a:bodyPr/>
          <a:lstStyle/>
          <a:p>
            <a:pPr eaLnBrk="1" hangingPunct="1">
              <a:buFont typeface="Wingdings" charset="0"/>
              <a:buNone/>
            </a:pPr>
            <a:r>
              <a:rPr lang="el-GR" sz="2400" dirty="0">
                <a:latin typeface="Calibri"/>
                <a:ea typeface="ＭＳ Ｐゴシック" charset="0"/>
                <a:cs typeface="Calibri"/>
              </a:rPr>
              <a:t>	80% των παιδιών 1ης γυμνασίου (</a:t>
            </a:r>
            <a:r>
              <a:rPr lang="en-US" sz="2400" dirty="0">
                <a:latin typeface="Calibri"/>
                <a:ea typeface="ＭＳ Ｐゴシック" charset="0"/>
                <a:cs typeface="Calibri"/>
              </a:rPr>
              <a:t>NAEP</a:t>
            </a:r>
            <a:r>
              <a:rPr lang="el-GR" sz="2400" dirty="0">
                <a:latin typeface="Calibri"/>
                <a:ea typeface="ＭＳ Ｐゴシック" charset="0"/>
                <a:cs typeface="Calibri"/>
              </a:rPr>
              <a:t>, 1988) μπορούσαν να μετατρέψουν ένα μεικτό αριθμό σε ένα καταχρηστικό κλάσμα, μα λιγότερα από τα μισά γνώριζαν ότι γράφοντας: </a:t>
            </a:r>
          </a:p>
          <a:p>
            <a:pPr eaLnBrk="1" hangingPunct="1">
              <a:buFont typeface="Wingdings" charset="0"/>
              <a:buNone/>
            </a:pPr>
            <a:r>
              <a:rPr lang="el-GR" sz="2400" dirty="0">
                <a:latin typeface="Calibri"/>
                <a:ea typeface="ＭＳ Ｐゴシック" charset="0"/>
                <a:cs typeface="Calibri"/>
              </a:rPr>
              <a:t> </a:t>
            </a:r>
          </a:p>
          <a:p>
            <a:pPr eaLnBrk="1" hangingPunct="1">
              <a:buFont typeface="Wingdings" charset="0"/>
              <a:buNone/>
            </a:pPr>
            <a:endParaRPr lang="el-GR" sz="2400" dirty="0">
              <a:latin typeface="Calibri"/>
              <a:ea typeface="ＭＳ Ｐゴシック" charset="0"/>
              <a:cs typeface="Calibri"/>
            </a:endParaRPr>
          </a:p>
          <a:p>
            <a:pPr eaLnBrk="1" hangingPunct="1">
              <a:buFont typeface="Wingdings" charset="0"/>
              <a:buNone/>
            </a:pPr>
            <a:r>
              <a:rPr lang="el-GR" sz="2400" dirty="0">
                <a:latin typeface="Calibri"/>
                <a:ea typeface="ＭＳ Ｐゴシック" charset="0"/>
                <a:cs typeface="Calibri"/>
              </a:rPr>
              <a:t>	εννοούμε 5 +</a:t>
            </a:r>
            <a:r>
              <a:rPr lang="el-GR" dirty="0">
                <a:latin typeface="Calibri"/>
                <a:ea typeface="ＭＳ Ｐゴシック" charset="0"/>
                <a:cs typeface="Calibri"/>
              </a:rPr>
              <a:t> </a:t>
            </a:r>
          </a:p>
        </p:txBody>
      </p:sp>
      <p:sp>
        <p:nvSpPr>
          <p:cNvPr id="2560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560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graphicFrame>
        <p:nvGraphicFramePr>
          <p:cNvPr id="25602" name="Object 2"/>
          <p:cNvGraphicFramePr>
            <a:graphicFrameLocks noChangeAspect="1"/>
          </p:cNvGraphicFramePr>
          <p:nvPr>
            <p:extLst>
              <p:ext uri="{D42A27DB-BD31-4B8C-83A1-F6EECF244321}">
                <p14:modId xmlns:p14="http://schemas.microsoft.com/office/powerpoint/2010/main" val="3054266632"/>
              </p:ext>
            </p:extLst>
          </p:nvPr>
        </p:nvGraphicFramePr>
        <p:xfrm>
          <a:off x="2844503" y="4797152"/>
          <a:ext cx="287337" cy="814387"/>
        </p:xfrm>
        <a:graphic>
          <a:graphicData uri="http://schemas.openxmlformats.org/presentationml/2006/ole">
            <mc:AlternateContent xmlns:mc="http://schemas.openxmlformats.org/markup-compatibility/2006">
              <mc:Choice xmlns:v="urn:schemas-microsoft-com:vml" Requires="v">
                <p:oleObj spid="_x0000_s13436" name="Equation" r:id="rId3" imgW="152400" imgH="419100" progId="Equation.3">
                  <p:embed/>
                </p:oleObj>
              </mc:Choice>
              <mc:Fallback>
                <p:oleObj name="Equation" r:id="rId3" imgW="152400" imgH="419100" progId="Equation.3">
                  <p:embed/>
                  <p:pic>
                    <p:nvPicPr>
                      <p:cNvPr id="0" name=""/>
                      <p:cNvPicPr>
                        <a:picLocks noChangeAspect="1" noChangeArrowheads="1"/>
                      </p:cNvPicPr>
                      <p:nvPr/>
                    </p:nvPicPr>
                    <p:blipFill>
                      <a:blip r:embed="rId4"/>
                      <a:srcRect/>
                      <a:stretch>
                        <a:fillRect/>
                      </a:stretch>
                    </p:blipFill>
                    <p:spPr bwMode="auto">
                      <a:xfrm>
                        <a:off x="2844503" y="4797152"/>
                        <a:ext cx="287337" cy="8143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560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graphicFrame>
        <p:nvGraphicFramePr>
          <p:cNvPr id="25603" name="Object 3"/>
          <p:cNvGraphicFramePr>
            <a:graphicFrameLocks noChangeAspect="1"/>
          </p:cNvGraphicFramePr>
          <p:nvPr>
            <p:extLst>
              <p:ext uri="{D42A27DB-BD31-4B8C-83A1-F6EECF244321}">
                <p14:modId xmlns:p14="http://schemas.microsoft.com/office/powerpoint/2010/main" val="2370928438"/>
              </p:ext>
            </p:extLst>
          </p:nvPr>
        </p:nvGraphicFramePr>
        <p:xfrm>
          <a:off x="2051050" y="3907011"/>
          <a:ext cx="403225" cy="746125"/>
        </p:xfrm>
        <a:graphic>
          <a:graphicData uri="http://schemas.openxmlformats.org/presentationml/2006/ole">
            <mc:AlternateContent xmlns:mc="http://schemas.openxmlformats.org/markup-compatibility/2006">
              <mc:Choice xmlns:v="urn:schemas-microsoft-com:vml" Requires="v">
                <p:oleObj spid="_x0000_s13437" name="Equation" r:id="rId5" imgW="228600" imgH="419100" progId="Equation.3">
                  <p:embed/>
                </p:oleObj>
              </mc:Choice>
              <mc:Fallback>
                <p:oleObj name="Equation" r:id="rId5" imgW="228600" imgH="419100" progId="Equation.3">
                  <p:embed/>
                  <p:pic>
                    <p:nvPicPr>
                      <p:cNvPr id="0" name=""/>
                      <p:cNvPicPr>
                        <a:picLocks noChangeAspect="1" noChangeArrowheads="1"/>
                      </p:cNvPicPr>
                      <p:nvPr/>
                    </p:nvPicPr>
                    <p:blipFill>
                      <a:blip r:embed="rId6"/>
                      <a:srcRect/>
                      <a:stretch>
                        <a:fillRect/>
                      </a:stretch>
                    </p:blipFill>
                    <p:spPr bwMode="auto">
                      <a:xfrm>
                        <a:off x="2051050" y="3907011"/>
                        <a:ext cx="403225" cy="7461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1303406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20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5">
                                            <p:txEl>
                                              <p:pRg st="0" end="0"/>
                                            </p:txEl>
                                          </p:spTgt>
                                        </p:tgtEl>
                                        <p:attrNameLst>
                                          <p:attrName>style.visibility</p:attrName>
                                        </p:attrNameLst>
                                      </p:cBhvr>
                                      <p:to>
                                        <p:strVal val="visible"/>
                                      </p:to>
                                    </p:set>
                                    <p:animEffect transition="in" filter="fade">
                                      <p:cBhvr>
                                        <p:cTn id="12" dur="2000"/>
                                        <p:tgtEl>
                                          <p:spTgt spid="2560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603"/>
                                        </p:tgtEl>
                                        <p:attrNameLst>
                                          <p:attrName>style.visibility</p:attrName>
                                        </p:attrNameLst>
                                      </p:cBhvr>
                                      <p:to>
                                        <p:strVal val="visible"/>
                                      </p:to>
                                    </p:set>
                                    <p:animEffect transition="in" filter="fade">
                                      <p:cBhvr>
                                        <p:cTn id="17" dur="2000"/>
                                        <p:tgtEl>
                                          <p:spTgt spid="25603"/>
                                        </p:tgtEl>
                                      </p:cBhvr>
                                    </p:animEffect>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5605">
                                            <p:txEl>
                                              <p:pRg st="3" end="3"/>
                                            </p:txEl>
                                          </p:spTgt>
                                        </p:tgtEl>
                                        <p:attrNameLst>
                                          <p:attrName>style.visibility</p:attrName>
                                        </p:attrNameLst>
                                      </p:cBhvr>
                                      <p:to>
                                        <p:strVal val="visible"/>
                                      </p:to>
                                    </p:set>
                                    <p:animEffect transition="in" filter="fade">
                                      <p:cBhvr>
                                        <p:cTn id="21" dur="2000"/>
                                        <p:tgtEl>
                                          <p:spTgt spid="25605">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5602"/>
                                        </p:tgtEl>
                                        <p:attrNameLst>
                                          <p:attrName>style.visibility</p:attrName>
                                        </p:attrNameLst>
                                      </p:cBhvr>
                                      <p:to>
                                        <p:strVal val="visible"/>
                                      </p:to>
                                    </p:set>
                                    <p:animEffect transition="in" filter="fade">
                                      <p:cBhvr>
                                        <p:cTn id="26" dur="2000"/>
                                        <p:tgtEl>
                                          <p:spTgt spid="25602"/>
                                        </p:tgtEl>
                                      </p:cBhvr>
                                    </p:animEffect>
                                  </p:childTnLst>
                                </p:cTn>
                              </p:par>
                            </p:childTnLst>
                          </p:cTn>
                        </p:par>
                        <p:par>
                          <p:cTn id="27" fill="hold" nodeType="afterGroup">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5605">
                                            <p:txEl>
                                              <p:pRg st="1" end="1"/>
                                            </p:txEl>
                                          </p:spTgt>
                                        </p:tgtEl>
                                        <p:attrNameLst>
                                          <p:attrName>style.visibility</p:attrName>
                                        </p:attrNameLst>
                                      </p:cBhvr>
                                      <p:to>
                                        <p:strVal val="visible"/>
                                      </p:to>
                                    </p:set>
                                    <p:animEffect transition="in" filter="fade">
                                      <p:cBhvr>
                                        <p:cTn id="30" dur="2000"/>
                                        <p:tgtEl>
                                          <p:spTgt spid="256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P spid="2560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l-GR" sz="3200" b="1" dirty="0">
                <a:latin typeface="Calibri"/>
                <a:cs typeface="Calibri"/>
              </a:rPr>
              <a:t>κλάσματα και αίσθηση του αριθμού</a:t>
            </a:r>
            <a:endParaRPr lang="en-US" sz="3200" b="1" dirty="0">
              <a:latin typeface="Calibri"/>
              <a:cs typeface="Calibri"/>
            </a:endParaRPr>
          </a:p>
        </p:txBody>
      </p:sp>
      <p:sp>
        <p:nvSpPr>
          <p:cNvPr id="14339" name="Content Placeholder 2"/>
          <p:cNvSpPr>
            <a:spLocks noGrp="1"/>
          </p:cNvSpPr>
          <p:nvPr>
            <p:ph idx="1"/>
          </p:nvPr>
        </p:nvSpPr>
        <p:spPr>
          <a:xfrm>
            <a:off x="1114425" y="2595562"/>
            <a:ext cx="7610475" cy="3569742"/>
          </a:xfrm>
        </p:spPr>
        <p:txBody>
          <a:bodyPr/>
          <a:lstStyle/>
          <a:p>
            <a:pPr indent="0" eaLnBrk="1" hangingPunct="1">
              <a:buClr>
                <a:schemeClr val="bg1">
                  <a:lumMod val="75000"/>
                </a:schemeClr>
              </a:buClr>
              <a:buSzPct val="75000"/>
              <a:buNone/>
            </a:pPr>
            <a:r>
              <a:rPr lang="el-GR" sz="2800" dirty="0">
                <a:latin typeface="Calibri"/>
                <a:cs typeface="Calibri"/>
              </a:rPr>
              <a:t>η διαισθητική αντίληψη της έννοιας των κλασμάτων προϋποθέτει γνωριμία με το μέγεθος που αναπαριστά ένα συγκεκριμένο κλάσμα και τη δυνατότητα σύγκρισης δύο διαφορετικών κλασμάτων</a:t>
            </a:r>
          </a:p>
          <a:p>
            <a:pPr indent="0" eaLnBrk="1" hangingPunct="1">
              <a:buClr>
                <a:schemeClr val="bg1">
                  <a:lumMod val="75000"/>
                </a:schemeClr>
              </a:buClr>
              <a:buSzPct val="75000"/>
              <a:buNone/>
            </a:pPr>
            <a:r>
              <a:rPr lang="el-GR" sz="2800" dirty="0">
                <a:latin typeface="Calibri"/>
                <a:cs typeface="Calibri"/>
              </a:rPr>
              <a:t>παρανοήσεις που προέρχονται από το περιβάλλον των ακεραίων και της αρίθμησης</a:t>
            </a:r>
          </a:p>
          <a:p>
            <a:pPr indent="0" eaLnBrk="1" hangingPunct="1">
              <a:buClr>
                <a:schemeClr val="bg1">
                  <a:lumMod val="75000"/>
                </a:schemeClr>
              </a:buClr>
              <a:buSzPct val="75000"/>
              <a:buNone/>
            </a:pPr>
            <a:endParaRPr lang="el-GR" sz="2800" dirty="0">
              <a:latin typeface="Calibri"/>
              <a:cs typeface="Calibri"/>
            </a:endParaRPr>
          </a:p>
        </p:txBody>
      </p:sp>
    </p:spTree>
    <p:extLst>
      <p:ext uri="{BB962C8B-B14F-4D97-AF65-F5344CB8AC3E}">
        <p14:creationId xmlns:p14="http://schemas.microsoft.com/office/powerpoint/2010/main" val="233691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l-GR" sz="3200" b="1" dirty="0">
                <a:latin typeface="Calibri"/>
                <a:cs typeface="Calibri"/>
              </a:rPr>
              <a:t>πόσο περίπου;</a:t>
            </a:r>
            <a:endParaRPr lang="en-US" sz="3200" b="1" dirty="0">
              <a:latin typeface="Calibri"/>
              <a:cs typeface="Calibri"/>
            </a:endParaRPr>
          </a:p>
        </p:txBody>
      </p:sp>
      <p:pic>
        <p:nvPicPr>
          <p:cNvPr id="5" name="Picture 3" descr="σάρωση0019"/>
          <p:cNvPicPr>
            <a:picLocks noGrp="1" noChangeAspect="1" noChangeArrowheads="1"/>
          </p:cNvPicPr>
          <p:nvPr>
            <p:ph idx="1"/>
          </p:nvPr>
        </p:nvPicPr>
        <p:blipFill>
          <a:blip r:embed="rId2"/>
          <a:srcRect/>
          <a:stretch>
            <a:fillRect/>
          </a:stretch>
        </p:blipFill>
        <p:spPr>
          <a:xfrm>
            <a:off x="1600201" y="2060850"/>
            <a:ext cx="5795999" cy="47216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9366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l-GR" sz="4400" b="1" dirty="0">
                <a:effectLst>
                  <a:outerShdw blurRad="38100" dist="38100" dir="2700000" algn="tl">
                    <a:srgbClr val="000000"/>
                  </a:outerShdw>
                </a:effectLst>
                <a:latin typeface="Calibri"/>
                <a:ea typeface="ＭＳ Ｐゴシック" charset="0"/>
                <a:cs typeface="Calibri"/>
              </a:rPr>
              <a:t>σύγκριση κλασμάτων</a:t>
            </a:r>
          </a:p>
        </p:txBody>
      </p:sp>
      <p:graphicFrame>
        <p:nvGraphicFramePr>
          <p:cNvPr id="5" name="Object 2"/>
          <p:cNvGraphicFramePr>
            <a:graphicFrameLocks noChangeAspect="1"/>
          </p:cNvGraphicFramePr>
          <p:nvPr>
            <p:extLst>
              <p:ext uri="{D42A27DB-BD31-4B8C-83A1-F6EECF244321}">
                <p14:modId xmlns:p14="http://schemas.microsoft.com/office/powerpoint/2010/main" val="2014591296"/>
              </p:ext>
            </p:extLst>
          </p:nvPr>
        </p:nvGraphicFramePr>
        <p:xfrm>
          <a:off x="2286000" y="1916113"/>
          <a:ext cx="1066800" cy="4902200"/>
        </p:xfrm>
        <a:graphic>
          <a:graphicData uri="http://schemas.openxmlformats.org/presentationml/2006/ole">
            <mc:AlternateContent xmlns:mc="http://schemas.openxmlformats.org/markup-compatibility/2006">
              <mc:Choice xmlns:v="urn:schemas-microsoft-com:vml" Requires="v">
                <p:oleObj spid="_x0000_s16508" name="Equation" r:id="rId3" imgW="533400" imgH="2451100" progId="Equation.3">
                  <p:embed/>
                </p:oleObj>
              </mc:Choice>
              <mc:Fallback>
                <p:oleObj name="Equation" r:id="rId3" imgW="533400" imgH="2451100" progId="Equation.3">
                  <p:embed/>
                  <p:pic>
                    <p:nvPicPr>
                      <p:cNvPr id="0" name=""/>
                      <p:cNvPicPr>
                        <a:picLocks noChangeAspect="1" noChangeArrowheads="1"/>
                      </p:cNvPicPr>
                      <p:nvPr/>
                    </p:nvPicPr>
                    <p:blipFill>
                      <a:blip r:embed="rId4"/>
                      <a:srcRect/>
                      <a:stretch>
                        <a:fillRect/>
                      </a:stretch>
                    </p:blipFill>
                    <p:spPr bwMode="auto">
                      <a:xfrm>
                        <a:off x="2286000" y="1916113"/>
                        <a:ext cx="1066800" cy="4902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8" name="Object 3"/>
          <p:cNvGraphicFramePr>
            <a:graphicFrameLocks noChangeAspect="1"/>
          </p:cNvGraphicFramePr>
          <p:nvPr>
            <p:extLst>
              <p:ext uri="{D42A27DB-BD31-4B8C-83A1-F6EECF244321}">
                <p14:modId xmlns:p14="http://schemas.microsoft.com/office/powerpoint/2010/main" val="594180392"/>
              </p:ext>
            </p:extLst>
          </p:nvPr>
        </p:nvGraphicFramePr>
        <p:xfrm>
          <a:off x="5194300" y="1916113"/>
          <a:ext cx="1193800" cy="4902200"/>
        </p:xfrm>
        <a:graphic>
          <a:graphicData uri="http://schemas.openxmlformats.org/presentationml/2006/ole">
            <mc:AlternateContent xmlns:mc="http://schemas.openxmlformats.org/markup-compatibility/2006">
              <mc:Choice xmlns:v="urn:schemas-microsoft-com:vml" Requires="v">
                <p:oleObj spid="_x0000_s16509" name="Equation" r:id="rId5" imgW="596900" imgH="2451100" progId="Equation.3">
                  <p:embed/>
                </p:oleObj>
              </mc:Choice>
              <mc:Fallback>
                <p:oleObj name="Equation" r:id="rId5" imgW="596900" imgH="2451100" progId="Equation.3">
                  <p:embed/>
                  <p:pic>
                    <p:nvPicPr>
                      <p:cNvPr id="0" name=""/>
                      <p:cNvPicPr>
                        <a:picLocks noChangeAspect="1" noChangeArrowheads="1"/>
                      </p:cNvPicPr>
                      <p:nvPr/>
                    </p:nvPicPr>
                    <p:blipFill>
                      <a:blip r:embed="rId6"/>
                      <a:srcRect/>
                      <a:stretch>
                        <a:fillRect/>
                      </a:stretch>
                    </p:blipFill>
                    <p:spPr bwMode="auto">
                      <a:xfrm>
                        <a:off x="5194300" y="1916113"/>
                        <a:ext cx="1193800" cy="4902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596766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8678"/>
                                        </p:tgtEl>
                                        <p:attrNameLst>
                                          <p:attrName>style.visibility</p:attrName>
                                        </p:attrNameLst>
                                      </p:cBhvr>
                                      <p:to>
                                        <p:strVal val="visible"/>
                                      </p:to>
                                    </p:set>
                                    <p:animEffect transition="in" filter="fade">
                                      <p:cBhvr>
                                        <p:cTn id="17" dur="2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76672"/>
            <a:ext cx="8913813" cy="914400"/>
          </a:xfrm>
        </p:spPr>
        <p:txBody>
          <a:bodyPr/>
          <a:lstStyle/>
          <a:p>
            <a:r>
              <a:rPr lang="en-US" sz="2800" dirty="0">
                <a:latin typeface="Calibri"/>
                <a:cs typeface="Calibri"/>
              </a:rPr>
              <a:t>Delivery </a:t>
            </a:r>
            <a:r>
              <a:rPr lang="el-GR" sz="2800" dirty="0">
                <a:latin typeface="Calibri"/>
                <a:cs typeface="Calibri"/>
              </a:rPr>
              <a:t>μετά από μια μέρα στην παραλία</a:t>
            </a:r>
            <a:endParaRPr lang="en-US" sz="2800" dirty="0">
              <a:latin typeface="Calibri"/>
              <a:cs typeface="Calibri"/>
            </a:endParaRPr>
          </a:p>
        </p:txBody>
      </p:sp>
      <p:sp>
        <p:nvSpPr>
          <p:cNvPr id="4099" name="Rectangle 3"/>
          <p:cNvSpPr>
            <a:spLocks noGrp="1" noChangeArrowheads="1"/>
          </p:cNvSpPr>
          <p:nvPr>
            <p:ph type="subTitle" idx="4294967295"/>
          </p:nvPr>
        </p:nvSpPr>
        <p:spPr>
          <a:xfrm>
            <a:off x="890820" y="1412777"/>
            <a:ext cx="7065650" cy="2016224"/>
          </a:xfrm>
        </p:spPr>
        <p:txBody>
          <a:bodyPr rtlCol="0">
            <a:normAutofit/>
          </a:bodyPr>
          <a:lstStyle/>
          <a:p>
            <a:pPr marL="269875" indent="0" algn="just" fontAlgn="auto">
              <a:lnSpc>
                <a:spcPct val="120000"/>
              </a:lnSpc>
              <a:spcAft>
                <a:spcPts val="0"/>
              </a:spcAft>
              <a:buFont typeface="Arial" pitchFamily="34" charset="0"/>
              <a:buNone/>
              <a:defRPr/>
            </a:pPr>
            <a:r>
              <a:rPr lang="el-GR" dirty="0">
                <a:latin typeface="Calibri"/>
                <a:ea typeface="+mn-ea"/>
                <a:cs typeface="Calibri"/>
              </a:rPr>
              <a:t>Η Μαρία και η Νίκη επιστρέφοντας στο σπίτι τους μετά από μια μέρα στην παραλία, αποφασίζουν να παραγγείλουν από την πιτσαρία της γειτονιάς τους δύο από τις φημισμένες τετράγωνες πίτσες της. Τελικά οι δυο φίλες κατάφεραν να φάνε την ποσότητα που φαίνεται στο παρακάτω σχήμα.</a:t>
            </a:r>
            <a:r>
              <a:rPr lang="el-GR" sz="800" dirty="0">
                <a:latin typeface="Calibri"/>
                <a:ea typeface="+mn-ea"/>
                <a:cs typeface="Calibri"/>
              </a:rPr>
              <a:t> </a:t>
            </a:r>
          </a:p>
          <a:p>
            <a:pPr fontAlgn="auto">
              <a:lnSpc>
                <a:spcPct val="80000"/>
              </a:lnSpc>
              <a:spcAft>
                <a:spcPts val="0"/>
              </a:spcAft>
              <a:buFont typeface="Arial" pitchFamily="34" charset="0"/>
              <a:buNone/>
              <a:defRPr/>
            </a:pPr>
            <a:endParaRPr lang="en-US" sz="800" dirty="0">
              <a:latin typeface="Calibri"/>
              <a:ea typeface="+mn-ea"/>
              <a:cs typeface="Calibri"/>
            </a:endParaRPr>
          </a:p>
          <a:p>
            <a:pPr fontAlgn="auto">
              <a:lnSpc>
                <a:spcPct val="80000"/>
              </a:lnSpc>
              <a:spcAft>
                <a:spcPts val="0"/>
              </a:spcAft>
              <a:buFont typeface="Arial" pitchFamily="34" charset="0"/>
              <a:buNone/>
              <a:defRPr/>
            </a:pPr>
            <a:endParaRPr lang="en-US" sz="800" dirty="0">
              <a:latin typeface="Calibri"/>
              <a:ea typeface="+mn-ea"/>
              <a:cs typeface="Calibri"/>
            </a:endParaRPr>
          </a:p>
          <a:p>
            <a:pPr fontAlgn="auto">
              <a:lnSpc>
                <a:spcPct val="80000"/>
              </a:lnSpc>
              <a:spcAft>
                <a:spcPts val="0"/>
              </a:spcAft>
              <a:buFont typeface="Arial" pitchFamily="34" charset="0"/>
              <a:buNone/>
              <a:defRPr/>
            </a:pPr>
            <a:endParaRPr lang="el-GR" sz="800" dirty="0">
              <a:latin typeface="Calibri"/>
              <a:ea typeface="+mn-ea"/>
              <a:cs typeface="Calibri"/>
            </a:endParaRPr>
          </a:p>
        </p:txBody>
      </p:sp>
      <p:graphicFrame>
        <p:nvGraphicFramePr>
          <p:cNvPr id="4204" name="Group 108"/>
          <p:cNvGraphicFramePr>
            <a:graphicFrameLocks noGrp="1"/>
          </p:cNvGraphicFramePr>
          <p:nvPr>
            <p:extLst>
              <p:ext uri="{D42A27DB-BD31-4B8C-83A1-F6EECF244321}">
                <p14:modId xmlns:p14="http://schemas.microsoft.com/office/powerpoint/2010/main" val="3509187055"/>
              </p:ext>
            </p:extLst>
          </p:nvPr>
        </p:nvGraphicFramePr>
        <p:xfrm>
          <a:off x="2367161" y="3742854"/>
          <a:ext cx="1628775" cy="1630362"/>
        </p:xfrm>
        <a:graphic>
          <a:graphicData uri="http://schemas.openxmlformats.org/drawingml/2006/table">
            <a:tbl>
              <a:tblPr/>
              <a:tblGrid>
                <a:gridCol w="542925">
                  <a:extLst>
                    <a:ext uri="{9D8B030D-6E8A-4147-A177-3AD203B41FA5}">
                      <a16:colId xmlns:a16="http://schemas.microsoft.com/office/drawing/2014/main" val="20000"/>
                    </a:ext>
                  </a:extLst>
                </a:gridCol>
                <a:gridCol w="542925">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tblGrid>
              <a:tr h="163036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l-GR" sz="2800" b="0" i="0" u="none" strike="noStrike" cap="none" normalizeH="0" baseline="0" dirty="0">
                          <a:ln>
                            <a:noFill/>
                          </a:ln>
                          <a:solidFill>
                            <a:schemeClr val="tx1"/>
                          </a:solidFill>
                          <a:effectLst>
                            <a:outerShdw blurRad="38100" dist="38100" dir="2700000" algn="tl">
                              <a:srgbClr val="FFFFFF"/>
                            </a:outerShdw>
                          </a:effectLst>
                          <a:latin typeface="Tahoma" charset="0"/>
                          <a:ea typeface="ＭＳ Ｐゴシック" charset="0"/>
                          <a:cs typeface="Arial"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8C8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dirty="0">
                        <a:ln>
                          <a:noFill/>
                        </a:ln>
                        <a:solidFill>
                          <a:schemeClr val="tx1"/>
                        </a:solidFill>
                        <a:effectLst>
                          <a:outerShdw blurRad="38100" dist="38100" dir="2700000" algn="tl">
                            <a:srgbClr val="FFFFFF"/>
                          </a:outerShdw>
                        </a:effectLst>
                        <a:latin typeface="Tahoma" charset="0"/>
                        <a:ea typeface="ＭＳ Ｐゴシック"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8C8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dirty="0">
                        <a:ln>
                          <a:noFill/>
                        </a:ln>
                        <a:solidFill>
                          <a:schemeClr val="tx1"/>
                        </a:solidFill>
                        <a:effectLst>
                          <a:outerShdw blurRad="38100" dist="38100" dir="2700000" algn="tl">
                            <a:srgbClr val="FFFFFF"/>
                          </a:outerShdw>
                        </a:effectLst>
                        <a:latin typeface="Tahoma" charset="0"/>
                        <a:ea typeface="ＭＳ Ｐゴシック"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8C8C"/>
                    </a:solidFill>
                  </a:tcPr>
                </a:tc>
                <a:extLst>
                  <a:ext uri="{0D108BD9-81ED-4DB2-BD59-A6C34878D82A}">
                    <a16:rowId xmlns:a16="http://schemas.microsoft.com/office/drawing/2014/main" val="10000"/>
                  </a:ext>
                </a:extLst>
              </a:tr>
            </a:tbl>
          </a:graphicData>
        </a:graphic>
      </p:graphicFrame>
      <p:graphicFrame>
        <p:nvGraphicFramePr>
          <p:cNvPr id="4225" name="Group 129"/>
          <p:cNvGraphicFramePr>
            <a:graphicFrameLocks noGrp="1"/>
          </p:cNvGraphicFramePr>
          <p:nvPr>
            <p:extLst>
              <p:ext uri="{D42A27DB-BD31-4B8C-83A1-F6EECF244321}">
                <p14:modId xmlns:p14="http://schemas.microsoft.com/office/powerpoint/2010/main" val="3244784695"/>
              </p:ext>
            </p:extLst>
          </p:nvPr>
        </p:nvGraphicFramePr>
        <p:xfrm>
          <a:off x="4932040" y="3789040"/>
          <a:ext cx="1628775" cy="1630362"/>
        </p:xfrm>
        <a:graphic>
          <a:graphicData uri="http://schemas.openxmlformats.org/drawingml/2006/table">
            <a:tbl>
              <a:tblPr/>
              <a:tblGrid>
                <a:gridCol w="542925">
                  <a:extLst>
                    <a:ext uri="{9D8B030D-6E8A-4147-A177-3AD203B41FA5}">
                      <a16:colId xmlns:a16="http://schemas.microsoft.com/office/drawing/2014/main" val="20000"/>
                    </a:ext>
                  </a:extLst>
                </a:gridCol>
                <a:gridCol w="542925">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tblGrid>
              <a:tr h="163036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FFFFFF"/>
                          </a:outerShdw>
                        </a:effectLst>
                        <a:latin typeface="Tahoma" charset="0"/>
                        <a:ea typeface="ＭＳ Ｐゴシック"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8C8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dirty="0">
                        <a:ln>
                          <a:noFill/>
                        </a:ln>
                        <a:solidFill>
                          <a:schemeClr val="tx1"/>
                        </a:solidFill>
                        <a:effectLst>
                          <a:outerShdw blurRad="38100" dist="38100" dir="2700000" algn="tl">
                            <a:srgbClr val="FFFFFF"/>
                          </a:outerShdw>
                        </a:effectLst>
                        <a:latin typeface="Tahoma" charset="0"/>
                        <a:ea typeface="ＭＳ Ｐゴシック"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8C8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dirty="0">
                        <a:ln>
                          <a:noFill/>
                        </a:ln>
                        <a:solidFill>
                          <a:schemeClr val="tx1"/>
                        </a:solidFill>
                        <a:effectLst>
                          <a:outerShdw blurRad="38100" dist="38100" dir="2700000" algn="tl">
                            <a:srgbClr val="FFFFFF"/>
                          </a:outerShdw>
                        </a:effectLst>
                        <a:latin typeface="Tahoma" charset="0"/>
                        <a:ea typeface="ＭＳ Ｐゴシック"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38562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fontAlgn="auto">
              <a:spcAft>
                <a:spcPts val="0"/>
              </a:spcAft>
              <a:defRPr/>
            </a:pPr>
            <a:r>
              <a:rPr lang="el-GR" sz="3200" b="1" dirty="0">
                <a:latin typeface="Calibri"/>
                <a:ea typeface="+mj-ea"/>
                <a:cs typeface="Calibri"/>
              </a:rPr>
              <a:t>οι ερωτήσεις</a:t>
            </a:r>
          </a:p>
        </p:txBody>
      </p:sp>
      <p:sp>
        <p:nvSpPr>
          <p:cNvPr id="5123" name="Rectangle 3"/>
          <p:cNvSpPr>
            <a:spLocks noGrp="1" noChangeArrowheads="1"/>
          </p:cNvSpPr>
          <p:nvPr>
            <p:ph idx="4294967295"/>
          </p:nvPr>
        </p:nvSpPr>
        <p:spPr>
          <a:xfrm>
            <a:off x="446970" y="2132856"/>
            <a:ext cx="8229600" cy="2701925"/>
          </a:xfrm>
        </p:spPr>
        <p:txBody>
          <a:bodyPr rtlCol="0">
            <a:normAutofit lnSpcReduction="10000"/>
          </a:bodyPr>
          <a:lstStyle/>
          <a:p>
            <a:pPr marL="0" indent="0" fontAlgn="auto">
              <a:spcAft>
                <a:spcPts val="0"/>
              </a:spcAft>
              <a:buNone/>
              <a:defRPr/>
            </a:pPr>
            <a:r>
              <a:rPr lang="el-GR" sz="2800" b="1" dirty="0">
                <a:latin typeface="Calibri"/>
                <a:ea typeface="+mn-ea"/>
                <a:cs typeface="Calibri"/>
              </a:rPr>
              <a:t>α.</a:t>
            </a:r>
            <a:r>
              <a:rPr lang="el-GR" sz="2800" dirty="0">
                <a:latin typeface="Calibri"/>
                <a:ea typeface="+mn-ea"/>
                <a:cs typeface="Calibri"/>
              </a:rPr>
              <a:t> Πόσες πίτσες έφαγαν και οι δύο φίλες μαζί; </a:t>
            </a:r>
            <a:endParaRPr lang="el-GR" sz="2800" b="1" dirty="0">
              <a:latin typeface="Calibri"/>
              <a:ea typeface="+mn-ea"/>
              <a:cs typeface="Calibri"/>
            </a:endParaRPr>
          </a:p>
          <a:p>
            <a:pPr marL="0" indent="0" fontAlgn="auto">
              <a:spcAft>
                <a:spcPts val="0"/>
              </a:spcAft>
              <a:buNone/>
              <a:defRPr/>
            </a:pPr>
            <a:r>
              <a:rPr lang="el-GR" sz="2800" b="1" dirty="0">
                <a:latin typeface="Calibri"/>
                <a:ea typeface="+mn-ea"/>
                <a:cs typeface="Calibri"/>
              </a:rPr>
              <a:t>β.</a:t>
            </a:r>
            <a:r>
              <a:rPr lang="el-GR" sz="2800" dirty="0">
                <a:latin typeface="Calibri"/>
                <a:ea typeface="+mn-ea"/>
                <a:cs typeface="Calibri"/>
              </a:rPr>
              <a:t> Ποιο μέρος της παραγγελίας έφαγαν και οι δυο φίλες μαζί; </a:t>
            </a:r>
            <a:endParaRPr lang="el-GR" sz="2800" b="1" dirty="0">
              <a:latin typeface="Calibri"/>
              <a:ea typeface="+mn-ea"/>
              <a:cs typeface="Calibri"/>
            </a:endParaRPr>
          </a:p>
          <a:p>
            <a:pPr marL="0" indent="0" fontAlgn="auto">
              <a:spcAft>
                <a:spcPts val="0"/>
              </a:spcAft>
              <a:buNone/>
              <a:defRPr/>
            </a:pPr>
            <a:r>
              <a:rPr lang="el-GR" sz="2800" b="1" dirty="0">
                <a:latin typeface="Calibri"/>
                <a:ea typeface="+mn-ea"/>
                <a:cs typeface="Calibri"/>
              </a:rPr>
              <a:t>γ.</a:t>
            </a:r>
            <a:r>
              <a:rPr lang="el-GR" sz="2800" dirty="0">
                <a:latin typeface="Calibri"/>
                <a:ea typeface="+mn-ea"/>
                <a:cs typeface="Calibri"/>
              </a:rPr>
              <a:t> Αν και οι δύο φίλες έφαγαν το ίδιο, πόσες πίτσες έφαγε η καθεμιά;</a:t>
            </a:r>
          </a:p>
        </p:txBody>
      </p:sp>
    </p:spTree>
    <p:extLst>
      <p:ext uri="{BB962C8B-B14F-4D97-AF65-F5344CB8AC3E}">
        <p14:creationId xmlns:p14="http://schemas.microsoft.com/office/powerpoint/2010/main" val="2897372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81000"/>
            <a:ext cx="8229600" cy="685800"/>
          </a:xfrm>
        </p:spPr>
        <p:txBody>
          <a:bodyPr/>
          <a:lstStyle/>
          <a:p>
            <a:pPr fontAlgn="auto">
              <a:spcAft>
                <a:spcPts val="0"/>
              </a:spcAft>
              <a:defRPr/>
            </a:pPr>
            <a:r>
              <a:rPr lang="el-GR" sz="3200" b="1" dirty="0">
                <a:solidFill>
                  <a:srgbClr val="FFFFFF"/>
                </a:solidFill>
                <a:latin typeface="Calibri"/>
                <a:ea typeface="+mj-ea"/>
                <a:cs typeface="Calibri"/>
              </a:rPr>
              <a:t>απάντηση Α</a:t>
            </a:r>
          </a:p>
        </p:txBody>
      </p:sp>
      <p:sp>
        <p:nvSpPr>
          <p:cNvPr id="3074" name="Rectangle 3"/>
          <p:cNvSpPr>
            <a:spLocks noGrp="1" noChangeArrowheads="1"/>
          </p:cNvSpPr>
          <p:nvPr>
            <p:ph idx="1"/>
          </p:nvPr>
        </p:nvSpPr>
        <p:spPr>
          <a:xfrm>
            <a:off x="1114425" y="1412776"/>
            <a:ext cx="7610475" cy="3670300"/>
          </a:xfrm>
        </p:spPr>
        <p:txBody>
          <a:bodyPr/>
          <a:lstStyle/>
          <a:p>
            <a:pPr marL="446088" indent="-446088">
              <a:buFont typeface="Wingdings" charset="0"/>
              <a:buNone/>
            </a:pPr>
            <a:r>
              <a:rPr lang="el-GR" sz="2800" b="1" dirty="0">
                <a:latin typeface="Calibri"/>
                <a:cs typeface="Calibri"/>
              </a:rPr>
              <a:t>α. </a:t>
            </a:r>
            <a:r>
              <a:rPr lang="el-GR" sz="2800" dirty="0">
                <a:latin typeface="Calibri"/>
                <a:cs typeface="Calibri"/>
              </a:rPr>
              <a:t>	οι δύο φίλες έφαγαν πέντε από τα έξι κομμάτια, δηλαδή 5/6</a:t>
            </a:r>
          </a:p>
          <a:p>
            <a:pPr marL="446088" indent="-446088">
              <a:buFont typeface="Wingdings" charset="0"/>
              <a:buNone/>
            </a:pPr>
            <a:r>
              <a:rPr lang="el-GR" sz="2800" b="1" dirty="0">
                <a:latin typeface="Calibri"/>
                <a:cs typeface="Calibri"/>
              </a:rPr>
              <a:t>β. </a:t>
            </a:r>
            <a:r>
              <a:rPr lang="el-GR" sz="2800" dirty="0">
                <a:latin typeface="Calibri"/>
                <a:cs typeface="Calibri"/>
              </a:rPr>
              <a:t>	οι δύο φίλες έφαγαν μια ολόκληρη πίτσα και δύο κομμάτια από τη δεύτερη, δηλαδή 1 και 2/3 </a:t>
            </a:r>
          </a:p>
          <a:p>
            <a:pPr marL="446088" indent="-446088">
              <a:buFont typeface="Wingdings" charset="0"/>
              <a:buNone/>
            </a:pPr>
            <a:r>
              <a:rPr lang="el-GR" sz="2800" b="1" dirty="0">
                <a:latin typeface="Calibri"/>
                <a:cs typeface="Calibri"/>
              </a:rPr>
              <a:t>γ. </a:t>
            </a:r>
            <a:r>
              <a:rPr lang="el-GR" sz="2800" dirty="0">
                <a:latin typeface="Calibri"/>
                <a:cs typeface="Calibri"/>
              </a:rPr>
              <a:t>	η κάθε μία έφαγε δύο κομμάτια και μοιράσανε άλλο ένα κομμάτι </a:t>
            </a:r>
          </a:p>
        </p:txBody>
      </p:sp>
    </p:spTree>
    <p:extLst>
      <p:ext uri="{BB962C8B-B14F-4D97-AF65-F5344CB8AC3E}">
        <p14:creationId xmlns:p14="http://schemas.microsoft.com/office/powerpoint/2010/main" val="2337689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8229600" cy="685800"/>
          </a:xfrm>
        </p:spPr>
        <p:txBody>
          <a:bodyPr/>
          <a:lstStyle/>
          <a:p>
            <a:pPr fontAlgn="auto">
              <a:spcAft>
                <a:spcPts val="0"/>
              </a:spcAft>
              <a:defRPr/>
            </a:pPr>
            <a:r>
              <a:rPr lang="el-GR" sz="3200" b="1" dirty="0">
                <a:solidFill>
                  <a:srgbClr val="FFFFFF"/>
                </a:solidFill>
                <a:latin typeface="Calibri"/>
                <a:ea typeface="+mj-ea"/>
                <a:cs typeface="Calibri"/>
              </a:rPr>
              <a:t>απάντηση Β</a:t>
            </a:r>
          </a:p>
        </p:txBody>
      </p:sp>
      <p:sp>
        <p:nvSpPr>
          <p:cNvPr id="4098" name="Rectangle 3"/>
          <p:cNvSpPr>
            <a:spLocks noGrp="1" noChangeArrowheads="1"/>
          </p:cNvSpPr>
          <p:nvPr>
            <p:ph idx="1"/>
          </p:nvPr>
        </p:nvSpPr>
        <p:spPr>
          <a:xfrm>
            <a:off x="1043608" y="1196752"/>
            <a:ext cx="7610475" cy="5400600"/>
          </a:xfrm>
        </p:spPr>
        <p:txBody>
          <a:bodyPr>
            <a:noAutofit/>
          </a:bodyPr>
          <a:lstStyle/>
          <a:p>
            <a:pPr>
              <a:lnSpc>
                <a:spcPct val="80000"/>
              </a:lnSpc>
              <a:buFont typeface="Wingdings" charset="0"/>
              <a:buNone/>
            </a:pPr>
            <a:r>
              <a:rPr lang="el-GR" sz="2800" b="1" dirty="0">
                <a:latin typeface="Calibri"/>
                <a:cs typeface="Calibri"/>
              </a:rPr>
              <a:t>α. </a:t>
            </a:r>
            <a:r>
              <a:rPr lang="el-GR" sz="2800" dirty="0">
                <a:latin typeface="Calibri"/>
                <a:cs typeface="Calibri"/>
              </a:rPr>
              <a:t>οι δύο φίλες έφαγαν 3/3 από την πρώτη πίτσα, δηλαδή μία ολόκληρη και 2/3 από τη δεύτερη πίτσα, δηλαδή συνολικά 5/3 της πίτσας ή 1 και 2/3 της πίτσας. </a:t>
            </a:r>
          </a:p>
          <a:p>
            <a:pPr>
              <a:lnSpc>
                <a:spcPct val="80000"/>
              </a:lnSpc>
              <a:buFont typeface="Wingdings" charset="0"/>
              <a:buNone/>
            </a:pPr>
            <a:r>
              <a:rPr lang="el-GR" sz="2800" b="1" dirty="0">
                <a:latin typeface="Calibri"/>
                <a:cs typeface="Calibri"/>
              </a:rPr>
              <a:t>β. </a:t>
            </a:r>
            <a:r>
              <a:rPr lang="el-GR" sz="2800" dirty="0">
                <a:latin typeface="Calibri"/>
                <a:cs typeface="Calibri"/>
              </a:rPr>
              <a:t>η παραγγελία είναι δύο πίτσες. Από αυτές οι δύο φίλες έφαγαν πέντε από τα έξι κομμάτια. Άρα έφαγαν τα 5/6 της παραγγελίας. </a:t>
            </a:r>
          </a:p>
          <a:p>
            <a:pPr>
              <a:lnSpc>
                <a:spcPct val="80000"/>
              </a:lnSpc>
              <a:buFont typeface="Wingdings" charset="0"/>
              <a:buNone/>
            </a:pPr>
            <a:r>
              <a:rPr lang="el-GR" sz="2800" b="1" dirty="0">
                <a:latin typeface="Calibri"/>
                <a:cs typeface="Calibri"/>
              </a:rPr>
              <a:t>γ. </a:t>
            </a:r>
            <a:r>
              <a:rPr lang="el-GR" sz="2800" dirty="0">
                <a:latin typeface="Calibri"/>
                <a:cs typeface="Calibri"/>
              </a:rPr>
              <a:t>η κάθε μία έφαγε δύο κομμάτια που είναι τα 2/3 της πίτσας και το μισό του ενός κομματιού που είναι το 1/3 της πίτσας. Το μισό του τρίτου είναι το έκτο, άρα η κάθε μία έφαγε 2/3 + 1/6 = 4/6 +1/6 = 5/6 της πίτσας. Μπορούμε από την αρχή να μοιράσουμε την πίτσα σε έκτα οπότε θα μοιράζεται ακριβώς.</a:t>
            </a:r>
          </a:p>
        </p:txBody>
      </p:sp>
    </p:spTree>
    <p:extLst>
      <p:ext uri="{BB962C8B-B14F-4D97-AF65-F5344CB8AC3E}">
        <p14:creationId xmlns:p14="http://schemas.microsoft.com/office/powerpoint/2010/main" val="3307304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81000"/>
            <a:ext cx="8229600" cy="685800"/>
          </a:xfrm>
        </p:spPr>
        <p:txBody>
          <a:bodyPr/>
          <a:lstStyle/>
          <a:p>
            <a:pPr fontAlgn="auto">
              <a:spcAft>
                <a:spcPts val="0"/>
              </a:spcAft>
              <a:defRPr/>
            </a:pPr>
            <a:r>
              <a:rPr lang="el-GR" sz="3200" b="1">
                <a:solidFill>
                  <a:srgbClr val="FFFFFF"/>
                </a:solidFill>
                <a:latin typeface="Calibri"/>
                <a:cs typeface="Calibri"/>
              </a:rPr>
              <a:t>απάντηση Γ</a:t>
            </a:r>
            <a:endParaRPr lang="el-GR" sz="3200" b="1" dirty="0">
              <a:solidFill>
                <a:schemeClr val="tx1"/>
              </a:solidFill>
              <a:latin typeface="Arial" charset="0"/>
              <a:ea typeface="+mj-ea"/>
              <a:cs typeface="+mj-cs"/>
            </a:endParaRPr>
          </a:p>
        </p:txBody>
      </p:sp>
      <p:sp>
        <p:nvSpPr>
          <p:cNvPr id="5122" name="Rectangle 3"/>
          <p:cNvSpPr>
            <a:spLocks noGrp="1" noChangeArrowheads="1"/>
          </p:cNvSpPr>
          <p:nvPr>
            <p:ph idx="1"/>
          </p:nvPr>
        </p:nvSpPr>
        <p:spPr>
          <a:xfrm>
            <a:off x="1043608" y="1484784"/>
            <a:ext cx="7610475" cy="3670300"/>
          </a:xfrm>
        </p:spPr>
        <p:txBody>
          <a:bodyPr/>
          <a:lstStyle/>
          <a:p>
            <a:pPr marL="533400" indent="-533400" algn="just">
              <a:buFont typeface="Wingdings" charset="0"/>
              <a:buNone/>
            </a:pPr>
            <a:r>
              <a:rPr lang="el-GR" sz="2800" b="1" dirty="0">
                <a:latin typeface="Calibri"/>
                <a:cs typeface="Calibri"/>
              </a:rPr>
              <a:t>α. </a:t>
            </a:r>
            <a:r>
              <a:rPr lang="el-GR" sz="2800" dirty="0">
                <a:latin typeface="Calibri"/>
                <a:cs typeface="Calibri"/>
              </a:rPr>
              <a:t>οι δύο φίλες έφαγαν μία ολόκληρη και ένα μεγάλο κομμάτι από τη δεύτερη, δηλαδή μια και κάτι.</a:t>
            </a:r>
          </a:p>
          <a:p>
            <a:pPr marL="533400" indent="-533400" algn="just">
              <a:buFont typeface="Wingdings" charset="0"/>
              <a:buNone/>
            </a:pPr>
            <a:r>
              <a:rPr lang="el-GR" sz="2800" b="1" dirty="0">
                <a:latin typeface="Calibri"/>
                <a:cs typeface="Calibri"/>
              </a:rPr>
              <a:t>β. </a:t>
            </a:r>
            <a:r>
              <a:rPr lang="el-GR" sz="2800" dirty="0">
                <a:latin typeface="Calibri"/>
                <a:cs typeface="Calibri"/>
              </a:rPr>
              <a:t>οι δύο φίλες έφαγαν σχεδόν και τις δύο πίτσες </a:t>
            </a:r>
          </a:p>
          <a:p>
            <a:pPr marL="533400" indent="-533400" algn="just">
              <a:buFont typeface="Wingdings" charset="0"/>
              <a:buNone/>
            </a:pPr>
            <a:r>
              <a:rPr lang="el-GR" sz="2800" b="1" dirty="0">
                <a:latin typeface="Calibri"/>
                <a:cs typeface="Calibri"/>
              </a:rPr>
              <a:t>γ. </a:t>
            </a:r>
            <a:r>
              <a:rPr lang="el-GR" sz="2800" dirty="0">
                <a:latin typeface="Calibri"/>
                <a:cs typeface="Calibri"/>
              </a:rPr>
              <a:t>η κάθε μία έφαγε το μισό</a:t>
            </a:r>
          </a:p>
        </p:txBody>
      </p:sp>
    </p:spTree>
    <p:extLst>
      <p:ext uri="{BB962C8B-B14F-4D97-AF65-F5344CB8AC3E}">
        <p14:creationId xmlns:p14="http://schemas.microsoft.com/office/powerpoint/2010/main" val="1962007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quare_pizza_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758" y="704999"/>
            <a:ext cx="5653168" cy="5421050"/>
          </a:xfrm>
          <a:prstGeom prst="rect">
            <a:avLst/>
          </a:prstGeom>
        </p:spPr>
      </p:pic>
    </p:spTree>
    <p:extLst>
      <p:ext uri="{BB962C8B-B14F-4D97-AF65-F5344CB8AC3E}">
        <p14:creationId xmlns:p14="http://schemas.microsoft.com/office/powerpoint/2010/main" val="3366398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l-GR" b="1" dirty="0">
                <a:latin typeface="Calibri"/>
                <a:cs typeface="Calibri"/>
              </a:rPr>
              <a:t>η έννοια του κλάσματος</a:t>
            </a:r>
            <a:endParaRPr lang="en-US" b="1" dirty="0">
              <a:latin typeface="Calibri"/>
              <a:cs typeface="Calibri"/>
            </a:endParaRPr>
          </a:p>
        </p:txBody>
      </p:sp>
      <p:sp>
        <p:nvSpPr>
          <p:cNvPr id="14339" name="Content Placeholder 2"/>
          <p:cNvSpPr>
            <a:spLocks noGrp="1"/>
          </p:cNvSpPr>
          <p:nvPr>
            <p:ph idx="1"/>
          </p:nvPr>
        </p:nvSpPr>
        <p:spPr>
          <a:xfrm>
            <a:off x="1114425" y="2595562"/>
            <a:ext cx="7610475" cy="4001789"/>
          </a:xfrm>
        </p:spPr>
        <p:txBody>
          <a:bodyPr/>
          <a:lstStyle/>
          <a:p>
            <a:pPr marL="685800" eaLnBrk="1" hangingPunct="1">
              <a:buClr>
                <a:schemeClr val="bg1">
                  <a:lumMod val="75000"/>
                </a:schemeClr>
              </a:buClr>
              <a:buSzPct val="75000"/>
              <a:buFont typeface="Wingdings" charset="2"/>
              <a:buChar char="q"/>
            </a:pPr>
            <a:r>
              <a:rPr lang="el-GR" sz="2200" dirty="0">
                <a:latin typeface="Calibri"/>
                <a:cs typeface="Calibri"/>
              </a:rPr>
              <a:t>πώς μπορούμε να δουλέψουμε με κλάσματα δίχως να χρησιμοποιήσουμε μαθηματικά σύμβολα;</a:t>
            </a:r>
          </a:p>
          <a:p>
            <a:pPr marL="685800" eaLnBrk="1" hangingPunct="1">
              <a:buClr>
                <a:schemeClr val="bg1">
                  <a:lumMod val="75000"/>
                </a:schemeClr>
              </a:buClr>
              <a:buSzPct val="75000"/>
              <a:buFont typeface="Wingdings" charset="2"/>
              <a:buChar char="q"/>
            </a:pPr>
            <a:r>
              <a:rPr lang="el-GR" sz="2200" dirty="0">
                <a:latin typeface="Calibri"/>
                <a:cs typeface="Calibri"/>
              </a:rPr>
              <a:t>ποια αναπαραστατικά μοντέλα μπορούμε να χρησιμοποιήσουμε και με ποιο τρόπο;</a:t>
            </a:r>
          </a:p>
          <a:p>
            <a:pPr marL="685800" eaLnBrk="1" hangingPunct="1">
              <a:buClr>
                <a:schemeClr val="bg1">
                  <a:lumMod val="75000"/>
                </a:schemeClr>
              </a:buClr>
              <a:buSzPct val="75000"/>
              <a:buFont typeface="Wingdings" charset="2"/>
              <a:buChar char="q"/>
            </a:pPr>
            <a:r>
              <a:rPr lang="el-GR" sz="2200" dirty="0">
                <a:latin typeface="Calibri"/>
                <a:cs typeface="Calibri"/>
              </a:rPr>
              <a:t>πόσο χρόνο πρέπει να αφιερώσουμε στα κλάσματα πριν αρχίσουμε να κάνουμε πράξεις με αυτά;</a:t>
            </a:r>
          </a:p>
          <a:p>
            <a:pPr marL="685800" eaLnBrk="1" hangingPunct="1">
              <a:buClr>
                <a:schemeClr val="bg1">
                  <a:lumMod val="75000"/>
                </a:schemeClr>
              </a:buClr>
              <a:buSzPct val="75000"/>
              <a:buFont typeface="Wingdings" charset="2"/>
              <a:buChar char="q"/>
            </a:pPr>
            <a:r>
              <a:rPr lang="el-GR" sz="2200" dirty="0">
                <a:latin typeface="Calibri"/>
                <a:cs typeface="Calibri"/>
              </a:rPr>
              <a:t>πώς μπορούν να μάθουν τα παιδιά για τα κλάσματα δίχως να στηρίζονται σε κανόνες και ‘τεχνάσματα’;</a:t>
            </a:r>
          </a:p>
          <a:p>
            <a:pPr indent="0" eaLnBrk="1" hangingPunct="1">
              <a:buFont typeface="Wingdings" charset="0"/>
              <a:buNone/>
            </a:pPr>
            <a:endParaRPr lang="el-GR" sz="2200" dirty="0">
              <a:latin typeface="Calibri"/>
              <a:cs typeface="Calibri"/>
            </a:endParaRPr>
          </a:p>
        </p:txBody>
      </p:sp>
    </p:spTree>
    <p:extLst>
      <p:ext uri="{BB962C8B-B14F-4D97-AF65-F5344CB8AC3E}">
        <p14:creationId xmlns:p14="http://schemas.microsoft.com/office/powerpoint/2010/main" val="394319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2695"/>
            <a:ext cx="8913813" cy="1902867"/>
          </a:xfrm>
        </p:spPr>
        <p:txBody>
          <a:bodyPr>
            <a:normAutofit fontScale="90000"/>
          </a:bodyPr>
          <a:lstStyle/>
          <a:p>
            <a:r>
              <a:rPr lang="el-GR" sz="4400" b="1" dirty="0">
                <a:solidFill>
                  <a:schemeClr val="accent4"/>
                </a:solidFill>
                <a:latin typeface="Calibri" charset="0"/>
                <a:cs typeface="Calibri" charset="0"/>
              </a:rPr>
              <a:t>Sullivan Street Bakery</a:t>
            </a:r>
            <a:r>
              <a:rPr lang="el-GR" sz="4400" b="1" dirty="0">
                <a:latin typeface="Calibri" charset="0"/>
                <a:cs typeface="Calibri" charset="0"/>
              </a:rPr>
              <a:t> </a:t>
            </a:r>
            <a:br>
              <a:rPr lang="el-GR" sz="4400" b="1" dirty="0">
                <a:latin typeface="Calibri" charset="0"/>
                <a:cs typeface="Calibri" charset="0"/>
              </a:rPr>
            </a:br>
            <a:r>
              <a:rPr lang="el-GR" sz="4400" b="1" dirty="0">
                <a:latin typeface="Calibri" charset="0"/>
                <a:cs typeface="Calibri" charset="0"/>
              </a:rPr>
              <a:t>Η καλύτερη τετράγωνη πίτσα στην Νέα Υόρκη</a:t>
            </a:r>
            <a:endParaRPr lang="en-US" sz="4400" dirty="0"/>
          </a:p>
        </p:txBody>
      </p:sp>
      <p:pic>
        <p:nvPicPr>
          <p:cNvPr id="5" name="Picture 8"/>
          <p:cNvPicPr>
            <a:picLocks noGrp="1" noChangeAspect="1" noChangeArrowheads="1"/>
          </p:cNvPicPr>
          <p:nvPr>
            <p:ph idx="1"/>
          </p:nvPr>
        </p:nvPicPr>
        <p:blipFill>
          <a:blip r:embed="rId2"/>
          <a:srcRect/>
          <a:stretch>
            <a:fillRect/>
          </a:stretch>
        </p:blipFill>
        <p:spPr>
          <a:xfrm>
            <a:off x="1219200" y="2805261"/>
            <a:ext cx="6840538" cy="3648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4912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sz="2200" dirty="0">
                <a:latin typeface="Calibri"/>
                <a:cs typeface="Calibri"/>
              </a:rPr>
              <a:t>Sullivan Street Bakery, 73 Sullivan St., New York, 212-334-9435</a:t>
            </a:r>
          </a:p>
        </p:txBody>
      </p:sp>
      <p:sp>
        <p:nvSpPr>
          <p:cNvPr id="14339" name="Content Placeholder 2"/>
          <p:cNvSpPr>
            <a:spLocks noGrp="1"/>
          </p:cNvSpPr>
          <p:nvPr>
            <p:ph idx="1"/>
          </p:nvPr>
        </p:nvSpPr>
        <p:spPr>
          <a:xfrm>
            <a:off x="1114425" y="2420888"/>
            <a:ext cx="7610475" cy="3281710"/>
          </a:xfrm>
        </p:spPr>
        <p:txBody>
          <a:bodyPr/>
          <a:lstStyle/>
          <a:p>
            <a:pPr eaLnBrk="1" hangingPunct="1">
              <a:buFont typeface="Wingdings" charset="0"/>
              <a:buNone/>
            </a:pPr>
            <a:r>
              <a:rPr lang="el-GR" dirty="0">
                <a:latin typeface="Verdana" charset="0"/>
              </a:rPr>
              <a:t>	Τρεις φίλοι πήγαν στο φούρνο της Sullivan Street στο Μανχάταν της Νέας Υόρκης και παρήγγειλλαν τη διάσημη τετράγωνη πίτσα του. Και οι τρεις πεινούσαν πεινούσαν σαν λύκοι. Καθώς περίμεναν</a:t>
            </a:r>
            <a:r>
              <a:rPr lang="en-US" dirty="0">
                <a:latin typeface="Verdana" charset="0"/>
              </a:rPr>
              <a:t> </a:t>
            </a:r>
            <a:r>
              <a:rPr lang="el-GR" dirty="0">
                <a:latin typeface="Verdana" charset="0"/>
              </a:rPr>
              <a:t>να έρθει η παραγγελία τους, συνειδητοποίησαν ότι τους αρέσει εξίσου η ξεροψημένη κόρα. </a:t>
            </a:r>
          </a:p>
          <a:p>
            <a:pPr indent="0" eaLnBrk="1" hangingPunct="1">
              <a:buFont typeface="Wingdings" charset="0"/>
              <a:buNone/>
            </a:pPr>
            <a:r>
              <a:rPr lang="el-GR" dirty="0">
                <a:latin typeface="Verdana" charset="0"/>
              </a:rPr>
              <a:t>Μπορείτε να τους βοηθήσετε να μοιράσουν δίκαια την τετράγωνη πίτσα ώστε να φάει ο καθένας το ίδιο μερίδιο από την πίτσα και από την κόρα;</a:t>
            </a:r>
          </a:p>
          <a:p>
            <a:pPr marL="342900" lvl="1" indent="0">
              <a:buNone/>
            </a:pPr>
            <a:endParaRPr lang="el-GR" sz="1400" dirty="0"/>
          </a:p>
          <a:p>
            <a:pPr indent="0" eaLnBrk="1" hangingPunct="1">
              <a:buFont typeface="Wingdings" charset="0"/>
              <a:buNone/>
            </a:pPr>
            <a:endParaRPr lang="el-GR" dirty="0">
              <a:latin typeface="Verdana" charset="0"/>
            </a:endParaRPr>
          </a:p>
        </p:txBody>
      </p:sp>
    </p:spTree>
    <p:extLst>
      <p:ext uri="{BB962C8B-B14F-4D97-AF65-F5344CB8AC3E}">
        <p14:creationId xmlns:p14="http://schemas.microsoft.com/office/powerpoint/2010/main" val="286657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Effect transition="in" filter="fade">
                                      <p:cBhvr>
                                        <p:cTn id="11" dur="1500"/>
                                        <p:tgtEl>
                                          <p:spTgt spid="14339">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Effect transition="in" filter="fade">
                                      <p:cBhvr>
                                        <p:cTn id="15" dur="15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33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56786" y="1809433"/>
            <a:ext cx="3248866" cy="3239773"/>
            <a:chOff x="2956786" y="1809433"/>
            <a:chExt cx="3248866" cy="3239773"/>
          </a:xfrm>
        </p:grpSpPr>
        <p:sp>
          <p:nvSpPr>
            <p:cNvPr id="6" name="Rectangle 5"/>
            <p:cNvSpPr>
              <a:spLocks/>
            </p:cNvSpPr>
            <p:nvPr/>
          </p:nvSpPr>
          <p:spPr>
            <a:xfrm>
              <a:off x="2956786" y="1809436"/>
              <a:ext cx="3240000" cy="3239770"/>
            </a:xfrm>
            <a:prstGeom prst="rect">
              <a:avLst/>
            </a:prstGeom>
            <a:solidFill>
              <a:schemeClr val="accent1">
                <a:lumMod val="60000"/>
                <a:lumOff val="40000"/>
              </a:schemeClr>
            </a:solidFill>
            <a:ln w="25400">
              <a:solidFill>
                <a:schemeClr val="tx1"/>
              </a:solidFill>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fontAlgn="auto">
                <a:spcBef>
                  <a:spcPts val="0"/>
                </a:spcBef>
                <a:spcAft>
                  <a:spcPts val="0"/>
                </a:spcAft>
              </a:pPr>
              <a:endParaRPr lang="en-US">
                <a:solidFill>
                  <a:prstClr val="white"/>
                </a:solidFill>
                <a:latin typeface="Calibri"/>
              </a:endParaRPr>
            </a:p>
          </p:txBody>
        </p:sp>
        <p:sp>
          <p:nvSpPr>
            <p:cNvPr id="7" name="Right Triangle 6"/>
            <p:cNvSpPr>
              <a:spLocks noChangeAspect="1"/>
            </p:cNvSpPr>
            <p:nvPr/>
          </p:nvSpPr>
          <p:spPr>
            <a:xfrm rot="10800000">
              <a:off x="2968421" y="1809433"/>
              <a:ext cx="3237231" cy="3237440"/>
            </a:xfrm>
            <a:prstGeom prst="rtTriangl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fontAlgn="auto">
                <a:spcBef>
                  <a:spcPts val="0"/>
                </a:spcBef>
                <a:spcAft>
                  <a:spcPts val="0"/>
                </a:spcAft>
              </a:pPr>
              <a:endParaRPr lang="en-US">
                <a:solidFill>
                  <a:prstClr val="black"/>
                </a:solidFill>
                <a:latin typeface="Calibri"/>
              </a:endParaRPr>
            </a:p>
          </p:txBody>
        </p:sp>
      </p:grpSp>
      <p:sp>
        <p:nvSpPr>
          <p:cNvPr id="8" name="Right Triangle 7"/>
          <p:cNvSpPr>
            <a:spLocks noChangeAspect="1"/>
          </p:cNvSpPr>
          <p:nvPr/>
        </p:nvSpPr>
        <p:spPr>
          <a:xfrm rot="5400000">
            <a:off x="2949469" y="1809221"/>
            <a:ext cx="3237635" cy="3236791"/>
          </a:xfrm>
          <a:prstGeom prst="rtTriangl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fontAlgn="auto">
              <a:spcBef>
                <a:spcPts val="0"/>
              </a:spcBef>
              <a:spcAft>
                <a:spcPts val="0"/>
              </a:spcAft>
            </a:pPr>
            <a:endParaRPr lang="en-US">
              <a:solidFill>
                <a:prstClr val="black"/>
              </a:solidFill>
              <a:latin typeface="Calibri"/>
            </a:endParaRPr>
          </a:p>
        </p:txBody>
      </p:sp>
    </p:spTree>
    <p:extLst>
      <p:ext uri="{BB962C8B-B14F-4D97-AF65-F5344CB8AC3E}">
        <p14:creationId xmlns:p14="http://schemas.microsoft.com/office/powerpoint/2010/main" val="682613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spect="1"/>
          </p:cNvSpPr>
          <p:nvPr/>
        </p:nvSpPr>
        <p:spPr>
          <a:xfrm>
            <a:off x="2998930" y="1795543"/>
            <a:ext cx="3240000" cy="3244868"/>
          </a:xfrm>
          <a:prstGeom prst="rect">
            <a:avLst/>
          </a:prstGeom>
          <a:solidFill>
            <a:schemeClr val="accent1">
              <a:lumMod val="60000"/>
              <a:lumOff val="40000"/>
            </a:schemeClr>
          </a:solidFill>
          <a:ln w="25400">
            <a:solidFill>
              <a:schemeClr val="tx1"/>
            </a:solidFill>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fontAlgn="auto">
              <a:spcBef>
                <a:spcPts val="0"/>
              </a:spcBef>
              <a:spcAft>
                <a:spcPts val="0"/>
              </a:spcAft>
            </a:pPr>
            <a:endParaRPr lang="en-US" dirty="0">
              <a:solidFill>
                <a:prstClr val="white"/>
              </a:solidFill>
              <a:latin typeface="Calibri"/>
            </a:endParaRPr>
          </a:p>
        </p:txBody>
      </p:sp>
      <p:grpSp>
        <p:nvGrpSpPr>
          <p:cNvPr id="18" name="Group 17"/>
          <p:cNvGrpSpPr/>
          <p:nvPr/>
        </p:nvGrpSpPr>
        <p:grpSpPr>
          <a:xfrm>
            <a:off x="2990424" y="1795543"/>
            <a:ext cx="3258551" cy="3243994"/>
            <a:chOff x="2990424" y="1795543"/>
            <a:chExt cx="3258551" cy="3243994"/>
          </a:xfrm>
        </p:grpSpPr>
        <p:grpSp>
          <p:nvGrpSpPr>
            <p:cNvPr id="15" name="Group 14"/>
            <p:cNvGrpSpPr/>
            <p:nvPr/>
          </p:nvGrpSpPr>
          <p:grpSpPr>
            <a:xfrm>
              <a:off x="2990424" y="1795543"/>
              <a:ext cx="3258551" cy="3237635"/>
              <a:chOff x="813529" y="900545"/>
              <a:chExt cx="3258551" cy="3237635"/>
            </a:xfrm>
          </p:grpSpPr>
          <p:sp>
            <p:nvSpPr>
              <p:cNvPr id="7" name="Right Triangle 6"/>
              <p:cNvSpPr>
                <a:spLocks noChangeAspect="1"/>
              </p:cNvSpPr>
              <p:nvPr/>
            </p:nvSpPr>
            <p:spPr>
              <a:xfrm rot="10800000">
                <a:off x="834849" y="900545"/>
                <a:ext cx="3237231" cy="3237440"/>
              </a:xfrm>
              <a:prstGeom prst="rtTriangl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fontAlgn="auto">
                  <a:spcBef>
                    <a:spcPts val="0"/>
                  </a:spcBef>
                  <a:spcAft>
                    <a:spcPts val="0"/>
                  </a:spcAft>
                </a:pPr>
                <a:endParaRPr lang="en-US">
                  <a:solidFill>
                    <a:prstClr val="black"/>
                  </a:solidFill>
                  <a:latin typeface="Calibri"/>
                </a:endParaRPr>
              </a:p>
            </p:txBody>
          </p:sp>
          <p:sp>
            <p:nvSpPr>
              <p:cNvPr id="8" name="Right Triangle 7"/>
              <p:cNvSpPr>
                <a:spLocks noChangeAspect="1"/>
              </p:cNvSpPr>
              <p:nvPr/>
            </p:nvSpPr>
            <p:spPr>
              <a:xfrm rot="5400000">
                <a:off x="813107" y="900967"/>
                <a:ext cx="3237635" cy="3236791"/>
              </a:xfrm>
              <a:prstGeom prst="rtTriangl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fontAlgn="auto">
                  <a:spcBef>
                    <a:spcPts val="0"/>
                  </a:spcBef>
                  <a:spcAft>
                    <a:spcPts val="0"/>
                  </a:spcAft>
                </a:pPr>
                <a:endParaRPr lang="en-US">
                  <a:solidFill>
                    <a:prstClr val="black"/>
                  </a:solidFill>
                  <a:latin typeface="Calibri"/>
                </a:endParaRPr>
              </a:p>
            </p:txBody>
          </p:sp>
        </p:grpSp>
        <p:grpSp>
          <p:nvGrpSpPr>
            <p:cNvPr id="9" name="Group 8"/>
            <p:cNvGrpSpPr/>
            <p:nvPr/>
          </p:nvGrpSpPr>
          <p:grpSpPr>
            <a:xfrm>
              <a:off x="2998930" y="3394887"/>
              <a:ext cx="3238500" cy="1644650"/>
              <a:chOff x="0" y="0"/>
              <a:chExt cx="3238500" cy="1644650"/>
            </a:xfrm>
          </p:grpSpPr>
          <p:sp>
            <p:nvSpPr>
              <p:cNvPr id="10" name="Freeform 9"/>
              <p:cNvSpPr/>
              <p:nvPr/>
            </p:nvSpPr>
            <p:spPr>
              <a:xfrm>
                <a:off x="0" y="0"/>
                <a:ext cx="1612900" cy="1644650"/>
              </a:xfrm>
              <a:custGeom>
                <a:avLst/>
                <a:gdLst>
                  <a:gd name="connsiteX0" fmla="*/ 1612900 w 1612900"/>
                  <a:gd name="connsiteY0" fmla="*/ 0 h 1644650"/>
                  <a:gd name="connsiteX1" fmla="*/ 0 w 1612900"/>
                  <a:gd name="connsiteY1" fmla="*/ 1631950 h 1644650"/>
                  <a:gd name="connsiteX2" fmla="*/ 1079500 w 1612900"/>
                  <a:gd name="connsiteY2" fmla="*/ 1644650 h 1644650"/>
                  <a:gd name="connsiteX3" fmla="*/ 1612900 w 1612900"/>
                  <a:gd name="connsiteY3" fmla="*/ 0 h 1644650"/>
                </a:gdLst>
                <a:ahLst/>
                <a:cxnLst>
                  <a:cxn ang="0">
                    <a:pos x="connsiteX0" y="connsiteY0"/>
                  </a:cxn>
                  <a:cxn ang="0">
                    <a:pos x="connsiteX1" y="connsiteY1"/>
                  </a:cxn>
                  <a:cxn ang="0">
                    <a:pos x="connsiteX2" y="connsiteY2"/>
                  </a:cxn>
                  <a:cxn ang="0">
                    <a:pos x="connsiteX3" y="connsiteY3"/>
                  </a:cxn>
                </a:cxnLst>
                <a:rect l="l" t="t" r="r" b="b"/>
                <a:pathLst>
                  <a:path w="1612900" h="1644650">
                    <a:moveTo>
                      <a:pt x="1612900" y="0"/>
                    </a:moveTo>
                    <a:lnTo>
                      <a:pt x="0" y="1631950"/>
                    </a:lnTo>
                    <a:lnTo>
                      <a:pt x="1079500" y="1644650"/>
                    </a:lnTo>
                    <a:lnTo>
                      <a:pt x="1612900" y="0"/>
                    </a:lnTo>
                    <a:close/>
                  </a:path>
                </a:pathLst>
              </a:cu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fontAlgn="auto">
                  <a:spcBef>
                    <a:spcPts val="0"/>
                  </a:spcBef>
                  <a:spcAft>
                    <a:spcPts val="0"/>
                  </a:spcAft>
                </a:pPr>
                <a:endParaRPr lang="en-US">
                  <a:solidFill>
                    <a:prstClr val="white"/>
                  </a:solidFill>
                  <a:latin typeface="Calibri"/>
                </a:endParaRPr>
              </a:p>
            </p:txBody>
          </p:sp>
          <p:sp>
            <p:nvSpPr>
              <p:cNvPr id="11" name="Freeform 10"/>
              <p:cNvSpPr/>
              <p:nvPr/>
            </p:nvSpPr>
            <p:spPr>
              <a:xfrm>
                <a:off x="1612900" y="6350"/>
                <a:ext cx="1625600" cy="1631950"/>
              </a:xfrm>
              <a:custGeom>
                <a:avLst/>
                <a:gdLst>
                  <a:gd name="connsiteX0" fmla="*/ 0 w 1625600"/>
                  <a:gd name="connsiteY0" fmla="*/ 0 h 1631950"/>
                  <a:gd name="connsiteX1" fmla="*/ 1625600 w 1625600"/>
                  <a:gd name="connsiteY1" fmla="*/ 1619250 h 1631950"/>
                  <a:gd name="connsiteX2" fmla="*/ 533400 w 1625600"/>
                  <a:gd name="connsiteY2" fmla="*/ 1631950 h 1631950"/>
                  <a:gd name="connsiteX3" fmla="*/ 0 w 1625600"/>
                  <a:gd name="connsiteY3" fmla="*/ 0 h 1631950"/>
                </a:gdLst>
                <a:ahLst/>
                <a:cxnLst>
                  <a:cxn ang="0">
                    <a:pos x="connsiteX0" y="connsiteY0"/>
                  </a:cxn>
                  <a:cxn ang="0">
                    <a:pos x="connsiteX1" y="connsiteY1"/>
                  </a:cxn>
                  <a:cxn ang="0">
                    <a:pos x="connsiteX2" y="connsiteY2"/>
                  </a:cxn>
                  <a:cxn ang="0">
                    <a:pos x="connsiteX3" y="connsiteY3"/>
                  </a:cxn>
                </a:cxnLst>
                <a:rect l="l" t="t" r="r" b="b"/>
                <a:pathLst>
                  <a:path w="1625600" h="1631950">
                    <a:moveTo>
                      <a:pt x="0" y="0"/>
                    </a:moveTo>
                    <a:lnTo>
                      <a:pt x="1625600" y="1619250"/>
                    </a:lnTo>
                    <a:lnTo>
                      <a:pt x="533400" y="1631950"/>
                    </a:lnTo>
                    <a:lnTo>
                      <a:pt x="0" y="0"/>
                    </a:lnTo>
                    <a:close/>
                  </a:path>
                </a:pathLst>
              </a:cu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fontAlgn="auto">
                  <a:spcBef>
                    <a:spcPts val="0"/>
                  </a:spcBef>
                  <a:spcAft>
                    <a:spcPts val="0"/>
                  </a:spcAft>
                </a:pPr>
                <a:endParaRPr lang="en-US">
                  <a:solidFill>
                    <a:prstClr val="white"/>
                  </a:solidFill>
                  <a:latin typeface="Calibri"/>
                </a:endParaRPr>
              </a:p>
            </p:txBody>
          </p:sp>
          <p:sp>
            <p:nvSpPr>
              <p:cNvPr id="12" name="Freeform 11"/>
              <p:cNvSpPr/>
              <p:nvPr/>
            </p:nvSpPr>
            <p:spPr>
              <a:xfrm>
                <a:off x="1073150" y="25400"/>
                <a:ext cx="1073150" cy="1619250"/>
              </a:xfrm>
              <a:custGeom>
                <a:avLst/>
                <a:gdLst>
                  <a:gd name="connsiteX0" fmla="*/ 546100 w 1073150"/>
                  <a:gd name="connsiteY0" fmla="*/ 0 h 1619250"/>
                  <a:gd name="connsiteX1" fmla="*/ 1073150 w 1073150"/>
                  <a:gd name="connsiteY1" fmla="*/ 1619250 h 1619250"/>
                  <a:gd name="connsiteX2" fmla="*/ 0 w 1073150"/>
                  <a:gd name="connsiteY2" fmla="*/ 1619250 h 1619250"/>
                  <a:gd name="connsiteX3" fmla="*/ 546100 w 1073150"/>
                  <a:gd name="connsiteY3" fmla="*/ 0 h 1619250"/>
                </a:gdLst>
                <a:ahLst/>
                <a:cxnLst>
                  <a:cxn ang="0">
                    <a:pos x="connsiteX0" y="connsiteY0"/>
                  </a:cxn>
                  <a:cxn ang="0">
                    <a:pos x="connsiteX1" y="connsiteY1"/>
                  </a:cxn>
                  <a:cxn ang="0">
                    <a:pos x="connsiteX2" y="connsiteY2"/>
                  </a:cxn>
                  <a:cxn ang="0">
                    <a:pos x="connsiteX3" y="connsiteY3"/>
                  </a:cxn>
                </a:cxnLst>
                <a:rect l="l" t="t" r="r" b="b"/>
                <a:pathLst>
                  <a:path w="1073150" h="1619250">
                    <a:moveTo>
                      <a:pt x="546100" y="0"/>
                    </a:moveTo>
                    <a:lnTo>
                      <a:pt x="1073150" y="1619250"/>
                    </a:lnTo>
                    <a:lnTo>
                      <a:pt x="0" y="1619250"/>
                    </a:lnTo>
                    <a:lnTo>
                      <a:pt x="546100" y="0"/>
                    </a:lnTo>
                    <a:close/>
                  </a:path>
                </a:pathLst>
              </a:custGeom>
              <a:gradFill flip="none" rotWithShape="1">
                <a:gsLst>
                  <a:gs pos="0">
                    <a:schemeClr val="accent1">
                      <a:tint val="100000"/>
                      <a:shade val="100000"/>
                      <a:satMod val="130000"/>
                      <a:alpha val="1000"/>
                    </a:schemeClr>
                  </a:gs>
                  <a:gs pos="100000">
                    <a:schemeClr val="accent1">
                      <a:tint val="50000"/>
                      <a:shade val="100000"/>
                      <a:satMod val="350000"/>
                      <a:alpha val="1000"/>
                    </a:schemeClr>
                  </a:gs>
                </a:gsLst>
                <a:lin ang="16200000" scaled="0"/>
                <a:tileRect/>
              </a:gra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fontAlgn="auto">
                  <a:spcBef>
                    <a:spcPts val="0"/>
                  </a:spcBef>
                  <a:spcAft>
                    <a:spcPts val="0"/>
                  </a:spcAft>
                </a:pPr>
                <a:endParaRPr lang="en-US">
                  <a:solidFill>
                    <a:prstClr val="white"/>
                  </a:solidFill>
                  <a:latin typeface="Calibri"/>
                </a:endParaRPr>
              </a:p>
            </p:txBody>
          </p:sp>
        </p:grpSp>
      </p:grpSp>
    </p:spTree>
    <p:extLst>
      <p:ext uri="{BB962C8B-B14F-4D97-AF65-F5344CB8AC3E}">
        <p14:creationId xmlns:p14="http://schemas.microsoft.com/office/powerpoint/2010/main" val="2207599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quare_pizza_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017" y="756213"/>
            <a:ext cx="5400000" cy="540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8273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quare_pizza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2605" y="698774"/>
            <a:ext cx="5400000" cy="540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731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03238" y="1008336"/>
            <a:ext cx="8183562" cy="1052512"/>
          </a:xfrm>
        </p:spPr>
        <p:txBody>
          <a:bodyPr/>
          <a:lstStyle/>
          <a:p>
            <a:pPr eaLnBrk="1" hangingPunct="1"/>
            <a:r>
              <a:rPr lang="el-GR" sz="4000" b="1" dirty="0">
                <a:effectLst>
                  <a:outerShdw blurRad="38100" dist="38100" dir="2700000" algn="tl">
                    <a:srgbClr val="000000"/>
                  </a:outerShdw>
                </a:effectLst>
                <a:latin typeface="Calibri"/>
                <a:cs typeface="Calibri"/>
              </a:rPr>
              <a:t>ι</a:t>
            </a:r>
            <a:r>
              <a:rPr lang="el-GR" sz="4000" b="1" dirty="0">
                <a:effectLst>
                  <a:outerShdw blurRad="38100" dist="38100" dir="2700000" algn="tl">
                    <a:srgbClr val="000000"/>
                  </a:outerShdw>
                </a:effectLst>
                <a:latin typeface="Calibri"/>
                <a:ea typeface="ＭＳ Ｐゴシック" charset="0"/>
                <a:cs typeface="Calibri"/>
              </a:rPr>
              <a:t>σοδύναμα κλάσματα (</a:t>
            </a:r>
            <a:r>
              <a:rPr lang="el-GR" sz="4000" b="1" dirty="0">
                <a:solidFill>
                  <a:srgbClr val="7DC1EF"/>
                </a:solidFill>
                <a:effectLst>
                  <a:outerShdw blurRad="38100" dist="38100" dir="2700000" algn="tl">
                    <a:srgbClr val="000000"/>
                  </a:outerShdw>
                </a:effectLst>
                <a:latin typeface="Calibri"/>
                <a:ea typeface="ＭＳ Ｐゴシック" charset="0"/>
                <a:cs typeface="Calibri"/>
              </a:rPr>
              <a:t>πίτες</a:t>
            </a:r>
            <a:r>
              <a:rPr lang="el-GR" sz="4000" b="1" dirty="0">
                <a:solidFill>
                  <a:srgbClr val="FFFFFF"/>
                </a:solidFill>
                <a:effectLst>
                  <a:outerShdw blurRad="38100" dist="38100" dir="2700000" algn="tl">
                    <a:srgbClr val="000000"/>
                  </a:outerShdw>
                </a:effectLst>
                <a:latin typeface="Calibri"/>
                <a:ea typeface="ＭＳ Ｐゴシック" charset="0"/>
                <a:cs typeface="Calibri"/>
              </a:rPr>
              <a:t>)</a:t>
            </a:r>
          </a:p>
        </p:txBody>
      </p:sp>
      <p:pic>
        <p:nvPicPr>
          <p:cNvPr id="29699" name="Picture 3" descr="σάρωση0017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3050" y="2871564"/>
            <a:ext cx="8577263" cy="2933700"/>
          </a:xfrm>
          <a:noFill/>
        </p:spPr>
      </p:pic>
    </p:spTree>
    <p:extLst>
      <p:ext uri="{BB962C8B-B14F-4D97-AF65-F5344CB8AC3E}">
        <p14:creationId xmlns:p14="http://schemas.microsoft.com/office/powerpoint/2010/main" val="4093678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7544" y="844823"/>
            <a:ext cx="8318500" cy="1216025"/>
          </a:xfrm>
        </p:spPr>
        <p:txBody>
          <a:bodyPr/>
          <a:lstStyle/>
          <a:p>
            <a:pPr eaLnBrk="1" hangingPunct="1"/>
            <a:r>
              <a:rPr lang="el-GR" sz="4000" b="1" dirty="0">
                <a:effectLst>
                  <a:outerShdw blurRad="38100" dist="38100" dir="2700000" algn="tl">
                    <a:srgbClr val="000000"/>
                  </a:outerShdw>
                </a:effectLst>
                <a:latin typeface="Calibri"/>
                <a:cs typeface="Calibri"/>
              </a:rPr>
              <a:t>ι</a:t>
            </a:r>
            <a:r>
              <a:rPr lang="el-GR" sz="4000" b="1" dirty="0">
                <a:effectLst>
                  <a:outerShdw blurRad="38100" dist="38100" dir="2700000" algn="tl">
                    <a:srgbClr val="000000"/>
                  </a:outerShdw>
                </a:effectLst>
                <a:latin typeface="Calibri"/>
                <a:ea typeface="ＭＳ Ｐゴシック" charset="0"/>
                <a:cs typeface="Calibri"/>
              </a:rPr>
              <a:t>σοδύναμα κλάσματα (</a:t>
            </a:r>
            <a:r>
              <a:rPr lang="el-GR" sz="4000" b="1" dirty="0">
                <a:solidFill>
                  <a:srgbClr val="7DC1EF"/>
                </a:solidFill>
                <a:effectLst>
                  <a:outerShdw blurRad="38100" dist="38100" dir="2700000" algn="tl">
                    <a:srgbClr val="000000"/>
                  </a:outerShdw>
                </a:effectLst>
                <a:latin typeface="Calibri"/>
                <a:ea typeface="ＭＳ Ｐゴシック" charset="0"/>
                <a:cs typeface="Calibri"/>
              </a:rPr>
              <a:t>καμβάς</a:t>
            </a:r>
            <a:r>
              <a:rPr lang="el-GR" sz="4000" b="1" dirty="0">
                <a:effectLst>
                  <a:outerShdw blurRad="38100" dist="38100" dir="2700000" algn="tl">
                    <a:srgbClr val="000000"/>
                  </a:outerShdw>
                </a:effectLst>
                <a:latin typeface="Calibri"/>
                <a:ea typeface="ＭＳ Ｐゴシック" charset="0"/>
                <a:cs typeface="Calibri"/>
              </a:rPr>
              <a:t>)</a:t>
            </a:r>
            <a:r>
              <a:rPr lang="el-GR" sz="4000" b="1" dirty="0">
                <a:solidFill>
                  <a:srgbClr val="0000FF"/>
                </a:solidFill>
                <a:effectLst>
                  <a:outerShdw blurRad="38100" dist="38100" dir="2700000" algn="tl">
                    <a:srgbClr val="000000"/>
                  </a:outerShdw>
                </a:effectLst>
                <a:latin typeface="Calibri"/>
                <a:ea typeface="ＭＳ Ｐゴシック" charset="0"/>
                <a:cs typeface="Calibri"/>
              </a:rPr>
              <a:t> </a:t>
            </a:r>
            <a:r>
              <a:rPr lang="en-US" sz="4000" b="1" dirty="0">
                <a:solidFill>
                  <a:srgbClr val="7DC1EF"/>
                </a:solidFill>
                <a:effectLst>
                  <a:outerShdw blurRad="38100" dist="38100" dir="2700000" algn="tl">
                    <a:srgbClr val="000000"/>
                  </a:outerShdw>
                </a:effectLst>
                <a:latin typeface="Calibri"/>
                <a:ea typeface="ＭＳ Ｐゴシック" charset="0"/>
                <a:cs typeface="Calibri"/>
              </a:rPr>
              <a:t> </a:t>
            </a:r>
            <a:endParaRPr lang="el-GR" sz="4000" b="1" dirty="0">
              <a:solidFill>
                <a:srgbClr val="7DC1EF"/>
              </a:solidFill>
              <a:effectLst>
                <a:outerShdw blurRad="38100" dist="38100" dir="2700000" algn="tl">
                  <a:srgbClr val="000000"/>
                </a:outerShdw>
              </a:effectLst>
              <a:latin typeface="Calibri"/>
              <a:ea typeface="ＭＳ Ｐゴシック" charset="0"/>
              <a:cs typeface="Calibri"/>
            </a:endParaRPr>
          </a:p>
        </p:txBody>
      </p:sp>
      <p:pic>
        <p:nvPicPr>
          <p:cNvPr id="30723" name="Picture 3" descr="σάρωση0017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98600" y="2241353"/>
            <a:ext cx="6441530" cy="4355999"/>
          </a:xfrm>
        </p:spPr>
      </p:pic>
      <p:grpSp>
        <p:nvGrpSpPr>
          <p:cNvPr id="30724" name="Group 4"/>
          <p:cNvGrpSpPr>
            <a:grpSpLocks/>
          </p:cNvGrpSpPr>
          <p:nvPr/>
        </p:nvGrpSpPr>
        <p:grpSpPr bwMode="auto">
          <a:xfrm>
            <a:off x="2419982" y="3171204"/>
            <a:ext cx="2152067" cy="2447926"/>
            <a:chOff x="1202" y="1979"/>
            <a:chExt cx="1520" cy="1542"/>
          </a:xfrm>
        </p:grpSpPr>
        <p:grpSp>
          <p:nvGrpSpPr>
            <p:cNvPr id="30725" name="Group 5"/>
            <p:cNvGrpSpPr>
              <a:grpSpLocks/>
            </p:cNvGrpSpPr>
            <p:nvPr/>
          </p:nvGrpSpPr>
          <p:grpSpPr bwMode="auto">
            <a:xfrm>
              <a:off x="1202" y="1979"/>
              <a:ext cx="1520" cy="1542"/>
              <a:chOff x="1202" y="1979"/>
              <a:chExt cx="1520" cy="1542"/>
            </a:xfrm>
          </p:grpSpPr>
          <p:sp>
            <p:nvSpPr>
              <p:cNvPr id="30727" name="Rectangle 6"/>
              <p:cNvSpPr>
                <a:spLocks noChangeArrowheads="1"/>
              </p:cNvSpPr>
              <p:nvPr/>
            </p:nvSpPr>
            <p:spPr bwMode="auto">
              <a:xfrm>
                <a:off x="1202" y="1979"/>
                <a:ext cx="1520" cy="1535"/>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728" name="Rectangle 7"/>
              <p:cNvSpPr>
                <a:spLocks noChangeArrowheads="1"/>
              </p:cNvSpPr>
              <p:nvPr/>
            </p:nvSpPr>
            <p:spPr bwMode="auto">
              <a:xfrm>
                <a:off x="1204" y="1979"/>
                <a:ext cx="493" cy="1542"/>
              </a:xfrm>
              <a:prstGeom prst="rect">
                <a:avLst/>
              </a:prstGeom>
              <a:solidFill>
                <a:schemeClr val="accent1">
                  <a:alpha val="50195"/>
                </a:schemeClr>
              </a:solidFill>
              <a:ln w="19050">
                <a:solidFill>
                  <a:schemeClr val="tx1"/>
                </a:solidFill>
                <a:miter lim="800000"/>
                <a:headEnd/>
                <a:tailEnd/>
              </a:ln>
            </p:spPr>
            <p:txBody>
              <a:bodyPr wrap="none" anchor="ctr"/>
              <a:lstStyle/>
              <a:p>
                <a:endParaRPr lang="en-US"/>
              </a:p>
            </p:txBody>
          </p:sp>
        </p:grpSp>
        <p:sp>
          <p:nvSpPr>
            <p:cNvPr id="30726" name="Line 8"/>
            <p:cNvSpPr>
              <a:spLocks noChangeShapeType="1"/>
            </p:cNvSpPr>
            <p:nvPr/>
          </p:nvSpPr>
          <p:spPr bwMode="auto">
            <a:xfrm>
              <a:off x="2200" y="1979"/>
              <a:ext cx="18" cy="152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Tree>
    <p:extLst>
      <p:ext uri="{BB962C8B-B14F-4D97-AF65-F5344CB8AC3E}">
        <p14:creationId xmlns:p14="http://schemas.microsoft.com/office/powerpoint/2010/main" val="1092193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03238" y="980728"/>
            <a:ext cx="8183562" cy="1052512"/>
          </a:xfrm>
        </p:spPr>
        <p:txBody>
          <a:bodyPr/>
          <a:lstStyle/>
          <a:p>
            <a:pPr eaLnBrk="1" hangingPunct="1"/>
            <a:r>
              <a:rPr lang="el-GR" sz="4000" b="1" dirty="0">
                <a:effectLst>
                  <a:outerShdw blurRad="38100" dist="38100" dir="2700000" algn="tl">
                    <a:srgbClr val="000000"/>
                  </a:outerShdw>
                </a:effectLst>
                <a:latin typeface="Calibri"/>
                <a:cs typeface="Calibri"/>
              </a:rPr>
              <a:t>ισοδύναμα κλάσματα (</a:t>
            </a:r>
            <a:r>
              <a:rPr lang="el-GR" sz="4000" b="1" dirty="0">
                <a:solidFill>
                  <a:schemeClr val="accent4"/>
                </a:solidFill>
                <a:effectLst>
                  <a:outerShdw blurRad="38100" dist="38100" dir="2700000" algn="tl">
                    <a:srgbClr val="000000"/>
                  </a:outerShdw>
                </a:effectLst>
                <a:latin typeface="Calibri"/>
                <a:cs typeface="Calibri"/>
              </a:rPr>
              <a:t>χαρτί</a:t>
            </a:r>
            <a:r>
              <a:rPr lang="el-GR" sz="4000" b="1" dirty="0">
                <a:solidFill>
                  <a:srgbClr val="FFFFFF"/>
                </a:solidFill>
                <a:effectLst>
                  <a:outerShdw blurRad="38100" dist="38100" dir="2700000" algn="tl">
                    <a:srgbClr val="000000"/>
                  </a:outerShdw>
                </a:effectLst>
                <a:latin typeface="Calibri"/>
                <a:cs typeface="Calibri"/>
              </a:rPr>
              <a:t>)</a:t>
            </a:r>
          </a:p>
        </p:txBody>
      </p:sp>
      <p:pic>
        <p:nvPicPr>
          <p:cNvPr id="31747" name="Picture 3" descr="σάρωση0017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01888" y="2409527"/>
            <a:ext cx="4386262" cy="4187825"/>
          </a:xfrm>
        </p:spPr>
      </p:pic>
    </p:spTree>
    <p:extLst>
      <p:ext uri="{BB962C8B-B14F-4D97-AF65-F5344CB8AC3E}">
        <p14:creationId xmlns:p14="http://schemas.microsoft.com/office/powerpoint/2010/main" val="1117707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03238" y="764704"/>
            <a:ext cx="8183562" cy="1052512"/>
          </a:xfrm>
        </p:spPr>
        <p:txBody>
          <a:bodyPr/>
          <a:lstStyle/>
          <a:p>
            <a:pPr eaLnBrk="1" hangingPunct="1"/>
            <a:r>
              <a:rPr lang="el-GR" sz="4000" b="1" dirty="0">
                <a:effectLst>
                  <a:outerShdw blurRad="38100" dist="38100" dir="2700000" algn="tl">
                    <a:srgbClr val="000000"/>
                  </a:outerShdw>
                </a:effectLst>
                <a:latin typeface="Calibri"/>
                <a:cs typeface="Calibri"/>
              </a:rPr>
              <a:t>ισοδύναμα κλάσματα (</a:t>
            </a:r>
            <a:r>
              <a:rPr lang="el-GR" sz="4000" b="1" dirty="0">
                <a:solidFill>
                  <a:srgbClr val="0000FF"/>
                </a:solidFill>
                <a:effectLst>
                  <a:outerShdw blurRad="38100" dist="38100" dir="2700000" algn="tl">
                    <a:srgbClr val="000000"/>
                  </a:outerShdw>
                </a:effectLst>
                <a:latin typeface="Calibri"/>
                <a:cs typeface="Calibri"/>
              </a:rPr>
              <a:t>καμβάς</a:t>
            </a:r>
            <a:r>
              <a:rPr lang="el-GR" sz="4000" b="1" dirty="0">
                <a:effectLst>
                  <a:outerShdw blurRad="38100" dist="38100" dir="2700000" algn="tl">
                    <a:srgbClr val="000000"/>
                  </a:outerShdw>
                </a:effectLst>
                <a:latin typeface="Calibri"/>
                <a:cs typeface="Calibri"/>
              </a:rPr>
              <a:t>)</a:t>
            </a:r>
          </a:p>
        </p:txBody>
      </p:sp>
      <p:pic>
        <p:nvPicPr>
          <p:cNvPr id="32771" name="Picture 3" descr="σάρωση0017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2572" y="1844824"/>
            <a:ext cx="2676875" cy="4860000"/>
          </a:xfrm>
        </p:spPr>
      </p:pic>
    </p:spTree>
    <p:extLst>
      <p:ext uri="{BB962C8B-B14F-4D97-AF65-F5344CB8AC3E}">
        <p14:creationId xmlns:p14="http://schemas.microsoft.com/office/powerpoint/2010/main" val="2207001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l-GR" b="1" dirty="0">
                <a:latin typeface="Calibri"/>
                <a:cs typeface="Calibri"/>
              </a:rPr>
              <a:t>ποια είναι τέταρτα;</a:t>
            </a:r>
            <a:endParaRPr lang="en-US" b="1" dirty="0">
              <a:latin typeface="Calibri"/>
              <a:cs typeface="Calibri"/>
            </a:endParaRPr>
          </a:p>
        </p:txBody>
      </p:sp>
      <p:pic>
        <p:nvPicPr>
          <p:cNvPr id="5" name="Picture 3" descr="σάρωση0014"/>
          <p:cNvPicPr>
            <a:picLocks noGrp="1" noChangeAspect="1" noChangeArrowheads="1"/>
          </p:cNvPicPr>
          <p:nvPr>
            <p:ph idx="1"/>
          </p:nvPr>
        </p:nvPicPr>
        <p:blipFill>
          <a:blip r:embed="rId2"/>
          <a:stretch>
            <a:fillRect/>
          </a:stretch>
        </p:blipFill>
        <p:spPr>
          <a:xfrm>
            <a:off x="481111" y="2704336"/>
            <a:ext cx="8183562" cy="3375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415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03238" y="908720"/>
            <a:ext cx="8183562" cy="1052512"/>
          </a:xfrm>
        </p:spPr>
        <p:txBody>
          <a:bodyPr/>
          <a:lstStyle/>
          <a:p>
            <a:pPr eaLnBrk="1" hangingPunct="1"/>
            <a:r>
              <a:rPr lang="el-GR" sz="4000" b="1" dirty="0">
                <a:effectLst>
                  <a:outerShdw blurRad="38100" dist="38100" dir="2700000" algn="tl">
                    <a:srgbClr val="000000"/>
                  </a:outerShdw>
                </a:effectLst>
                <a:latin typeface="Calibri"/>
                <a:cs typeface="Calibri"/>
              </a:rPr>
              <a:t>ι</a:t>
            </a:r>
            <a:r>
              <a:rPr lang="el-GR" sz="4000" b="1" dirty="0">
                <a:effectLst>
                  <a:outerShdw blurRad="38100" dist="38100" dir="2700000" algn="tl">
                    <a:srgbClr val="000000"/>
                  </a:outerShdw>
                </a:effectLst>
                <a:latin typeface="Calibri"/>
                <a:ea typeface="ＭＳ Ｐゴシック" charset="0"/>
                <a:cs typeface="Calibri"/>
              </a:rPr>
              <a:t>σοδύναμα κλάσματα (</a:t>
            </a:r>
            <a:r>
              <a:rPr lang="el-GR" sz="4000" b="1" dirty="0">
                <a:solidFill>
                  <a:schemeClr val="accent4"/>
                </a:solidFill>
                <a:effectLst>
                  <a:outerShdw blurRad="38100" dist="38100" dir="2700000" algn="tl">
                    <a:srgbClr val="000000"/>
                  </a:outerShdw>
                </a:effectLst>
                <a:latin typeface="Calibri"/>
                <a:ea typeface="ＭＳ Ｐゴシック" charset="0"/>
                <a:cs typeface="Calibri"/>
              </a:rPr>
              <a:t>πούλια</a:t>
            </a:r>
            <a:r>
              <a:rPr lang="el-GR" sz="4000" b="1" dirty="0">
                <a:solidFill>
                  <a:srgbClr val="FFFFFF"/>
                </a:solidFill>
                <a:effectLst>
                  <a:outerShdw blurRad="38100" dist="38100" dir="2700000" algn="tl">
                    <a:srgbClr val="000000"/>
                  </a:outerShdw>
                </a:effectLst>
                <a:latin typeface="Calibri"/>
                <a:ea typeface="ＭＳ Ｐゴシック" charset="0"/>
                <a:cs typeface="Calibri"/>
              </a:rPr>
              <a:t>)</a:t>
            </a:r>
          </a:p>
        </p:txBody>
      </p:sp>
      <p:pic>
        <p:nvPicPr>
          <p:cNvPr id="33795" name="Picture 3" descr="σάρωση0018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74900" y="2337519"/>
            <a:ext cx="4440238" cy="4187825"/>
          </a:xfrm>
        </p:spPr>
      </p:pic>
    </p:spTree>
    <p:extLst>
      <p:ext uri="{BB962C8B-B14F-4D97-AF65-F5344CB8AC3E}">
        <p14:creationId xmlns:p14="http://schemas.microsoft.com/office/powerpoint/2010/main" val="3470528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σάρωση0018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35497" y="2150393"/>
            <a:ext cx="6592887" cy="3798887"/>
          </a:xfrm>
        </p:spPr>
      </p:pic>
      <p:sp>
        <p:nvSpPr>
          <p:cNvPr id="2" name="Title 1"/>
          <p:cNvSpPr>
            <a:spLocks noGrp="1"/>
          </p:cNvSpPr>
          <p:nvPr>
            <p:ph type="title"/>
          </p:nvPr>
        </p:nvSpPr>
        <p:spPr/>
        <p:txBody>
          <a:bodyPr/>
          <a:lstStyle/>
          <a:p>
            <a:r>
              <a:rPr lang="el-GR" b="1" dirty="0">
                <a:effectLst>
                  <a:outerShdw blurRad="38100" dist="38100" dir="2700000" algn="tl">
                    <a:srgbClr val="000000"/>
                  </a:outerShdw>
                </a:effectLst>
                <a:latin typeface="Calibri"/>
                <a:cs typeface="Calibri"/>
              </a:rPr>
              <a:t>ισοδύναμα κλάσματα (</a:t>
            </a:r>
            <a:r>
              <a:rPr lang="el-GR" b="1" dirty="0">
                <a:solidFill>
                  <a:schemeClr val="accent4"/>
                </a:solidFill>
                <a:effectLst>
                  <a:outerShdw blurRad="38100" dist="38100" dir="2700000" algn="tl">
                    <a:srgbClr val="000000"/>
                  </a:outerShdw>
                </a:effectLst>
                <a:latin typeface="Calibri"/>
                <a:cs typeface="Calibri"/>
              </a:rPr>
              <a:t>πούλια</a:t>
            </a:r>
            <a:r>
              <a:rPr lang="el-GR" b="1" dirty="0">
                <a:solidFill>
                  <a:srgbClr val="FFFFFF"/>
                </a:solidFill>
                <a:effectLst>
                  <a:outerShdw blurRad="38100" dist="38100" dir="2700000" algn="tl">
                    <a:srgbClr val="000000"/>
                  </a:outerShdw>
                </a:effectLst>
                <a:latin typeface="Calibri"/>
                <a:cs typeface="Calibri"/>
              </a:rPr>
              <a:t>)</a:t>
            </a:r>
            <a:endParaRPr lang="en-US" dirty="0"/>
          </a:p>
        </p:txBody>
      </p:sp>
    </p:spTree>
    <p:extLst>
      <p:ext uri="{BB962C8B-B14F-4D97-AF65-F5344CB8AC3E}">
        <p14:creationId xmlns:p14="http://schemas.microsoft.com/office/powerpoint/2010/main" val="3020047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03238" y="4983163"/>
            <a:ext cx="8183562" cy="1052512"/>
          </a:xfrm>
        </p:spPr>
        <p:txBody>
          <a:bodyPr/>
          <a:lstStyle/>
          <a:p>
            <a:pPr eaLnBrk="1" hangingPunct="1"/>
            <a:r>
              <a:rPr lang="el-GR" sz="3000">
                <a:effectLst>
                  <a:outerShdw blurRad="38100" dist="38100" dir="2700000" algn="tl">
                    <a:srgbClr val="000000"/>
                  </a:outerShdw>
                </a:effectLst>
                <a:latin typeface="Verdana" charset="0"/>
                <a:ea typeface="ＭＳ Ｐゴシック" charset="0"/>
                <a:cs typeface="ＭＳ Ｐゴシック" charset="0"/>
              </a:rPr>
              <a:t>Ισοδύναμα κλάσματα– </a:t>
            </a:r>
            <a:r>
              <a:rPr lang="el-GR" sz="3000">
                <a:solidFill>
                  <a:srgbClr val="0000FF"/>
                </a:solidFill>
                <a:effectLst>
                  <a:outerShdw blurRad="38100" dist="38100" dir="2700000" algn="tl">
                    <a:srgbClr val="000000"/>
                  </a:outerShdw>
                </a:effectLst>
                <a:latin typeface="Verdana" charset="0"/>
                <a:ea typeface="ＭＳ Ｐゴシック" charset="0"/>
                <a:cs typeface="ＭＳ Ｐゴシック" charset="0"/>
              </a:rPr>
              <a:t>πούλια</a:t>
            </a:r>
          </a:p>
        </p:txBody>
      </p:sp>
      <p:pic>
        <p:nvPicPr>
          <p:cNvPr id="35843" name="Picture 3" descr="σάρωση0018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971675"/>
            <a:ext cx="7129463" cy="3762375"/>
          </a:xfrm>
        </p:spPr>
      </p:pic>
    </p:spTree>
    <p:extLst>
      <p:ext uri="{BB962C8B-B14F-4D97-AF65-F5344CB8AC3E}">
        <p14:creationId xmlns:p14="http://schemas.microsoft.com/office/powerpoint/2010/main" val="2404826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σάρωση0018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89025" y="1989138"/>
            <a:ext cx="6938963" cy="2713037"/>
          </a:xfrm>
        </p:spPr>
      </p:pic>
      <p:sp>
        <p:nvSpPr>
          <p:cNvPr id="2" name="Title 1"/>
          <p:cNvSpPr>
            <a:spLocks noGrp="1"/>
          </p:cNvSpPr>
          <p:nvPr>
            <p:ph type="title"/>
          </p:nvPr>
        </p:nvSpPr>
        <p:spPr/>
        <p:txBody>
          <a:bodyPr/>
          <a:lstStyle/>
          <a:p>
            <a:r>
              <a:rPr lang="el-GR" b="1" dirty="0">
                <a:effectLst>
                  <a:outerShdw blurRad="38100" dist="38100" dir="2700000" algn="tl">
                    <a:srgbClr val="000000"/>
                  </a:outerShdw>
                </a:effectLst>
                <a:latin typeface="Calibri"/>
                <a:cs typeface="Calibri"/>
              </a:rPr>
              <a:t>ισοδύναμα κλάσματα (</a:t>
            </a:r>
            <a:r>
              <a:rPr lang="el-GR" b="1" dirty="0">
                <a:solidFill>
                  <a:schemeClr val="accent4"/>
                </a:solidFill>
                <a:effectLst>
                  <a:outerShdw blurRad="38100" dist="38100" dir="2700000" algn="tl">
                    <a:srgbClr val="000000"/>
                  </a:outerShdw>
                </a:effectLst>
                <a:latin typeface="Calibri"/>
                <a:cs typeface="Calibri"/>
              </a:rPr>
              <a:t>πούλια</a:t>
            </a:r>
            <a:r>
              <a:rPr lang="el-GR" b="1" dirty="0">
                <a:solidFill>
                  <a:srgbClr val="FFFFFF"/>
                </a:solidFill>
                <a:effectLst>
                  <a:outerShdw blurRad="38100" dist="38100" dir="2700000" algn="tl">
                    <a:srgbClr val="000000"/>
                  </a:outerShdw>
                </a:effectLst>
                <a:latin typeface="Calibri"/>
                <a:cs typeface="Calibri"/>
              </a:rPr>
              <a:t>)</a:t>
            </a:r>
            <a:endParaRPr lang="en-US" dirty="0"/>
          </a:p>
        </p:txBody>
      </p:sp>
    </p:spTree>
    <p:extLst>
      <p:ext uri="{BB962C8B-B14F-4D97-AF65-F5344CB8AC3E}">
        <p14:creationId xmlns:p14="http://schemas.microsoft.com/office/powerpoint/2010/main" val="4265241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σάρωση0018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8288" y="2205038"/>
            <a:ext cx="8551862" cy="2376487"/>
          </a:xfrm>
        </p:spPr>
      </p:pic>
      <p:sp>
        <p:nvSpPr>
          <p:cNvPr id="2" name="Title 1"/>
          <p:cNvSpPr>
            <a:spLocks noGrp="1"/>
          </p:cNvSpPr>
          <p:nvPr>
            <p:ph type="title"/>
          </p:nvPr>
        </p:nvSpPr>
        <p:spPr/>
        <p:txBody>
          <a:bodyPr/>
          <a:lstStyle/>
          <a:p>
            <a:r>
              <a:rPr lang="el-GR" b="1" dirty="0">
                <a:effectLst>
                  <a:outerShdw blurRad="38100" dist="38100" dir="2700000" algn="tl">
                    <a:srgbClr val="000000"/>
                  </a:outerShdw>
                </a:effectLst>
                <a:latin typeface="Calibri"/>
                <a:cs typeface="Calibri"/>
              </a:rPr>
              <a:t>ισοδύναμα κλάσματα (</a:t>
            </a:r>
            <a:r>
              <a:rPr lang="el-GR" b="1" dirty="0">
                <a:solidFill>
                  <a:schemeClr val="accent4"/>
                </a:solidFill>
                <a:effectLst>
                  <a:outerShdw blurRad="38100" dist="38100" dir="2700000" algn="tl">
                    <a:srgbClr val="000000"/>
                  </a:outerShdw>
                </a:effectLst>
                <a:latin typeface="Calibri"/>
                <a:cs typeface="Calibri"/>
              </a:rPr>
              <a:t>πούλια</a:t>
            </a:r>
            <a:r>
              <a:rPr lang="el-GR" b="1" dirty="0">
                <a:solidFill>
                  <a:srgbClr val="FFFFFF"/>
                </a:solidFill>
                <a:effectLst>
                  <a:outerShdw blurRad="38100" dist="38100" dir="2700000" algn="tl">
                    <a:srgbClr val="000000"/>
                  </a:outerShdw>
                </a:effectLst>
                <a:latin typeface="Calibri"/>
                <a:cs typeface="Calibri"/>
              </a:rPr>
              <a:t>)</a:t>
            </a:r>
            <a:endParaRPr lang="en-US" dirty="0"/>
          </a:p>
        </p:txBody>
      </p:sp>
    </p:spTree>
    <p:extLst>
      <p:ext uri="{BB962C8B-B14F-4D97-AF65-F5344CB8AC3E}">
        <p14:creationId xmlns:p14="http://schemas.microsoft.com/office/powerpoint/2010/main" val="2915302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l-GR" sz="4000" b="1" dirty="0">
                <a:effectLst>
                  <a:outerShdw blurRad="38100" dist="38100" dir="2700000" algn="tl">
                    <a:srgbClr val="000000"/>
                  </a:outerShdw>
                </a:effectLst>
                <a:latin typeface="Calibri"/>
                <a:ea typeface="ＭＳ Ｐゴシック" charset="0"/>
                <a:cs typeface="Calibri"/>
              </a:rPr>
              <a:t>Όλο, μερίδιο και κλάσμα </a:t>
            </a:r>
          </a:p>
        </p:txBody>
      </p:sp>
      <p:pic>
        <p:nvPicPr>
          <p:cNvPr id="38915" name="Picture 4">
            <a:hlinkClick r:id="rId2" action="ppaction://hlinkpres?slideindex=1&amp;slidetitl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57400"/>
            <a:ext cx="1012825" cy="184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8688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l-GR" sz="3200" b="1" dirty="0">
                <a:latin typeface="Calibri"/>
                <a:cs typeface="Calibri"/>
              </a:rPr>
              <a:t>αναπαραστατικά μοντέλα για τα κλάσματα</a:t>
            </a:r>
            <a:endParaRPr lang="en-US" sz="3200" b="1" dirty="0">
              <a:latin typeface="Calibri"/>
              <a:cs typeface="Calibri"/>
            </a:endParaRPr>
          </a:p>
        </p:txBody>
      </p:sp>
      <p:sp>
        <p:nvSpPr>
          <p:cNvPr id="14339" name="Content Placeholder 2"/>
          <p:cNvSpPr>
            <a:spLocks noGrp="1"/>
          </p:cNvSpPr>
          <p:nvPr>
            <p:ph idx="1"/>
          </p:nvPr>
        </p:nvSpPr>
        <p:spPr>
          <a:xfrm>
            <a:off x="1114425" y="2595563"/>
            <a:ext cx="7610475" cy="2129582"/>
          </a:xfrm>
        </p:spPr>
        <p:txBody>
          <a:bodyPr/>
          <a:lstStyle/>
          <a:p>
            <a:pPr marL="685800" eaLnBrk="1" hangingPunct="1">
              <a:buClr>
                <a:schemeClr val="bg1">
                  <a:lumMod val="75000"/>
                </a:schemeClr>
              </a:buClr>
              <a:buSzPct val="75000"/>
              <a:buFont typeface="Wingdings" charset="2"/>
              <a:buChar char="q"/>
            </a:pPr>
            <a:r>
              <a:rPr lang="el-GR" sz="2800" dirty="0">
                <a:latin typeface="Calibri"/>
                <a:cs typeface="Calibri"/>
              </a:rPr>
              <a:t>περιοχής ή εμβαδού</a:t>
            </a:r>
          </a:p>
          <a:p>
            <a:pPr marL="685800" eaLnBrk="1" hangingPunct="1">
              <a:buClr>
                <a:schemeClr val="bg1">
                  <a:lumMod val="75000"/>
                </a:schemeClr>
              </a:buClr>
              <a:buSzPct val="75000"/>
              <a:buFont typeface="Wingdings" charset="2"/>
              <a:buChar char="q"/>
            </a:pPr>
            <a:r>
              <a:rPr lang="el-GR" sz="2800" dirty="0">
                <a:latin typeface="Calibri"/>
                <a:cs typeface="Calibri"/>
              </a:rPr>
              <a:t>μήκους ή μέτρησης</a:t>
            </a:r>
          </a:p>
          <a:p>
            <a:pPr marL="685800" eaLnBrk="1" hangingPunct="1">
              <a:buClr>
                <a:schemeClr val="bg1">
                  <a:lumMod val="75000"/>
                </a:schemeClr>
              </a:buClr>
              <a:buSzPct val="75000"/>
              <a:buFont typeface="Wingdings" charset="2"/>
              <a:buChar char="q"/>
            </a:pPr>
            <a:r>
              <a:rPr lang="el-GR" sz="2800" dirty="0">
                <a:latin typeface="Calibri"/>
                <a:cs typeface="Calibri"/>
              </a:rPr>
              <a:t>συνόλων (διακριτά αντικείμενα)</a:t>
            </a:r>
          </a:p>
        </p:txBody>
      </p:sp>
    </p:spTree>
    <p:extLst>
      <p:ext uri="{BB962C8B-B14F-4D97-AF65-F5344CB8AC3E}">
        <p14:creationId xmlns:p14="http://schemas.microsoft.com/office/powerpoint/2010/main" val="211389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l-GR" sz="3200" b="1" dirty="0">
                <a:latin typeface="Calibri"/>
                <a:cs typeface="Calibri"/>
              </a:rPr>
              <a:t>ίσα ή δίκαια, μέρη ή μερίδια;</a:t>
            </a:r>
            <a:endParaRPr lang="en-US" sz="3200" b="1" dirty="0">
              <a:latin typeface="Calibri"/>
              <a:cs typeface="Calibri"/>
            </a:endParaRPr>
          </a:p>
        </p:txBody>
      </p:sp>
      <p:sp>
        <p:nvSpPr>
          <p:cNvPr id="14339" name="Content Placeholder 2"/>
          <p:cNvSpPr>
            <a:spLocks noGrp="1"/>
          </p:cNvSpPr>
          <p:nvPr>
            <p:ph idx="1"/>
          </p:nvPr>
        </p:nvSpPr>
        <p:spPr>
          <a:xfrm>
            <a:off x="1114425" y="2595562"/>
            <a:ext cx="7610475" cy="2993677"/>
          </a:xfrm>
        </p:spPr>
        <p:txBody>
          <a:bodyPr/>
          <a:lstStyle/>
          <a:p>
            <a:pPr indent="0" eaLnBrk="1" hangingPunct="1">
              <a:buClr>
                <a:schemeClr val="bg1">
                  <a:lumMod val="75000"/>
                </a:schemeClr>
              </a:buClr>
              <a:buSzPct val="75000"/>
              <a:buNone/>
            </a:pPr>
            <a:r>
              <a:rPr lang="el-GR" sz="2800" dirty="0">
                <a:latin typeface="Calibri"/>
                <a:cs typeface="Calibri"/>
              </a:rPr>
              <a:t>τα </a:t>
            </a:r>
            <a:r>
              <a:rPr lang="el-GR" sz="2800" b="1" dirty="0">
                <a:latin typeface="Calibri"/>
                <a:cs typeface="Calibri"/>
              </a:rPr>
              <a:t>ισομεγέθη</a:t>
            </a:r>
            <a:r>
              <a:rPr lang="el-GR" sz="2800" dirty="0">
                <a:latin typeface="Calibri"/>
                <a:cs typeface="Calibri"/>
              </a:rPr>
              <a:t> ή </a:t>
            </a:r>
            <a:r>
              <a:rPr lang="el-GR" sz="2800" b="1" dirty="0">
                <a:latin typeface="Calibri"/>
                <a:cs typeface="Calibri"/>
              </a:rPr>
              <a:t>δίκαια</a:t>
            </a:r>
            <a:r>
              <a:rPr lang="el-GR" sz="2800" dirty="0">
                <a:latin typeface="Calibri"/>
                <a:cs typeface="Calibri"/>
              </a:rPr>
              <a:t> μέρη δεν προϋποθέτουν απαραίτητα </a:t>
            </a:r>
            <a:r>
              <a:rPr lang="el-GR" sz="2800" b="1" dirty="0">
                <a:latin typeface="Calibri"/>
                <a:cs typeface="Calibri"/>
              </a:rPr>
              <a:t>ίσα</a:t>
            </a:r>
            <a:r>
              <a:rPr lang="el-GR" sz="2800" dirty="0">
                <a:latin typeface="Calibri"/>
                <a:cs typeface="Calibri"/>
              </a:rPr>
              <a:t> μέρη</a:t>
            </a:r>
          </a:p>
          <a:p>
            <a:pPr indent="0" eaLnBrk="1" hangingPunct="1">
              <a:buClr>
                <a:schemeClr val="bg1">
                  <a:lumMod val="75000"/>
                </a:schemeClr>
              </a:buClr>
              <a:buSzPct val="75000"/>
              <a:buNone/>
            </a:pPr>
            <a:endParaRPr lang="el-GR" sz="2800" dirty="0">
              <a:latin typeface="Calibri"/>
              <a:cs typeface="Calibri"/>
            </a:endParaRPr>
          </a:p>
          <a:p>
            <a:pPr indent="0" eaLnBrk="1" hangingPunct="1">
              <a:buClr>
                <a:schemeClr val="bg1">
                  <a:lumMod val="75000"/>
                </a:schemeClr>
              </a:buClr>
              <a:buSzPct val="75000"/>
              <a:buNone/>
            </a:pPr>
            <a:r>
              <a:rPr lang="el-GR" sz="2800" dirty="0">
                <a:latin typeface="Calibri"/>
                <a:cs typeface="Calibri"/>
              </a:rPr>
              <a:t>προτιμότερο να μιλούμε για </a:t>
            </a:r>
            <a:r>
              <a:rPr lang="el-GR" sz="2800" b="1" dirty="0">
                <a:latin typeface="Calibri"/>
                <a:cs typeface="Calibri"/>
              </a:rPr>
              <a:t>μερίδες</a:t>
            </a:r>
            <a:r>
              <a:rPr lang="el-GR" sz="2800" dirty="0">
                <a:latin typeface="Calibri"/>
                <a:cs typeface="Calibri"/>
              </a:rPr>
              <a:t> ή </a:t>
            </a:r>
            <a:r>
              <a:rPr lang="el-GR" sz="2800" b="1" dirty="0">
                <a:latin typeface="Calibri"/>
                <a:cs typeface="Calibri"/>
              </a:rPr>
              <a:t>μερίδια</a:t>
            </a:r>
            <a:r>
              <a:rPr lang="el-GR" sz="2800" dirty="0">
                <a:latin typeface="Calibri"/>
                <a:cs typeface="Calibri"/>
              </a:rPr>
              <a:t> κι όχι για </a:t>
            </a:r>
            <a:r>
              <a:rPr lang="el-GR" sz="2800" b="1" dirty="0">
                <a:latin typeface="Calibri"/>
                <a:cs typeface="Calibri"/>
              </a:rPr>
              <a:t>μέρη</a:t>
            </a:r>
          </a:p>
          <a:p>
            <a:pPr indent="0" eaLnBrk="1" hangingPunct="1">
              <a:buClr>
                <a:schemeClr val="bg1">
                  <a:lumMod val="75000"/>
                </a:schemeClr>
              </a:buClr>
              <a:buSzPct val="75000"/>
              <a:buNone/>
            </a:pPr>
            <a:endParaRPr lang="el-GR" sz="2800" dirty="0">
              <a:latin typeface="Calibri"/>
              <a:cs typeface="Calibri"/>
            </a:endParaRPr>
          </a:p>
        </p:txBody>
      </p:sp>
    </p:spTree>
    <p:extLst>
      <p:ext uri="{BB962C8B-B14F-4D97-AF65-F5344CB8AC3E}">
        <p14:creationId xmlns:p14="http://schemas.microsoft.com/office/powerpoint/2010/main" val="425505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l-GR" sz="3200" dirty="0">
                <a:latin typeface="Calibri"/>
                <a:cs typeface="Calibri"/>
              </a:rPr>
              <a:t>απαριθμώντας κλασματικές μονάδες</a:t>
            </a:r>
            <a:endParaRPr lang="en-US" sz="3200" dirty="0">
              <a:latin typeface="Calibri"/>
              <a:cs typeface="Calibri"/>
            </a:endParaRPr>
          </a:p>
        </p:txBody>
      </p:sp>
      <p:sp>
        <p:nvSpPr>
          <p:cNvPr id="14339" name="Content Placeholder 2"/>
          <p:cNvSpPr>
            <a:spLocks noGrp="1"/>
          </p:cNvSpPr>
          <p:nvPr>
            <p:ph idx="1"/>
          </p:nvPr>
        </p:nvSpPr>
        <p:spPr>
          <a:xfrm>
            <a:off x="1114425" y="2348880"/>
            <a:ext cx="7610475" cy="4001790"/>
          </a:xfrm>
        </p:spPr>
        <p:txBody>
          <a:bodyPr/>
          <a:lstStyle/>
          <a:p>
            <a:pPr marL="685800" eaLnBrk="1" hangingPunct="1">
              <a:buClr>
                <a:schemeClr val="bg1">
                  <a:lumMod val="75000"/>
                </a:schemeClr>
              </a:buClr>
              <a:buSzPct val="75000"/>
              <a:buFont typeface="Wingdings" charset="2"/>
              <a:buChar char="q"/>
            </a:pPr>
            <a:r>
              <a:rPr lang="el-GR" dirty="0">
                <a:latin typeface="Calibri"/>
                <a:cs typeface="Calibri"/>
              </a:rPr>
              <a:t>«τα όγδοα είναι μικρότερα από τα τρίτα»</a:t>
            </a:r>
          </a:p>
          <a:p>
            <a:pPr marL="685800" eaLnBrk="1" hangingPunct="1">
              <a:buClr>
                <a:schemeClr val="bg1">
                  <a:lumMod val="75000"/>
                </a:schemeClr>
              </a:buClr>
              <a:buSzPct val="75000"/>
              <a:buFont typeface="Wingdings" charset="2"/>
              <a:buChar char="q"/>
            </a:pPr>
            <a:r>
              <a:rPr lang="el-GR" dirty="0">
                <a:latin typeface="Calibri"/>
                <a:cs typeface="Calibri"/>
              </a:rPr>
              <a:t>υπάρχουν κλάσματα μεγαλύτερα της μονάδας;</a:t>
            </a:r>
          </a:p>
          <a:p>
            <a:pPr marL="685800" eaLnBrk="1" hangingPunct="1">
              <a:buClr>
                <a:schemeClr val="bg1">
                  <a:lumMod val="75000"/>
                </a:schemeClr>
              </a:buClr>
              <a:buSzPct val="75000"/>
              <a:buFont typeface="Wingdings" charset="2"/>
              <a:buChar char="q"/>
            </a:pPr>
            <a:r>
              <a:rPr lang="el-GR" dirty="0">
                <a:latin typeface="Calibri"/>
                <a:cs typeface="Calibri"/>
              </a:rPr>
              <a:t>τί γίνεται όταν φθάνουμε στη μονάδα (όλο); </a:t>
            </a:r>
          </a:p>
          <a:p>
            <a:pPr marL="685800" eaLnBrk="1" hangingPunct="1">
              <a:buClr>
                <a:schemeClr val="bg1">
                  <a:lumMod val="75000"/>
                </a:schemeClr>
              </a:buClr>
              <a:buSzPct val="75000"/>
              <a:buFont typeface="Wingdings" charset="2"/>
              <a:buChar char="q"/>
            </a:pPr>
            <a:r>
              <a:rPr lang="el-GR" dirty="0">
                <a:latin typeface="Calibri"/>
                <a:cs typeface="Calibri"/>
              </a:rPr>
              <a:t>τα κλάσματα είναι μικρότερα της μονάδας; πάντοτε;</a:t>
            </a:r>
          </a:p>
          <a:p>
            <a:pPr marL="685800" eaLnBrk="1" hangingPunct="1">
              <a:buClr>
                <a:schemeClr val="bg1">
                  <a:lumMod val="75000"/>
                </a:schemeClr>
              </a:buClr>
              <a:buSzPct val="75000"/>
              <a:buFont typeface="Wingdings" charset="2"/>
              <a:buChar char="q"/>
            </a:pPr>
            <a:r>
              <a:rPr lang="el-GR" dirty="0">
                <a:latin typeface="Calibri"/>
                <a:cs typeface="Calibri"/>
              </a:rPr>
              <a:t>τί γίνεται όταν φθάνουμε στο μισό, ή κοντά στο μισό ή ακόμη κοντά στο όλο (2 τέταρτα, 5 έκτα,...);</a:t>
            </a:r>
          </a:p>
          <a:p>
            <a:pPr marL="685800" eaLnBrk="1" hangingPunct="1">
              <a:buClr>
                <a:schemeClr val="bg1">
                  <a:lumMod val="75000"/>
                </a:schemeClr>
              </a:buClr>
              <a:buSzPct val="75000"/>
              <a:buFont typeface="Wingdings" charset="2"/>
              <a:buChar char="q"/>
            </a:pPr>
            <a:r>
              <a:rPr lang="el-GR" dirty="0">
                <a:latin typeface="Calibri"/>
                <a:cs typeface="Calibri"/>
              </a:rPr>
              <a:t>με μεγαλύτερα παιδιά σταματούμε σε ισοδύναμα κλάσματα και συζητούμε τι μας δίνουν (6 δωδέκατα, 9 έκτα,...)</a:t>
            </a:r>
          </a:p>
        </p:txBody>
      </p:sp>
    </p:spTree>
    <p:extLst>
      <p:ext uri="{BB962C8B-B14F-4D97-AF65-F5344CB8AC3E}">
        <p14:creationId xmlns:p14="http://schemas.microsoft.com/office/powerpoint/2010/main" val="343909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l-GR" sz="3200" dirty="0">
                <a:latin typeface="Calibri"/>
                <a:cs typeface="Calibri"/>
              </a:rPr>
              <a:t>συνδέοντας έννοιες με σύμβολα</a:t>
            </a:r>
            <a:endParaRPr lang="en-US" sz="3200" dirty="0">
              <a:latin typeface="Calibri"/>
              <a:cs typeface="Calibri"/>
            </a:endParaRPr>
          </a:p>
        </p:txBody>
      </p:sp>
      <p:grpSp>
        <p:nvGrpSpPr>
          <p:cNvPr id="4" name="Group 3"/>
          <p:cNvGrpSpPr/>
          <p:nvPr/>
        </p:nvGrpSpPr>
        <p:grpSpPr>
          <a:xfrm>
            <a:off x="1828799" y="2382267"/>
            <a:ext cx="5410201" cy="3855045"/>
            <a:chOff x="1828799" y="2382267"/>
            <a:chExt cx="5410201" cy="3855045"/>
          </a:xfrm>
        </p:grpSpPr>
        <p:graphicFrame>
          <p:nvGraphicFramePr>
            <p:cNvPr id="6" name="Object 2"/>
            <p:cNvGraphicFramePr>
              <a:graphicFrameLocks noChangeAspect="1"/>
            </p:cNvGraphicFramePr>
            <p:nvPr>
              <p:extLst>
                <p:ext uri="{D42A27DB-BD31-4B8C-83A1-F6EECF244321}">
                  <p14:modId xmlns:p14="http://schemas.microsoft.com/office/powerpoint/2010/main" val="2435389706"/>
                </p:ext>
              </p:extLst>
            </p:nvPr>
          </p:nvGraphicFramePr>
          <p:xfrm>
            <a:off x="1828799" y="2382267"/>
            <a:ext cx="5400676" cy="974725"/>
          </p:xfrm>
          <a:graphic>
            <a:graphicData uri="http://schemas.openxmlformats.org/presentationml/2006/ole">
              <mc:AlternateContent xmlns:mc="http://schemas.openxmlformats.org/markup-compatibility/2006">
                <mc:Choice xmlns:v="urn:schemas-microsoft-com:vml" Requires="v">
                  <p:oleObj spid="_x0000_s1134" name="Equation" r:id="rId3" imgW="1968500" imgH="355600" progId="Equation.3">
                    <p:embed/>
                  </p:oleObj>
                </mc:Choice>
                <mc:Fallback>
                  <p:oleObj name="Equation" r:id="rId3" imgW="1968500" imgH="355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799" y="2382267"/>
                          <a:ext cx="5400676" cy="974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3"/>
            <p:cNvGraphicFramePr>
              <a:graphicFrameLocks noChangeAspect="1"/>
            </p:cNvGraphicFramePr>
            <p:nvPr>
              <p:extLst>
                <p:ext uri="{D42A27DB-BD31-4B8C-83A1-F6EECF244321}">
                  <p14:modId xmlns:p14="http://schemas.microsoft.com/office/powerpoint/2010/main" val="1219385442"/>
                </p:ext>
              </p:extLst>
            </p:nvPr>
          </p:nvGraphicFramePr>
          <p:xfrm>
            <a:off x="1838325" y="3774802"/>
            <a:ext cx="5400675" cy="1022350"/>
          </p:xfrm>
          <a:graphic>
            <a:graphicData uri="http://schemas.openxmlformats.org/presentationml/2006/ole">
              <mc:AlternateContent xmlns:mc="http://schemas.openxmlformats.org/markup-compatibility/2006">
                <mc:Choice xmlns:v="urn:schemas-microsoft-com:vml" Requires="v">
                  <p:oleObj spid="_x0000_s1135" name="Equation" r:id="rId5" imgW="1879600" imgH="355600" progId="Equation.3">
                    <p:embed/>
                  </p:oleObj>
                </mc:Choice>
                <mc:Fallback>
                  <p:oleObj name="Equation" r:id="rId5" imgW="1879600" imgH="355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8325" y="3774802"/>
                          <a:ext cx="5400675" cy="1022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1620087052"/>
                </p:ext>
              </p:extLst>
            </p:nvPr>
          </p:nvGraphicFramePr>
          <p:xfrm>
            <a:off x="1838325" y="5214962"/>
            <a:ext cx="5400675" cy="1022350"/>
          </p:xfrm>
          <a:graphic>
            <a:graphicData uri="http://schemas.openxmlformats.org/presentationml/2006/ole">
              <mc:AlternateContent xmlns:mc="http://schemas.openxmlformats.org/markup-compatibility/2006">
                <mc:Choice xmlns:v="urn:schemas-microsoft-com:vml" Requires="v">
                  <p:oleObj spid="_x0000_s1136" name="Equation" r:id="rId7" imgW="1879600" imgH="355600" progId="Equation.3">
                    <p:embed/>
                  </p:oleObj>
                </mc:Choice>
                <mc:Fallback>
                  <p:oleObj name="Equation" r:id="rId7" imgW="1879600" imgH="355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8325" y="5214962"/>
                          <a:ext cx="5400675" cy="1022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371840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l-GR" sz="3200" dirty="0">
                <a:latin typeface="Calibri"/>
                <a:cs typeface="Calibri"/>
              </a:rPr>
              <a:t>αναπαραστατικά μοντέλα για τα κλάσματα</a:t>
            </a:r>
            <a:endParaRPr lang="en-US" sz="3200" dirty="0">
              <a:latin typeface="Calibri"/>
              <a:cs typeface="Calibri"/>
            </a:endParaRPr>
          </a:p>
        </p:txBody>
      </p:sp>
      <p:sp>
        <p:nvSpPr>
          <p:cNvPr id="14339" name="Content Placeholder 2"/>
          <p:cNvSpPr>
            <a:spLocks noGrp="1"/>
          </p:cNvSpPr>
          <p:nvPr>
            <p:ph idx="1"/>
          </p:nvPr>
        </p:nvSpPr>
        <p:spPr>
          <a:xfrm>
            <a:off x="971600" y="2348880"/>
            <a:ext cx="7610475" cy="4001789"/>
          </a:xfrm>
        </p:spPr>
        <p:txBody>
          <a:bodyPr/>
          <a:lstStyle/>
          <a:p>
            <a:pPr marL="685800" eaLnBrk="1" hangingPunct="1">
              <a:buClr>
                <a:schemeClr val="bg1">
                  <a:lumMod val="75000"/>
                </a:schemeClr>
              </a:buClr>
              <a:buSzPct val="75000"/>
              <a:buFont typeface="Wingdings" charset="2"/>
              <a:buChar char="q"/>
            </a:pPr>
            <a:r>
              <a:rPr lang="el-GR" sz="2400" dirty="0">
                <a:latin typeface="Calibri"/>
                <a:cs typeface="Calibri"/>
              </a:rPr>
              <a:t>σε τί μοιάζουν;</a:t>
            </a:r>
          </a:p>
          <a:p>
            <a:pPr marL="685800" eaLnBrk="1" hangingPunct="1">
              <a:buClr>
                <a:schemeClr val="bg1">
                  <a:lumMod val="75000"/>
                </a:schemeClr>
              </a:buClr>
              <a:buSzPct val="75000"/>
              <a:buFont typeface="Wingdings" charset="2"/>
              <a:buChar char="q"/>
            </a:pPr>
            <a:r>
              <a:rPr lang="el-GR" sz="2400" dirty="0">
                <a:latin typeface="Calibri"/>
                <a:cs typeface="Calibri"/>
              </a:rPr>
              <a:t>σε τί διαφέρουν;</a:t>
            </a:r>
          </a:p>
          <a:p>
            <a:pPr marL="685800" eaLnBrk="1" hangingPunct="1">
              <a:buClr>
                <a:schemeClr val="bg1">
                  <a:lumMod val="75000"/>
                </a:schemeClr>
              </a:buClr>
              <a:buSzPct val="75000"/>
              <a:buFont typeface="Wingdings" charset="2"/>
              <a:buChar char="q"/>
            </a:pPr>
            <a:r>
              <a:rPr lang="el-GR" sz="2400" dirty="0">
                <a:latin typeface="Calibri"/>
                <a:cs typeface="Calibri"/>
              </a:rPr>
              <a:t>ποιό μέρος της κάθε σειράς είναι όπως όταν μετρούσαμε ολόκληρους αριθμούς;</a:t>
            </a:r>
          </a:p>
          <a:p>
            <a:pPr marL="685800" eaLnBrk="1" hangingPunct="1">
              <a:buClr>
                <a:schemeClr val="bg1">
                  <a:lumMod val="75000"/>
                </a:schemeClr>
              </a:buClr>
              <a:buSzPct val="75000"/>
              <a:buFont typeface="Wingdings" charset="2"/>
              <a:buChar char="q"/>
            </a:pPr>
            <a:r>
              <a:rPr lang="el-GR" sz="2400" dirty="0">
                <a:latin typeface="Calibri"/>
                <a:cs typeface="Calibri"/>
              </a:rPr>
              <a:t>γιατί ο αριθμός στο κάτω μέρος μένει πάντα ίδιος;</a:t>
            </a:r>
          </a:p>
          <a:p>
            <a:pPr marL="685800" eaLnBrk="1" hangingPunct="1">
              <a:buClr>
                <a:schemeClr val="bg1">
                  <a:lumMod val="75000"/>
                </a:schemeClr>
              </a:buClr>
              <a:buSzPct val="75000"/>
              <a:buFont typeface="Wingdings" charset="2"/>
              <a:buChar char="q"/>
            </a:pPr>
            <a:r>
              <a:rPr lang="el-GR" sz="2400" dirty="0">
                <a:latin typeface="Calibri"/>
                <a:cs typeface="Calibri"/>
              </a:rPr>
              <a:t>τί μας δίνει ο πάνω αριθμός;</a:t>
            </a:r>
          </a:p>
          <a:p>
            <a:pPr marL="685800" eaLnBrk="1" hangingPunct="1">
              <a:buClr>
                <a:schemeClr val="bg1">
                  <a:lumMod val="75000"/>
                </a:schemeClr>
              </a:buClr>
              <a:buSzPct val="75000"/>
              <a:buFont typeface="Wingdings" charset="2"/>
              <a:buChar char="q"/>
            </a:pPr>
            <a:r>
              <a:rPr lang="el-GR" sz="2400" dirty="0">
                <a:latin typeface="Calibri"/>
                <a:cs typeface="Calibri"/>
              </a:rPr>
              <a:t>τί μας δίνει ο κάτω αριθμός;</a:t>
            </a:r>
          </a:p>
        </p:txBody>
      </p:sp>
    </p:spTree>
    <p:extLst>
      <p:ext uri="{BB962C8B-B14F-4D97-AF65-F5344CB8AC3E}">
        <p14:creationId xmlns:p14="http://schemas.microsoft.com/office/powerpoint/2010/main" val="371840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3950"/>
            <a:ext cx="8913813" cy="1008906"/>
          </a:xfrm>
        </p:spPr>
        <p:txBody>
          <a:bodyPr/>
          <a:lstStyle/>
          <a:p>
            <a:pPr lvl="1"/>
            <a:r>
              <a:rPr lang="el-GR" sz="3000" dirty="0">
                <a:latin typeface="Calibri"/>
                <a:cs typeface="Calibri"/>
              </a:rPr>
              <a:t>οικοδομώντας</a:t>
            </a:r>
            <a:r>
              <a:rPr lang="el-GR" sz="3200" dirty="0">
                <a:latin typeface="Calibri"/>
                <a:cs typeface="Calibri"/>
              </a:rPr>
              <a:t> την έννοια του κλασματικού μέρους</a:t>
            </a:r>
            <a:endParaRPr lang="en-US" sz="3200" dirty="0">
              <a:latin typeface="Calibri"/>
              <a:cs typeface="Calibri"/>
            </a:endParaRPr>
          </a:p>
        </p:txBody>
      </p:sp>
      <p:sp>
        <p:nvSpPr>
          <p:cNvPr id="14339" name="Content Placeholder 2"/>
          <p:cNvSpPr>
            <a:spLocks noGrp="1"/>
          </p:cNvSpPr>
          <p:nvPr>
            <p:ph idx="1"/>
          </p:nvPr>
        </p:nvSpPr>
        <p:spPr>
          <a:xfrm>
            <a:off x="971600" y="2348880"/>
            <a:ext cx="7610475" cy="4248472"/>
          </a:xfrm>
        </p:spPr>
        <p:txBody>
          <a:bodyPr/>
          <a:lstStyle/>
          <a:p>
            <a:pPr marL="685800" eaLnBrk="1" hangingPunct="1">
              <a:buClr>
                <a:schemeClr val="bg1">
                  <a:lumMod val="75000"/>
                </a:schemeClr>
              </a:buClr>
              <a:buSzPct val="75000"/>
              <a:buFont typeface="Wingdings" charset="2"/>
              <a:buChar char="q"/>
            </a:pPr>
            <a:r>
              <a:rPr lang="el-GR" sz="2200" dirty="0">
                <a:latin typeface="Calibri"/>
                <a:cs typeface="Calibri"/>
              </a:rPr>
              <a:t>κλάσματα και απαρίθμηση</a:t>
            </a:r>
          </a:p>
          <a:p>
            <a:pPr marL="685800" eaLnBrk="1" hangingPunct="1">
              <a:buClr>
                <a:schemeClr val="bg1">
                  <a:lumMod val="75000"/>
                </a:schemeClr>
              </a:buClr>
              <a:buSzPct val="75000"/>
              <a:buFont typeface="Wingdings" charset="2"/>
              <a:buChar char="q"/>
            </a:pPr>
            <a:r>
              <a:rPr lang="el-GR" sz="2200" dirty="0">
                <a:latin typeface="Calibri"/>
                <a:cs typeface="Calibri"/>
              </a:rPr>
              <a:t>κλασματικό μέρος και όλο</a:t>
            </a:r>
          </a:p>
          <a:p>
            <a:pPr marL="685800" eaLnBrk="1" hangingPunct="1">
              <a:buClr>
                <a:schemeClr val="bg1">
                  <a:lumMod val="75000"/>
                </a:schemeClr>
              </a:buClr>
              <a:buSzPct val="75000"/>
              <a:buFont typeface="Wingdings" charset="2"/>
              <a:buChar char="q"/>
            </a:pPr>
            <a:r>
              <a:rPr lang="el-GR" sz="2200" dirty="0">
                <a:latin typeface="Calibri"/>
                <a:cs typeface="Calibri"/>
              </a:rPr>
              <a:t>διαίρεση του όλου (με την έννοια του μοιράσματος)</a:t>
            </a:r>
          </a:p>
          <a:p>
            <a:pPr marL="685800" eaLnBrk="1" hangingPunct="1">
              <a:buClr>
                <a:schemeClr val="bg1">
                  <a:lumMod val="75000"/>
                </a:schemeClr>
              </a:buClr>
              <a:buSzPct val="75000"/>
              <a:buFont typeface="Wingdings" charset="2"/>
              <a:buChar char="q"/>
            </a:pPr>
            <a:r>
              <a:rPr lang="el-GR" sz="2200" dirty="0">
                <a:latin typeface="Calibri"/>
                <a:cs typeface="Calibri"/>
              </a:rPr>
              <a:t>τα κλασματικά μέρη προέρχονται από το διαχωρισμό του όλου σε ισομεγέθη μέρη ή δίκαιες μερίδες (μερίδια, μερίσματα)</a:t>
            </a:r>
          </a:p>
          <a:p>
            <a:pPr marL="685800" eaLnBrk="1" hangingPunct="1">
              <a:buClr>
                <a:schemeClr val="bg1">
                  <a:lumMod val="75000"/>
                </a:schemeClr>
              </a:buClr>
              <a:buSzPct val="75000"/>
              <a:buFont typeface="Wingdings" charset="2"/>
              <a:buChar char="q"/>
            </a:pPr>
            <a:r>
              <a:rPr lang="el-GR" sz="2200" dirty="0">
                <a:latin typeface="Calibri"/>
                <a:cs typeface="Calibri"/>
              </a:rPr>
              <a:t>τα ονόματα των κλασματικών μερών καθορίζονται από τον αριθμό των μερών στα οποία διαχωρίζεται το όλο (π.χ. τρίτα: τρία δίκαια κομμάτια)</a:t>
            </a:r>
          </a:p>
        </p:txBody>
      </p:sp>
    </p:spTree>
    <p:extLst>
      <p:ext uri="{BB962C8B-B14F-4D97-AF65-F5344CB8AC3E}">
        <p14:creationId xmlns:p14="http://schemas.microsoft.com/office/powerpoint/2010/main" val="106220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Aspect.thmx</Template>
  <TotalTime>321</TotalTime>
  <Words>740</Words>
  <Application>Microsoft Macintosh PowerPoint</Application>
  <PresentationFormat>On-screen Show (4:3)</PresentationFormat>
  <Paragraphs>89</Paragraphs>
  <Slides>35</Slides>
  <Notes>1</Notes>
  <HiddenSlides>1</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6" baseType="lpstr">
      <vt:lpstr>ＭＳ Ｐゴシック</vt:lpstr>
      <vt:lpstr>Arial</vt:lpstr>
      <vt:lpstr>Calibri</vt:lpstr>
      <vt:lpstr>Century Gothic</vt:lpstr>
      <vt:lpstr>Tahoma</vt:lpstr>
      <vt:lpstr>Verdana</vt:lpstr>
      <vt:lpstr>Wingdings</vt:lpstr>
      <vt:lpstr>Wingdings 2</vt:lpstr>
      <vt:lpstr>Perception</vt:lpstr>
      <vt:lpstr>Office Theme</vt:lpstr>
      <vt:lpstr>Equation</vt:lpstr>
      <vt:lpstr>Η έννοια του κλάσματος</vt:lpstr>
      <vt:lpstr>η έννοια του κλάσματος</vt:lpstr>
      <vt:lpstr>ποια είναι τέταρτα;</vt:lpstr>
      <vt:lpstr>αναπαραστατικά μοντέλα για τα κλάσματα</vt:lpstr>
      <vt:lpstr>ίσα ή δίκαια, μέρη ή μερίδια;</vt:lpstr>
      <vt:lpstr>απαριθμώντας κλασματικές μονάδες</vt:lpstr>
      <vt:lpstr>συνδέοντας έννοιες με σύμβολα</vt:lpstr>
      <vt:lpstr>αναπαραστατικά μοντέλα για τα κλάσματα</vt:lpstr>
      <vt:lpstr>οικοδομώντας την έννοια του κλασματικού μέρους</vt:lpstr>
      <vt:lpstr>μεικτοί αριθμοί και καταχρηστικά κλάσματα</vt:lpstr>
      <vt:lpstr>κλάσματα και αίσθηση του αριθμού</vt:lpstr>
      <vt:lpstr>πόσο περίπου;</vt:lpstr>
      <vt:lpstr>σύγκριση κλασμάτων</vt:lpstr>
      <vt:lpstr>Delivery μετά από μια μέρα στην παραλία</vt:lpstr>
      <vt:lpstr>οι ερωτήσεις</vt:lpstr>
      <vt:lpstr>απάντηση Α</vt:lpstr>
      <vt:lpstr>απάντηση Β</vt:lpstr>
      <vt:lpstr>απάντηση Γ</vt:lpstr>
      <vt:lpstr>PowerPoint Presentation</vt:lpstr>
      <vt:lpstr>Sullivan Street Bakery  Η καλύτερη τετράγωνη πίτσα στην Νέα Υόρκη</vt:lpstr>
      <vt:lpstr>Sullivan Street Bakery, 73 Sullivan St., New York, 212-334-9435</vt:lpstr>
      <vt:lpstr>PowerPoint Presentation</vt:lpstr>
      <vt:lpstr>PowerPoint Presentation</vt:lpstr>
      <vt:lpstr>PowerPoint Presentation</vt:lpstr>
      <vt:lpstr>PowerPoint Presentation</vt:lpstr>
      <vt:lpstr>ισοδύναμα κλάσματα (πίτες)</vt:lpstr>
      <vt:lpstr>ισοδύναμα κλάσματα (καμβάς)  </vt:lpstr>
      <vt:lpstr>ισοδύναμα κλάσματα (χαρτί)</vt:lpstr>
      <vt:lpstr>ισοδύναμα κλάσματα (καμβάς)</vt:lpstr>
      <vt:lpstr>ισοδύναμα κλάσματα (πούλια)</vt:lpstr>
      <vt:lpstr>ισοδύναμα κλάσματα (πούλια)</vt:lpstr>
      <vt:lpstr>Ισοδύναμα κλάσματα– πούλια</vt:lpstr>
      <vt:lpstr>ισοδύναμα κλάσματα (πούλια)</vt:lpstr>
      <vt:lpstr>ισοδύναμα κλάσματα (πούλια)</vt:lpstr>
      <vt:lpstr>Όλο, μερίδιο και κλάσμα </vt:lpstr>
    </vt:vector>
  </TitlesOfParts>
  <Company>University of Thessaly</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αξία θέσης των ψηφίων στους φυσικούς αριθμούς</dc:title>
  <dc:creator>Triandafillos Triandafillidis</dc:creator>
  <cp:lastModifiedBy>Microsoft Office User</cp:lastModifiedBy>
  <cp:revision>99</cp:revision>
  <dcterms:created xsi:type="dcterms:W3CDTF">2010-11-28T15:48:00Z</dcterms:created>
  <dcterms:modified xsi:type="dcterms:W3CDTF">2018-03-26T20:26:02Z</dcterms:modified>
</cp:coreProperties>
</file>