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8"/>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2"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custDataLst>
    <p:tags r:id="rId6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D1CBE-025A-4B32-ADFB-8A59167898D4}" type="datetimeFigureOut">
              <a:rPr lang="el-GR" smtClean="0"/>
              <a:t>1/1/2014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8CF21-228F-4D26-8D35-340D8A104C82}" type="slidenum">
              <a:rPr lang="el-GR" smtClean="0"/>
              <a:t>‹#›</a:t>
            </a:fld>
            <a:endParaRPr lang="el-GR"/>
          </a:p>
        </p:txBody>
      </p:sp>
    </p:spTree>
    <p:extLst>
      <p:ext uri="{BB962C8B-B14F-4D97-AF65-F5344CB8AC3E}">
        <p14:creationId xmlns:p14="http://schemas.microsoft.com/office/powerpoint/2010/main" val="139505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3D61881-B8B8-4D07-9007-E6099A58A147}" type="slidenum">
              <a:rPr lang="el-GR" altLang="el-GR">
                <a:solidFill>
                  <a:srgbClr val="000000"/>
                </a:solidFill>
              </a:rPr>
              <a:pPr fontAlgn="base">
                <a:spcBef>
                  <a:spcPct val="0"/>
                </a:spcBef>
                <a:spcAft>
                  <a:spcPct val="0"/>
                </a:spcAft>
              </a:pPr>
              <a:t>4</a:t>
            </a:fld>
            <a:endParaRPr lang="el-GR" altLang="el-G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68CF21-228F-4D26-8D35-340D8A104C82}" type="slidenum">
              <a:rPr lang="el-GR" smtClean="0"/>
              <a:t>7</a:t>
            </a:fld>
            <a:endParaRPr lang="el-GR"/>
          </a:p>
        </p:txBody>
      </p:sp>
    </p:spTree>
    <p:extLst>
      <p:ext uri="{BB962C8B-B14F-4D97-AF65-F5344CB8AC3E}">
        <p14:creationId xmlns:p14="http://schemas.microsoft.com/office/powerpoint/2010/main" val="2683839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E082187-F230-4BEB-95A9-1068715EFC4F}" type="datetime1">
              <a:rPr lang="el-GR" smtClean="0"/>
              <a:t>1/1/2014</a:t>
            </a:fld>
            <a:endParaRPr lang="el-GR"/>
          </a:p>
        </p:txBody>
      </p:sp>
      <p:sp>
        <p:nvSpPr>
          <p:cNvPr id="5" name="Θέση υποσέλιδου 4"/>
          <p:cNvSpPr>
            <a:spLocks noGrp="1"/>
          </p:cNvSpPr>
          <p:nvPr>
            <p:ph type="ftr" sz="quarter" idx="11"/>
          </p:nvPr>
        </p:nvSpPr>
        <p:spPr/>
        <p:txBody>
          <a:bodyPr/>
          <a:lstStyle/>
          <a:p>
            <a:r>
              <a:rPr lang="el-GR" smtClean="0"/>
              <a:t>Εντοπισμός Κινδύνου</a:t>
            </a:r>
            <a:endParaRPr lang="el-GR"/>
          </a:p>
        </p:txBody>
      </p:sp>
      <p:sp>
        <p:nvSpPr>
          <p:cNvPr id="6" name="Θέση αριθμού διαφάνειας 5"/>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10144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FCE9763-ECB6-4958-B078-D3E781662313}" type="datetime1">
              <a:rPr lang="el-GR" smtClean="0"/>
              <a:t>1/1/2014</a:t>
            </a:fld>
            <a:endParaRPr lang="el-GR"/>
          </a:p>
        </p:txBody>
      </p:sp>
      <p:sp>
        <p:nvSpPr>
          <p:cNvPr id="5" name="Θέση υποσέλιδου 4"/>
          <p:cNvSpPr>
            <a:spLocks noGrp="1"/>
          </p:cNvSpPr>
          <p:nvPr>
            <p:ph type="ftr" sz="quarter" idx="11"/>
          </p:nvPr>
        </p:nvSpPr>
        <p:spPr/>
        <p:txBody>
          <a:bodyPr/>
          <a:lstStyle/>
          <a:p>
            <a:r>
              <a:rPr lang="el-GR" smtClean="0"/>
              <a:t>Εντοπισμός Κινδύνου</a:t>
            </a:r>
            <a:endParaRPr lang="el-GR"/>
          </a:p>
        </p:txBody>
      </p:sp>
      <p:sp>
        <p:nvSpPr>
          <p:cNvPr id="6" name="Θέση αριθμού διαφάνειας 5"/>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263609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69FF13B-91C2-4D68-8D5E-4C1BEBC0577F}" type="datetime1">
              <a:rPr lang="el-GR" smtClean="0"/>
              <a:t>1/1/2014</a:t>
            </a:fld>
            <a:endParaRPr lang="el-GR"/>
          </a:p>
        </p:txBody>
      </p:sp>
      <p:sp>
        <p:nvSpPr>
          <p:cNvPr id="5" name="Θέση υποσέλιδου 4"/>
          <p:cNvSpPr>
            <a:spLocks noGrp="1"/>
          </p:cNvSpPr>
          <p:nvPr>
            <p:ph type="ftr" sz="quarter" idx="11"/>
          </p:nvPr>
        </p:nvSpPr>
        <p:spPr/>
        <p:txBody>
          <a:bodyPr/>
          <a:lstStyle/>
          <a:p>
            <a:r>
              <a:rPr lang="el-GR" smtClean="0"/>
              <a:t>Εντοπισμός Κινδύνου</a:t>
            </a:r>
            <a:endParaRPr lang="el-GR"/>
          </a:p>
        </p:txBody>
      </p:sp>
      <p:sp>
        <p:nvSpPr>
          <p:cNvPr id="6" name="Θέση αριθμού διαφάνειας 5"/>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15695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8DCD8197-4100-4EB4-8345-7AF0A0E7965A}" type="datetime1">
              <a:rPr lang="el-GR" smtClean="0"/>
              <a:t>1/1/2014</a:t>
            </a:fld>
            <a:endParaRPr lang="el-GR"/>
          </a:p>
        </p:txBody>
      </p:sp>
      <p:sp>
        <p:nvSpPr>
          <p:cNvPr id="5" name="Θέση υποσέλιδου 4"/>
          <p:cNvSpPr>
            <a:spLocks noGrp="1"/>
          </p:cNvSpPr>
          <p:nvPr>
            <p:ph type="ftr" sz="quarter" idx="11"/>
          </p:nvPr>
        </p:nvSpPr>
        <p:spPr/>
        <p:txBody>
          <a:bodyPr/>
          <a:lstStyle/>
          <a:p>
            <a:r>
              <a:rPr lang="el-GR" smtClean="0"/>
              <a:t>Εντοπισμός Κινδύνου</a:t>
            </a:r>
            <a:endParaRPr lang="el-GR"/>
          </a:p>
        </p:txBody>
      </p:sp>
      <p:sp>
        <p:nvSpPr>
          <p:cNvPr id="6" name="Θέση αριθμού διαφάνειας 5"/>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41776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540E0586-EE41-4B7A-9578-917FDDF19EC1}" type="datetime1">
              <a:rPr lang="el-GR" smtClean="0"/>
              <a:t>1/1/2014</a:t>
            </a:fld>
            <a:endParaRPr lang="el-GR"/>
          </a:p>
        </p:txBody>
      </p:sp>
      <p:sp>
        <p:nvSpPr>
          <p:cNvPr id="5" name="Θέση υποσέλιδου 4"/>
          <p:cNvSpPr>
            <a:spLocks noGrp="1"/>
          </p:cNvSpPr>
          <p:nvPr>
            <p:ph type="ftr" sz="quarter" idx="11"/>
          </p:nvPr>
        </p:nvSpPr>
        <p:spPr/>
        <p:txBody>
          <a:bodyPr/>
          <a:lstStyle/>
          <a:p>
            <a:r>
              <a:rPr lang="el-GR" smtClean="0"/>
              <a:t>Εντοπισμός Κινδύνου</a:t>
            </a:r>
            <a:endParaRPr lang="el-GR"/>
          </a:p>
        </p:txBody>
      </p:sp>
      <p:sp>
        <p:nvSpPr>
          <p:cNvPr id="6" name="Θέση αριθμού διαφάνειας 5"/>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163326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684AAFC-2D7E-48BB-85A3-38582FF6A9DF}" type="datetime1">
              <a:rPr lang="el-GR" smtClean="0"/>
              <a:t>1/1/2014</a:t>
            </a:fld>
            <a:endParaRPr lang="el-GR"/>
          </a:p>
        </p:txBody>
      </p:sp>
      <p:sp>
        <p:nvSpPr>
          <p:cNvPr id="6" name="Θέση υποσέλιδου 5"/>
          <p:cNvSpPr>
            <a:spLocks noGrp="1"/>
          </p:cNvSpPr>
          <p:nvPr>
            <p:ph type="ftr" sz="quarter" idx="11"/>
          </p:nvPr>
        </p:nvSpPr>
        <p:spPr/>
        <p:txBody>
          <a:bodyPr/>
          <a:lstStyle/>
          <a:p>
            <a:r>
              <a:rPr lang="el-GR" smtClean="0"/>
              <a:t>Εντοπισμός Κινδύνου</a:t>
            </a:r>
            <a:endParaRPr lang="el-GR"/>
          </a:p>
        </p:txBody>
      </p:sp>
      <p:sp>
        <p:nvSpPr>
          <p:cNvPr id="7" name="Θέση αριθμού διαφάνειας 6"/>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46178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163D1910-9E8D-48F7-81FD-609F5730ED37}" type="datetime1">
              <a:rPr lang="el-GR" smtClean="0"/>
              <a:t>1/1/2014</a:t>
            </a:fld>
            <a:endParaRPr lang="el-GR"/>
          </a:p>
        </p:txBody>
      </p:sp>
      <p:sp>
        <p:nvSpPr>
          <p:cNvPr id="8" name="Θέση υποσέλιδου 7"/>
          <p:cNvSpPr>
            <a:spLocks noGrp="1"/>
          </p:cNvSpPr>
          <p:nvPr>
            <p:ph type="ftr" sz="quarter" idx="11"/>
          </p:nvPr>
        </p:nvSpPr>
        <p:spPr/>
        <p:txBody>
          <a:bodyPr/>
          <a:lstStyle/>
          <a:p>
            <a:r>
              <a:rPr lang="el-GR" smtClean="0"/>
              <a:t>Εντοπισμός Κινδύνου</a:t>
            </a:r>
            <a:endParaRPr lang="el-GR"/>
          </a:p>
        </p:txBody>
      </p:sp>
      <p:sp>
        <p:nvSpPr>
          <p:cNvPr id="9" name="Θέση αριθμού διαφάνειας 8"/>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11355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6151C38E-79C6-423E-9525-D21F2BE30A86}" type="datetime1">
              <a:rPr lang="el-GR" smtClean="0"/>
              <a:t>1/1/2014</a:t>
            </a:fld>
            <a:endParaRPr lang="el-GR"/>
          </a:p>
        </p:txBody>
      </p:sp>
      <p:sp>
        <p:nvSpPr>
          <p:cNvPr id="4" name="Θέση υποσέλιδου 3"/>
          <p:cNvSpPr>
            <a:spLocks noGrp="1"/>
          </p:cNvSpPr>
          <p:nvPr>
            <p:ph type="ftr" sz="quarter" idx="11"/>
          </p:nvPr>
        </p:nvSpPr>
        <p:spPr/>
        <p:txBody>
          <a:bodyPr/>
          <a:lstStyle/>
          <a:p>
            <a:r>
              <a:rPr lang="el-GR" smtClean="0"/>
              <a:t>Εντοπισμός Κινδύνου</a:t>
            </a:r>
            <a:endParaRPr lang="el-GR"/>
          </a:p>
        </p:txBody>
      </p:sp>
      <p:sp>
        <p:nvSpPr>
          <p:cNvPr id="5" name="Θέση αριθμού διαφάνειας 4"/>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267403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6D39532-6B0C-48B9-BCDE-BBE90D435F1A}" type="datetime1">
              <a:rPr lang="el-GR" smtClean="0"/>
              <a:t>1/1/2014</a:t>
            </a:fld>
            <a:endParaRPr lang="el-GR"/>
          </a:p>
        </p:txBody>
      </p:sp>
      <p:sp>
        <p:nvSpPr>
          <p:cNvPr id="3" name="Θέση υποσέλιδου 2"/>
          <p:cNvSpPr>
            <a:spLocks noGrp="1"/>
          </p:cNvSpPr>
          <p:nvPr>
            <p:ph type="ftr" sz="quarter" idx="11"/>
          </p:nvPr>
        </p:nvSpPr>
        <p:spPr/>
        <p:txBody>
          <a:bodyPr/>
          <a:lstStyle/>
          <a:p>
            <a:r>
              <a:rPr lang="el-GR" smtClean="0"/>
              <a:t>Εντοπισμός Κινδύνου</a:t>
            </a:r>
            <a:endParaRPr lang="el-GR"/>
          </a:p>
        </p:txBody>
      </p:sp>
      <p:sp>
        <p:nvSpPr>
          <p:cNvPr id="4" name="Θέση αριθμού διαφάνειας 3"/>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352072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44BC088-E582-4FD3-9007-D765A16597C0}" type="datetime1">
              <a:rPr lang="el-GR" smtClean="0"/>
              <a:t>1/1/2014</a:t>
            </a:fld>
            <a:endParaRPr lang="el-GR"/>
          </a:p>
        </p:txBody>
      </p:sp>
      <p:sp>
        <p:nvSpPr>
          <p:cNvPr id="6" name="Θέση υποσέλιδου 5"/>
          <p:cNvSpPr>
            <a:spLocks noGrp="1"/>
          </p:cNvSpPr>
          <p:nvPr>
            <p:ph type="ftr" sz="quarter" idx="11"/>
          </p:nvPr>
        </p:nvSpPr>
        <p:spPr/>
        <p:txBody>
          <a:bodyPr/>
          <a:lstStyle/>
          <a:p>
            <a:r>
              <a:rPr lang="el-GR" smtClean="0"/>
              <a:t>Εντοπισμός Κινδύνου</a:t>
            </a:r>
            <a:endParaRPr lang="el-GR"/>
          </a:p>
        </p:txBody>
      </p:sp>
      <p:sp>
        <p:nvSpPr>
          <p:cNvPr id="7" name="Θέση αριθμού διαφάνειας 6"/>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2610067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DCEF144-8EDA-46E8-803E-8CCBBECECA30}" type="datetime1">
              <a:rPr lang="el-GR" smtClean="0"/>
              <a:t>1/1/2014</a:t>
            </a:fld>
            <a:endParaRPr lang="el-GR"/>
          </a:p>
        </p:txBody>
      </p:sp>
      <p:sp>
        <p:nvSpPr>
          <p:cNvPr id="6" name="Θέση υποσέλιδου 5"/>
          <p:cNvSpPr>
            <a:spLocks noGrp="1"/>
          </p:cNvSpPr>
          <p:nvPr>
            <p:ph type="ftr" sz="quarter" idx="11"/>
          </p:nvPr>
        </p:nvSpPr>
        <p:spPr/>
        <p:txBody>
          <a:bodyPr/>
          <a:lstStyle/>
          <a:p>
            <a:r>
              <a:rPr lang="el-GR" smtClean="0"/>
              <a:t>Εντοπισμός Κινδύνου</a:t>
            </a:r>
            <a:endParaRPr lang="el-GR"/>
          </a:p>
        </p:txBody>
      </p:sp>
      <p:sp>
        <p:nvSpPr>
          <p:cNvPr id="7" name="Θέση αριθμού διαφάνειας 6"/>
          <p:cNvSpPr>
            <a:spLocks noGrp="1"/>
          </p:cNvSpPr>
          <p:nvPr>
            <p:ph type="sldNum" sz="quarter" idx="12"/>
          </p:nvPr>
        </p:nvSpPr>
        <p:spPr/>
        <p:txBody>
          <a:bodyPr/>
          <a:lstStyle/>
          <a:p>
            <a:fld id="{B3448BC1-E7D7-421D-8AE7-D65149FD6F6F}" type="slidenum">
              <a:rPr lang="el-GR" smtClean="0"/>
              <a:t>‹#›</a:t>
            </a:fld>
            <a:endParaRPr lang="el-GR"/>
          </a:p>
        </p:txBody>
      </p:sp>
    </p:spTree>
    <p:extLst>
      <p:ext uri="{BB962C8B-B14F-4D97-AF65-F5344CB8AC3E}">
        <p14:creationId xmlns:p14="http://schemas.microsoft.com/office/powerpoint/2010/main" val="261188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995C0B-9679-4BFF-AC50-A8A80D5D61A6}" type="datetime1">
              <a:rPr lang="el-GR" smtClean="0"/>
              <a:t>1/1/2014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Εντοπισμός Κινδύνου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48BC1-E7D7-421D-8AE7-D65149FD6F6F}" type="slidenum">
              <a:rPr lang="el-GR" smtClean="0"/>
              <a:t>‹#›</a:t>
            </a:fld>
            <a:endParaRPr lang="el-GR"/>
          </a:p>
        </p:txBody>
      </p:sp>
    </p:spTree>
    <p:extLst>
      <p:ext uri="{BB962C8B-B14F-4D97-AF65-F5344CB8AC3E}">
        <p14:creationId xmlns:p14="http://schemas.microsoft.com/office/powerpoint/2010/main" val="51049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teilar.gr/" TargetMode="External"/><Relationship Id="rId7" Type="http://schemas.openxmlformats.org/officeDocument/2006/relationships/hyperlink" Target="http://www.edulll.gr/" TargetMode="Externa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hyperlink" Target="http://creativecommons.org/licenses/by-sa/3.0/deed.el"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7.xml"/><Relationship Id="rId1" Type="http://schemas.openxmlformats.org/officeDocument/2006/relationships/tags" Target="../tags/tag1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3.xml"/><Relationship Id="rId1" Type="http://schemas.openxmlformats.org/officeDocument/2006/relationships/tags" Target="../tags/tag2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xml"/><Relationship Id="rId1" Type="http://schemas.openxmlformats.org/officeDocument/2006/relationships/tags" Target="../tags/tag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3.xml"/><Relationship Id="rId1" Type="http://schemas.openxmlformats.org/officeDocument/2006/relationships/tags" Target="../tags/tag3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5.xml"/><Relationship Id="rId1" Type="http://schemas.openxmlformats.org/officeDocument/2006/relationships/tags" Target="../tags/tag34.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Layout" Target="../slideLayouts/slideLayout6.xml"/><Relationship Id="rId7" Type="http://schemas.openxmlformats.org/officeDocument/2006/relationships/slide" Target="slide2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 Target="slide15.xml"/><Relationship Id="rId11" Type="http://schemas.openxmlformats.org/officeDocument/2006/relationships/slide" Target="slide56.xml"/><Relationship Id="rId5" Type="http://schemas.openxmlformats.org/officeDocument/2006/relationships/slide" Target="slide13.xml"/><Relationship Id="rId10" Type="http://schemas.openxmlformats.org/officeDocument/2006/relationships/slide" Target="slide50.xml"/><Relationship Id="rId4" Type="http://schemas.openxmlformats.org/officeDocument/2006/relationships/slide" Target="slide6.xml"/><Relationship Id="rId9" Type="http://schemas.openxmlformats.org/officeDocument/2006/relationships/slide" Target="slide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7.xml"/><Relationship Id="rId1" Type="http://schemas.openxmlformats.org/officeDocument/2006/relationships/tags" Target="../tags/tag36.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9.xml"/><Relationship Id="rId1" Type="http://schemas.openxmlformats.org/officeDocument/2006/relationships/tags" Target="../tags/tag38.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1.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3.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5.xml"/><Relationship Id="rId1" Type="http://schemas.openxmlformats.org/officeDocument/2006/relationships/tags" Target="../tags/tag4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7.xml"/><Relationship Id="rId1" Type="http://schemas.openxmlformats.org/officeDocument/2006/relationships/tags" Target="../tags/tag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9.xml"/><Relationship Id="rId1" Type="http://schemas.openxmlformats.org/officeDocument/2006/relationships/tags" Target="../tags/tag4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1.xml"/><Relationship Id="rId1" Type="http://schemas.openxmlformats.org/officeDocument/2006/relationships/tags" Target="../tags/tag50.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slide" Target="slide5.xml"/></Relationships>
</file>

<file path=ppt/slides/_rels/slide65.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1.xml"/><Relationship Id="rId1" Type="http://schemas.openxmlformats.org/officeDocument/2006/relationships/tags" Target="../tags/tag52.xml"/><Relationship Id="rId6" Type="http://schemas.openxmlformats.org/officeDocument/2006/relationships/image" Target="../media/image3.png"/><Relationship Id="rId5" Type="http://schemas.openxmlformats.org/officeDocument/2006/relationships/hyperlink" Target="http://www.edulll.gr/"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Εικόνα 1" descr="Λογότυπο Τεχνολογικό Εκπαιδευτικό Ίδρυμα Θεσσαλίας.">
            <a:hlinkClick r:id="rId3" tooltip="Μετάβαση στην Ιστοσελίδα του Ιδρύματος"/>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613" y="449263"/>
            <a:ext cx="34559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Τίτλος 1"/>
          <p:cNvSpPr>
            <a:spLocks noGrp="1"/>
          </p:cNvSpPr>
          <p:nvPr>
            <p:ph type="ctrTitle"/>
          </p:nvPr>
        </p:nvSpPr>
        <p:spPr>
          <a:xfrm>
            <a:off x="381000" y="1772816"/>
            <a:ext cx="8382000" cy="1236663"/>
          </a:xfrm>
        </p:spPr>
        <p:txBody>
          <a:bodyPr>
            <a:noAutofit/>
          </a:bodyPr>
          <a:lstStyle/>
          <a:p>
            <a:r>
              <a:rPr lang="el-GR" altLang="el-GR" b="1" dirty="0" smtClean="0">
                <a:solidFill>
                  <a:srgbClr val="000000"/>
                </a:solidFill>
                <a:latin typeface="Calibri" panose="020F0502020204030204" pitchFamily="34" charset="0"/>
              </a:rPr>
              <a:t>Διαχείριση Κινδύνου</a:t>
            </a:r>
            <a:endParaRPr lang="el-GR" altLang="el-GR" dirty="0" smtClean="0">
              <a:latin typeface="Calibri" panose="020F0502020204030204" pitchFamily="34" charset="0"/>
            </a:endParaRPr>
          </a:p>
        </p:txBody>
      </p:sp>
      <p:sp>
        <p:nvSpPr>
          <p:cNvPr id="3" name="Θέση περιεχομένου 1"/>
          <p:cNvSpPr>
            <a:spLocks noGrp="1"/>
          </p:cNvSpPr>
          <p:nvPr>
            <p:ph type="subTitle" idx="1"/>
          </p:nvPr>
        </p:nvSpPr>
        <p:spPr>
          <a:xfrm>
            <a:off x="467544" y="3140968"/>
            <a:ext cx="8280920" cy="2316088"/>
          </a:xfrm>
        </p:spPr>
        <p:txBody>
          <a:bodyPr rtlCol="0">
            <a:normAutofit/>
          </a:bodyPr>
          <a:lstStyle/>
          <a:p>
            <a:pPr fontAlgn="auto">
              <a:spcBef>
                <a:spcPts val="0"/>
              </a:spcBef>
              <a:spcAft>
                <a:spcPts val="1800"/>
              </a:spcAft>
              <a:buFont typeface="Arial" panose="020B0604020202020204" pitchFamily="34" charset="0"/>
              <a:buNone/>
              <a:defRPr/>
            </a:pPr>
            <a:r>
              <a:rPr lang="el-GR" sz="2800" b="1" dirty="0">
                <a:solidFill>
                  <a:prstClr val="black"/>
                </a:solidFill>
                <a:latin typeface="Calibri" panose="020F0502020204030204" pitchFamily="34" charset="0"/>
                <a:cs typeface="Arial" charset="0"/>
              </a:rPr>
              <a:t>Ενότητα 4</a:t>
            </a:r>
            <a:r>
              <a:rPr lang="en-US" sz="2800" b="1" dirty="0" smtClean="0">
                <a:solidFill>
                  <a:prstClr val="black"/>
                </a:solidFill>
                <a:latin typeface="Calibri" panose="020F0502020204030204" pitchFamily="34" charset="0"/>
                <a:cs typeface="Arial" charset="0"/>
              </a:rPr>
              <a:t>:</a:t>
            </a:r>
            <a:r>
              <a:rPr lang="el-GR" sz="2800" b="1" dirty="0" smtClean="0">
                <a:solidFill>
                  <a:prstClr val="black"/>
                </a:solidFill>
                <a:latin typeface="Calibri" panose="020F0502020204030204" pitchFamily="34" charset="0"/>
                <a:cs typeface="Arial" charset="0"/>
              </a:rPr>
              <a:t>  </a:t>
            </a:r>
            <a:r>
              <a:rPr lang="el-GR" sz="2800" dirty="0" smtClean="0">
                <a:solidFill>
                  <a:schemeClr val="tx1"/>
                </a:solidFill>
                <a:latin typeface="Calibri" panose="020F0502020204030204" pitchFamily="34" charset="0"/>
              </a:rPr>
              <a:t>Εντοπισμός Κινδύνου.</a:t>
            </a:r>
            <a:endParaRPr lang="el-GR" sz="2800" dirty="0">
              <a:solidFill>
                <a:prstClr val="black"/>
              </a:solidFill>
              <a:latin typeface="Calibri" panose="020F0502020204030204" pitchFamily="34" charset="0"/>
              <a:cs typeface="Arial" charset="0"/>
            </a:endParaRPr>
          </a:p>
          <a:p>
            <a:pPr fontAlgn="auto">
              <a:spcBef>
                <a:spcPts val="0"/>
              </a:spcBef>
              <a:spcAft>
                <a:spcPts val="0"/>
              </a:spcAft>
              <a:buFont typeface="Arial" panose="020B0604020202020204" pitchFamily="34" charset="0"/>
              <a:buNone/>
              <a:defRPr/>
            </a:pPr>
            <a:r>
              <a:rPr lang="el-GR" sz="2800" dirty="0">
                <a:solidFill>
                  <a:prstClr val="black"/>
                </a:solidFill>
                <a:latin typeface="Calibri" panose="020F0502020204030204" pitchFamily="34" charset="0"/>
                <a:cs typeface="Arial" charset="0"/>
              </a:rPr>
              <a:t> </a:t>
            </a:r>
            <a:r>
              <a:rPr lang="el-GR" sz="2800" b="1" dirty="0">
                <a:solidFill>
                  <a:prstClr val="black"/>
                </a:solidFill>
                <a:latin typeface="Calibri" panose="020F0502020204030204" pitchFamily="34" charset="0"/>
                <a:cs typeface="Arial" charset="0"/>
              </a:rPr>
              <a:t>   </a:t>
            </a:r>
            <a:r>
              <a:rPr lang="el-GR" sz="2800" dirty="0">
                <a:solidFill>
                  <a:prstClr val="black"/>
                </a:solidFill>
                <a:latin typeface="Calibri" panose="020F0502020204030204" pitchFamily="34" charset="0"/>
                <a:cs typeface="Arial" charset="0"/>
              </a:rPr>
              <a:t>Διδάσκων: Β</a:t>
            </a:r>
            <a:r>
              <a:rPr lang="el-GR" sz="2800" dirty="0" smtClean="0">
                <a:solidFill>
                  <a:prstClr val="black"/>
                </a:solidFill>
                <a:latin typeface="Calibri" panose="020F0502020204030204" pitchFamily="34" charset="0"/>
                <a:cs typeface="Arial" charset="0"/>
              </a:rPr>
              <a:t>ασιλική Καζαντζή, </a:t>
            </a:r>
          </a:p>
          <a:p>
            <a:pPr fontAlgn="auto">
              <a:spcBef>
                <a:spcPts val="0"/>
              </a:spcBef>
              <a:spcAft>
                <a:spcPts val="120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Επίκουρος Καθηγήτρια.</a:t>
            </a:r>
          </a:p>
          <a:p>
            <a:pPr fontAlgn="auto">
              <a:spcBef>
                <a:spcPts val="0"/>
              </a:spcBef>
              <a:spcAft>
                <a:spcPts val="0"/>
              </a:spcAft>
              <a:buFont typeface="Arial" panose="020B0604020202020204" pitchFamily="34" charset="0"/>
              <a:buNone/>
              <a:defRPr/>
            </a:pPr>
            <a:r>
              <a:rPr lang="el-GR" sz="2800" dirty="0" smtClean="0">
                <a:solidFill>
                  <a:prstClr val="black"/>
                </a:solidFill>
                <a:latin typeface="Calibri" panose="020F0502020204030204" pitchFamily="34" charset="0"/>
                <a:cs typeface="Arial" charset="0"/>
              </a:rPr>
              <a:t>Τμήμα Διοίκηση Επιχειρήσεων. </a:t>
            </a:r>
            <a:endParaRPr lang="en-US" sz="2800" b="1" dirty="0">
              <a:solidFill>
                <a:prstClr val="black"/>
              </a:solidFill>
              <a:latin typeface="Calibri" panose="020F0502020204030204" pitchFamily="34" charset="0"/>
              <a:cs typeface="Arial" charset="0"/>
            </a:endParaRPr>
          </a:p>
          <a:p>
            <a:pPr fontAlgn="auto">
              <a:spcAft>
                <a:spcPts val="0"/>
              </a:spcAft>
              <a:buFont typeface="Arial" panose="020B0604020202020204" pitchFamily="34" charset="0"/>
              <a:buNone/>
              <a:defRPr/>
            </a:pPr>
            <a:endParaRPr lang="el-GR" dirty="0"/>
          </a:p>
        </p:txBody>
      </p:sp>
      <p:pic>
        <p:nvPicPr>
          <p:cNvPr id="9" name="Εικόνα 2" descr=" Λογότυπο για Άδειες χρήσης Creative Commons, B Y, S A. ">
            <a:hlinkClick r:id="rId5" tooltip="Μετάβαση στην Άδεια Χρήσης"/>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3" descr="Λογότυπο Επιχειρησιακού Προγράμματος Εκπαίδευση και Δια βίου Μάθηση του Υπουργείου Παιδείας, ΕΣΠΑ 2007 - 2013, με τη σημαία της Ευρωπαϊκής Ένωσης, το οποίο συγχρηματοδοτείται από την Ευρωπαϊκή Ένωση (Ευρωπαϊκό Κοινωνικό Ταμείο) και από εθνικούς πόρους. " title="Λογότυπο Χρηματοδότησης. ">
            <a:hlinkClick r:id="rId7" tooltip="Μετάβαση σε www.edulll.gr"/>
          </p:cNvPr>
          <p:cNvPicPr>
            <a:picLocks noChangeAspect="1" noChangeArrowheads="1"/>
          </p:cNvPicPr>
          <p:nvPr/>
        </p:nvPicPr>
        <p:blipFill>
          <a:blip r:embed="rId8"/>
          <a:srcRect/>
          <a:stretch>
            <a:fillRect/>
          </a:stretch>
        </p:blipFill>
        <p:spPr bwMode="auto">
          <a:xfrm>
            <a:off x="3492500" y="565785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549263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Εντοπισμός κινδύνων </a:t>
            </a:r>
            <a:br>
              <a:rPr lang="el-GR" b="1" dirty="0"/>
            </a:br>
            <a:r>
              <a:rPr lang="el-GR" b="1" dirty="0" smtClean="0"/>
              <a:t>(3 </a:t>
            </a:r>
            <a:r>
              <a:rPr lang="el-GR" b="1" dirty="0"/>
              <a:t>από </a:t>
            </a:r>
            <a:r>
              <a:rPr lang="el-GR" b="1" dirty="0" smtClean="0"/>
              <a:t>3)</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buClr>
                <a:srgbClr val="C00000"/>
              </a:buClr>
              <a:buSzPct val="100000"/>
              <a:buFont typeface="Arial" panose="020B0604020202020204" pitchFamily="34" charset="0"/>
              <a:buChar char="●"/>
            </a:pPr>
            <a:endParaRPr lang="el-GR" altLang="el-GR" sz="2000" kern="0" dirty="0" smtClean="0">
              <a:solidFill>
                <a:srgbClr val="000000"/>
              </a:solidFill>
            </a:endParaRPr>
          </a:p>
          <a:p>
            <a:pPr lvl="0" eaLnBrk="0" fontAlgn="base" hangingPunct="0">
              <a:spcBef>
                <a:spcPts val="0"/>
              </a:spcBef>
              <a:spcAft>
                <a:spcPts val="3600"/>
              </a:spcAft>
              <a:buClr>
                <a:srgbClr val="C00000"/>
              </a:buClr>
              <a:buSzPct val="100000"/>
              <a:buFont typeface="Arial" panose="020B0604020202020204" pitchFamily="34" charset="0"/>
              <a:buChar char="●"/>
            </a:pPr>
            <a:r>
              <a:rPr lang="el-GR" altLang="el-GR" kern="0" dirty="0" smtClean="0">
                <a:solidFill>
                  <a:srgbClr val="000000"/>
                </a:solidFill>
              </a:rPr>
              <a:t>Ο </a:t>
            </a:r>
            <a:r>
              <a:rPr lang="el-GR" altLang="el-GR" kern="0" dirty="0">
                <a:solidFill>
                  <a:srgbClr val="000000"/>
                </a:solidFill>
              </a:rPr>
              <a:t>εντοπισμός των κινδύνων περιλαμβάνει δύο ειδικά καθήκοντα</a:t>
            </a:r>
            <a:r>
              <a:rPr lang="en-US" altLang="el-GR" kern="0" dirty="0" smtClean="0">
                <a:solidFill>
                  <a:srgbClr val="000000"/>
                </a:solidFill>
              </a:rPr>
              <a:t>:</a:t>
            </a:r>
            <a:endParaRPr lang="en-US" altLang="el-GR" kern="0" dirty="0">
              <a:solidFill>
                <a:srgbClr val="000000"/>
              </a:solidFill>
            </a:endParaRPr>
          </a:p>
          <a:p>
            <a:pPr marL="1482725" lvl="2" indent="-342000" eaLnBrk="0" fontAlgn="base" hangingPunct="0">
              <a:spcBef>
                <a:spcPts val="0"/>
              </a:spcBef>
              <a:spcAft>
                <a:spcPts val="1800"/>
              </a:spcAft>
              <a:buClr>
                <a:srgbClr val="00CC99"/>
              </a:buClr>
              <a:buFont typeface="Arial" panose="020B0604020202020204" pitchFamily="34" charset="0"/>
              <a:buChar char="●"/>
            </a:pPr>
            <a:r>
              <a:rPr lang="el-GR" altLang="el-GR" sz="2800" kern="0" dirty="0">
                <a:solidFill>
                  <a:srgbClr val="000000"/>
                </a:solidFill>
              </a:rPr>
              <a:t>Τ</a:t>
            </a:r>
            <a:r>
              <a:rPr lang="el-GR" altLang="el-GR" sz="2800" kern="0" dirty="0" smtClean="0">
                <a:solidFill>
                  <a:srgbClr val="000000"/>
                </a:solidFill>
              </a:rPr>
              <a:t>ην </a:t>
            </a:r>
            <a:r>
              <a:rPr lang="el-GR" altLang="el-GR" sz="2800" kern="0" dirty="0">
                <a:solidFill>
                  <a:srgbClr val="000000"/>
                </a:solidFill>
              </a:rPr>
              <a:t>αναζήτηση – πηγών και αποκρίσεων χρησιμοποιώντας διάφορες </a:t>
            </a:r>
            <a:r>
              <a:rPr lang="el-GR" altLang="el-GR" sz="2800" kern="0" dirty="0" smtClean="0">
                <a:solidFill>
                  <a:srgbClr val="000000"/>
                </a:solidFill>
              </a:rPr>
              <a:t>τεχνικές.</a:t>
            </a:r>
            <a:endParaRPr lang="el-GR" altLang="el-GR" sz="2800" kern="0" dirty="0">
              <a:solidFill>
                <a:srgbClr val="000000"/>
              </a:solidFill>
            </a:endParaRPr>
          </a:p>
          <a:p>
            <a:pPr marL="1482725" lvl="2" indent="-342000" eaLnBrk="0" fontAlgn="base" hangingPunct="0">
              <a:spcBef>
                <a:spcPts val="0"/>
              </a:spcBef>
              <a:spcAft>
                <a:spcPct val="0"/>
              </a:spcAft>
              <a:buClr>
                <a:srgbClr val="00CC99"/>
              </a:buClr>
              <a:buFont typeface="Arial" panose="020B0604020202020204" pitchFamily="34" charset="0"/>
              <a:buChar char="●"/>
            </a:pPr>
            <a:r>
              <a:rPr lang="el-GR" altLang="el-GR" sz="2800" kern="0" dirty="0">
                <a:solidFill>
                  <a:srgbClr val="000000"/>
                </a:solidFill>
              </a:rPr>
              <a:t>Τ</a:t>
            </a:r>
            <a:r>
              <a:rPr lang="el-GR" altLang="el-GR" sz="2800" kern="0" dirty="0" smtClean="0">
                <a:solidFill>
                  <a:srgbClr val="000000"/>
                </a:solidFill>
              </a:rPr>
              <a:t>ην </a:t>
            </a:r>
            <a:r>
              <a:rPr lang="el-GR" altLang="el-GR" sz="2800" kern="0" dirty="0">
                <a:solidFill>
                  <a:srgbClr val="000000"/>
                </a:solidFill>
              </a:rPr>
              <a:t>ταξινόμηση – για τη δημιουργία μιας κατάλληλης </a:t>
            </a:r>
            <a:r>
              <a:rPr lang="el-GR" altLang="el-GR" sz="2800" kern="0" dirty="0" smtClean="0">
                <a:solidFill>
                  <a:srgbClr val="000000"/>
                </a:solidFill>
              </a:rPr>
              <a:t>δομής, </a:t>
            </a:r>
            <a:r>
              <a:rPr lang="el-GR" altLang="el-GR" sz="2800" kern="0" dirty="0">
                <a:solidFill>
                  <a:srgbClr val="000000"/>
                </a:solidFill>
              </a:rPr>
              <a:t>για την κατάλληλη </a:t>
            </a:r>
            <a:r>
              <a:rPr lang="el-GR" altLang="el-GR" sz="2800" kern="0" dirty="0" smtClean="0">
                <a:solidFill>
                  <a:srgbClr val="000000"/>
                </a:solidFill>
              </a:rPr>
              <a:t>διαχείριση</a:t>
            </a:r>
            <a:r>
              <a:rPr lang="el-GR" altLang="el-GR" sz="2800" dirty="0" smtClean="0"/>
              <a:t>.</a:t>
            </a:r>
            <a:endParaRPr lang="en-US"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10</a:t>
            </a:fld>
            <a:endParaRPr lang="el-GR" sz="1400" dirty="0">
              <a:solidFill>
                <a:schemeClr val="tx1"/>
              </a:solidFill>
            </a:endParaRPr>
          </a:p>
        </p:txBody>
      </p:sp>
    </p:spTree>
    <p:extLst>
      <p:ext uri="{BB962C8B-B14F-4D97-AF65-F5344CB8AC3E}">
        <p14:creationId xmlns:p14="http://schemas.microsoft.com/office/powerpoint/2010/main" val="403391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Απλουστευμένη απεικόνιση της φάσης εντοπισμού</a:t>
            </a:r>
            <a:endParaRPr lang="el-GR" dirty="0"/>
          </a:p>
        </p:txBody>
      </p:sp>
      <p:pic>
        <p:nvPicPr>
          <p:cNvPr id="6" name="Θέση περιεχομένου 1" descr="Εικόνα διαγράμματος:&#10;1)  Έρευνα και ταξινόμηση. &#10;2) Πηγές που συνδέονται με το βασικό κριτήριο.&#10;3) Πηγές που συνδέονται με άλλα κριτήρια, με τις έξι ερωτήσεις και με τα στάδια του PLC.&#10;4) Δευτερογενείς πηγές και αποκρίσεις.&#10;5) Βαθύτερα επίπεδα αβεβαιότητας και εναλλακτικά μοντέλα.&#10;6) Είναι ο εντοπισμός κατάλληλος για τον επιδιωκόμενο σκοπό; Αν όχι, τότε επιστροφή στα προηγούμενα."/>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556792"/>
            <a:ext cx="7704856" cy="4819956"/>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11</a:t>
            </a:fld>
            <a:endParaRPr lang="el-GR" dirty="0">
              <a:solidFill>
                <a:schemeClr val="tx1"/>
              </a:solidFill>
            </a:endParaRPr>
          </a:p>
        </p:txBody>
      </p:sp>
    </p:spTree>
    <p:extLst>
      <p:ext uri="{BB962C8B-B14F-4D97-AF65-F5344CB8AC3E}">
        <p14:creationId xmlns:p14="http://schemas.microsoft.com/office/powerpoint/2010/main" val="1605373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Διαδικασία καθορισμού έργου</a:t>
            </a:r>
            <a:endParaRPr lang="el-GR" b="1" dirty="0"/>
          </a:p>
        </p:txBody>
      </p:sp>
      <p:pic>
        <p:nvPicPr>
          <p:cNvPr id="6" name="Θέση περιεχομένου 1" descr="Εικόνα της διαδικασία.&#10;Ποιός; Συνεργαζόμενα μέλη του έργου, εμπλεκόμενοι φορείς μέλη. Δηλαδή, πρωτεργάτες του έργου, μετέπειτα συνεργάτες παίκτες, άλλα ενδιαφερόμενα μέλη. &#10;Γιατί; Κίνητρα. δηλαδή, κέρδος, έσοδα και κόστος, άλλα κίνητρα.&#10;Τί; Σχεδιασμός.&#10;Πώς; Σχέδια δραστηριοτήτων.&#10;Με ποιά μέσα; Κατανομή πόρων βάσει σχεδίου.&#10;Πότε; Χρονοδιάγραμμα βάσει σχεδίου."/>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1236428"/>
            <a:ext cx="7992888" cy="5134359"/>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12</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835439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Μέθοδοι εντοπισμού (1 από 2)</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kern="0" dirty="0">
                <a:solidFill>
                  <a:srgbClr val="000000"/>
                </a:solidFill>
              </a:rPr>
              <a:t>Διαφοροποιούνται ως </a:t>
            </a:r>
            <a:r>
              <a:rPr lang="el-GR" altLang="el-GR" kern="0" dirty="0" smtClean="0">
                <a:solidFill>
                  <a:srgbClr val="000000"/>
                </a:solidFill>
              </a:rPr>
              <a:t>προς:</a:t>
            </a:r>
            <a:endParaRPr lang="el-GR" altLang="el-GR" kern="0" dirty="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t>Το </a:t>
            </a:r>
            <a:r>
              <a:rPr lang="el-GR" altLang="el-GR" sz="2800" kern="0" dirty="0"/>
              <a:t>υπό εξέταση </a:t>
            </a:r>
            <a:r>
              <a:rPr lang="el-GR" altLang="el-GR" sz="2800" kern="0" dirty="0" smtClean="0"/>
              <a:t>έργο</a:t>
            </a:r>
            <a:r>
              <a:rPr lang="el-GR" altLang="el-GR" sz="2800" kern="0" dirty="0"/>
              <a:t>.</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smtClean="0"/>
              <a:t>Την </a:t>
            </a:r>
            <a:r>
              <a:rPr lang="el-GR" altLang="el-GR" sz="2800" kern="0" dirty="0"/>
              <a:t>ικανότητα και τις γνώσεις των </a:t>
            </a:r>
            <a:r>
              <a:rPr lang="el-GR" altLang="el-GR" sz="2800" kern="0" dirty="0" smtClean="0"/>
              <a:t>στελεχών.</a:t>
            </a:r>
            <a:endParaRPr lang="el-GR" altLang="el-GR" sz="2800" kern="0" dirty="0"/>
          </a:p>
          <a:p>
            <a:pPr lvl="2" indent="-342000" eaLnBrk="0" fontAlgn="base" hangingPunct="0">
              <a:spcBef>
                <a:spcPts val="0"/>
              </a:spcBef>
              <a:spcAft>
                <a:spcPts val="3000"/>
              </a:spcAft>
              <a:buClr>
                <a:srgbClr val="00CC99"/>
              </a:buClr>
              <a:buFont typeface="Arial" panose="020B0604020202020204" pitchFamily="34" charset="0"/>
              <a:buChar char="●"/>
            </a:pPr>
            <a:r>
              <a:rPr lang="el-GR" altLang="el-GR" sz="2800" kern="0" dirty="0" smtClean="0"/>
              <a:t>Τον </a:t>
            </a:r>
            <a:r>
              <a:rPr lang="el-GR" altLang="el-GR" sz="2800" kern="0" dirty="0"/>
              <a:t>διαθέσιμο </a:t>
            </a:r>
            <a:r>
              <a:rPr lang="el-GR" altLang="el-GR" sz="2800" kern="0" dirty="0" smtClean="0"/>
              <a:t>χρόνο.</a:t>
            </a:r>
            <a:endParaRPr lang="el-GR" altLang="el-GR" sz="2800" kern="0" dirty="0"/>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kern="0" dirty="0">
                <a:solidFill>
                  <a:srgbClr val="000000"/>
                </a:solidFill>
              </a:rPr>
              <a:t>Εξετάζεται η καταλληλότητα κάθε </a:t>
            </a:r>
            <a:r>
              <a:rPr lang="el-GR" altLang="el-GR" kern="0" dirty="0" smtClean="0">
                <a:solidFill>
                  <a:srgbClr val="000000"/>
                </a:solidFill>
              </a:rPr>
              <a:t>μεθόδου, </a:t>
            </a:r>
            <a:r>
              <a:rPr lang="el-GR" altLang="el-GR" kern="0" dirty="0">
                <a:solidFill>
                  <a:srgbClr val="000000"/>
                </a:solidFill>
              </a:rPr>
              <a:t>με βάση τις ειδικές συνθήκες του υπό εξέταση </a:t>
            </a:r>
            <a:r>
              <a:rPr lang="el-GR" altLang="el-GR" kern="0" dirty="0" smtClean="0">
                <a:solidFill>
                  <a:srgbClr val="000000"/>
                </a:solidFill>
              </a:rPr>
              <a:t>έργου.</a:t>
            </a:r>
            <a:endParaRPr lang="en-US" altLang="el-GR"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13</a:t>
            </a:fld>
            <a:endParaRPr lang="el-GR" sz="1400" dirty="0">
              <a:solidFill>
                <a:schemeClr val="tx1"/>
              </a:solidFill>
            </a:endParaRPr>
          </a:p>
        </p:txBody>
      </p:sp>
    </p:spTree>
    <p:extLst>
      <p:ext uri="{BB962C8B-B14F-4D97-AF65-F5344CB8AC3E}">
        <p14:creationId xmlns:p14="http://schemas.microsoft.com/office/powerpoint/2010/main" val="1912961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Μέθοδοι εντοπισμού </a:t>
            </a:r>
            <a:r>
              <a:rPr lang="el-GR" b="1" dirty="0" smtClean="0"/>
              <a:t>(2 </a:t>
            </a:r>
            <a:r>
              <a:rPr lang="el-GR" b="1" dirty="0"/>
              <a:t>από 2)</a:t>
            </a:r>
            <a:endParaRPr lang="el-GR" dirty="0"/>
          </a:p>
        </p:txBody>
      </p:sp>
      <p:sp>
        <p:nvSpPr>
          <p:cNvPr id="3" name="Θέση περιεχομένου 1"/>
          <p:cNvSpPr>
            <a:spLocks noGrp="1"/>
          </p:cNvSpPr>
          <p:nvPr>
            <p:ph idx="1"/>
          </p:nvPr>
        </p:nvSpPr>
        <p:spPr>
          <a:xfrm>
            <a:off x="457200" y="1600200"/>
            <a:ext cx="8229600" cy="4565103"/>
          </a:xfrm>
        </p:spPr>
        <p:txBody>
          <a:bodyPr>
            <a:noAutofit/>
          </a:bodyPr>
          <a:lstStyle/>
          <a:p>
            <a:pPr marL="1714500" lvl="4" indent="0">
              <a:spcBef>
                <a:spcPts val="0"/>
              </a:spcBef>
              <a:spcAft>
                <a:spcPts val="200"/>
              </a:spcAft>
              <a:buClr>
                <a:srgbClr val="C00000"/>
              </a:buClr>
              <a:buNone/>
            </a:pPr>
            <a:r>
              <a:rPr lang="el-GR" sz="2800" b="1" dirty="0" smtClean="0">
                <a:solidFill>
                  <a:srgbClr val="C00000"/>
                </a:solidFill>
              </a:rPr>
              <a:t>1.   </a:t>
            </a:r>
            <a:r>
              <a:rPr lang="el-GR" sz="2800" dirty="0" smtClean="0"/>
              <a:t>Συνεντεύξεις.</a:t>
            </a:r>
          </a:p>
          <a:p>
            <a:pPr marL="1714500" lvl="4" indent="0">
              <a:spcBef>
                <a:spcPts val="0"/>
              </a:spcBef>
              <a:spcAft>
                <a:spcPts val="200"/>
              </a:spcAft>
              <a:buClr>
                <a:srgbClr val="C00000"/>
              </a:buClr>
              <a:buNone/>
            </a:pPr>
            <a:r>
              <a:rPr lang="el-GR" altLang="el-GR" sz="2800" b="1" dirty="0" smtClean="0">
                <a:solidFill>
                  <a:srgbClr val="C00000"/>
                </a:solidFill>
              </a:rPr>
              <a:t>2.   </a:t>
            </a:r>
            <a:r>
              <a:rPr lang="el-GR" altLang="el-GR" sz="2800" dirty="0" smtClean="0"/>
              <a:t>Ομαδική </a:t>
            </a:r>
            <a:r>
              <a:rPr lang="el-GR" altLang="el-GR" sz="2800" dirty="0"/>
              <a:t>παραγωγή </a:t>
            </a:r>
            <a:r>
              <a:rPr lang="el-GR" altLang="el-GR" sz="2800" dirty="0" smtClean="0"/>
              <a:t>ιδεών.</a:t>
            </a:r>
          </a:p>
          <a:p>
            <a:pPr marL="1714500" lvl="4" indent="0">
              <a:spcBef>
                <a:spcPts val="0"/>
              </a:spcBef>
              <a:spcAft>
                <a:spcPts val="200"/>
              </a:spcAft>
              <a:buClr>
                <a:srgbClr val="C00000"/>
              </a:buClr>
              <a:buNone/>
            </a:pPr>
            <a:r>
              <a:rPr lang="el-GR" altLang="el-GR" sz="2800" b="1" dirty="0" smtClean="0">
                <a:solidFill>
                  <a:srgbClr val="C00000"/>
                </a:solidFill>
              </a:rPr>
              <a:t>3.   </a:t>
            </a:r>
            <a:r>
              <a:rPr lang="el-GR" altLang="el-GR" sz="2800" dirty="0" smtClean="0"/>
              <a:t>Κατάλογοι κινδύνων.</a:t>
            </a:r>
          </a:p>
          <a:p>
            <a:pPr marL="1714500" lvl="4" indent="0">
              <a:spcBef>
                <a:spcPts val="0"/>
              </a:spcBef>
              <a:spcAft>
                <a:spcPts val="200"/>
              </a:spcAft>
              <a:buClr>
                <a:srgbClr val="C00000"/>
              </a:buClr>
              <a:buNone/>
            </a:pPr>
            <a:r>
              <a:rPr lang="el-GR" altLang="el-GR" sz="2800" b="1" dirty="0" smtClean="0">
                <a:solidFill>
                  <a:srgbClr val="C00000"/>
                </a:solidFill>
              </a:rPr>
              <a:t>4.   </a:t>
            </a:r>
            <a:r>
              <a:rPr lang="el-GR" altLang="el-GR" sz="2800" dirty="0" smtClean="0"/>
              <a:t>Δομή </a:t>
            </a:r>
            <a:r>
              <a:rPr lang="el-GR" altLang="el-GR" sz="2800" dirty="0"/>
              <a:t>ανάλυσης </a:t>
            </a:r>
            <a:r>
              <a:rPr lang="el-GR" altLang="el-GR" sz="2800" dirty="0" smtClean="0"/>
              <a:t>κινδύνων.</a:t>
            </a:r>
          </a:p>
          <a:p>
            <a:pPr marL="1714500" lvl="4" indent="0">
              <a:spcBef>
                <a:spcPts val="0"/>
              </a:spcBef>
              <a:spcAft>
                <a:spcPts val="200"/>
              </a:spcAft>
              <a:buClr>
                <a:srgbClr val="C00000"/>
              </a:buClr>
              <a:buNone/>
            </a:pPr>
            <a:r>
              <a:rPr lang="el-GR" altLang="el-GR" sz="2800" b="1" dirty="0" smtClean="0">
                <a:solidFill>
                  <a:srgbClr val="C00000"/>
                </a:solidFill>
              </a:rPr>
              <a:t>5.   </a:t>
            </a:r>
            <a:r>
              <a:rPr lang="el-GR" altLang="el-GR" sz="2800" dirty="0" smtClean="0"/>
              <a:t>Ανάλυση υποθέσεων.</a:t>
            </a:r>
          </a:p>
          <a:p>
            <a:pPr marL="1714500" lvl="4" indent="0">
              <a:spcBef>
                <a:spcPts val="0"/>
              </a:spcBef>
              <a:spcAft>
                <a:spcPts val="200"/>
              </a:spcAft>
              <a:buClr>
                <a:srgbClr val="C00000"/>
              </a:buClr>
              <a:buNone/>
            </a:pPr>
            <a:r>
              <a:rPr lang="el-GR" altLang="el-GR" sz="2800" b="1" dirty="0" smtClean="0">
                <a:solidFill>
                  <a:srgbClr val="C00000"/>
                </a:solidFill>
              </a:rPr>
              <a:t>6.   </a:t>
            </a:r>
            <a:r>
              <a:rPr lang="el-GR" altLang="el-GR" sz="2800" dirty="0" smtClean="0"/>
              <a:t>Ανάλυση </a:t>
            </a:r>
            <a:r>
              <a:rPr lang="en-US" altLang="el-GR" sz="2800" dirty="0" smtClean="0"/>
              <a:t>SWOT</a:t>
            </a:r>
            <a:r>
              <a:rPr lang="el-GR" altLang="el-GR" sz="2800" dirty="0" smtClean="0"/>
              <a:t>.</a:t>
            </a:r>
          </a:p>
          <a:p>
            <a:pPr marL="1714500" lvl="4" indent="0">
              <a:spcBef>
                <a:spcPts val="0"/>
              </a:spcBef>
              <a:spcAft>
                <a:spcPts val="200"/>
              </a:spcAft>
              <a:buClr>
                <a:srgbClr val="C00000"/>
              </a:buClr>
              <a:buNone/>
            </a:pPr>
            <a:r>
              <a:rPr lang="el-GR" altLang="el-GR" sz="2800" b="1" dirty="0" smtClean="0">
                <a:solidFill>
                  <a:srgbClr val="C00000"/>
                </a:solidFill>
              </a:rPr>
              <a:t>7.   </a:t>
            </a:r>
            <a:r>
              <a:rPr lang="el-GR" altLang="el-GR" sz="2800" dirty="0" err="1" smtClean="0"/>
              <a:t>Ανάσκόπηση</a:t>
            </a:r>
            <a:r>
              <a:rPr lang="el-GR" altLang="el-GR" sz="2800" dirty="0" smtClean="0"/>
              <a:t> </a:t>
            </a:r>
            <a:r>
              <a:rPr lang="el-GR" altLang="el-GR" sz="2800" dirty="0" smtClean="0"/>
              <a:t>εγγράφων.</a:t>
            </a:r>
          </a:p>
          <a:p>
            <a:pPr marL="1714500" lvl="4" indent="0">
              <a:spcBef>
                <a:spcPts val="0"/>
              </a:spcBef>
              <a:spcAft>
                <a:spcPts val="200"/>
              </a:spcAft>
              <a:buClr>
                <a:srgbClr val="C00000"/>
              </a:buClr>
              <a:buNone/>
            </a:pPr>
            <a:r>
              <a:rPr lang="el-GR" altLang="el-GR" sz="2800" b="1" dirty="0" smtClean="0">
                <a:solidFill>
                  <a:srgbClr val="C00000"/>
                </a:solidFill>
              </a:rPr>
              <a:t>8.   </a:t>
            </a:r>
            <a:r>
              <a:rPr lang="el-GR" altLang="el-GR" sz="2800" dirty="0" smtClean="0"/>
              <a:t>Διαγράμματα </a:t>
            </a:r>
            <a:r>
              <a:rPr lang="en-US" altLang="el-GR" sz="2800" dirty="0" smtClean="0"/>
              <a:t>Ishikawa</a:t>
            </a:r>
            <a:r>
              <a:rPr lang="el-GR" altLang="el-GR" sz="2800" dirty="0" smtClean="0"/>
              <a:t>.</a:t>
            </a:r>
          </a:p>
          <a:p>
            <a:pPr marL="1714500" lvl="4" indent="0">
              <a:spcBef>
                <a:spcPts val="0"/>
              </a:spcBef>
              <a:spcAft>
                <a:spcPts val="200"/>
              </a:spcAft>
              <a:buClr>
                <a:srgbClr val="C00000"/>
              </a:buClr>
              <a:buNone/>
            </a:pPr>
            <a:r>
              <a:rPr lang="el-GR" altLang="el-GR" sz="2800" b="1" dirty="0" smtClean="0">
                <a:solidFill>
                  <a:srgbClr val="C00000"/>
                </a:solidFill>
              </a:rPr>
              <a:t>9.   </a:t>
            </a:r>
            <a:r>
              <a:rPr lang="el-GR" altLang="el-GR" sz="2800" dirty="0" smtClean="0"/>
              <a:t>Μέθοδος </a:t>
            </a:r>
            <a:r>
              <a:rPr lang="el-GR" altLang="el-GR" sz="2800" dirty="0"/>
              <a:t>Δελφών (</a:t>
            </a:r>
            <a:r>
              <a:rPr lang="en-US" altLang="el-GR" sz="2800" dirty="0"/>
              <a:t>Delphi </a:t>
            </a:r>
            <a:r>
              <a:rPr lang="en-US" altLang="el-GR" sz="2800" dirty="0" smtClean="0"/>
              <a:t>Method</a:t>
            </a:r>
            <a:r>
              <a:rPr lang="el-GR" altLang="el-GR" sz="2800" dirty="0" smtClean="0"/>
              <a:t>).</a:t>
            </a:r>
          </a:p>
          <a:p>
            <a:pPr marL="1714500" lvl="4" indent="0">
              <a:spcBef>
                <a:spcPts val="0"/>
              </a:spcBef>
              <a:buClr>
                <a:srgbClr val="C00000"/>
              </a:buClr>
              <a:buNone/>
            </a:pPr>
            <a:r>
              <a:rPr lang="el-GR" altLang="el-GR" sz="2800" b="1" dirty="0" smtClean="0">
                <a:solidFill>
                  <a:srgbClr val="C00000"/>
                </a:solidFill>
              </a:rPr>
              <a:t>10. </a:t>
            </a:r>
            <a:r>
              <a:rPr lang="el-GR" altLang="el-GR" sz="2800" dirty="0" smtClean="0"/>
              <a:t>Ομάδες </a:t>
            </a:r>
            <a:r>
              <a:rPr lang="el-GR" altLang="el-GR" sz="2800" dirty="0"/>
              <a:t>ε</a:t>
            </a:r>
            <a:r>
              <a:rPr lang="el-GR" altLang="el-GR" sz="2800" dirty="0" smtClean="0"/>
              <a:t>ιδικών.</a:t>
            </a:r>
            <a:endParaRPr lang="el-GR" altLang="el-GR" sz="2800"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14</a:t>
            </a:fld>
            <a:endParaRPr lang="el-GR" sz="1400" dirty="0">
              <a:solidFill>
                <a:schemeClr val="tx1"/>
              </a:solidFill>
            </a:endParaRPr>
          </a:p>
        </p:txBody>
      </p:sp>
      <p:pic>
        <p:nvPicPr>
          <p:cNvPr id="6" name="Εικόνα 1" descr="Εικονίδιο μετάβασης στα περιεχόμενα.">
            <a:hlinkClick r:id="rId3" action="ppaction://hlinksldjump" tooltip="Επιστροφή στα Περιεχόμενα"/>
          </p:cNvPr>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040750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Συνεντεύξεις (1 από 2)</a:t>
            </a:r>
            <a:endParaRPr lang="el-GR" b="1" dirty="0"/>
          </a:p>
        </p:txBody>
      </p:sp>
      <p:sp>
        <p:nvSpPr>
          <p:cNvPr id="3" name="Θέση περιεχομένου 1"/>
          <p:cNvSpPr>
            <a:spLocks noGrp="1"/>
          </p:cNvSpPr>
          <p:nvPr>
            <p:ph idx="1"/>
          </p:nvPr>
        </p:nvSpPr>
        <p:spPr/>
        <p:txBody>
          <a:bodyPr>
            <a:noAutofit/>
          </a:bodyPr>
          <a:lstStyle/>
          <a:p>
            <a:pPr lvl="0" eaLnBrk="0" fontAlgn="base" hangingPunct="0">
              <a:spcBef>
                <a:spcPts val="0"/>
              </a:spcBef>
              <a:spcAft>
                <a:spcPts val="1200"/>
              </a:spcAft>
              <a:buClr>
                <a:srgbClr val="C00000"/>
              </a:buClr>
              <a:buFont typeface="Arial" panose="020B0604020202020204" pitchFamily="34" charset="0"/>
              <a:buChar char="●"/>
            </a:pPr>
            <a:r>
              <a:rPr lang="el-GR" altLang="el-GR" sz="2200" kern="0" dirty="0">
                <a:solidFill>
                  <a:srgbClr val="000000"/>
                </a:solidFill>
              </a:rPr>
              <a:t>Στόχος</a:t>
            </a:r>
            <a:r>
              <a:rPr lang="en-US" altLang="el-GR" sz="2200" kern="0" dirty="0">
                <a:solidFill>
                  <a:srgbClr val="000000"/>
                </a:solidFill>
              </a:rPr>
              <a:t>:</a:t>
            </a:r>
            <a:r>
              <a:rPr lang="el-GR" altLang="el-GR" sz="2200" kern="0" dirty="0">
                <a:solidFill>
                  <a:srgbClr val="000000"/>
                </a:solidFill>
              </a:rPr>
              <a:t> Να διαπιστωθούν οι κίνδυνοι που θα μπορούσαν να έχουν συνέπειες στους στόχους του </a:t>
            </a:r>
            <a:r>
              <a:rPr lang="el-GR" altLang="el-GR" sz="2200" kern="0" dirty="0" smtClean="0">
                <a:solidFill>
                  <a:srgbClr val="000000"/>
                </a:solidFill>
              </a:rPr>
              <a:t>έργου.</a:t>
            </a:r>
            <a:endParaRPr lang="el-GR" altLang="el-GR" sz="2200" kern="0" dirty="0">
              <a:solidFill>
                <a:srgbClr val="000000"/>
              </a:solidFill>
            </a:endParaRPr>
          </a:p>
          <a:p>
            <a:pPr lvl="0" eaLnBrk="0" fontAlgn="base" hangingPunct="0">
              <a:spcBef>
                <a:spcPts val="0"/>
              </a:spcBef>
              <a:spcAft>
                <a:spcPts val="1200"/>
              </a:spcAft>
              <a:buClr>
                <a:srgbClr val="C00000"/>
              </a:buClr>
              <a:buFont typeface="Arial" panose="020B0604020202020204" pitchFamily="34" charset="0"/>
              <a:buChar char="●"/>
            </a:pPr>
            <a:r>
              <a:rPr lang="el-GR" altLang="el-GR" sz="2200" kern="0" dirty="0">
                <a:solidFill>
                  <a:srgbClr val="000000"/>
                </a:solidFill>
              </a:rPr>
              <a:t>Απλή μέθοδος </a:t>
            </a:r>
            <a:r>
              <a:rPr lang="el-GR" altLang="el-GR" sz="2200" kern="0" dirty="0" smtClean="0">
                <a:solidFill>
                  <a:srgbClr val="000000"/>
                </a:solidFill>
              </a:rPr>
              <a:t>εντοπισμού.</a:t>
            </a:r>
            <a:endParaRPr lang="en-US" altLang="el-GR" sz="2200" kern="0" dirty="0">
              <a:solidFill>
                <a:srgbClr val="000000"/>
              </a:solidFill>
            </a:endParaRPr>
          </a:p>
          <a:p>
            <a:pPr lvl="0" eaLnBrk="0" fontAlgn="base" hangingPunct="0">
              <a:spcBef>
                <a:spcPts val="0"/>
              </a:spcBef>
              <a:spcAft>
                <a:spcPts val="1200"/>
              </a:spcAft>
              <a:buClr>
                <a:srgbClr val="C00000"/>
              </a:buClr>
              <a:buFont typeface="Arial" panose="020B0604020202020204" pitchFamily="34" charset="0"/>
              <a:buChar char="●"/>
            </a:pPr>
            <a:r>
              <a:rPr lang="el-GR" altLang="el-GR" sz="2200" kern="0" dirty="0">
                <a:solidFill>
                  <a:srgbClr val="000000"/>
                </a:solidFill>
              </a:rPr>
              <a:t>Απαιτούνται δεξιότητες των </a:t>
            </a:r>
            <a:r>
              <a:rPr lang="el-GR" altLang="el-GR" sz="2200" kern="0" dirty="0" smtClean="0">
                <a:solidFill>
                  <a:srgbClr val="000000"/>
                </a:solidFill>
              </a:rPr>
              <a:t>χρηστών.</a:t>
            </a:r>
            <a:endParaRPr lang="el-GR" altLang="el-GR" sz="2200" kern="0" dirty="0">
              <a:solidFill>
                <a:srgbClr val="000000"/>
              </a:solidFill>
            </a:endParaRPr>
          </a:p>
          <a:p>
            <a:pPr lvl="0" eaLnBrk="0" fontAlgn="base" hangingPunct="0">
              <a:spcBef>
                <a:spcPts val="0"/>
              </a:spcBef>
              <a:spcAft>
                <a:spcPts val="600"/>
              </a:spcAft>
              <a:buClr>
                <a:srgbClr val="C00000"/>
              </a:buClr>
              <a:buFont typeface="Arial" panose="020B0604020202020204" pitchFamily="34" charset="0"/>
              <a:buChar char="●"/>
            </a:pPr>
            <a:r>
              <a:rPr lang="el-GR" altLang="el-GR" sz="2200" kern="0" dirty="0">
                <a:solidFill>
                  <a:srgbClr val="000000"/>
                </a:solidFill>
              </a:rPr>
              <a:t>Πιθανοί υποψήφιοι για συνέντευξη</a:t>
            </a:r>
            <a:r>
              <a:rPr lang="en-US" altLang="el-GR" sz="2200" kern="0" dirty="0" smtClean="0">
                <a:solidFill>
                  <a:srgbClr val="000000"/>
                </a:solidFill>
              </a:rPr>
              <a:t>:</a:t>
            </a:r>
            <a:endParaRPr lang="el-GR" altLang="el-GR" sz="2200" kern="0" dirty="0">
              <a:solidFill>
                <a:srgbClr val="000000"/>
              </a:solidFill>
            </a:endParaRPr>
          </a:p>
          <a:p>
            <a:pPr marL="1085850" lvl="2" indent="-342000" eaLnBrk="0" fontAlgn="base" hangingPunct="0">
              <a:spcBef>
                <a:spcPts val="0"/>
              </a:spcBef>
              <a:spcAft>
                <a:spcPts val="600"/>
              </a:spcAft>
              <a:buClr>
                <a:srgbClr val="00CC99"/>
              </a:buClr>
              <a:buFont typeface="Arial" panose="020B0604020202020204" pitchFamily="34" charset="0"/>
              <a:buChar char="●"/>
            </a:pPr>
            <a:r>
              <a:rPr lang="el-GR" altLang="el-GR" sz="2000" kern="0" dirty="0">
                <a:solidFill>
                  <a:srgbClr val="000000"/>
                </a:solidFill>
              </a:rPr>
              <a:t>Μέλη της ομάδας </a:t>
            </a:r>
            <a:r>
              <a:rPr lang="el-GR" altLang="el-GR" sz="2000" kern="0" dirty="0" smtClean="0">
                <a:solidFill>
                  <a:srgbClr val="000000"/>
                </a:solidFill>
              </a:rPr>
              <a:t>έργου.</a:t>
            </a:r>
            <a:endParaRPr lang="el-GR" altLang="el-GR" sz="2000" kern="0" dirty="0">
              <a:solidFill>
                <a:srgbClr val="000000"/>
              </a:solidFill>
            </a:endParaRPr>
          </a:p>
          <a:p>
            <a:pPr marL="1085850" lvl="2" indent="-342000" eaLnBrk="0" fontAlgn="base" hangingPunct="0">
              <a:spcBef>
                <a:spcPts val="0"/>
              </a:spcBef>
              <a:spcAft>
                <a:spcPts val="600"/>
              </a:spcAft>
              <a:buClr>
                <a:srgbClr val="00CC99"/>
              </a:buClr>
              <a:buFont typeface="Arial" panose="020B0604020202020204" pitchFamily="34" charset="0"/>
              <a:buChar char="●"/>
            </a:pPr>
            <a:r>
              <a:rPr lang="el-GR" altLang="el-GR" sz="2000" kern="0" dirty="0">
                <a:solidFill>
                  <a:srgbClr val="000000"/>
                </a:solidFill>
              </a:rPr>
              <a:t>Ανώτερα στελέχη με εμπειρία σε αντίστοιχα </a:t>
            </a:r>
            <a:r>
              <a:rPr lang="el-GR" altLang="el-GR" sz="2000" kern="0" dirty="0" smtClean="0">
                <a:solidFill>
                  <a:srgbClr val="000000"/>
                </a:solidFill>
              </a:rPr>
              <a:t>έργα.</a:t>
            </a:r>
            <a:endParaRPr lang="el-GR" altLang="el-GR" sz="2000" kern="0" dirty="0">
              <a:solidFill>
                <a:srgbClr val="000000"/>
              </a:solidFill>
            </a:endParaRPr>
          </a:p>
          <a:p>
            <a:pPr marL="1085850" lvl="2" indent="-342000" eaLnBrk="0" fontAlgn="base" hangingPunct="0">
              <a:spcBef>
                <a:spcPts val="0"/>
              </a:spcBef>
              <a:spcAft>
                <a:spcPts val="1200"/>
              </a:spcAft>
              <a:buClr>
                <a:srgbClr val="00CC99"/>
              </a:buClr>
              <a:buFont typeface="Arial" panose="020B0604020202020204" pitchFamily="34" charset="0"/>
              <a:buChar char="●"/>
            </a:pPr>
            <a:r>
              <a:rPr lang="el-GR" altLang="el-GR" sz="2000" kern="0" dirty="0">
                <a:solidFill>
                  <a:srgbClr val="000000"/>
                </a:solidFill>
              </a:rPr>
              <a:t>Συγκεκριμένοι ενδιαφερόμενοι του </a:t>
            </a:r>
            <a:r>
              <a:rPr lang="el-GR" altLang="el-GR" sz="2000" kern="0" dirty="0" smtClean="0">
                <a:solidFill>
                  <a:srgbClr val="000000"/>
                </a:solidFill>
              </a:rPr>
              <a:t>έργου, </a:t>
            </a:r>
            <a:r>
              <a:rPr lang="el-GR" altLang="el-GR" sz="2000" kern="0" dirty="0">
                <a:solidFill>
                  <a:srgbClr val="000000"/>
                </a:solidFill>
              </a:rPr>
              <a:t>που θα μπορούσαν να αποκαλύψουν ειδικούς κινδύνους του </a:t>
            </a:r>
            <a:r>
              <a:rPr lang="el-GR" altLang="el-GR" sz="2000" kern="0" dirty="0" smtClean="0">
                <a:solidFill>
                  <a:srgbClr val="000000"/>
                </a:solidFill>
              </a:rPr>
              <a:t>έργου.</a:t>
            </a:r>
            <a:endParaRPr lang="el-GR" altLang="el-GR" sz="2000" kern="0" dirty="0">
              <a:solidFill>
                <a:srgbClr val="000000"/>
              </a:solidFill>
            </a:endParaRPr>
          </a:p>
          <a:p>
            <a:pPr lvl="0" eaLnBrk="0" fontAlgn="base" hangingPunct="0">
              <a:spcBef>
                <a:spcPts val="0"/>
              </a:spcBef>
              <a:spcAft>
                <a:spcPct val="0"/>
              </a:spcAft>
              <a:buClr>
                <a:srgbClr val="C00000"/>
              </a:buClr>
              <a:buFont typeface="Arial" panose="020B0604020202020204" pitchFamily="34" charset="0"/>
              <a:buChar char="●"/>
            </a:pPr>
            <a:r>
              <a:rPr lang="el-GR" altLang="el-GR" sz="2200" kern="0" dirty="0">
                <a:solidFill>
                  <a:srgbClr val="000000"/>
                </a:solidFill>
              </a:rPr>
              <a:t>Μετά την ολοκλήρωση των συνεντεύξεων, διεξάγεται ανάλυση των απαντήσεων από την ομάδα διαχείρισης των </a:t>
            </a:r>
            <a:r>
              <a:rPr lang="el-GR" altLang="el-GR" sz="2200" kern="0" dirty="0" smtClean="0">
                <a:solidFill>
                  <a:srgbClr val="000000"/>
                </a:solidFill>
              </a:rPr>
              <a:t>κινδύνων</a:t>
            </a:r>
            <a:r>
              <a:rPr lang="el-GR" altLang="el-GR" sz="2200" dirty="0" smtClean="0"/>
              <a:t>.</a:t>
            </a:r>
            <a:endParaRPr lang="el-GR" altLang="el-GR" sz="22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15</a:t>
            </a:fld>
            <a:endParaRPr lang="el-GR" sz="1400" dirty="0">
              <a:solidFill>
                <a:schemeClr val="tx1"/>
              </a:solidFill>
            </a:endParaRPr>
          </a:p>
        </p:txBody>
      </p:sp>
    </p:spTree>
    <p:extLst>
      <p:ext uri="{BB962C8B-B14F-4D97-AF65-F5344CB8AC3E}">
        <p14:creationId xmlns:p14="http://schemas.microsoft.com/office/powerpoint/2010/main" val="1940590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Συνεντεύξεις (2 από 2)</a:t>
            </a:r>
            <a:endParaRPr lang="el-GR" dirty="0"/>
          </a:p>
        </p:txBody>
      </p:sp>
      <p:sp>
        <p:nvSpPr>
          <p:cNvPr id="3" name="Θέση περιεχομένου 1"/>
          <p:cNvSpPr>
            <a:spLocks noGrp="1"/>
          </p:cNvSpPr>
          <p:nvPr>
            <p:ph sz="half" idx="1"/>
          </p:nvPr>
        </p:nvSpPr>
        <p:spPr>
          <a:xfrm>
            <a:off x="457200" y="1600200"/>
            <a:ext cx="4258816" cy="4709120"/>
          </a:xfrm>
        </p:spPr>
        <p:txBody>
          <a:bodyPr>
            <a:normAutofit/>
          </a:bodyPr>
          <a:lstStyle/>
          <a:p>
            <a:pPr lvl="0" eaLnBrk="0" fontAlgn="base" hangingPunct="0">
              <a:spcBef>
                <a:spcPts val="0"/>
              </a:spcBef>
              <a:spcAft>
                <a:spcPts val="600"/>
              </a:spcAft>
              <a:buClr>
                <a:srgbClr val="C00000"/>
              </a:buClr>
              <a:buFont typeface="Arial" panose="020B0604020202020204" pitchFamily="34" charset="0"/>
              <a:buChar char="●"/>
            </a:pPr>
            <a:r>
              <a:rPr lang="el-GR" altLang="el-GR" sz="2200" kern="0" dirty="0">
                <a:solidFill>
                  <a:srgbClr val="000000"/>
                </a:solidFill>
              </a:rPr>
              <a:t>Οι συνεντεύξεις μπορεί να είναι</a:t>
            </a:r>
            <a:r>
              <a:rPr lang="en-US" altLang="el-GR" sz="2200" kern="0" dirty="0" smtClean="0">
                <a:solidFill>
                  <a:srgbClr val="000000"/>
                </a:solidFill>
              </a:rPr>
              <a:t>:</a:t>
            </a:r>
            <a:endParaRPr lang="el-GR" altLang="el-GR" sz="2200" kern="0" dirty="0">
              <a:solidFill>
                <a:srgbClr val="000000"/>
              </a:solidFill>
            </a:endParaRPr>
          </a:p>
          <a:p>
            <a:pPr lvl="1" indent="-342000" eaLnBrk="0" fontAlgn="base" hangingPunct="0">
              <a:spcBef>
                <a:spcPts val="0"/>
              </a:spcBef>
              <a:spcAft>
                <a:spcPts val="600"/>
              </a:spcAft>
              <a:buClr>
                <a:srgbClr val="00CC99"/>
              </a:buClr>
              <a:buFont typeface="Arial" panose="020B0604020202020204" pitchFamily="34" charset="0"/>
              <a:buChar char="●"/>
            </a:pPr>
            <a:r>
              <a:rPr lang="el-GR" altLang="el-GR" sz="2000" kern="0" dirty="0">
                <a:solidFill>
                  <a:srgbClr val="000000"/>
                </a:solidFill>
              </a:rPr>
              <a:t>Δομημένες με κατάλογο συγκεκριμένων </a:t>
            </a:r>
            <a:r>
              <a:rPr lang="el-GR" altLang="el-GR" sz="2000" kern="0" dirty="0" smtClean="0">
                <a:solidFill>
                  <a:srgbClr val="000000"/>
                </a:solidFill>
              </a:rPr>
              <a:t>ερωτήσεων.</a:t>
            </a:r>
            <a:endParaRPr lang="el-GR" altLang="el-GR" sz="2000" kern="0" dirty="0">
              <a:solidFill>
                <a:srgbClr val="000000"/>
              </a:solidFill>
            </a:endParaRPr>
          </a:p>
          <a:p>
            <a:pPr lvl="1" indent="-342000" eaLnBrk="0" fontAlgn="base" hangingPunct="0">
              <a:spcBef>
                <a:spcPts val="0"/>
              </a:spcBef>
              <a:spcAft>
                <a:spcPts val="600"/>
              </a:spcAft>
              <a:buClr>
                <a:srgbClr val="00CC99"/>
              </a:buClr>
              <a:buFont typeface="Arial" panose="020B0604020202020204" pitchFamily="34" charset="0"/>
              <a:buChar char="●"/>
            </a:pPr>
            <a:r>
              <a:rPr lang="el-GR" altLang="el-GR" sz="2000" kern="0" dirty="0">
                <a:solidFill>
                  <a:srgbClr val="000000"/>
                </a:solidFill>
              </a:rPr>
              <a:t>Μη δομημένες, όπου διενεργείται μια ανοιχτή συζήτηση μεταξύ </a:t>
            </a:r>
            <a:r>
              <a:rPr lang="el-GR" altLang="el-GR" sz="2000" kern="0" dirty="0" err="1">
                <a:solidFill>
                  <a:srgbClr val="000000"/>
                </a:solidFill>
              </a:rPr>
              <a:t>συνεντευξιαζόντων</a:t>
            </a:r>
            <a:r>
              <a:rPr lang="el-GR" altLang="el-GR" sz="2000" kern="0" dirty="0">
                <a:solidFill>
                  <a:srgbClr val="000000"/>
                </a:solidFill>
              </a:rPr>
              <a:t> και </a:t>
            </a:r>
            <a:r>
              <a:rPr lang="el-GR" altLang="el-GR" sz="2000" kern="0" dirty="0" err="1" smtClean="0">
                <a:solidFill>
                  <a:srgbClr val="000000"/>
                </a:solidFill>
              </a:rPr>
              <a:t>συνεντευξιαζομένων</a:t>
            </a:r>
            <a:r>
              <a:rPr lang="el-GR" altLang="el-GR" sz="2000" kern="0" dirty="0" smtClean="0">
                <a:solidFill>
                  <a:srgbClr val="000000"/>
                </a:solidFill>
              </a:rPr>
              <a:t>.</a:t>
            </a:r>
            <a:endParaRPr lang="el-GR" altLang="el-GR" sz="2000" kern="0" dirty="0">
              <a:solidFill>
                <a:srgbClr val="000000"/>
              </a:solidFill>
            </a:endParaRPr>
          </a:p>
          <a:p>
            <a:pPr lvl="1" indent="-342000" eaLnBrk="0" fontAlgn="base" hangingPunct="0">
              <a:spcBef>
                <a:spcPts val="0"/>
              </a:spcBef>
              <a:spcAft>
                <a:spcPct val="0"/>
              </a:spcAft>
              <a:buClr>
                <a:srgbClr val="00CC99"/>
              </a:buClr>
              <a:buFont typeface="Arial" panose="020B0604020202020204" pitchFamily="34" charset="0"/>
              <a:buChar char="●"/>
            </a:pPr>
            <a:r>
              <a:rPr lang="el-GR" altLang="el-GR" sz="2000" kern="0" dirty="0">
                <a:solidFill>
                  <a:srgbClr val="000000"/>
                </a:solidFill>
              </a:rPr>
              <a:t>Πολλές </a:t>
            </a:r>
            <a:r>
              <a:rPr lang="el-GR" altLang="el-GR" sz="2000" kern="0" dirty="0" smtClean="0">
                <a:solidFill>
                  <a:srgbClr val="000000"/>
                </a:solidFill>
              </a:rPr>
              <a:t>φορές, </a:t>
            </a:r>
            <a:r>
              <a:rPr lang="el-GR" altLang="el-GR" sz="2000" kern="0" dirty="0">
                <a:solidFill>
                  <a:srgbClr val="000000"/>
                </a:solidFill>
              </a:rPr>
              <a:t>οι συνεντεύξεις έχουν χαρακτηριστικά και των δύο τύπων (βοηθά περισσότερο των εντοπισμό </a:t>
            </a:r>
            <a:r>
              <a:rPr lang="el-GR" altLang="el-GR" sz="2000" kern="0" dirty="0" smtClean="0">
                <a:solidFill>
                  <a:srgbClr val="000000"/>
                </a:solidFill>
              </a:rPr>
              <a:t>κινδύνων)</a:t>
            </a:r>
            <a:r>
              <a:rPr lang="el-GR" altLang="el-GR" sz="2000" dirty="0" smtClean="0"/>
              <a:t>.</a:t>
            </a:r>
            <a:endParaRPr lang="el-GR" altLang="el-GR" sz="2000" kern="0" dirty="0">
              <a:solidFill>
                <a:srgbClr val="000000"/>
              </a:solidFill>
            </a:endParaRPr>
          </a:p>
        </p:txBody>
      </p:sp>
      <p:pic>
        <p:nvPicPr>
          <p:cNvPr id="7" name="Θέση περιεχομένου 2" descr="Εικόνα. Πόσο συχνές είναι οι συναντήσεις σας με τα μέλη της ομάδας έργου;"/>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1580" y="1772816"/>
            <a:ext cx="3291840" cy="4352544"/>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16</a:t>
            </a:fld>
            <a:endParaRPr lang="el-GR" sz="1400" dirty="0">
              <a:solidFill>
                <a:schemeClr val="tx1"/>
              </a:solidFill>
            </a:endParaRPr>
          </a:p>
        </p:txBody>
      </p:sp>
    </p:spTree>
    <p:extLst>
      <p:ext uri="{BB962C8B-B14F-4D97-AF65-F5344CB8AC3E}">
        <p14:creationId xmlns:p14="http://schemas.microsoft.com/office/powerpoint/2010/main" val="3977245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t>Δομημένες συνεντεύξεις</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spcAft>
                <a:spcPts val="1800"/>
              </a:spcAft>
              <a:buClr>
                <a:srgbClr val="C00000"/>
              </a:buClr>
              <a:buFont typeface="Arial" panose="020B0604020202020204" pitchFamily="34" charset="0"/>
              <a:buChar char="●"/>
            </a:pPr>
            <a:r>
              <a:rPr lang="el-GR" altLang="el-GR" kern="0" dirty="0">
                <a:solidFill>
                  <a:srgbClr val="000000"/>
                </a:solidFill>
              </a:rPr>
              <a:t>Οι (δομημένες) συνεντεύξεις με ερωτηματολόγια μπορεί να είναι</a:t>
            </a:r>
            <a:r>
              <a:rPr lang="en-US" altLang="el-GR" kern="0" dirty="0" smtClean="0">
                <a:solidFill>
                  <a:srgbClr val="000000"/>
                </a:solidFill>
              </a:rPr>
              <a:t>:</a:t>
            </a:r>
            <a:endParaRPr lang="el-GR" altLang="el-GR" kern="0" dirty="0" smtClean="0">
              <a:solidFill>
                <a:srgbClr val="000000"/>
              </a:solidFill>
            </a:endParaRP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kern="0" dirty="0">
                <a:solidFill>
                  <a:srgbClr val="000000"/>
                </a:solidFill>
              </a:rPr>
              <a:t>Ανοιχτών </a:t>
            </a:r>
            <a:r>
              <a:rPr lang="el-GR" altLang="el-GR" sz="2800" kern="0" dirty="0" smtClean="0">
                <a:solidFill>
                  <a:srgbClr val="000000"/>
                </a:solidFill>
              </a:rPr>
              <a:t>ερωτήσεων.</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a:t>Ερωτήσεις τσεκαρίσματος </a:t>
            </a:r>
            <a:r>
              <a:rPr lang="el-GR" altLang="el-GR" sz="2800" dirty="0" smtClean="0"/>
              <a:t>λίστας.</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a:t>Ερωτήσεις </a:t>
            </a:r>
            <a:r>
              <a:rPr lang="el-GR" altLang="el-GR" sz="2800" dirty="0" smtClean="0"/>
              <a:t>κατηγοριών/συχνότητας.</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a:t>Ερωτήσεις </a:t>
            </a:r>
            <a:r>
              <a:rPr lang="el-GR" altLang="el-GR" sz="2800" dirty="0" smtClean="0"/>
              <a:t>προτεραιότητας.</a:t>
            </a:r>
          </a:p>
          <a:p>
            <a:pPr lvl="2" indent="-342000" eaLnBrk="0" fontAlgn="base" hangingPunct="0">
              <a:spcBef>
                <a:spcPts val="0"/>
              </a:spcBef>
              <a:spcAft>
                <a:spcPts val="600"/>
              </a:spcAft>
              <a:buClr>
                <a:srgbClr val="00CC99"/>
              </a:buClr>
              <a:buFont typeface="Arial" panose="020B0604020202020204" pitchFamily="34" charset="0"/>
              <a:buChar char="●"/>
            </a:pPr>
            <a:r>
              <a:rPr lang="el-GR" altLang="el-GR" sz="2800" dirty="0"/>
              <a:t>Ερωτήσεις </a:t>
            </a:r>
            <a:r>
              <a:rPr lang="el-GR" altLang="el-GR" sz="2800" dirty="0" smtClean="0"/>
              <a:t>αξιολόγησης.</a:t>
            </a:r>
          </a:p>
          <a:p>
            <a:pPr lvl="2" indent="-342000" eaLnBrk="0" fontAlgn="base" hangingPunct="0">
              <a:spcBef>
                <a:spcPts val="0"/>
              </a:spcBef>
              <a:buClr>
                <a:srgbClr val="00CC99"/>
              </a:buClr>
              <a:buFont typeface="Arial" panose="020B0604020202020204" pitchFamily="34" charset="0"/>
              <a:buChar char="●"/>
            </a:pPr>
            <a:r>
              <a:rPr lang="el-GR" altLang="el-GR" sz="2800" dirty="0"/>
              <a:t>Ποσοτικές </a:t>
            </a:r>
            <a:r>
              <a:rPr lang="el-GR" altLang="el-GR" sz="2800" dirty="0" smtClean="0"/>
              <a:t>ερωτήσεις.</a:t>
            </a:r>
            <a:endParaRPr lang="el-GR" altLang="el-GR" sz="2800" dirty="0"/>
          </a:p>
          <a:p>
            <a:pPr marL="801000" lvl="2" indent="0" eaLnBrk="0" fontAlgn="base" hangingPunct="0">
              <a:spcBef>
                <a:spcPts val="0"/>
              </a:spcBef>
              <a:buClr>
                <a:srgbClr val="00CC99"/>
              </a:buClr>
              <a:buNone/>
            </a:pPr>
            <a:endParaRPr lang="el-GR" altLang="el-GR" sz="2800" kern="0" dirty="0" smtClean="0">
              <a:solidFill>
                <a:srgbClr val="000000"/>
              </a:solidFill>
            </a:endParaRPr>
          </a:p>
          <a:p>
            <a:pPr lvl="0" eaLnBrk="0" fontAlgn="base" hangingPunct="0">
              <a:spcBef>
                <a:spcPts val="0"/>
              </a:spcBef>
              <a:spcAft>
                <a:spcPts val="1800"/>
              </a:spcAft>
              <a:buClr>
                <a:srgbClr val="C00000"/>
              </a:buClr>
              <a:buFont typeface="Arial" panose="020B0604020202020204" pitchFamily="34" charset="0"/>
              <a:buChar char="●"/>
            </a:pP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17</a:t>
            </a:fld>
            <a:endParaRPr lang="el-GR" dirty="0">
              <a:solidFill>
                <a:schemeClr val="tx1"/>
              </a:solidFill>
            </a:endParaRPr>
          </a:p>
        </p:txBody>
      </p:sp>
    </p:spTree>
    <p:extLst>
      <p:ext uri="{BB962C8B-B14F-4D97-AF65-F5344CB8AC3E}">
        <p14:creationId xmlns:p14="http://schemas.microsoft.com/office/powerpoint/2010/main" val="1015018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kern="0" dirty="0">
                <a:solidFill>
                  <a:srgbClr val="000000"/>
                </a:solidFill>
              </a:rPr>
              <a:t>Ανοιχτών ερωτήσεων</a:t>
            </a:r>
            <a:endParaRPr lang="el-GR" b="1" dirty="0"/>
          </a:p>
        </p:txBody>
      </p:sp>
      <p:sp>
        <p:nvSpPr>
          <p:cNvPr id="3" name="Θέση περιεχομένου 1"/>
          <p:cNvSpPr>
            <a:spLocks noGrp="1"/>
          </p:cNvSpPr>
          <p:nvPr>
            <p:ph idx="1"/>
          </p:nvPr>
        </p:nvSpPr>
        <p:spPr>
          <a:xfrm>
            <a:off x="457200" y="1600201"/>
            <a:ext cx="8229600" cy="3340968"/>
          </a:xfrm>
        </p:spPr>
        <p:txBody>
          <a:bodyPr>
            <a:normAutofit/>
          </a:bodyPr>
          <a:lstStyle/>
          <a:p>
            <a:pPr eaLnBrk="0" fontAlgn="base" hangingPunct="0">
              <a:spcBef>
                <a:spcPts val="0"/>
              </a:spcBef>
              <a:buClr>
                <a:srgbClr val="C00000"/>
              </a:buClr>
              <a:buFont typeface="Arial" panose="020B0604020202020204" pitchFamily="34" charset="0"/>
              <a:buChar char="●"/>
            </a:pPr>
            <a:endParaRPr lang="el-GR" altLang="el-GR" sz="2000" kern="0" dirty="0" smtClean="0">
              <a:solidFill>
                <a:srgbClr val="000000"/>
              </a:solidFill>
            </a:endParaRPr>
          </a:p>
          <a:p>
            <a:pPr eaLnBrk="0" fontAlgn="base" hangingPunct="0">
              <a:spcBef>
                <a:spcPts val="0"/>
              </a:spcBef>
              <a:spcAft>
                <a:spcPts val="3000"/>
              </a:spcAft>
              <a:buClr>
                <a:srgbClr val="C00000"/>
              </a:buClr>
              <a:buFont typeface="Arial" panose="020B0604020202020204" pitchFamily="34" charset="0"/>
              <a:buChar char="●"/>
            </a:pPr>
            <a:r>
              <a:rPr lang="el-GR" altLang="el-GR" kern="0" dirty="0" smtClean="0">
                <a:solidFill>
                  <a:srgbClr val="000000"/>
                </a:solidFill>
              </a:rPr>
              <a:t>Παράδειγμα:</a:t>
            </a:r>
          </a:p>
          <a:p>
            <a:pPr lvl="2" indent="-342000" eaLnBrk="0" fontAlgn="base" hangingPunct="0">
              <a:spcBef>
                <a:spcPts val="0"/>
              </a:spcBef>
              <a:spcAft>
                <a:spcPct val="0"/>
              </a:spcAft>
              <a:buClr>
                <a:srgbClr val="00CC99"/>
              </a:buClr>
              <a:buFont typeface="Arial" panose="020B0604020202020204" pitchFamily="34" charset="0"/>
              <a:buChar char="●"/>
            </a:pPr>
            <a:r>
              <a:rPr lang="el-GR" altLang="el-GR" sz="2800" i="1" kern="0" dirty="0" smtClean="0">
                <a:solidFill>
                  <a:srgbClr val="000000"/>
                </a:solidFill>
              </a:rPr>
              <a:t>Παρακαλώ </a:t>
            </a:r>
            <a:r>
              <a:rPr lang="el-GR" altLang="el-GR" sz="2800" i="1" kern="0" dirty="0">
                <a:solidFill>
                  <a:srgbClr val="000000"/>
                </a:solidFill>
              </a:rPr>
              <a:t>αναφέρετε τους πιο σημαντικούς κινδύνους που αναφέρονται σε καθυστερήσεις προμηθειών, εργασιών, </a:t>
            </a:r>
            <a:r>
              <a:rPr lang="el-GR" altLang="el-GR" sz="2800" i="1" kern="0" dirty="0" smtClean="0">
                <a:solidFill>
                  <a:srgbClr val="000000"/>
                </a:solidFill>
              </a:rPr>
              <a:t>δραστηριοτήτων, και άλλα.</a:t>
            </a:r>
            <a:endParaRPr lang="el-GR" altLang="el-GR" sz="2800" i="1" kern="0" dirty="0">
              <a:solidFill>
                <a:srgbClr val="000000"/>
              </a:solidFill>
            </a:endParaRPr>
          </a:p>
        </p:txBody>
      </p:sp>
      <p:pic>
        <p:nvPicPr>
          <p:cNvPr id="14" name="Εικόνα 1" desc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797152"/>
            <a:ext cx="5907024" cy="890016"/>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18</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768947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Ερωτήσεις τσεκαρίσματος λίστας</a:t>
            </a:r>
            <a:endParaRPr lang="el-GR" b="1" dirty="0"/>
          </a:p>
        </p:txBody>
      </p:sp>
      <p:sp>
        <p:nvSpPr>
          <p:cNvPr id="3" name="Θέση περιεχομένου 1"/>
          <p:cNvSpPr>
            <a:spLocks noGrp="1"/>
          </p:cNvSpPr>
          <p:nvPr>
            <p:ph idx="1"/>
          </p:nvPr>
        </p:nvSpPr>
        <p:spPr/>
        <p:txBody>
          <a:bodyPr/>
          <a:lstStyle/>
          <a:p>
            <a:pPr eaLnBrk="0" fontAlgn="base" hangingPunct="0">
              <a:spcBef>
                <a:spcPts val="0"/>
              </a:spcBef>
              <a:buClr>
                <a:srgbClr val="C00000"/>
              </a:buClr>
              <a:buFont typeface="Arial" panose="020B0604020202020204" pitchFamily="34" charset="0"/>
              <a:buChar char="●"/>
            </a:pPr>
            <a:endParaRPr lang="el-GR" altLang="el-GR" sz="3600" kern="0" dirty="0" smtClean="0">
              <a:solidFill>
                <a:srgbClr val="000000"/>
              </a:solidFill>
            </a:endParaRPr>
          </a:p>
          <a:p>
            <a:pPr eaLnBrk="0" fontAlgn="base" hangingPunct="0">
              <a:spcBef>
                <a:spcPts val="0"/>
              </a:spcBef>
              <a:spcAft>
                <a:spcPts val="4200"/>
              </a:spcAft>
              <a:buClr>
                <a:srgbClr val="C00000"/>
              </a:buClr>
              <a:buFont typeface="Arial" panose="020B0604020202020204" pitchFamily="34" charset="0"/>
              <a:buChar char="●"/>
            </a:pPr>
            <a:r>
              <a:rPr lang="el-GR" altLang="el-GR" kern="0" dirty="0" smtClean="0">
                <a:solidFill>
                  <a:srgbClr val="000000"/>
                </a:solidFill>
              </a:rPr>
              <a:t>Παράδειγμα. </a:t>
            </a:r>
            <a:r>
              <a:rPr lang="el-GR" altLang="el-GR" i="1" kern="0" dirty="0" smtClean="0">
                <a:solidFill>
                  <a:srgbClr val="000000"/>
                </a:solidFill>
              </a:rPr>
              <a:t>Ο </a:t>
            </a:r>
            <a:r>
              <a:rPr lang="el-GR" altLang="el-GR" i="1" kern="0" dirty="0">
                <a:solidFill>
                  <a:srgbClr val="000000"/>
                </a:solidFill>
              </a:rPr>
              <a:t>συγκεκριμένος </a:t>
            </a:r>
            <a:r>
              <a:rPr lang="el-GR" altLang="el-GR" i="1" kern="0" dirty="0" smtClean="0">
                <a:solidFill>
                  <a:srgbClr val="000000"/>
                </a:solidFill>
              </a:rPr>
              <a:t>κίνδυνος αφορά</a:t>
            </a:r>
            <a:r>
              <a:rPr lang="en-US" altLang="el-GR" i="1" kern="0" dirty="0" smtClean="0">
                <a:solidFill>
                  <a:srgbClr val="000000"/>
                </a:solidFill>
              </a:rPr>
              <a:t>:</a:t>
            </a:r>
            <a:endParaRPr lang="el-GR" altLang="el-GR" i="1" kern="0" dirty="0">
              <a:solidFill>
                <a:srgbClr val="000000"/>
              </a:solidFill>
            </a:endParaRPr>
          </a:p>
          <a:p>
            <a:pPr marL="1314450" lvl="3" indent="-720000" eaLnBrk="0" fontAlgn="base" hangingPunct="0">
              <a:spcBef>
                <a:spcPts val="0"/>
              </a:spcBef>
              <a:spcAft>
                <a:spcPts val="1800"/>
              </a:spcAft>
              <a:buClr>
                <a:schemeClr val="tx1"/>
              </a:buClr>
              <a:buSzPct val="190000"/>
              <a:buFont typeface="Arial" panose="020B0604020202020204" pitchFamily="34" charset="0"/>
              <a:buChar char="□"/>
            </a:pPr>
            <a:r>
              <a:rPr lang="el-GR" altLang="el-GR" sz="2800" kern="0" dirty="0">
                <a:solidFill>
                  <a:srgbClr val="000000"/>
                </a:solidFill>
              </a:rPr>
              <a:t>Τ</a:t>
            </a:r>
            <a:r>
              <a:rPr lang="el-GR" altLang="el-GR" sz="2800" kern="0" dirty="0" smtClean="0">
                <a:solidFill>
                  <a:srgbClr val="000000"/>
                </a:solidFill>
              </a:rPr>
              <a:t>ο κόστος / προϋπολογισμό.</a:t>
            </a:r>
            <a:endParaRPr lang="el-GR" altLang="el-GR" sz="2800" kern="0" dirty="0">
              <a:solidFill>
                <a:srgbClr val="000000"/>
              </a:solidFill>
            </a:endParaRPr>
          </a:p>
          <a:p>
            <a:pPr marL="1314450" lvl="3" indent="-720000" eaLnBrk="0" fontAlgn="base" hangingPunct="0">
              <a:spcBef>
                <a:spcPts val="0"/>
              </a:spcBef>
              <a:spcAft>
                <a:spcPts val="1800"/>
              </a:spcAft>
              <a:buClr>
                <a:schemeClr val="tx1"/>
              </a:buClr>
              <a:buSzPct val="190000"/>
              <a:buFont typeface="Arial" panose="020B0604020202020204" pitchFamily="34" charset="0"/>
              <a:buChar char="□"/>
            </a:pPr>
            <a:r>
              <a:rPr lang="el-GR" altLang="el-GR" sz="2800" kern="0" dirty="0">
                <a:solidFill>
                  <a:srgbClr val="000000"/>
                </a:solidFill>
              </a:rPr>
              <a:t>Τ</a:t>
            </a:r>
            <a:r>
              <a:rPr lang="el-GR" altLang="el-GR" sz="2800" kern="0" dirty="0" smtClean="0">
                <a:solidFill>
                  <a:srgbClr val="000000"/>
                </a:solidFill>
              </a:rPr>
              <a:t>ο χρονοδιάγραμμα.</a:t>
            </a:r>
            <a:endParaRPr lang="el-GR" altLang="el-GR" sz="2800" kern="0" dirty="0">
              <a:solidFill>
                <a:srgbClr val="000000"/>
              </a:solidFill>
            </a:endParaRPr>
          </a:p>
          <a:p>
            <a:pPr marL="1314450" lvl="3" indent="-720000" eaLnBrk="0" fontAlgn="base" hangingPunct="0">
              <a:spcBef>
                <a:spcPts val="0"/>
              </a:spcBef>
              <a:spcAft>
                <a:spcPct val="0"/>
              </a:spcAft>
              <a:buClr>
                <a:schemeClr val="tx1"/>
              </a:buClr>
              <a:buSzPct val="190000"/>
              <a:buFont typeface="Arial" panose="020B0604020202020204" pitchFamily="34" charset="0"/>
              <a:buChar char="□"/>
            </a:pPr>
            <a:r>
              <a:rPr lang="el-GR" altLang="el-GR" sz="2800" kern="0" dirty="0">
                <a:solidFill>
                  <a:srgbClr val="000000"/>
                </a:solidFill>
              </a:rPr>
              <a:t>Τ</a:t>
            </a:r>
            <a:r>
              <a:rPr lang="el-GR" altLang="el-GR" sz="2800" kern="0" dirty="0" smtClean="0">
                <a:solidFill>
                  <a:srgbClr val="000000"/>
                </a:solidFill>
              </a:rPr>
              <a:t>ην </a:t>
            </a:r>
            <a:r>
              <a:rPr lang="el-GR" altLang="el-GR" sz="2800" kern="0" dirty="0">
                <a:solidFill>
                  <a:srgbClr val="000000"/>
                </a:solidFill>
              </a:rPr>
              <a:t>ποιότητα του </a:t>
            </a:r>
            <a:r>
              <a:rPr lang="el-GR" altLang="el-GR" sz="2800" kern="0" dirty="0" smtClean="0">
                <a:solidFill>
                  <a:srgbClr val="000000"/>
                </a:solidFill>
              </a:rPr>
              <a:t>έργου.</a:t>
            </a:r>
            <a:endParaRPr lang="el-GR" altLang="el-GR" sz="2800"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19</a:t>
            </a:fld>
            <a:endParaRPr lang="el-GR" sz="1400" dirty="0">
              <a:solidFill>
                <a:schemeClr val="tx1"/>
              </a:solidFill>
            </a:endParaRPr>
          </a:p>
        </p:txBody>
      </p:sp>
    </p:spTree>
    <p:extLst>
      <p:ext uri="{BB962C8B-B14F-4D97-AF65-F5344CB8AC3E}">
        <p14:creationId xmlns:p14="http://schemas.microsoft.com/office/powerpoint/2010/main" val="142140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1821434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lvl="1" algn="ctr" rtl="0">
              <a:spcBef>
                <a:spcPct val="0"/>
              </a:spcBef>
            </a:pPr>
            <a:r>
              <a:rPr lang="el-GR" altLang="el-GR" sz="4400" b="1" dirty="0" smtClean="0">
                <a:solidFill>
                  <a:schemeClr val="tx1"/>
                </a:solidFill>
                <a:latin typeface="+mj-lt"/>
              </a:rPr>
              <a:t>Ερωτήσεις κατηγοριών / συχνότητας</a:t>
            </a:r>
            <a:endParaRPr lang="el-GR" sz="3600" b="1" dirty="0">
              <a:solidFill>
                <a:schemeClr val="tx1"/>
              </a:solidFill>
              <a:latin typeface="+mj-lt"/>
            </a:endParaRPr>
          </a:p>
        </p:txBody>
      </p:sp>
      <p:sp>
        <p:nvSpPr>
          <p:cNvPr id="3" name="Θέση περιεχομένου 1"/>
          <p:cNvSpPr>
            <a:spLocks noGrp="1"/>
          </p:cNvSpPr>
          <p:nvPr>
            <p:ph idx="1"/>
          </p:nvPr>
        </p:nvSpPr>
        <p:spPr>
          <a:xfrm>
            <a:off x="457200" y="1600200"/>
            <a:ext cx="8229600" cy="4565104"/>
          </a:xfrm>
        </p:spPr>
        <p:txBody>
          <a:bodyPr>
            <a:normAutofit lnSpcReduction="10000"/>
          </a:bodyPr>
          <a:lstStyle/>
          <a:p>
            <a:pPr marL="457200" lvl="1" indent="-457200" eaLnBrk="0" fontAlgn="base" hangingPunct="0">
              <a:lnSpc>
                <a:spcPct val="110000"/>
              </a:lnSpc>
              <a:spcBef>
                <a:spcPts val="0"/>
              </a:spcBef>
              <a:spcAft>
                <a:spcPts val="1200"/>
              </a:spcAft>
              <a:buClr>
                <a:srgbClr val="C00000"/>
              </a:buClr>
              <a:buFont typeface="Arial" panose="020B0604020202020204" pitchFamily="34" charset="0"/>
              <a:buChar char="●"/>
            </a:pPr>
            <a:r>
              <a:rPr lang="el-GR" altLang="el-GR" sz="3200" kern="0" dirty="0" smtClean="0">
                <a:solidFill>
                  <a:srgbClr val="000000"/>
                </a:solidFill>
              </a:rPr>
              <a:t>Παράδειγμα. </a:t>
            </a:r>
            <a:r>
              <a:rPr lang="el-GR" altLang="el-GR" sz="3200" i="1" kern="0" dirty="0" smtClean="0">
                <a:solidFill>
                  <a:srgbClr val="000000"/>
                </a:solidFill>
              </a:rPr>
              <a:t>Πόσο </a:t>
            </a:r>
            <a:r>
              <a:rPr lang="el-GR" altLang="el-GR" sz="3200" i="1" kern="0" dirty="0">
                <a:solidFill>
                  <a:srgbClr val="000000"/>
                </a:solidFill>
              </a:rPr>
              <a:t>συχνά εμφανίζεται ο συγκεκριμένος κίνδυνος</a:t>
            </a:r>
            <a:r>
              <a:rPr lang="en-US" altLang="el-GR" sz="3200" i="1" kern="0" dirty="0" smtClean="0">
                <a:solidFill>
                  <a:srgbClr val="000000"/>
                </a:solidFill>
              </a:rPr>
              <a:t>:</a:t>
            </a:r>
            <a:endParaRPr lang="el-GR" altLang="el-GR" sz="3200" i="1" kern="0" dirty="0" smtClean="0">
              <a:solidFill>
                <a:srgbClr val="000000"/>
              </a:solidFill>
            </a:endParaRP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Καθημερινά.</a:t>
            </a: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2 </a:t>
            </a:r>
            <a:r>
              <a:rPr lang="el-GR" altLang="el-GR" sz="2800" kern="0" dirty="0">
                <a:solidFill>
                  <a:srgbClr val="000000"/>
                </a:solidFill>
              </a:rPr>
              <a:t>ή περισσότερες φορές την </a:t>
            </a:r>
            <a:r>
              <a:rPr lang="el-GR" altLang="el-GR" sz="2800" kern="0" dirty="0" smtClean="0">
                <a:solidFill>
                  <a:srgbClr val="000000"/>
                </a:solidFill>
              </a:rPr>
              <a:t>εβδομάδα.</a:t>
            </a: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1 </a:t>
            </a:r>
            <a:r>
              <a:rPr lang="el-GR" altLang="el-GR" sz="2800" kern="0" dirty="0">
                <a:solidFill>
                  <a:srgbClr val="000000"/>
                </a:solidFill>
              </a:rPr>
              <a:t>φορά το </a:t>
            </a:r>
            <a:r>
              <a:rPr lang="el-GR" altLang="el-GR" sz="2800" kern="0" dirty="0" smtClean="0">
                <a:solidFill>
                  <a:srgbClr val="000000"/>
                </a:solidFill>
              </a:rPr>
              <a:t>μήνα.</a:t>
            </a: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Περισσότερες </a:t>
            </a:r>
            <a:r>
              <a:rPr lang="el-GR" altLang="el-GR" sz="2800" kern="0" dirty="0">
                <a:solidFill>
                  <a:srgbClr val="000000"/>
                </a:solidFill>
              </a:rPr>
              <a:t>από 2 φορές το </a:t>
            </a:r>
            <a:r>
              <a:rPr lang="el-GR" altLang="el-GR" sz="2800" kern="0" dirty="0" smtClean="0">
                <a:solidFill>
                  <a:srgbClr val="000000"/>
                </a:solidFill>
              </a:rPr>
              <a:t>μήνα.</a:t>
            </a: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Κάθε εξάμηνο.</a:t>
            </a:r>
          </a:p>
          <a:p>
            <a:pPr marL="1314450" lvl="3" indent="-720000" eaLnBrk="0" fontAlgn="base" hangingPunct="0">
              <a:lnSpc>
                <a:spcPct val="110000"/>
              </a:lnSpc>
              <a:spcBef>
                <a:spcPts val="0"/>
              </a:spcBef>
              <a:spcAft>
                <a:spcPts val="400"/>
              </a:spcAft>
              <a:buClr>
                <a:schemeClr val="tx1"/>
              </a:buClr>
              <a:buSzPct val="190000"/>
              <a:buFont typeface="Arial" panose="020B0604020202020204" pitchFamily="34" charset="0"/>
              <a:buChar char="□"/>
            </a:pPr>
            <a:r>
              <a:rPr lang="el-GR" altLang="el-GR" sz="2800" kern="0" dirty="0" smtClean="0">
                <a:solidFill>
                  <a:srgbClr val="000000"/>
                </a:solidFill>
              </a:rPr>
              <a:t>2 </a:t>
            </a:r>
            <a:r>
              <a:rPr lang="el-GR" altLang="el-GR" sz="2800" kern="0" dirty="0">
                <a:solidFill>
                  <a:srgbClr val="000000"/>
                </a:solidFill>
              </a:rPr>
              <a:t>ή περισσότερες φορές το </a:t>
            </a:r>
            <a:r>
              <a:rPr lang="el-GR" altLang="el-GR" sz="2800" kern="0" dirty="0" smtClean="0">
                <a:solidFill>
                  <a:srgbClr val="000000"/>
                </a:solidFill>
              </a:rPr>
              <a:t>εξάμηνο.</a:t>
            </a:r>
          </a:p>
          <a:p>
            <a:pPr marL="1314450" lvl="3" indent="-720000" eaLnBrk="0" fontAlgn="base" hangingPunct="0">
              <a:lnSpc>
                <a:spcPct val="110000"/>
              </a:lnSpc>
              <a:spcBef>
                <a:spcPts val="0"/>
              </a:spcBef>
              <a:spcAft>
                <a:spcPts val="600"/>
              </a:spcAft>
              <a:buClr>
                <a:schemeClr val="tx1"/>
              </a:buClr>
              <a:buSzPct val="190000"/>
              <a:buFont typeface="Arial" panose="020B0604020202020204" pitchFamily="34" charset="0"/>
              <a:buChar char="□"/>
            </a:pPr>
            <a:r>
              <a:rPr lang="el-GR" altLang="el-GR" sz="2800" kern="0" dirty="0" smtClean="0">
                <a:solidFill>
                  <a:srgbClr val="000000"/>
                </a:solidFill>
              </a:rPr>
              <a:t>Πάνω </a:t>
            </a:r>
            <a:r>
              <a:rPr lang="el-GR" altLang="el-GR" sz="2800" kern="0" dirty="0">
                <a:solidFill>
                  <a:srgbClr val="000000"/>
                </a:solidFill>
              </a:rPr>
              <a:t>από μια φορά το </a:t>
            </a:r>
            <a:r>
              <a:rPr lang="el-GR" altLang="el-GR" sz="2800" kern="0" dirty="0" smtClean="0">
                <a:solidFill>
                  <a:srgbClr val="000000"/>
                </a:solidFill>
              </a:rPr>
              <a:t>χρόνο</a:t>
            </a:r>
            <a:r>
              <a:rPr lang="el-GR" altLang="el-GR" sz="2800" dirty="0" smtClean="0"/>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20</a:t>
            </a:fld>
            <a:endParaRPr lang="el-GR" dirty="0">
              <a:solidFill>
                <a:schemeClr val="tx1"/>
              </a:solidFill>
            </a:endParaRPr>
          </a:p>
        </p:txBody>
      </p:sp>
    </p:spTree>
    <p:extLst>
      <p:ext uri="{BB962C8B-B14F-4D97-AF65-F5344CB8AC3E}">
        <p14:creationId xmlns:p14="http://schemas.microsoft.com/office/powerpoint/2010/main" val="214982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R="0" lvl="1" algn="ctr" defTabSz="914400" rtl="0" eaLnBrk="0" fontAlgn="base" latinLnBrk="0" hangingPunct="0">
              <a:spcAft>
                <a:spcPct val="0"/>
              </a:spcAft>
              <a:tabLst/>
              <a:defRPr/>
            </a:pPr>
            <a:r>
              <a:rPr kumimoji="0" lang="el-GR" altLang="el-GR" sz="4400" b="1" i="0" u="none" strike="noStrike" kern="0" cap="none" spc="0" normalizeH="0" baseline="0" noProof="0" dirty="0" smtClean="0">
                <a:ln>
                  <a:noFill/>
                </a:ln>
                <a:solidFill>
                  <a:srgbClr val="000000"/>
                </a:solidFill>
                <a:effectLst/>
                <a:uLnTx/>
                <a:uFillTx/>
                <a:latin typeface="+mj-lt"/>
              </a:rPr>
              <a:t>Ερωτήσεις προτεραιότητας</a:t>
            </a:r>
            <a:endParaRPr lang="el-GR" sz="4000" b="1" dirty="0">
              <a:latin typeface="+mj-lt"/>
            </a:endParaRPr>
          </a:p>
        </p:txBody>
      </p:sp>
      <p:sp>
        <p:nvSpPr>
          <p:cNvPr id="3" name="Θέση περιεχομένου 1"/>
          <p:cNvSpPr>
            <a:spLocks noGrp="1"/>
          </p:cNvSpPr>
          <p:nvPr>
            <p:ph idx="1"/>
          </p:nvPr>
        </p:nvSpPr>
        <p:spPr/>
        <p:txBody>
          <a:bodyPr/>
          <a:lstStyle/>
          <a:p>
            <a:pPr marL="457200" lvl="1" indent="-457200" eaLnBrk="0" fontAlgn="base" hangingPunct="0">
              <a:spcBef>
                <a:spcPts val="0"/>
              </a:spcBef>
              <a:spcAft>
                <a:spcPts val="1200"/>
              </a:spcAft>
              <a:buClr>
                <a:srgbClr val="C00000"/>
              </a:buClr>
              <a:buFont typeface="Arial" panose="020B0604020202020204" pitchFamily="34" charset="0"/>
              <a:buChar char="●"/>
            </a:pPr>
            <a:r>
              <a:rPr lang="el-GR" altLang="el-GR" kern="0" dirty="0" smtClean="0">
                <a:solidFill>
                  <a:srgbClr val="000000"/>
                </a:solidFill>
              </a:rPr>
              <a:t>Παράδειγμα. </a:t>
            </a:r>
            <a:r>
              <a:rPr lang="el-GR" altLang="el-GR" i="1" kern="0" dirty="0" smtClean="0">
                <a:solidFill>
                  <a:srgbClr val="000000"/>
                </a:solidFill>
              </a:rPr>
              <a:t>Πώς </a:t>
            </a:r>
            <a:r>
              <a:rPr lang="el-GR" altLang="el-GR" i="1" kern="0" dirty="0">
                <a:solidFill>
                  <a:srgbClr val="000000"/>
                </a:solidFill>
              </a:rPr>
              <a:t>θα αξιολογούσατε τους παρακάτω κινδύνους κατά σειρά σπουδαιότητας (</a:t>
            </a:r>
            <a:r>
              <a:rPr lang="el-GR" altLang="el-GR" i="1" kern="0" dirty="0" smtClean="0">
                <a:solidFill>
                  <a:srgbClr val="000000"/>
                </a:solidFill>
              </a:rPr>
              <a:t>1 = Ο </a:t>
            </a:r>
            <a:r>
              <a:rPr lang="el-GR" altLang="el-GR" i="1" kern="0" dirty="0">
                <a:solidFill>
                  <a:srgbClr val="000000"/>
                </a:solidFill>
              </a:rPr>
              <a:t>πιο σημαντικός, </a:t>
            </a:r>
            <a:r>
              <a:rPr lang="el-GR" altLang="el-GR" i="1" kern="0" dirty="0" smtClean="0">
                <a:solidFill>
                  <a:srgbClr val="000000"/>
                </a:solidFill>
              </a:rPr>
              <a:t>5 = Ο </a:t>
            </a:r>
            <a:r>
              <a:rPr lang="el-GR" altLang="el-GR" i="1" kern="0" dirty="0">
                <a:solidFill>
                  <a:srgbClr val="000000"/>
                </a:solidFill>
              </a:rPr>
              <a:t>λιγότερο σημαντικός)</a:t>
            </a:r>
            <a:r>
              <a:rPr lang="en-US" altLang="el-GR" i="1" kern="0" dirty="0" smtClean="0">
                <a:solidFill>
                  <a:srgbClr val="000000"/>
                </a:solidFill>
              </a:rPr>
              <a:t>:</a:t>
            </a:r>
            <a:endParaRPr lang="el-GR" altLang="el-GR" i="1" kern="0" dirty="0">
              <a:solidFill>
                <a:srgbClr val="000000"/>
              </a:solidFill>
            </a:endParaRPr>
          </a:p>
          <a:p>
            <a:pPr marL="1200150" lvl="3" indent="-648000" eaLnBrk="0" fontAlgn="base" hangingPunct="0">
              <a:spcBef>
                <a:spcPts val="0"/>
              </a:spcBef>
              <a:spcAft>
                <a:spcPts val="600"/>
              </a:spcAft>
              <a:buClr>
                <a:schemeClr val="tx1"/>
              </a:buClr>
              <a:buSzPct val="180000"/>
              <a:buFont typeface="Arial" panose="020B0604020202020204" pitchFamily="34" charset="0"/>
              <a:buChar char="□"/>
            </a:pPr>
            <a:r>
              <a:rPr lang="el-GR" altLang="el-GR" sz="2400" kern="0" dirty="0" smtClean="0">
                <a:solidFill>
                  <a:srgbClr val="000000"/>
                </a:solidFill>
              </a:rPr>
              <a:t>Καθυστερήσεις μεταλλουργικών.</a:t>
            </a:r>
            <a:endParaRPr lang="el-GR" altLang="el-GR" sz="2400" kern="0" dirty="0">
              <a:solidFill>
                <a:srgbClr val="000000"/>
              </a:solidFill>
            </a:endParaRPr>
          </a:p>
          <a:p>
            <a:pPr marL="1200150" lvl="3" indent="-648000" eaLnBrk="0" fontAlgn="base" hangingPunct="0">
              <a:spcBef>
                <a:spcPts val="0"/>
              </a:spcBef>
              <a:spcAft>
                <a:spcPts val="600"/>
              </a:spcAft>
              <a:buClr>
                <a:schemeClr val="tx1"/>
              </a:buClr>
              <a:buSzPct val="180000"/>
              <a:buFont typeface="Arial" panose="020B0604020202020204" pitchFamily="34" charset="0"/>
              <a:buChar char="□"/>
            </a:pPr>
            <a:r>
              <a:rPr lang="el-GR" altLang="el-GR" sz="2400" kern="0" dirty="0" smtClean="0">
                <a:solidFill>
                  <a:srgbClr val="000000"/>
                </a:solidFill>
              </a:rPr>
              <a:t>Εκτίμηση </a:t>
            </a:r>
            <a:r>
              <a:rPr lang="el-GR" altLang="el-GR" sz="2400" kern="0" dirty="0">
                <a:solidFill>
                  <a:srgbClr val="000000"/>
                </a:solidFill>
              </a:rPr>
              <a:t>κόστους </a:t>
            </a:r>
            <a:r>
              <a:rPr lang="el-GR" altLang="el-GR" sz="2400" kern="0" dirty="0" smtClean="0">
                <a:solidFill>
                  <a:srgbClr val="000000"/>
                </a:solidFill>
              </a:rPr>
              <a:t>τοιχοποιίας.</a:t>
            </a:r>
            <a:endParaRPr lang="el-GR" altLang="el-GR" sz="2400" kern="0" dirty="0">
              <a:solidFill>
                <a:srgbClr val="000000"/>
              </a:solidFill>
            </a:endParaRPr>
          </a:p>
          <a:p>
            <a:pPr marL="1200150" lvl="3" indent="-648000" eaLnBrk="0" fontAlgn="base" hangingPunct="0">
              <a:spcBef>
                <a:spcPts val="0"/>
              </a:spcBef>
              <a:spcAft>
                <a:spcPts val="600"/>
              </a:spcAft>
              <a:buClr>
                <a:schemeClr val="tx1"/>
              </a:buClr>
              <a:buSzPct val="180000"/>
              <a:buFont typeface="Arial" panose="020B0604020202020204" pitchFamily="34" charset="0"/>
              <a:buChar char="□"/>
            </a:pPr>
            <a:r>
              <a:rPr lang="el-GR" altLang="el-GR" sz="2400" kern="0" dirty="0" smtClean="0">
                <a:solidFill>
                  <a:srgbClr val="000000"/>
                </a:solidFill>
              </a:rPr>
              <a:t>Αποκλίσεις </a:t>
            </a:r>
            <a:r>
              <a:rPr lang="el-GR" altLang="el-GR" sz="2400" kern="0" dirty="0">
                <a:solidFill>
                  <a:srgbClr val="000000"/>
                </a:solidFill>
              </a:rPr>
              <a:t>από την ποιότητα στις </a:t>
            </a:r>
            <a:r>
              <a:rPr lang="el-GR" altLang="el-GR" sz="2400" kern="0" dirty="0" smtClean="0">
                <a:solidFill>
                  <a:srgbClr val="000000"/>
                </a:solidFill>
              </a:rPr>
              <a:t>ψευδοροφές.</a:t>
            </a:r>
            <a:endParaRPr lang="el-GR" altLang="el-GR" sz="2400" kern="0" dirty="0">
              <a:solidFill>
                <a:srgbClr val="000000"/>
              </a:solidFill>
            </a:endParaRPr>
          </a:p>
          <a:p>
            <a:pPr marL="1200150" lvl="3" indent="-648000" eaLnBrk="0" fontAlgn="base" hangingPunct="0">
              <a:spcBef>
                <a:spcPts val="0"/>
              </a:spcBef>
              <a:spcAft>
                <a:spcPts val="600"/>
              </a:spcAft>
              <a:buClr>
                <a:schemeClr val="tx1"/>
              </a:buClr>
              <a:buSzPct val="180000"/>
              <a:buFont typeface="Arial" panose="020B0604020202020204" pitchFamily="34" charset="0"/>
              <a:buChar char="□"/>
            </a:pPr>
            <a:r>
              <a:rPr lang="el-GR" altLang="el-GR" sz="2400" kern="0" dirty="0" smtClean="0">
                <a:solidFill>
                  <a:srgbClr val="000000"/>
                </a:solidFill>
              </a:rPr>
              <a:t>Δυσκολίες </a:t>
            </a:r>
            <a:r>
              <a:rPr lang="el-GR" altLang="el-GR" sz="2400" kern="0" dirty="0">
                <a:solidFill>
                  <a:srgbClr val="000000"/>
                </a:solidFill>
              </a:rPr>
              <a:t>στη συνεννόηση με το συνεργείο </a:t>
            </a:r>
            <a:r>
              <a:rPr lang="el-GR" altLang="el-GR" sz="2400" kern="0" dirty="0" smtClean="0">
                <a:solidFill>
                  <a:srgbClr val="000000"/>
                </a:solidFill>
              </a:rPr>
              <a:t>Α.</a:t>
            </a:r>
            <a:endParaRPr lang="el-GR" altLang="el-GR" sz="2400" kern="0" dirty="0">
              <a:solidFill>
                <a:srgbClr val="000000"/>
              </a:solidFill>
            </a:endParaRPr>
          </a:p>
          <a:p>
            <a:pPr marL="1200150" lvl="3" indent="-648000" eaLnBrk="0" fontAlgn="base" hangingPunct="0">
              <a:spcBef>
                <a:spcPts val="0"/>
              </a:spcBef>
              <a:spcAft>
                <a:spcPct val="0"/>
              </a:spcAft>
              <a:buClr>
                <a:schemeClr val="tx1"/>
              </a:buClr>
              <a:buSzPct val="180000"/>
              <a:buFont typeface="Arial" panose="020B0604020202020204" pitchFamily="34" charset="0"/>
              <a:buChar char="□"/>
            </a:pPr>
            <a:r>
              <a:rPr lang="el-GR" altLang="el-GR" sz="2400" kern="0" dirty="0" smtClean="0">
                <a:solidFill>
                  <a:srgbClr val="000000"/>
                </a:solidFill>
              </a:rPr>
              <a:t>Επιπτώσεις </a:t>
            </a:r>
            <a:r>
              <a:rPr lang="el-GR" altLang="el-GR" sz="2400" kern="0" dirty="0">
                <a:solidFill>
                  <a:srgbClr val="000000"/>
                </a:solidFill>
              </a:rPr>
              <a:t>από το χρόνο επικαλύψεων με </a:t>
            </a:r>
            <a:r>
              <a:rPr lang="el-GR" altLang="el-GR" sz="2400" kern="0" dirty="0" smtClean="0">
                <a:solidFill>
                  <a:srgbClr val="000000"/>
                </a:solidFill>
              </a:rPr>
              <a:t>άλλες δραστηριότητες.</a:t>
            </a:r>
            <a:endParaRPr lang="el-GR" altLang="el-GR" sz="2400" kern="0" dirty="0">
              <a:solidFill>
                <a:srgbClr val="000000"/>
              </a:solidFill>
            </a:endParaRPr>
          </a:p>
          <a:p>
            <a:endParaRPr lang="el-GR" dirty="0"/>
          </a:p>
        </p:txBody>
      </p:sp>
      <p:sp>
        <p:nvSpPr>
          <p:cNvPr id="4" name="Θέση υποσέλιδου 1"/>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p:cNvSpPr>
            <a:spLocks noGrp="1"/>
          </p:cNvSpPr>
          <p:nvPr>
            <p:ph type="sldNum" sz="quarter" idx="12"/>
          </p:nvPr>
        </p:nvSpPr>
        <p:spPr/>
        <p:txBody>
          <a:bodyPr/>
          <a:lstStyle/>
          <a:p>
            <a:fld id="{B3448BC1-E7D7-421D-8AE7-D65149FD6F6F}" type="slidenum">
              <a:rPr lang="el-GR" sz="1400" smtClean="0">
                <a:solidFill>
                  <a:schemeClr val="tx1"/>
                </a:solidFill>
              </a:rPr>
              <a:t>21</a:t>
            </a:fld>
            <a:endParaRPr lang="el-GR" dirty="0">
              <a:solidFill>
                <a:schemeClr val="tx1"/>
              </a:solidFill>
            </a:endParaRPr>
          </a:p>
        </p:txBody>
      </p:sp>
    </p:spTree>
    <p:extLst>
      <p:ext uri="{BB962C8B-B14F-4D97-AF65-F5344CB8AC3E}">
        <p14:creationId xmlns:p14="http://schemas.microsoft.com/office/powerpoint/2010/main" val="2075872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29600" cy="1143000"/>
          </a:xfrm>
        </p:spPr>
        <p:txBody>
          <a:bodyPr/>
          <a:lstStyle/>
          <a:p>
            <a:r>
              <a:rPr lang="el-GR" altLang="el-GR" b="1" dirty="0"/>
              <a:t>Ερωτήσεις αξιολόγησης</a:t>
            </a:r>
            <a:endParaRPr lang="el-GR" b="1" dirty="0"/>
          </a:p>
        </p:txBody>
      </p:sp>
      <p:sp>
        <p:nvSpPr>
          <p:cNvPr id="3" name="Θέση περιεχομένου 1"/>
          <p:cNvSpPr>
            <a:spLocks noGrp="1"/>
          </p:cNvSpPr>
          <p:nvPr>
            <p:ph idx="1"/>
          </p:nvPr>
        </p:nvSpPr>
        <p:spPr>
          <a:xfrm>
            <a:off x="395536" y="1196752"/>
            <a:ext cx="8352928" cy="5328592"/>
          </a:xfrm>
        </p:spPr>
        <p:txBody>
          <a:bodyPr>
            <a:normAutofit fontScale="92500" lnSpcReduction="10000"/>
          </a:bodyPr>
          <a:lstStyle/>
          <a:p>
            <a:pPr lvl="0" eaLnBrk="0" fontAlgn="base" hangingPunct="0">
              <a:lnSpc>
                <a:spcPct val="110000"/>
              </a:lnSpc>
              <a:spcBef>
                <a:spcPts val="0"/>
              </a:spcBef>
              <a:spcAft>
                <a:spcPts val="1800"/>
              </a:spcAft>
              <a:buClr>
                <a:srgbClr val="C00000"/>
              </a:buClr>
              <a:buSzPct val="100000"/>
              <a:buFont typeface="Arial" panose="020B0604020202020204" pitchFamily="34" charset="0"/>
              <a:buChar char="●"/>
            </a:pPr>
            <a:r>
              <a:rPr lang="el-GR" altLang="el-GR" sz="2200" kern="0" dirty="0" smtClean="0">
                <a:solidFill>
                  <a:srgbClr val="000000"/>
                </a:solidFill>
              </a:rPr>
              <a:t>Παράδειγμα. </a:t>
            </a:r>
            <a:r>
              <a:rPr lang="el-GR" altLang="el-GR" sz="2200" i="1" kern="0" dirty="0" smtClean="0">
                <a:solidFill>
                  <a:srgbClr val="000000"/>
                </a:solidFill>
              </a:rPr>
              <a:t>Για </a:t>
            </a:r>
            <a:r>
              <a:rPr lang="el-GR" altLang="el-GR" sz="2200" i="1" kern="0" dirty="0">
                <a:solidFill>
                  <a:srgbClr val="000000"/>
                </a:solidFill>
              </a:rPr>
              <a:t>κάθε μια από τις παρακάτω εκτιμήσεις κινδύνου σημειώστε το κουτί που ταιριάζει περισσότερο στη γνώμη σας</a:t>
            </a:r>
            <a:r>
              <a:rPr lang="en-US" altLang="el-GR" sz="2200" i="1" kern="0" dirty="0" smtClean="0">
                <a:solidFill>
                  <a:srgbClr val="000000"/>
                </a:solidFill>
              </a:rPr>
              <a:t>:</a:t>
            </a:r>
            <a:endParaRPr lang="el-GR" altLang="el-GR" sz="2200" i="1" kern="0" dirty="0">
              <a:solidFill>
                <a:srgbClr val="000000"/>
              </a:solidFill>
            </a:endParaRPr>
          </a:p>
          <a:p>
            <a:pPr eaLnBrk="0" fontAlgn="base" hangingPunct="0">
              <a:spcBef>
                <a:spcPts val="0"/>
              </a:spcBef>
              <a:spcAft>
                <a:spcPct val="0"/>
              </a:spcAft>
              <a:buClr>
                <a:srgbClr val="00CC99"/>
              </a:buClr>
              <a:buSzPct val="100000"/>
              <a:buFont typeface="Arial" panose="020B0604020202020204" pitchFamily="34" charset="0"/>
              <a:buChar char="●"/>
            </a:pPr>
            <a:r>
              <a:rPr lang="el-GR" altLang="el-GR" sz="2200" kern="0" dirty="0" smtClean="0">
                <a:solidFill>
                  <a:srgbClr val="000000"/>
                </a:solidFill>
              </a:rPr>
              <a:t>Ο </a:t>
            </a:r>
            <a:r>
              <a:rPr lang="el-GR" altLang="el-GR" sz="2200" kern="0" dirty="0">
                <a:solidFill>
                  <a:srgbClr val="000000"/>
                </a:solidFill>
              </a:rPr>
              <a:t>σημαντικότερος κίνδυνος </a:t>
            </a:r>
            <a:endParaRPr lang="el-GR" altLang="el-GR" sz="2200" kern="0" dirty="0" smtClean="0">
              <a:solidFill>
                <a:srgbClr val="000000"/>
              </a:solidFill>
            </a:endParaRPr>
          </a:p>
          <a:p>
            <a:pPr marL="742050" lvl="1" indent="-342000" eaLnBrk="0" fontAlgn="base" hangingPunct="0">
              <a:spcBef>
                <a:spcPts val="0"/>
              </a:spcBef>
              <a:spcAft>
                <a:spcPct val="0"/>
              </a:spcAft>
              <a:buClr>
                <a:srgbClr val="FF4146"/>
              </a:buClr>
              <a:buSzPct val="75000"/>
              <a:buNone/>
            </a:pPr>
            <a:r>
              <a:rPr lang="el-GR" altLang="el-GR" sz="2200" kern="0" dirty="0" smtClean="0">
                <a:solidFill>
                  <a:srgbClr val="000000"/>
                </a:solidFill>
              </a:rPr>
              <a:t>αφορά την </a:t>
            </a:r>
            <a:r>
              <a:rPr lang="el-GR" altLang="el-GR" sz="2200" kern="0" dirty="0">
                <a:solidFill>
                  <a:srgbClr val="000000"/>
                </a:solidFill>
              </a:rPr>
              <a:t>έλλειψη </a:t>
            </a:r>
            <a:r>
              <a:rPr lang="el-GR" altLang="el-GR" sz="2200" kern="0" dirty="0" smtClean="0">
                <a:solidFill>
                  <a:srgbClr val="000000"/>
                </a:solidFill>
              </a:rPr>
              <a:t>χρόνου </a:t>
            </a:r>
          </a:p>
          <a:p>
            <a:pPr marL="742050" lvl="1" indent="-342000" eaLnBrk="0" fontAlgn="base" hangingPunct="0">
              <a:spcBef>
                <a:spcPts val="0"/>
              </a:spcBef>
              <a:spcAft>
                <a:spcPct val="0"/>
              </a:spcAft>
              <a:buClr>
                <a:srgbClr val="FF4146"/>
              </a:buClr>
              <a:buSzPct val="75000"/>
              <a:buNone/>
            </a:pPr>
            <a:r>
              <a:rPr lang="el-GR" altLang="el-GR" sz="2200" kern="0" dirty="0" smtClean="0">
                <a:solidFill>
                  <a:srgbClr val="000000"/>
                </a:solidFill>
              </a:rPr>
              <a:t>λόγω των </a:t>
            </a:r>
            <a:r>
              <a:rPr lang="el-GR" altLang="el-GR" sz="2200" kern="0" dirty="0">
                <a:solidFill>
                  <a:srgbClr val="000000"/>
                </a:solidFill>
              </a:rPr>
              <a:t>παράλληλων </a:t>
            </a:r>
            <a:endParaRPr lang="el-GR" altLang="el-GR" sz="2200" kern="0" dirty="0" smtClean="0">
              <a:solidFill>
                <a:srgbClr val="000000"/>
              </a:solidFill>
            </a:endParaRPr>
          </a:p>
          <a:p>
            <a:pPr marL="742050" lvl="1" indent="-342000" eaLnBrk="0" fontAlgn="base" hangingPunct="0">
              <a:spcBef>
                <a:spcPts val="0"/>
              </a:spcBef>
              <a:spcAft>
                <a:spcPts val="600"/>
              </a:spcAft>
              <a:buClr>
                <a:srgbClr val="FF4146"/>
              </a:buClr>
              <a:buSzPct val="75000"/>
              <a:buNone/>
            </a:pPr>
            <a:r>
              <a:rPr lang="el-GR" altLang="el-GR" sz="2200" kern="0" dirty="0" smtClean="0">
                <a:solidFill>
                  <a:srgbClr val="000000"/>
                </a:solidFill>
              </a:rPr>
              <a:t>εργασιών / φόρτου δουλειάς.</a:t>
            </a:r>
            <a:endParaRPr lang="el-GR" altLang="el-GR" sz="2200" kern="0" dirty="0">
              <a:solidFill>
                <a:srgbClr val="000000"/>
              </a:solidFill>
            </a:endParaRPr>
          </a:p>
          <a:p>
            <a:pPr eaLnBrk="0" fontAlgn="base" hangingPunct="0">
              <a:spcBef>
                <a:spcPts val="0"/>
              </a:spcBef>
              <a:spcAft>
                <a:spcPct val="0"/>
              </a:spcAft>
              <a:buClr>
                <a:srgbClr val="00CC99"/>
              </a:buClr>
              <a:buSzPct val="100000"/>
              <a:buFont typeface="Arial" panose="020B0604020202020204" pitchFamily="34" charset="0"/>
              <a:buChar char="●"/>
            </a:pPr>
            <a:r>
              <a:rPr lang="el-GR" altLang="el-GR" sz="2200" kern="0" dirty="0" smtClean="0">
                <a:solidFill>
                  <a:srgbClr val="000000"/>
                </a:solidFill>
              </a:rPr>
              <a:t>Ο </a:t>
            </a:r>
            <a:r>
              <a:rPr lang="el-GR" altLang="el-GR" sz="2200" kern="0" dirty="0">
                <a:solidFill>
                  <a:srgbClr val="000000"/>
                </a:solidFill>
              </a:rPr>
              <a:t>σημαντικότερος κίνδυνος </a:t>
            </a:r>
          </a:p>
          <a:p>
            <a:pPr marL="742050" lvl="1"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αφορά την </a:t>
            </a:r>
            <a:r>
              <a:rPr lang="el-GR" altLang="el-GR" sz="2200" kern="0" dirty="0">
                <a:solidFill>
                  <a:srgbClr val="000000"/>
                </a:solidFill>
              </a:rPr>
              <a:t>έλλειψη </a:t>
            </a:r>
            <a:endParaRPr lang="el-GR" altLang="el-GR" sz="2200" kern="0" dirty="0" smtClean="0">
              <a:solidFill>
                <a:srgbClr val="000000"/>
              </a:solidFill>
            </a:endParaRPr>
          </a:p>
          <a:p>
            <a:pPr marL="742050" lvl="1"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τεχνογνωσίας</a:t>
            </a:r>
            <a:r>
              <a:rPr lang="en-US" altLang="el-GR" sz="2200" kern="0" dirty="0" smtClean="0">
                <a:solidFill>
                  <a:srgbClr val="000000"/>
                </a:solidFill>
              </a:rPr>
              <a:t> </a:t>
            </a:r>
            <a:r>
              <a:rPr lang="el-GR" altLang="el-GR" sz="2200" kern="0" dirty="0">
                <a:solidFill>
                  <a:srgbClr val="000000"/>
                </a:solidFill>
              </a:rPr>
              <a:t>από την </a:t>
            </a:r>
            <a:endParaRPr lang="el-GR" altLang="el-GR" sz="2200" kern="0" dirty="0" smtClean="0">
              <a:solidFill>
                <a:srgbClr val="000000"/>
              </a:solidFill>
            </a:endParaRPr>
          </a:p>
          <a:p>
            <a:pPr marL="742050" lvl="1" indent="-342000" eaLnBrk="0" fontAlgn="base" hangingPunct="0">
              <a:spcBef>
                <a:spcPts val="0"/>
              </a:spcBef>
              <a:spcAft>
                <a:spcPts val="600"/>
              </a:spcAft>
              <a:buClr>
                <a:srgbClr val="00CC99"/>
              </a:buClr>
              <a:buSzPct val="100000"/>
              <a:buNone/>
            </a:pPr>
            <a:r>
              <a:rPr lang="el-GR" altLang="el-GR" sz="2200" kern="0" dirty="0" smtClean="0">
                <a:solidFill>
                  <a:srgbClr val="000000"/>
                </a:solidFill>
              </a:rPr>
              <a:t>πλευρά </a:t>
            </a:r>
            <a:r>
              <a:rPr lang="el-GR" altLang="el-GR" sz="2200" kern="0" dirty="0">
                <a:solidFill>
                  <a:srgbClr val="000000"/>
                </a:solidFill>
              </a:rPr>
              <a:t>του ανάδοχου </a:t>
            </a:r>
            <a:r>
              <a:rPr lang="el-GR" altLang="el-GR" sz="2200" kern="0" dirty="0" smtClean="0">
                <a:solidFill>
                  <a:srgbClr val="000000"/>
                </a:solidFill>
              </a:rPr>
              <a:t>έργου.</a:t>
            </a:r>
            <a:endParaRPr lang="el-GR" altLang="el-GR" sz="2200" kern="0" dirty="0">
              <a:solidFill>
                <a:srgbClr val="000000"/>
              </a:solidFill>
            </a:endParaRPr>
          </a:p>
          <a:p>
            <a:pPr eaLnBrk="0" fontAlgn="base" hangingPunct="0">
              <a:spcBef>
                <a:spcPts val="0"/>
              </a:spcBef>
              <a:spcAft>
                <a:spcPct val="0"/>
              </a:spcAft>
              <a:buClr>
                <a:srgbClr val="00CC99"/>
              </a:buClr>
              <a:buSzPct val="100000"/>
              <a:buFont typeface="Arial" panose="020B0604020202020204" pitchFamily="34" charset="0"/>
              <a:buChar char="●"/>
            </a:pPr>
            <a:r>
              <a:rPr lang="el-GR" altLang="el-GR" sz="2200" kern="0" dirty="0" smtClean="0">
                <a:solidFill>
                  <a:srgbClr val="000000"/>
                </a:solidFill>
              </a:rPr>
              <a:t>Η </a:t>
            </a:r>
            <a:r>
              <a:rPr lang="el-GR" altLang="el-GR" sz="2200" kern="0" dirty="0">
                <a:solidFill>
                  <a:srgbClr val="000000"/>
                </a:solidFill>
              </a:rPr>
              <a:t>ποιότητα στα παραδοτέα </a:t>
            </a:r>
            <a:endParaRPr lang="el-GR" altLang="el-GR" sz="2200" kern="0" dirty="0" smtClean="0">
              <a:solidFill>
                <a:srgbClr val="000000"/>
              </a:solidFill>
            </a:endParaRPr>
          </a:p>
          <a:p>
            <a:pPr marL="742050" lvl="2"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πιστεύετε ότι </a:t>
            </a:r>
            <a:r>
              <a:rPr lang="el-GR" altLang="el-GR" sz="2200" kern="0" dirty="0">
                <a:solidFill>
                  <a:srgbClr val="000000"/>
                </a:solidFill>
              </a:rPr>
              <a:t>θα είναι </a:t>
            </a:r>
            <a:endParaRPr lang="el-GR" altLang="el-GR" sz="2200" kern="0" dirty="0" smtClean="0">
              <a:solidFill>
                <a:srgbClr val="000000"/>
              </a:solidFill>
            </a:endParaRPr>
          </a:p>
          <a:p>
            <a:pPr marL="742050" lvl="2" indent="-342000" eaLnBrk="0" fontAlgn="base" hangingPunct="0">
              <a:spcBef>
                <a:spcPts val="0"/>
              </a:spcBef>
              <a:spcAft>
                <a:spcPts val="600"/>
              </a:spcAft>
              <a:buClr>
                <a:srgbClr val="00CC99"/>
              </a:buClr>
              <a:buSzPct val="100000"/>
              <a:buNone/>
            </a:pPr>
            <a:r>
              <a:rPr lang="el-GR" altLang="el-GR" sz="2200" kern="0" dirty="0" smtClean="0">
                <a:solidFill>
                  <a:srgbClr val="000000"/>
                </a:solidFill>
              </a:rPr>
              <a:t>πολύ χαμηλή.</a:t>
            </a:r>
            <a:endParaRPr lang="el-GR" altLang="el-GR" sz="2200" kern="0" dirty="0">
              <a:solidFill>
                <a:srgbClr val="000000"/>
              </a:solidFill>
            </a:endParaRPr>
          </a:p>
          <a:p>
            <a:pPr eaLnBrk="0" fontAlgn="base" hangingPunct="0">
              <a:spcBef>
                <a:spcPts val="0"/>
              </a:spcBef>
              <a:spcAft>
                <a:spcPct val="0"/>
              </a:spcAft>
              <a:buClr>
                <a:srgbClr val="00CC99"/>
              </a:buClr>
              <a:buSzPct val="100000"/>
              <a:buFont typeface="Arial" panose="020B0604020202020204" pitchFamily="34" charset="0"/>
              <a:buChar char="●"/>
            </a:pPr>
            <a:r>
              <a:rPr lang="el-GR" altLang="el-GR" sz="2200" kern="0" dirty="0" smtClean="0">
                <a:solidFill>
                  <a:srgbClr val="000000"/>
                </a:solidFill>
              </a:rPr>
              <a:t>Σημαντικός </a:t>
            </a:r>
            <a:r>
              <a:rPr lang="el-GR" altLang="el-GR" sz="2200" kern="0" dirty="0">
                <a:solidFill>
                  <a:srgbClr val="000000"/>
                </a:solidFill>
              </a:rPr>
              <a:t>κίνδυνος αποτελεί </a:t>
            </a:r>
            <a:endParaRPr lang="el-GR" altLang="el-GR" sz="2200" kern="0" dirty="0" smtClean="0">
              <a:solidFill>
                <a:srgbClr val="000000"/>
              </a:solidFill>
            </a:endParaRPr>
          </a:p>
          <a:p>
            <a:pPr marL="742050" lvl="1"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η </a:t>
            </a:r>
            <a:r>
              <a:rPr lang="el-GR" altLang="el-GR" sz="2200" kern="0" dirty="0">
                <a:solidFill>
                  <a:srgbClr val="000000"/>
                </a:solidFill>
              </a:rPr>
              <a:t>επικοινωνία με τους </a:t>
            </a:r>
          </a:p>
          <a:p>
            <a:pPr marL="742050" lvl="1"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συμμετέχοντες </a:t>
            </a:r>
            <a:r>
              <a:rPr lang="el-GR" altLang="el-GR" sz="2200" kern="0" dirty="0">
                <a:solidFill>
                  <a:srgbClr val="000000"/>
                </a:solidFill>
              </a:rPr>
              <a:t>στο έργο </a:t>
            </a:r>
            <a:endParaRPr lang="el-GR" altLang="el-GR" sz="2200" kern="0" dirty="0" smtClean="0">
              <a:solidFill>
                <a:srgbClr val="000000"/>
              </a:solidFill>
            </a:endParaRPr>
          </a:p>
          <a:p>
            <a:pPr marL="742050" lvl="1" indent="-342000" eaLnBrk="0" fontAlgn="base" hangingPunct="0">
              <a:spcBef>
                <a:spcPts val="0"/>
              </a:spcBef>
              <a:spcAft>
                <a:spcPct val="0"/>
              </a:spcAft>
              <a:buClr>
                <a:srgbClr val="00CC99"/>
              </a:buClr>
              <a:buSzPct val="100000"/>
              <a:buNone/>
            </a:pPr>
            <a:r>
              <a:rPr lang="el-GR" altLang="el-GR" sz="2200" kern="0" dirty="0" smtClean="0">
                <a:solidFill>
                  <a:srgbClr val="000000"/>
                </a:solidFill>
              </a:rPr>
              <a:t>(</a:t>
            </a:r>
            <a:r>
              <a:rPr lang="en-US" altLang="el-GR" sz="2200" kern="0" dirty="0">
                <a:solidFill>
                  <a:srgbClr val="000000"/>
                </a:solidFill>
              </a:rPr>
              <a:t>stakeholders</a:t>
            </a:r>
            <a:r>
              <a:rPr lang="en-US" altLang="el-GR" sz="2200" kern="0" dirty="0" smtClean="0">
                <a:solidFill>
                  <a:srgbClr val="000000"/>
                </a:solidFill>
              </a:rPr>
              <a:t>)</a:t>
            </a:r>
            <a:r>
              <a:rPr lang="el-GR" altLang="el-GR" sz="2200" kern="0" dirty="0" smtClean="0">
                <a:solidFill>
                  <a:srgbClr val="000000"/>
                </a:solidFill>
              </a:rPr>
              <a:t>.</a:t>
            </a:r>
            <a:endParaRPr lang="el-GR" altLang="el-GR" sz="2200" kern="0" dirty="0">
              <a:solidFill>
                <a:srgbClr val="000000"/>
              </a:solidFill>
            </a:endParaRPr>
          </a:p>
        </p:txBody>
      </p:sp>
      <p:pic>
        <p:nvPicPr>
          <p:cNvPr id="48" name="Θέση περιεχομένου 2" descr="Εικόνα του ερωτηματολογίου των επιλογών, συμφωνώ απολύτως, τείνω να συμφωνήσω, τείνω να διαφωνήσω, διαφων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916832"/>
            <a:ext cx="4614672" cy="4267200"/>
          </a:xfrm>
          <a:prstGeom prst="rect">
            <a:avLst/>
          </a:prstGeo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22</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516002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Ποσοτικές ερωτήσεις</a:t>
            </a:r>
            <a:endParaRPr lang="el-GR" b="1" dirty="0"/>
          </a:p>
        </p:txBody>
      </p:sp>
      <p:pic>
        <p:nvPicPr>
          <p:cNvPr id="10" name="Θέση περιεχομένου 1" descr="Εικόνα με παράδειγμα. Ποιά η διάρκεια του έργου; "/>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1078992" y="1910328"/>
            <a:ext cx="6986016" cy="195072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23</a:t>
            </a:fld>
            <a:endParaRPr lang="el-GR" dirty="0">
              <a:solidFill>
                <a:schemeClr val="tx1"/>
              </a:solidFill>
            </a:endParaRPr>
          </a:p>
        </p:txBody>
      </p:sp>
    </p:spTree>
    <p:extLst>
      <p:ext uri="{BB962C8B-B14F-4D97-AF65-F5344CB8AC3E}">
        <p14:creationId xmlns:p14="http://schemas.microsoft.com/office/powerpoint/2010/main" val="743905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kern="0" dirty="0">
                <a:solidFill>
                  <a:srgbClr val="000000"/>
                </a:solidFill>
              </a:rPr>
              <a:t>Συνεντεύξεις: Άλλα θέματα</a:t>
            </a:r>
            <a:endParaRPr lang="el-GR" dirty="0"/>
          </a:p>
        </p:txBody>
      </p:sp>
      <p:sp>
        <p:nvSpPr>
          <p:cNvPr id="3" name="Θέση περιεχομένου 1"/>
          <p:cNvSpPr>
            <a:spLocks noGrp="1"/>
          </p:cNvSpPr>
          <p:nvPr>
            <p:ph idx="1"/>
          </p:nvPr>
        </p:nvSpPr>
        <p:spPr/>
        <p:txBody>
          <a:bodyPr>
            <a:normAutofit/>
          </a:bodyPr>
          <a:lstStyle/>
          <a:p>
            <a:pPr>
              <a:spcBef>
                <a:spcPts val="0"/>
              </a:spcBef>
              <a:buClr>
                <a:srgbClr val="C00000"/>
              </a:buClr>
              <a:buFont typeface="Arial" panose="020B0604020202020204" pitchFamily="34" charset="0"/>
              <a:buChar char="●"/>
            </a:pPr>
            <a:endParaRPr lang="el-GR" altLang="el-GR" sz="2400" kern="0" dirty="0" smtClean="0"/>
          </a:p>
          <a:p>
            <a:pPr>
              <a:spcBef>
                <a:spcPts val="0"/>
              </a:spcBef>
              <a:spcAft>
                <a:spcPts val="1800"/>
              </a:spcAft>
              <a:buClr>
                <a:srgbClr val="C00000"/>
              </a:buClr>
              <a:buFont typeface="Arial" panose="020B0604020202020204" pitchFamily="34" charset="0"/>
              <a:buChar char="●"/>
            </a:pPr>
            <a:r>
              <a:rPr lang="el-GR" altLang="el-GR" kern="0" dirty="0" smtClean="0"/>
              <a:t>Βασικά </a:t>
            </a:r>
            <a:r>
              <a:rPr lang="el-GR" altLang="el-GR" kern="0" dirty="0"/>
              <a:t>προβλήματα κατάρτισης και χρήσης </a:t>
            </a:r>
            <a:r>
              <a:rPr lang="el-GR" altLang="el-GR" kern="0" dirty="0" smtClean="0"/>
              <a:t>ερωτηματολογίων.</a:t>
            </a:r>
          </a:p>
          <a:p>
            <a:pPr>
              <a:spcBef>
                <a:spcPts val="0"/>
              </a:spcBef>
              <a:spcAft>
                <a:spcPts val="1800"/>
              </a:spcAft>
              <a:buClr>
                <a:srgbClr val="C00000"/>
              </a:buClr>
              <a:buFont typeface="Arial" panose="020B0604020202020204" pitchFamily="34" charset="0"/>
              <a:buChar char="●"/>
            </a:pPr>
            <a:r>
              <a:rPr lang="el-GR" altLang="el-GR" kern="0" dirty="0"/>
              <a:t>Χρήσιμες </a:t>
            </a:r>
            <a:r>
              <a:rPr lang="el-GR" altLang="el-GR" kern="0" dirty="0" smtClean="0"/>
              <a:t>συμβουλές.</a:t>
            </a:r>
          </a:p>
          <a:p>
            <a:pPr lvl="0">
              <a:spcBef>
                <a:spcPts val="0"/>
              </a:spcBef>
              <a:spcAft>
                <a:spcPts val="1800"/>
              </a:spcAft>
              <a:buClr>
                <a:srgbClr val="C00000"/>
              </a:buClr>
              <a:buFont typeface="Arial" panose="020B0604020202020204" pitchFamily="34" charset="0"/>
              <a:buChar char="●"/>
            </a:pPr>
            <a:r>
              <a:rPr lang="el-GR" dirty="0" smtClean="0"/>
              <a:t>Πλεονεκτήματα και μειονεκτήματα.</a:t>
            </a:r>
            <a:endParaRPr lang="en-US" dirty="0"/>
          </a:p>
          <a:p>
            <a:pPr>
              <a:spcBef>
                <a:spcPts val="0"/>
              </a:spcBef>
              <a:buClr>
                <a:srgbClr val="C00000"/>
              </a:buClr>
              <a:buFont typeface="Arial" panose="020B0604020202020204" pitchFamily="34" charset="0"/>
              <a:buChar char="●"/>
            </a:pPr>
            <a:r>
              <a:rPr lang="el-GR" dirty="0" smtClean="0"/>
              <a:t>Μειονεκτήματα και προτεινόμενη </a:t>
            </a:r>
            <a:r>
              <a:rPr lang="el-GR" dirty="0"/>
              <a:t>α</a:t>
            </a:r>
            <a:r>
              <a:rPr lang="el-GR" dirty="0" smtClean="0"/>
              <a:t>ντιμετώπιση.</a:t>
            </a:r>
            <a:endParaRPr lang="en-US"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24</a:t>
            </a:fld>
            <a:endParaRPr lang="el-GR" dirty="0">
              <a:solidFill>
                <a:schemeClr val="tx1"/>
              </a:solidFill>
            </a:endParaRPr>
          </a:p>
        </p:txBody>
      </p:sp>
    </p:spTree>
    <p:extLst>
      <p:ext uri="{BB962C8B-B14F-4D97-AF65-F5344CB8AC3E}">
        <p14:creationId xmlns:p14="http://schemas.microsoft.com/office/powerpoint/2010/main" val="255189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74638"/>
            <a:ext cx="8568952" cy="1143000"/>
          </a:xfrm>
        </p:spPr>
        <p:txBody>
          <a:bodyPr>
            <a:noAutofit/>
          </a:bodyPr>
          <a:lstStyle/>
          <a:p>
            <a:r>
              <a:rPr lang="el-GR" altLang="el-GR" sz="4000" b="1" kern="0" dirty="0" smtClean="0">
                <a:solidFill>
                  <a:srgbClr val="000000"/>
                </a:solidFill>
              </a:rPr>
              <a:t>Βασικά προβλήματα </a:t>
            </a:r>
            <a:r>
              <a:rPr lang="el-GR" altLang="el-GR" sz="4000" b="1" kern="0" dirty="0">
                <a:solidFill>
                  <a:srgbClr val="000000"/>
                </a:solidFill>
              </a:rPr>
              <a:t>κατάρτισης και χρήσης ερωτηματολογίων</a:t>
            </a:r>
            <a:endParaRPr lang="el-GR" sz="6600" b="1" dirty="0"/>
          </a:p>
        </p:txBody>
      </p:sp>
      <p:sp>
        <p:nvSpPr>
          <p:cNvPr id="3" name="Θέση περιεχομένου 1"/>
          <p:cNvSpPr>
            <a:spLocks noGrp="1"/>
          </p:cNvSpPr>
          <p:nvPr>
            <p:ph idx="1"/>
          </p:nvPr>
        </p:nvSpPr>
        <p:spPr/>
        <p:txBody>
          <a:bodyPr>
            <a:normAutofit/>
          </a:bodyPr>
          <a:lstStyle/>
          <a:p>
            <a:pPr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Σωστή διατύπωση των ερωτήσεων (σειρά, επίδραση στον ερωτώμενο</a:t>
            </a:r>
            <a:r>
              <a:rPr lang="el-GR" altLang="el-GR" sz="2800" kern="0" dirty="0" smtClean="0">
                <a:solidFill>
                  <a:srgbClr val="000000"/>
                </a:solidFill>
              </a:rPr>
              <a:t>).</a:t>
            </a:r>
            <a:endParaRPr lang="el-GR" altLang="el-GR" sz="2800" kern="0" dirty="0">
              <a:solidFill>
                <a:srgbClr val="000000"/>
              </a:solidFill>
            </a:endParaRPr>
          </a:p>
          <a:p>
            <a:pPr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Δομή φιλική προς τον </a:t>
            </a:r>
            <a:r>
              <a:rPr lang="el-GR" altLang="el-GR" sz="2800" kern="0" dirty="0" err="1">
                <a:solidFill>
                  <a:srgbClr val="000000"/>
                </a:solidFill>
              </a:rPr>
              <a:t>συνεντευκτή</a:t>
            </a:r>
            <a:r>
              <a:rPr lang="el-GR" altLang="el-GR" sz="2800" kern="0" dirty="0">
                <a:solidFill>
                  <a:srgbClr val="000000"/>
                </a:solidFill>
              </a:rPr>
              <a:t> – Επιλογή και διαμόρφωση του </a:t>
            </a:r>
            <a:r>
              <a:rPr lang="el-GR" altLang="el-GR" sz="2800" kern="0" dirty="0" err="1">
                <a:solidFill>
                  <a:srgbClr val="000000"/>
                </a:solidFill>
              </a:rPr>
              <a:t>συνεντευκτή</a:t>
            </a:r>
            <a:r>
              <a:rPr lang="el-GR" altLang="el-GR" sz="2800" kern="0" dirty="0" smtClean="0">
                <a:solidFill>
                  <a:srgbClr val="000000"/>
                </a:solidFill>
              </a:rPr>
              <a:t>.</a:t>
            </a:r>
            <a:endParaRPr lang="el-GR" altLang="el-GR" sz="2800" kern="0" dirty="0">
              <a:solidFill>
                <a:srgbClr val="000000"/>
              </a:solidFill>
            </a:endParaRPr>
          </a:p>
          <a:p>
            <a:pPr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Έλεγχος της συμπεριφοράς του </a:t>
            </a:r>
            <a:r>
              <a:rPr lang="el-GR" altLang="el-GR" sz="2800" kern="0" dirty="0" err="1">
                <a:solidFill>
                  <a:srgbClr val="000000"/>
                </a:solidFill>
              </a:rPr>
              <a:t>συνεντευκτή</a:t>
            </a:r>
            <a:r>
              <a:rPr lang="el-GR" altLang="el-GR" sz="2800" kern="0" dirty="0" smtClean="0">
                <a:solidFill>
                  <a:srgbClr val="000000"/>
                </a:solidFill>
              </a:rPr>
              <a:t>.</a:t>
            </a:r>
            <a:endParaRPr lang="el-GR" altLang="el-GR" sz="2800" kern="0" dirty="0">
              <a:solidFill>
                <a:srgbClr val="000000"/>
              </a:solidFill>
            </a:endParaRPr>
          </a:p>
          <a:p>
            <a:pPr eaLnBrk="0" fontAlgn="base" hangingPunct="0">
              <a:spcBef>
                <a:spcPts val="0"/>
              </a:spcBef>
              <a:spcAft>
                <a:spcPts val="600"/>
              </a:spcAft>
              <a:buClr>
                <a:srgbClr val="C00000"/>
              </a:buClr>
              <a:buSzPct val="100000"/>
              <a:buFont typeface="Arial" panose="020B0604020202020204" pitchFamily="34" charset="0"/>
              <a:buChar char="●"/>
            </a:pPr>
            <a:r>
              <a:rPr lang="el-GR" altLang="el-GR" sz="2800" kern="0" dirty="0">
                <a:solidFill>
                  <a:srgbClr val="000000"/>
                </a:solidFill>
              </a:rPr>
              <a:t>Έλεγχος της συμπεριφοράς του ερωτώμενου</a:t>
            </a:r>
            <a:r>
              <a:rPr lang="el-GR" altLang="el-GR" sz="2800" kern="0" dirty="0" smtClean="0">
                <a:solidFill>
                  <a:srgbClr val="000000"/>
                </a:solidFill>
              </a:rPr>
              <a:t>.</a:t>
            </a:r>
            <a:endParaRPr lang="el-GR" altLang="el-GR" sz="2800" kern="0" dirty="0">
              <a:solidFill>
                <a:srgbClr val="000000"/>
              </a:solidFill>
            </a:endParaRPr>
          </a:p>
          <a:p>
            <a:pPr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Καθορισμός των δυνατοτήτων και των ορίων της αξίας της πληροφορίας, που αποκτάται με τη χρήση ερωτηματολογίων</a:t>
            </a:r>
            <a:r>
              <a:rPr lang="el-GR" altLang="el-GR" sz="2800" kern="0" dirty="0" smtClean="0">
                <a:solidFill>
                  <a:srgbClr val="000000"/>
                </a:solidFill>
              </a:rPr>
              <a:t>.</a:t>
            </a:r>
            <a:endParaRPr lang="el-GR" altLang="el-GR" sz="2800"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25</a:t>
            </a:fld>
            <a:endParaRPr lang="el-GR" dirty="0">
              <a:solidFill>
                <a:schemeClr val="tx1"/>
              </a:solidFill>
            </a:endParaRPr>
          </a:p>
        </p:txBody>
      </p:sp>
    </p:spTree>
    <p:extLst>
      <p:ext uri="{BB962C8B-B14F-4D97-AF65-F5344CB8AC3E}">
        <p14:creationId xmlns:p14="http://schemas.microsoft.com/office/powerpoint/2010/main" val="22668075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smtClean="0"/>
              <a:t>Χρήσιμες συμβουλές</a:t>
            </a:r>
            <a:endParaRPr lang="el-GR" b="1" dirty="0"/>
          </a:p>
        </p:txBody>
      </p:sp>
      <p:sp>
        <p:nvSpPr>
          <p:cNvPr id="3" name="Θέση περιεχομένου 1"/>
          <p:cNvSpPr>
            <a:spLocks noGrp="1"/>
          </p:cNvSpPr>
          <p:nvPr>
            <p:ph idx="1"/>
          </p:nvPr>
        </p:nvSpPr>
        <p:spPr/>
        <p:txBody>
          <a:bodyPr>
            <a:normAutofit/>
          </a:bodyPr>
          <a:lstStyle/>
          <a:p>
            <a:pPr eaLnBrk="0" fontAlgn="base" hangingPunct="0">
              <a:spcBef>
                <a:spcPts val="0"/>
              </a:spcBef>
              <a:spcAft>
                <a:spcPts val="600"/>
              </a:spcAft>
              <a:buClr>
                <a:srgbClr val="C00000"/>
              </a:buClr>
              <a:buFont typeface="Arial" panose="020B0604020202020204" pitchFamily="34" charset="0"/>
              <a:buChar char="●"/>
            </a:pPr>
            <a:r>
              <a:rPr lang="el-GR" altLang="el-GR" sz="2400" kern="0" dirty="0">
                <a:solidFill>
                  <a:srgbClr val="000000"/>
                </a:solidFill>
              </a:rPr>
              <a:t>Παρουσιάστε αναλυτικά τους συνεργάτες που ενδεχομένως έχετε μαζί </a:t>
            </a:r>
            <a:r>
              <a:rPr lang="el-GR" altLang="el-GR" sz="2400" kern="0" dirty="0" smtClean="0">
                <a:solidFill>
                  <a:srgbClr val="000000"/>
                </a:solidFill>
              </a:rPr>
              <a:t>σας.</a:t>
            </a:r>
            <a:endParaRPr lang="el-GR" altLang="el-GR" sz="2400" kern="0" dirty="0">
              <a:solidFill>
                <a:srgbClr val="000000"/>
              </a:solidFill>
            </a:endParaRPr>
          </a:p>
          <a:p>
            <a:pPr eaLnBrk="0" fontAlgn="base" hangingPunct="0">
              <a:spcBef>
                <a:spcPts val="0"/>
              </a:spcBef>
              <a:spcAft>
                <a:spcPts val="600"/>
              </a:spcAft>
              <a:buClr>
                <a:srgbClr val="C00000"/>
              </a:buClr>
              <a:buFont typeface="Arial" panose="020B0604020202020204" pitchFamily="34" charset="0"/>
              <a:buChar char="●"/>
            </a:pPr>
            <a:r>
              <a:rPr lang="el-GR" altLang="el-GR" sz="2400" kern="0" dirty="0">
                <a:solidFill>
                  <a:srgbClr val="000000"/>
                </a:solidFill>
              </a:rPr>
              <a:t>Κάντε τις «ανοιχτές» </a:t>
            </a:r>
            <a:r>
              <a:rPr lang="el-GR" altLang="el-GR" sz="2400" kern="0" dirty="0" smtClean="0">
                <a:solidFill>
                  <a:srgbClr val="000000"/>
                </a:solidFill>
              </a:rPr>
              <a:t>ερωτήσεις, </a:t>
            </a:r>
            <a:r>
              <a:rPr lang="el-GR" altLang="el-GR" sz="2400" kern="0" dirty="0">
                <a:solidFill>
                  <a:srgbClr val="000000"/>
                </a:solidFill>
              </a:rPr>
              <a:t>πριν από αυτές που έχετε προετοιμάσει για να μην επηρεάσετε τον </a:t>
            </a:r>
            <a:r>
              <a:rPr lang="el-GR" altLang="el-GR" sz="2400" kern="0" dirty="0" smtClean="0">
                <a:solidFill>
                  <a:srgbClr val="000000"/>
                </a:solidFill>
              </a:rPr>
              <a:t>ειδικό.</a:t>
            </a:r>
            <a:endParaRPr lang="el-GR" altLang="el-GR" sz="2400" kern="0" dirty="0">
              <a:solidFill>
                <a:srgbClr val="000000"/>
              </a:solidFill>
            </a:endParaRPr>
          </a:p>
          <a:p>
            <a:pPr eaLnBrk="0" fontAlgn="base" hangingPunct="0">
              <a:spcBef>
                <a:spcPts val="0"/>
              </a:spcBef>
              <a:spcAft>
                <a:spcPts val="600"/>
              </a:spcAft>
              <a:buClr>
                <a:srgbClr val="C00000"/>
              </a:buClr>
              <a:buFont typeface="Arial" panose="020B0604020202020204" pitchFamily="34" charset="0"/>
              <a:buChar char="●"/>
            </a:pPr>
            <a:r>
              <a:rPr lang="el-GR" altLang="el-GR" sz="2400" kern="0" dirty="0">
                <a:solidFill>
                  <a:srgbClr val="000000"/>
                </a:solidFill>
              </a:rPr>
              <a:t>Δημιουργήστε κλίμα </a:t>
            </a:r>
            <a:r>
              <a:rPr lang="el-GR" altLang="el-GR" sz="2400" kern="0" dirty="0" smtClean="0">
                <a:solidFill>
                  <a:srgbClr val="000000"/>
                </a:solidFill>
              </a:rPr>
              <a:t>εμπιστοσύνης.</a:t>
            </a:r>
            <a:endParaRPr lang="el-GR" altLang="el-GR" sz="2400" kern="0" dirty="0">
              <a:solidFill>
                <a:srgbClr val="000000"/>
              </a:solidFill>
            </a:endParaRPr>
          </a:p>
          <a:p>
            <a:pPr eaLnBrk="0" fontAlgn="base" hangingPunct="0">
              <a:spcBef>
                <a:spcPts val="0"/>
              </a:spcBef>
              <a:spcAft>
                <a:spcPts val="600"/>
              </a:spcAft>
              <a:buClr>
                <a:srgbClr val="C00000"/>
              </a:buClr>
              <a:buFont typeface="Arial" panose="020B0604020202020204" pitchFamily="34" charset="0"/>
              <a:buChar char="●"/>
            </a:pPr>
            <a:r>
              <a:rPr lang="el-GR" altLang="el-GR" sz="2400" kern="0" dirty="0">
                <a:solidFill>
                  <a:srgbClr val="000000"/>
                </a:solidFill>
              </a:rPr>
              <a:t>Οι διευκρινιστικές ερωτήσεις οδηγούν πολλές φορές σε ουσιαστικές </a:t>
            </a:r>
            <a:r>
              <a:rPr lang="el-GR" altLang="el-GR" sz="2400" kern="0" dirty="0" smtClean="0">
                <a:solidFill>
                  <a:srgbClr val="000000"/>
                </a:solidFill>
              </a:rPr>
              <a:t>απαντήσεις.</a:t>
            </a:r>
            <a:endParaRPr lang="el-GR" altLang="el-GR" sz="2400" kern="0" dirty="0">
              <a:solidFill>
                <a:srgbClr val="000000"/>
              </a:solidFill>
            </a:endParaRPr>
          </a:p>
          <a:p>
            <a:pPr eaLnBrk="0" fontAlgn="base" hangingPunct="0">
              <a:spcBef>
                <a:spcPts val="0"/>
              </a:spcBef>
              <a:spcAft>
                <a:spcPts val="600"/>
              </a:spcAft>
              <a:buClr>
                <a:srgbClr val="C00000"/>
              </a:buClr>
              <a:buFont typeface="Arial" panose="020B0604020202020204" pitchFamily="34" charset="0"/>
              <a:buChar char="●"/>
            </a:pPr>
            <a:r>
              <a:rPr lang="el-GR" altLang="el-GR" sz="2400" kern="0" dirty="0">
                <a:solidFill>
                  <a:srgbClr val="000000"/>
                </a:solidFill>
              </a:rPr>
              <a:t>Μην ξεχνάτε ότι πρέπει να διαβάζετε και τη γλώσσα του </a:t>
            </a:r>
            <a:r>
              <a:rPr lang="el-GR" altLang="el-GR" sz="2400" kern="0" dirty="0" smtClean="0">
                <a:solidFill>
                  <a:srgbClr val="000000"/>
                </a:solidFill>
              </a:rPr>
              <a:t>σώματος.</a:t>
            </a:r>
            <a:endParaRPr lang="el-GR" altLang="el-GR" sz="2400" kern="0" dirty="0">
              <a:solidFill>
                <a:srgbClr val="000000"/>
              </a:solidFill>
            </a:endParaRPr>
          </a:p>
          <a:p>
            <a:pPr eaLnBrk="0" fontAlgn="base" hangingPunct="0">
              <a:spcBef>
                <a:spcPts val="0"/>
              </a:spcBef>
              <a:spcAft>
                <a:spcPct val="0"/>
              </a:spcAft>
              <a:buClr>
                <a:srgbClr val="C00000"/>
              </a:buClr>
              <a:buFont typeface="Arial" panose="020B0604020202020204" pitchFamily="34" charset="0"/>
              <a:buChar char="●"/>
            </a:pPr>
            <a:r>
              <a:rPr lang="el-GR" altLang="el-GR" sz="2400" kern="0" dirty="0">
                <a:solidFill>
                  <a:srgbClr val="000000"/>
                </a:solidFill>
              </a:rPr>
              <a:t>Ευχαριστείστε για τη βοήθεια τους </a:t>
            </a:r>
            <a:r>
              <a:rPr lang="el-GR" altLang="el-GR" sz="2400" kern="0" dirty="0" smtClean="0">
                <a:solidFill>
                  <a:srgbClr val="000000"/>
                </a:solidFill>
              </a:rPr>
              <a:t>ειδικούς, </a:t>
            </a:r>
            <a:r>
              <a:rPr lang="el-GR" altLang="el-GR" sz="2400" kern="0" dirty="0">
                <a:solidFill>
                  <a:srgbClr val="000000"/>
                </a:solidFill>
              </a:rPr>
              <a:t>και πάρτε την έγκρισή τους για ενδεχόμενη νέα </a:t>
            </a:r>
            <a:r>
              <a:rPr lang="el-GR" altLang="el-GR" sz="2400" kern="0" dirty="0" smtClean="0">
                <a:solidFill>
                  <a:srgbClr val="000000"/>
                </a:solidFill>
              </a:rPr>
              <a:t>συνάντηση.</a:t>
            </a:r>
            <a:endParaRPr lang="el-GR" altLang="el-GR" sz="2400"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26</a:t>
            </a:fld>
            <a:endParaRPr lang="el-GR" dirty="0">
              <a:solidFill>
                <a:schemeClr val="tx1"/>
              </a:solidFill>
            </a:endParaRPr>
          </a:p>
        </p:txBody>
      </p:sp>
    </p:spTree>
    <p:extLst>
      <p:ext uri="{BB962C8B-B14F-4D97-AF65-F5344CB8AC3E}">
        <p14:creationId xmlns:p14="http://schemas.microsoft.com/office/powerpoint/2010/main" val="2363220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Autofit/>
          </a:bodyPr>
          <a:lstStyle/>
          <a:p>
            <a:pPr lvl="0"/>
            <a:r>
              <a:rPr lang="el-GR" altLang="el-GR" sz="4000" b="1" dirty="0"/>
              <a:t>Χρήσιμες </a:t>
            </a:r>
            <a:r>
              <a:rPr lang="el-GR" altLang="el-GR" sz="4000" b="1" dirty="0" smtClean="0"/>
              <a:t>συμβουλές: </a:t>
            </a:r>
            <a:r>
              <a:rPr lang="el-GR" sz="4000" b="1" dirty="0" smtClean="0"/>
              <a:t>Πλεονεκτήματα </a:t>
            </a:r>
            <a:r>
              <a:rPr lang="el-GR" sz="4000" b="1" dirty="0"/>
              <a:t>και </a:t>
            </a:r>
            <a:r>
              <a:rPr lang="el-GR" sz="4000" b="1" dirty="0" smtClean="0"/>
              <a:t>μειονεκτήματα</a:t>
            </a:r>
            <a:endParaRPr lang="el-GR" sz="4000" b="1" dirty="0"/>
          </a:p>
        </p:txBody>
      </p:sp>
      <p:graphicFrame>
        <p:nvGraphicFramePr>
          <p:cNvPr id="5" name="Θέση περιεχομένου 1" descr="Πίνακας: Πλεονεκτήματα: Υπάρχει η δυνατότητα διευκρινιστικών ερωτήσεων. Δεν περιορίζεται η ελεύθερη σκέψη του ειδικού όπως συμβαίνει, π.χ. με τους καταλόγους κινδύνων. Μπορούν να εκμαιευτούν σημαντικά στοιχεία για το έργο που δεν αποτυπώνονται εύκολα σε αναφορές. Μπορούν να εκμαιευτούν σημαντικά στοιχεία για το έργο που δεν αποτυπώνονται εύκολα σε αναφορές. Η αμεσότητα βοηθά στη δημιουργία κλίματος εμπιστοσύνης.&#10;Μειονεκτήματα: Χρονοβόρος διαδικασία. Υπάρχει δυσκολία στην ανάλυση των «ανοιχτών» ερωτήσεων. Οι ειδικοί δε μιλούν εύκολα για πιθανές αποτυχίες στις δραστηριότητες που τους αφορούν. Για να πάρεις πληροφορίες, πολλές φορές πρέπει να δώσεις.&#10;&#10;&#10;&#10;&#10;&#10;&#10;&#10;&#10;&#10;&#10;&#10;&#10;&#10;&#10;"/>
          <p:cNvGraphicFramePr>
            <a:graphicFrameLocks/>
          </p:cNvGraphicFramePr>
          <p:nvPr>
            <p:custDataLst>
              <p:tags r:id="rId2"/>
            </p:custDataLst>
            <p:extLst>
              <p:ext uri="{D42A27DB-BD31-4B8C-83A1-F6EECF244321}">
                <p14:modId xmlns:p14="http://schemas.microsoft.com/office/powerpoint/2010/main" val="4069480709"/>
              </p:ext>
            </p:extLst>
          </p:nvPr>
        </p:nvGraphicFramePr>
        <p:xfrm>
          <a:off x="395536" y="1432520"/>
          <a:ext cx="8424936" cy="4876800"/>
        </p:xfrm>
        <a:graphic>
          <a:graphicData uri="http://schemas.openxmlformats.org/drawingml/2006/table">
            <a:tbl>
              <a:tblPr firstRow="1"/>
              <a:tblGrid>
                <a:gridCol w="4320480"/>
                <a:gridCol w="4104456"/>
              </a:tblGrid>
              <a:tr h="43238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Πλεονεκτήματα</a:t>
                      </a:r>
                      <a:endParaRPr kumimoji="0" lang="en-US" sz="24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Μειονεκτήματα</a:t>
                      </a:r>
                      <a:endParaRPr kumimoji="0" lang="en-US" sz="24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66299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Υπάρχει η δυνατότητα διευκρινιστικών ερωτήσεων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Χρονοβόρος διαδικασία</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12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Δεν περιορίζεται η ελεύθερη σκέψη του ειδικού όπως συμβαίνει, π.χ., με τους καταλόγους κινδύνων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Υπάρχει δυσκολία στην ανάλυση των «ανοιχτών» ερωτήσεων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12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Μπορούν να εκμαιευτούν σημαντικά στοιχεία για το έργο που δεν αποτυπώνονται εύκολα σε αναφορές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Οι ειδικοί δε μιλούν εύκολα για πιθανές αποτυχίες στις δραστηριότητες που τους αφορούν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12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Με κατάλληλο χειρισμό, μπορεί η ομάδα έργου να κερδίσει (χωρίς κόστος) την υποστήριξη των ειδικών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Για να πάρεις πληροφορίες, πολλές φορές πρέπει να δώσεις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299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αμεσότητα βοηθά στη δημιουργία κλίματος εμπιστοσύνης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27</a:t>
            </a:fld>
            <a:endParaRPr lang="el-GR" dirty="0">
              <a:solidFill>
                <a:schemeClr val="tx1"/>
              </a:solidFill>
            </a:endParaRPr>
          </a:p>
        </p:txBody>
      </p:sp>
    </p:spTree>
    <p:custDataLst>
      <p:tags r:id="rId1"/>
    </p:custDataLst>
    <p:extLst>
      <p:ext uri="{BB962C8B-B14F-4D97-AF65-F5344CB8AC3E}">
        <p14:creationId xmlns:p14="http://schemas.microsoft.com/office/powerpoint/2010/main" val="3547488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44624"/>
            <a:ext cx="8229600" cy="1143000"/>
          </a:xfrm>
        </p:spPr>
        <p:txBody>
          <a:bodyPr>
            <a:noAutofit/>
          </a:bodyPr>
          <a:lstStyle/>
          <a:p>
            <a:r>
              <a:rPr lang="el-GR" altLang="el-GR" sz="4000" b="1" dirty="0"/>
              <a:t>Χρήσιμες </a:t>
            </a:r>
            <a:r>
              <a:rPr lang="el-GR" altLang="el-GR" sz="4000" b="1" dirty="0" smtClean="0"/>
              <a:t>συμβουλές: </a:t>
            </a:r>
            <a:r>
              <a:rPr lang="el-GR" sz="4000" b="1" dirty="0" smtClean="0"/>
              <a:t>Μειονεκτήματα </a:t>
            </a:r>
            <a:r>
              <a:rPr lang="el-GR" sz="4000" b="1" dirty="0"/>
              <a:t>και </a:t>
            </a:r>
            <a:r>
              <a:rPr lang="el-GR" sz="4000" b="1" dirty="0" smtClean="0"/>
              <a:t>αντιμετώπιση</a:t>
            </a:r>
            <a:endParaRPr lang="el-GR" sz="4000" b="1" dirty="0"/>
          </a:p>
        </p:txBody>
      </p:sp>
      <p:graphicFrame>
        <p:nvGraphicFramePr>
          <p:cNvPr id="7" name="Θέση περιεχομένου 1" descr="Πίνακας: &#10;Πρώτη γραμμή. Μειονέκτημα, χρονοβόρος διαδικασία. Προτεινόμενη αντιμετώπιση, βελτίωση της οργάνωσης των συνεντεύξεων. Αποφυγή μεγάλων χρονικών διαστημάτων μεταξύ διαδοχικών συνεντεύξεων.&#10;Δεύτερη γραμμή. Μειονέκτημα, υπάρχει δυσκολία στην ανάλυση των «ανοιχτών» ερωτήσεων. Προτεινόμενη αντιμετώπιση, χρησιμοποίηση «ανοιχτών» ερωτήσεων μόνον όπου είναι απαραίτητες. Πρέπει να είναι όσο λιγότερο γενικές γίνεται. Π.χ. αναφερθείτε σε συγκεκριμένη δραστηριότητα ή πακέτο εργασίας, αντί γενικά στο έργο.&#10;Τρίτη γραμμή. Μειονέκτημα, οι ειδικοί δε μιλούν εύκολα για πιθανές αποτυχίες στις δραστηριότητες που τους αφορούν. Προτεινόμενη αντιμετώπιση, ρωτήστε για τις αποτυχίες των άλλων. Οι περισσότερες δραστηριότητες των έργων συνδέονται μεταξύ τους, οπότε θα ξέρουν τα προβλήματα που αντιμετώπισε, ή τις ευκαιρίες που άδραξε ο «γείτονας».&#10;Τέταρτη γραμμή. Μειονέκτημα, για να πάρεις πληροφορίες, πολλές φορές πρέπει να δώσεις. Προτεινόμενη αντιμετώπιση, μη μεταφέρετε εμπιστευτικές πληροφορίες από έναν ειδικό σε έναν άλλο. Η αγορά είναι μικρή και αυτό θα μαθευτεί.&#10;&#10;&#10;&#10;&#10;&#10;&#10;&#10;&#10;&#10;&#10;"/>
          <p:cNvGraphicFramePr>
            <a:graphicFrameLocks/>
          </p:cNvGraphicFramePr>
          <p:nvPr>
            <p:custDataLst>
              <p:tags r:id="rId2"/>
            </p:custDataLst>
            <p:extLst>
              <p:ext uri="{D42A27DB-BD31-4B8C-83A1-F6EECF244321}">
                <p14:modId xmlns:p14="http://schemas.microsoft.com/office/powerpoint/2010/main" val="2778888609"/>
              </p:ext>
            </p:extLst>
          </p:nvPr>
        </p:nvGraphicFramePr>
        <p:xfrm>
          <a:off x="395288" y="1268760"/>
          <a:ext cx="8424291" cy="5151090"/>
        </p:xfrm>
        <a:graphic>
          <a:graphicData uri="http://schemas.openxmlformats.org/drawingml/2006/table">
            <a:tbl>
              <a:tblPr firstRow="1"/>
              <a:tblGrid>
                <a:gridCol w="3096592"/>
                <a:gridCol w="5327699"/>
              </a:tblGrid>
              <a:tr h="3735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Προτεινόμενη αντιμετώπιση</a:t>
                      </a:r>
                      <a:endParaRPr kumimoji="0" lang="en-US" sz="2000" b="1"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8620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Χρονοβόρος διαδικασία</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Βελτίωση της οργάνωσης των συνεντεύξεων. Αποφυγή μεγάλων χρονικών διαστημάτων μεταξύ διαδοχικών συνεντεύξεων</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92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Υπάρχει δυσκολία στην ανάλυση των «ανοιχτών» ερωτήσεων</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Χρησιμοποίηση «ανοιχτών» ερωτήσεων μόνον όπου είναι απαραίτητες. Πρέπει να είναι όσο λιγότερο γενικές γίνεται. Π.χ. αναφερθείτε σε συγκεκριμένη δραστηριότητα ή πακέτο εργασίας αντί γενικά στο έργο</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92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Οι ειδικοί δε μιλούν εύκολα για πιθανές αποτυχίες στις δραστηριότητες που τους αφορούν</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Ρωτήστε για τις αποτυχίες των άλλων. Οι περισσότερες δραστηριότητες των έργων συνδέονται μεταξύ τους, οπότε θα ξέρουν τα προβλήματα που αντιμετώπισε ή τις ευκαιρίες που άδραξε ο «γείτονας».</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Για να πάρεις πληροφορίες, πολλές </a:t>
                      </a:r>
                      <a:r>
                        <a:rPr kumimoji="0" lang="el-GR" sz="2000" b="0" i="0" u="none" strike="noStrike" cap="none" normalizeH="0" baseline="0" dirty="0" smtClean="0">
                          <a:ln>
                            <a:noFill/>
                          </a:ln>
                          <a:solidFill>
                            <a:schemeClr val="tx1"/>
                          </a:solidFill>
                          <a:effectLst/>
                          <a:latin typeface="+mn-lt"/>
                        </a:rPr>
                        <a:t> </a:t>
                      </a:r>
                    </a:p>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  φορές </a:t>
                      </a:r>
                      <a:r>
                        <a:rPr kumimoji="0" lang="el-GR" sz="2000" b="0" i="0" u="none" strike="noStrike" cap="none" normalizeH="0" baseline="0" dirty="0" smtClean="0">
                          <a:ln>
                            <a:noFill/>
                          </a:ln>
                          <a:solidFill>
                            <a:schemeClr val="tx1"/>
                          </a:solidFill>
                          <a:effectLst/>
                          <a:latin typeface="+mn-lt"/>
                        </a:rPr>
                        <a:t>πρέπει να δώσεις</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Μη μεταφέρετε εμπιστευτικές πληροφορίες από έναν ειδικό σε έναν άλλο. Η αγορά είναι μικρή και αυτό θα μαθευτεί.</a:t>
                      </a:r>
                      <a:endParaRPr kumimoji="0" lang="en-US" sz="2000" b="0" i="0" u="none" strike="noStrike" cap="none" normalizeH="0" baseline="0" dirty="0" smtClean="0">
                        <a:ln>
                          <a:noFill/>
                        </a:ln>
                        <a:solidFill>
                          <a:schemeClr val="tx1"/>
                        </a:solidFill>
                        <a:effectLst/>
                        <a:latin typeface="+mn-lt"/>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28</a:t>
            </a:fld>
            <a:endParaRPr lang="el-GR" sz="1400" dirty="0">
              <a:solidFill>
                <a:schemeClr val="tx1"/>
              </a:solidFill>
            </a:endParaRPr>
          </a:p>
        </p:txBody>
      </p:sp>
      <p:pic>
        <p:nvPicPr>
          <p:cNvPr id="8"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62687" y="6165304"/>
            <a:ext cx="548873" cy="62068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0102127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Ομαδική παραγωγή </a:t>
            </a:r>
            <a:r>
              <a:rPr lang="el-GR" altLang="el-GR" b="1" dirty="0" smtClean="0"/>
              <a:t>ιδεών </a:t>
            </a:r>
            <a:br>
              <a:rPr lang="el-GR" altLang="el-GR" b="1" dirty="0" smtClean="0"/>
            </a:br>
            <a:r>
              <a:rPr lang="el-GR" altLang="el-GR" b="1" dirty="0" smtClean="0"/>
              <a:t>(1 από 2)</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000" dirty="0" smtClean="0">
              <a:solidFill>
                <a:srgbClr val="000000"/>
              </a:solidFill>
            </a:endParaRPr>
          </a:p>
          <a:p>
            <a:pPr lvl="0" eaLnBrk="0" fontAlgn="base" hangingPunct="0">
              <a:spcBef>
                <a:spcPts val="0"/>
              </a:spcBef>
              <a:spcAft>
                <a:spcPts val="3600"/>
              </a:spcAft>
              <a:buClr>
                <a:srgbClr val="C00000"/>
              </a:buClr>
              <a:buSzPct val="100000"/>
              <a:buFont typeface="Arial" panose="020B0604020202020204" pitchFamily="34" charset="0"/>
              <a:buChar char="●"/>
            </a:pPr>
            <a:r>
              <a:rPr lang="el-GR" altLang="el-GR" sz="2800" dirty="0" smtClean="0">
                <a:solidFill>
                  <a:srgbClr val="000000"/>
                </a:solidFill>
              </a:rPr>
              <a:t>Αναπτύχθηκε </a:t>
            </a:r>
            <a:r>
              <a:rPr lang="el-GR" altLang="el-GR" sz="2800" dirty="0">
                <a:solidFill>
                  <a:srgbClr val="000000"/>
                </a:solidFill>
              </a:rPr>
              <a:t>στη δεκαετία του 50 (</a:t>
            </a:r>
            <a:r>
              <a:rPr lang="en-US" altLang="el-GR" sz="2800" dirty="0">
                <a:solidFill>
                  <a:srgbClr val="000000"/>
                </a:solidFill>
              </a:rPr>
              <a:t>Osborn, 1957</a:t>
            </a:r>
            <a:r>
              <a:rPr lang="en-US" altLang="el-GR" sz="2800" dirty="0" smtClean="0">
                <a:solidFill>
                  <a:srgbClr val="000000"/>
                </a:solidFill>
              </a:rPr>
              <a:t>)</a:t>
            </a:r>
            <a:r>
              <a:rPr lang="el-GR" altLang="el-GR" sz="2800" dirty="0" smtClean="0">
                <a:solidFill>
                  <a:srgbClr val="000000"/>
                </a:solidFill>
              </a:rPr>
              <a:t>,</a:t>
            </a:r>
            <a:r>
              <a:rPr lang="en-US" altLang="el-GR" sz="2800" dirty="0" smtClean="0">
                <a:solidFill>
                  <a:srgbClr val="000000"/>
                </a:solidFill>
              </a:rPr>
              <a:t> </a:t>
            </a:r>
            <a:r>
              <a:rPr lang="el-GR" altLang="el-GR" sz="2800" dirty="0">
                <a:solidFill>
                  <a:srgbClr val="000000"/>
                </a:solidFill>
              </a:rPr>
              <a:t>ως μια μέθοδος επίλυσης προβλημάτων διοίκησης </a:t>
            </a:r>
            <a:r>
              <a:rPr lang="el-GR" altLang="el-GR" sz="2800" dirty="0" smtClean="0">
                <a:solidFill>
                  <a:srgbClr val="000000"/>
                </a:solidFill>
              </a:rPr>
              <a:t>επιχειρήσεων.</a:t>
            </a:r>
            <a:endParaRPr lang="el-GR" altLang="el-GR" sz="28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dirty="0">
                <a:solidFill>
                  <a:srgbClr val="000000"/>
                </a:solidFill>
              </a:rPr>
              <a:t>Βασίζεται στη δημιουργία ιδεών, την αναζήτηση πιθανών λύσεων για τα προβλήματα ή πιθανών ενισχύσεων για τις </a:t>
            </a:r>
            <a:r>
              <a:rPr lang="el-GR" altLang="el-GR" sz="2800" dirty="0" smtClean="0">
                <a:solidFill>
                  <a:srgbClr val="000000"/>
                </a:solidFill>
              </a:rPr>
              <a:t>ευκαιρίες, </a:t>
            </a:r>
            <a:r>
              <a:rPr lang="el-GR" altLang="el-GR" sz="2800" dirty="0">
                <a:solidFill>
                  <a:srgbClr val="000000"/>
                </a:solidFill>
              </a:rPr>
              <a:t>και την αποτίμηση της αποτελεσματικότητας των προτεινόμενων </a:t>
            </a:r>
            <a:r>
              <a:rPr lang="el-GR" altLang="el-GR" sz="2800" dirty="0" smtClean="0">
                <a:solidFill>
                  <a:srgbClr val="000000"/>
                </a:solidFill>
              </a:rPr>
              <a:t>ενεργειών</a:t>
            </a:r>
            <a:r>
              <a:rPr lang="el-GR" altLang="el-GR" sz="2800" dirty="0" smtClean="0"/>
              <a:t>.</a:t>
            </a:r>
            <a:endParaRPr lang="el-GR" altLang="el-GR" sz="28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29</a:t>
            </a:fld>
            <a:endParaRPr lang="el-GR" dirty="0">
              <a:solidFill>
                <a:schemeClr val="tx1"/>
              </a:solidFill>
            </a:endParaRPr>
          </a:p>
        </p:txBody>
      </p:sp>
    </p:spTree>
    <p:extLst>
      <p:ext uri="{BB962C8B-B14F-4D97-AF65-F5344CB8AC3E}">
        <p14:creationId xmlns:p14="http://schemas.microsoft.com/office/powerpoint/2010/main" val="2080190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latin typeface="Calibri" panose="020F0502020204030204" pitchFamily="34" charset="0"/>
              </a:rPr>
              <a:t>Χρηματοδότηση</a:t>
            </a:r>
            <a:r>
              <a:rPr lang="el-GR" b="1" dirty="0" smtClean="0"/>
              <a:t>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latin typeface="Calibri" panose="020F0502020204030204" pitchFamily="34" charset="0"/>
              </a:rPr>
              <a:t>Το παρόν εκπαιδευτικό υλικό έχει αναπτυχθεί στα πλαίσια του εκπαιδευτικού έργου του διδάσκοντα</a:t>
            </a:r>
            <a:r>
              <a:rPr lang="en-US" sz="2000" dirty="0" smtClean="0">
                <a:latin typeface="Calibri" panose="020F0502020204030204" pitchFamily="34" charset="0"/>
              </a:rPr>
              <a:t>.</a:t>
            </a:r>
            <a:r>
              <a:rPr lang="el-GR" sz="2000" dirty="0" smtClean="0">
                <a:latin typeface="Calibri" panose="020F0502020204030204" pitchFamily="34" charset="0"/>
              </a:rPr>
              <a:t> </a:t>
            </a:r>
            <a:endParaRPr lang="en-US" sz="2000" dirty="0" smtClean="0">
              <a:latin typeface="Calibri" panose="020F0502020204030204" pitchFamily="34" charset="0"/>
            </a:endParaRPr>
          </a:p>
          <a:p>
            <a:pPr lvl="0">
              <a:spcBef>
                <a:spcPts val="0"/>
              </a:spcBef>
              <a:spcAft>
                <a:spcPts val="600"/>
              </a:spcAft>
            </a:pPr>
            <a:r>
              <a:rPr lang="el-GR" sz="2000" dirty="0">
                <a:solidFill>
                  <a:prstClr val="black"/>
                </a:solidFill>
                <a:latin typeface="Calibri" panose="020F0502020204030204" pitchFamily="34" charset="0"/>
              </a:rPr>
              <a:t>Το έργο «</a:t>
            </a:r>
            <a:r>
              <a:rPr lang="el-GR" sz="2000" b="1" dirty="0">
                <a:solidFill>
                  <a:prstClr val="black"/>
                </a:solidFill>
                <a:latin typeface="Calibri" panose="020F0502020204030204" pitchFamily="34" charset="0"/>
              </a:rPr>
              <a:t>Ανοικτά Ακαδημαϊκά Μαθήματα στο ΤΕΙ Θεσσαλίας</a:t>
            </a:r>
            <a:r>
              <a:rPr lang="el-GR" sz="2000" dirty="0">
                <a:solidFill>
                  <a:prstClr val="black"/>
                </a:solidFill>
                <a:latin typeface="Calibri" panose="020F0502020204030204" pitchFamily="34" charset="0"/>
              </a:rPr>
              <a:t>» έχει χρηματοδοτήσει μόνο τη αναδιαμόρφωση του εκπαιδευτικού υλικού</a:t>
            </a:r>
            <a:r>
              <a:rPr lang="el-GR" sz="2000" dirty="0" smtClean="0">
                <a:solidFill>
                  <a:prstClr val="black"/>
                </a:solidFill>
                <a:latin typeface="Calibri" panose="020F0502020204030204" pitchFamily="34" charset="0"/>
              </a:rPr>
              <a:t>.</a:t>
            </a:r>
            <a:endParaRPr lang="el-GR" sz="2000" dirty="0" smtClean="0">
              <a:latin typeface="Calibri" panose="020F0502020204030204" pitchFamily="34" charset="0"/>
            </a:endParaRPr>
          </a:p>
          <a:p>
            <a:pPr eaLnBrk="1" hangingPunct="1">
              <a:spcBef>
                <a:spcPts val="0"/>
              </a:spcBef>
            </a:pPr>
            <a:r>
              <a:rPr lang="el-GR" sz="2000" dirty="0" smtClean="0">
                <a:latin typeface="Calibri" panose="020F050202020403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r>
              <a:rPr lang="en-US" sz="2000" dirty="0" smtClean="0">
                <a:latin typeface="Calibri" panose="020F0502020204030204" pitchFamily="34" charset="0"/>
              </a:rPr>
              <a:t>. </a:t>
            </a:r>
            <a:endParaRPr lang="el-GR" sz="2000" dirty="0" smtClean="0">
              <a:latin typeface="Calibri" panose="020F0502020204030204" pitchFamily="34" charset="0"/>
            </a:endParaRP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718523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Ομαδική παραγωγή ιδεών </a:t>
            </a:r>
            <a:br>
              <a:rPr lang="el-GR" altLang="el-GR" b="1" dirty="0"/>
            </a:br>
            <a:r>
              <a:rPr lang="el-GR" altLang="el-GR" b="1" dirty="0" smtClean="0"/>
              <a:t>(2 </a:t>
            </a:r>
            <a:r>
              <a:rPr lang="el-GR" altLang="el-GR" b="1" dirty="0"/>
              <a:t>από 2)</a:t>
            </a:r>
            <a:endParaRPr lang="el-GR" dirty="0"/>
          </a:p>
        </p:txBody>
      </p:sp>
      <p:sp>
        <p:nvSpPr>
          <p:cNvPr id="3" name="Θέση περιεχομένου 1"/>
          <p:cNvSpPr>
            <a:spLocks noGrp="1"/>
          </p:cNvSpPr>
          <p:nvPr>
            <p:ph idx="1"/>
          </p:nvPr>
        </p:nvSpPr>
        <p:spPr/>
        <p:txBody>
          <a:bodyPr>
            <a:noAutofit/>
          </a:bodyPr>
          <a:lstStyle/>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200" dirty="0">
                <a:solidFill>
                  <a:srgbClr val="000000"/>
                </a:solidFill>
              </a:rPr>
              <a:t>Ελαφρά δομημένη </a:t>
            </a:r>
            <a:r>
              <a:rPr lang="el-GR" altLang="el-GR" sz="2200" dirty="0" smtClean="0">
                <a:solidFill>
                  <a:srgbClr val="000000"/>
                </a:solidFill>
              </a:rPr>
              <a:t>διαδικασία, </a:t>
            </a:r>
            <a:r>
              <a:rPr lang="el-GR" altLang="el-GR" sz="2200" dirty="0">
                <a:solidFill>
                  <a:srgbClr val="000000"/>
                </a:solidFill>
              </a:rPr>
              <a:t>το περιεχόμενο της οποίας καθορίζεται μέσα από μια ανοιχτή </a:t>
            </a:r>
            <a:r>
              <a:rPr lang="el-GR" altLang="el-GR" sz="2200" dirty="0" smtClean="0">
                <a:solidFill>
                  <a:srgbClr val="000000"/>
                </a:solidFill>
              </a:rPr>
              <a:t>συζήτηση, </a:t>
            </a:r>
            <a:r>
              <a:rPr lang="el-GR" altLang="el-GR" sz="2200" dirty="0">
                <a:solidFill>
                  <a:srgbClr val="000000"/>
                </a:solidFill>
              </a:rPr>
              <a:t>μεταξύ μιας ομάδας στελεχών της επιχείρησης στην οποία </a:t>
            </a:r>
            <a:r>
              <a:rPr lang="el-GR" altLang="el-GR" sz="2200" dirty="0" smtClean="0">
                <a:solidFill>
                  <a:srgbClr val="000000"/>
                </a:solidFill>
              </a:rPr>
              <a:t>εφαρμόζεται.</a:t>
            </a:r>
            <a:endParaRPr lang="el-GR" altLang="el-GR" sz="220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200" dirty="0">
                <a:solidFill>
                  <a:srgbClr val="000000"/>
                </a:solidFill>
              </a:rPr>
              <a:t>Τα στελέχη που </a:t>
            </a:r>
            <a:r>
              <a:rPr lang="el-GR" altLang="el-GR" sz="2200" dirty="0" smtClean="0">
                <a:solidFill>
                  <a:srgbClr val="000000"/>
                </a:solidFill>
              </a:rPr>
              <a:t>συμμετέχουν, </a:t>
            </a:r>
            <a:r>
              <a:rPr lang="el-GR" altLang="el-GR" sz="2200" dirty="0">
                <a:solidFill>
                  <a:srgbClr val="000000"/>
                </a:solidFill>
              </a:rPr>
              <a:t>επιλέγονται με βάση τη σχέση τους με το υπό εξέταση </a:t>
            </a:r>
            <a:r>
              <a:rPr lang="el-GR" altLang="el-GR" sz="2200" dirty="0" smtClean="0">
                <a:solidFill>
                  <a:srgbClr val="000000"/>
                </a:solidFill>
              </a:rPr>
              <a:t>έργο, </a:t>
            </a:r>
            <a:r>
              <a:rPr lang="el-GR" altLang="el-GR" sz="2200" dirty="0">
                <a:solidFill>
                  <a:srgbClr val="000000"/>
                </a:solidFill>
              </a:rPr>
              <a:t>καθώς και τις θεωρητικές και πρακτικές </a:t>
            </a:r>
            <a:r>
              <a:rPr lang="el-GR" altLang="el-GR" sz="2200" dirty="0" smtClean="0">
                <a:solidFill>
                  <a:srgbClr val="000000"/>
                </a:solidFill>
              </a:rPr>
              <a:t>γνώσεις, </a:t>
            </a:r>
            <a:r>
              <a:rPr lang="el-GR" altLang="el-GR" sz="2200" dirty="0">
                <a:solidFill>
                  <a:srgbClr val="000000"/>
                </a:solidFill>
              </a:rPr>
              <a:t>που διαθέτουν για το </a:t>
            </a:r>
            <a:r>
              <a:rPr lang="el-GR" altLang="el-GR" sz="2200" dirty="0" smtClean="0">
                <a:solidFill>
                  <a:srgbClr val="000000"/>
                </a:solidFill>
              </a:rPr>
              <a:t>αντικείμενο.</a:t>
            </a:r>
            <a:endParaRPr lang="el-GR" altLang="el-GR" sz="220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200" dirty="0">
                <a:solidFill>
                  <a:srgbClr val="000000"/>
                </a:solidFill>
              </a:rPr>
              <a:t>Σε κάθε συνεδρία θα πρέπει να υπάρχει ένας έμπειρος </a:t>
            </a:r>
            <a:r>
              <a:rPr lang="el-GR" altLang="el-GR" sz="2200" dirty="0" smtClean="0">
                <a:solidFill>
                  <a:srgbClr val="000000"/>
                </a:solidFill>
              </a:rPr>
              <a:t>συντονιστής.</a:t>
            </a:r>
            <a:endParaRPr lang="el-GR" altLang="el-GR" sz="22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dirty="0">
                <a:solidFill>
                  <a:srgbClr val="000000"/>
                </a:solidFill>
              </a:rPr>
              <a:t>Το αποτέλεσμα της </a:t>
            </a:r>
            <a:r>
              <a:rPr lang="el-GR" altLang="el-GR" sz="2200" dirty="0" smtClean="0">
                <a:solidFill>
                  <a:srgbClr val="000000"/>
                </a:solidFill>
              </a:rPr>
              <a:t>διαδικασίας, </a:t>
            </a:r>
            <a:r>
              <a:rPr lang="el-GR" altLang="el-GR" sz="2200" dirty="0">
                <a:solidFill>
                  <a:srgbClr val="000000"/>
                </a:solidFill>
              </a:rPr>
              <a:t>είναι η δημιουργία ενός αναλυτικού καταλόγου </a:t>
            </a:r>
            <a:r>
              <a:rPr lang="el-GR" altLang="el-GR" sz="2200" dirty="0" smtClean="0">
                <a:solidFill>
                  <a:srgbClr val="000000"/>
                </a:solidFill>
              </a:rPr>
              <a:t>κινδύνων, </a:t>
            </a:r>
            <a:r>
              <a:rPr lang="el-GR" altLang="el-GR" sz="2200" dirty="0">
                <a:solidFill>
                  <a:srgbClr val="000000"/>
                </a:solidFill>
              </a:rPr>
              <a:t>που ενδεχομένως θα συμβούν και θα επηρεάσουν το </a:t>
            </a:r>
            <a:r>
              <a:rPr lang="el-GR" altLang="el-GR" sz="2200" dirty="0" smtClean="0">
                <a:solidFill>
                  <a:srgbClr val="000000"/>
                </a:solidFill>
              </a:rPr>
              <a:t>έργο</a:t>
            </a:r>
            <a:r>
              <a:rPr lang="el-GR" altLang="el-GR" sz="2200" dirty="0" smtClean="0"/>
              <a:t>.</a:t>
            </a:r>
            <a:endParaRPr lang="en-US" altLang="el-GR" sz="22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30</a:t>
            </a:fld>
            <a:endParaRPr lang="el-GR" dirty="0">
              <a:solidFill>
                <a:schemeClr val="tx1"/>
              </a:solidFill>
            </a:endParaRPr>
          </a:p>
        </p:txBody>
      </p:sp>
    </p:spTree>
    <p:extLst>
      <p:ext uri="{BB962C8B-B14F-4D97-AF65-F5344CB8AC3E}">
        <p14:creationId xmlns:p14="http://schemas.microsoft.com/office/powerpoint/2010/main" val="1808495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Κανόνες ομαδικής παραγωγής </a:t>
            </a:r>
            <a:r>
              <a:rPr lang="el-GR" altLang="el-GR" b="1" dirty="0" smtClean="0"/>
              <a:t>ιδεών (1 από 2)</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dirty="0">
                <a:solidFill>
                  <a:srgbClr val="000000"/>
                </a:solidFill>
              </a:rPr>
              <a:t>Μπορείτε να οργανώσετε πάνω από </a:t>
            </a:r>
            <a:r>
              <a:rPr lang="el-GR" altLang="el-GR" sz="2400" dirty="0" smtClean="0">
                <a:solidFill>
                  <a:srgbClr val="000000"/>
                </a:solidFill>
              </a:rPr>
              <a:t>μία ομάδες, </a:t>
            </a:r>
            <a:r>
              <a:rPr lang="el-GR" altLang="el-GR" sz="2400" dirty="0">
                <a:solidFill>
                  <a:srgbClr val="000000"/>
                </a:solidFill>
              </a:rPr>
              <a:t>και να διενεργήσετε πάνω από </a:t>
            </a:r>
            <a:r>
              <a:rPr lang="el-GR" altLang="el-GR" sz="2400" dirty="0" smtClean="0">
                <a:solidFill>
                  <a:srgbClr val="000000"/>
                </a:solidFill>
              </a:rPr>
              <a:t>μία συναντήσεις.</a:t>
            </a:r>
            <a:endParaRPr lang="el-GR" altLang="el-GR" sz="240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dirty="0">
                <a:solidFill>
                  <a:srgbClr val="000000"/>
                </a:solidFill>
              </a:rPr>
              <a:t>Θα πρέπει να υπάρχουν το λιγότερο δύο </a:t>
            </a:r>
            <a:r>
              <a:rPr lang="el-GR" altLang="el-GR" sz="2400" dirty="0" smtClean="0">
                <a:solidFill>
                  <a:srgbClr val="000000"/>
                </a:solidFill>
              </a:rPr>
              <a:t>μέσα, </a:t>
            </a:r>
            <a:r>
              <a:rPr lang="el-GR" altLang="el-GR" sz="2400" dirty="0">
                <a:solidFill>
                  <a:srgbClr val="000000"/>
                </a:solidFill>
              </a:rPr>
              <a:t>από την ομάδα που θα κρατούν </a:t>
            </a:r>
            <a:r>
              <a:rPr lang="el-GR" altLang="el-GR" sz="2400" dirty="0" smtClean="0">
                <a:solidFill>
                  <a:srgbClr val="000000"/>
                </a:solidFill>
              </a:rPr>
              <a:t>σημειώσεις.</a:t>
            </a:r>
            <a:endParaRPr lang="el-GR" altLang="el-GR" sz="240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dirty="0">
                <a:solidFill>
                  <a:srgbClr val="000000"/>
                </a:solidFill>
              </a:rPr>
              <a:t>Η άνεση των συμμετεχόντων δεν πρέπει να </a:t>
            </a:r>
            <a:r>
              <a:rPr lang="el-GR" altLang="el-GR" sz="2400" dirty="0" smtClean="0">
                <a:solidFill>
                  <a:srgbClr val="000000"/>
                </a:solidFill>
              </a:rPr>
              <a:t>παραμελείται.</a:t>
            </a:r>
            <a:endParaRPr lang="el-GR" altLang="el-GR" sz="240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400" dirty="0">
                <a:solidFill>
                  <a:srgbClr val="000000"/>
                </a:solidFill>
              </a:rPr>
              <a:t>Μην κρίνετε τις ιδέες που ακούτε, ούτε να επιτρέπετε να τις κρίνουν οι </a:t>
            </a:r>
            <a:r>
              <a:rPr lang="el-GR" altLang="el-GR" sz="2400" dirty="0" smtClean="0">
                <a:solidFill>
                  <a:srgbClr val="000000"/>
                </a:solidFill>
              </a:rPr>
              <a:t>άλλοι.</a:t>
            </a:r>
            <a:endParaRPr lang="el-GR" altLang="el-GR" sz="24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solidFill>
                  <a:srgbClr val="000000"/>
                </a:solidFill>
              </a:rPr>
              <a:t>Μη ξεχνάτε στο τέλος να δίνετε στους κινδύνους τη μορφή αιτία – κίνδυνος – </a:t>
            </a:r>
            <a:r>
              <a:rPr lang="el-GR" altLang="el-GR" sz="2400" dirty="0" smtClean="0">
                <a:solidFill>
                  <a:srgbClr val="000000"/>
                </a:solidFill>
              </a:rPr>
              <a:t>συνέπεια.</a:t>
            </a:r>
            <a:endParaRPr lang="el-GR" altLang="el-GR" sz="24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31</a:t>
            </a:fld>
            <a:endParaRPr lang="el-GR" dirty="0">
              <a:solidFill>
                <a:schemeClr val="tx1"/>
              </a:solidFill>
            </a:endParaRPr>
          </a:p>
        </p:txBody>
      </p:sp>
    </p:spTree>
    <p:extLst>
      <p:ext uri="{BB962C8B-B14F-4D97-AF65-F5344CB8AC3E}">
        <p14:creationId xmlns:p14="http://schemas.microsoft.com/office/powerpoint/2010/main" val="112125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Κανόνες ομαδικής παραγωγής ιδεών </a:t>
            </a:r>
            <a:r>
              <a:rPr lang="el-GR" altLang="el-GR" b="1" dirty="0" smtClean="0"/>
              <a:t>(2 </a:t>
            </a:r>
            <a:r>
              <a:rPr lang="el-GR" altLang="el-GR" b="1" dirty="0"/>
              <a:t>από 2)</a:t>
            </a:r>
            <a:endParaRPr lang="el-GR" dirty="0"/>
          </a:p>
        </p:txBody>
      </p:sp>
      <p:sp>
        <p:nvSpPr>
          <p:cNvPr id="3" name="Θέση περιεχομένου 1"/>
          <p:cNvSpPr>
            <a:spLocks noGrp="1"/>
          </p:cNvSpPr>
          <p:nvPr>
            <p:ph idx="1"/>
          </p:nvPr>
        </p:nvSpPr>
        <p:spPr/>
        <p:txBody>
          <a:bodyPr/>
          <a:lstStyle/>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400" dirty="0">
                <a:solidFill>
                  <a:srgbClr val="000000"/>
                </a:solidFill>
              </a:rPr>
              <a:t>Πρέπει να προωθείται η ελεύθερη έκφραση της σκέψης, χωρίς αυτή να περιορίζεται λόγω της αρχικά φαινομενικής </a:t>
            </a:r>
            <a:r>
              <a:rPr lang="el-GR" altLang="el-GR" sz="2400" dirty="0" smtClean="0">
                <a:solidFill>
                  <a:srgbClr val="000000"/>
                </a:solidFill>
              </a:rPr>
              <a:t>πολυπλοκότητας, </a:t>
            </a:r>
            <a:r>
              <a:rPr lang="el-GR" altLang="el-GR" sz="2400" dirty="0">
                <a:solidFill>
                  <a:srgbClr val="000000"/>
                </a:solidFill>
              </a:rPr>
              <a:t>ή του φαινομενικά ανέφικτου σεναρίου της λύσης που προτείνεται.</a:t>
            </a: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solidFill>
                  <a:srgbClr val="000000"/>
                </a:solidFill>
              </a:rPr>
              <a:t>Πρέπει να ενθαρρύνεται η έκφραση μεγάλου αριθμού ιδεών. Στην πρώτη φάση της ομαδικής παραγωγής ιδεών, όσο περισσότερες ιδέες γεννιούνται τόσο το </a:t>
            </a:r>
            <a:r>
              <a:rPr lang="el-GR" altLang="el-GR" sz="2400" dirty="0" smtClean="0">
                <a:solidFill>
                  <a:srgbClr val="000000"/>
                </a:solidFill>
              </a:rPr>
              <a:t>καλύτερο, </a:t>
            </a:r>
            <a:r>
              <a:rPr lang="el-GR" altLang="el-GR" sz="2400" dirty="0">
                <a:solidFill>
                  <a:srgbClr val="000000"/>
                </a:solidFill>
              </a:rPr>
              <a:t>καθώς αυξάνεται η πιθανότητα να προκύψουν κάποιες χρήσιμες ιδέες. Στη δεύτερη φάση της </a:t>
            </a:r>
            <a:r>
              <a:rPr lang="el-GR" altLang="el-GR" sz="2400" dirty="0" smtClean="0">
                <a:solidFill>
                  <a:srgbClr val="000000"/>
                </a:solidFill>
              </a:rPr>
              <a:t>διαδικασίας, </a:t>
            </a:r>
            <a:r>
              <a:rPr lang="el-GR" altLang="el-GR" sz="2400" dirty="0">
                <a:solidFill>
                  <a:srgbClr val="000000"/>
                </a:solidFill>
              </a:rPr>
              <a:t>αναζητείται τρόπος να συνδυαστούν και να βελτιωθούν οι υπάρχουσες ιδέες</a:t>
            </a:r>
            <a:r>
              <a:rPr lang="el-GR" altLang="el-GR" sz="2400" dirty="0">
                <a:solidFill>
                  <a:prstClr val="black"/>
                </a:solidFill>
              </a:rPr>
              <a:t>.</a:t>
            </a:r>
            <a:endParaRPr lang="en-US" altLang="el-GR" sz="240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32</a:t>
            </a:fld>
            <a:endParaRPr lang="el-GR" dirty="0">
              <a:solidFill>
                <a:schemeClr val="tx1"/>
              </a:solidFill>
            </a:endParaRPr>
          </a:p>
        </p:txBody>
      </p:sp>
    </p:spTree>
    <p:extLst>
      <p:ext uri="{BB962C8B-B14F-4D97-AF65-F5344CB8AC3E}">
        <p14:creationId xmlns:p14="http://schemas.microsoft.com/office/powerpoint/2010/main" val="14756374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0648"/>
            <a:ext cx="8424936" cy="1143000"/>
          </a:xfrm>
        </p:spPr>
        <p:txBody>
          <a:bodyPr>
            <a:normAutofit fontScale="90000"/>
          </a:bodyPr>
          <a:lstStyle/>
          <a:p>
            <a:r>
              <a:rPr lang="el-GR" altLang="el-GR" b="1" dirty="0"/>
              <a:t>Ομαδική παραγωγή </a:t>
            </a:r>
            <a:r>
              <a:rPr lang="el-GR" altLang="el-GR" b="1" dirty="0" smtClean="0"/>
              <a:t>ιδεών: </a:t>
            </a:r>
            <a:r>
              <a:rPr lang="el-GR" b="1" dirty="0" smtClean="0"/>
              <a:t>Πλεονεκτήματα </a:t>
            </a:r>
            <a:r>
              <a:rPr lang="el-GR" b="1" dirty="0"/>
              <a:t>και μειονεκτήματα</a:t>
            </a:r>
            <a:endParaRPr lang="el-GR" dirty="0"/>
          </a:p>
        </p:txBody>
      </p:sp>
      <p:graphicFrame>
        <p:nvGraphicFramePr>
          <p:cNvPr id="6" name="Θέση περιεχομένου 1" descr="Πίνακας:&#10;Πλεονεκτήματα. Αρκετά εύκολη στην υλοποίηση διαδικασία. Μπορεί να δημιουργήσει μεγάλους καταλόγους κινδύνων γρήγορα. Ενθαρρύνεται η δημιουργική σκέψη και η φαντασία και έτσι δημιουργούνται νέες ιδέες. Η αλληλεπίδραση μεταξύ των στελεχών είναι πηγή έμπνευσης νέων ιδεών.&#10;Μειονεκτήματα. Δισταγμός συμμετεχόντων στο να εκφράσουν ελεύθερα την πραγματική τους άποψη. Κυριαρχία των περισσότερο «ομιλητικών» στελεχών, σε βάρος των στελεχών «ήπιων τόνων». Αδυναμία να εκφραστούν όλες οι ιδέες, καθώς τα στελέχη αναμένουν να ολοκληρώσουν τη σκέψη τους οι προηγούμενοι, οπότε κατόπιν χάνεται ο ειρμός – ξεχνιέται η ιδέα. Οι αρχικές ιδέες μπορούν να επηρεάσουν τον τρόπο σκέψης των υπολοίπων. Αν δεν υπάρχει έμπειρος συντονιστής, μπορεί να πλατειάσει η συζήτηση.&#10;&#10;&#10;&#10;&#10;&#10;&#10;&#10;"/>
          <p:cNvGraphicFramePr>
            <a:graphicFrameLocks/>
          </p:cNvGraphicFramePr>
          <p:nvPr>
            <p:custDataLst>
              <p:tags r:id="rId2"/>
            </p:custDataLst>
            <p:extLst>
              <p:ext uri="{D42A27DB-BD31-4B8C-83A1-F6EECF244321}">
                <p14:modId xmlns:p14="http://schemas.microsoft.com/office/powerpoint/2010/main" val="2558331400"/>
              </p:ext>
            </p:extLst>
          </p:nvPr>
        </p:nvGraphicFramePr>
        <p:xfrm>
          <a:off x="539552" y="1687817"/>
          <a:ext cx="8136904" cy="4556796"/>
        </p:xfrm>
        <a:graphic>
          <a:graphicData uri="http://schemas.openxmlformats.org/drawingml/2006/table">
            <a:tbl>
              <a:tblPr firstRow="1"/>
              <a:tblGrid>
                <a:gridCol w="2880320"/>
                <a:gridCol w="5256584"/>
              </a:tblGrid>
              <a:tr h="37682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Πλεονεκτήματα</a:t>
                      </a:r>
                      <a:endParaRPr kumimoji="0" lang="en-US" sz="20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5654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Αρκετά εύκολη στην υλοποίηση διαδικασία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Δισταγμός συμμετεχόντων στο να εκφράσουν ελεύθερα την πραγματική τους άποψη</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654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Γνωστή διαδικασία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Κυριαρχία των περισσότερο «ομιλητικών» στελεχών σε βάρος των στελεχών «ήπιων τόνων»</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611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Μπορεί να δημιουργήσει μεγάλους καταλόγους κινδύνων γρήγορα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Αδυναμία να εκφραστούν όλες οι ιδέες, καθώς τα στελέχη αναμένουν να ολοκληρώσουν τη σκέψη τους οι προηγούμενοι, οπότε κατόπιν χάνεται ο ειρμός – ξεχνιέται η ιδέα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2611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Ενθαρρύνεται η δημιουργική σκέψη και η φαντασία και έτσι δημιουργούνται νέες ιδέες</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Οι αρχικές ιδέες μπορούν να επηρεάσουν τον τρόπο σκέψης των υπολοίπων</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132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Η αλληλεπίδραση μεταξύ των στελεχών είναι πηγή έμπνευσης νέων ιδεών</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Αν δεν υπάρχει έμπειρος συντονιστής, μπορεί να πλατειάσει η συζήτηση</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33</a:t>
            </a:fld>
            <a:endParaRPr lang="el-GR" dirty="0">
              <a:solidFill>
                <a:schemeClr val="tx1"/>
              </a:solidFill>
            </a:endParaRPr>
          </a:p>
        </p:txBody>
      </p:sp>
    </p:spTree>
    <p:custDataLst>
      <p:tags r:id="rId1"/>
    </p:custDataLst>
    <p:extLst>
      <p:ext uri="{BB962C8B-B14F-4D97-AF65-F5344CB8AC3E}">
        <p14:creationId xmlns:p14="http://schemas.microsoft.com/office/powerpoint/2010/main" val="4180478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1" dirty="0"/>
              <a:t>Ομαδική παραγωγή </a:t>
            </a:r>
            <a:r>
              <a:rPr lang="el-GR" altLang="el-GR" sz="4000" b="1" dirty="0" smtClean="0"/>
              <a:t>ιδεών: </a:t>
            </a:r>
            <a:r>
              <a:rPr lang="el-GR" sz="4000" b="1" dirty="0"/>
              <a:t>Μειονεκτήματα </a:t>
            </a:r>
            <a:r>
              <a:rPr lang="el-GR" sz="4000" b="1" dirty="0" smtClean="0"/>
              <a:t>και </a:t>
            </a:r>
            <a:r>
              <a:rPr lang="el-GR" sz="4000" b="1" dirty="0"/>
              <a:t>αντιμετώπιση</a:t>
            </a:r>
            <a:endParaRPr lang="el-GR" sz="4000" dirty="0"/>
          </a:p>
        </p:txBody>
      </p:sp>
      <p:graphicFrame>
        <p:nvGraphicFramePr>
          <p:cNvPr id="6" name="Θέση περιεχομένου 1" descr="Πίνακας: &#10;Πρώτη γραμμή. Μειονέκτημα, δισταγμός συμμετεχόντων στο να εκφράσουν ελεύθερα την πραγματική τους άποψη. Προτεινόμενη αντιμετώπιση, οργανώστε διαφορετικές ομάδες, καθεμιά από τις οποίες θα περιλαμβάνει στελέχη του ίδιου ιεραρχικού επιπέδου. Αφού καταγράψετε τις ιδέες, ενώστε τις ομάδες σε μία, αν χρειάζεται.&#10;Δεύτερη γραμμή. Μειονέκτημα, κυριαρχία των περισσότερο «ομιλητικών» στελεχών σε βάρος των στελεχών «ήπιων τόνων». Προτεινόμενη αντιμετώπιση, ο συντονιστής θα πρέπει να ενθαρρύνει τους συμμετέχοντες που δεν είναι τόσο δυναμικοί, να εκφράσουν και να υποστηρίξουν τις ιδέες τους.&#10;Τρίτη γραμμή. Μειονέκτημα, αδυναμία να εκφραστούν όλες οι ιδέες, καθώς τα στελέχη αναμένουν να ολοκληρώσουν τη σκέψη τους οι προηγούμενοι. Προτεινόμενη αντιμετώπιση, χρήση ειδικών ομάδων ή ηλεκτρονικής ομαδικής παραγωγής ιδεών.&#10;Τέταρτη γραμμή. Μειονέκτημα, οι αρχικές ιδέες μπορούν να επηρεάσουν τον τρόπο σκέψης των υπολοίπων. Προτεινόμενη αντιμετώπιση, όμοια με προηγούμενο. &#10;Πέμπτη γραμμή. Μειονέκτημα, αν δεν υπάρχει έμπειρος συντονιστής, μπορεί να πλατειάσει η συζήτηση. Προτεινόμενη αντιμετώπιση, καλό είναι να μη στηριζόμαστε αποκλειστικά σε αυτή τη μέθοδο εντοπισμού των κινδύνων, όταν δεν υπάρχει έμπειρος συντονιστής&#10;&#10;&#10;&#10;&#10;&#10;&#10;&#10;&#10;&#10;&#10;"/>
          <p:cNvGraphicFramePr>
            <a:graphicFrameLocks/>
          </p:cNvGraphicFramePr>
          <p:nvPr>
            <p:custDataLst>
              <p:tags r:id="rId2"/>
            </p:custDataLst>
            <p:extLst>
              <p:ext uri="{D42A27DB-BD31-4B8C-83A1-F6EECF244321}">
                <p14:modId xmlns:p14="http://schemas.microsoft.com/office/powerpoint/2010/main" val="3269734880"/>
              </p:ext>
            </p:extLst>
          </p:nvPr>
        </p:nvGraphicFramePr>
        <p:xfrm>
          <a:off x="421867" y="1563904"/>
          <a:ext cx="8326597" cy="4817424"/>
        </p:xfrm>
        <a:graphic>
          <a:graphicData uri="http://schemas.openxmlformats.org/drawingml/2006/table">
            <a:tbl>
              <a:tblPr firstRow="1"/>
              <a:tblGrid>
                <a:gridCol w="3430053"/>
                <a:gridCol w="4896544"/>
              </a:tblGrid>
              <a:tr h="37047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αντιμετώπιση</a:t>
                      </a:r>
                      <a:endParaRPr kumimoji="0" lang="en-US" sz="20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95751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Δισταγμός συμμετεχόντων στο να εκφράσουν ελεύθερα την πραγματική τους άποψη</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Οργανώστε διαφορετικές ομάδες, καθεμιά από τις οποίες θα περιλαμβάνει στελέχη του ίδιου ιεραρχικού επιπέδου. Αφού καταγράψετε τις ιδέες, ενώστε τις ομάδες σε μια, αν χρειάζεται</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5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Κυριαρχία των περισσότερο «ομιλητικών» στελεχών σε βάρος των στελεχών «ήπιων τόνων»</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Ο συντονιστής θα πρέπει να ενθαρρύνει τους συμμετέχοντες που δεν είναι τόσο δυναμικοί να εκφράσουν και να υποστηρίξουν τις ιδέες τους</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5751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Αδυναμία να εκφραστούν όλες οι ιδέες, καθώς τα στελέχη αναμένουν να ολοκληρώσουν τη σκέψη τους οι προηγούμενοι</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Χρήση ειδικών ομάδων ή ηλεκτρονικής ομαδικής παραγωγής ιδεών</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5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Οι αρχικές ιδέες μπορούν να επηρεάσουν τον τρόπο σκέψης των υπολοίπων</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Όμοια με προηγούμενο</a:t>
                      </a:r>
                      <a:endParaRPr kumimoji="0" lang="en-US" sz="17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5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Αν δεν υπάρχει έμπειρος συντονιστής, μπορεί να </a:t>
                      </a:r>
                      <a:r>
                        <a:rPr kumimoji="0" lang="el-GR" sz="1700" b="0" i="0" u="none" strike="noStrike" cap="none" normalizeH="0" baseline="0" dirty="0" smtClean="0">
                          <a:ln>
                            <a:noFill/>
                          </a:ln>
                          <a:solidFill>
                            <a:schemeClr val="tx1"/>
                          </a:solidFill>
                          <a:effectLst/>
                          <a:latin typeface="Arial" charset="0"/>
                        </a:rPr>
                        <a:t> </a:t>
                      </a:r>
                    </a:p>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    πλατειάσει </a:t>
                      </a:r>
                      <a:r>
                        <a:rPr kumimoji="0" lang="el-GR" sz="1700" b="0" i="0" u="none" strike="noStrike" cap="none" normalizeH="0" baseline="0" dirty="0" smtClean="0">
                          <a:ln>
                            <a:noFill/>
                          </a:ln>
                          <a:solidFill>
                            <a:schemeClr val="tx1"/>
                          </a:solidFill>
                          <a:effectLst/>
                          <a:latin typeface="Arial" charset="0"/>
                        </a:rPr>
                        <a:t>η συζήτηση</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Καλό είναι να μη στηριζόμαστε αποκλειστικά σε αυτή τη μέθοδο εντοπισμού των κινδύνων όταν δεν υπάρχει έμπειρος συντονιστής</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34</a:t>
            </a:fld>
            <a:endParaRPr lang="el-GR" sz="1400"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107504" y="6093296"/>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88552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marL="609600" lvl="0" indent="-609600" eaLnBrk="0" fontAlgn="base" hangingPunct="0">
              <a:lnSpc>
                <a:spcPct val="90000"/>
              </a:lnSpc>
              <a:spcBef>
                <a:spcPct val="20000"/>
              </a:spcBef>
              <a:spcAft>
                <a:spcPct val="0"/>
              </a:spcAft>
            </a:pPr>
            <a:r>
              <a:rPr lang="el-GR" altLang="el-GR" b="1" kern="0" dirty="0">
                <a:solidFill>
                  <a:srgbClr val="000000"/>
                </a:solidFill>
              </a:rPr>
              <a:t>Κατάλογοι </a:t>
            </a:r>
            <a:r>
              <a:rPr lang="el-GR" altLang="el-GR" b="1" kern="0" dirty="0" smtClean="0">
                <a:solidFill>
                  <a:srgbClr val="000000"/>
                </a:solidFill>
              </a:rPr>
              <a:t>κινδύνων</a:t>
            </a:r>
            <a:endParaRPr lang="el-GR" sz="6600" dirty="0"/>
          </a:p>
        </p:txBody>
      </p:sp>
      <p:sp>
        <p:nvSpPr>
          <p:cNvPr id="3" name="Θέση περιεχομένου 1"/>
          <p:cNvSpPr>
            <a:spLocks noGrp="1"/>
          </p:cNvSpPr>
          <p:nvPr>
            <p:ph idx="1"/>
          </p:nvPr>
        </p:nvSpPr>
        <p:spPr>
          <a:xfrm>
            <a:off x="457200" y="1412776"/>
            <a:ext cx="8229600" cy="4896544"/>
          </a:xfrm>
        </p:spPr>
        <p:txBody>
          <a:bodyPr>
            <a:normAutofit/>
          </a:bodyPr>
          <a:lstStyle/>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200" dirty="0">
                <a:solidFill>
                  <a:srgbClr val="000000"/>
                </a:solidFill>
              </a:rPr>
              <a:t>Περιέχουν κινδύνους που έχουν εμφανιστεί στο </a:t>
            </a:r>
            <a:r>
              <a:rPr lang="el-GR" altLang="el-GR" sz="2200" dirty="0" smtClean="0">
                <a:solidFill>
                  <a:srgbClr val="000000"/>
                </a:solidFill>
              </a:rPr>
              <a:t>παρελθόν, </a:t>
            </a:r>
            <a:r>
              <a:rPr lang="el-GR" altLang="el-GR" sz="2200" dirty="0">
                <a:solidFill>
                  <a:srgbClr val="000000"/>
                </a:solidFill>
              </a:rPr>
              <a:t>ή ενδέχεται να εμφανιστούν στο </a:t>
            </a:r>
            <a:r>
              <a:rPr lang="el-GR" altLang="el-GR" sz="2200" dirty="0" smtClean="0">
                <a:solidFill>
                  <a:srgbClr val="000000"/>
                </a:solidFill>
              </a:rPr>
              <a:t>μέλλον.</a:t>
            </a:r>
            <a:endParaRPr lang="el-GR" altLang="el-GR" sz="2200" dirty="0">
              <a:solidFill>
                <a:srgbClr val="000000"/>
              </a:solidFill>
            </a:endParaRPr>
          </a:p>
          <a:p>
            <a:pPr lvl="0" eaLnBrk="0" fontAlgn="base" hangingPunct="0">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Υπάρχουν δύο βασικά είδη </a:t>
            </a:r>
            <a:r>
              <a:rPr lang="el-GR" altLang="el-GR" sz="2200" dirty="0" smtClean="0">
                <a:solidFill>
                  <a:srgbClr val="000000"/>
                </a:solidFill>
              </a:rPr>
              <a:t>καταλόγων:</a:t>
            </a:r>
            <a:endParaRPr lang="el-GR" altLang="el-GR" sz="2200" dirty="0">
              <a:solidFill>
                <a:srgbClr val="000000"/>
              </a:solidFill>
            </a:endParaRPr>
          </a:p>
          <a:p>
            <a:pPr lvl="2" indent="-3420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Εκείνα που αφορούν συγκεκριμένου τύπου έργα, π.χ. κατάλογοι κινδύνων έργων ανάπτυξης </a:t>
            </a:r>
            <a:r>
              <a:rPr lang="el-GR" altLang="el-GR" sz="2000" dirty="0" smtClean="0">
                <a:solidFill>
                  <a:srgbClr val="000000"/>
                </a:solidFill>
              </a:rPr>
              <a:t>λογισμικού.</a:t>
            </a:r>
            <a:endParaRPr lang="el-GR" altLang="el-GR" sz="2000" dirty="0">
              <a:solidFill>
                <a:srgbClr val="000000"/>
              </a:solidFill>
            </a:endParaRPr>
          </a:p>
          <a:p>
            <a:pPr lvl="2" indent="-342000" eaLnBrk="0" fontAlgn="base" hangingPunct="0">
              <a:spcBef>
                <a:spcPts val="0"/>
              </a:spcBef>
              <a:spcAft>
                <a:spcPts val="400"/>
              </a:spcAft>
              <a:buClr>
                <a:srgbClr val="00CC99"/>
              </a:buClr>
              <a:buFont typeface="Arial" panose="020B0604020202020204" pitchFamily="34" charset="0"/>
              <a:buChar char="●"/>
            </a:pPr>
            <a:r>
              <a:rPr lang="el-GR" altLang="el-GR" sz="2000" dirty="0">
                <a:solidFill>
                  <a:srgbClr val="000000"/>
                </a:solidFill>
              </a:rPr>
              <a:t>Γενικότεροι κατάλογοι με </a:t>
            </a:r>
            <a:r>
              <a:rPr lang="el-GR" altLang="el-GR" sz="2000" dirty="0" smtClean="0">
                <a:solidFill>
                  <a:srgbClr val="000000"/>
                </a:solidFill>
              </a:rPr>
              <a:t>κινδύνους, </a:t>
            </a:r>
            <a:r>
              <a:rPr lang="el-GR" altLang="el-GR" sz="2000" dirty="0">
                <a:solidFill>
                  <a:srgbClr val="000000"/>
                </a:solidFill>
              </a:rPr>
              <a:t>που μπορεί κανείς να συναντήσει σε κάθε τύπο έργου, π.χ. καθυστερήσεις </a:t>
            </a:r>
            <a:r>
              <a:rPr lang="el-GR" altLang="el-GR" sz="2000" dirty="0" smtClean="0">
                <a:solidFill>
                  <a:srgbClr val="000000"/>
                </a:solidFill>
              </a:rPr>
              <a:t>προμηθευτών.</a:t>
            </a:r>
            <a:endParaRPr lang="el-GR" altLang="el-GR" sz="2000" dirty="0">
              <a:solidFill>
                <a:srgbClr val="000000"/>
              </a:solidFill>
            </a:endParaRPr>
          </a:p>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200" dirty="0">
                <a:solidFill>
                  <a:srgbClr val="000000"/>
                </a:solidFill>
              </a:rPr>
              <a:t>Σε κάποιες (συνήθως ώριμες) </a:t>
            </a:r>
            <a:r>
              <a:rPr lang="el-GR" altLang="el-GR" sz="2200" dirty="0" smtClean="0">
                <a:solidFill>
                  <a:srgbClr val="000000"/>
                </a:solidFill>
              </a:rPr>
              <a:t>επιχειρήσεις, </a:t>
            </a:r>
            <a:r>
              <a:rPr lang="el-GR" altLang="el-GR" sz="2200" dirty="0">
                <a:solidFill>
                  <a:srgbClr val="000000"/>
                </a:solidFill>
              </a:rPr>
              <a:t>μπορεί να καταγράφονται παράλληλα και οι μέθοδοι αντιμετώπισης των κινδύνων στο παρελθόν, καθώς και τα αποτελέσματα των ενεργειών </a:t>
            </a:r>
            <a:r>
              <a:rPr lang="el-GR" altLang="el-GR" sz="2200" dirty="0" smtClean="0">
                <a:solidFill>
                  <a:srgbClr val="000000"/>
                </a:solidFill>
              </a:rPr>
              <a:t>αυτών.</a:t>
            </a:r>
            <a:endParaRPr lang="el-GR" altLang="el-GR" sz="22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200" dirty="0">
                <a:solidFill>
                  <a:srgbClr val="000000"/>
                </a:solidFill>
              </a:rPr>
              <a:t>Η αξιοπιστία των αποτελεσμάτων της </a:t>
            </a:r>
            <a:r>
              <a:rPr lang="el-GR" altLang="el-GR" sz="2200" dirty="0" smtClean="0">
                <a:solidFill>
                  <a:srgbClr val="000000"/>
                </a:solidFill>
              </a:rPr>
              <a:t>μεθόδου, </a:t>
            </a:r>
            <a:r>
              <a:rPr lang="el-GR" altLang="el-GR" sz="2200" dirty="0">
                <a:solidFill>
                  <a:srgbClr val="000000"/>
                </a:solidFill>
              </a:rPr>
              <a:t>εξαρτάται άμεσα από την τακτική ενημέρωση των </a:t>
            </a:r>
            <a:r>
              <a:rPr lang="el-GR" altLang="el-GR" sz="2200" dirty="0" smtClean="0">
                <a:solidFill>
                  <a:srgbClr val="000000"/>
                </a:solidFill>
              </a:rPr>
              <a:t>καταλόγων</a:t>
            </a:r>
            <a:r>
              <a:rPr lang="el-GR" altLang="el-GR" sz="2200" dirty="0" smtClean="0"/>
              <a:t>.</a:t>
            </a:r>
            <a:endParaRPr lang="el-GR" altLang="el-GR" sz="22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35</a:t>
            </a:fld>
            <a:endParaRPr lang="el-GR" dirty="0">
              <a:solidFill>
                <a:schemeClr val="tx1"/>
              </a:solidFill>
            </a:endParaRPr>
          </a:p>
        </p:txBody>
      </p:sp>
    </p:spTree>
    <p:extLst>
      <p:ext uri="{BB962C8B-B14F-4D97-AF65-F5344CB8AC3E}">
        <p14:creationId xmlns:p14="http://schemas.microsoft.com/office/powerpoint/2010/main" val="1998294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rmAutofit fontScale="90000"/>
          </a:bodyPr>
          <a:lstStyle/>
          <a:p>
            <a:r>
              <a:rPr lang="el-GR" altLang="el-GR" b="1" kern="0" dirty="0">
                <a:solidFill>
                  <a:srgbClr val="000000"/>
                </a:solidFill>
              </a:rPr>
              <a:t>Κατάλογοι </a:t>
            </a:r>
            <a:r>
              <a:rPr lang="el-GR" altLang="el-GR" b="1" kern="0" dirty="0" smtClean="0">
                <a:solidFill>
                  <a:srgbClr val="000000"/>
                </a:solidFill>
              </a:rPr>
              <a:t>κινδύνων: </a:t>
            </a:r>
            <a:r>
              <a:rPr lang="el-GR" b="1" dirty="0"/>
              <a:t>Πλεονεκτήματα και μειονεκτήματα</a:t>
            </a:r>
            <a:r>
              <a:rPr lang="el-GR" altLang="el-GR" b="1" kern="0" dirty="0" smtClean="0">
                <a:solidFill>
                  <a:srgbClr val="000000"/>
                </a:solidFill>
              </a:rPr>
              <a:t> </a:t>
            </a:r>
            <a:endParaRPr lang="el-GR" dirty="0"/>
          </a:p>
        </p:txBody>
      </p:sp>
      <p:graphicFrame>
        <p:nvGraphicFramePr>
          <p:cNvPr id="5" name="Θέση περιεχομένου 1" descr="Πίνακας: &#10;Πλεονεκτήματα. Ελάχιστος απαιτούμενος χρόνος. Μεταδίδουν την εταιρική γνώση, καθώς περιέχουν στοιχεία από έργα που έχουν πραγματοποιηθεί στο παρελθόν. Έτοιμη δουλειά.&#10;Μειονεκτήματα. Καθοδηγούν τη σκέψη των χρηστών, και δεν τους αφήνουν να σκεφτούν σε μεγαλύτερο εύρος. Δίνουν τη λανθασμένη εντύπωση ότι καλύπτουν κάθε πιθανό κίνδυνο. Μπορεί να επιλεγούν πολλοί κίνδυνοι που έχουν μικρή, ή καμία σχέση με το εξεταζόμενο έργο. Μια λίγο έμπειρη ομάδα, μπορεί να μη διαλέξει τους σωστούς κινδύνους από τον κατάλογο. Ελλιπής ή μη τακτική ενημέρωση των καταλόγων, εμποδίζει τη μετάδοση της εταιρικής γνώσης, και δημιουργεί κενά στη μέθοδο.&#10;&#10;&#10;&#10;&#10;&#10;&#10;&#10;&#10;"/>
          <p:cNvGraphicFramePr>
            <a:graphicFrameLocks/>
          </p:cNvGraphicFramePr>
          <p:nvPr>
            <p:custDataLst>
              <p:tags r:id="rId2"/>
            </p:custDataLst>
            <p:extLst>
              <p:ext uri="{D42A27DB-BD31-4B8C-83A1-F6EECF244321}">
                <p14:modId xmlns:p14="http://schemas.microsoft.com/office/powerpoint/2010/main" val="1973068057"/>
              </p:ext>
            </p:extLst>
          </p:nvPr>
        </p:nvGraphicFramePr>
        <p:xfrm>
          <a:off x="467544" y="1474012"/>
          <a:ext cx="8280920" cy="4907316"/>
        </p:xfrm>
        <a:graphic>
          <a:graphicData uri="http://schemas.openxmlformats.org/drawingml/2006/table">
            <a:tbl>
              <a:tblPr firstRow="1"/>
              <a:tblGrid>
                <a:gridCol w="2880320"/>
                <a:gridCol w="5400600"/>
              </a:tblGrid>
              <a:tr h="33163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56122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Ελάχιστος απαιτούμενος χρόνος</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Καθοδηγούν τη σκέψη των χρηστών και δεν τους αφήνουν να σκεφτούν σε μεγαλύτερο εύρος</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82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Μεταδίδουν την εταιρική γνώση καθώς περιέχουν στοιχεία από έργα που έχουν πραγματοποιηθεί στο παρελθόν</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Δίνουν τη λανθασμένη εντύπωση ότι καλύπτουν κάθε πιθανό κίνδυνο</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22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Έτοιμη δουλειά</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Μπορεί να επιλεγούν πολλοί κίνδυνοι που έχουν μικρή ή καμία σχέση με το εξεταζόμενο έργο</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122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Μια λίγο έμπειρη ομάδα μπορεί να μη διαλέξει τους σωστούς κινδύνους από τον κατάλογο</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356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1900" b="0" i="0" u="none" strike="noStrike" cap="none" normalizeH="0" baseline="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900" b="0" i="0" u="none" strike="noStrike" cap="none" normalizeH="0" baseline="0" dirty="0" smtClean="0">
                          <a:ln>
                            <a:noFill/>
                          </a:ln>
                          <a:solidFill>
                            <a:schemeClr val="tx1"/>
                          </a:solidFill>
                          <a:effectLst/>
                          <a:latin typeface="+mn-lt"/>
                        </a:rPr>
                        <a:t>Ελλιπής ή μη τακτική ενημέρωση των καταλόγων εμποδίζει τη μετάδοση της εταιρικής γνώσης και δημιουργεί κενά στη μέθοδο</a:t>
                      </a:r>
                      <a:endParaRPr kumimoji="0" lang="en-US" sz="19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36</a:t>
            </a:fld>
            <a:endParaRPr lang="el-GR" dirty="0">
              <a:solidFill>
                <a:schemeClr val="tx1"/>
              </a:solidFill>
            </a:endParaRPr>
          </a:p>
        </p:txBody>
      </p:sp>
    </p:spTree>
    <p:custDataLst>
      <p:tags r:id="rId1"/>
    </p:custDataLst>
    <p:extLst>
      <p:ext uri="{BB962C8B-B14F-4D97-AF65-F5344CB8AC3E}">
        <p14:creationId xmlns:p14="http://schemas.microsoft.com/office/powerpoint/2010/main" val="3742289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kern="0" dirty="0">
                <a:solidFill>
                  <a:srgbClr val="000000"/>
                </a:solidFill>
              </a:rPr>
              <a:t>Κατάλογοι κινδύνων</a:t>
            </a:r>
            <a:r>
              <a:rPr lang="el-GR" altLang="el-GR" b="1" kern="0" dirty="0" smtClean="0">
                <a:solidFill>
                  <a:srgbClr val="000000"/>
                </a:solidFill>
              </a:rPr>
              <a:t>: </a:t>
            </a:r>
            <a:r>
              <a:rPr lang="el-GR" altLang="el-GR" b="1" dirty="0" smtClean="0"/>
              <a:t>Μ</a:t>
            </a:r>
            <a:r>
              <a:rPr lang="el-GR" b="1" dirty="0" smtClean="0"/>
              <a:t>ειονεκτήματα και αντιμετώπιση</a:t>
            </a:r>
            <a:endParaRPr lang="el-GR" dirty="0"/>
          </a:p>
        </p:txBody>
      </p:sp>
      <p:graphicFrame>
        <p:nvGraphicFramePr>
          <p:cNvPr id="5" name="Θέση περιεχομένου 1" descr="Πίνακας: &#10;Πρώτη γραμμή. Μειονέκτημα, καθοδηγούν τη σκέψη των χρηστών, και δεν τους αφήνουν να σκεφτούν σε μεγαλύτερο εύρος. Προτεινόμενη αντιμετώπιση, η μέθοδος μπορεί να χρησιμοποιηθεί παράλληλα με τη δομή ανάλυσης κινδύνων. &#10;Δεύτερη γραμμή. Μειονέκτημα, δίνουν τη λανθασμένη εντύπωση ότι καλύπτουν κάθε πιθανό κίνδυνο. Προτεινόμενη αντιμετώπιση, χρήση της δομής ανάλυσης κινδύνων, καθώς και συσχετισμός των κινδύνων με τις δραστηριότητες του έργου.&#10;Τρίτη γραμμή. Μειονέκτημα, μπορεί να επιλεγούν πολλοί κίνδυνοι που έχουν μικρή, ή καμία σχέση με το εξεταζόμενο έργο. Προτεινόμενη αντιμετώπιση, αναθεωρείστε τον κατάλογο των κινδύνων του έργου, μετά το στάδιο της ανάλυσης.&#10;Τέταρτη γραμμή. Μειονέκτημα, μία λίγο έμπειρη ομάδα μπορεί να μη διαλέξει τους σωστούς κινδύνους από τον κατάλογο. Προτεινόμενη αντιμετώπιση, χρησιμοποιείστε πάνω από μία μεθόδους εντοπισμού κινδύνων, όταν η ομάδα δεν είναι έμπειρη, ή δεν μπορείτε να την εκπαιδεύσετε, ή να χρησιμοποιήσετε εξωτερικό σύμβουλο.&#10;Πέμπτη γραμμή. Μειονέκτημα, ελλιπής ή μη τακτική ενημέρωση των καταλόγων, εμποδίζει τη μετάδοση της εταιρικής γνώσης, και δημιουργεί κενά στη μέθοδο. Προτεινόμενη αντιμετώπιση, διατηρείστε στην επιχείρηση ένα σύστημα διαχείρισης γνώσης κινδύνων έργων.&#10;&#10;&#10;&#10;&#10;&#10;&#10;&#10;&#10;&#10;&#10;&#10;&#10;&#10;&#10;"/>
          <p:cNvGraphicFramePr>
            <a:graphicFrameLocks/>
          </p:cNvGraphicFramePr>
          <p:nvPr>
            <p:custDataLst>
              <p:tags r:id="rId2"/>
            </p:custDataLst>
            <p:extLst>
              <p:ext uri="{D42A27DB-BD31-4B8C-83A1-F6EECF244321}">
                <p14:modId xmlns:p14="http://schemas.microsoft.com/office/powerpoint/2010/main" val="576969942"/>
              </p:ext>
            </p:extLst>
          </p:nvPr>
        </p:nvGraphicFramePr>
        <p:xfrm>
          <a:off x="539552" y="1563904"/>
          <a:ext cx="8064896" cy="4817424"/>
        </p:xfrm>
        <a:graphic>
          <a:graphicData uri="http://schemas.openxmlformats.org/drawingml/2006/table">
            <a:tbl>
              <a:tblPr firstRow="1"/>
              <a:tblGrid>
                <a:gridCol w="3528392"/>
                <a:gridCol w="4536504"/>
              </a:tblGrid>
              <a:tr h="37848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αντιμετώπιση</a:t>
                      </a:r>
                      <a:endParaRPr kumimoji="0" lang="en-US" sz="2000" b="1"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5549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Καθοδηγούν τη σκέψη των χρηστών και δεν τους αφήνουν να σκεφτούν σε μεγαλύτερο εύρος</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Η μέθοδος μπορεί να χρησιμοποιηθεί παράλληλα με τη Δομή Ανάλυσης Κινδύνων</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49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Δίνουν τη λανθασμένη εντύπωση ότι καλύπτουν κάθε πιθανό κίνδυνο</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Χρήση της Δομής Ανάλυσης Κινδύνων καθώς και συσχετισμός των κινδύνων με τις δραστηριότητες του έργου</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49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Μπορεί να επιλεγούν πολλοί κίνδυνοι που έχουν μικρή ή καμία σχέση με το εξεταζόμενο έργο</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Αναθεωρείστε τον κατάλογο των κινδύνων του έργου μετά το στάδιο της ανάλυσης</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82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Μια λίγο έμπειρη ομάδα μπορεί να μη διαλέξει τους σωστούς κινδύνους από τον κατάλογο</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Χρησιμοποιείστε πάνω από μια μεθόδους εντοπισμού κινδύνων, όταν η ομάδα δεν είναι έμπειρη ή δεν μπορείτε να την εκπαιδεύσετε ή να χρησιμοποιήσετε εξωτερικό σύμβουλο</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821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Ελλιπής ή μη τακτική ενημέρωση των καταλόγων εμποδίζει τη μετάδοση της εταιρικής γνώσης και δημιουργεί κενά στη μέθοδο</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90000"/>
                        </a:lnSpc>
                        <a:spcBef>
                          <a:spcPts val="0"/>
                        </a:spcBef>
                        <a:spcAft>
                          <a:spcPct val="0"/>
                        </a:spcAft>
                        <a:buClr>
                          <a:srgbClr val="FF4146"/>
                        </a:buClr>
                        <a:buSzPct val="75000"/>
                        <a:buFont typeface="Wingdings" pitchFamily="2" charset="2"/>
                        <a:buNone/>
                        <a:tabLst/>
                      </a:pPr>
                      <a:r>
                        <a:rPr kumimoji="0" lang="el-GR" sz="1700" b="0" i="0" u="none" strike="noStrike" cap="none" normalizeH="0" baseline="0" dirty="0" smtClean="0">
                          <a:ln>
                            <a:noFill/>
                          </a:ln>
                          <a:solidFill>
                            <a:schemeClr val="tx1"/>
                          </a:solidFill>
                          <a:effectLst/>
                          <a:latin typeface="Arial" charset="0"/>
                        </a:rPr>
                        <a:t>Διατηρείστε στην επιχείρηση ένα σύστημα διαχείρισης γνώσης κινδύνων έργων</a:t>
                      </a:r>
                      <a:endParaRPr kumimoji="0" lang="en-US" sz="1700" b="0" i="0" u="none" strike="noStrike" cap="none" normalizeH="0" baseline="0" dirty="0" smtClean="0">
                        <a:ln>
                          <a:noFill/>
                        </a:ln>
                        <a:solidFill>
                          <a:schemeClr val="tx1"/>
                        </a:solidFill>
                        <a:effectLst/>
                        <a:latin typeface="Arial"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64109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Δομή ανάλυσης </a:t>
            </a:r>
            <a:r>
              <a:rPr lang="el-GR" altLang="el-GR" b="1" dirty="0" smtClean="0"/>
              <a:t>κινδύνων</a:t>
            </a:r>
            <a:endParaRPr lang="el-GR" dirty="0"/>
          </a:p>
        </p:txBody>
      </p:sp>
      <p:pic>
        <p:nvPicPr>
          <p:cNvPr id="8" name="Θέση περιεχομένου 1" descr="Εικόνα διαγράμματος τυπικής δομής ανάλυσης κινδύνων κατασκευαστικού έργου. Οι κίνδυνοι διακρίνονται σε εσωτερικούς και εξωτερικούς. Στους εσωτερικούς κινδύνους περιλαμβάνονται: Ατυχήματα, υγιεινής και ασφαλείας, τεχνικοί, οργανωτικοί, πολιτικοί, περιβαλλοντικοί, οικονομικοί,  και νομικοί. Στους εξωτερικούς κινδύνους περιλαμβάνονται:&#10;Θεομηνίες, τεχνικοί, οργανωτικοί, πολιτικοί, οικονμικοί, νομικοί."/>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206151"/>
            <a:ext cx="6480720" cy="517517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38</a:t>
            </a:fld>
            <a:endParaRPr lang="el-GR" sz="1400" dirty="0">
              <a:solidFill>
                <a:schemeClr val="tx1"/>
              </a:solidFill>
            </a:endParaRPr>
          </a:p>
        </p:txBody>
      </p:sp>
    </p:spTree>
    <p:extLst>
      <p:ext uri="{BB962C8B-B14F-4D97-AF65-F5344CB8AC3E}">
        <p14:creationId xmlns:p14="http://schemas.microsoft.com/office/powerpoint/2010/main" val="29952194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Τι είναι η δομή ανάλυσης κινδύνων; </a:t>
            </a:r>
            <a:endParaRPr lang="el-GR" b="1" dirty="0"/>
          </a:p>
        </p:txBody>
      </p:sp>
      <p:sp>
        <p:nvSpPr>
          <p:cNvPr id="3" name="Θέση περιεχομένου 1"/>
          <p:cNvSpPr>
            <a:spLocks noGrp="1"/>
          </p:cNvSpPr>
          <p:nvPr>
            <p:ph idx="1"/>
          </p:nvPr>
        </p:nvSpPr>
        <p:spPr>
          <a:xfrm>
            <a:off x="457200" y="1412776"/>
            <a:ext cx="8229600" cy="4968552"/>
          </a:xfrm>
        </p:spPr>
        <p:txBody>
          <a:bodyPr>
            <a:normAutofit/>
          </a:bodyPr>
          <a:lstStyle/>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200" dirty="0">
                <a:solidFill>
                  <a:srgbClr val="000000"/>
                </a:solidFill>
              </a:rPr>
              <a:t>Ορίζεται ως </a:t>
            </a:r>
            <a:r>
              <a:rPr lang="en-US" altLang="el-GR" sz="2200" dirty="0">
                <a:solidFill>
                  <a:srgbClr val="000000"/>
                </a:solidFill>
              </a:rPr>
              <a:t>“</a:t>
            </a:r>
            <a:r>
              <a:rPr lang="el-GR" altLang="el-GR" sz="2200" dirty="0">
                <a:solidFill>
                  <a:srgbClr val="000000"/>
                </a:solidFill>
              </a:rPr>
              <a:t>μια ιεραρχική οργάνωση των πηγών κινδύνου ενός έργου, κάθε χαμηλότερο επίπεδο της οποίας περιγράφει και </a:t>
            </a:r>
            <a:r>
              <a:rPr lang="el-GR" altLang="el-GR" sz="2200" dirty="0" smtClean="0">
                <a:solidFill>
                  <a:srgbClr val="000000"/>
                </a:solidFill>
              </a:rPr>
              <a:t>μία </a:t>
            </a:r>
            <a:r>
              <a:rPr lang="el-GR" altLang="el-GR" sz="2200" dirty="0">
                <a:solidFill>
                  <a:srgbClr val="000000"/>
                </a:solidFill>
              </a:rPr>
              <a:t>πιο ειδική ομάδα κινδύνων</a:t>
            </a:r>
            <a:r>
              <a:rPr lang="en-US" altLang="el-GR" sz="2200" dirty="0">
                <a:solidFill>
                  <a:srgbClr val="000000"/>
                </a:solidFill>
              </a:rPr>
              <a:t>”</a:t>
            </a:r>
            <a:r>
              <a:rPr lang="el-GR" altLang="el-GR" sz="2200" dirty="0">
                <a:solidFill>
                  <a:srgbClr val="000000"/>
                </a:solidFill>
              </a:rPr>
              <a:t> (</a:t>
            </a:r>
            <a:r>
              <a:rPr lang="en-US" altLang="el-GR" sz="2200" dirty="0" err="1">
                <a:solidFill>
                  <a:srgbClr val="000000"/>
                </a:solidFill>
              </a:rPr>
              <a:t>Hillson</a:t>
            </a:r>
            <a:r>
              <a:rPr lang="en-US" altLang="el-GR" sz="2200" dirty="0">
                <a:solidFill>
                  <a:srgbClr val="000000"/>
                </a:solidFill>
              </a:rPr>
              <a:t>, 2002</a:t>
            </a:r>
            <a:r>
              <a:rPr lang="en-US" altLang="el-GR" sz="2200" dirty="0" smtClean="0">
                <a:solidFill>
                  <a:srgbClr val="000000"/>
                </a:solidFill>
              </a:rPr>
              <a:t>)</a:t>
            </a:r>
            <a:r>
              <a:rPr lang="el-GR" altLang="el-GR" sz="2200" dirty="0" smtClean="0">
                <a:solidFill>
                  <a:srgbClr val="000000"/>
                </a:solidFill>
              </a:rPr>
              <a:t>.</a:t>
            </a:r>
            <a:endParaRPr lang="el-GR" altLang="el-GR" sz="2200" dirty="0">
              <a:solidFill>
                <a:srgbClr val="000000"/>
              </a:solidFill>
            </a:endParaRPr>
          </a:p>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200" dirty="0">
                <a:solidFill>
                  <a:srgbClr val="000000"/>
                </a:solidFill>
              </a:rPr>
              <a:t>Αποτελεί τη βάση για τον εντοπισμό </a:t>
            </a:r>
            <a:r>
              <a:rPr lang="el-GR" altLang="el-GR" sz="2200" dirty="0" smtClean="0">
                <a:solidFill>
                  <a:srgbClr val="000000"/>
                </a:solidFill>
              </a:rPr>
              <a:t>κινδύνων, </a:t>
            </a:r>
            <a:r>
              <a:rPr lang="el-GR" altLang="el-GR" sz="2200" dirty="0">
                <a:solidFill>
                  <a:srgbClr val="000000"/>
                </a:solidFill>
              </a:rPr>
              <a:t>μέσω της εστίασης σε συγκεκριμένες πηγές </a:t>
            </a:r>
            <a:r>
              <a:rPr lang="el-GR" altLang="el-GR" sz="2200" dirty="0" smtClean="0">
                <a:solidFill>
                  <a:srgbClr val="000000"/>
                </a:solidFill>
              </a:rPr>
              <a:t>κινδύνων.</a:t>
            </a:r>
            <a:endParaRPr lang="el-GR" altLang="el-GR" sz="2200" dirty="0">
              <a:solidFill>
                <a:srgbClr val="000000"/>
              </a:solidFill>
            </a:endParaRPr>
          </a:p>
          <a:p>
            <a:pPr lvl="0" eaLnBrk="0" fontAlgn="base" hangingPunct="0">
              <a:spcBef>
                <a:spcPts val="0"/>
              </a:spcBef>
              <a:spcAft>
                <a:spcPts val="400"/>
              </a:spcAft>
              <a:buClr>
                <a:srgbClr val="C00000"/>
              </a:buClr>
              <a:buSzPct val="100000"/>
              <a:buFont typeface="Arial" panose="020B0604020202020204" pitchFamily="34" charset="0"/>
              <a:buChar char="●"/>
            </a:pPr>
            <a:r>
              <a:rPr lang="el-GR" altLang="el-GR" sz="2200" dirty="0">
                <a:solidFill>
                  <a:srgbClr val="000000"/>
                </a:solidFill>
              </a:rPr>
              <a:t>Αποτέλεσμα</a:t>
            </a:r>
            <a:r>
              <a:rPr lang="en-US" altLang="el-GR" sz="2200" dirty="0">
                <a:solidFill>
                  <a:srgbClr val="000000"/>
                </a:solidFill>
              </a:rPr>
              <a:t>: </a:t>
            </a:r>
            <a:r>
              <a:rPr lang="el-GR" altLang="el-GR" sz="2200" dirty="0">
                <a:solidFill>
                  <a:srgbClr val="000000"/>
                </a:solidFill>
              </a:rPr>
              <a:t>Σχηματισμός δομημένου κατά κατηγορία καταλόγου </a:t>
            </a:r>
            <a:r>
              <a:rPr lang="el-GR" altLang="el-GR" sz="2200" dirty="0" smtClean="0">
                <a:solidFill>
                  <a:srgbClr val="000000"/>
                </a:solidFill>
              </a:rPr>
              <a:t>κινδύνων.</a:t>
            </a:r>
            <a:endParaRPr lang="el-GR" altLang="el-GR" sz="2200" dirty="0">
              <a:solidFill>
                <a:srgbClr val="000000"/>
              </a:solidFill>
            </a:endParaRPr>
          </a:p>
          <a:p>
            <a:pPr lvl="0" eaLnBrk="0" fontAlgn="base" hangingPunct="0">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Θα πρέπει να λαμβάνονται υπόψη κατηγορίες σχετικές με</a:t>
            </a:r>
            <a:r>
              <a:rPr lang="en-US" altLang="el-GR" sz="2200" dirty="0" smtClean="0">
                <a:solidFill>
                  <a:srgbClr val="000000"/>
                </a:solidFill>
              </a:rPr>
              <a:t>:</a:t>
            </a:r>
            <a:endParaRPr lang="el-GR" altLang="el-GR" sz="22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Τη διοίκηση του </a:t>
            </a:r>
            <a:r>
              <a:rPr lang="el-GR" altLang="el-GR" sz="2000" dirty="0" smtClean="0">
                <a:solidFill>
                  <a:srgbClr val="000000"/>
                </a:solidFill>
              </a:rPr>
              <a:t>έργου.</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Την κουλτούρα των </a:t>
            </a:r>
            <a:r>
              <a:rPr lang="el-GR" altLang="el-GR" sz="2000" dirty="0" smtClean="0">
                <a:solidFill>
                  <a:srgbClr val="000000"/>
                </a:solidFill>
              </a:rPr>
              <a:t>εμπλεκομένων.</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Την </a:t>
            </a:r>
            <a:r>
              <a:rPr lang="el-GR" altLang="el-GR" sz="2000" dirty="0" smtClean="0">
                <a:solidFill>
                  <a:srgbClr val="000000"/>
                </a:solidFill>
              </a:rPr>
              <a:t>ποιότητα.</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Την ικανοποίηση των </a:t>
            </a:r>
            <a:r>
              <a:rPr lang="el-GR" altLang="el-GR" sz="2000" dirty="0" smtClean="0">
                <a:solidFill>
                  <a:srgbClr val="000000"/>
                </a:solidFill>
              </a:rPr>
              <a:t>ενδιαφερομένων.</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Τις αλλαγές στην </a:t>
            </a:r>
            <a:r>
              <a:rPr lang="el-GR" altLang="el-GR" sz="2000" dirty="0" smtClean="0">
                <a:solidFill>
                  <a:srgbClr val="000000"/>
                </a:solidFill>
              </a:rPr>
              <a:t>αγορά.</a:t>
            </a:r>
            <a:endParaRPr lang="el-GR" altLang="el-GR" sz="2000" dirty="0">
              <a:solidFill>
                <a:srgbClr val="000000"/>
              </a:solidFill>
            </a:endParaRPr>
          </a:p>
          <a:p>
            <a:pPr marL="1200150" lvl="2" indent="-342900" eaLnBrk="0" fontAlgn="base" hangingPunct="0">
              <a:spcBef>
                <a:spcPts val="0"/>
              </a:spcBef>
              <a:spcAft>
                <a:spcPct val="0"/>
              </a:spcAft>
              <a:buClr>
                <a:srgbClr val="00CC99"/>
              </a:buClr>
              <a:buFont typeface="Arial" panose="020B0604020202020204" pitchFamily="34" charset="0"/>
              <a:buChar char="●"/>
            </a:pPr>
            <a:r>
              <a:rPr lang="el-GR" altLang="el-GR" sz="2000" dirty="0">
                <a:solidFill>
                  <a:srgbClr val="000000"/>
                </a:solidFill>
              </a:rPr>
              <a:t>Την οργάνωση της </a:t>
            </a:r>
            <a:r>
              <a:rPr lang="el-GR" altLang="el-GR" sz="2000" dirty="0" smtClean="0">
                <a:solidFill>
                  <a:srgbClr val="000000"/>
                </a:solidFill>
              </a:rPr>
              <a:t>επιχείρησης</a:t>
            </a:r>
            <a:r>
              <a:rPr lang="el-GR" altLang="el-GR" sz="2000" dirty="0" smtClean="0"/>
              <a:t>.</a:t>
            </a:r>
            <a:endParaRPr lang="el-GR" altLang="el-GR"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39</a:t>
            </a:fld>
            <a:endParaRPr lang="el-GR" dirty="0">
              <a:solidFill>
                <a:schemeClr val="tx1"/>
              </a:solidFill>
            </a:endParaRPr>
          </a:p>
        </p:txBody>
      </p:sp>
    </p:spTree>
    <p:extLst>
      <p:ext uri="{BB962C8B-B14F-4D97-AF65-F5344CB8AC3E}">
        <p14:creationId xmlns:p14="http://schemas.microsoft.com/office/powerpoint/2010/main" val="2458706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p:cNvSpPr>
          <p:nvPr>
            <p:ph type="title"/>
          </p:nvPr>
        </p:nvSpPr>
        <p:spPr/>
        <p:txBody>
          <a:bodyPr/>
          <a:lstStyle/>
          <a:p>
            <a:r>
              <a:rPr lang="el-GR" altLang="el-GR" b="1" dirty="0" smtClean="0">
                <a:solidFill>
                  <a:srgbClr val="333333"/>
                </a:solidFill>
              </a:rPr>
              <a:t>Σκοποί ενότητας </a:t>
            </a:r>
          </a:p>
        </p:txBody>
      </p:sp>
      <p:sp>
        <p:nvSpPr>
          <p:cNvPr id="2" name="Θέση περιεχομένου 1"/>
          <p:cNvSpPr>
            <a:spLocks noGrp="1"/>
          </p:cNvSpPr>
          <p:nvPr>
            <p:ph idx="1"/>
            <p:custDataLst>
              <p:tags r:id="rId1"/>
            </p:custDataLst>
          </p:nvPr>
        </p:nvSpPr>
        <p:spPr/>
        <p:txBody>
          <a:bodyPr rtlCol="0">
            <a:normAutofit/>
          </a:bodyPr>
          <a:lstStyle/>
          <a:p>
            <a:pPr fontAlgn="auto">
              <a:spcAft>
                <a:spcPts val="0"/>
              </a:spcAft>
              <a:buFont typeface="Arial" panose="020B0604020202020204" pitchFamily="34" charset="0"/>
              <a:buChar char="•"/>
              <a:defRPr/>
            </a:pPr>
            <a:endParaRPr lang="el-GR" dirty="0" smtClean="0"/>
          </a:p>
          <a:p>
            <a:pPr fontAlgn="auto">
              <a:spcAft>
                <a:spcPts val="0"/>
              </a:spcAft>
              <a:buFont typeface="Arial" panose="020B0604020202020204" pitchFamily="34" charset="0"/>
              <a:buChar char="•"/>
              <a:defRPr/>
            </a:pPr>
            <a:r>
              <a:rPr lang="el-GR" dirty="0" smtClean="0"/>
              <a:t>Να γνωρίζουν την εξέλιξη της πληροφορικής, σε σχέση με την εξέλιξη της εκπαίδευσης, και τις μεθοδολογίες της εκπαίδευσης. </a:t>
            </a:r>
          </a:p>
          <a:p>
            <a:pPr marL="0" indent="0" fontAlgn="auto">
              <a:spcAft>
                <a:spcPts val="0"/>
              </a:spcAft>
              <a:buFont typeface="Arial" panose="020B0604020202020204" pitchFamily="34" charset="0"/>
              <a:buNone/>
              <a:defRPr/>
            </a:pPr>
            <a:endParaRPr lang="el-GR" dirty="0" smtClean="0"/>
          </a:p>
        </p:txBody>
      </p:sp>
      <p:sp>
        <p:nvSpPr>
          <p:cNvPr id="7"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Εντοπισμός Κινδύνου</a:t>
            </a:r>
            <a:endParaRPr lang="en-US" sz="1400" dirty="0">
              <a:solidFill>
                <a:schemeClr val="tx1"/>
              </a:solidFill>
            </a:endParaRPr>
          </a:p>
        </p:txBody>
      </p:sp>
      <p:sp>
        <p:nvSpPr>
          <p:cNvPr id="5125"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AF2AC6-652D-4AD1-A671-8B499591D49C}" type="slidenum">
              <a:rPr lang="el-GR" altLang="el-GR" sz="1400">
                <a:solidFill>
                  <a:srgbClr val="000000"/>
                </a:solidFill>
                <a:latin typeface="+mn-lt"/>
              </a:rPr>
              <a:pPr fontAlgn="base">
                <a:spcBef>
                  <a:spcPct val="0"/>
                </a:spcBef>
                <a:spcAft>
                  <a:spcPct val="0"/>
                </a:spcAft>
              </a:pPr>
              <a:t>4</a:t>
            </a:fld>
            <a:endParaRPr lang="el-GR" altLang="el-GR" sz="1400" dirty="0">
              <a:solidFill>
                <a:srgbClr val="000000"/>
              </a:solidFill>
              <a:latin typeface="+mn-lt"/>
            </a:endParaRPr>
          </a:p>
        </p:txBody>
      </p:sp>
    </p:spTree>
    <p:extLst>
      <p:ext uri="{BB962C8B-B14F-4D97-AF65-F5344CB8AC3E}">
        <p14:creationId xmlns:p14="http://schemas.microsoft.com/office/powerpoint/2010/main" val="2979796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395536" y="274638"/>
            <a:ext cx="8424936" cy="1143000"/>
          </a:xfrm>
        </p:spPr>
        <p:txBody>
          <a:bodyPr>
            <a:normAutofit fontScale="90000"/>
          </a:bodyPr>
          <a:lstStyle/>
          <a:p>
            <a:r>
              <a:rPr lang="el-GR" b="1" dirty="0" smtClean="0"/>
              <a:t>Δομή </a:t>
            </a:r>
            <a:r>
              <a:rPr lang="el-GR" b="1" dirty="0"/>
              <a:t>ανάλυσης </a:t>
            </a:r>
            <a:r>
              <a:rPr lang="el-GR" b="1" dirty="0" smtClean="0"/>
              <a:t>κινδύνων: Πλεονεκτήματα</a:t>
            </a:r>
            <a:r>
              <a:rPr lang="el-GR" b="1" dirty="0"/>
              <a:t> </a:t>
            </a:r>
            <a:r>
              <a:rPr lang="el-GR" b="1" dirty="0" smtClean="0"/>
              <a:t>και μειονεκτήματα</a:t>
            </a:r>
            <a:endParaRPr lang="el-GR" dirty="0"/>
          </a:p>
        </p:txBody>
      </p:sp>
      <p:graphicFrame>
        <p:nvGraphicFramePr>
          <p:cNvPr id="7" name="Θέση περιεχομένου 1" descr="Πίνακας:&#10;Πλεονεκτήματα. Ιεραρχημένη δομή των κινδύνων. Καθοδηγούν την ομάδα διαχείρισης κινδύνων, χωρίς να περιορίζουν την σκέψη. Υπενθυμίζουν πτυχές που πρέπει να διερευνηθούν. Οι συμμετέχοντες μπορούν να «ανακαλύψουν» νέους κινδύνους, έχοντας ως βάση τις κατηγορίες – ομάδες της δομής ανάλυσης κινδύνων.&#10;Μειονεκτήματα. Χρονοβόρα διαδικασία, ειδικά σε μεγάλα έργα. Η εστίαση στα κατώτερα επίπεδα της δομής ανάλυσης κινδύνων, μπορεί να κρύψει τη γενικότερη εικόνα. Απαιτείται συνδυασμός και με άλλη τεχνική, π.χ. ομαδική παραγωγή ιδεών. Δε μπορούν να καλύψουν όλες τις πιθανές περιοχές κινδύνων.&#10;&#10;&#10;&#10;&#10;&#10;&#10;&#10;&#10;"/>
          <p:cNvGraphicFramePr>
            <a:graphicFrameLocks/>
          </p:cNvGraphicFramePr>
          <p:nvPr>
            <p:custDataLst>
              <p:tags r:id="rId2"/>
            </p:custDataLst>
            <p:extLst>
              <p:ext uri="{D42A27DB-BD31-4B8C-83A1-F6EECF244321}">
                <p14:modId xmlns:p14="http://schemas.microsoft.com/office/powerpoint/2010/main" val="1851597643"/>
              </p:ext>
            </p:extLst>
          </p:nvPr>
        </p:nvGraphicFramePr>
        <p:xfrm>
          <a:off x="467544" y="1700808"/>
          <a:ext cx="8157134" cy="4464496"/>
        </p:xfrm>
        <a:graphic>
          <a:graphicData uri="http://schemas.openxmlformats.org/drawingml/2006/table">
            <a:tbl>
              <a:tblPr firstRow="1"/>
              <a:tblGrid>
                <a:gridCol w="3404606"/>
                <a:gridCol w="4752528"/>
              </a:tblGrid>
              <a:tr h="44111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60349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Ιεραρχημένη δομή των κινδύνων</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Χρονοβόρα διαδικασία (ειδικά σε μεγάλα έργα)</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87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Καθοδηγούν την ομάδα διαχείρισης κινδύνων χωρίς να περιορίζουν την σκέψη</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εστίαση στα κατώτερα επίπεδα της Δομής Ανάλυσης Κινδύνων μπορεί να κρύψει τη γενικότερη εικόνα</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49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Υπενθυμίζουν πτυχές που πρέπει να διερευνηθούν</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Απαιτείται συνδυασμός και με άλλη τεχνική (π.χ. ομαδική παραγωγή ιδεών)</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065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Οι συμμετέχοντες μπορούν να «ανακαλύψουν» νέους κινδύνους έχοντας ως βάση τις κατηγορίες – ομάδες της Δομής Ανάλυσης Κινδύνων</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 μπορούν να καλύψουν όλες τις πιθανές περιοχές κινδύνων</a:t>
                      </a:r>
                      <a:endParaRPr kumimoji="0" lang="en-US" sz="2000" b="0" i="0" u="none" strike="noStrike" cap="none" normalizeH="0" baseline="0" dirty="0" smtClean="0">
                        <a:ln>
                          <a:noFill/>
                        </a:ln>
                        <a:solidFill>
                          <a:schemeClr val="tx1"/>
                        </a:solidFill>
                        <a:effectLst/>
                        <a:latin typeface="+mn-lt"/>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40</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41436191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Δομή ανάλυσης κινδύνων</a:t>
            </a:r>
            <a:r>
              <a:rPr lang="el-GR" b="1" dirty="0" smtClean="0"/>
              <a:t>: Μειονεκτήματα και αντιμετώπιση</a:t>
            </a:r>
            <a:endParaRPr lang="el-GR" dirty="0"/>
          </a:p>
        </p:txBody>
      </p:sp>
      <p:graphicFrame>
        <p:nvGraphicFramePr>
          <p:cNvPr id="5" name="Θέση περιεχομένου 1" descr="Πίνακας:&#10;Πρώτη γραμμή. Μειονέκτημα, χρονοβόρα διαδικασία, ειδικά σε μεγάλα έργα. Προτεινόμενη αντιμετώπιση, χρησιμοποιείστε διαφορετικά στελέχη για κάθε κατηγορία κινδύνων.&#10;Δεύτερη γραμμή. Μειονέκτημα, η εστίαση στα κατώτερα επίπεδα της δομής ανάλυσης κινδύνων, μπορεί να κρύψει τη γενικότερη εικόνα. Προτεινόμενη αντιμετώπιση, χρησιμοποιείστε τον πίνακα δομής ανάλυσης έργου με τη δομή ανάλυσης κινδύνου, και εξετάστε εάν έχετε παραλείψει κάποια από τις φάσεις, ή κύριες δραστηριότητες του έργου. &#10;Τρίτη γραμμή. Μειονέκτημα, απαιτείται συνδυασμός και με άλλη τεχνική, π.χ. ομαδική παραγωγή ιδεών. Προτεινόμενη αντιμετώπιση, δεν υπάρχει. &#10;Τέταρτη γραμμή. Μειονέκτημα, δε μπορούν να καλύψουν όλες τις πιθανές περιοχές κινδύνων. Προτεινόμενη αντιμετώπιση, χρησιμοποιείστε και κάποια άλλη μέθοδο εντοπισμού κινδύνων.&#10;&#10;&#10;&#10;&#10;&#10;&#10;&#10;&#10;&#10;&#10;"/>
          <p:cNvGraphicFramePr>
            <a:graphicFrameLocks/>
          </p:cNvGraphicFramePr>
          <p:nvPr>
            <p:custDataLst>
              <p:tags r:id="rId2"/>
            </p:custDataLst>
            <p:extLst>
              <p:ext uri="{D42A27DB-BD31-4B8C-83A1-F6EECF244321}">
                <p14:modId xmlns:p14="http://schemas.microsoft.com/office/powerpoint/2010/main" val="2793331059"/>
              </p:ext>
            </p:extLst>
          </p:nvPr>
        </p:nvGraphicFramePr>
        <p:xfrm>
          <a:off x="521200" y="1584328"/>
          <a:ext cx="8083248" cy="4785952"/>
        </p:xfrm>
        <a:graphic>
          <a:graphicData uri="http://schemas.openxmlformats.org/drawingml/2006/table">
            <a:tbl>
              <a:tblPr firstRow="1"/>
              <a:tblGrid>
                <a:gridCol w="3474736"/>
                <a:gridCol w="4608512"/>
              </a:tblGrid>
              <a:tr h="3967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Προτεινόμενη αντιμετώπιση</a:t>
                      </a:r>
                      <a:endParaRPr kumimoji="0" lang="en-US" sz="2000" b="1"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6083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Χρονοβόρα διαδικασία (ειδικά σε μεγάλα έργα)</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Χρησιμοποιείστε διαφορετικά στελέχη για κάθε κατηγορία κινδύνων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0194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εστίαση στα κατώτερα επίπεδα της Δομής Ανάλυσης Κινδύνων μπορεί να κρύψει τη γενικότερη εικόνα</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Χρησιμοποιείστε τον πίνακα Δομής Ανάλυσης Έργου με τη Δομή Ανάλυσης Κινδύνου και εξετάστε εάν έχετε παραλείψει κάποια από τις φάσεις ή κύριες δραστηριότητες του έργου</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291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Απαιτείται συνδυασμός και με άλλη τεχνική (π.χ. ομαδική παραγωγή ιδεών)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mn-lt"/>
                        </a:rPr>
                        <a:t>-</a:t>
                      </a:r>
                      <a:endParaRPr kumimoji="0" lang="en-US" sz="2000" b="0" i="0" u="none" strike="noStrike" cap="none" normalizeH="0" baseline="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839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 μπορούν να καλύψουν όλες τις πιθανές περιοχές </a:t>
                      </a:r>
                      <a:r>
                        <a:rPr kumimoji="0" lang="el-GR" sz="2000" b="0" i="0" u="none" strike="noStrike" cap="none" normalizeH="0" baseline="0" dirty="0" smtClean="0">
                          <a:ln>
                            <a:noFill/>
                          </a:ln>
                          <a:solidFill>
                            <a:schemeClr val="tx1"/>
                          </a:solidFill>
                          <a:effectLst/>
                          <a:latin typeface="+mn-lt"/>
                        </a:rPr>
                        <a:t>  </a:t>
                      </a:r>
                    </a:p>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   κινδύνων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Χρησιμοποιείστε και κάποια άλλη μέθοδο εντοπισμού κινδύνων</a:t>
                      </a:r>
                      <a:endParaRPr kumimoji="0" lang="en-US" sz="20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41</a:t>
            </a:fld>
            <a:endParaRPr lang="el-GR" dirty="0">
              <a:solidFill>
                <a:schemeClr val="tx1"/>
              </a:solidFill>
            </a:endParaRPr>
          </a:p>
        </p:txBody>
      </p:sp>
      <p:pic>
        <p:nvPicPr>
          <p:cNvPr id="7"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251520" y="6089930"/>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3065760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Ανάλυση </a:t>
            </a:r>
            <a:r>
              <a:rPr lang="el-GR" altLang="el-GR" b="1" dirty="0" smtClean="0"/>
              <a:t>υποθέσεων</a:t>
            </a:r>
            <a:endParaRPr lang="el-GR" dirty="0"/>
          </a:p>
        </p:txBody>
      </p:sp>
      <p:sp>
        <p:nvSpPr>
          <p:cNvPr id="3" name="Θέση περιεχομένου 1"/>
          <p:cNvSpPr>
            <a:spLocks noGrp="1"/>
          </p:cNvSpPr>
          <p:nvPr>
            <p:ph idx="1"/>
          </p:nvPr>
        </p:nvSpPr>
        <p:spPr>
          <a:xfrm>
            <a:off x="457200" y="1412776"/>
            <a:ext cx="8229600" cy="4968552"/>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rPr>
              <a:t>Βασίζεται στον εντοπισμό κινδύνων μέσω της εστίασης σε πηγές </a:t>
            </a:r>
            <a:r>
              <a:rPr lang="el-GR" altLang="el-GR" sz="2200" dirty="0" smtClean="0">
                <a:solidFill>
                  <a:srgbClr val="000000"/>
                </a:solidFill>
              </a:rPr>
              <a:t>αβεβαιότητας, </a:t>
            </a:r>
            <a:r>
              <a:rPr lang="el-GR" altLang="el-GR" sz="2200" dirty="0">
                <a:solidFill>
                  <a:srgbClr val="000000"/>
                </a:solidFill>
              </a:rPr>
              <a:t>που προκύπτουν από τις αρχικές υποθέσεις (που γίνονται στα στάδια πριν την εκτέλεση του έργου</a:t>
            </a:r>
            <a:r>
              <a:rPr lang="el-GR" altLang="el-GR" sz="2200" dirty="0" smtClean="0">
                <a:solidFill>
                  <a:srgbClr val="000000"/>
                </a:solidFill>
              </a:rPr>
              <a:t>).</a:t>
            </a:r>
            <a:endParaRPr lang="el-GR" altLang="el-GR" sz="22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rPr>
              <a:t>Οι υποθέσεις μπορεί να είναι σαφείς ή ασαφείς (</a:t>
            </a:r>
            <a:r>
              <a:rPr lang="en-US" altLang="el-GR" sz="2200" dirty="0">
                <a:solidFill>
                  <a:srgbClr val="000000"/>
                </a:solidFill>
              </a:rPr>
              <a:t>“</a:t>
            </a:r>
            <a:r>
              <a:rPr lang="el-GR" altLang="el-GR" sz="2200" dirty="0">
                <a:solidFill>
                  <a:srgbClr val="000000"/>
                </a:solidFill>
              </a:rPr>
              <a:t>κρυμμένες</a:t>
            </a:r>
            <a:r>
              <a:rPr lang="en-US" altLang="el-GR" sz="2200" dirty="0">
                <a:solidFill>
                  <a:srgbClr val="000000"/>
                </a:solidFill>
              </a:rPr>
              <a:t>”</a:t>
            </a:r>
            <a:r>
              <a:rPr lang="el-GR" altLang="el-GR" sz="2200" dirty="0">
                <a:solidFill>
                  <a:srgbClr val="000000"/>
                </a:solidFill>
              </a:rPr>
              <a:t> υποθέσεις</a:t>
            </a:r>
            <a:r>
              <a:rPr lang="el-GR" altLang="el-GR" sz="2200" dirty="0" smtClean="0">
                <a:solidFill>
                  <a:srgbClr val="000000"/>
                </a:solidFill>
              </a:rPr>
              <a:t>).</a:t>
            </a:r>
            <a:endParaRPr lang="el-GR" altLang="el-GR" sz="220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dirty="0">
                <a:solidFill>
                  <a:srgbClr val="000000"/>
                </a:solidFill>
              </a:rPr>
              <a:t>Η διαδικασία εντοπισμού των κινδύνων με την ανάλυση των </a:t>
            </a:r>
            <a:r>
              <a:rPr lang="el-GR" altLang="el-GR" sz="2200" dirty="0" smtClean="0">
                <a:solidFill>
                  <a:srgbClr val="000000"/>
                </a:solidFill>
              </a:rPr>
              <a:t>υποθέσεων, </a:t>
            </a:r>
            <a:r>
              <a:rPr lang="el-GR" altLang="el-GR" sz="2200" dirty="0">
                <a:solidFill>
                  <a:srgbClr val="000000"/>
                </a:solidFill>
              </a:rPr>
              <a:t>πραγματοποιείται με τα εξής βήματα</a:t>
            </a:r>
            <a:r>
              <a:rPr lang="en-US" altLang="el-GR" sz="2200" dirty="0">
                <a:solidFill>
                  <a:srgbClr val="000000"/>
                </a:solidFill>
              </a:rPr>
              <a:t>:</a:t>
            </a:r>
            <a:endParaRPr lang="el-GR" altLang="el-GR" sz="2200" dirty="0">
              <a:solidFill>
                <a:srgbClr val="000000"/>
              </a:solidFill>
            </a:endParaRPr>
          </a:p>
          <a:p>
            <a:pPr marL="1200150" lvl="2" indent="-342900" eaLnBrk="0" fontAlgn="base" hangingPunct="0">
              <a:spcBef>
                <a:spcPts val="0"/>
              </a:spcBef>
              <a:spcAft>
                <a:spcPts val="300"/>
              </a:spcAft>
              <a:buClr>
                <a:srgbClr val="00CC99"/>
              </a:buClr>
              <a:buFont typeface="Arial" panose="020B0604020202020204" pitchFamily="34" charset="0"/>
              <a:buChar char="●"/>
            </a:pPr>
            <a:r>
              <a:rPr lang="el-GR" altLang="el-GR" sz="2000" dirty="0">
                <a:solidFill>
                  <a:srgbClr val="000000"/>
                </a:solidFill>
              </a:rPr>
              <a:t>Εντοπισμός και καταγραφή όλων των υποθέσεων για το </a:t>
            </a:r>
            <a:r>
              <a:rPr lang="el-GR" altLang="el-GR" sz="2000" dirty="0" smtClean="0">
                <a:solidFill>
                  <a:srgbClr val="000000"/>
                </a:solidFill>
              </a:rPr>
              <a:t>έργο.</a:t>
            </a:r>
            <a:endParaRPr lang="el-GR" altLang="el-GR" sz="2000" dirty="0">
              <a:solidFill>
                <a:srgbClr val="000000"/>
              </a:solidFill>
            </a:endParaRPr>
          </a:p>
          <a:p>
            <a:pPr marL="1200150" lvl="2" indent="-342900" eaLnBrk="0" fontAlgn="base" hangingPunct="0">
              <a:spcBef>
                <a:spcPts val="0"/>
              </a:spcBef>
              <a:spcAft>
                <a:spcPts val="300"/>
              </a:spcAft>
              <a:buClr>
                <a:srgbClr val="00CC99"/>
              </a:buClr>
              <a:buFont typeface="Arial" panose="020B0604020202020204" pitchFamily="34" charset="0"/>
              <a:buChar char="●"/>
            </a:pPr>
            <a:r>
              <a:rPr lang="el-GR" altLang="el-GR" sz="2000" dirty="0">
                <a:solidFill>
                  <a:srgbClr val="000000"/>
                </a:solidFill>
              </a:rPr>
              <a:t>Εκτίμηση της σταθερότητας της υπόθεσης (πόσο καλή είναι</a:t>
            </a:r>
            <a:r>
              <a:rPr lang="el-GR" altLang="el-GR" sz="2000" dirty="0" smtClean="0">
                <a:solidFill>
                  <a:srgbClr val="000000"/>
                </a:solidFill>
              </a:rPr>
              <a:t>).</a:t>
            </a:r>
            <a:endParaRPr lang="el-GR" altLang="el-GR" sz="2000" dirty="0">
              <a:solidFill>
                <a:srgbClr val="000000"/>
              </a:solidFill>
            </a:endParaRPr>
          </a:p>
          <a:p>
            <a:pPr marL="1200150" lvl="2" indent="-342900" eaLnBrk="0" fontAlgn="base" hangingPunct="0">
              <a:spcBef>
                <a:spcPts val="0"/>
              </a:spcBef>
              <a:spcAft>
                <a:spcPts val="300"/>
              </a:spcAft>
              <a:buClr>
                <a:srgbClr val="00CC99"/>
              </a:buClr>
              <a:buFont typeface="Arial" panose="020B0604020202020204" pitchFamily="34" charset="0"/>
              <a:buChar char="●"/>
            </a:pPr>
            <a:r>
              <a:rPr lang="el-GR" altLang="el-GR" sz="2000" dirty="0">
                <a:solidFill>
                  <a:srgbClr val="000000"/>
                </a:solidFill>
              </a:rPr>
              <a:t>Εκτίμηση της ευαισθησίας στην υπόθεση (πόσο σημαντικό θα ήταν να είναι λάθος</a:t>
            </a:r>
            <a:r>
              <a:rPr lang="el-GR" altLang="el-GR" sz="2000" dirty="0" smtClean="0">
                <a:solidFill>
                  <a:srgbClr val="000000"/>
                </a:solidFill>
              </a:rPr>
              <a:t>).</a:t>
            </a:r>
            <a:endParaRPr lang="el-GR" altLang="el-GR" sz="2000" dirty="0">
              <a:solidFill>
                <a:srgbClr val="000000"/>
              </a:solidFill>
            </a:endParaRPr>
          </a:p>
          <a:p>
            <a:pPr marL="1200150" lvl="2" indent="-342900" eaLnBrk="0" fontAlgn="base" hangingPunct="0">
              <a:spcBef>
                <a:spcPts val="0"/>
              </a:spcBef>
              <a:spcAft>
                <a:spcPct val="0"/>
              </a:spcAft>
              <a:buClr>
                <a:srgbClr val="00CC99"/>
              </a:buClr>
              <a:buFont typeface="Arial" panose="020B0604020202020204" pitchFamily="34" charset="0"/>
              <a:buChar char="●"/>
            </a:pPr>
            <a:r>
              <a:rPr lang="el-GR" altLang="el-GR" sz="2000" dirty="0">
                <a:solidFill>
                  <a:srgbClr val="000000"/>
                </a:solidFill>
              </a:rPr>
              <a:t>Μετατροπή των ευρημάτων σε </a:t>
            </a:r>
            <a:r>
              <a:rPr lang="el-GR" altLang="el-GR" sz="2000" dirty="0" smtClean="0">
                <a:solidFill>
                  <a:srgbClr val="000000"/>
                </a:solidFill>
              </a:rPr>
              <a:t>κινδύνους</a:t>
            </a:r>
            <a:r>
              <a:rPr lang="el-GR" altLang="el-GR" sz="2000" dirty="0" smtClean="0"/>
              <a:t>.</a:t>
            </a:r>
            <a:endParaRPr lang="el-GR" altLang="el-GR"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42</a:t>
            </a:fld>
            <a:endParaRPr lang="el-GR" sz="1400" dirty="0">
              <a:solidFill>
                <a:schemeClr val="tx1"/>
              </a:solidFill>
            </a:endParaRPr>
          </a:p>
        </p:txBody>
      </p:sp>
    </p:spTree>
    <p:extLst>
      <p:ext uri="{BB962C8B-B14F-4D97-AF65-F5344CB8AC3E}">
        <p14:creationId xmlns:p14="http://schemas.microsoft.com/office/powerpoint/2010/main" val="870982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Σοβαρότητα του κινδύνου ανάλυσης </a:t>
            </a:r>
            <a:r>
              <a:rPr lang="el-GR" b="1" dirty="0" smtClean="0"/>
              <a:t>υπόθεσης</a:t>
            </a:r>
            <a:endParaRPr lang="el-GR" dirty="0"/>
          </a:p>
        </p:txBody>
      </p:sp>
      <p:pic>
        <p:nvPicPr>
          <p:cNvPr id="6" name="Θέση περιεχομένου 1" descr="Εικόνα γραφικής παράστασης στην οποία απεικονίζονται η σταθερότητα υπόθεσης, σε σχέση με την ευαισθησία σε περίπτωση λάθου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056" y="1806664"/>
            <a:ext cx="6723888" cy="435864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43</a:t>
            </a:fld>
            <a:endParaRPr lang="el-GR" sz="1400" dirty="0">
              <a:solidFill>
                <a:schemeClr val="tx1"/>
              </a:solidFill>
            </a:endParaRPr>
          </a:p>
        </p:txBody>
      </p:sp>
    </p:spTree>
    <p:extLst>
      <p:ext uri="{BB962C8B-B14F-4D97-AF65-F5344CB8AC3E}">
        <p14:creationId xmlns:p14="http://schemas.microsoft.com/office/powerpoint/2010/main" val="3470209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Ανάλυση </a:t>
            </a:r>
            <a:r>
              <a:rPr lang="el-GR" altLang="el-GR" b="1" dirty="0" smtClean="0"/>
              <a:t>υποθέσεων: Πλεονεκτήματα - Μειονεκτήματα</a:t>
            </a:r>
            <a:endParaRPr lang="el-GR" dirty="0"/>
          </a:p>
        </p:txBody>
      </p:sp>
      <p:graphicFrame>
        <p:nvGraphicFramePr>
          <p:cNvPr id="6" name="Θέση περιεχομένου 1" descr="Πίνακας:&#10;Πλεονεκτήματα. Μετατρέπουν τις όποιες αβεβαιότητες, που στο έργο μπορεί να φαίνονται ως βεβαιότητες σε κινδύνους. Είναι δυνατό να εντοπίσουν κινδύνους, που μπορούν να επιλυθούν στην αρχή του έργου χωρίς κόστος. &#10;Μειονεκτήματα. Ιδιαίτερα χρονοβόρος διαδικασία.&#10;Προτεινόμενη αντιμετώπιση. Ενημέρωση των στελεχών που χειρίζονται συμφωνίες, και αναγκάζονται να κάνουν υποθέσεις σχετικά με τη σοβαρότητα και τον κίνδυνο, που μπορεί να προκαλέσουν αβέβαιες υποθέσεις.&#10;&#10;&#10;"/>
          <p:cNvGraphicFramePr>
            <a:graphicFrameLocks/>
          </p:cNvGraphicFramePr>
          <p:nvPr>
            <p:custDataLst>
              <p:tags r:id="rId2"/>
            </p:custDataLst>
            <p:extLst>
              <p:ext uri="{D42A27DB-BD31-4B8C-83A1-F6EECF244321}">
                <p14:modId xmlns:p14="http://schemas.microsoft.com/office/powerpoint/2010/main" val="3626648695"/>
              </p:ext>
            </p:extLst>
          </p:nvPr>
        </p:nvGraphicFramePr>
        <p:xfrm>
          <a:off x="467544" y="1534990"/>
          <a:ext cx="8280920" cy="4846338"/>
        </p:xfrm>
        <a:graphic>
          <a:graphicData uri="http://schemas.openxmlformats.org/drawingml/2006/table">
            <a:tbl>
              <a:tblPr firstRow="1"/>
              <a:tblGrid>
                <a:gridCol w="2592288"/>
                <a:gridCol w="2088232"/>
                <a:gridCol w="3600400"/>
              </a:tblGrid>
              <a:tr h="3826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Πλεονεκτήματα</a:t>
                      </a:r>
                      <a:endParaRPr kumimoji="0" lang="en-US" sz="2000" b="1"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αντιμετώπιση</a:t>
                      </a:r>
                      <a:endParaRPr kumimoji="0" lang="en-US" sz="2000" b="1"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21489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Μετατρέπουν τις όποιες αβεβαιότητες (που στο έργο μπορεί να φαίνονται ως βεβαιότητες) σε κινδύνους</a:t>
                      </a: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Ιδιαίτερα χρονοβόρος διαδικασία</a:t>
                      </a: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Ενημέρωση των στελεχών που χειρίζονται συμφωνίες και αναγκάζονται να κάνουν υποθέσεις σχετικά με τη σοβαρότητα και τον κίνδυνο που μπορεί να προκαλέσουν αβέβαιες υποθέσεις</a:t>
                      </a: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8916">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Είναι δυνατό να εντοπίσουν κινδύνους που μπορούν να επιλυθούν στην αρχή του έργου χωρίς κόστος</a:t>
                      </a: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20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096411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Ανάλυση </a:t>
            </a:r>
            <a:r>
              <a:rPr lang="en-US" altLang="el-GR" b="1" dirty="0" smtClean="0"/>
              <a:t>SWOT</a:t>
            </a:r>
            <a:r>
              <a:rPr lang="el-GR" altLang="el-GR" b="1" dirty="0" smtClean="0"/>
              <a:t> (1 από 3)</a:t>
            </a:r>
            <a:endParaRPr lang="el-GR" dirty="0"/>
          </a:p>
        </p:txBody>
      </p:sp>
      <p:sp>
        <p:nvSpPr>
          <p:cNvPr id="3" name="Θέση περιεχομένου 1"/>
          <p:cNvSpPr>
            <a:spLocks noGrp="1"/>
          </p:cNvSpPr>
          <p:nvPr>
            <p:ph idx="1"/>
          </p:nvPr>
        </p:nvSpPr>
        <p:spPr/>
        <p:txBody>
          <a:bodyPr>
            <a:noAutofit/>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000" dirty="0" smtClean="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400" dirty="0" smtClean="0">
                <a:solidFill>
                  <a:srgbClr val="000000"/>
                </a:solidFill>
              </a:rPr>
              <a:t>Η </a:t>
            </a:r>
            <a:r>
              <a:rPr lang="el-GR" altLang="el-GR" sz="2400" dirty="0">
                <a:solidFill>
                  <a:srgbClr val="000000"/>
                </a:solidFill>
              </a:rPr>
              <a:t>ανάλυση </a:t>
            </a:r>
            <a:r>
              <a:rPr lang="en-US" altLang="el-GR" sz="2400" dirty="0">
                <a:solidFill>
                  <a:srgbClr val="000000"/>
                </a:solidFill>
              </a:rPr>
              <a:t>SWOT</a:t>
            </a:r>
            <a:r>
              <a:rPr lang="el-GR" altLang="el-GR" sz="2400" dirty="0">
                <a:solidFill>
                  <a:srgbClr val="000000"/>
                </a:solidFill>
              </a:rPr>
              <a:t> (</a:t>
            </a:r>
            <a:r>
              <a:rPr lang="en-US" altLang="el-GR" sz="2400" b="1" dirty="0">
                <a:solidFill>
                  <a:srgbClr val="000000"/>
                </a:solidFill>
              </a:rPr>
              <a:t>S</a:t>
            </a:r>
            <a:r>
              <a:rPr lang="en-US" altLang="el-GR" sz="2400" dirty="0">
                <a:solidFill>
                  <a:srgbClr val="000000"/>
                </a:solidFill>
              </a:rPr>
              <a:t>trengths, </a:t>
            </a:r>
            <a:r>
              <a:rPr lang="en-US" altLang="el-GR" sz="2400" b="1" dirty="0">
                <a:solidFill>
                  <a:srgbClr val="000000"/>
                </a:solidFill>
              </a:rPr>
              <a:t>W</a:t>
            </a:r>
            <a:r>
              <a:rPr lang="en-US" altLang="el-GR" sz="2400" dirty="0">
                <a:solidFill>
                  <a:srgbClr val="000000"/>
                </a:solidFill>
              </a:rPr>
              <a:t>eaknesses, </a:t>
            </a:r>
            <a:r>
              <a:rPr lang="en-US" altLang="el-GR" sz="2400" b="1" dirty="0">
                <a:solidFill>
                  <a:srgbClr val="000000"/>
                </a:solidFill>
              </a:rPr>
              <a:t>O</a:t>
            </a:r>
            <a:r>
              <a:rPr lang="en-US" altLang="el-GR" sz="2400" dirty="0">
                <a:solidFill>
                  <a:srgbClr val="000000"/>
                </a:solidFill>
              </a:rPr>
              <a:t>pportunities, </a:t>
            </a:r>
            <a:r>
              <a:rPr lang="en-US" altLang="el-GR" sz="2400" b="1" dirty="0">
                <a:solidFill>
                  <a:srgbClr val="000000"/>
                </a:solidFill>
              </a:rPr>
              <a:t>T</a:t>
            </a:r>
            <a:r>
              <a:rPr lang="en-US" altLang="el-GR" sz="2400" dirty="0">
                <a:solidFill>
                  <a:srgbClr val="000000"/>
                </a:solidFill>
              </a:rPr>
              <a:t>hreats</a:t>
            </a:r>
            <a:r>
              <a:rPr lang="el-GR" altLang="el-GR" sz="2400" dirty="0">
                <a:solidFill>
                  <a:srgbClr val="000000"/>
                </a:solidFill>
              </a:rPr>
              <a:t>) εστιάζει στις </a:t>
            </a:r>
            <a:r>
              <a:rPr lang="el-GR" altLang="el-GR" sz="2400" dirty="0" smtClean="0">
                <a:solidFill>
                  <a:srgbClr val="000000"/>
                </a:solidFill>
              </a:rPr>
              <a:t>δυνατότητες</a:t>
            </a:r>
            <a:r>
              <a:rPr lang="el-GR" altLang="el-GR" sz="2400" dirty="0">
                <a:solidFill>
                  <a:srgbClr val="000000"/>
                </a:solidFill>
              </a:rPr>
              <a:t>, </a:t>
            </a:r>
            <a:r>
              <a:rPr lang="el-GR" altLang="el-GR" sz="2400" dirty="0" smtClean="0">
                <a:solidFill>
                  <a:srgbClr val="000000"/>
                </a:solidFill>
              </a:rPr>
              <a:t>αδυναμίες</a:t>
            </a:r>
            <a:r>
              <a:rPr lang="el-GR" altLang="el-GR" sz="2400" dirty="0">
                <a:solidFill>
                  <a:srgbClr val="000000"/>
                </a:solidFill>
              </a:rPr>
              <a:t>, </a:t>
            </a:r>
            <a:r>
              <a:rPr lang="el-GR" altLang="el-GR" sz="2400" dirty="0" smtClean="0">
                <a:solidFill>
                  <a:srgbClr val="000000"/>
                </a:solidFill>
              </a:rPr>
              <a:t>ευκαιρίες, </a:t>
            </a:r>
            <a:r>
              <a:rPr lang="el-GR" altLang="el-GR" sz="2400" dirty="0">
                <a:solidFill>
                  <a:srgbClr val="000000"/>
                </a:solidFill>
              </a:rPr>
              <a:t>και </a:t>
            </a:r>
            <a:r>
              <a:rPr lang="el-GR" altLang="el-GR" sz="2400" dirty="0" smtClean="0">
                <a:solidFill>
                  <a:srgbClr val="000000"/>
                </a:solidFill>
              </a:rPr>
              <a:t>απειλές, </a:t>
            </a:r>
            <a:r>
              <a:rPr lang="el-GR" altLang="el-GR" sz="2400" dirty="0">
                <a:solidFill>
                  <a:srgbClr val="000000"/>
                </a:solidFill>
              </a:rPr>
              <a:t>για το υπό εξέταση </a:t>
            </a:r>
            <a:r>
              <a:rPr lang="el-GR" altLang="el-GR" sz="2400" dirty="0" smtClean="0">
                <a:solidFill>
                  <a:srgbClr val="000000"/>
                </a:solidFill>
              </a:rPr>
              <a:t>έργο.</a:t>
            </a:r>
            <a:endParaRPr lang="el-GR" altLang="el-GR" sz="240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sz="2400" dirty="0">
                <a:solidFill>
                  <a:srgbClr val="000000"/>
                </a:solidFill>
              </a:rPr>
              <a:t>Οι δυνατότητες και οι αδυναμίες της </a:t>
            </a:r>
            <a:r>
              <a:rPr lang="el-GR" altLang="el-GR" sz="2400" dirty="0" smtClean="0">
                <a:solidFill>
                  <a:srgbClr val="000000"/>
                </a:solidFill>
              </a:rPr>
              <a:t>επιχείρησης, </a:t>
            </a:r>
            <a:r>
              <a:rPr lang="el-GR" altLang="el-GR" sz="2400" dirty="0">
                <a:solidFill>
                  <a:srgbClr val="000000"/>
                </a:solidFill>
              </a:rPr>
              <a:t>αποτελούν συνήθως αιτίες για κινδύνους, οι οποίοι προκύπτουν από την ανάλυση ευκαιριών και </a:t>
            </a:r>
            <a:r>
              <a:rPr lang="el-GR" altLang="el-GR" sz="2400" dirty="0" smtClean="0">
                <a:solidFill>
                  <a:srgbClr val="000000"/>
                </a:solidFill>
              </a:rPr>
              <a:t>απειλών.</a:t>
            </a:r>
            <a:endParaRPr lang="el-GR" altLang="el-GR" sz="24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400" dirty="0">
                <a:solidFill>
                  <a:srgbClr val="000000"/>
                </a:solidFill>
              </a:rPr>
              <a:t>Απαιτείται τακτική επανάληψη της διαδικασίας, αφού η φύση των κινδύνων στα έργα είναι </a:t>
            </a:r>
            <a:r>
              <a:rPr lang="el-GR" altLang="el-GR" sz="2400" dirty="0" smtClean="0">
                <a:solidFill>
                  <a:srgbClr val="000000"/>
                </a:solidFill>
              </a:rPr>
              <a:t>δυναμική</a:t>
            </a:r>
            <a:r>
              <a:rPr lang="el-GR" altLang="el-GR" sz="2400" dirty="0" smtClean="0"/>
              <a:t>.</a:t>
            </a:r>
            <a:endParaRPr lang="el-GR" altLang="el-GR" sz="24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45</a:t>
            </a:fld>
            <a:endParaRPr lang="el-GR" dirty="0">
              <a:solidFill>
                <a:schemeClr val="tx1"/>
              </a:solidFill>
            </a:endParaRPr>
          </a:p>
        </p:txBody>
      </p:sp>
    </p:spTree>
    <p:extLst>
      <p:ext uri="{BB962C8B-B14F-4D97-AF65-F5344CB8AC3E}">
        <p14:creationId xmlns:p14="http://schemas.microsoft.com/office/powerpoint/2010/main" val="42496772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b="1" dirty="0"/>
              <a:t>Ανάλυση </a:t>
            </a:r>
            <a:r>
              <a:rPr lang="en-US" altLang="el-GR" b="1" dirty="0"/>
              <a:t>SWOT</a:t>
            </a:r>
            <a:r>
              <a:rPr lang="el-GR" altLang="el-GR" b="1" dirty="0"/>
              <a:t> </a:t>
            </a:r>
            <a:r>
              <a:rPr lang="el-GR" altLang="el-GR" b="1" dirty="0" smtClean="0"/>
              <a:t>(2 </a:t>
            </a:r>
            <a:r>
              <a:rPr lang="el-GR" altLang="el-GR" b="1" dirty="0"/>
              <a:t>από </a:t>
            </a:r>
            <a:r>
              <a:rPr lang="el-GR" altLang="el-GR" b="1" dirty="0" smtClean="0"/>
              <a:t>3)</a:t>
            </a:r>
            <a:endParaRPr lang="el-GR" dirty="0"/>
          </a:p>
        </p:txBody>
      </p:sp>
      <p:sp>
        <p:nvSpPr>
          <p:cNvPr id="3" name="Θέση περιεχομένου 1"/>
          <p:cNvSpPr>
            <a:spLocks noGrp="1"/>
          </p:cNvSpPr>
          <p:nvPr>
            <p:ph sz="half" idx="1"/>
          </p:nvPr>
        </p:nvSpPr>
        <p:spPr/>
        <p:txBody>
          <a:bodyPr>
            <a:normAutofit/>
          </a:bodyPr>
          <a:lstStyle/>
          <a:p>
            <a:pPr lvl="0" eaLnBrk="0" fontAlgn="base" hangingPunct="0">
              <a:spcBef>
                <a:spcPts val="0"/>
              </a:spcBef>
              <a:spcAft>
                <a:spcPct val="0"/>
              </a:spcAft>
              <a:buClr>
                <a:srgbClr val="C00000"/>
              </a:buClr>
              <a:buFont typeface="Arial" panose="020B0604020202020204" pitchFamily="34" charset="0"/>
              <a:buChar char="●"/>
            </a:pPr>
            <a:endParaRPr lang="el-GR" altLang="el-GR" sz="1600" dirty="0" smtClean="0">
              <a:solidFill>
                <a:srgbClr val="000000"/>
              </a:solidFill>
            </a:endParaRPr>
          </a:p>
          <a:p>
            <a:pPr lvl="0" eaLnBrk="0" fontAlgn="base" hangingPunct="0">
              <a:spcBef>
                <a:spcPts val="0"/>
              </a:spcBef>
              <a:spcAft>
                <a:spcPct val="0"/>
              </a:spcAft>
              <a:buClr>
                <a:srgbClr val="C00000"/>
              </a:buClr>
              <a:buFont typeface="Arial" panose="020B0604020202020204" pitchFamily="34" charset="0"/>
              <a:buChar char="●"/>
            </a:pPr>
            <a:r>
              <a:rPr lang="el-GR" altLang="el-GR" dirty="0" smtClean="0">
                <a:solidFill>
                  <a:srgbClr val="000000"/>
                </a:solidFill>
              </a:rPr>
              <a:t>Εντοπισμός </a:t>
            </a:r>
            <a:r>
              <a:rPr lang="el-GR" altLang="el-GR" dirty="0">
                <a:solidFill>
                  <a:srgbClr val="000000"/>
                </a:solidFill>
              </a:rPr>
              <a:t>των δυνατών και αδύνατων σημείων (αιτίες) </a:t>
            </a:r>
            <a:r>
              <a:rPr lang="el-GR" altLang="el-GR" dirty="0" smtClean="0">
                <a:solidFill>
                  <a:srgbClr val="000000"/>
                </a:solidFill>
              </a:rPr>
              <a:t>της επιχείρησης, </a:t>
            </a:r>
            <a:r>
              <a:rPr lang="el-GR" altLang="el-GR" dirty="0">
                <a:solidFill>
                  <a:srgbClr val="000000"/>
                </a:solidFill>
              </a:rPr>
              <a:t>και με βάση </a:t>
            </a:r>
            <a:r>
              <a:rPr lang="el-GR" altLang="el-GR" dirty="0" smtClean="0">
                <a:solidFill>
                  <a:srgbClr val="000000"/>
                </a:solidFill>
              </a:rPr>
              <a:t>αυτά, </a:t>
            </a:r>
            <a:r>
              <a:rPr lang="el-GR" altLang="el-GR" dirty="0">
                <a:solidFill>
                  <a:srgbClr val="000000"/>
                </a:solidFill>
              </a:rPr>
              <a:t>εντοπισμός απειλών και ευκαιριών (κινδύνων</a:t>
            </a:r>
            <a:r>
              <a:rPr lang="el-GR" altLang="el-GR" dirty="0" smtClean="0">
                <a:solidFill>
                  <a:srgbClr val="000000"/>
                </a:solidFill>
              </a:rPr>
              <a:t>).</a:t>
            </a:r>
            <a:endParaRPr lang="el-GR" altLang="el-GR" dirty="0">
              <a:solidFill>
                <a:srgbClr val="000000"/>
              </a:solidFill>
            </a:endParaRPr>
          </a:p>
        </p:txBody>
      </p:sp>
      <p:pic>
        <p:nvPicPr>
          <p:cNvPr id="7" name="Θέση περιεχομένου 2" descr="Εικόνα με το διάγραμμα των δυνατοτήτων και αδυναμιών, σε σχέση με τις απειλές και τις ευκαιρίε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988840"/>
            <a:ext cx="4038600" cy="3905522"/>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46</a:t>
            </a:fld>
            <a:endParaRPr lang="el-GR" dirty="0">
              <a:solidFill>
                <a:schemeClr val="tx1"/>
              </a:solidFill>
            </a:endParaRPr>
          </a:p>
        </p:txBody>
      </p:sp>
    </p:spTree>
    <p:extLst>
      <p:ext uri="{BB962C8B-B14F-4D97-AF65-F5344CB8AC3E}">
        <p14:creationId xmlns:p14="http://schemas.microsoft.com/office/powerpoint/2010/main" val="1968148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p:txBody>
          <a:bodyPr/>
          <a:lstStyle/>
          <a:p>
            <a:r>
              <a:rPr lang="el-GR" altLang="el-GR" b="1" dirty="0"/>
              <a:t>Ανάλυση </a:t>
            </a:r>
            <a:r>
              <a:rPr lang="en-US" altLang="el-GR" b="1" dirty="0"/>
              <a:t>SWOT</a:t>
            </a:r>
            <a:r>
              <a:rPr lang="el-GR" altLang="el-GR" b="1" dirty="0"/>
              <a:t> </a:t>
            </a:r>
            <a:r>
              <a:rPr lang="el-GR" altLang="el-GR" b="1" dirty="0" smtClean="0"/>
              <a:t>(3 </a:t>
            </a:r>
            <a:r>
              <a:rPr lang="el-GR" altLang="el-GR" b="1" dirty="0"/>
              <a:t>από 3)</a:t>
            </a:r>
            <a:endParaRPr lang="el-GR" b="1" dirty="0"/>
          </a:p>
        </p:txBody>
      </p:sp>
      <p:graphicFrame>
        <p:nvGraphicFramePr>
          <p:cNvPr id="7" name="Θέση περιεχομένου 1" descr="Πίνακας: &#10;Δυνατότητες. Η επιχείρηση διαθέτει το μεγαλύτερο αριθμό έργων στο συγκεκριμένο πεδίο. Η επωνυμία της επιχείρησης είναι ιδιαιτέρως αναγνωρισμένη. &#10;Ευκαιρίες. Ευκολότερη ανάληψη νέων έργων. &#10;Αδυναμίες. Η επιχείρηση χρησιμοποιεί σχεδόν αποκλειστικά υπεργολάβους.&#10;Απειλές. Απώλεια τεχνογνωσίας μέσω των εργολάβων.&#10;&#10;&#10;&#10;&#10;&#10;"/>
          <p:cNvGraphicFramePr>
            <a:graphicFrameLocks/>
          </p:cNvGraphicFramePr>
          <p:nvPr>
            <p:custDataLst>
              <p:tags r:id="rId2"/>
            </p:custDataLst>
            <p:extLst>
              <p:ext uri="{D42A27DB-BD31-4B8C-83A1-F6EECF244321}">
                <p14:modId xmlns:p14="http://schemas.microsoft.com/office/powerpoint/2010/main" val="875376642"/>
              </p:ext>
            </p:extLst>
          </p:nvPr>
        </p:nvGraphicFramePr>
        <p:xfrm>
          <a:off x="467544" y="1484784"/>
          <a:ext cx="8136458" cy="4724456"/>
        </p:xfrm>
        <a:graphic>
          <a:graphicData uri="http://schemas.openxmlformats.org/drawingml/2006/table">
            <a:tbl>
              <a:tblPr firstRow="1"/>
              <a:tblGrid>
                <a:gridCol w="4104010"/>
                <a:gridCol w="4032448"/>
              </a:tblGrid>
              <a:tr h="66763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Δυνατότητες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a:t>
                      </a:r>
                      <a:r>
                        <a:rPr kumimoji="0" lang="en-US" sz="2200" b="0" i="0" u="none" strike="noStrike" cap="none" normalizeH="0" baseline="0" dirty="0" smtClean="0">
                          <a:ln>
                            <a:noFill/>
                          </a:ln>
                          <a:solidFill>
                            <a:schemeClr val="tx1"/>
                          </a:solidFill>
                          <a:effectLst/>
                          <a:latin typeface="Arial" charset="0"/>
                        </a:rPr>
                        <a:t>Strengths)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Αδυναμίες</a:t>
                      </a:r>
                      <a:endParaRPr kumimoji="0" lang="en-US" sz="2200" b="0" i="0" u="none" strike="noStrike" cap="none" normalizeH="0" baseline="0" dirty="0" smtClean="0">
                        <a:ln>
                          <a:noFill/>
                        </a:ln>
                        <a:solidFill>
                          <a:schemeClr val="tx1"/>
                        </a:solidFill>
                        <a:effectLst/>
                        <a:latin typeface="Arial" charset="0"/>
                      </a:endParaRP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n-US" sz="2200" b="0" i="0" u="none" strike="noStrike" cap="none" normalizeH="0" baseline="0" dirty="0" smtClean="0">
                          <a:ln>
                            <a:noFill/>
                          </a:ln>
                          <a:solidFill>
                            <a:schemeClr val="tx1"/>
                          </a:solidFill>
                          <a:effectLst/>
                          <a:latin typeface="Arial" charset="0"/>
                        </a:rPr>
                        <a:t>(Weaknesses)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000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Arial" charset="0"/>
                        </a:rPr>
                        <a:t>1. Η επιχείρηση διαθέτει το μεγαλύτερο αριθμό έργων στο συγκεκριμένο πεδίο</a:t>
                      </a:r>
                      <a:endParaRPr kumimoji="0" lang="el-GR" sz="2000" b="0" i="0" u="none" strike="noStrike" cap="none" normalizeH="0" baseline="0" noProof="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noProof="0" dirty="0" smtClean="0">
                          <a:ln>
                            <a:noFill/>
                          </a:ln>
                          <a:solidFill>
                            <a:schemeClr val="tx1"/>
                          </a:solidFill>
                          <a:effectLst/>
                          <a:latin typeface="Arial" charset="0"/>
                        </a:rPr>
                        <a:t>1. Η επιχείρηση χρησιμοποιεί σχεδόν αποκλειστικά υπεργολάβους</a:t>
                      </a:r>
                      <a:endParaRPr kumimoji="0" lang="el-GR" sz="2000" b="0" i="0" u="none" strike="noStrike" cap="none" normalizeH="0" baseline="0" noProof="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45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2. Η επωνυμία της επιχείρησης είναι ιδιαιτέρως αναγνωρισμένη</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Arial" charset="0"/>
                        </a:rPr>
                        <a:t>2. …</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9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763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Ευκαιρίες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a:t>
                      </a:r>
                      <a:r>
                        <a:rPr kumimoji="0" lang="en-US" sz="2200" b="0" i="0" u="none" strike="noStrike" cap="none" normalizeH="0" baseline="0" dirty="0" smtClean="0">
                          <a:ln>
                            <a:noFill/>
                          </a:ln>
                          <a:solidFill>
                            <a:schemeClr val="tx1"/>
                          </a:solidFill>
                          <a:effectLst/>
                          <a:latin typeface="Arial" charset="0"/>
                        </a:rPr>
                        <a:t>Opportunities)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Απειλές</a:t>
                      </a:r>
                    </a:p>
                    <a:p>
                      <a:pPr marL="0" marR="0" lvl="0" indent="0" algn="ctr"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200" b="0" i="0" u="none" strike="noStrike" cap="none" normalizeH="0" baseline="0" dirty="0" smtClean="0">
                          <a:ln>
                            <a:noFill/>
                          </a:ln>
                          <a:solidFill>
                            <a:schemeClr val="tx1"/>
                          </a:solidFill>
                          <a:effectLst/>
                          <a:latin typeface="Arial" charset="0"/>
                        </a:rPr>
                        <a:t>(</a:t>
                      </a:r>
                      <a:r>
                        <a:rPr kumimoji="0" lang="en-US" sz="2200" b="0" i="0" u="none" strike="noStrike" cap="none" normalizeH="0" baseline="0" dirty="0" smtClean="0">
                          <a:ln>
                            <a:noFill/>
                          </a:ln>
                          <a:solidFill>
                            <a:schemeClr val="tx1"/>
                          </a:solidFill>
                          <a:effectLst/>
                          <a:latin typeface="Arial" charset="0"/>
                        </a:rPr>
                        <a:t>Threats)</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454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1. </a:t>
                      </a:r>
                      <a:r>
                        <a:rPr kumimoji="0" lang="el-GR" sz="2000" b="0" i="0" u="none" strike="noStrike" cap="none" normalizeH="0" baseline="0" dirty="0" smtClean="0">
                          <a:ln>
                            <a:noFill/>
                          </a:ln>
                          <a:solidFill>
                            <a:schemeClr val="tx1"/>
                          </a:solidFill>
                          <a:effectLst/>
                          <a:latin typeface="Arial" charset="0"/>
                        </a:rPr>
                        <a:t>Ευκολότερη ανάληψη νέων έργων</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Απώλεια τεχνογνωσίας μέσω των εργολάβων</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909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endParaRPr kumimoji="0" lang="en-US" sz="2000" b="0" i="0" u="none" strike="noStrike" cap="none" normalizeH="0" baseline="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ts val="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2…</a:t>
                      </a:r>
                      <a:endParaRPr kumimoji="0" lang="en-US" sz="2000" b="0" i="0" u="none" strike="noStrike" cap="none" normalizeH="0" baseline="0" dirty="0" smtClean="0">
                        <a:ln>
                          <a:noFill/>
                        </a:ln>
                        <a:solidFill>
                          <a:schemeClr val="tx1"/>
                        </a:solidFill>
                        <a:effectLst/>
                        <a:latin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47</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177388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rmAutofit fontScale="90000"/>
          </a:bodyPr>
          <a:lstStyle/>
          <a:p>
            <a:pPr lvl="0"/>
            <a:r>
              <a:rPr lang="el-GR" altLang="el-GR" b="1" dirty="0"/>
              <a:t>Ανάλυση </a:t>
            </a:r>
            <a:r>
              <a:rPr lang="en-US" altLang="el-GR" b="1" dirty="0" smtClean="0"/>
              <a:t>SWOT</a:t>
            </a:r>
            <a:r>
              <a:rPr lang="el-GR" altLang="el-GR" b="1" dirty="0" smtClean="0"/>
              <a:t>:</a:t>
            </a:r>
            <a:br>
              <a:rPr lang="el-GR" altLang="el-GR" b="1" dirty="0" smtClean="0"/>
            </a:br>
            <a:r>
              <a:rPr lang="el-GR" b="1" dirty="0" smtClean="0">
                <a:latin typeface="Arial" charset="0"/>
              </a:rPr>
              <a:t>Πλεονεκτήματα και μειονεκτήματα</a:t>
            </a:r>
            <a:endParaRPr lang="el-GR" b="1" dirty="0"/>
          </a:p>
        </p:txBody>
      </p:sp>
      <p:graphicFrame>
        <p:nvGraphicFramePr>
          <p:cNvPr id="5" name="Θέση περιεχομένου 1" descr="Πίνακας:&#10;Πλεονεκτήματα. Γνωστή τεχνική από τις επιστήμες διοίκησης. Σχετικά εύκολη υλοποίηση.&#10;Μειονεκτήματα. Δεν μπορεί να βασιστεί κανείς αποκλειστικά σε αυτή την ανάλυση. Χρειάζεται έμπειρος καθοδηγητής για την ομάδα που θα κάνει την ανάλυση.&#10;&#10;&#10;&#10;"/>
          <p:cNvGraphicFramePr>
            <a:graphicFrameLocks/>
          </p:cNvGraphicFramePr>
          <p:nvPr>
            <p:custDataLst>
              <p:tags r:id="rId2"/>
            </p:custDataLst>
            <p:extLst>
              <p:ext uri="{D42A27DB-BD31-4B8C-83A1-F6EECF244321}">
                <p14:modId xmlns:p14="http://schemas.microsoft.com/office/powerpoint/2010/main" val="1956158547"/>
              </p:ext>
            </p:extLst>
          </p:nvPr>
        </p:nvGraphicFramePr>
        <p:xfrm>
          <a:off x="612006" y="2492896"/>
          <a:ext cx="7920434" cy="2333626"/>
        </p:xfrm>
        <a:graphic>
          <a:graphicData uri="http://schemas.openxmlformats.org/drawingml/2006/table">
            <a:tbl>
              <a:tblPr firstRow="1"/>
              <a:tblGrid>
                <a:gridCol w="3455938"/>
                <a:gridCol w="4464496"/>
              </a:tblGrid>
              <a:tr h="6762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Πλεονεκτήματα</a:t>
                      </a:r>
                      <a:endParaRPr kumimoji="0" lang="en-US"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Arial" charset="0"/>
                        </a:rPr>
                        <a:t>Μειονεκτήματα</a:t>
                      </a:r>
                      <a:endParaRPr kumimoji="0" lang="en-US" sz="24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921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Γνωστή τεχνική από τις επιστήμες διοίκησης</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Δεν μπορεί να βασιστεί κανείς αποκλειστικά σε αυτή την ανάλυση</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Σχετικά εύκολη υλοποίηση</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Χρειάζεται έμπειρος καθοδηγητής για την ομάδα που θα κάνει την ανάλυση</a:t>
                      </a:r>
                      <a:endParaRPr kumimoji="0" lang="en-US"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48</a:t>
            </a:fld>
            <a:endParaRPr lang="el-GR" dirty="0">
              <a:solidFill>
                <a:schemeClr val="tx1"/>
              </a:solidFill>
            </a:endParaRPr>
          </a:p>
        </p:txBody>
      </p:sp>
    </p:spTree>
    <p:custDataLst>
      <p:tags r:id="rId1"/>
    </p:custDataLst>
    <p:extLst>
      <p:ext uri="{BB962C8B-B14F-4D97-AF65-F5344CB8AC3E}">
        <p14:creationId xmlns:p14="http://schemas.microsoft.com/office/powerpoint/2010/main" val="1250390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Ανάλυση </a:t>
            </a:r>
            <a:r>
              <a:rPr lang="en-US" altLang="el-GR" b="1" dirty="0"/>
              <a:t>SWOT</a:t>
            </a:r>
            <a:r>
              <a:rPr lang="el-GR" altLang="el-GR" b="1" dirty="0" smtClean="0"/>
              <a:t>: </a:t>
            </a:r>
            <a:br>
              <a:rPr lang="el-GR" altLang="el-GR" b="1" dirty="0" smtClean="0"/>
            </a:br>
            <a:r>
              <a:rPr lang="el-GR" altLang="el-GR" b="1" dirty="0" smtClean="0"/>
              <a:t>Μ</a:t>
            </a:r>
            <a:r>
              <a:rPr lang="el-GR" b="1" dirty="0" smtClean="0">
                <a:latin typeface="Arial" charset="0"/>
              </a:rPr>
              <a:t>ειονεκτήματα και αντιμετώπιση</a:t>
            </a:r>
            <a:endParaRPr lang="el-GR" dirty="0"/>
          </a:p>
        </p:txBody>
      </p:sp>
      <p:graphicFrame>
        <p:nvGraphicFramePr>
          <p:cNvPr id="5" name="Θέση περιεχομένου 1" descr="Πίνακας: &#10;Πρώτη γραμμή. Μειονέκτημα, δεν μπορεί να βασιστεί κανείς αποκλειστικά σε αυτή την ανάλυση. Προτεινόμενη αντιμετώπιση, προσπαθήστε να πάρετε έτοιμη την ανάλυση αυτή, αν έχει γίνει από άλλο τμήμα της επιχείρησης, και επιλέξτε παράλληλα και κάποια άλλη μέθοδο εντοπισμού.&#10;Δεύτερη γραμμή. Μειονέκτημα, χρειάζεται έμπειρος καθοδηγητής για την ομάδα που θα κάνει την ανάλυση. Προτεινόμενη αντιμετώπιση, όταν γνωρίζετε ότι η ομάδα δεν είναι έμπειρη, και δεν μπορείτε να χρησιμοποιήσετε εξωτερικό σύμβουλο, ή να την εκπαιδεύσετε, χρησιμοποιήστε πάνω από μία μέθοδο εντοπισμού κινδύνων.&#10;&#10;&#10;&#10;&#10;&#10;"/>
          <p:cNvGraphicFramePr>
            <a:graphicFrameLocks/>
          </p:cNvGraphicFramePr>
          <p:nvPr>
            <p:custDataLst>
              <p:tags r:id="rId2"/>
            </p:custDataLst>
            <p:extLst>
              <p:ext uri="{D42A27DB-BD31-4B8C-83A1-F6EECF244321}">
                <p14:modId xmlns:p14="http://schemas.microsoft.com/office/powerpoint/2010/main" val="3170138989"/>
              </p:ext>
            </p:extLst>
          </p:nvPr>
        </p:nvGraphicFramePr>
        <p:xfrm>
          <a:off x="684014" y="1988840"/>
          <a:ext cx="7776418" cy="3992826"/>
        </p:xfrm>
        <a:graphic>
          <a:graphicData uri="http://schemas.openxmlformats.org/drawingml/2006/table">
            <a:tbl>
              <a:tblPr firstRow="1"/>
              <a:tblGrid>
                <a:gridCol w="2951882"/>
                <a:gridCol w="4824536"/>
              </a:tblGrid>
              <a:tr h="41507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Μειονεκτήματα</a:t>
                      </a:r>
                      <a:endParaRPr kumimoji="0" lang="en-US" sz="2400" b="1"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400" b="1" i="0" u="none" strike="noStrike" cap="none" normalizeH="0" baseline="0" dirty="0" smtClean="0">
                          <a:ln>
                            <a:noFill/>
                          </a:ln>
                          <a:solidFill>
                            <a:schemeClr val="tx1"/>
                          </a:solidFill>
                          <a:effectLst/>
                          <a:latin typeface="+mn-lt"/>
                        </a:rPr>
                        <a:t>Προτεινόμενη αντιμετώπιση</a:t>
                      </a:r>
                      <a:endParaRPr kumimoji="0" lang="en-US" sz="2400" b="1"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46664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Δεν μπορεί να βασιστεί κανείς αποκλειστικά σε αυτή την ανάλυση</a:t>
                      </a:r>
                      <a:endParaRPr kumimoji="0" lang="en-US" sz="2000" b="0"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Προσπαθήστε να πάρετε έτοιμη την ανάλυση αυτή αν έχει γίνει από άλλο τμήμα της επιχείρησης και επιλέξτε παράλληλα και κάποια άλλη μέθοδο εντοπισμού</a:t>
                      </a:r>
                      <a:endParaRPr kumimoji="0" lang="en-US" sz="2000" b="0"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4336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Χρειάζεται έμπειρος καθοδηγητής για την ομάδα που θα κάνει την ανάλυση</a:t>
                      </a:r>
                      <a:endParaRPr kumimoji="0" lang="en-US" sz="2000" b="0"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Όταν γνωρίζετε ότι η ομάδα δεν είναι έμπειρη και δεν μπορείτε να χρησιμοποιήσετε εξωτερικό σύμβουλο ή να την εκπαιδεύσετε, χρησιμοποιήστε πάνω από μια μέθοδο εντοπισμού κινδύνων</a:t>
                      </a:r>
                      <a:endParaRPr kumimoji="0" lang="en-US" sz="2000" b="0" i="0" u="none" strike="noStrike" cap="none" normalizeH="0" baseline="0" dirty="0" smtClean="0">
                        <a:ln>
                          <a:noFill/>
                        </a:ln>
                        <a:solidFill>
                          <a:schemeClr val="tx1"/>
                        </a:solidFill>
                        <a:effectLst/>
                        <a:latin typeface="+mn-lt"/>
                      </a:endParaRPr>
                    </a:p>
                  </a:txBody>
                  <a:tcPr marT="45711" marB="4571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49</a:t>
            </a:fld>
            <a:endParaRPr lang="el-GR"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4085175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r>
              <a:rPr lang="el-GR" altLang="el-GR" b="1" dirty="0" smtClean="0">
                <a:solidFill>
                  <a:srgbClr val="333333"/>
                </a:solidFill>
              </a:rPr>
              <a:t>Περιεχόμενα ενότητας</a:t>
            </a:r>
          </a:p>
        </p:txBody>
      </p:sp>
      <p:sp>
        <p:nvSpPr>
          <p:cNvPr id="4" name="Θέση περιεχομένου 1">
            <a:hlinkClick r:id="rId4" action="ppaction://hlinksldjump" tooltip="Μετάβαση στη Διαφάνεια 6"/>
          </p:cNvPr>
          <p:cNvSpPr/>
          <p:nvPr/>
        </p:nvSpPr>
        <p:spPr>
          <a:xfrm>
            <a:off x="809625" y="1413024"/>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800" i="1" dirty="0">
                <a:solidFill>
                  <a:srgbClr val="0070C0"/>
                </a:solidFill>
              </a:rPr>
              <a:t>1)  </a:t>
            </a:r>
            <a:r>
              <a:rPr lang="el-GR" sz="2800" i="1" dirty="0" smtClean="0">
                <a:solidFill>
                  <a:srgbClr val="0070C0"/>
                </a:solidFill>
              </a:rPr>
              <a:t>Εντοπισμός κινδύνων</a:t>
            </a:r>
            <a:endParaRPr lang="el-GR" i="1" dirty="0">
              <a:solidFill>
                <a:srgbClr val="0070C0"/>
              </a:solidFill>
            </a:endParaRPr>
          </a:p>
        </p:txBody>
      </p:sp>
      <p:sp>
        <p:nvSpPr>
          <p:cNvPr id="14" name="Θέση περιεχομένου 2">
            <a:hlinkClick r:id="rId5" action="ppaction://hlinksldjump" tooltip="Μετάβαση στη Διαφάνεια 13"/>
          </p:cNvPr>
          <p:cNvSpPr/>
          <p:nvPr>
            <p:custDataLst>
              <p:tags r:id="rId2"/>
            </p:custDataLst>
          </p:nvPr>
        </p:nvSpPr>
        <p:spPr>
          <a:xfrm>
            <a:off x="809171" y="1988840"/>
            <a:ext cx="7507288"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i="1" dirty="0">
                <a:solidFill>
                  <a:srgbClr val="0070C0"/>
                </a:solidFill>
              </a:rPr>
              <a:t>2</a:t>
            </a:r>
            <a:r>
              <a:rPr lang="el-GR" sz="2800" i="1" dirty="0">
                <a:solidFill>
                  <a:srgbClr val="0070C0"/>
                </a:solidFill>
              </a:rPr>
              <a:t>)  </a:t>
            </a:r>
            <a:r>
              <a:rPr lang="el-GR" sz="2800" i="1" dirty="0" smtClean="0">
                <a:solidFill>
                  <a:srgbClr val="0070C0"/>
                </a:solidFill>
              </a:rPr>
              <a:t>Μέθοδοι εντοπισμού:</a:t>
            </a:r>
            <a:endParaRPr lang="el-GR" i="1" dirty="0">
              <a:solidFill>
                <a:srgbClr val="0070C0"/>
              </a:solidFill>
            </a:endParaRPr>
          </a:p>
        </p:txBody>
      </p:sp>
      <p:sp>
        <p:nvSpPr>
          <p:cNvPr id="7" name="Θέση περιεχομένου 3">
            <a:hlinkClick r:id="rId6" action="ppaction://hlinksldjump" tooltip="Μετάβαση στη Διαφάνεια 15"/>
          </p:cNvPr>
          <p:cNvSpPr/>
          <p:nvPr/>
        </p:nvSpPr>
        <p:spPr>
          <a:xfrm>
            <a:off x="2339751" y="2492896"/>
            <a:ext cx="5977163"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a:solidFill>
                  <a:srgbClr val="0070C0"/>
                </a:solidFill>
              </a:rPr>
              <a:t>α</a:t>
            </a:r>
            <a:r>
              <a:rPr lang="el-GR" sz="2400" i="1" dirty="0" smtClean="0">
                <a:solidFill>
                  <a:srgbClr val="0070C0"/>
                </a:solidFill>
              </a:rPr>
              <a:t>)  Συνεντεύξεις</a:t>
            </a:r>
            <a:endParaRPr lang="el-GR" sz="1600" i="1" dirty="0">
              <a:solidFill>
                <a:srgbClr val="0070C0"/>
              </a:solidFill>
            </a:endParaRPr>
          </a:p>
        </p:txBody>
      </p:sp>
      <p:sp>
        <p:nvSpPr>
          <p:cNvPr id="9" name="Θέση περιεχομένου 4">
            <a:hlinkClick r:id="rId7" action="ppaction://hlinksldjump" tooltip="Μετάβαση στη Διαφάνεια 29"/>
          </p:cNvPr>
          <p:cNvSpPr/>
          <p:nvPr/>
        </p:nvSpPr>
        <p:spPr>
          <a:xfrm>
            <a:off x="2339751" y="2924944"/>
            <a:ext cx="5976707" cy="428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a:solidFill>
                  <a:srgbClr val="0070C0"/>
                </a:solidFill>
              </a:rPr>
              <a:t>β</a:t>
            </a:r>
            <a:r>
              <a:rPr lang="el-GR" sz="2400" i="1" dirty="0" smtClean="0">
                <a:solidFill>
                  <a:srgbClr val="0070C0"/>
                </a:solidFill>
              </a:rPr>
              <a:t>)  Ομαδική παραγωγή ιδεών</a:t>
            </a:r>
            <a:endParaRPr lang="el-GR" sz="1600" i="1" dirty="0">
              <a:solidFill>
                <a:srgbClr val="0070C0"/>
              </a:solidFill>
            </a:endParaRPr>
          </a:p>
        </p:txBody>
      </p:sp>
      <p:sp>
        <p:nvSpPr>
          <p:cNvPr id="10" name="Θέση περιεχομένου 5">
            <a:hlinkClick r:id="rId8" action="ppaction://hlinksldjump" tooltip="Μετάβαση στη Διαφάνεια 35"/>
          </p:cNvPr>
          <p:cNvSpPr/>
          <p:nvPr/>
        </p:nvSpPr>
        <p:spPr>
          <a:xfrm>
            <a:off x="2339752" y="3353750"/>
            <a:ext cx="5977162" cy="795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smtClean="0">
                <a:solidFill>
                  <a:srgbClr val="0070C0"/>
                </a:solidFill>
              </a:rPr>
              <a:t>γ</a:t>
            </a:r>
            <a:r>
              <a:rPr lang="el-GR" sz="2400" i="1" dirty="0">
                <a:solidFill>
                  <a:srgbClr val="0070C0"/>
                </a:solidFill>
              </a:rPr>
              <a:t>) Κατάλογοι </a:t>
            </a:r>
            <a:r>
              <a:rPr lang="el-GR" sz="2400" i="1" dirty="0" smtClean="0">
                <a:solidFill>
                  <a:srgbClr val="0070C0"/>
                </a:solidFill>
              </a:rPr>
              <a:t>κινδύνων και δομή </a:t>
            </a:r>
            <a:r>
              <a:rPr lang="el-GR" sz="2400" i="1" dirty="0">
                <a:solidFill>
                  <a:srgbClr val="0070C0"/>
                </a:solidFill>
              </a:rPr>
              <a:t>ανάλυσης </a:t>
            </a:r>
            <a:endParaRPr lang="el-GR" sz="2400" i="1" dirty="0" smtClean="0">
              <a:solidFill>
                <a:srgbClr val="0070C0"/>
              </a:solidFill>
            </a:endParaRPr>
          </a:p>
          <a:p>
            <a:pPr lvl="1">
              <a:defRPr/>
            </a:pPr>
            <a:r>
              <a:rPr lang="el-GR" sz="2400" i="1" dirty="0" smtClean="0">
                <a:solidFill>
                  <a:srgbClr val="0070C0"/>
                </a:solidFill>
              </a:rPr>
              <a:t>κινδύνων</a:t>
            </a:r>
            <a:r>
              <a:rPr lang="el-GR" sz="2400" i="1" dirty="0">
                <a:solidFill>
                  <a:srgbClr val="0070C0"/>
                </a:solidFill>
              </a:rPr>
              <a:t>.</a:t>
            </a:r>
          </a:p>
        </p:txBody>
      </p:sp>
      <p:sp>
        <p:nvSpPr>
          <p:cNvPr id="13" name="Θέση περιεχομένου 6">
            <a:hlinkClick r:id="rId9" action="ppaction://hlinksldjump" tooltip="Μετάβαση στη Διαφάνεια 42"/>
          </p:cNvPr>
          <p:cNvSpPr/>
          <p:nvPr/>
        </p:nvSpPr>
        <p:spPr>
          <a:xfrm>
            <a:off x="2339297" y="4149080"/>
            <a:ext cx="5977161"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a:solidFill>
                  <a:srgbClr val="0070C0"/>
                </a:solidFill>
              </a:rPr>
              <a:t>δ</a:t>
            </a:r>
            <a:r>
              <a:rPr lang="el-GR" sz="2400" i="1" dirty="0">
                <a:solidFill>
                  <a:srgbClr val="0070C0"/>
                </a:solidFill>
              </a:rPr>
              <a:t>) Ανάλυση </a:t>
            </a:r>
            <a:r>
              <a:rPr lang="el-GR" sz="2400" i="1" dirty="0" smtClean="0">
                <a:solidFill>
                  <a:srgbClr val="0070C0"/>
                </a:solidFill>
              </a:rPr>
              <a:t>υποθέσεων και ανάλυση </a:t>
            </a:r>
          </a:p>
          <a:p>
            <a:pPr lvl="1">
              <a:defRPr/>
            </a:pPr>
            <a:r>
              <a:rPr lang="el-GR" sz="2400" i="1" dirty="0" smtClean="0">
                <a:solidFill>
                  <a:srgbClr val="0070C0"/>
                </a:solidFill>
              </a:rPr>
              <a:t>SWOT</a:t>
            </a:r>
            <a:r>
              <a:rPr lang="el-GR" sz="2400" i="1" dirty="0">
                <a:solidFill>
                  <a:srgbClr val="0070C0"/>
                </a:solidFill>
              </a:rPr>
              <a:t>.</a:t>
            </a:r>
          </a:p>
        </p:txBody>
      </p:sp>
      <p:sp>
        <p:nvSpPr>
          <p:cNvPr id="16" name="Θέση περιεχομένου 7">
            <a:hlinkClick r:id="rId10" action="ppaction://hlinksldjump" tooltip="Μετάβαση στη Διαφάνεια 50"/>
          </p:cNvPr>
          <p:cNvSpPr/>
          <p:nvPr/>
        </p:nvSpPr>
        <p:spPr>
          <a:xfrm>
            <a:off x="2339752" y="4861520"/>
            <a:ext cx="5977162"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a:solidFill>
                  <a:srgbClr val="0070C0"/>
                </a:solidFill>
              </a:rPr>
              <a:t>ε</a:t>
            </a:r>
            <a:r>
              <a:rPr lang="el-GR" sz="2400" i="1" dirty="0" smtClean="0">
                <a:solidFill>
                  <a:srgbClr val="0070C0"/>
                </a:solidFill>
              </a:rPr>
              <a:t>) </a:t>
            </a:r>
            <a:r>
              <a:rPr lang="el-GR" sz="2400" i="1" dirty="0" err="1" smtClean="0">
                <a:solidFill>
                  <a:srgbClr val="0070C0"/>
                </a:solidFill>
              </a:rPr>
              <a:t>Ανάσκόπηση</a:t>
            </a:r>
            <a:r>
              <a:rPr lang="el-GR" sz="2400" i="1" dirty="0" smtClean="0">
                <a:solidFill>
                  <a:srgbClr val="0070C0"/>
                </a:solidFill>
              </a:rPr>
              <a:t> εγγράφων και διαγράμματα </a:t>
            </a:r>
          </a:p>
          <a:p>
            <a:pPr lvl="1">
              <a:defRPr/>
            </a:pPr>
            <a:r>
              <a:rPr lang="el-GR" sz="2400" i="1" dirty="0" err="1" smtClean="0">
                <a:solidFill>
                  <a:srgbClr val="0070C0"/>
                </a:solidFill>
              </a:rPr>
              <a:t>Ishikawa</a:t>
            </a:r>
            <a:r>
              <a:rPr lang="el-GR" sz="2400" i="1" dirty="0">
                <a:solidFill>
                  <a:srgbClr val="0070C0"/>
                </a:solidFill>
              </a:rPr>
              <a:t>.</a:t>
            </a:r>
          </a:p>
        </p:txBody>
      </p:sp>
      <p:sp>
        <p:nvSpPr>
          <p:cNvPr id="18" name="Θέση περιεχομένου 8">
            <a:hlinkClick r:id="rId11" action="ppaction://hlinksldjump" tooltip="Μετάβαση στη Διαφάνεια 56"/>
          </p:cNvPr>
          <p:cNvSpPr/>
          <p:nvPr/>
        </p:nvSpPr>
        <p:spPr>
          <a:xfrm>
            <a:off x="2339296" y="5661248"/>
            <a:ext cx="5977161" cy="6480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l-GR" sz="2400" i="1" dirty="0">
                <a:solidFill>
                  <a:srgbClr val="0070C0"/>
                </a:solidFill>
              </a:rPr>
              <a:t>ζ</a:t>
            </a:r>
            <a:r>
              <a:rPr lang="el-GR" sz="2400" i="1" dirty="0" smtClean="0">
                <a:solidFill>
                  <a:srgbClr val="0070C0"/>
                </a:solidFill>
              </a:rPr>
              <a:t>) </a:t>
            </a:r>
            <a:r>
              <a:rPr lang="el-GR" sz="2400" i="1" dirty="0">
                <a:solidFill>
                  <a:srgbClr val="0070C0"/>
                </a:solidFill>
              </a:rPr>
              <a:t>Μέθοδος Δελφών (</a:t>
            </a:r>
            <a:r>
              <a:rPr lang="el-GR" sz="2400" i="1" dirty="0" err="1">
                <a:solidFill>
                  <a:srgbClr val="0070C0"/>
                </a:solidFill>
              </a:rPr>
              <a:t>Delphi</a:t>
            </a:r>
            <a:r>
              <a:rPr lang="el-GR" sz="2400" i="1" dirty="0">
                <a:solidFill>
                  <a:srgbClr val="0070C0"/>
                </a:solidFill>
              </a:rPr>
              <a:t> </a:t>
            </a:r>
            <a:r>
              <a:rPr lang="el-GR" sz="2400" i="1" dirty="0" err="1" smtClean="0">
                <a:solidFill>
                  <a:srgbClr val="0070C0"/>
                </a:solidFill>
              </a:rPr>
              <a:t>Method</a:t>
            </a:r>
            <a:r>
              <a:rPr lang="el-GR" sz="2400" i="1" dirty="0" smtClean="0">
                <a:solidFill>
                  <a:srgbClr val="0070C0"/>
                </a:solidFill>
              </a:rPr>
              <a:t>) και </a:t>
            </a:r>
          </a:p>
          <a:p>
            <a:pPr lvl="1">
              <a:defRPr/>
            </a:pPr>
            <a:r>
              <a:rPr lang="el-GR" sz="2400" i="1" dirty="0" smtClean="0">
                <a:solidFill>
                  <a:srgbClr val="0070C0"/>
                </a:solidFill>
              </a:rPr>
              <a:t>ομάδες ειδικών.</a:t>
            </a:r>
            <a:endParaRPr lang="el-GR" sz="2400" i="1" dirty="0">
              <a:solidFill>
                <a:srgbClr val="0070C0"/>
              </a:solidFill>
            </a:endParaRPr>
          </a:p>
        </p:txBody>
      </p:sp>
      <p:sp>
        <p:nvSpPr>
          <p:cNvPr id="8" name="Θέση υποσέλιδου 1" descr="."/>
          <p:cNvSpPr>
            <a:spLocks noGrp="1"/>
          </p:cNvSpPr>
          <p:nvPr>
            <p:ph type="ftr" sz="quarter" idx="11"/>
          </p:nvPr>
        </p:nvSpPr>
        <p:spPr>
          <a:xfrm>
            <a:off x="3124200" y="6356350"/>
            <a:ext cx="2895600" cy="365125"/>
          </a:xfrm>
        </p:spPr>
        <p:txBody>
          <a:bodyPr/>
          <a:lstStyle/>
          <a:p>
            <a:r>
              <a:rPr lang="el-GR" sz="1400" smtClean="0">
                <a:solidFill>
                  <a:schemeClr val="tx1"/>
                </a:solidFill>
              </a:rPr>
              <a:t>Εντοπισμός Κινδύνου</a:t>
            </a:r>
            <a:endParaRPr lang="en-US" sz="1400" dirty="0">
              <a:solidFill>
                <a:schemeClr val="tx1"/>
              </a:solidFill>
            </a:endParaRPr>
          </a:p>
        </p:txBody>
      </p:sp>
      <p:sp>
        <p:nvSpPr>
          <p:cNvPr id="6153"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C9E2987-2DF3-4883-B675-0E329C0F7C88}" type="slidenum">
              <a:rPr lang="el-GR" altLang="el-GR" sz="1400">
                <a:solidFill>
                  <a:srgbClr val="000000"/>
                </a:solidFill>
                <a:latin typeface="+mn-lt"/>
              </a:rPr>
              <a:pPr fontAlgn="base">
                <a:spcBef>
                  <a:spcPct val="0"/>
                </a:spcBef>
                <a:spcAft>
                  <a:spcPct val="0"/>
                </a:spcAft>
              </a:pPr>
              <a:t>5</a:t>
            </a:fld>
            <a:endParaRPr lang="el-GR" altLang="el-GR" sz="1400" dirty="0">
              <a:solidFill>
                <a:srgbClr val="000000"/>
              </a:solidFill>
              <a:latin typeface="+mn-lt"/>
            </a:endParaRPr>
          </a:p>
        </p:txBody>
      </p:sp>
    </p:spTree>
    <p:custDataLst>
      <p:tags r:id="rId1"/>
    </p:custDataLst>
    <p:extLst>
      <p:ext uri="{BB962C8B-B14F-4D97-AF65-F5344CB8AC3E}">
        <p14:creationId xmlns:p14="http://schemas.microsoft.com/office/powerpoint/2010/main" val="736331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Ανασκόπηση ε</a:t>
            </a:r>
            <a:r>
              <a:rPr lang="el-GR" altLang="el-GR" b="1" dirty="0" smtClean="0"/>
              <a:t>γγράφων</a:t>
            </a:r>
            <a:endParaRPr lang="el-GR" dirty="0"/>
          </a:p>
        </p:txBody>
      </p:sp>
      <p:sp>
        <p:nvSpPr>
          <p:cNvPr id="3" name="Θέση περιεχομένου 1"/>
          <p:cNvSpPr>
            <a:spLocks noGrp="1"/>
          </p:cNvSpPr>
          <p:nvPr>
            <p:ph idx="1"/>
          </p:nvPr>
        </p:nvSpPr>
        <p:spPr/>
        <p:txBody>
          <a:bodyPr>
            <a:normAutofit lnSpcReduction="10000"/>
          </a:bodyPr>
          <a:lstStyle/>
          <a:p>
            <a:pPr lvl="0" eaLnBrk="0" fontAlgn="base" hangingPunct="0">
              <a:spcBef>
                <a:spcPts val="0"/>
              </a:spcBef>
              <a:spcAft>
                <a:spcPct val="0"/>
              </a:spcAft>
              <a:buClr>
                <a:srgbClr val="C00000"/>
              </a:buClr>
              <a:buSzPct val="100000"/>
              <a:buFont typeface="Arial" panose="020B0604020202020204" pitchFamily="34" charset="0"/>
              <a:buChar char="●"/>
            </a:pPr>
            <a:endParaRPr lang="el-GR" altLang="el-GR" sz="2000" dirty="0" smtClean="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200" dirty="0" smtClean="0">
                <a:solidFill>
                  <a:srgbClr val="000000"/>
                </a:solidFill>
              </a:rPr>
              <a:t>Στόχος </a:t>
            </a:r>
            <a:r>
              <a:rPr lang="el-GR" altLang="el-GR" sz="2200" dirty="0">
                <a:solidFill>
                  <a:srgbClr val="000000"/>
                </a:solidFill>
              </a:rPr>
              <a:t>της </a:t>
            </a:r>
            <a:r>
              <a:rPr lang="el-GR" altLang="el-GR" sz="2200" dirty="0" smtClean="0">
                <a:solidFill>
                  <a:srgbClr val="000000"/>
                </a:solidFill>
              </a:rPr>
              <a:t>μεθόδου, </a:t>
            </a:r>
            <a:r>
              <a:rPr lang="el-GR" altLang="el-GR" sz="2200" dirty="0">
                <a:solidFill>
                  <a:srgbClr val="000000"/>
                </a:solidFill>
              </a:rPr>
              <a:t>είναι ο εντοπισμός «σκοτεινών» σημείων στις </a:t>
            </a:r>
            <a:r>
              <a:rPr lang="el-GR" altLang="el-GR" sz="2200" dirty="0" smtClean="0">
                <a:solidFill>
                  <a:srgbClr val="000000"/>
                </a:solidFill>
              </a:rPr>
              <a:t>συμβάσεις, </a:t>
            </a:r>
            <a:r>
              <a:rPr lang="el-GR" altLang="el-GR" sz="2200" dirty="0">
                <a:solidFill>
                  <a:srgbClr val="000000"/>
                </a:solidFill>
              </a:rPr>
              <a:t>ή στις απαιτήσεις του </a:t>
            </a:r>
            <a:r>
              <a:rPr lang="el-GR" altLang="el-GR" sz="2200" dirty="0" smtClean="0">
                <a:solidFill>
                  <a:srgbClr val="000000"/>
                </a:solidFill>
              </a:rPr>
              <a:t>πελάτη, </a:t>
            </a:r>
            <a:r>
              <a:rPr lang="el-GR" altLang="el-GR" sz="2200" dirty="0">
                <a:solidFill>
                  <a:srgbClr val="000000"/>
                </a:solidFill>
              </a:rPr>
              <a:t>ή σε οποιοδήποτε άλλο έγγραφο, όπου μπορεί να περιγράφονται δεσμεύσεις που δεν είναι ξεκάθαρες στα συμβαλλόμενα </a:t>
            </a:r>
            <a:r>
              <a:rPr lang="el-GR" altLang="el-GR" sz="2200" dirty="0" smtClean="0">
                <a:solidFill>
                  <a:srgbClr val="000000"/>
                </a:solidFill>
              </a:rPr>
              <a:t>μέρη.</a:t>
            </a:r>
            <a:endParaRPr lang="el-GR" altLang="el-GR" sz="2200" dirty="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200" dirty="0">
                <a:solidFill>
                  <a:srgbClr val="000000"/>
                </a:solidFill>
              </a:rPr>
              <a:t>Μπορεί σε έγγραφα που αναφέρονται στο ίδιο </a:t>
            </a:r>
            <a:r>
              <a:rPr lang="el-GR" altLang="el-GR" sz="2200" dirty="0" smtClean="0">
                <a:solidFill>
                  <a:srgbClr val="000000"/>
                </a:solidFill>
              </a:rPr>
              <a:t>έργο, </a:t>
            </a:r>
            <a:r>
              <a:rPr lang="el-GR" altLang="el-GR" sz="2200" dirty="0">
                <a:solidFill>
                  <a:srgbClr val="000000"/>
                </a:solidFill>
              </a:rPr>
              <a:t>να υπάρχουν αλληλοσυγκρουόμενες </a:t>
            </a:r>
            <a:r>
              <a:rPr lang="el-GR" altLang="el-GR" sz="2200" dirty="0" smtClean="0">
                <a:solidFill>
                  <a:srgbClr val="000000"/>
                </a:solidFill>
              </a:rPr>
              <a:t>απαιτήσεις.</a:t>
            </a:r>
            <a:endParaRPr lang="el-GR" altLang="el-GR" sz="2200" dirty="0">
              <a:solidFill>
                <a:srgbClr val="000000"/>
              </a:solidFill>
            </a:endParaRPr>
          </a:p>
          <a:p>
            <a:pPr lvl="0" eaLnBrk="0" fontAlgn="base" hangingPunct="0">
              <a:lnSpc>
                <a:spcPct val="110000"/>
              </a:lnSpc>
              <a:spcBef>
                <a:spcPts val="0"/>
              </a:spcBef>
              <a:spcAft>
                <a:spcPts val="1200"/>
              </a:spcAft>
              <a:buClr>
                <a:srgbClr val="C00000"/>
              </a:buClr>
              <a:buSzPct val="100000"/>
              <a:buFont typeface="Arial" panose="020B0604020202020204" pitchFamily="34" charset="0"/>
              <a:buChar char="●"/>
            </a:pPr>
            <a:r>
              <a:rPr lang="el-GR" altLang="el-GR" sz="2200" dirty="0">
                <a:solidFill>
                  <a:srgbClr val="000000"/>
                </a:solidFill>
              </a:rPr>
              <a:t>Βασικό πλεονέκτημα της μεθόδου είναι ότι χρειάζεται έμπειρα μεν στελέχη, χωρίς όμως ειδική εξειδίκευση, πέραν των γνώσεων που έχουν αποκομίσει λόγω </a:t>
            </a:r>
            <a:r>
              <a:rPr lang="el-GR" altLang="el-GR" sz="2200" dirty="0" smtClean="0">
                <a:solidFill>
                  <a:srgbClr val="000000"/>
                </a:solidFill>
              </a:rPr>
              <a:t>εμπειρίας.</a:t>
            </a:r>
            <a:endParaRPr lang="el-GR" altLang="el-GR" sz="2200" dirty="0">
              <a:solidFill>
                <a:srgbClr val="000000"/>
              </a:solidFill>
            </a:endParaRPr>
          </a:p>
          <a:p>
            <a:pPr lvl="0" eaLnBrk="0" fontAlgn="base" hangingPunct="0">
              <a:lnSpc>
                <a:spcPct val="110000"/>
              </a:lnSpc>
              <a:spcBef>
                <a:spcPts val="0"/>
              </a:spcBef>
              <a:spcAft>
                <a:spcPct val="0"/>
              </a:spcAft>
              <a:buClr>
                <a:srgbClr val="C00000"/>
              </a:buClr>
              <a:buSzPct val="100000"/>
              <a:buFont typeface="Arial" panose="020B0604020202020204" pitchFamily="34" charset="0"/>
              <a:buChar char="●"/>
            </a:pPr>
            <a:r>
              <a:rPr lang="el-GR" altLang="el-GR" sz="2200">
                <a:solidFill>
                  <a:srgbClr val="000000"/>
                </a:solidFill>
              </a:rPr>
              <a:t>Βασικό </a:t>
            </a:r>
            <a:r>
              <a:rPr lang="el-GR" altLang="el-GR" sz="2200" smtClean="0">
                <a:solidFill>
                  <a:srgbClr val="000000"/>
                </a:solidFill>
              </a:rPr>
              <a:t>μειονέκτημα, </a:t>
            </a:r>
            <a:r>
              <a:rPr lang="el-GR" altLang="el-GR" sz="2200" dirty="0">
                <a:solidFill>
                  <a:srgbClr val="000000"/>
                </a:solidFill>
              </a:rPr>
              <a:t>είναι ο αρκετός χρόνος που απαιτείται για </a:t>
            </a:r>
            <a:r>
              <a:rPr lang="el-GR" altLang="el-GR" sz="2200" dirty="0" smtClean="0">
                <a:solidFill>
                  <a:srgbClr val="000000"/>
                </a:solidFill>
              </a:rPr>
              <a:t>μία </a:t>
            </a:r>
            <a:r>
              <a:rPr lang="el-GR" altLang="el-GR" sz="2200" dirty="0">
                <a:solidFill>
                  <a:srgbClr val="000000"/>
                </a:solidFill>
              </a:rPr>
              <a:t>σε βάθος </a:t>
            </a:r>
            <a:r>
              <a:rPr lang="el-GR" altLang="el-GR" sz="2200" dirty="0" smtClean="0">
                <a:solidFill>
                  <a:srgbClr val="000000"/>
                </a:solidFill>
              </a:rPr>
              <a:t>ανάλυση</a:t>
            </a:r>
            <a:r>
              <a:rPr lang="el-GR" altLang="el-GR" sz="2200" dirty="0" smtClean="0"/>
              <a:t>.</a:t>
            </a:r>
            <a:endParaRPr lang="el-GR" altLang="el-GR" sz="22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50</a:t>
            </a:fld>
            <a:endParaRPr lang="el-GR" dirty="0">
              <a:solidFill>
                <a:schemeClr val="tx1"/>
              </a:solidFill>
            </a:endParaRPr>
          </a:p>
        </p:txBody>
      </p:sp>
    </p:spTree>
    <p:extLst>
      <p:ext uri="{BB962C8B-B14F-4D97-AF65-F5344CB8AC3E}">
        <p14:creationId xmlns:p14="http://schemas.microsoft.com/office/powerpoint/2010/main" val="71447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Διαγράμματα </a:t>
            </a:r>
            <a:r>
              <a:rPr lang="en-US" altLang="el-GR" b="1" dirty="0" smtClean="0"/>
              <a:t>Ishikawa</a:t>
            </a:r>
            <a:r>
              <a:rPr lang="el-GR" altLang="el-GR" b="1" dirty="0" smtClean="0"/>
              <a:t> (1 από 2)</a:t>
            </a:r>
            <a:endParaRPr lang="el-GR" dirty="0"/>
          </a:p>
        </p:txBody>
      </p:sp>
      <p:sp>
        <p:nvSpPr>
          <p:cNvPr id="3" name="Θέση περιεχομένου 1"/>
          <p:cNvSpPr>
            <a:spLocks noGrp="1"/>
          </p:cNvSpPr>
          <p:nvPr>
            <p:ph idx="1"/>
          </p:nvPr>
        </p:nvSpPr>
        <p:spPr>
          <a:xfrm>
            <a:off x="395536" y="1340768"/>
            <a:ext cx="8424936" cy="5040560"/>
          </a:xfrm>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200" dirty="0">
                <a:solidFill>
                  <a:srgbClr val="000000"/>
                </a:solidFill>
              </a:rPr>
              <a:t>Στόχος της </a:t>
            </a:r>
            <a:r>
              <a:rPr lang="el-GR" altLang="el-GR" sz="2200" dirty="0" smtClean="0">
                <a:solidFill>
                  <a:srgbClr val="000000"/>
                </a:solidFill>
              </a:rPr>
              <a:t>μεθόδου, </a:t>
            </a:r>
            <a:r>
              <a:rPr lang="el-GR" altLang="el-GR" sz="2200" dirty="0">
                <a:solidFill>
                  <a:srgbClr val="000000"/>
                </a:solidFill>
              </a:rPr>
              <a:t>είναι ο εντοπισμός και η αποσαφήνιση των βαθύτερων </a:t>
            </a:r>
            <a:r>
              <a:rPr lang="el-GR" altLang="el-GR" sz="2200" dirty="0" smtClean="0">
                <a:solidFill>
                  <a:srgbClr val="000000"/>
                </a:solidFill>
              </a:rPr>
              <a:t>αιτιών / πηγών </a:t>
            </a:r>
            <a:r>
              <a:rPr lang="el-GR" altLang="el-GR" sz="2200" dirty="0">
                <a:solidFill>
                  <a:srgbClr val="000000"/>
                </a:solidFill>
              </a:rPr>
              <a:t>που δημιουργούν ένα πρόβλημα (</a:t>
            </a:r>
            <a:r>
              <a:rPr lang="en-US" altLang="el-GR" sz="2200" dirty="0" err="1">
                <a:solidFill>
                  <a:srgbClr val="000000"/>
                </a:solidFill>
              </a:rPr>
              <a:t>Mitra</a:t>
            </a:r>
            <a:r>
              <a:rPr lang="en-US" altLang="el-GR" sz="2200" dirty="0">
                <a:solidFill>
                  <a:srgbClr val="000000"/>
                </a:solidFill>
              </a:rPr>
              <a:t>, 1993)</a:t>
            </a:r>
            <a:r>
              <a:rPr lang="el-GR" altLang="el-GR" sz="2200" dirty="0">
                <a:solidFill>
                  <a:srgbClr val="000000"/>
                </a:solidFill>
              </a:rPr>
              <a:t>, αλλά και ο προσδιορισμός της επίλυσης </a:t>
            </a:r>
            <a:r>
              <a:rPr lang="el-GR" altLang="el-GR" sz="2200" dirty="0" smtClean="0">
                <a:solidFill>
                  <a:srgbClr val="000000"/>
                </a:solidFill>
              </a:rPr>
              <a:t>αυτών.</a:t>
            </a:r>
            <a:endParaRPr lang="el-GR" altLang="el-GR" sz="2200" dirty="0">
              <a:solidFill>
                <a:srgbClr val="000000"/>
              </a:solidFill>
            </a:endParaRPr>
          </a:p>
          <a:p>
            <a:pPr lvl="0" eaLnBrk="0" fontAlgn="base" hangingPunct="0">
              <a:spcBef>
                <a:spcPts val="0"/>
              </a:spcBef>
              <a:spcAft>
                <a:spcPts val="300"/>
              </a:spcAft>
              <a:buClr>
                <a:srgbClr val="C00000"/>
              </a:buClr>
              <a:buSzPct val="100000"/>
              <a:buFont typeface="Arial" panose="020B0604020202020204" pitchFamily="34" charset="0"/>
              <a:buChar char="●"/>
            </a:pPr>
            <a:r>
              <a:rPr lang="el-GR" altLang="el-GR" sz="2200" dirty="0">
                <a:solidFill>
                  <a:srgbClr val="000000"/>
                </a:solidFill>
              </a:rPr>
              <a:t>Άλλα ονόματα για τα διαγράμματα αυτά είναι</a:t>
            </a:r>
            <a:r>
              <a:rPr lang="en-US" altLang="el-GR" sz="2200" dirty="0" smtClean="0">
                <a:solidFill>
                  <a:srgbClr val="000000"/>
                </a:solidFill>
              </a:rPr>
              <a:t>:</a:t>
            </a:r>
            <a:endParaRPr lang="en-US" altLang="el-GR" sz="22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a:solidFill>
                  <a:srgbClr val="000000"/>
                </a:solidFill>
              </a:rPr>
              <a:t>Διαγράμματα «ψαροκόκαλο» </a:t>
            </a:r>
            <a:r>
              <a:rPr lang="en-US" altLang="el-GR" sz="2000" dirty="0">
                <a:solidFill>
                  <a:srgbClr val="000000"/>
                </a:solidFill>
              </a:rPr>
              <a:t>(“fishbone”</a:t>
            </a:r>
            <a:r>
              <a:rPr lang="el-GR" altLang="el-GR" sz="2000" dirty="0" smtClean="0">
                <a:solidFill>
                  <a:srgbClr val="000000"/>
                </a:solidFill>
              </a:rPr>
              <a:t>).</a:t>
            </a:r>
            <a:endParaRPr lang="el-GR" altLang="el-GR" sz="2000" dirty="0">
              <a:solidFill>
                <a:srgbClr val="000000"/>
              </a:solidFill>
            </a:endParaRPr>
          </a:p>
          <a:p>
            <a:pPr marL="1200150" lvl="2" indent="-342900" eaLnBrk="0" fontAlgn="base" hangingPunct="0">
              <a:spcBef>
                <a:spcPts val="0"/>
              </a:spcBef>
              <a:spcAft>
                <a:spcPts val="600"/>
              </a:spcAft>
              <a:buClr>
                <a:srgbClr val="00CC99"/>
              </a:buClr>
              <a:buFont typeface="Arial" panose="020B0604020202020204" pitchFamily="34" charset="0"/>
              <a:buChar char="●"/>
            </a:pPr>
            <a:r>
              <a:rPr lang="el-GR" altLang="el-GR" sz="2000" dirty="0">
                <a:solidFill>
                  <a:srgbClr val="000000"/>
                </a:solidFill>
              </a:rPr>
              <a:t>Διαγράμματα </a:t>
            </a:r>
            <a:r>
              <a:rPr lang="el-GR" altLang="el-GR" sz="2000" dirty="0" smtClean="0">
                <a:solidFill>
                  <a:srgbClr val="000000"/>
                </a:solidFill>
              </a:rPr>
              <a:t>αιτίας / αποτελέσματος </a:t>
            </a:r>
            <a:r>
              <a:rPr lang="el-GR" altLang="el-GR" sz="2000" dirty="0">
                <a:solidFill>
                  <a:srgbClr val="000000"/>
                </a:solidFill>
              </a:rPr>
              <a:t>(</a:t>
            </a:r>
            <a:r>
              <a:rPr lang="en-US" altLang="el-GR" sz="2000" dirty="0">
                <a:solidFill>
                  <a:srgbClr val="000000"/>
                </a:solidFill>
              </a:rPr>
              <a:t>cause and effect</a:t>
            </a:r>
            <a:r>
              <a:rPr lang="en-US" altLang="el-GR" sz="2000" dirty="0" smtClean="0">
                <a:solidFill>
                  <a:srgbClr val="000000"/>
                </a:solidFill>
              </a:rPr>
              <a:t>)</a:t>
            </a:r>
            <a:r>
              <a:rPr lang="el-GR" altLang="el-GR" sz="2000" dirty="0" smtClean="0">
                <a:solidFill>
                  <a:srgbClr val="000000"/>
                </a:solidFill>
              </a:rPr>
              <a:t>.</a:t>
            </a:r>
            <a:endParaRPr lang="en-US"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n-US" altLang="el-GR" sz="2200" dirty="0">
                <a:solidFill>
                  <a:srgbClr val="000000"/>
                </a:solidFill>
              </a:rPr>
              <a:t>H </a:t>
            </a:r>
            <a:r>
              <a:rPr lang="el-GR" altLang="el-GR" sz="2200" dirty="0">
                <a:solidFill>
                  <a:srgbClr val="000000"/>
                </a:solidFill>
              </a:rPr>
              <a:t>«ραχοκοκαλιά» οδηγεί στο υπό εξέταση </a:t>
            </a:r>
            <a:r>
              <a:rPr lang="el-GR" altLang="el-GR" sz="2200" dirty="0" smtClean="0">
                <a:solidFill>
                  <a:srgbClr val="000000"/>
                </a:solidFill>
              </a:rPr>
              <a:t>πρόβλημα, </a:t>
            </a:r>
            <a:r>
              <a:rPr lang="el-GR" altLang="el-GR" sz="2200" dirty="0">
                <a:solidFill>
                  <a:srgbClr val="000000"/>
                </a:solidFill>
              </a:rPr>
              <a:t>και πάνω της εδράζονται οι διάφορες αιτίες ομαδοποιημένες σε συγκεκριμένες </a:t>
            </a:r>
            <a:r>
              <a:rPr lang="el-GR" altLang="el-GR" sz="2200" dirty="0" smtClean="0">
                <a:solidFill>
                  <a:srgbClr val="000000"/>
                </a:solidFill>
              </a:rPr>
              <a:t>κατηγορίες.</a:t>
            </a:r>
            <a:endParaRPr lang="el-GR" altLang="el-GR" sz="2200" dirty="0">
              <a:solidFill>
                <a:srgbClr val="000000"/>
              </a:solidFill>
            </a:endParaRPr>
          </a:p>
          <a:p>
            <a:pPr lvl="0" eaLnBrk="0" fontAlgn="base" hangingPunct="0">
              <a:spcBef>
                <a:spcPts val="0"/>
              </a:spcBef>
              <a:spcAft>
                <a:spcPts val="200"/>
              </a:spcAft>
              <a:buClr>
                <a:srgbClr val="C00000"/>
              </a:buClr>
              <a:buSzPct val="100000"/>
              <a:buFont typeface="Arial" panose="020B0604020202020204" pitchFamily="34" charset="0"/>
              <a:buChar char="●"/>
            </a:pPr>
            <a:r>
              <a:rPr lang="el-GR" altLang="el-GR" sz="2200" dirty="0">
                <a:solidFill>
                  <a:srgbClr val="000000"/>
                </a:solidFill>
              </a:rPr>
              <a:t>Οι συνήθεις κατηγορίες </a:t>
            </a:r>
            <a:r>
              <a:rPr lang="el-GR" altLang="el-GR" sz="2200" dirty="0" smtClean="0">
                <a:solidFill>
                  <a:srgbClr val="000000"/>
                </a:solidFill>
              </a:rPr>
              <a:t>είναι:</a:t>
            </a:r>
            <a:endParaRPr lang="el-GR" altLang="el-GR" sz="22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smtClean="0">
                <a:solidFill>
                  <a:srgbClr val="000000"/>
                </a:solidFill>
              </a:rPr>
              <a:t>Οι άνθρωποι.</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smtClean="0">
                <a:solidFill>
                  <a:srgbClr val="000000"/>
                </a:solidFill>
              </a:rPr>
              <a:t>Το </a:t>
            </a:r>
            <a:r>
              <a:rPr lang="el-GR" altLang="el-GR" sz="2000" dirty="0">
                <a:solidFill>
                  <a:srgbClr val="000000"/>
                </a:solidFill>
              </a:rPr>
              <a:t>π</a:t>
            </a:r>
            <a:r>
              <a:rPr lang="el-GR" altLang="el-GR" sz="2000" dirty="0" smtClean="0">
                <a:solidFill>
                  <a:srgbClr val="000000"/>
                </a:solidFill>
              </a:rPr>
              <a:t>εριβάλλον.</a:t>
            </a:r>
            <a:endParaRPr lang="el-GR" altLang="el-GR" sz="2000" dirty="0">
              <a:solidFill>
                <a:srgbClr val="000000"/>
              </a:solidFill>
            </a:endParaRPr>
          </a:p>
          <a:p>
            <a:pPr marL="1200150" lvl="2" indent="-342900" eaLnBrk="0" fontAlgn="base" hangingPunct="0">
              <a:spcBef>
                <a:spcPts val="0"/>
              </a:spcBef>
              <a:spcAft>
                <a:spcPts val="200"/>
              </a:spcAft>
              <a:buClr>
                <a:srgbClr val="00CC99"/>
              </a:buClr>
              <a:buFont typeface="Arial" panose="020B0604020202020204" pitchFamily="34" charset="0"/>
              <a:buChar char="●"/>
            </a:pPr>
            <a:r>
              <a:rPr lang="el-GR" altLang="el-GR" sz="2000" dirty="0" smtClean="0">
                <a:solidFill>
                  <a:srgbClr val="000000"/>
                </a:solidFill>
              </a:rPr>
              <a:t>Ο </a:t>
            </a:r>
            <a:r>
              <a:rPr lang="el-GR" altLang="el-GR" sz="2000" dirty="0">
                <a:solidFill>
                  <a:srgbClr val="000000"/>
                </a:solidFill>
              </a:rPr>
              <a:t>χρησιμοποιούμενος </a:t>
            </a:r>
            <a:r>
              <a:rPr lang="el-GR" altLang="el-GR" sz="2000" dirty="0" smtClean="0">
                <a:solidFill>
                  <a:srgbClr val="000000"/>
                </a:solidFill>
              </a:rPr>
              <a:t>εξοπλισμός. </a:t>
            </a:r>
            <a:endParaRPr lang="el-GR" altLang="el-GR" sz="2000" dirty="0">
              <a:solidFill>
                <a:srgbClr val="000000"/>
              </a:solidFill>
            </a:endParaRPr>
          </a:p>
          <a:p>
            <a:pPr marL="1200150" lvl="2" indent="-342900" eaLnBrk="0" fontAlgn="base" hangingPunct="0">
              <a:spcBef>
                <a:spcPts val="0"/>
              </a:spcBef>
              <a:spcAft>
                <a:spcPct val="0"/>
              </a:spcAft>
              <a:buClr>
                <a:srgbClr val="00CC99"/>
              </a:buClr>
              <a:buFont typeface="Arial" panose="020B0604020202020204" pitchFamily="34" charset="0"/>
              <a:buChar char="●"/>
            </a:pPr>
            <a:r>
              <a:rPr lang="el-GR" altLang="el-GR" sz="2000" dirty="0" smtClean="0">
                <a:solidFill>
                  <a:srgbClr val="000000"/>
                </a:solidFill>
              </a:rPr>
              <a:t>Οι </a:t>
            </a:r>
            <a:r>
              <a:rPr lang="el-GR" altLang="el-GR" sz="2000" dirty="0">
                <a:solidFill>
                  <a:srgbClr val="000000"/>
                </a:solidFill>
              </a:rPr>
              <a:t>ακολουθούμενες </a:t>
            </a:r>
            <a:r>
              <a:rPr lang="el-GR" altLang="el-GR" sz="2000" dirty="0" smtClean="0">
                <a:solidFill>
                  <a:srgbClr val="000000"/>
                </a:solidFill>
              </a:rPr>
              <a:t>διαδικασίες</a:t>
            </a:r>
            <a:r>
              <a:rPr lang="en-US" altLang="el-GR" sz="2000" dirty="0" smtClean="0"/>
              <a:t>.</a:t>
            </a:r>
            <a:endParaRPr lang="el-GR" altLang="el-GR" sz="200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51</a:t>
            </a:fld>
            <a:endParaRPr lang="el-GR" dirty="0">
              <a:solidFill>
                <a:schemeClr val="tx1"/>
              </a:solidFill>
            </a:endParaRPr>
          </a:p>
        </p:txBody>
      </p:sp>
    </p:spTree>
    <p:extLst>
      <p:ext uri="{BB962C8B-B14F-4D97-AF65-F5344CB8AC3E}">
        <p14:creationId xmlns:p14="http://schemas.microsoft.com/office/powerpoint/2010/main" val="3552176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Διαγράμματα </a:t>
            </a:r>
            <a:r>
              <a:rPr lang="en-US" altLang="el-GR" b="1" dirty="0"/>
              <a:t>Ishikawa</a:t>
            </a:r>
            <a:r>
              <a:rPr lang="el-GR" altLang="el-GR" b="1" dirty="0"/>
              <a:t> </a:t>
            </a:r>
            <a:r>
              <a:rPr lang="el-GR" altLang="el-GR" b="1" dirty="0" smtClean="0"/>
              <a:t/>
            </a:r>
            <a:br>
              <a:rPr lang="el-GR" altLang="el-GR" b="1" dirty="0" smtClean="0"/>
            </a:br>
            <a:r>
              <a:rPr lang="el-GR" altLang="el-GR" b="1" dirty="0" smtClean="0"/>
              <a:t>(2 </a:t>
            </a:r>
            <a:r>
              <a:rPr lang="el-GR" altLang="el-GR" b="1" dirty="0"/>
              <a:t>από 2)</a:t>
            </a:r>
            <a:endParaRPr lang="el-GR" dirty="0"/>
          </a:p>
        </p:txBody>
      </p:sp>
      <p:sp>
        <p:nvSpPr>
          <p:cNvPr id="3" name="Θέση περιεχομένου 1"/>
          <p:cNvSpPr>
            <a:spLocks noGrp="1"/>
          </p:cNvSpPr>
          <p:nvPr>
            <p:ph idx="1"/>
          </p:nvPr>
        </p:nvSpPr>
        <p:spPr/>
        <p:txBody>
          <a:bodyPr>
            <a:normAutofit/>
          </a:bodyPr>
          <a:lstStyle/>
          <a:p>
            <a:pPr lvl="0" defTabSz="836613"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smtClean="0">
                <a:solidFill>
                  <a:srgbClr val="000000"/>
                </a:solidFill>
              </a:rPr>
              <a:t>Βήματα:</a:t>
            </a:r>
            <a:endParaRPr lang="en-US" altLang="el-GR" kern="0" dirty="0">
              <a:solidFill>
                <a:srgbClr val="000000"/>
              </a:solidFill>
            </a:endParaRPr>
          </a:p>
          <a:p>
            <a:pPr marL="827087" lvl="2" indent="0" defTabSz="836613" eaLnBrk="0" fontAlgn="base" hangingPunct="0">
              <a:spcBef>
                <a:spcPts val="0"/>
              </a:spcBef>
              <a:spcAft>
                <a:spcPct val="0"/>
              </a:spcAft>
              <a:buClr>
                <a:srgbClr val="00CCCC"/>
              </a:buClr>
              <a:buNone/>
            </a:pPr>
            <a:r>
              <a:rPr lang="el-GR" altLang="el-GR" sz="2800" b="1" kern="0" dirty="0" smtClean="0">
                <a:solidFill>
                  <a:srgbClr val="00CC99"/>
                </a:solidFill>
              </a:rPr>
              <a:t>1.  </a:t>
            </a:r>
            <a:r>
              <a:rPr lang="el-GR" altLang="el-GR" sz="2800" kern="0" dirty="0" smtClean="0">
                <a:solidFill>
                  <a:srgbClr val="000000"/>
                </a:solidFill>
              </a:rPr>
              <a:t>Προσδιορισμός </a:t>
            </a:r>
            <a:r>
              <a:rPr lang="el-GR" altLang="el-GR" sz="2800" kern="0" dirty="0">
                <a:solidFill>
                  <a:srgbClr val="000000"/>
                </a:solidFill>
              </a:rPr>
              <a:t>προβλήματος </a:t>
            </a:r>
            <a:r>
              <a:rPr lang="el-GR" altLang="el-GR" sz="2800" kern="0" dirty="0" smtClean="0">
                <a:solidFill>
                  <a:srgbClr val="000000"/>
                </a:solidFill>
              </a:rPr>
              <a:t>προς </a:t>
            </a:r>
          </a:p>
          <a:p>
            <a:pPr marL="1284287" lvl="3" indent="0" defTabSz="836613" eaLnBrk="0" fontAlgn="base" hangingPunct="0">
              <a:spcBef>
                <a:spcPts val="0"/>
              </a:spcBef>
              <a:spcAft>
                <a:spcPts val="600"/>
              </a:spcAft>
              <a:buClr>
                <a:srgbClr val="00CCCC"/>
              </a:buClr>
              <a:buNone/>
            </a:pPr>
            <a:r>
              <a:rPr lang="el-GR" altLang="el-GR" sz="2800" kern="0" dirty="0" smtClean="0">
                <a:solidFill>
                  <a:srgbClr val="000000"/>
                </a:solidFill>
              </a:rPr>
              <a:t>αντιμετώπιση.</a:t>
            </a:r>
            <a:endParaRPr lang="en-US" altLang="el-GR" sz="2800" kern="0" dirty="0">
              <a:solidFill>
                <a:srgbClr val="000000"/>
              </a:solidFill>
            </a:endParaRPr>
          </a:p>
          <a:p>
            <a:pPr marL="827087" lvl="2" indent="0" defTabSz="836613" eaLnBrk="0" fontAlgn="base" hangingPunct="0">
              <a:spcBef>
                <a:spcPts val="0"/>
              </a:spcBef>
              <a:spcAft>
                <a:spcPct val="0"/>
              </a:spcAft>
              <a:buClr>
                <a:srgbClr val="00CCCC"/>
              </a:buClr>
              <a:buNone/>
            </a:pPr>
            <a:r>
              <a:rPr lang="el-GR" altLang="el-GR" sz="2800" b="1" kern="0" dirty="0" smtClean="0">
                <a:solidFill>
                  <a:srgbClr val="00CC99"/>
                </a:solidFill>
              </a:rPr>
              <a:t>2.  </a:t>
            </a:r>
            <a:r>
              <a:rPr lang="el-GR" altLang="el-GR" sz="2800" kern="0" dirty="0" smtClean="0">
                <a:solidFill>
                  <a:srgbClr val="000000"/>
                </a:solidFill>
              </a:rPr>
              <a:t>Σχεδιασμός </a:t>
            </a:r>
            <a:r>
              <a:rPr lang="el-GR" altLang="el-GR" sz="2800" kern="0" dirty="0">
                <a:solidFill>
                  <a:srgbClr val="000000"/>
                </a:solidFill>
              </a:rPr>
              <a:t>βασικών αιτιών του </a:t>
            </a:r>
            <a:endParaRPr lang="el-GR" altLang="el-GR" sz="2800" kern="0" dirty="0" smtClean="0">
              <a:solidFill>
                <a:srgbClr val="000000"/>
              </a:solidFill>
            </a:endParaRPr>
          </a:p>
          <a:p>
            <a:pPr marL="1284287" lvl="3" indent="0" defTabSz="836613" eaLnBrk="0" fontAlgn="base" hangingPunct="0">
              <a:spcBef>
                <a:spcPts val="0"/>
              </a:spcBef>
              <a:spcAft>
                <a:spcPts val="600"/>
              </a:spcAft>
              <a:buClr>
                <a:srgbClr val="00CCCC"/>
              </a:buClr>
              <a:buNone/>
            </a:pPr>
            <a:r>
              <a:rPr lang="el-GR" altLang="el-GR" sz="2800" kern="0" dirty="0" smtClean="0">
                <a:solidFill>
                  <a:srgbClr val="000000"/>
                </a:solidFill>
              </a:rPr>
              <a:t>προβλήματος </a:t>
            </a:r>
            <a:r>
              <a:rPr lang="el-GR" altLang="el-GR" sz="2800" kern="0" dirty="0">
                <a:solidFill>
                  <a:srgbClr val="000000"/>
                </a:solidFill>
              </a:rPr>
              <a:t>ως </a:t>
            </a:r>
            <a:r>
              <a:rPr lang="el-GR" altLang="el-GR" sz="2800" kern="0" dirty="0" smtClean="0">
                <a:solidFill>
                  <a:srgbClr val="000000"/>
                </a:solidFill>
              </a:rPr>
              <a:t>«</a:t>
            </a:r>
            <a:r>
              <a:rPr lang="el-GR" altLang="el-GR" sz="2800" kern="0" dirty="0">
                <a:solidFill>
                  <a:srgbClr val="000000"/>
                </a:solidFill>
              </a:rPr>
              <a:t>ψαροκόκαλα</a:t>
            </a:r>
            <a:r>
              <a:rPr lang="el-GR" altLang="el-GR" sz="2800" kern="0" dirty="0" smtClean="0">
                <a:solidFill>
                  <a:srgbClr val="000000"/>
                </a:solidFill>
              </a:rPr>
              <a:t>».</a:t>
            </a:r>
            <a:endParaRPr lang="el-GR" altLang="el-GR" sz="2800" kern="0" dirty="0">
              <a:solidFill>
                <a:srgbClr val="000000"/>
              </a:solidFill>
            </a:endParaRPr>
          </a:p>
          <a:p>
            <a:pPr marL="827087" lvl="2" indent="0" defTabSz="836613" eaLnBrk="0" fontAlgn="base" hangingPunct="0">
              <a:spcBef>
                <a:spcPts val="0"/>
              </a:spcBef>
              <a:spcAft>
                <a:spcPct val="0"/>
              </a:spcAft>
              <a:buClr>
                <a:srgbClr val="00CCCC"/>
              </a:buClr>
              <a:buNone/>
            </a:pPr>
            <a:r>
              <a:rPr lang="el-GR" altLang="el-GR" sz="2800" b="1" kern="0" dirty="0" smtClean="0">
                <a:solidFill>
                  <a:srgbClr val="00CC99"/>
                </a:solidFill>
              </a:rPr>
              <a:t>3.  </a:t>
            </a:r>
            <a:r>
              <a:rPr lang="el-GR" altLang="el-GR" sz="2800" kern="0" dirty="0" smtClean="0">
                <a:solidFill>
                  <a:srgbClr val="000000"/>
                </a:solidFill>
              </a:rPr>
              <a:t>Έρευνα </a:t>
            </a:r>
            <a:r>
              <a:rPr lang="el-GR" altLang="el-GR" sz="2800" kern="0" dirty="0">
                <a:solidFill>
                  <a:srgbClr val="000000"/>
                </a:solidFill>
              </a:rPr>
              <a:t>για το </a:t>
            </a:r>
            <a:r>
              <a:rPr lang="en-US" altLang="el-GR" sz="2800" kern="0" dirty="0">
                <a:solidFill>
                  <a:srgbClr val="000000"/>
                </a:solidFill>
              </a:rPr>
              <a:t>‘</a:t>
            </a:r>
            <a:r>
              <a:rPr lang="el-GR" altLang="el-GR" sz="2800" kern="0" dirty="0">
                <a:solidFill>
                  <a:srgbClr val="000000"/>
                </a:solidFill>
              </a:rPr>
              <a:t>τι θα μπορούσε να </a:t>
            </a:r>
            <a:endParaRPr lang="el-GR" altLang="el-GR" sz="2800" kern="0" dirty="0" smtClean="0">
              <a:solidFill>
                <a:srgbClr val="000000"/>
              </a:solidFill>
            </a:endParaRPr>
          </a:p>
          <a:p>
            <a:pPr marL="1284287" lvl="3" indent="0" defTabSz="836613" eaLnBrk="0" fontAlgn="base" hangingPunct="0">
              <a:spcBef>
                <a:spcPts val="0"/>
              </a:spcBef>
              <a:spcAft>
                <a:spcPct val="0"/>
              </a:spcAft>
              <a:buClr>
                <a:srgbClr val="00CCCC"/>
              </a:buClr>
              <a:buNone/>
            </a:pPr>
            <a:r>
              <a:rPr lang="el-GR" altLang="el-GR" sz="2800" kern="0" dirty="0" smtClean="0">
                <a:solidFill>
                  <a:srgbClr val="000000"/>
                </a:solidFill>
              </a:rPr>
              <a:t>προκαλέσει προβλήματα </a:t>
            </a:r>
            <a:r>
              <a:rPr lang="el-GR" altLang="el-GR" sz="2800" kern="0" dirty="0">
                <a:solidFill>
                  <a:srgbClr val="000000"/>
                </a:solidFill>
              </a:rPr>
              <a:t>σε αυτή την περιοχή</a:t>
            </a:r>
            <a:r>
              <a:rPr lang="en-US" altLang="el-GR" sz="2800" kern="0" dirty="0">
                <a:solidFill>
                  <a:srgbClr val="000000"/>
                </a:solidFill>
              </a:rPr>
              <a:t>’  </a:t>
            </a:r>
            <a:r>
              <a:rPr lang="el-GR" altLang="el-GR" sz="2800" kern="0" dirty="0">
                <a:solidFill>
                  <a:srgbClr val="000000"/>
                </a:solidFill>
              </a:rPr>
              <a:t>Επανάληψη για κάθε </a:t>
            </a:r>
            <a:r>
              <a:rPr lang="el-GR" altLang="el-GR" sz="2800" kern="0" dirty="0" smtClean="0">
                <a:solidFill>
                  <a:srgbClr val="000000"/>
                </a:solidFill>
              </a:rPr>
              <a:t>υπό-περιοχή</a:t>
            </a:r>
            <a:r>
              <a:rPr lang="en-US" altLang="el-GR" sz="2800" kern="0" dirty="0">
                <a:solidFill>
                  <a:srgbClr val="000000"/>
                </a:solidFill>
              </a:rPr>
              <a:t>.</a:t>
            </a: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52</a:t>
            </a:fld>
            <a:endParaRPr lang="el-GR" dirty="0">
              <a:solidFill>
                <a:schemeClr val="tx1"/>
              </a:solidFill>
            </a:endParaRPr>
          </a:p>
        </p:txBody>
      </p:sp>
    </p:spTree>
    <p:extLst>
      <p:ext uri="{BB962C8B-B14F-4D97-AF65-F5344CB8AC3E}">
        <p14:creationId xmlns:p14="http://schemas.microsoft.com/office/powerpoint/2010/main" val="34946938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Διαγράμματα </a:t>
            </a:r>
            <a:r>
              <a:rPr lang="en-US" altLang="el-GR" b="1" dirty="0"/>
              <a:t>Ishikawa</a:t>
            </a:r>
            <a:r>
              <a:rPr lang="el-GR" altLang="el-GR" b="1" dirty="0"/>
              <a:t> - </a:t>
            </a:r>
            <a:r>
              <a:rPr lang="el-GR" altLang="el-GR" b="1" dirty="0" smtClean="0"/>
              <a:t>Παράδειγμα</a:t>
            </a:r>
            <a:endParaRPr lang="el-GR" dirty="0"/>
          </a:p>
        </p:txBody>
      </p:sp>
      <p:pic>
        <p:nvPicPr>
          <p:cNvPr id="6" name="Θέση περιεχομένου 1" descr="Εικόνα του διαγράμματος. Το πρόβλημα είναι οι δυσλειτουργίες στις αποθήκες. Αυτό προκαλείται από:&#10;1) Τους ανθρώπους, οι οποίοι δημιουργούν καθυστέρηση στις καταχωρήσεις. &#10;2) Τον εξοπλισμό, ο οποίος έχει πεπαλαιωμένο μηχανογραφικό σύστημα, επίσης δεν υπάρχει άμεση ενημέρωση του μηχανογραφικού συστήματος. &#10;3) Τις διαδικασίες, οι οποίες δημιουργούν πρόβλημα λόγω των παρακάτω υπο αιτιών: Χαμηλό επίπεδο επικοινωνίας τμημάτων, πολύς χρόνος για βοηθητικές εργασίες, και τήρηση χειρόγραφων καρτελών."/>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938"/>
            <a:ext cx="8229600" cy="4460487"/>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53</a:t>
            </a:fld>
            <a:endParaRPr lang="el-GR" dirty="0">
              <a:solidFill>
                <a:schemeClr val="tx1"/>
              </a:solidFill>
            </a:endParaRPr>
          </a:p>
        </p:txBody>
      </p:sp>
    </p:spTree>
    <p:extLst>
      <p:ext uri="{BB962C8B-B14F-4D97-AF65-F5344CB8AC3E}">
        <p14:creationId xmlns:p14="http://schemas.microsoft.com/office/powerpoint/2010/main" val="1749273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395536" y="274638"/>
            <a:ext cx="8424936" cy="1143000"/>
          </a:xfrm>
        </p:spPr>
        <p:txBody>
          <a:bodyPr>
            <a:normAutofit fontScale="90000"/>
          </a:bodyPr>
          <a:lstStyle/>
          <a:p>
            <a:r>
              <a:rPr lang="el-GR" altLang="el-GR" b="1" dirty="0"/>
              <a:t>Διαγράμματα </a:t>
            </a:r>
            <a:r>
              <a:rPr lang="en-US" altLang="el-GR" b="1" dirty="0" smtClean="0"/>
              <a:t>Ishikawa</a:t>
            </a:r>
            <a:r>
              <a:rPr lang="el-GR" altLang="el-GR" b="1" dirty="0" smtClean="0"/>
              <a:t>: Πλεονεκτήματα και μειονεκτήματα</a:t>
            </a:r>
            <a:endParaRPr lang="el-GR" dirty="0"/>
          </a:p>
        </p:txBody>
      </p:sp>
      <p:graphicFrame>
        <p:nvGraphicFramePr>
          <p:cNvPr id="6" name="Θέση περιεχομένου 1" descr="Πίνακας: Πλεονεκτήματα. Δημιουργεί τις προϋποθέσεις για την ορθή καταγραφή των κινδύνων στη μορφή αιτία, κίνδυνος, συνέπεια. Χρησιμοποιείται εύκολα από όσους έχουν τη δυνατότητα αναλυτικής σκέψης, συνήθως μηχανικούς. Μπορεί να αποτελέσει καλή προετοιμασία μιας συνεδρίασης ομαδικής παραγωγής ιδεών.&#10;Μειονεκτήματα. Η ύπαρξη αναλυτικής σκέψης αποτελεί προϋπόθεση. Υπάρχει ο κίνδυνος του “Paralysis by Analysis”. Χρειάζεται μεγάλη ποσότητα χαρτιού αν δε χρησιμοποιείται υπολογιστής.&#10;&#10;&#10;&#10;&#10;&#10;&#10;&#10;"/>
          <p:cNvGraphicFramePr>
            <a:graphicFrameLocks/>
          </p:cNvGraphicFramePr>
          <p:nvPr>
            <p:custDataLst>
              <p:tags r:id="rId2"/>
            </p:custDataLst>
            <p:extLst>
              <p:ext uri="{D42A27DB-BD31-4B8C-83A1-F6EECF244321}">
                <p14:modId xmlns:p14="http://schemas.microsoft.com/office/powerpoint/2010/main" val="1631271295"/>
              </p:ext>
            </p:extLst>
          </p:nvPr>
        </p:nvGraphicFramePr>
        <p:xfrm>
          <a:off x="671932" y="2132856"/>
          <a:ext cx="7813055" cy="3528392"/>
        </p:xfrm>
        <a:graphic>
          <a:graphicData uri="http://schemas.openxmlformats.org/drawingml/2006/table">
            <a:tbl>
              <a:tblPr firstRow="1"/>
              <a:tblGrid>
                <a:gridCol w="4476132"/>
                <a:gridCol w="3336923"/>
              </a:tblGrid>
              <a:tr h="51087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70895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Δημιουργεί τις προϋποθέσεις για την ορθή καταγραφή των κινδύνων στη μορφή αιτία – κίνδυνος – συνέπεια</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ύπαρξη αναλυτικής σκέψης αποτελεί προϋπόθεση</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95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Χρησιμοποιείται εύκολα από όσους έχουν τη δυνατότητα αναλυτικής σκέψης (συνήθως μηχανικούς)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Υπάρχει ο κίνδυνος του </a:t>
                      </a:r>
                      <a:r>
                        <a:rPr kumimoji="0" lang="en-US" sz="2000" b="0" i="0" u="none" strike="noStrike" cap="none" normalizeH="0" baseline="0" dirty="0" smtClean="0">
                          <a:ln>
                            <a:noFill/>
                          </a:ln>
                          <a:solidFill>
                            <a:schemeClr val="tx1"/>
                          </a:solidFill>
                          <a:effectLst/>
                          <a:latin typeface="+mn-lt"/>
                        </a:rPr>
                        <a:t>“Paralysis by Analysis”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895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Μπορεί να αποτελέσει καλή προετοιμασία μιας συνεδρίασης ομαδικής παραγωγής ιδεών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Χρειάζεται μεγάλη ποσότητα χαρτιού αν δε χρησιμοποιείται Η/Υ</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54</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32753384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Διαγράμματα </a:t>
            </a:r>
            <a:r>
              <a:rPr lang="en-US" altLang="el-GR" b="1" dirty="0"/>
              <a:t>Ishikawa</a:t>
            </a:r>
            <a:r>
              <a:rPr lang="el-GR" altLang="el-GR" b="1" dirty="0"/>
              <a:t>: </a:t>
            </a:r>
            <a:r>
              <a:rPr lang="el-GR" altLang="el-GR" b="1" dirty="0" smtClean="0"/>
              <a:t>Μειονεκτήματα και αντιμετώπιση</a:t>
            </a:r>
            <a:endParaRPr lang="el-GR" dirty="0"/>
          </a:p>
        </p:txBody>
      </p:sp>
      <p:graphicFrame>
        <p:nvGraphicFramePr>
          <p:cNvPr id="5" name="Θέση περιεχομένου 1" descr="Πίνακας: &#10;Πρώτη γραμμή. Μειονέκτημα, η ύπαρξη αναλυτικής σκέψης αποτελεί προϋπόθεση. Προτεινόμενη αντιμετώπιση, καλό είναι να χρησιμοποιούνται μηχανικοί ή άνθρωποι, που παρά το ότι δεν έχουν εκπαιδευτεί στην αναλυτική σκέψη, έχουν αποδεδειγμένα την ικανότητα αυτή.&#10;Δεύτερη γραμμή. Μειονέκτημα, υπάρχει ο κίνδυνος του “Paralysis by Analysis”. Προτεινόμενη αντιμετώπιση, η συγκέντρωση μεγάλου αριθμού αιτιών για έναν κίνδυνο, δεν είναι πρόβλημα για την ομάδα διαχείρισης κινδύνων. Ωστόσο, η ομάδα θα πρέπει να έχει την εμπειρία να ξεχωρίσει, ποιες αιτίες είναι οι κύριες, ώστε να λάβει μέτρα για να τις εξαλείψει, ή να μετριάσει την επίδρασή τους.&#10;Τρίτη γραμμή. Μειονέκτημα, χρειάζεται μεγάλη ποσότητα χαρτιού αν δε χρησιμοποιείται υπολογιστής. Προτεινόμενη αντιμετώπιση, υπάρχουν πλέον πολλά προγράμματα που μπορούν εύκολα να δημιουργήσουν διαγράμματα Ishikawa.&#10;&#10;&#10;&#10;&#10;&#10;&#10;&#10;&#10;"/>
          <p:cNvGraphicFramePr>
            <a:graphicFrameLocks/>
          </p:cNvGraphicFramePr>
          <p:nvPr>
            <p:custDataLst>
              <p:tags r:id="rId2"/>
            </p:custDataLst>
            <p:extLst>
              <p:ext uri="{D42A27DB-BD31-4B8C-83A1-F6EECF244321}">
                <p14:modId xmlns:p14="http://schemas.microsoft.com/office/powerpoint/2010/main" val="1232608291"/>
              </p:ext>
            </p:extLst>
          </p:nvPr>
        </p:nvGraphicFramePr>
        <p:xfrm>
          <a:off x="341213" y="1484784"/>
          <a:ext cx="8407251" cy="4766739"/>
        </p:xfrm>
        <a:graphic>
          <a:graphicData uri="http://schemas.openxmlformats.org/drawingml/2006/table">
            <a:tbl>
              <a:tblPr firstRow="1"/>
              <a:tblGrid>
                <a:gridCol w="2790627"/>
                <a:gridCol w="5616624"/>
              </a:tblGrid>
              <a:tr h="36578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a:t>
                      </a:r>
                      <a:r>
                        <a:rPr kumimoji="0" lang="el-GR" sz="2000" b="1" i="0" u="none" strike="noStrike" cap="none" normalizeH="0" baseline="0" dirty="0" smtClean="0">
                          <a:ln>
                            <a:noFill/>
                          </a:ln>
                          <a:solidFill>
                            <a:schemeClr val="tx1"/>
                          </a:solidFill>
                          <a:effectLst/>
                          <a:latin typeface="Arial" charset="0"/>
                        </a:rPr>
                        <a:t>αντιμετώπιση</a:t>
                      </a:r>
                      <a:endParaRPr kumimoji="0" lang="en-US" sz="2000" b="1" i="0" u="none" strike="noStrike" cap="none" normalizeH="0" baseline="0" dirty="0" smtClean="0">
                        <a:ln>
                          <a:noFill/>
                        </a:ln>
                        <a:solidFill>
                          <a:schemeClr val="tx1"/>
                        </a:solidFill>
                        <a:effectLst/>
                        <a:latin typeface="Arial" charset="0"/>
                      </a:endParaRPr>
                    </a:p>
                  </a:txBody>
                  <a:tcPr marT="45717" marB="4571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2099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Η ύπαρξη αναλυτικής σκέψης αποτελεί προϋπόθεση</a:t>
                      </a:r>
                      <a:endParaRPr kumimoji="0" lang="en-US" sz="20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Καλό είναι να χρησιμοποιούνται μηχανικοί ή άνθρωποι που παρά το ότι δεν έχουν εκπαιδευτεί στην αναλυτική σκέψη έχουν αποδεδειγμένα την ικανότητα αυτή</a:t>
                      </a:r>
                      <a:endParaRPr kumimoji="0" lang="en-US" sz="20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5403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Υπάρχει ο κίνδυνος του </a:t>
                      </a:r>
                      <a:r>
                        <a:rPr kumimoji="0" lang="en-US" sz="2000" b="0" i="0" u="none" strike="noStrike" cap="none" normalizeH="0" baseline="0" dirty="0" smtClean="0">
                          <a:ln>
                            <a:noFill/>
                          </a:ln>
                          <a:solidFill>
                            <a:schemeClr val="tx1"/>
                          </a:solidFill>
                          <a:effectLst/>
                          <a:latin typeface="Arial" charset="0"/>
                        </a:rPr>
                        <a:t>“Paralysis by Analysis”</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Η συγκέντρωση μεγάλου αριθμού αιτιών για έναν κίνδυνο δεν είναι πρόβλημα για την ομάδα διαχείρισης κινδύνων. Ωστόσο, η ομάδα θα πρέπει να έχει την εμπειρία να ξεχωρίσει ποιες αιτίες είναι οι κύριες, ώστε να λάβει μέτρα για να τις εξαλείψει ή να μετριάσει την επίδρασή τους</a:t>
                      </a:r>
                      <a:endParaRPr kumimoji="0" lang="en-US" sz="20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85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Χρειάζεται μεγάλη ποσότητα χαρτιού αν δε χρησιμοποιείται Η/Υ</a:t>
                      </a:r>
                      <a:endParaRPr kumimoji="0" lang="en-US" sz="2000" b="0" i="0" u="none" strike="noStrike" cap="none" normalizeH="0" baseline="0" dirty="0" smtClean="0">
                        <a:ln>
                          <a:noFill/>
                        </a:ln>
                        <a:solidFill>
                          <a:schemeClr val="tx1"/>
                        </a:solidFill>
                        <a:effectLst/>
                        <a:latin typeface="Arial" charset="0"/>
                      </a:endParaRP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Υπάρχουν πλέον πολλά προγράμματα που μπορούν εύκολα να δημιουργήσουν διαγράμματα </a:t>
                      </a:r>
                      <a:r>
                        <a:rPr kumimoji="0" lang="en-US" sz="2000" b="0" i="0" u="none" strike="noStrike" cap="none" normalizeH="0" baseline="0" dirty="0" smtClean="0">
                          <a:ln>
                            <a:noFill/>
                          </a:ln>
                          <a:solidFill>
                            <a:schemeClr val="tx1"/>
                          </a:solidFill>
                          <a:effectLst/>
                          <a:latin typeface="Arial" charset="0"/>
                        </a:rPr>
                        <a:t>Ishikawa</a:t>
                      </a:r>
                    </a:p>
                  </a:txBody>
                  <a:tcPr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55</a:t>
            </a:fld>
            <a:endParaRPr lang="el-GR" sz="1400"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179512" y="616193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19436719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b="1" dirty="0"/>
              <a:t>Μέθοδος Δελφών </a:t>
            </a:r>
            <a:r>
              <a:rPr lang="el-GR" altLang="el-GR" b="1" dirty="0" smtClean="0"/>
              <a:t/>
            </a:r>
            <a:br>
              <a:rPr lang="el-GR" altLang="el-GR" b="1" dirty="0" smtClean="0"/>
            </a:br>
            <a:r>
              <a:rPr lang="el-GR" altLang="el-GR" b="1" dirty="0" smtClean="0"/>
              <a:t>(</a:t>
            </a:r>
            <a:r>
              <a:rPr lang="en-US" altLang="el-GR" b="1" dirty="0"/>
              <a:t>Delphi Method</a:t>
            </a:r>
            <a:r>
              <a:rPr lang="en-US" altLang="el-GR" b="1" dirty="0" smtClean="0"/>
              <a:t>)</a:t>
            </a:r>
            <a:endParaRPr lang="el-GR" dirty="0"/>
          </a:p>
        </p:txBody>
      </p:sp>
      <p:sp>
        <p:nvSpPr>
          <p:cNvPr id="3" name="Θέση περιεχομένου 1"/>
          <p:cNvSpPr>
            <a:spLocks noGrp="1"/>
          </p:cNvSpPr>
          <p:nvPr>
            <p:ph sz="half" idx="1"/>
          </p:nvPr>
        </p:nvSpPr>
        <p:spPr>
          <a:xfrm>
            <a:off x="457200" y="1600200"/>
            <a:ext cx="4186808" cy="4525963"/>
          </a:xfrm>
        </p:spPr>
        <p:txBody>
          <a:bodyPr>
            <a:no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a:solidFill>
                  <a:srgbClr val="000000"/>
                </a:solidFill>
              </a:rPr>
              <a:t>Συλλογή κρίσεων μέσω κατάλληλων σχεδιασμένων </a:t>
            </a:r>
            <a:r>
              <a:rPr lang="el-GR" altLang="el-GR" sz="2000" kern="0" dirty="0" smtClean="0">
                <a:solidFill>
                  <a:srgbClr val="000000"/>
                </a:solidFill>
              </a:rPr>
              <a:t>ερωτηματολογίων, </a:t>
            </a:r>
            <a:r>
              <a:rPr lang="el-GR" altLang="el-GR" sz="2000" kern="0" dirty="0">
                <a:solidFill>
                  <a:srgbClr val="000000"/>
                </a:solidFill>
              </a:rPr>
              <a:t>από ανώνυμους και απομονωμένους </a:t>
            </a:r>
            <a:r>
              <a:rPr lang="el-GR" altLang="el-GR" sz="2000" kern="0" dirty="0" smtClean="0">
                <a:solidFill>
                  <a:srgbClr val="000000"/>
                </a:solidFill>
              </a:rPr>
              <a:t>συμμετέχοντες.</a:t>
            </a:r>
            <a:endParaRPr lang="el-GR" altLang="el-GR" sz="2000"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a:solidFill>
                  <a:srgbClr val="000000"/>
                </a:solidFill>
              </a:rPr>
              <a:t>Επαναληπτική διαδικασία με </a:t>
            </a:r>
            <a:r>
              <a:rPr lang="el-GR" altLang="el-GR" sz="2000" kern="0" dirty="0" smtClean="0">
                <a:solidFill>
                  <a:srgbClr val="000000"/>
                </a:solidFill>
              </a:rPr>
              <a:t>ομάδες.</a:t>
            </a:r>
            <a:endParaRPr lang="en-US" altLang="el-GR" sz="2000"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a:solidFill>
                  <a:srgbClr val="000000"/>
                </a:solidFill>
              </a:rPr>
              <a:t>Εξάλειψη προσωπικής </a:t>
            </a:r>
            <a:r>
              <a:rPr lang="el-GR" altLang="el-GR" sz="2000" kern="0" dirty="0" smtClean="0">
                <a:solidFill>
                  <a:srgbClr val="000000"/>
                </a:solidFill>
              </a:rPr>
              <a:t>επαφής.</a:t>
            </a:r>
            <a:endParaRPr lang="el-GR" altLang="el-GR" sz="2000" kern="0" dirty="0">
              <a:solidFill>
                <a:srgbClr val="000000"/>
              </a:solidFill>
            </a:endParaRPr>
          </a:p>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000" kern="0" dirty="0">
                <a:solidFill>
                  <a:srgbClr val="000000"/>
                </a:solidFill>
              </a:rPr>
              <a:t>Βασίζεται στη γνώση και εμπειρία πολλών </a:t>
            </a:r>
            <a:r>
              <a:rPr lang="el-GR" altLang="el-GR" sz="2000" kern="0" dirty="0" smtClean="0">
                <a:solidFill>
                  <a:srgbClr val="000000"/>
                </a:solidFill>
              </a:rPr>
              <a:t>ειδικών.</a:t>
            </a:r>
            <a:endParaRPr lang="en-US" altLang="el-GR" sz="20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000" kern="0" dirty="0">
                <a:solidFill>
                  <a:srgbClr val="000000"/>
                </a:solidFill>
              </a:rPr>
              <a:t>Εξάλειψη των μειονεκτημάτων </a:t>
            </a:r>
            <a:r>
              <a:rPr lang="en-US" altLang="el-GR" sz="2000" kern="0" dirty="0">
                <a:solidFill>
                  <a:srgbClr val="000000"/>
                </a:solidFill>
              </a:rPr>
              <a:t>“</a:t>
            </a:r>
            <a:r>
              <a:rPr lang="el-GR" altLang="el-GR" sz="2000" kern="0" dirty="0">
                <a:solidFill>
                  <a:srgbClr val="000000"/>
                </a:solidFill>
              </a:rPr>
              <a:t>ομαδικής σκέψης</a:t>
            </a:r>
            <a:r>
              <a:rPr lang="en-US" altLang="el-GR" sz="2000" kern="0" dirty="0" smtClean="0">
                <a:solidFill>
                  <a:srgbClr val="000000"/>
                </a:solidFill>
              </a:rPr>
              <a:t>”</a:t>
            </a:r>
            <a:r>
              <a:rPr lang="el-GR" altLang="el-GR" sz="2000" dirty="0" smtClean="0"/>
              <a:t>.</a:t>
            </a:r>
            <a:endParaRPr lang="en-US" altLang="el-GR" sz="2000" kern="0" dirty="0">
              <a:solidFill>
                <a:srgbClr val="000000"/>
              </a:solidFill>
            </a:endParaRPr>
          </a:p>
        </p:txBody>
      </p:sp>
      <p:pic>
        <p:nvPicPr>
          <p:cNvPr id="7" name="Θέση περιεχομένου 2" descr="Εικόνα που δείχνει την κυκλική διαδρομή τριών τόξων, που συμβολίζει  την επαναληπτική διαδικασία με ομάδες."/>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09864" y="1815429"/>
            <a:ext cx="4038600" cy="4061843"/>
          </a:xfrm>
        </p:spPr>
      </p:pic>
      <p:sp>
        <p:nvSpPr>
          <p:cNvPr id="5"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6"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56</a:t>
            </a:fld>
            <a:endParaRPr lang="el-GR" dirty="0">
              <a:solidFill>
                <a:schemeClr val="tx1"/>
              </a:solidFill>
            </a:endParaRPr>
          </a:p>
        </p:txBody>
      </p:sp>
    </p:spTree>
    <p:extLst>
      <p:ext uri="{BB962C8B-B14F-4D97-AF65-F5344CB8AC3E}">
        <p14:creationId xmlns:p14="http://schemas.microsoft.com/office/powerpoint/2010/main" val="14604921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Μέθοδος Δελφών: Τα βήματα που ακολουθούνται</a:t>
            </a:r>
            <a:endParaRPr lang="el-GR" b="1"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Εντοπίζεται το προς επίλυση </a:t>
            </a:r>
            <a:r>
              <a:rPr lang="el-GR" altLang="el-GR" sz="2000" dirty="0" smtClean="0">
                <a:solidFill>
                  <a:srgbClr val="000000"/>
                </a:solidFill>
              </a:rPr>
              <a:t>πρόβλημα.</a:t>
            </a:r>
            <a:endParaRPr lang="el-GR"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Σχεδιάζεται ερωτηματολόγιο του οποίου οι απαντήσεις οδηγούν θεωρητικά στη λύση του </a:t>
            </a:r>
            <a:r>
              <a:rPr lang="el-GR" altLang="el-GR" sz="2000" dirty="0" smtClean="0">
                <a:solidFill>
                  <a:srgbClr val="000000"/>
                </a:solidFill>
              </a:rPr>
              <a:t>προβλήματος, </a:t>
            </a:r>
            <a:r>
              <a:rPr lang="el-GR" altLang="el-GR" sz="2000" dirty="0">
                <a:solidFill>
                  <a:srgbClr val="000000"/>
                </a:solidFill>
              </a:rPr>
              <a:t>ή στη λήψη </a:t>
            </a:r>
            <a:r>
              <a:rPr lang="el-GR" altLang="el-GR" sz="2000" dirty="0" smtClean="0">
                <a:solidFill>
                  <a:srgbClr val="000000"/>
                </a:solidFill>
              </a:rPr>
              <a:t>απόφασης.</a:t>
            </a:r>
            <a:endParaRPr lang="el-GR"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Το ερωτηματολόγιο υποβάλλεται στους </a:t>
            </a:r>
            <a:r>
              <a:rPr lang="el-GR" altLang="el-GR" sz="2000" dirty="0" smtClean="0">
                <a:solidFill>
                  <a:srgbClr val="000000"/>
                </a:solidFill>
              </a:rPr>
              <a:t>ειδικούς.</a:t>
            </a:r>
            <a:endParaRPr lang="el-GR"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Οι απαντήσεις </a:t>
            </a:r>
            <a:r>
              <a:rPr lang="el-GR" altLang="el-GR" sz="2000" dirty="0" smtClean="0">
                <a:solidFill>
                  <a:srgbClr val="000000"/>
                </a:solidFill>
              </a:rPr>
              <a:t>συλλέγονται, </a:t>
            </a:r>
            <a:r>
              <a:rPr lang="el-GR" altLang="el-GR" sz="2000" dirty="0">
                <a:solidFill>
                  <a:srgbClr val="000000"/>
                </a:solidFill>
              </a:rPr>
              <a:t>και διαχωρίζονται εκείνες που αποκλίνουν περισσότερο από το </a:t>
            </a:r>
            <a:r>
              <a:rPr lang="el-GR" altLang="el-GR" sz="2000" dirty="0" smtClean="0">
                <a:solidFill>
                  <a:srgbClr val="000000"/>
                </a:solidFill>
              </a:rPr>
              <a:t>σύνολο.</a:t>
            </a:r>
            <a:endParaRPr lang="el-GR"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Οι ειδικοί που έδωσαν τις αποκλίνουσες </a:t>
            </a:r>
            <a:r>
              <a:rPr lang="el-GR" altLang="el-GR" sz="2000" dirty="0" smtClean="0">
                <a:solidFill>
                  <a:srgbClr val="000000"/>
                </a:solidFill>
              </a:rPr>
              <a:t>απαντήσεις </a:t>
            </a:r>
            <a:r>
              <a:rPr lang="el-GR" altLang="el-GR" sz="2000" dirty="0">
                <a:solidFill>
                  <a:srgbClr val="000000"/>
                </a:solidFill>
              </a:rPr>
              <a:t>καλούνται να εξηγήσουν τη θέση </a:t>
            </a:r>
            <a:r>
              <a:rPr lang="el-GR" altLang="el-GR" sz="2000" dirty="0" smtClean="0">
                <a:solidFill>
                  <a:srgbClr val="000000"/>
                </a:solidFill>
              </a:rPr>
              <a:t>τους, </a:t>
            </a:r>
            <a:r>
              <a:rPr lang="el-GR" altLang="el-GR" sz="2000" dirty="0">
                <a:solidFill>
                  <a:srgbClr val="000000"/>
                </a:solidFill>
              </a:rPr>
              <a:t>και οι συγκεκριμένες ερωτήσεις </a:t>
            </a:r>
            <a:r>
              <a:rPr lang="el-GR" altLang="el-GR" sz="2000" dirty="0" smtClean="0">
                <a:solidFill>
                  <a:srgbClr val="000000"/>
                </a:solidFill>
              </a:rPr>
              <a:t>αναδιαμορφώνονται.</a:t>
            </a:r>
            <a:endParaRPr lang="el-GR" altLang="el-GR" sz="2000"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sz="2000" dirty="0">
                <a:solidFill>
                  <a:srgbClr val="000000"/>
                </a:solidFill>
              </a:rPr>
              <a:t>Κατόπιν ζητείται από όλους τους ειδικούς να επανεκτιμήσουν τα </a:t>
            </a:r>
            <a:r>
              <a:rPr lang="el-GR" altLang="el-GR" sz="2000" dirty="0" smtClean="0">
                <a:solidFill>
                  <a:srgbClr val="000000"/>
                </a:solidFill>
              </a:rPr>
              <a:t>ερωτήματα.</a:t>
            </a:r>
            <a:endParaRPr lang="el-GR" altLang="el-GR" sz="200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000" dirty="0">
                <a:solidFill>
                  <a:srgbClr val="000000"/>
                </a:solidFill>
              </a:rPr>
              <a:t>Τα βήματα </a:t>
            </a:r>
            <a:r>
              <a:rPr lang="el-GR" altLang="el-GR" sz="2000" dirty="0" smtClean="0">
                <a:solidFill>
                  <a:srgbClr val="000000"/>
                </a:solidFill>
              </a:rPr>
              <a:t>επαναλαμβάνονται, </a:t>
            </a:r>
            <a:r>
              <a:rPr lang="el-GR" altLang="el-GR" sz="2000" dirty="0">
                <a:solidFill>
                  <a:srgbClr val="000000"/>
                </a:solidFill>
              </a:rPr>
              <a:t>έως ότου βρεθεί μια κοινή συνισταμένη των </a:t>
            </a:r>
            <a:r>
              <a:rPr lang="el-GR" altLang="el-GR" sz="2000" dirty="0" smtClean="0">
                <a:solidFill>
                  <a:srgbClr val="000000"/>
                </a:solidFill>
              </a:rPr>
              <a:t>απόψεων.</a:t>
            </a:r>
            <a:endParaRPr lang="el-GR" altLang="el-GR" sz="200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57</a:t>
            </a:fld>
            <a:endParaRPr lang="el-GR" dirty="0">
              <a:solidFill>
                <a:schemeClr val="tx1"/>
              </a:solidFill>
            </a:endParaRPr>
          </a:p>
        </p:txBody>
      </p:sp>
    </p:spTree>
    <p:extLst>
      <p:ext uri="{BB962C8B-B14F-4D97-AF65-F5344CB8AC3E}">
        <p14:creationId xmlns:p14="http://schemas.microsoft.com/office/powerpoint/2010/main" val="37266318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395536" y="274638"/>
            <a:ext cx="8424936" cy="1143000"/>
          </a:xfrm>
        </p:spPr>
        <p:txBody>
          <a:bodyPr>
            <a:normAutofit fontScale="90000"/>
          </a:bodyPr>
          <a:lstStyle/>
          <a:p>
            <a:r>
              <a:rPr lang="el-GR" b="1" dirty="0"/>
              <a:t>Μέθοδος Δελφών</a:t>
            </a:r>
            <a:r>
              <a:rPr lang="el-GR" b="1" dirty="0" smtClean="0"/>
              <a:t>: </a:t>
            </a:r>
            <a:br>
              <a:rPr lang="el-GR" b="1" dirty="0" smtClean="0"/>
            </a:br>
            <a:r>
              <a:rPr lang="el-GR" altLang="el-GR" b="1" dirty="0" smtClean="0"/>
              <a:t>Πλεονεκτήματα </a:t>
            </a:r>
            <a:r>
              <a:rPr lang="el-GR" altLang="el-GR" b="1" dirty="0"/>
              <a:t>και μειονεκτήματα</a:t>
            </a:r>
            <a:endParaRPr lang="el-GR" dirty="0"/>
          </a:p>
        </p:txBody>
      </p:sp>
      <p:graphicFrame>
        <p:nvGraphicFramePr>
          <p:cNvPr id="7" name="Θέση περιεχομένου 1" descr="Πίνακας: &#10;Πλεονεκτήματα. Η ανωνυμία επιτρέπει στους συμμετέχοντες να εκφράσουν την πραγματική τους γνώμη. Η ανωνυμία επιτρέπει στους συμμετέχοντες να αλλάξουν γνώμη μεταξύ των γύρων, χωρίς να κινδυνεύουν να χάσουν το κύρος τους. Στη μέθοδο, μπορούν να συμμετάσχουν γεωγραφικά απομακρυσμένοι ειδικοί.&#10;Μειονεκτήματα. Η ανωνυμία μπορεί να οδηγήσει σε πρόχειρη, ή ακόμη και μη σωστή συμπλήρωση των ερωτηματολογίων. Ο σχεδιασμός των ερωτηματολογίων, και η διεξαγωγή των γύρων είναι ιδιαίτερα χρονοβόρος διαδικασία. Χαμηλή συμμετοχή, επιστροφή δηλαδή λίγων ερωτηματολογίων, σε σχέση με αυτά που απεστάλησαν, οδηγεί σε αδυναμία συνέχισης της έρευνας.&#10;&#10;&#10;&#10;&#10;&#10;"/>
          <p:cNvGraphicFramePr>
            <a:graphicFrameLocks/>
          </p:cNvGraphicFramePr>
          <p:nvPr>
            <p:custDataLst>
              <p:tags r:id="rId2"/>
            </p:custDataLst>
            <p:extLst>
              <p:ext uri="{D42A27DB-BD31-4B8C-83A1-F6EECF244321}">
                <p14:modId xmlns:p14="http://schemas.microsoft.com/office/powerpoint/2010/main" val="3894155988"/>
              </p:ext>
            </p:extLst>
          </p:nvPr>
        </p:nvGraphicFramePr>
        <p:xfrm>
          <a:off x="539874" y="1772817"/>
          <a:ext cx="8136582" cy="4464496"/>
        </p:xfrm>
        <a:graphic>
          <a:graphicData uri="http://schemas.openxmlformats.org/drawingml/2006/table">
            <a:tbl>
              <a:tblPr firstRow="1"/>
              <a:tblGrid>
                <a:gridCol w="3528070"/>
                <a:gridCol w="4608512"/>
              </a:tblGrid>
              <a:tr h="4930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27" marB="4572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8406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ανωνυμία επιτρέπει στους συμμετέχοντες να εκφράσουν την πραγματική τους γνώμη</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ανωνυμία μπορεί να οδηγήσει σε πρόχειρη ή ακόμη και μη σωστή συμπλήρωση των ερωτηματολογίων</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01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ανωνυμία επιτρέπει στους συμμετέχοντες να αλλάξουν γνώμη μεταξύ των γύρων χωρίς να κινδυνεύουν να χάσουν το κύρος τους</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σχεδιασμός των ερωτηματολογίων και η διεξαγωγή των γύρων είναι ιδιαίτερα χρονοβόρος διαδικασία</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013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Στη μέθοδο μπορούν να συμμετάσχουν γεωγραφικά απομακρυσμένοι ειδικοί</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Χαμηλή συμμετοχή, επιστροφή δηλαδή λίγων ερωτηματολογίων σε σχέση με αυτά που απεστάλησαν, οδηγεί σε αδυναμία συνέχισης της έρευνας</a:t>
                      </a:r>
                      <a:endParaRPr kumimoji="0" lang="en-US" sz="2000" b="0" i="0" u="none" strike="noStrike" cap="none" normalizeH="0" baseline="0" dirty="0" smtClean="0">
                        <a:ln>
                          <a:noFill/>
                        </a:ln>
                        <a:solidFill>
                          <a:schemeClr val="tx1"/>
                        </a:solidFill>
                        <a:effectLst/>
                        <a:latin typeface="+mn-lt"/>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58</a:t>
            </a:fld>
            <a:endParaRPr lang="el-GR" dirty="0">
              <a:solidFill>
                <a:schemeClr val="tx1"/>
              </a:solidFill>
            </a:endParaRPr>
          </a:p>
        </p:txBody>
      </p:sp>
    </p:spTree>
    <p:custDataLst>
      <p:tags r:id="rId1"/>
    </p:custDataLst>
    <p:extLst>
      <p:ext uri="{BB962C8B-B14F-4D97-AF65-F5344CB8AC3E}">
        <p14:creationId xmlns:p14="http://schemas.microsoft.com/office/powerpoint/2010/main" val="220733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rmAutofit fontScale="90000"/>
          </a:bodyPr>
          <a:lstStyle/>
          <a:p>
            <a:r>
              <a:rPr lang="el-GR" altLang="el-GR" b="1" dirty="0" smtClean="0"/>
              <a:t>Πλεονεκτήματα </a:t>
            </a:r>
            <a:r>
              <a:rPr lang="el-GR" altLang="el-GR" b="1" dirty="0"/>
              <a:t>και </a:t>
            </a:r>
            <a:r>
              <a:rPr lang="el-GR" altLang="el-GR" b="1" dirty="0" smtClean="0"/>
              <a:t>μειονεκτήματα (συνέχεια</a:t>
            </a:r>
            <a:r>
              <a:rPr lang="el-GR" altLang="el-GR" b="1" dirty="0"/>
              <a:t>) </a:t>
            </a:r>
            <a:endParaRPr lang="el-GR" dirty="0"/>
          </a:p>
        </p:txBody>
      </p:sp>
      <p:graphicFrame>
        <p:nvGraphicFramePr>
          <p:cNvPr id="5" name="Θέση περιεχομένου 1" descr="Συνέχεια πίνακα: Πλεονεκτήματα. Οι απόψεις πολλών ειδικών, μπορούν να συγκεραστούν μέσω των αποτελεσμάτων των ερωτηματολογίων. Ο κάθε συμμετέχων μπορεί να συμπληρώσει το ερωτηματολόγιο, όταν εκείνος θεωρεί ότι έχει το χρόνο. Αυτό το γεγονός αυξάνει την πιθανότητα συμμετοχής. Δεν απαιτεί τη φυσική παρουσία των συμμετεχόντων.&#10;Μειονεκτήματα. Καθυστερημένη ανταπόκριση στα ερωτηματολόγια, καθυστερεί την όλη διαδικασία. Τα αποτελέσματα είναι δυνατό να παραποιηθούν για προσωπικό όφελος. Η αξιοπιστία των αποτελεσμάτων εξαρτάται από την ποιότητα των ερωτηματολογίων, και την επιλογή των ειδικών.&#10;&#10;&#10;&#10;&#10;&#10;"/>
          <p:cNvGraphicFramePr>
            <a:graphicFrameLocks/>
          </p:cNvGraphicFramePr>
          <p:nvPr>
            <p:custDataLst>
              <p:tags r:id="rId2"/>
            </p:custDataLst>
            <p:extLst>
              <p:ext uri="{D42A27DB-BD31-4B8C-83A1-F6EECF244321}">
                <p14:modId xmlns:p14="http://schemas.microsoft.com/office/powerpoint/2010/main" val="2578377839"/>
              </p:ext>
            </p:extLst>
          </p:nvPr>
        </p:nvGraphicFramePr>
        <p:xfrm>
          <a:off x="611560" y="1628800"/>
          <a:ext cx="7920558" cy="4752528"/>
        </p:xfrm>
        <a:graphic>
          <a:graphicData uri="http://schemas.openxmlformats.org/drawingml/2006/table">
            <a:tbl>
              <a:tblPr firstRow="1"/>
              <a:tblGrid>
                <a:gridCol w="3960118"/>
                <a:gridCol w="3960440"/>
              </a:tblGrid>
              <a:tr h="51585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13" marB="4571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06695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Οι απόψεις πολλών ειδικών μπορούν να συγκεραστούν μέσω των αποτελεσμάτων των ερωτηματολογίων</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Καθυστερημένη ανταπόκριση στα ερωτηματολόγια καθυστερεί την όλη διαδικασία</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508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κάθε συμμετέχων μπορεί να συμπληρώσει το ερωτηματολόγιο όταν εκείνος θεωρεί ότι έχει το χρόνο. Αυτό το γεγονός αυξάνει την πιθανότητα συμμετοχής</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Τα αποτελέσματα είναι δυνατό να παραποιηθούν για προσωπικό όφελος</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695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Δεν απαιτεί τη φυσική παρουσία των συμμετεχόντων</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Η αξιοπιστία των αποτελεσμάτων εξαρτάται από την ποιότητα των ερωτηματολογίων και την επιλογή των ειδικών</a:t>
                      </a:r>
                      <a:endParaRPr kumimoji="0" lang="en-US" sz="2000" b="0" i="0" u="none" strike="noStrike" cap="none" normalizeH="0" baseline="0" dirty="0" smtClean="0">
                        <a:ln>
                          <a:noFill/>
                        </a:ln>
                        <a:solidFill>
                          <a:schemeClr val="tx1"/>
                        </a:solidFill>
                        <a:effectLst/>
                        <a:latin typeface="+mn-lt"/>
                      </a:endParaRPr>
                    </a:p>
                  </a:txBody>
                  <a:tcPr marT="45713" marB="4571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59</a:t>
            </a:fld>
            <a:endParaRPr lang="el-GR" dirty="0">
              <a:solidFill>
                <a:schemeClr val="tx1"/>
              </a:solidFill>
            </a:endParaRPr>
          </a:p>
        </p:txBody>
      </p:sp>
    </p:spTree>
    <p:custDataLst>
      <p:tags r:id="rId1"/>
    </p:custDataLst>
    <p:extLst>
      <p:ext uri="{BB962C8B-B14F-4D97-AF65-F5344CB8AC3E}">
        <p14:creationId xmlns:p14="http://schemas.microsoft.com/office/powerpoint/2010/main" val="395837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Εντοπισμός κινδύνων</a:t>
            </a:r>
            <a:endParaRPr lang="el-GR" b="1" dirty="0"/>
          </a:p>
        </p:txBody>
      </p:sp>
      <p:sp>
        <p:nvSpPr>
          <p:cNvPr id="3" name="Θέση περιεχομένου 1"/>
          <p:cNvSpPr>
            <a:spLocks noGrp="1"/>
          </p:cNvSpPr>
          <p:nvPr>
            <p:ph idx="1"/>
          </p:nvPr>
        </p:nvSpPr>
        <p:spPr/>
        <p:txBody>
          <a:bodyPr/>
          <a:lstStyle/>
          <a:p>
            <a:pPr lvl="0" eaLnBrk="0" fontAlgn="base" hangingPunct="0">
              <a:spcBef>
                <a:spcPts val="0"/>
              </a:spcBef>
              <a:buClr>
                <a:srgbClr val="C00000"/>
              </a:buClr>
              <a:buSzPct val="100000"/>
              <a:buFont typeface="Arial" panose="020B0604020202020204" pitchFamily="34" charset="0"/>
              <a:buChar char="●"/>
            </a:pPr>
            <a:endParaRPr lang="el-GR" altLang="el-GR" kern="0" dirty="0" smtClean="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smtClean="0">
                <a:solidFill>
                  <a:srgbClr val="000000"/>
                </a:solidFill>
              </a:rPr>
              <a:t>Σημαντική </a:t>
            </a:r>
            <a:r>
              <a:rPr lang="el-GR" altLang="el-GR" kern="0" dirty="0">
                <a:solidFill>
                  <a:srgbClr val="000000"/>
                </a:solidFill>
              </a:rPr>
              <a:t>η διαδικασία διαχείρισης </a:t>
            </a:r>
            <a:r>
              <a:rPr lang="el-GR" altLang="el-GR" kern="0" dirty="0" smtClean="0">
                <a:solidFill>
                  <a:srgbClr val="000000"/>
                </a:solidFill>
              </a:rPr>
              <a:t>γνώσης, </a:t>
            </a:r>
            <a:r>
              <a:rPr lang="el-GR" altLang="el-GR" kern="0" dirty="0">
                <a:solidFill>
                  <a:srgbClr val="000000"/>
                </a:solidFill>
              </a:rPr>
              <a:t>για τον εντοπισμό </a:t>
            </a:r>
            <a:r>
              <a:rPr lang="el-GR" altLang="el-GR" kern="0" dirty="0" smtClean="0">
                <a:solidFill>
                  <a:srgbClr val="000000"/>
                </a:solidFill>
              </a:rPr>
              <a:t>κινδύνων.</a:t>
            </a:r>
            <a:endParaRPr lang="el-GR" altLang="el-GR" kern="0" dirty="0">
              <a:solidFill>
                <a:srgbClr val="000000"/>
              </a:solidFill>
            </a:endParaRPr>
          </a:p>
          <a:p>
            <a:pPr lvl="0" eaLnBrk="0" fontAlgn="base" hangingPunct="0">
              <a:spcBef>
                <a:spcPts val="0"/>
              </a:spcBef>
              <a:spcAft>
                <a:spcPts val="1800"/>
              </a:spcAft>
              <a:buClr>
                <a:srgbClr val="C00000"/>
              </a:buClr>
              <a:buSzPct val="100000"/>
              <a:buFont typeface="Arial" panose="020B0604020202020204" pitchFamily="34" charset="0"/>
              <a:buChar char="●"/>
            </a:pPr>
            <a:r>
              <a:rPr lang="el-GR" altLang="el-GR" kern="0" dirty="0">
                <a:solidFill>
                  <a:srgbClr val="000000"/>
                </a:solidFill>
              </a:rPr>
              <a:t>Η απόκτηση, </a:t>
            </a:r>
            <a:r>
              <a:rPr lang="el-GR" altLang="el-GR" kern="0" dirty="0" smtClean="0">
                <a:solidFill>
                  <a:srgbClr val="000000"/>
                </a:solidFill>
              </a:rPr>
              <a:t>συντήρηση, </a:t>
            </a:r>
            <a:r>
              <a:rPr lang="el-GR" altLang="el-GR" kern="0" dirty="0">
                <a:solidFill>
                  <a:srgbClr val="000000"/>
                </a:solidFill>
              </a:rPr>
              <a:t>και καταγραφή της </a:t>
            </a:r>
            <a:r>
              <a:rPr lang="el-GR" altLang="el-GR" kern="0" dirty="0" err="1">
                <a:solidFill>
                  <a:srgbClr val="000000"/>
                </a:solidFill>
              </a:rPr>
              <a:t>ενδοεπιχειρησιακής</a:t>
            </a:r>
            <a:r>
              <a:rPr lang="el-GR" altLang="el-GR" kern="0" dirty="0">
                <a:solidFill>
                  <a:srgbClr val="000000"/>
                </a:solidFill>
              </a:rPr>
              <a:t> </a:t>
            </a:r>
            <a:r>
              <a:rPr lang="el-GR" altLang="el-GR" kern="0" dirty="0" smtClean="0">
                <a:solidFill>
                  <a:srgbClr val="000000"/>
                </a:solidFill>
              </a:rPr>
              <a:t>γνώσης, </a:t>
            </a:r>
            <a:r>
              <a:rPr lang="el-GR" altLang="el-GR" kern="0" dirty="0">
                <a:solidFill>
                  <a:srgbClr val="000000"/>
                </a:solidFill>
              </a:rPr>
              <a:t>αποτελεί σήμερα ανταγωνιστικό </a:t>
            </a:r>
            <a:r>
              <a:rPr lang="el-GR" altLang="el-GR" kern="0" dirty="0" smtClean="0">
                <a:solidFill>
                  <a:srgbClr val="000000"/>
                </a:solidFill>
              </a:rPr>
              <a:t>πλεονέκτημα.</a:t>
            </a:r>
            <a:endParaRPr lang="en-US" altLang="el-GR"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kern="0" dirty="0">
                <a:solidFill>
                  <a:srgbClr val="000000"/>
                </a:solidFill>
              </a:rPr>
              <a:t>Δεδομένα – Πληροφορία – </a:t>
            </a:r>
            <a:r>
              <a:rPr lang="el-GR" altLang="el-GR" kern="0" dirty="0" smtClean="0">
                <a:solidFill>
                  <a:srgbClr val="000000"/>
                </a:solidFill>
              </a:rPr>
              <a:t>Γνώση</a:t>
            </a:r>
            <a:r>
              <a:rPr lang="el-GR" altLang="el-GR" dirty="0"/>
              <a:t>.</a:t>
            </a:r>
            <a:endParaRPr lang="el-GR" altLang="el-GR" kern="0"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a:t>
            </a:fld>
            <a:endParaRPr lang="el-GR" sz="1400" dirty="0">
              <a:solidFill>
                <a:schemeClr val="tx1"/>
              </a:solidFill>
            </a:endParaRPr>
          </a:p>
        </p:txBody>
      </p:sp>
    </p:spTree>
    <p:extLst>
      <p:ext uri="{BB962C8B-B14F-4D97-AF65-F5344CB8AC3E}">
        <p14:creationId xmlns:p14="http://schemas.microsoft.com/office/powerpoint/2010/main" val="40319516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Μέθοδος Δελφών: </a:t>
            </a:r>
            <a:br>
              <a:rPr lang="el-GR" b="1" dirty="0"/>
            </a:br>
            <a:r>
              <a:rPr lang="el-GR" b="1" dirty="0" smtClean="0"/>
              <a:t>Μ</a:t>
            </a:r>
            <a:r>
              <a:rPr lang="el-GR" altLang="el-GR" b="1" dirty="0" smtClean="0"/>
              <a:t>ειονεκτήματα και αντιμετώπιση</a:t>
            </a:r>
            <a:endParaRPr lang="el-GR" dirty="0"/>
          </a:p>
        </p:txBody>
      </p:sp>
      <p:graphicFrame>
        <p:nvGraphicFramePr>
          <p:cNvPr id="5" name="Θέση περιεχομένου 1" descr="Πίνακας:&#10;Πρώτη γραμμή. Μειονέκτημα, η ανωνυμία μπορεί να οδηγήσει σε πρόχειρη, ή ακόμη και μη σωστή συμπλήρωση των ερωτηματολογίων. Προτεινόμενη αντιμετώπιση, χρησιμοποιείστε τη μερική ανωνυμία. Ο οργανωτής της μεθόδου γνωρίζει τους συμμετέχοντες, και τις απαντήσεις που δίνει ο καθένας. Οι συμμετέχοντες γνωρίζουν τους άλλους συμμετέχοντες, αλλά δεν γνωρίζουν ποια απάντηση έδωσε ποιός.&#10;Δεύτερη γραμμή. Μειονέκτημα, ο σχεδιασμός των ερωτηματολογίων, και η διεξαγωγή των γύρων είναι ιδιαίτερα χρονοβόρος διαδικασία. Προτεινόμενη αντιμετώπιση, δώστε έμφαση στο σχεδιασμό του ερωτηματολογίου, ώστε να χρειαστείτε τις ελάχιστες δυνατές επαναλήψεις, για να καταλήξετε σε αποτέλεσμα.&#10;Τρίτη γραμμή. Μειονέκτημα, χαμηλή συμμετοχή, επιστροφή δηλαδή λίγων ερωτηματολογίων σε σχέση με αυτά που απεστάλησαν, οδηγεί σε αδυναμία συνέχισης της έρευνας. Προτεινόμενη αντιμετώπιση, βεβαιωθείτε πριν επιλέξετε τους συμμετέχοντες, ότι έχουν λόγο να ενδιαφέρονται για τα αποτελέσματα. Σχεδιάστε ένα ερωτηματολόγιο που να μπορεί να απαντηθεί γρήγορα κα εύκολα.&#10;&#10;&#10;&#10;&#10;&#10;&#10;&#10;"/>
          <p:cNvGraphicFramePr>
            <a:graphicFrameLocks/>
          </p:cNvGraphicFramePr>
          <p:nvPr>
            <p:custDataLst>
              <p:tags r:id="rId2"/>
            </p:custDataLst>
            <p:extLst>
              <p:ext uri="{D42A27DB-BD31-4B8C-83A1-F6EECF244321}">
                <p14:modId xmlns:p14="http://schemas.microsoft.com/office/powerpoint/2010/main" val="2086928967"/>
              </p:ext>
            </p:extLst>
          </p:nvPr>
        </p:nvGraphicFramePr>
        <p:xfrm>
          <a:off x="539552" y="1523936"/>
          <a:ext cx="8136904" cy="4857392"/>
        </p:xfrm>
        <a:graphic>
          <a:graphicData uri="http://schemas.openxmlformats.org/drawingml/2006/table">
            <a:tbl>
              <a:tblPr firstRow="1"/>
              <a:tblGrid>
                <a:gridCol w="3528392"/>
                <a:gridCol w="4608512"/>
              </a:tblGrid>
              <a:tr h="4682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a:t>
                      </a:r>
                      <a:r>
                        <a:rPr kumimoji="0" lang="el-GR" sz="2000" b="1" i="0" u="none" strike="noStrike" cap="none" normalizeH="0" baseline="0" dirty="0" smtClean="0">
                          <a:ln>
                            <a:noFill/>
                          </a:ln>
                          <a:solidFill>
                            <a:schemeClr val="tx1"/>
                          </a:solidFill>
                          <a:effectLst/>
                          <a:latin typeface="Arial" charset="0"/>
                        </a:rPr>
                        <a:t>αντιμετώπιση</a:t>
                      </a:r>
                      <a:endParaRPr kumimoji="0" lang="en-US" sz="2000" b="1" i="0" u="none" strike="noStrike" cap="none" normalizeH="0" baseline="0" dirty="0" smtClean="0">
                        <a:ln>
                          <a:noFill/>
                        </a:ln>
                        <a:solidFill>
                          <a:schemeClr val="tx1"/>
                        </a:solidFill>
                        <a:effectLst/>
                        <a:latin typeface="Arial" charset="0"/>
                      </a:endParaRPr>
                    </a:p>
                  </a:txBody>
                  <a:tcPr marT="45723" marB="4572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54166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Η ανωνυμία μπορεί να οδηγήσει σε πρόχειρη ή ακόμη και μη σωστή συμπλήρωση των ερωτηματολογίων</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Χρησιμοποιείστε τη μερική ανωνυμία. Ο οργανωτής της μεθόδου γνωρίζει τους συμμετέχοντες και τις απαντήσεις που δίνει ο καθένας. Οι συμμετέχοντες γνωρίζουν τους άλλους συμμετέχοντες, αλλά δεν γνωρίζουν ποια απάντηση έδωσε ποιός</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482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Ο σχεδιασμός των ερωτηματολογίων και η διεξαγωγή των γύρων είναι ιδιαίτερα χρονοβόρος διαδικασία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Δώστε έμφαση στο σχεδιασμό του ερωτηματολογίου ώστε να χρειαστείτε τις ελάχιστες δυνατές επαναλήψεις για να καταλήξετε σε αποτέλεσμα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9824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Χαμηλή συμμετοχή, επιστροφή δηλαδή λίγων ερωτηματολογίων σε σχέση με αυτά που απεστάλησαν, οδηγεί σε αδυναμία συνέχισης της έρευνας</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Arial" charset="0"/>
                        </a:rPr>
                        <a:t>Βεβαιωθείτε πριν επιλέξετε τους συμμετέχοντες ότι έχουν λόγο να ενδιαφέρονται για τα αποτελέσματα. Σχεδιάστε ένα ερωτηματολόγιο που να μπορεί να απαντηθεί γρήγορα κα εύκολα</a:t>
                      </a:r>
                      <a:endParaRPr kumimoji="0" lang="en-US"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60</a:t>
            </a:fld>
            <a:endParaRPr lang="el-GR" dirty="0">
              <a:solidFill>
                <a:schemeClr val="tx1"/>
              </a:solidFill>
            </a:endParaRPr>
          </a:p>
        </p:txBody>
      </p:sp>
    </p:spTree>
    <p:custDataLst>
      <p:tags r:id="rId1"/>
    </p:custDataLst>
    <p:extLst>
      <p:ext uri="{BB962C8B-B14F-4D97-AF65-F5344CB8AC3E}">
        <p14:creationId xmlns:p14="http://schemas.microsoft.com/office/powerpoint/2010/main" val="31947322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Μ</a:t>
            </a:r>
            <a:r>
              <a:rPr lang="el-GR" altLang="el-GR" b="1" dirty="0"/>
              <a:t>ειονεκτήματα και </a:t>
            </a:r>
            <a:r>
              <a:rPr lang="el-GR" altLang="el-GR" b="1" dirty="0" smtClean="0"/>
              <a:t>αντιμετώπιση</a:t>
            </a:r>
            <a:br>
              <a:rPr lang="el-GR" altLang="el-GR" b="1" dirty="0" smtClean="0"/>
            </a:br>
            <a:r>
              <a:rPr lang="el-GR" altLang="el-GR" b="1" dirty="0" smtClean="0"/>
              <a:t>(συνέχεια)</a:t>
            </a:r>
            <a:endParaRPr lang="el-GR" dirty="0"/>
          </a:p>
        </p:txBody>
      </p:sp>
      <p:graphicFrame>
        <p:nvGraphicFramePr>
          <p:cNvPr id="5" name="Θέση περιεχομένου 1" descr="Συνέχεια πίνακα: &#10;Πρώτη γραμμή. Μειονέκτημα, καθυστερημένη ανταπόκριση στα ερωτηματολόγια, καθυστερεί την όλη διαδικασία. Προτεινόμενη αντιμετώπιση, σκεφτείτε κίνητρα για τους συμμετέχοντες, ώστε να τους πείσετε να απαντήσουν σύντομα. &#10;&#10;Δεύτερη γραμμή. Μειονέκτημα, τα αποτελέσματα είναι δυνατό να παραποιηθούν για προσωπικό όφελος. Προτεινόμενη αντιμετώπιση,&#10;χρησιμοποιείστε κάποιον οργανωτή, που να μην έχει λόγο να προβεί σε παραποιήσεις, π.χ. κάποιον που δεν ενδιαφέρεται για το έργο.&#10;Τρίτη γραμμή. Μειονέκτημα, η αξιοπιστία των αποτελεσμάτων, εξαρτάται από την ποιότητα των ερωτηματολογίων, και την επιλογή των ειδικών. Προτεινόμενη αντιμετώπιση, προσδιορίστε αντικειμενικά κριτήρια στην εταιρεία σας, για το ποιος μπορεί να οριστεί ως ειδικός.&#10;&#10;&#10;&#10;&#10;&#10;&#10;"/>
          <p:cNvGraphicFramePr>
            <a:graphicFrameLocks/>
          </p:cNvGraphicFramePr>
          <p:nvPr>
            <p:custDataLst>
              <p:tags r:id="rId2"/>
            </p:custDataLst>
            <p:extLst>
              <p:ext uri="{D42A27DB-BD31-4B8C-83A1-F6EECF244321}">
                <p14:modId xmlns:p14="http://schemas.microsoft.com/office/powerpoint/2010/main" val="1988918571"/>
              </p:ext>
            </p:extLst>
          </p:nvPr>
        </p:nvGraphicFramePr>
        <p:xfrm>
          <a:off x="539552" y="1772816"/>
          <a:ext cx="8136904" cy="4467432"/>
        </p:xfrm>
        <a:graphic>
          <a:graphicData uri="http://schemas.openxmlformats.org/drawingml/2006/table">
            <a:tbl>
              <a:tblPr firstRow="1"/>
              <a:tblGrid>
                <a:gridCol w="3888110"/>
                <a:gridCol w="4248794"/>
              </a:tblGrid>
              <a:tr h="53551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Μειονεκτήματα</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Arial" charset="0"/>
                        </a:rPr>
                        <a:t>Προτεινόμενη </a:t>
                      </a:r>
                      <a:r>
                        <a:rPr kumimoji="0" lang="el-GR" sz="2000" b="1" i="0" u="none" strike="noStrike" cap="none" normalizeH="0" baseline="0" dirty="0" smtClean="0">
                          <a:ln>
                            <a:noFill/>
                          </a:ln>
                          <a:solidFill>
                            <a:schemeClr val="tx1"/>
                          </a:solidFill>
                          <a:effectLst/>
                          <a:latin typeface="Arial" charset="0"/>
                        </a:rPr>
                        <a:t>αντιμετώπιση</a:t>
                      </a:r>
                      <a:endParaRPr kumimoji="0" lang="en-US" sz="20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9478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Καθυστερημένη ανταπόκριση στα ερωτηματολόγια καθυστερεί την όλη διαδικασία</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Σκεφτείτε κίνητρα για τους συμμετέχοντες ώστε να τους πείσετε να απαντήσουν σύντομα</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511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Τα αποτελέσματα είναι δυνατό να παραποιηθούν για προσωπικό όφελος</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Χρησιμοποιείστε κάποιον οργανωτή που να μην έχει λόγο να προβεί σε παραποιήσεις (π.χ. κάποιον που δεν ενδιαφέρεται για το έργο)</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3511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Η αξιοπιστία των αποτελεσμάτων εξαρτάται από την ποιότητα των ερωτηματολογίων και την επιλογή των ειδικών</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Προσδιορίστε αντικειμενικά κριτήρια στην εταιρεία σας για το ποιος μπορεί να οριστεί ως ειδικός</a:t>
                      </a: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61</a:t>
            </a:fld>
            <a:endParaRPr lang="el-GR" sz="1400" dirty="0">
              <a:solidFill>
                <a:schemeClr val="tx1"/>
              </a:solidFill>
            </a:endParaRPr>
          </a:p>
        </p:txBody>
      </p:sp>
    </p:spTree>
    <p:custDataLst>
      <p:tags r:id="rId1"/>
    </p:custDataLst>
    <p:extLst>
      <p:ext uri="{BB962C8B-B14F-4D97-AF65-F5344CB8AC3E}">
        <p14:creationId xmlns:p14="http://schemas.microsoft.com/office/powerpoint/2010/main" val="2838421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b="1" dirty="0"/>
              <a:t>Ομάδες </a:t>
            </a:r>
            <a:r>
              <a:rPr lang="el-GR" altLang="el-GR" b="1" dirty="0" smtClean="0"/>
              <a:t>Ειδικών</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Αναπτύχθηκε από τον </a:t>
            </a:r>
            <a:r>
              <a:rPr lang="en-US" altLang="el-GR" dirty="0" err="1">
                <a:solidFill>
                  <a:srgbClr val="000000"/>
                </a:solidFill>
              </a:rPr>
              <a:t>Delbecq</a:t>
            </a:r>
            <a:r>
              <a:rPr lang="en-US" altLang="el-GR" dirty="0">
                <a:solidFill>
                  <a:srgbClr val="000000"/>
                </a:solidFill>
              </a:rPr>
              <a:t> (1968</a:t>
            </a:r>
            <a:r>
              <a:rPr lang="en-US" altLang="el-GR" dirty="0" smtClean="0">
                <a:solidFill>
                  <a:srgbClr val="000000"/>
                </a:solidFill>
              </a:rPr>
              <a:t>)</a:t>
            </a:r>
            <a:r>
              <a:rPr lang="el-GR" altLang="el-GR" dirty="0" smtClean="0">
                <a:solidFill>
                  <a:srgbClr val="000000"/>
                </a:solidFill>
              </a:rPr>
              <a:t>.</a:t>
            </a:r>
            <a:endParaRPr lang="en-US" altLang="el-GR"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Οι συμμετέχοντες δεν έχουν προφορική </a:t>
            </a:r>
            <a:r>
              <a:rPr lang="el-GR" altLang="el-GR" dirty="0" smtClean="0">
                <a:solidFill>
                  <a:srgbClr val="000000"/>
                </a:solidFill>
              </a:rPr>
              <a:t>επικοινωνία.</a:t>
            </a:r>
            <a:endParaRPr lang="en-US" altLang="el-GR"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Καταγραφή ιδεών σε συγκεκριμένη </a:t>
            </a:r>
            <a:r>
              <a:rPr lang="el-GR" altLang="el-GR" dirty="0" smtClean="0">
                <a:solidFill>
                  <a:srgbClr val="000000"/>
                </a:solidFill>
              </a:rPr>
              <a:t>φόρμα.</a:t>
            </a:r>
            <a:endParaRPr lang="el-GR" altLang="el-GR" dirty="0">
              <a:solidFill>
                <a:srgbClr val="000000"/>
              </a:solidFill>
            </a:endParaRPr>
          </a:p>
          <a:p>
            <a:pPr lvl="0" eaLnBrk="0" fontAlgn="base" hangingPunct="0">
              <a:spcBef>
                <a:spcPts val="0"/>
              </a:spcBef>
              <a:spcAft>
                <a:spcPts val="600"/>
              </a:spcAft>
              <a:buClr>
                <a:srgbClr val="C00000"/>
              </a:buClr>
              <a:buSzPct val="100000"/>
              <a:buFont typeface="Arial" panose="020B0604020202020204" pitchFamily="34" charset="0"/>
              <a:buChar char="●"/>
            </a:pPr>
            <a:r>
              <a:rPr lang="el-GR" altLang="el-GR" dirty="0">
                <a:solidFill>
                  <a:srgbClr val="000000"/>
                </a:solidFill>
              </a:rPr>
              <a:t>Ακολουθεί συζήτηση </a:t>
            </a:r>
            <a:r>
              <a:rPr lang="el-GR" altLang="el-GR" dirty="0" smtClean="0">
                <a:solidFill>
                  <a:srgbClr val="000000"/>
                </a:solidFill>
              </a:rPr>
              <a:t>αυτών.</a:t>
            </a:r>
            <a:endParaRPr lang="en-US" altLang="el-GR"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dirty="0">
                <a:solidFill>
                  <a:srgbClr val="000000"/>
                </a:solidFill>
              </a:rPr>
              <a:t>Σύγκριση με την ομαδική </a:t>
            </a:r>
            <a:r>
              <a:rPr lang="el-GR" altLang="el-GR" dirty="0" smtClean="0">
                <a:solidFill>
                  <a:srgbClr val="000000"/>
                </a:solidFill>
              </a:rPr>
              <a:t>παραγωγή </a:t>
            </a:r>
            <a:r>
              <a:rPr lang="el-GR" altLang="el-GR" dirty="0">
                <a:solidFill>
                  <a:srgbClr val="000000"/>
                </a:solidFill>
              </a:rPr>
              <a:t>ιδεών </a:t>
            </a:r>
            <a:r>
              <a:rPr lang="el-GR" altLang="el-GR" dirty="0" smtClean="0">
                <a:solidFill>
                  <a:srgbClr val="000000"/>
                </a:solidFill>
              </a:rPr>
              <a:t>(</a:t>
            </a:r>
            <a:r>
              <a:rPr lang="el-GR" altLang="el-GR" dirty="0">
                <a:solidFill>
                  <a:srgbClr val="000000"/>
                </a:solidFill>
              </a:rPr>
              <a:t>συνήθως μεγαλύτερος </a:t>
            </a:r>
            <a:r>
              <a:rPr lang="el-GR" altLang="el-GR" dirty="0" smtClean="0">
                <a:solidFill>
                  <a:srgbClr val="000000"/>
                </a:solidFill>
              </a:rPr>
              <a:t>αριθμός </a:t>
            </a:r>
            <a:r>
              <a:rPr lang="el-GR" altLang="el-GR" dirty="0">
                <a:solidFill>
                  <a:srgbClr val="000000"/>
                </a:solidFill>
              </a:rPr>
              <a:t>ιδεών και </a:t>
            </a:r>
            <a:r>
              <a:rPr lang="el-GR" altLang="el-GR" dirty="0" smtClean="0">
                <a:solidFill>
                  <a:srgbClr val="000000"/>
                </a:solidFill>
              </a:rPr>
              <a:t>καλύτερης </a:t>
            </a:r>
            <a:r>
              <a:rPr lang="el-GR" altLang="el-GR" dirty="0">
                <a:solidFill>
                  <a:srgbClr val="000000"/>
                </a:solidFill>
              </a:rPr>
              <a:t>ποιότητας</a:t>
            </a:r>
            <a:r>
              <a:rPr lang="el-GR" altLang="el-GR" dirty="0" smtClean="0">
                <a:solidFill>
                  <a:srgbClr val="000000"/>
                </a:solidFill>
              </a:rPr>
              <a:t>)</a:t>
            </a:r>
            <a:r>
              <a:rPr lang="el-GR" altLang="el-GR" dirty="0" smtClean="0"/>
              <a:t>.</a:t>
            </a:r>
            <a:endParaRPr lang="el-GR" altLang="el-GR" dirty="0">
              <a:solidFill>
                <a:srgbClr val="000000"/>
              </a:solidFill>
            </a:endParaRPr>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62</a:t>
            </a:fld>
            <a:endParaRPr lang="el-GR" dirty="0">
              <a:solidFill>
                <a:schemeClr val="tx1"/>
              </a:solidFill>
            </a:endParaRPr>
          </a:p>
        </p:txBody>
      </p:sp>
    </p:spTree>
    <p:extLst>
      <p:ext uri="{BB962C8B-B14F-4D97-AF65-F5344CB8AC3E}">
        <p14:creationId xmlns:p14="http://schemas.microsoft.com/office/powerpoint/2010/main" val="19761066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74638"/>
            <a:ext cx="8424936" cy="1143000"/>
          </a:xfrm>
        </p:spPr>
        <p:txBody>
          <a:bodyPr>
            <a:normAutofit fontScale="90000"/>
          </a:bodyPr>
          <a:lstStyle/>
          <a:p>
            <a:r>
              <a:rPr lang="el-GR" altLang="el-GR" b="1" dirty="0"/>
              <a:t>Ομάδες </a:t>
            </a:r>
            <a:r>
              <a:rPr lang="el-GR" altLang="el-GR" b="1" dirty="0" smtClean="0"/>
              <a:t>Ειδικών: </a:t>
            </a:r>
            <a:br>
              <a:rPr lang="el-GR" altLang="el-GR" b="1" dirty="0" smtClean="0"/>
            </a:br>
            <a:r>
              <a:rPr lang="el-GR" altLang="el-GR" b="1" dirty="0" smtClean="0"/>
              <a:t>Πλεονεκτήματα </a:t>
            </a:r>
            <a:r>
              <a:rPr lang="el-GR" altLang="el-GR" b="1" dirty="0"/>
              <a:t>και μειονεκτήματα</a:t>
            </a:r>
            <a:r>
              <a:rPr lang="el-GR" altLang="el-GR" b="1" dirty="0" smtClean="0"/>
              <a:t> </a:t>
            </a:r>
            <a:endParaRPr lang="el-GR" dirty="0"/>
          </a:p>
        </p:txBody>
      </p:sp>
      <p:graphicFrame>
        <p:nvGraphicFramePr>
          <p:cNvPr id="5" name="Θέση περιεχομένου 1" descr="Πίνακας:&#10;Πλεονεκτήματα. Ιδιαίτερα εύκολη εφαρμογή. Εφαρμόζεται εύκολα. Μπορεί να δημιουργήσει μεγάλους καταλόγους κινδύνων γρήγορα. Περιορίζεται η αδυναμία να εκφραστούν όλες οι ιδέες, τα στελέχη δε χρειάζεται να περιμένουν να ολοκληρώσουν τη σκέψη τους οι προηγούμενοι, ώστε να καταγράψουν την ιδέα τους.&#10;Μειονεκτήματα. Κάποιοι άνθρωποι τείνουν να είναι πιο δυναμικοί από άλλους, και να «σκεπάζουν» τις ιδέες τους. Δισταγμός των στελεχών να καταγράψουν τις ιδέες τους, καθώς «τα γραπτά μένουν».&#10;&#10;&#10;&#10;&#10;&#10;&#10;"/>
          <p:cNvGraphicFramePr>
            <a:graphicFrameLocks/>
          </p:cNvGraphicFramePr>
          <p:nvPr>
            <p:custDataLst>
              <p:tags r:id="rId2"/>
            </p:custDataLst>
            <p:extLst>
              <p:ext uri="{D42A27DB-BD31-4B8C-83A1-F6EECF244321}">
                <p14:modId xmlns:p14="http://schemas.microsoft.com/office/powerpoint/2010/main" val="894204926"/>
              </p:ext>
            </p:extLst>
          </p:nvPr>
        </p:nvGraphicFramePr>
        <p:xfrm>
          <a:off x="467544" y="1700808"/>
          <a:ext cx="8136904" cy="4608512"/>
        </p:xfrm>
        <a:graphic>
          <a:graphicData uri="http://schemas.openxmlformats.org/drawingml/2006/table">
            <a:tbl>
              <a:tblPr firstRow="1"/>
              <a:tblGrid>
                <a:gridCol w="5112568"/>
                <a:gridCol w="3024336"/>
              </a:tblGrid>
              <a:tr h="50925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Πλεονεκτήματα</a:t>
                      </a:r>
                      <a:endParaRPr kumimoji="0" lang="en-US" sz="2000" b="1" i="0" u="none" strike="noStrike" cap="none" normalizeH="0" baseline="0" dirty="0" smtClean="0">
                        <a:ln>
                          <a:noFill/>
                        </a:ln>
                        <a:solidFill>
                          <a:schemeClr val="tx1"/>
                        </a:solidFill>
                        <a:effectLst/>
                        <a:latin typeface="+mn-lt"/>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10523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Ιδιαίτερα εύκολη εφαρμογή</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Κάποιοι άνθρωποι τείνουν να είναι πιο δυναμικοί από άλλους και να «σκεπάζουν» τις ιδέες τους</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23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Εφαρμόζεται εύκολα</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Δισταγμός των στελεχών να καταγράψουν τις ιδέες τους καθώς «τα γραπτά μένουν»</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667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Μπορεί να δημιουργήσει μεγάλους καταλόγους κινδύνων γρήγορα</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8055">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1800" b="0" i="0" u="none" strike="noStrike" cap="none" normalizeH="0" baseline="0" dirty="0" smtClean="0">
                          <a:ln>
                            <a:noFill/>
                          </a:ln>
                          <a:solidFill>
                            <a:schemeClr val="tx1"/>
                          </a:solidFill>
                          <a:effectLst/>
                          <a:latin typeface="+mn-lt"/>
                        </a:rPr>
                        <a:t>Περιορίζεται η αδυναμία να εκφραστούν όλες οι ιδέες (τα στελέχη δε χρειάζεται να περιμένουν να ολοκληρώσουν τη σκέψη τους οι προηγούμενοι ώστε να καταγράψουν την ιδέα τους)</a:t>
                      </a: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mn-lt"/>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63</a:t>
            </a:fld>
            <a:endParaRPr lang="el-GR" dirty="0">
              <a:solidFill>
                <a:schemeClr val="tx1"/>
              </a:solidFill>
            </a:endParaRPr>
          </a:p>
        </p:txBody>
      </p:sp>
    </p:spTree>
    <p:custDataLst>
      <p:tags r:id="rId1"/>
    </p:custDataLst>
    <p:extLst>
      <p:ext uri="{BB962C8B-B14F-4D97-AF65-F5344CB8AC3E}">
        <p14:creationId xmlns:p14="http://schemas.microsoft.com/office/powerpoint/2010/main" val="3886710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1" dirty="0"/>
              <a:t>Ομάδες Ειδικών</a:t>
            </a:r>
            <a:r>
              <a:rPr lang="el-GR" altLang="el-GR" b="1" dirty="0" smtClean="0"/>
              <a:t>: </a:t>
            </a:r>
            <a:br>
              <a:rPr lang="el-GR" altLang="el-GR" b="1" dirty="0" smtClean="0"/>
            </a:br>
            <a:r>
              <a:rPr lang="el-GR" b="1" dirty="0" smtClean="0"/>
              <a:t>Μ</a:t>
            </a:r>
            <a:r>
              <a:rPr lang="el-GR" altLang="el-GR" b="1" dirty="0" smtClean="0"/>
              <a:t>ειονεκτήματα </a:t>
            </a:r>
            <a:r>
              <a:rPr lang="el-GR" altLang="el-GR" b="1" dirty="0"/>
              <a:t>και αντιμετώπιση</a:t>
            </a:r>
            <a:endParaRPr lang="el-GR" dirty="0"/>
          </a:p>
        </p:txBody>
      </p:sp>
      <p:graphicFrame>
        <p:nvGraphicFramePr>
          <p:cNvPr id="5" name="Θέση περιεχομένου 1" descr="Πίνακας: &#10;Πρώτη γραμμή. Μειονέκτημα, κάποιοι άνθρωποι τείνουν να είναι πιο δυναμικοί από άλλους, και να «σκεπάζουν» τις ιδέες τους. Προτεινόμενη αντιμετώπιση, ο συντονιστής, θα πρέπει να ενθαρρύνει τους συμμετέχοντες που δεν είναι τόσο δυναμικοί, να εκφράσουν και να υποστηρίξουν τις ιδέες τους. &#10;Δεύτερη γραμμή. Μειονέκτημα, δισταγμός των στελεχών να καταγράψουν τις ιδέες τους, καθώς «τα γραπτά μένουν». Προτεινόμενη αντιμετώπιση, χρησιμοποιείστε ανώνυμες φόρμες, ώστε να μη φαίνεται άμεσα ποιος έγραψε τί.&#10;&#10;&#10;&#10;&#10;"/>
          <p:cNvGraphicFramePr>
            <a:graphicFrameLocks/>
          </p:cNvGraphicFramePr>
          <p:nvPr>
            <p:custDataLst>
              <p:tags r:id="rId2"/>
            </p:custDataLst>
            <p:extLst>
              <p:ext uri="{D42A27DB-BD31-4B8C-83A1-F6EECF244321}">
                <p14:modId xmlns:p14="http://schemas.microsoft.com/office/powerpoint/2010/main" val="2627801397"/>
              </p:ext>
            </p:extLst>
          </p:nvPr>
        </p:nvGraphicFramePr>
        <p:xfrm>
          <a:off x="510729" y="2297042"/>
          <a:ext cx="8165727" cy="3220190"/>
        </p:xfrm>
        <a:graphic>
          <a:graphicData uri="http://schemas.openxmlformats.org/drawingml/2006/table">
            <a:tbl>
              <a:tblPr firstRow="1"/>
              <a:tblGrid>
                <a:gridCol w="3989263"/>
                <a:gridCol w="4176464"/>
              </a:tblGrid>
              <a:tr h="59891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Μειονεκτήματα</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ctr"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1" i="0" u="none" strike="noStrike" cap="none" normalizeH="0" baseline="0" dirty="0" smtClean="0">
                          <a:ln>
                            <a:noFill/>
                          </a:ln>
                          <a:solidFill>
                            <a:schemeClr val="tx1"/>
                          </a:solidFill>
                          <a:effectLst/>
                          <a:latin typeface="+mn-lt"/>
                        </a:rPr>
                        <a:t>Προτεινόμενη </a:t>
                      </a:r>
                      <a:r>
                        <a:rPr kumimoji="0" lang="el-GR" sz="2000" b="1" i="0" u="none" strike="noStrike" cap="none" normalizeH="0" baseline="0" dirty="0" smtClean="0">
                          <a:ln>
                            <a:noFill/>
                          </a:ln>
                          <a:solidFill>
                            <a:schemeClr val="tx1"/>
                          </a:solidFill>
                          <a:effectLst/>
                          <a:latin typeface="+mn-lt"/>
                        </a:rPr>
                        <a:t>αντιμετώπιση</a:t>
                      </a:r>
                      <a:endParaRPr kumimoji="0" lang="en-US" sz="2000" b="1" i="0" u="none" strike="noStrike" cap="none" normalizeH="0" baseline="0" dirty="0" smtClean="0">
                        <a:ln>
                          <a:noFill/>
                        </a:ln>
                        <a:solidFill>
                          <a:schemeClr val="tx1"/>
                        </a:solidFill>
                        <a:effectLst/>
                        <a:latin typeface="+mn-lt"/>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r>
              <a:tr h="84296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Κάποιοι άνθρωποι τείνουν να είναι πιο δυναμικοί από άλλους και να «σκεπάζουν» τις ιδέες τους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Ο συντονιστής θα πρέπει να ενθαρρύνει τους συμμετέχοντες που δεν είναι τόσο δυναμικοί να εκφράσουν και να υποστηρίξουν τις ιδέες τους</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Δισταγμός των στελεχών να καταγράψουν τις ιδέες τους καθώς «τα γραπτά μένουν»</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0" fontAlgn="base" latinLnBrk="0" hangingPunct="0">
                        <a:lnSpc>
                          <a:spcPct val="100000"/>
                        </a:lnSpc>
                        <a:spcBef>
                          <a:spcPct val="20000"/>
                        </a:spcBef>
                        <a:spcAft>
                          <a:spcPct val="0"/>
                        </a:spcAft>
                        <a:buClr>
                          <a:srgbClr val="FF4146"/>
                        </a:buClr>
                        <a:buSzPct val="75000"/>
                        <a:buFont typeface="Wingdings" pitchFamily="2" charset="2"/>
                        <a:buNone/>
                        <a:tabLst/>
                      </a:pPr>
                      <a:r>
                        <a:rPr kumimoji="0" lang="el-GR" sz="2000" b="0" i="0" u="none" strike="noStrike" cap="none" normalizeH="0" baseline="0" dirty="0" smtClean="0">
                          <a:ln>
                            <a:noFill/>
                          </a:ln>
                          <a:solidFill>
                            <a:schemeClr val="tx1"/>
                          </a:solidFill>
                          <a:effectLst/>
                          <a:latin typeface="+mn-lt"/>
                        </a:rPr>
                        <a:t>Χρησιμοποιείστε ανώνυμες φόρμες ώστε να μη φαίνεται άμεσα ποιος έγραψε τί</a:t>
                      </a:r>
                      <a:endParaRPr kumimoji="0" lang="en-US" sz="2000" b="0"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4"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64</a:t>
            </a:fld>
            <a:endParaRPr lang="el-GR" dirty="0">
              <a:solidFill>
                <a:schemeClr val="tx1"/>
              </a:solidFill>
            </a:endParaRPr>
          </a:p>
        </p:txBody>
      </p:sp>
      <p:pic>
        <p:nvPicPr>
          <p:cNvPr id="6" name="Εικόνα 1" descr="Εικονίδιο μετάβασης στα περιεχόμενα.">
            <a:hlinkClick r:id="rId4" action="ppaction://hlinksldjump" tooltip="Επιστροφή στα Περιεχόμενα"/>
          </p:cNvPr>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250" y="6021288"/>
            <a:ext cx="576065" cy="651438"/>
          </a:xfrm>
          <a:prstGeom prst="rect">
            <a:avLst/>
          </a:prstGeom>
          <a:scene3d>
            <a:camera prst="isometricOffAxis1Right"/>
            <a:lightRig rig="threePt" dir="t"/>
          </a:scene3d>
        </p:spPr>
      </p:pic>
    </p:spTree>
    <p:custDataLst>
      <p:tags r:id="rId1"/>
    </p:custDataLst>
    <p:extLst>
      <p:ext uri="{BB962C8B-B14F-4D97-AF65-F5344CB8AC3E}">
        <p14:creationId xmlns:p14="http://schemas.microsoft.com/office/powerpoint/2010/main" val="36733547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b="1" dirty="0" smtClean="0"/>
              <a:t>Τέλος ενότητας</a:t>
            </a:r>
            <a:endParaRPr lang="el-GR" b="1" dirty="0"/>
          </a:p>
        </p:txBody>
      </p:sp>
      <p:sp>
        <p:nvSpPr>
          <p:cNvPr id="3" name="Υπότιτλος 1"/>
          <p:cNvSpPr>
            <a:spLocks noGrp="1"/>
          </p:cNvSpPr>
          <p:nvPr>
            <p:ph type="subTitle" idx="1"/>
          </p:nvPr>
        </p:nvSpPr>
        <p:spPr bwMode="gray"/>
        <p:txBody>
          <a:bodyPr>
            <a:normAutofit/>
          </a:bodyPr>
          <a:lstStyle/>
          <a:p>
            <a:pPr algn="r"/>
            <a:endParaRPr lang="el-GR" sz="4400" dirty="0" smtClean="0">
              <a:solidFill>
                <a:schemeClr val="tx1">
                  <a:lumMod val="65000"/>
                  <a:lumOff val="35000"/>
                </a:schemeClr>
              </a:solidFill>
            </a:endParaRPr>
          </a:p>
          <a:p>
            <a:pPr algn="r"/>
            <a:r>
              <a:rPr lang="el-GR" sz="2000" dirty="0" smtClean="0">
                <a:solidFill>
                  <a:schemeClr val="tx1">
                    <a:lumMod val="65000"/>
                    <a:lumOff val="35000"/>
                  </a:schemeClr>
                </a:solidFill>
              </a:rPr>
              <a:t>Επεξεργασία: </a:t>
            </a:r>
            <a:r>
              <a:rPr lang="el-GR" sz="2000" dirty="0" err="1" smtClean="0">
                <a:solidFill>
                  <a:schemeClr val="tx1">
                    <a:lumMod val="65000"/>
                    <a:lumOff val="35000"/>
                  </a:schemeClr>
                </a:solidFill>
              </a:rPr>
              <a:t>Σοφιανίδου</a:t>
            </a:r>
            <a:r>
              <a:rPr lang="el-GR" sz="2000" dirty="0" smtClean="0">
                <a:solidFill>
                  <a:schemeClr val="tx1">
                    <a:lumMod val="65000"/>
                    <a:lumOff val="35000"/>
                  </a:schemeClr>
                </a:solidFill>
              </a:rPr>
              <a:t> Γεωργία</a:t>
            </a:r>
            <a:endParaRPr lang="el-GR" sz="2000" dirty="0">
              <a:solidFill>
                <a:schemeClr val="tx1">
                  <a:lumMod val="65000"/>
                  <a:lumOff val="35000"/>
                </a:schemeClr>
              </a:solidFill>
            </a:endParaRPr>
          </a:p>
        </p:txBody>
      </p:sp>
      <p:pic>
        <p:nvPicPr>
          <p:cNvPr id="8"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943600"/>
            <a:ext cx="1690688" cy="591531"/>
          </a:xfrm>
          <a:prstGeom prst="rect">
            <a:avLst/>
          </a:prstGeom>
          <a:noFill/>
          <a:extLst>
            <a:ext uri="{909E8E84-426E-40DD-AFC4-6F175D3DCCD1}">
              <a14:hiddenFill xmlns:a14="http://schemas.microsoft.com/office/drawing/2010/main">
                <a:solidFill>
                  <a:srgbClr val="FFFFFF"/>
                </a:solidFill>
              </a14:hiddenFill>
            </a:ext>
          </a:extLst>
        </p:spPr>
      </p:pic>
      <p:pic>
        <p:nvPicPr>
          <p:cNvPr id="7" name="Εικόνα 2" descr="Λογότυπο Επιχειρησιακού Προγράμματος Εκπαίδευση και Δια βίου Μάθηση. ">
            <a:hlinkClick r:id="rId5" tooltip="Μετάβαση στο www.edulll.gr/"/>
          </p:cNvPr>
          <p:cNvPicPr>
            <a:picLocks noChangeAspect="1" noChangeArrowheads="1"/>
          </p:cNvPicPr>
          <p:nvPr/>
        </p:nvPicPr>
        <p:blipFill>
          <a:blip r:embed="rId6" cstate="print"/>
          <a:srcRect/>
          <a:stretch>
            <a:fillRect/>
          </a:stretch>
        </p:blipFill>
        <p:spPr bwMode="auto">
          <a:xfrm>
            <a:off x="3492500" y="5638800"/>
            <a:ext cx="4310063"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939112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97768"/>
            <a:ext cx="8229600" cy="1143000"/>
          </a:xfrm>
        </p:spPr>
        <p:txBody>
          <a:bodyPr>
            <a:noAutofit/>
          </a:bodyPr>
          <a:lstStyle/>
          <a:p>
            <a:r>
              <a:rPr lang="el-GR" b="1" dirty="0" smtClean="0"/>
              <a:t>Σύνδεση τεχνικών στοιχείων- κινδύνων</a:t>
            </a:r>
            <a:endParaRPr lang="el-GR" dirty="0"/>
          </a:p>
        </p:txBody>
      </p:sp>
      <p:pic>
        <p:nvPicPr>
          <p:cNvPr id="9" name="Θέση περιεχομένου 1" descr="Εικόνα του διαγράμματος με το έργο ανακαίνισης ενός υποκαταστήματος τραπέζης στην Θήβα. Αυτό απαιτεί πολύ μεγάλη εμπειρία σε ανακαινίσεις υποκαταστημάτων τραπεζών. Προκειται να ανακαινισθούν το υπόγειο, το ισόγειο, ο όροφος, και ο περιβάλλον χώρος της τράπεζας. Την εκτέλεση του έργου έχει αναλάβει ο διευθυντής έργου, ο υπεύθυνος μηχανικός, ο εργοδηγός, και ο γραμματέας έργου. Στο διάγραμμα, φαίνονται τα τεχνικά στοιχεία του έργου, και από ποιούς θα εκτελεστούν. Ο καθαρισμός, οι αποξηλώσεις, η τοιχοποιία, και οι υαλοπίνακες, θα γίνουν από τους εργάτες. Τα ανθρακονήματα, από τον υπεργολάβο πολιτικό μηχανικό. Οι μονώσεις και οι χρωματισμοί, από το συνεργείο α. Τα μεταλλουργικά, οι καλύψεις και οι ψευδοροφές, από το συνεργείο β. Τα ξυλουργικά, από το συνεργείο γ. Τα υδραυλικά, από το συνεργείο δ. Τα ηλεκτρολογικά, από το συνεργείο ε. Οι κίνδυνοι του έργου είναι: &#10;1) Ο διευθυντής του έργου έχει μεγάλο φόρτο εργασίας. &#10;2) Τα ανθρακονήματα, που έχει αναλάβει ο υπεργολάβος πολιτικός μηχανικός, έχουν δυσκολία στην ακριβή εκτίμηση κόστους. &#10;3) Το συνεργείο β, που έχει αναλάβει τα μεταλλουργικά, θεωρεί την εταιρία κύριο πελάτη.&#10;4) Το συνεργείο γ, που έχει αναλάβει τα ξυλουργικά, έχει καθυστερήσεις."/>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43608" y="1412777"/>
            <a:ext cx="7243865" cy="5040560"/>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7</a:t>
            </a:fld>
            <a:endParaRPr lang="el-GR" sz="1400" dirty="0">
              <a:solidFill>
                <a:schemeClr val="tx1"/>
              </a:solidFill>
            </a:endParaRPr>
          </a:p>
        </p:txBody>
      </p:sp>
    </p:spTree>
    <p:extLst>
      <p:ext uri="{BB962C8B-B14F-4D97-AF65-F5344CB8AC3E}">
        <p14:creationId xmlns:p14="http://schemas.microsoft.com/office/powerpoint/2010/main" val="1193803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smtClean="0"/>
              <a:t>Εντοπισμός κινδύνων </a:t>
            </a:r>
            <a:br>
              <a:rPr lang="el-GR" b="1" dirty="0" smtClean="0"/>
            </a:br>
            <a:r>
              <a:rPr lang="el-GR" b="1" dirty="0" smtClean="0"/>
              <a:t>(1 από 3)</a:t>
            </a:r>
            <a:endParaRPr lang="el-GR" b="1" dirty="0"/>
          </a:p>
        </p:txBody>
      </p:sp>
      <p:pic>
        <p:nvPicPr>
          <p:cNvPr id="6" name="Θέση περιεχομένου 1" descr="Εικόνα γραφικής παράστασης. Στον άξονα των ψ, συναντάμαι από κάτω προς τα πάνω, την σύντομη και την εκτενής περιγραφή. Στον άξονα των χ, από αριστερά προς τα δεξιά, συναντάμαι τον κατάλογο κινδύνων, τους κατηγοριοποιημένους κινδύνους, και τους κινδύνους που συσχετιζονται με τεχνικά στοιχεία. Στο επίπεδο της σύντομης περιγραφής και του καταλόγου κινδύνων, η γνώση για τους κινδύνους είναι ελλιπής, ενώ στο επίπεδο της εκτενής περιγραφής και των κινδύνων που συσχετίζονται με τεχνικά στοιχεία, η γνώση είναι πλήρης."/>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511106"/>
            <a:ext cx="6984776" cy="4769018"/>
          </a:xfrm>
        </p:spPr>
      </p:pic>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8</a:t>
            </a:fld>
            <a:endParaRPr lang="el-GR" dirty="0">
              <a:solidFill>
                <a:schemeClr val="tx1"/>
              </a:solidFill>
            </a:endParaRPr>
          </a:p>
        </p:txBody>
      </p:sp>
    </p:spTree>
    <p:extLst>
      <p:ext uri="{BB962C8B-B14F-4D97-AF65-F5344CB8AC3E}">
        <p14:creationId xmlns:p14="http://schemas.microsoft.com/office/powerpoint/2010/main" val="4082995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b="1" dirty="0"/>
              <a:t>Εντοπισμός κινδύνων </a:t>
            </a:r>
            <a:br>
              <a:rPr lang="el-GR" b="1" dirty="0"/>
            </a:br>
            <a:r>
              <a:rPr lang="el-GR" b="1" dirty="0" smtClean="0"/>
              <a:t>(2 </a:t>
            </a:r>
            <a:r>
              <a:rPr lang="el-GR" b="1" dirty="0"/>
              <a:t>από </a:t>
            </a:r>
            <a:r>
              <a:rPr lang="el-GR" b="1" dirty="0" smtClean="0"/>
              <a:t>3)</a:t>
            </a:r>
            <a:endParaRPr lang="el-GR" dirty="0"/>
          </a:p>
        </p:txBody>
      </p:sp>
      <p:sp>
        <p:nvSpPr>
          <p:cNvPr id="3" name="Θέση περιεχομένου 1"/>
          <p:cNvSpPr>
            <a:spLocks noGrp="1"/>
          </p:cNvSpPr>
          <p:nvPr>
            <p:ph idx="1"/>
          </p:nvPr>
        </p:nvSpPr>
        <p:spPr/>
        <p:txBody>
          <a:bodyPr>
            <a:normAutofit/>
          </a:bodyPr>
          <a:lstStyle/>
          <a:p>
            <a:pPr lvl="0" eaLnBrk="0" fontAlgn="base" hangingPunct="0">
              <a:spcBef>
                <a:spcPts val="0"/>
              </a:spcBef>
              <a:spcAft>
                <a:spcPts val="1200"/>
              </a:spcAft>
              <a:buClr>
                <a:srgbClr val="C00000"/>
              </a:buClr>
              <a:buSzPct val="100000"/>
              <a:buFont typeface="Arial" panose="020B0604020202020204" pitchFamily="34" charset="0"/>
              <a:buChar char="●"/>
            </a:pPr>
            <a:r>
              <a:rPr lang="el-GR" altLang="el-GR" sz="2800" kern="0" dirty="0">
                <a:solidFill>
                  <a:srgbClr val="000000"/>
                </a:solidFill>
              </a:rPr>
              <a:t>Η διαδικασία εντοπισμού πρέπει να εξετάζει όλες τις πηγές </a:t>
            </a:r>
            <a:r>
              <a:rPr lang="el-GR" altLang="el-GR" sz="2800" kern="0" dirty="0" smtClean="0">
                <a:solidFill>
                  <a:srgbClr val="000000"/>
                </a:solidFill>
              </a:rPr>
              <a:t>αβεβαιότητας, </a:t>
            </a:r>
            <a:r>
              <a:rPr lang="el-GR" altLang="el-GR" sz="2800" kern="0" dirty="0">
                <a:solidFill>
                  <a:srgbClr val="000000"/>
                </a:solidFill>
              </a:rPr>
              <a:t>και τις συναφείς αποκρίσεις </a:t>
            </a:r>
            <a:r>
              <a:rPr lang="el-GR" altLang="el-GR" sz="2800" kern="0" dirty="0" smtClean="0">
                <a:solidFill>
                  <a:srgbClr val="000000"/>
                </a:solidFill>
              </a:rPr>
              <a:t>εγκαίρως.</a:t>
            </a:r>
            <a:endParaRPr lang="el-GR" altLang="el-GR" sz="2800" kern="0" dirty="0">
              <a:solidFill>
                <a:srgbClr val="000000"/>
              </a:solidFill>
            </a:endParaRPr>
          </a:p>
          <a:p>
            <a:pPr lvl="0" eaLnBrk="0" fontAlgn="base" hangingPunct="0">
              <a:spcBef>
                <a:spcPts val="0"/>
              </a:spcBef>
              <a:spcAft>
                <a:spcPct val="0"/>
              </a:spcAft>
              <a:buClr>
                <a:srgbClr val="C00000"/>
              </a:buClr>
              <a:buSzPct val="100000"/>
              <a:buFont typeface="Arial" panose="020B0604020202020204" pitchFamily="34" charset="0"/>
              <a:buChar char="●"/>
            </a:pPr>
            <a:r>
              <a:rPr lang="el-GR" altLang="el-GR" sz="2800" kern="0" dirty="0">
                <a:solidFill>
                  <a:srgbClr val="000000"/>
                </a:solidFill>
              </a:rPr>
              <a:t>Με βάση το πλαίσιο διαχείρισης κινδύνων </a:t>
            </a:r>
            <a:r>
              <a:rPr lang="en-US" altLang="el-GR" sz="2800" kern="0" dirty="0" smtClean="0">
                <a:solidFill>
                  <a:srgbClr val="000000"/>
                </a:solidFill>
              </a:rPr>
              <a:t>SHAMPU</a:t>
            </a:r>
            <a:r>
              <a:rPr lang="el-GR" altLang="el-GR" sz="2800" kern="0" dirty="0" smtClean="0">
                <a:solidFill>
                  <a:srgbClr val="000000"/>
                </a:solidFill>
              </a:rPr>
              <a:t>, </a:t>
            </a:r>
            <a:r>
              <a:rPr lang="el-GR" altLang="el-GR" sz="2800" kern="0" dirty="0">
                <a:solidFill>
                  <a:srgbClr val="000000"/>
                </a:solidFill>
              </a:rPr>
              <a:t>που αναπτύχθηκε από τους </a:t>
            </a:r>
            <a:r>
              <a:rPr lang="en-US" altLang="el-GR" sz="2800" kern="0" dirty="0">
                <a:solidFill>
                  <a:srgbClr val="000000"/>
                </a:solidFill>
              </a:rPr>
              <a:t>Chapman &amp; Ward</a:t>
            </a:r>
            <a:r>
              <a:rPr lang="el-GR" altLang="el-GR" sz="2800" kern="0" dirty="0">
                <a:solidFill>
                  <a:srgbClr val="000000"/>
                </a:solidFill>
              </a:rPr>
              <a:t>, η φάση εντοπισμού περιλαμβάνει τον προσδιορισμό των </a:t>
            </a:r>
            <a:r>
              <a:rPr lang="en-US" altLang="el-GR" sz="2800" kern="0" dirty="0">
                <a:solidFill>
                  <a:srgbClr val="000000"/>
                </a:solidFill>
              </a:rPr>
              <a:t>“</a:t>
            </a:r>
            <a:r>
              <a:rPr lang="el-GR" altLang="el-GR" sz="2800" kern="0" dirty="0">
                <a:solidFill>
                  <a:srgbClr val="000000"/>
                </a:solidFill>
              </a:rPr>
              <a:t>πηγών</a:t>
            </a:r>
            <a:r>
              <a:rPr lang="en-US" altLang="el-GR" sz="2800" kern="0" dirty="0" smtClean="0">
                <a:solidFill>
                  <a:srgbClr val="000000"/>
                </a:solidFill>
              </a:rPr>
              <a:t>”</a:t>
            </a:r>
            <a:r>
              <a:rPr lang="el-GR" altLang="el-GR" sz="2800" kern="0" dirty="0" smtClean="0">
                <a:solidFill>
                  <a:srgbClr val="000000"/>
                </a:solidFill>
              </a:rPr>
              <a:t> </a:t>
            </a:r>
            <a:r>
              <a:rPr lang="el-GR" altLang="el-GR" sz="2800" kern="0" dirty="0">
                <a:solidFill>
                  <a:srgbClr val="000000"/>
                </a:solidFill>
              </a:rPr>
              <a:t>και συναφών πιθανών </a:t>
            </a:r>
            <a:r>
              <a:rPr lang="el-GR" altLang="el-GR" sz="2800" kern="0" dirty="0" smtClean="0">
                <a:solidFill>
                  <a:srgbClr val="000000"/>
                </a:solidFill>
              </a:rPr>
              <a:t>αποκρίσεων, </a:t>
            </a:r>
            <a:r>
              <a:rPr lang="el-GR" altLang="el-GR" sz="2800" kern="0" dirty="0">
                <a:solidFill>
                  <a:srgbClr val="000000"/>
                </a:solidFill>
              </a:rPr>
              <a:t>και των δευτερογενών πηγών που προκύπτουν από τις αποκρίσεις </a:t>
            </a:r>
            <a:r>
              <a:rPr lang="el-GR" altLang="el-GR" sz="2800" kern="0" dirty="0" smtClean="0">
                <a:solidFill>
                  <a:srgbClr val="000000"/>
                </a:solidFill>
              </a:rPr>
              <a:t>αυτές.</a:t>
            </a:r>
            <a:endParaRPr lang="en-US" altLang="el-GR" sz="2800" kern="0" dirty="0">
              <a:solidFill>
                <a:srgbClr val="000000"/>
              </a:solidFill>
            </a:endParaRPr>
          </a:p>
          <a:p>
            <a:endParaRPr lang="el-GR" dirty="0"/>
          </a:p>
        </p:txBody>
      </p:sp>
      <p:sp>
        <p:nvSpPr>
          <p:cNvPr id="4" name="Θέση υποσέλιδου 1" descr="."/>
          <p:cNvSpPr>
            <a:spLocks noGrp="1"/>
          </p:cNvSpPr>
          <p:nvPr>
            <p:ph type="ftr" sz="quarter" idx="11"/>
          </p:nvPr>
        </p:nvSpPr>
        <p:spPr/>
        <p:txBody>
          <a:bodyPr/>
          <a:lstStyle/>
          <a:p>
            <a:r>
              <a:rPr lang="el-GR" sz="1400" dirty="0" smtClean="0">
                <a:solidFill>
                  <a:schemeClr val="tx1"/>
                </a:solidFill>
              </a:rPr>
              <a:t>Εντοπισμός Κινδύνου</a:t>
            </a:r>
            <a:endParaRPr lang="el-GR" sz="1400" dirty="0">
              <a:solidFill>
                <a:schemeClr val="tx1"/>
              </a:solidFill>
            </a:endParaRPr>
          </a:p>
        </p:txBody>
      </p:sp>
      <p:sp>
        <p:nvSpPr>
          <p:cNvPr id="5" name="Θέση αριθμού διαφάνειας 1" descr="."/>
          <p:cNvSpPr>
            <a:spLocks noGrp="1"/>
          </p:cNvSpPr>
          <p:nvPr>
            <p:ph type="sldNum" sz="quarter" idx="12"/>
          </p:nvPr>
        </p:nvSpPr>
        <p:spPr/>
        <p:txBody>
          <a:bodyPr/>
          <a:lstStyle/>
          <a:p>
            <a:fld id="{B3448BC1-E7D7-421D-8AE7-D65149FD6F6F}" type="slidenum">
              <a:rPr lang="el-GR" sz="1400" smtClean="0">
                <a:solidFill>
                  <a:schemeClr val="tx1"/>
                </a:solidFill>
              </a:rPr>
              <a:t>9</a:t>
            </a:fld>
            <a:endParaRPr lang="el-GR" dirty="0">
              <a:solidFill>
                <a:schemeClr val="tx1"/>
              </a:solidFill>
            </a:endParaRPr>
          </a:p>
        </p:txBody>
      </p:sp>
    </p:spTree>
    <p:extLst>
      <p:ext uri="{BB962C8B-B14F-4D97-AF65-F5344CB8AC3E}">
        <p14:creationId xmlns:p14="http://schemas.microsoft.com/office/powerpoint/2010/main" val="15271314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014 11:18:16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3,14,4,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48,4,5,"/>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1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6,7,4,5,8,"/>
</p:tagLst>
</file>

<file path=ppt/tags/tag1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1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2050,2051,3,9,8,"/>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7,4,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2,5,3,4,7,"/>
</p:tagLst>
</file>

<file path=ppt/tags/tag2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6,4,5,"/>
</p:tagLst>
</file>

<file path=ppt/tags/tag2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6,7,4,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2,5,3,4,6,"/>
</p:tagLst>
</file>

<file path=ppt/tags/tag3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8,6,4,5,"/>
</p:tagLst>
</file>

<file path=ppt/tags/tag3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5,3,4,6,"/>
</p:tagLst>
</file>

<file path=ppt/tags/tag3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6,7,4,5,"/>
</p:tagLst>
</file>

<file path=ppt/tags/tag4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5,3,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5,3,4,6,"/>
</p:tagLst>
</file>

<file path=ppt/tags/tag51.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3,8,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6146,4,14,7,9,10,13,16,18,8,6153,"/>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6,4,5,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4,5,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9998AD16-870E-486B-9B56-4A88500B681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737</TotalTime>
  <Words>4309</Words>
  <Application>Microsoft Office PowerPoint</Application>
  <PresentationFormat>Προβολή στην οθόνη (4:3)</PresentationFormat>
  <Paragraphs>586</Paragraphs>
  <Slides>65</Slides>
  <Notes>3</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Θέμα του Office</vt:lpstr>
      <vt:lpstr>Διαχείριση Κινδύνου</vt:lpstr>
      <vt:lpstr>Άδειες χρήσης </vt:lpstr>
      <vt:lpstr>Χρηματοδότηση </vt:lpstr>
      <vt:lpstr>Σκοποί ενότητας </vt:lpstr>
      <vt:lpstr>Περιεχόμενα ενότητας</vt:lpstr>
      <vt:lpstr>Εντοπισμός κινδύνων</vt:lpstr>
      <vt:lpstr>Σύνδεση τεχνικών στοιχείων- κινδύνων</vt:lpstr>
      <vt:lpstr>Εντοπισμός κινδύνων  (1 από 3)</vt:lpstr>
      <vt:lpstr>Εντοπισμός κινδύνων  (2 από 3)</vt:lpstr>
      <vt:lpstr>Εντοπισμός κινδύνων  (3 από 3)</vt:lpstr>
      <vt:lpstr>Απλουστευμένη απεικόνιση της φάσης εντοπισμού</vt:lpstr>
      <vt:lpstr>Διαδικασία καθορισμού έργου</vt:lpstr>
      <vt:lpstr>Μέθοδοι εντοπισμού (1 από 2)</vt:lpstr>
      <vt:lpstr>Μέθοδοι εντοπισμού (2 από 2)</vt:lpstr>
      <vt:lpstr>Συνεντεύξεις (1 από 2)</vt:lpstr>
      <vt:lpstr>Συνεντεύξεις (2 από 2)</vt:lpstr>
      <vt:lpstr>Δομημένες συνεντεύξεις</vt:lpstr>
      <vt:lpstr>Ανοιχτών ερωτήσεων</vt:lpstr>
      <vt:lpstr>Ερωτήσεις τσεκαρίσματος λίστας</vt:lpstr>
      <vt:lpstr>Ερωτήσεις κατηγοριών / συχνότητας</vt:lpstr>
      <vt:lpstr>Ερωτήσεις προτεραιότητας</vt:lpstr>
      <vt:lpstr>Ερωτήσεις αξιολόγησης</vt:lpstr>
      <vt:lpstr>Ποσοτικές ερωτήσεις</vt:lpstr>
      <vt:lpstr>Συνεντεύξεις: Άλλα θέματα</vt:lpstr>
      <vt:lpstr>Βασικά προβλήματα κατάρτισης και χρήσης ερωτηματολογίων</vt:lpstr>
      <vt:lpstr>Χρήσιμες συμβουλές</vt:lpstr>
      <vt:lpstr>Χρήσιμες συμβουλές: Πλεονεκτήματα και μειονεκτήματα</vt:lpstr>
      <vt:lpstr>Χρήσιμες συμβουλές: Μειονεκτήματα και αντιμετώπιση</vt:lpstr>
      <vt:lpstr>Ομαδική παραγωγή ιδεών  (1 από 2)</vt:lpstr>
      <vt:lpstr>Ομαδική παραγωγή ιδεών  (2 από 2)</vt:lpstr>
      <vt:lpstr>Κανόνες ομαδικής παραγωγής ιδεών (1 από 2)</vt:lpstr>
      <vt:lpstr>Κανόνες ομαδικής παραγωγής ιδεών (2 από 2)</vt:lpstr>
      <vt:lpstr>Ομαδική παραγωγή ιδεών: Πλεονεκτήματα και μειονεκτήματα</vt:lpstr>
      <vt:lpstr>Ομαδική παραγωγή ιδεών: Μειονεκτήματα και αντιμετώπιση</vt:lpstr>
      <vt:lpstr>Κατάλογοι κινδύνων</vt:lpstr>
      <vt:lpstr>Κατάλογοι κινδύνων: Πλεονεκτήματα και μειονεκτήματα </vt:lpstr>
      <vt:lpstr>Κατάλογοι κινδύνων: Μειονεκτήματα και αντιμετώπιση</vt:lpstr>
      <vt:lpstr>Δομή ανάλυσης κινδύνων</vt:lpstr>
      <vt:lpstr>Τι είναι η δομή ανάλυσης κινδύνων; </vt:lpstr>
      <vt:lpstr>Δομή ανάλυσης κινδύνων: Πλεονεκτήματα και μειονεκτήματα</vt:lpstr>
      <vt:lpstr>Δομή ανάλυσης κινδύνων: Μειονεκτήματα και αντιμετώπιση</vt:lpstr>
      <vt:lpstr>Ανάλυση υποθέσεων</vt:lpstr>
      <vt:lpstr>Σοβαρότητα του κινδύνου ανάλυσης υπόθεσης</vt:lpstr>
      <vt:lpstr>Ανάλυση υποθέσεων: Πλεονεκτήματα - Μειονεκτήματα</vt:lpstr>
      <vt:lpstr>Ανάλυση SWOT (1 από 3)</vt:lpstr>
      <vt:lpstr>Ανάλυση SWOT (2 από 3)</vt:lpstr>
      <vt:lpstr>Ανάλυση SWOT (3 από 3)</vt:lpstr>
      <vt:lpstr>Ανάλυση SWOT: Πλεονεκτήματα και μειονεκτήματα</vt:lpstr>
      <vt:lpstr>Ανάλυση SWOT:  Μειονεκτήματα και αντιμετώπιση</vt:lpstr>
      <vt:lpstr>Ανασκόπηση εγγράφων</vt:lpstr>
      <vt:lpstr>Διαγράμματα Ishikawa (1 από 2)</vt:lpstr>
      <vt:lpstr>Διαγράμματα Ishikawa  (2 από 2)</vt:lpstr>
      <vt:lpstr>Διαγράμματα Ishikawa - Παράδειγμα</vt:lpstr>
      <vt:lpstr>Διαγράμματα Ishikawa: Πλεονεκτήματα και μειονεκτήματα</vt:lpstr>
      <vt:lpstr>Διαγράμματα Ishikawa: Μειονεκτήματα και αντιμετώπιση</vt:lpstr>
      <vt:lpstr>Μέθοδος Δελφών  (Delphi Method)</vt:lpstr>
      <vt:lpstr>Μέθοδος Δελφών: Τα βήματα που ακολουθούνται</vt:lpstr>
      <vt:lpstr>Μέθοδος Δελφών:  Πλεονεκτήματα και μειονεκτήματα</vt:lpstr>
      <vt:lpstr>Πλεονεκτήματα και μειονεκτήματα (συνέχεια) </vt:lpstr>
      <vt:lpstr>Μέθοδος Δελφών:  Μειονεκτήματα και αντιμετώπιση</vt:lpstr>
      <vt:lpstr>Μειονεκτήματα και αντιμετώπιση (συνέχεια)</vt:lpstr>
      <vt:lpstr>Ομάδες Ειδικών</vt:lpstr>
      <vt:lpstr>Ομάδες Ειδικών:  Πλεονεκτήματα και μειονεκτήματα </vt:lpstr>
      <vt:lpstr>Ομάδες Ειδικών:  Μειονεκτήματα και αντιμετώπιση</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Διαχείριση Κινδύνου</dc:title>
  <dc:creator>user</dc:creator>
  <cp:lastModifiedBy>user</cp:lastModifiedBy>
  <cp:revision>126</cp:revision>
  <dcterms:created xsi:type="dcterms:W3CDTF">2013-12-30T21:07:12Z</dcterms:created>
  <dcterms:modified xsi:type="dcterms:W3CDTF">2014-01-01T21:18:32Z</dcterms:modified>
</cp:coreProperties>
</file>