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6.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7.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8.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9.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30.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1.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32.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33.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4.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35.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36.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37.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38.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39.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40.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41.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42.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43.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44.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45.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46.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47.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48.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2"/>
  </p:notesMasterIdLst>
  <p:sldIdLst>
    <p:sldId id="256" r:id="rId3"/>
    <p:sldId id="257" r:id="rId4"/>
    <p:sldId id="259" r:id="rId5"/>
    <p:sldId id="261" r:id="rId6"/>
    <p:sldId id="262" r:id="rId7"/>
    <p:sldId id="264" r:id="rId8"/>
    <p:sldId id="422" r:id="rId9"/>
    <p:sldId id="423" r:id="rId10"/>
    <p:sldId id="424" r:id="rId11"/>
    <p:sldId id="425" r:id="rId12"/>
    <p:sldId id="426" r:id="rId13"/>
    <p:sldId id="427" r:id="rId14"/>
    <p:sldId id="428" r:id="rId15"/>
    <p:sldId id="429" r:id="rId16"/>
    <p:sldId id="430" r:id="rId17"/>
    <p:sldId id="431" r:id="rId18"/>
    <p:sldId id="432" r:id="rId19"/>
    <p:sldId id="433" r:id="rId20"/>
    <p:sldId id="434" r:id="rId21"/>
    <p:sldId id="435" r:id="rId22"/>
    <p:sldId id="436" r:id="rId23"/>
    <p:sldId id="437" r:id="rId24"/>
    <p:sldId id="438" r:id="rId25"/>
    <p:sldId id="439" r:id="rId26"/>
    <p:sldId id="440" r:id="rId27"/>
    <p:sldId id="441" r:id="rId28"/>
    <p:sldId id="442" r:id="rId29"/>
    <p:sldId id="443" r:id="rId30"/>
    <p:sldId id="444" r:id="rId31"/>
    <p:sldId id="445" r:id="rId32"/>
    <p:sldId id="446" r:id="rId33"/>
    <p:sldId id="447" r:id="rId34"/>
    <p:sldId id="448" r:id="rId35"/>
    <p:sldId id="449" r:id="rId36"/>
    <p:sldId id="450" r:id="rId37"/>
    <p:sldId id="451" r:id="rId38"/>
    <p:sldId id="452" r:id="rId39"/>
    <p:sldId id="453" r:id="rId40"/>
    <p:sldId id="454" r:id="rId41"/>
    <p:sldId id="455" r:id="rId42"/>
    <p:sldId id="456" r:id="rId43"/>
    <p:sldId id="457" r:id="rId44"/>
    <p:sldId id="458" r:id="rId45"/>
    <p:sldId id="459" r:id="rId46"/>
    <p:sldId id="460" r:id="rId47"/>
    <p:sldId id="461" r:id="rId48"/>
    <p:sldId id="462" r:id="rId49"/>
    <p:sldId id="344" r:id="rId50"/>
    <p:sldId id="280" r:id="rId51"/>
  </p:sldIdLst>
  <p:sldSz cx="9144000" cy="6858000" type="screen4x3"/>
  <p:notesSz cx="6858000" cy="9144000"/>
  <p:custDataLst>
    <p:tags r:id="rId5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281" autoAdjust="0"/>
    <p:restoredTop sz="99339" autoAdjust="0"/>
  </p:normalViewPr>
  <p:slideViewPr>
    <p:cSldViewPr>
      <p:cViewPr varScale="1">
        <p:scale>
          <a:sx n="50" d="100"/>
          <a:sy n="50" d="100"/>
        </p:scale>
        <p:origin x="42" y="135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22/4/2015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260820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078082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990628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597927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368157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164223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182491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09950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598380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537000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486115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009878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460545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322859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737940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427441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4290974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260239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567511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55700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773132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846332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234551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843747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0326948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512803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8714539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6827522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10428331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178682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1076778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4359064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6667777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20315799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24568340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20319117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5452922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14887284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109809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87228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1283168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notesSlide" Target="../notesSlides/notesSlide1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1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15.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1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notesSlide" Target="../notesSlides/notesSlide1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18.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1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90.xml"/><Relationship Id="rId7" Type="http://schemas.openxmlformats.org/officeDocument/2006/relationships/notesSlide" Target="../notesSlides/notesSlide1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10" Type="http://schemas.microsoft.com/office/2007/relationships/hdphoto" Target="../media/hdphoto1.wdp"/><Relationship Id="rId4" Type="http://schemas.openxmlformats.org/officeDocument/2006/relationships/tags" Target="../tags/tag91.xm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20.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notesSlide" Target="../notesSlides/notesSlide2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notesSlide" Target="../notesSlides/notesSlide2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23.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notesSlide" Target="../notesSlides/notesSlide2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tags" Target="../tags/tag111.xml"/></Relationships>
</file>

<file path=ppt/slides/_rels/slide2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115.xml"/><Relationship Id="rId7" Type="http://schemas.openxmlformats.org/officeDocument/2006/relationships/notesSlide" Target="../notesSlides/notesSlide24.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2.xml"/><Relationship Id="rId5" Type="http://schemas.openxmlformats.org/officeDocument/2006/relationships/tags" Target="../tags/tag117.xml"/><Relationship Id="rId10" Type="http://schemas.microsoft.com/office/2007/relationships/hdphoto" Target="../media/hdphoto1.wdp"/><Relationship Id="rId4" Type="http://schemas.openxmlformats.org/officeDocument/2006/relationships/tags" Target="../tags/tag116.xml"/><Relationship Id="rId9"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notesSlide" Target="../notesSlides/notesSlide25.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2.xml"/><Relationship Id="rId5" Type="http://schemas.openxmlformats.org/officeDocument/2006/relationships/tags" Target="../tags/tag122.xml"/><Relationship Id="rId4" Type="http://schemas.openxmlformats.org/officeDocument/2006/relationships/tags" Target="../tags/tag121.xml"/></Relationships>
</file>

<file path=ppt/slides/_rels/slide26.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notesSlide" Target="../notesSlides/notesSlide26.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tags" Target="../tags/tag126.xml"/></Relationships>
</file>

<file path=ppt/slides/_rels/slide27.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notesSlide" Target="../notesSlides/notesSlide27.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Layout" Target="../slideLayouts/slideLayout2.xml"/><Relationship Id="rId5" Type="http://schemas.openxmlformats.org/officeDocument/2006/relationships/tags" Target="../tags/tag132.xml"/><Relationship Id="rId4" Type="http://schemas.openxmlformats.org/officeDocument/2006/relationships/tags" Target="../tags/tag131.xml"/></Relationships>
</file>

<file path=ppt/slides/_rels/slide28.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notesSlide" Target="../notesSlides/notesSlide28.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2.xml"/><Relationship Id="rId5" Type="http://schemas.openxmlformats.org/officeDocument/2006/relationships/tags" Target="../tags/tag137.xml"/><Relationship Id="rId4" Type="http://schemas.openxmlformats.org/officeDocument/2006/relationships/tags" Target="../tags/tag136.xml"/></Relationships>
</file>

<file path=ppt/slides/_rels/slide29.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notesSlide" Target="../notesSlides/notesSlide29.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2.xml"/><Relationship Id="rId5" Type="http://schemas.openxmlformats.org/officeDocument/2006/relationships/tags" Target="../tags/tag142.xml"/><Relationship Id="rId4" Type="http://schemas.openxmlformats.org/officeDocument/2006/relationships/tags" Target="../tags/tag141.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145.xml"/><Relationship Id="rId7" Type="http://schemas.openxmlformats.org/officeDocument/2006/relationships/notesSlide" Target="../notesSlides/notesSlide30.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2.xml"/><Relationship Id="rId5" Type="http://schemas.openxmlformats.org/officeDocument/2006/relationships/tags" Target="../tags/tag147.xml"/><Relationship Id="rId10" Type="http://schemas.microsoft.com/office/2007/relationships/hdphoto" Target="../media/hdphoto1.wdp"/><Relationship Id="rId4" Type="http://schemas.openxmlformats.org/officeDocument/2006/relationships/tags" Target="../tags/tag146.xml"/><Relationship Id="rId9"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notesSlide" Target="../notesSlides/notesSlide31.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slideLayout" Target="../slideLayouts/slideLayout2.xml"/><Relationship Id="rId5" Type="http://schemas.openxmlformats.org/officeDocument/2006/relationships/tags" Target="../tags/tag152.xml"/><Relationship Id="rId4" Type="http://schemas.openxmlformats.org/officeDocument/2006/relationships/tags" Target="../tags/tag151.xml"/></Relationships>
</file>

<file path=ppt/slides/_rels/slide32.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notesSlide" Target="../notesSlides/notesSlide32.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Layout" Target="../slideLayouts/slideLayout2.xml"/><Relationship Id="rId5" Type="http://schemas.openxmlformats.org/officeDocument/2006/relationships/tags" Target="../tags/tag157.xml"/><Relationship Id="rId4" Type="http://schemas.openxmlformats.org/officeDocument/2006/relationships/tags" Target="../tags/tag156.xml"/></Relationships>
</file>

<file path=ppt/slides/_rels/slide33.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notesSlide" Target="../notesSlides/notesSlide33.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Layout" Target="../slideLayouts/slideLayout2.xml"/><Relationship Id="rId5" Type="http://schemas.openxmlformats.org/officeDocument/2006/relationships/tags" Target="../tags/tag162.xml"/><Relationship Id="rId4" Type="http://schemas.openxmlformats.org/officeDocument/2006/relationships/tags" Target="../tags/tag161.xml"/></Relationships>
</file>

<file path=ppt/slides/_rels/slide34.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notesSlide" Target="../notesSlides/notesSlide34.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slideLayout" Target="../slideLayouts/slideLayout2.xml"/><Relationship Id="rId5" Type="http://schemas.openxmlformats.org/officeDocument/2006/relationships/tags" Target="../tags/tag167.xml"/><Relationship Id="rId4" Type="http://schemas.openxmlformats.org/officeDocument/2006/relationships/tags" Target="../tags/tag166.xml"/></Relationships>
</file>

<file path=ppt/slides/_rels/slide35.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notesSlide" Target="../notesSlides/notesSlide35.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Layout" Target="../slideLayouts/slideLayout2.xml"/><Relationship Id="rId5" Type="http://schemas.openxmlformats.org/officeDocument/2006/relationships/tags" Target="../tags/tag172.xml"/><Relationship Id="rId4" Type="http://schemas.openxmlformats.org/officeDocument/2006/relationships/tags" Target="../tags/tag171.xml"/></Relationships>
</file>

<file path=ppt/slides/_rels/slide36.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notesSlide" Target="../notesSlides/notesSlide36.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2.xml"/><Relationship Id="rId5" Type="http://schemas.openxmlformats.org/officeDocument/2006/relationships/tags" Target="../tags/tag177.xml"/><Relationship Id="rId4" Type="http://schemas.openxmlformats.org/officeDocument/2006/relationships/tags" Target="../tags/tag176.xml"/></Relationships>
</file>

<file path=ppt/slides/_rels/slide37.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notesSlide" Target="../notesSlides/notesSlide37.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slideLayout" Target="../slideLayouts/slideLayout2.xml"/><Relationship Id="rId5" Type="http://schemas.openxmlformats.org/officeDocument/2006/relationships/tags" Target="../tags/tag182.xml"/><Relationship Id="rId4" Type="http://schemas.openxmlformats.org/officeDocument/2006/relationships/tags" Target="../tags/tag181.xml"/></Relationships>
</file>

<file path=ppt/slides/_rels/slide38.xml.rels><?xml version="1.0" encoding="UTF-8" standalone="yes"?>
<Relationships xmlns="http://schemas.openxmlformats.org/package/2006/relationships"><Relationship Id="rId3" Type="http://schemas.openxmlformats.org/officeDocument/2006/relationships/tags" Target="../tags/tag185.xml"/><Relationship Id="rId7" Type="http://schemas.openxmlformats.org/officeDocument/2006/relationships/notesSlide" Target="../notesSlides/notesSlide38.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slideLayout" Target="../slideLayouts/slideLayout2.xml"/><Relationship Id="rId5" Type="http://schemas.openxmlformats.org/officeDocument/2006/relationships/tags" Target="../tags/tag187.xml"/><Relationship Id="rId4" Type="http://schemas.openxmlformats.org/officeDocument/2006/relationships/tags" Target="../tags/tag186.xml"/></Relationships>
</file>

<file path=ppt/slides/_rels/slide39.xml.rels><?xml version="1.0" encoding="UTF-8" standalone="yes"?>
<Relationships xmlns="http://schemas.openxmlformats.org/package/2006/relationships"><Relationship Id="rId3" Type="http://schemas.openxmlformats.org/officeDocument/2006/relationships/tags" Target="../tags/tag190.xml"/><Relationship Id="rId7" Type="http://schemas.openxmlformats.org/officeDocument/2006/relationships/notesSlide" Target="../notesSlides/notesSlide39.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slideLayout" Target="../slideLayouts/slideLayout2.xml"/><Relationship Id="rId5" Type="http://schemas.openxmlformats.org/officeDocument/2006/relationships/tags" Target="../tags/tag192.xml"/><Relationship Id="rId4" Type="http://schemas.openxmlformats.org/officeDocument/2006/relationships/tags" Target="../tags/tag191.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notesSlide" Target="../notesSlides/notesSlide40.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slideLayout" Target="../slideLayouts/slideLayout2.xml"/><Relationship Id="rId5" Type="http://schemas.openxmlformats.org/officeDocument/2006/relationships/tags" Target="../tags/tag197.xml"/><Relationship Id="rId4" Type="http://schemas.openxmlformats.org/officeDocument/2006/relationships/tags" Target="../tags/tag196.xml"/></Relationships>
</file>

<file path=ppt/slides/_rels/slide41.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notesSlide" Target="../notesSlides/notesSlide41.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slideLayout" Target="../slideLayouts/slideLayout2.xml"/><Relationship Id="rId5" Type="http://schemas.openxmlformats.org/officeDocument/2006/relationships/tags" Target="../tags/tag202.xml"/><Relationship Id="rId4" Type="http://schemas.openxmlformats.org/officeDocument/2006/relationships/tags" Target="../tags/tag201.xml"/></Relationships>
</file>

<file path=ppt/slides/_rels/slide42.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notesSlide" Target="../notesSlides/notesSlide42.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slideLayout" Target="../slideLayouts/slideLayout2.xml"/><Relationship Id="rId5" Type="http://schemas.openxmlformats.org/officeDocument/2006/relationships/tags" Target="../tags/tag207.xml"/><Relationship Id="rId4" Type="http://schemas.openxmlformats.org/officeDocument/2006/relationships/tags" Target="../tags/tag206.xml"/></Relationships>
</file>

<file path=ppt/slides/_rels/slide43.xml.rels><?xml version="1.0" encoding="UTF-8" standalone="yes"?>
<Relationships xmlns="http://schemas.openxmlformats.org/package/2006/relationships"><Relationship Id="rId3" Type="http://schemas.openxmlformats.org/officeDocument/2006/relationships/tags" Target="../tags/tag210.xml"/><Relationship Id="rId7" Type="http://schemas.openxmlformats.org/officeDocument/2006/relationships/notesSlide" Target="../notesSlides/notesSlide43.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slideLayout" Target="../slideLayouts/slideLayout2.xml"/><Relationship Id="rId5" Type="http://schemas.openxmlformats.org/officeDocument/2006/relationships/tags" Target="../tags/tag212.xml"/><Relationship Id="rId4" Type="http://schemas.openxmlformats.org/officeDocument/2006/relationships/tags" Target="../tags/tag211.xml"/></Relationships>
</file>

<file path=ppt/slides/_rels/slide44.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notesSlide" Target="../notesSlides/notesSlide44.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slideLayout" Target="../slideLayouts/slideLayout2.xml"/><Relationship Id="rId5" Type="http://schemas.openxmlformats.org/officeDocument/2006/relationships/tags" Target="../tags/tag217.xml"/><Relationship Id="rId4" Type="http://schemas.openxmlformats.org/officeDocument/2006/relationships/tags" Target="../tags/tag216.xml"/></Relationships>
</file>

<file path=ppt/slides/_rels/slide45.xml.rels><?xml version="1.0" encoding="UTF-8" standalone="yes"?>
<Relationships xmlns="http://schemas.openxmlformats.org/package/2006/relationships"><Relationship Id="rId3" Type="http://schemas.openxmlformats.org/officeDocument/2006/relationships/tags" Target="../tags/tag220.xml"/><Relationship Id="rId7" Type="http://schemas.openxmlformats.org/officeDocument/2006/relationships/notesSlide" Target="../notesSlides/notesSlide45.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slideLayout" Target="../slideLayouts/slideLayout2.xml"/><Relationship Id="rId5" Type="http://schemas.openxmlformats.org/officeDocument/2006/relationships/tags" Target="../tags/tag222.xml"/><Relationship Id="rId4" Type="http://schemas.openxmlformats.org/officeDocument/2006/relationships/tags" Target="../tags/tag221.xml"/></Relationships>
</file>

<file path=ppt/slides/_rels/slide46.xml.rels><?xml version="1.0" encoding="UTF-8" standalone="yes"?>
<Relationships xmlns="http://schemas.openxmlformats.org/package/2006/relationships"><Relationship Id="rId3" Type="http://schemas.openxmlformats.org/officeDocument/2006/relationships/tags" Target="../tags/tag225.xml"/><Relationship Id="rId7" Type="http://schemas.openxmlformats.org/officeDocument/2006/relationships/notesSlide" Target="../notesSlides/notesSlide46.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slideLayout" Target="../slideLayouts/slideLayout2.xml"/><Relationship Id="rId5" Type="http://schemas.openxmlformats.org/officeDocument/2006/relationships/tags" Target="../tags/tag227.xml"/><Relationship Id="rId4" Type="http://schemas.openxmlformats.org/officeDocument/2006/relationships/tags" Target="../tags/tag226.xml"/></Relationships>
</file>

<file path=ppt/slides/_rels/slide47.xml.rels><?xml version="1.0" encoding="UTF-8" standalone="yes"?>
<Relationships xmlns="http://schemas.openxmlformats.org/package/2006/relationships"><Relationship Id="rId3" Type="http://schemas.openxmlformats.org/officeDocument/2006/relationships/tags" Target="../tags/tag230.xml"/><Relationship Id="rId7" Type="http://schemas.openxmlformats.org/officeDocument/2006/relationships/notesSlide" Target="../notesSlides/notesSlide47.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slideLayout" Target="../slideLayouts/slideLayout2.xml"/><Relationship Id="rId5" Type="http://schemas.openxmlformats.org/officeDocument/2006/relationships/tags" Target="../tags/tag232.xml"/><Relationship Id="rId4" Type="http://schemas.openxmlformats.org/officeDocument/2006/relationships/tags" Target="../tags/tag231.xml"/></Relationships>
</file>

<file path=ppt/slides/_rels/slide48.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notesSlide" Target="../notesSlides/notesSlide48.xml"/><Relationship Id="rId5" Type="http://schemas.openxmlformats.org/officeDocument/2006/relationships/slideLayout" Target="../slideLayouts/slideLayout2.xml"/><Relationship Id="rId4" Type="http://schemas.openxmlformats.org/officeDocument/2006/relationships/tags" Target="../tags/tag236.xml"/></Relationships>
</file>

<file path=ppt/slides/_rels/slide4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3.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1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20.xml"/><Relationship Id="rId5" Type="http://schemas.openxmlformats.org/officeDocument/2006/relationships/tags" Target="../tags/tag22.xml"/><Relationship Id="rId15" Type="http://schemas.openxmlformats.org/officeDocument/2006/relationships/slide" Target="slide38.xml"/><Relationship Id="rId10" Type="http://schemas.openxmlformats.org/officeDocument/2006/relationships/slide" Target="slide9.xml"/><Relationship Id="rId4" Type="http://schemas.openxmlformats.org/officeDocument/2006/relationships/tags" Target="../tags/tag21.xml"/><Relationship Id="rId9" Type="http://schemas.openxmlformats.org/officeDocument/2006/relationships/slide" Target="slide10.xml"/><Relationship Id="rId14" Type="http://schemas.openxmlformats.org/officeDocument/2006/relationships/slide" Target="slide25.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10" Type="http://schemas.microsoft.com/office/2007/relationships/hdphoto" Target="../media/hdphoto1.wdp"/><Relationship Id="rId4" Type="http://schemas.openxmlformats.org/officeDocument/2006/relationships/tags" Target="../tags/tag41.xml"/><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l-GR" sz="2800" b="1" dirty="0" smtClean="0"/>
              <a:t>6:</a:t>
            </a:r>
            <a:r>
              <a:rPr lang="en-US" sz="2800" dirty="0" smtClean="0"/>
              <a:t> </a:t>
            </a:r>
            <a:r>
              <a:rPr lang="el-GR" dirty="0" smtClean="0"/>
              <a:t>Προγραμματισμός της Νοσηλευτικής Φροντίδας.</a:t>
            </a:r>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smtClean="0"/>
              <a:t>Τύποι Προγραμματισμού </a:t>
            </a:r>
            <a:endParaRPr lang="en-US" sz="2800" b="0" dirty="0"/>
          </a:p>
        </p:txBody>
      </p:sp>
      <p:sp>
        <p:nvSpPr>
          <p:cNvPr id="9" name="Θέση περιεχομένου 8"/>
          <p:cNvSpPr>
            <a:spLocks noGrp="1"/>
          </p:cNvSpPr>
          <p:nvPr>
            <p:ph idx="1"/>
            <p:custDataLst>
              <p:tags r:id="rId3"/>
            </p:custDataLst>
          </p:nvPr>
        </p:nvSpPr>
        <p:spPr>
          <a:xfrm>
            <a:off x="451538" y="1844824"/>
            <a:ext cx="7920880" cy="2351139"/>
          </a:xfrm>
        </p:spPr>
        <p:txBody>
          <a:bodyPr>
            <a:noAutofit/>
          </a:bodyPr>
          <a:lstStyle/>
          <a:p>
            <a:r>
              <a:rPr lang="el-GR" sz="2800" dirty="0"/>
              <a:t>Αρχικός </a:t>
            </a:r>
            <a:r>
              <a:rPr lang="el-GR" sz="2800" dirty="0" smtClean="0"/>
              <a:t>προγραμματισμός.</a:t>
            </a:r>
            <a:endParaRPr lang="el-GR" sz="2800" dirty="0"/>
          </a:p>
          <a:p>
            <a:r>
              <a:rPr lang="el-GR" sz="2800" dirty="0"/>
              <a:t>Τρέχων </a:t>
            </a:r>
            <a:r>
              <a:rPr lang="el-GR" sz="2800" dirty="0" smtClean="0"/>
              <a:t>προγραμματισμός. </a:t>
            </a:r>
            <a:endParaRPr lang="el-GR" sz="2800" dirty="0"/>
          </a:p>
          <a:p>
            <a:r>
              <a:rPr lang="el-GR" sz="2800" dirty="0"/>
              <a:t>Προγραμματισμός εξόδου από το </a:t>
            </a:r>
            <a:r>
              <a:rPr lang="el-GR" sz="2800" dirty="0" smtClean="0"/>
              <a:t>νοσοκομείο.</a:t>
            </a:r>
            <a:endParaRPr lang="el-GR" sz="2800" dirty="0"/>
          </a:p>
          <a:p>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80194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a:t>Αρχικός </a:t>
            </a:r>
            <a:r>
              <a:rPr lang="el-GR" dirty="0" smtClean="0"/>
              <a:t>προγραμματισμός</a:t>
            </a:r>
            <a:endParaRPr lang="en-US" sz="2800" b="0" dirty="0"/>
          </a:p>
        </p:txBody>
      </p:sp>
      <p:sp>
        <p:nvSpPr>
          <p:cNvPr id="9" name="Θέση περιεχομένου 8"/>
          <p:cNvSpPr>
            <a:spLocks noGrp="1"/>
          </p:cNvSpPr>
          <p:nvPr>
            <p:ph idx="1"/>
            <p:custDataLst>
              <p:tags r:id="rId3"/>
            </p:custDataLst>
          </p:nvPr>
        </p:nvSpPr>
        <p:spPr>
          <a:xfrm>
            <a:off x="451538" y="1844824"/>
            <a:ext cx="7920880" cy="2351139"/>
          </a:xfrm>
        </p:spPr>
        <p:txBody>
          <a:bodyPr>
            <a:noAutofit/>
          </a:bodyPr>
          <a:lstStyle/>
          <a:p>
            <a:r>
              <a:rPr lang="el-GR" sz="2800" dirty="0"/>
              <a:t>Ο νοσηλευτής που κάνει την εισαγωγή και την αρχική εκτίμηση του ασθενή, αναπτύσσει συνήθως το αρχικό πλήρες πλάνο φροντίδας.</a:t>
            </a:r>
          </a:p>
          <a:p>
            <a:endParaRPr lang="el-GR" sz="2800" dirty="0"/>
          </a:p>
          <a:p>
            <a:r>
              <a:rPr lang="el-GR" sz="2800" dirty="0"/>
              <a:t>Ο προγραμματισμός πρέπει να αρχίσει το συντομότερο δυνατόν μετά από την αρχική εκτίμηση της κατάστασης του ασθενή, ειδικά λόγω της τάσης για μικρότερη παραμονή στο νοσοκομείο.</a:t>
            </a:r>
          </a:p>
          <a:p>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83798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a:t>Τρέχων προγραμματισμός </a:t>
            </a:r>
            <a:endParaRPr lang="en-US" sz="2800" b="0" dirty="0"/>
          </a:p>
        </p:txBody>
      </p:sp>
      <p:sp>
        <p:nvSpPr>
          <p:cNvPr id="9" name="Θέση περιεχομένου 8"/>
          <p:cNvSpPr>
            <a:spLocks noGrp="1"/>
          </p:cNvSpPr>
          <p:nvPr>
            <p:ph idx="1"/>
            <p:custDataLst>
              <p:tags r:id="rId3"/>
            </p:custDataLst>
          </p:nvPr>
        </p:nvSpPr>
        <p:spPr>
          <a:xfrm>
            <a:off x="451538" y="1844824"/>
            <a:ext cx="7920880" cy="2351139"/>
          </a:xfrm>
        </p:spPr>
        <p:txBody>
          <a:bodyPr>
            <a:noAutofit/>
          </a:bodyPr>
          <a:lstStyle/>
          <a:p>
            <a:r>
              <a:rPr lang="el-GR" sz="2800" dirty="0"/>
              <a:t>Ο τρέχων προγραμματισμός γίνεται από όλους τους νοσηλευτές που εργάζονται με τον ασθενή.</a:t>
            </a:r>
          </a:p>
          <a:p>
            <a:r>
              <a:rPr lang="el-GR" sz="2800" dirty="0"/>
              <a:t>Λαμβάνονται  νέες πληροφορίες και αξιολογούνται οι αντιδράσεις του ασθενή  στην παρεχόμενη </a:t>
            </a:r>
            <a:r>
              <a:rPr lang="el-GR" sz="2800" dirty="0" smtClean="0"/>
              <a:t>φροντίδα.</a:t>
            </a:r>
            <a:endParaRPr lang="el-GR" sz="2800" dirty="0"/>
          </a:p>
          <a:p>
            <a:r>
              <a:rPr lang="el-GR" sz="2800" dirty="0"/>
              <a:t>Ο τρέχων προγραμματισμός εμφανίζεται επίσης στην αρχή μιας βάρδιας,  καθώς ο νοσηλευτής προγραμματίζει την παρεχόμενη φροντίδα  της συγκεκριμένης  </a:t>
            </a:r>
            <a:r>
              <a:rPr lang="el-GR" sz="2800" dirty="0" smtClean="0"/>
              <a:t>ημέρας.</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941607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smtClean="0"/>
              <a:t>Λόγοι Προγραμματισμού</a:t>
            </a:r>
            <a:endParaRPr lang="en-US" sz="2800" b="0" dirty="0"/>
          </a:p>
        </p:txBody>
      </p:sp>
      <p:sp>
        <p:nvSpPr>
          <p:cNvPr id="9" name="Θέση περιεχομένου 8"/>
          <p:cNvSpPr>
            <a:spLocks noGrp="1"/>
          </p:cNvSpPr>
          <p:nvPr>
            <p:ph idx="1"/>
            <p:custDataLst>
              <p:tags r:id="rId3"/>
            </p:custDataLst>
          </p:nvPr>
        </p:nvSpPr>
        <p:spPr>
          <a:xfrm>
            <a:off x="450086" y="1201614"/>
            <a:ext cx="7920880" cy="2351139"/>
          </a:xfrm>
        </p:spPr>
        <p:txBody>
          <a:bodyPr>
            <a:noAutofit/>
          </a:bodyPr>
          <a:lstStyle/>
          <a:p>
            <a:pPr marL="0" indent="0">
              <a:buNone/>
            </a:pPr>
            <a:r>
              <a:rPr lang="el-GR" sz="2400" dirty="0" smtClean="0"/>
              <a:t>Χρησιμοποιώντας </a:t>
            </a:r>
            <a:r>
              <a:rPr lang="el-GR" sz="2400" dirty="0"/>
              <a:t>τα τρέχοντα στοιχεία αξιολόγησης, ο νοσηλευτής πραγματοποιεί τον καθημερινό προγραμματισμό για τους ακόλουθους λόγους:</a:t>
            </a:r>
          </a:p>
          <a:p>
            <a:pPr marL="0" indent="0">
              <a:buNone/>
            </a:pPr>
            <a:r>
              <a:rPr lang="el-GR" sz="2400" dirty="0"/>
              <a:t>1.    Για να καθορίσει εάν η κατάσταση της υγείας του ασθενή έχει αλλάξει.</a:t>
            </a:r>
          </a:p>
          <a:p>
            <a:pPr marL="0" indent="0">
              <a:buNone/>
            </a:pPr>
            <a:r>
              <a:rPr lang="el-GR" sz="2400" dirty="0"/>
              <a:t>2.    Για να θέσει τις προτεραιότητες στη φροντίδα του ασθενή, κατά τη διάρκεια της βάρδιας.</a:t>
            </a:r>
          </a:p>
          <a:p>
            <a:pPr marL="0" indent="0">
              <a:buNone/>
            </a:pPr>
            <a:r>
              <a:rPr lang="el-GR" sz="2400" dirty="0"/>
              <a:t>3.    Για να αποφασίσει σε ποια προβλήματα πρέπει να εστιάσει την προσοχή, κατά τη διάρκεια της βάρδιας.</a:t>
            </a:r>
          </a:p>
          <a:p>
            <a:pPr marL="0" indent="0">
              <a:buNone/>
            </a:pPr>
            <a:r>
              <a:rPr lang="el-GR" sz="2400" dirty="0"/>
              <a:t>4.    Για να συντονίσει τις δραστηριότητές του, έτσι ώστε  περισσότερα  από ένα προβλήματα να μπορούν να εξετάζονται μαζί με τους ασθενείς.</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863274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a:t>Προγραμματισμός εξόδου από το νοσοκομείο</a:t>
            </a:r>
            <a:endParaRPr lang="en-US" sz="2800" b="0" dirty="0"/>
          </a:p>
        </p:txBody>
      </p:sp>
      <p:sp>
        <p:nvSpPr>
          <p:cNvPr id="9" name="Θέση περιεχομένου 8"/>
          <p:cNvSpPr>
            <a:spLocks noGrp="1"/>
          </p:cNvSpPr>
          <p:nvPr>
            <p:ph idx="1"/>
            <p:custDataLst>
              <p:tags r:id="rId3"/>
            </p:custDataLst>
          </p:nvPr>
        </p:nvSpPr>
        <p:spPr>
          <a:xfrm>
            <a:off x="450086" y="1201614"/>
            <a:ext cx="7920880" cy="2351139"/>
          </a:xfrm>
        </p:spPr>
        <p:txBody>
          <a:bodyPr>
            <a:noAutofit/>
          </a:bodyPr>
          <a:lstStyle/>
          <a:p>
            <a:endParaRPr lang="el-GR" sz="2400" dirty="0"/>
          </a:p>
          <a:p>
            <a:r>
              <a:rPr lang="el-GR" sz="2400" dirty="0"/>
              <a:t>Ο προγραμματισμός της εξόδου από το νοσοκομείο, είναι η διαδικασία της πρόβλεψης και ο σχεδιασμός για κάλυψη των αναγκών  μετά από το εξιτήριο. </a:t>
            </a:r>
          </a:p>
          <a:p>
            <a:r>
              <a:rPr lang="el-GR" sz="2400" dirty="0"/>
              <a:t>Επειδή η μέση διάρκεια παραμονής των ασθενών στα νοσοκομεία έχει μειωθεί, οι άνθρωποι μερικές φορές παίρνουν εξιτήριο έστω και αν ακόμα χρειάζονται νοσηλεία.</a:t>
            </a:r>
          </a:p>
          <a:p>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619698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smtClean="0"/>
              <a:t>Ανάπτυξη των Πλάνων Νοσηλευτικής Φροντίδας </a:t>
            </a:r>
            <a:endParaRPr lang="en-US" sz="2800" b="0" dirty="0"/>
          </a:p>
        </p:txBody>
      </p:sp>
      <p:sp>
        <p:nvSpPr>
          <p:cNvPr id="9" name="Θέση περιεχομένου 8"/>
          <p:cNvSpPr>
            <a:spLocks noGrp="1"/>
          </p:cNvSpPr>
          <p:nvPr>
            <p:ph idx="1"/>
            <p:custDataLst>
              <p:tags r:id="rId3"/>
            </p:custDataLst>
          </p:nvPr>
        </p:nvSpPr>
        <p:spPr>
          <a:xfrm>
            <a:off x="453353" y="1988840"/>
            <a:ext cx="7920880" cy="2351139"/>
          </a:xfrm>
        </p:spPr>
        <p:txBody>
          <a:bodyPr>
            <a:noAutofit/>
          </a:bodyPr>
          <a:lstStyle/>
          <a:p>
            <a:r>
              <a:rPr lang="el-GR" sz="2000" dirty="0"/>
              <a:t> Ένα </a:t>
            </a:r>
            <a:r>
              <a:rPr lang="el-GR" sz="2000" b="1" dirty="0">
                <a:solidFill>
                  <a:srgbClr val="0000FF"/>
                </a:solidFill>
              </a:rPr>
              <a:t>άτυπο σχέδιο νοσηλευτικής φροντίδας  </a:t>
            </a:r>
            <a:r>
              <a:rPr lang="el-GR" sz="2000" dirty="0"/>
              <a:t>είναι μια στρατηγική για δράση, που υπάρχει στο μυαλό του νοσηλευτή. </a:t>
            </a:r>
          </a:p>
          <a:p>
            <a:r>
              <a:rPr lang="el-GR" sz="2000" dirty="0"/>
              <a:t>Ένα </a:t>
            </a:r>
            <a:r>
              <a:rPr lang="el-GR" sz="2000" b="1" dirty="0">
                <a:solidFill>
                  <a:srgbClr val="0000FF"/>
                </a:solidFill>
              </a:rPr>
              <a:t>επίσημο πλάνο νοσηλευτικής φροντίδας  </a:t>
            </a:r>
            <a:r>
              <a:rPr lang="el-GR" sz="2000" dirty="0"/>
              <a:t>είναι ένας γραπτός ή αυτοματοποιημένος οδηγός που παρέχει οργανωμένες  τις πληροφορίες για τη φροντίδα του </a:t>
            </a:r>
            <a:r>
              <a:rPr lang="el-GR" sz="2000" dirty="0" smtClean="0"/>
              <a:t>ασθενή.  </a:t>
            </a:r>
            <a:endParaRPr lang="el-GR" sz="2000" dirty="0"/>
          </a:p>
          <a:p>
            <a:r>
              <a:rPr lang="el-GR" sz="2000" dirty="0"/>
              <a:t>Ένα </a:t>
            </a:r>
            <a:r>
              <a:rPr lang="el-GR" sz="2000" b="1" dirty="0">
                <a:solidFill>
                  <a:srgbClr val="0000FF"/>
                </a:solidFill>
              </a:rPr>
              <a:t>τυποποιημένο πλάνο φροντίδας</a:t>
            </a:r>
            <a:r>
              <a:rPr lang="el-GR" sz="2000" dirty="0"/>
              <a:t> είναι ένα τυπικό σχέδιο που προκαθορίζει τη νοσηλευτική φροντίδα  για ομάδες ασθενών με κοινές ανάγκες. </a:t>
            </a:r>
          </a:p>
          <a:p>
            <a:r>
              <a:rPr lang="el-GR" sz="2000" dirty="0"/>
              <a:t>Ένα </a:t>
            </a:r>
            <a:r>
              <a:rPr lang="el-GR" sz="2000" b="1" dirty="0">
                <a:solidFill>
                  <a:srgbClr val="0000FF"/>
                </a:solidFill>
              </a:rPr>
              <a:t>εξατομικευμένο πλάνο φροντίδας </a:t>
            </a:r>
            <a:r>
              <a:rPr lang="el-GR" sz="2000" dirty="0"/>
              <a:t>προσαρμόζεται για να ικανοποιήσει τις μοναδικές και ιδιαίτερες ανάγκες ενός συγκεκριμένου ασθενή ,  ανάγκες  που δεν καλύπτονται από το τυποποιημένο πλάνο. </a:t>
            </a:r>
          </a:p>
          <a:p>
            <a:endParaRPr lang="el-GR" sz="20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109111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590432"/>
            <a:ext cx="8229600" cy="940966"/>
          </a:xfrm>
        </p:spPr>
        <p:txBody>
          <a:bodyPr>
            <a:noAutofit/>
          </a:bodyPr>
          <a:lstStyle/>
          <a:p>
            <a:r>
              <a:rPr lang="el-GR" dirty="0"/>
              <a:t>Κατά τη διάρκεια της φάσης του</a:t>
            </a:r>
            <a:br>
              <a:rPr lang="el-GR" dirty="0"/>
            </a:br>
            <a:r>
              <a:rPr lang="el-GR" dirty="0"/>
              <a:t>προγραμματισμού ο νοσηλευτής πρέπει:</a:t>
            </a:r>
          </a:p>
        </p:txBody>
      </p:sp>
      <p:sp>
        <p:nvSpPr>
          <p:cNvPr id="9" name="Θέση περιεχομένου 8"/>
          <p:cNvSpPr>
            <a:spLocks noGrp="1"/>
          </p:cNvSpPr>
          <p:nvPr>
            <p:ph idx="1"/>
            <p:custDataLst>
              <p:tags r:id="rId3"/>
            </p:custDataLst>
          </p:nvPr>
        </p:nvSpPr>
        <p:spPr>
          <a:xfrm>
            <a:off x="611560" y="2348880"/>
            <a:ext cx="7920880" cy="3240360"/>
          </a:xfrm>
        </p:spPr>
        <p:txBody>
          <a:bodyPr>
            <a:noAutofit/>
          </a:bodyPr>
          <a:lstStyle/>
          <a:p>
            <a:pPr marL="0" indent="0">
              <a:buNone/>
            </a:pPr>
            <a:r>
              <a:rPr lang="el-GR" sz="2400" dirty="0"/>
              <a:t>Α) να αποφασίσει ποια προβλήματα χρειάζονται </a:t>
            </a:r>
            <a:r>
              <a:rPr lang="el-GR" sz="2400" b="1" dirty="0">
                <a:solidFill>
                  <a:srgbClr val="0000FF"/>
                </a:solidFill>
              </a:rPr>
              <a:t>εξατομίκευση</a:t>
            </a:r>
            <a:r>
              <a:rPr lang="el-GR" sz="2400" dirty="0"/>
              <a:t> στο πλάνο φροντίδας και ποια προβλήματα μπορούν να αντιμετωπισθούν από τα τυποποιημένα πλάνα  και τη φροντίδα ρουτίνας, και</a:t>
            </a:r>
          </a:p>
          <a:p>
            <a:pPr marL="0" indent="0">
              <a:buNone/>
            </a:pPr>
            <a:r>
              <a:rPr lang="el-GR" sz="2400" dirty="0" smtClean="0"/>
              <a:t>Β</a:t>
            </a:r>
            <a:r>
              <a:rPr lang="el-GR" sz="2400" dirty="0"/>
              <a:t>) να καταγράψει τα </a:t>
            </a:r>
            <a:r>
              <a:rPr lang="el-GR" sz="2400" b="1" dirty="0">
                <a:solidFill>
                  <a:srgbClr val="0000FF"/>
                </a:solidFill>
              </a:rPr>
              <a:t>εξατομικευμένα</a:t>
            </a:r>
            <a:r>
              <a:rPr lang="el-GR" sz="2400" dirty="0"/>
              <a:t> επιθυμητά </a:t>
            </a:r>
            <a:r>
              <a:rPr lang="el-GR" sz="2400" b="1" dirty="0">
                <a:solidFill>
                  <a:srgbClr val="0000FF"/>
                </a:solidFill>
              </a:rPr>
              <a:t>αποτελέσματα </a:t>
            </a:r>
            <a:r>
              <a:rPr lang="el-GR" sz="2400" dirty="0"/>
              <a:t>και τις </a:t>
            </a:r>
            <a:r>
              <a:rPr lang="el-GR" sz="2400" b="1" dirty="0">
                <a:solidFill>
                  <a:srgbClr val="0000FF"/>
                </a:solidFill>
              </a:rPr>
              <a:t>οδηγίες νοσηλείας</a:t>
            </a:r>
            <a:r>
              <a:rPr lang="el-GR" sz="2400" dirty="0"/>
              <a:t> για όσα προβλήματα ασθενών, απαιτούν επιπλέον προσοχή, πέρα από την προσχεδιασμένη φροντίδα ρουτίνας.</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432290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590432"/>
            <a:ext cx="8229600" cy="940966"/>
          </a:xfrm>
        </p:spPr>
        <p:txBody>
          <a:bodyPr>
            <a:noAutofit/>
          </a:bodyPr>
          <a:lstStyle/>
          <a:p>
            <a:r>
              <a:rPr lang="el-GR" dirty="0" smtClean="0"/>
              <a:t>Έγγραφα νοσηλευτικού                 πλάνου φροντίδας</a:t>
            </a:r>
            <a:endParaRPr lang="el-GR" dirty="0"/>
          </a:p>
        </p:txBody>
      </p:sp>
      <p:sp>
        <p:nvSpPr>
          <p:cNvPr id="9" name="Θέση περιεχομένου 8"/>
          <p:cNvSpPr>
            <a:spLocks noGrp="1"/>
          </p:cNvSpPr>
          <p:nvPr>
            <p:ph idx="1"/>
            <p:custDataLst>
              <p:tags r:id="rId3"/>
            </p:custDataLst>
          </p:nvPr>
        </p:nvSpPr>
        <p:spPr>
          <a:xfrm>
            <a:off x="611560" y="2348880"/>
            <a:ext cx="7920880" cy="3240360"/>
          </a:xfrm>
        </p:spPr>
        <p:txBody>
          <a:bodyPr>
            <a:noAutofit/>
          </a:bodyPr>
          <a:lstStyle/>
          <a:p>
            <a:pPr marL="0" indent="0">
              <a:buNone/>
            </a:pPr>
            <a:r>
              <a:rPr lang="el-GR" sz="2400" dirty="0"/>
              <a:t>Το πλήρες νοσηλευτικό πλάνο φροντίδας  για έναν ασθενή  συμπληρώνεται σε διαφορετικά έγγραφα που:</a:t>
            </a:r>
          </a:p>
          <a:p>
            <a:pPr marL="0" indent="0">
              <a:buNone/>
            </a:pPr>
            <a:r>
              <a:rPr lang="el-GR" sz="2400" dirty="0"/>
              <a:t>α. περιγράφουν τη </a:t>
            </a:r>
            <a:r>
              <a:rPr lang="el-GR" sz="2400" b="1" dirty="0">
                <a:solidFill>
                  <a:srgbClr val="0000FF"/>
                </a:solidFill>
              </a:rPr>
              <a:t>φροντίδα</a:t>
            </a:r>
            <a:r>
              <a:rPr lang="el-GR" sz="2400" dirty="0"/>
              <a:t> ρουτίνας που απαιτείται  για να ικανοποιηθούν οι βασικές  ανάγκες (π.χ. πλύσιμο, διατροφή),</a:t>
            </a:r>
          </a:p>
          <a:p>
            <a:pPr marL="0" indent="0">
              <a:buNone/>
            </a:pPr>
            <a:r>
              <a:rPr lang="el-GR" sz="2400" dirty="0"/>
              <a:t>β. παραθέτουν τις </a:t>
            </a:r>
            <a:r>
              <a:rPr lang="el-GR" sz="2400" b="1" dirty="0">
                <a:solidFill>
                  <a:srgbClr val="0000FF"/>
                </a:solidFill>
              </a:rPr>
              <a:t>νοσηλευτικές διαγνώσεις </a:t>
            </a:r>
            <a:r>
              <a:rPr lang="el-GR" sz="2400" dirty="0"/>
              <a:t>και τα </a:t>
            </a:r>
            <a:r>
              <a:rPr lang="el-GR" sz="2400" dirty="0" err="1"/>
              <a:t>συσχετιζόμενα</a:t>
            </a:r>
            <a:r>
              <a:rPr lang="el-GR" sz="2400" dirty="0"/>
              <a:t> προβλήματα του ασθενή και παρέχουν τις αναγκαίες </a:t>
            </a:r>
            <a:r>
              <a:rPr lang="el-GR" sz="2400" b="1" dirty="0">
                <a:solidFill>
                  <a:srgbClr val="0000FF"/>
                </a:solidFill>
              </a:rPr>
              <a:t>λεπτομέρειες</a:t>
            </a:r>
            <a:r>
              <a:rPr lang="el-GR" sz="2400" dirty="0"/>
              <a:t> για την εφαρμογή των ιατρικών </a:t>
            </a:r>
            <a:r>
              <a:rPr lang="el-GR" sz="2400" dirty="0" smtClean="0"/>
              <a:t>οδηγιών.</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2748921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681758"/>
            <a:ext cx="9143999" cy="940966"/>
          </a:xfrm>
        </p:spPr>
        <p:txBody>
          <a:bodyPr>
            <a:noAutofit/>
          </a:bodyPr>
          <a:lstStyle/>
          <a:p>
            <a:r>
              <a:rPr lang="el-GR" dirty="0"/>
              <a:t>Τυποποιημένες προσεγγίσεις στον προγραμματισμό της </a:t>
            </a:r>
            <a:r>
              <a:rPr lang="el-GR" dirty="0" smtClean="0"/>
              <a:t>φροντίδας (α) </a:t>
            </a:r>
            <a:r>
              <a:rPr lang="el-GR" dirty="0"/>
              <a:t/>
            </a:r>
            <a:br>
              <a:rPr lang="el-GR" dirty="0"/>
            </a:br>
            <a:endParaRPr lang="el-GR" dirty="0"/>
          </a:p>
        </p:txBody>
      </p:sp>
      <p:sp>
        <p:nvSpPr>
          <p:cNvPr id="9" name="Θέση περιεχομένου 8"/>
          <p:cNvSpPr>
            <a:spLocks noGrp="1"/>
          </p:cNvSpPr>
          <p:nvPr>
            <p:ph idx="1"/>
            <p:custDataLst>
              <p:tags r:id="rId3"/>
            </p:custDataLst>
          </p:nvPr>
        </p:nvSpPr>
        <p:spPr>
          <a:xfrm>
            <a:off x="611560" y="2348880"/>
            <a:ext cx="7920880" cy="3240360"/>
          </a:xfrm>
        </p:spPr>
        <p:txBody>
          <a:bodyPr>
            <a:noAutofit/>
          </a:bodyPr>
          <a:lstStyle/>
          <a:p>
            <a:pPr marL="0" indent="0">
              <a:buNone/>
            </a:pPr>
            <a:r>
              <a:rPr lang="el-GR" sz="2400" dirty="0"/>
              <a:t> Στις περισσότερες χώρες έχει αναπτυχθεί μία ποικιλία τυποποιημένων πλάνων νοσηλευτικής φροντίδας, τα οποία παρέχουν όλες τις αναγκαίες πληροφορίες για ουσιαστική νοσηλευτική φροντίδα συγκεκριμένων ομάδων ασθενών που έχουν  κοινές ανάγκες (π.χ. όλοι οι ασθενείς με πνευμονία).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1835878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681758"/>
            <a:ext cx="9143999" cy="940966"/>
          </a:xfrm>
        </p:spPr>
        <p:txBody>
          <a:bodyPr>
            <a:noAutofit/>
          </a:bodyPr>
          <a:lstStyle/>
          <a:p>
            <a:r>
              <a:rPr lang="el-GR" dirty="0"/>
              <a:t>Τυποποιημένες προσεγγίσεις στον προγραμματισμό της </a:t>
            </a:r>
            <a:r>
              <a:rPr lang="el-GR" dirty="0" smtClean="0"/>
              <a:t>φροντίδας (β) </a:t>
            </a:r>
            <a:r>
              <a:rPr lang="el-GR" dirty="0"/>
              <a:t/>
            </a:r>
            <a:br>
              <a:rPr lang="el-GR" dirty="0"/>
            </a:br>
            <a:endParaRPr lang="el-GR" dirty="0"/>
          </a:p>
        </p:txBody>
      </p:sp>
      <p:sp>
        <p:nvSpPr>
          <p:cNvPr id="9" name="Θέση περιεχομένου 8"/>
          <p:cNvSpPr>
            <a:spLocks noGrp="1"/>
          </p:cNvSpPr>
          <p:nvPr>
            <p:ph idx="1"/>
            <p:custDataLst>
              <p:tags r:id="rId3"/>
            </p:custDataLst>
          </p:nvPr>
        </p:nvSpPr>
        <p:spPr>
          <a:xfrm>
            <a:off x="611559" y="1876322"/>
            <a:ext cx="7920880" cy="4341915"/>
          </a:xfrm>
        </p:spPr>
        <p:txBody>
          <a:bodyPr>
            <a:noAutofit/>
          </a:bodyPr>
          <a:lstStyle/>
          <a:p>
            <a:pPr marL="0" indent="0">
              <a:buNone/>
            </a:pPr>
            <a:r>
              <a:rPr lang="el-GR" sz="2400" dirty="0"/>
              <a:t> Τα </a:t>
            </a:r>
            <a:r>
              <a:rPr lang="el-GR" sz="2400" dirty="0" err="1"/>
              <a:t>standards</a:t>
            </a:r>
            <a:r>
              <a:rPr lang="el-GR" sz="2400" dirty="0"/>
              <a:t> της νοσηλείας, τα τυποποιημένα πλάνα φροντίδας, τα πρωτόκολλα, οι  πολιτικές και οι διαδικασίες αναπτύσσονται και γίνονται αποδεκτά από το νοσηλευτικό προσωπικό προκειμένου:</a:t>
            </a:r>
          </a:p>
          <a:p>
            <a:pPr marL="0" indent="0">
              <a:buNone/>
            </a:pPr>
            <a:r>
              <a:rPr lang="el-GR" sz="2400" b="1" dirty="0">
                <a:solidFill>
                  <a:srgbClr val="0000FF"/>
                </a:solidFill>
              </a:rPr>
              <a:t>α.  να εξασφαλιστεί ότι τα ελάχιστα αποδεκτά </a:t>
            </a:r>
            <a:r>
              <a:rPr lang="el-GR" sz="2400" b="1" dirty="0" err="1">
                <a:solidFill>
                  <a:srgbClr val="0000FF"/>
                </a:solidFill>
              </a:rPr>
              <a:t>standards</a:t>
            </a:r>
            <a:r>
              <a:rPr lang="el-GR" sz="2400" b="1" dirty="0">
                <a:solidFill>
                  <a:srgbClr val="0000FF"/>
                </a:solidFill>
              </a:rPr>
              <a:t> ικανοποιούνται και</a:t>
            </a:r>
          </a:p>
          <a:p>
            <a:pPr marL="0" indent="0">
              <a:buNone/>
            </a:pPr>
            <a:r>
              <a:rPr lang="el-GR" sz="2400" b="1" dirty="0">
                <a:solidFill>
                  <a:srgbClr val="0000FF"/>
                </a:solidFill>
              </a:rPr>
              <a:t>β. να επιτευχθεί  αποδοτική χρήση του χρόνου των νοσηλευτών, με την αφαίρεση της ανάγκης έγκρισης κοινών δραστηριοτήτων, που γίνονται ξανά και ξανά σε πολλούς από τους ασθενείς σε μια μονάδα νοσηλείας.</a:t>
            </a:r>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5820397"/>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2110703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681758"/>
            <a:ext cx="9143999" cy="940966"/>
          </a:xfrm>
        </p:spPr>
        <p:txBody>
          <a:bodyPr>
            <a:noAutofit/>
          </a:bodyPr>
          <a:lstStyle/>
          <a:p>
            <a:r>
              <a:rPr lang="el-GR" dirty="0"/>
              <a:t>Διάταξη των πλάνων φροντίδας</a:t>
            </a:r>
          </a:p>
        </p:txBody>
      </p:sp>
      <p:sp>
        <p:nvSpPr>
          <p:cNvPr id="9" name="Θέση περιεχομένου 8"/>
          <p:cNvSpPr>
            <a:spLocks noGrp="1"/>
          </p:cNvSpPr>
          <p:nvPr>
            <p:ph idx="1"/>
            <p:custDataLst>
              <p:tags r:id="rId3"/>
            </p:custDataLst>
          </p:nvPr>
        </p:nvSpPr>
        <p:spPr>
          <a:xfrm>
            <a:off x="611559" y="1876322"/>
            <a:ext cx="7920880" cy="4341915"/>
          </a:xfrm>
        </p:spPr>
        <p:txBody>
          <a:bodyPr>
            <a:noAutofit/>
          </a:bodyPr>
          <a:lstStyle/>
          <a:p>
            <a:pPr marL="0" indent="0">
              <a:buNone/>
            </a:pPr>
            <a:r>
              <a:rPr lang="el-GR" sz="2400" dirty="0"/>
              <a:t> Αν και τα σχέδια των πλάνων φροντίδας διαφέρουν από νοσοκομείο σε νοσοκομείο, συνήθως το πλάνο φροντίδας  οργανώνεται σε τέσσερις στήλες ή κατηγορίες:</a:t>
            </a:r>
          </a:p>
          <a:p>
            <a:pPr marL="0" indent="0">
              <a:buNone/>
            </a:pPr>
            <a:r>
              <a:rPr lang="el-GR" sz="2400" dirty="0"/>
              <a:t>α) νοσηλευτικές </a:t>
            </a:r>
            <a:r>
              <a:rPr lang="el-GR" sz="2400" dirty="0" smtClean="0"/>
              <a:t>διαγνώσεις.</a:t>
            </a:r>
            <a:endParaRPr lang="el-GR" sz="2400" dirty="0"/>
          </a:p>
          <a:p>
            <a:pPr marL="0" indent="0">
              <a:buNone/>
            </a:pPr>
            <a:r>
              <a:rPr lang="el-GR" sz="2400" dirty="0"/>
              <a:t>β) σκοποί / επιθυμητά   </a:t>
            </a:r>
            <a:r>
              <a:rPr lang="el-GR" sz="2400" dirty="0" smtClean="0"/>
              <a:t>αποτελέσματα.</a:t>
            </a:r>
            <a:endParaRPr lang="el-GR" sz="2400" dirty="0"/>
          </a:p>
          <a:p>
            <a:pPr marL="0" indent="0">
              <a:buNone/>
            </a:pPr>
            <a:r>
              <a:rPr lang="el-GR" sz="2400" dirty="0"/>
              <a:t>γ) νοσηλευτικές παρεμβάσεις και</a:t>
            </a:r>
          </a:p>
          <a:p>
            <a:pPr marL="0" indent="0">
              <a:buNone/>
            </a:pPr>
            <a:r>
              <a:rPr lang="el-GR" sz="2400" dirty="0"/>
              <a:t>δ) </a:t>
            </a:r>
            <a:r>
              <a:rPr lang="el-GR" sz="2400" dirty="0" smtClean="0"/>
              <a:t>αξιολόγηση.</a:t>
            </a:r>
            <a:endParaRPr lang="el-GR" sz="2400" b="1" dirty="0">
              <a:solidFill>
                <a:srgbClr val="0000FF"/>
              </a:solidFill>
            </a:endParaRP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1267993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681758"/>
            <a:ext cx="9143999" cy="940966"/>
          </a:xfrm>
        </p:spPr>
        <p:txBody>
          <a:bodyPr>
            <a:noAutofit/>
          </a:bodyPr>
          <a:lstStyle/>
          <a:p>
            <a:r>
              <a:rPr lang="el-GR" dirty="0"/>
              <a:t>Ηλεκτρονικά πλάνα </a:t>
            </a:r>
            <a:r>
              <a:rPr lang="el-GR" dirty="0" smtClean="0"/>
              <a:t>φροντίδας (α)</a:t>
            </a:r>
            <a:endParaRPr lang="el-GR" dirty="0"/>
          </a:p>
        </p:txBody>
      </p:sp>
      <p:sp>
        <p:nvSpPr>
          <p:cNvPr id="9" name="Θέση περιεχομένου 8"/>
          <p:cNvSpPr>
            <a:spLocks noGrp="1"/>
          </p:cNvSpPr>
          <p:nvPr>
            <p:ph idx="1"/>
            <p:custDataLst>
              <p:tags r:id="rId3"/>
            </p:custDataLst>
          </p:nvPr>
        </p:nvSpPr>
        <p:spPr>
          <a:xfrm>
            <a:off x="611559" y="1876322"/>
            <a:ext cx="7920880" cy="4341915"/>
          </a:xfrm>
        </p:spPr>
        <p:txBody>
          <a:bodyPr>
            <a:noAutofit/>
          </a:bodyPr>
          <a:lstStyle/>
          <a:p>
            <a:r>
              <a:rPr lang="el-GR" sz="2400" dirty="0"/>
              <a:t>Οι ηλεκτρονικοί υπολογιστές ολοένα και περισσότερο τείνουν να χρησιμοποιούνται για να δημιουργούνται και να αποθηκεύονται νοσηλευτικά πλάνα φροντίδας. </a:t>
            </a:r>
          </a:p>
          <a:p>
            <a:r>
              <a:rPr lang="el-GR" sz="2400" dirty="0"/>
              <a:t>Οι νοσηλευτές εισέρχονται στα αποθηκευμένα πλάνα φροντίδας των ασθενών από τα τερματικά που βρίσκονται στη στάση νοσηλείας ή ίσως και στους θαλάμους των ασθενών.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1991601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681758"/>
            <a:ext cx="9143999" cy="940966"/>
          </a:xfrm>
        </p:spPr>
        <p:txBody>
          <a:bodyPr>
            <a:noAutofit/>
          </a:bodyPr>
          <a:lstStyle/>
          <a:p>
            <a:r>
              <a:rPr lang="el-GR" dirty="0"/>
              <a:t>Ηλεκτρονικά πλάνα </a:t>
            </a:r>
            <a:r>
              <a:rPr lang="el-GR" dirty="0" smtClean="0"/>
              <a:t>φροντίδας (β)</a:t>
            </a:r>
            <a:endParaRPr lang="el-GR" dirty="0"/>
          </a:p>
        </p:txBody>
      </p:sp>
      <p:sp>
        <p:nvSpPr>
          <p:cNvPr id="9" name="Θέση περιεχομένου 8"/>
          <p:cNvSpPr>
            <a:spLocks noGrp="1"/>
          </p:cNvSpPr>
          <p:nvPr>
            <p:ph idx="1"/>
            <p:custDataLst>
              <p:tags r:id="rId3"/>
            </p:custDataLst>
          </p:nvPr>
        </p:nvSpPr>
        <p:spPr>
          <a:xfrm>
            <a:off x="611559" y="1876322"/>
            <a:ext cx="7920880" cy="4341915"/>
          </a:xfrm>
        </p:spPr>
        <p:txBody>
          <a:bodyPr>
            <a:noAutofit/>
          </a:bodyPr>
          <a:lstStyle/>
          <a:p>
            <a:r>
              <a:rPr lang="el-GR" sz="2000" dirty="0"/>
              <a:t>Για ένα εξατομικευμένο πλάνο ο νοσηλευτής διαλέγει τις κατάλληλες διαγνώσεις από ένα προτεινόμενο μενού  του υπολογιστή. </a:t>
            </a:r>
          </a:p>
          <a:p>
            <a:r>
              <a:rPr lang="el-GR" sz="2000" dirty="0"/>
              <a:t>Ο υπολογιστής τότε εγγράφει σε κατάλογο πιθανούς στόχους και νοσηλευτικές παρεμβάσεις που ταιριάζουν στις συγκεκριμένες νοσηλευτικές διαγνώσεις. </a:t>
            </a:r>
          </a:p>
          <a:p>
            <a:r>
              <a:rPr lang="el-GR" sz="2000" dirty="0"/>
              <a:t>Στη συνέχεια, ο νοσηλευτής επιλέγει τις παρεμβάσεις εκείνες που είναι κατάλληλες για τον συγκεκριμένο ασθενή και προσθέτει πιθανούς στόχους ή παρεμβάσεις που δεν περιλαμβάνονται στο προτεινόμενο ηλεκτρονικό μενού. </a:t>
            </a:r>
          </a:p>
          <a:p>
            <a:r>
              <a:rPr lang="el-GR" sz="2000" dirty="0"/>
              <a:t> Ο νοσηλευτής μπορεί να διαβάσει το πλάνο στην οθόνη του υπολογιστή ή να εκτυπώσει ένα </a:t>
            </a:r>
            <a:r>
              <a:rPr lang="el-GR" sz="2000" dirty="0" smtClean="0"/>
              <a:t>αντίγραφο.</a:t>
            </a:r>
            <a:endParaRPr lang="el-GR" sz="2000" dirty="0"/>
          </a:p>
          <a:p>
            <a:endParaRPr lang="el-GR" sz="20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2004246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681758"/>
            <a:ext cx="9143999" cy="940966"/>
          </a:xfrm>
        </p:spPr>
        <p:txBody>
          <a:bodyPr>
            <a:noAutofit/>
          </a:bodyPr>
          <a:lstStyle/>
          <a:p>
            <a:r>
              <a:rPr lang="el-GR" dirty="0"/>
              <a:t>Οδηγίες για τη συμπλήρωση νοσηλευτικών πλάνων </a:t>
            </a:r>
            <a:r>
              <a:rPr lang="el-GR" dirty="0" smtClean="0"/>
              <a:t>φροντίδας (α)  </a:t>
            </a:r>
            <a:endParaRPr lang="el-GR" dirty="0"/>
          </a:p>
        </p:txBody>
      </p:sp>
      <p:sp>
        <p:nvSpPr>
          <p:cNvPr id="9" name="Θέση περιεχομένου 8"/>
          <p:cNvSpPr>
            <a:spLocks noGrp="1"/>
          </p:cNvSpPr>
          <p:nvPr>
            <p:ph idx="1"/>
            <p:custDataLst>
              <p:tags r:id="rId3"/>
            </p:custDataLst>
          </p:nvPr>
        </p:nvSpPr>
        <p:spPr>
          <a:xfrm>
            <a:off x="611559" y="1973481"/>
            <a:ext cx="7920880" cy="4341915"/>
          </a:xfrm>
        </p:spPr>
        <p:txBody>
          <a:bodyPr>
            <a:noAutofit/>
          </a:bodyPr>
          <a:lstStyle/>
          <a:p>
            <a:pPr marL="457200" indent="-457200">
              <a:buFont typeface="+mj-lt"/>
              <a:buAutoNum type="arabicPeriod"/>
            </a:pPr>
            <a:r>
              <a:rPr lang="el-GR" sz="2000" dirty="0"/>
              <a:t>Ημερομηνία και υπογραφή </a:t>
            </a:r>
          </a:p>
          <a:p>
            <a:pPr marL="457200" indent="-457200">
              <a:buFont typeface="+mj-lt"/>
              <a:buAutoNum type="arabicPeriod"/>
            </a:pPr>
            <a:r>
              <a:rPr lang="el-GR" sz="2000" dirty="0"/>
              <a:t>Χρήση επικεφαλίδων </a:t>
            </a:r>
          </a:p>
          <a:p>
            <a:pPr marL="457200" indent="-457200">
              <a:buFont typeface="+mj-lt"/>
              <a:buAutoNum type="arabicPeriod"/>
            </a:pPr>
            <a:r>
              <a:rPr lang="el-GR" sz="2000" dirty="0"/>
              <a:t>Χρήση τυποποιημένων, κοινώς αποδεκτών, συμβόλων   </a:t>
            </a:r>
          </a:p>
          <a:p>
            <a:pPr marL="457200" indent="-457200">
              <a:buFont typeface="+mj-lt"/>
              <a:buAutoNum type="arabicPeriod"/>
            </a:pPr>
            <a:r>
              <a:rPr lang="el-GR" sz="2000" dirty="0"/>
              <a:t>Να είστε συγκεκριμένοι </a:t>
            </a:r>
          </a:p>
          <a:p>
            <a:pPr marL="457200" indent="-457200">
              <a:buFont typeface="+mj-lt"/>
              <a:buAutoNum type="arabicPeriod"/>
            </a:pPr>
            <a:r>
              <a:rPr lang="el-GR" sz="2000" dirty="0"/>
              <a:t>Καλύτερα να παραπέμπετε σε νοσηλευτικά εγχειρίδια παρά να αναγράφετε όλα τα βήματα μιας νοσηλευτικής παρέμβασης.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4282671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681758"/>
            <a:ext cx="9143999" cy="940966"/>
          </a:xfrm>
        </p:spPr>
        <p:txBody>
          <a:bodyPr>
            <a:noAutofit/>
          </a:bodyPr>
          <a:lstStyle/>
          <a:p>
            <a:r>
              <a:rPr lang="el-GR" dirty="0"/>
              <a:t>Οδηγίες για τη συμπλήρωση νοσηλευτικών πλάνων </a:t>
            </a:r>
            <a:r>
              <a:rPr lang="el-GR" dirty="0" smtClean="0"/>
              <a:t>φροντίδας (β)  </a:t>
            </a:r>
            <a:endParaRPr lang="el-GR" dirty="0"/>
          </a:p>
        </p:txBody>
      </p:sp>
      <p:sp>
        <p:nvSpPr>
          <p:cNvPr id="9" name="Θέση περιεχομένου 8"/>
          <p:cNvSpPr>
            <a:spLocks noGrp="1"/>
          </p:cNvSpPr>
          <p:nvPr>
            <p:ph idx="1"/>
            <p:custDataLst>
              <p:tags r:id="rId3"/>
            </p:custDataLst>
          </p:nvPr>
        </p:nvSpPr>
        <p:spPr>
          <a:xfrm>
            <a:off x="611559" y="1973481"/>
            <a:ext cx="7920880" cy="4341915"/>
          </a:xfrm>
        </p:spPr>
        <p:txBody>
          <a:bodyPr>
            <a:noAutofit/>
          </a:bodyPr>
          <a:lstStyle/>
          <a:p>
            <a:pPr marL="0" indent="0">
              <a:buNone/>
            </a:pPr>
            <a:r>
              <a:rPr lang="el-GR" sz="2000" dirty="0" smtClean="0"/>
              <a:t>6. Δημιουργήστε  </a:t>
            </a:r>
            <a:r>
              <a:rPr lang="el-GR" sz="2000" dirty="0"/>
              <a:t>το πλάνο με βάση τα  μοναδικά χαρακτηριστικά του ασθενή, συμπεριλαμβάνοντας και τις προτιμήσεις  </a:t>
            </a:r>
            <a:r>
              <a:rPr lang="el-GR" sz="2000" dirty="0" smtClean="0"/>
              <a:t>του</a:t>
            </a:r>
          </a:p>
          <a:p>
            <a:pPr marL="0" indent="0">
              <a:buNone/>
            </a:pPr>
            <a:r>
              <a:rPr lang="el-GR" sz="2000" dirty="0" smtClean="0"/>
              <a:t>7</a:t>
            </a:r>
            <a:r>
              <a:rPr lang="el-GR" sz="2000" dirty="0"/>
              <a:t>. Εξασφαλίστε ότι το νοσηλευτικό πλάνο συμπεριλαμβάνει  την πρόληψη και την υγιεινή διατροφή, κατά το μέγιστο </a:t>
            </a:r>
            <a:r>
              <a:rPr lang="el-GR" sz="2000" dirty="0" smtClean="0"/>
              <a:t>επιτρεπτό.</a:t>
            </a:r>
            <a:endParaRPr lang="el-GR" sz="2000" dirty="0"/>
          </a:p>
          <a:p>
            <a:pPr marL="0" indent="0">
              <a:buNone/>
            </a:pPr>
            <a:r>
              <a:rPr lang="el-GR" sz="2000" dirty="0"/>
              <a:t>8. Εξασφαλίστε ότι το πλάνο περιέχει νοσηλευτικές παρεμβάσεις συνεχούς αξιολόγησης του ασθενή.  </a:t>
            </a:r>
          </a:p>
          <a:p>
            <a:pPr marL="0" indent="0">
              <a:buNone/>
            </a:pPr>
            <a:r>
              <a:rPr lang="el-GR" sz="2000" dirty="0"/>
              <a:t>9. Περιλαμβάνετε συντονισμένες δραστηριότητες συνεργασίας μέσα στο πλάνο. </a:t>
            </a:r>
          </a:p>
          <a:p>
            <a:pPr marL="0" indent="0">
              <a:buNone/>
            </a:pPr>
            <a:r>
              <a:rPr lang="el-GR" sz="2000" dirty="0"/>
              <a:t>10.  Περιλαμβάνετε πλάνα εξόδου του ασθενή και ανάγκες φροντίδας στο σπίτι. </a:t>
            </a:r>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5711738"/>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3933882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681758"/>
            <a:ext cx="9143999" cy="940966"/>
          </a:xfrm>
        </p:spPr>
        <p:txBody>
          <a:bodyPr>
            <a:noAutofit/>
          </a:bodyPr>
          <a:lstStyle/>
          <a:p>
            <a:r>
              <a:rPr lang="el-GR" dirty="0"/>
              <a:t>Η Διαδικασία του Προγραμματισμού</a:t>
            </a:r>
          </a:p>
        </p:txBody>
      </p:sp>
      <p:sp>
        <p:nvSpPr>
          <p:cNvPr id="9" name="Θέση περιεχομένου 8"/>
          <p:cNvSpPr>
            <a:spLocks noGrp="1"/>
          </p:cNvSpPr>
          <p:nvPr>
            <p:ph idx="1"/>
            <p:custDataLst>
              <p:tags r:id="rId3"/>
            </p:custDataLst>
          </p:nvPr>
        </p:nvSpPr>
        <p:spPr>
          <a:xfrm>
            <a:off x="611559" y="1973481"/>
            <a:ext cx="7920880" cy="4341915"/>
          </a:xfrm>
        </p:spPr>
        <p:txBody>
          <a:bodyPr>
            <a:noAutofit/>
          </a:bodyPr>
          <a:lstStyle/>
          <a:p>
            <a:pPr marL="0" indent="0">
              <a:buNone/>
            </a:pPr>
            <a:r>
              <a:rPr lang="el-GR" sz="2400" dirty="0"/>
              <a:t> </a:t>
            </a:r>
          </a:p>
          <a:p>
            <a:pPr marL="0" indent="0">
              <a:buNone/>
            </a:pPr>
            <a:r>
              <a:rPr lang="el-GR" sz="2400" dirty="0"/>
              <a:t>Στην πορεία της ανάπτυξης του πλάνου φροντίδας του ασθενή ,  ο νοσηλευτής πραγματοποιεί τις παρακάτω δραστηριότητες : </a:t>
            </a:r>
          </a:p>
          <a:p>
            <a:pPr marL="0" indent="0">
              <a:buNone/>
            </a:pPr>
            <a:r>
              <a:rPr lang="el-GR" sz="2400" dirty="0"/>
              <a:t>·        εντοπισμό </a:t>
            </a:r>
            <a:r>
              <a:rPr lang="el-GR" sz="2400" dirty="0" smtClean="0"/>
              <a:t>προτεραιοτήτων.</a:t>
            </a:r>
            <a:endParaRPr lang="el-GR" sz="2400" dirty="0"/>
          </a:p>
          <a:p>
            <a:pPr marL="0" indent="0">
              <a:buNone/>
            </a:pPr>
            <a:r>
              <a:rPr lang="el-GR" sz="2400" dirty="0"/>
              <a:t>·        επιδιώξεις του ασθενή / επιθυμητό αποτέλεσμα </a:t>
            </a:r>
            <a:r>
              <a:rPr lang="el-GR" sz="2400" dirty="0" smtClean="0"/>
              <a:t>.</a:t>
            </a:r>
            <a:endParaRPr lang="el-GR" sz="2400" dirty="0"/>
          </a:p>
          <a:p>
            <a:pPr marL="0" indent="0">
              <a:buNone/>
            </a:pPr>
            <a:r>
              <a:rPr lang="el-GR" sz="2400" dirty="0"/>
              <a:t>·        Επιλογή των νοσηλευτικών </a:t>
            </a:r>
            <a:r>
              <a:rPr lang="el-GR" sz="2400" dirty="0" smtClean="0"/>
              <a:t>παρεμβάσεων.</a:t>
            </a:r>
            <a:endParaRPr lang="el-GR" sz="2400" dirty="0"/>
          </a:p>
          <a:p>
            <a:pPr marL="0" indent="0">
              <a:buNone/>
            </a:pPr>
            <a:r>
              <a:rPr lang="el-GR" sz="2400" dirty="0"/>
              <a:t>·        Συγγραφή νοσηλευτικών </a:t>
            </a:r>
            <a:r>
              <a:rPr lang="el-GR" sz="2400" dirty="0" smtClean="0"/>
              <a:t>οδηγιών.</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40974367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681758"/>
            <a:ext cx="9143999" cy="940966"/>
          </a:xfrm>
        </p:spPr>
        <p:txBody>
          <a:bodyPr>
            <a:noAutofit/>
          </a:bodyPr>
          <a:lstStyle/>
          <a:p>
            <a:r>
              <a:rPr lang="el-GR" dirty="0"/>
              <a:t>Εντοπισμός προτεραιοτήτων </a:t>
            </a:r>
            <a:r>
              <a:rPr lang="el-GR" dirty="0" smtClean="0"/>
              <a:t>(α)</a:t>
            </a:r>
            <a:endParaRPr lang="el-GR" dirty="0"/>
          </a:p>
        </p:txBody>
      </p:sp>
      <p:sp>
        <p:nvSpPr>
          <p:cNvPr id="9" name="Θέση περιεχομένου 8"/>
          <p:cNvSpPr>
            <a:spLocks noGrp="1"/>
          </p:cNvSpPr>
          <p:nvPr>
            <p:ph idx="1"/>
            <p:custDataLst>
              <p:tags r:id="rId3"/>
            </p:custDataLst>
          </p:nvPr>
        </p:nvSpPr>
        <p:spPr>
          <a:xfrm>
            <a:off x="611559" y="1973481"/>
            <a:ext cx="7920880" cy="4341915"/>
          </a:xfrm>
        </p:spPr>
        <p:txBody>
          <a:bodyPr>
            <a:noAutofit/>
          </a:bodyPr>
          <a:lstStyle/>
          <a:p>
            <a:r>
              <a:rPr lang="el-GR" sz="2400" dirty="0"/>
              <a:t>Ο εντοπισμός των προτεραιοτήτων είναι η διαδικασία δημιουργίας μιας σειράς τοποθέτησης των νοσηλευτικών διαγνώσεων και παρεμβάσεων, με βάση την αμεσότητα και τη βαρύτητα χρονικής πραγματοποίησής τους . </a:t>
            </a:r>
          </a:p>
          <a:p>
            <a:r>
              <a:rPr lang="el-GR" sz="2400" dirty="0"/>
              <a:t>Αντί της δημιουργίας μιας  σειράς προτεραιότητας, είναι δυνατόν να γίνει μια ταξινόμηση των νοσηλευτικών διαγνώσεων σε ομάδες  υψηλής, μέτριας ή χαμηλής προτεραιότητας.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1611228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681758"/>
            <a:ext cx="9143999" cy="940966"/>
          </a:xfrm>
        </p:spPr>
        <p:txBody>
          <a:bodyPr>
            <a:noAutofit/>
          </a:bodyPr>
          <a:lstStyle/>
          <a:p>
            <a:r>
              <a:rPr lang="el-GR" dirty="0"/>
              <a:t>Εντοπισμός προτεραιοτήτων </a:t>
            </a:r>
            <a:r>
              <a:rPr lang="el-GR" dirty="0" smtClean="0"/>
              <a:t>(β)</a:t>
            </a:r>
            <a:endParaRPr lang="el-GR" dirty="0"/>
          </a:p>
        </p:txBody>
      </p:sp>
      <p:sp>
        <p:nvSpPr>
          <p:cNvPr id="9" name="Θέση περιεχομένου 8"/>
          <p:cNvSpPr>
            <a:spLocks noGrp="1"/>
          </p:cNvSpPr>
          <p:nvPr>
            <p:ph idx="1"/>
            <p:custDataLst>
              <p:tags r:id="rId3"/>
            </p:custDataLst>
          </p:nvPr>
        </p:nvSpPr>
        <p:spPr>
          <a:xfrm>
            <a:off x="611559" y="1622724"/>
            <a:ext cx="7920880" cy="4341915"/>
          </a:xfrm>
        </p:spPr>
        <p:txBody>
          <a:bodyPr>
            <a:noAutofit/>
          </a:bodyPr>
          <a:lstStyle/>
          <a:p>
            <a:r>
              <a:rPr lang="el-GR" sz="2400" dirty="0" smtClean="0"/>
              <a:t>Τα </a:t>
            </a:r>
            <a:r>
              <a:rPr lang="el-GR" sz="2400" dirty="0"/>
              <a:t>απειλητικά προβλήματα για τη ζωή, όπως είναι η απώλεια της αναπνευστικής ή καρδιακής λειτουργίας, τοποθετούνται στην ομάδα  υψηλής προτεραιότητας. </a:t>
            </a:r>
          </a:p>
          <a:p>
            <a:r>
              <a:rPr lang="el-GR" sz="2400" dirty="0"/>
              <a:t>Τα απειλητικά προβλήματα της υγείας, όπως είναι η οξεία ασθένεια και η μειωμένη  ικανότητα προσαρμογής, τοποθετούνται στην ομάδα  μεσαίας  προτεραιότητας , γιατί αυτά πιθανόν να καταλήξουν σε συναισθηματικές αλλαγές. </a:t>
            </a:r>
          </a:p>
          <a:p>
            <a:r>
              <a:rPr lang="el-GR" sz="2400" dirty="0"/>
              <a:t>Τέλος ένα χαμηλής προτεραιότητας πρόβλημα είναι αυτό το οποίο προκύπτει από φυσιολογικές εξελικτικές ανάγκες ή που απαιτεί   ελάχιστη νοσηλευτική υποστήριξη.</a:t>
            </a:r>
          </a:p>
          <a:p>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3663394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681758"/>
            <a:ext cx="9143999" cy="940966"/>
          </a:xfrm>
        </p:spPr>
        <p:txBody>
          <a:bodyPr>
            <a:noAutofit/>
          </a:bodyPr>
          <a:lstStyle/>
          <a:p>
            <a:r>
              <a:rPr lang="el-GR" dirty="0"/>
              <a:t>Εντοπισμός προτεραιοτήτων </a:t>
            </a:r>
            <a:r>
              <a:rPr lang="el-GR" dirty="0" smtClean="0"/>
              <a:t>(γ)</a:t>
            </a:r>
            <a:endParaRPr lang="el-GR" dirty="0"/>
          </a:p>
        </p:txBody>
      </p:sp>
      <p:sp>
        <p:nvSpPr>
          <p:cNvPr id="9" name="Θέση περιεχομένου 8"/>
          <p:cNvSpPr>
            <a:spLocks noGrp="1"/>
          </p:cNvSpPr>
          <p:nvPr>
            <p:ph idx="1"/>
            <p:custDataLst>
              <p:tags r:id="rId3"/>
            </p:custDataLst>
          </p:nvPr>
        </p:nvSpPr>
        <p:spPr>
          <a:xfrm>
            <a:off x="611559" y="1622724"/>
            <a:ext cx="7920880" cy="4341915"/>
          </a:xfrm>
        </p:spPr>
        <p:txBody>
          <a:bodyPr>
            <a:noAutofit/>
          </a:bodyPr>
          <a:lstStyle/>
          <a:p>
            <a:endParaRPr lang="el-GR" sz="2400" dirty="0"/>
          </a:p>
          <a:p>
            <a:r>
              <a:rPr lang="el-GR" sz="2400" dirty="0"/>
              <a:t>Οι νοσηλευτές συχνά για κάποιες ανάγκες, όταν δημιουργούν προτεραιότητες, λαμβάνουν υπόψη τους την ιεραρχία των αναγκών κατά </a:t>
            </a:r>
            <a:r>
              <a:rPr lang="el-GR" sz="2400" dirty="0" err="1"/>
              <a:t>Maslow</a:t>
            </a:r>
            <a:r>
              <a:rPr lang="el-GR" sz="2400" dirty="0"/>
              <a:t>.</a:t>
            </a:r>
          </a:p>
          <a:p>
            <a:r>
              <a:rPr lang="el-GR" sz="2400" dirty="0"/>
              <a:t>  Στην ιεραρχία του </a:t>
            </a:r>
            <a:r>
              <a:rPr lang="el-GR" sz="2400" dirty="0" err="1"/>
              <a:t>Maslow</a:t>
            </a:r>
            <a:r>
              <a:rPr lang="el-GR" sz="2400" dirty="0"/>
              <a:t>, οι φυσιολογικές ανάγκες όπως είναι ο αέρας, η τροφή και το νερό είναι βασικά για την ζωή και απαιτούν υψηλότερη προτεραιότητα από ότι η ανάγκη για ασφάλεια ή </a:t>
            </a:r>
            <a:r>
              <a:rPr lang="el-GR" sz="2400" dirty="0" smtClean="0"/>
              <a:t>δραστηριότητα.</a:t>
            </a:r>
            <a:endParaRPr lang="el-GR" sz="2400" dirty="0"/>
          </a:p>
          <a:p>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3132497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681758"/>
            <a:ext cx="9143999" cy="940966"/>
          </a:xfrm>
        </p:spPr>
        <p:txBody>
          <a:bodyPr>
            <a:noAutofit/>
          </a:bodyPr>
          <a:lstStyle/>
          <a:p>
            <a:r>
              <a:rPr lang="el-GR" dirty="0"/>
              <a:t>Εντοπισμός προτεραιοτήτων </a:t>
            </a:r>
            <a:r>
              <a:rPr lang="el-GR" dirty="0" smtClean="0"/>
              <a:t>(δ)</a:t>
            </a:r>
            <a:endParaRPr lang="el-GR" dirty="0"/>
          </a:p>
        </p:txBody>
      </p:sp>
      <p:sp>
        <p:nvSpPr>
          <p:cNvPr id="9" name="Θέση περιεχομένου 8"/>
          <p:cNvSpPr>
            <a:spLocks noGrp="1"/>
          </p:cNvSpPr>
          <p:nvPr>
            <p:ph idx="1"/>
            <p:custDataLst>
              <p:tags r:id="rId3"/>
            </p:custDataLst>
          </p:nvPr>
        </p:nvSpPr>
        <p:spPr>
          <a:xfrm>
            <a:off x="611559" y="1622724"/>
            <a:ext cx="7920880" cy="4341915"/>
          </a:xfrm>
        </p:spPr>
        <p:txBody>
          <a:bodyPr>
            <a:noAutofit/>
          </a:bodyPr>
          <a:lstStyle/>
          <a:p>
            <a:pPr marL="0" indent="0">
              <a:buNone/>
            </a:pPr>
            <a:r>
              <a:rPr lang="el-GR" sz="2400" dirty="0" smtClean="0"/>
              <a:t>Ο </a:t>
            </a:r>
            <a:r>
              <a:rPr lang="el-GR" sz="2400" dirty="0"/>
              <a:t>νοσηλευτής πρέπει να εξετάζει την ποικιλία των παραγόντων, που προσδιορίζουν κάθε φορά τις προτεραιότητες, έχοντας υπόψη τα παρακάτω: </a:t>
            </a:r>
          </a:p>
          <a:p>
            <a:r>
              <a:rPr lang="el-GR" sz="2400" dirty="0"/>
              <a:t>Τις αξίες του ασθενή και τις πεποιθήσεις </a:t>
            </a:r>
            <a:r>
              <a:rPr lang="el-GR" sz="2400" dirty="0" smtClean="0"/>
              <a:t>του.</a:t>
            </a:r>
            <a:endParaRPr lang="el-GR" sz="2400" dirty="0"/>
          </a:p>
          <a:p>
            <a:r>
              <a:rPr lang="el-GR" sz="2400" dirty="0"/>
              <a:t>Τις προτεραιότητες του </a:t>
            </a:r>
            <a:r>
              <a:rPr lang="el-GR" sz="2400" dirty="0" smtClean="0"/>
              <a:t>ασθενή.</a:t>
            </a:r>
            <a:endParaRPr lang="el-GR" sz="2400" dirty="0"/>
          </a:p>
          <a:p>
            <a:r>
              <a:rPr lang="el-GR" sz="2400" dirty="0"/>
              <a:t>Τους ωφέλιμους πόρους για τον ίδιο και τον ασθενή </a:t>
            </a:r>
            <a:r>
              <a:rPr lang="el-GR" sz="2400" dirty="0" smtClean="0"/>
              <a:t>.</a:t>
            </a:r>
            <a:endParaRPr lang="el-GR" sz="2400" dirty="0"/>
          </a:p>
          <a:p>
            <a:r>
              <a:rPr lang="el-GR" sz="2400" dirty="0"/>
              <a:t>Το επείγον του προβλήματος υγείας. </a:t>
            </a:r>
          </a:p>
          <a:p>
            <a:r>
              <a:rPr lang="el-GR" sz="2400" dirty="0"/>
              <a:t>Το ιατρικό πλάνο </a:t>
            </a:r>
            <a:r>
              <a:rPr lang="el-GR" sz="2400" dirty="0" smtClean="0"/>
              <a:t>θεραπείας.</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390952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681758"/>
            <a:ext cx="9143999" cy="940966"/>
          </a:xfrm>
        </p:spPr>
        <p:txBody>
          <a:bodyPr>
            <a:noAutofit/>
          </a:bodyPr>
          <a:lstStyle/>
          <a:p>
            <a:r>
              <a:rPr lang="el-GR" dirty="0"/>
              <a:t>Επιδιώξεις του ασθενή / επιθυμητά αποτελέσματα </a:t>
            </a:r>
          </a:p>
        </p:txBody>
      </p:sp>
      <p:sp>
        <p:nvSpPr>
          <p:cNvPr id="9" name="Θέση περιεχομένου 8"/>
          <p:cNvSpPr>
            <a:spLocks noGrp="1"/>
          </p:cNvSpPr>
          <p:nvPr>
            <p:ph idx="1"/>
            <p:custDataLst>
              <p:tags r:id="rId3"/>
            </p:custDataLst>
          </p:nvPr>
        </p:nvSpPr>
        <p:spPr>
          <a:xfrm>
            <a:off x="611559" y="1622724"/>
            <a:ext cx="7920880" cy="4341915"/>
          </a:xfrm>
        </p:spPr>
        <p:txBody>
          <a:bodyPr>
            <a:noAutofit/>
          </a:bodyPr>
          <a:lstStyle/>
          <a:p>
            <a:endParaRPr lang="el-GR" sz="2400" dirty="0"/>
          </a:p>
          <a:p>
            <a:r>
              <a:rPr lang="el-GR" sz="2400" dirty="0"/>
              <a:t>Σε ένα πλάνο φροντίδας οι επιδιώξεις / επιθυμητά αποτελέσματα περιγράφουν, σε ευδιάκριτες χρονικές περιόδους επανεκτίμησης του ασθενή, τι ελπίζει ο νοσηλευτής να καταφέρει από την εκπλήρωση των νοσηλευτικών παρεμβάσεων.  </a:t>
            </a:r>
          </a:p>
          <a:p>
            <a:r>
              <a:rPr lang="el-GR" sz="2400" dirty="0"/>
              <a:t>Οι επιδιώξεις/ επιθυμητά αποτελέσματα συχνά αναφέρονται και ως προσδοκώμενο αποτέλεσμα, προβλεπόμενο αποτέλεσμα, αποτέλεσμα κριτηρίου και αντικειμενικό αποτέλεσμα.</a:t>
            </a:r>
          </a:p>
          <a:p>
            <a:endParaRPr lang="el-GR" sz="24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539552" y="5638920"/>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4591755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681758"/>
            <a:ext cx="9143999" cy="940966"/>
          </a:xfrm>
        </p:spPr>
        <p:txBody>
          <a:bodyPr>
            <a:noAutofit/>
          </a:bodyPr>
          <a:lstStyle/>
          <a:p>
            <a:r>
              <a:rPr lang="el-GR" dirty="0"/>
              <a:t>Ταξινόμηση των Νοσηλευτικών αποτελεσμάτων</a:t>
            </a:r>
          </a:p>
        </p:txBody>
      </p:sp>
      <p:sp>
        <p:nvSpPr>
          <p:cNvPr id="9" name="Θέση περιεχομένου 8"/>
          <p:cNvSpPr>
            <a:spLocks noGrp="1"/>
          </p:cNvSpPr>
          <p:nvPr>
            <p:ph idx="1"/>
            <p:custDataLst>
              <p:tags r:id="rId3"/>
            </p:custDataLst>
          </p:nvPr>
        </p:nvSpPr>
        <p:spPr>
          <a:xfrm>
            <a:off x="611559" y="2440460"/>
            <a:ext cx="7920880" cy="2886396"/>
          </a:xfrm>
        </p:spPr>
        <p:txBody>
          <a:bodyPr>
            <a:noAutofit/>
          </a:bodyPr>
          <a:lstStyle/>
          <a:p>
            <a:r>
              <a:rPr lang="el-GR" sz="2400" dirty="0"/>
              <a:t> Η προτυποποίηση της νοσηλευτικής γλώσσας απαιτείται σε όλα τα στάδια της νοσηλευτικής διεργασίας. </a:t>
            </a:r>
          </a:p>
          <a:p>
            <a:r>
              <a:rPr lang="el-GR" sz="2400" dirty="0"/>
              <a:t> </a:t>
            </a:r>
            <a:r>
              <a:rPr lang="el-GR" sz="2400" dirty="0" smtClean="0"/>
              <a:t>Τελευταία </a:t>
            </a:r>
            <a:r>
              <a:rPr lang="el-GR" sz="2400" dirty="0"/>
              <a:t>η έρευνα στο χώρο της νοσηλευτικής έχει δημιουργήσει ένα σύστημα ταξινόμησης των νοσηλευτικών εκβάσεων (NOC), για να περιγράψει ποια είναι τα επιθυμητά αποτελέσματα των νοσηλευτικών παρεμβάσεων.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3471744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681758"/>
            <a:ext cx="9143999" cy="940966"/>
          </a:xfrm>
        </p:spPr>
        <p:txBody>
          <a:bodyPr>
            <a:noAutofit/>
          </a:bodyPr>
          <a:lstStyle/>
          <a:p>
            <a:r>
              <a:rPr lang="el-GR" dirty="0"/>
              <a:t>Σκοπός των επιθυμητών αποτελεσμάτων</a:t>
            </a:r>
          </a:p>
        </p:txBody>
      </p:sp>
      <p:sp>
        <p:nvSpPr>
          <p:cNvPr id="9" name="Θέση περιεχομένου 8"/>
          <p:cNvSpPr>
            <a:spLocks noGrp="1"/>
          </p:cNvSpPr>
          <p:nvPr>
            <p:ph idx="1"/>
            <p:custDataLst>
              <p:tags r:id="rId3"/>
            </p:custDataLst>
          </p:nvPr>
        </p:nvSpPr>
        <p:spPr>
          <a:xfrm>
            <a:off x="611559" y="2440460"/>
            <a:ext cx="7920880" cy="2886396"/>
          </a:xfrm>
        </p:spPr>
        <p:txBody>
          <a:bodyPr>
            <a:noAutofit/>
          </a:bodyPr>
          <a:lstStyle/>
          <a:p>
            <a:pPr marL="0" indent="0">
              <a:buNone/>
            </a:pPr>
            <a:r>
              <a:rPr lang="el-GR" sz="2400" dirty="0" smtClean="0"/>
              <a:t>1</a:t>
            </a:r>
            <a:r>
              <a:rPr lang="el-GR" sz="2400" dirty="0"/>
              <a:t>.    Εξασφαλίζουν κατεύθυνση στον προγραμματισμό των νοσηλευτικών παρεμβάσεων. </a:t>
            </a:r>
          </a:p>
          <a:p>
            <a:pPr marL="0" indent="0">
              <a:buNone/>
            </a:pPr>
            <a:r>
              <a:rPr lang="el-GR" sz="2400" dirty="0"/>
              <a:t>2.    Χρησιμεύουν ως κριτήρια για εκτίμηση της τρέχουσας κατάστασης του ασθενή. </a:t>
            </a:r>
          </a:p>
          <a:p>
            <a:pPr marL="0" indent="0">
              <a:buNone/>
            </a:pPr>
            <a:r>
              <a:rPr lang="el-GR" sz="2400" dirty="0"/>
              <a:t>3.    Επιτρέπουν στον ασθενή και στο νοσηλευτή  να προσδιορίσουν πότε το πρόβλημα παύει να υφίσταται. </a:t>
            </a:r>
          </a:p>
          <a:p>
            <a:pPr marL="0" indent="0">
              <a:buNone/>
            </a:pPr>
            <a:r>
              <a:rPr lang="el-GR" sz="2400" dirty="0"/>
              <a:t>4.    Βοηθούν στην παρακίνηση του ασθενή και του νοσηλευτή δημιουργώντας μία αίσθηση επιτυχίας.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25049215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681758"/>
            <a:ext cx="9143999" cy="940966"/>
          </a:xfrm>
        </p:spPr>
        <p:txBody>
          <a:bodyPr>
            <a:noAutofit/>
          </a:bodyPr>
          <a:lstStyle/>
          <a:p>
            <a:r>
              <a:rPr lang="el-GR" dirty="0"/>
              <a:t>Μακροπρόθεσμοι και βραχυπρόθεσμοι στόχοι</a:t>
            </a:r>
          </a:p>
        </p:txBody>
      </p:sp>
      <p:sp>
        <p:nvSpPr>
          <p:cNvPr id="9" name="Θέση περιεχομένου 8"/>
          <p:cNvSpPr>
            <a:spLocks noGrp="1"/>
          </p:cNvSpPr>
          <p:nvPr>
            <p:ph idx="1"/>
            <p:custDataLst>
              <p:tags r:id="rId3"/>
            </p:custDataLst>
          </p:nvPr>
        </p:nvSpPr>
        <p:spPr>
          <a:xfrm>
            <a:off x="611559" y="1916832"/>
            <a:ext cx="7920880" cy="3410024"/>
          </a:xfrm>
        </p:spPr>
        <p:txBody>
          <a:bodyPr>
            <a:noAutofit/>
          </a:bodyPr>
          <a:lstStyle/>
          <a:p>
            <a:pPr marL="0" indent="0">
              <a:buNone/>
            </a:pPr>
            <a:endParaRPr lang="el-GR" sz="2000" dirty="0"/>
          </a:p>
          <a:p>
            <a:r>
              <a:rPr lang="el-GR" sz="2000" b="1" dirty="0">
                <a:solidFill>
                  <a:srgbClr val="0000FF"/>
                </a:solidFill>
              </a:rPr>
              <a:t>Οι βραχυπρόθεσμοι στόχοι </a:t>
            </a:r>
            <a:r>
              <a:rPr lang="el-GR" sz="2000" dirty="0"/>
              <a:t>είναι χρήσιμοι: α. για ασθενείς οι οποίοι χρειάζονται φροντίδα υγείας για ένα μικρό χρονικό διάστημα και β. για εκείνους οι οποίοι είναι απογοητευμένοι από μακροχρόνιους στόχους, οι οποίοι φαντάζουν δύσκολοι να επιτευχθούν και χρειάζονται ικανοποίηση που θα την αντλήσουν με την επίτευξη ενός βραχυχρόνιου στόχου. </a:t>
            </a:r>
          </a:p>
          <a:p>
            <a:r>
              <a:rPr lang="el-GR" sz="2000" dirty="0" smtClean="0"/>
              <a:t>Οι </a:t>
            </a:r>
            <a:r>
              <a:rPr lang="el-GR" sz="2000" b="1" dirty="0" smtClean="0">
                <a:solidFill>
                  <a:srgbClr val="0000FF"/>
                </a:solidFill>
              </a:rPr>
              <a:t>μακροπρόθεσμοι στόχοι </a:t>
            </a:r>
            <a:r>
              <a:rPr lang="el-GR" sz="2000" dirty="0" smtClean="0"/>
              <a:t>χρησιμεύουν συχνά για ασθενείς οι οποίοι μένουν στο σπίτι και έχουν χρόνια προβλήματα υγείας και για ασθενείς που μένουν σε ιδιωτικές κλινικές, σε μονάδες αυξημένης φροντίδας και σε κέντρα αποκατάστασης.</a:t>
            </a:r>
            <a:endParaRPr lang="el-GR" sz="20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37198428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878708"/>
            <a:ext cx="9143999" cy="940966"/>
          </a:xfrm>
        </p:spPr>
        <p:txBody>
          <a:bodyPr>
            <a:noAutofit/>
          </a:bodyPr>
          <a:lstStyle/>
          <a:p>
            <a:r>
              <a:rPr lang="el-GR" dirty="0"/>
              <a:t>Σχέση των επιθυμητών αποτελεσμάτων με τις νοσηλευτικές </a:t>
            </a:r>
            <a:r>
              <a:rPr lang="el-GR" dirty="0" smtClean="0"/>
              <a:t>διαγνώσεις (α)</a:t>
            </a:r>
            <a:r>
              <a:rPr lang="el-GR" dirty="0"/>
              <a:t/>
            </a:r>
            <a:br>
              <a:rPr lang="el-GR" dirty="0"/>
            </a:br>
            <a:endParaRPr lang="el-GR" dirty="0"/>
          </a:p>
        </p:txBody>
      </p:sp>
      <p:sp>
        <p:nvSpPr>
          <p:cNvPr id="9" name="Θέση περιεχομένου 8"/>
          <p:cNvSpPr>
            <a:spLocks noGrp="1"/>
          </p:cNvSpPr>
          <p:nvPr>
            <p:ph idx="1"/>
            <p:custDataLst>
              <p:tags r:id="rId3"/>
            </p:custDataLst>
          </p:nvPr>
        </p:nvSpPr>
        <p:spPr>
          <a:xfrm>
            <a:off x="611559" y="1916832"/>
            <a:ext cx="7920880" cy="3410024"/>
          </a:xfrm>
        </p:spPr>
        <p:txBody>
          <a:bodyPr>
            <a:noAutofit/>
          </a:bodyPr>
          <a:lstStyle/>
          <a:p>
            <a:endParaRPr lang="el-GR" sz="2000" dirty="0"/>
          </a:p>
          <a:p>
            <a:r>
              <a:rPr lang="el-GR" sz="2000" dirty="0"/>
              <a:t>Τα επιθυμητά αποτελέσματα κατευθύνονται από τις νοσηλευτικές διαγνώσεις οι οποίες με τη σειρά τους διατυπώνονται με βάση το πρόβλημα του ασθενή.</a:t>
            </a:r>
          </a:p>
          <a:p>
            <a:r>
              <a:rPr lang="el-GR" sz="2000" dirty="0"/>
              <a:t>Για κάθε νοσηλευτική διάγνωση, ο νοσηλευτής πρέπει να καταγράψει τουλάχιστον μια επιθυμητή έκβαση έτσι ώστε, όταν επιτευχθεί αμέσως να αποδεικνύεται η λύση  του προβλήματος.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16519461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878708"/>
            <a:ext cx="9143999" cy="940966"/>
          </a:xfrm>
        </p:spPr>
        <p:txBody>
          <a:bodyPr>
            <a:noAutofit/>
          </a:bodyPr>
          <a:lstStyle/>
          <a:p>
            <a:r>
              <a:rPr lang="el-GR" dirty="0"/>
              <a:t>Σχέση των επιθυμητών αποτελεσμάτων με τις νοσηλευτικές </a:t>
            </a:r>
            <a:r>
              <a:rPr lang="el-GR" dirty="0" smtClean="0"/>
              <a:t>διαγνώσεις (β)</a:t>
            </a:r>
            <a:r>
              <a:rPr lang="el-GR" dirty="0"/>
              <a:t/>
            </a:r>
            <a:br>
              <a:rPr lang="el-GR" dirty="0"/>
            </a:br>
            <a:endParaRPr lang="el-GR" dirty="0"/>
          </a:p>
        </p:txBody>
      </p:sp>
      <p:sp>
        <p:nvSpPr>
          <p:cNvPr id="9" name="Θέση περιεχομένου 8"/>
          <p:cNvSpPr>
            <a:spLocks noGrp="1"/>
          </p:cNvSpPr>
          <p:nvPr>
            <p:ph idx="1"/>
            <p:custDataLst>
              <p:tags r:id="rId3"/>
            </p:custDataLst>
          </p:nvPr>
        </p:nvSpPr>
        <p:spPr>
          <a:xfrm>
            <a:off x="611559" y="1916832"/>
            <a:ext cx="7920880" cy="3410024"/>
          </a:xfrm>
        </p:spPr>
        <p:txBody>
          <a:bodyPr>
            <a:noAutofit/>
          </a:bodyPr>
          <a:lstStyle/>
          <a:p>
            <a:pPr marL="0" indent="0">
              <a:buNone/>
            </a:pPr>
            <a:r>
              <a:rPr lang="el-GR" sz="2000" dirty="0" smtClean="0"/>
              <a:t>Όταν </a:t>
            </a:r>
            <a:r>
              <a:rPr lang="el-GR" sz="2000" dirty="0"/>
              <a:t>διατυπώνονται  οι στόχοι / επιθυμητές εκβάσεις γίνονται οι ακόλουθες </a:t>
            </a:r>
            <a:r>
              <a:rPr lang="el-GR" sz="2000" dirty="0" smtClean="0"/>
              <a:t>ερωτήσεις:</a:t>
            </a:r>
          </a:p>
          <a:p>
            <a:pPr marL="0" indent="0">
              <a:buNone/>
            </a:pPr>
            <a:r>
              <a:rPr lang="el-GR" sz="2000" dirty="0" smtClean="0"/>
              <a:t>1</a:t>
            </a:r>
            <a:r>
              <a:rPr lang="el-GR" sz="2000" dirty="0"/>
              <a:t>.    Ποιος είναι ο ορισμός του προβλήματος;</a:t>
            </a:r>
          </a:p>
          <a:p>
            <a:pPr marL="0" indent="0">
              <a:buNone/>
            </a:pPr>
            <a:r>
              <a:rPr lang="el-GR" sz="2000" dirty="0"/>
              <a:t>2.    Ποιο είναι το αντίθετο , η υγιής αντίδραση; </a:t>
            </a:r>
          </a:p>
          <a:p>
            <a:pPr marL="0" indent="0">
              <a:buNone/>
            </a:pPr>
            <a:r>
              <a:rPr lang="el-GR" sz="2000" dirty="0"/>
              <a:t>3.    Πώς ο ασθενής θα συμπεριφερθεί εάν η υγιής αντίδραση επιτευχθεί (τι μπορεί να δει, να ακούσει, να μετρήσει, να μυρίσει ή αλλιώς να παρατηρήσει με τις αισθήσεις του;)</a:t>
            </a:r>
          </a:p>
          <a:p>
            <a:pPr marL="0" indent="0">
              <a:buNone/>
            </a:pPr>
            <a:r>
              <a:rPr lang="el-GR" sz="2000" dirty="0"/>
              <a:t>4.    Τι πρέπει ο ασθενής να κάνει και πως πρέπει να το κάνει σωστά έτσι ώστε να επιτευχθεί η επίλυση του προβλήματος; </a:t>
            </a:r>
          </a:p>
          <a:p>
            <a:endParaRPr lang="el-GR" sz="2000" dirty="0"/>
          </a:p>
          <a:p>
            <a:endParaRPr lang="el-GR" sz="20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33758622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681758"/>
            <a:ext cx="9143999" cy="940966"/>
          </a:xfrm>
        </p:spPr>
        <p:txBody>
          <a:bodyPr>
            <a:noAutofit/>
          </a:bodyPr>
          <a:lstStyle/>
          <a:p>
            <a:r>
              <a:rPr lang="el-GR" dirty="0"/>
              <a:t>Συστατικά των επιθυμητών αποτελεσμάτων</a:t>
            </a:r>
          </a:p>
        </p:txBody>
      </p:sp>
      <p:sp>
        <p:nvSpPr>
          <p:cNvPr id="9" name="Θέση περιεχομένου 8"/>
          <p:cNvSpPr>
            <a:spLocks noGrp="1"/>
          </p:cNvSpPr>
          <p:nvPr>
            <p:ph idx="1"/>
            <p:custDataLst>
              <p:tags r:id="rId3"/>
            </p:custDataLst>
          </p:nvPr>
        </p:nvSpPr>
        <p:spPr>
          <a:xfrm>
            <a:off x="611559" y="1916832"/>
            <a:ext cx="7920880" cy="3410024"/>
          </a:xfrm>
        </p:spPr>
        <p:txBody>
          <a:bodyPr>
            <a:noAutofit/>
          </a:bodyPr>
          <a:lstStyle/>
          <a:p>
            <a:endParaRPr lang="el-GR" sz="3600" dirty="0"/>
          </a:p>
          <a:p>
            <a:r>
              <a:rPr lang="el-GR" sz="3600" dirty="0" smtClean="0"/>
              <a:t>Υποκείμενο.</a:t>
            </a:r>
            <a:endParaRPr lang="el-GR" sz="3600" dirty="0"/>
          </a:p>
          <a:p>
            <a:r>
              <a:rPr lang="el-GR" sz="3600" dirty="0" smtClean="0"/>
              <a:t>Ρήμα.</a:t>
            </a:r>
            <a:endParaRPr lang="el-GR" sz="3600" dirty="0"/>
          </a:p>
          <a:p>
            <a:r>
              <a:rPr lang="el-GR" sz="3600" dirty="0"/>
              <a:t>Προϋποθέσεις ή </a:t>
            </a:r>
            <a:r>
              <a:rPr lang="el-GR" sz="3600" dirty="0" smtClean="0"/>
              <a:t>τροποποιήσεις.</a:t>
            </a:r>
            <a:endParaRPr lang="el-GR" sz="3600" dirty="0"/>
          </a:p>
          <a:p>
            <a:r>
              <a:rPr lang="el-GR" sz="3600" dirty="0"/>
              <a:t>Το κριτήριο της επιθυμητής </a:t>
            </a:r>
            <a:r>
              <a:rPr lang="el-GR" sz="3600" dirty="0" smtClean="0"/>
              <a:t>επίδοσης.</a:t>
            </a:r>
            <a:endParaRPr lang="el-GR" sz="3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8156906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6769" y="270408"/>
            <a:ext cx="9143999" cy="940966"/>
          </a:xfrm>
        </p:spPr>
        <p:txBody>
          <a:bodyPr>
            <a:noAutofit/>
          </a:bodyPr>
          <a:lstStyle/>
          <a:p>
            <a:r>
              <a:rPr lang="el-GR" dirty="0"/>
              <a:t>Οδηγίες για την καταγραφή των επιθυμητών στόχων</a:t>
            </a:r>
          </a:p>
        </p:txBody>
      </p:sp>
      <p:sp>
        <p:nvSpPr>
          <p:cNvPr id="9" name="Θέση περιεχομένου 8"/>
          <p:cNvSpPr>
            <a:spLocks noGrp="1"/>
          </p:cNvSpPr>
          <p:nvPr>
            <p:ph idx="1"/>
            <p:custDataLst>
              <p:tags r:id="rId3"/>
            </p:custDataLst>
          </p:nvPr>
        </p:nvSpPr>
        <p:spPr>
          <a:xfrm>
            <a:off x="557807" y="1412776"/>
            <a:ext cx="7920880" cy="3410024"/>
          </a:xfrm>
        </p:spPr>
        <p:txBody>
          <a:bodyPr>
            <a:noAutofit/>
          </a:bodyPr>
          <a:lstStyle/>
          <a:p>
            <a:r>
              <a:rPr lang="el-GR" sz="2000" dirty="0"/>
              <a:t>1.    Γράψτε σκοπούς και εκβάσεις από την πλευρά των αντιδράσεων των ασθενών και όχι με βάση τις δραστηριότητες του νοσηλευτή. </a:t>
            </a:r>
          </a:p>
          <a:p>
            <a:r>
              <a:rPr lang="el-GR" sz="2000" dirty="0"/>
              <a:t>2.    Σιγουρευτείτε  ότι οι επιθυμητές εκβάσεις είναι πραγματικές και ανταποκρίνονται στις δυνατότητες του ασθενή, στους περιορισμούς και στα χρονικά περιθώρια. </a:t>
            </a:r>
          </a:p>
          <a:p>
            <a:r>
              <a:rPr lang="el-GR" sz="2000" dirty="0"/>
              <a:t>3.    Εξασφαλίστε ότι οι στόχοι και οι επιθυμητές εκβάσεις είναι συμβατοί με τις θεραπείες από τους άλλους επαγγελματίες υγείας. </a:t>
            </a:r>
          </a:p>
          <a:p>
            <a:r>
              <a:rPr lang="el-GR" sz="2000" dirty="0"/>
              <a:t>4.    Σιγουρευτείτε ότι κάθε στόχος προέρχεται μόνο από μία νοσηλευτική διάγνωση. </a:t>
            </a:r>
          </a:p>
          <a:p>
            <a:r>
              <a:rPr lang="el-GR" sz="2000" dirty="0"/>
              <a:t>5.    Χρησιμοποιήστε </a:t>
            </a:r>
            <a:r>
              <a:rPr lang="el-GR" sz="2000" dirty="0" err="1"/>
              <a:t>παρατηρήσιμους</a:t>
            </a:r>
            <a:r>
              <a:rPr lang="el-GR" sz="2000" dirty="0"/>
              <a:t>, μετρήσιμους όρους για τις εκβάσεις. </a:t>
            </a:r>
          </a:p>
          <a:p>
            <a:r>
              <a:rPr lang="el-GR" sz="2000" dirty="0"/>
              <a:t>6. Σιγουρευτείτε ότι ο ασθενής θεωρεί τους στόχους / τα επιθυμητά αποτελέσματα σημαντικά  και τα εκτιμάει.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1516985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6769" y="270408"/>
            <a:ext cx="9143999" cy="940966"/>
          </a:xfrm>
        </p:spPr>
        <p:txBody>
          <a:bodyPr>
            <a:noAutofit/>
          </a:bodyPr>
          <a:lstStyle/>
          <a:p>
            <a:r>
              <a:rPr lang="el-GR" dirty="0"/>
              <a:t>Επιλογή των Νοσηλευτικών Παρεμβάσεων</a:t>
            </a:r>
          </a:p>
        </p:txBody>
      </p:sp>
      <p:sp>
        <p:nvSpPr>
          <p:cNvPr id="9" name="Θέση περιεχομένου 8"/>
          <p:cNvSpPr>
            <a:spLocks noGrp="1"/>
          </p:cNvSpPr>
          <p:nvPr>
            <p:ph idx="1"/>
            <p:custDataLst>
              <p:tags r:id="rId3"/>
            </p:custDataLst>
          </p:nvPr>
        </p:nvSpPr>
        <p:spPr>
          <a:xfrm>
            <a:off x="557807" y="1412776"/>
            <a:ext cx="7920880" cy="3410024"/>
          </a:xfrm>
        </p:spPr>
        <p:txBody>
          <a:bodyPr>
            <a:noAutofit/>
          </a:bodyPr>
          <a:lstStyle/>
          <a:p>
            <a:r>
              <a:rPr lang="el-GR" sz="2000" dirty="0"/>
              <a:t>Οι νοσηλευτικές παρεμβάσεις που επιλέγονται για μια συγκεκριμένη νοσηλευτική  διάγνωση πρέπει να εστιάζονται στην </a:t>
            </a:r>
            <a:r>
              <a:rPr lang="el-GR" sz="2000" b="1" dirty="0">
                <a:solidFill>
                  <a:srgbClr val="0000FF"/>
                </a:solidFill>
              </a:rPr>
              <a:t>εξάλειψη ή στη μείωση της αιτιολογίας </a:t>
            </a:r>
            <a:r>
              <a:rPr lang="el-GR" sz="2000" dirty="0"/>
              <a:t>της νοσηλευτικής διάγνωσης. </a:t>
            </a:r>
          </a:p>
          <a:p>
            <a:r>
              <a:rPr lang="el-GR" sz="2000" dirty="0"/>
              <a:t>Όταν δεν είναι δυνατό να αλλάξουν οι αιτιολογικοί παράγοντες, ι νοσηλευτής επιλέγει τις παρεμβάσεις για να </a:t>
            </a:r>
            <a:r>
              <a:rPr lang="el-GR" sz="2000" b="1" dirty="0">
                <a:solidFill>
                  <a:srgbClr val="0000FF"/>
                </a:solidFill>
              </a:rPr>
              <a:t>θεραπεύσει τα σημεία  και τα συμπτώματα ή τα αποδεικτικά χαρακτηριστικά</a:t>
            </a:r>
            <a:r>
              <a:rPr lang="el-GR" sz="2000" dirty="0"/>
              <a:t>.</a:t>
            </a:r>
          </a:p>
          <a:p>
            <a:r>
              <a:rPr lang="el-GR" sz="2000" dirty="0"/>
              <a:t>  Οι παρεμβάσεις για τις νοσηλευτικές διαγνώσεις κινδύνου πρέπει να εστιάζονται σε προσπάθειες </a:t>
            </a:r>
            <a:r>
              <a:rPr lang="el-GR" sz="2000" b="1" dirty="0">
                <a:solidFill>
                  <a:srgbClr val="0000FF"/>
                </a:solidFill>
              </a:rPr>
              <a:t>μείωσης των παραγόντων κινδύνου</a:t>
            </a:r>
            <a:r>
              <a:rPr lang="el-GR" sz="2000" dirty="0"/>
              <a:t>.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30099674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6769" y="270408"/>
            <a:ext cx="9143999" cy="940966"/>
          </a:xfrm>
        </p:spPr>
        <p:txBody>
          <a:bodyPr>
            <a:noAutofit/>
          </a:bodyPr>
          <a:lstStyle/>
          <a:p>
            <a:r>
              <a:rPr lang="el-GR"/>
              <a:t>Τύποι Νοσηλευτικών Παρεμβάσεων</a:t>
            </a:r>
            <a:endParaRPr lang="el-GR" dirty="0"/>
          </a:p>
        </p:txBody>
      </p:sp>
      <p:sp>
        <p:nvSpPr>
          <p:cNvPr id="9" name="Θέση περιεχομένου 8"/>
          <p:cNvSpPr>
            <a:spLocks noGrp="1"/>
          </p:cNvSpPr>
          <p:nvPr>
            <p:ph idx="1"/>
            <p:custDataLst>
              <p:tags r:id="rId3"/>
            </p:custDataLst>
          </p:nvPr>
        </p:nvSpPr>
        <p:spPr>
          <a:xfrm>
            <a:off x="557807" y="1412776"/>
            <a:ext cx="7920880" cy="3410024"/>
          </a:xfrm>
        </p:spPr>
        <p:txBody>
          <a:bodyPr>
            <a:noAutofit/>
          </a:bodyPr>
          <a:lstStyle/>
          <a:p>
            <a:r>
              <a:rPr lang="el-GR" sz="2000" dirty="0"/>
              <a:t>Οι </a:t>
            </a:r>
            <a:r>
              <a:rPr lang="el-GR" sz="2000" b="1" dirty="0">
                <a:solidFill>
                  <a:srgbClr val="0000FF"/>
                </a:solidFill>
              </a:rPr>
              <a:t>ανεξάρτητες παρεμβάσεις </a:t>
            </a:r>
            <a:r>
              <a:rPr lang="el-GR" sz="2000" dirty="0"/>
              <a:t>είναι εκείνες οι δραστηριότητες για τις οποίες οι νοσηλευτές έχουν άδεια για να τις πραγματοποιήσουν βάσει της γνώσης και των δεξιοτήτων τους. </a:t>
            </a:r>
          </a:p>
          <a:p>
            <a:r>
              <a:rPr lang="el-GR" sz="2000" dirty="0"/>
              <a:t>Οι </a:t>
            </a:r>
            <a:r>
              <a:rPr lang="el-GR" sz="2000" b="1" dirty="0">
                <a:solidFill>
                  <a:srgbClr val="0000FF"/>
                </a:solidFill>
              </a:rPr>
              <a:t>εξαρτώμενες παρεμβάσεις </a:t>
            </a:r>
            <a:r>
              <a:rPr lang="el-GR" sz="2000" dirty="0"/>
              <a:t>είναι δραστηριότητες που πραγματοποιούνται μετά από ιατρικές οδηγίες ή με ιατρική επίβλεψη και καθοδήγηση. </a:t>
            </a:r>
          </a:p>
          <a:p>
            <a:r>
              <a:rPr lang="el-GR" sz="2000" dirty="0"/>
              <a:t>Οι </a:t>
            </a:r>
            <a:r>
              <a:rPr lang="el-GR" sz="2000" b="1" dirty="0">
                <a:solidFill>
                  <a:srgbClr val="0000FF"/>
                </a:solidFill>
              </a:rPr>
              <a:t>παρεμβάσεις συνεργασίας  </a:t>
            </a:r>
            <a:r>
              <a:rPr lang="el-GR" sz="2000" dirty="0"/>
              <a:t>είναι ενέργειες που ο νοσηλευτής πραγματοποιεί σε συνεργασία με άλλα μέλη της θεραπευτικής ομάδας, όπως οι φυσιοθεραπευτές, οι κοινωνικοί λειτουργοί και  οι διαιτολόγοι. Στις παρεμβάσεις αυτές υπάρχει αμοιβαία υπευθυνότητα μεταξύ του προσωπικού</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p14="http://schemas.microsoft.com/office/powerpoint/2010/main" val="1900675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a:bodyPr>
          <a:lstStyle/>
          <a:p>
            <a:pPr lvl="0"/>
            <a:r>
              <a:rPr lang="el-GR" sz="2800" dirty="0" smtClean="0"/>
              <a:t>..</a:t>
            </a:r>
            <a:endParaRPr lang="en-US" sz="2800" dirty="0" smtClean="0"/>
          </a:p>
          <a:p>
            <a:pPr lvl="0"/>
            <a:r>
              <a:rPr lang="el-GR" sz="2800" dirty="0" smtClean="0"/>
              <a:t>.</a:t>
            </a:r>
          </a:p>
          <a:p>
            <a:pPr lvl="0"/>
            <a:r>
              <a:rPr lang="el-GR" sz="2800" dirty="0" smtClean="0"/>
              <a:t>….</a:t>
            </a:r>
          </a:p>
          <a:p>
            <a:pPr lvl="0"/>
            <a:r>
              <a:rPr lang="el-GR" sz="2800" dirty="0" smtClean="0"/>
              <a:t>…</a:t>
            </a:r>
          </a:p>
          <a:p>
            <a:pPr lvl="0"/>
            <a:r>
              <a:rPr lang="el-GR" sz="2800" dirty="0" smtClean="0"/>
              <a:t>…   </a:t>
            </a:r>
            <a:endParaRPr lang="el-GR"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a:t>
            </a:r>
            <a:r>
              <a:rPr lang="el-GR" sz="1400" dirty="0" smtClean="0"/>
              <a:t>στη Νοσηλευτική </a:t>
            </a:r>
            <a:r>
              <a:rPr lang="el-GR" sz="1400" dirty="0"/>
              <a:t>Επιστήμη</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6769" y="270408"/>
            <a:ext cx="9143999" cy="940966"/>
          </a:xfrm>
        </p:spPr>
        <p:txBody>
          <a:bodyPr>
            <a:noAutofit/>
          </a:bodyPr>
          <a:lstStyle/>
          <a:p>
            <a:r>
              <a:rPr lang="el-GR" dirty="0"/>
              <a:t>Κριτήρια Επιλογής των Νοσηλευτικών Παρεμβάσεων</a:t>
            </a:r>
          </a:p>
        </p:txBody>
      </p:sp>
      <p:sp>
        <p:nvSpPr>
          <p:cNvPr id="9" name="Θέση περιεχομένου 8"/>
          <p:cNvSpPr>
            <a:spLocks noGrp="1"/>
          </p:cNvSpPr>
          <p:nvPr>
            <p:ph idx="1"/>
            <p:custDataLst>
              <p:tags r:id="rId3"/>
            </p:custDataLst>
          </p:nvPr>
        </p:nvSpPr>
        <p:spPr>
          <a:xfrm>
            <a:off x="557807" y="1412776"/>
            <a:ext cx="7920880" cy="3410024"/>
          </a:xfrm>
        </p:spPr>
        <p:txBody>
          <a:bodyPr>
            <a:noAutofit/>
          </a:bodyPr>
          <a:lstStyle/>
          <a:p>
            <a:pPr marL="0" indent="0">
              <a:buNone/>
            </a:pPr>
            <a:endParaRPr lang="el-GR" sz="2000" dirty="0"/>
          </a:p>
          <a:p>
            <a:r>
              <a:rPr lang="el-GR" sz="2000" dirty="0" smtClean="0"/>
              <a:t>Ασφαλής </a:t>
            </a:r>
            <a:r>
              <a:rPr lang="el-GR" sz="2000" dirty="0"/>
              <a:t>και κατάλληλη για την ηλικία, την υγεία, και την κατάσταση  του ατόμου.</a:t>
            </a:r>
          </a:p>
          <a:p>
            <a:r>
              <a:rPr lang="el-GR" sz="2000" dirty="0" smtClean="0"/>
              <a:t>Επιτεύξιμη </a:t>
            </a:r>
            <a:r>
              <a:rPr lang="el-GR" sz="2000" dirty="0"/>
              <a:t>με τους διαθέσιμους πόρους. </a:t>
            </a:r>
          </a:p>
          <a:p>
            <a:r>
              <a:rPr lang="el-GR" sz="2000" dirty="0" smtClean="0"/>
              <a:t>Σύμφωνη </a:t>
            </a:r>
            <a:r>
              <a:rPr lang="el-GR" sz="2000" dirty="0"/>
              <a:t>με την υπόλοιπη θεραπεία </a:t>
            </a:r>
            <a:r>
              <a:rPr lang="el-GR" sz="2000" dirty="0" smtClean="0"/>
              <a:t>.</a:t>
            </a:r>
            <a:endParaRPr lang="el-GR" sz="2000" dirty="0"/>
          </a:p>
          <a:p>
            <a:r>
              <a:rPr lang="el-GR" sz="2000" dirty="0" smtClean="0"/>
              <a:t>Με </a:t>
            </a:r>
            <a:r>
              <a:rPr lang="el-GR" sz="2000" dirty="0"/>
              <a:t>βάση τη νοσηλευτική γνώση και εμπειρία ή τη γνώση από τις σχετικές επιστήμες </a:t>
            </a:r>
            <a:r>
              <a:rPr lang="el-GR" sz="2000" dirty="0" smtClean="0"/>
              <a:t>.</a:t>
            </a:r>
            <a:endParaRPr lang="el-GR" sz="2000" dirty="0"/>
          </a:p>
          <a:p>
            <a:r>
              <a:rPr lang="el-GR" sz="2000" dirty="0" smtClean="0"/>
              <a:t>Μέσα </a:t>
            </a:r>
            <a:r>
              <a:rPr lang="el-GR" sz="2000" dirty="0"/>
              <a:t>στα καθιερωμένα πρότυπα  φροντίδας </a:t>
            </a:r>
            <a:r>
              <a:rPr lang="el-GR" sz="2000" dirty="0" smtClean="0"/>
              <a:t>.</a:t>
            </a:r>
            <a:endParaRPr lang="el-GR" sz="20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40</a:t>
            </a:fld>
            <a:endParaRPr lang="el-GR" sz="1400" dirty="0"/>
          </a:p>
        </p:txBody>
      </p:sp>
    </p:spTree>
    <p:custDataLst>
      <p:tags r:id="rId1"/>
    </p:custDataLst>
    <p:extLst>
      <p:ext uri="{BB962C8B-B14F-4D97-AF65-F5344CB8AC3E}">
        <p14:creationId xmlns:p14="http://schemas.microsoft.com/office/powerpoint/2010/main" val="35944141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6769" y="270408"/>
            <a:ext cx="9143999" cy="940966"/>
          </a:xfrm>
        </p:spPr>
        <p:txBody>
          <a:bodyPr>
            <a:noAutofit/>
          </a:bodyPr>
          <a:lstStyle/>
          <a:p>
            <a:r>
              <a:rPr lang="el-GR" dirty="0"/>
              <a:t>Συγγραφή Νοσηλευτικών Οδηγιών </a:t>
            </a:r>
          </a:p>
        </p:txBody>
      </p:sp>
      <p:sp>
        <p:nvSpPr>
          <p:cNvPr id="9" name="Θέση περιεχομένου 8"/>
          <p:cNvSpPr>
            <a:spLocks noGrp="1"/>
          </p:cNvSpPr>
          <p:nvPr>
            <p:ph idx="1"/>
            <p:custDataLst>
              <p:tags r:id="rId3"/>
            </p:custDataLst>
          </p:nvPr>
        </p:nvSpPr>
        <p:spPr>
          <a:xfrm>
            <a:off x="557807" y="1412776"/>
            <a:ext cx="7920880" cy="3410024"/>
          </a:xfrm>
        </p:spPr>
        <p:txBody>
          <a:bodyPr>
            <a:noAutofit/>
          </a:bodyPr>
          <a:lstStyle/>
          <a:p>
            <a:pPr marL="0" indent="0">
              <a:buNone/>
            </a:pPr>
            <a:r>
              <a:rPr lang="el-GR" sz="2000" dirty="0"/>
              <a:t>Οι </a:t>
            </a:r>
            <a:r>
              <a:rPr lang="el-GR" sz="2000" b="1" dirty="0">
                <a:solidFill>
                  <a:srgbClr val="0000FF"/>
                </a:solidFill>
              </a:rPr>
              <a:t>νοσηλευτικές οδηγίες </a:t>
            </a:r>
            <a:r>
              <a:rPr lang="el-GR" sz="2000" dirty="0"/>
              <a:t>είναι οδηγίες για τις συγκεκριμένες εξατομικευμένες δραστηριότητες που ο νοσηλευτής εκτελεί για να βοηθήσει τον ασθενή να πραγματοποιήσει τους   στόχους  της φροντίδας υγείας. </a:t>
            </a:r>
          </a:p>
          <a:p>
            <a:pPr marL="0" indent="0">
              <a:buNone/>
            </a:pPr>
            <a:r>
              <a:rPr lang="el-GR" sz="2000" dirty="0"/>
              <a:t> Ο όρος </a:t>
            </a:r>
            <a:r>
              <a:rPr lang="el-GR" sz="2000" b="1" dirty="0">
                <a:solidFill>
                  <a:srgbClr val="0000FF"/>
                </a:solidFill>
              </a:rPr>
              <a:t>οδηγία</a:t>
            </a:r>
            <a:r>
              <a:rPr lang="el-GR" sz="2000" dirty="0"/>
              <a:t> παρέχει μία αίσθηση υπευθυνότητας για τον νοσηλευτή που δίνει την οδηγία ή για το νοσηλευτή που την πραγματοποιεί. </a:t>
            </a:r>
          </a:p>
          <a:p>
            <a:pPr marL="0" indent="0">
              <a:buNone/>
            </a:pPr>
            <a:r>
              <a:rPr lang="el-GR" sz="2000" dirty="0"/>
              <a:t>Ο </a:t>
            </a:r>
            <a:r>
              <a:rPr lang="el-GR" sz="2000" b="1" dirty="0">
                <a:solidFill>
                  <a:srgbClr val="0000FF"/>
                </a:solidFill>
              </a:rPr>
              <a:t>βαθμός λεπτομέρειας  </a:t>
            </a:r>
            <a:r>
              <a:rPr lang="el-GR" sz="2000" dirty="0"/>
              <a:t>στις νοσηλευτικές οδηγίες εξαρτάται  σημαντικά από το προσωπικό υγείας που θα πραγματοποιήσει την οδηγία.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41</a:t>
            </a:fld>
            <a:endParaRPr lang="el-GR" sz="1400" dirty="0"/>
          </a:p>
        </p:txBody>
      </p:sp>
    </p:spTree>
    <p:custDataLst>
      <p:tags r:id="rId1"/>
    </p:custDataLst>
    <p:extLst>
      <p:ext uri="{BB962C8B-B14F-4D97-AF65-F5344CB8AC3E}">
        <p14:creationId xmlns:p14="http://schemas.microsoft.com/office/powerpoint/2010/main" val="15217594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6769" y="270408"/>
            <a:ext cx="9143999" cy="940966"/>
          </a:xfrm>
        </p:spPr>
        <p:txBody>
          <a:bodyPr>
            <a:noAutofit/>
          </a:bodyPr>
          <a:lstStyle/>
          <a:p>
            <a:r>
              <a:rPr lang="el-GR" dirty="0"/>
              <a:t>Οι νοσηλευτικές οδηγίες περιλαμβάνουν : </a:t>
            </a:r>
          </a:p>
        </p:txBody>
      </p:sp>
      <p:sp>
        <p:nvSpPr>
          <p:cNvPr id="9" name="Θέση περιεχομένου 8"/>
          <p:cNvSpPr>
            <a:spLocks noGrp="1"/>
          </p:cNvSpPr>
          <p:nvPr>
            <p:ph idx="1"/>
            <p:custDataLst>
              <p:tags r:id="rId3"/>
            </p:custDataLst>
          </p:nvPr>
        </p:nvSpPr>
        <p:spPr>
          <a:xfrm>
            <a:off x="611560" y="1772816"/>
            <a:ext cx="7920880" cy="3816424"/>
          </a:xfrm>
        </p:spPr>
        <p:txBody>
          <a:bodyPr>
            <a:noAutofit/>
          </a:bodyPr>
          <a:lstStyle/>
          <a:p>
            <a:r>
              <a:rPr lang="el-GR" sz="4000" dirty="0"/>
              <a:t>Ημερομηνία</a:t>
            </a:r>
          </a:p>
          <a:p>
            <a:r>
              <a:rPr lang="el-GR" sz="4000" dirty="0"/>
              <a:t>Ρήμα δράσης</a:t>
            </a:r>
          </a:p>
          <a:p>
            <a:r>
              <a:rPr lang="el-GR" sz="4000" dirty="0"/>
              <a:t>Το περιεχόμενο δράσης</a:t>
            </a:r>
          </a:p>
          <a:p>
            <a:r>
              <a:rPr lang="el-GR" sz="4000" dirty="0"/>
              <a:t>Χρονικό Στοιχείο</a:t>
            </a:r>
          </a:p>
          <a:p>
            <a:r>
              <a:rPr lang="el-GR" sz="4000" dirty="0"/>
              <a:t>Υπογραφή</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42</a:t>
            </a:fld>
            <a:endParaRPr lang="el-GR" sz="1400" dirty="0"/>
          </a:p>
        </p:txBody>
      </p:sp>
    </p:spTree>
    <p:custDataLst>
      <p:tags r:id="rId1"/>
    </p:custDataLst>
    <p:extLst>
      <p:ext uri="{BB962C8B-B14F-4D97-AF65-F5344CB8AC3E}">
        <p14:creationId xmlns:p14="http://schemas.microsoft.com/office/powerpoint/2010/main" val="7873622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6769" y="270408"/>
            <a:ext cx="9143999" cy="940966"/>
          </a:xfrm>
        </p:spPr>
        <p:txBody>
          <a:bodyPr>
            <a:noAutofit/>
          </a:bodyPr>
          <a:lstStyle/>
          <a:p>
            <a:r>
              <a:rPr lang="el-GR" dirty="0"/>
              <a:t>Σχέση των νοσηλευτικών οδηγιών με την κατάσταση του προβλήματος</a:t>
            </a:r>
          </a:p>
        </p:txBody>
      </p:sp>
      <p:sp>
        <p:nvSpPr>
          <p:cNvPr id="9" name="Θέση περιεχομένου 8"/>
          <p:cNvSpPr>
            <a:spLocks noGrp="1"/>
          </p:cNvSpPr>
          <p:nvPr>
            <p:ph idx="1"/>
            <p:custDataLst>
              <p:tags r:id="rId3"/>
            </p:custDataLst>
          </p:nvPr>
        </p:nvSpPr>
        <p:spPr>
          <a:xfrm>
            <a:off x="628328" y="1484784"/>
            <a:ext cx="7920880" cy="3816424"/>
          </a:xfrm>
        </p:spPr>
        <p:txBody>
          <a:bodyPr>
            <a:noAutofit/>
          </a:bodyPr>
          <a:lstStyle/>
          <a:p>
            <a:r>
              <a:rPr lang="el-GR" sz="2000" dirty="0"/>
              <a:t>Οι </a:t>
            </a:r>
            <a:r>
              <a:rPr lang="el-GR" sz="2000" b="1" dirty="0">
                <a:solidFill>
                  <a:srgbClr val="0000FF"/>
                </a:solidFill>
              </a:rPr>
              <a:t>οδηγίες παρατήρησης </a:t>
            </a:r>
            <a:r>
              <a:rPr lang="el-GR" sz="2000" dirty="0"/>
              <a:t>περιλαμβάνουν εκτιμήσεις για να καθορίσουν πότε μία επιπλοκή αναπτύσσεται, καθώς και οδηγίες για παρατήρηση των αντιδράσεων του ασθενή στη νοσηλεία και στις άλλες θεραπείες.</a:t>
            </a:r>
          </a:p>
          <a:p>
            <a:r>
              <a:rPr lang="el-GR" sz="2000" dirty="0"/>
              <a:t> Οι </a:t>
            </a:r>
            <a:r>
              <a:rPr lang="el-GR" sz="2000" b="1" dirty="0">
                <a:solidFill>
                  <a:srgbClr val="0000FF"/>
                </a:solidFill>
              </a:rPr>
              <a:t>οδηγίες πρόληψης  </a:t>
            </a:r>
            <a:r>
              <a:rPr lang="el-GR" sz="2000" dirty="0"/>
              <a:t>περιλαμβάνουν τη φροντίδα που απαιτείται ώστε να μην εμφανιστούν επιπλοκές ή να μειωθούν οι παράγοντες κινδύνου. </a:t>
            </a:r>
          </a:p>
          <a:p>
            <a:r>
              <a:rPr lang="el-GR" sz="2000" dirty="0"/>
              <a:t>Οι </a:t>
            </a:r>
            <a:r>
              <a:rPr lang="el-GR" sz="2000" b="1" dirty="0">
                <a:solidFill>
                  <a:srgbClr val="0000FF"/>
                </a:solidFill>
              </a:rPr>
              <a:t>οδηγίες θεραπείας  </a:t>
            </a:r>
            <a:r>
              <a:rPr lang="el-GR" sz="2000" dirty="0"/>
              <a:t>περιλαμβάνουν διδασκαλία, αναφορές, σωματική φροντίδα, και άλλη φροντίδα που χρειάζεται για να θεραπευτεί μια πραγματική νοσηλευτική διάγνωση . </a:t>
            </a:r>
          </a:p>
          <a:p>
            <a:r>
              <a:rPr lang="el-GR" sz="2000" dirty="0"/>
              <a:t>Οι </a:t>
            </a:r>
            <a:r>
              <a:rPr lang="el-GR" sz="2000" b="1" dirty="0">
                <a:solidFill>
                  <a:srgbClr val="0000FF"/>
                </a:solidFill>
              </a:rPr>
              <a:t>οδηγίες για προαγωγή της υγείας </a:t>
            </a:r>
            <a:r>
              <a:rPr lang="el-GR" sz="2000" dirty="0"/>
              <a:t>είναι κατάλληλες όταν ο ασθενής δεν έχει προβλήματα υγείας ή όταν ο νοσηλευτής κάνει μία νοσηλευτική διάγνωση ευεξίας.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43</a:t>
            </a:fld>
            <a:endParaRPr lang="el-GR" sz="1400" dirty="0"/>
          </a:p>
        </p:txBody>
      </p:sp>
    </p:spTree>
    <p:custDataLst>
      <p:tags r:id="rId1"/>
    </p:custDataLst>
    <p:extLst>
      <p:ext uri="{BB962C8B-B14F-4D97-AF65-F5344CB8AC3E}">
        <p14:creationId xmlns:p14="http://schemas.microsoft.com/office/powerpoint/2010/main" val="36265194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6769" y="270408"/>
            <a:ext cx="9143999" cy="940966"/>
          </a:xfrm>
        </p:spPr>
        <p:txBody>
          <a:bodyPr>
            <a:noAutofit/>
          </a:bodyPr>
          <a:lstStyle/>
          <a:p>
            <a:r>
              <a:rPr lang="el-GR" dirty="0"/>
              <a:t>Εξουσιοδότηση Εργασιών</a:t>
            </a:r>
            <a:br>
              <a:rPr lang="el-GR" dirty="0"/>
            </a:br>
            <a:r>
              <a:rPr lang="el-GR" dirty="0"/>
              <a:t>Εκχώρηση Εργασιών</a:t>
            </a:r>
          </a:p>
        </p:txBody>
      </p:sp>
      <p:sp>
        <p:nvSpPr>
          <p:cNvPr id="9" name="Θέση περιεχομένου 8"/>
          <p:cNvSpPr>
            <a:spLocks noGrp="1"/>
          </p:cNvSpPr>
          <p:nvPr>
            <p:ph idx="1"/>
            <p:custDataLst>
              <p:tags r:id="rId3"/>
            </p:custDataLst>
          </p:nvPr>
        </p:nvSpPr>
        <p:spPr>
          <a:xfrm>
            <a:off x="628328" y="1484784"/>
            <a:ext cx="7920880" cy="3816424"/>
          </a:xfrm>
        </p:spPr>
        <p:txBody>
          <a:bodyPr>
            <a:noAutofit/>
          </a:bodyPr>
          <a:lstStyle/>
          <a:p>
            <a:endParaRPr lang="el-GR" sz="2000" dirty="0"/>
          </a:p>
          <a:p>
            <a:r>
              <a:rPr lang="el-GR" sz="2000" dirty="0"/>
              <a:t>Ο Αμερικανικός σύνδεσμος νοσηλευτών ως </a:t>
            </a:r>
            <a:r>
              <a:rPr lang="el-GR" sz="2000" b="1" dirty="0">
                <a:solidFill>
                  <a:srgbClr val="0000FF"/>
                </a:solidFill>
              </a:rPr>
              <a:t>εξουσιοδότηση</a:t>
            </a:r>
            <a:r>
              <a:rPr lang="el-GR" sz="2000" dirty="0"/>
              <a:t> ορίζει «την μεταφορά της ευθύνης για την εκτέλεση της δραστηριότητας από ένα άτομο σε ένα άλλο, ενώ παραμένει στο πρώτο άτομο  η ευθύνη για το αποτέλεσμα». </a:t>
            </a:r>
          </a:p>
          <a:p>
            <a:r>
              <a:rPr lang="el-GR" sz="2000" dirty="0"/>
              <a:t>Αυτό διαφέρει από την </a:t>
            </a:r>
            <a:r>
              <a:rPr lang="el-GR" sz="2000" b="1" dirty="0">
                <a:solidFill>
                  <a:srgbClr val="0000FF"/>
                </a:solidFill>
              </a:rPr>
              <a:t>εκχώρηση</a:t>
            </a:r>
            <a:r>
              <a:rPr lang="el-GR" sz="2000" dirty="0"/>
              <a:t> που είναι «προς τα κάτω ή πλάγια μεταφορά και της αξιοπιστίας και της ευθύνης της δραστηριότητας από το ένα άτομο στο άλλο».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44</a:t>
            </a:fld>
            <a:endParaRPr lang="el-GR" sz="1400" dirty="0"/>
          </a:p>
        </p:txBody>
      </p:sp>
    </p:spTree>
    <p:custDataLst>
      <p:tags r:id="rId1"/>
    </p:custDataLst>
    <p:extLst>
      <p:ext uri="{BB962C8B-B14F-4D97-AF65-F5344CB8AC3E}">
        <p14:creationId xmlns:p14="http://schemas.microsoft.com/office/powerpoint/2010/main" val="38811724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6769" y="270408"/>
            <a:ext cx="9143999" cy="940966"/>
          </a:xfrm>
        </p:spPr>
        <p:txBody>
          <a:bodyPr>
            <a:noAutofit/>
          </a:bodyPr>
          <a:lstStyle/>
          <a:p>
            <a:r>
              <a:rPr lang="el-GR" dirty="0"/>
              <a:t>Ταξινόμηση των Νοσηλευτικών παρεμβάσεων</a:t>
            </a:r>
          </a:p>
        </p:txBody>
      </p:sp>
      <p:sp>
        <p:nvSpPr>
          <p:cNvPr id="9" name="Θέση περιεχομένου 8"/>
          <p:cNvSpPr>
            <a:spLocks noGrp="1"/>
          </p:cNvSpPr>
          <p:nvPr>
            <p:ph idx="1"/>
            <p:custDataLst>
              <p:tags r:id="rId3"/>
            </p:custDataLst>
          </p:nvPr>
        </p:nvSpPr>
        <p:spPr>
          <a:xfrm>
            <a:off x="628328" y="1484784"/>
            <a:ext cx="7920880" cy="3816424"/>
          </a:xfrm>
        </p:spPr>
        <p:txBody>
          <a:bodyPr>
            <a:noAutofit/>
          </a:bodyPr>
          <a:lstStyle/>
          <a:p>
            <a:r>
              <a:rPr lang="el-GR" sz="2000" dirty="0"/>
              <a:t>Μία ομάδα νοσηλευτών ερευνητών  αναγνώρισε την ανάγκη για μία κοινή γλώσσα περιγραφής των νοσηλευτικών παρεμβάσεων , που πραγματοποιούνται από τους νοσηλευτές.</a:t>
            </a:r>
          </a:p>
          <a:p>
            <a:r>
              <a:rPr lang="el-GR" sz="2000" dirty="0"/>
              <a:t> Η ταξινόμηση των νοσηλευτικών παρεμβάσεων είναι γνωστή ως </a:t>
            </a:r>
            <a:r>
              <a:rPr lang="el-GR" sz="2000" b="1" dirty="0" err="1">
                <a:solidFill>
                  <a:srgbClr val="0000FF"/>
                </a:solidFill>
              </a:rPr>
              <a:t>Nursing</a:t>
            </a:r>
            <a:r>
              <a:rPr lang="el-GR" sz="2000" b="1" dirty="0">
                <a:solidFill>
                  <a:srgbClr val="0000FF"/>
                </a:solidFill>
              </a:rPr>
              <a:t> </a:t>
            </a:r>
            <a:r>
              <a:rPr lang="el-GR" sz="2000" b="1" dirty="0" err="1">
                <a:solidFill>
                  <a:srgbClr val="0000FF"/>
                </a:solidFill>
              </a:rPr>
              <a:t>Interventions</a:t>
            </a:r>
            <a:r>
              <a:rPr lang="el-GR" sz="2000" b="1" dirty="0">
                <a:solidFill>
                  <a:srgbClr val="0000FF"/>
                </a:solidFill>
              </a:rPr>
              <a:t> </a:t>
            </a:r>
            <a:r>
              <a:rPr lang="el-GR" sz="2000" b="1" dirty="0" err="1">
                <a:solidFill>
                  <a:srgbClr val="0000FF"/>
                </a:solidFill>
              </a:rPr>
              <a:t>Classification</a:t>
            </a:r>
            <a:r>
              <a:rPr lang="el-GR" sz="2000" b="1" dirty="0">
                <a:solidFill>
                  <a:srgbClr val="0000FF"/>
                </a:solidFill>
              </a:rPr>
              <a:t> (NIC)	</a:t>
            </a:r>
          </a:p>
          <a:p>
            <a:r>
              <a:rPr lang="el-GR" sz="2000" dirty="0"/>
              <a:t>Περισσότερες από 486 παρεμβάσεις έχουν καταγραφεί και ταξινομηθεί. Όλες οι NIC παρεμβάσεις έχουν συνδεθεί με τις νοσηλευτικές διαγνώσεις της NANDA.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45</a:t>
            </a:fld>
            <a:endParaRPr lang="el-GR" sz="1400" dirty="0"/>
          </a:p>
        </p:txBody>
      </p:sp>
    </p:spTree>
    <p:custDataLst>
      <p:tags r:id="rId1"/>
    </p:custDataLst>
    <p:extLst>
      <p:ext uri="{BB962C8B-B14F-4D97-AF65-F5344CB8AC3E}">
        <p14:creationId xmlns:p14="http://schemas.microsoft.com/office/powerpoint/2010/main" val="36776453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6769" y="270408"/>
            <a:ext cx="9143999" cy="940966"/>
          </a:xfrm>
        </p:spPr>
        <p:txBody>
          <a:bodyPr>
            <a:noAutofit/>
          </a:bodyPr>
          <a:lstStyle/>
          <a:p>
            <a:r>
              <a:rPr lang="el-GR" dirty="0"/>
              <a:t>Οφέλη </a:t>
            </a:r>
            <a:r>
              <a:rPr lang="el-GR" dirty="0" smtClean="0"/>
              <a:t>της </a:t>
            </a:r>
            <a:r>
              <a:rPr lang="el-GR" dirty="0"/>
              <a:t>ταξινόμησης  των Νοσηλευτικών Παρεμβάσεων </a:t>
            </a:r>
            <a:r>
              <a:rPr lang="en-US" dirty="0" smtClean="0"/>
              <a:t>(</a:t>
            </a:r>
            <a:r>
              <a:rPr lang="el-GR" dirty="0" smtClean="0"/>
              <a:t>α</a:t>
            </a:r>
            <a:r>
              <a:rPr lang="en-US" dirty="0" smtClean="0"/>
              <a:t>)</a:t>
            </a:r>
            <a:endParaRPr lang="el-GR" dirty="0"/>
          </a:p>
        </p:txBody>
      </p:sp>
      <p:sp>
        <p:nvSpPr>
          <p:cNvPr id="9" name="Θέση περιεχομένου 8"/>
          <p:cNvSpPr>
            <a:spLocks noGrp="1"/>
          </p:cNvSpPr>
          <p:nvPr>
            <p:ph idx="1"/>
            <p:custDataLst>
              <p:tags r:id="rId3"/>
            </p:custDataLst>
          </p:nvPr>
        </p:nvSpPr>
        <p:spPr>
          <a:xfrm>
            <a:off x="628328" y="1628800"/>
            <a:ext cx="7920880" cy="3816424"/>
          </a:xfrm>
        </p:spPr>
        <p:txBody>
          <a:bodyPr>
            <a:noAutofit/>
          </a:bodyPr>
          <a:lstStyle/>
          <a:p>
            <a:r>
              <a:rPr lang="el-GR" sz="2400" dirty="0"/>
              <a:t>Βοηθάει στην αποφυγή της   σύγκρουσης των νοσηλευτών σχετικά με την ευθύνη της παροχής  φροντίδας υγείας. </a:t>
            </a:r>
          </a:p>
          <a:p>
            <a:r>
              <a:rPr lang="el-GR" sz="2400" dirty="0"/>
              <a:t>Τυποποιεί και ορίζει τη βάση της γνώσης για τη νοσηλευτική θεωρία και πρακτική.</a:t>
            </a:r>
          </a:p>
          <a:p>
            <a:r>
              <a:rPr lang="el-GR" sz="2400" dirty="0"/>
              <a:t>Διευκολύνει την επιλογή της κατάλληλης νοσηλευτικής παρέμβασης.</a:t>
            </a:r>
          </a:p>
          <a:p>
            <a:r>
              <a:rPr lang="el-GR" sz="2400" dirty="0"/>
              <a:t>Διευκολύνει την επικοινωνία των μελών της θεραπευτικής ομάδας </a:t>
            </a:r>
            <a:r>
              <a:rPr lang="el-GR" sz="2400" dirty="0" smtClean="0"/>
              <a:t>.</a:t>
            </a:r>
            <a:endParaRPr lang="el-GR" sz="2400" dirty="0"/>
          </a:p>
          <a:p>
            <a:r>
              <a:rPr lang="el-GR" sz="2400" dirty="0"/>
              <a:t>Καθιστά ικανό τον ερευνητή να εξετάζει την αποτελεσματικότητα και το κόστος της νοσηλευτικής φροντίδας.</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46</a:t>
            </a:fld>
            <a:endParaRPr lang="el-GR" sz="1400" dirty="0"/>
          </a:p>
        </p:txBody>
      </p:sp>
    </p:spTree>
    <p:custDataLst>
      <p:tags r:id="rId1"/>
    </p:custDataLst>
    <p:extLst>
      <p:ext uri="{BB962C8B-B14F-4D97-AF65-F5344CB8AC3E}">
        <p14:creationId xmlns:p14="http://schemas.microsoft.com/office/powerpoint/2010/main" val="12194457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80528" y="270408"/>
            <a:ext cx="9721079" cy="940966"/>
          </a:xfrm>
        </p:spPr>
        <p:txBody>
          <a:bodyPr>
            <a:noAutofit/>
          </a:bodyPr>
          <a:lstStyle/>
          <a:p>
            <a:r>
              <a:rPr lang="el-GR" dirty="0"/>
              <a:t>Οφέλη </a:t>
            </a:r>
            <a:r>
              <a:rPr lang="el-GR" dirty="0" smtClean="0"/>
              <a:t>της </a:t>
            </a:r>
            <a:r>
              <a:rPr lang="el-GR" dirty="0"/>
              <a:t>ταξινόμησης  των Νοσηλευτικών Παρεμβάσεων </a:t>
            </a:r>
            <a:r>
              <a:rPr lang="en-US" dirty="0" smtClean="0"/>
              <a:t>(</a:t>
            </a:r>
            <a:r>
              <a:rPr lang="el-GR" dirty="0" smtClean="0"/>
              <a:t>β</a:t>
            </a:r>
            <a:r>
              <a:rPr lang="en-US" dirty="0" smtClean="0"/>
              <a:t>)</a:t>
            </a:r>
            <a:endParaRPr lang="el-GR" dirty="0"/>
          </a:p>
        </p:txBody>
      </p:sp>
      <p:sp>
        <p:nvSpPr>
          <p:cNvPr id="9" name="Θέση περιεχομένου 8"/>
          <p:cNvSpPr>
            <a:spLocks noGrp="1"/>
          </p:cNvSpPr>
          <p:nvPr>
            <p:ph idx="1"/>
            <p:custDataLst>
              <p:tags r:id="rId3"/>
            </p:custDataLst>
          </p:nvPr>
        </p:nvSpPr>
        <p:spPr>
          <a:xfrm>
            <a:off x="719571" y="1825604"/>
            <a:ext cx="7920880" cy="3816424"/>
          </a:xfrm>
        </p:spPr>
        <p:txBody>
          <a:bodyPr>
            <a:noAutofit/>
          </a:bodyPr>
          <a:lstStyle/>
          <a:p>
            <a:r>
              <a:rPr lang="el-GR" sz="2000" dirty="0"/>
              <a:t>Βοηθά τους εκπαιδευτές να αναπτύξουν θεωρίες για την κλινική άσκηση.</a:t>
            </a:r>
          </a:p>
          <a:p>
            <a:r>
              <a:rPr lang="el-GR" sz="2000" dirty="0"/>
              <a:t>Διευκολύνει τους νέους  νοσηλευτές στη διαδικασία λήψης  κλινικής απόφασης.</a:t>
            </a:r>
          </a:p>
          <a:p>
            <a:r>
              <a:rPr lang="el-GR" sz="2000" dirty="0"/>
              <a:t>Βοηθά  στον αποτελεσματικότερο προγραμματισμό του προσωπικού και  διαχείρισης  του αναγκαίου εξοπλισμού. </a:t>
            </a:r>
          </a:p>
          <a:p>
            <a:r>
              <a:rPr lang="el-GR" sz="2000" dirty="0"/>
              <a:t>Προάγει την ανάπτυξη ενός συστήματος αποζημίωσης από τις νοσηλευτικές υπηρεσίες. </a:t>
            </a:r>
          </a:p>
          <a:p>
            <a:r>
              <a:rPr lang="el-GR" sz="2000" dirty="0"/>
              <a:t>Διευκολύνει την ανάπτυξη και τη χρησιμότητα του συστήματος των νοσηλευτικών πληροφοριών.</a:t>
            </a:r>
          </a:p>
          <a:p>
            <a:r>
              <a:rPr lang="el-GR" sz="2000" dirty="0"/>
              <a:t>Πληροφορεί τον κόσμο για τη φύση του νοσηλευτικού επαγγέλματος. </a:t>
            </a:r>
          </a:p>
          <a:p>
            <a:endParaRPr lang="el-GR" sz="20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47</a:t>
            </a:fld>
            <a:endParaRPr lang="el-GR" sz="1400" dirty="0"/>
          </a:p>
        </p:txBody>
      </p:sp>
    </p:spTree>
    <p:custDataLst>
      <p:tags r:id="rId1"/>
    </p:custDataLst>
    <p:extLst>
      <p:ext uri="{BB962C8B-B14F-4D97-AF65-F5344CB8AC3E}">
        <p14:creationId xmlns:p14="http://schemas.microsoft.com/office/powerpoint/2010/main" val="14757109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48</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179512" y="1844824"/>
            <a:ext cx="8686800" cy="2588011"/>
          </a:xfrm>
        </p:spPr>
        <p:txBody>
          <a:bodyPr>
            <a:noAutofit/>
          </a:bodyPr>
          <a:lstStyle/>
          <a:p>
            <a:pPr lvl="1">
              <a:buFont typeface="Wingdings" pitchFamily="2" charset="2"/>
              <a:buChar char="§"/>
            </a:pPr>
            <a:r>
              <a:rPr lang="el-GR" sz="2400" dirty="0">
                <a:hlinkClick r:id="rId8" action="ppaction://hlinksldjump"/>
              </a:rPr>
              <a:t>Προγραμματισμός της Νοσηλευτικής Φροντίδας </a:t>
            </a:r>
            <a:r>
              <a:rPr lang="el-GR" sz="2400" dirty="0">
                <a:hlinkClick r:id="rId8" action="ppaction://hlinksldjump"/>
              </a:rPr>
              <a:t>.</a:t>
            </a:r>
            <a:endParaRPr lang="el-GR" sz="2400" dirty="0" smtClean="0">
              <a:hlinkClick r:id="rId8" action="ppaction://hlinksldjump"/>
            </a:endParaRPr>
          </a:p>
          <a:p>
            <a:pPr lvl="1">
              <a:buFont typeface="Wingdings" pitchFamily="2" charset="2"/>
              <a:buChar char="§"/>
            </a:pPr>
            <a:r>
              <a:rPr lang="el-GR" sz="2400" dirty="0">
                <a:hlinkClick r:id="rId9" action="ppaction://hlinksldjump"/>
              </a:rPr>
              <a:t>Τύποι </a:t>
            </a:r>
            <a:r>
              <a:rPr lang="el-GR" sz="2400" dirty="0" smtClean="0">
                <a:hlinkClick r:id="rId9" action="ppaction://hlinksldjump"/>
              </a:rPr>
              <a:t>Προγραμματισμού</a:t>
            </a:r>
            <a:r>
              <a:rPr lang="el-GR" sz="2400" dirty="0" smtClean="0">
                <a:hlinkClick r:id="rId10" action="ppaction://hlinksldjump"/>
              </a:rPr>
              <a:t>.</a:t>
            </a:r>
            <a:endParaRPr lang="el-GR" sz="2400" dirty="0" smtClean="0">
              <a:hlinkClick r:id="rId8" action="ppaction://hlinksldjump"/>
            </a:endParaRPr>
          </a:p>
          <a:p>
            <a:pPr lvl="1">
              <a:buFont typeface="Wingdings" pitchFamily="2" charset="2"/>
              <a:buChar char="§"/>
            </a:pPr>
            <a:r>
              <a:rPr lang="el-GR" sz="2400" dirty="0">
                <a:hlinkClick r:id="rId11" action="ppaction://hlinksldjump"/>
              </a:rPr>
              <a:t>Διάταξη των πλάνων </a:t>
            </a:r>
            <a:r>
              <a:rPr lang="el-GR" sz="2400" dirty="0" smtClean="0">
                <a:hlinkClick r:id="rId11" action="ppaction://hlinksldjump"/>
              </a:rPr>
              <a:t>φροντίδας</a:t>
            </a:r>
            <a:endParaRPr lang="en-US" sz="2400" dirty="0" smtClean="0"/>
          </a:p>
          <a:p>
            <a:pPr lvl="1">
              <a:buFont typeface="Wingdings" pitchFamily="2" charset="2"/>
              <a:buChar char="§"/>
            </a:pPr>
            <a:r>
              <a:rPr lang="el-GR" sz="2400" dirty="0">
                <a:hlinkClick r:id="rId12" action="ppaction://hlinksldjump"/>
              </a:rPr>
              <a:t>Ανάπτυξη των Πλάνων Νοσηλευτικής Φροντίδας </a:t>
            </a:r>
            <a:r>
              <a:rPr lang="el-GR" sz="2400" dirty="0">
                <a:hlinkClick r:id="rId13" action="ppaction://hlinksldjump"/>
              </a:rPr>
              <a:t>.</a:t>
            </a:r>
            <a:endParaRPr lang="fi-FI" sz="2400" dirty="0"/>
          </a:p>
          <a:p>
            <a:pPr lvl="1">
              <a:buFont typeface="Wingdings" pitchFamily="2" charset="2"/>
              <a:buChar char="§"/>
            </a:pPr>
            <a:r>
              <a:rPr lang="el-GR" sz="2400" dirty="0">
                <a:hlinkClick r:id="rId14" action="ppaction://hlinksldjump"/>
              </a:rPr>
              <a:t>Η Διαδικασία του Προγραμματισμού</a:t>
            </a:r>
            <a:r>
              <a:rPr lang="el-GR" sz="2400" dirty="0" smtClean="0">
                <a:hlinkClick r:id="rId14" action="ppaction://hlinksldjump"/>
              </a:rPr>
              <a:t>.</a:t>
            </a:r>
            <a:endParaRPr lang="en-US" sz="2400" dirty="0" smtClean="0"/>
          </a:p>
          <a:p>
            <a:pPr lvl="1">
              <a:buFont typeface="Wingdings" pitchFamily="2" charset="2"/>
              <a:buChar char="§"/>
            </a:pPr>
            <a:r>
              <a:rPr lang="el-GR" sz="2400" dirty="0" smtClean="0">
                <a:hlinkClick r:id="rId15" action="ppaction://hlinksldjump"/>
              </a:rPr>
              <a:t>Νοσηλευτικές Παρεμβάσεις</a:t>
            </a:r>
            <a:r>
              <a:rPr lang="en-US" sz="2400" dirty="0" smtClean="0"/>
              <a:t>.</a:t>
            </a:r>
            <a:endParaRPr lang="el-GR" sz="2400" dirty="0" smtClean="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Προγραμματισμός της Νοσηλευτικής Φροντίδας (α)</a:t>
            </a:r>
            <a:endParaRPr lang="en-US" sz="2800" b="0" dirty="0"/>
          </a:p>
        </p:txBody>
      </p:sp>
      <p:sp>
        <p:nvSpPr>
          <p:cNvPr id="9" name="Θέση περιεχομένου 8"/>
          <p:cNvSpPr>
            <a:spLocks noGrp="1"/>
          </p:cNvSpPr>
          <p:nvPr>
            <p:ph idx="1"/>
            <p:custDataLst>
              <p:tags r:id="rId3"/>
            </p:custDataLst>
          </p:nvPr>
        </p:nvSpPr>
        <p:spPr>
          <a:xfrm>
            <a:off x="457200" y="2420888"/>
            <a:ext cx="7920880" cy="2351139"/>
          </a:xfrm>
        </p:spPr>
        <p:txBody>
          <a:bodyPr>
            <a:noAutofit/>
          </a:bodyPr>
          <a:lstStyle/>
          <a:p>
            <a:pPr marL="0" indent="0" algn="ctr">
              <a:buNone/>
            </a:pPr>
            <a:r>
              <a:rPr lang="el-GR" sz="3600" dirty="0"/>
              <a:t> Ο προγραμματισμός είναι το τρίτο στάδιο της νοσηλευτικής διεργασίας και περιλαμβάνει τη λήψη αποφάσεων για την επίλυση των προβλημάτων του ασθενή .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Προγραμματισμός της Νοσηλευτικής Φροντίδας (β)</a:t>
            </a:r>
            <a:endParaRPr lang="en-US" sz="2800" b="0" dirty="0"/>
          </a:p>
        </p:txBody>
      </p:sp>
      <p:sp>
        <p:nvSpPr>
          <p:cNvPr id="9" name="Θέση περιεχομένου 8"/>
          <p:cNvSpPr>
            <a:spLocks noGrp="1"/>
          </p:cNvSpPr>
          <p:nvPr>
            <p:ph idx="1"/>
            <p:custDataLst>
              <p:tags r:id="rId3"/>
            </p:custDataLst>
          </p:nvPr>
        </p:nvSpPr>
        <p:spPr>
          <a:xfrm>
            <a:off x="451538" y="1844824"/>
            <a:ext cx="7920880" cy="2351139"/>
          </a:xfrm>
        </p:spPr>
        <p:txBody>
          <a:bodyPr>
            <a:noAutofit/>
          </a:bodyPr>
          <a:lstStyle/>
          <a:p>
            <a:pPr marL="0" indent="0">
              <a:buNone/>
            </a:pPr>
            <a:r>
              <a:rPr lang="el-GR" sz="2800" dirty="0"/>
              <a:t> Στον προγραμματισμό, ο νοσηλευτής έχοντας ως βάση τις πληροφορίες που έχει συλλέξει και τις νοσηλευτικές διαγνώσεις που έχει θέσει </a:t>
            </a:r>
          </a:p>
          <a:p>
            <a:r>
              <a:rPr lang="el-GR" sz="2800" b="1" dirty="0">
                <a:solidFill>
                  <a:srgbClr val="0000FF"/>
                </a:solidFill>
              </a:rPr>
              <a:t>καθορίζει</a:t>
            </a:r>
            <a:r>
              <a:rPr lang="el-GR" sz="2800" dirty="0"/>
              <a:t> στόχους / αναμενόμενα αποτελέσματα</a:t>
            </a:r>
          </a:p>
          <a:p>
            <a:r>
              <a:rPr lang="el-GR" sz="2800" b="1" dirty="0" smtClean="0">
                <a:solidFill>
                  <a:srgbClr val="0000FF"/>
                </a:solidFill>
              </a:rPr>
              <a:t>αποφασίζει</a:t>
            </a:r>
            <a:r>
              <a:rPr lang="el-GR" sz="2800" dirty="0" smtClean="0"/>
              <a:t> </a:t>
            </a:r>
            <a:r>
              <a:rPr lang="el-GR" sz="2800" dirty="0"/>
              <a:t>ποιες νοσηλευτικές παρεμβάσεις θα εφαρμόσει προκειμένου να αντιμετωπιστούν, τα προβλήματα του ασθενή.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1279547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Ορισμός Νοσηλευτικής Παρέμβασης  </a:t>
            </a:r>
            <a:endParaRPr lang="en-US" sz="2800" b="0" dirty="0"/>
          </a:p>
        </p:txBody>
      </p:sp>
      <p:sp>
        <p:nvSpPr>
          <p:cNvPr id="9" name="Θέση περιεχομένου 8"/>
          <p:cNvSpPr>
            <a:spLocks noGrp="1"/>
          </p:cNvSpPr>
          <p:nvPr>
            <p:ph idx="1"/>
            <p:custDataLst>
              <p:tags r:id="rId3"/>
            </p:custDataLst>
          </p:nvPr>
        </p:nvSpPr>
        <p:spPr>
          <a:xfrm>
            <a:off x="451538" y="1844824"/>
            <a:ext cx="7920880" cy="2351139"/>
          </a:xfrm>
        </p:spPr>
        <p:txBody>
          <a:bodyPr>
            <a:noAutofit/>
          </a:bodyPr>
          <a:lstStyle/>
          <a:p>
            <a:pPr marL="0" indent="0">
              <a:buNone/>
            </a:pPr>
            <a:r>
              <a:rPr lang="el-GR" sz="2800" dirty="0"/>
              <a:t> Ως </a:t>
            </a:r>
            <a:r>
              <a:rPr lang="el-GR" sz="2800" b="1" u="sng" dirty="0"/>
              <a:t>νοσηλευτική παρέμβαση </a:t>
            </a:r>
            <a:r>
              <a:rPr lang="el-GR" sz="2800" dirty="0"/>
              <a:t>ορίζεται «οποιαδήποτε θεραπεία/παρέμβαση, η οποία στηρίζεται στην κλινική κρίση και γνώση και την οποία  ένας νοσηλευτής εκτελεί για να προάγει τα επιθυμητά για τον ασθενή αποτελέσματα  φροντίδας» (</a:t>
            </a:r>
            <a:r>
              <a:rPr lang="el-GR" sz="2800" dirty="0" err="1"/>
              <a:t>McCloskey</a:t>
            </a:r>
            <a:r>
              <a:rPr lang="el-GR" sz="2800" dirty="0"/>
              <a:t> &amp; </a:t>
            </a:r>
            <a:r>
              <a:rPr lang="el-GR" sz="2800" dirty="0" err="1"/>
              <a:t>Bulechek</a:t>
            </a:r>
            <a:r>
              <a:rPr lang="el-GR" sz="2800" dirty="0"/>
              <a:t>. 2000).</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3610973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smtClean="0"/>
              <a:t>Αποτελεσματικότητα πλάνου φροντίδας</a:t>
            </a:r>
            <a:endParaRPr lang="en-US" sz="2800" b="0" dirty="0"/>
          </a:p>
        </p:txBody>
      </p:sp>
      <p:sp>
        <p:nvSpPr>
          <p:cNvPr id="9" name="Θέση περιεχομένου 8"/>
          <p:cNvSpPr>
            <a:spLocks noGrp="1"/>
          </p:cNvSpPr>
          <p:nvPr>
            <p:ph idx="1"/>
            <p:custDataLst>
              <p:tags r:id="rId3"/>
            </p:custDataLst>
          </p:nvPr>
        </p:nvSpPr>
        <p:spPr>
          <a:xfrm>
            <a:off x="451538" y="1844824"/>
            <a:ext cx="7920880" cy="2351139"/>
          </a:xfrm>
        </p:spPr>
        <p:txBody>
          <a:bodyPr>
            <a:noAutofit/>
          </a:bodyPr>
          <a:lstStyle/>
          <a:p>
            <a:r>
              <a:rPr lang="el-GR" sz="2800" dirty="0"/>
              <a:t>Αν και ο προγραμματισμός είναι βασικά ευθύνη του νοσηλευτή, η συνεισφορά  του ασθενή και των ατόμων  που τον υποστηρίζουν είναι ουσιαστική, προκειμένου  ένα πλάνο φροντίδας να είναι αποτελεσματικό. </a:t>
            </a:r>
          </a:p>
          <a:p>
            <a:r>
              <a:rPr lang="el-GR" sz="2800" dirty="0"/>
              <a:t>Οι νοσηλευτές δεν προγραμματίζουν για τον ασθενή, αλλά τον ενθαρρύνουν να συμμετέχει ενεργά κατά το μέτρο των δυνατοτήτων του. </a:t>
            </a:r>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57200" y="5373216"/>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826425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2/4/2015 5:28:33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3.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2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7.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2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A065DA4B-62C1-4B7D-9D4B-0BA53540199A}">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1547</TotalTime>
  <Words>2718</Words>
  <Application>Microsoft Office PowerPoint</Application>
  <PresentationFormat>Προβολή στην οθόνη (4:3)</PresentationFormat>
  <Paragraphs>364</Paragraphs>
  <Slides>49</Slides>
  <Notes>49</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49</vt:i4>
      </vt:variant>
    </vt:vector>
  </HeadingPairs>
  <TitlesOfParts>
    <vt:vector size="53" baseType="lpstr">
      <vt:lpstr>Arial</vt:lpstr>
      <vt:lpstr>Calibri</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Προγραμματισμός της Νοσηλευτικής Φροντίδας (α)</vt:lpstr>
      <vt:lpstr>Προγραμματισμός της Νοσηλευτικής Φροντίδας (β)</vt:lpstr>
      <vt:lpstr>Ορισμός Νοσηλευτικής Παρέμβασης  </vt:lpstr>
      <vt:lpstr>Αποτελεσματικότητα πλάνου φροντίδας</vt:lpstr>
      <vt:lpstr>Τύποι Προγραμματισμού </vt:lpstr>
      <vt:lpstr>Αρχικός προγραμματισμός</vt:lpstr>
      <vt:lpstr>Τρέχων προγραμματισμός </vt:lpstr>
      <vt:lpstr>Λόγοι Προγραμματισμού</vt:lpstr>
      <vt:lpstr>Προγραμματισμός εξόδου από το νοσοκομείο</vt:lpstr>
      <vt:lpstr>Ανάπτυξη των Πλάνων Νοσηλευτικής Φροντίδας </vt:lpstr>
      <vt:lpstr>Κατά τη διάρκεια της φάσης του προγραμματισμού ο νοσηλευτής πρέπει:</vt:lpstr>
      <vt:lpstr>Έγγραφα νοσηλευτικού                 πλάνου φροντίδας</vt:lpstr>
      <vt:lpstr>Τυποποιημένες προσεγγίσεις στον προγραμματισμό της φροντίδας (α)  </vt:lpstr>
      <vt:lpstr>Τυποποιημένες προσεγγίσεις στον προγραμματισμό της φροντίδας (β)  </vt:lpstr>
      <vt:lpstr>Διάταξη των πλάνων φροντίδας</vt:lpstr>
      <vt:lpstr>Ηλεκτρονικά πλάνα φροντίδας (α)</vt:lpstr>
      <vt:lpstr>Ηλεκτρονικά πλάνα φροντίδας (β)</vt:lpstr>
      <vt:lpstr>Οδηγίες για τη συμπλήρωση νοσηλευτικών πλάνων φροντίδας (α)  </vt:lpstr>
      <vt:lpstr>Οδηγίες για τη συμπλήρωση νοσηλευτικών πλάνων φροντίδας (β)  </vt:lpstr>
      <vt:lpstr>Η Διαδικασία του Προγραμματισμού</vt:lpstr>
      <vt:lpstr>Εντοπισμός προτεραιοτήτων (α)</vt:lpstr>
      <vt:lpstr>Εντοπισμός προτεραιοτήτων (β)</vt:lpstr>
      <vt:lpstr>Εντοπισμός προτεραιοτήτων (γ)</vt:lpstr>
      <vt:lpstr>Εντοπισμός προτεραιοτήτων (δ)</vt:lpstr>
      <vt:lpstr>Επιδιώξεις του ασθενή / επιθυμητά αποτελέσματα </vt:lpstr>
      <vt:lpstr>Ταξινόμηση των Νοσηλευτικών αποτελεσμάτων</vt:lpstr>
      <vt:lpstr>Σκοπός των επιθυμητών αποτελεσμάτων</vt:lpstr>
      <vt:lpstr>Μακροπρόθεσμοι και βραχυπρόθεσμοι στόχοι</vt:lpstr>
      <vt:lpstr>Σχέση των επιθυμητών αποτελεσμάτων με τις νοσηλευτικές διαγνώσεις (α) </vt:lpstr>
      <vt:lpstr>Σχέση των επιθυμητών αποτελεσμάτων με τις νοσηλευτικές διαγνώσεις (β) </vt:lpstr>
      <vt:lpstr>Συστατικά των επιθυμητών αποτελεσμάτων</vt:lpstr>
      <vt:lpstr>Οδηγίες για την καταγραφή των επιθυμητών στόχων</vt:lpstr>
      <vt:lpstr>Επιλογή των Νοσηλευτικών Παρεμβάσεων</vt:lpstr>
      <vt:lpstr>Τύποι Νοσηλευτικών Παρεμβάσεων</vt:lpstr>
      <vt:lpstr>Κριτήρια Επιλογής των Νοσηλευτικών Παρεμβάσεων</vt:lpstr>
      <vt:lpstr>Συγγραφή Νοσηλευτικών Οδηγιών </vt:lpstr>
      <vt:lpstr>Οι νοσηλευτικές οδηγίες περιλαμβάνουν : </vt:lpstr>
      <vt:lpstr>Σχέση των νοσηλευτικών οδηγιών με την κατάσταση του προβλήματος</vt:lpstr>
      <vt:lpstr>Εξουσιοδότηση Εργασιών Εκχώρηση Εργασιών</vt:lpstr>
      <vt:lpstr>Ταξινόμηση των Νοσηλευτικών παρεμβάσεων</vt:lpstr>
      <vt:lpstr>Οφέλη της ταξινόμησης  των Νοσηλευτικών Παρεμβάσεων (α)</vt:lpstr>
      <vt:lpstr>Οφέλη της ταξινόμησης  των Νοσηλευτικών Παρεμβάσεων (β)</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                     Νοσηλευτική Επιστήμη</dc:title>
  <cp:lastModifiedBy>Tilemahos Stilianos</cp:lastModifiedBy>
  <cp:revision>3</cp:revision>
  <dcterms:created xsi:type="dcterms:W3CDTF">2014-04-07T11:24:35Z</dcterms:created>
  <dcterms:modified xsi:type="dcterms:W3CDTF">2015-04-22T14:28:35Z</dcterms:modified>
</cp:coreProperties>
</file>