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4"/>
  </p:notesMasterIdLst>
  <p:sldIdLst>
    <p:sldId id="256" r:id="rId3"/>
    <p:sldId id="257" r:id="rId4"/>
    <p:sldId id="323"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9" r:id="rId40"/>
    <p:sldId id="310" r:id="rId41"/>
    <p:sldId id="311" r:id="rId42"/>
    <p:sldId id="312" r:id="rId43"/>
    <p:sldId id="313" r:id="rId44"/>
    <p:sldId id="314" r:id="rId45"/>
    <p:sldId id="315" r:id="rId46"/>
    <p:sldId id="316" r:id="rId47"/>
    <p:sldId id="317" r:id="rId48"/>
    <p:sldId id="318" r:id="rId49"/>
    <p:sldId id="320" r:id="rId50"/>
    <p:sldId id="321" r:id="rId51"/>
    <p:sldId id="322" r:id="rId52"/>
    <p:sldId id="280" r:id="rId53"/>
  </p:sldIdLst>
  <p:sldSz cx="9144000" cy="6858000" type="screen4x3"/>
  <p:notesSz cx="6858000" cy="9144000"/>
  <p:custDataLst>
    <p:tags r:id="rId5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70" d="100"/>
          <a:sy n="70" d="100"/>
        </p:scale>
        <p:origin x="-2886" y="-1014"/>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11.xml"/><Relationship Id="rId5" Type="http://schemas.openxmlformats.org/officeDocument/2006/relationships/slideLayout" Target="../slideLayouts/slideLayout5.xml"/><Relationship Id="rId4" Type="http://schemas.openxmlformats.org/officeDocument/2006/relationships/tags" Target="../tags/tag2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3.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15.xml"/><Relationship Id="rId4"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16.xml"/><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8.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s>
</file>

<file path=ppt/slides/_rels/slide26.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s>
</file>

<file path=ppt/slides/_rels/slide28.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slideLayout" Target="../slideLayouts/slideLayout2.xml"/><Relationship Id="rId4" Type="http://schemas.openxmlformats.org/officeDocument/2006/relationships/tags" Target="../tags/tag80.xml"/></Relationships>
</file>

<file path=ppt/slides/_rels/slide31.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s>
</file>

<file path=ppt/slides/_rels/slide37.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slideLayout" Target="../slideLayouts/slideLayout2.xml"/><Relationship Id="rId4" Type="http://schemas.openxmlformats.org/officeDocument/2006/relationships/tags" Target="../tags/tag113.xml"/></Relationships>
</file>

<file path=ppt/slides/_rels/slide42.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slideLayout" Target="../slideLayouts/slideLayout2.xml"/><Relationship Id="rId4" Type="http://schemas.openxmlformats.org/officeDocument/2006/relationships/tags" Target="../tags/tag117.xml"/></Relationships>
</file>

<file path=ppt/slides/_rels/slide43.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slideLayout" Target="../slideLayouts/slideLayout2.xml"/><Relationship Id="rId4" Type="http://schemas.openxmlformats.org/officeDocument/2006/relationships/tags" Target="../tags/tag121.xml"/></Relationships>
</file>

<file path=ppt/slides/_rels/slide44.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slideLayout" Target="../slideLayouts/slideLayout2.xml"/><Relationship Id="rId4" Type="http://schemas.openxmlformats.org/officeDocument/2006/relationships/tags" Target="../tags/tag125.xml"/></Relationships>
</file>

<file path=ppt/slides/_rels/slide45.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slideLayout" Target="../slideLayouts/slideLayout2.xml"/><Relationship Id="rId4" Type="http://schemas.openxmlformats.org/officeDocument/2006/relationships/tags" Target="../tags/tag129.xml"/></Relationships>
</file>

<file path=ppt/slides/_rels/slide46.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slideLayout" Target="../slideLayouts/slideLayout2.xml"/><Relationship Id="rId4" Type="http://schemas.openxmlformats.org/officeDocument/2006/relationships/tags" Target="../tags/tag136.xml"/></Relationships>
</file>

<file path=ppt/slides/_rels/slide48.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 Target="slide6.xml"/><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5.xml"/><Relationship Id="rId7" Type="http://schemas.openxmlformats.org/officeDocument/2006/relationships/tags" Target="../tags/tag149.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50.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6.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notesSlide" Target="../notesSlides/notesSlide6.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2.xml"/><Relationship Id="rId5" Type="http://schemas.openxmlformats.org/officeDocument/2006/relationships/tags" Target="../tags/tag13.xml"/><Relationship Id="rId4"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smtClean="0"/>
              <a:t>Βάσεις Δεδομένων 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7</a:t>
            </a:r>
            <a:r>
              <a:rPr lang="el-GR" sz="2800" b="1" dirty="0" smtClean="0"/>
              <a:t>:</a:t>
            </a:r>
            <a:r>
              <a:rPr lang="en-US" sz="2800" dirty="0" smtClean="0"/>
              <a:t> </a:t>
            </a:r>
            <a:r>
              <a:rPr lang="en-GB" sz="2800" b="1" dirty="0"/>
              <a:t>H</a:t>
            </a:r>
            <a:r>
              <a:rPr lang="el-GR" sz="2800" b="1" dirty="0"/>
              <a:t> γλώσσα </a:t>
            </a:r>
            <a:r>
              <a:rPr lang="en-GB" sz="2800" b="1" dirty="0"/>
              <a:t>SQL</a:t>
            </a:r>
            <a:endParaRPr lang="el-GR" sz="2800" b="1"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n-US" alt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Γεωργία </a:t>
            </a:r>
            <a:r>
              <a:rPr lang="el-GR" altLang="el-GR" sz="2800" dirty="0" err="1"/>
              <a:t>Γκαράνη</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Καθηγήτρια</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4" y="78705"/>
            <a:ext cx="8219256"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Παράδειγμα εντολής </a:t>
            </a:r>
            <a:br>
              <a:rPr lang="el-GR" dirty="0">
                <a:latin typeface="+mn-lt"/>
              </a:rPr>
            </a:br>
            <a:r>
              <a:rPr lang="el-GR" dirty="0">
                <a:latin typeface="+mn-lt"/>
              </a:rPr>
              <a:t>δημιουργίας πεδίου ορισμού</a:t>
            </a:r>
          </a:p>
        </p:txBody>
      </p:sp>
      <p:sp>
        <p:nvSpPr>
          <p:cNvPr id="7" name="Rectangle 3" descr="CREATE DOMAIN COLOR CHAR(6) DEFAULT ‘???’,&#10;  CONSTRAINT VALID κάτω παύλα COLORS,&#10;  CHECK (VALUE IN&#10;       (‘Red’, ‘Yellow’, ‘Blue’, ‘Green’, ‘???’)).&#10;"/>
          <p:cNvSpPr txBox="1">
            <a:spLocks noChangeArrowheads="1"/>
          </p:cNvSpPr>
          <p:nvPr>
            <p:custDataLst>
              <p:tags r:id="rId2"/>
            </p:custDataLst>
          </p:nvPr>
        </p:nvSpPr>
        <p:spPr>
          <a:xfrm>
            <a:off x="457201" y="2276872"/>
            <a:ext cx="8229599"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pitchFamily="2" charset="2"/>
              <a:buNone/>
            </a:pPr>
            <a:r>
              <a:rPr lang="en-GB" dirty="0"/>
              <a:t>CREATE DOMAIN COLOR CHAR(6) DEFAULT ‘???’</a:t>
            </a:r>
          </a:p>
          <a:p>
            <a:pPr>
              <a:buFont typeface="Wingdings" pitchFamily="2" charset="2"/>
              <a:buNone/>
            </a:pPr>
            <a:r>
              <a:rPr lang="en-GB" dirty="0"/>
              <a:t>		CONSTRAINT VALID_COLORS</a:t>
            </a:r>
          </a:p>
          <a:p>
            <a:pPr>
              <a:buFont typeface="Wingdings" pitchFamily="2" charset="2"/>
              <a:buNone/>
            </a:pPr>
            <a:r>
              <a:rPr lang="en-GB" dirty="0"/>
              <a:t>		CHECK (VALUE IN</a:t>
            </a:r>
          </a:p>
          <a:p>
            <a:pPr>
              <a:buFont typeface="Wingdings" pitchFamily="2" charset="2"/>
              <a:buNone/>
            </a:pPr>
            <a:r>
              <a:rPr lang="en-GB" dirty="0"/>
              <a:t>			    (‘Red’, ‘Yellow’, ‘Blue’, ‘Green’, ‘???’));</a:t>
            </a:r>
            <a:endParaRPr lang="el-GR" dirty="0"/>
          </a:p>
        </p:txBody>
      </p:sp>
      <p:sp>
        <p:nvSpPr>
          <p:cNvPr id="5"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52301"/>
            <a:ext cx="8219256"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Εντολή τροποποίησης πεδίου ορισμού</a:t>
            </a:r>
          </a:p>
        </p:txBody>
      </p:sp>
      <p:sp>
        <p:nvSpPr>
          <p:cNvPr id="7" name="Ορθογώνιο 6"/>
          <p:cNvSpPr/>
          <p:nvPr>
            <p:custDataLst>
              <p:tags r:id="rId2"/>
            </p:custDataLst>
          </p:nvPr>
        </p:nvSpPr>
        <p:spPr>
          <a:xfrm>
            <a:off x="467544" y="1556792"/>
            <a:ext cx="8219256" cy="4401205"/>
          </a:xfrm>
          <a:prstGeom prst="rect">
            <a:avLst/>
          </a:prstGeom>
        </p:spPr>
        <p:txBody>
          <a:bodyPr wrap="square">
            <a:spAutoFit/>
          </a:bodyPr>
          <a:lstStyle/>
          <a:p>
            <a:r>
              <a:rPr lang="en-US" sz="2800" b="1" dirty="0" smtClean="0"/>
              <a:t>Alter domain</a:t>
            </a:r>
          </a:p>
          <a:p>
            <a:endParaRPr lang="el-GR" sz="2800" dirty="0" smtClean="0"/>
          </a:p>
          <a:p>
            <a:pPr algn="just"/>
            <a:r>
              <a:rPr lang="el-GR" sz="2800" dirty="0" smtClean="0"/>
              <a:t>Επιτρέπει να δοθεί ένας νέος ορισμός προεπιλεγμένης τιμής για ένα υπάρχον πεδίο ορισμού (που αντικαθιστά τον προηγούμενο, αν υπάρχει) ή να διαγραφεί ένας υπάρχων ορισμός προεπιλεγμένης τιμής. Επιτρέπει επίσης να καθοριστεί μια νέα δέσμευση ακεραιότητας για ένα υπάρχων πεδίο ορισμού ή να διαγραφεί μια υπάρχουσα δέσμευση ακεραιότητας.</a:t>
            </a:r>
            <a:endParaRPr lang="el-GR" sz="2800" dirty="0"/>
          </a:p>
        </p:txBody>
      </p:sp>
      <p:sp>
        <p:nvSpPr>
          <p:cNvPr id="9"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188640"/>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Εντολή κατάργησης πεδίου ορισμού</a:t>
            </a:r>
          </a:p>
        </p:txBody>
      </p:sp>
      <p:sp>
        <p:nvSpPr>
          <p:cNvPr id="14" name="Rectangle 4" descr="DROP DOMAIN πεδίο-ορισμού επιλογή,&#10;όπου η επιλογή μπορεί να είναι &#10;RESTRICT (περιορισμός διάδοσης) ή CASCADE (αλυσιδωτή διάδοση).&#10;"/>
          <p:cNvSpPr>
            <a:spLocks noGrp="1" noChangeArrowheads="1"/>
          </p:cNvSpPr>
          <p:nvPr>
            <p:ph type="body" idx="1"/>
            <p:custDataLst>
              <p:tags r:id="rId3"/>
            </p:custDataLst>
          </p:nvPr>
        </p:nvSpPr>
        <p:spPr>
          <a:xfrm>
            <a:off x="482774" y="2132856"/>
            <a:ext cx="8219256" cy="2016224"/>
          </a:xfrm>
        </p:spPr>
        <p:txBody>
          <a:bodyPr>
            <a:noAutofit/>
          </a:bodyPr>
          <a:lstStyle/>
          <a:p>
            <a:pPr algn="just"/>
            <a:r>
              <a:rPr lang="en-US" sz="2800" b="0" dirty="0" smtClean="0"/>
              <a:t>DROP DOMAIN </a:t>
            </a:r>
            <a:r>
              <a:rPr lang="el-GR" sz="2800" b="0" i="1" dirty="0" smtClean="0"/>
              <a:t>πεδίο-ορισμού επιλογή</a:t>
            </a:r>
            <a:r>
              <a:rPr lang="el-GR" sz="2800" b="0" dirty="0" smtClean="0"/>
              <a:t>;</a:t>
            </a:r>
          </a:p>
          <a:p>
            <a:pPr algn="just"/>
            <a:r>
              <a:rPr lang="el-GR" sz="2800" b="0" dirty="0" smtClean="0"/>
              <a:t>όπου η επιλογή μπορεί να είναι </a:t>
            </a:r>
          </a:p>
          <a:p>
            <a:pPr algn="just"/>
            <a:r>
              <a:rPr lang="en-US" sz="2800" b="0" dirty="0" smtClean="0"/>
              <a:t>RESTRICT</a:t>
            </a:r>
            <a:r>
              <a:rPr lang="el-GR" sz="2800" b="0" dirty="0" smtClean="0"/>
              <a:t> (περιορισμός διάδοσης) ή </a:t>
            </a:r>
            <a:r>
              <a:rPr lang="en-US" sz="2800" b="0" dirty="0" smtClean="0"/>
              <a:t>CASCADE </a:t>
            </a:r>
            <a:r>
              <a:rPr lang="el-GR" sz="2800" b="0" dirty="0" smtClean="0"/>
              <a:t>(αλυσιδωτή διάδοση)</a:t>
            </a:r>
            <a:endParaRPr lang="el-GR" sz="2800" b="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179685"/>
            <a:ext cx="8219256" cy="1305099"/>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latin typeface="+mn-lt"/>
              </a:rPr>
              <a:t>Βασικές διαφορές μεταξύ </a:t>
            </a:r>
            <a:r>
              <a:rPr lang="en-US" dirty="0" smtClean="0">
                <a:latin typeface="+mn-lt"/>
              </a:rPr>
              <a:t>SQL</a:t>
            </a:r>
            <a:r>
              <a:rPr lang="el-GR" dirty="0" smtClean="0">
                <a:latin typeface="+mn-lt"/>
              </a:rPr>
              <a:t> και γνήσιων σχέσεων</a:t>
            </a:r>
            <a:endParaRPr lang="el-GR" dirty="0">
              <a:latin typeface="+mn-lt"/>
            </a:endParaRPr>
          </a:p>
        </p:txBody>
      </p:sp>
      <p:sp>
        <p:nvSpPr>
          <p:cNvPr id="13" name="Rectangle 3"/>
          <p:cNvSpPr>
            <a:spLocks noGrp="1" noChangeArrowheads="1"/>
          </p:cNvSpPr>
          <p:nvPr>
            <p:ph type="body" idx="1"/>
          </p:nvPr>
        </p:nvSpPr>
        <p:spPr>
          <a:xfrm>
            <a:off x="467545" y="2348880"/>
            <a:ext cx="8219256" cy="2448272"/>
          </a:xfrm>
        </p:spPr>
        <p:txBody>
          <a:bodyPr>
            <a:noAutofit/>
          </a:bodyPr>
          <a:lstStyle/>
          <a:p>
            <a:pPr marL="609600" indent="-609600" algn="just">
              <a:buFont typeface="Wingdings" pitchFamily="2" charset="2"/>
              <a:buAutoNum type="arabicPeriod"/>
            </a:pPr>
            <a:r>
              <a:rPr lang="el-GR" sz="2800" b="0" dirty="0" smtClean="0"/>
              <a:t>Οι πίνακες της </a:t>
            </a:r>
            <a:r>
              <a:rPr lang="en-US" sz="2800" b="0" dirty="0" smtClean="0"/>
              <a:t>SQL</a:t>
            </a:r>
            <a:r>
              <a:rPr lang="el-GR" sz="2800" b="0" dirty="0" smtClean="0"/>
              <a:t> επιτρέπεται να περιέχουν επαναλαμβανόμενες γραμμές, επομένως δεν έχουν οπωσδήποτε υποψήφια κλειδιά.</a:t>
            </a:r>
          </a:p>
          <a:p>
            <a:pPr marL="609600" indent="-609600" algn="just">
              <a:buFont typeface="Wingdings" pitchFamily="2" charset="2"/>
              <a:buAutoNum type="arabicPeriod"/>
            </a:pPr>
            <a:r>
              <a:rPr lang="el-GR" sz="2800" b="0" dirty="0" smtClean="0"/>
              <a:t>Οι πίνακες της </a:t>
            </a:r>
            <a:r>
              <a:rPr lang="en-US" sz="2800" b="0" dirty="0" smtClean="0"/>
              <a:t>SQL</a:t>
            </a:r>
            <a:r>
              <a:rPr lang="el-GR" sz="2800" b="0" dirty="0" smtClean="0"/>
              <a:t> θεωρείται ότι έχουν διάταξη από τα αριστερά προς τα δεξιά.</a:t>
            </a:r>
            <a:endParaRPr lang="el-GR" sz="2800" b="0" dirty="0"/>
          </a:p>
        </p:txBody>
      </p:sp>
      <p:sp>
        <p:nvSpPr>
          <p:cNvPr id="4" name="Θέση υποσέλιδου 3" descr="."/>
          <p:cNvSpPr txBox="1">
            <a:spLocks/>
          </p:cNvSpPr>
          <p:nvPr>
            <p:custDataLst>
              <p:tags r:id="rId2"/>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188640"/>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latin typeface="+mn-lt"/>
              </a:rPr>
              <a:t>Εντολή δημιουργίας βασικού πίνακα (1 από 2)</a:t>
            </a:r>
            <a:endParaRPr lang="el-GR" dirty="0">
              <a:latin typeface="+mn-lt"/>
            </a:endParaRPr>
          </a:p>
        </p:txBody>
      </p:sp>
      <p:sp>
        <p:nvSpPr>
          <p:cNvPr id="18" name="TextBox 4"/>
          <p:cNvSpPr txBox="1">
            <a:spLocks noChangeArrowheads="1"/>
          </p:cNvSpPr>
          <p:nvPr>
            <p:custDataLst>
              <p:tags r:id="rId2"/>
            </p:custDataLst>
          </p:nvPr>
        </p:nvSpPr>
        <p:spPr bwMode="auto">
          <a:xfrm>
            <a:off x="467545" y="1988840"/>
            <a:ext cx="8219256"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80000"/>
              </a:lnSpc>
            </a:pPr>
            <a:r>
              <a:rPr lang="en-US" sz="2800" dirty="0" smtClean="0"/>
              <a:t>CREATE TABLE </a:t>
            </a:r>
            <a:r>
              <a:rPr lang="el-GR" sz="2800" i="1" dirty="0" smtClean="0"/>
              <a:t>βασικός-πίνακας </a:t>
            </a:r>
          </a:p>
          <a:p>
            <a:pPr algn="just">
              <a:lnSpc>
                <a:spcPct val="80000"/>
              </a:lnSpc>
            </a:pPr>
            <a:r>
              <a:rPr lang="el-GR" sz="2800" i="1" dirty="0" smtClean="0"/>
              <a:t>			</a:t>
            </a:r>
            <a:r>
              <a:rPr lang="el-GR" sz="2800" dirty="0" smtClean="0"/>
              <a:t>(</a:t>
            </a:r>
            <a:r>
              <a:rPr lang="el-GR" sz="2800" i="1" dirty="0" err="1" smtClean="0"/>
              <a:t>λισκομ</a:t>
            </a:r>
            <a:r>
              <a:rPr lang="el-GR" sz="2800" i="1" dirty="0" smtClean="0"/>
              <a:t>-στοιχείων-βασικού-</a:t>
            </a:r>
            <a:r>
              <a:rPr lang="el-GR" sz="2800" i="1" dirty="0" err="1" smtClean="0"/>
              <a:t>πίνακ</a:t>
            </a:r>
            <a:r>
              <a:rPr lang="el-GR" sz="2800" i="1" dirty="0" smtClean="0"/>
              <a:t>α</a:t>
            </a:r>
            <a:r>
              <a:rPr lang="el-GR" sz="2800" dirty="0" smtClean="0"/>
              <a:t>);</a:t>
            </a:r>
          </a:p>
          <a:p>
            <a:pPr algn="just">
              <a:lnSpc>
                <a:spcPct val="80000"/>
              </a:lnSpc>
            </a:pPr>
            <a:endParaRPr lang="el-GR" sz="2800" dirty="0" smtClean="0"/>
          </a:p>
          <a:p>
            <a:pPr algn="just">
              <a:lnSpc>
                <a:spcPct val="80000"/>
              </a:lnSpc>
            </a:pPr>
            <a:r>
              <a:rPr lang="el-GR" sz="2800" dirty="0" smtClean="0"/>
              <a:t>όπου το κάθε στοιχείο </a:t>
            </a:r>
            <a:r>
              <a:rPr lang="el-GR" sz="2800" i="1" dirty="0" smtClean="0"/>
              <a:t>βασικού-πίνακα</a:t>
            </a:r>
            <a:r>
              <a:rPr lang="el-GR" sz="2800" dirty="0" smtClean="0"/>
              <a:t> είναι είτε ένας </a:t>
            </a:r>
            <a:r>
              <a:rPr lang="el-GR" sz="2800" i="1" dirty="0" smtClean="0"/>
              <a:t>ορισμός-στήλης</a:t>
            </a:r>
            <a:r>
              <a:rPr lang="el-GR" sz="2800" dirty="0" smtClean="0"/>
              <a:t> είτε ένας </a:t>
            </a:r>
            <a:r>
              <a:rPr lang="el-GR" sz="2800" i="1" dirty="0" smtClean="0"/>
              <a:t>ορισμός-δέσμευσης-βασικού-πίνακα</a:t>
            </a:r>
            <a:r>
              <a:rPr lang="el-GR" sz="2800" dirty="0" smtClean="0"/>
              <a:t>. Ο κάθε </a:t>
            </a:r>
            <a:r>
              <a:rPr lang="el-GR" sz="2800" i="1" dirty="0" smtClean="0"/>
              <a:t>ορισμός-στήλης</a:t>
            </a:r>
            <a:r>
              <a:rPr lang="el-GR" sz="2800" dirty="0" smtClean="0"/>
              <a:t> με τη σειρά του (πρέπει να υπάρχει τουλάχιστον ένας), έχει την εξής μορφή:</a:t>
            </a:r>
            <a:endParaRPr lang="el-GR" sz="2800" i="1" dirty="0" smtClean="0"/>
          </a:p>
          <a:p>
            <a:pPr algn="just">
              <a:lnSpc>
                <a:spcPct val="80000"/>
              </a:lnSpc>
            </a:pPr>
            <a:r>
              <a:rPr lang="el-GR" sz="2800" i="1" dirty="0" smtClean="0"/>
              <a:t>στήλη αναπαράσταση</a:t>
            </a:r>
            <a:r>
              <a:rPr lang="el-GR" sz="2800" dirty="0" smtClean="0"/>
              <a:t> [</a:t>
            </a:r>
            <a:r>
              <a:rPr lang="el-GR" sz="2800" i="1" dirty="0" smtClean="0"/>
              <a:t>ορισμός-προεπιλογής</a:t>
            </a:r>
            <a:r>
              <a:rPr lang="el-GR" sz="2800" dirty="0" smtClean="0"/>
              <a:t>]</a:t>
            </a:r>
            <a:r>
              <a:rPr lang="en-US" sz="2800" dirty="0"/>
              <a:t>.</a:t>
            </a:r>
            <a:endParaRPr lang="el-GR" sz="2800" dirty="0"/>
          </a:p>
        </p:txBody>
      </p:sp>
      <p:sp>
        <p:nvSpPr>
          <p:cNvPr id="17"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152301"/>
            <a:ext cx="8291264" cy="140449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Εντολή δημιουργίας βασικού πίνακα (2 από 2)</a:t>
            </a:r>
            <a:endParaRPr lang="el-GR" dirty="0">
              <a:latin typeface="+mn-lt"/>
            </a:endParaRPr>
          </a:p>
        </p:txBody>
      </p:sp>
      <p:sp>
        <p:nvSpPr>
          <p:cNvPr id="6" name="TextBox 4"/>
          <p:cNvSpPr txBox="1">
            <a:spLocks noChangeArrowheads="1"/>
          </p:cNvSpPr>
          <p:nvPr/>
        </p:nvSpPr>
        <p:spPr bwMode="auto">
          <a:xfrm>
            <a:off x="395537" y="1648422"/>
            <a:ext cx="8291264"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80000"/>
              </a:lnSpc>
            </a:pPr>
            <a:r>
              <a:rPr lang="el-GR" sz="2800" dirty="0"/>
              <a:t>Εδώ, η </a:t>
            </a:r>
            <a:r>
              <a:rPr lang="el-GR" sz="2800" i="1" dirty="0"/>
              <a:t>αναπαράσταση</a:t>
            </a:r>
            <a:r>
              <a:rPr lang="el-GR" sz="2800" dirty="0"/>
              <a:t> προσδιορίζει το σχετικό τύπο δεδομένων ή πεδίο ορισμού και ο προαιρετικός ορισμός-προεπιλογής καθορίζει μια προεπιλεγμένη τιμή για τη στήλη, που υποσκελίζει οποιαδήποτε προεπιλεγμένη τιμή έχει καθοριστεί στο επίπεδο του πεδίου ορισμού, αν υπάρχει.</a:t>
            </a:r>
          </a:p>
          <a:p>
            <a:pPr algn="just">
              <a:lnSpc>
                <a:spcPct val="80000"/>
              </a:lnSpc>
            </a:pPr>
            <a:endParaRPr lang="el-GR" sz="2800" dirty="0"/>
          </a:p>
          <a:p>
            <a:pPr algn="just">
              <a:lnSpc>
                <a:spcPct val="80000"/>
              </a:lnSpc>
            </a:pPr>
            <a:r>
              <a:rPr lang="el-GR" sz="2800" dirty="0"/>
              <a:t>Κάθε </a:t>
            </a:r>
            <a:r>
              <a:rPr lang="el-GR" sz="2800" i="1" dirty="0"/>
              <a:t>ορισμός-δέσμευσης-βασικού-πίνακα</a:t>
            </a:r>
            <a:r>
              <a:rPr lang="el-GR" sz="2800" dirty="0"/>
              <a:t> είναι ένα από τα παρακάτω:</a:t>
            </a:r>
          </a:p>
          <a:p>
            <a:pPr marL="457200" indent="-457200" algn="just">
              <a:lnSpc>
                <a:spcPct val="80000"/>
              </a:lnSpc>
              <a:buFont typeface="Wingdings" pitchFamily="2" charset="2"/>
              <a:buChar char="§"/>
            </a:pPr>
            <a:r>
              <a:rPr lang="el-GR" sz="2800" dirty="0"/>
              <a:t> ορισμός υποψήφιου κλειδιού</a:t>
            </a:r>
          </a:p>
          <a:p>
            <a:pPr marL="457200" indent="-457200" algn="just">
              <a:lnSpc>
                <a:spcPct val="80000"/>
              </a:lnSpc>
              <a:buFont typeface="Wingdings" pitchFamily="2" charset="2"/>
              <a:buChar char="§"/>
            </a:pPr>
            <a:r>
              <a:rPr lang="el-GR" sz="2800" dirty="0"/>
              <a:t> ορισμός ξένου κλειδιού</a:t>
            </a:r>
          </a:p>
          <a:p>
            <a:pPr marL="457200" indent="-457200" algn="just">
              <a:lnSpc>
                <a:spcPct val="80000"/>
              </a:lnSpc>
              <a:buFont typeface="Wingdings" pitchFamily="2" charset="2"/>
              <a:buChar char="§"/>
            </a:pPr>
            <a:r>
              <a:rPr lang="el-GR" sz="2800" dirty="0"/>
              <a:t> ορισμός  «δέσμευσης ελέγχου»</a:t>
            </a:r>
          </a:p>
        </p:txBody>
      </p:sp>
      <p:sp>
        <p:nvSpPr>
          <p:cNvPr id="5" name="Θέση υποσέλιδου 3" descr="."/>
          <p:cNvSpPr txBox="1">
            <a:spLocks/>
          </p:cNvSpPr>
          <p:nvPr>
            <p:custDataLst>
              <p:tags r:id="rId2"/>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224309"/>
            <a:ext cx="8208913" cy="1404491"/>
          </a:xfrm>
        </p:spPr>
        <p:txBody>
          <a:bodyPr>
            <a:noAutofit/>
          </a:bodyPr>
          <a:lstStyle/>
          <a:p>
            <a:r>
              <a:rPr lang="el-GR" dirty="0">
                <a:latin typeface="+mn-lt"/>
              </a:rPr>
              <a:t>Εντολή δημιουργίας υποψήφιου κλειδιού</a:t>
            </a:r>
          </a:p>
        </p:txBody>
      </p:sp>
      <p:sp>
        <p:nvSpPr>
          <p:cNvPr id="7" name="TextBox 4"/>
          <p:cNvSpPr txBox="1">
            <a:spLocks noChangeArrowheads="1"/>
          </p:cNvSpPr>
          <p:nvPr>
            <p:custDataLst>
              <p:tags r:id="rId2"/>
            </p:custDataLst>
          </p:nvPr>
        </p:nvSpPr>
        <p:spPr bwMode="auto">
          <a:xfrm>
            <a:off x="467544" y="2118335"/>
            <a:ext cx="820891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None/>
            </a:pPr>
            <a:r>
              <a:rPr lang="en-US" sz="2800" dirty="0" smtClean="0"/>
              <a:t>UNIQUE</a:t>
            </a:r>
            <a:r>
              <a:rPr lang="el-GR" sz="2800" dirty="0" smtClean="0"/>
              <a:t> (</a:t>
            </a:r>
            <a:r>
              <a:rPr lang="el-GR" sz="2800" i="1" dirty="0" err="1" smtClean="0"/>
              <a:t>λισκομ</a:t>
            </a:r>
            <a:r>
              <a:rPr lang="el-GR" sz="2800" i="1" dirty="0" smtClean="0"/>
              <a:t>-στηλών</a:t>
            </a:r>
            <a:r>
              <a:rPr lang="el-GR" sz="2800" dirty="0" smtClean="0"/>
              <a:t>) </a:t>
            </a:r>
          </a:p>
          <a:p>
            <a:pPr>
              <a:buFont typeface="Wingdings" pitchFamily="2" charset="2"/>
              <a:buNone/>
            </a:pPr>
            <a:endParaRPr lang="el-GR" sz="2800" dirty="0" smtClean="0"/>
          </a:p>
          <a:p>
            <a:pPr>
              <a:buFont typeface="Wingdings" pitchFamily="2" charset="2"/>
              <a:buNone/>
            </a:pPr>
            <a:r>
              <a:rPr lang="el-GR" sz="2800" dirty="0" smtClean="0"/>
              <a:t>ή τη μορφή</a:t>
            </a:r>
          </a:p>
          <a:p>
            <a:pPr>
              <a:buFont typeface="Wingdings" pitchFamily="2" charset="2"/>
              <a:buNone/>
            </a:pPr>
            <a:endParaRPr lang="el-GR" sz="2800" dirty="0" smtClean="0"/>
          </a:p>
          <a:p>
            <a:pPr>
              <a:buFont typeface="Wingdings" pitchFamily="2" charset="2"/>
              <a:buNone/>
            </a:pPr>
            <a:r>
              <a:rPr lang="en-US" sz="2800" dirty="0" smtClean="0"/>
              <a:t>PRIMARY KEY </a:t>
            </a:r>
            <a:r>
              <a:rPr lang="el-GR" sz="2800" dirty="0" smtClean="0"/>
              <a:t>(</a:t>
            </a:r>
            <a:r>
              <a:rPr lang="el-GR" sz="2800" i="1" dirty="0" err="1" smtClean="0"/>
              <a:t>λισκομ</a:t>
            </a:r>
            <a:r>
              <a:rPr lang="el-GR" sz="2800" i="1" dirty="0" smtClean="0"/>
              <a:t>-στηλών</a:t>
            </a:r>
            <a:r>
              <a:rPr lang="el-GR" sz="2800" dirty="0" smtClean="0"/>
              <a:t>)</a:t>
            </a:r>
            <a:endParaRPr lang="el-GR" sz="2800" dirty="0"/>
          </a:p>
        </p:txBody>
      </p:sp>
      <p:sp>
        <p:nvSpPr>
          <p:cNvPr id="5"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152301"/>
            <a:ext cx="8174484" cy="1260475"/>
          </a:xfrm>
        </p:spPr>
        <p:txBody>
          <a:bodyPr>
            <a:noAutofit/>
          </a:bodyPr>
          <a:lstStyle/>
          <a:p>
            <a:r>
              <a:rPr lang="el-GR" dirty="0">
                <a:latin typeface="+mn-lt"/>
              </a:rPr>
              <a:t>Εντολή δημιουργίας ξένου κλειδιού</a:t>
            </a:r>
          </a:p>
        </p:txBody>
      </p:sp>
      <p:sp>
        <p:nvSpPr>
          <p:cNvPr id="10" name="TextBox 4" descr="FOREIGN KEY (λισκομ-στηλών),&#10;       REFERENCES βασικός-πίνακας [(λισκομ-στηλών)]&#10;[ON DELETE επιλογή],&#10;[ON UPDATE επιλογή],&#10;&#10;όπου η επιλογή μπορεί να είναι:&#10;NO ACTION (καμιά ενέργεια), &#10;CASCADE (αλυσιδωτή διάδοση), &#10;SET DEFAULT (καθορισμός προεπιλεγμένης τιμής), &#10;SET NULL (καθορισμός null).&#10;"/>
          <p:cNvSpPr txBox="1">
            <a:spLocks noChangeArrowheads="1"/>
          </p:cNvSpPr>
          <p:nvPr>
            <p:custDataLst>
              <p:tags r:id="rId2"/>
            </p:custDataLst>
          </p:nvPr>
        </p:nvSpPr>
        <p:spPr bwMode="auto">
          <a:xfrm>
            <a:off x="357956" y="1548075"/>
            <a:ext cx="83185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en-GB" sz="2800" dirty="0"/>
              <a:t>FOREIGN KEY</a:t>
            </a:r>
            <a:r>
              <a:rPr lang="el-GR" sz="2800" dirty="0"/>
              <a:t> (</a:t>
            </a:r>
            <a:r>
              <a:rPr lang="el-GR" sz="2800" i="1" dirty="0" err="1"/>
              <a:t>λισκομ</a:t>
            </a:r>
            <a:r>
              <a:rPr lang="el-GR" sz="2800" i="1" dirty="0"/>
              <a:t>-στηλών</a:t>
            </a:r>
            <a:r>
              <a:rPr lang="el-GR" sz="2800" dirty="0"/>
              <a:t>)</a:t>
            </a:r>
          </a:p>
          <a:p>
            <a:pPr>
              <a:buFont typeface="Wingdings" pitchFamily="2" charset="2"/>
              <a:buNone/>
            </a:pPr>
            <a:r>
              <a:rPr lang="el-GR" sz="2800" dirty="0"/>
              <a:t>       </a:t>
            </a:r>
            <a:r>
              <a:rPr lang="en-GB" sz="2800" dirty="0"/>
              <a:t>REFERENCES </a:t>
            </a:r>
            <a:r>
              <a:rPr lang="el-GR" sz="2800" i="1" dirty="0"/>
              <a:t>βασικός-πίνακας</a:t>
            </a:r>
            <a:r>
              <a:rPr lang="el-GR" sz="2800" dirty="0"/>
              <a:t> [(</a:t>
            </a:r>
            <a:r>
              <a:rPr lang="el-GR" sz="2800" i="1" dirty="0" err="1"/>
              <a:t>λισκομ</a:t>
            </a:r>
            <a:r>
              <a:rPr lang="el-GR" sz="2800" i="1" dirty="0"/>
              <a:t>-στηλών</a:t>
            </a:r>
            <a:r>
              <a:rPr lang="el-GR" sz="2800" dirty="0"/>
              <a:t>)]</a:t>
            </a:r>
            <a:endParaRPr lang="en-GB" sz="2800" dirty="0"/>
          </a:p>
          <a:p>
            <a:pPr>
              <a:buFont typeface="Wingdings" pitchFamily="2" charset="2"/>
              <a:buNone/>
            </a:pPr>
            <a:r>
              <a:rPr lang="en-GB" sz="2800" dirty="0"/>
              <a:t>[ON DELETE </a:t>
            </a:r>
            <a:r>
              <a:rPr lang="el-GR" sz="2800" i="1" dirty="0"/>
              <a:t>επιλογή</a:t>
            </a:r>
            <a:r>
              <a:rPr lang="en-GB" sz="2800" dirty="0"/>
              <a:t>]</a:t>
            </a:r>
          </a:p>
          <a:p>
            <a:pPr>
              <a:buFont typeface="Wingdings" pitchFamily="2" charset="2"/>
              <a:buNone/>
            </a:pPr>
            <a:r>
              <a:rPr lang="en-GB" sz="2800" dirty="0"/>
              <a:t>[ON UPDATE </a:t>
            </a:r>
            <a:r>
              <a:rPr lang="el-GR" sz="2800" i="1" dirty="0"/>
              <a:t>επιλογή</a:t>
            </a:r>
            <a:r>
              <a:rPr lang="en-GB" sz="2800" dirty="0"/>
              <a:t>]</a:t>
            </a:r>
            <a:endParaRPr lang="el-GR" sz="2800" dirty="0"/>
          </a:p>
          <a:p>
            <a:pPr>
              <a:buFont typeface="Wingdings" pitchFamily="2" charset="2"/>
              <a:buNone/>
            </a:pPr>
            <a:endParaRPr lang="el-GR" sz="2800" dirty="0"/>
          </a:p>
          <a:p>
            <a:pPr>
              <a:buFont typeface="Wingdings" pitchFamily="2" charset="2"/>
              <a:buNone/>
            </a:pPr>
            <a:r>
              <a:rPr lang="el-GR" sz="2800" dirty="0"/>
              <a:t>όπου η </a:t>
            </a:r>
            <a:r>
              <a:rPr lang="el-GR" sz="2800" i="1" dirty="0"/>
              <a:t>επιλογή</a:t>
            </a:r>
            <a:r>
              <a:rPr lang="el-GR" sz="2800" dirty="0"/>
              <a:t> μπορεί να είναι:</a:t>
            </a:r>
          </a:p>
          <a:p>
            <a:pPr marL="457200" indent="-457200">
              <a:buFont typeface="Wingdings" pitchFamily="2" charset="2"/>
              <a:buChar char="§"/>
            </a:pPr>
            <a:r>
              <a:rPr lang="en-GB" sz="2800" dirty="0"/>
              <a:t>NO ACTION</a:t>
            </a:r>
            <a:r>
              <a:rPr lang="el-GR" sz="2800" dirty="0"/>
              <a:t> (καμιά ενέργεια) </a:t>
            </a:r>
          </a:p>
          <a:p>
            <a:pPr marL="457200" indent="-457200">
              <a:buFont typeface="Wingdings" pitchFamily="2" charset="2"/>
              <a:buChar char="§"/>
            </a:pPr>
            <a:r>
              <a:rPr lang="en-GB" sz="2800" dirty="0"/>
              <a:t>CASCADE</a:t>
            </a:r>
            <a:r>
              <a:rPr lang="el-GR" sz="2800" dirty="0"/>
              <a:t> (αλυσιδωτή διάδοση) </a:t>
            </a:r>
          </a:p>
          <a:p>
            <a:pPr marL="457200" indent="-457200">
              <a:buFont typeface="Wingdings" pitchFamily="2" charset="2"/>
              <a:buChar char="§"/>
            </a:pPr>
            <a:r>
              <a:rPr lang="en-GB" sz="2800" dirty="0"/>
              <a:t>SET DEFAULT</a:t>
            </a:r>
            <a:r>
              <a:rPr lang="el-GR" sz="2800" dirty="0"/>
              <a:t> (καθορισμός προεπιλεγμένης τιμής) </a:t>
            </a:r>
          </a:p>
          <a:p>
            <a:pPr marL="457200" indent="-457200">
              <a:buFont typeface="Wingdings" pitchFamily="2" charset="2"/>
              <a:buChar char="§"/>
            </a:pPr>
            <a:r>
              <a:rPr lang="en-GB" sz="2800" dirty="0"/>
              <a:t>SET NULL</a:t>
            </a:r>
            <a:r>
              <a:rPr lang="el-GR" sz="2800" dirty="0"/>
              <a:t> (καθορισμός </a:t>
            </a:r>
            <a:r>
              <a:rPr lang="en-GB" sz="2800" dirty="0"/>
              <a:t>null</a:t>
            </a:r>
            <a:r>
              <a:rPr lang="el-GR" sz="2800" dirty="0"/>
              <a:t>)</a:t>
            </a:r>
          </a:p>
        </p:txBody>
      </p:sp>
      <p:sp>
        <p:nvSpPr>
          <p:cNvPr id="15"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88640"/>
            <a:ext cx="7772400" cy="1421884"/>
          </a:xfrm>
        </p:spPr>
        <p:txBody>
          <a:bodyPr>
            <a:noAutofit/>
          </a:bodyPr>
          <a:lstStyle/>
          <a:p>
            <a:pPr algn="ctr"/>
            <a:r>
              <a:rPr lang="el-GR" sz="4400" dirty="0">
                <a:latin typeface="+mn-lt"/>
              </a:rPr>
              <a:t>Εντολή ορισμού δέσμευσης ελέγχου</a:t>
            </a:r>
          </a:p>
        </p:txBody>
      </p:sp>
      <p:sp>
        <p:nvSpPr>
          <p:cNvPr id="11" name="TextBox 4"/>
          <p:cNvSpPr txBox="1">
            <a:spLocks noChangeArrowheads="1"/>
          </p:cNvSpPr>
          <p:nvPr>
            <p:custDataLst>
              <p:tags r:id="rId2"/>
            </p:custDataLst>
          </p:nvPr>
        </p:nvSpPr>
        <p:spPr bwMode="auto">
          <a:xfrm>
            <a:off x="539751" y="2564904"/>
            <a:ext cx="81470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None/>
            </a:pPr>
            <a:r>
              <a:rPr lang="el-GR" sz="2800" dirty="0" smtClean="0"/>
              <a:t>Ένας ορισμός δέσμευσης ελέγχου έχει τη μορφή:</a:t>
            </a:r>
          </a:p>
          <a:p>
            <a:pPr>
              <a:buFont typeface="Wingdings" pitchFamily="2" charset="2"/>
              <a:buNone/>
            </a:pPr>
            <a:r>
              <a:rPr lang="en-US" sz="2800" dirty="0" smtClean="0"/>
              <a:t>CHECK</a:t>
            </a:r>
            <a:r>
              <a:rPr lang="el-GR" sz="2800" dirty="0" smtClean="0"/>
              <a:t> (παράσταση-συνθήκης)</a:t>
            </a:r>
            <a:r>
              <a:rPr lang="en-US" sz="2800" dirty="0" smtClean="0"/>
              <a:t>.</a:t>
            </a:r>
            <a:endParaRPr lang="el-GR" sz="2800" dirty="0"/>
          </a:p>
        </p:txBody>
      </p:sp>
      <p:sp>
        <p:nvSpPr>
          <p:cNvPr id="10"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5"/>
            <a:ext cx="8352928" cy="158417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Παράδειγμα εντολής δημιουργίας βασικού πίνακα</a:t>
            </a:r>
          </a:p>
        </p:txBody>
      </p:sp>
      <p:sp>
        <p:nvSpPr>
          <p:cNvPr id="10" name="Ορθογώνιο 9" descr="CREATE TABLE SP,&#10; (S# NOT NULL, P# NOT NULL, QTY NOT NULL,&#10;PRIMARY KEY (S#, P#),&#10;FOREIGN KEY (S#) REFERENCES S,&#10;ON DELETE CASCADE,&#10;ON UPDATE CASCADE,&#10;FOREIGN KEY (P#) REFERENCES P,&#10;ON DELETE CASCADE,&#10;ON UPDATE CASCADE,&#10;CHECK (QTY μεγαλύτερο του 0 AND QTY μικρότερο του 5001)).&#10;"/>
          <p:cNvSpPr/>
          <p:nvPr>
            <p:custDataLst>
              <p:tags r:id="rId2"/>
            </p:custDataLst>
          </p:nvPr>
        </p:nvSpPr>
        <p:spPr>
          <a:xfrm>
            <a:off x="467544" y="1539244"/>
            <a:ext cx="8208912" cy="5093702"/>
          </a:xfrm>
          <a:prstGeom prst="rect">
            <a:avLst/>
          </a:prstGeom>
        </p:spPr>
        <p:txBody>
          <a:bodyPr wrap="square">
            <a:spAutoFit/>
          </a:bodyPr>
          <a:lstStyle/>
          <a:p>
            <a:pPr>
              <a:spcAft>
                <a:spcPts val="600"/>
              </a:spcAft>
              <a:buFont typeface="Wingdings" pitchFamily="2" charset="2"/>
              <a:buNone/>
            </a:pPr>
            <a:r>
              <a:rPr lang="en-GB" sz="2800" dirty="0"/>
              <a:t>CREATE TABLE SP</a:t>
            </a:r>
          </a:p>
          <a:p>
            <a:pPr>
              <a:spcAft>
                <a:spcPts val="600"/>
              </a:spcAft>
              <a:buFont typeface="Wingdings" pitchFamily="2" charset="2"/>
              <a:buNone/>
            </a:pPr>
            <a:r>
              <a:rPr lang="en-GB" sz="2800" dirty="0"/>
              <a:t>	(S# NOT NULL, P# NOT NULL, QTY NOT NULL,</a:t>
            </a:r>
          </a:p>
          <a:p>
            <a:pPr>
              <a:spcAft>
                <a:spcPts val="600"/>
              </a:spcAft>
              <a:buFont typeface="Wingdings" pitchFamily="2" charset="2"/>
              <a:buNone/>
            </a:pPr>
            <a:r>
              <a:rPr lang="en-GB" sz="2800" dirty="0"/>
              <a:t>PRIMARY KEY (S#, P#),</a:t>
            </a:r>
          </a:p>
          <a:p>
            <a:pPr>
              <a:spcAft>
                <a:spcPts val="600"/>
              </a:spcAft>
              <a:buFont typeface="Wingdings" pitchFamily="2" charset="2"/>
              <a:buNone/>
            </a:pPr>
            <a:r>
              <a:rPr lang="en-GB" sz="2800" dirty="0"/>
              <a:t>FOREIGN KEY (S#) REFERENCES S</a:t>
            </a:r>
          </a:p>
          <a:p>
            <a:pPr>
              <a:spcAft>
                <a:spcPts val="600"/>
              </a:spcAft>
              <a:buFont typeface="Wingdings" pitchFamily="2" charset="2"/>
              <a:buNone/>
            </a:pPr>
            <a:r>
              <a:rPr lang="en-GB" sz="2800" dirty="0"/>
              <a:t>ON DELETE CASCADE,</a:t>
            </a:r>
          </a:p>
          <a:p>
            <a:pPr>
              <a:spcAft>
                <a:spcPts val="600"/>
              </a:spcAft>
              <a:buFont typeface="Wingdings" pitchFamily="2" charset="2"/>
              <a:buNone/>
            </a:pPr>
            <a:r>
              <a:rPr lang="en-GB" sz="2800" dirty="0"/>
              <a:t>ON UPDATE CASCADE,</a:t>
            </a:r>
          </a:p>
          <a:p>
            <a:pPr>
              <a:spcAft>
                <a:spcPts val="600"/>
              </a:spcAft>
              <a:buFont typeface="Wingdings" pitchFamily="2" charset="2"/>
              <a:buNone/>
            </a:pPr>
            <a:r>
              <a:rPr lang="en-GB" sz="2800" dirty="0"/>
              <a:t>FOREIGN KEY (P#) REFERENCES P</a:t>
            </a:r>
          </a:p>
          <a:p>
            <a:pPr>
              <a:spcAft>
                <a:spcPts val="600"/>
              </a:spcAft>
              <a:buFont typeface="Wingdings" pitchFamily="2" charset="2"/>
              <a:buNone/>
            </a:pPr>
            <a:r>
              <a:rPr lang="en-GB" sz="2800" dirty="0"/>
              <a:t>ON DELETE CASCADE</a:t>
            </a:r>
          </a:p>
          <a:p>
            <a:pPr>
              <a:spcAft>
                <a:spcPts val="600"/>
              </a:spcAft>
              <a:buFont typeface="Wingdings" pitchFamily="2" charset="2"/>
              <a:buNone/>
            </a:pPr>
            <a:r>
              <a:rPr lang="en-GB" sz="2800" dirty="0"/>
              <a:t>ON UPDATE CASCADE,</a:t>
            </a:r>
          </a:p>
          <a:p>
            <a:pPr>
              <a:spcAft>
                <a:spcPts val="600"/>
              </a:spcAft>
              <a:buFont typeface="Wingdings" pitchFamily="2" charset="2"/>
              <a:buNone/>
            </a:pPr>
            <a:r>
              <a:rPr lang="en-GB" sz="2800" dirty="0"/>
              <a:t>CHECK (QTY &gt; 0 AND QTY &lt; 5001));</a:t>
            </a:r>
            <a:endParaRPr lang="el-GR" sz="2800" dirty="0"/>
          </a:p>
        </p:txBody>
      </p:sp>
      <p:sp>
        <p:nvSpPr>
          <p:cNvPr id="11"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152301"/>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Εντολή τροποποίησης βασικού πίνακα</a:t>
            </a:r>
          </a:p>
        </p:txBody>
      </p:sp>
      <p:sp>
        <p:nvSpPr>
          <p:cNvPr id="8" name="Rectangle 4"/>
          <p:cNvSpPr txBox="1">
            <a:spLocks noChangeArrowheads="1"/>
          </p:cNvSpPr>
          <p:nvPr>
            <p:custDataLst>
              <p:tags r:id="rId2"/>
            </p:custDataLst>
          </p:nvPr>
        </p:nvSpPr>
        <p:spPr>
          <a:xfrm>
            <a:off x="467545" y="1412776"/>
            <a:ext cx="8208912" cy="504056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Wingdings" pitchFamily="2" charset="2"/>
              <a:buNone/>
            </a:pPr>
            <a:r>
              <a:rPr lang="en-US" sz="2800" b="1" dirty="0" smtClean="0"/>
              <a:t>Alter table</a:t>
            </a:r>
            <a:endParaRPr lang="el-GR" sz="2800" b="1" dirty="0" smtClean="0"/>
          </a:p>
          <a:p>
            <a:pPr marL="0" indent="0">
              <a:lnSpc>
                <a:spcPct val="90000"/>
              </a:lnSpc>
              <a:buFont typeface="Wingdings" pitchFamily="2" charset="2"/>
              <a:buNone/>
            </a:pPr>
            <a:r>
              <a:rPr lang="el-GR" sz="2400" dirty="0" smtClean="0"/>
              <a:t>Τροποποιεί βασικούς πίνακες. Υποστηρίζονται οι εξής αλλαγές:</a:t>
            </a:r>
          </a:p>
          <a:p>
            <a:pPr marL="0" indent="0" algn="just">
              <a:lnSpc>
                <a:spcPct val="90000"/>
              </a:lnSpc>
            </a:pPr>
            <a:r>
              <a:rPr lang="el-GR" sz="2400" dirty="0" smtClean="0"/>
              <a:t> Μπορεί να προστεθεί μια νέα στήλη</a:t>
            </a:r>
            <a:r>
              <a:rPr lang="en-US" sz="2400" dirty="0" smtClean="0"/>
              <a:t>,</a:t>
            </a:r>
            <a:endParaRPr lang="el-GR" sz="2400" dirty="0" smtClean="0"/>
          </a:p>
          <a:p>
            <a:pPr marL="0" indent="0" algn="just">
              <a:lnSpc>
                <a:spcPct val="90000"/>
              </a:lnSpc>
            </a:pPr>
            <a:r>
              <a:rPr lang="el-GR" sz="2400" dirty="0" smtClean="0"/>
              <a:t> Μπορεί να διαγραφεί μια υπάρχουσα στήλη</a:t>
            </a:r>
            <a:r>
              <a:rPr lang="en-US" sz="2400" dirty="0" smtClean="0"/>
              <a:t>,</a:t>
            </a:r>
            <a:r>
              <a:rPr lang="el-GR" sz="2400" dirty="0" smtClean="0"/>
              <a:t> </a:t>
            </a:r>
          </a:p>
          <a:p>
            <a:pPr marL="0" indent="0" algn="just">
              <a:lnSpc>
                <a:spcPct val="90000"/>
              </a:lnSpc>
            </a:pPr>
            <a:r>
              <a:rPr lang="el-GR" sz="2400" dirty="0" smtClean="0"/>
              <a:t> Μπορεί να οριστεί μια νέα προεπιλεγμένη τιμή για μια υπάρχουσα στήλη</a:t>
            </a:r>
            <a:r>
              <a:rPr lang="en-US" sz="2400" dirty="0" smtClean="0"/>
              <a:t>,</a:t>
            </a:r>
            <a:endParaRPr lang="el-GR" sz="2400" dirty="0" smtClean="0"/>
          </a:p>
          <a:p>
            <a:pPr marL="0" indent="0" algn="just">
              <a:lnSpc>
                <a:spcPct val="90000"/>
              </a:lnSpc>
            </a:pPr>
            <a:r>
              <a:rPr lang="el-GR" sz="2400" dirty="0" smtClean="0"/>
              <a:t> Μπορεί να διαγραφεί μια υπάρχουσα προεπιλεγμένη τιμή στήλης</a:t>
            </a:r>
            <a:r>
              <a:rPr lang="en-US" sz="2400" dirty="0" smtClean="0"/>
              <a:t>,</a:t>
            </a:r>
            <a:endParaRPr lang="el-GR" sz="2400" dirty="0" smtClean="0"/>
          </a:p>
          <a:p>
            <a:pPr marL="0" indent="0" algn="just">
              <a:lnSpc>
                <a:spcPct val="90000"/>
              </a:lnSpc>
            </a:pPr>
            <a:r>
              <a:rPr lang="el-GR" sz="2400" dirty="0" smtClean="0"/>
              <a:t> Μπορεί να καθοριστεί μια νέα δέσμευση ακεραιότητας βασικού πίνακα</a:t>
            </a:r>
            <a:r>
              <a:rPr lang="en-US" sz="2400" dirty="0" smtClean="0"/>
              <a:t>,</a:t>
            </a:r>
            <a:endParaRPr lang="el-GR" sz="2400" dirty="0" smtClean="0"/>
          </a:p>
          <a:p>
            <a:pPr marL="0" indent="0" algn="just">
              <a:lnSpc>
                <a:spcPct val="90000"/>
              </a:lnSpc>
            </a:pPr>
            <a:r>
              <a:rPr lang="el-GR" sz="2400" dirty="0" smtClean="0"/>
              <a:t> Μπορεί να διαγραφεί μια υπάρχουσα δέσμευση ακεραιότητας βασικού πίνακα</a:t>
            </a:r>
            <a:r>
              <a:rPr lang="en-US" sz="2400" dirty="0" smtClean="0"/>
              <a:t>.</a:t>
            </a:r>
            <a:endParaRPr lang="el-GR" sz="2400" dirty="0"/>
          </a:p>
        </p:txBody>
      </p:sp>
      <p:sp>
        <p:nvSpPr>
          <p:cNvPr id="9"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4" y="250626"/>
            <a:ext cx="8208912" cy="1450182"/>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a:latin typeface="+mn-lt"/>
              </a:rPr>
              <a:t>Παράδειγμα εντολή τροποποίησης βασικού πίνακα</a:t>
            </a:r>
          </a:p>
        </p:txBody>
      </p:sp>
      <p:sp>
        <p:nvSpPr>
          <p:cNvPr id="9" name="Rectangle 2" descr="ALTER TABLE S ADD COLUMN DISCOUNT INTEGER DEFAULT μείον 1.&#10;"/>
          <p:cNvSpPr txBox="1">
            <a:spLocks noChangeArrowheads="1"/>
          </p:cNvSpPr>
          <p:nvPr>
            <p:custDataLst>
              <p:tags r:id="rId2"/>
            </p:custDataLst>
          </p:nvPr>
        </p:nvSpPr>
        <p:spPr>
          <a:xfrm>
            <a:off x="467544" y="2348880"/>
            <a:ext cx="8208912" cy="1512168"/>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GB" sz="2800" dirty="0"/>
              <a:t>ALTER TABLE S ADD COLUMN</a:t>
            </a:r>
            <a:r>
              <a:rPr lang="el-GR" sz="2800" dirty="0"/>
              <a:t> </a:t>
            </a:r>
            <a:r>
              <a:rPr lang="en-GB" sz="2800" dirty="0" smtClean="0"/>
              <a:t>DISCOUNT INTEGER</a:t>
            </a:r>
            <a:r>
              <a:rPr lang="el-GR" sz="2800" dirty="0" smtClean="0"/>
              <a:t> </a:t>
            </a:r>
            <a:r>
              <a:rPr lang="en-GB" sz="2800" dirty="0" smtClean="0"/>
              <a:t>DEFAULT </a:t>
            </a:r>
            <a:r>
              <a:rPr lang="en-GB" sz="2800" dirty="0"/>
              <a:t>–1</a:t>
            </a:r>
            <a:endParaRPr lang="el-GR" sz="2800" dirty="0"/>
          </a:p>
        </p:txBody>
      </p:sp>
      <p:sp>
        <p:nvSpPr>
          <p:cNvPr id="10"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224309"/>
            <a:ext cx="8280919" cy="1548507"/>
          </a:xfrm>
        </p:spPr>
        <p:txBody>
          <a:bodyPr>
            <a:normAutofit/>
          </a:bodyPr>
          <a:lstStyle/>
          <a:p>
            <a:r>
              <a:rPr lang="el-GR" dirty="0">
                <a:latin typeface="+mn-lt"/>
              </a:rPr>
              <a:t>Εντολή κατάργησης βασικού πίνακα</a:t>
            </a:r>
          </a:p>
        </p:txBody>
      </p:sp>
      <p:sp>
        <p:nvSpPr>
          <p:cNvPr id="8" name="Text Box 2"/>
          <p:cNvSpPr txBox="1">
            <a:spLocks noChangeArrowheads="1"/>
          </p:cNvSpPr>
          <p:nvPr>
            <p:custDataLst>
              <p:tags r:id="rId2"/>
            </p:custDataLst>
          </p:nvPr>
        </p:nvSpPr>
        <p:spPr bwMode="auto">
          <a:xfrm>
            <a:off x="467544" y="2312876"/>
            <a:ext cx="8280920" cy="2412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4" tIns="69665" rIns="89964" bIns="44982"/>
          <a:lstStyle>
            <a:lvl1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1pPr>
            <a:lvl2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2pPr>
            <a:lvl3pPr indent="-230188">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3pPr>
            <a:lvl4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4pPr>
            <a:lvl5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9pPr>
          </a:lstStyle>
          <a:p>
            <a:pPr>
              <a:buFont typeface="Wingdings" pitchFamily="2" charset="2"/>
              <a:buNone/>
            </a:pPr>
            <a:r>
              <a:rPr lang="en-US" sz="2800" dirty="0" smtClean="0">
                <a:latin typeface="+mn-lt"/>
              </a:rPr>
              <a:t>DROP TABLE </a:t>
            </a:r>
            <a:r>
              <a:rPr lang="el-GR" sz="2800" i="1" dirty="0" smtClean="0">
                <a:latin typeface="+mn-lt"/>
              </a:rPr>
              <a:t>βασικός-πίνακας επιλογή</a:t>
            </a:r>
            <a:endParaRPr lang="el-GR" sz="2800" dirty="0" smtClean="0">
              <a:latin typeface="+mn-lt"/>
            </a:endParaRPr>
          </a:p>
          <a:p>
            <a:pPr>
              <a:buFont typeface="Wingdings" pitchFamily="2" charset="2"/>
              <a:buNone/>
            </a:pPr>
            <a:endParaRPr lang="el-GR" sz="2800" dirty="0" smtClean="0">
              <a:latin typeface="+mn-lt"/>
            </a:endParaRPr>
          </a:p>
          <a:p>
            <a:pPr>
              <a:buFont typeface="Wingdings" pitchFamily="2" charset="2"/>
              <a:buNone/>
            </a:pPr>
            <a:r>
              <a:rPr lang="el-GR" sz="2800" dirty="0" smtClean="0">
                <a:latin typeface="+mn-lt"/>
              </a:rPr>
              <a:t>όπου η </a:t>
            </a:r>
            <a:r>
              <a:rPr lang="el-GR" sz="2800" i="1" dirty="0" smtClean="0">
                <a:latin typeface="+mn-lt"/>
              </a:rPr>
              <a:t>επιλογή</a:t>
            </a:r>
            <a:r>
              <a:rPr lang="el-GR" sz="2800" dirty="0" smtClean="0">
                <a:latin typeface="+mn-lt"/>
              </a:rPr>
              <a:t> μπορεί να είναι:</a:t>
            </a:r>
          </a:p>
          <a:p>
            <a:pPr>
              <a:buFont typeface="Wingdings" pitchFamily="2" charset="2"/>
              <a:buNone/>
            </a:pPr>
            <a:r>
              <a:rPr lang="el-GR" sz="2800" dirty="0" smtClean="0">
                <a:latin typeface="+mn-lt"/>
              </a:rPr>
              <a:t>		</a:t>
            </a:r>
            <a:r>
              <a:rPr lang="en-US" sz="2800" dirty="0" smtClean="0">
                <a:latin typeface="+mn-lt"/>
              </a:rPr>
              <a:t>RESTRICT </a:t>
            </a:r>
            <a:r>
              <a:rPr lang="el-GR" sz="2800" dirty="0" smtClean="0">
                <a:latin typeface="+mn-lt"/>
              </a:rPr>
              <a:t>ή</a:t>
            </a:r>
            <a:r>
              <a:rPr lang="en-US" sz="2800" dirty="0" smtClean="0">
                <a:latin typeface="+mn-lt"/>
              </a:rPr>
              <a:t> CASCADE</a:t>
            </a:r>
            <a:r>
              <a:rPr lang="el-GR" sz="2800" dirty="0" smtClean="0">
                <a:latin typeface="+mn-lt"/>
              </a:rPr>
              <a:t>.</a:t>
            </a:r>
            <a:endParaRPr lang="en-US" sz="2800" dirty="0">
              <a:latin typeface="+mn-lt"/>
            </a:endParaRPr>
          </a:p>
        </p:txBody>
      </p:sp>
      <p:sp>
        <p:nvSpPr>
          <p:cNvPr id="10"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296317"/>
            <a:ext cx="8424936" cy="1260475"/>
          </a:xfrm>
        </p:spPr>
        <p:txBody>
          <a:bodyPr>
            <a:noAutofit/>
          </a:bodyPr>
          <a:lstStyle/>
          <a:p>
            <a:r>
              <a:rPr lang="el-GR" dirty="0">
                <a:latin typeface="+mn-lt"/>
              </a:rPr>
              <a:t>Χειρισμός δεδομένων: </a:t>
            </a:r>
            <a:br>
              <a:rPr lang="el-GR" dirty="0">
                <a:latin typeface="+mn-lt"/>
              </a:rPr>
            </a:br>
            <a:r>
              <a:rPr lang="el-GR" dirty="0">
                <a:latin typeface="+mn-lt"/>
              </a:rPr>
              <a:t>πράξεις ανάκλησης</a:t>
            </a:r>
          </a:p>
        </p:txBody>
      </p:sp>
      <p:sp>
        <p:nvSpPr>
          <p:cNvPr id="6" name="Rectangle 6"/>
          <p:cNvSpPr txBox="1">
            <a:spLocks noChangeArrowheads="1"/>
          </p:cNvSpPr>
          <p:nvPr>
            <p:custDataLst>
              <p:tags r:id="rId2"/>
            </p:custDataLst>
          </p:nvPr>
        </p:nvSpPr>
        <p:spPr>
          <a:xfrm>
            <a:off x="467545" y="2420888"/>
            <a:ext cx="8280920" cy="720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800" dirty="0" smtClean="0"/>
              <a:t>SELECT</a:t>
            </a:r>
          </a:p>
          <a:p>
            <a:pPr marL="0" indent="0" algn="ctr">
              <a:buFont typeface="Wingdings" pitchFamily="2" charset="2"/>
              <a:buNone/>
            </a:pPr>
            <a:endParaRPr lang="en-US" sz="2800" dirty="0"/>
          </a:p>
        </p:txBody>
      </p:sp>
      <p:sp>
        <p:nvSpPr>
          <p:cNvPr id="7"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1008112"/>
          </a:xfrm>
        </p:spPr>
        <p:txBody>
          <a:bodyPr>
            <a:noAutofit/>
          </a:bodyPr>
          <a:lstStyle/>
          <a:p>
            <a:r>
              <a:rPr lang="el-GR" dirty="0">
                <a:latin typeface="+mn-lt"/>
              </a:rPr>
              <a:t>Επαναλαμβανόμενες γραμμές</a:t>
            </a:r>
          </a:p>
        </p:txBody>
      </p:sp>
      <p:sp>
        <p:nvSpPr>
          <p:cNvPr id="4" name="Ορθογώνιο 3"/>
          <p:cNvSpPr/>
          <p:nvPr>
            <p:custDataLst>
              <p:tags r:id="rId2"/>
            </p:custDataLst>
          </p:nvPr>
        </p:nvSpPr>
        <p:spPr>
          <a:xfrm>
            <a:off x="467545" y="2118335"/>
            <a:ext cx="8208912" cy="2246769"/>
          </a:xfrm>
          <a:prstGeom prst="rect">
            <a:avLst/>
          </a:prstGeom>
        </p:spPr>
        <p:txBody>
          <a:bodyPr wrap="square">
            <a:spAutoFit/>
          </a:bodyPr>
          <a:lstStyle/>
          <a:p>
            <a:r>
              <a:rPr lang="el-GR" sz="2800" dirty="0" smtClean="0"/>
              <a:t>Η </a:t>
            </a:r>
            <a:r>
              <a:rPr lang="en-US" sz="2800" dirty="0" smtClean="0"/>
              <a:t>SQL</a:t>
            </a:r>
            <a:r>
              <a:rPr lang="el-GR" sz="2800" dirty="0" smtClean="0"/>
              <a:t> δεν απαλείφει τις επαναλαμβανόμενες γραμμές που πλεονάζουν από το αποτέλεσμα μιας εντολής </a:t>
            </a:r>
            <a:r>
              <a:rPr lang="en-US" sz="2800" dirty="0" smtClean="0"/>
              <a:t>SELECT</a:t>
            </a:r>
            <a:r>
              <a:rPr lang="el-GR" sz="2800" dirty="0" smtClean="0"/>
              <a:t>, εκτός αν ο χρήστης ζητήσει ρητά να γίνει αυτό, με τη λέξη κλειδί </a:t>
            </a:r>
            <a:r>
              <a:rPr lang="en-US" sz="2800" b="1" dirty="0" smtClean="0"/>
              <a:t>DISTINCT</a:t>
            </a:r>
            <a:r>
              <a:rPr lang="el-GR" sz="2800" dirty="0" smtClean="0"/>
              <a:t> (ΔΙΑΚΕΚΡΙΜΕΝΕΣ ΓΡΑΜΜΕΣ).</a:t>
            </a:r>
            <a:endParaRPr lang="el-GR" sz="2800" dirty="0"/>
          </a:p>
        </p:txBody>
      </p:sp>
      <p:sp>
        <p:nvSpPr>
          <p:cNvPr id="5"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188640"/>
            <a:ext cx="8208912" cy="1152128"/>
          </a:xfrm>
        </p:spPr>
        <p:txBody>
          <a:bodyPr>
            <a:noAutofit/>
          </a:bodyPr>
          <a:lstStyle/>
          <a:p>
            <a:r>
              <a:rPr lang="el-GR" dirty="0">
                <a:latin typeface="+mn-lt"/>
                <a:ea typeface="Kozuka Gothic Pr6N B" pitchFamily="34" charset="-128"/>
              </a:rPr>
              <a:t>Διάταξη γραμμών</a:t>
            </a:r>
          </a:p>
        </p:txBody>
      </p:sp>
      <p:sp>
        <p:nvSpPr>
          <p:cNvPr id="8" name="Content Placeholder 2"/>
          <p:cNvSpPr>
            <a:spLocks noGrp="1"/>
          </p:cNvSpPr>
          <p:nvPr>
            <p:ph idx="4294967295"/>
          </p:nvPr>
        </p:nvSpPr>
        <p:spPr>
          <a:xfrm>
            <a:off x="467545" y="1556792"/>
            <a:ext cx="8280920" cy="3960440"/>
          </a:xfrm>
        </p:spPr>
        <p:txBody>
          <a:bodyPr>
            <a:noAutofit/>
          </a:bodyPr>
          <a:lstStyle/>
          <a:p>
            <a:pPr marL="0" indent="0">
              <a:lnSpc>
                <a:spcPct val="90000"/>
              </a:lnSpc>
              <a:buFont typeface="Wingdings" pitchFamily="2" charset="2"/>
              <a:buNone/>
            </a:pPr>
            <a:r>
              <a:rPr lang="el-GR" sz="2800" dirty="0" smtClean="0"/>
              <a:t>Η φράση </a:t>
            </a:r>
            <a:r>
              <a:rPr lang="en-US" sz="2800" dirty="0" smtClean="0"/>
              <a:t>ORDER BY </a:t>
            </a:r>
            <a:r>
              <a:rPr lang="el-GR" sz="2800" dirty="0" smtClean="0"/>
              <a:t>(διάταξη κατά) έχει τη μορφή</a:t>
            </a:r>
          </a:p>
          <a:p>
            <a:pPr marL="0" indent="0">
              <a:lnSpc>
                <a:spcPct val="90000"/>
              </a:lnSpc>
              <a:buFont typeface="Wingdings" pitchFamily="2" charset="2"/>
              <a:buNone/>
            </a:pPr>
            <a:endParaRPr lang="el-GR" sz="2800" dirty="0" smtClean="0"/>
          </a:p>
          <a:p>
            <a:pPr marL="0" indent="0" algn="ctr">
              <a:lnSpc>
                <a:spcPct val="90000"/>
              </a:lnSpc>
              <a:buFont typeface="Wingdings" pitchFamily="2" charset="2"/>
              <a:buNone/>
            </a:pPr>
            <a:r>
              <a:rPr lang="en-US" sz="2800" dirty="0" smtClean="0"/>
              <a:t>ORDER BY </a:t>
            </a:r>
            <a:r>
              <a:rPr lang="el-GR" sz="2800" i="1" dirty="0" err="1" smtClean="0"/>
              <a:t>λισκομ</a:t>
            </a:r>
            <a:r>
              <a:rPr lang="el-GR" sz="2800" i="1" dirty="0" smtClean="0"/>
              <a:t>-στοιχείων-διάταξης</a:t>
            </a:r>
          </a:p>
          <a:p>
            <a:pPr marL="0" indent="0">
              <a:lnSpc>
                <a:spcPct val="90000"/>
              </a:lnSpc>
              <a:buFont typeface="Wingdings" pitchFamily="2" charset="2"/>
              <a:buNone/>
            </a:pPr>
            <a:endParaRPr lang="el-GR" sz="2800" dirty="0" smtClean="0"/>
          </a:p>
          <a:p>
            <a:pPr marL="0" indent="0" algn="just">
              <a:lnSpc>
                <a:spcPct val="90000"/>
              </a:lnSpc>
              <a:buFont typeface="Wingdings" pitchFamily="2" charset="2"/>
              <a:buNone/>
            </a:pPr>
            <a:r>
              <a:rPr lang="el-GR" sz="2800" dirty="0" smtClean="0"/>
              <a:t>Όπου (α) η </a:t>
            </a:r>
            <a:r>
              <a:rPr lang="el-GR" sz="2800" i="1" dirty="0" err="1" smtClean="0"/>
              <a:t>λισκομ</a:t>
            </a:r>
            <a:r>
              <a:rPr lang="el-GR" sz="2800" dirty="0" smtClean="0"/>
              <a:t> πρέπει να μην είναι κενή και (β) το κάθε </a:t>
            </a:r>
            <a:r>
              <a:rPr lang="el-GR" sz="2800" i="1" dirty="0" smtClean="0"/>
              <a:t>στοιχείο-διάταξης</a:t>
            </a:r>
            <a:r>
              <a:rPr lang="el-GR" sz="2800" dirty="0" smtClean="0"/>
              <a:t> αποτελείται από ένα όνομα στήλης χωρίς προσδιοριστικό που ακολουθείται από τη λέξη κλειδί </a:t>
            </a:r>
            <a:r>
              <a:rPr lang="en-US" sz="2800" dirty="0" smtClean="0"/>
              <a:t>ASC</a:t>
            </a:r>
            <a:r>
              <a:rPr lang="el-GR" sz="2800" dirty="0" smtClean="0"/>
              <a:t> (αύξουσα σειρά) ή </a:t>
            </a:r>
            <a:r>
              <a:rPr lang="en-US" sz="2800" dirty="0" smtClean="0"/>
              <a:t>DESC</a:t>
            </a:r>
            <a:r>
              <a:rPr lang="el-GR" sz="2800" dirty="0" smtClean="0"/>
              <a:t> (φθίνουσα σειρά), αντίστοιχα και το </a:t>
            </a:r>
            <a:r>
              <a:rPr lang="en-US" sz="2800" dirty="0" smtClean="0"/>
              <a:t>ASC</a:t>
            </a:r>
            <a:r>
              <a:rPr lang="el-GR" sz="2800" dirty="0" smtClean="0"/>
              <a:t> είναι η προεπιλογή.</a:t>
            </a:r>
            <a:endParaRPr lang="el-GR" sz="2800" dirty="0"/>
          </a:p>
        </p:txBody>
      </p:sp>
      <p:sp>
        <p:nvSpPr>
          <p:cNvPr id="7" name="Θέση υποσέλιδου 3" descr="."/>
          <p:cNvSpPr txBox="1">
            <a:spLocks/>
          </p:cNvSpPr>
          <p:nvPr>
            <p:custDataLst>
              <p:tags r:id="rId2"/>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latin typeface="+mn-lt"/>
              </a:rPr>
              <a:t>Παραδείγματα (1 από 14)</a:t>
            </a:r>
            <a:endParaRPr lang="el-GR" dirty="0">
              <a:latin typeface="+mn-lt"/>
            </a:endParaRPr>
          </a:p>
        </p:txBody>
      </p:sp>
      <p:sp>
        <p:nvSpPr>
          <p:cNvPr id="8" name="Rectangle 146"/>
          <p:cNvSpPr txBox="1">
            <a:spLocks noChangeArrowheads="1"/>
          </p:cNvSpPr>
          <p:nvPr/>
        </p:nvSpPr>
        <p:spPr>
          <a:xfrm>
            <a:off x="533400" y="1337320"/>
            <a:ext cx="8229600" cy="1371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 typeface="Wingdings" pitchFamily="2" charset="2"/>
              <a:buNone/>
            </a:pPr>
            <a:r>
              <a:rPr lang="el-GR" sz="2800" dirty="0" smtClean="0"/>
              <a:t>1. Να βρεθεί το χρώμα και η πόλη για τα εξαρτήματα που δεν είναι από το Παρίσι και έχουν βάρος μεγαλύτερο από δέκα.</a:t>
            </a:r>
          </a:p>
          <a:p>
            <a:pPr marL="0" indent="0" algn="just">
              <a:lnSpc>
                <a:spcPct val="90000"/>
              </a:lnSpc>
              <a:buFont typeface="Wingdings" pitchFamily="2" charset="2"/>
              <a:buNone/>
            </a:pPr>
            <a:endParaRPr lang="en-GB" sz="2800" dirty="0" smtClean="0"/>
          </a:p>
          <a:p>
            <a:pPr marL="0" indent="0">
              <a:lnSpc>
                <a:spcPct val="90000"/>
              </a:lnSpc>
              <a:buFont typeface="Wingdings" pitchFamily="2" charset="2"/>
              <a:buNone/>
            </a:pPr>
            <a:endParaRPr lang="el-GR" sz="2800" dirty="0"/>
          </a:p>
        </p:txBody>
      </p:sp>
      <p:sp>
        <p:nvSpPr>
          <p:cNvPr id="9" name="Rectangle 148" descr="SELECT P τελεία COLOR, P τελεία CITY,&#10;FROM P,&#10;WHERE P τελεία CITY &lt;&gt; ‘PARIS’,&#10;AND P τελεία WEIGHT μεγαλύτερο του 10.&#10;&#10;"/>
          <p:cNvSpPr txBox="1">
            <a:spLocks noChangeArrowheads="1"/>
          </p:cNvSpPr>
          <p:nvPr>
            <p:custDataLst>
              <p:tags r:id="rId2"/>
            </p:custDataLst>
          </p:nvPr>
        </p:nvSpPr>
        <p:spPr>
          <a:xfrm>
            <a:off x="533400" y="3048000"/>
            <a:ext cx="4038600" cy="1905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GB" sz="2400" dirty="0" smtClean="0"/>
              <a:t>SELECT P.COLOR, P.CITY</a:t>
            </a:r>
          </a:p>
          <a:p>
            <a:pPr>
              <a:buFont typeface="Wingdings" pitchFamily="2" charset="2"/>
              <a:buNone/>
            </a:pPr>
            <a:r>
              <a:rPr lang="en-GB" sz="2400" dirty="0" smtClean="0"/>
              <a:t>FROM P</a:t>
            </a:r>
          </a:p>
          <a:p>
            <a:pPr>
              <a:buFont typeface="Wingdings" pitchFamily="2" charset="2"/>
              <a:buNone/>
            </a:pPr>
            <a:r>
              <a:rPr lang="en-GB" sz="2400" dirty="0" smtClean="0"/>
              <a:t>WHERE P.CITY &lt;&gt; ‘PARIS’</a:t>
            </a:r>
          </a:p>
          <a:p>
            <a:pPr>
              <a:buFont typeface="Wingdings" pitchFamily="2" charset="2"/>
              <a:buNone/>
            </a:pPr>
            <a:r>
              <a:rPr lang="en-GB" sz="2400" dirty="0" smtClean="0"/>
              <a:t>AND P.WEIGHT &gt; 10</a:t>
            </a:r>
          </a:p>
          <a:p>
            <a:pPr>
              <a:buFont typeface="Wingdings" pitchFamily="2" charset="2"/>
              <a:buNone/>
            </a:pPr>
            <a:endParaRPr lang="en-GB" sz="2400" dirty="0"/>
          </a:p>
        </p:txBody>
      </p:sp>
      <p:sp>
        <p:nvSpPr>
          <p:cNvPr id="10" name="Rectangle 149" descr="SELECT DISTINCT P τελεία COLOR,  P τελεία CITY,&#10;FROM P,&#10;WHERE P τελεία CITY &lt;&gt; ‘PARIS’,&#10;AND P τελεία WEIGHT μεγαλύτερο του 10,&#10;ORDER BY CITY DESC.&#10;&#10;"/>
          <p:cNvSpPr>
            <a:spLocks noChangeArrowheads="1"/>
          </p:cNvSpPr>
          <p:nvPr>
            <p:custDataLst>
              <p:tags r:id="rId3"/>
            </p:custDataLst>
          </p:nvPr>
        </p:nvSpPr>
        <p:spPr bwMode="auto">
          <a:xfrm>
            <a:off x="4572000" y="2996952"/>
            <a:ext cx="4191000" cy="261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65000"/>
              <a:buFont typeface="Wingdings" pitchFamily="2" charset="2"/>
              <a:buNone/>
            </a:pPr>
            <a:r>
              <a:rPr lang="en-GB" sz="2400" dirty="0"/>
              <a:t>SELECT DISTINCT P.COLOR, 			 P.CITY</a:t>
            </a:r>
          </a:p>
          <a:p>
            <a:pPr marL="342900" indent="-342900">
              <a:spcBef>
                <a:spcPct val="20000"/>
              </a:spcBef>
              <a:buClr>
                <a:schemeClr val="hlink"/>
              </a:buClr>
              <a:buSzPct val="65000"/>
              <a:buFont typeface="Wingdings" pitchFamily="2" charset="2"/>
              <a:buNone/>
            </a:pPr>
            <a:r>
              <a:rPr lang="en-GB" sz="2400" dirty="0"/>
              <a:t>FROM P</a:t>
            </a:r>
          </a:p>
          <a:p>
            <a:pPr marL="342900" indent="-342900">
              <a:spcBef>
                <a:spcPct val="20000"/>
              </a:spcBef>
              <a:buClr>
                <a:schemeClr val="hlink"/>
              </a:buClr>
              <a:buSzPct val="65000"/>
              <a:buFont typeface="Wingdings" pitchFamily="2" charset="2"/>
              <a:buNone/>
            </a:pPr>
            <a:r>
              <a:rPr lang="en-GB" sz="2400" dirty="0"/>
              <a:t>WHERE P.CITY &lt;&gt; ‘PARIS’</a:t>
            </a:r>
          </a:p>
          <a:p>
            <a:pPr marL="342900" indent="-342900">
              <a:spcBef>
                <a:spcPct val="20000"/>
              </a:spcBef>
              <a:buClr>
                <a:schemeClr val="hlink"/>
              </a:buClr>
              <a:buSzPct val="65000"/>
              <a:buFont typeface="Wingdings" pitchFamily="2" charset="2"/>
              <a:buNone/>
            </a:pPr>
            <a:r>
              <a:rPr lang="en-GB" sz="2400" dirty="0"/>
              <a:t>AND P.WEIGHT &gt; 10</a:t>
            </a:r>
          </a:p>
          <a:p>
            <a:pPr marL="342900" indent="-342900">
              <a:spcBef>
                <a:spcPct val="20000"/>
              </a:spcBef>
              <a:buClr>
                <a:schemeClr val="hlink"/>
              </a:buClr>
              <a:buSzPct val="65000"/>
              <a:buFont typeface="Wingdings" pitchFamily="2" charset="2"/>
              <a:buNone/>
            </a:pPr>
            <a:r>
              <a:rPr lang="en-GB" sz="2400" dirty="0"/>
              <a:t>ORDER BY CITY DESC;</a:t>
            </a:r>
          </a:p>
          <a:p>
            <a:pPr marL="342900" indent="-342900">
              <a:spcBef>
                <a:spcPct val="20000"/>
              </a:spcBef>
              <a:buClr>
                <a:schemeClr val="hlink"/>
              </a:buClr>
              <a:buSzPct val="65000"/>
              <a:buFont typeface="Wingdings" pitchFamily="2" charset="2"/>
              <a:buNone/>
            </a:pPr>
            <a:endParaRPr lang="en-GB" sz="2400" dirty="0">
              <a:latin typeface="Tahoma" pitchFamily="34" charset="0"/>
            </a:endParaRPr>
          </a:p>
        </p:txBody>
      </p:sp>
      <p:sp>
        <p:nvSpPr>
          <p:cNvPr id="7"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44624"/>
            <a:ext cx="8280920" cy="1296144"/>
          </a:xfrm>
        </p:spPr>
        <p:txBody>
          <a:bodyPr>
            <a:noAutofit/>
          </a:bodyPr>
          <a:lstStyle/>
          <a:p>
            <a:r>
              <a:rPr lang="el-GR" dirty="0"/>
              <a:t>Παραδείγματα </a:t>
            </a:r>
            <a:r>
              <a:rPr lang="el-GR" dirty="0" smtClean="0"/>
              <a:t>(2 </a:t>
            </a:r>
            <a:r>
              <a:rPr lang="el-GR" dirty="0"/>
              <a:t>από 14)</a:t>
            </a:r>
          </a:p>
        </p:txBody>
      </p:sp>
      <p:sp>
        <p:nvSpPr>
          <p:cNvPr id="2" name="Ορθογώνιο 1" descr="2. Για όλα τα εξαρτήματα, να βρεθεί ο κωδικός και το βάρος του εξαρτήματος σε γραμμάρια.&#10;&#10;SELECT P τελεία P#, P τελεία WEIGHT επί 454 AS GMWT&#10;FROM P,&#10;&#10;3. Να βρεθούν όλες οι λεπτομέρειες για όλους τους προμηθευτές.&#10;&#10;SELECT επί, &#10;FROM S.&#10;&#10;"/>
          <p:cNvSpPr/>
          <p:nvPr/>
        </p:nvSpPr>
        <p:spPr>
          <a:xfrm>
            <a:off x="467544" y="1484784"/>
            <a:ext cx="8280920" cy="4228850"/>
          </a:xfrm>
          <a:prstGeom prst="rect">
            <a:avLst/>
          </a:prstGeom>
        </p:spPr>
        <p:txBody>
          <a:bodyPr wrap="square">
            <a:spAutoFit/>
          </a:bodyPr>
          <a:lstStyle/>
          <a:p>
            <a:pPr algn="just">
              <a:lnSpc>
                <a:spcPct val="80000"/>
              </a:lnSpc>
            </a:pPr>
            <a:r>
              <a:rPr lang="el-GR" sz="2800" dirty="0"/>
              <a:t>2. Για όλα τα εξαρτήματα, να βρεθεί ο κωδικός και το βάρος του εξαρτήματος σε γραμμάρια.</a:t>
            </a:r>
          </a:p>
          <a:p>
            <a:pPr algn="just">
              <a:lnSpc>
                <a:spcPct val="80000"/>
              </a:lnSpc>
            </a:pPr>
            <a:endParaRPr lang="en-GB" sz="2800" dirty="0"/>
          </a:p>
          <a:p>
            <a:pPr algn="just">
              <a:lnSpc>
                <a:spcPct val="80000"/>
              </a:lnSpc>
            </a:pPr>
            <a:r>
              <a:rPr lang="en-GB" sz="2800" dirty="0"/>
              <a:t>SELECT P.P#, P.WEIGHT * 454 AS GMWT</a:t>
            </a:r>
          </a:p>
          <a:p>
            <a:pPr algn="just">
              <a:lnSpc>
                <a:spcPct val="80000"/>
              </a:lnSpc>
            </a:pPr>
            <a:r>
              <a:rPr lang="en-GB" sz="2800" dirty="0"/>
              <a:t>FROM P</a:t>
            </a:r>
          </a:p>
          <a:p>
            <a:pPr algn="just">
              <a:lnSpc>
                <a:spcPct val="80000"/>
              </a:lnSpc>
            </a:pPr>
            <a:endParaRPr lang="el-GR" sz="2800" dirty="0"/>
          </a:p>
          <a:p>
            <a:pPr algn="just">
              <a:lnSpc>
                <a:spcPct val="80000"/>
              </a:lnSpc>
            </a:pPr>
            <a:r>
              <a:rPr lang="el-GR" sz="2800" dirty="0"/>
              <a:t>3. Να βρεθούν όλες οι λεπτομέρειες για όλους τους προμηθευτές.</a:t>
            </a:r>
          </a:p>
          <a:p>
            <a:pPr algn="just">
              <a:lnSpc>
                <a:spcPct val="80000"/>
              </a:lnSpc>
            </a:pPr>
            <a:endParaRPr lang="en-GB" sz="2800" dirty="0"/>
          </a:p>
          <a:p>
            <a:pPr algn="just">
              <a:lnSpc>
                <a:spcPct val="80000"/>
              </a:lnSpc>
            </a:pPr>
            <a:r>
              <a:rPr lang="en-GB" sz="2800" dirty="0"/>
              <a:t>SELECT</a:t>
            </a:r>
            <a:r>
              <a:rPr lang="el-GR" sz="2800" dirty="0"/>
              <a:t> * </a:t>
            </a:r>
            <a:endParaRPr lang="en-GB" sz="2800" dirty="0"/>
          </a:p>
          <a:p>
            <a:pPr algn="just">
              <a:lnSpc>
                <a:spcPct val="80000"/>
              </a:lnSpc>
            </a:pPr>
            <a:r>
              <a:rPr lang="en-GB" sz="2800" dirty="0"/>
              <a:t>FROM S</a:t>
            </a:r>
          </a:p>
          <a:p>
            <a:pPr algn="just">
              <a:lnSpc>
                <a:spcPct val="80000"/>
              </a:lnSpc>
            </a:pPr>
            <a:endParaRPr lang="el-GR" sz="2800" dirty="0"/>
          </a:p>
        </p:txBody>
      </p:sp>
      <p:sp>
        <p:nvSpPr>
          <p:cNvPr id="10" name="Θέση υποσέλιδου 3" descr="."/>
          <p:cNvSpPr txBox="1">
            <a:spLocks/>
          </p:cNvSpPr>
          <p:nvPr>
            <p:custDataLst>
              <p:tags r:id="rId2"/>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p:cNvSpPr>
            <a:spLocks noGrp="1" noChangeArrowheads="1"/>
          </p:cNvSpPr>
          <p:nvPr>
            <p:ph type="title"/>
          </p:nvPr>
        </p:nvSpPr>
        <p:spPr>
          <a:xfrm>
            <a:off x="395536" y="44624"/>
            <a:ext cx="842493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Παραδείγματα </a:t>
            </a:r>
            <a:r>
              <a:rPr lang="el-GR" dirty="0" smtClean="0"/>
              <a:t>(3 </a:t>
            </a:r>
            <a:r>
              <a:rPr lang="el-GR" dirty="0"/>
              <a:t>από 14)</a:t>
            </a:r>
            <a:endParaRPr lang="el-GR" dirty="0">
              <a:latin typeface="+mn-lt"/>
            </a:endParaRPr>
          </a:p>
        </p:txBody>
      </p:sp>
      <p:sp>
        <p:nvSpPr>
          <p:cNvPr id="8" name="Θέση περιεχομένου 4" descr="4. Να βρεθούν όλοι οι συνδυασμοί πληροφοριών προμηθευτών και εξαρτημάτων που είναι τέτοιοι ώστε ο προμηθευτής και το εξάρτημα να έχουν κοινό τόπο.&#10;&#10;α) SELECT S τελεία S#, S τελέια S NAME, S τελεία STATUS, S τελεία CITY,&#10;     P τελεία P#, P τελεία P NAME, P τελεία COLOR, P τελεία WEIGHT,&#10;FROM S, P,&#10;WHERE S τελεία CITY ίσο με P τελεία CITY,&#10;&#10;β) S JOIN P USING CITY,&#10;&#10;γ) S NATURAL JOIN P.&#10;"/>
          <p:cNvSpPr>
            <a:spLocks noGrp="1"/>
          </p:cNvSpPr>
          <p:nvPr>
            <p:ph idx="1"/>
            <p:custDataLst>
              <p:tags r:id="rId2"/>
            </p:custDataLst>
          </p:nvPr>
        </p:nvSpPr>
        <p:spPr>
          <a:xfrm>
            <a:off x="467544" y="1196752"/>
            <a:ext cx="8280920" cy="5076154"/>
          </a:xfrm>
        </p:spPr>
        <p:txBody>
          <a:bodyPr>
            <a:noAutofit/>
          </a:bodyPr>
          <a:lstStyle/>
          <a:p>
            <a:pPr marL="0" indent="0" algn="just">
              <a:lnSpc>
                <a:spcPct val="80000"/>
              </a:lnSpc>
              <a:buFont typeface="Wingdings" pitchFamily="2" charset="2"/>
              <a:buNone/>
            </a:pPr>
            <a:r>
              <a:rPr lang="en-US" sz="2400" dirty="0"/>
              <a:t>4</a:t>
            </a:r>
            <a:r>
              <a:rPr lang="el-GR" sz="2400" dirty="0"/>
              <a:t>. Να βρεθούν όλοι οι συνδυασμοί πληροφοριών προμηθευτών και εξαρτημάτων που είναι τέτοιοι ώστε ο προμηθευτής και το εξάρτημα να έχουν κοινό τόπο.</a:t>
            </a:r>
          </a:p>
          <a:p>
            <a:pPr marL="0" indent="0" algn="just">
              <a:lnSpc>
                <a:spcPct val="80000"/>
              </a:lnSpc>
              <a:buFont typeface="Wingdings" pitchFamily="2" charset="2"/>
              <a:buNone/>
            </a:pPr>
            <a:endParaRPr lang="el-GR" sz="2400" dirty="0"/>
          </a:p>
          <a:p>
            <a:pPr marL="0" indent="0" algn="just">
              <a:lnSpc>
                <a:spcPct val="80000"/>
              </a:lnSpc>
              <a:buFont typeface="Wingdings" pitchFamily="2" charset="2"/>
              <a:buNone/>
            </a:pPr>
            <a:r>
              <a:rPr lang="el-GR" sz="2400" dirty="0"/>
              <a:t>α</a:t>
            </a:r>
            <a:r>
              <a:rPr lang="en-GB" sz="2400" dirty="0"/>
              <a:t>) SELECT S.S#, S.SNAME, S.STATUS, S.CITY,</a:t>
            </a:r>
          </a:p>
          <a:p>
            <a:pPr marL="0" indent="0" algn="just">
              <a:lnSpc>
                <a:spcPct val="80000"/>
              </a:lnSpc>
              <a:buFont typeface="Wingdings" pitchFamily="2" charset="2"/>
              <a:buNone/>
            </a:pPr>
            <a:r>
              <a:rPr lang="en-GB" sz="2400" dirty="0"/>
              <a:t>	    P.P#, P.PNAME, P.COLOR, P.WEIGHT</a:t>
            </a:r>
          </a:p>
          <a:p>
            <a:pPr marL="0" indent="0" algn="just">
              <a:lnSpc>
                <a:spcPct val="80000"/>
              </a:lnSpc>
              <a:buFont typeface="Wingdings" pitchFamily="2" charset="2"/>
              <a:buNone/>
            </a:pPr>
            <a:r>
              <a:rPr lang="en-GB" sz="2400" dirty="0"/>
              <a:t>FROM S, P</a:t>
            </a:r>
          </a:p>
          <a:p>
            <a:pPr marL="0" indent="0" algn="just">
              <a:lnSpc>
                <a:spcPct val="80000"/>
              </a:lnSpc>
              <a:buFont typeface="Wingdings" pitchFamily="2" charset="2"/>
              <a:buNone/>
            </a:pPr>
            <a:r>
              <a:rPr lang="en-GB" sz="2400" dirty="0"/>
              <a:t>WHERE S.CITY=P.CITY</a:t>
            </a:r>
            <a:endParaRPr lang="el-GR" sz="2400" dirty="0"/>
          </a:p>
          <a:p>
            <a:pPr marL="0" indent="0" algn="just">
              <a:lnSpc>
                <a:spcPct val="80000"/>
              </a:lnSpc>
              <a:buFont typeface="Wingdings" pitchFamily="2" charset="2"/>
              <a:buNone/>
            </a:pPr>
            <a:endParaRPr lang="el-GR" sz="2400" dirty="0"/>
          </a:p>
          <a:p>
            <a:pPr marL="0" indent="0" algn="just">
              <a:lnSpc>
                <a:spcPct val="80000"/>
              </a:lnSpc>
              <a:buFont typeface="Wingdings" pitchFamily="2" charset="2"/>
              <a:buNone/>
            </a:pPr>
            <a:r>
              <a:rPr lang="el-GR" sz="2400" dirty="0"/>
              <a:t>β</a:t>
            </a:r>
            <a:r>
              <a:rPr lang="en-GB" sz="2400" dirty="0"/>
              <a:t>) S JOIN P USING CITY</a:t>
            </a:r>
            <a:endParaRPr lang="el-GR" sz="2400" dirty="0"/>
          </a:p>
          <a:p>
            <a:pPr marL="0" indent="0" algn="just">
              <a:lnSpc>
                <a:spcPct val="80000"/>
              </a:lnSpc>
              <a:buFont typeface="Wingdings" pitchFamily="2" charset="2"/>
              <a:buNone/>
            </a:pPr>
            <a:endParaRPr lang="el-GR" sz="2400" dirty="0"/>
          </a:p>
          <a:p>
            <a:pPr marL="0" indent="0" algn="just">
              <a:lnSpc>
                <a:spcPct val="80000"/>
              </a:lnSpc>
              <a:buFont typeface="Wingdings" pitchFamily="2" charset="2"/>
              <a:buNone/>
            </a:pPr>
            <a:r>
              <a:rPr lang="el-GR" sz="2400" dirty="0"/>
              <a:t>γ</a:t>
            </a:r>
            <a:r>
              <a:rPr lang="en-GB" sz="2400" dirty="0"/>
              <a:t>) S NATURAL JOIN P</a:t>
            </a:r>
            <a:endParaRPr lang="el-GR" sz="2400" dirty="0"/>
          </a:p>
        </p:txBody>
      </p:sp>
      <p:sp>
        <p:nvSpPr>
          <p:cNvPr id="9"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901885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57200" y="44624"/>
            <a:ext cx="843528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Παραδείγματα </a:t>
            </a:r>
            <a:r>
              <a:rPr lang="el-GR" dirty="0" smtClean="0"/>
              <a:t>(4 </a:t>
            </a:r>
            <a:r>
              <a:rPr lang="el-GR" dirty="0"/>
              <a:t>από 14)</a:t>
            </a:r>
            <a:endParaRPr lang="el-GR" dirty="0">
              <a:latin typeface="+mn-lt"/>
            </a:endParaRPr>
          </a:p>
        </p:txBody>
      </p:sp>
      <p:sp>
        <p:nvSpPr>
          <p:cNvPr id="11" name="Rectangle 3" descr="5. Να βρεθούν όλα τα ζεύγη ονομάτων πόλεων που είναι τέτοια ώστε ένας προμηθευτής που βρίσκεται στην πρώτη πόλη να διαθέτει ένα εξάρτημα που είναι αποθηκευμένο στη δεύτερη πόλη.&#10;&#10;SELECT DISTINCT S τελεία CITY AS SCITY, &#10;       P τελεία CITY AS P CITY,&#10;FROM S, P, SP,&#10;WHERE S τελεία S# ίσο με SP τελεία S#,&#10;AND  P τελεία P# ίσο με SP τελεία P#.&#10;"/>
          <p:cNvSpPr txBox="1">
            <a:spLocks noChangeArrowheads="1"/>
          </p:cNvSpPr>
          <p:nvPr/>
        </p:nvSpPr>
        <p:spPr>
          <a:xfrm>
            <a:off x="457200" y="1340768"/>
            <a:ext cx="8229600" cy="460851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sz="2400" dirty="0"/>
              <a:t>5. Να βρεθούν όλα τα ζεύγη ονομάτων πόλεων που είναι τέτοια ώστε ένας προμηθευτής που βρίσκεται στην πρώτη πόλη να διαθέτει ένα εξάρτημα που είναι αποθηκευμένο στη δεύτερη πόλη.</a:t>
            </a:r>
            <a:endParaRPr lang="en-US" sz="2400" dirty="0"/>
          </a:p>
          <a:p>
            <a:pPr marL="0" indent="0" algn="just">
              <a:buFont typeface="Wingdings" pitchFamily="2" charset="2"/>
              <a:buNone/>
            </a:pPr>
            <a:endParaRPr lang="el-GR" sz="2400" dirty="0"/>
          </a:p>
          <a:p>
            <a:pPr marL="0" indent="0" algn="just">
              <a:buFont typeface="Wingdings" pitchFamily="2" charset="2"/>
              <a:buNone/>
            </a:pPr>
            <a:r>
              <a:rPr lang="en-GB" sz="2400" dirty="0"/>
              <a:t>SELECT DISTINCT S.CITY AS SCITY, </a:t>
            </a:r>
          </a:p>
          <a:p>
            <a:pPr marL="0" indent="0" algn="just">
              <a:buFont typeface="Wingdings" pitchFamily="2" charset="2"/>
              <a:buNone/>
            </a:pPr>
            <a:r>
              <a:rPr lang="en-GB" sz="2400" dirty="0"/>
              <a:t>			    P.CITY AS PCITY</a:t>
            </a:r>
          </a:p>
          <a:p>
            <a:pPr marL="0" indent="0" algn="just">
              <a:buFont typeface="Wingdings" pitchFamily="2" charset="2"/>
              <a:buNone/>
            </a:pPr>
            <a:r>
              <a:rPr lang="en-GB" sz="2400" dirty="0"/>
              <a:t>FROM S</a:t>
            </a:r>
            <a:r>
              <a:rPr lang="el-GR" sz="2400" dirty="0"/>
              <a:t>, </a:t>
            </a:r>
            <a:r>
              <a:rPr lang="en-US" sz="2400" dirty="0"/>
              <a:t>P, SP</a:t>
            </a:r>
          </a:p>
          <a:p>
            <a:pPr marL="0" indent="0" algn="just">
              <a:buFont typeface="Wingdings" pitchFamily="2" charset="2"/>
              <a:buNone/>
            </a:pPr>
            <a:r>
              <a:rPr lang="en-US" sz="2400" dirty="0"/>
              <a:t>WHERE S.</a:t>
            </a:r>
            <a:r>
              <a:rPr lang="en-GB" sz="2400" dirty="0"/>
              <a:t>S#=SP.S#</a:t>
            </a:r>
          </a:p>
          <a:p>
            <a:pPr marL="0" indent="0" algn="just">
              <a:buFont typeface="Wingdings" pitchFamily="2" charset="2"/>
              <a:buNone/>
            </a:pPr>
            <a:r>
              <a:rPr lang="en-GB" sz="2400" dirty="0"/>
              <a:t>AND  P</a:t>
            </a:r>
            <a:r>
              <a:rPr lang="en-US" sz="2400" dirty="0"/>
              <a:t>.P</a:t>
            </a:r>
            <a:r>
              <a:rPr lang="en-GB" sz="2400" dirty="0"/>
              <a:t>#=SP.P#</a:t>
            </a:r>
          </a:p>
        </p:txBody>
      </p:sp>
      <p:sp>
        <p:nvSpPr>
          <p:cNvPr id="7" name="Θέση υποσέλιδου 3" descr="."/>
          <p:cNvSpPr txBox="1">
            <a:spLocks/>
          </p:cNvSpPr>
          <p:nvPr>
            <p:custDataLst>
              <p:tags r:id="rId2"/>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15307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a:xfrm>
            <a:off x="457200" y="1484784"/>
            <a:ext cx="8229600" cy="4525963"/>
          </a:xfrm>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362673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57200" y="44624"/>
            <a:ext cx="8229600" cy="1260475"/>
          </a:xfrm>
        </p:spPr>
        <p:txBody>
          <a:bodyPr>
            <a:normAutofit/>
          </a:bodyPr>
          <a:lstStyle/>
          <a:p>
            <a:r>
              <a:rPr lang="el-GR" dirty="0"/>
              <a:t>Παραδείγματα </a:t>
            </a:r>
            <a:r>
              <a:rPr lang="el-GR" dirty="0" smtClean="0"/>
              <a:t>(5 </a:t>
            </a:r>
            <a:r>
              <a:rPr lang="el-GR" dirty="0"/>
              <a:t>από 14)</a:t>
            </a:r>
          </a:p>
        </p:txBody>
      </p:sp>
      <p:sp>
        <p:nvSpPr>
          <p:cNvPr id="2" name="Ορθογώνιο 1" descr="6. Να βρεθούν όλα τα ζεύγη κωδικών προμηθευτών που είναι τέτοια ώστε οι δύο προμηθευτές να έχουν κοινό τόπο.&#10;&#10;SELECT FIRST τελεία S# A S, S A, SECOND τελεία S# A S, S B,&#10;FROM S, A S FIRST, S, A S SECOND,&#10;WHERE FIRST τελεία CITY ίσο με SECOND τελεία CITY,&#10;AND FIRST τελεία S# μικρότερο του SECOND τελεία S#.&#10;"/>
          <p:cNvSpPr/>
          <p:nvPr>
            <p:custDataLst>
              <p:tags r:id="rId3"/>
            </p:custDataLst>
          </p:nvPr>
        </p:nvSpPr>
        <p:spPr>
          <a:xfrm>
            <a:off x="467544" y="1772816"/>
            <a:ext cx="8208912" cy="3539430"/>
          </a:xfrm>
          <a:prstGeom prst="rect">
            <a:avLst/>
          </a:prstGeom>
        </p:spPr>
        <p:txBody>
          <a:bodyPr wrap="square">
            <a:spAutoFit/>
          </a:bodyPr>
          <a:lstStyle/>
          <a:p>
            <a:pPr algn="just"/>
            <a:r>
              <a:rPr lang="en-US" sz="2800" dirty="0"/>
              <a:t>6. </a:t>
            </a:r>
            <a:r>
              <a:rPr lang="el-GR" sz="2800" dirty="0"/>
              <a:t>Να βρεθούν όλα τα ζεύγη κωδικών προμηθευτών που είναι τέτοια ώστε οι δύο προμηθευτές να έχουν κοινό τόπο.</a:t>
            </a:r>
            <a:endParaRPr lang="en-US" sz="2800" dirty="0"/>
          </a:p>
          <a:p>
            <a:pPr algn="just"/>
            <a:endParaRPr lang="en-GB" sz="2800" dirty="0"/>
          </a:p>
          <a:p>
            <a:pPr algn="just"/>
            <a:r>
              <a:rPr lang="en-GB" sz="2800" dirty="0"/>
              <a:t>SELECT FIRST.S# AS SA, SECOND.S# AS SB</a:t>
            </a:r>
          </a:p>
          <a:p>
            <a:pPr algn="just"/>
            <a:r>
              <a:rPr lang="en-GB" sz="2800" dirty="0"/>
              <a:t>FROM S AS FIRST, S AS SECOND</a:t>
            </a:r>
          </a:p>
          <a:p>
            <a:pPr algn="just"/>
            <a:r>
              <a:rPr lang="en-GB" sz="2800" dirty="0"/>
              <a:t>WHERE FIRST.CITY = SECOND.CITY</a:t>
            </a:r>
          </a:p>
          <a:p>
            <a:pPr algn="just"/>
            <a:r>
              <a:rPr lang="en-GB" sz="2800" dirty="0"/>
              <a:t>AND FIRST.S# &lt; SECOND.S#</a:t>
            </a:r>
            <a:endParaRPr lang="el-GR" sz="2800" dirty="0"/>
          </a:p>
        </p:txBody>
      </p:sp>
      <p:sp>
        <p:nvSpPr>
          <p:cNvPr id="7"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1696946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44624"/>
            <a:ext cx="8208912"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Παραδείγματα </a:t>
            </a:r>
            <a:r>
              <a:rPr lang="el-GR" dirty="0" smtClean="0"/>
              <a:t>(6 </a:t>
            </a:r>
            <a:r>
              <a:rPr lang="el-GR" dirty="0"/>
              <a:t>από 14)</a:t>
            </a:r>
          </a:p>
        </p:txBody>
      </p:sp>
      <p:sp>
        <p:nvSpPr>
          <p:cNvPr id="9" name="Rectangle 33" descr="7. Να βρεθεί ο συνολικός αριθμός των προμηθευτών.&#10;&#10;SELECT COUNT(*) AS N,&#10;FROM S.&#10;&#10;8. Να βρεθούν η μέγιστη και η ελάχιστη ποσότητα του εξαρτήματος Ρ2.&#10;&#10;SELECT MAX, SP τελεία QTY, AS MAX Q, &#10;     MIN, SP τελεία QTY, AS MIN Q,&#10;FROM SP,&#10;WHERE SP τελεία P# ίσο με ‘P2’.&#10;"/>
          <p:cNvSpPr txBox="1">
            <a:spLocks noChangeArrowheads="1"/>
          </p:cNvSpPr>
          <p:nvPr>
            <p:custDataLst>
              <p:tags r:id="rId2"/>
            </p:custDataLst>
          </p:nvPr>
        </p:nvSpPr>
        <p:spPr>
          <a:xfrm>
            <a:off x="467544" y="1268760"/>
            <a:ext cx="8208912" cy="511256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Wingdings" pitchFamily="2" charset="2"/>
              <a:buNone/>
            </a:pPr>
            <a:r>
              <a:rPr lang="en-US" sz="2800" dirty="0"/>
              <a:t>7. </a:t>
            </a:r>
            <a:r>
              <a:rPr lang="el-GR" sz="2800" dirty="0"/>
              <a:t>Να βρεθεί ο συνολικός αριθμός των προμηθευτών.</a:t>
            </a:r>
            <a:endParaRPr lang="en-GB" sz="2800" dirty="0"/>
          </a:p>
          <a:p>
            <a:pPr marL="0" indent="0" algn="just">
              <a:lnSpc>
                <a:spcPct val="80000"/>
              </a:lnSpc>
              <a:buFont typeface="Wingdings" pitchFamily="2" charset="2"/>
              <a:buNone/>
            </a:pPr>
            <a:endParaRPr lang="en-GB" sz="2800" dirty="0"/>
          </a:p>
          <a:p>
            <a:pPr marL="0" indent="0" algn="just">
              <a:lnSpc>
                <a:spcPct val="80000"/>
              </a:lnSpc>
              <a:buFont typeface="Wingdings" pitchFamily="2" charset="2"/>
              <a:buNone/>
            </a:pPr>
            <a:r>
              <a:rPr lang="en-GB" sz="2800" dirty="0"/>
              <a:t>SELECT COUNT(*) AS N</a:t>
            </a:r>
          </a:p>
          <a:p>
            <a:pPr marL="0" indent="0" algn="just">
              <a:lnSpc>
                <a:spcPct val="80000"/>
              </a:lnSpc>
              <a:buFont typeface="Wingdings" pitchFamily="2" charset="2"/>
              <a:buNone/>
            </a:pPr>
            <a:r>
              <a:rPr lang="en-GB" sz="2800" dirty="0"/>
              <a:t>FROM S</a:t>
            </a:r>
          </a:p>
          <a:p>
            <a:pPr marL="0" indent="0" algn="just">
              <a:lnSpc>
                <a:spcPct val="80000"/>
              </a:lnSpc>
              <a:buFont typeface="Wingdings" pitchFamily="2" charset="2"/>
              <a:buNone/>
            </a:pPr>
            <a:endParaRPr lang="el-GR" sz="2800" dirty="0"/>
          </a:p>
          <a:p>
            <a:pPr marL="0" indent="0" algn="just">
              <a:lnSpc>
                <a:spcPct val="80000"/>
              </a:lnSpc>
              <a:buFont typeface="Wingdings" pitchFamily="2" charset="2"/>
              <a:buNone/>
            </a:pPr>
            <a:r>
              <a:rPr lang="en-US" sz="2800" dirty="0"/>
              <a:t>8. </a:t>
            </a:r>
            <a:r>
              <a:rPr lang="el-GR" sz="2800" dirty="0"/>
              <a:t>Να βρεθούν η μέγιστη και η ελάχιστη ποσότητα του εξαρτήματος Ρ2.</a:t>
            </a:r>
            <a:endParaRPr lang="en-GB" sz="2800" dirty="0"/>
          </a:p>
          <a:p>
            <a:pPr marL="0" indent="0" algn="just">
              <a:lnSpc>
                <a:spcPct val="80000"/>
              </a:lnSpc>
              <a:buFont typeface="Wingdings" pitchFamily="2" charset="2"/>
              <a:buNone/>
            </a:pPr>
            <a:endParaRPr lang="en-GB" sz="2800" dirty="0"/>
          </a:p>
          <a:p>
            <a:pPr marL="0" indent="0" algn="just">
              <a:lnSpc>
                <a:spcPct val="80000"/>
              </a:lnSpc>
              <a:buFont typeface="Wingdings" pitchFamily="2" charset="2"/>
              <a:buNone/>
            </a:pPr>
            <a:r>
              <a:rPr lang="en-GB" sz="2800" dirty="0"/>
              <a:t>SELECT MAX (SP.QTY) AS MAXQ, </a:t>
            </a:r>
          </a:p>
          <a:p>
            <a:pPr marL="0" indent="0" algn="just">
              <a:lnSpc>
                <a:spcPct val="80000"/>
              </a:lnSpc>
              <a:buFont typeface="Wingdings" pitchFamily="2" charset="2"/>
              <a:buNone/>
            </a:pPr>
            <a:r>
              <a:rPr lang="en-GB" sz="2800" dirty="0"/>
              <a:t>	    MIN (SP.QTY) AS MINQ</a:t>
            </a:r>
          </a:p>
          <a:p>
            <a:pPr marL="0" indent="0" algn="just">
              <a:lnSpc>
                <a:spcPct val="80000"/>
              </a:lnSpc>
              <a:buFont typeface="Wingdings" pitchFamily="2" charset="2"/>
              <a:buNone/>
            </a:pPr>
            <a:r>
              <a:rPr lang="en-GB" sz="2800" dirty="0"/>
              <a:t>FROM SP</a:t>
            </a:r>
          </a:p>
          <a:p>
            <a:pPr marL="0" indent="0" algn="just">
              <a:lnSpc>
                <a:spcPct val="80000"/>
              </a:lnSpc>
              <a:buFont typeface="Wingdings" pitchFamily="2" charset="2"/>
              <a:buNone/>
            </a:pPr>
            <a:r>
              <a:rPr lang="en-GB" sz="2800" dirty="0"/>
              <a:t>WHERE SP.P# = ‘P2’</a:t>
            </a:r>
            <a:endParaRPr lang="el-GR" sz="2800" dirty="0"/>
          </a:p>
        </p:txBody>
      </p:sp>
      <p:sp>
        <p:nvSpPr>
          <p:cNvPr id="7"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1363414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95537" y="152301"/>
            <a:ext cx="8352928" cy="1260475"/>
          </a:xfrm>
        </p:spPr>
        <p:txBody>
          <a:bodyPr>
            <a:normAutofit/>
          </a:bodyPr>
          <a:lstStyle/>
          <a:p>
            <a:r>
              <a:rPr lang="el-GR" dirty="0"/>
              <a:t>Παραδείγματα </a:t>
            </a:r>
            <a:r>
              <a:rPr lang="el-GR" dirty="0" smtClean="0"/>
              <a:t>(7 </a:t>
            </a:r>
            <a:r>
              <a:rPr lang="el-GR" dirty="0"/>
              <a:t>από 14)</a:t>
            </a:r>
          </a:p>
        </p:txBody>
      </p:sp>
      <p:sp>
        <p:nvSpPr>
          <p:cNvPr id="8" name="Content Placeholder 2" descr="9. Για το κάθε εξάρτημα που διατίθεται, να βρεθεί ο κωδικός του εξαρτήματος και η συνολική ποσότητα αποστολής. &#10;&#10;α) SELECT SP τελεία P#, SUM, SP τελεία QTY, AS TOT QTY,&#10;    FROM SP,&#10;    GROUP BY SP τελεία P#,&#10;&#10;β) SELECT P τελεία P#, SELECT SUM, SP τελεία QTY,&#10;         FROM SP,&#10;                            WHERE SP τελεία P# ίσο με P τελεία P#, AS TOT QTY,&#10;    FROM P.&#10;"/>
          <p:cNvSpPr>
            <a:spLocks noGrp="1"/>
          </p:cNvSpPr>
          <p:nvPr>
            <p:ph idx="4294967295"/>
            <p:custDataLst>
              <p:tags r:id="rId2"/>
            </p:custDataLst>
          </p:nvPr>
        </p:nvSpPr>
        <p:spPr>
          <a:xfrm>
            <a:off x="467544" y="1628800"/>
            <a:ext cx="8208912" cy="4176464"/>
          </a:xfrm>
        </p:spPr>
        <p:txBody>
          <a:bodyPr>
            <a:noAutofit/>
          </a:bodyPr>
          <a:lstStyle/>
          <a:p>
            <a:pPr marL="0" indent="0" algn="just">
              <a:lnSpc>
                <a:spcPct val="80000"/>
              </a:lnSpc>
              <a:buFont typeface="Wingdings" pitchFamily="2" charset="2"/>
              <a:buNone/>
            </a:pPr>
            <a:r>
              <a:rPr lang="en-US" sz="2400" dirty="0"/>
              <a:t>9. </a:t>
            </a:r>
            <a:r>
              <a:rPr lang="el-GR" sz="2400" dirty="0"/>
              <a:t>Για το κάθε εξάρτημα που διατίθεται, να βρεθεί ο κωδικός του εξαρτήματος και η συνολική ποσότητα αποστολής. </a:t>
            </a:r>
            <a:endParaRPr lang="en-US" sz="2400" dirty="0"/>
          </a:p>
          <a:p>
            <a:pPr marL="0" indent="0" algn="just">
              <a:lnSpc>
                <a:spcPct val="80000"/>
              </a:lnSpc>
              <a:buFont typeface="Wingdings" pitchFamily="2" charset="2"/>
              <a:buNone/>
            </a:pPr>
            <a:endParaRPr lang="el-GR" sz="2400" dirty="0"/>
          </a:p>
          <a:p>
            <a:pPr marL="0" indent="0" algn="just">
              <a:lnSpc>
                <a:spcPct val="80000"/>
              </a:lnSpc>
              <a:buFont typeface="Wingdings" pitchFamily="2" charset="2"/>
              <a:buNone/>
            </a:pPr>
            <a:r>
              <a:rPr lang="el-GR" sz="2400" dirty="0"/>
              <a:t>α</a:t>
            </a:r>
            <a:r>
              <a:rPr lang="en-GB" sz="2400" dirty="0"/>
              <a:t>) SELECT SP.P#, SUM (SP.QTY) AS TOTQTY</a:t>
            </a:r>
          </a:p>
          <a:p>
            <a:pPr marL="0" indent="0" algn="just">
              <a:lnSpc>
                <a:spcPct val="80000"/>
              </a:lnSpc>
              <a:buFont typeface="Wingdings" pitchFamily="2" charset="2"/>
              <a:buNone/>
            </a:pPr>
            <a:r>
              <a:rPr lang="en-GB" sz="2400" dirty="0"/>
              <a:t>    FROM SP</a:t>
            </a:r>
          </a:p>
          <a:p>
            <a:pPr marL="0" indent="0" algn="just">
              <a:lnSpc>
                <a:spcPct val="80000"/>
              </a:lnSpc>
              <a:buFont typeface="Wingdings" pitchFamily="2" charset="2"/>
              <a:buNone/>
            </a:pPr>
            <a:r>
              <a:rPr lang="en-GB" sz="2400" dirty="0"/>
              <a:t>    GROUP BY SP.P#</a:t>
            </a:r>
          </a:p>
          <a:p>
            <a:pPr marL="0" indent="0" algn="just">
              <a:lnSpc>
                <a:spcPct val="80000"/>
              </a:lnSpc>
              <a:buFont typeface="Wingdings" pitchFamily="2" charset="2"/>
              <a:buNone/>
            </a:pPr>
            <a:endParaRPr lang="el-GR" sz="2400" dirty="0"/>
          </a:p>
          <a:p>
            <a:pPr marL="0" indent="0" algn="just">
              <a:lnSpc>
                <a:spcPct val="80000"/>
              </a:lnSpc>
              <a:buFont typeface="Wingdings" pitchFamily="2" charset="2"/>
              <a:buNone/>
            </a:pPr>
            <a:r>
              <a:rPr lang="el-GR" sz="2400" dirty="0"/>
              <a:t>β</a:t>
            </a:r>
            <a:r>
              <a:rPr lang="en-GB" sz="2400" dirty="0"/>
              <a:t>) SELECT P.P#, (SELECT SUM (SP.QTY)</a:t>
            </a:r>
          </a:p>
          <a:p>
            <a:pPr marL="0" indent="0" algn="just">
              <a:lnSpc>
                <a:spcPct val="80000"/>
              </a:lnSpc>
              <a:buFont typeface="Wingdings" pitchFamily="2" charset="2"/>
              <a:buNone/>
            </a:pPr>
            <a:r>
              <a:rPr lang="en-GB" sz="2400" dirty="0"/>
              <a:t>		       FROM SP</a:t>
            </a:r>
          </a:p>
          <a:p>
            <a:pPr marL="0" indent="0" algn="just">
              <a:lnSpc>
                <a:spcPct val="80000"/>
              </a:lnSpc>
              <a:buFont typeface="Wingdings" pitchFamily="2" charset="2"/>
              <a:buNone/>
            </a:pPr>
            <a:r>
              <a:rPr lang="en-GB" sz="2400" dirty="0"/>
              <a:t>                    	       WHERE SP.P# = P.P#) AS TOTQTY</a:t>
            </a:r>
          </a:p>
          <a:p>
            <a:pPr marL="0" indent="0" algn="just">
              <a:lnSpc>
                <a:spcPct val="80000"/>
              </a:lnSpc>
              <a:buFont typeface="Wingdings" pitchFamily="2" charset="2"/>
              <a:buNone/>
            </a:pPr>
            <a:r>
              <a:rPr lang="en-GB" sz="2400" dirty="0"/>
              <a:t>    FROM P</a:t>
            </a:r>
            <a:endParaRPr lang="el-GR" sz="2400" dirty="0"/>
          </a:p>
        </p:txBody>
      </p:sp>
      <p:sp>
        <p:nvSpPr>
          <p:cNvPr id="5"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579465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188640"/>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Παραδείγματα </a:t>
            </a:r>
            <a:r>
              <a:rPr lang="el-GR" dirty="0" smtClean="0"/>
              <a:t>(8 </a:t>
            </a:r>
            <a:r>
              <a:rPr lang="el-GR" dirty="0"/>
              <a:t>από 14)</a:t>
            </a:r>
            <a:endParaRPr lang="el-GR" dirty="0">
              <a:latin typeface="+mn-lt"/>
            </a:endParaRPr>
          </a:p>
        </p:txBody>
      </p:sp>
      <p:sp>
        <p:nvSpPr>
          <p:cNvPr id="9" name="Content Placeholder 2" descr="10. Να βρεθούν οι κωδικοί εξαρτημάτων για όλα τα εξαρτήματα που διατίθενται από περισσότερους από έναν προμηθευτές.&#10;&#10;SELECT SP τελεία P#,&#10;FROM SP,&#10;GROUP BY SP τελεία P#,&#10;HAVING COUNT, SP τελεία S# μεγαλύτερο του 1,&#10;&#10;Η εντολή HAVING είναι για τις ομάδες ότι είναι η φράση WHERE για τις γραμμές.&#10;"/>
          <p:cNvSpPr>
            <a:spLocks noGrp="1"/>
          </p:cNvSpPr>
          <p:nvPr>
            <p:ph idx="4294967295"/>
            <p:custDataLst>
              <p:tags r:id="rId2"/>
            </p:custDataLst>
          </p:nvPr>
        </p:nvSpPr>
        <p:spPr>
          <a:xfrm>
            <a:off x="467544" y="1484784"/>
            <a:ext cx="8280920" cy="4392488"/>
          </a:xfrm>
        </p:spPr>
        <p:txBody>
          <a:bodyPr>
            <a:noAutofit/>
          </a:bodyPr>
          <a:lstStyle/>
          <a:p>
            <a:pPr marL="0" indent="0" algn="just">
              <a:lnSpc>
                <a:spcPct val="80000"/>
              </a:lnSpc>
              <a:buFont typeface="Wingdings" pitchFamily="2" charset="2"/>
              <a:buNone/>
            </a:pPr>
            <a:r>
              <a:rPr lang="en-US" sz="2800" dirty="0"/>
              <a:t>10. </a:t>
            </a:r>
            <a:r>
              <a:rPr lang="el-GR" sz="2800" dirty="0"/>
              <a:t>Να βρεθούν οι κωδικοί εξαρτημάτων για όλα τα εξαρτήματα που διατίθενται από περισσότερους από έναν προμηθευτές.</a:t>
            </a:r>
            <a:endParaRPr lang="en-US" sz="2800" dirty="0"/>
          </a:p>
          <a:p>
            <a:pPr marL="0" indent="0" algn="just">
              <a:lnSpc>
                <a:spcPct val="80000"/>
              </a:lnSpc>
              <a:buFont typeface="Wingdings" pitchFamily="2" charset="2"/>
              <a:buNone/>
            </a:pPr>
            <a:endParaRPr lang="en-GB" sz="2800" dirty="0"/>
          </a:p>
          <a:p>
            <a:pPr marL="0" indent="0" algn="just">
              <a:lnSpc>
                <a:spcPct val="80000"/>
              </a:lnSpc>
              <a:buFont typeface="Wingdings" pitchFamily="2" charset="2"/>
              <a:buNone/>
            </a:pPr>
            <a:r>
              <a:rPr lang="en-GB" sz="2800" dirty="0"/>
              <a:t>SELECT SP.P#</a:t>
            </a:r>
          </a:p>
          <a:p>
            <a:pPr marL="0" indent="0" algn="just">
              <a:lnSpc>
                <a:spcPct val="80000"/>
              </a:lnSpc>
              <a:buFont typeface="Wingdings" pitchFamily="2" charset="2"/>
              <a:buNone/>
            </a:pPr>
            <a:r>
              <a:rPr lang="en-GB" sz="2800" dirty="0"/>
              <a:t>FROM SP</a:t>
            </a:r>
          </a:p>
          <a:p>
            <a:pPr marL="0" indent="0" algn="just">
              <a:lnSpc>
                <a:spcPct val="80000"/>
              </a:lnSpc>
              <a:buFont typeface="Wingdings" pitchFamily="2" charset="2"/>
              <a:buNone/>
            </a:pPr>
            <a:r>
              <a:rPr lang="en-GB" sz="2800" dirty="0"/>
              <a:t>GROUP BY SP.P#</a:t>
            </a:r>
          </a:p>
          <a:p>
            <a:pPr marL="0" indent="0" algn="just">
              <a:lnSpc>
                <a:spcPct val="80000"/>
              </a:lnSpc>
              <a:buFont typeface="Wingdings" pitchFamily="2" charset="2"/>
              <a:buNone/>
            </a:pPr>
            <a:r>
              <a:rPr lang="en-GB" sz="2800" dirty="0"/>
              <a:t>HAVING COUNT (SP.S#) &gt; 1</a:t>
            </a:r>
          </a:p>
          <a:p>
            <a:pPr marL="0" indent="0" algn="just">
              <a:lnSpc>
                <a:spcPct val="80000"/>
              </a:lnSpc>
              <a:buFont typeface="Wingdings" pitchFamily="2" charset="2"/>
              <a:buNone/>
            </a:pPr>
            <a:endParaRPr lang="el-GR" sz="2800" dirty="0"/>
          </a:p>
          <a:p>
            <a:pPr marL="0" indent="0" algn="just">
              <a:lnSpc>
                <a:spcPct val="80000"/>
              </a:lnSpc>
              <a:buFont typeface="Wingdings" pitchFamily="2" charset="2"/>
              <a:buNone/>
            </a:pPr>
            <a:r>
              <a:rPr lang="el-GR" sz="2800" dirty="0"/>
              <a:t>Η εντολή </a:t>
            </a:r>
            <a:r>
              <a:rPr lang="en-GB" sz="2800" dirty="0"/>
              <a:t>HAVING</a:t>
            </a:r>
            <a:r>
              <a:rPr lang="el-GR" sz="2800" dirty="0"/>
              <a:t> είναι για τις ομάδες ότι είναι η φράση </a:t>
            </a:r>
            <a:r>
              <a:rPr lang="en-GB" sz="2800" dirty="0"/>
              <a:t>WHERE</a:t>
            </a:r>
            <a:r>
              <a:rPr lang="el-GR" sz="2800" dirty="0"/>
              <a:t> για τις γραμμές.</a:t>
            </a:r>
          </a:p>
        </p:txBody>
      </p:sp>
      <p:sp>
        <p:nvSpPr>
          <p:cNvPr id="6"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4033629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467545" y="80293"/>
            <a:ext cx="8208912" cy="1260475"/>
          </a:xfrm>
        </p:spPr>
        <p:txBody>
          <a:bodyPr>
            <a:noAutofit/>
          </a:bodyPr>
          <a:lstStyle/>
          <a:p>
            <a:r>
              <a:rPr lang="el-GR" dirty="0"/>
              <a:t>Παραδείγματα </a:t>
            </a:r>
            <a:r>
              <a:rPr lang="el-GR" dirty="0" smtClean="0"/>
              <a:t>(9 </a:t>
            </a:r>
            <a:r>
              <a:rPr lang="el-GR" dirty="0"/>
              <a:t>από 14)</a:t>
            </a:r>
            <a:endParaRPr lang="el-GR" dirty="0">
              <a:latin typeface="+mn-lt"/>
            </a:endParaRPr>
          </a:p>
        </p:txBody>
      </p:sp>
      <p:sp>
        <p:nvSpPr>
          <p:cNvPr id="8" name="Rectangle 544"/>
          <p:cNvSpPr txBox="1">
            <a:spLocks noChangeArrowheads="1"/>
          </p:cNvSpPr>
          <p:nvPr/>
        </p:nvSpPr>
        <p:spPr>
          <a:xfrm>
            <a:off x="395536" y="1556792"/>
            <a:ext cx="8362950" cy="8001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Wingdings" pitchFamily="2" charset="2"/>
              <a:buNone/>
            </a:pPr>
            <a:r>
              <a:rPr lang="el-GR" sz="2800" dirty="0" smtClean="0"/>
              <a:t>11. Να βρεθούν τα ονόματα των προμηθευτών που διαθέτουν το εξάρτημα </a:t>
            </a:r>
            <a:r>
              <a:rPr lang="en-US" sz="2800" dirty="0" smtClean="0"/>
              <a:t>Ρ</a:t>
            </a:r>
            <a:r>
              <a:rPr lang="el-GR" sz="2800" dirty="0" smtClean="0"/>
              <a:t>2.</a:t>
            </a:r>
          </a:p>
          <a:p>
            <a:pPr marL="0" indent="0" algn="just">
              <a:lnSpc>
                <a:spcPct val="80000"/>
              </a:lnSpc>
              <a:buFont typeface="Wingdings" pitchFamily="2" charset="2"/>
              <a:buNone/>
            </a:pPr>
            <a:endParaRPr lang="el-GR" sz="2800" dirty="0"/>
          </a:p>
        </p:txBody>
      </p:sp>
      <p:sp>
        <p:nvSpPr>
          <p:cNvPr id="9" name="Rectangle 545" descr="1ος τρόπος:&#10;&#10;SELECT DISTINCT S τελεία S NAME,&#10;FROM S,&#10;WHERE S τελεία S# IN,&#10; SELECT SP τελεία S#,&#10; FROM SP,&#10; WHERE SP τελεία P# ίσο με ‘P2’,&#10;Αυτό το παράδειγμα χρησιμοποιεί ένα υποερώτημα.&#10;&#10;"/>
          <p:cNvSpPr txBox="1">
            <a:spLocks noChangeArrowheads="1"/>
          </p:cNvSpPr>
          <p:nvPr>
            <p:custDataLst>
              <p:tags r:id="rId2"/>
            </p:custDataLst>
          </p:nvPr>
        </p:nvSpPr>
        <p:spPr>
          <a:xfrm>
            <a:off x="467668" y="2492896"/>
            <a:ext cx="4392364" cy="36734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itchFamily="2" charset="2"/>
              <a:buNone/>
            </a:pPr>
            <a:r>
              <a:rPr lang="en-GB" sz="2400" u="sng" dirty="0" smtClean="0"/>
              <a:t>1</a:t>
            </a:r>
            <a:r>
              <a:rPr lang="el-GR" sz="2400" u="sng" dirty="0" err="1" smtClean="0"/>
              <a:t>ος</a:t>
            </a:r>
            <a:r>
              <a:rPr lang="el-GR" sz="2400" u="sng" dirty="0" smtClean="0"/>
              <a:t> τρόπος</a:t>
            </a:r>
            <a:r>
              <a:rPr lang="el-GR" sz="2400" dirty="0" smtClean="0"/>
              <a:t>:</a:t>
            </a:r>
            <a:endParaRPr lang="en-GB" sz="2400" dirty="0" smtClean="0"/>
          </a:p>
          <a:p>
            <a:pPr marL="0" indent="0">
              <a:lnSpc>
                <a:spcPct val="80000"/>
              </a:lnSpc>
              <a:buFont typeface="Wingdings" pitchFamily="2" charset="2"/>
              <a:buNone/>
            </a:pPr>
            <a:r>
              <a:rPr lang="en-GB" sz="2400" dirty="0" smtClean="0"/>
              <a:t>SELECT DISTINCT 			S.SNAME</a:t>
            </a:r>
          </a:p>
          <a:p>
            <a:pPr marL="0" indent="0" algn="just">
              <a:lnSpc>
                <a:spcPct val="80000"/>
              </a:lnSpc>
              <a:buFont typeface="Wingdings" pitchFamily="2" charset="2"/>
              <a:buNone/>
            </a:pPr>
            <a:r>
              <a:rPr lang="en-GB" sz="2400" dirty="0" smtClean="0"/>
              <a:t>FROM S</a:t>
            </a:r>
          </a:p>
          <a:p>
            <a:pPr marL="0" indent="0" algn="just">
              <a:lnSpc>
                <a:spcPct val="80000"/>
              </a:lnSpc>
              <a:buFont typeface="Wingdings" pitchFamily="2" charset="2"/>
              <a:buNone/>
            </a:pPr>
            <a:r>
              <a:rPr lang="en-GB" sz="2400" dirty="0" smtClean="0"/>
              <a:t>WHERE S.S# IN</a:t>
            </a:r>
          </a:p>
          <a:p>
            <a:pPr marL="0" indent="0" algn="just">
              <a:lnSpc>
                <a:spcPct val="80000"/>
              </a:lnSpc>
              <a:buFont typeface="Wingdings" pitchFamily="2" charset="2"/>
              <a:buNone/>
            </a:pPr>
            <a:r>
              <a:rPr lang="en-GB" sz="2400" dirty="0" smtClean="0"/>
              <a:t>	(SELECT SP.S#</a:t>
            </a:r>
          </a:p>
          <a:p>
            <a:pPr marL="0" indent="0" algn="just">
              <a:lnSpc>
                <a:spcPct val="80000"/>
              </a:lnSpc>
              <a:buFont typeface="Wingdings" pitchFamily="2" charset="2"/>
              <a:buNone/>
            </a:pPr>
            <a:r>
              <a:rPr lang="en-GB" sz="2400" dirty="0" smtClean="0"/>
              <a:t>	FROM SP</a:t>
            </a:r>
          </a:p>
          <a:p>
            <a:pPr marL="0" indent="0" algn="just">
              <a:lnSpc>
                <a:spcPct val="80000"/>
              </a:lnSpc>
              <a:buFont typeface="Wingdings" pitchFamily="2" charset="2"/>
              <a:buNone/>
            </a:pPr>
            <a:r>
              <a:rPr lang="en-GB" sz="2400" dirty="0" smtClean="0"/>
              <a:t>	WHERE SP.P# = ‘P2’)</a:t>
            </a:r>
            <a:endParaRPr lang="el-GR" sz="2400" dirty="0" smtClean="0"/>
          </a:p>
          <a:p>
            <a:pPr marL="0" indent="0" algn="just">
              <a:lnSpc>
                <a:spcPct val="80000"/>
              </a:lnSpc>
              <a:buFont typeface="Wingdings" pitchFamily="2" charset="2"/>
              <a:buNone/>
            </a:pPr>
            <a:r>
              <a:rPr lang="el-GR" sz="2400" dirty="0" smtClean="0"/>
              <a:t>Αυτό το παράδειγμα χρησιμοποιεί</a:t>
            </a:r>
            <a:r>
              <a:rPr lang="en-US" sz="2400" dirty="0" smtClean="0"/>
              <a:t> </a:t>
            </a:r>
            <a:r>
              <a:rPr lang="el-GR" sz="2400" dirty="0" smtClean="0"/>
              <a:t>ένα </a:t>
            </a:r>
            <a:r>
              <a:rPr lang="el-GR" sz="2400" dirty="0" err="1" smtClean="0"/>
              <a:t>υποερώτημα</a:t>
            </a:r>
            <a:r>
              <a:rPr lang="el-GR" sz="2400" dirty="0" smtClean="0"/>
              <a:t>.</a:t>
            </a:r>
          </a:p>
          <a:p>
            <a:pPr marL="0" indent="0">
              <a:lnSpc>
                <a:spcPct val="80000"/>
              </a:lnSpc>
            </a:pPr>
            <a:endParaRPr lang="el-GR" sz="2400" dirty="0"/>
          </a:p>
        </p:txBody>
      </p:sp>
      <p:sp>
        <p:nvSpPr>
          <p:cNvPr id="10" name="Rectangle 546" descr="2ος τρόπος:&#10;&#10;SELECT DISTINCT S τελεία S NAME,&#10;FROM S, SP,&#10;WHERE S τελεία S# ίσο με SP τελεία S#,&#10;AND SP τελεία P# ίσο με ’P2’.&#10;"/>
          <p:cNvSpPr>
            <a:spLocks noChangeArrowheads="1"/>
          </p:cNvSpPr>
          <p:nvPr/>
        </p:nvSpPr>
        <p:spPr bwMode="auto">
          <a:xfrm>
            <a:off x="5076825" y="2708275"/>
            <a:ext cx="3681661"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65000"/>
              <a:buFont typeface="Wingdings" pitchFamily="2" charset="2"/>
              <a:buNone/>
            </a:pPr>
            <a:r>
              <a:rPr lang="el-GR" sz="2400" u="sng" dirty="0"/>
              <a:t>2ος τρόπος</a:t>
            </a:r>
            <a:r>
              <a:rPr lang="el-GR" sz="2400" dirty="0"/>
              <a:t>:</a:t>
            </a:r>
          </a:p>
          <a:p>
            <a:pPr>
              <a:spcBef>
                <a:spcPct val="20000"/>
              </a:spcBef>
              <a:buClr>
                <a:schemeClr val="hlink"/>
              </a:buClr>
              <a:buSzPct val="65000"/>
              <a:buFont typeface="Wingdings" pitchFamily="2" charset="2"/>
              <a:buNone/>
            </a:pPr>
            <a:r>
              <a:rPr lang="en-GB" sz="2400" dirty="0"/>
              <a:t>SELECT DISTINCT 			S.SNAME</a:t>
            </a:r>
          </a:p>
          <a:p>
            <a:pPr>
              <a:spcBef>
                <a:spcPct val="20000"/>
              </a:spcBef>
              <a:buClr>
                <a:schemeClr val="hlink"/>
              </a:buClr>
              <a:buSzPct val="65000"/>
              <a:buFont typeface="Wingdings" pitchFamily="2" charset="2"/>
              <a:buNone/>
            </a:pPr>
            <a:r>
              <a:rPr lang="en-GB" sz="2400" dirty="0"/>
              <a:t>FROM S, SP</a:t>
            </a:r>
          </a:p>
          <a:p>
            <a:pPr>
              <a:spcBef>
                <a:spcPct val="20000"/>
              </a:spcBef>
              <a:buClr>
                <a:schemeClr val="hlink"/>
              </a:buClr>
              <a:buSzPct val="65000"/>
              <a:buFont typeface="Wingdings" pitchFamily="2" charset="2"/>
              <a:buNone/>
            </a:pPr>
            <a:r>
              <a:rPr lang="en-GB" sz="2400" dirty="0"/>
              <a:t>WHERE S.S#=SP.S#</a:t>
            </a:r>
          </a:p>
          <a:p>
            <a:pPr>
              <a:spcBef>
                <a:spcPct val="20000"/>
              </a:spcBef>
              <a:buClr>
                <a:schemeClr val="hlink"/>
              </a:buClr>
              <a:buSzPct val="65000"/>
              <a:buFont typeface="Wingdings" pitchFamily="2" charset="2"/>
              <a:buNone/>
            </a:pPr>
            <a:r>
              <a:rPr lang="en-GB" sz="2400" dirty="0"/>
              <a:t>AND SP.P#=’P2’</a:t>
            </a:r>
            <a:endParaRPr lang="el-GR" sz="2400" dirty="0"/>
          </a:p>
        </p:txBody>
      </p:sp>
      <p:sp>
        <p:nvSpPr>
          <p:cNvPr id="5"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a:xfrm>
            <a:off x="6553200" y="6501185"/>
            <a:ext cx="2133600" cy="365125"/>
          </a:xfrm>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29662418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467545" y="44624"/>
            <a:ext cx="8424935" cy="1260475"/>
          </a:xfrm>
        </p:spPr>
        <p:txBody>
          <a:bodyPr>
            <a:normAutofit/>
          </a:bodyPr>
          <a:lstStyle/>
          <a:p>
            <a:r>
              <a:rPr lang="el-GR" dirty="0"/>
              <a:t>Παραδείγματα </a:t>
            </a:r>
            <a:r>
              <a:rPr lang="el-GR" dirty="0" smtClean="0"/>
              <a:t>(10 </a:t>
            </a:r>
            <a:r>
              <a:rPr lang="el-GR" dirty="0"/>
              <a:t>από 14)</a:t>
            </a:r>
            <a:endParaRPr lang="el-GR" dirty="0">
              <a:latin typeface="+mn-lt"/>
            </a:endParaRPr>
          </a:p>
        </p:txBody>
      </p:sp>
      <p:sp>
        <p:nvSpPr>
          <p:cNvPr id="2" name="Ορθογώνιο 1" descr="12. Να βρεθούν τα ονόματα των προμηθευτών που διαθέτουν τουλάχιστον ένα κόκκινο εξάρτημα.&#10;&#10;SELECT DISTINCT S τελεία S NAME,&#10;FROM S,&#10;WHERE S τελεία S# IN,&#10; SELECT SP τελεία S#,&#10; FROM SP,&#10; WHERE SP τελεία P# IN,&#10;  SELECT P τελεία P#,&#10;  FROM P,&#10;  WHERE P τελεία COLOR ίσο με ‘Red’.&#10;"/>
          <p:cNvSpPr/>
          <p:nvPr>
            <p:custDataLst>
              <p:tags r:id="rId2"/>
            </p:custDataLst>
          </p:nvPr>
        </p:nvSpPr>
        <p:spPr>
          <a:xfrm>
            <a:off x="467544" y="1556792"/>
            <a:ext cx="8280920" cy="4228850"/>
          </a:xfrm>
          <a:prstGeom prst="rect">
            <a:avLst/>
          </a:prstGeom>
        </p:spPr>
        <p:txBody>
          <a:bodyPr wrap="square">
            <a:spAutoFit/>
          </a:bodyPr>
          <a:lstStyle/>
          <a:p>
            <a:pPr algn="just">
              <a:lnSpc>
                <a:spcPct val="80000"/>
              </a:lnSpc>
            </a:pPr>
            <a:r>
              <a:rPr lang="en-US" sz="2800" dirty="0"/>
              <a:t>1</a:t>
            </a:r>
            <a:r>
              <a:rPr lang="el-GR" sz="2800" dirty="0"/>
              <a:t>2</a:t>
            </a:r>
            <a:r>
              <a:rPr lang="en-US" sz="2800" dirty="0"/>
              <a:t>.</a:t>
            </a:r>
            <a:r>
              <a:rPr lang="el-GR" sz="2800" dirty="0">
                <a:cs typeface="Times New Roman" pitchFamily="18" charset="0"/>
              </a:rPr>
              <a:t> Να βρεθούν τα ονόματα των προμηθευτών που διαθέτουν τουλάχιστον ένα κόκκινο εξάρτημα.</a:t>
            </a:r>
            <a:endParaRPr lang="en-GB" sz="2800" dirty="0">
              <a:cs typeface="Times New Roman" pitchFamily="18" charset="0"/>
            </a:endParaRPr>
          </a:p>
          <a:p>
            <a:pPr algn="just">
              <a:lnSpc>
                <a:spcPct val="80000"/>
              </a:lnSpc>
            </a:pPr>
            <a:endParaRPr lang="el-GR" sz="2800" dirty="0"/>
          </a:p>
          <a:p>
            <a:pPr algn="just">
              <a:lnSpc>
                <a:spcPct val="80000"/>
              </a:lnSpc>
            </a:pPr>
            <a:r>
              <a:rPr lang="en-GB" sz="2800" dirty="0">
                <a:cs typeface="Times New Roman" pitchFamily="18" charset="0"/>
              </a:rPr>
              <a:t>SELECT DISTINCT S.SNAME</a:t>
            </a:r>
          </a:p>
          <a:p>
            <a:pPr algn="just">
              <a:lnSpc>
                <a:spcPct val="80000"/>
              </a:lnSpc>
            </a:pPr>
            <a:r>
              <a:rPr lang="en-GB" sz="2800" dirty="0">
                <a:cs typeface="Times New Roman" pitchFamily="18" charset="0"/>
              </a:rPr>
              <a:t>FROM S</a:t>
            </a:r>
          </a:p>
          <a:p>
            <a:pPr algn="just">
              <a:lnSpc>
                <a:spcPct val="80000"/>
              </a:lnSpc>
            </a:pPr>
            <a:r>
              <a:rPr lang="en-GB" sz="2800" dirty="0">
                <a:cs typeface="Times New Roman" pitchFamily="18" charset="0"/>
              </a:rPr>
              <a:t>WHERE S.S# IN</a:t>
            </a:r>
          </a:p>
          <a:p>
            <a:pPr algn="just">
              <a:lnSpc>
                <a:spcPct val="80000"/>
              </a:lnSpc>
            </a:pPr>
            <a:r>
              <a:rPr lang="en-GB" sz="2800" dirty="0">
                <a:cs typeface="Times New Roman" pitchFamily="18" charset="0"/>
              </a:rPr>
              <a:t>	(SELECT SP.S#</a:t>
            </a:r>
          </a:p>
          <a:p>
            <a:pPr algn="just">
              <a:lnSpc>
                <a:spcPct val="80000"/>
              </a:lnSpc>
            </a:pPr>
            <a:r>
              <a:rPr lang="el-GR" sz="2800" dirty="0"/>
              <a:t>	</a:t>
            </a:r>
            <a:r>
              <a:rPr lang="en-GB" sz="2800" dirty="0">
                <a:cs typeface="Times New Roman" pitchFamily="18" charset="0"/>
              </a:rPr>
              <a:t>FROM SP</a:t>
            </a:r>
          </a:p>
          <a:p>
            <a:pPr algn="just">
              <a:lnSpc>
                <a:spcPct val="80000"/>
              </a:lnSpc>
            </a:pPr>
            <a:r>
              <a:rPr lang="el-GR" sz="2800" dirty="0"/>
              <a:t>	</a:t>
            </a:r>
            <a:r>
              <a:rPr lang="en-GB" sz="2800" dirty="0">
                <a:cs typeface="Times New Roman" pitchFamily="18" charset="0"/>
              </a:rPr>
              <a:t>WHERE SP.P# IN</a:t>
            </a:r>
          </a:p>
          <a:p>
            <a:pPr algn="just">
              <a:lnSpc>
                <a:spcPct val="80000"/>
              </a:lnSpc>
            </a:pPr>
            <a:r>
              <a:rPr lang="el-GR" sz="2800" dirty="0"/>
              <a:t>		</a:t>
            </a:r>
            <a:r>
              <a:rPr lang="en-GB" sz="2800" dirty="0">
                <a:cs typeface="Times New Roman" pitchFamily="18" charset="0"/>
              </a:rPr>
              <a:t>(SELECT P.P#</a:t>
            </a:r>
          </a:p>
          <a:p>
            <a:pPr algn="just">
              <a:lnSpc>
                <a:spcPct val="80000"/>
              </a:lnSpc>
            </a:pPr>
            <a:r>
              <a:rPr lang="el-GR" sz="2800" dirty="0"/>
              <a:t>		</a:t>
            </a:r>
            <a:r>
              <a:rPr lang="en-GB" sz="2800" dirty="0">
                <a:cs typeface="Times New Roman" pitchFamily="18" charset="0"/>
              </a:rPr>
              <a:t>FROM P</a:t>
            </a:r>
          </a:p>
          <a:p>
            <a:pPr algn="just">
              <a:lnSpc>
                <a:spcPct val="80000"/>
              </a:lnSpc>
            </a:pPr>
            <a:r>
              <a:rPr lang="el-GR" sz="2800" dirty="0"/>
              <a:t>		</a:t>
            </a:r>
            <a:r>
              <a:rPr lang="en-GB" sz="2800" dirty="0">
                <a:cs typeface="Times New Roman" pitchFamily="18" charset="0"/>
              </a:rPr>
              <a:t>WHERE P.COLOR = ‘Red’))</a:t>
            </a:r>
          </a:p>
        </p:txBody>
      </p:sp>
      <p:sp>
        <p:nvSpPr>
          <p:cNvPr id="5"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2144176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23529" y="8285"/>
            <a:ext cx="8496944" cy="1476499"/>
          </a:xfrm>
        </p:spPr>
        <p:txBody>
          <a:bodyPr>
            <a:normAutofit/>
          </a:bodyPr>
          <a:lstStyle/>
          <a:p>
            <a:r>
              <a:rPr lang="el-GR" dirty="0"/>
              <a:t>Παραδείγματα (</a:t>
            </a:r>
            <a:r>
              <a:rPr lang="el-GR" dirty="0" smtClean="0"/>
              <a:t>11 </a:t>
            </a:r>
            <a:r>
              <a:rPr lang="el-GR" dirty="0"/>
              <a:t>από 14)</a:t>
            </a:r>
            <a:endParaRPr lang="el-GR" dirty="0">
              <a:latin typeface="+mn-lt"/>
            </a:endParaRPr>
          </a:p>
        </p:txBody>
      </p:sp>
      <p:sp>
        <p:nvSpPr>
          <p:cNvPr id="7" name="Rectangle 3" descr="13. Να βρεθούν οι κωδικοί των προμηθευτών που έχουν αξιολόγηση (STATUS) μικρότερη από την τρέχουσα μέγιστη τιμή αξιολόγησης στον πίνακα S.&#10;&#10;SELECT S τελεία S#,&#10;FROM S,&#10;WHERE S τελεία STATUS  μικρότερο του SELECT MAX, S τελεία STATUS,&#10;  FROM S.&#10;&#10;&#10;"/>
          <p:cNvSpPr txBox="1">
            <a:spLocks noChangeArrowheads="1"/>
          </p:cNvSpPr>
          <p:nvPr/>
        </p:nvSpPr>
        <p:spPr>
          <a:xfrm>
            <a:off x="467544" y="1626518"/>
            <a:ext cx="8208912" cy="43227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Wingdings" pitchFamily="2" charset="2"/>
              <a:buNone/>
            </a:pPr>
            <a:r>
              <a:rPr lang="el-GR" sz="2800" dirty="0"/>
              <a:t>13. </a:t>
            </a:r>
            <a:r>
              <a:rPr lang="el-GR" sz="2800" dirty="0">
                <a:cs typeface="Times New Roman" pitchFamily="18" charset="0"/>
              </a:rPr>
              <a:t>Να βρεθούν οι κωδικοί των προμηθευτών που έχουν αξιολόγηση (</a:t>
            </a:r>
            <a:r>
              <a:rPr lang="en-GB" sz="2800" dirty="0">
                <a:cs typeface="Times New Roman" pitchFamily="18" charset="0"/>
              </a:rPr>
              <a:t>STATUS</a:t>
            </a:r>
            <a:r>
              <a:rPr lang="el-GR" sz="2800" dirty="0">
                <a:cs typeface="Times New Roman" pitchFamily="18" charset="0"/>
              </a:rPr>
              <a:t>) μικρότερη από την τρέχουσα μέγιστη τιμή αξιολόγησης στον πίνακα </a:t>
            </a:r>
            <a:r>
              <a:rPr lang="en-GB" sz="2800" dirty="0">
                <a:cs typeface="Times New Roman" pitchFamily="18" charset="0"/>
              </a:rPr>
              <a:t>S</a:t>
            </a:r>
            <a:r>
              <a:rPr lang="el-GR" sz="2800" dirty="0">
                <a:cs typeface="Times New Roman" pitchFamily="18" charset="0"/>
              </a:rPr>
              <a:t>.</a:t>
            </a:r>
            <a:endParaRPr lang="el-GR" sz="2800" dirty="0"/>
          </a:p>
          <a:p>
            <a:pPr marL="0" indent="0" algn="just">
              <a:lnSpc>
                <a:spcPct val="80000"/>
              </a:lnSpc>
              <a:buFont typeface="Wingdings" pitchFamily="2" charset="2"/>
              <a:buNone/>
            </a:pPr>
            <a:endParaRPr lang="en-GB" sz="2800" dirty="0"/>
          </a:p>
          <a:p>
            <a:pPr marL="0" indent="0" algn="just">
              <a:lnSpc>
                <a:spcPct val="80000"/>
              </a:lnSpc>
              <a:buFont typeface="Wingdings" pitchFamily="2" charset="2"/>
              <a:buNone/>
            </a:pPr>
            <a:r>
              <a:rPr lang="en-GB" sz="2800" dirty="0">
                <a:cs typeface="Times New Roman" pitchFamily="18" charset="0"/>
              </a:rPr>
              <a:t>SELECT S.S#</a:t>
            </a:r>
          </a:p>
          <a:p>
            <a:pPr marL="0" indent="0" algn="just">
              <a:lnSpc>
                <a:spcPct val="80000"/>
              </a:lnSpc>
              <a:buFont typeface="Wingdings" pitchFamily="2" charset="2"/>
              <a:buNone/>
            </a:pPr>
            <a:r>
              <a:rPr lang="en-GB" sz="2800" dirty="0">
                <a:cs typeface="Times New Roman" pitchFamily="18" charset="0"/>
              </a:rPr>
              <a:t>FROM S</a:t>
            </a:r>
          </a:p>
          <a:p>
            <a:pPr marL="0" indent="0" algn="just">
              <a:lnSpc>
                <a:spcPct val="80000"/>
              </a:lnSpc>
              <a:buFont typeface="Wingdings" pitchFamily="2" charset="2"/>
              <a:buNone/>
            </a:pPr>
            <a:r>
              <a:rPr lang="en-GB" sz="2800" dirty="0">
                <a:cs typeface="Times New Roman" pitchFamily="18" charset="0"/>
              </a:rPr>
              <a:t>WHERE S.STATUS  &lt;</a:t>
            </a:r>
          </a:p>
          <a:p>
            <a:pPr marL="0" indent="0" algn="just">
              <a:lnSpc>
                <a:spcPct val="80000"/>
              </a:lnSpc>
              <a:buFont typeface="Wingdings" pitchFamily="2" charset="2"/>
              <a:buNone/>
            </a:pPr>
            <a:r>
              <a:rPr lang="en-GB" sz="2800" dirty="0">
                <a:cs typeface="Times New Roman" pitchFamily="18" charset="0"/>
              </a:rPr>
              <a:t>		</a:t>
            </a:r>
            <a:r>
              <a:rPr lang="el-GR" sz="2800" dirty="0"/>
              <a:t>	</a:t>
            </a:r>
            <a:r>
              <a:rPr lang="en-GB" sz="2800" dirty="0">
                <a:cs typeface="Times New Roman" pitchFamily="18" charset="0"/>
              </a:rPr>
              <a:t>(SELECT MAX (S.STATUS)</a:t>
            </a:r>
            <a:endParaRPr lang="el-GR" sz="2800" dirty="0"/>
          </a:p>
          <a:p>
            <a:pPr marL="0" indent="0" algn="just">
              <a:lnSpc>
                <a:spcPct val="80000"/>
              </a:lnSpc>
              <a:buFont typeface="Wingdings" pitchFamily="2" charset="2"/>
              <a:buNone/>
            </a:pPr>
            <a:r>
              <a:rPr lang="en-GB" sz="2800" dirty="0">
                <a:cs typeface="Times New Roman" pitchFamily="18" charset="0"/>
              </a:rPr>
              <a:t> </a:t>
            </a:r>
            <a:r>
              <a:rPr lang="el-GR" sz="2800" dirty="0"/>
              <a:t>			</a:t>
            </a:r>
            <a:r>
              <a:rPr lang="en-GB" sz="2800" dirty="0">
                <a:cs typeface="Times New Roman" pitchFamily="18" charset="0"/>
              </a:rPr>
              <a:t>FROM</a:t>
            </a:r>
            <a:r>
              <a:rPr lang="el-GR" sz="2800" dirty="0">
                <a:cs typeface="Times New Roman" pitchFamily="18" charset="0"/>
              </a:rPr>
              <a:t> </a:t>
            </a:r>
            <a:r>
              <a:rPr lang="en-GB" sz="2800" dirty="0">
                <a:cs typeface="Times New Roman" pitchFamily="18" charset="0"/>
              </a:rPr>
              <a:t>S</a:t>
            </a:r>
            <a:r>
              <a:rPr lang="el-GR" sz="2800" dirty="0">
                <a:cs typeface="Times New Roman" pitchFamily="18" charset="0"/>
              </a:rPr>
              <a:t>)</a:t>
            </a:r>
            <a:endParaRPr lang="en-GB" sz="2800" dirty="0">
              <a:cs typeface="Times New Roman" pitchFamily="18" charset="0"/>
            </a:endParaRPr>
          </a:p>
          <a:p>
            <a:pPr marL="0" indent="0" algn="just">
              <a:lnSpc>
                <a:spcPct val="80000"/>
              </a:lnSpc>
              <a:buFont typeface="Wingdings" pitchFamily="2" charset="2"/>
              <a:buNone/>
            </a:pPr>
            <a:endParaRPr lang="en-GB" sz="2800" dirty="0"/>
          </a:p>
          <a:p>
            <a:pPr marL="0" indent="0" algn="just">
              <a:lnSpc>
                <a:spcPct val="80000"/>
              </a:lnSpc>
              <a:buFont typeface="Wingdings" pitchFamily="2" charset="2"/>
              <a:buNone/>
            </a:pPr>
            <a:endParaRPr lang="el-GR" sz="2800" dirty="0"/>
          </a:p>
        </p:txBody>
      </p:sp>
      <p:sp>
        <p:nvSpPr>
          <p:cNvPr id="5" name="Θέση υποσέλιδου 3" descr="."/>
          <p:cNvSpPr txBox="1">
            <a:spLocks/>
          </p:cNvSpPr>
          <p:nvPr>
            <p:custDataLst>
              <p:tags r:id="rId2"/>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2383356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260475"/>
          </a:xfrm>
        </p:spPr>
        <p:txBody>
          <a:bodyPr>
            <a:noAutofit/>
          </a:bodyPr>
          <a:lstStyle/>
          <a:p>
            <a:r>
              <a:rPr lang="el-GR" dirty="0"/>
              <a:t>Παραδείγματα (</a:t>
            </a:r>
            <a:r>
              <a:rPr lang="el-GR" dirty="0" smtClean="0"/>
              <a:t>12 </a:t>
            </a:r>
            <a:r>
              <a:rPr lang="el-GR" dirty="0"/>
              <a:t>από 14)</a:t>
            </a:r>
            <a:endParaRPr lang="el-GR" dirty="0">
              <a:latin typeface="+mn-lt"/>
            </a:endParaRPr>
          </a:p>
        </p:txBody>
      </p:sp>
      <p:sp>
        <p:nvSpPr>
          <p:cNvPr id="7" name="Rectangle 3" descr="14. Να βρεθούν τα ονόματα των προμηθευτών που διαθέτουν το εξάρτημα Ρ2.&#10;&#10;SELECT DISTINCT S τελεία S NAME,&#10;FROM S,&#10;WHERE EXISTS,&#10; SELECT *,&#10; FROM SP,&#10; WHERE SP τελεία S# ίσο με S τελεία S#,&#10; AND SP τελεία P# ίσο με ’P2’.&#10;&#10;"/>
          <p:cNvSpPr txBox="1">
            <a:spLocks noChangeArrowheads="1"/>
          </p:cNvSpPr>
          <p:nvPr/>
        </p:nvSpPr>
        <p:spPr>
          <a:xfrm>
            <a:off x="457200" y="1268760"/>
            <a:ext cx="8229600" cy="482453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Wingdings" pitchFamily="2" charset="2"/>
              <a:buNone/>
            </a:pPr>
            <a:r>
              <a:rPr lang="el-GR" sz="2800" dirty="0"/>
              <a:t>14. Να</a:t>
            </a:r>
            <a:r>
              <a:rPr lang="el-GR" sz="2800" dirty="0">
                <a:cs typeface="Times New Roman" pitchFamily="18" charset="0"/>
              </a:rPr>
              <a:t> βρεθούν τα ονόματα των προμηθευτών που διαθέτουν το εξάρτημα Ρ2.</a:t>
            </a:r>
            <a:endParaRPr lang="el-GR" sz="2800" dirty="0"/>
          </a:p>
          <a:p>
            <a:pPr marL="0" indent="0" algn="just">
              <a:lnSpc>
                <a:spcPct val="80000"/>
              </a:lnSpc>
              <a:buFont typeface="Wingdings" pitchFamily="2" charset="2"/>
              <a:buNone/>
            </a:pPr>
            <a:endParaRPr lang="en-GB" sz="2800" dirty="0"/>
          </a:p>
          <a:p>
            <a:pPr marL="0" indent="0" algn="just">
              <a:lnSpc>
                <a:spcPct val="80000"/>
              </a:lnSpc>
              <a:buFont typeface="Wingdings" pitchFamily="2" charset="2"/>
              <a:buNone/>
            </a:pPr>
            <a:r>
              <a:rPr lang="en-GB" sz="2800" dirty="0">
                <a:cs typeface="Times New Roman" pitchFamily="18" charset="0"/>
              </a:rPr>
              <a:t>SELECT DISTINCT S.SNAME</a:t>
            </a:r>
          </a:p>
          <a:p>
            <a:pPr marL="0" indent="0" algn="just">
              <a:lnSpc>
                <a:spcPct val="80000"/>
              </a:lnSpc>
              <a:buFont typeface="Wingdings" pitchFamily="2" charset="2"/>
              <a:buNone/>
            </a:pPr>
            <a:r>
              <a:rPr lang="en-GB" sz="2800" dirty="0">
                <a:cs typeface="Times New Roman" pitchFamily="18" charset="0"/>
              </a:rPr>
              <a:t>FROM S</a:t>
            </a:r>
          </a:p>
          <a:p>
            <a:pPr marL="0" indent="0" algn="just">
              <a:lnSpc>
                <a:spcPct val="80000"/>
              </a:lnSpc>
              <a:buFont typeface="Wingdings" pitchFamily="2" charset="2"/>
              <a:buNone/>
            </a:pPr>
            <a:r>
              <a:rPr lang="en-GB" sz="2800" dirty="0">
                <a:cs typeface="Times New Roman" pitchFamily="18" charset="0"/>
              </a:rPr>
              <a:t>WHERE EXISTS</a:t>
            </a:r>
          </a:p>
          <a:p>
            <a:pPr marL="0" indent="0" algn="just">
              <a:lnSpc>
                <a:spcPct val="80000"/>
              </a:lnSpc>
              <a:buFont typeface="Wingdings" pitchFamily="2" charset="2"/>
              <a:buNone/>
            </a:pPr>
            <a:r>
              <a:rPr lang="en-GB" sz="2800" dirty="0">
                <a:cs typeface="Times New Roman" pitchFamily="18" charset="0"/>
              </a:rPr>
              <a:t>	(SELECT *</a:t>
            </a:r>
          </a:p>
          <a:p>
            <a:pPr marL="0" indent="0" algn="just">
              <a:lnSpc>
                <a:spcPct val="80000"/>
              </a:lnSpc>
              <a:buFont typeface="Wingdings" pitchFamily="2" charset="2"/>
              <a:buNone/>
            </a:pPr>
            <a:r>
              <a:rPr lang="en-GB" sz="2800" dirty="0">
                <a:cs typeface="Times New Roman" pitchFamily="18" charset="0"/>
              </a:rPr>
              <a:t>	FROM SP</a:t>
            </a:r>
          </a:p>
          <a:p>
            <a:pPr marL="0" indent="0" algn="just">
              <a:lnSpc>
                <a:spcPct val="80000"/>
              </a:lnSpc>
              <a:buFont typeface="Wingdings" pitchFamily="2" charset="2"/>
              <a:buNone/>
            </a:pPr>
            <a:r>
              <a:rPr lang="en-GB" sz="2800" dirty="0">
                <a:cs typeface="Times New Roman" pitchFamily="18" charset="0"/>
              </a:rPr>
              <a:t>	WHERE SP.S#=S.S#</a:t>
            </a:r>
          </a:p>
          <a:p>
            <a:pPr marL="0" indent="0" algn="just">
              <a:lnSpc>
                <a:spcPct val="80000"/>
              </a:lnSpc>
              <a:buFont typeface="Wingdings" pitchFamily="2" charset="2"/>
              <a:buNone/>
            </a:pPr>
            <a:r>
              <a:rPr lang="el-GR" sz="2800" dirty="0"/>
              <a:t>	</a:t>
            </a:r>
            <a:r>
              <a:rPr lang="en-GB" sz="2800" dirty="0">
                <a:cs typeface="Times New Roman" pitchFamily="18" charset="0"/>
              </a:rPr>
              <a:t>AND SP.P#=’P2’)</a:t>
            </a:r>
          </a:p>
          <a:p>
            <a:pPr marL="0" indent="0" algn="just">
              <a:lnSpc>
                <a:spcPct val="80000"/>
              </a:lnSpc>
              <a:buFont typeface="Wingdings" pitchFamily="2" charset="2"/>
              <a:buNone/>
            </a:pPr>
            <a:endParaRPr lang="el-GR" sz="2800" dirty="0"/>
          </a:p>
        </p:txBody>
      </p:sp>
      <p:sp>
        <p:nvSpPr>
          <p:cNvPr id="5"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37</a:t>
            </a:fld>
            <a:endParaRPr lang="el-GR" dirty="0"/>
          </a:p>
        </p:txBody>
      </p:sp>
    </p:spTree>
    <p:custDataLst>
      <p:tags r:id="rId1"/>
    </p:custDataLst>
    <p:extLst>
      <p:ext uri="{BB962C8B-B14F-4D97-AF65-F5344CB8AC3E}">
        <p14:creationId xmlns:p14="http://schemas.microsoft.com/office/powerpoint/2010/main" val="966218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404491"/>
          </a:xfrm>
        </p:spPr>
        <p:txBody>
          <a:bodyPr>
            <a:noAutofit/>
          </a:bodyPr>
          <a:lstStyle/>
          <a:p>
            <a:r>
              <a:rPr lang="el-GR" dirty="0"/>
              <a:t>Παραδείγματα (</a:t>
            </a:r>
            <a:r>
              <a:rPr lang="el-GR" dirty="0" smtClean="0"/>
              <a:t>13 </a:t>
            </a:r>
            <a:r>
              <a:rPr lang="el-GR" dirty="0"/>
              <a:t>από 14)</a:t>
            </a:r>
            <a:endParaRPr lang="el-GR" dirty="0">
              <a:latin typeface="+mn-lt"/>
            </a:endParaRPr>
          </a:p>
        </p:txBody>
      </p:sp>
      <p:sp>
        <p:nvSpPr>
          <p:cNvPr id="7" name="Rectangle 3" descr="15. Να βρεθούν τα ονόματα των προμηθευτών που δε διαθέτουν το εξάρτημα Ρ2.&#10;&#10;SELECT DISTINCT S τελεία S NAME,&#10;FROM S,&#10;WHERE NOT EXISTS,&#10; SELECT *,&#10; FROM SP,&#10; WHERE SP τελεία S# ίσο με S τελεία S#,&#10; AND SP τελέια P# ίσο με ’P2’.&#10;&#10;"/>
          <p:cNvSpPr txBox="1">
            <a:spLocks noChangeArrowheads="1"/>
          </p:cNvSpPr>
          <p:nvPr/>
        </p:nvSpPr>
        <p:spPr>
          <a:xfrm>
            <a:off x="446856" y="1484784"/>
            <a:ext cx="8229600" cy="489654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Wingdings" pitchFamily="2" charset="2"/>
              <a:buNone/>
            </a:pPr>
            <a:r>
              <a:rPr lang="el-GR" sz="2800" dirty="0"/>
              <a:t>15. Να</a:t>
            </a:r>
            <a:r>
              <a:rPr lang="el-GR" sz="2800" dirty="0">
                <a:cs typeface="Times New Roman" pitchFamily="18" charset="0"/>
              </a:rPr>
              <a:t> βρεθούν τα ονόματα των προμηθευτών που </a:t>
            </a:r>
            <a:r>
              <a:rPr lang="el-GR" sz="2800" dirty="0"/>
              <a:t>δε </a:t>
            </a:r>
            <a:r>
              <a:rPr lang="el-GR" sz="2800" dirty="0">
                <a:cs typeface="Times New Roman" pitchFamily="18" charset="0"/>
              </a:rPr>
              <a:t>διαθέτουν το εξάρτημα Ρ2.</a:t>
            </a:r>
            <a:endParaRPr lang="el-GR" sz="2800" dirty="0"/>
          </a:p>
          <a:p>
            <a:pPr marL="0" indent="0" algn="just">
              <a:lnSpc>
                <a:spcPct val="80000"/>
              </a:lnSpc>
              <a:buFont typeface="Wingdings" pitchFamily="2" charset="2"/>
              <a:buNone/>
            </a:pPr>
            <a:endParaRPr lang="en-GB" sz="2800" dirty="0"/>
          </a:p>
          <a:p>
            <a:pPr marL="0" indent="0" algn="just">
              <a:lnSpc>
                <a:spcPct val="80000"/>
              </a:lnSpc>
              <a:buFont typeface="Wingdings" pitchFamily="2" charset="2"/>
              <a:buNone/>
            </a:pPr>
            <a:r>
              <a:rPr lang="en-GB" sz="2800" dirty="0">
                <a:cs typeface="Times New Roman" pitchFamily="18" charset="0"/>
              </a:rPr>
              <a:t>SELECT DISTINCT S.SNAME</a:t>
            </a:r>
          </a:p>
          <a:p>
            <a:pPr marL="0" indent="0" algn="just">
              <a:lnSpc>
                <a:spcPct val="80000"/>
              </a:lnSpc>
              <a:buFont typeface="Wingdings" pitchFamily="2" charset="2"/>
              <a:buNone/>
            </a:pPr>
            <a:r>
              <a:rPr lang="en-GB" sz="2800" dirty="0">
                <a:cs typeface="Times New Roman" pitchFamily="18" charset="0"/>
              </a:rPr>
              <a:t>FROM S</a:t>
            </a:r>
          </a:p>
          <a:p>
            <a:pPr marL="0" indent="0" algn="just">
              <a:lnSpc>
                <a:spcPct val="80000"/>
              </a:lnSpc>
              <a:buFont typeface="Wingdings" pitchFamily="2" charset="2"/>
              <a:buNone/>
            </a:pPr>
            <a:r>
              <a:rPr lang="en-GB" sz="2800" dirty="0">
                <a:cs typeface="Times New Roman" pitchFamily="18" charset="0"/>
              </a:rPr>
              <a:t>WHERE NOT EXISTS</a:t>
            </a:r>
          </a:p>
          <a:p>
            <a:pPr marL="0" indent="0" algn="just">
              <a:lnSpc>
                <a:spcPct val="80000"/>
              </a:lnSpc>
              <a:buFont typeface="Wingdings" pitchFamily="2" charset="2"/>
              <a:buNone/>
            </a:pPr>
            <a:r>
              <a:rPr lang="en-GB" sz="2800" dirty="0">
                <a:cs typeface="Times New Roman" pitchFamily="18" charset="0"/>
              </a:rPr>
              <a:t>	(SELECT *</a:t>
            </a:r>
          </a:p>
          <a:p>
            <a:pPr marL="0" indent="0" algn="just">
              <a:lnSpc>
                <a:spcPct val="80000"/>
              </a:lnSpc>
              <a:buFont typeface="Wingdings" pitchFamily="2" charset="2"/>
              <a:buNone/>
            </a:pPr>
            <a:r>
              <a:rPr lang="en-GB" sz="2800" dirty="0">
                <a:cs typeface="Times New Roman" pitchFamily="18" charset="0"/>
              </a:rPr>
              <a:t>	FROM SP</a:t>
            </a:r>
          </a:p>
          <a:p>
            <a:pPr marL="0" indent="0" algn="just">
              <a:lnSpc>
                <a:spcPct val="80000"/>
              </a:lnSpc>
              <a:buFont typeface="Wingdings" pitchFamily="2" charset="2"/>
              <a:buNone/>
            </a:pPr>
            <a:r>
              <a:rPr lang="en-GB" sz="2800" dirty="0">
                <a:cs typeface="Times New Roman" pitchFamily="18" charset="0"/>
              </a:rPr>
              <a:t>	WHERE SP.S#=S.S#</a:t>
            </a:r>
          </a:p>
          <a:p>
            <a:pPr marL="0" indent="0" algn="just">
              <a:lnSpc>
                <a:spcPct val="80000"/>
              </a:lnSpc>
              <a:buFont typeface="Wingdings" pitchFamily="2" charset="2"/>
              <a:buNone/>
            </a:pPr>
            <a:r>
              <a:rPr lang="el-GR" sz="2800" dirty="0"/>
              <a:t>	</a:t>
            </a:r>
            <a:r>
              <a:rPr lang="en-GB" sz="2800" dirty="0">
                <a:cs typeface="Times New Roman" pitchFamily="18" charset="0"/>
              </a:rPr>
              <a:t>AND SP.P#=’P2’)</a:t>
            </a:r>
          </a:p>
          <a:p>
            <a:pPr marL="0" indent="0" algn="just">
              <a:lnSpc>
                <a:spcPct val="80000"/>
              </a:lnSpc>
              <a:buFont typeface="Wingdings" pitchFamily="2" charset="2"/>
              <a:buNone/>
            </a:pPr>
            <a:endParaRPr lang="el-GR" sz="2800" dirty="0"/>
          </a:p>
        </p:txBody>
      </p:sp>
      <p:sp>
        <p:nvSpPr>
          <p:cNvPr id="5"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38</a:t>
            </a:fld>
            <a:endParaRPr lang="el-GR" dirty="0"/>
          </a:p>
        </p:txBody>
      </p:sp>
    </p:spTree>
    <p:custDataLst>
      <p:tags r:id="rId1"/>
    </p:custDataLst>
    <p:extLst>
      <p:ext uri="{BB962C8B-B14F-4D97-AF65-F5344CB8AC3E}">
        <p14:creationId xmlns:p14="http://schemas.microsoft.com/office/powerpoint/2010/main" val="1686730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188467"/>
          </a:xfrm>
        </p:spPr>
        <p:txBody>
          <a:bodyPr>
            <a:noAutofit/>
          </a:bodyPr>
          <a:lstStyle/>
          <a:p>
            <a:r>
              <a:rPr lang="el-GR" sz="4000" dirty="0"/>
              <a:t>Παραδείγματα (</a:t>
            </a:r>
            <a:r>
              <a:rPr lang="el-GR" sz="4000" dirty="0" smtClean="0"/>
              <a:t>14 </a:t>
            </a:r>
            <a:r>
              <a:rPr lang="el-GR" sz="4000" dirty="0"/>
              <a:t>από 14)</a:t>
            </a:r>
            <a:endParaRPr lang="el-GR" sz="4000" dirty="0">
              <a:latin typeface="+mn-lt"/>
            </a:endParaRPr>
          </a:p>
        </p:txBody>
      </p:sp>
      <p:sp>
        <p:nvSpPr>
          <p:cNvPr id="7" name="Rectangle 3" descr="16. Να βρεθούν οι κωδικοί των εξαρτημάτων που είτε ζυγίζουν πάνω από 16 λίβρες, είτε διατίθενται από τον προμηθευτή P2, είτε και τα δύο.&#10;&#10;SELECT P τελεία P#,&#10;FROM P,&#10;WHERE P τελεία WEIGHT μεγαλύτερο του 16,&#10;UNION,&#10;SELECT SP τελεία P#,&#10;FROM SP,&#10;WHERE SP τελεία S# ίσο με ‘S2’.&#10;&#10;"/>
          <p:cNvSpPr txBox="1">
            <a:spLocks noChangeArrowheads="1"/>
          </p:cNvSpPr>
          <p:nvPr/>
        </p:nvSpPr>
        <p:spPr>
          <a:xfrm>
            <a:off x="457200" y="1268760"/>
            <a:ext cx="8229600" cy="511256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Wingdings" pitchFamily="2" charset="2"/>
              <a:buNone/>
            </a:pPr>
            <a:r>
              <a:rPr lang="el-GR" sz="2800" dirty="0"/>
              <a:t>16. Να</a:t>
            </a:r>
            <a:r>
              <a:rPr lang="el-GR" sz="2800" dirty="0">
                <a:cs typeface="Times New Roman" pitchFamily="18" charset="0"/>
              </a:rPr>
              <a:t> βρεθούν οι κωδικοί των εξαρτημάτων που είτε ζυγίζουν πάνω από 16 λίβρες, είτε διατίθενται από τον προμηθευτή </a:t>
            </a:r>
            <a:r>
              <a:rPr lang="en-GB" sz="2800" dirty="0">
                <a:cs typeface="Times New Roman" pitchFamily="18" charset="0"/>
              </a:rPr>
              <a:t>P</a:t>
            </a:r>
            <a:r>
              <a:rPr lang="el-GR" sz="2800" dirty="0">
                <a:cs typeface="Times New Roman" pitchFamily="18" charset="0"/>
              </a:rPr>
              <a:t>2, είτε και τα δύο.</a:t>
            </a:r>
            <a:endParaRPr lang="el-GR" sz="2800" dirty="0"/>
          </a:p>
          <a:p>
            <a:pPr marL="0" indent="0" algn="just">
              <a:lnSpc>
                <a:spcPct val="80000"/>
              </a:lnSpc>
              <a:buFont typeface="Wingdings" pitchFamily="2" charset="2"/>
              <a:buNone/>
            </a:pPr>
            <a:endParaRPr lang="en-GB" sz="2800" dirty="0"/>
          </a:p>
          <a:p>
            <a:pPr marL="0" indent="0" algn="just">
              <a:lnSpc>
                <a:spcPct val="80000"/>
              </a:lnSpc>
              <a:buFont typeface="Wingdings" pitchFamily="2" charset="2"/>
              <a:buNone/>
            </a:pPr>
            <a:r>
              <a:rPr lang="en-GB" sz="2800" dirty="0">
                <a:cs typeface="Times New Roman" pitchFamily="18" charset="0"/>
              </a:rPr>
              <a:t>SELECT P.P#</a:t>
            </a:r>
          </a:p>
          <a:p>
            <a:pPr marL="0" indent="0" algn="just">
              <a:lnSpc>
                <a:spcPct val="80000"/>
              </a:lnSpc>
              <a:buFont typeface="Wingdings" pitchFamily="2" charset="2"/>
              <a:buNone/>
            </a:pPr>
            <a:r>
              <a:rPr lang="en-GB" sz="2800" dirty="0">
                <a:cs typeface="Times New Roman" pitchFamily="18" charset="0"/>
              </a:rPr>
              <a:t>FROM P</a:t>
            </a:r>
          </a:p>
          <a:p>
            <a:pPr marL="0" indent="0" algn="just">
              <a:lnSpc>
                <a:spcPct val="80000"/>
              </a:lnSpc>
              <a:buFont typeface="Wingdings" pitchFamily="2" charset="2"/>
              <a:buNone/>
            </a:pPr>
            <a:r>
              <a:rPr lang="en-GB" sz="2800" dirty="0">
                <a:cs typeface="Times New Roman" pitchFamily="18" charset="0"/>
              </a:rPr>
              <a:t>WHERE P.WEIGHT &gt; 16</a:t>
            </a:r>
          </a:p>
          <a:p>
            <a:pPr marL="0" indent="0" algn="just">
              <a:lnSpc>
                <a:spcPct val="80000"/>
              </a:lnSpc>
              <a:buFont typeface="Wingdings" pitchFamily="2" charset="2"/>
              <a:buNone/>
            </a:pPr>
            <a:r>
              <a:rPr lang="en-GB" sz="2800" dirty="0">
                <a:cs typeface="Times New Roman" pitchFamily="18" charset="0"/>
              </a:rPr>
              <a:t>UNION</a:t>
            </a:r>
          </a:p>
          <a:p>
            <a:pPr marL="0" indent="0" algn="just">
              <a:lnSpc>
                <a:spcPct val="80000"/>
              </a:lnSpc>
              <a:buFont typeface="Wingdings" pitchFamily="2" charset="2"/>
              <a:buNone/>
            </a:pPr>
            <a:r>
              <a:rPr lang="en-GB" sz="2800" dirty="0">
                <a:cs typeface="Times New Roman" pitchFamily="18" charset="0"/>
              </a:rPr>
              <a:t>SELECT SP.P#</a:t>
            </a:r>
          </a:p>
          <a:p>
            <a:pPr marL="0" indent="0" algn="just">
              <a:lnSpc>
                <a:spcPct val="80000"/>
              </a:lnSpc>
              <a:buFont typeface="Wingdings" pitchFamily="2" charset="2"/>
              <a:buNone/>
            </a:pPr>
            <a:r>
              <a:rPr lang="en-GB" sz="2800" dirty="0">
                <a:cs typeface="Times New Roman" pitchFamily="18" charset="0"/>
              </a:rPr>
              <a:t>FROM SP</a:t>
            </a:r>
          </a:p>
          <a:p>
            <a:pPr marL="0" indent="0" algn="just">
              <a:lnSpc>
                <a:spcPct val="80000"/>
              </a:lnSpc>
              <a:buFont typeface="Wingdings" pitchFamily="2" charset="2"/>
              <a:buNone/>
            </a:pPr>
            <a:r>
              <a:rPr lang="en-GB" sz="2800" dirty="0">
                <a:cs typeface="Times New Roman" pitchFamily="18" charset="0"/>
              </a:rPr>
              <a:t>WHERE SP.S# = ‘S2’</a:t>
            </a:r>
          </a:p>
          <a:p>
            <a:pPr marL="0" indent="0" algn="just">
              <a:lnSpc>
                <a:spcPct val="80000"/>
              </a:lnSpc>
              <a:buFont typeface="Wingdings" pitchFamily="2" charset="2"/>
              <a:buNone/>
            </a:pPr>
            <a:endParaRPr lang="el-GR" sz="2800" dirty="0"/>
          </a:p>
        </p:txBody>
      </p:sp>
      <p:sp>
        <p:nvSpPr>
          <p:cNvPr id="5"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39</a:t>
            </a:fld>
            <a:endParaRPr lang="el-GR" dirty="0"/>
          </a:p>
        </p:txBody>
      </p:sp>
    </p:spTree>
    <p:custDataLst>
      <p:tags r:id="rId1"/>
    </p:custDataLst>
    <p:extLst>
      <p:ext uri="{BB962C8B-B14F-4D97-AF65-F5344CB8AC3E}">
        <p14:creationId xmlns:p14="http://schemas.microsoft.com/office/powerpoint/2010/main" val="1686730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772816"/>
            <a:ext cx="8229600" cy="4525963"/>
          </a:xfrm>
        </p:spPr>
        <p:txBody>
          <a:bodyPr>
            <a:normAutofit lnSpcReduction="10000"/>
          </a:bodyPr>
          <a:lstStyle/>
          <a:p>
            <a:pPr marL="114300" indent="-457200">
              <a:buFont typeface="Wingdings" panose="05000000000000000000" pitchFamily="2" charset="2"/>
              <a:buChar char="§"/>
            </a:pPr>
            <a:r>
              <a:rPr lang="el-GR" sz="2800" dirty="0" smtClean="0"/>
              <a:t>Παρουσίαση και εξοικείωση με τη σχεσιακή γλώσσα ερωτημάτων, </a:t>
            </a:r>
            <a:r>
              <a:rPr lang="en-US" sz="2800" dirty="0" smtClean="0"/>
              <a:t>SQL</a:t>
            </a:r>
            <a:r>
              <a:rPr lang="el-GR" sz="2800" dirty="0" smtClean="0"/>
              <a:t> με τη βοήθεια παραδειγμάτων και ασκήσεων.</a:t>
            </a:r>
          </a:p>
          <a:p>
            <a:pPr marL="0"/>
            <a:endParaRPr lang="el-GR" sz="2800" dirty="0" smtClean="0"/>
          </a:p>
          <a:p>
            <a:pPr marL="0" indent="0">
              <a:spcBef>
                <a:spcPts val="0"/>
              </a:spcBef>
              <a:buNone/>
            </a:pPr>
            <a:r>
              <a:rPr lang="el-GR" sz="2000" dirty="0" smtClean="0"/>
              <a:t>Σημείωση:</a:t>
            </a:r>
          </a:p>
          <a:p>
            <a:pPr marL="0" indent="0">
              <a:spcBef>
                <a:spcPts val="0"/>
              </a:spcBef>
              <a:buNone/>
            </a:pPr>
            <a:r>
              <a:rPr lang="el-GR" sz="2000" dirty="0" smtClean="0"/>
              <a:t>Οι διαφάνειες βασίζονται στο σύγγραμμα:</a:t>
            </a:r>
          </a:p>
          <a:p>
            <a:pPr marL="0" lvl="0" indent="0">
              <a:spcBef>
                <a:spcPts val="0"/>
              </a:spcBef>
              <a:buNone/>
            </a:pPr>
            <a:r>
              <a:rPr lang="en-US" sz="2000" dirty="0" smtClean="0"/>
              <a:t>C. J. Date</a:t>
            </a:r>
            <a:r>
              <a:rPr lang="el-GR" sz="2000" dirty="0" smtClean="0"/>
              <a:t>. </a:t>
            </a:r>
            <a:r>
              <a:rPr lang="el-GR" sz="2000" i="1" dirty="0" smtClean="0"/>
              <a:t>Εισαγωγή στα Συστήματα Βάσεων Δεδομένων</a:t>
            </a:r>
            <a:r>
              <a:rPr lang="el-GR" sz="2000" dirty="0" smtClean="0"/>
              <a:t>. 6</a:t>
            </a:r>
            <a:r>
              <a:rPr lang="el-GR" sz="2000" baseline="30000" dirty="0" smtClean="0"/>
              <a:t>η</a:t>
            </a:r>
            <a:r>
              <a:rPr lang="el-GR" sz="2000" dirty="0" smtClean="0"/>
              <a:t> έκδοση, Κλειδάριθμος, 1998. </a:t>
            </a:r>
          </a:p>
          <a:p>
            <a:pPr marL="0"/>
            <a:endParaRPr lang="el-GR" sz="2800" dirty="0" smtClean="0"/>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custDataLst>
              <p:tags r:id="rId2"/>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404491"/>
          </a:xfrm>
        </p:spPr>
        <p:txBody>
          <a:bodyPr>
            <a:noAutofit/>
          </a:bodyPr>
          <a:lstStyle/>
          <a:p>
            <a:r>
              <a:rPr lang="el-GR" dirty="0">
                <a:latin typeface="+mn-lt"/>
              </a:rPr>
              <a:t>Χειρισμός δεδομένων: πράξεις ενημέρωσης</a:t>
            </a:r>
          </a:p>
        </p:txBody>
      </p:sp>
      <p:sp>
        <p:nvSpPr>
          <p:cNvPr id="7" name="Rectangle 3"/>
          <p:cNvSpPr txBox="1">
            <a:spLocks noChangeArrowheads="1"/>
          </p:cNvSpPr>
          <p:nvPr/>
        </p:nvSpPr>
        <p:spPr>
          <a:xfrm>
            <a:off x="457200" y="1772816"/>
            <a:ext cx="8229600" cy="424847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 typeface="Wingdings" pitchFamily="2" charset="2"/>
              <a:buNone/>
            </a:pPr>
            <a:r>
              <a:rPr lang="el-GR" sz="2800" dirty="0" smtClean="0"/>
              <a:t>Η γλώσσα χειρισμού δεδομένων της </a:t>
            </a:r>
            <a:r>
              <a:rPr lang="en-US" sz="2800" dirty="0" smtClean="0"/>
              <a:t>SQL</a:t>
            </a:r>
            <a:r>
              <a:rPr lang="el-GR" sz="2800" dirty="0" smtClean="0"/>
              <a:t> περιλαμβάνει τρεις πράξεις ενημέρωσης:</a:t>
            </a:r>
          </a:p>
          <a:p>
            <a:pPr marL="0" indent="0">
              <a:lnSpc>
                <a:spcPct val="90000"/>
              </a:lnSpc>
              <a:buFont typeface="Wingdings" pitchFamily="2" charset="2"/>
              <a:buNone/>
            </a:pPr>
            <a:endParaRPr lang="el-GR" sz="2800" dirty="0" smtClean="0"/>
          </a:p>
          <a:p>
            <a:pPr>
              <a:lnSpc>
                <a:spcPct val="90000"/>
              </a:lnSpc>
              <a:buFont typeface="Wingdings" pitchFamily="2" charset="2"/>
              <a:buChar char="§"/>
            </a:pPr>
            <a:r>
              <a:rPr lang="en-US" sz="2800" dirty="0" smtClean="0"/>
              <a:t> Insert </a:t>
            </a:r>
            <a:r>
              <a:rPr lang="el-GR" sz="2800" dirty="0" smtClean="0"/>
              <a:t>(εισαγωγή)</a:t>
            </a:r>
          </a:p>
          <a:p>
            <a:pPr>
              <a:lnSpc>
                <a:spcPct val="90000"/>
              </a:lnSpc>
              <a:buFont typeface="Wingdings" pitchFamily="2" charset="2"/>
              <a:buChar char="§"/>
            </a:pPr>
            <a:endParaRPr lang="el-GR" sz="2800" dirty="0" smtClean="0"/>
          </a:p>
          <a:p>
            <a:pPr>
              <a:lnSpc>
                <a:spcPct val="90000"/>
              </a:lnSpc>
              <a:buFont typeface="Wingdings" pitchFamily="2" charset="2"/>
              <a:buChar char="§"/>
            </a:pPr>
            <a:r>
              <a:rPr lang="en-US" sz="2800" dirty="0" smtClean="0"/>
              <a:t> Update </a:t>
            </a:r>
            <a:r>
              <a:rPr lang="el-GR" sz="2800" dirty="0" smtClean="0"/>
              <a:t>(ενημέρωση)</a:t>
            </a:r>
          </a:p>
          <a:p>
            <a:pPr>
              <a:lnSpc>
                <a:spcPct val="90000"/>
              </a:lnSpc>
              <a:buFont typeface="Wingdings" pitchFamily="2" charset="2"/>
              <a:buChar char="§"/>
            </a:pPr>
            <a:endParaRPr lang="el-GR" sz="2800" dirty="0" smtClean="0"/>
          </a:p>
          <a:p>
            <a:pPr>
              <a:lnSpc>
                <a:spcPct val="90000"/>
              </a:lnSpc>
              <a:buFont typeface="Wingdings" pitchFamily="2" charset="2"/>
              <a:buChar char="§"/>
            </a:pPr>
            <a:r>
              <a:rPr lang="el-GR" sz="2800" dirty="0" smtClean="0"/>
              <a:t> </a:t>
            </a:r>
            <a:r>
              <a:rPr lang="en-US" sz="2800" dirty="0" smtClean="0"/>
              <a:t>Delete </a:t>
            </a:r>
            <a:r>
              <a:rPr lang="el-GR" sz="2800" dirty="0" smtClean="0"/>
              <a:t>(διαγραφή)</a:t>
            </a:r>
            <a:endParaRPr lang="el-GR" sz="2800" dirty="0"/>
          </a:p>
        </p:txBody>
      </p:sp>
      <p:sp>
        <p:nvSpPr>
          <p:cNvPr id="5"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40</a:t>
            </a:fld>
            <a:endParaRPr lang="el-GR" dirty="0"/>
          </a:p>
        </p:txBody>
      </p:sp>
    </p:spTree>
    <p:custDataLst>
      <p:tags r:id="rId1"/>
    </p:custDataLst>
    <p:extLst>
      <p:ext uri="{BB962C8B-B14F-4D97-AF65-F5344CB8AC3E}">
        <p14:creationId xmlns:p14="http://schemas.microsoft.com/office/powerpoint/2010/main" val="9344422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188467"/>
          </a:xfrm>
        </p:spPr>
        <p:txBody>
          <a:bodyPr>
            <a:noAutofit/>
          </a:bodyPr>
          <a:lstStyle/>
          <a:p>
            <a:r>
              <a:rPr lang="el-GR" dirty="0">
                <a:latin typeface="+mn-lt"/>
              </a:rPr>
              <a:t>Εισαγωγή </a:t>
            </a:r>
            <a:r>
              <a:rPr lang="el-GR" dirty="0" smtClean="0">
                <a:latin typeface="+mn-lt"/>
              </a:rPr>
              <a:t>δεδομένων (1 από 2)</a:t>
            </a:r>
            <a:endParaRPr lang="el-GR" dirty="0">
              <a:latin typeface="+mn-lt"/>
            </a:endParaRPr>
          </a:p>
        </p:txBody>
      </p:sp>
      <p:sp>
        <p:nvSpPr>
          <p:cNvPr id="7" name="Rectangle 3" descr="INSERT: εισαγωγή μεμονωμένης γραμμής,&#10;&#10;INSERT&#10;INTO P, P#, P NAME, COLOR, WEIGHT, CITY,&#10;VALUES, ‘P8’, ‘Sprocket’, ‘Pink’, 14, ‘Nice’.&#10;"/>
          <p:cNvSpPr txBox="1">
            <a:spLocks noChangeArrowheads="1"/>
          </p:cNvSpPr>
          <p:nvPr>
            <p:custDataLst>
              <p:tags r:id="rId3"/>
            </p:custDataLst>
          </p:nvPr>
        </p:nvSpPr>
        <p:spPr>
          <a:xfrm>
            <a:off x="457200" y="1844824"/>
            <a:ext cx="8229600" cy="295232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GB" sz="2800" b="1" u="sng" dirty="0"/>
              <a:t>INSERT</a:t>
            </a:r>
            <a:r>
              <a:rPr lang="el-GR" sz="2800" u="sng" dirty="0"/>
              <a:t>: εισαγωγή μεμονωμένης γραμμής</a:t>
            </a:r>
          </a:p>
          <a:p>
            <a:pPr>
              <a:buFont typeface="Wingdings" pitchFamily="2" charset="2"/>
              <a:buNone/>
            </a:pPr>
            <a:endParaRPr lang="en-GB" sz="2800" u="sng" dirty="0"/>
          </a:p>
          <a:p>
            <a:pPr>
              <a:buFont typeface="Wingdings" pitchFamily="2" charset="2"/>
              <a:buNone/>
            </a:pPr>
            <a:r>
              <a:rPr lang="en-GB" sz="2800" dirty="0"/>
              <a:t>INSERT</a:t>
            </a:r>
          </a:p>
          <a:p>
            <a:pPr>
              <a:buFont typeface="Wingdings" pitchFamily="2" charset="2"/>
              <a:buNone/>
            </a:pPr>
            <a:r>
              <a:rPr lang="en-GB" sz="2800" dirty="0"/>
              <a:t>INTO P (P#, PNAME, COLOR, WEIGHT, CITY)</a:t>
            </a:r>
          </a:p>
          <a:p>
            <a:pPr>
              <a:buFont typeface="Wingdings" pitchFamily="2" charset="2"/>
              <a:buNone/>
            </a:pPr>
            <a:r>
              <a:rPr lang="en-GB" sz="2800" dirty="0"/>
              <a:t>VALUES (‘P8’, ‘Sprocket’, ‘Pink’, 14, ‘Nice’)</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41</a:t>
            </a:fld>
            <a:endParaRPr lang="el-GR" dirty="0"/>
          </a:p>
        </p:txBody>
      </p:sp>
    </p:spTree>
    <p:custDataLst>
      <p:tags r:id="rId1"/>
    </p:custDataLst>
    <p:extLst>
      <p:ext uri="{BB962C8B-B14F-4D97-AF65-F5344CB8AC3E}">
        <p14:creationId xmlns:p14="http://schemas.microsoft.com/office/powerpoint/2010/main" val="9344422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188467"/>
          </a:xfrm>
        </p:spPr>
        <p:txBody>
          <a:bodyPr>
            <a:noAutofit/>
          </a:bodyPr>
          <a:lstStyle/>
          <a:p>
            <a:r>
              <a:rPr lang="el-GR" dirty="0"/>
              <a:t>Εισαγωγή δεδομένων </a:t>
            </a:r>
            <a:r>
              <a:rPr lang="el-GR" dirty="0" smtClean="0"/>
              <a:t>(2 </a:t>
            </a:r>
            <a:r>
              <a:rPr lang="el-GR" dirty="0"/>
              <a:t>από 2)</a:t>
            </a:r>
            <a:endParaRPr lang="el-GR" dirty="0">
              <a:latin typeface="+mn-lt"/>
            </a:endParaRPr>
          </a:p>
        </p:txBody>
      </p:sp>
      <p:sp>
        <p:nvSpPr>
          <p:cNvPr id="7" name="Rectangle 3" descr="INSERT: εισαγωγή πολλών γραμμών,&#10;&#10;INSERT&#10;INTO  TEMP, S#, CITY,&#10; SELECT S τελεία S#, S τελεία CITY,&#10; FROM S,&#10; WHERE S τελεία STATUS μεγαλύτερο του 15.&#10;"/>
          <p:cNvSpPr txBox="1">
            <a:spLocks noChangeArrowheads="1"/>
          </p:cNvSpPr>
          <p:nvPr>
            <p:custDataLst>
              <p:tags r:id="rId3"/>
            </p:custDataLst>
          </p:nvPr>
        </p:nvSpPr>
        <p:spPr>
          <a:xfrm>
            <a:off x="457200" y="1556792"/>
            <a:ext cx="8229600" cy="424847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GB" sz="2800" u="sng" dirty="0"/>
              <a:t>INSERT</a:t>
            </a:r>
            <a:r>
              <a:rPr lang="el-GR" sz="2800" u="sng" dirty="0"/>
              <a:t>: εισαγωγή πολλών γραμμών</a:t>
            </a:r>
            <a:endParaRPr lang="en-GB" sz="2800" dirty="0"/>
          </a:p>
          <a:p>
            <a:pPr>
              <a:buFont typeface="Wingdings" pitchFamily="2" charset="2"/>
              <a:buNone/>
            </a:pPr>
            <a:endParaRPr lang="el-GR" sz="2800" dirty="0"/>
          </a:p>
          <a:p>
            <a:pPr>
              <a:buFont typeface="Wingdings" pitchFamily="2" charset="2"/>
              <a:buNone/>
            </a:pPr>
            <a:r>
              <a:rPr lang="en-GB" sz="2800" dirty="0"/>
              <a:t>INSERT</a:t>
            </a:r>
          </a:p>
          <a:p>
            <a:pPr>
              <a:buFont typeface="Wingdings" pitchFamily="2" charset="2"/>
              <a:buNone/>
            </a:pPr>
            <a:r>
              <a:rPr lang="en-GB" sz="2800" dirty="0"/>
              <a:t>INTO 	TEMP (S#, CITY)</a:t>
            </a:r>
          </a:p>
          <a:p>
            <a:pPr>
              <a:buFont typeface="Wingdings" pitchFamily="2" charset="2"/>
              <a:buNone/>
            </a:pPr>
            <a:r>
              <a:rPr lang="en-GB" sz="2800" dirty="0"/>
              <a:t>	SELECT S.S#, S.CITY</a:t>
            </a:r>
          </a:p>
          <a:p>
            <a:pPr>
              <a:buFont typeface="Wingdings" pitchFamily="2" charset="2"/>
              <a:buNone/>
            </a:pPr>
            <a:r>
              <a:rPr lang="en-GB" sz="2800" dirty="0"/>
              <a:t>	FROM S</a:t>
            </a:r>
          </a:p>
          <a:p>
            <a:pPr>
              <a:buFont typeface="Wingdings" pitchFamily="2" charset="2"/>
              <a:buNone/>
            </a:pPr>
            <a:r>
              <a:rPr lang="en-GB" sz="2800" dirty="0"/>
              <a:t>	WHERE S.STATUS &gt; 15</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42</a:t>
            </a:fld>
            <a:endParaRPr lang="el-GR" dirty="0"/>
          </a:p>
        </p:txBody>
      </p:sp>
    </p:spTree>
    <p:custDataLst>
      <p:tags r:id="rId1"/>
    </p:custDataLst>
    <p:extLst>
      <p:ext uri="{BB962C8B-B14F-4D97-AF65-F5344CB8AC3E}">
        <p14:creationId xmlns:p14="http://schemas.microsoft.com/office/powerpoint/2010/main" val="9344422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152301"/>
            <a:ext cx="8352928" cy="1188467"/>
          </a:xfrm>
        </p:spPr>
        <p:txBody>
          <a:bodyPr>
            <a:noAutofit/>
          </a:bodyPr>
          <a:lstStyle/>
          <a:p>
            <a:r>
              <a:rPr lang="el-GR" dirty="0">
                <a:latin typeface="+mn-lt"/>
              </a:rPr>
              <a:t>Ενημέρωση </a:t>
            </a:r>
            <a:r>
              <a:rPr lang="el-GR" dirty="0" smtClean="0">
                <a:latin typeface="+mn-lt"/>
              </a:rPr>
              <a:t>δεδομένων (1 από 2)</a:t>
            </a:r>
            <a:endParaRPr lang="el-GR" dirty="0">
              <a:latin typeface="+mn-lt"/>
            </a:endParaRPr>
          </a:p>
        </p:txBody>
      </p:sp>
      <p:sp>
        <p:nvSpPr>
          <p:cNvPr id="7" name="Rectangle 3" descr="UPDATE: ενημέρωση πολλών γραμμών,&#10;&#10;UPDATE P&#10;SET COLOR ίσο με ’Yellow’,&#10;WEΙGHT ίσο με P τελεία WEIGHT σύν 5,&#10;WHERE P τελεία CITY ίσο με ‘Paris’.&#10;&#10;"/>
          <p:cNvSpPr txBox="1">
            <a:spLocks noChangeArrowheads="1"/>
          </p:cNvSpPr>
          <p:nvPr>
            <p:custDataLst>
              <p:tags r:id="rId3"/>
            </p:custDataLst>
          </p:nvPr>
        </p:nvSpPr>
        <p:spPr>
          <a:xfrm>
            <a:off x="457200" y="1700808"/>
            <a:ext cx="8229600" cy="36004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n-GB" sz="2800" u="sng" dirty="0">
                <a:cs typeface="Times New Roman" pitchFamily="18" charset="0"/>
              </a:rPr>
              <a:t>UPDATE</a:t>
            </a:r>
            <a:r>
              <a:rPr lang="el-GR" sz="2800" u="sng" dirty="0">
                <a:cs typeface="Times New Roman" pitchFamily="18" charset="0"/>
              </a:rPr>
              <a:t>: ενημέρωση πολλών γραμμών</a:t>
            </a:r>
            <a:endParaRPr lang="en-GB" sz="2800" dirty="0">
              <a:cs typeface="Times New Roman" pitchFamily="18" charset="0"/>
            </a:endParaRPr>
          </a:p>
          <a:p>
            <a:pPr marL="0" indent="0" algn="just">
              <a:buFont typeface="Wingdings" pitchFamily="2" charset="2"/>
              <a:buNone/>
            </a:pPr>
            <a:endParaRPr lang="el-GR" sz="2800" dirty="0"/>
          </a:p>
          <a:p>
            <a:pPr marL="0" indent="0" algn="just">
              <a:buFont typeface="Wingdings" pitchFamily="2" charset="2"/>
              <a:buNone/>
            </a:pPr>
            <a:r>
              <a:rPr lang="en-GB" sz="2800" dirty="0">
                <a:cs typeface="Times New Roman" pitchFamily="18" charset="0"/>
              </a:rPr>
              <a:t>UPDATE P</a:t>
            </a:r>
          </a:p>
          <a:p>
            <a:pPr marL="0" indent="0" algn="just">
              <a:buFont typeface="Wingdings" pitchFamily="2" charset="2"/>
              <a:buNone/>
            </a:pPr>
            <a:r>
              <a:rPr lang="en-GB" sz="2800" dirty="0">
                <a:cs typeface="Times New Roman" pitchFamily="18" charset="0"/>
              </a:rPr>
              <a:t>SET </a:t>
            </a:r>
            <a:r>
              <a:rPr lang="en-GB" sz="2800" dirty="0" smtClean="0">
                <a:cs typeface="Times New Roman" pitchFamily="18" charset="0"/>
              </a:rPr>
              <a:t>COLOR</a:t>
            </a:r>
            <a:r>
              <a:rPr lang="en-GB" sz="2800" dirty="0">
                <a:cs typeface="Times New Roman" pitchFamily="18" charset="0"/>
              </a:rPr>
              <a:t>=’Yellow’</a:t>
            </a:r>
            <a:endParaRPr lang="el-GR" sz="2800" dirty="0"/>
          </a:p>
          <a:p>
            <a:pPr marL="0" indent="0" algn="just">
              <a:buFont typeface="Wingdings" pitchFamily="2" charset="2"/>
              <a:buNone/>
            </a:pPr>
            <a:r>
              <a:rPr lang="en-GB" sz="2800" dirty="0">
                <a:cs typeface="Times New Roman" pitchFamily="18" charset="0"/>
              </a:rPr>
              <a:t>WE</a:t>
            </a:r>
            <a:r>
              <a:rPr lang="el-GR" sz="2800" dirty="0">
                <a:cs typeface="Times New Roman" pitchFamily="18" charset="0"/>
              </a:rPr>
              <a:t>Ι</a:t>
            </a:r>
            <a:r>
              <a:rPr lang="en-GB" sz="2800" dirty="0">
                <a:cs typeface="Times New Roman" pitchFamily="18" charset="0"/>
              </a:rPr>
              <a:t>GHT=P.WEIGHT+5</a:t>
            </a:r>
          </a:p>
          <a:p>
            <a:pPr marL="0" indent="0" algn="just">
              <a:buFont typeface="Wingdings" pitchFamily="2" charset="2"/>
              <a:buNone/>
            </a:pPr>
            <a:r>
              <a:rPr lang="en-GB" sz="2800" dirty="0">
                <a:cs typeface="Times New Roman" pitchFamily="18" charset="0"/>
              </a:rPr>
              <a:t>WHERE P.CITY = ‘Paris’</a:t>
            </a:r>
          </a:p>
          <a:p>
            <a:pPr marL="0" indent="0">
              <a:buFont typeface="Wingdings" pitchFamily="2" charset="2"/>
              <a:buNone/>
            </a:pPr>
            <a:endParaRPr lang="en-GB"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43</a:t>
            </a:fld>
            <a:endParaRPr lang="el-GR" dirty="0"/>
          </a:p>
        </p:txBody>
      </p:sp>
    </p:spTree>
    <p:custDataLst>
      <p:tags r:id="rId1"/>
    </p:custDataLst>
    <p:extLst>
      <p:ext uri="{BB962C8B-B14F-4D97-AF65-F5344CB8AC3E}">
        <p14:creationId xmlns:p14="http://schemas.microsoft.com/office/powerpoint/2010/main" val="9344422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188467"/>
          </a:xfrm>
        </p:spPr>
        <p:txBody>
          <a:bodyPr>
            <a:noAutofit/>
          </a:bodyPr>
          <a:lstStyle/>
          <a:p>
            <a:r>
              <a:rPr lang="el-GR" dirty="0"/>
              <a:t>Ενημέρωση δεδομένων </a:t>
            </a:r>
            <a:r>
              <a:rPr lang="el-GR" dirty="0" smtClean="0"/>
              <a:t>(2 </a:t>
            </a:r>
            <a:r>
              <a:rPr lang="el-GR" dirty="0"/>
              <a:t>από 2)</a:t>
            </a:r>
            <a:endParaRPr lang="el-GR" dirty="0">
              <a:latin typeface="+mn-lt"/>
            </a:endParaRPr>
          </a:p>
        </p:txBody>
      </p:sp>
      <p:sp>
        <p:nvSpPr>
          <p:cNvPr id="7" name="Rectangle 3" descr="UPDATE: ενημέρωση πολλών γραμμών,&#10;&#10;UPDATE P,&#10;SET CITY ίσο με SELECT S τελεία CITY,&#10;   FROM S,&#10;   WHERE S τελεία S# ίσο με ’S 5’,&#10;WHERE P τελεία CITY ίσο με ‘Paris’.&#10;&#10;&#10;"/>
          <p:cNvSpPr txBox="1">
            <a:spLocks noChangeArrowheads="1"/>
          </p:cNvSpPr>
          <p:nvPr>
            <p:custDataLst>
              <p:tags r:id="rId3"/>
            </p:custDataLst>
          </p:nvPr>
        </p:nvSpPr>
        <p:spPr>
          <a:xfrm>
            <a:off x="457200" y="1628800"/>
            <a:ext cx="8229600" cy="403244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n-GB" sz="2800" u="sng" dirty="0">
                <a:cs typeface="Times New Roman" pitchFamily="18" charset="0"/>
              </a:rPr>
              <a:t>UPDATE</a:t>
            </a:r>
            <a:r>
              <a:rPr lang="el-GR" sz="2800" u="sng" dirty="0">
                <a:cs typeface="Times New Roman" pitchFamily="18" charset="0"/>
              </a:rPr>
              <a:t>: ενημέρωση πολλών γραμμών</a:t>
            </a:r>
            <a:endParaRPr lang="en-GB" sz="2800" dirty="0">
              <a:cs typeface="Times New Roman" pitchFamily="18" charset="0"/>
            </a:endParaRPr>
          </a:p>
          <a:p>
            <a:pPr marL="0" indent="0" algn="just">
              <a:buFont typeface="Wingdings" pitchFamily="2" charset="2"/>
              <a:buNone/>
            </a:pPr>
            <a:endParaRPr lang="el-GR" sz="2800" dirty="0"/>
          </a:p>
          <a:p>
            <a:pPr marL="0" indent="0" algn="just">
              <a:buFont typeface="Wingdings" pitchFamily="2" charset="2"/>
              <a:buNone/>
            </a:pPr>
            <a:r>
              <a:rPr lang="en-GB" sz="2800" dirty="0">
                <a:cs typeface="Times New Roman" pitchFamily="18" charset="0"/>
              </a:rPr>
              <a:t>UPDATE P</a:t>
            </a:r>
          </a:p>
          <a:p>
            <a:pPr marL="0" indent="0" algn="just">
              <a:buFont typeface="Wingdings" pitchFamily="2" charset="2"/>
              <a:buNone/>
            </a:pPr>
            <a:r>
              <a:rPr lang="en-GB" sz="2800" dirty="0">
                <a:cs typeface="Times New Roman" pitchFamily="18" charset="0"/>
              </a:rPr>
              <a:t>SET CITY  </a:t>
            </a:r>
            <a:r>
              <a:rPr lang="el-GR" sz="2800" dirty="0"/>
              <a:t>  </a:t>
            </a:r>
            <a:r>
              <a:rPr lang="en-GB" sz="2800" dirty="0">
                <a:cs typeface="Times New Roman" pitchFamily="18" charset="0"/>
              </a:rPr>
              <a:t>=</a:t>
            </a:r>
            <a:r>
              <a:rPr lang="el-GR" sz="2800" dirty="0"/>
              <a:t> </a:t>
            </a:r>
            <a:r>
              <a:rPr lang="el-GR" sz="2800" dirty="0" smtClean="0"/>
              <a:t> </a:t>
            </a:r>
            <a:r>
              <a:rPr lang="en-GB" sz="2800" dirty="0" smtClean="0">
                <a:cs typeface="Times New Roman" pitchFamily="18" charset="0"/>
              </a:rPr>
              <a:t>(</a:t>
            </a:r>
            <a:r>
              <a:rPr lang="en-GB" sz="2800" dirty="0">
                <a:cs typeface="Times New Roman" pitchFamily="18" charset="0"/>
              </a:rPr>
              <a:t>SELECT S.CITY</a:t>
            </a:r>
          </a:p>
          <a:p>
            <a:pPr marL="0" indent="0" algn="just">
              <a:buFont typeface="Wingdings" pitchFamily="2" charset="2"/>
              <a:buNone/>
            </a:pPr>
            <a:r>
              <a:rPr lang="el-GR" sz="2800" dirty="0"/>
              <a:t>		</a:t>
            </a:r>
            <a:r>
              <a:rPr lang="el-GR" sz="2800" dirty="0" smtClean="0"/>
              <a:t> </a:t>
            </a:r>
            <a:r>
              <a:rPr lang="en-GB" sz="2800" dirty="0" smtClean="0">
                <a:cs typeface="Times New Roman" pitchFamily="18" charset="0"/>
              </a:rPr>
              <a:t>FROM </a:t>
            </a:r>
            <a:r>
              <a:rPr lang="en-GB" sz="2800" dirty="0">
                <a:cs typeface="Times New Roman" pitchFamily="18" charset="0"/>
              </a:rPr>
              <a:t>S</a:t>
            </a:r>
          </a:p>
          <a:p>
            <a:pPr marL="0" indent="0" algn="just">
              <a:buFont typeface="Wingdings" pitchFamily="2" charset="2"/>
              <a:buNone/>
            </a:pPr>
            <a:r>
              <a:rPr lang="el-GR" sz="2800" dirty="0"/>
              <a:t>		</a:t>
            </a:r>
            <a:r>
              <a:rPr lang="el-GR" sz="2800" dirty="0" smtClean="0"/>
              <a:t> </a:t>
            </a:r>
            <a:r>
              <a:rPr lang="en-GB" sz="2800" dirty="0" smtClean="0">
                <a:cs typeface="Times New Roman" pitchFamily="18" charset="0"/>
              </a:rPr>
              <a:t>WHERE </a:t>
            </a:r>
            <a:r>
              <a:rPr lang="en-GB" sz="2800" dirty="0">
                <a:cs typeface="Times New Roman" pitchFamily="18" charset="0"/>
              </a:rPr>
              <a:t>S.S#=’S5’)</a:t>
            </a:r>
          </a:p>
          <a:p>
            <a:pPr marL="0" indent="0" algn="just">
              <a:buFont typeface="Wingdings" pitchFamily="2" charset="2"/>
              <a:buNone/>
            </a:pPr>
            <a:r>
              <a:rPr lang="en-GB" sz="2800" dirty="0">
                <a:cs typeface="Times New Roman" pitchFamily="18" charset="0"/>
              </a:rPr>
              <a:t>WHERE P.CITY = ‘Paris’</a:t>
            </a:r>
          </a:p>
          <a:p>
            <a:pPr marL="0" indent="0" algn="just">
              <a:buFont typeface="Wingdings" pitchFamily="2" charset="2"/>
              <a:buNone/>
            </a:pPr>
            <a:endParaRPr lang="en-GB" sz="2800" dirty="0">
              <a:cs typeface="Times New Roman" pitchFamily="18" charset="0"/>
            </a:endParaRPr>
          </a:p>
          <a:p>
            <a:pPr marL="0" indent="0">
              <a:buFont typeface="Wingdings" pitchFamily="2" charset="2"/>
              <a:buNone/>
            </a:pPr>
            <a:endParaRPr lang="en-GB"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44</a:t>
            </a:fld>
            <a:endParaRPr lang="el-GR" dirty="0"/>
          </a:p>
        </p:txBody>
      </p:sp>
    </p:spTree>
    <p:custDataLst>
      <p:tags r:id="rId1"/>
    </p:custDataLst>
    <p:extLst>
      <p:ext uri="{BB962C8B-B14F-4D97-AF65-F5344CB8AC3E}">
        <p14:creationId xmlns:p14="http://schemas.microsoft.com/office/powerpoint/2010/main" val="9344422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188467"/>
          </a:xfrm>
        </p:spPr>
        <p:txBody>
          <a:bodyPr>
            <a:noAutofit/>
          </a:bodyPr>
          <a:lstStyle/>
          <a:p>
            <a:r>
              <a:rPr lang="el-GR" dirty="0">
                <a:latin typeface="+mn-lt"/>
              </a:rPr>
              <a:t>Διαγραφή δεδομένων</a:t>
            </a:r>
          </a:p>
        </p:txBody>
      </p:sp>
      <p:sp>
        <p:nvSpPr>
          <p:cNvPr id="7" name="Rectangle 3" descr="DELETE: διαγραφή πολλών γραμμών,&#10;&#10;DELETE,&#10;FROM SP,&#10;WHERE ‘London’ ίσο με&#10; SELECT S τελεία CITY,&#10; FROM S,&#10; WHERE S τελεία S# ίσο με SP τελεία S#.&#10;&#10;&#10;"/>
          <p:cNvSpPr txBox="1">
            <a:spLocks noChangeArrowheads="1"/>
          </p:cNvSpPr>
          <p:nvPr>
            <p:custDataLst>
              <p:tags r:id="rId3"/>
            </p:custDataLst>
          </p:nvPr>
        </p:nvSpPr>
        <p:spPr>
          <a:xfrm>
            <a:off x="457200" y="1484784"/>
            <a:ext cx="8229600" cy="446449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 typeface="Wingdings" pitchFamily="2" charset="2"/>
              <a:buNone/>
            </a:pPr>
            <a:r>
              <a:rPr lang="en-GB" sz="2800" u="sng" dirty="0">
                <a:cs typeface="Times New Roman" pitchFamily="18" charset="0"/>
              </a:rPr>
              <a:t>DELETE</a:t>
            </a:r>
            <a:r>
              <a:rPr lang="el-GR" sz="2800" u="sng" dirty="0">
                <a:cs typeface="Times New Roman" pitchFamily="18" charset="0"/>
              </a:rPr>
              <a:t>: διαγραφή πολλών γραμμών</a:t>
            </a:r>
            <a:endParaRPr lang="en-GB" sz="2800" dirty="0">
              <a:cs typeface="Times New Roman" pitchFamily="18" charset="0"/>
            </a:endParaRPr>
          </a:p>
          <a:p>
            <a:pPr marL="0" indent="0" algn="just">
              <a:lnSpc>
                <a:spcPct val="90000"/>
              </a:lnSpc>
              <a:buFont typeface="Wingdings" pitchFamily="2" charset="2"/>
              <a:buNone/>
            </a:pPr>
            <a:endParaRPr lang="el-GR" sz="2800" dirty="0"/>
          </a:p>
          <a:p>
            <a:pPr marL="0" indent="0" algn="just">
              <a:lnSpc>
                <a:spcPct val="90000"/>
              </a:lnSpc>
              <a:buFont typeface="Wingdings" pitchFamily="2" charset="2"/>
              <a:buNone/>
            </a:pPr>
            <a:r>
              <a:rPr lang="en-GB" sz="2800" dirty="0">
                <a:cs typeface="Times New Roman" pitchFamily="18" charset="0"/>
              </a:rPr>
              <a:t>DELETE</a:t>
            </a:r>
          </a:p>
          <a:p>
            <a:pPr marL="0" indent="0" algn="just">
              <a:lnSpc>
                <a:spcPct val="90000"/>
              </a:lnSpc>
              <a:buFont typeface="Wingdings" pitchFamily="2" charset="2"/>
              <a:buNone/>
            </a:pPr>
            <a:r>
              <a:rPr lang="en-GB" sz="2800" dirty="0">
                <a:cs typeface="Times New Roman" pitchFamily="18" charset="0"/>
              </a:rPr>
              <a:t>FROM SP</a:t>
            </a:r>
          </a:p>
          <a:p>
            <a:pPr marL="0" indent="0" algn="just">
              <a:lnSpc>
                <a:spcPct val="90000"/>
              </a:lnSpc>
              <a:buFont typeface="Wingdings" pitchFamily="2" charset="2"/>
              <a:buNone/>
            </a:pPr>
            <a:r>
              <a:rPr lang="en-GB" sz="2800" dirty="0">
                <a:cs typeface="Times New Roman" pitchFamily="18" charset="0"/>
              </a:rPr>
              <a:t>WHERE ‘London’ =</a:t>
            </a:r>
          </a:p>
          <a:p>
            <a:pPr marL="0" indent="0" algn="just">
              <a:lnSpc>
                <a:spcPct val="90000"/>
              </a:lnSpc>
              <a:buFont typeface="Wingdings" pitchFamily="2" charset="2"/>
              <a:buNone/>
            </a:pPr>
            <a:r>
              <a:rPr lang="el-GR" sz="2800" dirty="0"/>
              <a:t>	</a:t>
            </a:r>
            <a:r>
              <a:rPr lang="en-GB" sz="2800" dirty="0">
                <a:cs typeface="Times New Roman" pitchFamily="18" charset="0"/>
              </a:rPr>
              <a:t>(SELECT S.CITY</a:t>
            </a:r>
          </a:p>
          <a:p>
            <a:pPr marL="0" indent="0" algn="just">
              <a:lnSpc>
                <a:spcPct val="90000"/>
              </a:lnSpc>
              <a:buFont typeface="Wingdings" pitchFamily="2" charset="2"/>
              <a:buNone/>
            </a:pPr>
            <a:r>
              <a:rPr lang="el-GR" sz="2800" dirty="0"/>
              <a:t>	</a:t>
            </a:r>
            <a:r>
              <a:rPr lang="en-GB" sz="2800" dirty="0">
                <a:cs typeface="Times New Roman" pitchFamily="18" charset="0"/>
              </a:rPr>
              <a:t>FROM S</a:t>
            </a:r>
          </a:p>
          <a:p>
            <a:pPr marL="0" indent="0" algn="just">
              <a:lnSpc>
                <a:spcPct val="90000"/>
              </a:lnSpc>
              <a:buFont typeface="Wingdings" pitchFamily="2" charset="2"/>
              <a:buNone/>
            </a:pPr>
            <a:r>
              <a:rPr lang="el-GR" sz="2800" dirty="0"/>
              <a:t>	</a:t>
            </a:r>
            <a:r>
              <a:rPr lang="en-GB" sz="2800" dirty="0">
                <a:cs typeface="Times New Roman" pitchFamily="18" charset="0"/>
              </a:rPr>
              <a:t>WHERE S.S#=SP.S#)</a:t>
            </a:r>
          </a:p>
          <a:p>
            <a:pPr marL="0" indent="0" algn="just">
              <a:lnSpc>
                <a:spcPct val="90000"/>
              </a:lnSpc>
              <a:buFont typeface="Wingdings" pitchFamily="2" charset="2"/>
              <a:buNone/>
            </a:pPr>
            <a:endParaRPr lang="en-GB" sz="2800" dirty="0">
              <a:cs typeface="Times New Roman" pitchFamily="18" charset="0"/>
            </a:endParaRPr>
          </a:p>
          <a:p>
            <a:pPr marL="0" indent="0">
              <a:lnSpc>
                <a:spcPct val="90000"/>
              </a:lnSpc>
              <a:buFont typeface="Wingdings" pitchFamily="2" charset="2"/>
              <a:buNone/>
            </a:pPr>
            <a:endParaRPr lang="en-GB"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45</a:t>
            </a:fld>
            <a:endParaRPr lang="el-GR" dirty="0"/>
          </a:p>
        </p:txBody>
      </p:sp>
    </p:spTree>
    <p:custDataLst>
      <p:tags r:id="rId1"/>
    </p:custDataLst>
    <p:extLst>
      <p:ext uri="{BB962C8B-B14F-4D97-AF65-F5344CB8AC3E}">
        <p14:creationId xmlns:p14="http://schemas.microsoft.com/office/powerpoint/2010/main" val="9344422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152301"/>
            <a:ext cx="8676456" cy="1188467"/>
          </a:xfrm>
        </p:spPr>
        <p:txBody>
          <a:bodyPr>
            <a:noAutofit/>
          </a:bodyPr>
          <a:lstStyle/>
          <a:p>
            <a:r>
              <a:rPr lang="el-GR" dirty="0">
                <a:latin typeface="+mn-lt"/>
                <a:cs typeface="Times New Roman" pitchFamily="18" charset="0"/>
              </a:rPr>
              <a:t>Ένα ολοκληρωμένο </a:t>
            </a:r>
            <a:r>
              <a:rPr lang="el-GR" dirty="0" smtClean="0">
                <a:latin typeface="+mn-lt"/>
                <a:cs typeface="Times New Roman" pitchFamily="18" charset="0"/>
              </a:rPr>
              <a:t>παράδειγμα </a:t>
            </a:r>
            <a:br>
              <a:rPr lang="el-GR" dirty="0" smtClean="0">
                <a:latin typeface="+mn-lt"/>
                <a:cs typeface="Times New Roman" pitchFamily="18" charset="0"/>
              </a:rPr>
            </a:br>
            <a:r>
              <a:rPr lang="el-GR" dirty="0" smtClean="0">
                <a:latin typeface="+mn-lt"/>
                <a:cs typeface="Times New Roman" pitchFamily="18" charset="0"/>
              </a:rPr>
              <a:t>(1 από 2)</a:t>
            </a:r>
            <a:endParaRPr lang="el-GR" dirty="0">
              <a:latin typeface="+mn-lt"/>
            </a:endParaRPr>
          </a:p>
        </p:txBody>
      </p:sp>
      <p:sp>
        <p:nvSpPr>
          <p:cNvPr id="7" name="Rectangle 3"/>
          <p:cNvSpPr txBox="1">
            <a:spLocks noChangeArrowheads="1"/>
          </p:cNvSpPr>
          <p:nvPr/>
        </p:nvSpPr>
        <p:spPr>
          <a:xfrm>
            <a:off x="457200" y="1628800"/>
            <a:ext cx="8229600" cy="345638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sz="2800" dirty="0" smtClean="0">
                <a:cs typeface="Times New Roman" pitchFamily="18" charset="0"/>
              </a:rPr>
              <a:t>Για όλα τα κόκκινα και μπλε εξαρτήματα για τα οποία η συνολική ποσότητα που διατέθηκε είναι μεγαλύτερη από 350 και εξαιρώντας από το σύνολο όλες τις αποστολές που η ποσότητά τους είναι μικρότερη ή ίση με 200, να βρεθεί ο κωδικός εξαρτήματος, το βάρος σε γραμμάρια, το χρώμα και η μέγιστη ποσότητα που διατέθηκε από αυτό το εξάρτημα.</a:t>
            </a:r>
            <a:endParaRPr lang="el-GR" sz="2800" dirty="0">
              <a:cs typeface="Times New Roman" pitchFamily="18" charset="0"/>
            </a:endParaRPr>
          </a:p>
        </p:txBody>
      </p:sp>
      <p:sp>
        <p:nvSpPr>
          <p:cNvPr id="5"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46</a:t>
            </a:fld>
            <a:endParaRPr lang="el-GR" dirty="0"/>
          </a:p>
        </p:txBody>
      </p:sp>
    </p:spTree>
    <p:custDataLst>
      <p:tags r:id="rId1"/>
    </p:custDataLst>
    <p:extLst>
      <p:ext uri="{BB962C8B-B14F-4D97-AF65-F5344CB8AC3E}">
        <p14:creationId xmlns:p14="http://schemas.microsoft.com/office/powerpoint/2010/main" val="9344422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188640"/>
            <a:ext cx="8352928" cy="1188467"/>
          </a:xfrm>
        </p:spPr>
        <p:txBody>
          <a:bodyPr>
            <a:noAutofit/>
          </a:bodyPr>
          <a:lstStyle/>
          <a:p>
            <a:r>
              <a:rPr lang="el-GR" dirty="0">
                <a:cs typeface="Times New Roman" pitchFamily="18" charset="0"/>
              </a:rPr>
              <a:t>Ένα ολοκληρωμένο παράδειγμα </a:t>
            </a:r>
            <a:r>
              <a:rPr lang="el-GR" dirty="0" smtClean="0">
                <a:cs typeface="Times New Roman" pitchFamily="18" charset="0"/>
              </a:rPr>
              <a:t/>
            </a:r>
            <a:br>
              <a:rPr lang="el-GR" dirty="0" smtClean="0">
                <a:cs typeface="Times New Roman" pitchFamily="18" charset="0"/>
              </a:rPr>
            </a:br>
            <a:r>
              <a:rPr lang="el-GR" dirty="0" smtClean="0">
                <a:cs typeface="Times New Roman" pitchFamily="18" charset="0"/>
              </a:rPr>
              <a:t>(2 </a:t>
            </a:r>
            <a:r>
              <a:rPr lang="el-GR" dirty="0">
                <a:cs typeface="Times New Roman" pitchFamily="18" charset="0"/>
              </a:rPr>
              <a:t>από 2</a:t>
            </a:r>
            <a:r>
              <a:rPr lang="el-GR" dirty="0" smtClean="0">
                <a:cs typeface="Times New Roman" pitchFamily="18" charset="0"/>
              </a:rPr>
              <a:t>)</a:t>
            </a:r>
            <a:endParaRPr lang="el-GR" dirty="0">
              <a:latin typeface="+mn-lt"/>
            </a:endParaRPr>
          </a:p>
        </p:txBody>
      </p:sp>
      <p:sp>
        <p:nvSpPr>
          <p:cNvPr id="7" name="Rectangle 3" descr="SELECT P τελεία P#,&#10;   ‘Bάρος σε γραμμάρια  ίσο με ’ AS TEXT1,&#10;    P τελεία WEIGHT επί 454 A S GMWT,&#10;    P τελεία COLOR, &#10;    ‘Μέγιστη ποσότητα ίσο με ’ AS TEXT2,&#10;    MAX SP τελεία QTY, AS MQY,&#10;FROM P, SP.&#10;"/>
          <p:cNvSpPr txBox="1">
            <a:spLocks noChangeArrowheads="1"/>
          </p:cNvSpPr>
          <p:nvPr>
            <p:custDataLst>
              <p:tags r:id="rId3"/>
            </p:custDataLst>
          </p:nvPr>
        </p:nvSpPr>
        <p:spPr>
          <a:xfrm>
            <a:off x="457200" y="1556792"/>
            <a:ext cx="8229600" cy="507615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buFont typeface="Wingdings" pitchFamily="2" charset="2"/>
              <a:buNone/>
            </a:pPr>
            <a:r>
              <a:rPr lang="en-GB" sz="2000" b="1" dirty="0">
                <a:cs typeface="Times New Roman" pitchFamily="18" charset="0"/>
              </a:rPr>
              <a:t>SELECT</a:t>
            </a:r>
            <a:r>
              <a:rPr lang="en-GB" sz="2000" dirty="0">
                <a:cs typeface="Times New Roman" pitchFamily="18" charset="0"/>
              </a:rPr>
              <a:t> P.P#,</a:t>
            </a:r>
          </a:p>
          <a:p>
            <a:pPr algn="just">
              <a:spcBef>
                <a:spcPts val="600"/>
              </a:spcBef>
              <a:buFont typeface="Wingdings" pitchFamily="2" charset="2"/>
              <a:buNone/>
            </a:pPr>
            <a:r>
              <a:rPr lang="en-GB" sz="2000" dirty="0">
                <a:cs typeface="Times New Roman" pitchFamily="18" charset="0"/>
              </a:rPr>
              <a:t>		</a:t>
            </a:r>
            <a:r>
              <a:rPr lang="el-GR" sz="2000" dirty="0">
                <a:cs typeface="Times New Roman" pitchFamily="18" charset="0"/>
              </a:rPr>
              <a:t> ‘</a:t>
            </a:r>
            <a:r>
              <a:rPr lang="en-GB" sz="2000" dirty="0">
                <a:cs typeface="Times New Roman" pitchFamily="18" charset="0"/>
              </a:rPr>
              <a:t>B</a:t>
            </a:r>
            <a:r>
              <a:rPr lang="el-GR" sz="2000" dirty="0" err="1">
                <a:cs typeface="Times New Roman" pitchFamily="18" charset="0"/>
              </a:rPr>
              <a:t>άρος</a:t>
            </a:r>
            <a:r>
              <a:rPr lang="el-GR" sz="2000" dirty="0">
                <a:cs typeface="Times New Roman" pitchFamily="18" charset="0"/>
              </a:rPr>
              <a:t> σε γραμμάρια =’ </a:t>
            </a:r>
            <a:r>
              <a:rPr lang="en-GB" sz="2000" dirty="0">
                <a:cs typeface="Times New Roman" pitchFamily="18" charset="0"/>
              </a:rPr>
              <a:t>AS</a:t>
            </a:r>
            <a:r>
              <a:rPr lang="el-GR" sz="2000" dirty="0">
                <a:cs typeface="Times New Roman" pitchFamily="18" charset="0"/>
              </a:rPr>
              <a:t> </a:t>
            </a:r>
            <a:r>
              <a:rPr lang="en-GB" sz="2000" dirty="0">
                <a:cs typeface="Times New Roman" pitchFamily="18" charset="0"/>
              </a:rPr>
              <a:t>TEXT</a:t>
            </a:r>
            <a:r>
              <a:rPr lang="el-GR" sz="2000" dirty="0">
                <a:cs typeface="Times New Roman" pitchFamily="18" charset="0"/>
              </a:rPr>
              <a:t>1,</a:t>
            </a:r>
            <a:endParaRPr lang="en-GB" sz="2000" dirty="0">
              <a:cs typeface="Times New Roman" pitchFamily="18" charset="0"/>
            </a:endParaRPr>
          </a:p>
          <a:p>
            <a:pPr algn="just">
              <a:spcBef>
                <a:spcPts val="600"/>
              </a:spcBef>
              <a:buFont typeface="Wingdings" pitchFamily="2" charset="2"/>
              <a:buNone/>
            </a:pPr>
            <a:r>
              <a:rPr lang="en-GB" sz="2000" dirty="0">
                <a:cs typeface="Times New Roman" pitchFamily="18" charset="0"/>
              </a:rPr>
              <a:t>		  P.WEIGHT * 454 AS GMWT,</a:t>
            </a:r>
          </a:p>
          <a:p>
            <a:pPr algn="just">
              <a:spcBef>
                <a:spcPts val="600"/>
              </a:spcBef>
              <a:buFont typeface="Wingdings" pitchFamily="2" charset="2"/>
              <a:buNone/>
            </a:pPr>
            <a:r>
              <a:rPr lang="en-GB" sz="2000" dirty="0">
                <a:cs typeface="Times New Roman" pitchFamily="18" charset="0"/>
              </a:rPr>
              <a:t>		  P</a:t>
            </a:r>
            <a:r>
              <a:rPr lang="el-GR" sz="2000" dirty="0">
                <a:cs typeface="Times New Roman" pitchFamily="18" charset="0"/>
              </a:rPr>
              <a:t>.</a:t>
            </a:r>
            <a:r>
              <a:rPr lang="en-GB" sz="2000" dirty="0">
                <a:cs typeface="Times New Roman" pitchFamily="18" charset="0"/>
              </a:rPr>
              <a:t>COLOR,</a:t>
            </a:r>
            <a:r>
              <a:rPr lang="el-GR" sz="2000" dirty="0">
                <a:cs typeface="Times New Roman" pitchFamily="18" charset="0"/>
              </a:rPr>
              <a:t> </a:t>
            </a:r>
            <a:endParaRPr lang="en-GB" sz="2000" dirty="0">
              <a:cs typeface="Times New Roman" pitchFamily="18" charset="0"/>
            </a:endParaRPr>
          </a:p>
          <a:p>
            <a:pPr algn="just">
              <a:spcBef>
                <a:spcPts val="600"/>
              </a:spcBef>
              <a:buFont typeface="Wingdings" pitchFamily="2" charset="2"/>
              <a:buNone/>
            </a:pPr>
            <a:r>
              <a:rPr lang="el-GR" sz="2000" dirty="0">
                <a:cs typeface="Times New Roman" pitchFamily="18" charset="0"/>
              </a:rPr>
              <a:t>		  ‘Μέγιστη ποσότητα =’</a:t>
            </a:r>
            <a:r>
              <a:rPr lang="en-GB" sz="2000" dirty="0">
                <a:cs typeface="Times New Roman" pitchFamily="18" charset="0"/>
              </a:rPr>
              <a:t> AS TEXT2,</a:t>
            </a:r>
          </a:p>
          <a:p>
            <a:pPr algn="just">
              <a:spcBef>
                <a:spcPts val="600"/>
              </a:spcBef>
              <a:buFont typeface="Wingdings" pitchFamily="2" charset="2"/>
              <a:buNone/>
            </a:pPr>
            <a:r>
              <a:rPr lang="en-GB" sz="2000" dirty="0">
                <a:cs typeface="Times New Roman" pitchFamily="18" charset="0"/>
              </a:rPr>
              <a:t>		  MAX (SP.QTY) AS MQY</a:t>
            </a:r>
          </a:p>
          <a:p>
            <a:pPr algn="just">
              <a:spcBef>
                <a:spcPts val="600"/>
              </a:spcBef>
              <a:buFont typeface="Wingdings" pitchFamily="2" charset="2"/>
              <a:buNone/>
            </a:pPr>
            <a:r>
              <a:rPr lang="en-GB" sz="2000" b="1" dirty="0">
                <a:cs typeface="Times New Roman" pitchFamily="18" charset="0"/>
              </a:rPr>
              <a:t>FROM</a:t>
            </a:r>
            <a:r>
              <a:rPr lang="en-GB" sz="2000" dirty="0">
                <a:cs typeface="Times New Roman" pitchFamily="18" charset="0"/>
              </a:rPr>
              <a:t> P, </a:t>
            </a:r>
            <a:r>
              <a:rPr lang="en-GB" sz="2000" dirty="0" smtClean="0">
                <a:cs typeface="Times New Roman" pitchFamily="18" charset="0"/>
              </a:rPr>
              <a:t>SP</a:t>
            </a:r>
            <a:endParaRPr lang="el-GR" sz="2000" dirty="0" smtClean="0">
              <a:cs typeface="Times New Roman" pitchFamily="18" charset="0"/>
            </a:endParaRPr>
          </a:p>
          <a:p>
            <a:pPr algn="just">
              <a:buFont typeface="Wingdings" pitchFamily="2" charset="2"/>
              <a:buNone/>
            </a:pPr>
            <a:r>
              <a:rPr lang="en-GB" sz="2000" b="1" dirty="0">
                <a:cs typeface="Times New Roman" pitchFamily="18" charset="0"/>
              </a:rPr>
              <a:t>WHERE</a:t>
            </a:r>
            <a:r>
              <a:rPr lang="en-GB" sz="2000" dirty="0">
                <a:cs typeface="Times New Roman" pitchFamily="18" charset="0"/>
              </a:rPr>
              <a:t> P.P# = SP.P#</a:t>
            </a:r>
          </a:p>
          <a:p>
            <a:pPr algn="just">
              <a:buFont typeface="Wingdings" pitchFamily="2" charset="2"/>
              <a:buNone/>
            </a:pPr>
            <a:r>
              <a:rPr lang="en-GB" sz="2000" dirty="0">
                <a:cs typeface="Times New Roman" pitchFamily="18" charset="0"/>
              </a:rPr>
              <a:t>  AND (P.COLOR = ‘Red’ OR P.COLOR = ‘Blue’)</a:t>
            </a:r>
          </a:p>
          <a:p>
            <a:pPr algn="just">
              <a:buFont typeface="Wingdings" pitchFamily="2" charset="2"/>
              <a:buNone/>
            </a:pPr>
            <a:r>
              <a:rPr lang="en-GB" sz="2000" dirty="0">
                <a:cs typeface="Times New Roman" pitchFamily="18" charset="0"/>
              </a:rPr>
              <a:t>  AND SP.QTY &gt; 200</a:t>
            </a:r>
          </a:p>
          <a:p>
            <a:pPr algn="just">
              <a:buFont typeface="Wingdings" pitchFamily="2" charset="2"/>
              <a:buNone/>
            </a:pPr>
            <a:r>
              <a:rPr lang="en-GB" sz="2000" b="1" dirty="0">
                <a:cs typeface="Times New Roman" pitchFamily="18" charset="0"/>
              </a:rPr>
              <a:t>GROUP BY</a:t>
            </a:r>
            <a:r>
              <a:rPr lang="en-GB" sz="2000" dirty="0">
                <a:cs typeface="Times New Roman" pitchFamily="18" charset="0"/>
              </a:rPr>
              <a:t> P.P#, P.WEIGHT, P.COLOR</a:t>
            </a:r>
          </a:p>
          <a:p>
            <a:pPr algn="just">
              <a:buFont typeface="Wingdings" pitchFamily="2" charset="2"/>
              <a:buNone/>
            </a:pPr>
            <a:r>
              <a:rPr lang="en-GB" sz="2000" b="1" dirty="0">
                <a:cs typeface="Times New Roman" pitchFamily="18" charset="0"/>
              </a:rPr>
              <a:t>HAVING</a:t>
            </a:r>
            <a:r>
              <a:rPr lang="en-GB" sz="2000" dirty="0">
                <a:cs typeface="Times New Roman" pitchFamily="18" charset="0"/>
              </a:rPr>
              <a:t> SUM (SP.QTY) &gt; 350</a:t>
            </a:r>
            <a:endParaRPr lang="en-GB" sz="2000" dirty="0"/>
          </a:p>
          <a:p>
            <a:pPr algn="just">
              <a:spcBef>
                <a:spcPts val="600"/>
              </a:spcBef>
              <a:buFont typeface="Wingdings" pitchFamily="2" charset="2"/>
              <a:buNone/>
            </a:pPr>
            <a:endParaRPr lang="en-GB" sz="2000" dirty="0">
              <a:cs typeface="Times New Roman" pitchFamily="18" charset="0"/>
            </a:endParaRPr>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47</a:t>
            </a:fld>
            <a:endParaRPr lang="el-GR" dirty="0"/>
          </a:p>
        </p:txBody>
      </p:sp>
    </p:spTree>
    <p:custDataLst>
      <p:tags r:id="rId1"/>
    </p:custDataLst>
    <p:extLst>
      <p:ext uri="{BB962C8B-B14F-4D97-AF65-F5344CB8AC3E}">
        <p14:creationId xmlns:p14="http://schemas.microsoft.com/office/powerpoint/2010/main" val="9344422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188467"/>
          </a:xfrm>
        </p:spPr>
        <p:txBody>
          <a:bodyPr>
            <a:noAutofit/>
          </a:bodyPr>
          <a:lstStyle/>
          <a:p>
            <a:r>
              <a:rPr lang="el-GR" dirty="0" smtClean="0">
                <a:latin typeface="+mn-lt"/>
                <a:cs typeface="Times New Roman" pitchFamily="18" charset="0"/>
              </a:rPr>
              <a:t>Συνθήκες “</a:t>
            </a:r>
            <a:r>
              <a:rPr lang="en-US" dirty="0" smtClean="0">
                <a:latin typeface="+mn-lt"/>
                <a:cs typeface="Times New Roman" pitchFamily="18" charset="0"/>
              </a:rPr>
              <a:t>all</a:t>
            </a:r>
            <a:r>
              <a:rPr lang="el-GR" dirty="0" smtClean="0">
                <a:latin typeface="+mn-lt"/>
                <a:cs typeface="Times New Roman" pitchFamily="18" charset="0"/>
              </a:rPr>
              <a:t> ή </a:t>
            </a:r>
            <a:r>
              <a:rPr lang="en-US" dirty="0" smtClean="0">
                <a:latin typeface="+mn-lt"/>
                <a:cs typeface="Times New Roman" pitchFamily="18" charset="0"/>
              </a:rPr>
              <a:t>any</a:t>
            </a:r>
            <a:r>
              <a:rPr lang="el-GR" dirty="0" smtClean="0">
                <a:latin typeface="+mn-lt"/>
                <a:cs typeface="Times New Roman" pitchFamily="18" charset="0"/>
              </a:rPr>
              <a:t>” (1 από 2)</a:t>
            </a:r>
            <a:endParaRPr lang="el-GR" dirty="0">
              <a:latin typeface="+mn-lt"/>
            </a:endParaRPr>
          </a:p>
        </p:txBody>
      </p:sp>
      <p:sp>
        <p:nvSpPr>
          <p:cNvPr id="7" name="Rectangle 3"/>
          <p:cNvSpPr txBox="1">
            <a:spLocks noChangeArrowheads="1"/>
          </p:cNvSpPr>
          <p:nvPr/>
        </p:nvSpPr>
        <p:spPr>
          <a:xfrm>
            <a:off x="457200" y="1556792"/>
            <a:ext cx="8229600" cy="403244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sz="2800" dirty="0" smtClean="0">
                <a:cs typeface="Times New Roman" pitchFamily="18" charset="0"/>
              </a:rPr>
              <a:t>Μια συνθήκη «όλα ή οποιαδήποτε» δίνει ως αποτέλεσμα την τιμή αληθές αν και μόνο αν η αντίστοιχη σύγκριση χωρίς το </a:t>
            </a:r>
            <a:r>
              <a:rPr lang="en-US" sz="2800" dirty="0" smtClean="0">
                <a:cs typeface="Times New Roman" pitchFamily="18" charset="0"/>
              </a:rPr>
              <a:t>ALL</a:t>
            </a:r>
            <a:r>
              <a:rPr lang="el-GR" sz="2800" dirty="0" smtClean="0">
                <a:cs typeface="Times New Roman" pitchFamily="18" charset="0"/>
              </a:rPr>
              <a:t> (ή αντίστοιχα χωρίς το </a:t>
            </a:r>
            <a:r>
              <a:rPr lang="en-US" sz="2800" dirty="0" smtClean="0">
                <a:cs typeface="Times New Roman" pitchFamily="18" charset="0"/>
              </a:rPr>
              <a:t>ANY</a:t>
            </a:r>
            <a:r>
              <a:rPr lang="el-GR" sz="2800" dirty="0" smtClean="0">
                <a:cs typeface="Times New Roman" pitchFamily="18" charset="0"/>
              </a:rPr>
              <a:t>) δίνει ως αποτέλεσμα την τιμή αληθές για όλες τις γραμμές (ή αντίστοιχα για οποιαδήποτε από τις γραμμές) του πίνακα που αντιπροσωπεύει η παράσταση-πίνακα. (Αν ο πίνακας είναι κενός, τότε οι συνθήκες </a:t>
            </a:r>
            <a:r>
              <a:rPr lang="en-US" sz="2800" dirty="0" smtClean="0">
                <a:cs typeface="Times New Roman" pitchFamily="18" charset="0"/>
              </a:rPr>
              <a:t>ALL</a:t>
            </a:r>
            <a:r>
              <a:rPr lang="el-GR" sz="2800" dirty="0" smtClean="0">
                <a:cs typeface="Times New Roman" pitchFamily="18" charset="0"/>
              </a:rPr>
              <a:t> δίνουν ως αποτέλεσμα την τιμή αληθές και οι συνθήκες </a:t>
            </a:r>
            <a:r>
              <a:rPr lang="en-US" sz="2800" dirty="0" smtClean="0">
                <a:cs typeface="Times New Roman" pitchFamily="18" charset="0"/>
              </a:rPr>
              <a:t>ANY</a:t>
            </a:r>
            <a:r>
              <a:rPr lang="el-GR" sz="2800" dirty="0" smtClean="0">
                <a:cs typeface="Times New Roman" pitchFamily="18" charset="0"/>
              </a:rPr>
              <a:t> την τιμή ψευδές).</a:t>
            </a:r>
          </a:p>
          <a:p>
            <a:pPr marL="0" indent="0">
              <a:buFont typeface="Wingdings" pitchFamily="2" charset="2"/>
              <a:buNone/>
            </a:pPr>
            <a:endParaRPr lang="el-GR" sz="2800" dirty="0"/>
          </a:p>
        </p:txBody>
      </p:sp>
      <p:sp>
        <p:nvSpPr>
          <p:cNvPr id="5"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48</a:t>
            </a:fld>
            <a:endParaRPr lang="el-GR" dirty="0"/>
          </a:p>
        </p:txBody>
      </p:sp>
    </p:spTree>
    <p:custDataLst>
      <p:tags r:id="rId1"/>
    </p:custDataLst>
    <p:extLst>
      <p:ext uri="{BB962C8B-B14F-4D97-AF65-F5344CB8AC3E}">
        <p14:creationId xmlns:p14="http://schemas.microsoft.com/office/powerpoint/2010/main" val="9344422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188467"/>
          </a:xfrm>
        </p:spPr>
        <p:txBody>
          <a:bodyPr>
            <a:noAutofit/>
          </a:bodyPr>
          <a:lstStyle/>
          <a:p>
            <a:r>
              <a:rPr lang="el-GR" dirty="0" smtClean="0">
                <a:latin typeface="+mn-lt"/>
                <a:cs typeface="Times New Roman" pitchFamily="18" charset="0"/>
              </a:rPr>
              <a:t>Συνθήκες “</a:t>
            </a:r>
            <a:r>
              <a:rPr lang="en-US" dirty="0" smtClean="0">
                <a:latin typeface="+mn-lt"/>
                <a:cs typeface="Times New Roman" pitchFamily="18" charset="0"/>
              </a:rPr>
              <a:t>all</a:t>
            </a:r>
            <a:r>
              <a:rPr lang="el-GR" dirty="0" smtClean="0">
                <a:latin typeface="+mn-lt"/>
                <a:cs typeface="Times New Roman" pitchFamily="18" charset="0"/>
              </a:rPr>
              <a:t> ή </a:t>
            </a:r>
            <a:r>
              <a:rPr lang="en-US" dirty="0" smtClean="0">
                <a:latin typeface="+mn-lt"/>
                <a:cs typeface="Times New Roman" pitchFamily="18" charset="0"/>
              </a:rPr>
              <a:t>any</a:t>
            </a:r>
            <a:r>
              <a:rPr lang="el-GR" dirty="0" smtClean="0">
                <a:latin typeface="+mn-lt"/>
                <a:cs typeface="Times New Roman" pitchFamily="18" charset="0"/>
              </a:rPr>
              <a:t>” (2 από 2)</a:t>
            </a:r>
            <a:endParaRPr lang="el-GR" dirty="0">
              <a:latin typeface="+mn-lt"/>
            </a:endParaRPr>
          </a:p>
        </p:txBody>
      </p:sp>
      <p:sp>
        <p:nvSpPr>
          <p:cNvPr id="7" name="Rectangle 3" descr="Παράδειγμα:&#10;Να βρεθούν τα ονόματα των εξαρτημάτων που το βάρος τους είναι μεγαλύτερο από το βάρος κάθε μπλε εξαρτήματος.&#10;&#10;SELECT DISTINCT PX τελεία P NAME,&#10;FROM P, A S, P X,&#10;WHERE PX τελεία WEIGHT μεγαλύτερο του ALL. SELECT P Y τελεία WEIGHT,&#10; FROM P, A S, P Y,&#10;   WHERE PY τελεία COLOR ίσο με ‘Blue’.&#10;"/>
          <p:cNvSpPr txBox="1">
            <a:spLocks noChangeArrowheads="1"/>
          </p:cNvSpPr>
          <p:nvPr/>
        </p:nvSpPr>
        <p:spPr>
          <a:xfrm>
            <a:off x="457200" y="1628800"/>
            <a:ext cx="8229600" cy="417646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 typeface="Wingdings" pitchFamily="2" charset="2"/>
              <a:buNone/>
            </a:pPr>
            <a:r>
              <a:rPr lang="el-GR" sz="2400" u="sng" dirty="0">
                <a:cs typeface="Times New Roman" pitchFamily="18" charset="0"/>
              </a:rPr>
              <a:t>Παράδειγμα</a:t>
            </a:r>
            <a:r>
              <a:rPr lang="el-GR" sz="2400" dirty="0"/>
              <a:t>:</a:t>
            </a:r>
            <a:endParaRPr lang="en-GB" sz="2400" dirty="0"/>
          </a:p>
          <a:p>
            <a:pPr marL="0" indent="0" algn="just">
              <a:lnSpc>
                <a:spcPct val="90000"/>
              </a:lnSpc>
              <a:buFont typeface="Wingdings" pitchFamily="2" charset="2"/>
              <a:buNone/>
            </a:pPr>
            <a:r>
              <a:rPr lang="el-GR" sz="2400" dirty="0">
                <a:cs typeface="Times New Roman" pitchFamily="18" charset="0"/>
              </a:rPr>
              <a:t>Να βρεθούν τα ονόματα των εξαρτημάτων που το βάρος τους είναι μεγαλύτερο από το βάρος κάθε μπλε εξαρτήματος</a:t>
            </a:r>
            <a:r>
              <a:rPr lang="el-GR" sz="2400" dirty="0"/>
              <a:t>.</a:t>
            </a:r>
          </a:p>
          <a:p>
            <a:pPr marL="0" indent="0" algn="just">
              <a:lnSpc>
                <a:spcPct val="90000"/>
              </a:lnSpc>
              <a:buFont typeface="Wingdings" pitchFamily="2" charset="2"/>
              <a:buNone/>
            </a:pPr>
            <a:endParaRPr lang="en-GB" sz="2400" dirty="0"/>
          </a:p>
          <a:p>
            <a:pPr marL="0" indent="0" algn="just">
              <a:lnSpc>
                <a:spcPct val="90000"/>
              </a:lnSpc>
              <a:buFont typeface="Wingdings" pitchFamily="2" charset="2"/>
              <a:buNone/>
            </a:pPr>
            <a:r>
              <a:rPr lang="en-GB" sz="2400" dirty="0">
                <a:cs typeface="Times New Roman" pitchFamily="18" charset="0"/>
              </a:rPr>
              <a:t>SELECT DISTINCT PX.PNAME</a:t>
            </a:r>
          </a:p>
          <a:p>
            <a:pPr marL="0" indent="0" algn="just">
              <a:lnSpc>
                <a:spcPct val="90000"/>
              </a:lnSpc>
              <a:buFont typeface="Wingdings" pitchFamily="2" charset="2"/>
              <a:buNone/>
            </a:pPr>
            <a:r>
              <a:rPr lang="en-GB" sz="2400" dirty="0">
                <a:cs typeface="Times New Roman" pitchFamily="18" charset="0"/>
              </a:rPr>
              <a:t>FROM P AS PX</a:t>
            </a:r>
          </a:p>
          <a:p>
            <a:pPr marL="0" indent="0" algn="just">
              <a:lnSpc>
                <a:spcPct val="90000"/>
              </a:lnSpc>
              <a:buFont typeface="Wingdings" pitchFamily="2" charset="2"/>
              <a:buNone/>
            </a:pPr>
            <a:r>
              <a:rPr lang="en-GB" sz="2400" dirty="0">
                <a:cs typeface="Times New Roman" pitchFamily="18" charset="0"/>
              </a:rPr>
              <a:t>WHERE PX.WEIGHT &gt; ALL</a:t>
            </a:r>
            <a:r>
              <a:rPr lang="el-GR" sz="2400" dirty="0"/>
              <a:t> </a:t>
            </a:r>
            <a:r>
              <a:rPr lang="en-GB" sz="2400" dirty="0">
                <a:cs typeface="Times New Roman" pitchFamily="18" charset="0"/>
              </a:rPr>
              <a:t>(SELECT PY.WEIGHT</a:t>
            </a:r>
          </a:p>
          <a:p>
            <a:pPr marL="0" indent="0" algn="just">
              <a:lnSpc>
                <a:spcPct val="90000"/>
              </a:lnSpc>
              <a:buFont typeface="Wingdings" pitchFamily="2" charset="2"/>
              <a:buNone/>
            </a:pPr>
            <a:r>
              <a:rPr lang="el-GR" sz="2400" dirty="0"/>
              <a:t>					</a:t>
            </a:r>
            <a:r>
              <a:rPr lang="en-GB" sz="2400" dirty="0">
                <a:cs typeface="Times New Roman" pitchFamily="18" charset="0"/>
              </a:rPr>
              <a:t>FROM P AS PY</a:t>
            </a:r>
          </a:p>
          <a:p>
            <a:pPr marL="0" indent="0" algn="just">
              <a:lnSpc>
                <a:spcPct val="90000"/>
              </a:lnSpc>
              <a:buFont typeface="Wingdings" pitchFamily="2" charset="2"/>
              <a:buNone/>
            </a:pPr>
            <a:r>
              <a:rPr lang="el-GR" sz="2400" dirty="0"/>
              <a:t>					</a:t>
            </a:r>
            <a:r>
              <a:rPr lang="en-GB" sz="2400" dirty="0">
                <a:cs typeface="Times New Roman" pitchFamily="18" charset="0"/>
              </a:rPr>
              <a:t>WHERE PY.COLOR= ‘Blue’)</a:t>
            </a:r>
          </a:p>
        </p:txBody>
      </p:sp>
      <p:sp>
        <p:nvSpPr>
          <p:cNvPr id="5" name="Θέση υποσέλιδου 3" descr="."/>
          <p:cNvSpPr txBox="1">
            <a:spLocks/>
          </p:cNvSpPr>
          <p:nvPr>
            <p:custDataLst>
              <p:tags r:id="rId3"/>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49</a:t>
            </a:fld>
            <a:endParaRPr lang="el-GR" dirty="0"/>
          </a:p>
        </p:txBody>
      </p:sp>
    </p:spTree>
    <p:custDataLst>
      <p:tags r:id="rId1"/>
    </p:custDataLst>
    <p:extLst>
      <p:ext uri="{BB962C8B-B14F-4D97-AF65-F5344CB8AC3E}">
        <p14:creationId xmlns:p14="http://schemas.microsoft.com/office/powerpoint/2010/main" val="382767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539552" y="1855365"/>
            <a:ext cx="8208912" cy="4525963"/>
          </a:xfrm>
        </p:spPr>
        <p:txBody>
          <a:bodyPr>
            <a:noAutofit/>
          </a:bodyPr>
          <a:lstStyle/>
          <a:p>
            <a:pPr lvl="1">
              <a:buFont typeface="Wingdings" pitchFamily="2" charset="2"/>
              <a:buChar char="§"/>
            </a:pPr>
            <a:r>
              <a:rPr lang="el-GR" dirty="0" smtClean="0">
                <a:hlinkClick r:id="rId5" action="ppaction://hlinksldjump"/>
              </a:rPr>
              <a:t>Ορισμός </a:t>
            </a:r>
            <a:r>
              <a:rPr lang="el-GR" dirty="0" smtClean="0">
                <a:hlinkClick r:id="rId5" action="ppaction://hlinksldjump"/>
              </a:rPr>
              <a:t>δεδομένων,</a:t>
            </a:r>
            <a:endParaRPr lang="el-GR" dirty="0" smtClean="0">
              <a:hlinkClick r:id="rId5" action="ppaction://hlinksldjump"/>
            </a:endParaRPr>
          </a:p>
          <a:p>
            <a:pPr lvl="1">
              <a:buFont typeface="Wingdings" pitchFamily="2" charset="2"/>
              <a:buChar char="§"/>
            </a:pPr>
            <a:r>
              <a:rPr lang="el-GR" dirty="0" smtClean="0">
                <a:hlinkClick r:id="rId5" action="ppaction://hlinksldjump"/>
              </a:rPr>
              <a:t>Χειρισμός δεδομένων: πράξεις </a:t>
            </a:r>
            <a:r>
              <a:rPr lang="el-GR" dirty="0" smtClean="0">
                <a:hlinkClick r:id="rId5" action="ppaction://hlinksldjump"/>
              </a:rPr>
              <a:t>ανάκλησης,</a:t>
            </a:r>
            <a:endParaRPr lang="el-GR" dirty="0" smtClean="0">
              <a:hlinkClick r:id="rId5" action="ppaction://hlinksldjump"/>
            </a:endParaRPr>
          </a:p>
          <a:p>
            <a:pPr lvl="1">
              <a:buFont typeface="Wingdings" pitchFamily="2" charset="2"/>
              <a:buChar char="§"/>
            </a:pPr>
            <a:r>
              <a:rPr lang="el-GR" dirty="0" smtClean="0">
                <a:hlinkClick r:id="rId5" action="ppaction://hlinksldjump"/>
              </a:rPr>
              <a:t> </a:t>
            </a:r>
            <a:r>
              <a:rPr lang="el-GR" dirty="0">
                <a:hlinkClick r:id="rId5" action="ppaction://hlinksldjump"/>
              </a:rPr>
              <a:t>Χειρισμός δεδομένων: πράξεις </a:t>
            </a:r>
            <a:r>
              <a:rPr lang="el-GR" dirty="0" smtClean="0">
                <a:hlinkClick r:id="rId5" action="ppaction://hlinksldjump"/>
              </a:rPr>
              <a:t>ενημέρωσης.</a:t>
            </a:r>
            <a:endParaRPr lang="el-GR" dirty="0">
              <a:hlinkClick r:id="rId5" action="ppaction://hlinksldjump"/>
            </a:endParaRPr>
          </a:p>
          <a:p>
            <a:pPr marL="457200" lvl="1" indent="0">
              <a:buSzPct val="45000"/>
              <a:buNone/>
            </a:pPr>
            <a:endParaRPr lang="en-US" dirty="0"/>
          </a:p>
          <a:p>
            <a:pPr>
              <a:buFont typeface="Wingdings" pitchFamily="2" charset="2"/>
              <a:buChar char="§"/>
            </a:pPr>
            <a:endParaRPr lang="el-GR" sz="2800" dirty="0"/>
          </a:p>
        </p:txBody>
      </p:sp>
      <p:sp>
        <p:nvSpPr>
          <p:cNvPr id="5" name="Θέση υποσέλιδου 3" descr="."/>
          <p:cNvSpPr txBox="1">
            <a:spLocks/>
          </p:cNvSpPr>
          <p:nvPr>
            <p:custDataLst>
              <p:tags r:id="rId2"/>
            </p:custDataLst>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152301"/>
            <a:ext cx="8352928" cy="1188467"/>
          </a:xfrm>
        </p:spPr>
        <p:txBody>
          <a:bodyPr>
            <a:noAutofit/>
          </a:bodyPr>
          <a:lstStyle/>
          <a:p>
            <a:r>
              <a:rPr lang="el-GR" dirty="0">
                <a:latin typeface="+mn-lt"/>
              </a:rPr>
              <a:t>Η βάση δεδομένων προμηθευτών και εξαρτημάτων</a:t>
            </a:r>
          </a:p>
        </p:txBody>
      </p:sp>
      <p:graphicFrame>
        <p:nvGraphicFramePr>
          <p:cNvPr id="10" name="Group 55" descr="Πίανακς βάσης δεδομένων προμηθευτών."/>
          <p:cNvGraphicFramePr>
            <a:graphicFrameLocks noGrp="1"/>
          </p:cNvGraphicFramePr>
          <p:nvPr>
            <p:custDataLst>
              <p:tags r:id="rId3"/>
            </p:custDataLst>
            <p:extLst>
              <p:ext uri="{D42A27DB-BD31-4B8C-83A1-F6EECF244321}">
                <p14:modId xmlns:p14="http://schemas.microsoft.com/office/powerpoint/2010/main" val="2678034807"/>
              </p:ext>
            </p:extLst>
          </p:nvPr>
        </p:nvGraphicFramePr>
        <p:xfrm>
          <a:off x="1187450" y="1628800"/>
          <a:ext cx="3240088" cy="2011680"/>
        </p:xfrm>
        <a:graphic>
          <a:graphicData uri="http://schemas.openxmlformats.org/drawingml/2006/table">
            <a:tbl>
              <a:tblPr firstRow="1"/>
              <a:tblGrid>
                <a:gridCol w="504825"/>
                <a:gridCol w="935038"/>
                <a:gridCol w="936625"/>
                <a:gridCol w="863600"/>
              </a:tblGrid>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n-lt"/>
                          <a:cs typeface="Times New Roman" pitchFamily="18" charset="0"/>
                        </a:rPr>
                        <a:t>S#</a:t>
                      </a:r>
                      <a:endParaRPr kumimoji="0" lang="en-GB"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mn-lt"/>
                          <a:cs typeface="Times New Roman" pitchFamily="18" charset="0"/>
                        </a:rPr>
                        <a:t>SNAME</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mn-lt"/>
                          <a:cs typeface="Times New Roman" pitchFamily="18" charset="0"/>
                        </a:rPr>
                        <a:t>STATUS</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mn-lt"/>
                          <a:cs typeface="Times New Roman" pitchFamily="18" charset="0"/>
                        </a:rPr>
                        <a:t>CITY</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S1</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Smith</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20</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London</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S2</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Jones</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10</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Paris</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S3</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Blake</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30</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Paris</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S4</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Clark</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20</a:t>
                      </a:r>
                      <a:endParaRPr kumimoji="0" lang="en-GB"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London</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S5</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Adams</a:t>
                      </a:r>
                      <a:endParaRPr kumimoji="0" lang="en-GB"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30</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Athens</a:t>
                      </a:r>
                      <a:endParaRPr kumimoji="0" lang="en-GB"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 name="Group 4" descr="Πίανακς βάσης δεδομένων εξαρτημάτων."/>
          <p:cNvGraphicFramePr>
            <a:graphicFrameLocks noGrp="1"/>
          </p:cNvGraphicFramePr>
          <p:nvPr>
            <p:ph sz="quarter" idx="4294967295"/>
            <p:custDataLst>
              <p:tags r:id="rId4"/>
            </p:custDataLst>
            <p:extLst>
              <p:ext uri="{D42A27DB-BD31-4B8C-83A1-F6EECF244321}">
                <p14:modId xmlns:p14="http://schemas.microsoft.com/office/powerpoint/2010/main" val="3437218730"/>
              </p:ext>
            </p:extLst>
          </p:nvPr>
        </p:nvGraphicFramePr>
        <p:xfrm>
          <a:off x="1187450" y="3861048"/>
          <a:ext cx="4038600" cy="2346960"/>
        </p:xfrm>
        <a:graphic>
          <a:graphicData uri="http://schemas.openxmlformats.org/drawingml/2006/table">
            <a:tbl>
              <a:tblPr firstRow="1"/>
              <a:tblGrid>
                <a:gridCol w="477838"/>
                <a:gridCol w="884237"/>
                <a:gridCol w="847725"/>
                <a:gridCol w="984250"/>
                <a:gridCol w="844550"/>
              </a:tblGrid>
              <a:tr h="3175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n-lt"/>
                          <a:cs typeface="Times New Roman" pitchFamily="18" charset="0"/>
                        </a:rPr>
                        <a:t>P#</a:t>
                      </a:r>
                      <a:endParaRPr kumimoji="0" lang="en-GB"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mn-lt"/>
                          <a:cs typeface="Times New Roman" pitchFamily="18" charset="0"/>
                        </a:rPr>
                        <a:t>PNAME</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mn-lt"/>
                          <a:cs typeface="Times New Roman" pitchFamily="18" charset="0"/>
                        </a:rPr>
                        <a:t>COLOR</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n-lt"/>
                          <a:cs typeface="Times New Roman" pitchFamily="18" charset="0"/>
                        </a:rPr>
                        <a:t>WEIGHT</a:t>
                      </a:r>
                      <a:endParaRPr kumimoji="0" lang="en-GB"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mn-lt"/>
                          <a:cs typeface="Times New Roman" pitchFamily="18" charset="0"/>
                        </a:rPr>
                        <a:t>CITY</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P1</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Nut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Red</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12</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London</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P2</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Bolt</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Green</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17</a:t>
                      </a:r>
                      <a:endParaRPr kumimoji="0" lang="en-GB"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Paris</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P3</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Screw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Blue</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17</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Rome</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P4</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Screw</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Red</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14</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London</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P5</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Cam</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Blue</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12</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Paris</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P6</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Cog</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Red</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19</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London</a:t>
                      </a:r>
                      <a:endParaRPr kumimoji="0" lang="en-GB"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1" name="Group 92" descr="Πίανακς βάσης δεδομένων προμηθευτών και εξαρτημάτων."/>
          <p:cNvGraphicFramePr>
            <a:graphicFrameLocks noGrp="1"/>
          </p:cNvGraphicFramePr>
          <p:nvPr>
            <p:ph sz="quarter" idx="4294967295"/>
            <p:custDataLst>
              <p:tags r:id="rId5"/>
            </p:custDataLst>
            <p:extLst>
              <p:ext uri="{D42A27DB-BD31-4B8C-83A1-F6EECF244321}">
                <p14:modId xmlns:p14="http://schemas.microsoft.com/office/powerpoint/2010/main" val="3216392809"/>
              </p:ext>
            </p:extLst>
          </p:nvPr>
        </p:nvGraphicFramePr>
        <p:xfrm>
          <a:off x="6372200" y="1787272"/>
          <a:ext cx="2016125" cy="4358640"/>
        </p:xfrm>
        <a:graphic>
          <a:graphicData uri="http://schemas.openxmlformats.org/drawingml/2006/table">
            <a:tbl>
              <a:tblPr firstRow="1"/>
              <a:tblGrid>
                <a:gridCol w="647700"/>
                <a:gridCol w="720725"/>
                <a:gridCol w="647700"/>
              </a:tblGrid>
              <a:tr h="1524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n-lt"/>
                          <a:cs typeface="Times New Roman" pitchFamily="18" charset="0"/>
                        </a:rPr>
                        <a:t>S#</a:t>
                      </a:r>
                      <a:endParaRPr kumimoji="0" lang="en-GB"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mn-lt"/>
                          <a:cs typeface="Times New Roman" pitchFamily="18" charset="0"/>
                        </a:rPr>
                        <a:t>P#</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mn-lt"/>
                          <a:cs typeface="Times New Roman" pitchFamily="18" charset="0"/>
                        </a:rPr>
                        <a:t>QTY</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S1</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P1</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300</a:t>
                      </a:r>
                      <a:endParaRPr kumimoji="0" lang="en-GB"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S1</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P2</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200</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S1</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P3</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400</a:t>
                      </a:r>
                      <a:endParaRPr kumimoji="0" lang="en-GB"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S1</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P4</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200</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S1</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P5</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100</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S1</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P6</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100</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S2</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P1</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300</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S2</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P2</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400</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S3</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P2</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200</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S4</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P2</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200</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S4</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P4</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300</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S4</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P5</a:t>
                      </a: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400</a:t>
                      </a:r>
                      <a:endParaRPr kumimoji="0" lang="en-GB"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Rectangle 3" descr="."/>
          <p:cNvSpPr txBox="1">
            <a:spLocks noChangeArrowheads="1"/>
          </p:cNvSpPr>
          <p:nvPr>
            <p:custDataLst>
              <p:tags r:id="rId6"/>
            </p:custDataLst>
          </p:nvPr>
        </p:nvSpPr>
        <p:spPr>
          <a:xfrm>
            <a:off x="457200" y="1700808"/>
            <a:ext cx="6275388" cy="4114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US" sz="2800" b="1" dirty="0" smtClean="0">
                <a:latin typeface="Calibri" panose="020F0502020204030204" pitchFamily="34" charset="0"/>
              </a:rPr>
              <a:t>S</a:t>
            </a:r>
            <a:r>
              <a:rPr lang="en-US" sz="2800" dirty="0" smtClean="0">
                <a:latin typeface="Times New Roman" pitchFamily="18" charset="0"/>
              </a:rPr>
              <a:t>                                  		       </a:t>
            </a:r>
            <a:r>
              <a:rPr lang="en-US" sz="2800" b="1" dirty="0" smtClean="0">
                <a:latin typeface="Calibri" panose="020F0502020204030204" pitchFamily="34" charset="0"/>
              </a:rPr>
              <a:t>SP</a:t>
            </a:r>
          </a:p>
          <a:p>
            <a:pPr>
              <a:buFont typeface="Wingdings" pitchFamily="2" charset="2"/>
              <a:buNone/>
            </a:pPr>
            <a:endParaRPr lang="en-US" sz="2800" dirty="0" smtClean="0">
              <a:latin typeface="Times New Roman" pitchFamily="18" charset="0"/>
            </a:endParaRPr>
          </a:p>
          <a:p>
            <a:pPr>
              <a:buFont typeface="Wingdings" pitchFamily="2" charset="2"/>
              <a:buNone/>
            </a:pPr>
            <a:endParaRPr lang="en-US" sz="2800" dirty="0" smtClean="0">
              <a:latin typeface="Times New Roman" pitchFamily="18" charset="0"/>
            </a:endParaRPr>
          </a:p>
          <a:p>
            <a:pPr>
              <a:buFont typeface="Wingdings" pitchFamily="2" charset="2"/>
              <a:buNone/>
            </a:pPr>
            <a:endParaRPr lang="en-US" sz="2800" dirty="0" smtClean="0">
              <a:latin typeface="Times New Roman" pitchFamily="18" charset="0"/>
            </a:endParaRPr>
          </a:p>
          <a:p>
            <a:pPr>
              <a:buFont typeface="Wingdings" pitchFamily="2" charset="2"/>
              <a:buNone/>
            </a:pPr>
            <a:r>
              <a:rPr lang="en-US" sz="2800" b="1" dirty="0" smtClean="0">
                <a:latin typeface="Calibri" panose="020F0502020204030204" pitchFamily="34" charset="0"/>
              </a:rPr>
              <a:t>P</a:t>
            </a:r>
          </a:p>
          <a:p>
            <a:pPr>
              <a:buFont typeface="Wingdings" pitchFamily="2" charset="2"/>
              <a:buNone/>
            </a:pPr>
            <a:endParaRPr lang="en-US" sz="2800" dirty="0"/>
          </a:p>
        </p:txBody>
      </p:sp>
      <p:sp>
        <p:nvSpPr>
          <p:cNvPr id="5" name="Θέση υποσέλιδου 3" descr="."/>
          <p:cNvSpPr txBox="1">
            <a:spLocks/>
          </p:cNvSpPr>
          <p:nvPr>
            <p:custDataLst>
              <p:tags r:id="rId7"/>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50</a:t>
            </a:fld>
            <a:endParaRPr lang="el-GR" dirty="0"/>
          </a:p>
        </p:txBody>
      </p:sp>
    </p:spTree>
    <p:custDataLst>
      <p:tags r:id="rId1"/>
    </p:custDataLst>
    <p:extLst>
      <p:ext uri="{BB962C8B-B14F-4D97-AF65-F5344CB8AC3E}">
        <p14:creationId xmlns:p14="http://schemas.microsoft.com/office/powerpoint/2010/main" val="3827676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5" name="Ορθογώνιο 4"/>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latin typeface="+mn-lt"/>
              </a:rPr>
              <a:t>Ορισμός δεδομένων</a:t>
            </a:r>
          </a:p>
        </p:txBody>
      </p:sp>
      <p:sp>
        <p:nvSpPr>
          <p:cNvPr id="7" name="Rectangle 9"/>
          <p:cNvSpPr txBox="1">
            <a:spLocks noChangeArrowheads="1"/>
          </p:cNvSpPr>
          <p:nvPr>
            <p:custDataLst>
              <p:tags r:id="rId3"/>
            </p:custDataLst>
          </p:nvPr>
        </p:nvSpPr>
        <p:spPr>
          <a:xfrm>
            <a:off x="467544" y="2420938"/>
            <a:ext cx="4028256" cy="1837531"/>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pPr>
            <a:r>
              <a:rPr lang="en-US" sz="2800" dirty="0" smtClean="0"/>
              <a:t>CREATE DOMAIN</a:t>
            </a:r>
          </a:p>
          <a:p>
            <a:pPr algn="ctr">
              <a:buFont typeface="Wingdings" pitchFamily="2" charset="2"/>
              <a:buNone/>
            </a:pPr>
            <a:r>
              <a:rPr lang="en-US" sz="2800" dirty="0" smtClean="0"/>
              <a:t>ALTER DOMAIN</a:t>
            </a:r>
          </a:p>
          <a:p>
            <a:pPr algn="ctr">
              <a:buFont typeface="Wingdings" pitchFamily="2" charset="2"/>
              <a:buNone/>
            </a:pPr>
            <a:r>
              <a:rPr lang="en-US" sz="2800" dirty="0" smtClean="0"/>
              <a:t>DROP DOMAIN</a:t>
            </a:r>
            <a:endParaRPr lang="en-US" sz="2800" dirty="0"/>
          </a:p>
        </p:txBody>
      </p:sp>
      <p:sp>
        <p:nvSpPr>
          <p:cNvPr id="8" name="Rectangle 11"/>
          <p:cNvSpPr txBox="1">
            <a:spLocks noChangeArrowheads="1"/>
          </p:cNvSpPr>
          <p:nvPr>
            <p:custDataLst>
              <p:tags r:id="rId4"/>
            </p:custDataLst>
          </p:nvPr>
        </p:nvSpPr>
        <p:spPr>
          <a:xfrm>
            <a:off x="4648200" y="2420938"/>
            <a:ext cx="4038600" cy="20881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pPr>
            <a:r>
              <a:rPr lang="en-US" sz="2800" dirty="0" smtClean="0"/>
              <a:t>CREATE TABLE</a:t>
            </a:r>
          </a:p>
          <a:p>
            <a:pPr algn="ctr">
              <a:buFont typeface="Wingdings" pitchFamily="2" charset="2"/>
              <a:buNone/>
            </a:pPr>
            <a:r>
              <a:rPr lang="en-US" sz="2800" dirty="0" smtClean="0"/>
              <a:t>ALTER TABLE</a:t>
            </a:r>
          </a:p>
          <a:p>
            <a:pPr algn="ctr">
              <a:buFont typeface="Wingdings" pitchFamily="2" charset="2"/>
              <a:buNone/>
            </a:pPr>
            <a:r>
              <a:rPr lang="en-US" sz="2800" dirty="0" smtClean="0"/>
              <a:t>DROP TABLE</a:t>
            </a:r>
          </a:p>
          <a:p>
            <a:endParaRPr lang="en-US" sz="2800" dirty="0"/>
          </a:p>
        </p:txBody>
      </p:sp>
      <p:sp>
        <p:nvSpPr>
          <p:cNvPr id="5" name="Θέση υποσέλιδου 3" descr="."/>
          <p:cNvSpPr txBox="1">
            <a:spLocks/>
          </p:cNvSpPr>
          <p:nvPr>
            <p:custDataLst>
              <p:tags r:id="rId5"/>
            </p:custDataLst>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90973" y="260648"/>
            <a:ext cx="7772400" cy="1296144"/>
          </a:xfrm>
        </p:spPr>
        <p:txBody>
          <a:bodyPr>
            <a:noAutofit/>
          </a:bodyPr>
          <a:lstStyle/>
          <a:p>
            <a:r>
              <a:rPr lang="el-GR" dirty="0">
                <a:latin typeface="+mn-lt"/>
              </a:rPr>
              <a:t>Εντολή δημιουργίας πεδίου ορισμού</a:t>
            </a:r>
          </a:p>
        </p:txBody>
      </p:sp>
      <p:sp>
        <p:nvSpPr>
          <p:cNvPr id="21" name="Rectangle 2"/>
          <p:cNvSpPr txBox="1">
            <a:spLocks noChangeArrowheads="1"/>
          </p:cNvSpPr>
          <p:nvPr/>
        </p:nvSpPr>
        <p:spPr>
          <a:xfrm>
            <a:off x="467545" y="1981200"/>
            <a:ext cx="8219256" cy="411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 typeface="Wingdings" pitchFamily="2" charset="2"/>
              <a:buNone/>
            </a:pPr>
            <a:endParaRPr lang="el-GR" sz="2800" dirty="0" smtClean="0"/>
          </a:p>
          <a:p>
            <a:pPr>
              <a:buFont typeface="Wingdings" pitchFamily="2" charset="2"/>
              <a:buNone/>
            </a:pPr>
            <a:r>
              <a:rPr lang="en-US" sz="2800" dirty="0" smtClean="0"/>
              <a:t>CREATE DOMAIN </a:t>
            </a:r>
            <a:r>
              <a:rPr lang="el-GR" sz="2800" i="1" dirty="0" smtClean="0"/>
              <a:t>πεδίο-ορισμού τύπος δεδομένων</a:t>
            </a:r>
            <a:endParaRPr lang="el-GR" sz="2800" dirty="0" smtClean="0"/>
          </a:p>
          <a:p>
            <a:pPr>
              <a:buFont typeface="Wingdings" pitchFamily="2" charset="2"/>
              <a:buNone/>
            </a:pPr>
            <a:r>
              <a:rPr lang="el-GR" sz="2800" dirty="0" smtClean="0"/>
              <a:t>[</a:t>
            </a:r>
            <a:r>
              <a:rPr lang="el-GR" sz="2800" i="1" dirty="0" smtClean="0"/>
              <a:t>ορισμός-προεπιλογής</a:t>
            </a:r>
            <a:r>
              <a:rPr lang="el-GR" sz="2800" dirty="0" smtClean="0"/>
              <a:t>]</a:t>
            </a:r>
          </a:p>
          <a:p>
            <a:pPr>
              <a:buFont typeface="Wingdings" pitchFamily="2" charset="2"/>
              <a:buNone/>
            </a:pPr>
            <a:r>
              <a:rPr lang="el-GR" sz="2800" dirty="0" smtClean="0"/>
              <a:t>[</a:t>
            </a:r>
            <a:r>
              <a:rPr lang="el-GR" sz="2800" i="1" dirty="0" smtClean="0"/>
              <a:t>λίστα - ορισμών - δεσμεύσεων - πεδίου - ορισμού</a:t>
            </a:r>
            <a:r>
              <a:rPr lang="el-GR" sz="2800" dirty="0" smtClean="0"/>
              <a:t>];</a:t>
            </a:r>
            <a:endParaRPr lang="el-GR" sz="2800" dirty="0"/>
          </a:p>
        </p:txBody>
      </p:sp>
      <p:sp>
        <p:nvSpPr>
          <p:cNvPr id="4" name="Θέση υποσέλιδου 3" descr="."/>
          <p:cNvSpPr txBox="1">
            <a:spLocks/>
          </p:cNvSpPr>
          <p:nvPr>
            <p:custDataLst>
              <p:tags r:id="rId2"/>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Τύποι δεδομένων</a:t>
            </a:r>
          </a:p>
        </p:txBody>
      </p:sp>
      <p:sp>
        <p:nvSpPr>
          <p:cNvPr id="7" name="Content Placeholder 2"/>
          <p:cNvSpPr>
            <a:spLocks noGrp="1"/>
          </p:cNvSpPr>
          <p:nvPr>
            <p:ph idx="4294967295"/>
          </p:nvPr>
        </p:nvSpPr>
        <p:spPr>
          <a:xfrm>
            <a:off x="467545" y="1196752"/>
            <a:ext cx="8219256" cy="4948659"/>
          </a:xfrm>
        </p:spPr>
        <p:txBody>
          <a:bodyPr>
            <a:noAutofit/>
          </a:bodyPr>
          <a:lstStyle/>
          <a:p>
            <a:pPr marL="0" indent="0" algn="just">
              <a:lnSpc>
                <a:spcPct val="80000"/>
              </a:lnSpc>
              <a:buFont typeface="Wingdings" pitchFamily="2" charset="2"/>
              <a:buNone/>
            </a:pPr>
            <a:r>
              <a:rPr lang="el-GR" sz="2400" dirty="0" smtClean="0"/>
              <a:t>Η </a:t>
            </a:r>
            <a:r>
              <a:rPr lang="en-US" sz="2400" dirty="0" smtClean="0"/>
              <a:t>SQL</a:t>
            </a:r>
            <a:r>
              <a:rPr lang="el-GR" sz="2400" dirty="0" smtClean="0"/>
              <a:t> υποστηρίζει τους παρακάτω </a:t>
            </a:r>
            <a:r>
              <a:rPr lang="el-GR" sz="2400" dirty="0" err="1" smtClean="0"/>
              <a:t>βαθμωτούς</a:t>
            </a:r>
            <a:r>
              <a:rPr lang="el-GR" sz="2400" dirty="0" smtClean="0"/>
              <a:t> τύπους δεδομένων:</a:t>
            </a:r>
          </a:p>
          <a:p>
            <a:pPr marL="0" indent="0" algn="just">
              <a:lnSpc>
                <a:spcPct val="80000"/>
              </a:lnSpc>
              <a:buFont typeface="Wingdings" pitchFamily="2" charset="2"/>
              <a:buNone/>
            </a:pPr>
            <a:endParaRPr lang="el-GR" sz="2400" dirty="0"/>
          </a:p>
          <a:p>
            <a:pPr marL="0" indent="0" algn="just">
              <a:lnSpc>
                <a:spcPct val="80000"/>
              </a:lnSpc>
              <a:buFont typeface="Wingdings" pitchFamily="2" charset="2"/>
              <a:buNone/>
            </a:pPr>
            <a:r>
              <a:rPr lang="en-US" sz="2400" dirty="0" smtClean="0"/>
              <a:t>CHARACTER (n)</a:t>
            </a:r>
          </a:p>
          <a:p>
            <a:pPr marL="0" indent="0" algn="just">
              <a:lnSpc>
                <a:spcPct val="80000"/>
              </a:lnSpc>
              <a:buFont typeface="Wingdings" pitchFamily="2" charset="2"/>
              <a:buNone/>
            </a:pPr>
            <a:r>
              <a:rPr lang="en-US" sz="2400" dirty="0" smtClean="0"/>
              <a:t>INTEGER</a:t>
            </a:r>
          </a:p>
          <a:p>
            <a:pPr marL="0" indent="0" algn="just">
              <a:lnSpc>
                <a:spcPct val="80000"/>
              </a:lnSpc>
              <a:buFont typeface="Wingdings" pitchFamily="2" charset="2"/>
              <a:buNone/>
            </a:pPr>
            <a:r>
              <a:rPr lang="en-US" sz="2400" dirty="0" smtClean="0"/>
              <a:t>DATE</a:t>
            </a:r>
          </a:p>
          <a:p>
            <a:pPr marL="0" indent="0" algn="just">
              <a:lnSpc>
                <a:spcPct val="80000"/>
              </a:lnSpc>
              <a:buFont typeface="Wingdings" pitchFamily="2" charset="2"/>
              <a:buNone/>
            </a:pPr>
            <a:r>
              <a:rPr lang="en-US" sz="2400" dirty="0" smtClean="0"/>
              <a:t>BIT  (n)	</a:t>
            </a:r>
          </a:p>
          <a:p>
            <a:pPr marL="0" indent="0" algn="just">
              <a:lnSpc>
                <a:spcPct val="80000"/>
              </a:lnSpc>
              <a:buFont typeface="Wingdings" pitchFamily="2" charset="2"/>
              <a:buNone/>
            </a:pPr>
            <a:r>
              <a:rPr lang="en-US" sz="2400" dirty="0" smtClean="0"/>
              <a:t>SMALLINT</a:t>
            </a:r>
          </a:p>
          <a:p>
            <a:pPr marL="0" indent="0" algn="just">
              <a:lnSpc>
                <a:spcPct val="80000"/>
              </a:lnSpc>
              <a:buFont typeface="Wingdings" pitchFamily="2" charset="2"/>
              <a:buNone/>
            </a:pPr>
            <a:r>
              <a:rPr lang="en-US" sz="2400" dirty="0" smtClean="0"/>
              <a:t>TIME</a:t>
            </a:r>
          </a:p>
          <a:p>
            <a:pPr marL="0" indent="0" algn="just">
              <a:lnSpc>
                <a:spcPct val="80000"/>
              </a:lnSpc>
              <a:buFont typeface="Wingdings" pitchFamily="2" charset="2"/>
              <a:buNone/>
            </a:pPr>
            <a:r>
              <a:rPr lang="en-US" sz="2400" dirty="0" smtClean="0"/>
              <a:t>NUMERIC </a:t>
            </a:r>
          </a:p>
          <a:p>
            <a:pPr marL="0" indent="0" algn="just">
              <a:lnSpc>
                <a:spcPct val="80000"/>
              </a:lnSpc>
              <a:buFont typeface="Wingdings" pitchFamily="2" charset="2"/>
              <a:buNone/>
            </a:pPr>
            <a:r>
              <a:rPr lang="en-US" sz="2400" dirty="0" smtClean="0"/>
              <a:t>FLOAT	</a:t>
            </a:r>
          </a:p>
          <a:p>
            <a:pPr marL="0" indent="0" algn="just">
              <a:lnSpc>
                <a:spcPct val="80000"/>
              </a:lnSpc>
              <a:buFont typeface="Wingdings" pitchFamily="2" charset="2"/>
              <a:buNone/>
            </a:pPr>
            <a:r>
              <a:rPr lang="en-US" sz="2400" dirty="0" smtClean="0"/>
              <a:t>TIMESTAMP</a:t>
            </a:r>
          </a:p>
          <a:p>
            <a:pPr marL="0" indent="0" algn="just">
              <a:lnSpc>
                <a:spcPct val="80000"/>
              </a:lnSpc>
              <a:buFont typeface="Wingdings" pitchFamily="2" charset="2"/>
              <a:buNone/>
            </a:pPr>
            <a:r>
              <a:rPr lang="en-US" sz="2400" dirty="0" smtClean="0"/>
              <a:t>DECIMAL </a:t>
            </a:r>
          </a:p>
          <a:p>
            <a:pPr marL="0" indent="0" algn="just">
              <a:lnSpc>
                <a:spcPct val="80000"/>
              </a:lnSpc>
              <a:buFont typeface="Wingdings" pitchFamily="2" charset="2"/>
              <a:buNone/>
            </a:pPr>
            <a:r>
              <a:rPr lang="en-US" sz="2400" dirty="0" smtClean="0"/>
              <a:t>INTERVAL</a:t>
            </a:r>
            <a:endParaRPr lang="en-US" sz="2400" dirty="0"/>
          </a:p>
        </p:txBody>
      </p:sp>
      <p:sp>
        <p:nvSpPr>
          <p:cNvPr id="6" name="Θέση υποσέλιδου 3" descr="."/>
          <p:cNvSpPr txBox="1">
            <a:spLocks/>
          </p:cNvSpPr>
          <p:nvPr>
            <p:custDataLst>
              <p:tags r:id="rId2"/>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0293"/>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Επεξήγηση</a:t>
            </a:r>
          </a:p>
        </p:txBody>
      </p:sp>
      <p:sp>
        <p:nvSpPr>
          <p:cNvPr id="11" name="Rectangle 9" descr=" O προαιρετικός ορισμός-προεπιλογής καθορίζει μια προεπιλεγμένη τιμή η οποία εφαρμόζεται σε κάθε στήλη που ορίζεται σε αυτό το πεδίο ορισμού και δεν έχει δική της ρητή προεπιλεγμένη τιμή. Έχει τη μορφή “DEFAULT προεπιλογή”, όπου η προεπιλογή με τη σειρά της είναι μια κυριολεκτική τιμή, μια αναφορά σε μια ενσωματωμένη συνάρτηση χωρίς ορίσματα (παραδείγματος χάρην CURRENT κάτω παύλα DATE) ή ένα NULL.&#10;&#10; H προαιρετική λίστα ορισμών-δεσμεύσεων-πεδίου-ορισμού καθορίζει ένα σύνολο από δεσμεύσεις που εφαρμόζονται σε κάθε στήλη η οποία ορίζεται σε αυτό το πεδίο ορισμού.&#10;"/>
          <p:cNvSpPr txBox="1">
            <a:spLocks noChangeArrowheads="1"/>
          </p:cNvSpPr>
          <p:nvPr/>
        </p:nvSpPr>
        <p:spPr>
          <a:xfrm>
            <a:off x="457201" y="1268884"/>
            <a:ext cx="8229600" cy="482441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buFont typeface="Wingdings" pitchFamily="2" charset="2"/>
              <a:buChar char="q"/>
            </a:pPr>
            <a:r>
              <a:rPr lang="el-GR" sz="2800" dirty="0" smtClean="0"/>
              <a:t> </a:t>
            </a:r>
            <a:r>
              <a:rPr lang="en-GB" sz="2800" dirty="0" smtClean="0"/>
              <a:t>O</a:t>
            </a:r>
            <a:r>
              <a:rPr lang="el-GR" sz="2800" dirty="0" smtClean="0"/>
              <a:t> προαιρετικός </a:t>
            </a:r>
            <a:r>
              <a:rPr lang="el-GR" sz="2800" i="1" dirty="0" smtClean="0"/>
              <a:t>ορισμός-προεπιλογής</a:t>
            </a:r>
            <a:r>
              <a:rPr lang="el-GR" sz="2800" dirty="0" smtClean="0"/>
              <a:t> καθορίζει μια προεπιλεγμένη τιμή η οποία εφαρμόζεται σε κάθε στήλη που ορίζεται σε αυτό το πεδίο ορισμού και δεν έχει δική της ρητή προεπιλεγμένη τιμή. Έχει τη μορφή “</a:t>
            </a:r>
            <a:r>
              <a:rPr lang="en-GB" sz="2800" dirty="0" smtClean="0"/>
              <a:t>DEFAULT</a:t>
            </a:r>
            <a:r>
              <a:rPr lang="el-GR" sz="2800" dirty="0" smtClean="0"/>
              <a:t> προεπιλογή”, όπου η προεπιλογή με τη σειρά της είναι μια κυριολεκτική τιμή, μια αναφορά σε μια ενσωματωμένη συνάρτηση χωρίς ορίσματα (π.χ. </a:t>
            </a:r>
            <a:r>
              <a:rPr lang="en-GB" sz="2800" dirty="0" smtClean="0"/>
              <a:t>CURRENT</a:t>
            </a:r>
            <a:r>
              <a:rPr lang="el-GR" sz="2800" dirty="0" smtClean="0"/>
              <a:t>_</a:t>
            </a:r>
            <a:r>
              <a:rPr lang="en-GB" sz="2800" dirty="0" smtClean="0"/>
              <a:t>DATE</a:t>
            </a:r>
            <a:r>
              <a:rPr lang="el-GR" sz="2800" dirty="0" smtClean="0"/>
              <a:t>) ή ένα </a:t>
            </a:r>
            <a:r>
              <a:rPr lang="en-GB" sz="2800" dirty="0" smtClean="0"/>
              <a:t>NULL</a:t>
            </a:r>
            <a:r>
              <a:rPr lang="el-GR" sz="2800" dirty="0" smtClean="0"/>
              <a:t>.</a:t>
            </a:r>
          </a:p>
          <a:p>
            <a:pPr marL="0" indent="0" algn="just">
              <a:lnSpc>
                <a:spcPct val="120000"/>
              </a:lnSpc>
            </a:pPr>
            <a:endParaRPr lang="en-GB" sz="2800" dirty="0" smtClean="0"/>
          </a:p>
          <a:p>
            <a:pPr algn="just">
              <a:lnSpc>
                <a:spcPct val="120000"/>
              </a:lnSpc>
              <a:buFont typeface="Wingdings" pitchFamily="2" charset="2"/>
              <a:buChar char="q"/>
            </a:pPr>
            <a:r>
              <a:rPr lang="el-GR" sz="2800" dirty="0" smtClean="0"/>
              <a:t> </a:t>
            </a:r>
            <a:r>
              <a:rPr lang="en-GB" sz="2800" dirty="0" smtClean="0"/>
              <a:t>H</a:t>
            </a:r>
            <a:r>
              <a:rPr lang="el-GR" sz="2800" dirty="0" smtClean="0"/>
              <a:t> προαιρετική λίστα </a:t>
            </a:r>
            <a:r>
              <a:rPr lang="el-GR" sz="2800" i="1" dirty="0" smtClean="0"/>
              <a:t>ορισμών-δεσμεύσεων-πεδίου-ορισμού</a:t>
            </a:r>
            <a:r>
              <a:rPr lang="el-GR" sz="2800" dirty="0" smtClean="0"/>
              <a:t> καθορίζει ένα σύνολο από δεσμεύσεις που εφαρμόζονται σε κάθε στήλη η οποία ορίζεται σε αυτό το πεδίο ορισμού.</a:t>
            </a:r>
            <a:endParaRPr lang="el-GR" sz="2800" dirty="0"/>
          </a:p>
        </p:txBody>
      </p:sp>
      <p:sp>
        <p:nvSpPr>
          <p:cNvPr id="5" name="Θέση υποσέλιδου 3" descr="."/>
          <p:cNvSpPr txBox="1">
            <a:spLocks/>
          </p:cNvSpPr>
          <p:nvPr>
            <p:custDataLst>
              <p:tags r:id="rId2"/>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H</a:t>
            </a:r>
            <a:r>
              <a:rPr lang="el-GR" sz="1400" dirty="0"/>
              <a:t> γλώσσα </a:t>
            </a:r>
            <a:r>
              <a:rPr lang="en-GB" sz="1400" dirty="0"/>
              <a:t>SQL</a:t>
            </a:r>
            <a:endParaRPr lang="el-GR"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14/2014 12:29:55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21,4,14,"/>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READINGORDER" val="6,10,9,11,8,5,4,"/>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7,11,5,9,"/>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7,5,11,"/>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13,14,5,15,"/>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9,7,5,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5,8,9,10,7,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5,8,9,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READINGORDER" val="5,11,7,4,"/>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5,2,7,4,"/>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READINGORDER" val="5,9,7,4,"/>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6,8,5,4,"/>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7,9,6,4,"/>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7,8,5,24,"/>
</p:tagLst>
</file>

<file path=ppt/tags/tag90.xml><?xml version="1.0" encoding="utf-8"?>
<p:tagLst xmlns:a="http://schemas.openxmlformats.org/drawingml/2006/main" xmlns:r="http://schemas.openxmlformats.org/officeDocument/2006/relationships" xmlns:p="http://schemas.openxmlformats.org/presentationml/2006/main">
  <p:tag name="ZHAW.ACCESSIBILITYADDIN.READINGORDER" val="6,8,9,10,5,4,"/>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6,2,5,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13E8DCA-A62B-4186-A2AA-CA82B21B7AF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5437</TotalTime>
  <Words>2170</Words>
  <Application>Microsoft Office PowerPoint</Application>
  <PresentationFormat>Προβολή στην οθόνη (4:3)</PresentationFormat>
  <Paragraphs>591</Paragraphs>
  <Slides>51</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51</vt:i4>
      </vt:variant>
    </vt:vector>
  </HeadingPairs>
  <TitlesOfParts>
    <vt:vector size="52" baseType="lpstr">
      <vt:lpstr>Θέμα του Office</vt:lpstr>
      <vt:lpstr>Βάσεις Δεδομένων Ι</vt:lpstr>
      <vt:lpstr>Άδειες Χρήσης</vt:lpstr>
      <vt:lpstr>Χρηματοδότηση </vt:lpstr>
      <vt:lpstr>Σκοποί  ενότητας</vt:lpstr>
      <vt:lpstr>Περιεχόμενα ενότητας</vt:lpstr>
      <vt:lpstr>Ορισμός δεδομένων</vt:lpstr>
      <vt:lpstr>Εντολή δημιουργίας πεδίου ορισμού</vt:lpstr>
      <vt:lpstr>Τύποι δεδομένων</vt:lpstr>
      <vt:lpstr>Επεξήγηση</vt:lpstr>
      <vt:lpstr>Παράδειγμα εντολής  δημιουργίας πεδίου ορισμού</vt:lpstr>
      <vt:lpstr>Εντολή τροποποίησης πεδίου ορισμού</vt:lpstr>
      <vt:lpstr>Εντολή κατάργησης πεδίου ορισμού</vt:lpstr>
      <vt:lpstr>Βασικές διαφορές μεταξύ SQL και γνήσιων σχέσεων</vt:lpstr>
      <vt:lpstr>Εντολή δημιουργίας βασικού πίνακα (1 από 2)</vt:lpstr>
      <vt:lpstr>Εντολή δημιουργίας βασικού πίνακα (2 από 2)</vt:lpstr>
      <vt:lpstr>Εντολή δημιουργίας υποψήφιου κλειδιού</vt:lpstr>
      <vt:lpstr>Εντολή δημιουργίας ξένου κλειδιού</vt:lpstr>
      <vt:lpstr>Εντολή ορισμού δέσμευσης ελέγχου</vt:lpstr>
      <vt:lpstr>Παράδειγμα εντολής δημιουργίας βασικού πίνακα</vt:lpstr>
      <vt:lpstr>Εντολή τροποποίησης βασικού πίνακα</vt:lpstr>
      <vt:lpstr>Παράδειγμα εντολή τροποποίησης βασικού πίνακα</vt:lpstr>
      <vt:lpstr>Εντολή κατάργησης βασικού πίνακα</vt:lpstr>
      <vt:lpstr>Χειρισμός δεδομένων:  πράξεις ανάκλησης</vt:lpstr>
      <vt:lpstr>Επαναλαμβανόμενες γραμμές</vt:lpstr>
      <vt:lpstr>Διάταξη γραμμών</vt:lpstr>
      <vt:lpstr>Παραδείγματα (1 από 14)</vt:lpstr>
      <vt:lpstr>Παραδείγματα (2 από 14)</vt:lpstr>
      <vt:lpstr>Παραδείγματα (3 από 14)</vt:lpstr>
      <vt:lpstr>Παραδείγματα (4 από 14)</vt:lpstr>
      <vt:lpstr>Παραδείγματα (5 από 14)</vt:lpstr>
      <vt:lpstr>Παραδείγματα (6 από 14)</vt:lpstr>
      <vt:lpstr>Παραδείγματα (7 από 14)</vt:lpstr>
      <vt:lpstr>Παραδείγματα (8 από 14)</vt:lpstr>
      <vt:lpstr>Παραδείγματα (9 από 14)</vt:lpstr>
      <vt:lpstr>Παραδείγματα (10 από 14)</vt:lpstr>
      <vt:lpstr>Παραδείγματα (11 από 14)</vt:lpstr>
      <vt:lpstr>Παραδείγματα (12 από 14)</vt:lpstr>
      <vt:lpstr>Παραδείγματα (13 από 14)</vt:lpstr>
      <vt:lpstr>Παραδείγματα (14 από 14)</vt:lpstr>
      <vt:lpstr>Χειρισμός δεδομένων: πράξεις ενημέρωσης</vt:lpstr>
      <vt:lpstr>Εισαγωγή δεδομένων (1 από 2)</vt:lpstr>
      <vt:lpstr>Εισαγωγή δεδομένων (2 από 2)</vt:lpstr>
      <vt:lpstr>Ενημέρωση δεδομένων (1 από 2)</vt:lpstr>
      <vt:lpstr>Ενημέρωση δεδομένων (2 από 2)</vt:lpstr>
      <vt:lpstr>Διαγραφή δεδομένων</vt:lpstr>
      <vt:lpstr>Ένα ολοκληρωμένο παράδειγμα  (1 από 2)</vt:lpstr>
      <vt:lpstr>Ένα ολοκληρωμένο παράδειγμα  (2 από 2)</vt:lpstr>
      <vt:lpstr>Συνθήκες “all ή any” (1 από 2)</vt:lpstr>
      <vt:lpstr>Συνθήκες “all ή any” (2 από 2)</vt:lpstr>
      <vt:lpstr>Η βάση δεδομένων προμηθευτών και εξαρτημάτων</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 H γλώσσα SQL</dc:title>
  <dc:creator>Γεωργία Γκαράνη</dc:creator>
  <cp:keywords>Βάσεις Δεδομένων, H γλώσσα SQL, Ορισμός δεδομένων, Χειρισμός δεδομένων: πράξεις ανάκλησης, Χειρισμός δεδομένων: πράξεις ενημέρωσης.</cp:keywords>
  <cp:lastModifiedBy>Alex</cp:lastModifiedBy>
  <cp:revision>413</cp:revision>
  <dcterms:created xsi:type="dcterms:W3CDTF">2012-09-06T09:03:05Z</dcterms:created>
  <dcterms:modified xsi:type="dcterms:W3CDTF">2014-02-14T10:30:34Z</dcterms:modified>
</cp:coreProperties>
</file>