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1"/>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280" r:id="rId40"/>
  </p:sldIdLst>
  <p:sldSz cx="9144000" cy="6858000" type="screen4x3"/>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2.emf"/><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31.png"/><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34.emf"/><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hyperlink" Target="http://www.edulll.gr/" TargetMode="External"/><Relationship Id="rId5" Type="http://schemas.openxmlformats.org/officeDocument/2006/relationships/image" Target="../media/image36.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normAutofit/>
          </a:bodyPr>
          <a:lstStyle/>
          <a:p>
            <a:r>
              <a:rPr lang="el-GR" altLang="el-GR" dirty="0" smtClean="0"/>
              <a:t>Ποιοτικός Έλεγχος Πρώτων Υλών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4:</a:t>
            </a:r>
            <a:r>
              <a:rPr lang="en-US" sz="2800" b="1" dirty="0" smtClean="0"/>
              <a:t> </a:t>
            </a:r>
            <a:r>
              <a:rPr lang="el-GR" sz="2800" b="1" dirty="0" smtClean="0"/>
              <a:t>Μηχανικές Ιδιότητες του Ξύλου και των σύνθετων συγκολλημένων προϊόντων</a:t>
            </a:r>
          </a:p>
          <a:p>
            <a:pPr>
              <a:lnSpc>
                <a:spcPct val="90000"/>
              </a:lnSpc>
            </a:pPr>
            <a:r>
              <a:rPr lang="el-GR" altLang="el-GR" sz="2400" dirty="0" smtClean="0"/>
              <a:t>Γεώργιος </a:t>
            </a:r>
            <a:r>
              <a:rPr lang="el-GR" altLang="el-GR" sz="2400" dirty="0" err="1" smtClean="0"/>
              <a:t>Νταλός</a:t>
            </a:r>
            <a:r>
              <a:rPr lang="en-US" altLang="el-GR" sz="2400" dirty="0" smtClean="0"/>
              <a:t>,</a:t>
            </a:r>
            <a:endParaRPr lang="el-GR" altLang="el-GR" sz="2400" dirty="0"/>
          </a:p>
          <a:p>
            <a:pPr>
              <a:lnSpc>
                <a:spcPct val="90000"/>
              </a:lnSpc>
            </a:pPr>
            <a:r>
              <a:rPr lang="el-GR" altLang="el-GR" sz="2400" dirty="0" smtClean="0"/>
              <a:t>Καθηγητής</a:t>
            </a:r>
            <a:r>
              <a:rPr lang="en-US" altLang="el-GR" sz="2400" dirty="0" smtClean="0"/>
              <a:t>,</a:t>
            </a:r>
            <a:endParaRPr lang="el-GR" altLang="el-GR" sz="24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400" dirty="0" smtClean="0"/>
              <a:t>Τμήμα Σχεδιασμού &amp; Τεχνολογίας Ξύλου και Επίπλου</a:t>
            </a:r>
            <a:r>
              <a:rPr lang="fi-FI" sz="2400" dirty="0" smtClean="0"/>
              <a:t>,</a:t>
            </a:r>
            <a:endParaRPr lang="fi-FI" sz="24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400" dirty="0"/>
              <a:t>T.E.I. </a:t>
            </a:r>
            <a:r>
              <a:rPr lang="el-GR" sz="2400" dirty="0" smtClean="0"/>
              <a:t>Θεσσαλίας</a:t>
            </a:r>
            <a:endParaRPr lang="fi-FI" sz="24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Δοκιμή του ξύλου</a:t>
            </a:r>
            <a:r>
              <a:rPr lang="el-GR" altLang="el-GR" sz="4000" dirty="0" smtClean="0">
                <a:cs typeface="Times New Roman" pitchFamily="18" charset="0"/>
              </a:rPr>
              <a:t>, προσδιορισμός της πυκνότητα (1 από 3)</a:t>
            </a:r>
            <a:endParaRPr lang="el-GR" sz="4000" dirty="0">
              <a:latin typeface="+mn-lt"/>
            </a:endParaRPr>
          </a:p>
        </p:txBody>
      </p:sp>
      <p:pic>
        <p:nvPicPr>
          <p:cNvPr id="6" name="Picture 3" descr="Εικόνα 1: Παχύμετρο με ακρίβεια δύο δεκαδικώ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41537"/>
            <a:ext cx="3647579" cy="272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Εικόνα 2: Ηλεκτρονική ζυγαριά με ακρίβεια δύο δεκαδικ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7" y="2780928"/>
            <a:ext cx="327803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008112"/>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Δοκιμή του ξύλου, προσδιορισμός της πυκνότητα </a:t>
            </a:r>
            <a:r>
              <a:rPr lang="el-GR" altLang="el-GR" dirty="0" smtClean="0">
                <a:cs typeface="Times New Roman" pitchFamily="18" charset="0"/>
              </a:rPr>
              <a:t>(2 </a:t>
            </a:r>
            <a:r>
              <a:rPr lang="el-GR" altLang="el-GR" dirty="0">
                <a:cs typeface="Times New Roman" pitchFamily="18" charset="0"/>
              </a:rPr>
              <a:t>από 3)</a:t>
            </a:r>
            <a:endParaRPr lang="el-GR" dirty="0">
              <a:latin typeface="+mn-lt"/>
            </a:endParaRPr>
          </a:p>
        </p:txBody>
      </p:sp>
      <p:pic>
        <p:nvPicPr>
          <p:cNvPr id="6" name="Picture 2" descr="Η πυκνότητα του ξύλου είναο ο λόγος της μάζας του δοκιμίου διά του όγκου του. &#10;&#10;d ίσο με m διά v.&#10;Όπου d είναι η πυκνότητα του ξύλου, m η μάζα ή το βάρος του δοκιμίου και v ο όγκος του δοκιμίου.&#10;&#10;Η πυκνότητα του ξύλου μεταβάλλεται όχι μόνο μεταξύ των ατόμων ενός δασικού είδους αλλά και στον κορμό του δένδρου ενός δασικού είδους και επηρεάζει σημαντικά τις φυσικές και τεχνικές ιδιότητες του ξύλο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049760"/>
            <a:ext cx="8915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44624"/>
            <a:ext cx="8219256" cy="1008112"/>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πυκνότητα </a:t>
            </a:r>
            <a:r>
              <a:rPr lang="el-GR" altLang="el-GR" sz="4000" dirty="0" smtClean="0">
                <a:cs typeface="Times New Roman" pitchFamily="18" charset="0"/>
              </a:rPr>
              <a:t>(3 </a:t>
            </a:r>
            <a:r>
              <a:rPr lang="el-GR" altLang="el-GR" sz="4000" dirty="0">
                <a:cs typeface="Times New Roman" pitchFamily="18" charset="0"/>
              </a:rPr>
              <a:t>από 3)</a:t>
            </a:r>
            <a:endParaRPr lang="el-GR" sz="4000" dirty="0">
              <a:latin typeface="+mn-lt"/>
              <a:cs typeface="Times New Roman" pitchFamily="18" charset="0"/>
            </a:endParaRPr>
          </a:p>
        </p:txBody>
      </p:sp>
      <p:pic>
        <p:nvPicPr>
          <p:cNvPr id="7" name="Picture 2" descr="Παράδειγμα.&#10;Για να προσδιορίσουμε την πυκνότητα σε δείγμ πεύκου ορθογωνικής διατομής μετράμε τις διαστάσεις του (μήκος, πλάτος, πάχος) με παχύμετρο ακρίβειας δύο δεκαδικών. Στη συνέχεια βρίσκουμε τον όγκο του δείγματος πολλαπλασιάζοντας τις διαστάσεις, μήκος επί πλάτος επί πάχος, και ζυγίζουμε το δοκίμιο μας με ακρίβεια δύο δεκαδικών. Στη συνέχεια από τον τύπο της πυκνότητας βρίσκουμε την πυκνότητα σε μονάδες γραμμάρια ανα τετραγωνικά εκκατοστά.&#10;&#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828800"/>
            <a:ext cx="8724900"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16108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sz="4000" dirty="0">
                <a:cs typeface="Times New Roman" pitchFamily="18" charset="0"/>
              </a:rPr>
              <a:t>Δοκιμή του ξύλου</a:t>
            </a:r>
            <a:r>
              <a:rPr lang="el-GR" altLang="el-GR" sz="4000" dirty="0" smtClean="0">
                <a:cs typeface="Times New Roman" pitchFamily="18" charset="0"/>
              </a:rPr>
              <a:t>, προσδιορισμός της περιεχόμενης υγρασίας (1 από 4)</a:t>
            </a:r>
            <a:endParaRPr lang="el-GR" sz="4000" dirty="0">
              <a:cs typeface="Times New Roman" pitchFamily="18" charset="0"/>
            </a:endParaRPr>
          </a:p>
        </p:txBody>
      </p:sp>
      <p:sp>
        <p:nvSpPr>
          <p:cNvPr id="2" name="Ορθογώνιο 1" descr="Η ποσοστιαία περιεχόμενη υγρασία του ξύλου παριστά τη σχέση μεταξύ της μάζας του νερού που περιέχεται στο ξύλο και της απόλυτης ξηρής μάζας του ξύλου. Τα δοκίμια μπορεί να έχουν διάφορες διαστάσεις, συνιστάται όμως το μήκος τους στην κατεύθυνση των ινών να μην υπερβαίνει τα είκοσι mm. Μετά τα τεστ μηχανικής αντοχής τα δοκίμια προσδιορισμού υγρασίας πρέπει να παίρνονται κοντά στη θέση θραύσεως. Η λήψη των δοκιμίων πρέπει να γίνεται με κοπτικά μέσα που έχουν οξείς ακμές για να περιορίζονται οι απώλειες της υγρασίας. Αμέσως μετά τη λήψη προσδιορίζεται η μάζα του δοκιμίου mu με ζύγιση (ακρίβεια 0 κόμμα 1). Ακολουθεί ξήρανση  μέχρι απόλυτα ξηρή μάζα mo σε κλίβανο (θερμοκρασία ίση μέ εκατόν τρείς βαθμούς κελσίου σύν πλήν δύο). &#10;"/>
          <p:cNvSpPr/>
          <p:nvPr/>
        </p:nvSpPr>
        <p:spPr>
          <a:xfrm>
            <a:off x="467544" y="1568981"/>
            <a:ext cx="8219256" cy="4524315"/>
          </a:xfrm>
          <a:prstGeom prst="rect">
            <a:avLst/>
          </a:prstGeom>
        </p:spPr>
        <p:txBody>
          <a:bodyPr wrap="square">
            <a:spAutoFit/>
          </a:bodyPr>
          <a:lstStyle/>
          <a:p>
            <a:r>
              <a:rPr lang="el-GR" altLang="el-GR" sz="2400" dirty="0"/>
              <a:t>Η ποσοστιαία περιεχόμενη υγρασία του ξύλου παριστά τη σχέση μεταξύ της μάζας του νερού που περιέχεται στο ξύλο και της απόλυτης ξηρής μάζας του ξύλου. Τα δοκίμια μπορεί να έχουν διάφορες διαστάσεις, συνιστάται όμως το μήκος τους στην κατεύθυνση των ινών να μην υπερβαίνει τα 20 mm. Μετά τα τεστ μηχανικής αντοχής τα δοκίμια προσδιορισμού υγρασίας πρέπει να παίρνονται κοντά στη θέση θραύσεως. Η λήψη των δοκιμίων πρέπει να γίνεται με κοπτικά μέσα που έχουν οξείς ακμές για να περιορίζονται οι απώλειες της υγρασίας. Αμέσως μετά τη λήψη προσδιορίζεται η μάζα του δοκιμίου </a:t>
            </a:r>
            <a:r>
              <a:rPr lang="el-GR" altLang="el-GR" sz="2400" dirty="0" err="1"/>
              <a:t>mu</a:t>
            </a:r>
            <a:r>
              <a:rPr lang="el-GR" altLang="el-GR" sz="2400" dirty="0"/>
              <a:t> με ζύγιση (ακρίβεια 0,1). Ακολουθεί ξήρανση  μέχρι απόλυτα ξηρή μάζα </a:t>
            </a:r>
            <a:r>
              <a:rPr lang="el-GR" altLang="el-GR" sz="2400" dirty="0" err="1"/>
              <a:t>mo</a:t>
            </a:r>
            <a:r>
              <a:rPr lang="el-GR" altLang="el-GR" sz="2400" dirty="0"/>
              <a:t> σε κλίβανο (Θ=103±2 </a:t>
            </a:r>
            <a:r>
              <a:rPr lang="el-GR" altLang="el-GR" sz="2400" dirty="0" err="1"/>
              <a:t>oC</a:t>
            </a:r>
            <a:r>
              <a:rPr lang="el-GR" altLang="el-GR" sz="2400" dirty="0"/>
              <a:t>). </a:t>
            </a:r>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περιεχόμενης υγρασίας </a:t>
            </a:r>
            <a:r>
              <a:rPr lang="el-GR" altLang="el-GR" sz="4000" dirty="0" smtClean="0">
                <a:cs typeface="Times New Roman" pitchFamily="18" charset="0"/>
              </a:rPr>
              <a:t>(2 </a:t>
            </a:r>
            <a:r>
              <a:rPr lang="el-GR" altLang="el-GR" sz="4000" dirty="0">
                <a:cs typeface="Times New Roman" pitchFamily="18" charset="0"/>
              </a:rPr>
              <a:t>από 4)</a:t>
            </a:r>
            <a:endParaRPr lang="el-GR" sz="4000" dirty="0">
              <a:cs typeface="Times New Roman" pitchFamily="18" charset="0"/>
            </a:endParaRPr>
          </a:p>
        </p:txBody>
      </p:sp>
      <p:sp>
        <p:nvSpPr>
          <p:cNvPr id="2" name="Ορθογώνιο 1" descr="Η απόλυτη ξηρή μάζα επιτυγχάνεται όταν δύο διαδοχικές ζυγίσεις σε απόσταση 6 ωρών δεν διαφέρουν περισσότερο του 0 κόμμα 1 τοις εκατό της μάζας του δοκιμίου. Το δοκίμιο μετά την ξήρανση τοποθετείται σε ξηραντήριο  προκειμένου να ψυχθεί και στη συνέχεια ζυγίζεται. &#10;"/>
          <p:cNvSpPr/>
          <p:nvPr/>
        </p:nvSpPr>
        <p:spPr>
          <a:xfrm>
            <a:off x="467544" y="1412776"/>
            <a:ext cx="8219256" cy="1938992"/>
          </a:xfrm>
          <a:prstGeom prst="rect">
            <a:avLst/>
          </a:prstGeom>
        </p:spPr>
        <p:txBody>
          <a:bodyPr wrap="square">
            <a:spAutoFit/>
          </a:bodyPr>
          <a:lstStyle/>
          <a:p>
            <a:r>
              <a:rPr lang="el-GR" altLang="el-GR" sz="2400" dirty="0"/>
              <a:t>Η απόλυτη ξηρή μάζα επιτυγχάνεται όταν δύο διαδοχικές ζυγίσεις σε απόσταση 6 ωρών δεν διαφέρουν περισσότερο του 0,1% της μάζας του δοκιμίου. Το δοκίμιο μετά την ξήρανση τοποθετείται σε ξηραντήριο  προκειμένου να ψυχθεί και στη συνέχεια ζυγίζεται. </a:t>
            </a:r>
          </a:p>
        </p:txBody>
      </p:sp>
      <p:pic>
        <p:nvPicPr>
          <p:cNvPr id="7" name="Picture 1" descr="Εικόνα, Προσδιορισμός υγρασίας με τη μέθοδο ξήρανσης.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3474415"/>
            <a:ext cx="3005337" cy="276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Εικόνα, Ξυραντήρι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090" y="3474416"/>
            <a:ext cx="3613326" cy="276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περιεχόμενης υγρασίας </a:t>
            </a:r>
            <a:r>
              <a:rPr lang="el-GR" altLang="el-GR" sz="4000" dirty="0" smtClean="0">
                <a:cs typeface="Times New Roman" pitchFamily="18" charset="0"/>
              </a:rPr>
              <a:t>(3 </a:t>
            </a:r>
            <a:r>
              <a:rPr lang="el-GR" altLang="el-GR" sz="4000" dirty="0">
                <a:cs typeface="Times New Roman" pitchFamily="18" charset="0"/>
              </a:rPr>
              <a:t>από 4)</a:t>
            </a:r>
            <a:endParaRPr lang="el-GR" sz="4000" dirty="0">
              <a:cs typeface="Times New Roman" pitchFamily="18" charset="0"/>
            </a:endParaRPr>
          </a:p>
        </p:txBody>
      </p:sp>
      <p:pic>
        <p:nvPicPr>
          <p:cNvPr id="7" name="Picture 2" descr="Η περιεχόμενη υγρασία υπολογίζεται από την ακόλουθη σχέση και εκφράζεται σε ποσοστό επί τοις εκατό με ακρίβεια μηδέν κόμμα ένα.&#10;&#10;υ (επί τοις εκατό) ισούτε με Mu μείον Mo διά Mo επί εκατό.&#10;&#10;Όπου υ είναι η περιεχόμενη υγρασία του ξύλου, Mu η μάζα του ξύλου προ της ξήρανσης και Mo η μάζα του απόλυτου ξηρού ξύλου, υ ίσο με μηδέν τοις εκατ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265363"/>
            <a:ext cx="8991600"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περιεχόμενης υγρασίας </a:t>
            </a:r>
            <a:r>
              <a:rPr lang="el-GR" altLang="el-GR" sz="4000" dirty="0" smtClean="0">
                <a:cs typeface="Times New Roman" pitchFamily="18" charset="0"/>
              </a:rPr>
              <a:t>(4 </a:t>
            </a:r>
            <a:r>
              <a:rPr lang="el-GR" altLang="el-GR" sz="4000" dirty="0">
                <a:cs typeface="Times New Roman" pitchFamily="18" charset="0"/>
              </a:rPr>
              <a:t>από 4)</a:t>
            </a:r>
            <a:endParaRPr lang="el-GR" sz="4000" dirty="0">
              <a:cs typeface="Times New Roman" pitchFamily="18" charset="0"/>
            </a:endParaRPr>
          </a:p>
        </p:txBody>
      </p:sp>
      <p:pic>
        <p:nvPicPr>
          <p:cNvPr id="7" name="Picture 1" descr="Παράδειγμα.&#10;&#10;Για τον υπολογισμό της περιεχόμενης υγρασίας σε δείγμα πεύκου, ζυγίζουμε το δείγμα μας και το τοποθετούμε σε ξηραντήριο σε θερμοκασία εκατόν τριών συν πλην δύο βαθμών κελσίου. Σε χρονικά διαστήματα έξι ωρών ζυγίζουμε το δείγμα μας εώς ότου αποκτήσει σταθερό βάρος. Στη συνέχεια από τον αντίστοιχο τύπο υπολογίζουμε την υγρασί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2084047"/>
            <a:ext cx="9067800" cy="307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a:t>
            </a:r>
            <a:r>
              <a:rPr lang="el-GR" altLang="el-GR" sz="4000" dirty="0" smtClean="0">
                <a:cs typeface="Times New Roman" pitchFamily="18" charset="0"/>
              </a:rPr>
              <a:t>διόγκωσης και ρίκνωσης (1 </a:t>
            </a:r>
            <a:r>
              <a:rPr lang="el-GR" altLang="el-GR" sz="4000" dirty="0">
                <a:cs typeface="Times New Roman" pitchFamily="18" charset="0"/>
              </a:rPr>
              <a:t>από </a:t>
            </a:r>
            <a:r>
              <a:rPr lang="el-GR" altLang="el-GR" sz="4000" dirty="0" smtClean="0">
                <a:cs typeface="Times New Roman" pitchFamily="18" charset="0"/>
              </a:rPr>
              <a:t>6)</a:t>
            </a:r>
            <a:endParaRPr lang="el-GR" sz="4000" dirty="0">
              <a:cs typeface="Times New Roman" pitchFamily="18" charset="0"/>
            </a:endParaRPr>
          </a:p>
        </p:txBody>
      </p:sp>
      <p:sp>
        <p:nvSpPr>
          <p:cNvPr id="2" name="Ορθογώνιο 1" descr="Το ξύλο ως υγροσκοπικό υλικό διογκώνεται όταν προσλαμβάνει υγρασία από το περιβάλλον (αύξηση διαστάσεων) και ρικνώνεται όταν χάνει υγρασία (μείωση διαστάσεων). Ως ανισότροπο υλικό το ξύλο παρουσιάζει διαφορετική αυξομείωση των διαστάσεών του, με τη μεταβολή της υγρασίας, στις τρεις αυξητικές κατευθύνσεις δηλ. την ακτινική r (παράλληλα με τις ακτίνες) την εφαπτομενική t (παράλληλα με  τους ετησίους δακτυλίους) και την αξονική l (παράλληλα με τις ίνες του ξύλου).&#10;"/>
          <p:cNvSpPr/>
          <p:nvPr/>
        </p:nvSpPr>
        <p:spPr>
          <a:xfrm>
            <a:off x="467544" y="1956896"/>
            <a:ext cx="8219256" cy="3416320"/>
          </a:xfrm>
          <a:prstGeom prst="rect">
            <a:avLst/>
          </a:prstGeom>
        </p:spPr>
        <p:txBody>
          <a:bodyPr wrap="square">
            <a:spAutoFit/>
          </a:bodyPr>
          <a:lstStyle/>
          <a:p>
            <a:r>
              <a:rPr lang="el-GR" altLang="el-GR" sz="2400" dirty="0"/>
              <a:t>Το ξύλο ως υγροσκοπικό υλικό διογκώνεται όταν προσλαμβάνει υγρασία από το περιβάλλον (αύξηση διαστάσεων) και ρικνώνεται όταν χάνει υγρασία (μείωση διαστάσεων). Ως </a:t>
            </a:r>
            <a:r>
              <a:rPr lang="el-GR" altLang="el-GR" sz="2400" dirty="0" err="1"/>
              <a:t>ανισότροπο</a:t>
            </a:r>
            <a:r>
              <a:rPr lang="el-GR" altLang="el-GR" sz="2400" dirty="0"/>
              <a:t> υλικό το ξύλο παρουσιάζει διαφορετική αυξομείωση των διαστάσεών του, με τη μεταβολή της υγρασίας, στις τρεις αυξητικές κατευθύνσεις δηλ. την ακτινική r (παράλληλα με τις ακτίνες) την </a:t>
            </a:r>
            <a:r>
              <a:rPr lang="el-GR" altLang="el-GR" sz="2400" dirty="0" err="1"/>
              <a:t>εφαπτομενική</a:t>
            </a:r>
            <a:r>
              <a:rPr lang="el-GR" altLang="el-GR" sz="2400" dirty="0"/>
              <a:t> t (παράλληλα με  τους ετησίους δακτυλίους) και την αξονική l (παράλληλα με τις ίνες του ξύλου).</a:t>
            </a:r>
          </a:p>
        </p:txBody>
      </p:sp>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διόγκωσης και ρίκνωσης </a:t>
            </a:r>
            <a:r>
              <a:rPr lang="el-GR" altLang="el-GR" sz="4000" dirty="0" smtClean="0">
                <a:cs typeface="Times New Roman" pitchFamily="18" charset="0"/>
              </a:rPr>
              <a:t>(2 </a:t>
            </a:r>
            <a:r>
              <a:rPr lang="el-GR" altLang="el-GR" sz="4000" dirty="0">
                <a:cs typeface="Times New Roman" pitchFamily="18" charset="0"/>
              </a:rPr>
              <a:t>από 6)</a:t>
            </a:r>
            <a:endParaRPr lang="el-GR" sz="4000" dirty="0">
              <a:cs typeface="Times New Roman" pitchFamily="18" charset="0"/>
            </a:endParaRPr>
          </a:p>
        </p:txBody>
      </p:sp>
      <p:pic>
        <p:nvPicPr>
          <p:cNvPr id="7" name="Picture 1" descr="Η γραμμική διόγκωση επί τοις εκατό σε μία από τις τείς κατυθύνσεις για αύξηση της υγρασίας του ξύλου από U1 U2 δίνεται από την σχέση,&#10;&#10; α ίσο με L2 μείον L1 διά L0 επί εκατό.&#10;&#10;Όπου α είναι η γραμμική διόγκωση,&#10;L2 είναι η διάσταση σε υγρασία U2,&#10;L1 είναι η διάσταση σε υγρασία U1 και&#10;L0 είναι η διάσταση υγρασία μηδέν τοις εκατ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62200"/>
            <a:ext cx="86534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διόγκωσης και ρίκνωσης </a:t>
            </a:r>
            <a:r>
              <a:rPr lang="el-GR" altLang="el-GR" sz="4000" dirty="0" smtClean="0">
                <a:cs typeface="Times New Roman" pitchFamily="18" charset="0"/>
              </a:rPr>
              <a:t>(3 </a:t>
            </a:r>
            <a:r>
              <a:rPr lang="el-GR" altLang="el-GR" sz="4000" dirty="0">
                <a:cs typeface="Times New Roman" pitchFamily="18" charset="0"/>
              </a:rPr>
              <a:t>από 6)</a:t>
            </a:r>
            <a:endParaRPr lang="el-GR" sz="4000" dirty="0">
              <a:cs typeface="Times New Roman" pitchFamily="18" charset="0"/>
            </a:endParaRPr>
          </a:p>
        </p:txBody>
      </p:sp>
      <p:pic>
        <p:nvPicPr>
          <p:cNvPr id="7" name="Picture 1" descr="Η μέγιστη γραμμική διόγκωση σε ποσοστό επί τοις εκατό μπορεί να υπολογισθεί για κάθε μια αυξητική κατεύθυνση από τη σχέση,&#10;&#10;α max ισούτε με Lw μείον Lo διά Lo επί εκατό.&#10;&#10;'Οπου&#10;Α max είναι η μέγιστη γραμμική διόγκωση,&#10;Lw είναι η διάσταση σε υγρασία  w που υπερβαίνει το σημείο ινοκόρου, και&#10;Lo ώς άνω."/>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3" y="2133600"/>
            <a:ext cx="89931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διόγκωσης και ρίκνωσης </a:t>
            </a:r>
            <a:r>
              <a:rPr lang="el-GR" altLang="el-GR" sz="4000" dirty="0" smtClean="0">
                <a:cs typeface="Times New Roman" pitchFamily="18" charset="0"/>
              </a:rPr>
              <a:t>(4 </a:t>
            </a:r>
            <a:r>
              <a:rPr lang="el-GR" altLang="el-GR" sz="4000" dirty="0">
                <a:cs typeface="Times New Roman" pitchFamily="18" charset="0"/>
              </a:rPr>
              <a:t>από 6)</a:t>
            </a:r>
            <a:endParaRPr lang="el-GR" sz="4000" dirty="0">
              <a:cs typeface="Times New Roman" pitchFamily="18" charset="0"/>
            </a:endParaRPr>
          </a:p>
        </p:txBody>
      </p:sp>
      <p:pic>
        <p:nvPicPr>
          <p:cNvPr id="7" name="Picture 1" descr="Η γραμμική ρίκνωση σε ποσοστό επί τοις εκατό σε κάθε μία από τις τρείς αυξητικές κατευθύνσεις για μείωση του ξύλου από U2 σε Uq πορκύπτει από την σχέση,&#10;&#10;b ίσο με L2 μείον L1 διά Lw επί εκατό.&#10;&#10;Όπου,&#10;&#10;b είναι η γραμμική ρίκνωση,&#10;L2 L1 Lw ώς άνω."/>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981200"/>
            <a:ext cx="83851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διόγκωσης και ρίκνωσης </a:t>
            </a:r>
            <a:r>
              <a:rPr lang="el-GR" altLang="el-GR" sz="4000" dirty="0" smtClean="0">
                <a:cs typeface="Times New Roman" pitchFamily="18" charset="0"/>
              </a:rPr>
              <a:t>(5 </a:t>
            </a:r>
            <a:r>
              <a:rPr lang="el-GR" altLang="el-GR" sz="4000" dirty="0">
                <a:cs typeface="Times New Roman" pitchFamily="18" charset="0"/>
              </a:rPr>
              <a:t>από 6)</a:t>
            </a:r>
            <a:endParaRPr lang="el-GR" sz="4000" dirty="0">
              <a:cs typeface="Times New Roman" pitchFamily="18" charset="0"/>
            </a:endParaRPr>
          </a:p>
        </p:txBody>
      </p:sp>
      <p:pic>
        <p:nvPicPr>
          <p:cNvPr id="7" name="Picture 1" descr="Η γραμμική ρίκνωση σε ποσοστό επί τοπις εκατό κατά την ξήρανση του ξύλου δίνεται από την σχέση,&#10;&#10;Bn ισούτε με Lw μείον Ln διά Lw επί εκατό.&#10;&#10;Όπου,&#10;Lw ώς άνω,&#10;Ln η διάσταση μετά τον κλιματισμό του ξύλου σε κανονικό κλίμα, δηλαδή σε θερμοκρασία είκοσι βαθμών κελσίου και εξηνταπέντε τοις εκατό σχετική υγρασί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69" y="2286000"/>
            <a:ext cx="11243315" cy="19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προσδιορισμός της διόγκωσης και ρίκνωσης </a:t>
            </a:r>
            <a:r>
              <a:rPr lang="el-GR" altLang="el-GR" sz="4000" dirty="0" smtClean="0">
                <a:cs typeface="Times New Roman" pitchFamily="18" charset="0"/>
              </a:rPr>
              <a:t>(6 </a:t>
            </a:r>
            <a:r>
              <a:rPr lang="el-GR" altLang="el-GR" sz="4000" dirty="0">
                <a:cs typeface="Times New Roman" pitchFamily="18" charset="0"/>
              </a:rPr>
              <a:t>από 6)</a:t>
            </a:r>
            <a:endParaRPr lang="el-GR" sz="4000" dirty="0">
              <a:cs typeface="Times New Roman" pitchFamily="18" charset="0"/>
            </a:endParaRPr>
          </a:p>
        </p:txBody>
      </p:sp>
      <p:sp>
        <p:nvSpPr>
          <p:cNvPr id="3" name="Ορθογώνιο 2" descr="Σχήμα.1 Α. Δοκίμιο προσδιορισμού της διόγκωσης-ρίκνωσης στην εφαπτομενική και ακτινική  κατεύθυνση του ξύλου. &#10;                Β. Δοκίμιο προσδιορισμού της διόγκωσης-ρίκνωσης στην αξονική  κατεύθυνση του ξύλου. &#10; Οι αριθμοί των ανωτέρω Σχημάτων και όσων άλλων ακολουθούν υποδηλώνουν mm.&#10;"/>
          <p:cNvSpPr/>
          <p:nvPr/>
        </p:nvSpPr>
        <p:spPr>
          <a:xfrm>
            <a:off x="467544" y="4073004"/>
            <a:ext cx="8219256" cy="2308324"/>
          </a:xfrm>
          <a:prstGeom prst="rect">
            <a:avLst/>
          </a:prstGeom>
        </p:spPr>
        <p:txBody>
          <a:bodyPr wrap="square">
            <a:spAutoFit/>
          </a:bodyPr>
          <a:lstStyle/>
          <a:p>
            <a:r>
              <a:rPr lang="el-GR" altLang="el-GR" sz="2400" dirty="0"/>
              <a:t>Σχήμα.1 Α. Δοκίμιο προσδιορισμού της διόγκωσης-ρίκνωσης στην </a:t>
            </a:r>
            <a:r>
              <a:rPr lang="el-GR" altLang="el-GR" sz="2400" dirty="0" err="1"/>
              <a:t>εφαπτομενική</a:t>
            </a:r>
            <a:r>
              <a:rPr lang="el-GR" altLang="el-GR" sz="2400" dirty="0"/>
              <a:t> και ακτινική  </a:t>
            </a:r>
            <a:r>
              <a:rPr lang="el-GR" altLang="el-GR" sz="2400" dirty="0" smtClean="0"/>
              <a:t>κατεύθυνση </a:t>
            </a:r>
            <a:r>
              <a:rPr lang="el-GR" altLang="el-GR" sz="2400" dirty="0"/>
              <a:t>του ξύλου. </a:t>
            </a:r>
          </a:p>
          <a:p>
            <a:r>
              <a:rPr lang="el-GR" altLang="el-GR" sz="2400" dirty="0"/>
              <a:t>               </a:t>
            </a:r>
            <a:r>
              <a:rPr lang="el-GR" altLang="el-GR" sz="2400" dirty="0" smtClean="0"/>
              <a:t> Β</a:t>
            </a:r>
            <a:r>
              <a:rPr lang="el-GR" altLang="el-GR" sz="2400" dirty="0"/>
              <a:t>. Δοκίμιο προσδιορισμού της διόγκωσης-ρίκνωσης στην αξονική  κατεύθυνση </a:t>
            </a:r>
            <a:r>
              <a:rPr lang="el-GR" altLang="el-GR" sz="2400" dirty="0" smtClean="0"/>
              <a:t>του </a:t>
            </a:r>
            <a:r>
              <a:rPr lang="el-GR" altLang="el-GR" sz="2400" dirty="0"/>
              <a:t>ξύλου. </a:t>
            </a:r>
          </a:p>
          <a:p>
            <a:r>
              <a:rPr lang="el-GR" altLang="el-GR" sz="2400" dirty="0"/>
              <a:t> </a:t>
            </a:r>
            <a:r>
              <a:rPr lang="el-GR" altLang="el-GR" sz="2400" dirty="0" smtClean="0"/>
              <a:t>Οι </a:t>
            </a:r>
            <a:r>
              <a:rPr lang="el-GR" altLang="el-GR" sz="2400" dirty="0"/>
              <a:t>αριθμοί των ανωτέρω Σχημάτων και όσων άλλων ακολουθούν υποδηλώνουν mm.</a:t>
            </a:r>
          </a:p>
        </p:txBody>
      </p:sp>
      <p:pic>
        <p:nvPicPr>
          <p:cNvPr id="7" name="Picture 1"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60" y="1340768"/>
            <a:ext cx="673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a:t>
            </a:r>
            <a:r>
              <a:rPr lang="el-GR" altLang="el-GR" sz="4000" dirty="0" smtClean="0">
                <a:cs typeface="Times New Roman" pitchFamily="18" charset="0"/>
              </a:rPr>
              <a:t>αντοχή σε θλίψη (συμπίεση) παράλληλα με τις ίνες </a:t>
            </a:r>
            <a:br>
              <a:rPr lang="el-GR" altLang="el-GR" sz="4000" dirty="0" smtClean="0">
                <a:cs typeface="Times New Roman" pitchFamily="18" charset="0"/>
              </a:rPr>
            </a:br>
            <a:r>
              <a:rPr lang="el-GR" altLang="el-GR" sz="4000" dirty="0" smtClean="0">
                <a:cs typeface="Times New Roman" pitchFamily="18" charset="0"/>
              </a:rPr>
              <a:t>(1 από 5)</a:t>
            </a:r>
            <a:endParaRPr lang="el-GR" sz="4000" dirty="0">
              <a:cs typeface="Times New Roman" pitchFamily="18" charset="0"/>
            </a:endParaRPr>
          </a:p>
        </p:txBody>
      </p:sp>
      <p:sp>
        <p:nvSpPr>
          <p:cNvPr id="2" name="Ορθογώνιο 1" descr="Η δοκιμή γίνεται σε μικρά δοκίμια απαλλαγμένα σφαλμάτων τετραγωνικής διατομής a ίσο με είκοσι mm. Εάν το ξύλο εμφανίζει ανομοιόμορφη δομή λαμβάνονται δοκίμια με μεγαλύτερο μήκος πλευράς a ίσο με πενήντα mm έτσι ώστε να συμπεριλαμβάνονται τουλάχιστον 5 ετήσιοι δακτύλιοι. Το μήκος (ύψος) του δοκιμίου στην κατεύθυνση των ινών μπορεί να είναι από hίσο με ενάμιση a έως τρία a.&#10;Τα δοκίμια προ του τεστ κλιματίζονται σε κανονικό κλίμα (είκοσι βαθμούς κελσίου και εξηνταπέντε τοις εκατό σχετική υγρασία). Προ της δοκιμής πρέπει να προσδιορίζεται η πυκνότητα του δοκιμίου. &#10;"/>
          <p:cNvSpPr/>
          <p:nvPr/>
        </p:nvSpPr>
        <p:spPr>
          <a:xfrm>
            <a:off x="467544" y="2028904"/>
            <a:ext cx="8219256" cy="3416320"/>
          </a:xfrm>
          <a:prstGeom prst="rect">
            <a:avLst/>
          </a:prstGeom>
        </p:spPr>
        <p:txBody>
          <a:bodyPr wrap="square">
            <a:spAutoFit/>
          </a:bodyPr>
          <a:lstStyle/>
          <a:p>
            <a:r>
              <a:rPr lang="el-GR" altLang="el-GR" sz="2400" dirty="0"/>
              <a:t>Η δοκιμή γίνεται σε μικρά δοκίμια απαλλαγμένα σφαλμάτων τετραγωνικής διατομής a=20 mm. Εάν το ξύλο εμφανίζει ανομοιόμορφη δομή λαμβάνονται δοκίμια με μεγαλύτερο μήκος πλευράς a=50 mm έτσι ώστε να συμπεριλαμβάνονται τουλάχιστον 5 ετήσιοι δακτύλιοι. Το μήκος (ύψος) του δοκιμίου στην κατεύθυνση των ινών μπορεί να είναι από </a:t>
            </a:r>
            <a:r>
              <a:rPr lang="el-GR" altLang="el-GR" sz="2400" dirty="0" smtClean="0"/>
              <a:t>h=1,5a </a:t>
            </a:r>
            <a:r>
              <a:rPr lang="el-GR" altLang="el-GR" sz="2400" dirty="0"/>
              <a:t>έως </a:t>
            </a:r>
            <a:r>
              <a:rPr lang="el-GR" altLang="el-GR" sz="2400" dirty="0" smtClean="0"/>
              <a:t>3a</a:t>
            </a:r>
            <a:r>
              <a:rPr lang="el-GR" altLang="el-GR" sz="2400" dirty="0"/>
              <a:t>.</a:t>
            </a:r>
          </a:p>
          <a:p>
            <a:r>
              <a:rPr lang="el-GR" altLang="el-GR" sz="2400" dirty="0"/>
              <a:t>Τα δοκίμια προ του τεστ κλιματίζονται σε κανονικό κλίμα (</a:t>
            </a:r>
            <a:r>
              <a:rPr lang="el-GR" altLang="el-GR" sz="2400" dirty="0" smtClean="0"/>
              <a:t>20οC </a:t>
            </a:r>
            <a:r>
              <a:rPr lang="el-GR" altLang="el-GR" sz="2400" dirty="0"/>
              <a:t>και </a:t>
            </a:r>
            <a:r>
              <a:rPr lang="el-GR" altLang="el-GR" sz="2400" dirty="0" smtClean="0"/>
              <a:t>65% </a:t>
            </a:r>
            <a:r>
              <a:rPr lang="el-GR" altLang="el-GR" sz="2400" dirty="0"/>
              <a:t>σχ. </a:t>
            </a:r>
            <a:r>
              <a:rPr lang="el-GR" altLang="el-GR" sz="2400" dirty="0" smtClean="0"/>
              <a:t>υγρασία). </a:t>
            </a:r>
            <a:r>
              <a:rPr lang="el-GR" altLang="el-GR" sz="2400" dirty="0"/>
              <a:t>Προ της δοκιμής πρέπει να προσδιορίζεται η πυκνότητα του δοκιμίου. </a:t>
            </a:r>
          </a:p>
        </p:txBody>
      </p:sp>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θλίψη (συμπίεση) παράλληλα με τις ίνες </a:t>
            </a:r>
            <a:br>
              <a:rPr lang="el-GR" altLang="el-GR" sz="4000" dirty="0">
                <a:cs typeface="Times New Roman" pitchFamily="18" charset="0"/>
              </a:rPr>
            </a:br>
            <a:r>
              <a:rPr lang="el-GR" altLang="el-GR" sz="4000" dirty="0" smtClean="0">
                <a:cs typeface="Times New Roman" pitchFamily="18" charset="0"/>
              </a:rPr>
              <a:t>(2 </a:t>
            </a:r>
            <a:r>
              <a:rPr lang="el-GR" altLang="el-GR" sz="4000" dirty="0">
                <a:cs typeface="Times New Roman" pitchFamily="18" charset="0"/>
              </a:rPr>
              <a:t>από 5)</a:t>
            </a:r>
            <a:endParaRPr lang="el-GR" sz="4000" dirty="0">
              <a:cs typeface="Times New Roman" pitchFamily="18" charset="0"/>
            </a:endParaRPr>
          </a:p>
        </p:txBody>
      </p:sp>
      <p:sp>
        <p:nvSpPr>
          <p:cNvPr id="2" name="Ορθογώνιο 1" descr="Κατά το τεστ το δοκίμιο τοποθετείται μεταξύ δύο μεταλλικών πλακών και φορτίζεται μέχρι επίτευξης (εντός μισού ώς ενάμιση λεπτού) της μέγιστης αντοχής του δοκιμίου σε θλίψη σDII. Το μήκος του δοκιμίου είναι κατά τη φόρτιση απόλυτα παράλληλο με την κατεύθυνση εφαρμογής του φορτίου. &#10;"/>
          <p:cNvSpPr/>
          <p:nvPr/>
        </p:nvSpPr>
        <p:spPr>
          <a:xfrm>
            <a:off x="467544" y="2138080"/>
            <a:ext cx="8219256" cy="1938992"/>
          </a:xfrm>
          <a:prstGeom prst="rect">
            <a:avLst/>
          </a:prstGeom>
        </p:spPr>
        <p:txBody>
          <a:bodyPr wrap="square">
            <a:spAutoFit/>
          </a:bodyPr>
          <a:lstStyle/>
          <a:p>
            <a:r>
              <a:rPr lang="el-GR" altLang="el-GR" sz="2400" dirty="0"/>
              <a:t>Κατά το τεστ το δοκίμιο τοποθετείται μεταξύ δύο μεταλλικών πλακών και φορτίζεται μέχρι επίτευξης (εντός </a:t>
            </a:r>
            <a:r>
              <a:rPr lang="el-GR" altLang="el-GR" sz="2400" dirty="0" smtClean="0"/>
              <a:t>1,5 - 0,5 </a:t>
            </a:r>
            <a:r>
              <a:rPr lang="el-GR" altLang="el-GR" sz="2400" dirty="0" err="1"/>
              <a:t>min</a:t>
            </a:r>
            <a:r>
              <a:rPr lang="el-GR" altLang="el-GR" sz="2400" dirty="0"/>
              <a:t>) της μέγιστης αντοχής του δοκιμίου σε θλίψη </a:t>
            </a:r>
            <a:r>
              <a:rPr lang="el-GR" altLang="el-GR" sz="2400" dirty="0" err="1"/>
              <a:t>σDII</a:t>
            </a:r>
            <a:r>
              <a:rPr lang="el-GR" altLang="el-GR" sz="2400" dirty="0"/>
              <a:t>. Το μήκος του δοκιμίου είναι κατά τη φόρτιση απόλυτα παράλληλο με την κατεύθυνση εφαρμογής του φορτίου. </a:t>
            </a:r>
          </a:p>
        </p:txBody>
      </p:sp>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θλίψη (συμπίεση) παράλληλα με τις ίνες </a:t>
            </a:r>
            <a:br>
              <a:rPr lang="el-GR" altLang="el-GR" sz="4000" dirty="0">
                <a:cs typeface="Times New Roman" pitchFamily="18" charset="0"/>
              </a:rPr>
            </a:br>
            <a:r>
              <a:rPr lang="el-GR" altLang="el-GR" sz="4000" dirty="0" smtClean="0">
                <a:cs typeface="Times New Roman" pitchFamily="18" charset="0"/>
              </a:rPr>
              <a:t>(3 </a:t>
            </a:r>
            <a:r>
              <a:rPr lang="el-GR" altLang="el-GR" sz="4000" dirty="0">
                <a:cs typeface="Times New Roman" pitchFamily="18" charset="0"/>
              </a:rPr>
              <a:t>από 5)</a:t>
            </a:r>
            <a:endParaRPr lang="el-GR" sz="4000" dirty="0">
              <a:cs typeface="Times New Roman" pitchFamily="18" charset="0"/>
            </a:endParaRPr>
          </a:p>
        </p:txBody>
      </p:sp>
      <p:pic>
        <p:nvPicPr>
          <p:cNvPr id="7" name="Picture 1" descr="Σ DII ίσο με Fmax διά A ίσο με Fmax διά a επί b επί N διά mm στο τετράγωνο.&#10;&#10;Όπου,&#10;Fmax είναι το μέγιστο φορτίο σε N,&#10;A είναι η εγκάρσια επιφάνεια δοκιμίου, και&#10;a,b είναι η διαστάσεις εγκάρσιας διατομή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708920"/>
            <a:ext cx="12777788"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θλίψη (συμπίεση) παράλληλα με τις ίνες </a:t>
            </a:r>
            <a:br>
              <a:rPr lang="el-GR" altLang="el-GR" sz="4000" dirty="0">
                <a:cs typeface="Times New Roman" pitchFamily="18" charset="0"/>
              </a:rPr>
            </a:br>
            <a:r>
              <a:rPr lang="el-GR" altLang="el-GR" sz="4000" dirty="0" smtClean="0">
                <a:cs typeface="Times New Roman" pitchFamily="18" charset="0"/>
              </a:rPr>
              <a:t>(4 </a:t>
            </a:r>
            <a:r>
              <a:rPr lang="el-GR" altLang="el-GR" sz="4000" dirty="0">
                <a:cs typeface="Times New Roman" pitchFamily="18" charset="0"/>
              </a:rPr>
              <a:t>από 5)</a:t>
            </a:r>
            <a:endParaRPr lang="el-GR" sz="4000" dirty="0">
              <a:cs typeface="Times New Roman" pitchFamily="18" charset="0"/>
            </a:endParaRPr>
          </a:p>
        </p:txBody>
      </p:sp>
      <p:pic>
        <p:nvPicPr>
          <p:cNvPr id="7" name="Picture 1" descr="Εικόνα, Θλίψη σε γωνία 45 μοιρώ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008658"/>
            <a:ext cx="2195513"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θλίψη (συμπίεση) παράλληλα με τις ίνες </a:t>
            </a:r>
            <a:br>
              <a:rPr lang="el-GR" altLang="el-GR" sz="4000" dirty="0">
                <a:cs typeface="Times New Roman" pitchFamily="18" charset="0"/>
              </a:rPr>
            </a:br>
            <a:r>
              <a:rPr lang="el-GR" altLang="el-GR" sz="4000" dirty="0" smtClean="0">
                <a:cs typeface="Times New Roman" pitchFamily="18" charset="0"/>
              </a:rPr>
              <a:t>(5 </a:t>
            </a:r>
            <a:r>
              <a:rPr lang="el-GR" altLang="el-GR" sz="4000" dirty="0">
                <a:cs typeface="Times New Roman" pitchFamily="18" charset="0"/>
              </a:rPr>
              <a:t>από 5)</a:t>
            </a:r>
            <a:endParaRPr lang="el-GR" sz="4000" dirty="0">
              <a:cs typeface="Times New Roman" pitchFamily="18" charset="0"/>
            </a:endParaRPr>
          </a:p>
        </p:txBody>
      </p:sp>
      <p:pic>
        <p:nvPicPr>
          <p:cNvPr id="7" name="Picture 1" descr="Παράδειγμα.&#10;&#10;Έστω οτι θέλουμε να προσδιορίσουμε την αντοχή ξύλου οξιάς σε θλίψη. Επιλέγουμε τα δοκίμια μας έτσι ώστε να μην έχουν σφάλματα. Στην συνέχεια μορφοποιούμε τα δοκίμια μας έτσι ώστε να είναι ορθογωνισμένα και στις διαστάσεις που ορίζει η προδιαγραφή. Τοποθετούμε τα δοκίμια σε θάλαμο κλιματισμού σε κανονικές συνθήκες, δηλαδή θερμοκρασία είκοσι βαθμούς κελσίου σύν πλήν ένα και υγρασία εξηνταπέντε τοις εκατό συν πλην ένα, εώς ότου αποκτήσουν σταθερό βάρος. &#10;Προσδιορίζουμε τις διαστάσεις χρησιμοποιώντας παχύμετρο με ακρίβεια δύο δεκαδικών και ζυγίζουμε το δοκίμιο μας. Προετοιμάουμε τη μηχανή αντοχής και τοποθετούμε το δοκίμιο έτσι ώστε να δέχεται τη φόρτιση αξονικά. Όταν ολοκληρωθεί το πείραμα τοποθετούμε το δοκίμιο σε ξηραντήριο μέχρι να αποκτήσει απόλυτα ξηρή μάζα. Τέλος υπολογίζουμε την πυκνότητα και την περιεχόμενη υγρασία του σύμφωνα με τους τύπους που είπαμε παραπάνω."/>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80" y="2071464"/>
            <a:ext cx="8661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a:t>
            </a:r>
            <a:r>
              <a:rPr lang="el-GR" altLang="el-GR" sz="4000" dirty="0" smtClean="0">
                <a:cs typeface="Times New Roman" pitchFamily="18" charset="0"/>
              </a:rPr>
              <a:t>αντοχή σε κάμψη (1 από 10)</a:t>
            </a:r>
            <a:endParaRPr lang="el-GR" sz="4000" dirty="0">
              <a:cs typeface="Times New Roman" pitchFamily="18" charset="0"/>
            </a:endParaRPr>
          </a:p>
        </p:txBody>
      </p:sp>
      <p:pic>
        <p:nvPicPr>
          <p:cNvPr id="7" name="Picture 2" descr="Εικόνα, Τρόπος διεξαγωγής δοκιμών σε κάμψη δοκιμών σε συμπαγές ξύλο με φόρτιση σε τρία σημεί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264" y="1772816"/>
            <a:ext cx="768816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(2 </a:t>
            </a:r>
            <a:r>
              <a:rPr lang="el-GR" altLang="el-GR" sz="4000" dirty="0">
                <a:cs typeface="Times New Roman" pitchFamily="18" charset="0"/>
              </a:rPr>
              <a:t>από 10)</a:t>
            </a:r>
            <a:endParaRPr lang="el-GR" sz="4000" dirty="0">
              <a:cs typeface="Times New Roman" pitchFamily="18" charset="0"/>
            </a:endParaRPr>
          </a:p>
        </p:txBody>
      </p:sp>
      <p:pic>
        <p:nvPicPr>
          <p:cNvPr id="8" name="Picture 1" descr="Εικόνα, Τρόπος διεξαγωγής δοκιμών σε κάμψη δοκιμών σε συμπαγές ξύλο με φόρτιση σε τέσσερα σημεί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25" y="1659632"/>
            <a:ext cx="7816651" cy="407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(3 </a:t>
            </a:r>
            <a:r>
              <a:rPr lang="el-GR" altLang="el-GR" sz="4000" dirty="0">
                <a:cs typeface="Times New Roman" pitchFamily="18" charset="0"/>
              </a:rPr>
              <a:t>από 10)</a:t>
            </a:r>
            <a:endParaRPr lang="el-GR" sz="4000" dirty="0">
              <a:cs typeface="Times New Roman" pitchFamily="18" charset="0"/>
            </a:endParaRPr>
          </a:p>
        </p:txBody>
      </p:sp>
      <p:pic>
        <p:nvPicPr>
          <p:cNvPr id="7" name="Picture 1" descr="Στην πρώτη περίπτωση το μέτρο θραύσεως δίνεται από την σχέση, &#10;&#10;Σ ξ ίσο με τρία επί F επί L διά δύο επί b επί h στο τετράγωνο.&#10;&#10;Στη δεύτερη περίπτωση δοκιμίων ορθογωνικής διατομής, το φορτίο θραύσεως υπολογίζεται από την σχέση&#10;&#10;Σξ ίσο με τρία επί F επί το αποτέλεσμα του L μείον L τόνος διά δύο επί b επί h στο τετράγωνο.&#10;&#10;ενώ αν πρόκειται για δοκίμια κυκλικής διατομής από την σχέση&#10;&#10;Σξ ίσο με οχτώ επί F επί το αποτέλεσμα το L μείον L τόνος διά π επί d εις την τρίτη.&#10;&#10;Όπου,&#10;F το φορτίο θραύσης σε N,&#10;h το πάχος (ύψος δοκιμίου) σε mm,&#10;b το πλάτος δοκιμίου σε mm,&#10;d η διάμετρος δοκιμίου σε mm,&#10;L η απόσταση υποστήριξης δοκιμίου, και&#10;L τόνος η απόσταση μεταξύ δύο συμμετρικών σημείων φόρτισης."/>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r="32738"/>
          <a:stretch/>
        </p:blipFill>
        <p:spPr bwMode="auto">
          <a:xfrm>
            <a:off x="467544" y="1124744"/>
            <a:ext cx="8229600" cy="530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(4 </a:t>
            </a:r>
            <a:r>
              <a:rPr lang="el-GR" altLang="el-GR" sz="4000" dirty="0">
                <a:cs typeface="Times New Roman" pitchFamily="18" charset="0"/>
              </a:rPr>
              <a:t>από 10)</a:t>
            </a:r>
            <a:endParaRPr lang="el-GR" sz="4000" dirty="0">
              <a:cs typeface="Times New Roman" pitchFamily="18" charset="0"/>
            </a:endParaRPr>
          </a:p>
        </p:txBody>
      </p:sp>
      <p:pic>
        <p:nvPicPr>
          <p:cNvPr id="7" name="Picture 1" descr="Εικόνα, Μηχανή αντοχής που εκτελεί έλεγχο σε αντοχή σε κάμψη.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34741"/>
            <a:ext cx="403383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20888"/>
            <a:ext cx="38290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(5 </a:t>
            </a:r>
            <a:r>
              <a:rPr lang="el-GR" altLang="el-GR" sz="4000" dirty="0">
                <a:cs typeface="Times New Roman" pitchFamily="18" charset="0"/>
              </a:rPr>
              <a:t>από 10)</a:t>
            </a:r>
            <a:endParaRPr lang="el-GR" sz="4000" dirty="0">
              <a:cs typeface="Times New Roman" pitchFamily="18" charset="0"/>
            </a:endParaRPr>
          </a:p>
        </p:txBody>
      </p:sp>
      <p:pic>
        <p:nvPicPr>
          <p:cNvPr id="7" name="Picture 1" descr="Ο τύπος που μας δίνει το μέτρο ελαστικότητας.&#10;Ε δείκτη Β ίσο με l την τρίτη διά τέσσερα επί μπι επί ειτσ στην τρίτη και όλο επι δέλτα φ κεφαλαίο δια δέλτα φ μικρό."/>
          <p:cNvPicPr>
            <a:picLocks noChangeAspect="1" noChangeArrowheads="1"/>
          </p:cNvPicPr>
          <p:nvPr/>
        </p:nvPicPr>
        <p:blipFill rotWithShape="1">
          <a:blip r:embed="rId4">
            <a:extLst>
              <a:ext uri="{28A0092B-C50C-407E-A947-70E740481C1C}">
                <a14:useLocalDpi xmlns:a14="http://schemas.microsoft.com/office/drawing/2010/main" val="0"/>
              </a:ext>
            </a:extLst>
          </a:blip>
          <a:srcRect l="-6" r="78148"/>
          <a:stretch/>
        </p:blipFill>
        <p:spPr bwMode="auto">
          <a:xfrm>
            <a:off x="1905000" y="1436687"/>
            <a:ext cx="521208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80085"/>
            <a:ext cx="7239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(6 </a:t>
            </a:r>
            <a:r>
              <a:rPr lang="el-GR" altLang="el-GR" sz="4000" dirty="0">
                <a:cs typeface="Times New Roman" pitchFamily="18" charset="0"/>
              </a:rPr>
              <a:t>από 10)</a:t>
            </a:r>
            <a:endParaRPr lang="el-GR" sz="4000" dirty="0">
              <a:cs typeface="Times New Roman" pitchFamily="18" charset="0"/>
            </a:endParaRPr>
          </a:p>
        </p:txBody>
      </p:sp>
      <p:pic>
        <p:nvPicPr>
          <p:cNvPr id="7" name="Picture 1" descr="Εικόνα, Γραφική απεικόνιση του ελέγχου κάμψη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828800"/>
            <a:ext cx="7997356" cy="35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(7 </a:t>
            </a:r>
            <a:r>
              <a:rPr lang="el-GR" altLang="el-GR" sz="4000" dirty="0">
                <a:cs typeface="Times New Roman" pitchFamily="18" charset="0"/>
              </a:rPr>
              <a:t>από 10)</a:t>
            </a:r>
            <a:endParaRPr lang="el-GR" sz="4000" dirty="0">
              <a:cs typeface="Times New Roman" pitchFamily="18" charset="0"/>
            </a:endParaRPr>
          </a:p>
        </p:txBody>
      </p:sp>
      <p:sp>
        <p:nvSpPr>
          <p:cNvPr id="2" name="Ορθογώνιο 1" descr="Παράδειγμα.&#10;Έστω ότι θέλουμε να προσδιορίσουμε το μέτρο ελαστικότητας και την αντοχή ξύλου ελάτης σε κάμψη. Επιλέγουμε τα δοκίμια μας έτσι ώστε να μην έχουν σφάλματα, στη συνέχεια μορφοποιούμε τα δοκίμια μας έτσι ώστε να είναι ορθογωνισμένα και στις διαστάσεις που ορίζει η προδιαγραφή. Τοποθετούμε τα δοκίμια σε θάλαμο κλιματισμού σε κανονικές συνθήκες, δηλαδή είκοσι σύν πλην ένα βαθμών κελσίου και εξηντα πέντε σύν πλήν τρία τοις εκατό υγρασία, εως ότου αποκτήσουν σταθερό βάρος. Προσδιορίζουμε τις διαστάσεις χρησιμοποιώντας παχύμετρο με ακρίβεια 2 δεκαδικών και ζυγίζουμε το δοκίμιο μας. &#10;"/>
          <p:cNvSpPr/>
          <p:nvPr/>
        </p:nvSpPr>
        <p:spPr>
          <a:xfrm>
            <a:off x="467544" y="1659572"/>
            <a:ext cx="8219256" cy="4154984"/>
          </a:xfrm>
          <a:prstGeom prst="rect">
            <a:avLst/>
          </a:prstGeom>
        </p:spPr>
        <p:txBody>
          <a:bodyPr wrap="square">
            <a:spAutoFit/>
          </a:bodyPr>
          <a:lstStyle/>
          <a:p>
            <a:r>
              <a:rPr lang="el-GR" altLang="el-GR" sz="2400" dirty="0" smtClean="0"/>
              <a:t>Παράδειγμα.</a:t>
            </a:r>
            <a:endParaRPr lang="el-GR" altLang="el-GR" sz="2400" dirty="0"/>
          </a:p>
          <a:p>
            <a:r>
              <a:rPr lang="el-GR" altLang="el-GR" sz="2400" dirty="0"/>
              <a:t>Έστω ότι θέλουμε να προσδιορίσουμε το μέτρο ελαστικότητας και την αντοχή ξύλου ελάτης σε κάμψη. Επιλέγουμε τα δοκίμια μας έτσι ώστε να μην έχουν σφάλματα, στη συνέχεια μορφοποιούμε τα δοκίμια μας έτσι ώστε να είναι ορθογωνισμένα και στις διαστάσεις που ορίζει η προδιαγραφή. Τοποθετούμε τα δοκίμια σε θάλαμο κλιματισμού σε </a:t>
            </a:r>
            <a:r>
              <a:rPr lang="el-GR" altLang="el-GR" sz="2400" dirty="0" smtClean="0"/>
              <a:t>κανονικές συνθήκες </a:t>
            </a:r>
            <a:r>
              <a:rPr lang="el-GR" altLang="el-GR" sz="2400" dirty="0"/>
              <a:t>(20±1 C0  65±3 % </a:t>
            </a:r>
            <a:r>
              <a:rPr lang="el-GR" altLang="el-GR" sz="2400" dirty="0" smtClean="0"/>
              <a:t>σχ. υγρασίας) </a:t>
            </a:r>
            <a:r>
              <a:rPr lang="el-GR" altLang="el-GR" sz="2400" dirty="0"/>
              <a:t>έως ότου αποκτήσουν σταθερό βάρος. Προσδιορίζουμε τις διαστάσεις χρησιμοποιώντας </a:t>
            </a:r>
            <a:r>
              <a:rPr lang="el-GR" altLang="el-GR" sz="2400" dirty="0" err="1"/>
              <a:t>παχύμετρο</a:t>
            </a:r>
            <a:r>
              <a:rPr lang="el-GR" altLang="el-GR" sz="2400" dirty="0"/>
              <a:t> με ακρίβεια 2 δεκαδικών και ζυγίζουμε το δοκίμιο μας. </a:t>
            </a:r>
          </a:p>
        </p:txBody>
      </p:sp>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(8 </a:t>
            </a:r>
            <a:r>
              <a:rPr lang="el-GR" altLang="el-GR" sz="4000" dirty="0">
                <a:cs typeface="Times New Roman" pitchFamily="18" charset="0"/>
              </a:rPr>
              <a:t>από 10)</a:t>
            </a:r>
            <a:endParaRPr lang="el-GR" sz="4000" dirty="0">
              <a:cs typeface="Times New Roman" pitchFamily="18" charset="0"/>
            </a:endParaRPr>
          </a:p>
        </p:txBody>
      </p:sp>
      <p:sp>
        <p:nvSpPr>
          <p:cNvPr id="2" name="Ορθογώνιο 1" descr="Προετοιμάζουμε τη μηχανή αντοχής  και τοποθετούμε το δοκίμιο έτσι ώστε να δέχεται τη φόρτιση στο κέντρο ή σε δύο συμμετρικά σημεία, ανάλογα με τη δοκιμή που θέλουμε να κάνουμε . Κατά τη διάρκεια του πειράματος θα πρέπει να σημειώνουμε το βέλος κάμψης σε αντιστοιχία με τη δύναμη για τη δημιουργία της γραφικής παράστασης. Όταν ολοκληρωθεί το πείραμα τοποθετούμε το δοκίμιο σε ξηραντήριο μέχρι να αποκτήσει απόλυτα ξηρή μάζα. Τέλος υπολογίζουμε την πυκνότητα και την περιεχόμενη υγρασία του.&#10;"/>
          <p:cNvSpPr/>
          <p:nvPr/>
        </p:nvSpPr>
        <p:spPr>
          <a:xfrm>
            <a:off x="467544" y="1956896"/>
            <a:ext cx="8219256" cy="3416320"/>
          </a:xfrm>
          <a:prstGeom prst="rect">
            <a:avLst/>
          </a:prstGeom>
        </p:spPr>
        <p:txBody>
          <a:bodyPr wrap="square">
            <a:spAutoFit/>
          </a:bodyPr>
          <a:lstStyle/>
          <a:p>
            <a:r>
              <a:rPr lang="el-GR" altLang="el-GR" sz="2400" dirty="0"/>
              <a:t>Προετοιμάζουμε τη μηχανή αντοχής  και τοποθετούμε το δοκίμιο έτσι ώστε να δέχεται τη φόρτιση στο κέντρο ή σε δύο συμμετρικά σημεία, ανάλογα με τη δοκιμή που θέλουμε να κάνουμε . Κατά τη διάρκεια του πειράματος θα πρέπει να σημειώνουμε το βέλος κάμψης σε αντιστοιχία με τη δύναμη για τη δημιουργία της γραφικής παράστασης. Όταν ολοκληρωθεί το πείραμα τοποθετούμε το δοκίμιο σε ξηραντήριο μέχρι να αποκτήσει απόλυτα ξηρή μάζα. Τέλος υπολογίζουμε την πυκνότητα και την περιεχόμενη υγρασία του.</a:t>
            </a:r>
          </a:p>
        </p:txBody>
      </p:sp>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(9 </a:t>
            </a:r>
            <a:r>
              <a:rPr lang="el-GR" altLang="el-GR" sz="4000" dirty="0">
                <a:cs typeface="Times New Roman" pitchFamily="18" charset="0"/>
              </a:rPr>
              <a:t>από 10)</a:t>
            </a:r>
            <a:endParaRPr lang="el-GR" sz="4000" dirty="0">
              <a:cs typeface="Times New Roman" pitchFamily="18" charset="0"/>
            </a:endParaRPr>
          </a:p>
        </p:txBody>
      </p:sp>
      <p:pic>
        <p:nvPicPr>
          <p:cNvPr id="7" name="Picture 1" descr="Σχεδιάγραμμα, Γραφική παράσταση που απεικονίζει πραγματικό έλεγχ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055" y="1887636"/>
            <a:ext cx="644842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 r="69055"/>
          <a:stretch/>
        </p:blipFill>
        <p:spPr bwMode="auto">
          <a:xfrm>
            <a:off x="220216" y="1752599"/>
            <a:ext cx="3991744" cy="391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sz="4000" dirty="0">
                <a:cs typeface="Times New Roman" pitchFamily="18" charset="0"/>
              </a:rPr>
              <a:t>Δοκιμή του ξύλου, αντοχή σε κάμψη (</a:t>
            </a:r>
            <a:r>
              <a:rPr lang="el-GR" altLang="el-GR" sz="4000" dirty="0" smtClean="0">
                <a:cs typeface="Times New Roman" pitchFamily="18" charset="0"/>
              </a:rPr>
              <a:t>10 </a:t>
            </a:r>
            <a:r>
              <a:rPr lang="el-GR" altLang="el-GR" sz="4000" dirty="0">
                <a:cs typeface="Times New Roman" pitchFamily="18" charset="0"/>
              </a:rPr>
              <a:t>από 10)</a:t>
            </a:r>
            <a:endParaRPr lang="el-GR" sz="4000" dirty="0">
              <a:cs typeface="Times New Roman" pitchFamily="18" charset="0"/>
            </a:endParaRPr>
          </a:p>
        </p:txBody>
      </p:sp>
      <p:pic>
        <p:nvPicPr>
          <p:cNvPr id="7" name="Picture 1" descr="Παράδειγμα με αριθμητική απεικόνιση ελέγχου που έγινε."/>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23" r="4141" b="-1163"/>
          <a:stretch/>
        </p:blipFill>
        <p:spPr bwMode="auto">
          <a:xfrm>
            <a:off x="182880" y="1981200"/>
            <a:ext cx="8869680"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677761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265659"/>
            <a:ext cx="8229600" cy="1451373"/>
          </a:xfrm>
        </p:spPr>
        <p:txBody>
          <a:bodyPr>
            <a:noAutofit/>
          </a:bodyPr>
          <a:lstStyle/>
          <a:p>
            <a:r>
              <a:rPr lang="el-GR" sz="2800" dirty="0"/>
              <a:t>Σκοπός της ενότητας αυτής είναι η εισαγωγή αλλά και η κατανόηση των προδιαγραφών που αφορούν τα σύνθετα συγκολλημένα προϊόντα </a:t>
            </a:r>
            <a:r>
              <a:rPr lang="el-GR" sz="2800" dirty="0" smtClean="0"/>
              <a:t>ξύλου. </a:t>
            </a:r>
            <a:endParaRPr lang="el-GR" sz="2800" dirty="0"/>
          </a:p>
        </p:txBody>
      </p:sp>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276872"/>
            <a:ext cx="8208912" cy="1944216"/>
          </a:xfrm>
        </p:spPr>
        <p:txBody>
          <a:bodyPr>
            <a:noAutofit/>
          </a:bodyPr>
          <a:lstStyle/>
          <a:p>
            <a:pPr lvl="0"/>
            <a:r>
              <a:rPr lang="el-GR" sz="2800" dirty="0">
                <a:hlinkClick r:id="rId4" action="ppaction://hlinksldjump"/>
              </a:rPr>
              <a:t>Ταξινόμηση </a:t>
            </a:r>
            <a:r>
              <a:rPr lang="el-GR" sz="2800" dirty="0" smtClean="0">
                <a:hlinkClick r:id="rId4" action="ppaction://hlinksldjump"/>
              </a:rPr>
              <a:t>ξυλείας,</a:t>
            </a:r>
            <a:endParaRPr lang="el-GR" sz="2800" dirty="0"/>
          </a:p>
          <a:p>
            <a:pPr lvl="0"/>
            <a:r>
              <a:rPr lang="el-GR" sz="2800" dirty="0">
                <a:hlinkClick r:id="rId5" action="ppaction://hlinksldjump"/>
              </a:rPr>
              <a:t>Τρόποι προσδιορισμού της </a:t>
            </a:r>
            <a:r>
              <a:rPr lang="el-GR" sz="2800" dirty="0" smtClean="0">
                <a:hlinkClick r:id="rId5" action="ppaction://hlinksldjump"/>
              </a:rPr>
              <a:t>πυκνότητας,</a:t>
            </a:r>
            <a:endParaRPr lang="el-GR" sz="2800" dirty="0"/>
          </a:p>
          <a:p>
            <a:pPr lvl="0"/>
            <a:r>
              <a:rPr lang="el-GR" sz="2800" dirty="0">
                <a:hlinkClick r:id="rId6" action="ppaction://hlinksldjump"/>
              </a:rPr>
              <a:t>Τρόποι προσδιορισμού της </a:t>
            </a:r>
            <a:r>
              <a:rPr lang="el-GR" sz="2800" dirty="0" smtClean="0">
                <a:hlinkClick r:id="rId6" action="ppaction://hlinksldjump"/>
              </a:rPr>
              <a:t>υγρασίας. </a:t>
            </a:r>
            <a:endParaRPr lang="el-GR" sz="2800" dirty="0"/>
          </a:p>
        </p:txBody>
      </p:sp>
      <p:sp>
        <p:nvSpPr>
          <p:cNvPr id="5" name="Θέση υποσέλιδου 3" descr="."/>
          <p:cNvSpPr txBox="1">
            <a:spLocks/>
          </p:cNvSpPr>
          <p:nvPr/>
        </p:nvSpPr>
        <p:spPr>
          <a:xfrm>
            <a:off x="2909727"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3"/>
            <a:ext cx="8352928" cy="1922293"/>
          </a:xfrm>
        </p:spPr>
        <p:txBody>
          <a:bodyPr>
            <a:noAutofit/>
          </a:bodyPr>
          <a:lstStyle/>
          <a:p>
            <a:pPr eaLnBrk="0" hangingPunct="0"/>
            <a:r>
              <a:rPr lang="el-GR" altLang="el-GR" sz="4000" dirty="0" smtClean="0"/>
              <a:t>Ξύλο για επιπλοποιία. Γενική ταξινόμηση με βάση την ποιότητα του ξύλου (1 από 2)</a:t>
            </a:r>
            <a:endParaRPr lang="el-GR" sz="4000" dirty="0">
              <a:latin typeface="+mn-lt"/>
            </a:endParaRPr>
          </a:p>
        </p:txBody>
      </p:sp>
      <p:pic>
        <p:nvPicPr>
          <p:cNvPr id="10" name="Picture 2" descr="Η επιλογή συγκεκριμένου είδους ξύλου στην κατασκευή επίπλων επηρεάζεται απο μια σειρά παραμέτρων που σχετίζονται με την αισθητική, την οικονομικότητα, την μηχανική αντοχή και την διάρκεια κατεργασιμότητας.&#10;&#10;Πίνακας 3: Κριτήρια επιλογής ενός είδους ξύλου (δασικού είδους).&#10;&#10;1. Αισθητική,&#10;2. Οικονομικότητα,&#10;3. Ανθεκτικότητα,&#10;4. Μηχανική αντοχή,&#10;5. Κατεργασία,&#10;6. Εφαρμογές."/>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485" r="94" b="43350"/>
          <a:stretch/>
        </p:blipFill>
        <p:spPr bwMode="auto">
          <a:xfrm>
            <a:off x="119938" y="2276872"/>
            <a:ext cx="8988566" cy="35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800200"/>
          </a:xfrm>
        </p:spPr>
        <p:txBody>
          <a:bodyPr>
            <a:noAutofit/>
          </a:bodyPr>
          <a:lstStyle/>
          <a:p>
            <a:pPr eaLnBrk="0" hangingPunct="0"/>
            <a:r>
              <a:rPr lang="el-GR" altLang="el-GR" sz="4000" dirty="0"/>
              <a:t>Ξύλο για </a:t>
            </a:r>
            <a:r>
              <a:rPr lang="el-GR" altLang="el-GR" sz="4000" dirty="0" smtClean="0"/>
              <a:t>επιπλοποιία. </a:t>
            </a:r>
            <a:r>
              <a:rPr lang="el-GR" altLang="el-GR" sz="4000" dirty="0"/>
              <a:t>Γενική ταξινόμηση με βάση την ποιότητα του ξύλου </a:t>
            </a:r>
            <a:r>
              <a:rPr lang="el-GR" altLang="el-GR" sz="4000" dirty="0" smtClean="0"/>
              <a:t>(2 </a:t>
            </a:r>
            <a:r>
              <a:rPr lang="el-GR" altLang="el-GR" sz="4000" dirty="0"/>
              <a:t>από </a:t>
            </a:r>
            <a:r>
              <a:rPr lang="el-GR" altLang="el-GR" sz="4000" dirty="0" smtClean="0"/>
              <a:t>2)</a:t>
            </a:r>
            <a:endParaRPr lang="el-GR" sz="4000" dirty="0">
              <a:latin typeface="+mn-lt"/>
            </a:endParaRPr>
          </a:p>
        </p:txBody>
      </p:sp>
      <p:pic>
        <p:nvPicPr>
          <p:cNvPr id="8" name="Picture 2" descr="Η προδιαγραφή ταξινομεί το ξύλο σε πέντε ποιοτικές κλάσεις ανάλογα με την ύπαρξη, το μέγεθος και την κατανομή των ακόλουθων οπτικώς εμφανών ποιοτικών χαρακτηριστικών: ρόζοι, ραγάδες, πητινοθύλακες, εγκλεισμός φλοιού, μεταχρωματισμός σομφού ξύλου, ασυνέχεια εντεριώνης με τους γειτονικούς ιστούς, προσβολές από έντομα.&#10;Η αρνητική επίδραση ορισμένων χαρακτηριστικών, για παράδειγμα οπές από νεκρούς ρόζους, ραγάδες και άλλα, μπορεί να μειωθεί με κατάλληλη πλήρωση των αντίστοιχων ασυνεχειών των ιστών. Για την πλήρωση χρησιμοποιείται υγιές ξύλο του ίδιου δασικού είδους και κατάλληλη συγκολλητική ουσία. Η περιεχόμενη υγρασία του ξύλου εξαρτάται από την χρήση για την οποία προορίζεται η εππλοκατασκευή και καθορίζεται ώς ακολούθως.&#10;&#10;Πίακας 4: Περιεχόμενη υγρασία ξύλου ανάλογα με τις χρήσεις.&#10;Χρήση και μέση περιεχόμενη υγρασία επί τοις εκατό.&#10;&#10;Για χρήση σε εξωτερικό χώρο η μέση περιεχόμενη υγρασία είναι από δώδεκα εώς δεκαεννιά.&#10;&#10;Για χρήση σε εσωτερικό χώρο έχουμε τρείς υποκατηγορίες.&#10;1. Οι Μή θερμαινόμενοι εσωτερικοί χώροι έχουν μέση περιεχόμενη υγρασία από δώδεκα εώς δεκαέξι.&#10;2. Οι θερμαινόμενοι χώροι με θερμοκρασία από δώδεκα ώς εικοσιένα βαθμούς κελσίου έχουν μέση περιεχόμενη υγρασία από εννιά εώς δεκατρία.&#10;3. Οι θερμαινόμενοι εσωτερικοί χώροι με θερμοκρασία μεγαλύτεροι των εικοιένα βαθμών κελσίου έχουν μέση περιεχόμενη υγρασία από ΄3ξι εώς δέκα.&#10;&#10;Οι παραπάνω τιμές ισχύουν για συνθήκες που επικρατούν στον ευρωπαικό χώρο."/>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650" r="94" b="-402"/>
          <a:stretch/>
        </p:blipFill>
        <p:spPr bwMode="auto">
          <a:xfrm>
            <a:off x="-68479" y="2237968"/>
            <a:ext cx="9320999" cy="356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29641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err="1" smtClean="0"/>
              <a:t>Πριστή</a:t>
            </a:r>
            <a:r>
              <a:rPr lang="el-GR" altLang="el-GR" dirty="0" smtClean="0"/>
              <a:t> Ξυλεία. Ποιοτική ταξινόμηση ξυλείας πλατύφυλλων</a:t>
            </a:r>
            <a:endParaRPr lang="el-GR" dirty="0">
              <a:latin typeface="+mn-lt"/>
            </a:endParaRPr>
          </a:p>
        </p:txBody>
      </p:sp>
      <p:pic>
        <p:nvPicPr>
          <p:cNvPr id="8" name="Picture 3" descr="Πίνακας 5: Χαρακτηριστικά ποιοτικής ταξινόμησης πριστής ξυλείας δρυός και οξιάς.&#10;&#10;1. Φυσικά χαρακτηριστικά, ελαττώματα δομής,&#10;2. Ελαττώματα κατεργασίας κατά την πρίση,&#10;3. Παραμορφώσεις,&#10;4. Μεταχρωματισμός,&#10;5. Προσβολή μυκήτων,&#10;6. Προσβολή εντόμω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981200"/>
            <a:ext cx="8866188"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97289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cs typeface="Times New Roman" pitchFamily="18" charset="0"/>
              </a:rPr>
              <a:t>Δοκιμή του ξύλου, δειγματοληψία</a:t>
            </a:r>
            <a:endParaRPr lang="el-GR" dirty="0">
              <a:latin typeface="+mn-lt"/>
            </a:endParaRPr>
          </a:p>
        </p:txBody>
      </p:sp>
      <p:pic>
        <p:nvPicPr>
          <p:cNvPr id="6" name="Picture 5" descr="Εικόνα, Δειγματοληψία σε συμπαγές ξύλ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62" y="1268760"/>
            <a:ext cx="70866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71925"/>
            <a:ext cx="3810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3:49:20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8,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8,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6,7,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6,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7,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2,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2,7,8,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6,3,7,1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6,8,17,5,"/>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6,7,8,17,5,"/>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6,7,8,17,5,"/>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6,7,8,17,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0,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8,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95403CA-D291-454B-8056-BE35A690AA4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6765</TotalTime>
  <Words>1591</Words>
  <Application>Microsoft Office PowerPoint</Application>
  <PresentationFormat>Προβολή στην οθόνη (4:3)</PresentationFormat>
  <Paragraphs>201</Paragraphs>
  <Slides>38</Slides>
  <Notes>36</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Ποιοτικός Έλεγχος Πρώτων Υλών</vt:lpstr>
      <vt:lpstr>Άδειες χρήσης </vt:lpstr>
      <vt:lpstr>Χρηματοδότηση </vt:lpstr>
      <vt:lpstr>Σκοποί  ενότητας</vt:lpstr>
      <vt:lpstr>Περιεχόμενα ενότητας</vt:lpstr>
      <vt:lpstr>Ξύλο για επιπλοποιία. Γενική ταξινόμηση με βάση την ποιότητα του ξύλου (1 από 2)</vt:lpstr>
      <vt:lpstr>Ξύλο για επιπλοποιία. Γενική ταξινόμηση με βάση την ποιότητα του ξύλου (2 από 2)</vt:lpstr>
      <vt:lpstr>Πριστή Ξυλεία. Ποιοτική ταξινόμηση ξυλείας πλατύφυλλων</vt:lpstr>
      <vt:lpstr>Δοκιμή του ξύλου, δειγματοληψία</vt:lpstr>
      <vt:lpstr>Δοκιμή του ξύλου, προσδιορισμός της πυκνότητα (1 από 3)</vt:lpstr>
      <vt:lpstr>Δοκιμή του ξύλου, προσδιορισμός της πυκνότητα (2 από 3)</vt:lpstr>
      <vt:lpstr>Δοκιμή του ξύλου, προσδιορισμός της πυκνότητα (3 από 3)</vt:lpstr>
      <vt:lpstr>Δοκιμή του ξύλου, προσδιορισμός της περιεχόμενης υγρασίας (1 από 4)</vt:lpstr>
      <vt:lpstr>Δοκιμή του ξύλου, προσδιορισμός της περιεχόμενης υγρασίας (2 από 4)</vt:lpstr>
      <vt:lpstr>Δοκιμή του ξύλου, προσδιορισμός της περιεχόμενης υγρασίας (3 από 4)</vt:lpstr>
      <vt:lpstr>Δοκιμή του ξύλου, προσδιορισμός της περιεχόμενης υγρασίας (4 από 4)</vt:lpstr>
      <vt:lpstr>Δοκιμή του ξύλου, προσδιορισμός της διόγκωσης και ρίκνωσης (1 από 6)</vt:lpstr>
      <vt:lpstr>Δοκιμή του ξύλου, προσδιορισμός της διόγκωσης και ρίκνωσης (2 από 6)</vt:lpstr>
      <vt:lpstr>Δοκιμή του ξύλου, προσδιορισμός της διόγκωσης και ρίκνωσης (3 από 6)</vt:lpstr>
      <vt:lpstr>Δοκιμή του ξύλου, προσδιορισμός της διόγκωσης και ρίκνωσης (4 από 6)</vt:lpstr>
      <vt:lpstr>Δοκιμή του ξύλου, προσδιορισμός της διόγκωσης και ρίκνωσης (5 από 6)</vt:lpstr>
      <vt:lpstr>Δοκιμή του ξύλου, προσδιορισμός της διόγκωσης και ρίκνωσης (6 από 6)</vt:lpstr>
      <vt:lpstr>Δοκιμή του ξύλου, αντοχή σε θλίψη (συμπίεση) παράλληλα με τις ίνες  (1 από 5)</vt:lpstr>
      <vt:lpstr>Δοκιμή του ξύλου, αντοχή σε θλίψη (συμπίεση) παράλληλα με τις ίνες  (2 από 5)</vt:lpstr>
      <vt:lpstr>Δοκιμή του ξύλου, αντοχή σε θλίψη (συμπίεση) παράλληλα με τις ίνες  (3 από 5)</vt:lpstr>
      <vt:lpstr>Δοκιμή του ξύλου, αντοχή σε θλίψη (συμπίεση) παράλληλα με τις ίνες  (4 από 5)</vt:lpstr>
      <vt:lpstr>Δοκιμή του ξύλου, αντοχή σε θλίψη (συμπίεση) παράλληλα με τις ίνες  (5 από 5)</vt:lpstr>
      <vt:lpstr>Δοκιμή του ξύλου, αντοχή σε κάμψη (1 από 10)</vt:lpstr>
      <vt:lpstr>Δοκιμή του ξύλου, αντοχή σε κάμψη (2 από 10)</vt:lpstr>
      <vt:lpstr>Δοκιμή του ξύλου, αντοχή σε κάμψη (3 από 10)</vt:lpstr>
      <vt:lpstr>Δοκιμή του ξύλου, αντοχή σε κάμψη (4 από 10)</vt:lpstr>
      <vt:lpstr>Δοκιμή του ξύλου, αντοχή σε κάμψη (5 από 10)</vt:lpstr>
      <vt:lpstr>Δοκιμή του ξύλου, αντοχή σε κάμψη (6 από 10)</vt:lpstr>
      <vt:lpstr>Δοκιμή του ξύλου, αντοχή σε κάμψη (7 από 10)</vt:lpstr>
      <vt:lpstr>Δοκιμή του ξύλου, αντοχή σε κάμψη (8 από 10)</vt:lpstr>
      <vt:lpstr>Δοκιμή του ξύλου, αντοχή σε κάμψη (9 από 10)</vt:lpstr>
      <vt:lpstr>Δοκιμή του ξύλου, αντοχή σε κάμψη (10 από 10)</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Ποιοτικός Έλεγχος Πρώτων Υλών:  Μηχανικές Ιδιότητες του Ξύλου και των σύνθετων συγκολλημένων προϊόντων.</dc:title>
  <dc:creator>Γεώργιος Νταλός</dc:creator>
  <cp:keywords>Ποιοτικός Έλεγχος Πρώτων Υλών,  Μηχανικές Ιδιότητες του Ξύλου και των σύνθετων συγκολλημένων προϊόντων,</cp:keywords>
  <cp:lastModifiedBy>Windows User</cp:lastModifiedBy>
  <cp:revision>597</cp:revision>
  <dcterms:created xsi:type="dcterms:W3CDTF">2012-09-06T09:03:05Z</dcterms:created>
  <dcterms:modified xsi:type="dcterms:W3CDTF">2005-10-03T00:49:29Z</dcterms:modified>
</cp:coreProperties>
</file>