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sldIdLst>
    <p:sldId id="256" r:id="rId3"/>
    <p:sldId id="257" r:id="rId4"/>
    <p:sldId id="259" r:id="rId5"/>
    <p:sldId id="261" r:id="rId6"/>
    <p:sldId id="262" r:id="rId7"/>
    <p:sldId id="264" r:id="rId8"/>
    <p:sldId id="370" r:id="rId9"/>
    <p:sldId id="371" r:id="rId10"/>
    <p:sldId id="365" r:id="rId11"/>
    <p:sldId id="366" r:id="rId12"/>
    <p:sldId id="410" r:id="rId13"/>
    <p:sldId id="411" r:id="rId14"/>
    <p:sldId id="412" r:id="rId15"/>
    <p:sldId id="372" r:id="rId16"/>
    <p:sldId id="413" r:id="rId17"/>
    <p:sldId id="280" r:id="rId18"/>
  </p:sldIdLst>
  <p:sldSz cx="9144000" cy="6858000" type="screen4x3"/>
  <p:notesSz cx="6858000" cy="9144000"/>
  <p:custDataLst>
    <p:tags r:id="rId2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101" d="100"/>
          <a:sy n="101" d="100"/>
        </p:scale>
        <p:origin x="132" y="27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31752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72750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296420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132233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82920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17806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81539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63639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61969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6.xml"/><Relationship Id="rId7" Type="http://schemas.openxmlformats.org/officeDocument/2006/relationships/notesSlide" Target="../notesSlides/notesSlide1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tags" Target="../tags/tag4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1.xml"/><Relationship Id="rId7" Type="http://schemas.openxmlformats.org/officeDocument/2006/relationships/notesSlide" Target="../notesSlides/notesSlide1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6.xml"/><Relationship Id="rId7" Type="http://schemas.openxmlformats.org/officeDocument/2006/relationships/notesSlide" Target="../notesSlides/notesSlide1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oleObject" Target="../embeddings/oleObject3.bin"/><Relationship Id="rId3" Type="http://schemas.openxmlformats.org/officeDocument/2006/relationships/tags" Target="../tags/tag60.xml"/><Relationship Id="rId7" Type="http://schemas.openxmlformats.org/officeDocument/2006/relationships/slideLayout" Target="../slideLayouts/slideLayout2.xml"/><Relationship Id="rId12" Type="http://schemas.openxmlformats.org/officeDocument/2006/relationships/image" Target="../media/image13.wmf"/><Relationship Id="rId2" Type="http://schemas.openxmlformats.org/officeDocument/2006/relationships/tags" Target="../tags/tag59.xml"/><Relationship Id="rId1" Type="http://schemas.openxmlformats.org/officeDocument/2006/relationships/vmlDrawing" Target="../drawings/vmlDrawing1.vml"/><Relationship Id="rId6" Type="http://schemas.openxmlformats.org/officeDocument/2006/relationships/tags" Target="../tags/tag63.xml"/><Relationship Id="rId11" Type="http://schemas.openxmlformats.org/officeDocument/2006/relationships/oleObject" Target="../embeddings/oleObject2.bin"/><Relationship Id="rId5" Type="http://schemas.openxmlformats.org/officeDocument/2006/relationships/tags" Target="../tags/tag62.xml"/><Relationship Id="rId10" Type="http://schemas.openxmlformats.org/officeDocument/2006/relationships/image" Target="../media/image12.wmf"/><Relationship Id="rId4" Type="http://schemas.openxmlformats.org/officeDocument/2006/relationships/tags" Target="../tags/tag61.xml"/><Relationship Id="rId9" Type="http://schemas.openxmlformats.org/officeDocument/2006/relationships/oleObject" Target="../embeddings/oleObject1.bin"/><Relationship Id="rId1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notesSlide" Target="../notesSlides/notesSlide14.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tags" Target="../tags/tag67.xml"/></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notesSlide" Target="../notesSlides/notesSlide1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xml"/><Relationship Id="rId5" Type="http://schemas.openxmlformats.org/officeDocument/2006/relationships/tags" Target="../tags/tag73.xml"/><Relationship Id="rId4" Type="http://schemas.openxmlformats.org/officeDocument/2006/relationships/tags" Target="../tags/tag72.xml"/></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2.xml"/><Relationship Id="rId5" Type="http://schemas.openxmlformats.org/officeDocument/2006/relationships/tags" Target="../tags/tag22.xml"/><Relationship Id="rId10" Type="http://schemas.openxmlformats.org/officeDocument/2006/relationships/slide" Target="slide10.xml"/><Relationship Id="rId4" Type="http://schemas.openxmlformats.org/officeDocument/2006/relationships/tags" Target="../tags/tag21.xml"/><Relationship Id="rId9"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hyperlink" Target="http://www.euretirio.com/2010/06/supply.html#ixzz22xPKRlDR" TargetMode="External"/><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5.xml"/><Relationship Id="rId7"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1.xml"/><Relationship Id="rId7" Type="http://schemas.openxmlformats.org/officeDocument/2006/relationships/notesSlide" Target="../notesSlides/notesSlide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a:t>Μικροοικονομική </a:t>
            </a:r>
            <a:r>
              <a:rPr lang="en-US" dirty="0" smtClean="0"/>
              <a:t>                             </a:t>
            </a:r>
            <a:r>
              <a:rPr lang="el-GR" dirty="0" smtClean="0"/>
              <a:t>Θεωρία </a:t>
            </a:r>
            <a:r>
              <a:rPr lang="el-GR" dirty="0"/>
              <a:t>και </a:t>
            </a:r>
            <a:r>
              <a:rPr lang="el-GR" dirty="0" smtClean="0"/>
              <a:t>Πολιτική</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4</a:t>
            </a:r>
            <a:r>
              <a:rPr lang="el-GR" sz="2800" b="1" dirty="0" smtClean="0"/>
              <a:t>:</a:t>
            </a:r>
            <a:r>
              <a:rPr lang="en-US" sz="2800" dirty="0" smtClean="0"/>
              <a:t> </a:t>
            </a:r>
            <a:r>
              <a:rPr lang="el-GR" sz="2800" dirty="0" smtClean="0"/>
              <a:t>Ζήτηση Προσφορά και Αγορά.</a:t>
            </a:r>
          </a:p>
          <a:p>
            <a:r>
              <a:rPr lang="el-GR" sz="1600" b="1" dirty="0"/>
              <a:t>Διαλέξεις </a:t>
            </a:r>
            <a:r>
              <a:rPr lang="en-US" sz="1600" b="1" dirty="0" smtClean="0"/>
              <a:t>6</a:t>
            </a:r>
            <a:r>
              <a:rPr lang="el-GR" sz="1600" b="1" dirty="0" smtClean="0"/>
              <a:t> </a:t>
            </a:r>
            <a:r>
              <a:rPr lang="el-GR" sz="1600" b="1" dirty="0"/>
              <a:t>έως </a:t>
            </a:r>
            <a:r>
              <a:rPr lang="en-US" sz="1600" b="1" dirty="0" smtClean="0"/>
              <a:t>7</a:t>
            </a:r>
            <a:r>
              <a:rPr lang="el-GR" sz="1600" b="1" dirty="0" smtClean="0"/>
              <a:t>.</a:t>
            </a:r>
            <a:endParaRPr lang="en-US" sz="12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smtClean="0"/>
              <a:t>Γεώργιος </a:t>
            </a:r>
            <a:r>
              <a:rPr lang="el-GR" sz="2800" dirty="0" smtClean="0"/>
              <a:t>Θεοδοσίου</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Αναπληρωτής 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a:t>Δύο </a:t>
            </a:r>
            <a:r>
              <a:rPr lang="el-GR" sz="3200" dirty="0" smtClean="0"/>
              <a:t>τρόποι Αύξησης </a:t>
            </a:r>
            <a:r>
              <a:rPr lang="el-GR" sz="3200" dirty="0"/>
              <a:t>της </a:t>
            </a:r>
            <a:r>
              <a:rPr lang="el-GR" sz="3200" dirty="0" smtClean="0"/>
              <a:t>Ζήτησης </a:t>
            </a:r>
            <a:r>
              <a:rPr lang="el-GR" sz="3200" dirty="0"/>
              <a:t>(1)</a:t>
            </a:r>
            <a:endParaRPr lang="en-US" sz="1800" b="0" dirty="0"/>
          </a:p>
        </p:txBody>
      </p:sp>
      <p:sp>
        <p:nvSpPr>
          <p:cNvPr id="9" name="Θέση περιεχομένου 8"/>
          <p:cNvSpPr>
            <a:spLocks noGrp="1"/>
          </p:cNvSpPr>
          <p:nvPr>
            <p:ph idx="1"/>
            <p:custDataLst>
              <p:tags r:id="rId3"/>
            </p:custDataLst>
          </p:nvPr>
        </p:nvSpPr>
        <p:spPr>
          <a:xfrm>
            <a:off x="4355976" y="1555572"/>
            <a:ext cx="4680073" cy="3673628"/>
          </a:xfrm>
        </p:spPr>
        <p:txBody>
          <a:bodyPr>
            <a:noAutofit/>
          </a:bodyPr>
          <a:lstStyle/>
          <a:p>
            <a:endParaRPr lang="el-GR" sz="2000" dirty="0"/>
          </a:p>
          <a:p>
            <a:r>
              <a:rPr lang="el-GR" sz="2000" dirty="0"/>
              <a:t>(1) Κίνηση </a:t>
            </a:r>
            <a:r>
              <a:rPr lang="el-GR" sz="2000" b="1" dirty="0">
                <a:solidFill>
                  <a:srgbClr val="C00000"/>
                </a:solidFill>
              </a:rPr>
              <a:t>κατά μήκος</a:t>
            </a:r>
            <a:r>
              <a:rPr lang="el-GR" sz="2000" dirty="0"/>
              <a:t> της καμπύλης ζήτησης από το Α στο Β.</a:t>
            </a:r>
          </a:p>
          <a:p>
            <a:r>
              <a:rPr lang="el-GR" sz="2000" dirty="0"/>
              <a:t>Αντανακλά την αντίδραση των καταναλωτών σε μια μεταβολή της τιμής.</a:t>
            </a:r>
          </a:p>
          <a:p>
            <a:r>
              <a:rPr lang="el-GR" sz="2000" dirty="0"/>
              <a:t>Θα μπορούσε να είναι η συνέπεια μιας μετατόπισης της καμπύλης προσφοράς.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pic>
        <p:nvPicPr>
          <p:cNvPr id="6" name="Εικόνα 5" descr="μετατόπισης της καμπύλης προσφοράς"/>
          <p:cNvPicPr>
            <a:picLocks noChangeAspect="1"/>
          </p:cNvPicPr>
          <p:nvPr/>
        </p:nvPicPr>
        <p:blipFill>
          <a:blip r:embed="rId8"/>
          <a:stretch>
            <a:fillRect/>
          </a:stretch>
        </p:blipFill>
        <p:spPr>
          <a:xfrm>
            <a:off x="73170" y="1350049"/>
            <a:ext cx="4316342" cy="4084674"/>
          </a:xfrm>
          <a:prstGeom prst="rect">
            <a:avLst/>
          </a:prstGeom>
        </p:spPr>
      </p:pic>
    </p:spTree>
    <p:custDataLst>
      <p:tags r:id="rId1"/>
    </p:custDataLst>
    <p:extLst>
      <p:ext uri="{BB962C8B-B14F-4D97-AF65-F5344CB8AC3E}">
        <p14:creationId xmlns:p14="http://schemas.microsoft.com/office/powerpoint/2010/main" val="1396110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a:t>Δύο </a:t>
            </a:r>
            <a:r>
              <a:rPr lang="el-GR" sz="3200" dirty="0" smtClean="0"/>
              <a:t>τρόποι Αύξησης </a:t>
            </a:r>
            <a:r>
              <a:rPr lang="el-GR" sz="3200" dirty="0"/>
              <a:t>της </a:t>
            </a:r>
            <a:r>
              <a:rPr lang="el-GR" sz="3200" dirty="0" smtClean="0"/>
              <a:t>Ζήτησης (2)</a:t>
            </a:r>
            <a:endParaRPr lang="en-US" sz="1800" b="0" dirty="0"/>
          </a:p>
        </p:txBody>
      </p:sp>
      <p:sp>
        <p:nvSpPr>
          <p:cNvPr id="9" name="Θέση περιεχομένου 8"/>
          <p:cNvSpPr>
            <a:spLocks noGrp="1"/>
          </p:cNvSpPr>
          <p:nvPr>
            <p:ph idx="1"/>
            <p:custDataLst>
              <p:tags r:id="rId3"/>
            </p:custDataLst>
          </p:nvPr>
        </p:nvSpPr>
        <p:spPr>
          <a:xfrm>
            <a:off x="4355976" y="1555572"/>
            <a:ext cx="4680073" cy="3673628"/>
          </a:xfrm>
        </p:spPr>
        <p:txBody>
          <a:bodyPr>
            <a:noAutofit/>
          </a:bodyPr>
          <a:lstStyle/>
          <a:p>
            <a:r>
              <a:rPr lang="el-GR" sz="2000" dirty="0"/>
              <a:t>(2) </a:t>
            </a:r>
            <a:r>
              <a:rPr lang="el-GR" sz="2000" b="1" dirty="0">
                <a:solidFill>
                  <a:srgbClr val="C00000"/>
                </a:solidFill>
              </a:rPr>
              <a:t>Μετατόπιση της </a:t>
            </a:r>
            <a:r>
              <a:rPr lang="el-GR" sz="2000" dirty="0"/>
              <a:t>καμπύλης ζήτησης από τη θέση D</a:t>
            </a:r>
            <a:r>
              <a:rPr lang="el-GR" sz="2000" baseline="-25000" dirty="0"/>
              <a:t>0</a:t>
            </a:r>
            <a:r>
              <a:rPr lang="el-GR" sz="2000" dirty="0"/>
              <a:t> στη θέση D</a:t>
            </a:r>
            <a:r>
              <a:rPr lang="el-GR" sz="2000" baseline="-25000" dirty="0"/>
              <a:t>1</a:t>
            </a:r>
            <a:r>
              <a:rPr lang="el-GR" sz="2000" dirty="0"/>
              <a:t>.</a:t>
            </a:r>
          </a:p>
          <a:p>
            <a:r>
              <a:rPr lang="el-GR" sz="2000" dirty="0"/>
              <a:t>Οδηγεί σε αύξηση της ζήτησης για κάθε δεδομένη τιμή.</a:t>
            </a:r>
          </a:p>
          <a:p>
            <a:r>
              <a:rPr lang="el-GR" sz="2000" dirty="0"/>
              <a:t>Για τιμή </a:t>
            </a:r>
            <a:r>
              <a:rPr lang="el-GR" sz="2000" dirty="0" err="1"/>
              <a:t>Pο</a:t>
            </a:r>
            <a:r>
              <a:rPr lang="el-GR" sz="2000" dirty="0"/>
              <a:t> η ζητούμενη ποσότητα αυξάνεται από Q</a:t>
            </a:r>
            <a:r>
              <a:rPr lang="el-GR" sz="2000" baseline="-25000" dirty="0"/>
              <a:t>0</a:t>
            </a:r>
            <a:r>
              <a:rPr lang="el-GR" sz="2000" dirty="0"/>
              <a:t> σε Q</a:t>
            </a:r>
            <a:r>
              <a:rPr lang="el-GR" sz="2000" baseline="-25000" dirty="0"/>
              <a:t>2</a:t>
            </a:r>
            <a:r>
              <a:rPr lang="el-GR" sz="2000" dirty="0"/>
              <a:t>. Για τιμή P</a:t>
            </a:r>
            <a:r>
              <a:rPr lang="el-GR" sz="2000" baseline="-25000" dirty="0"/>
              <a:t>1</a:t>
            </a:r>
            <a:r>
              <a:rPr lang="el-GR" sz="2000" dirty="0"/>
              <a:t> η ζητούμενη ποσότητα αυξάνεται από Q</a:t>
            </a:r>
            <a:r>
              <a:rPr lang="el-GR" sz="2000" baseline="-25000" dirty="0"/>
              <a:t>1</a:t>
            </a:r>
            <a:r>
              <a:rPr lang="el-GR" sz="2000" dirty="0"/>
              <a:t> σε Q</a:t>
            </a:r>
            <a:r>
              <a:rPr lang="el-GR" sz="2000" baseline="-25000" dirty="0"/>
              <a:t>3</a:t>
            </a:r>
            <a:r>
              <a:rPr lang="el-GR" sz="2000" dirty="0"/>
              <a:t>.</a:t>
            </a:r>
          </a:p>
          <a:p>
            <a:endParaRPr lang="el-GR" sz="2000" dirty="0"/>
          </a:p>
          <a:p>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pic>
        <p:nvPicPr>
          <p:cNvPr id="2" name="Εικόνα 1" descr="Μετατόπιση της καμπύλης ζήτησης"/>
          <p:cNvPicPr>
            <a:picLocks noChangeAspect="1"/>
          </p:cNvPicPr>
          <p:nvPr/>
        </p:nvPicPr>
        <p:blipFill>
          <a:blip r:embed="rId8"/>
          <a:stretch>
            <a:fillRect/>
          </a:stretch>
        </p:blipFill>
        <p:spPr>
          <a:xfrm>
            <a:off x="0" y="1555572"/>
            <a:ext cx="4944285" cy="4115157"/>
          </a:xfrm>
          <a:prstGeom prst="rect">
            <a:avLst/>
          </a:prstGeom>
        </p:spPr>
      </p:pic>
    </p:spTree>
    <p:custDataLst>
      <p:tags r:id="rId1"/>
    </p:custDataLst>
    <p:extLst>
      <p:ext uri="{BB962C8B-B14F-4D97-AF65-F5344CB8AC3E}">
        <p14:creationId xmlns:p14="http://schemas.microsoft.com/office/powerpoint/2010/main" val="2655524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a:t>Μια </a:t>
            </a:r>
            <a:r>
              <a:rPr lang="el-GR" sz="3200" dirty="0" smtClean="0"/>
              <a:t>Αγορά </a:t>
            </a:r>
            <a:r>
              <a:rPr lang="el-GR" sz="3200" dirty="0"/>
              <a:t>σε </a:t>
            </a:r>
            <a:r>
              <a:rPr lang="el-GR" sz="3200" dirty="0" smtClean="0"/>
              <a:t>Ανισορροπία.</a:t>
            </a:r>
            <a:endParaRPr lang="en-US" sz="1800" b="0" dirty="0"/>
          </a:p>
        </p:txBody>
      </p:sp>
      <p:sp>
        <p:nvSpPr>
          <p:cNvPr id="9" name="Θέση περιεχομένου 8"/>
          <p:cNvSpPr>
            <a:spLocks noGrp="1"/>
          </p:cNvSpPr>
          <p:nvPr>
            <p:ph idx="1"/>
            <p:custDataLst>
              <p:tags r:id="rId3"/>
            </p:custDataLst>
          </p:nvPr>
        </p:nvSpPr>
        <p:spPr>
          <a:xfrm>
            <a:off x="4355976" y="1555572"/>
            <a:ext cx="4680073" cy="3673628"/>
          </a:xfrm>
        </p:spPr>
        <p:txBody>
          <a:bodyPr>
            <a:noAutofit/>
          </a:bodyPr>
          <a:lstStyle/>
          <a:p>
            <a:r>
              <a:rPr lang="el-GR" sz="1600" dirty="0"/>
              <a:t>Έστω ότι η καμπύλη προσφοράς μετατοπίζεται στη θέση SS λόγω μιας καταστροφικής σοδειάς.</a:t>
            </a:r>
          </a:p>
          <a:p>
            <a:r>
              <a:rPr lang="el-GR" sz="1600" dirty="0"/>
              <a:t>Η κυβέρνηση μπορεί να προσπαθήσει να προστατεύσει τους φτωχούς θέτοντας ως ανώτατη τιμή την P</a:t>
            </a:r>
            <a:r>
              <a:rPr lang="el-GR" sz="1600" baseline="-25000" dirty="0"/>
              <a:t>1</a:t>
            </a:r>
            <a:r>
              <a:rPr lang="el-GR" sz="1600" dirty="0"/>
              <a:t>...</a:t>
            </a:r>
          </a:p>
          <a:p>
            <a:r>
              <a:rPr lang="el-GR" sz="1600" dirty="0"/>
              <a:t>...η οποία είναι χαμηλότερη της Ρ</a:t>
            </a:r>
            <a:r>
              <a:rPr lang="el-GR" sz="1600" baseline="-25000" dirty="0"/>
              <a:t>0</a:t>
            </a:r>
            <a:r>
              <a:rPr lang="el-GR" sz="1600" dirty="0"/>
              <a:t>  που είναι η τιμή ισορροπίας.</a:t>
            </a:r>
          </a:p>
          <a:p>
            <a:r>
              <a:rPr lang="el-GR" sz="1600" dirty="0"/>
              <a:t>Το αποτέλεσμα είναι η ύπαρξη υπερβάλλουσας ζήτησης.</a:t>
            </a:r>
          </a:p>
          <a:p>
            <a:pPr marL="0" indent="0">
              <a:buNone/>
            </a:pPr>
            <a:endParaRPr lang="el-GR" sz="1600" dirty="0" smtClean="0"/>
          </a:p>
          <a:p>
            <a:pPr marL="0" indent="0">
              <a:buNone/>
            </a:pPr>
            <a:r>
              <a:rPr lang="el-GR" sz="1600" b="1" dirty="0" smtClean="0">
                <a:solidFill>
                  <a:srgbClr val="C00000"/>
                </a:solidFill>
              </a:rPr>
              <a:t>Η </a:t>
            </a:r>
            <a:r>
              <a:rPr lang="el-GR" sz="1600" b="1" dirty="0">
                <a:solidFill>
                  <a:srgbClr val="C00000"/>
                </a:solidFill>
              </a:rPr>
              <a:t>υπερβάλλουσα ζήτηση που προκύπτει καθιστά απαραίτητη την ύπαρξη ενός συστήματος ποσοστώσεων.</a:t>
            </a:r>
          </a:p>
          <a:p>
            <a:endParaRPr lang="el-GR" sz="1600" dirty="0"/>
          </a:p>
          <a:p>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pic>
        <p:nvPicPr>
          <p:cNvPr id="3" name="Εικόνα 2" descr="μετατόπιση καμπύλης προσφοράς"/>
          <p:cNvPicPr>
            <a:picLocks noChangeAspect="1"/>
          </p:cNvPicPr>
          <p:nvPr/>
        </p:nvPicPr>
        <p:blipFill>
          <a:blip r:embed="rId8"/>
          <a:stretch>
            <a:fillRect/>
          </a:stretch>
        </p:blipFill>
        <p:spPr>
          <a:xfrm>
            <a:off x="39634" y="1382798"/>
            <a:ext cx="4316342" cy="4389500"/>
          </a:xfrm>
          <a:prstGeom prst="rect">
            <a:avLst/>
          </a:prstGeom>
        </p:spPr>
      </p:pic>
    </p:spTree>
    <p:custDataLst>
      <p:tags r:id="rId1"/>
    </p:custDataLst>
    <p:extLst>
      <p:ext uri="{BB962C8B-B14F-4D97-AF65-F5344CB8AC3E}">
        <p14:creationId xmlns:p14="http://schemas.microsoft.com/office/powerpoint/2010/main" val="3909806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200" dirty="0" smtClean="0"/>
              <a:t>Μεταβολή ενός περισσοτέρων προσδιοριστικών παραγόντων της καμπύλης ζήτησης.</a:t>
            </a:r>
            <a:endParaRPr lang="en-US" sz="1800" b="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4" name="Ορθογώνιο 3"/>
          <p:cNvSpPr/>
          <p:nvPr>
            <p:custDataLst>
              <p:tags r:id="rId6"/>
            </p:custDataLst>
          </p:nvPr>
        </p:nvSpPr>
        <p:spPr>
          <a:xfrm>
            <a:off x="104967" y="1412776"/>
            <a:ext cx="4572000" cy="2308324"/>
          </a:xfrm>
          <a:prstGeom prst="rect">
            <a:avLst/>
          </a:prstGeom>
        </p:spPr>
        <p:txBody>
          <a:bodyPr>
            <a:spAutoFit/>
          </a:bodyPr>
          <a:lstStyle/>
          <a:p>
            <a:pPr marL="285750" indent="-285750">
              <a:buFont typeface="Arial" panose="020B0604020202020204" pitchFamily="34" charset="0"/>
              <a:buChar char="•"/>
            </a:pPr>
            <a:r>
              <a:rPr lang="el-GR" sz="1600" dirty="0"/>
              <a:t>Εάν μεταβληθεί το εισόδημα τότε η καμπύλη ζήτησης  μετατοπίζεται ή δεξιά (αύξηση του εισοδήματος)  ή αριστερά  (μείωση του εισοδήματος).</a:t>
            </a:r>
          </a:p>
          <a:p>
            <a:pPr marL="285750" indent="-285750">
              <a:buFont typeface="Arial" panose="020B0604020202020204" pitchFamily="34" charset="0"/>
              <a:buChar char="•"/>
            </a:pPr>
            <a:r>
              <a:rPr lang="el-GR" sz="1600" dirty="0"/>
              <a:t>Αν η καμπύλη προσφοράς παραμένει η ίδια τότε θα υπάρξει ένα νέο σημείο ισορροπίας.</a:t>
            </a:r>
          </a:p>
          <a:p>
            <a:pPr marL="285750" indent="-285750">
              <a:buFont typeface="Arial" panose="020B0604020202020204" pitchFamily="34" charset="0"/>
              <a:buChar char="•"/>
            </a:pPr>
            <a:r>
              <a:rPr lang="el-GR" sz="1600" dirty="0"/>
              <a:t>Στην περίπτωση που μετατοπίζονται και οι δυο καμπύλες , τότε το μέγεθος εξαρτάται από το μέγεθος της κάθε καμπύλης.</a:t>
            </a:r>
          </a:p>
        </p:txBody>
      </p:sp>
      <p:graphicFrame>
        <p:nvGraphicFramePr>
          <p:cNvPr id="10" name="Object 1"/>
          <p:cNvGraphicFramePr>
            <a:graphicFrameLocks noChangeAspect="1"/>
          </p:cNvGraphicFramePr>
          <p:nvPr>
            <p:extLst>
              <p:ext uri="{D42A27DB-BD31-4B8C-83A1-F6EECF244321}">
                <p14:modId xmlns:p14="http://schemas.microsoft.com/office/powerpoint/2010/main" val="4211961752"/>
              </p:ext>
            </p:extLst>
          </p:nvPr>
        </p:nvGraphicFramePr>
        <p:xfrm>
          <a:off x="249430" y="3614737"/>
          <a:ext cx="3635375" cy="2924175"/>
        </p:xfrm>
        <a:graphic>
          <a:graphicData uri="http://schemas.openxmlformats.org/presentationml/2006/ole">
            <mc:AlternateContent xmlns:mc="http://schemas.openxmlformats.org/markup-compatibility/2006">
              <mc:Choice xmlns:v="urn:schemas-microsoft-com:vml" Requires="v">
                <p:oleObj spid="_x0000_s18485" r:id="rId9" imgW="5741984" imgH="4559781" progId="Visio.Drawing.11">
                  <p:embed/>
                </p:oleObj>
              </mc:Choice>
              <mc:Fallback>
                <p:oleObj r:id="rId9" imgW="5741984" imgH="4559781"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430" y="3614737"/>
                        <a:ext cx="36353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148100382"/>
              </p:ext>
            </p:extLst>
          </p:nvPr>
        </p:nvGraphicFramePr>
        <p:xfrm>
          <a:off x="4617665" y="1248048"/>
          <a:ext cx="4427537" cy="2476500"/>
        </p:xfrm>
        <a:graphic>
          <a:graphicData uri="http://schemas.openxmlformats.org/presentationml/2006/ole">
            <mc:AlternateContent xmlns:mc="http://schemas.openxmlformats.org/markup-compatibility/2006">
              <mc:Choice xmlns:v="urn:schemas-microsoft-com:vml" Requires="v">
                <p:oleObj spid="_x0000_s18486" r:id="rId11" imgW="5711436" imgH="4580146" progId="Visio.Drawing.4">
                  <p:embed/>
                </p:oleObj>
              </mc:Choice>
              <mc:Fallback>
                <p:oleObj r:id="rId11" imgW="5711436" imgH="4580146" progId="Visio.Drawing.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7665" y="1248048"/>
                        <a:ext cx="442753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226505143"/>
              </p:ext>
            </p:extLst>
          </p:nvPr>
        </p:nvGraphicFramePr>
        <p:xfrm>
          <a:off x="4676967" y="3762054"/>
          <a:ext cx="4321175" cy="2590800"/>
        </p:xfrm>
        <a:graphic>
          <a:graphicData uri="http://schemas.openxmlformats.org/presentationml/2006/ole">
            <mc:AlternateContent xmlns:mc="http://schemas.openxmlformats.org/markup-compatibility/2006">
              <mc:Choice xmlns:v="urn:schemas-microsoft-com:vml" Requires="v">
                <p:oleObj spid="_x0000_s18487" r:id="rId13" imgW="5711436" imgH="4580146" progId="Visio.Drawing.4">
                  <p:embed/>
                </p:oleObj>
              </mc:Choice>
              <mc:Fallback>
                <p:oleObj r:id="rId13" imgW="5711436" imgH="4580146" progId="Visio.Drawing.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6967" y="3762054"/>
                        <a:ext cx="43211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414099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a:t>Μεταβολές τιμών και ποσοτήτων</a:t>
            </a:r>
            <a:endParaRPr lang="en-US" sz="1800" b="0" dirty="0"/>
          </a:p>
        </p:txBody>
      </p:sp>
      <p:sp>
        <p:nvSpPr>
          <p:cNvPr id="9" name="Θέση περιεχομένου 8"/>
          <p:cNvSpPr>
            <a:spLocks noGrp="1"/>
          </p:cNvSpPr>
          <p:nvPr>
            <p:ph idx="1"/>
            <p:custDataLst>
              <p:tags r:id="rId3"/>
            </p:custDataLst>
          </p:nvPr>
        </p:nvSpPr>
        <p:spPr>
          <a:xfrm>
            <a:off x="194723" y="1340768"/>
            <a:ext cx="8841327" cy="4513336"/>
          </a:xfrm>
        </p:spPr>
        <p:txBody>
          <a:bodyPr>
            <a:noAutofit/>
          </a:bodyPr>
          <a:lstStyle/>
          <a:p>
            <a:r>
              <a:rPr lang="el-GR" sz="1600" dirty="0"/>
              <a:t>Στην πράξη, δεν μπορούμε να σχεδιάσουμε τις εκ των προτέρων καμπύλες ζήτησης και προσφοράς.</a:t>
            </a:r>
          </a:p>
          <a:p>
            <a:r>
              <a:rPr lang="el-GR" sz="1600" dirty="0" err="1" smtClean="0"/>
              <a:t>Γι’αυτό</a:t>
            </a:r>
            <a:r>
              <a:rPr lang="el-GR" sz="1600" dirty="0" smtClean="0"/>
              <a:t> </a:t>
            </a:r>
            <a:r>
              <a:rPr lang="el-GR" sz="1600" dirty="0"/>
              <a:t>χρησιμοποιούμε ιστορικά στοιχεία και υποθέτουμε ότι οι παρατηρούμενες τιμές είναι τιμές ισορροπίας.</a:t>
            </a:r>
          </a:p>
          <a:p>
            <a:r>
              <a:rPr lang="el-GR" sz="1600" dirty="0"/>
              <a:t>Εφόσον οι υπόλοιποι παράγοντες σπάνια είναι σταθεροί, η ερευνητική δουλειά είναι απαραίτητη.</a:t>
            </a:r>
          </a:p>
          <a:p>
            <a:r>
              <a:rPr lang="el-GR" sz="1600" dirty="0"/>
              <a:t>Σε αυτό το σημείο, η θεωρία μας είναι χρήσιμη.</a:t>
            </a:r>
          </a:p>
          <a:p>
            <a:pPr marL="0" indent="0" algn="ctr">
              <a:buNone/>
            </a:pPr>
            <a:r>
              <a:rPr lang="el-GR" b="1" dirty="0"/>
              <a:t>Τι, πώς και για ποιον</a:t>
            </a:r>
          </a:p>
          <a:p>
            <a:r>
              <a:rPr lang="el-GR" sz="1600" b="1" dirty="0"/>
              <a:t>Η αγορά </a:t>
            </a:r>
          </a:p>
          <a:p>
            <a:pPr marL="400050" lvl="1" indent="0">
              <a:buNone/>
            </a:pPr>
            <a:r>
              <a:rPr lang="el-GR" sz="1600" dirty="0"/>
              <a:t>   - </a:t>
            </a:r>
            <a:r>
              <a:rPr lang="el-GR" sz="1600" b="1" dirty="0"/>
              <a:t>αποφασίζει</a:t>
            </a:r>
            <a:r>
              <a:rPr lang="el-GR" sz="1600" dirty="0"/>
              <a:t> ποια ποσότητα ενός αγαθού θα πρέπει να παραχθεί βρίσκοντας την τιμή που εξισώνει τη ζητούμενη με την προσφερόμενη ποσότητα.</a:t>
            </a:r>
          </a:p>
          <a:p>
            <a:pPr marL="400050" lvl="1" indent="0">
              <a:buNone/>
            </a:pPr>
            <a:r>
              <a:rPr lang="el-GR" sz="1600" dirty="0"/>
              <a:t>   - </a:t>
            </a:r>
            <a:r>
              <a:rPr lang="el-GR" sz="1600" b="1" dirty="0"/>
              <a:t>μας λέει </a:t>
            </a:r>
            <a:r>
              <a:rPr lang="el-GR" sz="1600" dirty="0"/>
              <a:t>για ποιους παράγονται τα αγαθά, δηλαδή για τους καταναλωτές αυτούς που είναι διατεθειμένοι να καταβάλουν την τιμή ισορροπίας.</a:t>
            </a:r>
          </a:p>
          <a:p>
            <a:pPr marL="400050" lvl="1" indent="0">
              <a:buNone/>
            </a:pPr>
            <a:r>
              <a:rPr lang="el-GR" sz="1600" dirty="0"/>
              <a:t>   - </a:t>
            </a:r>
            <a:r>
              <a:rPr lang="el-GR" sz="1600" b="1" dirty="0"/>
              <a:t>καθορίζει</a:t>
            </a:r>
            <a:r>
              <a:rPr lang="el-GR" sz="1600" dirty="0"/>
              <a:t> ποια αγαθά θα παραχθούν, καθώς μπορεί να υπάρχουν αγαθά για τα οποία κανένας καταναλωτής δεν είναι διατεθειμένος να πληρώσει την τιμή στην οποία οι επιχειρήσεις θα ήταν διατεθειμένες να τα προσφέρουν.</a:t>
            </a:r>
          </a:p>
          <a:p>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718028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custDataLst>
              <p:tags r:id="rId3"/>
            </p:custDataLst>
          </p:nvPr>
        </p:nvSpPr>
        <p:spPr>
          <a:xfrm>
            <a:off x="323528" y="1340768"/>
            <a:ext cx="8568952" cy="3539430"/>
          </a:xfrm>
          <a:prstGeom prst="rect">
            <a:avLst/>
          </a:prstGeom>
        </p:spPr>
        <p:txBody>
          <a:bodyPr wrap="square">
            <a:spAutoFit/>
          </a:bodyPr>
          <a:lstStyle/>
          <a:p>
            <a:r>
              <a:rPr lang="el-GR" sz="1600" dirty="0"/>
              <a:t>ΠΑΠΑΗΛΙΑΣ ΘΕΟΔΩΡΟΣ (2006)  Παραδόσεις Πολιτικής Οικονομίας Εκδόσεις ΑΘ. ΣΤΑΜΟΥΛΗΣ. </a:t>
            </a:r>
            <a:r>
              <a:rPr lang="el-GR" sz="1600" dirty="0" smtClean="0"/>
              <a:t>ΑΘΗΝΑ</a:t>
            </a:r>
          </a:p>
          <a:p>
            <a:endParaRPr lang="el-GR" sz="1600" dirty="0"/>
          </a:p>
          <a:p>
            <a:r>
              <a:rPr lang="el-GR" sz="1600" dirty="0" smtClean="0"/>
              <a:t>D</a:t>
            </a:r>
            <a:r>
              <a:rPr lang="el-GR" sz="1600" dirty="0"/>
              <a:t>. BEGG, S.FISCER, R. DOMBUSCH Εισαγωγή στην Οικονομική ΤΟΜΟΣ Α  </a:t>
            </a:r>
            <a:r>
              <a:rPr lang="el-GR" sz="1600" dirty="0" err="1"/>
              <a:t>Eκ</a:t>
            </a:r>
            <a:r>
              <a:rPr lang="el-GR" sz="1600" dirty="0"/>
              <a:t>. </a:t>
            </a:r>
            <a:r>
              <a:rPr lang="el-GR" sz="1600" dirty="0" smtClean="0"/>
              <a:t>ΚΡΙΤΙΚΗ</a:t>
            </a:r>
          </a:p>
          <a:p>
            <a:endParaRPr lang="el-GR" sz="1600" dirty="0"/>
          </a:p>
          <a:p>
            <a:r>
              <a:rPr lang="el-GR" sz="1600" dirty="0" smtClean="0"/>
              <a:t>SALVATOR </a:t>
            </a:r>
            <a:r>
              <a:rPr lang="el-GR" sz="1600" dirty="0"/>
              <a:t>DOMINICK (2007) Η επιχειρησιακή Οικονομική στο Διεθνές Οικονομικό Περιβάλλον. </a:t>
            </a:r>
            <a:r>
              <a:rPr lang="el-GR" sz="1600" dirty="0" err="1"/>
              <a:t>Εκδ</a:t>
            </a:r>
            <a:r>
              <a:rPr lang="el-GR" sz="1600" dirty="0"/>
              <a:t>. </a:t>
            </a:r>
            <a:r>
              <a:rPr lang="el-GR" sz="1600" dirty="0" smtClean="0"/>
              <a:t>GUTENBERG</a:t>
            </a:r>
          </a:p>
          <a:p>
            <a:endParaRPr lang="el-GR" sz="1600" dirty="0"/>
          </a:p>
          <a:p>
            <a:r>
              <a:rPr lang="el-GR" sz="1600" dirty="0" err="1" smtClean="0"/>
              <a:t>Dominick</a:t>
            </a:r>
            <a:r>
              <a:rPr lang="el-GR" sz="1600" dirty="0" smtClean="0"/>
              <a:t> </a:t>
            </a:r>
            <a:r>
              <a:rPr lang="el-GR" sz="1600" dirty="0" err="1"/>
              <a:t>Salvatore</a:t>
            </a:r>
            <a:r>
              <a:rPr lang="el-GR" sz="1600" dirty="0"/>
              <a:t>  (2012) « ΕΠΙΧΕΙΡΗΣΙΑΚΗ ΟΙΚΟΝΟΜΙΚΗ ΣΤΟ ΔΙΕΘΝΕΣ ΟΙΚΟΝΟΜΙΚΟ ΠΕΡΙΒΑΛΛΟΝ  ΕΚΔ.  </a:t>
            </a:r>
            <a:r>
              <a:rPr lang="el-GR" sz="1600" dirty="0" smtClean="0"/>
              <a:t>GUTENBERG</a:t>
            </a:r>
          </a:p>
          <a:p>
            <a:endParaRPr lang="el-GR" sz="1600" dirty="0"/>
          </a:p>
          <a:p>
            <a:r>
              <a:rPr lang="en-US" sz="1600" dirty="0" smtClean="0"/>
              <a:t>M</a:t>
            </a:r>
            <a:r>
              <a:rPr lang="en-US" sz="1600" dirty="0"/>
              <a:t>. FRIEDMAN “The </a:t>
            </a:r>
            <a:r>
              <a:rPr lang="en-US" sz="1600" dirty="0" err="1"/>
              <a:t>Methology</a:t>
            </a:r>
            <a:r>
              <a:rPr lang="en-US" sz="1600" dirty="0"/>
              <a:t> of Positive Economics”  </a:t>
            </a:r>
            <a:r>
              <a:rPr lang="en-US" sz="1600" dirty="0" err="1"/>
              <a:t>στο</a:t>
            </a:r>
            <a:r>
              <a:rPr lang="en-US" sz="1600" dirty="0"/>
              <a:t> Essays in Positive Economics (Chicago: University of Chicago Press, 1953)</a:t>
            </a:r>
          </a:p>
          <a:p>
            <a:endParaRPr lang="el-GR" sz="16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653735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
        <p:nvSpPr>
          <p:cNvPr id="5" name="TextBox 4"/>
          <p:cNvSpPr txBox="1"/>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Να σχεδιάζει ο σπουδαστής την καμπύλη της προσφοράς.</a:t>
            </a:r>
            <a:endParaRPr lang="en-US" sz="2800" dirty="0" smtClean="0"/>
          </a:p>
          <a:p>
            <a:pPr lvl="0"/>
            <a:r>
              <a:rPr lang="el-GR" sz="2800" dirty="0" smtClean="0"/>
              <a:t>Να ορίζει την ισορροπία στην αγορά.</a:t>
            </a:r>
            <a:endParaRPr lang="el-GR" sz="2800" dirty="0" smtClean="0"/>
          </a:p>
          <a:p>
            <a:pPr lvl="0"/>
            <a:r>
              <a:rPr lang="el-GR" sz="2800" dirty="0" smtClean="0"/>
              <a:t>Να περιγράφει 2 τρόπους αύξησης της ζήτησης</a:t>
            </a:r>
            <a:endParaRPr lang="el-GR" sz="2800" dirty="0" smtClean="0"/>
          </a:p>
          <a:p>
            <a:pPr lvl="0"/>
            <a:r>
              <a:rPr lang="el-GR" sz="2800" dirty="0" smtClean="0"/>
              <a:t>Να εξηγεί πότε υπάρχει ανισορροπία στην αγορά.</a:t>
            </a:r>
            <a:endParaRPr lang="el-GR" sz="2800" dirty="0" smtClean="0"/>
          </a:p>
          <a:p>
            <a:pPr lvl="0"/>
            <a:r>
              <a:rPr lang="el-GR" sz="2800" dirty="0" smtClean="0"/>
              <a:t>Να εξηγεί το ρόλο της αγοράς στο σχεδιασμό καμπύλων προσφοράς </a:t>
            </a:r>
            <a:r>
              <a:rPr lang="el-GR" sz="2800" smtClean="0"/>
              <a:t>και ζήτησης.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539552" y="2060848"/>
            <a:ext cx="7272808" cy="2880320"/>
          </a:xfrm>
        </p:spPr>
        <p:txBody>
          <a:bodyPr>
            <a:noAutofit/>
          </a:bodyPr>
          <a:lstStyle/>
          <a:p>
            <a:pPr lvl="1">
              <a:buFont typeface="Wingdings" pitchFamily="2" charset="2"/>
              <a:buChar char="§"/>
            </a:pPr>
            <a:r>
              <a:rPr lang="el-GR" dirty="0">
                <a:hlinkClick r:id="rId8" action="ppaction://hlinksldjump"/>
              </a:rPr>
              <a:t>Προσφορά Παραγωγή Κόστος Έσοδο..</a:t>
            </a:r>
            <a:endParaRPr lang="el-GR" dirty="0" smtClean="0">
              <a:hlinkClick r:id="rId8" action="ppaction://hlinksldjump"/>
            </a:endParaRPr>
          </a:p>
          <a:p>
            <a:pPr lvl="1">
              <a:buFont typeface="Wingdings" pitchFamily="2" charset="2"/>
              <a:buChar char="§"/>
            </a:pPr>
            <a:r>
              <a:rPr lang="el-GR" dirty="0">
                <a:hlinkClick r:id="rId9" action="ppaction://hlinksldjump"/>
              </a:rPr>
              <a:t>Ισορροπία στην </a:t>
            </a:r>
            <a:r>
              <a:rPr lang="el-GR" dirty="0" smtClean="0">
                <a:hlinkClick r:id="rId9" action="ppaction://hlinksldjump"/>
              </a:rPr>
              <a:t>Αγορά.</a:t>
            </a:r>
            <a:endParaRPr lang="el-GR" dirty="0" smtClean="0">
              <a:hlinkClick r:id="rId8" action="ppaction://hlinksldjump"/>
            </a:endParaRPr>
          </a:p>
          <a:p>
            <a:pPr lvl="1">
              <a:buFont typeface="Wingdings" pitchFamily="2" charset="2"/>
              <a:buChar char="§"/>
            </a:pPr>
            <a:r>
              <a:rPr lang="el-GR" dirty="0">
                <a:hlinkClick r:id="rId10" action="ppaction://hlinksldjump"/>
              </a:rPr>
              <a:t>Δύο τρόποι Αύξησης της Ζήτησης . </a:t>
            </a:r>
            <a:endParaRPr lang="fi-FI" dirty="0"/>
          </a:p>
          <a:p>
            <a:pPr lvl="1">
              <a:buFont typeface="Wingdings" pitchFamily="2" charset="2"/>
              <a:buChar char="§"/>
            </a:pPr>
            <a:r>
              <a:rPr lang="el-GR" dirty="0">
                <a:hlinkClick r:id="rId11" action="ppaction://hlinksldjump"/>
              </a:rPr>
              <a:t>Μια Αγορά σε Ανισορροπία</a:t>
            </a:r>
            <a:r>
              <a:rPr lang="el-GR" dirty="0" smtClean="0">
                <a:hlinkClick r:id="rId11" action="ppaction://hlinksldjump"/>
              </a:rPr>
              <a:t>.</a:t>
            </a:r>
            <a:endParaRPr lang="el-GR" dirty="0" smtClean="0">
              <a:hlinkClick r:id="" action="ppaction://noaction"/>
            </a:endParaRPr>
          </a:p>
          <a:p>
            <a:pPr lvl="1">
              <a:buFont typeface="Wingdings" pitchFamily="2" charset="2"/>
              <a:buChar char="§"/>
            </a:pPr>
            <a:r>
              <a:rPr lang="el-GR" dirty="0" smtClean="0">
                <a:hlinkClick r:id="rId12" action="ppaction://hlinksldjump"/>
              </a:rPr>
              <a:t>Μεταβολές </a:t>
            </a:r>
            <a:r>
              <a:rPr lang="el-GR" dirty="0">
                <a:hlinkClick r:id="rId12" action="ppaction://hlinksldjump"/>
              </a:rPr>
              <a:t>τιμών και ποσοτήτων</a:t>
            </a:r>
            <a:endParaRPr lang="el-GR" dirty="0" smtClean="0">
              <a:hlinkClick r:id="" action="ppaction://noaction"/>
            </a:endParaRPr>
          </a:p>
          <a:p>
            <a:pPr marL="457200" lvl="1" indent="0">
              <a:buNone/>
            </a:pPr>
            <a:endParaRPr lang="el-GR" sz="18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smtClean="0"/>
              <a:t>Προσφορά Παραγωγή Κόστος Έσοδο.</a:t>
            </a:r>
            <a:endParaRPr lang="en-US" sz="2400" b="0" dirty="0"/>
          </a:p>
        </p:txBody>
      </p:sp>
      <p:sp>
        <p:nvSpPr>
          <p:cNvPr id="9" name="Θέση περιεχομένου 8"/>
          <p:cNvSpPr>
            <a:spLocks noGrp="1"/>
          </p:cNvSpPr>
          <p:nvPr>
            <p:ph idx="1"/>
            <p:custDataLst>
              <p:tags r:id="rId3"/>
            </p:custDataLst>
          </p:nvPr>
        </p:nvSpPr>
        <p:spPr>
          <a:xfrm>
            <a:off x="323528" y="1268760"/>
            <a:ext cx="3528392" cy="2946752"/>
          </a:xfrm>
        </p:spPr>
        <p:txBody>
          <a:bodyPr>
            <a:noAutofit/>
          </a:bodyPr>
          <a:lstStyle/>
          <a:p>
            <a:pPr marL="0" indent="0" algn="ctr">
              <a:buNone/>
            </a:pPr>
            <a:r>
              <a:rPr lang="el-GR" sz="1400" b="1" dirty="0" smtClean="0">
                <a:solidFill>
                  <a:srgbClr val="0000FF"/>
                </a:solidFill>
              </a:rPr>
              <a:t>Η </a:t>
            </a:r>
            <a:r>
              <a:rPr lang="el-GR" sz="1400" b="1" dirty="0">
                <a:solidFill>
                  <a:srgbClr val="0000FF"/>
                </a:solidFill>
              </a:rPr>
              <a:t>ΚΑΜΠΥΛΗ ΠΡΟΣΦΟΡΑΣ</a:t>
            </a:r>
          </a:p>
          <a:p>
            <a:pPr>
              <a:buFont typeface="Wingdings" panose="05000000000000000000" pitchFamily="2" charset="2"/>
              <a:buChar char="q"/>
            </a:pPr>
            <a:r>
              <a:rPr lang="el-GR" sz="1400" dirty="0"/>
              <a:t>Αν τα σημεία που αντιστοιχούν στους συνδυασμούς τιμής και προσφοράς του πίνακα της ζήτησης και συνδεθούν μεταξύ τους, σχηματίζεται η καμπύλη της προσφοράς, AA.</a:t>
            </a:r>
          </a:p>
          <a:p>
            <a:pPr>
              <a:buFont typeface="Wingdings" panose="05000000000000000000" pitchFamily="2" charset="2"/>
              <a:buChar char="q"/>
            </a:pPr>
            <a:r>
              <a:rPr lang="el-GR" sz="1400" dirty="0"/>
              <a:t> Η καμπύλη αυτή έχει θετική κλίση λόγω της σχέσης μεταξύ της τιμής του προϊόντος και της ζητούμενης ποσότητας.</a:t>
            </a:r>
            <a:br>
              <a:rPr lang="el-GR" sz="1400" dirty="0"/>
            </a:br>
            <a:endParaRPr lang="el-GR" sz="1400" dirty="0" smtClean="0"/>
          </a:p>
          <a:p>
            <a:pPr>
              <a:buFont typeface="Wingdings" panose="05000000000000000000" pitchFamily="2" charset="2"/>
              <a:buChar char="q"/>
            </a:pPr>
            <a:r>
              <a:rPr lang="el-GR" sz="1400" dirty="0" smtClean="0"/>
              <a:t>Όταν η τιμή ενός αγαθού αυξάνεται, τότε αυξάνεται η παραγόμενη ποσότητα γιατί όσο αυξάνεται η ποσότητα του προϊόντος που παράγει μια επιχείρηση τόσο υψηλότερο γίνεται το κατά μονάδα κόστος παραγωγής  του.</a:t>
            </a:r>
          </a:p>
          <a:p>
            <a:pPr marL="0" indent="0">
              <a:buNone/>
            </a:pPr>
            <a:r>
              <a:rPr lang="el-GR" sz="1400" dirty="0" smtClean="0"/>
              <a:t>Πηγή: </a:t>
            </a:r>
            <a:r>
              <a:rPr lang="el-GR" sz="1400" dirty="0" smtClean="0">
                <a:hlinkClick r:id="rId8"/>
              </a:rPr>
              <a:t>http</a:t>
            </a:r>
            <a:r>
              <a:rPr lang="el-GR" sz="1400" dirty="0">
                <a:hlinkClick r:id="rId8"/>
              </a:rPr>
              <a:t>://</a:t>
            </a:r>
            <a:r>
              <a:rPr lang="el-GR" sz="1400" dirty="0" smtClean="0">
                <a:hlinkClick r:id="rId8"/>
              </a:rPr>
              <a:t>www.euretirio.com/2010/06/supply.html#ixzz22xPKRlDR</a:t>
            </a:r>
            <a:r>
              <a:rPr lang="el-GR" sz="1400" dirty="0" smtClean="0"/>
              <a:t> </a:t>
            </a:r>
            <a:r>
              <a:rPr lang="el-GR" sz="1400" dirty="0"/>
              <a:t/>
            </a:r>
            <a:br>
              <a:rPr lang="el-GR" sz="1400" dirty="0"/>
            </a:br>
            <a:endParaRPr lang="el-GR" sz="1400" dirty="0"/>
          </a:p>
          <a:p>
            <a:pPr>
              <a:buFont typeface="Wingdings" panose="05000000000000000000" pitchFamily="2" charset="2"/>
              <a:buChar char="q"/>
            </a:pPr>
            <a:endParaRPr lang="el-GR" sz="1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pic>
        <p:nvPicPr>
          <p:cNvPr id="2" name="Εικόνα 1" descr="καμύλη προσφοράς βάσει τιμής και πσότητας."/>
          <p:cNvPicPr>
            <a:picLocks noChangeAspect="1"/>
          </p:cNvPicPr>
          <p:nvPr/>
        </p:nvPicPr>
        <p:blipFill>
          <a:blip r:embed="rId9"/>
          <a:stretch>
            <a:fillRect/>
          </a:stretch>
        </p:blipFill>
        <p:spPr>
          <a:xfrm>
            <a:off x="4763519" y="1121790"/>
            <a:ext cx="3584023" cy="5096448"/>
          </a:xfrm>
          <a:prstGeom prst="rect">
            <a:avLst/>
          </a:prstGeom>
        </p:spPr>
      </p:pic>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553516"/>
            <a:ext cx="8229600" cy="940966"/>
          </a:xfrm>
        </p:spPr>
        <p:txBody>
          <a:bodyPr>
            <a:noAutofit/>
          </a:bodyPr>
          <a:lstStyle/>
          <a:p>
            <a:r>
              <a:rPr lang="el-GR" dirty="0" smtClean="0"/>
              <a:t>Προσφορά. </a:t>
            </a:r>
            <a:endParaRPr lang="en-US" sz="2800" b="0" dirty="0"/>
          </a:p>
        </p:txBody>
      </p:sp>
      <p:sp>
        <p:nvSpPr>
          <p:cNvPr id="9" name="Θέση περιεχομένου 8"/>
          <p:cNvSpPr>
            <a:spLocks noGrp="1"/>
          </p:cNvSpPr>
          <p:nvPr>
            <p:ph idx="1"/>
            <p:custDataLst>
              <p:tags r:id="rId3"/>
            </p:custDataLst>
          </p:nvPr>
        </p:nvSpPr>
        <p:spPr>
          <a:xfrm>
            <a:off x="233636" y="1628800"/>
            <a:ext cx="4320480" cy="2946752"/>
          </a:xfrm>
        </p:spPr>
        <p:txBody>
          <a:bodyPr>
            <a:noAutofit/>
          </a:bodyPr>
          <a:lstStyle/>
          <a:p>
            <a:r>
              <a:rPr lang="el-GR" sz="1600" dirty="0" smtClean="0"/>
              <a:t>Η καμπύλη προσφοράς δείχνει τη σχέση τιμής και προσφερόμενης ποσότητας όταν οι υπόλοιποι παράγοντες είναι σταθεροί Στους υπόλοιπους παράγοντες συμπεριλαμβάνονται:</a:t>
            </a:r>
          </a:p>
          <a:p>
            <a:pPr lvl="1"/>
            <a:r>
              <a:rPr lang="el-GR" sz="1600" dirty="0" smtClean="0"/>
              <a:t> η τεχνολογία  </a:t>
            </a:r>
          </a:p>
          <a:p>
            <a:pPr lvl="1"/>
            <a:r>
              <a:rPr lang="el-GR" sz="1600" dirty="0" smtClean="0"/>
              <a:t> το κόστος των εισροών</a:t>
            </a:r>
          </a:p>
          <a:p>
            <a:pPr lvl="1"/>
            <a:r>
              <a:rPr lang="el-GR" sz="1600" dirty="0" smtClean="0"/>
              <a:t> οι κυβερνητικές ρυθμίσεις</a:t>
            </a:r>
          </a:p>
          <a:p>
            <a:r>
              <a:rPr lang="el-GR" sz="1600" dirty="0" smtClean="0"/>
              <a:t>Αλλαγές σε αυτούς τους παράγοντες μεταβάλλουν τη θέση της καμπύλης προσφοράς.</a:t>
            </a:r>
          </a:p>
          <a:p>
            <a:pPr marL="0" indent="0">
              <a:buNone/>
            </a:pPr>
            <a:endParaRPr lang="el-GR" sz="1600" dirty="0" smtClean="0"/>
          </a:p>
          <a:p>
            <a:pPr marL="0" indent="0">
              <a:buNone/>
            </a:pPr>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pic>
        <p:nvPicPr>
          <p:cNvPr id="3" name="Εικόνα 2" descr="καμπύλη προσφοράς."/>
          <p:cNvPicPr>
            <a:picLocks noChangeAspect="1"/>
          </p:cNvPicPr>
          <p:nvPr/>
        </p:nvPicPr>
        <p:blipFill>
          <a:blip r:embed="rId8"/>
          <a:stretch>
            <a:fillRect/>
          </a:stretch>
        </p:blipFill>
        <p:spPr>
          <a:xfrm>
            <a:off x="4717960" y="1916832"/>
            <a:ext cx="3968840" cy="2786113"/>
          </a:xfrm>
          <a:prstGeom prst="rect">
            <a:avLst/>
          </a:prstGeom>
        </p:spPr>
      </p:pic>
    </p:spTree>
    <p:custDataLst>
      <p:tags r:id="rId1"/>
    </p:custDataLst>
    <p:extLst>
      <p:ext uri="{BB962C8B-B14F-4D97-AF65-F5344CB8AC3E}">
        <p14:creationId xmlns:p14="http://schemas.microsoft.com/office/powerpoint/2010/main" val="1778522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1512168"/>
          </a:xfrm>
        </p:spPr>
        <p:txBody>
          <a:bodyPr>
            <a:noAutofit/>
          </a:bodyPr>
          <a:lstStyle/>
          <a:p>
            <a:r>
              <a:rPr lang="el-GR" dirty="0" smtClean="0"/>
              <a:t>Ισορροπία </a:t>
            </a:r>
            <a:r>
              <a:rPr lang="el-GR" dirty="0"/>
              <a:t>στην </a:t>
            </a:r>
            <a:r>
              <a:rPr lang="el-GR" dirty="0" smtClean="0"/>
              <a:t>Αγορά </a:t>
            </a:r>
            <a:r>
              <a:rPr lang="el-GR" dirty="0"/>
              <a:t>(1</a:t>
            </a:r>
            <a:r>
              <a:rPr lang="el-GR" dirty="0" smtClean="0"/>
              <a:t>)</a:t>
            </a:r>
            <a:endParaRPr lang="en-US" sz="28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
        <p:nvSpPr>
          <p:cNvPr id="2" name="Ορθογώνιο 1"/>
          <p:cNvSpPr/>
          <p:nvPr>
            <p:custDataLst>
              <p:tags r:id="rId5"/>
            </p:custDataLst>
          </p:nvPr>
        </p:nvSpPr>
        <p:spPr>
          <a:xfrm>
            <a:off x="457200" y="2188459"/>
            <a:ext cx="3610744" cy="2308324"/>
          </a:xfrm>
          <a:prstGeom prst="rect">
            <a:avLst/>
          </a:prstGeom>
        </p:spPr>
        <p:txBody>
          <a:bodyPr wrap="square">
            <a:spAutoFit/>
          </a:bodyPr>
          <a:lstStyle/>
          <a:p>
            <a:pPr marL="285750" indent="-285750">
              <a:buFont typeface="Arial" panose="020B0604020202020204" pitchFamily="34" charset="0"/>
              <a:buChar char="•"/>
            </a:pPr>
            <a:r>
              <a:rPr lang="el-GR" dirty="0"/>
              <a:t>Η αγορά ισορροπεί στο σημείο </a:t>
            </a:r>
            <a:r>
              <a:rPr lang="el-GR" dirty="0" smtClean="0"/>
              <a:t>E0 </a:t>
            </a:r>
            <a:r>
              <a:rPr lang="el-GR" dirty="0"/>
              <a:t>όπου η ζητούμενη ποσότητα ισούται με την προσφερόμενη ποσότητα, </a:t>
            </a:r>
            <a:endParaRPr lang="el-GR" dirty="0" smtClean="0"/>
          </a:p>
          <a:p>
            <a:r>
              <a:rPr lang="el-GR" dirty="0" smtClean="0"/>
              <a:t>      </a:t>
            </a:r>
          </a:p>
          <a:p>
            <a:r>
              <a:rPr lang="el-GR" dirty="0"/>
              <a:t> </a:t>
            </a:r>
            <a:r>
              <a:rPr lang="el-GR" dirty="0" smtClean="0"/>
              <a:t>    </a:t>
            </a:r>
          </a:p>
          <a:p>
            <a:r>
              <a:rPr lang="el-GR" dirty="0"/>
              <a:t> </a:t>
            </a:r>
            <a:r>
              <a:rPr lang="el-GR" dirty="0" smtClean="0"/>
              <a:t>     </a:t>
            </a:r>
            <a:r>
              <a:rPr lang="el-GR" dirty="0"/>
              <a:t>- με τιμή </a:t>
            </a:r>
            <a:r>
              <a:rPr lang="el-GR" dirty="0" smtClean="0"/>
              <a:t>P</a:t>
            </a:r>
            <a:r>
              <a:rPr lang="el-GR" baseline="-25000" dirty="0"/>
              <a:t>0</a:t>
            </a:r>
            <a:r>
              <a:rPr lang="el-GR" dirty="0" smtClean="0"/>
              <a:t> </a:t>
            </a:r>
            <a:r>
              <a:rPr lang="el-GR" dirty="0"/>
              <a:t>και ποσότητα  </a:t>
            </a:r>
            <a:r>
              <a:rPr lang="el-GR" dirty="0" smtClean="0"/>
              <a:t>Q</a:t>
            </a:r>
            <a:r>
              <a:rPr lang="el-GR" baseline="-25000" dirty="0"/>
              <a:t>0</a:t>
            </a:r>
            <a:r>
              <a:rPr lang="el-GR" dirty="0" smtClean="0"/>
              <a:t>.</a:t>
            </a:r>
            <a:endParaRPr lang="el-GR" dirty="0"/>
          </a:p>
          <a:p>
            <a:pPr marL="285750" indent="-285750">
              <a:buFont typeface="Arial" panose="020B0604020202020204" pitchFamily="34" charset="0"/>
              <a:buChar char="•"/>
            </a:pPr>
            <a:endParaRPr lang="el-GR" dirty="0"/>
          </a:p>
        </p:txBody>
      </p:sp>
      <p:grpSp>
        <p:nvGrpSpPr>
          <p:cNvPr id="4" name="Ομάδα 3" descr="καμπύλη ισορροπιας στην αγορά, όπου η ζητούμενη ποσότητα ισούται με την προσφερόμενη ποσότητα."/>
          <p:cNvGrpSpPr/>
          <p:nvPr/>
        </p:nvGrpSpPr>
        <p:grpSpPr>
          <a:xfrm>
            <a:off x="4283968" y="1628800"/>
            <a:ext cx="4316342" cy="3907875"/>
            <a:chOff x="4283968" y="1628800"/>
            <a:chExt cx="4316342" cy="3907875"/>
          </a:xfrm>
        </p:grpSpPr>
        <p:pic>
          <p:nvPicPr>
            <p:cNvPr id="6" name="Εικόνα 5" descr="καμπύλη ισορροπιας στην αγορά, όπου η ζητούμενη ποσότητα ισούται με την προσφερόμενη ποσότητα."/>
            <p:cNvPicPr>
              <a:picLocks noChangeAspect="1"/>
            </p:cNvPicPr>
            <p:nvPr/>
          </p:nvPicPr>
          <p:blipFill>
            <a:blip r:embed="rId9"/>
            <a:stretch>
              <a:fillRect/>
            </a:stretch>
          </p:blipFill>
          <p:spPr>
            <a:xfrm>
              <a:off x="4283968" y="1628800"/>
              <a:ext cx="4316342" cy="3907875"/>
            </a:xfrm>
            <a:prstGeom prst="rect">
              <a:avLst/>
            </a:prstGeom>
          </p:spPr>
        </p:pic>
        <p:sp>
          <p:nvSpPr>
            <p:cNvPr id="3" name="TextBox 2" descr="[DECORATIVE]"/>
            <p:cNvSpPr txBox="1"/>
            <p:nvPr>
              <p:custDataLst>
                <p:tags r:id="rId6"/>
              </p:custDataLst>
            </p:nvPr>
          </p:nvSpPr>
          <p:spPr>
            <a:xfrm>
              <a:off x="6226115" y="2592491"/>
              <a:ext cx="432048" cy="669968"/>
            </a:xfrm>
            <a:prstGeom prst="rect">
              <a:avLst/>
            </a:prstGeom>
          </p:spPr>
          <p:txBody>
            <a:bodyPr vert="horz" wrap="square" lIns="91440" tIns="45720" rIns="91440" bIns="45720" rtlCol="0" anchor="ctr">
              <a:normAutofit/>
            </a:bodyPr>
            <a:lstStyle/>
            <a:p>
              <a:r>
                <a:rPr lang="el-GR" b="1" dirty="0" smtClean="0"/>
                <a:t>Ε0</a:t>
              </a:r>
            </a:p>
          </p:txBody>
        </p:sp>
      </p:grpSp>
    </p:spTree>
    <p:custDataLst>
      <p:tags r:id="rId1"/>
    </p:custDataLst>
    <p:extLst>
      <p:ext uri="{BB962C8B-B14F-4D97-AF65-F5344CB8AC3E}">
        <p14:creationId xmlns:p14="http://schemas.microsoft.com/office/powerpoint/2010/main" val="2614805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600" dirty="0"/>
              <a:t>Μια </a:t>
            </a:r>
            <a:r>
              <a:rPr lang="el-GR" sz="3600" dirty="0" smtClean="0"/>
              <a:t>Μεταβολή </a:t>
            </a:r>
            <a:r>
              <a:rPr lang="el-GR" sz="3600" dirty="0"/>
              <a:t>στη </a:t>
            </a:r>
            <a:r>
              <a:rPr lang="el-GR" sz="3600" dirty="0" smtClean="0"/>
              <a:t>Ζήτηση.</a:t>
            </a:r>
            <a:endParaRPr lang="en-US" sz="20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
        <p:nvSpPr>
          <p:cNvPr id="6" name="Ορθογώνιο 5"/>
          <p:cNvSpPr/>
          <p:nvPr>
            <p:custDataLst>
              <p:tags r:id="rId5"/>
            </p:custDataLst>
          </p:nvPr>
        </p:nvSpPr>
        <p:spPr>
          <a:xfrm>
            <a:off x="4788024" y="1448223"/>
            <a:ext cx="4176464" cy="3754874"/>
          </a:xfrm>
          <a:prstGeom prst="rect">
            <a:avLst/>
          </a:prstGeom>
        </p:spPr>
        <p:txBody>
          <a:bodyPr wrap="square">
            <a:spAutoFit/>
          </a:bodyPr>
          <a:lstStyle/>
          <a:p>
            <a:pPr marL="285750" indent="-285750">
              <a:buFont typeface="Arial" panose="020B0604020202020204" pitchFamily="34" charset="0"/>
              <a:buChar char="•"/>
            </a:pPr>
            <a:r>
              <a:rPr lang="el-GR" sz="2000" dirty="0" smtClean="0"/>
              <a:t>Αν </a:t>
            </a:r>
            <a:r>
              <a:rPr lang="el-GR" sz="2000" dirty="0"/>
              <a:t>η τιμή ενός υποκατάστατου αγαθού μειωθεί...</a:t>
            </a:r>
          </a:p>
          <a:p>
            <a:r>
              <a:rPr lang="el-GR" sz="2000" dirty="0"/>
              <a:t> </a:t>
            </a:r>
            <a:r>
              <a:rPr lang="el-GR" sz="2000" dirty="0" smtClean="0"/>
              <a:t>     …</a:t>
            </a:r>
            <a:r>
              <a:rPr lang="el-GR" sz="2000" dirty="0"/>
              <a:t>θα ζητείται </a:t>
            </a:r>
            <a:r>
              <a:rPr lang="el-GR" sz="2000" dirty="0" smtClean="0"/>
              <a:t>μικρότερη ποσότητα  </a:t>
            </a:r>
          </a:p>
          <a:p>
            <a:r>
              <a:rPr lang="el-GR" sz="2000" dirty="0"/>
              <a:t> </a:t>
            </a:r>
            <a:r>
              <a:rPr lang="el-GR" sz="2000" dirty="0" smtClean="0"/>
              <a:t>         για </a:t>
            </a:r>
            <a:r>
              <a:rPr lang="el-GR" sz="2000" dirty="0"/>
              <a:t>κάθε </a:t>
            </a:r>
            <a:r>
              <a:rPr lang="el-GR" sz="2000" dirty="0" smtClean="0"/>
              <a:t>δεδομένη τιμή</a:t>
            </a:r>
            <a:r>
              <a:rPr lang="el-GR" sz="2000" dirty="0"/>
              <a:t>.</a:t>
            </a:r>
          </a:p>
          <a:p>
            <a:pPr marL="285750" indent="-285750">
              <a:buFont typeface="Arial" panose="020B0604020202020204" pitchFamily="34" charset="0"/>
              <a:buChar char="•"/>
            </a:pPr>
            <a:r>
              <a:rPr lang="el-GR" sz="2000" dirty="0"/>
              <a:t>Η καμπύλη ζήτησης θα μετατοπιστεί από τη θέση D0D0 στη θέση D1D1.</a:t>
            </a:r>
          </a:p>
          <a:p>
            <a:pPr marL="285750" indent="-285750">
              <a:buFont typeface="Arial" panose="020B0604020202020204" pitchFamily="34" charset="0"/>
              <a:buChar char="•"/>
            </a:pPr>
            <a:r>
              <a:rPr lang="el-GR" sz="2000" dirty="0"/>
              <a:t>Αν η τιμή παρέμενε στο P1 θα υπήρχε υπερβάλλουσα προσφορά.</a:t>
            </a:r>
          </a:p>
          <a:p>
            <a:pPr marL="285750" indent="-285750">
              <a:buFont typeface="Arial" panose="020B0604020202020204" pitchFamily="34" charset="0"/>
              <a:buChar char="•"/>
            </a:pPr>
            <a:r>
              <a:rPr lang="el-GR" sz="2000" dirty="0"/>
              <a:t>Άρα η αγορά θα μετακινηθεί στη νέα ισορροπία στο σημείο Ε1</a:t>
            </a:r>
          </a:p>
          <a:p>
            <a:endParaRPr lang="el-GR" dirty="0"/>
          </a:p>
        </p:txBody>
      </p:sp>
      <p:pic>
        <p:nvPicPr>
          <p:cNvPr id="16" name="Εικόνα 15" descr="καμπύλη μεταβολης ζήτησης."/>
          <p:cNvPicPr>
            <a:picLocks noChangeAspect="1"/>
          </p:cNvPicPr>
          <p:nvPr/>
        </p:nvPicPr>
        <p:blipFill>
          <a:blip r:embed="rId8"/>
          <a:stretch>
            <a:fillRect/>
          </a:stretch>
        </p:blipFill>
        <p:spPr>
          <a:xfrm>
            <a:off x="467544" y="1958355"/>
            <a:ext cx="4907705" cy="3846909"/>
          </a:xfrm>
          <a:prstGeom prst="rect">
            <a:avLst/>
          </a:prstGeom>
        </p:spPr>
      </p:pic>
      <p:pic>
        <p:nvPicPr>
          <p:cNvPr id="39" name="Εικόνα 38" descr="Καμπύλη μεταβολής ζήτησης υπκατάστατου αγθού σε συνδιασμό με τη μετακίνηση του σημείου ισορροπίας."/>
          <p:cNvPicPr>
            <a:picLocks noChangeAspect="1"/>
          </p:cNvPicPr>
          <p:nvPr/>
        </p:nvPicPr>
        <p:blipFill>
          <a:blip r:embed="rId9"/>
          <a:stretch>
            <a:fillRect/>
          </a:stretch>
        </p:blipFill>
        <p:spPr>
          <a:xfrm>
            <a:off x="436712" y="1412776"/>
            <a:ext cx="4237087" cy="4419983"/>
          </a:xfrm>
          <a:prstGeom prst="rect">
            <a:avLst/>
          </a:prstGeom>
        </p:spPr>
      </p:pic>
    </p:spTree>
    <p:custDataLst>
      <p:tags r:id="rId1"/>
    </p:custDataLst>
    <p:extLst>
      <p:ext uri="{BB962C8B-B14F-4D97-AF65-F5344CB8AC3E}">
        <p14:creationId xmlns:p14="http://schemas.microsoft.com/office/powerpoint/2010/main" val="824378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31/3/2015 11:39:09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2,"/>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3,"/>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8,24,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2,8,24,6,16,39,"/>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2,9,8,24,6,"/>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2,9,8,24,2,"/>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22,9,8,24,3,"/>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2,8,24,4,10,11,12,"/>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2,7,6,14,"/>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CCA6285-270F-4CEF-8621-C220A71D945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6538</TotalTime>
  <Words>904</Words>
  <Application>Microsoft Office PowerPoint</Application>
  <PresentationFormat>Προβολή στην οθόνη (4:3)</PresentationFormat>
  <Paragraphs>138</Paragraphs>
  <Slides>16</Slides>
  <Notes>16</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16</vt:i4>
      </vt:variant>
    </vt:vector>
  </HeadingPairs>
  <TitlesOfParts>
    <vt:vector size="22" baseType="lpstr">
      <vt:lpstr>Arial</vt:lpstr>
      <vt:lpstr>Calibri</vt:lpstr>
      <vt:lpstr>Wingdings</vt:lpstr>
      <vt:lpstr>Θέμα του Office</vt:lpstr>
      <vt:lpstr>Visio.Drawing.11</vt:lpstr>
      <vt:lpstr>Visio.Drawing.4</vt:lpstr>
      <vt:lpstr>Μικροοικονομική                              Θεωρία και Πολιτική</vt:lpstr>
      <vt:lpstr>Άδειες Χρήσης</vt:lpstr>
      <vt:lpstr>Χρηματοδότηση</vt:lpstr>
      <vt:lpstr>Σκοποί  ενότητας</vt:lpstr>
      <vt:lpstr>Περιεχόμενα ενότητας</vt:lpstr>
      <vt:lpstr>Προσφορά Παραγωγή Κόστος Έσοδο.</vt:lpstr>
      <vt:lpstr>Προσφορά. </vt:lpstr>
      <vt:lpstr>Ισορροπία στην Αγορά (1)</vt:lpstr>
      <vt:lpstr>Μια Μεταβολή στη Ζήτηση.</vt:lpstr>
      <vt:lpstr>Δύο τρόποι Αύξησης της Ζήτησης (1)</vt:lpstr>
      <vt:lpstr>Δύο τρόποι Αύξησης της Ζήτησης (2)</vt:lpstr>
      <vt:lpstr>Μια Αγορά σε Ανισορροπία.</vt:lpstr>
      <vt:lpstr>Μεταβολή ενός περισσοτέρων προσδιοριστικών παραγόντων της καμπύλης ζήτησης.</vt:lpstr>
      <vt:lpstr>Μεταβολές τιμών και ποσοτήτων</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Tilemahos Stilianos</cp:lastModifiedBy>
  <cp:revision>221</cp:revision>
  <dcterms:created xsi:type="dcterms:W3CDTF">2014-04-07T11:24:35Z</dcterms:created>
  <dcterms:modified xsi:type="dcterms:W3CDTF">2015-12-02T06:43:57Z</dcterms:modified>
</cp:coreProperties>
</file>