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25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>
        <p:scale>
          <a:sx n="80" d="100"/>
          <a:sy n="80" d="100"/>
        </p:scale>
        <p:origin x="-391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974-A4D3-4386-9B28-E238D6122B3B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44AB-14E7-4BA4-AA57-16F5F94F0E99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40D-1395-499A-955C-FFF014101766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69F1-59EF-4BF0-8148-853D7CB1BE30}" type="datetime1">
              <a:rPr lang="el-GR" altLang="el-GR" smtClean="0"/>
              <a:t>16/3/2016</a:t>
            </a:fld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Αρχιτεκτονική και Μέθοδοι Σχεδίασης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3F04-6015-4326-BE44-192C40D2D88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99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9195-A76E-4351-AA38-3A5DEF27C6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1097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EA1-E7A3-4BBB-B8E2-2983E235ABA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0783-A3A2-481A-BEDF-252B2FC0A574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AA7-863B-4B0F-887B-095D92A18AA0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4AC3-BD7F-4632-B540-42AF09E2A914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0973-578F-413A-993F-19F1A107374D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3D1-52A0-4361-A273-911C935310A0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E624-292B-44F6-BB0F-B2503EC8A7C9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ADF1-F392-49BA-BD63-DA3306198ED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5726-A0E9-425D-BE55-CC000B26024D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8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Ψυχρομετρία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203575" y="90805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Βασικοί όροι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11188" y="1700213"/>
            <a:ext cx="8062912" cy="1076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</a:rPr>
              <a:t>Θερμοκρασία ξηρού βολβού (</a:t>
            </a:r>
            <a:r>
              <a:rPr lang="en-GB" altLang="el-GR" sz="2400" b="1">
                <a:solidFill>
                  <a:srgbClr val="FFFF00"/>
                </a:solidFill>
              </a:rPr>
              <a:t>Dry bulb temperature, t</a:t>
            </a:r>
            <a:r>
              <a:rPr lang="en-GB" altLang="el-GR" sz="2400" b="1" baseline="-25000">
                <a:solidFill>
                  <a:srgbClr val="FFFF00"/>
                </a:solidFill>
              </a:rPr>
              <a:t>db</a:t>
            </a:r>
            <a:r>
              <a:rPr lang="en-GB" altLang="el-GR" sz="2400" b="1">
                <a:solidFill>
                  <a:srgbClr val="FFFF00"/>
                </a:solidFill>
              </a:rPr>
              <a:t>):</a:t>
            </a:r>
            <a:r>
              <a:rPr lang="en-GB" altLang="el-GR" sz="2000" b="1"/>
              <a:t> </a:t>
            </a:r>
            <a:r>
              <a:rPr lang="el-GR" altLang="el-GR" sz="2000" b="1"/>
              <a:t>Είναι η θερμοκρασία του υγρού αέρα που προσδιορίζεται με ένα κοινό θερμόμετρο</a:t>
            </a:r>
            <a:endParaRPr lang="el-GR" altLang="el-GR" sz="2000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8062912" cy="13811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</a:rPr>
              <a:t>Θερμοκρασία υγρού βολβού (</a:t>
            </a:r>
            <a:r>
              <a:rPr lang="en-GB" altLang="el-GR" sz="2400" b="1">
                <a:solidFill>
                  <a:srgbClr val="FFFF00"/>
                </a:solidFill>
              </a:rPr>
              <a:t>Wet bulb temperature, t</a:t>
            </a:r>
            <a:r>
              <a:rPr lang="en-GB" altLang="el-GR" sz="2400" b="1" baseline="-25000">
                <a:solidFill>
                  <a:srgbClr val="FFFF00"/>
                </a:solidFill>
              </a:rPr>
              <a:t>wb</a:t>
            </a:r>
            <a:r>
              <a:rPr lang="en-GB" altLang="el-GR" sz="2400" b="1">
                <a:solidFill>
                  <a:srgbClr val="FFFF00"/>
                </a:solidFill>
              </a:rPr>
              <a:t>):</a:t>
            </a:r>
            <a:r>
              <a:rPr lang="en-GB" altLang="el-GR" sz="2000" b="1"/>
              <a:t> </a:t>
            </a:r>
            <a:r>
              <a:rPr lang="el-GR" altLang="el-GR" sz="2000" b="1"/>
              <a:t>Είναι η θερμοκρασία του υγρού αέρα που προσδιορίζεται με ένα θερμόμετρο το οποίο έχει το βολβό μέτρησης της θερμότητας καλυμμένο με ένα λεπτό στρώμα νερού</a:t>
            </a:r>
            <a:endParaRPr lang="el-GR" altLang="el-GR" sz="2000"/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755650" y="5013325"/>
            <a:ext cx="8062913" cy="11366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</a:rPr>
              <a:t>Θερμοκρασία σημείου δρόσου (</a:t>
            </a:r>
            <a:r>
              <a:rPr lang="en-GB" altLang="el-GR" sz="2400" b="1">
                <a:solidFill>
                  <a:srgbClr val="FFFF00"/>
                </a:solidFill>
              </a:rPr>
              <a:t>Dew bulb temperature, t</a:t>
            </a:r>
            <a:r>
              <a:rPr lang="en-GB" altLang="el-GR" sz="2400" b="1" baseline="-25000">
                <a:solidFill>
                  <a:srgbClr val="FFFF00"/>
                </a:solidFill>
              </a:rPr>
              <a:t>dp</a:t>
            </a:r>
            <a:r>
              <a:rPr lang="en-GB" altLang="el-GR" sz="2400" b="1">
                <a:solidFill>
                  <a:srgbClr val="FFFF00"/>
                </a:solidFill>
              </a:rPr>
              <a:t>):</a:t>
            </a:r>
            <a:r>
              <a:rPr lang="en-GB" altLang="el-GR" sz="2000" b="1"/>
              <a:t> </a:t>
            </a:r>
            <a:r>
              <a:rPr lang="el-GR" altLang="el-GR" sz="2000" b="1"/>
              <a:t>Είναι η θερμοκρασία στην οποία αρχίζει η συμπύκνωση των υδρατμών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1979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806575" y="908050"/>
            <a:ext cx="530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Θερμοκρασία ξηρού βολβού</a:t>
            </a:r>
          </a:p>
        </p:txBody>
      </p:sp>
      <p:grpSp>
        <p:nvGrpSpPr>
          <p:cNvPr id="11267" name="Group 16"/>
          <p:cNvGrpSpPr>
            <a:grpSpLocks/>
          </p:cNvGrpSpPr>
          <p:nvPr/>
        </p:nvGrpSpPr>
        <p:grpSpPr bwMode="auto">
          <a:xfrm>
            <a:off x="900113" y="1700213"/>
            <a:ext cx="7143750" cy="4705350"/>
            <a:chOff x="567" y="1117"/>
            <a:chExt cx="4500" cy="2964"/>
          </a:xfrm>
        </p:grpSpPr>
        <p:pic>
          <p:nvPicPr>
            <p:cNvPr id="1126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17"/>
              <a:ext cx="4500" cy="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69" name="Text Box 14"/>
            <p:cNvSpPr txBox="1">
              <a:spLocks noChangeArrowheads="1"/>
            </p:cNvSpPr>
            <p:nvPr/>
          </p:nvSpPr>
          <p:spPr bwMode="auto">
            <a:xfrm>
              <a:off x="1156" y="3793"/>
              <a:ext cx="34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2400" b="1">
                  <a:latin typeface="Lucida Sans Unicode" pitchFamily="34" charset="0"/>
                </a:rPr>
                <a:t>Θερμοκρασία ξηρού βολβού, °</a:t>
              </a:r>
              <a:r>
                <a:rPr lang="en-GB" altLang="el-GR" sz="2400" b="1">
                  <a:latin typeface="Lucida Sans Unicode" pitchFamily="34" charset="0"/>
                </a:rPr>
                <a:t>C</a:t>
              </a:r>
              <a:endParaRPr lang="el-GR" altLang="el-GR" sz="2400" b="1">
                <a:latin typeface="Lucida Sans Unicode" pitchFamily="34" charset="0"/>
              </a:endParaRPr>
            </a:p>
          </p:txBody>
        </p:sp>
        <p:sp>
          <p:nvSpPr>
            <p:cNvPr id="11270" name="Text Box 15"/>
            <p:cNvSpPr txBox="1">
              <a:spLocks noChangeArrowheads="1"/>
            </p:cNvSpPr>
            <p:nvPr/>
          </p:nvSpPr>
          <p:spPr bwMode="auto">
            <a:xfrm>
              <a:off x="657" y="3475"/>
              <a:ext cx="4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2400" b="1">
                  <a:latin typeface="Lucida Sans Unicode" pitchFamily="34" charset="0"/>
                </a:rPr>
                <a:t>    5       10	  15    20    25    30    35   40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0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1806575" y="908050"/>
            <a:ext cx="530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Θερμοκρασία υγρού βολβού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714375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2" name="Group 19"/>
          <p:cNvGrpSpPr>
            <a:grpSpLocks/>
          </p:cNvGrpSpPr>
          <p:nvPr/>
        </p:nvGrpSpPr>
        <p:grpSpPr bwMode="auto">
          <a:xfrm>
            <a:off x="1016000" y="2276475"/>
            <a:ext cx="3627438" cy="2743200"/>
            <a:chOff x="640" y="1434"/>
            <a:chExt cx="2285" cy="1728"/>
          </a:xfrm>
        </p:grpSpPr>
        <p:grpSp>
          <p:nvGrpSpPr>
            <p:cNvPr id="12293" name="Group 17"/>
            <p:cNvGrpSpPr>
              <a:grpSpLocks/>
            </p:cNvGrpSpPr>
            <p:nvPr/>
          </p:nvGrpSpPr>
          <p:grpSpPr bwMode="auto">
            <a:xfrm>
              <a:off x="930" y="1434"/>
              <a:ext cx="1995" cy="1728"/>
              <a:chOff x="930" y="1434"/>
              <a:chExt cx="1995" cy="1728"/>
            </a:xfrm>
          </p:grpSpPr>
          <p:sp>
            <p:nvSpPr>
              <p:cNvPr id="12295" name="Text Box 9"/>
              <p:cNvSpPr txBox="1">
                <a:spLocks noChangeArrowheads="1"/>
              </p:cNvSpPr>
              <p:nvPr/>
            </p:nvSpPr>
            <p:spPr bwMode="auto">
              <a:xfrm>
                <a:off x="930" y="2931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5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6" name="Text Box 10"/>
              <p:cNvSpPr txBox="1">
                <a:spLocks noChangeArrowheads="1"/>
              </p:cNvSpPr>
              <p:nvPr/>
            </p:nvSpPr>
            <p:spPr bwMode="auto">
              <a:xfrm>
                <a:off x="1338" y="275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10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7" name="Text Box 11"/>
              <p:cNvSpPr txBox="1">
                <a:spLocks noChangeArrowheads="1"/>
              </p:cNvSpPr>
              <p:nvPr/>
            </p:nvSpPr>
            <p:spPr bwMode="auto">
              <a:xfrm>
                <a:off x="1837" y="2387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15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8" name="Text Box 12"/>
              <p:cNvSpPr txBox="1">
                <a:spLocks noChangeArrowheads="1"/>
              </p:cNvSpPr>
              <p:nvPr/>
            </p:nvSpPr>
            <p:spPr bwMode="auto">
              <a:xfrm>
                <a:off x="2245" y="19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20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9" name="Text Box 13"/>
              <p:cNvSpPr txBox="1">
                <a:spLocks noChangeArrowheads="1"/>
              </p:cNvSpPr>
              <p:nvPr/>
            </p:nvSpPr>
            <p:spPr bwMode="auto">
              <a:xfrm>
                <a:off x="2653" y="143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25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294" name="WordArt 15"/>
            <p:cNvSpPr>
              <a:spLocks noChangeArrowheads="1" noChangeShapeType="1" noTextEdit="1"/>
            </p:cNvSpPr>
            <p:nvPr/>
          </p:nvSpPr>
          <p:spPr bwMode="auto">
            <a:xfrm rot="-1980000">
              <a:off x="640" y="2012"/>
              <a:ext cx="1951" cy="22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l-GR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Θερμοκρασία υγρού βολβού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3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619250" y="908050"/>
            <a:ext cx="5611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Θερμοκρασία σημείου δρόσου</a:t>
            </a:r>
          </a:p>
        </p:txBody>
      </p:sp>
      <p:grpSp>
        <p:nvGrpSpPr>
          <p:cNvPr id="13315" name="Group 23"/>
          <p:cNvGrpSpPr>
            <a:grpSpLocks/>
          </p:cNvGrpSpPr>
          <p:nvPr/>
        </p:nvGrpSpPr>
        <p:grpSpPr bwMode="auto">
          <a:xfrm>
            <a:off x="1016000" y="2276475"/>
            <a:ext cx="7243763" cy="3814763"/>
            <a:chOff x="640" y="1434"/>
            <a:chExt cx="4563" cy="2403"/>
          </a:xfrm>
        </p:grpSpPr>
        <p:pic>
          <p:nvPicPr>
            <p:cNvPr id="1331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34"/>
              <a:ext cx="4500" cy="2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7" name="WordArt 9"/>
            <p:cNvSpPr>
              <a:spLocks noChangeArrowheads="1" noChangeShapeType="1" noTextEdit="1"/>
            </p:cNvSpPr>
            <p:nvPr/>
          </p:nvSpPr>
          <p:spPr bwMode="auto">
            <a:xfrm rot="-1980000">
              <a:off x="640" y="2012"/>
              <a:ext cx="1951" cy="22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l-GR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Θερμοκρασία σημείου δρόσου</a:t>
              </a:r>
            </a:p>
          </p:txBody>
        </p:sp>
        <p:grpSp>
          <p:nvGrpSpPr>
            <p:cNvPr id="13318" name="Group 17"/>
            <p:cNvGrpSpPr>
              <a:grpSpLocks/>
            </p:cNvGrpSpPr>
            <p:nvPr/>
          </p:nvGrpSpPr>
          <p:grpSpPr bwMode="auto">
            <a:xfrm>
              <a:off x="930" y="1434"/>
              <a:ext cx="1995" cy="1728"/>
              <a:chOff x="930" y="1434"/>
              <a:chExt cx="1995" cy="1728"/>
            </a:xfrm>
          </p:grpSpPr>
          <p:sp>
            <p:nvSpPr>
              <p:cNvPr id="13319" name="Text Box 18"/>
              <p:cNvSpPr txBox="1">
                <a:spLocks noChangeArrowheads="1"/>
              </p:cNvSpPr>
              <p:nvPr/>
            </p:nvSpPr>
            <p:spPr bwMode="auto">
              <a:xfrm>
                <a:off x="930" y="2931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5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0" name="Text Box 19"/>
              <p:cNvSpPr txBox="1">
                <a:spLocks noChangeArrowheads="1"/>
              </p:cNvSpPr>
              <p:nvPr/>
            </p:nvSpPr>
            <p:spPr bwMode="auto">
              <a:xfrm>
                <a:off x="1338" y="275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10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1" name="Text Box 20"/>
              <p:cNvSpPr txBox="1">
                <a:spLocks noChangeArrowheads="1"/>
              </p:cNvSpPr>
              <p:nvPr/>
            </p:nvSpPr>
            <p:spPr bwMode="auto">
              <a:xfrm>
                <a:off x="1837" y="2387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15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2" name="Text Box 21"/>
              <p:cNvSpPr txBox="1">
                <a:spLocks noChangeArrowheads="1"/>
              </p:cNvSpPr>
              <p:nvPr/>
            </p:nvSpPr>
            <p:spPr bwMode="auto">
              <a:xfrm>
                <a:off x="2245" y="19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20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3" name="Text Box 22"/>
              <p:cNvSpPr txBox="1">
                <a:spLocks noChangeArrowheads="1"/>
              </p:cNvSpPr>
              <p:nvPr/>
            </p:nvSpPr>
            <p:spPr bwMode="auto">
              <a:xfrm>
                <a:off x="2653" y="143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l-GR" sz="1800" b="1">
                    <a:solidFill>
                      <a:srgbClr val="000000"/>
                    </a:solidFill>
                  </a:rPr>
                  <a:t>25</a:t>
                </a:r>
                <a:endParaRPr lang="el-GR" altLang="el-GR" sz="1800" b="1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50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1437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84" name="WordArt 20"/>
          <p:cNvSpPr>
            <a:spLocks noChangeArrowheads="1" noChangeShapeType="1" noTextEdit="1"/>
          </p:cNvSpPr>
          <p:nvPr/>
        </p:nvSpPr>
        <p:spPr bwMode="auto">
          <a:xfrm rot="-1980000">
            <a:off x="1258888" y="2852738"/>
            <a:ext cx="3097212" cy="3571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l-G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Θερμοκρασία υγρού βολβού</a:t>
            </a:r>
          </a:p>
        </p:txBody>
      </p:sp>
      <p:sp>
        <p:nvSpPr>
          <p:cNvPr id="88085" name="WordArt 21"/>
          <p:cNvSpPr>
            <a:spLocks noChangeArrowheads="1" noChangeShapeType="1" noTextEdit="1"/>
          </p:cNvSpPr>
          <p:nvPr/>
        </p:nvSpPr>
        <p:spPr bwMode="auto">
          <a:xfrm>
            <a:off x="3059113" y="5805488"/>
            <a:ext cx="3097212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Θερμοκρασία ξηρού βολβού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/>
        </p:nvSpPr>
        <p:spPr bwMode="auto">
          <a:xfrm rot="-1980000">
            <a:off x="971550" y="2276475"/>
            <a:ext cx="3240088" cy="5032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l-GR" sz="1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Θερμοκρασία σημείου δρόσου</a:t>
            </a:r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5076825" y="4005263"/>
            <a:ext cx="0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 flipH="1" flipV="1">
            <a:off x="3563938" y="3284538"/>
            <a:ext cx="1512887" cy="720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H="1">
            <a:off x="2843213" y="4076700"/>
            <a:ext cx="223361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1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 animBg="1"/>
      <p:bldP spid="88085" grpId="0" animBg="1"/>
      <p:bldP spid="88086" grpId="0" animBg="1"/>
      <p:bldP spid="88088" grpId="0" animBg="1"/>
      <p:bldP spid="88089" grpId="0" animBg="1"/>
      <p:bldP spid="880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203575" y="90805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Βασικοί όροι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611188" y="1700213"/>
            <a:ext cx="8062912" cy="7715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Πίεση</a:t>
            </a:r>
            <a:r>
              <a:rPr lang="el-GR" altLang="el-GR" sz="2400" b="1">
                <a:solidFill>
                  <a:srgbClr val="FFFF00"/>
                </a:solidFill>
              </a:rPr>
              <a:t> ατμών (</a:t>
            </a:r>
            <a:r>
              <a:rPr lang="en-GB" altLang="el-GR" sz="2400" b="1">
                <a:solidFill>
                  <a:srgbClr val="FFFF00"/>
                </a:solidFill>
              </a:rPr>
              <a:t>Vapor pressure, Pv):</a:t>
            </a:r>
            <a:r>
              <a:rPr lang="en-GB" altLang="el-GR" sz="2000" b="1"/>
              <a:t> </a:t>
            </a:r>
            <a:r>
              <a:rPr lang="el-GR" altLang="el-GR" sz="2000" b="1"/>
              <a:t>Είναι η μερική πίεση που ασκείται από τα μόρια των ατμών νερού του υγρού αέρα</a:t>
            </a:r>
            <a:r>
              <a:rPr lang="en-GB" altLang="el-GR" sz="2000" b="1"/>
              <a:t> </a:t>
            </a:r>
            <a:endParaRPr lang="el-GR" altLang="el-GR" sz="200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39750" y="2852738"/>
            <a:ext cx="8280400" cy="1076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Πίεση</a:t>
            </a:r>
            <a:r>
              <a:rPr lang="el-GR" altLang="el-GR" sz="2400" b="1">
                <a:solidFill>
                  <a:srgbClr val="FFFF00"/>
                </a:solidFill>
              </a:rPr>
              <a:t> ατμών κορεσμού (</a:t>
            </a:r>
            <a:r>
              <a:rPr lang="en-GB" altLang="el-GR" sz="2400" b="1">
                <a:solidFill>
                  <a:srgbClr val="FFFF00"/>
                </a:solidFill>
              </a:rPr>
              <a:t>Saturation Vapor pressure, Pvs):</a:t>
            </a:r>
            <a:r>
              <a:rPr lang="en-GB" altLang="el-GR" sz="2000" b="1"/>
              <a:t> </a:t>
            </a:r>
            <a:r>
              <a:rPr lang="el-GR" altLang="el-GR" sz="2000" b="1"/>
              <a:t>Είναι η μερική πίεση που ασκείται από τα μόρια των ατμών νερού του υγρού αέρα</a:t>
            </a:r>
            <a:r>
              <a:rPr lang="en-GB" altLang="el-GR" sz="2000" b="1"/>
              <a:t> </a:t>
            </a:r>
            <a:r>
              <a:rPr lang="el-GR" altLang="el-GR" sz="2000" b="1"/>
              <a:t>όταν ο αέρας είναι κορεσμένος με ατμούς νερού (</a:t>
            </a:r>
            <a:r>
              <a:rPr lang="en-GB" altLang="el-GR" sz="2000" b="1"/>
              <a:t>Pa, kPa, bar)</a:t>
            </a:r>
            <a:endParaRPr lang="el-GR" altLang="el-GR" sz="2000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11188" y="4508500"/>
            <a:ext cx="8280400" cy="1076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Απόλυτη υγρασία (</a:t>
            </a:r>
            <a:r>
              <a:rPr lang="en-GB" altLang="el-GR" sz="2400" b="1">
                <a:solidFill>
                  <a:srgbClr val="FFFF00"/>
                </a:solidFill>
                <a:latin typeface="Lucida Sans Unicode" pitchFamily="34" charset="0"/>
              </a:rPr>
              <a:t>Absolute Humidity</a:t>
            </a:r>
            <a:r>
              <a:rPr lang="en-GB" altLang="el-GR" sz="2400" b="1">
                <a:solidFill>
                  <a:srgbClr val="FFFF00"/>
                </a:solidFill>
              </a:rPr>
              <a:t>, H):</a:t>
            </a:r>
            <a:r>
              <a:rPr lang="en-GB" altLang="el-GR" sz="2000" b="1"/>
              <a:t> </a:t>
            </a:r>
            <a:r>
              <a:rPr lang="el-GR" altLang="el-GR" sz="2000" b="1"/>
              <a:t>Είναι η ποσότητα των υδρατμών που περιέχεται σε 1 </a:t>
            </a:r>
            <a:r>
              <a:rPr lang="en-GB" altLang="el-GR" sz="2000" b="1"/>
              <a:t>kg </a:t>
            </a:r>
            <a:r>
              <a:rPr lang="el-GR" altLang="el-GR" sz="2000" b="1"/>
              <a:t>αέρα, σε συγκεκριμένη θερμοκρασία και πίεση (</a:t>
            </a:r>
            <a:r>
              <a:rPr lang="en-GB" altLang="el-GR" sz="2000" b="1" i="1"/>
              <a:t>kg/ kg </a:t>
            </a:r>
            <a:r>
              <a:rPr lang="el-GR" altLang="el-GR" sz="2000" b="1" i="1"/>
              <a:t>αέρα ή </a:t>
            </a:r>
            <a:r>
              <a:rPr lang="en-GB" altLang="el-GR" sz="2000" b="1" i="1"/>
              <a:t>g/kg </a:t>
            </a:r>
            <a:r>
              <a:rPr lang="el-GR" altLang="el-GR" sz="2000" b="1" i="1"/>
              <a:t>αέρα</a:t>
            </a:r>
            <a:r>
              <a:rPr lang="el-GR" altLang="el-GR" sz="2000" b="1"/>
              <a:t>)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29040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203575" y="90805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Βασικοί όροι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11188" y="1700213"/>
            <a:ext cx="8062912" cy="7715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Πυκνότητα υδρατμών</a:t>
            </a:r>
            <a:r>
              <a:rPr lang="el-GR" altLang="el-GR" sz="2400" b="1">
                <a:solidFill>
                  <a:srgbClr val="FFFF00"/>
                </a:solidFill>
              </a:rPr>
              <a:t> (</a:t>
            </a:r>
            <a:r>
              <a:rPr lang="en-GB" altLang="el-GR" sz="2400" b="1">
                <a:solidFill>
                  <a:srgbClr val="FFFF00"/>
                </a:solidFill>
              </a:rPr>
              <a:t>Water vapor concentration):</a:t>
            </a:r>
            <a:r>
              <a:rPr lang="en-GB" altLang="el-GR" sz="2000" b="1"/>
              <a:t> H </a:t>
            </a:r>
            <a:r>
              <a:rPr lang="el-GR" altLang="el-GR" sz="2000" b="1"/>
              <a:t>ποσότητα των υδρατμών που περιέχεται σε 1 </a:t>
            </a:r>
            <a:r>
              <a:rPr lang="en-GB" altLang="el-GR" sz="2000" b="1"/>
              <a:t>m</a:t>
            </a:r>
            <a:r>
              <a:rPr lang="en-GB" altLang="el-GR" sz="2000" b="1" baseline="30000"/>
              <a:t>3</a:t>
            </a:r>
            <a:r>
              <a:rPr lang="en-GB" altLang="el-GR" sz="2000" b="1"/>
              <a:t> </a:t>
            </a:r>
            <a:r>
              <a:rPr lang="el-GR" altLang="el-GR" sz="2000" b="1"/>
              <a:t>αέρα (</a:t>
            </a:r>
            <a:r>
              <a:rPr lang="en-GB" altLang="el-GR" sz="2000" b="1"/>
              <a:t>g/m</a:t>
            </a:r>
            <a:r>
              <a:rPr lang="en-GB" altLang="el-GR" sz="2000" b="1" baseline="30000"/>
              <a:t>3</a:t>
            </a:r>
            <a:r>
              <a:rPr lang="en-GB" altLang="el-GR" sz="2000" b="1"/>
              <a:t> </a:t>
            </a:r>
            <a:r>
              <a:rPr lang="el-GR" altLang="el-GR" sz="2000" b="1"/>
              <a:t>αέρα</a:t>
            </a:r>
            <a:r>
              <a:rPr lang="en-GB" altLang="el-GR" sz="2000" b="1"/>
              <a:t>)</a:t>
            </a:r>
            <a:endParaRPr lang="el-GR" altLang="el-GR" sz="2000" b="1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39750" y="3141663"/>
            <a:ext cx="8424863" cy="13811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</a:rPr>
              <a:t>Σχετική υγρασία (</a:t>
            </a:r>
            <a:r>
              <a:rPr lang="en-GB" altLang="el-GR" sz="2400" b="1">
                <a:solidFill>
                  <a:srgbClr val="FFFF00"/>
                </a:solidFill>
              </a:rPr>
              <a:t>Relative humidity, RH):</a:t>
            </a:r>
            <a:r>
              <a:rPr lang="en-GB" altLang="el-GR" sz="2000" b="1"/>
              <a:t> </a:t>
            </a:r>
            <a:r>
              <a:rPr lang="el-GR" altLang="el-GR" sz="2000" b="1"/>
              <a:t>Ο λόγος της ποσότητας των υδρατμών που περιέχει ο αέρας, </a:t>
            </a:r>
            <a:r>
              <a:rPr lang="el-GR" altLang="el-GR" sz="2000" b="1" u="sng"/>
              <a:t>σε μια συγκεκριμένη θερμοκρασία και πίεση</a:t>
            </a:r>
            <a:r>
              <a:rPr lang="el-GR" altLang="el-GR" sz="2000" b="1"/>
              <a:t>, προς την ποσότητα των υδρατμών που θα περιείχε ο αέρας αν ήταν κορεσμένος στην ίδια θερμοκρασία και πίεση (%</a:t>
            </a:r>
            <a:r>
              <a:rPr lang="en-GB" altLang="el-GR" sz="2000" b="1"/>
              <a:t>)</a:t>
            </a:r>
            <a:endParaRPr lang="el-GR" altLang="el-GR" sz="2000" b="1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468313" y="5300663"/>
            <a:ext cx="842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None/>
            </a:pPr>
            <a:r>
              <a:rPr lang="el-GR" altLang="el-GR" sz="2000" b="1" i="1"/>
              <a:t>Όσο υψηλότερη θερμοκρασία έχει ο αέρας τόσο μεγαλύτερη ποσότητα υδρατμών μπορεί να συγκρατήσει γιατί αυξάνει η κινητική ενέργεια των  μορίων του.</a:t>
            </a:r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>
            <a:off x="2484438" y="4149725"/>
            <a:ext cx="1223962" cy="11509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3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7143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513013" y="1125538"/>
            <a:ext cx="4071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Σχετική υγρασία</a:t>
            </a:r>
            <a:r>
              <a:rPr lang="en-US" altLang="el-GR" b="1">
                <a:solidFill>
                  <a:srgbClr val="FFFF00"/>
                </a:solidFill>
                <a:latin typeface="Comic Sans MS" pitchFamily="66" charset="0"/>
              </a:rPr>
              <a:t> (%)</a:t>
            </a:r>
            <a:endParaRPr lang="el-GR" altLang="el-GR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5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18449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1845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241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14" name="Line 26"/>
          <p:cNvSpPr>
            <a:spLocks noChangeShapeType="1"/>
          </p:cNvSpPr>
          <p:nvPr/>
        </p:nvSpPr>
        <p:spPr bwMode="auto">
          <a:xfrm flipH="1" flipV="1">
            <a:off x="5435600" y="4437063"/>
            <a:ext cx="0" cy="194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4140200" y="3644900"/>
            <a:ext cx="1295400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H="1">
            <a:off x="3492500" y="4437063"/>
            <a:ext cx="19431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63518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4572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00000">
            <a:off x="4786313" y="3141663"/>
            <a:ext cx="4762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14763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1" name="WordArt 33"/>
          <p:cNvSpPr>
            <a:spLocks noChangeArrowheads="1" noChangeShapeType="1" noTextEdit="1"/>
          </p:cNvSpPr>
          <p:nvPr/>
        </p:nvSpPr>
        <p:spPr bwMode="auto">
          <a:xfrm rot="-1980000">
            <a:off x="4716463" y="4221163"/>
            <a:ext cx="1211262" cy="5492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l-GR" sz="1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Σχετική υγρασία</a:t>
            </a:r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5435600" y="4437063"/>
            <a:ext cx="316865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7019925" y="4005263"/>
            <a:ext cx="1439863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Απόλυτη</a:t>
            </a:r>
            <a:r>
              <a:rPr lang="el-GR" altLang="el-GR" sz="1200" b="1"/>
              <a:t> </a:t>
            </a:r>
            <a:r>
              <a:rPr lang="el-GR" altLang="el-GR" sz="1200" b="1">
                <a:solidFill>
                  <a:srgbClr val="000000"/>
                </a:solidFill>
              </a:rPr>
              <a:t>υγρασία</a:t>
            </a:r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5292725" y="4365625"/>
            <a:ext cx="215900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63525" name="Freeform 37"/>
          <p:cNvSpPr>
            <a:spLocks/>
          </p:cNvSpPr>
          <p:nvPr/>
        </p:nvSpPr>
        <p:spPr bwMode="auto">
          <a:xfrm>
            <a:off x="5076825" y="4221163"/>
            <a:ext cx="574675" cy="576262"/>
          </a:xfrm>
          <a:custGeom>
            <a:avLst/>
            <a:gdLst>
              <a:gd name="T0" fmla="*/ 0 w 227"/>
              <a:gd name="T1" fmla="*/ 1220874605 h 272"/>
              <a:gd name="T2" fmla="*/ 871630079 w 227"/>
              <a:gd name="T3" fmla="*/ 610437303 h 272"/>
              <a:gd name="T4" fmla="*/ 1454851787 w 227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72">
                <a:moveTo>
                  <a:pt x="0" y="272"/>
                </a:moveTo>
                <a:cubicBezTo>
                  <a:pt x="49" y="226"/>
                  <a:pt x="98" y="181"/>
                  <a:pt x="136" y="136"/>
                </a:cubicBezTo>
                <a:cubicBezTo>
                  <a:pt x="174" y="91"/>
                  <a:pt x="212" y="23"/>
                  <a:pt x="227" y="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H="1" flipV="1">
            <a:off x="3492500" y="3284538"/>
            <a:ext cx="1728788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 rot="1800000">
            <a:off x="3708400" y="3789363"/>
            <a:ext cx="863600" cy="2746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Ενθαλπία</a:t>
            </a:r>
          </a:p>
        </p:txBody>
      </p:sp>
    </p:spTree>
    <p:extLst>
      <p:ext uri="{BB962C8B-B14F-4D97-AF65-F5344CB8AC3E}">
        <p14:creationId xmlns:p14="http://schemas.microsoft.com/office/powerpoint/2010/main" val="36591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4" grpId="0" animBg="1"/>
      <p:bldP spid="63516" grpId="0" animBg="1"/>
      <p:bldP spid="63517" grpId="0" animBg="1"/>
      <p:bldP spid="63521" grpId="0" animBg="1"/>
      <p:bldP spid="63522" grpId="0" animBg="1"/>
      <p:bldP spid="63523" grpId="0" animBg="1"/>
      <p:bldP spid="63524" grpId="0" animBg="1"/>
      <p:bldP spid="63525" grpId="0" animBg="1"/>
      <p:bldP spid="635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203575" y="90805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Βασικοί όροι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11188" y="1700213"/>
            <a:ext cx="8062912" cy="7715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Ειδικός όγκος</a:t>
            </a:r>
            <a:r>
              <a:rPr lang="el-GR" altLang="el-GR" sz="2400" b="1">
                <a:solidFill>
                  <a:srgbClr val="FFFF00"/>
                </a:solidFill>
              </a:rPr>
              <a:t> (</a:t>
            </a:r>
            <a:r>
              <a:rPr lang="en-GB" altLang="el-GR" sz="2400" b="1">
                <a:solidFill>
                  <a:srgbClr val="FFFF00"/>
                </a:solidFill>
              </a:rPr>
              <a:t>Specific Volume, V):</a:t>
            </a:r>
            <a:r>
              <a:rPr lang="en-GB" altLang="el-GR" sz="2000" b="1"/>
              <a:t> </a:t>
            </a:r>
            <a:r>
              <a:rPr lang="el-GR" altLang="el-GR" sz="2000" b="1"/>
              <a:t>Είναι</a:t>
            </a:r>
            <a:r>
              <a:rPr lang="en-GB" altLang="el-GR" sz="2000" b="1"/>
              <a:t> </a:t>
            </a:r>
            <a:r>
              <a:rPr lang="el-GR" altLang="el-GR" sz="2000" b="1"/>
              <a:t>ο υγρός όγκος ανά μονάδα βάρους του αέρα (</a:t>
            </a:r>
            <a:r>
              <a:rPr lang="en-GB" altLang="el-GR" sz="2000" b="1"/>
              <a:t>m</a:t>
            </a:r>
            <a:r>
              <a:rPr lang="en-GB" altLang="el-GR" sz="2000" b="1" baseline="30000"/>
              <a:t>3</a:t>
            </a:r>
            <a:r>
              <a:rPr lang="en-GB" altLang="el-GR" sz="2000" b="1"/>
              <a:t>/kg) </a:t>
            </a:r>
            <a:endParaRPr lang="el-GR" altLang="el-GR" sz="2000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39750" y="3068638"/>
            <a:ext cx="8280400" cy="7715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Υγρός όγκος</a:t>
            </a:r>
            <a:r>
              <a:rPr lang="el-GR" altLang="el-GR" sz="2400" b="1">
                <a:solidFill>
                  <a:srgbClr val="FFFF00"/>
                </a:solidFill>
              </a:rPr>
              <a:t> (</a:t>
            </a:r>
            <a:r>
              <a:rPr lang="en-GB" altLang="el-GR" sz="2400" b="1">
                <a:solidFill>
                  <a:srgbClr val="FFFF00"/>
                </a:solidFill>
              </a:rPr>
              <a:t>Humid volume):</a:t>
            </a:r>
            <a:r>
              <a:rPr lang="en-GB" altLang="el-GR" sz="2000" b="1"/>
              <a:t> </a:t>
            </a:r>
            <a:r>
              <a:rPr lang="el-GR" altLang="el-GR" sz="2000" b="1"/>
              <a:t>Είναι</a:t>
            </a:r>
            <a:r>
              <a:rPr lang="en-GB" altLang="el-GR" sz="2000" b="1"/>
              <a:t> </a:t>
            </a:r>
            <a:r>
              <a:rPr lang="el-GR" altLang="el-GR" sz="2000" b="1"/>
              <a:t>άθροισμα του όγκου 1 </a:t>
            </a:r>
            <a:r>
              <a:rPr lang="en-GB" altLang="el-GR" sz="2000" b="1"/>
              <a:t>kg </a:t>
            </a:r>
            <a:r>
              <a:rPr lang="el-GR" altLang="el-GR" sz="2000" b="1"/>
              <a:t>ξηρού αέρα και του όγκου των περιεχόμενων ατμών νερού</a:t>
            </a:r>
            <a:r>
              <a:rPr lang="en-GB" altLang="el-GR" sz="2000" b="1"/>
              <a:t> </a:t>
            </a:r>
            <a:endParaRPr lang="el-GR" altLang="el-GR" sz="2000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8280400" cy="1076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  <a:latin typeface="Lucida Sans Unicode" pitchFamily="34" charset="0"/>
              </a:rPr>
              <a:t>Ενθαλπία του αέρα (</a:t>
            </a:r>
            <a:r>
              <a:rPr lang="en-GB" altLang="el-GR" sz="2400" b="1">
                <a:solidFill>
                  <a:srgbClr val="FFFF00"/>
                </a:solidFill>
                <a:latin typeface="Lucida Sans Unicode" pitchFamily="34" charset="0"/>
              </a:rPr>
              <a:t>Enthalpy</a:t>
            </a:r>
            <a:r>
              <a:rPr lang="en-GB" altLang="el-GR" sz="2400" b="1">
                <a:solidFill>
                  <a:srgbClr val="FFFF00"/>
                </a:solidFill>
              </a:rPr>
              <a:t>, Q):</a:t>
            </a:r>
            <a:r>
              <a:rPr lang="en-GB" altLang="el-GR" sz="2000" b="1"/>
              <a:t> </a:t>
            </a:r>
            <a:r>
              <a:rPr lang="el-GR" altLang="el-GR" sz="2000" b="1"/>
              <a:t>Είναι το ολικό ποσό της θερμότητας (λανθάνουσας + αισθητής) το οποίο περιέχει (1) </a:t>
            </a:r>
            <a:r>
              <a:rPr lang="en-GB" altLang="el-GR" sz="2000" b="1"/>
              <a:t>kg </a:t>
            </a:r>
            <a:r>
              <a:rPr lang="el-GR" altLang="el-GR" sz="2000" b="1"/>
              <a:t>αυτού (του αέρα) (</a:t>
            </a:r>
            <a:r>
              <a:rPr lang="en-GB" altLang="el-GR" sz="2000" b="1"/>
              <a:t>kcal/kg </a:t>
            </a:r>
            <a:r>
              <a:rPr lang="el-GR" altLang="el-GR" sz="2000" b="1"/>
              <a:t>ή </a:t>
            </a:r>
            <a:r>
              <a:rPr lang="en-GB" altLang="el-GR" sz="2000" b="1"/>
              <a:t>kJ/kg)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24382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203575" y="908050"/>
            <a:ext cx="2487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Βασικοί όροι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39750" y="2060575"/>
            <a:ext cx="8062913" cy="1076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</a:rPr>
              <a:t>Αισθητή θερμότητα</a:t>
            </a:r>
            <a:r>
              <a:rPr lang="en-GB" altLang="el-GR" sz="2400" b="1">
                <a:solidFill>
                  <a:srgbClr val="FFFF00"/>
                </a:solidFill>
              </a:rPr>
              <a:t> </a:t>
            </a:r>
            <a:r>
              <a:rPr lang="el-GR" altLang="el-GR" sz="2400" b="1">
                <a:solidFill>
                  <a:srgbClr val="FFFF00"/>
                </a:solidFill>
              </a:rPr>
              <a:t>του αέρα (</a:t>
            </a:r>
            <a:r>
              <a:rPr lang="en-GB" altLang="el-GR" sz="2400" b="1">
                <a:solidFill>
                  <a:srgbClr val="FFFF00"/>
                </a:solidFill>
              </a:rPr>
              <a:t>Sensible heat, Qs):</a:t>
            </a:r>
            <a:r>
              <a:rPr lang="en-GB" altLang="el-GR" sz="2000" b="1"/>
              <a:t> </a:t>
            </a:r>
            <a:r>
              <a:rPr lang="el-GR" altLang="el-GR" sz="2000" b="1"/>
              <a:t>Είναι</a:t>
            </a:r>
            <a:r>
              <a:rPr lang="en-GB" altLang="el-GR" sz="2000" b="1"/>
              <a:t> </a:t>
            </a:r>
            <a:r>
              <a:rPr lang="el-GR" altLang="el-GR" sz="2000" b="1"/>
              <a:t>το ποσό της θερμότητας το οποίο προστιθέμενο στον αέρα ή αφαιρούμενο από αυτόν του μεταβάλλει τη θερμοκρασία (</a:t>
            </a:r>
            <a:r>
              <a:rPr lang="en-GB" altLang="el-GR" sz="2000" b="1"/>
              <a:t>kcal/kg </a:t>
            </a:r>
            <a:r>
              <a:rPr lang="el-GR" altLang="el-GR" sz="2000" b="1"/>
              <a:t>ή </a:t>
            </a:r>
            <a:r>
              <a:rPr lang="en-GB" altLang="el-GR" sz="2000" b="1"/>
              <a:t>kJ/kg</a:t>
            </a:r>
            <a:r>
              <a:rPr lang="en-GB" altLang="el-GR" sz="1800" b="1"/>
              <a:t>)</a:t>
            </a:r>
            <a:endParaRPr lang="el-GR" altLang="el-GR" sz="1800" b="1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11188" y="4076700"/>
            <a:ext cx="8280400" cy="1076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400" b="1">
                <a:solidFill>
                  <a:srgbClr val="FFFF00"/>
                </a:solidFill>
              </a:rPr>
              <a:t>Λανθάνουσα θερμότητα του αέρα (</a:t>
            </a:r>
            <a:r>
              <a:rPr lang="en-GB" altLang="el-GR" sz="2400" b="1">
                <a:solidFill>
                  <a:srgbClr val="FFFF00"/>
                </a:solidFill>
              </a:rPr>
              <a:t>Latent heat, Q</a:t>
            </a:r>
            <a:r>
              <a:rPr lang="en-GB" altLang="el-GR" sz="2400" b="1" baseline="-25000">
                <a:solidFill>
                  <a:srgbClr val="FFFF00"/>
                </a:solidFill>
              </a:rPr>
              <a:t>L</a:t>
            </a:r>
            <a:r>
              <a:rPr lang="en-GB" altLang="el-GR" sz="2400" b="1">
                <a:solidFill>
                  <a:srgbClr val="FFFF00"/>
                </a:solidFill>
              </a:rPr>
              <a:t>):</a:t>
            </a:r>
            <a:r>
              <a:rPr lang="en-GB" altLang="el-GR" sz="2000" b="1"/>
              <a:t> </a:t>
            </a:r>
            <a:r>
              <a:rPr lang="el-GR" altLang="el-GR" sz="2000" b="1"/>
              <a:t>Είναι η ποσότητα της θερμότητας που καταναλώνεται για την εξάτμιση της περιεχόμενης υγρασίας του αέρα (</a:t>
            </a:r>
            <a:r>
              <a:rPr lang="en-GB" altLang="el-GR" sz="2000" b="1"/>
              <a:t>kcal/kg </a:t>
            </a:r>
            <a:r>
              <a:rPr lang="el-GR" altLang="el-GR" sz="2000" b="1"/>
              <a:t>ή </a:t>
            </a:r>
            <a:r>
              <a:rPr lang="en-GB" altLang="el-GR" sz="2000" b="1"/>
              <a:t>kJ/kg)</a:t>
            </a:r>
            <a:endParaRPr lang="el-GR" altLang="el-GR" sz="2000" b="1"/>
          </a:p>
        </p:txBody>
      </p:sp>
    </p:spTree>
    <p:extLst>
      <p:ext uri="{BB962C8B-B14F-4D97-AF65-F5344CB8AC3E}">
        <p14:creationId xmlns:p14="http://schemas.microsoft.com/office/powerpoint/2010/main" val="14037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714375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5435600" y="436562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 flipV="1">
            <a:off x="5580063" y="4652963"/>
            <a:ext cx="0" cy="1223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 flipH="1" flipV="1">
            <a:off x="3924300" y="3429000"/>
            <a:ext cx="1655763" cy="1079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 flipH="1">
            <a:off x="2555875" y="4581525"/>
            <a:ext cx="30241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1" name="Freeform 12"/>
          <p:cNvSpPr>
            <a:spLocks/>
          </p:cNvSpPr>
          <p:nvPr/>
        </p:nvSpPr>
        <p:spPr bwMode="auto">
          <a:xfrm>
            <a:off x="4572000" y="3716338"/>
            <a:ext cx="1524000" cy="1152525"/>
          </a:xfrm>
          <a:custGeom>
            <a:avLst/>
            <a:gdLst>
              <a:gd name="T0" fmla="*/ 0 w 960"/>
              <a:gd name="T1" fmla="*/ 1829633438 h 726"/>
              <a:gd name="T2" fmla="*/ 1028223750 w 960"/>
              <a:gd name="T3" fmla="*/ 1716227200 h 726"/>
              <a:gd name="T4" fmla="*/ 1600300013 w 960"/>
              <a:gd name="T5" fmla="*/ 1373485950 h 726"/>
              <a:gd name="T6" fmla="*/ 2147483647 w 960"/>
              <a:gd name="T7" fmla="*/ 458668438 h 726"/>
              <a:gd name="T8" fmla="*/ 2147483647 w 960"/>
              <a:gd name="T9" fmla="*/ 0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726">
                <a:moveTo>
                  <a:pt x="0" y="726"/>
                </a:moveTo>
                <a:cubicBezTo>
                  <a:pt x="151" y="718"/>
                  <a:pt x="302" y="711"/>
                  <a:pt x="408" y="681"/>
                </a:cubicBezTo>
                <a:cubicBezTo>
                  <a:pt x="514" y="651"/>
                  <a:pt x="552" y="628"/>
                  <a:pt x="635" y="545"/>
                </a:cubicBezTo>
                <a:cubicBezTo>
                  <a:pt x="718" y="462"/>
                  <a:pt x="854" y="273"/>
                  <a:pt x="907" y="182"/>
                </a:cubicBezTo>
                <a:cubicBezTo>
                  <a:pt x="960" y="91"/>
                  <a:pt x="956" y="45"/>
                  <a:pt x="953" y="0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5580063" y="4508500"/>
            <a:ext cx="25209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5651500" y="5157788"/>
            <a:ext cx="576263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latin typeface="Lucida Sans Unicode" pitchFamily="34" charset="0"/>
              </a:rPr>
              <a:t>t</a:t>
            </a:r>
            <a:r>
              <a:rPr lang="en-GB" altLang="el-GR" sz="1800" b="1" baseline="-25000">
                <a:latin typeface="Lucida Sans Unicode" pitchFamily="34" charset="0"/>
              </a:rPr>
              <a:t>db</a:t>
            </a:r>
            <a:endParaRPr lang="el-GR" altLang="el-GR" sz="1800" b="1" baseline="-25000">
              <a:latin typeface="Lucida Sans Unicode" pitchFamily="34" charset="0"/>
            </a:endParaRP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4716463" y="3573463"/>
            <a:ext cx="576262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latin typeface="Lucida Sans Unicode" pitchFamily="34" charset="0"/>
              </a:rPr>
              <a:t>t</a:t>
            </a:r>
            <a:r>
              <a:rPr lang="en-GB" altLang="el-GR" sz="1800" b="1" baseline="-25000">
                <a:latin typeface="Lucida Sans Unicode" pitchFamily="34" charset="0"/>
              </a:rPr>
              <a:t>wb</a:t>
            </a:r>
            <a:endParaRPr lang="el-GR" altLang="el-GR" sz="1800" b="1" baseline="-25000">
              <a:latin typeface="Lucida Sans Unicode" pitchFamily="34" charset="0"/>
            </a:endParaRP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3348038" y="4652963"/>
            <a:ext cx="576262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latin typeface="Lucida Sans Unicode" pitchFamily="34" charset="0"/>
              </a:rPr>
              <a:t>t</a:t>
            </a:r>
            <a:r>
              <a:rPr lang="en-GB" altLang="el-GR" sz="1800" b="1" baseline="-25000">
                <a:latin typeface="Lucida Sans Unicode" pitchFamily="34" charset="0"/>
              </a:rPr>
              <a:t>dp</a:t>
            </a:r>
            <a:endParaRPr lang="el-GR" altLang="el-GR" sz="1800" b="1" baseline="-25000">
              <a:latin typeface="Lucida Sans Unicode" pitchFamily="34" charset="0"/>
            </a:endParaRPr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5795963" y="3500438"/>
            <a:ext cx="576262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latin typeface="Lucida Sans Unicode" pitchFamily="34" charset="0"/>
              </a:rPr>
              <a:t>RH</a:t>
            </a:r>
            <a:endParaRPr lang="el-GR" altLang="el-GR" sz="1800" b="1" baseline="-25000">
              <a:latin typeface="Lucida Sans Unicode" pitchFamily="34" charset="0"/>
            </a:endParaRPr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7380288" y="4005263"/>
            <a:ext cx="576262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latin typeface="Lucida Sans Unicode" pitchFamily="34" charset="0"/>
              </a:rPr>
              <a:t>W</a:t>
            </a:r>
            <a:endParaRPr lang="el-GR" altLang="el-GR" sz="1800" b="1" baseline="-25000">
              <a:latin typeface="Lucida Sans Unicode" pitchFamily="34" charset="0"/>
            </a:endParaRPr>
          </a:p>
        </p:txBody>
      </p:sp>
      <p:sp>
        <p:nvSpPr>
          <p:cNvPr id="21518" name="Rectangle 20"/>
          <p:cNvSpPr>
            <a:spLocks noChangeArrowheads="1"/>
          </p:cNvSpPr>
          <p:nvPr/>
        </p:nvSpPr>
        <p:spPr bwMode="auto">
          <a:xfrm>
            <a:off x="2339975" y="765175"/>
            <a:ext cx="1295400" cy="82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T</a:t>
            </a:r>
            <a:r>
              <a:rPr lang="en-US" altLang="el-GR" sz="1600" b="1" baseline="-25000">
                <a:solidFill>
                  <a:srgbClr val="000000"/>
                </a:solidFill>
              </a:rPr>
              <a:t>DB  </a:t>
            </a:r>
            <a:r>
              <a:rPr lang="el-GR" altLang="el-GR" sz="1600" b="1">
                <a:solidFill>
                  <a:srgbClr val="000000"/>
                </a:solidFill>
              </a:rPr>
              <a:t>(</a:t>
            </a:r>
            <a:r>
              <a:rPr lang="el-GR" altLang="el-GR" sz="1600" b="1" baseline="30000">
                <a:solidFill>
                  <a:srgbClr val="000000"/>
                </a:solidFill>
              </a:rPr>
              <a:t>ο</a:t>
            </a:r>
            <a:r>
              <a:rPr lang="en-US" altLang="el-GR" sz="1600" b="1">
                <a:solidFill>
                  <a:srgbClr val="000000"/>
                </a:solidFill>
              </a:rPr>
              <a:t>C</a:t>
            </a:r>
            <a:r>
              <a:rPr lang="el-GR" altLang="el-GR" sz="1600" b="1">
                <a:solidFill>
                  <a:srgbClr val="000000"/>
                </a:solidFill>
              </a:rPr>
              <a:t>)</a:t>
            </a:r>
            <a:endParaRPr lang="en-US" altLang="el-GR" sz="1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T</a:t>
            </a:r>
            <a:r>
              <a:rPr lang="en-US" altLang="el-GR" sz="1600" b="1" baseline="-25000">
                <a:solidFill>
                  <a:srgbClr val="000000"/>
                </a:solidFill>
              </a:rPr>
              <a:t>WB </a:t>
            </a:r>
            <a:r>
              <a:rPr lang="el-GR" altLang="el-GR" sz="1600" b="1">
                <a:solidFill>
                  <a:srgbClr val="000000"/>
                </a:solidFill>
              </a:rPr>
              <a:t>(</a:t>
            </a:r>
            <a:r>
              <a:rPr lang="el-GR" altLang="el-GR" sz="1600" b="1" baseline="30000">
                <a:solidFill>
                  <a:srgbClr val="000000"/>
                </a:solidFill>
              </a:rPr>
              <a:t>ο</a:t>
            </a:r>
            <a:r>
              <a:rPr lang="en-US" altLang="el-GR" sz="1600" b="1">
                <a:solidFill>
                  <a:srgbClr val="000000"/>
                </a:solidFill>
              </a:rPr>
              <a:t>C</a:t>
            </a:r>
            <a:r>
              <a:rPr lang="el-GR" altLang="el-GR" sz="1600" b="1">
                <a:solidFill>
                  <a:srgbClr val="000000"/>
                </a:solidFill>
              </a:rPr>
              <a:t>)</a:t>
            </a:r>
            <a:endParaRPr lang="en-US" altLang="el-GR" sz="1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T</a:t>
            </a:r>
            <a:r>
              <a:rPr lang="en-US" altLang="el-GR" sz="1600" b="1" baseline="-25000">
                <a:solidFill>
                  <a:srgbClr val="000000"/>
                </a:solidFill>
              </a:rPr>
              <a:t>DP  </a:t>
            </a:r>
            <a:r>
              <a:rPr lang="el-GR" altLang="el-GR" sz="1600" b="1">
                <a:solidFill>
                  <a:srgbClr val="000000"/>
                </a:solidFill>
              </a:rPr>
              <a:t>(</a:t>
            </a:r>
            <a:r>
              <a:rPr lang="el-GR" altLang="el-GR" sz="1600" b="1" baseline="30000">
                <a:solidFill>
                  <a:srgbClr val="000000"/>
                </a:solidFill>
              </a:rPr>
              <a:t>ο</a:t>
            </a:r>
            <a:r>
              <a:rPr lang="en-US" altLang="el-GR" sz="1600" b="1">
                <a:solidFill>
                  <a:srgbClr val="000000"/>
                </a:solidFill>
              </a:rPr>
              <a:t>C</a:t>
            </a:r>
            <a:r>
              <a:rPr lang="el-GR" altLang="el-GR" sz="1600" b="1">
                <a:solidFill>
                  <a:srgbClr val="000000"/>
                </a:solidFill>
              </a:rPr>
              <a:t>)</a:t>
            </a:r>
            <a:endParaRPr lang="en-US" altLang="el-GR" sz="1600" b="1">
              <a:solidFill>
                <a:srgbClr val="000000"/>
              </a:solidFill>
            </a:endParaRPr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 flipH="1" flipV="1">
            <a:off x="3348038" y="3068638"/>
            <a:ext cx="576262" cy="3603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0" name="Text Box 22"/>
          <p:cNvSpPr txBox="1">
            <a:spLocks noChangeArrowheads="1"/>
          </p:cNvSpPr>
          <p:nvPr/>
        </p:nvSpPr>
        <p:spPr bwMode="auto">
          <a:xfrm>
            <a:off x="2627313" y="2852738"/>
            <a:ext cx="576262" cy="7032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2400" b="1" baseline="-25000">
                <a:latin typeface="Lucida Sans Unicode" pitchFamily="34" charset="0"/>
              </a:rPr>
              <a:t>H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2400" b="1" baseline="-25000">
              <a:latin typeface="Lucida Sans Unicode" pitchFamily="34" charset="0"/>
            </a:endParaRPr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7308850" y="6092825"/>
            <a:ext cx="576263" cy="30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400" b="1">
                <a:latin typeface="Lucida Sans Unicode" pitchFamily="34" charset="0"/>
              </a:rPr>
              <a:t>V</a:t>
            </a:r>
            <a:endParaRPr lang="el-GR" altLang="el-GR" sz="1400" b="1" baseline="-25000">
              <a:latin typeface="Lucida Sans Unicode" pitchFamily="34" charset="0"/>
            </a:endParaRPr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3276600" y="2276475"/>
            <a:ext cx="2303463" cy="40322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>
            <a:off x="971550" y="2636838"/>
            <a:ext cx="2160588" cy="381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5724525" y="2349500"/>
            <a:ext cx="2195513" cy="381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5580063" y="404813"/>
            <a:ext cx="1873250" cy="1069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RH (%)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V (m</a:t>
            </a:r>
            <a:r>
              <a:rPr lang="en-US" altLang="el-GR" sz="1600" b="1" baseline="30000">
                <a:solidFill>
                  <a:srgbClr val="000000"/>
                </a:solidFill>
              </a:rPr>
              <a:t>3 </a:t>
            </a:r>
            <a:r>
              <a:rPr lang="en-US" altLang="el-GR" sz="1600" b="1">
                <a:solidFill>
                  <a:srgbClr val="000000"/>
                </a:solidFill>
              </a:rPr>
              <a:t>kg</a:t>
            </a:r>
            <a:r>
              <a:rPr lang="en-US" altLang="el-GR" sz="1600" b="1" baseline="30000">
                <a:solidFill>
                  <a:srgbClr val="000000"/>
                </a:solidFill>
              </a:rPr>
              <a:t>-1</a:t>
            </a:r>
            <a:r>
              <a:rPr lang="el-GR" altLang="el-GR" sz="1600" b="1" baseline="-25000">
                <a:solidFill>
                  <a:srgbClr val="000000"/>
                </a:solidFill>
              </a:rPr>
              <a:t>ξ.α</a:t>
            </a:r>
            <a:r>
              <a:rPr lang="en-US" altLang="el-GR" sz="1600" b="1" baseline="-25000">
                <a:solidFill>
                  <a:srgbClr val="000000"/>
                </a:solidFill>
              </a:rPr>
              <a:t>.</a:t>
            </a:r>
            <a:r>
              <a:rPr lang="el-GR" altLang="el-GR" sz="1600" b="1">
                <a:solidFill>
                  <a:srgbClr val="000000"/>
                </a:solidFill>
              </a:rPr>
              <a:t>)</a:t>
            </a:r>
            <a:endParaRPr lang="en-US" altLang="el-GR" sz="1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W </a:t>
            </a:r>
            <a:r>
              <a:rPr lang="el-GR" altLang="el-GR" sz="1600" b="1">
                <a:solidFill>
                  <a:srgbClr val="000000"/>
                </a:solidFill>
              </a:rPr>
              <a:t>(</a:t>
            </a:r>
            <a:r>
              <a:rPr lang="en-US" altLang="el-GR" sz="1600" b="1">
                <a:solidFill>
                  <a:srgbClr val="000000"/>
                </a:solidFill>
              </a:rPr>
              <a:t>g</a:t>
            </a:r>
            <a:r>
              <a:rPr lang="en-US" altLang="el-GR" sz="1600" b="1" baseline="-25000">
                <a:solidFill>
                  <a:srgbClr val="000000"/>
                </a:solidFill>
              </a:rPr>
              <a:t>H2O</a:t>
            </a:r>
            <a:r>
              <a:rPr lang="en-US" altLang="el-GR" sz="1600" b="1">
                <a:solidFill>
                  <a:srgbClr val="000000"/>
                </a:solidFill>
              </a:rPr>
              <a:t> kg</a:t>
            </a:r>
            <a:r>
              <a:rPr lang="el-GR" altLang="el-GR" sz="1600" b="1" baseline="30000">
                <a:solidFill>
                  <a:srgbClr val="000000"/>
                </a:solidFill>
              </a:rPr>
              <a:t>-1</a:t>
            </a:r>
            <a:r>
              <a:rPr lang="el-GR" altLang="el-GR" sz="1600" b="1" baseline="-25000">
                <a:solidFill>
                  <a:srgbClr val="000000"/>
                </a:solidFill>
              </a:rPr>
              <a:t>ξ.α</a:t>
            </a:r>
            <a:r>
              <a:rPr lang="en-US" altLang="el-GR" sz="1600" b="1" baseline="-25000">
                <a:solidFill>
                  <a:srgbClr val="000000"/>
                </a:solidFill>
              </a:rPr>
              <a:t>.</a:t>
            </a:r>
            <a:r>
              <a:rPr lang="el-GR" altLang="el-GR" sz="1600" b="1">
                <a:solidFill>
                  <a:srgbClr val="000000"/>
                </a:solidFill>
              </a:rPr>
              <a:t>)</a:t>
            </a:r>
            <a:endParaRPr lang="en-US" altLang="el-GR" sz="1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b="1">
                <a:solidFill>
                  <a:srgbClr val="000000"/>
                </a:solidFill>
              </a:rPr>
              <a:t>H </a:t>
            </a:r>
            <a:r>
              <a:rPr lang="el-GR" altLang="el-GR" sz="1600" b="1">
                <a:solidFill>
                  <a:srgbClr val="000000"/>
                </a:solidFill>
              </a:rPr>
              <a:t>(</a:t>
            </a:r>
            <a:r>
              <a:rPr lang="en-US" altLang="el-GR" sz="1600" b="1">
                <a:solidFill>
                  <a:srgbClr val="000000"/>
                </a:solidFill>
              </a:rPr>
              <a:t>KJ kg</a:t>
            </a:r>
            <a:r>
              <a:rPr lang="el-GR" altLang="el-GR" sz="1600" b="1" baseline="30000">
                <a:solidFill>
                  <a:srgbClr val="000000"/>
                </a:solidFill>
              </a:rPr>
              <a:t>-1</a:t>
            </a:r>
            <a:r>
              <a:rPr lang="el-GR" altLang="el-GR" sz="1600" b="1" baseline="-25000">
                <a:solidFill>
                  <a:srgbClr val="000000"/>
                </a:solidFill>
              </a:rPr>
              <a:t>ξ.α</a:t>
            </a:r>
            <a:r>
              <a:rPr lang="en-US" altLang="el-GR" sz="1600" b="1" baseline="-25000">
                <a:solidFill>
                  <a:srgbClr val="000000"/>
                </a:solidFill>
              </a:rPr>
              <a:t>.</a:t>
            </a:r>
            <a:r>
              <a:rPr lang="en-US" altLang="el-GR" sz="1600" b="1">
                <a:solidFill>
                  <a:srgbClr val="000000"/>
                </a:solidFill>
              </a:rPr>
              <a:t>)</a:t>
            </a:r>
            <a:endParaRPr lang="el-GR" altLang="el-GR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2543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225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684213" y="1484313"/>
            <a:ext cx="1584325" cy="7794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/>
              <a:t>T</a:t>
            </a:r>
            <a:r>
              <a:rPr lang="en-GB" altLang="el-GR" sz="1800" baseline="-25000"/>
              <a:t>d</a:t>
            </a:r>
            <a:r>
              <a:rPr lang="en-GB" altLang="el-GR" sz="1800"/>
              <a:t> = 30 °C,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/>
              <a:t>T</a:t>
            </a:r>
            <a:r>
              <a:rPr lang="en-GB" altLang="el-GR" sz="1800" baseline="-25000"/>
              <a:t>w</a:t>
            </a:r>
            <a:r>
              <a:rPr lang="en-GB" altLang="el-GR" sz="1800"/>
              <a:t> = 15 °C</a:t>
            </a:r>
            <a:endParaRPr lang="el-GR" altLang="el-GR" sz="1800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 flipV="1">
            <a:off x="5435600" y="55165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 flipH="1">
            <a:off x="1835150" y="5589588"/>
            <a:ext cx="360045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5364163" y="5589588"/>
            <a:ext cx="3311525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H="1" flipV="1">
            <a:off x="3492500" y="4365625"/>
            <a:ext cx="1943100" cy="12239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H="1" flipV="1">
            <a:off x="3276600" y="4221163"/>
            <a:ext cx="2159000" cy="13684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1692275" y="6491288"/>
            <a:ext cx="309562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ξηρού βολβού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 rot="1766310">
            <a:off x="3276600" y="4437063"/>
            <a:ext cx="309562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υγρού βολβού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395288" y="4941888"/>
            <a:ext cx="324167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σημείου δρόσου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 rot="-5400000">
            <a:off x="6844506" y="3964782"/>
            <a:ext cx="287972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Απόλυτη υγρασία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1835150" y="3860800"/>
            <a:ext cx="1296988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Ενθαλπία</a:t>
            </a:r>
          </a:p>
        </p:txBody>
      </p:sp>
    </p:spTree>
    <p:extLst>
      <p:ext uri="{BB962C8B-B14F-4D97-AF65-F5344CB8AC3E}">
        <p14:creationId xmlns:p14="http://schemas.microsoft.com/office/powerpoint/2010/main" val="6865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 animBg="1"/>
      <p:bldP spid="96271" grpId="0" animBg="1"/>
      <p:bldP spid="96272" grpId="0" animBg="1"/>
      <p:bldP spid="96273" grpId="0" animBg="1"/>
      <p:bldP spid="96274" grpId="0" animBg="1"/>
      <p:bldP spid="96276" grpId="0" animBg="1"/>
      <p:bldP spid="96277" grpId="0" animBg="1"/>
      <p:bldP spid="96278" grpId="0" animBg="1"/>
      <p:bldP spid="96279" grpId="0" animBg="1"/>
      <p:bldP spid="962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3567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235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84213" y="1484313"/>
            <a:ext cx="1584325" cy="7794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/>
              <a:t>T</a:t>
            </a:r>
            <a:r>
              <a:rPr lang="en-GB" altLang="el-GR" sz="1800" baseline="-25000"/>
              <a:t>d</a:t>
            </a:r>
            <a:r>
              <a:rPr lang="en-GB" altLang="el-GR" sz="1800"/>
              <a:t> = </a:t>
            </a:r>
            <a:r>
              <a:rPr lang="el-GR" altLang="el-GR" sz="1800"/>
              <a:t>40</a:t>
            </a:r>
            <a:r>
              <a:rPr lang="en-GB" altLang="el-GR" sz="1800"/>
              <a:t> °C,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/>
              <a:t>T</a:t>
            </a:r>
            <a:r>
              <a:rPr lang="en-GB" altLang="el-GR" sz="1800" baseline="-25000"/>
              <a:t>w</a:t>
            </a:r>
            <a:r>
              <a:rPr lang="en-GB" altLang="el-GR" sz="1800"/>
              <a:t> = </a:t>
            </a:r>
            <a:r>
              <a:rPr lang="el-GR" altLang="el-GR" sz="1800"/>
              <a:t>20</a:t>
            </a:r>
            <a:r>
              <a:rPr lang="en-GB" altLang="el-GR" sz="1800"/>
              <a:t> °C</a:t>
            </a:r>
            <a:endParaRPr lang="el-GR" altLang="el-GR" sz="1800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 flipV="1">
            <a:off x="6732588" y="5157788"/>
            <a:ext cx="0" cy="1222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2484438" y="5157788"/>
            <a:ext cx="424815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6732588" y="5157788"/>
            <a:ext cx="1871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4211638" y="3644900"/>
            <a:ext cx="2520950" cy="15128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3708400" y="3429000"/>
            <a:ext cx="3024188" cy="1727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2987675" y="6491288"/>
            <a:ext cx="309562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ξηρού βολβού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 rot="1660006">
            <a:off x="4211638" y="3573463"/>
            <a:ext cx="309562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υγρού βολβού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23850" y="5229225"/>
            <a:ext cx="3241675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σημείου δρόσου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 rot="-5400000">
            <a:off x="7131844" y="3390106"/>
            <a:ext cx="2879725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Απόλυτη υγρασία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2268538" y="3068638"/>
            <a:ext cx="1296987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Ενθαλπία</a:t>
            </a:r>
          </a:p>
        </p:txBody>
      </p:sp>
    </p:spTree>
    <p:extLst>
      <p:ext uri="{BB962C8B-B14F-4D97-AF65-F5344CB8AC3E}">
        <p14:creationId xmlns:p14="http://schemas.microsoft.com/office/powerpoint/2010/main" val="22157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animBg="1"/>
      <p:bldP spid="106505" grpId="0" animBg="1"/>
      <p:bldP spid="106506" grpId="0" animBg="1"/>
      <p:bldP spid="106507" grpId="0" animBg="1"/>
      <p:bldP spid="106508" grpId="0" animBg="1"/>
      <p:bldP spid="106509" grpId="0" animBg="1"/>
      <p:bldP spid="106510" grpId="0" animBg="1"/>
      <p:bldP spid="106511" grpId="0" animBg="1"/>
      <p:bldP spid="106512" grpId="0" animBg="1"/>
      <p:bldP spid="1065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4590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2459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8" name="Line 8"/>
          <p:cNvSpPr>
            <a:spLocks noChangeShapeType="1"/>
          </p:cNvSpPr>
          <p:nvPr/>
        </p:nvSpPr>
        <p:spPr bwMode="auto">
          <a:xfrm flipH="1" flipV="1">
            <a:off x="4140200" y="4797425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H="1">
            <a:off x="3059113" y="4797425"/>
            <a:ext cx="100806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4140200" y="4797425"/>
            <a:ext cx="446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 flipH="1" flipV="1">
            <a:off x="3492500" y="4365625"/>
            <a:ext cx="647700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 flipH="1" flipV="1">
            <a:off x="3276600" y="4221163"/>
            <a:ext cx="863600" cy="5762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 rot="-5400000">
            <a:off x="5655469" y="4506119"/>
            <a:ext cx="3095625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ξηρού βολβού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 rot="2152928">
            <a:off x="3779838" y="4724400"/>
            <a:ext cx="3095625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υγρού βολβού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468313" y="5013325"/>
            <a:ext cx="3241675" cy="3667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Θερμοκρασία σημείου δρόσου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5795963" y="2205038"/>
            <a:ext cx="2879725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Απόλυτη υγρασία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 rot="2121205">
            <a:off x="1908175" y="3500438"/>
            <a:ext cx="1296988" cy="3667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/>
              <a:t>Ενθαλπία</a:t>
            </a:r>
          </a:p>
        </p:txBody>
      </p:sp>
    </p:spTree>
    <p:extLst>
      <p:ext uri="{BB962C8B-B14F-4D97-AF65-F5344CB8AC3E}">
        <p14:creationId xmlns:p14="http://schemas.microsoft.com/office/powerpoint/2010/main" val="22555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116013" y="765175"/>
            <a:ext cx="6770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Comic Sans MS" pitchFamily="66" charset="0"/>
              </a:rPr>
              <a:t>Θέρμανση του αέρα με σταθερή υγρασία</a:t>
            </a:r>
            <a:endParaRPr lang="en-GB" altLang="el-GR" sz="2800" b="1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n-GB" altLang="el-GR" sz="2800" b="1">
                <a:solidFill>
                  <a:srgbClr val="FFFF00"/>
                </a:solidFill>
                <a:latin typeface="Comic Sans MS" pitchFamily="66" charset="0"/>
              </a:rPr>
              <a:t>Sensible heating)</a:t>
            </a:r>
            <a:endParaRPr lang="el-GR" altLang="el-GR" sz="28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611188" y="1628775"/>
            <a:ext cx="787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l-GR" sz="2400" b="1">
                <a:latin typeface="Comic Sans MS" pitchFamily="66" charset="0"/>
              </a:rPr>
              <a:t>O a</a:t>
            </a:r>
            <a:r>
              <a:rPr lang="el-GR" altLang="el-GR" sz="2400" b="1">
                <a:latin typeface="Comic Sans MS" pitchFamily="66" charset="0"/>
              </a:rPr>
              <a:t>έρας θερμαίνεται χωρίς την πρόσθεση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Comic Sans MS" pitchFamily="66" charset="0"/>
              </a:rPr>
              <a:t> υδρατμών και χωρίς αφαίρεση υδρατμών (εξάτμιση) 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827088" y="2636838"/>
            <a:ext cx="6913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Αυτό σημαίνει πως ολόκληρη η θερμότητα που δίνουμε στον αέρα δαπανάται για την αύξηση της θερμοκρασίας του και μόνο αυτής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50825" y="4221163"/>
            <a:ext cx="3240088" cy="1676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400" b="1" u="sng">
                <a:solidFill>
                  <a:srgbClr val="000000"/>
                </a:solidFill>
                <a:latin typeface="Lucida Sans Unicode" pitchFamily="34" charset="0"/>
              </a:rPr>
              <a:t>Σταθερά στοιχεία</a:t>
            </a:r>
          </a:p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000" b="1">
                <a:solidFill>
                  <a:srgbClr val="000000"/>
                </a:solidFill>
                <a:latin typeface="Lucida Sans Unicode" pitchFamily="34" charset="0"/>
              </a:rPr>
              <a:t>Ειδική υγρασία</a:t>
            </a:r>
          </a:p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000" b="1">
                <a:solidFill>
                  <a:srgbClr val="000000"/>
                </a:solidFill>
                <a:latin typeface="Lucida Sans Unicode" pitchFamily="34" charset="0"/>
              </a:rPr>
              <a:t>Σημείου δρόσου του αέρα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4140200" y="4005263"/>
            <a:ext cx="4392613" cy="2193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400" b="1" u="sng">
                <a:solidFill>
                  <a:srgbClr val="000000"/>
                </a:solidFill>
                <a:latin typeface="Lucida Sans Unicode" pitchFamily="34" charset="0"/>
              </a:rPr>
              <a:t>Στοιχεία που μεταβάλλονται</a:t>
            </a:r>
          </a:p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000" b="1">
                <a:solidFill>
                  <a:srgbClr val="000000"/>
                </a:solidFill>
                <a:latin typeface="Lucida Sans Unicode" pitchFamily="34" charset="0"/>
              </a:rPr>
              <a:t>Θερμοκρασία αέρα</a:t>
            </a:r>
          </a:p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000" b="1">
                <a:solidFill>
                  <a:srgbClr val="000000"/>
                </a:solidFill>
                <a:latin typeface="Lucida Sans Unicode" pitchFamily="34" charset="0"/>
              </a:rPr>
              <a:t>Ενθαλπία</a:t>
            </a:r>
          </a:p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Ø"/>
            </a:pPr>
            <a:r>
              <a:rPr lang="el-GR" altLang="el-GR" sz="2000" b="1">
                <a:solidFill>
                  <a:srgbClr val="000000"/>
                </a:solidFill>
                <a:latin typeface="Lucida Sans Unicode" pitchFamily="34" charset="0"/>
              </a:rPr>
              <a:t> Σχετική υγρασία</a:t>
            </a:r>
          </a:p>
        </p:txBody>
      </p:sp>
    </p:spTree>
    <p:extLst>
      <p:ext uri="{BB962C8B-B14F-4D97-AF65-F5344CB8AC3E}">
        <p14:creationId xmlns:p14="http://schemas.microsoft.com/office/powerpoint/2010/main" val="12989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714375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1247775" y="1052513"/>
            <a:ext cx="67706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latin typeface="Comic Sans MS" pitchFamily="66" charset="0"/>
              </a:rPr>
              <a:t>Θέρμανση του αέρα με σταθερή υγρασία</a:t>
            </a:r>
            <a:endParaRPr lang="en-GB" altLang="el-GR" sz="2800" b="1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latin typeface="Comic Sans MS" pitchFamily="66" charset="0"/>
              </a:rPr>
              <a:t> (</a:t>
            </a:r>
            <a:r>
              <a:rPr lang="en-GB" altLang="el-GR" sz="2800" b="1">
                <a:latin typeface="Comic Sans MS" pitchFamily="66" charset="0"/>
              </a:rPr>
              <a:t>Sensible heating)</a:t>
            </a:r>
            <a:endParaRPr lang="el-GR" altLang="el-GR" sz="2800" b="1">
              <a:latin typeface="Comic Sans MS" pitchFamily="66" charset="0"/>
            </a:endParaRPr>
          </a:p>
        </p:txBody>
      </p:sp>
      <p:sp>
        <p:nvSpPr>
          <p:cNvPr id="26628" name="Oval 9"/>
          <p:cNvSpPr>
            <a:spLocks noChangeArrowheads="1"/>
          </p:cNvSpPr>
          <p:nvPr/>
        </p:nvSpPr>
        <p:spPr bwMode="auto">
          <a:xfrm>
            <a:off x="32035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6629" name="Oval 10"/>
          <p:cNvSpPr>
            <a:spLocks noChangeArrowheads="1"/>
          </p:cNvSpPr>
          <p:nvPr/>
        </p:nvSpPr>
        <p:spPr bwMode="auto">
          <a:xfrm>
            <a:off x="5148263" y="53006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203575" y="53006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5148263" y="53006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 flipV="1">
            <a:off x="3348038" y="558958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3" name="Line 14"/>
          <p:cNvSpPr>
            <a:spLocks noChangeShapeType="1"/>
          </p:cNvSpPr>
          <p:nvPr/>
        </p:nvSpPr>
        <p:spPr bwMode="auto">
          <a:xfrm flipV="1">
            <a:off x="5292725" y="558958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H="1" flipV="1">
            <a:off x="2627313" y="4652963"/>
            <a:ext cx="720725" cy="7207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3419475" y="5445125"/>
            <a:ext cx="18732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6" name="Freeform 18"/>
          <p:cNvSpPr>
            <a:spLocks/>
          </p:cNvSpPr>
          <p:nvPr/>
        </p:nvSpPr>
        <p:spPr bwMode="auto">
          <a:xfrm>
            <a:off x="2771775" y="5013325"/>
            <a:ext cx="936625" cy="647700"/>
          </a:xfrm>
          <a:custGeom>
            <a:avLst/>
            <a:gdLst>
              <a:gd name="T0" fmla="*/ 0 w 499"/>
              <a:gd name="T1" fmla="*/ 1028223750 h 408"/>
              <a:gd name="T2" fmla="*/ 799753868 w 499"/>
              <a:gd name="T3" fmla="*/ 914817513 h 408"/>
              <a:gd name="T4" fmla="*/ 1595984599 w 499"/>
              <a:gd name="T5" fmla="*/ 342741250 h 408"/>
              <a:gd name="T6" fmla="*/ 1758048879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7" name="Freeform 19"/>
          <p:cNvSpPr>
            <a:spLocks/>
          </p:cNvSpPr>
          <p:nvPr/>
        </p:nvSpPr>
        <p:spPr bwMode="auto">
          <a:xfrm>
            <a:off x="4572000" y="5084763"/>
            <a:ext cx="936625" cy="647700"/>
          </a:xfrm>
          <a:custGeom>
            <a:avLst/>
            <a:gdLst>
              <a:gd name="T0" fmla="*/ 0 w 499"/>
              <a:gd name="T1" fmla="*/ 1028223750 h 408"/>
              <a:gd name="T2" fmla="*/ 799753868 w 499"/>
              <a:gd name="T3" fmla="*/ 914817513 h 408"/>
              <a:gd name="T4" fmla="*/ 1595984599 w 499"/>
              <a:gd name="T5" fmla="*/ 342741250 h 408"/>
              <a:gd name="T6" fmla="*/ 1758048879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8" name="Line 20"/>
          <p:cNvSpPr>
            <a:spLocks noChangeShapeType="1"/>
          </p:cNvSpPr>
          <p:nvPr/>
        </p:nvSpPr>
        <p:spPr bwMode="auto">
          <a:xfrm flipV="1">
            <a:off x="1979613" y="3573463"/>
            <a:ext cx="1223962" cy="93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9" name="Line 21"/>
          <p:cNvSpPr>
            <a:spLocks noChangeShapeType="1"/>
          </p:cNvSpPr>
          <p:nvPr/>
        </p:nvSpPr>
        <p:spPr bwMode="auto">
          <a:xfrm flipH="1" flipV="1">
            <a:off x="2268538" y="4292600"/>
            <a:ext cx="360362" cy="3603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40" name="Line 22"/>
          <p:cNvSpPr>
            <a:spLocks noChangeShapeType="1"/>
          </p:cNvSpPr>
          <p:nvPr/>
        </p:nvSpPr>
        <p:spPr bwMode="auto">
          <a:xfrm flipH="1" flipV="1">
            <a:off x="3132138" y="3573463"/>
            <a:ext cx="2160587" cy="18002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0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7667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276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651" name="Picture 7" descr="mol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4067175" y="551656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5364163" y="551656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92170" name="Freeform 10"/>
          <p:cNvSpPr>
            <a:spLocks/>
          </p:cNvSpPr>
          <p:nvPr/>
        </p:nvSpPr>
        <p:spPr bwMode="auto">
          <a:xfrm>
            <a:off x="3563938" y="5300663"/>
            <a:ext cx="1008062" cy="431800"/>
          </a:xfrm>
          <a:custGeom>
            <a:avLst/>
            <a:gdLst>
              <a:gd name="T0" fmla="*/ 0 w 499"/>
              <a:gd name="T1" fmla="*/ 456988333 h 408"/>
              <a:gd name="T2" fmla="*/ 926400897 w 499"/>
              <a:gd name="T3" fmla="*/ 406585208 h 408"/>
              <a:gd name="T4" fmla="*/ 1848721063 w 499"/>
              <a:gd name="T5" fmla="*/ 152329092 h 408"/>
              <a:gd name="T6" fmla="*/ 2036450893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4140200" y="56610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 flipV="1">
            <a:off x="2916238" y="4941888"/>
            <a:ext cx="1223962" cy="6477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 flipV="1">
            <a:off x="2339975" y="4581525"/>
            <a:ext cx="576263" cy="360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4211638" y="5589588"/>
            <a:ext cx="1223962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5" name="Freeform 15"/>
          <p:cNvSpPr>
            <a:spLocks/>
          </p:cNvSpPr>
          <p:nvPr/>
        </p:nvSpPr>
        <p:spPr bwMode="auto">
          <a:xfrm>
            <a:off x="4859338" y="5300663"/>
            <a:ext cx="1152525" cy="431800"/>
          </a:xfrm>
          <a:custGeom>
            <a:avLst/>
            <a:gdLst>
              <a:gd name="T0" fmla="*/ 0 w 499"/>
              <a:gd name="T1" fmla="*/ 456988333 h 408"/>
              <a:gd name="T2" fmla="*/ 1210948086 w 499"/>
              <a:gd name="T3" fmla="*/ 406585208 h 408"/>
              <a:gd name="T4" fmla="*/ 2147483647 w 499"/>
              <a:gd name="T5" fmla="*/ 152329092 h 408"/>
              <a:gd name="T6" fmla="*/ 2147483647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H="1" flipV="1">
            <a:off x="3492500" y="4437063"/>
            <a:ext cx="2016125" cy="1152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 flipV="1">
            <a:off x="3203575" y="4292600"/>
            <a:ext cx="288925" cy="1444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4211638" y="5589588"/>
            <a:ext cx="4464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250825" y="1052513"/>
            <a:ext cx="3611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solidFill>
                  <a:srgbClr val="000000"/>
                </a:solidFill>
                <a:latin typeface="Comic Sans MS" pitchFamily="66" charset="0"/>
              </a:rPr>
              <a:t>Θέρμανση του αέρα με σταθερή υγρασία</a:t>
            </a:r>
            <a:endParaRPr lang="en-GB" altLang="el-GR" sz="2000" b="1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en-GB" altLang="el-GR" sz="2000" b="1">
                <a:solidFill>
                  <a:srgbClr val="000000"/>
                </a:solidFill>
                <a:latin typeface="Comic Sans MS" pitchFamily="66" charset="0"/>
              </a:rPr>
              <a:t>Sensible heating)</a:t>
            </a:r>
            <a:endParaRPr lang="el-GR" altLang="el-GR" sz="2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 flipV="1">
            <a:off x="5435600" y="56610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81" name="AutoShape 21"/>
          <p:cNvSpPr>
            <a:spLocks/>
          </p:cNvSpPr>
          <p:nvPr/>
        </p:nvSpPr>
        <p:spPr bwMode="auto">
          <a:xfrm rot="1980000">
            <a:off x="2268538" y="3933825"/>
            <a:ext cx="857250" cy="766763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1763713" y="3789363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400" b="1">
                <a:solidFill>
                  <a:srgbClr val="000000"/>
                </a:solidFill>
              </a:rPr>
              <a:t>ΔΗ</a:t>
            </a:r>
            <a:r>
              <a:rPr lang="en-GB" altLang="el-GR" sz="1400" b="1" baseline="-25000">
                <a:solidFill>
                  <a:srgbClr val="000000"/>
                </a:solidFill>
              </a:rPr>
              <a:t>S</a:t>
            </a:r>
            <a:endParaRPr lang="el-GR" altLang="el-GR" sz="1400" b="1" baseline="-25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80" grpId="0" animBg="1"/>
      <p:bldP spid="92181" grpId="0" animBg="1"/>
      <p:bldP spid="921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8698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2869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675" name="Picture 9" descr="mol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323850" y="981075"/>
            <a:ext cx="2592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solidFill>
                  <a:srgbClr val="000000"/>
                </a:solidFill>
                <a:latin typeface="Comic Sans MS" pitchFamily="66" charset="0"/>
              </a:rPr>
              <a:t>Θέρμανση του αέρα με ύγρανση</a:t>
            </a: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4067175" y="551656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5364163" y="378936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4140200" y="56610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V="1">
            <a:off x="5435600" y="3933825"/>
            <a:ext cx="0" cy="2374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 flipV="1">
            <a:off x="4211638" y="4005263"/>
            <a:ext cx="1223962" cy="1511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0" name="Freeform 16"/>
          <p:cNvSpPr>
            <a:spLocks/>
          </p:cNvSpPr>
          <p:nvPr/>
        </p:nvSpPr>
        <p:spPr bwMode="auto">
          <a:xfrm>
            <a:off x="3563938" y="5300663"/>
            <a:ext cx="1008062" cy="431800"/>
          </a:xfrm>
          <a:custGeom>
            <a:avLst/>
            <a:gdLst>
              <a:gd name="T0" fmla="*/ 0 w 499"/>
              <a:gd name="T1" fmla="*/ 456988333 h 408"/>
              <a:gd name="T2" fmla="*/ 926400897 w 499"/>
              <a:gd name="T3" fmla="*/ 406585208 h 408"/>
              <a:gd name="T4" fmla="*/ 1848721063 w 499"/>
              <a:gd name="T5" fmla="*/ 152329092 h 408"/>
              <a:gd name="T6" fmla="*/ 2036450893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1" name="Freeform 17"/>
          <p:cNvSpPr>
            <a:spLocks/>
          </p:cNvSpPr>
          <p:nvPr/>
        </p:nvSpPr>
        <p:spPr bwMode="auto">
          <a:xfrm>
            <a:off x="4932363" y="3357563"/>
            <a:ext cx="792162" cy="936625"/>
          </a:xfrm>
          <a:custGeom>
            <a:avLst/>
            <a:gdLst>
              <a:gd name="T0" fmla="*/ 0 w 499"/>
              <a:gd name="T1" fmla="*/ 2147483647 h 408"/>
              <a:gd name="T2" fmla="*/ 572074314 w 499"/>
              <a:gd name="T3" fmla="*/ 1913012945 h 408"/>
              <a:gd name="T4" fmla="*/ 1141629267 w 499"/>
              <a:gd name="T5" fmla="*/ 716720142 h 408"/>
              <a:gd name="T6" fmla="*/ 1257556381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 flipV="1">
            <a:off x="2916238" y="4941888"/>
            <a:ext cx="1223962" cy="6477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flipH="1" flipV="1">
            <a:off x="4427538" y="3213100"/>
            <a:ext cx="1006475" cy="6492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H="1" flipV="1">
            <a:off x="2339975" y="4581525"/>
            <a:ext cx="576263" cy="360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H="1" flipV="1">
            <a:off x="3924300" y="2924175"/>
            <a:ext cx="503238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5292725" y="551656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Γ</a:t>
            </a: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H="1" flipV="1">
            <a:off x="3276600" y="4365625"/>
            <a:ext cx="2085975" cy="12239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90" name="Line 24"/>
          <p:cNvSpPr>
            <a:spLocks noChangeShapeType="1"/>
          </p:cNvSpPr>
          <p:nvPr/>
        </p:nvSpPr>
        <p:spPr bwMode="auto">
          <a:xfrm flipV="1">
            <a:off x="2987675" y="4365625"/>
            <a:ext cx="360363" cy="57626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1116013" y="38608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Αύξηση αισθητής θερμότητας</a:t>
            </a:r>
          </a:p>
        </p:txBody>
      </p:sp>
      <p:sp>
        <p:nvSpPr>
          <p:cNvPr id="28692" name="Line 26"/>
          <p:cNvSpPr>
            <a:spLocks noChangeShapeType="1"/>
          </p:cNvSpPr>
          <p:nvPr/>
        </p:nvSpPr>
        <p:spPr bwMode="auto">
          <a:xfrm flipV="1">
            <a:off x="3348038" y="3068638"/>
            <a:ext cx="792162" cy="129698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1547813" y="31416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Αύξηση λανθάνουσας θερμότητας</a:t>
            </a:r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>
            <a:off x="5435600" y="5589588"/>
            <a:ext cx="324008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5364163" y="3860800"/>
            <a:ext cx="324008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3214" name="AutoShape 30"/>
          <p:cNvSpPr>
            <a:spLocks/>
          </p:cNvSpPr>
          <p:nvPr/>
        </p:nvSpPr>
        <p:spPr bwMode="auto">
          <a:xfrm rot="1440000">
            <a:off x="3060700" y="2795588"/>
            <a:ext cx="647700" cy="1511300"/>
          </a:xfrm>
          <a:prstGeom prst="leftBrace">
            <a:avLst>
              <a:gd name="adj1" fmla="val 19444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3215" name="AutoShape 31"/>
          <p:cNvSpPr>
            <a:spLocks/>
          </p:cNvSpPr>
          <p:nvPr/>
        </p:nvSpPr>
        <p:spPr bwMode="auto">
          <a:xfrm rot="1440000">
            <a:off x="2306638" y="4068763"/>
            <a:ext cx="652462" cy="652462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1190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5" grpId="0" animBg="1"/>
      <p:bldP spid="93196" grpId="0" animBg="1"/>
      <p:bldP spid="93197" grpId="0" animBg="1"/>
      <p:bldP spid="93198" grpId="0" animBg="1"/>
      <p:bldP spid="93199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  <p:bldP spid="93206" grpId="0" animBg="1"/>
      <p:bldP spid="93207" grpId="0" animBg="1"/>
      <p:bldP spid="93209" grpId="0"/>
      <p:bldP spid="93211" grpId="0"/>
      <p:bldP spid="93212" grpId="0" animBg="1"/>
      <p:bldP spid="93213" grpId="0" animBg="1"/>
      <p:bldP spid="93214" grpId="0" animBg="1"/>
      <p:bldP spid="932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714375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1573213" y="1052513"/>
            <a:ext cx="5995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latin typeface="Comic Sans MS" pitchFamily="66" charset="0"/>
              </a:rPr>
              <a:t>Ψύξη του αέρα με σταθερή υγρασία</a:t>
            </a:r>
            <a:endParaRPr lang="en-GB" altLang="el-GR" sz="2800" b="1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latin typeface="Comic Sans MS" pitchFamily="66" charset="0"/>
              </a:rPr>
              <a:t> (</a:t>
            </a:r>
            <a:r>
              <a:rPr lang="en-GB" altLang="el-GR" sz="2800" b="1">
                <a:latin typeface="Comic Sans MS" pitchFamily="66" charset="0"/>
              </a:rPr>
              <a:t>Sensible cooling)</a:t>
            </a:r>
            <a:endParaRPr lang="el-GR" altLang="el-GR" sz="2800" b="1">
              <a:latin typeface="Comic Sans MS" pitchFamily="66" charset="0"/>
            </a:endParaRPr>
          </a:p>
        </p:txBody>
      </p:sp>
      <p:sp>
        <p:nvSpPr>
          <p:cNvPr id="29700" name="Oval 8"/>
          <p:cNvSpPr>
            <a:spLocks noChangeArrowheads="1"/>
          </p:cNvSpPr>
          <p:nvPr/>
        </p:nvSpPr>
        <p:spPr bwMode="auto">
          <a:xfrm>
            <a:off x="32035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9701" name="Oval 9"/>
          <p:cNvSpPr>
            <a:spLocks noChangeArrowheads="1"/>
          </p:cNvSpPr>
          <p:nvPr/>
        </p:nvSpPr>
        <p:spPr bwMode="auto">
          <a:xfrm>
            <a:off x="5148263" y="53006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3203575" y="53006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solidFill>
                  <a:srgbClr val="000000"/>
                </a:solidFill>
              </a:rPr>
              <a:t>B</a:t>
            </a:r>
            <a:endParaRPr lang="el-GR" altLang="el-GR" sz="1800" b="1">
              <a:solidFill>
                <a:srgbClr val="000000"/>
              </a:solidFill>
            </a:endParaRP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5148263" y="53006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l-GR" sz="1800" b="1">
                <a:solidFill>
                  <a:srgbClr val="000000"/>
                </a:solidFill>
              </a:rPr>
              <a:t>A</a:t>
            </a:r>
            <a:endParaRPr lang="el-GR" altLang="el-GR" sz="1800" b="1">
              <a:solidFill>
                <a:srgbClr val="000000"/>
              </a:solidFill>
            </a:endParaRPr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 flipV="1">
            <a:off x="3348038" y="558958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 flipV="1">
            <a:off x="5292725" y="558958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H="1" flipV="1">
            <a:off x="2627313" y="4652963"/>
            <a:ext cx="720725" cy="7207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3419475" y="5445125"/>
            <a:ext cx="18732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8" name="Freeform 16"/>
          <p:cNvSpPr>
            <a:spLocks/>
          </p:cNvSpPr>
          <p:nvPr/>
        </p:nvSpPr>
        <p:spPr bwMode="auto">
          <a:xfrm>
            <a:off x="2771775" y="5013325"/>
            <a:ext cx="936625" cy="647700"/>
          </a:xfrm>
          <a:custGeom>
            <a:avLst/>
            <a:gdLst>
              <a:gd name="T0" fmla="*/ 0 w 499"/>
              <a:gd name="T1" fmla="*/ 1028223750 h 408"/>
              <a:gd name="T2" fmla="*/ 799753868 w 499"/>
              <a:gd name="T3" fmla="*/ 914817513 h 408"/>
              <a:gd name="T4" fmla="*/ 1595984599 w 499"/>
              <a:gd name="T5" fmla="*/ 342741250 h 408"/>
              <a:gd name="T6" fmla="*/ 1758048879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9" name="Freeform 17"/>
          <p:cNvSpPr>
            <a:spLocks/>
          </p:cNvSpPr>
          <p:nvPr/>
        </p:nvSpPr>
        <p:spPr bwMode="auto">
          <a:xfrm>
            <a:off x="4572000" y="5084763"/>
            <a:ext cx="936625" cy="647700"/>
          </a:xfrm>
          <a:custGeom>
            <a:avLst/>
            <a:gdLst>
              <a:gd name="T0" fmla="*/ 0 w 499"/>
              <a:gd name="T1" fmla="*/ 1028223750 h 408"/>
              <a:gd name="T2" fmla="*/ 799753868 w 499"/>
              <a:gd name="T3" fmla="*/ 914817513 h 408"/>
              <a:gd name="T4" fmla="*/ 1595984599 w 499"/>
              <a:gd name="T5" fmla="*/ 342741250 h 408"/>
              <a:gd name="T6" fmla="*/ 1758048879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 flipV="1">
            <a:off x="1979613" y="3573463"/>
            <a:ext cx="1223962" cy="93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 flipH="1" flipV="1">
            <a:off x="2268538" y="4292600"/>
            <a:ext cx="360362" cy="3603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 flipH="1" flipV="1">
            <a:off x="3132138" y="3573463"/>
            <a:ext cx="2160587" cy="18002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0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30739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307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3" name="Picture 6" descr="mol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4067175" y="5516563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l-GR" sz="1200" b="1">
                <a:solidFill>
                  <a:srgbClr val="000000"/>
                </a:solidFill>
              </a:rPr>
              <a:t>B</a:t>
            </a:r>
            <a:endParaRPr lang="el-GR" altLang="el-GR" sz="1200" b="1">
              <a:solidFill>
                <a:srgbClr val="000000"/>
              </a:solidFill>
            </a:endParaRPr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5364163" y="551656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l-GR" sz="1200" b="1">
                <a:solidFill>
                  <a:srgbClr val="000000"/>
                </a:solidFill>
              </a:rPr>
              <a:t>A</a:t>
            </a:r>
            <a:endParaRPr lang="el-GR" altLang="el-GR" sz="1200" b="1">
              <a:solidFill>
                <a:srgbClr val="000000"/>
              </a:solidFill>
            </a:endParaRPr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3563938" y="5300663"/>
            <a:ext cx="1008062" cy="431800"/>
          </a:xfrm>
          <a:custGeom>
            <a:avLst/>
            <a:gdLst>
              <a:gd name="T0" fmla="*/ 0 w 499"/>
              <a:gd name="T1" fmla="*/ 456988333 h 408"/>
              <a:gd name="T2" fmla="*/ 926400897 w 499"/>
              <a:gd name="T3" fmla="*/ 406585208 h 408"/>
              <a:gd name="T4" fmla="*/ 1848721063 w 499"/>
              <a:gd name="T5" fmla="*/ 152329092 h 408"/>
              <a:gd name="T6" fmla="*/ 2036450893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V="1">
            <a:off x="4140200" y="56610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2916238" y="4941888"/>
            <a:ext cx="1223962" cy="6477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 flipV="1">
            <a:off x="2339975" y="4581525"/>
            <a:ext cx="576263" cy="360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4211638" y="5589588"/>
            <a:ext cx="1223962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8" name="Freeform 14"/>
          <p:cNvSpPr>
            <a:spLocks/>
          </p:cNvSpPr>
          <p:nvPr/>
        </p:nvSpPr>
        <p:spPr bwMode="auto">
          <a:xfrm>
            <a:off x="4859338" y="5300663"/>
            <a:ext cx="1152525" cy="431800"/>
          </a:xfrm>
          <a:custGeom>
            <a:avLst/>
            <a:gdLst>
              <a:gd name="T0" fmla="*/ 0 w 499"/>
              <a:gd name="T1" fmla="*/ 456988333 h 408"/>
              <a:gd name="T2" fmla="*/ 1210948086 w 499"/>
              <a:gd name="T3" fmla="*/ 406585208 h 408"/>
              <a:gd name="T4" fmla="*/ 2147483647 w 499"/>
              <a:gd name="T5" fmla="*/ 152329092 h 408"/>
              <a:gd name="T6" fmla="*/ 2147483647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H="1" flipV="1">
            <a:off x="3492500" y="4437063"/>
            <a:ext cx="2016125" cy="1152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H="1" flipV="1">
            <a:off x="3203575" y="4292600"/>
            <a:ext cx="288925" cy="1444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4211638" y="5589588"/>
            <a:ext cx="4464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323850" y="981075"/>
            <a:ext cx="3673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solidFill>
                  <a:srgbClr val="000000"/>
                </a:solidFill>
                <a:latin typeface="Comic Sans MS" pitchFamily="66" charset="0"/>
              </a:rPr>
              <a:t>Ψύξη του αέρα με σταθερή υγρασία</a:t>
            </a:r>
            <a:endParaRPr lang="en-GB" altLang="el-GR" sz="2000" b="1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en-GB" altLang="el-GR" sz="2000" b="1">
                <a:solidFill>
                  <a:srgbClr val="000000"/>
                </a:solidFill>
                <a:latin typeface="Comic Sans MS" pitchFamily="66" charset="0"/>
              </a:rPr>
              <a:t>Sensible cooling)</a:t>
            </a:r>
            <a:endParaRPr lang="el-GR" altLang="el-GR" sz="2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V="1">
            <a:off x="5435600" y="56610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24" name="AutoShape 20"/>
          <p:cNvSpPr>
            <a:spLocks/>
          </p:cNvSpPr>
          <p:nvPr/>
        </p:nvSpPr>
        <p:spPr bwMode="auto">
          <a:xfrm rot="1440000">
            <a:off x="2339975" y="4076700"/>
            <a:ext cx="804863" cy="712788"/>
          </a:xfrm>
          <a:prstGeom prst="leftBrace">
            <a:avLst>
              <a:gd name="adj1" fmla="val 8333"/>
              <a:gd name="adj2" fmla="val 49778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1116013" y="3573463"/>
            <a:ext cx="1368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</a:rPr>
              <a:t>Μείωση της αισθητής θερμότητας</a:t>
            </a:r>
          </a:p>
        </p:txBody>
      </p:sp>
    </p:spTree>
    <p:extLst>
      <p:ext uri="{BB962C8B-B14F-4D97-AF65-F5344CB8AC3E}">
        <p14:creationId xmlns:p14="http://schemas.microsoft.com/office/powerpoint/2010/main" val="9371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  <p:bldP spid="98313" grpId="0" animBg="1"/>
      <p:bldP spid="98314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  <p:bldP spid="98321" grpId="0" animBg="1"/>
      <p:bldP spid="98323" grpId="0" animBg="1"/>
      <p:bldP spid="98324" grpId="0" animBg="1"/>
      <p:bldP spid="983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14375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47" name="Group 22"/>
          <p:cNvGrpSpPr>
            <a:grpSpLocks/>
          </p:cNvGrpSpPr>
          <p:nvPr/>
        </p:nvGrpSpPr>
        <p:grpSpPr bwMode="auto">
          <a:xfrm>
            <a:off x="3492500" y="3429000"/>
            <a:ext cx="360363" cy="366713"/>
            <a:chOff x="3560" y="2840"/>
            <a:chExt cx="227" cy="231"/>
          </a:xfrm>
        </p:grpSpPr>
        <p:sp>
          <p:nvSpPr>
            <p:cNvPr id="31764" name="Oval 8"/>
            <p:cNvSpPr>
              <a:spLocks noChangeArrowheads="1"/>
            </p:cNvSpPr>
            <p:nvPr/>
          </p:nvSpPr>
          <p:spPr bwMode="auto">
            <a:xfrm>
              <a:off x="3560" y="284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1765" name="Text Box 10"/>
            <p:cNvSpPr txBox="1">
              <a:spLocks noChangeArrowheads="1"/>
            </p:cNvSpPr>
            <p:nvPr/>
          </p:nvSpPr>
          <p:spPr bwMode="auto">
            <a:xfrm>
              <a:off x="3560" y="284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800" b="1">
                  <a:solidFill>
                    <a:srgbClr val="000000"/>
                  </a:solidFill>
                </a:rPr>
                <a:t>B</a:t>
              </a:r>
              <a:endParaRPr lang="el-GR" altLang="el-GR" sz="1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1748" name="Group 23"/>
          <p:cNvGrpSpPr>
            <a:grpSpLocks/>
          </p:cNvGrpSpPr>
          <p:nvPr/>
        </p:nvGrpSpPr>
        <p:grpSpPr bwMode="auto">
          <a:xfrm>
            <a:off x="6156325" y="3500438"/>
            <a:ext cx="360363" cy="366712"/>
            <a:chOff x="4059" y="2387"/>
            <a:chExt cx="227" cy="231"/>
          </a:xfrm>
        </p:grpSpPr>
        <p:sp>
          <p:nvSpPr>
            <p:cNvPr id="31762" name="Oval 9"/>
            <p:cNvSpPr>
              <a:spLocks noChangeArrowheads="1"/>
            </p:cNvSpPr>
            <p:nvPr/>
          </p:nvSpPr>
          <p:spPr bwMode="auto">
            <a:xfrm>
              <a:off x="4059" y="2387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1763" name="Text Box 11"/>
            <p:cNvSpPr txBox="1">
              <a:spLocks noChangeArrowheads="1"/>
            </p:cNvSpPr>
            <p:nvPr/>
          </p:nvSpPr>
          <p:spPr bwMode="auto">
            <a:xfrm>
              <a:off x="4059" y="2387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800" b="1">
                  <a:solidFill>
                    <a:srgbClr val="000000"/>
                  </a:solidFill>
                </a:rPr>
                <a:t>A</a:t>
              </a:r>
              <a:endParaRPr lang="el-GR" altLang="el-GR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31749" name="Line 12"/>
          <p:cNvSpPr>
            <a:spLocks noChangeShapeType="1"/>
          </p:cNvSpPr>
          <p:nvPr/>
        </p:nvSpPr>
        <p:spPr bwMode="auto">
          <a:xfrm flipV="1">
            <a:off x="3635375" y="3789363"/>
            <a:ext cx="71438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0" name="Line 13"/>
          <p:cNvSpPr>
            <a:spLocks noChangeShapeType="1"/>
          </p:cNvSpPr>
          <p:nvPr/>
        </p:nvSpPr>
        <p:spPr bwMode="auto">
          <a:xfrm flipV="1">
            <a:off x="6300788" y="3789363"/>
            <a:ext cx="0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3419475" y="5445125"/>
            <a:ext cx="18732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2" name="Freeform 16"/>
          <p:cNvSpPr>
            <a:spLocks/>
          </p:cNvSpPr>
          <p:nvPr/>
        </p:nvSpPr>
        <p:spPr bwMode="auto">
          <a:xfrm>
            <a:off x="5795963" y="3141663"/>
            <a:ext cx="936625" cy="936625"/>
          </a:xfrm>
          <a:custGeom>
            <a:avLst/>
            <a:gdLst>
              <a:gd name="T0" fmla="*/ 0 w 499"/>
              <a:gd name="T1" fmla="*/ 2147483647 h 408"/>
              <a:gd name="T2" fmla="*/ 799753868 w 499"/>
              <a:gd name="T3" fmla="*/ 1913012945 h 408"/>
              <a:gd name="T4" fmla="*/ 1595984599 w 499"/>
              <a:gd name="T5" fmla="*/ 716720142 h 408"/>
              <a:gd name="T6" fmla="*/ 1758048879 w 499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76" y="408"/>
                  <a:pt x="152" y="408"/>
                  <a:pt x="227" y="363"/>
                </a:cubicBezTo>
                <a:cubicBezTo>
                  <a:pt x="302" y="318"/>
                  <a:pt x="408" y="196"/>
                  <a:pt x="453" y="136"/>
                </a:cubicBezTo>
                <a:cubicBezTo>
                  <a:pt x="498" y="76"/>
                  <a:pt x="498" y="38"/>
                  <a:pt x="499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2051050" y="1196975"/>
            <a:ext cx="4999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>
                <a:latin typeface="Comic Sans MS" pitchFamily="66" charset="0"/>
              </a:rPr>
              <a:t>Ψύξη του αέρα με αφύγρανση</a:t>
            </a:r>
          </a:p>
        </p:txBody>
      </p:sp>
      <p:sp>
        <p:nvSpPr>
          <p:cNvPr id="31754" name="Line 25"/>
          <p:cNvSpPr>
            <a:spLocks noChangeShapeType="1"/>
          </p:cNvSpPr>
          <p:nvPr/>
        </p:nvSpPr>
        <p:spPr bwMode="auto">
          <a:xfrm flipH="1">
            <a:off x="3851275" y="3644900"/>
            <a:ext cx="24495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1755" name="Group 26"/>
          <p:cNvGrpSpPr>
            <a:grpSpLocks/>
          </p:cNvGrpSpPr>
          <p:nvPr/>
        </p:nvGrpSpPr>
        <p:grpSpPr bwMode="auto">
          <a:xfrm>
            <a:off x="2051050" y="4581525"/>
            <a:ext cx="360363" cy="366713"/>
            <a:chOff x="3560" y="2840"/>
            <a:chExt cx="227" cy="231"/>
          </a:xfrm>
        </p:grpSpPr>
        <p:sp>
          <p:nvSpPr>
            <p:cNvPr id="31760" name="Oval 27"/>
            <p:cNvSpPr>
              <a:spLocks noChangeArrowheads="1"/>
            </p:cNvSpPr>
            <p:nvPr/>
          </p:nvSpPr>
          <p:spPr bwMode="auto">
            <a:xfrm>
              <a:off x="3560" y="284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1761" name="Text Box 28"/>
            <p:cNvSpPr txBox="1">
              <a:spLocks noChangeArrowheads="1"/>
            </p:cNvSpPr>
            <p:nvPr/>
          </p:nvSpPr>
          <p:spPr bwMode="auto">
            <a:xfrm>
              <a:off x="3560" y="284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 b="1">
                  <a:solidFill>
                    <a:srgbClr val="000000"/>
                  </a:solidFill>
                </a:rPr>
                <a:t>Γ</a:t>
              </a:r>
            </a:p>
          </p:txBody>
        </p:sp>
      </p:grpSp>
      <p:sp>
        <p:nvSpPr>
          <p:cNvPr id="31756" name="Line 29"/>
          <p:cNvSpPr>
            <a:spLocks noChangeShapeType="1"/>
          </p:cNvSpPr>
          <p:nvPr/>
        </p:nvSpPr>
        <p:spPr bwMode="auto">
          <a:xfrm flipH="1">
            <a:off x="2411413" y="3716338"/>
            <a:ext cx="1081087" cy="86518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7" name="Line 30"/>
          <p:cNvSpPr>
            <a:spLocks noChangeShapeType="1"/>
          </p:cNvSpPr>
          <p:nvPr/>
        </p:nvSpPr>
        <p:spPr bwMode="auto">
          <a:xfrm flipV="1">
            <a:off x="2195513" y="5013325"/>
            <a:ext cx="0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8" name="Line 31"/>
          <p:cNvSpPr>
            <a:spLocks noChangeShapeType="1"/>
          </p:cNvSpPr>
          <p:nvPr/>
        </p:nvSpPr>
        <p:spPr bwMode="auto">
          <a:xfrm>
            <a:off x="2339975" y="4797425"/>
            <a:ext cx="56165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9" name="Line 32"/>
          <p:cNvSpPr>
            <a:spLocks noChangeShapeType="1"/>
          </p:cNvSpPr>
          <p:nvPr/>
        </p:nvSpPr>
        <p:spPr bwMode="auto">
          <a:xfrm>
            <a:off x="3851275" y="3573463"/>
            <a:ext cx="4033838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48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32793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600" b="1">
                  <a:latin typeface="Lucida Sans Unicode" pitchFamily="34" charset="0"/>
                </a:rPr>
                <a:t>T.E.I </a:t>
              </a:r>
              <a:r>
                <a:rPr lang="el-GR" altLang="el-GR" sz="1600" b="1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b="1" u="sng">
                  <a:latin typeface="Lucida Sans Unicode" pitchFamily="34" charset="0"/>
                </a:rPr>
                <a:t>Αποθήκευση Γεωργικών Προϊόντων</a:t>
              </a:r>
            </a:p>
          </p:txBody>
        </p:sp>
        <p:pic>
          <p:nvPicPr>
            <p:cNvPr id="3279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9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1" name="Picture 8" descr="mol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5364163" y="2997200"/>
            <a:ext cx="360362" cy="366713"/>
            <a:chOff x="3560" y="2840"/>
            <a:chExt cx="227" cy="231"/>
          </a:xfrm>
        </p:grpSpPr>
        <p:sp>
          <p:nvSpPr>
            <p:cNvPr id="32791" name="Oval 10"/>
            <p:cNvSpPr>
              <a:spLocks noChangeArrowheads="1"/>
            </p:cNvSpPr>
            <p:nvPr/>
          </p:nvSpPr>
          <p:spPr bwMode="auto">
            <a:xfrm>
              <a:off x="3560" y="284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2792" name="Text Box 11"/>
            <p:cNvSpPr txBox="1">
              <a:spLocks noChangeArrowheads="1"/>
            </p:cNvSpPr>
            <p:nvPr/>
          </p:nvSpPr>
          <p:spPr bwMode="auto">
            <a:xfrm>
              <a:off x="3560" y="284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 b="1">
                  <a:solidFill>
                    <a:srgbClr val="000000"/>
                  </a:solidFill>
                </a:rPr>
                <a:t>Α</a:t>
              </a:r>
            </a:p>
          </p:txBody>
        </p:sp>
      </p:grpSp>
      <p:sp>
        <p:nvSpPr>
          <p:cNvPr id="32773" name="Line 12"/>
          <p:cNvSpPr>
            <a:spLocks noChangeShapeType="1"/>
          </p:cNvSpPr>
          <p:nvPr/>
        </p:nvSpPr>
        <p:spPr bwMode="auto">
          <a:xfrm flipV="1">
            <a:off x="5435600" y="3284538"/>
            <a:ext cx="73025" cy="3024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2774" name="Group 13"/>
          <p:cNvGrpSpPr>
            <a:grpSpLocks/>
          </p:cNvGrpSpPr>
          <p:nvPr/>
        </p:nvGrpSpPr>
        <p:grpSpPr bwMode="auto">
          <a:xfrm>
            <a:off x="4067175" y="4508500"/>
            <a:ext cx="360363" cy="366713"/>
            <a:chOff x="3560" y="2840"/>
            <a:chExt cx="227" cy="231"/>
          </a:xfrm>
        </p:grpSpPr>
        <p:sp>
          <p:nvSpPr>
            <p:cNvPr id="32789" name="Oval 14"/>
            <p:cNvSpPr>
              <a:spLocks noChangeArrowheads="1"/>
            </p:cNvSpPr>
            <p:nvPr/>
          </p:nvSpPr>
          <p:spPr bwMode="auto">
            <a:xfrm>
              <a:off x="3560" y="284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3560" y="284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l-GR" sz="1800" b="1">
                  <a:solidFill>
                    <a:srgbClr val="000000"/>
                  </a:solidFill>
                </a:rPr>
                <a:t>B</a:t>
              </a:r>
              <a:endParaRPr lang="el-GR" altLang="el-GR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32775" name="Line 16"/>
          <p:cNvSpPr>
            <a:spLocks noChangeShapeType="1"/>
          </p:cNvSpPr>
          <p:nvPr/>
        </p:nvSpPr>
        <p:spPr bwMode="auto">
          <a:xfrm flipV="1">
            <a:off x="4356100" y="3284538"/>
            <a:ext cx="1152525" cy="129698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2776" name="Group 17"/>
          <p:cNvGrpSpPr>
            <a:grpSpLocks/>
          </p:cNvGrpSpPr>
          <p:nvPr/>
        </p:nvGrpSpPr>
        <p:grpSpPr bwMode="auto">
          <a:xfrm>
            <a:off x="5292725" y="4508500"/>
            <a:ext cx="360363" cy="366713"/>
            <a:chOff x="3560" y="2840"/>
            <a:chExt cx="227" cy="231"/>
          </a:xfrm>
        </p:grpSpPr>
        <p:sp>
          <p:nvSpPr>
            <p:cNvPr id="32787" name="Oval 18"/>
            <p:cNvSpPr>
              <a:spLocks noChangeArrowheads="1"/>
            </p:cNvSpPr>
            <p:nvPr/>
          </p:nvSpPr>
          <p:spPr bwMode="auto">
            <a:xfrm>
              <a:off x="3560" y="284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32788" name="Text Box 19"/>
            <p:cNvSpPr txBox="1">
              <a:spLocks noChangeArrowheads="1"/>
            </p:cNvSpPr>
            <p:nvPr/>
          </p:nvSpPr>
          <p:spPr bwMode="auto">
            <a:xfrm>
              <a:off x="3560" y="284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 b="1">
                  <a:solidFill>
                    <a:srgbClr val="000000"/>
                  </a:solidFill>
                </a:rPr>
                <a:t>Γ</a:t>
              </a:r>
            </a:p>
          </p:txBody>
        </p:sp>
      </p:grpSp>
      <p:sp>
        <p:nvSpPr>
          <p:cNvPr id="32777" name="Line 21"/>
          <p:cNvSpPr>
            <a:spLocks noChangeShapeType="1"/>
          </p:cNvSpPr>
          <p:nvPr/>
        </p:nvSpPr>
        <p:spPr bwMode="auto">
          <a:xfrm flipH="1" flipV="1">
            <a:off x="3492500" y="3500438"/>
            <a:ext cx="1943100" cy="10810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 flipH="1" flipV="1">
            <a:off x="3203575" y="4076700"/>
            <a:ext cx="936625" cy="5048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9" name="Line 23"/>
          <p:cNvSpPr>
            <a:spLocks noChangeShapeType="1"/>
          </p:cNvSpPr>
          <p:nvPr/>
        </p:nvSpPr>
        <p:spPr bwMode="auto">
          <a:xfrm flipH="1" flipV="1">
            <a:off x="3995738" y="2349500"/>
            <a:ext cx="1439862" cy="7921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80" name="AutoShape 24"/>
          <p:cNvSpPr>
            <a:spLocks/>
          </p:cNvSpPr>
          <p:nvPr/>
        </p:nvSpPr>
        <p:spPr bwMode="auto">
          <a:xfrm rot="1440000">
            <a:off x="3419475" y="2349500"/>
            <a:ext cx="647700" cy="1150938"/>
          </a:xfrm>
          <a:prstGeom prst="leftBrace">
            <a:avLst>
              <a:gd name="adj1" fmla="val 1480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2781" name="AutoShape 25"/>
          <p:cNvSpPr>
            <a:spLocks/>
          </p:cNvSpPr>
          <p:nvPr/>
        </p:nvSpPr>
        <p:spPr bwMode="auto">
          <a:xfrm rot="1440000">
            <a:off x="2762250" y="3419475"/>
            <a:ext cx="677863" cy="5969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2782" name="Text Box 26"/>
          <p:cNvSpPr txBox="1">
            <a:spLocks noChangeArrowheads="1"/>
          </p:cNvSpPr>
          <p:nvPr/>
        </p:nvSpPr>
        <p:spPr bwMode="auto">
          <a:xfrm>
            <a:off x="2916238" y="2565400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400" b="1">
                <a:solidFill>
                  <a:srgbClr val="000000"/>
                </a:solidFill>
              </a:rPr>
              <a:t>ΔΗ</a:t>
            </a:r>
            <a:r>
              <a:rPr lang="en-GB" altLang="el-GR" sz="1400" b="1" baseline="-25000">
                <a:solidFill>
                  <a:srgbClr val="000000"/>
                </a:solidFill>
              </a:rPr>
              <a:t>L</a:t>
            </a:r>
            <a:endParaRPr lang="el-GR" altLang="el-GR" sz="1400" b="1">
              <a:solidFill>
                <a:srgbClr val="000000"/>
              </a:solidFill>
            </a:endParaRPr>
          </a:p>
        </p:txBody>
      </p:sp>
      <p:sp>
        <p:nvSpPr>
          <p:cNvPr id="32783" name="Text Box 27"/>
          <p:cNvSpPr txBox="1">
            <a:spLocks noChangeArrowheads="1"/>
          </p:cNvSpPr>
          <p:nvPr/>
        </p:nvSpPr>
        <p:spPr bwMode="auto">
          <a:xfrm>
            <a:off x="2268538" y="3357563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400" b="1">
                <a:solidFill>
                  <a:srgbClr val="000000"/>
                </a:solidFill>
              </a:rPr>
              <a:t>ΔΗ</a:t>
            </a:r>
            <a:r>
              <a:rPr lang="en-GB" altLang="el-GR" sz="1400" b="1" baseline="-25000">
                <a:solidFill>
                  <a:srgbClr val="000000"/>
                </a:solidFill>
              </a:rPr>
              <a:t>S</a:t>
            </a:r>
            <a:endParaRPr lang="el-GR" altLang="el-GR" sz="1400" b="1" baseline="-25000">
              <a:solidFill>
                <a:srgbClr val="000000"/>
              </a:solidFill>
            </a:endParaRPr>
          </a:p>
        </p:txBody>
      </p:sp>
      <p:sp>
        <p:nvSpPr>
          <p:cNvPr id="32784" name="AutoShape 28"/>
          <p:cNvSpPr>
            <a:spLocks/>
          </p:cNvSpPr>
          <p:nvPr/>
        </p:nvSpPr>
        <p:spPr bwMode="auto">
          <a:xfrm rot="1440000">
            <a:off x="2133600" y="1790700"/>
            <a:ext cx="719138" cy="1798638"/>
          </a:xfrm>
          <a:prstGeom prst="leftBrace">
            <a:avLst>
              <a:gd name="adj1" fmla="val 20843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2785" name="Rectangle 29"/>
          <p:cNvSpPr>
            <a:spLocks noChangeArrowheads="1"/>
          </p:cNvSpPr>
          <p:nvPr/>
        </p:nvSpPr>
        <p:spPr bwMode="auto">
          <a:xfrm>
            <a:off x="957263" y="1173163"/>
            <a:ext cx="173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  <a:latin typeface="Comic Sans MS" pitchFamily="66" charset="0"/>
              </a:rPr>
              <a:t>Ψύξη του αέρα</a:t>
            </a:r>
            <a:endParaRPr lang="en-GB" altLang="el-GR" sz="1800" b="1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  <a:latin typeface="Comic Sans MS" pitchFamily="66" charset="0"/>
              </a:rPr>
              <a:t> με αφύγρανση</a:t>
            </a:r>
          </a:p>
        </p:txBody>
      </p:sp>
      <p:sp>
        <p:nvSpPr>
          <p:cNvPr id="32786" name="Line 30"/>
          <p:cNvSpPr>
            <a:spLocks noChangeShapeType="1"/>
          </p:cNvSpPr>
          <p:nvPr/>
        </p:nvSpPr>
        <p:spPr bwMode="auto">
          <a:xfrm flipV="1">
            <a:off x="4211638" y="4652963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920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7162" cy="6477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 dirty="0" smtClean="0"/>
              <a:t>ΙΔΙΟΤΗΤΕΣ ΥΓΡΟΥ ΑΕΡΑ ΣΤΟΝ ΨΥΧΡΟΜΕΤΡΙΚΟ ΧΑΡΤΗ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805488"/>
            <a:ext cx="8713788" cy="719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altLang="el-GR" sz="1800" b="1" smtClean="0"/>
              <a:t>Η θερμοκρασία υγρού βολβού και η ενθαλπία χρησιμοποιούν την ίδια γραμμή στο χάρτη αλλά διαφορετική κλίμακα. </a:t>
            </a:r>
          </a:p>
        </p:txBody>
      </p:sp>
      <p:pic>
        <p:nvPicPr>
          <p:cNvPr id="33796" name="Picture 8" descr="psc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19163"/>
            <a:ext cx="6267450" cy="4814887"/>
          </a:xfr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 rot="16200000">
            <a:off x="-3105150" y="3122613"/>
            <a:ext cx="6858000" cy="6477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sz="2400" kern="0" dirty="0" smtClean="0">
                <a:solidFill>
                  <a:srgbClr val="00B050"/>
                </a:solidFill>
              </a:rPr>
              <a:t>Dr. PESEFONI MALETSIKA</a:t>
            </a:r>
            <a:endParaRPr lang="el-GR" altLang="el-GR" sz="2400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psychro_carrier_si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9648826" cy="6908800"/>
          </a:xfr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 rot="16200000">
            <a:off x="-3357562" y="3221037"/>
            <a:ext cx="6858000" cy="64770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sz="2400" kern="0" dirty="0" smtClean="0">
                <a:solidFill>
                  <a:srgbClr val="00B050"/>
                </a:solidFill>
              </a:rPr>
              <a:t>Dr. PESEFONI MALETSIKA</a:t>
            </a:r>
            <a:endParaRPr lang="el-GR" altLang="el-GR" sz="2400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7931150" cy="56197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 smtClean="0"/>
              <a:t>ΣΥΜΠΕΡΑΣΜΑΤΑ ΑΠΟ ΨΥΧΡΟΜΕΤΡΙΚΟ ΧΑΡΤΗ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53425" cy="4646612"/>
          </a:xfrm>
        </p:spPr>
        <p:txBody>
          <a:bodyPr/>
          <a:lstStyle/>
          <a:p>
            <a:pPr lvl="1" eaLnBrk="1" hangingPunct="1">
              <a:defRPr/>
            </a:pPr>
            <a:r>
              <a:rPr lang="el-GR" altLang="el-GR" sz="1800" dirty="0" smtClean="0"/>
              <a:t>Οι θερμοκρασίες ξηρού βολβού, υγρού βολβού και σημείου δρόσου είναι ίσες όταν η σχετική υγρασία είναι 100%.</a:t>
            </a:r>
          </a:p>
          <a:p>
            <a:pPr lvl="1" eaLnBrk="1" hangingPunct="1">
              <a:defRPr/>
            </a:pPr>
            <a:endParaRPr lang="el-GR" altLang="el-GR" sz="1800" dirty="0" smtClean="0"/>
          </a:p>
          <a:p>
            <a:pPr lvl="1" eaLnBrk="1" hangingPunct="1">
              <a:defRPr/>
            </a:pPr>
            <a:r>
              <a:rPr lang="el-GR" altLang="el-GR" sz="1800" dirty="0" smtClean="0"/>
              <a:t>Η θερμοκρασία σημείου δρόσου </a:t>
            </a:r>
            <a:r>
              <a:rPr lang="el-GR" altLang="el-GR" sz="1800" dirty="0" smtClean="0">
                <a:sym typeface="Symbol" pitchFamily="18" charset="2"/>
              </a:rPr>
              <a:t>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Θερμ</a:t>
            </a:r>
            <a:r>
              <a:rPr lang="el-GR" altLang="el-GR" sz="1800" dirty="0" smtClean="0"/>
              <a:t>. υγρού βολβού </a:t>
            </a:r>
            <a:r>
              <a:rPr lang="el-GR" altLang="el-GR" sz="1800" dirty="0" smtClean="0">
                <a:sym typeface="Symbol" pitchFamily="18" charset="2"/>
              </a:rPr>
              <a:t>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Θερμ</a:t>
            </a:r>
            <a:r>
              <a:rPr lang="el-GR" altLang="el-GR" sz="1800" dirty="0" smtClean="0"/>
              <a:t>. ξηρού βολβού όταν η σχετική υγρασία είναι </a:t>
            </a:r>
            <a:r>
              <a:rPr lang="el-GR" altLang="el-GR" sz="1800" dirty="0" smtClean="0">
                <a:sym typeface="Symbol" pitchFamily="18" charset="2"/>
              </a:rPr>
              <a:t></a:t>
            </a:r>
            <a:r>
              <a:rPr lang="el-GR" altLang="el-GR" sz="1800" dirty="0" smtClean="0"/>
              <a:t> 100%.</a:t>
            </a:r>
          </a:p>
          <a:p>
            <a:pPr lvl="1" eaLnBrk="1" hangingPunct="1">
              <a:defRPr/>
            </a:pPr>
            <a:endParaRPr lang="el-GR" altLang="el-GR" sz="1800" dirty="0" smtClean="0"/>
          </a:p>
          <a:p>
            <a:pPr lvl="1" eaLnBrk="1" hangingPunct="1">
              <a:defRPr/>
            </a:pPr>
            <a:r>
              <a:rPr lang="el-GR" altLang="el-GR" sz="1800" dirty="0" smtClean="0"/>
              <a:t>Η διαφορά μεταξύ της θερμοκρασίας ξηρού βολβού και σημείου δρόσου είναι σχεδόν σταθερή για μια δεδομένη σχετική υγρασία.</a:t>
            </a:r>
          </a:p>
          <a:p>
            <a:pPr lvl="1" eaLnBrk="1" hangingPunct="1">
              <a:defRPr/>
            </a:pPr>
            <a:endParaRPr lang="el-GR" altLang="el-GR" sz="1800" dirty="0" smtClean="0"/>
          </a:p>
          <a:p>
            <a:pPr lvl="1" eaLnBrk="1" hangingPunct="1">
              <a:defRPr/>
            </a:pPr>
            <a:r>
              <a:rPr lang="el-GR" altLang="el-GR" sz="1800" dirty="0" smtClean="0"/>
              <a:t>Το σημείο δρόσου μιας δεδομένης κατάστασης αέρα είναι το ίδιο ανεξαρτήτως του ποσού της θέρμανσης του αέρα.</a:t>
            </a:r>
          </a:p>
          <a:p>
            <a:pPr lvl="1" eaLnBrk="1" hangingPunct="1">
              <a:defRPr/>
            </a:pPr>
            <a:endParaRPr lang="el-GR" altLang="el-GR" sz="1800" dirty="0" smtClean="0"/>
          </a:p>
          <a:p>
            <a:pPr lvl="1" eaLnBrk="1" hangingPunct="1">
              <a:defRPr/>
            </a:pPr>
            <a:r>
              <a:rPr lang="el-GR" altLang="el-GR" sz="1800" dirty="0" smtClean="0"/>
              <a:t>Όλες οι τιμές βασίζονται σε μία πίεση μιας ατμόσφαιρας.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 rot="16200000">
            <a:off x="-3105150" y="3122613"/>
            <a:ext cx="6858000" cy="6477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sz="2400" kern="0" dirty="0" smtClean="0">
                <a:solidFill>
                  <a:srgbClr val="00B050"/>
                </a:solidFill>
              </a:rPr>
              <a:t>Dr. PESEFONI MALETSIKA</a:t>
            </a:r>
            <a:endParaRPr lang="el-GR" altLang="el-GR" sz="2400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715250" cy="56197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 smtClean="0"/>
              <a:t>ΑΣΚΗΣΕΙΣ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52500"/>
            <a:ext cx="8229600" cy="5905500"/>
          </a:xfrm>
        </p:spPr>
        <p:txBody>
          <a:bodyPr/>
          <a:lstStyle/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Σε ένα μίγμα αέρα – υδρατμών με θερμοκρασία ξηρού βολβού (</a:t>
            </a:r>
            <a:r>
              <a:rPr lang="en-US" altLang="el-GR" sz="1800" smtClean="0"/>
              <a:t>dry bulb temperature</a:t>
            </a:r>
            <a:r>
              <a:rPr lang="el-GR" altLang="el-GR" sz="1800" smtClean="0"/>
              <a:t>) </a:t>
            </a:r>
            <a:r>
              <a:rPr lang="en-US" altLang="el-GR" sz="1800" smtClean="0"/>
              <a:t>Tdb</a:t>
            </a:r>
            <a:r>
              <a:rPr lang="el-GR" altLang="el-GR" sz="1800" smtClean="0"/>
              <a:t> = 35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</a:t>
            </a:r>
            <a:r>
              <a:rPr lang="el-GR" altLang="el-GR" sz="1800" smtClean="0"/>
              <a:t> και σχετική υγρασία (</a:t>
            </a:r>
            <a:r>
              <a:rPr lang="en-US" altLang="el-GR" sz="1800" smtClean="0"/>
              <a:t>relative humidity</a:t>
            </a:r>
            <a:r>
              <a:rPr lang="el-GR" altLang="el-GR" sz="1800" smtClean="0"/>
              <a:t>) </a:t>
            </a:r>
            <a:r>
              <a:rPr lang="en-US" altLang="el-GR" sz="1800" smtClean="0"/>
              <a:t>RH</a:t>
            </a:r>
            <a:r>
              <a:rPr lang="el-GR" altLang="el-GR" sz="1800" smtClean="0"/>
              <a:t> = 60%, να βρεθεί η θερμοκρασία υγρού βολβού (</a:t>
            </a:r>
            <a:r>
              <a:rPr lang="en-US" altLang="el-GR" sz="1800" smtClean="0"/>
              <a:t>wet bulb temperature</a:t>
            </a:r>
            <a:r>
              <a:rPr lang="el-GR" altLang="el-GR" sz="1800" smtClean="0"/>
              <a:t>) </a:t>
            </a:r>
            <a:r>
              <a:rPr lang="en-US" altLang="el-GR" sz="1800" smtClean="0"/>
              <a:t>Twb</a:t>
            </a:r>
            <a:r>
              <a:rPr lang="el-GR" altLang="el-GR" sz="1800" smtClean="0"/>
              <a:t>.</a:t>
            </a:r>
            <a:endParaRPr lang="en-US" altLang="el-GR" sz="1800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endParaRPr lang="el-GR" altLang="el-GR" sz="1800" b="1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Η θερμοκρασία ξηρού βολβού ενός δείγματος αέρα είναι </a:t>
            </a:r>
            <a:r>
              <a:rPr lang="en-US" altLang="el-GR" sz="1800" smtClean="0"/>
              <a:t>Tdb</a:t>
            </a:r>
            <a:r>
              <a:rPr lang="el-GR" altLang="el-GR" sz="1800" smtClean="0"/>
              <a:t> = 35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</a:t>
            </a:r>
            <a:r>
              <a:rPr lang="el-GR" altLang="el-GR" sz="1800" smtClean="0"/>
              <a:t> και η θερμοκρασία υγρού βολβού </a:t>
            </a:r>
            <a:r>
              <a:rPr lang="en-US" altLang="el-GR" sz="1800" smtClean="0"/>
              <a:t>Twb</a:t>
            </a:r>
            <a:r>
              <a:rPr lang="el-GR" altLang="el-GR" sz="1800" smtClean="0"/>
              <a:t> = 18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</a:t>
            </a:r>
            <a:r>
              <a:rPr lang="el-GR" altLang="el-GR" sz="1800" smtClean="0"/>
              <a:t>. Να βρεθεί η σχετική υγρασία του αέρα. </a:t>
            </a:r>
            <a:endParaRPr lang="en-US" altLang="el-GR" sz="1800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endParaRPr lang="el-GR" altLang="el-GR" sz="1800" b="1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Σε ένα μίγμα αέρα – υδρατμών με θερμοκρασία ξηρού βολβού (</a:t>
            </a:r>
            <a:r>
              <a:rPr lang="en-US" altLang="el-GR" sz="1800" smtClean="0"/>
              <a:t>dry bulb temperature</a:t>
            </a:r>
            <a:r>
              <a:rPr lang="el-GR" altLang="el-GR" sz="1800" smtClean="0"/>
              <a:t>) </a:t>
            </a:r>
            <a:r>
              <a:rPr lang="en-US" altLang="el-GR" sz="1800" smtClean="0"/>
              <a:t>Tdb</a:t>
            </a:r>
            <a:r>
              <a:rPr lang="el-GR" altLang="el-GR" sz="1800" smtClean="0"/>
              <a:t> = 40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</a:t>
            </a:r>
            <a:r>
              <a:rPr lang="el-GR" altLang="el-GR" sz="1800" smtClean="0"/>
              <a:t> και σχετική υγρασία (</a:t>
            </a:r>
            <a:r>
              <a:rPr lang="en-US" altLang="el-GR" sz="1800" smtClean="0"/>
              <a:t>relative humidity</a:t>
            </a:r>
            <a:r>
              <a:rPr lang="el-GR" altLang="el-GR" sz="1800" smtClean="0"/>
              <a:t>) </a:t>
            </a:r>
            <a:r>
              <a:rPr lang="en-US" altLang="el-GR" sz="1800" smtClean="0"/>
              <a:t>RH</a:t>
            </a:r>
            <a:r>
              <a:rPr lang="el-GR" altLang="el-GR" sz="1800" smtClean="0"/>
              <a:t> = 60%, να βρεθεί η θερμοκρασία σημείου δρόσου (</a:t>
            </a:r>
            <a:r>
              <a:rPr lang="en-US" altLang="el-GR" sz="1800" smtClean="0"/>
              <a:t>dew point temperature</a:t>
            </a:r>
            <a:r>
              <a:rPr lang="el-GR" altLang="el-GR" sz="1800" smtClean="0"/>
              <a:t>) </a:t>
            </a:r>
            <a:r>
              <a:rPr lang="en-US" altLang="el-GR" sz="1800" smtClean="0"/>
              <a:t>Tdp</a:t>
            </a:r>
            <a:r>
              <a:rPr lang="el-GR" altLang="el-GR" sz="1800" smtClean="0"/>
              <a:t>.</a:t>
            </a:r>
            <a:endParaRPr lang="en-US" altLang="el-GR" sz="1800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endParaRPr lang="el-GR" altLang="el-GR" sz="1800" b="1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Να προσδιοριστούν οι ψυχρομετρικές παράμετροι ενός μίγματος αέρα – υδρατμών, όταν η </a:t>
            </a:r>
            <a:r>
              <a:rPr lang="en-US" altLang="el-GR" sz="1800" smtClean="0"/>
              <a:t>Tdb</a:t>
            </a:r>
            <a:r>
              <a:rPr lang="el-GR" altLang="el-GR" sz="1800" smtClean="0"/>
              <a:t> = 40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</a:t>
            </a:r>
            <a:r>
              <a:rPr lang="el-GR" altLang="el-GR" sz="1800" smtClean="0"/>
              <a:t> και η </a:t>
            </a:r>
            <a:r>
              <a:rPr lang="en-US" altLang="el-GR" sz="1800" smtClean="0"/>
              <a:t>Twb</a:t>
            </a:r>
            <a:r>
              <a:rPr lang="el-GR" altLang="el-GR" sz="1800" smtClean="0"/>
              <a:t> = 22 </a:t>
            </a:r>
            <a:r>
              <a:rPr lang="en-US" altLang="el-GR" sz="1800" baseline="30000" smtClean="0"/>
              <a:t>o</a:t>
            </a:r>
            <a:r>
              <a:rPr lang="en-US" altLang="el-GR" sz="1800" smtClean="0"/>
              <a:t>C</a:t>
            </a:r>
            <a:r>
              <a:rPr lang="el-GR" altLang="el-GR" sz="1800" smtClean="0"/>
              <a:t>.</a:t>
            </a:r>
            <a:endParaRPr lang="en-US" altLang="el-GR" sz="1800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endParaRPr lang="el-GR" altLang="el-GR" sz="1800" b="1" smtClean="0"/>
          </a:p>
          <a:p>
            <a:pPr marL="381000" indent="-381000" eaLnBrk="1" hangingPunct="1"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Να βρεθεί η κατεύθυνση μεταβολής των ψυχρομετρικών παραμέτρων του παραπάνω δείγματος αέρα όταν: </a:t>
            </a:r>
            <a:r>
              <a:rPr lang="el-GR" altLang="el-GR" sz="1800" b="1" smtClean="0"/>
              <a:t>α)</a:t>
            </a:r>
            <a:r>
              <a:rPr lang="el-GR" altLang="el-GR" sz="1800" smtClean="0"/>
              <a:t> αυξάνεται η θερμοκρασία </a:t>
            </a:r>
            <a:r>
              <a:rPr lang="en-US" altLang="el-GR" sz="1800" smtClean="0"/>
              <a:t>Tdb</a:t>
            </a:r>
            <a:r>
              <a:rPr lang="el-GR" altLang="el-GR" sz="1800" smtClean="0"/>
              <a:t>, </a:t>
            </a:r>
            <a:r>
              <a:rPr lang="el-GR" altLang="el-GR" sz="1800" b="1" smtClean="0"/>
              <a:t>β)</a:t>
            </a:r>
            <a:r>
              <a:rPr lang="el-GR" altLang="el-GR" sz="1800" smtClean="0"/>
              <a:t> όταν μειώνεται η θερμοκρασία </a:t>
            </a:r>
            <a:r>
              <a:rPr lang="en-US" altLang="el-GR" sz="1800" smtClean="0"/>
              <a:t>Tdb</a:t>
            </a:r>
            <a:r>
              <a:rPr lang="el-GR" altLang="el-GR" sz="1800" smtClean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 rot="16200000">
            <a:off x="-3105150" y="3122613"/>
            <a:ext cx="6858000" cy="6477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sz="2400" kern="0" dirty="0" smtClean="0">
                <a:solidFill>
                  <a:srgbClr val="00B050"/>
                </a:solidFill>
              </a:rPr>
              <a:t>Dr. PESEFONI MALETSIKA</a:t>
            </a:r>
            <a:endParaRPr lang="el-GR" altLang="el-GR" sz="2400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79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97887" cy="57610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r>
              <a:rPr lang="el-GR" altLang="el-GR" sz="1800" dirty="0" smtClean="0"/>
              <a:t>Θέρμανση του αέρα χωρίς πρόσθεση υγρασίας, </a:t>
            </a:r>
            <a:r>
              <a:rPr lang="en-US" altLang="el-GR" sz="1800" dirty="0" smtClean="0"/>
              <a:t>H</a:t>
            </a:r>
            <a:r>
              <a:rPr lang="en-US" altLang="el-GR" sz="1800" baseline="-25000" dirty="0" smtClean="0"/>
              <a:t>s</a:t>
            </a:r>
            <a:r>
              <a:rPr lang="el-GR" altLang="el-GR" sz="1800" baseline="-25000" dirty="0" smtClean="0"/>
              <a:t> </a:t>
            </a:r>
            <a:r>
              <a:rPr lang="el-GR" altLang="el-GR" sz="1800" dirty="0" smtClean="0"/>
              <a:t>= </a:t>
            </a:r>
            <a:r>
              <a:rPr lang="el-GR" altLang="el-GR" sz="1800" dirty="0" err="1" smtClean="0"/>
              <a:t>σταθ..Αρχική</a:t>
            </a:r>
            <a:r>
              <a:rPr lang="el-GR" altLang="el-GR" sz="1800" dirty="0" smtClean="0"/>
              <a:t> κατάσταση: </a:t>
            </a:r>
            <a:r>
              <a:rPr lang="en-US" altLang="el-GR" sz="1800" dirty="0" err="1" smtClean="0"/>
              <a:t>T</a:t>
            </a:r>
            <a:r>
              <a:rPr lang="en-US" altLang="el-GR" sz="1800" baseline="-25000" dirty="0" err="1" smtClean="0"/>
              <a:t>db</a:t>
            </a:r>
            <a:r>
              <a:rPr lang="el-GR" altLang="el-GR" sz="1800" dirty="0" smtClean="0"/>
              <a:t> = 12 </a:t>
            </a:r>
            <a:r>
              <a:rPr lang="en-US" altLang="el-GR" sz="1800" baseline="30000" dirty="0" err="1" smtClean="0"/>
              <a:t>o</a:t>
            </a:r>
            <a:r>
              <a:rPr lang="en-US" altLang="el-GR" sz="1800" dirty="0" err="1" smtClean="0"/>
              <a:t>C</a:t>
            </a:r>
            <a:r>
              <a:rPr lang="el-GR" altLang="el-GR" sz="1800" dirty="0" smtClean="0"/>
              <a:t>, </a:t>
            </a:r>
            <a:r>
              <a:rPr lang="en-US" altLang="el-GR" sz="1800" dirty="0" smtClean="0"/>
              <a:t>H</a:t>
            </a:r>
            <a:r>
              <a:rPr lang="en-US" altLang="el-GR" sz="1800" baseline="-25000" dirty="0" smtClean="0"/>
              <a:t>s</a:t>
            </a:r>
            <a:r>
              <a:rPr lang="en-US" altLang="el-GR" sz="1800" dirty="0" smtClean="0"/>
              <a:t> = 0</a:t>
            </a:r>
            <a:r>
              <a:rPr lang="el-GR" altLang="el-GR" sz="1800" dirty="0" smtClean="0"/>
              <a:t>,</a:t>
            </a:r>
            <a:r>
              <a:rPr lang="en-US" altLang="el-GR" sz="1800" dirty="0" smtClean="0"/>
              <a:t>0</a:t>
            </a:r>
            <a:r>
              <a:rPr lang="el-GR" altLang="el-GR" sz="1800" dirty="0" smtClean="0"/>
              <a:t>07 </a:t>
            </a:r>
            <a:r>
              <a:rPr lang="en-US" altLang="el-GR" sz="1800" dirty="0" smtClean="0"/>
              <a:t>kg</a:t>
            </a:r>
            <a:r>
              <a:rPr lang="el-GR" altLang="el-GR" sz="1800" dirty="0" smtClean="0"/>
              <a:t> υ</a:t>
            </a:r>
            <a:r>
              <a:rPr lang="en-US" altLang="el-GR" sz="1800" dirty="0" smtClean="0"/>
              <a:t> /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kg </a:t>
            </a:r>
            <a:r>
              <a:rPr lang="el-GR" altLang="el-GR" sz="1800" dirty="0" smtClean="0"/>
              <a:t>α. Τελική κατάσταση: </a:t>
            </a:r>
            <a:r>
              <a:rPr lang="en-US" altLang="el-GR" sz="1800" dirty="0" err="1" smtClean="0"/>
              <a:t>T</a:t>
            </a:r>
            <a:r>
              <a:rPr lang="en-US" altLang="el-GR" sz="1800" baseline="-25000" dirty="0" err="1" smtClean="0"/>
              <a:t>db</a:t>
            </a:r>
            <a:r>
              <a:rPr lang="el-GR" altLang="el-GR" sz="1800" dirty="0" smtClean="0"/>
              <a:t> = 26 </a:t>
            </a:r>
            <a:r>
              <a:rPr lang="en-US" altLang="el-GR" sz="1800" baseline="30000" dirty="0" err="1" smtClean="0"/>
              <a:t>o</a:t>
            </a:r>
            <a:r>
              <a:rPr lang="en-US" altLang="el-GR" sz="1800" dirty="0" err="1" smtClean="0"/>
              <a:t>C</a:t>
            </a:r>
            <a:r>
              <a:rPr lang="el-GR" altLang="el-GR" sz="1800" dirty="0" smtClean="0"/>
              <a:t>. Να βρεθεί η κατεύθυνση μεταβολής των ψυχρομετρικών παραμέτρων του παραπάνω δείγματος αέρα.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endParaRPr lang="el-GR" altLang="el-GR" sz="1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r>
              <a:rPr lang="el-GR" altLang="el-GR" sz="1800" dirty="0" smtClean="0"/>
              <a:t>Θέρμανση με πρόσθεση υγρασίας</a:t>
            </a:r>
            <a:r>
              <a:rPr lang="en-US" altLang="el-GR" sz="1800" dirty="0" smtClean="0"/>
              <a:t> </a:t>
            </a:r>
            <a:r>
              <a:rPr lang="el-GR" altLang="el-GR" sz="1800" dirty="0" smtClean="0"/>
              <a:t>και σταθερή την </a:t>
            </a:r>
            <a:r>
              <a:rPr lang="en-US" altLang="el-GR" sz="1800" dirty="0" smtClean="0"/>
              <a:t>RH</a:t>
            </a:r>
            <a:r>
              <a:rPr lang="el-GR" altLang="el-GR" sz="1800" dirty="0" smtClean="0"/>
              <a:t>. Αρχική κατάσταση: </a:t>
            </a:r>
            <a:r>
              <a:rPr lang="en-US" altLang="el-GR" sz="1800" dirty="0" err="1" smtClean="0"/>
              <a:t>T</a:t>
            </a:r>
            <a:r>
              <a:rPr lang="en-US" altLang="el-GR" sz="1800" baseline="-25000" dirty="0" err="1" smtClean="0"/>
              <a:t>db</a:t>
            </a:r>
            <a:r>
              <a:rPr lang="el-GR" altLang="el-GR" sz="1800" dirty="0" smtClean="0"/>
              <a:t> = 20 </a:t>
            </a:r>
            <a:r>
              <a:rPr lang="en-US" altLang="el-GR" sz="1800" baseline="30000" dirty="0" err="1" smtClean="0"/>
              <a:t>o</a:t>
            </a:r>
            <a:r>
              <a:rPr lang="en-US" altLang="el-GR" sz="1800" dirty="0" err="1" smtClean="0"/>
              <a:t>C</a:t>
            </a:r>
            <a:r>
              <a:rPr lang="el-GR" altLang="el-GR" sz="1800" dirty="0" smtClean="0"/>
              <a:t>, </a:t>
            </a:r>
            <a:r>
              <a:rPr lang="en-US" altLang="el-GR" sz="1800" dirty="0" smtClean="0"/>
              <a:t>RH = 60%, H</a:t>
            </a:r>
            <a:r>
              <a:rPr lang="en-US" altLang="el-GR" sz="1800" baseline="-25000" dirty="0" smtClean="0"/>
              <a:t>s</a:t>
            </a:r>
            <a:r>
              <a:rPr lang="en-US" altLang="el-GR" sz="1800" dirty="0" smtClean="0"/>
              <a:t> = 0</a:t>
            </a:r>
            <a:r>
              <a:rPr lang="el-GR" altLang="el-GR" sz="1800" dirty="0" smtClean="0"/>
              <a:t>,</a:t>
            </a:r>
            <a:r>
              <a:rPr lang="en-US" altLang="el-GR" sz="1800" dirty="0" smtClean="0"/>
              <a:t>009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kg</a:t>
            </a:r>
            <a:r>
              <a:rPr lang="el-GR" altLang="el-GR" sz="1800" dirty="0" smtClean="0"/>
              <a:t> υ</a:t>
            </a:r>
            <a:r>
              <a:rPr lang="en-US" altLang="el-GR" sz="1800" dirty="0" smtClean="0"/>
              <a:t>/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kg </a:t>
            </a:r>
            <a:r>
              <a:rPr lang="el-GR" altLang="el-GR" sz="1800" dirty="0" smtClean="0"/>
              <a:t>α. Τελική κατάσταση: </a:t>
            </a:r>
            <a:r>
              <a:rPr lang="en-US" altLang="el-GR" sz="1800" dirty="0" err="1" smtClean="0"/>
              <a:t>T</a:t>
            </a:r>
            <a:r>
              <a:rPr lang="en-US" altLang="el-GR" sz="1800" baseline="-25000" dirty="0" err="1" smtClean="0"/>
              <a:t>db</a:t>
            </a:r>
            <a:r>
              <a:rPr lang="el-GR" altLang="el-GR" sz="1800" dirty="0" smtClean="0"/>
              <a:t>= </a:t>
            </a:r>
            <a:r>
              <a:rPr lang="en-US" altLang="el-GR" sz="1800" dirty="0" smtClean="0"/>
              <a:t>30</a:t>
            </a:r>
            <a:r>
              <a:rPr lang="el-GR" altLang="el-GR" sz="1800" dirty="0" smtClean="0"/>
              <a:t> </a:t>
            </a:r>
            <a:r>
              <a:rPr lang="en-US" altLang="el-GR" sz="1800" baseline="30000" dirty="0" err="1" smtClean="0"/>
              <a:t>o</a:t>
            </a:r>
            <a:r>
              <a:rPr lang="en-US" altLang="el-GR" sz="1800" dirty="0" err="1" smtClean="0"/>
              <a:t>C</a:t>
            </a:r>
            <a:r>
              <a:rPr lang="en-US" altLang="el-GR" sz="1800" dirty="0" smtClean="0"/>
              <a:t>, RH = 60%, H</a:t>
            </a:r>
            <a:r>
              <a:rPr lang="en-US" altLang="el-GR" sz="1800" baseline="-25000" dirty="0" smtClean="0"/>
              <a:t>s</a:t>
            </a:r>
            <a:r>
              <a:rPr lang="en-US" altLang="el-GR" sz="1800" dirty="0" smtClean="0"/>
              <a:t> = 0</a:t>
            </a:r>
            <a:r>
              <a:rPr lang="el-GR" altLang="el-GR" sz="1800" dirty="0" smtClean="0"/>
              <a:t>,</a:t>
            </a:r>
            <a:r>
              <a:rPr lang="en-US" altLang="el-GR" sz="1800" dirty="0" smtClean="0"/>
              <a:t>016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kg</a:t>
            </a:r>
            <a:r>
              <a:rPr lang="el-GR" altLang="el-GR" sz="1800" dirty="0" smtClean="0"/>
              <a:t> υ</a:t>
            </a:r>
            <a:r>
              <a:rPr lang="en-US" altLang="el-GR" sz="1800" dirty="0" smtClean="0"/>
              <a:t>/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kg </a:t>
            </a:r>
            <a:r>
              <a:rPr lang="el-GR" altLang="el-GR" sz="1800" dirty="0" smtClean="0"/>
              <a:t>α</a:t>
            </a:r>
            <a:r>
              <a:rPr lang="en-US" altLang="el-GR" sz="1800" dirty="0" smtClean="0"/>
              <a:t>.</a:t>
            </a:r>
            <a:r>
              <a:rPr lang="el-GR" altLang="el-GR" sz="1800" dirty="0" smtClean="0"/>
              <a:t> Να βρεθεί η κατεύθυνση μεταβολής των ψυχρομετρικών παραμέτρων του παραπάνω δείγματος αέρα.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endParaRPr lang="el-GR" altLang="el-GR" sz="1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r>
              <a:rPr lang="el-GR" altLang="el-GR" sz="1800" dirty="0" smtClean="0"/>
              <a:t>Ψύξη του αέρα χωρίς πρόσθεση υγρασίας</a:t>
            </a:r>
            <a:r>
              <a:rPr lang="en-US" altLang="el-GR" sz="1800" dirty="0" smtClean="0"/>
              <a:t>, H</a:t>
            </a:r>
            <a:r>
              <a:rPr lang="en-US" altLang="el-GR" sz="1800" baseline="-25000" dirty="0" smtClean="0"/>
              <a:t>s</a:t>
            </a:r>
            <a:r>
              <a:rPr lang="el-GR" altLang="el-GR" sz="1800" baseline="-25000" dirty="0" smtClean="0"/>
              <a:t> </a:t>
            </a:r>
            <a:r>
              <a:rPr lang="el-GR" altLang="el-GR" sz="1800" dirty="0" smtClean="0"/>
              <a:t>= </a:t>
            </a:r>
            <a:r>
              <a:rPr lang="el-GR" altLang="el-GR" sz="1800" dirty="0" err="1" smtClean="0"/>
              <a:t>σταθ</a:t>
            </a:r>
            <a:r>
              <a:rPr lang="el-GR" altLang="el-GR" sz="1800" dirty="0" smtClean="0"/>
              <a:t>..</a:t>
            </a:r>
            <a:r>
              <a:rPr lang="en-US" altLang="el-GR" sz="1800" dirty="0" smtClean="0"/>
              <a:t> </a:t>
            </a:r>
            <a:r>
              <a:rPr lang="el-GR" altLang="el-GR" sz="1800" dirty="0" smtClean="0"/>
              <a:t>Αρχική κατάσταση: </a:t>
            </a:r>
            <a:r>
              <a:rPr lang="en-US" altLang="el-GR" sz="1800" dirty="0" err="1" smtClean="0"/>
              <a:t>T</a:t>
            </a:r>
            <a:r>
              <a:rPr lang="en-US" altLang="el-GR" sz="1800" baseline="-25000" dirty="0" err="1" smtClean="0"/>
              <a:t>db</a:t>
            </a:r>
            <a:r>
              <a:rPr lang="el-GR" altLang="el-GR" sz="1800" dirty="0" smtClean="0"/>
              <a:t> = 30 </a:t>
            </a:r>
            <a:r>
              <a:rPr lang="en-US" altLang="el-GR" sz="1800" baseline="30000" dirty="0" err="1" smtClean="0"/>
              <a:t>o</a:t>
            </a:r>
            <a:r>
              <a:rPr lang="en-US" altLang="el-GR" sz="1800" dirty="0" err="1" smtClean="0"/>
              <a:t>C</a:t>
            </a:r>
            <a:r>
              <a:rPr lang="el-GR" altLang="el-GR" sz="1800" dirty="0" smtClean="0"/>
              <a:t>, </a:t>
            </a:r>
            <a:r>
              <a:rPr lang="en-US" altLang="el-GR" sz="1800" dirty="0" smtClean="0"/>
              <a:t>H</a:t>
            </a:r>
            <a:r>
              <a:rPr lang="en-US" altLang="el-GR" sz="1800" baseline="-25000" dirty="0" smtClean="0"/>
              <a:t>s</a:t>
            </a:r>
            <a:r>
              <a:rPr lang="en-US" altLang="el-GR" sz="1800" dirty="0" smtClean="0"/>
              <a:t> = 0</a:t>
            </a:r>
            <a:r>
              <a:rPr lang="el-GR" altLang="el-GR" sz="1800" dirty="0" smtClean="0"/>
              <a:t>,</a:t>
            </a:r>
            <a:r>
              <a:rPr lang="en-US" altLang="el-GR" sz="1800" dirty="0" smtClean="0"/>
              <a:t>0</a:t>
            </a:r>
            <a:r>
              <a:rPr lang="el-GR" altLang="el-GR" sz="1800" dirty="0" smtClean="0"/>
              <a:t>078 </a:t>
            </a:r>
            <a:r>
              <a:rPr lang="en-US" altLang="el-GR" sz="1800" dirty="0" smtClean="0"/>
              <a:t>kg</a:t>
            </a:r>
            <a:r>
              <a:rPr lang="el-GR" altLang="el-GR" sz="1800" dirty="0" smtClean="0"/>
              <a:t> υ</a:t>
            </a:r>
            <a:r>
              <a:rPr lang="en-US" altLang="el-GR" sz="1800" dirty="0" smtClean="0"/>
              <a:t> /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kg </a:t>
            </a:r>
            <a:r>
              <a:rPr lang="el-GR" altLang="el-GR" sz="1800" dirty="0" smtClean="0"/>
              <a:t>α. Τελική κατάσταση: </a:t>
            </a:r>
            <a:r>
              <a:rPr lang="en-US" altLang="el-GR" sz="1800" dirty="0" err="1" smtClean="0"/>
              <a:t>T</a:t>
            </a:r>
            <a:r>
              <a:rPr lang="en-US" altLang="el-GR" sz="1800" baseline="-25000" dirty="0" err="1" smtClean="0"/>
              <a:t>db</a:t>
            </a:r>
            <a:r>
              <a:rPr lang="el-GR" altLang="el-GR" sz="1800" dirty="0" smtClean="0"/>
              <a:t> = 19 </a:t>
            </a:r>
            <a:r>
              <a:rPr lang="en-US" altLang="el-GR" sz="1800" baseline="30000" dirty="0" err="1" smtClean="0"/>
              <a:t>o</a:t>
            </a:r>
            <a:r>
              <a:rPr lang="en-US" altLang="el-GR" sz="1800" dirty="0" err="1" smtClean="0"/>
              <a:t>C</a:t>
            </a:r>
            <a:r>
              <a:rPr lang="el-GR" altLang="el-GR" sz="1800" dirty="0" smtClean="0"/>
              <a:t>. Να βρεθεί η κατεύθυνση μεταβολής των ψυχρομετρικών παραμέτρων του παραπάνω δείγματος αέρα.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endParaRPr lang="el-GR" altLang="el-GR" sz="1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r>
              <a:rPr lang="el-GR" altLang="el-GR" sz="1800" dirty="0" smtClean="0"/>
              <a:t>Αέρας με θερμοκρασία ξηρού βολβού 30 </a:t>
            </a:r>
            <a:r>
              <a:rPr lang="el-GR" altLang="el-GR" sz="1800" baseline="30000" dirty="0" smtClean="0"/>
              <a:t>ο</a:t>
            </a:r>
            <a:r>
              <a:rPr lang="en-US" altLang="el-GR" sz="1800" dirty="0" smtClean="0"/>
              <a:t>C</a:t>
            </a:r>
            <a:r>
              <a:rPr lang="el-GR" altLang="el-GR" sz="1800" dirty="0" smtClean="0"/>
              <a:t> και υγρού βολβού 20 </a:t>
            </a:r>
            <a:r>
              <a:rPr lang="el-GR" altLang="el-GR" sz="1800" baseline="30000" dirty="0" smtClean="0"/>
              <a:t>ο</a:t>
            </a:r>
            <a:r>
              <a:rPr lang="en-US" altLang="el-GR" sz="1800" dirty="0" smtClean="0"/>
              <a:t>C</a:t>
            </a:r>
            <a:r>
              <a:rPr lang="el-GR" altLang="el-GR" sz="1800" dirty="0" smtClean="0"/>
              <a:t>, πρόκειται να θερμανθεί μέχρι τους 55 </a:t>
            </a:r>
            <a:r>
              <a:rPr lang="el-GR" altLang="el-GR" sz="1800" baseline="30000" dirty="0" smtClean="0"/>
              <a:t>ο</a:t>
            </a:r>
            <a:r>
              <a:rPr lang="en-US" altLang="el-GR" sz="1800" dirty="0" smtClean="0"/>
              <a:t>C</a:t>
            </a:r>
            <a:r>
              <a:rPr lang="el-GR" altLang="el-GR" sz="1800" dirty="0" smtClean="0"/>
              <a:t> χωρίς να προσθέσουμε υγρασία στη μάζα του. Ζητούνται τα αρχικά και τελικά ψυχρομετρικά στοιχεία της μεταβολής της κατάστασης του αέρα.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endParaRPr lang="el-GR" altLang="el-GR" sz="1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r>
              <a:rPr lang="el-GR" altLang="el-GR" sz="1800" dirty="0" smtClean="0"/>
              <a:t>Η σχετική υγρασία του αέρα στον κύριο αγωγό ενός ξηραντήριου σιτηρών είναι 80% και η θερμοκρασία του είναι 11 </a:t>
            </a:r>
            <a:r>
              <a:rPr lang="el-GR" altLang="el-GR" sz="1800" baseline="30000" dirty="0" smtClean="0"/>
              <a:t>ο</a:t>
            </a:r>
            <a:r>
              <a:rPr lang="en-US" altLang="el-GR" sz="1800" dirty="0" smtClean="0"/>
              <a:t>C</a:t>
            </a:r>
            <a:r>
              <a:rPr lang="el-GR" altLang="el-GR" sz="1800" dirty="0" smtClean="0"/>
              <a:t>. Σε ποια θερμοκρασία πρέπει να αυξηθεί ο αέρας για να μειωθεί η σχετική του υγρασία στο 70%.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6"/>
              <a:defRPr/>
            </a:pPr>
            <a:endParaRPr lang="el-GR" altLang="el-GR" sz="1800" dirty="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64500" cy="7921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400" smtClean="0"/>
              <a:t>ΑΣΚΗΣΕΙΣ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 rot="16200000">
            <a:off x="-3105150" y="3122613"/>
            <a:ext cx="6858000" cy="6477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sz="2400" kern="0" dirty="0" smtClean="0">
                <a:solidFill>
                  <a:srgbClr val="00B050"/>
                </a:solidFill>
              </a:rPr>
              <a:t>Dr. PESEFONI MALETSIKA</a:t>
            </a:r>
            <a:endParaRPr lang="el-GR" altLang="el-GR" sz="2400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94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7" name="Εικόνα 2" descr="Λογότυπο Επιχειρησιακού Προγράμματος Εκπαίδευση και Δια βίου Μάθηση. ">
            <a:hlinkClick r:id="rId3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116013" y="1412875"/>
            <a:ext cx="748823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q"/>
            </a:pPr>
            <a:r>
              <a:rPr lang="el-GR" altLang="el-GR" sz="2800">
                <a:latin typeface="Lucida Sans Unicode" pitchFamily="34" charset="0"/>
              </a:rPr>
              <a:t>Ένας από τους πιο βασικούς παράγοντες της σύστασης του περιβάλλοντος των αποθηκευμένων προϊόντων είναι η </a:t>
            </a:r>
            <a:r>
              <a:rPr lang="el-GR" altLang="el-GR" sz="2800" u="sng">
                <a:latin typeface="Lucida Sans Unicode" pitchFamily="34" charset="0"/>
              </a:rPr>
              <a:t>υγρασία </a:t>
            </a:r>
            <a:r>
              <a:rPr lang="el-GR" altLang="el-GR" sz="2800">
                <a:latin typeface="Lucida Sans Unicode" pitchFamily="34" charset="0"/>
              </a:rPr>
              <a:t>που εμπεριέχεται στον ατμοσφαιρικό αέρα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042988" y="4508500"/>
            <a:ext cx="74882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Char char="q"/>
            </a:pPr>
            <a:r>
              <a:rPr lang="el-GR" altLang="el-GR" sz="2800">
                <a:latin typeface="Lucida Sans Unicode" pitchFamily="34" charset="0"/>
              </a:rPr>
              <a:t>Ο ατμοσφαιρικός αέρας είναι ένα μίγμα ξηρού αέρα και ατμών νερού και αυτό γιατί δεν είναι τελείως ξηρός</a:t>
            </a:r>
          </a:p>
        </p:txBody>
      </p:sp>
    </p:spTree>
    <p:extLst>
      <p:ext uri="{BB962C8B-B14F-4D97-AF65-F5344CB8AC3E}">
        <p14:creationId xmlns:p14="http://schemas.microsoft.com/office/powerpoint/2010/main" val="34695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827088" y="2781300"/>
            <a:ext cx="7415212" cy="3600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l-GR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Palatino Linotype"/>
              </a:rPr>
              <a:t>ΑΤΜΟΣΦΑΙΡΙΚΟΣ ΑΕΡΑΣ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84213" y="1844675"/>
            <a:ext cx="2303462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Οξυγόνο, </a:t>
            </a:r>
            <a:r>
              <a:rPr lang="en-GB" altLang="el-GR" sz="1800" b="1">
                <a:solidFill>
                  <a:srgbClr val="FF0000"/>
                </a:solidFill>
                <a:latin typeface="Century Schoolbook" pitchFamily="18" charset="0"/>
              </a:rPr>
              <a:t>O</a:t>
            </a:r>
            <a:r>
              <a:rPr lang="en-GB" altLang="el-GR" sz="1800" b="1" baseline="-2500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, 21%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051050" y="3933825"/>
            <a:ext cx="1873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Άζωτο, </a:t>
            </a:r>
            <a:r>
              <a:rPr lang="en-GB" altLang="el-GR" sz="1800" b="1">
                <a:solidFill>
                  <a:srgbClr val="FF0000"/>
                </a:solidFill>
                <a:latin typeface="Century Schoolbook" pitchFamily="18" charset="0"/>
              </a:rPr>
              <a:t>N</a:t>
            </a: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, 78%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6011863" y="1628775"/>
            <a:ext cx="2808287" cy="6413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Διοξείδιο του άνθρακα, </a:t>
            </a:r>
            <a:r>
              <a:rPr lang="en-GB" altLang="el-GR" sz="1800" b="1">
                <a:solidFill>
                  <a:srgbClr val="FF0000"/>
                </a:solidFill>
                <a:latin typeface="Century Schoolbook" pitchFamily="18" charset="0"/>
              </a:rPr>
              <a:t>CO</a:t>
            </a:r>
            <a:r>
              <a:rPr lang="en-GB" altLang="el-GR" sz="1800" b="1" baseline="-2500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, 0.03%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5148263" y="4365625"/>
            <a:ext cx="2376487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Century Schoolbook" pitchFamily="18" charset="0"/>
              </a:rPr>
              <a:t>Άλλα αέρια, 0.97%</a:t>
            </a:r>
          </a:p>
        </p:txBody>
      </p:sp>
    </p:spTree>
    <p:extLst>
      <p:ext uri="{BB962C8B-B14F-4D97-AF65-F5344CB8AC3E}">
        <p14:creationId xmlns:p14="http://schemas.microsoft.com/office/powerpoint/2010/main" val="11548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700338" y="1052513"/>
            <a:ext cx="3871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Comic Sans MS" pitchFamily="66" charset="0"/>
              </a:rPr>
              <a:t>Ατμοσφαιρική πίεση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042988" y="1916113"/>
            <a:ext cx="74882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None/>
            </a:pPr>
            <a:r>
              <a:rPr lang="el-GR" altLang="el-GR" sz="2800">
                <a:latin typeface="Lucida Sans Unicode" pitchFamily="34" charset="0"/>
              </a:rPr>
              <a:t>Είναι η πίεση που ασκείται από μια στήλη αέρα σε 1</a:t>
            </a:r>
            <a:r>
              <a:rPr lang="en-GB" altLang="el-GR" sz="2800">
                <a:latin typeface="Lucida Sans Unicode" pitchFamily="34" charset="0"/>
              </a:rPr>
              <a:t>m</a:t>
            </a:r>
            <a:r>
              <a:rPr lang="en-GB" altLang="el-GR" sz="2800" baseline="30000">
                <a:latin typeface="Lucida Sans Unicode" pitchFamily="34" charset="0"/>
              </a:rPr>
              <a:t>2</a:t>
            </a:r>
            <a:r>
              <a:rPr lang="en-GB" altLang="el-GR" sz="2800">
                <a:latin typeface="Lucida Sans Unicode" pitchFamily="34" charset="0"/>
              </a:rPr>
              <a:t> </a:t>
            </a:r>
            <a:r>
              <a:rPr lang="el-GR" altLang="el-GR" sz="2800">
                <a:latin typeface="Lucida Sans Unicode" pitchFamily="34" charset="0"/>
              </a:rPr>
              <a:t>επιφάνειας της γης</a:t>
            </a:r>
          </a:p>
        </p:txBody>
      </p:sp>
      <p:sp>
        <p:nvSpPr>
          <p:cNvPr id="6149" name="Freeform 9"/>
          <p:cNvSpPr>
            <a:spLocks/>
          </p:cNvSpPr>
          <p:nvPr/>
        </p:nvSpPr>
        <p:spPr bwMode="auto">
          <a:xfrm>
            <a:off x="0" y="3292475"/>
            <a:ext cx="2039938" cy="3565525"/>
          </a:xfrm>
          <a:custGeom>
            <a:avLst/>
            <a:gdLst>
              <a:gd name="T0" fmla="*/ 0 w 1285"/>
              <a:gd name="T1" fmla="*/ 2147483647 h 2246"/>
              <a:gd name="T2" fmla="*/ 342741334 w 1285"/>
              <a:gd name="T3" fmla="*/ 2147483647 h 2246"/>
              <a:gd name="T4" fmla="*/ 798890521 w 1285"/>
              <a:gd name="T5" fmla="*/ 2147483647 h 2246"/>
              <a:gd name="T6" fmla="*/ 1028224002 w 1285"/>
              <a:gd name="T7" fmla="*/ 2147483647 h 2246"/>
              <a:gd name="T8" fmla="*/ 1600300405 w 1285"/>
              <a:gd name="T9" fmla="*/ 1774190000 h 2246"/>
              <a:gd name="T10" fmla="*/ 1370965336 w 1285"/>
              <a:gd name="T11" fmla="*/ 972780313 h 2246"/>
              <a:gd name="T12" fmla="*/ 1829633886 w 1285"/>
              <a:gd name="T13" fmla="*/ 287297813 h 2246"/>
              <a:gd name="T14" fmla="*/ 2056448004 w 1285"/>
              <a:gd name="T15" fmla="*/ 57964388 h 2246"/>
              <a:gd name="T16" fmla="*/ 2147483647 w 1285"/>
              <a:gd name="T17" fmla="*/ 630039063 h 2246"/>
              <a:gd name="T18" fmla="*/ 2147483647 w 1285"/>
              <a:gd name="T19" fmla="*/ 1658262813 h 2246"/>
              <a:gd name="T20" fmla="*/ 2147483647 w 1285"/>
              <a:gd name="T21" fmla="*/ 2147483647 h 2246"/>
              <a:gd name="T22" fmla="*/ 2147483647 w 1285"/>
              <a:gd name="T23" fmla="*/ 2147483647 h 2246"/>
              <a:gd name="T24" fmla="*/ 2147483647 w 1285"/>
              <a:gd name="T25" fmla="*/ 2147483647 h 2246"/>
              <a:gd name="T26" fmla="*/ 2147483647 w 1285"/>
              <a:gd name="T27" fmla="*/ 2147483647 h 2246"/>
              <a:gd name="T28" fmla="*/ 2147483647 w 1285"/>
              <a:gd name="T29" fmla="*/ 2147483647 h 22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5" h="2246">
                <a:moveTo>
                  <a:pt x="0" y="2246"/>
                </a:moveTo>
                <a:cubicBezTo>
                  <a:pt x="41" y="2026"/>
                  <a:pt x="83" y="1807"/>
                  <a:pt x="136" y="1656"/>
                </a:cubicBezTo>
                <a:cubicBezTo>
                  <a:pt x="189" y="1505"/>
                  <a:pt x="272" y="1460"/>
                  <a:pt x="317" y="1339"/>
                </a:cubicBezTo>
                <a:cubicBezTo>
                  <a:pt x="362" y="1218"/>
                  <a:pt x="355" y="1036"/>
                  <a:pt x="408" y="930"/>
                </a:cubicBezTo>
                <a:cubicBezTo>
                  <a:pt x="461" y="824"/>
                  <a:pt x="612" y="795"/>
                  <a:pt x="635" y="704"/>
                </a:cubicBezTo>
                <a:cubicBezTo>
                  <a:pt x="658" y="613"/>
                  <a:pt x="529" y="484"/>
                  <a:pt x="544" y="386"/>
                </a:cubicBezTo>
                <a:cubicBezTo>
                  <a:pt x="559" y="288"/>
                  <a:pt x="681" y="174"/>
                  <a:pt x="726" y="114"/>
                </a:cubicBezTo>
                <a:cubicBezTo>
                  <a:pt x="771" y="54"/>
                  <a:pt x="779" y="0"/>
                  <a:pt x="816" y="23"/>
                </a:cubicBezTo>
                <a:cubicBezTo>
                  <a:pt x="853" y="46"/>
                  <a:pt x="892" y="144"/>
                  <a:pt x="952" y="250"/>
                </a:cubicBezTo>
                <a:cubicBezTo>
                  <a:pt x="1012" y="356"/>
                  <a:pt x="1149" y="530"/>
                  <a:pt x="1179" y="658"/>
                </a:cubicBezTo>
                <a:cubicBezTo>
                  <a:pt x="1209" y="786"/>
                  <a:pt x="1134" y="885"/>
                  <a:pt x="1134" y="1021"/>
                </a:cubicBezTo>
                <a:cubicBezTo>
                  <a:pt x="1134" y="1157"/>
                  <a:pt x="1156" y="1362"/>
                  <a:pt x="1179" y="1475"/>
                </a:cubicBezTo>
                <a:cubicBezTo>
                  <a:pt x="1202" y="1588"/>
                  <a:pt x="1255" y="1611"/>
                  <a:pt x="1270" y="1702"/>
                </a:cubicBezTo>
                <a:cubicBezTo>
                  <a:pt x="1285" y="1793"/>
                  <a:pt x="1278" y="1928"/>
                  <a:pt x="1270" y="2019"/>
                </a:cubicBezTo>
                <a:cubicBezTo>
                  <a:pt x="1262" y="2110"/>
                  <a:pt x="1232" y="2208"/>
                  <a:pt x="1225" y="2246"/>
                </a:cubicBezTo>
              </a:path>
            </a:pathLst>
          </a:cu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0" name="Freeform 10"/>
          <p:cNvSpPr>
            <a:spLocks/>
          </p:cNvSpPr>
          <p:nvPr/>
        </p:nvSpPr>
        <p:spPr bwMode="auto">
          <a:xfrm>
            <a:off x="2051050" y="6342063"/>
            <a:ext cx="3455988" cy="515937"/>
          </a:xfrm>
          <a:custGeom>
            <a:avLst/>
            <a:gdLst>
              <a:gd name="T0" fmla="*/ 0 w 1587"/>
              <a:gd name="T1" fmla="*/ 2147483647 h 106"/>
              <a:gd name="T2" fmla="*/ 1934865478 w 1587"/>
              <a:gd name="T3" fmla="*/ 1255620301 h 106"/>
              <a:gd name="T4" fmla="*/ 2147483647 w 1587"/>
              <a:gd name="T5" fmla="*/ 2147483647 h 106"/>
              <a:gd name="T6" fmla="*/ 2147483647 w 1587"/>
              <a:gd name="T7" fmla="*/ 1255620301 h 106"/>
              <a:gd name="T8" fmla="*/ 2147483647 w 1587"/>
              <a:gd name="T9" fmla="*/ 2147483647 h 106"/>
              <a:gd name="T10" fmla="*/ 2147483647 w 1587"/>
              <a:gd name="T11" fmla="*/ 189528970 h 106"/>
              <a:gd name="T12" fmla="*/ 2147483647 w 1587"/>
              <a:gd name="T13" fmla="*/ 1255620301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06">
                <a:moveTo>
                  <a:pt x="0" y="99"/>
                </a:moveTo>
                <a:cubicBezTo>
                  <a:pt x="151" y="76"/>
                  <a:pt x="302" y="53"/>
                  <a:pt x="408" y="53"/>
                </a:cubicBezTo>
                <a:cubicBezTo>
                  <a:pt x="514" y="53"/>
                  <a:pt x="552" y="99"/>
                  <a:pt x="635" y="99"/>
                </a:cubicBezTo>
                <a:cubicBezTo>
                  <a:pt x="718" y="99"/>
                  <a:pt x="824" y="53"/>
                  <a:pt x="907" y="53"/>
                </a:cubicBezTo>
                <a:cubicBezTo>
                  <a:pt x="990" y="53"/>
                  <a:pt x="1051" y="106"/>
                  <a:pt x="1134" y="99"/>
                </a:cubicBezTo>
                <a:cubicBezTo>
                  <a:pt x="1217" y="92"/>
                  <a:pt x="1331" y="16"/>
                  <a:pt x="1406" y="8"/>
                </a:cubicBezTo>
                <a:cubicBezTo>
                  <a:pt x="1481" y="0"/>
                  <a:pt x="1534" y="26"/>
                  <a:pt x="1587" y="53"/>
                </a:cubicBezTo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" name="AutoShape 11"/>
          <p:cNvSpPr>
            <a:spLocks noChangeArrowheads="1"/>
          </p:cNvSpPr>
          <p:nvPr/>
        </p:nvSpPr>
        <p:spPr bwMode="auto">
          <a:xfrm>
            <a:off x="2916238" y="4149725"/>
            <a:ext cx="287337" cy="1079500"/>
          </a:xfrm>
          <a:prstGeom prst="downArrow">
            <a:avLst>
              <a:gd name="adj1" fmla="val 50000"/>
              <a:gd name="adj2" fmla="val 9392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6152" name="AutoShape 12"/>
          <p:cNvSpPr>
            <a:spLocks noChangeArrowheads="1"/>
          </p:cNvSpPr>
          <p:nvPr/>
        </p:nvSpPr>
        <p:spPr bwMode="auto">
          <a:xfrm>
            <a:off x="4319588" y="3429000"/>
            <a:ext cx="4824412" cy="1366838"/>
          </a:xfrm>
          <a:prstGeom prst="cloudCallout">
            <a:avLst>
              <a:gd name="adj1" fmla="val -58949"/>
              <a:gd name="adj2" fmla="val 57083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Στους συνήθεις υπολογισμούς συνήθως χρησιμοποιούμε την τιμή 101.3 </a:t>
            </a:r>
            <a:r>
              <a:rPr lang="en-GB" altLang="el-GR" sz="1800" b="1"/>
              <a:t>kPa</a:t>
            </a:r>
            <a:endParaRPr lang="el-GR" altLang="el-GR" sz="1800" b="1"/>
          </a:p>
        </p:txBody>
      </p:sp>
      <p:sp>
        <p:nvSpPr>
          <p:cNvPr id="6153" name="Oval 13"/>
          <p:cNvSpPr>
            <a:spLocks noChangeArrowheads="1"/>
          </p:cNvSpPr>
          <p:nvPr/>
        </p:nvSpPr>
        <p:spPr bwMode="auto">
          <a:xfrm>
            <a:off x="2339975" y="3068638"/>
            <a:ext cx="1366838" cy="7207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l-GR" sz="2000" b="1">
                <a:solidFill>
                  <a:srgbClr val="FF0000"/>
                </a:solidFill>
              </a:rPr>
              <a:t>95 kPa</a:t>
            </a:r>
            <a:endParaRPr lang="el-GR" altLang="el-GR" sz="2000" b="1">
              <a:solidFill>
                <a:srgbClr val="FF0000"/>
              </a:solidFill>
            </a:endParaRPr>
          </a:p>
        </p:txBody>
      </p:sp>
      <p:sp>
        <p:nvSpPr>
          <p:cNvPr id="6154" name="Oval 14"/>
          <p:cNvSpPr>
            <a:spLocks noChangeArrowheads="1"/>
          </p:cNvSpPr>
          <p:nvPr/>
        </p:nvSpPr>
        <p:spPr bwMode="auto">
          <a:xfrm>
            <a:off x="2411413" y="5516563"/>
            <a:ext cx="1366837" cy="7207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l-GR" sz="2000" b="1">
                <a:solidFill>
                  <a:srgbClr val="FF0000"/>
                </a:solidFill>
              </a:rPr>
              <a:t>105 kPa</a:t>
            </a:r>
            <a:endParaRPr lang="el-GR" altLang="el-G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539750" y="1484313"/>
            <a:ext cx="8062913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None/>
            </a:pPr>
            <a:r>
              <a:rPr lang="el-GR" altLang="el-GR" sz="2400" b="1">
                <a:latin typeface="Lucida Sans Unicode" pitchFamily="34" charset="0"/>
              </a:rPr>
              <a:t>Η πίεση που ασκεί κάθε αέριο εξαρτάται από την συγκέντρωση του και είναι ανεξάρτητη από την πίεση των άλλων αερίων</a:t>
            </a:r>
            <a:r>
              <a:rPr lang="el-GR" altLang="el-GR" sz="2800">
                <a:latin typeface="Lucida Sans Unicode" pitchFamily="34" charset="0"/>
              </a:rPr>
              <a:t> 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11188" y="3068638"/>
            <a:ext cx="806291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None/>
            </a:pPr>
            <a:r>
              <a:rPr lang="el-GR" altLang="el-GR" sz="2400" b="1">
                <a:latin typeface="Lucida Sans Unicode" pitchFamily="34" charset="0"/>
              </a:rPr>
              <a:t>Επομένως η πίεση του ξηρού αέρα μπορεί να θεωρηθεί ότι </a:t>
            </a:r>
            <a:r>
              <a:rPr lang="el-GR" altLang="el-GR" sz="2400" b="1">
                <a:solidFill>
                  <a:srgbClr val="66FF33"/>
                </a:solidFill>
                <a:latin typeface="Lucida Sans Unicode" pitchFamily="34" charset="0"/>
              </a:rPr>
              <a:t>δεν μεταβάλλεται</a:t>
            </a:r>
            <a:r>
              <a:rPr lang="el-GR" altLang="el-GR" sz="2400" b="1">
                <a:latin typeface="Lucida Sans Unicode" pitchFamily="34" charset="0"/>
              </a:rPr>
              <a:t> σημαντικά</a:t>
            </a:r>
            <a:r>
              <a:rPr lang="el-GR" altLang="el-GR" sz="2800">
                <a:latin typeface="Lucida Sans Unicode" pitchFamily="34" charset="0"/>
              </a:rPr>
              <a:t> 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11188" y="4508500"/>
            <a:ext cx="8062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  <a:buSzTx/>
              <a:buFont typeface="Wingdings" pitchFamily="2" charset="2"/>
              <a:buNone/>
            </a:pPr>
            <a:r>
              <a:rPr lang="el-GR" altLang="el-GR" sz="2400" b="1" u="sng">
                <a:solidFill>
                  <a:srgbClr val="66FF33"/>
                </a:solidFill>
                <a:latin typeface="Lucida Sans Unicode" pitchFamily="34" charset="0"/>
              </a:rPr>
              <a:t>Η πίεση των υδρατμών</a:t>
            </a:r>
            <a:r>
              <a:rPr lang="el-GR" altLang="el-GR" sz="2400" b="1">
                <a:latin typeface="Lucida Sans Unicode" pitchFamily="34" charset="0"/>
              </a:rPr>
              <a:t> όμως μεταβάλλεται ανάλογα με τη συγκέντρωση των υδρατμών</a:t>
            </a:r>
            <a:endParaRPr lang="el-GR" altLang="el-GR" sz="280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6"/>
          <p:cNvSpPr>
            <a:spLocks noChangeArrowheads="1"/>
          </p:cNvSpPr>
          <p:nvPr/>
        </p:nvSpPr>
        <p:spPr bwMode="auto">
          <a:xfrm>
            <a:off x="900113" y="1484313"/>
            <a:ext cx="2303462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Υδρατμοί σε περιοχή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υψηλών πιέσεων</a:t>
            </a:r>
          </a:p>
        </p:txBody>
      </p:sp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2843213" y="5084763"/>
            <a:ext cx="2303462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Υδρατμοί σε περιοχή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0000"/>
                </a:solidFill>
              </a:rPr>
              <a:t>χαμηλών πιέσεων</a:t>
            </a: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2268538" y="2924175"/>
            <a:ext cx="1366837" cy="20177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3995738" y="2852738"/>
            <a:ext cx="1366837" cy="1439862"/>
          </a:xfrm>
          <a:prstGeom prst="rightArrowCallout">
            <a:avLst>
              <a:gd name="adj1" fmla="val 26336"/>
              <a:gd name="adj2" fmla="val 26336"/>
              <a:gd name="adj3" fmla="val 16667"/>
              <a:gd name="adj4" fmla="val 66667"/>
            </a:avLst>
          </a:prstGeom>
          <a:solidFill>
            <a:srgbClr val="008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Διαφορά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πίεσης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435600" y="2924175"/>
            <a:ext cx="31321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400" b="1">
                <a:latin typeface="Lucida Sans Unicode" pitchFamily="34" charset="0"/>
              </a:rPr>
              <a:t>Κινητήρια δύναμη για τη μεταφορά υδρατμών</a:t>
            </a:r>
          </a:p>
        </p:txBody>
      </p:sp>
    </p:spTree>
    <p:extLst>
      <p:ext uri="{BB962C8B-B14F-4D97-AF65-F5344CB8AC3E}">
        <p14:creationId xmlns:p14="http://schemas.microsoft.com/office/powerpoint/2010/main" val="20923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ol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323850" y="1125538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solidFill>
                  <a:srgbClr val="000000"/>
                </a:solidFill>
                <a:latin typeface="Comic Sans MS" pitchFamily="66" charset="0"/>
              </a:rPr>
              <a:t>Ψυχρομετρικός χάρτης</a:t>
            </a:r>
          </a:p>
        </p:txBody>
      </p:sp>
    </p:spTree>
    <p:extLst>
      <p:ext uri="{BB962C8B-B14F-4D97-AF65-F5344CB8AC3E}">
        <p14:creationId xmlns:p14="http://schemas.microsoft.com/office/powerpoint/2010/main" val="268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1/3/2016 11:16:35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3075,307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4099,409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6,3,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7A00CE1-5C8D-44F1-B99E-B7A5310D283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Microsoft Office PowerPoint</Application>
  <PresentationFormat>On-screen Show (4:3)</PresentationFormat>
  <Paragraphs>220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Θέμα του Office</vt:lpstr>
      <vt:lpstr>Μετασυλλεκτικοί Χειρισμοί Γεωργικών Προϊόντων</vt:lpstr>
      <vt:lpstr>Άδειες χρήσης </vt:lpstr>
      <vt:lpstr>Χρηματοδότηση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ΙΔΙΟΤΗΤΕΣ ΥΓΡΟΥ ΑΕΡΑ ΣΤΟΝ ΨΥΧΡΟΜΕΤΡΙΚΟ ΧΑΡΤΗ</vt:lpstr>
      <vt:lpstr>PowerPoint Presentation</vt:lpstr>
      <vt:lpstr>ΣΥΜΠΕΡΑΣΜΑΤΑ ΑΠΟ ΨΥΧΡΟΜΕΤΡΙΚΟ ΧΑΡΤΗ</vt:lpstr>
      <vt:lpstr>ΑΣΚΗΣΕΙΣ</vt:lpstr>
      <vt:lpstr>ΑΣΚΗΣΕΙΣ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2016-03-16T10:46:12Z</dcterms:modified>
</cp:coreProperties>
</file>