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337"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80"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96952"/>
            <a:ext cx="7776864" cy="3669432"/>
          </a:xfrm>
        </p:spPr>
        <p:txBody>
          <a:bodyPr>
            <a:noAutofit/>
          </a:bodyPr>
          <a:lstStyle/>
          <a:p>
            <a:r>
              <a:rPr lang="el-GR" sz="2800" b="1" dirty="0" smtClean="0"/>
              <a:t>Ενότητα </a:t>
            </a:r>
            <a:r>
              <a:rPr lang="en-US" sz="2800" b="1" dirty="0" smtClean="0"/>
              <a:t>8</a:t>
            </a:r>
            <a:r>
              <a:rPr lang="el-GR" sz="2800" b="1" dirty="0" smtClean="0"/>
              <a:t>:</a:t>
            </a:r>
            <a:r>
              <a:rPr lang="en-US" sz="2800" dirty="0" smtClean="0"/>
              <a:t> </a:t>
            </a:r>
            <a:r>
              <a:rPr lang="el-GR" altLang="el-GR" sz="2800" dirty="0"/>
              <a:t>Υγιεινή κατά </a:t>
            </a:r>
            <a:r>
              <a:rPr lang="el-GR" altLang="el-GR" sz="2800" dirty="0" smtClean="0"/>
              <a:t>την</a:t>
            </a:r>
            <a:r>
              <a:rPr lang="en-US" altLang="el-GR" sz="2800" dirty="0" smtClean="0"/>
              <a:t> </a:t>
            </a:r>
            <a:r>
              <a:rPr lang="el-GR" altLang="el-GR" sz="2800" dirty="0"/>
              <a:t>π</a:t>
            </a:r>
            <a:r>
              <a:rPr lang="el-GR" altLang="el-GR" sz="2800" dirty="0" smtClean="0"/>
              <a:t>αρασκευή προϊόντων άρτου</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sz="2800" dirty="0"/>
              <a:t>K</a:t>
            </a:r>
            <a:r>
              <a:rPr lang="el-GR" altLang="el-GR" sz="2800" dirty="0" err="1"/>
              <a:t>αθηγητής</a:t>
            </a:r>
            <a:r>
              <a:rPr lang="el-GR" altLang="el-GR" sz="2800" dirty="0"/>
              <a:t> </a:t>
            </a:r>
            <a:r>
              <a:rPr lang="el-GR" altLang="el-GR" sz="2800" dirty="0" smtClean="0"/>
              <a:t>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xmlns="" val="288318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805424"/>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κατά την προετοιμασία και το ψήσιμο του άρτου και των αρτοσκευασμάτων </a:t>
            </a:r>
            <a:r>
              <a:rPr lang="el-GR" altLang="el-GR" sz="4000" dirty="0" smtClean="0"/>
              <a:t>(</a:t>
            </a:r>
            <a:r>
              <a:rPr lang="el-GR" altLang="el-GR" sz="4000" dirty="0"/>
              <a:t>5</a:t>
            </a:r>
            <a:r>
              <a:rPr lang="el-GR" altLang="el-GR" sz="4000" dirty="0" smtClean="0"/>
              <a:t> </a:t>
            </a:r>
            <a:r>
              <a:rPr lang="el-GR" altLang="el-GR" sz="4000" dirty="0"/>
              <a:t>από 10</a:t>
            </a:r>
            <a:r>
              <a:rPr lang="el-GR" altLang="el-GR" sz="4000" dirty="0" smtClean="0"/>
              <a:t>)</a:t>
            </a:r>
            <a:endParaRPr lang="el-GR" sz="4000" dirty="0"/>
          </a:p>
        </p:txBody>
      </p:sp>
      <p:sp>
        <p:nvSpPr>
          <p:cNvPr id="2" name="Ορθογώνιο 1"/>
          <p:cNvSpPr/>
          <p:nvPr/>
        </p:nvSpPr>
        <p:spPr>
          <a:xfrm>
            <a:off x="467544" y="2091620"/>
            <a:ext cx="8219256" cy="3785652"/>
          </a:xfrm>
          <a:prstGeom prst="rect">
            <a:avLst/>
          </a:prstGeom>
        </p:spPr>
        <p:txBody>
          <a:bodyPr wrap="square">
            <a:spAutoFit/>
          </a:bodyPr>
          <a:lstStyle/>
          <a:p>
            <a:r>
              <a:rPr lang="el-GR" altLang="el-GR" sz="2400" dirty="0" smtClean="0"/>
              <a:t>Ωρίμαση.</a:t>
            </a:r>
          </a:p>
          <a:p>
            <a:endParaRPr lang="el-GR" altLang="el-GR" sz="2400" dirty="0"/>
          </a:p>
          <a:p>
            <a:pPr marL="342900" indent="-342900" algn="just">
              <a:buFont typeface="Arial" panose="020B0604020202020204" pitchFamily="34" charset="0"/>
              <a:buChar char="•"/>
            </a:pPr>
            <a:r>
              <a:rPr lang="el-GR" altLang="el-GR" sz="2400" dirty="0"/>
              <a:t>Τοποθετήστε μετά το πλάσιμο τη ζύμη σε καθαρά τελάρα ή πανιά</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Διατηρείτε τους χώρους ωρίμασης δηλαδή, τις στόφες, καθαρές</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Καθαρίζετε τους χώρους εφαρμόζοντας τους κανόνες υγιεινής και σύμφωνα με το πρόγραμμα καθαρισμού.</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4"/>
            <a:ext cx="8219256" cy="151216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80000"/>
              </a:lnSpc>
            </a:pPr>
            <a:r>
              <a:rPr lang="el-GR" altLang="el-GR" sz="4000" dirty="0"/>
              <a:t>Υγιεινή κατά την προετοιμασία και το ψήσιμο του άρτου και των αρτοσκευασμάτων </a:t>
            </a:r>
            <a:r>
              <a:rPr lang="el-GR" altLang="el-GR" sz="4000" dirty="0" smtClean="0"/>
              <a:t>(6 </a:t>
            </a:r>
            <a:r>
              <a:rPr lang="el-GR" altLang="el-GR" sz="4000" dirty="0"/>
              <a:t>από 10</a:t>
            </a:r>
            <a:r>
              <a:rPr lang="el-GR" altLang="el-GR" sz="4000" dirty="0" smtClean="0"/>
              <a:t>)</a:t>
            </a:r>
            <a:endParaRPr lang="el-GR" sz="4000" dirty="0"/>
          </a:p>
        </p:txBody>
      </p:sp>
      <p:sp>
        <p:nvSpPr>
          <p:cNvPr id="3" name="Ορθογώνιο 2" descr="Ψήσιμο.&#10;&#10;Είναι το τελικό στάδιο της παρασκευής του άρτου και των αρτοσκευασμάτων. Ανάλογα με το είδος, εφαρμόζεται και η ενδεικνυόμενη θερμοκρασία ψησίματος. Με τη χρήση θερμομέτρων ελέγχεται η θερμοκρασία στο κέντρο του προϊόντος που πρέπει να φτάνει τουλάχιστον τους εβδομηντα πέντε βαθμούς κελσίου.&#10;Πρέπει να δίνεται ιδιαίτερη προσοχή στο επαρκές και ομοιόμορφο ψήσιμο του προϊόντος. &#10;Δεν υπάρχουν διαρροές λιπαντικού μέσου, με κίνδυνο αυτό να στάξει στο τρόφιμο.&#10;"/>
          <p:cNvSpPr/>
          <p:nvPr/>
        </p:nvSpPr>
        <p:spPr>
          <a:xfrm>
            <a:off x="467544" y="1722288"/>
            <a:ext cx="8219256" cy="4154984"/>
          </a:xfrm>
          <a:prstGeom prst="rect">
            <a:avLst/>
          </a:prstGeom>
        </p:spPr>
        <p:txBody>
          <a:bodyPr wrap="square">
            <a:spAutoFit/>
          </a:bodyPr>
          <a:lstStyle/>
          <a:p>
            <a:r>
              <a:rPr lang="el-GR" altLang="el-GR" sz="2400" dirty="0" smtClean="0"/>
              <a:t>Ψήσιμο.</a:t>
            </a:r>
          </a:p>
          <a:p>
            <a:endParaRPr lang="el-GR" altLang="el-GR" sz="2400" dirty="0"/>
          </a:p>
          <a:p>
            <a:pPr marL="342900" indent="-342900">
              <a:buFont typeface="Arial" panose="020B0604020202020204" pitchFamily="34" charset="0"/>
              <a:buChar char="•"/>
            </a:pPr>
            <a:r>
              <a:rPr lang="el-GR" altLang="el-GR" sz="2400" dirty="0"/>
              <a:t>Είναι το τελικό στάδιο της παρασκευής του άρτου και των αρτοσκευασμάτων. Ανάλογα με το είδος, εφαρμόζεται και η ενδεικνυόμενη θερμοκρασία ψησίματος. Με τη χρήση θερμομέτρων ελέγχεται η θερμοκρασία στο κέντρο του προϊόντος που πρέπει να φτάνει τουλάχιστον τους 75 °C.</a:t>
            </a:r>
          </a:p>
          <a:p>
            <a:pPr marL="342900" indent="-342900">
              <a:buFont typeface="Arial" panose="020B0604020202020204" pitchFamily="34" charset="0"/>
              <a:buChar char="•"/>
            </a:pPr>
            <a:r>
              <a:rPr lang="el-GR" altLang="el-GR" sz="2400" dirty="0"/>
              <a:t>Πρέπει να δίνεται ιδιαίτερη προσοχή στο επαρκές και ομοιόμορφο ψήσιμο του προϊόντος. </a:t>
            </a:r>
          </a:p>
          <a:p>
            <a:pPr marL="342900" indent="-342900">
              <a:buFont typeface="Arial" panose="020B0604020202020204" pitchFamily="34" charset="0"/>
              <a:buChar char="•"/>
            </a:pPr>
            <a:r>
              <a:rPr lang="el-GR" altLang="el-GR" sz="2400" dirty="0"/>
              <a:t>Δεν υπάρχουν διαρροές λιπαντικού μέσου, με κίνδυνο αυτό να στάξει στο τρόφιμο</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656184"/>
          </a:xfrm>
          <a:ln/>
          <a:extLst>
            <a:ext uri="{91240B29-F687-4F45-9708-019B960494DF}">
              <a14:hiddenLine xmlns:a14="http://schemas.microsoft.com/office/drawing/2010/main" xmlns=""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κατά την προετοιμασία και το ψήσιμο του άρτου και των αρτοσκευασμάτων </a:t>
            </a:r>
            <a:r>
              <a:rPr lang="el-GR" altLang="el-GR" sz="4000" dirty="0" smtClean="0"/>
              <a:t>(7 </a:t>
            </a:r>
            <a:r>
              <a:rPr lang="el-GR" altLang="el-GR" sz="4000" dirty="0"/>
              <a:t>από 10</a:t>
            </a:r>
            <a:r>
              <a:rPr lang="el-GR" altLang="el-GR" sz="4000" dirty="0" smtClean="0"/>
              <a:t>)</a:t>
            </a:r>
            <a:endParaRPr lang="el-GR" sz="4000" dirty="0"/>
          </a:p>
        </p:txBody>
      </p:sp>
      <p:sp>
        <p:nvSpPr>
          <p:cNvPr id="2" name="Ορθογώνιο 1"/>
          <p:cNvSpPr/>
          <p:nvPr/>
        </p:nvSpPr>
        <p:spPr>
          <a:xfrm>
            <a:off x="539552" y="1988840"/>
            <a:ext cx="8147248" cy="4154984"/>
          </a:xfrm>
          <a:prstGeom prst="rect">
            <a:avLst/>
          </a:prstGeom>
        </p:spPr>
        <p:txBody>
          <a:bodyPr wrap="square">
            <a:spAutoFit/>
          </a:bodyPr>
          <a:lstStyle/>
          <a:p>
            <a:pPr marL="285750" indent="-285750">
              <a:buFont typeface="Arial" panose="020B0604020202020204" pitchFamily="34" charset="0"/>
              <a:buChar char="•"/>
            </a:pPr>
            <a:r>
              <a:rPr lang="el-GR" altLang="el-GR" sz="2400" dirty="0"/>
              <a:t>Οι λαμαρίνες είναι καθαρές και σε καλή κατάσταση ώστε να μην μεταφέρουν στο τρόφιμο υπολείμματα καμένου υλικού ή φλούδες μετάλλου.</a:t>
            </a:r>
          </a:p>
          <a:p>
            <a:pPr marL="285750" indent="-285750">
              <a:buFont typeface="Arial" panose="020B0604020202020204" pitchFamily="34" charset="0"/>
              <a:buChar char="•"/>
            </a:pPr>
            <a:r>
              <a:rPr lang="el-GR" altLang="el-GR" sz="2400" dirty="0"/>
              <a:t>Σε περιπτώσεις που εφαρμόζεται τηγάνισμα πρέπει να ελέγχεται η ποιότητα των λαδιών  ή μαργαρινών που χρησιμοποιούνται.</a:t>
            </a:r>
          </a:p>
          <a:p>
            <a:pPr marL="285750" indent="-285750">
              <a:buFont typeface="Arial" panose="020B0604020202020204" pitchFamily="34" charset="0"/>
              <a:buChar char="•"/>
            </a:pPr>
            <a:r>
              <a:rPr lang="el-GR" altLang="el-GR" sz="2400" dirty="0"/>
              <a:t> Δεν πρέπει να χρησιμοποιούνται ταγγισμένα λάδια ή λάδια που έχουν χρησιμοποιηθεί περισσότερο του κανονικού ή έχουν ασυνήθιστα χαρακτηριστικά. </a:t>
            </a:r>
          </a:p>
          <a:p>
            <a:pPr marL="285750" indent="-285750">
              <a:buFont typeface="Arial" panose="020B0604020202020204" pitchFamily="34" charset="0"/>
              <a:buChar char="•"/>
            </a:pPr>
            <a:r>
              <a:rPr lang="el-GR" altLang="el-GR" sz="2400" dirty="0"/>
              <a:t>Κατά την εφαρμογή ειδικών λαδιών για τηγάνισμα πρέπει να ακολουθούνται οι οδηγίες χρήσεως τους.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xmlns=""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728191"/>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κατά την προετοιμασία και το ψήσιμο του άρτου και των αρτοσκευασμάτων </a:t>
            </a:r>
            <a:r>
              <a:rPr lang="el-GR" altLang="el-GR" sz="4000" dirty="0" smtClean="0"/>
              <a:t>(8 </a:t>
            </a:r>
            <a:r>
              <a:rPr lang="el-GR" altLang="el-GR" sz="4000" dirty="0"/>
              <a:t>από 10</a:t>
            </a:r>
            <a:r>
              <a:rPr lang="el-GR" altLang="el-GR" sz="4000" dirty="0" smtClean="0"/>
              <a:t>)</a:t>
            </a:r>
            <a:endParaRPr lang="el-GR" sz="4000" dirty="0"/>
          </a:p>
        </p:txBody>
      </p:sp>
      <p:sp>
        <p:nvSpPr>
          <p:cNvPr id="4" name="Ορθογώνιο 3" descr="Ψύξη.&#10;Μετά το ψήσιμο τα προϊόντα πρέπει να ψύχονται και η ψύξη τους θα  πρέπει να γίνεται σε καθαρό περιβάλλον για να μηνεπιμολύνονται από το περιβάλλον. &#10;Κατά τον χειρισμό των προϊόντων πρέπει να ακολουθούνται οι κανόνες υγιεινής. &#10;Στην περίπτωση του ψωμιού, αυτό θα πρέπει να ψύχεται σε θερμοκρασία μικρότερη των εικοσι εφτά βαθμών κελσίου εντός τριών ωρών, πριν αυτό συσκευαστεί. &#10;Εάν η ψύξη του δεν γίνεται με ελεγχόμενες συνθήκες τότε τα τεμάχια τοποθετούνται με τέτοιο τρόπο ώστε να υπάρχει εύκολη κυκλοφορία αέρα μεταξύ τους για γρηγορότερη πτώση της θερμοκρασίας. &#10;"/>
          <p:cNvSpPr/>
          <p:nvPr/>
        </p:nvSpPr>
        <p:spPr>
          <a:xfrm>
            <a:off x="467544" y="1628800"/>
            <a:ext cx="8219256" cy="4893647"/>
          </a:xfrm>
          <a:prstGeom prst="rect">
            <a:avLst/>
          </a:prstGeom>
        </p:spPr>
        <p:txBody>
          <a:bodyPr wrap="square">
            <a:spAutoFit/>
          </a:bodyPr>
          <a:lstStyle/>
          <a:p>
            <a:r>
              <a:rPr lang="el-GR" altLang="el-GR" sz="2400" dirty="0" smtClean="0"/>
              <a:t>Ψύξη.</a:t>
            </a:r>
            <a:endParaRPr lang="el-GR" altLang="el-GR" sz="2400" dirty="0"/>
          </a:p>
          <a:p>
            <a:pPr marL="342900" indent="-342900">
              <a:buFont typeface="Arial" panose="020B0604020202020204" pitchFamily="34" charset="0"/>
              <a:buChar char="•"/>
            </a:pPr>
            <a:r>
              <a:rPr lang="el-GR" altLang="el-GR" sz="2400" dirty="0"/>
              <a:t>Μετά το ψήσιμο τα προϊόντα πρέπει να ψύχονται και η ψύξη τους θα  πρέπει να γίνεται σε καθαρό περιβάλλον για να </a:t>
            </a:r>
            <a:r>
              <a:rPr lang="el-GR" altLang="el-GR" sz="2400" dirty="0" err="1"/>
              <a:t>μηνεπιμολύνονται</a:t>
            </a:r>
            <a:r>
              <a:rPr lang="el-GR" altLang="el-GR" sz="2400" dirty="0"/>
              <a:t> από το περιβάλλον. </a:t>
            </a:r>
          </a:p>
          <a:p>
            <a:pPr marL="342900" indent="-342900">
              <a:buFont typeface="Arial" panose="020B0604020202020204" pitchFamily="34" charset="0"/>
              <a:buChar char="•"/>
            </a:pPr>
            <a:r>
              <a:rPr lang="el-GR" altLang="el-GR" sz="2400" dirty="0"/>
              <a:t>Κατά τον χειρισμό των προϊόντων πρέπει να ακολουθούνται οι κανόνες υγιεινής. </a:t>
            </a:r>
          </a:p>
          <a:p>
            <a:pPr marL="342900" indent="-342900">
              <a:buFont typeface="Arial" panose="020B0604020202020204" pitchFamily="34" charset="0"/>
              <a:buChar char="•"/>
            </a:pPr>
            <a:r>
              <a:rPr lang="el-GR" altLang="el-GR" sz="2400" dirty="0"/>
              <a:t>Στην περίπτωση του ψωμιού, αυτό θα πρέπει να ψύχεται σε θερμοκρασία μικρότερη των 27 °C εντός 3 ωρών, πριν αυτό συσκευαστεί. </a:t>
            </a:r>
          </a:p>
          <a:p>
            <a:pPr marL="342900" indent="-342900">
              <a:buFont typeface="Arial" panose="020B0604020202020204" pitchFamily="34" charset="0"/>
              <a:buChar char="•"/>
            </a:pPr>
            <a:r>
              <a:rPr lang="el-GR" altLang="el-GR" sz="2400" dirty="0"/>
              <a:t>Εάν η ψύξη του δεν γίνεται με ελεγχόμενες συνθήκες τότε τα τεμάχια τοποθετούνται με τέτοιο τρόπο ώστε να υπάρχει εύκολη κυκλοφορία αέρα μεταξύ τους για γρηγορότερη πτώση της θερμοκρασίας. </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Tree>
    <p:custDataLst>
      <p:tags r:id="rId1"/>
    </p:custDataLst>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728191"/>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κατά την προετοιμασία και το ψήσιμο του άρτου και των αρτοσκευασμάτων </a:t>
            </a:r>
            <a:r>
              <a:rPr lang="el-GR" altLang="el-GR" sz="4000" dirty="0" smtClean="0"/>
              <a:t>(9 </a:t>
            </a:r>
            <a:r>
              <a:rPr lang="el-GR" altLang="el-GR" sz="4000" dirty="0"/>
              <a:t>από 10</a:t>
            </a:r>
            <a:r>
              <a:rPr lang="el-GR" altLang="el-GR" sz="4000" dirty="0" smtClean="0"/>
              <a:t>)</a:t>
            </a:r>
            <a:endParaRPr lang="el-GR" sz="4000" dirty="0"/>
          </a:p>
        </p:txBody>
      </p:sp>
      <p:sp>
        <p:nvSpPr>
          <p:cNvPr id="13" name="Rectangle 3"/>
          <p:cNvSpPr>
            <a:spLocks noGrp="1" noChangeArrowheads="1"/>
          </p:cNvSpPr>
          <p:nvPr>
            <p:ph type="body" idx="1"/>
          </p:nvPr>
        </p:nvSpPr>
        <p:spPr>
          <a:xfrm>
            <a:off x="467544" y="2132856"/>
            <a:ext cx="8219256" cy="3600400"/>
          </a:xfrm>
        </p:spPr>
        <p:txBody>
          <a:bodyPr>
            <a:noAutofit/>
          </a:bodyPr>
          <a:lstStyle/>
          <a:p>
            <a:pPr algn="just"/>
            <a:r>
              <a:rPr lang="el-GR" altLang="el-GR" b="0" dirty="0" smtClean="0"/>
              <a:t>Συσκευασία.</a:t>
            </a:r>
            <a:endParaRPr lang="el-GR" altLang="el-GR" b="0" dirty="0"/>
          </a:p>
          <a:p>
            <a:pPr marL="342900" indent="-342900" algn="just">
              <a:buFont typeface="Arial" panose="020B0604020202020204" pitchFamily="34" charset="0"/>
              <a:buChar char="•"/>
            </a:pPr>
            <a:r>
              <a:rPr lang="el-GR" altLang="el-GR" b="0" dirty="0"/>
              <a:t>Κατά τη συσκευασία πρέπει να ακολουθείτε τους γενικούς κανόνες υγιεινής.</a:t>
            </a:r>
          </a:p>
          <a:p>
            <a:pPr marL="342900" indent="-342900" algn="just">
              <a:buFont typeface="Arial" panose="020B0604020202020204" pitchFamily="34" charset="0"/>
              <a:buChar char="•"/>
            </a:pPr>
            <a:r>
              <a:rPr lang="el-GR" altLang="el-GR" b="0" dirty="0"/>
              <a:t>Αποφεύγετε να συσκευάζετε ζεστά προϊόντα γιατί δημιουργούνται συνθήκες που ευνοούν την ταχεία ανάπτυξη βακίλων και μυκήτων.</a:t>
            </a:r>
          </a:p>
          <a:p>
            <a:pPr marL="342900" indent="-342900" algn="just">
              <a:buFont typeface="Arial" panose="020B0604020202020204" pitchFamily="34" charset="0"/>
              <a:buChar char="•"/>
            </a:pPr>
            <a:r>
              <a:rPr lang="el-GR" altLang="el-GR" b="0" dirty="0"/>
              <a:t>Φροντίστε ώστε τα υλικά συσκευασίας να είναι καθαρά και αποθηκευμένα σε κατάλληλο μέρος, προφυλαγμένα με τρόπο τέτοιο ώστε να μην δέχονται επιμολύνσεις.</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44624"/>
            <a:ext cx="8219256" cy="1836539"/>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κατά την προετοιμασία και το ψήσιμο του άρτου και των αρτοσκευασμάτων </a:t>
            </a:r>
            <a:r>
              <a:rPr lang="el-GR" altLang="el-GR" sz="4000" dirty="0" smtClean="0"/>
              <a:t>(10 </a:t>
            </a:r>
            <a:r>
              <a:rPr lang="el-GR" altLang="el-GR" sz="4000" dirty="0"/>
              <a:t>από </a:t>
            </a:r>
            <a:r>
              <a:rPr lang="el-GR" altLang="el-GR" sz="4000" dirty="0" smtClean="0"/>
              <a:t>10)</a:t>
            </a:r>
            <a:endParaRPr lang="el-GR" sz="4000" dirty="0"/>
          </a:p>
        </p:txBody>
      </p:sp>
      <p:sp>
        <p:nvSpPr>
          <p:cNvPr id="3" name="Ορθογώνιο 2"/>
          <p:cNvSpPr/>
          <p:nvPr/>
        </p:nvSpPr>
        <p:spPr>
          <a:xfrm>
            <a:off x="467544" y="1916832"/>
            <a:ext cx="8219256" cy="4524315"/>
          </a:xfrm>
          <a:prstGeom prst="rect">
            <a:avLst/>
          </a:prstGeom>
        </p:spPr>
        <p:txBody>
          <a:bodyPr wrap="square">
            <a:spAutoFit/>
          </a:bodyPr>
          <a:lstStyle/>
          <a:p>
            <a:pPr algn="just"/>
            <a:r>
              <a:rPr lang="el-GR" altLang="el-GR" sz="2400" dirty="0"/>
              <a:t>Ολοκλήρωση της </a:t>
            </a:r>
            <a:r>
              <a:rPr lang="el-GR" altLang="el-GR" sz="2400" dirty="0" smtClean="0"/>
              <a:t>επεξεργασίας.</a:t>
            </a:r>
          </a:p>
          <a:p>
            <a:pPr algn="just"/>
            <a:endParaRPr lang="el-GR" altLang="el-GR" sz="2400" dirty="0"/>
          </a:p>
          <a:p>
            <a:pPr marL="342900" indent="-342900" algn="just">
              <a:buFont typeface="Arial" panose="020B0604020202020204" pitchFamily="34" charset="0"/>
              <a:buChar char="•"/>
            </a:pPr>
            <a:r>
              <a:rPr lang="el-GR" altLang="el-GR" sz="2400" dirty="0"/>
              <a:t>Τα ημιτελή προϊόντα ή υλικά που μένουν μετά το τέλος της παραγωγής αποθηκεύονται σε ανάλογες συνθήκες περιβάλλοντος, ψύξης ή κατάψυξης, αφού τοποθετηθούν σε κατάλληλους </a:t>
            </a:r>
            <a:r>
              <a:rPr lang="el-GR" altLang="el-GR" sz="2400" dirty="0" err="1"/>
              <a:t>περιέκτες</a:t>
            </a:r>
            <a:r>
              <a:rPr lang="el-GR" altLang="el-GR" sz="2400" dirty="0"/>
              <a:t> ώστε να είναι προστατευμένα από επιμολύνσεις και επισημαίνονται με την ημερομηνία παραγωγής τους ή </a:t>
            </a:r>
            <a:r>
              <a:rPr lang="el-GR" altLang="el-GR" sz="2400" dirty="0" err="1"/>
              <a:t>αποσυσκευασίας</a:t>
            </a:r>
            <a:r>
              <a:rPr lang="el-GR" altLang="el-GR" sz="2400" dirty="0"/>
              <a:t> τους.</a:t>
            </a:r>
          </a:p>
          <a:p>
            <a:pPr marL="342900" indent="-342900" algn="just">
              <a:buFont typeface="Arial" panose="020B0604020202020204" pitchFamily="34" charset="0"/>
              <a:buChar char="•"/>
            </a:pPr>
            <a:r>
              <a:rPr lang="el-GR" altLang="el-GR" sz="2400" dirty="0"/>
              <a:t>Μετά το πέρας της διαδικασίας αυτής πρέπει να εφαρμόζετε ατομική υγιεινή και ο εξοπλισμός πρέπει να καθαρίζεται και να απολυμαίνεται σύμφωνα με το ημερήσιο πρόγραμμα καθαρισμού.</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Υγιεινή κατά το ζύμωμα, </a:t>
            </a:r>
            <a:r>
              <a:rPr lang="el-GR" sz="2800" dirty="0" smtClean="0"/>
              <a:t>πλάσιμο, </a:t>
            </a:r>
            <a:r>
              <a:rPr lang="el-GR" sz="2800" dirty="0" smtClean="0"/>
              <a:t>ψήσιμο, έκθεση προς </a:t>
            </a:r>
            <a:r>
              <a:rPr lang="el-GR" sz="2800" dirty="0" smtClean="0"/>
              <a:t>πώληση.</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564904"/>
            <a:ext cx="8208912" cy="1008112"/>
          </a:xfrm>
        </p:spPr>
        <p:txBody>
          <a:bodyPr>
            <a:noAutofit/>
          </a:bodyPr>
          <a:lstStyle/>
          <a:p>
            <a:pPr>
              <a:lnSpc>
                <a:spcPct val="80000"/>
              </a:lnSpc>
            </a:pPr>
            <a:r>
              <a:rPr lang="el-GR" altLang="el-GR" dirty="0">
                <a:hlinkClick r:id="rId4" action="ppaction://hlinksldjump"/>
              </a:rPr>
              <a:t>Υγιεινή κατά την προετοιμασία και το ψήσιμο του άρτου και των </a:t>
            </a:r>
            <a:r>
              <a:rPr lang="el-GR" altLang="el-GR" dirty="0" smtClean="0">
                <a:hlinkClick r:id="rId4" action="ppaction://hlinksldjump"/>
              </a:rPr>
              <a:t>αρτοσκευασμάτων.</a:t>
            </a:r>
            <a:endParaRPr lang="el-GR" alt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368152"/>
          </a:xfrm>
        </p:spPr>
        <p:txBody>
          <a:bodyPr>
            <a:noAutofit/>
          </a:bodyPr>
          <a:lstStyle/>
          <a:p>
            <a:pPr>
              <a:lnSpc>
                <a:spcPct val="80000"/>
              </a:lnSpc>
            </a:pPr>
            <a:r>
              <a:rPr lang="el-GR" altLang="el-GR" sz="4000" dirty="0"/>
              <a:t>Υγιεινή κατά την προετοιμασία και το ψήσιμο του άρτου και των </a:t>
            </a:r>
            <a:r>
              <a:rPr lang="el-GR" altLang="el-GR" sz="4000" dirty="0" smtClean="0"/>
              <a:t>αρτοσκευασμάτων (1 από </a:t>
            </a:r>
            <a:r>
              <a:rPr lang="el-GR" altLang="el-GR" sz="4000" dirty="0"/>
              <a:t>10</a:t>
            </a:r>
            <a:r>
              <a:rPr lang="el-GR" altLang="el-GR" sz="4000" dirty="0" smtClean="0"/>
              <a:t>)</a:t>
            </a:r>
            <a:endParaRPr lang="el-GR" altLang="el-GR" sz="4000" dirty="0"/>
          </a:p>
        </p:txBody>
      </p:sp>
      <p:sp>
        <p:nvSpPr>
          <p:cNvPr id="23" name="Rectangle 3"/>
          <p:cNvSpPr>
            <a:spLocks noGrp="1" noChangeArrowheads="1"/>
          </p:cNvSpPr>
          <p:nvPr>
            <p:ph idx="1"/>
            <p:custDataLst>
              <p:tags r:id="rId3"/>
            </p:custDataLst>
          </p:nvPr>
        </p:nvSpPr>
        <p:spPr>
          <a:xfrm>
            <a:off x="457200" y="1628800"/>
            <a:ext cx="8229600" cy="4727550"/>
          </a:xfrm>
        </p:spPr>
        <p:txBody>
          <a:bodyPr>
            <a:noAutofit/>
          </a:bodyPr>
          <a:lstStyle/>
          <a:p>
            <a:pPr algn="just">
              <a:buNone/>
            </a:pPr>
            <a:r>
              <a:rPr lang="el-GR" altLang="el-GR" sz="2400" dirty="0" smtClean="0"/>
              <a:t>Ζύμωμα.</a:t>
            </a:r>
            <a:endParaRPr lang="el-GR" altLang="el-GR" sz="2400" dirty="0"/>
          </a:p>
          <a:p>
            <a:pPr algn="just"/>
            <a:r>
              <a:rPr lang="el-GR" altLang="el-GR" sz="2400" dirty="0"/>
              <a:t>Τοποθετήστε το σακί με το αλεύρι  δίπλα στο ζυμωτήριο και ανοίξτε το με </a:t>
            </a:r>
            <a:r>
              <a:rPr lang="el-GR" altLang="el-GR" sz="2400" dirty="0" err="1"/>
              <a:t>τέτοιοτρόπο</a:t>
            </a:r>
            <a:r>
              <a:rPr lang="el-GR" altLang="el-GR" sz="2400" dirty="0"/>
              <a:t> ώστε το εξωτερικό μέρος του να μην έρθει σε επαφή με το αλεύρι.</a:t>
            </a:r>
          </a:p>
          <a:p>
            <a:pPr algn="just"/>
            <a:r>
              <a:rPr lang="el-GR" altLang="el-GR" sz="2400" dirty="0"/>
              <a:t>Μεταφορά το αλεύρι στο ζυμωτήριο με σέσουλα ή με μηχανικό σύστημα.</a:t>
            </a:r>
          </a:p>
          <a:p>
            <a:pPr algn="just"/>
            <a:r>
              <a:rPr lang="el-GR" altLang="el-GR" sz="2400" dirty="0"/>
              <a:t>Κοσκινίζετε το αλεύρι όπου είναι πρακτικά δυνατό ώστε το τελικό προϊόν να είναι απαλλαγμένο από οποιαδήποτε ξένα σώματα. </a:t>
            </a:r>
          </a:p>
          <a:p>
            <a:pPr algn="just"/>
            <a:r>
              <a:rPr lang="el-GR" altLang="el-GR" sz="2400" dirty="0"/>
              <a:t>Για το σκοπό αυτό χρησιμοποιείστε κόσκινα από πλαστικό νήμα</a:t>
            </a:r>
            <a:r>
              <a:rPr lang="el-GR" altLang="el-GR" sz="2400" dirty="0" smtClean="0"/>
              <a:t>.</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16632"/>
            <a:ext cx="8219256" cy="1440160"/>
          </a:xfrm>
        </p:spPr>
        <p:txBody>
          <a:bodyPr>
            <a:noAutofit/>
          </a:bodyPr>
          <a:lstStyle/>
          <a:p>
            <a:r>
              <a:rPr lang="el-GR" altLang="el-GR" sz="4000" dirty="0"/>
              <a:t>Υγιεινή κατά την προετοιμασία και το ψήσιμο του άρτου και των αρτοσκευασμάτων </a:t>
            </a:r>
            <a:r>
              <a:rPr lang="el-GR" altLang="el-GR" sz="4000" dirty="0" smtClean="0"/>
              <a:t>(2 </a:t>
            </a:r>
            <a:r>
              <a:rPr lang="el-GR" altLang="el-GR" sz="4000" dirty="0"/>
              <a:t>από 10</a:t>
            </a:r>
            <a:r>
              <a:rPr lang="el-GR" altLang="el-GR" sz="4000" dirty="0" smtClean="0"/>
              <a:t>)</a:t>
            </a:r>
            <a:endParaRPr lang="el-GR" sz="4000" dirty="0"/>
          </a:p>
        </p:txBody>
      </p:sp>
      <p:sp>
        <p:nvSpPr>
          <p:cNvPr id="9" name="Rectangle 3"/>
          <p:cNvSpPr txBox="1">
            <a:spLocks noChangeArrowheads="1"/>
          </p:cNvSpPr>
          <p:nvPr>
            <p:custDataLst>
              <p:tags r:id="rId2"/>
            </p:custDataLst>
          </p:nvPr>
        </p:nvSpPr>
        <p:spPr>
          <a:xfrm>
            <a:off x="467544" y="1916832"/>
            <a:ext cx="8219256" cy="41044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l-GR" altLang="el-GR" sz="2400" dirty="0"/>
              <a:t>Μη τινάζετε τα σακιά ανάποδα πάνω από το ζυμωτήριο γιατί επιμολύνετε τα υλικά.</a:t>
            </a:r>
          </a:p>
          <a:p>
            <a:pPr marL="342900" indent="-342900" algn="just">
              <a:buFont typeface="Arial" panose="020B0604020202020204" pitchFamily="34" charset="0"/>
              <a:buChar char="•"/>
            </a:pPr>
            <a:r>
              <a:rPr lang="el-GR" altLang="el-GR" sz="2400" dirty="0"/>
              <a:t>Προσθέστε τα υπόλοιπα συστατικά και το νερό με προσοχή ώστε να μην πέσουν μέσα στο ζυμωτήριο ξένες ύλες.</a:t>
            </a:r>
          </a:p>
          <a:p>
            <a:pPr marL="342900" indent="-342900" algn="just">
              <a:buFont typeface="Arial" panose="020B0604020202020204" pitchFamily="34" charset="0"/>
              <a:buChar char="•"/>
            </a:pPr>
            <a:r>
              <a:rPr lang="el-GR" altLang="el-GR" sz="2400" dirty="0"/>
              <a:t>Δώστε ιδιαίτερη προσοχή στην προσθήκη των προσθέτων και ακολουθείστε αυστηρά τις οδηγίες του Κώδικα Τροφίμων και Ποτών.</a:t>
            </a:r>
          </a:p>
          <a:p>
            <a:pPr marL="342900" indent="-342900" algn="just">
              <a:buFont typeface="Arial" panose="020B0604020202020204" pitchFamily="34" charset="0"/>
              <a:buChar char="•"/>
            </a:pPr>
            <a:r>
              <a:rPr lang="el-GR" altLang="el-GR" sz="2400" dirty="0"/>
              <a:t>Το ζυμωτήριο πρέπει να έχει κάλυμμα ώστε κατά τη διάρκεια του ζυμώματος να μην υπάρχει κίνδυνος από πτώση ξένων σωμάτων στο ζυμάρι.</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58417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κατά την προετοιμασία και το ψήσιμο του άρτου και των αρτοσκευασμάτων </a:t>
            </a:r>
            <a:r>
              <a:rPr lang="el-GR" altLang="el-GR" sz="4000" dirty="0" smtClean="0"/>
              <a:t>(3 </a:t>
            </a:r>
            <a:r>
              <a:rPr lang="el-GR" altLang="el-GR" sz="4000" dirty="0"/>
              <a:t>από 10</a:t>
            </a:r>
            <a:r>
              <a:rPr lang="el-GR" altLang="el-GR" sz="4000" dirty="0" smtClean="0"/>
              <a:t>)</a:t>
            </a:r>
            <a:endParaRPr lang="el-GR" sz="4000" dirty="0"/>
          </a:p>
        </p:txBody>
      </p:sp>
      <p:sp>
        <p:nvSpPr>
          <p:cNvPr id="7" name="2 - Θέση περιεχομένου" descr="Πλάσιμο και μορφοποίηση ζύμης με τα χέρια&#10;Αφήστε τη ζύμη στον πάγκο για ξεκούραση, καλυμμένη με καθαρό πανί.&#10;Χρησιμοποιείστε ανοξείδωτους πάγκους με ξύλινα υποστρώματα για να καθαρίζονται εύκολα.&#10;Χρησιμοποιείστε επιφάνειες από σύνθετα υλικά για να δουλέψετε ζύμες σφολιάτας και λοιπά.&#10;Σε περίπτωση που χρησιμοποιείτε ξύλινους πάγκους αυτοί πρέπει να είναι από ξύλο οξιάς, να τους συντηρείτε τακτικά με ουδέτερο λινέλαιο και να μην χρησιμοποιείτε μεταλλικά εργαλεία για τον τεμαχισμό της ζύμης, για να μην χαράσσετε το ξύλο.&#10;"/>
          <p:cNvSpPr>
            <a:spLocks noGrp="1"/>
          </p:cNvSpPr>
          <p:nvPr>
            <p:ph idx="1"/>
          </p:nvPr>
        </p:nvSpPr>
        <p:spPr>
          <a:xfrm>
            <a:off x="467544" y="1628800"/>
            <a:ext cx="8219256" cy="4982540"/>
          </a:xfrm>
        </p:spPr>
        <p:txBody>
          <a:bodyPr>
            <a:noAutofit/>
          </a:bodyPr>
          <a:lstStyle/>
          <a:p>
            <a:pPr marL="0" indent="0">
              <a:buNone/>
            </a:pPr>
            <a:r>
              <a:rPr lang="el-GR" altLang="el-GR" sz="2400" dirty="0"/>
              <a:t>Πλάσιμο και μορφοποίηση ζύμης με τα </a:t>
            </a:r>
            <a:r>
              <a:rPr lang="el-GR" altLang="el-GR" sz="2400" dirty="0" smtClean="0"/>
              <a:t>χέρια.</a:t>
            </a:r>
            <a:endParaRPr lang="el-GR" altLang="el-GR" sz="2400" dirty="0"/>
          </a:p>
          <a:p>
            <a:r>
              <a:rPr lang="el-GR" altLang="el-GR" sz="2400" dirty="0"/>
              <a:t>Αφήστε τη ζύμη στον πάγκο για ξεκούραση, καλυμμένη με καθαρό πανί.</a:t>
            </a:r>
          </a:p>
          <a:p>
            <a:r>
              <a:rPr lang="el-GR" altLang="el-GR" sz="2400" dirty="0"/>
              <a:t>Χρησιμοποιείστε ανοξείδωτους πάγκους με ξύλινα υποστρώματα για να καθαρίζονται εύκολα.</a:t>
            </a:r>
          </a:p>
          <a:p>
            <a:r>
              <a:rPr lang="el-GR" altLang="el-GR" sz="2400" dirty="0"/>
              <a:t>Χρησιμοποιείστε επιφάνειες από σύνθετα υλικά για να δουλέψετε ζύμες σφολιάτας κλπ.</a:t>
            </a:r>
          </a:p>
          <a:p>
            <a:r>
              <a:rPr lang="el-GR" altLang="el-GR" sz="2400" dirty="0"/>
              <a:t>Σε περίπτωση που χρησιμοποιείτε ξύλινους πάγκους αυτοί πρέπει να είναι από ξύλο οξιάς, να τους συντηρείτε τακτικά με ουδέτερο λινέλαιο και να μην χρησιμοποιείτε μεταλλικά εργαλεία για τον τεμαχισμό της ζύμης, για να μην χαράσσετε το ξύλο</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xmlns=""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0293"/>
            <a:ext cx="8219256" cy="162051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κατά την προετοιμασία και το ψήσιμο του άρτου και των αρτοσκευασμάτων </a:t>
            </a:r>
            <a:r>
              <a:rPr lang="el-GR" altLang="el-GR" sz="4000" dirty="0" smtClean="0"/>
              <a:t>(4 </a:t>
            </a:r>
            <a:r>
              <a:rPr lang="el-GR" altLang="el-GR" sz="4000" dirty="0"/>
              <a:t>από 10</a:t>
            </a:r>
            <a:r>
              <a:rPr lang="el-GR" altLang="el-GR" sz="4000" dirty="0" smtClean="0"/>
              <a:t>)</a:t>
            </a:r>
            <a:endParaRPr lang="el-GR" sz="4000" dirty="0"/>
          </a:p>
        </p:txBody>
      </p:sp>
      <p:sp>
        <p:nvSpPr>
          <p:cNvPr id="2" name="Ορθογώνιο 1" descr="Καθαρίζετε και απολυμαίνετε τον εξοπλισμό πριν τη χρήση του και σύμφωνα με το πρόγραμμα καθαρισμού.&#10;&#10;Προστατεύετε για τυχόν επιμολύνσεις τη ζύμη από λιπαντικά του εξοπλισμού.&#10;&#10;Χρησιμοποιείτε λιπαντικά κατάλληλα για επαφή με τρόφιμα.&#10;&#10;Χρησιμοποιείτε καθαρές ταινίες, θήκες, «μανίκια», και λοιπά.&#10;"/>
          <p:cNvSpPr/>
          <p:nvPr/>
        </p:nvSpPr>
        <p:spPr>
          <a:xfrm>
            <a:off x="467544" y="2204864"/>
            <a:ext cx="8219256" cy="3416320"/>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Καθαρίζετε και απολυμαίνετε τον εξοπλισμό πριν τη χρήση του και σύμφωνα με το πρόγραμμα καθαρισμού</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Προστατεύετε για τυχόν επιμολύνσεις τη ζύμη από λιπαντικά του εξοπλισμού</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Χρησιμοποιείτε λιπαντικά κατάλληλα για επαφή με τρόφιμα</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Χρησιμοποιείτε καθαρές ταινίες, θήκες, «μανίκια», κλπ.</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Υγιεινή κατά την</a:t>
            </a:r>
            <a:r>
              <a:rPr lang="en-US" altLang="el-GR" sz="1400" dirty="0"/>
              <a:t> </a:t>
            </a:r>
            <a:r>
              <a:rPr lang="el-GR" altLang="el-GR" sz="1400" dirty="0"/>
              <a:t>παρασκευή προϊόντων άρτου</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0/2005 10:45:08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FE85B10-559B-40E8-A869-25AB742C80E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4670</TotalTime>
  <Words>1107</Words>
  <Application>Microsoft Office PowerPoint</Application>
  <PresentationFormat>On-screen Show (4:3)</PresentationFormat>
  <Paragraphs>126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Υγιεινή κατά την προετοιμασία και το ψήσιμο του άρτου και των αρτοσκευασμάτων (1 από 10)</vt:lpstr>
      <vt:lpstr>Υγιεινή κατά την προετοιμασία και το ψήσιμο του άρτου και των αρτοσκευασμάτων (2 από 10)</vt:lpstr>
      <vt:lpstr>Υγιεινή κατά την προετοιμασία και το ψήσιμο του άρτου και των αρτοσκευασμάτων (3 από 10)</vt:lpstr>
      <vt:lpstr>Υγιεινή κατά την προετοιμασία και το ψήσιμο του άρτου και των αρτοσκευασμάτων (4 από 10)</vt:lpstr>
      <vt:lpstr>Υγιεινή κατά την προετοιμασία και το ψήσιμο του άρτου και των αρτοσκευασμάτων (5 από 10)</vt:lpstr>
      <vt:lpstr>Υγιεινή κατά την προετοιμασία και το ψήσιμο του άρτου και των αρτοσκευασμάτων (6 από 10)</vt:lpstr>
      <vt:lpstr>Υγιεινή κατά την προετοιμασία και το ψήσιμο του άρτου και των αρτοσκευασμάτων (7 από 10)</vt:lpstr>
      <vt:lpstr>Υγιεινή κατά την προετοιμασία και το ψήσιμο του άρτου και των αρτοσκευασμάτων (8 από 10)</vt:lpstr>
      <vt:lpstr>Υγιεινή κατά την προετοιμασία και το ψήσιμο του άρτου και των αρτοσκευασμάτων (9 από 10)</vt:lpstr>
      <vt:lpstr>Υγιεινή κατά την προετοιμασία και το ψήσιμο του άρτου και των αρτοσκευασμάτων (10 από 10)</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Υγιεινή κατά την παρασκευή προϊόντων άρτου.</dc:subject>
  <dc:creator>Θεοφάνης Γεωργόπουλος</dc:creator>
  <cp:keywords>Υγιεινή κατά την παρασκευή προϊόντων άρτου</cp:keywords>
  <cp:lastModifiedBy>Alex</cp:lastModifiedBy>
  <cp:revision>420</cp:revision>
  <dcterms:created xsi:type="dcterms:W3CDTF">2012-09-06T09:03:05Z</dcterms:created>
  <dcterms:modified xsi:type="dcterms:W3CDTF">2015-11-30T11:07:24Z</dcterms:modified>
</cp:coreProperties>
</file>