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57" r:id="rId3"/>
    <p:sldId id="259" r:id="rId4"/>
    <p:sldId id="261" r:id="rId5"/>
    <p:sldId id="262" r:id="rId6"/>
    <p:sldId id="264" r:id="rId7"/>
    <p:sldId id="266" r:id="rId8"/>
    <p:sldId id="374" r:id="rId9"/>
    <p:sldId id="376" r:id="rId10"/>
    <p:sldId id="377" r:id="rId11"/>
    <p:sldId id="378" r:id="rId12"/>
    <p:sldId id="380" r:id="rId13"/>
    <p:sldId id="381" r:id="rId14"/>
    <p:sldId id="382" r:id="rId15"/>
    <p:sldId id="383" r:id="rId16"/>
    <p:sldId id="384" r:id="rId17"/>
    <p:sldId id="385" r:id="rId18"/>
    <p:sldId id="363" r:id="rId19"/>
    <p:sldId id="267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280" r:id="rId29"/>
  </p:sldIdLst>
  <p:sldSz cx="9144000" cy="6858000" type="screen4x3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6" autoAdjust="0"/>
    <p:restoredTop sz="88172" autoAdjust="0"/>
  </p:normalViewPr>
  <p:slideViewPr>
    <p:cSldViewPr>
      <p:cViewPr>
        <p:scale>
          <a:sx n="66" d="100"/>
          <a:sy n="66" d="100"/>
        </p:scale>
        <p:origin x="-1518" y="-174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16/8/2015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9E7B2-C368-4068-ACA5-46D324BFAFD5}" type="slidenum">
              <a:rPr lang="en-US"/>
              <a:pPr/>
              <a:t>18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aso\Documents\Lessons\graduate\Thessaloniki_Hatzitaki\questionnaires\SF-36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ΑΣΚΗΣΗ ΣΤΗΝ ΤΡΙΤΗ ΗΛΙΚΙΑ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044552"/>
            <a:ext cx="8424936" cy="1752600"/>
          </a:xfrm>
        </p:spPr>
        <p:txBody>
          <a:bodyPr>
            <a:noAutofit/>
          </a:bodyPr>
          <a:lstStyle/>
          <a:p>
            <a:r>
              <a:rPr lang="el-GR" sz="2600" b="1" dirty="0" smtClean="0"/>
              <a:t>Ενότητα 4:</a:t>
            </a:r>
            <a:r>
              <a:rPr lang="en-US" sz="2600" dirty="0" smtClean="0"/>
              <a:t> </a:t>
            </a:r>
            <a:r>
              <a:rPr lang="el-GR" sz="2600" dirty="0" smtClean="0"/>
              <a:t>Άσκηση, ποιότητα ζωής και λειτουργικότητα στην τρίτη ηλικία</a:t>
            </a:r>
          </a:p>
          <a:p>
            <a:endParaRPr lang="en-US" sz="2800" dirty="0" smtClean="0"/>
          </a:p>
          <a:p>
            <a:r>
              <a:rPr lang="el-GR" sz="2800" dirty="0" smtClean="0"/>
              <a:t>Βασιλική Ζήση, </a:t>
            </a:r>
            <a:r>
              <a:rPr lang="de-DE" sz="2800" dirty="0" smtClean="0"/>
              <a:t>Ph D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4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6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rgbClr val="7F2F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Ορισμός της ποιότητας ζωής στην τρίτη ηλικία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Autofit/>
          </a:bodyPr>
          <a:lstStyle/>
          <a:p>
            <a:pPr marL="0" indent="273050">
              <a:buNone/>
              <a:defRPr/>
            </a:pPr>
            <a:endParaRPr lang="el-GR" sz="2600" dirty="0" smtClean="0"/>
          </a:p>
          <a:p>
            <a:pPr marL="0" indent="273050">
              <a:buNone/>
              <a:defRPr/>
            </a:pPr>
            <a:r>
              <a:rPr lang="el-GR" sz="2800" i="1" dirty="0" smtClean="0"/>
              <a:t>Η υγεία δεν είναι απλώς η έλλειψη ασθενειών, αλλά μία κατάσταση φυσικής, κοινωνικής και πνευματικής ευεξίας</a:t>
            </a:r>
          </a:p>
          <a:p>
            <a:pPr marL="0" indent="273050" algn="r">
              <a:buNone/>
              <a:defRPr/>
            </a:pPr>
            <a:r>
              <a:rPr lang="el-GR" sz="2600" dirty="0" smtClean="0"/>
              <a:t>(Παγκόσμιος Οργανισμός Υγείας)</a:t>
            </a:r>
          </a:p>
          <a:p>
            <a:pPr marL="0" indent="273050">
              <a:buNone/>
              <a:defRPr/>
            </a:pPr>
            <a:endParaRPr lang="el-GR" sz="2600" dirty="0" smtClean="0"/>
          </a:p>
          <a:p>
            <a:pPr marL="0" indent="273050">
              <a:buNone/>
              <a:defRPr/>
            </a:pPr>
            <a:r>
              <a:rPr lang="el-GR" sz="2600" dirty="0" smtClean="0"/>
              <a:t>Το πρόβλημα για τις επιστήμες της ιατρικής και της Φυσικής Αγωγής δεν είναι απλώς η παράταση της ζωής, αλλά η διατήρηση καλής ποιότητας ζωής σε όσο το δυνατόν μεγαλύτερη ηλικία.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971600" y="5157192"/>
            <a:ext cx="7272808" cy="1224136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 smtClean="0"/>
              <a:t>Είναι ένας σχετικά καινούριος όρος που υιοθετήθηκε κυρίως για την αξιολόγηση της ποιότητας ζωής σε ηλικιωμένα άτομα. Αφορά την ποιότητα που προβλέπεται να έχει κάποιος στο υπόλοιπο της ζωής του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556008"/>
            <a:ext cx="8229600" cy="1144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Προσαρμογή της ποιότητας ζωής στην ηλικία (QALY)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416" t="22003" r="3398" b="20254"/>
          <a:stretch>
            <a:fillRect/>
          </a:stretch>
        </p:blipFill>
        <p:spPr bwMode="auto">
          <a:xfrm>
            <a:off x="1388374" y="2060848"/>
            <a:ext cx="635197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Πόσο μπορεί να βελτιωθεί η ποιότητα ζωής ανάλογα με την ηλικία </a:t>
            </a:r>
            <a:r>
              <a:rPr lang="el-GR" dirty="0" smtClean="0"/>
              <a:t>(QALY)?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9592" y="1916832"/>
            <a:ext cx="7459980" cy="38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prstClr val="black"/>
                </a:solidFill>
              </a:rPr>
              <a:t>Πόσο μπορεί να βελτιωθεί η ποιότητα ζωής ανάλογα με την ηλικία </a:t>
            </a:r>
            <a:r>
              <a:rPr lang="el-GR" dirty="0" smtClean="0">
                <a:solidFill>
                  <a:prstClr val="black"/>
                </a:solidFill>
              </a:rPr>
              <a:t>(QALY)?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Όσο νωρίτερα αρχίσει κάποιος να γυμνάζεται τόσο μεγαλύτερο όφελος στην ποιότητα ζωής θα έχει στα 76 </a:t>
            </a:r>
            <a:r>
              <a:rPr lang="el-GR" sz="2800" dirty="0" smtClean="0"/>
              <a:t>του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l-GR" sz="2800" b="1" u="sng" dirty="0" smtClean="0"/>
              <a:t>Παραδείγματα:</a:t>
            </a:r>
            <a:endParaRPr lang="el-GR" sz="2800" b="1" u="sng" dirty="0" smtClean="0"/>
          </a:p>
          <a:p>
            <a:pPr marL="0" indent="0">
              <a:buNone/>
            </a:pPr>
            <a:r>
              <a:rPr lang="el-GR" sz="2800" dirty="0" smtClean="0"/>
              <a:t>Άρχισε </a:t>
            </a:r>
            <a:r>
              <a:rPr lang="el-GR" sz="2800" dirty="0" smtClean="0"/>
              <a:t>στα 30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 smtClean="0"/>
              <a:t>όφελος στα 76: 3.5 + 5.0 + 0.8 = 9.3</a:t>
            </a:r>
          </a:p>
          <a:p>
            <a:pPr marL="0" indent="0">
              <a:buNone/>
            </a:pPr>
            <a:r>
              <a:rPr lang="el-GR" sz="2800" dirty="0" smtClean="0"/>
              <a:t>Άρχισε </a:t>
            </a:r>
            <a:r>
              <a:rPr lang="el-GR" sz="2800" dirty="0" smtClean="0"/>
              <a:t>στα 65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 smtClean="0"/>
              <a:t>όφελος στα 76: 5.0 + 0.8 = 5.8</a:t>
            </a:r>
          </a:p>
          <a:p>
            <a:pPr marL="0" indent="0">
              <a:buNone/>
            </a:pPr>
            <a:r>
              <a:rPr lang="el-GR" sz="2800" dirty="0" smtClean="0"/>
              <a:t>Άρχισε </a:t>
            </a:r>
            <a:r>
              <a:rPr lang="el-GR" sz="2800" dirty="0" smtClean="0"/>
              <a:t>στα 76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 smtClean="0"/>
              <a:t>όφελος στα 76: 0.8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  <a:solidFill>
            <a:srgbClr val="A50021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Αξιολόγηση της ποιότητας ζωής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Autofit/>
          </a:bodyPr>
          <a:lstStyle/>
          <a:p>
            <a:pPr marL="0" indent="273050">
              <a:buNone/>
              <a:defRPr/>
            </a:pPr>
            <a:r>
              <a:rPr lang="el-GR" sz="2800" dirty="0" smtClean="0"/>
              <a:t>Η </a:t>
            </a:r>
            <a:r>
              <a:rPr lang="el-GR" sz="2800" dirty="0" smtClean="0"/>
              <a:t>μέτρηση της ποιότητας ζωής είναι πολυδιάστατη.</a:t>
            </a:r>
          </a:p>
          <a:p>
            <a:pPr marL="0" indent="273050">
              <a:buNone/>
              <a:defRPr/>
            </a:pPr>
            <a:r>
              <a:rPr lang="el-GR" sz="2800" dirty="0" smtClean="0"/>
              <a:t>Για </a:t>
            </a:r>
            <a:r>
              <a:rPr lang="el-GR" sz="2800" dirty="0" smtClean="0"/>
              <a:t>την μέτρηση της </a:t>
            </a:r>
            <a:r>
              <a:rPr lang="el-GR" sz="2800" dirty="0" smtClean="0"/>
              <a:t>έχουν </a:t>
            </a:r>
            <a:r>
              <a:rPr lang="el-GR" sz="2800" dirty="0" smtClean="0"/>
              <a:t>δημιουργηθεί διάφορα όργανα αξιολόγησης, τα οποία λαμβάνουν υπ’ όψιν τους διαφορετικές </a:t>
            </a:r>
            <a:r>
              <a:rPr lang="el-GR" sz="2800" dirty="0" smtClean="0"/>
              <a:t>παραμέτρους.</a:t>
            </a:r>
          </a:p>
          <a:p>
            <a:pPr marL="0" indent="273050">
              <a:buNone/>
              <a:defRPr/>
            </a:pPr>
            <a:endParaRPr lang="el-GR" sz="2800" dirty="0" smtClean="0"/>
          </a:p>
          <a:p>
            <a:pPr marL="0" indent="273050">
              <a:buNone/>
              <a:defRPr/>
            </a:pPr>
            <a:r>
              <a:rPr lang="el-GR" sz="2800" b="1" u="sng" dirty="0" smtClean="0"/>
              <a:t>Η τεχνική του </a:t>
            </a:r>
            <a:r>
              <a:rPr lang="de-DE" sz="2800" b="1" u="sng" dirty="0" smtClean="0"/>
              <a:t>Kaplan</a:t>
            </a:r>
            <a:endParaRPr lang="el-GR" sz="2800" b="1" u="sng" dirty="0" smtClean="0"/>
          </a:p>
          <a:p>
            <a:pPr marL="0" indent="273050">
              <a:buNone/>
              <a:defRPr/>
            </a:pPr>
            <a:r>
              <a:rPr lang="el-GR" sz="2800" dirty="0" smtClean="0"/>
              <a:t>Η αντιλαμβανόμενη ποιότητα ζωής προσδιορίζεται από ένα συνδυασμό της λειτουργικής κατάστασης και των συμπτωμάτων κακής υγείας.</a:t>
            </a:r>
          </a:p>
          <a:p>
            <a:pPr marL="0" indent="273050">
              <a:buNone/>
              <a:defRPr/>
            </a:pPr>
            <a:endParaRPr lang="de-DE" sz="2800" dirty="0" smtClean="0"/>
          </a:p>
          <a:p>
            <a:pPr marL="0" indent="273050">
              <a:buNone/>
              <a:defRPr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prstClr val="black"/>
                </a:solidFill>
              </a:rPr>
              <a:t>Η τεχνική του </a:t>
            </a:r>
            <a:r>
              <a:rPr lang="de-DE" sz="4000" dirty="0" smtClean="0">
                <a:solidFill>
                  <a:prstClr val="black"/>
                </a:solidFill>
              </a:rPr>
              <a:t>Kaplan</a:t>
            </a:r>
            <a:r>
              <a:rPr lang="el-GR" sz="4000" dirty="0" smtClean="0">
                <a:solidFill>
                  <a:prstClr val="black"/>
                </a:solidFill>
              </a:rPr>
              <a:t> για την αξιολόγηση της ποιότητας ζωής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100" b="1" u="sng" dirty="0" smtClean="0"/>
              <a:t>Η λειτουργική κατάσταση:</a:t>
            </a:r>
          </a:p>
          <a:p>
            <a:pPr marL="400050" lvl="1" indent="0"/>
            <a:r>
              <a:rPr lang="el-GR" dirty="0" smtClean="0"/>
              <a:t> Κινητικότητα (π.χ. η οδήγηση αυτοκινήτου)</a:t>
            </a:r>
          </a:p>
          <a:p>
            <a:pPr marL="400050" lvl="1" indent="0"/>
            <a:r>
              <a:rPr lang="el-GR" dirty="0" smtClean="0"/>
              <a:t> Φυσική δραστηριότητα (π.χ. ανέβασμα σκάλας)</a:t>
            </a:r>
          </a:p>
          <a:p>
            <a:pPr marL="400050" lvl="1" indent="0"/>
            <a:r>
              <a:rPr lang="el-GR" dirty="0" smtClean="0"/>
              <a:t> Κοινωνική δραστηριότητα (π.χ. δυνατότητα εργασίας</a:t>
            </a:r>
            <a:r>
              <a:rPr lang="el-GR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3100" b="1" u="sng" dirty="0" smtClean="0"/>
              <a:t>Συμπτώματα </a:t>
            </a:r>
            <a:r>
              <a:rPr lang="el-GR" sz="3100" b="1" u="sng" dirty="0" smtClean="0"/>
              <a:t>κακής υγείας. </a:t>
            </a:r>
            <a:endParaRPr lang="el-GR" sz="3100" b="1" u="sng" dirty="0" smtClean="0"/>
          </a:p>
          <a:p>
            <a:pPr marL="0" indent="0">
              <a:buNone/>
            </a:pPr>
            <a:r>
              <a:rPr lang="el-GR" sz="2800" dirty="0" smtClean="0"/>
              <a:t>Λίστα </a:t>
            </a:r>
            <a:r>
              <a:rPr lang="el-GR" sz="2800" dirty="0" smtClean="0"/>
              <a:t>από 35 συμπλέγματα. Π.χ.</a:t>
            </a:r>
          </a:p>
          <a:p>
            <a:pPr marL="0" indent="0">
              <a:buNone/>
            </a:pPr>
            <a:r>
              <a:rPr lang="el-GR" sz="2800" dirty="0" smtClean="0"/>
              <a:t> πόνος,  ακαμψία ή και μούδιασμα στο λαιμό, τα χέρια, τα πόδια ή σε άλλες αρθρώσεις</a:t>
            </a:r>
            <a:r>
              <a:rPr lang="el-GR" sz="2800" dirty="0" smtClean="0"/>
              <a:t>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 algn="ctr">
              <a:buNone/>
            </a:pPr>
            <a:r>
              <a:rPr lang="el-GR" sz="3100" b="1" i="1" dirty="0" smtClean="0"/>
              <a:t>Υπολογισμός της αναμενόμενης </a:t>
            </a:r>
            <a:r>
              <a:rPr lang="en-US" sz="3100" b="1" i="1" dirty="0" smtClean="0"/>
              <a:t>QALY</a:t>
            </a:r>
            <a:r>
              <a:rPr lang="el-GR" sz="3100" b="1" i="1" dirty="0" smtClean="0"/>
              <a:t> 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5" name="Down Arrow 4"/>
          <p:cNvSpPr/>
          <p:nvPr/>
        </p:nvSpPr>
        <p:spPr>
          <a:xfrm>
            <a:off x="4283968" y="5373216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prstClr val="black"/>
                </a:solidFill>
              </a:rPr>
              <a:t>Γενικά </a:t>
            </a:r>
            <a:r>
              <a:rPr lang="el-GR" sz="4000" dirty="0" smtClean="0">
                <a:solidFill>
                  <a:prstClr val="black"/>
                </a:solidFill>
              </a:rPr>
              <a:t>ερωτηματολόγια για την αξιολόγηση της ποιότητας ζωής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el-GR" dirty="0" smtClean="0"/>
              <a:t>Περιλαμβάνουν γενικές ερωτήσεις</a:t>
            </a:r>
          </a:p>
          <a:p>
            <a:pPr marL="0" indent="0"/>
            <a:r>
              <a:rPr lang="el-GR" dirty="0" smtClean="0"/>
              <a:t>Αξιολογείται </a:t>
            </a:r>
            <a:r>
              <a:rPr lang="el-GR" dirty="0" smtClean="0"/>
              <a:t>ένα μεγάλο εύρος στοιχείων όπως:</a:t>
            </a:r>
          </a:p>
          <a:p>
            <a:pPr marL="400050" lvl="1" indent="0">
              <a:buNone/>
            </a:pP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smtClean="0"/>
              <a:t>Σωματική </a:t>
            </a:r>
            <a:r>
              <a:rPr lang="el-GR" dirty="0" smtClean="0"/>
              <a:t>υγεία, κοινωνική και συναισθηματική λειτουργικότητα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u="sng" dirty="0" smtClean="0"/>
              <a:t>Προβλήματα:</a:t>
            </a:r>
          </a:p>
          <a:p>
            <a:pPr marL="0" indent="0"/>
            <a:r>
              <a:rPr lang="el-GR" dirty="0" smtClean="0"/>
              <a:t> Αποτελούνται </a:t>
            </a:r>
            <a:r>
              <a:rPr lang="el-GR" dirty="0" smtClean="0"/>
              <a:t>από μεγάλο αριθμός ερωτήσεων, με αποτέλεσμα οι ηλικιωμένοι να μην είναι πρόθυμοι να συμμετέχουν, ειδικά όταν η έρευνα απαιτεί </a:t>
            </a:r>
            <a:r>
              <a:rPr lang="el-GR" dirty="0" err="1" smtClean="0"/>
              <a:t>επαναμέτρηση</a:t>
            </a:r>
            <a:r>
              <a:rPr lang="el-GR" dirty="0" smtClean="0"/>
              <a:t>.</a:t>
            </a:r>
          </a:p>
          <a:p>
            <a:pPr marL="0" indent="0"/>
            <a:r>
              <a:rPr lang="el-GR" dirty="0" smtClean="0"/>
              <a:t> Η φυσική δραστηριότητα επηρεάζει μόνο ορισμένες από τις ενότητες που </a:t>
            </a:r>
            <a:r>
              <a:rPr lang="el-GR" dirty="0" smtClean="0"/>
              <a:t>περιλαμβάνουν.</a:t>
            </a: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prstClr val="black"/>
                </a:solidFill>
              </a:rPr>
              <a:t>Ερωτηματολόγια εξειδικευμένα σε </a:t>
            </a:r>
            <a:r>
              <a:rPr lang="el-GR" sz="4000" dirty="0" smtClean="0">
                <a:solidFill>
                  <a:prstClr val="black"/>
                </a:solidFill>
              </a:rPr>
              <a:t>παθήσεις &amp; λειτουργίες</a:t>
            </a:r>
            <a:endParaRPr lang="el-GR" sz="4000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700808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el-GR" dirty="0" smtClean="0"/>
              <a:t> Τα εξειδικευμένα </a:t>
            </a:r>
            <a:r>
              <a:rPr lang="el-GR" dirty="0" smtClean="0"/>
              <a:t>σε </a:t>
            </a:r>
            <a:r>
              <a:rPr lang="el-GR" dirty="0" smtClean="0"/>
              <a:t>παθήσεις ερωτηματολόγια:</a:t>
            </a:r>
          </a:p>
          <a:p>
            <a:pPr marL="400050" lvl="1" indent="0"/>
            <a:r>
              <a:rPr lang="el-GR" dirty="0" smtClean="0"/>
              <a:t> είναι </a:t>
            </a:r>
            <a:r>
              <a:rPr lang="el-GR" dirty="0" smtClean="0"/>
              <a:t>χρήσιμα για τον έλεγχο των επιδράσεων διαφόρων παρεμβάσεων σε συγκεκριμένες παθήσεις, αλλά </a:t>
            </a:r>
            <a:endParaRPr lang="el-GR" dirty="0" smtClean="0"/>
          </a:p>
          <a:p>
            <a:pPr marL="400050" lvl="1" indent="0"/>
            <a:r>
              <a:rPr lang="el-GR" dirty="0" smtClean="0"/>
              <a:t>δεν </a:t>
            </a:r>
            <a:r>
              <a:rPr lang="el-GR" dirty="0" smtClean="0"/>
              <a:t>βοηθούν στην αξιολόγηση των επιδράσεων της φυσικής δραστηριότητας γενικά στην υγεία.</a:t>
            </a:r>
          </a:p>
          <a:p>
            <a:pPr marL="0" indent="0"/>
            <a:endParaRPr lang="el-GR" dirty="0" smtClean="0"/>
          </a:p>
          <a:p>
            <a:pPr marL="0" indent="0"/>
            <a:r>
              <a:rPr lang="el-GR" dirty="0" smtClean="0"/>
              <a:t> Τα εξειδικευμένα </a:t>
            </a:r>
            <a:r>
              <a:rPr lang="el-GR" dirty="0" smtClean="0"/>
              <a:t>σε </a:t>
            </a:r>
            <a:r>
              <a:rPr lang="el-GR" dirty="0" smtClean="0"/>
              <a:t>λειτουργίες ερωτηματολόγια: </a:t>
            </a:r>
          </a:p>
          <a:p>
            <a:pPr marL="800100" lvl="2" indent="0"/>
            <a:r>
              <a:rPr lang="el-GR" dirty="0" smtClean="0"/>
              <a:t>π.χ</a:t>
            </a:r>
            <a:r>
              <a:rPr lang="el-GR" dirty="0" smtClean="0"/>
              <a:t>. </a:t>
            </a:r>
            <a:r>
              <a:rPr lang="el-GR" dirty="0" err="1" smtClean="0"/>
              <a:t>Profile</a:t>
            </a:r>
            <a:r>
              <a:rPr lang="el-GR" dirty="0" smtClean="0"/>
              <a:t> of </a:t>
            </a:r>
            <a:r>
              <a:rPr lang="el-GR" dirty="0" err="1" smtClean="0"/>
              <a:t>Mood</a:t>
            </a:r>
            <a:r>
              <a:rPr lang="el-GR" dirty="0" smtClean="0"/>
              <a:t> </a:t>
            </a:r>
            <a:r>
              <a:rPr lang="el-GR" dirty="0" err="1" smtClean="0"/>
              <a:t>States</a:t>
            </a:r>
            <a:r>
              <a:rPr lang="el-GR" dirty="0" smtClean="0"/>
              <a:t>, </a:t>
            </a:r>
            <a:r>
              <a:rPr lang="el-GR" dirty="0" err="1" smtClean="0"/>
              <a:t>Psychological</a:t>
            </a:r>
            <a:r>
              <a:rPr lang="el-GR" dirty="0" smtClean="0"/>
              <a:t> </a:t>
            </a:r>
            <a:r>
              <a:rPr lang="el-GR" dirty="0" err="1" smtClean="0"/>
              <a:t>General</a:t>
            </a:r>
            <a:r>
              <a:rPr lang="el-GR" dirty="0" smtClean="0"/>
              <a:t> </a:t>
            </a:r>
            <a:r>
              <a:rPr lang="el-GR" dirty="0" err="1" smtClean="0"/>
              <a:t>Well</a:t>
            </a:r>
            <a:r>
              <a:rPr lang="el-GR" dirty="0" smtClean="0"/>
              <a:t>-</a:t>
            </a:r>
            <a:r>
              <a:rPr lang="el-GR" dirty="0" err="1" smtClean="0"/>
              <a:t>Being</a:t>
            </a:r>
            <a:r>
              <a:rPr lang="el-GR" dirty="0" smtClean="0"/>
              <a:t> </a:t>
            </a:r>
            <a:r>
              <a:rPr lang="el-GR" dirty="0" err="1" smtClean="0"/>
              <a:t>Index</a:t>
            </a:r>
            <a:r>
              <a:rPr lang="el-GR" dirty="0" smtClean="0"/>
              <a:t>, </a:t>
            </a:r>
            <a:r>
              <a:rPr lang="el-GR" dirty="0" err="1" smtClean="0"/>
              <a:t>Symptom</a:t>
            </a:r>
            <a:r>
              <a:rPr lang="el-GR" dirty="0" smtClean="0"/>
              <a:t> </a:t>
            </a:r>
            <a:r>
              <a:rPr lang="el-GR" dirty="0" err="1" smtClean="0"/>
              <a:t>Rating</a:t>
            </a:r>
            <a:r>
              <a:rPr lang="el-GR" dirty="0" smtClean="0"/>
              <a:t> </a:t>
            </a:r>
            <a:r>
              <a:rPr lang="el-GR" dirty="0" err="1" smtClean="0"/>
              <a:t>Test</a:t>
            </a:r>
            <a:r>
              <a:rPr lang="el-GR" dirty="0" smtClean="0"/>
              <a:t>.</a:t>
            </a:r>
          </a:p>
          <a:p>
            <a:pPr marL="400050" lvl="1" indent="0"/>
            <a:r>
              <a:rPr lang="el-GR" dirty="0" smtClean="0"/>
              <a:t>Δείχνουν τις αλλαγές της διάθεσης και της ψυχολογικής κατάστασης μετά από ένα πρόγραμμα άσκησης. </a:t>
            </a:r>
          </a:p>
          <a:p>
            <a:pPr marL="400050" lvl="1" indent="0"/>
            <a:r>
              <a:rPr lang="el-GR" dirty="0" smtClean="0"/>
              <a:t>Δεν δείχνουν τις αλλαγές γενικά στην ποιότητα ζωής</a:t>
            </a:r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124571" y="1806496"/>
            <a:ext cx="6903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j-lt"/>
              </a:rPr>
              <a:t>36</a:t>
            </a:r>
            <a:r>
              <a:rPr lang="el-GR" sz="2800" b="1" dirty="0" smtClean="0">
                <a:latin typeface="+mj-lt"/>
              </a:rPr>
              <a:t> ερωτήσεις - 8 </a:t>
            </a:r>
            <a:r>
              <a:rPr lang="el-GR" sz="2800" b="1" dirty="0">
                <a:latin typeface="+mj-lt"/>
              </a:rPr>
              <a:t>παράγοντες - 2 διαστάσεις :</a:t>
            </a:r>
            <a:endParaRPr lang="en-US" sz="2800" b="1" dirty="0">
              <a:latin typeface="+mj-lt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115616" y="3429000"/>
            <a:ext cx="3424265" cy="2012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1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l-GR" sz="2400" dirty="0">
                <a:latin typeface="+mj-lt"/>
              </a:rPr>
              <a:t>Φυσική λειτουργία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l-GR" sz="2400" dirty="0">
                <a:latin typeface="+mj-lt"/>
              </a:rPr>
              <a:t>Φυσικός ρόλος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l-GR" sz="2400" dirty="0">
                <a:latin typeface="+mj-lt"/>
              </a:rPr>
              <a:t>Σωματικός πόνος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l-GR" sz="2400" dirty="0">
                <a:latin typeface="+mj-lt"/>
              </a:rPr>
              <a:t>Γενική υγεία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687516" y="3429000"/>
            <a:ext cx="3643337" cy="2012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1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l-GR" sz="2400" dirty="0">
                <a:latin typeface="+mj-lt"/>
              </a:rPr>
              <a:t>Ζωτικότητα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l-GR" sz="2400" dirty="0">
                <a:latin typeface="+mj-lt"/>
              </a:rPr>
              <a:t>Κοινωνικός ρόλος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l-GR" sz="2400" dirty="0">
                <a:latin typeface="+mj-lt"/>
              </a:rPr>
              <a:t>Συναισθηματικός ρόλος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l-GR" sz="2400" dirty="0">
                <a:latin typeface="+mj-lt"/>
              </a:rPr>
              <a:t>Πνευματική υγεία</a:t>
            </a:r>
            <a:endParaRPr lang="en-US" sz="2400" dirty="0">
              <a:latin typeface="+mj-lt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1810015" y="2473732"/>
            <a:ext cx="5532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b="1" dirty="0">
                <a:latin typeface="+mj-lt"/>
              </a:rPr>
              <a:t>Σωματική υγεία </a:t>
            </a:r>
            <a:r>
              <a:rPr lang="en-US" sz="2800" b="1" dirty="0" smtClean="0">
                <a:latin typeface="+mj-lt"/>
              </a:rPr>
              <a:t>   </a:t>
            </a:r>
            <a:r>
              <a:rPr lang="el-GR" sz="2800" b="1" dirty="0" smtClean="0">
                <a:latin typeface="+mj-lt"/>
              </a:rPr>
              <a:t>– </a:t>
            </a:r>
            <a:r>
              <a:rPr lang="en-US" sz="2800" b="1" dirty="0" smtClean="0">
                <a:latin typeface="+mj-lt"/>
              </a:rPr>
              <a:t>  </a:t>
            </a:r>
            <a:r>
              <a:rPr lang="el-GR" sz="2800" b="1" dirty="0" smtClean="0">
                <a:latin typeface="+mj-lt"/>
              </a:rPr>
              <a:t>Ψυχική </a:t>
            </a:r>
            <a:r>
              <a:rPr lang="el-GR" sz="2800" b="1" dirty="0">
                <a:latin typeface="+mj-lt"/>
              </a:rPr>
              <a:t>υγεία :</a:t>
            </a:r>
            <a:endParaRPr lang="en-US" sz="2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6215082"/>
            <a:ext cx="8060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Ελληνική έκδοση  </a:t>
            </a:r>
            <a:r>
              <a:rPr lang="el-GR" b="0" dirty="0" smtClean="0">
                <a:solidFill>
                  <a:schemeClr val="bg1"/>
                </a:solidFill>
              </a:rPr>
              <a:t>(</a:t>
            </a:r>
            <a:r>
              <a:rPr lang="el-GR" b="0" dirty="0" err="1" smtClean="0">
                <a:solidFill>
                  <a:schemeClr val="bg1"/>
                </a:solidFill>
              </a:rPr>
              <a:t>Anagnostopoulos</a:t>
            </a:r>
            <a:r>
              <a:rPr lang="el-GR" b="0" dirty="0" smtClean="0">
                <a:solidFill>
                  <a:schemeClr val="bg1"/>
                </a:solidFill>
              </a:rPr>
              <a:t>, </a:t>
            </a:r>
            <a:r>
              <a:rPr lang="el-GR" b="0" dirty="0" err="1" smtClean="0">
                <a:solidFill>
                  <a:schemeClr val="bg1"/>
                </a:solidFill>
              </a:rPr>
              <a:t>Niakas</a:t>
            </a:r>
            <a:r>
              <a:rPr lang="el-GR" b="0" dirty="0" smtClean="0">
                <a:solidFill>
                  <a:schemeClr val="bg1"/>
                </a:solidFill>
              </a:rPr>
              <a:t>, &amp; </a:t>
            </a:r>
            <a:r>
              <a:rPr lang="el-GR" b="0" dirty="0" err="1" smtClean="0">
                <a:solidFill>
                  <a:schemeClr val="bg1"/>
                </a:solidFill>
              </a:rPr>
              <a:t>Pappa</a:t>
            </a:r>
            <a:r>
              <a:rPr lang="el-GR" b="0" dirty="0" smtClean="0">
                <a:solidFill>
                  <a:schemeClr val="bg1"/>
                </a:solidFill>
              </a:rPr>
              <a:t>, 2005)</a:t>
            </a:r>
          </a:p>
        </p:txBody>
      </p:sp>
      <p:sp>
        <p:nvSpPr>
          <p:cNvPr id="9" name="Action Button: Custom 8">
            <a:hlinkClick r:id="rId3" action="ppaction://hlinkfile" highlightClick="1"/>
          </p:cNvPr>
          <p:cNvSpPr/>
          <p:nvPr/>
        </p:nvSpPr>
        <p:spPr bwMode="auto">
          <a:xfrm>
            <a:off x="3393273" y="332656"/>
            <a:ext cx="2357454" cy="1071570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SF-36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ερωτηματολόγιο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85800" y="4581128"/>
            <a:ext cx="7772400" cy="1800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b="1" dirty="0" smtClean="0"/>
              <a:t>Φυσική ευεξία</a:t>
            </a:r>
            <a:r>
              <a:rPr lang="el-GR" sz="2400" dirty="0" smtClean="0"/>
              <a:t>: δύσπνοια, κόπωση, ενεργητικότητα, αντίληψη συμπτωμάτων, όρεξη, ύπνος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Ψυχική ευεξία</a:t>
            </a:r>
            <a:r>
              <a:rPr lang="el-GR" sz="2400" dirty="0" smtClean="0"/>
              <a:t>: αυτό-συναίσθημα, αυτό-εκτίμηση, διάθεση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Αντιλαμβανόμενη λειτουργικότητα</a:t>
            </a:r>
            <a:r>
              <a:rPr lang="el-GR" sz="2400" dirty="0" smtClean="0"/>
              <a:t>: φυσική, κοινωνική, γνωστική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992888" cy="1362075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Οι θετικές επιδράσεις της φυσικής δραστηριότητας 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dirty="0" smtClean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60648"/>
            <a:ext cx="8229600" cy="1368152"/>
          </a:xfrm>
          <a:prstGeom prst="rect">
            <a:avLst/>
          </a:prstGeom>
          <a:solidFill>
            <a:srgbClr val="A5002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Παράγοντες που επηρεάζουν την ποιότητα ζωής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722512"/>
            <a:ext cx="8208912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3200" dirty="0" smtClean="0">
                <a:latin typeface="+mj-lt"/>
              </a:rPr>
              <a:t>Φυσική, κοινωνική, γνωστική, συναισθηματική λειτουργικότητα, παραγωγικότητα</a:t>
            </a:r>
          </a:p>
        </p:txBody>
      </p:sp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Φυσική ευεξία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dirty="0" smtClean="0"/>
              <a:t>Επηρεάζεται από τη λειτουργική κατάσταση, την παρουσία ή απουσία οργανικής παθολογίας και τη συναισθηματική κατάσταση – </a:t>
            </a:r>
            <a:r>
              <a:rPr lang="el-GR" dirty="0" smtClean="0"/>
              <a:t>διάθεση.</a:t>
            </a:r>
            <a:endParaRPr lang="el-GR" dirty="0" smtClean="0"/>
          </a:p>
          <a:p>
            <a:pPr marL="0" indent="0"/>
            <a:r>
              <a:rPr lang="el-GR" b="1" u="sng" dirty="0" smtClean="0"/>
              <a:t> Κόπωση</a:t>
            </a:r>
            <a:r>
              <a:rPr lang="el-GR" dirty="0" smtClean="0"/>
              <a:t>: η βελτίωση της αερόβιας ικανότητας περιορίζει την εμφάνιση της.</a:t>
            </a:r>
          </a:p>
          <a:p>
            <a:pPr marL="0" indent="0"/>
            <a:r>
              <a:rPr lang="el-GR" b="1" u="sng" dirty="0" smtClean="0"/>
              <a:t> Δύσπνοια, ενεργητικότητα, συμπτώματα</a:t>
            </a:r>
            <a:r>
              <a:rPr lang="el-GR" dirty="0" smtClean="0"/>
              <a:t>: </a:t>
            </a:r>
            <a:r>
              <a:rPr lang="el-GR" dirty="0" smtClean="0"/>
              <a:t>η βελτίωση της αναπνευστικής ικανότητας μέσω της άσκησης έχει θετική επίδραση</a:t>
            </a:r>
          </a:p>
          <a:p>
            <a:pPr marL="0" indent="0"/>
            <a:r>
              <a:rPr lang="el-GR" b="1" u="sng" dirty="0" smtClean="0"/>
              <a:t> Όρεξη</a:t>
            </a:r>
            <a:r>
              <a:rPr lang="el-GR" dirty="0" smtClean="0"/>
              <a:t>: η άσκηση οδηγεί σε αύξηση της ποσότητας της τροφής που καταναλώνεται. Τα άτομα που γυμνάζονται υιοθετούν υγιεινές συνήθειες διατροφής.</a:t>
            </a:r>
          </a:p>
          <a:p>
            <a:pPr marL="0" indent="0"/>
            <a:r>
              <a:rPr lang="el-GR" b="1" u="sng" dirty="0" smtClean="0"/>
              <a:t> Ύπνος</a:t>
            </a:r>
            <a:r>
              <a:rPr lang="el-GR" dirty="0" smtClean="0"/>
              <a:t>: Βελτιώνεται όταν η άσκηση γίνεται το πρωί. Η άσκηση αργά το βράδυ μπορεί να επιδεινώσει το πρόβλημα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Ψυχική </a:t>
            </a:r>
            <a:r>
              <a:rPr lang="el-GR" dirty="0" smtClean="0">
                <a:solidFill>
                  <a:prstClr val="black"/>
                </a:solidFill>
              </a:rPr>
              <a:t>ευεξία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Πολλοί ηλικιωμένοι γυμνάζονται για να αισθάνονται καλύτερα</a:t>
            </a:r>
            <a:r>
              <a:rPr lang="el-GR" dirty="0" smtClean="0"/>
              <a:t>. Η </a:t>
            </a:r>
            <a:r>
              <a:rPr lang="el-GR" dirty="0" smtClean="0"/>
              <a:t>συστηματική άσκηση έχει αρκετά ψυχολογικά οφέλη με αποτέλεσμα να βελτιώνεται σημαντικά η ποιότητα ζωής κυρίως στις γυναίκες και τα μεγαλύτερης ηλικίας άτομα.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Τα ψυχολογικά οφέλη της άσκησης εντοπίζονται κυρίως στη βελτίωση: </a:t>
            </a:r>
          </a:p>
          <a:p>
            <a:pPr marL="987425" indent="0"/>
            <a:r>
              <a:rPr lang="el-GR" dirty="0" smtClean="0"/>
              <a:t> της εικόνας του σώματος</a:t>
            </a:r>
          </a:p>
          <a:p>
            <a:pPr marL="987425" indent="0"/>
            <a:r>
              <a:rPr lang="el-GR" dirty="0" smtClean="0"/>
              <a:t> της αυτό-εκτίμησης</a:t>
            </a:r>
          </a:p>
          <a:p>
            <a:pPr marL="987425" indent="0"/>
            <a:r>
              <a:rPr lang="el-GR" dirty="0" smtClean="0"/>
              <a:t> της αυτό-αποτελεσματικότητας</a:t>
            </a:r>
          </a:p>
          <a:p>
            <a:pPr marL="987425" indent="0"/>
            <a:r>
              <a:rPr lang="el-GR" dirty="0" smtClean="0"/>
              <a:t> τον περιορισμό του άγχους και της κατάθλιψης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i="1" dirty="0" smtClean="0">
                <a:solidFill>
                  <a:prstClr val="black"/>
                </a:solidFill>
              </a:rPr>
              <a:t>Εικόνα σώματος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Οι θετικές επιδράσεις της άσκησης είναι ιδιαίτερα εμφανείς στις γυναίκες:</a:t>
            </a:r>
          </a:p>
          <a:p>
            <a:pPr marL="400050" lvl="1" indent="0"/>
            <a:r>
              <a:rPr lang="el-GR" dirty="0" smtClean="0"/>
              <a:t> </a:t>
            </a:r>
            <a:r>
              <a:rPr lang="el-GR" dirty="0" smtClean="0"/>
              <a:t>Σε γυναίκες ηλικίας 60 – 88 ετών η διαφορά ανάμεσα στην επιθυμητή και την αντιλαμβανόμενη παρούσα εικόνα του σώματος ήταν μικρότερη σ’ αυτές που γυμνάζονταν</a:t>
            </a:r>
          </a:p>
          <a:p>
            <a:pPr marL="0" indent="0">
              <a:buNone/>
            </a:pPr>
            <a:r>
              <a:rPr lang="el-GR" i="1" dirty="0" smtClean="0"/>
              <a:t>Δεν </a:t>
            </a:r>
            <a:r>
              <a:rPr lang="el-GR" i="1" dirty="0" smtClean="0"/>
              <a:t>υπάρχουν επαρκή ερευνητικά δεδομένα</a:t>
            </a:r>
          </a:p>
          <a:p>
            <a:pPr marL="0" indent="0">
              <a:buNone/>
            </a:pPr>
            <a:r>
              <a:rPr lang="el-GR" u="sng" dirty="0" smtClean="0"/>
              <a:t>Προσοχή</a:t>
            </a:r>
            <a:r>
              <a:rPr lang="el-GR" dirty="0" smtClean="0"/>
              <a:t>: οι υπερβολικές απαιτήσεις του καθηγητή Φυσικής Αγωγής μπορεί να χειροτερέψουν την εικόνα του σώματος.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el-GR" i="1" dirty="0" smtClean="0">
                <a:solidFill>
                  <a:prstClr val="black"/>
                </a:solidFill>
              </a:rPr>
              <a:t>Αυτό-εκτίμηση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628800"/>
            <a:ext cx="822960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Η βελτίωση της αυτό-εκτίμησης μέσω της άσκησης στους ηλικιωμένους δεν συνδυάζεται με την επίτευξη υψηλής αθλητικής επίδοσης.</a:t>
            </a:r>
          </a:p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b="1" u="sng" dirty="0" smtClean="0"/>
              <a:t>οφέλη</a:t>
            </a:r>
            <a:r>
              <a:rPr lang="el-GR" dirty="0" smtClean="0"/>
              <a:t> είναι μεγαλύτερα στα άτομα που όταν αρχίζουν να γυμνάζονται έχουν χαμηλή αυτό-εκτίμηση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smtClean="0"/>
              <a:t>βελτίωση της αυτό-εκτίμησης μέσω της άσκησης </a:t>
            </a:r>
            <a:r>
              <a:rPr lang="el-GR" b="1" u="sng" dirty="0" smtClean="0"/>
              <a:t>αποδίδεται</a:t>
            </a:r>
            <a:r>
              <a:rPr lang="el-GR" dirty="0" smtClean="0"/>
              <a:t> σε πιθανή βελτίωση της λειτουργικής ικανότητας.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83968" y="272634"/>
            <a:ext cx="48600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1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i="1" dirty="0">
                <a:latin typeface="Tahoma" charset="0"/>
              </a:rPr>
              <a:t>Πόσο θετική είναι η αντίληψη που έχει κάποιος για τον εαυτό του</a:t>
            </a: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310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i="1" dirty="0" smtClean="0">
                <a:solidFill>
                  <a:prstClr val="black"/>
                </a:solidFill>
              </a:rPr>
              <a:t>Αυτό-αποτελεσματικότητα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2348880"/>
            <a:ext cx="8229600" cy="38884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Η αυτό-αποτελεσματικότητα στους ηλικιωμένους είναι χαμηλή.</a:t>
            </a:r>
          </a:p>
          <a:p>
            <a:pPr marL="0" indent="0"/>
            <a:r>
              <a:rPr lang="el-GR" dirty="0" smtClean="0"/>
              <a:t> Η </a:t>
            </a:r>
            <a:r>
              <a:rPr lang="el-GR" dirty="0" smtClean="0"/>
              <a:t>φυσική δραστηριότητα ενισχύει την αυτό-αποτελεσματικότητα κάτι που ενθαρρύνει την συμμετοχή των ηλικιωμένων σε προγράμματα άσκησης.</a:t>
            </a:r>
          </a:p>
          <a:p>
            <a:pPr marL="0" indent="0"/>
            <a:r>
              <a:rPr lang="el-GR" dirty="0" smtClean="0"/>
              <a:t> Βρέθηκε </a:t>
            </a:r>
            <a:r>
              <a:rPr lang="el-GR" dirty="0" smtClean="0"/>
              <a:t>ότι η αυτό-αποτελεσματικότητα βελτιώνεται  μέσα από διάφορους τύπους άσκησης: 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i="1" dirty="0" smtClean="0"/>
              <a:t>πρόγραμμα </a:t>
            </a:r>
            <a:r>
              <a:rPr lang="el-GR" i="1" dirty="0" smtClean="0"/>
              <a:t>εκμάθησης κολύμβησης, αερόβια άσκηση, ενδυνάμωση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15816" y="1124744"/>
            <a:ext cx="594015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1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i="1" dirty="0" smtClean="0">
                <a:latin typeface="Tahoma" charset="0"/>
              </a:rPr>
              <a:t>Η πεποίθηση ενός ατόμου στην ικανότητα του να ανταπεξέλθει σε μια κατάσταση</a:t>
            </a: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31024" cy="1143000"/>
          </a:xfrm>
        </p:spPr>
        <p:txBody>
          <a:bodyPr>
            <a:normAutofit/>
          </a:bodyPr>
          <a:lstStyle/>
          <a:p>
            <a:pPr algn="l"/>
            <a:r>
              <a:rPr lang="el-GR" i="1" dirty="0" smtClean="0">
                <a:solidFill>
                  <a:prstClr val="black"/>
                </a:solidFill>
              </a:rPr>
              <a:t>Άγχος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Η ζωή των ηλικιωμένων έχει αρκετές </a:t>
            </a:r>
            <a:r>
              <a:rPr lang="el-GR" u="sng" dirty="0" err="1" smtClean="0"/>
              <a:t>στρεσογόνες</a:t>
            </a:r>
            <a:r>
              <a:rPr lang="el-GR" u="sng" dirty="0" smtClean="0"/>
              <a:t> καταστάσεις</a:t>
            </a:r>
            <a:r>
              <a:rPr lang="el-GR" dirty="0" smtClean="0"/>
              <a:t>: </a:t>
            </a:r>
          </a:p>
          <a:p>
            <a:pPr marL="400050" lvl="1" indent="0">
              <a:buNone/>
            </a:pPr>
            <a:r>
              <a:rPr lang="el-GR" dirty="0" smtClean="0"/>
              <a:t>Συνταξιοδότηση, περιορισμός φυσικών ικανοτήτων, χρόνιες ασθένειες, θάνατος φίλων και συντρόφων, οικονομικά προβλήματα, ανεπιθύμητες αλλαγές στην εξωτερική εμφάνιση.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smtClean="0"/>
              <a:t>φυσική δραστηριότητα </a:t>
            </a:r>
            <a:r>
              <a:rPr lang="el-GR" u="sng" dirty="0" smtClean="0"/>
              <a:t>περιορίζει</a:t>
            </a:r>
            <a:r>
              <a:rPr lang="el-GR" dirty="0" smtClean="0"/>
              <a:t> το στρες και το άγχος εφόσον έχει χαμηλή ένταση. Η υψηλή ένταση της άσκησης μπορεί να έχει αντίθετα αποτελέσματα.</a:t>
            </a:r>
          </a:p>
          <a:p>
            <a:pPr marL="0" indent="0">
              <a:buNone/>
            </a:pPr>
            <a:r>
              <a:rPr lang="el-GR" dirty="0" smtClean="0"/>
              <a:t>Όσον </a:t>
            </a:r>
            <a:r>
              <a:rPr lang="el-GR" dirty="0" smtClean="0"/>
              <a:t>αφορά τον τύπο της άσκησης, έχει βρεθεί ότι η μακροχρόνια </a:t>
            </a:r>
            <a:r>
              <a:rPr lang="el-GR" u="sng" dirty="0" smtClean="0"/>
              <a:t>αερόβια άσκηση </a:t>
            </a:r>
            <a:r>
              <a:rPr lang="el-GR" dirty="0" smtClean="0"/>
              <a:t>έχει τα πιο θετικά αποτελέσματα, κυρίως σε άτομα με αρχικά υψηλά επίπεδα άγχους.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31024" cy="1143000"/>
          </a:xfrm>
        </p:spPr>
        <p:txBody>
          <a:bodyPr>
            <a:normAutofit/>
          </a:bodyPr>
          <a:lstStyle/>
          <a:p>
            <a:pPr algn="l"/>
            <a:r>
              <a:rPr lang="el-GR" i="1" dirty="0" smtClean="0">
                <a:solidFill>
                  <a:prstClr val="black"/>
                </a:solidFill>
              </a:rPr>
              <a:t>Κατάθλιψη</a:t>
            </a:r>
            <a:endParaRPr lang="el-GR" i="1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Η κατάθλιψη είναι ένα συχνό φαινόμενο, κυρίως στα άτομα μεγάλης ηλικίας και αποδίδεται στον περιορισμό των φυσικών ικανοτήτων και της λειτουργικότητας.</a:t>
            </a:r>
          </a:p>
          <a:p>
            <a:pPr marL="400050" lvl="1" indent="0"/>
            <a:r>
              <a:rPr lang="el-GR" dirty="0" smtClean="0"/>
              <a:t>Έρευνες </a:t>
            </a:r>
            <a:r>
              <a:rPr lang="el-GR" dirty="0" smtClean="0"/>
              <a:t>έδειξαν ότι η </a:t>
            </a:r>
            <a:r>
              <a:rPr lang="el-GR" b="1" dirty="0" smtClean="0"/>
              <a:t>φυσική δραστηριότητα </a:t>
            </a:r>
            <a:r>
              <a:rPr lang="el-GR" dirty="0" smtClean="0"/>
              <a:t>περιορίζει τα συμπτώματα της κατάθλιψης, μόνο όμως στα άτομα που πάσχουν από κατάθλιψη.</a:t>
            </a:r>
          </a:p>
          <a:p>
            <a:pPr marL="400050" lvl="1" indent="0"/>
            <a:r>
              <a:rPr lang="el-GR" dirty="0" smtClean="0"/>
              <a:t>Οι </a:t>
            </a:r>
            <a:r>
              <a:rPr lang="el-GR" dirty="0" smtClean="0"/>
              <a:t>επιδράσεις της </a:t>
            </a:r>
            <a:r>
              <a:rPr lang="el-GR" b="1" dirty="0" smtClean="0"/>
              <a:t>άσκησης</a:t>
            </a:r>
            <a:r>
              <a:rPr lang="el-GR" dirty="0" smtClean="0"/>
              <a:t> στην κατάθλιψη αποδίδονται όχι τόσο στη βελτίωση των φυσικών ικανοτήτων, αλλά στην προσοχή που δίνεται στους ασκούμενους από κάποιους τρίτους.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Αντιλαμβανόμενη λειτουργικότητα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l-GR" dirty="0" smtClean="0"/>
              <a:t> </a:t>
            </a:r>
            <a:r>
              <a:rPr lang="el-GR" b="1" u="sng" dirty="0" smtClean="0"/>
              <a:t>Φυσική </a:t>
            </a:r>
            <a:r>
              <a:rPr lang="el-GR" b="1" u="sng" dirty="0" smtClean="0"/>
              <a:t>αντιλαμβανόμενη λειτουργικότητα</a:t>
            </a:r>
            <a:r>
              <a:rPr lang="el-GR" dirty="0" smtClean="0"/>
              <a:t>: Οι μέχρι τώρα ενδείξεις για την επίδραση της άσκησης είναι θετικές, όμως τα ερευνητικά δεδομένα δεν είναι επαρκή.</a:t>
            </a:r>
          </a:p>
          <a:p>
            <a:pPr marL="0" indent="0"/>
            <a:r>
              <a:rPr lang="el-GR" b="1" u="sng" dirty="0" smtClean="0"/>
              <a:t>Κοινωνική </a:t>
            </a:r>
            <a:r>
              <a:rPr lang="el-GR" b="1" u="sng" dirty="0" smtClean="0"/>
              <a:t>λειτουργικότητα</a:t>
            </a:r>
            <a:r>
              <a:rPr lang="el-GR" dirty="0" smtClean="0"/>
              <a:t>: Η επίδραση της άσκησης είναι έμμεση και θετική. Όταν βελτιώνονται οι φυσικές ικανότητες των ηλικιωμένων, βελτιώνεται και η δυνατότητα μετακίνησης τους, άρα αυξάνονται και οι ευκαιρίες τους για κοινωνικές συναναστροφές.</a:t>
            </a:r>
          </a:p>
          <a:p>
            <a:pPr marL="0" indent="0"/>
            <a:r>
              <a:rPr lang="el-GR" b="1" u="sng" dirty="0" smtClean="0"/>
              <a:t>Γνωστική </a:t>
            </a:r>
            <a:r>
              <a:rPr lang="el-GR" b="1" u="sng" dirty="0" smtClean="0"/>
              <a:t>λειτουργικότητα</a:t>
            </a:r>
            <a:r>
              <a:rPr lang="el-GR" dirty="0" smtClean="0"/>
              <a:t>: Οι ενδείξεις για τις θετικές επιδράσεις της άσκησης προέρχονται κυρίως από εργαστηριακές μετρήσεις και δεν είναι γνωστό αν αυτές οι θετικές επιδράσεις γενικεύονται και στην καθημερινή ζωή.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Να καθοριστεί η έννοια της ποιότητας ζωής στην τρίτη ηλικία και να παρουσιαστούν τρόποι αξιολόγησης της.</a:t>
            </a:r>
          </a:p>
          <a:p>
            <a:pPr marL="0"/>
            <a:r>
              <a:rPr lang="el-GR" dirty="0" smtClean="0"/>
              <a:t>Να παρουσιαστούν παράγοντες της ποιότητας ζωής που συνδέονται με τη φυσική δραστηριότητα. Δίνεται ιδιαίτερη έμφαση στην φυσική και ψυχική ευεξία, καθώς και στην αντιλαμβανόμενη λειτουργικότητα.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Ορισμός της ποιότητας ζωής στην τρίτη </a:t>
            </a:r>
            <a:r>
              <a:rPr lang="el-GR" dirty="0" smtClean="0"/>
              <a:t>ηλικία</a:t>
            </a:r>
            <a:endParaRPr lang="en-US" dirty="0" smtClean="0"/>
          </a:p>
          <a:p>
            <a:r>
              <a:rPr lang="el-GR" dirty="0" smtClean="0"/>
              <a:t>Αξιολόγηση της ποιότητας ζωής</a:t>
            </a:r>
          </a:p>
          <a:p>
            <a:r>
              <a:rPr lang="el-GR" dirty="0" smtClean="0"/>
              <a:t>Παράγοντες που επηρεάζουν την ποιότητα ζωής και οι θετικές επιδράσεις της ΦΔ:</a:t>
            </a:r>
            <a:endParaRPr lang="el-GR" dirty="0" smtClean="0"/>
          </a:p>
          <a:p>
            <a:pPr lvl="1"/>
            <a:r>
              <a:rPr lang="el-GR" dirty="0" smtClean="0"/>
              <a:t>Φυσική ευεξία</a:t>
            </a:r>
            <a:endParaRPr lang="el-GR" dirty="0" smtClean="0"/>
          </a:p>
          <a:p>
            <a:pPr lvl="1"/>
            <a:r>
              <a:rPr lang="el-GR" dirty="0" smtClean="0"/>
              <a:t>Ψυχική ευεξία (εικόνα σώματος, αυτοεκτίμηση, </a:t>
            </a:r>
            <a:r>
              <a:rPr lang="el-GR" dirty="0" err="1" smtClean="0"/>
              <a:t>αυτο</a:t>
            </a:r>
            <a:r>
              <a:rPr lang="el-GR" dirty="0" smtClean="0"/>
              <a:t>-αποτελεσματικότητα</a:t>
            </a:r>
            <a:r>
              <a:rPr lang="el-GR" dirty="0" smtClean="0"/>
              <a:t>, άγχος, κατάθλιψη</a:t>
            </a:r>
            <a:endParaRPr lang="el-GR" dirty="0" smtClean="0"/>
          </a:p>
          <a:p>
            <a:pPr lvl="1"/>
            <a:r>
              <a:rPr lang="el-GR" dirty="0" smtClean="0"/>
              <a:t>Αντιλαμβανόμενη λειτουργικότητα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Άσκηση, ποιότητα ζωής και λειτουργικότητα στην τρίτη ηλικία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3239852" y="2348880"/>
            <a:ext cx="2664296" cy="622920"/>
          </a:xfrm>
        </p:spPr>
        <p:txBody>
          <a:bodyPr/>
          <a:lstStyle/>
          <a:p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ενότητα</a:t>
            </a:r>
            <a:endParaRPr lang="el-GR" dirty="0"/>
          </a:p>
        </p:txBody>
      </p:sp>
      <p:pic>
        <p:nvPicPr>
          <p:cNvPr id="6" name="Picture 93" descr="https://encrypted-tbn1.gstatic.com/images?q=tbn:ANd9GcTg2VQQqhAtBORhSslUWy9aAQz9gwspgZhtWSyJv8rR-xRR2Pcj7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29000"/>
            <a:ext cx="4536503" cy="3024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/>
              <a:t>Γιατί ασχολούνται με την τρίτη ηλικία τόσοι ερευνητές?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8803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800" i="1" dirty="0" smtClean="0"/>
              <a:t>«Το γήρας είναι ένα πείραμα της φύσης, αλλά και μια βασική πλευρά της ανθρώπινης εμπειρίας. Μακάρι οι ερευνητές να κερδίσουν σε γνώσεις, τόσο από το πείραμα, όσο και από την εμπειρία».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115616" y="5157192"/>
            <a:ext cx="6912768" cy="1015008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Είναι καλή όταν τα άτομα χαίρονται μια δραστήρια και παραγωγική ζωή σε όσο το δυνατόν μεγαλύτερη ηλικία, κάτι που καθορίζεται από αρκετούς παράγοντες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ποιότητα ζωής στην τρίτη ηλικία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8005" b="800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1532</Words>
  <Application>Microsoft Office PowerPoint</Application>
  <PresentationFormat>On-screen Show (4:3)</PresentationFormat>
  <Paragraphs>211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Θέμα του Office</vt:lpstr>
      <vt:lpstr>ΑΣΚΗΣΗ ΣΤΗΝ ΤΡΙΤΗ ΗΛΙΚΙΑ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Άσκηση, ποιότητα ζωής και λειτουργικότητα στην τρίτη ηλικία</vt:lpstr>
      <vt:lpstr>Γιατί ασχολούνται με την τρίτη ηλικία τόσοι ερευνητές?</vt:lpstr>
      <vt:lpstr>Η ποιότητα ζωής στην τρίτη ηλικία</vt:lpstr>
      <vt:lpstr>Ορισμός της ποιότητας ζωής στην τρίτη ηλικία</vt:lpstr>
      <vt:lpstr>Προσαρμογή της ποιότητας ζωής στην ηλικία (QALY)</vt:lpstr>
      <vt:lpstr>Πόσο μπορεί να βελτιωθεί η ποιότητα ζωής ανάλογα με την ηλικία (QALY)?</vt:lpstr>
      <vt:lpstr>Πόσο μπορεί να βελτιωθεί η ποιότητα ζωής ανάλογα με την ηλικία (QALY)?</vt:lpstr>
      <vt:lpstr>Αξιολόγηση της ποιότητας ζωής</vt:lpstr>
      <vt:lpstr>Η τεχνική του Kaplan για την αξιολόγηση της ποιότητας ζωής</vt:lpstr>
      <vt:lpstr>Γενικά ερωτηματολόγια για την αξιολόγηση της ποιότητας ζωής</vt:lpstr>
      <vt:lpstr>Ερωτηματολόγια εξειδικευμένα σε παθήσεις &amp; λειτουργίες</vt:lpstr>
      <vt:lpstr>Slide 18</vt:lpstr>
      <vt:lpstr>Οι θετικές επιδράσεις της φυσικής δραστηριότητας  </vt:lpstr>
      <vt:lpstr>Φυσική ευεξία</vt:lpstr>
      <vt:lpstr>Ψυχική ευεξία</vt:lpstr>
      <vt:lpstr>Εικόνα σώματος</vt:lpstr>
      <vt:lpstr>Αυτό-εκτίμηση</vt:lpstr>
      <vt:lpstr>Αυτό-αποτελεσματικότητα</vt:lpstr>
      <vt:lpstr>Άγχος</vt:lpstr>
      <vt:lpstr>Κατάθλιψη</vt:lpstr>
      <vt:lpstr>Αντιλαμβανόμενη λειτουργικότητα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Vasiliki Zisi</cp:lastModifiedBy>
  <cp:revision>221</cp:revision>
  <dcterms:created xsi:type="dcterms:W3CDTF">2012-09-06T09:03:05Z</dcterms:created>
  <dcterms:modified xsi:type="dcterms:W3CDTF">2015-08-16T15:09:38Z</dcterms:modified>
</cp:coreProperties>
</file>