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6" r:id="rId3"/>
    <p:sldId id="257" r:id="rId4"/>
    <p:sldId id="259" r:id="rId5"/>
    <p:sldId id="261" r:id="rId6"/>
    <p:sldId id="262" r:id="rId7"/>
    <p:sldId id="26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8" r:id="rId41"/>
    <p:sldId id="459" r:id="rId42"/>
    <p:sldId id="460" r:id="rId43"/>
    <p:sldId id="461" r:id="rId44"/>
    <p:sldId id="462" r:id="rId45"/>
    <p:sldId id="463" r:id="rId46"/>
    <p:sldId id="464" r:id="rId47"/>
    <p:sldId id="344" r:id="rId48"/>
    <p:sldId id="280"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99339" autoAdjust="0"/>
  </p:normalViewPr>
  <p:slideViewPr>
    <p:cSldViewPr>
      <p:cViewPr varScale="1">
        <p:scale>
          <a:sx n="53" d="100"/>
          <a:sy n="53" d="100"/>
        </p:scale>
        <p:origin x="90"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0806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83873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106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62043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84106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2760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060317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35777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13229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60880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4020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3136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88774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844882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23324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65335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814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3537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03032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70788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75777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821495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270407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276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1417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008719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74784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535873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86870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79315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201912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395435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740787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34257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340378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27683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1168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83459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8902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10" Type="http://schemas.microsoft.com/office/2007/relationships/hdphoto" Target="../media/hdphoto1.wdp"/><Relationship Id="rId4" Type="http://schemas.openxmlformats.org/officeDocument/2006/relationships/tags" Target="../tags/tag96.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10" Type="http://schemas.microsoft.com/office/2007/relationships/hdphoto" Target="../media/hdphoto1.wdp"/><Relationship Id="rId4" Type="http://schemas.openxmlformats.org/officeDocument/2006/relationships/tags" Target="../tags/tag116.xml"/><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3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notesSlide" Target="../notesSlides/notesSlide4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41.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notesSlide" Target="../notesSlides/notesSlide4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s>
</file>

<file path=ppt/slides/_rels/slide42.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notesSlide" Target="../notesSlides/notesSlide4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2.xml"/><Relationship Id="rId5" Type="http://schemas.openxmlformats.org/officeDocument/2006/relationships/tags" Target="../tags/tag207.xml"/><Relationship Id="rId4" Type="http://schemas.openxmlformats.org/officeDocument/2006/relationships/tags" Target="../tags/tag206.xml"/></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notesSlide" Target="../notesSlides/notesSlide4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215.xml"/><Relationship Id="rId7" Type="http://schemas.openxmlformats.org/officeDocument/2006/relationships/notesSlide" Target="../notesSlides/notesSlide4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xml"/><Relationship Id="rId5" Type="http://schemas.openxmlformats.org/officeDocument/2006/relationships/tags" Target="../tags/tag217.xml"/><Relationship Id="rId10" Type="http://schemas.microsoft.com/office/2007/relationships/hdphoto" Target="../media/hdphoto1.wdp"/><Relationship Id="rId4" Type="http://schemas.openxmlformats.org/officeDocument/2006/relationships/tags" Target="../tags/tag216.xml"/><Relationship Id="rId9"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notesSlide" Target="../notesSlides/notesSlide45.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s>
</file>

<file path=ppt/slides/_rels/slide46.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4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4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5.xml"/><Relationship Id="rId5" Type="http://schemas.openxmlformats.org/officeDocument/2006/relationships/tags" Target="../tags/tag22.xml"/><Relationship Id="rId10" Type="http://schemas.openxmlformats.org/officeDocument/2006/relationships/slide" Target="slide21.xml"/><Relationship Id="rId4" Type="http://schemas.openxmlformats.org/officeDocument/2006/relationships/tags" Target="../tags/tag21.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microsoft.com/office/2007/relationships/hdphoto" Target="../media/hdphoto1.wdp"/><Relationship Id="rId4" Type="http://schemas.openxmlformats.org/officeDocument/2006/relationships/tags" Target="../tags/tag41.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a:t>
            </a:r>
            <a:r>
              <a:rPr lang="el-GR" dirty="0"/>
              <a:t>Ε</a:t>
            </a:r>
            <a:r>
              <a:rPr lang="el-GR" dirty="0" smtClean="0"/>
              <a:t>κτίμηση της κατάστασης του Ασθενή.</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771760"/>
            <a:ext cx="8229600" cy="940966"/>
          </a:xfrm>
        </p:spPr>
        <p:txBody>
          <a:bodyPr>
            <a:noAutofit/>
          </a:bodyPr>
          <a:lstStyle/>
          <a:p>
            <a:r>
              <a:rPr lang="el-GR" altLang="el-GR" dirty="0" smtClean="0"/>
              <a:t>Συλλογή Στοιχείων</a:t>
            </a:r>
            <a:endParaRPr lang="en-US" sz="2800" b="0" dirty="0"/>
          </a:p>
        </p:txBody>
      </p:sp>
      <p:sp>
        <p:nvSpPr>
          <p:cNvPr id="9" name="Θέση περιεχομένου 8"/>
          <p:cNvSpPr>
            <a:spLocks noGrp="1"/>
          </p:cNvSpPr>
          <p:nvPr>
            <p:ph idx="1"/>
            <p:custDataLst>
              <p:tags r:id="rId3"/>
            </p:custDataLst>
          </p:nvPr>
        </p:nvSpPr>
        <p:spPr>
          <a:xfrm>
            <a:off x="412738" y="1988840"/>
            <a:ext cx="7920880" cy="2351139"/>
          </a:xfrm>
        </p:spPr>
        <p:txBody>
          <a:bodyPr>
            <a:noAutofit/>
          </a:bodyPr>
          <a:lstStyle/>
          <a:p>
            <a:pPr marL="514350" indent="-514350" algn="ctr">
              <a:buFont typeface="+mj-lt"/>
              <a:buAutoNum type="arabicPeriod"/>
            </a:pPr>
            <a:r>
              <a:rPr lang="el-GR" sz="2800" dirty="0"/>
              <a:t>Η συλλογή στοιχείων είναι η διαδικασία της συγκέντρωσης πληροφοριών σχετικά με την κατάσταση υγείας ενός ασθενή. </a:t>
            </a:r>
          </a:p>
          <a:p>
            <a:pPr marL="514350" indent="-514350" algn="ctr">
              <a:buFont typeface="+mj-lt"/>
              <a:buAutoNum type="arabicPeriod"/>
            </a:pPr>
            <a:r>
              <a:rPr lang="el-GR" sz="2800" dirty="0"/>
              <a:t>Πρέπει να είναι ταυτόχρονα συστηματική και διαρκής, ώστε να αποτρέπεται η  παράλειψη σημαντικών πληροφοριών και να αντικατοπτρίζεται η αλλαγή της κατάστασης της υγείας ενός ασθενή.</a:t>
            </a:r>
          </a:p>
          <a:p>
            <a:pPr marL="514350" indent="-514350" algn="ctr">
              <a:buFont typeface="+mj-lt"/>
              <a:buAutoNum type="arabicPeriod"/>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82803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771760"/>
            <a:ext cx="8229600" cy="940966"/>
          </a:xfrm>
        </p:spPr>
        <p:txBody>
          <a:bodyPr>
            <a:noAutofit/>
          </a:bodyPr>
          <a:lstStyle/>
          <a:p>
            <a:r>
              <a:rPr lang="el-GR" altLang="el-GR" dirty="0"/>
              <a:t>Μια βάση πληροφοριών περιλαμβάνει: </a:t>
            </a:r>
            <a:endParaRPr lang="en-US" sz="2800" b="0" dirty="0"/>
          </a:p>
        </p:txBody>
      </p:sp>
      <p:sp>
        <p:nvSpPr>
          <p:cNvPr id="9" name="Θέση περιεχομένου 8"/>
          <p:cNvSpPr>
            <a:spLocks noGrp="1"/>
          </p:cNvSpPr>
          <p:nvPr>
            <p:ph idx="1"/>
            <p:custDataLst>
              <p:tags r:id="rId3"/>
            </p:custDataLst>
          </p:nvPr>
        </p:nvSpPr>
        <p:spPr>
          <a:xfrm>
            <a:off x="394156" y="2420888"/>
            <a:ext cx="7920880" cy="2351139"/>
          </a:xfrm>
        </p:spPr>
        <p:txBody>
          <a:bodyPr>
            <a:noAutofit/>
          </a:bodyPr>
          <a:lstStyle/>
          <a:p>
            <a:pPr algn="ctr"/>
            <a:r>
              <a:rPr lang="el-GR" sz="2800" dirty="0"/>
              <a:t>το νοσηλευτικό ιστορικό υγείας , </a:t>
            </a:r>
          </a:p>
          <a:p>
            <a:pPr algn="ctr"/>
            <a:r>
              <a:rPr lang="el-GR" sz="2800" dirty="0"/>
              <a:t>τη σωματική εκτίμηση , </a:t>
            </a:r>
          </a:p>
          <a:p>
            <a:pPr algn="ctr"/>
            <a:r>
              <a:rPr lang="el-GR" sz="2800" dirty="0"/>
              <a:t>το ιατρικό ιστορικό, </a:t>
            </a:r>
          </a:p>
          <a:p>
            <a:pPr algn="ctr"/>
            <a:r>
              <a:rPr lang="el-GR" sz="2800" dirty="0"/>
              <a:t>τη φυσική εξέταση, </a:t>
            </a:r>
          </a:p>
          <a:p>
            <a:pPr algn="ctr"/>
            <a:r>
              <a:rPr lang="el-GR" sz="2800" dirty="0"/>
              <a:t>τα αποτελέσματα των εργαστηριακών και διαγνωστικών εξετάσεων </a:t>
            </a:r>
            <a:r>
              <a:rPr lang="el-GR" sz="2800" dirty="0" smtClean="0"/>
              <a:t>κλπ.</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347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Στοιχεία του Νοσηλευτικού Ιστορικού Υγείας </a:t>
            </a:r>
            <a:endParaRPr lang="en-US" sz="2800" b="0" dirty="0"/>
          </a:p>
        </p:txBody>
      </p:sp>
      <p:sp>
        <p:nvSpPr>
          <p:cNvPr id="9" name="Θέση περιεχομένου 8"/>
          <p:cNvSpPr>
            <a:spLocks noGrp="1"/>
          </p:cNvSpPr>
          <p:nvPr>
            <p:ph idx="1"/>
            <p:custDataLst>
              <p:tags r:id="rId3"/>
            </p:custDataLst>
          </p:nvPr>
        </p:nvSpPr>
        <p:spPr>
          <a:xfrm>
            <a:off x="611560" y="1315005"/>
            <a:ext cx="8075240" cy="5041345"/>
          </a:xfrm>
        </p:spPr>
        <p:txBody>
          <a:bodyPr>
            <a:noAutofit/>
          </a:bodyPr>
          <a:lstStyle/>
          <a:p>
            <a:pPr marL="0" indent="0">
              <a:buNone/>
            </a:pPr>
            <a:r>
              <a:rPr lang="el-GR" sz="2300" b="1" dirty="0"/>
              <a:t>Βιογραφικά στοιχεία </a:t>
            </a:r>
          </a:p>
          <a:p>
            <a:r>
              <a:rPr lang="el-GR" sz="2300" dirty="0"/>
              <a:t>Όνομα </a:t>
            </a:r>
            <a:r>
              <a:rPr lang="el-GR" sz="2300" dirty="0" smtClean="0"/>
              <a:t>χρήστη, </a:t>
            </a:r>
          </a:p>
          <a:p>
            <a:r>
              <a:rPr lang="el-GR" sz="2300" dirty="0" smtClean="0"/>
              <a:t>διεύθυνση, </a:t>
            </a:r>
            <a:endParaRPr lang="el-GR" sz="2300" dirty="0"/>
          </a:p>
          <a:p>
            <a:r>
              <a:rPr lang="el-GR" sz="2300" dirty="0" smtClean="0"/>
              <a:t>ηλικία, </a:t>
            </a:r>
            <a:endParaRPr lang="el-GR" sz="2300" dirty="0"/>
          </a:p>
          <a:p>
            <a:r>
              <a:rPr lang="el-GR" sz="2300" dirty="0" smtClean="0"/>
              <a:t>φύλο, </a:t>
            </a:r>
            <a:endParaRPr lang="el-GR" sz="2300" dirty="0"/>
          </a:p>
          <a:p>
            <a:r>
              <a:rPr lang="el-GR" sz="2300" dirty="0"/>
              <a:t>οικογενειακή κατάσταση,</a:t>
            </a:r>
          </a:p>
          <a:p>
            <a:r>
              <a:rPr lang="el-GR" sz="2300" dirty="0" smtClean="0"/>
              <a:t>επάγγελμα, </a:t>
            </a:r>
            <a:endParaRPr lang="el-GR" sz="2300" dirty="0"/>
          </a:p>
          <a:p>
            <a:r>
              <a:rPr lang="el-GR" sz="2300" dirty="0" smtClean="0"/>
              <a:t>θρήσκευμα, </a:t>
            </a:r>
            <a:endParaRPr lang="el-GR" sz="2300" dirty="0"/>
          </a:p>
          <a:p>
            <a:r>
              <a:rPr lang="el-GR" sz="2300" dirty="0"/>
              <a:t>υγειονομική περίθαλψη,  </a:t>
            </a:r>
          </a:p>
          <a:p>
            <a:r>
              <a:rPr lang="el-GR" sz="2300" dirty="0"/>
              <a:t>πηγή ιατρικής φροντίδας .</a:t>
            </a:r>
          </a:p>
          <a:p>
            <a:endParaRPr lang="el-GR" sz="23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6353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Κύριος λόγος ή αιτία  Επίσκεψης</a:t>
            </a:r>
          </a:p>
        </p:txBody>
      </p:sp>
      <p:sp>
        <p:nvSpPr>
          <p:cNvPr id="9" name="Θέση περιεχομένου 8"/>
          <p:cNvSpPr>
            <a:spLocks noGrp="1"/>
          </p:cNvSpPr>
          <p:nvPr>
            <p:ph idx="1"/>
            <p:custDataLst>
              <p:tags r:id="rId3"/>
            </p:custDataLst>
          </p:nvPr>
        </p:nvSpPr>
        <p:spPr>
          <a:xfrm>
            <a:off x="557807" y="2132856"/>
            <a:ext cx="8075240" cy="2978091"/>
          </a:xfrm>
        </p:spPr>
        <p:txBody>
          <a:bodyPr>
            <a:noAutofit/>
          </a:bodyPr>
          <a:lstStyle/>
          <a:p>
            <a:r>
              <a:rPr lang="el-GR" b="1" dirty="0"/>
              <a:t>Η απάντηση που δίνεται στην ερώτηση « τι σας ενοχλεί » ή «τι σας έφερε στο νοσοκομείο ή στην κλινική» . </a:t>
            </a:r>
          </a:p>
          <a:p>
            <a:r>
              <a:rPr lang="el-GR" b="1" dirty="0"/>
              <a:t>Ο κύριος λόγος θα πρέπει να καταγραφεί με αυτούσιες τις λέξεις του ασθενή.</a:t>
            </a:r>
          </a:p>
        </p:txBody>
      </p:sp>
      <p:pic>
        <p:nvPicPr>
          <p:cNvPr id="2" name="Εικόνα 1" descr="[DECORATIVE]"/>
          <p:cNvPicPr>
            <a:picLocks noChangeAspect="1"/>
          </p:cNvPicPr>
          <p:nvPr/>
        </p:nvPicPr>
        <p:blipFill>
          <a:blip r:embed="rId8"/>
          <a:stretch>
            <a:fillRect/>
          </a:stretch>
        </p:blipFill>
        <p:spPr>
          <a:xfrm>
            <a:off x="3707904" y="4984881"/>
            <a:ext cx="1310754" cy="1316850"/>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362763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Ιστορικό της παρούσας </a:t>
            </a:r>
            <a:r>
              <a:rPr lang="el-GR" altLang="el-GR" dirty="0" smtClean="0"/>
              <a:t>ασθένειας</a:t>
            </a:r>
            <a:endParaRPr lang="el-GR" altLang="el-GR" dirty="0"/>
          </a:p>
        </p:txBody>
      </p:sp>
      <p:sp>
        <p:nvSpPr>
          <p:cNvPr id="9" name="Θέση περιεχομένου 8"/>
          <p:cNvSpPr>
            <a:spLocks noGrp="1"/>
          </p:cNvSpPr>
          <p:nvPr>
            <p:ph idx="1"/>
            <p:custDataLst>
              <p:tags r:id="rId3"/>
            </p:custDataLst>
          </p:nvPr>
        </p:nvSpPr>
        <p:spPr>
          <a:xfrm>
            <a:off x="251520" y="1354881"/>
            <a:ext cx="8892480" cy="2978091"/>
          </a:xfrm>
        </p:spPr>
        <p:txBody>
          <a:bodyPr>
            <a:noAutofit/>
          </a:bodyPr>
          <a:lstStyle/>
          <a:p>
            <a:r>
              <a:rPr lang="el-GR" sz="2400" dirty="0" smtClean="0"/>
              <a:t>Πότε </a:t>
            </a:r>
            <a:r>
              <a:rPr lang="el-GR" sz="2400" dirty="0"/>
              <a:t>άρχισαν τα συμπτώματα </a:t>
            </a:r>
            <a:r>
              <a:rPr lang="el-GR" sz="2400" dirty="0" smtClean="0"/>
              <a:t>.</a:t>
            </a:r>
            <a:endParaRPr lang="el-GR" sz="2400" dirty="0"/>
          </a:p>
          <a:p>
            <a:r>
              <a:rPr lang="el-GR" sz="2400" dirty="0" smtClean="0"/>
              <a:t>Εάν </a:t>
            </a:r>
            <a:r>
              <a:rPr lang="el-GR" sz="2400" dirty="0"/>
              <a:t>η αρχή των συμπτωμάτων ήταν ξαφνική ή βαθμιαία </a:t>
            </a:r>
            <a:r>
              <a:rPr lang="el-GR" sz="2400" dirty="0" smtClean="0"/>
              <a:t>. </a:t>
            </a:r>
            <a:endParaRPr lang="el-GR" sz="2400" dirty="0"/>
          </a:p>
          <a:p>
            <a:r>
              <a:rPr lang="el-GR" sz="2400" dirty="0" smtClean="0"/>
              <a:t>Πόσο </a:t>
            </a:r>
            <a:r>
              <a:rPr lang="el-GR" sz="2400" dirty="0"/>
              <a:t>συχνά εμφανίζεται το </a:t>
            </a:r>
            <a:r>
              <a:rPr lang="el-GR" sz="2400" dirty="0" smtClean="0"/>
              <a:t>πρόβλημα.</a:t>
            </a:r>
            <a:endParaRPr lang="el-GR" sz="2400" dirty="0"/>
          </a:p>
          <a:p>
            <a:r>
              <a:rPr lang="el-GR" sz="2400" dirty="0" smtClean="0"/>
              <a:t>Η </a:t>
            </a:r>
            <a:r>
              <a:rPr lang="el-GR" sz="2400" dirty="0"/>
              <a:t>ακριβής θέση του </a:t>
            </a:r>
            <a:r>
              <a:rPr lang="el-GR" sz="2400" dirty="0" smtClean="0"/>
              <a:t>προβλήματος.</a:t>
            </a:r>
            <a:endParaRPr lang="el-GR" sz="2400" dirty="0"/>
          </a:p>
          <a:p>
            <a:r>
              <a:rPr lang="el-GR" sz="2400" dirty="0" smtClean="0"/>
              <a:t>Ο </a:t>
            </a:r>
            <a:r>
              <a:rPr lang="el-GR" sz="2400" dirty="0"/>
              <a:t>χαρακτήρας του προβλήματος ( πχ., ένταση του πόνου</a:t>
            </a:r>
            <a:r>
              <a:rPr lang="el-GR" sz="2400" dirty="0" smtClean="0"/>
              <a:t>).</a:t>
            </a:r>
            <a:endParaRPr lang="el-GR" sz="2400" dirty="0"/>
          </a:p>
          <a:p>
            <a:r>
              <a:rPr lang="el-GR" sz="2400" dirty="0" smtClean="0"/>
              <a:t>Δραστηριότητα </a:t>
            </a:r>
            <a:r>
              <a:rPr lang="el-GR" sz="2400" dirty="0"/>
              <a:t>που έκανε ο ασθενής όταν </a:t>
            </a:r>
            <a:r>
              <a:rPr lang="el-GR" sz="2400" dirty="0" smtClean="0"/>
              <a:t>εμφανίστηκε το </a:t>
            </a:r>
            <a:r>
              <a:rPr lang="el-GR" sz="2400" dirty="0"/>
              <a:t>πρόβλημα </a:t>
            </a:r>
            <a:r>
              <a:rPr lang="el-GR" sz="2400" dirty="0" smtClean="0"/>
              <a:t>.</a:t>
            </a:r>
            <a:endParaRPr lang="el-GR" sz="2400" dirty="0"/>
          </a:p>
          <a:p>
            <a:r>
              <a:rPr lang="el-GR" sz="2400" dirty="0" smtClean="0"/>
              <a:t>Φαινόμενα </a:t>
            </a:r>
            <a:r>
              <a:rPr lang="el-GR" sz="2400" dirty="0"/>
              <a:t>ή συμπτώματα που συνδέονται με το </a:t>
            </a:r>
            <a:r>
              <a:rPr lang="el-GR" sz="2400" dirty="0" smtClean="0"/>
              <a:t>κύριο πρόβλημα.</a:t>
            </a:r>
            <a:endParaRPr lang="el-GR" sz="2400" dirty="0"/>
          </a:p>
          <a:p>
            <a:r>
              <a:rPr lang="el-GR" sz="2400" dirty="0" smtClean="0"/>
              <a:t>Παράγοντες </a:t>
            </a:r>
            <a:r>
              <a:rPr lang="el-GR" sz="2400" dirty="0"/>
              <a:t>που επιδεινώνουν ή ανακουφίζουν </a:t>
            </a:r>
            <a:r>
              <a:rPr lang="el-GR" sz="2400" dirty="0" smtClean="0"/>
              <a:t>το πρόβλημα.</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910766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Προηγούμενο ιστορικό</a:t>
            </a:r>
          </a:p>
        </p:txBody>
      </p:sp>
      <p:sp>
        <p:nvSpPr>
          <p:cNvPr id="9" name="Θέση περιεχομένου 8"/>
          <p:cNvSpPr>
            <a:spLocks noGrp="1"/>
          </p:cNvSpPr>
          <p:nvPr>
            <p:ph idx="1"/>
            <p:custDataLst>
              <p:tags r:id="rId3"/>
            </p:custDataLst>
          </p:nvPr>
        </p:nvSpPr>
        <p:spPr>
          <a:xfrm>
            <a:off x="251520" y="1354881"/>
            <a:ext cx="8892480" cy="2978091"/>
          </a:xfrm>
        </p:spPr>
        <p:txBody>
          <a:bodyPr>
            <a:noAutofit/>
          </a:bodyPr>
          <a:lstStyle/>
          <a:p>
            <a:r>
              <a:rPr lang="el-GR" sz="2000" dirty="0" smtClean="0"/>
              <a:t>Ασθένειες </a:t>
            </a:r>
            <a:r>
              <a:rPr lang="el-GR" sz="2000" dirty="0"/>
              <a:t>παιδικής ηλικίας , όπως η </a:t>
            </a:r>
            <a:r>
              <a:rPr lang="el-GR" sz="2000" dirty="0" err="1"/>
              <a:t>παρωτίτιδα</a:t>
            </a:r>
            <a:r>
              <a:rPr lang="el-GR" sz="2000" dirty="0"/>
              <a:t>, ιλαρά, </a:t>
            </a:r>
            <a:r>
              <a:rPr lang="el-GR" sz="2000" dirty="0" smtClean="0"/>
              <a:t>ερυθρά. </a:t>
            </a:r>
            <a:endParaRPr lang="el-GR" sz="2000" dirty="0"/>
          </a:p>
          <a:p>
            <a:r>
              <a:rPr lang="el-GR" sz="2000" dirty="0" smtClean="0"/>
              <a:t>Ανοσοποιήσεις </a:t>
            </a:r>
            <a:r>
              <a:rPr lang="el-GR" sz="2000" dirty="0"/>
              <a:t>παιδικής ηλικίας και η ημερομηνία της τελευταίας ύπαρξης </a:t>
            </a:r>
            <a:r>
              <a:rPr lang="el-GR" sz="2000" dirty="0" smtClean="0"/>
              <a:t>τετάνου.</a:t>
            </a:r>
            <a:endParaRPr lang="el-GR" sz="2000" dirty="0"/>
          </a:p>
          <a:p>
            <a:r>
              <a:rPr lang="el-GR" sz="2000" dirty="0" smtClean="0"/>
              <a:t>Αλλεργίες </a:t>
            </a:r>
            <a:r>
              <a:rPr lang="el-GR" sz="2000" dirty="0"/>
              <a:t>στα φάρμακα, τα ζώα, τα έντομα, ή άλλους περιβαλλοντικούς οργανισμούς και ο τύπος αντίδρασης που </a:t>
            </a:r>
            <a:r>
              <a:rPr lang="el-GR" sz="2000" dirty="0" smtClean="0"/>
              <a:t>προκαλείται.</a:t>
            </a:r>
            <a:endParaRPr lang="el-GR" sz="2000" dirty="0"/>
          </a:p>
          <a:p>
            <a:r>
              <a:rPr lang="el-GR" sz="2000" dirty="0" smtClean="0"/>
              <a:t>Ατυχήματα </a:t>
            </a:r>
            <a:r>
              <a:rPr lang="el-GR" sz="2000" dirty="0"/>
              <a:t>και τραυματισμοί: πώς, πότε και που το γεγονός εμφανίστηκε, ο τύπος τραυματισμού, η αγωγή που πραγματοποιήθηκε, και άλλες </a:t>
            </a:r>
            <a:r>
              <a:rPr lang="el-GR" sz="2000" dirty="0" smtClean="0"/>
              <a:t>επιπλοκές.</a:t>
            </a:r>
            <a:endParaRPr lang="el-GR" sz="2000" dirty="0"/>
          </a:p>
          <a:p>
            <a:r>
              <a:rPr lang="el-GR" sz="2000" dirty="0" smtClean="0"/>
              <a:t>Εισαγωγή </a:t>
            </a:r>
            <a:r>
              <a:rPr lang="el-GR" sz="2000" dirty="0"/>
              <a:t>σε νοσοκομείο για  σοβαρές ασθένειες: λόγοι εισαγωγής στο νοσοκομείο, ημερομηνίες, τι είδους χειρουργική επέμβαση διενεργήθηκε, η διαδικασία της ανάρρωσης ,η σειρά και οποιεσδήποτε άλλες </a:t>
            </a:r>
            <a:r>
              <a:rPr lang="el-GR" sz="2000" dirty="0" smtClean="0"/>
              <a:t>επιπλοκές.</a:t>
            </a:r>
            <a:endParaRPr lang="el-GR" sz="2000" dirty="0"/>
          </a:p>
          <a:p>
            <a:r>
              <a:rPr lang="el-GR" sz="2000" dirty="0" smtClean="0"/>
              <a:t>Φάρμακα.</a:t>
            </a:r>
            <a:endParaRPr lang="el-GR"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053853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Οικογενειακό ιστορικό</a:t>
            </a:r>
          </a:p>
        </p:txBody>
      </p:sp>
      <p:sp>
        <p:nvSpPr>
          <p:cNvPr id="9" name="Θέση περιεχομένου 8"/>
          <p:cNvSpPr>
            <a:spLocks noGrp="1"/>
          </p:cNvSpPr>
          <p:nvPr>
            <p:ph idx="1"/>
            <p:custDataLst>
              <p:tags r:id="rId3"/>
            </p:custDataLst>
          </p:nvPr>
        </p:nvSpPr>
        <p:spPr>
          <a:xfrm>
            <a:off x="251520" y="1354881"/>
            <a:ext cx="8892480" cy="2978091"/>
          </a:xfrm>
        </p:spPr>
        <p:txBody>
          <a:bodyPr>
            <a:noAutofit/>
          </a:bodyPr>
          <a:lstStyle/>
          <a:p>
            <a:r>
              <a:rPr lang="el-GR" sz="2800" dirty="0"/>
              <a:t>Εξακρίβωση παραγόντων κινδύνου για ορισμένες  </a:t>
            </a:r>
            <a:r>
              <a:rPr lang="el-GR" sz="2800" dirty="0" smtClean="0"/>
              <a:t>νόσους. </a:t>
            </a:r>
            <a:endParaRPr lang="el-GR" sz="2800" dirty="0"/>
          </a:p>
          <a:p>
            <a:r>
              <a:rPr lang="el-GR" sz="2800" dirty="0"/>
              <a:t>Οι ηλικίες των αδελφών, των γονέων, και των παππούδων και γιαγιάδων και η κατάσταση υγείας </a:t>
            </a:r>
            <a:r>
              <a:rPr lang="el-GR" sz="2800" dirty="0" smtClean="0"/>
              <a:t>τους.</a:t>
            </a:r>
            <a:endParaRPr lang="el-GR" sz="2800" dirty="0"/>
          </a:p>
          <a:p>
            <a:r>
              <a:rPr lang="el-GR" sz="2800" dirty="0"/>
              <a:t>Εάν είναι αποθανόντες, καταγράφεται η αιτία του θανάτου. </a:t>
            </a:r>
          </a:p>
          <a:p>
            <a:r>
              <a:rPr lang="el-GR" sz="2800" dirty="0"/>
              <a:t>Ιδιαίτερη προσοχή πρέπει να δοθεί σε διαταραχές  όπως οι καρδιαγγειακές, ο καρκίνος, ο διαβήτης, η υπέρταση, η παχυσαρκία, οι αλλεργίες, η αρθρίτιδα, η φυματίωση, η αιμορραγία, ο αλκοολισμός, και οποιεσδήποτε ψυχικές </a:t>
            </a:r>
            <a:r>
              <a:rPr lang="el-GR" sz="2800" dirty="0" smtClean="0"/>
              <a:t>διαταραχές.</a:t>
            </a:r>
            <a:endParaRPr lang="el-GR" sz="2800" dirty="0"/>
          </a:p>
          <a:p>
            <a:endParaRPr lang="el-GR" sz="2800" dirty="0"/>
          </a:p>
        </p:txBody>
      </p:sp>
      <p:pic>
        <p:nvPicPr>
          <p:cNvPr id="6" name="Picture 4" descr="[DECORATI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186219"/>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923789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Τρόπος Ζωής </a:t>
            </a:r>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sz="2400" dirty="0" smtClean="0"/>
              <a:t>Προσωπικές συνήθειες. </a:t>
            </a:r>
            <a:endParaRPr lang="el-GR" sz="2400" dirty="0"/>
          </a:p>
          <a:p>
            <a:r>
              <a:rPr lang="el-GR" sz="2400" dirty="0" smtClean="0"/>
              <a:t>Διατροφή. </a:t>
            </a:r>
            <a:endParaRPr lang="el-GR" sz="2400" dirty="0"/>
          </a:p>
          <a:p>
            <a:r>
              <a:rPr lang="el-GR" sz="2400" dirty="0" smtClean="0"/>
              <a:t>Συμπεριφορά ύπνου, ξεκούρασης.</a:t>
            </a:r>
            <a:endParaRPr lang="el-GR" sz="2400" dirty="0"/>
          </a:p>
          <a:p>
            <a:r>
              <a:rPr lang="el-GR" sz="2400" dirty="0" smtClean="0"/>
              <a:t>Οι </a:t>
            </a:r>
            <a:r>
              <a:rPr lang="el-GR" sz="2400" dirty="0"/>
              <a:t>καθημερινές σωματικές δραστηριότητες και οι δυσκολίες που το άτομο αντιμετωπίζει στην μετακίνηση, τις αγορές, την οικοκυρική, το πλύσιμο ρούχων ή πιάτων, την κατανάλωση τροφίμων, τη χρήση του τηλεφώνου, τους πόρους χρηματοδότησης, την αγορά και τη λήψη φαρμάκων.</a:t>
            </a:r>
          </a:p>
          <a:p>
            <a:r>
              <a:rPr lang="el-GR" sz="2400" dirty="0" smtClean="0"/>
              <a:t>Η </a:t>
            </a:r>
            <a:r>
              <a:rPr lang="el-GR" sz="2400" dirty="0"/>
              <a:t>διασκέδαση , τα χόμπι, τα άλλα ενδιαφέροντα και οι διακοπές.</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853884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Κοινωνικές Πληροφορίες </a:t>
            </a:r>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sz="2800" dirty="0"/>
              <a:t>Οι οικογενειακές σχέσεις, οι </a:t>
            </a:r>
            <a:r>
              <a:rPr lang="el-GR" sz="2800" dirty="0" smtClean="0"/>
              <a:t>φιλίες. </a:t>
            </a:r>
            <a:endParaRPr lang="el-GR" sz="2800" dirty="0"/>
          </a:p>
          <a:p>
            <a:r>
              <a:rPr lang="el-GR" sz="2800" dirty="0"/>
              <a:t>Εθνικές πεποιθήσεις </a:t>
            </a:r>
            <a:r>
              <a:rPr lang="el-GR" sz="2800" dirty="0" smtClean="0"/>
              <a:t>.</a:t>
            </a:r>
            <a:endParaRPr lang="el-GR" sz="2800" dirty="0"/>
          </a:p>
          <a:p>
            <a:r>
              <a:rPr lang="el-GR" sz="2800" dirty="0"/>
              <a:t>Ιστορικό </a:t>
            </a:r>
            <a:r>
              <a:rPr lang="el-GR" sz="2800" dirty="0" smtClean="0"/>
              <a:t>εκπαίδευσης. </a:t>
            </a:r>
            <a:endParaRPr lang="el-GR" sz="2800" dirty="0"/>
          </a:p>
          <a:p>
            <a:r>
              <a:rPr lang="el-GR" sz="2800" dirty="0"/>
              <a:t>Ιστορικό </a:t>
            </a:r>
            <a:r>
              <a:rPr lang="el-GR" sz="2800" dirty="0" smtClean="0"/>
              <a:t>επαγγέλματος. </a:t>
            </a:r>
            <a:endParaRPr lang="el-GR" sz="2800" dirty="0"/>
          </a:p>
          <a:p>
            <a:r>
              <a:rPr lang="el-GR" sz="2800" dirty="0"/>
              <a:t>Οικονομική </a:t>
            </a:r>
            <a:r>
              <a:rPr lang="el-GR" sz="2800" dirty="0" smtClean="0"/>
              <a:t>κατάσταση. </a:t>
            </a:r>
            <a:endParaRPr lang="el-GR" sz="2800" dirty="0"/>
          </a:p>
          <a:p>
            <a:r>
              <a:rPr lang="el-GR" sz="2800" dirty="0"/>
              <a:t>Οικιακές συνθήκες και </a:t>
            </a:r>
            <a:r>
              <a:rPr lang="el-GR" sz="2800" dirty="0" smtClean="0"/>
              <a:t>γειτονιά. </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63506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Ψυχολογικές Πληροφορίες</a:t>
            </a:r>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dirty="0"/>
              <a:t>Παράγοντες </a:t>
            </a:r>
            <a:r>
              <a:rPr lang="el-GR" dirty="0" smtClean="0"/>
              <a:t>άγχους. </a:t>
            </a:r>
            <a:endParaRPr lang="el-GR" dirty="0"/>
          </a:p>
          <a:p>
            <a:r>
              <a:rPr lang="el-GR" dirty="0"/>
              <a:t>Τρόποι αντιμετώπισης ενός σοβαρού προβλήματος ή μιας </a:t>
            </a:r>
            <a:r>
              <a:rPr lang="el-GR" dirty="0" err="1"/>
              <a:t>στρεσσογόνου</a:t>
            </a:r>
            <a:r>
              <a:rPr lang="el-GR" dirty="0"/>
              <a:t> </a:t>
            </a:r>
            <a:r>
              <a:rPr lang="el-GR" dirty="0" smtClean="0"/>
              <a:t>κατάστασης. </a:t>
            </a:r>
            <a:endParaRPr lang="el-GR" dirty="0"/>
          </a:p>
          <a:p>
            <a:r>
              <a:rPr lang="el-GR" dirty="0"/>
              <a:t>Τρόποι </a:t>
            </a:r>
            <a:r>
              <a:rPr lang="el-GR" dirty="0" smtClean="0"/>
              <a:t>επικοινωνίας. </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50185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Συμπεριφορές υγείας</a:t>
            </a:r>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dirty="0"/>
              <a:t>Περιλαμβάνονται όλες οι μορφές συμπεριφοράς υγείας του ατόμου που χρησιμοποιούνται τη δεδομένη χρονική στιγμή και όσες συμπεριφορές έχουν χρησιμοποιηθεί στο παρελθόν.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539552" y="5445224"/>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56946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Τύποι Πληροφοριών</a:t>
            </a:r>
            <a:endParaRPr lang="el-GR" altLang="el-GR" dirty="0"/>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dirty="0"/>
              <a:t> Οι πληροφορίες  που συλλέγονται μπορεί να είναι υποκειμενικές ή </a:t>
            </a:r>
            <a:r>
              <a:rPr lang="el-GR" dirty="0" smtClean="0"/>
              <a:t>αντικειμενικές. </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7806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Υποκειμενικά στοιχεία πληροφοριών</a:t>
            </a:r>
            <a:endParaRPr lang="el-GR" altLang="el-GR" dirty="0"/>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sz="2800" dirty="0"/>
              <a:t>Τα υποκειμενικά στοιχεία, λέγονται επίσης  και συμπτώματα ή καλυμμένα  στοιχεία, είναι προφανή μόνο στον ίδιο τον  ασθενή και μπορούν να </a:t>
            </a:r>
            <a:r>
              <a:rPr lang="el-GR" sz="2800" dirty="0" err="1"/>
              <a:t>περιγραφούν</a:t>
            </a:r>
            <a:r>
              <a:rPr lang="el-GR" sz="2800" dirty="0"/>
              <a:t> ή να ελεγχθούν μόνο από το συγκεκριμένο άτομο. </a:t>
            </a:r>
          </a:p>
          <a:p>
            <a:r>
              <a:rPr lang="el-GR" sz="2800" dirty="0"/>
              <a:t>Ο κνησμός, ο πόνος, και τα συναισθήματα ανησυχίας είναι παραδείγματα συμπτωμάτων. </a:t>
            </a:r>
          </a:p>
          <a:p>
            <a:r>
              <a:rPr lang="el-GR" sz="2800" dirty="0"/>
              <a:t>Τα υποκειμενικά στοιχεία περιλαμβάνουν τις αισθήσεις  του ασθενή, τα συναισθήματα, τις αξίες, τις αντιλήψεις, τις απόψεις  και την αντίληψη για την κατάσταση υγείας  και την κατάσταση ζωής.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24329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Αντικειμενικά στοιχεία πληροφοριών</a:t>
            </a:r>
            <a:endParaRPr lang="el-GR" altLang="el-GR" dirty="0"/>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sz="2800" dirty="0"/>
              <a:t>Τα αντικειμενικά στοιχεία αναφέρονται επίσης και ως κλινικά σημεία  ή προφανή στοιχεία. </a:t>
            </a:r>
          </a:p>
          <a:p>
            <a:r>
              <a:rPr lang="el-GR" sz="2800" dirty="0"/>
              <a:t>Τα κλινικά σημεία είναι  ανιχνεύσιμα από έναν αντικειμενικό  παρατηρητή και μπορούν να μετρηθούν ή να εξεταστούν με βάση  αποδεκτά </a:t>
            </a:r>
            <a:r>
              <a:rPr lang="el-GR" sz="2800" dirty="0" smtClean="0"/>
              <a:t>πρότυπα. </a:t>
            </a:r>
            <a:endParaRPr lang="el-GR" sz="2800" dirty="0"/>
          </a:p>
          <a:p>
            <a:r>
              <a:rPr lang="el-GR" sz="2800" dirty="0"/>
              <a:t>Είναι ορατά  και γίνονται αντιληπτά κατά τη φυσική – κλινική εξέταση. </a:t>
            </a:r>
          </a:p>
          <a:p>
            <a:r>
              <a:rPr lang="el-GR" sz="2800" dirty="0"/>
              <a:t>Παραδείγματα κλινικών σημείων είναι , η κυάνωση, το οίδημα, η ωχρότητα η ερυθρότητα, η θερμοκρασία, η υπέρταση κλπ.</a:t>
            </a:r>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675608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Πηγές πληροφοριών </a:t>
            </a:r>
          </a:p>
        </p:txBody>
      </p:sp>
      <p:sp>
        <p:nvSpPr>
          <p:cNvPr id="9" name="Θέση περιεχομένου 8"/>
          <p:cNvSpPr>
            <a:spLocks noGrp="1"/>
          </p:cNvSpPr>
          <p:nvPr>
            <p:ph idx="1"/>
            <p:custDataLst>
              <p:tags r:id="rId3"/>
            </p:custDataLst>
          </p:nvPr>
        </p:nvSpPr>
        <p:spPr>
          <a:xfrm>
            <a:off x="251520" y="1313927"/>
            <a:ext cx="8892480" cy="2978091"/>
          </a:xfrm>
        </p:spPr>
        <p:txBody>
          <a:bodyPr>
            <a:noAutofit/>
          </a:bodyPr>
          <a:lstStyle/>
          <a:p>
            <a:r>
              <a:rPr lang="el-GR" sz="2800" dirty="0"/>
              <a:t>Οι πηγές πληροφοριών είναι άμεσες και  δευτερεύουσες. </a:t>
            </a:r>
          </a:p>
          <a:p>
            <a:r>
              <a:rPr lang="el-GR" sz="2800" dirty="0"/>
              <a:t>Ο ασθενής αποτελεί  την άμεση και κύρια πηγή πληροφοριών. </a:t>
            </a:r>
          </a:p>
          <a:p>
            <a:r>
              <a:rPr lang="el-GR" sz="2800" dirty="0"/>
              <a:t>Τα μέλη της οικογένειας, τα πρόσωπα υποστήριξης, οι άλλοι επαγγελματίες υγείας, τα  αρχεία και οι εκθέσεις, οι εργαστηριακές και διαγνωστικές εξετάσεις και η σχετική βιβλιογραφία είναι οι δευτερεύουσες ή έμμεσες πηγές. </a:t>
            </a:r>
          </a:p>
          <a:p>
            <a:r>
              <a:rPr lang="el-GR" sz="2800" dirty="0"/>
              <a:t>Στην πραγματικότητα όλες οι πηγές εκτός από τον ασθενή θεωρούνται δευτερεύουσες πηγές. </a:t>
            </a:r>
          </a:p>
          <a:p>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15414"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389797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Μέθοδοι Συλλογής Πληροφοριών</a:t>
            </a:r>
          </a:p>
        </p:txBody>
      </p:sp>
      <p:sp>
        <p:nvSpPr>
          <p:cNvPr id="9" name="Θέση περιεχομένου 8"/>
          <p:cNvSpPr>
            <a:spLocks noGrp="1"/>
          </p:cNvSpPr>
          <p:nvPr>
            <p:ph idx="1"/>
            <p:custDataLst>
              <p:tags r:id="rId3"/>
            </p:custDataLst>
          </p:nvPr>
        </p:nvSpPr>
        <p:spPr>
          <a:xfrm>
            <a:off x="230179" y="1628800"/>
            <a:ext cx="8892480" cy="2978091"/>
          </a:xfrm>
        </p:spPr>
        <p:txBody>
          <a:bodyPr>
            <a:noAutofit/>
          </a:bodyPr>
          <a:lstStyle/>
          <a:p>
            <a:r>
              <a:rPr lang="el-GR" sz="2800" dirty="0"/>
              <a:t>Οι κύριες μέθοδοι που χρησιμοποιούνται για τη συλλογή στοιχείων είναι : </a:t>
            </a:r>
          </a:p>
          <a:p>
            <a:pPr lvl="5">
              <a:buFont typeface="Wingdings" panose="05000000000000000000" pitchFamily="2" charset="2"/>
              <a:buChar char="v"/>
            </a:pPr>
            <a:r>
              <a:rPr lang="el-GR" sz="3200" dirty="0" smtClean="0"/>
              <a:t> η </a:t>
            </a:r>
            <a:r>
              <a:rPr lang="el-GR" sz="3200" dirty="0"/>
              <a:t>παρατήρηση, </a:t>
            </a:r>
          </a:p>
          <a:p>
            <a:pPr lvl="5">
              <a:buFont typeface="Wingdings" panose="05000000000000000000" pitchFamily="2" charset="2"/>
              <a:buChar char="v"/>
            </a:pPr>
            <a:r>
              <a:rPr lang="el-GR" sz="3200" dirty="0" smtClean="0"/>
              <a:t> η συνέντευξη, </a:t>
            </a:r>
            <a:endParaRPr lang="el-GR" sz="3200" dirty="0"/>
          </a:p>
          <a:p>
            <a:pPr lvl="5">
              <a:buFont typeface="Wingdings" panose="05000000000000000000" pitchFamily="2" charset="2"/>
              <a:buChar char="v"/>
            </a:pPr>
            <a:r>
              <a:rPr lang="el-GR" sz="3200" dirty="0" smtClean="0"/>
              <a:t> και </a:t>
            </a:r>
            <a:r>
              <a:rPr lang="el-GR" sz="3200" dirty="0"/>
              <a:t>η κλινική </a:t>
            </a:r>
            <a:r>
              <a:rPr lang="el-GR" sz="3200" dirty="0" smtClean="0"/>
              <a:t>εξέταση. </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669271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Παρατήρηση</a:t>
            </a:r>
          </a:p>
        </p:txBody>
      </p:sp>
      <p:sp>
        <p:nvSpPr>
          <p:cNvPr id="9" name="Θέση περιεχομένου 8"/>
          <p:cNvSpPr>
            <a:spLocks noGrp="1"/>
          </p:cNvSpPr>
          <p:nvPr>
            <p:ph idx="1"/>
            <p:custDataLst>
              <p:tags r:id="rId3"/>
            </p:custDataLst>
          </p:nvPr>
        </p:nvSpPr>
        <p:spPr>
          <a:xfrm>
            <a:off x="72007" y="1313927"/>
            <a:ext cx="8892480" cy="2978091"/>
          </a:xfrm>
        </p:spPr>
        <p:txBody>
          <a:bodyPr>
            <a:noAutofit/>
          </a:bodyPr>
          <a:lstStyle/>
          <a:p>
            <a:r>
              <a:rPr lang="el-GR" sz="2400" dirty="0"/>
              <a:t>Παρατήρηση είναι η συγκέντρωση πληροφοριών που γίνεται με τη χρήση των αισθήσεων του νοσηλευτή. </a:t>
            </a:r>
          </a:p>
          <a:p>
            <a:r>
              <a:rPr lang="el-GR" sz="2400" dirty="0"/>
              <a:t>Η παρατήρηση είναι μια συνειδητή , γνωστική ικανότητα  που αναπτύσσεται μέσω  προσπάθειας και συστηματική προσέγγισης. </a:t>
            </a:r>
          </a:p>
          <a:p>
            <a:r>
              <a:rPr lang="el-GR" sz="2400" dirty="0"/>
              <a:t>Παρόλο που η κύρια αίσθηση η οποία χρησιμοποιείται είναι η όραση, στην πραγματικότητα όλες οι αισθήσεις επιστρατεύονται κατά τη διάρκεια μιας προσεκτικής παρατήρησης. </a:t>
            </a:r>
          </a:p>
          <a:p>
            <a:r>
              <a:rPr lang="el-GR" sz="2400" dirty="0"/>
              <a:t>Οι νοσηλευτές πρέπει να εστιάζονται σε συγκεκριμένες πληροφορίες και να μην παρασυρθούν από το πλήθος των άσχετων πληροφοριών. Η παρατήρηση επομένως περιλαμβάνει και τη διάκριση ανάμεσα στις σημαντικές και ασήμαντες πληροφορίες.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488032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Συνέντευξη</a:t>
            </a:r>
          </a:p>
        </p:txBody>
      </p:sp>
      <p:sp>
        <p:nvSpPr>
          <p:cNvPr id="9" name="Θέση περιεχομένου 8"/>
          <p:cNvSpPr>
            <a:spLocks noGrp="1"/>
          </p:cNvSpPr>
          <p:nvPr>
            <p:ph idx="1"/>
            <p:custDataLst>
              <p:tags r:id="rId3"/>
            </p:custDataLst>
          </p:nvPr>
        </p:nvSpPr>
        <p:spPr>
          <a:xfrm>
            <a:off x="72007" y="1313927"/>
            <a:ext cx="8892480" cy="2978091"/>
          </a:xfrm>
        </p:spPr>
        <p:txBody>
          <a:bodyPr>
            <a:noAutofit/>
          </a:bodyPr>
          <a:lstStyle/>
          <a:p>
            <a:r>
              <a:rPr lang="el-GR" sz="2800" dirty="0"/>
              <a:t>Η συνέντευξη είναι μια προγραμματισμένη επικοινωνία ή μια συνομιλία που έχει έναν συγκεκριμένο σκοπό, για παράδειγμα τη λήψη ή την παροχή πληροφοριών, τον προσδιορισμό των προβλημάτων που απασχολούν περισσότερο τον ασθενή , την αξιολόγηση μιας αλλαγής , τη διδασκαλία, την ενθάρρυνση , τη συμβουλευτική ή τη </a:t>
            </a:r>
            <a:r>
              <a:rPr lang="el-GR" sz="2800" dirty="0" smtClean="0"/>
              <a:t>θεραπεία. </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315386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Μέθοδοι </a:t>
            </a:r>
            <a:r>
              <a:rPr lang="el-GR" altLang="el-GR" dirty="0"/>
              <a:t>προσέγγισης </a:t>
            </a:r>
          </a:p>
        </p:txBody>
      </p:sp>
      <p:sp>
        <p:nvSpPr>
          <p:cNvPr id="9" name="Θέση περιεχομένου 8"/>
          <p:cNvSpPr>
            <a:spLocks noGrp="1"/>
          </p:cNvSpPr>
          <p:nvPr>
            <p:ph idx="1"/>
            <p:custDataLst>
              <p:tags r:id="rId3"/>
            </p:custDataLst>
          </p:nvPr>
        </p:nvSpPr>
        <p:spPr>
          <a:xfrm>
            <a:off x="72007" y="1313927"/>
            <a:ext cx="8892480" cy="2978091"/>
          </a:xfrm>
        </p:spPr>
        <p:txBody>
          <a:bodyPr>
            <a:noAutofit/>
          </a:bodyPr>
          <a:lstStyle/>
          <a:p>
            <a:pPr marL="0" indent="0">
              <a:buNone/>
            </a:pPr>
            <a:r>
              <a:rPr lang="el-GR" sz="2800" dirty="0"/>
              <a:t>Υπάρχουν δυο μέθοδοι προσέγγισης στην συνέντευξη: </a:t>
            </a:r>
          </a:p>
          <a:p>
            <a:r>
              <a:rPr lang="el-GR" sz="2800" dirty="0"/>
              <a:t>η κατευθυνόμενη (άμεση)</a:t>
            </a:r>
          </a:p>
          <a:p>
            <a:r>
              <a:rPr lang="el-GR" sz="2800" dirty="0"/>
              <a:t> και η μη κατευθυνόμενη ( έμμεση)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612494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Κατευθυνόμενη </a:t>
            </a:r>
            <a:r>
              <a:rPr lang="el-GR" altLang="el-GR" dirty="0"/>
              <a:t>συνέντευξη </a:t>
            </a:r>
          </a:p>
        </p:txBody>
      </p:sp>
      <p:sp>
        <p:nvSpPr>
          <p:cNvPr id="9" name="Θέση περιεχομένου 8"/>
          <p:cNvSpPr>
            <a:spLocks noGrp="1"/>
          </p:cNvSpPr>
          <p:nvPr>
            <p:ph idx="1"/>
            <p:custDataLst>
              <p:tags r:id="rId3"/>
            </p:custDataLst>
          </p:nvPr>
        </p:nvSpPr>
        <p:spPr>
          <a:xfrm>
            <a:off x="224154" y="1484784"/>
            <a:ext cx="8892480" cy="2978091"/>
          </a:xfrm>
        </p:spPr>
        <p:txBody>
          <a:bodyPr>
            <a:noAutofit/>
          </a:bodyPr>
          <a:lstStyle/>
          <a:p>
            <a:r>
              <a:rPr lang="el-GR" sz="2400" dirty="0"/>
              <a:t>Η κατευθυνόμενη συνέντευξη είναι υψηλά  δομημένη και αποσπά συγκεκριμένες πληροφορίες. </a:t>
            </a:r>
          </a:p>
          <a:p>
            <a:r>
              <a:rPr lang="el-GR" sz="2400" dirty="0"/>
              <a:t>Ο νοσηλευτής αναφέρει τον σκοπό της συνέντευξης και κατευθύνει την συνέντευξη, τουλάχιστον στην αρχή. </a:t>
            </a:r>
          </a:p>
          <a:p>
            <a:r>
              <a:rPr lang="el-GR" sz="2400" dirty="0"/>
              <a:t>Ο ασθενής ανταποκρίνεται στις ερωτήσεις, αλλά έχει περιορισμένη δυνατότητα να κάνει ερωτήσεις ο ίδιος ή να συζητάει τις ανησυχίες του.  </a:t>
            </a:r>
          </a:p>
          <a:p>
            <a:r>
              <a:rPr lang="el-GR" sz="2400" dirty="0"/>
              <a:t>Οι νοσηλευτές  συχνά χρησιμοποιούν την κατευθυνόμενη συνέντευξη για να μαζέψουν πληροφορίες και να δώσουν πληροφορίες όταν ο χρόνος είναι περιορισμένος π.χ. σε μια επείγουσα κατάσταση.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506182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Μη Κατευθυνόμενη </a:t>
            </a:r>
            <a:r>
              <a:rPr lang="el-GR" altLang="el-GR" dirty="0"/>
              <a:t>συνέντευξη </a:t>
            </a:r>
          </a:p>
        </p:txBody>
      </p:sp>
      <p:sp>
        <p:nvSpPr>
          <p:cNvPr id="9" name="Θέση περιεχομένου 8"/>
          <p:cNvSpPr>
            <a:spLocks noGrp="1"/>
          </p:cNvSpPr>
          <p:nvPr>
            <p:ph idx="1"/>
            <p:custDataLst>
              <p:tags r:id="rId3"/>
            </p:custDataLst>
          </p:nvPr>
        </p:nvSpPr>
        <p:spPr>
          <a:xfrm>
            <a:off x="72007" y="1868737"/>
            <a:ext cx="8892480" cy="2978091"/>
          </a:xfrm>
        </p:spPr>
        <p:txBody>
          <a:bodyPr>
            <a:noAutofit/>
          </a:bodyPr>
          <a:lstStyle/>
          <a:p>
            <a:r>
              <a:rPr lang="el-GR" sz="3600" dirty="0"/>
              <a:t>Σε αντίθεση, κατά την διάρκεια μιας μη κατευθυνόμενης συνέντευξης </a:t>
            </a:r>
            <a:r>
              <a:rPr lang="el-GR" sz="3600" dirty="0" smtClean="0"/>
              <a:t>ο νοσηλευτής </a:t>
            </a:r>
            <a:r>
              <a:rPr lang="el-GR" sz="3600" dirty="0"/>
              <a:t>επιτρέπει στον ασθενή να ελέγχει το σκοπό, το θέμα της συνομιλίας και τον ρυθμό της.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66395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a:t>Τύποι Ερωτήσεων </a:t>
            </a:r>
            <a:r>
              <a:rPr lang="el-GR" altLang="el-GR" dirty="0" smtClean="0"/>
              <a:t>Συνέντευξης</a:t>
            </a:r>
            <a:endParaRPr lang="el-GR" altLang="el-GR" dirty="0"/>
          </a:p>
        </p:txBody>
      </p:sp>
      <p:sp>
        <p:nvSpPr>
          <p:cNvPr id="9" name="Θέση περιεχομένου 8"/>
          <p:cNvSpPr>
            <a:spLocks noGrp="1"/>
          </p:cNvSpPr>
          <p:nvPr>
            <p:ph idx="1"/>
            <p:custDataLst>
              <p:tags r:id="rId3"/>
            </p:custDataLst>
          </p:nvPr>
        </p:nvSpPr>
        <p:spPr>
          <a:xfrm>
            <a:off x="72007" y="1868737"/>
            <a:ext cx="8892480" cy="2978091"/>
          </a:xfrm>
        </p:spPr>
        <p:txBody>
          <a:bodyPr>
            <a:noAutofit/>
          </a:bodyPr>
          <a:lstStyle/>
          <a:p>
            <a:pPr marL="0" indent="0">
              <a:buNone/>
            </a:pPr>
            <a:r>
              <a:rPr lang="el-GR" sz="3600" dirty="0"/>
              <a:t>Οι ερωτήσεις  συχνά ταξινομούνται σε:</a:t>
            </a:r>
          </a:p>
          <a:p>
            <a:r>
              <a:rPr lang="el-GR" sz="3600" dirty="0"/>
              <a:t> κλειστές ή  </a:t>
            </a:r>
            <a:r>
              <a:rPr lang="el-GR" sz="3600" dirty="0" smtClean="0"/>
              <a:t>ανοιχτές. </a:t>
            </a:r>
            <a:endParaRPr lang="el-GR" sz="3600" dirty="0"/>
          </a:p>
          <a:p>
            <a:r>
              <a:rPr lang="el-GR" sz="3600" dirty="0" smtClean="0"/>
              <a:t> σε ουδέτερες. </a:t>
            </a:r>
            <a:endParaRPr lang="el-GR" sz="3600" dirty="0"/>
          </a:p>
          <a:p>
            <a:r>
              <a:rPr lang="el-GR" sz="3600" dirty="0"/>
              <a:t>και σε κατευθυντήριες.  </a:t>
            </a:r>
          </a:p>
          <a:p>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914369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Κλειστές Ερωτήσεις</a:t>
            </a:r>
            <a:endParaRPr lang="el-GR" altLang="el-GR" dirty="0"/>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r>
              <a:rPr lang="el-GR" sz="2400" dirty="0"/>
              <a:t>Οι </a:t>
            </a:r>
            <a:r>
              <a:rPr lang="el-GR" sz="2400" b="1" dirty="0">
                <a:solidFill>
                  <a:srgbClr val="0000FF"/>
                </a:solidFill>
              </a:rPr>
              <a:t>κλειστές ερωτήσεις </a:t>
            </a:r>
            <a:r>
              <a:rPr lang="el-GR" sz="2400" dirty="0"/>
              <a:t>(</a:t>
            </a:r>
            <a:r>
              <a:rPr lang="el-GR" sz="2400" dirty="0" err="1"/>
              <a:t>closed</a:t>
            </a:r>
            <a:r>
              <a:rPr lang="el-GR" sz="2400" dirty="0"/>
              <a:t>) χρησιμοποιούνται σε  μια άμεση </a:t>
            </a:r>
            <a:r>
              <a:rPr lang="el-GR" sz="2400" dirty="0" smtClean="0"/>
              <a:t>συνέντευξη.</a:t>
            </a:r>
            <a:endParaRPr lang="el-GR" sz="2400" dirty="0"/>
          </a:p>
          <a:p>
            <a:r>
              <a:rPr lang="el-GR" sz="2400" dirty="0"/>
              <a:t> είναι </a:t>
            </a:r>
            <a:r>
              <a:rPr lang="el-GR" sz="2400" dirty="0" smtClean="0"/>
              <a:t>περιοριστικές.</a:t>
            </a:r>
            <a:endParaRPr lang="el-GR" sz="2400" dirty="0"/>
          </a:p>
          <a:p>
            <a:r>
              <a:rPr lang="el-GR" sz="2400" dirty="0"/>
              <a:t> απαιτούν μόνο ¨ναι¨ ή ¨όχι¨ ή σύντομες πραγματικές απαντήσεις δίνοντας συγκεκριμένες πληροφορίες. </a:t>
            </a:r>
          </a:p>
          <a:p>
            <a:r>
              <a:rPr lang="el-GR" sz="2400" dirty="0"/>
              <a:t>Συχνά αρχίζουν με ¨πότε¨, ¨που ¨ , ¨ ποιος¨, τι’’. </a:t>
            </a:r>
          </a:p>
          <a:p>
            <a:r>
              <a:rPr lang="el-GR" sz="2400" dirty="0"/>
              <a:t>Παραδείγματα κλειστών ερωτήσεων είναι ‘’τι φάρμακα πήρες;’’ ‘’πονάς τώρα;’’ ‘’δείξε μου που είναι;’’ ‘’πόσον χρονών είσαι;’’ ‘’πότε έπεσες;’’</a:t>
            </a:r>
          </a:p>
          <a:p>
            <a:r>
              <a:rPr lang="el-GR" sz="2400" dirty="0"/>
              <a:t> Το πολύ αγχωμένο άτομο και το άτομο που έχει δυσκολία στο να επικοινωνεί θα βρει τις κλειστές ερωτήσεις ευκολότερες για να τις απαντήσει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65414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Ανοιχτές ερωτήσεις (α) </a:t>
            </a:r>
            <a:endParaRPr lang="el-GR" altLang="el-GR" dirty="0"/>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r>
              <a:rPr lang="el-GR" sz="2400" dirty="0"/>
              <a:t>Οι </a:t>
            </a:r>
            <a:r>
              <a:rPr lang="el-GR" sz="2400" b="1" dirty="0">
                <a:solidFill>
                  <a:srgbClr val="0000FF"/>
                </a:solidFill>
              </a:rPr>
              <a:t>ανοιχτές ερωτήσεις </a:t>
            </a:r>
            <a:r>
              <a:rPr lang="el-GR" sz="2400" dirty="0"/>
              <a:t>(</a:t>
            </a:r>
            <a:r>
              <a:rPr lang="el-GR" sz="2400" dirty="0" err="1"/>
              <a:t>open</a:t>
            </a:r>
            <a:r>
              <a:rPr lang="el-GR" sz="2400" dirty="0"/>
              <a:t> – </a:t>
            </a:r>
            <a:r>
              <a:rPr lang="el-GR" sz="2400" dirty="0" err="1"/>
              <a:t>ended</a:t>
            </a:r>
            <a:r>
              <a:rPr lang="el-GR" sz="2400" dirty="0"/>
              <a:t>)  έχουν σχέση με την έμμεση συνέντευξη και προσκαλούν τους ασθενής να ανακαλύψουν, να εξερευνήσουν, να επεξεργαστούν, να ξεκαθαρίσουν, να διευκρινίσουν  και να αποτυπώσουν  τις σκέψεις τους, τις απόψεις τους  και τα αισθήματα τους. </a:t>
            </a:r>
          </a:p>
          <a:p>
            <a:r>
              <a:rPr lang="el-GR" sz="2400" dirty="0"/>
              <a:t>Μια ανοιχτή ερώτηση καθορίζει μόνο το γενικό θέμα που θα συζητηθεί και προκαλεί απαντήσεις με τη χρήση περισσότερων από μία ή δύο λέξεων.</a:t>
            </a:r>
          </a:p>
          <a:p>
            <a:r>
              <a:rPr lang="el-GR" sz="2400" dirty="0"/>
              <a:t> Τέτοιες ερωτήσεις δίνουν στους ασθενείς την ελευθερία να κοινοποιούν  μόνο τις πληροφορίες τις οποίες είναι αυτοί έτοιμοι να αποκαλύψουν.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998429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Ανοιχτές ερωτήσεις (β) </a:t>
            </a:r>
            <a:endParaRPr lang="el-GR" altLang="el-GR" dirty="0"/>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r>
              <a:rPr lang="el-GR" sz="2400" dirty="0"/>
              <a:t>Μια ουδέτερη ερώτηση είναι η ερώτηση που ο ασθενής μπορεί να απαντήσει χωρίς οδηγίες ή πίεση  από το νοσηλευτή και χρησιμοποιείται σε έμμεσες συνεντεύξεις.</a:t>
            </a:r>
          </a:p>
          <a:p>
            <a:r>
              <a:rPr lang="el-GR" sz="2400" dirty="0"/>
              <a:t> Παραδείγματα είναι ‘’Πως αισθάνεστε γι’ αυτό;‘’ ‘’Γιατί νομίζετε ότι κάνατε τη χειρουργική επέμβαση ;’’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467656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Ουδέτερες ερωτήσεις (β) </a:t>
            </a:r>
            <a:endParaRPr lang="el-GR" altLang="el-GR" dirty="0"/>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r>
              <a:rPr lang="el-GR" sz="2400" dirty="0"/>
              <a:t>Μια ουδέτερη ερώτηση είναι η ερώτηση που ο ασθενής μπορεί να απαντήσει χωρίς οδηγίες ή πίεση  από το νοσηλευτή και χρησιμοποιείται σε έμμεσες συνεντεύξεις.</a:t>
            </a:r>
          </a:p>
          <a:p>
            <a:r>
              <a:rPr lang="el-GR" sz="2400" dirty="0"/>
              <a:t> Παραδείγματα είναι ‘’Πως αισθάνεστε γι’ αυτό;‘’ ‘’Γιατί νομίζετε ότι κάνατε τη χειρουργική επέμβαση ;’’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59812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372961"/>
            <a:ext cx="8229600" cy="940966"/>
          </a:xfrm>
        </p:spPr>
        <p:txBody>
          <a:bodyPr>
            <a:noAutofit/>
          </a:bodyPr>
          <a:lstStyle/>
          <a:p>
            <a:r>
              <a:rPr lang="el-GR" altLang="el-GR" dirty="0" smtClean="0"/>
              <a:t>Κατευθυντήρια </a:t>
            </a:r>
            <a:r>
              <a:rPr lang="el-GR" altLang="el-GR" dirty="0"/>
              <a:t>ερώτηση </a:t>
            </a:r>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r>
              <a:rPr lang="el-GR" sz="2400" dirty="0"/>
              <a:t>Μια </a:t>
            </a:r>
            <a:r>
              <a:rPr lang="el-GR" sz="2400" b="1" dirty="0">
                <a:solidFill>
                  <a:srgbClr val="0000FF"/>
                </a:solidFill>
              </a:rPr>
              <a:t>κατευθυντήρια ερώτηση </a:t>
            </a:r>
            <a:r>
              <a:rPr lang="el-GR" sz="2400" dirty="0"/>
              <a:t>σε αντίθεση είναι συνήθως </a:t>
            </a:r>
            <a:r>
              <a:rPr lang="el-GR" sz="2400" dirty="0" smtClean="0"/>
              <a:t>κλειστή.</a:t>
            </a:r>
            <a:endParaRPr lang="el-GR" sz="2400" dirty="0"/>
          </a:p>
          <a:p>
            <a:r>
              <a:rPr lang="el-GR" sz="2400" dirty="0"/>
              <a:t>Χρησιμοποιείται σε άμεσες συνεντεύξεις και κατευθύνει την απάντηση του ασθενή. </a:t>
            </a:r>
          </a:p>
          <a:p>
            <a:r>
              <a:rPr lang="el-GR" sz="2400" dirty="0"/>
              <a:t>Παραδείγματα είναι ‘’Είστε αγχωμένος για την εγχείρηση αύριο, δεν είστε;’’ ‘’Θα πάρετε το φάρμακο σας, δεν θα το πάρετε;’’.</a:t>
            </a:r>
          </a:p>
          <a:p>
            <a:r>
              <a:rPr lang="el-GR" sz="2400" dirty="0"/>
              <a:t> Η κατευθυντήρια ερώτηση δίνει στον ασθενή μικρότερη δυνατότητα να αποφασίσει εάν η απάντηση είναι αληθινή ή όχι. </a:t>
            </a:r>
          </a:p>
          <a:p>
            <a:r>
              <a:rPr lang="el-GR" sz="2400" dirty="0"/>
              <a:t>Οι κατευθυντήριες ερωτήσεις δημιουργούν πρόβλημα εάν ο ασθενής στην προσπάθεια του να ευχαριστήσει το νοσηλευτή , δώσει ανακριβείς απαντήσεις. Αυτό μπορεί να οδηγήσει σε ανακριβή στοιχεία.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4232180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Ανοιχτές Ερωτήσεις - Πλεονεκτήματα</a:t>
            </a:r>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pPr marL="457200" indent="-457200">
              <a:buFont typeface="+mj-lt"/>
              <a:buAutoNum type="arabicPeriod"/>
            </a:pPr>
            <a:r>
              <a:rPr lang="el-GR" sz="2000" dirty="0"/>
              <a:t>Επιτρέπουν τον ασθενή να  συζητάει.</a:t>
            </a:r>
          </a:p>
          <a:p>
            <a:pPr marL="457200" indent="-457200">
              <a:buFont typeface="+mj-lt"/>
              <a:buAutoNum type="arabicPeriod"/>
            </a:pPr>
            <a:r>
              <a:rPr lang="el-GR" sz="2000" dirty="0"/>
              <a:t>Ο εξεταστής είναι ικανός να ακούσει και να παρατηρεί.</a:t>
            </a:r>
          </a:p>
          <a:p>
            <a:pPr marL="457200" indent="-457200">
              <a:buFont typeface="+mj-lt"/>
              <a:buAutoNum type="arabicPeriod"/>
            </a:pPr>
            <a:r>
              <a:rPr lang="el-GR" sz="2000" dirty="0"/>
              <a:t>Είναι εύκολες να απαντηθούν και δεν είναι απειλητικές.</a:t>
            </a:r>
          </a:p>
          <a:p>
            <a:pPr marL="457200" indent="-457200">
              <a:buFont typeface="+mj-lt"/>
              <a:buAutoNum type="arabicPeriod"/>
            </a:pPr>
            <a:r>
              <a:rPr lang="el-GR" sz="2000" dirty="0"/>
              <a:t>Αποκαλύπτουν τι νομίζει  ο ασθενής ότι είναι σημαντικό.</a:t>
            </a:r>
          </a:p>
          <a:p>
            <a:pPr marL="457200" indent="-457200">
              <a:buFont typeface="+mj-lt"/>
              <a:buAutoNum type="arabicPeriod"/>
            </a:pPr>
            <a:r>
              <a:rPr lang="el-GR" sz="2000" dirty="0"/>
              <a:t>Ίσως αποκαλύψουν  έλλειψη πληροφοριών του ασθενή, παρερμηνεία λέξεων, προκαταλήψεις ή στερεότυπα.</a:t>
            </a:r>
          </a:p>
          <a:p>
            <a:pPr marL="457200" indent="-457200">
              <a:buFont typeface="+mj-lt"/>
              <a:buAutoNum type="arabicPeriod"/>
            </a:pPr>
            <a:r>
              <a:rPr lang="el-GR" sz="2000" dirty="0"/>
              <a:t>Μπορούν να παρέχουν πληροφορίες τις οποίες ο εξεταστής ίσως δεν έχει ρωτήσει να μάθει.</a:t>
            </a:r>
          </a:p>
          <a:p>
            <a:pPr marL="457200" indent="-457200">
              <a:buFont typeface="+mj-lt"/>
              <a:buAutoNum type="arabicPeriod"/>
            </a:pPr>
            <a:r>
              <a:rPr lang="el-GR" sz="2000" dirty="0"/>
              <a:t>Μπορούν να αποκαλύψουν τα συναισθήματα του ασθενή για το συγκεκριμένο θέμα.</a:t>
            </a:r>
          </a:p>
          <a:p>
            <a:pPr marL="457200" indent="-457200">
              <a:buFont typeface="+mj-lt"/>
              <a:buAutoNum type="arabicPeriod"/>
            </a:pPr>
            <a:r>
              <a:rPr lang="el-GR" sz="2000" dirty="0"/>
              <a:t>Μπορούν να προάγουν το  ενδιαφέρον και την εμπιστοσύνη εξαιτίας της ελευθερίας που παρέχουν.</a:t>
            </a:r>
          </a:p>
          <a:p>
            <a:pPr marL="457200" indent="-457200">
              <a:buFont typeface="+mj-lt"/>
              <a:buAutoNum type="arabicPeriod"/>
            </a:pP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212282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Ανοιχτές Ερωτήσεις - Μειονεκτήματα</a:t>
            </a:r>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pPr marL="457200" indent="-457200">
              <a:buFont typeface="+mj-lt"/>
              <a:buAutoNum type="arabicPeriod"/>
            </a:pPr>
            <a:r>
              <a:rPr lang="el-GR" sz="2400" dirty="0"/>
              <a:t>Απαιτούν περισσότερο χρόνο.</a:t>
            </a:r>
          </a:p>
          <a:p>
            <a:pPr marL="457200" indent="-457200">
              <a:buFont typeface="+mj-lt"/>
              <a:buAutoNum type="arabicPeriod"/>
            </a:pPr>
            <a:r>
              <a:rPr lang="el-GR" sz="2400" dirty="0"/>
              <a:t>Μόνο σύντομες απαντήσεις μπορούν να δοθούν.</a:t>
            </a:r>
          </a:p>
          <a:p>
            <a:pPr marL="457200" indent="-457200">
              <a:buFont typeface="+mj-lt"/>
              <a:buAutoNum type="arabicPeriod"/>
            </a:pPr>
            <a:r>
              <a:rPr lang="el-GR" sz="2400" dirty="0"/>
              <a:t>Πολύτιμες πληροφορίες μπορεί να μην έρθουν στην επιφάνεια.</a:t>
            </a:r>
          </a:p>
          <a:p>
            <a:pPr marL="457200" indent="-457200">
              <a:buFont typeface="+mj-lt"/>
              <a:buAutoNum type="arabicPeriod"/>
            </a:pPr>
            <a:r>
              <a:rPr lang="el-GR" sz="2400" dirty="0"/>
              <a:t>Συχνά αποσπούν περισσότερες πληροφορίες από ότι είναι απαραίτητο.</a:t>
            </a:r>
          </a:p>
          <a:p>
            <a:pPr marL="457200" indent="-457200">
              <a:buFont typeface="+mj-lt"/>
              <a:buAutoNum type="arabicPeriod"/>
            </a:pPr>
            <a:r>
              <a:rPr lang="el-GR" sz="2400" dirty="0"/>
              <a:t>Οι απαντήσεις είναι δύσκολο να τεκμηριωθούν και απαιτούν ικανότητα στην καταγραφή τους.</a:t>
            </a:r>
          </a:p>
          <a:p>
            <a:pPr marL="457200" indent="-457200">
              <a:buFont typeface="+mj-lt"/>
              <a:buAutoNum type="arabicPeriod"/>
            </a:pPr>
            <a:r>
              <a:rPr lang="el-GR" sz="2400" dirty="0"/>
              <a:t>Ο εξεταστής απαιτείται να έχει ικανότητα να ελέγχει τη χρονική διάρκεια και την πορεία της συνέντευξης.</a:t>
            </a:r>
          </a:p>
          <a:p>
            <a:pPr marL="457200" indent="-457200">
              <a:buFont typeface="+mj-lt"/>
              <a:buAutoNum type="arabicPeriod"/>
            </a:pPr>
            <a:r>
              <a:rPr lang="el-GR" sz="2400" dirty="0"/>
              <a:t>Οι απαντήσεις απαιτούν ψυχολογική διορατικότητα και ευαισθησία από τον εξεταστή. </a:t>
            </a:r>
          </a:p>
          <a:p>
            <a:pPr marL="0" indent="0">
              <a:buNone/>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043367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Κλειστές Ερωτήσεις - Πλεονεκτήματα</a:t>
            </a:r>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pPr marL="457200" indent="-457200">
              <a:buFont typeface="+mj-lt"/>
              <a:buAutoNum type="arabicPeriod"/>
            </a:pPr>
            <a:r>
              <a:rPr lang="el-GR" sz="2400" dirty="0"/>
              <a:t>Ερωτήσεις και απαντήσεις μπορούν να ελεγχθούν ποιο αποτελεσματικά.</a:t>
            </a:r>
          </a:p>
          <a:p>
            <a:pPr marL="457200" indent="-457200">
              <a:buFont typeface="+mj-lt"/>
              <a:buAutoNum type="arabicPeriod"/>
            </a:pPr>
            <a:r>
              <a:rPr lang="el-GR" sz="2400" dirty="0"/>
              <a:t>Απαιτούν λιγότερη προσπάθεια από τον ασθενή (εξεταζόμενο).</a:t>
            </a:r>
          </a:p>
          <a:p>
            <a:pPr marL="457200" indent="-457200">
              <a:buFont typeface="+mj-lt"/>
              <a:buAutoNum type="arabicPeriod"/>
            </a:pPr>
            <a:r>
              <a:rPr lang="el-GR" sz="2400" dirty="0"/>
              <a:t>Μπορεί να είναι λιγότερο απειλητικές, αφού δεν απαιτούν εξηγήσεις ή δικαιολογίες.</a:t>
            </a:r>
          </a:p>
          <a:p>
            <a:pPr marL="457200" indent="-457200">
              <a:buFont typeface="+mj-lt"/>
              <a:buAutoNum type="arabicPeriod"/>
            </a:pPr>
            <a:r>
              <a:rPr lang="el-GR" sz="2400" dirty="0"/>
              <a:t>Διαρκούν λιγότερο χρόνο.</a:t>
            </a:r>
          </a:p>
          <a:p>
            <a:pPr marL="457200" indent="-457200">
              <a:buFont typeface="+mj-lt"/>
              <a:buAutoNum type="arabicPeriod"/>
            </a:pPr>
            <a:r>
              <a:rPr lang="el-GR" sz="2400" dirty="0"/>
              <a:t>Πληροφορίες μπορεί να ζητηθούν συντομότερα από ότι εάν προσφέρονταν εθελοντικά.</a:t>
            </a:r>
          </a:p>
          <a:p>
            <a:pPr marL="457200" indent="-457200">
              <a:buFont typeface="+mj-lt"/>
              <a:buAutoNum type="arabicPeriod"/>
            </a:pPr>
            <a:r>
              <a:rPr lang="el-GR" sz="2400" dirty="0"/>
              <a:t>Οι απαντήσεις εύκολα καταγράφονται.</a:t>
            </a:r>
          </a:p>
          <a:p>
            <a:pPr marL="457200" indent="-457200">
              <a:buFont typeface="+mj-lt"/>
              <a:buAutoNum type="arabicPeriod"/>
            </a:pPr>
            <a:r>
              <a:rPr lang="el-GR" sz="2400" dirty="0"/>
              <a:t>Οι ερωτήσεις είναι εύκολο να χρησιμοποιηθούν και  από έναν μη έμπειρο εξεταστή.</a:t>
            </a:r>
          </a:p>
          <a:p>
            <a:pPr marL="457200" indent="-457200">
              <a:buFont typeface="+mj-lt"/>
              <a:buAutoNum type="arabicPeriod"/>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663143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Κλειστές Ερωτήσεις - Μειονεκτήματα</a:t>
            </a:r>
          </a:p>
        </p:txBody>
      </p:sp>
      <p:sp>
        <p:nvSpPr>
          <p:cNvPr id="9" name="Θέση περιεχομένου 8"/>
          <p:cNvSpPr>
            <a:spLocks noGrp="1"/>
          </p:cNvSpPr>
          <p:nvPr>
            <p:ph idx="1"/>
            <p:custDataLst>
              <p:tags r:id="rId3"/>
            </p:custDataLst>
          </p:nvPr>
        </p:nvSpPr>
        <p:spPr>
          <a:xfrm>
            <a:off x="221251" y="1196752"/>
            <a:ext cx="8892480" cy="2978091"/>
          </a:xfrm>
        </p:spPr>
        <p:txBody>
          <a:bodyPr>
            <a:noAutofit/>
          </a:bodyPr>
          <a:lstStyle/>
          <a:p>
            <a:pPr marL="457200" indent="-457200">
              <a:buFont typeface="+mj-lt"/>
              <a:buAutoNum type="arabicPeriod"/>
            </a:pPr>
            <a:r>
              <a:rPr lang="el-GR" sz="2400" dirty="0"/>
              <a:t>Μπορεί να παρέχουν πολύ λιγότερες πληροφορίες και απαιτούν μια συνέχιση ερωτήσεων.</a:t>
            </a:r>
          </a:p>
          <a:p>
            <a:pPr marL="457200" indent="-457200">
              <a:buFont typeface="+mj-lt"/>
              <a:buAutoNum type="arabicPeriod"/>
            </a:pPr>
            <a:r>
              <a:rPr lang="el-GR" sz="2400" dirty="0"/>
              <a:t>Ίσως να μην αποκαλύπτουν πως αισθάνεται ο ασθενής (εξεταζόμενος).</a:t>
            </a:r>
          </a:p>
          <a:p>
            <a:pPr marL="457200" indent="-457200">
              <a:buFont typeface="+mj-lt"/>
              <a:buAutoNum type="arabicPeriod"/>
            </a:pPr>
            <a:r>
              <a:rPr lang="el-GR" sz="2400" dirty="0"/>
              <a:t>Δεν επιτρέπουν τον εξεταστή να παρουσιάσει εθελοντικά πιθανές πολύτιμες πληροφορίες.</a:t>
            </a:r>
          </a:p>
          <a:p>
            <a:pPr marL="457200" indent="-457200">
              <a:buFont typeface="+mj-lt"/>
              <a:buAutoNum type="arabicPeriod"/>
            </a:pPr>
            <a:r>
              <a:rPr lang="el-GR" sz="2400" dirty="0"/>
              <a:t>Μπορεί να εμποδίσουν την επικοινωνία και να μεταφέρουν λανθασμένη  έλλειψη ενδιαφέροντος από τον εξεταστή.</a:t>
            </a:r>
          </a:p>
          <a:p>
            <a:pPr marL="457200" indent="-457200">
              <a:buFont typeface="+mj-lt"/>
              <a:buAutoNum type="arabicPeriod"/>
            </a:pPr>
            <a:r>
              <a:rPr lang="el-GR" sz="2400" dirty="0"/>
              <a:t>Ο εξεταστής μπορεί να κυριαρχήσει στην συνέντευξη με ερωτήσεις.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222070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Προγραμματισμός της Συνέντευξης - Περιβάλλον</a:t>
            </a:r>
          </a:p>
        </p:txBody>
      </p:sp>
      <p:sp>
        <p:nvSpPr>
          <p:cNvPr id="9" name="Θέση περιεχομένου 8"/>
          <p:cNvSpPr>
            <a:spLocks noGrp="1"/>
          </p:cNvSpPr>
          <p:nvPr>
            <p:ph idx="1"/>
            <p:custDataLst>
              <p:tags r:id="rId3"/>
            </p:custDataLst>
          </p:nvPr>
        </p:nvSpPr>
        <p:spPr>
          <a:xfrm>
            <a:off x="539552" y="2060848"/>
            <a:ext cx="8892480" cy="2978091"/>
          </a:xfrm>
        </p:spPr>
        <p:txBody>
          <a:bodyPr>
            <a:noAutofit/>
          </a:bodyPr>
          <a:lstStyle/>
          <a:p>
            <a:pPr marL="457200" indent="-457200">
              <a:buFont typeface="+mj-lt"/>
              <a:buAutoNum type="arabicPeriod"/>
            </a:pPr>
            <a:r>
              <a:rPr lang="el-GR" dirty="0"/>
              <a:t>Χρόνος </a:t>
            </a:r>
          </a:p>
          <a:p>
            <a:pPr marL="457200" indent="-457200">
              <a:buFont typeface="+mj-lt"/>
              <a:buAutoNum type="arabicPeriod"/>
            </a:pPr>
            <a:r>
              <a:rPr lang="el-GR" dirty="0"/>
              <a:t>Τόπος</a:t>
            </a:r>
          </a:p>
          <a:p>
            <a:pPr marL="457200" indent="-457200">
              <a:buFont typeface="+mj-lt"/>
              <a:buAutoNum type="arabicPeriod"/>
            </a:pPr>
            <a:r>
              <a:rPr lang="el-GR" dirty="0"/>
              <a:t>Ρύθμιση Πλαισίου </a:t>
            </a:r>
          </a:p>
          <a:p>
            <a:pPr marL="457200" indent="-457200">
              <a:buFont typeface="+mj-lt"/>
              <a:buAutoNum type="arabicPeriod"/>
            </a:pPr>
            <a:r>
              <a:rPr lang="el-GR" dirty="0"/>
              <a:t>Απόσταση </a:t>
            </a:r>
          </a:p>
          <a:p>
            <a:pPr marL="457200" indent="-457200">
              <a:buFont typeface="+mj-lt"/>
              <a:buAutoNum type="arabicPeriod"/>
            </a:pPr>
            <a:r>
              <a:rPr lang="el-GR" dirty="0"/>
              <a:t>Γλώσσα </a:t>
            </a:r>
          </a:p>
          <a:p>
            <a:pPr marL="457200" indent="-457200">
              <a:buFont typeface="+mj-lt"/>
              <a:buAutoNum type="arabicPeriod"/>
            </a:pPr>
            <a:endParaRPr lang="el-GR" dirty="0"/>
          </a:p>
          <a:p>
            <a:pPr marL="457200" indent="-457200">
              <a:buFont typeface="+mj-lt"/>
              <a:buAutoNum type="arabicPeriod"/>
            </a:pP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1590865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Στάδια της Συνέντευξης </a:t>
            </a:r>
          </a:p>
        </p:txBody>
      </p:sp>
      <p:sp>
        <p:nvSpPr>
          <p:cNvPr id="9" name="Θέση περιεχομένου 8"/>
          <p:cNvSpPr>
            <a:spLocks noGrp="1"/>
          </p:cNvSpPr>
          <p:nvPr>
            <p:ph idx="1"/>
            <p:custDataLst>
              <p:tags r:id="rId3"/>
            </p:custDataLst>
          </p:nvPr>
        </p:nvSpPr>
        <p:spPr>
          <a:xfrm>
            <a:off x="539552" y="2060848"/>
            <a:ext cx="8892480" cy="2978091"/>
          </a:xfrm>
        </p:spPr>
        <p:txBody>
          <a:bodyPr>
            <a:noAutofit/>
          </a:bodyPr>
          <a:lstStyle/>
          <a:p>
            <a:pPr marL="0" indent="0">
              <a:buNone/>
            </a:pPr>
            <a:r>
              <a:rPr lang="el-GR" dirty="0"/>
              <a:t>Η συνέντευξη έχει τρία κύρια στάδια: </a:t>
            </a:r>
          </a:p>
          <a:p>
            <a:pPr marL="457200" indent="-457200">
              <a:buFont typeface="+mj-lt"/>
              <a:buAutoNum type="arabicPeriod"/>
            </a:pPr>
            <a:r>
              <a:rPr lang="el-GR" dirty="0"/>
              <a:t>το αρχικό στάδιο </a:t>
            </a:r>
          </a:p>
          <a:p>
            <a:pPr marL="457200" indent="-457200">
              <a:buFont typeface="+mj-lt"/>
              <a:buAutoNum type="arabicPeriod"/>
            </a:pPr>
            <a:r>
              <a:rPr lang="el-GR" dirty="0"/>
              <a:t>το κυρίως μέρος  </a:t>
            </a:r>
          </a:p>
          <a:p>
            <a:pPr marL="457200" indent="-457200">
              <a:buFont typeface="+mj-lt"/>
              <a:buAutoNum type="arabicPeriod"/>
            </a:pPr>
            <a:r>
              <a:rPr lang="el-GR" dirty="0"/>
              <a:t>και το τελικό ή καταληκτικό στάδιο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726539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Κλινική </a:t>
            </a:r>
            <a:r>
              <a:rPr lang="el-GR" altLang="el-GR" dirty="0" smtClean="0"/>
              <a:t>Εξέταση (α)</a:t>
            </a:r>
            <a:endParaRPr lang="el-GR" altLang="el-GR" dirty="0"/>
          </a:p>
        </p:txBody>
      </p:sp>
      <p:sp>
        <p:nvSpPr>
          <p:cNvPr id="9" name="Θέση περιεχομένου 8"/>
          <p:cNvSpPr>
            <a:spLocks noGrp="1"/>
          </p:cNvSpPr>
          <p:nvPr>
            <p:ph idx="1"/>
            <p:custDataLst>
              <p:tags r:id="rId3"/>
            </p:custDataLst>
          </p:nvPr>
        </p:nvSpPr>
        <p:spPr>
          <a:xfrm>
            <a:off x="251519" y="1628800"/>
            <a:ext cx="8892480" cy="2978091"/>
          </a:xfrm>
        </p:spPr>
        <p:txBody>
          <a:bodyPr>
            <a:noAutofit/>
          </a:bodyPr>
          <a:lstStyle/>
          <a:p>
            <a:r>
              <a:rPr lang="el-GR" sz="2400" dirty="0"/>
              <a:t>Είναι μία μέθοδος συστηματικής συλλογής πληροφοριών που χρησιμοποιεί την παρατήρηση, δηλαδή τις αισθήσεις της οράσεως, της ακοής, της όσφρησης και της αφής, για να εντοπίσει προβλήματα υγείας. </a:t>
            </a:r>
          </a:p>
          <a:p>
            <a:r>
              <a:rPr lang="el-GR" sz="2400" dirty="0"/>
              <a:t>Ο νοσηλευτής πραγματοποιεί την κλινική εξέταση χρησιμοποιώντας τις μεθόδους της επισκόπησης, της ακρόασης, της επίκρουσης και της ψηλάφησης. </a:t>
            </a:r>
          </a:p>
          <a:p>
            <a:r>
              <a:rPr lang="el-GR" sz="2400" dirty="0"/>
              <a:t>Η σωματική εξέταση γίνεται συστηματικά. </a:t>
            </a:r>
          </a:p>
          <a:p>
            <a:r>
              <a:rPr lang="el-GR" sz="2400" dirty="0"/>
              <a:t>Μπορεί να οργανωθεί σύμφωνα με την προτίμηση του εξεταστή, συνήθως όμως πραγματοποιείται  κατά σύστημα εξέταση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105380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Κλινική </a:t>
            </a:r>
            <a:r>
              <a:rPr lang="el-GR" altLang="el-GR" dirty="0" smtClean="0"/>
              <a:t>Εξέταση (β)</a:t>
            </a:r>
            <a:endParaRPr lang="el-GR" altLang="el-GR" dirty="0"/>
          </a:p>
        </p:txBody>
      </p:sp>
      <p:sp>
        <p:nvSpPr>
          <p:cNvPr id="9" name="Θέση περιεχομένου 8"/>
          <p:cNvSpPr>
            <a:spLocks noGrp="1"/>
          </p:cNvSpPr>
          <p:nvPr>
            <p:ph idx="1"/>
            <p:custDataLst>
              <p:tags r:id="rId3"/>
            </p:custDataLst>
          </p:nvPr>
        </p:nvSpPr>
        <p:spPr>
          <a:xfrm>
            <a:off x="251519" y="1628800"/>
            <a:ext cx="8892480" cy="2978091"/>
          </a:xfrm>
        </p:spPr>
        <p:txBody>
          <a:bodyPr>
            <a:noAutofit/>
          </a:bodyPr>
          <a:lstStyle/>
          <a:p>
            <a:r>
              <a:rPr lang="el-GR" dirty="0"/>
              <a:t>Ο νοσηλευτής για να συλλέξει με ακρίβεια τις πληροφορίες πρέπει να έχει επίγνωση των δικών της προκαταλήψεων, των ηθικών της αξιών, των πεποιθήσεών της και να μπορεί να διαχωρίζει τα γεγονότα από τις </a:t>
            </a:r>
            <a:r>
              <a:rPr lang="el-GR" dirty="0" smtClean="0"/>
              <a:t>υποθέσεις.</a:t>
            </a:r>
            <a:endParaRPr lang="el-GR"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37321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907968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72961"/>
            <a:ext cx="9143999" cy="940966"/>
          </a:xfrm>
        </p:spPr>
        <p:txBody>
          <a:bodyPr>
            <a:noAutofit/>
          </a:bodyPr>
          <a:lstStyle/>
          <a:p>
            <a:r>
              <a:rPr lang="el-GR" altLang="el-GR" dirty="0"/>
              <a:t>Καταγραφή Πληροφοριών </a:t>
            </a:r>
          </a:p>
        </p:txBody>
      </p:sp>
      <p:sp>
        <p:nvSpPr>
          <p:cNvPr id="9" name="Θέση περιεχομένου 8"/>
          <p:cNvSpPr>
            <a:spLocks noGrp="1"/>
          </p:cNvSpPr>
          <p:nvPr>
            <p:ph idx="1"/>
            <p:custDataLst>
              <p:tags r:id="rId3"/>
            </p:custDataLst>
          </p:nvPr>
        </p:nvSpPr>
        <p:spPr>
          <a:xfrm>
            <a:off x="251519" y="1354881"/>
            <a:ext cx="8892480" cy="2978091"/>
          </a:xfrm>
        </p:spPr>
        <p:txBody>
          <a:bodyPr>
            <a:noAutofit/>
          </a:bodyPr>
          <a:lstStyle/>
          <a:p>
            <a:r>
              <a:rPr lang="el-GR" sz="2400" dirty="0"/>
              <a:t>Για να ολοκληρώσει την φάση της εκτίμησης, ο νοσηλευτής  καταγράφει τα δεδομένα ασθενή.</a:t>
            </a:r>
          </a:p>
          <a:p>
            <a:r>
              <a:rPr lang="el-GR" sz="2400" dirty="0"/>
              <a:t> Ακριβής καταγραφή είναι απαραίτητη και πρέπει να περιλαμβάνει όλα τα στοιχεία που συλλέχτηκαν για την κατάσταση της υγείας του ασθενή. </a:t>
            </a:r>
          </a:p>
          <a:p>
            <a:r>
              <a:rPr lang="el-GR" sz="2400" dirty="0"/>
              <a:t>Τα δεδομένα καταγράφονται όπως συλλέχθηκαν και όχι όπως ερμηνεύονται από το </a:t>
            </a:r>
            <a:r>
              <a:rPr lang="el-GR" sz="2400" dirty="0" smtClean="0"/>
              <a:t>νοσηλευτή.</a:t>
            </a:r>
            <a:endParaRPr lang="el-GR" sz="2400" dirty="0"/>
          </a:p>
          <a:p>
            <a:r>
              <a:rPr lang="el-GR" sz="2400" dirty="0"/>
              <a:t>Για να αυξήσει την ακρίβεια των πληροφοριών, ο νοσηλευτής καταγράφει τα υποκειμενικά στοιχεία με τα ίδια τα λόγια του ασθενή, διότι διατυπώνοντας με άλλες λέξεις τι ανέφερε ο ασθενής αυξάνεται   η πιθανότητα αλλοίωσης του αρχικού νοήματος.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896196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340768"/>
            <a:ext cx="5076056" cy="4525963"/>
          </a:xfrm>
        </p:spPr>
        <p:txBody>
          <a:bodyPr>
            <a:noAutofit/>
          </a:bodyPr>
          <a:lstStyle/>
          <a:p>
            <a:pPr lvl="1">
              <a:buFont typeface="Wingdings" pitchFamily="2" charset="2"/>
              <a:buChar char="§"/>
            </a:pPr>
            <a:r>
              <a:rPr lang="el-GR" sz="2400" dirty="0" smtClean="0">
                <a:hlinkClick r:id="rId8" action="ppaction://hlinksldjump"/>
              </a:rPr>
              <a:t>Νοσηλευτική Εκτίμηση Κατάστασης Ασθενή.</a:t>
            </a:r>
          </a:p>
          <a:p>
            <a:pPr lvl="1">
              <a:buFont typeface="Wingdings" pitchFamily="2" charset="2"/>
              <a:buChar char="§"/>
            </a:pPr>
            <a:r>
              <a:rPr lang="el-GR" sz="2400" dirty="0">
                <a:hlinkClick r:id="rId9" action="ppaction://hlinksldjump"/>
              </a:rPr>
              <a:t>Συλλογή </a:t>
            </a:r>
            <a:r>
              <a:rPr lang="el-GR" sz="2400" dirty="0" smtClean="0">
                <a:hlinkClick r:id="rId9" action="ppaction://hlinksldjump"/>
              </a:rPr>
              <a:t>Στοιχείων.</a:t>
            </a:r>
            <a:endParaRPr lang="el-GR" sz="2400" dirty="0" smtClean="0">
              <a:hlinkClick r:id="rId8" action="ppaction://hlinksldjump"/>
            </a:endParaRPr>
          </a:p>
          <a:p>
            <a:pPr lvl="1">
              <a:buFont typeface="Wingdings" pitchFamily="2" charset="2"/>
              <a:buChar char="§"/>
            </a:pPr>
            <a:r>
              <a:rPr lang="el-GR" sz="2400" dirty="0">
                <a:hlinkClick r:id="rId10" action="ppaction://hlinksldjump"/>
              </a:rPr>
              <a:t>Τύποι </a:t>
            </a:r>
            <a:r>
              <a:rPr lang="el-GR" sz="2400" dirty="0" smtClean="0">
                <a:hlinkClick r:id="rId10" action="ppaction://hlinksldjump"/>
              </a:rPr>
              <a:t>Πληροφοριών</a:t>
            </a:r>
            <a:endParaRPr lang="el-GR" sz="2400" dirty="0" smtClean="0"/>
          </a:p>
          <a:p>
            <a:pPr lvl="1">
              <a:buFont typeface="Wingdings" pitchFamily="2" charset="2"/>
              <a:buChar char="§"/>
            </a:pPr>
            <a:r>
              <a:rPr lang="el-GR" sz="2400" dirty="0" smtClean="0">
                <a:hlinkClick r:id="rId11" action="ppaction://hlinksldjump"/>
              </a:rPr>
              <a:t>Μέθοδοι </a:t>
            </a:r>
            <a:r>
              <a:rPr lang="el-GR" sz="2400" dirty="0">
                <a:hlinkClick r:id="rId11" action="ppaction://hlinksldjump"/>
              </a:rPr>
              <a:t>Συλλογής Πληροφοριών.</a:t>
            </a:r>
            <a:endParaRPr lang="fi-FI" sz="2400" dirty="0"/>
          </a:p>
          <a:p>
            <a:pPr lvl="1">
              <a:buFont typeface="Wingdings" pitchFamily="2" charset="2"/>
              <a:buChar char="§"/>
            </a:pPr>
            <a:r>
              <a:rPr lang="el-GR" sz="2400" dirty="0">
                <a:hlinkClick r:id="rId12" action="ppaction://hlinksldjump"/>
              </a:rPr>
              <a:t>Καταγραφή </a:t>
            </a:r>
            <a:r>
              <a:rPr lang="el-GR" sz="2400" dirty="0" smtClean="0">
                <a:hlinkClick r:id="rId12" action="ppaction://hlinksldjump"/>
              </a:rPr>
              <a:t>Πληροφοριών.</a:t>
            </a:r>
            <a:endParaRPr lang="el-GR" sz="2400" dirty="0" smtClean="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Νοσηλευτική </a:t>
            </a:r>
            <a:r>
              <a:rPr lang="el-GR" altLang="el-GR" dirty="0" smtClean="0"/>
              <a:t>Διεργασία 1</a:t>
            </a:r>
            <a:r>
              <a:rPr lang="el-GR" altLang="el-GR" baseline="30000" dirty="0" smtClean="0"/>
              <a:t>ο</a:t>
            </a:r>
            <a:r>
              <a:rPr lang="el-GR" altLang="el-GR" dirty="0" smtClean="0"/>
              <a:t> Στάδιο</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Autofit/>
          </a:bodyPr>
          <a:lstStyle/>
          <a:p>
            <a:pPr marL="0" indent="0" algn="ctr">
              <a:buNone/>
            </a:pPr>
            <a:r>
              <a:rPr lang="el-GR" sz="3600" dirty="0"/>
              <a:t>Η εκτίμηση της κατάστασης του ασθενή</a:t>
            </a:r>
          </a:p>
          <a:p>
            <a:pPr marL="0" indent="0" algn="ctr">
              <a:buNone/>
            </a:pPr>
            <a:r>
              <a:rPr lang="el-GR" sz="3600" dirty="0"/>
              <a:t>αποτελεί το </a:t>
            </a:r>
            <a:r>
              <a:rPr lang="el-GR" sz="3600" b="1" dirty="0">
                <a:solidFill>
                  <a:srgbClr val="0000FF"/>
                </a:solidFill>
              </a:rPr>
              <a:t>πρώτο στάδιο </a:t>
            </a:r>
            <a:r>
              <a:rPr lang="el-GR" sz="3600" dirty="0"/>
              <a:t>της Νοσηλευτικής </a:t>
            </a:r>
            <a:r>
              <a:rPr lang="el-GR" sz="3600" dirty="0" smtClean="0"/>
              <a:t>Διεργασίας.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 </a:t>
            </a:r>
            <a:r>
              <a:rPr lang="el-GR" altLang="el-GR" dirty="0" smtClean="0"/>
              <a:t> Κατά </a:t>
            </a:r>
            <a:r>
              <a:rPr lang="el-GR" altLang="el-GR" dirty="0"/>
              <a:t>τη Νοσηλευτική Εκτίμηση πραγματοποιείται</a:t>
            </a:r>
            <a:r>
              <a:rPr lang="el-GR" altLang="el-GR" dirty="0" smtClean="0"/>
              <a:t>:</a:t>
            </a:r>
            <a:endParaRPr lang="en-US" sz="2800" b="0" dirty="0"/>
          </a:p>
        </p:txBody>
      </p:sp>
      <p:sp>
        <p:nvSpPr>
          <p:cNvPr id="9" name="Θέση περιεχομένου 8"/>
          <p:cNvSpPr>
            <a:spLocks noGrp="1"/>
          </p:cNvSpPr>
          <p:nvPr>
            <p:ph idx="1"/>
            <p:custDataLst>
              <p:tags r:id="rId3"/>
            </p:custDataLst>
          </p:nvPr>
        </p:nvSpPr>
        <p:spPr>
          <a:xfrm>
            <a:off x="457200" y="1700808"/>
            <a:ext cx="7920880" cy="2351139"/>
          </a:xfrm>
        </p:spPr>
        <p:txBody>
          <a:bodyPr>
            <a:noAutofit/>
          </a:bodyPr>
          <a:lstStyle/>
          <a:p>
            <a:pPr algn="ctr"/>
            <a:r>
              <a:rPr lang="el-GR" sz="2800" dirty="0"/>
              <a:t>Πραγματοποίηση αξιόπιστων παρατηρήσεων.</a:t>
            </a:r>
          </a:p>
          <a:p>
            <a:pPr algn="ctr"/>
            <a:r>
              <a:rPr lang="el-GR" sz="2800" dirty="0"/>
              <a:t>Διάκριση μεταξύ σχετικών και άσχετων στοιχείων.</a:t>
            </a:r>
          </a:p>
          <a:p>
            <a:pPr algn="ctr"/>
            <a:r>
              <a:rPr lang="el-GR" sz="2800" dirty="0"/>
              <a:t>Διάκριση σημαντικών από ασήμαντα στοιχεία.</a:t>
            </a:r>
          </a:p>
          <a:p>
            <a:pPr algn="ctr"/>
            <a:r>
              <a:rPr lang="el-GR" sz="2800" dirty="0"/>
              <a:t>Επιβεβαίωση στοιχείων - δεδομένων.</a:t>
            </a:r>
          </a:p>
          <a:p>
            <a:pPr algn="ctr"/>
            <a:r>
              <a:rPr lang="el-GR" sz="2800" dirty="0"/>
              <a:t>Οργάνωση στοιχείων - δεδομένων.</a:t>
            </a:r>
          </a:p>
          <a:p>
            <a:pPr algn="ctr"/>
            <a:r>
              <a:rPr lang="el-GR" sz="2800" dirty="0"/>
              <a:t>Κατηγοριοποίηση στοιχείων - δεδομένων σύμφωνα με </a:t>
            </a:r>
            <a:r>
              <a:rPr lang="el-GR" sz="2800" dirty="0" smtClean="0"/>
              <a:t>ένα πλαίσιο εργασίας.</a:t>
            </a:r>
            <a:endParaRPr lang="el-GR" sz="2800" dirty="0"/>
          </a:p>
          <a:p>
            <a:pPr algn="ctr"/>
            <a:r>
              <a:rPr lang="el-GR" sz="2800" dirty="0" smtClean="0"/>
              <a:t>Αναγνώριση, παραδοχή </a:t>
            </a:r>
            <a:r>
              <a:rPr lang="el-GR" sz="2800" dirty="0"/>
              <a:t>υποθέσεων.</a:t>
            </a:r>
          </a:p>
          <a:p>
            <a:pPr algn="ctr"/>
            <a:endParaRPr lang="el-GR" sz="2800" dirty="0"/>
          </a:p>
          <a:p>
            <a:pPr algn="ct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414033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 Κατά </a:t>
            </a:r>
            <a:r>
              <a:rPr lang="el-GR" altLang="el-GR" dirty="0"/>
              <a:t>τη </a:t>
            </a:r>
            <a:r>
              <a:rPr lang="el-GR" altLang="el-GR" dirty="0" smtClean="0"/>
              <a:t>Νοσηλευτική Εκτίμηση :</a:t>
            </a:r>
            <a:endParaRPr lang="en-US" sz="2800" b="0" dirty="0"/>
          </a:p>
        </p:txBody>
      </p:sp>
      <p:sp>
        <p:nvSpPr>
          <p:cNvPr id="9" name="Θέση περιεχομένου 8"/>
          <p:cNvSpPr>
            <a:spLocks noGrp="1"/>
          </p:cNvSpPr>
          <p:nvPr>
            <p:ph idx="1"/>
            <p:custDataLst>
              <p:tags r:id="rId3"/>
            </p:custDataLst>
          </p:nvPr>
        </p:nvSpPr>
        <p:spPr>
          <a:xfrm>
            <a:off x="457200" y="1700808"/>
            <a:ext cx="7920880" cy="2351139"/>
          </a:xfrm>
        </p:spPr>
        <p:txBody>
          <a:bodyPr>
            <a:noAutofit/>
          </a:bodyPr>
          <a:lstStyle/>
          <a:p>
            <a:pPr algn="ctr"/>
            <a:r>
              <a:rPr lang="el-GR" sz="2800" dirty="0"/>
              <a:t>Οι νοσηλευτικές εκτιμήσεις εστιάζονται στην αντίδραση του ασθενή απέναντι στο πρόβλημα υγείας. </a:t>
            </a:r>
          </a:p>
          <a:p>
            <a:pPr algn="ctr"/>
            <a:r>
              <a:rPr lang="el-GR" sz="2800" dirty="0"/>
              <a:t>Μια νοσηλευτική εκτίμηση πρέπει να περιλαμβάνει τις  ανάγκες του ασθενή όπως αυτές γίνονται αντιληπτές από τον ίδιο, τα προβλήματα υγείας, τη σχετική εμπειρία, τις συμπεριφορές υγείας, τις αξίες και τον τρόπο ζωής.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1994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771760"/>
            <a:ext cx="8229600" cy="940966"/>
          </a:xfrm>
        </p:spPr>
        <p:txBody>
          <a:bodyPr>
            <a:noAutofit/>
          </a:bodyPr>
          <a:lstStyle/>
          <a:p>
            <a:r>
              <a:rPr lang="el-GR" altLang="el-GR" dirty="0"/>
              <a:t>Η νοσηλευτική εκτίμηση  περιλαμβάνει τέσσερις, στενά συνδεδεμένες δραστηριότητες: </a:t>
            </a:r>
            <a:endParaRPr lang="en-US" sz="2800" b="0" dirty="0"/>
          </a:p>
        </p:txBody>
      </p:sp>
      <p:sp>
        <p:nvSpPr>
          <p:cNvPr id="9" name="Θέση περιεχομένου 8"/>
          <p:cNvSpPr>
            <a:spLocks noGrp="1"/>
          </p:cNvSpPr>
          <p:nvPr>
            <p:ph idx="1"/>
            <p:custDataLst>
              <p:tags r:id="rId3"/>
            </p:custDataLst>
          </p:nvPr>
        </p:nvSpPr>
        <p:spPr>
          <a:xfrm>
            <a:off x="457200" y="2754546"/>
            <a:ext cx="7920880" cy="2351139"/>
          </a:xfrm>
        </p:spPr>
        <p:txBody>
          <a:bodyPr>
            <a:noAutofit/>
          </a:bodyPr>
          <a:lstStyle/>
          <a:p>
            <a:pPr marL="514350" indent="-514350" algn="ctr">
              <a:buFont typeface="+mj-lt"/>
              <a:buAutoNum type="arabicPeriod"/>
            </a:pPr>
            <a:r>
              <a:rPr lang="el-GR" sz="2800" dirty="0"/>
              <a:t>συλλογή  των πληροφοριών,</a:t>
            </a:r>
          </a:p>
          <a:p>
            <a:pPr marL="514350" indent="-514350" algn="ctr">
              <a:buFont typeface="+mj-lt"/>
              <a:buAutoNum type="arabicPeriod"/>
            </a:pPr>
            <a:r>
              <a:rPr lang="el-GR" sz="2800" dirty="0"/>
              <a:t>οργάνωση των πληροφοριών, </a:t>
            </a:r>
          </a:p>
          <a:p>
            <a:pPr marL="514350" indent="-514350" algn="ctr">
              <a:buFont typeface="+mj-lt"/>
              <a:buAutoNum type="arabicPeriod"/>
            </a:pPr>
            <a:r>
              <a:rPr lang="el-GR" sz="2800" dirty="0"/>
              <a:t>επικύρωση των </a:t>
            </a:r>
            <a:r>
              <a:rPr lang="el-GR" sz="2800" dirty="0" smtClean="0"/>
              <a:t>πληροφοριών, </a:t>
            </a:r>
            <a:endParaRPr lang="el-GR" sz="2800" dirty="0"/>
          </a:p>
          <a:p>
            <a:pPr marL="514350" indent="-514350" algn="ctr">
              <a:buFont typeface="+mj-lt"/>
              <a:buAutoNum type="arabicPeriod"/>
            </a:pPr>
            <a:r>
              <a:rPr lang="el-GR" sz="2800" dirty="0"/>
              <a:t>καταγραφή πληροφοριών</a:t>
            </a:r>
            <a:r>
              <a:rPr lang="el-GR" sz="2800" dirty="0" smtClean="0"/>
              <a:t>.</a:t>
            </a:r>
            <a:r>
              <a:rPr lang="el-GR" sz="2800" dirty="0"/>
              <a:t> </a:t>
            </a:r>
          </a:p>
          <a:p>
            <a:pPr marL="514350" indent="-514350" algn="ctr">
              <a:buFont typeface="+mj-lt"/>
              <a:buAutoNum type="arabicPeriod"/>
            </a:pP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827584" y="5383680"/>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7268875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07:4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DFB57CF-E8DE-4E6E-B792-2506F635D67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1337</TotalTime>
  <Words>2593</Words>
  <Application>Microsoft Office PowerPoint</Application>
  <PresentationFormat>Προβολή στην οθόνη (4:3)</PresentationFormat>
  <Paragraphs>368</Paragraphs>
  <Slides>47</Slides>
  <Notes>47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47</vt:i4>
      </vt:variant>
    </vt:vector>
  </HeadingPairs>
  <TitlesOfParts>
    <vt:vector size="51"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Νοσηλευτική Διεργασία 1ο Στάδιο</vt:lpstr>
      <vt:lpstr>(α)  Κατά τη Νοσηλευτική Εκτίμηση πραγματοποιείται:</vt:lpstr>
      <vt:lpstr> Κατά τη Νοσηλευτική Εκτίμηση :</vt:lpstr>
      <vt:lpstr>Η νοσηλευτική εκτίμηση  περιλαμβάνει τέσσερις, στενά συνδεδεμένες δραστηριότητες: </vt:lpstr>
      <vt:lpstr>Συλλογή Στοιχείων</vt:lpstr>
      <vt:lpstr>Μια βάση πληροφοριών περιλαμβάνει: </vt:lpstr>
      <vt:lpstr>Στοιχεία του Νοσηλευτικού Ιστορικού Υγείας </vt:lpstr>
      <vt:lpstr>Κύριος λόγος ή αιτία  Επίσκεψης</vt:lpstr>
      <vt:lpstr>Ιστορικό της παρούσας ασθένειας</vt:lpstr>
      <vt:lpstr>Προηγούμενο ιστορικό</vt:lpstr>
      <vt:lpstr>Οικογενειακό ιστορικό</vt:lpstr>
      <vt:lpstr>Τρόπος Ζωής </vt:lpstr>
      <vt:lpstr>Κοινωνικές Πληροφορίες </vt:lpstr>
      <vt:lpstr>Ψυχολογικές Πληροφορίες</vt:lpstr>
      <vt:lpstr>Συμπεριφορές υγείας</vt:lpstr>
      <vt:lpstr>Τύποι Πληροφοριών</vt:lpstr>
      <vt:lpstr>Υποκειμενικά στοιχεία πληροφοριών</vt:lpstr>
      <vt:lpstr>Αντικειμενικά στοιχεία πληροφοριών</vt:lpstr>
      <vt:lpstr>Πηγές πληροφοριών </vt:lpstr>
      <vt:lpstr>Μέθοδοι Συλλογής Πληροφοριών</vt:lpstr>
      <vt:lpstr>Παρατήρηση</vt:lpstr>
      <vt:lpstr>Συνέντευξη</vt:lpstr>
      <vt:lpstr>Μέθοδοι προσέγγισης </vt:lpstr>
      <vt:lpstr>Κατευθυνόμενη συνέντευξη </vt:lpstr>
      <vt:lpstr>Μη Κατευθυνόμενη συνέντευξη </vt:lpstr>
      <vt:lpstr>Τύποι Ερωτήσεων Συνέντευξης</vt:lpstr>
      <vt:lpstr>Κλειστές Ερωτήσεις</vt:lpstr>
      <vt:lpstr>Ανοιχτές ερωτήσεις (α) </vt:lpstr>
      <vt:lpstr>Ανοιχτές ερωτήσεις (β) </vt:lpstr>
      <vt:lpstr>Ουδέτερες ερωτήσεις (β) </vt:lpstr>
      <vt:lpstr>Κατευθυντήρια ερώτηση </vt:lpstr>
      <vt:lpstr>Ανοιχτές Ερωτήσεις - Πλεονεκτήματα</vt:lpstr>
      <vt:lpstr>Ανοιχτές Ερωτήσεις - Μειονεκτήματα</vt:lpstr>
      <vt:lpstr>Κλειστές Ερωτήσεις - Πλεονεκτήματα</vt:lpstr>
      <vt:lpstr>Κλειστές Ερωτήσεις - Μειονεκτήματα</vt:lpstr>
      <vt:lpstr>Προγραμματισμός της Συνέντευξης - Περιβάλλον</vt:lpstr>
      <vt:lpstr>Στάδια της Συνέντευξης </vt:lpstr>
      <vt:lpstr>Κλινική Εξέταση (α)</vt:lpstr>
      <vt:lpstr>Κλινική Εξέταση (β)</vt:lpstr>
      <vt:lpstr>Καταγραφή Πληροφοριών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2015-04-22T14:07:51Z</dcterms:modified>
</cp:coreProperties>
</file>