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a:t>
            </a:r>
            <a:r>
              <a:rPr lang="el-GR" sz="2800" b="1" dirty="0"/>
              <a:t>Σχεσιακά αντικείμενα δεδομένων: πεδία ορισμού και </a:t>
            </a:r>
            <a:r>
              <a:rPr lang="el-GR" sz="2800" b="1" dirty="0" smtClean="0"/>
              <a:t>σχέσεις</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a:p>
            <a:endParaRPr lang="el-GR" sz="2800" b="1"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78705"/>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Πεδίο ορισμού</a:t>
            </a:r>
          </a:p>
        </p:txBody>
      </p:sp>
      <p:sp>
        <p:nvSpPr>
          <p:cNvPr id="7" name="Rectangle 3"/>
          <p:cNvSpPr txBox="1">
            <a:spLocks noChangeArrowheads="1"/>
          </p:cNvSpPr>
          <p:nvPr/>
        </p:nvSpPr>
        <p:spPr>
          <a:xfrm>
            <a:off x="457201" y="1988840"/>
            <a:ext cx="8229600"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90000"/>
              </a:lnSpc>
              <a:buFont typeface="Wingdings" pitchFamily="2" charset="2"/>
              <a:buChar char="q"/>
            </a:pPr>
            <a:r>
              <a:rPr lang="el-GR" dirty="0"/>
              <a:t> </a:t>
            </a:r>
            <a:r>
              <a:rPr lang="el-GR" b="1" dirty="0"/>
              <a:t>Πεδίο ορισμού</a:t>
            </a:r>
            <a:r>
              <a:rPr lang="el-GR" dirty="0"/>
              <a:t> είναι ένα επώνυμο σύνολο </a:t>
            </a:r>
            <a:r>
              <a:rPr lang="el-GR" dirty="0" err="1"/>
              <a:t>βαθμωτών</a:t>
            </a:r>
            <a:r>
              <a:rPr lang="el-GR" dirty="0"/>
              <a:t> τιμών που είναι όλες του ίδιου τύπου.</a:t>
            </a:r>
          </a:p>
          <a:p>
            <a:pPr algn="just">
              <a:lnSpc>
                <a:spcPct val="90000"/>
              </a:lnSpc>
              <a:buFont typeface="Wingdings" pitchFamily="2" charset="2"/>
              <a:buChar char="q"/>
            </a:pPr>
            <a:r>
              <a:rPr lang="el-GR" dirty="0"/>
              <a:t> Το κάθε γνώρισμα πρέπει να ορίζεται «με βάση» ένα και μόνο ένα υποκείμενο πεδίο ορισμού, που σημαίνει ότι οι τιμές αυτού του γνωρίσματος πρέπει να προέρχονται από αυτό το πεδίο ορισμού.</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52301"/>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Συγκρίσεις δεσμευμένες σε πεδία ορισμού</a:t>
            </a:r>
          </a:p>
        </p:txBody>
      </p:sp>
      <p:sp>
        <p:nvSpPr>
          <p:cNvPr id="7" name="Ορθογώνιο 6" descr=" Τα πεδία ορισμού θέτουν δεσμεύσεις στις συγκρίσεις. &#10; Αν δύο γνωρίσματα αντλούν τις τιμές τους από διαφορετικά πεδία ορισμού, τότε οι συγκρίσεις (και λοιπά) στις οποίες συμμετέχουν αυτά τα δύο γνωρίσματα μάλλον δε θα έχουν νόημα.&#10;"/>
          <p:cNvSpPr/>
          <p:nvPr/>
        </p:nvSpPr>
        <p:spPr>
          <a:xfrm>
            <a:off x="467544" y="2047488"/>
            <a:ext cx="8219256" cy="2677656"/>
          </a:xfrm>
          <a:prstGeom prst="rect">
            <a:avLst/>
          </a:prstGeom>
        </p:spPr>
        <p:txBody>
          <a:bodyPr wrap="square">
            <a:spAutoFit/>
          </a:bodyPr>
          <a:lstStyle/>
          <a:p>
            <a:pPr marL="342900" indent="-342900" algn="just">
              <a:buFont typeface="Wingdings" pitchFamily="2" charset="2"/>
              <a:buChar char="q"/>
            </a:pPr>
            <a:r>
              <a:rPr lang="el-GR" sz="2800" dirty="0"/>
              <a:t> Τα πεδία ορισμού θέτουν δεσμεύσεις στις συγκρίσεις. </a:t>
            </a:r>
          </a:p>
          <a:p>
            <a:pPr marL="342900" indent="-342900" algn="just">
              <a:buFont typeface="Wingdings" pitchFamily="2" charset="2"/>
              <a:buChar char="q"/>
            </a:pPr>
            <a:r>
              <a:rPr lang="el-GR" sz="2800" dirty="0"/>
              <a:t> Αν δύο γνωρίσματα αντλούν τις τιμές τους από διαφορετικά πεδία ορισμού, τότε οι συγκρίσεις (</a:t>
            </a:r>
            <a:r>
              <a:rPr lang="el-GR" sz="2800" dirty="0" err="1"/>
              <a:t>κ.λ.π</a:t>
            </a:r>
            <a:r>
              <a:rPr lang="el-GR" sz="2800" dirty="0"/>
              <a:t>.) στις οποίες συμμετέχουν αυτά τα δύο γνωρίσματα μάλλον δε θα έχουν νόημα.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Times New Roman" pitchFamily="18" charset="0"/>
              </a:rPr>
              <a:t>Δημιουργία νέου πεδίου ορισμού</a:t>
            </a:r>
            <a:endParaRPr lang="el-GR" dirty="0">
              <a:latin typeface="+mn-lt"/>
            </a:endParaRPr>
          </a:p>
        </p:txBody>
      </p:sp>
      <p:sp>
        <p:nvSpPr>
          <p:cNvPr id="14" name="Rectangle 4" descr="CREATE DOMAIN πεδίο-ορισμού τύπος-δεδομένων.&#10;&#10;Παραδείγματα:&#10;CREATE DOMAIN S#   CHAR(5),&#10;CREATE DOMAIN NAME                  CHAR(20),&#10;CREATE DOMAIN STATUS   NUMERIC(5),&#10;CREATE DOMAIN CITY   CHAR(15),&#10;CREATE DOMAIN P#   CHAR(6),&#10;CREATE DOMAIN COLOR   CHAR(6),&#10;CREATE DOMAIN WEIGHT   NUMERIC(5),&#10;CREATE DOMAIN QTY   NUMERIC(9).&#10;"/>
          <p:cNvSpPr>
            <a:spLocks noGrp="1" noChangeArrowheads="1"/>
          </p:cNvSpPr>
          <p:nvPr>
            <p:ph type="body" idx="1"/>
            <p:custDataLst>
              <p:tags r:id="rId3"/>
            </p:custDataLst>
          </p:nvPr>
        </p:nvSpPr>
        <p:spPr>
          <a:xfrm>
            <a:off x="435546" y="1340768"/>
            <a:ext cx="8219256" cy="4680520"/>
          </a:xfrm>
        </p:spPr>
        <p:txBody>
          <a:bodyPr>
            <a:noAutofit/>
          </a:bodyPr>
          <a:lstStyle/>
          <a:p>
            <a:pPr>
              <a:lnSpc>
                <a:spcPct val="90000"/>
              </a:lnSpc>
            </a:pPr>
            <a:r>
              <a:rPr lang="en-GB" b="0" dirty="0"/>
              <a:t>CREATE DOMAIN</a:t>
            </a:r>
            <a:r>
              <a:rPr lang="el-GR" b="0" dirty="0"/>
              <a:t> πεδίο-ορισμού τύπος-δεδομένων;</a:t>
            </a:r>
          </a:p>
          <a:p>
            <a:pPr algn="ctr">
              <a:lnSpc>
                <a:spcPct val="90000"/>
              </a:lnSpc>
            </a:pPr>
            <a:endParaRPr lang="el-GR" b="0" dirty="0"/>
          </a:p>
          <a:p>
            <a:pPr>
              <a:lnSpc>
                <a:spcPct val="90000"/>
              </a:lnSpc>
            </a:pPr>
            <a:r>
              <a:rPr lang="el-GR" b="0" dirty="0"/>
              <a:t>Παραδείγματα:</a:t>
            </a:r>
          </a:p>
          <a:p>
            <a:pPr marL="342900" indent="-342900">
              <a:lnSpc>
                <a:spcPct val="90000"/>
              </a:lnSpc>
              <a:buFont typeface="Wingdings" pitchFamily="2" charset="2"/>
              <a:buChar char="§"/>
            </a:pPr>
            <a:r>
              <a:rPr lang="en-GB" b="0" dirty="0"/>
              <a:t>CREATE DOMAIN S# </a:t>
            </a:r>
            <a:r>
              <a:rPr lang="en-US" b="0" dirty="0"/>
              <a:t>		</a:t>
            </a:r>
            <a:r>
              <a:rPr lang="en-GB" b="0" dirty="0"/>
              <a:t>CHAR(5);</a:t>
            </a:r>
          </a:p>
          <a:p>
            <a:pPr marL="342900" indent="-342900">
              <a:lnSpc>
                <a:spcPct val="90000"/>
              </a:lnSpc>
              <a:buFont typeface="Wingdings" pitchFamily="2" charset="2"/>
              <a:buChar char="§"/>
            </a:pPr>
            <a:r>
              <a:rPr lang="en-GB" b="0" dirty="0"/>
              <a:t>CREATE DOMAIN NAME </a:t>
            </a:r>
            <a:r>
              <a:rPr lang="en-US" b="0" dirty="0"/>
              <a:t>	</a:t>
            </a:r>
            <a:r>
              <a:rPr lang="en-US" b="0" dirty="0" smtClean="0"/>
              <a:t>             </a:t>
            </a:r>
            <a:r>
              <a:rPr lang="en-GB" b="0" dirty="0" smtClean="0"/>
              <a:t>CHAR(20</a:t>
            </a:r>
            <a:r>
              <a:rPr lang="en-GB" b="0" dirty="0"/>
              <a:t>);</a:t>
            </a:r>
          </a:p>
          <a:p>
            <a:pPr marL="342900" indent="-342900">
              <a:lnSpc>
                <a:spcPct val="90000"/>
              </a:lnSpc>
              <a:buFont typeface="Wingdings" pitchFamily="2" charset="2"/>
              <a:buChar char="§"/>
            </a:pPr>
            <a:r>
              <a:rPr lang="en-GB" b="0" dirty="0"/>
              <a:t>CREATE DOMAIN STATUS </a:t>
            </a:r>
            <a:r>
              <a:rPr lang="en-US" b="0" dirty="0"/>
              <a:t>	</a:t>
            </a:r>
            <a:r>
              <a:rPr lang="en-US" b="0" dirty="0" smtClean="0"/>
              <a:t>	</a:t>
            </a:r>
            <a:r>
              <a:rPr lang="en-GB" b="0" dirty="0" smtClean="0"/>
              <a:t>NUMERIC(5</a:t>
            </a:r>
            <a:r>
              <a:rPr lang="en-GB" b="0" dirty="0"/>
              <a:t>);</a:t>
            </a:r>
          </a:p>
          <a:p>
            <a:pPr marL="342900" indent="-342900">
              <a:lnSpc>
                <a:spcPct val="90000"/>
              </a:lnSpc>
              <a:buFont typeface="Wingdings" pitchFamily="2" charset="2"/>
              <a:buChar char="§"/>
            </a:pPr>
            <a:r>
              <a:rPr lang="en-GB" b="0" dirty="0"/>
              <a:t>CREATE DOMAIN CITY </a:t>
            </a:r>
            <a:r>
              <a:rPr lang="en-US" b="0" dirty="0"/>
              <a:t>	</a:t>
            </a:r>
            <a:r>
              <a:rPr lang="en-US" b="0" dirty="0" smtClean="0"/>
              <a:t>	</a:t>
            </a:r>
            <a:r>
              <a:rPr lang="en-GB" b="0" dirty="0" smtClean="0"/>
              <a:t>CHAR(15</a:t>
            </a:r>
            <a:r>
              <a:rPr lang="en-GB" b="0" dirty="0"/>
              <a:t>);</a:t>
            </a:r>
          </a:p>
          <a:p>
            <a:pPr marL="342900" indent="-342900">
              <a:lnSpc>
                <a:spcPct val="90000"/>
              </a:lnSpc>
              <a:buFont typeface="Wingdings" pitchFamily="2" charset="2"/>
              <a:buChar char="§"/>
            </a:pPr>
            <a:r>
              <a:rPr lang="en-GB" b="0" dirty="0"/>
              <a:t>CREATE DOMAIN P# </a:t>
            </a:r>
            <a:r>
              <a:rPr lang="en-US" b="0" dirty="0"/>
              <a:t>		</a:t>
            </a:r>
            <a:r>
              <a:rPr lang="en-GB" b="0" dirty="0"/>
              <a:t>CHAR(6);</a:t>
            </a:r>
          </a:p>
          <a:p>
            <a:pPr marL="342900" indent="-342900">
              <a:lnSpc>
                <a:spcPct val="90000"/>
              </a:lnSpc>
              <a:buFont typeface="Wingdings" pitchFamily="2" charset="2"/>
              <a:buChar char="§"/>
            </a:pPr>
            <a:r>
              <a:rPr lang="en-GB" b="0" dirty="0"/>
              <a:t>CREATE DOMAIN COLOR </a:t>
            </a:r>
            <a:r>
              <a:rPr lang="en-US" b="0" dirty="0"/>
              <a:t>	</a:t>
            </a:r>
            <a:r>
              <a:rPr lang="en-US" b="0" dirty="0" smtClean="0"/>
              <a:t>	</a:t>
            </a:r>
            <a:r>
              <a:rPr lang="en-GB" b="0" dirty="0" smtClean="0"/>
              <a:t>CHAR(6</a:t>
            </a:r>
            <a:r>
              <a:rPr lang="en-GB" b="0" dirty="0"/>
              <a:t>);</a:t>
            </a:r>
          </a:p>
          <a:p>
            <a:pPr marL="342900" indent="-342900">
              <a:lnSpc>
                <a:spcPct val="90000"/>
              </a:lnSpc>
              <a:buFont typeface="Wingdings" pitchFamily="2" charset="2"/>
              <a:buChar char="§"/>
            </a:pPr>
            <a:r>
              <a:rPr lang="en-GB" b="0" dirty="0"/>
              <a:t>CREATE DOMAIN WEIGHT </a:t>
            </a:r>
            <a:r>
              <a:rPr lang="en-US" b="0" dirty="0"/>
              <a:t>	</a:t>
            </a:r>
            <a:r>
              <a:rPr lang="en-US" b="0" dirty="0" smtClean="0"/>
              <a:t>	</a:t>
            </a:r>
            <a:r>
              <a:rPr lang="en-GB" b="0" dirty="0" smtClean="0"/>
              <a:t>NUMERIC(5</a:t>
            </a:r>
            <a:r>
              <a:rPr lang="en-GB" b="0" dirty="0"/>
              <a:t>);</a:t>
            </a:r>
          </a:p>
          <a:p>
            <a:pPr marL="342900" indent="-342900">
              <a:lnSpc>
                <a:spcPct val="90000"/>
              </a:lnSpc>
              <a:buFont typeface="Wingdings" pitchFamily="2" charset="2"/>
              <a:buChar char="§"/>
            </a:pPr>
            <a:r>
              <a:rPr lang="en-GB" b="0" dirty="0"/>
              <a:t>CREATE DOMAIN QTY </a:t>
            </a:r>
            <a:r>
              <a:rPr lang="en-US" b="0" dirty="0"/>
              <a:t>	</a:t>
            </a:r>
            <a:r>
              <a:rPr lang="en-US" b="0" dirty="0" smtClean="0"/>
              <a:t>	</a:t>
            </a:r>
            <a:r>
              <a:rPr lang="en-GB" b="0" dirty="0" smtClean="0"/>
              <a:t>NUMERIC(9</a:t>
            </a:r>
            <a:r>
              <a:rPr lang="en-GB" b="0" dirty="0"/>
              <a:t>);</a:t>
            </a:r>
            <a:endParaRPr lang="el-GR"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Times New Roman" pitchFamily="18" charset="0"/>
              </a:rPr>
              <a:t>Παραδοχές</a:t>
            </a:r>
            <a:endParaRPr lang="el-GR" dirty="0">
              <a:latin typeface="+mn-lt"/>
            </a:endParaRPr>
          </a:p>
        </p:txBody>
      </p:sp>
      <p:sp>
        <p:nvSpPr>
          <p:cNvPr id="13" name="Rectangle 3"/>
          <p:cNvSpPr>
            <a:spLocks noGrp="1" noChangeArrowheads="1"/>
          </p:cNvSpPr>
          <p:nvPr>
            <p:ph type="body" idx="1"/>
          </p:nvPr>
        </p:nvSpPr>
        <p:spPr>
          <a:xfrm>
            <a:off x="467545" y="1412776"/>
            <a:ext cx="8219256" cy="4104456"/>
          </a:xfrm>
        </p:spPr>
        <p:txBody>
          <a:bodyPr>
            <a:noAutofit/>
          </a:bodyPr>
          <a:lstStyle/>
          <a:p>
            <a:pPr marL="457200" indent="-457200">
              <a:buFont typeface="Wingdings" pitchFamily="2" charset="2"/>
              <a:buChar char="q"/>
            </a:pPr>
            <a:r>
              <a:rPr lang="el-GR" sz="2800" b="0" dirty="0" smtClean="0"/>
              <a:t>Τα πεδία ορισμού έχουν ονόματα μοναδικά μέσα στη βάση δεδομένων,</a:t>
            </a:r>
          </a:p>
          <a:p>
            <a:pPr marL="457200" indent="-457200">
              <a:buFont typeface="Wingdings" pitchFamily="2" charset="2"/>
              <a:buChar char="q"/>
            </a:pPr>
            <a:endParaRPr lang="el-GR" sz="2800" b="0" dirty="0" smtClean="0"/>
          </a:p>
          <a:p>
            <a:pPr marL="457200" indent="-457200">
              <a:buFont typeface="Wingdings" pitchFamily="2" charset="2"/>
              <a:buChar char="q"/>
            </a:pPr>
            <a:r>
              <a:rPr lang="el-GR" sz="2800" b="0" dirty="0" smtClean="0"/>
              <a:t>Οι επώνυμες σχέσεις έχουν ονόματα μοναδικά μέσα στη βάση δεδομένων,</a:t>
            </a:r>
          </a:p>
          <a:p>
            <a:pPr marL="457200" indent="-457200">
              <a:buFont typeface="Wingdings" pitchFamily="2" charset="2"/>
              <a:buChar char="q"/>
            </a:pPr>
            <a:endParaRPr lang="el-GR" sz="2800" b="0" dirty="0" smtClean="0"/>
          </a:p>
          <a:p>
            <a:pPr marL="457200" indent="-457200">
              <a:buFont typeface="Wingdings" pitchFamily="2" charset="2"/>
              <a:buChar char="q"/>
            </a:pPr>
            <a:r>
              <a:rPr lang="el-GR" sz="2800" b="0" dirty="0" smtClean="0"/>
              <a:t>Τα γνωρίσματα έχουν ονόματα μοναδικά μέσα στην περιέχουσα σχέση τους. </a:t>
            </a:r>
            <a:endParaRPr lang="el-GR" sz="28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Κατάργηση πεδίου ορισμού</a:t>
            </a:r>
          </a:p>
        </p:txBody>
      </p:sp>
      <p:sp>
        <p:nvSpPr>
          <p:cNvPr id="18" name="TextBox 4" descr="DESTROY DOMAIN πεδίο-ορισμού.&#10;"/>
          <p:cNvSpPr txBox="1">
            <a:spLocks noChangeArrowheads="1"/>
          </p:cNvSpPr>
          <p:nvPr>
            <p:custDataLst>
              <p:tags r:id="rId2"/>
            </p:custDataLst>
          </p:nvPr>
        </p:nvSpPr>
        <p:spPr bwMode="auto">
          <a:xfrm>
            <a:off x="467545" y="2113692"/>
            <a:ext cx="82192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en-GB" sz="2800" dirty="0"/>
              <a:t>DESTROY DOMAIN </a:t>
            </a:r>
            <a:r>
              <a:rPr lang="el-GR" sz="2800" dirty="0"/>
              <a:t>πεδίο</a:t>
            </a:r>
            <a:r>
              <a:rPr lang="en-US" sz="2800" dirty="0"/>
              <a:t>-</a:t>
            </a:r>
            <a:r>
              <a:rPr lang="el-GR" sz="2800" dirty="0"/>
              <a:t>ορισμού</a:t>
            </a:r>
            <a:r>
              <a:rPr lang="en-GB" sz="2800" dirty="0"/>
              <a:t>;</a:t>
            </a:r>
            <a:endParaRPr lang="el-GR" sz="28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Ερωτήματα με βάση το πεδίο ορισμού</a:t>
            </a:r>
          </a:p>
        </p:txBody>
      </p:sp>
      <p:sp>
        <p:nvSpPr>
          <p:cNvPr id="6" name="TextBox 4"/>
          <p:cNvSpPr txBox="1">
            <a:spLocks noChangeArrowheads="1"/>
          </p:cNvSpPr>
          <p:nvPr/>
        </p:nvSpPr>
        <p:spPr bwMode="auto">
          <a:xfrm>
            <a:off x="395537" y="1546914"/>
            <a:ext cx="829126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itchFamily="2" charset="2"/>
              <a:buChar char="q"/>
            </a:pPr>
            <a:r>
              <a:rPr lang="el-GR" sz="2800" dirty="0"/>
              <a:t> «Ποιες σχέσεις της βάσης δεδομένων περιέχουν οποιεσδήποτε πληροφορίες αφορούν προμηθευτές</a:t>
            </a:r>
            <a:r>
              <a:rPr lang="el-GR" sz="2800" dirty="0" smtClean="0"/>
              <a:t>;»,</a:t>
            </a:r>
            <a:endParaRPr lang="el-GR" sz="2800" dirty="0"/>
          </a:p>
          <a:p>
            <a:pPr marL="457200" indent="-457200">
              <a:lnSpc>
                <a:spcPct val="90000"/>
              </a:lnSpc>
              <a:buFont typeface="Wingdings" pitchFamily="2" charset="2"/>
              <a:buChar char="q"/>
            </a:pPr>
            <a:endParaRPr lang="el-GR" sz="2800" dirty="0"/>
          </a:p>
          <a:p>
            <a:pPr>
              <a:lnSpc>
                <a:spcPct val="90000"/>
              </a:lnSpc>
            </a:pPr>
            <a:r>
              <a:rPr lang="el-GR" sz="2800" dirty="0"/>
              <a:t>Το ερώτημα αυτό μπορεί να διατυπωθεί ακριβέστερα με τον εξής τρόπο:</a:t>
            </a:r>
          </a:p>
          <a:p>
            <a:pPr marL="457200" indent="-457200">
              <a:lnSpc>
                <a:spcPct val="90000"/>
              </a:lnSpc>
              <a:buFont typeface="Wingdings" pitchFamily="2" charset="2"/>
              <a:buChar char="q"/>
            </a:pPr>
            <a:endParaRPr lang="el-GR" sz="2800" dirty="0"/>
          </a:p>
          <a:p>
            <a:pPr marL="457200" indent="-457200">
              <a:lnSpc>
                <a:spcPct val="90000"/>
              </a:lnSpc>
              <a:buFont typeface="Wingdings" pitchFamily="2" charset="2"/>
              <a:buChar char="q"/>
            </a:pPr>
            <a:r>
              <a:rPr lang="el-GR" sz="2800" dirty="0"/>
              <a:t> «Ποιες σχέσεις της βάσης δεδομένων έχουν κάποιο γνώρισμα που ορίζεται στο πεδίο ορισμού των κωδικών προμηθευτών</a:t>
            </a:r>
            <a:r>
              <a:rPr lang="el-GR" sz="2800" dirty="0" smtClean="0"/>
              <a:t>;».</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rmAutofit fontScale="90000"/>
          </a:bodyPr>
          <a:lstStyle/>
          <a:p>
            <a:r>
              <a:rPr lang="el-GR" dirty="0">
                <a:latin typeface="Times New Roman" pitchFamily="18" charset="0"/>
              </a:rPr>
              <a:t>Πεδία ορισμού και τύποι δεδομένων</a:t>
            </a:r>
            <a:endParaRPr lang="el-GR" dirty="0">
              <a:latin typeface="+mn-lt"/>
            </a:endParaRPr>
          </a:p>
        </p:txBody>
      </p:sp>
      <p:sp>
        <p:nvSpPr>
          <p:cNvPr id="7" name="TextBox 4"/>
          <p:cNvSpPr txBox="1">
            <a:spLocks noChangeArrowheads="1"/>
          </p:cNvSpPr>
          <p:nvPr/>
        </p:nvSpPr>
        <p:spPr bwMode="auto">
          <a:xfrm>
            <a:off x="467544" y="2257708"/>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el-GR" sz="2800" dirty="0"/>
              <a:t>Ένα πεδίο ορισμού είναι ένας τύπος δεδομένων.</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dirty="0">
                <a:latin typeface="+mn-lt"/>
              </a:rPr>
              <a:t>Σχέση</a:t>
            </a:r>
          </a:p>
        </p:txBody>
      </p:sp>
      <p:sp>
        <p:nvSpPr>
          <p:cNvPr id="10" name="TextBox 4" descr="&#10;Μια μεταβλητή σχέσης (relation variable) είναι μια μεταβλητή με τη συνηθισμένη έννοια που συναντάμε στις γλώσσες προγραμματισμού –δηλαδή, ένα επώνυμο αντικείμενο που η τιμή του αλλάζει με το χρόνο. Και η τιμή μιας τέτοιας μεταβλητής οποιαδήποτε δεδομένη στιγμή είναι ακριβώς μια τιμή σχέσης (relation value).&#10;&#10;CREATE BASE RELATION S.&#10;"/>
          <p:cNvSpPr txBox="1">
            <a:spLocks noChangeArrowheads="1"/>
          </p:cNvSpPr>
          <p:nvPr>
            <p:custDataLst>
              <p:tags r:id="rId2"/>
            </p:custDataLst>
          </p:nvPr>
        </p:nvSpPr>
        <p:spPr bwMode="auto">
          <a:xfrm>
            <a:off x="323528" y="1330890"/>
            <a:ext cx="83185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l-GR" sz="2800" dirty="0"/>
          </a:p>
          <a:p>
            <a:pPr>
              <a:lnSpc>
                <a:spcPct val="90000"/>
              </a:lnSpc>
            </a:pPr>
            <a:r>
              <a:rPr lang="el-GR" sz="2800" dirty="0"/>
              <a:t>Μια μεταβλητή σχέσης (</a:t>
            </a:r>
            <a:r>
              <a:rPr lang="en-GB" sz="2800" dirty="0"/>
              <a:t>relation variable</a:t>
            </a:r>
            <a:r>
              <a:rPr lang="el-GR" sz="2800" dirty="0"/>
              <a:t>) είναι μια μεταβλητή με τη συνηθισμένη έννοια που συναντάμε στις γλώσσες προγραμματισμού –δηλαδή, ένα επώνυμο αντικείμενο που η τιμή του αλλάζει με το χρόνο. Και η τιμή μιας τέτοιας μεταβλητής οποιαδήποτε δεδομένη στιγμή είναι ακριβώς μια τιμή σχέσης (</a:t>
            </a:r>
            <a:r>
              <a:rPr lang="en-GB" sz="2800" dirty="0"/>
              <a:t>relation value</a:t>
            </a:r>
            <a:r>
              <a:rPr lang="el-GR" sz="2800" dirty="0"/>
              <a:t>).</a:t>
            </a:r>
          </a:p>
          <a:p>
            <a:pPr>
              <a:lnSpc>
                <a:spcPct val="90000"/>
              </a:lnSpc>
            </a:pPr>
            <a:endParaRPr lang="en-GB" sz="2800" dirty="0"/>
          </a:p>
          <a:p>
            <a:pPr algn="ctr">
              <a:lnSpc>
                <a:spcPct val="90000"/>
              </a:lnSpc>
            </a:pPr>
            <a:r>
              <a:rPr lang="en-GB" sz="2800" dirty="0"/>
              <a:t>CREATE BASE RELATION S … ;</a:t>
            </a:r>
            <a:endParaRPr lang="el-GR" sz="28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88640"/>
            <a:ext cx="7772400" cy="930027"/>
          </a:xfrm>
        </p:spPr>
        <p:txBody>
          <a:bodyPr>
            <a:normAutofit/>
          </a:bodyPr>
          <a:lstStyle/>
          <a:p>
            <a:pPr algn="ctr"/>
            <a:r>
              <a:rPr lang="el-GR" sz="4400" dirty="0">
                <a:latin typeface="+mn-lt"/>
              </a:rPr>
              <a:t>Τιμές </a:t>
            </a:r>
            <a:r>
              <a:rPr lang="el-GR" sz="4400" dirty="0" smtClean="0">
                <a:latin typeface="+mn-lt"/>
              </a:rPr>
              <a:t>σχέσεων (1 από 2)</a:t>
            </a:r>
            <a:endParaRPr lang="el-GR" sz="4400" dirty="0">
              <a:latin typeface="+mn-lt"/>
            </a:endParaRPr>
          </a:p>
        </p:txBody>
      </p:sp>
      <p:sp>
        <p:nvSpPr>
          <p:cNvPr id="11" name="TextBox 4" descr="Μια σχέση, έστω R, που ορίζεται πάνω σε μια συλλογή πεδίων ορισμού D1, D2, Dn, τα οποία δεν είναι κατ΄ανάγκην όλα διαφορετικά, αποτελείται από δύο μέρη: την επικεφαλίδα και τον κορμό. Ειδικότερα:&#10;&#10; Η επικεφαλίδα αποτελείται από ένα σταθερό σύνολο γνωρισμάτων ή, για την ακρίβεια, ζευγών &lt;όνομα γνωρίσματος άνω κάτω τελεία όνομα πεδίου ορισμού&gt; &#10;άγκιστρο, &lt;Α1 άνω κάτω τελεία D1&gt;, &lt;Α2 άνω κάτω τελεία D2&gt;, &lt;An άνω κάτω τελεία Dn&gt;, άγκιστρο,&#10;έτσι ώστε το κάθε γνώρισμα Aj να αντιστοιχεί ακριβώς σε ένα από τα υποκείμενα πεδία ορισμού Dj (j ίσο με 1,2,  n). Τα ονόματα των γνωρισμάτων A1, A2, An είναι όλα διαφορετικά.&#10;"/>
          <p:cNvSpPr txBox="1">
            <a:spLocks noChangeArrowheads="1"/>
          </p:cNvSpPr>
          <p:nvPr>
            <p:custDataLst>
              <p:tags r:id="rId2"/>
            </p:custDataLst>
          </p:nvPr>
        </p:nvSpPr>
        <p:spPr bwMode="auto">
          <a:xfrm>
            <a:off x="539751" y="1484784"/>
            <a:ext cx="814705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l-GR" sz="2400" dirty="0"/>
              <a:t>Μια σχέση, έστω </a:t>
            </a:r>
            <a:r>
              <a:rPr lang="en-GB" sz="2400" dirty="0"/>
              <a:t>R</a:t>
            </a:r>
            <a:r>
              <a:rPr lang="el-GR" sz="2400" dirty="0"/>
              <a:t>, που ορίζεται πάνω σε μια συλλογή πεδίων ορισμού </a:t>
            </a:r>
            <a:r>
              <a:rPr lang="en-GB" sz="2400" dirty="0"/>
              <a:t>D</a:t>
            </a:r>
            <a:r>
              <a:rPr lang="el-GR" sz="2400" dirty="0"/>
              <a:t>1, </a:t>
            </a:r>
            <a:r>
              <a:rPr lang="en-GB" sz="2400" dirty="0"/>
              <a:t>D</a:t>
            </a:r>
            <a:r>
              <a:rPr lang="el-GR" sz="2400" dirty="0"/>
              <a:t>2, … </a:t>
            </a:r>
            <a:r>
              <a:rPr lang="en-GB" sz="2400" dirty="0" err="1"/>
              <a:t>Dn</a:t>
            </a:r>
            <a:r>
              <a:rPr lang="el-GR" sz="2400" dirty="0"/>
              <a:t> –τα οποία δεν είναι </a:t>
            </a:r>
            <a:r>
              <a:rPr lang="el-GR" sz="2400" dirty="0" err="1" smtClean="0"/>
              <a:t>κατ΄ανάγκην</a:t>
            </a:r>
            <a:r>
              <a:rPr lang="el-GR" sz="2400" dirty="0" smtClean="0"/>
              <a:t> </a:t>
            </a:r>
            <a:r>
              <a:rPr lang="el-GR" sz="2400" dirty="0"/>
              <a:t>όλα διαφορετικά- αποτελείται από δύο μέρη: την επικεφαλίδα και τον κορμό. Ειδικότερα:</a:t>
            </a:r>
          </a:p>
          <a:p>
            <a:pPr>
              <a:lnSpc>
                <a:spcPct val="90000"/>
              </a:lnSpc>
            </a:pPr>
            <a:endParaRPr lang="el-GR" sz="2400" dirty="0"/>
          </a:p>
          <a:p>
            <a:pPr marL="239712" indent="-342900" algn="just">
              <a:lnSpc>
                <a:spcPct val="90000"/>
              </a:lnSpc>
              <a:buFont typeface="Wingdings" pitchFamily="2" charset="2"/>
              <a:buChar char="q"/>
            </a:pPr>
            <a:r>
              <a:rPr lang="el-GR" sz="2400" dirty="0"/>
              <a:t> Η επικεφαλίδα αποτελείται από ένα σταθερό σύνολο </a:t>
            </a:r>
            <a:r>
              <a:rPr lang="el-GR" sz="2400" dirty="0" smtClean="0"/>
              <a:t>    γνωρισμάτων </a:t>
            </a:r>
            <a:r>
              <a:rPr lang="el-GR" sz="2400" dirty="0"/>
              <a:t>ή, για την ακρίβεια, ζευγών &lt;όνομα-</a:t>
            </a:r>
            <a:r>
              <a:rPr lang="el-GR" sz="2400" dirty="0" err="1"/>
              <a:t>γνωρίσματο</a:t>
            </a:r>
            <a:r>
              <a:rPr lang="el-GR" sz="2400" dirty="0"/>
              <a:t>ς: όνομα-πεδίου-ορισμού&gt; </a:t>
            </a:r>
          </a:p>
          <a:p>
            <a:pPr marL="358775" lvl="1" indent="-4763" algn="ctr">
              <a:lnSpc>
                <a:spcPct val="90000"/>
              </a:lnSpc>
              <a:buFont typeface="Wingdings" pitchFamily="2" charset="2"/>
              <a:buNone/>
            </a:pPr>
            <a:r>
              <a:rPr lang="en-GB" sz="2400" dirty="0"/>
              <a:t>{&lt;</a:t>
            </a:r>
            <a:r>
              <a:rPr lang="el-GR" sz="2400" dirty="0"/>
              <a:t>Α</a:t>
            </a:r>
            <a:r>
              <a:rPr lang="en-GB" sz="2400" dirty="0"/>
              <a:t>1:D1&gt;, &lt;</a:t>
            </a:r>
            <a:r>
              <a:rPr lang="el-GR" sz="2400" dirty="0"/>
              <a:t>Α</a:t>
            </a:r>
            <a:r>
              <a:rPr lang="en-GB" sz="2400" dirty="0"/>
              <a:t>2:D2&gt;, …, &lt;</a:t>
            </a:r>
            <a:r>
              <a:rPr lang="en-GB" sz="2400" dirty="0" err="1"/>
              <a:t>An:Dn</a:t>
            </a:r>
            <a:r>
              <a:rPr lang="en-GB" sz="2400" dirty="0"/>
              <a:t>&gt; }</a:t>
            </a:r>
            <a:r>
              <a:rPr lang="el-GR" sz="2400" dirty="0"/>
              <a:t> </a:t>
            </a:r>
          </a:p>
          <a:p>
            <a:pPr marL="358775" lvl="1" indent="-4763" algn="just">
              <a:lnSpc>
                <a:spcPct val="90000"/>
              </a:lnSpc>
              <a:buFont typeface="Wingdings" pitchFamily="2" charset="2"/>
              <a:buNone/>
            </a:pPr>
            <a:r>
              <a:rPr lang="el-GR" sz="2400" dirty="0" smtClean="0"/>
              <a:t>έτσι </a:t>
            </a:r>
            <a:r>
              <a:rPr lang="el-GR" sz="2400" dirty="0"/>
              <a:t>ώστε το κάθε γνώρισμα </a:t>
            </a:r>
            <a:r>
              <a:rPr lang="en-GB" sz="2400" dirty="0" err="1"/>
              <a:t>Aj</a:t>
            </a:r>
            <a:r>
              <a:rPr lang="el-GR" sz="2400" dirty="0"/>
              <a:t> να αντιστοιχεί ακριβώς σε </a:t>
            </a:r>
            <a:r>
              <a:rPr lang="el-GR" sz="2400" dirty="0" smtClean="0"/>
              <a:t>ένα </a:t>
            </a:r>
            <a:r>
              <a:rPr lang="el-GR" sz="2400" dirty="0"/>
              <a:t>από τα υποκείμενα πεδία ορισμού </a:t>
            </a:r>
            <a:r>
              <a:rPr lang="en-GB" sz="2400" dirty="0" err="1"/>
              <a:t>Dj</a:t>
            </a:r>
            <a:r>
              <a:rPr lang="el-GR" sz="2400" dirty="0"/>
              <a:t> (</a:t>
            </a:r>
            <a:r>
              <a:rPr lang="en-GB" sz="2400" dirty="0"/>
              <a:t>j</a:t>
            </a:r>
            <a:r>
              <a:rPr lang="el-GR" sz="2400" dirty="0"/>
              <a:t>=1,2, … </a:t>
            </a:r>
            <a:r>
              <a:rPr lang="en-GB" sz="2400" dirty="0"/>
              <a:t>n</a:t>
            </a:r>
            <a:r>
              <a:rPr lang="el-GR" sz="2400" dirty="0"/>
              <a:t>). Τα ονόματα των γνωρισμάτων </a:t>
            </a:r>
            <a:r>
              <a:rPr lang="en-GB" sz="2400" dirty="0"/>
              <a:t>A</a:t>
            </a:r>
            <a:r>
              <a:rPr lang="el-GR" sz="2400" dirty="0"/>
              <a:t>1, </a:t>
            </a:r>
            <a:r>
              <a:rPr lang="en-GB" sz="2400" dirty="0"/>
              <a:t>A</a:t>
            </a:r>
            <a:r>
              <a:rPr lang="el-GR" sz="2400" dirty="0"/>
              <a:t>2, … </a:t>
            </a:r>
            <a:r>
              <a:rPr lang="en-GB" sz="2400" dirty="0"/>
              <a:t>An</a:t>
            </a:r>
            <a:r>
              <a:rPr lang="el-GR" sz="2400" dirty="0"/>
              <a:t> είναι όλα διαφορετικά.</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5"/>
            <a:ext cx="8352928"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Τιμές σχέσεων </a:t>
            </a:r>
            <a:r>
              <a:rPr lang="el-GR" dirty="0" smtClean="0"/>
              <a:t>(2 </a:t>
            </a:r>
            <a:r>
              <a:rPr lang="el-GR" dirty="0"/>
              <a:t>από 2)</a:t>
            </a:r>
            <a:endParaRPr lang="el-GR" dirty="0">
              <a:latin typeface="+mn-lt"/>
            </a:endParaRPr>
          </a:p>
        </p:txBody>
      </p:sp>
      <p:sp>
        <p:nvSpPr>
          <p:cNvPr id="10" name="Ορθογώνιο 9" descr=" Ο κορμός αποτελείται από ένα σύνολο συστοιχιών (tuples). Η κάθε συστοιχία, με τη σειρά της, αποτελείται από ένα σύνολο ζευγών &lt;όνομα γνωρίσματος άνω κάτω τελεία τιμή γνωρίσματος&gt;,&#10; άγκιστρο, &lt;Α1 άνω κάτω τελεία vi1&gt;, &lt;Α2 άνω κάτω τελεία vi2&gt;, &lt;An άνω κάτω τελεία vin&gt;, άγκιστρο,&#10;(i ίσο με 1, 2, m), όπου m είναι το πλήθος των συστοιχιών του συνόλου). Σε κάθε τέτοια συστοιχία, υπάρχει ένα τέτοιο ζεύγος &lt;όνομα γνωρίσματος άνω κάτω τελεία τιμή γνωρίσματος&gt;, το &lt;Aj άνω κάτω τελεία vij&gt;, για το κάθε γνώρισμα Aj της επικεφαλίδας. Για οποιοδήποτε δεδομένο ζεύγος &lt;Aj άνω κάτω τελεία vij&gt;, το vij είναι μια τιμή από το μοναδικό πεδίο ορισμού Dj που είναι συνδεδεμένο με το γνώρισμα Aj.&#10;&#10; Οι τιμές m και n ονομάζονται αντίστοιχα πληθικότητα (cardinality) και βαθμός (degree) της σχέσης R.&#10;"/>
          <p:cNvSpPr/>
          <p:nvPr>
            <p:custDataLst>
              <p:tags r:id="rId2"/>
            </p:custDataLst>
          </p:nvPr>
        </p:nvSpPr>
        <p:spPr>
          <a:xfrm>
            <a:off x="467544" y="1340768"/>
            <a:ext cx="8208912" cy="4745915"/>
          </a:xfrm>
          <a:prstGeom prst="rect">
            <a:avLst/>
          </a:prstGeom>
        </p:spPr>
        <p:txBody>
          <a:bodyPr wrap="square">
            <a:spAutoFit/>
          </a:bodyPr>
          <a:lstStyle/>
          <a:p>
            <a:pPr marL="522288" lvl="1" indent="-342900" algn="just">
              <a:lnSpc>
                <a:spcPct val="90000"/>
              </a:lnSpc>
              <a:buFont typeface="Wingdings" pitchFamily="2" charset="2"/>
              <a:buChar char="q"/>
            </a:pPr>
            <a:r>
              <a:rPr lang="el-GR" sz="2400" dirty="0"/>
              <a:t> Ο κορμός αποτελείται από ένα σύνολο συστοιχιών (</a:t>
            </a:r>
            <a:r>
              <a:rPr lang="en-GB" sz="2400" dirty="0"/>
              <a:t>tuples</a:t>
            </a:r>
            <a:r>
              <a:rPr lang="el-GR" sz="2400" dirty="0"/>
              <a:t>). Η κάθε συστοιχία, με τη σειρά της, αποτελείται από ένα σύνολο ζευγών &lt;όνομα-</a:t>
            </a:r>
            <a:r>
              <a:rPr lang="el-GR" sz="2400" dirty="0" err="1"/>
              <a:t>γνωρίσματο</a:t>
            </a:r>
            <a:r>
              <a:rPr lang="el-GR" sz="2400" dirty="0"/>
              <a:t>ς: τιμή-γνωρίσματος&gt;</a:t>
            </a:r>
          </a:p>
          <a:p>
            <a:pPr marL="636588" lvl="2" algn="just">
              <a:lnSpc>
                <a:spcPct val="90000"/>
              </a:lnSpc>
            </a:pPr>
            <a:r>
              <a:rPr lang="el-GR" sz="2400" dirty="0"/>
              <a:t>	</a:t>
            </a:r>
            <a:r>
              <a:rPr lang="en-GB" sz="2400" dirty="0"/>
              <a:t>{&lt;</a:t>
            </a:r>
            <a:r>
              <a:rPr lang="el-GR" sz="2400" dirty="0"/>
              <a:t>Α</a:t>
            </a:r>
            <a:r>
              <a:rPr lang="en-GB" sz="2400" dirty="0"/>
              <a:t>1:vi1&gt;, &lt;</a:t>
            </a:r>
            <a:r>
              <a:rPr lang="el-GR" sz="2400" dirty="0"/>
              <a:t>Α</a:t>
            </a:r>
            <a:r>
              <a:rPr lang="en-GB" sz="2400" dirty="0"/>
              <a:t>2:vi2&gt;, …, &lt;</a:t>
            </a:r>
            <a:r>
              <a:rPr lang="en-GB" sz="2400" dirty="0" err="1"/>
              <a:t>An:vin</a:t>
            </a:r>
            <a:r>
              <a:rPr lang="en-GB" sz="2400" dirty="0"/>
              <a:t>&gt;}</a:t>
            </a:r>
            <a:endParaRPr lang="el-GR" sz="2400" dirty="0"/>
          </a:p>
          <a:p>
            <a:pPr marL="636588" lvl="2" algn="just">
              <a:lnSpc>
                <a:spcPct val="90000"/>
              </a:lnSpc>
            </a:pPr>
            <a:r>
              <a:rPr lang="el-GR" sz="2400" dirty="0"/>
              <a:t>(</a:t>
            </a:r>
            <a:r>
              <a:rPr lang="en-GB" sz="2400" dirty="0" err="1"/>
              <a:t>i</a:t>
            </a:r>
            <a:r>
              <a:rPr lang="el-GR" sz="2400" dirty="0"/>
              <a:t> = 1, 2, … </a:t>
            </a:r>
            <a:r>
              <a:rPr lang="en-GB" sz="2400" dirty="0"/>
              <a:t>m</a:t>
            </a:r>
            <a:r>
              <a:rPr lang="el-GR" sz="2400" dirty="0"/>
              <a:t>), όπου </a:t>
            </a:r>
            <a:r>
              <a:rPr lang="en-GB" sz="2400" dirty="0"/>
              <a:t>m</a:t>
            </a:r>
            <a:r>
              <a:rPr lang="el-GR" sz="2400" dirty="0"/>
              <a:t> είναι το πλήθος των συστοιχιών του συνόλου). Σε κάθε τέτοια συστοιχία, υπάρχει ένα τέτοιο ζεύγος &lt;όνομα-</a:t>
            </a:r>
            <a:r>
              <a:rPr lang="el-GR" sz="2400" dirty="0" err="1"/>
              <a:t>γνωρίσματο</a:t>
            </a:r>
            <a:r>
              <a:rPr lang="el-GR" sz="2400" dirty="0"/>
              <a:t>ς: τιμή-γνωρίσματος&gt;, το &lt;</a:t>
            </a:r>
            <a:r>
              <a:rPr lang="en-GB" sz="2400" dirty="0" err="1"/>
              <a:t>Aj</a:t>
            </a:r>
            <a:r>
              <a:rPr lang="el-GR" sz="2400" dirty="0"/>
              <a:t>:</a:t>
            </a:r>
            <a:r>
              <a:rPr lang="en-GB" sz="2400" dirty="0" err="1"/>
              <a:t>vij</a:t>
            </a:r>
            <a:r>
              <a:rPr lang="el-GR" sz="2400" dirty="0"/>
              <a:t>&gt;, για το κάθε γνώρισμα </a:t>
            </a:r>
            <a:r>
              <a:rPr lang="en-GB" sz="2400" dirty="0" err="1"/>
              <a:t>Aj</a:t>
            </a:r>
            <a:r>
              <a:rPr lang="el-GR" sz="2400" dirty="0"/>
              <a:t> της επικεφαλίδας. Για οποιοδήποτε δεδομένο ζεύγος &lt;</a:t>
            </a:r>
            <a:r>
              <a:rPr lang="en-GB" sz="2400" dirty="0" err="1"/>
              <a:t>Aj</a:t>
            </a:r>
            <a:r>
              <a:rPr lang="el-GR" sz="2400" dirty="0"/>
              <a:t>:</a:t>
            </a:r>
            <a:r>
              <a:rPr lang="en-GB" sz="2400" dirty="0" err="1"/>
              <a:t>vij</a:t>
            </a:r>
            <a:r>
              <a:rPr lang="el-GR" sz="2400" dirty="0"/>
              <a:t>&gt;, το </a:t>
            </a:r>
            <a:r>
              <a:rPr lang="en-GB" sz="2400" dirty="0" err="1"/>
              <a:t>vij</a:t>
            </a:r>
            <a:r>
              <a:rPr lang="el-GR" sz="2400" dirty="0"/>
              <a:t> είναι μια τιμή από το μοναδικό πεδίο ορισμού </a:t>
            </a:r>
            <a:r>
              <a:rPr lang="en-GB" sz="2400" dirty="0" err="1"/>
              <a:t>Dj</a:t>
            </a:r>
            <a:r>
              <a:rPr lang="el-GR" sz="2400" dirty="0"/>
              <a:t> που είναι συνδεδεμένο με το γνώρισμα </a:t>
            </a:r>
            <a:r>
              <a:rPr lang="en-GB" sz="2400" dirty="0" err="1"/>
              <a:t>Aj</a:t>
            </a:r>
            <a:r>
              <a:rPr lang="el-GR" sz="2400" dirty="0"/>
              <a:t>.</a:t>
            </a:r>
          </a:p>
          <a:p>
            <a:pPr marL="979488" lvl="2" indent="-342900" algn="just">
              <a:lnSpc>
                <a:spcPct val="90000"/>
              </a:lnSpc>
              <a:buFont typeface="Wingdings" pitchFamily="2" charset="2"/>
              <a:buChar char="q"/>
            </a:pPr>
            <a:endParaRPr lang="el-GR" sz="2400" dirty="0"/>
          </a:p>
          <a:p>
            <a:pPr marL="522288" lvl="1" indent="-342900" algn="just">
              <a:lnSpc>
                <a:spcPct val="90000"/>
              </a:lnSpc>
              <a:buFont typeface="Wingdings" pitchFamily="2" charset="2"/>
              <a:buChar char="q"/>
            </a:pPr>
            <a:r>
              <a:rPr lang="el-GR" sz="2400" dirty="0"/>
              <a:t> Οι τιμές </a:t>
            </a:r>
            <a:r>
              <a:rPr lang="en-GB" sz="2400" dirty="0"/>
              <a:t>m</a:t>
            </a:r>
            <a:r>
              <a:rPr lang="el-GR" sz="2400" dirty="0"/>
              <a:t> και </a:t>
            </a:r>
            <a:r>
              <a:rPr lang="en-GB" sz="2400" dirty="0"/>
              <a:t>n</a:t>
            </a:r>
            <a:r>
              <a:rPr lang="el-GR" sz="2400" dirty="0"/>
              <a:t> ονομάζονται αντίστοιχα </a:t>
            </a:r>
            <a:r>
              <a:rPr lang="el-GR" sz="2400" dirty="0" err="1"/>
              <a:t>πληθικότητα</a:t>
            </a:r>
            <a:r>
              <a:rPr lang="el-GR" sz="2400" dirty="0"/>
              <a:t> (</a:t>
            </a:r>
            <a:r>
              <a:rPr lang="en-GB" sz="2400" dirty="0"/>
              <a:t>cardinality</a:t>
            </a:r>
            <a:r>
              <a:rPr lang="el-GR" sz="2400" dirty="0"/>
              <a:t>) και βαθμός (</a:t>
            </a:r>
            <a:r>
              <a:rPr lang="en-GB" sz="2400" dirty="0"/>
              <a:t>degree</a:t>
            </a:r>
            <a:r>
              <a:rPr lang="el-GR" sz="2400" dirty="0"/>
              <a:t>) της σχέσης </a:t>
            </a:r>
            <a:r>
              <a:rPr lang="en-GB" sz="2400" dirty="0"/>
              <a:t>R</a:t>
            </a:r>
            <a:r>
              <a:rPr lang="el-GR" sz="2400" dirty="0"/>
              <a:t>.</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Times New Roman" pitchFamily="18" charset="0"/>
              </a:rPr>
              <a:t>Κανόνες ερμηνείας</a:t>
            </a:r>
            <a:endParaRPr lang="el-GR" dirty="0">
              <a:latin typeface="+mn-lt"/>
            </a:endParaRPr>
          </a:p>
        </p:txBody>
      </p:sp>
      <p:sp>
        <p:nvSpPr>
          <p:cNvPr id="8" name="Rectangle 4" descr="Για να συμφωνήσουμε ότι ένας πίνακας είναι μια αποδεκτή αναπαράσταση μιας σχέσης θα πρέπει:&#10; να υπάρχουν κάποια υποκείμενα πεδία ορισμού, &#10; η κάθε στήλη να αντιστοιχεί σε ένα ακριβώς από αυτά τα πεδία ορισμού, &#10; η κάθε γραμμή να αντιπροσωπεύει μια συστοιχία, &#10; η κάθε τιμή γνωρίσματος να αντλείται από το κατάλληλο πεδίο ορισμού, και ου το καθεξής.&#10;&#10;Μια σχέση είναι ένα μάλλον αφηρημένο είδος αντικειμένου, ενώ ένας πίνακας είναι μια συγκεκριμένη αναπαράσταση ενός τέτοιου αφηρημένου αντικειμένου.&#10;"/>
          <p:cNvSpPr txBox="1">
            <a:spLocks noChangeArrowheads="1"/>
          </p:cNvSpPr>
          <p:nvPr>
            <p:custDataLst>
              <p:tags r:id="rId2"/>
            </p:custDataLst>
          </p:nvPr>
        </p:nvSpPr>
        <p:spPr>
          <a:xfrm>
            <a:off x="467545" y="1352252"/>
            <a:ext cx="8208912" cy="45970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pPr>
            <a:r>
              <a:rPr lang="el-GR" sz="2400" dirty="0"/>
              <a:t>Για να συμφωνήσουμε ότι ένας πίνακας είναι μια αποδεκτή αναπαράσταση μιας σχέσης θα πρέπει:</a:t>
            </a:r>
          </a:p>
          <a:p>
            <a:pPr>
              <a:lnSpc>
                <a:spcPct val="80000"/>
              </a:lnSpc>
              <a:buFont typeface="Wingdings" pitchFamily="2" charset="2"/>
              <a:buChar char="§"/>
            </a:pPr>
            <a:r>
              <a:rPr lang="el-GR" sz="2400" dirty="0"/>
              <a:t> να υπάρχουν κάποια υποκείμενα πεδία ορισμού, </a:t>
            </a:r>
          </a:p>
          <a:p>
            <a:pPr>
              <a:lnSpc>
                <a:spcPct val="80000"/>
              </a:lnSpc>
              <a:buFont typeface="Wingdings" pitchFamily="2" charset="2"/>
              <a:buChar char="§"/>
            </a:pPr>
            <a:r>
              <a:rPr lang="el-GR" sz="2400" dirty="0"/>
              <a:t> η κάθε στήλη να αντιστοιχεί σε ένα ακριβώς από αυτά τα πεδία ορισμού, </a:t>
            </a:r>
          </a:p>
          <a:p>
            <a:pPr>
              <a:lnSpc>
                <a:spcPct val="80000"/>
              </a:lnSpc>
              <a:buFont typeface="Wingdings" pitchFamily="2" charset="2"/>
              <a:buChar char="§"/>
            </a:pPr>
            <a:r>
              <a:rPr lang="el-GR" sz="2400" dirty="0"/>
              <a:t> η κάθε γραμμή να αντιπροσωπεύει μια συστοιχία, </a:t>
            </a:r>
          </a:p>
          <a:p>
            <a:pPr>
              <a:lnSpc>
                <a:spcPct val="80000"/>
              </a:lnSpc>
              <a:buFont typeface="Wingdings" pitchFamily="2" charset="2"/>
              <a:buChar char="§"/>
            </a:pPr>
            <a:r>
              <a:rPr lang="el-GR" sz="2400" dirty="0"/>
              <a:t> η κάθε τιμή γνωρίσματος να αντλείται από το κατάλληλο πεδίο ορισμού, </a:t>
            </a:r>
            <a:r>
              <a:rPr lang="el-GR" sz="2400" dirty="0" err="1"/>
              <a:t>κ.ο.κ</a:t>
            </a:r>
            <a:r>
              <a:rPr lang="el-GR" sz="2400" dirty="0" smtClean="0"/>
              <a:t>.,</a:t>
            </a:r>
            <a:endParaRPr lang="el-GR" sz="2400" dirty="0"/>
          </a:p>
          <a:p>
            <a:pPr marL="0" indent="0">
              <a:lnSpc>
                <a:spcPct val="80000"/>
              </a:lnSpc>
              <a:buFont typeface="Wingdings" pitchFamily="2" charset="2"/>
              <a:buNone/>
            </a:pPr>
            <a:endParaRPr lang="el-GR" sz="2400" dirty="0"/>
          </a:p>
          <a:p>
            <a:pPr marL="0" indent="0">
              <a:lnSpc>
                <a:spcPct val="80000"/>
              </a:lnSpc>
              <a:buFont typeface="Wingdings" pitchFamily="2" charset="2"/>
              <a:buNone/>
            </a:pPr>
            <a:r>
              <a:rPr lang="el-GR" sz="2400" dirty="0"/>
              <a:t>Μια σχέση είναι ένα μάλλον αφηρημένο είδος αντικειμένου, ενώ ένας πίνακας είναι μια συγκεκριμένη αναπαράσταση ενός τέτοιου αφηρημένου </a:t>
            </a:r>
            <a:r>
              <a:rPr lang="el-GR" sz="2400" dirty="0" smtClean="0"/>
              <a:t>αντικειμένου.</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latin typeface="+mn-lt"/>
              </a:rPr>
              <a:t>Μεταβλητές σχέσεων</a:t>
            </a:r>
          </a:p>
        </p:txBody>
      </p:sp>
      <p:sp>
        <p:nvSpPr>
          <p:cNvPr id="9" name="Rectangle 2" descr="Η εντολή&#10;CREATE BASE RELATION S,&#10;ορίζει μια μεταβλητή η οποία ονομάζεται S, που η τιμή της οποιαδήποτε δεδομένη στιγμή είναι μια σχέση. Αυτή η τιμή είναι «χρονικά μεταβαλλόμενη» επειδή, με το πέρασμα του χρόνου, θα εισάγονται νέες συστοιχίες και υπάρχουσες συστοιχίες θα τροποποιούνται ή θα διαγράφονται.&#10;"/>
          <p:cNvSpPr txBox="1">
            <a:spLocks noChangeArrowheads="1"/>
          </p:cNvSpPr>
          <p:nvPr>
            <p:custDataLst>
              <p:tags r:id="rId2"/>
            </p:custDataLst>
          </p:nvPr>
        </p:nvSpPr>
        <p:spPr>
          <a:xfrm>
            <a:off x="467544" y="1484784"/>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l-GR" sz="2800" dirty="0"/>
              <a:t>Η</a:t>
            </a:r>
            <a:r>
              <a:rPr lang="en-GB" sz="2800" dirty="0"/>
              <a:t> </a:t>
            </a:r>
            <a:r>
              <a:rPr lang="el-GR" sz="2800" dirty="0"/>
              <a:t>εντολή</a:t>
            </a:r>
            <a:endParaRPr lang="en-GB" sz="2800" dirty="0"/>
          </a:p>
          <a:p>
            <a:pPr marL="0" indent="0" algn="ctr">
              <a:buFont typeface="Wingdings" pitchFamily="2" charset="2"/>
              <a:buNone/>
            </a:pPr>
            <a:r>
              <a:rPr lang="en-GB" sz="2800" dirty="0"/>
              <a:t>CREATE BASE RELATION S … ;</a:t>
            </a:r>
            <a:endParaRPr lang="el-GR" sz="2800" dirty="0"/>
          </a:p>
          <a:p>
            <a:pPr marL="0" indent="0">
              <a:buFont typeface="Wingdings" pitchFamily="2" charset="2"/>
              <a:buNone/>
            </a:pPr>
            <a:r>
              <a:rPr lang="el-GR" sz="2800" dirty="0"/>
              <a:t>ορίζει μια μεταβλητή η οποία ονομάζεται </a:t>
            </a:r>
            <a:r>
              <a:rPr lang="en-GB" sz="2800" dirty="0"/>
              <a:t>S</a:t>
            </a:r>
            <a:r>
              <a:rPr lang="el-GR" sz="2800" dirty="0"/>
              <a:t>, που η τιμή της οποιαδήποτε δεδομένη στιγμή είναι μια σχέση. Αυτή η τιμή είναι «χρονικά μεταβαλλόμενη» επειδή, με το πέρασμα του χρόνου, θα εισάγονται νέες συστοιχίες και υπάρχουσες συστοιχίες θα τροποποιούνται ή θα διαγράφονται.</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a:bodyPr>
          <a:lstStyle/>
          <a:p>
            <a:r>
              <a:rPr lang="el-GR" dirty="0">
                <a:latin typeface="+mn-lt"/>
              </a:rPr>
              <a:t>Πεδίο ορισμού-Σχέση</a:t>
            </a:r>
          </a:p>
        </p:txBody>
      </p:sp>
      <p:sp>
        <p:nvSpPr>
          <p:cNvPr id="8" name="Text Box 2"/>
          <p:cNvSpPr txBox="1">
            <a:spLocks noChangeArrowheads="1"/>
          </p:cNvSpPr>
          <p:nvPr>
            <p:custDataLst>
              <p:tags r:id="rId2"/>
            </p:custDataLst>
          </p:nvPr>
        </p:nvSpPr>
        <p:spPr bwMode="auto">
          <a:xfrm>
            <a:off x="467544" y="2132856"/>
            <a:ext cx="8280920" cy="27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r>
              <a:rPr lang="el-GR" sz="2800" dirty="0">
                <a:latin typeface="+mn-lt"/>
              </a:rPr>
              <a:t>Το περιεχόμενο μιας σχέσης αλλάζει με το χρόνο, ενώ </a:t>
            </a:r>
            <a:endParaRPr lang="el-GR" sz="2800" dirty="0" smtClean="0">
              <a:latin typeface="+mn-lt"/>
            </a:endParaRPr>
          </a:p>
          <a:p>
            <a:r>
              <a:rPr lang="el-GR" sz="2800" dirty="0" smtClean="0">
                <a:latin typeface="+mn-lt"/>
              </a:rPr>
              <a:t>το </a:t>
            </a:r>
            <a:r>
              <a:rPr lang="el-GR" sz="2800" dirty="0">
                <a:latin typeface="+mn-lt"/>
              </a:rPr>
              <a:t>περιεχόμενο ενός πεδίου ορισμού δεν αλλάζει.</a:t>
            </a:r>
          </a:p>
          <a:p>
            <a:endParaRPr lang="el-GR" sz="2800" dirty="0">
              <a:latin typeface="+mn-lt"/>
            </a:endParaRPr>
          </a:p>
          <a:p>
            <a:endParaRPr lang="el-GR" sz="2800" dirty="0">
              <a:latin typeface="+mn-lt"/>
            </a:endParaRPr>
          </a:p>
          <a:p>
            <a:r>
              <a:rPr lang="el-GR" sz="2800" dirty="0" smtClean="0">
                <a:latin typeface="+mn-lt"/>
              </a:rPr>
              <a:t>Οι σχέσεις είναι δυναμικές ενώ τα πεδία ορισμού είναι</a:t>
            </a:r>
          </a:p>
          <a:p>
            <a:r>
              <a:rPr lang="el-GR" sz="2800" dirty="0">
                <a:latin typeface="+mn-lt"/>
              </a:rPr>
              <a:t>σ</a:t>
            </a:r>
            <a:r>
              <a:rPr lang="el-GR" sz="2800" dirty="0" smtClean="0">
                <a:latin typeface="+mn-lt"/>
              </a:rPr>
              <a:t>τατικά.</a:t>
            </a:r>
            <a:endParaRPr lang="el-GR" sz="2800" dirty="0">
              <a:latin typeface="+mn-lt"/>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dirty="0">
                <a:latin typeface="+mn-lt"/>
              </a:rPr>
              <a:t>Όμοια πεδία ορισμού</a:t>
            </a:r>
          </a:p>
        </p:txBody>
      </p:sp>
      <p:sp>
        <p:nvSpPr>
          <p:cNvPr id="8" name="Rectangle 5" descr="Πολλά γνωρίσματα της ίδιας σχέσης μπορεί να προέρχονται όλα από το ίδιο πεδίο ορισμού.&#10;&#10;&#10;Πίνακας όμοιων πεδίων ορισμού&#10;&#10;&#10;&#10;&#10;Η σχέση PART κάτω παύλα STRUCTURE&#10;"/>
          <p:cNvSpPr txBox="1">
            <a:spLocks noChangeArrowheads="1"/>
          </p:cNvSpPr>
          <p:nvPr/>
        </p:nvSpPr>
        <p:spPr>
          <a:xfrm>
            <a:off x="457200" y="1196752"/>
            <a:ext cx="8291513" cy="50403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400" dirty="0" smtClean="0"/>
              <a:t>Πολλά γνωρίσματα της ίδιας σχέσης μπορεί να προέρχονται όλα από το ίδιο πεδίο ορισμού.</a:t>
            </a:r>
            <a:endParaRPr lang="en-GB" sz="2400" b="1" dirty="0" smtClean="0"/>
          </a:p>
          <a:p>
            <a:pPr marL="0" indent="0">
              <a:buFont typeface="Wingdings" pitchFamily="2" charset="2"/>
              <a:buNone/>
            </a:pPr>
            <a:endParaRPr lang="el-GR" sz="2400" dirty="0" smtClean="0"/>
          </a:p>
          <a:p>
            <a:pPr marL="0" indent="0">
              <a:buFont typeface="Wingdings" pitchFamily="2" charset="2"/>
              <a:buNone/>
            </a:pPr>
            <a:endParaRPr lang="el-GR" sz="2400" dirty="0" smtClean="0"/>
          </a:p>
          <a:p>
            <a:pPr marL="0" indent="0">
              <a:buFont typeface="Wingdings" pitchFamily="2" charset="2"/>
              <a:buNone/>
            </a:pPr>
            <a:endParaRPr lang="el-GR" sz="2400" dirty="0" smtClean="0"/>
          </a:p>
          <a:p>
            <a:pPr marL="0" indent="0">
              <a:buFont typeface="Wingdings" pitchFamily="2" charset="2"/>
              <a:buNone/>
            </a:pPr>
            <a:endParaRPr lang="el-GR" sz="2400" dirty="0" smtClean="0"/>
          </a:p>
          <a:p>
            <a:pPr marL="0" indent="0">
              <a:buFont typeface="Wingdings" pitchFamily="2" charset="2"/>
              <a:buNone/>
            </a:pPr>
            <a:endParaRPr lang="el-GR" sz="2400" dirty="0" smtClean="0"/>
          </a:p>
          <a:p>
            <a:pPr marL="0" indent="0">
              <a:buFont typeface="Wingdings" pitchFamily="2" charset="2"/>
              <a:buNone/>
            </a:pPr>
            <a:endParaRPr lang="el-GR" sz="2400" dirty="0" smtClean="0"/>
          </a:p>
          <a:p>
            <a:pPr marL="0" indent="0">
              <a:buFont typeface="Wingdings" pitchFamily="2" charset="2"/>
              <a:buNone/>
            </a:pPr>
            <a:endParaRPr lang="el-GR" sz="2400" dirty="0" smtClean="0"/>
          </a:p>
          <a:p>
            <a:pPr marL="0" indent="0" algn="ctr">
              <a:buFont typeface="Wingdings" pitchFamily="2" charset="2"/>
              <a:buNone/>
            </a:pPr>
            <a:r>
              <a:rPr lang="el-GR" sz="2400" dirty="0" smtClean="0"/>
              <a:t>Η</a:t>
            </a:r>
            <a:r>
              <a:rPr lang="en-GB" sz="2400" dirty="0" smtClean="0"/>
              <a:t> </a:t>
            </a:r>
            <a:r>
              <a:rPr lang="el-GR" sz="2400" dirty="0" smtClean="0"/>
              <a:t>σχέση</a:t>
            </a:r>
            <a:r>
              <a:rPr lang="en-GB" sz="2400" dirty="0" smtClean="0"/>
              <a:t> PART_STRUCTURE</a:t>
            </a:r>
            <a:endParaRPr lang="el-GR" sz="2400" dirty="0"/>
          </a:p>
        </p:txBody>
      </p:sp>
      <p:graphicFrame>
        <p:nvGraphicFramePr>
          <p:cNvPr id="9" name="Group 167" descr="."/>
          <p:cNvGraphicFramePr>
            <a:graphicFrameLocks noGrp="1"/>
          </p:cNvGraphicFramePr>
          <p:nvPr>
            <p:ph sz="half" idx="4294967295"/>
            <p:custDataLst>
              <p:tags r:id="rId2"/>
            </p:custDataLst>
            <p:extLst>
              <p:ext uri="{D42A27DB-BD31-4B8C-83A1-F6EECF244321}">
                <p14:modId xmlns:p14="http://schemas.microsoft.com/office/powerpoint/2010/main" val="2119516412"/>
              </p:ext>
            </p:extLst>
          </p:nvPr>
        </p:nvGraphicFramePr>
        <p:xfrm>
          <a:off x="2268538" y="2060848"/>
          <a:ext cx="4608512" cy="3657600"/>
        </p:xfrm>
        <a:graphic>
          <a:graphicData uri="http://schemas.openxmlformats.org/drawingml/2006/table">
            <a:tbl>
              <a:tblPr firstRow="1"/>
              <a:tblGrid>
                <a:gridCol w="1655762"/>
                <a:gridCol w="1739900"/>
                <a:gridCol w="1212850"/>
              </a:tblGrid>
              <a:tr h="431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cs typeface="Times New Roman" pitchFamily="18" charset="0"/>
                        </a:rPr>
                        <a:t>MAJOR</a:t>
                      </a:r>
                      <a:r>
                        <a:rPr kumimoji="0" lang="el-GR" sz="2400" b="1" i="0" u="none" strike="noStrike" cap="none" normalizeH="0" baseline="0" dirty="0" smtClean="0">
                          <a:ln>
                            <a:noFill/>
                          </a:ln>
                          <a:solidFill>
                            <a:schemeClr val="tx1"/>
                          </a:solidFill>
                          <a:effectLst/>
                          <a:latin typeface="+mn-lt"/>
                          <a:cs typeface="Times New Roman" pitchFamily="18" charset="0"/>
                        </a:rPr>
                        <a:t>_</a:t>
                      </a:r>
                      <a:r>
                        <a:rPr kumimoji="0" lang="en-GB" sz="2400" b="1" i="0" u="none" strike="noStrike" cap="none" normalizeH="0" baseline="0" dirty="0" smtClean="0">
                          <a:ln>
                            <a:noFill/>
                          </a:ln>
                          <a:solidFill>
                            <a:schemeClr val="tx1"/>
                          </a:solidFill>
                          <a:effectLst/>
                          <a:latin typeface="+mn-lt"/>
                          <a:cs typeface="Times New Roman" pitchFamily="18" charset="0"/>
                        </a:rPr>
                        <a:t>P</a:t>
                      </a:r>
                      <a:r>
                        <a:rPr kumimoji="0" lang="el-GR" sz="2400" b="1" i="0" u="none" strike="noStrike" cap="none" normalizeH="0" baseline="0" dirty="0" smtClean="0">
                          <a:ln>
                            <a:noFill/>
                          </a:ln>
                          <a:solidFill>
                            <a:schemeClr val="tx1"/>
                          </a:solidFill>
                          <a:effectLst/>
                          <a:latin typeface="+mn-lt"/>
                          <a:cs typeface="Times New Roman" pitchFamily="18" charset="0"/>
                        </a:rPr>
                        <a:t>#</a:t>
                      </a:r>
                      <a:endParaRPr kumimoji="0" lang="el-GR" sz="2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mn-lt"/>
                          <a:cs typeface="Times New Roman" pitchFamily="18" charset="0"/>
                        </a:rPr>
                        <a:t>MINOR_P#</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mn-lt"/>
                          <a:cs typeface="Times New Roman" pitchFamily="18" charset="0"/>
                        </a:rPr>
                        <a:t>QTY</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P1</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P2</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2</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P1</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n-lt"/>
                          <a:cs typeface="Times New Roman" pitchFamily="18" charset="0"/>
                        </a:rPr>
                        <a:t>P3</a:t>
                      </a:r>
                      <a:endParaRPr kumimoji="0" lang="en-GB" sz="2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4</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P2</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P3</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1</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P2</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P4</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3</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P3</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P5</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9</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P4</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P5</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8</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mn-lt"/>
                          <a:cs typeface="Times New Roman" pitchFamily="18" charset="0"/>
                        </a:rPr>
                        <a:t>P5</a:t>
                      </a:r>
                      <a:endParaRPr kumimoji="0" lang="en-GB" sz="24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n-lt"/>
                          <a:cs typeface="Times New Roman" pitchFamily="18" charset="0"/>
                        </a:rPr>
                        <a:t>P6</a:t>
                      </a:r>
                      <a:endParaRPr kumimoji="0" lang="en-GB" sz="2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n-lt"/>
                          <a:cs typeface="Times New Roman" pitchFamily="18" charset="0"/>
                        </a:rPr>
                        <a:t>3</a:t>
                      </a:r>
                      <a:endParaRPr kumimoji="0" lang="en-GB" sz="24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008112"/>
          </a:xfrm>
        </p:spPr>
        <p:txBody>
          <a:bodyPr>
            <a:noAutofit/>
          </a:bodyPr>
          <a:lstStyle/>
          <a:p>
            <a:r>
              <a:rPr lang="el-GR" sz="4000" dirty="0">
                <a:latin typeface="+mn-lt"/>
              </a:rPr>
              <a:t>Ορισμός </a:t>
            </a:r>
            <a:r>
              <a:rPr lang="el-GR" sz="4000" dirty="0" smtClean="0">
                <a:latin typeface="+mn-lt"/>
              </a:rPr>
              <a:t>δεδομένων (1 από 2)</a:t>
            </a:r>
            <a:endParaRPr lang="el-GR" sz="4000" dirty="0">
              <a:latin typeface="+mn-lt"/>
            </a:endParaRPr>
          </a:p>
        </p:txBody>
      </p:sp>
      <p:sp>
        <p:nvSpPr>
          <p:cNvPr id="4" name="Ορθογώνιο 3" descr="CREATE BASE RELATION  βασική-σχέση&#10;(λισκομ-ορισμών-γνωρισμάτων)&#10;λίστα-ορισμών-υποψήφιων-κλειδιών&#10;λίστα-ορισμών-ξένων-κλειδιών;&#10;&#10;Οι όροι λίστα και λισκομ (λίστα με διαχωριστικά κόμματα) είναι χρήσιμες συντακτικές συντομογραφίες. Γενικά:&#10;Αν xyz είναι μια συντακτική μονάδα, τότε λίστα-xyz είναι μια συντακτική μονάδα που αποτελείται από μια ακολουθία από μηδέν ή περισσότερα xyz, όπου τα ζεύγη των γειτονικών xyz  διαχωρίζονται με τουλάχιστον ένα κενό διάστημα.&#10;Αν xyz είναι μια συντακτική μονάδα, τότε λισκομ-xyz είναι μια συντακτική μονάδα που αποτελείται από μια ακολουθία από μηδέν ή περισσότερα xyz, όπου τα ζεύγη των γειτονικών xyz διαχωρίζονται με ένα κόμμα (και προαιρετικά με ένα ή περισσότερα κενά διαστήματα).&#10;"/>
          <p:cNvSpPr/>
          <p:nvPr>
            <p:custDataLst>
              <p:tags r:id="rId2"/>
            </p:custDataLst>
          </p:nvPr>
        </p:nvSpPr>
        <p:spPr>
          <a:xfrm>
            <a:off x="467545" y="1050058"/>
            <a:ext cx="8208912" cy="5115246"/>
          </a:xfrm>
          <a:prstGeom prst="rect">
            <a:avLst/>
          </a:prstGeom>
        </p:spPr>
        <p:txBody>
          <a:bodyPr wrap="square">
            <a:spAutoFit/>
          </a:bodyPr>
          <a:lstStyle/>
          <a:p>
            <a:pPr marL="2262188" lvl="4" indent="-266700">
              <a:lnSpc>
                <a:spcPct val="80000"/>
              </a:lnSpc>
              <a:buFont typeface="Wingdings" pitchFamily="2" charset="2"/>
              <a:buNone/>
            </a:pPr>
            <a:r>
              <a:rPr lang="en-GB" sz="2400" dirty="0"/>
              <a:t>CREATE BASE RELATION  </a:t>
            </a:r>
            <a:r>
              <a:rPr lang="el-GR" sz="2400" dirty="0"/>
              <a:t>βασική</a:t>
            </a:r>
            <a:r>
              <a:rPr lang="en-GB" sz="2400" dirty="0"/>
              <a:t>-</a:t>
            </a:r>
            <a:r>
              <a:rPr lang="el-GR" sz="2400" dirty="0"/>
              <a:t>σχέση</a:t>
            </a:r>
          </a:p>
          <a:p>
            <a:pPr marL="2262188" lvl="4" indent="-266700">
              <a:lnSpc>
                <a:spcPct val="80000"/>
              </a:lnSpc>
              <a:buFont typeface="Wingdings" pitchFamily="2" charset="2"/>
              <a:buNone/>
            </a:pPr>
            <a:r>
              <a:rPr lang="el-GR" sz="2400" dirty="0"/>
              <a:t>(</a:t>
            </a:r>
            <a:r>
              <a:rPr lang="el-GR" sz="2400" dirty="0" err="1"/>
              <a:t>λισκομ</a:t>
            </a:r>
            <a:r>
              <a:rPr lang="el-GR" sz="2400" dirty="0"/>
              <a:t>-ορισμών-</a:t>
            </a:r>
            <a:r>
              <a:rPr lang="el-GR" sz="2400" dirty="0" err="1"/>
              <a:t>γνωρισμάτω</a:t>
            </a:r>
            <a:r>
              <a:rPr lang="el-GR" sz="2400" dirty="0"/>
              <a:t>ν)</a:t>
            </a:r>
          </a:p>
          <a:p>
            <a:pPr marL="2262188" lvl="4" indent="-266700">
              <a:lnSpc>
                <a:spcPct val="80000"/>
              </a:lnSpc>
              <a:buFont typeface="Wingdings" pitchFamily="2" charset="2"/>
              <a:buNone/>
            </a:pPr>
            <a:r>
              <a:rPr lang="el-GR" sz="2400" dirty="0"/>
              <a:t>λίστα-ορισμών-υποψήφιων-κλειδιών</a:t>
            </a:r>
          </a:p>
          <a:p>
            <a:pPr marL="2262188" lvl="4" indent="-266700">
              <a:lnSpc>
                <a:spcPct val="80000"/>
              </a:lnSpc>
              <a:buFont typeface="Wingdings" pitchFamily="2" charset="2"/>
              <a:buNone/>
            </a:pPr>
            <a:r>
              <a:rPr lang="el-GR" sz="2400" dirty="0"/>
              <a:t>λίστα-ορισμών-ξένων-κλειδιών;</a:t>
            </a:r>
          </a:p>
          <a:p>
            <a:pPr marL="2262188" lvl="4" indent="-266700">
              <a:lnSpc>
                <a:spcPct val="80000"/>
              </a:lnSpc>
              <a:buFont typeface="Wingdings" pitchFamily="2" charset="2"/>
              <a:buNone/>
            </a:pPr>
            <a:endParaRPr lang="el-GR" sz="2400" dirty="0"/>
          </a:p>
          <a:p>
            <a:pPr>
              <a:lnSpc>
                <a:spcPct val="80000"/>
              </a:lnSpc>
            </a:pPr>
            <a:r>
              <a:rPr lang="el-GR" sz="2400" dirty="0"/>
              <a:t>Οι όροι λίστα και </a:t>
            </a:r>
            <a:r>
              <a:rPr lang="el-GR" sz="2400" dirty="0" err="1"/>
              <a:t>λισκομ</a:t>
            </a:r>
            <a:r>
              <a:rPr lang="el-GR" sz="2400" dirty="0"/>
              <a:t> (λίστα με διαχωριστικά κόμματα) είναι χρήσιμες συντακτικές συντομογραφίες. Γενικά:</a:t>
            </a:r>
          </a:p>
          <a:p>
            <a:pPr marL="885825" lvl="1" indent="-342900" algn="just">
              <a:lnSpc>
                <a:spcPct val="80000"/>
              </a:lnSpc>
              <a:buFont typeface="Wingdings" pitchFamily="2" charset="2"/>
              <a:buChar char="§"/>
            </a:pPr>
            <a:r>
              <a:rPr lang="el-GR" sz="2400" dirty="0"/>
              <a:t>Αν </a:t>
            </a:r>
            <a:r>
              <a:rPr lang="en-GB" sz="2400" dirty="0"/>
              <a:t>xyz</a:t>
            </a:r>
            <a:r>
              <a:rPr lang="el-GR" sz="2400" dirty="0"/>
              <a:t> είναι μια συντακτική μονάδα, τότε λίστα-</a:t>
            </a:r>
            <a:r>
              <a:rPr lang="en-GB" sz="2400" dirty="0"/>
              <a:t>xyz</a:t>
            </a:r>
            <a:r>
              <a:rPr lang="el-GR" sz="2400" dirty="0"/>
              <a:t> είναι μια συντακτική μονάδα που αποτελείται από μια ακολουθία από μηδέν ή περισσότερα </a:t>
            </a:r>
            <a:r>
              <a:rPr lang="en-GB" sz="2400" dirty="0"/>
              <a:t>xyz</a:t>
            </a:r>
            <a:r>
              <a:rPr lang="el-GR" sz="2400" dirty="0"/>
              <a:t>, όπου τα ζεύγη των γειτονικών </a:t>
            </a:r>
            <a:r>
              <a:rPr lang="en-GB" sz="2400" dirty="0"/>
              <a:t>xyz</a:t>
            </a:r>
            <a:r>
              <a:rPr lang="el-GR" sz="2400" dirty="0"/>
              <a:t>  διαχωρίζονται με τουλάχιστον ένα κενό διάστημα.</a:t>
            </a:r>
          </a:p>
          <a:p>
            <a:pPr marL="885825" lvl="1" indent="-342900" algn="just">
              <a:lnSpc>
                <a:spcPct val="80000"/>
              </a:lnSpc>
              <a:buFont typeface="Wingdings" pitchFamily="2" charset="2"/>
              <a:buChar char="§"/>
            </a:pPr>
            <a:r>
              <a:rPr lang="el-GR" sz="2400" dirty="0"/>
              <a:t>Αν </a:t>
            </a:r>
            <a:r>
              <a:rPr lang="en-GB" sz="2400" dirty="0"/>
              <a:t>xyz</a:t>
            </a:r>
            <a:r>
              <a:rPr lang="el-GR" sz="2400" dirty="0"/>
              <a:t> είναι μια συντακτική μονάδα, τότε </a:t>
            </a:r>
            <a:r>
              <a:rPr lang="el-GR" sz="2400" dirty="0" err="1"/>
              <a:t>λισκομ</a:t>
            </a:r>
            <a:r>
              <a:rPr lang="el-GR" sz="2400" dirty="0"/>
              <a:t>-</a:t>
            </a:r>
            <a:r>
              <a:rPr lang="en-GB" sz="2400" dirty="0"/>
              <a:t>xyz</a:t>
            </a:r>
            <a:r>
              <a:rPr lang="el-GR" sz="2400" dirty="0"/>
              <a:t> είναι μια συντακτική μονάδα που αποτελείται από μια ακολουθία από μηδέν ή περισσότερα </a:t>
            </a:r>
            <a:r>
              <a:rPr lang="en-GB" sz="2400" dirty="0"/>
              <a:t>xyz</a:t>
            </a:r>
            <a:r>
              <a:rPr lang="el-GR" sz="2400" dirty="0"/>
              <a:t>, όπου τα ζεύγη των γειτονικών </a:t>
            </a:r>
            <a:r>
              <a:rPr lang="en-GB" sz="2400" dirty="0"/>
              <a:t>xyz</a:t>
            </a:r>
            <a:r>
              <a:rPr lang="el-GR" sz="2400" dirty="0"/>
              <a:t> διαχωρίζονται με ένα κόμμα (και προαιρετικά με ένα ή περισσότερα κενά διαστήματα).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08912" cy="1152128"/>
          </a:xfrm>
        </p:spPr>
        <p:txBody>
          <a:bodyPr>
            <a:noAutofit/>
          </a:bodyPr>
          <a:lstStyle/>
          <a:p>
            <a:r>
              <a:rPr lang="el-GR" sz="4000" dirty="0">
                <a:latin typeface="+mn-lt"/>
              </a:rPr>
              <a:t>Ορισμός δεδομένων </a:t>
            </a:r>
            <a:r>
              <a:rPr lang="el-GR" sz="4000" dirty="0" smtClean="0">
                <a:latin typeface="+mn-lt"/>
              </a:rPr>
              <a:t>(2 </a:t>
            </a:r>
            <a:r>
              <a:rPr lang="el-GR" sz="4000" dirty="0">
                <a:latin typeface="+mn-lt"/>
              </a:rPr>
              <a:t>από 2)</a:t>
            </a:r>
          </a:p>
        </p:txBody>
      </p:sp>
      <p:sp>
        <p:nvSpPr>
          <p:cNvPr id="8" name="Content Placeholder 2" descr="Ένας ορισμός-γνωρίσματος έχει τη μορφή:&#10; γνώρισμα DOMAIN (πεδίο ορισμού),&#10;&#10;Ορισμός υποψήφιων κλειδιών:&#10; PRIMARY KEY (λισκομ-γνωρισμάτων),&#10;&#10;Κατάργηση βασικών σχέσεων:&#10; DESTROY BASE RELATION βασική-σχέση.&#10;"/>
          <p:cNvSpPr>
            <a:spLocks noGrp="1"/>
          </p:cNvSpPr>
          <p:nvPr>
            <p:ph idx="4294967295"/>
          </p:nvPr>
        </p:nvSpPr>
        <p:spPr>
          <a:xfrm>
            <a:off x="467545" y="1700808"/>
            <a:ext cx="8280920" cy="3312368"/>
          </a:xfrm>
        </p:spPr>
        <p:txBody>
          <a:bodyPr>
            <a:noAutofit/>
          </a:bodyPr>
          <a:lstStyle/>
          <a:p>
            <a:pPr lvl="1">
              <a:lnSpc>
                <a:spcPct val="80000"/>
              </a:lnSpc>
              <a:buFont typeface="Wingdings" pitchFamily="2" charset="2"/>
              <a:buChar char="q"/>
            </a:pPr>
            <a:r>
              <a:rPr lang="el-GR" sz="2400" dirty="0"/>
              <a:t>Ένας ορισμός-γνωρίσματος έχει τη μορφή:</a:t>
            </a:r>
          </a:p>
          <a:p>
            <a:pPr marL="457200" lvl="1" indent="0">
              <a:lnSpc>
                <a:spcPct val="80000"/>
              </a:lnSpc>
              <a:buNone/>
            </a:pPr>
            <a:r>
              <a:rPr lang="el-GR" sz="2400" dirty="0"/>
              <a:t>	γνώρισμα </a:t>
            </a:r>
            <a:r>
              <a:rPr lang="en-GB" sz="2400" dirty="0"/>
              <a:t>DOMAIN</a:t>
            </a:r>
            <a:r>
              <a:rPr lang="el-GR" sz="2400" dirty="0"/>
              <a:t> (πεδίο ορισμού)</a:t>
            </a:r>
          </a:p>
          <a:p>
            <a:pPr lvl="1">
              <a:lnSpc>
                <a:spcPct val="80000"/>
              </a:lnSpc>
              <a:buFont typeface="Wingdings" pitchFamily="2" charset="2"/>
              <a:buChar char="q"/>
            </a:pPr>
            <a:endParaRPr lang="el-GR" sz="2400" dirty="0"/>
          </a:p>
          <a:p>
            <a:pPr lvl="1">
              <a:lnSpc>
                <a:spcPct val="80000"/>
              </a:lnSpc>
              <a:buFont typeface="Wingdings" pitchFamily="2" charset="2"/>
              <a:buChar char="q"/>
            </a:pPr>
            <a:r>
              <a:rPr lang="el-GR" sz="2400" dirty="0"/>
              <a:t>Ορισμός υποψήφιων κλειδιών:</a:t>
            </a:r>
            <a:endParaRPr lang="en-GB" sz="2400" dirty="0"/>
          </a:p>
          <a:p>
            <a:pPr marL="457200" lvl="1" indent="0">
              <a:lnSpc>
                <a:spcPct val="80000"/>
              </a:lnSpc>
              <a:buNone/>
            </a:pPr>
            <a:r>
              <a:rPr lang="el-GR" sz="2400" dirty="0"/>
              <a:t>	</a:t>
            </a:r>
            <a:r>
              <a:rPr lang="en-GB" sz="2400" dirty="0"/>
              <a:t>PRIMARY KEY</a:t>
            </a:r>
            <a:r>
              <a:rPr lang="el-GR" sz="2400" dirty="0"/>
              <a:t> (</a:t>
            </a:r>
            <a:r>
              <a:rPr lang="el-GR" sz="2400" dirty="0" err="1"/>
              <a:t>λισκομ</a:t>
            </a:r>
            <a:r>
              <a:rPr lang="el-GR" sz="2400" dirty="0"/>
              <a:t>-γνωρισμάτων)</a:t>
            </a:r>
          </a:p>
          <a:p>
            <a:pPr lvl="1">
              <a:lnSpc>
                <a:spcPct val="80000"/>
              </a:lnSpc>
              <a:buFont typeface="Wingdings" pitchFamily="2" charset="2"/>
              <a:buChar char="q"/>
            </a:pPr>
            <a:endParaRPr lang="el-GR" sz="2400" dirty="0"/>
          </a:p>
          <a:p>
            <a:pPr lvl="1">
              <a:lnSpc>
                <a:spcPct val="80000"/>
              </a:lnSpc>
              <a:buFont typeface="Wingdings" pitchFamily="2" charset="2"/>
              <a:buChar char="q"/>
            </a:pPr>
            <a:r>
              <a:rPr lang="el-GR" sz="2400" dirty="0"/>
              <a:t>Κατάργηση βασικών σχέσεων:</a:t>
            </a:r>
            <a:endParaRPr lang="en-GB" sz="2400" dirty="0"/>
          </a:p>
          <a:p>
            <a:pPr marL="457200" lvl="1" indent="0">
              <a:lnSpc>
                <a:spcPct val="80000"/>
              </a:lnSpc>
              <a:buNone/>
            </a:pPr>
            <a:r>
              <a:rPr lang="el-GR" sz="2400" dirty="0"/>
              <a:t>	</a:t>
            </a:r>
            <a:r>
              <a:rPr lang="en-GB" sz="2400" dirty="0"/>
              <a:t>DESTROY BASE RELATION </a:t>
            </a:r>
            <a:r>
              <a:rPr lang="el-GR" sz="2400" dirty="0"/>
              <a:t>βασική</a:t>
            </a:r>
            <a:r>
              <a:rPr lang="en-GB" sz="2400" dirty="0"/>
              <a:t>-</a:t>
            </a:r>
            <a:r>
              <a:rPr lang="el-GR" sz="2400" dirty="0"/>
              <a:t>σχέση</a:t>
            </a:r>
            <a:r>
              <a:rPr lang="en-GB"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Ιδιότητες των </a:t>
            </a:r>
            <a:r>
              <a:rPr lang="el-GR" dirty="0" smtClean="0">
                <a:latin typeface="+mn-lt"/>
              </a:rPr>
              <a:t>σχέσεων </a:t>
            </a:r>
            <a:r>
              <a:rPr lang="el-GR" altLang="el-GR" dirty="0" smtClean="0">
                <a:latin typeface="+mn-lt"/>
              </a:rPr>
              <a:t>(1 από 4)</a:t>
            </a:r>
            <a:endParaRPr lang="el-GR" dirty="0">
              <a:latin typeface="+mn-lt"/>
            </a:endParaRPr>
          </a:p>
        </p:txBody>
      </p:sp>
      <p:sp>
        <p:nvSpPr>
          <p:cNvPr id="6" name="Rectangle 4"/>
          <p:cNvSpPr txBox="1">
            <a:spLocks noChangeArrowheads="1"/>
          </p:cNvSpPr>
          <p:nvPr/>
        </p:nvSpPr>
        <p:spPr>
          <a:xfrm>
            <a:off x="467545" y="1556792"/>
            <a:ext cx="8280920" cy="41044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just">
              <a:lnSpc>
                <a:spcPct val="90000"/>
              </a:lnSpc>
              <a:buFont typeface="Wingdings" pitchFamily="2" charset="2"/>
              <a:buNone/>
            </a:pPr>
            <a:r>
              <a:rPr lang="el-GR" sz="2800" dirty="0"/>
              <a:t>1. Δεν υπάρχουν επαναλαμβανόμενες συστοιχίες.</a:t>
            </a:r>
          </a:p>
          <a:p>
            <a:pPr marL="609600" indent="-609600" algn="just">
              <a:lnSpc>
                <a:spcPct val="90000"/>
              </a:lnSpc>
              <a:buFont typeface="Wingdings" pitchFamily="2" charset="2"/>
              <a:buNone/>
            </a:pPr>
            <a:endParaRPr lang="el-GR" sz="2800" dirty="0"/>
          </a:p>
          <a:p>
            <a:pPr marL="708025" lvl="1" indent="4763" algn="just">
              <a:lnSpc>
                <a:spcPct val="90000"/>
              </a:lnSpc>
              <a:buFont typeface="Wingdings" pitchFamily="2" charset="2"/>
              <a:buNone/>
            </a:pPr>
            <a:r>
              <a:rPr lang="el-GR" dirty="0"/>
              <a:t>Συνέπεια αυτού είναι ότι υπάρχει πάντα ένα πρωτεύον κλειδί. Αφού οι συστοιχίες είναι μοναδικές συνεπάγεται ότι τουλάχιστον ο συνδυασμός όλων των γνωρισμάτων της σχέσης έχει την ιδιότητα της μοναδικότητας και επομένως, μπορεί (αν χρειαστεί) να εξυπηρετήσει ως πρωτεύον κλειδί.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296144"/>
          </a:xfrm>
        </p:spPr>
        <p:txBody>
          <a:bodyPr>
            <a:noAutofit/>
          </a:bodyPr>
          <a:lstStyle/>
          <a:p>
            <a:r>
              <a:rPr lang="el-GR" dirty="0">
                <a:latin typeface="+mn-lt"/>
              </a:rPr>
              <a:t>Ιδιότητες των </a:t>
            </a:r>
            <a:r>
              <a:rPr lang="el-GR" dirty="0" smtClean="0">
                <a:latin typeface="+mn-lt"/>
              </a:rPr>
              <a:t>σχέσεων </a:t>
            </a:r>
            <a:r>
              <a:rPr lang="el-GR" altLang="el-GR" dirty="0" smtClean="0">
                <a:latin typeface="+mn-lt"/>
              </a:rPr>
              <a:t>(2 από 4)</a:t>
            </a:r>
            <a:endParaRPr lang="el-GR" dirty="0">
              <a:latin typeface="+mn-lt"/>
            </a:endParaRPr>
          </a:p>
        </p:txBody>
      </p:sp>
      <p:sp>
        <p:nvSpPr>
          <p:cNvPr id="2" name="Ορθογώνιο 1"/>
          <p:cNvSpPr/>
          <p:nvPr/>
        </p:nvSpPr>
        <p:spPr>
          <a:xfrm>
            <a:off x="467544" y="2060848"/>
            <a:ext cx="8280920" cy="2246769"/>
          </a:xfrm>
          <a:prstGeom prst="rect">
            <a:avLst/>
          </a:prstGeom>
        </p:spPr>
        <p:txBody>
          <a:bodyPr wrap="square">
            <a:spAutoFit/>
          </a:bodyPr>
          <a:lstStyle/>
          <a:p>
            <a:pPr marL="609600" indent="-609600" algn="just">
              <a:buFont typeface="Wingdings" pitchFamily="2" charset="2"/>
              <a:buNone/>
            </a:pPr>
            <a:r>
              <a:rPr lang="el-GR" sz="2800" dirty="0"/>
              <a:t>2. Οι συστοιχίες δεν είναι διατεταγμένες από επάνω προς τα κάτω.</a:t>
            </a:r>
          </a:p>
          <a:p>
            <a:pPr marL="609600" indent="-609600" algn="just">
              <a:buFont typeface="Wingdings" pitchFamily="2" charset="2"/>
              <a:buNone/>
            </a:pPr>
            <a:endParaRPr lang="el-GR" sz="2800" dirty="0"/>
          </a:p>
          <a:p>
            <a:pPr marL="708025" lvl="1" indent="4763" algn="just">
              <a:buFont typeface="Wingdings" pitchFamily="2" charset="2"/>
              <a:buNone/>
            </a:pPr>
            <a:r>
              <a:rPr lang="el-GR" sz="2800" dirty="0"/>
              <a:t>Δεν υπάρχει η έννοια της προσπέλασης με βάση τη θέση, ούτε η έννοια του «επόμενου».</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Ιδιότητες των σχέσεων </a:t>
            </a:r>
            <a:r>
              <a:rPr lang="el-GR" altLang="el-GR" dirty="0" smtClean="0"/>
              <a:t>(3 </a:t>
            </a:r>
            <a:r>
              <a:rPr lang="el-GR" altLang="el-GR" dirty="0"/>
              <a:t>από 4)</a:t>
            </a:r>
            <a:endParaRPr lang="el-GR" dirty="0">
              <a:latin typeface="+mn-lt"/>
            </a:endParaRPr>
          </a:p>
        </p:txBody>
      </p:sp>
      <p:sp>
        <p:nvSpPr>
          <p:cNvPr id="8" name="Θέση περιεχομένου 4"/>
          <p:cNvSpPr>
            <a:spLocks noGrp="1"/>
          </p:cNvSpPr>
          <p:nvPr>
            <p:ph idx="1"/>
          </p:nvPr>
        </p:nvSpPr>
        <p:spPr>
          <a:xfrm>
            <a:off x="467544" y="1556792"/>
            <a:ext cx="8280920" cy="3240360"/>
          </a:xfrm>
        </p:spPr>
        <p:txBody>
          <a:bodyPr>
            <a:noAutofit/>
          </a:bodyPr>
          <a:lstStyle/>
          <a:p>
            <a:pPr marL="609600" indent="-609600" algn="just">
              <a:lnSpc>
                <a:spcPct val="90000"/>
              </a:lnSpc>
              <a:buFont typeface="Wingdings" pitchFamily="2" charset="2"/>
              <a:buNone/>
            </a:pPr>
            <a:r>
              <a:rPr lang="el-GR" dirty="0">
                <a:ea typeface="SimHei" pitchFamily="49" charset="-122"/>
              </a:rPr>
              <a:t>3. Τα γνωρίσματα δεν είναι διατεταγμένα από τα αριστερά προς τα δεξιά.</a:t>
            </a:r>
          </a:p>
          <a:p>
            <a:pPr marL="609600" indent="-609600" algn="just">
              <a:lnSpc>
                <a:spcPct val="90000"/>
              </a:lnSpc>
              <a:buFont typeface="Wingdings" pitchFamily="2" charset="2"/>
              <a:buNone/>
            </a:pPr>
            <a:endParaRPr lang="el-GR" dirty="0">
              <a:ea typeface="SimHei" pitchFamily="49" charset="-122"/>
            </a:endParaRPr>
          </a:p>
          <a:p>
            <a:pPr marL="708025" lvl="1" indent="4763" algn="just">
              <a:lnSpc>
                <a:spcPct val="90000"/>
              </a:lnSpc>
              <a:buFont typeface="Wingdings" pitchFamily="2" charset="2"/>
              <a:buNone/>
            </a:pPr>
            <a:r>
              <a:rPr lang="el-GR" dirty="0">
                <a:ea typeface="SimHei" pitchFamily="49" charset="-122"/>
              </a:rPr>
              <a:t>Η επικεφαλίδα μιας σχέσης ορίζεται επίσης ως ένα σύνολο (γνωρισμάτων). Πάντα γίνεται αναφορά στα γνωρίσματα με το όνομά τους και ποτέ με τη θέση τους.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Ιδιότητες των σχέσεων </a:t>
            </a:r>
            <a:r>
              <a:rPr lang="el-GR" altLang="el-GR" dirty="0" smtClean="0"/>
              <a:t>(4 </a:t>
            </a:r>
            <a:r>
              <a:rPr lang="el-GR" altLang="el-GR" dirty="0"/>
              <a:t>από 4)</a:t>
            </a:r>
            <a:endParaRPr lang="el-GR" dirty="0">
              <a:latin typeface="+mn-lt"/>
            </a:endParaRPr>
          </a:p>
        </p:txBody>
      </p:sp>
      <p:sp>
        <p:nvSpPr>
          <p:cNvPr id="11" name="Rectangle 3"/>
          <p:cNvSpPr txBox="1">
            <a:spLocks noChangeArrowheads="1"/>
          </p:cNvSpPr>
          <p:nvPr/>
        </p:nvSpPr>
        <p:spPr>
          <a:xfrm>
            <a:off x="457200" y="1628800"/>
            <a:ext cx="8229600"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just">
              <a:lnSpc>
                <a:spcPct val="90000"/>
              </a:lnSpc>
              <a:buFont typeface="Wingdings" pitchFamily="2" charset="2"/>
              <a:buNone/>
            </a:pPr>
            <a:r>
              <a:rPr lang="el-GR" sz="2800" dirty="0" smtClean="0"/>
              <a:t>4. Όλες οι τιμές των γνωρισμάτων είναι ατομικές</a:t>
            </a:r>
          </a:p>
          <a:p>
            <a:pPr marL="609600" indent="-609600" algn="just">
              <a:lnSpc>
                <a:spcPct val="90000"/>
              </a:lnSpc>
              <a:buFont typeface="Wingdings" pitchFamily="2" charset="2"/>
              <a:buNone/>
            </a:pPr>
            <a:endParaRPr lang="el-GR" sz="2800" dirty="0" smtClean="0"/>
          </a:p>
          <a:p>
            <a:pPr marL="708025" lvl="1" indent="4763" algn="just">
              <a:lnSpc>
                <a:spcPct val="90000"/>
              </a:lnSpc>
              <a:buFont typeface="Wingdings" pitchFamily="2" charset="2"/>
              <a:buNone/>
            </a:pPr>
            <a:r>
              <a:rPr lang="el-GR" dirty="0" smtClean="0"/>
              <a:t>Σε κάθε θέση γραμμής και στήλης στον πίνακα, υπάρχει πάντα ακριβώς μία τιμή και ποτέ μια ομάδα πολλών τιμών. Οι σχέσεις, δηλαδή, δεν περιέχουν επαναληπτικές ομάδες. Μια σχέση που ικανοποιεί αυτή τη συνθήκη είναι </a:t>
            </a:r>
            <a:r>
              <a:rPr lang="el-GR" b="1" dirty="0" err="1" smtClean="0"/>
              <a:t>κανονικοποιημένη</a:t>
            </a:r>
            <a:r>
              <a:rPr lang="el-GR" dirty="0" smtClean="0"/>
              <a:t> ή ισοδύναμα, είναι στην </a:t>
            </a:r>
            <a:r>
              <a:rPr lang="el-GR" b="1" dirty="0" smtClean="0"/>
              <a:t>πρώτη κανονική μορφή</a:t>
            </a:r>
            <a:r>
              <a:rPr lang="el-GR" dirty="0" smtClean="0"/>
              <a:t> (</a:t>
            </a:r>
            <a:r>
              <a:rPr lang="en-US" dirty="0" smtClean="0"/>
              <a:t>first normal form</a:t>
            </a:r>
            <a:r>
              <a:rPr lang="el-GR" dirty="0" smtClean="0"/>
              <a:t>).</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62621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44624"/>
            <a:ext cx="8229600" cy="1260475"/>
          </a:xfrm>
        </p:spPr>
        <p:txBody>
          <a:bodyPr>
            <a:normAutofit/>
          </a:bodyPr>
          <a:lstStyle/>
          <a:p>
            <a:r>
              <a:rPr lang="el-GR" dirty="0">
                <a:latin typeface="+mn-lt"/>
              </a:rPr>
              <a:t>Είδη </a:t>
            </a:r>
            <a:r>
              <a:rPr lang="el-GR" dirty="0" smtClean="0">
                <a:latin typeface="+mn-lt"/>
              </a:rPr>
              <a:t>σχέσεων (1 από 3)</a:t>
            </a:r>
            <a:endParaRPr lang="el-GR" dirty="0">
              <a:latin typeface="+mn-lt"/>
            </a:endParaRPr>
          </a:p>
        </p:txBody>
      </p:sp>
      <p:sp>
        <p:nvSpPr>
          <p:cNvPr id="20" name="Rectangle 13"/>
          <p:cNvSpPr txBox="1">
            <a:spLocks noChangeArrowheads="1"/>
          </p:cNvSpPr>
          <p:nvPr/>
        </p:nvSpPr>
        <p:spPr>
          <a:xfrm>
            <a:off x="395537" y="1260079"/>
            <a:ext cx="8280920" cy="490522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Font typeface="Wingdings" pitchFamily="2" charset="2"/>
              <a:buChar char="q"/>
            </a:pPr>
            <a:r>
              <a:rPr lang="el-GR" sz="2400" dirty="0" smtClean="0"/>
              <a:t>Μια </a:t>
            </a:r>
            <a:r>
              <a:rPr lang="el-GR" sz="2400" b="1" dirty="0" smtClean="0"/>
              <a:t>επώνυμη</a:t>
            </a:r>
            <a:r>
              <a:rPr lang="el-GR" sz="2400" dirty="0" smtClean="0"/>
              <a:t> σχέση</a:t>
            </a:r>
          </a:p>
          <a:p>
            <a:pPr algn="just">
              <a:lnSpc>
                <a:spcPct val="90000"/>
              </a:lnSpc>
              <a:buFont typeface="Wingdings" pitchFamily="2" charset="2"/>
              <a:buNone/>
            </a:pPr>
            <a:r>
              <a:rPr lang="el-GR" sz="2400" dirty="0" smtClean="0"/>
              <a:t>	Μια μεταβλητή σχέσης που έχει οριστεί στο σύστημα διαχείρισης βάσεων δεδομένων (</a:t>
            </a:r>
            <a:r>
              <a:rPr lang="en-US" sz="2400" dirty="0" smtClean="0"/>
              <a:t>DBMS</a:t>
            </a:r>
            <a:r>
              <a:rPr lang="el-GR" sz="2400" dirty="0" smtClean="0"/>
              <a:t>) με την εντολή </a:t>
            </a:r>
            <a:r>
              <a:rPr lang="en-US" sz="2400" dirty="0" smtClean="0"/>
              <a:t>CREATE BASE RELATION</a:t>
            </a:r>
            <a:r>
              <a:rPr lang="el-GR" sz="2400" dirty="0" smtClean="0"/>
              <a:t> ή </a:t>
            </a:r>
            <a:r>
              <a:rPr lang="en-US" sz="2400" dirty="0" smtClean="0"/>
              <a:t>CREATE VIEW</a:t>
            </a:r>
            <a:r>
              <a:rPr lang="el-GR" sz="2400" dirty="0" smtClean="0"/>
              <a:t> ή </a:t>
            </a:r>
            <a:r>
              <a:rPr lang="en-US" sz="2400" dirty="0" smtClean="0"/>
              <a:t>CREATE SNAPSHOT</a:t>
            </a:r>
            <a:r>
              <a:rPr lang="el-GR" sz="2400" dirty="0" smtClean="0"/>
              <a:t>. Η επικεφαλίδα της είναι σταθερή, αλλά ο κορμός της αλλάζει τιμή με το χρόνο. </a:t>
            </a:r>
          </a:p>
          <a:p>
            <a:pPr algn="just">
              <a:lnSpc>
                <a:spcPct val="90000"/>
              </a:lnSpc>
              <a:buFont typeface="Wingdings" pitchFamily="2" charset="2"/>
              <a:buChar char="q"/>
            </a:pPr>
            <a:r>
              <a:rPr lang="el-GR" sz="2400" dirty="0" smtClean="0"/>
              <a:t>Μια </a:t>
            </a:r>
            <a:r>
              <a:rPr lang="el-GR" sz="2400" b="1" dirty="0" smtClean="0"/>
              <a:t>βασική</a:t>
            </a:r>
            <a:r>
              <a:rPr lang="el-GR" sz="2400" dirty="0" smtClean="0"/>
              <a:t> σχέση</a:t>
            </a:r>
          </a:p>
          <a:p>
            <a:pPr algn="just">
              <a:lnSpc>
                <a:spcPct val="90000"/>
              </a:lnSpc>
              <a:buFont typeface="Wingdings" pitchFamily="2" charset="2"/>
              <a:buNone/>
            </a:pPr>
            <a:r>
              <a:rPr lang="el-GR" sz="2400" dirty="0" smtClean="0"/>
              <a:t>	Μια επώνυμη σχέση που δεν είναι παράγωγη (οι βασικές σχέσεις είναι αυτόνομες).</a:t>
            </a:r>
          </a:p>
          <a:p>
            <a:pPr algn="just">
              <a:lnSpc>
                <a:spcPct val="90000"/>
              </a:lnSpc>
              <a:buFont typeface="Wingdings" pitchFamily="2" charset="2"/>
              <a:buChar char="q"/>
            </a:pPr>
            <a:r>
              <a:rPr lang="el-GR" sz="2400" dirty="0" smtClean="0"/>
              <a:t>Μια </a:t>
            </a:r>
            <a:r>
              <a:rPr lang="el-GR" sz="2400" b="1" dirty="0" smtClean="0"/>
              <a:t>παράγωγη</a:t>
            </a:r>
            <a:r>
              <a:rPr lang="el-GR" sz="2400" dirty="0" smtClean="0"/>
              <a:t> σχέση</a:t>
            </a:r>
          </a:p>
          <a:p>
            <a:pPr algn="just">
              <a:lnSpc>
                <a:spcPct val="90000"/>
              </a:lnSpc>
              <a:buFont typeface="Wingdings" pitchFamily="2" charset="2"/>
              <a:buNone/>
            </a:pPr>
            <a:r>
              <a:rPr lang="el-GR" sz="2400" dirty="0" smtClean="0"/>
              <a:t>	Είναι μια σχέση που ορίζεται με βάση άλλες, επώνυμες σχέσεις.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88640"/>
            <a:ext cx="8208912"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Είδη σχέσεων </a:t>
            </a:r>
            <a:r>
              <a:rPr lang="el-GR" dirty="0" smtClean="0"/>
              <a:t>(2 </a:t>
            </a:r>
            <a:r>
              <a:rPr lang="el-GR" dirty="0"/>
              <a:t>από 3)</a:t>
            </a:r>
          </a:p>
        </p:txBody>
      </p:sp>
      <p:sp>
        <p:nvSpPr>
          <p:cNvPr id="9" name="Rectangle 33"/>
          <p:cNvSpPr txBox="1">
            <a:spLocks noChangeArrowheads="1"/>
          </p:cNvSpPr>
          <p:nvPr/>
        </p:nvSpPr>
        <p:spPr>
          <a:xfrm>
            <a:off x="467544" y="1268760"/>
            <a:ext cx="8208912" cy="51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pitchFamily="2" charset="2"/>
              <a:buChar char="q"/>
            </a:pPr>
            <a:r>
              <a:rPr lang="el-GR" sz="2400" dirty="0"/>
              <a:t>Μια </a:t>
            </a:r>
            <a:r>
              <a:rPr lang="el-GR" sz="2400" b="1" dirty="0" err="1"/>
              <a:t>παραστάσιμη</a:t>
            </a:r>
            <a:r>
              <a:rPr lang="el-GR" sz="2400" dirty="0"/>
              <a:t> σχέση</a:t>
            </a:r>
          </a:p>
          <a:p>
            <a:pPr marL="609600" indent="-609600" algn="just">
              <a:lnSpc>
                <a:spcPct val="80000"/>
              </a:lnSpc>
              <a:buFont typeface="Wingdings" pitchFamily="2" charset="2"/>
              <a:buNone/>
            </a:pPr>
            <a:r>
              <a:rPr lang="el-GR" sz="2400" dirty="0"/>
              <a:t>	Είναι μια σχέση που μπορεί να προκύψει από το σύνολο επωνύμων σχέσεων μέσω κάποιας σχεσιακής παράστασης. Οι βασικές σχέσεις, οι απόψεις, τα στιγμιότυπα και τα ενδιάμεσα και τελικά αποτελέσματα των ερωτημάτων είναι όλα </a:t>
            </a:r>
            <a:r>
              <a:rPr lang="el-GR" sz="2400" dirty="0" err="1"/>
              <a:t>παραστάσιμες</a:t>
            </a:r>
            <a:r>
              <a:rPr lang="el-GR" sz="2400" dirty="0"/>
              <a:t> σχέσεις. Το σύνολο όλων των </a:t>
            </a:r>
            <a:r>
              <a:rPr lang="el-GR" sz="2400" dirty="0" err="1"/>
              <a:t>παραστάσιμων</a:t>
            </a:r>
            <a:r>
              <a:rPr lang="el-GR" sz="2400" dirty="0"/>
              <a:t> σχέσεων είναι το σύνολο όλων των βασικών σχέσεων και όλων των παράγωγων σχέσεων.</a:t>
            </a:r>
          </a:p>
          <a:p>
            <a:pPr marL="609600" indent="-609600" algn="just">
              <a:lnSpc>
                <a:spcPct val="80000"/>
              </a:lnSpc>
              <a:buFont typeface="Wingdings" pitchFamily="2" charset="2"/>
              <a:buNone/>
            </a:pPr>
            <a:endParaRPr lang="el-GR" sz="2400" dirty="0"/>
          </a:p>
          <a:p>
            <a:pPr algn="just">
              <a:lnSpc>
                <a:spcPct val="80000"/>
              </a:lnSpc>
              <a:buFont typeface="Wingdings" pitchFamily="2" charset="2"/>
              <a:buChar char="q"/>
            </a:pPr>
            <a:r>
              <a:rPr lang="el-GR" sz="2400" dirty="0"/>
              <a:t>Μια </a:t>
            </a:r>
            <a:r>
              <a:rPr lang="el-GR" sz="2400" b="1" dirty="0"/>
              <a:t>άποψη</a:t>
            </a:r>
          </a:p>
          <a:p>
            <a:pPr marL="609600" indent="-609600" algn="just">
              <a:lnSpc>
                <a:spcPct val="80000"/>
              </a:lnSpc>
              <a:buFont typeface="Wingdings" pitchFamily="2" charset="2"/>
              <a:buNone/>
            </a:pPr>
            <a:r>
              <a:rPr lang="el-GR" sz="2400" dirty="0"/>
              <a:t>	Μια επώνυμη παράγωγη εικονική σχέση.</a:t>
            </a:r>
          </a:p>
          <a:p>
            <a:pPr marL="609600" indent="-609600" algn="just">
              <a:lnSpc>
                <a:spcPct val="80000"/>
              </a:lnSpc>
              <a:buFont typeface="Wingdings" pitchFamily="2" charset="2"/>
              <a:buNone/>
            </a:pPr>
            <a:endParaRPr lang="el-GR" sz="2400" dirty="0"/>
          </a:p>
          <a:p>
            <a:pPr algn="just">
              <a:lnSpc>
                <a:spcPct val="80000"/>
              </a:lnSpc>
              <a:buFont typeface="Wingdings" pitchFamily="2" charset="2"/>
              <a:buChar char="q"/>
            </a:pPr>
            <a:r>
              <a:rPr lang="el-GR" sz="2400" dirty="0"/>
              <a:t>Μια </a:t>
            </a:r>
            <a:r>
              <a:rPr lang="el-GR" sz="2400" b="1" dirty="0"/>
              <a:t>αποθηκευμένη</a:t>
            </a:r>
            <a:r>
              <a:rPr lang="el-GR" sz="2400" dirty="0"/>
              <a:t> σχέση</a:t>
            </a:r>
          </a:p>
          <a:p>
            <a:pPr marL="609600" indent="-609600" algn="just">
              <a:lnSpc>
                <a:spcPct val="80000"/>
              </a:lnSpc>
              <a:buFont typeface="Wingdings" pitchFamily="2" charset="2"/>
              <a:buNone/>
            </a:pPr>
            <a:r>
              <a:rPr lang="el-GR" sz="2400" dirty="0"/>
              <a:t>	Μια παράσταση που υποστηρίζεται στα φυσικά μέσα αποθήκευσης με κάποιον «άμεσο και αποδοτικό» τρόπο.</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7" y="152301"/>
            <a:ext cx="8352928" cy="1260475"/>
          </a:xfrm>
        </p:spPr>
        <p:txBody>
          <a:bodyPr>
            <a:normAutofit/>
          </a:bodyPr>
          <a:lstStyle/>
          <a:p>
            <a:r>
              <a:rPr lang="el-GR" dirty="0"/>
              <a:t>Είδη σχέσεων </a:t>
            </a:r>
            <a:r>
              <a:rPr lang="el-GR" dirty="0" smtClean="0"/>
              <a:t>(3 </a:t>
            </a:r>
            <a:r>
              <a:rPr lang="el-GR" dirty="0"/>
              <a:t>από 3)</a:t>
            </a:r>
          </a:p>
        </p:txBody>
      </p:sp>
      <p:sp>
        <p:nvSpPr>
          <p:cNvPr id="8" name="Content Placeholder 2" descr=" Ένα στιγμιότυπο&#10;Μια επώνυμη παράγωγη πραγματική σχέση.&#10;Παραδείγματος χάρην CREATE SNAPSHOT SC AS&#10;((S JOIN SP) WHERE P# ίσο με ΄P2΄) [S#, CITY]&#10;REFRESH EVERY DAY.&#10;&#10; Ένα αποτέλεσμα ερωτήματος&#10;Είναι μια ανώνυμη παράγωγη σχέση που προκύπτει από την εκτέλεση κάποιου καθορισμένου ερωτήματος.&#10;&#10; Ένα ενδιάμεσο αποτέλεσμα&#10;Είναι μια ανώνυμη παράγωγη σχέση που προκύπτει από την εκτίμηση κάποιας σχεσιακής παράστασης η οποία είναι ένθετη σε κάποια μεγαλύτερη σχεσιακή παράσταση.&#10;Παραδείγματος χάρην ((S JOIN SP) WHERE P# ίσο με΄P2΄) [S#, CITY].&#10;"/>
          <p:cNvSpPr>
            <a:spLocks noGrp="1"/>
          </p:cNvSpPr>
          <p:nvPr>
            <p:ph idx="4294967295"/>
          </p:nvPr>
        </p:nvSpPr>
        <p:spPr>
          <a:xfrm>
            <a:off x="467544" y="1124744"/>
            <a:ext cx="8208912" cy="5328592"/>
          </a:xfrm>
        </p:spPr>
        <p:txBody>
          <a:bodyPr>
            <a:noAutofit/>
          </a:bodyPr>
          <a:lstStyle/>
          <a:p>
            <a:pPr algn="just">
              <a:lnSpc>
                <a:spcPct val="80000"/>
              </a:lnSpc>
              <a:buFont typeface="Wingdings" pitchFamily="2" charset="2"/>
              <a:buChar char="q"/>
            </a:pPr>
            <a:r>
              <a:rPr lang="el-GR" sz="2400" dirty="0"/>
              <a:t> Ένα </a:t>
            </a:r>
            <a:r>
              <a:rPr lang="el-GR" sz="2400" b="1" dirty="0"/>
              <a:t>στιγμιότυπο</a:t>
            </a:r>
          </a:p>
          <a:p>
            <a:pPr marL="179388" lvl="1" indent="0" algn="just">
              <a:lnSpc>
                <a:spcPct val="80000"/>
              </a:lnSpc>
              <a:buFont typeface="Wingdings" pitchFamily="2" charset="2"/>
              <a:buNone/>
            </a:pPr>
            <a:r>
              <a:rPr lang="el-GR" sz="2400" dirty="0"/>
              <a:t>Μια επώνυμη παράγωγη πραγματική σχέση.</a:t>
            </a:r>
          </a:p>
          <a:p>
            <a:pPr marL="179388" lvl="1" indent="0" algn="just">
              <a:lnSpc>
                <a:spcPct val="80000"/>
              </a:lnSpc>
              <a:buFont typeface="Wingdings" pitchFamily="2" charset="2"/>
              <a:buNone/>
            </a:pPr>
            <a:r>
              <a:rPr lang="el-GR" sz="2400" dirty="0"/>
              <a:t>Π</a:t>
            </a:r>
            <a:r>
              <a:rPr lang="en-GB" sz="2400" dirty="0"/>
              <a:t>.</a:t>
            </a:r>
            <a:r>
              <a:rPr lang="el-GR" sz="2400" dirty="0"/>
              <a:t>χ</a:t>
            </a:r>
            <a:r>
              <a:rPr lang="en-GB" sz="2400" dirty="0"/>
              <a:t>. CREATE SNAPSHOT SC AS</a:t>
            </a:r>
          </a:p>
          <a:p>
            <a:pPr marL="179388" lvl="1" indent="0" algn="just">
              <a:lnSpc>
                <a:spcPct val="80000"/>
              </a:lnSpc>
              <a:buFont typeface="Wingdings" pitchFamily="2" charset="2"/>
              <a:buNone/>
            </a:pPr>
            <a:r>
              <a:rPr lang="en-GB" sz="2400" dirty="0"/>
              <a:t>((S JOIN SP) WHERE P# = ΄P2΄) [S#, CITY]</a:t>
            </a:r>
          </a:p>
          <a:p>
            <a:pPr marL="179388" lvl="1" indent="0" algn="just">
              <a:lnSpc>
                <a:spcPct val="80000"/>
              </a:lnSpc>
              <a:buFont typeface="Wingdings" pitchFamily="2" charset="2"/>
              <a:buNone/>
            </a:pPr>
            <a:r>
              <a:rPr lang="en-GB" sz="2400" dirty="0"/>
              <a:t>REFRESH EVERY DAY;</a:t>
            </a:r>
            <a:endParaRPr lang="el-GR" sz="2400" dirty="0"/>
          </a:p>
          <a:p>
            <a:pPr marL="179388" lvl="1" indent="0" algn="just">
              <a:lnSpc>
                <a:spcPct val="80000"/>
              </a:lnSpc>
              <a:buFont typeface="Wingdings" pitchFamily="2" charset="2"/>
              <a:buNone/>
            </a:pPr>
            <a:endParaRPr lang="el-GR" sz="2400" dirty="0"/>
          </a:p>
          <a:p>
            <a:pPr algn="just">
              <a:lnSpc>
                <a:spcPct val="80000"/>
              </a:lnSpc>
              <a:buFont typeface="Wingdings" pitchFamily="2" charset="2"/>
              <a:buChar char="q"/>
            </a:pPr>
            <a:r>
              <a:rPr lang="el-GR" sz="2400" dirty="0"/>
              <a:t> Ένα </a:t>
            </a:r>
            <a:r>
              <a:rPr lang="el-GR" sz="2400" b="1" dirty="0"/>
              <a:t>αποτέλεσμα ερωτήματος</a:t>
            </a:r>
          </a:p>
          <a:p>
            <a:pPr marL="179388" lvl="1" indent="0" algn="just">
              <a:lnSpc>
                <a:spcPct val="80000"/>
              </a:lnSpc>
              <a:buFont typeface="Wingdings" pitchFamily="2" charset="2"/>
              <a:buNone/>
            </a:pPr>
            <a:r>
              <a:rPr lang="el-GR" sz="2400" dirty="0"/>
              <a:t>Είναι μια ανώνυμη παράγωγη σχέση που προκύπτει από την εκτέλεση κάποιου καθορισμένου ερωτήματος.</a:t>
            </a:r>
          </a:p>
          <a:p>
            <a:pPr marL="179388" lvl="1" indent="0" algn="just">
              <a:lnSpc>
                <a:spcPct val="80000"/>
              </a:lnSpc>
              <a:buFont typeface="Wingdings" pitchFamily="2" charset="2"/>
              <a:buNone/>
            </a:pPr>
            <a:endParaRPr lang="el-GR" sz="2400" dirty="0"/>
          </a:p>
          <a:p>
            <a:pPr algn="just">
              <a:lnSpc>
                <a:spcPct val="80000"/>
              </a:lnSpc>
              <a:buFont typeface="Wingdings" pitchFamily="2" charset="2"/>
              <a:buChar char="q"/>
            </a:pPr>
            <a:r>
              <a:rPr lang="el-GR" sz="2400" dirty="0"/>
              <a:t> Ένα </a:t>
            </a:r>
            <a:r>
              <a:rPr lang="el-GR" sz="2400" b="1" dirty="0"/>
              <a:t>ενδιάμεσο</a:t>
            </a:r>
            <a:r>
              <a:rPr lang="el-GR" sz="2400" dirty="0"/>
              <a:t> αποτέλεσμα</a:t>
            </a:r>
          </a:p>
          <a:p>
            <a:pPr marL="179388" lvl="1" indent="0" algn="just">
              <a:lnSpc>
                <a:spcPct val="80000"/>
              </a:lnSpc>
              <a:buFont typeface="Wingdings" pitchFamily="2" charset="2"/>
              <a:buNone/>
            </a:pPr>
            <a:r>
              <a:rPr lang="el-GR" sz="2400" dirty="0"/>
              <a:t>Είναι μια ανώνυμη παράγωγη σχέση που προκύπτει από την εκτίμηση κάποιας σχεσιακής παράστασης η οποία είναι ένθετη σε κάποια μεγαλύτερη σχεσιακή παράσταση.</a:t>
            </a:r>
          </a:p>
          <a:p>
            <a:pPr marL="179388" lvl="1" indent="0" algn="just">
              <a:lnSpc>
                <a:spcPct val="80000"/>
              </a:lnSpc>
              <a:buFont typeface="Wingdings" pitchFamily="2" charset="2"/>
              <a:buNone/>
            </a:pPr>
            <a:r>
              <a:rPr lang="el-GR" sz="2400" dirty="0"/>
              <a:t>Π</a:t>
            </a:r>
            <a:r>
              <a:rPr lang="en-GB" sz="2400" dirty="0"/>
              <a:t>.</a:t>
            </a:r>
            <a:r>
              <a:rPr lang="el-GR" sz="2400" dirty="0"/>
              <a:t>χ</a:t>
            </a:r>
            <a:r>
              <a:rPr lang="en-GB" sz="2400" dirty="0"/>
              <a:t>. ((S JOIN SP) WHERE P# =΄P2΄) [S#, CITY]</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Σχέσεις και κατηγορήματα</a:t>
            </a:r>
          </a:p>
        </p:txBody>
      </p:sp>
      <p:sp>
        <p:nvSpPr>
          <p:cNvPr id="9" name="Content Placeholder 2"/>
          <p:cNvSpPr>
            <a:spLocks noGrp="1"/>
          </p:cNvSpPr>
          <p:nvPr>
            <p:ph idx="4294967295"/>
          </p:nvPr>
        </p:nvSpPr>
        <p:spPr>
          <a:xfrm>
            <a:off x="395536" y="1484784"/>
            <a:ext cx="8280920" cy="4104456"/>
          </a:xfrm>
        </p:spPr>
        <p:txBody>
          <a:bodyPr>
            <a:noAutofit/>
          </a:bodyPr>
          <a:lstStyle/>
          <a:p>
            <a:pPr indent="20638" algn="just">
              <a:buFont typeface="Wingdings" pitchFamily="2" charset="2"/>
              <a:buNone/>
            </a:pPr>
            <a:r>
              <a:rPr lang="el-GR" sz="2400" dirty="0" smtClean="0"/>
              <a:t>Αν μια συστοιχία παρουσιάζεται ως υποψήφια για εισαγωγή σε κάποια σχέση, το σύστημα διαχείρισης βάσεων δεδομένων (</a:t>
            </a:r>
            <a:r>
              <a:rPr lang="en-US" sz="2400" dirty="0" smtClean="0"/>
              <a:t>DBMS</a:t>
            </a:r>
            <a:r>
              <a:rPr lang="el-GR" sz="2400" dirty="0" smtClean="0"/>
              <a:t>) θα πρέπει να κάνει δεκτή αυτή τη συστοιχία μόνο αν δεν προκαλεί την παραβίαση του αντίστοιχου κατηγορήματος (δηλαδή μόνο αν η αντίστοιχη λογική πρόταση δεν είναι ψευδής). Το κατηγόρημα μιας δεδομένης σχέσης αποτελεί το </a:t>
            </a:r>
            <a:r>
              <a:rPr lang="el-GR" sz="2400" b="1" dirty="0" smtClean="0"/>
              <a:t>κριτήριο επιδεκτικότητας ενημέρωσης</a:t>
            </a:r>
            <a:r>
              <a:rPr lang="el-GR" sz="2400" dirty="0" smtClean="0"/>
              <a:t> γι’ αυτή τη σχέση.</a:t>
            </a:r>
          </a:p>
          <a:p>
            <a:pPr indent="20638" algn="just">
              <a:buFont typeface="Wingdings" pitchFamily="2" charset="2"/>
              <a:buNone/>
            </a:pPr>
            <a:r>
              <a:rPr lang="el-GR" sz="2400" dirty="0" smtClean="0"/>
              <a:t>Η σημασία μιας δεδομένης βασικής σχέσης είναι το λογικό AND όλων των γνωστών στο </a:t>
            </a:r>
            <a:r>
              <a:rPr lang="en-US" sz="2400" dirty="0" smtClean="0"/>
              <a:t>DBMS</a:t>
            </a:r>
            <a:r>
              <a:rPr lang="el-GR" sz="2400" dirty="0" smtClean="0"/>
              <a:t> κανόνων που ισχύουν γι’ αυτή τη βασική σχέση.</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80293"/>
            <a:ext cx="8208912" cy="1260475"/>
          </a:xfrm>
        </p:spPr>
        <p:txBody>
          <a:bodyPr>
            <a:noAutofit/>
          </a:bodyPr>
          <a:lstStyle/>
          <a:p>
            <a:r>
              <a:rPr lang="el-GR" dirty="0">
                <a:latin typeface="+mn-lt"/>
              </a:rPr>
              <a:t>Σχεσιακές βάσεις δεδομένων</a:t>
            </a:r>
          </a:p>
        </p:txBody>
      </p:sp>
      <p:sp>
        <p:nvSpPr>
          <p:cNvPr id="7" name="Rectangle 3"/>
          <p:cNvSpPr txBox="1">
            <a:spLocks noChangeArrowheads="1"/>
          </p:cNvSpPr>
          <p:nvPr/>
        </p:nvSpPr>
        <p:spPr>
          <a:xfrm>
            <a:off x="457200" y="1484784"/>
            <a:ext cx="8229600" cy="43924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l-GR" sz="2400" dirty="0"/>
              <a:t>Σχεσιακή βάση δεδομένων είναι μια βάση δεδομένων που γίνεται αντιληπτή από το χρήστη ως συλλογή </a:t>
            </a:r>
            <a:r>
              <a:rPr lang="el-GR" sz="2400" dirty="0" err="1"/>
              <a:t>κανονικοποιημένων</a:t>
            </a:r>
            <a:r>
              <a:rPr lang="el-GR" sz="2400" dirty="0"/>
              <a:t> σχέσεων (για την ακρίβεια, μεταβλητών σχέσεων) διαφόρων βαθμών.</a:t>
            </a:r>
          </a:p>
          <a:p>
            <a:pPr>
              <a:buFont typeface="Wingdings" pitchFamily="2" charset="2"/>
              <a:buChar char="q"/>
            </a:pPr>
            <a:endParaRPr lang="el-GR" sz="2400" dirty="0"/>
          </a:p>
          <a:p>
            <a:pPr>
              <a:buFont typeface="Wingdings" pitchFamily="2" charset="2"/>
              <a:buChar char="q"/>
            </a:pPr>
            <a:r>
              <a:rPr lang="el-GR" sz="2400" dirty="0"/>
              <a:t>Αν χρησιμοποιήσουμε την παραδοσιακή ορολογία, μια σχέση αντιστοιχεί σε ένα αρχείο (λογικό, όχι φυσικό), μια συστοιχία αντιστοιχεί σε μια εγγραφή (παρουσία εγγραφής, όχι τύπο εγγραφής), και ένα γνώρισμα αντιστοιχεί σε ένα πεδίο (τύπο πεδίου, όχι παρουσία πεδίου).</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116632"/>
            <a:ext cx="8424935" cy="1368152"/>
          </a:xfrm>
        </p:spPr>
        <p:txBody>
          <a:bodyPr>
            <a:noAutofit/>
          </a:bodyPr>
          <a:lstStyle/>
          <a:p>
            <a:r>
              <a:rPr lang="el-GR" dirty="0" smtClean="0">
                <a:latin typeface="+mn-lt"/>
              </a:rPr>
              <a:t>Βασική αρχή του σχεσιακού μοντέλου</a:t>
            </a:r>
            <a:endParaRPr lang="el-GR" dirty="0">
              <a:latin typeface="+mn-lt"/>
            </a:endParaRPr>
          </a:p>
        </p:txBody>
      </p:sp>
      <p:sp>
        <p:nvSpPr>
          <p:cNvPr id="2" name="Ορθογώνιο 1"/>
          <p:cNvSpPr/>
          <p:nvPr/>
        </p:nvSpPr>
        <p:spPr>
          <a:xfrm>
            <a:off x="467544" y="2260029"/>
            <a:ext cx="8280920" cy="1384995"/>
          </a:xfrm>
          <a:prstGeom prst="rect">
            <a:avLst/>
          </a:prstGeom>
        </p:spPr>
        <p:txBody>
          <a:bodyPr wrap="square">
            <a:spAutoFit/>
          </a:bodyPr>
          <a:lstStyle/>
          <a:p>
            <a:r>
              <a:rPr lang="el-GR" sz="2800" dirty="0"/>
              <a:t>Όλα τα δεδομένα σε μια σχεσιακή βάση δεδομένων αναπαριστώνται με έναν και μόνο έναν τρόπο και συγκεκριμένα με ρητά εκφρασμένες τιμές.</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700808"/>
            <a:ext cx="8229600" cy="4525963"/>
          </a:xfrm>
        </p:spPr>
        <p:txBody>
          <a:bodyPr>
            <a:normAutofit/>
          </a:bodyPr>
          <a:lstStyle/>
          <a:p>
            <a:pPr marL="114300" indent="-457200">
              <a:buFont typeface="Wingdings" panose="05000000000000000000" pitchFamily="2" charset="2"/>
              <a:buChar char="§"/>
            </a:pPr>
            <a:r>
              <a:rPr lang="el-GR" sz="2800" dirty="0" smtClean="0"/>
              <a:t>Αναλυτική εξέταση των βασικών αντικειμένων δεδομένων του σχεσιακού μοντέλου, δηλαδή των πεδίων ορισμού και των σχέσεων.</a:t>
            </a:r>
          </a:p>
          <a:p>
            <a:pPr marL="0"/>
            <a:endParaRPr lang="el-GR" sz="2800"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a:t>
            </a:r>
            <a:r>
              <a:rPr lang="el-GR" sz="1500" dirty="0" smtClean="0"/>
              <a:t>. </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pPr lvl="1">
              <a:buFont typeface="Wingdings" pitchFamily="2" charset="2"/>
              <a:buChar char="§"/>
            </a:pPr>
            <a:r>
              <a:rPr lang="el-GR" sz="3200" dirty="0" smtClean="0">
                <a:hlinkClick r:id="rId4" action="ppaction://hlinksldjump"/>
              </a:rPr>
              <a:t>Πεδία </a:t>
            </a:r>
            <a:r>
              <a:rPr lang="el-GR" sz="3200" dirty="0" smtClean="0">
                <a:hlinkClick r:id="rId4" action="ppaction://hlinksldjump"/>
              </a:rPr>
              <a:t>ορισμού,</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Σχέσεις,</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Είδη </a:t>
            </a:r>
            <a:r>
              <a:rPr lang="el-GR" sz="3200" dirty="0" smtClean="0">
                <a:hlinkClick r:id="rId4" action="ppaction://hlinksldjump"/>
              </a:rPr>
              <a:t>σχέσεων,</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Σχέσεις και </a:t>
            </a:r>
            <a:r>
              <a:rPr lang="el-GR" sz="3200" dirty="0" smtClean="0">
                <a:hlinkClick r:id="rId4" action="ppaction://hlinksldjump"/>
              </a:rPr>
              <a:t>Κατηγορήματα,</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Σχεσιακές βάσεις </a:t>
            </a:r>
            <a:r>
              <a:rPr lang="el-GR" sz="3200" dirty="0" smtClean="0">
                <a:hlinkClick r:id="rId4" action="ppaction://hlinksldjump"/>
              </a:rPr>
              <a:t>δεδομένων.</a:t>
            </a:r>
            <a:endParaRPr lang="el-GR" sz="3200" dirty="0" smtClean="0">
              <a:hlinkClick r:id="rId4" action="ppaction://hlinksldjump"/>
            </a:endParaRPr>
          </a:p>
          <a:p>
            <a:pPr marL="0" indent="0">
              <a:buNone/>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800200"/>
          </a:xfrm>
        </p:spPr>
        <p:txBody>
          <a:bodyPr>
            <a:noAutofit/>
          </a:bodyPr>
          <a:lstStyle/>
          <a:p>
            <a:r>
              <a:rPr lang="el-GR" sz="4000" dirty="0">
                <a:latin typeface="+mn-lt"/>
              </a:rPr>
              <a:t>Σχέση, Συστοιχία, Γνώρισμα, </a:t>
            </a:r>
            <a:r>
              <a:rPr lang="el-GR" sz="4000" dirty="0" err="1">
                <a:latin typeface="+mn-lt"/>
              </a:rPr>
              <a:t>Πληθικότητα</a:t>
            </a:r>
            <a:r>
              <a:rPr lang="el-GR" sz="4000" dirty="0">
                <a:latin typeface="+mn-lt"/>
              </a:rPr>
              <a:t>, Βαθμός (άτυποι ορισμοί)</a:t>
            </a:r>
          </a:p>
        </p:txBody>
      </p:sp>
      <p:sp>
        <p:nvSpPr>
          <p:cNvPr id="23" name="Rectangle 3"/>
          <p:cNvSpPr>
            <a:spLocks noGrp="1" noChangeArrowheads="1"/>
          </p:cNvSpPr>
          <p:nvPr>
            <p:ph idx="1"/>
          </p:nvPr>
        </p:nvSpPr>
        <p:spPr>
          <a:xfrm>
            <a:off x="457200" y="2276872"/>
            <a:ext cx="8229600" cy="3384376"/>
          </a:xfrm>
        </p:spPr>
        <p:txBody>
          <a:bodyPr>
            <a:noAutofit/>
          </a:bodyPr>
          <a:lstStyle/>
          <a:p>
            <a:pPr>
              <a:lnSpc>
                <a:spcPct val="80000"/>
              </a:lnSpc>
              <a:buFont typeface="Wingdings" pitchFamily="2" charset="2"/>
              <a:buChar char="q"/>
            </a:pPr>
            <a:r>
              <a:rPr lang="el-GR" sz="2400" dirty="0" smtClean="0"/>
              <a:t> Μια </a:t>
            </a:r>
            <a:r>
              <a:rPr lang="el-GR" sz="2400" b="1" dirty="0" smtClean="0"/>
              <a:t>σχέση</a:t>
            </a:r>
            <a:r>
              <a:rPr lang="el-GR" sz="2400" dirty="0" smtClean="0"/>
              <a:t> (</a:t>
            </a:r>
            <a:r>
              <a:rPr lang="en-US" sz="2400" dirty="0" smtClean="0"/>
              <a:t>relation</a:t>
            </a:r>
            <a:r>
              <a:rPr lang="el-GR" sz="2400" dirty="0" smtClean="0"/>
              <a:t>) αντιστοιχεί σε εκείνο που μέχρι τώρα ονομάζαμε πίνακα</a:t>
            </a:r>
            <a:r>
              <a:rPr lang="en-US" sz="2400" dirty="0" smtClean="0"/>
              <a:t>,</a:t>
            </a:r>
            <a:endParaRPr lang="el-GR" sz="2400" dirty="0" smtClean="0"/>
          </a:p>
          <a:p>
            <a:pPr>
              <a:lnSpc>
                <a:spcPct val="80000"/>
              </a:lnSpc>
              <a:buFont typeface="Wingdings" pitchFamily="2" charset="2"/>
              <a:buChar char="q"/>
            </a:pPr>
            <a:r>
              <a:rPr lang="el-GR" sz="2400" dirty="0" smtClean="0"/>
              <a:t> Μια </a:t>
            </a:r>
            <a:r>
              <a:rPr lang="el-GR" sz="2400" b="1" dirty="0" smtClean="0"/>
              <a:t>συστοιχία</a:t>
            </a:r>
            <a:r>
              <a:rPr lang="el-GR" sz="2400" dirty="0" smtClean="0"/>
              <a:t> (</a:t>
            </a:r>
            <a:r>
              <a:rPr lang="en-US" sz="2400" dirty="0" smtClean="0"/>
              <a:t>tuple</a:t>
            </a:r>
            <a:r>
              <a:rPr lang="el-GR" sz="2400" dirty="0" smtClean="0"/>
              <a:t>) αντιστοιχεί σε μια γραμμή ενός τέτοιου πίνακα</a:t>
            </a:r>
            <a:r>
              <a:rPr lang="en-US" sz="2400" dirty="0" smtClean="0"/>
              <a:t>,</a:t>
            </a:r>
            <a:endParaRPr lang="el-GR" sz="2400" dirty="0" smtClean="0"/>
          </a:p>
          <a:p>
            <a:pPr>
              <a:lnSpc>
                <a:spcPct val="80000"/>
              </a:lnSpc>
              <a:buFont typeface="Wingdings" pitchFamily="2" charset="2"/>
              <a:buChar char="q"/>
            </a:pPr>
            <a:r>
              <a:rPr lang="el-GR" sz="2400" dirty="0" smtClean="0"/>
              <a:t> Ένα </a:t>
            </a:r>
            <a:r>
              <a:rPr lang="el-GR" sz="2400" b="1" dirty="0" smtClean="0"/>
              <a:t>γνώρισμα</a:t>
            </a:r>
            <a:r>
              <a:rPr lang="el-GR" sz="2400" dirty="0" smtClean="0"/>
              <a:t> (</a:t>
            </a:r>
            <a:r>
              <a:rPr lang="en-US" sz="2400" dirty="0" smtClean="0"/>
              <a:t>attribute</a:t>
            </a:r>
            <a:r>
              <a:rPr lang="el-GR" sz="2400" dirty="0" smtClean="0"/>
              <a:t>) αντιστοιχεί σε μια στήλη</a:t>
            </a:r>
            <a:r>
              <a:rPr lang="en-US" sz="2400" dirty="0" smtClean="0"/>
              <a:t>,</a:t>
            </a:r>
            <a:endParaRPr lang="el-GR" sz="2400" dirty="0" smtClean="0"/>
          </a:p>
          <a:p>
            <a:pPr>
              <a:lnSpc>
                <a:spcPct val="80000"/>
              </a:lnSpc>
              <a:buFont typeface="Wingdings" pitchFamily="2" charset="2"/>
              <a:buChar char="q"/>
            </a:pPr>
            <a:r>
              <a:rPr lang="el-GR" sz="2400" dirty="0" smtClean="0"/>
              <a:t> Το πλήθος των συστοιχιών ονομάζεται </a:t>
            </a:r>
            <a:r>
              <a:rPr lang="el-GR" sz="2400" b="1" dirty="0" err="1" smtClean="0"/>
              <a:t>πληθικότητα</a:t>
            </a:r>
            <a:r>
              <a:rPr lang="el-GR" sz="2400" dirty="0" smtClean="0"/>
              <a:t> (</a:t>
            </a:r>
            <a:r>
              <a:rPr lang="en-US" sz="2400" dirty="0" smtClean="0"/>
              <a:t>cardinality</a:t>
            </a:r>
            <a:r>
              <a:rPr lang="el-GR" sz="2400" dirty="0" smtClean="0"/>
              <a:t>)</a:t>
            </a:r>
            <a:r>
              <a:rPr lang="en-US" sz="2400" dirty="0" smtClean="0"/>
              <a:t>,</a:t>
            </a:r>
            <a:endParaRPr lang="el-GR" sz="2400" dirty="0" smtClean="0"/>
          </a:p>
          <a:p>
            <a:pPr>
              <a:lnSpc>
                <a:spcPct val="80000"/>
              </a:lnSpc>
              <a:buFont typeface="Wingdings" pitchFamily="2" charset="2"/>
              <a:buChar char="q"/>
            </a:pPr>
            <a:r>
              <a:rPr lang="el-GR" sz="2400" dirty="0" smtClean="0"/>
              <a:t> Το πλήθος των γνωρισμάτων ονομάζεται </a:t>
            </a:r>
            <a:r>
              <a:rPr lang="el-GR" sz="2400" b="1" dirty="0" smtClean="0"/>
              <a:t>βαθμός</a:t>
            </a:r>
            <a:r>
              <a:rPr lang="el-GR" sz="2400" dirty="0" smtClean="0"/>
              <a:t> (</a:t>
            </a:r>
            <a:r>
              <a:rPr lang="en-US" sz="2400" dirty="0" smtClean="0"/>
              <a:t>degree</a:t>
            </a:r>
            <a:r>
              <a:rPr lang="el-GR" sz="2400" dirty="0" smtClean="0"/>
              <a:t>)</a:t>
            </a:r>
            <a:r>
              <a:rPr lang="en-US" sz="2400" dirty="0" smtClean="0"/>
              <a: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8640"/>
            <a:ext cx="7772400" cy="1296144"/>
          </a:xfrm>
        </p:spPr>
        <p:txBody>
          <a:bodyPr>
            <a:noAutofit/>
          </a:bodyPr>
          <a:lstStyle/>
          <a:p>
            <a:r>
              <a:rPr lang="el-GR" dirty="0">
                <a:latin typeface="+mn-lt"/>
              </a:rPr>
              <a:t>Πρωτεύον κλειδί (άτυπος ορισμός)</a:t>
            </a:r>
          </a:p>
        </p:txBody>
      </p:sp>
      <p:sp>
        <p:nvSpPr>
          <p:cNvPr id="20" name="Rectangle 17"/>
          <p:cNvSpPr txBox="1">
            <a:spLocks noChangeArrowheads="1"/>
          </p:cNvSpPr>
          <p:nvPr/>
        </p:nvSpPr>
        <p:spPr>
          <a:xfrm>
            <a:off x="467544" y="2130177"/>
            <a:ext cx="8219256" cy="29550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350" indent="-6350" algn="l"/>
            <a:r>
              <a:rPr lang="el-GR" sz="2800" dirty="0" smtClean="0"/>
              <a:t>Το </a:t>
            </a:r>
            <a:r>
              <a:rPr lang="el-GR" sz="2800" b="1" dirty="0" smtClean="0"/>
              <a:t>πρωτεύον κλειδί</a:t>
            </a:r>
            <a:r>
              <a:rPr lang="el-GR" sz="2800" dirty="0" smtClean="0"/>
              <a:t> (</a:t>
            </a:r>
            <a:r>
              <a:rPr lang="en-US" sz="2800" dirty="0" smtClean="0"/>
              <a:t>primary key</a:t>
            </a:r>
            <a:r>
              <a:rPr lang="el-GR" sz="2800" dirty="0" smtClean="0"/>
              <a:t>) είναι ένα μοναδικό αναγνωριστικό για τον πίνακα –δηλαδή, μια στήλη ή ένας συνδυασμός στηλών που έχει την ιδιότητα ότι οποιαδήποτε δεδομένη στιγμή δεν υπάρχουν δύο γραμμές του πίνακα που να περιέχουν την ίδια τιμή σε αυτή τη στήλη ή συνδυασμό στηλών.</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Πεδίο ορισμού (άτυπος ορισμός)</a:t>
            </a:r>
          </a:p>
        </p:txBody>
      </p:sp>
      <p:sp>
        <p:nvSpPr>
          <p:cNvPr id="7" name="Content Placeholder 2"/>
          <p:cNvSpPr>
            <a:spLocks noGrp="1"/>
          </p:cNvSpPr>
          <p:nvPr>
            <p:ph idx="4294967295"/>
          </p:nvPr>
        </p:nvSpPr>
        <p:spPr>
          <a:xfrm>
            <a:off x="467545" y="2060848"/>
            <a:ext cx="8219256" cy="2160240"/>
          </a:xfrm>
        </p:spPr>
        <p:txBody>
          <a:bodyPr>
            <a:noAutofit/>
          </a:bodyPr>
          <a:lstStyle/>
          <a:p>
            <a:pPr marL="0" indent="0">
              <a:buFont typeface="Wingdings" pitchFamily="2" charset="2"/>
              <a:buNone/>
            </a:pPr>
            <a:r>
              <a:rPr lang="el-GR" sz="2800" dirty="0" smtClean="0"/>
              <a:t>Ένα </a:t>
            </a:r>
            <a:r>
              <a:rPr lang="el-GR" sz="2800" b="1" dirty="0" smtClean="0"/>
              <a:t>πεδίο ορισμού</a:t>
            </a:r>
            <a:r>
              <a:rPr lang="el-GR" sz="2800" dirty="0" smtClean="0"/>
              <a:t> (</a:t>
            </a:r>
            <a:r>
              <a:rPr lang="en-US" sz="2800" dirty="0" smtClean="0"/>
              <a:t>domain</a:t>
            </a:r>
            <a:r>
              <a:rPr lang="el-GR" sz="2800" dirty="0" smtClean="0"/>
              <a:t>) είναι μια δεξαμενή τιμών από την οποία τα συγκεκριμένα γνωρίσματα των συγκεκριμένων σχέσεων αντλούν τις συγκεκριμένες τιμές τους.</a:t>
            </a:r>
            <a:endParaRPr lang="el-GR" sz="28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Σχεσιακά αντικείμενα δεδομένων: Ορολογία</a:t>
            </a:r>
            <a:endParaRPr lang="el-GR" dirty="0"/>
          </a:p>
        </p:txBody>
      </p:sp>
      <p:graphicFrame>
        <p:nvGraphicFramePr>
          <p:cNvPr id="11" name="Group 46"/>
          <p:cNvGraphicFramePr>
            <a:graphicFrameLocks noGrp="1"/>
          </p:cNvGraphicFramePr>
          <p:nvPr>
            <p:ph idx="1"/>
            <p:custDataLst>
              <p:tags r:id="rId2"/>
            </p:custDataLst>
            <p:extLst>
              <p:ext uri="{D42A27DB-BD31-4B8C-83A1-F6EECF244321}">
                <p14:modId xmlns:p14="http://schemas.microsoft.com/office/powerpoint/2010/main" val="1695607087"/>
              </p:ext>
            </p:extLst>
          </p:nvPr>
        </p:nvGraphicFramePr>
        <p:xfrm>
          <a:off x="467545" y="1412429"/>
          <a:ext cx="8219256" cy="4320827"/>
        </p:xfrm>
        <a:graphic>
          <a:graphicData uri="http://schemas.openxmlformats.org/drawingml/2006/table">
            <a:tbl>
              <a:tblPr firstRow="1"/>
              <a:tblGrid>
                <a:gridCol w="4005662"/>
                <a:gridCol w="4213594"/>
              </a:tblGrid>
              <a:tr h="6679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mn-lt"/>
                          <a:cs typeface="Times New Roman" pitchFamily="18" charset="0"/>
                        </a:rPr>
                        <a:t>Τυπικός σχεσιακός όρος</a:t>
                      </a:r>
                      <a:endParaRPr kumimoji="0" lang="el-GR" sz="2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smtClean="0">
                          <a:ln>
                            <a:noFill/>
                          </a:ln>
                          <a:solidFill>
                            <a:schemeClr val="tx1"/>
                          </a:solidFill>
                          <a:effectLst/>
                          <a:latin typeface="+mn-lt"/>
                          <a:cs typeface="Times New Roman" pitchFamily="18" charset="0"/>
                        </a:rPr>
                        <a:t>Άτυποι ισοδύναμοι όροι</a:t>
                      </a:r>
                      <a:endParaRPr kumimoji="0" lang="el-GR" sz="2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6528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Σχέση</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Συστοιχία</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Πληθικότητα</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Γνώρισμα</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Βαθμός</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Πρωτεύον κλειδί</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n-lt"/>
                          <a:cs typeface="Times New Roman" pitchFamily="18" charset="0"/>
                        </a:rPr>
                        <a:t>Πεδίο ορισμού</a:t>
                      </a:r>
                      <a:endParaRPr kumimoji="0" lang="el-GR" sz="2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Πίνακας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Γραμμή ή εγγραφή</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Αριθμός γραμμών</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Στήλη ή πεδίο</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Αριθμός στηλών</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Μοναδικό αναγνωριστικό</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n-lt"/>
                          <a:cs typeface="Times New Roman" pitchFamily="18" charset="0"/>
                        </a:rPr>
                        <a:t>Δεξαμενή επιτρεπτών τιμών</a:t>
                      </a:r>
                      <a:endParaRPr kumimoji="0" lang="el-GR" sz="2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Σχεσιακά αντικείμενα δεδομένων: πεδία ορισμού και σχέσεις</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2:00:06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11,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20,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CD33D29-50DB-4C26-AFF7-966A184FA7F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4999</TotalTime>
  <Words>2064</Words>
  <Application>Microsoft Office PowerPoint</Application>
  <PresentationFormat>Προβολή στην οθόνη (4:3)</PresentationFormat>
  <Paragraphs>328</Paragraphs>
  <Slides>36</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Βάσεις Δεδομένων Ι</vt:lpstr>
      <vt:lpstr>Άδειες Χρήσης</vt:lpstr>
      <vt:lpstr>Χρηματοδότηση </vt:lpstr>
      <vt:lpstr>Σκοποί  ενότητας</vt:lpstr>
      <vt:lpstr>Περιεχόμενα ενότητας</vt:lpstr>
      <vt:lpstr>Σχέση, Συστοιχία, Γνώρισμα, Πληθικότητα, Βαθμός (άτυποι ορισμοί)</vt:lpstr>
      <vt:lpstr>Πρωτεύον κλειδί (άτυπος ορισμός)</vt:lpstr>
      <vt:lpstr>Πεδίο ορισμού (άτυπος ορισμός)</vt:lpstr>
      <vt:lpstr>Σχεσιακά αντικείμενα δεδομένων: Ορολογία</vt:lpstr>
      <vt:lpstr>Πεδίο ορισμού</vt:lpstr>
      <vt:lpstr>Συγκρίσεις δεσμευμένες σε πεδία ορισμού</vt:lpstr>
      <vt:lpstr>Δημιουργία νέου πεδίου ορισμού</vt:lpstr>
      <vt:lpstr>Παραδοχές</vt:lpstr>
      <vt:lpstr>Κατάργηση πεδίου ορισμού</vt:lpstr>
      <vt:lpstr>Ερωτήματα με βάση το πεδίο ορισμού</vt:lpstr>
      <vt:lpstr>Πεδία ορισμού και τύποι δεδομένων</vt:lpstr>
      <vt:lpstr>Σχέση</vt:lpstr>
      <vt:lpstr>Τιμές σχέσεων (1 από 2)</vt:lpstr>
      <vt:lpstr>Τιμές σχέσεων (2 από 2)</vt:lpstr>
      <vt:lpstr>Κανόνες ερμηνείας</vt:lpstr>
      <vt:lpstr>Μεταβλητές σχέσεων</vt:lpstr>
      <vt:lpstr>Πεδίο ορισμού-Σχέση</vt:lpstr>
      <vt:lpstr>Όμοια πεδία ορισμού</vt:lpstr>
      <vt:lpstr>Ορισμός δεδομένων (1 από 2)</vt:lpstr>
      <vt:lpstr>Ορισμός δεδομένων (2 από 2)</vt:lpstr>
      <vt:lpstr>Ιδιότητες των σχέσεων (1 από 4)</vt:lpstr>
      <vt:lpstr>Ιδιότητες των σχέσεων (2 από 4)</vt:lpstr>
      <vt:lpstr>Ιδιότητες των σχέσεων (3 από 4)</vt:lpstr>
      <vt:lpstr>Ιδιότητες των σχέσεων (4 από 4)</vt:lpstr>
      <vt:lpstr>Είδη σχέσεων (1 από 3)</vt:lpstr>
      <vt:lpstr>Είδη σχέσεων (2 από 3)</vt:lpstr>
      <vt:lpstr>Είδη σχέσεων (3 από 3)</vt:lpstr>
      <vt:lpstr>Σχέσεις και κατηγορήματα</vt:lpstr>
      <vt:lpstr>Σχεσιακές βάσεις δεδομένων</vt:lpstr>
      <vt:lpstr>Βασική αρχή του σχεσιακού μοντέλου</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Σχεσιακά αντικείμενα δεδομένων: πεδία ορισμού και σχέσεις</dc:title>
  <dc:creator>Γεωργία Γκαράνη</dc:creator>
  <cp:keywords>Βάσεις Δεδομένων, Σχεσιακά αντικείμενα δεδομένων: πεδία ορισμού και σχέσεις, Πεδία ορισμού, Σχέσεις, Είδη σχέσεων, Σχέσεις και Κατηγορήματα, Σχεσιακές βάσεις δεδομένων.</cp:keywords>
  <cp:lastModifiedBy>Alex</cp:lastModifiedBy>
  <cp:revision>392</cp:revision>
  <dcterms:created xsi:type="dcterms:W3CDTF">2012-09-06T09:03:05Z</dcterms:created>
  <dcterms:modified xsi:type="dcterms:W3CDTF">2014-02-14T10:00:18Z</dcterms:modified>
</cp:coreProperties>
</file>