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2"/>
  </p:sldMasterIdLst>
  <p:notesMasterIdLst>
    <p:notesMasterId r:id="rId94"/>
  </p:notesMasterIdLst>
  <p:sldIdLst>
    <p:sldId id="256" r:id="rId3"/>
    <p:sldId id="257" r:id="rId4"/>
    <p:sldId id="258" r:id="rId5"/>
    <p:sldId id="261" r:id="rId6"/>
    <p:sldId id="262" r:id="rId7"/>
    <p:sldId id="263" r:id="rId8"/>
    <p:sldId id="264" r:id="rId9"/>
    <p:sldId id="265" r:id="rId10"/>
    <p:sldId id="266" r:id="rId11"/>
    <p:sldId id="267"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1" r:id="rId52"/>
    <p:sldId id="312" r:id="rId53"/>
    <p:sldId id="313" r:id="rId54"/>
    <p:sldId id="314" r:id="rId55"/>
    <p:sldId id="315" r:id="rId56"/>
    <p:sldId id="316" r:id="rId57"/>
    <p:sldId id="317" r:id="rId58"/>
    <p:sldId id="318" r:id="rId59"/>
    <p:sldId id="319" r:id="rId60"/>
    <p:sldId id="320" r:id="rId61"/>
    <p:sldId id="321" r:id="rId62"/>
    <p:sldId id="322" r:id="rId63"/>
    <p:sldId id="323" r:id="rId64"/>
    <p:sldId id="324" r:id="rId65"/>
    <p:sldId id="325" r:id="rId66"/>
    <p:sldId id="351" r:id="rId67"/>
    <p:sldId id="326" r:id="rId68"/>
    <p:sldId id="327" r:id="rId69"/>
    <p:sldId id="328" r:id="rId70"/>
    <p:sldId id="329" r:id="rId71"/>
    <p:sldId id="330" r:id="rId72"/>
    <p:sldId id="331" r:id="rId73"/>
    <p:sldId id="332" r:id="rId74"/>
    <p:sldId id="333" r:id="rId75"/>
    <p:sldId id="334" r:id="rId76"/>
    <p:sldId id="335" r:id="rId77"/>
    <p:sldId id="336" r:id="rId78"/>
    <p:sldId id="337" r:id="rId79"/>
    <p:sldId id="338" r:id="rId80"/>
    <p:sldId id="339" r:id="rId81"/>
    <p:sldId id="340" r:id="rId82"/>
    <p:sldId id="341" r:id="rId83"/>
    <p:sldId id="342" r:id="rId84"/>
    <p:sldId id="343" r:id="rId85"/>
    <p:sldId id="344" r:id="rId86"/>
    <p:sldId id="345" r:id="rId87"/>
    <p:sldId id="346" r:id="rId88"/>
    <p:sldId id="347" r:id="rId89"/>
    <p:sldId id="348" r:id="rId90"/>
    <p:sldId id="349" r:id="rId91"/>
    <p:sldId id="350" r:id="rId92"/>
    <p:sldId id="259" r:id="rId93"/>
  </p:sldIdLst>
  <p:sldSz cx="9144000" cy="6858000" type="screen4x3"/>
  <p:notesSz cx="6858000" cy="9144000"/>
  <p:custDataLst>
    <p:tags r:id="rId95"/>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663300"/>
    <a:srgbClr val="6600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Φωτεινό στυλ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206" y="-7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tags" Target="tags/tag1.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notesMaster" Target="notesMasters/notesMaster1.xml"/><Relationship Id="rId9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1.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E95626-3385-4B6B-B845-D5078C86C956}"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l-GR"/>
        </a:p>
      </dgm:t>
    </dgm:pt>
    <dgm:pt modelId="{111040DC-3188-44D7-AE49-F36C931D50EA}">
      <dgm:prSet phldrT="[Κείμενο]" custT="1"/>
      <dgm:spPr/>
      <dgm:t>
        <a:bodyPr/>
        <a:lstStyle/>
        <a:p>
          <a:r>
            <a:rPr lang="el-GR" sz="3600" dirty="0" smtClean="0"/>
            <a:t>1. </a:t>
          </a:r>
          <a:r>
            <a:rPr lang="el-GR" sz="3600" dirty="0" smtClean="0"/>
            <a:t>Παραγωγός</a:t>
          </a:r>
          <a:endParaRPr lang="el-GR" sz="3600" dirty="0"/>
        </a:p>
      </dgm:t>
    </dgm:pt>
    <dgm:pt modelId="{54F36E05-0F9A-4FA2-ADC9-B37B129F4BBA}" type="parTrans" cxnId="{ACF79879-C953-4757-9260-08220A54E3F9}">
      <dgm:prSet/>
      <dgm:spPr/>
      <dgm:t>
        <a:bodyPr/>
        <a:lstStyle/>
        <a:p>
          <a:endParaRPr lang="el-GR"/>
        </a:p>
      </dgm:t>
    </dgm:pt>
    <dgm:pt modelId="{C927D646-9D47-4351-B234-5986DBCBC5AA}" type="sibTrans" cxnId="{ACF79879-C953-4757-9260-08220A54E3F9}">
      <dgm:prSet/>
      <dgm:spPr/>
      <dgm:t>
        <a:bodyPr/>
        <a:lstStyle/>
        <a:p>
          <a:endParaRPr lang="el-GR"/>
        </a:p>
      </dgm:t>
    </dgm:pt>
    <dgm:pt modelId="{D12A3608-CA3C-4F94-AFD5-B65DF932E909}">
      <dgm:prSet phldrT="[Κείμενο]" custT="1"/>
      <dgm:spPr/>
      <dgm:t>
        <a:bodyPr/>
        <a:lstStyle/>
        <a:p>
          <a:r>
            <a:rPr lang="el-GR" sz="3200" dirty="0" smtClean="0"/>
            <a:t>2</a:t>
          </a:r>
          <a:r>
            <a:rPr lang="el-GR" sz="3200" dirty="0" smtClean="0"/>
            <a:t>.</a:t>
          </a:r>
          <a:r>
            <a:rPr lang="en-US" sz="3200" dirty="0" smtClean="0"/>
            <a:t> </a:t>
          </a:r>
          <a:r>
            <a:rPr lang="el-GR" sz="3200" dirty="0" smtClean="0"/>
            <a:t> </a:t>
          </a:r>
          <a:r>
            <a:rPr lang="el-GR" sz="3200" dirty="0" smtClean="0"/>
            <a:t>Μεσάζων (φρέσκο) ή </a:t>
          </a:r>
        </a:p>
        <a:p>
          <a:r>
            <a:rPr lang="el-GR" sz="3200" dirty="0" smtClean="0"/>
            <a:t>Μεταποιητής (επεξεργασμένο</a:t>
          </a:r>
          <a:r>
            <a:rPr lang="el-GR" sz="3200" dirty="0" smtClean="0"/>
            <a:t>)</a:t>
          </a:r>
          <a:endParaRPr lang="el-GR" sz="3200" dirty="0"/>
        </a:p>
      </dgm:t>
    </dgm:pt>
    <dgm:pt modelId="{031E3BEA-BB73-4CC0-88A7-9D95B4E32D61}" type="parTrans" cxnId="{954FBD5F-EEED-4A83-AFB7-B1C1C15EBFD6}">
      <dgm:prSet/>
      <dgm:spPr/>
      <dgm:t>
        <a:bodyPr/>
        <a:lstStyle/>
        <a:p>
          <a:endParaRPr lang="el-GR"/>
        </a:p>
      </dgm:t>
    </dgm:pt>
    <dgm:pt modelId="{C9EB655B-78FD-4428-A09B-34BE50B89021}" type="sibTrans" cxnId="{954FBD5F-EEED-4A83-AFB7-B1C1C15EBFD6}">
      <dgm:prSet/>
      <dgm:spPr/>
      <dgm:t>
        <a:bodyPr/>
        <a:lstStyle/>
        <a:p>
          <a:endParaRPr lang="el-GR"/>
        </a:p>
      </dgm:t>
    </dgm:pt>
    <dgm:pt modelId="{00862AB9-EF2A-4DF5-9CBD-02237907402E}">
      <dgm:prSet phldrT="[Κείμενο]" custT="1"/>
      <dgm:spPr/>
      <dgm:t>
        <a:bodyPr/>
        <a:lstStyle/>
        <a:p>
          <a:r>
            <a:rPr lang="el-GR" sz="3600" dirty="0" smtClean="0"/>
            <a:t>3. </a:t>
          </a:r>
          <a:r>
            <a:rPr lang="el-GR" sz="3600" dirty="0" smtClean="0"/>
            <a:t>Καταναλωτής</a:t>
          </a:r>
          <a:endParaRPr lang="el-GR" sz="3600" dirty="0"/>
        </a:p>
      </dgm:t>
    </dgm:pt>
    <dgm:pt modelId="{4BECC82D-3F51-4A10-931C-179687E3082D}" type="parTrans" cxnId="{6FA3D5EA-3AFB-46B7-9BC0-6F859D6A703C}">
      <dgm:prSet/>
      <dgm:spPr/>
      <dgm:t>
        <a:bodyPr/>
        <a:lstStyle/>
        <a:p>
          <a:endParaRPr lang="el-GR"/>
        </a:p>
      </dgm:t>
    </dgm:pt>
    <dgm:pt modelId="{70280874-0FBE-49F1-8999-127F5BFAC7FD}" type="sibTrans" cxnId="{6FA3D5EA-3AFB-46B7-9BC0-6F859D6A703C}">
      <dgm:prSet/>
      <dgm:spPr/>
      <dgm:t>
        <a:bodyPr/>
        <a:lstStyle/>
        <a:p>
          <a:endParaRPr lang="el-GR"/>
        </a:p>
      </dgm:t>
    </dgm:pt>
    <dgm:pt modelId="{5F8CD868-17AD-4A66-B642-CACF43969A86}">
      <dgm:prSet phldrT="[Κείμενο]"/>
      <dgm:spPr/>
      <dgm:t>
        <a:bodyPr/>
        <a:lstStyle/>
        <a:p>
          <a:r>
            <a:rPr lang="el-GR" dirty="0" smtClean="0"/>
            <a:t>Ποιότητα Ο/Κ</a:t>
          </a:r>
          <a:endParaRPr lang="el-GR" dirty="0"/>
        </a:p>
      </dgm:t>
    </dgm:pt>
    <dgm:pt modelId="{B8C3A037-E2C6-4366-8FB7-68D987BB19C6}" type="sibTrans" cxnId="{918E2FE7-F814-48D7-9EE2-F7140E82EEDC}">
      <dgm:prSet/>
      <dgm:spPr/>
      <dgm:t>
        <a:bodyPr/>
        <a:lstStyle/>
        <a:p>
          <a:endParaRPr lang="el-GR"/>
        </a:p>
      </dgm:t>
    </dgm:pt>
    <dgm:pt modelId="{C8F4863F-0A9E-496F-8A11-36E1D1A6F09E}" type="parTrans" cxnId="{918E2FE7-F814-48D7-9EE2-F7140E82EEDC}">
      <dgm:prSet/>
      <dgm:spPr/>
      <dgm:t>
        <a:bodyPr/>
        <a:lstStyle/>
        <a:p>
          <a:endParaRPr lang="el-GR"/>
        </a:p>
      </dgm:t>
    </dgm:pt>
    <dgm:pt modelId="{26DFFC5B-669C-45C7-A2C6-C22C548C764D}" type="pres">
      <dgm:prSet presAssocID="{9FE95626-3385-4B6B-B845-D5078C86C956}" presName="Name0" presStyleCnt="0">
        <dgm:presLayoutVars>
          <dgm:chPref val="1"/>
          <dgm:dir/>
          <dgm:animOne val="branch"/>
          <dgm:animLvl val="lvl"/>
          <dgm:resizeHandles val="exact"/>
        </dgm:presLayoutVars>
      </dgm:prSet>
      <dgm:spPr/>
      <dgm:t>
        <a:bodyPr/>
        <a:lstStyle/>
        <a:p>
          <a:endParaRPr lang="el-GR"/>
        </a:p>
      </dgm:t>
    </dgm:pt>
    <dgm:pt modelId="{22334991-4B81-4609-A4F3-F95F73CD24C8}" type="pres">
      <dgm:prSet presAssocID="{5F8CD868-17AD-4A66-B642-CACF43969A86}" presName="root1" presStyleCnt="0"/>
      <dgm:spPr/>
    </dgm:pt>
    <dgm:pt modelId="{A9086005-B647-4D0F-8B7D-4130BE2CBAA7}" type="pres">
      <dgm:prSet presAssocID="{5F8CD868-17AD-4A66-B642-CACF43969A86}" presName="LevelOneTextNode" presStyleLbl="node0" presStyleIdx="0" presStyleCnt="1">
        <dgm:presLayoutVars>
          <dgm:chPref val="3"/>
        </dgm:presLayoutVars>
      </dgm:prSet>
      <dgm:spPr/>
      <dgm:t>
        <a:bodyPr/>
        <a:lstStyle/>
        <a:p>
          <a:endParaRPr lang="el-GR"/>
        </a:p>
      </dgm:t>
    </dgm:pt>
    <dgm:pt modelId="{3E5A1210-9A7B-4923-ABEF-D1CCD9CC2322}" type="pres">
      <dgm:prSet presAssocID="{5F8CD868-17AD-4A66-B642-CACF43969A86}" presName="level2hierChild" presStyleCnt="0"/>
      <dgm:spPr/>
    </dgm:pt>
    <dgm:pt modelId="{86AF121E-C878-40B3-89D6-44E67EEDB8A2}" type="pres">
      <dgm:prSet presAssocID="{54F36E05-0F9A-4FA2-ADC9-B37B129F4BBA}" presName="conn2-1" presStyleLbl="parChTrans1D2" presStyleIdx="0" presStyleCnt="3"/>
      <dgm:spPr/>
      <dgm:t>
        <a:bodyPr/>
        <a:lstStyle/>
        <a:p>
          <a:endParaRPr lang="el-GR"/>
        </a:p>
      </dgm:t>
    </dgm:pt>
    <dgm:pt modelId="{603ADDEE-D973-4545-9A01-4CABDD8F919A}" type="pres">
      <dgm:prSet presAssocID="{54F36E05-0F9A-4FA2-ADC9-B37B129F4BBA}" presName="connTx" presStyleLbl="parChTrans1D2" presStyleIdx="0" presStyleCnt="3"/>
      <dgm:spPr/>
      <dgm:t>
        <a:bodyPr/>
        <a:lstStyle/>
        <a:p>
          <a:endParaRPr lang="el-GR"/>
        </a:p>
      </dgm:t>
    </dgm:pt>
    <dgm:pt modelId="{000D8732-12A8-41F2-92D2-EE826C4C5924}" type="pres">
      <dgm:prSet presAssocID="{111040DC-3188-44D7-AE49-F36C931D50EA}" presName="root2" presStyleCnt="0"/>
      <dgm:spPr/>
    </dgm:pt>
    <dgm:pt modelId="{36324240-F428-4E17-AC76-69D7D96D1F6B}" type="pres">
      <dgm:prSet presAssocID="{111040DC-3188-44D7-AE49-F36C931D50EA}" presName="LevelTwoTextNode" presStyleLbl="node2" presStyleIdx="0" presStyleCnt="3" custScaleX="186649">
        <dgm:presLayoutVars>
          <dgm:chPref val="3"/>
        </dgm:presLayoutVars>
      </dgm:prSet>
      <dgm:spPr/>
      <dgm:t>
        <a:bodyPr/>
        <a:lstStyle/>
        <a:p>
          <a:endParaRPr lang="el-GR"/>
        </a:p>
      </dgm:t>
    </dgm:pt>
    <dgm:pt modelId="{10CD85D4-17BE-4A96-9BB8-F3CCB56EC58D}" type="pres">
      <dgm:prSet presAssocID="{111040DC-3188-44D7-AE49-F36C931D50EA}" presName="level3hierChild" presStyleCnt="0"/>
      <dgm:spPr/>
    </dgm:pt>
    <dgm:pt modelId="{2F5C8FD8-6187-42C0-BC2D-462C19977A27}" type="pres">
      <dgm:prSet presAssocID="{031E3BEA-BB73-4CC0-88A7-9D95B4E32D61}" presName="conn2-1" presStyleLbl="parChTrans1D2" presStyleIdx="1" presStyleCnt="3"/>
      <dgm:spPr/>
      <dgm:t>
        <a:bodyPr/>
        <a:lstStyle/>
        <a:p>
          <a:endParaRPr lang="el-GR"/>
        </a:p>
      </dgm:t>
    </dgm:pt>
    <dgm:pt modelId="{39453DAB-BB88-4CA7-BB4C-182264621536}" type="pres">
      <dgm:prSet presAssocID="{031E3BEA-BB73-4CC0-88A7-9D95B4E32D61}" presName="connTx" presStyleLbl="parChTrans1D2" presStyleIdx="1" presStyleCnt="3"/>
      <dgm:spPr/>
      <dgm:t>
        <a:bodyPr/>
        <a:lstStyle/>
        <a:p>
          <a:endParaRPr lang="el-GR"/>
        </a:p>
      </dgm:t>
    </dgm:pt>
    <dgm:pt modelId="{EB0D53C2-704C-4AC3-901C-A681F82816C0}" type="pres">
      <dgm:prSet presAssocID="{D12A3608-CA3C-4F94-AFD5-B65DF932E909}" presName="root2" presStyleCnt="0"/>
      <dgm:spPr/>
    </dgm:pt>
    <dgm:pt modelId="{7B2B8297-00BD-43C4-A56F-8882A405BECE}" type="pres">
      <dgm:prSet presAssocID="{D12A3608-CA3C-4F94-AFD5-B65DF932E909}" presName="LevelTwoTextNode" presStyleLbl="node2" presStyleIdx="1" presStyleCnt="3" custScaleX="187644" custScaleY="196222">
        <dgm:presLayoutVars>
          <dgm:chPref val="3"/>
        </dgm:presLayoutVars>
      </dgm:prSet>
      <dgm:spPr/>
      <dgm:t>
        <a:bodyPr/>
        <a:lstStyle/>
        <a:p>
          <a:endParaRPr lang="el-GR"/>
        </a:p>
      </dgm:t>
    </dgm:pt>
    <dgm:pt modelId="{AD76388C-A85B-4C8D-8F5D-2457D3EDAA4A}" type="pres">
      <dgm:prSet presAssocID="{D12A3608-CA3C-4F94-AFD5-B65DF932E909}" presName="level3hierChild" presStyleCnt="0"/>
      <dgm:spPr/>
    </dgm:pt>
    <dgm:pt modelId="{22FEF953-8284-4451-B8A0-77DA0AFBAA3D}" type="pres">
      <dgm:prSet presAssocID="{4BECC82D-3F51-4A10-931C-179687E3082D}" presName="conn2-1" presStyleLbl="parChTrans1D2" presStyleIdx="2" presStyleCnt="3"/>
      <dgm:spPr/>
      <dgm:t>
        <a:bodyPr/>
        <a:lstStyle/>
        <a:p>
          <a:endParaRPr lang="el-GR"/>
        </a:p>
      </dgm:t>
    </dgm:pt>
    <dgm:pt modelId="{DD5FCCEE-09FE-47B1-BDFB-54C16E0E913D}" type="pres">
      <dgm:prSet presAssocID="{4BECC82D-3F51-4A10-931C-179687E3082D}" presName="connTx" presStyleLbl="parChTrans1D2" presStyleIdx="2" presStyleCnt="3"/>
      <dgm:spPr/>
      <dgm:t>
        <a:bodyPr/>
        <a:lstStyle/>
        <a:p>
          <a:endParaRPr lang="el-GR"/>
        </a:p>
      </dgm:t>
    </dgm:pt>
    <dgm:pt modelId="{429E85F4-E469-48D1-B1B5-6F17E5CB2DB1}" type="pres">
      <dgm:prSet presAssocID="{00862AB9-EF2A-4DF5-9CBD-02237907402E}" presName="root2" presStyleCnt="0"/>
      <dgm:spPr/>
    </dgm:pt>
    <dgm:pt modelId="{172A664A-0B99-4315-80C4-2EF200C39AB3}" type="pres">
      <dgm:prSet presAssocID="{00862AB9-EF2A-4DF5-9CBD-02237907402E}" presName="LevelTwoTextNode" presStyleLbl="node2" presStyleIdx="2" presStyleCnt="3" custScaleX="186261" custLinFactNeighborX="194" custLinFactNeighborY="53519">
        <dgm:presLayoutVars>
          <dgm:chPref val="3"/>
        </dgm:presLayoutVars>
      </dgm:prSet>
      <dgm:spPr/>
      <dgm:t>
        <a:bodyPr/>
        <a:lstStyle/>
        <a:p>
          <a:endParaRPr lang="el-GR"/>
        </a:p>
      </dgm:t>
    </dgm:pt>
    <dgm:pt modelId="{1B393FB8-5ED9-4650-8954-788BA82963C2}" type="pres">
      <dgm:prSet presAssocID="{00862AB9-EF2A-4DF5-9CBD-02237907402E}" presName="level3hierChild" presStyleCnt="0"/>
      <dgm:spPr/>
    </dgm:pt>
  </dgm:ptLst>
  <dgm:cxnLst>
    <dgm:cxn modelId="{6FA3D5EA-3AFB-46B7-9BC0-6F859D6A703C}" srcId="{5F8CD868-17AD-4A66-B642-CACF43969A86}" destId="{00862AB9-EF2A-4DF5-9CBD-02237907402E}" srcOrd="2" destOrd="0" parTransId="{4BECC82D-3F51-4A10-931C-179687E3082D}" sibTransId="{70280874-0FBE-49F1-8999-127F5BFAC7FD}"/>
    <dgm:cxn modelId="{954FBD5F-EEED-4A83-AFB7-B1C1C15EBFD6}" srcId="{5F8CD868-17AD-4A66-B642-CACF43969A86}" destId="{D12A3608-CA3C-4F94-AFD5-B65DF932E909}" srcOrd="1" destOrd="0" parTransId="{031E3BEA-BB73-4CC0-88A7-9D95B4E32D61}" sibTransId="{C9EB655B-78FD-4428-A09B-34BE50B89021}"/>
    <dgm:cxn modelId="{3CEA28E5-1DDE-4DC5-802C-1DF5F237682D}" type="presOf" srcId="{9FE95626-3385-4B6B-B845-D5078C86C956}" destId="{26DFFC5B-669C-45C7-A2C6-C22C548C764D}" srcOrd="0" destOrd="0" presId="urn:microsoft.com/office/officeart/2008/layout/HorizontalMultiLevelHierarchy"/>
    <dgm:cxn modelId="{2B728EDB-618D-4179-8F05-0ABD3C7BBC4D}" type="presOf" srcId="{111040DC-3188-44D7-AE49-F36C931D50EA}" destId="{36324240-F428-4E17-AC76-69D7D96D1F6B}" srcOrd="0" destOrd="0" presId="urn:microsoft.com/office/officeart/2008/layout/HorizontalMultiLevelHierarchy"/>
    <dgm:cxn modelId="{4E541E96-3276-4DD2-A11B-412F02A5263D}" type="presOf" srcId="{00862AB9-EF2A-4DF5-9CBD-02237907402E}" destId="{172A664A-0B99-4315-80C4-2EF200C39AB3}" srcOrd="0" destOrd="0" presId="urn:microsoft.com/office/officeart/2008/layout/HorizontalMultiLevelHierarchy"/>
    <dgm:cxn modelId="{918E2FE7-F814-48D7-9EE2-F7140E82EEDC}" srcId="{9FE95626-3385-4B6B-B845-D5078C86C956}" destId="{5F8CD868-17AD-4A66-B642-CACF43969A86}" srcOrd="0" destOrd="0" parTransId="{C8F4863F-0A9E-496F-8A11-36E1D1A6F09E}" sibTransId="{B8C3A037-E2C6-4366-8FB7-68D987BB19C6}"/>
    <dgm:cxn modelId="{0CFCD7E3-D60F-4E52-AE47-0FF27EACA0C1}" type="presOf" srcId="{4BECC82D-3F51-4A10-931C-179687E3082D}" destId="{22FEF953-8284-4451-B8A0-77DA0AFBAA3D}" srcOrd="0" destOrd="0" presId="urn:microsoft.com/office/officeart/2008/layout/HorizontalMultiLevelHierarchy"/>
    <dgm:cxn modelId="{853ED465-AFC3-4F1A-848B-28E1304C39B2}" type="presOf" srcId="{54F36E05-0F9A-4FA2-ADC9-B37B129F4BBA}" destId="{603ADDEE-D973-4545-9A01-4CABDD8F919A}" srcOrd="1" destOrd="0" presId="urn:microsoft.com/office/officeart/2008/layout/HorizontalMultiLevelHierarchy"/>
    <dgm:cxn modelId="{6A48019A-4FA4-4C6C-A6A5-1509C9128816}" type="presOf" srcId="{4BECC82D-3F51-4A10-931C-179687E3082D}" destId="{DD5FCCEE-09FE-47B1-BDFB-54C16E0E913D}" srcOrd="1" destOrd="0" presId="urn:microsoft.com/office/officeart/2008/layout/HorizontalMultiLevelHierarchy"/>
    <dgm:cxn modelId="{A84980AD-4158-4F49-84C0-046A120624FF}" type="presOf" srcId="{031E3BEA-BB73-4CC0-88A7-9D95B4E32D61}" destId="{2F5C8FD8-6187-42C0-BC2D-462C19977A27}" srcOrd="0" destOrd="0" presId="urn:microsoft.com/office/officeart/2008/layout/HorizontalMultiLevelHierarchy"/>
    <dgm:cxn modelId="{31EC7409-AA0D-4C2A-9935-E8794C772E09}" type="presOf" srcId="{D12A3608-CA3C-4F94-AFD5-B65DF932E909}" destId="{7B2B8297-00BD-43C4-A56F-8882A405BECE}" srcOrd="0" destOrd="0" presId="urn:microsoft.com/office/officeart/2008/layout/HorizontalMultiLevelHierarchy"/>
    <dgm:cxn modelId="{5A74F5AD-374B-4D87-8D76-B8A844E6481D}" type="presOf" srcId="{5F8CD868-17AD-4A66-B642-CACF43969A86}" destId="{A9086005-B647-4D0F-8B7D-4130BE2CBAA7}" srcOrd="0" destOrd="0" presId="urn:microsoft.com/office/officeart/2008/layout/HorizontalMultiLevelHierarchy"/>
    <dgm:cxn modelId="{413A5289-3536-4917-89F5-225B9C964D98}" type="presOf" srcId="{031E3BEA-BB73-4CC0-88A7-9D95B4E32D61}" destId="{39453DAB-BB88-4CA7-BB4C-182264621536}" srcOrd="1" destOrd="0" presId="urn:microsoft.com/office/officeart/2008/layout/HorizontalMultiLevelHierarchy"/>
    <dgm:cxn modelId="{ACF79879-C953-4757-9260-08220A54E3F9}" srcId="{5F8CD868-17AD-4A66-B642-CACF43969A86}" destId="{111040DC-3188-44D7-AE49-F36C931D50EA}" srcOrd="0" destOrd="0" parTransId="{54F36E05-0F9A-4FA2-ADC9-B37B129F4BBA}" sibTransId="{C927D646-9D47-4351-B234-5986DBCBC5AA}"/>
    <dgm:cxn modelId="{B74F6EEF-134B-4566-A723-39C0AD5F4058}" type="presOf" srcId="{54F36E05-0F9A-4FA2-ADC9-B37B129F4BBA}" destId="{86AF121E-C878-40B3-89D6-44E67EEDB8A2}" srcOrd="0" destOrd="0" presId="urn:microsoft.com/office/officeart/2008/layout/HorizontalMultiLevelHierarchy"/>
    <dgm:cxn modelId="{23BBF1A8-A747-46A5-8190-4FB5FC6DF401}" type="presParOf" srcId="{26DFFC5B-669C-45C7-A2C6-C22C548C764D}" destId="{22334991-4B81-4609-A4F3-F95F73CD24C8}" srcOrd="0" destOrd="0" presId="urn:microsoft.com/office/officeart/2008/layout/HorizontalMultiLevelHierarchy"/>
    <dgm:cxn modelId="{E517697D-1720-448B-8990-7A3142454247}" type="presParOf" srcId="{22334991-4B81-4609-A4F3-F95F73CD24C8}" destId="{A9086005-B647-4D0F-8B7D-4130BE2CBAA7}" srcOrd="0" destOrd="0" presId="urn:microsoft.com/office/officeart/2008/layout/HorizontalMultiLevelHierarchy"/>
    <dgm:cxn modelId="{806A9504-042B-46A2-A802-54F3FEF26777}" type="presParOf" srcId="{22334991-4B81-4609-A4F3-F95F73CD24C8}" destId="{3E5A1210-9A7B-4923-ABEF-D1CCD9CC2322}" srcOrd="1" destOrd="0" presId="urn:microsoft.com/office/officeart/2008/layout/HorizontalMultiLevelHierarchy"/>
    <dgm:cxn modelId="{51B9DEFD-9631-418A-9CD9-7F0AE2D9292A}" type="presParOf" srcId="{3E5A1210-9A7B-4923-ABEF-D1CCD9CC2322}" destId="{86AF121E-C878-40B3-89D6-44E67EEDB8A2}" srcOrd="0" destOrd="0" presId="urn:microsoft.com/office/officeart/2008/layout/HorizontalMultiLevelHierarchy"/>
    <dgm:cxn modelId="{1301A833-6FFB-4BA6-B34E-F52D45FB540B}" type="presParOf" srcId="{86AF121E-C878-40B3-89D6-44E67EEDB8A2}" destId="{603ADDEE-D973-4545-9A01-4CABDD8F919A}" srcOrd="0" destOrd="0" presId="urn:microsoft.com/office/officeart/2008/layout/HorizontalMultiLevelHierarchy"/>
    <dgm:cxn modelId="{0DDE7606-F73C-41F6-8B4D-202239B8285F}" type="presParOf" srcId="{3E5A1210-9A7B-4923-ABEF-D1CCD9CC2322}" destId="{000D8732-12A8-41F2-92D2-EE826C4C5924}" srcOrd="1" destOrd="0" presId="urn:microsoft.com/office/officeart/2008/layout/HorizontalMultiLevelHierarchy"/>
    <dgm:cxn modelId="{24A966F9-4183-46AC-BABE-6D41FEBC4E85}" type="presParOf" srcId="{000D8732-12A8-41F2-92D2-EE826C4C5924}" destId="{36324240-F428-4E17-AC76-69D7D96D1F6B}" srcOrd="0" destOrd="0" presId="urn:microsoft.com/office/officeart/2008/layout/HorizontalMultiLevelHierarchy"/>
    <dgm:cxn modelId="{DA6D8043-1401-4E39-8499-850DB2985AC0}" type="presParOf" srcId="{000D8732-12A8-41F2-92D2-EE826C4C5924}" destId="{10CD85D4-17BE-4A96-9BB8-F3CCB56EC58D}" srcOrd="1" destOrd="0" presId="urn:microsoft.com/office/officeart/2008/layout/HorizontalMultiLevelHierarchy"/>
    <dgm:cxn modelId="{0348E55F-A0C4-4F94-A577-D9F42BC37BA6}" type="presParOf" srcId="{3E5A1210-9A7B-4923-ABEF-D1CCD9CC2322}" destId="{2F5C8FD8-6187-42C0-BC2D-462C19977A27}" srcOrd="2" destOrd="0" presId="urn:microsoft.com/office/officeart/2008/layout/HorizontalMultiLevelHierarchy"/>
    <dgm:cxn modelId="{F3F95BF5-2C60-4376-8190-FE2D07D0584C}" type="presParOf" srcId="{2F5C8FD8-6187-42C0-BC2D-462C19977A27}" destId="{39453DAB-BB88-4CA7-BB4C-182264621536}" srcOrd="0" destOrd="0" presId="urn:microsoft.com/office/officeart/2008/layout/HorizontalMultiLevelHierarchy"/>
    <dgm:cxn modelId="{93FA03B4-2996-48FF-8409-130D5A8C17C2}" type="presParOf" srcId="{3E5A1210-9A7B-4923-ABEF-D1CCD9CC2322}" destId="{EB0D53C2-704C-4AC3-901C-A681F82816C0}" srcOrd="3" destOrd="0" presId="urn:microsoft.com/office/officeart/2008/layout/HorizontalMultiLevelHierarchy"/>
    <dgm:cxn modelId="{73540825-3998-4F0F-9D53-38AA9735B6D0}" type="presParOf" srcId="{EB0D53C2-704C-4AC3-901C-A681F82816C0}" destId="{7B2B8297-00BD-43C4-A56F-8882A405BECE}" srcOrd="0" destOrd="0" presId="urn:microsoft.com/office/officeart/2008/layout/HorizontalMultiLevelHierarchy"/>
    <dgm:cxn modelId="{B5E6E563-072C-49AB-9D28-C9078277D5B7}" type="presParOf" srcId="{EB0D53C2-704C-4AC3-901C-A681F82816C0}" destId="{AD76388C-A85B-4C8D-8F5D-2457D3EDAA4A}" srcOrd="1" destOrd="0" presId="urn:microsoft.com/office/officeart/2008/layout/HorizontalMultiLevelHierarchy"/>
    <dgm:cxn modelId="{316D99F5-A20E-40A3-99C0-53A7E3D107E3}" type="presParOf" srcId="{3E5A1210-9A7B-4923-ABEF-D1CCD9CC2322}" destId="{22FEF953-8284-4451-B8A0-77DA0AFBAA3D}" srcOrd="4" destOrd="0" presId="urn:microsoft.com/office/officeart/2008/layout/HorizontalMultiLevelHierarchy"/>
    <dgm:cxn modelId="{FE03817D-EC0C-4D5E-A2F5-6B337AF2657B}" type="presParOf" srcId="{22FEF953-8284-4451-B8A0-77DA0AFBAA3D}" destId="{DD5FCCEE-09FE-47B1-BDFB-54C16E0E913D}" srcOrd="0" destOrd="0" presId="urn:microsoft.com/office/officeart/2008/layout/HorizontalMultiLevelHierarchy"/>
    <dgm:cxn modelId="{F1269A5E-581F-41F8-A10D-27E5C61FAC47}" type="presParOf" srcId="{3E5A1210-9A7B-4923-ABEF-D1CCD9CC2322}" destId="{429E85F4-E469-48D1-B1B5-6F17E5CB2DB1}" srcOrd="5" destOrd="0" presId="urn:microsoft.com/office/officeart/2008/layout/HorizontalMultiLevelHierarchy"/>
    <dgm:cxn modelId="{19E7A495-6A9C-4D09-BC49-901FED61A97F}" type="presParOf" srcId="{429E85F4-E469-48D1-B1B5-6F17E5CB2DB1}" destId="{172A664A-0B99-4315-80C4-2EF200C39AB3}" srcOrd="0" destOrd="0" presId="urn:microsoft.com/office/officeart/2008/layout/HorizontalMultiLevelHierarchy"/>
    <dgm:cxn modelId="{41C393B6-DC8E-4E77-B8D9-462D574C686D}" type="presParOf" srcId="{429E85F4-E469-48D1-B1B5-6F17E5CB2DB1}" destId="{1B393FB8-5ED9-4650-8954-788BA82963C2}"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588A37-A95B-4C55-8345-35A8EB12FD93}" type="doc">
      <dgm:prSet loTypeId="urn:microsoft.com/office/officeart/2005/8/layout/hProcess3" loCatId="process" qsTypeId="urn:microsoft.com/office/officeart/2005/8/quickstyle/simple1" qsCatId="simple" csTypeId="urn:microsoft.com/office/officeart/2005/8/colors/accent1_2" csCatId="accent1" phldr="1"/>
      <dgm:spPr/>
    </dgm:pt>
    <dgm:pt modelId="{C5DC2231-4752-40FB-A57F-F3B02494BF76}">
      <dgm:prSet phldrT="[Κείμενο]"/>
      <dgm:spPr/>
      <dgm:t>
        <a:bodyPr/>
        <a:lstStyle/>
        <a:p>
          <a:r>
            <a:rPr lang="el-GR" dirty="0" smtClean="0"/>
            <a:t>Χρυσή τομή όλων αυτών</a:t>
          </a:r>
          <a:endParaRPr lang="el-GR" dirty="0"/>
        </a:p>
      </dgm:t>
    </dgm:pt>
    <dgm:pt modelId="{4BBA0C97-9ABC-4D5F-9CD4-4D2B84BDB5EC}" type="parTrans" cxnId="{D68438A9-38DE-4AAC-8B4F-8DAA21B7FA57}">
      <dgm:prSet/>
      <dgm:spPr/>
      <dgm:t>
        <a:bodyPr/>
        <a:lstStyle/>
        <a:p>
          <a:endParaRPr lang="el-GR"/>
        </a:p>
      </dgm:t>
    </dgm:pt>
    <dgm:pt modelId="{80E98F15-861E-4889-BA4B-7235DF538A6E}" type="sibTrans" cxnId="{D68438A9-38DE-4AAC-8B4F-8DAA21B7FA57}">
      <dgm:prSet/>
      <dgm:spPr/>
      <dgm:t>
        <a:bodyPr/>
        <a:lstStyle/>
        <a:p>
          <a:endParaRPr lang="el-GR"/>
        </a:p>
      </dgm:t>
    </dgm:pt>
    <dgm:pt modelId="{64F09A3E-10E4-49D3-BD15-D9AC2148491F}" type="pres">
      <dgm:prSet presAssocID="{81588A37-A95B-4C55-8345-35A8EB12FD93}" presName="Name0" presStyleCnt="0">
        <dgm:presLayoutVars>
          <dgm:dir/>
          <dgm:animLvl val="lvl"/>
          <dgm:resizeHandles val="exact"/>
        </dgm:presLayoutVars>
      </dgm:prSet>
      <dgm:spPr/>
    </dgm:pt>
    <dgm:pt modelId="{1A4999B9-33C2-4190-9068-2BDE6E83F2EC}" type="pres">
      <dgm:prSet presAssocID="{81588A37-A95B-4C55-8345-35A8EB12FD93}" presName="dummy" presStyleCnt="0"/>
      <dgm:spPr/>
    </dgm:pt>
    <dgm:pt modelId="{1CC2D35F-5AB6-44CE-BA3F-393143E35338}" type="pres">
      <dgm:prSet presAssocID="{81588A37-A95B-4C55-8345-35A8EB12FD93}" presName="linH" presStyleCnt="0"/>
      <dgm:spPr/>
    </dgm:pt>
    <dgm:pt modelId="{DB6B6BE4-25D0-4FD1-BC36-6547BF4AC6E6}" type="pres">
      <dgm:prSet presAssocID="{81588A37-A95B-4C55-8345-35A8EB12FD93}" presName="padding1" presStyleCnt="0"/>
      <dgm:spPr/>
    </dgm:pt>
    <dgm:pt modelId="{E73F0405-8DDA-432E-9EC9-03B032C62050}" type="pres">
      <dgm:prSet presAssocID="{C5DC2231-4752-40FB-A57F-F3B02494BF76}" presName="linV" presStyleCnt="0"/>
      <dgm:spPr/>
    </dgm:pt>
    <dgm:pt modelId="{8A5B2A1C-FC19-48FA-85EC-F88B50F47466}" type="pres">
      <dgm:prSet presAssocID="{C5DC2231-4752-40FB-A57F-F3B02494BF76}" presName="spVertical1" presStyleCnt="0"/>
      <dgm:spPr/>
    </dgm:pt>
    <dgm:pt modelId="{9F6AB255-081A-445C-9F93-35FB7B0E7198}" type="pres">
      <dgm:prSet presAssocID="{C5DC2231-4752-40FB-A57F-F3B02494BF76}" presName="parTx" presStyleLbl="revTx" presStyleIdx="0" presStyleCnt="1">
        <dgm:presLayoutVars>
          <dgm:chMax val="0"/>
          <dgm:chPref val="0"/>
          <dgm:bulletEnabled val="1"/>
        </dgm:presLayoutVars>
      </dgm:prSet>
      <dgm:spPr/>
      <dgm:t>
        <a:bodyPr/>
        <a:lstStyle/>
        <a:p>
          <a:endParaRPr lang="el-GR"/>
        </a:p>
      </dgm:t>
    </dgm:pt>
    <dgm:pt modelId="{48426A02-2BDE-4162-B4BB-C1F5431AB4E9}" type="pres">
      <dgm:prSet presAssocID="{C5DC2231-4752-40FB-A57F-F3B02494BF76}" presName="spVertical2" presStyleCnt="0"/>
      <dgm:spPr/>
    </dgm:pt>
    <dgm:pt modelId="{895FB6AB-C59F-43A4-8E5C-A7C84D8D68C6}" type="pres">
      <dgm:prSet presAssocID="{C5DC2231-4752-40FB-A57F-F3B02494BF76}" presName="spVertical3" presStyleCnt="0"/>
      <dgm:spPr/>
    </dgm:pt>
    <dgm:pt modelId="{D5A887E4-6679-4D14-91E3-486BA581ABEE}" type="pres">
      <dgm:prSet presAssocID="{81588A37-A95B-4C55-8345-35A8EB12FD93}" presName="padding2" presStyleCnt="0"/>
      <dgm:spPr/>
    </dgm:pt>
    <dgm:pt modelId="{2F0F387D-B84B-44E2-8CD1-2D42B91AEC01}" type="pres">
      <dgm:prSet presAssocID="{81588A37-A95B-4C55-8345-35A8EB12FD93}" presName="negArrow" presStyleCnt="0"/>
      <dgm:spPr/>
    </dgm:pt>
    <dgm:pt modelId="{3BBE4BB7-2B82-49F2-9DB1-2C77AEE19C61}" type="pres">
      <dgm:prSet presAssocID="{81588A37-A95B-4C55-8345-35A8EB12FD93}" presName="backgroundArrow" presStyleLbl="node1" presStyleIdx="0" presStyleCnt="1"/>
      <dgm:spPr/>
    </dgm:pt>
  </dgm:ptLst>
  <dgm:cxnLst>
    <dgm:cxn modelId="{03775A5A-811A-42E1-8A14-051775507F32}" type="presOf" srcId="{C5DC2231-4752-40FB-A57F-F3B02494BF76}" destId="{9F6AB255-081A-445C-9F93-35FB7B0E7198}" srcOrd="0" destOrd="0" presId="urn:microsoft.com/office/officeart/2005/8/layout/hProcess3"/>
    <dgm:cxn modelId="{6E112438-0D90-41E9-B2D0-01A283A33008}" type="presOf" srcId="{81588A37-A95B-4C55-8345-35A8EB12FD93}" destId="{64F09A3E-10E4-49D3-BD15-D9AC2148491F}" srcOrd="0" destOrd="0" presId="urn:microsoft.com/office/officeart/2005/8/layout/hProcess3"/>
    <dgm:cxn modelId="{D68438A9-38DE-4AAC-8B4F-8DAA21B7FA57}" srcId="{81588A37-A95B-4C55-8345-35A8EB12FD93}" destId="{C5DC2231-4752-40FB-A57F-F3B02494BF76}" srcOrd="0" destOrd="0" parTransId="{4BBA0C97-9ABC-4D5F-9CD4-4D2B84BDB5EC}" sibTransId="{80E98F15-861E-4889-BA4B-7235DF538A6E}"/>
    <dgm:cxn modelId="{316B3792-51AB-4547-9270-AB823CE7F68F}" type="presParOf" srcId="{64F09A3E-10E4-49D3-BD15-D9AC2148491F}" destId="{1A4999B9-33C2-4190-9068-2BDE6E83F2EC}" srcOrd="0" destOrd="0" presId="urn:microsoft.com/office/officeart/2005/8/layout/hProcess3"/>
    <dgm:cxn modelId="{C3D998C6-82EC-44D6-923F-8958ED73FEA3}" type="presParOf" srcId="{64F09A3E-10E4-49D3-BD15-D9AC2148491F}" destId="{1CC2D35F-5AB6-44CE-BA3F-393143E35338}" srcOrd="1" destOrd="0" presId="urn:microsoft.com/office/officeart/2005/8/layout/hProcess3"/>
    <dgm:cxn modelId="{EC68AB84-CC62-4440-9759-5B6EF4EFDFCA}" type="presParOf" srcId="{1CC2D35F-5AB6-44CE-BA3F-393143E35338}" destId="{DB6B6BE4-25D0-4FD1-BC36-6547BF4AC6E6}" srcOrd="0" destOrd="0" presId="urn:microsoft.com/office/officeart/2005/8/layout/hProcess3"/>
    <dgm:cxn modelId="{C37A418A-040A-4DE2-8072-922E86E36554}" type="presParOf" srcId="{1CC2D35F-5AB6-44CE-BA3F-393143E35338}" destId="{E73F0405-8DDA-432E-9EC9-03B032C62050}" srcOrd="1" destOrd="0" presId="urn:microsoft.com/office/officeart/2005/8/layout/hProcess3"/>
    <dgm:cxn modelId="{3C7E7A5D-983A-4765-A84D-79495642586B}" type="presParOf" srcId="{E73F0405-8DDA-432E-9EC9-03B032C62050}" destId="{8A5B2A1C-FC19-48FA-85EC-F88B50F47466}" srcOrd="0" destOrd="0" presId="urn:microsoft.com/office/officeart/2005/8/layout/hProcess3"/>
    <dgm:cxn modelId="{FCED3AC5-A7CF-40D5-B8AE-83E3AB76E4CF}" type="presParOf" srcId="{E73F0405-8DDA-432E-9EC9-03B032C62050}" destId="{9F6AB255-081A-445C-9F93-35FB7B0E7198}" srcOrd="1" destOrd="0" presId="urn:microsoft.com/office/officeart/2005/8/layout/hProcess3"/>
    <dgm:cxn modelId="{6C2C4016-1FA0-4B46-88EC-2647EC8FEEC4}" type="presParOf" srcId="{E73F0405-8DDA-432E-9EC9-03B032C62050}" destId="{48426A02-2BDE-4162-B4BB-C1F5431AB4E9}" srcOrd="2" destOrd="0" presId="urn:microsoft.com/office/officeart/2005/8/layout/hProcess3"/>
    <dgm:cxn modelId="{A2E1BEB9-85E2-4132-B6CA-4B19D975AD71}" type="presParOf" srcId="{E73F0405-8DDA-432E-9EC9-03B032C62050}" destId="{895FB6AB-C59F-43A4-8E5C-A7C84D8D68C6}" srcOrd="3" destOrd="0" presId="urn:microsoft.com/office/officeart/2005/8/layout/hProcess3"/>
    <dgm:cxn modelId="{B22F27C0-9C77-4CB9-819B-FD23FFF7C0C8}" type="presParOf" srcId="{1CC2D35F-5AB6-44CE-BA3F-393143E35338}" destId="{D5A887E4-6679-4D14-91E3-486BA581ABEE}" srcOrd="2" destOrd="0" presId="urn:microsoft.com/office/officeart/2005/8/layout/hProcess3"/>
    <dgm:cxn modelId="{7188A219-A1C9-41B3-976C-B0FA8A50A4B0}" type="presParOf" srcId="{1CC2D35F-5AB6-44CE-BA3F-393143E35338}" destId="{2F0F387D-B84B-44E2-8CD1-2D42B91AEC01}" srcOrd="3" destOrd="0" presId="urn:microsoft.com/office/officeart/2005/8/layout/hProcess3"/>
    <dgm:cxn modelId="{5DAC0E87-B1FF-4FC6-BCC7-D664FE9F6E66}" type="presParOf" srcId="{1CC2D35F-5AB6-44CE-BA3F-393143E35338}" destId="{3BBE4BB7-2B82-49F2-9DB1-2C77AEE19C61}" srcOrd="4"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FC051D-E065-4D1B-A800-96CE5A725F47}" type="doc">
      <dgm:prSet loTypeId="urn:microsoft.com/office/officeart/2005/8/layout/hProcess3" loCatId="process" qsTypeId="urn:microsoft.com/office/officeart/2005/8/quickstyle/simple1" qsCatId="simple" csTypeId="urn:microsoft.com/office/officeart/2005/8/colors/accent1_2" csCatId="accent1" phldr="0"/>
      <dgm:spPr/>
    </dgm:pt>
    <dgm:pt modelId="{6DAD85D2-0300-45D6-9408-F61164E671D8}" type="pres">
      <dgm:prSet presAssocID="{86FC051D-E065-4D1B-A800-96CE5A725F47}" presName="Name0" presStyleCnt="0">
        <dgm:presLayoutVars>
          <dgm:dir/>
          <dgm:animLvl val="lvl"/>
          <dgm:resizeHandles val="exact"/>
        </dgm:presLayoutVars>
      </dgm:prSet>
      <dgm:spPr/>
    </dgm:pt>
    <dgm:pt modelId="{4433618E-DACD-49F1-9AE1-B8A46055EBBC}" type="pres">
      <dgm:prSet presAssocID="{86FC051D-E065-4D1B-A800-96CE5A725F47}" presName="dummy" presStyleCnt="0"/>
      <dgm:spPr/>
    </dgm:pt>
    <dgm:pt modelId="{D8A5353B-0C7E-4B74-B3EC-B5D646A43CDC}" type="pres">
      <dgm:prSet presAssocID="{86FC051D-E065-4D1B-A800-96CE5A725F47}" presName="linH" presStyleCnt="0"/>
      <dgm:spPr/>
    </dgm:pt>
    <dgm:pt modelId="{85B3951F-0AF3-4264-B10B-2565FAF8B3C7}" type="pres">
      <dgm:prSet presAssocID="{86FC051D-E065-4D1B-A800-96CE5A725F47}" presName="padding1" presStyleCnt="0"/>
      <dgm:spPr/>
    </dgm:pt>
    <dgm:pt modelId="{6AC451F7-A644-4144-907F-C36CD0FC6731}" type="pres">
      <dgm:prSet presAssocID="{86FC051D-E065-4D1B-A800-96CE5A725F47}" presName="padding2" presStyleCnt="0"/>
      <dgm:spPr/>
    </dgm:pt>
    <dgm:pt modelId="{F0ADEBFA-E9EC-485F-9817-9229AC4301CB}" type="pres">
      <dgm:prSet presAssocID="{86FC051D-E065-4D1B-A800-96CE5A725F47}" presName="negArrow" presStyleCnt="0"/>
      <dgm:spPr/>
    </dgm:pt>
    <dgm:pt modelId="{83A31DE7-01E4-4564-B682-1316DBADC16B}" type="pres">
      <dgm:prSet presAssocID="{86FC051D-E065-4D1B-A800-96CE5A725F47}" presName="backgroundArrow" presStyleLbl="node1" presStyleIdx="0" presStyleCnt="1" custLinFactNeighborX="2000" custLinFactNeighborY="36814"/>
      <dgm:spPr/>
    </dgm:pt>
  </dgm:ptLst>
  <dgm:cxnLst>
    <dgm:cxn modelId="{6EC8D61C-3934-45F4-8A5B-965C4DBF2420}" type="presOf" srcId="{86FC051D-E065-4D1B-A800-96CE5A725F47}" destId="{6DAD85D2-0300-45D6-9408-F61164E671D8}" srcOrd="0" destOrd="0" presId="urn:microsoft.com/office/officeart/2005/8/layout/hProcess3"/>
    <dgm:cxn modelId="{FFEAD2B0-1002-45EA-BE2E-69381AF583FD}" type="presParOf" srcId="{6DAD85D2-0300-45D6-9408-F61164E671D8}" destId="{4433618E-DACD-49F1-9AE1-B8A46055EBBC}" srcOrd="0" destOrd="0" presId="urn:microsoft.com/office/officeart/2005/8/layout/hProcess3"/>
    <dgm:cxn modelId="{67BC1A40-AACC-4AFC-A9B3-F7134D290FB2}" type="presParOf" srcId="{6DAD85D2-0300-45D6-9408-F61164E671D8}" destId="{D8A5353B-0C7E-4B74-B3EC-B5D646A43CDC}" srcOrd="1" destOrd="0" presId="urn:microsoft.com/office/officeart/2005/8/layout/hProcess3"/>
    <dgm:cxn modelId="{ED9D97D3-F7F0-4FA0-8EA8-5E2BA33659C9}" type="presParOf" srcId="{D8A5353B-0C7E-4B74-B3EC-B5D646A43CDC}" destId="{85B3951F-0AF3-4264-B10B-2565FAF8B3C7}" srcOrd="0" destOrd="0" presId="urn:microsoft.com/office/officeart/2005/8/layout/hProcess3"/>
    <dgm:cxn modelId="{3E82E60E-44FA-462E-B4C3-01506A2FD36D}" type="presParOf" srcId="{D8A5353B-0C7E-4B74-B3EC-B5D646A43CDC}" destId="{6AC451F7-A644-4144-907F-C36CD0FC6731}" srcOrd="1" destOrd="0" presId="urn:microsoft.com/office/officeart/2005/8/layout/hProcess3"/>
    <dgm:cxn modelId="{92FBB6B7-7D7A-4024-93C6-B0A147882041}" type="presParOf" srcId="{D8A5353B-0C7E-4B74-B3EC-B5D646A43CDC}" destId="{F0ADEBFA-E9EC-485F-9817-9229AC4301CB}" srcOrd="2" destOrd="0" presId="urn:microsoft.com/office/officeart/2005/8/layout/hProcess3"/>
    <dgm:cxn modelId="{E2640224-4650-4C08-A4F6-79EE9DC5BAD7}" type="presParOf" srcId="{D8A5353B-0C7E-4B74-B3EC-B5D646A43CDC}" destId="{83A31DE7-01E4-4564-B682-1316DBADC16B}" srcOrd="3" destOrd="0" presId="urn:microsoft.com/office/officeart/2005/8/layout/h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FEF953-8284-4451-B8A0-77DA0AFBAA3D}">
      <dsp:nvSpPr>
        <dsp:cNvPr id="0" name=""/>
        <dsp:cNvSpPr/>
      </dsp:nvSpPr>
      <dsp:spPr>
        <a:xfrm>
          <a:off x="1580259" y="2628291"/>
          <a:ext cx="660244" cy="2129891"/>
        </a:xfrm>
        <a:custGeom>
          <a:avLst/>
          <a:gdLst/>
          <a:ahLst/>
          <a:cxnLst/>
          <a:rect l="0" t="0" r="0" b="0"/>
          <a:pathLst>
            <a:path>
              <a:moveTo>
                <a:pt x="0" y="0"/>
              </a:moveTo>
              <a:lnTo>
                <a:pt x="330122" y="0"/>
              </a:lnTo>
              <a:lnTo>
                <a:pt x="330122" y="2129891"/>
              </a:lnTo>
              <a:lnTo>
                <a:pt x="660244" y="21298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l-GR" sz="700" kern="1200"/>
        </a:p>
      </dsp:txBody>
      <dsp:txXfrm>
        <a:off x="1854635" y="3637490"/>
        <a:ext cx="111493" cy="111493"/>
      </dsp:txXfrm>
    </dsp:sp>
    <dsp:sp modelId="{2F5C8FD8-6187-42C0-BC2D-462C19977A27}">
      <dsp:nvSpPr>
        <dsp:cNvPr id="0" name=""/>
        <dsp:cNvSpPr/>
      </dsp:nvSpPr>
      <dsp:spPr>
        <a:xfrm>
          <a:off x="1580259" y="2582572"/>
          <a:ext cx="653901" cy="91440"/>
        </a:xfrm>
        <a:custGeom>
          <a:avLst/>
          <a:gdLst/>
          <a:ahLst/>
          <a:cxnLst/>
          <a:rect l="0" t="0" r="0" b="0"/>
          <a:pathLst>
            <a:path>
              <a:moveTo>
                <a:pt x="0" y="45720"/>
              </a:moveTo>
              <a:lnTo>
                <a:pt x="653901" y="45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a:p>
      </dsp:txBody>
      <dsp:txXfrm>
        <a:off x="1890863" y="2611944"/>
        <a:ext cx="32695" cy="32695"/>
      </dsp:txXfrm>
    </dsp:sp>
    <dsp:sp modelId="{86AF121E-C878-40B3-89D6-44E67EEDB8A2}">
      <dsp:nvSpPr>
        <dsp:cNvPr id="0" name=""/>
        <dsp:cNvSpPr/>
      </dsp:nvSpPr>
      <dsp:spPr>
        <a:xfrm>
          <a:off x="1580259" y="902719"/>
          <a:ext cx="653901" cy="1725572"/>
        </a:xfrm>
        <a:custGeom>
          <a:avLst/>
          <a:gdLst/>
          <a:ahLst/>
          <a:cxnLst/>
          <a:rect l="0" t="0" r="0" b="0"/>
          <a:pathLst>
            <a:path>
              <a:moveTo>
                <a:pt x="0" y="1725572"/>
              </a:moveTo>
              <a:lnTo>
                <a:pt x="326950" y="1725572"/>
              </a:lnTo>
              <a:lnTo>
                <a:pt x="326950" y="0"/>
              </a:lnTo>
              <a:lnTo>
                <a:pt x="65390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l-GR" sz="600" kern="1200"/>
        </a:p>
      </dsp:txBody>
      <dsp:txXfrm>
        <a:off x="1861077" y="1719372"/>
        <a:ext cx="92265" cy="92265"/>
      </dsp:txXfrm>
    </dsp:sp>
    <dsp:sp modelId="{A9086005-B647-4D0F-8B7D-4130BE2CBAA7}">
      <dsp:nvSpPr>
        <dsp:cNvPr id="0" name=""/>
        <dsp:cNvSpPr/>
      </dsp:nvSpPr>
      <dsp:spPr>
        <a:xfrm rot="16200000">
          <a:off x="-1541301" y="2129891"/>
          <a:ext cx="5246322" cy="9968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el-GR" sz="6500" kern="1200" dirty="0" smtClean="0"/>
            <a:t>Ποιότητα Ο/Κ</a:t>
          </a:r>
          <a:endParaRPr lang="el-GR" sz="6500" kern="1200" dirty="0"/>
        </a:p>
      </dsp:txBody>
      <dsp:txXfrm>
        <a:off x="-1541301" y="2129891"/>
        <a:ext cx="5246322" cy="996801"/>
      </dsp:txXfrm>
    </dsp:sp>
    <dsp:sp modelId="{36324240-F428-4E17-AC76-69D7D96D1F6B}">
      <dsp:nvSpPr>
        <dsp:cNvPr id="0" name=""/>
        <dsp:cNvSpPr/>
      </dsp:nvSpPr>
      <dsp:spPr>
        <a:xfrm>
          <a:off x="2234161" y="404318"/>
          <a:ext cx="6102504" cy="9968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l-GR" sz="3600" kern="1200" dirty="0" smtClean="0"/>
            <a:t>1. </a:t>
          </a:r>
          <a:r>
            <a:rPr lang="el-GR" sz="3600" kern="1200" dirty="0" smtClean="0"/>
            <a:t>Παραγωγός</a:t>
          </a:r>
          <a:endParaRPr lang="el-GR" sz="3600" kern="1200" dirty="0"/>
        </a:p>
      </dsp:txBody>
      <dsp:txXfrm>
        <a:off x="2234161" y="404318"/>
        <a:ext cx="6102504" cy="996801"/>
      </dsp:txXfrm>
    </dsp:sp>
    <dsp:sp modelId="{7B2B8297-00BD-43C4-A56F-8882A405BECE}">
      <dsp:nvSpPr>
        <dsp:cNvPr id="0" name=""/>
        <dsp:cNvSpPr/>
      </dsp:nvSpPr>
      <dsp:spPr>
        <a:xfrm>
          <a:off x="2234161" y="1650320"/>
          <a:ext cx="6135035" cy="19559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l-GR" sz="3200" kern="1200" dirty="0" smtClean="0"/>
            <a:t>2</a:t>
          </a:r>
          <a:r>
            <a:rPr lang="el-GR" sz="3200" kern="1200" dirty="0" smtClean="0"/>
            <a:t>.</a:t>
          </a:r>
          <a:r>
            <a:rPr lang="en-US" sz="3200" kern="1200" dirty="0" smtClean="0"/>
            <a:t> </a:t>
          </a:r>
          <a:r>
            <a:rPr lang="el-GR" sz="3200" kern="1200" dirty="0" smtClean="0"/>
            <a:t> </a:t>
          </a:r>
          <a:r>
            <a:rPr lang="el-GR" sz="3200" kern="1200" dirty="0" smtClean="0"/>
            <a:t>Μεσάζων (φρέσκο) ή </a:t>
          </a:r>
        </a:p>
        <a:p>
          <a:pPr lvl="0" algn="ctr" defTabSz="1422400">
            <a:lnSpc>
              <a:spcPct val="90000"/>
            </a:lnSpc>
            <a:spcBef>
              <a:spcPct val="0"/>
            </a:spcBef>
            <a:spcAft>
              <a:spcPct val="35000"/>
            </a:spcAft>
          </a:pPr>
          <a:r>
            <a:rPr lang="el-GR" sz="3200" kern="1200" dirty="0" smtClean="0"/>
            <a:t>Μεταποιητής (επεξεργασμένο</a:t>
          </a:r>
          <a:r>
            <a:rPr lang="el-GR" sz="3200" kern="1200" dirty="0" smtClean="0"/>
            <a:t>)</a:t>
          </a:r>
          <a:endParaRPr lang="el-GR" sz="3200" kern="1200" dirty="0"/>
        </a:p>
      </dsp:txBody>
      <dsp:txXfrm>
        <a:off x="2234161" y="1650320"/>
        <a:ext cx="6135035" cy="1955943"/>
      </dsp:txXfrm>
    </dsp:sp>
    <dsp:sp modelId="{172A664A-0B99-4315-80C4-2EF200C39AB3}">
      <dsp:nvSpPr>
        <dsp:cNvPr id="0" name=""/>
        <dsp:cNvSpPr/>
      </dsp:nvSpPr>
      <dsp:spPr>
        <a:xfrm>
          <a:off x="2240504" y="4259782"/>
          <a:ext cx="6089818" cy="9968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l-GR" sz="3600" kern="1200" dirty="0" smtClean="0"/>
            <a:t>3. </a:t>
          </a:r>
          <a:r>
            <a:rPr lang="el-GR" sz="3600" kern="1200" dirty="0" smtClean="0"/>
            <a:t>Καταναλωτής</a:t>
          </a:r>
          <a:endParaRPr lang="el-GR" sz="3600" kern="1200" dirty="0"/>
        </a:p>
      </dsp:txBody>
      <dsp:txXfrm>
        <a:off x="2240504" y="4259782"/>
        <a:ext cx="6089818" cy="9968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E4BB7-2B82-49F2-9DB1-2C77AEE19C61}">
      <dsp:nvSpPr>
        <dsp:cNvPr id="0" name=""/>
        <dsp:cNvSpPr/>
      </dsp:nvSpPr>
      <dsp:spPr>
        <a:xfrm>
          <a:off x="0" y="627999"/>
          <a:ext cx="6096000" cy="2808000"/>
        </a:xfrm>
        <a:prstGeom prst="right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6AB255-081A-445C-9F93-35FB7B0E7198}">
      <dsp:nvSpPr>
        <dsp:cNvPr id="0" name=""/>
        <dsp:cNvSpPr/>
      </dsp:nvSpPr>
      <dsp:spPr>
        <a:xfrm>
          <a:off x="491728" y="1330000"/>
          <a:ext cx="4994671" cy="140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96240" rIns="0" bIns="396240" numCol="1" spcCol="1270" anchor="ctr" anchorCtr="0">
          <a:noAutofit/>
        </a:bodyPr>
        <a:lstStyle/>
        <a:p>
          <a:pPr lvl="0" algn="ctr" defTabSz="1733550">
            <a:lnSpc>
              <a:spcPct val="90000"/>
            </a:lnSpc>
            <a:spcBef>
              <a:spcPct val="0"/>
            </a:spcBef>
            <a:spcAft>
              <a:spcPct val="35000"/>
            </a:spcAft>
          </a:pPr>
          <a:r>
            <a:rPr lang="el-GR" sz="3900" kern="1200" dirty="0" smtClean="0"/>
            <a:t>Χρυσή τομή όλων αυτών</a:t>
          </a:r>
          <a:endParaRPr lang="el-GR" sz="3900" kern="1200" dirty="0"/>
        </a:p>
      </dsp:txBody>
      <dsp:txXfrm>
        <a:off x="491728" y="1330000"/>
        <a:ext cx="4994671" cy="1404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A31DE7-01E4-4564-B682-1316DBADC16B}">
      <dsp:nvSpPr>
        <dsp:cNvPr id="0" name=""/>
        <dsp:cNvSpPr/>
      </dsp:nvSpPr>
      <dsp:spPr>
        <a:xfrm>
          <a:off x="0" y="15903"/>
          <a:ext cx="3600400" cy="1152000"/>
        </a:xfrm>
        <a:prstGeom prst="right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05C097-04B7-44E1-9968-25C5DB2563B3}" type="datetimeFigureOut">
              <a:rPr lang="el-GR" smtClean="0"/>
              <a:pPr/>
              <a:t>15/3/2016</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0EBB63-910B-484B-BBB9-ECB9018BB688}" type="slidenum">
              <a:rPr lang="el-GR" smtClean="0"/>
              <a:pPr/>
              <a:t>‹#›</a:t>
            </a:fld>
            <a:endParaRPr lang="el-GR"/>
          </a:p>
        </p:txBody>
      </p:sp>
    </p:spTree>
    <p:extLst>
      <p:ext uri="{BB962C8B-B14F-4D97-AF65-F5344CB8AC3E}">
        <p14:creationId xmlns:p14="http://schemas.microsoft.com/office/powerpoint/2010/main" val="3616633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DCCA508-3B63-4BA9-93AF-AA2EFF565143}" type="slidenum">
              <a:rPr lang="el-GR" smtClean="0"/>
              <a:pPr/>
              <a:t>3</a:t>
            </a:fld>
            <a:endParaRPr lang="el-GR"/>
          </a:p>
        </p:txBody>
      </p:sp>
    </p:spTree>
    <p:extLst>
      <p:ext uri="{BB962C8B-B14F-4D97-AF65-F5344CB8AC3E}">
        <p14:creationId xmlns:p14="http://schemas.microsoft.com/office/powerpoint/2010/main" val="836342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B5AC5AD0-E02F-4C9B-B903-4A67B0412126}" type="datetime1">
              <a:rPr lang="el-GR" smtClean="0"/>
              <a:t>15/3/2016</a:t>
            </a:fld>
            <a:endParaRPr lang="el-GR"/>
          </a:p>
        </p:txBody>
      </p:sp>
      <p:sp>
        <p:nvSpPr>
          <p:cNvPr id="5" name="Θέση υποσέλιδου 4"/>
          <p:cNvSpPr>
            <a:spLocks noGrp="1"/>
          </p:cNvSpPr>
          <p:nvPr>
            <p:ph type="ftr" sz="quarter" idx="11"/>
          </p:nvPr>
        </p:nvSpPr>
        <p:spPr/>
        <p:txBody>
          <a:bodyPr/>
          <a:lstStyle/>
          <a:p>
            <a:r>
              <a:rPr lang="el-GR" smtClean="0"/>
              <a:t>Αρχιτεκτονική και Μέθοδοι Σχεδίασης</a:t>
            </a:r>
            <a:endParaRPr lang="el-GR"/>
          </a:p>
        </p:txBody>
      </p:sp>
      <p:sp>
        <p:nvSpPr>
          <p:cNvPr id="6" name="Θέση αριθμού διαφάνειας 5"/>
          <p:cNvSpPr>
            <a:spLocks noGrp="1"/>
          </p:cNvSpPr>
          <p:nvPr>
            <p:ph type="sldNum" sz="quarter" idx="12"/>
          </p:nvPr>
        </p:nvSpPr>
        <p:spPr/>
        <p:txBody>
          <a:bodyPr/>
          <a:lstStyle/>
          <a:p>
            <a:fld id="{74B3E41E-24DC-44E5-A242-12538B377EB6}" type="slidenum">
              <a:rPr lang="el-GR" smtClean="0"/>
              <a:pPr/>
              <a:t>‹#›</a:t>
            </a:fld>
            <a:endParaRPr lang="el-GR"/>
          </a:p>
        </p:txBody>
      </p:sp>
    </p:spTree>
    <p:extLst>
      <p:ext uri="{BB962C8B-B14F-4D97-AF65-F5344CB8AC3E}">
        <p14:creationId xmlns:p14="http://schemas.microsoft.com/office/powerpoint/2010/main" val="624041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1D0B78C6-FE2F-4057-9823-6A87984A8445}" type="datetime1">
              <a:rPr lang="el-GR" smtClean="0"/>
              <a:t>15/3/2016</a:t>
            </a:fld>
            <a:endParaRPr lang="el-GR"/>
          </a:p>
        </p:txBody>
      </p:sp>
      <p:sp>
        <p:nvSpPr>
          <p:cNvPr id="5" name="Θέση υποσέλιδου 4"/>
          <p:cNvSpPr>
            <a:spLocks noGrp="1"/>
          </p:cNvSpPr>
          <p:nvPr>
            <p:ph type="ftr" sz="quarter" idx="11"/>
          </p:nvPr>
        </p:nvSpPr>
        <p:spPr/>
        <p:txBody>
          <a:bodyPr/>
          <a:lstStyle/>
          <a:p>
            <a:r>
              <a:rPr lang="el-GR" smtClean="0"/>
              <a:t>Αρχιτεκτονική και Μέθοδοι Σχεδίασης</a:t>
            </a:r>
            <a:endParaRPr lang="el-GR"/>
          </a:p>
        </p:txBody>
      </p:sp>
      <p:sp>
        <p:nvSpPr>
          <p:cNvPr id="6" name="Θέση αριθμού διαφάνειας 5"/>
          <p:cNvSpPr>
            <a:spLocks noGrp="1"/>
          </p:cNvSpPr>
          <p:nvPr>
            <p:ph type="sldNum" sz="quarter" idx="12"/>
          </p:nvPr>
        </p:nvSpPr>
        <p:spPr/>
        <p:txBody>
          <a:bodyPr/>
          <a:lstStyle/>
          <a:p>
            <a:fld id="{74B3E41E-24DC-44E5-A242-12538B377EB6}" type="slidenum">
              <a:rPr lang="el-GR" smtClean="0"/>
              <a:pPr/>
              <a:t>‹#›</a:t>
            </a:fld>
            <a:endParaRPr lang="el-GR"/>
          </a:p>
        </p:txBody>
      </p:sp>
    </p:spTree>
    <p:extLst>
      <p:ext uri="{BB962C8B-B14F-4D97-AF65-F5344CB8AC3E}">
        <p14:creationId xmlns:p14="http://schemas.microsoft.com/office/powerpoint/2010/main" val="3055766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A9AC4462-49D8-42D9-8786-8A132F596A3A}" type="datetime1">
              <a:rPr lang="el-GR" smtClean="0"/>
              <a:t>15/3/2016</a:t>
            </a:fld>
            <a:endParaRPr lang="el-GR"/>
          </a:p>
        </p:txBody>
      </p:sp>
      <p:sp>
        <p:nvSpPr>
          <p:cNvPr id="5" name="Θέση υποσέλιδου 4"/>
          <p:cNvSpPr>
            <a:spLocks noGrp="1"/>
          </p:cNvSpPr>
          <p:nvPr>
            <p:ph type="ftr" sz="quarter" idx="11"/>
          </p:nvPr>
        </p:nvSpPr>
        <p:spPr/>
        <p:txBody>
          <a:bodyPr/>
          <a:lstStyle/>
          <a:p>
            <a:r>
              <a:rPr lang="el-GR" smtClean="0"/>
              <a:t>Αρχιτεκτονική και Μέθοδοι Σχεδίασης</a:t>
            </a:r>
            <a:endParaRPr lang="el-GR"/>
          </a:p>
        </p:txBody>
      </p:sp>
      <p:sp>
        <p:nvSpPr>
          <p:cNvPr id="6" name="Θέση αριθμού διαφάνειας 5"/>
          <p:cNvSpPr>
            <a:spLocks noGrp="1"/>
          </p:cNvSpPr>
          <p:nvPr>
            <p:ph type="sldNum" sz="quarter" idx="12"/>
          </p:nvPr>
        </p:nvSpPr>
        <p:spPr/>
        <p:txBody>
          <a:bodyPr/>
          <a:lstStyle/>
          <a:p>
            <a:fld id="{74B3E41E-24DC-44E5-A242-12538B377EB6}" type="slidenum">
              <a:rPr lang="el-GR" smtClean="0"/>
              <a:pPr/>
              <a:t>‹#›</a:t>
            </a:fld>
            <a:endParaRPr lang="el-GR"/>
          </a:p>
        </p:txBody>
      </p:sp>
    </p:spTree>
    <p:extLst>
      <p:ext uri="{BB962C8B-B14F-4D97-AF65-F5344CB8AC3E}">
        <p14:creationId xmlns:p14="http://schemas.microsoft.com/office/powerpoint/2010/main" val="1947411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7813"/>
            <a:ext cx="8229600" cy="1139825"/>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307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307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12"/>
          <p:cNvSpPr>
            <a:spLocks noGrp="1" noChangeArrowheads="1"/>
          </p:cNvSpPr>
          <p:nvPr>
            <p:ph type="dt" sz="half" idx="10"/>
          </p:nvPr>
        </p:nvSpPr>
        <p:spPr>
          <a:ln/>
        </p:spPr>
        <p:txBody>
          <a:bodyPr/>
          <a:lstStyle>
            <a:lvl1pPr>
              <a:defRPr/>
            </a:lvl1pPr>
          </a:lstStyle>
          <a:p>
            <a:pPr>
              <a:defRPr/>
            </a:pPr>
            <a:fld id="{1DA19654-9F66-47FE-B10F-7269C9F1F928}" type="datetime1">
              <a:rPr lang="el-GR" smtClean="0">
                <a:solidFill>
                  <a:srgbClr val="FFFFFF"/>
                </a:solidFill>
              </a:rPr>
              <a:t>15/3/2016</a:t>
            </a:fld>
            <a:endParaRPr lang="el-GR">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r>
              <a:rPr lang="el-GR" smtClean="0">
                <a:solidFill>
                  <a:srgbClr val="FFFFFF"/>
                </a:solidFill>
              </a:rPr>
              <a:t>Αρχιτεκτονική και Μέθοδοι Σχεδίασης</a:t>
            </a:r>
            <a:endParaRPr lang="el-GR">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5896E7E1-7478-4056-B300-896B8D6995A7}"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377497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Τίτλος, 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7813"/>
            <a:ext cx="8229600" cy="1139825"/>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307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quarter" idx="2"/>
          </p:nvPr>
        </p:nvSpPr>
        <p:spPr>
          <a:xfrm>
            <a:off x="4648200" y="1600200"/>
            <a:ext cx="4038600" cy="21891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περιεχομένου"/>
          <p:cNvSpPr>
            <a:spLocks noGrp="1"/>
          </p:cNvSpPr>
          <p:nvPr>
            <p:ph sz="quarter" idx="3"/>
          </p:nvPr>
        </p:nvSpPr>
        <p:spPr>
          <a:xfrm>
            <a:off x="4648200" y="3941763"/>
            <a:ext cx="4038600" cy="2189162"/>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Rectangle 12"/>
          <p:cNvSpPr>
            <a:spLocks noGrp="1" noChangeArrowheads="1"/>
          </p:cNvSpPr>
          <p:nvPr>
            <p:ph type="dt" sz="half" idx="10"/>
          </p:nvPr>
        </p:nvSpPr>
        <p:spPr>
          <a:ln/>
        </p:spPr>
        <p:txBody>
          <a:bodyPr/>
          <a:lstStyle>
            <a:lvl1pPr>
              <a:defRPr/>
            </a:lvl1pPr>
          </a:lstStyle>
          <a:p>
            <a:pPr>
              <a:defRPr/>
            </a:pPr>
            <a:fld id="{88C38948-C3BB-41E7-BFB1-12D9EA304034}" type="datetime1">
              <a:rPr lang="el-GR" smtClean="0">
                <a:solidFill>
                  <a:srgbClr val="FFFFFF"/>
                </a:solidFill>
              </a:rPr>
              <a:t>15/3/2016</a:t>
            </a:fld>
            <a:endParaRPr lang="el-GR">
              <a:solidFill>
                <a:srgbClr val="FFFFFF"/>
              </a:solidFill>
            </a:endParaRPr>
          </a:p>
        </p:txBody>
      </p:sp>
      <p:sp>
        <p:nvSpPr>
          <p:cNvPr id="7" name="Rectangle 13"/>
          <p:cNvSpPr>
            <a:spLocks noGrp="1" noChangeArrowheads="1"/>
          </p:cNvSpPr>
          <p:nvPr>
            <p:ph type="ftr" sz="quarter" idx="11"/>
          </p:nvPr>
        </p:nvSpPr>
        <p:spPr>
          <a:ln/>
        </p:spPr>
        <p:txBody>
          <a:bodyPr/>
          <a:lstStyle>
            <a:lvl1pPr>
              <a:defRPr/>
            </a:lvl1pPr>
          </a:lstStyle>
          <a:p>
            <a:pPr>
              <a:defRPr/>
            </a:pPr>
            <a:r>
              <a:rPr lang="el-GR" smtClean="0">
                <a:solidFill>
                  <a:srgbClr val="FFFFFF"/>
                </a:solidFill>
              </a:rPr>
              <a:t>Αρχιτεκτονική και Μέθοδοι Σχεδίασης</a:t>
            </a:r>
            <a:endParaRPr lang="el-GR">
              <a:solidFill>
                <a:srgbClr val="FFFFFF"/>
              </a:solidFill>
            </a:endParaRPr>
          </a:p>
        </p:txBody>
      </p:sp>
      <p:sp>
        <p:nvSpPr>
          <p:cNvPr id="8" name="Rectangle 14"/>
          <p:cNvSpPr>
            <a:spLocks noGrp="1" noChangeArrowheads="1"/>
          </p:cNvSpPr>
          <p:nvPr>
            <p:ph type="sldNum" sz="quarter" idx="12"/>
          </p:nvPr>
        </p:nvSpPr>
        <p:spPr>
          <a:ln/>
        </p:spPr>
        <p:txBody>
          <a:bodyPr/>
          <a:lstStyle>
            <a:lvl1pPr>
              <a:defRPr/>
            </a:lvl1pPr>
          </a:lstStyle>
          <a:p>
            <a:pPr>
              <a:defRPr/>
            </a:pPr>
            <a:fld id="{7E4CEF6C-EEF1-43D5-80D6-1851F94D8890}"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32803385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7813"/>
            <a:ext cx="8229600" cy="1139825"/>
          </a:xfrm>
        </p:spPr>
        <p:txBody>
          <a:bodyPr/>
          <a:lstStyle/>
          <a:p>
            <a:r>
              <a:rPr lang="el-GR" smtClean="0"/>
              <a:t>Kλικ για επεξεργασία του τίτλου</a:t>
            </a:r>
            <a:endParaRPr lang="el-GR"/>
          </a:p>
        </p:txBody>
      </p:sp>
      <p:sp>
        <p:nvSpPr>
          <p:cNvPr id="3" name="2 - Θέση πίνακα"/>
          <p:cNvSpPr>
            <a:spLocks noGrp="1"/>
          </p:cNvSpPr>
          <p:nvPr>
            <p:ph type="tbl" idx="1"/>
          </p:nvPr>
        </p:nvSpPr>
        <p:spPr>
          <a:xfrm>
            <a:off x="457200" y="1600200"/>
            <a:ext cx="8229600" cy="4530725"/>
          </a:xfrm>
        </p:spPr>
        <p:txBody>
          <a:bodyPr/>
          <a:lstStyle/>
          <a:p>
            <a:pPr lvl="0"/>
            <a:endParaRPr lang="el-GR" noProof="0" smtClean="0"/>
          </a:p>
        </p:txBody>
      </p:sp>
      <p:sp>
        <p:nvSpPr>
          <p:cNvPr id="4" name="Rectangle 12"/>
          <p:cNvSpPr>
            <a:spLocks noGrp="1" noChangeArrowheads="1"/>
          </p:cNvSpPr>
          <p:nvPr>
            <p:ph type="dt" sz="half" idx="10"/>
          </p:nvPr>
        </p:nvSpPr>
        <p:spPr>
          <a:ln/>
        </p:spPr>
        <p:txBody>
          <a:bodyPr/>
          <a:lstStyle>
            <a:lvl1pPr>
              <a:defRPr/>
            </a:lvl1pPr>
          </a:lstStyle>
          <a:p>
            <a:pPr>
              <a:defRPr/>
            </a:pPr>
            <a:fld id="{9E1822BE-D0F0-4EFD-A9BF-7D07F8BDDB7E}" type="datetime1">
              <a:rPr lang="el-GR" smtClean="0">
                <a:solidFill>
                  <a:srgbClr val="FFFFFF"/>
                </a:solidFill>
              </a:rPr>
              <a:t>15/3/2016</a:t>
            </a:fld>
            <a:endParaRPr lang="el-GR">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r>
              <a:rPr lang="el-GR" smtClean="0">
                <a:solidFill>
                  <a:srgbClr val="FFFFFF"/>
                </a:solidFill>
              </a:rPr>
              <a:t>Αρχιτεκτονική και Μέθοδοι Σχεδίασης</a:t>
            </a:r>
            <a:endParaRPr lang="el-GR">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01B7E62D-EF0F-4F4E-8DF6-58180E0760E8}"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978851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91DA5339-5070-4BAD-BB38-F0B4122F368E}" type="datetime1">
              <a:rPr lang="el-GR" smtClean="0"/>
              <a:t>15/3/2016</a:t>
            </a:fld>
            <a:endParaRPr lang="el-GR"/>
          </a:p>
        </p:txBody>
      </p:sp>
      <p:sp>
        <p:nvSpPr>
          <p:cNvPr id="5" name="Θέση υποσέλιδου 4"/>
          <p:cNvSpPr>
            <a:spLocks noGrp="1"/>
          </p:cNvSpPr>
          <p:nvPr>
            <p:ph type="ftr" sz="quarter" idx="11"/>
          </p:nvPr>
        </p:nvSpPr>
        <p:spPr/>
        <p:txBody>
          <a:bodyPr/>
          <a:lstStyle/>
          <a:p>
            <a:r>
              <a:rPr lang="el-GR" smtClean="0"/>
              <a:t>Αρχιτεκτονική και Μέθοδοι Σχεδίασης</a:t>
            </a:r>
            <a:endParaRPr lang="el-GR"/>
          </a:p>
        </p:txBody>
      </p:sp>
      <p:sp>
        <p:nvSpPr>
          <p:cNvPr id="6" name="Θέση αριθμού διαφάνειας 5"/>
          <p:cNvSpPr>
            <a:spLocks noGrp="1"/>
          </p:cNvSpPr>
          <p:nvPr>
            <p:ph type="sldNum" sz="quarter" idx="12"/>
          </p:nvPr>
        </p:nvSpPr>
        <p:spPr/>
        <p:txBody>
          <a:bodyPr/>
          <a:lstStyle/>
          <a:p>
            <a:fld id="{74B3E41E-24DC-44E5-A242-12538B377EB6}" type="slidenum">
              <a:rPr lang="el-GR" smtClean="0"/>
              <a:pPr/>
              <a:t>‹#›</a:t>
            </a:fld>
            <a:endParaRPr lang="el-GR"/>
          </a:p>
        </p:txBody>
      </p:sp>
    </p:spTree>
    <p:extLst>
      <p:ext uri="{BB962C8B-B14F-4D97-AF65-F5344CB8AC3E}">
        <p14:creationId xmlns:p14="http://schemas.microsoft.com/office/powerpoint/2010/main" val="227403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14B51F22-8294-4653-8323-8CC1EB7CC433}" type="datetime1">
              <a:rPr lang="el-GR" smtClean="0"/>
              <a:t>15/3/2016</a:t>
            </a:fld>
            <a:endParaRPr lang="el-GR"/>
          </a:p>
        </p:txBody>
      </p:sp>
      <p:sp>
        <p:nvSpPr>
          <p:cNvPr id="5" name="Θέση υποσέλιδου 4"/>
          <p:cNvSpPr>
            <a:spLocks noGrp="1"/>
          </p:cNvSpPr>
          <p:nvPr>
            <p:ph type="ftr" sz="quarter" idx="11"/>
          </p:nvPr>
        </p:nvSpPr>
        <p:spPr/>
        <p:txBody>
          <a:bodyPr/>
          <a:lstStyle/>
          <a:p>
            <a:r>
              <a:rPr lang="el-GR" smtClean="0"/>
              <a:t>Αρχιτεκτονική και Μέθοδοι Σχεδίασης</a:t>
            </a:r>
            <a:endParaRPr lang="el-GR"/>
          </a:p>
        </p:txBody>
      </p:sp>
      <p:sp>
        <p:nvSpPr>
          <p:cNvPr id="6" name="Θέση αριθμού διαφάνειας 5"/>
          <p:cNvSpPr>
            <a:spLocks noGrp="1"/>
          </p:cNvSpPr>
          <p:nvPr>
            <p:ph type="sldNum" sz="quarter" idx="12"/>
          </p:nvPr>
        </p:nvSpPr>
        <p:spPr/>
        <p:txBody>
          <a:bodyPr/>
          <a:lstStyle/>
          <a:p>
            <a:fld id="{74B3E41E-24DC-44E5-A242-12538B377EB6}" type="slidenum">
              <a:rPr lang="el-GR" smtClean="0"/>
              <a:pPr/>
              <a:t>‹#›</a:t>
            </a:fld>
            <a:endParaRPr lang="el-GR"/>
          </a:p>
        </p:txBody>
      </p:sp>
    </p:spTree>
    <p:extLst>
      <p:ext uri="{BB962C8B-B14F-4D97-AF65-F5344CB8AC3E}">
        <p14:creationId xmlns:p14="http://schemas.microsoft.com/office/powerpoint/2010/main" val="2552651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7DFBC6DC-6C27-4BF1-A5FB-A6146B2646AC}" type="datetime1">
              <a:rPr lang="el-GR" smtClean="0"/>
              <a:t>15/3/2016</a:t>
            </a:fld>
            <a:endParaRPr lang="el-GR"/>
          </a:p>
        </p:txBody>
      </p:sp>
      <p:sp>
        <p:nvSpPr>
          <p:cNvPr id="6" name="Θέση υποσέλιδου 5"/>
          <p:cNvSpPr>
            <a:spLocks noGrp="1"/>
          </p:cNvSpPr>
          <p:nvPr>
            <p:ph type="ftr" sz="quarter" idx="11"/>
          </p:nvPr>
        </p:nvSpPr>
        <p:spPr/>
        <p:txBody>
          <a:bodyPr/>
          <a:lstStyle/>
          <a:p>
            <a:r>
              <a:rPr lang="el-GR" smtClean="0"/>
              <a:t>Αρχιτεκτονική και Μέθοδοι Σχεδίασης</a:t>
            </a:r>
            <a:endParaRPr lang="el-GR"/>
          </a:p>
        </p:txBody>
      </p:sp>
      <p:sp>
        <p:nvSpPr>
          <p:cNvPr id="7" name="Θέση αριθμού διαφάνειας 6"/>
          <p:cNvSpPr>
            <a:spLocks noGrp="1"/>
          </p:cNvSpPr>
          <p:nvPr>
            <p:ph type="sldNum" sz="quarter" idx="12"/>
          </p:nvPr>
        </p:nvSpPr>
        <p:spPr/>
        <p:txBody>
          <a:bodyPr/>
          <a:lstStyle/>
          <a:p>
            <a:fld id="{74B3E41E-24DC-44E5-A242-12538B377EB6}" type="slidenum">
              <a:rPr lang="el-GR" smtClean="0"/>
              <a:pPr/>
              <a:t>‹#›</a:t>
            </a:fld>
            <a:endParaRPr lang="el-GR"/>
          </a:p>
        </p:txBody>
      </p:sp>
    </p:spTree>
    <p:extLst>
      <p:ext uri="{BB962C8B-B14F-4D97-AF65-F5344CB8AC3E}">
        <p14:creationId xmlns:p14="http://schemas.microsoft.com/office/powerpoint/2010/main" val="3036594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19515B65-97BD-41AE-9CD3-5467BD4B8222}" type="datetime1">
              <a:rPr lang="el-GR" smtClean="0"/>
              <a:t>15/3/2016</a:t>
            </a:fld>
            <a:endParaRPr lang="el-GR"/>
          </a:p>
        </p:txBody>
      </p:sp>
      <p:sp>
        <p:nvSpPr>
          <p:cNvPr id="8" name="Θέση υποσέλιδου 7"/>
          <p:cNvSpPr>
            <a:spLocks noGrp="1"/>
          </p:cNvSpPr>
          <p:nvPr>
            <p:ph type="ftr" sz="quarter" idx="11"/>
          </p:nvPr>
        </p:nvSpPr>
        <p:spPr/>
        <p:txBody>
          <a:bodyPr/>
          <a:lstStyle/>
          <a:p>
            <a:r>
              <a:rPr lang="el-GR" smtClean="0"/>
              <a:t>Αρχιτεκτονική και Μέθοδοι Σχεδίασης</a:t>
            </a:r>
            <a:endParaRPr lang="el-GR"/>
          </a:p>
        </p:txBody>
      </p:sp>
      <p:sp>
        <p:nvSpPr>
          <p:cNvPr id="9" name="Θέση αριθμού διαφάνειας 8"/>
          <p:cNvSpPr>
            <a:spLocks noGrp="1"/>
          </p:cNvSpPr>
          <p:nvPr>
            <p:ph type="sldNum" sz="quarter" idx="12"/>
          </p:nvPr>
        </p:nvSpPr>
        <p:spPr/>
        <p:txBody>
          <a:bodyPr/>
          <a:lstStyle/>
          <a:p>
            <a:fld id="{74B3E41E-24DC-44E5-A242-12538B377EB6}" type="slidenum">
              <a:rPr lang="el-GR" smtClean="0"/>
              <a:pPr/>
              <a:t>‹#›</a:t>
            </a:fld>
            <a:endParaRPr lang="el-GR"/>
          </a:p>
        </p:txBody>
      </p:sp>
    </p:spTree>
    <p:extLst>
      <p:ext uri="{BB962C8B-B14F-4D97-AF65-F5344CB8AC3E}">
        <p14:creationId xmlns:p14="http://schemas.microsoft.com/office/powerpoint/2010/main" val="3074660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3118A3F8-30BD-442F-A017-59D37E9BD2D1}" type="datetime1">
              <a:rPr lang="el-GR" smtClean="0"/>
              <a:t>15/3/2016</a:t>
            </a:fld>
            <a:endParaRPr lang="el-GR"/>
          </a:p>
        </p:txBody>
      </p:sp>
      <p:sp>
        <p:nvSpPr>
          <p:cNvPr id="4" name="Θέση υποσέλιδου 3"/>
          <p:cNvSpPr>
            <a:spLocks noGrp="1"/>
          </p:cNvSpPr>
          <p:nvPr>
            <p:ph type="ftr" sz="quarter" idx="11"/>
          </p:nvPr>
        </p:nvSpPr>
        <p:spPr/>
        <p:txBody>
          <a:bodyPr/>
          <a:lstStyle/>
          <a:p>
            <a:r>
              <a:rPr lang="el-GR" smtClean="0"/>
              <a:t>Αρχιτεκτονική και Μέθοδοι Σχεδίασης</a:t>
            </a:r>
            <a:endParaRPr lang="el-GR"/>
          </a:p>
        </p:txBody>
      </p:sp>
      <p:sp>
        <p:nvSpPr>
          <p:cNvPr id="5" name="Θέση αριθμού διαφάνειας 4"/>
          <p:cNvSpPr>
            <a:spLocks noGrp="1"/>
          </p:cNvSpPr>
          <p:nvPr>
            <p:ph type="sldNum" sz="quarter" idx="12"/>
          </p:nvPr>
        </p:nvSpPr>
        <p:spPr/>
        <p:txBody>
          <a:bodyPr/>
          <a:lstStyle/>
          <a:p>
            <a:fld id="{74B3E41E-24DC-44E5-A242-12538B377EB6}" type="slidenum">
              <a:rPr lang="el-GR" smtClean="0"/>
              <a:pPr/>
              <a:t>‹#›</a:t>
            </a:fld>
            <a:endParaRPr lang="el-GR"/>
          </a:p>
        </p:txBody>
      </p:sp>
    </p:spTree>
    <p:extLst>
      <p:ext uri="{BB962C8B-B14F-4D97-AF65-F5344CB8AC3E}">
        <p14:creationId xmlns:p14="http://schemas.microsoft.com/office/powerpoint/2010/main" val="3778247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D0AC270F-84B3-4E90-962F-DDC68F519A64}" type="datetime1">
              <a:rPr lang="el-GR" smtClean="0"/>
              <a:t>15/3/2016</a:t>
            </a:fld>
            <a:endParaRPr lang="el-GR"/>
          </a:p>
        </p:txBody>
      </p:sp>
      <p:sp>
        <p:nvSpPr>
          <p:cNvPr id="3" name="Θέση υποσέλιδου 2"/>
          <p:cNvSpPr>
            <a:spLocks noGrp="1"/>
          </p:cNvSpPr>
          <p:nvPr>
            <p:ph type="ftr" sz="quarter" idx="11"/>
          </p:nvPr>
        </p:nvSpPr>
        <p:spPr/>
        <p:txBody>
          <a:bodyPr/>
          <a:lstStyle/>
          <a:p>
            <a:r>
              <a:rPr lang="el-GR" smtClean="0"/>
              <a:t>Αρχιτεκτονική και Μέθοδοι Σχεδίασης</a:t>
            </a:r>
            <a:endParaRPr lang="el-GR"/>
          </a:p>
        </p:txBody>
      </p:sp>
      <p:sp>
        <p:nvSpPr>
          <p:cNvPr id="4" name="Θέση αριθμού διαφάνειας 3"/>
          <p:cNvSpPr>
            <a:spLocks noGrp="1"/>
          </p:cNvSpPr>
          <p:nvPr>
            <p:ph type="sldNum" sz="quarter" idx="12"/>
          </p:nvPr>
        </p:nvSpPr>
        <p:spPr/>
        <p:txBody>
          <a:bodyPr/>
          <a:lstStyle/>
          <a:p>
            <a:fld id="{74B3E41E-24DC-44E5-A242-12538B377EB6}" type="slidenum">
              <a:rPr lang="el-GR" smtClean="0"/>
              <a:pPr/>
              <a:t>‹#›</a:t>
            </a:fld>
            <a:endParaRPr lang="el-GR"/>
          </a:p>
        </p:txBody>
      </p:sp>
    </p:spTree>
    <p:extLst>
      <p:ext uri="{BB962C8B-B14F-4D97-AF65-F5344CB8AC3E}">
        <p14:creationId xmlns:p14="http://schemas.microsoft.com/office/powerpoint/2010/main" val="1167687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091675DF-5BAF-463D-840A-1605B8EA3AF2}" type="datetime1">
              <a:rPr lang="el-GR" smtClean="0"/>
              <a:t>15/3/2016</a:t>
            </a:fld>
            <a:endParaRPr lang="el-GR"/>
          </a:p>
        </p:txBody>
      </p:sp>
      <p:sp>
        <p:nvSpPr>
          <p:cNvPr id="6" name="Θέση υποσέλιδου 5"/>
          <p:cNvSpPr>
            <a:spLocks noGrp="1"/>
          </p:cNvSpPr>
          <p:nvPr>
            <p:ph type="ftr" sz="quarter" idx="11"/>
          </p:nvPr>
        </p:nvSpPr>
        <p:spPr/>
        <p:txBody>
          <a:bodyPr/>
          <a:lstStyle/>
          <a:p>
            <a:r>
              <a:rPr lang="el-GR" smtClean="0"/>
              <a:t>Αρχιτεκτονική και Μέθοδοι Σχεδίασης</a:t>
            </a:r>
            <a:endParaRPr lang="el-GR"/>
          </a:p>
        </p:txBody>
      </p:sp>
      <p:sp>
        <p:nvSpPr>
          <p:cNvPr id="7" name="Θέση αριθμού διαφάνειας 6"/>
          <p:cNvSpPr>
            <a:spLocks noGrp="1"/>
          </p:cNvSpPr>
          <p:nvPr>
            <p:ph type="sldNum" sz="quarter" idx="12"/>
          </p:nvPr>
        </p:nvSpPr>
        <p:spPr/>
        <p:txBody>
          <a:bodyPr/>
          <a:lstStyle/>
          <a:p>
            <a:fld id="{74B3E41E-24DC-44E5-A242-12538B377EB6}" type="slidenum">
              <a:rPr lang="el-GR" smtClean="0"/>
              <a:pPr/>
              <a:t>‹#›</a:t>
            </a:fld>
            <a:endParaRPr lang="el-GR"/>
          </a:p>
        </p:txBody>
      </p:sp>
    </p:spTree>
    <p:extLst>
      <p:ext uri="{BB962C8B-B14F-4D97-AF65-F5344CB8AC3E}">
        <p14:creationId xmlns:p14="http://schemas.microsoft.com/office/powerpoint/2010/main" val="2437089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CAB9BD92-09A5-468F-9652-C11F3459AF49}" type="datetime1">
              <a:rPr lang="el-GR" smtClean="0"/>
              <a:t>15/3/2016</a:t>
            </a:fld>
            <a:endParaRPr lang="el-GR"/>
          </a:p>
        </p:txBody>
      </p:sp>
      <p:sp>
        <p:nvSpPr>
          <p:cNvPr id="6" name="Θέση υποσέλιδου 5"/>
          <p:cNvSpPr>
            <a:spLocks noGrp="1"/>
          </p:cNvSpPr>
          <p:nvPr>
            <p:ph type="ftr" sz="quarter" idx="11"/>
          </p:nvPr>
        </p:nvSpPr>
        <p:spPr/>
        <p:txBody>
          <a:bodyPr/>
          <a:lstStyle/>
          <a:p>
            <a:r>
              <a:rPr lang="el-GR" smtClean="0"/>
              <a:t>Αρχιτεκτονική και Μέθοδοι Σχεδίασης</a:t>
            </a:r>
            <a:endParaRPr lang="el-GR"/>
          </a:p>
        </p:txBody>
      </p:sp>
      <p:sp>
        <p:nvSpPr>
          <p:cNvPr id="7" name="Θέση αριθμού διαφάνειας 6"/>
          <p:cNvSpPr>
            <a:spLocks noGrp="1"/>
          </p:cNvSpPr>
          <p:nvPr>
            <p:ph type="sldNum" sz="quarter" idx="12"/>
          </p:nvPr>
        </p:nvSpPr>
        <p:spPr/>
        <p:txBody>
          <a:bodyPr/>
          <a:lstStyle/>
          <a:p>
            <a:fld id="{74B3E41E-24DC-44E5-A242-12538B377EB6}" type="slidenum">
              <a:rPr lang="el-GR" smtClean="0"/>
              <a:pPr/>
              <a:t>‹#›</a:t>
            </a:fld>
            <a:endParaRPr lang="el-GR"/>
          </a:p>
        </p:txBody>
      </p:sp>
    </p:spTree>
    <p:extLst>
      <p:ext uri="{BB962C8B-B14F-4D97-AF65-F5344CB8AC3E}">
        <p14:creationId xmlns:p14="http://schemas.microsoft.com/office/powerpoint/2010/main" val="2895363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0FAE02-36CD-4C45-9FA2-AE4C2A1C926E}" type="datetime1">
              <a:rPr lang="el-GR" smtClean="0"/>
              <a:t>15/3/2016</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smtClean="0"/>
              <a:t>Αρχιτεκτονική και Μέθοδοι Σχεδίασης</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B3E41E-24DC-44E5-A242-12538B377EB6}" type="slidenum">
              <a:rPr lang="el-GR" smtClean="0"/>
              <a:pPr/>
              <a:t>‹#›</a:t>
            </a:fld>
            <a:endParaRPr lang="el-GR"/>
          </a:p>
        </p:txBody>
      </p:sp>
    </p:spTree>
    <p:extLst>
      <p:ext uri="{BB962C8B-B14F-4D97-AF65-F5344CB8AC3E}">
        <p14:creationId xmlns:p14="http://schemas.microsoft.com/office/powerpoint/2010/main" val="42162097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hyperlink" Target="http://www.edulll.gr/" TargetMode="External"/><Relationship Id="rId7" Type="http://schemas.openxmlformats.org/officeDocument/2006/relationships/hyperlink" Target="http://www.teilar.gr/" TargetMode="Externa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hyperlink" Target="http://creativecommons.org/licenses/by-nc-nd/3.0/deed.el"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6.xml"/><Relationship Id="rId1" Type="http://schemas.openxmlformats.org/officeDocument/2006/relationships/tags" Target="../tags/tag16.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org/licenses/by-nc-nd/3.0/deed.el" TargetMode="Externa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6.xml"/><Relationship Id="rId1" Type="http://schemas.openxmlformats.org/officeDocument/2006/relationships/tags" Target="../tags/tag18.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6.xml"/><Relationship Id="rId1" Type="http://schemas.openxmlformats.org/officeDocument/2006/relationships/tags" Target="../tags/tag19.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6.xml"/><Relationship Id="rId1" Type="http://schemas.openxmlformats.org/officeDocument/2006/relationships/tags" Target="../tags/tag20.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6.xml"/><Relationship Id="rId1" Type="http://schemas.openxmlformats.org/officeDocument/2006/relationships/tags" Target="../tags/tag21.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6.xml"/><Relationship Id="rId1" Type="http://schemas.openxmlformats.org/officeDocument/2006/relationships/tags" Target="../tags/tag24.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hyperlink" Target="http://www.edulll.gr/"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6.xml"/><Relationship Id="rId1" Type="http://schemas.openxmlformats.org/officeDocument/2006/relationships/tags" Target="../tags/tag33.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image" Target="../media/image25.jpe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image" Target="../media/image26.jpe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image" Target="../media/image27.jpe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image" Target="../media/image28.jpeg"/></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6.xml"/><Relationship Id="rId1" Type="http://schemas.openxmlformats.org/officeDocument/2006/relationships/tags" Target="../tags/tag42.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6.xml"/><Relationship Id="rId1" Type="http://schemas.openxmlformats.org/officeDocument/2006/relationships/tags" Target="../tags/tag43.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6.xml"/><Relationship Id="rId1" Type="http://schemas.openxmlformats.org/officeDocument/2006/relationships/tags" Target="../tags/tag44.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image" Target="../media/image32.jpe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8.xml"/><Relationship Id="rId1" Type="http://schemas.openxmlformats.org/officeDocument/2006/relationships/tags" Target="../tags/tag47.xml"/><Relationship Id="rId4" Type="http://schemas.openxmlformats.org/officeDocument/2006/relationships/image" Target="../media/image3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6.xml"/><Relationship Id="rId1" Type="http://schemas.openxmlformats.org/officeDocument/2006/relationships/tags" Target="../tags/tag49.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6.xml"/><Relationship Id="rId1" Type="http://schemas.openxmlformats.org/officeDocument/2006/relationships/tags" Target="../tags/tag50.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6.xml"/><Relationship Id="rId1" Type="http://schemas.openxmlformats.org/officeDocument/2006/relationships/tags" Target="../tags/tag51.xml"/></Relationships>
</file>

<file path=ppt/slides/_rels/slide4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6.xml"/><Relationship Id="rId1" Type="http://schemas.openxmlformats.org/officeDocument/2006/relationships/tags" Target="../tags/tag52.xml"/></Relationships>
</file>

<file path=ppt/slides/_rels/slide4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6.xml"/><Relationship Id="rId1" Type="http://schemas.openxmlformats.org/officeDocument/2006/relationships/tags" Target="../tags/tag5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www.agrocert.gr/pages/content.asp?cntID=68&amp;catID=38"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0.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slideLayout" Target="../slideLayouts/slideLayout2.xml"/><Relationship Id="rId1" Type="http://schemas.openxmlformats.org/officeDocument/2006/relationships/tags" Target="../tags/tag55.xml"/><Relationship Id="rId4" Type="http://schemas.openxmlformats.org/officeDocument/2006/relationships/image" Target="../media/image41.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6.xml"/></Relationships>
</file>

<file path=ppt/slides/_rels/slide5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5.xml"/><Relationship Id="rId1" Type="http://schemas.openxmlformats.org/officeDocument/2006/relationships/tags" Target="../tags/tag57.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58.xml"/></Relationships>
</file>

<file path=ppt/slides/_rels/slide55.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43.png"/><Relationship Id="rId7" Type="http://schemas.openxmlformats.org/officeDocument/2006/relationships/diagramQuickStyle" Target="../diagrams/quickStyle3.xml"/><Relationship Id="rId2" Type="http://schemas.openxmlformats.org/officeDocument/2006/relationships/slideLayout" Target="../slideLayouts/slideLayout4.xml"/><Relationship Id="rId1" Type="http://schemas.openxmlformats.org/officeDocument/2006/relationships/tags" Target="../tags/tag59.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44.png"/><Relationship Id="rId9" Type="http://schemas.microsoft.com/office/2007/relationships/diagramDrawing" Target="../diagrams/drawing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4.xml"/><Relationship Id="rId1" Type="http://schemas.openxmlformats.org/officeDocument/2006/relationships/tags" Target="../tags/tag60.xml"/><Relationship Id="rId4" Type="http://schemas.openxmlformats.org/officeDocument/2006/relationships/image" Target="../media/image47.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2.xml"/><Relationship Id="rId1" Type="http://schemas.openxmlformats.org/officeDocument/2006/relationships/tags" Target="../tags/tag61.xml"/><Relationship Id="rId5" Type="http://schemas.openxmlformats.org/officeDocument/2006/relationships/image" Target="../media/image52.png"/><Relationship Id="rId4" Type="http://schemas.openxmlformats.org/officeDocument/2006/relationships/image" Target="../media/image51.png"/></Relationships>
</file>

<file path=ppt/slides/_rels/slide6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2.xml"/><Relationship Id="rId1" Type="http://schemas.openxmlformats.org/officeDocument/2006/relationships/tags" Target="../tags/tag62.xml"/><Relationship Id="rId5" Type="http://schemas.openxmlformats.org/officeDocument/2006/relationships/image" Target="../media/image55.png"/><Relationship Id="rId4" Type="http://schemas.openxmlformats.org/officeDocument/2006/relationships/image" Target="../media/image54.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slideLayout" Target="../slideLayouts/slideLayout2.xml"/><Relationship Id="rId1" Type="http://schemas.openxmlformats.org/officeDocument/2006/relationships/tags" Target="../tags/tag63.xml"/><Relationship Id="rId4" Type="http://schemas.openxmlformats.org/officeDocument/2006/relationships/image" Target="../media/image57.wmf"/></Relationships>
</file>

<file path=ppt/slides/_rels/slide7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slideLayout" Target="../slideLayouts/slideLayout6.xml"/><Relationship Id="rId1" Type="http://schemas.openxmlformats.org/officeDocument/2006/relationships/tags" Target="../tags/tag64.xml"/><Relationship Id="rId4" Type="http://schemas.openxmlformats.org/officeDocument/2006/relationships/image" Target="../media/image59.png"/></Relationships>
</file>

<file path=ppt/slides/_rels/slide7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75.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slideLayout" Target="../slideLayouts/slideLayout2.xml"/><Relationship Id="rId1" Type="http://schemas.openxmlformats.org/officeDocument/2006/relationships/tags" Target="../tags/tag67.xml"/><Relationship Id="rId6" Type="http://schemas.openxmlformats.org/officeDocument/2006/relationships/image" Target="../media/image64.wmf"/><Relationship Id="rId5" Type="http://schemas.openxmlformats.org/officeDocument/2006/relationships/image" Target="../media/image63.wmf"/><Relationship Id="rId4" Type="http://schemas.openxmlformats.org/officeDocument/2006/relationships/image" Target="../media/image62.jpeg"/></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7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78.x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slideLayout" Target="../slideLayouts/slideLayout2.xml"/><Relationship Id="rId1" Type="http://schemas.openxmlformats.org/officeDocument/2006/relationships/tags" Target="../tags/tag70.xml"/><Relationship Id="rId5" Type="http://schemas.openxmlformats.org/officeDocument/2006/relationships/image" Target="../media/image68.wmf"/><Relationship Id="rId4" Type="http://schemas.openxmlformats.org/officeDocument/2006/relationships/image" Target="../media/image67.wmf"/></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6.xml"/><Relationship Id="rId1" Type="http://schemas.openxmlformats.org/officeDocument/2006/relationships/tags" Target="../tags/tag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http://store5.yimg.com/I/ircstore_1782_11032274" TargetMode="External"/><Relationship Id="rId2" Type="http://schemas.openxmlformats.org/officeDocument/2006/relationships/image" Target="../media/image70.gif"/><Relationship Id="rId1" Type="http://schemas.openxmlformats.org/officeDocument/2006/relationships/slideLayout" Target="../slideLayouts/slideLayout2.xml"/><Relationship Id="rId4" Type="http://schemas.openxmlformats.org/officeDocument/2006/relationships/image" Target="../media/image71.emf"/></Relationships>
</file>

<file path=ppt/slides/_rels/slide8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slideLayout" Target="../slideLayouts/slideLayout6.xml"/><Relationship Id="rId1" Type="http://schemas.openxmlformats.org/officeDocument/2006/relationships/tags" Target="../tags/tag74.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8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7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77.xml"/></Relationships>
</file>

<file path=ppt/slides/_rels/slide91.xml.rels><?xml version="1.0" encoding="UTF-8" standalone="yes"?>
<Relationships xmlns="http://schemas.openxmlformats.org/package/2006/relationships"><Relationship Id="rId3" Type="http://schemas.openxmlformats.org/officeDocument/2006/relationships/hyperlink" Target="http://www.edulll.gr/" TargetMode="External"/><Relationship Id="rId2" Type="http://schemas.openxmlformats.org/officeDocument/2006/relationships/slideLayout" Target="../slideLayouts/slideLayout1.xml"/><Relationship Id="rId1" Type="http://schemas.openxmlformats.org/officeDocument/2006/relationships/tags" Target="../tags/tag78.xml"/><Relationship Id="rId6" Type="http://schemas.openxmlformats.org/officeDocument/2006/relationships/image" Target="../media/image2.png"/><Relationship Id="rId5" Type="http://schemas.openxmlformats.org/officeDocument/2006/relationships/hyperlink" Target="http://creativecommons.org/licenses/by-nc-nd/3.0/deed.el" TargetMode="Externa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Εικόνα 3" descr="Λογότυπο Επιχειρησιακού Προγράμματος Εκπαίδευση και Δια βίου Μάθηση του Υπουργείου Παιδείας, ΕΣΠΑ 2007 - 2013, με τη σημαία της Ευρωπαϊκής Ένωσης, το οποίο συγχρηματοδοτείται από την Ευρωπαϊκή Ένωση (Ευρωπαϊκό Κοινωνικό Ταμείο) και από εθνικούς πόρους. ">
            <a:hlinkClick r:id="rId3" tooltip="Μετάβαση σε www.edulll.gr"/>
          </p:cNvPr>
          <p:cNvPicPr>
            <a:picLocks noChangeAspect="1" noChangeArrowheads="1"/>
          </p:cNvPicPr>
          <p:nvPr/>
        </p:nvPicPr>
        <p:blipFill>
          <a:blip r:embed="rId4" cstate="print"/>
          <a:srcRect/>
          <a:stretch>
            <a:fillRect/>
          </a:stretch>
        </p:blipFill>
        <p:spPr bwMode="auto">
          <a:xfrm>
            <a:off x="3492500" y="5657850"/>
            <a:ext cx="4310063" cy="103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Εικόνα 2" descr="Λογότυπο για Άδειες χρήσης Creative Commons, B Y, NC, ND.">
            <a:hlinkClick r:id="rId5" tooltip="Μετάβαση στην Άδεια Χρήσης"/>
          </p:cNvPr>
          <p:cNvPicPr>
            <a:picLocks noChangeAspect="1" noChangeArrowheads="1"/>
          </p:cNvPicPr>
          <p:nvPr/>
        </p:nvPicPr>
        <p:blipFill>
          <a:blip r:embed="rId6" cstate="print"/>
          <a:srcRect/>
          <a:stretch>
            <a:fillRect/>
          </a:stretch>
        </p:blipFill>
        <p:spPr bwMode="auto">
          <a:xfrm>
            <a:off x="1908175" y="5949950"/>
            <a:ext cx="1584325"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Θέση περιεχομένου 1"/>
          <p:cNvSpPr>
            <a:spLocks noGrp="1"/>
          </p:cNvSpPr>
          <p:nvPr>
            <p:ph type="subTitle" idx="1"/>
          </p:nvPr>
        </p:nvSpPr>
        <p:spPr>
          <a:xfrm>
            <a:off x="395536" y="2564904"/>
            <a:ext cx="8352928" cy="3092946"/>
          </a:xfrm>
        </p:spPr>
        <p:txBody>
          <a:bodyPr>
            <a:normAutofit/>
          </a:bodyPr>
          <a:lstStyle/>
          <a:p>
            <a:pPr lvl="0" algn="l">
              <a:lnSpc>
                <a:spcPct val="110000"/>
              </a:lnSpc>
              <a:spcBef>
                <a:spcPts val="0"/>
              </a:spcBef>
              <a:defRPr/>
            </a:pPr>
            <a:r>
              <a:rPr lang="el-GR" sz="3000" b="1" dirty="0">
                <a:solidFill>
                  <a:prstClr val="black"/>
                </a:solidFill>
                <a:cs typeface="Arial" charset="0"/>
              </a:rPr>
              <a:t>Ενότητα </a:t>
            </a:r>
            <a:r>
              <a:rPr lang="el-GR" sz="3000" b="1" dirty="0">
                <a:solidFill>
                  <a:prstClr val="black"/>
                </a:solidFill>
                <a:cs typeface="Arial" charset="0"/>
              </a:rPr>
              <a:t>3</a:t>
            </a:r>
            <a:r>
              <a:rPr lang="en-US" sz="3000" b="1" dirty="0" smtClean="0">
                <a:solidFill>
                  <a:prstClr val="black"/>
                </a:solidFill>
                <a:cs typeface="Arial" charset="0"/>
              </a:rPr>
              <a:t>:</a:t>
            </a:r>
            <a:r>
              <a:rPr lang="el-GR" sz="3000" b="1" dirty="0" smtClean="0">
                <a:solidFill>
                  <a:prstClr val="black"/>
                </a:solidFill>
                <a:cs typeface="Arial" charset="0"/>
              </a:rPr>
              <a:t>  </a:t>
            </a:r>
            <a:r>
              <a:rPr lang="el-GR" sz="3000" dirty="0" smtClean="0">
                <a:solidFill>
                  <a:prstClr val="black"/>
                </a:solidFill>
                <a:cs typeface="Arial" charset="0"/>
              </a:rPr>
              <a:t>Ποιότητα</a:t>
            </a:r>
            <a:r>
              <a:rPr lang="en-US" sz="3000" dirty="0" smtClean="0">
                <a:solidFill>
                  <a:prstClr val="black"/>
                </a:solidFill>
                <a:cs typeface="Arial" charset="0"/>
              </a:rPr>
              <a:t>.</a:t>
            </a:r>
            <a:endParaRPr lang="el-GR" sz="3000" dirty="0">
              <a:solidFill>
                <a:prstClr val="black"/>
              </a:solidFill>
              <a:cs typeface="Arial" charset="0"/>
            </a:endParaRPr>
          </a:p>
          <a:p>
            <a:pPr lvl="0" algn="l">
              <a:lnSpc>
                <a:spcPct val="110000"/>
              </a:lnSpc>
              <a:spcBef>
                <a:spcPts val="0"/>
              </a:spcBef>
              <a:defRPr/>
            </a:pPr>
            <a:r>
              <a:rPr lang="el-GR" sz="3000" dirty="0" smtClean="0">
                <a:solidFill>
                  <a:prstClr val="black"/>
                </a:solidFill>
                <a:cs typeface="Arial" charset="0"/>
              </a:rPr>
              <a:t>Διδάσκων</a:t>
            </a:r>
            <a:r>
              <a:rPr lang="el-GR" sz="3000" dirty="0">
                <a:solidFill>
                  <a:prstClr val="black"/>
                </a:solidFill>
                <a:cs typeface="Arial" charset="0"/>
              </a:rPr>
              <a:t>: </a:t>
            </a:r>
            <a:r>
              <a:rPr lang="el-GR" sz="3000" dirty="0" err="1" smtClean="0">
                <a:solidFill>
                  <a:prstClr val="black"/>
                </a:solidFill>
                <a:cs typeface="Arial" charset="0"/>
              </a:rPr>
              <a:t>Παπαιωάννου</a:t>
            </a:r>
            <a:r>
              <a:rPr lang="el-GR" sz="3000" dirty="0" smtClean="0">
                <a:solidFill>
                  <a:prstClr val="black"/>
                </a:solidFill>
                <a:cs typeface="Arial" charset="0"/>
              </a:rPr>
              <a:t> Χρυσούλα,</a:t>
            </a:r>
          </a:p>
          <a:p>
            <a:pPr lvl="0" algn="l">
              <a:lnSpc>
                <a:spcPct val="110000"/>
              </a:lnSpc>
              <a:spcBef>
                <a:spcPts val="0"/>
              </a:spcBef>
              <a:spcAft>
                <a:spcPts val="1200"/>
              </a:spcAft>
              <a:defRPr/>
            </a:pPr>
            <a:r>
              <a:rPr lang="el-GR" sz="3000" dirty="0" smtClean="0">
                <a:solidFill>
                  <a:prstClr val="black"/>
                </a:solidFill>
                <a:cs typeface="Arial" charset="0"/>
              </a:rPr>
              <a:t>Αναπληρώτρια Καθηγήτρια.</a:t>
            </a:r>
            <a:endParaRPr lang="el-GR" sz="3000" dirty="0">
              <a:solidFill>
                <a:prstClr val="black"/>
              </a:solidFill>
              <a:cs typeface="Arial" charset="0"/>
            </a:endParaRPr>
          </a:p>
          <a:p>
            <a:pPr lvl="0" algn="l">
              <a:lnSpc>
                <a:spcPct val="110000"/>
              </a:lnSpc>
              <a:spcBef>
                <a:spcPts val="0"/>
              </a:spcBef>
              <a:defRPr/>
            </a:pPr>
            <a:r>
              <a:rPr lang="el-GR" sz="3000" dirty="0" smtClean="0">
                <a:solidFill>
                  <a:prstClr val="black"/>
                </a:solidFill>
                <a:cs typeface="Arial" charset="0"/>
              </a:rPr>
              <a:t>Τμήμα Τεχνολόγων Γεωπόνων</a:t>
            </a:r>
            <a:r>
              <a:rPr lang="el-GR" sz="2800" dirty="0" smtClean="0">
                <a:solidFill>
                  <a:prstClr val="black"/>
                </a:solidFill>
                <a:cs typeface="Arial" charset="0"/>
              </a:rPr>
              <a:t>. </a:t>
            </a:r>
            <a:endParaRPr lang="en-US" sz="2800" b="1" dirty="0">
              <a:solidFill>
                <a:prstClr val="black"/>
              </a:solidFill>
              <a:cs typeface="Arial" charset="0"/>
            </a:endParaRPr>
          </a:p>
          <a:p>
            <a:endParaRPr lang="el-GR" dirty="0"/>
          </a:p>
        </p:txBody>
      </p:sp>
      <p:sp>
        <p:nvSpPr>
          <p:cNvPr id="2" name="Τίτλος 1"/>
          <p:cNvSpPr>
            <a:spLocks noGrp="1"/>
          </p:cNvSpPr>
          <p:nvPr>
            <p:ph type="ctrTitle"/>
          </p:nvPr>
        </p:nvSpPr>
        <p:spPr>
          <a:xfrm>
            <a:off x="755576" y="1628801"/>
            <a:ext cx="7628012" cy="936103"/>
          </a:xfrm>
        </p:spPr>
        <p:txBody>
          <a:bodyPr>
            <a:noAutofit/>
          </a:bodyPr>
          <a:lstStyle/>
          <a:p>
            <a:r>
              <a:rPr lang="el-GR" sz="4100" b="1" dirty="0" err="1" smtClean="0">
                <a:solidFill>
                  <a:prstClr val="black"/>
                </a:solidFill>
              </a:rPr>
              <a:t>Μετασυλλεκτικοί</a:t>
            </a:r>
            <a:r>
              <a:rPr lang="el-GR" sz="4100" b="1" dirty="0" smtClean="0">
                <a:solidFill>
                  <a:prstClr val="black"/>
                </a:solidFill>
              </a:rPr>
              <a:t> Χειρισμοί Γεωργικών Προϊόντων</a:t>
            </a:r>
            <a:endParaRPr lang="el-GR" sz="4100" dirty="0"/>
          </a:p>
        </p:txBody>
      </p:sp>
      <p:pic>
        <p:nvPicPr>
          <p:cNvPr id="9" name="Εικόνα 1" descr="Λογότυπο Τεχνολογικό Εκπαιδευτικό Ίδρυμα Θεσσαλίας.">
            <a:hlinkClick r:id="rId7" tooltip="Μετάβαση στην Ιστοσελίδα του Ιδρύματος"/>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1188" y="449376"/>
            <a:ext cx="3456432" cy="1146048"/>
          </a:xfrm>
          <a:prstGeom prst="rect">
            <a:avLst/>
          </a:prstGeom>
        </p:spPr>
      </p:pic>
    </p:spTree>
    <p:custDataLst>
      <p:tags r:id="rId1"/>
    </p:custDataLst>
    <p:extLst>
      <p:ext uri="{BB962C8B-B14F-4D97-AF65-F5344CB8AC3E}">
        <p14:creationId xmlns:p14="http://schemas.microsoft.com/office/powerpoint/2010/main" val="12223559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4B3E41E-24DC-44E5-A242-12538B377EB6}" type="slidenum">
              <a:rPr lang="el-GR" smtClean="0"/>
              <a:pPr/>
              <a:t>10</a:t>
            </a:fld>
            <a:endParaRPr lang="el-GR"/>
          </a:p>
        </p:txBody>
      </p:sp>
      <p:sp>
        <p:nvSpPr>
          <p:cNvPr id="2" name="Τίτλος 1"/>
          <p:cNvSpPr>
            <a:spLocks noGrp="1"/>
          </p:cNvSpPr>
          <p:nvPr>
            <p:ph type="title"/>
          </p:nvPr>
        </p:nvSpPr>
        <p:spPr>
          <a:xfrm>
            <a:off x="683568" y="980728"/>
            <a:ext cx="7992888" cy="4608512"/>
          </a:xfrm>
        </p:spPr>
        <p:style>
          <a:lnRef idx="1">
            <a:schemeClr val="accent1"/>
          </a:lnRef>
          <a:fillRef idx="3">
            <a:schemeClr val="accent1"/>
          </a:fillRef>
          <a:effectRef idx="2">
            <a:schemeClr val="accent1"/>
          </a:effectRef>
          <a:fontRef idx="minor">
            <a:schemeClr val="lt1"/>
          </a:fontRef>
        </p:style>
        <p:txBody>
          <a:bodyPr/>
          <a:lstStyle/>
          <a:p>
            <a:r>
              <a:rPr lang="el-GR" dirty="0" smtClean="0">
                <a:solidFill>
                  <a:schemeClr val="bg1"/>
                </a:solidFill>
              </a:rPr>
              <a:t>Ωρίμανση ???</a:t>
            </a:r>
            <a:br>
              <a:rPr lang="el-GR" dirty="0" smtClean="0">
                <a:solidFill>
                  <a:schemeClr val="bg1"/>
                </a:solidFill>
              </a:rPr>
            </a:br>
            <a:r>
              <a:rPr lang="el-GR" dirty="0" smtClean="0">
                <a:solidFill>
                  <a:schemeClr val="bg1"/>
                </a:solidFill>
              </a:rPr>
              <a:t>≠</a:t>
            </a:r>
            <a:br>
              <a:rPr lang="el-GR" dirty="0" smtClean="0">
                <a:solidFill>
                  <a:schemeClr val="bg1"/>
                </a:solidFill>
              </a:rPr>
            </a:br>
            <a:r>
              <a:rPr lang="el-GR" dirty="0" smtClean="0">
                <a:solidFill>
                  <a:schemeClr val="bg1"/>
                </a:solidFill>
              </a:rPr>
              <a:t> Συγκομιδή????</a:t>
            </a:r>
            <a:endParaRPr lang="el-GR" dirty="0">
              <a:solidFill>
                <a:schemeClr val="bg1"/>
              </a:solidFill>
            </a:endParaRPr>
          </a:p>
        </p:txBody>
      </p:sp>
    </p:spTree>
    <p:extLst>
      <p:ext uri="{BB962C8B-B14F-4D97-AF65-F5344CB8AC3E}">
        <p14:creationId xmlns:p14="http://schemas.microsoft.com/office/powerpoint/2010/main" val="1768713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B3E41E-24DC-44E5-A242-12538B377EB6}" type="slidenum">
              <a:rPr lang="el-GR" smtClean="0"/>
              <a:pPr/>
              <a:t>11</a:t>
            </a:fld>
            <a:endParaRPr lang="el-GR"/>
          </a:p>
        </p:txBody>
      </p:sp>
      <p:pic>
        <p:nvPicPr>
          <p:cNvPr id="4098" name="Picture 2" descr="http://image.slidesharecdn.com/afterharvest-130406235212-phpapp02/95/post-harvest-handling-of-fruits-4-638.jpg?cb=13653104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124743"/>
            <a:ext cx="8136904" cy="542789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l-GR" smtClean="0"/>
              <a:t>Συγκομιδή (</a:t>
            </a:r>
            <a:r>
              <a:rPr lang="en-US" smtClean="0"/>
              <a:t>harvest)</a:t>
            </a:r>
            <a:endParaRPr lang="el-GR"/>
          </a:p>
        </p:txBody>
      </p:sp>
    </p:spTree>
    <p:custDataLst>
      <p:tags r:id="rId1"/>
    </p:custDataLst>
    <p:extLst>
      <p:ext uri="{BB962C8B-B14F-4D97-AF65-F5344CB8AC3E}">
        <p14:creationId xmlns:p14="http://schemas.microsoft.com/office/powerpoint/2010/main" val="819629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B3E41E-24DC-44E5-A242-12538B377EB6}" type="slidenum">
              <a:rPr lang="el-GR" smtClean="0"/>
              <a:pPr/>
              <a:t>12</a:t>
            </a:fld>
            <a:endParaRPr lang="el-GR"/>
          </a:p>
        </p:txBody>
      </p:sp>
      <p:pic>
        <p:nvPicPr>
          <p:cNvPr id="5122" name="Picture 2" descr="http://image.slidesharecdn.com/afterharvest-130406235212-phpapp02/95/post-harvest-handling-of-fruits-5-638.jpg?cb=13653104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196752"/>
            <a:ext cx="8208912" cy="518457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l-GR" smtClean="0"/>
              <a:t>Ωρίμανση (</a:t>
            </a:r>
            <a:r>
              <a:rPr lang="en-US" smtClean="0"/>
              <a:t>maturity)</a:t>
            </a:r>
            <a:endParaRPr lang="el-GR"/>
          </a:p>
        </p:txBody>
      </p:sp>
    </p:spTree>
    <p:custDataLst>
      <p:tags r:id="rId1"/>
    </p:custDataLst>
    <p:extLst>
      <p:ext uri="{BB962C8B-B14F-4D97-AF65-F5344CB8AC3E}">
        <p14:creationId xmlns:p14="http://schemas.microsoft.com/office/powerpoint/2010/main" val="4135089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B3E41E-24DC-44E5-A242-12538B377EB6}" type="slidenum">
              <a:rPr lang="el-GR" smtClean="0"/>
              <a:pPr/>
              <a:t>13</a:t>
            </a:fld>
            <a:endParaRPr lang="el-GR"/>
          </a:p>
        </p:txBody>
      </p:sp>
      <p:pic>
        <p:nvPicPr>
          <p:cNvPr id="6146" name="Picture 2" descr="http://image.slidesharecdn.com/afterharvest-130406235212-phpapp02/95/post-harvest-handling-of-fruits-6-638.jpg?cb=13653104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268760"/>
            <a:ext cx="7848872" cy="511256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l-GR" smtClean="0"/>
              <a:t>Ωρίμανση ανάλογα με το μέγεθος</a:t>
            </a:r>
            <a:endParaRPr lang="el-GR"/>
          </a:p>
        </p:txBody>
      </p:sp>
    </p:spTree>
    <p:custDataLst>
      <p:tags r:id="rId1"/>
    </p:custDataLst>
    <p:extLst>
      <p:ext uri="{BB962C8B-B14F-4D97-AF65-F5344CB8AC3E}">
        <p14:creationId xmlns:p14="http://schemas.microsoft.com/office/powerpoint/2010/main" val="261450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B3E41E-24DC-44E5-A242-12538B377EB6}" type="slidenum">
              <a:rPr lang="el-GR" smtClean="0"/>
              <a:pPr/>
              <a:t>14</a:t>
            </a:fld>
            <a:endParaRPr lang="el-GR"/>
          </a:p>
        </p:txBody>
      </p:sp>
      <p:pic>
        <p:nvPicPr>
          <p:cNvPr id="7170" name="Picture 2" descr="http://image.slidesharecdn.com/afterharvest-130406235212-phpapp02/95/post-harvest-handling-of-fruits-7-638.jpg?cb=13653104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700808"/>
            <a:ext cx="7967176" cy="468052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l-GR" smtClean="0"/>
              <a:t>Ωρίμανση ανάλογα με το χρώμα</a:t>
            </a:r>
            <a:endParaRPr lang="el-GR"/>
          </a:p>
        </p:txBody>
      </p:sp>
    </p:spTree>
    <p:custDataLst>
      <p:tags r:id="rId1"/>
    </p:custDataLst>
    <p:extLst>
      <p:ext uri="{BB962C8B-B14F-4D97-AF65-F5344CB8AC3E}">
        <p14:creationId xmlns:p14="http://schemas.microsoft.com/office/powerpoint/2010/main" val="1126408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B3E41E-24DC-44E5-A242-12538B377EB6}" type="slidenum">
              <a:rPr lang="el-GR" smtClean="0"/>
              <a:pPr/>
              <a:t>15</a:t>
            </a:fld>
            <a:endParaRPr lang="el-GR"/>
          </a:p>
        </p:txBody>
      </p:sp>
      <p:pic>
        <p:nvPicPr>
          <p:cNvPr id="8194" name="Picture 2" descr="http://image.slidesharecdn.com/afterharvest-130406235212-phpapp02/95/post-harvest-handling-of-fruits-9-638.jpg?cb=13653104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484784"/>
            <a:ext cx="7848872" cy="475252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l-GR" smtClean="0"/>
              <a:t>Υψηλή ποιότητα - Τιμή</a:t>
            </a:r>
            <a:endParaRPr lang="el-GR"/>
          </a:p>
        </p:txBody>
      </p:sp>
    </p:spTree>
    <p:custDataLst>
      <p:tags r:id="rId1"/>
    </p:custDataLst>
    <p:extLst>
      <p:ext uri="{BB962C8B-B14F-4D97-AF65-F5344CB8AC3E}">
        <p14:creationId xmlns:p14="http://schemas.microsoft.com/office/powerpoint/2010/main" val="1063368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B3E41E-24DC-44E5-A242-12538B377EB6}" type="slidenum">
              <a:rPr lang="el-GR" smtClean="0"/>
              <a:pPr/>
              <a:t>16</a:t>
            </a:fld>
            <a:endParaRPr lang="el-GR"/>
          </a:p>
        </p:txBody>
      </p:sp>
      <p:pic>
        <p:nvPicPr>
          <p:cNvPr id="9218" name="Picture 2" descr="http://image.slidesharecdn.com/afterharvest-130406235212-phpapp02/95/post-harvest-handling-of-fruits-10-638.jpg?cb=13653104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412776"/>
            <a:ext cx="8496944" cy="4640213"/>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l-GR" dirty="0" smtClean="0"/>
              <a:t>Σκίαση</a:t>
            </a:r>
            <a:r>
              <a:rPr lang="en-US" dirty="0" smtClean="0"/>
              <a:t> (shade)</a:t>
            </a:r>
            <a:endParaRPr lang="el-GR" dirty="0"/>
          </a:p>
        </p:txBody>
      </p:sp>
    </p:spTree>
    <p:custDataLst>
      <p:tags r:id="rId1"/>
    </p:custDataLst>
    <p:extLst>
      <p:ext uri="{BB962C8B-B14F-4D97-AF65-F5344CB8AC3E}">
        <p14:creationId xmlns:p14="http://schemas.microsoft.com/office/powerpoint/2010/main" val="333656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B3E41E-24DC-44E5-A242-12538B377EB6}" type="slidenum">
              <a:rPr lang="el-GR" smtClean="0"/>
              <a:pPr/>
              <a:t>17</a:t>
            </a:fld>
            <a:endParaRPr lang="el-GR"/>
          </a:p>
        </p:txBody>
      </p:sp>
      <p:pic>
        <p:nvPicPr>
          <p:cNvPr id="10242" name="Picture 2" descr="http://image.slidesharecdn.com/afterharvest-130406235212-phpapp02/95/post-harvest-handling-of-fruits-11-638.jpg?cb=13653104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556792"/>
            <a:ext cx="8208912" cy="4496197"/>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l-GR" dirty="0" smtClean="0"/>
              <a:t>Χειρισμός  (</a:t>
            </a:r>
            <a:r>
              <a:rPr lang="en-US" dirty="0" smtClean="0"/>
              <a:t>handling)</a:t>
            </a:r>
            <a:endParaRPr lang="el-GR" dirty="0"/>
          </a:p>
        </p:txBody>
      </p:sp>
    </p:spTree>
    <p:custDataLst>
      <p:tags r:id="rId1"/>
    </p:custDataLst>
    <p:extLst>
      <p:ext uri="{BB962C8B-B14F-4D97-AF65-F5344CB8AC3E}">
        <p14:creationId xmlns:p14="http://schemas.microsoft.com/office/powerpoint/2010/main" val="291320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B3E41E-24DC-44E5-A242-12538B377EB6}" type="slidenum">
              <a:rPr lang="el-GR" smtClean="0"/>
              <a:pPr/>
              <a:t>18</a:t>
            </a:fld>
            <a:endParaRPr lang="el-GR"/>
          </a:p>
        </p:txBody>
      </p:sp>
      <p:pic>
        <p:nvPicPr>
          <p:cNvPr id="11266" name="Picture 2" descr="http://image.slidesharecdn.com/afterharvest-130406235212-phpapp02/95/post-harvest-handling-of-fruits-12-638.jpg?cb=13653104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340768"/>
            <a:ext cx="8424936" cy="471222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l-GR" smtClean="0"/>
              <a:t>Απόθεση (</a:t>
            </a:r>
            <a:r>
              <a:rPr lang="en-US" smtClean="0"/>
              <a:t>dumping)</a:t>
            </a:r>
            <a:endParaRPr lang="el-GR"/>
          </a:p>
        </p:txBody>
      </p:sp>
    </p:spTree>
    <p:custDataLst>
      <p:tags r:id="rId1"/>
    </p:custDataLst>
    <p:extLst>
      <p:ext uri="{BB962C8B-B14F-4D97-AF65-F5344CB8AC3E}">
        <p14:creationId xmlns:p14="http://schemas.microsoft.com/office/powerpoint/2010/main" val="3288020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B3E41E-24DC-44E5-A242-12538B377EB6}" type="slidenum">
              <a:rPr lang="el-GR" smtClean="0"/>
              <a:pPr/>
              <a:t>19</a:t>
            </a:fld>
            <a:endParaRPr lang="el-GR"/>
          </a:p>
        </p:txBody>
      </p:sp>
      <p:pic>
        <p:nvPicPr>
          <p:cNvPr id="12290" name="Picture 2" descr="http://image.slidesharecdn.com/afterharvest-130406235212-phpapp02/95/post-harvest-handling-of-fruits-13-638.jpg?cb=13653104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124744"/>
            <a:ext cx="8208912" cy="518457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l-GR" smtClean="0"/>
              <a:t>Διαλογή (</a:t>
            </a:r>
            <a:r>
              <a:rPr lang="en-US" smtClean="0"/>
              <a:t>pre-sorting)</a:t>
            </a:r>
            <a:endParaRPr lang="el-GR"/>
          </a:p>
        </p:txBody>
      </p:sp>
    </p:spTree>
    <p:custDataLst>
      <p:tags r:id="rId1"/>
    </p:custDataLst>
    <p:extLst>
      <p:ext uri="{BB962C8B-B14F-4D97-AF65-F5344CB8AC3E}">
        <p14:creationId xmlns:p14="http://schemas.microsoft.com/office/powerpoint/2010/main" val="254558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1" descr="."/>
          <p:cNvSpPr>
            <a:spLocks noGrp="1"/>
          </p:cNvSpPr>
          <p:nvPr>
            <p:ph type="sldNum" sz="quarter" idx="12"/>
          </p:nvPr>
        </p:nvSpPr>
        <p:spPr/>
        <p:txBody>
          <a:bodyPr/>
          <a:lstStyle/>
          <a:p>
            <a:pPr>
              <a:defRPr/>
            </a:pPr>
            <a:fld id="{E034B054-DA0D-4AD9-A3C5-59235BE4FE8B}" type="slidenum">
              <a:rPr lang="el-GR" sz="1400" smtClean="0">
                <a:solidFill>
                  <a:prstClr val="black"/>
                </a:solidFill>
              </a:rPr>
              <a:pPr>
                <a:defRPr/>
              </a:pPr>
              <a:t>2</a:t>
            </a:fld>
            <a:endParaRPr lang="el-GR" sz="1400" dirty="0">
              <a:solidFill>
                <a:prstClr val="black"/>
              </a:solidFill>
            </a:endParaRPr>
          </a:p>
        </p:txBody>
      </p:sp>
      <p:pic>
        <p:nvPicPr>
          <p:cNvPr id="5" name="Εικόνα 1" descr="  Λογότυπο για Άδειες χρήσης Creative Commons, B Y, NC, ND. ">
            <a:hlinkClick r:id="rId3" tooltip="Μετάβαση στην Άδεια Χρήσης "/>
          </p:cNvPr>
          <p:cNvPicPr>
            <a:picLocks noChangeAspect="1" noChangeArrowheads="1"/>
          </p:cNvPicPr>
          <p:nvPr/>
        </p:nvPicPr>
        <p:blipFill>
          <a:blip r:embed="rId4" cstate="print"/>
          <a:srcRect/>
          <a:stretch>
            <a:fillRect/>
          </a:stretch>
        </p:blipFill>
        <p:spPr bwMode="auto">
          <a:xfrm>
            <a:off x="3779838" y="5516563"/>
            <a:ext cx="1584325"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Θέση περιεχομένου 1"/>
          <p:cNvSpPr>
            <a:spLocks noGrp="1"/>
          </p:cNvSpPr>
          <p:nvPr>
            <p:ph idx="1"/>
          </p:nvPr>
        </p:nvSpPr>
        <p:spPr/>
        <p:txBody>
          <a:bodyPr/>
          <a:lstStyle/>
          <a:p>
            <a:pPr eaLnBrk="1" hangingPunct="1">
              <a:spcBef>
                <a:spcPts val="0"/>
              </a:spcBef>
              <a:spcAft>
                <a:spcPts val="1200"/>
              </a:spcAft>
            </a:pPr>
            <a:r>
              <a:rPr lang="el-GR" sz="2800" dirty="0" smtClean="0"/>
              <a:t>Το παρόν εκπαιδευτικό υλικό υπόκειται στην παρακάτω άδεια χρήσ</a:t>
            </a:r>
            <a:r>
              <a:rPr lang="el-GR" sz="2800" dirty="0"/>
              <a:t>η</a:t>
            </a:r>
            <a:r>
              <a:rPr lang="el-GR" sz="2800" dirty="0" smtClean="0"/>
              <a:t>ς </a:t>
            </a:r>
            <a:r>
              <a:rPr lang="en-US" sz="2800" dirty="0" smtClean="0"/>
              <a:t>Creative Commons</a:t>
            </a:r>
            <a:r>
              <a:rPr lang="el-GR" sz="2800" dirty="0" smtClean="0"/>
              <a:t> (</a:t>
            </a:r>
            <a:r>
              <a:rPr lang="en-US" sz="2800" dirty="0" smtClean="0"/>
              <a:t>C C)</a:t>
            </a:r>
            <a:r>
              <a:rPr lang="el-GR" sz="2800" dirty="0" smtClean="0"/>
              <a:t>: </a:t>
            </a:r>
            <a:r>
              <a:rPr lang="el-GR" sz="2400" b="1" dirty="0" smtClean="0"/>
              <a:t>Αναφορά δημιουργού</a:t>
            </a:r>
            <a:r>
              <a:rPr lang="en-US" sz="2400" b="1" dirty="0" smtClean="0"/>
              <a:t> (B</a:t>
            </a:r>
            <a:r>
              <a:rPr lang="el-GR" sz="2400" b="1" dirty="0" smtClean="0"/>
              <a:t> </a:t>
            </a:r>
            <a:r>
              <a:rPr lang="en-US" sz="2400" b="1" dirty="0" smtClean="0"/>
              <a:t>Y)</a:t>
            </a:r>
            <a:r>
              <a:rPr lang="en-US" sz="2400" dirty="0" smtClean="0"/>
              <a:t>,</a:t>
            </a:r>
            <a:r>
              <a:rPr lang="el-GR" sz="2400" dirty="0" smtClean="0"/>
              <a:t> </a:t>
            </a:r>
            <a:r>
              <a:rPr lang="el-GR" sz="2400" b="1" dirty="0" smtClean="0"/>
              <a:t>Μη εμπορική χρήση</a:t>
            </a:r>
            <a:r>
              <a:rPr lang="en-US" sz="2400" b="1" dirty="0" smtClean="0"/>
              <a:t> (N</a:t>
            </a:r>
            <a:r>
              <a:rPr lang="el-GR" sz="2400" b="1" dirty="0" smtClean="0"/>
              <a:t> </a:t>
            </a:r>
            <a:r>
              <a:rPr lang="en-US" sz="2400" b="1" dirty="0" smtClean="0"/>
              <a:t>C)</a:t>
            </a:r>
            <a:r>
              <a:rPr lang="en-US" sz="2400" dirty="0" smtClean="0"/>
              <a:t>,</a:t>
            </a:r>
            <a:r>
              <a:rPr lang="el-GR" sz="2400" dirty="0" smtClean="0"/>
              <a:t> </a:t>
            </a:r>
            <a:r>
              <a:rPr lang="el-GR" sz="2400" b="1" dirty="0" smtClean="0"/>
              <a:t>Μη τροποποίηση</a:t>
            </a:r>
            <a:r>
              <a:rPr lang="en-US" sz="2400" b="1" dirty="0" smtClean="0"/>
              <a:t> (N</a:t>
            </a:r>
            <a:r>
              <a:rPr lang="el-GR" sz="2400" b="1" dirty="0" smtClean="0"/>
              <a:t> </a:t>
            </a:r>
            <a:r>
              <a:rPr lang="en-US" sz="2400" b="1" dirty="0" smtClean="0"/>
              <a:t>D)</a:t>
            </a:r>
            <a:r>
              <a:rPr lang="el-GR" sz="2400" dirty="0"/>
              <a:t>,</a:t>
            </a:r>
            <a:r>
              <a:rPr lang="en-US" sz="2400" dirty="0" smtClean="0"/>
              <a:t> </a:t>
            </a:r>
            <a:r>
              <a:rPr lang="el-GR" sz="2400" b="1" dirty="0" smtClean="0"/>
              <a:t>3.0</a:t>
            </a:r>
            <a:r>
              <a:rPr lang="en-US" sz="2400" b="1" dirty="0" smtClean="0"/>
              <a:t>,</a:t>
            </a:r>
            <a:r>
              <a:rPr lang="el-GR" sz="2400" b="1" dirty="0" smtClean="0"/>
              <a:t> Μη εισαγόμενο</a:t>
            </a:r>
            <a:r>
              <a:rPr lang="en-US" sz="2400" b="1" dirty="0" smtClean="0"/>
              <a:t>.</a:t>
            </a:r>
            <a:r>
              <a:rPr lang="en-US" sz="2400" dirty="0" smtClean="0"/>
              <a:t> </a:t>
            </a:r>
            <a:endParaRPr lang="el-GR" sz="2400" dirty="0" smtClean="0"/>
          </a:p>
          <a:p>
            <a:pPr eaLnBrk="1" hangingPunct="1"/>
            <a:r>
              <a:rPr lang="el-GR" sz="2800" dirty="0" smtClean="0"/>
              <a:t>Για εκπαιδευτικό υλικό, όπως εικόνες, που υπόκειται σε άλλου τύπου άδειας χρήσης, η άδεια χρήσης αναφέρεται ρητώς. </a:t>
            </a:r>
          </a:p>
        </p:txBody>
      </p:sp>
      <p:sp>
        <p:nvSpPr>
          <p:cNvPr id="3074" name="Τίτλος 1"/>
          <p:cNvSpPr>
            <a:spLocks noGrp="1"/>
          </p:cNvSpPr>
          <p:nvPr>
            <p:ph type="title"/>
          </p:nvPr>
        </p:nvSpPr>
        <p:spPr/>
        <p:txBody>
          <a:bodyPr/>
          <a:lstStyle/>
          <a:p>
            <a:pPr eaLnBrk="1" hangingPunct="1"/>
            <a:r>
              <a:rPr lang="el-GR" b="1" dirty="0" smtClean="0"/>
              <a:t>Άδειες χρήσης </a:t>
            </a:r>
            <a:endParaRPr lang="el-GR" dirty="0" smtClean="0"/>
          </a:p>
        </p:txBody>
      </p:sp>
    </p:spTree>
    <p:custDataLst>
      <p:tags r:id="rId1"/>
    </p:custDataLst>
    <p:extLst>
      <p:ext uri="{BB962C8B-B14F-4D97-AF65-F5344CB8AC3E}">
        <p14:creationId xmlns:p14="http://schemas.microsoft.com/office/powerpoint/2010/main" val="31966123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B3E41E-24DC-44E5-A242-12538B377EB6}" type="slidenum">
              <a:rPr lang="el-GR" smtClean="0"/>
              <a:pPr/>
              <a:t>20</a:t>
            </a:fld>
            <a:endParaRPr lang="el-GR"/>
          </a:p>
        </p:txBody>
      </p:sp>
      <p:pic>
        <p:nvPicPr>
          <p:cNvPr id="13314" name="Picture 2" descr="http://image.slidesharecdn.com/afterharvest-130406235212-phpapp02/95/post-harvest-handling-of-fruits-14-638.jpg?cb=13653104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484784"/>
            <a:ext cx="8064896" cy="475252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normAutofit fontScale="90000"/>
          </a:bodyPr>
          <a:lstStyle/>
          <a:p>
            <a:r>
              <a:rPr lang="el-GR" smtClean="0"/>
              <a:t>Πλύσιμο-Καθαρισμός (</a:t>
            </a:r>
            <a:r>
              <a:rPr lang="en-US" smtClean="0"/>
              <a:t>washing and cleaning)</a:t>
            </a:r>
            <a:endParaRPr lang="el-GR"/>
          </a:p>
        </p:txBody>
      </p:sp>
    </p:spTree>
    <p:custDataLst>
      <p:tags r:id="rId1"/>
    </p:custDataLst>
    <p:extLst>
      <p:ext uri="{BB962C8B-B14F-4D97-AF65-F5344CB8AC3E}">
        <p14:creationId xmlns:p14="http://schemas.microsoft.com/office/powerpoint/2010/main" val="38645762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B3E41E-24DC-44E5-A242-12538B377EB6}" type="slidenum">
              <a:rPr lang="el-GR" smtClean="0"/>
              <a:pPr/>
              <a:t>21</a:t>
            </a:fld>
            <a:endParaRPr lang="el-GR"/>
          </a:p>
        </p:txBody>
      </p:sp>
      <p:pic>
        <p:nvPicPr>
          <p:cNvPr id="14338" name="Picture 2" descr="http://image.slidesharecdn.com/afterharvest-130406235212-phpapp02/95/post-harvest-handling-of-fruits-15-638.jpg?cb=13653104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412776"/>
            <a:ext cx="8352928" cy="489654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l-GR" smtClean="0"/>
              <a:t>Μέγεθος (</a:t>
            </a:r>
            <a:r>
              <a:rPr lang="en-US" smtClean="0"/>
              <a:t>size)</a:t>
            </a:r>
            <a:endParaRPr lang="el-GR"/>
          </a:p>
        </p:txBody>
      </p:sp>
    </p:spTree>
    <p:custDataLst>
      <p:tags r:id="rId1"/>
    </p:custDataLst>
    <p:extLst>
      <p:ext uri="{BB962C8B-B14F-4D97-AF65-F5344CB8AC3E}">
        <p14:creationId xmlns:p14="http://schemas.microsoft.com/office/powerpoint/2010/main" val="4993927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B3E41E-24DC-44E5-A242-12538B377EB6}" type="slidenum">
              <a:rPr lang="el-GR" smtClean="0"/>
              <a:pPr/>
              <a:t>22</a:t>
            </a:fld>
            <a:endParaRPr lang="el-GR"/>
          </a:p>
        </p:txBody>
      </p:sp>
      <p:pic>
        <p:nvPicPr>
          <p:cNvPr id="15362" name="Picture 2" descr="http://image.slidesharecdn.com/afterharvest-130406235212-phpapp02/95/post-harvest-handling-of-fruits-16-638.jpg?cb=13653104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412776"/>
            <a:ext cx="8496944" cy="504056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l-GR" dirty="0" smtClean="0"/>
              <a:t>Χαρακτηρισμοί και ποιότητα</a:t>
            </a:r>
            <a:endParaRPr lang="el-GR" dirty="0"/>
          </a:p>
        </p:txBody>
      </p:sp>
    </p:spTree>
    <p:custDataLst>
      <p:tags r:id="rId1"/>
    </p:custDataLst>
    <p:extLst>
      <p:ext uri="{BB962C8B-B14F-4D97-AF65-F5344CB8AC3E}">
        <p14:creationId xmlns:p14="http://schemas.microsoft.com/office/powerpoint/2010/main" val="3895645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B3E41E-24DC-44E5-A242-12538B377EB6}" type="slidenum">
              <a:rPr lang="el-GR" smtClean="0"/>
              <a:pPr/>
              <a:t>23</a:t>
            </a:fld>
            <a:endParaRPr lang="el-GR"/>
          </a:p>
        </p:txBody>
      </p:sp>
      <p:pic>
        <p:nvPicPr>
          <p:cNvPr id="16386" name="Picture 2" descr="http://image.slidesharecdn.com/afterharvest-130406235212-phpapp02/95/post-harvest-handling-of-fruits-17-638.jpg?cb=13653104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124744"/>
            <a:ext cx="8136904" cy="518457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l-GR" smtClean="0"/>
              <a:t>Μέθοδοι </a:t>
            </a:r>
            <a:r>
              <a:rPr lang="en-US" smtClean="0"/>
              <a:t>pre-cooling</a:t>
            </a:r>
            <a:endParaRPr lang="el-GR"/>
          </a:p>
        </p:txBody>
      </p:sp>
    </p:spTree>
    <p:custDataLst>
      <p:tags r:id="rId1"/>
    </p:custDataLst>
    <p:extLst>
      <p:ext uri="{BB962C8B-B14F-4D97-AF65-F5344CB8AC3E}">
        <p14:creationId xmlns:p14="http://schemas.microsoft.com/office/powerpoint/2010/main" val="23692367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B3E41E-24DC-44E5-A242-12538B377EB6}" type="slidenum">
              <a:rPr lang="el-GR" smtClean="0"/>
              <a:pPr/>
              <a:t>24</a:t>
            </a:fld>
            <a:endParaRPr lang="el-GR"/>
          </a:p>
        </p:txBody>
      </p:sp>
      <p:pic>
        <p:nvPicPr>
          <p:cNvPr id="17410" name="Picture 2" descr="http://image.slidesharecdn.com/afterharvest-130406235212-phpapp02/95/post-harvest-handling-of-fruits-18-638.jpg?cb=13653104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1196752"/>
            <a:ext cx="8208912" cy="518457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custDataLst>
              <p:tags r:id="rId2"/>
            </p:custDataLst>
          </p:nvPr>
        </p:nvSpPr>
        <p:spPr/>
        <p:txBody>
          <a:bodyPr/>
          <a:lstStyle/>
          <a:p>
            <a:r>
              <a:rPr lang="en-US" dirty="0" smtClean="0"/>
              <a:t>Room Cooling</a:t>
            </a:r>
            <a:endParaRPr lang="el-GR" dirty="0"/>
          </a:p>
        </p:txBody>
      </p:sp>
    </p:spTree>
    <p:custDataLst>
      <p:tags r:id="rId1"/>
    </p:custDataLst>
    <p:extLst>
      <p:ext uri="{BB962C8B-B14F-4D97-AF65-F5344CB8AC3E}">
        <p14:creationId xmlns:p14="http://schemas.microsoft.com/office/powerpoint/2010/main" val="4099813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B3E41E-24DC-44E5-A242-12538B377EB6}" type="slidenum">
              <a:rPr lang="el-GR" smtClean="0"/>
              <a:pPr/>
              <a:t>25</a:t>
            </a:fld>
            <a:endParaRPr lang="el-GR"/>
          </a:p>
        </p:txBody>
      </p:sp>
      <p:pic>
        <p:nvPicPr>
          <p:cNvPr id="18434" name="Picture 2" descr="http://image.slidesharecdn.com/afterharvest-130406235212-phpapp02/95/post-harvest-handling-of-fruits-19-638.jpg?cb=13653104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124744"/>
            <a:ext cx="8568952" cy="525658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493204" y="0"/>
            <a:ext cx="8229600" cy="1143000"/>
          </a:xfrm>
        </p:spPr>
        <p:txBody>
          <a:bodyPr>
            <a:normAutofit fontScale="90000"/>
          </a:bodyPr>
          <a:lstStyle/>
          <a:p>
            <a:r>
              <a:rPr lang="el-GR" dirty="0" err="1" smtClean="0"/>
              <a:t>Room</a:t>
            </a:r>
            <a:r>
              <a:rPr lang="el-GR" dirty="0" smtClean="0"/>
              <a:t> </a:t>
            </a:r>
            <a:r>
              <a:rPr lang="el-GR" dirty="0" err="1" smtClean="0"/>
              <a:t>Cooling</a:t>
            </a:r>
            <a:r>
              <a:rPr lang="el-GR" dirty="0" smtClean="0"/>
              <a:t> - πλεονεκτήματα-μειονεκτήματα</a:t>
            </a:r>
            <a:endParaRPr lang="el-GR" dirty="0"/>
          </a:p>
        </p:txBody>
      </p:sp>
    </p:spTree>
    <p:custDataLst>
      <p:tags r:id="rId1"/>
    </p:custDataLst>
    <p:extLst>
      <p:ext uri="{BB962C8B-B14F-4D97-AF65-F5344CB8AC3E}">
        <p14:creationId xmlns:p14="http://schemas.microsoft.com/office/powerpoint/2010/main" val="17659279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B3E41E-24DC-44E5-A242-12538B377EB6}" type="slidenum">
              <a:rPr lang="el-GR" smtClean="0"/>
              <a:pPr/>
              <a:t>26</a:t>
            </a:fld>
            <a:endParaRPr lang="el-GR"/>
          </a:p>
        </p:txBody>
      </p:sp>
      <p:pic>
        <p:nvPicPr>
          <p:cNvPr id="19458" name="Picture 2" descr="http://image.slidesharecdn.com/afterharvest-130406235212-phpapp02/95/post-harvest-handling-of-fruits-20-638.jpg?cb=13653104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196752"/>
            <a:ext cx="8640960" cy="518457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custDataLst>
              <p:tags r:id="rId2"/>
            </p:custDataLst>
          </p:nvPr>
        </p:nvSpPr>
        <p:spPr/>
        <p:txBody>
          <a:bodyPr/>
          <a:lstStyle/>
          <a:p>
            <a:r>
              <a:rPr lang="en-US" dirty="0" smtClean="0"/>
              <a:t>Forced Air Cooling</a:t>
            </a:r>
            <a:endParaRPr lang="el-GR" dirty="0"/>
          </a:p>
        </p:txBody>
      </p:sp>
    </p:spTree>
    <p:custDataLst>
      <p:tags r:id="rId1"/>
    </p:custDataLst>
    <p:extLst>
      <p:ext uri="{BB962C8B-B14F-4D97-AF65-F5344CB8AC3E}">
        <p14:creationId xmlns:p14="http://schemas.microsoft.com/office/powerpoint/2010/main" val="38110816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B3E41E-24DC-44E5-A242-12538B377EB6}" type="slidenum">
              <a:rPr lang="el-GR" smtClean="0"/>
              <a:pPr/>
              <a:t>27</a:t>
            </a:fld>
            <a:endParaRPr lang="el-GR"/>
          </a:p>
        </p:txBody>
      </p:sp>
      <p:pic>
        <p:nvPicPr>
          <p:cNvPr id="20482" name="Picture 2" descr="http://image.slidesharecdn.com/afterharvest-130406235212-phpapp02/95/post-harvest-handling-of-fruits-21-638.jpg?cb=13653104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412776"/>
            <a:ext cx="8640960" cy="471222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custDataLst>
              <p:tags r:id="rId2"/>
            </p:custDataLst>
          </p:nvPr>
        </p:nvSpPr>
        <p:spPr/>
        <p:txBody>
          <a:bodyPr/>
          <a:lstStyle/>
          <a:p>
            <a:r>
              <a:rPr lang="en-US" dirty="0" smtClean="0"/>
              <a:t>Hydro Cooling</a:t>
            </a:r>
            <a:endParaRPr lang="el-GR" dirty="0"/>
          </a:p>
        </p:txBody>
      </p:sp>
    </p:spTree>
    <p:custDataLst>
      <p:tags r:id="rId1"/>
    </p:custDataLst>
    <p:extLst>
      <p:ext uri="{BB962C8B-B14F-4D97-AF65-F5344CB8AC3E}">
        <p14:creationId xmlns:p14="http://schemas.microsoft.com/office/powerpoint/2010/main" val="26537157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B3E41E-24DC-44E5-A242-12538B377EB6}" type="slidenum">
              <a:rPr lang="el-GR" smtClean="0"/>
              <a:pPr/>
              <a:t>28</a:t>
            </a:fld>
            <a:endParaRPr lang="el-GR"/>
          </a:p>
        </p:txBody>
      </p:sp>
      <p:pic>
        <p:nvPicPr>
          <p:cNvPr id="21506" name="Picture 2" descr="http://image.slidesharecdn.com/afterharvest-130406235212-phpapp02/95/post-harvest-handling-of-fruits-22-638.jpg?cb=13653104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1268760"/>
            <a:ext cx="8424936" cy="504056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custDataLst>
              <p:tags r:id="rId2"/>
            </p:custDataLst>
          </p:nvPr>
        </p:nvSpPr>
        <p:spPr/>
        <p:txBody>
          <a:bodyPr/>
          <a:lstStyle/>
          <a:p>
            <a:r>
              <a:rPr lang="en-US" dirty="0" smtClean="0"/>
              <a:t>Immersion type cooling</a:t>
            </a:r>
            <a:endParaRPr lang="el-GR" dirty="0"/>
          </a:p>
        </p:txBody>
      </p:sp>
    </p:spTree>
    <p:custDataLst>
      <p:tags r:id="rId1"/>
    </p:custDataLst>
    <p:extLst>
      <p:ext uri="{BB962C8B-B14F-4D97-AF65-F5344CB8AC3E}">
        <p14:creationId xmlns:p14="http://schemas.microsoft.com/office/powerpoint/2010/main" val="4365226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B3E41E-24DC-44E5-A242-12538B377EB6}" type="slidenum">
              <a:rPr lang="el-GR" smtClean="0"/>
              <a:pPr/>
              <a:t>29</a:t>
            </a:fld>
            <a:endParaRPr lang="el-GR"/>
          </a:p>
        </p:txBody>
      </p:sp>
      <p:pic>
        <p:nvPicPr>
          <p:cNvPr id="22530" name="Picture 2" descr="http://image.slidesharecdn.com/afterharvest-130406235212-phpapp02/95/post-harvest-handling-of-fruits-23-638.jpg?cb=13653104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196752"/>
            <a:ext cx="8496944" cy="518457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custDataLst>
              <p:tags r:id="rId2"/>
            </p:custDataLst>
          </p:nvPr>
        </p:nvSpPr>
        <p:spPr>
          <a:xfrm>
            <a:off x="457200" y="0"/>
            <a:ext cx="8229600" cy="1143000"/>
          </a:xfrm>
        </p:spPr>
        <p:txBody>
          <a:bodyPr>
            <a:normAutofit fontScale="90000"/>
          </a:bodyPr>
          <a:lstStyle/>
          <a:p>
            <a:r>
              <a:rPr lang="en-US" dirty="0" smtClean="0"/>
              <a:t>Immersion type - </a:t>
            </a:r>
            <a:r>
              <a:rPr lang="el-GR" dirty="0" smtClean="0"/>
              <a:t>πλεονεκτήματα - μειονεκτήματα</a:t>
            </a:r>
            <a:endParaRPr lang="el-GR" dirty="0"/>
          </a:p>
        </p:txBody>
      </p:sp>
    </p:spTree>
    <p:custDataLst>
      <p:tags r:id="rId1"/>
    </p:custDataLst>
    <p:extLst>
      <p:ext uri="{BB962C8B-B14F-4D97-AF65-F5344CB8AC3E}">
        <p14:creationId xmlns:p14="http://schemas.microsoft.com/office/powerpoint/2010/main" val="673353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1" descr="."/>
          <p:cNvSpPr>
            <a:spLocks noGrp="1"/>
          </p:cNvSpPr>
          <p:nvPr>
            <p:ph type="sldNum" sz="quarter" idx="12"/>
          </p:nvPr>
        </p:nvSpPr>
        <p:spPr/>
        <p:txBody>
          <a:bodyPr/>
          <a:lstStyle/>
          <a:p>
            <a:pPr>
              <a:defRPr/>
            </a:pPr>
            <a:fld id="{E034B054-DA0D-4AD9-A3C5-59235BE4FE8B}" type="slidenum">
              <a:rPr lang="el-GR" sz="1400" smtClean="0">
                <a:solidFill>
                  <a:prstClr val="black"/>
                </a:solidFill>
              </a:rPr>
              <a:pPr>
                <a:defRPr/>
              </a:pPr>
              <a:t>3</a:t>
            </a:fld>
            <a:endParaRPr lang="el-GR" sz="1400" dirty="0">
              <a:solidFill>
                <a:prstClr val="black"/>
              </a:solidFill>
            </a:endParaRPr>
          </a:p>
        </p:txBody>
      </p:sp>
      <p:pic>
        <p:nvPicPr>
          <p:cNvPr id="6" name="Εικόνα 1" descr=" Λογότυπο Επιχειρησιακού Προγράμματος Εκπαίδευση και Δια βίου Μάθηση.   ">
            <a:hlinkClick r:id="rId4" tooltip="Μετάβαση σε www.edulll.gr"/>
          </p:cNvPr>
          <p:cNvPicPr>
            <a:picLocks noChangeAspect="1" noChangeArrowheads="1"/>
          </p:cNvPicPr>
          <p:nvPr/>
        </p:nvPicPr>
        <p:blipFill>
          <a:blip r:embed="rId5" cstate="print"/>
          <a:srcRect/>
          <a:stretch>
            <a:fillRect/>
          </a:stretch>
        </p:blipFill>
        <p:spPr bwMode="auto">
          <a:xfrm>
            <a:off x="684213" y="4221163"/>
            <a:ext cx="784860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9" name="Θέση περιεχομένου 1"/>
          <p:cNvSpPr>
            <a:spLocks noGrp="1"/>
          </p:cNvSpPr>
          <p:nvPr>
            <p:ph idx="1"/>
          </p:nvPr>
        </p:nvSpPr>
        <p:spPr/>
        <p:txBody>
          <a:bodyPr>
            <a:normAutofit/>
          </a:bodyPr>
          <a:lstStyle/>
          <a:p>
            <a:pPr eaLnBrk="1" hangingPunct="1">
              <a:spcBef>
                <a:spcPts val="0"/>
              </a:spcBef>
              <a:spcAft>
                <a:spcPts val="600"/>
              </a:spcAft>
            </a:pPr>
            <a:r>
              <a:rPr lang="el-GR" sz="2000" dirty="0" smtClean="0"/>
              <a:t>Το παρόν εκπαιδευτικό υλικό έχει αναπτυχθεί στα πλαίσια του εκπαιδευτικού έργου του διδάσκοντα</a:t>
            </a:r>
            <a:r>
              <a:rPr lang="en-US" sz="2000" dirty="0" smtClean="0"/>
              <a:t>.</a:t>
            </a:r>
            <a:r>
              <a:rPr lang="el-GR" sz="2000" dirty="0" smtClean="0"/>
              <a:t> </a:t>
            </a:r>
            <a:endParaRPr lang="en-US" sz="2000" dirty="0" smtClean="0"/>
          </a:p>
          <a:p>
            <a:pPr lvl="0">
              <a:spcBef>
                <a:spcPts val="0"/>
              </a:spcBef>
              <a:spcAft>
                <a:spcPts val="600"/>
              </a:spcAft>
            </a:pPr>
            <a:r>
              <a:rPr lang="el-GR" sz="2000" dirty="0">
                <a:solidFill>
                  <a:prstClr val="black"/>
                </a:solidFill>
              </a:rPr>
              <a:t>Το έργο «</a:t>
            </a:r>
            <a:r>
              <a:rPr lang="el-GR" sz="2000" b="1" dirty="0">
                <a:solidFill>
                  <a:prstClr val="black"/>
                </a:solidFill>
              </a:rPr>
              <a:t>Ανοικτά Ακαδημαϊκά Μαθήματα στο ΤΕΙ Θεσσαλίας</a:t>
            </a:r>
            <a:r>
              <a:rPr lang="el-GR" sz="2000" dirty="0">
                <a:solidFill>
                  <a:prstClr val="black"/>
                </a:solidFill>
              </a:rPr>
              <a:t>» έχει χρηματοδοτήσει μόνο τη αναδιαμόρφωση του εκπαιδευτικού υλικού</a:t>
            </a:r>
            <a:r>
              <a:rPr lang="el-GR" sz="2000" dirty="0" smtClean="0">
                <a:solidFill>
                  <a:prstClr val="black"/>
                </a:solidFill>
              </a:rPr>
              <a:t>.</a:t>
            </a:r>
            <a:endParaRPr lang="el-GR" sz="2000" dirty="0" smtClean="0"/>
          </a:p>
          <a:p>
            <a:pPr eaLnBrk="1" hangingPunct="1">
              <a:spcBef>
                <a:spcPts val="0"/>
              </a:spcBef>
            </a:pPr>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r>
              <a:rPr lang="en-US" sz="2000" dirty="0" smtClean="0"/>
              <a:t>. </a:t>
            </a:r>
            <a:endParaRPr lang="el-GR" sz="2000" dirty="0" smtClean="0"/>
          </a:p>
        </p:txBody>
      </p:sp>
      <p:sp>
        <p:nvSpPr>
          <p:cNvPr id="4098" name="Τίτλος 1"/>
          <p:cNvSpPr>
            <a:spLocks noGrp="1"/>
          </p:cNvSpPr>
          <p:nvPr>
            <p:ph type="title"/>
          </p:nvPr>
        </p:nvSpPr>
        <p:spPr/>
        <p:txBody>
          <a:bodyPr/>
          <a:lstStyle/>
          <a:p>
            <a:pPr eaLnBrk="1" hangingPunct="1"/>
            <a:r>
              <a:rPr lang="el-GR" b="1" dirty="0" smtClean="0"/>
              <a:t>Χρηματοδότηση </a:t>
            </a:r>
          </a:p>
        </p:txBody>
      </p:sp>
    </p:spTree>
    <p:custDataLst>
      <p:tags r:id="rId1"/>
    </p:custDataLst>
    <p:extLst>
      <p:ext uri="{BB962C8B-B14F-4D97-AF65-F5344CB8AC3E}">
        <p14:creationId xmlns:p14="http://schemas.microsoft.com/office/powerpoint/2010/main" val="15542729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B3E41E-24DC-44E5-A242-12538B377EB6}" type="slidenum">
              <a:rPr lang="el-GR" smtClean="0"/>
              <a:pPr/>
              <a:t>30</a:t>
            </a:fld>
            <a:endParaRPr lang="el-GR"/>
          </a:p>
        </p:txBody>
      </p:sp>
      <p:pic>
        <p:nvPicPr>
          <p:cNvPr id="24578" name="Picture 2" descr="http://image.slidesharecdn.com/afterharvest-130406235212-phpapp02/95/post-harvest-handling-of-fruits-25-638.jpg?cb=13653104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484784"/>
            <a:ext cx="8352928" cy="489654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normAutofit fontScale="90000"/>
          </a:bodyPr>
          <a:lstStyle/>
          <a:p>
            <a:r>
              <a:rPr lang="el-GR" smtClean="0"/>
              <a:t>Διαχείριση νερού σε hydro cooling σύστηματα</a:t>
            </a:r>
            <a:endParaRPr lang="el-GR"/>
          </a:p>
        </p:txBody>
      </p:sp>
    </p:spTree>
    <p:custDataLst>
      <p:tags r:id="rId1"/>
    </p:custDataLst>
    <p:extLst>
      <p:ext uri="{BB962C8B-B14F-4D97-AF65-F5344CB8AC3E}">
        <p14:creationId xmlns:p14="http://schemas.microsoft.com/office/powerpoint/2010/main" val="26724939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B3E41E-24DC-44E5-A242-12538B377EB6}" type="slidenum">
              <a:rPr lang="el-GR" smtClean="0"/>
              <a:pPr/>
              <a:t>31</a:t>
            </a:fld>
            <a:endParaRPr lang="el-GR"/>
          </a:p>
        </p:txBody>
      </p:sp>
      <p:pic>
        <p:nvPicPr>
          <p:cNvPr id="25602" name="Picture 2" descr="http://image.slidesharecdn.com/afterharvest-130406235212-phpapp02/95/post-harvest-handling-of-fruits-26-638.jpg?cb=13653104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1484784"/>
            <a:ext cx="8424936" cy="489654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custDataLst>
              <p:tags r:id="rId2"/>
            </p:custDataLst>
          </p:nvPr>
        </p:nvSpPr>
        <p:spPr/>
        <p:txBody>
          <a:bodyPr>
            <a:normAutofit/>
          </a:bodyPr>
          <a:lstStyle/>
          <a:p>
            <a:r>
              <a:rPr lang="en-US" dirty="0" smtClean="0"/>
              <a:t>Vacuum cooling</a:t>
            </a:r>
            <a:endParaRPr lang="el-GR" dirty="0"/>
          </a:p>
        </p:txBody>
      </p:sp>
    </p:spTree>
    <p:custDataLst>
      <p:tags r:id="rId1"/>
    </p:custDataLst>
    <p:extLst>
      <p:ext uri="{BB962C8B-B14F-4D97-AF65-F5344CB8AC3E}">
        <p14:creationId xmlns:p14="http://schemas.microsoft.com/office/powerpoint/2010/main" val="4189688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B3E41E-24DC-44E5-A242-12538B377EB6}" type="slidenum">
              <a:rPr lang="el-GR" smtClean="0"/>
              <a:pPr/>
              <a:t>32</a:t>
            </a:fld>
            <a:endParaRPr lang="el-GR"/>
          </a:p>
        </p:txBody>
      </p:sp>
      <p:pic>
        <p:nvPicPr>
          <p:cNvPr id="26626" name="Picture 2" descr="http://image.slidesharecdn.com/afterharvest-130406235212-phpapp02/95/post-harvest-handling-of-fruits-27-638.jpg?cb=13653104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412776"/>
            <a:ext cx="8712968" cy="504056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custDataLst>
              <p:tags r:id="rId2"/>
            </p:custDataLst>
          </p:nvPr>
        </p:nvSpPr>
        <p:spPr/>
        <p:txBody>
          <a:bodyPr>
            <a:normAutofit fontScale="90000"/>
          </a:bodyPr>
          <a:lstStyle/>
          <a:p>
            <a:r>
              <a:rPr lang="en-US" dirty="0" smtClean="0"/>
              <a:t>Vacuum cooling - </a:t>
            </a:r>
            <a:r>
              <a:rPr lang="el-GR" dirty="0" smtClean="0"/>
              <a:t>πλεονεκτήματα - μειονεκτήματα</a:t>
            </a:r>
            <a:endParaRPr lang="el-GR" dirty="0"/>
          </a:p>
        </p:txBody>
      </p:sp>
    </p:spTree>
    <p:custDataLst>
      <p:tags r:id="rId1"/>
    </p:custDataLst>
    <p:extLst>
      <p:ext uri="{BB962C8B-B14F-4D97-AF65-F5344CB8AC3E}">
        <p14:creationId xmlns:p14="http://schemas.microsoft.com/office/powerpoint/2010/main" val="21951749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B3E41E-24DC-44E5-A242-12538B377EB6}" type="slidenum">
              <a:rPr lang="el-GR" smtClean="0"/>
              <a:pPr/>
              <a:t>33</a:t>
            </a:fld>
            <a:endParaRPr lang="el-GR"/>
          </a:p>
        </p:txBody>
      </p:sp>
      <p:pic>
        <p:nvPicPr>
          <p:cNvPr id="27650" name="Picture 2" descr="http://image.slidesharecdn.com/afterharvest-130406235212-phpapp02/95/post-harvest-handling-of-fruits-28-638.jpg?cb=13653104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1484784"/>
            <a:ext cx="8424936" cy="482453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custDataLst>
              <p:tags r:id="rId2"/>
            </p:custDataLst>
          </p:nvPr>
        </p:nvSpPr>
        <p:spPr/>
        <p:txBody>
          <a:bodyPr/>
          <a:lstStyle/>
          <a:p>
            <a:r>
              <a:rPr lang="en-US" dirty="0" smtClean="0"/>
              <a:t>Hydro-</a:t>
            </a:r>
            <a:r>
              <a:rPr lang="en-US" dirty="0" err="1" smtClean="0"/>
              <a:t>vac</a:t>
            </a:r>
            <a:r>
              <a:rPr lang="en-US" dirty="0" smtClean="0"/>
              <a:t> cooling</a:t>
            </a:r>
            <a:endParaRPr lang="el-GR" dirty="0"/>
          </a:p>
        </p:txBody>
      </p:sp>
    </p:spTree>
    <p:custDataLst>
      <p:tags r:id="rId1"/>
    </p:custDataLst>
    <p:extLst>
      <p:ext uri="{BB962C8B-B14F-4D97-AF65-F5344CB8AC3E}">
        <p14:creationId xmlns:p14="http://schemas.microsoft.com/office/powerpoint/2010/main" val="25458516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B3E41E-24DC-44E5-A242-12538B377EB6}" type="slidenum">
              <a:rPr lang="el-GR" smtClean="0"/>
              <a:pPr/>
              <a:t>34</a:t>
            </a:fld>
            <a:endParaRPr lang="el-GR"/>
          </a:p>
        </p:txBody>
      </p:sp>
      <p:pic>
        <p:nvPicPr>
          <p:cNvPr id="28674" name="Picture 2" descr="http://image.slidesharecdn.com/afterharvest-130406235212-phpapp02/95/post-harvest-handling-of-fruits-29-638.jpg?cb=13653104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980728"/>
            <a:ext cx="8568952" cy="547260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custDataLst>
              <p:tags r:id="rId2"/>
            </p:custDataLst>
          </p:nvPr>
        </p:nvSpPr>
        <p:spPr>
          <a:xfrm>
            <a:off x="493204" y="3974"/>
            <a:ext cx="8229600" cy="1143000"/>
          </a:xfrm>
        </p:spPr>
        <p:txBody>
          <a:bodyPr/>
          <a:lstStyle/>
          <a:p>
            <a:r>
              <a:rPr lang="en-US" dirty="0" smtClean="0"/>
              <a:t>Ice packed cooling</a:t>
            </a:r>
            <a:endParaRPr lang="el-GR" dirty="0"/>
          </a:p>
        </p:txBody>
      </p:sp>
    </p:spTree>
    <p:custDataLst>
      <p:tags r:id="rId1"/>
    </p:custDataLst>
    <p:extLst>
      <p:ext uri="{BB962C8B-B14F-4D97-AF65-F5344CB8AC3E}">
        <p14:creationId xmlns:p14="http://schemas.microsoft.com/office/powerpoint/2010/main" val="21780314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B3E41E-24DC-44E5-A242-12538B377EB6}" type="slidenum">
              <a:rPr lang="el-GR" smtClean="0"/>
              <a:pPr/>
              <a:t>35</a:t>
            </a:fld>
            <a:endParaRPr lang="el-GR"/>
          </a:p>
        </p:txBody>
      </p:sp>
      <p:pic>
        <p:nvPicPr>
          <p:cNvPr id="29698" name="Picture 2" descr="http://image.slidesharecdn.com/afterharvest-130406235212-phpapp02/95/post-harvest-handling-of-fruits-30-638.jpg?cb=13653104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268760"/>
            <a:ext cx="8280920" cy="518457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l-GR" smtClean="0"/>
              <a:t>Κέρωμα φρούτων</a:t>
            </a:r>
            <a:endParaRPr lang="el-GR"/>
          </a:p>
        </p:txBody>
      </p:sp>
    </p:spTree>
    <p:custDataLst>
      <p:tags r:id="rId1"/>
    </p:custDataLst>
    <p:extLst>
      <p:ext uri="{BB962C8B-B14F-4D97-AF65-F5344CB8AC3E}">
        <p14:creationId xmlns:p14="http://schemas.microsoft.com/office/powerpoint/2010/main" val="12094305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B3E41E-24DC-44E5-A242-12538B377EB6}" type="slidenum">
              <a:rPr lang="el-GR" smtClean="0"/>
              <a:pPr/>
              <a:t>36</a:t>
            </a:fld>
            <a:endParaRPr lang="el-GR"/>
          </a:p>
        </p:txBody>
      </p:sp>
      <p:pic>
        <p:nvPicPr>
          <p:cNvPr id="30722" name="Picture 2" descr="http://image.slidesharecdn.com/afterharvest-130406235212-phpapp02/95/post-harvest-handling-of-fruits-32-638.jpg?cb=13653104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124744"/>
            <a:ext cx="8568952" cy="5328592"/>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l-GR" smtClean="0"/>
              <a:t>Συσκευασία - Απαιτούμενα</a:t>
            </a:r>
            <a:endParaRPr lang="el-GR"/>
          </a:p>
        </p:txBody>
      </p:sp>
    </p:spTree>
    <p:custDataLst>
      <p:tags r:id="rId1"/>
    </p:custDataLst>
    <p:extLst>
      <p:ext uri="{BB962C8B-B14F-4D97-AF65-F5344CB8AC3E}">
        <p14:creationId xmlns:p14="http://schemas.microsoft.com/office/powerpoint/2010/main" val="14759737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B3E41E-24DC-44E5-A242-12538B377EB6}" type="slidenum">
              <a:rPr lang="el-GR" smtClean="0"/>
              <a:pPr/>
              <a:t>37</a:t>
            </a:fld>
            <a:endParaRPr lang="el-GR"/>
          </a:p>
        </p:txBody>
      </p:sp>
      <p:pic>
        <p:nvPicPr>
          <p:cNvPr id="31746" name="Picture 2" descr="http://image.slidesharecdn.com/afterharvest-130406235212-phpapp02/95/post-harvest-handling-of-fruits-33-638.jpg?cb=13653104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268760"/>
            <a:ext cx="8352928" cy="511256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l-GR" smtClean="0"/>
              <a:t>Υλικά συσκευασίας</a:t>
            </a:r>
            <a:endParaRPr lang="el-GR"/>
          </a:p>
        </p:txBody>
      </p:sp>
    </p:spTree>
    <p:custDataLst>
      <p:tags r:id="rId1"/>
    </p:custDataLst>
    <p:extLst>
      <p:ext uri="{BB962C8B-B14F-4D97-AF65-F5344CB8AC3E}">
        <p14:creationId xmlns:p14="http://schemas.microsoft.com/office/powerpoint/2010/main" val="36337297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B3E41E-24DC-44E5-A242-12538B377EB6}" type="slidenum">
              <a:rPr lang="el-GR" smtClean="0"/>
              <a:pPr/>
              <a:t>38</a:t>
            </a:fld>
            <a:endParaRPr lang="el-GR"/>
          </a:p>
        </p:txBody>
      </p:sp>
      <p:pic>
        <p:nvPicPr>
          <p:cNvPr id="32770" name="Picture 2" descr="http://image.slidesharecdn.com/afterharvest-130406235212-phpapp02/95/post-harvest-handling-of-fruits-34-638.jpg?cb=13653104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340768"/>
            <a:ext cx="8064896" cy="489654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custDataLst>
              <p:tags r:id="rId2"/>
            </p:custDataLst>
          </p:nvPr>
        </p:nvSpPr>
        <p:spPr/>
        <p:txBody>
          <a:bodyPr/>
          <a:lstStyle/>
          <a:p>
            <a:r>
              <a:rPr lang="en-US" dirty="0" smtClean="0"/>
              <a:t>Paper box vs Polythene box</a:t>
            </a:r>
            <a:endParaRPr lang="el-GR" dirty="0"/>
          </a:p>
        </p:txBody>
      </p:sp>
    </p:spTree>
    <p:custDataLst>
      <p:tags r:id="rId1"/>
    </p:custDataLst>
    <p:extLst>
      <p:ext uri="{BB962C8B-B14F-4D97-AF65-F5344CB8AC3E}">
        <p14:creationId xmlns:p14="http://schemas.microsoft.com/office/powerpoint/2010/main" val="11016508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B3E41E-24DC-44E5-A242-12538B377EB6}" type="slidenum">
              <a:rPr lang="el-GR" smtClean="0"/>
              <a:pPr/>
              <a:t>39</a:t>
            </a:fld>
            <a:endParaRPr lang="el-GR"/>
          </a:p>
        </p:txBody>
      </p:sp>
      <p:pic>
        <p:nvPicPr>
          <p:cNvPr id="33794" name="Picture 2" descr="http://image.slidesharecdn.com/afterharvest-130406235212-phpapp02/95/post-harvest-handling-of-fruits-35-638.jpg?cb=13653104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772" y="1052736"/>
            <a:ext cx="8136904" cy="5220402"/>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custDataLst>
              <p:tags r:id="rId2"/>
            </p:custDataLst>
          </p:nvPr>
        </p:nvSpPr>
        <p:spPr/>
        <p:txBody>
          <a:bodyPr/>
          <a:lstStyle/>
          <a:p>
            <a:r>
              <a:rPr lang="en-US" dirty="0" smtClean="0"/>
              <a:t>RTS vs Plastic box</a:t>
            </a:r>
            <a:endParaRPr lang="el-GR" dirty="0"/>
          </a:p>
        </p:txBody>
      </p:sp>
    </p:spTree>
    <p:custDataLst>
      <p:tags r:id="rId1"/>
    </p:custDataLst>
    <p:extLst>
      <p:ext uri="{BB962C8B-B14F-4D97-AF65-F5344CB8AC3E}">
        <p14:creationId xmlns:p14="http://schemas.microsoft.com/office/powerpoint/2010/main" val="3157178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Πως καθορίζεται η ποιότητα</a:t>
            </a:r>
            <a:r>
              <a:rPr lang="en-US" dirty="0" smtClean="0"/>
              <a:t>;</a:t>
            </a:r>
            <a:endParaRPr lang="el-GR" dirty="0"/>
          </a:p>
        </p:txBody>
      </p:sp>
      <p:sp>
        <p:nvSpPr>
          <p:cNvPr id="3" name="Content Placeholder 2"/>
          <p:cNvSpPr>
            <a:spLocks noGrp="1"/>
          </p:cNvSpPr>
          <p:nvPr>
            <p:ph idx="1"/>
          </p:nvPr>
        </p:nvSpPr>
        <p:spPr/>
        <p:txBody>
          <a:bodyPr>
            <a:normAutofit lnSpcReduction="10000"/>
          </a:bodyPr>
          <a:lstStyle/>
          <a:p>
            <a:pPr marL="0" indent="0">
              <a:buNone/>
            </a:pPr>
            <a:r>
              <a:rPr lang="el-GR" b="1" dirty="0"/>
              <a:t>Καθορίζεται</a:t>
            </a:r>
            <a:r>
              <a:rPr lang="el-GR" dirty="0"/>
              <a:t> από όλα εκείνα </a:t>
            </a:r>
          </a:p>
          <a:p>
            <a:pPr marL="800100" lvl="2" indent="0">
              <a:buNone/>
            </a:pPr>
            <a:r>
              <a:rPr lang="el-GR" dirty="0"/>
              <a:t>1.</a:t>
            </a:r>
            <a:r>
              <a:rPr lang="el-GR" sz="3200" dirty="0"/>
              <a:t> </a:t>
            </a:r>
            <a:r>
              <a:rPr lang="el-GR" sz="3200" b="1" dirty="0"/>
              <a:t>τα χαρακτηριστικά</a:t>
            </a:r>
            <a:r>
              <a:rPr lang="el-GR" sz="3200" dirty="0"/>
              <a:t> και </a:t>
            </a:r>
          </a:p>
          <a:p>
            <a:pPr marL="800100" lvl="2" indent="0">
              <a:buNone/>
            </a:pPr>
            <a:r>
              <a:rPr lang="el-GR" sz="3200" dirty="0"/>
              <a:t>2. </a:t>
            </a:r>
            <a:r>
              <a:rPr lang="el-GR" sz="3200" b="1" dirty="0"/>
              <a:t>τις </a:t>
            </a:r>
            <a:r>
              <a:rPr lang="el-GR" sz="3200" b="1" dirty="0" smtClean="0"/>
              <a:t>ιδιότητες</a:t>
            </a:r>
            <a:r>
              <a:rPr lang="el-GR" sz="3200" dirty="0" smtClean="0"/>
              <a:t> </a:t>
            </a:r>
            <a:endParaRPr lang="el-GR" sz="3200" dirty="0"/>
          </a:p>
          <a:p>
            <a:pPr marL="0" indent="0">
              <a:buNone/>
            </a:pPr>
            <a:r>
              <a:rPr lang="el-GR" dirty="0"/>
              <a:t>που εμπλέκονται στο να ικανοποιήσουν </a:t>
            </a:r>
          </a:p>
          <a:p>
            <a:pPr marL="800100" lvl="2" indent="0">
              <a:buNone/>
            </a:pPr>
            <a:r>
              <a:rPr lang="el-GR" dirty="0"/>
              <a:t>1.</a:t>
            </a:r>
            <a:r>
              <a:rPr lang="el-GR" sz="3200" dirty="0"/>
              <a:t> </a:t>
            </a:r>
            <a:r>
              <a:rPr lang="el-GR" sz="3200" b="1" dirty="0"/>
              <a:t>τις απαιτήσεις</a:t>
            </a:r>
            <a:r>
              <a:rPr lang="el-GR" sz="3200" dirty="0"/>
              <a:t>,</a:t>
            </a:r>
          </a:p>
          <a:p>
            <a:pPr marL="800100" lvl="2" indent="0">
              <a:buNone/>
            </a:pPr>
            <a:r>
              <a:rPr lang="el-GR" sz="3200" dirty="0"/>
              <a:t> 2. </a:t>
            </a:r>
            <a:r>
              <a:rPr lang="el-GR" sz="3200" b="1" dirty="0"/>
              <a:t>τις ανάγκες</a:t>
            </a:r>
            <a:r>
              <a:rPr lang="el-GR" sz="3200" dirty="0"/>
              <a:t> και </a:t>
            </a:r>
          </a:p>
          <a:p>
            <a:pPr marL="800100" lvl="2" indent="0">
              <a:buNone/>
            </a:pPr>
            <a:r>
              <a:rPr lang="el-GR" sz="3200" dirty="0"/>
              <a:t>3. </a:t>
            </a:r>
            <a:r>
              <a:rPr lang="el-GR" sz="3200" b="1" dirty="0"/>
              <a:t>τις προσδοκίες</a:t>
            </a:r>
            <a:r>
              <a:rPr lang="el-GR" dirty="0"/>
              <a:t> </a:t>
            </a:r>
          </a:p>
          <a:p>
            <a:pPr marL="0" indent="0">
              <a:buNone/>
            </a:pPr>
            <a:r>
              <a:rPr lang="el-GR" dirty="0"/>
              <a:t>του </a:t>
            </a:r>
            <a:r>
              <a:rPr lang="el-GR" b="1" dirty="0"/>
              <a:t>ατόμου</a:t>
            </a:r>
            <a:r>
              <a:rPr lang="el-GR" dirty="0"/>
              <a:t> που κρίνει το προϊόν.</a:t>
            </a:r>
          </a:p>
        </p:txBody>
      </p:sp>
      <p:sp>
        <p:nvSpPr>
          <p:cNvPr id="4" name="Slide Number Placeholder 3"/>
          <p:cNvSpPr>
            <a:spLocks noGrp="1"/>
          </p:cNvSpPr>
          <p:nvPr>
            <p:ph type="sldNum" sz="quarter" idx="12"/>
          </p:nvPr>
        </p:nvSpPr>
        <p:spPr/>
        <p:txBody>
          <a:bodyPr/>
          <a:lstStyle/>
          <a:p>
            <a:fld id="{74B3E41E-24DC-44E5-A242-12538B377EB6}" type="slidenum">
              <a:rPr lang="el-GR" smtClean="0"/>
              <a:pPr/>
              <a:t>4</a:t>
            </a:fld>
            <a:endParaRPr lang="el-GR"/>
          </a:p>
        </p:txBody>
      </p:sp>
    </p:spTree>
    <p:extLst>
      <p:ext uri="{BB962C8B-B14F-4D97-AF65-F5344CB8AC3E}">
        <p14:creationId xmlns:p14="http://schemas.microsoft.com/office/powerpoint/2010/main" val="36434566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B3E41E-24DC-44E5-A242-12538B377EB6}" type="slidenum">
              <a:rPr lang="el-GR" smtClean="0"/>
              <a:pPr/>
              <a:t>40</a:t>
            </a:fld>
            <a:endParaRPr lang="el-GR"/>
          </a:p>
        </p:txBody>
      </p:sp>
      <p:pic>
        <p:nvPicPr>
          <p:cNvPr id="34818" name="Picture 2" descr="http://image.slidesharecdn.com/afterharvest-130406235212-phpapp02/95/post-harvest-handling-of-fruits-36-638.jpg?cb=13653104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340768"/>
            <a:ext cx="8424936" cy="492824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395536" y="0"/>
            <a:ext cx="8229600" cy="1143000"/>
          </a:xfrm>
        </p:spPr>
        <p:txBody>
          <a:bodyPr>
            <a:normAutofit fontScale="90000"/>
          </a:bodyPr>
          <a:lstStyle/>
          <a:p>
            <a:r>
              <a:rPr lang="el-GR" dirty="0" smtClean="0"/>
              <a:t>Υλικά απορρόφησης κραδασμών (</a:t>
            </a:r>
            <a:r>
              <a:rPr lang="en-US" dirty="0" smtClean="0"/>
              <a:t>cushioning)</a:t>
            </a:r>
            <a:endParaRPr lang="el-GR" dirty="0"/>
          </a:p>
        </p:txBody>
      </p:sp>
    </p:spTree>
    <p:custDataLst>
      <p:tags r:id="rId1"/>
    </p:custDataLst>
    <p:extLst>
      <p:ext uri="{BB962C8B-B14F-4D97-AF65-F5344CB8AC3E}">
        <p14:creationId xmlns:p14="http://schemas.microsoft.com/office/powerpoint/2010/main" val="32651475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B3E41E-24DC-44E5-A242-12538B377EB6}" type="slidenum">
              <a:rPr lang="el-GR" smtClean="0"/>
              <a:pPr/>
              <a:t>41</a:t>
            </a:fld>
            <a:endParaRPr lang="el-GR"/>
          </a:p>
        </p:txBody>
      </p:sp>
      <p:pic>
        <p:nvPicPr>
          <p:cNvPr id="35842" name="Picture 2" descr="http://image.slidesharecdn.com/afterharvest-130406235212-phpapp02/95/post-harvest-handling-of-fruits-37-638.jpg?cb=13653104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124744"/>
            <a:ext cx="8496944" cy="5000253"/>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457200" y="188640"/>
            <a:ext cx="8229600" cy="1143000"/>
          </a:xfrm>
        </p:spPr>
        <p:txBody>
          <a:bodyPr/>
          <a:lstStyle/>
          <a:p>
            <a:r>
              <a:rPr lang="el-GR" dirty="0" smtClean="0"/>
              <a:t>Τύποι συσκευασίας  (1/2)</a:t>
            </a:r>
            <a:endParaRPr lang="el-GR" dirty="0"/>
          </a:p>
        </p:txBody>
      </p:sp>
    </p:spTree>
    <p:custDataLst>
      <p:tags r:id="rId1"/>
    </p:custDataLst>
    <p:extLst>
      <p:ext uri="{BB962C8B-B14F-4D97-AF65-F5344CB8AC3E}">
        <p14:creationId xmlns:p14="http://schemas.microsoft.com/office/powerpoint/2010/main" val="29267243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B3E41E-24DC-44E5-A242-12538B377EB6}" type="slidenum">
              <a:rPr lang="el-GR" smtClean="0"/>
              <a:pPr/>
              <a:t>42</a:t>
            </a:fld>
            <a:endParaRPr lang="el-GR"/>
          </a:p>
        </p:txBody>
      </p:sp>
      <p:pic>
        <p:nvPicPr>
          <p:cNvPr id="36866" name="Picture 2" descr="http://image.slidesharecdn.com/afterharvest-130406235212-phpapp02/95/post-harvest-handling-of-fruits-38-638.jpg?cb=13653104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557" y="836712"/>
            <a:ext cx="8496944" cy="552341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534543" y="0"/>
            <a:ext cx="8229600" cy="1143000"/>
          </a:xfrm>
        </p:spPr>
        <p:txBody>
          <a:bodyPr/>
          <a:lstStyle/>
          <a:p>
            <a:r>
              <a:rPr lang="el-GR" dirty="0" smtClean="0"/>
              <a:t>Τύποι συσκευασίας  (2/2)</a:t>
            </a:r>
            <a:endParaRPr lang="el-GR" dirty="0"/>
          </a:p>
        </p:txBody>
      </p:sp>
    </p:spTree>
    <p:custDataLst>
      <p:tags r:id="rId1"/>
    </p:custDataLst>
    <p:extLst>
      <p:ext uri="{BB962C8B-B14F-4D97-AF65-F5344CB8AC3E}">
        <p14:creationId xmlns:p14="http://schemas.microsoft.com/office/powerpoint/2010/main" val="166139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B3E41E-24DC-44E5-A242-12538B377EB6}" type="slidenum">
              <a:rPr lang="el-GR" smtClean="0"/>
              <a:pPr/>
              <a:t>43</a:t>
            </a:fld>
            <a:endParaRPr lang="el-GR"/>
          </a:p>
        </p:txBody>
      </p:sp>
      <p:pic>
        <p:nvPicPr>
          <p:cNvPr id="37890" name="Picture 2" descr="http://image.slidesharecdn.com/afterharvest-130406235212-phpapp02/95/post-harvest-handling-of-fruits-39-638.jpg?cb=13653104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196752"/>
            <a:ext cx="8352928" cy="525658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normAutofit fontScale="90000"/>
          </a:bodyPr>
          <a:lstStyle/>
          <a:p>
            <a:r>
              <a:rPr lang="el-GR" smtClean="0"/>
              <a:t>Παραδείγματα τύπων συσκευασίας</a:t>
            </a:r>
            <a:endParaRPr lang="el-GR"/>
          </a:p>
        </p:txBody>
      </p:sp>
    </p:spTree>
    <p:custDataLst>
      <p:tags r:id="rId1"/>
    </p:custDataLst>
    <p:extLst>
      <p:ext uri="{BB962C8B-B14F-4D97-AF65-F5344CB8AC3E}">
        <p14:creationId xmlns:p14="http://schemas.microsoft.com/office/powerpoint/2010/main" val="18533289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B3E41E-24DC-44E5-A242-12538B377EB6}" type="slidenum">
              <a:rPr lang="el-GR" smtClean="0"/>
              <a:pPr/>
              <a:t>44</a:t>
            </a:fld>
            <a:endParaRPr lang="el-GR"/>
          </a:p>
        </p:txBody>
      </p:sp>
      <p:pic>
        <p:nvPicPr>
          <p:cNvPr id="38914" name="Picture 2" descr="http://image.slidesharecdn.com/afterharvest-130406235212-phpapp02/95/post-harvest-handling-of-fruits-41-638.jpg?cb=13653104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268760"/>
            <a:ext cx="8640960" cy="492824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l-GR" smtClean="0"/>
              <a:t>Πηγές</a:t>
            </a:r>
            <a:endParaRPr lang="el-GR"/>
          </a:p>
        </p:txBody>
      </p:sp>
    </p:spTree>
    <p:custDataLst>
      <p:tags r:id="rId1"/>
    </p:custDataLst>
    <p:extLst>
      <p:ext uri="{BB962C8B-B14F-4D97-AF65-F5344CB8AC3E}">
        <p14:creationId xmlns:p14="http://schemas.microsoft.com/office/powerpoint/2010/main" val="21775346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457200" y="277813"/>
            <a:ext cx="8229600" cy="788987"/>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eaLnBrk="1" hangingPunct="1">
              <a:defRPr/>
            </a:pPr>
            <a:r>
              <a:rPr lang="el-GR" altLang="el-GR" sz="2800" b="1" dirty="0" smtClean="0">
                <a:solidFill>
                  <a:srgbClr val="FF0000"/>
                </a:solidFill>
              </a:rPr>
              <a:t>???? Τα ΠΟΙΟΤΙΚΑ ΧΑΡΑΚΤΗΡΙΣΤΙΚΑ των ΟΠΩΡΟΚΗΠΕΥΤΙΚΩΝ ???</a:t>
            </a:r>
          </a:p>
        </p:txBody>
      </p:sp>
      <p:sp>
        <p:nvSpPr>
          <p:cNvPr id="126979" name="Rectangle 3"/>
          <p:cNvSpPr>
            <a:spLocks noGrp="1" noChangeArrowheads="1"/>
          </p:cNvSpPr>
          <p:nvPr>
            <p:ph type="body" idx="1"/>
          </p:nvPr>
        </p:nvSpPr>
        <p:spPr>
          <a:xfrm>
            <a:off x="539552" y="1295400"/>
            <a:ext cx="7766248" cy="4835525"/>
          </a:xfrm>
        </p:spPr>
        <p:txBody>
          <a:bodyPr/>
          <a:lstStyle/>
          <a:p>
            <a:pPr eaLnBrk="1" hangingPunct="1">
              <a:defRPr/>
            </a:pPr>
            <a:r>
              <a:rPr lang="el-GR" altLang="el-GR" sz="2000" dirty="0" smtClean="0">
                <a:solidFill>
                  <a:schemeClr val="bg1">
                    <a:lumMod val="75000"/>
                    <a:lumOff val="25000"/>
                  </a:schemeClr>
                </a:solidFill>
              </a:rPr>
              <a:t>Χρώμα</a:t>
            </a:r>
          </a:p>
          <a:p>
            <a:pPr eaLnBrk="1" hangingPunct="1">
              <a:defRPr/>
            </a:pPr>
            <a:r>
              <a:rPr lang="el-GR" altLang="el-GR" sz="2000" dirty="0" smtClean="0">
                <a:solidFill>
                  <a:srgbClr val="FF0000"/>
                </a:solidFill>
              </a:rPr>
              <a:t>Υφή</a:t>
            </a:r>
            <a:r>
              <a:rPr lang="el-GR" altLang="el-GR" sz="2000" dirty="0" smtClean="0"/>
              <a:t> (σταθερότητα σάρκας)</a:t>
            </a:r>
          </a:p>
          <a:p>
            <a:pPr eaLnBrk="1" hangingPunct="1">
              <a:defRPr/>
            </a:pPr>
            <a:r>
              <a:rPr lang="el-GR" altLang="el-GR" sz="2000" dirty="0" smtClean="0"/>
              <a:t>Γεύση</a:t>
            </a:r>
          </a:p>
          <a:p>
            <a:pPr eaLnBrk="1" hangingPunct="1">
              <a:defRPr/>
            </a:pPr>
            <a:r>
              <a:rPr lang="el-GR" altLang="el-GR" sz="2000" dirty="0" smtClean="0">
                <a:solidFill>
                  <a:schemeClr val="accent1">
                    <a:lumMod val="60000"/>
                    <a:lumOff val="40000"/>
                  </a:schemeClr>
                </a:solidFill>
              </a:rPr>
              <a:t>Άρωμα </a:t>
            </a:r>
          </a:p>
          <a:p>
            <a:pPr eaLnBrk="1" hangingPunct="1">
              <a:defRPr/>
            </a:pPr>
            <a:r>
              <a:rPr lang="el-GR" altLang="el-GR" sz="2000" dirty="0" smtClean="0">
                <a:solidFill>
                  <a:schemeClr val="tx1">
                    <a:lumMod val="50000"/>
                  </a:schemeClr>
                </a:solidFill>
              </a:rPr>
              <a:t>Μέγεθος καρπού</a:t>
            </a:r>
            <a:r>
              <a:rPr lang="el-GR" altLang="el-GR" sz="2000" dirty="0" smtClean="0"/>
              <a:t>: </a:t>
            </a:r>
            <a:r>
              <a:rPr lang="el-GR" altLang="el-GR" sz="1800" dirty="0" smtClean="0"/>
              <a:t>Βάρος και Διαστάσεις.</a:t>
            </a:r>
          </a:p>
          <a:p>
            <a:pPr eaLnBrk="1" hangingPunct="1">
              <a:defRPr/>
            </a:pPr>
            <a:r>
              <a:rPr lang="el-GR" altLang="el-GR" sz="2000" dirty="0" smtClean="0">
                <a:solidFill>
                  <a:schemeClr val="bg1">
                    <a:lumMod val="75000"/>
                    <a:lumOff val="25000"/>
                  </a:schemeClr>
                </a:solidFill>
              </a:rPr>
              <a:t>Σχήμα</a:t>
            </a:r>
            <a:r>
              <a:rPr lang="el-GR" altLang="el-GR" sz="2000" dirty="0" smtClean="0"/>
              <a:t>: </a:t>
            </a:r>
            <a:r>
              <a:rPr lang="el-GR" altLang="el-GR" sz="1800" dirty="0" smtClean="0"/>
              <a:t>Λόγος της πολικής διαμέτρου / μέγιστη διάμετρο.</a:t>
            </a:r>
          </a:p>
          <a:p>
            <a:pPr eaLnBrk="1" hangingPunct="1">
              <a:defRPr/>
            </a:pPr>
            <a:r>
              <a:rPr lang="el-GR" altLang="el-GR" sz="2000" dirty="0" smtClean="0">
                <a:solidFill>
                  <a:schemeClr val="bg1">
                    <a:lumMod val="75000"/>
                    <a:lumOff val="25000"/>
                  </a:schemeClr>
                </a:solidFill>
              </a:rPr>
              <a:t>Εξωτερικά ελαττώματα</a:t>
            </a:r>
            <a:r>
              <a:rPr lang="el-GR" altLang="el-GR" sz="2000" dirty="0" smtClean="0"/>
              <a:t>: </a:t>
            </a:r>
            <a:r>
              <a:rPr lang="el-GR" altLang="el-GR" sz="1800" dirty="0" smtClean="0"/>
              <a:t>Ανωμαλίες κατά την αύξηση του καρπού, </a:t>
            </a:r>
            <a:r>
              <a:rPr lang="el-GR" altLang="el-GR" sz="1800" dirty="0" smtClean="0">
                <a:solidFill>
                  <a:schemeClr val="bg1">
                    <a:lumMod val="75000"/>
                    <a:lumOff val="25000"/>
                  </a:schemeClr>
                </a:solidFill>
              </a:rPr>
              <a:t>Προσβολές από έντομα</a:t>
            </a:r>
            <a:r>
              <a:rPr lang="el-GR" altLang="el-GR" sz="1800" dirty="0" smtClean="0"/>
              <a:t>, Ασθένειες, Μη μεταδοτικές ασθένειες.</a:t>
            </a:r>
          </a:p>
          <a:p>
            <a:pPr eaLnBrk="1" hangingPunct="1">
              <a:defRPr/>
            </a:pPr>
            <a:r>
              <a:rPr lang="el-GR" altLang="el-GR" sz="2000" dirty="0" smtClean="0"/>
              <a:t>Οργανοληπτικά χαρακτηριστικά </a:t>
            </a:r>
          </a:p>
          <a:p>
            <a:pPr eaLnBrk="1" hangingPunct="1">
              <a:defRPr/>
            </a:pPr>
            <a:endParaRPr lang="el-GR" altLang="el-GR" sz="2000" dirty="0" smtClean="0"/>
          </a:p>
        </p:txBody>
      </p:sp>
      <p:sp>
        <p:nvSpPr>
          <p:cNvPr id="2" name="Slide Number Placeholder 1"/>
          <p:cNvSpPr>
            <a:spLocks noGrp="1"/>
          </p:cNvSpPr>
          <p:nvPr>
            <p:ph type="sldNum" sz="quarter" idx="12"/>
          </p:nvPr>
        </p:nvSpPr>
        <p:spPr/>
        <p:txBody>
          <a:bodyPr/>
          <a:lstStyle/>
          <a:p>
            <a:fld id="{74B3E41E-24DC-44E5-A242-12538B377EB6}" type="slidenum">
              <a:rPr lang="el-GR" smtClean="0"/>
              <a:pPr/>
              <a:t>45</a:t>
            </a:fld>
            <a:endParaRPr lang="el-GR"/>
          </a:p>
        </p:txBody>
      </p:sp>
    </p:spTree>
    <p:extLst>
      <p:ext uri="{BB962C8B-B14F-4D97-AF65-F5344CB8AC3E}">
        <p14:creationId xmlns:p14="http://schemas.microsoft.com/office/powerpoint/2010/main" val="29025014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B3E41E-24DC-44E5-A242-12538B377EB6}" type="slidenum">
              <a:rPr lang="el-GR" smtClean="0"/>
              <a:pPr/>
              <a:t>46</a:t>
            </a:fld>
            <a:endParaRPr lang="el-GR"/>
          </a:p>
        </p:txBody>
      </p:sp>
      <p:sp>
        <p:nvSpPr>
          <p:cNvPr id="3" name="Θέση περιεχομένου 2"/>
          <p:cNvSpPr>
            <a:spLocks noGrp="1"/>
          </p:cNvSpPr>
          <p:nvPr>
            <p:ph idx="1"/>
          </p:nvPr>
        </p:nvSpPr>
        <p:spPr>
          <a:xfrm>
            <a:off x="671419" y="5661248"/>
            <a:ext cx="8229600" cy="792089"/>
          </a:xfrm>
        </p:spPr>
        <p:txBody>
          <a:bodyPr/>
          <a:lstStyle/>
          <a:p>
            <a:pPr marL="0" indent="0" algn="ctr">
              <a:buNone/>
            </a:pPr>
            <a:r>
              <a:rPr lang="el-GR" sz="1800" b="1" dirty="0" smtClean="0">
                <a:effectLst/>
              </a:rPr>
              <a:t>Γράφημα: </a:t>
            </a:r>
            <a:r>
              <a:rPr lang="el-GR" sz="1800" dirty="0">
                <a:effectLst/>
              </a:rPr>
              <a:t>Συσχέτιση του βάρους του καρπού (</a:t>
            </a:r>
            <a:r>
              <a:rPr lang="en-US" sz="1800" dirty="0">
                <a:effectLst/>
              </a:rPr>
              <a:t>g</a:t>
            </a:r>
            <a:r>
              <a:rPr lang="el-GR" sz="1800" dirty="0">
                <a:effectLst/>
              </a:rPr>
              <a:t>) με τον όγκο του καρπού (</a:t>
            </a:r>
            <a:r>
              <a:rPr lang="en-US" sz="1800" dirty="0">
                <a:effectLst/>
              </a:rPr>
              <a:t>cm</a:t>
            </a:r>
            <a:r>
              <a:rPr lang="el-GR" sz="1800" baseline="30000" dirty="0">
                <a:effectLst/>
              </a:rPr>
              <a:t>3</a:t>
            </a:r>
            <a:r>
              <a:rPr lang="el-GR" sz="1800" dirty="0">
                <a:effectLst/>
              </a:rPr>
              <a:t>) ανά θερμοκήπιο.</a:t>
            </a:r>
          </a:p>
          <a:p>
            <a:endParaRPr lang="el-GR" dirty="0"/>
          </a:p>
        </p:txBody>
      </p:sp>
      <p:pic>
        <p:nvPicPr>
          <p:cNvPr id="43010" name="Picture 2" descr="Γράφημα με την συσχέτιση του βάρους του καρπού (g) με τον όγκο του καρπού (cm3) ανά θερμοκήπιο."/>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268760"/>
            <a:ext cx="8505483"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395536" y="0"/>
            <a:ext cx="8229600" cy="1143000"/>
          </a:xfrm>
        </p:spPr>
        <p:txBody>
          <a:bodyPr>
            <a:normAutofit fontScale="90000"/>
          </a:bodyPr>
          <a:lstStyle/>
          <a:p>
            <a:r>
              <a:rPr lang="el-GR" dirty="0" smtClean="0"/>
              <a:t>Βάρος καρπού και σχέση με Όγκο καρπού.</a:t>
            </a:r>
            <a:endParaRPr lang="el-GR" dirty="0"/>
          </a:p>
        </p:txBody>
      </p:sp>
    </p:spTree>
    <p:custDataLst>
      <p:tags r:id="rId1"/>
    </p:custDataLst>
    <p:extLst>
      <p:ext uri="{BB962C8B-B14F-4D97-AF65-F5344CB8AC3E}">
        <p14:creationId xmlns:p14="http://schemas.microsoft.com/office/powerpoint/2010/main" val="26779262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457200" y="277813"/>
            <a:ext cx="8229600" cy="788987"/>
          </a:xfrm>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l-GR" altLang="el-GR" sz="2800" b="1" dirty="0" smtClean="0">
                <a:solidFill>
                  <a:srgbClr val="FF0000"/>
                </a:solidFill>
              </a:rPr>
              <a:t>???? Χαρακτηρίζονται οι </a:t>
            </a:r>
            <a:r>
              <a:rPr lang="el-GR" altLang="el-GR" sz="2800" dirty="0" smtClean="0">
                <a:solidFill>
                  <a:srgbClr val="FF0000"/>
                </a:solidFill>
              </a:rPr>
              <a:t>Κατηγορίες </a:t>
            </a:r>
            <a:r>
              <a:rPr lang="el-GR" altLang="el-GR" sz="2800" dirty="0">
                <a:solidFill>
                  <a:srgbClr val="FF0000"/>
                </a:solidFill>
              </a:rPr>
              <a:t>ποιότητας</a:t>
            </a:r>
            <a:r>
              <a:rPr lang="el-GR" altLang="el-GR" sz="2800" dirty="0" smtClean="0">
                <a:solidFill>
                  <a:srgbClr val="FF0000"/>
                </a:solidFill>
              </a:rPr>
              <a:t>:</a:t>
            </a:r>
            <a:r>
              <a:rPr lang="el-GR" altLang="el-GR" sz="2800" b="1" dirty="0" smtClean="0">
                <a:solidFill>
                  <a:srgbClr val="FF0000"/>
                </a:solidFill>
              </a:rPr>
              <a:t>???</a:t>
            </a:r>
          </a:p>
        </p:txBody>
      </p:sp>
      <p:sp>
        <p:nvSpPr>
          <p:cNvPr id="126979" name="Rectangle 3"/>
          <p:cNvSpPr>
            <a:spLocks noGrp="1" noChangeArrowheads="1"/>
          </p:cNvSpPr>
          <p:nvPr>
            <p:ph type="body" idx="1"/>
          </p:nvPr>
        </p:nvSpPr>
        <p:spPr>
          <a:xfrm>
            <a:off x="1219200" y="1295400"/>
            <a:ext cx="7086600" cy="4835525"/>
          </a:xfrm>
        </p:spPr>
        <p:txBody>
          <a:bodyPr/>
          <a:lstStyle/>
          <a:p>
            <a:pPr marL="0" indent="0" eaLnBrk="1" hangingPunct="1">
              <a:buNone/>
              <a:defRPr/>
            </a:pPr>
            <a:endParaRPr lang="el-GR" altLang="el-GR" sz="2000" dirty="0" smtClean="0"/>
          </a:p>
          <a:p>
            <a:pPr algn="ctr" eaLnBrk="1" hangingPunct="1">
              <a:defRPr/>
            </a:pPr>
            <a:r>
              <a:rPr lang="en-US" altLang="el-GR" sz="2800" dirty="0" smtClean="0"/>
              <a:t>Extra, </a:t>
            </a:r>
            <a:endParaRPr lang="el-GR" altLang="el-GR" sz="2800" dirty="0" smtClean="0"/>
          </a:p>
          <a:p>
            <a:pPr algn="ctr" eaLnBrk="1" hangingPunct="1">
              <a:defRPr/>
            </a:pPr>
            <a:r>
              <a:rPr lang="el-GR" altLang="el-GR" sz="2800" dirty="0" smtClean="0"/>
              <a:t>Κατηγορία Ι</a:t>
            </a:r>
          </a:p>
          <a:p>
            <a:pPr algn="ctr" eaLnBrk="1" hangingPunct="1">
              <a:defRPr/>
            </a:pPr>
            <a:r>
              <a:rPr lang="el-GR" altLang="el-GR" sz="2800" dirty="0" smtClean="0"/>
              <a:t> Κατηγορία ΙΙ</a:t>
            </a:r>
          </a:p>
          <a:p>
            <a:pPr eaLnBrk="1" hangingPunct="1">
              <a:defRPr/>
            </a:pPr>
            <a:endParaRPr lang="el-GR" altLang="el-GR" sz="2000" dirty="0" smtClean="0"/>
          </a:p>
        </p:txBody>
      </p:sp>
      <p:sp>
        <p:nvSpPr>
          <p:cNvPr id="2" name="Slide Number Placeholder 1"/>
          <p:cNvSpPr>
            <a:spLocks noGrp="1"/>
          </p:cNvSpPr>
          <p:nvPr>
            <p:ph type="sldNum" sz="quarter" idx="12"/>
          </p:nvPr>
        </p:nvSpPr>
        <p:spPr/>
        <p:txBody>
          <a:bodyPr/>
          <a:lstStyle/>
          <a:p>
            <a:fld id="{74B3E41E-24DC-44E5-A242-12538B377EB6}" type="slidenum">
              <a:rPr lang="el-GR" smtClean="0"/>
              <a:pPr/>
              <a:t>47</a:t>
            </a:fld>
            <a:endParaRPr lang="el-GR"/>
          </a:p>
        </p:txBody>
      </p:sp>
    </p:spTree>
    <p:extLst>
      <p:ext uri="{BB962C8B-B14F-4D97-AF65-F5344CB8AC3E}">
        <p14:creationId xmlns:p14="http://schemas.microsoft.com/office/powerpoint/2010/main" val="8199984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B3E41E-24DC-44E5-A242-12538B377EB6}" type="slidenum">
              <a:rPr lang="el-GR" smtClean="0"/>
              <a:pPr/>
              <a:t>48</a:t>
            </a:fld>
            <a:endParaRPr lang="el-GR"/>
          </a:p>
        </p:txBody>
      </p:sp>
      <p:sp>
        <p:nvSpPr>
          <p:cNvPr id="7" name="Content Placeholder 6"/>
          <p:cNvSpPr>
            <a:spLocks noGrp="1"/>
          </p:cNvSpPr>
          <p:nvPr>
            <p:ph idx="1"/>
          </p:nvPr>
        </p:nvSpPr>
        <p:spPr>
          <a:xfrm>
            <a:off x="457200" y="1600200"/>
            <a:ext cx="8229600" cy="4709120"/>
          </a:xfrm>
        </p:spPr>
        <p:txBody>
          <a:bodyPr>
            <a:normAutofit fontScale="92500" lnSpcReduction="10000"/>
          </a:bodyPr>
          <a:lstStyle/>
          <a:p>
            <a:pPr marL="0" indent="0">
              <a:lnSpc>
                <a:spcPct val="110000"/>
              </a:lnSpc>
              <a:buNone/>
              <a:defRPr/>
            </a:pPr>
            <a:r>
              <a:rPr lang="el-GR" altLang="el-GR" kern="0" dirty="0"/>
              <a:t>Απαραίτητη η δυνατότητα ανάπτυξης ενός </a:t>
            </a:r>
            <a:r>
              <a:rPr lang="el-GR" altLang="el-GR" kern="0" dirty="0">
                <a:solidFill>
                  <a:srgbClr val="C00000"/>
                </a:solidFill>
              </a:rPr>
              <a:t>Συστήματος Ολοκληρωμένης Διαχείρισης</a:t>
            </a:r>
            <a:r>
              <a:rPr lang="el-GR" altLang="el-GR" kern="0" dirty="0"/>
              <a:t> στη γεωργική παραγωγή, προκειμένου:</a:t>
            </a:r>
          </a:p>
          <a:p>
            <a:pPr>
              <a:lnSpc>
                <a:spcPct val="110000"/>
              </a:lnSpc>
              <a:buNone/>
              <a:defRPr/>
            </a:pPr>
            <a:r>
              <a:rPr lang="el-GR" altLang="el-GR" kern="0" dirty="0"/>
              <a:t>α) Τα παραγόμενα προϊόντα να ενισχυθούν με σημάνσεις,</a:t>
            </a:r>
          </a:p>
          <a:p>
            <a:pPr>
              <a:lnSpc>
                <a:spcPct val="110000"/>
              </a:lnSpc>
              <a:buNone/>
              <a:defRPr/>
            </a:pPr>
            <a:r>
              <a:rPr lang="el-GR" altLang="el-GR" kern="0" dirty="0"/>
              <a:t>β) να αυξηθεί η προστιθέμενη αξία τους και </a:t>
            </a:r>
          </a:p>
          <a:p>
            <a:pPr>
              <a:lnSpc>
                <a:spcPct val="110000"/>
              </a:lnSpc>
              <a:buNone/>
              <a:defRPr/>
            </a:pPr>
            <a:r>
              <a:rPr lang="el-GR" altLang="el-GR" kern="0" dirty="0"/>
              <a:t>γ) να αποκτήσουν σημαντικό προβάδισμα στις αγορές υψηλού ανταγωνισμού κατακτώντας την εμπιστοσύνη των καταναλωτών.</a:t>
            </a:r>
          </a:p>
          <a:p>
            <a:pPr>
              <a:lnSpc>
                <a:spcPct val="110000"/>
              </a:lnSpc>
              <a:defRPr/>
            </a:pPr>
            <a:endParaRPr lang="el-GR" altLang="el-GR" kern="0" dirty="0"/>
          </a:p>
          <a:p>
            <a:endParaRPr lang="el-GR" dirty="0"/>
          </a:p>
        </p:txBody>
      </p:sp>
      <p:sp>
        <p:nvSpPr>
          <p:cNvPr id="3" name="Title 2"/>
          <p:cNvSpPr>
            <a:spLocks noGrp="1"/>
          </p:cNvSpPr>
          <p:nvPr>
            <p:ph type="title"/>
          </p:nvPr>
        </p:nvSpPr>
        <p:spPr/>
        <p:txBody>
          <a:bodyPr/>
          <a:lstStyle/>
          <a:p>
            <a:r>
              <a:rPr lang="el-GR" dirty="0" smtClean="0"/>
              <a:t>Έλεγχος </a:t>
            </a:r>
            <a:r>
              <a:rPr lang="el-GR" dirty="0"/>
              <a:t>της </a:t>
            </a:r>
            <a:r>
              <a:rPr lang="el-GR" dirty="0" smtClean="0"/>
              <a:t>ποιότητας</a:t>
            </a:r>
            <a:r>
              <a:rPr lang="en-US" dirty="0"/>
              <a:t> </a:t>
            </a:r>
            <a:r>
              <a:rPr lang="en-US" dirty="0" smtClean="0"/>
              <a:t>;;;;;;</a:t>
            </a:r>
            <a:endParaRPr lang="el-GR" dirty="0"/>
          </a:p>
        </p:txBody>
      </p:sp>
    </p:spTree>
    <p:extLst>
      <p:ext uri="{BB962C8B-B14F-4D97-AF65-F5344CB8AC3E}">
        <p14:creationId xmlns:p14="http://schemas.microsoft.com/office/powerpoint/2010/main" val="4628933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81000" y="228600"/>
            <a:ext cx="8229600" cy="712788"/>
          </a:xfrm>
        </p:spPr>
        <p:txBody>
          <a:bodyPr/>
          <a:lstStyle/>
          <a:p>
            <a:pPr eaLnBrk="1" hangingPunct="1"/>
            <a:r>
              <a:rPr lang="el-GR" altLang="el-GR" sz="2800" b="1" smtClean="0">
                <a:solidFill>
                  <a:srgbClr val="FF33CC"/>
                </a:solidFill>
                <a:effectLst/>
              </a:rPr>
              <a:t>ΠΡΟΤΥΠΑ ΠΟΙΟΤΗΤΑΣ</a:t>
            </a:r>
          </a:p>
        </p:txBody>
      </p:sp>
      <p:sp>
        <p:nvSpPr>
          <p:cNvPr id="10243" name="Rectangle 3"/>
          <p:cNvSpPr>
            <a:spLocks noGrp="1" noChangeArrowheads="1"/>
          </p:cNvSpPr>
          <p:nvPr>
            <p:ph type="body" idx="1"/>
          </p:nvPr>
        </p:nvSpPr>
        <p:spPr>
          <a:xfrm>
            <a:off x="457200" y="914400"/>
            <a:ext cx="8229600" cy="5715000"/>
          </a:xfrm>
        </p:spPr>
        <p:txBody>
          <a:bodyPr/>
          <a:lstStyle/>
          <a:p>
            <a:pPr eaLnBrk="1" hangingPunct="1"/>
            <a:r>
              <a:rPr lang="el-GR" altLang="el-GR" sz="1800" smtClean="0">
                <a:effectLst/>
              </a:rPr>
              <a:t>Ο AGROCERT έχει  εκπονήσει τα πρότυπα  AGRO 2.1 &amp; AGRO 2.2,  που περιγράφουν τις απαιτήσεις στις οποίες πρέπει να συμμορφώνεται μια γεωργική εκμετάλλευση, προκειμένου να πιστοποιηθεί για την εφαρμογή του Συστήματος Ολοκληρωμένης Διαχείρισης (ΣΟΔ) στην παραγωγή των προϊόντων της. </a:t>
            </a:r>
          </a:p>
          <a:p>
            <a:pPr eaLnBrk="1" hangingPunct="1"/>
            <a:endParaRPr lang="el-GR" altLang="el-GR" sz="1800" smtClean="0">
              <a:effectLst/>
              <a:hlinkClick r:id="rId2"/>
            </a:endParaRPr>
          </a:p>
          <a:p>
            <a:pPr eaLnBrk="1" hangingPunct="1"/>
            <a:r>
              <a:rPr lang="el-GR" altLang="el-GR" sz="1800" b="1" smtClean="0">
                <a:effectLst/>
                <a:hlinkClick r:id="rId2"/>
              </a:rPr>
              <a:t>AGRO 2-1</a:t>
            </a:r>
            <a:r>
              <a:rPr lang="el-GR" altLang="el-GR" sz="1800" b="1" smtClean="0">
                <a:effectLst/>
              </a:rPr>
              <a:t> Προδιαγραφή.</a:t>
            </a:r>
            <a:r>
              <a:rPr lang="el-GR" altLang="el-GR" sz="1800" smtClean="0">
                <a:effectLst/>
              </a:rPr>
              <a:t> Περιλαμβάνει γενικές απαιτήσεις στο σύνολο της γεωργίας που μπορούν να επιθεωρηθούν αντικειμενικά. Αποτελεί το σύνολο των αρχών για την πιστοποίηση του Συστήματος Ολοκληρωμένης Διαχείρισης που είναι εφαρμόσιμο σε κάθε γεωργική εκμετάλλευση ανεξάρτητα από κάθε είδος της παραγωγικής της κατεύθυνσης. </a:t>
            </a:r>
          </a:p>
          <a:p>
            <a:pPr eaLnBrk="1" hangingPunct="1"/>
            <a:endParaRPr lang="el-GR" altLang="el-GR" sz="1800" smtClean="0">
              <a:effectLst/>
            </a:endParaRPr>
          </a:p>
          <a:p>
            <a:pPr eaLnBrk="1" hangingPunct="1"/>
            <a:r>
              <a:rPr lang="el-GR" altLang="el-GR" sz="1800" b="1" smtClean="0">
                <a:effectLst/>
                <a:hlinkClick r:id="rId2"/>
              </a:rPr>
              <a:t>AGRO 2-2</a:t>
            </a:r>
            <a:r>
              <a:rPr lang="el-GR" altLang="el-GR" sz="1800" b="1" smtClean="0">
                <a:effectLst/>
              </a:rPr>
              <a:t> Απαιτήσεις για την εφαρμογή.</a:t>
            </a:r>
            <a:r>
              <a:rPr lang="el-GR" altLang="el-GR" sz="1800" smtClean="0">
                <a:effectLst/>
              </a:rPr>
              <a:t> Περιγράφει τις τεχνικές και νομικές απαιτήσεις του συστήματος στη φυτική παραγωγή που συνοδεύουν το πρότυπο AGRO 2-1. Περιλαμβάνει τους γενικούς κανόνες ορθής γεωργικής πρακτικής και τα συνοδευτικά μέτρα φιλοπεριβαλλοντικής άσκησης της γεωργίας (φυτικής παραγωγής) ώστε να παράγονται ασφαλή και ποιοτικά προϊόντα και να επιτυγχάνεται η άριστη διαχείριση του περιβάλλοντος. </a:t>
            </a:r>
          </a:p>
          <a:p>
            <a:pPr eaLnBrk="1" hangingPunct="1"/>
            <a:endParaRPr lang="el-GR" altLang="el-GR" sz="1800" smtClean="0">
              <a:effectLst/>
            </a:endParaRPr>
          </a:p>
          <a:p>
            <a:pPr eaLnBrk="1" hangingPunct="1"/>
            <a:endParaRPr lang="el-GR" altLang="el-GR" sz="1800" smtClean="0">
              <a:effectLst/>
            </a:endParaRPr>
          </a:p>
        </p:txBody>
      </p:sp>
      <p:sp>
        <p:nvSpPr>
          <p:cNvPr id="2" name="Slide Number Placeholder 1"/>
          <p:cNvSpPr>
            <a:spLocks noGrp="1"/>
          </p:cNvSpPr>
          <p:nvPr>
            <p:ph type="sldNum" sz="quarter" idx="12"/>
          </p:nvPr>
        </p:nvSpPr>
        <p:spPr/>
        <p:txBody>
          <a:bodyPr/>
          <a:lstStyle/>
          <a:p>
            <a:fld id="{74B3E41E-24DC-44E5-A242-12538B377EB6}" type="slidenum">
              <a:rPr lang="el-GR" smtClean="0"/>
              <a:pPr/>
              <a:t>49</a:t>
            </a:fld>
            <a:endParaRPr lang="el-GR"/>
          </a:p>
        </p:txBody>
      </p:sp>
    </p:spTree>
    <p:extLst>
      <p:ext uri="{BB962C8B-B14F-4D97-AF65-F5344CB8AC3E}">
        <p14:creationId xmlns:p14="http://schemas.microsoft.com/office/powerpoint/2010/main" val="10426361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p:cNvSpPr>
            <a:spLocks noGrp="1" noChangeArrowheads="1"/>
          </p:cNvSpPr>
          <p:nvPr>
            <p:ph idx="1"/>
          </p:nvPr>
        </p:nvSpPr>
        <p:spPr>
          <a:xfrm>
            <a:off x="457200" y="1988840"/>
            <a:ext cx="8229600" cy="4137323"/>
          </a:xfrm>
          <a:gradFill rotWithShape="1">
            <a:gsLst>
              <a:gs pos="0">
                <a:srgbClr val="D5D9C5"/>
              </a:gs>
              <a:gs pos="100000">
                <a:srgbClr val="D5D9C5">
                  <a:gamma/>
                  <a:shade val="46275"/>
                  <a:invGamma/>
                </a:srgbClr>
              </a:gs>
            </a:gsLst>
            <a:lin ang="5400000" scaled="1"/>
          </a:gradFill>
        </p:spPr>
        <p:txBody>
          <a:bodyPr/>
          <a:lstStyle/>
          <a:p>
            <a:pPr>
              <a:buFontTx/>
              <a:buNone/>
            </a:pPr>
            <a:r>
              <a:rPr lang="el-GR" altLang="el-GR" dirty="0"/>
              <a:t>(ή  κοντά σ’ αυτό, </a:t>
            </a:r>
            <a:r>
              <a:rPr lang="el-GR" altLang="el-GR" dirty="0" smtClean="0"/>
              <a:t>όπου  </a:t>
            </a:r>
            <a:r>
              <a:rPr lang="el-GR" altLang="el-GR" dirty="0"/>
              <a:t>σημειωτέον  έχουμε  γρήγορες  συνθετικές  αλλαγές</a:t>
            </a:r>
            <a:r>
              <a:rPr lang="el-GR" altLang="el-GR" dirty="0" smtClean="0"/>
              <a:t>)</a:t>
            </a:r>
            <a:r>
              <a:rPr lang="en-US" altLang="el-GR" dirty="0" smtClean="0"/>
              <a:t> :</a:t>
            </a:r>
            <a:endParaRPr lang="en-US" altLang="el-GR" dirty="0"/>
          </a:p>
          <a:p>
            <a:pPr algn="ctr">
              <a:buFontTx/>
              <a:buNone/>
            </a:pPr>
            <a:endParaRPr lang="en-US" altLang="el-GR" u="sng" dirty="0" smtClean="0"/>
          </a:p>
          <a:p>
            <a:pPr algn="ctr">
              <a:buFontTx/>
              <a:buNone/>
            </a:pPr>
            <a:r>
              <a:rPr lang="el-GR" altLang="el-GR" u="sng" dirty="0" smtClean="0"/>
              <a:t>ένας</a:t>
            </a:r>
            <a:r>
              <a:rPr lang="el-GR" altLang="el-GR" dirty="0" smtClean="0"/>
              <a:t>  υψηλός  </a:t>
            </a:r>
            <a:r>
              <a:rPr lang="el-GR" altLang="el-GR" dirty="0"/>
              <a:t>ρυθμός  αναπνοής </a:t>
            </a:r>
          </a:p>
          <a:p>
            <a:pPr algn="ctr">
              <a:buFontTx/>
              <a:buNone/>
            </a:pPr>
            <a:r>
              <a:rPr lang="el-GR" altLang="el-GR" dirty="0"/>
              <a:t> γρήγορο  ρυθμό  καταστροφής  </a:t>
            </a:r>
            <a:endParaRPr lang="en-US" altLang="el-GR" dirty="0" smtClean="0"/>
          </a:p>
          <a:p>
            <a:pPr algn="ctr">
              <a:buFontTx/>
              <a:buNone/>
            </a:pPr>
            <a:r>
              <a:rPr lang="el-GR" altLang="el-GR" dirty="0" smtClean="0"/>
              <a:t>δηλ</a:t>
            </a:r>
            <a:r>
              <a:rPr lang="el-GR" altLang="el-GR" dirty="0"/>
              <a:t>. </a:t>
            </a:r>
            <a:r>
              <a:rPr lang="el-GR" altLang="el-GR" u="sng" dirty="0"/>
              <a:t>υψηλός  βαθμός  φθαρτότητας</a:t>
            </a:r>
            <a:r>
              <a:rPr lang="el-GR" altLang="el-GR" dirty="0"/>
              <a:t>. </a:t>
            </a:r>
          </a:p>
        </p:txBody>
      </p:sp>
      <p:sp>
        <p:nvSpPr>
          <p:cNvPr id="2" name="Slide Number Placeholder 1"/>
          <p:cNvSpPr>
            <a:spLocks noGrp="1"/>
          </p:cNvSpPr>
          <p:nvPr>
            <p:ph type="sldNum" sz="quarter" idx="12"/>
          </p:nvPr>
        </p:nvSpPr>
        <p:spPr/>
        <p:txBody>
          <a:bodyPr/>
          <a:lstStyle/>
          <a:p>
            <a:fld id="{74B3E41E-24DC-44E5-A242-12538B377EB6}" type="slidenum">
              <a:rPr lang="el-GR" smtClean="0"/>
              <a:pPr/>
              <a:t>5</a:t>
            </a:fld>
            <a:endParaRPr lang="el-GR"/>
          </a:p>
        </p:txBody>
      </p:sp>
      <p:sp>
        <p:nvSpPr>
          <p:cNvPr id="91140" name="AutoShape 4"/>
          <p:cNvSpPr>
            <a:spLocks noChangeArrowheads="1"/>
          </p:cNvSpPr>
          <p:nvPr/>
        </p:nvSpPr>
        <p:spPr bwMode="auto">
          <a:xfrm>
            <a:off x="611560" y="3632815"/>
            <a:ext cx="972889" cy="6477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8" name="AutoShape 4"/>
          <p:cNvSpPr>
            <a:spLocks noChangeArrowheads="1"/>
          </p:cNvSpPr>
          <p:nvPr/>
        </p:nvSpPr>
        <p:spPr bwMode="auto">
          <a:xfrm>
            <a:off x="7524328" y="3615650"/>
            <a:ext cx="972889" cy="6477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 name="Title 2"/>
          <p:cNvSpPr>
            <a:spLocks noGrp="1"/>
          </p:cNvSpPr>
          <p:nvPr>
            <p:ph type="title"/>
          </p:nvPr>
        </p:nvSpPr>
        <p:spPr>
          <a:xfrm>
            <a:off x="457200" y="274638"/>
            <a:ext cx="8229600" cy="1498178"/>
          </a:xfrm>
        </p:spPr>
        <p:txBody>
          <a:bodyPr>
            <a:normAutofit fontScale="90000"/>
          </a:bodyPr>
          <a:lstStyle/>
          <a:p>
            <a:r>
              <a:rPr lang="el-GR" dirty="0"/>
              <a:t>Αν  το  προϊόν  συγκομίζεται  στο  στάδιο  της  άριστης ποιότητας για  κατανάλωση</a:t>
            </a:r>
          </a:p>
        </p:txBody>
      </p:sp>
    </p:spTree>
    <p:custDataLst>
      <p:tags r:id="rId1"/>
    </p:custDataLst>
    <p:extLst>
      <p:ext uri="{BB962C8B-B14F-4D97-AF65-F5344CB8AC3E}">
        <p14:creationId xmlns:p14="http://schemas.microsoft.com/office/powerpoint/2010/main" val="38771765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B3E41E-24DC-44E5-A242-12538B377EB6}" type="slidenum">
              <a:rPr lang="el-GR" smtClean="0"/>
              <a:pPr/>
              <a:t>50</a:t>
            </a:fld>
            <a:endParaRPr lang="el-GR"/>
          </a:p>
        </p:txBody>
      </p:sp>
      <p:pic>
        <p:nvPicPr>
          <p:cNvPr id="11268" name="Picture 5" descr="animatio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5524639"/>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4" descr="sod%20g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5644626"/>
            <a:ext cx="1872208" cy="109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39" name="Rectangle 3"/>
          <p:cNvSpPr>
            <a:spLocks noGrp="1" noChangeArrowheads="1"/>
          </p:cNvSpPr>
          <p:nvPr>
            <p:ph idx="1"/>
          </p:nvPr>
        </p:nvSpPr>
        <p:spPr>
          <a:xfrm>
            <a:off x="103666" y="980729"/>
            <a:ext cx="9040334" cy="4912666"/>
          </a:xfrm>
        </p:spPr>
        <p:txBody>
          <a:bodyPr>
            <a:noAutofit/>
          </a:bodyPr>
          <a:lstStyle/>
          <a:p>
            <a:pPr eaLnBrk="1" hangingPunct="1">
              <a:lnSpc>
                <a:spcPct val="130000"/>
              </a:lnSpc>
              <a:defRPr/>
            </a:pPr>
            <a:r>
              <a:rPr lang="el-GR" altLang="el-GR" sz="2400" dirty="0" smtClean="0"/>
              <a:t>Ο </a:t>
            </a:r>
            <a:r>
              <a:rPr lang="el-GR" altLang="el-GR" sz="2400" dirty="0" smtClean="0"/>
              <a:t>έλεγχος σε όλα τα στάδια της παραγωγικής διαδικασίας. </a:t>
            </a:r>
          </a:p>
          <a:p>
            <a:pPr eaLnBrk="1" hangingPunct="1">
              <a:lnSpc>
                <a:spcPct val="130000"/>
              </a:lnSpc>
              <a:defRPr/>
            </a:pPr>
            <a:r>
              <a:rPr lang="el-GR" altLang="el-GR" sz="2400" dirty="0" smtClean="0"/>
              <a:t>Η συνεχής ενημέρωση και εκπαίδευση των εμπλεκομένων παραγωγών. </a:t>
            </a:r>
          </a:p>
          <a:p>
            <a:pPr eaLnBrk="1" hangingPunct="1">
              <a:lnSpc>
                <a:spcPct val="130000"/>
              </a:lnSpc>
              <a:defRPr/>
            </a:pPr>
            <a:r>
              <a:rPr lang="el-GR" altLang="el-GR" sz="2400" dirty="0" smtClean="0"/>
              <a:t>Η μείωση του κόστους παραγωγής με την ορθολογική χρήση νερού, λιπασμάτων, </a:t>
            </a:r>
            <a:r>
              <a:rPr lang="el-GR" altLang="el-GR" sz="2400" dirty="0" err="1" smtClean="0"/>
              <a:t>φυτοπροστατευτικών</a:t>
            </a:r>
            <a:r>
              <a:rPr lang="el-GR" altLang="el-GR" sz="2400" dirty="0" smtClean="0"/>
              <a:t> </a:t>
            </a:r>
            <a:r>
              <a:rPr lang="el-GR" altLang="el-GR" sz="2400" dirty="0" err="1" smtClean="0"/>
              <a:t>κ.λ.π</a:t>
            </a:r>
            <a:r>
              <a:rPr lang="el-GR" altLang="el-GR" sz="2400" dirty="0" smtClean="0"/>
              <a:t>.  </a:t>
            </a:r>
          </a:p>
          <a:p>
            <a:pPr eaLnBrk="1" hangingPunct="1">
              <a:lnSpc>
                <a:spcPct val="130000"/>
              </a:lnSpc>
              <a:defRPr/>
            </a:pPr>
            <a:r>
              <a:rPr lang="el-GR" altLang="el-GR" sz="2400" dirty="0" smtClean="0"/>
              <a:t>Η προστασία της υγείας των παραγωγών και των καταναλωτών. </a:t>
            </a:r>
          </a:p>
          <a:p>
            <a:pPr eaLnBrk="1" hangingPunct="1">
              <a:lnSpc>
                <a:spcPct val="130000"/>
              </a:lnSpc>
              <a:defRPr/>
            </a:pPr>
            <a:r>
              <a:rPr lang="el-GR" altLang="el-GR" sz="2400" dirty="0" smtClean="0"/>
              <a:t>Η προστασία του περιβάλλοντος.  </a:t>
            </a:r>
          </a:p>
          <a:p>
            <a:pPr eaLnBrk="1" hangingPunct="1">
              <a:lnSpc>
                <a:spcPct val="130000"/>
              </a:lnSpc>
              <a:defRPr/>
            </a:pPr>
            <a:r>
              <a:rPr lang="el-GR" altLang="el-GR" sz="2400" dirty="0" smtClean="0"/>
              <a:t>Η παραγωγή ασφαλών και ποιοτικών αγροτικών προϊόντων που ικανοποιούν τις απαιτήσεις των αγορών. </a:t>
            </a:r>
          </a:p>
          <a:p>
            <a:pPr eaLnBrk="1" hangingPunct="1">
              <a:lnSpc>
                <a:spcPct val="130000"/>
              </a:lnSpc>
              <a:defRPr/>
            </a:pPr>
            <a:endParaRPr lang="el-GR" altLang="el-GR" sz="2400" dirty="0" smtClean="0"/>
          </a:p>
        </p:txBody>
      </p:sp>
      <p:sp>
        <p:nvSpPr>
          <p:cNvPr id="3" name="Title 2"/>
          <p:cNvSpPr>
            <a:spLocks noGrp="1"/>
          </p:cNvSpPr>
          <p:nvPr>
            <p:ph type="title"/>
          </p:nvPr>
        </p:nvSpPr>
        <p:spPr/>
        <p:txBody>
          <a:bodyPr>
            <a:noAutofit/>
          </a:bodyPr>
          <a:lstStyle/>
          <a:p>
            <a:r>
              <a:rPr lang="el-GR" sz="3200" dirty="0"/>
              <a:t>Με την εφαρμογή του Συστήματος Ολοκληρωμένης Διαχείρισης επιτυγχάνεται: </a:t>
            </a:r>
            <a:br>
              <a:rPr lang="el-GR" sz="3200" dirty="0"/>
            </a:br>
            <a:endParaRPr lang="el-GR" sz="3200" dirty="0"/>
          </a:p>
        </p:txBody>
      </p:sp>
    </p:spTree>
    <p:custDataLst>
      <p:tags r:id="rId1"/>
    </p:custDataLst>
    <p:extLst>
      <p:ext uri="{BB962C8B-B14F-4D97-AF65-F5344CB8AC3E}">
        <p14:creationId xmlns:p14="http://schemas.microsoft.com/office/powerpoint/2010/main" val="374853963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B3E41E-24DC-44E5-A242-12538B377EB6}" type="slidenum">
              <a:rPr lang="el-GR" smtClean="0"/>
              <a:pPr/>
              <a:t>51</a:t>
            </a:fld>
            <a:endParaRPr lang="el-GR"/>
          </a:p>
        </p:txBody>
      </p:sp>
      <p:sp>
        <p:nvSpPr>
          <p:cNvPr id="4" name="Content Placeholder 3"/>
          <p:cNvSpPr>
            <a:spLocks noGrp="1"/>
          </p:cNvSpPr>
          <p:nvPr>
            <p:ph idx="1"/>
          </p:nvPr>
        </p:nvSpPr>
        <p:spPr>
          <a:xfrm>
            <a:off x="467544" y="1340768"/>
            <a:ext cx="8229600" cy="5112568"/>
          </a:xfrm>
        </p:spPr>
        <p:txBody>
          <a:bodyPr>
            <a:normAutofit fontScale="85000" lnSpcReduction="20000"/>
          </a:bodyPr>
          <a:lstStyle/>
          <a:p>
            <a:r>
              <a:rPr lang="el-GR" dirty="0"/>
              <a:t>Ορισμός του προϊόντος.</a:t>
            </a:r>
          </a:p>
          <a:p>
            <a:r>
              <a:rPr lang="el-GR" dirty="0"/>
              <a:t>Ελάχιστα χαρακτηριστικά.</a:t>
            </a:r>
          </a:p>
          <a:p>
            <a:r>
              <a:rPr lang="el-GR" dirty="0"/>
              <a:t>Ταξινόμηση (</a:t>
            </a:r>
            <a:r>
              <a:rPr lang="el-GR" dirty="0" err="1"/>
              <a:t>Extra</a:t>
            </a:r>
            <a:r>
              <a:rPr lang="el-GR" dirty="0"/>
              <a:t>, Κατηγορία Ι, Κατηγορία ΙΙ)</a:t>
            </a:r>
          </a:p>
          <a:p>
            <a:r>
              <a:rPr lang="el-GR" dirty="0"/>
              <a:t>Διατάξεις που αφορούν την ταξινόμηση κατά μέγεθος (Ελάχιστο μέγεθος, Κλίμακα μεγέθους).</a:t>
            </a:r>
          </a:p>
          <a:p>
            <a:r>
              <a:rPr lang="el-GR" dirty="0"/>
              <a:t>Διατάξεις που αφορούν τα όρια ανοχής (Ανοχές ποιότητας, Ανοχές μεγέθους κατά κατηγορία).</a:t>
            </a:r>
          </a:p>
          <a:p>
            <a:r>
              <a:rPr lang="el-GR" dirty="0"/>
              <a:t>Διατάξεις που αφορούν την παρουσίαση (Ομοιογένεια, Συσκευασία, Παρουσίαση)</a:t>
            </a:r>
          </a:p>
          <a:p>
            <a:r>
              <a:rPr lang="el-GR" dirty="0"/>
              <a:t>Διατάξεις που αφορούν τη σήμανση (Στοιχεία ταυτότητα του εμπορεύματος, Φύση του προϊόντος, Προέλευση του προϊόντος, Εμπορικά χαρακτηριστικά, Κρατικό σήμα ελέγχου προαιρετικό).</a:t>
            </a:r>
          </a:p>
          <a:p>
            <a:endParaRPr lang="el-GR" dirty="0"/>
          </a:p>
        </p:txBody>
      </p:sp>
      <p:sp>
        <p:nvSpPr>
          <p:cNvPr id="3" name="Title 2"/>
          <p:cNvSpPr>
            <a:spLocks noGrp="1"/>
          </p:cNvSpPr>
          <p:nvPr>
            <p:ph type="title"/>
          </p:nvPr>
        </p:nvSpPr>
        <p:spPr/>
        <p:txBody>
          <a:bodyPr>
            <a:normAutofit/>
          </a:bodyPr>
          <a:lstStyle/>
          <a:p>
            <a:r>
              <a:rPr lang="el-GR" sz="3200" dirty="0"/>
              <a:t>ΚΑΝΟΝΙΣΜΟΙ ΣΧΕΤΙΚΑ ΜΕ ΤΟΝ ΚΑΘΟΡΙΣΜΟ ΤΟΥ ΚΑΝΟΝΑ ΕΜΠΟΡΙΑΣ ΟΠΩΡΟΚΗΠΕΥΤΙΚΩΝ</a:t>
            </a:r>
          </a:p>
        </p:txBody>
      </p:sp>
    </p:spTree>
    <p:extLst>
      <p:ext uri="{BB962C8B-B14F-4D97-AF65-F5344CB8AC3E}">
        <p14:creationId xmlns:p14="http://schemas.microsoft.com/office/powerpoint/2010/main" val="24517342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4B3E41E-24DC-44E5-A242-12538B377EB6}" type="slidenum">
              <a:rPr lang="el-GR" smtClean="0"/>
              <a:pPr/>
              <a:t>52</a:t>
            </a:fld>
            <a:endParaRPr lang="el-GR"/>
          </a:p>
        </p:txBody>
      </p:sp>
      <p:sp>
        <p:nvSpPr>
          <p:cNvPr id="4" name="Title 3"/>
          <p:cNvSpPr>
            <a:spLocks noGrp="1"/>
          </p:cNvSpPr>
          <p:nvPr>
            <p:ph type="title"/>
          </p:nvPr>
        </p:nvSpPr>
        <p:spPr>
          <a:xfrm>
            <a:off x="611560" y="2132856"/>
            <a:ext cx="8229600" cy="1143000"/>
          </a:xfrm>
        </p:spPr>
        <p:txBody>
          <a:bodyPr>
            <a:normAutofit fontScale="90000"/>
          </a:bodyPr>
          <a:lstStyle/>
          <a:p>
            <a:r>
              <a:rPr lang="el-GR" dirty="0"/>
              <a:t>Π</a:t>
            </a:r>
            <a:r>
              <a:rPr lang="el-GR" dirty="0" smtClean="0"/>
              <a:t>αραδείγματα</a:t>
            </a:r>
            <a:r>
              <a:rPr lang="en-US" dirty="0"/>
              <a:t>:</a:t>
            </a:r>
            <a:r>
              <a:rPr lang="el-GR" dirty="0"/>
              <a:t/>
            </a:r>
            <a:br>
              <a:rPr lang="el-GR" dirty="0"/>
            </a:br>
            <a:endParaRPr lang="el-GR" dirty="0"/>
          </a:p>
        </p:txBody>
      </p:sp>
    </p:spTree>
    <p:custDataLst>
      <p:tags r:id="rId1"/>
    </p:custDataLst>
    <p:extLst>
      <p:ext uri="{BB962C8B-B14F-4D97-AF65-F5344CB8AC3E}">
        <p14:creationId xmlns:p14="http://schemas.microsoft.com/office/powerpoint/2010/main" val="15912609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4B3E41E-24DC-44E5-A242-12538B377EB6}" type="slidenum">
              <a:rPr lang="el-GR" smtClean="0"/>
              <a:pPr/>
              <a:t>53</a:t>
            </a:fld>
            <a:endParaRPr lang="el-GR"/>
          </a:p>
        </p:txBody>
      </p:sp>
      <p:pic>
        <p:nvPicPr>
          <p:cNvPr id="14339" name="Picture 5" descr="Ripeness St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556792"/>
            <a:ext cx="3732213"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7"/>
          <p:cNvSpPr>
            <a:spLocks noGrp="1"/>
          </p:cNvSpPr>
          <p:nvPr>
            <p:ph sz="quarter" idx="4"/>
          </p:nvPr>
        </p:nvSpPr>
        <p:spPr/>
        <p:txBody>
          <a:bodyPr>
            <a:normAutofit/>
          </a:bodyPr>
          <a:lstStyle/>
          <a:p>
            <a:pPr marL="0" indent="0">
              <a:buNone/>
            </a:pPr>
            <a:r>
              <a:rPr lang="el-GR" sz="2800" dirty="0" smtClean="0"/>
              <a:t>Βασίζονται </a:t>
            </a:r>
            <a:r>
              <a:rPr lang="el-GR" sz="2800" dirty="0"/>
              <a:t>στο χρώμα της επιφάνειας του καρπού. Ανάλογα με τις προδιαγραφές</a:t>
            </a:r>
            <a:r>
              <a:rPr lang="el-GR" sz="2800" dirty="0" smtClean="0"/>
              <a:t>:</a:t>
            </a:r>
          </a:p>
          <a:p>
            <a:pPr marL="0" indent="0">
              <a:buNone/>
            </a:pPr>
            <a:r>
              <a:rPr lang="el-GR" sz="2800" dirty="0" smtClean="0"/>
              <a:t> </a:t>
            </a:r>
            <a:r>
              <a:rPr lang="el-GR" sz="2800" dirty="0"/>
              <a:t>&gt;1/2 ή &gt;2/3 ή τα 3/4 της επιφάνειας του καρπού να δείχνουν κόκκινο ή ροζ χρώμα. </a:t>
            </a:r>
          </a:p>
          <a:p>
            <a:endParaRPr lang="el-GR" sz="2800" dirty="0"/>
          </a:p>
          <a:p>
            <a:endParaRPr lang="el-GR" sz="2800" dirty="0"/>
          </a:p>
        </p:txBody>
      </p:sp>
      <p:sp>
        <p:nvSpPr>
          <p:cNvPr id="7" name="Text Placeholder 6"/>
          <p:cNvSpPr>
            <a:spLocks noGrp="1"/>
          </p:cNvSpPr>
          <p:nvPr>
            <p:ph type="body" sz="quarter" idx="3"/>
          </p:nvPr>
        </p:nvSpPr>
        <p:spPr/>
        <p:txBody>
          <a:bodyPr/>
          <a:lstStyle/>
          <a:p>
            <a:r>
              <a:rPr lang="el-GR" dirty="0" smtClean="0"/>
              <a:t>1. Δείκτες </a:t>
            </a:r>
            <a:r>
              <a:rPr lang="el-GR" dirty="0"/>
              <a:t>ωρίμανσης:</a:t>
            </a:r>
          </a:p>
        </p:txBody>
      </p:sp>
      <p:sp>
        <p:nvSpPr>
          <p:cNvPr id="5" name="Title 4"/>
          <p:cNvSpPr>
            <a:spLocks noGrp="1"/>
          </p:cNvSpPr>
          <p:nvPr>
            <p:ph type="title"/>
          </p:nvPr>
        </p:nvSpPr>
        <p:spPr/>
        <p:txBody>
          <a:bodyPr>
            <a:normAutofit fontScale="90000"/>
          </a:bodyPr>
          <a:lstStyle/>
          <a:p>
            <a:r>
              <a:rPr lang="el-GR" dirty="0"/>
              <a:t>1. Ωρίμανση και ποιότητα στη </a:t>
            </a:r>
            <a:r>
              <a:rPr lang="el-GR" dirty="0" smtClean="0"/>
              <a:t>φράουλα (1/2)</a:t>
            </a:r>
            <a:endParaRPr lang="el-GR" dirty="0"/>
          </a:p>
        </p:txBody>
      </p:sp>
    </p:spTree>
    <p:custDataLst>
      <p:tags r:id="rId1"/>
    </p:custDataLst>
    <p:extLst>
      <p:ext uri="{BB962C8B-B14F-4D97-AF65-F5344CB8AC3E}">
        <p14:creationId xmlns:p14="http://schemas.microsoft.com/office/powerpoint/2010/main" val="42716207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B3E41E-24DC-44E5-A242-12538B377EB6}" type="slidenum">
              <a:rPr lang="el-GR" smtClean="0"/>
              <a:pPr/>
              <a:t>54</a:t>
            </a:fld>
            <a:endParaRPr lang="el-GR"/>
          </a:p>
        </p:txBody>
      </p:sp>
      <p:sp>
        <p:nvSpPr>
          <p:cNvPr id="12" name="Content Placeholder 11"/>
          <p:cNvSpPr>
            <a:spLocks noGrp="1"/>
          </p:cNvSpPr>
          <p:nvPr>
            <p:ph sz="quarter" idx="4"/>
          </p:nvPr>
        </p:nvSpPr>
        <p:spPr>
          <a:xfrm>
            <a:off x="3419872" y="1844824"/>
            <a:ext cx="5724127" cy="4608511"/>
          </a:xfrm>
        </p:spPr>
        <p:txBody>
          <a:bodyPr>
            <a:noAutofit/>
          </a:bodyPr>
          <a:lstStyle/>
          <a:p>
            <a:pPr marL="0" indent="0">
              <a:buNone/>
            </a:pPr>
            <a:r>
              <a:rPr lang="el-GR" dirty="0" smtClean="0"/>
              <a:t>1</a:t>
            </a:r>
            <a:r>
              <a:rPr lang="el-GR" dirty="0"/>
              <a:t>. </a:t>
            </a:r>
            <a:r>
              <a:rPr lang="el-GR" b="1" dirty="0"/>
              <a:t>Εμφάνιση </a:t>
            </a:r>
            <a:r>
              <a:rPr lang="el-GR" dirty="0" smtClean="0"/>
              <a:t>(</a:t>
            </a:r>
            <a:r>
              <a:rPr lang="el-GR" dirty="0"/>
              <a:t>χρώμα, μέγεθος, σχήμα, απουσία ελαττωμάτων), </a:t>
            </a:r>
          </a:p>
          <a:p>
            <a:pPr marL="0" indent="0">
              <a:buNone/>
            </a:pPr>
            <a:r>
              <a:rPr lang="el-GR" dirty="0"/>
              <a:t>2. </a:t>
            </a:r>
            <a:r>
              <a:rPr lang="el-GR" b="1" dirty="0"/>
              <a:t>σκληρότητα</a:t>
            </a:r>
            <a:r>
              <a:rPr lang="el-GR" dirty="0"/>
              <a:t>, </a:t>
            </a:r>
          </a:p>
          <a:p>
            <a:pPr marL="0" indent="0">
              <a:buNone/>
            </a:pPr>
            <a:r>
              <a:rPr lang="el-GR" dirty="0"/>
              <a:t>3. </a:t>
            </a:r>
            <a:r>
              <a:rPr lang="el-GR" b="1" dirty="0"/>
              <a:t>γεύση </a:t>
            </a:r>
            <a:r>
              <a:rPr lang="el-GR" b="1" dirty="0" smtClean="0"/>
              <a:t> </a:t>
            </a:r>
            <a:r>
              <a:rPr lang="el-GR" dirty="0" smtClean="0"/>
              <a:t>(</a:t>
            </a:r>
            <a:r>
              <a:rPr lang="el-GR" dirty="0" err="1"/>
              <a:t>Διαλ</a:t>
            </a:r>
            <a:r>
              <a:rPr lang="el-GR" dirty="0"/>
              <a:t>. Στερ. </a:t>
            </a:r>
            <a:r>
              <a:rPr lang="el-GR" dirty="0" err="1"/>
              <a:t>Συστατ</a:t>
            </a:r>
            <a:r>
              <a:rPr lang="el-GR" dirty="0"/>
              <a:t>., </a:t>
            </a:r>
            <a:r>
              <a:rPr lang="el-GR" dirty="0" err="1"/>
              <a:t>ογκομ</a:t>
            </a:r>
            <a:r>
              <a:rPr lang="el-GR" dirty="0"/>
              <a:t>. οξύτητα, άρωμα) </a:t>
            </a:r>
          </a:p>
          <a:p>
            <a:pPr marL="0" indent="0">
              <a:buNone/>
            </a:pPr>
            <a:r>
              <a:rPr lang="el-GR" dirty="0"/>
              <a:t>4. </a:t>
            </a:r>
            <a:r>
              <a:rPr lang="el-GR" b="1" dirty="0"/>
              <a:t>θρεπτική αξία</a:t>
            </a:r>
            <a:r>
              <a:rPr lang="el-GR" dirty="0"/>
              <a:t> </a:t>
            </a:r>
            <a:r>
              <a:rPr lang="el-GR" dirty="0" smtClean="0"/>
              <a:t> (</a:t>
            </a:r>
            <a:r>
              <a:rPr lang="el-GR" dirty="0"/>
              <a:t>βιταμίνη C, </a:t>
            </a:r>
            <a:r>
              <a:rPr lang="el-GR" dirty="0" err="1"/>
              <a:t>λυκοπένιο</a:t>
            </a:r>
            <a:r>
              <a:rPr lang="el-GR" dirty="0"/>
              <a:t>). </a:t>
            </a:r>
          </a:p>
          <a:p>
            <a:pPr marL="0" indent="0">
              <a:buNone/>
            </a:pPr>
            <a:endParaRPr lang="el-GR" dirty="0" smtClean="0"/>
          </a:p>
          <a:p>
            <a:pPr marL="0" indent="0">
              <a:buNone/>
            </a:pPr>
            <a:r>
              <a:rPr lang="el-GR" b="1" dirty="0" smtClean="0"/>
              <a:t>Για </a:t>
            </a:r>
            <a:r>
              <a:rPr lang="el-GR" b="1" dirty="0"/>
              <a:t>αποδεκτή γεύση </a:t>
            </a:r>
            <a:r>
              <a:rPr lang="el-GR" dirty="0"/>
              <a:t>συνιστώνται: </a:t>
            </a:r>
          </a:p>
          <a:p>
            <a:r>
              <a:rPr lang="el-GR" dirty="0"/>
              <a:t>Περιεκτικότητα σε διαλυτά στερεά συστατικά: &gt; 7% και </a:t>
            </a:r>
            <a:r>
              <a:rPr lang="el-GR" dirty="0" err="1" smtClean="0"/>
              <a:t>ογκομετρούμενη</a:t>
            </a:r>
            <a:r>
              <a:rPr lang="el-GR" dirty="0" smtClean="0"/>
              <a:t> </a:t>
            </a:r>
            <a:r>
              <a:rPr lang="el-GR" dirty="0"/>
              <a:t>οξύτητα &lt; 0,8%   </a:t>
            </a:r>
          </a:p>
          <a:p>
            <a:endParaRPr lang="el-GR" dirty="0"/>
          </a:p>
          <a:p>
            <a:endParaRPr lang="el-GR" dirty="0"/>
          </a:p>
        </p:txBody>
      </p:sp>
      <p:sp>
        <p:nvSpPr>
          <p:cNvPr id="11" name="Text Placeholder 10"/>
          <p:cNvSpPr>
            <a:spLocks noGrp="1"/>
          </p:cNvSpPr>
          <p:nvPr>
            <p:ph type="body" sz="quarter" idx="3"/>
          </p:nvPr>
        </p:nvSpPr>
        <p:spPr>
          <a:xfrm>
            <a:off x="3347864" y="1340768"/>
            <a:ext cx="4041775" cy="567754"/>
          </a:xfrm>
        </p:spPr>
        <p:txBody>
          <a:bodyPr/>
          <a:lstStyle/>
          <a:p>
            <a:r>
              <a:rPr lang="el-GR" dirty="0" smtClean="0"/>
              <a:t>2. Δείκτες </a:t>
            </a:r>
            <a:r>
              <a:rPr lang="el-GR" dirty="0"/>
              <a:t>ποιότητας: </a:t>
            </a:r>
          </a:p>
        </p:txBody>
      </p:sp>
      <p:sp>
        <p:nvSpPr>
          <p:cNvPr id="10" name="Content Placeholder 9"/>
          <p:cNvSpPr>
            <a:spLocks noGrp="1"/>
          </p:cNvSpPr>
          <p:nvPr>
            <p:ph sz="half" idx="2"/>
          </p:nvPr>
        </p:nvSpPr>
        <p:spPr>
          <a:xfrm>
            <a:off x="457200" y="2174875"/>
            <a:ext cx="2962672" cy="3951288"/>
          </a:xfrm>
        </p:spPr>
        <p:txBody>
          <a:bodyPr/>
          <a:lstStyle/>
          <a:p>
            <a:endParaRPr lang="el-GR" dirty="0" smtClean="0"/>
          </a:p>
          <a:p>
            <a:r>
              <a:rPr lang="el-GR" dirty="0" smtClean="0"/>
              <a:t>0 </a:t>
            </a:r>
            <a:r>
              <a:rPr lang="el-GR" dirty="0"/>
              <a:t>± 0,5°C   </a:t>
            </a:r>
          </a:p>
          <a:p>
            <a:endParaRPr lang="el-GR" dirty="0" smtClean="0"/>
          </a:p>
          <a:p>
            <a:r>
              <a:rPr lang="el-GR" dirty="0" smtClean="0"/>
              <a:t>Ιδανική  </a:t>
            </a:r>
            <a:r>
              <a:rPr lang="el-GR" dirty="0"/>
              <a:t>σχετική υγρασία: </a:t>
            </a:r>
            <a:r>
              <a:rPr lang="el-GR" dirty="0" smtClean="0"/>
              <a:t> </a:t>
            </a:r>
          </a:p>
          <a:p>
            <a:pPr marL="0" indent="0">
              <a:buNone/>
            </a:pPr>
            <a:r>
              <a:rPr lang="el-GR" dirty="0"/>
              <a:t> </a:t>
            </a:r>
            <a:r>
              <a:rPr lang="el-GR" dirty="0" smtClean="0"/>
              <a:t>    90 </a:t>
            </a:r>
            <a:r>
              <a:rPr lang="el-GR" dirty="0"/>
              <a:t>με 95%  </a:t>
            </a:r>
          </a:p>
          <a:p>
            <a:endParaRPr lang="el-GR" dirty="0"/>
          </a:p>
          <a:p>
            <a:endParaRPr lang="el-GR" dirty="0"/>
          </a:p>
        </p:txBody>
      </p:sp>
      <p:sp>
        <p:nvSpPr>
          <p:cNvPr id="9" name="Text Placeholder 8"/>
          <p:cNvSpPr>
            <a:spLocks noGrp="1"/>
          </p:cNvSpPr>
          <p:nvPr>
            <p:ph type="body" idx="1"/>
          </p:nvPr>
        </p:nvSpPr>
        <p:spPr>
          <a:xfrm>
            <a:off x="0" y="1535113"/>
            <a:ext cx="3275856" cy="639762"/>
          </a:xfrm>
        </p:spPr>
        <p:txBody>
          <a:bodyPr>
            <a:normAutofit fontScale="77500" lnSpcReduction="20000"/>
          </a:bodyPr>
          <a:lstStyle/>
          <a:p>
            <a:r>
              <a:rPr lang="el-GR" dirty="0"/>
              <a:t>Ιδανική θερμοκρασία </a:t>
            </a:r>
          </a:p>
          <a:p>
            <a:r>
              <a:rPr lang="el-GR" dirty="0"/>
              <a:t>αποθήκευσης: </a:t>
            </a:r>
          </a:p>
        </p:txBody>
      </p:sp>
      <p:sp>
        <p:nvSpPr>
          <p:cNvPr id="3" name="Title 2"/>
          <p:cNvSpPr>
            <a:spLocks noGrp="1"/>
          </p:cNvSpPr>
          <p:nvPr>
            <p:ph type="title"/>
          </p:nvPr>
        </p:nvSpPr>
        <p:spPr/>
        <p:txBody>
          <a:bodyPr>
            <a:normAutofit fontScale="90000"/>
          </a:bodyPr>
          <a:lstStyle/>
          <a:p>
            <a:r>
              <a:rPr lang="el-GR" dirty="0" smtClean="0"/>
              <a:t>1. Ωρίμανση και ποιότητα στη φράουλα (2/2)</a:t>
            </a:r>
            <a:br>
              <a:rPr lang="el-GR" dirty="0" smtClean="0"/>
            </a:br>
            <a:endParaRPr lang="el-GR" dirty="0"/>
          </a:p>
        </p:txBody>
      </p:sp>
    </p:spTree>
    <p:custDataLst>
      <p:tags r:id="rId1"/>
    </p:custDataLst>
    <p:extLst>
      <p:ext uri="{BB962C8B-B14F-4D97-AF65-F5344CB8AC3E}">
        <p14:creationId xmlns:p14="http://schemas.microsoft.com/office/powerpoint/2010/main" val="421803301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5" descr="Color Scale"/>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0" y="2060848"/>
            <a:ext cx="6310526" cy="4150048"/>
          </a:xfr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74B3E41E-24DC-44E5-A242-12538B377EB6}" type="slidenum">
              <a:rPr lang="el-GR" smtClean="0"/>
              <a:pPr/>
              <a:t>55</a:t>
            </a:fld>
            <a:endParaRPr lang="el-GR"/>
          </a:p>
        </p:txBody>
      </p:sp>
      <p:pic>
        <p:nvPicPr>
          <p:cNvPr id="16388" name="Picture 8" descr="USDA Color Chart"/>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804248" y="2276872"/>
            <a:ext cx="1924194" cy="3300884"/>
          </a:xfrm>
          <a:noFill/>
          <a:extLst>
            <a:ext uri="{909E8E84-426E-40DD-AFC4-6F175D3DCCD1}">
              <a14:hiddenFill xmlns:a14="http://schemas.microsoft.com/office/drawing/2010/main">
                <a:solidFill>
                  <a:srgbClr val="FFFFFF"/>
                </a:solidFill>
              </a14:hiddenFill>
            </a:ext>
          </a:extLst>
        </p:spPr>
      </p:pic>
      <p:graphicFrame>
        <p:nvGraphicFramePr>
          <p:cNvPr id="3" name="Διάγραμμα 2" descr="Διαβάθμιση χρώματος σε αγγούρια."/>
          <p:cNvGraphicFramePr/>
          <p:nvPr>
            <p:extLst>
              <p:ext uri="{D42A27DB-BD31-4B8C-83A1-F6EECF244321}">
                <p14:modId xmlns:p14="http://schemas.microsoft.com/office/powerpoint/2010/main" val="1810258552"/>
              </p:ext>
            </p:extLst>
          </p:nvPr>
        </p:nvGraphicFramePr>
        <p:xfrm>
          <a:off x="3131840" y="4509120"/>
          <a:ext cx="3600400" cy="11679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Title 3"/>
          <p:cNvSpPr>
            <a:spLocks noGrp="1"/>
          </p:cNvSpPr>
          <p:nvPr>
            <p:ph type="title"/>
          </p:nvPr>
        </p:nvSpPr>
        <p:spPr/>
        <p:txBody>
          <a:bodyPr>
            <a:normAutofit fontScale="90000"/>
          </a:bodyPr>
          <a:lstStyle/>
          <a:p>
            <a:r>
              <a:rPr lang="el-GR" dirty="0"/>
              <a:t>2. Διαβαθμίσεις χρώματος  στο αγγούρι</a:t>
            </a:r>
          </a:p>
        </p:txBody>
      </p:sp>
    </p:spTree>
    <p:custDataLst>
      <p:tags r:id="rId1"/>
    </p:custDataLst>
    <p:extLst>
      <p:ext uri="{BB962C8B-B14F-4D97-AF65-F5344CB8AC3E}">
        <p14:creationId xmlns:p14="http://schemas.microsoft.com/office/powerpoint/2010/main" val="132953934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B3E41E-24DC-44E5-A242-12538B377EB6}" type="slidenum">
              <a:rPr lang="el-GR" smtClean="0"/>
              <a:pPr/>
              <a:t>56</a:t>
            </a:fld>
            <a:endParaRPr lang="el-GR"/>
          </a:p>
        </p:txBody>
      </p:sp>
      <p:sp>
        <p:nvSpPr>
          <p:cNvPr id="4" name="Content Placeholder 3"/>
          <p:cNvSpPr>
            <a:spLocks noGrp="1"/>
          </p:cNvSpPr>
          <p:nvPr>
            <p:ph idx="1"/>
          </p:nvPr>
        </p:nvSpPr>
        <p:spPr>
          <a:xfrm>
            <a:off x="457200" y="1196752"/>
            <a:ext cx="8229600" cy="5256584"/>
          </a:xfrm>
        </p:spPr>
        <p:txBody>
          <a:bodyPr>
            <a:normAutofit/>
          </a:bodyPr>
          <a:lstStyle/>
          <a:p>
            <a:pPr marL="0" indent="0">
              <a:buNone/>
            </a:pPr>
            <a:r>
              <a:rPr lang="el-GR" dirty="0" smtClean="0"/>
              <a:t>Τα </a:t>
            </a:r>
            <a:r>
              <a:rPr lang="el-GR" dirty="0"/>
              <a:t>αγγουράκια συγκομίζονται σε διάφορα στάδια ωρίμανσης. Γενικά η συγκομιδή γίνεται στο ελαφρώς άωρο στάδιο, σχεδόν στο πλήρες μέγεθος αλλά πριν οι σπόροι φτάσουν στο τελικό τους μέγεθος και σκληρύνουν. Η σκληρότητα είναι δείκτης ωρίμανσης. Στο κατάλληλο στάδιο ωρίμανσης έχει αρχίσει να αναπτύσσεται ο ζελατινώδης ιστός στην κοιλότητα των σπόρων.  </a:t>
            </a:r>
          </a:p>
          <a:p>
            <a:endParaRPr lang="el-GR" dirty="0"/>
          </a:p>
        </p:txBody>
      </p:sp>
      <p:sp>
        <p:nvSpPr>
          <p:cNvPr id="3" name="Title 2"/>
          <p:cNvSpPr>
            <a:spLocks noGrp="1"/>
          </p:cNvSpPr>
          <p:nvPr>
            <p:ph type="title"/>
          </p:nvPr>
        </p:nvSpPr>
        <p:spPr/>
        <p:txBody>
          <a:bodyPr>
            <a:normAutofit/>
          </a:bodyPr>
          <a:lstStyle/>
          <a:p>
            <a:r>
              <a:rPr lang="el-GR" dirty="0"/>
              <a:t>Δείκτες </a:t>
            </a:r>
            <a:r>
              <a:rPr lang="el-GR" dirty="0" smtClean="0"/>
              <a:t>ωρίμανσης στο </a:t>
            </a:r>
            <a:r>
              <a:rPr lang="el-GR" dirty="0"/>
              <a:t>αγγούρι</a:t>
            </a:r>
          </a:p>
        </p:txBody>
      </p:sp>
    </p:spTree>
    <p:extLst>
      <p:ext uri="{BB962C8B-B14F-4D97-AF65-F5344CB8AC3E}">
        <p14:creationId xmlns:p14="http://schemas.microsoft.com/office/powerpoint/2010/main" val="96383434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l-GR" dirty="0"/>
              <a:t>Δείκτες ποιότητας στο αγγούρι: </a:t>
            </a:r>
          </a:p>
        </p:txBody>
      </p:sp>
      <p:sp>
        <p:nvSpPr>
          <p:cNvPr id="2" name="Slide Number Placeholder 1"/>
          <p:cNvSpPr>
            <a:spLocks noGrp="1"/>
          </p:cNvSpPr>
          <p:nvPr>
            <p:ph type="sldNum" sz="quarter" idx="12"/>
          </p:nvPr>
        </p:nvSpPr>
        <p:spPr/>
        <p:txBody>
          <a:bodyPr/>
          <a:lstStyle/>
          <a:p>
            <a:fld id="{74B3E41E-24DC-44E5-A242-12538B377EB6}" type="slidenum">
              <a:rPr lang="el-GR" smtClean="0"/>
              <a:pPr/>
              <a:t>57</a:t>
            </a:fld>
            <a:endParaRPr lang="el-GR"/>
          </a:p>
        </p:txBody>
      </p:sp>
      <p:sp>
        <p:nvSpPr>
          <p:cNvPr id="4" name="Content Placeholder 3"/>
          <p:cNvSpPr>
            <a:spLocks noGrp="1"/>
          </p:cNvSpPr>
          <p:nvPr>
            <p:ph idx="1"/>
          </p:nvPr>
        </p:nvSpPr>
        <p:spPr>
          <a:xfrm>
            <a:off x="457200" y="1600200"/>
            <a:ext cx="8229600" cy="4781128"/>
          </a:xfrm>
        </p:spPr>
        <p:txBody>
          <a:bodyPr>
            <a:normAutofit/>
          </a:bodyPr>
          <a:lstStyle/>
          <a:p>
            <a:r>
              <a:rPr lang="el-GR" dirty="0"/>
              <a:t> </a:t>
            </a:r>
            <a:r>
              <a:rPr lang="el-GR" dirty="0" smtClean="0"/>
              <a:t>Ομοιομορφία </a:t>
            </a:r>
            <a:r>
              <a:rPr lang="el-GR" dirty="0"/>
              <a:t>σχήματος, </a:t>
            </a:r>
          </a:p>
          <a:p>
            <a:r>
              <a:rPr lang="el-GR" dirty="0"/>
              <a:t>σκληρότητα</a:t>
            </a:r>
          </a:p>
          <a:p>
            <a:r>
              <a:rPr lang="el-GR" dirty="0"/>
              <a:t>σκούρο πράσινο χρώμα επιδερμίδας </a:t>
            </a:r>
          </a:p>
          <a:p>
            <a:r>
              <a:rPr lang="el-GR" dirty="0"/>
              <a:t>μέγεθος, </a:t>
            </a:r>
          </a:p>
          <a:p>
            <a:r>
              <a:rPr lang="el-GR" dirty="0"/>
              <a:t>απουσία ελαττωμάτων που προκλήθηκαν κατά την ανάπτυξη του καρπού ή κατά τη μεταχείρισή του, </a:t>
            </a:r>
          </a:p>
          <a:p>
            <a:r>
              <a:rPr lang="el-GR" dirty="0"/>
              <a:t>απουσία ασθενειών και κιτρινίσματος. </a:t>
            </a:r>
          </a:p>
          <a:p>
            <a:endParaRPr lang="el-GR" dirty="0"/>
          </a:p>
        </p:txBody>
      </p:sp>
    </p:spTree>
    <p:extLst>
      <p:ext uri="{BB962C8B-B14F-4D97-AF65-F5344CB8AC3E}">
        <p14:creationId xmlns:p14="http://schemas.microsoft.com/office/powerpoint/2010/main" val="427457332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B3E41E-24DC-44E5-A242-12538B377EB6}" type="slidenum">
              <a:rPr lang="el-GR" smtClean="0"/>
              <a:pPr/>
              <a:t>58</a:t>
            </a:fld>
            <a:endParaRPr lang="el-GR"/>
          </a:p>
        </p:txBody>
      </p:sp>
      <p:sp>
        <p:nvSpPr>
          <p:cNvPr id="4" name="Content Placeholder 3"/>
          <p:cNvSpPr>
            <a:spLocks noGrp="1"/>
          </p:cNvSpPr>
          <p:nvPr>
            <p:ph idx="1"/>
          </p:nvPr>
        </p:nvSpPr>
        <p:spPr>
          <a:xfrm>
            <a:off x="107504" y="1556792"/>
            <a:ext cx="8892480" cy="4824536"/>
          </a:xfrm>
        </p:spPr>
        <p:txBody>
          <a:bodyPr>
            <a:noAutofit/>
          </a:bodyPr>
          <a:lstStyle/>
          <a:p>
            <a:r>
              <a:rPr lang="el-GR" sz="3600" dirty="0"/>
              <a:t>Ιδανική θερμοκρασία αποθήκευσης: </a:t>
            </a:r>
            <a:r>
              <a:rPr lang="el-GR" sz="3600" dirty="0" smtClean="0"/>
              <a:t> 10 </a:t>
            </a:r>
            <a:r>
              <a:rPr lang="el-GR" sz="3600" dirty="0"/>
              <a:t>– </a:t>
            </a:r>
            <a:r>
              <a:rPr lang="el-GR" sz="3600" dirty="0" smtClean="0"/>
              <a:t>2,5°C </a:t>
            </a:r>
            <a:r>
              <a:rPr lang="el-GR" sz="3600" dirty="0"/>
              <a:t>  </a:t>
            </a:r>
          </a:p>
          <a:p>
            <a:r>
              <a:rPr lang="el-GR" sz="3600" dirty="0"/>
              <a:t>Ιδανική σχετική </a:t>
            </a:r>
            <a:r>
              <a:rPr lang="el-GR" sz="3600" dirty="0" smtClean="0"/>
              <a:t>υγρασία:  95</a:t>
            </a:r>
            <a:r>
              <a:rPr lang="el-GR" sz="3600" dirty="0"/>
              <a:t>%  </a:t>
            </a:r>
          </a:p>
          <a:p>
            <a:pPr marL="0" indent="0">
              <a:buNone/>
            </a:pPr>
            <a:endParaRPr lang="el-GR" sz="3600" dirty="0"/>
          </a:p>
          <a:p>
            <a:pPr marL="0" indent="0">
              <a:buNone/>
            </a:pPr>
            <a:r>
              <a:rPr lang="el-GR" sz="3600" dirty="0"/>
              <a:t>Η αποθήκευση του αγγουριού γίνεται για 14 ημέρες το περισσότερο, καθώς τα εξωτερικά χαρακτηριστικά και οι οργανοληπτικές του ιδιότητες εκφυλίζονται.   </a:t>
            </a:r>
          </a:p>
          <a:p>
            <a:pPr marL="0" indent="0">
              <a:buNone/>
            </a:pPr>
            <a:endParaRPr lang="el-GR" sz="3600" dirty="0"/>
          </a:p>
        </p:txBody>
      </p:sp>
      <p:sp>
        <p:nvSpPr>
          <p:cNvPr id="3" name="Title 2"/>
          <p:cNvSpPr>
            <a:spLocks noGrp="1"/>
          </p:cNvSpPr>
          <p:nvPr>
            <p:ph type="title"/>
          </p:nvPr>
        </p:nvSpPr>
        <p:spPr/>
        <p:txBody>
          <a:bodyPr>
            <a:normAutofit fontScale="90000"/>
          </a:bodyPr>
          <a:lstStyle/>
          <a:p>
            <a:r>
              <a:rPr lang="el-GR" dirty="0"/>
              <a:t>Συνθήκες αποθήκευσης του </a:t>
            </a:r>
            <a:r>
              <a:rPr lang="el-GR" dirty="0" smtClean="0"/>
              <a:t>αγγουριού</a:t>
            </a:r>
            <a:endParaRPr lang="el-GR" dirty="0"/>
          </a:p>
        </p:txBody>
      </p:sp>
    </p:spTree>
    <p:extLst>
      <p:ext uri="{BB962C8B-B14F-4D97-AF65-F5344CB8AC3E}">
        <p14:creationId xmlns:p14="http://schemas.microsoft.com/office/powerpoint/2010/main" val="183422711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B3E41E-24DC-44E5-A242-12538B377EB6}" type="slidenum">
              <a:rPr lang="el-GR" smtClean="0"/>
              <a:pPr/>
              <a:t>59</a:t>
            </a:fld>
            <a:endParaRPr lang="el-GR"/>
          </a:p>
        </p:txBody>
      </p:sp>
      <p:pic>
        <p:nvPicPr>
          <p:cNvPr id="19459" name="Picture 5" descr="Maturity"/>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539552" y="1412776"/>
            <a:ext cx="8352928" cy="4881181"/>
          </a:xfr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normAutofit fontScale="90000"/>
          </a:bodyPr>
          <a:lstStyle/>
          <a:p>
            <a:r>
              <a:rPr lang="el-GR" dirty="0"/>
              <a:t>3. Κόκκινη πιπεριά </a:t>
            </a:r>
            <a:r>
              <a:rPr lang="el-GR" dirty="0" smtClean="0"/>
              <a:t>- </a:t>
            </a:r>
            <a:r>
              <a:rPr lang="el-GR" dirty="0"/>
              <a:t>Στάδια ωρίμανσης</a:t>
            </a:r>
          </a:p>
        </p:txBody>
      </p:sp>
    </p:spTree>
    <p:extLst>
      <p:ext uri="{BB962C8B-B14F-4D97-AF65-F5344CB8AC3E}">
        <p14:creationId xmlns:p14="http://schemas.microsoft.com/office/powerpoint/2010/main" val="4003746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B3E41E-24DC-44E5-A242-12538B377EB6}" type="slidenum">
              <a:rPr lang="el-GR" smtClean="0"/>
              <a:pPr/>
              <a:t>6</a:t>
            </a:fld>
            <a:endParaRPr lang="el-GR"/>
          </a:p>
        </p:txBody>
      </p:sp>
      <p:graphicFrame>
        <p:nvGraphicFramePr>
          <p:cNvPr id="5" name="Διάγραμμα 4" descr="Σχέδιο που δείχνει τους παράγοντες που συμμετέχουν στην ποιότητα, δηλαδή τον παραγωγό, τον μεσάζων και τέλος τον καταναλωτή"/>
          <p:cNvGraphicFramePr/>
          <p:nvPr>
            <p:extLst>
              <p:ext uri="{D42A27DB-BD31-4B8C-83A1-F6EECF244321}">
                <p14:modId xmlns:p14="http://schemas.microsoft.com/office/powerpoint/2010/main" val="1332901850"/>
              </p:ext>
            </p:extLst>
          </p:nvPr>
        </p:nvGraphicFramePr>
        <p:xfrm>
          <a:off x="107504" y="1124744"/>
          <a:ext cx="8952656"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p:cNvSpPr>
            <a:spLocks noGrp="1"/>
          </p:cNvSpPr>
          <p:nvPr>
            <p:ph type="title"/>
          </p:nvPr>
        </p:nvSpPr>
        <p:spPr>
          <a:xfrm>
            <a:off x="539552" y="20016"/>
            <a:ext cx="8229600" cy="1143000"/>
          </a:xfrm>
        </p:spPr>
        <p:txBody>
          <a:bodyPr/>
          <a:lstStyle/>
          <a:p>
            <a:r>
              <a:rPr lang="el-GR" dirty="0" smtClean="0"/>
              <a:t>Η αλυσίδα της ποιότητας</a:t>
            </a:r>
            <a:endParaRPr lang="el-GR" dirty="0"/>
          </a:p>
        </p:txBody>
      </p:sp>
    </p:spTree>
    <p:custDataLst>
      <p:tags r:id="rId1"/>
    </p:custDataLst>
    <p:extLst>
      <p:ext uri="{BB962C8B-B14F-4D97-AF65-F5344CB8AC3E}">
        <p14:creationId xmlns:p14="http://schemas.microsoft.com/office/powerpoint/2010/main" val="32922801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4B3E41E-24DC-44E5-A242-12538B377EB6}" type="slidenum">
              <a:rPr lang="el-GR" smtClean="0"/>
              <a:pPr/>
              <a:t>60</a:t>
            </a:fld>
            <a:endParaRPr lang="el-GR"/>
          </a:p>
        </p:txBody>
      </p:sp>
      <p:sp>
        <p:nvSpPr>
          <p:cNvPr id="2" name="Ορθογώνιο 1"/>
          <p:cNvSpPr/>
          <p:nvPr/>
        </p:nvSpPr>
        <p:spPr>
          <a:xfrm>
            <a:off x="611560" y="5733256"/>
            <a:ext cx="7544680" cy="830997"/>
          </a:xfrm>
          <a:prstGeom prst="rect">
            <a:avLst/>
          </a:prstGeom>
        </p:spPr>
        <p:txBody>
          <a:bodyPr wrap="square">
            <a:spAutoFit/>
          </a:bodyPr>
          <a:lstStyle/>
          <a:p>
            <a:pPr>
              <a:defRPr/>
            </a:pPr>
            <a:r>
              <a:rPr lang="el-GR" sz="2400" b="1" dirty="0">
                <a:latin typeface="Comic Sans MS" pitchFamily="66" charset="0"/>
              </a:rPr>
              <a:t>Ιδανική θερμοκρασία </a:t>
            </a:r>
            <a:r>
              <a:rPr lang="el-GR" sz="2400" b="1" dirty="0" smtClean="0">
                <a:latin typeface="Comic Sans MS" pitchFamily="66" charset="0"/>
              </a:rPr>
              <a:t>αποθήκευσης: 0 </a:t>
            </a:r>
            <a:r>
              <a:rPr lang="el-GR" sz="2400" b="1" dirty="0">
                <a:latin typeface="Comic Sans MS" pitchFamily="66" charset="0"/>
              </a:rPr>
              <a:t>± 1°C    </a:t>
            </a:r>
          </a:p>
          <a:p>
            <a:pPr>
              <a:defRPr/>
            </a:pPr>
            <a:r>
              <a:rPr lang="el-GR" sz="2400" b="1" dirty="0">
                <a:latin typeface="Comic Sans MS" pitchFamily="66" charset="0"/>
              </a:rPr>
              <a:t>Ιδανική σχετική υγρασία </a:t>
            </a:r>
            <a:r>
              <a:rPr lang="en-US" sz="2400" b="1" dirty="0">
                <a:latin typeface="Comic Sans MS" pitchFamily="66" charset="0"/>
              </a:rPr>
              <a:t>90-</a:t>
            </a:r>
            <a:r>
              <a:rPr lang="el-GR" sz="2400" b="1" dirty="0">
                <a:latin typeface="Comic Sans MS" pitchFamily="66" charset="0"/>
              </a:rPr>
              <a:t>95% </a:t>
            </a:r>
            <a:endParaRPr lang="el-GR" sz="2400" dirty="0"/>
          </a:p>
        </p:txBody>
      </p:sp>
      <p:pic>
        <p:nvPicPr>
          <p:cNvPr id="20483" name="Picture 5" descr="Χρωματολόγιο με μπανανόμηλα με δείκτες ωρίμανσης."/>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105400" y="1600200"/>
            <a:ext cx="4038600" cy="4129088"/>
          </a:xfrm>
          <a:noFill/>
          <a:extLst>
            <a:ext uri="{909E8E84-426E-40DD-AFC4-6F175D3DCCD1}">
              <a14:hiddenFill xmlns:a14="http://schemas.microsoft.com/office/drawing/2010/main">
                <a:solidFill>
                  <a:srgbClr val="FFFFFF"/>
                </a:solidFill>
              </a14:hiddenFill>
            </a:ext>
          </a:extLst>
        </p:spPr>
      </p:pic>
      <p:pic>
        <p:nvPicPr>
          <p:cNvPr id="20484" name="Picture 9" descr="Μπανανόμηλα, πριν και μετά από 4 βδομάδες ωρίμανσης στους 0 και 20 βαθμούς κελσίου."/>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0" y="2286000"/>
            <a:ext cx="5105400" cy="3263900"/>
          </a:xfr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normAutofit fontScale="90000"/>
          </a:bodyPr>
          <a:lstStyle/>
          <a:p>
            <a:r>
              <a:rPr lang="el-GR" dirty="0"/>
              <a:t>4. Δείκτες ωρίμανσης σε </a:t>
            </a:r>
            <a:r>
              <a:rPr lang="el-GR" dirty="0" err="1"/>
              <a:t>Golden</a:t>
            </a:r>
            <a:r>
              <a:rPr lang="el-GR" dirty="0"/>
              <a:t> </a:t>
            </a:r>
            <a:r>
              <a:rPr lang="el-GR" dirty="0" err="1"/>
              <a:t>Delicious</a:t>
            </a:r>
            <a:r>
              <a:rPr lang="el-GR" dirty="0"/>
              <a:t> (</a:t>
            </a:r>
            <a:r>
              <a:rPr lang="el-GR" dirty="0" err="1"/>
              <a:t>Μπανανόμηλα</a:t>
            </a:r>
            <a:r>
              <a:rPr lang="el-GR" dirty="0"/>
              <a:t>)</a:t>
            </a:r>
          </a:p>
        </p:txBody>
      </p:sp>
    </p:spTree>
    <p:custDataLst>
      <p:tags r:id="rId1"/>
    </p:custDataLst>
    <p:extLst>
      <p:ext uri="{BB962C8B-B14F-4D97-AF65-F5344CB8AC3E}">
        <p14:creationId xmlns:p14="http://schemas.microsoft.com/office/powerpoint/2010/main" val="39847526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B3E41E-24DC-44E5-A242-12538B377EB6}" type="slidenum">
              <a:rPr lang="el-GR" smtClean="0"/>
              <a:pPr/>
              <a:t>61</a:t>
            </a:fld>
            <a:endParaRPr lang="el-GR"/>
          </a:p>
        </p:txBody>
      </p:sp>
      <p:sp>
        <p:nvSpPr>
          <p:cNvPr id="222211" name="Rectangle 3"/>
          <p:cNvSpPr>
            <a:spLocks noGrp="1" noChangeArrowheads="1"/>
          </p:cNvSpPr>
          <p:nvPr>
            <p:ph idx="1"/>
          </p:nvPr>
        </p:nvSpPr>
        <p:spPr>
          <a:xfrm>
            <a:off x="457200" y="1412776"/>
            <a:ext cx="8579296" cy="5040560"/>
          </a:xfrm>
        </p:spPr>
        <p:txBody>
          <a:bodyPr>
            <a:noAutofit/>
          </a:bodyPr>
          <a:lstStyle/>
          <a:p>
            <a:pPr marL="0" indent="0">
              <a:lnSpc>
                <a:spcPct val="80000"/>
              </a:lnSpc>
              <a:buNone/>
              <a:defRPr/>
            </a:pPr>
            <a:r>
              <a:rPr lang="el-GR" sz="2800" b="1" dirty="0">
                <a:latin typeface="Comic Sans MS" pitchFamily="66" charset="0"/>
              </a:rPr>
              <a:t>Δείκτες ωρίμανσης: </a:t>
            </a:r>
          </a:p>
          <a:p>
            <a:pPr>
              <a:lnSpc>
                <a:spcPct val="80000"/>
              </a:lnSpc>
              <a:defRPr/>
            </a:pPr>
            <a:r>
              <a:rPr lang="el-GR" sz="2800" dirty="0">
                <a:latin typeface="Comic Sans MS" pitchFamily="66" charset="0"/>
              </a:rPr>
              <a:t>Αλλαγή χρωματισμού από σκούρο πράσινο σε ελαφρώς πράσινο ή κιτρινοπράσινο</a:t>
            </a:r>
          </a:p>
          <a:p>
            <a:pPr>
              <a:lnSpc>
                <a:spcPct val="80000"/>
              </a:lnSpc>
              <a:defRPr/>
            </a:pPr>
            <a:r>
              <a:rPr lang="el-GR" sz="2800" dirty="0">
                <a:latin typeface="Comic Sans MS" pitchFamily="66" charset="0"/>
              </a:rPr>
              <a:t>Σκληρότητα: 37 </a:t>
            </a:r>
            <a:r>
              <a:rPr lang="el-GR" sz="2800" dirty="0" err="1">
                <a:latin typeface="Comic Sans MS" pitchFamily="66" charset="0"/>
              </a:rPr>
              <a:t>kg</a:t>
            </a:r>
            <a:r>
              <a:rPr lang="el-GR" sz="2800" dirty="0">
                <a:latin typeface="Comic Sans MS" pitchFamily="66" charset="0"/>
              </a:rPr>
              <a:t>.</a:t>
            </a:r>
          </a:p>
          <a:p>
            <a:pPr marL="0" indent="0">
              <a:lnSpc>
                <a:spcPct val="80000"/>
              </a:lnSpc>
              <a:buNone/>
              <a:defRPr/>
            </a:pPr>
            <a:endParaRPr lang="el-GR" sz="2800" dirty="0">
              <a:latin typeface="Comic Sans MS" pitchFamily="66" charset="0"/>
            </a:endParaRPr>
          </a:p>
          <a:p>
            <a:pPr marL="0" indent="0">
              <a:lnSpc>
                <a:spcPct val="80000"/>
              </a:lnSpc>
              <a:buNone/>
              <a:defRPr/>
            </a:pPr>
            <a:r>
              <a:rPr lang="el-GR" sz="2800" b="1" dirty="0">
                <a:latin typeface="Comic Sans MS" pitchFamily="66" charset="0"/>
              </a:rPr>
              <a:t>Δείκτες ποιότητας:</a:t>
            </a:r>
          </a:p>
          <a:p>
            <a:pPr>
              <a:lnSpc>
                <a:spcPct val="80000"/>
              </a:lnSpc>
              <a:defRPr/>
            </a:pPr>
            <a:r>
              <a:rPr lang="el-GR" sz="2800" dirty="0">
                <a:latin typeface="Comic Sans MS" pitchFamily="66" charset="0"/>
              </a:rPr>
              <a:t>Σκληρότητα, </a:t>
            </a:r>
          </a:p>
          <a:p>
            <a:pPr>
              <a:lnSpc>
                <a:spcPct val="80000"/>
              </a:lnSpc>
              <a:defRPr/>
            </a:pPr>
            <a:r>
              <a:rPr lang="el-GR" sz="2800" dirty="0">
                <a:latin typeface="Comic Sans MS" pitchFamily="66" charset="0"/>
              </a:rPr>
              <a:t>ευθραυστότητα, </a:t>
            </a:r>
          </a:p>
          <a:p>
            <a:pPr>
              <a:lnSpc>
                <a:spcPct val="80000"/>
              </a:lnSpc>
              <a:defRPr/>
            </a:pPr>
            <a:r>
              <a:rPr lang="el-GR" sz="2800" dirty="0">
                <a:latin typeface="Comic Sans MS" pitchFamily="66" charset="0"/>
              </a:rPr>
              <a:t>γεύση (διαλυτά στερεά </a:t>
            </a:r>
            <a:r>
              <a:rPr lang="el-GR" sz="2800" dirty="0" smtClean="0">
                <a:latin typeface="Comic Sans MS" pitchFamily="66" charset="0"/>
              </a:rPr>
              <a:t>συστατικά, </a:t>
            </a:r>
            <a:r>
              <a:rPr lang="el-GR" sz="2800" dirty="0" err="1" smtClean="0">
                <a:latin typeface="Comic Sans MS" pitchFamily="66" charset="0"/>
              </a:rPr>
              <a:t>ογκομετρούμενη</a:t>
            </a:r>
            <a:r>
              <a:rPr lang="el-GR" sz="2800" dirty="0" smtClean="0">
                <a:latin typeface="Comic Sans MS" pitchFamily="66" charset="0"/>
              </a:rPr>
              <a:t> </a:t>
            </a:r>
            <a:r>
              <a:rPr lang="el-GR" sz="2800" dirty="0">
                <a:latin typeface="Comic Sans MS" pitchFamily="66" charset="0"/>
              </a:rPr>
              <a:t>οξύτητα), </a:t>
            </a:r>
          </a:p>
          <a:p>
            <a:pPr>
              <a:lnSpc>
                <a:spcPct val="80000"/>
              </a:lnSpc>
              <a:defRPr/>
            </a:pPr>
            <a:r>
              <a:rPr lang="el-GR" sz="2800" dirty="0">
                <a:latin typeface="Comic Sans MS" pitchFamily="66" charset="0"/>
              </a:rPr>
              <a:t>Άρωμα,</a:t>
            </a:r>
          </a:p>
          <a:p>
            <a:pPr>
              <a:lnSpc>
                <a:spcPct val="80000"/>
              </a:lnSpc>
              <a:defRPr/>
            </a:pPr>
            <a:r>
              <a:rPr lang="el-GR" sz="2800" dirty="0">
                <a:latin typeface="Comic Sans MS" pitchFamily="66" charset="0"/>
              </a:rPr>
              <a:t>Απουσία ελαττωμάτων, χτυπημάτων, ασθενειών. </a:t>
            </a:r>
          </a:p>
          <a:p>
            <a:pPr marL="0" indent="0">
              <a:lnSpc>
                <a:spcPct val="80000"/>
              </a:lnSpc>
              <a:buNone/>
              <a:defRPr/>
            </a:pPr>
            <a:r>
              <a:rPr lang="el-GR" sz="2800" dirty="0" smtClean="0">
                <a:latin typeface="Comic Sans MS" pitchFamily="66" charset="0"/>
              </a:rPr>
              <a:t> </a:t>
            </a:r>
            <a:endParaRPr lang="el-GR" sz="2800" dirty="0">
              <a:latin typeface="Comic Sans MS" pitchFamily="66" charset="0"/>
            </a:endParaRPr>
          </a:p>
          <a:p>
            <a:pPr>
              <a:lnSpc>
                <a:spcPct val="80000"/>
              </a:lnSpc>
              <a:defRPr/>
            </a:pPr>
            <a:endParaRPr lang="el-GR" sz="2800" dirty="0">
              <a:latin typeface="Comic Sans MS" pitchFamily="66" charset="0"/>
            </a:endParaRPr>
          </a:p>
          <a:p>
            <a:pPr>
              <a:lnSpc>
                <a:spcPct val="80000"/>
              </a:lnSpc>
              <a:defRPr/>
            </a:pPr>
            <a:endParaRPr lang="el-GR" sz="2800" dirty="0">
              <a:latin typeface="Comic Sans MS" pitchFamily="66" charset="0"/>
            </a:endParaRPr>
          </a:p>
          <a:p>
            <a:pPr>
              <a:lnSpc>
                <a:spcPct val="80000"/>
              </a:lnSpc>
              <a:defRPr/>
            </a:pPr>
            <a:endParaRPr lang="el-GR" sz="2800" dirty="0">
              <a:latin typeface="Comic Sans MS" pitchFamily="66" charset="0"/>
            </a:endParaRPr>
          </a:p>
          <a:p>
            <a:pPr>
              <a:lnSpc>
                <a:spcPct val="80000"/>
              </a:lnSpc>
              <a:defRPr/>
            </a:pPr>
            <a:endParaRPr lang="el-GR" sz="2800" dirty="0">
              <a:latin typeface="Comic Sans MS" pitchFamily="66" charset="0"/>
            </a:endParaRPr>
          </a:p>
          <a:p>
            <a:pPr eaLnBrk="1" hangingPunct="1">
              <a:lnSpc>
                <a:spcPct val="80000"/>
              </a:lnSpc>
              <a:defRPr/>
            </a:pPr>
            <a:endParaRPr lang="el-GR" sz="2800" dirty="0" smtClean="0">
              <a:effectLst/>
              <a:latin typeface="Comic Sans MS" pitchFamily="66" charset="0"/>
            </a:endParaRPr>
          </a:p>
        </p:txBody>
      </p:sp>
      <p:sp>
        <p:nvSpPr>
          <p:cNvPr id="3" name="Title 2"/>
          <p:cNvSpPr>
            <a:spLocks noGrp="1"/>
          </p:cNvSpPr>
          <p:nvPr>
            <p:ph type="title"/>
          </p:nvPr>
        </p:nvSpPr>
        <p:spPr/>
        <p:txBody>
          <a:bodyPr>
            <a:normAutofit fontScale="90000"/>
          </a:bodyPr>
          <a:lstStyle/>
          <a:p>
            <a:r>
              <a:rPr lang="el-GR" dirty="0"/>
              <a:t>Δείκτες ωρίμανσης και ποιότητας σε </a:t>
            </a:r>
            <a:br>
              <a:rPr lang="el-GR" dirty="0"/>
            </a:br>
            <a:r>
              <a:rPr lang="el-GR" dirty="0" err="1"/>
              <a:t>Golden</a:t>
            </a:r>
            <a:r>
              <a:rPr lang="el-GR" dirty="0"/>
              <a:t> </a:t>
            </a:r>
            <a:r>
              <a:rPr lang="el-GR" dirty="0" err="1"/>
              <a:t>Delicious</a:t>
            </a:r>
            <a:endParaRPr lang="el-GR" dirty="0"/>
          </a:p>
        </p:txBody>
      </p:sp>
    </p:spTree>
    <p:extLst>
      <p:ext uri="{BB962C8B-B14F-4D97-AF65-F5344CB8AC3E}">
        <p14:creationId xmlns:p14="http://schemas.microsoft.com/office/powerpoint/2010/main" val="20858086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B3E41E-24DC-44E5-A242-12538B377EB6}" type="slidenum">
              <a:rPr lang="el-GR" smtClean="0"/>
              <a:pPr/>
              <a:t>62</a:t>
            </a:fld>
            <a:endParaRPr lang="el-GR"/>
          </a:p>
        </p:txBody>
      </p:sp>
      <p:sp>
        <p:nvSpPr>
          <p:cNvPr id="223235" name="Rectangle 3"/>
          <p:cNvSpPr>
            <a:spLocks noGrp="1" noChangeArrowheads="1"/>
          </p:cNvSpPr>
          <p:nvPr>
            <p:ph idx="1"/>
          </p:nvPr>
        </p:nvSpPr>
        <p:spPr>
          <a:xfrm>
            <a:off x="251520" y="908720"/>
            <a:ext cx="8712968" cy="5472608"/>
          </a:xfrm>
        </p:spPr>
        <p:txBody>
          <a:bodyPr>
            <a:noAutofit/>
          </a:bodyPr>
          <a:lstStyle/>
          <a:p>
            <a:pPr marL="0" indent="0" eaLnBrk="1" hangingPunct="1">
              <a:lnSpc>
                <a:spcPct val="90000"/>
              </a:lnSpc>
              <a:buNone/>
              <a:defRPr/>
            </a:pPr>
            <a:r>
              <a:rPr lang="el-GR" sz="2400" b="1" dirty="0" smtClean="0">
                <a:effectLst/>
              </a:rPr>
              <a:t>Δείκτες ωρίμανσης:</a:t>
            </a:r>
            <a:r>
              <a:rPr lang="el-GR" sz="2400" dirty="0" smtClean="0">
                <a:effectLst/>
              </a:rPr>
              <a:t> </a:t>
            </a:r>
            <a:endParaRPr lang="el-GR" sz="2400" dirty="0" smtClean="0">
              <a:effectLst/>
            </a:endParaRPr>
          </a:p>
          <a:p>
            <a:pPr>
              <a:lnSpc>
                <a:spcPct val="90000"/>
              </a:lnSpc>
              <a:defRPr/>
            </a:pPr>
            <a:r>
              <a:rPr lang="el-GR" sz="2000" dirty="0" smtClean="0">
                <a:effectLst/>
              </a:rPr>
              <a:t>Σκληρότητα </a:t>
            </a:r>
            <a:r>
              <a:rPr lang="el-GR" sz="2000" dirty="0" smtClean="0">
                <a:effectLst/>
              </a:rPr>
              <a:t>40 </a:t>
            </a:r>
            <a:r>
              <a:rPr lang="en-US" sz="2000" dirty="0" smtClean="0">
                <a:effectLst/>
              </a:rPr>
              <a:t>kg</a:t>
            </a:r>
            <a:r>
              <a:rPr lang="el-GR" sz="2000" dirty="0" smtClean="0">
                <a:effectLst/>
              </a:rPr>
              <a:t>, </a:t>
            </a:r>
            <a:endParaRPr lang="el-GR" sz="2000" dirty="0" smtClean="0">
              <a:effectLst/>
            </a:endParaRPr>
          </a:p>
          <a:p>
            <a:pPr>
              <a:lnSpc>
                <a:spcPct val="90000"/>
              </a:lnSpc>
              <a:defRPr/>
            </a:pPr>
            <a:r>
              <a:rPr lang="el-GR" sz="2000" dirty="0" smtClean="0">
                <a:effectLst/>
              </a:rPr>
              <a:t>απουσία </a:t>
            </a:r>
            <a:r>
              <a:rPr lang="el-GR" sz="2000" dirty="0" smtClean="0">
                <a:effectLst/>
              </a:rPr>
              <a:t>αμύλου. </a:t>
            </a:r>
            <a:endParaRPr lang="el-GR" sz="2000" dirty="0" smtClean="0">
              <a:effectLst/>
            </a:endParaRPr>
          </a:p>
          <a:p>
            <a:pPr marL="0" indent="0" eaLnBrk="1" hangingPunct="1">
              <a:lnSpc>
                <a:spcPct val="90000"/>
              </a:lnSpc>
              <a:buNone/>
              <a:defRPr/>
            </a:pPr>
            <a:r>
              <a:rPr lang="el-GR" sz="2000" dirty="0" smtClean="0">
                <a:effectLst/>
              </a:rPr>
              <a:t>Σκληρότητα </a:t>
            </a:r>
            <a:r>
              <a:rPr lang="el-GR" sz="2000" dirty="0" smtClean="0">
                <a:effectLst/>
              </a:rPr>
              <a:t>(</a:t>
            </a:r>
            <a:r>
              <a:rPr lang="en-US" sz="2000" dirty="0" smtClean="0">
                <a:effectLst/>
              </a:rPr>
              <a:t>pounds</a:t>
            </a:r>
            <a:r>
              <a:rPr lang="el-GR" sz="2000" dirty="0" smtClean="0">
                <a:effectLst/>
              </a:rPr>
              <a:t>) x περιεκτικότητα σε διαλυτά στερεά συστατικά (%) x βαθμός αμύλου (κλίμακα 1 έως 6) να δίνουν 250 στην έναρξη της συγκομιδής. </a:t>
            </a:r>
            <a:br>
              <a:rPr lang="el-GR" sz="2000" dirty="0" smtClean="0">
                <a:effectLst/>
              </a:rPr>
            </a:br>
            <a:endParaRPr lang="el-GR" sz="2000" dirty="0" smtClean="0">
              <a:effectLst/>
            </a:endParaRPr>
          </a:p>
          <a:p>
            <a:pPr marL="0" indent="0" eaLnBrk="1" hangingPunct="1">
              <a:lnSpc>
                <a:spcPct val="90000"/>
              </a:lnSpc>
              <a:buNone/>
              <a:defRPr/>
            </a:pPr>
            <a:r>
              <a:rPr lang="el-GR" sz="2400" b="1" dirty="0" smtClean="0">
                <a:effectLst/>
              </a:rPr>
              <a:t>Δείκτες ποιότητας</a:t>
            </a:r>
            <a:endParaRPr lang="el-GR" sz="2400" dirty="0" smtClean="0">
              <a:effectLst/>
            </a:endParaRPr>
          </a:p>
          <a:p>
            <a:pPr>
              <a:lnSpc>
                <a:spcPct val="90000"/>
              </a:lnSpc>
              <a:defRPr/>
            </a:pPr>
            <a:r>
              <a:rPr lang="el-GR" sz="2000" dirty="0" smtClean="0">
                <a:effectLst/>
              </a:rPr>
              <a:t>Σκληρότητα, </a:t>
            </a:r>
          </a:p>
          <a:p>
            <a:pPr>
              <a:lnSpc>
                <a:spcPct val="90000"/>
              </a:lnSpc>
              <a:defRPr/>
            </a:pPr>
            <a:r>
              <a:rPr lang="el-GR" sz="2000" dirty="0" smtClean="0">
                <a:effectLst/>
              </a:rPr>
              <a:t>ευθραυστότητα, </a:t>
            </a:r>
          </a:p>
          <a:p>
            <a:pPr>
              <a:lnSpc>
                <a:spcPct val="90000"/>
              </a:lnSpc>
              <a:defRPr/>
            </a:pPr>
            <a:r>
              <a:rPr lang="el-GR" sz="2000" dirty="0" smtClean="0">
                <a:effectLst/>
              </a:rPr>
              <a:t>γεύση (διαλυτά στερεά συστατικά, </a:t>
            </a:r>
            <a:r>
              <a:rPr lang="el-GR" sz="2000" dirty="0" err="1" smtClean="0">
                <a:effectLst/>
              </a:rPr>
              <a:t>ογκομ</a:t>
            </a:r>
            <a:r>
              <a:rPr lang="el-GR" sz="2000" dirty="0" smtClean="0">
                <a:effectLst/>
              </a:rPr>
              <a:t>. οξύτητα), </a:t>
            </a:r>
          </a:p>
          <a:p>
            <a:pPr>
              <a:lnSpc>
                <a:spcPct val="90000"/>
              </a:lnSpc>
              <a:defRPr/>
            </a:pPr>
            <a:r>
              <a:rPr lang="el-GR" sz="2000" dirty="0" smtClean="0">
                <a:effectLst/>
              </a:rPr>
              <a:t>άρωμα. </a:t>
            </a:r>
          </a:p>
          <a:p>
            <a:pPr>
              <a:lnSpc>
                <a:spcPct val="90000"/>
              </a:lnSpc>
              <a:defRPr/>
            </a:pPr>
            <a:r>
              <a:rPr lang="el-GR" sz="2000" dirty="0" smtClean="0">
                <a:effectLst/>
              </a:rPr>
              <a:t>απουσία ελαττωμάτων, χτυπημάτων, ασθενειών. </a:t>
            </a:r>
          </a:p>
          <a:p>
            <a:pPr>
              <a:lnSpc>
                <a:spcPct val="90000"/>
              </a:lnSpc>
              <a:defRPr/>
            </a:pPr>
            <a:r>
              <a:rPr lang="el-GR" sz="2000" dirty="0" smtClean="0">
                <a:effectLst/>
              </a:rPr>
              <a:t>Χρώμα επιδερμίδας (ένταση και ομοιομορφία) </a:t>
            </a:r>
          </a:p>
          <a:p>
            <a:pPr marL="0" indent="0" eaLnBrk="1" hangingPunct="1">
              <a:lnSpc>
                <a:spcPct val="90000"/>
              </a:lnSpc>
              <a:buNone/>
              <a:defRPr/>
            </a:pPr>
            <a:endParaRPr lang="el-GR" sz="2000" b="1" dirty="0" smtClean="0">
              <a:effectLst/>
            </a:endParaRPr>
          </a:p>
          <a:p>
            <a:pPr marL="0" indent="0" eaLnBrk="1" hangingPunct="1">
              <a:lnSpc>
                <a:spcPct val="90000"/>
              </a:lnSpc>
              <a:buNone/>
              <a:defRPr/>
            </a:pPr>
            <a:r>
              <a:rPr lang="el-GR" sz="2400" b="1" dirty="0" smtClean="0">
                <a:effectLst/>
              </a:rPr>
              <a:t>Ιδανική </a:t>
            </a:r>
            <a:r>
              <a:rPr lang="el-GR" sz="2400" b="1" dirty="0" smtClean="0">
                <a:effectLst/>
              </a:rPr>
              <a:t>θερμοκρασία αποθήκευσης: 0 ± 1°C</a:t>
            </a:r>
            <a:r>
              <a:rPr lang="el-GR" sz="2400" b="1" dirty="0" smtClean="0"/>
              <a:t> </a:t>
            </a:r>
            <a:r>
              <a:rPr lang="el-GR" sz="2400" b="1" dirty="0" smtClean="0">
                <a:effectLst/>
              </a:rPr>
              <a:t>   </a:t>
            </a:r>
          </a:p>
          <a:p>
            <a:pPr marL="0" indent="0" eaLnBrk="1" hangingPunct="1">
              <a:buNone/>
              <a:defRPr/>
            </a:pPr>
            <a:r>
              <a:rPr lang="el-GR" sz="2400" b="1" dirty="0" smtClean="0">
                <a:effectLst/>
              </a:rPr>
              <a:t>Ιδανική σχετική υγρασία </a:t>
            </a:r>
            <a:r>
              <a:rPr lang="en-US" sz="2400" b="1" dirty="0" smtClean="0">
                <a:effectLst/>
              </a:rPr>
              <a:t>90-</a:t>
            </a:r>
            <a:r>
              <a:rPr lang="el-GR" sz="2400" b="1" dirty="0" smtClean="0">
                <a:effectLst/>
              </a:rPr>
              <a:t>95%  </a:t>
            </a:r>
            <a:endParaRPr lang="el-GR" sz="2400" dirty="0" smtClean="0">
              <a:effectLst/>
            </a:endParaRPr>
          </a:p>
        </p:txBody>
      </p:sp>
      <p:sp>
        <p:nvSpPr>
          <p:cNvPr id="3" name="Title 2"/>
          <p:cNvSpPr>
            <a:spLocks noGrp="1"/>
          </p:cNvSpPr>
          <p:nvPr>
            <p:ph type="title"/>
          </p:nvPr>
        </p:nvSpPr>
        <p:spPr>
          <a:xfrm>
            <a:off x="467544" y="20016"/>
            <a:ext cx="8229600" cy="1143000"/>
          </a:xfrm>
        </p:spPr>
        <p:txBody>
          <a:bodyPr>
            <a:normAutofit fontScale="90000"/>
          </a:bodyPr>
          <a:lstStyle/>
          <a:p>
            <a:r>
              <a:rPr lang="el-GR" dirty="0" smtClean="0"/>
              <a:t>Δείκτες </a:t>
            </a:r>
            <a:r>
              <a:rPr lang="el-GR" dirty="0"/>
              <a:t>ωρίμανσης και ποιότητας σε </a:t>
            </a:r>
            <a:br>
              <a:rPr lang="el-GR" dirty="0"/>
            </a:br>
            <a:r>
              <a:rPr lang="el-GR" dirty="0" err="1"/>
              <a:t>Red</a:t>
            </a:r>
            <a:r>
              <a:rPr lang="el-GR" dirty="0"/>
              <a:t> </a:t>
            </a:r>
            <a:r>
              <a:rPr lang="el-GR" dirty="0" err="1"/>
              <a:t>Delicious</a:t>
            </a:r>
            <a:endParaRPr lang="el-GR" dirty="0"/>
          </a:p>
        </p:txBody>
      </p:sp>
    </p:spTree>
    <p:extLst>
      <p:ext uri="{BB962C8B-B14F-4D97-AF65-F5344CB8AC3E}">
        <p14:creationId xmlns:p14="http://schemas.microsoft.com/office/powerpoint/2010/main" val="22227697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896E7E1-7478-4056-B300-896B8D6995A7}" type="slidenum">
              <a:rPr lang="el-GR" smtClean="0">
                <a:solidFill>
                  <a:srgbClr val="FFFFFF"/>
                </a:solidFill>
              </a:rPr>
              <a:pPr>
                <a:defRPr/>
              </a:pPr>
              <a:t>63</a:t>
            </a:fld>
            <a:endParaRPr lang="el-GR">
              <a:solidFill>
                <a:srgbClr val="FFFFFF"/>
              </a:solidFill>
            </a:endParaRPr>
          </a:p>
        </p:txBody>
      </p:sp>
      <p:pic>
        <p:nvPicPr>
          <p:cNvPr id="22531" name="Picture 5" descr="apple_reddel_starch"/>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179512" y="1196752"/>
            <a:ext cx="8784976" cy="4896544"/>
          </a:xfr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normAutofit fontScale="90000"/>
          </a:bodyPr>
          <a:lstStyle/>
          <a:p>
            <a:r>
              <a:rPr lang="el-GR" dirty="0"/>
              <a:t>Δείκτες ωρίμανσης σε </a:t>
            </a:r>
            <a:r>
              <a:rPr lang="el-GR" dirty="0" err="1" smtClean="0"/>
              <a:t>Red</a:t>
            </a:r>
            <a:r>
              <a:rPr lang="el-GR" dirty="0" smtClean="0"/>
              <a:t> </a:t>
            </a:r>
            <a:r>
              <a:rPr lang="el-GR" dirty="0" err="1" smtClean="0"/>
              <a:t>Delicious</a:t>
            </a:r>
            <a:endParaRPr lang="el-GR" dirty="0"/>
          </a:p>
        </p:txBody>
      </p:sp>
    </p:spTree>
    <p:extLst>
      <p:ext uri="{BB962C8B-B14F-4D97-AF65-F5344CB8AC3E}">
        <p14:creationId xmlns:p14="http://schemas.microsoft.com/office/powerpoint/2010/main" val="18448904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B3E41E-24DC-44E5-A242-12538B377EB6}" type="slidenum">
              <a:rPr lang="el-GR" smtClean="0"/>
              <a:pPr/>
              <a:t>64</a:t>
            </a:fld>
            <a:endParaRPr lang="el-GR"/>
          </a:p>
        </p:txBody>
      </p:sp>
      <p:pic>
        <p:nvPicPr>
          <p:cNvPr id="3" name="Picture 5" descr="USDA Tomato Ripeness Color Chart"/>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323528" y="1412776"/>
            <a:ext cx="8352928" cy="4589756"/>
          </a:xfr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normAutofit fontScale="90000"/>
          </a:bodyPr>
          <a:lstStyle/>
          <a:p>
            <a:r>
              <a:rPr lang="el-GR" dirty="0" smtClean="0"/>
              <a:t> </a:t>
            </a:r>
            <a:r>
              <a:rPr lang="el-GR" dirty="0"/>
              <a:t>Δείκτες ωρίμανσης και ποιότητας στην TOMATA</a:t>
            </a:r>
          </a:p>
        </p:txBody>
      </p:sp>
    </p:spTree>
    <p:extLst>
      <p:ext uri="{BB962C8B-B14F-4D97-AF65-F5344CB8AC3E}">
        <p14:creationId xmlns:p14="http://schemas.microsoft.com/office/powerpoint/2010/main" val="41185915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B3E41E-24DC-44E5-A242-12538B377EB6}" type="slidenum">
              <a:rPr lang="el-GR" smtClean="0"/>
              <a:pPr/>
              <a:t>65</a:t>
            </a:fld>
            <a:endParaRPr lang="el-GR"/>
          </a:p>
        </p:txBody>
      </p:sp>
      <p:sp>
        <p:nvSpPr>
          <p:cNvPr id="13323" name="Rectangle 13"/>
          <p:cNvSpPr>
            <a:spLocks noChangeArrowheads="1"/>
          </p:cNvSpPr>
          <p:nvPr/>
        </p:nvSpPr>
        <p:spPr bwMode="auto">
          <a:xfrm>
            <a:off x="2452688" y="4268043"/>
            <a:ext cx="6538912"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hlink"/>
              </a:buClr>
              <a:buSzPct val="75000"/>
              <a:buFont typeface="Wingdings" pitchFamily="2" charset="2"/>
              <a:buChar char="l"/>
              <a:defRPr sz="3200">
                <a:solidFill>
                  <a:schemeClr val="tx1"/>
                </a:solidFill>
                <a:latin typeface="Arial" charset="0"/>
              </a:defRPr>
            </a:lvl1pPr>
            <a:lvl2pPr marL="742950" indent="-285750">
              <a:spcBef>
                <a:spcPct val="20000"/>
              </a:spcBef>
              <a:buClr>
                <a:schemeClr val="tx2"/>
              </a:buClr>
              <a:buSzPct val="75000"/>
              <a:buFont typeface="Wingdings" pitchFamily="2" charset="2"/>
              <a:buChar char="l"/>
              <a:defRPr sz="2800">
                <a:solidFill>
                  <a:schemeClr val="tx1"/>
                </a:solidFill>
                <a:latin typeface="Arial" charset="0"/>
              </a:defRPr>
            </a:lvl2pPr>
            <a:lvl3pPr marL="1143000" indent="-228600">
              <a:spcBef>
                <a:spcPct val="20000"/>
              </a:spcBef>
              <a:buClr>
                <a:schemeClr val="accent2"/>
              </a:buClr>
              <a:buSzPct val="75000"/>
              <a:buFont typeface="Wingdings" pitchFamily="2" charset="2"/>
              <a:buChar char="l"/>
              <a:defRPr sz="2400">
                <a:solidFill>
                  <a:schemeClr val="tx1"/>
                </a:solidFill>
                <a:latin typeface="Arial" charset="0"/>
              </a:defRPr>
            </a:lvl3pPr>
            <a:lvl4pPr marL="1600200" indent="-228600">
              <a:spcBef>
                <a:spcPct val="20000"/>
              </a:spcBef>
              <a:buClr>
                <a:schemeClr val="folHlink"/>
              </a:buClr>
              <a:buSzPct val="75000"/>
              <a:buFont typeface="Wingdings" pitchFamily="2" charset="2"/>
              <a:buChar char="l"/>
              <a:defRPr sz="2000">
                <a:solidFill>
                  <a:schemeClr val="tx1"/>
                </a:solidFill>
                <a:latin typeface="Arial" charset="0"/>
              </a:defRPr>
            </a:lvl4pPr>
            <a:lvl5pPr marL="2057400" indent="-228600">
              <a:spcBef>
                <a:spcPct val="20000"/>
              </a:spcBef>
              <a:buClr>
                <a:schemeClr val="tx1"/>
              </a:buClr>
              <a:buSzPct val="75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9pPr>
          </a:lstStyle>
          <a:p>
            <a:pPr eaLnBrk="1" hangingPunct="1">
              <a:spcBef>
                <a:spcPct val="0"/>
              </a:spcBef>
              <a:buClrTx/>
              <a:buSzTx/>
              <a:buFontTx/>
              <a:buNone/>
            </a:pPr>
            <a:r>
              <a:rPr lang="el-GR" altLang="el-GR" sz="1600" b="1" dirty="0">
                <a:latin typeface="Comic Sans MS" pitchFamily="66" charset="0"/>
                <a:cs typeface="Times New Roman" pitchFamily="18" charset="0"/>
              </a:rPr>
              <a:t>Στάδιο 3 : Αλλαγή χρωματισμού (</a:t>
            </a:r>
            <a:r>
              <a:rPr lang="el-GR" altLang="el-GR" sz="1600" b="1" dirty="0" err="1">
                <a:latin typeface="Comic Sans MS" pitchFamily="66" charset="0"/>
                <a:cs typeface="Times New Roman" pitchFamily="18" charset="0"/>
              </a:rPr>
              <a:t>Turning</a:t>
            </a:r>
            <a:r>
              <a:rPr lang="el-GR" altLang="el-GR" sz="1600" b="1" dirty="0">
                <a:latin typeface="Comic Sans MS" pitchFamily="66" charset="0"/>
                <a:cs typeface="Times New Roman" pitchFamily="18" charset="0"/>
              </a:rPr>
              <a:t>)</a:t>
            </a:r>
            <a:endParaRPr lang="el-GR" altLang="el-GR" sz="1600" dirty="0">
              <a:latin typeface="Comic Sans MS" pitchFamily="66" charset="0"/>
            </a:endParaRPr>
          </a:p>
          <a:p>
            <a:pPr>
              <a:spcBef>
                <a:spcPct val="0"/>
              </a:spcBef>
              <a:buClrTx/>
              <a:buSzTx/>
              <a:buFontTx/>
              <a:buNone/>
            </a:pPr>
            <a:r>
              <a:rPr lang="el-GR" altLang="el-GR" sz="1600" dirty="0">
                <a:latin typeface="Comic Sans MS" pitchFamily="66" charset="0"/>
                <a:cs typeface="Times New Roman" pitchFamily="18" charset="0"/>
              </a:rPr>
              <a:t>Περισσότερο από 10%, αλλά όχι περισσότερο από 30% της επιφάνειας, δείχνει μία αλλαγή στο χρώμα από πράσινο σε ανοιχτό κίτρινο, ροζ, κόκκινο ή συνδυασμό αυτών.</a:t>
            </a:r>
            <a:endParaRPr lang="el-GR" altLang="el-GR" sz="1600" dirty="0">
              <a:latin typeface="Comic Sans MS" pitchFamily="66" charset="0"/>
            </a:endParaRPr>
          </a:p>
          <a:p>
            <a:pPr>
              <a:spcBef>
                <a:spcPct val="0"/>
              </a:spcBef>
              <a:buClrTx/>
              <a:buSzTx/>
              <a:buFontTx/>
              <a:buNone/>
            </a:pPr>
            <a:endParaRPr lang="el-GR" altLang="el-GR" sz="1600" dirty="0">
              <a:latin typeface="Comic Sans MS" pitchFamily="66" charset="0"/>
            </a:endParaRPr>
          </a:p>
        </p:txBody>
      </p:sp>
      <p:pic>
        <p:nvPicPr>
          <p:cNvPr id="13316" name="Picture 7" descr="Φωτογραφία αλλαγής χρωματισμού."/>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344243"/>
            <a:ext cx="1431925"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2" name="Rectangle 12"/>
          <p:cNvSpPr>
            <a:spLocks noChangeArrowheads="1"/>
          </p:cNvSpPr>
          <p:nvPr/>
        </p:nvSpPr>
        <p:spPr bwMode="auto">
          <a:xfrm>
            <a:off x="2438400" y="3048843"/>
            <a:ext cx="67056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hlink"/>
              </a:buClr>
              <a:buSzPct val="75000"/>
              <a:buFont typeface="Wingdings" pitchFamily="2" charset="2"/>
              <a:buChar char="l"/>
              <a:defRPr sz="3200">
                <a:solidFill>
                  <a:schemeClr val="tx1"/>
                </a:solidFill>
                <a:latin typeface="Arial" charset="0"/>
              </a:defRPr>
            </a:lvl1pPr>
            <a:lvl2pPr marL="742950" indent="-285750">
              <a:spcBef>
                <a:spcPct val="20000"/>
              </a:spcBef>
              <a:buClr>
                <a:schemeClr val="tx2"/>
              </a:buClr>
              <a:buSzPct val="75000"/>
              <a:buFont typeface="Wingdings" pitchFamily="2" charset="2"/>
              <a:buChar char="l"/>
              <a:defRPr sz="2800">
                <a:solidFill>
                  <a:schemeClr val="tx1"/>
                </a:solidFill>
                <a:latin typeface="Arial" charset="0"/>
              </a:defRPr>
            </a:lvl2pPr>
            <a:lvl3pPr marL="1143000" indent="-228600">
              <a:spcBef>
                <a:spcPct val="20000"/>
              </a:spcBef>
              <a:buClr>
                <a:schemeClr val="accent2"/>
              </a:buClr>
              <a:buSzPct val="75000"/>
              <a:buFont typeface="Wingdings" pitchFamily="2" charset="2"/>
              <a:buChar char="l"/>
              <a:defRPr sz="2400">
                <a:solidFill>
                  <a:schemeClr val="tx1"/>
                </a:solidFill>
                <a:latin typeface="Arial" charset="0"/>
              </a:defRPr>
            </a:lvl3pPr>
            <a:lvl4pPr marL="1600200" indent="-228600">
              <a:spcBef>
                <a:spcPct val="20000"/>
              </a:spcBef>
              <a:buClr>
                <a:schemeClr val="folHlink"/>
              </a:buClr>
              <a:buSzPct val="75000"/>
              <a:buFont typeface="Wingdings" pitchFamily="2" charset="2"/>
              <a:buChar char="l"/>
              <a:defRPr sz="2000">
                <a:solidFill>
                  <a:schemeClr val="tx1"/>
                </a:solidFill>
                <a:latin typeface="Arial" charset="0"/>
              </a:defRPr>
            </a:lvl4pPr>
            <a:lvl5pPr marL="2057400" indent="-228600">
              <a:spcBef>
                <a:spcPct val="20000"/>
              </a:spcBef>
              <a:buClr>
                <a:schemeClr val="tx1"/>
              </a:buClr>
              <a:buSzPct val="75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9pPr>
          </a:lstStyle>
          <a:p>
            <a:pPr eaLnBrk="1" hangingPunct="1">
              <a:spcBef>
                <a:spcPct val="0"/>
              </a:spcBef>
              <a:buClrTx/>
              <a:buSzTx/>
              <a:buFontTx/>
              <a:buNone/>
            </a:pPr>
            <a:r>
              <a:rPr lang="el-GR" altLang="el-GR" sz="1600" b="1" dirty="0">
                <a:latin typeface="Comic Sans MS" pitchFamily="66" charset="0"/>
                <a:cs typeface="Times New Roman" pitchFamily="18" charset="0"/>
              </a:rPr>
              <a:t>Στάδιο 2 : Έναρξη αλλαγής χρωματισμού (</a:t>
            </a:r>
            <a:r>
              <a:rPr lang="el-GR" altLang="el-GR" sz="1600" b="1" dirty="0" err="1">
                <a:latin typeface="Comic Sans MS" pitchFamily="66" charset="0"/>
                <a:cs typeface="Times New Roman" pitchFamily="18" charset="0"/>
              </a:rPr>
              <a:t>Breakers</a:t>
            </a:r>
            <a:r>
              <a:rPr lang="el-GR" altLang="el-GR" sz="1600" b="1" dirty="0">
                <a:latin typeface="Comic Sans MS" pitchFamily="66" charset="0"/>
                <a:cs typeface="Times New Roman" pitchFamily="18" charset="0"/>
              </a:rPr>
              <a:t>)</a:t>
            </a:r>
            <a:endParaRPr lang="el-GR" altLang="el-GR" sz="1600" dirty="0">
              <a:latin typeface="Comic Sans MS" pitchFamily="66" charset="0"/>
            </a:endParaRPr>
          </a:p>
          <a:p>
            <a:pPr>
              <a:spcBef>
                <a:spcPct val="0"/>
              </a:spcBef>
              <a:buClrTx/>
              <a:buSzTx/>
              <a:buFontTx/>
              <a:buNone/>
            </a:pPr>
            <a:r>
              <a:rPr lang="el-GR" altLang="el-GR" sz="1600" dirty="0">
                <a:latin typeface="Comic Sans MS" pitchFamily="66" charset="0"/>
                <a:cs typeface="Times New Roman" pitchFamily="18" charset="0"/>
              </a:rPr>
              <a:t>Παρατηρείται μία αλλαγή στο χρώμα, από πράσινο σε ανοιχτό κίτρινο, ροζ, κόκκινο ή συνδυασμό αυτών, αλλά σε λιγότερο από το 10%, της επιφάνειας του καρπού.</a:t>
            </a:r>
            <a:endParaRPr lang="el-GR" altLang="el-GR" sz="1600" dirty="0">
              <a:latin typeface="Comic Sans MS" pitchFamily="66" charset="0"/>
            </a:endParaRPr>
          </a:p>
          <a:p>
            <a:pPr>
              <a:spcBef>
                <a:spcPct val="0"/>
              </a:spcBef>
              <a:buClrTx/>
              <a:buSzTx/>
              <a:buFontTx/>
              <a:buNone/>
            </a:pPr>
            <a:endParaRPr lang="el-GR" altLang="el-GR" sz="1600" dirty="0">
              <a:latin typeface="Comic Sans MS" pitchFamily="66" charset="0"/>
            </a:endParaRPr>
          </a:p>
        </p:txBody>
      </p:sp>
      <p:pic>
        <p:nvPicPr>
          <p:cNvPr id="13315" name="Picture 8" descr="Φωτογραφία έναρξης αλλαγής χρωματισμού πράσινης τομάτας."/>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277443"/>
            <a:ext cx="1431925"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1" name="Rectangle 11"/>
          <p:cNvSpPr>
            <a:spLocks noChangeArrowheads="1"/>
          </p:cNvSpPr>
          <p:nvPr/>
        </p:nvSpPr>
        <p:spPr bwMode="auto">
          <a:xfrm>
            <a:off x="2362200" y="2132856"/>
            <a:ext cx="64770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hlink"/>
              </a:buClr>
              <a:buSzPct val="75000"/>
              <a:buFont typeface="Wingdings" pitchFamily="2" charset="2"/>
              <a:buChar char="l"/>
              <a:defRPr sz="3200">
                <a:solidFill>
                  <a:schemeClr val="tx1"/>
                </a:solidFill>
                <a:latin typeface="Arial" charset="0"/>
              </a:defRPr>
            </a:lvl1pPr>
            <a:lvl2pPr marL="742950" indent="-285750">
              <a:spcBef>
                <a:spcPct val="20000"/>
              </a:spcBef>
              <a:buClr>
                <a:schemeClr val="tx2"/>
              </a:buClr>
              <a:buSzPct val="75000"/>
              <a:buFont typeface="Wingdings" pitchFamily="2" charset="2"/>
              <a:buChar char="l"/>
              <a:defRPr sz="2800">
                <a:solidFill>
                  <a:schemeClr val="tx1"/>
                </a:solidFill>
                <a:latin typeface="Arial" charset="0"/>
              </a:defRPr>
            </a:lvl2pPr>
            <a:lvl3pPr marL="1143000" indent="-228600">
              <a:spcBef>
                <a:spcPct val="20000"/>
              </a:spcBef>
              <a:buClr>
                <a:schemeClr val="accent2"/>
              </a:buClr>
              <a:buSzPct val="75000"/>
              <a:buFont typeface="Wingdings" pitchFamily="2" charset="2"/>
              <a:buChar char="l"/>
              <a:defRPr sz="2400">
                <a:solidFill>
                  <a:schemeClr val="tx1"/>
                </a:solidFill>
                <a:latin typeface="Arial" charset="0"/>
              </a:defRPr>
            </a:lvl3pPr>
            <a:lvl4pPr marL="1600200" indent="-228600">
              <a:spcBef>
                <a:spcPct val="20000"/>
              </a:spcBef>
              <a:buClr>
                <a:schemeClr val="folHlink"/>
              </a:buClr>
              <a:buSzPct val="75000"/>
              <a:buFont typeface="Wingdings" pitchFamily="2" charset="2"/>
              <a:buChar char="l"/>
              <a:defRPr sz="2000">
                <a:solidFill>
                  <a:schemeClr val="tx1"/>
                </a:solidFill>
                <a:latin typeface="Arial" charset="0"/>
              </a:defRPr>
            </a:lvl4pPr>
            <a:lvl5pPr marL="2057400" indent="-228600">
              <a:spcBef>
                <a:spcPct val="20000"/>
              </a:spcBef>
              <a:buClr>
                <a:schemeClr val="tx1"/>
              </a:buClr>
              <a:buSzPct val="75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9pPr>
          </a:lstStyle>
          <a:p>
            <a:pPr eaLnBrk="1" hangingPunct="1">
              <a:spcBef>
                <a:spcPct val="0"/>
              </a:spcBef>
              <a:buClrTx/>
              <a:buSzTx/>
              <a:buFontTx/>
              <a:buNone/>
            </a:pPr>
            <a:r>
              <a:rPr lang="el-GR" altLang="el-GR" sz="1600" b="1" dirty="0">
                <a:latin typeface="Comic Sans MS" pitchFamily="66" charset="0"/>
                <a:cs typeface="Times New Roman" pitchFamily="18" charset="0"/>
              </a:rPr>
              <a:t>Στάδιο 1: Πράσινο (</a:t>
            </a:r>
            <a:r>
              <a:rPr lang="en-US" altLang="el-GR" sz="1600" b="1" dirty="0">
                <a:latin typeface="Comic Sans MS" pitchFamily="66" charset="0"/>
                <a:cs typeface="Times New Roman" pitchFamily="18" charset="0"/>
              </a:rPr>
              <a:t>Green</a:t>
            </a:r>
            <a:r>
              <a:rPr lang="el-GR" altLang="el-GR" sz="1600" b="1" dirty="0">
                <a:latin typeface="Comic Sans MS" pitchFamily="66" charset="0"/>
                <a:cs typeface="Times New Roman" pitchFamily="18" charset="0"/>
              </a:rPr>
              <a:t>)</a:t>
            </a:r>
            <a:endParaRPr lang="el-GR" altLang="el-GR" sz="1600" dirty="0">
              <a:latin typeface="Comic Sans MS" pitchFamily="66" charset="0"/>
            </a:endParaRPr>
          </a:p>
          <a:p>
            <a:pPr>
              <a:spcBef>
                <a:spcPct val="0"/>
              </a:spcBef>
              <a:buClrTx/>
              <a:buSzTx/>
              <a:buFontTx/>
              <a:buNone/>
            </a:pPr>
            <a:r>
              <a:rPr lang="el-GR" altLang="el-GR" sz="1600" dirty="0">
                <a:latin typeface="Comic Sans MS" pitchFamily="66" charset="0"/>
                <a:cs typeface="Times New Roman" pitchFamily="18" charset="0"/>
              </a:rPr>
              <a:t>Το σύνολο της επιφάνειας του καρπού παρουσιάζει πλήρως πράσινο χρώμα, το οποίο μπορεί να ποικίλει από ανοιχτό έως σκούρο πράσινο.</a:t>
            </a:r>
            <a:endParaRPr lang="el-GR" altLang="el-GR" sz="1600" dirty="0">
              <a:latin typeface="Comic Sans MS" pitchFamily="66" charset="0"/>
            </a:endParaRPr>
          </a:p>
          <a:p>
            <a:pPr>
              <a:spcBef>
                <a:spcPct val="0"/>
              </a:spcBef>
              <a:buClrTx/>
              <a:buSzTx/>
              <a:buFontTx/>
              <a:buNone/>
            </a:pPr>
            <a:endParaRPr lang="el-GR" altLang="el-GR" sz="1600" dirty="0">
              <a:latin typeface="Comic Sans MS" pitchFamily="66" charset="0"/>
            </a:endParaRPr>
          </a:p>
        </p:txBody>
      </p:sp>
      <p:pic>
        <p:nvPicPr>
          <p:cNvPr id="13314" name="Picture 9" descr="Φωτογραφία πράσινης τομάτας."/>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134443"/>
            <a:ext cx="14319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lstStyle/>
          <a:p>
            <a:r>
              <a:rPr lang="el-GR" dirty="0" smtClean="0"/>
              <a:t>Στάδια ωρίμανσης τομάτας (1/2)</a:t>
            </a:r>
            <a:endParaRPr lang="el-GR" dirty="0"/>
          </a:p>
        </p:txBody>
      </p:sp>
    </p:spTree>
    <p:custDataLst>
      <p:tags r:id="rId1"/>
    </p:custDataLst>
    <p:extLst>
      <p:ext uri="{BB962C8B-B14F-4D97-AF65-F5344CB8AC3E}">
        <p14:creationId xmlns:p14="http://schemas.microsoft.com/office/powerpoint/2010/main" val="411548717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B3E41E-24DC-44E5-A242-12538B377EB6}" type="slidenum">
              <a:rPr lang="el-GR" smtClean="0"/>
              <a:pPr/>
              <a:t>66</a:t>
            </a:fld>
            <a:endParaRPr lang="el-GR"/>
          </a:p>
        </p:txBody>
      </p:sp>
      <p:sp>
        <p:nvSpPr>
          <p:cNvPr id="13326" name="Rectangle 16"/>
          <p:cNvSpPr>
            <a:spLocks noChangeArrowheads="1"/>
          </p:cNvSpPr>
          <p:nvPr/>
        </p:nvSpPr>
        <p:spPr bwMode="auto">
          <a:xfrm>
            <a:off x="2471738" y="4126632"/>
            <a:ext cx="636746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hlink"/>
              </a:buClr>
              <a:buSzPct val="75000"/>
              <a:buFont typeface="Wingdings" pitchFamily="2" charset="2"/>
              <a:buChar char="l"/>
              <a:defRPr sz="3200">
                <a:solidFill>
                  <a:schemeClr val="tx1"/>
                </a:solidFill>
                <a:latin typeface="Arial" charset="0"/>
              </a:defRPr>
            </a:lvl1pPr>
            <a:lvl2pPr marL="742950" indent="-285750">
              <a:spcBef>
                <a:spcPct val="20000"/>
              </a:spcBef>
              <a:buClr>
                <a:schemeClr val="tx2"/>
              </a:buClr>
              <a:buSzPct val="75000"/>
              <a:buFont typeface="Wingdings" pitchFamily="2" charset="2"/>
              <a:buChar char="l"/>
              <a:defRPr sz="2800">
                <a:solidFill>
                  <a:schemeClr val="tx1"/>
                </a:solidFill>
                <a:latin typeface="Arial" charset="0"/>
              </a:defRPr>
            </a:lvl2pPr>
            <a:lvl3pPr marL="1143000" indent="-228600">
              <a:spcBef>
                <a:spcPct val="20000"/>
              </a:spcBef>
              <a:buClr>
                <a:schemeClr val="accent2"/>
              </a:buClr>
              <a:buSzPct val="75000"/>
              <a:buFont typeface="Wingdings" pitchFamily="2" charset="2"/>
              <a:buChar char="l"/>
              <a:defRPr sz="2400">
                <a:solidFill>
                  <a:schemeClr val="tx1"/>
                </a:solidFill>
                <a:latin typeface="Arial" charset="0"/>
              </a:defRPr>
            </a:lvl3pPr>
            <a:lvl4pPr marL="1600200" indent="-228600">
              <a:spcBef>
                <a:spcPct val="20000"/>
              </a:spcBef>
              <a:buClr>
                <a:schemeClr val="folHlink"/>
              </a:buClr>
              <a:buSzPct val="75000"/>
              <a:buFont typeface="Wingdings" pitchFamily="2" charset="2"/>
              <a:buChar char="l"/>
              <a:defRPr sz="2000">
                <a:solidFill>
                  <a:schemeClr val="tx1"/>
                </a:solidFill>
                <a:latin typeface="Arial" charset="0"/>
              </a:defRPr>
            </a:lvl4pPr>
            <a:lvl5pPr marL="2057400" indent="-228600">
              <a:spcBef>
                <a:spcPct val="20000"/>
              </a:spcBef>
              <a:buClr>
                <a:schemeClr val="tx1"/>
              </a:buClr>
              <a:buSzPct val="75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9pPr>
          </a:lstStyle>
          <a:p>
            <a:pPr eaLnBrk="1" hangingPunct="1">
              <a:spcBef>
                <a:spcPct val="0"/>
              </a:spcBef>
              <a:buClrTx/>
              <a:buSzTx/>
              <a:buFontTx/>
              <a:buNone/>
            </a:pPr>
            <a:r>
              <a:rPr lang="el-GR" altLang="el-GR" sz="1600" b="1" dirty="0">
                <a:latin typeface="Comic Sans MS" pitchFamily="66" charset="0"/>
                <a:cs typeface="Times New Roman" pitchFamily="18" charset="0"/>
              </a:rPr>
              <a:t>Στάδιο 6 : Κόκκινο (</a:t>
            </a:r>
            <a:r>
              <a:rPr lang="en-US" altLang="el-GR" sz="1600" b="1" dirty="0">
                <a:latin typeface="Comic Sans MS" pitchFamily="66" charset="0"/>
                <a:cs typeface="Times New Roman" pitchFamily="18" charset="0"/>
              </a:rPr>
              <a:t>Red</a:t>
            </a:r>
            <a:r>
              <a:rPr lang="el-GR" altLang="el-GR" sz="1600" b="1" dirty="0">
                <a:latin typeface="Comic Sans MS" pitchFamily="66" charset="0"/>
                <a:cs typeface="Times New Roman" pitchFamily="18" charset="0"/>
              </a:rPr>
              <a:t>)</a:t>
            </a:r>
            <a:endParaRPr lang="el-GR" altLang="el-GR" sz="1600" dirty="0">
              <a:latin typeface="Comic Sans MS" pitchFamily="66" charset="0"/>
              <a:cs typeface="Times New Roman" pitchFamily="18" charset="0"/>
            </a:endParaRPr>
          </a:p>
          <a:p>
            <a:pPr>
              <a:spcBef>
                <a:spcPct val="0"/>
              </a:spcBef>
              <a:buClrTx/>
              <a:buSzTx/>
              <a:buFontTx/>
              <a:buNone/>
            </a:pPr>
            <a:r>
              <a:rPr lang="el-GR" altLang="el-GR" sz="1600" dirty="0">
                <a:latin typeface="Comic Sans MS" pitchFamily="66" charset="0"/>
                <a:cs typeface="Times New Roman" pitchFamily="18" charset="0"/>
              </a:rPr>
              <a:t>Περισσότερο από το 90% της επιφάνειας του καρπού είναι κόκκινη. </a:t>
            </a:r>
            <a:br>
              <a:rPr lang="el-GR" altLang="el-GR" sz="1600" dirty="0">
                <a:latin typeface="Comic Sans MS" pitchFamily="66" charset="0"/>
                <a:cs typeface="Times New Roman" pitchFamily="18" charset="0"/>
              </a:rPr>
            </a:br>
            <a:endParaRPr lang="el-GR" altLang="el-GR" sz="1600" dirty="0">
              <a:latin typeface="Comic Sans MS" pitchFamily="66" charset="0"/>
            </a:endParaRPr>
          </a:p>
        </p:txBody>
      </p:sp>
      <p:pic>
        <p:nvPicPr>
          <p:cNvPr id="13319" name="Picture 4" descr="Φωτογραφία τομάτας σε ωρίμανση με χρώμα κόκκινο."/>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974232"/>
            <a:ext cx="1431925"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5" name="Rectangle 15"/>
          <p:cNvSpPr>
            <a:spLocks noChangeArrowheads="1"/>
          </p:cNvSpPr>
          <p:nvPr/>
        </p:nvSpPr>
        <p:spPr bwMode="auto">
          <a:xfrm>
            <a:off x="2438400" y="2856900"/>
            <a:ext cx="64008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hlink"/>
              </a:buClr>
              <a:buSzPct val="75000"/>
              <a:buFont typeface="Wingdings" pitchFamily="2" charset="2"/>
              <a:buChar char="l"/>
              <a:defRPr sz="3200">
                <a:solidFill>
                  <a:schemeClr val="tx1"/>
                </a:solidFill>
                <a:latin typeface="Arial" charset="0"/>
              </a:defRPr>
            </a:lvl1pPr>
            <a:lvl2pPr marL="742950" indent="-285750">
              <a:spcBef>
                <a:spcPct val="20000"/>
              </a:spcBef>
              <a:buClr>
                <a:schemeClr val="tx2"/>
              </a:buClr>
              <a:buSzPct val="75000"/>
              <a:buFont typeface="Wingdings" pitchFamily="2" charset="2"/>
              <a:buChar char="l"/>
              <a:defRPr sz="2800">
                <a:solidFill>
                  <a:schemeClr val="tx1"/>
                </a:solidFill>
                <a:latin typeface="Arial" charset="0"/>
              </a:defRPr>
            </a:lvl2pPr>
            <a:lvl3pPr marL="1143000" indent="-228600">
              <a:spcBef>
                <a:spcPct val="20000"/>
              </a:spcBef>
              <a:buClr>
                <a:schemeClr val="accent2"/>
              </a:buClr>
              <a:buSzPct val="75000"/>
              <a:buFont typeface="Wingdings" pitchFamily="2" charset="2"/>
              <a:buChar char="l"/>
              <a:defRPr sz="2400">
                <a:solidFill>
                  <a:schemeClr val="tx1"/>
                </a:solidFill>
                <a:latin typeface="Arial" charset="0"/>
              </a:defRPr>
            </a:lvl3pPr>
            <a:lvl4pPr marL="1600200" indent="-228600">
              <a:spcBef>
                <a:spcPct val="20000"/>
              </a:spcBef>
              <a:buClr>
                <a:schemeClr val="folHlink"/>
              </a:buClr>
              <a:buSzPct val="75000"/>
              <a:buFont typeface="Wingdings" pitchFamily="2" charset="2"/>
              <a:buChar char="l"/>
              <a:defRPr sz="2000">
                <a:solidFill>
                  <a:schemeClr val="tx1"/>
                </a:solidFill>
                <a:latin typeface="Arial" charset="0"/>
              </a:defRPr>
            </a:lvl4pPr>
            <a:lvl5pPr marL="2057400" indent="-228600">
              <a:spcBef>
                <a:spcPct val="20000"/>
              </a:spcBef>
              <a:buClr>
                <a:schemeClr val="tx1"/>
              </a:buClr>
              <a:buSzPct val="75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9pPr>
          </a:lstStyle>
          <a:p>
            <a:pPr eaLnBrk="1" hangingPunct="1">
              <a:spcBef>
                <a:spcPct val="0"/>
              </a:spcBef>
              <a:buClrTx/>
              <a:buSzTx/>
              <a:buFontTx/>
              <a:buNone/>
            </a:pPr>
            <a:r>
              <a:rPr lang="el-GR" altLang="el-GR" sz="1600" b="1" dirty="0">
                <a:latin typeface="Comic Sans MS" pitchFamily="66" charset="0"/>
                <a:cs typeface="Times New Roman" pitchFamily="18" charset="0"/>
              </a:rPr>
              <a:t>Στάδιο 5 : Ελαφρά κόκκινο (</a:t>
            </a:r>
            <a:r>
              <a:rPr lang="el-GR" altLang="el-GR" sz="1600" b="1" dirty="0" err="1">
                <a:latin typeface="Comic Sans MS" pitchFamily="66" charset="0"/>
                <a:cs typeface="Times New Roman" pitchFamily="18" charset="0"/>
              </a:rPr>
              <a:t>Light</a:t>
            </a:r>
            <a:r>
              <a:rPr lang="el-GR" altLang="el-GR" sz="1600" b="1" dirty="0">
                <a:latin typeface="Comic Sans MS" pitchFamily="66" charset="0"/>
                <a:cs typeface="Times New Roman" pitchFamily="18" charset="0"/>
              </a:rPr>
              <a:t> </a:t>
            </a:r>
            <a:r>
              <a:rPr lang="el-GR" altLang="el-GR" sz="1600" b="1" dirty="0" err="1">
                <a:latin typeface="Comic Sans MS" pitchFamily="66" charset="0"/>
                <a:cs typeface="Times New Roman" pitchFamily="18" charset="0"/>
              </a:rPr>
              <a:t>Red</a:t>
            </a:r>
            <a:r>
              <a:rPr lang="el-GR" altLang="el-GR" sz="1600" b="1" dirty="0">
                <a:latin typeface="Comic Sans MS" pitchFamily="66" charset="0"/>
                <a:cs typeface="Times New Roman" pitchFamily="18" charset="0"/>
              </a:rPr>
              <a:t>)</a:t>
            </a:r>
            <a:endParaRPr lang="el-GR" altLang="el-GR" sz="1600" dirty="0">
              <a:latin typeface="Comic Sans MS" pitchFamily="66" charset="0"/>
            </a:endParaRPr>
          </a:p>
          <a:p>
            <a:pPr>
              <a:spcBef>
                <a:spcPct val="0"/>
              </a:spcBef>
              <a:buClrTx/>
              <a:buSzTx/>
              <a:buFontTx/>
              <a:buNone/>
            </a:pPr>
            <a:r>
              <a:rPr lang="el-GR" altLang="el-GR" sz="1600" dirty="0">
                <a:latin typeface="Comic Sans MS" pitchFamily="66" charset="0"/>
                <a:cs typeface="Times New Roman" pitchFamily="18" charset="0"/>
              </a:rPr>
              <a:t>Περισσότερο από το 60% της επιφάνειας είναι ρόδινο-κόκκινο ή κόκκινο, ωστόσο, λιγότερο από το 90% της επιφάνειας, είναι κόκκινο.</a:t>
            </a:r>
            <a:endParaRPr lang="el-GR" altLang="el-GR" sz="1600" dirty="0">
              <a:latin typeface="Comic Sans MS" pitchFamily="66" charset="0"/>
            </a:endParaRPr>
          </a:p>
          <a:p>
            <a:pPr>
              <a:spcBef>
                <a:spcPct val="0"/>
              </a:spcBef>
              <a:buClrTx/>
              <a:buSzTx/>
              <a:buFontTx/>
              <a:buNone/>
            </a:pPr>
            <a:endParaRPr lang="el-GR" altLang="el-GR" sz="1600" dirty="0">
              <a:latin typeface="Comic Sans MS" pitchFamily="66" charset="0"/>
            </a:endParaRPr>
          </a:p>
        </p:txBody>
      </p:sp>
      <p:pic>
        <p:nvPicPr>
          <p:cNvPr id="13318" name="Picture 5" descr="Φωτογραφία τομάτας σε ωρίμανση με χρώμα ελαφρά κόκκινο."/>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983632"/>
            <a:ext cx="14319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4" name="Rectangle 14"/>
          <p:cNvSpPr>
            <a:spLocks noChangeArrowheads="1"/>
          </p:cNvSpPr>
          <p:nvPr/>
        </p:nvSpPr>
        <p:spPr bwMode="auto">
          <a:xfrm>
            <a:off x="2438400" y="1916832"/>
            <a:ext cx="64008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hlink"/>
              </a:buClr>
              <a:buSzPct val="75000"/>
              <a:buFont typeface="Wingdings" pitchFamily="2" charset="2"/>
              <a:buChar char="l"/>
              <a:defRPr sz="3200">
                <a:solidFill>
                  <a:schemeClr val="tx1"/>
                </a:solidFill>
                <a:latin typeface="Arial" charset="0"/>
              </a:defRPr>
            </a:lvl1pPr>
            <a:lvl2pPr marL="742950" indent="-285750">
              <a:spcBef>
                <a:spcPct val="20000"/>
              </a:spcBef>
              <a:buClr>
                <a:schemeClr val="tx2"/>
              </a:buClr>
              <a:buSzPct val="75000"/>
              <a:buFont typeface="Wingdings" pitchFamily="2" charset="2"/>
              <a:buChar char="l"/>
              <a:defRPr sz="2800">
                <a:solidFill>
                  <a:schemeClr val="tx1"/>
                </a:solidFill>
                <a:latin typeface="Arial" charset="0"/>
              </a:defRPr>
            </a:lvl2pPr>
            <a:lvl3pPr marL="1143000" indent="-228600">
              <a:spcBef>
                <a:spcPct val="20000"/>
              </a:spcBef>
              <a:buClr>
                <a:schemeClr val="accent2"/>
              </a:buClr>
              <a:buSzPct val="75000"/>
              <a:buFont typeface="Wingdings" pitchFamily="2" charset="2"/>
              <a:buChar char="l"/>
              <a:defRPr sz="2400">
                <a:solidFill>
                  <a:schemeClr val="tx1"/>
                </a:solidFill>
                <a:latin typeface="Arial" charset="0"/>
              </a:defRPr>
            </a:lvl3pPr>
            <a:lvl4pPr marL="1600200" indent="-228600">
              <a:spcBef>
                <a:spcPct val="20000"/>
              </a:spcBef>
              <a:buClr>
                <a:schemeClr val="folHlink"/>
              </a:buClr>
              <a:buSzPct val="75000"/>
              <a:buFont typeface="Wingdings" pitchFamily="2" charset="2"/>
              <a:buChar char="l"/>
              <a:defRPr sz="2000">
                <a:solidFill>
                  <a:schemeClr val="tx1"/>
                </a:solidFill>
                <a:latin typeface="Arial" charset="0"/>
              </a:defRPr>
            </a:lvl4pPr>
            <a:lvl5pPr marL="2057400" indent="-228600">
              <a:spcBef>
                <a:spcPct val="20000"/>
              </a:spcBef>
              <a:buClr>
                <a:schemeClr val="tx1"/>
              </a:buClr>
              <a:buSzPct val="75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9pPr>
          </a:lstStyle>
          <a:p>
            <a:pPr eaLnBrk="1" hangingPunct="1">
              <a:spcBef>
                <a:spcPct val="0"/>
              </a:spcBef>
              <a:buClrTx/>
              <a:buSzTx/>
              <a:buFontTx/>
              <a:buNone/>
            </a:pPr>
            <a:r>
              <a:rPr lang="el-GR" altLang="el-GR" sz="1600" b="1" dirty="0">
                <a:latin typeface="Comic Sans MS" pitchFamily="66" charset="0"/>
                <a:cs typeface="Times New Roman" pitchFamily="18" charset="0"/>
              </a:rPr>
              <a:t>Στάδιο 4 : Ρόδινο (</a:t>
            </a:r>
            <a:r>
              <a:rPr lang="el-GR" altLang="el-GR" sz="1600" b="1" dirty="0" err="1">
                <a:latin typeface="Comic Sans MS" pitchFamily="66" charset="0"/>
                <a:cs typeface="Times New Roman" pitchFamily="18" charset="0"/>
              </a:rPr>
              <a:t>Pink</a:t>
            </a:r>
            <a:r>
              <a:rPr lang="el-GR" altLang="el-GR" sz="1600" b="1" dirty="0">
                <a:latin typeface="Comic Sans MS" pitchFamily="66" charset="0"/>
                <a:cs typeface="Times New Roman" pitchFamily="18" charset="0"/>
              </a:rPr>
              <a:t>)</a:t>
            </a:r>
            <a:endParaRPr lang="el-GR" altLang="el-GR" sz="1600" dirty="0">
              <a:latin typeface="Comic Sans MS" pitchFamily="66" charset="0"/>
            </a:endParaRPr>
          </a:p>
          <a:p>
            <a:pPr>
              <a:spcBef>
                <a:spcPct val="0"/>
              </a:spcBef>
              <a:buClrTx/>
              <a:buSzTx/>
              <a:buFontTx/>
              <a:buNone/>
            </a:pPr>
            <a:r>
              <a:rPr lang="el-GR" altLang="el-GR" sz="1600" dirty="0">
                <a:latin typeface="Comic Sans MS" pitchFamily="66" charset="0"/>
                <a:cs typeface="Times New Roman" pitchFamily="18" charset="0"/>
              </a:rPr>
              <a:t>Περισσότερο από το 30%, αλλά όχι περισσότερο από το 60%, της επιφάνειας του καρπού, είναι ρόδινη ή κόκκινη.</a:t>
            </a:r>
            <a:br>
              <a:rPr lang="el-GR" altLang="el-GR" sz="1600" dirty="0">
                <a:latin typeface="Comic Sans MS" pitchFamily="66" charset="0"/>
                <a:cs typeface="Times New Roman" pitchFamily="18" charset="0"/>
              </a:rPr>
            </a:br>
            <a:endParaRPr lang="el-GR" altLang="el-GR" sz="1600" dirty="0">
              <a:latin typeface="Comic Sans MS" pitchFamily="66" charset="0"/>
            </a:endParaRPr>
          </a:p>
          <a:p>
            <a:pPr>
              <a:spcBef>
                <a:spcPct val="0"/>
              </a:spcBef>
              <a:buClrTx/>
              <a:buSzTx/>
              <a:buFontTx/>
              <a:buNone/>
            </a:pPr>
            <a:endParaRPr lang="el-GR" altLang="el-GR" sz="1600" dirty="0">
              <a:latin typeface="Comic Sans MS" pitchFamily="66" charset="0"/>
            </a:endParaRPr>
          </a:p>
        </p:txBody>
      </p:sp>
      <p:pic>
        <p:nvPicPr>
          <p:cNvPr id="13317" name="Picture 6" descr="Φωτογραφία τομάτας σε ωρίμανση με χρώμα ρόδινο."/>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916832"/>
            <a:ext cx="1431925"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lstStyle/>
          <a:p>
            <a:r>
              <a:rPr lang="el-GR" dirty="0"/>
              <a:t>Στάδια ωρίμανσης τομάτας </a:t>
            </a:r>
            <a:r>
              <a:rPr lang="el-GR" dirty="0" smtClean="0"/>
              <a:t>(2/2</a:t>
            </a:r>
            <a:r>
              <a:rPr lang="el-GR" dirty="0"/>
              <a:t>)</a:t>
            </a:r>
          </a:p>
        </p:txBody>
      </p:sp>
    </p:spTree>
    <p:custDataLst>
      <p:tags r:id="rId1"/>
    </p:custDataLst>
    <p:extLst>
      <p:ext uri="{BB962C8B-B14F-4D97-AF65-F5344CB8AC3E}">
        <p14:creationId xmlns:p14="http://schemas.microsoft.com/office/powerpoint/2010/main" val="232308240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683568" y="1124744"/>
            <a:ext cx="8208912" cy="2940025"/>
          </a:xfrm>
        </p:spPr>
        <p:style>
          <a:lnRef idx="1">
            <a:schemeClr val="dk1"/>
          </a:lnRef>
          <a:fillRef idx="2">
            <a:schemeClr val="dk1"/>
          </a:fillRef>
          <a:effectRef idx="1">
            <a:schemeClr val="dk1"/>
          </a:effectRef>
          <a:fontRef idx="minor">
            <a:schemeClr val="dk1"/>
          </a:fontRef>
        </p:style>
        <p:txBody>
          <a:bodyPr/>
          <a:lstStyle/>
          <a:p>
            <a:r>
              <a:rPr lang="el-GR" dirty="0" smtClean="0"/>
              <a:t>Μέθοδοι μέτρησης των ποιοτικών χαρακτηριστικών των Ο/Κ</a:t>
            </a:r>
            <a:endParaRPr lang="el-GR" dirty="0"/>
          </a:p>
        </p:txBody>
      </p:sp>
      <p:sp>
        <p:nvSpPr>
          <p:cNvPr id="2" name="Slide Number Placeholder 1"/>
          <p:cNvSpPr>
            <a:spLocks noGrp="1"/>
          </p:cNvSpPr>
          <p:nvPr>
            <p:ph type="sldNum" sz="quarter" idx="12"/>
          </p:nvPr>
        </p:nvSpPr>
        <p:spPr/>
        <p:txBody>
          <a:bodyPr/>
          <a:lstStyle/>
          <a:p>
            <a:fld id="{74B3E41E-24DC-44E5-A242-12538B377EB6}" type="slidenum">
              <a:rPr lang="el-GR" smtClean="0"/>
              <a:pPr/>
              <a:t>67</a:t>
            </a:fld>
            <a:endParaRPr lang="el-GR"/>
          </a:p>
        </p:txBody>
      </p:sp>
    </p:spTree>
    <p:extLst>
      <p:ext uri="{BB962C8B-B14F-4D97-AF65-F5344CB8AC3E}">
        <p14:creationId xmlns:p14="http://schemas.microsoft.com/office/powerpoint/2010/main" val="262901048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3568" y="2132856"/>
            <a:ext cx="8229600" cy="1143000"/>
          </a:xfrm>
        </p:spPr>
        <p:txBody>
          <a:bodyPr/>
          <a:lstStyle/>
          <a:p>
            <a:r>
              <a:rPr lang="el-GR" dirty="0"/>
              <a:t>1. Μέτρηση του χρώματος</a:t>
            </a:r>
          </a:p>
        </p:txBody>
      </p:sp>
      <p:sp>
        <p:nvSpPr>
          <p:cNvPr id="2" name="Slide Number Placeholder 1"/>
          <p:cNvSpPr>
            <a:spLocks noGrp="1"/>
          </p:cNvSpPr>
          <p:nvPr>
            <p:ph type="sldNum" sz="quarter" idx="12"/>
          </p:nvPr>
        </p:nvSpPr>
        <p:spPr/>
        <p:txBody>
          <a:bodyPr/>
          <a:lstStyle/>
          <a:p>
            <a:fld id="{74B3E41E-24DC-44E5-A242-12538B377EB6}" type="slidenum">
              <a:rPr lang="el-GR" smtClean="0"/>
              <a:pPr/>
              <a:t>68</a:t>
            </a:fld>
            <a:endParaRPr lang="el-GR"/>
          </a:p>
        </p:txBody>
      </p:sp>
    </p:spTree>
    <p:extLst>
      <p:ext uri="{BB962C8B-B14F-4D97-AF65-F5344CB8AC3E}">
        <p14:creationId xmlns:p14="http://schemas.microsoft.com/office/powerpoint/2010/main" val="352607030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B3E41E-24DC-44E5-A242-12538B377EB6}" type="slidenum">
              <a:rPr lang="el-GR" smtClean="0"/>
              <a:pPr/>
              <a:t>69</a:t>
            </a:fld>
            <a:endParaRPr lang="el-GR"/>
          </a:p>
        </p:txBody>
      </p:sp>
      <p:sp>
        <p:nvSpPr>
          <p:cNvPr id="5" name="Content Placeholder 4"/>
          <p:cNvSpPr>
            <a:spLocks noGrp="1"/>
          </p:cNvSpPr>
          <p:nvPr>
            <p:ph idx="1"/>
          </p:nvPr>
        </p:nvSpPr>
        <p:spPr>
          <a:xfrm>
            <a:off x="179512" y="908720"/>
            <a:ext cx="8784976" cy="5688632"/>
          </a:xfrm>
        </p:spPr>
        <p:txBody>
          <a:bodyPr>
            <a:normAutofit fontScale="77500" lnSpcReduction="20000"/>
          </a:bodyPr>
          <a:lstStyle/>
          <a:p>
            <a:pPr marL="0" indent="0">
              <a:buNone/>
            </a:pPr>
            <a:r>
              <a:rPr lang="el-GR" dirty="0"/>
              <a:t/>
            </a:r>
            <a:br>
              <a:rPr lang="el-GR" dirty="0"/>
            </a:br>
            <a:r>
              <a:rPr lang="el-GR" dirty="0"/>
              <a:t>1. για να χαρακτηριστεί κάτι ως ποιοτικό (πχ μετριούνται τα L*, a*, b*, ελέγχονται οι τιμές και όταν είναι μέσα στα αποδεκτά όρια το συγκεκριμένο χαρακτηριστικό ποιότητας ικανοποιείται).</a:t>
            </a:r>
            <a:br>
              <a:rPr lang="el-GR" dirty="0"/>
            </a:br>
            <a:r>
              <a:rPr lang="el-GR" dirty="0"/>
              <a:t/>
            </a:r>
            <a:br>
              <a:rPr lang="el-GR" dirty="0"/>
            </a:br>
            <a:r>
              <a:rPr lang="el-GR" dirty="0"/>
              <a:t>2. για να χαρακτηριστεί κάτι ως ώριμο (πχ μετριούνται τα l, a, b, ελέγχονται οι τιμές και ανάλογα με την περιοχή στην οποία ανήκουν το προϊόν χαρακτηρίζεται ως ανώριμο ή όχι.</a:t>
            </a:r>
            <a:br>
              <a:rPr lang="el-GR" dirty="0"/>
            </a:br>
            <a:r>
              <a:rPr lang="el-GR" dirty="0"/>
              <a:t/>
            </a:r>
            <a:br>
              <a:rPr lang="el-GR" dirty="0"/>
            </a:br>
            <a:r>
              <a:rPr lang="el-GR" dirty="0"/>
              <a:t>3. για να επιλεγούν καρποί του ίδιου σταδίου ωρίμανσης, γιατί μόνο τότε μπορεί να γίνει με ακρίβεια περαιτέρω ανάλυση και ακριβής μέτρηση των οργανοληπτικών τους χαρακτηριστικών. </a:t>
            </a:r>
            <a:br>
              <a:rPr lang="el-GR" dirty="0"/>
            </a:br>
            <a:r>
              <a:rPr lang="el-GR" dirty="0"/>
              <a:t/>
            </a:r>
            <a:br>
              <a:rPr lang="el-GR" dirty="0"/>
            </a:br>
            <a:r>
              <a:rPr lang="el-GR" dirty="0"/>
              <a:t>3. για να προσδιοριστεί η εξέλιξη του χρώματος των καρπών κατά την ωρίμανση (δηλ. σε συγκεκριμένα χρονικά διαστήματα μετριούνται συγκεκριμένοι καρποί ίδιας ηλικίας, ίδιου βαθμού έκθεσης στην ηλιακή ακτινοβολία</a:t>
            </a:r>
            <a:r>
              <a:rPr lang="el-GR" dirty="0" smtClean="0"/>
              <a:t>).</a:t>
            </a:r>
            <a:endParaRPr lang="el-GR" dirty="0"/>
          </a:p>
        </p:txBody>
      </p:sp>
      <p:sp>
        <p:nvSpPr>
          <p:cNvPr id="4" name="Title 3"/>
          <p:cNvSpPr>
            <a:spLocks noGrp="1"/>
          </p:cNvSpPr>
          <p:nvPr>
            <p:ph type="title"/>
          </p:nvPr>
        </p:nvSpPr>
        <p:spPr>
          <a:xfrm>
            <a:off x="467544" y="3974"/>
            <a:ext cx="8229600" cy="1143000"/>
          </a:xfrm>
        </p:spPr>
        <p:txBody>
          <a:bodyPr/>
          <a:lstStyle/>
          <a:p>
            <a:r>
              <a:rPr lang="el-GR" dirty="0" smtClean="0"/>
              <a:t>Γιατί μετριέται το χρώμα</a:t>
            </a:r>
            <a:r>
              <a:rPr lang="en-US" dirty="0" smtClean="0"/>
              <a:t>;</a:t>
            </a:r>
            <a:endParaRPr lang="el-GR" dirty="0"/>
          </a:p>
        </p:txBody>
      </p:sp>
    </p:spTree>
    <p:extLst>
      <p:ext uri="{BB962C8B-B14F-4D97-AF65-F5344CB8AC3E}">
        <p14:creationId xmlns:p14="http://schemas.microsoft.com/office/powerpoint/2010/main" val="39087849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B3E41E-24DC-44E5-A242-12538B377EB6}" type="slidenum">
              <a:rPr lang="el-GR" smtClean="0"/>
              <a:pPr/>
              <a:t>7</a:t>
            </a:fld>
            <a:endParaRPr lang="el-GR"/>
          </a:p>
        </p:txBody>
      </p:sp>
      <p:sp>
        <p:nvSpPr>
          <p:cNvPr id="4" name="Content Placeholder 3"/>
          <p:cNvSpPr>
            <a:spLocks noGrp="1"/>
          </p:cNvSpPr>
          <p:nvPr>
            <p:ph idx="1"/>
          </p:nvPr>
        </p:nvSpPr>
        <p:spPr>
          <a:xfrm>
            <a:off x="457200" y="1268760"/>
            <a:ext cx="8229600" cy="4857403"/>
          </a:xfrm>
        </p:spPr>
        <p:txBody>
          <a:bodyPr>
            <a:normAutofit fontScale="77500" lnSpcReduction="20000"/>
          </a:bodyPr>
          <a:lstStyle/>
          <a:p>
            <a:endParaRPr lang="el-GR" dirty="0"/>
          </a:p>
          <a:p>
            <a:r>
              <a:rPr lang="el-GR" dirty="0"/>
              <a:t>Ο </a:t>
            </a:r>
            <a:r>
              <a:rPr lang="el-GR" b="1" dirty="0"/>
              <a:t>παραγωγός</a:t>
            </a:r>
            <a:r>
              <a:rPr lang="el-GR" dirty="0"/>
              <a:t> θεωρεί ότι το προϊόν είναι καλής ποιότητας όταν έχει καλή εμφάνιση και λίγα ελαττώματα. Δηλ. υψηλή παραγωγή, ανθεκτική σε ασθένειες, ευκολία στη συγκομιδή και στη </a:t>
            </a:r>
            <a:r>
              <a:rPr lang="el-GR" dirty="0" err="1"/>
              <a:t>μετασυλλεκτική</a:t>
            </a:r>
            <a:r>
              <a:rPr lang="el-GR" dirty="0"/>
              <a:t> μεταχείριση. </a:t>
            </a:r>
          </a:p>
          <a:p>
            <a:endParaRPr lang="el-GR" dirty="0"/>
          </a:p>
          <a:p>
            <a:r>
              <a:rPr lang="el-GR" dirty="0" smtClean="0"/>
              <a:t>Οι </a:t>
            </a:r>
            <a:r>
              <a:rPr lang="el-GR" b="1" dirty="0"/>
              <a:t>παραλήπτες και οι διανομείς</a:t>
            </a:r>
            <a:r>
              <a:rPr lang="el-GR" dirty="0"/>
              <a:t> της τομάτας στην αγορά, θεωρούν ως σημαντικότερα ποιοτικά χαρακτηριστικά την εμφάνιση, τη σταθερότητα των καρπών, τη συμπεριφορά ωρίμανσης του καρπού και τη διάρκεια ζωής του. </a:t>
            </a:r>
          </a:p>
          <a:p>
            <a:endParaRPr lang="el-GR" dirty="0"/>
          </a:p>
          <a:p>
            <a:r>
              <a:rPr lang="el-GR" dirty="0" smtClean="0"/>
              <a:t>Οι </a:t>
            </a:r>
            <a:r>
              <a:rPr lang="el-GR" b="1" dirty="0"/>
              <a:t>καταναλωτές</a:t>
            </a:r>
            <a:r>
              <a:rPr lang="el-GR" dirty="0"/>
              <a:t> θεωρούν καλής ποιότητας τομάτες, αυτές που έχουν καλή εμφάνιση και γεύση, είναι σταθερές (σφιχτές), και έχουν υψηλή θρεπτική αξία.</a:t>
            </a:r>
          </a:p>
          <a:p>
            <a:endParaRPr lang="el-GR" dirty="0"/>
          </a:p>
          <a:p>
            <a:endParaRPr lang="el-GR" dirty="0"/>
          </a:p>
          <a:p>
            <a:endParaRPr lang="el-GR" dirty="0"/>
          </a:p>
          <a:p>
            <a:endParaRPr lang="el-GR" dirty="0"/>
          </a:p>
        </p:txBody>
      </p:sp>
      <p:sp>
        <p:nvSpPr>
          <p:cNvPr id="3" name="Title 2"/>
          <p:cNvSpPr>
            <a:spLocks noGrp="1"/>
          </p:cNvSpPr>
          <p:nvPr>
            <p:ph type="title"/>
          </p:nvPr>
        </p:nvSpPr>
        <p:spPr/>
        <p:txBody>
          <a:bodyPr/>
          <a:lstStyle/>
          <a:p>
            <a:r>
              <a:rPr lang="el-GR" dirty="0" smtClean="0"/>
              <a:t>Πότε θεωρείται καλής ποιότητας</a:t>
            </a:r>
            <a:r>
              <a:rPr lang="en-US" dirty="0"/>
              <a:t>;</a:t>
            </a:r>
            <a:endParaRPr lang="el-GR" dirty="0"/>
          </a:p>
        </p:txBody>
      </p:sp>
    </p:spTree>
    <p:extLst>
      <p:ext uri="{BB962C8B-B14F-4D97-AF65-F5344CB8AC3E}">
        <p14:creationId xmlns:p14="http://schemas.microsoft.com/office/powerpoint/2010/main" val="162494537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E4CEF6C-EEF1-43D5-80D6-1851F94D8890}" type="slidenum">
              <a:rPr lang="el-GR" smtClean="0">
                <a:solidFill>
                  <a:schemeClr val="tx1"/>
                </a:solidFill>
              </a:rPr>
              <a:pPr>
                <a:defRPr/>
              </a:pPr>
              <a:t>70</a:t>
            </a:fld>
            <a:endParaRPr lang="el-GR">
              <a:solidFill>
                <a:schemeClr val="tx1"/>
              </a:solidFill>
            </a:endParaRPr>
          </a:p>
        </p:txBody>
      </p:sp>
      <p:pic>
        <p:nvPicPr>
          <p:cNvPr id="25605" name="Picture 7" descr="Βήμα δύο - βαθμονόμηση λευκήςεπιφάνειας."/>
          <p:cNvPicPr>
            <a:picLocks noGrp="1" noChangeAspect="1" noChangeArrowheads="1"/>
          </p:cNvPicPr>
          <p:nvPr>
            <p:ph sz="quarter" idx="4294967295"/>
          </p:nvPr>
        </p:nvPicPr>
        <p:blipFill>
          <a:blip r:embed="rId3" cstate="print">
            <a:extLst>
              <a:ext uri="{28A0092B-C50C-407E-A947-70E740481C1C}">
                <a14:useLocalDpi xmlns:a14="http://schemas.microsoft.com/office/drawing/2010/main" val="0"/>
              </a:ext>
            </a:extLst>
          </a:blip>
          <a:srcRect/>
          <a:stretch>
            <a:fillRect/>
          </a:stretch>
        </p:blipFill>
        <p:spPr>
          <a:xfrm>
            <a:off x="5163035" y="4791352"/>
            <a:ext cx="1944216" cy="1409557"/>
          </a:xfr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156176" y="6210364"/>
            <a:ext cx="423664"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l-GR" dirty="0" smtClean="0"/>
              <a:t> 2</a:t>
            </a:r>
            <a:endParaRPr lang="el-GR" dirty="0"/>
          </a:p>
        </p:txBody>
      </p:sp>
      <p:pic>
        <p:nvPicPr>
          <p:cNvPr id="25604" name="Picture 6" descr="Βήμα ένα - βαθμονόμηση μαύρης επιφάνειας."/>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tretch>
            <a:fillRect/>
          </a:stretch>
        </p:blipFill>
        <p:spPr>
          <a:xfrm>
            <a:off x="2467372" y="4815544"/>
            <a:ext cx="1905000" cy="1411224"/>
          </a:xfr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03848" y="6228020"/>
            <a:ext cx="432048"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l-GR" dirty="0" smtClean="0"/>
              <a:t> 1</a:t>
            </a:r>
            <a:endParaRPr lang="el-GR" dirty="0"/>
          </a:p>
        </p:txBody>
      </p:sp>
      <p:sp>
        <p:nvSpPr>
          <p:cNvPr id="114691" name="Rectangle 3"/>
          <p:cNvSpPr>
            <a:spLocks noGrp="1" noChangeArrowheads="1"/>
          </p:cNvSpPr>
          <p:nvPr>
            <p:ph type="body" sz="half" idx="4294967295"/>
          </p:nvPr>
        </p:nvSpPr>
        <p:spPr>
          <a:xfrm>
            <a:off x="179512" y="908720"/>
            <a:ext cx="8867328" cy="3816424"/>
          </a:xfrm>
        </p:spPr>
        <p:txBody>
          <a:bodyPr>
            <a:noAutofit/>
          </a:bodyPr>
          <a:lstStyle/>
          <a:p>
            <a:pPr eaLnBrk="1" hangingPunct="1">
              <a:lnSpc>
                <a:spcPct val="110000"/>
              </a:lnSpc>
              <a:defRPr/>
            </a:pPr>
            <a:r>
              <a:rPr lang="el-GR" sz="2400" dirty="0" smtClean="0"/>
              <a:t> </a:t>
            </a:r>
            <a:r>
              <a:rPr lang="el-GR" sz="2400" dirty="0" smtClean="0">
                <a:effectLst/>
              </a:rPr>
              <a:t>Η μέτρηση του χρώματος θα πραγματοποιηθεί με το χρωματόμετρο </a:t>
            </a:r>
            <a:r>
              <a:rPr lang="el-GR" sz="2400" dirty="0" err="1" smtClean="0">
                <a:effectLst/>
              </a:rPr>
              <a:t>MiniScan</a:t>
            </a:r>
            <a:r>
              <a:rPr lang="el-GR" sz="2400" dirty="0" smtClean="0">
                <a:effectLst/>
              </a:rPr>
              <a:t> XE </a:t>
            </a:r>
            <a:r>
              <a:rPr lang="el-GR" sz="2400" dirty="0" err="1" smtClean="0">
                <a:effectLst/>
              </a:rPr>
              <a:t>Plus</a:t>
            </a:r>
            <a:r>
              <a:rPr lang="el-GR" sz="2400" dirty="0" smtClean="0">
                <a:effectLst/>
              </a:rPr>
              <a:t> της </a:t>
            </a:r>
            <a:r>
              <a:rPr lang="el-GR" sz="2400" dirty="0" err="1" smtClean="0">
                <a:effectLst/>
              </a:rPr>
              <a:t>HunterLab</a:t>
            </a:r>
            <a:r>
              <a:rPr lang="el-GR" sz="2400" dirty="0" smtClean="0">
                <a:effectLst/>
              </a:rPr>
              <a:t>, μοντέλο 4500L. </a:t>
            </a:r>
          </a:p>
          <a:p>
            <a:pPr eaLnBrk="1" hangingPunct="1">
              <a:lnSpc>
                <a:spcPct val="110000"/>
              </a:lnSpc>
              <a:defRPr/>
            </a:pPr>
            <a:r>
              <a:rPr lang="el-GR" sz="2400" dirty="0" smtClean="0">
                <a:effectLst/>
              </a:rPr>
              <a:t>Η μέτρηση θα γίνει  με το σύστημα μέτρησης CIELAB (L*, a*, b*)</a:t>
            </a:r>
            <a:r>
              <a:rPr lang="en-US" sz="2400" dirty="0" smtClean="0">
                <a:effectLst/>
              </a:rPr>
              <a:t>.</a:t>
            </a:r>
            <a:r>
              <a:rPr lang="el-GR" sz="2400" dirty="0" smtClean="0">
                <a:effectLst/>
              </a:rPr>
              <a:t> </a:t>
            </a:r>
          </a:p>
          <a:p>
            <a:pPr eaLnBrk="1" hangingPunct="1">
              <a:lnSpc>
                <a:spcPct val="110000"/>
              </a:lnSpc>
              <a:defRPr/>
            </a:pPr>
            <a:r>
              <a:rPr lang="el-GR" sz="2400" dirty="0" smtClean="0">
                <a:effectLst/>
              </a:rPr>
              <a:t>Η </a:t>
            </a:r>
            <a:r>
              <a:rPr lang="el-GR" sz="2400" u="sng" dirty="0" smtClean="0">
                <a:effectLst/>
              </a:rPr>
              <a:t>βαθμονόμηση του οργάνου </a:t>
            </a:r>
            <a:r>
              <a:rPr lang="el-GR" sz="2400" dirty="0" smtClean="0">
                <a:effectLst/>
              </a:rPr>
              <a:t>γίνεται αρχικά μετρώντας 2 πρότυπες επιφάνειες (μαύρη και λευκή). Αυτό γίνεται τοποθετώντας αρχικά τη μαύρη γυάλινη πλάκα και στη συνέχεια τη λευκή πλάκα στην ειδική βάση όπως φαίνεται παρακάτω στις εικόνες. </a:t>
            </a:r>
            <a:endParaRPr lang="en-US" sz="2400" b="1" dirty="0" smtClean="0"/>
          </a:p>
        </p:txBody>
      </p:sp>
      <p:sp>
        <p:nvSpPr>
          <p:cNvPr id="4" name="Title 3"/>
          <p:cNvSpPr>
            <a:spLocks noGrp="1"/>
          </p:cNvSpPr>
          <p:nvPr>
            <p:ph type="title"/>
          </p:nvPr>
        </p:nvSpPr>
        <p:spPr>
          <a:xfrm>
            <a:off x="529208" y="3974"/>
            <a:ext cx="8229600" cy="1143000"/>
          </a:xfrm>
        </p:spPr>
        <p:txBody>
          <a:bodyPr>
            <a:normAutofit fontScale="90000"/>
          </a:bodyPr>
          <a:lstStyle/>
          <a:p>
            <a:r>
              <a:rPr lang="el-GR" dirty="0"/>
              <a:t>ΕΞΟΙΚΕΙΩΣΗ ΜΕ ΤΟ ΧΡΩΜΑΤΟΜΕΤΡΟ</a:t>
            </a:r>
          </a:p>
        </p:txBody>
      </p:sp>
    </p:spTree>
    <p:custDataLst>
      <p:tags r:id="rId1"/>
    </p:custDataLst>
    <p:extLst>
      <p:ext uri="{BB962C8B-B14F-4D97-AF65-F5344CB8AC3E}">
        <p14:creationId xmlns:p14="http://schemas.microsoft.com/office/powerpoint/2010/main" val="165260394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4B3E41E-24DC-44E5-A242-12538B377EB6}" type="slidenum">
              <a:rPr lang="el-GR" smtClean="0"/>
              <a:pPr/>
              <a:t>71</a:t>
            </a:fld>
            <a:endParaRPr lang="el-GR"/>
          </a:p>
        </p:txBody>
      </p:sp>
      <p:pic>
        <p:nvPicPr>
          <p:cNvPr id="1027" name="Picture 3" descr="Εύρεση χρώματος με βάση την θέση του στην σφαίρα των χρωμάτων."/>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556792"/>
            <a:ext cx="3816424" cy="2782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Σφαίρα με αποχρώσεις χρωμάτων."/>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2852936"/>
            <a:ext cx="2818491" cy="3036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2339" name="Rectangle 3"/>
          <p:cNvSpPr>
            <a:spLocks noGrp="1" noChangeArrowheads="1"/>
          </p:cNvSpPr>
          <p:nvPr>
            <p:ph type="body" idx="4294967295"/>
          </p:nvPr>
        </p:nvSpPr>
        <p:spPr>
          <a:xfrm>
            <a:off x="323528" y="1358851"/>
            <a:ext cx="8578850" cy="4530725"/>
          </a:xfrm>
        </p:spPr>
        <p:txBody>
          <a:bodyPr>
            <a:normAutofit fontScale="92500" lnSpcReduction="10000"/>
          </a:bodyPr>
          <a:lstStyle/>
          <a:p>
            <a:pPr eaLnBrk="1" hangingPunct="1">
              <a:lnSpc>
                <a:spcPct val="110000"/>
              </a:lnSpc>
              <a:buFont typeface="Wingdings" pitchFamily="2" charset="2"/>
              <a:buNone/>
              <a:defRPr/>
            </a:pPr>
            <a:r>
              <a:rPr lang="el-GR" sz="2000" dirty="0" smtClean="0"/>
              <a:t>Όλα τα χρώματα και </a:t>
            </a:r>
          </a:p>
          <a:p>
            <a:pPr eaLnBrk="1" hangingPunct="1">
              <a:lnSpc>
                <a:spcPct val="110000"/>
              </a:lnSpc>
              <a:buFont typeface="Wingdings" pitchFamily="2" charset="2"/>
              <a:buNone/>
              <a:defRPr/>
            </a:pPr>
            <a:r>
              <a:rPr lang="el-GR" sz="2000" dirty="0" smtClean="0"/>
              <a:t>οι αποχρώσεις τους, </a:t>
            </a:r>
          </a:p>
          <a:p>
            <a:pPr eaLnBrk="1" hangingPunct="1">
              <a:lnSpc>
                <a:spcPct val="110000"/>
              </a:lnSpc>
              <a:buFont typeface="Wingdings" pitchFamily="2" charset="2"/>
              <a:buNone/>
              <a:defRPr/>
            </a:pPr>
            <a:r>
              <a:rPr lang="el-GR" sz="2000" dirty="0" smtClean="0"/>
              <a:t>υπάρχουν σε 1 σφαίρα. </a:t>
            </a:r>
          </a:p>
          <a:p>
            <a:pPr eaLnBrk="1" hangingPunct="1">
              <a:lnSpc>
                <a:spcPct val="110000"/>
              </a:lnSpc>
              <a:buFont typeface="Wingdings" pitchFamily="2" charset="2"/>
              <a:buNone/>
              <a:defRPr/>
            </a:pPr>
            <a:endParaRPr lang="el-GR" sz="2000" dirty="0"/>
          </a:p>
          <a:p>
            <a:pPr eaLnBrk="1" hangingPunct="1">
              <a:lnSpc>
                <a:spcPct val="110000"/>
              </a:lnSpc>
              <a:buFont typeface="Wingdings" pitchFamily="2" charset="2"/>
              <a:buNone/>
              <a:defRPr/>
            </a:pPr>
            <a:endParaRPr lang="el-GR" sz="2000" dirty="0" smtClean="0"/>
          </a:p>
          <a:p>
            <a:pPr eaLnBrk="1" hangingPunct="1">
              <a:lnSpc>
                <a:spcPct val="110000"/>
              </a:lnSpc>
              <a:buFont typeface="Wingdings" pitchFamily="2" charset="2"/>
              <a:buNone/>
              <a:defRPr/>
            </a:pPr>
            <a:endParaRPr lang="el-GR" sz="2000" dirty="0"/>
          </a:p>
          <a:p>
            <a:pPr eaLnBrk="1" hangingPunct="1">
              <a:lnSpc>
                <a:spcPct val="110000"/>
              </a:lnSpc>
              <a:buFont typeface="Wingdings" pitchFamily="2" charset="2"/>
              <a:buNone/>
              <a:defRPr/>
            </a:pPr>
            <a:endParaRPr lang="el-GR" sz="2000" dirty="0" smtClean="0"/>
          </a:p>
          <a:p>
            <a:pPr algn="r" eaLnBrk="1" hangingPunct="1">
              <a:lnSpc>
                <a:spcPct val="110000"/>
              </a:lnSpc>
              <a:buFont typeface="Wingdings" pitchFamily="2" charset="2"/>
              <a:buNone/>
              <a:defRPr/>
            </a:pPr>
            <a:endParaRPr lang="el-GR" sz="2000" dirty="0" smtClean="0"/>
          </a:p>
          <a:p>
            <a:pPr algn="r" eaLnBrk="1" hangingPunct="1">
              <a:lnSpc>
                <a:spcPct val="110000"/>
              </a:lnSpc>
              <a:buFont typeface="Wingdings" pitchFamily="2" charset="2"/>
              <a:buNone/>
              <a:defRPr/>
            </a:pPr>
            <a:endParaRPr lang="el-GR" sz="2000" dirty="0"/>
          </a:p>
          <a:p>
            <a:pPr algn="r" eaLnBrk="1" hangingPunct="1">
              <a:lnSpc>
                <a:spcPct val="110000"/>
              </a:lnSpc>
              <a:buFont typeface="Wingdings" pitchFamily="2" charset="2"/>
              <a:buNone/>
              <a:defRPr/>
            </a:pPr>
            <a:r>
              <a:rPr lang="el-GR" sz="2000" dirty="0" smtClean="0"/>
              <a:t>Για </a:t>
            </a:r>
            <a:r>
              <a:rPr lang="el-GR" sz="2000" dirty="0" smtClean="0"/>
              <a:t>να προσδιοριστεί συγκεκριμένο χρώμα </a:t>
            </a:r>
          </a:p>
          <a:p>
            <a:pPr algn="r" eaLnBrk="1" hangingPunct="1">
              <a:lnSpc>
                <a:spcPct val="110000"/>
              </a:lnSpc>
              <a:buFont typeface="Wingdings" pitchFamily="2" charset="2"/>
              <a:buNone/>
              <a:defRPr/>
            </a:pPr>
            <a:r>
              <a:rPr lang="el-GR" sz="2000" dirty="0" smtClean="0"/>
              <a:t>και </a:t>
            </a:r>
            <a:r>
              <a:rPr lang="el-GR" sz="2000" dirty="0" smtClean="0"/>
              <a:t>απόχρωση πρέπει </a:t>
            </a:r>
            <a:r>
              <a:rPr lang="el-GR" sz="2000" dirty="0" smtClean="0"/>
              <a:t>να βρεθεί η </a:t>
            </a:r>
            <a:r>
              <a:rPr lang="el-GR" sz="2000" dirty="0" smtClean="0"/>
              <a:t>θέση  </a:t>
            </a:r>
            <a:r>
              <a:rPr lang="el-GR" sz="2000" dirty="0" smtClean="0"/>
              <a:t>του στη σφαίρα </a:t>
            </a:r>
            <a:endParaRPr lang="en-US" sz="2000" dirty="0" smtClean="0"/>
          </a:p>
          <a:p>
            <a:pPr algn="r" eaLnBrk="1" hangingPunct="1">
              <a:lnSpc>
                <a:spcPct val="110000"/>
              </a:lnSpc>
              <a:buNone/>
              <a:defRPr/>
            </a:pPr>
            <a:r>
              <a:rPr lang="el-GR" sz="2000" dirty="0" smtClean="0"/>
              <a:t>(=</a:t>
            </a:r>
            <a:r>
              <a:rPr lang="el-GR" sz="2000" dirty="0" err="1" smtClean="0"/>
              <a:t>στερεό=3</a:t>
            </a:r>
            <a:r>
              <a:rPr lang="el-GR" sz="2000" dirty="0" smtClean="0"/>
              <a:t> διαστάσεις</a:t>
            </a:r>
            <a:r>
              <a:rPr lang="en-US" sz="2000" dirty="0" smtClean="0"/>
              <a:t>: L</a:t>
            </a:r>
            <a:r>
              <a:rPr lang="en-US" sz="2000" dirty="0"/>
              <a:t>*, a*, b*) </a:t>
            </a:r>
            <a:r>
              <a:rPr lang="el-GR" sz="2000" dirty="0" smtClean="0"/>
              <a:t>)   </a:t>
            </a:r>
            <a:endParaRPr lang="el-GR" sz="2000" dirty="0" smtClean="0">
              <a:solidFill>
                <a:srgbClr val="FFFF00"/>
              </a:solidFill>
            </a:endParaRPr>
          </a:p>
          <a:p>
            <a:pPr eaLnBrk="1" hangingPunct="1">
              <a:lnSpc>
                <a:spcPct val="80000"/>
              </a:lnSpc>
              <a:defRPr/>
            </a:pPr>
            <a:endParaRPr lang="el-GR" sz="2000" dirty="0" smtClean="0">
              <a:solidFill>
                <a:srgbClr val="FFFF00"/>
              </a:solidFill>
            </a:endParaRPr>
          </a:p>
        </p:txBody>
      </p:sp>
      <p:sp>
        <p:nvSpPr>
          <p:cNvPr id="4" name="Title 3"/>
          <p:cNvSpPr>
            <a:spLocks noGrp="1"/>
          </p:cNvSpPr>
          <p:nvPr>
            <p:ph type="title"/>
          </p:nvPr>
        </p:nvSpPr>
        <p:spPr/>
        <p:txBody>
          <a:bodyPr>
            <a:normAutofit/>
          </a:bodyPr>
          <a:lstStyle/>
          <a:p>
            <a:r>
              <a:rPr lang="el-GR" sz="3600" dirty="0"/>
              <a:t>Σύστημα μέτρησης CIELAB (L*, a*, b*) </a:t>
            </a:r>
            <a:r>
              <a:rPr lang="el-GR" sz="3600" dirty="0" smtClean="0"/>
              <a:t> </a:t>
            </a:r>
            <a:endParaRPr lang="el-GR" sz="3600" dirty="0"/>
          </a:p>
        </p:txBody>
      </p:sp>
    </p:spTree>
    <p:custDataLst>
      <p:tags r:id="rId1"/>
    </p:custDataLst>
    <p:extLst>
      <p:ext uri="{BB962C8B-B14F-4D97-AF65-F5344CB8AC3E}">
        <p14:creationId xmlns:p14="http://schemas.microsoft.com/office/powerpoint/2010/main" val="21451001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4B3E41E-24DC-44E5-A242-12538B377EB6}" type="slidenum">
              <a:rPr lang="el-GR" smtClean="0">
                <a:solidFill>
                  <a:schemeClr val="tx1"/>
                </a:solidFill>
              </a:rPr>
              <a:pPr/>
              <a:t>72</a:t>
            </a:fld>
            <a:endParaRPr lang="el-GR">
              <a:solidFill>
                <a:schemeClr val="tx1"/>
              </a:solidFill>
            </a:endParaRPr>
          </a:p>
        </p:txBody>
      </p:sp>
      <p:pic>
        <p:nvPicPr>
          <p:cNvPr id="2050" name="Picture 2" descr="Φέτα της σφαίρας χρωμάτων ανάλογα με την τιμή του ΕΛ."/>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8614" y="2852936"/>
            <a:ext cx="3253543" cy="2688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2339" name="Rectangle 3"/>
          <p:cNvSpPr>
            <a:spLocks noGrp="1" noChangeArrowheads="1"/>
          </p:cNvSpPr>
          <p:nvPr>
            <p:ph idx="1"/>
          </p:nvPr>
        </p:nvSpPr>
        <p:spPr>
          <a:xfrm>
            <a:off x="179512" y="1052736"/>
            <a:ext cx="8784976" cy="5544616"/>
          </a:xfrm>
        </p:spPr>
        <p:txBody>
          <a:bodyPr>
            <a:noAutofit/>
          </a:bodyPr>
          <a:lstStyle/>
          <a:p>
            <a:pPr marL="96838" indent="-96838" eaLnBrk="1" hangingPunct="1">
              <a:lnSpc>
                <a:spcPct val="110000"/>
              </a:lnSpc>
              <a:buNone/>
              <a:defRPr/>
            </a:pPr>
            <a:r>
              <a:rPr lang="el-GR" sz="2400" dirty="0" smtClean="0"/>
              <a:t> Ο συντελεστής φωτεινότητας L*, κυμαίνεται από λευκό (L*= 100) έως μαύρο (L*= 0), χαρακτηρίζεται και ως ένταση φωτός. Για κάθε μέτρηση, φωτεινότητας, L*, οι συντεταγμένες (a*, b*) δίνουν το χρώμα σε ένα ορθογώνιο σύστημα συντεταγμένων κάθετο στον L* άξονα, στο L*. </a:t>
            </a:r>
          </a:p>
          <a:p>
            <a:pPr marL="0" indent="0" eaLnBrk="1" hangingPunct="1">
              <a:lnSpc>
                <a:spcPct val="110000"/>
              </a:lnSpc>
              <a:buNone/>
              <a:defRPr/>
            </a:pPr>
            <a:r>
              <a:rPr lang="el-GR" sz="2400" dirty="0" smtClean="0">
                <a:solidFill>
                  <a:srgbClr val="FF0000"/>
                </a:solidFill>
              </a:rPr>
              <a:t>Αφού λοιπόν με βάση την τιμή του </a:t>
            </a:r>
            <a:r>
              <a:rPr lang="el-GR" sz="2400" dirty="0" smtClean="0"/>
              <a:t>L* </a:t>
            </a:r>
          </a:p>
          <a:p>
            <a:pPr marL="0" indent="0" eaLnBrk="1" hangingPunct="1">
              <a:lnSpc>
                <a:spcPct val="110000"/>
              </a:lnSpc>
              <a:buNone/>
              <a:defRPr/>
            </a:pPr>
            <a:r>
              <a:rPr lang="el-GR" sz="2400" dirty="0" smtClean="0"/>
              <a:t>κοπεί η σφαίρα στην τιμή αυτή, τότε το </a:t>
            </a:r>
          </a:p>
          <a:p>
            <a:pPr marL="0" indent="0" eaLnBrk="1" hangingPunct="1">
              <a:lnSpc>
                <a:spcPct val="110000"/>
              </a:lnSpc>
              <a:buNone/>
              <a:defRPr/>
            </a:pPr>
            <a:r>
              <a:rPr lang="el-GR" sz="2400" dirty="0" smtClean="0"/>
              <a:t>πρόβλημα από 3διάστατο γίνεται 2διάστατο.</a:t>
            </a:r>
          </a:p>
          <a:p>
            <a:pPr marL="0" indent="0" eaLnBrk="1" hangingPunct="1">
              <a:lnSpc>
                <a:spcPct val="110000"/>
              </a:lnSpc>
              <a:buNone/>
              <a:defRPr/>
            </a:pPr>
            <a:r>
              <a:rPr lang="el-GR" sz="2400" dirty="0" smtClean="0"/>
              <a:t>Συγκεκριμένο χρώμα και απόχρωση που</a:t>
            </a:r>
          </a:p>
          <a:p>
            <a:pPr marL="0" indent="0" eaLnBrk="1" hangingPunct="1">
              <a:lnSpc>
                <a:spcPct val="110000"/>
              </a:lnSpc>
              <a:buNone/>
              <a:defRPr/>
            </a:pPr>
            <a:r>
              <a:rPr lang="el-GR" sz="2400" dirty="0" smtClean="0"/>
              <a:t>βρίσκεται σε κάποια θέση του κύκλου που </a:t>
            </a:r>
          </a:p>
          <a:p>
            <a:pPr marL="0" indent="0" eaLnBrk="1" hangingPunct="1">
              <a:lnSpc>
                <a:spcPct val="110000"/>
              </a:lnSpc>
              <a:buNone/>
              <a:defRPr/>
            </a:pPr>
            <a:r>
              <a:rPr lang="el-GR" sz="2400" dirty="0" smtClean="0"/>
              <a:t>εικονίζεται δεξιά μπορεί να προσδιοριστεί αν</a:t>
            </a:r>
          </a:p>
          <a:p>
            <a:pPr marL="0" indent="0" eaLnBrk="1" hangingPunct="1">
              <a:lnSpc>
                <a:spcPct val="110000"/>
              </a:lnSpc>
              <a:buNone/>
              <a:defRPr/>
            </a:pPr>
            <a:r>
              <a:rPr lang="el-GR" sz="2400" dirty="0" smtClean="0"/>
              <a:t>είναι γνωστή η ακτίνα του κύκλου και η γωνία.</a:t>
            </a:r>
            <a:endParaRPr lang="el-GR" sz="2400" dirty="0" smtClean="0"/>
          </a:p>
        </p:txBody>
      </p:sp>
      <p:sp>
        <p:nvSpPr>
          <p:cNvPr id="4" name="Title 3"/>
          <p:cNvSpPr>
            <a:spLocks noGrp="1"/>
          </p:cNvSpPr>
          <p:nvPr>
            <p:ph type="title"/>
          </p:nvPr>
        </p:nvSpPr>
        <p:spPr>
          <a:xfrm>
            <a:off x="0" y="3974"/>
            <a:ext cx="9144000" cy="1143000"/>
          </a:xfrm>
        </p:spPr>
        <p:txBody>
          <a:bodyPr>
            <a:noAutofit/>
          </a:bodyPr>
          <a:lstStyle/>
          <a:p>
            <a:r>
              <a:rPr lang="el-GR" sz="3600" dirty="0"/>
              <a:t>Σύστημα μέτρησης CIELAB (L*, a*, b</a:t>
            </a:r>
            <a:r>
              <a:rPr lang="el-GR" sz="3600" dirty="0" smtClean="0"/>
              <a:t>*)-συνέχεια</a:t>
            </a:r>
            <a:endParaRPr lang="el-GR" sz="3600" dirty="0"/>
          </a:p>
        </p:txBody>
      </p:sp>
    </p:spTree>
    <p:custDataLst>
      <p:tags r:id="rId1"/>
    </p:custDataLst>
    <p:extLst>
      <p:ext uri="{BB962C8B-B14F-4D97-AF65-F5344CB8AC3E}">
        <p14:creationId xmlns:p14="http://schemas.microsoft.com/office/powerpoint/2010/main" val="30609376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4B3E41E-24DC-44E5-A242-12538B377EB6}" type="slidenum">
              <a:rPr lang="el-GR" smtClean="0"/>
              <a:pPr/>
              <a:t>73</a:t>
            </a:fld>
            <a:endParaRPr lang="el-GR"/>
          </a:p>
        </p:txBody>
      </p:sp>
      <p:sp>
        <p:nvSpPr>
          <p:cNvPr id="3" name="Θέση περιεχομένου 2"/>
          <p:cNvSpPr>
            <a:spLocks noGrp="1"/>
          </p:cNvSpPr>
          <p:nvPr>
            <p:ph idx="1"/>
          </p:nvPr>
        </p:nvSpPr>
        <p:spPr/>
        <p:txBody>
          <a:bodyPr>
            <a:normAutofit/>
          </a:bodyPr>
          <a:lstStyle/>
          <a:p>
            <a:pPr marL="0" indent="0" algn="ctr">
              <a:buNone/>
            </a:pPr>
            <a:r>
              <a:rPr lang="el-GR" sz="4000" dirty="0" smtClean="0"/>
              <a:t> Σε ποια απόχρωση αντιστοιχεί η τιμή </a:t>
            </a:r>
          </a:p>
          <a:p>
            <a:pPr marL="0" indent="0" algn="ctr">
              <a:buNone/>
            </a:pPr>
            <a:r>
              <a:rPr lang="el-GR" sz="4000" dirty="0" smtClean="0"/>
              <a:t>L* = 50??</a:t>
            </a:r>
            <a:endParaRPr lang="el-GR" sz="4000" dirty="0"/>
          </a:p>
        </p:txBody>
      </p:sp>
      <p:sp>
        <p:nvSpPr>
          <p:cNvPr id="2" name="Τίτλος 1"/>
          <p:cNvSpPr>
            <a:spLocks noGrp="1"/>
          </p:cNvSpPr>
          <p:nvPr>
            <p:ph type="title"/>
          </p:nvPr>
        </p:nvSpPr>
        <p:spPr/>
        <p:txBody>
          <a:bodyPr/>
          <a:lstStyle/>
          <a:p>
            <a:r>
              <a:rPr lang="el-GR" dirty="0" smtClean="0"/>
              <a:t>Ερώτηση</a:t>
            </a:r>
            <a:r>
              <a:rPr lang="en-US" dirty="0" smtClean="0"/>
              <a:t>:</a:t>
            </a:r>
            <a:endParaRPr lang="el-GR" dirty="0"/>
          </a:p>
        </p:txBody>
      </p:sp>
    </p:spTree>
    <p:extLst>
      <p:ext uri="{BB962C8B-B14F-4D97-AF65-F5344CB8AC3E}">
        <p14:creationId xmlns:p14="http://schemas.microsoft.com/office/powerpoint/2010/main" val="306437217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4B3E41E-24DC-44E5-A242-12538B377EB6}" type="slidenum">
              <a:rPr lang="el-GR" smtClean="0"/>
              <a:pPr/>
              <a:t>74</a:t>
            </a:fld>
            <a:endParaRPr lang="el-GR"/>
          </a:p>
        </p:txBody>
      </p:sp>
      <p:sp>
        <p:nvSpPr>
          <p:cNvPr id="142339" name="Rectangle 3"/>
          <p:cNvSpPr>
            <a:spLocks noGrp="1" noChangeArrowheads="1"/>
          </p:cNvSpPr>
          <p:nvPr>
            <p:ph idx="1"/>
          </p:nvPr>
        </p:nvSpPr>
        <p:spPr>
          <a:xfrm>
            <a:off x="107504" y="1160845"/>
            <a:ext cx="8856984" cy="5292491"/>
          </a:xfrm>
        </p:spPr>
        <p:style>
          <a:lnRef idx="2">
            <a:schemeClr val="accent1"/>
          </a:lnRef>
          <a:fillRef idx="1">
            <a:schemeClr val="lt1"/>
          </a:fillRef>
          <a:effectRef idx="0">
            <a:schemeClr val="accent1"/>
          </a:effectRef>
          <a:fontRef idx="minor">
            <a:schemeClr val="dk1"/>
          </a:fontRef>
        </p:style>
        <p:txBody>
          <a:bodyPr>
            <a:normAutofit/>
          </a:bodyPr>
          <a:lstStyle/>
          <a:p>
            <a:pPr marL="0" indent="0" eaLnBrk="1" hangingPunct="1">
              <a:lnSpc>
                <a:spcPct val="110000"/>
              </a:lnSpc>
              <a:buNone/>
              <a:defRPr/>
            </a:pPr>
            <a:r>
              <a:rPr lang="el-GR" sz="2000" dirty="0" smtClean="0">
                <a:solidFill>
                  <a:srgbClr val="FF0000"/>
                </a:solidFill>
              </a:rPr>
              <a:t>Πως βρίσκεται η ακτίνα και η γωνία???</a:t>
            </a:r>
          </a:p>
          <a:p>
            <a:pPr marL="0" indent="0" eaLnBrk="1" hangingPunct="1">
              <a:lnSpc>
                <a:spcPct val="110000"/>
              </a:lnSpc>
              <a:buNone/>
              <a:defRPr/>
            </a:pPr>
            <a:r>
              <a:rPr lang="el-GR" sz="2000" dirty="0" smtClean="0">
                <a:solidFill>
                  <a:schemeClr val="tx1"/>
                </a:solidFill>
              </a:rPr>
              <a:t>1</a:t>
            </a:r>
            <a:r>
              <a:rPr lang="el-GR" sz="2000" dirty="0" smtClean="0">
                <a:solidFill>
                  <a:schemeClr val="tx1"/>
                </a:solidFill>
              </a:rPr>
              <a:t>. Η ακτίνα προσδιορίζεται </a:t>
            </a:r>
            <a:r>
              <a:rPr lang="el-GR" sz="2000" dirty="0" smtClean="0">
                <a:solidFill>
                  <a:schemeClr val="tx1"/>
                </a:solidFill>
              </a:rPr>
              <a:t>με </a:t>
            </a:r>
            <a:r>
              <a:rPr lang="el-GR" sz="2000" dirty="0" smtClean="0">
                <a:solidFill>
                  <a:schemeClr val="tx1"/>
                </a:solidFill>
              </a:rPr>
              <a:t>βάση το θεώρημα του Πυθαγόρα</a:t>
            </a:r>
          </a:p>
          <a:p>
            <a:pPr marL="0" indent="0" eaLnBrk="1" hangingPunct="1">
              <a:lnSpc>
                <a:spcPct val="110000"/>
              </a:lnSpc>
              <a:buNone/>
              <a:defRPr/>
            </a:pPr>
            <a:r>
              <a:rPr lang="el-GR" sz="2000" dirty="0" smtClean="0">
                <a:solidFill>
                  <a:schemeClr val="tx1"/>
                </a:solidFill>
              </a:rPr>
              <a:t>2. Η γωνία </a:t>
            </a:r>
            <a:r>
              <a:rPr lang="el-GR" sz="2000" dirty="0">
                <a:solidFill>
                  <a:schemeClr val="tx1"/>
                </a:solidFill>
              </a:rPr>
              <a:t>προσδιορίζεται </a:t>
            </a:r>
            <a:r>
              <a:rPr lang="el-GR" sz="2000" dirty="0" err="1" smtClean="0">
                <a:solidFill>
                  <a:schemeClr val="tx1"/>
                </a:solidFill>
              </a:rPr>
              <a:t>τριφωνομετρικά</a:t>
            </a:r>
            <a:r>
              <a:rPr lang="el-GR" sz="2000" dirty="0" smtClean="0">
                <a:solidFill>
                  <a:schemeClr val="tx1"/>
                </a:solidFill>
              </a:rPr>
              <a:t>.</a:t>
            </a:r>
          </a:p>
          <a:p>
            <a:pPr marL="0" indent="0" eaLnBrk="1" hangingPunct="1">
              <a:lnSpc>
                <a:spcPct val="110000"/>
              </a:lnSpc>
              <a:buNone/>
              <a:defRPr/>
            </a:pPr>
            <a:endParaRPr lang="el-GR" sz="2000" dirty="0">
              <a:solidFill>
                <a:srgbClr val="FF0000"/>
              </a:solidFill>
            </a:endParaRPr>
          </a:p>
          <a:p>
            <a:pPr marL="0" indent="0" eaLnBrk="1" hangingPunct="1">
              <a:lnSpc>
                <a:spcPct val="110000"/>
              </a:lnSpc>
              <a:buNone/>
              <a:defRPr/>
            </a:pPr>
            <a:endParaRPr lang="el-GR" sz="2000" dirty="0" smtClean="0">
              <a:solidFill>
                <a:srgbClr val="FF0000"/>
              </a:solidFill>
            </a:endParaRPr>
          </a:p>
          <a:p>
            <a:pPr marL="0" indent="0" eaLnBrk="1" hangingPunct="1">
              <a:lnSpc>
                <a:spcPct val="110000"/>
              </a:lnSpc>
              <a:buNone/>
              <a:defRPr/>
            </a:pPr>
            <a:r>
              <a:rPr lang="el-GR" sz="2000" dirty="0" smtClean="0">
                <a:solidFill>
                  <a:schemeClr val="tx1"/>
                </a:solidFill>
              </a:rPr>
              <a:t>Στον οριζόντιο άξονα, θετικές τιμές του a*, </a:t>
            </a:r>
          </a:p>
          <a:p>
            <a:pPr marL="0" indent="0" eaLnBrk="1" hangingPunct="1">
              <a:lnSpc>
                <a:spcPct val="110000"/>
              </a:lnSpc>
              <a:buNone/>
              <a:defRPr/>
            </a:pPr>
            <a:r>
              <a:rPr lang="el-GR" sz="2000" dirty="0" smtClean="0">
                <a:solidFill>
                  <a:schemeClr val="tx1"/>
                </a:solidFill>
              </a:rPr>
              <a:t>υποδεικνύουν χρώμα </a:t>
            </a:r>
            <a:r>
              <a:rPr lang="el-GR" sz="2000" dirty="0" smtClean="0">
                <a:solidFill>
                  <a:srgbClr val="FF0000"/>
                </a:solidFill>
              </a:rPr>
              <a:t>κόκκινο, </a:t>
            </a:r>
          </a:p>
          <a:p>
            <a:pPr marL="0" indent="0" eaLnBrk="1" hangingPunct="1">
              <a:lnSpc>
                <a:spcPct val="110000"/>
              </a:lnSpc>
              <a:buNone/>
              <a:defRPr/>
            </a:pPr>
            <a:r>
              <a:rPr lang="el-GR" sz="2000" dirty="0" smtClean="0">
                <a:solidFill>
                  <a:schemeClr val="tx1"/>
                </a:solidFill>
              </a:rPr>
              <a:t>ενώ</a:t>
            </a:r>
            <a:r>
              <a:rPr lang="el-GR" sz="2000" dirty="0" smtClean="0">
                <a:solidFill>
                  <a:srgbClr val="FF0000"/>
                </a:solidFill>
              </a:rPr>
              <a:t> </a:t>
            </a:r>
            <a:r>
              <a:rPr lang="el-GR" sz="2000" dirty="0" smtClean="0">
                <a:solidFill>
                  <a:schemeClr val="tx1"/>
                </a:solidFill>
              </a:rPr>
              <a:t>αρνητικές τιμές του a</a:t>
            </a:r>
            <a:r>
              <a:rPr lang="el-GR" sz="2000" dirty="0" smtClean="0">
                <a:solidFill>
                  <a:schemeClr val="tx1"/>
                </a:solidFill>
              </a:rPr>
              <a:t>*, </a:t>
            </a:r>
            <a:r>
              <a:rPr lang="el-GR" sz="2000" dirty="0" smtClean="0">
                <a:solidFill>
                  <a:srgbClr val="00B050"/>
                </a:solidFill>
              </a:rPr>
              <a:t>πράσινο</a:t>
            </a:r>
            <a:r>
              <a:rPr lang="el-GR" sz="2000" dirty="0" smtClean="0">
                <a:solidFill>
                  <a:srgbClr val="FF0000"/>
                </a:solidFill>
              </a:rPr>
              <a:t>. </a:t>
            </a:r>
          </a:p>
          <a:p>
            <a:pPr marL="0" indent="0" eaLnBrk="1" hangingPunct="1">
              <a:lnSpc>
                <a:spcPct val="110000"/>
              </a:lnSpc>
              <a:buNone/>
              <a:defRPr/>
            </a:pPr>
            <a:r>
              <a:rPr lang="el-GR" sz="2000" dirty="0" smtClean="0">
                <a:solidFill>
                  <a:schemeClr val="tx1"/>
                </a:solidFill>
              </a:rPr>
              <a:t>Στον κατακόρυφο άξονα, θετικές τιμές του b</a:t>
            </a:r>
            <a:r>
              <a:rPr lang="el-GR" sz="2000" dirty="0" smtClean="0">
                <a:solidFill>
                  <a:schemeClr val="tx1"/>
                </a:solidFill>
              </a:rPr>
              <a:t>*,</a:t>
            </a:r>
          </a:p>
          <a:p>
            <a:pPr marL="0" indent="0" eaLnBrk="1" hangingPunct="1">
              <a:lnSpc>
                <a:spcPct val="110000"/>
              </a:lnSpc>
              <a:buNone/>
              <a:defRPr/>
            </a:pPr>
            <a:r>
              <a:rPr lang="el-GR" sz="2000" dirty="0" smtClean="0">
                <a:solidFill>
                  <a:schemeClr val="tx1"/>
                </a:solidFill>
              </a:rPr>
              <a:t> </a:t>
            </a:r>
            <a:r>
              <a:rPr lang="el-GR" sz="2000" dirty="0" smtClean="0">
                <a:solidFill>
                  <a:schemeClr val="tx1"/>
                </a:solidFill>
              </a:rPr>
              <a:t>υποδεικνύουν ένα χρώμα </a:t>
            </a:r>
            <a:r>
              <a:rPr lang="el-GR" sz="2000" dirty="0" smtClean="0">
                <a:solidFill>
                  <a:srgbClr val="FFC000"/>
                </a:solidFill>
              </a:rPr>
              <a:t>κίτρινο </a:t>
            </a:r>
            <a:endParaRPr lang="el-GR" sz="2000" dirty="0" smtClean="0">
              <a:solidFill>
                <a:srgbClr val="FFC000"/>
              </a:solidFill>
            </a:endParaRPr>
          </a:p>
          <a:p>
            <a:pPr marL="0" indent="0" eaLnBrk="1" hangingPunct="1">
              <a:lnSpc>
                <a:spcPct val="110000"/>
              </a:lnSpc>
              <a:buNone/>
              <a:defRPr/>
            </a:pPr>
            <a:r>
              <a:rPr lang="el-GR" sz="2000" dirty="0" smtClean="0">
                <a:solidFill>
                  <a:schemeClr val="tx1"/>
                </a:solidFill>
              </a:rPr>
              <a:t>και </a:t>
            </a:r>
            <a:r>
              <a:rPr lang="el-GR" sz="2000" dirty="0" smtClean="0">
                <a:solidFill>
                  <a:schemeClr val="tx1"/>
                </a:solidFill>
              </a:rPr>
              <a:t>οι αρνητικές </a:t>
            </a:r>
            <a:r>
              <a:rPr lang="el-GR" sz="2000" dirty="0" smtClean="0">
                <a:solidFill>
                  <a:schemeClr val="tx2"/>
                </a:solidFill>
              </a:rPr>
              <a:t>μπλε</a:t>
            </a:r>
            <a:r>
              <a:rPr lang="en-US" sz="2000" dirty="0" smtClean="0">
                <a:solidFill>
                  <a:schemeClr val="tx1"/>
                </a:solidFill>
              </a:rPr>
              <a:t>.</a:t>
            </a:r>
            <a:endParaRPr lang="el-GR" sz="2000" dirty="0" smtClean="0">
              <a:solidFill>
                <a:schemeClr val="tx1"/>
              </a:solidFill>
            </a:endParaRPr>
          </a:p>
          <a:p>
            <a:pPr eaLnBrk="1" hangingPunct="1">
              <a:lnSpc>
                <a:spcPct val="80000"/>
              </a:lnSpc>
              <a:defRPr/>
            </a:pPr>
            <a:endParaRPr lang="el-GR" sz="2000" dirty="0" smtClean="0">
              <a:solidFill>
                <a:srgbClr val="FFFF00"/>
              </a:solidFill>
            </a:endParaRPr>
          </a:p>
        </p:txBody>
      </p:sp>
      <p:pic>
        <p:nvPicPr>
          <p:cNvPr id="5" name="Picture 4" descr="Διάγραμμα με τον υπολογισμό της γωνίας και της ακτίνας στο σύστημα CIELA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947278"/>
            <a:ext cx="3577811" cy="3929994"/>
          </a:xfrm>
          <a:prstGeom prst="rect">
            <a:avLst/>
          </a:prstGeom>
          <a:noFill/>
          <a:ln w="9525">
            <a:noFill/>
            <a:miter lim="800000"/>
            <a:headEnd/>
            <a:tailEnd/>
          </a:ln>
          <a:effectLst/>
          <a:extLs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pic>
      <p:sp>
        <p:nvSpPr>
          <p:cNvPr id="4" name="Title 3"/>
          <p:cNvSpPr>
            <a:spLocks noGrp="1"/>
          </p:cNvSpPr>
          <p:nvPr>
            <p:ph type="title"/>
          </p:nvPr>
        </p:nvSpPr>
        <p:spPr>
          <a:xfrm>
            <a:off x="450326" y="332656"/>
            <a:ext cx="8229600" cy="936104"/>
          </a:xfrm>
        </p:spPr>
        <p:txBody>
          <a:bodyPr>
            <a:normAutofit fontScale="90000"/>
          </a:bodyPr>
          <a:lstStyle/>
          <a:p>
            <a:r>
              <a:rPr lang="el-GR" dirty="0" smtClean="0"/>
              <a:t>Υπολογισμοί στο Σύστημα </a:t>
            </a:r>
            <a:r>
              <a:rPr lang="el-GR" dirty="0"/>
              <a:t>μέτρησης CIELAB (L*, a*, b*) </a:t>
            </a:r>
            <a:br>
              <a:rPr lang="el-GR" dirty="0"/>
            </a:br>
            <a:endParaRPr lang="el-GR" dirty="0"/>
          </a:p>
        </p:txBody>
      </p:sp>
    </p:spTree>
    <p:custDataLst>
      <p:tags r:id="rId1"/>
    </p:custDataLst>
    <p:extLst>
      <p:ext uri="{BB962C8B-B14F-4D97-AF65-F5344CB8AC3E}">
        <p14:creationId xmlns:p14="http://schemas.microsoft.com/office/powerpoint/2010/main" val="209094414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B3E41E-24DC-44E5-A242-12538B377EB6}" type="slidenum">
              <a:rPr lang="el-GR" smtClean="0"/>
              <a:pPr/>
              <a:t>75</a:t>
            </a:fld>
            <a:endParaRPr lang="el-GR"/>
          </a:p>
        </p:txBody>
      </p:sp>
      <p:sp>
        <p:nvSpPr>
          <p:cNvPr id="29701" name="Text Box 5"/>
          <p:cNvSpPr txBox="1">
            <a:spLocks noChangeArrowheads="1"/>
          </p:cNvSpPr>
          <p:nvPr/>
        </p:nvSpPr>
        <p:spPr bwMode="auto">
          <a:xfrm>
            <a:off x="4355976" y="6380747"/>
            <a:ext cx="4248150" cy="457200"/>
          </a:xfrm>
          <a:prstGeom prst="rect">
            <a:avLst/>
          </a:prstGeom>
          <a:noFill/>
          <a:ln/>
        </p:spPr>
        <p:style>
          <a:lnRef idx="0">
            <a:schemeClr val="accent4"/>
          </a:lnRef>
          <a:fillRef idx="3">
            <a:schemeClr val="accent4"/>
          </a:fillRef>
          <a:effectRef idx="3">
            <a:schemeClr val="accent4"/>
          </a:effectRef>
          <a:fontRef idx="minor">
            <a:schemeClr val="lt1"/>
          </a:fontRef>
        </p:style>
        <p:txBody>
          <a:bodyPr>
            <a:spAutoFit/>
          </a:bodyPr>
          <a:lstStyle>
            <a:lvl1pPr>
              <a:spcBef>
                <a:spcPct val="20000"/>
              </a:spcBef>
              <a:buClr>
                <a:schemeClr val="hlink"/>
              </a:buClr>
              <a:buSzPct val="75000"/>
              <a:buFont typeface="Wingdings" pitchFamily="2" charset="2"/>
              <a:buChar char="l"/>
              <a:defRPr sz="3200">
                <a:solidFill>
                  <a:schemeClr val="tx1"/>
                </a:solidFill>
                <a:latin typeface="Arial" charset="0"/>
              </a:defRPr>
            </a:lvl1pPr>
            <a:lvl2pPr marL="742950" indent="-285750">
              <a:spcBef>
                <a:spcPct val="20000"/>
              </a:spcBef>
              <a:buClr>
                <a:schemeClr val="tx2"/>
              </a:buClr>
              <a:buSzPct val="75000"/>
              <a:buFont typeface="Wingdings" pitchFamily="2" charset="2"/>
              <a:buChar char="l"/>
              <a:defRPr sz="2800">
                <a:solidFill>
                  <a:schemeClr val="tx1"/>
                </a:solidFill>
                <a:latin typeface="Arial" charset="0"/>
              </a:defRPr>
            </a:lvl2pPr>
            <a:lvl3pPr marL="1143000" indent="-228600">
              <a:spcBef>
                <a:spcPct val="20000"/>
              </a:spcBef>
              <a:buClr>
                <a:schemeClr val="accent2"/>
              </a:buClr>
              <a:buSzPct val="75000"/>
              <a:buFont typeface="Wingdings" pitchFamily="2" charset="2"/>
              <a:buChar char="l"/>
              <a:defRPr sz="2400">
                <a:solidFill>
                  <a:schemeClr val="tx1"/>
                </a:solidFill>
                <a:latin typeface="Arial" charset="0"/>
              </a:defRPr>
            </a:lvl3pPr>
            <a:lvl4pPr marL="1600200" indent="-228600">
              <a:spcBef>
                <a:spcPct val="20000"/>
              </a:spcBef>
              <a:buClr>
                <a:schemeClr val="folHlink"/>
              </a:buClr>
              <a:buSzPct val="75000"/>
              <a:buFont typeface="Wingdings" pitchFamily="2" charset="2"/>
              <a:buChar char="l"/>
              <a:defRPr sz="2000">
                <a:solidFill>
                  <a:schemeClr val="tx1"/>
                </a:solidFill>
                <a:latin typeface="Arial" charset="0"/>
              </a:defRPr>
            </a:lvl4pPr>
            <a:lvl5pPr marL="2057400" indent="-228600">
              <a:spcBef>
                <a:spcPct val="20000"/>
              </a:spcBef>
              <a:buClr>
                <a:schemeClr val="tx1"/>
              </a:buClr>
              <a:buSzPct val="75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9pPr>
          </a:lstStyle>
          <a:p>
            <a:pPr algn="ctr" eaLnBrk="1" hangingPunct="1">
              <a:spcBef>
                <a:spcPct val="50000"/>
              </a:spcBef>
              <a:buClrTx/>
              <a:buSzTx/>
              <a:buFontTx/>
              <a:buNone/>
            </a:pPr>
            <a:r>
              <a:rPr lang="el-GR" altLang="el-GR" sz="2400" b="1" dirty="0">
                <a:solidFill>
                  <a:schemeClr val="tx2"/>
                </a:solidFill>
              </a:rPr>
              <a:t>Χρωματικός κύκλος</a:t>
            </a:r>
          </a:p>
        </p:txBody>
      </p:sp>
      <p:pic>
        <p:nvPicPr>
          <p:cNvPr id="29700" name="Picture 4"/>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4644008" y="2781300"/>
            <a:ext cx="4499992" cy="3513138"/>
          </a:xfrm>
          <a:noFill/>
          <a:extLst>
            <a:ext uri="{909E8E84-426E-40DD-AFC4-6F175D3DCCD1}">
              <a14:hiddenFill xmlns:a14="http://schemas.microsoft.com/office/drawing/2010/main">
                <a:solidFill>
                  <a:srgbClr val="FFFFFF"/>
                </a:solidFill>
              </a14:hiddenFill>
            </a:ext>
          </a:extLst>
        </p:spPr>
      </p:pic>
      <p:pic>
        <p:nvPicPr>
          <p:cNvPr id="8" name="Picture 4" descr="42La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3068960"/>
            <a:ext cx="3155455" cy="2832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6" descr="Υπολογισμός του HUE."/>
          <p:cNvPicPr>
            <a:picLocks noGrp="1" noChangeAspect="1" noChangeArrowheads="1"/>
          </p:cNvPicPr>
          <p:nvPr>
            <p:ph sz="half" idx="4294967295"/>
          </p:nvPr>
        </p:nvPicPr>
        <p:blipFill>
          <a:blip r:embed="rId5" cstate="print">
            <a:extLst>
              <a:ext uri="{28A0092B-C50C-407E-A947-70E740481C1C}">
                <a14:useLocalDpi xmlns:a14="http://schemas.microsoft.com/office/drawing/2010/main" val="0"/>
              </a:ext>
            </a:extLst>
          </a:blip>
          <a:srcRect/>
          <a:stretch>
            <a:fillRect/>
          </a:stretch>
        </p:blipFill>
        <p:spPr>
          <a:xfrm>
            <a:off x="179512" y="1492071"/>
            <a:ext cx="4800600" cy="1063625"/>
          </a:xfrm>
          <a:noFill/>
          <a:extLst>
            <a:ext uri="{909E8E84-426E-40DD-AFC4-6F175D3DCCD1}">
              <a14:hiddenFill xmlns:a14="http://schemas.microsoft.com/office/drawing/2010/main">
                <a:solidFill>
                  <a:srgbClr val="FFFFFF"/>
                </a:solidFill>
              </a14:hiddenFill>
            </a:ext>
          </a:extLst>
        </p:spPr>
      </p:pic>
      <p:pic>
        <p:nvPicPr>
          <p:cNvPr id="29699" name="Picture 3" descr="Η χρωματική σφαίρα."/>
          <p:cNvPicPr>
            <a:picLocks noGrp="1" noChangeAspect="1" noChangeArrowheads="1"/>
          </p:cNvPicPr>
          <p:nvPr>
            <p:ph idx="1"/>
          </p:nvPr>
        </p:nvPicPr>
        <p:blipFill>
          <a:blip r:embed="rId6" cstate="print">
            <a:extLst>
              <a:ext uri="{28A0092B-C50C-407E-A947-70E740481C1C}">
                <a14:useLocalDpi xmlns:a14="http://schemas.microsoft.com/office/drawing/2010/main" val="0"/>
              </a:ext>
            </a:extLst>
          </a:blip>
          <a:stretch>
            <a:fillRect/>
          </a:stretch>
        </p:blipFill>
        <p:spPr>
          <a:xfrm>
            <a:off x="2528110" y="2667523"/>
            <a:ext cx="1837883" cy="381505"/>
          </a:xfrm>
          <a:noFill/>
          <a:extLst>
            <a:ext uri="{909E8E84-426E-40DD-AFC4-6F175D3DCCD1}">
              <a14:hiddenFill xmlns:a14="http://schemas.microsoft.com/office/drawing/2010/main">
                <a:solidFill>
                  <a:srgbClr val="FFFFFF"/>
                </a:solidFill>
              </a14:hiddenFill>
            </a:ext>
          </a:extLst>
        </p:spPr>
      </p:pic>
      <p:sp>
        <p:nvSpPr>
          <p:cNvPr id="29703" name="Text Box 7"/>
          <p:cNvSpPr txBox="1">
            <a:spLocks noChangeArrowheads="1"/>
          </p:cNvSpPr>
          <p:nvPr/>
        </p:nvSpPr>
        <p:spPr bwMode="auto">
          <a:xfrm>
            <a:off x="4937539" y="1463997"/>
            <a:ext cx="4191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itchFamily="2" charset="2"/>
              <a:buChar char="l"/>
              <a:defRPr sz="3200">
                <a:solidFill>
                  <a:schemeClr val="tx1"/>
                </a:solidFill>
                <a:latin typeface="Arial" charset="0"/>
              </a:defRPr>
            </a:lvl1pPr>
            <a:lvl2pPr marL="742950" indent="-285750">
              <a:spcBef>
                <a:spcPct val="20000"/>
              </a:spcBef>
              <a:buClr>
                <a:schemeClr val="tx2"/>
              </a:buClr>
              <a:buSzPct val="75000"/>
              <a:buFont typeface="Wingdings" pitchFamily="2" charset="2"/>
              <a:buChar char="l"/>
              <a:defRPr sz="2800">
                <a:solidFill>
                  <a:schemeClr val="tx1"/>
                </a:solidFill>
                <a:latin typeface="Arial" charset="0"/>
              </a:defRPr>
            </a:lvl2pPr>
            <a:lvl3pPr marL="1143000" indent="-228600">
              <a:spcBef>
                <a:spcPct val="20000"/>
              </a:spcBef>
              <a:buClr>
                <a:schemeClr val="accent2"/>
              </a:buClr>
              <a:buSzPct val="75000"/>
              <a:buFont typeface="Wingdings" pitchFamily="2" charset="2"/>
              <a:buChar char="l"/>
              <a:defRPr sz="2400">
                <a:solidFill>
                  <a:schemeClr val="tx1"/>
                </a:solidFill>
                <a:latin typeface="Arial" charset="0"/>
              </a:defRPr>
            </a:lvl3pPr>
            <a:lvl4pPr marL="1600200" indent="-228600">
              <a:spcBef>
                <a:spcPct val="20000"/>
              </a:spcBef>
              <a:buClr>
                <a:schemeClr val="folHlink"/>
              </a:buClr>
              <a:buSzPct val="75000"/>
              <a:buFont typeface="Wingdings" pitchFamily="2" charset="2"/>
              <a:buChar char="l"/>
              <a:defRPr sz="2000">
                <a:solidFill>
                  <a:schemeClr val="tx1"/>
                </a:solidFill>
                <a:latin typeface="Arial" charset="0"/>
              </a:defRPr>
            </a:lvl4pPr>
            <a:lvl5pPr marL="2057400" indent="-228600">
              <a:spcBef>
                <a:spcPct val="20000"/>
              </a:spcBef>
              <a:buClr>
                <a:schemeClr val="tx1"/>
              </a:buClr>
              <a:buSzPct val="75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9pPr>
          </a:lstStyle>
          <a:p>
            <a:pPr algn="ctr">
              <a:spcBef>
                <a:spcPct val="50000"/>
              </a:spcBef>
              <a:buClrTx/>
              <a:buSzTx/>
              <a:buFontTx/>
              <a:buNone/>
            </a:pPr>
            <a:r>
              <a:rPr lang="el-GR" altLang="el-GR" sz="2000" b="1" dirty="0" smtClean="0"/>
              <a:t>HUE ή </a:t>
            </a:r>
            <a:r>
              <a:rPr lang="el-GR" altLang="el-GR" sz="2000" b="1" dirty="0" err="1" smtClean="0"/>
              <a:t>H</a:t>
            </a:r>
            <a:r>
              <a:rPr lang="el-GR" altLang="el-GR" sz="2000" b="1" baseline="30000" dirty="0" err="1" smtClean="0"/>
              <a:t>o</a:t>
            </a:r>
            <a:r>
              <a:rPr lang="el-GR" altLang="el-GR" sz="2000" baseline="30000" dirty="0" smtClean="0"/>
              <a:t> </a:t>
            </a:r>
            <a:r>
              <a:rPr lang="el-GR" altLang="el-GR" sz="2000" dirty="0" smtClean="0"/>
              <a:t>: Απόχρωση χρώματος</a:t>
            </a:r>
          </a:p>
          <a:p>
            <a:pPr algn="ctr">
              <a:spcBef>
                <a:spcPct val="50000"/>
              </a:spcBef>
              <a:buClrTx/>
              <a:buSzTx/>
              <a:buFontTx/>
              <a:buNone/>
            </a:pPr>
            <a:endParaRPr lang="el-GR" altLang="el-GR" sz="2000" dirty="0" smtClean="0"/>
          </a:p>
          <a:p>
            <a:pPr algn="ctr">
              <a:spcBef>
                <a:spcPct val="50000"/>
              </a:spcBef>
              <a:buClrTx/>
              <a:buSzTx/>
              <a:buFontTx/>
              <a:buNone/>
            </a:pPr>
            <a:r>
              <a:rPr lang="el-GR" altLang="el-GR" sz="2000" b="1" dirty="0" smtClean="0"/>
              <a:t>CHROMA ή C*</a:t>
            </a:r>
            <a:r>
              <a:rPr lang="el-GR" altLang="el-GR" sz="2000" dirty="0" smtClean="0"/>
              <a:t> : Ένταση χρώματος</a:t>
            </a:r>
            <a:endParaRPr lang="el-GR" altLang="el-GR" sz="2000" baseline="30000" dirty="0"/>
          </a:p>
        </p:txBody>
      </p:sp>
      <p:sp>
        <p:nvSpPr>
          <p:cNvPr id="3" name="Title 2"/>
          <p:cNvSpPr>
            <a:spLocks noGrp="1"/>
          </p:cNvSpPr>
          <p:nvPr>
            <p:ph type="title"/>
          </p:nvPr>
        </p:nvSpPr>
        <p:spPr>
          <a:xfrm>
            <a:off x="486943" y="92387"/>
            <a:ext cx="8229600" cy="1143000"/>
          </a:xfrm>
        </p:spPr>
        <p:txBody>
          <a:bodyPr>
            <a:normAutofit fontScale="90000"/>
          </a:bodyPr>
          <a:lstStyle/>
          <a:p>
            <a:r>
              <a:rPr lang="el-GR" dirty="0"/>
              <a:t>ΜΕΤΡΗΣΗ ΧΡΩΜΑΤΟΣ ΤΩΝ ΚΑΡΠΩΝ</a:t>
            </a:r>
          </a:p>
        </p:txBody>
      </p:sp>
    </p:spTree>
    <p:custDataLst>
      <p:tags r:id="rId1"/>
    </p:custDataLst>
    <p:extLst>
      <p:ext uri="{BB962C8B-B14F-4D97-AF65-F5344CB8AC3E}">
        <p14:creationId xmlns:p14="http://schemas.microsoft.com/office/powerpoint/2010/main" val="2666256901"/>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1B7E62D-EF0F-4F4E-8DF6-58180E0760E8}" type="slidenum">
              <a:rPr lang="el-GR" smtClean="0">
                <a:solidFill>
                  <a:srgbClr val="FFFFFF"/>
                </a:solidFill>
              </a:rPr>
              <a:pPr>
                <a:defRPr/>
              </a:pPr>
              <a:t>76</a:t>
            </a:fld>
            <a:endParaRPr lang="el-GR">
              <a:solidFill>
                <a:srgbClr val="FFFFFF"/>
              </a:solidFill>
            </a:endParaRPr>
          </a:p>
        </p:txBody>
      </p:sp>
      <p:graphicFrame>
        <p:nvGraphicFramePr>
          <p:cNvPr id="130472" name="Group 424"/>
          <p:cNvGraphicFramePr>
            <a:graphicFrameLocks noGrp="1"/>
          </p:cNvGraphicFramePr>
          <p:nvPr>
            <p:ph idx="1"/>
            <p:custDataLst>
              <p:tags r:id="rId1"/>
            </p:custDataLst>
            <p:extLst>
              <p:ext uri="{D42A27DB-BD31-4B8C-83A1-F6EECF244321}">
                <p14:modId xmlns:p14="http://schemas.microsoft.com/office/powerpoint/2010/main" val="874311937"/>
              </p:ext>
            </p:extLst>
          </p:nvPr>
        </p:nvGraphicFramePr>
        <p:xfrm>
          <a:off x="395536" y="1340768"/>
          <a:ext cx="8229600" cy="5334000"/>
        </p:xfrm>
        <a:graphic>
          <a:graphicData uri="http://schemas.openxmlformats.org/drawingml/2006/table">
            <a:tbl>
              <a:tblPr firstRow="1" firstCol="1"/>
              <a:tblGrid>
                <a:gridCol w="2514600"/>
                <a:gridCol w="1066800"/>
                <a:gridCol w="914400"/>
                <a:gridCol w="990600"/>
                <a:gridCol w="1143000"/>
                <a:gridCol w="1600200"/>
              </a:tblGrid>
              <a:tr h="38100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l-GR" sz="16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5">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cs typeface="Arial" charset="0"/>
                        </a:rPr>
                        <a:t>ΠΑΡΑΜΕΤΡΟΙ ΧΡΩΜΑΤΟΣ</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60960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cs typeface="Arial" charset="0"/>
                        </a:rPr>
                        <a:t>ΕΙΔΟΣ ΚΑΡΠΟΥ</a:t>
                      </a:r>
                      <a:endParaRPr kumimoji="0" lang="el-GR" sz="16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cs typeface="Arial" charset="0"/>
                        </a:rPr>
                        <a:t>L*</a:t>
                      </a:r>
                      <a:endParaRPr kumimoji="0" lang="el-GR" sz="16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cs typeface="Arial" charset="0"/>
                        </a:rPr>
                        <a:t>a*</a:t>
                      </a:r>
                      <a:endParaRPr kumimoji="0" lang="el-GR" sz="16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cs typeface="Arial" charset="0"/>
                        </a:rPr>
                        <a:t>b*</a:t>
                      </a:r>
                      <a:endParaRPr kumimoji="0" lang="el-GR" sz="16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cs typeface="Arial" charset="0"/>
                        </a:rPr>
                        <a:t>H</a:t>
                      </a:r>
                      <a:r>
                        <a:rPr kumimoji="0" lang="el-GR" sz="1600" b="1" i="0" u="none" strike="noStrike" cap="none" normalizeH="0" baseline="30000" smtClean="0">
                          <a:ln>
                            <a:noFill/>
                          </a:ln>
                          <a:solidFill>
                            <a:schemeClr val="tx1"/>
                          </a:solidFill>
                          <a:effectLst/>
                          <a:latin typeface="Arial" charset="0"/>
                          <a:cs typeface="Arial" charset="0"/>
                        </a:rPr>
                        <a:t>o </a:t>
                      </a:r>
                      <a:r>
                        <a:rPr kumimoji="0" lang="el-GR" sz="1600" b="1" i="0" u="none" strike="noStrike" cap="none" normalizeH="0" baseline="0" smtClean="0">
                          <a:ln>
                            <a:noFill/>
                          </a:ln>
                          <a:solidFill>
                            <a:schemeClr val="tx1"/>
                          </a:solidFill>
                          <a:effectLst/>
                          <a:latin typeface="Arial" charset="0"/>
                          <a:cs typeface="Arial" charset="0"/>
                        </a:rPr>
                        <a:t>(</a:t>
                      </a:r>
                      <a:r>
                        <a:rPr kumimoji="0" lang="en-US" sz="1600" b="1" i="0" u="none" strike="noStrike" cap="none" normalizeH="0" baseline="0" smtClean="0">
                          <a:ln>
                            <a:noFill/>
                          </a:ln>
                          <a:solidFill>
                            <a:schemeClr val="tx1"/>
                          </a:solidFill>
                          <a:effectLst/>
                          <a:latin typeface="Arial" charset="0"/>
                          <a:cs typeface="Arial" charset="0"/>
                        </a:rPr>
                        <a:t>HUE)</a:t>
                      </a:r>
                      <a:endParaRPr kumimoji="0" lang="el-GR" sz="16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C* (</a:t>
                      </a:r>
                      <a:r>
                        <a:rPr kumimoji="0" lang="el-GR" sz="1600" b="1" i="0" u="none" strike="noStrike" cap="none" normalizeH="0" baseline="0" dirty="0" smtClean="0">
                          <a:ln>
                            <a:noFill/>
                          </a:ln>
                          <a:solidFill>
                            <a:schemeClr val="tx1"/>
                          </a:solidFill>
                          <a:effectLst/>
                          <a:latin typeface="Arial" charset="0"/>
                          <a:cs typeface="Arial" charset="0"/>
                        </a:rPr>
                        <a:t>CHROMA</a:t>
                      </a:r>
                      <a:r>
                        <a:rPr kumimoji="0" lang="en-US" sz="1600" b="1" i="0" u="none" strike="noStrike" cap="none" normalizeH="0" baseline="0" dirty="0" smtClean="0">
                          <a:ln>
                            <a:noFill/>
                          </a:ln>
                          <a:solidFill>
                            <a:schemeClr val="tx1"/>
                          </a:solidFill>
                          <a:effectLst/>
                          <a:latin typeface="Arial" charset="0"/>
                          <a:cs typeface="Arial" charset="0"/>
                        </a:rPr>
                        <a:t>)</a:t>
                      </a:r>
                      <a:endParaRPr kumimoji="0" lang="el-GR" sz="16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rgbClr val="FF0000"/>
                          </a:solidFill>
                          <a:effectLst/>
                          <a:latin typeface="Arial" charset="0"/>
                          <a:cs typeface="Arial" charset="0"/>
                        </a:rPr>
                        <a:t>ΤΟΜΑΤΑ</a:t>
                      </a:r>
                      <a:endParaRPr kumimoji="0" lang="el-GR" sz="1600" b="0" i="0" u="none" strike="noStrike" cap="none" normalizeH="0" baseline="0" smtClean="0">
                        <a:ln>
                          <a:noFill/>
                        </a:ln>
                        <a:solidFill>
                          <a:srgbClr val="FF0000"/>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Arial" charset="0"/>
                          <a:cs typeface="Arial" charset="0"/>
                        </a:rPr>
                        <a:t>52,68</a:t>
                      </a:r>
                      <a:endParaRPr kumimoji="0" lang="el-GR" sz="16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Arial" charset="0"/>
                          <a:cs typeface="Arial" charset="0"/>
                        </a:rPr>
                        <a:t>19,05</a:t>
                      </a:r>
                      <a:endParaRPr kumimoji="0" lang="el-GR" sz="16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cs typeface="Arial" charset="0"/>
                        </a:rPr>
                        <a:t>25,01</a:t>
                      </a:r>
                      <a:endParaRPr kumimoji="0" lang="el-GR" sz="16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cs typeface="Arial" charset="0"/>
                        </a:rPr>
                        <a:t>52,70</a:t>
                      </a:r>
                      <a:endParaRPr kumimoji="0" lang="el-GR" sz="16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cs typeface="Arial" charset="0"/>
                        </a:rPr>
                        <a:t>31,44</a:t>
                      </a:r>
                      <a:endParaRPr kumimoji="0" lang="el-GR" sz="16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rgbClr val="FF33CC"/>
                          </a:solidFill>
                          <a:effectLst/>
                          <a:latin typeface="Arial" charset="0"/>
                          <a:cs typeface="Arial" charset="0"/>
                        </a:rPr>
                        <a:t>ΜΕΛΙΤΖΑΝΑ</a:t>
                      </a:r>
                      <a:endParaRPr kumimoji="0" lang="el-GR" sz="1600" b="0" i="0" u="none" strike="noStrike" cap="none" normalizeH="0" baseline="0" smtClean="0">
                        <a:ln>
                          <a:noFill/>
                        </a:ln>
                        <a:solidFill>
                          <a:srgbClr val="FF33CC"/>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cs typeface="Arial" charset="0"/>
                        </a:rPr>
                        <a:t>24,27</a:t>
                      </a:r>
                      <a:endParaRPr kumimoji="0" lang="el-GR" sz="16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cs typeface="Arial" charset="0"/>
                        </a:rPr>
                        <a:t>3,79</a:t>
                      </a:r>
                      <a:endParaRPr kumimoji="0" lang="el-GR" sz="16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cs typeface="Arial" charset="0"/>
                        </a:rPr>
                        <a:t>1,80</a:t>
                      </a:r>
                      <a:endParaRPr kumimoji="0" lang="el-GR" sz="16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cs typeface="Arial" charset="0"/>
                        </a:rPr>
                        <a:t>25,40</a:t>
                      </a:r>
                      <a:endParaRPr kumimoji="0" lang="el-GR" sz="16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cs typeface="Arial" charset="0"/>
                        </a:rPr>
                        <a:t>4,20</a:t>
                      </a:r>
                      <a:endParaRPr kumimoji="0" lang="el-GR" sz="16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rgbClr val="FF0000"/>
                          </a:solidFill>
                          <a:effectLst/>
                          <a:latin typeface="Arial" charset="0"/>
                          <a:cs typeface="Arial" charset="0"/>
                        </a:rPr>
                        <a:t>ΜΗΛΟ</a:t>
                      </a:r>
                    </a:p>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rgbClr val="FF0000"/>
                          </a:solidFill>
                          <a:effectLst/>
                          <a:latin typeface="Arial" charset="0"/>
                          <a:cs typeface="Arial" charset="0"/>
                        </a:rPr>
                        <a:t> (RED DELICIOUS)</a:t>
                      </a:r>
                      <a:endParaRPr kumimoji="0" lang="el-GR" sz="1600" b="0" i="0" u="none" strike="noStrike" cap="none" normalizeH="0" baseline="0" smtClean="0">
                        <a:ln>
                          <a:noFill/>
                        </a:ln>
                        <a:solidFill>
                          <a:srgbClr val="FF0000"/>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cs typeface="Arial" charset="0"/>
                        </a:rPr>
                        <a:t>33,29</a:t>
                      </a:r>
                      <a:endParaRPr kumimoji="0" lang="el-GR" sz="16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cs typeface="Arial" charset="0"/>
                        </a:rPr>
                        <a:t>31,09</a:t>
                      </a:r>
                      <a:endParaRPr kumimoji="0" lang="el-GR" sz="16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cs typeface="Arial" charset="0"/>
                        </a:rPr>
                        <a:t>15,07</a:t>
                      </a:r>
                      <a:endParaRPr kumimoji="0" lang="el-GR" sz="16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cs typeface="Arial" charset="0"/>
                        </a:rPr>
                        <a:t>25,86</a:t>
                      </a:r>
                      <a:endParaRPr kumimoji="0" lang="el-GR" sz="16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cs typeface="Arial" charset="0"/>
                        </a:rPr>
                        <a:t>34,55</a:t>
                      </a:r>
                      <a:endParaRPr kumimoji="0" lang="el-GR" sz="16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rgbClr val="FFFF00"/>
                          </a:solidFill>
                          <a:effectLst/>
                          <a:latin typeface="Arial" charset="0"/>
                          <a:cs typeface="Arial" charset="0"/>
                        </a:rPr>
                        <a:t>ΜΗΛΟ </a:t>
                      </a:r>
                    </a:p>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rgbClr val="FFFF00"/>
                          </a:solidFill>
                          <a:effectLst/>
                          <a:latin typeface="Arial" charset="0"/>
                          <a:cs typeface="Arial" charset="0"/>
                        </a:rPr>
                        <a:t>(GOLDEN DELICIOUS)</a:t>
                      </a:r>
                      <a:endParaRPr kumimoji="0" lang="el-GR" sz="1600" b="0" i="0" u="none" strike="noStrike" cap="none" normalizeH="0" baseline="0" smtClean="0">
                        <a:ln>
                          <a:noFill/>
                        </a:ln>
                        <a:solidFill>
                          <a:srgbClr val="FFFF00"/>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cs typeface="Arial" charset="0"/>
                        </a:rPr>
                        <a:t>72,38</a:t>
                      </a:r>
                      <a:endParaRPr kumimoji="0" lang="el-GR" sz="16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cs typeface="Arial" charset="0"/>
                        </a:rPr>
                        <a:t>-1,43</a:t>
                      </a:r>
                      <a:endParaRPr kumimoji="0" lang="el-GR" sz="16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cs typeface="Arial" charset="0"/>
                        </a:rPr>
                        <a:t>46,47</a:t>
                      </a:r>
                      <a:endParaRPr kumimoji="0" lang="el-GR" sz="16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l-GR" sz="1600" b="1" i="0" u="none" strike="noStrike" cap="none" normalizeH="0" baseline="0" smtClean="0">
                          <a:ln>
                            <a:noFill/>
                          </a:ln>
                          <a:solidFill>
                            <a:schemeClr val="tx1"/>
                          </a:solidFill>
                          <a:effectLst/>
                          <a:latin typeface="Arial" charset="0"/>
                          <a:cs typeface="Arial" charset="0"/>
                        </a:rPr>
                        <a:t>91,76</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l-GR" sz="1600" b="1" i="0" u="none" strike="noStrike" cap="none" normalizeH="0" baseline="0" smtClean="0">
                          <a:ln>
                            <a:noFill/>
                          </a:ln>
                          <a:solidFill>
                            <a:schemeClr val="tx1"/>
                          </a:solidFill>
                          <a:effectLst/>
                          <a:latin typeface="Arial" charset="0"/>
                          <a:cs typeface="Arial" charset="0"/>
                        </a:rPr>
                        <a:t>46,49</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folHlink"/>
                          </a:solidFill>
                          <a:effectLst/>
                          <a:latin typeface="Arial" charset="0"/>
                          <a:cs typeface="Arial" charset="0"/>
                        </a:rPr>
                        <a:t>ΠΡΑΣΙΝΟ ΜΗΛΟ </a:t>
                      </a:r>
                    </a:p>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folHlink"/>
                          </a:solidFill>
                          <a:effectLst/>
                          <a:latin typeface="Arial" charset="0"/>
                          <a:cs typeface="Arial" charset="0"/>
                        </a:rPr>
                        <a:t>(</a:t>
                      </a:r>
                      <a:r>
                        <a:rPr kumimoji="0" lang="en-US" sz="1600" b="1" i="0" u="none" strike="noStrike" cap="none" normalizeH="0" baseline="0" smtClean="0">
                          <a:ln>
                            <a:noFill/>
                          </a:ln>
                          <a:solidFill>
                            <a:schemeClr val="folHlink"/>
                          </a:solidFill>
                          <a:effectLst/>
                          <a:latin typeface="Arial" charset="0"/>
                          <a:cs typeface="Arial" charset="0"/>
                        </a:rPr>
                        <a:t>GRANNY SMITH</a:t>
                      </a:r>
                      <a:r>
                        <a:rPr kumimoji="0" lang="el-GR" sz="1600" b="1" i="0" u="none" strike="noStrike" cap="none" normalizeH="0" baseline="0" smtClean="0">
                          <a:ln>
                            <a:noFill/>
                          </a:ln>
                          <a:solidFill>
                            <a:schemeClr val="folHlink"/>
                          </a:solidFill>
                          <a:effectLst/>
                          <a:latin typeface="Arial" charset="0"/>
                          <a:cs typeface="Arial" charset="0"/>
                        </a:rPr>
                        <a:t>)</a:t>
                      </a:r>
                      <a:endParaRPr kumimoji="0" lang="el-GR" sz="1600" b="0" i="0" u="none" strike="noStrike" cap="none" normalizeH="0" baseline="0" smtClean="0">
                        <a:ln>
                          <a:noFill/>
                        </a:ln>
                        <a:solidFill>
                          <a:schemeClr val="folHlink"/>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l-GR" sz="1600" b="1" i="0" u="none" strike="noStrike" cap="none" normalizeH="0" baseline="0" smtClean="0">
                          <a:ln>
                            <a:noFill/>
                          </a:ln>
                          <a:solidFill>
                            <a:schemeClr val="tx1"/>
                          </a:solidFill>
                          <a:effectLst/>
                          <a:latin typeface="Arial" charset="0"/>
                          <a:cs typeface="Arial" charset="0"/>
                        </a:rPr>
                        <a:t>59,7</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l-GR" sz="1600" b="1" i="0" u="none" strike="noStrike" cap="none" normalizeH="0" baseline="0" smtClean="0">
                          <a:ln>
                            <a:noFill/>
                          </a:ln>
                          <a:solidFill>
                            <a:schemeClr val="tx1"/>
                          </a:solidFill>
                          <a:effectLst/>
                          <a:latin typeface="Arial" charset="0"/>
                          <a:cs typeface="Arial" charset="0"/>
                        </a:rPr>
                        <a:t>-8,34</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l-GR" sz="1600" b="1" i="0" u="none" strike="noStrike" cap="none" normalizeH="0" baseline="0" smtClean="0">
                          <a:ln>
                            <a:noFill/>
                          </a:ln>
                          <a:solidFill>
                            <a:schemeClr val="tx1"/>
                          </a:solidFill>
                          <a:effectLst/>
                          <a:latin typeface="Arial" charset="0"/>
                          <a:cs typeface="Arial" charset="0"/>
                        </a:rPr>
                        <a:t>41,2</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l-GR" sz="1600" b="1" i="0" u="none" strike="noStrike" cap="none" normalizeH="0" baseline="0" smtClean="0">
                          <a:ln>
                            <a:noFill/>
                          </a:ln>
                          <a:solidFill>
                            <a:schemeClr val="tx1"/>
                          </a:solidFill>
                          <a:effectLst/>
                          <a:latin typeface="Arial" charset="0"/>
                          <a:cs typeface="Arial" charset="0"/>
                        </a:rPr>
                        <a:t>101,44</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l-GR" sz="1600" b="1" i="0" u="none" strike="noStrike" cap="none" normalizeH="0" baseline="0" smtClean="0">
                          <a:ln>
                            <a:noFill/>
                          </a:ln>
                          <a:solidFill>
                            <a:schemeClr val="tx1"/>
                          </a:solidFill>
                          <a:effectLst/>
                          <a:latin typeface="Arial" charset="0"/>
                          <a:cs typeface="Arial" charset="0"/>
                        </a:rPr>
                        <a:t>42,04</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rgbClr val="FF6600"/>
                          </a:solidFill>
                          <a:effectLst/>
                          <a:latin typeface="Arial" charset="0"/>
                          <a:cs typeface="Arial" charset="0"/>
                        </a:rPr>
                        <a:t>ΠΟΡΤΟΚΑΛΙ</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l-GR" sz="1600" b="1" i="0" u="none" strike="noStrike" cap="none" normalizeH="0" baseline="0" smtClean="0">
                          <a:ln>
                            <a:noFill/>
                          </a:ln>
                          <a:solidFill>
                            <a:schemeClr val="tx1"/>
                          </a:solidFill>
                          <a:effectLst/>
                          <a:latin typeface="Arial" charset="0"/>
                          <a:cs typeface="Arial" charset="0"/>
                        </a:rPr>
                        <a:t>62,74</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l-GR" sz="1600" b="1" i="0" u="none" strike="noStrike" cap="none" normalizeH="0" baseline="0" smtClean="0">
                          <a:ln>
                            <a:noFill/>
                          </a:ln>
                          <a:solidFill>
                            <a:schemeClr val="tx1"/>
                          </a:solidFill>
                          <a:effectLst/>
                          <a:latin typeface="Arial" charset="0"/>
                          <a:cs typeface="Arial" charset="0"/>
                        </a:rPr>
                        <a:t>24,99</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l-GR" sz="1600" b="1" i="0" u="none" strike="noStrike" cap="none" normalizeH="0" baseline="0" smtClean="0">
                          <a:ln>
                            <a:noFill/>
                          </a:ln>
                          <a:solidFill>
                            <a:schemeClr val="tx1"/>
                          </a:solidFill>
                          <a:effectLst/>
                          <a:latin typeface="Arial" charset="0"/>
                          <a:cs typeface="Arial" charset="0"/>
                        </a:rPr>
                        <a:t>64,50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l-GR" sz="1600" b="1" i="0" u="none" strike="noStrike" cap="none" normalizeH="0" baseline="0" smtClean="0">
                          <a:ln>
                            <a:noFill/>
                          </a:ln>
                          <a:solidFill>
                            <a:schemeClr val="tx1"/>
                          </a:solidFill>
                          <a:effectLst/>
                          <a:latin typeface="Arial" charset="0"/>
                          <a:cs typeface="Arial" charset="0"/>
                        </a:rPr>
                        <a:t>68,82</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l-GR" sz="1600" b="1" i="0" u="none" strike="noStrike" cap="none" normalizeH="0" baseline="0" smtClean="0">
                          <a:ln>
                            <a:noFill/>
                          </a:ln>
                          <a:solidFill>
                            <a:schemeClr val="tx1"/>
                          </a:solidFill>
                          <a:effectLst/>
                          <a:latin typeface="Arial" charset="0"/>
                          <a:cs typeface="Arial" charset="0"/>
                        </a:rPr>
                        <a:t>69,17</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accent1"/>
                          </a:solidFill>
                          <a:effectLst/>
                          <a:latin typeface="Arial" charset="0"/>
                          <a:cs typeface="Arial" charset="0"/>
                        </a:rPr>
                        <a:t>ΑΚΤΙΝΙΔΙΟ</a:t>
                      </a:r>
                      <a:endParaRPr kumimoji="0" lang="el-GR" sz="1600" b="0" i="0" u="none" strike="noStrike" cap="none" normalizeH="0" baseline="0" smtClean="0">
                        <a:ln>
                          <a:noFill/>
                        </a:ln>
                        <a:solidFill>
                          <a:schemeClr val="accent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l-GR" sz="1600" b="1" i="0" u="none" strike="noStrike" cap="none" normalizeH="0" baseline="0" smtClean="0">
                          <a:ln>
                            <a:noFill/>
                          </a:ln>
                          <a:solidFill>
                            <a:schemeClr val="tx1"/>
                          </a:solidFill>
                          <a:effectLst/>
                          <a:latin typeface="Arial" charset="0"/>
                          <a:cs typeface="Arial" charset="0"/>
                        </a:rPr>
                        <a:t>44,24</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l-GR" sz="1600" b="1" i="0" u="none" strike="noStrike" cap="none" normalizeH="0" baseline="0" smtClean="0">
                          <a:ln>
                            <a:noFill/>
                          </a:ln>
                          <a:solidFill>
                            <a:schemeClr val="tx1"/>
                          </a:solidFill>
                          <a:effectLst/>
                          <a:latin typeface="Arial" charset="0"/>
                          <a:cs typeface="Arial" charset="0"/>
                        </a:rPr>
                        <a:t>7,73</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l-GR" sz="1600" b="1" i="0" u="none" strike="noStrike" cap="none" normalizeH="0" baseline="0" smtClean="0">
                          <a:ln>
                            <a:noFill/>
                          </a:ln>
                          <a:solidFill>
                            <a:schemeClr val="tx1"/>
                          </a:solidFill>
                          <a:effectLst/>
                          <a:latin typeface="Arial" charset="0"/>
                          <a:cs typeface="Arial" charset="0"/>
                        </a:rPr>
                        <a:t>20,18</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l-GR" sz="1600" b="1" i="0" u="none" strike="noStrike" cap="none" normalizeH="0" baseline="0" smtClean="0">
                          <a:ln>
                            <a:noFill/>
                          </a:ln>
                          <a:solidFill>
                            <a:schemeClr val="tx1"/>
                          </a:solidFill>
                          <a:effectLst/>
                          <a:latin typeface="Arial" charset="0"/>
                          <a:cs typeface="Arial" charset="0"/>
                        </a:rPr>
                        <a:t>69,04</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l-GR" sz="1600" b="1" i="0" u="none" strike="noStrike" cap="none" normalizeH="0" baseline="0" dirty="0" smtClean="0">
                          <a:ln>
                            <a:noFill/>
                          </a:ln>
                          <a:solidFill>
                            <a:schemeClr val="tx1"/>
                          </a:solidFill>
                          <a:effectLst/>
                          <a:latin typeface="Arial" charset="0"/>
                          <a:cs typeface="Arial" charset="0"/>
                        </a:rPr>
                        <a:t>21,61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Title 2"/>
          <p:cNvSpPr>
            <a:spLocks noGrp="1"/>
          </p:cNvSpPr>
          <p:nvPr>
            <p:ph type="title"/>
          </p:nvPr>
        </p:nvSpPr>
        <p:spPr>
          <a:xfrm>
            <a:off x="107504" y="116632"/>
            <a:ext cx="8856984" cy="1224136"/>
          </a:xfrm>
        </p:spPr>
        <p:txBody>
          <a:bodyPr>
            <a:noAutofit/>
          </a:bodyPr>
          <a:lstStyle/>
          <a:p>
            <a:r>
              <a:rPr lang="el-GR" sz="2800" dirty="0"/>
              <a:t>ΜΕΤΡΗΣΕΙΣ ΧΡΩΜΑΤΟΣ</a:t>
            </a:r>
            <a:br>
              <a:rPr lang="el-GR" sz="2800" dirty="0"/>
            </a:br>
            <a:r>
              <a:rPr lang="el-GR" sz="2800" dirty="0"/>
              <a:t>ΜΕΤΡΗΣΕΙΣ ΣΤΟ ΕΡΓΑΣΤΗΡΙΟ ΑΠΟΘΗΚΕΥΣΗΣ ΓΕΩΡΓΙΚΩΝ ΠΡΟΪΟΝΤΩΝ</a:t>
            </a:r>
          </a:p>
        </p:txBody>
      </p:sp>
    </p:spTree>
    <p:extLst>
      <p:ext uri="{BB962C8B-B14F-4D97-AF65-F5344CB8AC3E}">
        <p14:creationId xmlns:p14="http://schemas.microsoft.com/office/powerpoint/2010/main" val="128132214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B3E41E-24DC-44E5-A242-12538B377EB6}" type="slidenum">
              <a:rPr lang="el-GR" smtClean="0"/>
              <a:pPr/>
              <a:t>77</a:t>
            </a:fld>
            <a:endParaRPr lang="el-GR"/>
          </a:p>
        </p:txBody>
      </p:sp>
      <p:sp>
        <p:nvSpPr>
          <p:cNvPr id="28678" name="Text Box 6"/>
          <p:cNvSpPr txBox="1">
            <a:spLocks noChangeArrowheads="1"/>
          </p:cNvSpPr>
          <p:nvPr/>
        </p:nvSpPr>
        <p:spPr bwMode="auto">
          <a:xfrm>
            <a:off x="5295900" y="5588794"/>
            <a:ext cx="3429000" cy="831850"/>
          </a:xfrm>
          <a:prstGeom prst="rect">
            <a:avLst/>
          </a:prstGeom>
          <a:noFill/>
          <a:ln w="9525">
            <a:solidFill>
              <a:schemeClr val="tx1"/>
            </a:solidFill>
            <a:miter lim="800000"/>
            <a:headEnd/>
            <a:tailEnd/>
          </a:ln>
        </p:spPr>
        <p:txBody>
          <a:bodyPr>
            <a:spAutoFit/>
          </a:bodyPr>
          <a:lstStyle>
            <a:lvl1pPr>
              <a:spcBef>
                <a:spcPct val="20000"/>
              </a:spcBef>
              <a:buClr>
                <a:schemeClr val="hlink"/>
              </a:buClr>
              <a:buSzPct val="75000"/>
              <a:buFont typeface="Wingdings" pitchFamily="2" charset="2"/>
              <a:buChar char="l"/>
              <a:defRPr sz="3200">
                <a:solidFill>
                  <a:schemeClr val="tx1"/>
                </a:solidFill>
                <a:latin typeface="Arial" charset="0"/>
              </a:defRPr>
            </a:lvl1pPr>
            <a:lvl2pPr marL="742950" indent="-285750">
              <a:spcBef>
                <a:spcPct val="20000"/>
              </a:spcBef>
              <a:buClr>
                <a:schemeClr val="tx2"/>
              </a:buClr>
              <a:buSzPct val="75000"/>
              <a:buFont typeface="Wingdings" pitchFamily="2" charset="2"/>
              <a:buChar char="l"/>
              <a:defRPr sz="2800">
                <a:solidFill>
                  <a:schemeClr val="tx1"/>
                </a:solidFill>
                <a:latin typeface="Arial" charset="0"/>
              </a:defRPr>
            </a:lvl2pPr>
            <a:lvl3pPr marL="1143000" indent="-228600">
              <a:spcBef>
                <a:spcPct val="20000"/>
              </a:spcBef>
              <a:buClr>
                <a:schemeClr val="accent2"/>
              </a:buClr>
              <a:buSzPct val="75000"/>
              <a:buFont typeface="Wingdings" pitchFamily="2" charset="2"/>
              <a:buChar char="l"/>
              <a:defRPr sz="2400">
                <a:solidFill>
                  <a:schemeClr val="tx1"/>
                </a:solidFill>
                <a:latin typeface="Arial" charset="0"/>
              </a:defRPr>
            </a:lvl3pPr>
            <a:lvl4pPr marL="1600200" indent="-228600">
              <a:spcBef>
                <a:spcPct val="20000"/>
              </a:spcBef>
              <a:buClr>
                <a:schemeClr val="folHlink"/>
              </a:buClr>
              <a:buSzPct val="75000"/>
              <a:buFont typeface="Wingdings" pitchFamily="2" charset="2"/>
              <a:buChar char="l"/>
              <a:defRPr sz="2000">
                <a:solidFill>
                  <a:schemeClr val="tx1"/>
                </a:solidFill>
                <a:latin typeface="Arial" charset="0"/>
              </a:defRPr>
            </a:lvl4pPr>
            <a:lvl5pPr marL="2057400" indent="-228600">
              <a:spcBef>
                <a:spcPct val="20000"/>
              </a:spcBef>
              <a:buClr>
                <a:schemeClr val="tx1"/>
              </a:buClr>
              <a:buSzPct val="75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9pPr>
          </a:lstStyle>
          <a:p>
            <a:pPr algn="ctr" eaLnBrk="1" hangingPunct="1">
              <a:spcBef>
                <a:spcPct val="50000"/>
              </a:spcBef>
              <a:buClrTx/>
              <a:buSzTx/>
              <a:buFontTx/>
              <a:buNone/>
            </a:pPr>
            <a:r>
              <a:rPr lang="el-GR" altLang="el-GR" sz="2400" b="1" dirty="0"/>
              <a:t>Σύστημα μέτρησης </a:t>
            </a:r>
            <a:r>
              <a:rPr lang="en-US" altLang="el-GR" sz="2400" b="1" dirty="0"/>
              <a:t>CIELAB</a:t>
            </a:r>
            <a:endParaRPr lang="el-GR" altLang="el-GR" sz="2400" b="1" dirty="0"/>
          </a:p>
        </p:txBody>
      </p:sp>
      <p:sp>
        <p:nvSpPr>
          <p:cNvPr id="28677" name="Rectangle 5"/>
          <p:cNvSpPr>
            <a:spLocks noChangeArrowheads="1"/>
          </p:cNvSpPr>
          <p:nvPr/>
        </p:nvSpPr>
        <p:spPr bwMode="auto">
          <a:xfrm>
            <a:off x="251520" y="5334000"/>
            <a:ext cx="4464496" cy="1341438"/>
          </a:xfrm>
          <a:prstGeom prst="rect">
            <a:avLst/>
          </a:prstGeom>
          <a:noFill/>
          <a:ln w="9525">
            <a:solidFill>
              <a:schemeClr val="tx1"/>
            </a:solidFill>
            <a:miter lim="800000"/>
            <a:headEnd/>
            <a:tailEnd/>
          </a:ln>
        </p:spPr>
        <p:txBody>
          <a:bodyPr wrap="none" anchor="ctr"/>
          <a:lstStyle>
            <a:lvl1pPr>
              <a:spcBef>
                <a:spcPct val="20000"/>
              </a:spcBef>
              <a:buClr>
                <a:schemeClr val="hlink"/>
              </a:buClr>
              <a:buSzPct val="75000"/>
              <a:buFont typeface="Wingdings" pitchFamily="2" charset="2"/>
              <a:buChar char="l"/>
              <a:defRPr sz="3200">
                <a:solidFill>
                  <a:schemeClr val="tx1"/>
                </a:solidFill>
                <a:latin typeface="Arial" charset="0"/>
              </a:defRPr>
            </a:lvl1pPr>
            <a:lvl2pPr marL="742950" indent="-285750">
              <a:spcBef>
                <a:spcPct val="20000"/>
              </a:spcBef>
              <a:buClr>
                <a:schemeClr val="tx2"/>
              </a:buClr>
              <a:buSzPct val="75000"/>
              <a:buFont typeface="Wingdings" pitchFamily="2" charset="2"/>
              <a:buChar char="l"/>
              <a:defRPr sz="2800">
                <a:solidFill>
                  <a:schemeClr val="tx1"/>
                </a:solidFill>
                <a:latin typeface="Arial" charset="0"/>
              </a:defRPr>
            </a:lvl2pPr>
            <a:lvl3pPr marL="1143000" indent="-228600">
              <a:spcBef>
                <a:spcPct val="20000"/>
              </a:spcBef>
              <a:buClr>
                <a:schemeClr val="accent2"/>
              </a:buClr>
              <a:buSzPct val="75000"/>
              <a:buFont typeface="Wingdings" pitchFamily="2" charset="2"/>
              <a:buChar char="l"/>
              <a:defRPr sz="2400">
                <a:solidFill>
                  <a:schemeClr val="tx1"/>
                </a:solidFill>
                <a:latin typeface="Arial" charset="0"/>
              </a:defRPr>
            </a:lvl3pPr>
            <a:lvl4pPr marL="1600200" indent="-228600">
              <a:spcBef>
                <a:spcPct val="20000"/>
              </a:spcBef>
              <a:buClr>
                <a:schemeClr val="folHlink"/>
              </a:buClr>
              <a:buSzPct val="75000"/>
              <a:buFont typeface="Wingdings" pitchFamily="2" charset="2"/>
              <a:buChar char="l"/>
              <a:defRPr sz="2000">
                <a:solidFill>
                  <a:schemeClr val="tx1"/>
                </a:solidFill>
                <a:latin typeface="Arial" charset="0"/>
              </a:defRPr>
            </a:lvl4pPr>
            <a:lvl5pPr marL="2057400" indent="-228600">
              <a:spcBef>
                <a:spcPct val="20000"/>
              </a:spcBef>
              <a:buClr>
                <a:schemeClr val="tx1"/>
              </a:buClr>
              <a:buSzPct val="75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9pPr>
          </a:lstStyle>
          <a:p>
            <a:pPr algn="ctr" eaLnBrk="1" hangingPunct="1">
              <a:spcBef>
                <a:spcPct val="0"/>
              </a:spcBef>
              <a:buClrTx/>
              <a:buSzTx/>
              <a:buFontTx/>
              <a:buNone/>
            </a:pPr>
            <a:r>
              <a:rPr lang="el-GR" altLang="el-GR" sz="2400" b="1" dirty="0"/>
              <a:t>Χρωματόμετρο </a:t>
            </a:r>
            <a:endParaRPr lang="en-US" altLang="el-GR" sz="2400" b="1" dirty="0"/>
          </a:p>
          <a:p>
            <a:pPr algn="ctr" eaLnBrk="1" hangingPunct="1">
              <a:spcBef>
                <a:spcPct val="0"/>
              </a:spcBef>
              <a:buClrTx/>
              <a:buSzTx/>
              <a:buFontTx/>
              <a:buNone/>
            </a:pPr>
            <a:r>
              <a:rPr lang="fr-FR" altLang="el-GR" sz="2400" b="1" dirty="0" err="1"/>
              <a:t>MiniScan</a:t>
            </a:r>
            <a:r>
              <a:rPr lang="fr-FR" altLang="el-GR" sz="2400" b="1" dirty="0"/>
              <a:t> XE </a:t>
            </a:r>
            <a:r>
              <a:rPr lang="fr-FR" altLang="el-GR" sz="2400" b="1" dirty="0" smtClean="0"/>
              <a:t>Plus</a:t>
            </a:r>
            <a:r>
              <a:rPr lang="el-GR" altLang="el-GR" sz="2400" b="1" dirty="0" smtClean="0"/>
              <a:t> </a:t>
            </a:r>
            <a:r>
              <a:rPr lang="el-GR" altLang="el-GR" sz="2400" b="1" dirty="0"/>
              <a:t>που μετρά </a:t>
            </a:r>
            <a:endParaRPr lang="en-US" altLang="el-GR" sz="2400" b="1" dirty="0" smtClean="0"/>
          </a:p>
          <a:p>
            <a:pPr algn="ctr" eaLnBrk="1" hangingPunct="1">
              <a:spcBef>
                <a:spcPct val="0"/>
              </a:spcBef>
              <a:buClrTx/>
              <a:buSzTx/>
              <a:buFontTx/>
              <a:buNone/>
            </a:pPr>
            <a:r>
              <a:rPr lang="el-GR" altLang="el-GR" sz="2400" b="1" dirty="0" smtClean="0"/>
              <a:t>τα </a:t>
            </a:r>
            <a:r>
              <a:rPr lang="en-US" altLang="el-GR" sz="2400" b="1" dirty="0"/>
              <a:t>L</a:t>
            </a:r>
            <a:r>
              <a:rPr lang="el-GR" altLang="el-GR" sz="2400" b="1" dirty="0"/>
              <a:t>*</a:t>
            </a:r>
            <a:r>
              <a:rPr lang="en-US" altLang="el-GR" sz="2400" b="1" dirty="0"/>
              <a:t>,a</a:t>
            </a:r>
            <a:r>
              <a:rPr lang="el-GR" altLang="el-GR" sz="2400" b="1" dirty="0"/>
              <a:t>*</a:t>
            </a:r>
            <a:r>
              <a:rPr lang="en-US" altLang="el-GR" sz="2400" b="1" dirty="0"/>
              <a:t>,b</a:t>
            </a:r>
            <a:r>
              <a:rPr lang="el-GR" altLang="el-GR" sz="2400" b="1" dirty="0"/>
              <a:t>*</a:t>
            </a:r>
            <a:r>
              <a:rPr lang="el-GR" altLang="el-GR" sz="2400" dirty="0"/>
              <a:t> </a:t>
            </a:r>
          </a:p>
        </p:txBody>
      </p:sp>
      <p:pic>
        <p:nvPicPr>
          <p:cNvPr id="28675" name="Picture 3" descr="Φωτογραφία μιας γυναίκας με χρωματόμετρο, η οποία έχει μπροστά της πολλά φρούτα με διαφορετικές ωριμάνσεις."/>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1835696" y="1219200"/>
            <a:ext cx="5486400" cy="4114800"/>
          </a:xfr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normAutofit fontScale="90000"/>
          </a:bodyPr>
          <a:lstStyle/>
          <a:p>
            <a:r>
              <a:rPr lang="el-GR" dirty="0"/>
              <a:t>ΜΕΤΡΗΣΗ ΧΡΩΜΑΤΟΣ ΤΩΝ ΚΑΡΠΩΝ</a:t>
            </a:r>
          </a:p>
        </p:txBody>
      </p:sp>
    </p:spTree>
    <p:custDataLst>
      <p:tags r:id="rId1"/>
    </p:custDataLst>
    <p:extLst>
      <p:ext uri="{BB962C8B-B14F-4D97-AF65-F5344CB8AC3E}">
        <p14:creationId xmlns:p14="http://schemas.microsoft.com/office/powerpoint/2010/main" val="640556844"/>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B3E41E-24DC-44E5-A242-12538B377EB6}" type="slidenum">
              <a:rPr lang="el-GR" smtClean="0"/>
              <a:pPr/>
              <a:t>78</a:t>
            </a:fld>
            <a:endParaRPr lang="el-GR"/>
          </a:p>
        </p:txBody>
      </p:sp>
      <p:pic>
        <p:nvPicPr>
          <p:cNvPr id="19460" name="Picture 4" descr="Σχεδιάγραμμα σταδίων ωρίμανσης σε σχέση με την ένταση χρώματος."/>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1275" y="4154488"/>
            <a:ext cx="5292725" cy="2703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8" name="Picture 2" descr="Σχεδιάγραμμα με στάδια ωρίμασης σε σχέση με το χρώμα."/>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628775"/>
            <a:ext cx="5003800" cy="263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descr="Σχεδιάγραμμα σταδίων ωρίμανσης σε σχέση με την φωτεινότητα EL."/>
          <p:cNvPicPr>
            <a:picLocks noGrp="1" noChangeAspect="1" noChangeArrowheads="1"/>
          </p:cNvPicPr>
          <p:nvPr>
            <p:ph type="body" idx="1"/>
          </p:nvPr>
        </p:nvPicPr>
        <p:blipFill>
          <a:blip r:embed="rId5" cstate="print">
            <a:extLst>
              <a:ext uri="{28A0092B-C50C-407E-A947-70E740481C1C}">
                <a14:useLocalDpi xmlns:a14="http://schemas.microsoft.com/office/drawing/2010/main" val="0"/>
              </a:ext>
            </a:extLst>
          </a:blip>
          <a:srcRect/>
          <a:stretch>
            <a:fillRect/>
          </a:stretch>
        </p:blipFill>
        <p:spPr>
          <a:xfrm>
            <a:off x="4500563" y="0"/>
            <a:ext cx="4643437" cy="2317750"/>
          </a:xfrm>
          <a:noFill/>
          <a:extLs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pic>
      <p:sp>
        <p:nvSpPr>
          <p:cNvPr id="19462" name="Text Box 6"/>
          <p:cNvSpPr txBox="1">
            <a:spLocks noChangeArrowheads="1"/>
          </p:cNvSpPr>
          <p:nvPr/>
        </p:nvSpPr>
        <p:spPr bwMode="auto">
          <a:xfrm>
            <a:off x="5003800" y="2276872"/>
            <a:ext cx="3930648" cy="1938992"/>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l-GR" altLang="el-GR" sz="2000" i="1" dirty="0" smtClean="0">
                <a:solidFill>
                  <a:srgbClr val="FF0000"/>
                </a:solidFill>
                <a:latin typeface="Txt" panose="00000400000000000000" pitchFamily="2" charset="0"/>
                <a:cs typeface="Txt" panose="00000400000000000000" pitchFamily="2" charset="0"/>
              </a:rPr>
              <a:t>Ποια από τις 3 παραμέτρους του χρώματος τομάτας επηρεάστηκε από την έλλειψη </a:t>
            </a:r>
            <a:r>
              <a:rPr lang="en-US" altLang="el-GR" sz="2000" i="1" dirty="0" smtClean="0">
                <a:solidFill>
                  <a:srgbClr val="FF0000"/>
                </a:solidFill>
                <a:latin typeface="Txt" panose="00000400000000000000" pitchFamily="2" charset="0"/>
                <a:cs typeface="Txt" panose="00000400000000000000" pitchFamily="2" charset="0"/>
              </a:rPr>
              <a:t>UV </a:t>
            </a:r>
            <a:r>
              <a:rPr lang="el-GR" altLang="el-GR" sz="2000" i="1" dirty="0" smtClean="0">
                <a:solidFill>
                  <a:srgbClr val="FF0000"/>
                </a:solidFill>
                <a:latin typeface="Txt" panose="00000400000000000000" pitchFamily="2" charset="0"/>
                <a:cs typeface="Txt" panose="00000400000000000000" pitchFamily="2" charset="0"/>
              </a:rPr>
              <a:t>ακτινοβολίας στο περιβάλλον της???</a:t>
            </a:r>
            <a:endParaRPr lang="el-GR" altLang="el-GR" sz="1200" i="1" dirty="0">
              <a:solidFill>
                <a:srgbClr val="FF0000"/>
              </a:solidFill>
              <a:latin typeface="Txt" panose="00000400000000000000" pitchFamily="2" charset="0"/>
              <a:cs typeface="Txt" panose="00000400000000000000" pitchFamily="2" charset="0"/>
            </a:endParaRPr>
          </a:p>
        </p:txBody>
      </p:sp>
      <p:sp>
        <p:nvSpPr>
          <p:cNvPr id="3" name="Title 2"/>
          <p:cNvSpPr>
            <a:spLocks noGrp="1"/>
          </p:cNvSpPr>
          <p:nvPr>
            <p:ph type="title"/>
          </p:nvPr>
        </p:nvSpPr>
        <p:spPr>
          <a:xfrm>
            <a:off x="0" y="152400"/>
            <a:ext cx="4499992" cy="1332384"/>
          </a:xfrm>
        </p:spPr>
        <p:txBody>
          <a:bodyPr>
            <a:noAutofit/>
          </a:bodyPr>
          <a:lstStyle/>
          <a:p>
            <a:r>
              <a:rPr lang="el-GR" sz="3600" b="1" dirty="0" smtClean="0"/>
              <a:t>Αποτελέσματα Διδακτορικής Έρευνας</a:t>
            </a:r>
            <a:br>
              <a:rPr lang="el-GR" sz="3600" b="1" dirty="0" smtClean="0"/>
            </a:br>
            <a:endParaRPr lang="el-GR" sz="3600" b="1" dirty="0"/>
          </a:p>
        </p:txBody>
      </p:sp>
    </p:spTree>
    <p:custDataLst>
      <p:tags r:id="rId1"/>
    </p:custDataLst>
    <p:extLst>
      <p:ext uri="{BB962C8B-B14F-4D97-AF65-F5344CB8AC3E}">
        <p14:creationId xmlns:p14="http://schemas.microsoft.com/office/powerpoint/2010/main" val="1396566389"/>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B3E41E-24DC-44E5-A242-12538B377EB6}" type="slidenum">
              <a:rPr lang="el-GR" smtClean="0"/>
              <a:pPr/>
              <a:t>79</a:t>
            </a:fld>
            <a:endParaRPr lang="el-GR"/>
          </a:p>
        </p:txBody>
      </p:sp>
      <p:sp>
        <p:nvSpPr>
          <p:cNvPr id="3" name="Title 2"/>
          <p:cNvSpPr>
            <a:spLocks noGrp="1"/>
          </p:cNvSpPr>
          <p:nvPr>
            <p:ph type="title"/>
          </p:nvPr>
        </p:nvSpPr>
        <p:spPr>
          <a:xfrm>
            <a:off x="467544" y="1844824"/>
            <a:ext cx="8229600" cy="3240360"/>
          </a:xfrm>
        </p:spPr>
        <p:txBody>
          <a:bodyPr>
            <a:normAutofit fontScale="90000"/>
          </a:bodyPr>
          <a:lstStyle/>
          <a:p>
            <a:r>
              <a:rPr lang="el-GR" dirty="0"/>
              <a:t>ΜΕΤΡΗΣΗ </a:t>
            </a:r>
            <a:br>
              <a:rPr lang="el-GR" dirty="0"/>
            </a:br>
            <a:r>
              <a:rPr lang="el-GR" dirty="0"/>
              <a:t>των</a:t>
            </a:r>
            <a:br>
              <a:rPr lang="el-GR" dirty="0"/>
            </a:br>
            <a:r>
              <a:rPr lang="el-GR" dirty="0" smtClean="0"/>
              <a:t>ΟΡΓΑΝΟΛΗΠΤΙΚΩΝ</a:t>
            </a:r>
            <a:r>
              <a:rPr lang="en-US" dirty="0" smtClean="0"/>
              <a:t> </a:t>
            </a:r>
            <a:r>
              <a:rPr lang="el-GR" dirty="0" smtClean="0"/>
              <a:t>ΧΑΡΑΚΤΗΡΙΣΤΙΚΩΝ </a:t>
            </a:r>
            <a:r>
              <a:rPr lang="el-GR" dirty="0"/>
              <a:t/>
            </a:r>
            <a:br>
              <a:rPr lang="el-GR" dirty="0"/>
            </a:br>
            <a:r>
              <a:rPr lang="el-GR" dirty="0"/>
              <a:t>των</a:t>
            </a:r>
            <a:br>
              <a:rPr lang="el-GR" dirty="0"/>
            </a:br>
            <a:r>
              <a:rPr lang="el-GR" dirty="0"/>
              <a:t>ΟΠΩΡΟΚΗΠΕΥΤΙΚΩΝ</a:t>
            </a:r>
          </a:p>
        </p:txBody>
      </p:sp>
    </p:spTree>
    <p:extLst>
      <p:ext uri="{BB962C8B-B14F-4D97-AF65-F5344CB8AC3E}">
        <p14:creationId xmlns:p14="http://schemas.microsoft.com/office/powerpoint/2010/main" val="167325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B3E41E-24DC-44E5-A242-12538B377EB6}" type="slidenum">
              <a:rPr lang="el-GR" smtClean="0"/>
              <a:pPr/>
              <a:t>8</a:t>
            </a:fld>
            <a:endParaRPr lang="el-GR"/>
          </a:p>
        </p:txBody>
      </p:sp>
      <p:sp>
        <p:nvSpPr>
          <p:cNvPr id="5" name="Ορθογώνιο 4"/>
          <p:cNvSpPr/>
          <p:nvPr/>
        </p:nvSpPr>
        <p:spPr>
          <a:xfrm>
            <a:off x="7812360" y="2420888"/>
            <a:ext cx="1008112" cy="1862048"/>
          </a:xfrm>
          <a:prstGeom prst="rect">
            <a:avLst/>
          </a:prstGeom>
        </p:spPr>
        <p:txBody>
          <a:bodyPr wrap="square">
            <a:spAutoFit/>
          </a:bodyPr>
          <a:lstStyle/>
          <a:p>
            <a:r>
              <a:rPr lang="el-GR" sz="11500" b="1" dirty="0"/>
              <a:t>?</a:t>
            </a:r>
          </a:p>
        </p:txBody>
      </p:sp>
      <p:graphicFrame>
        <p:nvGraphicFramePr>
          <p:cNvPr id="3" name="Διάγραμμα 2" descr="Ποια είναι η χρυσή τομή των παραπάνω;"/>
          <p:cNvGraphicFramePr/>
          <p:nvPr>
            <p:extLst>
              <p:ext uri="{D42A27DB-BD31-4B8C-83A1-F6EECF244321}">
                <p14:modId xmlns:p14="http://schemas.microsoft.com/office/powerpoint/2010/main" val="2179085770"/>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p:txBody>
          <a:bodyPr/>
          <a:lstStyle/>
          <a:p>
            <a:r>
              <a:rPr lang="el-GR" smtClean="0"/>
              <a:t>Χρυσή τομή</a:t>
            </a:r>
            <a:endParaRPr lang="el-GR"/>
          </a:p>
        </p:txBody>
      </p:sp>
    </p:spTree>
    <p:custDataLst>
      <p:tags r:id="rId1"/>
    </p:custDataLst>
    <p:extLst>
      <p:ext uri="{BB962C8B-B14F-4D97-AF65-F5344CB8AC3E}">
        <p14:creationId xmlns:p14="http://schemas.microsoft.com/office/powerpoint/2010/main" val="131020123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B3E41E-24DC-44E5-A242-12538B377EB6}" type="slidenum">
              <a:rPr lang="el-GR" smtClean="0"/>
              <a:pPr/>
              <a:t>80</a:t>
            </a:fld>
            <a:endParaRPr lang="el-GR"/>
          </a:p>
        </p:txBody>
      </p:sp>
      <p:sp>
        <p:nvSpPr>
          <p:cNvPr id="4" name="Content Placeholder 3"/>
          <p:cNvSpPr>
            <a:spLocks noGrp="1"/>
          </p:cNvSpPr>
          <p:nvPr>
            <p:ph idx="1"/>
          </p:nvPr>
        </p:nvSpPr>
        <p:spPr>
          <a:xfrm>
            <a:off x="457200" y="980728"/>
            <a:ext cx="8229600" cy="5400601"/>
          </a:xfrm>
        </p:spPr>
        <p:txBody>
          <a:bodyPr>
            <a:normAutofit fontScale="85000" lnSpcReduction="10000"/>
          </a:bodyPr>
          <a:lstStyle/>
          <a:p>
            <a:pPr marL="0" indent="0">
              <a:buNone/>
            </a:pPr>
            <a:r>
              <a:rPr lang="el-GR" b="1" dirty="0" smtClean="0"/>
              <a:t>1. Περιεκτικότητα σε διαλυτά στερεά συστατικά %. </a:t>
            </a:r>
          </a:p>
          <a:p>
            <a:pPr marL="0" indent="0">
              <a:buNone/>
            </a:pPr>
            <a:r>
              <a:rPr lang="el-GR" dirty="0" smtClean="0"/>
              <a:t>Μέτρηση με το φορητό </a:t>
            </a:r>
            <a:r>
              <a:rPr lang="el-GR" dirty="0" err="1" smtClean="0"/>
              <a:t>διαθλασίμετρο</a:t>
            </a:r>
            <a:r>
              <a:rPr lang="el-GR" dirty="0" smtClean="0"/>
              <a:t> μοντέλο 53000 C, της εταιρίας SOLO STRUMENTI PROFESSIONALI, </a:t>
            </a:r>
            <a:r>
              <a:rPr lang="el-GR" dirty="0" err="1" smtClean="0"/>
              <a:t>tr</a:t>
            </a:r>
            <a:r>
              <a:rPr lang="el-GR" dirty="0" smtClean="0"/>
              <a:t>® με διαβάθμιση της κλίμακας </a:t>
            </a:r>
            <a:r>
              <a:rPr lang="el-GR" dirty="0" err="1" smtClean="0"/>
              <a:t>οBrix</a:t>
            </a:r>
            <a:r>
              <a:rPr lang="el-GR" dirty="0" smtClean="0"/>
              <a:t> από 0 - 32%. </a:t>
            </a:r>
          </a:p>
          <a:p>
            <a:pPr marL="0" indent="0">
              <a:buNone/>
            </a:pPr>
            <a:endParaRPr lang="el-GR" dirty="0" smtClean="0"/>
          </a:p>
          <a:p>
            <a:pPr marL="0" indent="0">
              <a:buNone/>
            </a:pPr>
            <a:r>
              <a:rPr lang="el-GR" b="1" dirty="0" smtClean="0"/>
              <a:t>2. </a:t>
            </a:r>
            <a:r>
              <a:rPr lang="el-GR" b="1" dirty="0" err="1" smtClean="0"/>
              <a:t>Ογκομετρούμενη</a:t>
            </a:r>
            <a:r>
              <a:rPr lang="el-GR" b="1" dirty="0" smtClean="0"/>
              <a:t> οξύτητα. </a:t>
            </a:r>
          </a:p>
          <a:p>
            <a:pPr marL="0" indent="0">
              <a:buNone/>
            </a:pPr>
            <a:r>
              <a:rPr lang="el-GR" dirty="0" smtClean="0"/>
              <a:t>Εκφράζεται με την περιεκτικότητα σε κιτρικό οξύ %. Η μέτρηση γίνεται με τιτλοδότηση.</a:t>
            </a:r>
          </a:p>
          <a:p>
            <a:pPr marL="0" indent="0">
              <a:buNone/>
            </a:pPr>
            <a:r>
              <a:rPr lang="el-GR" b="1" dirty="0" smtClean="0"/>
              <a:t>3. </a:t>
            </a:r>
            <a:r>
              <a:rPr lang="el-GR" b="1" dirty="0" err="1" smtClean="0"/>
              <a:t>pH</a:t>
            </a:r>
            <a:endParaRPr lang="el-GR" b="1" dirty="0" smtClean="0"/>
          </a:p>
          <a:p>
            <a:pPr marL="0" indent="0">
              <a:buNone/>
            </a:pPr>
            <a:r>
              <a:rPr lang="el-GR" b="1" dirty="0" smtClean="0"/>
              <a:t>4.</a:t>
            </a:r>
            <a:r>
              <a:rPr lang="el-GR" dirty="0" smtClean="0"/>
              <a:t> </a:t>
            </a:r>
            <a:r>
              <a:rPr lang="el-GR" b="1" dirty="0" smtClean="0"/>
              <a:t>Περιεκτικότητα σε βιταμίνη C και σε άλλες βιταμίνες.</a:t>
            </a:r>
          </a:p>
          <a:p>
            <a:pPr marL="0" indent="0">
              <a:buNone/>
            </a:pPr>
            <a:r>
              <a:rPr lang="el-GR" b="1" dirty="0" smtClean="0"/>
              <a:t>5. Περιεκτικότητα σε χρωστικές ουσίες, όπως το </a:t>
            </a:r>
            <a:r>
              <a:rPr lang="el-GR" b="1" dirty="0" err="1" smtClean="0"/>
              <a:t>λυκοπένιο</a:t>
            </a:r>
            <a:r>
              <a:rPr lang="el-GR" b="1" dirty="0" smtClean="0"/>
              <a:t>.</a:t>
            </a:r>
          </a:p>
          <a:p>
            <a:pPr marL="0" indent="0">
              <a:buNone/>
            </a:pPr>
            <a:endParaRPr lang="el-GR" dirty="0" smtClean="0"/>
          </a:p>
          <a:p>
            <a:pPr marL="0" indent="0">
              <a:buNone/>
            </a:pPr>
            <a:endParaRPr lang="el-GR" dirty="0" smtClean="0"/>
          </a:p>
          <a:p>
            <a:pPr marL="0" indent="0">
              <a:buNone/>
            </a:pPr>
            <a:endParaRPr lang="el-GR" dirty="0"/>
          </a:p>
        </p:txBody>
      </p:sp>
      <p:sp>
        <p:nvSpPr>
          <p:cNvPr id="3" name="Title 2"/>
          <p:cNvSpPr>
            <a:spLocks noGrp="1"/>
          </p:cNvSpPr>
          <p:nvPr>
            <p:ph type="title"/>
          </p:nvPr>
        </p:nvSpPr>
        <p:spPr>
          <a:xfrm>
            <a:off x="467544" y="0"/>
            <a:ext cx="8229600" cy="1143000"/>
          </a:xfrm>
        </p:spPr>
        <p:txBody>
          <a:bodyPr/>
          <a:lstStyle/>
          <a:p>
            <a:r>
              <a:rPr lang="el-GR" dirty="0" smtClean="0"/>
              <a:t>Μετρήσεις</a:t>
            </a:r>
            <a:endParaRPr lang="el-GR" dirty="0"/>
          </a:p>
        </p:txBody>
      </p:sp>
    </p:spTree>
    <p:extLst>
      <p:ext uri="{BB962C8B-B14F-4D97-AF65-F5344CB8AC3E}">
        <p14:creationId xmlns:p14="http://schemas.microsoft.com/office/powerpoint/2010/main" val="349749113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B3E41E-24DC-44E5-A242-12538B377EB6}" type="slidenum">
              <a:rPr lang="el-GR" smtClean="0"/>
              <a:pPr/>
              <a:t>81</a:t>
            </a:fld>
            <a:endParaRPr lang="el-GR"/>
          </a:p>
        </p:txBody>
      </p:sp>
      <p:sp>
        <p:nvSpPr>
          <p:cNvPr id="3" name="Rectangle 5"/>
          <p:cNvSpPr txBox="1">
            <a:spLocks noChangeArrowheads="1"/>
          </p:cNvSpPr>
          <p:nvPr/>
        </p:nvSpPr>
        <p:spPr bwMode="auto">
          <a:xfrm>
            <a:off x="1655676" y="4869160"/>
            <a:ext cx="6624736" cy="851793"/>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hangingPunct="1"/>
            <a:r>
              <a:rPr lang="el-GR" altLang="el-GR" sz="3200" kern="0" dirty="0" smtClean="0">
                <a:effectLst/>
                <a:latin typeface="Comic Sans MS" pitchFamily="66" charset="0"/>
              </a:rPr>
              <a:t>Φορητό </a:t>
            </a:r>
            <a:r>
              <a:rPr lang="el-GR" altLang="el-GR" sz="3200" kern="0" dirty="0" err="1" smtClean="0">
                <a:effectLst/>
                <a:latin typeface="Comic Sans MS" pitchFamily="66" charset="0"/>
              </a:rPr>
              <a:t>διαθλασίμετρο</a:t>
            </a:r>
            <a:endParaRPr lang="el-GR" altLang="el-GR" sz="3200" kern="0" dirty="0" smtClean="0">
              <a:effectLst/>
              <a:latin typeface="Comic Sans MS" pitchFamily="66" charset="0"/>
            </a:endParaRPr>
          </a:p>
        </p:txBody>
      </p:sp>
      <p:pic>
        <p:nvPicPr>
          <p:cNvPr id="4" name="Εικόνα 3" descr="Εικόνα ενός φορητού διαθλασίμετρου,"/>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814236"/>
            <a:ext cx="6120680" cy="3198939"/>
          </a:xfrm>
          <a:prstGeom prst="rect">
            <a:avLst/>
          </a:prstGeom>
          <a:noFill/>
        </p:spPr>
      </p:pic>
      <p:sp>
        <p:nvSpPr>
          <p:cNvPr id="5" name="Title 4"/>
          <p:cNvSpPr>
            <a:spLocks noGrp="1"/>
          </p:cNvSpPr>
          <p:nvPr>
            <p:ph type="title"/>
          </p:nvPr>
        </p:nvSpPr>
        <p:spPr/>
        <p:txBody>
          <a:bodyPr>
            <a:normAutofit fontScale="90000"/>
          </a:bodyPr>
          <a:lstStyle/>
          <a:p>
            <a:r>
              <a:rPr lang="el-GR" dirty="0" smtClean="0"/>
              <a:t>Μέτρηση </a:t>
            </a:r>
            <a:r>
              <a:rPr lang="el-GR" dirty="0"/>
              <a:t>Διαλυτών Στερεών Συστατικών </a:t>
            </a:r>
            <a:r>
              <a:rPr lang="en-US" dirty="0" smtClean="0"/>
              <a:t>;;;</a:t>
            </a:r>
            <a:endParaRPr lang="el-GR" dirty="0"/>
          </a:p>
        </p:txBody>
      </p:sp>
    </p:spTree>
    <p:custDataLst>
      <p:tags r:id="rId1"/>
    </p:custDataLst>
    <p:extLst>
      <p:ext uri="{BB962C8B-B14F-4D97-AF65-F5344CB8AC3E}">
        <p14:creationId xmlns:p14="http://schemas.microsoft.com/office/powerpoint/2010/main" val="79481649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1B7E62D-EF0F-4F4E-8DF6-58180E0760E8}" type="slidenum">
              <a:rPr lang="el-GR" smtClean="0">
                <a:solidFill>
                  <a:schemeClr val="tx1"/>
                </a:solidFill>
              </a:rPr>
              <a:pPr>
                <a:defRPr/>
              </a:pPr>
              <a:t>82</a:t>
            </a:fld>
            <a:endParaRPr lang="el-GR">
              <a:solidFill>
                <a:schemeClr val="tx1"/>
              </a:solidFill>
            </a:endParaRPr>
          </a:p>
        </p:txBody>
      </p:sp>
      <p:graphicFrame>
        <p:nvGraphicFramePr>
          <p:cNvPr id="126071" name="Group 119"/>
          <p:cNvGraphicFramePr>
            <a:graphicFrameLocks noGrp="1"/>
          </p:cNvGraphicFramePr>
          <p:nvPr>
            <p:ph idx="1"/>
            <p:custDataLst>
              <p:tags r:id="rId1"/>
            </p:custDataLst>
            <p:extLst>
              <p:ext uri="{D42A27DB-BD31-4B8C-83A1-F6EECF244321}">
                <p14:modId xmlns:p14="http://schemas.microsoft.com/office/powerpoint/2010/main" val="3733809350"/>
              </p:ext>
            </p:extLst>
          </p:nvPr>
        </p:nvGraphicFramePr>
        <p:xfrm>
          <a:off x="457200" y="2060846"/>
          <a:ext cx="8229600" cy="4266047"/>
        </p:xfrm>
        <a:graphic>
          <a:graphicData uri="http://schemas.openxmlformats.org/drawingml/2006/table">
            <a:tbl>
              <a:tblPr firstRow="1" firstCol="1"/>
              <a:tblGrid>
                <a:gridCol w="4808863"/>
                <a:gridCol w="3420737"/>
              </a:tblGrid>
              <a:tr h="47424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l-GR" sz="2400" b="1" i="0" u="none" strike="noStrike" cap="none" normalizeH="0" baseline="0" dirty="0" smtClean="0">
                          <a:ln>
                            <a:noFill/>
                          </a:ln>
                          <a:solidFill>
                            <a:schemeClr val="tx1"/>
                          </a:solidFill>
                          <a:effectLst/>
                          <a:latin typeface="Arial" charset="0"/>
                        </a:rPr>
                        <a:t>ΕΙΔΟΣ ΚΑΡΠΟΥ</a:t>
                      </a:r>
                    </a:p>
                  </a:txBody>
                  <a:tcPr marL="118982" marR="11898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2400" b="1" i="0" u="none" strike="noStrike" cap="none" normalizeH="0" baseline="0" dirty="0" smtClean="0">
                          <a:ln>
                            <a:noFill/>
                          </a:ln>
                          <a:solidFill>
                            <a:schemeClr val="tx1"/>
                          </a:solidFill>
                          <a:effectLst/>
                          <a:latin typeface="Arial" charset="0"/>
                        </a:rPr>
                        <a:t>BRIX %</a:t>
                      </a:r>
                      <a:endParaRPr kumimoji="0" lang="el-GR" sz="2400" b="1" i="0" u="none" strike="noStrike" cap="none" normalizeH="0" baseline="0" dirty="0" smtClean="0">
                        <a:ln>
                          <a:noFill/>
                        </a:ln>
                        <a:solidFill>
                          <a:schemeClr val="tx1"/>
                        </a:solidFill>
                        <a:effectLst/>
                        <a:latin typeface="Arial" charset="0"/>
                      </a:endParaRPr>
                    </a:p>
                  </a:txBody>
                  <a:tcPr marL="118982" marR="11898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424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l-GR" sz="2400" b="0" i="0" u="none" strike="noStrike" cap="none" normalizeH="0" baseline="0" dirty="0" smtClean="0">
                          <a:ln>
                            <a:noFill/>
                          </a:ln>
                          <a:solidFill>
                            <a:schemeClr val="tx1"/>
                          </a:solidFill>
                          <a:effectLst/>
                          <a:latin typeface="Arial" charset="0"/>
                        </a:rPr>
                        <a:t>ΚΟΚΚΙΝΟ ΜΗΛΟ</a:t>
                      </a:r>
                    </a:p>
                  </a:txBody>
                  <a:tcPr marL="118982" marR="11898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l-GR" sz="2400" b="0" i="0" u="none" strike="noStrike" cap="none" normalizeH="0" baseline="0" dirty="0" smtClean="0">
                          <a:ln>
                            <a:noFill/>
                          </a:ln>
                          <a:solidFill>
                            <a:schemeClr val="tx1"/>
                          </a:solidFill>
                          <a:effectLst/>
                          <a:latin typeface="Arial" charset="0"/>
                        </a:rPr>
                        <a:t>13%</a:t>
                      </a:r>
                    </a:p>
                  </a:txBody>
                  <a:tcPr marL="118982" marR="11898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317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l-GR" sz="2400" b="0" i="0" u="none" strike="noStrike" cap="none" normalizeH="0" baseline="0" dirty="0" smtClean="0">
                          <a:ln>
                            <a:noFill/>
                          </a:ln>
                          <a:solidFill>
                            <a:schemeClr val="tx1"/>
                          </a:solidFill>
                          <a:effectLst/>
                          <a:latin typeface="Arial" charset="0"/>
                        </a:rPr>
                        <a:t>ΠΡΑΣΙΝΟ ΜΗΛΟ</a:t>
                      </a:r>
                    </a:p>
                  </a:txBody>
                  <a:tcPr marL="118982" marR="11898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l-GR" sz="2400" b="0" i="0" u="none" strike="noStrike" cap="none" normalizeH="0" baseline="0" smtClean="0">
                          <a:ln>
                            <a:noFill/>
                          </a:ln>
                          <a:solidFill>
                            <a:schemeClr val="tx1"/>
                          </a:solidFill>
                          <a:effectLst/>
                          <a:latin typeface="Arial" charset="0"/>
                        </a:rPr>
                        <a:t>12,4%</a:t>
                      </a:r>
                    </a:p>
                  </a:txBody>
                  <a:tcPr marL="118982" marR="11898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424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l-GR" sz="2400" b="0" i="0" u="none" strike="noStrike" cap="none" normalizeH="0" baseline="0" smtClean="0">
                          <a:ln>
                            <a:noFill/>
                          </a:ln>
                          <a:solidFill>
                            <a:schemeClr val="tx1"/>
                          </a:solidFill>
                          <a:effectLst/>
                          <a:latin typeface="Arial" charset="0"/>
                        </a:rPr>
                        <a:t>ΑΚΤΙΝΙΔΙΟ</a:t>
                      </a:r>
                    </a:p>
                  </a:txBody>
                  <a:tcPr marL="118982" marR="11898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l-GR" sz="2400" b="0" i="0" u="none" strike="noStrike" cap="none" normalizeH="0" baseline="0" dirty="0" smtClean="0">
                          <a:ln>
                            <a:noFill/>
                          </a:ln>
                          <a:solidFill>
                            <a:schemeClr val="tx1"/>
                          </a:solidFill>
                          <a:effectLst/>
                          <a:latin typeface="Arial" charset="0"/>
                        </a:rPr>
                        <a:t>12%</a:t>
                      </a:r>
                    </a:p>
                  </a:txBody>
                  <a:tcPr marL="118982" marR="11898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424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l-GR" sz="2400" b="0" i="0" u="none" strike="noStrike" cap="none" normalizeH="0" baseline="0" dirty="0" smtClean="0">
                          <a:ln>
                            <a:noFill/>
                          </a:ln>
                          <a:solidFill>
                            <a:schemeClr val="tx1"/>
                          </a:solidFill>
                          <a:effectLst/>
                          <a:latin typeface="Arial" charset="0"/>
                        </a:rPr>
                        <a:t>(Εσπεριδοειδή </a:t>
                      </a:r>
                    </a:p>
                  </a:txBody>
                  <a:tcPr marL="118982" marR="11898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l-GR" sz="2400" b="0" i="0" u="none" strike="noStrike" cap="none" normalizeH="0" baseline="0" dirty="0" smtClean="0">
                          <a:ln>
                            <a:noFill/>
                          </a:ln>
                          <a:solidFill>
                            <a:schemeClr val="tx1"/>
                          </a:solidFill>
                          <a:effectLst/>
                          <a:latin typeface="Arial" charset="0"/>
                        </a:rPr>
                        <a:t>11%)</a:t>
                      </a:r>
                    </a:p>
                  </a:txBody>
                  <a:tcPr marL="118982" marR="11898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424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l-GR" sz="2400" b="0" i="0" u="none" strike="noStrike" cap="none" normalizeH="0" baseline="0" dirty="0" smtClean="0">
                          <a:ln>
                            <a:noFill/>
                          </a:ln>
                          <a:solidFill>
                            <a:srgbClr val="FF0000"/>
                          </a:solidFill>
                          <a:effectLst/>
                          <a:latin typeface="Arial" charset="0"/>
                        </a:rPr>
                        <a:t>ΠΟΡΤΟΚΑΛΙ</a:t>
                      </a:r>
                    </a:p>
                  </a:txBody>
                  <a:tcPr marL="118982" marR="11898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l-GR" sz="2400" b="0" i="0" u="none" strike="noStrike" cap="none" normalizeH="0" baseline="0" dirty="0" smtClean="0">
                          <a:ln>
                            <a:noFill/>
                          </a:ln>
                          <a:solidFill>
                            <a:srgbClr val="FF0000"/>
                          </a:solidFill>
                          <a:effectLst/>
                          <a:latin typeface="Arial" charset="0"/>
                        </a:rPr>
                        <a:t>7,1%</a:t>
                      </a:r>
                    </a:p>
                  </a:txBody>
                  <a:tcPr marL="118982" marR="11898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317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l-GR" sz="2400" b="0" i="0" u="none" strike="noStrike" cap="none" normalizeH="0" baseline="0" dirty="0" smtClean="0">
                          <a:ln>
                            <a:noFill/>
                          </a:ln>
                          <a:solidFill>
                            <a:srgbClr val="FF0000"/>
                          </a:solidFill>
                          <a:effectLst/>
                          <a:latin typeface="Arial" charset="0"/>
                        </a:rPr>
                        <a:t>ΛΕΜΟΝΙ</a:t>
                      </a:r>
                    </a:p>
                  </a:txBody>
                  <a:tcPr marL="118982" marR="11898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l-GR" sz="2400" b="0" i="0" u="none" strike="noStrike" cap="none" normalizeH="0" baseline="0" dirty="0" smtClean="0">
                          <a:ln>
                            <a:noFill/>
                          </a:ln>
                          <a:solidFill>
                            <a:srgbClr val="FF0000"/>
                          </a:solidFill>
                          <a:effectLst/>
                          <a:latin typeface="Arial" charset="0"/>
                        </a:rPr>
                        <a:t>6,8%</a:t>
                      </a:r>
                    </a:p>
                  </a:txBody>
                  <a:tcPr marL="118982" marR="11898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424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l-GR" sz="2400" b="0" i="0" u="none" strike="noStrike" cap="none" normalizeH="0" baseline="0" dirty="0" smtClean="0">
                          <a:ln>
                            <a:noFill/>
                          </a:ln>
                          <a:solidFill>
                            <a:schemeClr val="tx1"/>
                          </a:solidFill>
                          <a:effectLst/>
                          <a:latin typeface="Arial" charset="0"/>
                        </a:rPr>
                        <a:t>ΤΟΜΑΤΑ</a:t>
                      </a:r>
                    </a:p>
                  </a:txBody>
                  <a:tcPr marL="118982" marR="11898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l-GR" sz="2400" b="0" i="0" u="none" strike="noStrike" cap="none" normalizeH="0" baseline="0" dirty="0" smtClean="0">
                          <a:ln>
                            <a:noFill/>
                          </a:ln>
                          <a:solidFill>
                            <a:schemeClr val="tx1"/>
                          </a:solidFill>
                          <a:effectLst/>
                          <a:latin typeface="Arial" charset="0"/>
                        </a:rPr>
                        <a:t>5%</a:t>
                      </a:r>
                    </a:p>
                  </a:txBody>
                  <a:tcPr marL="118982" marR="11898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424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l-GR" sz="2400" b="0" i="0" u="none" strike="noStrike" cap="none" normalizeH="0" baseline="0" dirty="0" smtClean="0">
                          <a:ln>
                            <a:noFill/>
                          </a:ln>
                          <a:solidFill>
                            <a:schemeClr val="tx1"/>
                          </a:solidFill>
                          <a:effectLst/>
                          <a:latin typeface="Arial" charset="0"/>
                        </a:rPr>
                        <a:t>ΜΕΛΙΤΖΑΝΑ</a:t>
                      </a:r>
                    </a:p>
                  </a:txBody>
                  <a:tcPr marL="118982" marR="11898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l-GR" sz="2400" b="0" i="0" u="none" strike="noStrike" cap="none" normalizeH="0" baseline="0" dirty="0" smtClean="0">
                          <a:ln>
                            <a:noFill/>
                          </a:ln>
                          <a:solidFill>
                            <a:schemeClr val="tx1"/>
                          </a:solidFill>
                          <a:effectLst/>
                          <a:latin typeface="Arial" charset="0"/>
                        </a:rPr>
                        <a:t>4,6%</a:t>
                      </a:r>
                    </a:p>
                  </a:txBody>
                  <a:tcPr marL="118982" marR="11898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Title 2"/>
          <p:cNvSpPr>
            <a:spLocks noGrp="1"/>
          </p:cNvSpPr>
          <p:nvPr>
            <p:ph type="title"/>
          </p:nvPr>
        </p:nvSpPr>
        <p:spPr>
          <a:xfrm>
            <a:off x="107504" y="116632"/>
            <a:ext cx="9036496" cy="1728192"/>
          </a:xfrm>
        </p:spPr>
        <p:txBody>
          <a:bodyPr>
            <a:noAutofit/>
          </a:bodyPr>
          <a:lstStyle/>
          <a:p>
            <a:r>
              <a:rPr lang="el-GR" sz="3600" dirty="0"/>
              <a:t>ΠΕΡΙΕΚΤΙΚΟΤΗΤΑ ΣΕ ΔΙΑΛΥΤΑ ΣΤΕΡΕΑ ΣΥΣΤΑΤΙΚΑ </a:t>
            </a:r>
            <a:r>
              <a:rPr lang="el-GR" sz="3600" dirty="0" smtClean="0"/>
              <a:t> </a:t>
            </a:r>
            <a:r>
              <a:rPr lang="el-GR" sz="3600" dirty="0"/>
              <a:t>(BRIX </a:t>
            </a:r>
            <a:r>
              <a:rPr lang="el-GR" sz="3600" dirty="0" smtClean="0"/>
              <a:t>%)</a:t>
            </a:r>
            <a:r>
              <a:rPr lang="en-US" sz="3600" dirty="0" smtClean="0"/>
              <a:t> - </a:t>
            </a:r>
            <a:r>
              <a:rPr lang="el-GR" sz="3600" dirty="0" smtClean="0"/>
              <a:t>ΜΕΤΡΗΣΕΙΣ </a:t>
            </a:r>
            <a:r>
              <a:rPr lang="el-GR" sz="3600" dirty="0"/>
              <a:t>ΣΤΟ ΕΡΓΑΣΤΗΡΙΟ ΑΠΟΘΗΚΕΥΣΗΣ Γ</a:t>
            </a:r>
            <a:r>
              <a:rPr lang="el-GR" sz="3600" dirty="0" smtClean="0"/>
              <a:t>ΕΩΡΓΙΚΩΝ </a:t>
            </a:r>
            <a:r>
              <a:rPr lang="el-GR" sz="3600" dirty="0"/>
              <a:t>ΠΡΟΪΟΝΤΩΝ του ΤΕΙ </a:t>
            </a:r>
            <a:r>
              <a:rPr lang="el-GR" sz="3600" dirty="0" smtClean="0"/>
              <a:t>ΘΕΣΣΑΛΙΑΣ</a:t>
            </a:r>
            <a:endParaRPr lang="el-GR" sz="3600" dirty="0"/>
          </a:p>
        </p:txBody>
      </p:sp>
    </p:spTree>
    <p:extLst>
      <p:ext uri="{BB962C8B-B14F-4D97-AF65-F5344CB8AC3E}">
        <p14:creationId xmlns:p14="http://schemas.microsoft.com/office/powerpoint/2010/main" val="19282968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4B3E41E-24DC-44E5-A242-12538B377EB6}" type="slidenum">
              <a:rPr lang="el-GR" smtClean="0"/>
              <a:pPr/>
              <a:t>83</a:t>
            </a:fld>
            <a:endParaRPr lang="el-GR"/>
          </a:p>
        </p:txBody>
      </p:sp>
      <p:sp>
        <p:nvSpPr>
          <p:cNvPr id="5" name="Content Placeholder 4"/>
          <p:cNvSpPr>
            <a:spLocks noGrp="1"/>
          </p:cNvSpPr>
          <p:nvPr>
            <p:ph idx="1"/>
          </p:nvPr>
        </p:nvSpPr>
        <p:spPr>
          <a:xfrm>
            <a:off x="179512" y="1196752"/>
            <a:ext cx="8784976" cy="5256584"/>
          </a:xfrm>
        </p:spPr>
        <p:txBody>
          <a:bodyPr>
            <a:normAutofit fontScale="85000" lnSpcReduction="10000"/>
          </a:bodyPr>
          <a:lstStyle/>
          <a:p>
            <a:pPr marL="0" indent="0">
              <a:buNone/>
            </a:pPr>
            <a:r>
              <a:rPr lang="el-GR" dirty="0"/>
              <a:t>Ο προσδιορισμός του </a:t>
            </a:r>
            <a:r>
              <a:rPr lang="el-GR" dirty="0" err="1"/>
              <a:t>pH</a:t>
            </a:r>
            <a:r>
              <a:rPr lang="el-GR" dirty="0"/>
              <a:t> και της </a:t>
            </a:r>
            <a:r>
              <a:rPr lang="el-GR" dirty="0" err="1"/>
              <a:t>ογκομετρούμενης</a:t>
            </a:r>
            <a:r>
              <a:rPr lang="el-GR" dirty="0"/>
              <a:t> οξύτητας, </a:t>
            </a:r>
          </a:p>
          <a:p>
            <a:pPr marL="0" indent="0">
              <a:buNone/>
            </a:pPr>
            <a:r>
              <a:rPr lang="el-GR" dirty="0"/>
              <a:t>πραγματοποιούνταν </a:t>
            </a:r>
            <a:r>
              <a:rPr lang="el-GR" dirty="0" smtClean="0"/>
              <a:t> σε </a:t>
            </a:r>
            <a:r>
              <a:rPr lang="el-GR" dirty="0"/>
              <a:t>50 ml εκχυλίσματος, (=10g πολτοποιημένου δείγματος αναμιγνύονταν με 100ml </a:t>
            </a:r>
            <a:r>
              <a:rPr lang="el-GR" dirty="0" err="1"/>
              <a:t>απεσταγμένου</a:t>
            </a:r>
            <a:r>
              <a:rPr lang="el-GR" dirty="0"/>
              <a:t> νερού). </a:t>
            </a:r>
          </a:p>
          <a:p>
            <a:pPr marL="0" indent="0">
              <a:buNone/>
            </a:pPr>
            <a:endParaRPr lang="el-GR" dirty="0"/>
          </a:p>
          <a:p>
            <a:pPr marL="0" indent="0">
              <a:buNone/>
            </a:pPr>
            <a:r>
              <a:rPr lang="el-GR" dirty="0"/>
              <a:t>Το εκχύλισμα, μετά από προσθήκη 3-4 σταγόνων δείκτη </a:t>
            </a:r>
            <a:r>
              <a:rPr lang="el-GR" dirty="0" err="1"/>
              <a:t>φαινολοφθαλεϊνης</a:t>
            </a:r>
            <a:r>
              <a:rPr lang="el-GR" dirty="0"/>
              <a:t> (αλκοολικό διάλυμα </a:t>
            </a:r>
            <a:r>
              <a:rPr lang="el-GR" dirty="0" err="1"/>
              <a:t>φαινολοφθαλεϊνης</a:t>
            </a:r>
            <a:r>
              <a:rPr lang="el-GR" dirty="0"/>
              <a:t> 1%), </a:t>
            </a:r>
            <a:r>
              <a:rPr lang="el-GR" dirty="0" smtClean="0"/>
              <a:t> τιτλοδοτούνταν  με </a:t>
            </a:r>
            <a:r>
              <a:rPr lang="el-GR" dirty="0"/>
              <a:t>διάλυμα </a:t>
            </a:r>
            <a:r>
              <a:rPr lang="el-GR" dirty="0" err="1"/>
              <a:t>ΝαΟΗ</a:t>
            </a:r>
            <a:r>
              <a:rPr lang="el-GR" dirty="0"/>
              <a:t> συγκέντρωσης 0,01 Ν, (μέχρι αλλαγή του χρώματος του δείκτη). </a:t>
            </a:r>
          </a:p>
          <a:p>
            <a:pPr marL="0" indent="0">
              <a:buNone/>
            </a:pPr>
            <a:endParaRPr lang="el-GR" dirty="0" smtClean="0"/>
          </a:p>
          <a:p>
            <a:pPr marL="0" indent="0">
              <a:buNone/>
            </a:pPr>
            <a:r>
              <a:rPr lang="el-GR" dirty="0" smtClean="0"/>
              <a:t>Η </a:t>
            </a:r>
            <a:r>
              <a:rPr lang="el-GR" dirty="0" err="1"/>
              <a:t>ογκομετρούμενη</a:t>
            </a:r>
            <a:r>
              <a:rPr lang="el-GR" dirty="0"/>
              <a:t> οξύτητα εκφράζονταν ως ποσοστό % του κιτρικού οξέος. </a:t>
            </a:r>
          </a:p>
          <a:p>
            <a:pPr marL="0" indent="0">
              <a:buNone/>
            </a:pPr>
            <a:endParaRPr lang="el-GR" dirty="0"/>
          </a:p>
        </p:txBody>
      </p:sp>
      <p:sp>
        <p:nvSpPr>
          <p:cNvPr id="4" name="Title 3"/>
          <p:cNvSpPr>
            <a:spLocks noGrp="1"/>
          </p:cNvSpPr>
          <p:nvPr>
            <p:ph type="title"/>
          </p:nvPr>
        </p:nvSpPr>
        <p:spPr/>
        <p:txBody>
          <a:bodyPr/>
          <a:lstStyle/>
          <a:p>
            <a:r>
              <a:rPr lang="el-GR" dirty="0" smtClean="0"/>
              <a:t>Μέτρηση </a:t>
            </a:r>
            <a:r>
              <a:rPr lang="el-GR" dirty="0"/>
              <a:t>Οξύτητας</a:t>
            </a:r>
          </a:p>
        </p:txBody>
      </p:sp>
    </p:spTree>
    <p:custDataLst>
      <p:tags r:id="rId1"/>
    </p:custDataLst>
    <p:extLst>
      <p:ext uri="{BB962C8B-B14F-4D97-AF65-F5344CB8AC3E}">
        <p14:creationId xmlns:p14="http://schemas.microsoft.com/office/powerpoint/2010/main" val="141765295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4B3E41E-24DC-44E5-A242-12538B377EB6}" type="slidenum">
              <a:rPr lang="el-GR" smtClean="0"/>
              <a:pPr/>
              <a:t>84</a:t>
            </a:fld>
            <a:endParaRPr lang="el-GR"/>
          </a:p>
        </p:txBody>
      </p:sp>
      <p:sp>
        <p:nvSpPr>
          <p:cNvPr id="4" name="Title 3"/>
          <p:cNvSpPr>
            <a:spLocks noGrp="1"/>
          </p:cNvSpPr>
          <p:nvPr>
            <p:ph type="title"/>
          </p:nvPr>
        </p:nvSpPr>
        <p:spPr>
          <a:xfrm>
            <a:off x="539552" y="1412776"/>
            <a:ext cx="8229600" cy="4608512"/>
          </a:xfrm>
        </p:spPr>
        <p:txBody>
          <a:bodyPr>
            <a:normAutofit fontScale="90000"/>
          </a:bodyPr>
          <a:lstStyle/>
          <a:p>
            <a:r>
              <a:rPr lang="el-GR" dirty="0"/>
              <a:t>Οι υψηλές θερμοκρασίες και το ψηλό έλλειμμα κορεσμού, οδηγούν σε </a:t>
            </a:r>
            <a:r>
              <a:rPr lang="el-GR" b="1" dirty="0"/>
              <a:t>αύξηση</a:t>
            </a:r>
            <a:r>
              <a:rPr lang="el-GR" dirty="0"/>
              <a:t> της περιεκτικότητας σε διαλυτά στερεά (σάκχαρα και σε οργανικά οξέα) και μείωση του βάρους του καρπού και της περιεκτικότητας σε </a:t>
            </a:r>
            <a:r>
              <a:rPr lang="el-GR" dirty="0" smtClean="0"/>
              <a:t>νερό.</a:t>
            </a:r>
            <a:br>
              <a:rPr lang="el-GR" dirty="0" smtClean="0"/>
            </a:br>
            <a:r>
              <a:rPr lang="el-GR" i="1" dirty="0" smtClean="0"/>
              <a:t> </a:t>
            </a:r>
            <a:r>
              <a:rPr lang="el-GR" i="1" dirty="0"/>
              <a:t>(</a:t>
            </a:r>
            <a:r>
              <a:rPr lang="el-GR" i="1" dirty="0" err="1"/>
              <a:t>Leonardi</a:t>
            </a:r>
            <a:r>
              <a:rPr lang="el-GR" i="1" dirty="0"/>
              <a:t> </a:t>
            </a:r>
            <a:r>
              <a:rPr lang="el-GR" i="1" dirty="0" err="1"/>
              <a:t>et</a:t>
            </a:r>
            <a:r>
              <a:rPr lang="el-GR" i="1" dirty="0"/>
              <a:t> </a:t>
            </a:r>
            <a:r>
              <a:rPr lang="el-GR" i="1" dirty="0" err="1"/>
              <a:t>al</a:t>
            </a:r>
            <a:r>
              <a:rPr lang="el-GR" i="1" dirty="0"/>
              <a:t>. 2000).</a:t>
            </a:r>
            <a:br>
              <a:rPr lang="el-GR" i="1" dirty="0"/>
            </a:br>
            <a:endParaRPr lang="el-GR" i="1" dirty="0"/>
          </a:p>
        </p:txBody>
      </p:sp>
    </p:spTree>
    <p:extLst>
      <p:ext uri="{BB962C8B-B14F-4D97-AF65-F5344CB8AC3E}">
        <p14:creationId xmlns:p14="http://schemas.microsoft.com/office/powerpoint/2010/main" val="19172980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4B3E41E-24DC-44E5-A242-12538B377EB6}" type="slidenum">
              <a:rPr lang="el-GR" smtClean="0"/>
              <a:pPr/>
              <a:t>85</a:t>
            </a:fld>
            <a:endParaRPr lang="el-GR"/>
          </a:p>
        </p:txBody>
      </p:sp>
      <p:sp>
        <p:nvSpPr>
          <p:cNvPr id="121859" name="Rectangle 3"/>
          <p:cNvSpPr>
            <a:spLocks noGrp="1" noChangeArrowheads="1"/>
          </p:cNvSpPr>
          <p:nvPr>
            <p:ph idx="1"/>
          </p:nvPr>
        </p:nvSpPr>
        <p:spPr>
          <a:xfrm>
            <a:off x="107504" y="1600200"/>
            <a:ext cx="8856984" cy="4525963"/>
          </a:xfrm>
        </p:spPr>
        <p:txBody>
          <a:bodyPr>
            <a:noAutofit/>
          </a:bodyPr>
          <a:lstStyle/>
          <a:p>
            <a:pPr eaLnBrk="1" hangingPunct="1">
              <a:defRPr/>
            </a:pPr>
            <a:r>
              <a:rPr lang="el-GR" sz="2800" b="1" dirty="0" smtClean="0"/>
              <a:t>Εσπεριδοειδή:</a:t>
            </a:r>
            <a:r>
              <a:rPr lang="el-GR" sz="2800" dirty="0" smtClean="0"/>
              <a:t> 2% περιεκτικότητα σε κιτρικό οξύ</a:t>
            </a:r>
          </a:p>
          <a:p>
            <a:pPr eaLnBrk="1" hangingPunct="1">
              <a:defRPr/>
            </a:pPr>
            <a:r>
              <a:rPr lang="el-GR" sz="2800" b="1" dirty="0" smtClean="0"/>
              <a:t>Λεμόνια</a:t>
            </a:r>
            <a:r>
              <a:rPr lang="el-GR" sz="2800" dirty="0" smtClean="0"/>
              <a:t>: Ενδιαφέρει μόνο η περιεκτικότητα σε οξέα (περιεκτικότητα 5% σε κιτρικό οξύ) </a:t>
            </a:r>
          </a:p>
          <a:p>
            <a:pPr marL="0" indent="0" eaLnBrk="1" hangingPunct="1">
              <a:buNone/>
              <a:defRPr/>
            </a:pPr>
            <a:endParaRPr lang="el-GR" sz="2800" dirty="0" smtClean="0"/>
          </a:p>
          <a:p>
            <a:pPr marL="0" indent="0" eaLnBrk="1" hangingPunct="1">
              <a:buNone/>
              <a:defRPr/>
            </a:pPr>
            <a:r>
              <a:rPr lang="el-GR" sz="2800" dirty="0" smtClean="0"/>
              <a:t>Λόγος </a:t>
            </a:r>
            <a:r>
              <a:rPr lang="el-GR" sz="2800" dirty="0"/>
              <a:t>διαλυτά στερεά συστατικά / οξέα </a:t>
            </a:r>
            <a:r>
              <a:rPr lang="el-GR" sz="2800" dirty="0" smtClean="0"/>
              <a:t>=</a:t>
            </a:r>
          </a:p>
          <a:p>
            <a:pPr marL="0" indent="0" eaLnBrk="1" hangingPunct="1">
              <a:buNone/>
              <a:defRPr/>
            </a:pPr>
            <a:r>
              <a:rPr lang="el-GR" sz="2800" dirty="0" smtClean="0"/>
              <a:t>		 </a:t>
            </a:r>
            <a:r>
              <a:rPr lang="el-GR" sz="2800" dirty="0"/>
              <a:t>8 / 1 </a:t>
            </a:r>
            <a:r>
              <a:rPr lang="el-GR" sz="2800" dirty="0" smtClean="0"/>
              <a:t>    </a:t>
            </a:r>
            <a:r>
              <a:rPr lang="el-GR" sz="2800" dirty="0" smtClean="0"/>
              <a:t>=&gt;      </a:t>
            </a:r>
            <a:r>
              <a:rPr lang="el-GR" sz="2800" dirty="0" smtClean="0"/>
              <a:t>δείκτης </a:t>
            </a:r>
            <a:r>
              <a:rPr lang="el-GR" sz="2800" dirty="0"/>
              <a:t>έναρξης </a:t>
            </a:r>
            <a:r>
              <a:rPr lang="el-GR" sz="2800" dirty="0" smtClean="0"/>
              <a:t>συγκομιδής</a:t>
            </a:r>
            <a:r>
              <a:rPr lang="el-GR" sz="2800" dirty="0"/>
              <a:t>, </a:t>
            </a:r>
            <a:endParaRPr lang="el-GR" sz="2800" dirty="0" smtClean="0"/>
          </a:p>
          <a:p>
            <a:pPr marL="0" indent="0" eaLnBrk="1" hangingPunct="1">
              <a:buNone/>
              <a:defRPr/>
            </a:pPr>
            <a:r>
              <a:rPr lang="el-GR" sz="2800" u="sng" dirty="0" smtClean="0"/>
              <a:t>για </a:t>
            </a:r>
            <a:r>
              <a:rPr lang="el-GR" sz="2800" u="sng" dirty="0"/>
              <a:t>κατανάλωση </a:t>
            </a:r>
            <a:r>
              <a:rPr lang="el-GR" sz="2800" dirty="0"/>
              <a:t>επιθυμητό </a:t>
            </a:r>
            <a:r>
              <a:rPr lang="el-GR" sz="2800" dirty="0" smtClean="0"/>
              <a:t>    </a:t>
            </a:r>
            <a:r>
              <a:rPr lang="el-GR" sz="2800" dirty="0" smtClean="0"/>
              <a:t>=&gt;  5,5 </a:t>
            </a:r>
            <a:r>
              <a:rPr lang="el-GR" sz="2800" dirty="0"/>
              <a:t>/ 1 </a:t>
            </a:r>
            <a:r>
              <a:rPr lang="el-GR" sz="2400" dirty="0"/>
              <a:t>για </a:t>
            </a:r>
            <a:r>
              <a:rPr lang="el-GR" sz="2400" u="sng" dirty="0"/>
              <a:t>πρώιμες</a:t>
            </a:r>
            <a:r>
              <a:rPr lang="el-GR" sz="2400" dirty="0"/>
              <a:t> ποικιλίες</a:t>
            </a:r>
            <a:r>
              <a:rPr lang="el-GR" sz="2800" dirty="0"/>
              <a:t> </a:t>
            </a:r>
            <a:r>
              <a:rPr lang="el-GR" sz="2800" dirty="0" smtClean="0"/>
              <a:t>		και                          =&gt;    7 </a:t>
            </a:r>
            <a:r>
              <a:rPr lang="el-GR" sz="2800" dirty="0"/>
              <a:t>/ 1 </a:t>
            </a:r>
            <a:r>
              <a:rPr lang="el-GR" sz="2400" dirty="0"/>
              <a:t>για </a:t>
            </a:r>
            <a:r>
              <a:rPr lang="el-GR" sz="2400" u="sng" dirty="0"/>
              <a:t>όψιμες</a:t>
            </a:r>
            <a:r>
              <a:rPr lang="el-GR" sz="2400" dirty="0"/>
              <a:t> ποικιλίες</a:t>
            </a:r>
          </a:p>
          <a:p>
            <a:pPr eaLnBrk="1" hangingPunct="1">
              <a:defRPr/>
            </a:pPr>
            <a:endParaRPr lang="el-GR" sz="2800" dirty="0" smtClean="0"/>
          </a:p>
        </p:txBody>
      </p:sp>
      <p:sp>
        <p:nvSpPr>
          <p:cNvPr id="4" name="Title 3"/>
          <p:cNvSpPr>
            <a:spLocks noGrp="1"/>
          </p:cNvSpPr>
          <p:nvPr>
            <p:ph type="title"/>
          </p:nvPr>
        </p:nvSpPr>
        <p:spPr/>
        <p:txBody>
          <a:bodyPr>
            <a:normAutofit fontScale="90000"/>
          </a:bodyPr>
          <a:lstStyle/>
          <a:p>
            <a:r>
              <a:rPr lang="el-GR" dirty="0"/>
              <a:t>ΠΕΡΙΕΚΤΙΚΟΤΗΤΑ ΣΕ ΔΙΑΛΥΤΑ ΣΤΕΡΕΑ ΣΥΣΤΑΤΙΚΑ (%) ΚΑΙ ΟΞΥΤΗΤΑ (%)</a:t>
            </a:r>
          </a:p>
        </p:txBody>
      </p:sp>
    </p:spTree>
    <p:extLst>
      <p:ext uri="{BB962C8B-B14F-4D97-AF65-F5344CB8AC3E}">
        <p14:creationId xmlns:p14="http://schemas.microsoft.com/office/powerpoint/2010/main" val="256653313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dirty="0"/>
              <a:t>Δυναμόμετρο</a:t>
            </a:r>
          </a:p>
        </p:txBody>
      </p:sp>
      <p:pic>
        <p:nvPicPr>
          <p:cNvPr id="34819" name="Picture 4" descr="http://store5.yimg.com/I/ircstore_1782_11032274"/>
          <p:cNvPicPr>
            <a:picLocks noGrp="1" noChangeAspect="1" noChangeArrowheads="1"/>
          </p:cNvPicPr>
          <p:nvPr>
            <p:ph idx="1"/>
          </p:nvPr>
        </p:nvPicPr>
        <p:blipFill>
          <a:blip r:embed="rId2" r:link="rId3">
            <a:extLst>
              <a:ext uri="{28A0092B-C50C-407E-A947-70E740481C1C}">
                <a14:useLocalDpi xmlns:a14="http://schemas.microsoft.com/office/drawing/2010/main" val="0"/>
              </a:ext>
            </a:extLst>
          </a:blip>
          <a:stretch>
            <a:fillRect/>
          </a:stretch>
        </p:blipFill>
        <p:spPr>
          <a:xfrm>
            <a:off x="4567687" y="3858868"/>
            <a:ext cx="8626" cy="8626"/>
          </a:xfr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74B3E41E-24DC-44E5-A242-12538B377EB6}" type="slidenum">
              <a:rPr lang="el-GR" smtClean="0"/>
              <a:pPr/>
              <a:t>86</a:t>
            </a:fld>
            <a:endParaRPr lang="el-GR"/>
          </a:p>
        </p:txBody>
      </p:sp>
      <p:pic>
        <p:nvPicPr>
          <p:cNvPr id="34820" name="Picture 11" descr="Φωτογραφία ενός δυναμόμετρου,"/>
          <p:cNvPicPr>
            <a:picLocks noGrp="1" noChangeAspect="1" noChangeArrowheads="1"/>
          </p:cNvPicPr>
          <p:nvPr>
            <p:ph sz="half" idx="4294967295"/>
          </p:nvPr>
        </p:nvPicPr>
        <p:blipFill>
          <a:blip r:embed="rId4" cstate="print">
            <a:extLst>
              <a:ext uri="{28A0092B-C50C-407E-A947-70E740481C1C}">
                <a14:useLocalDpi xmlns:a14="http://schemas.microsoft.com/office/drawing/2010/main" val="0"/>
              </a:ext>
            </a:extLst>
          </a:blip>
          <a:srcRect/>
          <a:stretch>
            <a:fillRect/>
          </a:stretch>
        </p:blipFill>
        <p:spPr>
          <a:xfrm>
            <a:off x="755576" y="1628800"/>
            <a:ext cx="7467600" cy="3544887"/>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26572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B3E41E-24DC-44E5-A242-12538B377EB6}" type="slidenum">
              <a:rPr lang="el-GR" smtClean="0"/>
              <a:pPr/>
              <a:t>87</a:t>
            </a:fld>
            <a:endParaRPr lang="el-GR"/>
          </a:p>
        </p:txBody>
      </p:sp>
      <p:pic>
        <p:nvPicPr>
          <p:cNvPr id="1028" name="Picture 4" descr="Βήμα δεύτερο: χρήση του δυναμόμετρου σε μήλο,  στο σημείο όπου δεν υπάρχει πλέον κομμάτι φλούδας."/>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7" y="4163584"/>
            <a:ext cx="2952329" cy="2145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Βήμα δεύτερο: χρήση του δυναμόμετρου σε μήλο,  στο σημείο όπου δεν υπάρχει πλέον κομμάτι φλούδας."/>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4055579"/>
            <a:ext cx="3168352" cy="2253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Βήμα ένα: επίδειξη του κομματιού της φλούδας που έφυγε."/>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4047" y="1388663"/>
            <a:ext cx="2952329" cy="2459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Βήμα πρώτο: ξεφλούδισμα ενός μικρού κομματιού του φρούτου."/>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1640" y="1380987"/>
            <a:ext cx="3168352" cy="2423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lstStyle/>
          <a:p>
            <a:r>
              <a:rPr lang="el-GR" dirty="0" smtClean="0"/>
              <a:t>Χρήση Δυναμόμετρου σε φρούτο</a:t>
            </a:r>
            <a:endParaRPr lang="el-GR" dirty="0"/>
          </a:p>
        </p:txBody>
      </p:sp>
    </p:spTree>
    <p:custDataLst>
      <p:tags r:id="rId1"/>
    </p:custDataLst>
    <p:extLst>
      <p:ext uri="{BB962C8B-B14F-4D97-AF65-F5344CB8AC3E}">
        <p14:creationId xmlns:p14="http://schemas.microsoft.com/office/powerpoint/2010/main" val="35001610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4B3E41E-24DC-44E5-A242-12538B377EB6}" type="slidenum">
              <a:rPr lang="el-GR" smtClean="0"/>
              <a:pPr/>
              <a:t>88</a:t>
            </a:fld>
            <a:endParaRPr lang="el-GR"/>
          </a:p>
        </p:txBody>
      </p:sp>
      <p:sp>
        <p:nvSpPr>
          <p:cNvPr id="5" name="Content Placeholder 4"/>
          <p:cNvSpPr>
            <a:spLocks noGrp="1"/>
          </p:cNvSpPr>
          <p:nvPr>
            <p:ph idx="1"/>
          </p:nvPr>
        </p:nvSpPr>
        <p:spPr>
          <a:xfrm>
            <a:off x="251520" y="836712"/>
            <a:ext cx="8640960" cy="5544616"/>
          </a:xfrm>
        </p:spPr>
        <p:txBody>
          <a:bodyPr>
            <a:normAutofit fontScale="85000" lnSpcReduction="10000"/>
          </a:bodyPr>
          <a:lstStyle/>
          <a:p>
            <a:r>
              <a:rPr lang="el-GR" dirty="0"/>
              <a:t>Για τη μέτρηση του </a:t>
            </a:r>
            <a:r>
              <a:rPr lang="el-GR" dirty="0" err="1"/>
              <a:t>ασκορβικού</a:t>
            </a:r>
            <a:r>
              <a:rPr lang="el-GR" dirty="0"/>
              <a:t> οξέος, </a:t>
            </a:r>
            <a:r>
              <a:rPr lang="el-GR" dirty="0" smtClean="0"/>
              <a:t>30g πολτοποιημένου </a:t>
            </a:r>
            <a:r>
              <a:rPr lang="el-GR" dirty="0"/>
              <a:t>δείγματος ομογενοποιούνται με 50ml διαλύματος 1% οξαλικού οξέος, σε </a:t>
            </a:r>
            <a:r>
              <a:rPr lang="el-GR" dirty="0" err="1"/>
              <a:t>ομογενοποιητή</a:t>
            </a:r>
            <a:r>
              <a:rPr lang="el-GR" dirty="0"/>
              <a:t>. </a:t>
            </a:r>
          </a:p>
          <a:p>
            <a:endParaRPr lang="el-GR" dirty="0"/>
          </a:p>
          <a:p>
            <a:r>
              <a:rPr lang="el-GR" dirty="0"/>
              <a:t>Μετά γίνεται </a:t>
            </a:r>
            <a:r>
              <a:rPr lang="el-GR" dirty="0" err="1"/>
              <a:t>φυγοκέντρηση</a:t>
            </a:r>
            <a:r>
              <a:rPr lang="el-GR" dirty="0"/>
              <a:t>, στα 5000 g για 20 </a:t>
            </a:r>
            <a:r>
              <a:rPr lang="el-GR" dirty="0" err="1"/>
              <a:t>min</a:t>
            </a:r>
            <a:r>
              <a:rPr lang="el-GR" dirty="0"/>
              <a:t>. </a:t>
            </a:r>
          </a:p>
          <a:p>
            <a:endParaRPr lang="el-GR" dirty="0"/>
          </a:p>
          <a:p>
            <a:r>
              <a:rPr lang="el-GR" dirty="0"/>
              <a:t>Στη συνέχεια προσδιορίζεται  η περιεκτικότητα του </a:t>
            </a:r>
            <a:r>
              <a:rPr lang="el-GR" dirty="0" err="1"/>
              <a:t>ασκορβικού</a:t>
            </a:r>
            <a:r>
              <a:rPr lang="el-GR" dirty="0"/>
              <a:t> οξέος στο εκχύλισμα, με το </a:t>
            </a:r>
            <a:r>
              <a:rPr lang="el-GR" dirty="0" err="1"/>
              <a:t>ρεφλεκτόμετρο</a:t>
            </a:r>
            <a:r>
              <a:rPr lang="el-GR" dirty="0"/>
              <a:t> </a:t>
            </a:r>
            <a:r>
              <a:rPr lang="el-GR" dirty="0" err="1"/>
              <a:t>RQflex</a:t>
            </a:r>
            <a:r>
              <a:rPr lang="el-GR" dirty="0"/>
              <a:t> (</a:t>
            </a:r>
            <a:r>
              <a:rPr lang="el-GR" dirty="0" err="1"/>
              <a:t>Merck</a:t>
            </a:r>
            <a:r>
              <a:rPr lang="el-GR" dirty="0"/>
              <a:t>, </a:t>
            </a:r>
            <a:r>
              <a:rPr lang="el-GR" dirty="0" err="1"/>
              <a:t>Darmstadt</a:t>
            </a:r>
            <a:r>
              <a:rPr lang="el-GR" dirty="0"/>
              <a:t>, </a:t>
            </a:r>
            <a:r>
              <a:rPr lang="el-GR" dirty="0" err="1"/>
              <a:t>Germany</a:t>
            </a:r>
            <a:r>
              <a:rPr lang="el-GR" dirty="0"/>
              <a:t>) σε </a:t>
            </a:r>
            <a:r>
              <a:rPr lang="el-GR" dirty="0" err="1"/>
              <a:t>mg</a:t>
            </a:r>
            <a:r>
              <a:rPr lang="el-GR" dirty="0"/>
              <a:t>/l. </a:t>
            </a:r>
          </a:p>
          <a:p>
            <a:endParaRPr lang="el-GR" dirty="0"/>
          </a:p>
          <a:p>
            <a:r>
              <a:rPr lang="el-GR" dirty="0"/>
              <a:t>Η μετατροπή της σε mg/100g νωπού βάρους καρπού, γίνεται με αναγωγή στον γνωστό όγκο και βάρος του δείγματος.</a:t>
            </a:r>
          </a:p>
          <a:p>
            <a:pPr marL="0" indent="0">
              <a:buNone/>
            </a:pPr>
            <a:endParaRPr lang="el-GR" dirty="0"/>
          </a:p>
          <a:p>
            <a:pPr marL="0" indent="0">
              <a:buNone/>
            </a:pPr>
            <a:endParaRPr lang="el-GR" dirty="0"/>
          </a:p>
        </p:txBody>
      </p:sp>
      <p:sp>
        <p:nvSpPr>
          <p:cNvPr id="4" name="Title 3"/>
          <p:cNvSpPr>
            <a:spLocks noGrp="1"/>
          </p:cNvSpPr>
          <p:nvPr>
            <p:ph type="title"/>
          </p:nvPr>
        </p:nvSpPr>
        <p:spPr>
          <a:xfrm>
            <a:off x="467544" y="22105"/>
            <a:ext cx="8229600" cy="1143000"/>
          </a:xfrm>
        </p:spPr>
        <p:txBody>
          <a:bodyPr>
            <a:normAutofit fontScale="90000"/>
          </a:bodyPr>
          <a:lstStyle/>
          <a:p>
            <a:r>
              <a:rPr lang="el-GR" dirty="0" smtClean="0"/>
              <a:t>Μέτρηση </a:t>
            </a:r>
            <a:r>
              <a:rPr lang="el-GR" dirty="0"/>
              <a:t>του </a:t>
            </a:r>
            <a:r>
              <a:rPr lang="el-GR" dirty="0" err="1"/>
              <a:t>ασκορβικού</a:t>
            </a:r>
            <a:r>
              <a:rPr lang="el-GR" dirty="0"/>
              <a:t> </a:t>
            </a:r>
            <a:r>
              <a:rPr lang="el-GR" dirty="0" smtClean="0"/>
              <a:t>οξέος</a:t>
            </a:r>
            <a:r>
              <a:rPr lang="el-GR" dirty="0"/>
              <a:t/>
            </a:r>
            <a:br>
              <a:rPr lang="el-GR" dirty="0"/>
            </a:br>
            <a:endParaRPr lang="el-GR" dirty="0"/>
          </a:p>
        </p:txBody>
      </p:sp>
    </p:spTree>
    <p:custDataLst>
      <p:tags r:id="rId1"/>
    </p:custDataLst>
    <p:extLst>
      <p:ext uri="{BB962C8B-B14F-4D97-AF65-F5344CB8AC3E}">
        <p14:creationId xmlns:p14="http://schemas.microsoft.com/office/powerpoint/2010/main" val="290925103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4B3E41E-24DC-44E5-A242-12538B377EB6}" type="slidenum">
              <a:rPr lang="el-GR" smtClean="0"/>
              <a:pPr/>
              <a:t>89</a:t>
            </a:fld>
            <a:endParaRPr lang="el-GR"/>
          </a:p>
        </p:txBody>
      </p:sp>
      <p:sp>
        <p:nvSpPr>
          <p:cNvPr id="5" name="Rectangle 4"/>
          <p:cNvSpPr/>
          <p:nvPr/>
        </p:nvSpPr>
        <p:spPr>
          <a:xfrm>
            <a:off x="765380" y="5229200"/>
            <a:ext cx="7551036" cy="923330"/>
          </a:xfrm>
          <a:prstGeom prst="rect">
            <a:avLst/>
          </a:prstGeom>
        </p:spPr>
        <p:txBody>
          <a:bodyPr wrap="square">
            <a:spAutoFit/>
          </a:bodyPr>
          <a:lstStyle/>
          <a:p>
            <a:pPr algn="just" eaLnBrk="0" fontAlgn="base" hangingPunct="0">
              <a:spcBef>
                <a:spcPct val="0"/>
              </a:spcBef>
              <a:spcAft>
                <a:spcPct val="0"/>
              </a:spcAft>
            </a:pPr>
            <a:r>
              <a:rPr lang="el-GR" altLang="el-GR" dirty="0">
                <a:latin typeface="Arial" pitchFamily="34" charset="0"/>
                <a:ea typeface="Times New Roman" pitchFamily="18" charset="0"/>
                <a:cs typeface="Arial" pitchFamily="34" charset="0"/>
              </a:rPr>
              <a:t>10</a:t>
            </a:r>
            <a:r>
              <a:rPr lang="el-GR" altLang="el-GR" baseline="30000" dirty="0">
                <a:latin typeface="Arial" pitchFamily="34" charset="0"/>
                <a:ea typeface="Times New Roman" pitchFamily="18" charset="0"/>
                <a:cs typeface="Arial" pitchFamily="34" charset="0"/>
              </a:rPr>
              <a:t>4</a:t>
            </a:r>
            <a:r>
              <a:rPr lang="el-GR" altLang="el-GR" dirty="0">
                <a:latin typeface="Arial" pitchFamily="34" charset="0"/>
                <a:ea typeface="Times New Roman" pitchFamily="18" charset="0"/>
                <a:cs typeface="Arial" pitchFamily="34" charset="0"/>
              </a:rPr>
              <a:t> </a:t>
            </a:r>
            <a:r>
              <a:rPr lang="en-US" altLang="el-GR" dirty="0" err="1">
                <a:latin typeface="Arial" pitchFamily="34" charset="0"/>
                <a:ea typeface="Times New Roman" pitchFamily="18" charset="0"/>
                <a:cs typeface="Arial" pitchFamily="34" charset="0"/>
              </a:rPr>
              <a:t>mol</a:t>
            </a:r>
            <a:r>
              <a:rPr lang="el-GR" altLang="el-GR" dirty="0">
                <a:latin typeface="Arial" pitchFamily="34" charset="0"/>
                <a:ea typeface="Times New Roman" pitchFamily="18" charset="0"/>
                <a:cs typeface="Arial" pitchFamily="34" charset="0"/>
              </a:rPr>
              <a:t>.</a:t>
            </a:r>
            <a:r>
              <a:rPr lang="en-US" altLang="el-GR" dirty="0">
                <a:latin typeface="Arial" pitchFamily="34" charset="0"/>
                <a:ea typeface="Times New Roman" pitchFamily="18" charset="0"/>
                <a:cs typeface="Arial" pitchFamily="34" charset="0"/>
              </a:rPr>
              <a:t>cm</a:t>
            </a:r>
            <a:r>
              <a:rPr lang="el-GR" altLang="el-GR" baseline="30000" dirty="0">
                <a:latin typeface="Arial" pitchFamily="34" charset="0"/>
                <a:ea typeface="Times New Roman" pitchFamily="18" charset="0"/>
                <a:cs typeface="Arial" pitchFamily="34" charset="0"/>
              </a:rPr>
              <a:t>-1</a:t>
            </a:r>
            <a:r>
              <a:rPr lang="el-GR" altLang="el-GR" dirty="0">
                <a:latin typeface="Arial" pitchFamily="34" charset="0"/>
                <a:ea typeface="Times New Roman" pitchFamily="18" charset="0"/>
                <a:cs typeface="Arial" pitchFamily="34" charset="0"/>
              </a:rPr>
              <a:t> </a:t>
            </a:r>
            <a:endParaRPr lang="el-GR" altLang="el-GR" sz="1100" dirty="0">
              <a:latin typeface="Arial" pitchFamily="34" charset="0"/>
              <a:cs typeface="Arial" pitchFamily="34" charset="0"/>
            </a:endParaRPr>
          </a:p>
          <a:p>
            <a:pPr algn="just" eaLnBrk="0" fontAlgn="base" hangingPunct="0">
              <a:spcBef>
                <a:spcPct val="0"/>
              </a:spcBef>
              <a:spcAft>
                <a:spcPct val="0"/>
              </a:spcAft>
            </a:pPr>
            <a:r>
              <a:rPr lang="el-GR" altLang="el-GR" dirty="0">
                <a:latin typeface="Arial" pitchFamily="34" charset="0"/>
                <a:ea typeface="Times New Roman" pitchFamily="18" charset="0"/>
                <a:cs typeface="Arial" pitchFamily="34" charset="0"/>
              </a:rPr>
              <a:t>          </a:t>
            </a:r>
            <a:r>
              <a:rPr lang="en-US" altLang="el-GR" b="1" dirty="0">
                <a:latin typeface="Arial" pitchFamily="34" charset="0"/>
                <a:ea typeface="Times New Roman" pitchFamily="18" charset="0"/>
                <a:cs typeface="Arial" pitchFamily="34" charset="0"/>
              </a:rPr>
              <a:t>d</a:t>
            </a:r>
            <a:r>
              <a:rPr lang="el-GR" altLang="el-GR" dirty="0">
                <a:latin typeface="Arial" pitchFamily="34" charset="0"/>
                <a:ea typeface="Times New Roman" pitchFamily="18" charset="0"/>
                <a:cs typeface="Arial" pitchFamily="34" charset="0"/>
              </a:rPr>
              <a:t>: το πλάτος της κυψελίδας, το οποίο είναι 1</a:t>
            </a:r>
            <a:r>
              <a:rPr lang="en-US" altLang="el-GR" dirty="0">
                <a:latin typeface="Arial" pitchFamily="34" charset="0"/>
                <a:ea typeface="Times New Roman" pitchFamily="18" charset="0"/>
                <a:cs typeface="Arial" pitchFamily="34" charset="0"/>
              </a:rPr>
              <a:t>cm</a:t>
            </a:r>
            <a:endParaRPr lang="el-GR" altLang="el-GR" dirty="0">
              <a:latin typeface="Arial" pitchFamily="34" charset="0"/>
              <a:ea typeface="Times New Roman" pitchFamily="18" charset="0"/>
              <a:cs typeface="Arial" pitchFamily="34" charset="0"/>
            </a:endParaRPr>
          </a:p>
          <a:p>
            <a:pPr algn="just" eaLnBrk="0" fontAlgn="base" hangingPunct="0">
              <a:spcBef>
                <a:spcPct val="0"/>
              </a:spcBef>
              <a:spcAft>
                <a:spcPct val="0"/>
              </a:spcAft>
            </a:pPr>
            <a:r>
              <a:rPr lang="el-GR" altLang="el-GR" dirty="0">
                <a:latin typeface="Arial" pitchFamily="34" charset="0"/>
                <a:ea typeface="Times New Roman" pitchFamily="18" charset="0"/>
                <a:cs typeface="Arial" pitchFamily="34" charset="0"/>
              </a:rPr>
              <a:t>          </a:t>
            </a:r>
            <a:r>
              <a:rPr lang="en-US" altLang="el-GR" dirty="0">
                <a:latin typeface="Arial" pitchFamily="34" charset="0"/>
                <a:ea typeface="Times New Roman" pitchFamily="18" charset="0"/>
                <a:cs typeface="Arial" pitchFamily="34" charset="0"/>
              </a:rPr>
              <a:t>c</a:t>
            </a:r>
            <a:r>
              <a:rPr lang="el-GR" altLang="el-GR" dirty="0">
                <a:latin typeface="Arial" pitchFamily="34" charset="0"/>
                <a:ea typeface="Times New Roman" pitchFamily="18" charset="0"/>
                <a:cs typeface="Arial" pitchFamily="34" charset="0"/>
              </a:rPr>
              <a:t>: η ζητούμενη συγκέντρωση του καρπού σε </a:t>
            </a:r>
            <a:r>
              <a:rPr lang="el-GR" altLang="el-GR" dirty="0" err="1">
                <a:latin typeface="Arial" pitchFamily="34" charset="0"/>
                <a:ea typeface="Times New Roman" pitchFamily="18" charset="0"/>
                <a:cs typeface="Arial" pitchFamily="34" charset="0"/>
              </a:rPr>
              <a:t>λυκοπένιο</a:t>
            </a:r>
            <a:r>
              <a:rPr lang="el-GR" altLang="el-GR" dirty="0">
                <a:latin typeface="Arial" pitchFamily="34" charset="0"/>
                <a:ea typeface="Times New Roman" pitchFamily="18" charset="0"/>
                <a:cs typeface="Arial" pitchFamily="34" charset="0"/>
              </a:rPr>
              <a:t> </a:t>
            </a:r>
            <a:r>
              <a:rPr lang="en-US" altLang="el-GR" dirty="0" err="1">
                <a:latin typeface="Arial" pitchFamily="34" charset="0"/>
                <a:ea typeface="Times New Roman" pitchFamily="18" charset="0"/>
                <a:cs typeface="Arial" pitchFamily="34" charset="0"/>
              </a:rPr>
              <a:t>mol</a:t>
            </a:r>
            <a:r>
              <a:rPr lang="el-GR" altLang="el-GR" dirty="0">
                <a:latin typeface="Arial" pitchFamily="34" charset="0"/>
                <a:ea typeface="Times New Roman" pitchFamily="18" charset="0"/>
                <a:cs typeface="Arial" pitchFamily="34" charset="0"/>
              </a:rPr>
              <a:t>/</a:t>
            </a:r>
            <a:r>
              <a:rPr lang="en-US" altLang="el-GR" dirty="0">
                <a:latin typeface="Arial" pitchFamily="34" charset="0"/>
                <a:ea typeface="Times New Roman" pitchFamily="18" charset="0"/>
                <a:cs typeface="Arial" pitchFamily="34" charset="0"/>
              </a:rPr>
              <a:t>l</a:t>
            </a:r>
            <a:endParaRPr lang="el-GR" dirty="0"/>
          </a:p>
        </p:txBody>
      </p:sp>
      <p:sp>
        <p:nvSpPr>
          <p:cNvPr id="2" name="Rectangle 2"/>
          <p:cNvSpPr>
            <a:spLocks noChangeArrowheads="1"/>
          </p:cNvSpPr>
          <p:nvPr/>
        </p:nvSpPr>
        <p:spPr bwMode="auto">
          <a:xfrm>
            <a:off x="755575" y="1340768"/>
            <a:ext cx="7735599" cy="3770263"/>
          </a:xfrm>
          <a:prstGeom prst="rect">
            <a:avLst/>
          </a:prstGeom>
          <a:ln/>
        </p:spPr>
        <p:style>
          <a:lnRef idx="1">
            <a:schemeClr val="dk1"/>
          </a:lnRef>
          <a:fillRef idx="3">
            <a:schemeClr val="dk1"/>
          </a:fillRef>
          <a:effectRef idx="2">
            <a:schemeClr val="dk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altLang="el-GR"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Για τη </a:t>
            </a:r>
            <a:r>
              <a:rPr kumimoji="0" lang="el-GR" altLang="el-G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μέτρηση της περιεκτικότητας των καρπών σε </a:t>
            </a:r>
            <a:r>
              <a:rPr kumimoji="0" lang="el-GR" altLang="el-GR"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λυκοπένιο</a:t>
            </a:r>
            <a:r>
              <a:rPr kumimoji="0" lang="el-GR" altLang="el-G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ακολουθείται η εξής μεθοδολογία:</a:t>
            </a:r>
          </a:p>
          <a:p>
            <a:pPr marL="0" marR="0" lvl="0" indent="0" algn="just" defTabSz="914400" rtl="0" eaLnBrk="1" fontAlgn="base" latinLnBrk="0" hangingPunct="1">
              <a:lnSpc>
                <a:spcPct val="100000"/>
              </a:lnSpc>
              <a:spcBef>
                <a:spcPct val="0"/>
              </a:spcBef>
              <a:spcAft>
                <a:spcPct val="0"/>
              </a:spcAft>
              <a:buClrTx/>
              <a:buSzTx/>
              <a:buFontTx/>
              <a:buNone/>
              <a:tabLst/>
            </a:pPr>
            <a:endParaRPr lang="el-GR" altLang="el-GR" sz="1200" dirty="0">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l-GR" altLang="el-G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Ποσότητα 1</a:t>
            </a:r>
            <a:r>
              <a:rPr kumimoji="0" lang="en-US" alt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a:t>
            </a:r>
            <a:r>
              <a:rPr kumimoji="0" lang="el-GR" alt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πολτοποιημένου δείγματος ομογενοποιούνταν σε ειδικά φιαλίδια, με 25</a:t>
            </a:r>
            <a:r>
              <a:rPr kumimoji="0" lang="en-US" alt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ml</a:t>
            </a:r>
            <a:r>
              <a:rPr kumimoji="0" lang="el-GR" alt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ακετόνης.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Ακολουθούσε ανακίνηση διάρκειας μιας ώρας, στις 150 στροφές/λεπτό σε σκοτάδι, (παρεμποδίζονταν η </a:t>
            </a:r>
            <a:r>
              <a:rPr kumimoji="0" lang="el-GR" altLang="el-GR"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φωτο</a:t>
            </a:r>
            <a:r>
              <a:rPr kumimoji="0" lang="el-GR" alt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-επαγωγική οξείδωση του </a:t>
            </a:r>
            <a:r>
              <a:rPr kumimoji="0" lang="el-GR" altLang="el-GR"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λυκοπενίου</a:t>
            </a:r>
            <a:r>
              <a:rPr kumimoji="0" lang="el-GR" alt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και στη συνέχεια φυγοκέντρηση στα 5000</a:t>
            </a:r>
            <a:r>
              <a:rPr kumimoji="0" lang="en-US" alt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a:t>
            </a:r>
            <a:r>
              <a:rPr kumimoji="0" lang="el-GR" alt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για 20 </a:t>
            </a:r>
            <a:r>
              <a:rPr kumimoji="0" lang="en-US" alt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min</a:t>
            </a:r>
            <a:r>
              <a:rPr kumimoji="0" lang="el-GR" alt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Το υπερκείμενο διάλυμα μεταφέρονταν σε ογκομετρική φιάλη και συμπληρώνονταν με ακετόνη μέχρι τελικού όγκου 25 </a:t>
            </a:r>
            <a:r>
              <a:rPr kumimoji="0" lang="en-US" alt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ml</a:t>
            </a:r>
            <a:r>
              <a:rPr kumimoji="0" lang="el-GR" alt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Η απορρόφηση του εκχυλίσματος μετρούνταν με </a:t>
            </a:r>
            <a:r>
              <a:rPr kumimoji="0" lang="el-GR" altLang="el-GR"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φασματοφωτόμετρο</a:t>
            </a:r>
            <a:r>
              <a:rPr kumimoji="0" lang="el-GR" alt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σε μήκος κύματος 503</a:t>
            </a:r>
            <a:r>
              <a:rPr kumimoji="0" lang="en-US" alt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nm</a:t>
            </a:r>
            <a:r>
              <a:rPr kumimoji="0" lang="el-GR" alt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Η περιεκτικότητα σε </a:t>
            </a:r>
            <a:r>
              <a:rPr kumimoji="0" lang="el-GR" altLang="el-GR"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λυκοπένιο</a:t>
            </a:r>
            <a:r>
              <a:rPr kumimoji="0" lang="el-GR" alt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υπολογίζονταν με βάση την εξίσωση της απορρόφησης, </a:t>
            </a:r>
            <a:r>
              <a:rPr kumimoji="0" lang="el-GR" altLang="el-GR" sz="12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(Εργαστηριακές σημειώσεις Οργανικής Χημείας Δρ. Ν. </a:t>
            </a:r>
            <a:r>
              <a:rPr kumimoji="0" lang="el-GR" altLang="el-GR" sz="1200" b="0"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Τσιρόπουλου</a:t>
            </a:r>
            <a:r>
              <a:rPr kumimoji="0" lang="el-GR" altLang="el-GR" sz="12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l-GR" altLang="el-G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l-G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Α = ε </a:t>
            </a:r>
            <a:r>
              <a:rPr kumimoji="0" lang="en-US" altLang="el-G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 d</a:t>
            </a:r>
            <a:endParaRPr kumimoji="0" lang="el-GR" altLang="el-G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Όπου </a:t>
            </a:r>
            <a:r>
              <a:rPr kumimoji="0" lang="en-US" altLang="el-G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a:t>
            </a:r>
            <a:r>
              <a:rPr kumimoji="0" lang="el-GR" altLang="el-G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el-GR" alt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η απορρόφηση</a:t>
            </a:r>
            <a:endParaRPr kumimoji="0" lang="el-GR" altLang="el-GR" sz="900" b="0" i="0" u="none" strike="noStrike" cap="none" normalizeH="0" baseline="0" dirty="0" smtClean="0">
              <a:ln>
                <a:noFill/>
              </a:ln>
              <a:solidFill>
                <a:schemeClr val="tx1"/>
              </a:solidFill>
              <a:effectLst/>
              <a:latin typeface="Arial" pitchFamily="34" charset="0"/>
              <a:cs typeface="Arial" pitchFamily="34" charset="0"/>
            </a:endParaRPr>
          </a:p>
          <a:p>
            <a:pPr algn="just" eaLnBrk="0" fontAlgn="base" hangingPunct="0">
              <a:spcBef>
                <a:spcPct val="0"/>
              </a:spcBef>
              <a:spcAft>
                <a:spcPct val="0"/>
              </a:spcAft>
            </a:pPr>
            <a:r>
              <a:rPr kumimoji="0" lang="el-GR" alt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l-GR" altLang="el-G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ε:</a:t>
            </a:r>
            <a:r>
              <a:rPr kumimoji="0" lang="el-GR" alt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ο συντελεστής μοριακής απόσβεσης 17,2</a:t>
            </a:r>
            <a:r>
              <a:rPr kumimoji="0" lang="el-GR" alt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lang="el-GR" altLang="el-GR" sz="1200" dirty="0">
              <a:latin typeface="Arial" pitchFamily="34" charset="0"/>
              <a:ea typeface="Times New Roman" pitchFamily="18" charset="0"/>
              <a:cs typeface="Arial" pitchFamily="34" charset="0"/>
            </a:endParaRPr>
          </a:p>
          <a:p>
            <a:pPr lvl="0" algn="just" eaLnBrk="0" fontAlgn="base" hangingPunct="0">
              <a:spcBef>
                <a:spcPct val="0"/>
              </a:spcBef>
              <a:spcAft>
                <a:spcPct val="0"/>
              </a:spcAft>
            </a:pPr>
            <a:r>
              <a:rPr lang="el-GR" altLang="el-GR" sz="1100" dirty="0" smtClean="0">
                <a:solidFill>
                  <a:schemeClr val="tx1"/>
                </a:solidFill>
                <a:latin typeface="Arial" pitchFamily="34" charset="0"/>
                <a:ea typeface="Times New Roman" pitchFamily="18" charset="0"/>
                <a:cs typeface="Arial" pitchFamily="34" charset="0"/>
              </a:rPr>
              <a:t>            </a:t>
            </a:r>
            <a:r>
              <a:rPr lang="el-GR" altLang="el-GR" sz="1100" b="1" dirty="0" smtClean="0">
                <a:solidFill>
                  <a:schemeClr val="tx1"/>
                </a:solidFill>
                <a:latin typeface="Arial" pitchFamily="34" charset="0"/>
                <a:ea typeface="Times New Roman" pitchFamily="18" charset="0"/>
                <a:cs typeface="Arial" pitchFamily="34" charset="0"/>
              </a:rPr>
              <a:t>Μ.Β</a:t>
            </a:r>
            <a:r>
              <a:rPr lang="el-GR" altLang="el-GR" sz="1100" b="1" dirty="0">
                <a:solidFill>
                  <a:schemeClr val="tx1"/>
                </a:solidFill>
                <a:latin typeface="Arial" pitchFamily="34" charset="0"/>
                <a:ea typeface="Times New Roman" pitchFamily="18" charset="0"/>
                <a:cs typeface="Arial" pitchFamily="34" charset="0"/>
              </a:rPr>
              <a:t>. </a:t>
            </a:r>
            <a:r>
              <a:rPr lang="el-GR" altLang="el-GR" sz="1100" dirty="0" err="1">
                <a:solidFill>
                  <a:schemeClr val="tx1"/>
                </a:solidFill>
                <a:latin typeface="Arial" pitchFamily="34" charset="0"/>
                <a:ea typeface="Times New Roman" pitchFamily="18" charset="0"/>
                <a:cs typeface="Arial" pitchFamily="34" charset="0"/>
              </a:rPr>
              <a:t>λυκοπένιου</a:t>
            </a:r>
            <a:r>
              <a:rPr lang="el-GR" altLang="el-GR" sz="1100" dirty="0">
                <a:solidFill>
                  <a:schemeClr val="tx1"/>
                </a:solidFill>
                <a:latin typeface="Arial" pitchFamily="34" charset="0"/>
                <a:ea typeface="Times New Roman" pitchFamily="18" charset="0"/>
                <a:cs typeface="Arial" pitchFamily="34" charset="0"/>
              </a:rPr>
              <a:t>: </a:t>
            </a:r>
            <a:r>
              <a:rPr lang="el-GR" altLang="el-GR" sz="1100" dirty="0" smtClean="0">
                <a:solidFill>
                  <a:schemeClr val="tx1"/>
                </a:solidFill>
                <a:latin typeface="Arial" pitchFamily="34" charset="0"/>
                <a:ea typeface="Times New Roman" pitchFamily="18" charset="0"/>
                <a:cs typeface="Arial" pitchFamily="34" charset="0"/>
              </a:rPr>
              <a:t>536,85.</a:t>
            </a:r>
          </a:p>
          <a:p>
            <a:pPr lvl="0" algn="just" eaLnBrk="0" fontAlgn="base" hangingPunct="0">
              <a:spcBef>
                <a:spcPct val="0"/>
              </a:spcBef>
              <a:spcAft>
                <a:spcPct val="0"/>
              </a:spcAft>
            </a:pPr>
            <a:endParaRPr lang="el-GR" altLang="el-GR" sz="1100" dirty="0">
              <a:solidFill>
                <a:schemeClr val="tx1"/>
              </a:solidFill>
              <a:latin typeface="Arial" pitchFamily="34" charset="0"/>
              <a:ea typeface="Times New Roman" pitchFamily="18" charset="0"/>
              <a:cs typeface="Arial" pitchFamily="34" charset="0"/>
            </a:endParaRPr>
          </a:p>
          <a:p>
            <a:pPr lvl="0" algn="just" eaLnBrk="0" fontAlgn="base" hangingPunct="0">
              <a:spcBef>
                <a:spcPct val="0"/>
              </a:spcBef>
              <a:spcAft>
                <a:spcPct val="0"/>
              </a:spcAft>
            </a:pPr>
            <a:r>
              <a:rPr lang="el-GR" altLang="el-GR" sz="1100" dirty="0" smtClean="0">
                <a:solidFill>
                  <a:schemeClr val="tx1"/>
                </a:solidFill>
                <a:latin typeface="Arial" pitchFamily="34" charset="0"/>
                <a:ea typeface="Times New Roman" pitchFamily="18" charset="0"/>
                <a:cs typeface="Arial" pitchFamily="34" charset="0"/>
              </a:rPr>
              <a:t>Στη </a:t>
            </a:r>
            <a:r>
              <a:rPr lang="el-GR" altLang="el-GR" sz="1100" dirty="0">
                <a:solidFill>
                  <a:schemeClr val="tx1"/>
                </a:solidFill>
                <a:latin typeface="Arial" pitchFamily="34" charset="0"/>
                <a:ea typeface="Times New Roman" pitchFamily="18" charset="0"/>
                <a:cs typeface="Arial" pitchFamily="34" charset="0"/>
              </a:rPr>
              <a:t>συνέχεια η συγκέντρωση σε </a:t>
            </a:r>
            <a:r>
              <a:rPr lang="el-GR" altLang="el-GR" sz="1100" dirty="0" err="1" smtClean="0">
                <a:solidFill>
                  <a:schemeClr val="tx1"/>
                </a:solidFill>
                <a:latin typeface="Arial" pitchFamily="34" charset="0"/>
                <a:ea typeface="Times New Roman" pitchFamily="18" charset="0"/>
                <a:cs typeface="Arial" pitchFamily="34" charset="0"/>
              </a:rPr>
              <a:t>λυκοπένιο</a:t>
            </a:r>
            <a:r>
              <a:rPr lang="el-GR" altLang="el-GR" sz="1100" dirty="0" smtClean="0">
                <a:solidFill>
                  <a:schemeClr val="tx1"/>
                </a:solidFill>
                <a:latin typeface="Arial" pitchFamily="34" charset="0"/>
                <a:ea typeface="Times New Roman" pitchFamily="18" charset="0"/>
                <a:cs typeface="Arial" pitchFamily="34" charset="0"/>
              </a:rPr>
              <a:t>, </a:t>
            </a:r>
            <a:r>
              <a:rPr lang="el-GR" altLang="el-GR" sz="1100" dirty="0">
                <a:solidFill>
                  <a:schemeClr val="tx1"/>
                </a:solidFill>
                <a:latin typeface="Arial" pitchFamily="34" charset="0"/>
                <a:ea typeface="Times New Roman" pitchFamily="18" charset="0"/>
                <a:cs typeface="Arial" pitchFamily="34" charset="0"/>
              </a:rPr>
              <a:t>εκφράστηκε σε </a:t>
            </a:r>
            <a:r>
              <a:rPr lang="en-US" altLang="el-GR" sz="1100" dirty="0">
                <a:solidFill>
                  <a:schemeClr val="tx1"/>
                </a:solidFill>
                <a:latin typeface="Arial" pitchFamily="34" charset="0"/>
                <a:ea typeface="Times New Roman" pitchFamily="18" charset="0"/>
                <a:cs typeface="Arial" pitchFamily="34" charset="0"/>
              </a:rPr>
              <a:t>mg</a:t>
            </a:r>
            <a:r>
              <a:rPr lang="el-GR" altLang="el-GR" sz="1100" dirty="0">
                <a:solidFill>
                  <a:schemeClr val="tx1"/>
                </a:solidFill>
                <a:latin typeface="Arial" pitchFamily="34" charset="0"/>
                <a:ea typeface="Times New Roman" pitchFamily="18" charset="0"/>
                <a:cs typeface="Arial" pitchFamily="34" charset="0"/>
              </a:rPr>
              <a:t>/100</a:t>
            </a:r>
            <a:r>
              <a:rPr lang="en-US" altLang="el-GR" sz="1100" dirty="0">
                <a:solidFill>
                  <a:schemeClr val="tx1"/>
                </a:solidFill>
                <a:latin typeface="Arial" pitchFamily="34" charset="0"/>
                <a:ea typeface="Times New Roman" pitchFamily="18" charset="0"/>
                <a:cs typeface="Arial" pitchFamily="34" charset="0"/>
              </a:rPr>
              <a:t>g</a:t>
            </a:r>
            <a:r>
              <a:rPr lang="el-GR" altLang="el-GR" sz="1100" dirty="0">
                <a:solidFill>
                  <a:schemeClr val="tx1"/>
                </a:solidFill>
                <a:latin typeface="Arial" pitchFamily="34" charset="0"/>
                <a:ea typeface="Times New Roman" pitchFamily="18" charset="0"/>
                <a:cs typeface="Arial" pitchFamily="34" charset="0"/>
              </a:rPr>
              <a:t> νωπού βάρους. </a:t>
            </a:r>
            <a:endParaRPr lang="el-GR" altLang="el-GR" sz="1600" dirty="0">
              <a:solidFill>
                <a:schemeClr val="tx1"/>
              </a:solidFill>
              <a:latin typeface="Arial" pitchFamily="34" charset="0"/>
              <a:cs typeface="Arial" pitchFamily="34" charset="0"/>
            </a:endParaRPr>
          </a:p>
          <a:p>
            <a:pPr algn="just" eaLnBrk="0" fontAlgn="base" hangingPunct="0">
              <a:spcBef>
                <a:spcPct val="0"/>
              </a:spcBef>
              <a:spcAft>
                <a:spcPct val="0"/>
              </a:spcAft>
            </a:pPr>
            <a:endParaRPr lang="el-GR" altLang="el-GR" sz="1100" dirty="0">
              <a:solidFill>
                <a:schemeClr val="tx1"/>
              </a:solidFill>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itle 5"/>
          <p:cNvSpPr>
            <a:spLocks noGrp="1"/>
          </p:cNvSpPr>
          <p:nvPr>
            <p:ph type="title"/>
          </p:nvPr>
        </p:nvSpPr>
        <p:spPr/>
        <p:txBody>
          <a:bodyPr/>
          <a:lstStyle/>
          <a:p>
            <a:r>
              <a:rPr lang="el-GR" dirty="0" smtClean="0"/>
              <a:t>Μέτρηση </a:t>
            </a:r>
            <a:r>
              <a:rPr lang="el-GR" dirty="0" err="1" smtClean="0"/>
              <a:t>Λυκοπένιου</a:t>
            </a:r>
            <a:endParaRPr lang="el-GR" dirty="0"/>
          </a:p>
        </p:txBody>
      </p:sp>
    </p:spTree>
    <p:custDataLst>
      <p:tags r:id="rId1"/>
    </p:custDataLst>
    <p:extLst>
      <p:ext uri="{BB962C8B-B14F-4D97-AF65-F5344CB8AC3E}">
        <p14:creationId xmlns:p14="http://schemas.microsoft.com/office/powerpoint/2010/main" val="3574324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4B3E41E-24DC-44E5-A242-12538B377EB6}" type="slidenum">
              <a:rPr lang="el-GR" smtClean="0"/>
              <a:pPr/>
              <a:t>9</a:t>
            </a:fld>
            <a:endParaRPr lang="el-GR"/>
          </a:p>
        </p:txBody>
      </p:sp>
      <p:sp>
        <p:nvSpPr>
          <p:cNvPr id="5" name="Content Placeholder 4"/>
          <p:cNvSpPr>
            <a:spLocks noGrp="1"/>
          </p:cNvSpPr>
          <p:nvPr>
            <p:ph idx="1"/>
          </p:nvPr>
        </p:nvSpPr>
        <p:spPr/>
        <p:txBody>
          <a:bodyPr>
            <a:normAutofit lnSpcReduction="10000"/>
          </a:bodyPr>
          <a:lstStyle/>
          <a:p>
            <a:pPr marL="0" indent="0">
              <a:buNone/>
            </a:pPr>
            <a:r>
              <a:rPr lang="el-GR" dirty="0" smtClean="0"/>
              <a:t>Υιοθέτηση ενός </a:t>
            </a:r>
            <a:r>
              <a:rPr lang="el-GR" b="1" dirty="0"/>
              <a:t>κοινού τρόπου μέτρησης της ποιότητας</a:t>
            </a:r>
            <a:r>
              <a:rPr lang="el-GR" dirty="0" smtClean="0"/>
              <a:t>,  </a:t>
            </a:r>
            <a:r>
              <a:rPr lang="el-GR" dirty="0"/>
              <a:t>αποδεκτού από όλους, </a:t>
            </a:r>
            <a:r>
              <a:rPr lang="el-GR" dirty="0" smtClean="0"/>
              <a:t>που </a:t>
            </a:r>
            <a:r>
              <a:rPr lang="el-GR" dirty="0"/>
              <a:t>θα χαρακτηρίζει τη μεγάλη ποικιλία στα Ο/Κ και </a:t>
            </a:r>
            <a:r>
              <a:rPr lang="el-GR" dirty="0" smtClean="0"/>
              <a:t>θα </a:t>
            </a:r>
            <a:r>
              <a:rPr lang="el-GR" dirty="0"/>
              <a:t>είναι αντικειμενικός </a:t>
            </a:r>
            <a:endParaRPr lang="el-GR" dirty="0" smtClean="0"/>
          </a:p>
          <a:p>
            <a:pPr marL="0" indent="0">
              <a:buNone/>
            </a:pPr>
            <a:r>
              <a:rPr lang="el-GR" dirty="0" smtClean="0"/>
              <a:t>(</a:t>
            </a:r>
            <a:r>
              <a:rPr lang="el-GR" dirty="0"/>
              <a:t>δηλ. θα χρησιμοποιούνται όργανα για τη μέτρηση των ποιοτικών χαρακτηριστικών και όχι χρωματικοί συγκριτικοί χάρτες κ.λπ. που βασίζονται στην όραση, την αφή ή την όσφρηση και είναι εντελώς υποκειμενικά). </a:t>
            </a:r>
          </a:p>
          <a:p>
            <a:endParaRPr lang="el-GR" dirty="0"/>
          </a:p>
          <a:p>
            <a:endParaRPr lang="el-GR" dirty="0"/>
          </a:p>
          <a:p>
            <a:endParaRPr lang="el-GR" dirty="0"/>
          </a:p>
          <a:p>
            <a:endParaRPr lang="el-GR" dirty="0"/>
          </a:p>
        </p:txBody>
      </p:sp>
      <p:sp>
        <p:nvSpPr>
          <p:cNvPr id="4" name="Title 3"/>
          <p:cNvSpPr>
            <a:spLocks noGrp="1"/>
          </p:cNvSpPr>
          <p:nvPr>
            <p:ph type="title"/>
          </p:nvPr>
        </p:nvSpPr>
        <p:spPr/>
        <p:txBody>
          <a:bodyPr/>
          <a:lstStyle/>
          <a:p>
            <a:r>
              <a:rPr lang="el-GR" dirty="0" smtClean="0"/>
              <a:t>Η χρυσή τομή είναι η</a:t>
            </a:r>
            <a:endParaRPr lang="el-GR" dirty="0"/>
          </a:p>
        </p:txBody>
      </p:sp>
    </p:spTree>
    <p:custDataLst>
      <p:tags r:id="rId1"/>
    </p:custDataLst>
    <p:extLst>
      <p:ext uri="{BB962C8B-B14F-4D97-AF65-F5344CB8AC3E}">
        <p14:creationId xmlns:p14="http://schemas.microsoft.com/office/powerpoint/2010/main" val="301243460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4B3E41E-24DC-44E5-A242-12538B377EB6}" type="slidenum">
              <a:rPr lang="el-GR" smtClean="0"/>
              <a:pPr/>
              <a:t>90</a:t>
            </a:fld>
            <a:endParaRPr lang="el-GR"/>
          </a:p>
        </p:txBody>
      </p:sp>
      <p:sp>
        <p:nvSpPr>
          <p:cNvPr id="2" name="Rectangle 2"/>
          <p:cNvSpPr>
            <a:spLocks noChangeArrowheads="1"/>
          </p:cNvSpPr>
          <p:nvPr/>
        </p:nvSpPr>
        <p:spPr bwMode="auto">
          <a:xfrm>
            <a:off x="1619672" y="1556792"/>
            <a:ext cx="6480720" cy="5770811"/>
          </a:xfrm>
          <a:prstGeom prst="rect">
            <a:avLst/>
          </a:prstGeom>
          <a:ln/>
        </p:spPr>
        <p:style>
          <a:lnRef idx="3">
            <a:schemeClr val="lt1"/>
          </a:lnRef>
          <a:fillRef idx="1">
            <a:schemeClr val="dk1"/>
          </a:fillRef>
          <a:effectRef idx="1">
            <a:schemeClr val="dk1"/>
          </a:effectRef>
          <a:fontRef idx="minor">
            <a:schemeClr val="lt1"/>
          </a:fontRef>
        </p:style>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1133475" algn="l"/>
              </a:tabLst>
              <a:defRPr>
                <a:solidFill>
                  <a:schemeClr val="tx1"/>
                </a:solidFill>
                <a:latin typeface="Arial" pitchFamily="34" charset="0"/>
                <a:cs typeface="Arial" pitchFamily="34" charset="0"/>
              </a:defRPr>
            </a:lvl1pPr>
            <a:lvl2pPr fontAlgn="base">
              <a:spcBef>
                <a:spcPct val="0"/>
              </a:spcBef>
              <a:spcAft>
                <a:spcPct val="0"/>
              </a:spcAft>
              <a:tabLst>
                <a:tab pos="1133475" algn="l"/>
              </a:tabLst>
              <a:defRPr>
                <a:solidFill>
                  <a:schemeClr val="tx1"/>
                </a:solidFill>
                <a:latin typeface="Arial" pitchFamily="34" charset="0"/>
                <a:cs typeface="Arial" pitchFamily="34" charset="0"/>
              </a:defRPr>
            </a:lvl2pPr>
            <a:lvl3pPr fontAlgn="base">
              <a:spcBef>
                <a:spcPct val="0"/>
              </a:spcBef>
              <a:spcAft>
                <a:spcPct val="0"/>
              </a:spcAft>
              <a:tabLst>
                <a:tab pos="1133475" algn="l"/>
              </a:tabLst>
              <a:defRPr>
                <a:solidFill>
                  <a:schemeClr val="tx1"/>
                </a:solidFill>
                <a:latin typeface="Arial" pitchFamily="34" charset="0"/>
                <a:cs typeface="Arial" pitchFamily="34" charset="0"/>
              </a:defRPr>
            </a:lvl3pPr>
            <a:lvl4pPr fontAlgn="base">
              <a:spcBef>
                <a:spcPct val="0"/>
              </a:spcBef>
              <a:spcAft>
                <a:spcPct val="0"/>
              </a:spcAft>
              <a:tabLst>
                <a:tab pos="1133475" algn="l"/>
              </a:tabLst>
              <a:defRPr>
                <a:solidFill>
                  <a:schemeClr val="tx1"/>
                </a:solidFill>
                <a:latin typeface="Arial" pitchFamily="34" charset="0"/>
                <a:cs typeface="Arial" pitchFamily="34" charset="0"/>
              </a:defRPr>
            </a:lvl4pPr>
            <a:lvl5pPr fontAlgn="base">
              <a:spcBef>
                <a:spcPct val="0"/>
              </a:spcBef>
              <a:spcAft>
                <a:spcPct val="0"/>
              </a:spcAft>
              <a:tabLst>
                <a:tab pos="1133475" algn="l"/>
              </a:tabLst>
              <a:defRPr>
                <a:solidFill>
                  <a:schemeClr val="tx1"/>
                </a:solidFill>
                <a:latin typeface="Arial" pitchFamily="34" charset="0"/>
                <a:cs typeface="Arial" pitchFamily="34" charset="0"/>
              </a:defRPr>
            </a:lvl5pPr>
            <a:lvl6pPr fontAlgn="base">
              <a:spcBef>
                <a:spcPct val="0"/>
              </a:spcBef>
              <a:spcAft>
                <a:spcPct val="0"/>
              </a:spcAft>
              <a:tabLst>
                <a:tab pos="1133475" algn="l"/>
              </a:tabLst>
              <a:defRPr>
                <a:solidFill>
                  <a:schemeClr val="tx1"/>
                </a:solidFill>
                <a:latin typeface="Arial" pitchFamily="34" charset="0"/>
                <a:cs typeface="Arial" pitchFamily="34" charset="0"/>
              </a:defRPr>
            </a:lvl6pPr>
            <a:lvl7pPr fontAlgn="base">
              <a:spcBef>
                <a:spcPct val="0"/>
              </a:spcBef>
              <a:spcAft>
                <a:spcPct val="0"/>
              </a:spcAft>
              <a:tabLst>
                <a:tab pos="1133475" algn="l"/>
              </a:tabLst>
              <a:defRPr>
                <a:solidFill>
                  <a:schemeClr val="tx1"/>
                </a:solidFill>
                <a:latin typeface="Arial" pitchFamily="34" charset="0"/>
                <a:cs typeface="Arial" pitchFamily="34" charset="0"/>
              </a:defRPr>
            </a:lvl7pPr>
            <a:lvl8pPr fontAlgn="base">
              <a:spcBef>
                <a:spcPct val="0"/>
              </a:spcBef>
              <a:spcAft>
                <a:spcPct val="0"/>
              </a:spcAft>
              <a:tabLst>
                <a:tab pos="1133475" algn="l"/>
              </a:tabLst>
              <a:defRPr>
                <a:solidFill>
                  <a:schemeClr val="tx1"/>
                </a:solidFill>
                <a:latin typeface="Arial" pitchFamily="34" charset="0"/>
                <a:cs typeface="Arial" pitchFamily="34" charset="0"/>
              </a:defRPr>
            </a:lvl8pPr>
            <a:lvl9pPr fontAlgn="base">
              <a:spcBef>
                <a:spcPct val="0"/>
              </a:spcBef>
              <a:spcAft>
                <a:spcPct val="0"/>
              </a:spcAft>
              <a:tabLst>
                <a:tab pos="1133475" algn="l"/>
              </a:tabLst>
              <a:defRPr>
                <a:solidFill>
                  <a:schemeClr val="tx1"/>
                </a:solidFill>
                <a:latin typeface="Arial" pitchFamily="34" charset="0"/>
                <a:cs typeface="Arial" pitchFamily="34" charset="0"/>
              </a:defRPr>
            </a:lvl9pPr>
          </a:lstStyle>
          <a:p>
            <a:pPr lvl="0" algn="just"/>
            <a:r>
              <a:rPr kumimoji="0" lang="el-GR" alt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Δεν </a:t>
            </a:r>
            <a:r>
              <a:rPr kumimoji="0" lang="el-GR" alt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εμπλέκεται στη βιοσύνθεση των </a:t>
            </a:r>
            <a:r>
              <a:rPr kumimoji="0" lang="el-GR" altLang="el-GR"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καροτενοειδών</a:t>
            </a:r>
            <a:r>
              <a:rPr kumimoji="0" lang="el-GR" alt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η υπεριώδης ακτινοβολία, </a:t>
            </a:r>
          </a:p>
          <a:p>
            <a:pPr lvl="0" algn="just"/>
            <a:r>
              <a:rPr kumimoji="0" lang="el-GR" alt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ενώ τα </a:t>
            </a:r>
            <a:r>
              <a:rPr kumimoji="0" lang="el-GR" altLang="el-GR"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φλαβονοειδή</a:t>
            </a:r>
            <a:r>
              <a:rPr kumimoji="0" lang="el-GR" alt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απορροφούν έντονα στο φάσμα της </a:t>
            </a:r>
            <a:r>
              <a:rPr kumimoji="0" lang="en-US" alt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UV</a:t>
            </a:r>
            <a:r>
              <a:rPr kumimoji="0" lang="el-GR" alt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en-US" alt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a:t>
            </a:r>
            <a:r>
              <a:rPr kumimoji="0" lang="el-GR" alt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ακτινοβολίας και απουσία της </a:t>
            </a:r>
            <a:r>
              <a:rPr kumimoji="0" lang="en-US" alt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UV</a:t>
            </a:r>
            <a:r>
              <a:rPr kumimoji="0" lang="el-GR" alt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en-US" alt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a:t>
            </a:r>
            <a:r>
              <a:rPr kumimoji="0" lang="el-GR" alt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δεν συντίθενται. </a:t>
            </a:r>
          </a:p>
          <a:p>
            <a:pPr lvl="0" algn="just"/>
            <a:endParaRPr lang="el-GR" altLang="el-GR" sz="1200" dirty="0">
              <a:ea typeface="Times New Roman" pitchFamily="18" charset="0"/>
            </a:endParaRPr>
          </a:p>
          <a:p>
            <a:pPr lvl="0" algn="just"/>
            <a:r>
              <a:rPr kumimoji="0" lang="el-GR" alt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Δεν ισχύει κάτι τέτοιο για τα </a:t>
            </a:r>
            <a:r>
              <a:rPr kumimoji="0" lang="el-GR" altLang="el-GR"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καροτενοειδή</a:t>
            </a:r>
            <a:r>
              <a:rPr kumimoji="0" lang="el-GR" alt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και συνεπώς για το </a:t>
            </a:r>
            <a:r>
              <a:rPr kumimoji="0" lang="el-GR" altLang="el-GR"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λυκοπένιο</a:t>
            </a:r>
            <a:r>
              <a:rPr lang="el-GR" altLang="el-GR" sz="1200" dirty="0">
                <a:ea typeface="Times New Roman" pitchFamily="18" charset="0"/>
              </a:rPr>
              <a:t>.</a:t>
            </a:r>
            <a:r>
              <a:rPr kumimoji="0" lang="el-GR" alt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lvl="0" algn="just"/>
            <a:endParaRPr lang="el-GR" altLang="el-GR" sz="1200" dirty="0"/>
          </a:p>
          <a:p>
            <a:pPr lvl="0" algn="just"/>
            <a:endParaRPr kumimoji="0" lang="el-GR" altLang="el-GR" sz="1200" b="0" i="0" u="none" strike="noStrike" cap="none" normalizeH="0" baseline="0" dirty="0" smtClean="0">
              <a:ln>
                <a:noFill/>
              </a:ln>
              <a:solidFill>
                <a:schemeClr val="tx1"/>
              </a:solidFill>
              <a:effectLst/>
              <a:latin typeface="Arial" pitchFamily="34" charset="0"/>
              <a:cs typeface="Arial" pitchFamily="34" charset="0"/>
            </a:endParaRPr>
          </a:p>
          <a:p>
            <a:pPr lvl="0" algn="just"/>
            <a:endParaRPr kumimoji="0" lang="el-GR" altLang="el-G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133475" algn="l"/>
              </a:tabLst>
            </a:pPr>
            <a:r>
              <a:rPr kumimoji="0" lang="el-GR" altLang="el-GR" sz="12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Στις σημερινές τομάτες, χαρακτηριστικές είναι οι χαμηλές τιμές </a:t>
            </a:r>
            <a:r>
              <a:rPr kumimoji="0" lang="el-GR" altLang="el-GR" sz="1200" b="0" i="0" u="sng" strike="noStrike" cap="none" normalizeH="0" baseline="0" dirty="0" err="1" smtClean="0">
                <a:ln>
                  <a:noFill/>
                </a:ln>
                <a:solidFill>
                  <a:schemeClr val="tx1"/>
                </a:solidFill>
                <a:effectLst/>
                <a:latin typeface="Arial" pitchFamily="34" charset="0"/>
                <a:ea typeface="Times New Roman" pitchFamily="18" charset="0"/>
                <a:cs typeface="Arial" pitchFamily="34" charset="0"/>
              </a:rPr>
              <a:t>λυκοπένιου</a:t>
            </a:r>
            <a:r>
              <a:rPr kumimoji="0" lang="el-GR" altLang="el-GR" sz="12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 διότι</a:t>
            </a:r>
            <a:r>
              <a:rPr kumimoji="0" lang="en-US" altLang="el-GR" sz="12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tab pos="1133475" algn="l"/>
              </a:tabLst>
            </a:pPr>
            <a:endParaRPr lang="en-US" altLang="el-GR" sz="1200" dirty="0">
              <a:ea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1133475" algn="l"/>
              </a:tabLst>
            </a:pPr>
            <a:endParaRPr lang="el-GR" altLang="el-GR" sz="1200" dirty="0">
              <a:ea typeface="Times New Roman" pitchFamily="18" charset="0"/>
            </a:endParaRPr>
          </a:p>
          <a:p>
            <a:pPr marL="228600" marR="0" lvl="0" indent="-228600" algn="just" defTabSz="914400" rtl="0" eaLnBrk="0" fontAlgn="base" latinLnBrk="0" hangingPunct="0">
              <a:lnSpc>
                <a:spcPct val="100000"/>
              </a:lnSpc>
              <a:spcBef>
                <a:spcPct val="0"/>
              </a:spcBef>
              <a:spcAft>
                <a:spcPct val="0"/>
              </a:spcAft>
              <a:buClrTx/>
              <a:buSzTx/>
              <a:buFont typeface="+mj-lt"/>
              <a:buAutoNum type="arabicPeriod"/>
              <a:tabLst>
                <a:tab pos="1133475" algn="l"/>
              </a:tabLst>
            </a:pPr>
            <a:r>
              <a:rPr kumimoji="0" lang="el-GR" alt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Η περιεκτικότητα σε </a:t>
            </a:r>
            <a:r>
              <a:rPr kumimoji="0" lang="el-GR" altLang="el-GR"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λυκοπένιο</a:t>
            </a:r>
            <a:r>
              <a:rPr kumimoji="0" lang="el-GR" alt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φαίνεται να κυμαίνεται σε μεγάλο βαθμό ανάλογα με την ποικιλία. Έτσι διάφοροι ερευνητές </a:t>
            </a:r>
          </a:p>
          <a:p>
            <a:pPr lvl="0" algn="just"/>
            <a:r>
              <a:rPr kumimoji="0" lang="el-GR" alt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αναφέρουν ότι η περιεκτικότητα σε </a:t>
            </a:r>
            <a:r>
              <a:rPr kumimoji="0" lang="el-GR" altLang="el-GR"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λυκοπένιο</a:t>
            </a:r>
            <a:r>
              <a:rPr kumimoji="0" lang="el-GR" alt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είναι 15,8±</a:t>
            </a:r>
            <a:r>
              <a:rPr lang="el-GR" altLang="el-GR" sz="1200" dirty="0" smtClean="0">
                <a:ea typeface="Times New Roman" pitchFamily="18" charset="0"/>
              </a:rPr>
              <a:t>1,9 </a:t>
            </a:r>
            <a:r>
              <a:rPr lang="en-US" altLang="el-GR" sz="1200" dirty="0">
                <a:ea typeface="Times New Roman" pitchFamily="18" charset="0"/>
              </a:rPr>
              <a:t>mg</a:t>
            </a:r>
            <a:r>
              <a:rPr lang="el-GR" altLang="el-GR" sz="1200" dirty="0">
                <a:ea typeface="Times New Roman" pitchFamily="18" charset="0"/>
              </a:rPr>
              <a:t>/100</a:t>
            </a:r>
            <a:r>
              <a:rPr lang="en-US" altLang="el-GR" sz="1200" dirty="0">
                <a:ea typeface="Times New Roman" pitchFamily="18" charset="0"/>
              </a:rPr>
              <a:t>g</a:t>
            </a:r>
            <a:r>
              <a:rPr lang="el-GR" altLang="el-GR" sz="1200" dirty="0">
                <a:ea typeface="Times New Roman" pitchFamily="18" charset="0"/>
              </a:rPr>
              <a:t>, άλλοι γύρω στα 13 </a:t>
            </a:r>
            <a:r>
              <a:rPr lang="en-US" altLang="el-GR" sz="1200" dirty="0">
                <a:ea typeface="Times New Roman" pitchFamily="18" charset="0"/>
              </a:rPr>
              <a:t>mg</a:t>
            </a:r>
            <a:r>
              <a:rPr lang="el-GR" altLang="el-GR" sz="1200" dirty="0">
                <a:ea typeface="Times New Roman" pitchFamily="18" charset="0"/>
              </a:rPr>
              <a:t>/100</a:t>
            </a:r>
            <a:r>
              <a:rPr lang="en-US" altLang="el-GR" sz="1200" dirty="0">
                <a:ea typeface="Times New Roman" pitchFamily="18" charset="0"/>
              </a:rPr>
              <a:t>g</a:t>
            </a:r>
            <a:r>
              <a:rPr lang="el-GR" altLang="el-GR" sz="1200" dirty="0">
                <a:ea typeface="Times New Roman" pitchFamily="18" charset="0"/>
              </a:rPr>
              <a:t>, άλλοι γύρω στα </a:t>
            </a:r>
            <a:endParaRPr lang="el-GR" altLang="el-GR" sz="1200" dirty="0" smtClean="0">
              <a:ea typeface="Times New Roman" pitchFamily="18" charset="0"/>
            </a:endParaRPr>
          </a:p>
          <a:p>
            <a:pPr lvl="0" algn="just"/>
            <a:r>
              <a:rPr lang="el-GR" altLang="el-GR" sz="1200" dirty="0" smtClean="0">
                <a:ea typeface="Times New Roman" pitchFamily="18" charset="0"/>
              </a:rPr>
              <a:t>10,77 </a:t>
            </a:r>
            <a:r>
              <a:rPr lang="en-US" altLang="el-GR" sz="1200" dirty="0">
                <a:ea typeface="Times New Roman" pitchFamily="18" charset="0"/>
              </a:rPr>
              <a:t>mg</a:t>
            </a:r>
            <a:r>
              <a:rPr lang="el-GR" altLang="el-GR" sz="1200" dirty="0">
                <a:ea typeface="Times New Roman" pitchFamily="18" charset="0"/>
              </a:rPr>
              <a:t>/100</a:t>
            </a:r>
            <a:r>
              <a:rPr lang="en-US" altLang="el-GR" sz="1200" dirty="0">
                <a:ea typeface="Times New Roman" pitchFamily="18" charset="0"/>
              </a:rPr>
              <a:t>g</a:t>
            </a:r>
            <a:r>
              <a:rPr lang="el-GR" altLang="el-GR" sz="1200" dirty="0">
                <a:ea typeface="Times New Roman" pitchFamily="18" charset="0"/>
              </a:rPr>
              <a:t> ανάλογα με τη εξεταζόμενη ποικιλία ενώ έχει επίσης αναφερθεί ότι η περιεκτικότητα σε </a:t>
            </a:r>
            <a:r>
              <a:rPr lang="el-GR" altLang="el-GR" sz="1200" dirty="0" err="1">
                <a:ea typeface="Times New Roman" pitchFamily="18" charset="0"/>
              </a:rPr>
              <a:t>λυκοπένιο</a:t>
            </a:r>
            <a:r>
              <a:rPr lang="el-GR" altLang="el-GR" sz="1200" dirty="0">
                <a:ea typeface="Times New Roman" pitchFamily="18" charset="0"/>
              </a:rPr>
              <a:t> κυμαίνεται </a:t>
            </a:r>
            <a:endParaRPr lang="el-GR" altLang="el-GR" sz="1200" dirty="0" smtClean="0">
              <a:ea typeface="Times New Roman" pitchFamily="18" charset="0"/>
            </a:endParaRPr>
          </a:p>
          <a:p>
            <a:pPr lvl="0" algn="just"/>
            <a:r>
              <a:rPr lang="el-GR" altLang="el-GR" sz="1200" dirty="0" smtClean="0">
                <a:ea typeface="Times New Roman" pitchFamily="18" charset="0"/>
              </a:rPr>
              <a:t>από </a:t>
            </a:r>
            <a:r>
              <a:rPr lang="el-GR" altLang="el-GR" sz="1200" dirty="0">
                <a:ea typeface="Times New Roman" pitchFamily="18" charset="0"/>
              </a:rPr>
              <a:t>3,1 έως 40 </a:t>
            </a:r>
            <a:r>
              <a:rPr lang="en-US" altLang="el-GR" sz="1200" dirty="0">
                <a:ea typeface="Times New Roman" pitchFamily="18" charset="0"/>
              </a:rPr>
              <a:t>mg</a:t>
            </a:r>
            <a:r>
              <a:rPr lang="el-GR" altLang="el-GR" sz="1200" dirty="0">
                <a:ea typeface="Times New Roman" pitchFamily="18" charset="0"/>
              </a:rPr>
              <a:t>/100</a:t>
            </a:r>
            <a:r>
              <a:rPr lang="en-US" altLang="el-GR" sz="1200" dirty="0">
                <a:ea typeface="Times New Roman" pitchFamily="18" charset="0"/>
              </a:rPr>
              <a:t>g</a:t>
            </a:r>
            <a:r>
              <a:rPr lang="el-GR" altLang="el-GR" sz="1200" dirty="0">
                <a:ea typeface="Times New Roman" pitchFamily="18" charset="0"/>
              </a:rPr>
              <a:t> ανάλογα με την ποικιλία.  </a:t>
            </a:r>
            <a:r>
              <a:rPr lang="fr-FR" altLang="el-GR" sz="1200" dirty="0">
                <a:ea typeface="Times New Roman" pitchFamily="18" charset="0"/>
              </a:rPr>
              <a:t>(Arias et al. 2000</a:t>
            </a:r>
            <a:r>
              <a:rPr lang="fr-FR" altLang="el-GR" sz="1200" dirty="0" smtClean="0">
                <a:ea typeface="Times New Roman" pitchFamily="18" charset="0"/>
              </a:rPr>
              <a:t>)</a:t>
            </a:r>
            <a:r>
              <a:rPr lang="el-GR" altLang="el-GR" sz="1200" dirty="0" smtClean="0">
                <a:ea typeface="Times New Roman" pitchFamily="18" charset="0"/>
              </a:rPr>
              <a:t>.</a:t>
            </a:r>
          </a:p>
          <a:p>
            <a:pPr lvl="0" algn="just"/>
            <a:endParaRPr lang="el-GR" altLang="el-GR" sz="1200" dirty="0"/>
          </a:p>
          <a:p>
            <a:pPr lvl="0" algn="just"/>
            <a:endParaRPr lang="el-GR" altLang="el-GR" sz="900" dirty="0"/>
          </a:p>
          <a:p>
            <a:pPr lvl="0" algn="just" eaLnBrk="0" hangingPunct="0"/>
            <a:r>
              <a:rPr lang="el-GR" altLang="el-GR" sz="1200" dirty="0" smtClean="0">
                <a:ea typeface="Times New Roman" pitchFamily="18" charset="0"/>
              </a:rPr>
              <a:t>2. Λόγω της ύπαρξης του γονιδίου </a:t>
            </a:r>
            <a:r>
              <a:rPr lang="en-US" altLang="el-GR" sz="1200" dirty="0" smtClean="0">
                <a:ea typeface="Times New Roman" pitchFamily="18" charset="0"/>
              </a:rPr>
              <a:t>non</a:t>
            </a:r>
            <a:r>
              <a:rPr lang="el-GR" altLang="el-GR" sz="1200" dirty="0">
                <a:ea typeface="Times New Roman" pitchFamily="18" charset="0"/>
              </a:rPr>
              <a:t>-</a:t>
            </a:r>
            <a:r>
              <a:rPr lang="en-US" altLang="el-GR" sz="1200" dirty="0" smtClean="0">
                <a:ea typeface="Times New Roman" pitchFamily="18" charset="0"/>
              </a:rPr>
              <a:t>ripening</a:t>
            </a:r>
            <a:r>
              <a:rPr lang="el-GR" altLang="el-GR" sz="1200" dirty="0" smtClean="0">
                <a:ea typeface="Times New Roman" pitchFamily="18" charset="0"/>
              </a:rPr>
              <a:t> (που έχουν σχεδόν όλες οι σημερινές ποικιλίες). Γιαυτό και οι </a:t>
            </a:r>
            <a:r>
              <a:rPr lang="el-GR" altLang="el-GR" sz="1200" dirty="0">
                <a:ea typeface="Times New Roman" pitchFamily="18" charset="0"/>
              </a:rPr>
              <a:t>καρποί </a:t>
            </a:r>
            <a:r>
              <a:rPr lang="el-GR" altLang="el-GR" sz="1200" dirty="0" smtClean="0">
                <a:ea typeface="Times New Roman" pitchFamily="18" charset="0"/>
              </a:rPr>
              <a:t>της τομάτας </a:t>
            </a:r>
          </a:p>
          <a:p>
            <a:pPr lvl="0" algn="just" eaLnBrk="0" hangingPunct="0"/>
            <a:r>
              <a:rPr lang="el-GR" altLang="el-GR" sz="1200" dirty="0" smtClean="0">
                <a:ea typeface="Times New Roman" pitchFamily="18" charset="0"/>
              </a:rPr>
              <a:t>Δεν εμφανίζουν το </a:t>
            </a:r>
            <a:r>
              <a:rPr lang="el-GR" altLang="el-GR" sz="1200" dirty="0">
                <a:ea typeface="Times New Roman" pitchFamily="18" charset="0"/>
              </a:rPr>
              <a:t>βαθύ </a:t>
            </a:r>
            <a:r>
              <a:rPr lang="el-GR" altLang="el-GR" sz="1200" dirty="0" smtClean="0">
                <a:ea typeface="Times New Roman" pitchFamily="18" charset="0"/>
              </a:rPr>
              <a:t>και έντονο </a:t>
            </a:r>
            <a:r>
              <a:rPr lang="el-GR" altLang="el-GR" sz="1200" dirty="0">
                <a:ea typeface="Times New Roman" pitchFamily="18" charset="0"/>
              </a:rPr>
              <a:t>χρώμα (</a:t>
            </a:r>
            <a:r>
              <a:rPr lang="en-US" altLang="el-GR" sz="1200" dirty="0" err="1">
                <a:ea typeface="Times New Roman" pitchFamily="18" charset="0"/>
              </a:rPr>
              <a:t>overcolouring</a:t>
            </a:r>
            <a:r>
              <a:rPr lang="el-GR" altLang="el-GR" sz="1200" dirty="0" smtClean="0">
                <a:ea typeface="Times New Roman" pitchFamily="18" charset="0"/>
              </a:rPr>
              <a:t>), το </a:t>
            </a:r>
            <a:r>
              <a:rPr lang="el-GR" altLang="el-GR" sz="1200" dirty="0">
                <a:ea typeface="Times New Roman" pitchFamily="18" charset="0"/>
              </a:rPr>
              <a:t>οποίο </a:t>
            </a:r>
            <a:r>
              <a:rPr lang="el-GR" altLang="el-GR" sz="1200" dirty="0" smtClean="0">
                <a:ea typeface="Times New Roman" pitchFamily="18" charset="0"/>
              </a:rPr>
              <a:t>κανονικά </a:t>
            </a:r>
            <a:r>
              <a:rPr lang="el-GR" altLang="el-GR" sz="1200" dirty="0">
                <a:ea typeface="Times New Roman" pitchFamily="18" charset="0"/>
              </a:rPr>
              <a:t>αναπτύσσεται </a:t>
            </a:r>
            <a:r>
              <a:rPr lang="el-GR" altLang="el-GR" sz="1200" dirty="0" smtClean="0">
                <a:ea typeface="Times New Roman" pitchFamily="18" charset="0"/>
              </a:rPr>
              <a:t>πριν </a:t>
            </a:r>
            <a:r>
              <a:rPr lang="el-GR" altLang="el-GR" sz="1200" dirty="0">
                <a:ea typeface="Times New Roman" pitchFamily="18" charset="0"/>
              </a:rPr>
              <a:t>οι καρποί φτάσουν στο τέλος της </a:t>
            </a:r>
            <a:endParaRPr lang="el-GR" altLang="el-GR" sz="1200" dirty="0" smtClean="0">
              <a:ea typeface="Times New Roman" pitchFamily="18" charset="0"/>
            </a:endParaRPr>
          </a:p>
          <a:p>
            <a:pPr lvl="0" algn="just" eaLnBrk="0" hangingPunct="0"/>
            <a:r>
              <a:rPr lang="el-GR" altLang="el-GR" sz="1200" dirty="0" smtClean="0">
                <a:ea typeface="Times New Roman" pitchFamily="18" charset="0"/>
              </a:rPr>
              <a:t>διάρκειας </a:t>
            </a:r>
            <a:r>
              <a:rPr lang="el-GR" altLang="el-GR" sz="1200" dirty="0">
                <a:ea typeface="Times New Roman" pitchFamily="18" charset="0"/>
              </a:rPr>
              <a:t>ζωής </a:t>
            </a:r>
            <a:r>
              <a:rPr lang="el-GR" altLang="el-GR" sz="1200" dirty="0" smtClean="0">
                <a:ea typeface="Times New Roman" pitchFamily="18" charset="0"/>
              </a:rPr>
              <a:t>τους </a:t>
            </a:r>
            <a:r>
              <a:rPr lang="el-GR" altLang="el-GR" sz="1200" dirty="0">
                <a:ea typeface="Times New Roman" pitchFamily="18" charset="0"/>
              </a:rPr>
              <a:t>(</a:t>
            </a:r>
            <a:r>
              <a:rPr lang="en-US" altLang="el-GR" sz="1200" dirty="0">
                <a:ea typeface="Times New Roman" pitchFamily="18" charset="0"/>
              </a:rPr>
              <a:t>Richardson et al</a:t>
            </a:r>
            <a:r>
              <a:rPr lang="el-GR" altLang="el-GR" sz="1200" dirty="0">
                <a:ea typeface="Times New Roman" pitchFamily="18" charset="0"/>
              </a:rPr>
              <a:t>., 1987).</a:t>
            </a:r>
            <a:r>
              <a:rPr lang="el-GR" altLang="el-GR" sz="1200" b="1" dirty="0">
                <a:ea typeface="Times New Roman" pitchFamily="18" charset="0"/>
              </a:rPr>
              <a:t> </a:t>
            </a:r>
            <a:endParaRPr lang="el-GR" altLang="el-GR" sz="1200" b="1" dirty="0" smtClean="0">
              <a:ea typeface="Times New Roman" pitchFamily="18" charset="0"/>
            </a:endParaRPr>
          </a:p>
          <a:p>
            <a:pPr lvl="0" algn="just" eaLnBrk="0" hangingPunct="0"/>
            <a:endParaRPr lang="el-GR" altLang="el-GR" sz="900" dirty="0"/>
          </a:p>
          <a:p>
            <a:pPr lvl="0" algn="just" eaLnBrk="0" hangingPunct="0"/>
            <a:r>
              <a:rPr lang="el-GR" altLang="el-GR" sz="1200" dirty="0" smtClean="0">
                <a:ea typeface="Times New Roman" pitchFamily="18" charset="0"/>
              </a:rPr>
              <a:t>3. Λόγω υψηλών θερμοκρασιών </a:t>
            </a:r>
            <a:r>
              <a:rPr lang="el-GR" altLang="el-GR" sz="1200" dirty="0">
                <a:ea typeface="Times New Roman" pitchFamily="18" charset="0"/>
              </a:rPr>
              <a:t>στο </a:t>
            </a:r>
            <a:r>
              <a:rPr lang="el-GR" altLang="el-GR" sz="1200" dirty="0" smtClean="0">
                <a:ea typeface="Times New Roman" pitchFamily="18" charset="0"/>
              </a:rPr>
              <a:t>περιβάλλον. </a:t>
            </a:r>
            <a:r>
              <a:rPr lang="el-GR" altLang="el-GR" sz="1200" dirty="0">
                <a:ea typeface="Times New Roman" pitchFamily="18" charset="0"/>
              </a:rPr>
              <a:t>Όταν η θερμοκρασία ξεπερνάει τους </a:t>
            </a:r>
            <a:r>
              <a:rPr lang="el-GR" altLang="el-GR" sz="1200" dirty="0" smtClean="0">
                <a:ea typeface="Times New Roman" pitchFamily="18" charset="0"/>
              </a:rPr>
              <a:t>30</a:t>
            </a:r>
            <a:r>
              <a:rPr lang="el-GR" altLang="el-GR" sz="1200" baseline="30000" dirty="0" smtClean="0">
                <a:ea typeface="Times New Roman" pitchFamily="18" charset="0"/>
              </a:rPr>
              <a:t>ο</a:t>
            </a:r>
            <a:r>
              <a:rPr lang="en-US" altLang="el-GR" sz="1200" dirty="0">
                <a:ea typeface="Times New Roman" pitchFamily="18" charset="0"/>
              </a:rPr>
              <a:t>C</a:t>
            </a:r>
            <a:r>
              <a:rPr lang="el-GR" altLang="el-GR" sz="1200" dirty="0">
                <a:ea typeface="Times New Roman" pitchFamily="18" charset="0"/>
              </a:rPr>
              <a:t>, παρεμποδίζεται η σύνθεση του </a:t>
            </a:r>
            <a:endParaRPr lang="el-GR" altLang="el-GR" sz="1200" dirty="0" smtClean="0">
              <a:ea typeface="Times New Roman" pitchFamily="18" charset="0"/>
            </a:endParaRPr>
          </a:p>
          <a:p>
            <a:pPr lvl="0" algn="just" eaLnBrk="0" hangingPunct="0"/>
            <a:r>
              <a:rPr lang="el-GR" altLang="el-GR" sz="1200" dirty="0" err="1" smtClean="0">
                <a:ea typeface="Times New Roman" pitchFamily="18" charset="0"/>
              </a:rPr>
              <a:t>λυκοπένιου</a:t>
            </a:r>
            <a:r>
              <a:rPr lang="el-GR" altLang="el-GR" sz="1200" dirty="0" smtClean="0">
                <a:ea typeface="Times New Roman" pitchFamily="18" charset="0"/>
              </a:rPr>
              <a:t> </a:t>
            </a:r>
            <a:r>
              <a:rPr lang="el-GR" altLang="el-GR" sz="1200" dirty="0">
                <a:ea typeface="Times New Roman" pitchFamily="18" charset="0"/>
              </a:rPr>
              <a:t>(</a:t>
            </a:r>
            <a:r>
              <a:rPr lang="en-US" altLang="el-GR" sz="1200" dirty="0">
                <a:ea typeface="Times New Roman" pitchFamily="18" charset="0"/>
              </a:rPr>
              <a:t>Stevens et al</a:t>
            </a:r>
            <a:r>
              <a:rPr lang="el-GR" altLang="el-GR" sz="1200" dirty="0">
                <a:ea typeface="Times New Roman" pitchFamily="18" charset="0"/>
              </a:rPr>
              <a:t>., 1986</a:t>
            </a:r>
            <a:r>
              <a:rPr lang="el-GR" altLang="el-GR" sz="1200" dirty="0" smtClean="0">
                <a:ea typeface="Times New Roman" pitchFamily="18" charset="0"/>
              </a:rPr>
              <a:t>).</a:t>
            </a:r>
            <a:r>
              <a:rPr kumimoji="0" lang="el-GR" alt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lvl="0" algn="just" eaLnBrk="0" hangingPunct="0"/>
            <a:endParaRPr kumimoji="0" lang="el-GR" alt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itle 4"/>
          <p:cNvSpPr>
            <a:spLocks noGrp="1"/>
          </p:cNvSpPr>
          <p:nvPr>
            <p:ph type="title"/>
          </p:nvPr>
        </p:nvSpPr>
        <p:spPr/>
        <p:txBody>
          <a:bodyPr>
            <a:normAutofit fontScale="90000"/>
          </a:bodyPr>
          <a:lstStyle/>
          <a:p>
            <a:r>
              <a:rPr lang="el-GR" dirty="0"/>
              <a:t>Για τη σύνθεσή του </a:t>
            </a:r>
            <a:r>
              <a:rPr lang="el-GR" dirty="0" err="1"/>
              <a:t>λυκοπένιου</a:t>
            </a:r>
            <a:r>
              <a:rPr lang="el-GR" dirty="0"/>
              <a:t> = </a:t>
            </a:r>
            <a:r>
              <a:rPr lang="el-GR" dirty="0" err="1"/>
              <a:t>καροτενοειδές</a:t>
            </a:r>
            <a:r>
              <a:rPr lang="el-GR" dirty="0"/>
              <a:t> δεν είναι απαραίτητη η υπεριώδης ακτινοβολία. </a:t>
            </a:r>
            <a:br>
              <a:rPr lang="el-GR" dirty="0"/>
            </a:br>
            <a:endParaRPr lang="el-GR" dirty="0"/>
          </a:p>
        </p:txBody>
      </p:sp>
    </p:spTree>
    <p:custDataLst>
      <p:tags r:id="rId1"/>
    </p:custDataLst>
    <p:extLst>
      <p:ext uri="{BB962C8B-B14F-4D97-AF65-F5344CB8AC3E}">
        <p14:creationId xmlns:p14="http://schemas.microsoft.com/office/powerpoint/2010/main" val="372492635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Εικόνα 2" descr="Λογότυπο Επιχειρησιακού Προγράμματος Εκπαίδευση και Δια βίου Μάθηση. ">
            <a:hlinkClick r:id="rId3" tooltip="Μετάβαση στο www.edulll.gr/"/>
          </p:cNvPr>
          <p:cNvPicPr>
            <a:picLocks noChangeAspect="1" noChangeArrowheads="1"/>
          </p:cNvPicPr>
          <p:nvPr/>
        </p:nvPicPr>
        <p:blipFill>
          <a:blip r:embed="rId4" cstate="print"/>
          <a:srcRect/>
          <a:stretch>
            <a:fillRect/>
          </a:stretch>
        </p:blipFill>
        <p:spPr bwMode="auto">
          <a:xfrm>
            <a:off x="3492500" y="5638800"/>
            <a:ext cx="4310063" cy="103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Εικόνα 1" descr="Λογότυπο για Άδειες χρήσης Creative Commons B Y, NC, ND.">
            <a:hlinkClick r:id="rId5" tooltip="Μετάβαση στην Άδεια Χρήσης"/>
          </p:cNvPr>
          <p:cNvPicPr>
            <a:picLocks noChangeAspect="1" noChangeArrowheads="1"/>
          </p:cNvPicPr>
          <p:nvPr/>
        </p:nvPicPr>
        <p:blipFill>
          <a:blip r:embed="rId6" cstate="print"/>
          <a:srcRect/>
          <a:stretch>
            <a:fillRect/>
          </a:stretch>
        </p:blipFill>
        <p:spPr bwMode="auto">
          <a:xfrm>
            <a:off x="1908175" y="5949950"/>
            <a:ext cx="1584325"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Υπότιτλος 1"/>
          <p:cNvSpPr>
            <a:spLocks noGrp="1"/>
          </p:cNvSpPr>
          <p:nvPr>
            <p:ph type="subTitle" idx="1"/>
          </p:nvPr>
        </p:nvSpPr>
        <p:spPr bwMode="gray"/>
        <p:txBody>
          <a:bodyPr>
            <a:normAutofit/>
          </a:bodyPr>
          <a:lstStyle/>
          <a:p>
            <a:pPr algn="r"/>
            <a:endParaRPr lang="el-GR" sz="2000" dirty="0" smtClean="0">
              <a:solidFill>
                <a:schemeClr val="tx1">
                  <a:lumMod val="65000"/>
                  <a:lumOff val="35000"/>
                </a:schemeClr>
              </a:solidFill>
            </a:endParaRPr>
          </a:p>
          <a:p>
            <a:pPr algn="r"/>
            <a:r>
              <a:rPr lang="el-GR" sz="2000" dirty="0" smtClean="0">
                <a:solidFill>
                  <a:schemeClr val="tx1">
                    <a:lumMod val="65000"/>
                    <a:lumOff val="35000"/>
                  </a:schemeClr>
                </a:solidFill>
              </a:rPr>
              <a:t>Επεξεργασία υλικού: </a:t>
            </a:r>
          </a:p>
          <a:p>
            <a:pPr algn="r"/>
            <a:r>
              <a:rPr lang="el-GR" sz="2000" dirty="0" smtClean="0">
                <a:solidFill>
                  <a:schemeClr val="tx1">
                    <a:lumMod val="65000"/>
                    <a:lumOff val="35000"/>
                  </a:schemeClr>
                </a:solidFill>
              </a:rPr>
              <a:t>Μέγας Χρήστος</a:t>
            </a:r>
            <a:endParaRPr lang="el-GR" sz="2000" dirty="0">
              <a:solidFill>
                <a:schemeClr val="tx1">
                  <a:lumMod val="65000"/>
                  <a:lumOff val="35000"/>
                </a:schemeClr>
              </a:solidFill>
            </a:endParaRPr>
          </a:p>
        </p:txBody>
      </p:sp>
      <p:sp>
        <p:nvSpPr>
          <p:cNvPr id="2" name="Τίτλος 1"/>
          <p:cNvSpPr>
            <a:spLocks noGrp="1"/>
          </p:cNvSpPr>
          <p:nvPr>
            <p:ph type="ctrTitle"/>
          </p:nvPr>
        </p:nvSpPr>
        <p:spPr/>
        <p:txBody>
          <a:bodyPr>
            <a:normAutofit/>
          </a:bodyPr>
          <a:lstStyle/>
          <a:p>
            <a:r>
              <a:rPr lang="el-GR" b="1" dirty="0"/>
              <a:t>Τέλος </a:t>
            </a:r>
            <a:r>
              <a:rPr lang="el-GR" b="1" dirty="0" smtClean="0"/>
              <a:t>ενότητας</a:t>
            </a:r>
            <a:endParaRPr lang="el-GR" b="1" dirty="0"/>
          </a:p>
        </p:txBody>
      </p:sp>
    </p:spTree>
    <p:custDataLst>
      <p:tags r:id="rId1"/>
    </p:custDataLst>
    <p:extLst>
      <p:ext uri="{BB962C8B-B14F-4D97-AF65-F5344CB8AC3E}">
        <p14:creationId xmlns:p14="http://schemas.microsoft.com/office/powerpoint/2010/main" val="127251030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5/3/2016 1:05:49 μμ"/>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2,5122,3,"/>
</p:tagLst>
</file>

<file path=ppt/tags/tag11.xml><?xml version="1.0" encoding="utf-8"?>
<p:tagLst xmlns:a="http://schemas.openxmlformats.org/drawingml/2006/main" xmlns:r="http://schemas.openxmlformats.org/officeDocument/2006/relationships" xmlns:p="http://schemas.openxmlformats.org/presentationml/2006/main">
  <p:tag name="ZHAW.ACCESSIBILITYADDIN.READINGORDER" val="2,6146,3,"/>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2,7170,3,"/>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2,8194,3,"/>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2,9218,3,"/>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2,10242,3,"/>
</p:tagLst>
</file>

<file path=ppt/tags/tag16.xml><?xml version="1.0" encoding="utf-8"?>
<p:tagLst xmlns:a="http://schemas.openxmlformats.org/drawingml/2006/main" xmlns:r="http://schemas.openxmlformats.org/officeDocument/2006/relationships" xmlns:p="http://schemas.openxmlformats.org/presentationml/2006/main">
  <p:tag name="ZHAW.ACCESSIBILITYADDIN.READINGORDER" val="2,11266,3,"/>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2,12290,3,"/>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2,13314,3,"/>
</p:tagLst>
</file>

<file path=ppt/tags/tag19.xml><?xml version="1.0" encoding="utf-8"?>
<p:tagLst xmlns:a="http://schemas.openxmlformats.org/drawingml/2006/main" xmlns:r="http://schemas.openxmlformats.org/officeDocument/2006/relationships" xmlns:p="http://schemas.openxmlformats.org/presentationml/2006/main">
  <p:tag name="ZHAW.ACCESSIBILITYADDIN.READINGORDER" val="2,14338,3,"/>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8,7,3,2,9,"/>
</p:tagLst>
</file>

<file path=ppt/tags/tag20.xml><?xml version="1.0" encoding="utf-8"?>
<p:tagLst xmlns:a="http://schemas.openxmlformats.org/drawingml/2006/main" xmlns:r="http://schemas.openxmlformats.org/officeDocument/2006/relationships" xmlns:p="http://schemas.openxmlformats.org/presentationml/2006/main">
  <p:tag name="ZHAW.ACCESSIBILITYADDIN.READINGORDER" val="2,15362,3,"/>
</p:tagLst>
</file>

<file path=ppt/tags/tag21.xml><?xml version="1.0" encoding="utf-8"?>
<p:tagLst xmlns:a="http://schemas.openxmlformats.org/drawingml/2006/main" xmlns:r="http://schemas.openxmlformats.org/officeDocument/2006/relationships" xmlns:p="http://schemas.openxmlformats.org/presentationml/2006/main">
  <p:tag name="ZHAW.ACCESSIBILITYADDIN.READINGORDER" val="2,16386,3,"/>
</p:tagLst>
</file>

<file path=ppt/tags/tag22.xml><?xml version="1.0" encoding="utf-8"?>
<p:tagLst xmlns:a="http://schemas.openxmlformats.org/drawingml/2006/main" xmlns:r="http://schemas.openxmlformats.org/officeDocument/2006/relationships" xmlns:p="http://schemas.openxmlformats.org/presentationml/2006/main">
  <p:tag name="ZHAW.ACCESSIBILITYADDIN.READINGORDER" val="2,17410,3,"/>
</p:tagLst>
</file>

<file path=ppt/tags/tag2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4.xml><?xml version="1.0" encoding="utf-8"?>
<p:tagLst xmlns:a="http://schemas.openxmlformats.org/drawingml/2006/main" xmlns:r="http://schemas.openxmlformats.org/officeDocument/2006/relationships" xmlns:p="http://schemas.openxmlformats.org/presentationml/2006/main">
  <p:tag name="ZHAW.ACCESSIBILITYADDIN.READINGORDER" val="2,18434,3,"/>
</p:tagLst>
</file>

<file path=ppt/tags/tag25.xml><?xml version="1.0" encoding="utf-8"?>
<p:tagLst xmlns:a="http://schemas.openxmlformats.org/drawingml/2006/main" xmlns:r="http://schemas.openxmlformats.org/officeDocument/2006/relationships" xmlns:p="http://schemas.openxmlformats.org/presentationml/2006/main">
  <p:tag name="ZHAW.ACCESSIBILITYADDIN.READINGORDER" val="2,19458,3,"/>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7.xml><?xml version="1.0" encoding="utf-8"?>
<p:tagLst xmlns:a="http://schemas.openxmlformats.org/drawingml/2006/main" xmlns:r="http://schemas.openxmlformats.org/officeDocument/2006/relationships" xmlns:p="http://schemas.openxmlformats.org/presentationml/2006/main">
  <p:tag name="ZHAW.ACCESSIBILITYADDIN.READINGORDER" val="2,20482,3,"/>
</p:tagLst>
</file>

<file path=ppt/tags/tag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9.xml><?xml version="1.0" encoding="utf-8"?>
<p:tagLst xmlns:a="http://schemas.openxmlformats.org/drawingml/2006/main" xmlns:r="http://schemas.openxmlformats.org/officeDocument/2006/relationships" xmlns:p="http://schemas.openxmlformats.org/presentationml/2006/main">
  <p:tag name="ZHAW.ACCESSIBILITYADDIN.READINGORDER" val="2,21506,3,"/>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3,5,3075,3074,"/>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1.xml><?xml version="1.0" encoding="utf-8"?>
<p:tagLst xmlns:a="http://schemas.openxmlformats.org/drawingml/2006/main" xmlns:r="http://schemas.openxmlformats.org/officeDocument/2006/relationships" xmlns:p="http://schemas.openxmlformats.org/presentationml/2006/main">
  <p:tag name="ZHAW.ACCESSIBILITYADDIN.READINGORDER" val="2,22530,3,"/>
</p:tagLst>
</file>

<file path=ppt/tags/tag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3.xml><?xml version="1.0" encoding="utf-8"?>
<p:tagLst xmlns:a="http://schemas.openxmlformats.org/drawingml/2006/main" xmlns:r="http://schemas.openxmlformats.org/officeDocument/2006/relationships" xmlns:p="http://schemas.openxmlformats.org/presentationml/2006/main">
  <p:tag name="ZHAW.ACCESSIBILITYADDIN.READINGORDER" val="2,24578,3,"/>
</p:tagLst>
</file>

<file path=ppt/tags/tag34.xml><?xml version="1.0" encoding="utf-8"?>
<p:tagLst xmlns:a="http://schemas.openxmlformats.org/drawingml/2006/main" xmlns:r="http://schemas.openxmlformats.org/officeDocument/2006/relationships" xmlns:p="http://schemas.openxmlformats.org/presentationml/2006/main">
  <p:tag name="ZHAW.ACCESSIBILITYADDIN.READINGORDER" val="2,25602,3,"/>
</p:tagLst>
</file>

<file path=ppt/tags/tag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6.xml><?xml version="1.0" encoding="utf-8"?>
<p:tagLst xmlns:a="http://schemas.openxmlformats.org/drawingml/2006/main" xmlns:r="http://schemas.openxmlformats.org/officeDocument/2006/relationships" xmlns:p="http://schemas.openxmlformats.org/presentationml/2006/main">
  <p:tag name="ZHAW.ACCESSIBILITYADDIN.READINGORDER" val="2,26626,3,"/>
</p:tagLst>
</file>

<file path=ppt/tags/tag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8.xml><?xml version="1.0" encoding="utf-8"?>
<p:tagLst xmlns:a="http://schemas.openxmlformats.org/drawingml/2006/main" xmlns:r="http://schemas.openxmlformats.org/officeDocument/2006/relationships" xmlns:p="http://schemas.openxmlformats.org/presentationml/2006/main">
  <p:tag name="ZHAW.ACCESSIBILITYADDIN.READINGORDER" val="2,27650,3,"/>
</p:tagLst>
</file>

<file path=ppt/tags/tag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3,6,4099,4098,"/>
</p:tagLst>
</file>

<file path=ppt/tags/tag40.xml><?xml version="1.0" encoding="utf-8"?>
<p:tagLst xmlns:a="http://schemas.openxmlformats.org/drawingml/2006/main" xmlns:r="http://schemas.openxmlformats.org/officeDocument/2006/relationships" xmlns:p="http://schemas.openxmlformats.org/presentationml/2006/main">
  <p:tag name="ZHAW.ACCESSIBILITYADDIN.READINGORDER" val="2,28674,3,"/>
</p:tagLst>
</file>

<file path=ppt/tags/tag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2.xml><?xml version="1.0" encoding="utf-8"?>
<p:tagLst xmlns:a="http://schemas.openxmlformats.org/drawingml/2006/main" xmlns:r="http://schemas.openxmlformats.org/officeDocument/2006/relationships" xmlns:p="http://schemas.openxmlformats.org/presentationml/2006/main">
  <p:tag name="ZHAW.ACCESSIBILITYADDIN.READINGORDER" val="2,29698,3,"/>
</p:tagLst>
</file>

<file path=ppt/tags/tag43.xml><?xml version="1.0" encoding="utf-8"?>
<p:tagLst xmlns:a="http://schemas.openxmlformats.org/drawingml/2006/main" xmlns:r="http://schemas.openxmlformats.org/officeDocument/2006/relationships" xmlns:p="http://schemas.openxmlformats.org/presentationml/2006/main">
  <p:tag name="ZHAW.ACCESSIBILITYADDIN.READINGORDER" val="2,30722,3,"/>
</p:tagLst>
</file>

<file path=ppt/tags/tag44.xml><?xml version="1.0" encoding="utf-8"?>
<p:tagLst xmlns:a="http://schemas.openxmlformats.org/drawingml/2006/main" xmlns:r="http://schemas.openxmlformats.org/officeDocument/2006/relationships" xmlns:p="http://schemas.openxmlformats.org/presentationml/2006/main">
  <p:tag name="ZHAW.ACCESSIBILITYADDIN.READINGORDER" val="2,31746,3,"/>
</p:tagLst>
</file>

<file path=ppt/tags/tag45.xml><?xml version="1.0" encoding="utf-8"?>
<p:tagLst xmlns:a="http://schemas.openxmlformats.org/drawingml/2006/main" xmlns:r="http://schemas.openxmlformats.org/officeDocument/2006/relationships" xmlns:p="http://schemas.openxmlformats.org/presentationml/2006/main">
  <p:tag name="ZHAW.ACCESSIBILITYADDIN.READINGORDER" val="2,32770,3,"/>
</p:tagLst>
</file>

<file path=ppt/tags/tag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7.xml><?xml version="1.0" encoding="utf-8"?>
<p:tagLst xmlns:a="http://schemas.openxmlformats.org/drawingml/2006/main" xmlns:r="http://schemas.openxmlformats.org/officeDocument/2006/relationships" xmlns:p="http://schemas.openxmlformats.org/presentationml/2006/main">
  <p:tag name="ZHAW.ACCESSIBILITYADDIN.READINGORDER" val="2,33794,3,"/>
</p:tagLst>
</file>

<file path=ppt/tags/tag4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9.xml><?xml version="1.0" encoding="utf-8"?>
<p:tagLst xmlns:a="http://schemas.openxmlformats.org/drawingml/2006/main" xmlns:r="http://schemas.openxmlformats.org/officeDocument/2006/relationships" xmlns:p="http://schemas.openxmlformats.org/presentationml/2006/main">
  <p:tag name="ZHAW.ACCESSIBILITYADDIN.READINGORDER" val="2,34818,3,"/>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91139,2,91140,8,3,"/>
</p:tagLst>
</file>

<file path=ppt/tags/tag50.xml><?xml version="1.0" encoding="utf-8"?>
<p:tagLst xmlns:a="http://schemas.openxmlformats.org/drawingml/2006/main" xmlns:r="http://schemas.openxmlformats.org/officeDocument/2006/relationships" xmlns:p="http://schemas.openxmlformats.org/presentationml/2006/main">
  <p:tag name="ZHAW.ACCESSIBILITYADDIN.READINGORDER" val="2,35842,3,"/>
</p:tagLst>
</file>

<file path=ppt/tags/tag51.xml><?xml version="1.0" encoding="utf-8"?>
<p:tagLst xmlns:a="http://schemas.openxmlformats.org/drawingml/2006/main" xmlns:r="http://schemas.openxmlformats.org/officeDocument/2006/relationships" xmlns:p="http://schemas.openxmlformats.org/presentationml/2006/main">
  <p:tag name="ZHAW.ACCESSIBILITYADDIN.READINGORDER" val="2,36866,3,"/>
</p:tagLst>
</file>

<file path=ppt/tags/tag52.xml><?xml version="1.0" encoding="utf-8"?>
<p:tagLst xmlns:a="http://schemas.openxmlformats.org/drawingml/2006/main" xmlns:r="http://schemas.openxmlformats.org/officeDocument/2006/relationships" xmlns:p="http://schemas.openxmlformats.org/presentationml/2006/main">
  <p:tag name="ZHAW.ACCESSIBILITYADDIN.READINGORDER" val="2,37890,3,"/>
</p:tagLst>
</file>

<file path=ppt/tags/tag53.xml><?xml version="1.0" encoding="utf-8"?>
<p:tagLst xmlns:a="http://schemas.openxmlformats.org/drawingml/2006/main" xmlns:r="http://schemas.openxmlformats.org/officeDocument/2006/relationships" xmlns:p="http://schemas.openxmlformats.org/presentationml/2006/main">
  <p:tag name="ZHAW.ACCESSIBILITYADDIN.READINGORDER" val="2,38914,3,"/>
</p:tagLst>
</file>

<file path=ppt/tags/tag54.xml><?xml version="1.0" encoding="utf-8"?>
<p:tagLst xmlns:a="http://schemas.openxmlformats.org/drawingml/2006/main" xmlns:r="http://schemas.openxmlformats.org/officeDocument/2006/relationships" xmlns:p="http://schemas.openxmlformats.org/presentationml/2006/main">
  <p:tag name="ZHAW.ACCESSIBILITYADDIN.READINGORDER" val="2,3,43010,4,"/>
</p:tagLst>
</file>

<file path=ppt/tags/tag55.xml><?xml version="1.0" encoding="utf-8"?>
<p:tagLst xmlns:a="http://schemas.openxmlformats.org/drawingml/2006/main" xmlns:r="http://schemas.openxmlformats.org/officeDocument/2006/relationships" xmlns:p="http://schemas.openxmlformats.org/presentationml/2006/main">
  <p:tag name="ZHAW.ACCESSIBILITYADDIN.READINGORDER" val="2,11268,11267,116739,3,"/>
</p:tagLst>
</file>

<file path=ppt/tags/tag56.xml><?xml version="1.0" encoding="utf-8"?>
<p:tagLst xmlns:a="http://schemas.openxmlformats.org/drawingml/2006/main" xmlns:r="http://schemas.openxmlformats.org/officeDocument/2006/relationships" xmlns:p="http://schemas.openxmlformats.org/presentationml/2006/main">
  <p:tag name="ZHAW.ACCESSIBILITYADDIN.READINGORDER" val="3,4,"/>
</p:tagLst>
</file>

<file path=ppt/tags/tag57.xml><?xml version="1.0" encoding="utf-8"?>
<p:tagLst xmlns:a="http://schemas.openxmlformats.org/drawingml/2006/main" xmlns:r="http://schemas.openxmlformats.org/officeDocument/2006/relationships" xmlns:p="http://schemas.openxmlformats.org/presentationml/2006/main">
  <p:tag name="ZHAW.ACCESSIBILITYADDIN.READINGORDER" val="3,14339,8,7,5,"/>
</p:tagLst>
</file>

<file path=ppt/tags/tag58.xml><?xml version="1.0" encoding="utf-8"?>
<p:tagLst xmlns:a="http://schemas.openxmlformats.org/drawingml/2006/main" xmlns:r="http://schemas.openxmlformats.org/officeDocument/2006/relationships" xmlns:p="http://schemas.openxmlformats.org/presentationml/2006/main">
  <p:tag name="ZHAW.ACCESSIBILITYADDIN.READINGORDER" val="2,12,11,10,9,3,"/>
</p:tagLst>
</file>

<file path=ppt/tags/tag59.xml><?xml version="1.0" encoding="utf-8"?>
<p:tagLst xmlns:a="http://schemas.openxmlformats.org/drawingml/2006/main" xmlns:r="http://schemas.openxmlformats.org/officeDocument/2006/relationships" xmlns:p="http://schemas.openxmlformats.org/presentationml/2006/main">
  <p:tag name="ZHAW.ACCESSIBILITYADDIN.READINGORDER" val="16387,2,16388,3,4,"/>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5,6,"/>
</p:tagLst>
</file>

<file path=ppt/tags/tag60.xml><?xml version="1.0" encoding="utf-8"?>
<p:tagLst xmlns:a="http://schemas.openxmlformats.org/drawingml/2006/main" xmlns:r="http://schemas.openxmlformats.org/officeDocument/2006/relationships" xmlns:p="http://schemas.openxmlformats.org/presentationml/2006/main">
  <p:tag name="ZHAW.ACCESSIBILITYADDIN.READINGORDER" val="3,2,20483,20484,4,"/>
</p:tagLst>
</file>

<file path=ppt/tags/tag61.xml><?xml version="1.0" encoding="utf-8"?>
<p:tagLst xmlns:a="http://schemas.openxmlformats.org/drawingml/2006/main" xmlns:r="http://schemas.openxmlformats.org/officeDocument/2006/relationships" xmlns:p="http://schemas.openxmlformats.org/presentationml/2006/main">
  <p:tag name="ZHAW.ACCESSIBILITYADDIN.READINGORDER" val="2,13323,13316,13322,13315,13321,13314,3,"/>
</p:tagLst>
</file>

<file path=ppt/tags/tag62.xml><?xml version="1.0" encoding="utf-8"?>
<p:tagLst xmlns:a="http://schemas.openxmlformats.org/drawingml/2006/main" xmlns:r="http://schemas.openxmlformats.org/officeDocument/2006/relationships" xmlns:p="http://schemas.openxmlformats.org/presentationml/2006/main">
  <p:tag name="ZHAW.ACCESSIBILITYADDIN.READINGORDER" val="2,13326,13319,13325,13318,13324,13317,3,"/>
</p:tagLst>
</file>

<file path=ppt/tags/tag63.xml><?xml version="1.0" encoding="utf-8"?>
<p:tagLst xmlns:a="http://schemas.openxmlformats.org/drawingml/2006/main" xmlns:r="http://schemas.openxmlformats.org/officeDocument/2006/relationships" xmlns:p="http://schemas.openxmlformats.org/presentationml/2006/main">
  <p:tag name="ZHAW.ACCESSIBILITYADDIN.READINGORDER" val="2,25605,8,25604,3,114691,4,"/>
</p:tagLst>
</file>

<file path=ppt/tags/tag64.xml><?xml version="1.0" encoding="utf-8"?>
<p:tagLst xmlns:a="http://schemas.openxmlformats.org/drawingml/2006/main" xmlns:r="http://schemas.openxmlformats.org/officeDocument/2006/relationships" xmlns:p="http://schemas.openxmlformats.org/presentationml/2006/main">
  <p:tag name="ZHAW.ACCESSIBILITYADDIN.READINGORDER" val="3,1027,1026,142339,4,"/>
</p:tagLst>
</file>

<file path=ppt/tags/tag65.xml><?xml version="1.0" encoding="utf-8"?>
<p:tagLst xmlns:a="http://schemas.openxmlformats.org/drawingml/2006/main" xmlns:r="http://schemas.openxmlformats.org/officeDocument/2006/relationships" xmlns:p="http://schemas.openxmlformats.org/presentationml/2006/main">
  <p:tag name="ZHAW.ACCESSIBILITYADDIN.READINGORDER" val="3,2050,142339,4,"/>
</p:tagLst>
</file>

<file path=ppt/tags/tag66.xml><?xml version="1.0" encoding="utf-8"?>
<p:tagLst xmlns:a="http://schemas.openxmlformats.org/drawingml/2006/main" xmlns:r="http://schemas.openxmlformats.org/officeDocument/2006/relationships" xmlns:p="http://schemas.openxmlformats.org/presentationml/2006/main">
  <p:tag name="ZHAW.ACCESSIBILITYADDIN.READINGORDER" val="3,142339,5,4,"/>
</p:tagLst>
</file>

<file path=ppt/tags/tag67.xml><?xml version="1.0" encoding="utf-8"?>
<p:tagLst xmlns:a="http://schemas.openxmlformats.org/drawingml/2006/main" xmlns:r="http://schemas.openxmlformats.org/officeDocument/2006/relationships" xmlns:p="http://schemas.openxmlformats.org/presentationml/2006/main">
  <p:tag name="ZHAW.ACCESSIBILITYADDIN.READINGORDER" val="2,29701,29700,8,29702,29699,29703,3,"/>
</p:tagLst>
</file>

<file path=ppt/tags/tag6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 name="ZHAW.ACCESSIBILITYADDIN.TABLEHEADER" val="R0;C0;"/>
</p:tagLst>
</file>

<file path=ppt/tags/tag69.xml><?xml version="1.0" encoding="utf-8"?>
<p:tagLst xmlns:a="http://schemas.openxmlformats.org/drawingml/2006/main" xmlns:r="http://schemas.openxmlformats.org/officeDocument/2006/relationships" xmlns:p="http://schemas.openxmlformats.org/presentationml/2006/main">
  <p:tag name="ZHAW.ACCESSIBILITYADDIN.READINGORDER" val="2,28678,28677,28675,3,"/>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5,3,4,"/>
</p:tagLst>
</file>

<file path=ppt/tags/tag70.xml><?xml version="1.0" encoding="utf-8"?>
<p:tagLst xmlns:a="http://schemas.openxmlformats.org/drawingml/2006/main" xmlns:r="http://schemas.openxmlformats.org/officeDocument/2006/relationships" xmlns:p="http://schemas.openxmlformats.org/presentationml/2006/main">
  <p:tag name="ZHAW.ACCESSIBILITYADDIN.READINGORDER" val="2,19460,19458,19459,19462,3,"/>
</p:tagLst>
</file>

<file path=ppt/tags/tag71.xml><?xml version="1.0" encoding="utf-8"?>
<p:tagLst xmlns:a="http://schemas.openxmlformats.org/drawingml/2006/main" xmlns:r="http://schemas.openxmlformats.org/officeDocument/2006/relationships" xmlns:p="http://schemas.openxmlformats.org/presentationml/2006/main">
  <p:tag name="ZHAW.ACCESSIBILITYADDIN.READINGORDER" val="2,3,4,5,"/>
</p:tagLst>
</file>

<file path=ppt/tags/tag7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 name="ZHAW.ACCESSIBILITYADDIN.TABLEHEADER" val="R0;C0;"/>
</p:tagLst>
</file>

<file path=ppt/tags/tag73.xml><?xml version="1.0" encoding="utf-8"?>
<p:tagLst xmlns:a="http://schemas.openxmlformats.org/drawingml/2006/main" xmlns:r="http://schemas.openxmlformats.org/officeDocument/2006/relationships" xmlns:p="http://schemas.openxmlformats.org/presentationml/2006/main">
  <p:tag name="ZHAW.ACCESSIBILITYADDIN.READINGORDER" val="3,5,4,"/>
</p:tagLst>
</file>

<file path=ppt/tags/tag74.xml><?xml version="1.0" encoding="utf-8"?>
<p:tagLst xmlns:a="http://schemas.openxmlformats.org/drawingml/2006/main" xmlns:r="http://schemas.openxmlformats.org/officeDocument/2006/relationships" xmlns:p="http://schemas.openxmlformats.org/presentationml/2006/main">
  <p:tag name="ZHAW.ACCESSIBILITYADDIN.READINGORDER" val="2,1028,1029,1027,1026,3,"/>
</p:tagLst>
</file>

<file path=ppt/tags/tag75.xml><?xml version="1.0" encoding="utf-8"?>
<p:tagLst xmlns:a="http://schemas.openxmlformats.org/drawingml/2006/main" xmlns:r="http://schemas.openxmlformats.org/officeDocument/2006/relationships" xmlns:p="http://schemas.openxmlformats.org/presentationml/2006/main">
  <p:tag name="ZHAW.ACCESSIBILITYADDIN.READINGORDER" val="3,5,4,"/>
</p:tagLst>
</file>

<file path=ppt/tags/tag76.xml><?xml version="1.0" encoding="utf-8"?>
<p:tagLst xmlns:a="http://schemas.openxmlformats.org/drawingml/2006/main" xmlns:r="http://schemas.openxmlformats.org/officeDocument/2006/relationships" xmlns:p="http://schemas.openxmlformats.org/presentationml/2006/main">
  <p:tag name="ZHAW.ACCESSIBILITYADDIN.READINGORDER" val="4,5,2,6,"/>
</p:tagLst>
</file>

<file path=ppt/tags/tag77.xml><?xml version="1.0" encoding="utf-8"?>
<p:tagLst xmlns:a="http://schemas.openxmlformats.org/drawingml/2006/main" xmlns:r="http://schemas.openxmlformats.org/officeDocument/2006/relationships" xmlns:p="http://schemas.openxmlformats.org/presentationml/2006/main">
  <p:tag name="ZHAW.ACCESSIBILITYADDIN.READINGORDER" val="4,2,5,"/>
</p:tagLst>
</file>

<file path=ppt/tags/tag78.xml><?xml version="1.0" encoding="utf-8"?>
<p:tagLst xmlns:a="http://schemas.openxmlformats.org/drawingml/2006/main" xmlns:r="http://schemas.openxmlformats.org/officeDocument/2006/relationships" xmlns:p="http://schemas.openxmlformats.org/presentationml/2006/main">
  <p:tag name="ZHAW.ACCESSIBILITYADDIN.READINGORDER" val="7,6,3,2,"/>
</p:tagLst>
</file>

<file path=ppt/tags/tag8.xml><?xml version="1.0" encoding="utf-8"?>
<p:tagLst xmlns:a="http://schemas.openxmlformats.org/drawingml/2006/main" xmlns:r="http://schemas.openxmlformats.org/officeDocument/2006/relationships" xmlns:p="http://schemas.openxmlformats.org/presentationml/2006/main">
  <p:tag name="ZHAW.ACCESSIBILITYADDIN.READINGORDER" val="3,5,4,"/>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4098,3,"/>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d = " h t t p : / / w w w . w 3 . o r g / 2 0 0 1 / X M L S c h e m a "   x m l n s : x s i = " h t t p : / / w w w . w 3 . o r g / 2 0 0 1 / X M L S c h e m a - i n s t a n c e " 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ED888BE4-0913-4AEA-BF46-81B960195EA0}">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0</TotalTime>
  <Words>2825</Words>
  <Application>Microsoft Office PowerPoint</Application>
  <PresentationFormat>On-screen Show (4:3)</PresentationFormat>
  <Paragraphs>515</Paragraphs>
  <Slides>91</Slides>
  <Notes>1</Notes>
  <HiddenSlides>0</HiddenSlides>
  <MMClips>0</MMClips>
  <ScaleCrop>false</ScaleCrop>
  <HeadingPairs>
    <vt:vector size="4" baseType="variant">
      <vt:variant>
        <vt:lpstr>Theme</vt:lpstr>
      </vt:variant>
      <vt:variant>
        <vt:i4>1</vt:i4>
      </vt:variant>
      <vt:variant>
        <vt:lpstr>Slide Titles</vt:lpstr>
      </vt:variant>
      <vt:variant>
        <vt:i4>91</vt:i4>
      </vt:variant>
    </vt:vector>
  </HeadingPairs>
  <TitlesOfParts>
    <vt:vector size="92" baseType="lpstr">
      <vt:lpstr>Θέμα του Office</vt:lpstr>
      <vt:lpstr>Μετασυλλεκτικοί Χειρισμοί Γεωργικών Προϊόντων</vt:lpstr>
      <vt:lpstr>Άδειες χρήσης </vt:lpstr>
      <vt:lpstr>Χρηματοδότηση </vt:lpstr>
      <vt:lpstr>Πως καθορίζεται η ποιότητα;</vt:lpstr>
      <vt:lpstr>Αν  το  προϊόν  συγκομίζεται  στο  στάδιο  της  άριστης ποιότητας για  κατανάλωση</vt:lpstr>
      <vt:lpstr>Η αλυσίδα της ποιότητας</vt:lpstr>
      <vt:lpstr>Πότε θεωρείται καλής ποιότητας;</vt:lpstr>
      <vt:lpstr>Χρυσή τομή</vt:lpstr>
      <vt:lpstr>Η χρυσή τομή είναι η</vt:lpstr>
      <vt:lpstr>Ωρίμανση ??? ≠  Συγκομιδή????</vt:lpstr>
      <vt:lpstr>Συγκομιδή (harvest)</vt:lpstr>
      <vt:lpstr>Ωρίμανση (maturity)</vt:lpstr>
      <vt:lpstr>Ωρίμανση ανάλογα με το μέγεθος</vt:lpstr>
      <vt:lpstr>Ωρίμανση ανάλογα με το χρώμα</vt:lpstr>
      <vt:lpstr>Υψηλή ποιότητα - Τιμή</vt:lpstr>
      <vt:lpstr>Σκίαση (shade)</vt:lpstr>
      <vt:lpstr>Χειρισμός  (handling)</vt:lpstr>
      <vt:lpstr>Απόθεση (dumping)</vt:lpstr>
      <vt:lpstr>Διαλογή (pre-sorting)</vt:lpstr>
      <vt:lpstr>Πλύσιμο-Καθαρισμός (washing and cleaning)</vt:lpstr>
      <vt:lpstr>Μέγεθος (size)</vt:lpstr>
      <vt:lpstr>Χαρακτηρισμοί και ποιότητα</vt:lpstr>
      <vt:lpstr>Μέθοδοι pre-cooling</vt:lpstr>
      <vt:lpstr>Room Cooling</vt:lpstr>
      <vt:lpstr>Room Cooling - πλεονεκτήματα-μειονεκτήματα</vt:lpstr>
      <vt:lpstr>Forced Air Cooling</vt:lpstr>
      <vt:lpstr>Hydro Cooling</vt:lpstr>
      <vt:lpstr>Immersion type cooling</vt:lpstr>
      <vt:lpstr>Immersion type - πλεονεκτήματα - μειονεκτήματα</vt:lpstr>
      <vt:lpstr>Διαχείριση νερού σε hydro cooling σύστηματα</vt:lpstr>
      <vt:lpstr>Vacuum cooling</vt:lpstr>
      <vt:lpstr>Vacuum cooling - πλεονεκτήματα - μειονεκτήματα</vt:lpstr>
      <vt:lpstr>Hydro-vac cooling</vt:lpstr>
      <vt:lpstr>Ice packed cooling</vt:lpstr>
      <vt:lpstr>Κέρωμα φρούτων</vt:lpstr>
      <vt:lpstr>Συσκευασία - Απαιτούμενα</vt:lpstr>
      <vt:lpstr>Υλικά συσκευασίας</vt:lpstr>
      <vt:lpstr>Paper box vs Polythene box</vt:lpstr>
      <vt:lpstr>RTS vs Plastic box</vt:lpstr>
      <vt:lpstr>Υλικά απορρόφησης κραδασμών (cushioning)</vt:lpstr>
      <vt:lpstr>Τύποι συσκευασίας  (1/2)</vt:lpstr>
      <vt:lpstr>Τύποι συσκευασίας  (2/2)</vt:lpstr>
      <vt:lpstr>Παραδείγματα τύπων συσκευασίας</vt:lpstr>
      <vt:lpstr>Πηγές</vt:lpstr>
      <vt:lpstr>???? Τα ΠΟΙΟΤΙΚΑ ΧΑΡΑΚΤΗΡΙΣΤΙΚΑ των ΟΠΩΡΟΚΗΠΕΥΤΙΚΩΝ ???</vt:lpstr>
      <vt:lpstr>Βάρος καρπού και σχέση με Όγκο καρπού.</vt:lpstr>
      <vt:lpstr>???? Χαρακτηρίζονται οι Κατηγορίες ποιότητας:???</vt:lpstr>
      <vt:lpstr>Έλεγχος της ποιότητας ;;;;;;</vt:lpstr>
      <vt:lpstr>ΠΡΟΤΥΠΑ ΠΟΙΟΤΗΤΑΣ</vt:lpstr>
      <vt:lpstr>Με την εφαρμογή του Συστήματος Ολοκληρωμένης Διαχείρισης επιτυγχάνεται:  </vt:lpstr>
      <vt:lpstr>ΚΑΝΟΝΙΣΜΟΙ ΣΧΕΤΙΚΑ ΜΕ ΤΟΝ ΚΑΘΟΡΙΣΜΟ ΤΟΥ ΚΑΝΟΝΑ ΕΜΠΟΡΙΑΣ ΟΠΩΡΟΚΗΠΕΥΤΙΚΩΝ</vt:lpstr>
      <vt:lpstr>Παραδείγματα: </vt:lpstr>
      <vt:lpstr>1. Ωρίμανση και ποιότητα στη φράουλα (1/2)</vt:lpstr>
      <vt:lpstr>1. Ωρίμανση και ποιότητα στη φράουλα (2/2) </vt:lpstr>
      <vt:lpstr>2. Διαβαθμίσεις χρώματος  στο αγγούρι</vt:lpstr>
      <vt:lpstr>Δείκτες ωρίμανσης στο αγγούρι</vt:lpstr>
      <vt:lpstr>Δείκτες ποιότητας στο αγγούρι: </vt:lpstr>
      <vt:lpstr>Συνθήκες αποθήκευσης του αγγουριού</vt:lpstr>
      <vt:lpstr>3. Κόκκινη πιπεριά - Στάδια ωρίμανσης</vt:lpstr>
      <vt:lpstr>4. Δείκτες ωρίμανσης σε Golden Delicious (Μπανανόμηλα)</vt:lpstr>
      <vt:lpstr>Δείκτες ωρίμανσης και ποιότητας σε  Golden Delicious</vt:lpstr>
      <vt:lpstr>Δείκτες ωρίμανσης και ποιότητας σε  Red Delicious</vt:lpstr>
      <vt:lpstr>Δείκτες ωρίμανσης σε Red Delicious</vt:lpstr>
      <vt:lpstr> Δείκτες ωρίμανσης και ποιότητας στην TOMATA</vt:lpstr>
      <vt:lpstr>Στάδια ωρίμανσης τομάτας (1/2)</vt:lpstr>
      <vt:lpstr>Στάδια ωρίμανσης τομάτας (2/2)</vt:lpstr>
      <vt:lpstr>Μέθοδοι μέτρησης των ποιοτικών χαρακτηριστικών των Ο/Κ</vt:lpstr>
      <vt:lpstr>1. Μέτρηση του χρώματος</vt:lpstr>
      <vt:lpstr>Γιατί μετριέται το χρώμα;</vt:lpstr>
      <vt:lpstr>ΕΞΟΙΚΕΙΩΣΗ ΜΕ ΤΟ ΧΡΩΜΑΤΟΜΕΤΡΟ</vt:lpstr>
      <vt:lpstr>Σύστημα μέτρησης CIELAB (L*, a*, b*)  </vt:lpstr>
      <vt:lpstr>Σύστημα μέτρησης CIELAB (L*, a*, b*)-συνέχεια</vt:lpstr>
      <vt:lpstr>Ερώτηση:</vt:lpstr>
      <vt:lpstr>Υπολογισμοί στο Σύστημα μέτρησης CIELAB (L*, a*, b*)  </vt:lpstr>
      <vt:lpstr>ΜΕΤΡΗΣΗ ΧΡΩΜΑΤΟΣ ΤΩΝ ΚΑΡΠΩΝ</vt:lpstr>
      <vt:lpstr>ΜΕΤΡΗΣΕΙΣ ΧΡΩΜΑΤΟΣ ΜΕΤΡΗΣΕΙΣ ΣΤΟ ΕΡΓΑΣΤΗΡΙΟ ΑΠΟΘΗΚΕΥΣΗΣ ΓΕΩΡΓΙΚΩΝ ΠΡΟΪΟΝΤΩΝ</vt:lpstr>
      <vt:lpstr>ΜΕΤΡΗΣΗ ΧΡΩΜΑΤΟΣ ΤΩΝ ΚΑΡΠΩΝ</vt:lpstr>
      <vt:lpstr>Αποτελέσματα Διδακτορικής Έρευνας </vt:lpstr>
      <vt:lpstr>ΜΕΤΡΗΣΗ  των ΟΡΓΑΝΟΛΗΠΤΙΚΩΝ ΧΑΡΑΚΤΗΡΙΣΤΙΚΩΝ  των ΟΠΩΡΟΚΗΠΕΥΤΙΚΩΝ</vt:lpstr>
      <vt:lpstr>Μετρήσεις</vt:lpstr>
      <vt:lpstr>Μέτρηση Διαλυτών Στερεών Συστατικών ;;;</vt:lpstr>
      <vt:lpstr>ΠΕΡΙΕΚΤΙΚΟΤΗΤΑ ΣΕ ΔΙΑΛΥΤΑ ΣΤΕΡΕΑ ΣΥΣΤΑΤΙΚΑ  (BRIX %) - ΜΕΤΡΗΣΕΙΣ ΣΤΟ ΕΡΓΑΣΤΗΡΙΟ ΑΠΟΘΗΚΕΥΣΗΣ ΓΕΩΡΓΙΚΩΝ ΠΡΟΪΟΝΤΩΝ του ΤΕΙ ΘΕΣΣΑΛΙΑΣ</vt:lpstr>
      <vt:lpstr>Μέτρηση Οξύτητας</vt:lpstr>
      <vt:lpstr>Οι υψηλές θερμοκρασίες και το ψηλό έλλειμμα κορεσμού, οδηγούν σε αύξηση της περιεκτικότητας σε διαλυτά στερεά (σάκχαρα και σε οργανικά οξέα) και μείωση του βάρους του καρπού και της περιεκτικότητας σε νερό.  (Leonardi et al. 2000). </vt:lpstr>
      <vt:lpstr>ΠΕΡΙΕΚΤΙΚΟΤΗΤΑ ΣΕ ΔΙΑΛΥΤΑ ΣΤΕΡΕΑ ΣΥΣΤΑΤΙΚΑ (%) ΚΑΙ ΟΞΥΤΗΤΑ (%)</vt:lpstr>
      <vt:lpstr>Δυναμόμετρο</vt:lpstr>
      <vt:lpstr>Χρήση Δυναμόμετρου σε φρούτο</vt:lpstr>
      <vt:lpstr>Μέτρηση του ασκορβικού οξέος </vt:lpstr>
      <vt:lpstr>Μέτρηση Λυκοπένιου</vt:lpstr>
      <vt:lpstr>Για τη σύνθεσή του λυκοπένιου = καροτενοειδές δεν είναι απαραίτητη η υπεριώδης ακτινοβολία.  </vt:lpstr>
      <vt:lpstr>Τέλος ενότητας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2016-03-11T07:15:02Z</dcterms:created>
  <dcterms:modified xsi:type="dcterms:W3CDTF">2016-03-15T11:06:23Z</dcterms:modified>
</cp:coreProperties>
</file>