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2"/>
  </p:sldMasterIdLst>
  <p:notesMasterIdLst>
    <p:notesMasterId r:id="rId21"/>
  </p:notesMasterIdLst>
  <p:handoutMasterIdLst>
    <p:handoutMasterId r:id="rId22"/>
  </p:handoutMasterIdLst>
  <p:sldIdLst>
    <p:sldId id="257" r:id="rId3"/>
    <p:sldId id="264" r:id="rId4"/>
    <p:sldId id="414" r:id="rId5"/>
    <p:sldId id="614" r:id="rId6"/>
    <p:sldId id="615" r:id="rId7"/>
    <p:sldId id="616" r:id="rId8"/>
    <p:sldId id="617" r:id="rId9"/>
    <p:sldId id="618" r:id="rId10"/>
    <p:sldId id="619" r:id="rId11"/>
    <p:sldId id="620" r:id="rId12"/>
    <p:sldId id="325" r:id="rId13"/>
    <p:sldId id="271" r:id="rId14"/>
    <p:sldId id="258" r:id="rId15"/>
    <p:sldId id="259" r:id="rId16"/>
    <p:sldId id="260" r:id="rId17"/>
    <p:sldId id="272" r:id="rId18"/>
    <p:sldId id="273" r:id="rId19"/>
    <p:sldId id="261" r:id="rId20"/>
  </p:sldIdLst>
  <p:sldSz cx="9144000" cy="6858000" type="screen4x3"/>
  <p:notesSz cx="6858000" cy="9144000"/>
  <p:custDataLst>
    <p:tags r:id="rId23"/>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Μεσαίο στυλ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Μεσαίο στυλ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93D81CF-94F2-401A-BA57-92F5A7B2D0C5}" styleName="Μεσαίο στυλ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353" autoAdjust="0"/>
    <p:restoredTop sz="94660"/>
  </p:normalViewPr>
  <p:slideViewPr>
    <p:cSldViewPr>
      <p:cViewPr>
        <p:scale>
          <a:sx n="75" d="100"/>
          <a:sy n="75" d="100"/>
        </p:scale>
        <p:origin x="-72" y="-570"/>
      </p:cViewPr>
      <p:guideLst>
        <p:guide orient="horz" pos="2160"/>
        <p:guide pos="2880"/>
      </p:guideLst>
    </p:cSldViewPr>
  </p:slideViewPr>
  <p:notesTextViewPr>
    <p:cViewPr>
      <p:scale>
        <a:sx n="1" d="1"/>
        <a:sy n="1" d="1"/>
      </p:scale>
      <p:origin x="0" y="0"/>
    </p:cViewPr>
  </p:notesTextViewPr>
  <p:notesViewPr>
    <p:cSldViewPr>
      <p:cViewPr varScale="1">
        <p:scale>
          <a:sx n="80" d="100"/>
          <a:sy n="80" d="100"/>
        </p:scale>
        <p:origin x="-1962"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F0EF50A-55ED-4A03-87BC-716CA1045112}" type="datetimeFigureOut">
              <a:rPr lang="el-GR" smtClean="0"/>
              <a:t>15/3/2016</a:t>
            </a:fld>
            <a:endParaRPr lang="el-GR"/>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00F05BE-2FF4-4054-B69B-EBAD88308E2B}" type="slidenum">
              <a:rPr lang="el-GR" smtClean="0"/>
              <a:t>‹#›</a:t>
            </a:fld>
            <a:endParaRPr lang="el-GR"/>
          </a:p>
        </p:txBody>
      </p:sp>
    </p:spTree>
    <p:extLst>
      <p:ext uri="{BB962C8B-B14F-4D97-AF65-F5344CB8AC3E}">
        <p14:creationId xmlns:p14="http://schemas.microsoft.com/office/powerpoint/2010/main" val="312828619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1FAE34-A9BA-4005-8175-E6F8E72C8B1C}" type="datetimeFigureOut">
              <a:rPr lang="el-GR" smtClean="0"/>
              <a:t>15/3/2016</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40790D-22C5-45BB-A770-83CDE294324C}" type="slidenum">
              <a:rPr lang="el-GR" smtClean="0"/>
              <a:t>‹#›</a:t>
            </a:fld>
            <a:endParaRPr lang="el-GR"/>
          </a:p>
        </p:txBody>
      </p:sp>
    </p:spTree>
    <p:extLst>
      <p:ext uri="{BB962C8B-B14F-4D97-AF65-F5344CB8AC3E}">
        <p14:creationId xmlns:p14="http://schemas.microsoft.com/office/powerpoint/2010/main" val="3796082037"/>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Tree>
    <p:extLst>
      <p:ext uri="{BB962C8B-B14F-4D97-AF65-F5344CB8AC3E}">
        <p14:creationId xmlns:p14="http://schemas.microsoft.com/office/powerpoint/2010/main" val="32356264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11870570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Tree>
    <p:extLst>
      <p:ext uri="{BB962C8B-B14F-4D97-AF65-F5344CB8AC3E}">
        <p14:creationId xmlns:p14="http://schemas.microsoft.com/office/powerpoint/2010/main" val="8363420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Tree>
    <p:extLst>
      <p:ext uri="{BB962C8B-B14F-4D97-AF65-F5344CB8AC3E}">
        <p14:creationId xmlns:p14="http://schemas.microsoft.com/office/powerpoint/2010/main" val="4283580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Tree>
    <p:extLst>
      <p:ext uri="{BB962C8B-B14F-4D97-AF65-F5344CB8AC3E}">
        <p14:creationId xmlns:p14="http://schemas.microsoft.com/office/powerpoint/2010/main" val="4439959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Tree>
    <p:extLst>
      <p:ext uri="{BB962C8B-B14F-4D97-AF65-F5344CB8AC3E}">
        <p14:creationId xmlns:p14="http://schemas.microsoft.com/office/powerpoint/2010/main" val="3290060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Tree>
    <p:extLst>
      <p:ext uri="{BB962C8B-B14F-4D97-AF65-F5344CB8AC3E}">
        <p14:creationId xmlns:p14="http://schemas.microsoft.com/office/powerpoint/2010/main" val="4051807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2145123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772495F7-EA5A-4BF1-97BD-3EA59B1C7344}" type="datetime1">
              <a:rPr lang="el-GR" smtClean="0"/>
              <a:t>15/3/2016</a:t>
            </a:fld>
            <a:endParaRPr lang="el-GR"/>
          </a:p>
        </p:txBody>
      </p:sp>
      <p:sp>
        <p:nvSpPr>
          <p:cNvPr id="5" name="Θέση υποσέλιδου 4"/>
          <p:cNvSpPr>
            <a:spLocks noGrp="1"/>
          </p:cNvSpPr>
          <p:nvPr>
            <p:ph type="ftr" sz="quarter" idx="11"/>
          </p:nvPr>
        </p:nvSpPr>
        <p:spPr/>
        <p:txBody>
          <a:bodyPr/>
          <a:lstStyle>
            <a:lvl1pPr>
              <a:defRPr sz="800"/>
            </a:lvl1pPr>
          </a:lstStyle>
          <a:p>
            <a:endParaRPr lang="el-GR" dirty="0"/>
          </a:p>
        </p:txBody>
      </p:sp>
      <p:sp>
        <p:nvSpPr>
          <p:cNvPr id="6" name="Θέση αριθμού διαφάνειας 5"/>
          <p:cNvSpPr>
            <a:spLocks noGrp="1"/>
          </p:cNvSpPr>
          <p:nvPr>
            <p:ph type="sldNum" sz="quarter" idx="12"/>
          </p:nvPr>
        </p:nvSpPr>
        <p:spPr/>
        <p:txBody>
          <a:bodyPr/>
          <a:lstStyle>
            <a:lvl1pPr>
              <a:defRPr sz="900"/>
            </a:lvl1pPr>
          </a:lstStyle>
          <a:p>
            <a:fld id="{2F6EEB8D-302B-4BB7-AB7B-5E18E67E8EEA}" type="slidenum">
              <a:rPr lang="el-GR" smtClean="0"/>
              <a:pPr/>
              <a:t>‹#›</a:t>
            </a:fld>
            <a:endParaRPr lang="el-GR" dirty="0"/>
          </a:p>
        </p:txBody>
      </p:sp>
    </p:spTree>
    <p:extLst>
      <p:ext uri="{BB962C8B-B14F-4D97-AF65-F5344CB8AC3E}">
        <p14:creationId xmlns:p14="http://schemas.microsoft.com/office/powerpoint/2010/main" val="182162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8A5B6F5-F0C7-458C-A13A-62C9F54F26FB}" type="datetime1">
              <a:rPr lang="el-GR" smtClean="0"/>
              <a:t>15/3/2016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2144907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615451EE-4AFD-4E30-94E7-779BB40A6C08}" type="datetime1">
              <a:rPr lang="el-GR" smtClean="0"/>
              <a:t>15/3/2016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4107737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Τίτλος και Περιεχόμενο">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7" name="Θέση ημερομηνίας 6"/>
          <p:cNvSpPr>
            <a:spLocks noGrp="1"/>
          </p:cNvSpPr>
          <p:nvPr>
            <p:ph type="dt" sz="half" idx="10"/>
          </p:nvPr>
        </p:nvSpPr>
        <p:spPr/>
        <p:txBody>
          <a:bodyPr/>
          <a:lstStyle/>
          <a:p>
            <a:fld id="{1D64D9E6-9565-4989-AE67-B0B222932FCC}" type="datetime1">
              <a:rPr lang="el-GR" smtClean="0"/>
              <a:t>15/3/2016</a:t>
            </a:fld>
            <a:endParaRPr lang="el-GR"/>
          </a:p>
        </p:txBody>
      </p:sp>
      <p:sp>
        <p:nvSpPr>
          <p:cNvPr id="9" name="Θέση αριθμού διαφάνειας 8"/>
          <p:cNvSpPr>
            <a:spLocks noGrp="1"/>
          </p:cNvSpPr>
          <p:nvPr>
            <p:ph type="sldNum" sz="quarter" idx="12"/>
          </p:nvPr>
        </p:nvSpPr>
        <p:spPr/>
        <p:txBody>
          <a:bodyPr/>
          <a:lstStyle/>
          <a:p>
            <a:fld id="{2F6EEB8D-302B-4BB7-AB7B-5E18E67E8EEA}" type="slidenum">
              <a:rPr lang="el-GR" smtClean="0"/>
              <a:t>‹#›</a:t>
            </a:fld>
            <a:endParaRPr lang="el-GR"/>
          </a:p>
        </p:txBody>
      </p:sp>
      <p:sp>
        <p:nvSpPr>
          <p:cNvPr id="10" name="Τίτλος 9"/>
          <p:cNvSpPr>
            <a:spLocks noGrp="1"/>
          </p:cNvSpPr>
          <p:nvPr>
            <p:ph type="title"/>
          </p:nvPr>
        </p:nvSpPr>
        <p:spPr/>
        <p:txBody>
          <a:bodyPr/>
          <a:lstStyle/>
          <a:p>
            <a:r>
              <a:rPr lang="el-GR" smtClean="0"/>
              <a:t>Στυλ κύριου τίτλου</a:t>
            </a:r>
            <a:endParaRPr lang="el-GR"/>
          </a:p>
        </p:txBody>
      </p:sp>
      <p:sp>
        <p:nvSpPr>
          <p:cNvPr id="11" name="Θέση υποσέλιδου 1" descr="[DECORATIVE]"/>
          <p:cNvSpPr txBox="1">
            <a:spLocks/>
          </p:cNvSpPr>
          <p:nvPr userDrawn="1"/>
        </p:nvSpPr>
        <p:spPr>
          <a:xfrm>
            <a:off x="2514600" y="6356350"/>
            <a:ext cx="3657600"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algn="ctr">
              <a:spcBef>
                <a:spcPts val="0"/>
              </a:spcBef>
              <a:buNone/>
              <a:defRPr/>
            </a:pPr>
            <a:r>
              <a:rPr lang="el-GR" sz="1200" kern="1200" dirty="0" smtClean="0">
                <a:solidFill>
                  <a:prstClr val="black"/>
                </a:solidFill>
                <a:latin typeface="+mn-lt"/>
                <a:ea typeface="+mn-ea"/>
                <a:cs typeface="+mn-cs"/>
              </a:rPr>
              <a:t>Συντήρηση χλοοτάπητα</a:t>
            </a:r>
            <a:endParaRPr lang="el-GR" sz="1200" kern="1200" dirty="0">
              <a:solidFill>
                <a:prstClr val="black"/>
              </a:solidFill>
              <a:latin typeface="+mn-lt"/>
              <a:ea typeface="+mn-ea"/>
              <a:cs typeface="+mn-cs"/>
            </a:endParaRPr>
          </a:p>
        </p:txBody>
      </p:sp>
    </p:spTree>
    <p:extLst>
      <p:ext uri="{BB962C8B-B14F-4D97-AF65-F5344CB8AC3E}">
        <p14:creationId xmlns:p14="http://schemas.microsoft.com/office/powerpoint/2010/main" val="3971063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322B44DB-6D97-497F-BD65-D3248C0465B8}" type="datetime1">
              <a:rPr lang="el-GR" smtClean="0"/>
              <a:t>15/3/2016</a:t>
            </a:fld>
            <a:endParaRPr lang="el-GR"/>
          </a:p>
        </p:txBody>
      </p:sp>
      <p:sp>
        <p:nvSpPr>
          <p:cNvPr id="5" name="Θέση υποσέλιδου 4"/>
          <p:cNvSpPr>
            <a:spLocks noGrp="1"/>
          </p:cNvSpPr>
          <p:nvPr>
            <p:ph type="ftr" sz="quarter" idx="11"/>
          </p:nvPr>
        </p:nvSpPr>
        <p:spPr>
          <a:xfrm>
            <a:off x="3124200" y="6356350"/>
            <a:ext cx="3124200" cy="365125"/>
          </a:xfrm>
        </p:spPr>
        <p:txBody>
          <a:bodyPr/>
          <a:lstStyle>
            <a:lvl1pPr>
              <a:defRPr sz="1200"/>
            </a:lvl1pPr>
          </a:lstStyle>
          <a:p>
            <a:endParaRPr lang="el-GR" dirty="0"/>
          </a:p>
        </p:txBody>
      </p:sp>
      <p:sp>
        <p:nvSpPr>
          <p:cNvPr id="6" name="Θέση αριθμού διαφάνειας 5"/>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456059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224CA372-A07A-4F9E-AB9D-249D071CA329}" type="datetime1">
              <a:rPr lang="el-GR" smtClean="0"/>
              <a:t>15/3/2016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3115588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293E9470-2C9B-4770-A0BB-AA86A47F2429}" type="datetime1">
              <a:rPr lang="el-GR" smtClean="0"/>
              <a:t>15/3/2016</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111046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02F67F7D-A137-40D2-8B5B-46F1E696C3E3}" type="datetime1">
              <a:rPr lang="el-GR" smtClean="0"/>
              <a:t>15/3/2016</a:t>
            </a:fld>
            <a:endParaRPr lang="el-GR"/>
          </a:p>
        </p:txBody>
      </p:sp>
      <p:sp>
        <p:nvSpPr>
          <p:cNvPr id="6" name="Ορθογώνιο 5" descr="[DECORATIVE]"/>
          <p:cNvSpPr/>
          <p:nvPr userDrawn="1"/>
        </p:nvSpPr>
        <p:spPr>
          <a:xfrm>
            <a:off x="3651012" y="6397823"/>
            <a:ext cx="1475084" cy="246221"/>
          </a:xfrm>
          <a:prstGeom prst="rect">
            <a:avLst/>
          </a:prstGeom>
        </p:spPr>
        <p:txBody>
          <a:bodyPr wrap="none">
            <a:spAutoFit/>
          </a:bodyPr>
          <a:lstStyle/>
          <a:p>
            <a:r>
              <a:rPr lang="el-GR" sz="1000" dirty="0" smtClean="0"/>
              <a:t>Εργαστηριακό μάθημα 3</a:t>
            </a:r>
            <a:endParaRPr lang="el-GR" sz="1000" dirty="0"/>
          </a:p>
        </p:txBody>
      </p:sp>
      <p:sp>
        <p:nvSpPr>
          <p:cNvPr id="7" name="Ορθογώνιο 6" descr="[DECORATIVE]"/>
          <p:cNvSpPr/>
          <p:nvPr userDrawn="1"/>
        </p:nvSpPr>
        <p:spPr>
          <a:xfrm>
            <a:off x="8001000" y="6352143"/>
            <a:ext cx="335348" cy="246221"/>
          </a:xfrm>
          <a:prstGeom prst="rect">
            <a:avLst/>
          </a:prstGeom>
        </p:spPr>
        <p:txBody>
          <a:bodyPr wrap="none">
            <a:spAutoFit/>
          </a:bodyPr>
          <a:lstStyle/>
          <a:p>
            <a:fld id="{2F6EEB8D-302B-4BB7-AB7B-5E18E67E8EEA}" type="slidenum">
              <a:rPr lang="el-GR" sz="1000" smtClean="0"/>
              <a:pPr/>
              <a:t>‹#›</a:t>
            </a:fld>
            <a:endParaRPr lang="el-GR" sz="1000" dirty="0"/>
          </a:p>
        </p:txBody>
      </p:sp>
    </p:spTree>
    <p:extLst>
      <p:ext uri="{BB962C8B-B14F-4D97-AF65-F5344CB8AC3E}">
        <p14:creationId xmlns:p14="http://schemas.microsoft.com/office/powerpoint/2010/main" val="4204798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7E7EBF60-C644-404F-9D80-F5A58E5BEFAD}" type="datetime1">
              <a:rPr lang="el-GR" smtClean="0"/>
              <a:t>15/3/2016</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74397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09432B2C-BCC9-47A6-A818-E481BEA29FEF}" type="datetime1">
              <a:rPr lang="el-GR" smtClean="0"/>
              <a:t>15/3/2016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1177292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AD23FF57-4A9C-49A1-B1AF-59DE18437DEC}" type="datetime1">
              <a:rPr lang="el-GR" smtClean="0"/>
              <a:t>15/3/2016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416752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648FB7-7C6D-4000-9B4E-97B23EE7D007}" type="datetime1">
              <a:rPr lang="el-GR" smtClean="0"/>
              <a:t>15/3/2016</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6EEB8D-302B-4BB7-AB7B-5E18E67E8EEA}" type="slidenum">
              <a:rPr lang="el-GR" smtClean="0"/>
              <a:t>‹#›</a:t>
            </a:fld>
            <a:endParaRPr lang="el-GR"/>
          </a:p>
        </p:txBody>
      </p:sp>
    </p:spTree>
    <p:extLst>
      <p:ext uri="{BB962C8B-B14F-4D97-AF65-F5344CB8AC3E}">
        <p14:creationId xmlns:p14="http://schemas.microsoft.com/office/powerpoint/2010/main" val="1162531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1.xml"/><Relationship Id="rId7" Type="http://schemas.openxmlformats.org/officeDocument/2006/relationships/hyperlink" Target="http://creativecommons.org/licenses/by-nc-sa/4.0/deed.el" TargetMode="Externa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1.jpeg"/><Relationship Id="rId5" Type="http://schemas.openxmlformats.org/officeDocument/2006/relationships/hyperlink" Target="http://www.teilar.gr/" TargetMode="External"/><Relationship Id="rId10" Type="http://schemas.openxmlformats.org/officeDocument/2006/relationships/image" Target="../media/image3.png"/><Relationship Id="rId4" Type="http://schemas.openxmlformats.org/officeDocument/2006/relationships/notesSlide" Target="../notesSlides/notesSlide1.xml"/><Relationship Id="rId9" Type="http://schemas.openxmlformats.org/officeDocument/2006/relationships/hyperlink" Target="http://www.edulll.gr/" TargetMode="Externa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ags" Target="../tags/tag6.xml"/><Relationship Id="rId6" Type="http://schemas.openxmlformats.org/officeDocument/2006/relationships/hyperlink" Target="http://www.edulll.gr/" TargetMode="External"/><Relationship Id="rId5" Type="http://schemas.openxmlformats.org/officeDocument/2006/relationships/image" Target="../media/image2.png"/><Relationship Id="rId4" Type="http://schemas.openxmlformats.org/officeDocument/2006/relationships/hyperlink" Target="http://creativecommons.org/licenses/by-nc-sa/4.0/deed.el"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cdev.teilar.gr/courses/AGR102/index.php"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7.xml"/><Relationship Id="rId5" Type="http://schemas.openxmlformats.org/officeDocument/2006/relationships/image" Target="../media/image5.png"/><Relationship Id="rId4" Type="http://schemas.openxmlformats.org/officeDocument/2006/relationships/hyperlink" Target="http://creativecommons.org/licenses/by-nc-sa/4.0/deed.e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4.png"/><Relationship Id="rId4" Type="http://schemas.openxmlformats.org/officeDocument/2006/relationships/hyperlink" Target="http://www.edulll.gr/"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Ομάδα 1" descr="Λογότυπο του Τεϊ Θεσσαλίας. Τεχνολογικό εκπαιδευτικό ίδρυμα Θεσσαλίας."/>
          <p:cNvGrpSpPr>
            <a:grpSpLocks/>
          </p:cNvGrpSpPr>
          <p:nvPr/>
        </p:nvGrpSpPr>
        <p:grpSpPr bwMode="auto">
          <a:xfrm>
            <a:off x="611188" y="406400"/>
            <a:ext cx="3455987" cy="1093420"/>
            <a:chOff x="611559" y="406230"/>
            <a:chExt cx="3456384" cy="1093809"/>
          </a:xfrm>
        </p:grpSpPr>
        <p:pic>
          <p:nvPicPr>
            <p:cNvPr id="3" name="Εικόνα 1" descr="Λογότυπο του Τεϊ Θεσσαλίας." title="Λογότυπο του Ιδρύματος.">
              <a:hlinkClick r:id="rId5" tooltip="Μετάβαση στην ιστοσελίδα του Ιδρύματος"/>
            </p:cNvPr>
            <p:cNvPicPr>
              <a:picLocks noChangeAspect="1" noChangeArrowheads="1"/>
            </p:cNvPicPr>
            <p:nvPr/>
          </p:nvPicPr>
          <p:blipFill>
            <a:blip r:embed="rId6"/>
            <a:srcRect/>
            <a:stretch>
              <a:fillRect/>
            </a:stretch>
          </p:blipFill>
          <p:spPr bwMode="gray">
            <a:xfrm>
              <a:off x="611559" y="406230"/>
              <a:ext cx="1079624" cy="1041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Θέση περιεχομένου 1"/>
            <p:cNvSpPr txBox="1">
              <a:spLocks noChangeArrowheads="1"/>
            </p:cNvSpPr>
            <p:nvPr>
              <p:custDataLst>
                <p:tags r:id="rId2"/>
              </p:custDataLst>
            </p:nvPr>
          </p:nvSpPr>
          <p:spPr bwMode="auto">
            <a:xfrm>
              <a:off x="1810182" y="484376"/>
              <a:ext cx="225776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l-GR" sz="2000" dirty="0" smtClean="0"/>
                <a:t>Τεχνολογικό Εκπαιδευτικό </a:t>
              </a:r>
            </a:p>
            <a:p>
              <a:pPr eaLnBrk="1" hangingPunct="1"/>
              <a:r>
                <a:rPr lang="el-GR" sz="2000" dirty="0" smtClean="0"/>
                <a:t>Ίδρυμα Θεσσαλίας</a:t>
              </a:r>
              <a:endParaRPr lang="el-GR" sz="2000" dirty="0"/>
            </a:p>
          </p:txBody>
        </p:sp>
      </p:grpSp>
      <p:sp>
        <p:nvSpPr>
          <p:cNvPr id="2" name="Τίτλος 1"/>
          <p:cNvSpPr>
            <a:spLocks noGrp="1"/>
          </p:cNvSpPr>
          <p:nvPr>
            <p:ph type="ctrTitle"/>
          </p:nvPr>
        </p:nvSpPr>
        <p:spPr>
          <a:xfrm>
            <a:off x="76200" y="1676400"/>
            <a:ext cx="8839200" cy="1470025"/>
          </a:xfrm>
        </p:spPr>
        <p:txBody>
          <a:bodyPr>
            <a:normAutofit/>
          </a:bodyPr>
          <a:lstStyle/>
          <a:p>
            <a:r>
              <a:rPr lang="el-GR" b="1" dirty="0">
                <a:solidFill>
                  <a:prstClr val="black"/>
                </a:solidFill>
              </a:rPr>
              <a:t>Τεχνολογία Πρασίνου</a:t>
            </a:r>
            <a:endParaRPr lang="el-GR" dirty="0"/>
          </a:p>
        </p:txBody>
      </p:sp>
      <p:sp>
        <p:nvSpPr>
          <p:cNvPr id="6" name="Θέση περιεχομένου 2"/>
          <p:cNvSpPr txBox="1">
            <a:spLocks/>
          </p:cNvSpPr>
          <p:nvPr/>
        </p:nvSpPr>
        <p:spPr>
          <a:xfrm>
            <a:off x="533400" y="3323930"/>
            <a:ext cx="7350967" cy="2362200"/>
          </a:xfrm>
          <a:prstGeom prst="rect">
            <a:avLst/>
          </a:prstGeom>
        </p:spPr>
        <p:txBody>
          <a:bodyPr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ts val="0"/>
              </a:spcBef>
              <a:buNone/>
              <a:defRPr/>
            </a:pPr>
            <a:r>
              <a:rPr lang="el-GR" sz="2800" b="1" dirty="0">
                <a:solidFill>
                  <a:prstClr val="black"/>
                </a:solidFill>
                <a:ea typeface="+mj-ea"/>
                <a:cs typeface="+mj-cs"/>
              </a:rPr>
              <a:t>Ενότητα </a:t>
            </a:r>
            <a:r>
              <a:rPr lang="en-US" sz="2800" b="1" dirty="0" smtClean="0">
                <a:solidFill>
                  <a:prstClr val="black"/>
                </a:solidFill>
                <a:ea typeface="+mj-ea"/>
                <a:cs typeface="+mj-cs"/>
              </a:rPr>
              <a:t>2</a:t>
            </a:r>
            <a:r>
              <a:rPr lang="el-GR" sz="2800" b="1" dirty="0" smtClean="0">
                <a:solidFill>
                  <a:prstClr val="black"/>
                </a:solidFill>
                <a:ea typeface="+mj-ea"/>
                <a:cs typeface="+mj-cs"/>
              </a:rPr>
              <a:t>_</a:t>
            </a:r>
            <a:r>
              <a:rPr lang="en-US" sz="2800" b="1" dirty="0" smtClean="0">
                <a:solidFill>
                  <a:prstClr val="black"/>
                </a:solidFill>
                <a:ea typeface="+mj-ea"/>
                <a:cs typeface="+mj-cs"/>
              </a:rPr>
              <a:t>2</a:t>
            </a:r>
            <a:r>
              <a:rPr lang="el-GR" sz="2800" b="1" dirty="0" smtClean="0">
                <a:solidFill>
                  <a:prstClr val="black"/>
                </a:solidFill>
                <a:ea typeface="+mj-ea"/>
                <a:cs typeface="+mj-cs"/>
              </a:rPr>
              <a:t>: </a:t>
            </a:r>
            <a:r>
              <a:rPr lang="el-GR" sz="2800" dirty="0">
                <a:solidFill>
                  <a:prstClr val="black"/>
                </a:solidFill>
                <a:ea typeface="+mj-ea"/>
                <a:cs typeface="+mj-cs"/>
              </a:rPr>
              <a:t>Χλοοτάπητας:</a:t>
            </a:r>
            <a:r>
              <a:rPr lang="el-GR" sz="2800" b="1" dirty="0">
                <a:solidFill>
                  <a:prstClr val="black"/>
                </a:solidFill>
                <a:ea typeface="+mj-ea"/>
                <a:cs typeface="+mj-cs"/>
              </a:rPr>
              <a:t> </a:t>
            </a:r>
            <a:endParaRPr lang="el-GR" sz="2800" b="1" dirty="0" smtClean="0">
              <a:solidFill>
                <a:prstClr val="black"/>
              </a:solidFill>
              <a:ea typeface="+mj-ea"/>
              <a:cs typeface="+mj-cs"/>
            </a:endParaRPr>
          </a:p>
          <a:p>
            <a:pPr marL="0" indent="0" algn="ctr">
              <a:spcBef>
                <a:spcPts val="0"/>
              </a:spcBef>
              <a:buNone/>
              <a:defRPr/>
            </a:pPr>
            <a:r>
              <a:rPr lang="el-GR" sz="2800" dirty="0">
                <a:solidFill>
                  <a:prstClr val="black"/>
                </a:solidFill>
                <a:ea typeface="+mj-ea"/>
                <a:cs typeface="+mj-cs"/>
              </a:rPr>
              <a:t>Συντήρηση χλοοτάπητα</a:t>
            </a:r>
          </a:p>
          <a:p>
            <a:pPr marL="0" indent="0" algn="ctr">
              <a:spcBef>
                <a:spcPts val="0"/>
              </a:spcBef>
              <a:buNone/>
              <a:defRPr/>
            </a:pPr>
            <a:r>
              <a:rPr lang="el-GR" sz="2800" dirty="0" smtClean="0">
                <a:solidFill>
                  <a:prstClr val="black"/>
                </a:solidFill>
                <a:ea typeface="+mj-ea"/>
                <a:cs typeface="+mj-cs"/>
              </a:rPr>
              <a:t> </a:t>
            </a:r>
            <a:r>
              <a:rPr lang="el-GR" sz="2800" dirty="0" smtClean="0"/>
              <a:t>Καθηγητής </a:t>
            </a:r>
            <a:r>
              <a:rPr lang="el-GR" sz="2800" dirty="0" smtClean="0">
                <a:solidFill>
                  <a:prstClr val="black"/>
                </a:solidFill>
                <a:ea typeface="+mj-ea"/>
                <a:cs typeface="+mj-cs"/>
              </a:rPr>
              <a:t>Παναγιώτης </a:t>
            </a:r>
            <a:r>
              <a:rPr lang="el-GR" sz="2800" dirty="0" err="1" smtClean="0">
                <a:solidFill>
                  <a:prstClr val="black"/>
                </a:solidFill>
                <a:ea typeface="+mj-ea"/>
                <a:cs typeface="+mj-cs"/>
              </a:rPr>
              <a:t>Βύρλας</a:t>
            </a:r>
            <a:r>
              <a:rPr lang="el-GR" sz="2800" dirty="0" smtClean="0">
                <a:solidFill>
                  <a:prstClr val="black"/>
                </a:solidFill>
                <a:ea typeface="+mj-ea"/>
                <a:cs typeface="+mj-cs"/>
              </a:rPr>
              <a:t> </a:t>
            </a:r>
          </a:p>
          <a:p>
            <a:pPr marL="0" indent="0" algn="ctr" fontAlgn="auto">
              <a:spcBef>
                <a:spcPts val="0"/>
              </a:spcBef>
              <a:buFont typeface="Arial" pitchFamily="34" charset="0"/>
              <a:buNone/>
              <a:defRPr/>
            </a:pPr>
            <a:r>
              <a:rPr lang="el-GR" sz="2800" dirty="0" smtClean="0">
                <a:solidFill>
                  <a:prstClr val="black"/>
                </a:solidFill>
                <a:ea typeface="+mj-ea"/>
                <a:cs typeface="+mj-cs"/>
              </a:rPr>
              <a:t>Σχολή Τεχνολόγων Γεωπόνων</a:t>
            </a:r>
          </a:p>
          <a:p>
            <a:pPr marL="0" indent="0" algn="ctr">
              <a:spcBef>
                <a:spcPts val="0"/>
              </a:spcBef>
              <a:buNone/>
              <a:defRPr/>
            </a:pPr>
            <a:r>
              <a:rPr lang="el-GR" sz="2800" dirty="0" smtClean="0">
                <a:solidFill>
                  <a:prstClr val="black"/>
                </a:solidFill>
              </a:rPr>
              <a:t>Τμήμα Τεχνολόγων Γεωπόνων </a:t>
            </a:r>
            <a:endParaRPr lang="el-GR" sz="2800" dirty="0">
              <a:solidFill>
                <a:prstClr val="black"/>
              </a:solidFill>
            </a:endParaRPr>
          </a:p>
        </p:txBody>
      </p:sp>
      <p:pic>
        <p:nvPicPr>
          <p:cNvPr id="9" name="Εικόνα 2" descr=" Λογότυπο για άδειες χρήσης creative commons, b y, n c, s a ">
            <a:hlinkClick r:id="rId7" tooltip="Μετάβαση στην Άδεια Χρήσης"/>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908175" y="5971167"/>
            <a:ext cx="1583921" cy="554177"/>
          </a:xfrm>
          <a:prstGeom prst="rect">
            <a:avLst/>
          </a:prstGeom>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a:hlinkClick r:id="rId9" tooltip="Μετάβαση σε www.edulll.gr"/>
          </p:cNvPr>
          <p:cNvPicPr>
            <a:picLocks noChangeAspect="1" noChangeArrowheads="1"/>
          </p:cNvPicPr>
          <p:nvPr/>
        </p:nvPicPr>
        <p:blipFill>
          <a:blip r:embed="rId10"/>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2891668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Βιβλιογραφία</a:t>
            </a:r>
            <a:endParaRPr lang="el-GR" b="1" dirty="0"/>
          </a:p>
        </p:txBody>
      </p:sp>
      <p:sp>
        <p:nvSpPr>
          <p:cNvPr id="3" name="Θέση περιεχομένου 2"/>
          <p:cNvSpPr>
            <a:spLocks noGrp="1"/>
          </p:cNvSpPr>
          <p:nvPr>
            <p:ph idx="1"/>
            <p:custDataLst>
              <p:tags r:id="rId1"/>
            </p:custDataLst>
          </p:nvPr>
        </p:nvSpPr>
        <p:spPr/>
        <p:txBody>
          <a:bodyPr>
            <a:normAutofit fontScale="92500"/>
          </a:bodyPr>
          <a:lstStyle/>
          <a:p>
            <a:r>
              <a:rPr lang="en-GB" sz="2800" dirty="0" err="1" smtClean="0"/>
              <a:t>Melby</a:t>
            </a:r>
            <a:r>
              <a:rPr lang="el-GR" sz="2800" dirty="0" smtClean="0"/>
              <a:t> </a:t>
            </a:r>
            <a:r>
              <a:rPr lang="en-GB" sz="2800" dirty="0" smtClean="0"/>
              <a:t>P.</a:t>
            </a:r>
            <a:r>
              <a:rPr lang="el-GR" sz="2800" dirty="0" smtClean="0"/>
              <a:t> </a:t>
            </a:r>
            <a:r>
              <a:rPr lang="en-GB" sz="2800" dirty="0" smtClean="0"/>
              <a:t>(1995).</a:t>
            </a:r>
            <a:r>
              <a:rPr lang="el-GR" sz="2800" dirty="0" smtClean="0"/>
              <a:t> </a:t>
            </a:r>
            <a:r>
              <a:rPr lang="en-GB" sz="2800" dirty="0" smtClean="0"/>
              <a:t>Simplified</a:t>
            </a:r>
            <a:r>
              <a:rPr lang="el-GR" sz="2800" dirty="0" smtClean="0"/>
              <a:t> </a:t>
            </a:r>
            <a:r>
              <a:rPr lang="en-GB" sz="2800" dirty="0" smtClean="0"/>
              <a:t>Irrigation</a:t>
            </a:r>
            <a:r>
              <a:rPr lang="el-GR" sz="2800" dirty="0" smtClean="0"/>
              <a:t> </a:t>
            </a:r>
            <a:r>
              <a:rPr lang="en-GB" sz="2800" dirty="0" smtClean="0"/>
              <a:t>Design,</a:t>
            </a:r>
            <a:r>
              <a:rPr lang="el-GR" sz="2800" dirty="0" smtClean="0"/>
              <a:t> </a:t>
            </a:r>
            <a:r>
              <a:rPr lang="en-GB" sz="2800" dirty="0" smtClean="0"/>
              <a:t>Van</a:t>
            </a:r>
            <a:r>
              <a:rPr lang="el-GR" sz="2800" dirty="0" smtClean="0"/>
              <a:t> </a:t>
            </a:r>
            <a:r>
              <a:rPr lang="en-GB" sz="2800" dirty="0" err="1" smtClean="0"/>
              <a:t>Nostrand</a:t>
            </a:r>
            <a:r>
              <a:rPr lang="el-GR" sz="2800" dirty="0" smtClean="0"/>
              <a:t> </a:t>
            </a:r>
            <a:r>
              <a:rPr lang="en-GB" sz="2800" dirty="0" smtClean="0"/>
              <a:t>Reinhold</a:t>
            </a:r>
            <a:r>
              <a:rPr lang="el-GR" sz="2800" dirty="0" smtClean="0"/>
              <a:t>.</a:t>
            </a:r>
            <a:endParaRPr lang="en-GB" sz="2800" dirty="0" smtClean="0"/>
          </a:p>
          <a:p>
            <a:r>
              <a:rPr lang="el-GR" sz="2800" dirty="0" err="1" smtClean="0"/>
              <a:t>Μπαμπίλης</a:t>
            </a:r>
            <a:r>
              <a:rPr lang="el-GR" sz="2800" dirty="0" smtClean="0"/>
              <a:t> Δ. (2008)</a:t>
            </a:r>
            <a:r>
              <a:rPr lang="en-US" sz="2800" dirty="0" smtClean="0"/>
              <a:t>.</a:t>
            </a:r>
            <a:r>
              <a:rPr lang="el-GR" sz="2800" dirty="0" smtClean="0"/>
              <a:t> Αρδευτικά δίκτυα πρασίνου. Εκδόσεις </a:t>
            </a:r>
            <a:r>
              <a:rPr lang="el-GR" sz="2800" dirty="0" err="1" smtClean="0"/>
              <a:t>Σταμούλη</a:t>
            </a:r>
            <a:r>
              <a:rPr lang="el-GR" sz="2800" dirty="0" smtClean="0"/>
              <a:t>, Αθήνα.</a:t>
            </a:r>
          </a:p>
          <a:p>
            <a:r>
              <a:rPr lang="el-GR" sz="2800" dirty="0" err="1" smtClean="0"/>
              <a:t>Σπαντιδάκης</a:t>
            </a:r>
            <a:r>
              <a:rPr lang="el-GR" sz="2800" dirty="0" smtClean="0"/>
              <a:t> Ι. (1999) </a:t>
            </a:r>
            <a:r>
              <a:rPr lang="el-GR" sz="2800" dirty="0" err="1" smtClean="0"/>
              <a:t>Γράστις</a:t>
            </a:r>
            <a:r>
              <a:rPr lang="el-GR" sz="2800" dirty="0" smtClean="0"/>
              <a:t> – Επιστήμη και Τεχνική του Χλοοτάπητα. Εκδόσεις </a:t>
            </a:r>
            <a:r>
              <a:rPr lang="el-GR" sz="2800" dirty="0" err="1" smtClean="0"/>
              <a:t>Σταµούλης</a:t>
            </a:r>
            <a:r>
              <a:rPr lang="el-GR" sz="2800" dirty="0" smtClean="0"/>
              <a:t>, Αθήνα</a:t>
            </a:r>
          </a:p>
          <a:p>
            <a:r>
              <a:rPr lang="el-GR" sz="2800" dirty="0" err="1" smtClean="0"/>
              <a:t>Pycraft</a:t>
            </a:r>
            <a:r>
              <a:rPr lang="el-GR" sz="2800" dirty="0" smtClean="0"/>
              <a:t> D. (1990) Γκαζόν, Φυτά </a:t>
            </a:r>
            <a:r>
              <a:rPr lang="el-GR" sz="2800" dirty="0" err="1" smtClean="0"/>
              <a:t>Εδαφοκάλυψης</a:t>
            </a:r>
            <a:r>
              <a:rPr lang="el-GR" sz="2800" dirty="0" smtClean="0"/>
              <a:t>: Τα Ζιζάνια και η Καταπολέμησή τους.</a:t>
            </a:r>
          </a:p>
          <a:p>
            <a:r>
              <a:rPr lang="en-US" sz="2800" dirty="0" smtClean="0"/>
              <a:t>Watkins, </a:t>
            </a:r>
            <a:r>
              <a:rPr lang="en-US" sz="2800" dirty="0" err="1" smtClean="0"/>
              <a:t>J.A</a:t>
            </a:r>
            <a:r>
              <a:rPr lang="en-US" sz="2800" dirty="0" smtClean="0"/>
              <a:t>. (1987). Turf Irrigation Manual. </a:t>
            </a:r>
            <a:r>
              <a:rPr lang="en-US" sz="2800" dirty="0" err="1" smtClean="0"/>
              <a:t>Telsco</a:t>
            </a:r>
            <a:r>
              <a:rPr lang="en-US" sz="2800" dirty="0" smtClean="0"/>
              <a:t>, Dallas.</a:t>
            </a:r>
            <a:endParaRPr lang="el-GR" sz="2800" dirty="0"/>
          </a:p>
          <a:p>
            <a:endParaRPr lang="el-GR" sz="2800" dirty="0" smtClean="0"/>
          </a:p>
        </p:txBody>
      </p:sp>
    </p:spTree>
    <p:extLst>
      <p:ext uri="{BB962C8B-B14F-4D97-AF65-F5344CB8AC3E}">
        <p14:creationId xmlns:p14="http://schemas.microsoft.com/office/powerpoint/2010/main" val="7941110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dirty="0" smtClean="0"/>
              <a:t>Τέλος ενότητας</a:t>
            </a:r>
            <a:endParaRPr lang="el-GR" b="1" dirty="0"/>
          </a:p>
        </p:txBody>
      </p:sp>
      <p:sp>
        <p:nvSpPr>
          <p:cNvPr id="3" name="Υπότιτλος 1"/>
          <p:cNvSpPr>
            <a:spLocks noGrp="1"/>
          </p:cNvSpPr>
          <p:nvPr>
            <p:ph type="subTitle" idx="1"/>
          </p:nvPr>
        </p:nvSpPr>
        <p:spPr bwMode="gray"/>
        <p:txBody>
          <a:bodyPr>
            <a:normAutofit/>
          </a:bodyPr>
          <a:lstStyle/>
          <a:p>
            <a:pPr algn="r"/>
            <a:endParaRPr lang="el-GR" sz="4400" dirty="0" smtClean="0">
              <a:solidFill>
                <a:schemeClr val="tx1">
                  <a:lumMod val="65000"/>
                  <a:lumOff val="35000"/>
                </a:schemeClr>
              </a:solidFill>
            </a:endParaRPr>
          </a:p>
          <a:p>
            <a:pPr algn="r"/>
            <a:r>
              <a:rPr lang="el-GR" sz="2000" dirty="0" smtClean="0">
                <a:solidFill>
                  <a:schemeClr val="tx1">
                    <a:lumMod val="65000"/>
                    <a:lumOff val="35000"/>
                  </a:schemeClr>
                </a:solidFill>
              </a:rPr>
              <a:t>Επεξεργασία: Μέγας Χρήστος</a:t>
            </a:r>
            <a:endParaRPr lang="el-GR" sz="2000" dirty="0">
              <a:solidFill>
                <a:schemeClr val="tx1">
                  <a:lumMod val="65000"/>
                  <a:lumOff val="35000"/>
                </a:schemeClr>
              </a:solidFill>
            </a:endParaRPr>
          </a:p>
        </p:txBody>
      </p:sp>
      <p:pic>
        <p:nvPicPr>
          <p:cNvPr id="6" name="Εικόνα 1" descr=" Λογότυπο για άδειες χρήσης creative commons, b y, n c, s a ">
            <a:hlinkClick r:id="rId4" tooltip="Μετάβαση στην Άδεια Χρήσης"/>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07959" y="5949280"/>
            <a:ext cx="1583921" cy="554177"/>
          </a:xfrm>
          <a:prstGeom prst="rect">
            <a:avLst/>
          </a:prstGeom>
        </p:spPr>
      </p:pic>
      <p:pic>
        <p:nvPicPr>
          <p:cNvPr id="7" name="Εικόνα 2" descr="Λογότυπο επιχειρησιακού προγράμματος εκπαίδευση και δια βίου μάθηση ">
            <a:hlinkClick r:id="rId6" tooltip="Μετάβαση στο www.edulll.gr/"/>
          </p:cNvPr>
          <p:cNvPicPr>
            <a:picLocks noChangeAspect="1" noChangeArrowheads="1"/>
          </p:cNvPicPr>
          <p:nvPr/>
        </p:nvPicPr>
        <p:blipFill>
          <a:blip r:embed="rId7" cstate="print"/>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Θέση αριθμού διαφάνειας 4"/>
          <p:cNvSpPr>
            <a:spLocks noGrp="1"/>
          </p:cNvSpPr>
          <p:nvPr>
            <p:ph type="sldNum" sz="quarter" idx="12"/>
          </p:nvPr>
        </p:nvSpPr>
        <p:spPr/>
        <p:txBody>
          <a:bodyPr/>
          <a:lstStyle/>
          <a:p>
            <a:fld id="{2F6EEB8D-302B-4BB7-AB7B-5E18E67E8EEA}" type="slidenum">
              <a:rPr lang="el-GR" smtClean="0"/>
              <a:pPr/>
              <a:t>11</a:t>
            </a:fld>
            <a:endParaRPr lang="el-GR" dirty="0"/>
          </a:p>
        </p:txBody>
      </p:sp>
    </p:spTree>
    <p:custDataLst>
      <p:tags r:id="rId1"/>
    </p:custDataLst>
    <p:extLst>
      <p:ext uri="{BB962C8B-B14F-4D97-AF65-F5344CB8AC3E}">
        <p14:creationId xmlns:p14="http://schemas.microsoft.com/office/powerpoint/2010/main" val="35375658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cap="none" dirty="0" smtClean="0"/>
              <a:t>Σημειώματα</a:t>
            </a:r>
            <a:endParaRPr lang="el-GR" cap="none" dirty="0"/>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12</a:t>
            </a:fld>
            <a:endParaRPr lang="el-GR" dirty="0"/>
          </a:p>
        </p:txBody>
      </p:sp>
    </p:spTree>
    <p:extLst>
      <p:ext uri="{BB962C8B-B14F-4D97-AF65-F5344CB8AC3E}">
        <p14:creationId xmlns:p14="http://schemas.microsoft.com/office/powerpoint/2010/main" val="25434299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nvPr>
        </p:nvSpPr>
        <p:spPr>
          <a:xfrm>
            <a:off x="457200" y="274638"/>
            <a:ext cx="8229600" cy="1143000"/>
          </a:xfrm>
        </p:spPr>
        <p:txBody>
          <a:bodyPr>
            <a:noAutofit/>
          </a:bodyPr>
          <a:lstStyle/>
          <a:p>
            <a:r>
              <a:rPr lang="el-GR" sz="4000" b="1" dirty="0"/>
              <a:t>Σημείωμα Ιστορικού </a:t>
            </a:r>
            <a:r>
              <a:rPr lang="el-GR" sz="4000" b="1" dirty="0" smtClean="0"/>
              <a:t/>
            </a:r>
            <a:br>
              <a:rPr lang="el-GR" sz="4000" b="1" dirty="0" smtClean="0"/>
            </a:br>
            <a:r>
              <a:rPr lang="el-GR" sz="4000" b="1" dirty="0" smtClean="0"/>
              <a:t>Εκδόσεων</a:t>
            </a:r>
            <a:r>
              <a:rPr lang="en-US" sz="4000" b="1" dirty="0" smtClean="0"/>
              <a:t> </a:t>
            </a:r>
            <a:r>
              <a:rPr lang="el-GR" sz="4000" b="1" dirty="0" smtClean="0"/>
              <a:t>Έργου</a:t>
            </a:r>
            <a:endParaRPr lang="el-GR" sz="4000" b="1" dirty="0"/>
          </a:p>
        </p:txBody>
      </p:sp>
      <p:sp>
        <p:nvSpPr>
          <p:cNvPr id="5" name="Θέση περιεχομένου 1"/>
          <p:cNvSpPr>
            <a:spLocks noGrp="1"/>
          </p:cNvSpPr>
          <p:nvPr>
            <p:ph idx="1"/>
          </p:nvPr>
        </p:nvSpPr>
        <p:spPr/>
        <p:txBody>
          <a:bodyPr>
            <a:normAutofit/>
          </a:bodyPr>
          <a:lstStyle/>
          <a:p>
            <a:pPr marL="0" indent="0">
              <a:spcBef>
                <a:spcPts val="0"/>
              </a:spcBef>
              <a:buNone/>
            </a:pPr>
            <a:endParaRPr lang="el-GR" sz="2000" dirty="0" smtClean="0"/>
          </a:p>
          <a:p>
            <a:pPr marL="0" indent="0">
              <a:spcBef>
                <a:spcPts val="0"/>
              </a:spcBef>
              <a:spcAft>
                <a:spcPts val="4200"/>
              </a:spcAft>
              <a:buNone/>
            </a:pPr>
            <a:r>
              <a:rPr lang="el-GR" sz="2800" dirty="0" smtClean="0"/>
              <a:t>Το </a:t>
            </a:r>
            <a:r>
              <a:rPr lang="el-GR" sz="2800" dirty="0"/>
              <a:t>παρόν έργο αποτελεί την έκδοση </a:t>
            </a:r>
            <a:r>
              <a:rPr lang="en-US" sz="2800" dirty="0" smtClean="0"/>
              <a:t>1</a:t>
            </a:r>
            <a:r>
              <a:rPr lang="el-GR" sz="2800" dirty="0" smtClean="0"/>
              <a:t>.</a:t>
            </a:r>
            <a:r>
              <a:rPr lang="en-US" sz="2800" dirty="0" smtClean="0"/>
              <a:t>00</a:t>
            </a:r>
            <a:r>
              <a:rPr lang="el-GR" sz="2800" dirty="0" smtClean="0"/>
              <a:t>.</a:t>
            </a:r>
            <a:endParaRPr lang="el-GR" sz="2800" dirty="0"/>
          </a:p>
          <a:p>
            <a:pPr marL="0" indent="0">
              <a:spcBef>
                <a:spcPts val="0"/>
              </a:spcBef>
              <a:spcAft>
                <a:spcPts val="1800"/>
              </a:spcAft>
              <a:buNone/>
            </a:pPr>
            <a:r>
              <a:rPr lang="el-GR" sz="2400" dirty="0" smtClean="0"/>
              <a:t>Έχουν προηγηθεί οι κάτωθι εκδόσεις:</a:t>
            </a:r>
          </a:p>
          <a:p>
            <a:pPr lvl="1">
              <a:spcBef>
                <a:spcPts val="0"/>
              </a:spcBef>
              <a:spcAft>
                <a:spcPts val="1200"/>
              </a:spcAft>
              <a:buFont typeface="Arial" panose="020B0604020202020204" pitchFamily="34" charset="0"/>
              <a:buChar char="•"/>
            </a:pPr>
            <a:r>
              <a:rPr lang="el-GR" sz="2000" dirty="0" smtClean="0"/>
              <a:t>Έκδοση </a:t>
            </a:r>
            <a:r>
              <a:rPr lang="el-GR" sz="2000" dirty="0" smtClean="0">
                <a:solidFill>
                  <a:srgbClr val="FF0000"/>
                </a:solidFill>
              </a:rPr>
              <a:t>Χ1</a:t>
            </a:r>
            <a:r>
              <a:rPr lang="el-GR" sz="2000" dirty="0" smtClean="0"/>
              <a:t>.</a:t>
            </a:r>
            <a:r>
              <a:rPr lang="el-GR" sz="2000" dirty="0" smtClean="0">
                <a:solidFill>
                  <a:srgbClr val="FF0000"/>
                </a:solidFill>
              </a:rPr>
              <a:t>Υ1Ζ1</a:t>
            </a:r>
            <a:r>
              <a:rPr lang="el-GR" sz="2000" dirty="0" smtClean="0"/>
              <a:t> διαθέσιμη εδώ. </a:t>
            </a:r>
            <a:r>
              <a:rPr lang="el-GR" sz="2000" dirty="0" smtClean="0">
                <a:solidFill>
                  <a:srgbClr val="92D050"/>
                </a:solidFill>
              </a:rPr>
              <a:t>(Συνδέστε στο «εδώ» τον υπερσύνδεσμο). </a:t>
            </a:r>
          </a:p>
          <a:p>
            <a:pPr lvl="1">
              <a:spcBef>
                <a:spcPts val="0"/>
              </a:spcBef>
              <a:spcAft>
                <a:spcPts val="1200"/>
              </a:spcAft>
              <a:buFont typeface="Arial" panose="020B0604020202020204" pitchFamily="34" charset="0"/>
              <a:buChar char="•"/>
            </a:pPr>
            <a:r>
              <a:rPr lang="el-GR" sz="2000" dirty="0" smtClean="0"/>
              <a:t>Έκδοση </a:t>
            </a:r>
            <a:r>
              <a:rPr lang="el-GR" sz="2000" dirty="0" smtClean="0">
                <a:solidFill>
                  <a:srgbClr val="FF0000"/>
                </a:solidFill>
              </a:rPr>
              <a:t>Χ2</a:t>
            </a:r>
            <a:r>
              <a:rPr lang="el-GR" sz="2000" dirty="0" smtClean="0"/>
              <a:t>.</a:t>
            </a:r>
            <a:r>
              <a:rPr lang="el-GR" sz="2000" dirty="0" smtClean="0">
                <a:solidFill>
                  <a:srgbClr val="FF0000"/>
                </a:solidFill>
              </a:rPr>
              <a:t>Υ2Ζ2</a:t>
            </a:r>
            <a:r>
              <a:rPr lang="el-GR" sz="2000" dirty="0" smtClean="0"/>
              <a:t> διαθέσιμη εδώ. </a:t>
            </a:r>
            <a:r>
              <a:rPr lang="el-GR" sz="2000" dirty="0" smtClean="0">
                <a:solidFill>
                  <a:srgbClr val="92D050"/>
                </a:solidFill>
              </a:rPr>
              <a:t>(Συνδέστε στο «εδώ» τον υπερσύνδεσμο). </a:t>
            </a:r>
          </a:p>
          <a:p>
            <a:pPr lvl="1">
              <a:spcBef>
                <a:spcPts val="0"/>
              </a:spcBef>
              <a:buFont typeface="Arial" panose="020B0604020202020204" pitchFamily="34" charset="0"/>
              <a:buChar char="•"/>
            </a:pPr>
            <a:r>
              <a:rPr lang="el-GR" sz="2000" dirty="0" smtClean="0"/>
              <a:t>Έκδοση </a:t>
            </a:r>
            <a:r>
              <a:rPr lang="el-GR" sz="2000" dirty="0" smtClean="0">
                <a:solidFill>
                  <a:srgbClr val="FF0000"/>
                </a:solidFill>
              </a:rPr>
              <a:t>Χ3</a:t>
            </a:r>
            <a:r>
              <a:rPr lang="el-GR" sz="2000" dirty="0" smtClean="0"/>
              <a:t>.</a:t>
            </a:r>
            <a:r>
              <a:rPr lang="el-GR" sz="2000" dirty="0" smtClean="0">
                <a:solidFill>
                  <a:srgbClr val="FF0000"/>
                </a:solidFill>
              </a:rPr>
              <a:t>Υ3Ζ3</a:t>
            </a:r>
            <a:r>
              <a:rPr lang="el-GR" sz="2000" dirty="0" smtClean="0"/>
              <a:t> διαθέσιμη εδώ. </a:t>
            </a:r>
            <a:r>
              <a:rPr lang="el-GR" sz="2000" dirty="0" smtClean="0">
                <a:solidFill>
                  <a:srgbClr val="92D050"/>
                </a:solidFill>
              </a:rPr>
              <a:t>(Συνδέστε στο «εδώ» τον υπερσύνδεσμο). </a:t>
            </a:r>
          </a:p>
          <a:p>
            <a:endParaRPr lang="el-GR" sz="2000" dirty="0"/>
          </a:p>
        </p:txBody>
      </p:sp>
      <p:sp>
        <p:nvSpPr>
          <p:cNvPr id="3" name="Θέση αριθμού διαφάνειας 2"/>
          <p:cNvSpPr>
            <a:spLocks noGrp="1"/>
          </p:cNvSpPr>
          <p:nvPr>
            <p:ph type="sldNum" sz="quarter" idx="12"/>
          </p:nvPr>
        </p:nvSpPr>
        <p:spPr/>
        <p:txBody>
          <a:bodyPr/>
          <a:lstStyle/>
          <a:p>
            <a:fld id="{2F6EEB8D-302B-4BB7-AB7B-5E18E67E8EEA}" type="slidenum">
              <a:rPr lang="el-GR" smtClean="0"/>
              <a:t>13</a:t>
            </a:fld>
            <a:endParaRPr lang="el-GR" dirty="0"/>
          </a:p>
        </p:txBody>
      </p:sp>
    </p:spTree>
    <p:extLst>
      <p:ext uri="{BB962C8B-B14F-4D97-AF65-F5344CB8AC3E}">
        <p14:creationId xmlns:p14="http://schemas.microsoft.com/office/powerpoint/2010/main" val="24025970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rmAutofit/>
          </a:bodyPr>
          <a:lstStyle/>
          <a:p>
            <a:r>
              <a:rPr lang="el-GR" b="1" dirty="0"/>
              <a:t>Σημείωμα </a:t>
            </a:r>
            <a:r>
              <a:rPr lang="el-GR" b="1" dirty="0" smtClean="0"/>
              <a:t>Αναφοράς</a:t>
            </a:r>
            <a:endParaRPr lang="el-GR" b="1" dirty="0"/>
          </a:p>
        </p:txBody>
      </p:sp>
      <p:sp>
        <p:nvSpPr>
          <p:cNvPr id="3" name="Θέση περιεχομένου 1"/>
          <p:cNvSpPr>
            <a:spLocks noGrp="1"/>
          </p:cNvSpPr>
          <p:nvPr>
            <p:ph idx="1"/>
          </p:nvPr>
        </p:nvSpPr>
        <p:spPr/>
        <p:txBody>
          <a:bodyPr>
            <a:normAutofit/>
          </a:bodyPr>
          <a:lstStyle/>
          <a:p>
            <a:pPr marL="0" indent="0">
              <a:buNone/>
            </a:pPr>
            <a:endParaRPr lang="el-GR" sz="2400" dirty="0" smtClean="0"/>
          </a:p>
          <a:p>
            <a:pPr marL="0" indent="0">
              <a:buNone/>
            </a:pPr>
            <a:endParaRPr lang="el-GR" sz="2400" dirty="0"/>
          </a:p>
          <a:p>
            <a:pPr marL="0" indent="0">
              <a:buNone/>
            </a:pPr>
            <a:r>
              <a:rPr lang="en-US" sz="2400" dirty="0" smtClean="0"/>
              <a:t>Copyright</a:t>
            </a:r>
            <a:r>
              <a:rPr lang="el-GR" sz="2400" dirty="0" smtClean="0"/>
              <a:t> Τεχνολογικό Εκπαιδευτικό Ίδρυμα Θεσσαλίας</a:t>
            </a:r>
            <a:r>
              <a:rPr lang="en-US" sz="2400" dirty="0" smtClean="0"/>
              <a:t>, </a:t>
            </a:r>
            <a:r>
              <a:rPr lang="el-GR" sz="2400" dirty="0" smtClean="0"/>
              <a:t>Παναγιώτης </a:t>
            </a:r>
            <a:r>
              <a:rPr lang="el-GR" sz="2400" dirty="0" err="1" smtClean="0"/>
              <a:t>Βύρλας</a:t>
            </a:r>
            <a:r>
              <a:rPr lang="el-GR" sz="2400" dirty="0" smtClean="0"/>
              <a:t> 2015. Παναγιώτης </a:t>
            </a:r>
            <a:r>
              <a:rPr lang="el-GR" sz="2400" dirty="0" err="1" smtClean="0"/>
              <a:t>Βύρλας</a:t>
            </a:r>
            <a:r>
              <a:rPr lang="el-GR" sz="2400" dirty="0" smtClean="0"/>
              <a:t> </a:t>
            </a:r>
            <a:br>
              <a:rPr lang="el-GR" sz="2400" dirty="0" smtClean="0"/>
            </a:br>
            <a:r>
              <a:rPr lang="el-GR" sz="2400" dirty="0" smtClean="0"/>
              <a:t>«Τεχνολογία Πρασίνου» Έκδοση 1.0 Λάρισα  01/09/2015 . </a:t>
            </a:r>
            <a:r>
              <a:rPr lang="el-GR" sz="2400" dirty="0"/>
              <a:t>Διαθέσιμο από τη δικτυακή </a:t>
            </a:r>
            <a:r>
              <a:rPr lang="el-GR" sz="2400" dirty="0" smtClean="0"/>
              <a:t>διεύθυνση: </a:t>
            </a:r>
            <a:r>
              <a:rPr lang="en-US" sz="2400" dirty="0" smtClean="0">
                <a:solidFill>
                  <a:srgbClr val="FF0000"/>
                </a:solidFill>
                <a:hlinkClick r:id="rId3" tooltip="Μετάβαση στην ιστοσελίδα του μαθήματος"/>
              </a:rPr>
              <a:t>http://cdev.teilar.gr/courses/AGR10</a:t>
            </a:r>
            <a:r>
              <a:rPr lang="el-GR" sz="2400" dirty="0" smtClean="0">
                <a:solidFill>
                  <a:srgbClr val="FF0000"/>
                </a:solidFill>
                <a:hlinkClick r:id="rId3" tooltip="Μετάβαση στην ιστοσελίδα του μαθήματος"/>
              </a:rPr>
              <a:t>2</a:t>
            </a:r>
            <a:r>
              <a:rPr lang="en-US" sz="2400" dirty="0" smtClean="0">
                <a:solidFill>
                  <a:srgbClr val="FF0000"/>
                </a:solidFill>
                <a:hlinkClick r:id="rId3" tooltip="Μετάβαση στην ιστοσελίδα του μαθήματος"/>
              </a:rPr>
              <a:t>/</a:t>
            </a:r>
            <a:r>
              <a:rPr lang="en-US" sz="2400" dirty="0" err="1" smtClean="0">
                <a:solidFill>
                  <a:srgbClr val="FF0000"/>
                </a:solidFill>
                <a:hlinkClick r:id="rId3" tooltip="Μετάβαση στην ιστοσελίδα του μαθήματος"/>
              </a:rPr>
              <a:t>index.php</a:t>
            </a:r>
            <a:r>
              <a:rPr lang="el-GR" sz="2400" dirty="0" smtClean="0"/>
              <a:t>.</a:t>
            </a:r>
            <a:endParaRPr lang="el-GR" sz="2400" dirty="0"/>
          </a:p>
          <a:p>
            <a:endParaRPr lang="el-GR" sz="2000" dirty="0"/>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14</a:t>
            </a:fld>
            <a:endParaRPr lang="el-GR" dirty="0"/>
          </a:p>
        </p:txBody>
      </p:sp>
    </p:spTree>
    <p:extLst>
      <p:ext uri="{BB962C8B-B14F-4D97-AF65-F5344CB8AC3E}">
        <p14:creationId xmlns:p14="http://schemas.microsoft.com/office/powerpoint/2010/main" val="8351068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rmAutofit/>
          </a:bodyPr>
          <a:lstStyle/>
          <a:p>
            <a:r>
              <a:rPr lang="el-GR" b="1" dirty="0"/>
              <a:t>Σημείωμα </a:t>
            </a:r>
            <a:r>
              <a:rPr lang="el-GR" b="1" dirty="0" smtClean="0"/>
              <a:t>Αδειοδότησης</a:t>
            </a:r>
            <a:endParaRPr lang="el-GR" b="1" dirty="0"/>
          </a:p>
        </p:txBody>
      </p:sp>
      <p:sp>
        <p:nvSpPr>
          <p:cNvPr id="3" name="Θέση περιεχομένου 1"/>
          <p:cNvSpPr>
            <a:spLocks noGrp="1"/>
          </p:cNvSpPr>
          <p:nvPr>
            <p:ph idx="1"/>
          </p:nvPr>
        </p:nvSpPr>
        <p:spPr>
          <a:xfrm>
            <a:off x="457200" y="1524000"/>
            <a:ext cx="8229600" cy="1905000"/>
          </a:xfrm>
        </p:spPr>
        <p:txBody>
          <a:bodyPr>
            <a:noAutofit/>
          </a:bodyPr>
          <a:lstStyle/>
          <a:p>
            <a:pPr>
              <a:spcBef>
                <a:spcPts val="0"/>
              </a:spcBef>
            </a:pPr>
            <a:r>
              <a:rPr lang="el-GR" sz="2000" dirty="0" smtClean="0"/>
              <a:t>Το </a:t>
            </a:r>
            <a:r>
              <a:rPr lang="el-GR" sz="2000" dirty="0"/>
              <a:t>παρόν υλικό διατίθεται με τους όρους της άδειας χρήσης </a:t>
            </a:r>
            <a:r>
              <a:rPr lang="en-US" sz="2000" dirty="0" smtClean="0"/>
              <a:t>Creative Commons</a:t>
            </a:r>
            <a:r>
              <a:rPr lang="el-GR" sz="2000" dirty="0" smtClean="0"/>
              <a:t>: Αναφορά - </a:t>
            </a:r>
            <a:r>
              <a:rPr lang="el-GR" sz="2000" dirty="0"/>
              <a:t>Μη Εμπορική </a:t>
            </a:r>
            <a:r>
              <a:rPr lang="el-GR" sz="2000" dirty="0" smtClean="0"/>
              <a:t>Χρήση - </a:t>
            </a:r>
            <a:r>
              <a:rPr lang="el-GR" sz="2000" dirty="0"/>
              <a:t>Παρόμοια </a:t>
            </a:r>
            <a:r>
              <a:rPr lang="el-GR" sz="2000" dirty="0" smtClean="0"/>
              <a:t>Διανομή, </a:t>
            </a:r>
            <a:r>
              <a:rPr lang="el-GR" sz="2000" dirty="0"/>
              <a:t>4.0 [1] ή μεταγενέστερη, Διεθνής </a:t>
            </a:r>
            <a:r>
              <a:rPr lang="el-GR" sz="2000" dirty="0" smtClean="0"/>
              <a:t>Έκδοση.</a:t>
            </a:r>
            <a:r>
              <a:rPr lang="en-US" sz="2000" dirty="0" smtClean="0"/>
              <a:t> </a:t>
            </a:r>
            <a:r>
              <a:rPr lang="el-GR" sz="2000" dirty="0" smtClean="0"/>
              <a:t>Εξαιρούνται </a:t>
            </a:r>
            <a:r>
              <a:rPr lang="el-GR" sz="2000" dirty="0"/>
              <a:t>τα αυτοτελή έργα τρίτων π.χ. φωτογραφίες, διαγράμματα </a:t>
            </a:r>
            <a:r>
              <a:rPr lang="el-GR" sz="2000" dirty="0" smtClean="0"/>
              <a:t>κ.λπ., τα </a:t>
            </a:r>
            <a:r>
              <a:rPr lang="el-GR" sz="2000" dirty="0"/>
              <a:t>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Εικόνα 1" descr=" Λογότυπο για άδειες χρήσης creative commons, b y, n c, s a " title="Λογότυπο creative commons">
            <a:hlinkClick r:id="rId4" tooltip="Μετάβαση στην Άδεια Χρήσης"/>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01422" y="358140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Θέση περιεχομένου 2"/>
          <p:cNvSpPr txBox="1"/>
          <p:nvPr/>
        </p:nvSpPr>
        <p:spPr>
          <a:xfrm>
            <a:off x="533400" y="4224704"/>
            <a:ext cx="8229600" cy="2252296"/>
          </a:xfrm>
          <a:prstGeom prst="rect">
            <a:avLst/>
          </a:prstGeom>
        </p:spPr>
        <p:txBody>
          <a:bodyPr vert="horz" wrap="square" lIns="91440" tIns="45720" rIns="91440" bIns="45720" rtlCol="0" anchor="ctr">
            <a:normAutofit/>
          </a:bodyPr>
          <a:lstStyle/>
          <a:p>
            <a:pPr>
              <a:spcAft>
                <a:spcPts val="600"/>
              </a:spcAft>
            </a:pPr>
            <a:r>
              <a:rPr lang="el-GR" sz="1400" dirty="0"/>
              <a:t>[1] </a:t>
            </a:r>
            <a:r>
              <a:rPr lang="en-US" sz="1400" dirty="0" smtClean="0">
                <a:hlinkClick r:id="rId4" tooltip="Μετάβαση στην Άδεια Χρήσης"/>
              </a:rPr>
              <a:t>http://creativecommons.org/licenses/by-nc-sa/4.0/</a:t>
            </a:r>
            <a:endParaRPr lang="el-GR" sz="1400" dirty="0"/>
          </a:p>
          <a:p>
            <a:r>
              <a:rPr lang="el-GR" sz="1400" dirty="0"/>
              <a:t>Ως </a:t>
            </a:r>
            <a:r>
              <a:rPr lang="el-GR" sz="1400" b="1" dirty="0"/>
              <a:t>Μη Εμπορική</a:t>
            </a:r>
            <a:r>
              <a:rPr lang="el-GR" sz="1400" dirty="0"/>
              <a:t> ορίζεται η χρήση:</a:t>
            </a:r>
          </a:p>
          <a:p>
            <a:pPr marL="800100" lvl="1" indent="-342900">
              <a:buFont typeface="Arial" panose="020B0604020202020204" pitchFamily="34" charset="0"/>
              <a:buChar char="•"/>
            </a:pPr>
            <a:r>
              <a:rPr lang="el-GR" sz="1400" dirty="0"/>
              <a:t>που δεν περιλαμβάνει άμεσο ή έμμεσο οικονομικό όφελος από την χρήση του έργου, για το διανομέα του έργου και </a:t>
            </a:r>
            <a:r>
              <a:rPr lang="el-GR" sz="1400" dirty="0" err="1" smtClean="0"/>
              <a:t>αδειοδόχο</a:t>
            </a:r>
            <a:r>
              <a:rPr lang="el-GR" sz="1400" dirty="0"/>
              <a:t>,</a:t>
            </a:r>
          </a:p>
          <a:p>
            <a:pPr marL="800100" lvl="1" indent="-342900">
              <a:buFont typeface="Arial" panose="020B0604020202020204" pitchFamily="34" charset="0"/>
              <a:buChar char="•"/>
            </a:pPr>
            <a:r>
              <a:rPr lang="el-GR" sz="1400" dirty="0"/>
              <a:t>που</a:t>
            </a:r>
            <a:r>
              <a:rPr lang="en-GB" sz="1400" dirty="0"/>
              <a:t> </a:t>
            </a:r>
            <a:r>
              <a:rPr lang="el-GR" sz="1400" dirty="0"/>
              <a:t>δεν περιλαμβάνει οικονομική συναλλαγή ως προϋπόθεση για τη χρήση ή πρόσβαση στο </a:t>
            </a:r>
            <a:r>
              <a:rPr lang="el-GR" sz="1400" dirty="0" smtClean="0"/>
              <a:t>έργο,</a:t>
            </a:r>
            <a:endParaRPr lang="el-GR" sz="1400" dirty="0"/>
          </a:p>
          <a:p>
            <a:pPr marL="800100" lvl="1" indent="-342900">
              <a:spcAft>
                <a:spcPts val="600"/>
              </a:spcAft>
              <a:buFont typeface="Arial" panose="020B0604020202020204" pitchFamily="34" charset="0"/>
              <a:buChar char="•"/>
            </a:pPr>
            <a:r>
              <a:rPr lang="el-GR" sz="1400" dirty="0"/>
              <a:t>που</a:t>
            </a:r>
            <a:r>
              <a:rPr lang="en-GB" sz="1400" dirty="0"/>
              <a:t> </a:t>
            </a:r>
            <a:r>
              <a:rPr lang="el-GR" sz="1400" dirty="0"/>
              <a:t>δεν προσπορίζει στο διανομέα του έργου και</a:t>
            </a:r>
            <a:r>
              <a:rPr lang="en-GB" sz="1400" dirty="0"/>
              <a:t> </a:t>
            </a:r>
            <a:r>
              <a:rPr lang="el-GR" sz="1400" dirty="0" err="1"/>
              <a:t>αδειοδόχο</a:t>
            </a:r>
            <a:r>
              <a:rPr lang="en-GB" sz="1400" dirty="0"/>
              <a:t> </a:t>
            </a:r>
            <a:r>
              <a:rPr lang="el-GR" sz="1400" dirty="0"/>
              <a:t>έμμεσο οικονομικό όφελος (π.χ. διαφημίσεις) από την προβολή του έργου σε διαδικτυακό </a:t>
            </a:r>
            <a:r>
              <a:rPr lang="el-GR" sz="1400" dirty="0" smtClean="0"/>
              <a:t>τόπο.</a:t>
            </a:r>
            <a:endParaRPr lang="el-GR" sz="1400" dirty="0"/>
          </a:p>
          <a:p>
            <a:r>
              <a:rPr lang="el-GR" sz="1400" dirty="0" smtClean="0"/>
              <a:t>Ο </a:t>
            </a:r>
            <a:r>
              <a:rPr lang="el-GR" sz="1400" dirty="0"/>
              <a:t>δικαιούχος μπορεί να παρέχει στον </a:t>
            </a:r>
            <a:r>
              <a:rPr lang="el-GR" sz="1400" dirty="0" err="1"/>
              <a:t>αδειοδόχο</a:t>
            </a:r>
            <a:r>
              <a:rPr lang="el-GR" sz="1400" dirty="0"/>
              <a:t> ξεχωριστή άδεια να χρησιμοποιεί το έργο για εμπορική χρήση, εφόσον αυτό του ζητηθεί</a:t>
            </a:r>
            <a:r>
              <a:rPr lang="el-GR" sz="1400" dirty="0" smtClean="0"/>
              <a:t>.</a:t>
            </a:r>
            <a:endParaRPr lang="el-GR" sz="1400" dirty="0"/>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15</a:t>
            </a:fld>
            <a:endParaRPr lang="el-GR" dirty="0"/>
          </a:p>
        </p:txBody>
      </p:sp>
    </p:spTree>
    <p:custDataLst>
      <p:tags r:id="rId1"/>
    </p:custDataLst>
    <p:extLst>
      <p:ext uri="{BB962C8B-B14F-4D97-AF65-F5344CB8AC3E}">
        <p14:creationId xmlns:p14="http://schemas.microsoft.com/office/powerpoint/2010/main" val="11516761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Autofit/>
          </a:bodyPr>
          <a:lstStyle/>
          <a:p>
            <a:r>
              <a:rPr lang="el-GR" sz="4000" b="1" dirty="0"/>
              <a:t>Σημείωμα Χρήσης </a:t>
            </a:r>
            <a:r>
              <a:rPr lang="el-GR" sz="4000" b="1" dirty="0" smtClean="0"/>
              <a:t>Έργων Τρίτων</a:t>
            </a:r>
            <a:r>
              <a:rPr lang="en-US" sz="4000" b="1" dirty="0" smtClean="0"/>
              <a:t> </a:t>
            </a:r>
            <a:r>
              <a:rPr lang="el-GR" sz="4000" b="1" dirty="0" smtClean="0"/>
              <a:t/>
            </a:r>
            <a:br>
              <a:rPr lang="el-GR" sz="4000" b="1" dirty="0" smtClean="0"/>
            </a:br>
            <a:r>
              <a:rPr lang="en-US" sz="4000" b="1" dirty="0" smtClean="0"/>
              <a:t>(1/2)</a:t>
            </a:r>
            <a:endParaRPr lang="el-GR" sz="4000" b="1" dirty="0"/>
          </a:p>
        </p:txBody>
      </p:sp>
      <p:sp>
        <p:nvSpPr>
          <p:cNvPr id="3" name="Θέση περιεχομένου 1"/>
          <p:cNvSpPr>
            <a:spLocks noGrp="1"/>
          </p:cNvSpPr>
          <p:nvPr>
            <p:ph idx="1"/>
          </p:nvPr>
        </p:nvSpPr>
        <p:spPr/>
        <p:txBody>
          <a:bodyPr>
            <a:noAutofit/>
          </a:bodyPr>
          <a:lstStyle/>
          <a:p>
            <a:pPr marL="0" indent="0">
              <a:buNone/>
            </a:pPr>
            <a:r>
              <a:rPr lang="el-GR" sz="2400" dirty="0" smtClean="0"/>
              <a:t>Το </a:t>
            </a:r>
            <a:r>
              <a:rPr lang="el-GR" sz="2400" dirty="0"/>
              <a:t>Έργο αυτό κάνει χρήση των ακόλουθων έργων:</a:t>
            </a:r>
          </a:p>
          <a:p>
            <a:pPr marL="0" indent="0">
              <a:buNone/>
            </a:pPr>
            <a:r>
              <a:rPr lang="el-GR" sz="2400" b="1" dirty="0" smtClean="0"/>
              <a:t>Εικόνες/Σχήματα/Διαγράμματα</a:t>
            </a:r>
            <a:r>
              <a:rPr lang="en-US" sz="2400" b="1" dirty="0" smtClean="0"/>
              <a:t>/</a:t>
            </a:r>
            <a:r>
              <a:rPr lang="el-GR" sz="2400" b="1" dirty="0" smtClean="0"/>
              <a:t>Φωτογραφίες</a:t>
            </a:r>
          </a:p>
          <a:p>
            <a:pPr marL="0" indent="0">
              <a:buNone/>
            </a:pPr>
            <a:r>
              <a:rPr lang="el-GR" sz="2000" dirty="0" smtClean="0">
                <a:solidFill>
                  <a:srgbClr val="FF0000"/>
                </a:solidFill>
              </a:rPr>
              <a:t>Εικόνα 1: &lt;αναφορά</a:t>
            </a:r>
            <a:r>
              <a:rPr lang="el-GR" sz="2000" dirty="0">
                <a:solidFill>
                  <a:srgbClr val="FF0000"/>
                </a:solidFill>
              </a:rPr>
              <a:t>&gt;&lt;άδεια με την οποία διατίθεται&gt; </a:t>
            </a:r>
            <a:r>
              <a:rPr lang="el-GR" sz="2000" dirty="0" smtClean="0">
                <a:solidFill>
                  <a:srgbClr val="FF0000"/>
                </a:solidFill>
              </a:rPr>
              <a:t>&lt;σύνδεσμος&gt;&lt;πηγή&gt;&lt;</a:t>
            </a:r>
            <a:r>
              <a:rPr lang="el-GR" sz="2000" dirty="0" err="1" smtClean="0">
                <a:solidFill>
                  <a:srgbClr val="FF0000"/>
                </a:solidFill>
              </a:rPr>
              <a:t>κ.τ.λ</a:t>
            </a:r>
            <a:r>
              <a:rPr lang="el-GR" sz="2000" dirty="0" smtClean="0">
                <a:solidFill>
                  <a:srgbClr val="FF0000"/>
                </a:solidFill>
              </a:rPr>
              <a:t>&gt;</a:t>
            </a:r>
          </a:p>
          <a:p>
            <a:pPr marL="0" indent="0">
              <a:buNone/>
            </a:pPr>
            <a:r>
              <a:rPr lang="el-GR" sz="2000" dirty="0">
                <a:solidFill>
                  <a:srgbClr val="FF0000"/>
                </a:solidFill>
              </a:rPr>
              <a:t>Εικόνα </a:t>
            </a:r>
            <a:r>
              <a:rPr lang="el-GR" sz="2000" dirty="0" smtClean="0">
                <a:solidFill>
                  <a:srgbClr val="FF0000"/>
                </a:solidFill>
              </a:rPr>
              <a:t>2: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a:t>
            </a:r>
            <a:r>
              <a:rPr lang="el-GR" sz="2000" dirty="0">
                <a:solidFill>
                  <a:srgbClr val="FF0000"/>
                </a:solidFill>
              </a:rPr>
              <a:t>πηγή</a:t>
            </a:r>
            <a:r>
              <a:rPr lang="el-GR" sz="2000" dirty="0" smtClean="0">
                <a:solidFill>
                  <a:srgbClr val="FF0000"/>
                </a:solidFill>
              </a:rPr>
              <a:t>&gt;&lt;</a:t>
            </a:r>
            <a:r>
              <a:rPr lang="el-GR" sz="2000" dirty="0" err="1">
                <a:solidFill>
                  <a:srgbClr val="FF0000"/>
                </a:solidFill>
              </a:rPr>
              <a:t>κ.τ.λ</a:t>
            </a:r>
            <a:r>
              <a:rPr lang="el-GR" sz="2000" dirty="0">
                <a:solidFill>
                  <a:srgbClr val="FF0000"/>
                </a:solidFill>
              </a:rPr>
              <a:t>&gt;</a:t>
            </a:r>
          </a:p>
          <a:p>
            <a:pPr marL="0" indent="0">
              <a:buNone/>
            </a:pPr>
            <a:r>
              <a:rPr lang="el-GR" sz="2000" dirty="0">
                <a:solidFill>
                  <a:srgbClr val="FF0000"/>
                </a:solidFill>
              </a:rPr>
              <a:t>Εικόνα </a:t>
            </a:r>
            <a:r>
              <a:rPr lang="el-GR" sz="2000" dirty="0" smtClean="0">
                <a:solidFill>
                  <a:srgbClr val="FF0000"/>
                </a:solidFill>
              </a:rPr>
              <a:t>3: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&gt;&lt;πηγή&gt;&lt;</a:t>
            </a:r>
            <a:r>
              <a:rPr lang="el-GR" sz="2000" dirty="0" err="1">
                <a:solidFill>
                  <a:srgbClr val="FF0000"/>
                </a:solidFill>
              </a:rPr>
              <a:t>κ.τ.λ</a:t>
            </a:r>
            <a:r>
              <a:rPr lang="el-GR" sz="2000" dirty="0">
                <a:solidFill>
                  <a:srgbClr val="FF0000"/>
                </a:solidFill>
              </a:rPr>
              <a:t>&gt;</a:t>
            </a:r>
          </a:p>
          <a:p>
            <a:pPr marL="0" indent="0">
              <a:buNone/>
            </a:pPr>
            <a:r>
              <a:rPr lang="el-GR" sz="2000" dirty="0">
                <a:solidFill>
                  <a:srgbClr val="FF0000"/>
                </a:solidFill>
              </a:rPr>
              <a:t>Εικόνα </a:t>
            </a:r>
            <a:r>
              <a:rPr lang="el-GR" sz="2000" dirty="0" smtClean="0">
                <a:solidFill>
                  <a:srgbClr val="FF0000"/>
                </a:solidFill>
              </a:rPr>
              <a:t>4: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&gt;&lt;πηγή&gt;&lt;</a:t>
            </a:r>
            <a:r>
              <a:rPr lang="el-GR" sz="2000" dirty="0" err="1">
                <a:solidFill>
                  <a:srgbClr val="FF0000"/>
                </a:solidFill>
              </a:rPr>
              <a:t>κ.τ.λ</a:t>
            </a:r>
            <a:r>
              <a:rPr lang="el-GR" sz="2000" dirty="0">
                <a:solidFill>
                  <a:srgbClr val="FF0000"/>
                </a:solidFill>
              </a:rPr>
              <a:t>&gt;</a:t>
            </a:r>
          </a:p>
          <a:p>
            <a:pPr marL="0" indent="0">
              <a:buNone/>
            </a:pPr>
            <a:r>
              <a:rPr lang="el-GR" sz="2000" dirty="0">
                <a:solidFill>
                  <a:srgbClr val="FF0000"/>
                </a:solidFill>
              </a:rPr>
              <a:t>Εικόνα </a:t>
            </a:r>
            <a:r>
              <a:rPr lang="el-GR" sz="2000" dirty="0" smtClean="0">
                <a:solidFill>
                  <a:srgbClr val="FF0000"/>
                </a:solidFill>
              </a:rPr>
              <a:t>5: </a:t>
            </a:r>
            <a:r>
              <a:rPr lang="el-GR" sz="2000" dirty="0">
                <a:solidFill>
                  <a:srgbClr val="FF0000"/>
                </a:solidFill>
              </a:rPr>
              <a:t>&lt;αναφορά&gt;&lt;άδεια με την οποία διατίθεται&gt; &lt;</a:t>
            </a:r>
            <a:r>
              <a:rPr lang="el-GR" sz="2000" dirty="0" err="1">
                <a:solidFill>
                  <a:srgbClr val="FF0000"/>
                </a:solidFill>
              </a:rPr>
              <a:t>σύνδεσμος</a:t>
            </a:r>
            <a:r>
              <a:rPr lang="el-GR" sz="2000" dirty="0" err="1" smtClean="0">
                <a:solidFill>
                  <a:srgbClr val="FF0000"/>
                </a:solidFill>
              </a:rPr>
              <a:t>&gt;&lt;πηγή&gt;&lt;</a:t>
            </a:r>
            <a:r>
              <a:rPr lang="el-GR" sz="2000" dirty="0" err="1">
                <a:solidFill>
                  <a:srgbClr val="FF0000"/>
                </a:solidFill>
              </a:rPr>
              <a:t>κ.τ.λ</a:t>
            </a:r>
            <a:r>
              <a:rPr lang="el-GR" sz="2000" dirty="0" smtClean="0">
                <a:solidFill>
                  <a:srgbClr val="FF0000"/>
                </a:solidFill>
              </a:rPr>
              <a:t>&gt;</a:t>
            </a:r>
            <a:endParaRPr lang="el-GR" sz="2000" dirty="0">
              <a:solidFill>
                <a:srgbClr val="FF0000"/>
              </a:solidFill>
            </a:endParaRPr>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16</a:t>
            </a:fld>
            <a:endParaRPr lang="el-GR" dirty="0"/>
          </a:p>
        </p:txBody>
      </p:sp>
    </p:spTree>
    <p:extLst>
      <p:ext uri="{BB962C8B-B14F-4D97-AF65-F5344CB8AC3E}">
        <p14:creationId xmlns:p14="http://schemas.microsoft.com/office/powerpoint/2010/main" val="28976229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Autofit/>
          </a:bodyPr>
          <a:lstStyle/>
          <a:p>
            <a:r>
              <a:rPr lang="el-GR" sz="4000" b="1" dirty="0"/>
              <a:t>Σημείωμα Χρήσης </a:t>
            </a:r>
            <a:r>
              <a:rPr lang="el-GR" sz="4000" b="1" dirty="0" smtClean="0"/>
              <a:t>Έργων Τρίτων</a:t>
            </a:r>
            <a:r>
              <a:rPr lang="en-US" sz="4000" b="1" dirty="0" smtClean="0"/>
              <a:t> </a:t>
            </a:r>
            <a:r>
              <a:rPr lang="el-GR" sz="4000" b="1" dirty="0" smtClean="0"/>
              <a:t/>
            </a:r>
            <a:br>
              <a:rPr lang="el-GR" sz="4000" b="1" dirty="0" smtClean="0"/>
            </a:br>
            <a:r>
              <a:rPr lang="en-US" sz="4000" b="1" dirty="0" smtClean="0"/>
              <a:t>(2/2)</a:t>
            </a:r>
            <a:r>
              <a:rPr lang="el-GR" sz="4000" b="1" dirty="0" smtClean="0"/>
              <a:t> </a:t>
            </a:r>
            <a:endParaRPr lang="el-GR" sz="4000" b="1" dirty="0"/>
          </a:p>
        </p:txBody>
      </p:sp>
      <p:sp>
        <p:nvSpPr>
          <p:cNvPr id="3" name="Θέση περιεχομένου 1"/>
          <p:cNvSpPr>
            <a:spLocks noGrp="1"/>
          </p:cNvSpPr>
          <p:nvPr>
            <p:ph idx="1"/>
          </p:nvPr>
        </p:nvSpPr>
        <p:spPr/>
        <p:txBody>
          <a:bodyPr>
            <a:normAutofit/>
          </a:bodyPr>
          <a:lstStyle/>
          <a:p>
            <a:pPr marL="0" indent="0">
              <a:buNone/>
            </a:pPr>
            <a:r>
              <a:rPr lang="el-GR" sz="2400" dirty="0" smtClean="0"/>
              <a:t>Το </a:t>
            </a:r>
            <a:r>
              <a:rPr lang="el-GR" sz="2400" dirty="0"/>
              <a:t>Έργο αυτό κάνει χρήση των ακόλουθων έργων:</a:t>
            </a:r>
          </a:p>
          <a:p>
            <a:pPr marL="0" indent="0">
              <a:buNone/>
            </a:pPr>
            <a:r>
              <a:rPr lang="el-GR" sz="2400" b="1" dirty="0" smtClean="0"/>
              <a:t>Πίνακες</a:t>
            </a:r>
          </a:p>
          <a:p>
            <a:pPr marL="0" indent="0">
              <a:buNone/>
            </a:pPr>
            <a:r>
              <a:rPr lang="el-GR" sz="2000" dirty="0" smtClean="0">
                <a:solidFill>
                  <a:srgbClr val="FF0000"/>
                </a:solidFill>
              </a:rPr>
              <a:t>Πίνακας 1: &lt;αναφορά</a:t>
            </a:r>
            <a:r>
              <a:rPr lang="el-GR" sz="2000" dirty="0">
                <a:solidFill>
                  <a:srgbClr val="FF0000"/>
                </a:solidFill>
              </a:rPr>
              <a:t>&gt;&lt;άδεια με την οποία διατίθεται&gt; </a:t>
            </a:r>
            <a:r>
              <a:rPr lang="el-GR" sz="2000" dirty="0" smtClean="0">
                <a:solidFill>
                  <a:srgbClr val="FF0000"/>
                </a:solidFill>
              </a:rPr>
              <a:t>&lt;σύνδεσμος&gt;&lt;πηγή&gt;&lt;</a:t>
            </a:r>
            <a:r>
              <a:rPr lang="el-GR" sz="2000" dirty="0" err="1" smtClean="0">
                <a:solidFill>
                  <a:srgbClr val="FF0000"/>
                </a:solidFill>
              </a:rPr>
              <a:t>κ.τ.λ</a:t>
            </a:r>
            <a:r>
              <a:rPr lang="el-GR" sz="2000" dirty="0" smtClean="0">
                <a:solidFill>
                  <a:srgbClr val="FF0000"/>
                </a:solidFill>
              </a:rPr>
              <a:t>&gt;</a:t>
            </a:r>
          </a:p>
          <a:p>
            <a:pPr marL="0" indent="0">
              <a:buNone/>
            </a:pPr>
            <a:r>
              <a:rPr lang="el-GR" sz="2000" dirty="0" smtClean="0">
                <a:solidFill>
                  <a:srgbClr val="FF0000"/>
                </a:solidFill>
              </a:rPr>
              <a:t>Πίνακας 2: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&gt;&lt;πηγή&gt;&lt;</a:t>
            </a:r>
            <a:r>
              <a:rPr lang="el-GR" sz="2000" dirty="0" err="1">
                <a:solidFill>
                  <a:srgbClr val="FF0000"/>
                </a:solidFill>
              </a:rPr>
              <a:t>κ.τ.λ</a:t>
            </a:r>
            <a:r>
              <a:rPr lang="el-GR" sz="2000" dirty="0">
                <a:solidFill>
                  <a:srgbClr val="FF0000"/>
                </a:solidFill>
              </a:rPr>
              <a:t>&gt;</a:t>
            </a:r>
          </a:p>
          <a:p>
            <a:pPr marL="0" indent="0">
              <a:buNone/>
            </a:pPr>
            <a:r>
              <a:rPr lang="el-GR" sz="2000" dirty="0" smtClean="0">
                <a:solidFill>
                  <a:srgbClr val="FF0000"/>
                </a:solidFill>
              </a:rPr>
              <a:t>Πίνακας 3: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&gt;&lt;πηγή&gt;&lt;</a:t>
            </a:r>
            <a:r>
              <a:rPr lang="el-GR" sz="2000" dirty="0" err="1" smtClean="0">
                <a:solidFill>
                  <a:srgbClr val="FF0000"/>
                </a:solidFill>
              </a:rPr>
              <a:t>κ.τ.λ</a:t>
            </a:r>
            <a:r>
              <a:rPr lang="el-GR" sz="2000" dirty="0" smtClean="0">
                <a:solidFill>
                  <a:srgbClr val="FF0000"/>
                </a:solidFill>
              </a:rPr>
              <a:t>&gt;</a:t>
            </a:r>
            <a:endParaRPr lang="el-GR" sz="2000" dirty="0">
              <a:solidFill>
                <a:srgbClr val="FF0000"/>
              </a:solidFill>
            </a:endParaRPr>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17</a:t>
            </a:fld>
            <a:endParaRPr lang="el-GR" dirty="0"/>
          </a:p>
        </p:txBody>
      </p:sp>
    </p:spTree>
    <p:extLst>
      <p:ext uri="{BB962C8B-B14F-4D97-AF65-F5344CB8AC3E}">
        <p14:creationId xmlns:p14="http://schemas.microsoft.com/office/powerpoint/2010/main" val="7621430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rmAutofit/>
          </a:bodyPr>
          <a:lstStyle/>
          <a:p>
            <a:r>
              <a:rPr lang="el-GR" b="1" dirty="0"/>
              <a:t>Διατήρηση </a:t>
            </a:r>
            <a:r>
              <a:rPr lang="el-GR" b="1" dirty="0" smtClean="0"/>
              <a:t>Σημειωμάτων</a:t>
            </a:r>
            <a:endParaRPr lang="el-GR" b="1" dirty="0"/>
          </a:p>
        </p:txBody>
      </p:sp>
      <p:sp>
        <p:nvSpPr>
          <p:cNvPr id="3" name="Θέση περιεχομένου 1"/>
          <p:cNvSpPr>
            <a:spLocks noGrp="1"/>
          </p:cNvSpPr>
          <p:nvPr>
            <p:ph idx="1"/>
          </p:nvPr>
        </p:nvSpPr>
        <p:spPr/>
        <p:txBody>
          <a:bodyPr>
            <a:normAutofit/>
          </a:bodyPr>
          <a:lstStyle/>
          <a:p>
            <a:pPr marL="0" indent="0">
              <a:spcBef>
                <a:spcPts val="0"/>
              </a:spcBef>
              <a:buNone/>
            </a:pPr>
            <a:endParaRPr lang="el-GR" sz="2400" dirty="0" smtClean="0"/>
          </a:p>
          <a:p>
            <a:pPr marL="0" indent="0">
              <a:spcBef>
                <a:spcPts val="0"/>
              </a:spcBef>
              <a:spcAft>
                <a:spcPts val="1800"/>
              </a:spcAft>
              <a:buNone/>
            </a:pPr>
            <a:r>
              <a:rPr lang="el-GR" sz="2400" dirty="0" smtClean="0"/>
              <a:t>Οποιαδήποτε </a:t>
            </a:r>
            <a:r>
              <a:rPr lang="el-GR" sz="2400" dirty="0"/>
              <a:t>αναπαραγωγή ή διασκευή του υλικού θα πρέπει να συμπεριλαμβάνει:</a:t>
            </a:r>
          </a:p>
          <a:p>
            <a:pPr lvl="2" indent="-347472">
              <a:spcBef>
                <a:spcPts val="0"/>
              </a:spcBef>
              <a:spcAft>
                <a:spcPts val="600"/>
              </a:spcAft>
              <a:buFont typeface="Wingdings" panose="05000000000000000000" pitchFamily="2" charset="2"/>
              <a:buChar char="§"/>
            </a:pPr>
            <a:r>
              <a:rPr lang="el-GR" sz="2000" dirty="0" smtClean="0"/>
              <a:t>το</a:t>
            </a:r>
            <a:r>
              <a:rPr lang="en-US" sz="2000" dirty="0" smtClean="0"/>
              <a:t> </a:t>
            </a:r>
            <a:r>
              <a:rPr lang="el-GR" sz="2000" dirty="0" smtClean="0"/>
              <a:t>Σημείωμα</a:t>
            </a:r>
            <a:r>
              <a:rPr lang="en-US" sz="2000" dirty="0" smtClean="0"/>
              <a:t> Αναφοράς</a:t>
            </a:r>
            <a:r>
              <a:rPr lang="el-GR" sz="2000" dirty="0" smtClean="0"/>
              <a:t>,</a:t>
            </a:r>
            <a:endParaRPr lang="el-GR" sz="2000" dirty="0"/>
          </a:p>
          <a:p>
            <a:pPr lvl="2" indent="-347472">
              <a:spcBef>
                <a:spcPts val="0"/>
              </a:spcBef>
              <a:spcAft>
                <a:spcPts val="600"/>
              </a:spcAft>
              <a:buFont typeface="Wingdings" panose="05000000000000000000" pitchFamily="2" charset="2"/>
              <a:buChar char="§"/>
            </a:pPr>
            <a:r>
              <a:rPr lang="el-GR" sz="2000" dirty="0" smtClean="0"/>
              <a:t>το</a:t>
            </a:r>
            <a:r>
              <a:rPr lang="en-US" sz="2000" dirty="0" smtClean="0"/>
              <a:t> </a:t>
            </a:r>
            <a:r>
              <a:rPr lang="el-GR" sz="2000" dirty="0" smtClean="0"/>
              <a:t>Σημείωμα</a:t>
            </a:r>
            <a:r>
              <a:rPr lang="en-US" sz="2000" dirty="0" smtClean="0"/>
              <a:t> Αδειοδότησης</a:t>
            </a:r>
            <a:r>
              <a:rPr lang="el-GR" sz="2000" dirty="0" smtClean="0"/>
              <a:t>,</a:t>
            </a:r>
            <a:endParaRPr lang="el-GR" sz="2000" dirty="0"/>
          </a:p>
          <a:p>
            <a:pPr lvl="2" indent="-347472">
              <a:spcBef>
                <a:spcPts val="0"/>
              </a:spcBef>
              <a:spcAft>
                <a:spcPts val="600"/>
              </a:spcAft>
              <a:buFont typeface="Wingdings" panose="05000000000000000000" pitchFamily="2" charset="2"/>
              <a:buChar char="§"/>
            </a:pPr>
            <a:r>
              <a:rPr lang="el-GR" sz="2000" dirty="0" smtClean="0"/>
              <a:t>τη</a:t>
            </a:r>
            <a:r>
              <a:rPr lang="en-US" sz="2000" dirty="0" smtClean="0"/>
              <a:t> </a:t>
            </a:r>
            <a:r>
              <a:rPr lang="el-GR" sz="2000" dirty="0"/>
              <a:t>Δ</a:t>
            </a:r>
            <a:r>
              <a:rPr lang="el-GR" sz="2000" dirty="0" smtClean="0"/>
              <a:t>ήλωση</a:t>
            </a:r>
            <a:r>
              <a:rPr lang="en-US" sz="2000" dirty="0" smtClean="0"/>
              <a:t> </a:t>
            </a:r>
            <a:r>
              <a:rPr lang="el-GR" sz="2000" dirty="0" smtClean="0"/>
              <a:t>Διατήρησης Σημειωμάτων,</a:t>
            </a:r>
            <a:endParaRPr lang="el-GR" sz="2000" dirty="0"/>
          </a:p>
          <a:p>
            <a:pPr lvl="2" indent="-347472">
              <a:spcBef>
                <a:spcPts val="0"/>
              </a:spcBef>
              <a:spcAft>
                <a:spcPts val="1800"/>
              </a:spcAft>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r>
              <a:rPr lang="el-GR" sz="2000" dirty="0" smtClean="0"/>
              <a:t>).</a:t>
            </a:r>
            <a:endParaRPr lang="el-GR" sz="2000" dirty="0"/>
          </a:p>
          <a:p>
            <a:pPr marL="0" indent="0">
              <a:spcBef>
                <a:spcPts val="0"/>
              </a:spcBef>
              <a:buNone/>
            </a:pPr>
            <a:r>
              <a:rPr lang="el-GR" sz="2400" dirty="0"/>
              <a:t>μαζί με τους συνοδευόμενους </a:t>
            </a:r>
            <a:r>
              <a:rPr lang="el-GR" sz="2400" dirty="0" err="1"/>
              <a:t>υπερσυνδέσμους</a:t>
            </a:r>
            <a:r>
              <a:rPr lang="el-GR" sz="2400" dirty="0"/>
              <a:t>.</a:t>
            </a:r>
          </a:p>
          <a:p>
            <a:endParaRPr lang="el-GR" sz="2000" dirty="0"/>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18</a:t>
            </a:fld>
            <a:endParaRPr lang="el-GR" dirty="0"/>
          </a:p>
        </p:txBody>
      </p:sp>
    </p:spTree>
    <p:extLst>
      <p:ext uri="{BB962C8B-B14F-4D97-AF65-F5344CB8AC3E}">
        <p14:creationId xmlns:p14="http://schemas.microsoft.com/office/powerpoint/2010/main" val="16849825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a:xfrm>
            <a:off x="457200" y="274638"/>
            <a:ext cx="8229600" cy="1143000"/>
          </a:xfrm>
        </p:spPr>
        <p:txBody>
          <a:bodyPr/>
          <a:lstStyle/>
          <a:p>
            <a:pPr eaLnBrk="1" hangingPunct="1"/>
            <a:r>
              <a:rPr lang="el-GR" b="1" dirty="0" smtClean="0">
                <a:latin typeface="Calibri" panose="020F0502020204030204" pitchFamily="34" charset="0"/>
              </a:rPr>
              <a:t>Χρηματοδότηση</a:t>
            </a:r>
            <a:r>
              <a:rPr lang="el-GR" b="1" dirty="0" smtClean="0"/>
              <a:t> </a:t>
            </a:r>
          </a:p>
        </p:txBody>
      </p:sp>
      <p:sp>
        <p:nvSpPr>
          <p:cNvPr id="4099" name="Θέση περιεχομένου 1"/>
          <p:cNvSpPr>
            <a:spLocks noGrp="1"/>
          </p:cNvSpPr>
          <p:nvPr>
            <p:ph idx="1"/>
          </p:nvPr>
        </p:nvSpPr>
        <p:spPr/>
        <p:txBody>
          <a:bodyPr>
            <a:normAutofit/>
          </a:bodyPr>
          <a:lstStyle/>
          <a:p>
            <a:pPr eaLnBrk="1" hangingPunct="1">
              <a:spcBef>
                <a:spcPts val="0"/>
              </a:spcBef>
              <a:spcAft>
                <a:spcPts val="600"/>
              </a:spcAft>
            </a:pPr>
            <a:r>
              <a:rPr lang="el-GR" sz="2000" dirty="0" smtClean="0">
                <a:latin typeface="Calibri" panose="020F0502020204030204" pitchFamily="34" charset="0"/>
              </a:rPr>
              <a:t>Το παρόν εκπαιδευτικό υλικό έχει αναπτυχθεί στο πλαίσιο του εκπαιδευτικού έργου του διδάσκοντα</a:t>
            </a:r>
            <a:r>
              <a:rPr lang="en-US" sz="2000" dirty="0" smtClean="0">
                <a:latin typeface="Calibri" panose="020F0502020204030204" pitchFamily="34" charset="0"/>
              </a:rPr>
              <a:t>.</a:t>
            </a:r>
            <a:r>
              <a:rPr lang="el-GR" sz="2000" dirty="0" smtClean="0">
                <a:latin typeface="Calibri" panose="020F0502020204030204" pitchFamily="34" charset="0"/>
              </a:rPr>
              <a:t> </a:t>
            </a:r>
            <a:endParaRPr lang="en-US" sz="2000" dirty="0" smtClean="0">
              <a:latin typeface="Calibri" panose="020F0502020204030204" pitchFamily="34" charset="0"/>
            </a:endParaRPr>
          </a:p>
          <a:p>
            <a:pPr lvl="0">
              <a:spcBef>
                <a:spcPts val="0"/>
              </a:spcBef>
              <a:spcAft>
                <a:spcPts val="600"/>
              </a:spcAft>
            </a:pPr>
            <a:r>
              <a:rPr lang="el-GR" sz="2000" dirty="0">
                <a:solidFill>
                  <a:prstClr val="black"/>
                </a:solidFill>
                <a:latin typeface="Calibri" panose="020F0502020204030204" pitchFamily="34" charset="0"/>
              </a:rPr>
              <a:t>Το έργο «</a:t>
            </a:r>
            <a:r>
              <a:rPr lang="el-GR" sz="2000" b="1" dirty="0">
                <a:solidFill>
                  <a:prstClr val="black"/>
                </a:solidFill>
                <a:latin typeface="Calibri" panose="020F0502020204030204" pitchFamily="34" charset="0"/>
              </a:rPr>
              <a:t>Ανοικτά Ακαδημαϊκά Μαθήματα στο </a:t>
            </a:r>
            <a:r>
              <a:rPr lang="el-GR" sz="2000" b="1" dirty="0" smtClean="0">
                <a:solidFill>
                  <a:prstClr val="black"/>
                </a:solidFill>
                <a:latin typeface="Calibri" panose="020F0502020204030204" pitchFamily="34" charset="0"/>
              </a:rPr>
              <a:t>Τ.Ε.Ι. </a:t>
            </a:r>
            <a:r>
              <a:rPr lang="el-GR" sz="2000" b="1" dirty="0">
                <a:solidFill>
                  <a:prstClr val="black"/>
                </a:solidFill>
                <a:latin typeface="Calibri" panose="020F0502020204030204" pitchFamily="34" charset="0"/>
              </a:rPr>
              <a:t>Θεσσαλίας</a:t>
            </a:r>
            <a:r>
              <a:rPr lang="el-GR" sz="2000" dirty="0">
                <a:solidFill>
                  <a:prstClr val="black"/>
                </a:solidFill>
                <a:latin typeface="Calibri" panose="020F0502020204030204" pitchFamily="34" charset="0"/>
              </a:rPr>
              <a:t>» έχει χρηματοδοτήσει μόνο τη αναδιαμόρφωση του εκπαιδευτικού υλικού</a:t>
            </a:r>
            <a:r>
              <a:rPr lang="el-GR" sz="2000" dirty="0" smtClean="0">
                <a:solidFill>
                  <a:prstClr val="black"/>
                </a:solidFill>
                <a:latin typeface="Calibri" panose="020F0502020204030204" pitchFamily="34" charset="0"/>
              </a:rPr>
              <a:t>.</a:t>
            </a:r>
            <a:endParaRPr lang="el-GR" sz="2000" dirty="0" smtClean="0">
              <a:latin typeface="Calibri" panose="020F0502020204030204" pitchFamily="34" charset="0"/>
            </a:endParaRPr>
          </a:p>
          <a:p>
            <a:pPr eaLnBrk="1" hangingPunct="1">
              <a:spcBef>
                <a:spcPts val="0"/>
              </a:spcBef>
            </a:pPr>
            <a:r>
              <a:rPr lang="el-GR" sz="2000" dirty="0" smtClean="0">
                <a:latin typeface="Calibri" panose="020F0502020204030204" pitchFamily="34" charset="0"/>
              </a:rPr>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000" dirty="0" smtClean="0">
                <a:latin typeface="Calibri" panose="020F0502020204030204" pitchFamily="34" charset="0"/>
              </a:rPr>
              <a:t>. </a:t>
            </a:r>
            <a:endParaRPr lang="el-GR" sz="2000" dirty="0" smtClean="0">
              <a:latin typeface="Calibri" panose="020F0502020204030204" pitchFamily="34" charset="0"/>
            </a:endParaRPr>
          </a:p>
        </p:txBody>
      </p:sp>
      <p:pic>
        <p:nvPicPr>
          <p:cNvPr id="6" name="Εικόνα 1" descr=" Λογότυπο επιχειρησιακού προγράμματος εκπαίδευση και δια βίου μάθηση.   ">
            <a:hlinkClick r:id="rId4" tooltip="Μετάβαση σε www.edulll.gr"/>
          </p:cNvPr>
          <p:cNvPicPr>
            <a:picLocks noChangeAspect="1" noChangeArrowheads="1"/>
          </p:cNvPicPr>
          <p:nvPr/>
        </p:nvPicPr>
        <p:blipFill>
          <a:blip r:embed="rId5" cstate="print"/>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2"/>
          <p:cNvSpPr>
            <a:spLocks noGrp="1"/>
          </p:cNvSpPr>
          <p:nvPr>
            <p:ph type="sldNum" sz="quarter" idx="12"/>
          </p:nvPr>
        </p:nvSpPr>
        <p:spPr/>
        <p:txBody>
          <a:bodyPr/>
          <a:lstStyle/>
          <a:p>
            <a:fld id="{2F6EEB8D-302B-4BB7-AB7B-5E18E67E8EEA}" type="slidenum">
              <a:rPr lang="el-GR" smtClean="0"/>
              <a:t>2</a:t>
            </a:fld>
            <a:endParaRPr lang="el-GR" dirty="0"/>
          </a:p>
        </p:txBody>
      </p:sp>
    </p:spTree>
    <p:custDataLst>
      <p:tags r:id="rId1"/>
    </p:custDataLst>
    <p:extLst>
      <p:ext uri="{BB962C8B-B14F-4D97-AF65-F5344CB8AC3E}">
        <p14:creationId xmlns:p14="http://schemas.microsoft.com/office/powerpoint/2010/main" val="25734755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pPr eaLnBrk="1" hangingPunct="1"/>
            <a:r>
              <a:rPr lang="el-GR" b="1" dirty="0" smtClean="0"/>
              <a:t>Περιεχόμενα ενότητας</a:t>
            </a:r>
          </a:p>
        </p:txBody>
      </p:sp>
      <p:sp>
        <p:nvSpPr>
          <p:cNvPr id="2" name="Θέση περιεχομένου 1"/>
          <p:cNvSpPr>
            <a:spLocks noGrp="1"/>
          </p:cNvSpPr>
          <p:nvPr>
            <p:ph idx="1"/>
          </p:nvPr>
        </p:nvSpPr>
        <p:spPr/>
        <p:txBody>
          <a:bodyPr>
            <a:normAutofit/>
          </a:bodyPr>
          <a:lstStyle/>
          <a:p>
            <a:pPr marL="457200" indent="-457200">
              <a:spcBef>
                <a:spcPts val="0"/>
              </a:spcBef>
            </a:pPr>
            <a:r>
              <a:rPr lang="el-GR" sz="2800" dirty="0" smtClean="0">
                <a:solidFill>
                  <a:srgbClr val="0070C0"/>
                </a:solidFill>
              </a:rPr>
              <a:t>Κοπή.</a:t>
            </a:r>
            <a:endParaRPr lang="el-GR" sz="2800" dirty="0" smtClean="0">
              <a:solidFill>
                <a:srgbClr val="0070C0"/>
              </a:solidFill>
            </a:endParaRPr>
          </a:p>
          <a:p>
            <a:pPr marL="457200" indent="-457200">
              <a:spcBef>
                <a:spcPts val="0"/>
              </a:spcBef>
            </a:pPr>
            <a:r>
              <a:rPr lang="el-GR" sz="2800" dirty="0" smtClean="0">
                <a:solidFill>
                  <a:srgbClr val="0070C0"/>
                </a:solidFill>
              </a:rPr>
              <a:t>Άρδευση.</a:t>
            </a:r>
            <a:endParaRPr lang="el-GR" sz="2800" dirty="0" smtClean="0">
              <a:solidFill>
                <a:srgbClr val="0070C0"/>
              </a:solidFill>
            </a:endParaRPr>
          </a:p>
          <a:p>
            <a:pPr marL="457200" indent="-457200">
              <a:spcBef>
                <a:spcPts val="0"/>
              </a:spcBef>
            </a:pPr>
            <a:r>
              <a:rPr lang="el-GR" sz="2800" dirty="0" smtClean="0">
                <a:solidFill>
                  <a:srgbClr val="0070C0"/>
                </a:solidFill>
              </a:rPr>
              <a:t>Λίπανση.</a:t>
            </a:r>
            <a:endParaRPr lang="el-GR" sz="2800" dirty="0">
              <a:solidFill>
                <a:srgbClr val="0070C0"/>
              </a:solidFill>
            </a:endParaRPr>
          </a:p>
        </p:txBody>
      </p:sp>
      <p:sp>
        <p:nvSpPr>
          <p:cNvPr id="3" name="Θέση αριθμού διαφάνειας 2"/>
          <p:cNvSpPr>
            <a:spLocks noGrp="1"/>
          </p:cNvSpPr>
          <p:nvPr>
            <p:ph type="sldNum" sz="quarter" idx="12"/>
          </p:nvPr>
        </p:nvSpPr>
        <p:spPr/>
        <p:txBody>
          <a:bodyPr/>
          <a:lstStyle/>
          <a:p>
            <a:fld id="{2F6EEB8D-302B-4BB7-AB7B-5E18E67E8EEA}" type="slidenum">
              <a:rPr lang="el-GR" smtClean="0"/>
              <a:t>3</a:t>
            </a:fld>
            <a:endParaRPr lang="el-GR" dirty="0"/>
          </a:p>
        </p:txBody>
      </p:sp>
    </p:spTree>
    <p:extLst>
      <p:ext uri="{BB962C8B-B14F-4D97-AF65-F5344CB8AC3E}">
        <p14:creationId xmlns:p14="http://schemas.microsoft.com/office/powerpoint/2010/main" val="39270633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ΤΕΧΝΟΛΟΓΙΑ ΠΡΑΣΙΝΟΥ</a:t>
            </a:r>
            <a:endParaRPr lang="el-GR" dirty="0"/>
          </a:p>
        </p:txBody>
      </p:sp>
      <p:sp>
        <p:nvSpPr>
          <p:cNvPr id="3" name="Υπότιτλος 2"/>
          <p:cNvSpPr>
            <a:spLocks noGrp="1"/>
          </p:cNvSpPr>
          <p:nvPr>
            <p:ph type="subTitle" idx="1"/>
          </p:nvPr>
        </p:nvSpPr>
        <p:spPr/>
        <p:txBody>
          <a:bodyPr/>
          <a:lstStyle/>
          <a:p>
            <a:r>
              <a:rPr lang="el-GR" b="1" dirty="0" smtClean="0">
                <a:solidFill>
                  <a:schemeClr val="tx1"/>
                </a:solidFill>
              </a:rPr>
              <a:t>Χλοοτάπητας: Συντήρηση χλοοτάπητα</a:t>
            </a:r>
            <a:endParaRPr lang="el-GR" b="1" dirty="0">
              <a:solidFill>
                <a:schemeClr val="tx1"/>
              </a:solidFill>
            </a:endParaRPr>
          </a:p>
        </p:txBody>
      </p:sp>
    </p:spTree>
    <p:extLst>
      <p:ext uri="{BB962C8B-B14F-4D97-AF65-F5344CB8AC3E}">
        <p14:creationId xmlns:p14="http://schemas.microsoft.com/office/powerpoint/2010/main" val="1182673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Κοπή</a:t>
            </a:r>
            <a:r>
              <a:rPr lang="en-US" b="1" dirty="0" smtClean="0"/>
              <a:t> 1</a:t>
            </a:r>
            <a:endParaRPr lang="el-GR" b="1" dirty="0"/>
          </a:p>
        </p:txBody>
      </p:sp>
      <p:sp>
        <p:nvSpPr>
          <p:cNvPr id="3" name="Θέση περιεχομένου 2"/>
          <p:cNvSpPr>
            <a:spLocks noGrp="1"/>
          </p:cNvSpPr>
          <p:nvPr>
            <p:ph idx="1"/>
          </p:nvPr>
        </p:nvSpPr>
        <p:spPr/>
        <p:txBody>
          <a:bodyPr/>
          <a:lstStyle/>
          <a:p>
            <a:r>
              <a:rPr lang="el-GR" dirty="0"/>
              <a:t>Το κούρεμα του χλοοτάπητα αποτελεί μία από τις σημαντικότερες εργασίες και τη συχνότερη φροντίδα για τη συντήρηση και διατήρησή του. Συγκρατεί τον χλοοτάπητα σε ένα ομοιόμορφο ύψος και ευνοεί το αδέλφωμα, που αυξάνει την πυκνότητά του και αποτρέπει την εμφάνιση ζιζανίων. </a:t>
            </a:r>
          </a:p>
        </p:txBody>
      </p:sp>
    </p:spTree>
    <p:extLst>
      <p:ext uri="{BB962C8B-B14F-4D97-AF65-F5344CB8AC3E}">
        <p14:creationId xmlns:p14="http://schemas.microsoft.com/office/powerpoint/2010/main" val="4273280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Κοπή</a:t>
            </a:r>
            <a:r>
              <a:rPr lang="en-US" b="1" dirty="0" smtClean="0"/>
              <a:t> 2</a:t>
            </a:r>
            <a:endParaRPr lang="el-GR" b="1" dirty="0"/>
          </a:p>
        </p:txBody>
      </p:sp>
      <p:sp>
        <p:nvSpPr>
          <p:cNvPr id="3" name="Θέση περιεχομένου 2"/>
          <p:cNvSpPr>
            <a:spLocks noGrp="1"/>
          </p:cNvSpPr>
          <p:nvPr>
            <p:ph idx="1"/>
          </p:nvPr>
        </p:nvSpPr>
        <p:spPr/>
        <p:txBody>
          <a:bodyPr/>
          <a:lstStyle/>
          <a:p>
            <a:r>
              <a:rPr lang="el-GR" dirty="0" smtClean="0"/>
              <a:t>Ο </a:t>
            </a:r>
            <a:r>
              <a:rPr lang="el-GR" dirty="0"/>
              <a:t>τρόπος που διεξάγεται η διαδικασία του κουρέματος του χλοοτάπητα είναι συνάρτηση πολλών παραμέτρων, οι οποίες έχουν να κάνουν με τις κλιματικές συνθήκες, το είδος και την υγεία του χλοοτάπητα, τη μορφολογία καθώς και τη σύσταση του εδάφους.</a:t>
            </a:r>
          </a:p>
        </p:txBody>
      </p:sp>
    </p:spTree>
    <p:extLst>
      <p:ext uri="{BB962C8B-B14F-4D97-AF65-F5344CB8AC3E}">
        <p14:creationId xmlns:p14="http://schemas.microsoft.com/office/powerpoint/2010/main" val="31703382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Άρδευση</a:t>
            </a:r>
            <a:r>
              <a:rPr lang="en-US" b="1" dirty="0" smtClean="0"/>
              <a:t> 1</a:t>
            </a:r>
            <a:endParaRPr lang="el-GR" b="1" dirty="0"/>
          </a:p>
        </p:txBody>
      </p:sp>
      <p:sp>
        <p:nvSpPr>
          <p:cNvPr id="3" name="Θέση περιεχομένου 2"/>
          <p:cNvSpPr>
            <a:spLocks noGrp="1"/>
          </p:cNvSpPr>
          <p:nvPr>
            <p:ph idx="1"/>
          </p:nvPr>
        </p:nvSpPr>
        <p:spPr/>
        <p:txBody>
          <a:bodyPr>
            <a:normAutofit fontScale="92500" lnSpcReduction="10000"/>
          </a:bodyPr>
          <a:lstStyle/>
          <a:p>
            <a:r>
              <a:rPr lang="el-GR" dirty="0"/>
              <a:t>Η σωστή άρδευση εξασφαλίζει ένα χλοοτάπητα που χαρακτηρίζεται από μεγάλη πυκνότητα, βαθύ χρωματισμό, κανονική ανάπτυξη και ικανότητα αναβλαστήσεως. Η έλλειψη σωστού αρδευτικού συστήματος καταλήγει σε αναστολή της βλαστήσεως, αραίωμα του φυλλώματος, ασθενή χρωματισμό, σε περιόδους δε ξηρασίας ή καύσωνα το φύλλωμα προσλαμβάνει καφέ απόχρωση, ενώ η χλόη έχει πολύ αργό σχεδόν ανύπαρκτο ρυθμό αναπτύξεως. </a:t>
            </a:r>
          </a:p>
        </p:txBody>
      </p:sp>
    </p:spTree>
    <p:extLst>
      <p:ext uri="{BB962C8B-B14F-4D97-AF65-F5344CB8AC3E}">
        <p14:creationId xmlns:p14="http://schemas.microsoft.com/office/powerpoint/2010/main" val="3303007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Άρδευση</a:t>
            </a:r>
            <a:r>
              <a:rPr lang="en-US" b="1" dirty="0" smtClean="0"/>
              <a:t> 2</a:t>
            </a:r>
            <a:endParaRPr lang="el-GR" b="1" dirty="0"/>
          </a:p>
        </p:txBody>
      </p:sp>
      <p:sp>
        <p:nvSpPr>
          <p:cNvPr id="3" name="Θέση περιεχομένου 2"/>
          <p:cNvSpPr>
            <a:spLocks noGrp="1"/>
          </p:cNvSpPr>
          <p:nvPr>
            <p:ph idx="1"/>
          </p:nvPr>
        </p:nvSpPr>
        <p:spPr/>
        <p:txBody>
          <a:bodyPr/>
          <a:lstStyle/>
          <a:p>
            <a:r>
              <a:rPr lang="el-GR" dirty="0" smtClean="0"/>
              <a:t>Το </a:t>
            </a:r>
            <a:r>
              <a:rPr lang="el-GR" dirty="0"/>
              <a:t>νερό απαιτείται για την ανάπτυξη του χλοοτάπητα αλλά παράλληλα και για τη διάλυση και διείσδυση των διαφόρων χημικών ουσιών στο έδαφος και τη μείωση της θερμοκρασίας του </a:t>
            </a:r>
            <a:r>
              <a:rPr lang="el-GR" dirty="0" err="1"/>
              <a:t>μικροπεριβάλλοντος</a:t>
            </a:r>
            <a:r>
              <a:rPr lang="el-GR" dirty="0"/>
              <a:t> του χλοοτάπητα κατά τις περιόδους του καύσωνα. </a:t>
            </a:r>
          </a:p>
        </p:txBody>
      </p:sp>
    </p:spTree>
    <p:extLst>
      <p:ext uri="{BB962C8B-B14F-4D97-AF65-F5344CB8AC3E}">
        <p14:creationId xmlns:p14="http://schemas.microsoft.com/office/powerpoint/2010/main" val="2876873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Λίπανση</a:t>
            </a:r>
            <a:endParaRPr lang="el-GR" b="1" dirty="0"/>
          </a:p>
        </p:txBody>
      </p:sp>
      <p:sp>
        <p:nvSpPr>
          <p:cNvPr id="3" name="Θέση περιεχομένου 2"/>
          <p:cNvSpPr>
            <a:spLocks noGrp="1"/>
          </p:cNvSpPr>
          <p:nvPr>
            <p:ph idx="1"/>
          </p:nvPr>
        </p:nvSpPr>
        <p:spPr/>
        <p:txBody>
          <a:bodyPr/>
          <a:lstStyle/>
          <a:p>
            <a:r>
              <a:rPr lang="el-GR" dirty="0"/>
              <a:t>Η λίπανση είναι η τεχνική μέθοδος κατά την οποία προστίθενται στον χλοοτάπητα τα απαραίτητα θρεπτικά στοιχεία που απαιτούνται, για τη θρέψη του. Τα στοιχεία αυτά είναι συνολικά 16 και διακρίνονται σε </a:t>
            </a:r>
            <a:r>
              <a:rPr lang="el-GR" dirty="0" err="1"/>
              <a:t>μακροστοιχεία</a:t>
            </a:r>
            <a:r>
              <a:rPr lang="el-GR" dirty="0"/>
              <a:t> και ιχνοστοιχεία. </a:t>
            </a:r>
          </a:p>
        </p:txBody>
      </p:sp>
    </p:spTree>
    <p:extLst>
      <p:ext uri="{BB962C8B-B14F-4D97-AF65-F5344CB8AC3E}">
        <p14:creationId xmlns:p14="http://schemas.microsoft.com/office/powerpoint/2010/main" val="132806010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ZHAW.ACCESSIBILITYADDIN.DEFAULTLANGUAGE" val="msoLanguageIDGreek"/>
  <p:tag name="ZHAW.ACCESSIBILITYADDIN.CHECKTIMEDATE" val="15/3/2016 4:07:17 πμ"/>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2050,2,6,9,8,"/>
</p:tagLst>
</file>

<file path=ppt/tags/tag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K"/>
</p:tagLst>
</file>

<file path=ppt/tags/tag6.xml><?xml version="1.0" encoding="utf-8"?>
<p:tagLst xmlns:a="http://schemas.openxmlformats.org/drawingml/2006/main" xmlns:r="http://schemas.openxmlformats.org/officeDocument/2006/relationships" xmlns:p="http://schemas.openxmlformats.org/presentationml/2006/main">
  <p:tag name="ZHAW.ACCESSIBILITYADDIN.READINGORDER" val="2,3,6,7,5,"/>
</p:tagLst>
</file>

<file path=ppt/tags/tag7.xml><?xml version="1.0" encoding="utf-8"?>
<p:tagLst xmlns:a="http://schemas.openxmlformats.org/drawingml/2006/main" xmlns:r="http://schemas.openxmlformats.org/officeDocument/2006/relationships" xmlns:p="http://schemas.openxmlformats.org/presentationml/2006/main">
  <p:tag name="ZHAW.ACCESSIBILITYADDIN.READINGORDER" val="2,3,2056,6,5,"/>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d = " h t t p : / / w w w . w 3 . o r g / 2 0 0 1 / X M L S c h e m a "   x m l n s : x s i = " h t t p : / / w w w . w 3 . o r g / 2 0 0 1 / X M L S c h e m a - i n s t a n c e " 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2FDE3B97-B192-4FCB-968D-C7F77CAF8EB2}">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1891</TotalTime>
  <Words>837</Words>
  <Application>Microsoft Office PowerPoint</Application>
  <PresentationFormat>Προβολή στην οθόνη (4:3)</PresentationFormat>
  <Paragraphs>89</Paragraphs>
  <Slides>18</Slides>
  <Notes>11</Notes>
  <HiddenSlides>0</HiddenSlides>
  <MMClips>0</MMClips>
  <ScaleCrop>false</ScaleCrop>
  <HeadingPairs>
    <vt:vector size="4" baseType="variant">
      <vt:variant>
        <vt:lpstr>Θέμα</vt:lpstr>
      </vt:variant>
      <vt:variant>
        <vt:i4>1</vt:i4>
      </vt:variant>
      <vt:variant>
        <vt:lpstr>Τίτλοι διαφανειών</vt:lpstr>
      </vt:variant>
      <vt:variant>
        <vt:i4>18</vt:i4>
      </vt:variant>
    </vt:vector>
  </HeadingPairs>
  <TitlesOfParts>
    <vt:vector size="19" baseType="lpstr">
      <vt:lpstr>Θέμα του Office</vt:lpstr>
      <vt:lpstr>Τεχνολογία Πρασίνου</vt:lpstr>
      <vt:lpstr>Χρηματοδότηση </vt:lpstr>
      <vt:lpstr>Περιεχόμενα ενότητας</vt:lpstr>
      <vt:lpstr>ΤΕΧΝΟΛΟΓΙΑ ΠΡΑΣΙΝΟΥ</vt:lpstr>
      <vt:lpstr>Κοπή 1</vt:lpstr>
      <vt:lpstr>Κοπή 2</vt:lpstr>
      <vt:lpstr>Άρδευση 1</vt:lpstr>
      <vt:lpstr>Άρδευση 2</vt:lpstr>
      <vt:lpstr>Λίπανση</vt:lpstr>
      <vt:lpstr>Βιβλιογραφία</vt:lpstr>
      <vt:lpstr>Τέλος ενότητας</vt:lpstr>
      <vt:lpstr>Σημειώματα</vt:lpstr>
      <vt:lpstr>Σημείωμα Ιστορικού  Εκδόσεων Έργου</vt:lpstr>
      <vt:lpstr>Σημείωμα Αναφοράς</vt:lpstr>
      <vt:lpstr>Σημείωμα Αδειοδότησης</vt:lpstr>
      <vt:lpstr>Σημείωμα Χρήσης Έργων Τρίτων  (1/2)</vt:lpstr>
      <vt:lpstr>Σημείωμα Χρήσης Έργων Τρίτων  (2/2) </vt:lpstr>
      <vt:lpstr>Διατήρηση Σημειωμάτων</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Προγραμματισμός Επιχειρησιακών Πόρων ERP</dc:title>
  <dc:creator>IOANNIS TZIGOYRAS</dc:creator>
  <cp:lastModifiedBy>Alex</cp:lastModifiedBy>
  <cp:revision>250</cp:revision>
  <dcterms:created xsi:type="dcterms:W3CDTF">2014-09-20T14:32:06Z</dcterms:created>
  <dcterms:modified xsi:type="dcterms:W3CDTF">2016-03-15T02:07:19Z</dcterms:modified>
</cp:coreProperties>
</file>