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2"/>
  </p:sldMasterIdLst>
  <p:notesMasterIdLst>
    <p:notesMasterId r:id="rId21"/>
  </p:notesMasterIdLst>
  <p:handoutMasterIdLst>
    <p:handoutMasterId r:id="rId22"/>
  </p:handoutMasterIdLst>
  <p:sldIdLst>
    <p:sldId id="257" r:id="rId3"/>
    <p:sldId id="264" r:id="rId4"/>
    <p:sldId id="414" r:id="rId5"/>
    <p:sldId id="614" r:id="rId6"/>
    <p:sldId id="615" r:id="rId7"/>
    <p:sldId id="616" r:id="rId8"/>
    <p:sldId id="617" r:id="rId9"/>
    <p:sldId id="618" r:id="rId10"/>
    <p:sldId id="619" r:id="rId11"/>
    <p:sldId id="620" r:id="rId12"/>
    <p:sldId id="325" r:id="rId13"/>
    <p:sldId id="271" r:id="rId14"/>
    <p:sldId id="258" r:id="rId15"/>
    <p:sldId id="259" r:id="rId16"/>
    <p:sldId id="260" r:id="rId17"/>
    <p:sldId id="272" r:id="rId18"/>
    <p:sldId id="273" r:id="rId19"/>
    <p:sldId id="261" r:id="rId20"/>
  </p:sldIdLst>
  <p:sldSz cx="9144000" cy="6858000" type="screen4x3"/>
  <p:notesSz cx="6858000" cy="9144000"/>
  <p:custDataLst>
    <p:tags r:id="rId2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Μεσαίο στυλ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Μεσαίο στυλ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353" autoAdjust="0"/>
    <p:restoredTop sz="94660"/>
  </p:normalViewPr>
  <p:slideViewPr>
    <p:cSldViewPr>
      <p:cViewPr>
        <p:scale>
          <a:sx n="75" d="100"/>
          <a:sy n="75" d="100"/>
        </p:scale>
        <p:origin x="-72" y="-570"/>
      </p:cViewPr>
      <p:guideLst>
        <p:guide orient="horz" pos="2160"/>
        <p:guide pos="2880"/>
      </p:guideLst>
    </p:cSldViewPr>
  </p:slideViewPr>
  <p:notesTextViewPr>
    <p:cViewPr>
      <p:scale>
        <a:sx n="1" d="1"/>
        <a:sy n="1" d="1"/>
      </p:scale>
      <p:origin x="0" y="0"/>
    </p:cViewPr>
  </p:notesTextViewPr>
  <p:notesViewPr>
    <p:cSldViewPr>
      <p:cViewPr varScale="1">
        <p:scale>
          <a:sx n="80" d="100"/>
          <a:sy n="80" d="100"/>
        </p:scale>
        <p:origin x="-1962"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F0EF50A-55ED-4A03-87BC-716CA1045112}" type="datetimeFigureOut">
              <a:rPr lang="el-GR" smtClean="0"/>
              <a:t>15/3/2016</a:t>
            </a:fld>
            <a:endParaRPr lang="el-GR"/>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0F05BE-2FF4-4054-B69B-EBAD88308E2B}" type="slidenum">
              <a:rPr lang="el-GR" smtClean="0"/>
              <a:t>‹#›</a:t>
            </a:fld>
            <a:endParaRPr lang="el-GR"/>
          </a:p>
        </p:txBody>
      </p:sp>
    </p:spTree>
    <p:extLst>
      <p:ext uri="{BB962C8B-B14F-4D97-AF65-F5344CB8AC3E}">
        <p14:creationId xmlns:p14="http://schemas.microsoft.com/office/powerpoint/2010/main" val="312828619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FAE34-A9BA-4005-8175-E6F8E72C8B1C}" type="datetimeFigureOut">
              <a:rPr lang="el-GR" smtClean="0"/>
              <a:t>15/3/2016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40790D-22C5-45BB-A770-83CDE294324C}" type="slidenum">
              <a:rPr lang="el-GR" smtClean="0"/>
              <a:t>‹#›</a:t>
            </a:fld>
            <a:endParaRPr lang="el-GR"/>
          </a:p>
        </p:txBody>
      </p:sp>
    </p:spTree>
    <p:extLst>
      <p:ext uri="{BB962C8B-B14F-4D97-AF65-F5344CB8AC3E}">
        <p14:creationId xmlns:p14="http://schemas.microsoft.com/office/powerpoint/2010/main" val="379608203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3235626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4283580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443995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329006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405180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72495F7-EA5A-4BF1-97BD-3EA59B1C7344}" type="datetime1">
              <a:rPr lang="el-GR" smtClean="0"/>
              <a:t>15/3/2016</a:t>
            </a:fld>
            <a:endParaRPr lang="el-GR"/>
          </a:p>
        </p:txBody>
      </p:sp>
      <p:sp>
        <p:nvSpPr>
          <p:cNvPr id="5" name="Θέση υποσέλιδου 4"/>
          <p:cNvSpPr>
            <a:spLocks noGrp="1"/>
          </p:cNvSpPr>
          <p:nvPr>
            <p:ph type="ftr" sz="quarter" idx="11"/>
          </p:nvPr>
        </p:nvSpPr>
        <p:spPr/>
        <p:txBody>
          <a:bodyPr/>
          <a:lstStyle>
            <a:lvl1pPr>
              <a:defRPr sz="800"/>
            </a:lvl1pPr>
          </a:lstStyle>
          <a:p>
            <a:endParaRPr lang="el-GR" dirty="0"/>
          </a:p>
        </p:txBody>
      </p:sp>
      <p:sp>
        <p:nvSpPr>
          <p:cNvPr id="6" name="Θέση αριθμού διαφάνειας 5"/>
          <p:cNvSpPr>
            <a:spLocks noGrp="1"/>
          </p:cNvSpPr>
          <p:nvPr>
            <p:ph type="sldNum" sz="quarter" idx="12"/>
          </p:nvPr>
        </p:nvSpPr>
        <p:spPr/>
        <p:txBody>
          <a:bodyPr/>
          <a:lstStyle>
            <a:lvl1pPr>
              <a:defRPr sz="900"/>
            </a:lvl1pPr>
          </a:lstStyle>
          <a:p>
            <a:fld id="{2F6EEB8D-302B-4BB7-AB7B-5E18E67E8EEA}" type="slidenum">
              <a:rPr lang="el-GR" smtClean="0"/>
              <a:pPr/>
              <a:t>‹#›</a:t>
            </a:fld>
            <a:endParaRPr lang="el-GR" dirty="0"/>
          </a:p>
        </p:txBody>
      </p:sp>
    </p:spTree>
    <p:extLst>
      <p:ext uri="{BB962C8B-B14F-4D97-AF65-F5344CB8AC3E}">
        <p14:creationId xmlns:p14="http://schemas.microsoft.com/office/powerpoint/2010/main" val="18216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8A5B6F5-F0C7-458C-A13A-62C9F54F26FB}" type="datetime1">
              <a:rPr lang="el-GR" smtClean="0"/>
              <a:t>15/3/2016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2144907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15451EE-4AFD-4E30-94E7-779BB40A6C08}" type="datetime1">
              <a:rPr lang="el-GR" smtClean="0"/>
              <a:t>15/3/2016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0773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7" name="Θέση ημερομηνίας 6"/>
          <p:cNvSpPr>
            <a:spLocks noGrp="1"/>
          </p:cNvSpPr>
          <p:nvPr>
            <p:ph type="dt" sz="half" idx="10"/>
          </p:nvPr>
        </p:nvSpPr>
        <p:spPr/>
        <p:txBody>
          <a:bodyPr/>
          <a:lstStyle/>
          <a:p>
            <a:fld id="{1D64D9E6-9565-4989-AE67-B0B222932FCC}" type="datetime1">
              <a:rPr lang="el-GR" smtClean="0"/>
              <a:t>15/3/2016</a:t>
            </a:fld>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
        <p:nvSpPr>
          <p:cNvPr id="10" name="Τίτλος 9"/>
          <p:cNvSpPr>
            <a:spLocks noGrp="1"/>
          </p:cNvSpPr>
          <p:nvPr>
            <p:ph type="title"/>
          </p:nvPr>
        </p:nvSpPr>
        <p:spPr/>
        <p:txBody>
          <a:bodyPr/>
          <a:lstStyle/>
          <a:p>
            <a:r>
              <a:rPr lang="el-GR" smtClean="0"/>
              <a:t>Στυλ κύριου τίτλου</a:t>
            </a:r>
            <a:endParaRPr lang="el-GR"/>
          </a:p>
        </p:txBody>
      </p:sp>
      <p:sp>
        <p:nvSpPr>
          <p:cNvPr id="11" name="Θέση υποσέλιδου 1" descr="[DECORATIVE]"/>
          <p:cNvSpPr txBox="1">
            <a:spLocks/>
          </p:cNvSpPr>
          <p:nvPr userDrawn="1"/>
        </p:nvSpPr>
        <p:spPr>
          <a:xfrm>
            <a:off x="2514600" y="6356350"/>
            <a:ext cx="3657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spcBef>
                <a:spcPts val="0"/>
              </a:spcBef>
              <a:buNone/>
              <a:defRPr/>
            </a:pPr>
            <a:r>
              <a:rPr lang="el-GR" sz="1200" kern="1200" dirty="0" smtClean="0">
                <a:solidFill>
                  <a:prstClr val="black"/>
                </a:solidFill>
                <a:latin typeface="+mn-lt"/>
                <a:ea typeface="+mn-ea"/>
                <a:cs typeface="+mn-cs"/>
              </a:rPr>
              <a:t>Συντήρηση χλοοτάπητα</a:t>
            </a:r>
            <a:endParaRPr lang="el-GR" sz="1200" kern="1200" dirty="0">
              <a:solidFill>
                <a:prstClr val="black"/>
              </a:solidFill>
              <a:latin typeface="+mn-lt"/>
              <a:ea typeface="+mn-ea"/>
              <a:cs typeface="+mn-cs"/>
            </a:endParaRPr>
          </a:p>
        </p:txBody>
      </p:sp>
    </p:spTree>
    <p:extLst>
      <p:ext uri="{BB962C8B-B14F-4D97-AF65-F5344CB8AC3E}">
        <p14:creationId xmlns:p14="http://schemas.microsoft.com/office/powerpoint/2010/main" val="3971063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322B44DB-6D97-497F-BD65-D3248C0465B8}" type="datetime1">
              <a:rPr lang="el-GR" smtClean="0"/>
              <a:t>15/3/2016</a:t>
            </a:fld>
            <a:endParaRPr lang="el-GR"/>
          </a:p>
        </p:txBody>
      </p:sp>
      <p:sp>
        <p:nvSpPr>
          <p:cNvPr id="5" name="Θέση υποσέλιδου 4"/>
          <p:cNvSpPr>
            <a:spLocks noGrp="1"/>
          </p:cNvSpPr>
          <p:nvPr>
            <p:ph type="ftr" sz="quarter" idx="11"/>
          </p:nvPr>
        </p:nvSpPr>
        <p:spPr>
          <a:xfrm>
            <a:off x="3124200" y="6356350"/>
            <a:ext cx="3124200" cy="365125"/>
          </a:xfrm>
        </p:spPr>
        <p:txBody>
          <a:bodyPr/>
          <a:lstStyle>
            <a:lvl1pPr>
              <a:defRPr sz="1200"/>
            </a:lvl1pPr>
          </a:lstStyle>
          <a:p>
            <a:endParaRPr lang="el-GR" dirty="0"/>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56059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224CA372-A07A-4F9E-AB9D-249D071CA329}" type="datetime1">
              <a:rPr lang="el-GR" smtClean="0"/>
              <a:t>15/3/2016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11558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293E9470-2C9B-4770-A0BB-AA86A47F2429}" type="datetime1">
              <a:rPr lang="el-GR" smtClean="0"/>
              <a:t>15/3/2016</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1046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02F67F7D-A137-40D2-8B5B-46F1E696C3E3}" type="datetime1">
              <a:rPr lang="el-GR" smtClean="0"/>
              <a:t>15/3/2016</a:t>
            </a:fld>
            <a:endParaRPr lang="el-GR"/>
          </a:p>
        </p:txBody>
      </p:sp>
      <p:sp>
        <p:nvSpPr>
          <p:cNvPr id="6" name="Ορθογώνιο 5" descr="[DECORATIVE]"/>
          <p:cNvSpPr/>
          <p:nvPr userDrawn="1"/>
        </p:nvSpPr>
        <p:spPr>
          <a:xfrm>
            <a:off x="3651012" y="6397823"/>
            <a:ext cx="1475084" cy="246221"/>
          </a:xfrm>
          <a:prstGeom prst="rect">
            <a:avLst/>
          </a:prstGeom>
        </p:spPr>
        <p:txBody>
          <a:bodyPr wrap="none">
            <a:spAutoFit/>
          </a:bodyPr>
          <a:lstStyle/>
          <a:p>
            <a:r>
              <a:rPr lang="el-GR" sz="1000" dirty="0" smtClean="0"/>
              <a:t>Εργαστηριακό μάθημα 3</a:t>
            </a:r>
            <a:endParaRPr lang="el-GR" sz="1000" dirty="0"/>
          </a:p>
        </p:txBody>
      </p:sp>
      <p:sp>
        <p:nvSpPr>
          <p:cNvPr id="7" name="Ορθογώνιο 6" descr="[DECORATIVE]"/>
          <p:cNvSpPr/>
          <p:nvPr userDrawn="1"/>
        </p:nvSpPr>
        <p:spPr>
          <a:xfrm>
            <a:off x="8001000" y="6352143"/>
            <a:ext cx="335348" cy="246221"/>
          </a:xfrm>
          <a:prstGeom prst="rect">
            <a:avLst/>
          </a:prstGeom>
        </p:spPr>
        <p:txBody>
          <a:bodyPr wrap="none">
            <a:spAutoFit/>
          </a:bodyPr>
          <a:lstStyle/>
          <a:p>
            <a:fld id="{2F6EEB8D-302B-4BB7-AB7B-5E18E67E8EEA}" type="slidenum">
              <a:rPr lang="el-GR" sz="1000" smtClean="0"/>
              <a:pPr/>
              <a:t>‹#›</a:t>
            </a:fld>
            <a:endParaRPr lang="el-GR" sz="1000" dirty="0"/>
          </a:p>
        </p:txBody>
      </p:sp>
    </p:spTree>
    <p:extLst>
      <p:ext uri="{BB962C8B-B14F-4D97-AF65-F5344CB8AC3E}">
        <p14:creationId xmlns:p14="http://schemas.microsoft.com/office/powerpoint/2010/main" val="4204798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7E7EBF60-C644-404F-9D80-F5A58E5BEFAD}" type="datetime1">
              <a:rPr lang="el-GR" smtClean="0"/>
              <a:t>15/3/2016</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74397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09432B2C-BCC9-47A6-A818-E481BEA29FEF}" type="datetime1">
              <a:rPr lang="el-GR" smtClean="0"/>
              <a:t>15/3/2016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7729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D23FF57-4A9C-49A1-B1AF-59DE18437DEC}" type="datetime1">
              <a:rPr lang="el-GR" smtClean="0"/>
              <a:t>15/3/2016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6752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648FB7-7C6D-4000-9B4E-97B23EE7D007}" type="datetime1">
              <a:rPr lang="el-GR" smtClean="0"/>
              <a:t>15/3/2016</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EEB8D-302B-4BB7-AB7B-5E18E67E8EEA}" type="slidenum">
              <a:rPr lang="el-GR" smtClean="0"/>
              <a:t>‹#›</a:t>
            </a:fld>
            <a:endParaRPr lang="el-GR"/>
          </a:p>
        </p:txBody>
      </p:sp>
    </p:spTree>
    <p:extLst>
      <p:ext uri="{BB962C8B-B14F-4D97-AF65-F5344CB8AC3E}">
        <p14:creationId xmlns:p14="http://schemas.microsoft.com/office/powerpoint/2010/main" val="116253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xml"/><Relationship Id="rId7" Type="http://schemas.openxmlformats.org/officeDocument/2006/relationships/hyperlink" Target="http://creativecommons.org/licenses/by-nc-sa/4.0/deed.el" TargetMode="Externa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jpeg"/><Relationship Id="rId5" Type="http://schemas.openxmlformats.org/officeDocument/2006/relationships/hyperlink" Target="http://www.teilar.gr/" TargetMode="External"/><Relationship Id="rId10" Type="http://schemas.openxmlformats.org/officeDocument/2006/relationships/image" Target="../media/image3.png"/><Relationship Id="rId4" Type="http://schemas.openxmlformats.org/officeDocument/2006/relationships/notesSlide" Target="../notesSlides/notesSlide1.xml"/><Relationship Id="rId9" Type="http://schemas.openxmlformats.org/officeDocument/2006/relationships/hyperlink" Target="http://www.edulll.gr/"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hyperlink" Target="http://www.edulll.gr/" TargetMode="External"/><Relationship Id="rId5" Type="http://schemas.openxmlformats.org/officeDocument/2006/relationships/image" Target="../media/image2.png"/><Relationship Id="rId4" Type="http://schemas.openxmlformats.org/officeDocument/2006/relationships/hyperlink" Target="http://creativecommons.org/licenses/by-nc-sa/4.0/deed.el"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cdev.teilar.gr/courses/AGR102/index.php"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5.png"/><Relationship Id="rId4" Type="http://schemas.openxmlformats.org/officeDocument/2006/relationships/hyperlink" Target="http://creativecommons.org/licenses/by-nc-sa/4.0/deed.el"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Ομάδα 1" descr="Λογότυπο του Τεϊ Θεσσαλίας. Τεχνολογικό εκπαιδευτικό ίδρυμα Θεσσαλίας."/>
          <p:cNvGrpSpPr>
            <a:grpSpLocks/>
          </p:cNvGrpSpPr>
          <p:nvPr/>
        </p:nvGrpSpPr>
        <p:grpSpPr bwMode="auto">
          <a:xfrm>
            <a:off x="611188" y="406400"/>
            <a:ext cx="3455987" cy="1093420"/>
            <a:chOff x="611559" y="406230"/>
            <a:chExt cx="3456384" cy="1093809"/>
          </a:xfrm>
        </p:grpSpPr>
        <p:pic>
          <p:nvPicPr>
            <p:cNvPr id="3" name="Εικόνα 1" descr="Λογότυπο του Τεϊ Θεσσαλίας." title="Λογότυπο του Ιδρύματος.">
              <a:hlinkClick r:id="rId5" tooltip="Μετάβαση στην ιστοσελίδα του Ιδρύματος"/>
            </p:cNvPr>
            <p:cNvPicPr>
              <a:picLocks noChangeAspect="1" noChangeArrowheads="1"/>
            </p:cNvPicPr>
            <p:nvPr/>
          </p:nvPicPr>
          <p:blipFill>
            <a:blip r:embed="rId6"/>
            <a:srcRect/>
            <a:stretch>
              <a:fillRect/>
            </a:stretch>
          </p:blipFill>
          <p:spPr bwMode="gray">
            <a:xfrm>
              <a:off x="611559" y="406230"/>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Θέση περιεχομένου 1"/>
            <p:cNvSpPr txBox="1">
              <a:spLocks noChangeArrowheads="1"/>
            </p:cNvSpPr>
            <p:nvPr>
              <p:custDataLst>
                <p:tags r:id="rId2"/>
              </p:custDataLst>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smtClean="0"/>
                <a:t>Τεχνολογικό Εκπαιδευτικό </a:t>
              </a:r>
            </a:p>
            <a:p>
              <a:pPr eaLnBrk="1" hangingPunct="1"/>
              <a:r>
                <a:rPr lang="el-GR" sz="2000" dirty="0" smtClean="0"/>
                <a:t>Ίδρυμα Θεσσαλίας</a:t>
              </a:r>
              <a:endParaRPr lang="el-GR" sz="2000" dirty="0"/>
            </a:p>
          </p:txBody>
        </p:sp>
      </p:grpSp>
      <p:sp>
        <p:nvSpPr>
          <p:cNvPr id="2" name="Τίτλος 1"/>
          <p:cNvSpPr>
            <a:spLocks noGrp="1"/>
          </p:cNvSpPr>
          <p:nvPr>
            <p:ph type="ctrTitle"/>
          </p:nvPr>
        </p:nvSpPr>
        <p:spPr>
          <a:xfrm>
            <a:off x="76200" y="1676400"/>
            <a:ext cx="8839200" cy="1470025"/>
          </a:xfrm>
        </p:spPr>
        <p:txBody>
          <a:bodyPr>
            <a:normAutofit/>
          </a:bodyPr>
          <a:lstStyle/>
          <a:p>
            <a:r>
              <a:rPr lang="el-GR" b="1" dirty="0">
                <a:solidFill>
                  <a:prstClr val="black"/>
                </a:solidFill>
              </a:rPr>
              <a:t>Τεχνολογία Πρασίνου</a:t>
            </a:r>
            <a:endParaRPr lang="el-GR" dirty="0"/>
          </a:p>
        </p:txBody>
      </p:sp>
      <p:sp>
        <p:nvSpPr>
          <p:cNvPr id="6" name="Θέση περιεχομένου 2"/>
          <p:cNvSpPr txBox="1">
            <a:spLocks/>
          </p:cNvSpPr>
          <p:nvPr/>
        </p:nvSpPr>
        <p:spPr>
          <a:xfrm>
            <a:off x="533400" y="3323930"/>
            <a:ext cx="7350967" cy="2362200"/>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defRPr/>
            </a:pPr>
            <a:r>
              <a:rPr lang="el-GR" sz="2800" b="1" dirty="0">
                <a:solidFill>
                  <a:prstClr val="black"/>
                </a:solidFill>
                <a:ea typeface="+mj-ea"/>
                <a:cs typeface="+mj-cs"/>
              </a:rPr>
              <a:t>Ενότητα </a:t>
            </a:r>
            <a:r>
              <a:rPr lang="en-US" sz="2800" b="1" dirty="0" smtClean="0">
                <a:solidFill>
                  <a:prstClr val="black"/>
                </a:solidFill>
                <a:ea typeface="+mj-ea"/>
                <a:cs typeface="+mj-cs"/>
              </a:rPr>
              <a:t>2</a:t>
            </a:r>
            <a:r>
              <a:rPr lang="el-GR" sz="2800" b="1" dirty="0" smtClean="0">
                <a:solidFill>
                  <a:prstClr val="black"/>
                </a:solidFill>
                <a:ea typeface="+mj-ea"/>
                <a:cs typeface="+mj-cs"/>
              </a:rPr>
              <a:t>_</a:t>
            </a:r>
            <a:r>
              <a:rPr lang="en-US" sz="2800" b="1" dirty="0" smtClean="0">
                <a:solidFill>
                  <a:prstClr val="black"/>
                </a:solidFill>
                <a:ea typeface="+mj-ea"/>
                <a:cs typeface="+mj-cs"/>
              </a:rPr>
              <a:t>2</a:t>
            </a:r>
            <a:r>
              <a:rPr lang="el-GR" sz="2800" b="1" dirty="0" smtClean="0">
                <a:solidFill>
                  <a:prstClr val="black"/>
                </a:solidFill>
                <a:ea typeface="+mj-ea"/>
                <a:cs typeface="+mj-cs"/>
              </a:rPr>
              <a:t>: </a:t>
            </a:r>
            <a:r>
              <a:rPr lang="el-GR" sz="2800" dirty="0">
                <a:solidFill>
                  <a:prstClr val="black"/>
                </a:solidFill>
                <a:ea typeface="+mj-ea"/>
                <a:cs typeface="+mj-cs"/>
              </a:rPr>
              <a:t>Χλοοτάπητας:</a:t>
            </a:r>
            <a:r>
              <a:rPr lang="el-GR" sz="2800" b="1" dirty="0">
                <a:solidFill>
                  <a:prstClr val="black"/>
                </a:solidFill>
                <a:ea typeface="+mj-ea"/>
                <a:cs typeface="+mj-cs"/>
              </a:rPr>
              <a:t> </a:t>
            </a:r>
            <a:endParaRPr lang="el-GR" sz="2800" b="1" dirty="0" smtClean="0">
              <a:solidFill>
                <a:prstClr val="black"/>
              </a:solidFill>
              <a:ea typeface="+mj-ea"/>
              <a:cs typeface="+mj-cs"/>
            </a:endParaRPr>
          </a:p>
          <a:p>
            <a:pPr marL="0" indent="0" algn="ctr">
              <a:spcBef>
                <a:spcPts val="0"/>
              </a:spcBef>
              <a:buNone/>
              <a:defRPr/>
            </a:pPr>
            <a:r>
              <a:rPr lang="el-GR" sz="2800" dirty="0">
                <a:solidFill>
                  <a:prstClr val="black"/>
                </a:solidFill>
                <a:ea typeface="+mj-ea"/>
                <a:cs typeface="+mj-cs"/>
              </a:rPr>
              <a:t>Συντήρηση χλοοτάπητα</a:t>
            </a:r>
          </a:p>
          <a:p>
            <a:pPr marL="0" indent="0" algn="ctr">
              <a:spcBef>
                <a:spcPts val="0"/>
              </a:spcBef>
              <a:buNone/>
              <a:defRPr/>
            </a:pPr>
            <a:r>
              <a:rPr lang="el-GR" sz="2800" dirty="0" smtClean="0">
                <a:solidFill>
                  <a:prstClr val="black"/>
                </a:solidFill>
                <a:ea typeface="+mj-ea"/>
                <a:cs typeface="+mj-cs"/>
              </a:rPr>
              <a:t> </a:t>
            </a:r>
            <a:r>
              <a:rPr lang="el-GR" sz="2800" dirty="0" smtClean="0"/>
              <a:t>Καθηγητής </a:t>
            </a:r>
            <a:r>
              <a:rPr lang="el-GR" sz="2800" dirty="0" smtClean="0">
                <a:solidFill>
                  <a:prstClr val="black"/>
                </a:solidFill>
                <a:ea typeface="+mj-ea"/>
                <a:cs typeface="+mj-cs"/>
              </a:rPr>
              <a:t>Παναγιώτης </a:t>
            </a:r>
            <a:r>
              <a:rPr lang="el-GR" sz="2800" dirty="0" err="1" smtClean="0">
                <a:solidFill>
                  <a:prstClr val="black"/>
                </a:solidFill>
                <a:ea typeface="+mj-ea"/>
                <a:cs typeface="+mj-cs"/>
              </a:rPr>
              <a:t>Βύρλας</a:t>
            </a:r>
            <a:r>
              <a:rPr lang="el-GR" sz="2800" dirty="0" smtClean="0">
                <a:solidFill>
                  <a:prstClr val="black"/>
                </a:solidFill>
                <a:ea typeface="+mj-ea"/>
                <a:cs typeface="+mj-cs"/>
              </a:rPr>
              <a:t> </a:t>
            </a:r>
          </a:p>
          <a:p>
            <a:pPr marL="0" indent="0" algn="ctr" fontAlgn="auto">
              <a:spcBef>
                <a:spcPts val="0"/>
              </a:spcBef>
              <a:buFont typeface="Arial" pitchFamily="34" charset="0"/>
              <a:buNone/>
              <a:defRPr/>
            </a:pPr>
            <a:r>
              <a:rPr lang="el-GR" sz="2800" dirty="0" smtClean="0">
                <a:solidFill>
                  <a:prstClr val="black"/>
                </a:solidFill>
                <a:ea typeface="+mj-ea"/>
                <a:cs typeface="+mj-cs"/>
              </a:rPr>
              <a:t>Σχολή Τεχνολόγων Γεωπόνων</a:t>
            </a:r>
          </a:p>
          <a:p>
            <a:pPr marL="0" indent="0" algn="ctr">
              <a:spcBef>
                <a:spcPts val="0"/>
              </a:spcBef>
              <a:buNone/>
              <a:defRPr/>
            </a:pPr>
            <a:r>
              <a:rPr lang="el-GR" sz="2800" dirty="0" smtClean="0">
                <a:solidFill>
                  <a:prstClr val="black"/>
                </a:solidFill>
              </a:rPr>
              <a:t>Τμήμα Τεχνολόγων Γεωπόνων </a:t>
            </a:r>
            <a:endParaRPr lang="el-GR" sz="2800" dirty="0">
              <a:solidFill>
                <a:prstClr val="black"/>
              </a:solidFill>
            </a:endParaRPr>
          </a:p>
        </p:txBody>
      </p:sp>
      <p:pic>
        <p:nvPicPr>
          <p:cNvPr id="9" name="Εικόνα 2" descr=" Λογότυπο για άδειες χρήσης creative commons, b y, n c, s a ">
            <a:hlinkClick r:id="rId7" tooltip="Μετάβαση στην Άδεια Χρήσης"/>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08175" y="5971167"/>
            <a:ext cx="1583921" cy="554177"/>
          </a:xfrm>
          <a:prstGeom prst="rect">
            <a:avLst/>
          </a:prstGeom>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a:hlinkClick r:id="rId9" tooltip="Μετάβαση σε www.edulll.gr"/>
          </p:cNvPr>
          <p:cNvPicPr>
            <a:picLocks noChangeAspect="1" noChangeArrowheads="1"/>
          </p:cNvPicPr>
          <p:nvPr/>
        </p:nvPicPr>
        <p:blipFill>
          <a:blip r:embed="rId10"/>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89166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Βιβλιογραφία</a:t>
            </a:r>
            <a:endParaRPr lang="el-GR" b="1" dirty="0"/>
          </a:p>
        </p:txBody>
      </p:sp>
      <p:sp>
        <p:nvSpPr>
          <p:cNvPr id="3" name="Θέση περιεχομένου 2"/>
          <p:cNvSpPr>
            <a:spLocks noGrp="1"/>
          </p:cNvSpPr>
          <p:nvPr>
            <p:ph idx="1"/>
            <p:custDataLst>
              <p:tags r:id="rId1"/>
            </p:custDataLst>
          </p:nvPr>
        </p:nvSpPr>
        <p:spPr/>
        <p:txBody>
          <a:bodyPr>
            <a:normAutofit fontScale="92500"/>
          </a:bodyPr>
          <a:lstStyle/>
          <a:p>
            <a:r>
              <a:rPr lang="en-GB" sz="2800" dirty="0" err="1" smtClean="0"/>
              <a:t>Melby</a:t>
            </a:r>
            <a:r>
              <a:rPr lang="el-GR" sz="2800" dirty="0" smtClean="0"/>
              <a:t> </a:t>
            </a:r>
            <a:r>
              <a:rPr lang="en-GB" sz="2800" dirty="0" smtClean="0"/>
              <a:t>P.</a:t>
            </a:r>
            <a:r>
              <a:rPr lang="el-GR" sz="2800" dirty="0" smtClean="0"/>
              <a:t> </a:t>
            </a:r>
            <a:r>
              <a:rPr lang="en-GB" sz="2800" dirty="0" smtClean="0"/>
              <a:t>(1995).</a:t>
            </a:r>
            <a:r>
              <a:rPr lang="el-GR" sz="2800" dirty="0" smtClean="0"/>
              <a:t> </a:t>
            </a:r>
            <a:r>
              <a:rPr lang="en-GB" sz="2800" dirty="0" smtClean="0"/>
              <a:t>Simplified</a:t>
            </a:r>
            <a:r>
              <a:rPr lang="el-GR" sz="2800" dirty="0" smtClean="0"/>
              <a:t> </a:t>
            </a:r>
            <a:r>
              <a:rPr lang="en-GB" sz="2800" dirty="0" smtClean="0"/>
              <a:t>Irrigation</a:t>
            </a:r>
            <a:r>
              <a:rPr lang="el-GR" sz="2800" dirty="0" smtClean="0"/>
              <a:t> </a:t>
            </a:r>
            <a:r>
              <a:rPr lang="en-GB" sz="2800" dirty="0" smtClean="0"/>
              <a:t>Design,</a:t>
            </a:r>
            <a:r>
              <a:rPr lang="el-GR" sz="2800" dirty="0" smtClean="0"/>
              <a:t> </a:t>
            </a:r>
            <a:r>
              <a:rPr lang="en-GB" sz="2800" dirty="0" smtClean="0"/>
              <a:t>Van</a:t>
            </a:r>
            <a:r>
              <a:rPr lang="el-GR" sz="2800" dirty="0" smtClean="0"/>
              <a:t> </a:t>
            </a:r>
            <a:r>
              <a:rPr lang="en-GB" sz="2800" dirty="0" err="1" smtClean="0"/>
              <a:t>Nostrand</a:t>
            </a:r>
            <a:r>
              <a:rPr lang="el-GR" sz="2800" dirty="0" smtClean="0"/>
              <a:t> </a:t>
            </a:r>
            <a:r>
              <a:rPr lang="en-GB" sz="2800" dirty="0" smtClean="0"/>
              <a:t>Reinhold</a:t>
            </a:r>
            <a:r>
              <a:rPr lang="el-GR" sz="2800" dirty="0" smtClean="0"/>
              <a:t>.</a:t>
            </a:r>
            <a:endParaRPr lang="en-GB" sz="2800" dirty="0" smtClean="0"/>
          </a:p>
          <a:p>
            <a:r>
              <a:rPr lang="el-GR" sz="2800" dirty="0" err="1" smtClean="0"/>
              <a:t>Μπαμπίλης</a:t>
            </a:r>
            <a:r>
              <a:rPr lang="el-GR" sz="2800" dirty="0" smtClean="0"/>
              <a:t> Δ. (2008)</a:t>
            </a:r>
            <a:r>
              <a:rPr lang="en-US" sz="2800" dirty="0" smtClean="0"/>
              <a:t>.</a:t>
            </a:r>
            <a:r>
              <a:rPr lang="el-GR" sz="2800" dirty="0" smtClean="0"/>
              <a:t> Αρδευτικά δίκτυα πρασίνου. Εκδόσεις </a:t>
            </a:r>
            <a:r>
              <a:rPr lang="el-GR" sz="2800" dirty="0" err="1" smtClean="0"/>
              <a:t>Σταμούλη</a:t>
            </a:r>
            <a:r>
              <a:rPr lang="el-GR" sz="2800" dirty="0" smtClean="0"/>
              <a:t>, Αθήνα.</a:t>
            </a:r>
          </a:p>
          <a:p>
            <a:r>
              <a:rPr lang="el-GR" sz="2800" dirty="0" err="1" smtClean="0"/>
              <a:t>Σπαντιδάκης</a:t>
            </a:r>
            <a:r>
              <a:rPr lang="el-GR" sz="2800" dirty="0" smtClean="0"/>
              <a:t> Ι. (1999) </a:t>
            </a:r>
            <a:r>
              <a:rPr lang="el-GR" sz="2800" dirty="0" err="1" smtClean="0"/>
              <a:t>Γράστις</a:t>
            </a:r>
            <a:r>
              <a:rPr lang="el-GR" sz="2800" dirty="0" smtClean="0"/>
              <a:t> – Επιστήμη και Τεχνική του Χλοοτάπητα. Εκδόσεις </a:t>
            </a:r>
            <a:r>
              <a:rPr lang="el-GR" sz="2800" dirty="0" err="1" smtClean="0"/>
              <a:t>Σταµούλης</a:t>
            </a:r>
            <a:r>
              <a:rPr lang="el-GR" sz="2800" dirty="0" smtClean="0"/>
              <a:t>, Αθήνα</a:t>
            </a:r>
          </a:p>
          <a:p>
            <a:r>
              <a:rPr lang="el-GR" sz="2800" dirty="0" err="1" smtClean="0"/>
              <a:t>Pycraft</a:t>
            </a:r>
            <a:r>
              <a:rPr lang="el-GR" sz="2800" dirty="0" smtClean="0"/>
              <a:t> D. (1990) Γκαζόν, Φυτά </a:t>
            </a:r>
            <a:r>
              <a:rPr lang="el-GR" sz="2800" dirty="0" err="1" smtClean="0"/>
              <a:t>Εδαφοκάλυψης</a:t>
            </a:r>
            <a:r>
              <a:rPr lang="el-GR" sz="2800" dirty="0" smtClean="0"/>
              <a:t>: Τα Ζιζάνια και η Καταπολέμησή τους.</a:t>
            </a:r>
          </a:p>
          <a:p>
            <a:r>
              <a:rPr lang="en-US" sz="2800" dirty="0" smtClean="0"/>
              <a:t>Watkins, </a:t>
            </a:r>
            <a:r>
              <a:rPr lang="en-US" sz="2800" dirty="0" err="1" smtClean="0"/>
              <a:t>J.A</a:t>
            </a:r>
            <a:r>
              <a:rPr lang="en-US" sz="2800" dirty="0" smtClean="0"/>
              <a:t>. (1987). Turf Irrigation Manual. </a:t>
            </a:r>
            <a:r>
              <a:rPr lang="en-US" sz="2800" dirty="0" err="1" smtClean="0"/>
              <a:t>Telsco</a:t>
            </a:r>
            <a:r>
              <a:rPr lang="en-US" sz="2800" dirty="0" smtClean="0"/>
              <a:t>, Dallas.</a:t>
            </a:r>
            <a:endParaRPr lang="el-GR" sz="2800" dirty="0"/>
          </a:p>
          <a:p>
            <a:endParaRPr lang="el-GR" sz="2800" dirty="0" smtClean="0"/>
          </a:p>
        </p:txBody>
      </p:sp>
    </p:spTree>
    <p:extLst>
      <p:ext uri="{BB962C8B-B14F-4D97-AF65-F5344CB8AC3E}">
        <p14:creationId xmlns:p14="http://schemas.microsoft.com/office/powerpoint/2010/main" val="794111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Μέγας Χρήστος</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4" tooltip="Μετάβαση στην Άδεια Χρήσης"/>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6" tooltip="Μετάβαση στο www.edulll.gr/"/>
          </p:cNvPr>
          <p:cNvPicPr>
            <a:picLocks noChangeAspect="1" noChangeArrowheads="1"/>
          </p:cNvPicPr>
          <p:nvPr/>
        </p:nvPicPr>
        <p:blipFill>
          <a:blip r:embed="rId7"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αριθμού διαφάνειας 4"/>
          <p:cNvSpPr>
            <a:spLocks noGrp="1"/>
          </p:cNvSpPr>
          <p:nvPr>
            <p:ph type="sldNum" sz="quarter" idx="12"/>
          </p:nvPr>
        </p:nvSpPr>
        <p:spPr/>
        <p:txBody>
          <a:bodyPr/>
          <a:lstStyle/>
          <a:p>
            <a:fld id="{2F6EEB8D-302B-4BB7-AB7B-5E18E67E8EEA}" type="slidenum">
              <a:rPr lang="el-GR" smtClean="0"/>
              <a:pPr/>
              <a:t>11</a:t>
            </a:fld>
            <a:endParaRPr lang="el-GR" dirty="0"/>
          </a:p>
        </p:txBody>
      </p:sp>
    </p:spTree>
    <p:custDataLst>
      <p:tags r:id="rId1"/>
    </p:custDataLst>
    <p:extLst>
      <p:ext uri="{BB962C8B-B14F-4D97-AF65-F5344CB8AC3E}">
        <p14:creationId xmlns:p14="http://schemas.microsoft.com/office/powerpoint/2010/main" val="35375658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12</a:t>
            </a:fld>
            <a:endParaRPr lang="el-GR" dirty="0"/>
          </a:p>
        </p:txBody>
      </p:sp>
    </p:spTree>
    <p:extLst>
      <p:ext uri="{BB962C8B-B14F-4D97-AF65-F5344CB8AC3E}">
        <p14:creationId xmlns:p14="http://schemas.microsoft.com/office/powerpoint/2010/main" val="25434299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a:xfrm>
            <a:off x="457200" y="274638"/>
            <a:ext cx="8229600" cy="1143000"/>
          </a:xfrm>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spcAft>
                <a:spcPts val="4200"/>
              </a:spcAft>
              <a:buNone/>
            </a:pPr>
            <a:r>
              <a:rPr lang="el-GR" sz="2800" dirty="0" smtClean="0"/>
              <a:t>Το </a:t>
            </a:r>
            <a:r>
              <a:rPr lang="el-GR" sz="2800" dirty="0"/>
              <a:t>παρόν έργο αποτελεί την έκδοση </a:t>
            </a:r>
            <a:r>
              <a:rPr lang="en-US" sz="2800" dirty="0" smtClean="0"/>
              <a:t>1</a:t>
            </a:r>
            <a:r>
              <a:rPr lang="el-GR" sz="2800" dirty="0" smtClean="0"/>
              <a:t>.</a:t>
            </a:r>
            <a:r>
              <a:rPr lang="en-US" sz="2800" dirty="0" smtClean="0"/>
              <a:t>00</a:t>
            </a:r>
            <a:r>
              <a:rPr lang="el-GR" sz="2800" dirty="0" smtClean="0"/>
              <a:t>.</a:t>
            </a:r>
            <a:endParaRPr lang="el-GR" sz="2800" dirty="0"/>
          </a:p>
          <a:p>
            <a:pPr marL="0" indent="0">
              <a:spcBef>
                <a:spcPts val="0"/>
              </a:spcBef>
              <a:spcAft>
                <a:spcPts val="1800"/>
              </a:spcAft>
              <a:buNone/>
            </a:pPr>
            <a:r>
              <a:rPr lang="el-GR" sz="2400" dirty="0" smtClean="0"/>
              <a:t>Έχουν προηγηθεί οι κάτωθι εκδόσεις:</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Χ1</a:t>
            </a:r>
            <a:r>
              <a:rPr lang="el-GR" sz="2000" dirty="0" smtClean="0"/>
              <a:t>.</a:t>
            </a:r>
            <a:r>
              <a:rPr lang="el-GR" sz="2000" dirty="0" smtClean="0">
                <a:solidFill>
                  <a:srgbClr val="FF0000"/>
                </a:solidFill>
              </a:rPr>
              <a:t>Υ1Ζ1</a:t>
            </a:r>
            <a:r>
              <a:rPr lang="el-GR" sz="2000" dirty="0" smtClean="0"/>
              <a:t> διαθέσιμη εδώ. </a:t>
            </a:r>
            <a:r>
              <a:rPr lang="el-GR" sz="2000" dirty="0" smtClean="0">
                <a:solidFill>
                  <a:srgbClr val="92D050"/>
                </a:solidFill>
              </a:rPr>
              <a:t>(Συνδέστε στο «εδώ» τον υπερσύνδεσμο). </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Χ2</a:t>
            </a:r>
            <a:r>
              <a:rPr lang="el-GR" sz="2000" dirty="0" smtClean="0"/>
              <a:t>.</a:t>
            </a:r>
            <a:r>
              <a:rPr lang="el-GR" sz="2000" dirty="0" smtClean="0">
                <a:solidFill>
                  <a:srgbClr val="FF0000"/>
                </a:solidFill>
              </a:rPr>
              <a:t>Υ2Ζ2</a:t>
            </a:r>
            <a:r>
              <a:rPr lang="el-GR" sz="2000" dirty="0" smtClean="0"/>
              <a:t> διαθέσιμη εδώ. </a:t>
            </a:r>
            <a:r>
              <a:rPr lang="el-GR" sz="2000" dirty="0" smtClean="0">
                <a:solidFill>
                  <a:srgbClr val="92D050"/>
                </a:solidFill>
              </a:rPr>
              <a:t>(Συνδέστε στο «εδώ» τον υπερσύνδεσμο). </a:t>
            </a:r>
          </a:p>
          <a:p>
            <a:pPr lvl="1">
              <a:spcBef>
                <a:spcPts val="0"/>
              </a:spcBef>
              <a:buFont typeface="Arial" panose="020B0604020202020204" pitchFamily="34" charset="0"/>
              <a:buChar char="•"/>
            </a:pPr>
            <a:r>
              <a:rPr lang="el-GR" sz="2000" dirty="0" smtClean="0"/>
              <a:t>Έκδοση </a:t>
            </a:r>
            <a:r>
              <a:rPr lang="el-GR" sz="2000" dirty="0" smtClean="0">
                <a:solidFill>
                  <a:srgbClr val="FF0000"/>
                </a:solidFill>
              </a:rPr>
              <a:t>Χ3</a:t>
            </a:r>
            <a:r>
              <a:rPr lang="el-GR" sz="2000" dirty="0" smtClean="0"/>
              <a:t>.</a:t>
            </a:r>
            <a:r>
              <a:rPr lang="el-GR" sz="2000" dirty="0" smtClean="0">
                <a:solidFill>
                  <a:srgbClr val="FF0000"/>
                </a:solidFill>
              </a:rPr>
              <a:t>Υ3Ζ3</a:t>
            </a:r>
            <a:r>
              <a:rPr lang="el-GR" sz="2000" dirty="0" smtClean="0"/>
              <a:t> διαθέσιμη εδώ. </a:t>
            </a:r>
            <a:r>
              <a:rPr lang="el-GR" sz="2000" dirty="0" smtClean="0">
                <a:solidFill>
                  <a:srgbClr val="92D050"/>
                </a:solidFill>
              </a:rPr>
              <a:t>(Συνδέστε στο «εδώ» τον υπερσύνδεσμο). </a:t>
            </a:r>
          </a:p>
          <a:p>
            <a:endParaRPr lang="el-GR" sz="2000" dirty="0"/>
          </a:p>
        </p:txBody>
      </p:sp>
      <p:sp>
        <p:nvSpPr>
          <p:cNvPr id="3" name="Θέση αριθμού διαφάνειας 2"/>
          <p:cNvSpPr>
            <a:spLocks noGrp="1"/>
          </p:cNvSpPr>
          <p:nvPr>
            <p:ph type="sldNum" sz="quarter" idx="12"/>
          </p:nvPr>
        </p:nvSpPr>
        <p:spPr/>
        <p:txBody>
          <a:bodyPr/>
          <a:lstStyle/>
          <a:p>
            <a:fld id="{2F6EEB8D-302B-4BB7-AB7B-5E18E67E8EEA}" type="slidenum">
              <a:rPr lang="el-GR" smtClean="0"/>
              <a:t>13</a:t>
            </a:fld>
            <a:endParaRPr lang="el-GR" dirty="0"/>
          </a:p>
        </p:txBody>
      </p:sp>
    </p:spTree>
    <p:extLst>
      <p:ext uri="{BB962C8B-B14F-4D97-AF65-F5344CB8AC3E}">
        <p14:creationId xmlns:p14="http://schemas.microsoft.com/office/powerpoint/2010/main" val="24025970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smtClean="0"/>
          </a:p>
          <a:p>
            <a:pPr marL="0" indent="0">
              <a:buNone/>
            </a:pPr>
            <a:endParaRPr lang="el-GR" sz="2400" dirty="0"/>
          </a:p>
          <a:p>
            <a:pPr marL="0" indent="0">
              <a:buNone/>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Παναγιώτης </a:t>
            </a:r>
            <a:r>
              <a:rPr lang="el-GR" sz="2400" dirty="0" err="1" smtClean="0"/>
              <a:t>Βύρλας</a:t>
            </a:r>
            <a:r>
              <a:rPr lang="el-GR" sz="2400" dirty="0" smtClean="0"/>
              <a:t> 2015. Παναγιώτης </a:t>
            </a:r>
            <a:r>
              <a:rPr lang="el-GR" sz="2400" dirty="0" err="1" smtClean="0"/>
              <a:t>Βύρλας</a:t>
            </a:r>
            <a:r>
              <a:rPr lang="el-GR" sz="2400" dirty="0" smtClean="0"/>
              <a:t> </a:t>
            </a:r>
            <a:br>
              <a:rPr lang="el-GR" sz="2400" dirty="0" smtClean="0"/>
            </a:br>
            <a:r>
              <a:rPr lang="el-GR" sz="2400" dirty="0" smtClean="0"/>
              <a:t>«Τεχνολογία Πρασίνου» Έκδοση 1.0 Λάρισα  01/09/2015 . </a:t>
            </a:r>
            <a:r>
              <a:rPr lang="el-GR" sz="2400" dirty="0"/>
              <a:t>Διαθέσιμο από τη δικτυακή </a:t>
            </a:r>
            <a:r>
              <a:rPr lang="el-GR" sz="2400" dirty="0" smtClean="0"/>
              <a:t>διεύθυνση: </a:t>
            </a:r>
            <a:r>
              <a:rPr lang="en-US" sz="2400" dirty="0" smtClean="0">
                <a:solidFill>
                  <a:srgbClr val="FF0000"/>
                </a:solidFill>
                <a:hlinkClick r:id="rId3" tooltip="Μετάβαση στην ιστοσελίδα του μαθήματος"/>
              </a:rPr>
              <a:t>http://cdev.teilar.gr/courses/AGR10</a:t>
            </a:r>
            <a:r>
              <a:rPr lang="el-GR" sz="2400" dirty="0" smtClean="0">
                <a:solidFill>
                  <a:srgbClr val="FF0000"/>
                </a:solidFill>
                <a:hlinkClick r:id="rId3" tooltip="Μετάβαση στην ιστοσελίδα του μαθήματος"/>
              </a:rPr>
              <a:t>2</a:t>
            </a:r>
            <a:r>
              <a:rPr lang="en-US" sz="2400" dirty="0" smtClean="0">
                <a:solidFill>
                  <a:srgbClr val="FF0000"/>
                </a:solidFill>
                <a:hlinkClick r:id="rId3" tooltip="Μετάβαση στην ιστοσελίδα του μαθήματος"/>
              </a:rPr>
              <a:t>/</a:t>
            </a:r>
            <a:r>
              <a:rPr lang="en-US" sz="2400" dirty="0" err="1" smtClean="0">
                <a:solidFill>
                  <a:srgbClr val="FF0000"/>
                </a:solidFill>
                <a:hlinkClick r:id="rId3" tooltip="Μετάβαση στην ιστοσελίδα του μαθήματος"/>
              </a:rPr>
              <a:t>index.php</a:t>
            </a:r>
            <a:r>
              <a:rPr lang="el-GR" sz="2400" dirty="0" smtClean="0"/>
              <a:t>.</a:t>
            </a:r>
            <a:endParaRPr lang="el-GR" sz="2400" dirty="0"/>
          </a:p>
          <a:p>
            <a:endParaRPr lang="el-GR" sz="2000"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14</a:t>
            </a:fld>
            <a:endParaRPr lang="el-GR" dirty="0"/>
          </a:p>
        </p:txBody>
      </p:sp>
    </p:spTree>
    <p:extLst>
      <p:ext uri="{BB962C8B-B14F-4D97-AF65-F5344CB8AC3E}">
        <p14:creationId xmlns:p14="http://schemas.microsoft.com/office/powerpoint/2010/main" val="8351068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a:t>
            </a:r>
            <a:r>
              <a:rPr lang="en-US" sz="2000" dirty="0" smtClean="0"/>
              <a:t> </a:t>
            </a:r>
            <a:r>
              <a:rPr lang="el-GR" sz="2000" dirty="0" smtClean="0"/>
              <a:t>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15</a:t>
            </a:fld>
            <a:endParaRPr lang="el-GR" dirty="0"/>
          </a:p>
        </p:txBody>
      </p:sp>
    </p:spTree>
    <p:custDataLst>
      <p:tags r:id="rId1"/>
    </p:custDataLst>
    <p:extLst>
      <p:ext uri="{BB962C8B-B14F-4D97-AF65-F5344CB8AC3E}">
        <p14:creationId xmlns:p14="http://schemas.microsoft.com/office/powerpoint/2010/main" val="11516761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(1/2)</a:t>
            </a:r>
            <a:endParaRPr lang="el-GR" sz="4000" b="1" dirty="0"/>
          </a:p>
        </p:txBody>
      </p:sp>
      <p:sp>
        <p:nvSpPr>
          <p:cNvPr id="3" name="Θέση περιεχομένου 1"/>
          <p:cNvSpPr>
            <a:spLocks noGrp="1"/>
          </p:cNvSpPr>
          <p:nvPr>
            <p:ph idx="1"/>
          </p:nvPr>
        </p:nvSpPr>
        <p:spPr/>
        <p:txBody>
          <a:bodyPr>
            <a:no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Εικόνες/Σχήματα/Διαγράμματα</a:t>
            </a:r>
            <a:r>
              <a:rPr lang="en-US" sz="2400" b="1" dirty="0" smtClean="0"/>
              <a:t>/</a:t>
            </a:r>
            <a:r>
              <a:rPr lang="el-GR" sz="2400" b="1" dirty="0" smtClean="0"/>
              <a:t>Φωτογραφίες</a:t>
            </a:r>
          </a:p>
          <a:p>
            <a:pPr marL="0" indent="0">
              <a:buNone/>
            </a:pPr>
            <a:r>
              <a:rPr lang="el-GR" sz="2000" dirty="0" smtClean="0">
                <a:solidFill>
                  <a:srgbClr val="FF0000"/>
                </a:solidFill>
              </a:rPr>
              <a:t>Εικόνα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a:t>
            </a:r>
            <a:r>
              <a:rPr lang="el-GR" sz="2000" dirty="0">
                <a:solidFill>
                  <a:srgbClr val="FF0000"/>
                </a:solidFill>
              </a:rPr>
              <a:t>πηγή</a:t>
            </a:r>
            <a:r>
              <a:rPr lang="el-GR" sz="2000" dirty="0" smtClean="0">
                <a:solidFill>
                  <a:srgbClr val="FF0000"/>
                </a:solidFill>
              </a:rPr>
              <a:t>&gt;&lt;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4: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5: </a:t>
            </a:r>
            <a:r>
              <a:rPr lang="el-GR" sz="2000" dirty="0">
                <a:solidFill>
                  <a:srgbClr val="FF0000"/>
                </a:solidFill>
              </a:rPr>
              <a:t>&lt;αναφορά&gt;&lt;άδεια με την οποία διατίθεται&gt; &lt;</a:t>
            </a:r>
            <a:r>
              <a:rPr lang="el-GR" sz="2000" dirty="0" err="1">
                <a:solidFill>
                  <a:srgbClr val="FF0000"/>
                </a:solidFill>
              </a:rPr>
              <a:t>σύνδεσμος</a:t>
            </a:r>
            <a:r>
              <a:rPr lang="el-GR" sz="2000" dirty="0" err="1" smtClean="0">
                <a:solidFill>
                  <a:srgbClr val="FF0000"/>
                </a:solidFill>
              </a:rPr>
              <a:t>&gt;&lt;πηγή&gt;&lt;</a:t>
            </a:r>
            <a:r>
              <a:rPr lang="el-GR" sz="2000" dirty="0" err="1">
                <a:solidFill>
                  <a:srgbClr val="FF0000"/>
                </a:solidFill>
              </a:rPr>
              <a:t>κ.τ.λ</a:t>
            </a:r>
            <a:r>
              <a:rPr lang="el-GR" sz="2000" dirty="0" smtClean="0">
                <a:solidFill>
                  <a:srgbClr val="FF0000"/>
                </a:solidFill>
              </a:rPr>
              <a:t>&gt;</a:t>
            </a:r>
            <a:endParaRPr lang="el-GR" sz="2000" dirty="0">
              <a:solidFill>
                <a:srgbClr val="FF0000"/>
              </a:solidFill>
            </a:endParaRP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16</a:t>
            </a:fld>
            <a:endParaRPr lang="el-GR" dirty="0"/>
          </a:p>
        </p:txBody>
      </p:sp>
    </p:spTree>
    <p:extLst>
      <p:ext uri="{BB962C8B-B14F-4D97-AF65-F5344CB8AC3E}">
        <p14:creationId xmlns:p14="http://schemas.microsoft.com/office/powerpoint/2010/main" val="28976229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(2/2)</a:t>
            </a:r>
            <a:r>
              <a:rPr lang="el-GR" sz="4000" b="1" dirty="0" smtClean="0"/>
              <a:t> </a:t>
            </a:r>
            <a:endParaRPr lang="el-GR" sz="4000" b="1" dirty="0"/>
          </a:p>
        </p:txBody>
      </p:sp>
      <p:sp>
        <p:nvSpPr>
          <p:cNvPr id="3" name="Θέση περιεχομένου 1"/>
          <p:cNvSpPr>
            <a:spLocks noGrp="1"/>
          </p:cNvSpPr>
          <p:nvPr>
            <p:ph idx="1"/>
          </p:nvPr>
        </p:nvSpPr>
        <p:spPr/>
        <p:txBody>
          <a:bodyPr>
            <a:norm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Πίνακες</a:t>
            </a:r>
          </a:p>
          <a:p>
            <a:pPr marL="0" indent="0">
              <a:buNone/>
            </a:pPr>
            <a:r>
              <a:rPr lang="el-GR" sz="2000" dirty="0" smtClean="0">
                <a:solidFill>
                  <a:srgbClr val="FF0000"/>
                </a:solidFill>
              </a:rPr>
              <a:t>Πίνακας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smtClean="0">
                <a:solidFill>
                  <a:srgbClr val="FF0000"/>
                </a:solidFill>
              </a:rPr>
              <a:t>Πίνακας 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smtClean="0">
                <a:solidFill>
                  <a:srgbClr val="FF0000"/>
                </a:solidFill>
              </a:rPr>
              <a:t>Πίνακας 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smtClean="0">
                <a:solidFill>
                  <a:srgbClr val="FF0000"/>
                </a:solidFill>
              </a:rPr>
              <a:t>κ.τ.λ</a:t>
            </a:r>
            <a:r>
              <a:rPr lang="el-GR" sz="2000" dirty="0" smtClean="0">
                <a:solidFill>
                  <a:srgbClr val="FF0000"/>
                </a:solidFill>
              </a:rPr>
              <a:t>&gt;</a:t>
            </a:r>
            <a:endParaRPr lang="el-GR" sz="2000" dirty="0">
              <a:solidFill>
                <a:srgbClr val="FF0000"/>
              </a:solidFill>
            </a:endParaRP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17</a:t>
            </a:fld>
            <a:endParaRPr lang="el-GR" dirty="0"/>
          </a:p>
        </p:txBody>
      </p:sp>
    </p:spTree>
    <p:extLst>
      <p:ext uri="{BB962C8B-B14F-4D97-AF65-F5344CB8AC3E}">
        <p14:creationId xmlns:p14="http://schemas.microsoft.com/office/powerpoint/2010/main" val="7621430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18</a:t>
            </a:fld>
            <a:endParaRPr lang="el-GR" dirty="0"/>
          </a:p>
        </p:txBody>
      </p:sp>
    </p:spTree>
    <p:extLst>
      <p:ext uri="{BB962C8B-B14F-4D97-AF65-F5344CB8AC3E}">
        <p14:creationId xmlns:p14="http://schemas.microsoft.com/office/powerpoint/2010/main" val="16849825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a:xfrm>
            <a:off x="457200" y="274638"/>
            <a:ext cx="8229600" cy="1143000"/>
          </a:xfrm>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στο πλαίσιο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a:t>
            </a:r>
            <a:r>
              <a:rPr lang="el-GR" sz="2000" b="1" dirty="0" smtClean="0">
                <a:solidFill>
                  <a:prstClr val="black"/>
                </a:solidFill>
                <a:latin typeface="Calibri" panose="020F0502020204030204" pitchFamily="34" charset="0"/>
              </a:rPr>
              <a:t>Τ.Ε.Ι. </a:t>
            </a:r>
            <a:r>
              <a:rPr lang="el-GR" sz="2000" b="1" dirty="0">
                <a:solidFill>
                  <a:prstClr val="black"/>
                </a:solidFill>
                <a:latin typeface="Calibri" panose="020F0502020204030204" pitchFamily="34" charset="0"/>
              </a:rPr>
              <a:t>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2"/>
          <p:cNvSpPr>
            <a:spLocks noGrp="1"/>
          </p:cNvSpPr>
          <p:nvPr>
            <p:ph type="sldNum" sz="quarter" idx="12"/>
          </p:nvPr>
        </p:nvSpPr>
        <p:spPr/>
        <p:txBody>
          <a:bodyPr/>
          <a:lstStyle/>
          <a:p>
            <a:fld id="{2F6EEB8D-302B-4BB7-AB7B-5E18E67E8EEA}" type="slidenum">
              <a:rPr lang="el-GR" smtClean="0"/>
              <a:t>2</a:t>
            </a:fld>
            <a:endParaRPr lang="el-GR" dirty="0"/>
          </a:p>
        </p:txBody>
      </p:sp>
    </p:spTree>
    <p:custDataLst>
      <p:tags r:id="rId1"/>
    </p:custDataLst>
    <p:extLst>
      <p:ext uri="{BB962C8B-B14F-4D97-AF65-F5344CB8AC3E}">
        <p14:creationId xmlns:p14="http://schemas.microsoft.com/office/powerpoint/2010/main" val="25734755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2" name="Θέση περιεχομένου 1"/>
          <p:cNvSpPr>
            <a:spLocks noGrp="1"/>
          </p:cNvSpPr>
          <p:nvPr>
            <p:ph idx="1"/>
          </p:nvPr>
        </p:nvSpPr>
        <p:spPr/>
        <p:txBody>
          <a:bodyPr>
            <a:normAutofit/>
          </a:bodyPr>
          <a:lstStyle/>
          <a:p>
            <a:pPr marL="457200" indent="-457200">
              <a:spcBef>
                <a:spcPts val="0"/>
              </a:spcBef>
            </a:pPr>
            <a:r>
              <a:rPr lang="el-GR" sz="2800" dirty="0" smtClean="0">
                <a:solidFill>
                  <a:srgbClr val="0070C0"/>
                </a:solidFill>
              </a:rPr>
              <a:t>Κοπή.</a:t>
            </a:r>
            <a:endParaRPr lang="el-GR" sz="2800" dirty="0" smtClean="0">
              <a:solidFill>
                <a:srgbClr val="0070C0"/>
              </a:solidFill>
            </a:endParaRPr>
          </a:p>
          <a:p>
            <a:pPr marL="457200" indent="-457200">
              <a:spcBef>
                <a:spcPts val="0"/>
              </a:spcBef>
            </a:pPr>
            <a:r>
              <a:rPr lang="el-GR" sz="2800" dirty="0" smtClean="0">
                <a:solidFill>
                  <a:srgbClr val="0070C0"/>
                </a:solidFill>
              </a:rPr>
              <a:t>Άρδευση.</a:t>
            </a:r>
            <a:endParaRPr lang="el-GR" sz="2800" dirty="0" smtClean="0">
              <a:solidFill>
                <a:srgbClr val="0070C0"/>
              </a:solidFill>
            </a:endParaRPr>
          </a:p>
          <a:p>
            <a:pPr marL="457200" indent="-457200">
              <a:spcBef>
                <a:spcPts val="0"/>
              </a:spcBef>
            </a:pPr>
            <a:r>
              <a:rPr lang="el-GR" sz="2800" dirty="0" smtClean="0">
                <a:solidFill>
                  <a:srgbClr val="0070C0"/>
                </a:solidFill>
              </a:rPr>
              <a:t>Λίπανση.</a:t>
            </a:r>
            <a:endParaRPr lang="el-GR" sz="2800" dirty="0">
              <a:solidFill>
                <a:srgbClr val="0070C0"/>
              </a:solidFill>
            </a:endParaRPr>
          </a:p>
        </p:txBody>
      </p:sp>
      <p:sp>
        <p:nvSpPr>
          <p:cNvPr id="3" name="Θέση αριθμού διαφάνειας 2"/>
          <p:cNvSpPr>
            <a:spLocks noGrp="1"/>
          </p:cNvSpPr>
          <p:nvPr>
            <p:ph type="sldNum" sz="quarter" idx="12"/>
          </p:nvPr>
        </p:nvSpPr>
        <p:spPr/>
        <p:txBody>
          <a:bodyPr/>
          <a:lstStyle/>
          <a:p>
            <a:fld id="{2F6EEB8D-302B-4BB7-AB7B-5E18E67E8EEA}" type="slidenum">
              <a:rPr lang="el-GR" smtClean="0"/>
              <a:t>3</a:t>
            </a:fld>
            <a:endParaRPr lang="el-GR" dirty="0"/>
          </a:p>
        </p:txBody>
      </p:sp>
    </p:spTree>
    <p:extLst>
      <p:ext uri="{BB962C8B-B14F-4D97-AF65-F5344CB8AC3E}">
        <p14:creationId xmlns:p14="http://schemas.microsoft.com/office/powerpoint/2010/main" val="39270633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ΤΕΧΝΟΛΟΓΙΑ ΠΡΑΣΙΝΟΥ</a:t>
            </a:r>
            <a:endParaRPr lang="el-GR" dirty="0"/>
          </a:p>
        </p:txBody>
      </p:sp>
      <p:sp>
        <p:nvSpPr>
          <p:cNvPr id="3" name="Υπότιτλος 2"/>
          <p:cNvSpPr>
            <a:spLocks noGrp="1"/>
          </p:cNvSpPr>
          <p:nvPr>
            <p:ph type="subTitle" idx="1"/>
          </p:nvPr>
        </p:nvSpPr>
        <p:spPr/>
        <p:txBody>
          <a:bodyPr/>
          <a:lstStyle/>
          <a:p>
            <a:r>
              <a:rPr lang="el-GR" b="1" dirty="0" smtClean="0">
                <a:solidFill>
                  <a:schemeClr val="tx1"/>
                </a:solidFill>
              </a:rPr>
              <a:t>Χλοοτάπητας: Συντήρηση χλοοτάπητα</a:t>
            </a:r>
            <a:endParaRPr lang="el-GR" b="1" dirty="0">
              <a:solidFill>
                <a:schemeClr val="tx1"/>
              </a:solidFill>
            </a:endParaRPr>
          </a:p>
        </p:txBody>
      </p:sp>
    </p:spTree>
    <p:extLst>
      <p:ext uri="{BB962C8B-B14F-4D97-AF65-F5344CB8AC3E}">
        <p14:creationId xmlns:p14="http://schemas.microsoft.com/office/powerpoint/2010/main" val="1182673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Κοπή</a:t>
            </a:r>
            <a:r>
              <a:rPr lang="en-US" b="1" dirty="0" smtClean="0"/>
              <a:t> 1</a:t>
            </a:r>
            <a:endParaRPr lang="el-GR" b="1" dirty="0"/>
          </a:p>
        </p:txBody>
      </p:sp>
      <p:sp>
        <p:nvSpPr>
          <p:cNvPr id="3" name="Θέση περιεχομένου 2"/>
          <p:cNvSpPr>
            <a:spLocks noGrp="1"/>
          </p:cNvSpPr>
          <p:nvPr>
            <p:ph idx="1"/>
          </p:nvPr>
        </p:nvSpPr>
        <p:spPr/>
        <p:txBody>
          <a:bodyPr/>
          <a:lstStyle/>
          <a:p>
            <a:r>
              <a:rPr lang="el-GR" dirty="0"/>
              <a:t>Το κούρεμα του χλοοτάπητα αποτελεί μία από τις σημαντικότερες εργασίες και τη συχνότερη φροντίδα για τη συντήρηση και διατήρησή του. Συγκρατεί τον χλοοτάπητα σε ένα ομοιόμορφο ύψος και ευνοεί το αδέλφωμα, που αυξάνει την πυκνότητά του και αποτρέπει την εμφάνιση ζιζανίων. </a:t>
            </a:r>
          </a:p>
        </p:txBody>
      </p:sp>
    </p:spTree>
    <p:extLst>
      <p:ext uri="{BB962C8B-B14F-4D97-AF65-F5344CB8AC3E}">
        <p14:creationId xmlns:p14="http://schemas.microsoft.com/office/powerpoint/2010/main" val="4273280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Κοπή</a:t>
            </a:r>
            <a:r>
              <a:rPr lang="en-US" b="1" dirty="0" smtClean="0"/>
              <a:t> 2</a:t>
            </a:r>
            <a:endParaRPr lang="el-GR" b="1" dirty="0"/>
          </a:p>
        </p:txBody>
      </p:sp>
      <p:sp>
        <p:nvSpPr>
          <p:cNvPr id="3" name="Θέση περιεχομένου 2"/>
          <p:cNvSpPr>
            <a:spLocks noGrp="1"/>
          </p:cNvSpPr>
          <p:nvPr>
            <p:ph idx="1"/>
          </p:nvPr>
        </p:nvSpPr>
        <p:spPr/>
        <p:txBody>
          <a:bodyPr/>
          <a:lstStyle/>
          <a:p>
            <a:r>
              <a:rPr lang="el-GR" dirty="0" smtClean="0"/>
              <a:t>Ο </a:t>
            </a:r>
            <a:r>
              <a:rPr lang="el-GR" dirty="0"/>
              <a:t>τρόπος που διεξάγεται η διαδικασία του κουρέματος του χλοοτάπητα είναι συνάρτηση πολλών παραμέτρων, οι οποίες έχουν να κάνουν με τις κλιματικές συνθήκες, το είδος και την υγεία του χλοοτάπητα, τη μορφολογία καθώς και τη σύσταση του εδάφους.</a:t>
            </a:r>
          </a:p>
        </p:txBody>
      </p:sp>
    </p:spTree>
    <p:extLst>
      <p:ext uri="{BB962C8B-B14F-4D97-AF65-F5344CB8AC3E}">
        <p14:creationId xmlns:p14="http://schemas.microsoft.com/office/powerpoint/2010/main" val="3170338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Άρδευση</a:t>
            </a:r>
            <a:r>
              <a:rPr lang="en-US" b="1" dirty="0" smtClean="0"/>
              <a:t> 1</a:t>
            </a:r>
            <a:endParaRPr lang="el-GR" b="1" dirty="0"/>
          </a:p>
        </p:txBody>
      </p:sp>
      <p:sp>
        <p:nvSpPr>
          <p:cNvPr id="3" name="Θέση περιεχομένου 2"/>
          <p:cNvSpPr>
            <a:spLocks noGrp="1"/>
          </p:cNvSpPr>
          <p:nvPr>
            <p:ph idx="1"/>
          </p:nvPr>
        </p:nvSpPr>
        <p:spPr/>
        <p:txBody>
          <a:bodyPr>
            <a:normAutofit fontScale="92500" lnSpcReduction="10000"/>
          </a:bodyPr>
          <a:lstStyle/>
          <a:p>
            <a:r>
              <a:rPr lang="el-GR" dirty="0"/>
              <a:t>Η σωστή άρδευση εξασφαλίζει ένα χλοοτάπητα που χαρακτηρίζεται από μεγάλη πυκνότητα, βαθύ χρωματισμό, κανονική ανάπτυξη και ικανότητα αναβλαστήσεως. Η έλλειψη σωστού αρδευτικού συστήματος καταλήγει σε αναστολή της βλαστήσεως, αραίωμα του φυλλώματος, ασθενή χρωματισμό, σε περιόδους δε ξηρασίας ή καύσωνα το φύλλωμα προσλαμβάνει καφέ απόχρωση, ενώ η χλόη έχει πολύ αργό σχεδόν ανύπαρκτο ρυθμό αναπτύξεως. </a:t>
            </a:r>
          </a:p>
        </p:txBody>
      </p:sp>
    </p:spTree>
    <p:extLst>
      <p:ext uri="{BB962C8B-B14F-4D97-AF65-F5344CB8AC3E}">
        <p14:creationId xmlns:p14="http://schemas.microsoft.com/office/powerpoint/2010/main" val="3303007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Άρδευση</a:t>
            </a:r>
            <a:r>
              <a:rPr lang="en-US" b="1" dirty="0" smtClean="0"/>
              <a:t> 2</a:t>
            </a:r>
            <a:endParaRPr lang="el-GR" b="1" dirty="0"/>
          </a:p>
        </p:txBody>
      </p:sp>
      <p:sp>
        <p:nvSpPr>
          <p:cNvPr id="3" name="Θέση περιεχομένου 2"/>
          <p:cNvSpPr>
            <a:spLocks noGrp="1"/>
          </p:cNvSpPr>
          <p:nvPr>
            <p:ph idx="1"/>
          </p:nvPr>
        </p:nvSpPr>
        <p:spPr/>
        <p:txBody>
          <a:bodyPr/>
          <a:lstStyle/>
          <a:p>
            <a:r>
              <a:rPr lang="el-GR" dirty="0" smtClean="0"/>
              <a:t>Το </a:t>
            </a:r>
            <a:r>
              <a:rPr lang="el-GR" dirty="0"/>
              <a:t>νερό απαιτείται για την ανάπτυξη του χλοοτάπητα αλλά παράλληλα και για τη διάλυση και διείσδυση των διαφόρων χημικών ουσιών στο έδαφος και τη μείωση της θερμοκρασίας του </a:t>
            </a:r>
            <a:r>
              <a:rPr lang="el-GR" dirty="0" err="1"/>
              <a:t>μικροπεριβάλλοντος</a:t>
            </a:r>
            <a:r>
              <a:rPr lang="el-GR" dirty="0"/>
              <a:t> του χλοοτάπητα κατά τις περιόδους του καύσωνα. </a:t>
            </a:r>
          </a:p>
        </p:txBody>
      </p:sp>
    </p:spTree>
    <p:extLst>
      <p:ext uri="{BB962C8B-B14F-4D97-AF65-F5344CB8AC3E}">
        <p14:creationId xmlns:p14="http://schemas.microsoft.com/office/powerpoint/2010/main" val="28768734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Λίπανση</a:t>
            </a:r>
            <a:endParaRPr lang="el-GR" b="1" dirty="0"/>
          </a:p>
        </p:txBody>
      </p:sp>
      <p:sp>
        <p:nvSpPr>
          <p:cNvPr id="3" name="Θέση περιεχομένου 2"/>
          <p:cNvSpPr>
            <a:spLocks noGrp="1"/>
          </p:cNvSpPr>
          <p:nvPr>
            <p:ph idx="1"/>
          </p:nvPr>
        </p:nvSpPr>
        <p:spPr/>
        <p:txBody>
          <a:bodyPr/>
          <a:lstStyle/>
          <a:p>
            <a:r>
              <a:rPr lang="el-GR" dirty="0"/>
              <a:t>Η λίπανση είναι η τεχνική μέθοδος κατά την οποία προστίθενται στον χλοοτάπητα τα απαραίτητα θρεπτικά στοιχεία που απαιτούνται, για τη θρέψη του. Τα στοιχεία αυτά είναι συνολικά 16 και διακρίνονται σε </a:t>
            </a:r>
            <a:r>
              <a:rPr lang="el-GR" dirty="0" err="1"/>
              <a:t>μακροστοιχεία</a:t>
            </a:r>
            <a:r>
              <a:rPr lang="el-GR" dirty="0"/>
              <a:t> και ιχνοστοιχεία. </a:t>
            </a:r>
          </a:p>
        </p:txBody>
      </p:sp>
    </p:spTree>
    <p:extLst>
      <p:ext uri="{BB962C8B-B14F-4D97-AF65-F5344CB8AC3E}">
        <p14:creationId xmlns:p14="http://schemas.microsoft.com/office/powerpoint/2010/main" val="13280601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15/3/2016 4:07:17 πμ"/>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6,9,8,"/>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6,7,5,"/>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2056,6,5,"/>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2FDE3B97-B192-4FCB-968D-C7F77CAF8EB2}">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1891</TotalTime>
  <Words>837</Words>
  <Application>Microsoft Office PowerPoint</Application>
  <PresentationFormat>Προβολή στην οθόνη (4:3)</PresentationFormat>
  <Paragraphs>89</Paragraphs>
  <Slides>18</Slides>
  <Notes>11</Notes>
  <HiddenSlides>0</HiddenSlides>
  <MMClips>0</MMClips>
  <ScaleCrop>false</ScaleCrop>
  <HeadingPairs>
    <vt:vector size="4" baseType="variant">
      <vt:variant>
        <vt:lpstr>Θέμα</vt:lpstr>
      </vt:variant>
      <vt:variant>
        <vt:i4>1</vt:i4>
      </vt:variant>
      <vt:variant>
        <vt:lpstr>Τίτλοι διαφανειών</vt:lpstr>
      </vt:variant>
      <vt:variant>
        <vt:i4>18</vt:i4>
      </vt:variant>
    </vt:vector>
  </HeadingPairs>
  <TitlesOfParts>
    <vt:vector size="19" baseType="lpstr">
      <vt:lpstr>Θέμα του Office</vt:lpstr>
      <vt:lpstr>Τεχνολογία Πρασίνου</vt:lpstr>
      <vt:lpstr>Χρηματοδότηση </vt:lpstr>
      <vt:lpstr>Περιεχόμενα ενότητας</vt:lpstr>
      <vt:lpstr>ΤΕΧΝΟΛΟΓΙΑ ΠΡΑΣΙΝΟΥ</vt:lpstr>
      <vt:lpstr>Κοπή 1</vt:lpstr>
      <vt:lpstr>Κοπή 2</vt:lpstr>
      <vt:lpstr>Άρδευση 1</vt:lpstr>
      <vt:lpstr>Άρδευση 2</vt:lpstr>
      <vt:lpstr>Λίπανση</vt:lpstr>
      <vt:lpstr>Βιβλιογραφία</vt:lpstr>
      <vt:lpstr>Τέλος ενότητας</vt:lpstr>
      <vt:lpstr>Σημειώματα</vt:lpstr>
      <vt:lpstr>Σημείωμα Ιστορικού  Εκδόσεων Έργου</vt:lpstr>
      <vt:lpstr>Σημείωμα Αναφοράς</vt:lpstr>
      <vt:lpstr>Σημείωμα Αδειοδότησης</vt:lpstr>
      <vt:lpstr>Σημείωμα Χρήσης Έργων Τρίτων  (1/2)</vt:lpstr>
      <vt:lpstr>Σημείωμα Χρήσης Έργων Τρίτων  (2/2) </vt:lpstr>
      <vt:lpstr>Διατήρηση Σημειωμάτων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Επιχειρησιακών Πόρων ERP</dc:title>
  <dc:creator>IOANNIS TZIGOYRAS</dc:creator>
  <cp:lastModifiedBy>Alex</cp:lastModifiedBy>
  <cp:revision>250</cp:revision>
  <dcterms:created xsi:type="dcterms:W3CDTF">2014-09-20T14:32:06Z</dcterms:created>
  <dcterms:modified xsi:type="dcterms:W3CDTF">2016-03-15T02:07:19Z</dcterms:modified>
</cp:coreProperties>
</file>