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11.xml" ContentType="application/vnd.openxmlformats-officedocument.presentationml.tags+xml"/>
  <Override PartName="/ppt/notesSlides/notesSlide5.xml" ContentType="application/vnd.openxmlformats-officedocument.presentationml.notesSlide+xml"/>
  <Override PartName="/ppt/tags/tag1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37"/>
  </p:notesMasterIdLst>
  <p:sldIdLst>
    <p:sldId id="257" r:id="rId3"/>
    <p:sldId id="258" r:id="rId4"/>
    <p:sldId id="324" r:id="rId5"/>
    <p:sldId id="261" r:id="rId6"/>
    <p:sldId id="326" r:id="rId7"/>
    <p:sldId id="327" r:id="rId8"/>
    <p:sldId id="328" r:id="rId9"/>
    <p:sldId id="329" r:id="rId10"/>
    <p:sldId id="330" r:id="rId11"/>
    <p:sldId id="331" r:id="rId12"/>
    <p:sldId id="332" r:id="rId13"/>
    <p:sldId id="333" r:id="rId14"/>
    <p:sldId id="334" r:id="rId15"/>
    <p:sldId id="335" r:id="rId16"/>
    <p:sldId id="336" r:id="rId17"/>
    <p:sldId id="337" r:id="rId18"/>
    <p:sldId id="338" r:id="rId19"/>
    <p:sldId id="339" r:id="rId20"/>
    <p:sldId id="340" r:id="rId21"/>
    <p:sldId id="341" r:id="rId22"/>
    <p:sldId id="342" r:id="rId23"/>
    <p:sldId id="343" r:id="rId24"/>
    <p:sldId id="344" r:id="rId25"/>
    <p:sldId id="345" r:id="rId26"/>
    <p:sldId id="346" r:id="rId27"/>
    <p:sldId id="347" r:id="rId28"/>
    <p:sldId id="348" r:id="rId29"/>
    <p:sldId id="349" r:id="rId30"/>
    <p:sldId id="350" r:id="rId31"/>
    <p:sldId id="351" r:id="rId32"/>
    <p:sldId id="352" r:id="rId33"/>
    <p:sldId id="353" r:id="rId34"/>
    <p:sldId id="354" r:id="rId35"/>
    <p:sldId id="325" r:id="rId36"/>
  </p:sldIdLst>
  <p:sldSz cx="9144000" cy="6858000" type="screen4x3"/>
  <p:notesSz cx="6858000" cy="9144000"/>
  <p:custDataLst>
    <p:tags r:id="rId38"/>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Pet" initials="N"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663300"/>
    <a:srgbClr val="6600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Φωτεινό στυλ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96" y="-89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commentAuthors" Target="commentAuthors.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05C097-04B7-44E1-9968-25C5DB2563B3}" type="datetimeFigureOut">
              <a:rPr lang="el-GR" smtClean="0"/>
              <a:pPr/>
              <a:t>5/5/2014</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0EBB63-910B-484B-BBB9-ECB9018BB688}" type="slidenum">
              <a:rPr lang="el-GR" smtClean="0"/>
              <a:pPr/>
              <a:t>‹#›</a:t>
            </a:fld>
            <a:endParaRPr lang="el-GR"/>
          </a:p>
        </p:txBody>
      </p:sp>
    </p:spTree>
    <p:extLst>
      <p:ext uri="{BB962C8B-B14F-4D97-AF65-F5344CB8AC3E}">
        <p14:creationId xmlns:p14="http://schemas.microsoft.com/office/powerpoint/2010/main" val="36166338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DCCA508-3B63-4BA9-93AF-AA2EFF565143}" type="slidenum">
              <a:rPr lang="el-GR" smtClean="0"/>
              <a:pPr/>
              <a:t>3</a:t>
            </a:fld>
            <a:endParaRPr lang="el-GR"/>
          </a:p>
        </p:txBody>
      </p:sp>
    </p:spTree>
    <p:extLst>
      <p:ext uri="{BB962C8B-B14F-4D97-AF65-F5344CB8AC3E}">
        <p14:creationId xmlns:p14="http://schemas.microsoft.com/office/powerpoint/2010/main" val="836342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fld id="{5A082DB8-53D6-48D1-A0E9-7DE7CBD59394}" type="slidenum">
              <a:rPr lang="el-GR" altLang="el-GR" smtClean="0">
                <a:latin typeface="Arial" charset="0"/>
              </a:rPr>
              <a:pPr eaLnBrk="1" hangingPunct="1"/>
              <a:t>20</a:t>
            </a:fld>
            <a:endParaRPr lang="el-GR" altLang="el-GR" smtClean="0">
              <a:latin typeface="Arial" charset="0"/>
            </a:endParaRPr>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fld id="{76A8BD15-BBC8-4F60-990B-CB1530C23B14}" type="slidenum">
              <a:rPr lang="el-GR" altLang="el-GR" smtClean="0">
                <a:latin typeface="Arial" charset="0"/>
              </a:rPr>
              <a:pPr eaLnBrk="1" hangingPunct="1"/>
              <a:t>21</a:t>
            </a:fld>
            <a:endParaRPr lang="el-GR" altLang="el-GR" smtClean="0">
              <a:latin typeface="Arial" charset="0"/>
            </a:endParaRPr>
          </a:p>
        </p:txBody>
      </p:sp>
      <p:sp>
        <p:nvSpPr>
          <p:cNvPr id="144387" name="Rectangle 2"/>
          <p:cNvSpPr>
            <a:spLocks noGrp="1" noRot="1" noChangeAspect="1" noChangeArrowheads="1" noTextEdit="1"/>
          </p:cNvSpPr>
          <p:nvPr>
            <p:ph type="sldImg"/>
          </p:nvPr>
        </p:nvSpPr>
        <p:spPr>
          <a:ln/>
        </p:spPr>
      </p:sp>
      <p:sp>
        <p:nvSpPr>
          <p:cNvPr id="144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fld id="{039825BF-0D41-4D42-9FAD-BA905F14225B}" type="slidenum">
              <a:rPr lang="el-GR" altLang="el-GR" smtClean="0">
                <a:latin typeface="Arial" charset="0"/>
              </a:rPr>
              <a:pPr eaLnBrk="1" hangingPunct="1"/>
              <a:t>22</a:t>
            </a:fld>
            <a:endParaRPr lang="el-GR" altLang="el-GR" smtClean="0">
              <a:latin typeface="Arial" charset="0"/>
            </a:endParaRPr>
          </a:p>
        </p:txBody>
      </p:sp>
      <p:sp>
        <p:nvSpPr>
          <p:cNvPr id="145411" name="Rectangle 2"/>
          <p:cNvSpPr>
            <a:spLocks noGrp="1" noRot="1" noChangeAspect="1" noChangeArrowheads="1" noTextEdit="1"/>
          </p:cNvSpPr>
          <p:nvPr>
            <p:ph type="sldImg"/>
          </p:nvPr>
        </p:nvSpPr>
        <p:spPr>
          <a:ln/>
        </p:spPr>
      </p:sp>
      <p:sp>
        <p:nvSpPr>
          <p:cNvPr id="145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fld id="{94AEEE02-7FC9-4138-BEC0-185A86F3D669}" type="slidenum">
              <a:rPr lang="en-US" altLang="el-GR" smtClean="0">
                <a:latin typeface="Arial" charset="0"/>
              </a:rPr>
              <a:pPr eaLnBrk="1" hangingPunct="1"/>
              <a:t>33</a:t>
            </a:fld>
            <a:endParaRPr lang="en-US" altLang="el-GR" smtClean="0">
              <a:latin typeface="Arial" charset="0"/>
            </a:endParaRPr>
          </a:p>
        </p:txBody>
      </p:sp>
      <p:sp>
        <p:nvSpPr>
          <p:cNvPr id="146435" name="Rectangle 2"/>
          <p:cNvSpPr>
            <a:spLocks noRot="1" noChangeArrowheads="1" noTextEdit="1"/>
          </p:cNvSpPr>
          <p:nvPr>
            <p:ph type="sldImg"/>
          </p:nvPr>
        </p:nvSpPr>
        <p:spPr>
          <a:ln/>
        </p:spPr>
      </p:sp>
      <p:sp>
        <p:nvSpPr>
          <p:cNvPr id="146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l-GR" altLang="el-G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7DC27ACE-FA03-481B-A944-F1F9C7A6C06F}" type="datetime1">
              <a:rPr lang="el-GR" smtClean="0"/>
              <a:t>5/5/2014</a:t>
            </a:fld>
            <a:endParaRPr lang="el-GR"/>
          </a:p>
        </p:txBody>
      </p:sp>
      <p:sp>
        <p:nvSpPr>
          <p:cNvPr id="5" name="Θέση υποσέλιδου 4"/>
          <p:cNvSpPr>
            <a:spLocks noGrp="1"/>
          </p:cNvSpPr>
          <p:nvPr>
            <p:ph type="ftr" sz="quarter" idx="11"/>
          </p:nvPr>
        </p:nvSpPr>
        <p:spPr/>
        <p:txBody>
          <a:bodyPr/>
          <a:lstStyle/>
          <a:p>
            <a:r>
              <a:rPr lang="el-GR" smtClean="0"/>
              <a:t>Αρχιτεκτονική και Μέθοδοι Σχεδίασης</a:t>
            </a:r>
            <a:endParaRPr lang="el-GR"/>
          </a:p>
        </p:txBody>
      </p:sp>
      <p:sp>
        <p:nvSpPr>
          <p:cNvPr id="6" name="Θέση αριθμού διαφάνειας 5"/>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624041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D626B94-859F-45E2-B6D8-3F4AFDAAC21C}" type="datetime1">
              <a:rPr lang="el-GR" smtClean="0"/>
              <a:t>5/5/2014</a:t>
            </a:fld>
            <a:endParaRPr lang="el-GR"/>
          </a:p>
        </p:txBody>
      </p:sp>
      <p:sp>
        <p:nvSpPr>
          <p:cNvPr id="5" name="Θέση υποσέλιδου 4"/>
          <p:cNvSpPr>
            <a:spLocks noGrp="1"/>
          </p:cNvSpPr>
          <p:nvPr>
            <p:ph type="ftr" sz="quarter" idx="11"/>
          </p:nvPr>
        </p:nvSpPr>
        <p:spPr/>
        <p:txBody>
          <a:bodyPr/>
          <a:lstStyle/>
          <a:p>
            <a:r>
              <a:rPr lang="el-GR" smtClean="0"/>
              <a:t>Αρχιτεκτονική και Μέθοδοι Σχεδίασης</a:t>
            </a:r>
            <a:endParaRPr lang="el-GR"/>
          </a:p>
        </p:txBody>
      </p:sp>
      <p:sp>
        <p:nvSpPr>
          <p:cNvPr id="6" name="Θέση αριθμού διαφάνειας 5"/>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3055766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9CF0188-CD73-4327-92F5-0C2ACE29070A}" type="datetime1">
              <a:rPr lang="el-GR" smtClean="0"/>
              <a:t>5/5/2014</a:t>
            </a:fld>
            <a:endParaRPr lang="el-GR"/>
          </a:p>
        </p:txBody>
      </p:sp>
      <p:sp>
        <p:nvSpPr>
          <p:cNvPr id="5" name="Θέση υποσέλιδου 4"/>
          <p:cNvSpPr>
            <a:spLocks noGrp="1"/>
          </p:cNvSpPr>
          <p:nvPr>
            <p:ph type="ftr" sz="quarter" idx="11"/>
          </p:nvPr>
        </p:nvSpPr>
        <p:spPr/>
        <p:txBody>
          <a:bodyPr/>
          <a:lstStyle/>
          <a:p>
            <a:r>
              <a:rPr lang="el-GR" smtClean="0"/>
              <a:t>Αρχιτεκτονική και Μέθοδοι Σχεδίασης</a:t>
            </a:r>
            <a:endParaRPr lang="el-GR"/>
          </a:p>
        </p:txBody>
      </p:sp>
      <p:sp>
        <p:nvSpPr>
          <p:cNvPr id="6" name="Θέση αριθμού διαφάνειας 5"/>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1947411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ACC11A5-92E4-41C3-A138-80175CE53EEE}" type="datetime1">
              <a:rPr lang="el-GR" smtClean="0"/>
              <a:t>5/5/2014</a:t>
            </a:fld>
            <a:endParaRPr lang="el-GR"/>
          </a:p>
        </p:txBody>
      </p:sp>
      <p:sp>
        <p:nvSpPr>
          <p:cNvPr id="5" name="Θέση υποσέλιδου 4"/>
          <p:cNvSpPr>
            <a:spLocks noGrp="1"/>
          </p:cNvSpPr>
          <p:nvPr>
            <p:ph type="ftr" sz="quarter" idx="11"/>
          </p:nvPr>
        </p:nvSpPr>
        <p:spPr/>
        <p:txBody>
          <a:bodyPr/>
          <a:lstStyle/>
          <a:p>
            <a:r>
              <a:rPr lang="el-GR" smtClean="0"/>
              <a:t>Αρχιτεκτονική και Μέθοδοι Σχεδίασης</a:t>
            </a:r>
            <a:endParaRPr lang="el-GR"/>
          </a:p>
        </p:txBody>
      </p:sp>
      <p:sp>
        <p:nvSpPr>
          <p:cNvPr id="6" name="Θέση αριθμού διαφάνειας 5"/>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227403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1B3F53F2-A09B-4F33-86D2-2171A68C2F17}" type="datetime1">
              <a:rPr lang="el-GR" smtClean="0"/>
              <a:t>5/5/2014</a:t>
            </a:fld>
            <a:endParaRPr lang="el-GR"/>
          </a:p>
        </p:txBody>
      </p:sp>
      <p:sp>
        <p:nvSpPr>
          <p:cNvPr id="5" name="Θέση υποσέλιδου 4"/>
          <p:cNvSpPr>
            <a:spLocks noGrp="1"/>
          </p:cNvSpPr>
          <p:nvPr>
            <p:ph type="ftr" sz="quarter" idx="11"/>
          </p:nvPr>
        </p:nvSpPr>
        <p:spPr/>
        <p:txBody>
          <a:bodyPr/>
          <a:lstStyle/>
          <a:p>
            <a:r>
              <a:rPr lang="el-GR" smtClean="0"/>
              <a:t>Αρχιτεκτονική και Μέθοδοι Σχεδίασης</a:t>
            </a:r>
            <a:endParaRPr lang="el-GR"/>
          </a:p>
        </p:txBody>
      </p:sp>
      <p:sp>
        <p:nvSpPr>
          <p:cNvPr id="6" name="Θέση αριθμού διαφάνειας 5"/>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2552651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B2AC4CEF-F073-49D3-932D-0B9F3A7A3387}" type="datetime1">
              <a:rPr lang="el-GR" smtClean="0"/>
              <a:t>5/5/2014</a:t>
            </a:fld>
            <a:endParaRPr lang="el-GR"/>
          </a:p>
        </p:txBody>
      </p:sp>
      <p:sp>
        <p:nvSpPr>
          <p:cNvPr id="6" name="Θέση υποσέλιδου 5"/>
          <p:cNvSpPr>
            <a:spLocks noGrp="1"/>
          </p:cNvSpPr>
          <p:nvPr>
            <p:ph type="ftr" sz="quarter" idx="11"/>
          </p:nvPr>
        </p:nvSpPr>
        <p:spPr/>
        <p:txBody>
          <a:bodyPr/>
          <a:lstStyle/>
          <a:p>
            <a:r>
              <a:rPr lang="el-GR" smtClean="0"/>
              <a:t>Αρχιτεκτονική και Μέθοδοι Σχεδίασης</a:t>
            </a:r>
            <a:endParaRPr lang="el-GR"/>
          </a:p>
        </p:txBody>
      </p:sp>
      <p:sp>
        <p:nvSpPr>
          <p:cNvPr id="7" name="Θέση αριθμού διαφάνειας 6"/>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3036594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F400F522-D308-4C46-9631-85DCDE932B3B}" type="datetime1">
              <a:rPr lang="el-GR" smtClean="0"/>
              <a:t>5/5/2014</a:t>
            </a:fld>
            <a:endParaRPr lang="el-GR"/>
          </a:p>
        </p:txBody>
      </p:sp>
      <p:sp>
        <p:nvSpPr>
          <p:cNvPr id="8" name="Θέση υποσέλιδου 7"/>
          <p:cNvSpPr>
            <a:spLocks noGrp="1"/>
          </p:cNvSpPr>
          <p:nvPr>
            <p:ph type="ftr" sz="quarter" idx="11"/>
          </p:nvPr>
        </p:nvSpPr>
        <p:spPr/>
        <p:txBody>
          <a:bodyPr/>
          <a:lstStyle/>
          <a:p>
            <a:r>
              <a:rPr lang="el-GR" smtClean="0"/>
              <a:t>Αρχιτεκτονική και Μέθοδοι Σχεδίασης</a:t>
            </a:r>
            <a:endParaRPr lang="el-GR"/>
          </a:p>
        </p:txBody>
      </p:sp>
      <p:sp>
        <p:nvSpPr>
          <p:cNvPr id="9" name="Θέση αριθμού διαφάνειας 8"/>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3074660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4D64D696-4110-4762-B606-4FBA003638FA}" type="datetime1">
              <a:rPr lang="el-GR" smtClean="0"/>
              <a:t>5/5/2014</a:t>
            </a:fld>
            <a:endParaRPr lang="el-GR"/>
          </a:p>
        </p:txBody>
      </p:sp>
      <p:sp>
        <p:nvSpPr>
          <p:cNvPr id="4" name="Θέση υποσέλιδου 3"/>
          <p:cNvSpPr>
            <a:spLocks noGrp="1"/>
          </p:cNvSpPr>
          <p:nvPr>
            <p:ph type="ftr" sz="quarter" idx="11"/>
          </p:nvPr>
        </p:nvSpPr>
        <p:spPr/>
        <p:txBody>
          <a:bodyPr/>
          <a:lstStyle/>
          <a:p>
            <a:r>
              <a:rPr lang="el-GR" smtClean="0"/>
              <a:t>Αρχιτεκτονική και Μέθοδοι Σχεδίασης</a:t>
            </a:r>
            <a:endParaRPr lang="el-GR"/>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3778247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09B8A22E-252A-4435-8A91-0FD7DD753584}" type="datetime1">
              <a:rPr lang="el-GR" smtClean="0"/>
              <a:t>5/5/2014</a:t>
            </a:fld>
            <a:endParaRPr lang="el-GR"/>
          </a:p>
        </p:txBody>
      </p:sp>
      <p:sp>
        <p:nvSpPr>
          <p:cNvPr id="3" name="Θέση υποσέλιδου 2"/>
          <p:cNvSpPr>
            <a:spLocks noGrp="1"/>
          </p:cNvSpPr>
          <p:nvPr>
            <p:ph type="ftr" sz="quarter" idx="11"/>
          </p:nvPr>
        </p:nvSpPr>
        <p:spPr/>
        <p:txBody>
          <a:bodyPr/>
          <a:lstStyle/>
          <a:p>
            <a:r>
              <a:rPr lang="el-GR" smtClean="0"/>
              <a:t>Αρχιτεκτονική και Μέθοδοι Σχεδίασης</a:t>
            </a:r>
            <a:endParaRPr lang="el-GR"/>
          </a:p>
        </p:txBody>
      </p:sp>
      <p:sp>
        <p:nvSpPr>
          <p:cNvPr id="4" name="Θέση αριθμού διαφάνειας 3"/>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1167687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36BB1BFB-F172-4C6C-AD0E-487A054C8E7F}" type="datetime1">
              <a:rPr lang="el-GR" smtClean="0"/>
              <a:t>5/5/2014</a:t>
            </a:fld>
            <a:endParaRPr lang="el-GR"/>
          </a:p>
        </p:txBody>
      </p:sp>
      <p:sp>
        <p:nvSpPr>
          <p:cNvPr id="6" name="Θέση υποσέλιδου 5"/>
          <p:cNvSpPr>
            <a:spLocks noGrp="1"/>
          </p:cNvSpPr>
          <p:nvPr>
            <p:ph type="ftr" sz="quarter" idx="11"/>
          </p:nvPr>
        </p:nvSpPr>
        <p:spPr/>
        <p:txBody>
          <a:bodyPr/>
          <a:lstStyle/>
          <a:p>
            <a:r>
              <a:rPr lang="el-GR" smtClean="0"/>
              <a:t>Αρχιτεκτονική και Μέθοδοι Σχεδίασης</a:t>
            </a:r>
            <a:endParaRPr lang="el-GR"/>
          </a:p>
        </p:txBody>
      </p:sp>
      <p:sp>
        <p:nvSpPr>
          <p:cNvPr id="7" name="Θέση αριθμού διαφάνειας 6"/>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2437089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2C1213E7-D3A6-48AC-AE05-509EA4E0676C}" type="datetime1">
              <a:rPr lang="el-GR" smtClean="0"/>
              <a:t>5/5/2014</a:t>
            </a:fld>
            <a:endParaRPr lang="el-GR"/>
          </a:p>
        </p:txBody>
      </p:sp>
      <p:sp>
        <p:nvSpPr>
          <p:cNvPr id="6" name="Θέση υποσέλιδου 5"/>
          <p:cNvSpPr>
            <a:spLocks noGrp="1"/>
          </p:cNvSpPr>
          <p:nvPr>
            <p:ph type="ftr" sz="quarter" idx="11"/>
          </p:nvPr>
        </p:nvSpPr>
        <p:spPr/>
        <p:txBody>
          <a:bodyPr/>
          <a:lstStyle/>
          <a:p>
            <a:r>
              <a:rPr lang="el-GR" smtClean="0"/>
              <a:t>Αρχιτεκτονική και Μέθοδοι Σχεδίασης</a:t>
            </a:r>
            <a:endParaRPr lang="el-GR"/>
          </a:p>
        </p:txBody>
      </p:sp>
      <p:sp>
        <p:nvSpPr>
          <p:cNvPr id="7" name="Θέση αριθμού διαφάνειας 6"/>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2895363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08960F-44CE-484C-879C-8FD0FE5CB10F}" type="datetime1">
              <a:rPr lang="el-GR" smtClean="0"/>
              <a:t>5/5/2014</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Αρχιτεκτονική και Μέθοδοι Σχεδίασης</a:t>
            </a: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B3E41E-24DC-44E5-A242-12538B377EB6}" type="slidenum">
              <a:rPr lang="el-GR" smtClean="0"/>
              <a:pPr/>
              <a:t>‹#›</a:t>
            </a:fld>
            <a:endParaRPr lang="el-GR"/>
          </a:p>
        </p:txBody>
      </p:sp>
    </p:spTree>
    <p:extLst>
      <p:ext uri="{BB962C8B-B14F-4D97-AF65-F5344CB8AC3E}">
        <p14:creationId xmlns:p14="http://schemas.microsoft.com/office/powerpoint/2010/main" val="42162097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www.teilar.gr/" TargetMode="External"/><Relationship Id="rId7" Type="http://schemas.openxmlformats.org/officeDocument/2006/relationships/hyperlink" Target="http://www.edulll.gr/" TargetMode="Externa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2.png"/><Relationship Id="rId5" Type="http://schemas.openxmlformats.org/officeDocument/2006/relationships/hyperlink" Target="http://creativecommons.org/licenses/by-nc-nd/3.0/deed.el" TargetMode="External"/><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Layout" Target="../slideLayouts/slideLayout2.xml"/><Relationship Id="rId1" Type="http://schemas.openxmlformats.org/officeDocument/2006/relationships/tags" Target="../tags/tag10.xml"/><Relationship Id="rId5" Type="http://schemas.microsoft.com/office/2007/relationships/hdphoto" Target="../media/hdphoto1.wdp"/><Relationship Id="rId4" Type="http://schemas.openxmlformats.org/officeDocument/2006/relationships/image" Target="../media/image5.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4.png"/><Relationship Id="rId4" Type="http://schemas.openxmlformats.org/officeDocument/2006/relationships/hyperlink" Target="http://www.edulll.gr/"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11.xml"/><Relationship Id="rId6" Type="http://schemas.microsoft.com/office/2007/relationships/hdphoto" Target="../media/hdphoto1.wdp"/><Relationship Id="rId5" Type="http://schemas.openxmlformats.org/officeDocument/2006/relationships/image" Target="../media/image5.jpeg"/><Relationship Id="rId4" Type="http://schemas.openxmlformats.org/officeDocument/2006/relationships/slide" Target="slide4.xml"/></Relationships>
</file>

<file path=ppt/slides/_rels/slide34.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1.xml"/><Relationship Id="rId1" Type="http://schemas.openxmlformats.org/officeDocument/2006/relationships/tags" Target="../tags/tag12.xml"/><Relationship Id="rId6" Type="http://schemas.openxmlformats.org/officeDocument/2006/relationships/image" Target="../media/image3.png"/><Relationship Id="rId5" Type="http://schemas.openxmlformats.org/officeDocument/2006/relationships/hyperlink" Target="http://www.edulll.gr/" TargetMode="Externa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8" Type="http://schemas.openxmlformats.org/officeDocument/2006/relationships/slide" Target="slide17.xml"/><Relationship Id="rId3" Type="http://schemas.openxmlformats.org/officeDocument/2006/relationships/tags" Target="../tags/tag7.xml"/><Relationship Id="rId7" Type="http://schemas.openxmlformats.org/officeDocument/2006/relationships/slide" Target="slide8.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slide" Target="slide7.xml"/><Relationship Id="rId5" Type="http://schemas.openxmlformats.org/officeDocument/2006/relationships/slide" Target="slide5.xml"/><Relationship Id="rId4"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xml"/><Relationship Id="rId1" Type="http://schemas.openxmlformats.org/officeDocument/2006/relationships/tags" Target="../tags/tag8.xml"/><Relationship Id="rId6" Type="http://schemas.microsoft.com/office/2007/relationships/hdphoto" Target="../media/hdphoto1.wdp"/><Relationship Id="rId5" Type="http://schemas.openxmlformats.org/officeDocument/2006/relationships/image" Target="../media/image5.jpeg"/><Relationship Id="rId4" Type="http://schemas.openxmlformats.org/officeDocument/2006/relationships/slide" Target="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Εικόνα 1" descr="Λογότυπο Τεχνολογικό Εκπαιδευτικό Ίδρυμα Θεσσαλίας.">
            <a:hlinkClick r:id="rId3" tooltip="Μετάβαση στην Ιστοσελίδα του Ιδρύματος"/>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1188" y="449376"/>
            <a:ext cx="3456432" cy="1146048"/>
          </a:xfrm>
          <a:prstGeom prst="rect">
            <a:avLst/>
          </a:prstGeom>
        </p:spPr>
      </p:pic>
      <p:sp>
        <p:nvSpPr>
          <p:cNvPr id="2" name="Τίτλος 1"/>
          <p:cNvSpPr>
            <a:spLocks noGrp="1"/>
          </p:cNvSpPr>
          <p:nvPr>
            <p:ph type="ctrTitle"/>
          </p:nvPr>
        </p:nvSpPr>
        <p:spPr>
          <a:xfrm>
            <a:off x="755576" y="1628801"/>
            <a:ext cx="7628012" cy="936103"/>
          </a:xfrm>
        </p:spPr>
        <p:txBody>
          <a:bodyPr>
            <a:noAutofit/>
          </a:bodyPr>
          <a:lstStyle/>
          <a:p>
            <a:r>
              <a:rPr lang="el-GR" sz="4100" b="1" dirty="0" smtClean="0">
                <a:solidFill>
                  <a:prstClr val="black"/>
                </a:solidFill>
              </a:rPr>
              <a:t>Οργάνωση και Διοίκηση Επιχειρήσεων</a:t>
            </a:r>
            <a:endParaRPr lang="el-GR" sz="4100" dirty="0"/>
          </a:p>
        </p:txBody>
      </p:sp>
      <p:sp>
        <p:nvSpPr>
          <p:cNvPr id="3" name="Θέση περιεχομένου 1"/>
          <p:cNvSpPr>
            <a:spLocks noGrp="1"/>
          </p:cNvSpPr>
          <p:nvPr>
            <p:ph type="subTitle" idx="1"/>
          </p:nvPr>
        </p:nvSpPr>
        <p:spPr>
          <a:xfrm>
            <a:off x="395536" y="2708920"/>
            <a:ext cx="8352928" cy="2948930"/>
          </a:xfrm>
        </p:spPr>
        <p:txBody>
          <a:bodyPr>
            <a:normAutofit/>
          </a:bodyPr>
          <a:lstStyle/>
          <a:p>
            <a:pPr lvl="0">
              <a:lnSpc>
                <a:spcPct val="110000"/>
              </a:lnSpc>
              <a:spcBef>
                <a:spcPts val="0"/>
              </a:spcBef>
              <a:defRPr/>
            </a:pPr>
            <a:r>
              <a:rPr lang="el-GR" sz="3000" b="1" dirty="0">
                <a:solidFill>
                  <a:prstClr val="black"/>
                </a:solidFill>
                <a:cs typeface="Arial" charset="0"/>
              </a:rPr>
              <a:t>Ενότητα </a:t>
            </a:r>
            <a:r>
              <a:rPr lang="el-GR" sz="3000" b="1" dirty="0" smtClean="0">
                <a:solidFill>
                  <a:prstClr val="black"/>
                </a:solidFill>
                <a:cs typeface="Arial" charset="0"/>
              </a:rPr>
              <a:t>4</a:t>
            </a:r>
            <a:r>
              <a:rPr lang="en-US" sz="3000" b="1" dirty="0" smtClean="0">
                <a:solidFill>
                  <a:prstClr val="black"/>
                </a:solidFill>
                <a:cs typeface="Arial" charset="0"/>
              </a:rPr>
              <a:t>:</a:t>
            </a:r>
            <a:r>
              <a:rPr lang="el-GR" sz="3000" b="1" dirty="0" smtClean="0">
                <a:solidFill>
                  <a:prstClr val="black"/>
                </a:solidFill>
                <a:cs typeface="Arial" charset="0"/>
              </a:rPr>
              <a:t>  </a:t>
            </a:r>
            <a:r>
              <a:rPr lang="el-GR" sz="3000" dirty="0" smtClean="0">
                <a:solidFill>
                  <a:prstClr val="black"/>
                </a:solidFill>
                <a:cs typeface="Arial" charset="0"/>
              </a:rPr>
              <a:t>Ομάδες-Συγκρούσεις</a:t>
            </a:r>
            <a:r>
              <a:rPr lang="en-US" sz="3000" dirty="0" smtClean="0">
                <a:solidFill>
                  <a:prstClr val="black"/>
                </a:solidFill>
                <a:cs typeface="Arial" charset="0"/>
              </a:rPr>
              <a:t>.</a:t>
            </a:r>
            <a:endParaRPr lang="el-GR" sz="3000" dirty="0">
              <a:solidFill>
                <a:prstClr val="black"/>
              </a:solidFill>
              <a:cs typeface="Arial" charset="0"/>
            </a:endParaRPr>
          </a:p>
          <a:p>
            <a:pPr lvl="0">
              <a:lnSpc>
                <a:spcPct val="110000"/>
              </a:lnSpc>
              <a:spcBef>
                <a:spcPts val="0"/>
              </a:spcBef>
              <a:defRPr/>
            </a:pPr>
            <a:r>
              <a:rPr lang="el-GR" sz="3000" dirty="0" smtClean="0">
                <a:solidFill>
                  <a:prstClr val="black"/>
                </a:solidFill>
                <a:cs typeface="Arial" charset="0"/>
              </a:rPr>
              <a:t>Διδάσκων</a:t>
            </a:r>
            <a:r>
              <a:rPr lang="el-GR" sz="3000" dirty="0">
                <a:solidFill>
                  <a:prstClr val="black"/>
                </a:solidFill>
                <a:cs typeface="Arial" charset="0"/>
              </a:rPr>
              <a:t>: </a:t>
            </a:r>
            <a:r>
              <a:rPr lang="el-GR" sz="3000" dirty="0" smtClean="0">
                <a:solidFill>
                  <a:prstClr val="black"/>
                </a:solidFill>
                <a:cs typeface="Arial" charset="0"/>
              </a:rPr>
              <a:t>Γεώργιος </a:t>
            </a:r>
            <a:r>
              <a:rPr lang="el-GR" sz="3000" dirty="0" err="1" smtClean="0">
                <a:solidFill>
                  <a:prstClr val="black"/>
                </a:solidFill>
                <a:cs typeface="Arial" charset="0"/>
              </a:rPr>
              <a:t>Ασπρίδης</a:t>
            </a:r>
            <a:r>
              <a:rPr lang="el-GR" sz="3000" dirty="0" smtClean="0">
                <a:solidFill>
                  <a:prstClr val="black"/>
                </a:solidFill>
                <a:cs typeface="Arial" charset="0"/>
              </a:rPr>
              <a:t>,</a:t>
            </a:r>
          </a:p>
          <a:p>
            <a:pPr lvl="0">
              <a:lnSpc>
                <a:spcPct val="110000"/>
              </a:lnSpc>
              <a:spcBef>
                <a:spcPts val="0"/>
              </a:spcBef>
              <a:spcAft>
                <a:spcPts val="1200"/>
              </a:spcAft>
              <a:defRPr/>
            </a:pPr>
            <a:r>
              <a:rPr lang="el-GR" sz="3000" dirty="0" smtClean="0">
                <a:solidFill>
                  <a:prstClr val="black"/>
                </a:solidFill>
                <a:cs typeface="Arial" charset="0"/>
              </a:rPr>
              <a:t>Επίκουρος Καθηγητής</a:t>
            </a:r>
            <a:r>
              <a:rPr lang="el-GR" sz="3000" dirty="0">
                <a:solidFill>
                  <a:prstClr val="black"/>
                </a:solidFill>
                <a:cs typeface="Arial" charset="0"/>
              </a:rPr>
              <a:t>.</a:t>
            </a:r>
          </a:p>
          <a:p>
            <a:pPr lvl="0">
              <a:lnSpc>
                <a:spcPct val="110000"/>
              </a:lnSpc>
              <a:spcBef>
                <a:spcPts val="0"/>
              </a:spcBef>
              <a:defRPr/>
            </a:pPr>
            <a:r>
              <a:rPr lang="el-GR" sz="3000" dirty="0">
                <a:solidFill>
                  <a:prstClr val="black"/>
                </a:solidFill>
                <a:cs typeface="Arial" charset="0"/>
              </a:rPr>
              <a:t>Τμήμα </a:t>
            </a:r>
            <a:r>
              <a:rPr lang="el-GR" sz="3000" dirty="0" smtClean="0">
                <a:solidFill>
                  <a:prstClr val="black"/>
                </a:solidFill>
                <a:cs typeface="Arial" charset="0"/>
              </a:rPr>
              <a:t>Διοίκησης Επιχειρήσεων</a:t>
            </a:r>
            <a:r>
              <a:rPr lang="el-GR" sz="2800" dirty="0" smtClean="0">
                <a:solidFill>
                  <a:prstClr val="black"/>
                </a:solidFill>
                <a:cs typeface="Arial" charset="0"/>
              </a:rPr>
              <a:t>. </a:t>
            </a:r>
            <a:endParaRPr lang="en-US" sz="2800" b="1" dirty="0">
              <a:solidFill>
                <a:prstClr val="black"/>
              </a:solidFill>
              <a:cs typeface="Arial" charset="0"/>
            </a:endParaRPr>
          </a:p>
          <a:p>
            <a:endParaRPr lang="el-GR" dirty="0"/>
          </a:p>
        </p:txBody>
      </p:sp>
      <p:pic>
        <p:nvPicPr>
          <p:cNvPr id="7" name="Εικόνα 2" descr="Λογότυπο για Άδειες χρήσης Creative Commons, B Y, NC, ND.">
            <a:hlinkClick r:id="rId5" tooltip="Μετάβαση στην Άδεια Χρήσης"/>
          </p:cNvPr>
          <p:cNvPicPr>
            <a:picLocks noChangeAspect="1" noChangeArrowheads="1"/>
          </p:cNvPicPr>
          <p:nvPr/>
        </p:nvPicPr>
        <p:blipFill>
          <a:blip r:embed="rId6" cstate="print"/>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a:hlinkClick r:id="rId7" tooltip="Μετάβαση σε www.edulll.gr"/>
          </p:cNvPr>
          <p:cNvPicPr>
            <a:picLocks noChangeAspect="1" noChangeArrowheads="1"/>
          </p:cNvPicPr>
          <p:nvPr/>
        </p:nvPicPr>
        <p:blipFill>
          <a:blip r:embed="rId8" cstate="print"/>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25066032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lgn="ctr" eaLnBrk="1" hangingPunct="1">
              <a:defRPr/>
            </a:pPr>
            <a:r>
              <a:rPr lang="el-GR" b="1" dirty="0" smtClean="0">
                <a:solidFill>
                  <a:schemeClr val="tx1"/>
                </a:solidFill>
                <a:latin typeface="Times New Roman" pitchFamily="18" charset="0"/>
                <a:cs typeface="Times New Roman" pitchFamily="18" charset="0"/>
              </a:rPr>
              <a:t>Εννοιολογικές οριοθετήσεις</a:t>
            </a:r>
            <a:endParaRPr lang="en-US" b="1" dirty="0" smtClean="0">
              <a:solidFill>
                <a:schemeClr val="tx1"/>
              </a:solidFill>
              <a:latin typeface="Times New Roman" pitchFamily="18" charset="0"/>
              <a:cs typeface="Times New Roman" pitchFamily="18" charset="0"/>
            </a:endParaRPr>
          </a:p>
        </p:txBody>
      </p:sp>
      <p:sp>
        <p:nvSpPr>
          <p:cNvPr id="73730" name="Rectangle 3"/>
          <p:cNvSpPr>
            <a:spLocks noGrp="1" noChangeArrowheads="1"/>
          </p:cNvSpPr>
          <p:nvPr>
            <p:ph idx="1"/>
          </p:nvPr>
        </p:nvSpPr>
        <p:spPr/>
        <p:txBody>
          <a:bodyPr/>
          <a:lstStyle/>
          <a:p>
            <a:pPr algn="just" eaLnBrk="1" hangingPunct="1"/>
            <a:endParaRPr lang="el-GR" altLang="el-GR" sz="3200" dirty="0" smtClean="0"/>
          </a:p>
          <a:p>
            <a:pPr eaLnBrk="1" hangingPunct="1">
              <a:buFont typeface="Wingdings 3" pitchFamily="18" charset="2"/>
              <a:buNone/>
            </a:pPr>
            <a:r>
              <a:rPr lang="el-GR" altLang="el-GR" sz="3200" dirty="0" smtClean="0">
                <a:latin typeface="Times New Roman" pitchFamily="18" charset="0"/>
                <a:cs typeface="Times New Roman" pitchFamily="18" charset="0"/>
              </a:rPr>
              <a:t>	Η ομάδα είναι ένα σύνολο ατόμων που αναπτύσσουν σχέσεις και εξαρτήσεις μεταξύ τους, επιδιώκουν κοινούς σκοπούς και αντιλαμβάνονται τους εαυτούς τους ως μέλη της ομάδας.</a:t>
            </a:r>
          </a:p>
          <a:p>
            <a:pPr eaLnBrk="1" hangingPunct="1"/>
            <a:endParaRPr lang="el-GR" altLang="el-GR" dirty="0" smtClean="0">
              <a:cs typeface="Arial" charset="0"/>
            </a:endParaRPr>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a:solidFill>
                  <a:prstClr val="black"/>
                </a:solidFill>
                <a:cs typeface="Arial" charset="0"/>
              </a:rPr>
              <a:t>Ομάδες-Συγκρούσεις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10</a:t>
            </a:fld>
            <a:endParaRPr lang="el-GR" sz="1400" dirty="0">
              <a:solidFill>
                <a:prstClr val="black"/>
              </a:solidFill>
            </a:endParaRPr>
          </a:p>
        </p:txBody>
      </p:sp>
    </p:spTree>
    <p:extLst>
      <p:ext uri="{BB962C8B-B14F-4D97-AF65-F5344CB8AC3E}">
        <p14:creationId xmlns:p14="http://schemas.microsoft.com/office/powerpoint/2010/main" val="16050396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ctr" eaLnBrk="1" hangingPunct="1">
              <a:defRPr/>
            </a:pPr>
            <a:r>
              <a:rPr lang="el-GR" b="1" dirty="0" smtClean="0">
                <a:solidFill>
                  <a:schemeClr val="tx1"/>
                </a:solidFill>
                <a:latin typeface="Times New Roman" pitchFamily="18" charset="0"/>
                <a:cs typeface="Times New Roman" pitchFamily="18" charset="0"/>
              </a:rPr>
              <a:t>Δυναμική των ομάδων</a:t>
            </a:r>
            <a:endParaRPr lang="el-GR" b="1" dirty="0" smtClean="0">
              <a:solidFill>
                <a:schemeClr val="tx1"/>
              </a:solidFill>
              <a:latin typeface="Times New Roman" pitchFamily="18" charset="0"/>
              <a:cs typeface="Times New Roman" pitchFamily="18" charset="0"/>
            </a:endParaRPr>
          </a:p>
        </p:txBody>
      </p:sp>
      <p:sp>
        <p:nvSpPr>
          <p:cNvPr id="74754" name="Rectangle 3"/>
          <p:cNvSpPr>
            <a:spLocks noGrp="1" noChangeArrowheads="1"/>
          </p:cNvSpPr>
          <p:nvPr>
            <p:ph idx="1"/>
          </p:nvPr>
        </p:nvSpPr>
        <p:spPr/>
        <p:txBody>
          <a:bodyPr/>
          <a:lstStyle/>
          <a:p>
            <a:pPr eaLnBrk="1" hangingPunct="1"/>
            <a:r>
              <a:rPr lang="el-GR" altLang="el-GR" smtClean="0">
                <a:latin typeface="Times New Roman" pitchFamily="18" charset="0"/>
                <a:cs typeface="Times New Roman" pitchFamily="18" charset="0"/>
              </a:rPr>
              <a:t>Αντιμετώπιση της πολυπλοκότητας.</a:t>
            </a:r>
          </a:p>
          <a:p>
            <a:pPr eaLnBrk="1" hangingPunct="1"/>
            <a:r>
              <a:rPr lang="el-GR" altLang="el-GR" smtClean="0">
                <a:latin typeface="Times New Roman" pitchFamily="18" charset="0"/>
                <a:cs typeface="Times New Roman" pitchFamily="18" charset="0"/>
              </a:rPr>
              <a:t>Ικανοποίηση προσωπικών αναγκών.</a:t>
            </a:r>
          </a:p>
          <a:p>
            <a:pPr eaLnBrk="1" hangingPunct="1"/>
            <a:r>
              <a:rPr lang="el-GR" altLang="el-GR" smtClean="0">
                <a:latin typeface="Times New Roman" pitchFamily="18" charset="0"/>
                <a:cs typeface="Times New Roman" pitchFamily="18" charset="0"/>
              </a:rPr>
              <a:t>Διαδικασία ανάπτυξης της προσωπικότητας των μελών.</a:t>
            </a:r>
            <a:endParaRPr lang="en-US" altLang="el-GR" smtClean="0">
              <a:latin typeface="Times New Roman" pitchFamily="18" charset="0"/>
              <a:cs typeface="Times New Roman" pitchFamily="18" charset="0"/>
            </a:endParaRPr>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a:solidFill>
                  <a:prstClr val="black"/>
                </a:solidFill>
                <a:cs typeface="Arial" charset="0"/>
              </a:rPr>
              <a:t>Ομάδες-Συγκρούσεις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11</a:t>
            </a:fld>
            <a:endParaRPr lang="el-GR" sz="1400" dirty="0">
              <a:solidFill>
                <a:prstClr val="black"/>
              </a:solidFill>
            </a:endParaRPr>
          </a:p>
        </p:txBody>
      </p:sp>
    </p:spTree>
    <p:extLst>
      <p:ext uri="{BB962C8B-B14F-4D97-AF65-F5344CB8AC3E}">
        <p14:creationId xmlns:p14="http://schemas.microsoft.com/office/powerpoint/2010/main" val="21859142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defRPr/>
            </a:pPr>
            <a:r>
              <a:rPr lang="el-GR" b="1" dirty="0" smtClean="0">
                <a:solidFill>
                  <a:schemeClr val="tx1"/>
                </a:solidFill>
                <a:latin typeface="Times New Roman" pitchFamily="18" charset="0"/>
                <a:cs typeface="Times New Roman" pitchFamily="18" charset="0"/>
              </a:rPr>
              <a:t>Ομάδα και άτομο</a:t>
            </a:r>
            <a:endParaRPr lang="en-US" b="1" dirty="0" smtClean="0">
              <a:solidFill>
                <a:schemeClr val="tx1"/>
              </a:solidFill>
              <a:latin typeface="Times New Roman" pitchFamily="18" charset="0"/>
              <a:cs typeface="Times New Roman" pitchFamily="18" charset="0"/>
            </a:endParaRPr>
          </a:p>
        </p:txBody>
      </p:sp>
      <p:sp>
        <p:nvSpPr>
          <p:cNvPr id="75778" name="Rectangle 3"/>
          <p:cNvSpPr>
            <a:spLocks noGrp="1" noChangeArrowheads="1"/>
          </p:cNvSpPr>
          <p:nvPr>
            <p:ph idx="1"/>
          </p:nvPr>
        </p:nvSpPr>
        <p:spPr/>
        <p:txBody>
          <a:bodyPr/>
          <a:lstStyle/>
          <a:p>
            <a:r>
              <a:rPr lang="el-GR" altLang="el-GR" sz="2400" smtClean="0">
                <a:latin typeface="Times New Roman" pitchFamily="18" charset="0"/>
                <a:cs typeface="Times New Roman" pitchFamily="18" charset="0"/>
              </a:rPr>
              <a:t>Είναι περισσότερο αποδοτική μια ομάδα από ένα ειδικευμένο άτομο</a:t>
            </a:r>
            <a:r>
              <a:rPr lang="en-US" altLang="el-GR" sz="2400" smtClean="0">
                <a:latin typeface="Times New Roman" pitchFamily="18" charset="0"/>
                <a:cs typeface="Times New Roman" pitchFamily="18" charset="0"/>
              </a:rPr>
              <a:t>; </a:t>
            </a:r>
            <a:endParaRPr lang="el-GR" altLang="el-GR" sz="2400" smtClean="0">
              <a:latin typeface="Times New Roman" pitchFamily="18" charset="0"/>
              <a:cs typeface="Times New Roman" pitchFamily="18" charset="0"/>
            </a:endParaRPr>
          </a:p>
          <a:p>
            <a:pPr algn="just"/>
            <a:r>
              <a:rPr lang="el-GR" altLang="el-GR" sz="2400" smtClean="0">
                <a:latin typeface="Times New Roman" pitchFamily="18" charset="0"/>
                <a:cs typeface="Times New Roman" pitchFamily="18" charset="0"/>
              </a:rPr>
              <a:t>Εξαρτάται από το είδος του προβλήματος και τα χαρακτηριστικά του</a:t>
            </a:r>
            <a:r>
              <a:rPr lang="en-US" altLang="el-GR" sz="2400" smtClean="0">
                <a:latin typeface="Times New Roman" pitchFamily="18" charset="0"/>
                <a:cs typeface="Times New Roman" pitchFamily="18" charset="0"/>
              </a:rPr>
              <a:t>.</a:t>
            </a:r>
            <a:endParaRPr lang="el-GR" altLang="el-GR" sz="2400" smtClean="0">
              <a:latin typeface="Times New Roman" pitchFamily="18" charset="0"/>
              <a:cs typeface="Times New Roman" pitchFamily="18" charset="0"/>
            </a:endParaRPr>
          </a:p>
          <a:p>
            <a:pPr lvl="1" eaLnBrk="1" hangingPunct="1"/>
            <a:r>
              <a:rPr lang="el-GR" altLang="el-GR" sz="2200" smtClean="0">
                <a:latin typeface="Times New Roman" pitchFamily="18" charset="0"/>
                <a:cs typeface="Times New Roman" pitchFamily="18" charset="0"/>
              </a:rPr>
              <a:t>Όταν απαιτείται «</a:t>
            </a:r>
            <a:r>
              <a:rPr lang="el-GR" altLang="el-GR" sz="2200" i="1" smtClean="0">
                <a:latin typeface="Times New Roman" pitchFamily="18" charset="0"/>
                <a:cs typeface="Times New Roman" pitchFamily="18" charset="0"/>
              </a:rPr>
              <a:t>σωστή</a:t>
            </a:r>
            <a:r>
              <a:rPr lang="el-GR" altLang="el-GR" sz="2200" smtClean="0">
                <a:latin typeface="Times New Roman" pitchFamily="18" charset="0"/>
                <a:cs typeface="Times New Roman" pitchFamily="18" charset="0"/>
              </a:rPr>
              <a:t>» απάντηση η ομάδα είναι περισσότερο αποτελεσματική.</a:t>
            </a:r>
          </a:p>
          <a:p>
            <a:pPr lvl="1" eaLnBrk="1" hangingPunct="1"/>
            <a:r>
              <a:rPr lang="el-GR" altLang="el-GR" sz="2200" smtClean="0">
                <a:latin typeface="Times New Roman" pitchFamily="18" charset="0"/>
                <a:cs typeface="Times New Roman" pitchFamily="18" charset="0"/>
              </a:rPr>
              <a:t>Σε έργα μάθησης οι ομάδες αποδίδουν καλύτερα.</a:t>
            </a:r>
          </a:p>
          <a:p>
            <a:pPr lvl="1" eaLnBrk="1" hangingPunct="1"/>
            <a:r>
              <a:rPr lang="el-GR" altLang="el-GR" sz="2200" smtClean="0">
                <a:latin typeface="Times New Roman" pitchFamily="18" charset="0"/>
                <a:cs typeface="Times New Roman" pitchFamily="18" charset="0"/>
              </a:rPr>
              <a:t>Σε θεωρητικά ζητήματα οι ομάδες συνήθως απαιτούν περισσότερο χρόνο αλλά δίνουν καλύτερες λύσεις από μεμονωμένα άτομα.</a:t>
            </a:r>
          </a:p>
          <a:p>
            <a:pPr lvl="1" eaLnBrk="1" hangingPunct="1"/>
            <a:r>
              <a:rPr lang="el-GR" altLang="el-GR" sz="2200" smtClean="0">
                <a:latin typeface="Times New Roman" pitchFamily="18" charset="0"/>
                <a:cs typeface="Times New Roman" pitchFamily="18" charset="0"/>
              </a:rPr>
              <a:t>Σε σύνθετες εργασίες οι ομάδες είναι πιο αποτελεσματικές.</a:t>
            </a:r>
          </a:p>
          <a:p>
            <a:pPr lvl="1" eaLnBrk="1" hangingPunct="1"/>
            <a:endParaRPr lang="en-US" altLang="el-GR" sz="2200" smtClean="0"/>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a:solidFill>
                  <a:prstClr val="black"/>
                </a:solidFill>
                <a:cs typeface="Arial" charset="0"/>
              </a:rPr>
              <a:t>Ομάδες-Συγκρούσεις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12</a:t>
            </a:fld>
            <a:endParaRPr lang="el-GR" sz="1400" dirty="0">
              <a:solidFill>
                <a:prstClr val="black"/>
              </a:solidFill>
            </a:endParaRPr>
          </a:p>
        </p:txBody>
      </p:sp>
    </p:spTree>
    <p:extLst>
      <p:ext uri="{BB962C8B-B14F-4D97-AF65-F5344CB8AC3E}">
        <p14:creationId xmlns:p14="http://schemas.microsoft.com/office/powerpoint/2010/main" val="4153892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algn="ctr" eaLnBrk="1" hangingPunct="1">
              <a:defRPr/>
            </a:pPr>
            <a:r>
              <a:rPr lang="el-GR" b="1" dirty="0" smtClean="0">
                <a:solidFill>
                  <a:schemeClr val="tx1"/>
                </a:solidFill>
                <a:latin typeface="Times New Roman" pitchFamily="18" charset="0"/>
                <a:cs typeface="Times New Roman" pitchFamily="18" charset="0"/>
              </a:rPr>
              <a:t>Θετικά των ομάδων</a:t>
            </a:r>
          </a:p>
        </p:txBody>
      </p:sp>
      <p:sp>
        <p:nvSpPr>
          <p:cNvPr id="76802" name="Content Placeholder 2"/>
          <p:cNvSpPr>
            <a:spLocks noGrp="1"/>
          </p:cNvSpPr>
          <p:nvPr>
            <p:ph idx="1"/>
          </p:nvPr>
        </p:nvSpPr>
        <p:spPr/>
        <p:txBody>
          <a:bodyPr/>
          <a:lstStyle/>
          <a:p>
            <a:pPr algn="just">
              <a:lnSpc>
                <a:spcPct val="80000"/>
              </a:lnSpc>
              <a:buFont typeface="Wingdings" pitchFamily="2" charset="2"/>
              <a:buChar char="§"/>
            </a:pPr>
            <a:r>
              <a:rPr lang="el-GR" altLang="el-GR" sz="2400" smtClean="0">
                <a:latin typeface="Times New Roman" pitchFamily="18" charset="0"/>
                <a:cs typeface="Times New Roman" pitchFamily="18" charset="0"/>
              </a:rPr>
              <a:t>Κατανόηση.</a:t>
            </a:r>
            <a:endParaRPr lang="en-US" altLang="el-GR" sz="2400" smtClean="0">
              <a:latin typeface="Times New Roman" pitchFamily="18" charset="0"/>
              <a:cs typeface="Times New Roman" pitchFamily="18" charset="0"/>
            </a:endParaRPr>
          </a:p>
          <a:p>
            <a:pPr algn="just">
              <a:lnSpc>
                <a:spcPct val="80000"/>
              </a:lnSpc>
              <a:buFont typeface="Wingdings" pitchFamily="2" charset="2"/>
              <a:buChar char="§"/>
            </a:pPr>
            <a:r>
              <a:rPr lang="el-GR" altLang="el-GR" sz="2400" smtClean="0">
                <a:latin typeface="Times New Roman" pitchFamily="18" charset="0"/>
                <a:cs typeface="Times New Roman" pitchFamily="18" charset="0"/>
              </a:rPr>
              <a:t>Επισήμανση λαθών.</a:t>
            </a:r>
            <a:endParaRPr lang="en-US" altLang="el-GR" sz="2400" smtClean="0">
              <a:latin typeface="Times New Roman" pitchFamily="18" charset="0"/>
              <a:cs typeface="Times New Roman" pitchFamily="18" charset="0"/>
            </a:endParaRPr>
          </a:p>
          <a:p>
            <a:pPr algn="just">
              <a:lnSpc>
                <a:spcPct val="80000"/>
              </a:lnSpc>
              <a:buFont typeface="Wingdings" pitchFamily="2" charset="2"/>
              <a:buChar char="§"/>
            </a:pPr>
            <a:r>
              <a:rPr lang="el-GR" altLang="el-GR" sz="2400" smtClean="0">
                <a:latin typeface="Times New Roman" pitchFamily="18" charset="0"/>
                <a:cs typeface="Times New Roman" pitchFamily="18" charset="0"/>
              </a:rPr>
              <a:t>Πληροφόρηση και περισσότερες και καλύτερες  εναλλακτικές για την επίλυση του προβλήματος.</a:t>
            </a:r>
          </a:p>
          <a:p>
            <a:pPr algn="just">
              <a:lnSpc>
                <a:spcPct val="80000"/>
              </a:lnSpc>
              <a:buFont typeface="Wingdings" pitchFamily="2" charset="2"/>
              <a:buChar char="§"/>
            </a:pPr>
            <a:r>
              <a:rPr lang="el-GR" altLang="el-GR" sz="2400" smtClean="0">
                <a:latin typeface="Times New Roman" pitchFamily="18" charset="0"/>
                <a:cs typeface="Times New Roman" pitchFamily="18" charset="0"/>
              </a:rPr>
              <a:t>Οι εκτιμήσεις μιας ομάδας συνήθως περιέχουν λιγότερα λάθη από τις εκτιμήσεις μεμονωμένων ατόμων.</a:t>
            </a:r>
            <a:endParaRPr lang="en-US" altLang="el-GR" sz="2400" smtClean="0">
              <a:latin typeface="Times New Roman" pitchFamily="18" charset="0"/>
              <a:cs typeface="Times New Roman" pitchFamily="18" charset="0"/>
            </a:endParaRPr>
          </a:p>
          <a:p>
            <a:pPr algn="just">
              <a:lnSpc>
                <a:spcPct val="80000"/>
              </a:lnSpc>
              <a:buFont typeface="Wingdings" pitchFamily="2" charset="2"/>
              <a:buChar char="§"/>
            </a:pPr>
            <a:r>
              <a:rPr lang="el-GR" altLang="el-GR" sz="2400" smtClean="0">
                <a:latin typeface="Times New Roman" pitchFamily="18" charset="0"/>
                <a:cs typeface="Times New Roman" pitchFamily="18" charset="0"/>
              </a:rPr>
              <a:t>Η συνεργασία αποτελεί κίνητρο για τα μέλη της ομάδας</a:t>
            </a:r>
          </a:p>
          <a:p>
            <a:pPr algn="just">
              <a:lnSpc>
                <a:spcPct val="80000"/>
              </a:lnSpc>
              <a:buFont typeface="Wingdings" pitchFamily="2" charset="2"/>
              <a:buChar char="§"/>
            </a:pPr>
            <a:r>
              <a:rPr lang="el-GR" altLang="el-GR" sz="2400" smtClean="0">
                <a:latin typeface="Times New Roman" pitchFamily="18" charset="0"/>
                <a:cs typeface="Times New Roman" pitchFamily="18" charset="0"/>
              </a:rPr>
              <a:t>Τα μέλη της ομάδας μαθαίνουν γρηγορότερα.</a:t>
            </a:r>
          </a:p>
          <a:p>
            <a:pPr algn="just">
              <a:lnSpc>
                <a:spcPct val="80000"/>
              </a:lnSpc>
              <a:buFont typeface="Wingdings" pitchFamily="2" charset="2"/>
              <a:buChar char="§"/>
            </a:pPr>
            <a:r>
              <a:rPr lang="el-GR" altLang="el-GR" sz="2400" smtClean="0">
                <a:latin typeface="Times New Roman" pitchFamily="18" charset="0"/>
                <a:cs typeface="Times New Roman" pitchFamily="18" charset="0"/>
              </a:rPr>
              <a:t>Η συμμετοχή σε μια ομάδα συνεπάγεται μεγαλύτερη προσήλωση στο στόχο.</a:t>
            </a:r>
            <a:endParaRPr lang="en-US" altLang="el-GR" sz="2400" smtClean="0">
              <a:latin typeface="Times New Roman" pitchFamily="18" charset="0"/>
              <a:cs typeface="Times New Roman" pitchFamily="18" charset="0"/>
            </a:endParaRPr>
          </a:p>
          <a:p>
            <a:pPr eaLnBrk="1" hangingPunct="1"/>
            <a:endParaRPr lang="el-GR" altLang="el-GR" sz="2400" smtClean="0"/>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a:solidFill>
                  <a:prstClr val="black"/>
                </a:solidFill>
                <a:cs typeface="Arial" charset="0"/>
              </a:rPr>
              <a:t>Ομάδες-Συγκρούσεις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13</a:t>
            </a:fld>
            <a:endParaRPr lang="el-GR" sz="1400" dirty="0">
              <a:solidFill>
                <a:prstClr val="black"/>
              </a:solidFill>
            </a:endParaRPr>
          </a:p>
        </p:txBody>
      </p:sp>
    </p:spTree>
    <p:extLst>
      <p:ext uri="{BB962C8B-B14F-4D97-AF65-F5344CB8AC3E}">
        <p14:creationId xmlns:p14="http://schemas.microsoft.com/office/powerpoint/2010/main" val="21840560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pPr>
              <a:defRPr/>
            </a:pPr>
            <a:r>
              <a:rPr lang="el-GR" b="1" dirty="0">
                <a:latin typeface="Times New Roman" pitchFamily="18" charset="0"/>
                <a:cs typeface="Times New Roman" pitchFamily="18" charset="0"/>
              </a:rPr>
              <a:t>Αρνητικά των ομάδων</a:t>
            </a:r>
            <a:endParaRPr lang="en-US" b="1" dirty="0">
              <a:latin typeface="Times New Roman" pitchFamily="18" charset="0"/>
              <a:cs typeface="Times New Roman" pitchFamily="18" charset="0"/>
            </a:endParaRPr>
          </a:p>
        </p:txBody>
      </p:sp>
      <p:sp>
        <p:nvSpPr>
          <p:cNvPr id="4" name="Rectangle 5"/>
          <p:cNvSpPr>
            <a:spLocks noGrp="1" noChangeArrowheads="1"/>
          </p:cNvSpPr>
          <p:nvPr>
            <p:ph sz="half" idx="1"/>
          </p:nvPr>
        </p:nvSpPr>
        <p:spPr>
          <a:xfrm>
            <a:off x="620713" y="1871663"/>
            <a:ext cx="8424862" cy="4411662"/>
          </a:xfrm>
        </p:spPr>
        <p:txBody>
          <a:bodyPr/>
          <a:lstStyle/>
          <a:p>
            <a:pPr eaLnBrk="1" hangingPunct="1">
              <a:lnSpc>
                <a:spcPct val="80000"/>
              </a:lnSpc>
              <a:buFont typeface="Wingdings" pitchFamily="2" charset="2"/>
              <a:buChar char="§"/>
            </a:pPr>
            <a:r>
              <a:rPr lang="el-GR" altLang="el-GR" dirty="0" smtClean="0">
                <a:latin typeface="Times New Roman" pitchFamily="18" charset="0"/>
                <a:cs typeface="Times New Roman" pitchFamily="18" charset="0"/>
              </a:rPr>
              <a:t>Συλλογική σκέψη.</a:t>
            </a:r>
            <a:endParaRPr lang="en-US" altLang="el-GR" dirty="0" smtClean="0">
              <a:latin typeface="Times New Roman" pitchFamily="18" charset="0"/>
              <a:cs typeface="Times New Roman" pitchFamily="18" charset="0"/>
            </a:endParaRPr>
          </a:p>
          <a:p>
            <a:pPr eaLnBrk="1" hangingPunct="1">
              <a:lnSpc>
                <a:spcPct val="80000"/>
              </a:lnSpc>
              <a:buFont typeface="Wingdings" pitchFamily="2" charset="2"/>
              <a:buChar char="§"/>
            </a:pPr>
            <a:r>
              <a:rPr lang="el-GR" altLang="el-GR" dirty="0" smtClean="0">
                <a:latin typeface="Times New Roman" pitchFamily="18" charset="0"/>
                <a:cs typeface="Times New Roman" pitchFamily="18" charset="0"/>
              </a:rPr>
              <a:t>Κόστος σε χρόνο και χρήμα.</a:t>
            </a:r>
            <a:endParaRPr lang="en-US" altLang="el-GR" dirty="0" smtClean="0">
              <a:latin typeface="Times New Roman" pitchFamily="18" charset="0"/>
              <a:cs typeface="Times New Roman" pitchFamily="18" charset="0"/>
            </a:endParaRPr>
          </a:p>
          <a:p>
            <a:pPr eaLnBrk="1" hangingPunct="1">
              <a:lnSpc>
                <a:spcPct val="80000"/>
              </a:lnSpc>
              <a:buFont typeface="Wingdings" pitchFamily="2" charset="2"/>
              <a:buChar char="§"/>
            </a:pPr>
            <a:r>
              <a:rPr lang="el-GR" altLang="el-GR" dirty="0" smtClean="0">
                <a:latin typeface="Times New Roman" pitchFamily="18" charset="0"/>
                <a:cs typeface="Times New Roman" pitchFamily="18" charset="0"/>
              </a:rPr>
              <a:t>Προβλήματα συντονισμού.</a:t>
            </a:r>
            <a:endParaRPr lang="en-US" altLang="el-GR" dirty="0" smtClean="0">
              <a:latin typeface="Times New Roman" pitchFamily="18" charset="0"/>
              <a:cs typeface="Times New Roman" pitchFamily="18" charset="0"/>
            </a:endParaRPr>
          </a:p>
          <a:p>
            <a:pPr eaLnBrk="1" hangingPunct="1">
              <a:lnSpc>
                <a:spcPct val="80000"/>
              </a:lnSpc>
              <a:buFont typeface="Wingdings" pitchFamily="2" charset="2"/>
              <a:buChar char="§"/>
            </a:pPr>
            <a:r>
              <a:rPr lang="el-GR" altLang="el-GR" dirty="0" smtClean="0">
                <a:latin typeface="Times New Roman" pitchFamily="18" charset="0"/>
                <a:cs typeface="Times New Roman" pitchFamily="18" charset="0"/>
              </a:rPr>
              <a:t>Κυριαρχία κάποιων μελών έναντι άλλων.</a:t>
            </a:r>
            <a:endParaRPr lang="en-US" altLang="el-GR" dirty="0" smtClean="0">
              <a:latin typeface="Times New Roman" pitchFamily="18" charset="0"/>
              <a:cs typeface="Times New Roman" pitchFamily="18" charset="0"/>
            </a:endParaRPr>
          </a:p>
          <a:p>
            <a:pPr eaLnBrk="1" hangingPunct="1">
              <a:lnSpc>
                <a:spcPct val="80000"/>
              </a:lnSpc>
              <a:buFont typeface="Wingdings" pitchFamily="2" charset="2"/>
              <a:buChar char="§"/>
            </a:pPr>
            <a:r>
              <a:rPr lang="el-GR" altLang="el-GR" dirty="0" smtClean="0">
                <a:latin typeface="Times New Roman" pitchFamily="18" charset="0"/>
                <a:cs typeface="Times New Roman" pitchFamily="18" charset="0"/>
              </a:rPr>
              <a:t>Κάποια μέλη στηρίζονται στους άλλους για την ολοκλήρωση του έργου.</a:t>
            </a:r>
            <a:endParaRPr lang="en-US" altLang="el-GR" dirty="0" smtClean="0">
              <a:latin typeface="Times New Roman" pitchFamily="18" charset="0"/>
              <a:cs typeface="Times New Roman" pitchFamily="18" charset="0"/>
            </a:endParaRPr>
          </a:p>
          <a:p>
            <a:pPr eaLnBrk="1" hangingPunct="1">
              <a:lnSpc>
                <a:spcPct val="80000"/>
              </a:lnSpc>
              <a:buFont typeface="Wingdings" pitchFamily="2" charset="2"/>
              <a:buChar char="§"/>
            </a:pPr>
            <a:r>
              <a:rPr lang="el-GR" altLang="el-GR" dirty="0" smtClean="0">
                <a:latin typeface="Times New Roman" pitchFamily="18" charset="0"/>
                <a:cs typeface="Times New Roman" pitchFamily="18" charset="0"/>
              </a:rPr>
              <a:t>Σπατάλη χρόνου. </a:t>
            </a:r>
            <a:endParaRPr lang="en-US" altLang="el-GR" dirty="0" smtClean="0">
              <a:latin typeface="Times New Roman" pitchFamily="18" charset="0"/>
              <a:cs typeface="Times New Roman" pitchFamily="18" charset="0"/>
            </a:endParaRPr>
          </a:p>
          <a:p>
            <a:pPr eaLnBrk="1" hangingPunct="1">
              <a:lnSpc>
                <a:spcPct val="80000"/>
              </a:lnSpc>
              <a:buFont typeface="Wingdings" pitchFamily="2" charset="2"/>
              <a:buChar char="§"/>
            </a:pPr>
            <a:r>
              <a:rPr lang="el-GR" altLang="el-GR" dirty="0" smtClean="0">
                <a:latin typeface="Times New Roman" pitchFamily="18" charset="0"/>
                <a:cs typeface="Times New Roman" pitchFamily="18" charset="0"/>
              </a:rPr>
              <a:t>Δυσκολίες έκφρασης της άποψης των μελών.</a:t>
            </a:r>
            <a:endParaRPr lang="en-US" altLang="el-GR" dirty="0" smtClean="0">
              <a:latin typeface="Times New Roman" pitchFamily="18" charset="0"/>
              <a:cs typeface="Times New Roman" pitchFamily="18" charset="0"/>
            </a:endParaRPr>
          </a:p>
        </p:txBody>
      </p:sp>
      <p:sp>
        <p:nvSpPr>
          <p:cNvPr id="6" name="Θέση υποσέλιδου 1" descr="."/>
          <p:cNvSpPr>
            <a:spLocks noGrp="1"/>
          </p:cNvSpPr>
          <p:nvPr>
            <p:ph type="ftr" sz="quarter" idx="11"/>
          </p:nvPr>
        </p:nvSpPr>
        <p:spPr>
          <a:xfrm>
            <a:off x="3052192" y="6356350"/>
            <a:ext cx="3031976" cy="365125"/>
          </a:xfrm>
        </p:spPr>
        <p:txBody>
          <a:bodyPr/>
          <a:lstStyle/>
          <a:p>
            <a:r>
              <a:rPr lang="el-GR" sz="1400" dirty="0">
                <a:solidFill>
                  <a:prstClr val="black"/>
                </a:solidFill>
                <a:cs typeface="Arial" charset="0"/>
              </a:rPr>
              <a:t>Ομάδες-Συγκρούσεις</a:t>
            </a:r>
            <a:endParaRPr lang="el-GR" sz="1400" dirty="0">
              <a:solidFill>
                <a:schemeClr val="tx1"/>
              </a:solidFill>
            </a:endParaRPr>
          </a:p>
        </p:txBody>
      </p:sp>
      <p:sp>
        <p:nvSpPr>
          <p:cNvPr id="7"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14</a:t>
            </a:fld>
            <a:endParaRPr lang="el-GR" sz="1400" dirty="0">
              <a:solidFill>
                <a:prstClr val="black"/>
              </a:solidFill>
            </a:endParaRPr>
          </a:p>
        </p:txBody>
      </p:sp>
    </p:spTree>
    <p:extLst>
      <p:ext uri="{BB962C8B-B14F-4D97-AF65-F5344CB8AC3E}">
        <p14:creationId xmlns:p14="http://schemas.microsoft.com/office/powerpoint/2010/main" val="4608495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lgn="ctr" eaLnBrk="1" hangingPunct="1">
              <a:defRPr/>
            </a:pPr>
            <a:r>
              <a:rPr lang="el-GR" b="1" dirty="0" smtClean="0">
                <a:solidFill>
                  <a:schemeClr val="tx1"/>
                </a:solidFill>
                <a:latin typeface="Times New Roman" pitchFamily="18" charset="0"/>
                <a:cs typeface="Times New Roman" pitchFamily="18" charset="0"/>
              </a:rPr>
              <a:t>Στάδια ανάπτυξης ομάδων</a:t>
            </a:r>
            <a:endParaRPr lang="en-US" b="1" dirty="0" smtClean="0">
              <a:solidFill>
                <a:schemeClr val="tx1"/>
              </a:solidFill>
              <a:latin typeface="Times New Roman" pitchFamily="18" charset="0"/>
              <a:cs typeface="Times New Roman" pitchFamily="18" charset="0"/>
            </a:endParaRPr>
          </a:p>
        </p:txBody>
      </p:sp>
      <p:sp>
        <p:nvSpPr>
          <p:cNvPr id="12291" name="Rectangle 3"/>
          <p:cNvSpPr>
            <a:spLocks noGrp="1" noChangeArrowheads="1"/>
          </p:cNvSpPr>
          <p:nvPr>
            <p:ph idx="1"/>
          </p:nvPr>
        </p:nvSpPr>
        <p:spPr/>
        <p:txBody>
          <a:bodyPr>
            <a:normAutofit fontScale="85000" lnSpcReduction="10000"/>
          </a:bodyPr>
          <a:lstStyle/>
          <a:p>
            <a:pPr algn="just">
              <a:defRPr/>
            </a:pPr>
            <a:r>
              <a:rPr lang="el-GR" sz="2600" dirty="0" smtClean="0">
                <a:latin typeface="Times New Roman" pitchFamily="18" charset="0"/>
                <a:cs typeface="Times New Roman" pitchFamily="18" charset="0"/>
              </a:rPr>
              <a:t>Στη διάρκεια της εξελικτικής της πορείας η ομάδα μπορεί να παραμείνει για μεγάλο χρονικό διάστημα σε φάση στασιμότητας. </a:t>
            </a:r>
          </a:p>
          <a:p>
            <a:pPr algn="just">
              <a:defRPr/>
            </a:pPr>
            <a:r>
              <a:rPr lang="el-GR" sz="2600" dirty="0" smtClean="0">
                <a:latin typeface="Times New Roman" pitchFamily="18" charset="0"/>
                <a:cs typeface="Times New Roman" pitchFamily="18" charset="0"/>
              </a:rPr>
              <a:t>Η λύση έρχεται είτε εκτός της ομάδας είτε από το εσωτερικό της ομάδας.</a:t>
            </a:r>
            <a:endParaRPr lang="en-US" sz="2600" dirty="0" smtClean="0">
              <a:latin typeface="Times New Roman" pitchFamily="18" charset="0"/>
              <a:cs typeface="Times New Roman" pitchFamily="18" charset="0"/>
            </a:endParaRPr>
          </a:p>
          <a:p>
            <a:pPr algn="just">
              <a:defRPr/>
            </a:pPr>
            <a:r>
              <a:rPr lang="el-GR" sz="2600" dirty="0" smtClean="0">
                <a:latin typeface="Times New Roman" pitchFamily="18" charset="0"/>
                <a:cs typeface="Times New Roman" pitchFamily="18" charset="0"/>
              </a:rPr>
              <a:t>Η ύπαρξη προθεσμιών βοηθά την εξέλιξη της ομάδας και τη μετάβαση από κάθε στάδιο στο επόμενο. </a:t>
            </a:r>
            <a:endParaRPr lang="en-US" sz="2600" dirty="0" smtClean="0">
              <a:latin typeface="Times New Roman" pitchFamily="18" charset="0"/>
              <a:cs typeface="Times New Roman" pitchFamily="18" charset="0"/>
            </a:endParaRPr>
          </a:p>
          <a:p>
            <a:pPr eaLnBrk="1" hangingPunct="1">
              <a:lnSpc>
                <a:spcPct val="90000"/>
              </a:lnSpc>
              <a:defRPr/>
            </a:pPr>
            <a:r>
              <a:rPr lang="el-GR" sz="2600" dirty="0" smtClean="0">
                <a:latin typeface="Times New Roman" pitchFamily="18" charset="0"/>
                <a:cs typeface="Times New Roman" pitchFamily="18" charset="0"/>
              </a:rPr>
              <a:t>Πότε αλλάζει μια ομάδα</a:t>
            </a:r>
            <a:r>
              <a:rPr lang="en-US" sz="2600" dirty="0" smtClean="0">
                <a:latin typeface="Times New Roman" pitchFamily="18" charset="0"/>
                <a:cs typeface="Times New Roman" pitchFamily="18" charset="0"/>
              </a:rPr>
              <a:t>;</a:t>
            </a:r>
          </a:p>
          <a:p>
            <a:pPr lvl="1" eaLnBrk="1" hangingPunct="1">
              <a:lnSpc>
                <a:spcPct val="90000"/>
              </a:lnSpc>
              <a:defRPr/>
            </a:pPr>
            <a:r>
              <a:rPr lang="el-GR" dirty="0" smtClean="0">
                <a:latin typeface="Times New Roman" pitchFamily="18" charset="0"/>
                <a:cs typeface="Times New Roman" pitchFamily="18" charset="0"/>
              </a:rPr>
              <a:t>Κάθε ομάδα εξελίσσεται περνώντας από τα εξής στάδια:</a:t>
            </a:r>
          </a:p>
          <a:p>
            <a:pPr lvl="2" eaLnBrk="1" hangingPunct="1">
              <a:lnSpc>
                <a:spcPct val="90000"/>
              </a:lnSpc>
              <a:defRPr/>
            </a:pPr>
            <a:r>
              <a:rPr lang="el-GR" dirty="0" smtClean="0">
                <a:latin typeface="Times New Roman" pitchFamily="18" charset="0"/>
                <a:cs typeface="Times New Roman" pitchFamily="18" charset="0"/>
              </a:rPr>
              <a:t>Στάδιο προσανατολισμού</a:t>
            </a:r>
          </a:p>
          <a:p>
            <a:pPr lvl="2" eaLnBrk="1" hangingPunct="1">
              <a:lnSpc>
                <a:spcPct val="90000"/>
              </a:lnSpc>
              <a:defRPr/>
            </a:pPr>
            <a:r>
              <a:rPr lang="el-GR" dirty="0" smtClean="0">
                <a:latin typeface="Times New Roman" pitchFamily="18" charset="0"/>
                <a:cs typeface="Times New Roman" pitchFamily="18" charset="0"/>
              </a:rPr>
              <a:t>Στάδιο αντιπαράθεσης</a:t>
            </a:r>
          </a:p>
          <a:p>
            <a:pPr lvl="2" eaLnBrk="1" hangingPunct="1">
              <a:lnSpc>
                <a:spcPct val="90000"/>
              </a:lnSpc>
              <a:defRPr/>
            </a:pPr>
            <a:r>
              <a:rPr lang="el-GR" dirty="0" smtClean="0">
                <a:latin typeface="Times New Roman" pitchFamily="18" charset="0"/>
                <a:cs typeface="Times New Roman" pitchFamily="18" charset="0"/>
              </a:rPr>
              <a:t>Στάδιο σύνθεσης</a:t>
            </a:r>
          </a:p>
          <a:p>
            <a:pPr lvl="2" eaLnBrk="1" hangingPunct="1">
              <a:lnSpc>
                <a:spcPct val="90000"/>
              </a:lnSpc>
              <a:defRPr/>
            </a:pPr>
            <a:r>
              <a:rPr lang="el-GR" dirty="0" smtClean="0">
                <a:latin typeface="Times New Roman" pitchFamily="18" charset="0"/>
                <a:cs typeface="Times New Roman" pitchFamily="18" charset="0"/>
              </a:rPr>
              <a:t>Στάδιο απόδοσης </a:t>
            </a:r>
          </a:p>
          <a:p>
            <a:pPr lvl="2" eaLnBrk="1" hangingPunct="1">
              <a:lnSpc>
                <a:spcPct val="90000"/>
              </a:lnSpc>
              <a:defRPr/>
            </a:pPr>
            <a:r>
              <a:rPr lang="el-GR" dirty="0" smtClean="0">
                <a:latin typeface="Times New Roman" pitchFamily="18" charset="0"/>
                <a:cs typeface="Times New Roman" pitchFamily="18" charset="0"/>
              </a:rPr>
              <a:t>Στάδιο τερματισμού</a:t>
            </a:r>
            <a:endParaRPr lang="en-US" dirty="0" smtClean="0">
              <a:latin typeface="Times New Roman" pitchFamily="18" charset="0"/>
              <a:cs typeface="Times New Roman" pitchFamily="18" charset="0"/>
            </a:endParaRPr>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a:solidFill>
                  <a:prstClr val="black"/>
                </a:solidFill>
                <a:cs typeface="Arial" charset="0"/>
              </a:rPr>
              <a:t>Ομάδες-Συγκρούσεις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15</a:t>
            </a:fld>
            <a:endParaRPr lang="el-GR" sz="1400" dirty="0">
              <a:solidFill>
                <a:prstClr val="black"/>
              </a:solidFill>
            </a:endParaRPr>
          </a:p>
        </p:txBody>
      </p:sp>
    </p:spTree>
    <p:extLst>
      <p:ext uri="{BB962C8B-B14F-4D97-AF65-F5344CB8AC3E}">
        <p14:creationId xmlns:p14="http://schemas.microsoft.com/office/powerpoint/2010/main" val="229688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fontScale="90000"/>
          </a:bodyPr>
          <a:lstStyle/>
          <a:p>
            <a:pPr algn="ctr" eaLnBrk="1" hangingPunct="1">
              <a:defRPr/>
            </a:pPr>
            <a:r>
              <a:rPr lang="el-GR" sz="3500" b="1" dirty="0" smtClean="0">
                <a:solidFill>
                  <a:schemeClr val="tx1"/>
                </a:solidFill>
                <a:latin typeface="Times New Roman" pitchFamily="18" charset="0"/>
                <a:cs typeface="Times New Roman" pitchFamily="18" charset="0"/>
              </a:rPr>
              <a:t>Παράγοντες που επηρεάζουν το στάδιο ανάπτυξης της ομάδας</a:t>
            </a:r>
            <a:endParaRPr lang="en-US" sz="3500" b="1" dirty="0" smtClean="0">
              <a:solidFill>
                <a:schemeClr val="tx1"/>
              </a:solidFill>
              <a:latin typeface="Times New Roman" pitchFamily="18" charset="0"/>
              <a:cs typeface="Times New Roman" pitchFamily="18" charset="0"/>
            </a:endParaRPr>
          </a:p>
        </p:txBody>
      </p:sp>
      <p:sp>
        <p:nvSpPr>
          <p:cNvPr id="79874" name="Rectangle 3"/>
          <p:cNvSpPr>
            <a:spLocks noGrp="1" noChangeArrowheads="1"/>
          </p:cNvSpPr>
          <p:nvPr>
            <p:ph idx="1"/>
          </p:nvPr>
        </p:nvSpPr>
        <p:spPr/>
        <p:txBody>
          <a:bodyPr>
            <a:normAutofit fontScale="92500" lnSpcReduction="10000"/>
          </a:bodyPr>
          <a:lstStyle/>
          <a:p>
            <a:pPr eaLnBrk="1" hangingPunct="1"/>
            <a:r>
              <a:rPr lang="el-GR" altLang="el-GR" smtClean="0">
                <a:latin typeface="Times New Roman" pitchFamily="18" charset="0"/>
                <a:cs typeface="Times New Roman" pitchFamily="18" charset="0"/>
              </a:rPr>
              <a:t>Το μέγεθος της ομάδας.</a:t>
            </a:r>
          </a:p>
          <a:p>
            <a:pPr eaLnBrk="1" hangingPunct="1"/>
            <a:r>
              <a:rPr lang="el-GR" altLang="el-GR" smtClean="0">
                <a:latin typeface="Times New Roman" pitchFamily="18" charset="0"/>
                <a:cs typeface="Times New Roman" pitchFamily="18" charset="0"/>
              </a:rPr>
              <a:t>Η δομή και η συνοχή της.</a:t>
            </a:r>
          </a:p>
          <a:p>
            <a:pPr eaLnBrk="1" hangingPunct="1"/>
            <a:r>
              <a:rPr lang="el-GR" altLang="el-GR" smtClean="0">
                <a:latin typeface="Times New Roman" pitchFamily="18" charset="0"/>
                <a:cs typeface="Times New Roman" pitchFamily="18" charset="0"/>
              </a:rPr>
              <a:t>Τα χαρακτηριστικά των μελών της.</a:t>
            </a:r>
          </a:p>
          <a:p>
            <a:pPr eaLnBrk="1" hangingPunct="1"/>
            <a:r>
              <a:rPr lang="el-GR" altLang="el-GR" smtClean="0">
                <a:latin typeface="Times New Roman" pitchFamily="18" charset="0"/>
                <a:cs typeface="Times New Roman" pitchFamily="18" charset="0"/>
              </a:rPr>
              <a:t>Οι κανόνες λειτουργίας της.</a:t>
            </a:r>
          </a:p>
          <a:p>
            <a:pPr eaLnBrk="1" hangingPunct="1"/>
            <a:r>
              <a:rPr lang="el-GR" altLang="el-GR" smtClean="0">
                <a:latin typeface="Times New Roman" pitchFamily="18" charset="0"/>
                <a:cs typeface="Times New Roman" pitchFamily="18" charset="0"/>
              </a:rPr>
              <a:t>Ο στόχος της ομάδας.</a:t>
            </a:r>
          </a:p>
          <a:p>
            <a:pPr eaLnBrk="1" hangingPunct="1"/>
            <a:r>
              <a:rPr lang="el-GR" altLang="el-GR" smtClean="0">
                <a:latin typeface="Times New Roman" pitchFamily="18" charset="0"/>
                <a:cs typeface="Times New Roman" pitchFamily="18" charset="0"/>
              </a:rPr>
              <a:t>Το περιβάλλον της.</a:t>
            </a:r>
          </a:p>
          <a:p>
            <a:pPr eaLnBrk="1" hangingPunct="1"/>
            <a:r>
              <a:rPr lang="el-GR" altLang="el-GR" smtClean="0">
                <a:latin typeface="Times New Roman" pitchFamily="18" charset="0"/>
                <a:cs typeface="Times New Roman" pitchFamily="18" charset="0"/>
              </a:rPr>
              <a:t>Οι ρόλοι των μελών της </a:t>
            </a:r>
            <a:r>
              <a:rPr lang="el-GR" altLang="el-GR" sz="2400" smtClean="0">
                <a:latin typeface="Times New Roman" pitchFamily="18" charset="0"/>
                <a:cs typeface="Times New Roman" pitchFamily="18" charset="0"/>
              </a:rPr>
              <a:t>(</a:t>
            </a:r>
            <a:r>
              <a:rPr lang="el-GR" altLang="el-GR" sz="2400" i="1" smtClean="0">
                <a:latin typeface="Times New Roman" pitchFamily="18" charset="0"/>
                <a:cs typeface="Times New Roman" pitchFamily="18" charset="0"/>
              </a:rPr>
              <a:t>αξιολογητής</a:t>
            </a:r>
            <a:r>
              <a:rPr lang="en-US" altLang="el-GR" sz="2400" i="1" smtClean="0">
                <a:latin typeface="Times New Roman" pitchFamily="18" charset="0"/>
                <a:cs typeface="Times New Roman" pitchFamily="18" charset="0"/>
              </a:rPr>
              <a:t>, </a:t>
            </a:r>
            <a:r>
              <a:rPr lang="el-GR" altLang="el-GR" sz="2400" i="1" smtClean="0">
                <a:latin typeface="Times New Roman" pitchFamily="18" charset="0"/>
                <a:cs typeface="Times New Roman" pitchFamily="18" charset="0"/>
              </a:rPr>
              <a:t>συνεργάσιμος, ειδικός, συντονιστής, διαμορφωτής, καινοτόμος, εξερευνητής</a:t>
            </a:r>
            <a:r>
              <a:rPr lang="el-GR" altLang="el-GR" sz="2400" smtClean="0">
                <a:latin typeface="Times New Roman" pitchFamily="18" charset="0"/>
                <a:cs typeface="Times New Roman" pitchFamily="18" charset="0"/>
              </a:rPr>
              <a:t>)</a:t>
            </a:r>
            <a:r>
              <a:rPr lang="el-GR" altLang="el-GR" smtClean="0">
                <a:latin typeface="Times New Roman" pitchFamily="18" charset="0"/>
                <a:cs typeface="Times New Roman" pitchFamily="18" charset="0"/>
              </a:rPr>
              <a:t>.</a:t>
            </a:r>
          </a:p>
          <a:p>
            <a:pPr eaLnBrk="1" hangingPunct="1"/>
            <a:r>
              <a:rPr lang="el-GR" altLang="el-GR" smtClean="0">
                <a:latin typeface="Times New Roman" pitchFamily="18" charset="0"/>
                <a:cs typeface="Times New Roman" pitchFamily="18" charset="0"/>
              </a:rPr>
              <a:t>Η ηγεσία της.</a:t>
            </a:r>
            <a:endParaRPr lang="en-US" altLang="el-GR" smtClean="0">
              <a:latin typeface="Times New Roman" pitchFamily="18" charset="0"/>
              <a:cs typeface="Times New Roman" pitchFamily="18" charset="0"/>
            </a:endParaRPr>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
        <p:nvSpPr>
          <p:cNvPr id="4" name="Θέση υποσέλιδου 1" descr="."/>
          <p:cNvSpPr>
            <a:spLocks noGrp="1"/>
          </p:cNvSpPr>
          <p:nvPr>
            <p:ph type="ftr" sz="quarter" idx="11"/>
          </p:nvPr>
        </p:nvSpPr>
        <p:spPr>
          <a:xfrm>
            <a:off x="3052192" y="6356350"/>
            <a:ext cx="3031976" cy="365125"/>
          </a:xfrm>
        </p:spPr>
        <p:txBody>
          <a:bodyPr/>
          <a:lstStyle/>
          <a:p>
            <a:r>
              <a:rPr lang="el-GR" sz="1400" dirty="0">
                <a:solidFill>
                  <a:prstClr val="black"/>
                </a:solidFill>
                <a:cs typeface="Arial" charset="0"/>
              </a:rPr>
              <a:t>Ομάδες-Συγκρούσεις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16</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18045699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67544" y="2636912"/>
            <a:ext cx="8229600" cy="1143000"/>
          </a:xfrm>
        </p:spPr>
        <p:txBody>
          <a:bodyPr/>
          <a:lstStyle/>
          <a:p>
            <a:r>
              <a:rPr lang="el-GR" b="1" dirty="0" smtClean="0"/>
              <a:t>ΣΥΓΚΡΟΥΣΙΑΚΕΣ ΔΙΑΔΙΚΑΣΙΕΣ</a:t>
            </a:r>
            <a:endParaRPr lang="el-GR" b="1" dirty="0"/>
          </a:p>
        </p:txBody>
      </p:sp>
      <p:sp>
        <p:nvSpPr>
          <p:cNvPr id="3" name="Θέση υποσέλιδου 1" descr="."/>
          <p:cNvSpPr>
            <a:spLocks noGrp="1"/>
          </p:cNvSpPr>
          <p:nvPr>
            <p:ph type="ftr" sz="quarter" idx="11"/>
          </p:nvPr>
        </p:nvSpPr>
        <p:spPr>
          <a:xfrm>
            <a:off x="3052192" y="6356350"/>
            <a:ext cx="3031976" cy="365125"/>
          </a:xfrm>
        </p:spPr>
        <p:txBody>
          <a:bodyPr/>
          <a:lstStyle/>
          <a:p>
            <a:r>
              <a:rPr lang="el-GR" sz="1400" dirty="0">
                <a:solidFill>
                  <a:prstClr val="black"/>
                </a:solidFill>
                <a:cs typeface="Arial" charset="0"/>
              </a:rPr>
              <a:t>Ομάδες-Συγκρούσεις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17</a:t>
            </a:fld>
            <a:endParaRPr lang="el-GR" sz="1400" dirty="0">
              <a:solidFill>
                <a:prstClr val="black"/>
              </a:solidFill>
            </a:endParaRPr>
          </a:p>
        </p:txBody>
      </p:sp>
    </p:spTree>
    <p:extLst>
      <p:ext uri="{BB962C8B-B14F-4D97-AF65-F5344CB8AC3E}">
        <p14:creationId xmlns:p14="http://schemas.microsoft.com/office/powerpoint/2010/main" val="12702486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eaLnBrk="1" fontAlgn="auto" hangingPunct="1">
              <a:spcAft>
                <a:spcPts val="0"/>
              </a:spcAft>
              <a:defRPr/>
            </a:pPr>
            <a:r>
              <a:rPr lang="el-GR" b="1" dirty="0" smtClean="0"/>
              <a:t>Τι είναι η σύγκρουση</a:t>
            </a:r>
            <a:endParaRPr lang="el-GR" b="1" dirty="0"/>
          </a:p>
        </p:txBody>
      </p:sp>
      <p:sp>
        <p:nvSpPr>
          <p:cNvPr id="81922" name="2 - Θέση περιεχομένου"/>
          <p:cNvSpPr>
            <a:spLocks noGrp="1"/>
          </p:cNvSpPr>
          <p:nvPr>
            <p:ph idx="1"/>
          </p:nvPr>
        </p:nvSpPr>
        <p:spPr/>
        <p:txBody>
          <a:bodyPr/>
          <a:lstStyle/>
          <a:p>
            <a:pPr algn="just" eaLnBrk="1" hangingPunct="1"/>
            <a:r>
              <a:rPr lang="el-GR" altLang="el-GR" sz="2800" smtClean="0">
                <a:latin typeface="Times New Roman" pitchFamily="18" charset="0"/>
                <a:cs typeface="Times New Roman" pitchFamily="18" charset="0"/>
              </a:rPr>
              <a:t>Η σύγκρουση είναι η διάδραση των αλληλεξαρτωμένων ατόμων που συνειδητοποιούν την αντίθεση των στόχων, σκοπών και αξιών τους και που θεωρούν ότι το αντίπαλο μέρος μπορεί να παρέμβει στην πραγμάτωση των στόχων αυτών. </a:t>
            </a:r>
          </a:p>
          <a:p>
            <a:pPr lvl="2" algn="just" eaLnBrk="1" hangingPunct="1"/>
            <a:r>
              <a:rPr lang="el-GR" altLang="el-GR" sz="2800" smtClean="0">
                <a:latin typeface="Times New Roman" pitchFamily="18" charset="0"/>
                <a:cs typeface="Times New Roman" pitchFamily="18" charset="0"/>
              </a:rPr>
              <a:t>Ασύμβατοι στόχοι</a:t>
            </a:r>
          </a:p>
          <a:p>
            <a:pPr lvl="2" algn="just" eaLnBrk="1" hangingPunct="1"/>
            <a:r>
              <a:rPr lang="el-GR" altLang="el-GR" sz="2800" smtClean="0">
                <a:latin typeface="Times New Roman" pitchFamily="18" charset="0"/>
                <a:cs typeface="Times New Roman" pitchFamily="18" charset="0"/>
              </a:rPr>
              <a:t>Αλληλεξάρτηση</a:t>
            </a:r>
          </a:p>
          <a:p>
            <a:pPr lvl="2" algn="just" eaLnBrk="1" hangingPunct="1"/>
            <a:r>
              <a:rPr lang="el-GR" altLang="el-GR" sz="2800" smtClean="0">
                <a:latin typeface="Times New Roman" pitchFamily="18" charset="0"/>
                <a:cs typeface="Times New Roman" pitchFamily="18" charset="0"/>
              </a:rPr>
              <a:t>Διάδραση</a:t>
            </a:r>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a:solidFill>
                  <a:prstClr val="black"/>
                </a:solidFill>
                <a:cs typeface="Arial" charset="0"/>
              </a:rPr>
              <a:t>Ομάδες-Συγκρούσεις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18</a:t>
            </a:fld>
            <a:endParaRPr lang="el-GR" sz="1400" dirty="0">
              <a:solidFill>
                <a:prstClr val="black"/>
              </a:solidFill>
            </a:endParaRPr>
          </a:p>
        </p:txBody>
      </p:sp>
    </p:spTree>
    <p:extLst>
      <p:ext uri="{BB962C8B-B14F-4D97-AF65-F5344CB8AC3E}">
        <p14:creationId xmlns:p14="http://schemas.microsoft.com/office/powerpoint/2010/main" val="21308211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eaLnBrk="1" fontAlgn="auto" hangingPunct="1">
              <a:spcAft>
                <a:spcPts val="0"/>
              </a:spcAft>
              <a:defRPr/>
            </a:pPr>
            <a:r>
              <a:rPr lang="el-GR" sz="2800" b="1" dirty="0" smtClean="0">
                <a:solidFill>
                  <a:schemeClr val="tx1"/>
                </a:solidFill>
                <a:latin typeface="Times New Roman" pitchFamily="18" charset="0"/>
                <a:cs typeface="Times New Roman" pitchFamily="18" charset="0"/>
              </a:rPr>
              <a:t>Στο χώρο εργασίας μπορούμε να διακρίνουμε τρία βασικά πλέγματα διαπροσωπικών σχέσεων</a:t>
            </a:r>
            <a:endParaRPr lang="el-GR" sz="2800" b="1" dirty="0">
              <a:solidFill>
                <a:schemeClr val="tx1"/>
              </a:solidFill>
            </a:endParaRPr>
          </a:p>
        </p:txBody>
      </p:sp>
      <p:sp>
        <p:nvSpPr>
          <p:cNvPr id="82946" name="2 - Θέση περιεχομένου"/>
          <p:cNvSpPr>
            <a:spLocks noGrp="1"/>
          </p:cNvSpPr>
          <p:nvPr>
            <p:ph idx="1"/>
          </p:nvPr>
        </p:nvSpPr>
        <p:spPr/>
        <p:txBody>
          <a:bodyPr/>
          <a:lstStyle/>
          <a:p>
            <a:pPr eaLnBrk="1" hangingPunct="1"/>
            <a:r>
              <a:rPr lang="el-GR" altLang="el-GR" sz="1800" smtClean="0">
                <a:latin typeface="Times New Roman" pitchFamily="18" charset="0"/>
                <a:cs typeface="Times New Roman" pitchFamily="18" charset="0"/>
              </a:rPr>
              <a:t>(α) σχέσεις με συναδέλφους ή την υπόλοιπη εργασιακή ομάδα </a:t>
            </a:r>
            <a:br>
              <a:rPr lang="el-GR" altLang="el-GR" sz="1800" smtClean="0">
                <a:latin typeface="Times New Roman" pitchFamily="18" charset="0"/>
                <a:cs typeface="Times New Roman" pitchFamily="18" charset="0"/>
              </a:rPr>
            </a:br>
            <a:r>
              <a:rPr lang="el-GR" altLang="el-GR" sz="1800" smtClean="0">
                <a:latin typeface="Times New Roman" pitchFamily="18" charset="0"/>
                <a:cs typeface="Times New Roman" pitchFamily="18" charset="0"/>
              </a:rPr>
              <a:t>(β) σχέσεις με προϊσταμένους και τέλος</a:t>
            </a:r>
            <a:br>
              <a:rPr lang="el-GR" altLang="el-GR" sz="1800" smtClean="0">
                <a:latin typeface="Times New Roman" pitchFamily="18" charset="0"/>
                <a:cs typeface="Times New Roman" pitchFamily="18" charset="0"/>
              </a:rPr>
            </a:br>
            <a:r>
              <a:rPr lang="el-GR" altLang="el-GR" sz="1800" smtClean="0">
                <a:latin typeface="Times New Roman" pitchFamily="18" charset="0"/>
                <a:cs typeface="Times New Roman" pitchFamily="18" charset="0"/>
              </a:rPr>
              <a:t>(γ) σχέσεις με υφισταμένους. </a:t>
            </a:r>
          </a:p>
          <a:p>
            <a:pPr algn="just" eaLnBrk="1" hangingPunct="1"/>
            <a:r>
              <a:rPr lang="el-GR" altLang="el-GR" sz="1800" smtClean="0">
                <a:latin typeface="Times New Roman" pitchFamily="18" charset="0"/>
                <a:cs typeface="Times New Roman" pitchFamily="18" charset="0"/>
              </a:rPr>
              <a:t>Ειδικότερα, οι σχέσεις με τους συναδέλφους μπορεί να χαρακτηρίζονται από ανταγωνισμό και διαπροσωπικές συγκρούσεις. Οι σχέσεις με τους προϊστάμενους από έλλειψη εκ μέρους τους φροντίδας και ανθρώπινης αντιμετώπισης, ενώ όσον αφορά στις σχέσεις με τους υφισταμένους το πρόβλημα επικεντρώνεται κυρίως στο κατά πόσο το άτομο έχει τη δυνατότητα να κάνει κάθετο καταμερισμό ευθυνών και αρμοδιοτήτων και να αντιμετωπίσει τα προβλήματα που συνεπάγονται οι συμμετοχικές διαδικασίες στη λήψη αποφάσεων. </a:t>
            </a:r>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a:solidFill>
                  <a:prstClr val="black"/>
                </a:solidFill>
                <a:cs typeface="Arial" charset="0"/>
              </a:rPr>
              <a:t>Ομάδες-Συγκρούσεις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19</a:t>
            </a:fld>
            <a:endParaRPr lang="el-GR" sz="1400" dirty="0">
              <a:solidFill>
                <a:prstClr val="black"/>
              </a:solidFill>
            </a:endParaRPr>
          </a:p>
        </p:txBody>
      </p:sp>
    </p:spTree>
    <p:extLst>
      <p:ext uri="{BB962C8B-B14F-4D97-AF65-F5344CB8AC3E}">
        <p14:creationId xmlns:p14="http://schemas.microsoft.com/office/powerpoint/2010/main" val="40256227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eaLnBrk="1" hangingPunct="1"/>
            <a:r>
              <a:rPr lang="el-GR" b="1" dirty="0" smtClean="0"/>
              <a:t>Άδειες χρήσης </a:t>
            </a:r>
            <a:endParaRPr lang="el-GR" dirty="0" smtClean="0"/>
          </a:p>
        </p:txBody>
      </p:sp>
      <p:sp>
        <p:nvSpPr>
          <p:cNvPr id="3075" name="Θέση περιεχομένου 1"/>
          <p:cNvSpPr>
            <a:spLocks noGrp="1"/>
          </p:cNvSpPr>
          <p:nvPr>
            <p:ph idx="1"/>
          </p:nvPr>
        </p:nvSpPr>
        <p:spPr/>
        <p:txBody>
          <a:bodyPr/>
          <a:lstStyle/>
          <a:p>
            <a:pPr eaLnBrk="1" hangingPunct="1">
              <a:spcBef>
                <a:spcPts val="0"/>
              </a:spcBef>
              <a:spcAft>
                <a:spcPts val="1200"/>
              </a:spcAft>
            </a:pPr>
            <a:r>
              <a:rPr lang="el-GR" sz="2800" dirty="0" smtClean="0"/>
              <a:t>Το παρόν εκπαιδευτικό υλικό υπόκειται στην παρακάτω άδεια χρήσ</a:t>
            </a:r>
            <a:r>
              <a:rPr lang="el-GR" sz="2800" dirty="0"/>
              <a:t>η</a:t>
            </a:r>
            <a:r>
              <a:rPr lang="el-GR" sz="2800" dirty="0" smtClean="0"/>
              <a:t>ς </a:t>
            </a:r>
            <a:r>
              <a:rPr lang="en-US" sz="2800" dirty="0" smtClean="0"/>
              <a:t>Creative Commons</a:t>
            </a:r>
            <a:r>
              <a:rPr lang="el-GR" sz="2800" dirty="0" smtClean="0"/>
              <a:t> (</a:t>
            </a:r>
            <a:r>
              <a:rPr lang="en-US" sz="2800" dirty="0" smtClean="0"/>
              <a:t>C C)</a:t>
            </a:r>
            <a:r>
              <a:rPr lang="el-GR" sz="2800" dirty="0" smtClean="0"/>
              <a:t>: </a:t>
            </a:r>
            <a:r>
              <a:rPr lang="el-GR" sz="2400" b="1" dirty="0" smtClean="0"/>
              <a:t>Αναφορά δημιουργού</a:t>
            </a:r>
            <a:r>
              <a:rPr lang="en-US" sz="2400" b="1" dirty="0" smtClean="0"/>
              <a:t> (B</a:t>
            </a:r>
            <a:r>
              <a:rPr lang="el-GR" sz="2400" b="1" dirty="0" smtClean="0"/>
              <a:t> </a:t>
            </a:r>
            <a:r>
              <a:rPr lang="en-US" sz="2400" b="1" dirty="0" smtClean="0"/>
              <a:t>Y)</a:t>
            </a:r>
            <a:r>
              <a:rPr lang="en-US" sz="2400" dirty="0" smtClean="0"/>
              <a:t>,</a:t>
            </a:r>
            <a:r>
              <a:rPr lang="el-GR" sz="2400" dirty="0" smtClean="0"/>
              <a:t> </a:t>
            </a:r>
            <a:r>
              <a:rPr lang="el-GR" sz="2400" b="1" dirty="0" smtClean="0"/>
              <a:t>Μη εμπορική χρήση</a:t>
            </a:r>
            <a:r>
              <a:rPr lang="en-US" sz="2400" b="1" dirty="0" smtClean="0"/>
              <a:t> (N</a:t>
            </a:r>
            <a:r>
              <a:rPr lang="el-GR" sz="2400" b="1" dirty="0" smtClean="0"/>
              <a:t> </a:t>
            </a:r>
            <a:r>
              <a:rPr lang="en-US" sz="2400" b="1" dirty="0" smtClean="0"/>
              <a:t>C)</a:t>
            </a:r>
            <a:r>
              <a:rPr lang="en-US" sz="2400" dirty="0" smtClean="0"/>
              <a:t>,</a:t>
            </a:r>
            <a:r>
              <a:rPr lang="el-GR" sz="2400" dirty="0" smtClean="0"/>
              <a:t> </a:t>
            </a:r>
            <a:r>
              <a:rPr lang="el-GR" sz="2400" b="1" dirty="0" smtClean="0"/>
              <a:t>Μη τροποποίηση</a:t>
            </a:r>
            <a:r>
              <a:rPr lang="en-US" sz="2400" b="1" dirty="0" smtClean="0"/>
              <a:t> (N</a:t>
            </a:r>
            <a:r>
              <a:rPr lang="el-GR" sz="2400" b="1" dirty="0" smtClean="0"/>
              <a:t> </a:t>
            </a:r>
            <a:r>
              <a:rPr lang="en-US" sz="2400" b="1" dirty="0" smtClean="0"/>
              <a:t>D)</a:t>
            </a:r>
            <a:r>
              <a:rPr lang="el-GR" sz="2400" dirty="0"/>
              <a:t>,</a:t>
            </a:r>
            <a:r>
              <a:rPr lang="en-US" sz="2400" dirty="0" smtClean="0"/>
              <a:t> </a:t>
            </a:r>
            <a:r>
              <a:rPr lang="el-GR" sz="2400" b="1" dirty="0" smtClean="0"/>
              <a:t>3.0</a:t>
            </a:r>
            <a:r>
              <a:rPr lang="en-US" sz="2400" b="1" dirty="0" smtClean="0"/>
              <a:t>,</a:t>
            </a:r>
            <a:r>
              <a:rPr lang="el-GR" sz="2400" b="1" dirty="0" smtClean="0"/>
              <a:t> Μη εισαγόμενο</a:t>
            </a:r>
            <a:r>
              <a:rPr lang="en-US" sz="2400" b="1" dirty="0" smtClean="0"/>
              <a:t>.</a:t>
            </a:r>
            <a:r>
              <a:rPr lang="en-US" sz="2400" dirty="0" smtClean="0"/>
              <a:t> </a:t>
            </a:r>
            <a:endParaRPr lang="el-GR" sz="2400" dirty="0" smtClean="0"/>
          </a:p>
          <a:p>
            <a:pPr eaLnBrk="1" hangingPunct="1"/>
            <a:r>
              <a:rPr lang="el-GR" sz="2800" dirty="0" smtClean="0"/>
              <a:t>Για εκπαιδευτικό υλικό, όπως εικόνες, που υπόκειται σε άλλου τύπου άδειας χρήσης, η άδεια χρήσης αναφέρεται ρητώς. </a:t>
            </a:r>
          </a:p>
        </p:txBody>
      </p:sp>
      <p:pic>
        <p:nvPicPr>
          <p:cNvPr id="5" name="Εικόνα 1" descr="  Λογότυπο για Άδειες χρήσης Creative Commons, B Y, NC, ND. ">
            <a:hlinkClick r:id="rId3" tooltip="Μετάβαση στην Άδεια Χρήσης "/>
          </p:cNvPr>
          <p:cNvPicPr>
            <a:picLocks noChangeAspect="1" noChangeArrowheads="1"/>
          </p:cNvPicPr>
          <p:nvPr/>
        </p:nvPicPr>
        <p:blipFill>
          <a:blip r:embed="rId4" cstate="print"/>
          <a:srcRect/>
          <a:stretch>
            <a:fillRect/>
          </a:stretch>
        </p:blipFill>
        <p:spPr bwMode="auto">
          <a:xfrm>
            <a:off x="3779838" y="5516563"/>
            <a:ext cx="1584325"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2</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2846900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p:txBody>
          <a:bodyPr/>
          <a:lstStyle/>
          <a:p>
            <a:pPr algn="ctr" eaLnBrk="1" fontAlgn="auto" hangingPunct="1">
              <a:spcAft>
                <a:spcPts val="0"/>
              </a:spcAft>
              <a:defRPr/>
            </a:pPr>
            <a:r>
              <a:rPr lang="el-GR" b="1" dirty="0">
                <a:solidFill>
                  <a:schemeClr val="tx1"/>
                </a:solidFill>
                <a:latin typeface="Times New Roman" pitchFamily="18" charset="0"/>
                <a:cs typeface="Times New Roman" pitchFamily="18" charset="0"/>
              </a:rPr>
              <a:t>Σύγκρουση</a:t>
            </a:r>
          </a:p>
        </p:txBody>
      </p:sp>
      <p:sp>
        <p:nvSpPr>
          <p:cNvPr id="3075" name="Rectangle 3"/>
          <p:cNvSpPr>
            <a:spLocks noGrp="1" noChangeArrowheads="1"/>
          </p:cNvSpPr>
          <p:nvPr>
            <p:ph idx="1"/>
          </p:nvPr>
        </p:nvSpPr>
        <p:spPr>
          <a:xfrm>
            <a:off x="468313" y="1268413"/>
            <a:ext cx="8218487" cy="4857750"/>
          </a:xfrm>
        </p:spPr>
        <p:txBody>
          <a:bodyPr/>
          <a:lstStyle/>
          <a:p>
            <a:pPr eaLnBrk="1" hangingPunct="1">
              <a:lnSpc>
                <a:spcPct val="90000"/>
              </a:lnSpc>
            </a:pPr>
            <a:endParaRPr lang="el-GR" altLang="el-GR" sz="2800" smtClean="0"/>
          </a:p>
          <a:p>
            <a:pPr algn="just" eaLnBrk="1" hangingPunct="1">
              <a:lnSpc>
                <a:spcPct val="90000"/>
              </a:lnSpc>
            </a:pPr>
            <a:r>
              <a:rPr lang="el-GR" altLang="el-GR" sz="2400" smtClean="0">
                <a:latin typeface="Times New Roman" pitchFamily="18" charset="0"/>
                <a:cs typeface="Times New Roman" pitchFamily="18" charset="0"/>
              </a:rPr>
              <a:t>Η κατάσταση κατά την οποία η συμπεριφορά ενός ατόμου ή μιας ομάδας σκόπιμα επιδιώκει να εμποδίσει την επίτευξη των στόχων ενός άλλου ατόμου ή ομάδας.</a:t>
            </a:r>
          </a:p>
          <a:p>
            <a:pPr algn="just" eaLnBrk="1" hangingPunct="1">
              <a:lnSpc>
                <a:spcPct val="90000"/>
              </a:lnSpc>
            </a:pPr>
            <a:r>
              <a:rPr lang="el-GR" altLang="el-GR" sz="2400" smtClean="0">
                <a:latin typeface="Times New Roman" pitchFamily="18" charset="0"/>
                <a:cs typeface="Times New Roman" pitchFamily="18" charset="0"/>
              </a:rPr>
              <a:t>Ένα ανεπιθύμητο  φαινόμενο που οδηγεί σε αρνητικά αποτελέσματα.</a:t>
            </a:r>
            <a:endParaRPr lang="en-US" altLang="el-GR" sz="2400" smtClean="0">
              <a:latin typeface="Times New Roman" pitchFamily="18" charset="0"/>
              <a:cs typeface="Times New Roman" pitchFamily="18" charset="0"/>
            </a:endParaRPr>
          </a:p>
          <a:p>
            <a:pPr algn="just" eaLnBrk="1" hangingPunct="1">
              <a:lnSpc>
                <a:spcPct val="90000"/>
              </a:lnSpc>
              <a:buFont typeface="Wingdings" pitchFamily="2" charset="2"/>
              <a:buNone/>
            </a:pPr>
            <a:r>
              <a:rPr lang="el-GR" altLang="el-GR" sz="2400" smtClean="0">
                <a:latin typeface="Times New Roman" pitchFamily="18" charset="0"/>
                <a:cs typeface="Times New Roman" pitchFamily="18" charset="0"/>
              </a:rPr>
              <a:t>	</a:t>
            </a:r>
          </a:p>
          <a:p>
            <a:pPr algn="just" eaLnBrk="1" hangingPunct="1">
              <a:lnSpc>
                <a:spcPct val="90000"/>
              </a:lnSpc>
            </a:pPr>
            <a:r>
              <a:rPr lang="el-GR" altLang="el-GR" sz="2400" smtClean="0">
                <a:latin typeface="Times New Roman" pitchFamily="18" charset="0"/>
                <a:cs typeface="Times New Roman" pitchFamily="18" charset="0"/>
              </a:rPr>
              <a:t>Οι συγκρούσεις σε έναν οργανισμό είναι δείγμα υγείας, αναπόφευκτες και μπορεί να συνοδεύονται  από θετικές συνέπειες.</a:t>
            </a:r>
          </a:p>
          <a:p>
            <a:pPr algn="just" eaLnBrk="1" hangingPunct="1">
              <a:lnSpc>
                <a:spcPct val="90000"/>
              </a:lnSpc>
            </a:pPr>
            <a:r>
              <a:rPr lang="el-GR" altLang="el-GR" sz="2400" smtClean="0">
                <a:latin typeface="Times New Roman" pitchFamily="18" charset="0"/>
                <a:cs typeface="Times New Roman" pitchFamily="18" charset="0"/>
              </a:rPr>
              <a:t>Η σύγκρουση μπορεί να είναι εποικοδομητική και να έχει καταλυτική επίδραση στις νέες ιδέες, την πρόοδο, τις θετικές αλλαγές  και την ανάπτυξη.</a:t>
            </a:r>
          </a:p>
          <a:p>
            <a:pPr eaLnBrk="1" hangingPunct="1">
              <a:lnSpc>
                <a:spcPct val="90000"/>
              </a:lnSpc>
            </a:pPr>
            <a:endParaRPr lang="el-GR" altLang="el-GR" sz="2400" smtClean="0"/>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a:solidFill>
                  <a:prstClr val="black"/>
                </a:solidFill>
                <a:cs typeface="Arial" charset="0"/>
              </a:rPr>
              <a:t>Ομάδες-Συγκρούσεις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20</a:t>
            </a:fld>
            <a:endParaRPr lang="el-GR" sz="1400" dirty="0">
              <a:solidFill>
                <a:prstClr val="black"/>
              </a:solidFill>
            </a:endParaRPr>
          </a:p>
        </p:txBody>
      </p:sp>
    </p:spTree>
    <p:extLst>
      <p:ext uri="{BB962C8B-B14F-4D97-AF65-F5344CB8AC3E}">
        <p14:creationId xmlns:p14="http://schemas.microsoft.com/office/powerpoint/2010/main" val="35652202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075">
                                            <p:txEl>
                                              <p:pRg st="1" end="1"/>
                                            </p:txEl>
                                          </p:spTgt>
                                        </p:tgtEl>
                                        <p:attrNameLst>
                                          <p:attrName>style.visibility</p:attrName>
                                        </p:attrNameLst>
                                      </p:cBhvr>
                                      <p:to>
                                        <p:strVal val="visible"/>
                                      </p:to>
                                    </p:set>
                                    <p:animEffect transition="in" filter="blinds(horizontal)">
                                      <p:cBhvr>
                                        <p:cTn id="7" dur="500"/>
                                        <p:tgtEl>
                                          <p:spTgt spid="3075">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075">
                                            <p:txEl>
                                              <p:pRg st="2" end="2"/>
                                            </p:txEl>
                                          </p:spTgt>
                                        </p:tgtEl>
                                        <p:attrNameLst>
                                          <p:attrName>style.visibility</p:attrName>
                                        </p:attrNameLst>
                                      </p:cBhvr>
                                      <p:to>
                                        <p:strVal val="visible"/>
                                      </p:to>
                                    </p:set>
                                    <p:animEffect transition="in" filter="blinds(horizontal)">
                                      <p:cBhvr>
                                        <p:cTn id="10" dur="500"/>
                                        <p:tgtEl>
                                          <p:spTgt spid="3075">
                                            <p:txEl>
                                              <p:pRg st="2" end="2"/>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nodeType="clickEffect">
                                  <p:stCondLst>
                                    <p:cond delay="0"/>
                                  </p:stCondLst>
                                  <p:childTnLst>
                                    <p:set>
                                      <p:cBhvr>
                                        <p:cTn id="14" dur="1" fill="hold">
                                          <p:stCondLst>
                                            <p:cond delay="0"/>
                                          </p:stCondLst>
                                        </p:cTn>
                                        <p:tgtEl>
                                          <p:spTgt spid="3075">
                                            <p:txEl>
                                              <p:pRg st="3" end="3"/>
                                            </p:txEl>
                                          </p:spTgt>
                                        </p:tgtEl>
                                        <p:attrNameLst>
                                          <p:attrName>style.visibility</p:attrName>
                                        </p:attrNameLst>
                                      </p:cBhvr>
                                      <p:to>
                                        <p:strVal val="visible"/>
                                      </p:to>
                                    </p:set>
                                    <p:animEffect transition="in" filter="blinds(horizontal)">
                                      <p:cBhvr>
                                        <p:cTn id="15" dur="500"/>
                                        <p:tgtEl>
                                          <p:spTgt spid="3075">
                                            <p:txEl>
                                              <p:pRg st="3" end="3"/>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075">
                                            <p:txEl>
                                              <p:pRg st="4" end="4"/>
                                            </p:txEl>
                                          </p:spTgt>
                                        </p:tgtEl>
                                        <p:attrNameLst>
                                          <p:attrName>style.visibility</p:attrName>
                                        </p:attrNameLst>
                                      </p:cBhvr>
                                      <p:to>
                                        <p:strVal val="visible"/>
                                      </p:to>
                                    </p:set>
                                    <p:animEffect transition="in" filter="blinds(horizontal)">
                                      <p:cBhvr>
                                        <p:cTn id="18" dur="500"/>
                                        <p:tgtEl>
                                          <p:spTgt spid="3075">
                                            <p:txEl>
                                              <p:pRg st="4" end="4"/>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075">
                                            <p:txEl>
                                              <p:pRg st="5" end="5"/>
                                            </p:txEl>
                                          </p:spTgt>
                                        </p:tgtEl>
                                        <p:attrNameLst>
                                          <p:attrName>style.visibility</p:attrName>
                                        </p:attrNameLst>
                                      </p:cBhvr>
                                      <p:to>
                                        <p:strVal val="visible"/>
                                      </p:to>
                                    </p:set>
                                    <p:animEffect transition="in" filter="blinds(horizontal)">
                                      <p:cBhvr>
                                        <p:cTn id="21" dur="500"/>
                                        <p:tgtEl>
                                          <p:spTgt spid="307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p:txBody>
          <a:bodyPr/>
          <a:lstStyle/>
          <a:p>
            <a:pPr algn="ctr" eaLnBrk="1" fontAlgn="auto" hangingPunct="1">
              <a:spcAft>
                <a:spcPts val="0"/>
              </a:spcAft>
              <a:defRPr/>
            </a:pPr>
            <a:r>
              <a:rPr lang="el-GR" b="1" dirty="0">
                <a:solidFill>
                  <a:schemeClr val="tx1"/>
                </a:solidFill>
                <a:latin typeface="Times New Roman" pitchFamily="18" charset="0"/>
                <a:cs typeface="Times New Roman" pitchFamily="18" charset="0"/>
              </a:rPr>
              <a:t>Είδη συγκρούσεων</a:t>
            </a:r>
          </a:p>
        </p:txBody>
      </p:sp>
      <p:sp>
        <p:nvSpPr>
          <p:cNvPr id="9219" name="Rectangle 3"/>
          <p:cNvSpPr>
            <a:spLocks noGrp="1" noChangeArrowheads="1"/>
          </p:cNvSpPr>
          <p:nvPr>
            <p:ph idx="1"/>
          </p:nvPr>
        </p:nvSpPr>
        <p:spPr/>
        <p:txBody>
          <a:bodyPr/>
          <a:lstStyle/>
          <a:p>
            <a:pPr eaLnBrk="1" hangingPunct="1">
              <a:buClr>
                <a:schemeClr val="tx1"/>
              </a:buClr>
              <a:buFont typeface="Wingdings" pitchFamily="2" charset="2"/>
              <a:buChar char="Ø"/>
            </a:pPr>
            <a:r>
              <a:rPr lang="el-GR" altLang="el-GR" sz="2400" dirty="0" smtClean="0">
                <a:latin typeface="Times New Roman" pitchFamily="18" charset="0"/>
                <a:cs typeface="Times New Roman" pitchFamily="18" charset="0"/>
              </a:rPr>
              <a:t>Διαπροσωπικές συγκρούσεις  (</a:t>
            </a:r>
            <a:r>
              <a:rPr lang="el-GR" altLang="el-GR" sz="2400" i="1" dirty="0" smtClean="0">
                <a:latin typeface="Times New Roman" pitchFamily="18" charset="0"/>
                <a:cs typeface="Times New Roman" pitchFamily="18" charset="0"/>
              </a:rPr>
              <a:t>μεταξύ ατόμων</a:t>
            </a:r>
            <a:r>
              <a:rPr lang="el-GR" altLang="el-GR" sz="2400" dirty="0" smtClean="0">
                <a:latin typeface="Times New Roman" pitchFamily="18" charset="0"/>
                <a:cs typeface="Times New Roman" pitchFamily="18" charset="0"/>
              </a:rPr>
              <a:t>)</a:t>
            </a:r>
          </a:p>
          <a:p>
            <a:pPr eaLnBrk="1" hangingPunct="1">
              <a:buClr>
                <a:schemeClr val="tx1"/>
              </a:buClr>
              <a:buFont typeface="Wingdings" pitchFamily="2" charset="2"/>
              <a:buChar char="Ø"/>
            </a:pPr>
            <a:r>
              <a:rPr lang="el-GR" altLang="el-GR" sz="2400" dirty="0" smtClean="0">
                <a:latin typeface="Times New Roman" pitchFamily="18" charset="0"/>
                <a:cs typeface="Times New Roman" pitchFamily="18" charset="0"/>
              </a:rPr>
              <a:t>Ομαδικές συγκρούσεις          (</a:t>
            </a:r>
            <a:r>
              <a:rPr lang="el-GR" altLang="el-GR" sz="2400" i="1" dirty="0" smtClean="0">
                <a:latin typeface="Times New Roman" pitchFamily="18" charset="0"/>
                <a:cs typeface="Times New Roman" pitchFamily="18" charset="0"/>
              </a:rPr>
              <a:t>μεταξύ ομάδων</a:t>
            </a:r>
            <a:r>
              <a:rPr lang="el-GR" altLang="el-GR" sz="2400" dirty="0" smtClean="0">
                <a:latin typeface="Times New Roman" pitchFamily="18" charset="0"/>
                <a:cs typeface="Times New Roman" pitchFamily="18" charset="0"/>
              </a:rPr>
              <a:t>)</a:t>
            </a:r>
          </a:p>
          <a:p>
            <a:pPr eaLnBrk="1" hangingPunct="1">
              <a:buClr>
                <a:schemeClr val="tx1"/>
              </a:buClr>
              <a:buFont typeface="Wingdings" pitchFamily="2" charset="2"/>
              <a:buChar char="Ø"/>
            </a:pPr>
            <a:r>
              <a:rPr lang="el-GR" altLang="el-GR" sz="2400" dirty="0" smtClean="0">
                <a:latin typeface="Times New Roman" pitchFamily="18" charset="0"/>
                <a:cs typeface="Times New Roman" pitchFamily="18" charset="0"/>
              </a:rPr>
              <a:t>Ιεραρχικές συγκρούσεις (</a:t>
            </a:r>
            <a:r>
              <a:rPr lang="el-GR" altLang="el-GR" sz="2400" i="1" dirty="0" smtClean="0">
                <a:latin typeface="Times New Roman" pitchFamily="18" charset="0"/>
                <a:cs typeface="Times New Roman" pitchFamily="18" charset="0"/>
              </a:rPr>
              <a:t>αυταρχικό μάνατζμεντ</a:t>
            </a:r>
            <a:r>
              <a:rPr lang="el-GR" altLang="el-GR" sz="2400" dirty="0" smtClean="0">
                <a:latin typeface="Times New Roman" pitchFamily="18" charset="0"/>
                <a:cs typeface="Times New Roman" pitchFamily="18" charset="0"/>
              </a:rPr>
              <a:t>)</a:t>
            </a:r>
          </a:p>
          <a:p>
            <a:pPr eaLnBrk="1" hangingPunct="1">
              <a:buClr>
                <a:schemeClr val="tx1"/>
              </a:buClr>
              <a:buFont typeface="Wingdings" pitchFamily="2" charset="2"/>
              <a:buChar char="Ø"/>
            </a:pPr>
            <a:r>
              <a:rPr lang="el-GR" altLang="el-GR" sz="2400" dirty="0" smtClean="0">
                <a:latin typeface="Times New Roman" pitchFamily="18" charset="0"/>
                <a:cs typeface="Times New Roman" pitchFamily="18" charset="0"/>
              </a:rPr>
              <a:t>Λειτουργικές συγκρούσεις – περισσότερο συχνές στο χώρο του νοσοκομείου</a:t>
            </a:r>
          </a:p>
          <a:p>
            <a:pPr eaLnBrk="1" hangingPunct="1">
              <a:buClr>
                <a:schemeClr val="tx1"/>
              </a:buClr>
              <a:buFont typeface="Wingdings" pitchFamily="2" charset="2"/>
              <a:buChar char="Ø"/>
            </a:pPr>
            <a:r>
              <a:rPr lang="el-GR" altLang="el-GR" sz="2400" dirty="0" smtClean="0">
                <a:latin typeface="Times New Roman" pitchFamily="18" charset="0"/>
                <a:cs typeface="Times New Roman" pitchFamily="18" charset="0"/>
              </a:rPr>
              <a:t> Συγκρούσεις επιτελικών – γραμμικών στελεχών</a:t>
            </a:r>
          </a:p>
          <a:p>
            <a:pPr eaLnBrk="1" hangingPunct="1">
              <a:buClr>
                <a:schemeClr val="tx1"/>
              </a:buClr>
              <a:buFont typeface="Wingdings" pitchFamily="2" charset="2"/>
              <a:buChar char="Ø"/>
            </a:pPr>
            <a:r>
              <a:rPr lang="el-GR" altLang="el-GR" sz="2400" dirty="0" smtClean="0">
                <a:latin typeface="Times New Roman" pitchFamily="18" charset="0"/>
                <a:cs typeface="Times New Roman" pitchFamily="18" charset="0"/>
              </a:rPr>
              <a:t> Συγκρούσεις μεταξύ τυπικής και άτυπης οργάνωσης</a:t>
            </a:r>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a:solidFill>
                  <a:prstClr val="black"/>
                </a:solidFill>
                <a:cs typeface="Arial" charset="0"/>
              </a:rPr>
              <a:t>Ομάδες-Συγκρούσεις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21</a:t>
            </a:fld>
            <a:endParaRPr lang="el-GR" sz="1400" dirty="0">
              <a:solidFill>
                <a:prstClr val="black"/>
              </a:solidFill>
            </a:endParaRPr>
          </a:p>
        </p:txBody>
      </p:sp>
    </p:spTree>
    <p:extLst>
      <p:ext uri="{BB962C8B-B14F-4D97-AF65-F5344CB8AC3E}">
        <p14:creationId xmlns:p14="http://schemas.microsoft.com/office/powerpoint/2010/main" val="41031145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additive="base">
                                        <p:cTn id="7" dur="1000" fill="hold"/>
                                        <p:tgtEl>
                                          <p:spTgt spid="9219">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921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9219">
                                            <p:txEl>
                                              <p:pRg st="1" end="1"/>
                                            </p:txEl>
                                          </p:spTgt>
                                        </p:tgtEl>
                                        <p:attrNameLst>
                                          <p:attrName>style.visibility</p:attrName>
                                        </p:attrNameLst>
                                      </p:cBhvr>
                                      <p:to>
                                        <p:strVal val="visible"/>
                                      </p:to>
                                    </p:set>
                                    <p:anim calcmode="lin" valueType="num">
                                      <p:cBhvr additive="base">
                                        <p:cTn id="11" dur="1000" fill="hold"/>
                                        <p:tgtEl>
                                          <p:spTgt spid="9219">
                                            <p:txEl>
                                              <p:pRg st="1" end="1"/>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9219">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9219">
                                            <p:txEl>
                                              <p:pRg st="2" end="2"/>
                                            </p:txEl>
                                          </p:spTgt>
                                        </p:tgtEl>
                                        <p:attrNameLst>
                                          <p:attrName>style.visibility</p:attrName>
                                        </p:attrNameLst>
                                      </p:cBhvr>
                                      <p:to>
                                        <p:strVal val="visible"/>
                                      </p:to>
                                    </p:set>
                                    <p:anim calcmode="lin" valueType="num">
                                      <p:cBhvr additive="base">
                                        <p:cTn id="15" dur="1000" fill="hold"/>
                                        <p:tgtEl>
                                          <p:spTgt spid="9219">
                                            <p:txEl>
                                              <p:pRg st="2" end="2"/>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9219">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9219">
                                            <p:txEl>
                                              <p:pRg st="3" end="3"/>
                                            </p:txEl>
                                          </p:spTgt>
                                        </p:tgtEl>
                                        <p:attrNameLst>
                                          <p:attrName>style.visibility</p:attrName>
                                        </p:attrNameLst>
                                      </p:cBhvr>
                                      <p:to>
                                        <p:strVal val="visible"/>
                                      </p:to>
                                    </p:set>
                                    <p:anim calcmode="lin" valueType="num">
                                      <p:cBhvr additive="base">
                                        <p:cTn id="19" dur="1000" fill="hold"/>
                                        <p:tgtEl>
                                          <p:spTgt spid="9219">
                                            <p:txEl>
                                              <p:pRg st="3" end="3"/>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9219">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9219">
                                            <p:txEl>
                                              <p:pRg st="4" end="4"/>
                                            </p:txEl>
                                          </p:spTgt>
                                        </p:tgtEl>
                                        <p:attrNameLst>
                                          <p:attrName>style.visibility</p:attrName>
                                        </p:attrNameLst>
                                      </p:cBhvr>
                                      <p:to>
                                        <p:strVal val="visible"/>
                                      </p:to>
                                    </p:set>
                                    <p:anim calcmode="lin" valueType="num">
                                      <p:cBhvr additive="base">
                                        <p:cTn id="23" dur="1000" fill="hold"/>
                                        <p:tgtEl>
                                          <p:spTgt spid="9219">
                                            <p:txEl>
                                              <p:pRg st="4" end="4"/>
                                            </p:txEl>
                                          </p:spTgt>
                                        </p:tgtEl>
                                        <p:attrNameLst>
                                          <p:attrName>ppt_x</p:attrName>
                                        </p:attrNameLst>
                                      </p:cBhvr>
                                      <p:tavLst>
                                        <p:tav tm="0">
                                          <p:val>
                                            <p:strVal val="#ppt_x"/>
                                          </p:val>
                                        </p:tav>
                                        <p:tav tm="100000">
                                          <p:val>
                                            <p:strVal val="#ppt_x"/>
                                          </p:val>
                                        </p:tav>
                                      </p:tavLst>
                                    </p:anim>
                                    <p:anim calcmode="lin" valueType="num">
                                      <p:cBhvr additive="base">
                                        <p:cTn id="24" dur="1000" fill="hold"/>
                                        <p:tgtEl>
                                          <p:spTgt spid="9219">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9219">
                                            <p:txEl>
                                              <p:pRg st="5" end="5"/>
                                            </p:txEl>
                                          </p:spTgt>
                                        </p:tgtEl>
                                        <p:attrNameLst>
                                          <p:attrName>style.visibility</p:attrName>
                                        </p:attrNameLst>
                                      </p:cBhvr>
                                      <p:to>
                                        <p:strVal val="visible"/>
                                      </p:to>
                                    </p:set>
                                    <p:anim calcmode="lin" valueType="num">
                                      <p:cBhvr additive="base">
                                        <p:cTn id="27" dur="1000" fill="hold"/>
                                        <p:tgtEl>
                                          <p:spTgt spid="9219">
                                            <p:txEl>
                                              <p:pRg st="5" end="5"/>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921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rrowheads="1"/>
          </p:cNvSpPr>
          <p:nvPr>
            <p:ph type="title"/>
          </p:nvPr>
        </p:nvSpPr>
        <p:spPr/>
        <p:txBody>
          <a:bodyPr/>
          <a:lstStyle/>
          <a:p>
            <a:pPr algn="ctr" eaLnBrk="1" fontAlgn="auto" hangingPunct="1">
              <a:spcAft>
                <a:spcPts val="0"/>
              </a:spcAft>
              <a:defRPr/>
            </a:pPr>
            <a:r>
              <a:rPr lang="el-GR" b="1" dirty="0">
                <a:solidFill>
                  <a:schemeClr val="tx1"/>
                </a:solidFill>
                <a:latin typeface="Times New Roman" pitchFamily="18" charset="0"/>
                <a:cs typeface="Times New Roman" pitchFamily="18" charset="0"/>
              </a:rPr>
              <a:t>Αίτια </a:t>
            </a:r>
            <a:r>
              <a:rPr lang="el-GR" b="1" dirty="0" smtClean="0">
                <a:solidFill>
                  <a:schemeClr val="tx1"/>
                </a:solidFill>
                <a:latin typeface="Times New Roman" pitchFamily="18" charset="0"/>
                <a:cs typeface="Times New Roman" pitchFamily="18" charset="0"/>
              </a:rPr>
              <a:t>συγκρούσεων (1/2)</a:t>
            </a:r>
            <a:endParaRPr lang="el-GR" b="1" dirty="0">
              <a:solidFill>
                <a:schemeClr val="tx1"/>
              </a:solidFill>
              <a:latin typeface="Times New Roman" pitchFamily="18" charset="0"/>
              <a:cs typeface="Times New Roman" pitchFamily="18" charset="0"/>
            </a:endParaRPr>
          </a:p>
        </p:txBody>
      </p:sp>
      <p:sp>
        <p:nvSpPr>
          <p:cNvPr id="10243" name="Rectangle 3"/>
          <p:cNvSpPr>
            <a:spLocks noGrp="1" noChangeArrowheads="1"/>
          </p:cNvSpPr>
          <p:nvPr>
            <p:ph idx="1"/>
          </p:nvPr>
        </p:nvSpPr>
        <p:spPr/>
        <p:txBody>
          <a:bodyPr/>
          <a:lstStyle/>
          <a:p>
            <a:pPr algn="just" eaLnBrk="1" hangingPunct="1">
              <a:lnSpc>
                <a:spcPct val="150000"/>
              </a:lnSpc>
              <a:spcBef>
                <a:spcPct val="0"/>
              </a:spcBef>
            </a:pPr>
            <a:r>
              <a:rPr lang="el-GR" altLang="el-GR" sz="1800" smtClean="0">
                <a:latin typeface="Times New Roman" pitchFamily="18" charset="0"/>
                <a:cs typeface="Times New Roman" pitchFamily="18" charset="0"/>
              </a:rPr>
              <a:t>ζητήματα κύρους και επιβολής,</a:t>
            </a:r>
          </a:p>
          <a:p>
            <a:pPr algn="just" eaLnBrk="1" hangingPunct="1">
              <a:lnSpc>
                <a:spcPct val="150000"/>
              </a:lnSpc>
              <a:spcBef>
                <a:spcPct val="0"/>
              </a:spcBef>
            </a:pPr>
            <a:r>
              <a:rPr lang="el-GR" altLang="el-GR" sz="1800" smtClean="0">
                <a:latin typeface="Times New Roman" pitchFamily="18" charset="0"/>
                <a:cs typeface="Times New Roman" pitchFamily="18" charset="0"/>
              </a:rPr>
              <a:t>συνθήκες εργασίας, </a:t>
            </a:r>
          </a:p>
          <a:p>
            <a:pPr algn="just" eaLnBrk="1" hangingPunct="1">
              <a:lnSpc>
                <a:spcPct val="150000"/>
              </a:lnSpc>
              <a:spcBef>
                <a:spcPct val="0"/>
              </a:spcBef>
            </a:pPr>
            <a:r>
              <a:rPr lang="el-GR" altLang="el-GR" sz="1800" smtClean="0">
                <a:latin typeface="Times New Roman" pitchFamily="18" charset="0"/>
                <a:cs typeface="Times New Roman" pitchFamily="18" charset="0"/>
              </a:rPr>
              <a:t>άρνηση ευθυνών, </a:t>
            </a:r>
          </a:p>
          <a:p>
            <a:pPr algn="just" eaLnBrk="1" hangingPunct="1">
              <a:lnSpc>
                <a:spcPct val="150000"/>
              </a:lnSpc>
              <a:spcBef>
                <a:spcPct val="0"/>
              </a:spcBef>
            </a:pPr>
            <a:r>
              <a:rPr lang="el-GR" altLang="el-GR" sz="1800" smtClean="0">
                <a:latin typeface="Times New Roman" pitchFamily="18" charset="0"/>
                <a:cs typeface="Times New Roman" pitchFamily="18" charset="0"/>
              </a:rPr>
              <a:t>αλληλοκάλυψη ρόλων και αρμοδιοτήτων,</a:t>
            </a:r>
          </a:p>
          <a:p>
            <a:pPr algn="just" eaLnBrk="1" hangingPunct="1">
              <a:lnSpc>
                <a:spcPct val="150000"/>
              </a:lnSpc>
              <a:spcBef>
                <a:spcPct val="0"/>
              </a:spcBef>
            </a:pPr>
            <a:r>
              <a:rPr lang="el-GR" altLang="el-GR" sz="1800" smtClean="0">
                <a:latin typeface="Times New Roman" pitchFamily="18" charset="0"/>
                <a:cs typeface="Times New Roman" pitchFamily="18" charset="0"/>
              </a:rPr>
              <a:t>διαφορετικά επίπεδα εκπαίδευσης,</a:t>
            </a:r>
          </a:p>
          <a:p>
            <a:pPr algn="just" eaLnBrk="1" hangingPunct="1">
              <a:lnSpc>
                <a:spcPct val="150000"/>
              </a:lnSpc>
              <a:spcBef>
                <a:spcPct val="0"/>
              </a:spcBef>
            </a:pPr>
            <a:r>
              <a:rPr lang="el-GR" altLang="el-GR" sz="1800" smtClean="0">
                <a:latin typeface="Times New Roman" pitchFamily="18" charset="0"/>
                <a:cs typeface="Times New Roman" pitchFamily="18" charset="0"/>
              </a:rPr>
              <a:t>προκλητική συμπεριφορά απέναντι στην ηγεσία</a:t>
            </a:r>
            <a:r>
              <a:rPr lang="en-US" altLang="el-GR" sz="1800" smtClean="0">
                <a:latin typeface="Times New Roman" pitchFamily="18" charset="0"/>
                <a:cs typeface="Times New Roman" pitchFamily="18" charset="0"/>
              </a:rPr>
              <a:t>, </a:t>
            </a:r>
            <a:r>
              <a:rPr lang="el-GR" altLang="el-GR" sz="1800" smtClean="0">
                <a:latin typeface="Times New Roman" pitchFamily="18" charset="0"/>
                <a:cs typeface="Times New Roman" pitchFamily="18" charset="0"/>
              </a:rPr>
              <a:t>διακρίσεις,</a:t>
            </a:r>
          </a:p>
          <a:p>
            <a:pPr algn="just" eaLnBrk="1" hangingPunct="1">
              <a:lnSpc>
                <a:spcPct val="150000"/>
              </a:lnSpc>
              <a:spcBef>
                <a:spcPct val="0"/>
              </a:spcBef>
            </a:pPr>
            <a:r>
              <a:rPr lang="el-GR" altLang="el-GR" sz="1800" smtClean="0">
                <a:latin typeface="Times New Roman" pitchFamily="18" charset="0"/>
                <a:cs typeface="Times New Roman" pitchFamily="18" charset="0"/>
              </a:rPr>
              <a:t>πολύπλοκο οργανωσιακό εργασιακό περιβάλλον και τέλος </a:t>
            </a:r>
          </a:p>
          <a:p>
            <a:pPr algn="just" eaLnBrk="1" hangingPunct="1">
              <a:lnSpc>
                <a:spcPct val="150000"/>
              </a:lnSpc>
              <a:spcBef>
                <a:spcPct val="0"/>
              </a:spcBef>
            </a:pPr>
            <a:r>
              <a:rPr lang="el-GR" altLang="el-GR" sz="1800" smtClean="0">
                <a:latin typeface="Times New Roman" pitchFamily="18" charset="0"/>
                <a:cs typeface="Times New Roman" pitchFamily="18" charset="0"/>
              </a:rPr>
              <a:t>έλλειψη ζωτικού χώρου.</a:t>
            </a:r>
          </a:p>
          <a:p>
            <a:pPr eaLnBrk="1" hangingPunct="1">
              <a:lnSpc>
                <a:spcPct val="150000"/>
              </a:lnSpc>
            </a:pPr>
            <a:endParaRPr lang="el-GR" altLang="el-GR" sz="1800" smtClean="0"/>
          </a:p>
          <a:p>
            <a:pPr eaLnBrk="1" hangingPunct="1">
              <a:lnSpc>
                <a:spcPct val="150000"/>
              </a:lnSpc>
            </a:pPr>
            <a:endParaRPr lang="el-GR" altLang="el-GR" sz="1800" smtClean="0"/>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a:solidFill>
                  <a:prstClr val="black"/>
                </a:solidFill>
                <a:cs typeface="Arial" charset="0"/>
              </a:rPr>
              <a:t>Ομάδες-Συγκρούσεις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22</a:t>
            </a:fld>
            <a:endParaRPr lang="el-GR" sz="1400" dirty="0">
              <a:solidFill>
                <a:prstClr val="black"/>
              </a:solidFill>
            </a:endParaRPr>
          </a:p>
        </p:txBody>
      </p:sp>
    </p:spTree>
    <p:extLst>
      <p:ext uri="{BB962C8B-B14F-4D97-AF65-F5344CB8AC3E}">
        <p14:creationId xmlns:p14="http://schemas.microsoft.com/office/powerpoint/2010/main" val="110919046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diamond(in)">
                                      <p:cBhvr>
                                        <p:cTn id="7" dur="2000"/>
                                        <p:tgtEl>
                                          <p:spTgt spid="10243">
                                            <p:txEl>
                                              <p:pRg st="0" end="0"/>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10243">
                                            <p:txEl>
                                              <p:pRg st="1" end="1"/>
                                            </p:txEl>
                                          </p:spTgt>
                                        </p:tgtEl>
                                        <p:attrNameLst>
                                          <p:attrName>style.visibility</p:attrName>
                                        </p:attrNameLst>
                                      </p:cBhvr>
                                      <p:to>
                                        <p:strVal val="visible"/>
                                      </p:to>
                                    </p:set>
                                    <p:animEffect transition="in" filter="diamond(in)">
                                      <p:cBhvr>
                                        <p:cTn id="10" dur="2000"/>
                                        <p:tgtEl>
                                          <p:spTgt spid="10243">
                                            <p:txEl>
                                              <p:pRg st="1" end="1"/>
                                            </p:txEl>
                                          </p:spTgt>
                                        </p:tgtEl>
                                      </p:cBhvr>
                                    </p:animEffect>
                                  </p:childTnLst>
                                </p:cTn>
                              </p:par>
                              <p:par>
                                <p:cTn id="11" presetID="8" presetClass="entr" presetSubtype="16" fill="hold" nodeType="withEffect">
                                  <p:stCondLst>
                                    <p:cond delay="0"/>
                                  </p:stCondLst>
                                  <p:childTnLst>
                                    <p:set>
                                      <p:cBhvr>
                                        <p:cTn id="12" dur="1" fill="hold">
                                          <p:stCondLst>
                                            <p:cond delay="0"/>
                                          </p:stCondLst>
                                        </p:cTn>
                                        <p:tgtEl>
                                          <p:spTgt spid="10243">
                                            <p:txEl>
                                              <p:pRg st="2" end="2"/>
                                            </p:txEl>
                                          </p:spTgt>
                                        </p:tgtEl>
                                        <p:attrNameLst>
                                          <p:attrName>style.visibility</p:attrName>
                                        </p:attrNameLst>
                                      </p:cBhvr>
                                      <p:to>
                                        <p:strVal val="visible"/>
                                      </p:to>
                                    </p:set>
                                    <p:animEffect transition="in" filter="diamond(in)">
                                      <p:cBhvr>
                                        <p:cTn id="13" dur="2000"/>
                                        <p:tgtEl>
                                          <p:spTgt spid="10243">
                                            <p:txEl>
                                              <p:pRg st="2" end="2"/>
                                            </p:txEl>
                                          </p:spTgt>
                                        </p:tgtEl>
                                      </p:cBhvr>
                                    </p:animEffect>
                                  </p:childTnLst>
                                </p:cTn>
                              </p:par>
                              <p:par>
                                <p:cTn id="14" presetID="8" presetClass="entr" presetSubtype="16" fill="hold" nodeType="withEffect">
                                  <p:stCondLst>
                                    <p:cond delay="0"/>
                                  </p:stCondLst>
                                  <p:childTnLst>
                                    <p:set>
                                      <p:cBhvr>
                                        <p:cTn id="15" dur="1" fill="hold">
                                          <p:stCondLst>
                                            <p:cond delay="0"/>
                                          </p:stCondLst>
                                        </p:cTn>
                                        <p:tgtEl>
                                          <p:spTgt spid="10243">
                                            <p:txEl>
                                              <p:pRg st="3" end="3"/>
                                            </p:txEl>
                                          </p:spTgt>
                                        </p:tgtEl>
                                        <p:attrNameLst>
                                          <p:attrName>style.visibility</p:attrName>
                                        </p:attrNameLst>
                                      </p:cBhvr>
                                      <p:to>
                                        <p:strVal val="visible"/>
                                      </p:to>
                                    </p:set>
                                    <p:animEffect transition="in" filter="diamond(in)">
                                      <p:cBhvr>
                                        <p:cTn id="16" dur="2000"/>
                                        <p:tgtEl>
                                          <p:spTgt spid="10243">
                                            <p:txEl>
                                              <p:pRg st="3" end="3"/>
                                            </p:txEl>
                                          </p:spTgt>
                                        </p:tgtEl>
                                      </p:cBhvr>
                                    </p:animEffect>
                                  </p:childTnLst>
                                </p:cTn>
                              </p:par>
                              <p:par>
                                <p:cTn id="17" presetID="8" presetClass="entr" presetSubtype="16" fill="hold" nodeType="withEffect">
                                  <p:stCondLst>
                                    <p:cond delay="0"/>
                                  </p:stCondLst>
                                  <p:childTnLst>
                                    <p:set>
                                      <p:cBhvr>
                                        <p:cTn id="18" dur="1" fill="hold">
                                          <p:stCondLst>
                                            <p:cond delay="0"/>
                                          </p:stCondLst>
                                        </p:cTn>
                                        <p:tgtEl>
                                          <p:spTgt spid="10243">
                                            <p:txEl>
                                              <p:pRg st="4" end="4"/>
                                            </p:txEl>
                                          </p:spTgt>
                                        </p:tgtEl>
                                        <p:attrNameLst>
                                          <p:attrName>style.visibility</p:attrName>
                                        </p:attrNameLst>
                                      </p:cBhvr>
                                      <p:to>
                                        <p:strVal val="visible"/>
                                      </p:to>
                                    </p:set>
                                    <p:animEffect transition="in" filter="diamond(in)">
                                      <p:cBhvr>
                                        <p:cTn id="19" dur="2000"/>
                                        <p:tgtEl>
                                          <p:spTgt spid="10243">
                                            <p:txEl>
                                              <p:pRg st="4" end="4"/>
                                            </p:txEl>
                                          </p:spTgt>
                                        </p:tgtEl>
                                      </p:cBhvr>
                                    </p:animEffect>
                                  </p:childTnLst>
                                </p:cTn>
                              </p:par>
                              <p:par>
                                <p:cTn id="20" presetID="8" presetClass="entr" presetSubtype="16" fill="hold" nodeType="withEffect">
                                  <p:stCondLst>
                                    <p:cond delay="0"/>
                                  </p:stCondLst>
                                  <p:childTnLst>
                                    <p:set>
                                      <p:cBhvr>
                                        <p:cTn id="21" dur="1" fill="hold">
                                          <p:stCondLst>
                                            <p:cond delay="0"/>
                                          </p:stCondLst>
                                        </p:cTn>
                                        <p:tgtEl>
                                          <p:spTgt spid="10243">
                                            <p:txEl>
                                              <p:pRg st="5" end="5"/>
                                            </p:txEl>
                                          </p:spTgt>
                                        </p:tgtEl>
                                        <p:attrNameLst>
                                          <p:attrName>style.visibility</p:attrName>
                                        </p:attrNameLst>
                                      </p:cBhvr>
                                      <p:to>
                                        <p:strVal val="visible"/>
                                      </p:to>
                                    </p:set>
                                    <p:animEffect transition="in" filter="diamond(in)">
                                      <p:cBhvr>
                                        <p:cTn id="22" dur="2000"/>
                                        <p:tgtEl>
                                          <p:spTgt spid="10243">
                                            <p:txEl>
                                              <p:pRg st="5" end="5"/>
                                            </p:txEl>
                                          </p:spTgt>
                                        </p:tgtEl>
                                      </p:cBhvr>
                                    </p:animEffect>
                                  </p:childTnLst>
                                </p:cTn>
                              </p:par>
                              <p:par>
                                <p:cTn id="23" presetID="8" presetClass="entr" presetSubtype="16" fill="hold" nodeType="withEffect">
                                  <p:stCondLst>
                                    <p:cond delay="0"/>
                                  </p:stCondLst>
                                  <p:childTnLst>
                                    <p:set>
                                      <p:cBhvr>
                                        <p:cTn id="24" dur="1" fill="hold">
                                          <p:stCondLst>
                                            <p:cond delay="0"/>
                                          </p:stCondLst>
                                        </p:cTn>
                                        <p:tgtEl>
                                          <p:spTgt spid="10243">
                                            <p:txEl>
                                              <p:pRg st="6" end="6"/>
                                            </p:txEl>
                                          </p:spTgt>
                                        </p:tgtEl>
                                        <p:attrNameLst>
                                          <p:attrName>style.visibility</p:attrName>
                                        </p:attrNameLst>
                                      </p:cBhvr>
                                      <p:to>
                                        <p:strVal val="visible"/>
                                      </p:to>
                                    </p:set>
                                    <p:animEffect transition="in" filter="diamond(in)">
                                      <p:cBhvr>
                                        <p:cTn id="25" dur="2000"/>
                                        <p:tgtEl>
                                          <p:spTgt spid="10243">
                                            <p:txEl>
                                              <p:pRg st="6" end="6"/>
                                            </p:txEl>
                                          </p:spTgt>
                                        </p:tgtEl>
                                      </p:cBhvr>
                                    </p:animEffect>
                                  </p:childTnLst>
                                </p:cTn>
                              </p:par>
                              <p:par>
                                <p:cTn id="26" presetID="8" presetClass="entr" presetSubtype="16" fill="hold" nodeType="withEffect">
                                  <p:stCondLst>
                                    <p:cond delay="0"/>
                                  </p:stCondLst>
                                  <p:childTnLst>
                                    <p:set>
                                      <p:cBhvr>
                                        <p:cTn id="27" dur="1" fill="hold">
                                          <p:stCondLst>
                                            <p:cond delay="0"/>
                                          </p:stCondLst>
                                        </p:cTn>
                                        <p:tgtEl>
                                          <p:spTgt spid="10243">
                                            <p:txEl>
                                              <p:pRg st="7" end="7"/>
                                            </p:txEl>
                                          </p:spTgt>
                                        </p:tgtEl>
                                        <p:attrNameLst>
                                          <p:attrName>style.visibility</p:attrName>
                                        </p:attrNameLst>
                                      </p:cBhvr>
                                      <p:to>
                                        <p:strVal val="visible"/>
                                      </p:to>
                                    </p:set>
                                    <p:animEffect transition="in" filter="diamond(in)">
                                      <p:cBhvr>
                                        <p:cTn id="28" dur="2000"/>
                                        <p:tgtEl>
                                          <p:spTgt spid="1024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latin typeface="Times New Roman" pitchFamily="18" charset="0"/>
                <a:cs typeface="Times New Roman" pitchFamily="18" charset="0"/>
              </a:rPr>
              <a:t>Αίτια συγκρούσεων </a:t>
            </a:r>
            <a:r>
              <a:rPr lang="el-GR" b="1" dirty="0" smtClean="0">
                <a:latin typeface="Times New Roman" pitchFamily="18" charset="0"/>
                <a:cs typeface="Times New Roman" pitchFamily="18" charset="0"/>
              </a:rPr>
              <a:t>(2/2</a:t>
            </a:r>
            <a:r>
              <a:rPr lang="el-GR" b="1" dirty="0">
                <a:latin typeface="Times New Roman" pitchFamily="18" charset="0"/>
                <a:cs typeface="Times New Roman" pitchFamily="18" charset="0"/>
              </a:rPr>
              <a:t>)</a:t>
            </a:r>
            <a:endParaRPr lang="el-GR" dirty="0"/>
          </a:p>
        </p:txBody>
      </p:sp>
      <p:sp>
        <p:nvSpPr>
          <p:cNvPr id="87042" name="2 - Θέση περιεχομένου"/>
          <p:cNvSpPr>
            <a:spLocks noGrp="1"/>
          </p:cNvSpPr>
          <p:nvPr>
            <p:ph idx="1"/>
          </p:nvPr>
        </p:nvSpPr>
        <p:spPr/>
        <p:txBody>
          <a:bodyPr>
            <a:normAutofit fontScale="92500"/>
          </a:bodyPr>
          <a:lstStyle/>
          <a:p>
            <a:pPr indent="-282575" eaLnBrk="1" hangingPunct="1">
              <a:buFont typeface="Wingdings 2" pitchFamily="18" charset="2"/>
              <a:buNone/>
            </a:pPr>
            <a:r>
              <a:rPr lang="el-GR" altLang="el-GR" dirty="0" smtClean="0">
                <a:latin typeface="Times New Roman" pitchFamily="18" charset="0"/>
                <a:cs typeface="Times New Roman" pitchFamily="18" charset="0"/>
              </a:rPr>
              <a:t>Οι </a:t>
            </a:r>
            <a:r>
              <a:rPr lang="el-GR" altLang="el-GR" dirty="0" smtClean="0">
                <a:latin typeface="Times New Roman" pitchFamily="18" charset="0"/>
                <a:cs typeface="Times New Roman" pitchFamily="18" charset="0"/>
              </a:rPr>
              <a:t>συγκρούσεις συμβαίνουν όταν τα άτομα ή οι ομάδες δεν παίρνουν ότι χρειάζονται ή θέλουν και αναζητούν το προσωπικό τους συμφέρον. </a:t>
            </a:r>
          </a:p>
          <a:p>
            <a:pPr indent="-282575" algn="just" eaLnBrk="1" hangingPunct="1">
              <a:buFont typeface="Wingdings 2" pitchFamily="18" charset="2"/>
              <a:buNone/>
            </a:pPr>
            <a:r>
              <a:rPr lang="el-GR" altLang="el-GR" dirty="0" smtClean="0">
                <a:latin typeface="Times New Roman" pitchFamily="18" charset="0"/>
                <a:cs typeface="Times New Roman" pitchFamily="18" charset="0"/>
              </a:rPr>
              <a:t>Μερικές φορές το άτομο δεν έχει επίγνωση της ανάγκης και ασυνείδητα αρχίζει να δρα. Άλλες φορές είναι συνειδητοποιημένο για το τι θέλει και ενεργά εργάζεται για την επίτευξη του στόχου. </a:t>
            </a:r>
          </a:p>
          <a:p>
            <a:pPr indent="-282575" algn="just" eaLnBrk="1" hangingPunct="1">
              <a:buFont typeface="Wingdings 2" pitchFamily="18" charset="2"/>
              <a:buNone/>
            </a:pPr>
            <a:r>
              <a:rPr lang="el-GR" altLang="el-GR" dirty="0" smtClean="0">
                <a:latin typeface="Times New Roman" pitchFamily="18" charset="0"/>
                <a:cs typeface="Times New Roman" pitchFamily="18" charset="0"/>
              </a:rPr>
              <a:t>Η γνώση για τις συγκρούσεις είναι το πρώτο βήμα για την αντιμετώπιση και λύση τους</a:t>
            </a:r>
            <a:r>
              <a:rPr lang="en-US" altLang="el-GR" dirty="0" smtClean="0">
                <a:latin typeface="Times New Roman" pitchFamily="18" charset="0"/>
                <a:cs typeface="Times New Roman" pitchFamily="18" charset="0"/>
              </a:rPr>
              <a:t>.</a:t>
            </a:r>
            <a:endParaRPr lang="el-GR" altLang="el-GR" dirty="0" smtClean="0">
              <a:latin typeface="Times New Roman" pitchFamily="18" charset="0"/>
              <a:cs typeface="Times New Roman" pitchFamily="18" charset="0"/>
            </a:endParaRPr>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a:solidFill>
                  <a:prstClr val="black"/>
                </a:solidFill>
                <a:cs typeface="Arial" charset="0"/>
              </a:rPr>
              <a:t>Ομάδες-Συγκρούσεις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23</a:t>
            </a:fld>
            <a:endParaRPr lang="el-GR" sz="1400" dirty="0">
              <a:solidFill>
                <a:prstClr val="black"/>
              </a:solidFill>
            </a:endParaRPr>
          </a:p>
        </p:txBody>
      </p:sp>
    </p:spTree>
    <p:extLst>
      <p:ext uri="{BB962C8B-B14F-4D97-AF65-F5344CB8AC3E}">
        <p14:creationId xmlns:p14="http://schemas.microsoft.com/office/powerpoint/2010/main" val="18657965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eaLnBrk="1" fontAlgn="auto" hangingPunct="1">
              <a:spcAft>
                <a:spcPts val="0"/>
              </a:spcAft>
              <a:defRPr/>
            </a:pPr>
            <a:r>
              <a:rPr lang="el-GR" b="1" dirty="0" smtClean="0">
                <a:solidFill>
                  <a:schemeClr val="tx1"/>
                </a:solidFill>
                <a:latin typeface="Times New Roman" pitchFamily="18" charset="0"/>
                <a:cs typeface="Times New Roman" pitchFamily="18" charset="0"/>
              </a:rPr>
              <a:t>Η αρχή της </a:t>
            </a:r>
            <a:r>
              <a:rPr lang="el-GR" b="1" dirty="0">
                <a:solidFill>
                  <a:schemeClr val="tx1"/>
                </a:solidFill>
                <a:latin typeface="Times New Roman" pitchFamily="18" charset="0"/>
                <a:cs typeface="Times New Roman" pitchFamily="18" charset="0"/>
              </a:rPr>
              <a:t>σύγκρουσης</a:t>
            </a:r>
          </a:p>
        </p:txBody>
      </p:sp>
      <p:sp>
        <p:nvSpPr>
          <p:cNvPr id="88066" name="2 - Θέση περιεχομένου"/>
          <p:cNvSpPr>
            <a:spLocks noGrp="1"/>
          </p:cNvSpPr>
          <p:nvPr>
            <p:ph idx="1"/>
          </p:nvPr>
        </p:nvSpPr>
        <p:spPr/>
        <p:txBody>
          <a:bodyPr/>
          <a:lstStyle/>
          <a:p>
            <a:pPr eaLnBrk="1" hangingPunct="1"/>
            <a:r>
              <a:rPr lang="el-GR" altLang="el-GR" smtClean="0">
                <a:latin typeface="Times New Roman" pitchFamily="18" charset="0"/>
                <a:cs typeface="Times New Roman" pitchFamily="18" charset="0"/>
              </a:rPr>
              <a:t>Φτωχή επικοινωνία.</a:t>
            </a:r>
          </a:p>
          <a:p>
            <a:pPr eaLnBrk="1" hangingPunct="1"/>
            <a:r>
              <a:rPr lang="el-GR" altLang="el-GR" smtClean="0">
                <a:latin typeface="Times New Roman" pitchFamily="18" charset="0"/>
                <a:cs typeface="Times New Roman" pitchFamily="18" charset="0"/>
              </a:rPr>
              <a:t>Αναζήτηση εξουσίας.</a:t>
            </a:r>
          </a:p>
          <a:p>
            <a:pPr eaLnBrk="1" hangingPunct="1"/>
            <a:r>
              <a:rPr lang="el-GR" altLang="el-GR" smtClean="0">
                <a:latin typeface="Times New Roman" pitchFamily="18" charset="0"/>
                <a:cs typeface="Times New Roman" pitchFamily="18" charset="0"/>
              </a:rPr>
              <a:t>Δυσαρέσκεια με το είδος της διοίκησης.</a:t>
            </a:r>
          </a:p>
          <a:p>
            <a:pPr eaLnBrk="1" hangingPunct="1"/>
            <a:r>
              <a:rPr lang="el-GR" altLang="el-GR" smtClean="0">
                <a:latin typeface="Times New Roman" pitchFamily="18" charset="0"/>
                <a:cs typeface="Times New Roman" pitchFamily="18" charset="0"/>
              </a:rPr>
              <a:t>Αδύναμη διοίκηση.</a:t>
            </a:r>
          </a:p>
          <a:p>
            <a:pPr eaLnBrk="1" hangingPunct="1"/>
            <a:r>
              <a:rPr lang="el-GR" altLang="el-GR" smtClean="0">
                <a:latin typeface="Times New Roman" pitchFamily="18" charset="0"/>
                <a:cs typeface="Times New Roman" pitchFamily="18" charset="0"/>
              </a:rPr>
              <a:t>Έλλειψη ειλικρίνειας.</a:t>
            </a:r>
          </a:p>
          <a:p>
            <a:pPr eaLnBrk="1" hangingPunct="1"/>
            <a:r>
              <a:rPr lang="el-GR" altLang="el-GR" smtClean="0">
                <a:latin typeface="Times New Roman" pitchFamily="18" charset="0"/>
                <a:cs typeface="Times New Roman" pitchFamily="18" charset="0"/>
              </a:rPr>
              <a:t>Αλλαγές στις ηγεσία.</a:t>
            </a:r>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a:solidFill>
                  <a:prstClr val="black"/>
                </a:solidFill>
                <a:cs typeface="Arial" charset="0"/>
              </a:rPr>
              <a:t>Ομάδες-Συγκρούσεις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24</a:t>
            </a:fld>
            <a:endParaRPr lang="el-GR" sz="1400" dirty="0">
              <a:solidFill>
                <a:prstClr val="black"/>
              </a:solidFill>
            </a:endParaRPr>
          </a:p>
        </p:txBody>
      </p:sp>
    </p:spTree>
    <p:extLst>
      <p:ext uri="{BB962C8B-B14F-4D97-AF65-F5344CB8AC3E}">
        <p14:creationId xmlns:p14="http://schemas.microsoft.com/office/powerpoint/2010/main" val="39377160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eaLnBrk="1" fontAlgn="auto" hangingPunct="1">
              <a:spcAft>
                <a:spcPts val="0"/>
              </a:spcAft>
              <a:defRPr/>
            </a:pPr>
            <a:r>
              <a:rPr lang="el-GR" b="1" dirty="0">
                <a:solidFill>
                  <a:schemeClr val="tx1"/>
                </a:solidFill>
                <a:latin typeface="Times New Roman" pitchFamily="18" charset="0"/>
                <a:cs typeface="Times New Roman" pitchFamily="18" charset="0"/>
              </a:rPr>
              <a:t>Δείκτες </a:t>
            </a:r>
            <a:r>
              <a:rPr lang="el-GR" b="1" dirty="0" smtClean="0">
                <a:solidFill>
                  <a:schemeClr val="tx1"/>
                </a:solidFill>
                <a:latin typeface="Times New Roman" pitchFamily="18" charset="0"/>
                <a:cs typeface="Times New Roman" pitchFamily="18" charset="0"/>
              </a:rPr>
              <a:t>σύγκρουσης</a:t>
            </a:r>
            <a:endParaRPr lang="el-GR" b="1" dirty="0">
              <a:solidFill>
                <a:schemeClr val="tx1"/>
              </a:solidFill>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62500" lnSpcReduction="20000"/>
          </a:bodyPr>
          <a:lstStyle/>
          <a:p>
            <a:pPr marL="365760" indent="-283464" eaLnBrk="1" fontAlgn="auto" hangingPunct="1">
              <a:spcAft>
                <a:spcPts val="0"/>
              </a:spcAft>
              <a:buFont typeface="Wingdings 2"/>
              <a:buChar char=""/>
              <a:defRPr/>
            </a:pPr>
            <a:r>
              <a:rPr lang="el-GR" dirty="0">
                <a:latin typeface="Times New Roman" pitchFamily="18" charset="0"/>
                <a:cs typeface="Times New Roman" pitchFamily="18" charset="0"/>
              </a:rPr>
              <a:t>Γλώσσα του </a:t>
            </a:r>
            <a:r>
              <a:rPr lang="el-GR" dirty="0" smtClean="0">
                <a:latin typeface="Times New Roman" pitchFamily="18" charset="0"/>
                <a:cs typeface="Times New Roman" pitchFamily="18" charset="0"/>
              </a:rPr>
              <a:t>σώματος.</a:t>
            </a:r>
            <a:endParaRPr lang="el-GR" dirty="0">
              <a:latin typeface="Times New Roman" pitchFamily="18" charset="0"/>
              <a:cs typeface="Times New Roman" pitchFamily="18" charset="0"/>
            </a:endParaRPr>
          </a:p>
          <a:p>
            <a:pPr marL="365760" indent="-283464" eaLnBrk="1" fontAlgn="auto" hangingPunct="1">
              <a:spcAft>
                <a:spcPts val="0"/>
              </a:spcAft>
              <a:buFont typeface="Wingdings 2"/>
              <a:buChar char=""/>
              <a:defRPr/>
            </a:pPr>
            <a:r>
              <a:rPr lang="el-GR" dirty="0">
                <a:latin typeface="Times New Roman" pitchFamily="18" charset="0"/>
                <a:cs typeface="Times New Roman" pitchFamily="18" charset="0"/>
              </a:rPr>
              <a:t>Διαφωνίες, ανεξάρτητα από το </a:t>
            </a:r>
            <a:r>
              <a:rPr lang="el-GR" dirty="0" smtClean="0">
                <a:latin typeface="Times New Roman" pitchFamily="18" charset="0"/>
                <a:cs typeface="Times New Roman" pitchFamily="18" charset="0"/>
              </a:rPr>
              <a:t>θέμα.</a:t>
            </a:r>
            <a:endParaRPr lang="el-GR" dirty="0">
              <a:latin typeface="Times New Roman" pitchFamily="18" charset="0"/>
              <a:cs typeface="Times New Roman" pitchFamily="18" charset="0"/>
            </a:endParaRPr>
          </a:p>
          <a:p>
            <a:pPr marL="365760" indent="-283464" eaLnBrk="1" fontAlgn="auto" hangingPunct="1">
              <a:spcAft>
                <a:spcPts val="0"/>
              </a:spcAft>
              <a:buFont typeface="Wingdings 2"/>
              <a:buChar char=""/>
              <a:defRPr/>
            </a:pPr>
            <a:r>
              <a:rPr lang="el-GR" dirty="0">
                <a:latin typeface="Times New Roman" pitchFamily="18" charset="0"/>
                <a:cs typeface="Times New Roman" pitchFamily="18" charset="0"/>
              </a:rPr>
              <a:t>Απόκρυψη άσχημων </a:t>
            </a:r>
            <a:r>
              <a:rPr lang="el-GR" dirty="0" smtClean="0">
                <a:latin typeface="Times New Roman" pitchFamily="18" charset="0"/>
                <a:cs typeface="Times New Roman" pitchFamily="18" charset="0"/>
              </a:rPr>
              <a:t>ειδήσεων.</a:t>
            </a:r>
            <a:endParaRPr lang="el-GR" dirty="0">
              <a:latin typeface="Times New Roman" pitchFamily="18" charset="0"/>
              <a:cs typeface="Times New Roman" pitchFamily="18" charset="0"/>
            </a:endParaRPr>
          </a:p>
          <a:p>
            <a:pPr marL="365760" indent="-283464" eaLnBrk="1" fontAlgn="auto" hangingPunct="1">
              <a:spcAft>
                <a:spcPts val="0"/>
              </a:spcAft>
              <a:buFont typeface="Wingdings 2"/>
              <a:buChar char=""/>
              <a:defRPr/>
            </a:pPr>
            <a:r>
              <a:rPr lang="el-GR" dirty="0">
                <a:latin typeface="Times New Roman" pitchFamily="18" charset="0"/>
                <a:cs typeface="Times New Roman" pitchFamily="18" charset="0"/>
              </a:rPr>
              <a:t>Σκληρές δημόσιες </a:t>
            </a:r>
            <a:r>
              <a:rPr lang="el-GR" dirty="0" smtClean="0">
                <a:latin typeface="Times New Roman" pitchFamily="18" charset="0"/>
                <a:cs typeface="Times New Roman" pitchFamily="18" charset="0"/>
              </a:rPr>
              <a:t>δηλώσεις.</a:t>
            </a:r>
            <a:endParaRPr lang="el-GR" dirty="0">
              <a:latin typeface="Times New Roman" pitchFamily="18" charset="0"/>
              <a:cs typeface="Times New Roman" pitchFamily="18" charset="0"/>
            </a:endParaRPr>
          </a:p>
          <a:p>
            <a:pPr marL="365760" indent="-283464" eaLnBrk="1" fontAlgn="auto" hangingPunct="1">
              <a:spcAft>
                <a:spcPts val="0"/>
              </a:spcAft>
              <a:buFont typeface="Wingdings 2"/>
              <a:buChar char=""/>
              <a:defRPr/>
            </a:pPr>
            <a:r>
              <a:rPr lang="el-GR" dirty="0">
                <a:latin typeface="Times New Roman" pitchFamily="18" charset="0"/>
                <a:cs typeface="Times New Roman" pitchFamily="18" charset="0"/>
              </a:rPr>
              <a:t>Διαρροή των </a:t>
            </a:r>
            <a:r>
              <a:rPr lang="el-GR" dirty="0" smtClean="0">
                <a:latin typeface="Times New Roman" pitchFamily="18" charset="0"/>
                <a:cs typeface="Times New Roman" pitchFamily="18" charset="0"/>
              </a:rPr>
              <a:t>διαφωνιών.</a:t>
            </a:r>
            <a:endParaRPr lang="el-GR" dirty="0">
              <a:latin typeface="Times New Roman" pitchFamily="18" charset="0"/>
              <a:cs typeface="Times New Roman" pitchFamily="18" charset="0"/>
            </a:endParaRPr>
          </a:p>
          <a:p>
            <a:pPr marL="365760" indent="-283464" eaLnBrk="1" fontAlgn="auto" hangingPunct="1">
              <a:spcAft>
                <a:spcPts val="0"/>
              </a:spcAft>
              <a:buFont typeface="Wingdings 2"/>
              <a:buChar char=""/>
              <a:defRPr/>
            </a:pPr>
            <a:r>
              <a:rPr lang="el-GR" dirty="0">
                <a:latin typeface="Times New Roman" pitchFamily="18" charset="0"/>
                <a:cs typeface="Times New Roman" pitchFamily="18" charset="0"/>
              </a:rPr>
              <a:t>Συγκρούσεις στο σύστημα </a:t>
            </a:r>
            <a:r>
              <a:rPr lang="el-GR" dirty="0" smtClean="0">
                <a:latin typeface="Times New Roman" pitchFamily="18" charset="0"/>
                <a:cs typeface="Times New Roman" pitchFamily="18" charset="0"/>
              </a:rPr>
              <a:t>αξιών.</a:t>
            </a:r>
            <a:endParaRPr lang="el-GR" dirty="0">
              <a:latin typeface="Times New Roman" pitchFamily="18" charset="0"/>
              <a:cs typeface="Times New Roman" pitchFamily="18" charset="0"/>
            </a:endParaRPr>
          </a:p>
          <a:p>
            <a:pPr marL="365760" indent="-283464" eaLnBrk="1" fontAlgn="auto" hangingPunct="1">
              <a:spcAft>
                <a:spcPts val="0"/>
              </a:spcAft>
              <a:buFont typeface="Wingdings 2"/>
              <a:buChar char=""/>
              <a:defRPr/>
            </a:pPr>
            <a:r>
              <a:rPr lang="el-GR" dirty="0">
                <a:latin typeface="Times New Roman" pitchFamily="18" charset="0"/>
                <a:cs typeface="Times New Roman" pitchFamily="18" charset="0"/>
              </a:rPr>
              <a:t>Επιθυμία για </a:t>
            </a:r>
            <a:r>
              <a:rPr lang="el-GR" dirty="0" smtClean="0">
                <a:latin typeface="Times New Roman" pitchFamily="18" charset="0"/>
                <a:cs typeface="Times New Roman" pitchFamily="18" charset="0"/>
              </a:rPr>
              <a:t>εξουσία.</a:t>
            </a:r>
            <a:endParaRPr lang="el-GR" dirty="0">
              <a:latin typeface="Times New Roman" pitchFamily="18" charset="0"/>
              <a:cs typeface="Times New Roman" pitchFamily="18" charset="0"/>
            </a:endParaRPr>
          </a:p>
          <a:p>
            <a:pPr marL="365760" indent="-283464" eaLnBrk="1" fontAlgn="auto" hangingPunct="1">
              <a:spcAft>
                <a:spcPts val="0"/>
              </a:spcAft>
              <a:buFont typeface="Wingdings 2"/>
              <a:buChar char=""/>
              <a:defRPr/>
            </a:pPr>
            <a:r>
              <a:rPr lang="el-GR" dirty="0">
                <a:latin typeface="Times New Roman" pitchFamily="18" charset="0"/>
                <a:cs typeface="Times New Roman" pitchFamily="18" charset="0"/>
              </a:rPr>
              <a:t>Αυξανόμενη έλλειψη </a:t>
            </a:r>
            <a:r>
              <a:rPr lang="el-GR" dirty="0" smtClean="0">
                <a:latin typeface="Times New Roman" pitchFamily="18" charset="0"/>
                <a:cs typeface="Times New Roman" pitchFamily="18" charset="0"/>
              </a:rPr>
              <a:t>σεβασμού.</a:t>
            </a:r>
            <a:endParaRPr lang="el-GR" dirty="0">
              <a:latin typeface="Times New Roman" pitchFamily="18" charset="0"/>
              <a:cs typeface="Times New Roman" pitchFamily="18" charset="0"/>
            </a:endParaRPr>
          </a:p>
          <a:p>
            <a:pPr marL="365760" indent="-283464" eaLnBrk="1" fontAlgn="auto" hangingPunct="1">
              <a:spcAft>
                <a:spcPts val="0"/>
              </a:spcAft>
              <a:buFont typeface="Wingdings 2"/>
              <a:buChar char=""/>
              <a:defRPr/>
            </a:pPr>
            <a:r>
              <a:rPr lang="el-GR" dirty="0">
                <a:latin typeface="Times New Roman" pitchFamily="18" charset="0"/>
                <a:cs typeface="Times New Roman" pitchFamily="18" charset="0"/>
              </a:rPr>
              <a:t>Ανοιχτές </a:t>
            </a:r>
            <a:r>
              <a:rPr lang="el-GR" dirty="0" smtClean="0">
                <a:latin typeface="Times New Roman" pitchFamily="18" charset="0"/>
                <a:cs typeface="Times New Roman" pitchFamily="18" charset="0"/>
              </a:rPr>
              <a:t>διαφωνίες.</a:t>
            </a:r>
            <a:endParaRPr lang="el-GR" dirty="0">
              <a:latin typeface="Times New Roman" pitchFamily="18" charset="0"/>
              <a:cs typeface="Times New Roman" pitchFamily="18" charset="0"/>
            </a:endParaRPr>
          </a:p>
          <a:p>
            <a:pPr marL="365760" indent="-283464" eaLnBrk="1" fontAlgn="auto" hangingPunct="1">
              <a:spcAft>
                <a:spcPts val="0"/>
              </a:spcAft>
              <a:buFont typeface="Wingdings 2"/>
              <a:buChar char=""/>
              <a:defRPr/>
            </a:pPr>
            <a:r>
              <a:rPr lang="el-GR" dirty="0">
                <a:latin typeface="Times New Roman" pitchFamily="18" charset="0"/>
                <a:cs typeface="Times New Roman" pitchFamily="18" charset="0"/>
              </a:rPr>
              <a:t>Έλλειψη ειλικρίνειας σε προβλήματα προϋπολογισμών ή άλλα ευαίσθητα θέματα.</a:t>
            </a:r>
          </a:p>
          <a:p>
            <a:pPr marL="365760" indent="-283464" eaLnBrk="1" fontAlgn="auto" hangingPunct="1">
              <a:spcAft>
                <a:spcPts val="0"/>
              </a:spcAft>
              <a:buFont typeface="Wingdings 2"/>
              <a:buChar char=""/>
              <a:defRPr/>
            </a:pPr>
            <a:r>
              <a:rPr lang="el-GR" dirty="0">
                <a:latin typeface="Times New Roman" pitchFamily="18" charset="0"/>
                <a:cs typeface="Times New Roman" pitchFamily="18" charset="0"/>
              </a:rPr>
              <a:t>Έλλειψη ξεκάθαρων </a:t>
            </a:r>
            <a:r>
              <a:rPr lang="el-GR" dirty="0" smtClean="0">
                <a:latin typeface="Times New Roman" pitchFamily="18" charset="0"/>
                <a:cs typeface="Times New Roman" pitchFamily="18" charset="0"/>
              </a:rPr>
              <a:t>στόχων.</a:t>
            </a:r>
            <a:endParaRPr lang="el-GR" dirty="0">
              <a:latin typeface="Times New Roman" pitchFamily="18" charset="0"/>
              <a:cs typeface="Times New Roman" pitchFamily="18" charset="0"/>
            </a:endParaRPr>
          </a:p>
          <a:p>
            <a:pPr marL="365760" indent="-283464" eaLnBrk="1" fontAlgn="auto" hangingPunct="1">
              <a:spcAft>
                <a:spcPts val="0"/>
              </a:spcAft>
              <a:buFont typeface="Wingdings 2"/>
              <a:buChar char=""/>
              <a:defRPr/>
            </a:pPr>
            <a:r>
              <a:rPr lang="el-GR" dirty="0">
                <a:latin typeface="Times New Roman" pitchFamily="18" charset="0"/>
                <a:cs typeface="Times New Roman" pitchFamily="18" charset="0"/>
              </a:rPr>
              <a:t>Καμία συζήτηση για την εξέλιξη, αποτυχία σχετικά με τους στόχους, αποτυχία αξιολόγησης των επικεφαλής δίκαια, λεπτομερές ή και </a:t>
            </a:r>
            <a:r>
              <a:rPr lang="el-GR" dirty="0" smtClean="0">
                <a:latin typeface="Times New Roman" pitchFamily="18" charset="0"/>
                <a:cs typeface="Times New Roman" pitchFamily="18" charset="0"/>
              </a:rPr>
              <a:t>καθόλου.</a:t>
            </a:r>
            <a:endParaRPr lang="el-GR" dirty="0">
              <a:latin typeface="Times New Roman" pitchFamily="18" charset="0"/>
              <a:cs typeface="Times New Roman" pitchFamily="18" charset="0"/>
            </a:endParaRPr>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a:solidFill>
                  <a:prstClr val="black"/>
                </a:solidFill>
                <a:cs typeface="Arial" charset="0"/>
              </a:rPr>
              <a:t>Ομάδες-Συγκρούσεις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25</a:t>
            </a:fld>
            <a:endParaRPr lang="el-GR" sz="1400" dirty="0">
              <a:solidFill>
                <a:prstClr val="black"/>
              </a:solidFill>
            </a:endParaRPr>
          </a:p>
        </p:txBody>
      </p:sp>
    </p:spTree>
    <p:extLst>
      <p:ext uri="{BB962C8B-B14F-4D97-AF65-F5344CB8AC3E}">
        <p14:creationId xmlns:p14="http://schemas.microsoft.com/office/powerpoint/2010/main" val="30639336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eaLnBrk="1" fontAlgn="auto" hangingPunct="1">
              <a:spcAft>
                <a:spcPts val="0"/>
              </a:spcAft>
              <a:defRPr/>
            </a:pPr>
            <a:r>
              <a:rPr lang="el-GR" sz="3200" b="1" dirty="0">
                <a:solidFill>
                  <a:schemeClr val="tx1"/>
                </a:solidFill>
                <a:latin typeface="Times New Roman" pitchFamily="18" charset="0"/>
                <a:cs typeface="Times New Roman" pitchFamily="18" charset="0"/>
              </a:rPr>
              <a:t>Οι συγκρούσεις είναι καταστροφικές όταν</a:t>
            </a:r>
          </a:p>
        </p:txBody>
      </p:sp>
      <p:sp>
        <p:nvSpPr>
          <p:cNvPr id="90114" name="2 - Θέση περιεχομένου"/>
          <p:cNvSpPr>
            <a:spLocks noGrp="1"/>
          </p:cNvSpPr>
          <p:nvPr>
            <p:ph idx="1"/>
          </p:nvPr>
        </p:nvSpPr>
        <p:spPr/>
        <p:txBody>
          <a:bodyPr/>
          <a:lstStyle/>
          <a:p>
            <a:pPr algn="just" eaLnBrk="1" hangingPunct="1"/>
            <a:r>
              <a:rPr lang="el-GR" altLang="el-GR" smtClean="0">
                <a:latin typeface="Times New Roman" pitchFamily="18" charset="0"/>
                <a:cs typeface="Times New Roman" pitchFamily="18" charset="0"/>
              </a:rPr>
              <a:t>Τραβούν την προσοχή μακριά από άλλες διαδικασίες.</a:t>
            </a:r>
          </a:p>
          <a:p>
            <a:pPr algn="just" eaLnBrk="1" hangingPunct="1"/>
            <a:r>
              <a:rPr lang="el-GR" altLang="el-GR" smtClean="0">
                <a:latin typeface="Times New Roman" pitchFamily="18" charset="0"/>
                <a:cs typeface="Times New Roman" pitchFamily="18" charset="0"/>
              </a:rPr>
              <a:t>Υπονομεύουν το ηθικό ή τον αυτοσεβασμό.</a:t>
            </a:r>
          </a:p>
          <a:p>
            <a:pPr algn="just" eaLnBrk="1" hangingPunct="1"/>
            <a:r>
              <a:rPr lang="el-GR" altLang="el-GR" smtClean="0">
                <a:latin typeface="Times New Roman" pitchFamily="18" charset="0"/>
                <a:cs typeface="Times New Roman" pitchFamily="18" charset="0"/>
              </a:rPr>
              <a:t>Πολώνουν τους ανθρώπους ή τις ομάδες μειώνοντας τη συνεργασία.</a:t>
            </a:r>
          </a:p>
          <a:p>
            <a:pPr algn="just" eaLnBrk="1" hangingPunct="1"/>
            <a:r>
              <a:rPr lang="el-GR" altLang="el-GR" smtClean="0">
                <a:latin typeface="Times New Roman" pitchFamily="18" charset="0"/>
                <a:cs typeface="Times New Roman" pitchFamily="18" charset="0"/>
              </a:rPr>
              <a:t>Μεγαλώνουν τις διαφορές.</a:t>
            </a:r>
          </a:p>
          <a:p>
            <a:pPr algn="just" eaLnBrk="1" hangingPunct="1"/>
            <a:r>
              <a:rPr lang="el-GR" altLang="el-GR" smtClean="0">
                <a:latin typeface="Times New Roman" pitchFamily="18" charset="0"/>
                <a:cs typeface="Times New Roman" pitchFamily="18" charset="0"/>
              </a:rPr>
              <a:t>Οδηγούν σε ανεύθυνη και επιβλαβή συμπεριφορά, όπως μάχες, βρισιές.</a:t>
            </a:r>
          </a:p>
          <a:p>
            <a:pPr algn="just" eaLnBrk="1" hangingPunct="1"/>
            <a:endParaRPr lang="el-GR" altLang="el-GR" smtClean="0">
              <a:latin typeface="Times New Roman" pitchFamily="18" charset="0"/>
              <a:cs typeface="Times New Roman" pitchFamily="18" charset="0"/>
            </a:endParaRPr>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a:solidFill>
                  <a:prstClr val="black"/>
                </a:solidFill>
                <a:cs typeface="Arial" charset="0"/>
              </a:rPr>
              <a:t>Ομάδες-Συγκρούσεις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26</a:t>
            </a:fld>
            <a:endParaRPr lang="el-GR" sz="1400" dirty="0">
              <a:solidFill>
                <a:prstClr val="black"/>
              </a:solidFill>
            </a:endParaRPr>
          </a:p>
        </p:txBody>
      </p:sp>
    </p:spTree>
    <p:extLst>
      <p:ext uri="{BB962C8B-B14F-4D97-AF65-F5344CB8AC3E}">
        <p14:creationId xmlns:p14="http://schemas.microsoft.com/office/powerpoint/2010/main" val="38169869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eaLnBrk="1" fontAlgn="auto" hangingPunct="1">
              <a:spcAft>
                <a:spcPts val="0"/>
              </a:spcAft>
              <a:defRPr/>
            </a:pPr>
            <a:r>
              <a:rPr lang="el-GR" sz="3200" b="1" dirty="0">
                <a:solidFill>
                  <a:schemeClr val="tx1"/>
                </a:solidFill>
                <a:latin typeface="Times New Roman" pitchFamily="18" charset="0"/>
                <a:cs typeface="Times New Roman" pitchFamily="18" charset="0"/>
              </a:rPr>
              <a:t>Οι συγκρούσεις είναι εποικοδομητικές όταν</a:t>
            </a:r>
          </a:p>
        </p:txBody>
      </p:sp>
      <p:sp>
        <p:nvSpPr>
          <p:cNvPr id="3" name="2 - Θέση περιεχομένου"/>
          <p:cNvSpPr>
            <a:spLocks noGrp="1"/>
          </p:cNvSpPr>
          <p:nvPr>
            <p:ph idx="1"/>
          </p:nvPr>
        </p:nvSpPr>
        <p:spPr/>
        <p:txBody>
          <a:bodyPr>
            <a:normAutofit fontScale="77500" lnSpcReduction="20000"/>
          </a:bodyPr>
          <a:lstStyle/>
          <a:p>
            <a:pPr marL="365760" indent="-283464" algn="just" eaLnBrk="1" fontAlgn="auto" hangingPunct="1">
              <a:spcAft>
                <a:spcPts val="0"/>
              </a:spcAft>
              <a:buFont typeface="Wingdings 2"/>
              <a:buChar char=""/>
              <a:defRPr/>
            </a:pPr>
            <a:r>
              <a:rPr lang="el-GR" dirty="0">
                <a:latin typeface="Times New Roman" pitchFamily="18" charset="0"/>
                <a:cs typeface="Times New Roman" pitchFamily="18" charset="0"/>
              </a:rPr>
              <a:t>Έχουν σαν αποτέλεσμα τη διευκρίνιση σημαντικών προβλημάτων και </a:t>
            </a:r>
            <a:r>
              <a:rPr lang="el-GR" dirty="0" smtClean="0">
                <a:latin typeface="Times New Roman" pitchFamily="18" charset="0"/>
                <a:cs typeface="Times New Roman" pitchFamily="18" charset="0"/>
              </a:rPr>
              <a:t>θεμάτων.</a:t>
            </a:r>
            <a:endParaRPr lang="el-GR" dirty="0">
              <a:latin typeface="Times New Roman" pitchFamily="18" charset="0"/>
              <a:cs typeface="Times New Roman" pitchFamily="18" charset="0"/>
            </a:endParaRPr>
          </a:p>
          <a:p>
            <a:pPr marL="365760" indent="-283464" algn="just" eaLnBrk="1" fontAlgn="auto" hangingPunct="1">
              <a:spcAft>
                <a:spcPts val="0"/>
              </a:spcAft>
              <a:buFont typeface="Wingdings 2"/>
              <a:buChar char=""/>
              <a:defRPr/>
            </a:pPr>
            <a:r>
              <a:rPr lang="el-GR" dirty="0">
                <a:latin typeface="Times New Roman" pitchFamily="18" charset="0"/>
                <a:cs typeface="Times New Roman" pitchFamily="18" charset="0"/>
              </a:rPr>
              <a:t>Έχουν σαν αποτέλεσμα την επίλυση </a:t>
            </a:r>
            <a:r>
              <a:rPr lang="el-GR" dirty="0" smtClean="0">
                <a:latin typeface="Times New Roman" pitchFamily="18" charset="0"/>
                <a:cs typeface="Times New Roman" pitchFamily="18" charset="0"/>
              </a:rPr>
              <a:t>προβλημάτων.</a:t>
            </a:r>
            <a:endParaRPr lang="el-GR" dirty="0">
              <a:latin typeface="Times New Roman" pitchFamily="18" charset="0"/>
              <a:cs typeface="Times New Roman" pitchFamily="18" charset="0"/>
            </a:endParaRPr>
          </a:p>
          <a:p>
            <a:pPr marL="365760" indent="-283464" algn="just" eaLnBrk="1" fontAlgn="auto" hangingPunct="1">
              <a:spcAft>
                <a:spcPts val="0"/>
              </a:spcAft>
              <a:buFont typeface="Wingdings 2"/>
              <a:buChar char=""/>
              <a:defRPr/>
            </a:pPr>
            <a:r>
              <a:rPr lang="el-GR" dirty="0">
                <a:latin typeface="Times New Roman" pitchFamily="18" charset="0"/>
                <a:cs typeface="Times New Roman" pitchFamily="18" charset="0"/>
              </a:rPr>
              <a:t>Συμμετέχουν άνθρωποι επιλύοντας θέματα σημαντικά για </a:t>
            </a:r>
            <a:r>
              <a:rPr lang="el-GR" dirty="0" smtClean="0">
                <a:latin typeface="Times New Roman" pitchFamily="18" charset="0"/>
                <a:cs typeface="Times New Roman" pitchFamily="18" charset="0"/>
              </a:rPr>
              <a:t>αυτούς.</a:t>
            </a:r>
            <a:endParaRPr lang="el-GR" dirty="0">
              <a:latin typeface="Times New Roman" pitchFamily="18" charset="0"/>
              <a:cs typeface="Times New Roman" pitchFamily="18" charset="0"/>
            </a:endParaRPr>
          </a:p>
          <a:p>
            <a:pPr marL="365760" indent="-283464" algn="just" eaLnBrk="1" fontAlgn="auto" hangingPunct="1">
              <a:spcAft>
                <a:spcPts val="0"/>
              </a:spcAft>
              <a:buFont typeface="Wingdings 2"/>
              <a:buChar char=""/>
              <a:defRPr/>
            </a:pPr>
            <a:r>
              <a:rPr lang="el-GR" dirty="0">
                <a:latin typeface="Times New Roman" pitchFamily="18" charset="0"/>
                <a:cs typeface="Times New Roman" pitchFamily="18" charset="0"/>
              </a:rPr>
              <a:t>Προκαλούν αυθεντική </a:t>
            </a:r>
            <a:r>
              <a:rPr lang="el-GR" dirty="0" smtClean="0">
                <a:latin typeface="Times New Roman" pitchFamily="18" charset="0"/>
                <a:cs typeface="Times New Roman" pitchFamily="18" charset="0"/>
              </a:rPr>
              <a:t>επικοινωνία.</a:t>
            </a:r>
            <a:endParaRPr lang="el-GR" dirty="0">
              <a:latin typeface="Times New Roman" pitchFamily="18" charset="0"/>
              <a:cs typeface="Times New Roman" pitchFamily="18" charset="0"/>
            </a:endParaRPr>
          </a:p>
          <a:p>
            <a:pPr marL="365760" indent="-283464" algn="just" eaLnBrk="1" fontAlgn="auto" hangingPunct="1">
              <a:spcAft>
                <a:spcPts val="0"/>
              </a:spcAft>
              <a:buFont typeface="Wingdings 2"/>
              <a:buChar char=""/>
              <a:defRPr/>
            </a:pPr>
            <a:r>
              <a:rPr lang="el-GR" dirty="0">
                <a:latin typeface="Times New Roman" pitchFamily="18" charset="0"/>
                <a:cs typeface="Times New Roman" pitchFamily="18" charset="0"/>
              </a:rPr>
              <a:t>Βοηθούν στην απελευθέρωση συναισθημάτων, άγχους και στρες.</a:t>
            </a:r>
          </a:p>
          <a:p>
            <a:pPr marL="365760" indent="-283464" algn="just" eaLnBrk="1" fontAlgn="auto" hangingPunct="1">
              <a:spcAft>
                <a:spcPts val="0"/>
              </a:spcAft>
              <a:buFont typeface="Wingdings 2"/>
              <a:buChar char=""/>
              <a:defRPr/>
            </a:pPr>
            <a:r>
              <a:rPr lang="el-GR" dirty="0">
                <a:latin typeface="Times New Roman" pitchFamily="18" charset="0"/>
                <a:cs typeface="Times New Roman" pitchFamily="18" charset="0"/>
              </a:rPr>
              <a:t>Κτίζουν τη συνεργασία μεταξύ των ανθρώπων μαθαίνοντας ο ένας για των άλλο, συνεργαζόμενοι για την επίλυση της </a:t>
            </a:r>
            <a:r>
              <a:rPr lang="el-GR" dirty="0" smtClean="0">
                <a:latin typeface="Times New Roman" pitchFamily="18" charset="0"/>
                <a:cs typeface="Times New Roman" pitchFamily="18" charset="0"/>
              </a:rPr>
              <a:t>σύγκρουσης.</a:t>
            </a:r>
            <a:endParaRPr lang="el-GR" dirty="0">
              <a:latin typeface="Times New Roman" pitchFamily="18" charset="0"/>
              <a:cs typeface="Times New Roman" pitchFamily="18" charset="0"/>
            </a:endParaRPr>
          </a:p>
          <a:p>
            <a:pPr marL="365760" indent="-283464" algn="just" eaLnBrk="1" fontAlgn="auto" hangingPunct="1">
              <a:spcAft>
                <a:spcPts val="0"/>
              </a:spcAft>
              <a:buFont typeface="Wingdings 2"/>
              <a:buChar char=""/>
              <a:defRPr/>
            </a:pPr>
            <a:r>
              <a:rPr lang="el-GR" dirty="0">
                <a:latin typeface="Times New Roman" pitchFamily="18" charset="0"/>
                <a:cs typeface="Times New Roman" pitchFamily="18" charset="0"/>
              </a:rPr>
              <a:t>Βοηθάει την ατομική ανάπτυξη κατανόησης και </a:t>
            </a:r>
            <a:r>
              <a:rPr lang="el-GR" dirty="0" smtClean="0">
                <a:latin typeface="Times New Roman" pitchFamily="18" charset="0"/>
                <a:cs typeface="Times New Roman" pitchFamily="18" charset="0"/>
              </a:rPr>
              <a:t>ικανοτήτων.</a:t>
            </a:r>
            <a:endParaRPr lang="el-GR" dirty="0">
              <a:latin typeface="Times New Roman" pitchFamily="18" charset="0"/>
              <a:cs typeface="Times New Roman" pitchFamily="18" charset="0"/>
            </a:endParaRPr>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a:solidFill>
                  <a:prstClr val="black"/>
                </a:solidFill>
                <a:cs typeface="Arial" charset="0"/>
              </a:rPr>
              <a:t>Ομάδες-Συγκρούσεις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27</a:t>
            </a:fld>
            <a:endParaRPr lang="el-GR" sz="1400" dirty="0">
              <a:solidFill>
                <a:prstClr val="black"/>
              </a:solidFill>
            </a:endParaRPr>
          </a:p>
        </p:txBody>
      </p:sp>
    </p:spTree>
    <p:extLst>
      <p:ext uri="{BB962C8B-B14F-4D97-AF65-F5344CB8AC3E}">
        <p14:creationId xmlns:p14="http://schemas.microsoft.com/office/powerpoint/2010/main" val="41144003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pPr algn="ctr" eaLnBrk="1" fontAlgn="auto" hangingPunct="1">
              <a:spcAft>
                <a:spcPts val="0"/>
              </a:spcAft>
              <a:defRPr/>
            </a:pPr>
            <a:r>
              <a:rPr lang="el-GR" sz="4000" b="1" dirty="0">
                <a:solidFill>
                  <a:schemeClr val="tx1"/>
                </a:solidFill>
                <a:latin typeface="Times New Roman" pitchFamily="18" charset="0"/>
                <a:cs typeface="Times New Roman" pitchFamily="18" charset="0"/>
              </a:rPr>
              <a:t>Τεχνικές αποφυγής </a:t>
            </a:r>
            <a:r>
              <a:rPr lang="el-GR" sz="4000" b="1" dirty="0" smtClean="0">
                <a:solidFill>
                  <a:schemeClr val="tx1"/>
                </a:solidFill>
                <a:latin typeface="Times New Roman" pitchFamily="18" charset="0"/>
                <a:cs typeface="Times New Roman" pitchFamily="18" charset="0"/>
              </a:rPr>
              <a:t>- </a:t>
            </a:r>
            <a:r>
              <a:rPr lang="el-GR" sz="4000" b="1" dirty="0">
                <a:solidFill>
                  <a:schemeClr val="tx1"/>
                </a:solidFill>
                <a:latin typeface="Times New Roman" pitchFamily="18" charset="0"/>
                <a:cs typeface="Times New Roman" pitchFamily="18" charset="0"/>
              </a:rPr>
              <a:t>επίλυσης </a:t>
            </a:r>
            <a:r>
              <a:rPr lang="el-GR" sz="4000" b="1" dirty="0" smtClean="0">
                <a:solidFill>
                  <a:schemeClr val="tx1"/>
                </a:solidFill>
                <a:latin typeface="Times New Roman" pitchFamily="18" charset="0"/>
                <a:cs typeface="Times New Roman" pitchFamily="18" charset="0"/>
              </a:rPr>
              <a:t>συγκρούσεων</a:t>
            </a:r>
            <a:endParaRPr lang="el-GR" sz="4000" b="1" dirty="0">
              <a:solidFill>
                <a:schemeClr val="tx1"/>
              </a:solidFill>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70000" lnSpcReduction="20000"/>
          </a:bodyPr>
          <a:lstStyle/>
          <a:p>
            <a:pPr marL="365760" indent="-283464" algn="just" eaLnBrk="1" fontAlgn="auto" hangingPunct="1">
              <a:spcAft>
                <a:spcPts val="0"/>
              </a:spcAft>
              <a:buFont typeface="Wingdings 2"/>
              <a:buChar char=""/>
              <a:defRPr/>
            </a:pPr>
            <a:r>
              <a:rPr lang="el-GR" dirty="0">
                <a:latin typeface="Times New Roman" pitchFamily="18" charset="0"/>
                <a:cs typeface="Times New Roman" pitchFamily="18" charset="0"/>
              </a:rPr>
              <a:t>Συνάντηση με τον επικεφαλής της </a:t>
            </a:r>
            <a:r>
              <a:rPr lang="el-GR" dirty="0" smtClean="0">
                <a:latin typeface="Times New Roman" pitchFamily="18" charset="0"/>
                <a:cs typeface="Times New Roman" pitchFamily="18" charset="0"/>
              </a:rPr>
              <a:t>σύγκρουσης.</a:t>
            </a:r>
            <a:endParaRPr lang="el-GR" dirty="0">
              <a:latin typeface="Times New Roman" pitchFamily="18" charset="0"/>
              <a:cs typeface="Times New Roman" pitchFamily="18" charset="0"/>
            </a:endParaRPr>
          </a:p>
          <a:p>
            <a:pPr marL="365760" indent="-283464" algn="just" eaLnBrk="1" fontAlgn="auto" hangingPunct="1">
              <a:spcAft>
                <a:spcPts val="0"/>
              </a:spcAft>
              <a:buFont typeface="Wingdings 2"/>
              <a:buChar char=""/>
              <a:defRPr/>
            </a:pPr>
            <a:r>
              <a:rPr lang="el-GR" dirty="0" smtClean="0">
                <a:latin typeface="Times New Roman" pitchFamily="18" charset="0"/>
                <a:cs typeface="Times New Roman" pitchFamily="18" charset="0"/>
              </a:rPr>
              <a:t>Τακτική επικοινωνία.</a:t>
            </a:r>
            <a:endParaRPr lang="el-GR" dirty="0">
              <a:latin typeface="Times New Roman" pitchFamily="18" charset="0"/>
              <a:cs typeface="Times New Roman" pitchFamily="18" charset="0"/>
            </a:endParaRPr>
          </a:p>
          <a:p>
            <a:pPr marL="365760" indent="-283464" algn="just" eaLnBrk="1" fontAlgn="auto" hangingPunct="1">
              <a:spcAft>
                <a:spcPts val="0"/>
              </a:spcAft>
              <a:buFont typeface="Wingdings 2"/>
              <a:buChar char=""/>
              <a:defRPr/>
            </a:pPr>
            <a:r>
              <a:rPr lang="el-GR" dirty="0">
                <a:latin typeface="Times New Roman" pitchFamily="18" charset="0"/>
                <a:cs typeface="Times New Roman" pitchFamily="18" charset="0"/>
              </a:rPr>
              <a:t>Να είστε ειλικρινής με τις </a:t>
            </a:r>
            <a:r>
              <a:rPr lang="el-GR" dirty="0" smtClean="0">
                <a:latin typeface="Times New Roman" pitchFamily="18" charset="0"/>
                <a:cs typeface="Times New Roman" pitchFamily="18" charset="0"/>
              </a:rPr>
              <a:t>αμφιβολίες.</a:t>
            </a:r>
            <a:endParaRPr lang="el-GR" dirty="0">
              <a:latin typeface="Times New Roman" pitchFamily="18" charset="0"/>
              <a:cs typeface="Times New Roman" pitchFamily="18" charset="0"/>
            </a:endParaRPr>
          </a:p>
          <a:p>
            <a:pPr marL="365760" indent="-283464" algn="just" eaLnBrk="1" fontAlgn="auto" hangingPunct="1">
              <a:spcAft>
                <a:spcPts val="0"/>
              </a:spcAft>
              <a:buFont typeface="Wingdings 2"/>
              <a:buChar char=""/>
              <a:defRPr/>
            </a:pPr>
            <a:r>
              <a:rPr lang="el-GR" dirty="0">
                <a:latin typeface="Times New Roman" pitchFamily="18" charset="0"/>
                <a:cs typeface="Times New Roman" pitchFamily="18" charset="0"/>
              </a:rPr>
              <a:t>Συμφωνήστε στη διαφωνία – η κατανόηση των υγειών διαφωνιών κτίζει καλύτερες αποφάσεις.</a:t>
            </a:r>
          </a:p>
          <a:p>
            <a:pPr marL="365760" indent="-283464" algn="just" eaLnBrk="1" fontAlgn="auto" hangingPunct="1">
              <a:spcAft>
                <a:spcPts val="0"/>
              </a:spcAft>
              <a:buFont typeface="Wingdings 2"/>
              <a:buChar char=""/>
              <a:defRPr/>
            </a:pPr>
            <a:r>
              <a:rPr lang="el-GR" dirty="0">
                <a:latin typeface="Times New Roman" pitchFamily="18" charset="0"/>
                <a:cs typeface="Times New Roman" pitchFamily="18" charset="0"/>
              </a:rPr>
              <a:t>Αφήστε έξω από το διοικητικό στυλ τον </a:t>
            </a:r>
            <a:r>
              <a:rPr lang="el-GR" dirty="0" smtClean="0">
                <a:latin typeface="Times New Roman" pitchFamily="18" charset="0"/>
                <a:cs typeface="Times New Roman" pitchFamily="18" charset="0"/>
              </a:rPr>
              <a:t>εγωισμό.</a:t>
            </a:r>
            <a:endParaRPr lang="el-GR" dirty="0">
              <a:latin typeface="Times New Roman" pitchFamily="18" charset="0"/>
              <a:cs typeface="Times New Roman" pitchFamily="18" charset="0"/>
            </a:endParaRPr>
          </a:p>
          <a:p>
            <a:pPr marL="365760" indent="-283464" algn="just" eaLnBrk="1" fontAlgn="auto" hangingPunct="1">
              <a:spcAft>
                <a:spcPts val="0"/>
              </a:spcAft>
              <a:buFont typeface="Wingdings 2"/>
              <a:buChar char=""/>
              <a:defRPr/>
            </a:pPr>
            <a:r>
              <a:rPr lang="el-GR" dirty="0">
                <a:latin typeface="Times New Roman" pitchFamily="18" charset="0"/>
                <a:cs typeface="Times New Roman" pitchFamily="18" charset="0"/>
              </a:rPr>
              <a:t>Αφήστε την ομάδα σας να δημιουργήσει – θα υποστηρίξουν αυτό που </a:t>
            </a:r>
            <a:r>
              <a:rPr lang="el-GR" dirty="0" smtClean="0">
                <a:latin typeface="Times New Roman" pitchFamily="18" charset="0"/>
                <a:cs typeface="Times New Roman" pitchFamily="18" charset="0"/>
              </a:rPr>
              <a:t>δημιούργησαν.</a:t>
            </a:r>
            <a:endParaRPr lang="el-GR" dirty="0">
              <a:latin typeface="Times New Roman" pitchFamily="18" charset="0"/>
              <a:cs typeface="Times New Roman" pitchFamily="18" charset="0"/>
            </a:endParaRPr>
          </a:p>
          <a:p>
            <a:pPr marL="365760" indent="-283464" algn="just" eaLnBrk="1" fontAlgn="auto" hangingPunct="1">
              <a:spcAft>
                <a:spcPts val="0"/>
              </a:spcAft>
              <a:buFont typeface="Wingdings 2"/>
              <a:buChar char=""/>
              <a:defRPr/>
            </a:pPr>
            <a:r>
              <a:rPr lang="el-GR" dirty="0">
                <a:latin typeface="Times New Roman" pitchFamily="18" charset="0"/>
                <a:cs typeface="Times New Roman" pitchFamily="18" charset="0"/>
              </a:rPr>
              <a:t>Συζητήστε τις διαφορές στις αξίες </a:t>
            </a:r>
            <a:r>
              <a:rPr lang="el-GR" dirty="0" smtClean="0">
                <a:latin typeface="Times New Roman" pitchFamily="18" charset="0"/>
                <a:cs typeface="Times New Roman" pitchFamily="18" charset="0"/>
              </a:rPr>
              <a:t>ανοιχτά.</a:t>
            </a:r>
            <a:endParaRPr lang="el-GR" dirty="0">
              <a:latin typeface="Times New Roman" pitchFamily="18" charset="0"/>
              <a:cs typeface="Times New Roman" pitchFamily="18" charset="0"/>
            </a:endParaRPr>
          </a:p>
          <a:p>
            <a:pPr marL="365760" indent="-283464" algn="just" eaLnBrk="1" fontAlgn="auto" hangingPunct="1">
              <a:spcAft>
                <a:spcPts val="0"/>
              </a:spcAft>
              <a:buFont typeface="Wingdings 2"/>
              <a:buChar char=""/>
              <a:defRPr/>
            </a:pPr>
            <a:r>
              <a:rPr lang="el-GR" dirty="0" smtClean="0">
                <a:latin typeface="Times New Roman" pitchFamily="18" charset="0"/>
                <a:cs typeface="Times New Roman" pitchFamily="18" charset="0"/>
              </a:rPr>
              <a:t>Τονίζετε </a:t>
            </a:r>
            <a:r>
              <a:rPr lang="el-GR" dirty="0">
                <a:latin typeface="Times New Roman" pitchFamily="18" charset="0"/>
                <a:cs typeface="Times New Roman" pitchFamily="18" charset="0"/>
              </a:rPr>
              <a:t>τη σημασία συνεχιζόμενης </a:t>
            </a:r>
            <a:r>
              <a:rPr lang="el-GR" dirty="0" smtClean="0">
                <a:latin typeface="Times New Roman" pitchFamily="18" charset="0"/>
                <a:cs typeface="Times New Roman" pitchFamily="18" charset="0"/>
              </a:rPr>
              <a:t>πολιτικής.</a:t>
            </a:r>
            <a:endParaRPr lang="el-GR" dirty="0">
              <a:latin typeface="Times New Roman" pitchFamily="18" charset="0"/>
              <a:cs typeface="Times New Roman" pitchFamily="18" charset="0"/>
            </a:endParaRPr>
          </a:p>
          <a:p>
            <a:pPr marL="365760" indent="-283464" algn="just" eaLnBrk="1" fontAlgn="auto" hangingPunct="1">
              <a:spcAft>
                <a:spcPts val="0"/>
              </a:spcAft>
              <a:buFont typeface="Wingdings 2"/>
              <a:buChar char=""/>
              <a:defRPr/>
            </a:pPr>
            <a:r>
              <a:rPr lang="el-GR" dirty="0">
                <a:latin typeface="Times New Roman" pitchFamily="18" charset="0"/>
                <a:cs typeface="Times New Roman" pitchFamily="18" charset="0"/>
              </a:rPr>
              <a:t>Επικοινωνείτε με ειλικρίνεια – αποφύγετε το </a:t>
            </a:r>
            <a:r>
              <a:rPr lang="el-GR" dirty="0" smtClean="0">
                <a:latin typeface="Times New Roman" pitchFamily="18" charset="0"/>
                <a:cs typeface="Times New Roman" pitchFamily="18" charset="0"/>
              </a:rPr>
              <a:t>κρυφτό.</a:t>
            </a:r>
            <a:endParaRPr lang="el-GR" dirty="0">
              <a:latin typeface="Times New Roman" pitchFamily="18" charset="0"/>
              <a:cs typeface="Times New Roman" pitchFamily="18" charset="0"/>
            </a:endParaRPr>
          </a:p>
          <a:p>
            <a:pPr marL="365760" indent="-283464" algn="just" eaLnBrk="1" fontAlgn="auto" hangingPunct="1">
              <a:spcAft>
                <a:spcPts val="0"/>
              </a:spcAft>
              <a:buFont typeface="Wingdings 2"/>
              <a:buChar char=""/>
              <a:defRPr/>
            </a:pPr>
            <a:r>
              <a:rPr lang="el-GR" dirty="0">
                <a:latin typeface="Times New Roman" pitchFamily="18" charset="0"/>
                <a:cs typeface="Times New Roman" pitchFamily="18" charset="0"/>
              </a:rPr>
              <a:t>Να παρέχετε περισσότερα δεδομένα και πληροφορίες από αυτές που χρειάζονται.</a:t>
            </a:r>
          </a:p>
          <a:p>
            <a:pPr marL="365760" indent="-283464" algn="just" eaLnBrk="1" fontAlgn="auto" hangingPunct="1">
              <a:spcAft>
                <a:spcPts val="0"/>
              </a:spcAft>
              <a:buFont typeface="Wingdings 2"/>
              <a:buChar char=""/>
              <a:defRPr/>
            </a:pPr>
            <a:r>
              <a:rPr lang="el-GR" dirty="0" smtClean="0">
                <a:latin typeface="Times New Roman" pitchFamily="18" charset="0"/>
                <a:cs typeface="Times New Roman" pitchFamily="18" charset="0"/>
              </a:rPr>
              <a:t>Ανάπτυξη στέρεου διοικητικού συστήματος.</a:t>
            </a:r>
            <a:endParaRPr lang="el-GR" dirty="0">
              <a:latin typeface="Times New Roman" pitchFamily="18" charset="0"/>
              <a:cs typeface="Times New Roman" pitchFamily="18" charset="0"/>
            </a:endParaRPr>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a:solidFill>
                  <a:prstClr val="black"/>
                </a:solidFill>
                <a:cs typeface="Arial" charset="0"/>
              </a:rPr>
              <a:t>Ομάδες-Συγκρούσεις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28</a:t>
            </a:fld>
            <a:endParaRPr lang="el-GR" sz="1400" dirty="0">
              <a:solidFill>
                <a:prstClr val="black"/>
              </a:solidFill>
            </a:endParaRPr>
          </a:p>
        </p:txBody>
      </p:sp>
    </p:spTree>
    <p:extLst>
      <p:ext uri="{BB962C8B-B14F-4D97-AF65-F5344CB8AC3E}">
        <p14:creationId xmlns:p14="http://schemas.microsoft.com/office/powerpoint/2010/main" val="31803365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pPr algn="ctr" eaLnBrk="1" fontAlgn="auto" hangingPunct="1">
              <a:spcAft>
                <a:spcPts val="0"/>
              </a:spcAft>
              <a:defRPr/>
            </a:pPr>
            <a:r>
              <a:rPr lang="el-GR" sz="4000" b="1" dirty="0">
                <a:solidFill>
                  <a:schemeClr val="tx1"/>
                </a:solidFill>
                <a:latin typeface="Times New Roman" pitchFamily="18" charset="0"/>
                <a:cs typeface="Times New Roman" pitchFamily="18" charset="0"/>
              </a:rPr>
              <a:t>Αιτίες για μια ευρεία διοικητική </a:t>
            </a:r>
            <a:r>
              <a:rPr lang="el-GR" sz="4000" b="1" dirty="0" smtClean="0">
                <a:solidFill>
                  <a:schemeClr val="tx1"/>
                </a:solidFill>
                <a:latin typeface="Times New Roman" pitchFamily="18" charset="0"/>
                <a:cs typeface="Times New Roman" pitchFamily="18" charset="0"/>
              </a:rPr>
              <a:t>σύγκρουση [</a:t>
            </a:r>
            <a:r>
              <a:rPr lang="el-GR" sz="4000" b="1" i="1" dirty="0" smtClean="0">
                <a:solidFill>
                  <a:schemeClr val="tx1"/>
                </a:solidFill>
                <a:latin typeface="Times New Roman" pitchFamily="18" charset="0"/>
                <a:cs typeface="Times New Roman" pitchFamily="18" charset="0"/>
              </a:rPr>
              <a:t>διοίκηση</a:t>
            </a:r>
            <a:r>
              <a:rPr lang="el-GR" sz="4000" b="1" dirty="0" smtClean="0">
                <a:solidFill>
                  <a:schemeClr val="tx1"/>
                </a:solidFill>
                <a:latin typeface="Times New Roman" pitchFamily="18" charset="0"/>
                <a:cs typeface="Times New Roman" pitchFamily="18" charset="0"/>
              </a:rPr>
              <a:t>]</a:t>
            </a:r>
            <a:endParaRPr lang="el-GR" sz="4000" b="1" dirty="0">
              <a:solidFill>
                <a:schemeClr val="tx2">
                  <a:satMod val="130000"/>
                </a:schemeClr>
              </a:solidFill>
            </a:endParaRPr>
          </a:p>
        </p:txBody>
      </p:sp>
      <p:sp>
        <p:nvSpPr>
          <p:cNvPr id="3" name="2 - Θέση περιεχομένου"/>
          <p:cNvSpPr>
            <a:spLocks noGrp="1"/>
          </p:cNvSpPr>
          <p:nvPr>
            <p:ph idx="1"/>
          </p:nvPr>
        </p:nvSpPr>
        <p:spPr/>
        <p:txBody>
          <a:bodyPr>
            <a:normAutofit fontScale="70000" lnSpcReduction="20000"/>
          </a:bodyPr>
          <a:lstStyle/>
          <a:p>
            <a:pPr marL="365760" indent="-283464" algn="just" eaLnBrk="1" fontAlgn="auto" hangingPunct="1">
              <a:spcAft>
                <a:spcPts val="0"/>
              </a:spcAft>
              <a:buFont typeface="Wingdings 2"/>
              <a:buChar char=""/>
              <a:defRPr/>
            </a:pPr>
            <a:r>
              <a:rPr lang="el-GR" dirty="0" smtClean="0">
                <a:latin typeface="Times New Roman" pitchFamily="18" charset="0"/>
                <a:cs typeface="Times New Roman" pitchFamily="18" charset="0"/>
              </a:rPr>
              <a:t>Προσπαθεί να </a:t>
            </a:r>
            <a:r>
              <a:rPr lang="el-GR" dirty="0">
                <a:latin typeface="Times New Roman" pitchFamily="18" charset="0"/>
                <a:cs typeface="Times New Roman" pitchFamily="18" charset="0"/>
              </a:rPr>
              <a:t>γίνει </a:t>
            </a:r>
            <a:r>
              <a:rPr lang="el-GR" dirty="0" smtClean="0">
                <a:latin typeface="Times New Roman" pitchFamily="18" charset="0"/>
                <a:cs typeface="Times New Roman" pitchFamily="18" charset="0"/>
              </a:rPr>
              <a:t>διαχειριστής και δεν υπακούει στην ιεραρχία.</a:t>
            </a:r>
            <a:endParaRPr lang="el-GR" dirty="0">
              <a:latin typeface="Times New Roman" pitchFamily="18" charset="0"/>
              <a:cs typeface="Times New Roman" pitchFamily="18" charset="0"/>
            </a:endParaRPr>
          </a:p>
          <a:p>
            <a:pPr marL="365760" indent="-283464" algn="just" eaLnBrk="1" fontAlgn="auto" hangingPunct="1">
              <a:spcAft>
                <a:spcPts val="0"/>
              </a:spcAft>
              <a:buFont typeface="Wingdings 2"/>
              <a:buChar char=""/>
              <a:defRPr/>
            </a:pPr>
            <a:r>
              <a:rPr lang="el-GR" dirty="0" smtClean="0">
                <a:latin typeface="Times New Roman" pitchFamily="18" charset="0"/>
                <a:cs typeface="Times New Roman" pitchFamily="18" charset="0"/>
              </a:rPr>
              <a:t>Δίνει υποσχέσεις.</a:t>
            </a:r>
            <a:endParaRPr lang="el-GR" dirty="0">
              <a:latin typeface="Times New Roman" pitchFamily="18" charset="0"/>
              <a:cs typeface="Times New Roman" pitchFamily="18" charset="0"/>
            </a:endParaRPr>
          </a:p>
          <a:p>
            <a:pPr marL="365760" indent="-283464" algn="just" eaLnBrk="1" fontAlgn="auto" hangingPunct="1">
              <a:spcAft>
                <a:spcPts val="0"/>
              </a:spcAft>
              <a:buFont typeface="Wingdings 2"/>
              <a:buChar char=""/>
              <a:defRPr/>
            </a:pPr>
            <a:r>
              <a:rPr lang="el-GR" dirty="0" smtClean="0">
                <a:latin typeface="Times New Roman" pitchFamily="18" charset="0"/>
                <a:cs typeface="Times New Roman" pitchFamily="18" charset="0"/>
              </a:rPr>
              <a:t>Δεν «</a:t>
            </a:r>
            <a:r>
              <a:rPr lang="el-GR" i="1" dirty="0" smtClean="0">
                <a:latin typeface="Times New Roman" pitchFamily="18" charset="0"/>
                <a:cs typeface="Times New Roman" pitchFamily="18" charset="0"/>
              </a:rPr>
              <a:t>μελετούν</a:t>
            </a:r>
            <a:r>
              <a:rPr lang="el-GR" dirty="0">
                <a:latin typeface="Times New Roman" pitchFamily="18" charset="0"/>
                <a:cs typeface="Times New Roman" pitchFamily="18" charset="0"/>
              </a:rPr>
              <a:t>» και να μην προετοιμάζονται για τις </a:t>
            </a:r>
            <a:r>
              <a:rPr lang="el-GR" dirty="0" smtClean="0">
                <a:latin typeface="Times New Roman" pitchFamily="18" charset="0"/>
                <a:cs typeface="Times New Roman" pitchFamily="18" charset="0"/>
              </a:rPr>
              <a:t>συναντήσεις.</a:t>
            </a:r>
            <a:endParaRPr lang="el-GR" dirty="0">
              <a:latin typeface="Times New Roman" pitchFamily="18" charset="0"/>
              <a:cs typeface="Times New Roman" pitchFamily="18" charset="0"/>
            </a:endParaRPr>
          </a:p>
          <a:p>
            <a:pPr marL="365760" indent="-283464" algn="just" eaLnBrk="1" fontAlgn="auto" hangingPunct="1">
              <a:spcAft>
                <a:spcPts val="0"/>
              </a:spcAft>
              <a:buFont typeface="Wingdings 2"/>
              <a:buChar char=""/>
              <a:defRPr/>
            </a:pPr>
            <a:r>
              <a:rPr lang="el-GR" dirty="0" smtClean="0">
                <a:latin typeface="Times New Roman" pitchFamily="18" charset="0"/>
                <a:cs typeface="Times New Roman" pitchFamily="18" charset="0"/>
              </a:rPr>
              <a:t>Δεν ακολουθούν τις </a:t>
            </a:r>
            <a:r>
              <a:rPr lang="el-GR" dirty="0">
                <a:latin typeface="Times New Roman" pitchFamily="18" charset="0"/>
                <a:cs typeface="Times New Roman" pitchFamily="18" charset="0"/>
              </a:rPr>
              <a:t>διαδικασίες διαχείρισης παραπόνων.</a:t>
            </a:r>
          </a:p>
          <a:p>
            <a:pPr marL="365760" indent="-283464" algn="just" eaLnBrk="1" fontAlgn="auto" hangingPunct="1">
              <a:spcAft>
                <a:spcPts val="0"/>
              </a:spcAft>
              <a:buFont typeface="Wingdings 2"/>
              <a:buChar char=""/>
              <a:defRPr/>
            </a:pPr>
            <a:r>
              <a:rPr lang="el-GR" dirty="0" smtClean="0">
                <a:latin typeface="Times New Roman" pitchFamily="18" charset="0"/>
                <a:cs typeface="Times New Roman" pitchFamily="18" charset="0"/>
              </a:rPr>
              <a:t>Δεν κρατούν εμπιστευτικές </a:t>
            </a:r>
            <a:r>
              <a:rPr lang="el-GR" dirty="0">
                <a:latin typeface="Times New Roman" pitchFamily="18" charset="0"/>
                <a:cs typeface="Times New Roman" pitchFamily="18" charset="0"/>
              </a:rPr>
              <a:t>τις αποφάσεις για εκτελεστικές </a:t>
            </a:r>
            <a:r>
              <a:rPr lang="el-GR" dirty="0" smtClean="0">
                <a:latin typeface="Times New Roman" pitchFamily="18" charset="0"/>
                <a:cs typeface="Times New Roman" pitchFamily="18" charset="0"/>
              </a:rPr>
              <a:t>πληροφορίες.</a:t>
            </a:r>
            <a:endParaRPr lang="el-GR" dirty="0">
              <a:latin typeface="Times New Roman" pitchFamily="18" charset="0"/>
              <a:cs typeface="Times New Roman" pitchFamily="18" charset="0"/>
            </a:endParaRPr>
          </a:p>
          <a:p>
            <a:pPr marL="365760" indent="-283464" algn="just" eaLnBrk="1" fontAlgn="auto" hangingPunct="1">
              <a:spcAft>
                <a:spcPts val="0"/>
              </a:spcAft>
              <a:buFont typeface="Wingdings 2"/>
              <a:buChar char=""/>
              <a:defRPr/>
            </a:pPr>
            <a:r>
              <a:rPr lang="el-GR" dirty="0" smtClean="0">
                <a:latin typeface="Times New Roman" pitchFamily="18" charset="0"/>
                <a:cs typeface="Times New Roman" pitchFamily="18" charset="0"/>
              </a:rPr>
              <a:t>Αποτυγχάνουν να </a:t>
            </a:r>
            <a:r>
              <a:rPr lang="el-GR" dirty="0">
                <a:latin typeface="Times New Roman" pitchFamily="18" charset="0"/>
                <a:cs typeface="Times New Roman" pitchFamily="18" charset="0"/>
              </a:rPr>
              <a:t>δράσουν σε ευαίσθητα </a:t>
            </a:r>
            <a:r>
              <a:rPr lang="el-GR" dirty="0" smtClean="0">
                <a:latin typeface="Times New Roman" pitchFamily="18" charset="0"/>
                <a:cs typeface="Times New Roman" pitchFamily="18" charset="0"/>
              </a:rPr>
              <a:t>ζητήματα.</a:t>
            </a:r>
            <a:endParaRPr lang="el-GR" dirty="0">
              <a:latin typeface="Times New Roman" pitchFamily="18" charset="0"/>
              <a:cs typeface="Times New Roman" pitchFamily="18" charset="0"/>
            </a:endParaRPr>
          </a:p>
          <a:p>
            <a:pPr marL="365760" indent="-283464" algn="just" eaLnBrk="1" fontAlgn="auto" hangingPunct="1">
              <a:spcAft>
                <a:spcPts val="0"/>
              </a:spcAft>
              <a:buFont typeface="Wingdings 2"/>
              <a:buChar char=""/>
              <a:defRPr/>
            </a:pPr>
            <a:r>
              <a:rPr lang="el-GR" dirty="0" smtClean="0">
                <a:latin typeface="Times New Roman" pitchFamily="18" charset="0"/>
                <a:cs typeface="Times New Roman" pitchFamily="18" charset="0"/>
              </a:rPr>
              <a:t>Αποτυγχάνουν να </a:t>
            </a:r>
            <a:r>
              <a:rPr lang="el-GR" dirty="0">
                <a:latin typeface="Times New Roman" pitchFamily="18" charset="0"/>
                <a:cs typeface="Times New Roman" pitchFamily="18" charset="0"/>
              </a:rPr>
              <a:t>είναι </a:t>
            </a:r>
            <a:r>
              <a:rPr lang="el-GR" dirty="0" smtClean="0">
                <a:latin typeface="Times New Roman" pitchFamily="18" charset="0"/>
                <a:cs typeface="Times New Roman" pitchFamily="18" charset="0"/>
              </a:rPr>
              <a:t>ειλικρινής </a:t>
            </a:r>
            <a:r>
              <a:rPr lang="el-GR" dirty="0">
                <a:latin typeface="Times New Roman" pitchFamily="18" charset="0"/>
                <a:cs typeface="Times New Roman" pitchFamily="18" charset="0"/>
              </a:rPr>
              <a:t>με τους </a:t>
            </a:r>
            <a:r>
              <a:rPr lang="el-GR" dirty="0" smtClean="0">
                <a:latin typeface="Times New Roman" pitchFamily="18" charset="0"/>
                <a:cs typeface="Times New Roman" pitchFamily="18" charset="0"/>
              </a:rPr>
              <a:t>επικεφαλής.</a:t>
            </a:r>
            <a:endParaRPr lang="el-GR" dirty="0">
              <a:latin typeface="Times New Roman" pitchFamily="18" charset="0"/>
              <a:cs typeface="Times New Roman" pitchFamily="18" charset="0"/>
            </a:endParaRPr>
          </a:p>
          <a:p>
            <a:pPr marL="365760" indent="-283464" algn="just" eaLnBrk="1" fontAlgn="auto" hangingPunct="1">
              <a:spcAft>
                <a:spcPts val="0"/>
              </a:spcAft>
              <a:buFont typeface="Wingdings 2"/>
              <a:buChar char=""/>
              <a:defRPr/>
            </a:pPr>
            <a:r>
              <a:rPr lang="el-GR" dirty="0" smtClean="0">
                <a:latin typeface="Times New Roman" pitchFamily="18" charset="0"/>
                <a:cs typeface="Times New Roman" pitchFamily="18" charset="0"/>
              </a:rPr>
              <a:t>Λαμβάνουν αποφάσεις </a:t>
            </a:r>
            <a:r>
              <a:rPr lang="el-GR" dirty="0">
                <a:latin typeface="Times New Roman" pitchFamily="18" charset="0"/>
                <a:cs typeface="Times New Roman" pitchFamily="18" charset="0"/>
              </a:rPr>
              <a:t>βασισμένοι σε προκαθορισμένες </a:t>
            </a:r>
            <a:r>
              <a:rPr lang="el-GR" dirty="0" smtClean="0">
                <a:latin typeface="Times New Roman" pitchFamily="18" charset="0"/>
                <a:cs typeface="Times New Roman" pitchFamily="18" charset="0"/>
              </a:rPr>
              <a:t>αντιλήψεις.</a:t>
            </a:r>
            <a:endParaRPr lang="el-GR" dirty="0">
              <a:latin typeface="Times New Roman" pitchFamily="18" charset="0"/>
              <a:cs typeface="Times New Roman" pitchFamily="18" charset="0"/>
            </a:endParaRPr>
          </a:p>
          <a:p>
            <a:pPr marL="365760" indent="-283464" algn="just" eaLnBrk="1" fontAlgn="auto" hangingPunct="1">
              <a:spcAft>
                <a:spcPts val="0"/>
              </a:spcAft>
              <a:buFont typeface="Wingdings 2"/>
              <a:buChar char=""/>
              <a:defRPr/>
            </a:pPr>
            <a:r>
              <a:rPr lang="el-GR" dirty="0" smtClean="0">
                <a:latin typeface="Times New Roman" pitchFamily="18" charset="0"/>
                <a:cs typeface="Times New Roman" pitchFamily="18" charset="0"/>
              </a:rPr>
              <a:t>Δεν υποστηρίζουν τον </a:t>
            </a:r>
            <a:r>
              <a:rPr lang="el-GR" dirty="0">
                <a:latin typeface="Times New Roman" pitchFamily="18" charset="0"/>
                <a:cs typeface="Times New Roman" pitchFamily="18" charset="0"/>
              </a:rPr>
              <a:t>επικεφαλής – έλλειψη </a:t>
            </a:r>
            <a:r>
              <a:rPr lang="el-GR" dirty="0" smtClean="0">
                <a:latin typeface="Times New Roman" pitchFamily="18" charset="0"/>
                <a:cs typeface="Times New Roman" pitchFamily="18" charset="0"/>
              </a:rPr>
              <a:t>αφοσίωσης.</a:t>
            </a:r>
            <a:endParaRPr lang="el-GR" dirty="0">
              <a:latin typeface="Times New Roman" pitchFamily="18" charset="0"/>
              <a:cs typeface="Times New Roman" pitchFamily="18" charset="0"/>
            </a:endParaRPr>
          </a:p>
          <a:p>
            <a:pPr marL="365760" indent="-283464" algn="just" eaLnBrk="1" fontAlgn="auto" hangingPunct="1">
              <a:spcAft>
                <a:spcPts val="0"/>
              </a:spcAft>
              <a:buFont typeface="Wingdings 2"/>
              <a:buChar char=""/>
              <a:defRPr/>
            </a:pPr>
            <a:r>
              <a:rPr lang="el-GR" dirty="0" smtClean="0">
                <a:latin typeface="Times New Roman" pitchFamily="18" charset="0"/>
                <a:cs typeface="Times New Roman" pitchFamily="18" charset="0"/>
              </a:rPr>
              <a:t>Διαμορφώνουν εκπλήξεις </a:t>
            </a:r>
            <a:r>
              <a:rPr lang="el-GR" dirty="0">
                <a:latin typeface="Times New Roman" pitchFamily="18" charset="0"/>
                <a:cs typeface="Times New Roman" pitchFamily="18" charset="0"/>
              </a:rPr>
              <a:t>στις </a:t>
            </a:r>
            <a:r>
              <a:rPr lang="el-GR" dirty="0" smtClean="0">
                <a:latin typeface="Times New Roman" pitchFamily="18" charset="0"/>
                <a:cs typeface="Times New Roman" pitchFamily="18" charset="0"/>
              </a:rPr>
              <a:t>συναντήσεις.</a:t>
            </a:r>
            <a:endParaRPr lang="el-GR" dirty="0">
              <a:latin typeface="Times New Roman" pitchFamily="18" charset="0"/>
              <a:cs typeface="Times New Roman" pitchFamily="18" charset="0"/>
            </a:endParaRPr>
          </a:p>
          <a:p>
            <a:pPr marL="365760" indent="-283464" algn="just" eaLnBrk="1" fontAlgn="auto" hangingPunct="1">
              <a:spcAft>
                <a:spcPts val="0"/>
              </a:spcAft>
              <a:buFont typeface="Wingdings 2"/>
              <a:buChar char=""/>
              <a:defRPr/>
            </a:pPr>
            <a:r>
              <a:rPr lang="el-GR" dirty="0" smtClean="0">
                <a:latin typeface="Times New Roman" pitchFamily="18" charset="0"/>
                <a:cs typeface="Times New Roman" pitchFamily="18" charset="0"/>
              </a:rPr>
              <a:t>Έχουν κρυφά θέματα.</a:t>
            </a:r>
            <a:endParaRPr lang="el-GR" dirty="0">
              <a:latin typeface="Times New Roman" pitchFamily="18" charset="0"/>
              <a:cs typeface="Times New Roman" pitchFamily="18" charset="0"/>
            </a:endParaRPr>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a:solidFill>
                  <a:prstClr val="black"/>
                </a:solidFill>
                <a:cs typeface="Arial" charset="0"/>
              </a:rPr>
              <a:t>Ομάδες-Συγκρούσεις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29</a:t>
            </a:fld>
            <a:endParaRPr lang="el-GR" sz="1400" dirty="0">
              <a:solidFill>
                <a:prstClr val="black"/>
              </a:solidFill>
            </a:endParaRPr>
          </a:p>
        </p:txBody>
      </p:sp>
    </p:spTree>
    <p:extLst>
      <p:ext uri="{BB962C8B-B14F-4D97-AF65-F5344CB8AC3E}">
        <p14:creationId xmlns:p14="http://schemas.microsoft.com/office/powerpoint/2010/main" val="1718108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p:txBody>
          <a:bodyPr/>
          <a:lstStyle/>
          <a:p>
            <a:pPr eaLnBrk="1" hangingPunct="1"/>
            <a:r>
              <a:rPr lang="el-GR" b="1" dirty="0" smtClean="0"/>
              <a:t>Χρηματοδότηση </a:t>
            </a:r>
          </a:p>
        </p:txBody>
      </p:sp>
      <p:sp>
        <p:nvSpPr>
          <p:cNvPr id="4099" name="Θέση περιεχομένου 1"/>
          <p:cNvSpPr>
            <a:spLocks noGrp="1"/>
          </p:cNvSpPr>
          <p:nvPr>
            <p:ph idx="1"/>
          </p:nvPr>
        </p:nvSpPr>
        <p:spPr/>
        <p:txBody>
          <a:bodyPr>
            <a:normAutofit/>
          </a:bodyPr>
          <a:lstStyle/>
          <a:p>
            <a:pPr eaLnBrk="1" hangingPunct="1">
              <a:spcBef>
                <a:spcPts val="0"/>
              </a:spcBef>
              <a:spcAft>
                <a:spcPts val="600"/>
              </a:spcAft>
            </a:pPr>
            <a:r>
              <a:rPr lang="el-GR" sz="2000" dirty="0" smtClean="0"/>
              <a:t>Το παρόν εκπαιδευτικό υλικό έχει αναπτυχθεί στα πλαίσια του εκπαιδευτικού έργου του διδάσκοντα</a:t>
            </a:r>
            <a:r>
              <a:rPr lang="en-US" sz="2000" dirty="0" smtClean="0"/>
              <a:t>.</a:t>
            </a:r>
            <a:r>
              <a:rPr lang="el-GR" sz="2000" dirty="0" smtClean="0"/>
              <a:t> </a:t>
            </a:r>
            <a:endParaRPr lang="en-US" sz="2000" dirty="0" smtClean="0"/>
          </a:p>
          <a:p>
            <a:pPr lvl="0">
              <a:spcBef>
                <a:spcPts val="0"/>
              </a:spcBef>
              <a:spcAft>
                <a:spcPts val="600"/>
              </a:spcAft>
            </a:pPr>
            <a:r>
              <a:rPr lang="el-GR" sz="2000" dirty="0">
                <a:solidFill>
                  <a:prstClr val="black"/>
                </a:solidFill>
              </a:rPr>
              <a:t>Το έργο «</a:t>
            </a:r>
            <a:r>
              <a:rPr lang="el-GR" sz="2000" b="1" dirty="0">
                <a:solidFill>
                  <a:prstClr val="black"/>
                </a:solidFill>
              </a:rPr>
              <a:t>Ανοικτά Ακαδημαϊκά Μαθήματα στο ΤΕΙ Θεσσαλίας</a:t>
            </a:r>
            <a:r>
              <a:rPr lang="el-GR" sz="2000" dirty="0">
                <a:solidFill>
                  <a:prstClr val="black"/>
                </a:solidFill>
              </a:rPr>
              <a:t>» έχει χρηματοδοτήσει μόνο τη αναδιαμόρφωση του εκπαιδευτικού υλικού</a:t>
            </a:r>
            <a:r>
              <a:rPr lang="el-GR" sz="2000" dirty="0" smtClean="0">
                <a:solidFill>
                  <a:prstClr val="black"/>
                </a:solidFill>
              </a:rPr>
              <a:t>.</a:t>
            </a:r>
            <a:endParaRPr lang="el-GR" sz="2000" dirty="0" smtClean="0"/>
          </a:p>
          <a:p>
            <a:pPr eaLnBrk="1" hangingPunct="1">
              <a:spcBef>
                <a:spcPts val="0"/>
              </a:spcBef>
            </a:pPr>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000" dirty="0" smtClean="0"/>
              <a:t>. </a:t>
            </a:r>
            <a:endParaRPr lang="el-GR" sz="2000" dirty="0" smtClean="0"/>
          </a:p>
        </p:txBody>
      </p:sp>
      <p:pic>
        <p:nvPicPr>
          <p:cNvPr id="6" name="Εικόνα 1" descr=" Λογότυπο Επιχειρησιακού Προγράμματος Εκπαίδευση και Δια βίου Μάθηση.   ">
            <a:hlinkClick r:id="rId4" tooltip="Μετάβαση σε www.edulll.gr"/>
          </p:cNvPr>
          <p:cNvPicPr>
            <a:picLocks noChangeAspect="1" noChangeArrowheads="1"/>
          </p:cNvPicPr>
          <p:nvPr/>
        </p:nvPicPr>
        <p:blipFill>
          <a:blip r:embed="rId5" cstate="print"/>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3</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390181998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eaLnBrk="1" fontAlgn="auto" hangingPunct="1">
              <a:spcAft>
                <a:spcPts val="0"/>
              </a:spcAft>
              <a:defRPr/>
            </a:pPr>
            <a:r>
              <a:rPr lang="el-GR" b="1" dirty="0" smtClean="0">
                <a:solidFill>
                  <a:schemeClr val="tx1"/>
                </a:solidFill>
                <a:latin typeface="Times New Roman" pitchFamily="18" charset="0"/>
                <a:cs typeface="Times New Roman" pitchFamily="18" charset="0"/>
              </a:rPr>
              <a:t>Αιτίες για μια ευρεία διοικητική σύγκρουση [</a:t>
            </a:r>
            <a:r>
              <a:rPr lang="el-GR" b="1" i="1" dirty="0" smtClean="0">
                <a:solidFill>
                  <a:schemeClr val="tx1"/>
                </a:solidFill>
                <a:latin typeface="Times New Roman" pitchFamily="18" charset="0"/>
                <a:cs typeface="Times New Roman" pitchFamily="18" charset="0"/>
              </a:rPr>
              <a:t>άτομο</a:t>
            </a:r>
            <a:r>
              <a:rPr lang="el-GR" b="1" dirty="0" smtClean="0">
                <a:solidFill>
                  <a:schemeClr val="tx1"/>
                </a:solidFill>
                <a:latin typeface="Times New Roman" pitchFamily="18" charset="0"/>
                <a:cs typeface="Times New Roman" pitchFamily="18" charset="0"/>
              </a:rPr>
              <a:t>]</a:t>
            </a:r>
            <a:endParaRPr lang="el-GR" b="1" dirty="0">
              <a:solidFill>
                <a:schemeClr val="tx1"/>
              </a:solidFill>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77500" lnSpcReduction="20000"/>
          </a:bodyPr>
          <a:lstStyle/>
          <a:p>
            <a:pPr marL="365760" indent="-283464" algn="just" eaLnBrk="1" fontAlgn="auto" hangingPunct="1">
              <a:spcAft>
                <a:spcPts val="0"/>
              </a:spcAft>
              <a:buFont typeface="Wingdings 2"/>
              <a:buChar char=""/>
              <a:defRPr/>
            </a:pPr>
            <a:r>
              <a:rPr lang="el-GR" dirty="0" smtClean="0">
                <a:latin typeface="Times New Roman" pitchFamily="18" charset="0"/>
                <a:cs typeface="Times New Roman" pitchFamily="18" charset="0"/>
              </a:rPr>
              <a:t>Συμπεριφέρεται διαφορετικά </a:t>
            </a:r>
            <a:r>
              <a:rPr lang="el-GR" dirty="0">
                <a:latin typeface="Times New Roman" pitchFamily="18" charset="0"/>
                <a:cs typeface="Times New Roman" pitchFamily="18" charset="0"/>
              </a:rPr>
              <a:t>στα μέλη του </a:t>
            </a:r>
            <a:r>
              <a:rPr lang="el-GR" dirty="0" smtClean="0">
                <a:latin typeface="Times New Roman" pitchFamily="18" charset="0"/>
                <a:cs typeface="Times New Roman" pitchFamily="18" charset="0"/>
              </a:rPr>
              <a:t>συμβουλίου.</a:t>
            </a:r>
            <a:endParaRPr lang="el-GR" dirty="0">
              <a:latin typeface="Times New Roman" pitchFamily="18" charset="0"/>
              <a:cs typeface="Times New Roman" pitchFamily="18" charset="0"/>
            </a:endParaRPr>
          </a:p>
          <a:p>
            <a:pPr marL="365760" indent="-283464" algn="just" eaLnBrk="1" fontAlgn="auto" hangingPunct="1">
              <a:spcAft>
                <a:spcPts val="0"/>
              </a:spcAft>
              <a:buFont typeface="Wingdings 2"/>
              <a:buChar char=""/>
              <a:defRPr/>
            </a:pPr>
            <a:r>
              <a:rPr lang="el-GR" dirty="0" smtClean="0">
                <a:latin typeface="Times New Roman" pitchFamily="18" charset="0"/>
                <a:cs typeface="Times New Roman" pitchFamily="18" charset="0"/>
              </a:rPr>
              <a:t>Δεν ενημερώνουν δημόσια για </a:t>
            </a:r>
            <a:r>
              <a:rPr lang="el-GR" dirty="0">
                <a:latin typeface="Times New Roman" pitchFamily="18" charset="0"/>
                <a:cs typeface="Times New Roman" pitchFamily="18" charset="0"/>
              </a:rPr>
              <a:t>τις </a:t>
            </a:r>
            <a:r>
              <a:rPr lang="el-GR" dirty="0" smtClean="0">
                <a:latin typeface="Times New Roman" pitchFamily="18" charset="0"/>
                <a:cs typeface="Times New Roman" pitchFamily="18" charset="0"/>
              </a:rPr>
              <a:t>ανησυχίες.</a:t>
            </a:r>
            <a:endParaRPr lang="el-GR" dirty="0">
              <a:latin typeface="Times New Roman" pitchFamily="18" charset="0"/>
              <a:cs typeface="Times New Roman" pitchFamily="18" charset="0"/>
            </a:endParaRPr>
          </a:p>
          <a:p>
            <a:pPr marL="365760" indent="-283464" algn="just" eaLnBrk="1" fontAlgn="auto" hangingPunct="1">
              <a:spcAft>
                <a:spcPts val="0"/>
              </a:spcAft>
              <a:buFont typeface="Wingdings 2"/>
              <a:buChar char=""/>
              <a:defRPr/>
            </a:pPr>
            <a:r>
              <a:rPr lang="el-GR" dirty="0" smtClean="0">
                <a:latin typeface="Times New Roman" pitchFamily="18" charset="0"/>
                <a:cs typeface="Times New Roman" pitchFamily="18" charset="0"/>
              </a:rPr>
              <a:t>Δεν παρέχουν επαρκείς πληροφορίες </a:t>
            </a:r>
            <a:r>
              <a:rPr lang="el-GR" dirty="0">
                <a:latin typeface="Times New Roman" pitchFamily="18" charset="0"/>
                <a:cs typeface="Times New Roman" pitchFamily="18" charset="0"/>
              </a:rPr>
              <a:t>ή επαρκή </a:t>
            </a:r>
            <a:r>
              <a:rPr lang="el-GR" dirty="0" smtClean="0">
                <a:latin typeface="Times New Roman" pitchFamily="18" charset="0"/>
                <a:cs typeface="Times New Roman" pitchFamily="18" charset="0"/>
              </a:rPr>
              <a:t>στοιχεία.</a:t>
            </a:r>
            <a:endParaRPr lang="el-GR" dirty="0">
              <a:latin typeface="Times New Roman" pitchFamily="18" charset="0"/>
              <a:cs typeface="Times New Roman" pitchFamily="18" charset="0"/>
            </a:endParaRPr>
          </a:p>
          <a:p>
            <a:pPr marL="365760" indent="-283464" algn="just" eaLnBrk="1" fontAlgn="auto" hangingPunct="1">
              <a:spcAft>
                <a:spcPts val="0"/>
              </a:spcAft>
              <a:buFont typeface="Wingdings 2"/>
              <a:buChar char=""/>
              <a:defRPr/>
            </a:pPr>
            <a:r>
              <a:rPr lang="el-GR" dirty="0" smtClean="0">
                <a:latin typeface="Times New Roman" pitchFamily="18" charset="0"/>
                <a:cs typeface="Times New Roman" pitchFamily="18" charset="0"/>
              </a:rPr>
              <a:t>Χρησιμοποιούν λάθος </a:t>
            </a:r>
            <a:r>
              <a:rPr lang="el-GR" dirty="0">
                <a:latin typeface="Times New Roman" pitchFamily="18" charset="0"/>
                <a:cs typeface="Times New Roman" pitchFamily="18" charset="0"/>
              </a:rPr>
              <a:t>πρακτικές δημόσιας </a:t>
            </a:r>
            <a:r>
              <a:rPr lang="el-GR" dirty="0" smtClean="0">
                <a:latin typeface="Times New Roman" pitchFamily="18" charset="0"/>
                <a:cs typeface="Times New Roman" pitchFamily="18" charset="0"/>
              </a:rPr>
              <a:t>διαχείρισης.</a:t>
            </a:r>
            <a:endParaRPr lang="el-GR" dirty="0">
              <a:latin typeface="Times New Roman" pitchFamily="18" charset="0"/>
              <a:cs typeface="Times New Roman" pitchFamily="18" charset="0"/>
            </a:endParaRPr>
          </a:p>
          <a:p>
            <a:pPr marL="365760" indent="-283464" algn="just" eaLnBrk="1" fontAlgn="auto" hangingPunct="1">
              <a:spcAft>
                <a:spcPts val="0"/>
              </a:spcAft>
              <a:buFont typeface="Wingdings 2"/>
              <a:buChar char=""/>
              <a:defRPr/>
            </a:pPr>
            <a:r>
              <a:rPr lang="el-GR" dirty="0" smtClean="0">
                <a:latin typeface="Times New Roman" pitchFamily="18" charset="0"/>
                <a:cs typeface="Times New Roman" pitchFamily="18" charset="0"/>
              </a:rPr>
              <a:t>Πραγματοποιούν δημόσιες </a:t>
            </a:r>
            <a:r>
              <a:rPr lang="el-GR" dirty="0">
                <a:latin typeface="Times New Roman" pitchFamily="18" charset="0"/>
                <a:cs typeface="Times New Roman" pitchFamily="18" charset="0"/>
              </a:rPr>
              <a:t>δηλώσεις χωρίς να ενημερώσουν </a:t>
            </a:r>
            <a:r>
              <a:rPr lang="el-GR" dirty="0" smtClean="0">
                <a:latin typeface="Times New Roman" pitchFamily="18" charset="0"/>
                <a:cs typeface="Times New Roman" pitchFamily="18" charset="0"/>
              </a:rPr>
              <a:t>κανέναν.</a:t>
            </a:r>
            <a:endParaRPr lang="el-GR" dirty="0">
              <a:latin typeface="Times New Roman" pitchFamily="18" charset="0"/>
              <a:cs typeface="Times New Roman" pitchFamily="18" charset="0"/>
            </a:endParaRPr>
          </a:p>
          <a:p>
            <a:pPr marL="365760" indent="-283464" algn="just" eaLnBrk="1" fontAlgn="auto" hangingPunct="1">
              <a:spcAft>
                <a:spcPts val="0"/>
              </a:spcAft>
              <a:buFont typeface="Wingdings 2"/>
              <a:buChar char=""/>
              <a:defRPr/>
            </a:pPr>
            <a:r>
              <a:rPr lang="el-GR" dirty="0" smtClean="0">
                <a:latin typeface="Times New Roman" pitchFamily="18" charset="0"/>
                <a:cs typeface="Times New Roman" pitchFamily="18" charset="0"/>
              </a:rPr>
              <a:t>Δεν είναι </a:t>
            </a:r>
            <a:r>
              <a:rPr lang="el-GR" dirty="0">
                <a:latin typeface="Times New Roman" pitchFamily="18" charset="0"/>
                <a:cs typeface="Times New Roman" pitchFamily="18" charset="0"/>
              </a:rPr>
              <a:t>ανοιχτοί και </a:t>
            </a:r>
            <a:r>
              <a:rPr lang="el-GR" dirty="0" smtClean="0">
                <a:latin typeface="Times New Roman" pitchFamily="18" charset="0"/>
                <a:cs typeface="Times New Roman" pitchFamily="18" charset="0"/>
              </a:rPr>
              <a:t>ειλικρινείς.</a:t>
            </a:r>
            <a:endParaRPr lang="el-GR" dirty="0">
              <a:latin typeface="Times New Roman" pitchFamily="18" charset="0"/>
              <a:cs typeface="Times New Roman" pitchFamily="18" charset="0"/>
            </a:endParaRPr>
          </a:p>
          <a:p>
            <a:pPr marL="365760" indent="-283464" algn="just" eaLnBrk="1" fontAlgn="auto" hangingPunct="1">
              <a:spcAft>
                <a:spcPts val="0"/>
              </a:spcAft>
              <a:buFont typeface="Wingdings 2"/>
              <a:buChar char=""/>
              <a:defRPr/>
            </a:pPr>
            <a:r>
              <a:rPr lang="el-GR" dirty="0" smtClean="0">
                <a:latin typeface="Times New Roman" pitchFamily="18" charset="0"/>
                <a:cs typeface="Times New Roman" pitchFamily="18" charset="0"/>
              </a:rPr>
              <a:t>Δεν προσφέρουν εναλλακτικές </a:t>
            </a:r>
            <a:r>
              <a:rPr lang="el-GR" dirty="0">
                <a:latin typeface="Times New Roman" pitchFamily="18" charset="0"/>
                <a:cs typeface="Times New Roman" pitchFamily="18" charset="0"/>
              </a:rPr>
              <a:t>λύσεις με αντικειμενικό </a:t>
            </a:r>
            <a:r>
              <a:rPr lang="el-GR" dirty="0" smtClean="0">
                <a:latin typeface="Times New Roman" pitchFamily="18" charset="0"/>
                <a:cs typeface="Times New Roman" pitchFamily="18" charset="0"/>
              </a:rPr>
              <a:t>τρόπο.</a:t>
            </a:r>
            <a:endParaRPr lang="el-GR" dirty="0">
              <a:latin typeface="Times New Roman" pitchFamily="18" charset="0"/>
              <a:cs typeface="Times New Roman" pitchFamily="18" charset="0"/>
            </a:endParaRPr>
          </a:p>
          <a:p>
            <a:pPr marL="365760" indent="-283464" algn="just" eaLnBrk="1" fontAlgn="auto" hangingPunct="1">
              <a:spcAft>
                <a:spcPts val="0"/>
              </a:spcAft>
              <a:buFont typeface="Wingdings 2"/>
              <a:buChar char=""/>
              <a:defRPr/>
            </a:pPr>
            <a:r>
              <a:rPr lang="el-GR" dirty="0" smtClean="0">
                <a:latin typeface="Times New Roman" pitchFamily="18" charset="0"/>
                <a:cs typeface="Times New Roman" pitchFamily="18" charset="0"/>
              </a:rPr>
              <a:t>Δεν προσαρμόζονται στη </a:t>
            </a:r>
            <a:r>
              <a:rPr lang="el-GR" dirty="0">
                <a:latin typeface="Times New Roman" pitchFamily="18" charset="0"/>
                <a:cs typeface="Times New Roman" pitchFamily="18" charset="0"/>
              </a:rPr>
              <a:t>νέα </a:t>
            </a:r>
            <a:r>
              <a:rPr lang="el-GR" dirty="0" smtClean="0">
                <a:latin typeface="Times New Roman" pitchFamily="18" charset="0"/>
                <a:cs typeface="Times New Roman" pitchFamily="18" charset="0"/>
              </a:rPr>
              <a:t>πραγματικότητα.</a:t>
            </a:r>
            <a:endParaRPr lang="el-GR" dirty="0">
              <a:latin typeface="Times New Roman" pitchFamily="18" charset="0"/>
              <a:cs typeface="Times New Roman" pitchFamily="18" charset="0"/>
            </a:endParaRPr>
          </a:p>
          <a:p>
            <a:pPr marL="365760" indent="-283464" algn="just" eaLnBrk="1" fontAlgn="auto" hangingPunct="1">
              <a:spcAft>
                <a:spcPts val="0"/>
              </a:spcAft>
              <a:buFont typeface="Wingdings 2"/>
              <a:buChar char=""/>
              <a:defRPr/>
            </a:pPr>
            <a:r>
              <a:rPr lang="el-GR" dirty="0" smtClean="0">
                <a:latin typeface="Times New Roman" pitchFamily="18" charset="0"/>
                <a:cs typeface="Times New Roman" pitchFamily="18" charset="0"/>
              </a:rPr>
              <a:t>Έλλειψη αφοσίωσης.</a:t>
            </a:r>
            <a:endParaRPr lang="el-GR" dirty="0">
              <a:latin typeface="Times New Roman" pitchFamily="18" charset="0"/>
              <a:cs typeface="Times New Roman" pitchFamily="18" charset="0"/>
            </a:endParaRPr>
          </a:p>
          <a:p>
            <a:pPr marL="365760" indent="-283464" algn="just" eaLnBrk="1" fontAlgn="auto" hangingPunct="1">
              <a:spcAft>
                <a:spcPts val="0"/>
              </a:spcAft>
              <a:buFont typeface="Wingdings 2"/>
              <a:buChar char=""/>
              <a:defRPr/>
            </a:pPr>
            <a:r>
              <a:rPr lang="el-GR" dirty="0" smtClean="0">
                <a:latin typeface="Times New Roman" pitchFamily="18" charset="0"/>
                <a:cs typeface="Times New Roman" pitchFamily="18" charset="0"/>
              </a:rPr>
              <a:t>Υπάρχουν κρυφά θέματα.</a:t>
            </a:r>
            <a:endParaRPr lang="el-GR" dirty="0">
              <a:latin typeface="Times New Roman" pitchFamily="18" charset="0"/>
              <a:cs typeface="Times New Roman" pitchFamily="18" charset="0"/>
            </a:endParaRPr>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a:solidFill>
                  <a:prstClr val="black"/>
                </a:solidFill>
                <a:cs typeface="Arial" charset="0"/>
              </a:rPr>
              <a:t>Ομάδες-Συγκρούσεις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30</a:t>
            </a:fld>
            <a:endParaRPr lang="el-GR" sz="1400" dirty="0">
              <a:solidFill>
                <a:prstClr val="black"/>
              </a:solidFill>
            </a:endParaRPr>
          </a:p>
        </p:txBody>
      </p:sp>
    </p:spTree>
    <p:extLst>
      <p:ext uri="{BB962C8B-B14F-4D97-AF65-F5344CB8AC3E}">
        <p14:creationId xmlns:p14="http://schemas.microsoft.com/office/powerpoint/2010/main" val="27762547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eaLnBrk="1" fontAlgn="auto" hangingPunct="1">
              <a:spcAft>
                <a:spcPts val="0"/>
              </a:spcAft>
              <a:defRPr/>
            </a:pPr>
            <a:r>
              <a:rPr lang="el-GR" b="1" dirty="0" smtClean="0">
                <a:solidFill>
                  <a:schemeClr val="tx1"/>
                </a:solidFill>
                <a:latin typeface="Times New Roman" pitchFamily="18" charset="0"/>
                <a:cs typeface="Times New Roman" pitchFamily="18" charset="0"/>
              </a:rPr>
              <a:t>Συμβουλές</a:t>
            </a:r>
            <a:endParaRPr lang="el-GR" b="1" dirty="0">
              <a:solidFill>
                <a:schemeClr val="tx1"/>
              </a:solidFill>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77500" lnSpcReduction="20000"/>
          </a:bodyPr>
          <a:lstStyle/>
          <a:p>
            <a:pPr marL="365760" indent="-283464" algn="just" eaLnBrk="1" fontAlgn="auto" hangingPunct="1">
              <a:spcAft>
                <a:spcPts val="0"/>
              </a:spcAft>
              <a:buFont typeface="Wingdings 2"/>
              <a:buChar char=""/>
              <a:defRPr/>
            </a:pPr>
            <a:r>
              <a:rPr lang="el-GR" dirty="0">
                <a:latin typeface="Times New Roman" pitchFamily="18" charset="0"/>
                <a:cs typeface="Times New Roman" pitchFamily="18" charset="0"/>
              </a:rPr>
              <a:t>Αποφύγετε τις διενέξεις σχετικά με την ιεραρχία ή τη θέση. Παρουσιάστε η θέση σας όσο πιο λογικά γίνεται. </a:t>
            </a:r>
          </a:p>
          <a:p>
            <a:pPr marL="365760" indent="-283464" algn="just" eaLnBrk="1" fontAlgn="auto" hangingPunct="1">
              <a:spcAft>
                <a:spcPts val="0"/>
              </a:spcAft>
              <a:buFont typeface="Wingdings 2"/>
              <a:buChar char=""/>
              <a:defRPr/>
            </a:pPr>
            <a:r>
              <a:rPr lang="el-GR" dirty="0">
                <a:latin typeface="Times New Roman" pitchFamily="18" charset="0"/>
                <a:cs typeface="Times New Roman" pitchFamily="18" charset="0"/>
              </a:rPr>
              <a:t>Αποφύγετε δηλώσεις του τύπου «</a:t>
            </a:r>
            <a:r>
              <a:rPr lang="el-GR" i="1" dirty="0">
                <a:latin typeface="Times New Roman" pitchFamily="18" charset="0"/>
                <a:cs typeface="Times New Roman" pitchFamily="18" charset="0"/>
              </a:rPr>
              <a:t>κερδίζεις ή χάνεις</a:t>
            </a:r>
            <a:r>
              <a:rPr lang="el-GR" dirty="0" smtClean="0">
                <a:latin typeface="Times New Roman" pitchFamily="18" charset="0"/>
                <a:cs typeface="Times New Roman" pitchFamily="18" charset="0"/>
              </a:rPr>
              <a:t>». </a:t>
            </a:r>
            <a:endParaRPr lang="el-GR" dirty="0">
              <a:latin typeface="Times New Roman" pitchFamily="18" charset="0"/>
              <a:cs typeface="Times New Roman" pitchFamily="18" charset="0"/>
            </a:endParaRPr>
          </a:p>
          <a:p>
            <a:pPr marL="365760" indent="-283464" algn="just" eaLnBrk="1" fontAlgn="auto" hangingPunct="1">
              <a:spcAft>
                <a:spcPts val="0"/>
              </a:spcAft>
              <a:buFont typeface="Wingdings 2"/>
              <a:buChar char=""/>
              <a:defRPr/>
            </a:pPr>
            <a:r>
              <a:rPr lang="el-GR" dirty="0">
                <a:latin typeface="Times New Roman" pitchFamily="18" charset="0"/>
                <a:cs typeface="Times New Roman" pitchFamily="18" charset="0"/>
              </a:rPr>
              <a:t>Αποφύγετε την αλλαγή απόψεων για να αποφύγετε τη σύγκρουση και για επιτύχετε αρμονία. </a:t>
            </a:r>
          </a:p>
          <a:p>
            <a:pPr marL="365760" indent="-283464" algn="just" eaLnBrk="1" fontAlgn="auto" hangingPunct="1">
              <a:spcAft>
                <a:spcPts val="0"/>
              </a:spcAft>
              <a:buFont typeface="Wingdings 2"/>
              <a:buChar char=""/>
              <a:defRPr/>
            </a:pPr>
            <a:r>
              <a:rPr lang="el-GR" dirty="0" smtClean="0">
                <a:latin typeface="Times New Roman" pitchFamily="18" charset="0"/>
                <a:cs typeface="Times New Roman" pitchFamily="18" charset="0"/>
              </a:rPr>
              <a:t>Να </a:t>
            </a:r>
            <a:r>
              <a:rPr lang="el-GR" dirty="0">
                <a:latin typeface="Times New Roman" pitchFamily="18" charset="0"/>
                <a:cs typeface="Times New Roman" pitchFamily="18" charset="0"/>
              </a:rPr>
              <a:t>φέρεστε στις διαφορετικές απόψεις σαν ένδειξη ελλιπούς μοιράσματος των σχετικών πληροφοριών, κάντε ερωτήσεις. </a:t>
            </a:r>
          </a:p>
          <a:p>
            <a:pPr marL="365760" indent="-283464" algn="just" eaLnBrk="1" fontAlgn="auto" hangingPunct="1">
              <a:spcAft>
                <a:spcPts val="0"/>
              </a:spcAft>
              <a:buFont typeface="Wingdings 2"/>
              <a:buChar char=""/>
              <a:defRPr/>
            </a:pPr>
            <a:r>
              <a:rPr lang="el-GR" dirty="0">
                <a:latin typeface="Times New Roman" pitchFamily="18" charset="0"/>
                <a:cs typeface="Times New Roman" pitchFamily="18" charset="0"/>
              </a:rPr>
              <a:t>Να έχετε τη νοοτροπία ότι οι διαφορετικές απόψεις είναι και φυσικό και </a:t>
            </a:r>
            <a:r>
              <a:rPr lang="el-GR" dirty="0" smtClean="0">
                <a:latin typeface="Times New Roman" pitchFamily="18" charset="0"/>
                <a:cs typeface="Times New Roman" pitchFamily="18" charset="0"/>
              </a:rPr>
              <a:t>υγιές σε </a:t>
            </a:r>
            <a:r>
              <a:rPr lang="el-GR" dirty="0">
                <a:latin typeface="Times New Roman" pitchFamily="18" charset="0"/>
                <a:cs typeface="Times New Roman" pitchFamily="18" charset="0"/>
              </a:rPr>
              <a:t>μια ομάδα </a:t>
            </a:r>
          </a:p>
          <a:p>
            <a:pPr marL="365760" indent="-283464" algn="just" eaLnBrk="1" fontAlgn="auto" hangingPunct="1">
              <a:spcAft>
                <a:spcPts val="0"/>
              </a:spcAft>
              <a:buFont typeface="Wingdings 2"/>
              <a:buChar char=""/>
              <a:defRPr/>
            </a:pPr>
            <a:r>
              <a:rPr lang="el-GR" dirty="0">
                <a:latin typeface="Times New Roman" pitchFamily="18" charset="0"/>
                <a:cs typeface="Times New Roman" pitchFamily="18" charset="0"/>
              </a:rPr>
              <a:t>Θεωρήστε την αρχική συμφωνία με υποψία. </a:t>
            </a:r>
            <a:r>
              <a:rPr lang="el-GR" dirty="0" smtClean="0">
                <a:latin typeface="Times New Roman" pitchFamily="18" charset="0"/>
                <a:cs typeface="Times New Roman" pitchFamily="18" charset="0"/>
              </a:rPr>
              <a:t>Διερευνήστε τους </a:t>
            </a:r>
            <a:r>
              <a:rPr lang="el-GR" dirty="0">
                <a:latin typeface="Times New Roman" pitchFamily="18" charset="0"/>
                <a:cs typeface="Times New Roman" pitchFamily="18" charset="0"/>
              </a:rPr>
              <a:t>λόγους που προκύπτει και βεβαιωθείτε ότι τα μέλη συμφώνησαν </a:t>
            </a:r>
            <a:r>
              <a:rPr lang="el-GR" dirty="0" smtClean="0">
                <a:latin typeface="Times New Roman" pitchFamily="18" charset="0"/>
                <a:cs typeface="Times New Roman" pitchFamily="18" charset="0"/>
              </a:rPr>
              <a:t>πρόθυμα.</a:t>
            </a:r>
            <a:endParaRPr lang="el-GR" dirty="0">
              <a:latin typeface="Times New Roman" pitchFamily="18" charset="0"/>
              <a:cs typeface="Times New Roman" pitchFamily="18" charset="0"/>
            </a:endParaRPr>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a:solidFill>
                  <a:prstClr val="black"/>
                </a:solidFill>
                <a:cs typeface="Arial" charset="0"/>
              </a:rPr>
              <a:t>Ομάδες-Συγκρούσεις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31</a:t>
            </a:fld>
            <a:endParaRPr lang="el-GR" sz="1400" dirty="0">
              <a:solidFill>
                <a:prstClr val="black"/>
              </a:solidFill>
            </a:endParaRPr>
          </a:p>
        </p:txBody>
      </p:sp>
    </p:spTree>
    <p:extLst>
      <p:ext uri="{BB962C8B-B14F-4D97-AF65-F5344CB8AC3E}">
        <p14:creationId xmlns:p14="http://schemas.microsoft.com/office/powerpoint/2010/main" val="397494898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eaLnBrk="1" fontAlgn="auto" hangingPunct="1">
              <a:spcAft>
                <a:spcPts val="0"/>
              </a:spcAft>
              <a:defRPr/>
            </a:pPr>
            <a:r>
              <a:rPr lang="el-GR" b="1" dirty="0" smtClean="0">
                <a:solidFill>
                  <a:schemeClr val="tx1"/>
                </a:solidFill>
                <a:latin typeface="Times New Roman" pitchFamily="18" charset="0"/>
                <a:cs typeface="Times New Roman" pitchFamily="18" charset="0"/>
              </a:rPr>
              <a:t>Αρχές που συμβάλλουν στην αντιμετώπιση των συγκρούσεων</a:t>
            </a:r>
            <a:endParaRPr lang="el-GR" b="1" dirty="0">
              <a:solidFill>
                <a:schemeClr val="tx1"/>
              </a:solidFill>
              <a:latin typeface="Times New Roman" pitchFamily="18" charset="0"/>
              <a:cs typeface="Times New Roman" pitchFamily="18" charset="0"/>
            </a:endParaRPr>
          </a:p>
        </p:txBody>
      </p:sp>
      <p:sp>
        <p:nvSpPr>
          <p:cNvPr id="96258" name="2 - Θέση περιεχομένου"/>
          <p:cNvSpPr>
            <a:spLocks noGrp="1"/>
          </p:cNvSpPr>
          <p:nvPr>
            <p:ph idx="1"/>
          </p:nvPr>
        </p:nvSpPr>
        <p:spPr>
          <a:xfrm>
            <a:off x="457200" y="1481138"/>
            <a:ext cx="8229600" cy="4108450"/>
          </a:xfrm>
        </p:spPr>
        <p:txBody>
          <a:bodyPr/>
          <a:lstStyle/>
          <a:p>
            <a:pPr algn="just" eaLnBrk="1" hangingPunct="1"/>
            <a:r>
              <a:rPr lang="el-GR" altLang="el-GR" sz="1800" smtClean="0">
                <a:latin typeface="Times New Roman" pitchFamily="18" charset="0"/>
                <a:cs typeface="Times New Roman" pitchFamily="18" charset="0"/>
              </a:rPr>
              <a:t>Η επικοινωνία είναι μια αμφίδρομη διαδικασία.</a:t>
            </a:r>
          </a:p>
          <a:p>
            <a:pPr algn="just" eaLnBrk="1" hangingPunct="1"/>
            <a:r>
              <a:rPr lang="el-GR" altLang="el-GR" sz="1800" smtClean="0">
                <a:latin typeface="Times New Roman" pitchFamily="18" charset="0"/>
                <a:cs typeface="Times New Roman" pitchFamily="18" charset="0"/>
              </a:rPr>
              <a:t>Χρειάζεται ισορροπία ανάμεσα στο χρόνο που θα ακούσετε και στο χρόνο που θα μιλήσετε.</a:t>
            </a:r>
          </a:p>
          <a:p>
            <a:pPr algn="just" eaLnBrk="1" hangingPunct="1"/>
            <a:r>
              <a:rPr lang="el-GR" altLang="el-GR" sz="1800" smtClean="0">
                <a:latin typeface="Times New Roman" pitchFamily="18" charset="0"/>
                <a:cs typeface="Times New Roman" pitchFamily="18" charset="0"/>
              </a:rPr>
              <a:t>Ακούστε ενεργητικά.</a:t>
            </a:r>
          </a:p>
          <a:p>
            <a:pPr algn="just" eaLnBrk="1" hangingPunct="1"/>
            <a:r>
              <a:rPr lang="el-GR" altLang="el-GR" sz="1800" smtClean="0">
                <a:latin typeface="Times New Roman" pitchFamily="18" charset="0"/>
                <a:cs typeface="Times New Roman" pitchFamily="18" charset="0"/>
              </a:rPr>
              <a:t>Αποφεύγετε τις κρίσεις και τους χαρακτηρισμούς – μιλήστε για αυτό που σας ενοχλεί.</a:t>
            </a:r>
          </a:p>
          <a:p>
            <a:pPr algn="just" eaLnBrk="1" hangingPunct="1"/>
            <a:r>
              <a:rPr lang="el-GR" altLang="el-GR" sz="1800" smtClean="0">
                <a:latin typeface="Times New Roman" pitchFamily="18" charset="0"/>
                <a:cs typeface="Times New Roman" pitchFamily="18" charset="0"/>
              </a:rPr>
              <a:t>Προσπαθήστε να δείξετε ότι καταλαβαίνετε τα συναισθήματα του συνομιλητή σας.</a:t>
            </a:r>
          </a:p>
          <a:p>
            <a:pPr algn="just" eaLnBrk="1" hangingPunct="1"/>
            <a:r>
              <a:rPr lang="el-GR" altLang="el-GR" sz="1800" smtClean="0">
                <a:latin typeface="Times New Roman" pitchFamily="18" charset="0"/>
                <a:cs typeface="Times New Roman" pitchFamily="18" charset="0"/>
              </a:rPr>
              <a:t>Μην θυμώνετε όταν δεν σας καταλαβαίνουν.</a:t>
            </a:r>
          </a:p>
          <a:p>
            <a:pPr algn="just" eaLnBrk="1" hangingPunct="1"/>
            <a:r>
              <a:rPr lang="el-GR" altLang="el-GR" sz="1800" smtClean="0">
                <a:latin typeface="Times New Roman" pitchFamily="18" charset="0"/>
                <a:cs typeface="Times New Roman" pitchFamily="18" charset="0"/>
              </a:rPr>
              <a:t>Μην ξεχνάτε ότι ο τρόπος που επικοινωνείτε με τους άλλους, καθορίζει το αν θα γίνετε κατανοητοί ή όχι.</a:t>
            </a:r>
          </a:p>
          <a:p>
            <a:pPr algn="just" eaLnBrk="1" hangingPunct="1"/>
            <a:r>
              <a:rPr lang="el-GR" altLang="el-GR" sz="1800" smtClean="0">
                <a:latin typeface="Times New Roman" pitchFamily="18" charset="0"/>
                <a:cs typeface="Times New Roman" pitchFamily="18" charset="0"/>
              </a:rPr>
              <a:t>Χρησιμοποιείστε κάθε φορά μια μικρή περίληψη – ανακεφαλαίωση.</a:t>
            </a:r>
          </a:p>
          <a:p>
            <a:pPr eaLnBrk="1" hangingPunct="1"/>
            <a:endParaRPr lang="el-GR" altLang="el-GR" smtClean="0"/>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a:solidFill>
                  <a:prstClr val="black"/>
                </a:solidFill>
                <a:cs typeface="Arial" charset="0"/>
              </a:rPr>
              <a:t>Ομάδες-Συγκρούσεις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32</a:t>
            </a:fld>
            <a:endParaRPr lang="el-GR" sz="1400" dirty="0">
              <a:solidFill>
                <a:prstClr val="black"/>
              </a:solidFill>
            </a:endParaRPr>
          </a:p>
        </p:txBody>
      </p:sp>
    </p:spTree>
    <p:extLst>
      <p:ext uri="{BB962C8B-B14F-4D97-AF65-F5344CB8AC3E}">
        <p14:creationId xmlns:p14="http://schemas.microsoft.com/office/powerpoint/2010/main" val="9390356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noAutofit/>
          </a:bodyPr>
          <a:lstStyle/>
          <a:p>
            <a:pPr algn="ctr" eaLnBrk="1" fontAlgn="auto" hangingPunct="1">
              <a:spcAft>
                <a:spcPts val="0"/>
              </a:spcAft>
              <a:defRPr/>
            </a:pPr>
            <a:r>
              <a:rPr lang="el-GR" sz="4000" b="1" dirty="0" smtClean="0">
                <a:solidFill>
                  <a:schemeClr val="tx1"/>
                </a:solidFill>
                <a:latin typeface="Times New Roman" pitchFamily="18" charset="0"/>
                <a:cs typeface="Times New Roman" pitchFamily="18" charset="0"/>
              </a:rPr>
              <a:t>Τα βασικά χαρακτηριστικά συμπεριφοράς</a:t>
            </a:r>
            <a:r>
              <a:rPr lang="el-GR" sz="4000" b="1" dirty="0" smtClean="0">
                <a:latin typeface="Times New Roman" pitchFamily="18" charset="0"/>
                <a:cs typeface="Times New Roman" pitchFamily="18" charset="0"/>
              </a:rPr>
              <a:t> </a:t>
            </a:r>
            <a:endParaRPr lang="el-GR" sz="4000" b="1" dirty="0" smtClean="0">
              <a:latin typeface="Times New Roman" pitchFamily="18" charset="0"/>
              <a:cs typeface="Times New Roman" pitchFamily="18" charset="0"/>
            </a:endParaRPr>
          </a:p>
        </p:txBody>
      </p:sp>
      <p:sp>
        <p:nvSpPr>
          <p:cNvPr id="107523" name="Rectangle 3"/>
          <p:cNvSpPr>
            <a:spLocks noGrp="1" noChangeArrowheads="1"/>
          </p:cNvSpPr>
          <p:nvPr>
            <p:ph idx="1"/>
          </p:nvPr>
        </p:nvSpPr>
        <p:spPr/>
        <p:txBody>
          <a:bodyPr/>
          <a:lstStyle/>
          <a:p>
            <a:pPr marL="533400" indent="-533400" algn="just" eaLnBrk="1" hangingPunct="1">
              <a:lnSpc>
                <a:spcPct val="90000"/>
              </a:lnSpc>
            </a:pPr>
            <a:r>
              <a:rPr lang="el-GR" altLang="el-GR" sz="2400" smtClean="0">
                <a:latin typeface="Times New Roman" pitchFamily="18" charset="0"/>
              </a:rPr>
              <a:t>Να θέτει απαιτητικούς, αλλά εφικτούς στόχους.</a:t>
            </a:r>
          </a:p>
          <a:p>
            <a:pPr marL="533400" indent="-533400" algn="just" eaLnBrk="1" hangingPunct="1">
              <a:lnSpc>
                <a:spcPct val="90000"/>
              </a:lnSpc>
            </a:pPr>
            <a:r>
              <a:rPr lang="el-GR" altLang="el-GR" sz="2400" smtClean="0">
                <a:latin typeface="Times New Roman" pitchFamily="18" charset="0"/>
              </a:rPr>
              <a:t>Να κάνει αυτό που οφείλει, ακόμη και όταν απαιτείται να λάβει δύσκολες αποφάσεις.</a:t>
            </a:r>
          </a:p>
          <a:p>
            <a:pPr marL="533400" indent="-533400" algn="just" eaLnBrk="1" hangingPunct="1">
              <a:lnSpc>
                <a:spcPct val="90000"/>
              </a:lnSpc>
            </a:pPr>
            <a:r>
              <a:rPr lang="el-GR" altLang="el-GR" sz="2400" smtClean="0">
                <a:latin typeface="Times New Roman" pitchFamily="18" charset="0"/>
              </a:rPr>
              <a:t>Να προσπαθεί με στόχο την ποιότητα, την αποδοτικότητα και την αποτελεσματικότητα σε κάθε πτυχή της εργασίας.</a:t>
            </a:r>
          </a:p>
          <a:p>
            <a:pPr marL="533400" indent="-533400" algn="just" eaLnBrk="1" hangingPunct="1">
              <a:lnSpc>
                <a:spcPct val="90000"/>
              </a:lnSpc>
            </a:pPr>
            <a:r>
              <a:rPr lang="el-GR" altLang="el-GR" sz="2400" smtClean="0">
                <a:latin typeface="Times New Roman" pitchFamily="18" charset="0"/>
              </a:rPr>
              <a:t>Να αναλαμβάνει πρωτοβουλίες για την εξάλειψη των διαδικασιών που είναι περιττές ή την εξάλειψη των γραφειοκρατικών εμποδίων.</a:t>
            </a:r>
          </a:p>
          <a:p>
            <a:pPr marL="533400" indent="-533400" algn="just" eaLnBrk="1" hangingPunct="1">
              <a:lnSpc>
                <a:spcPct val="90000"/>
              </a:lnSpc>
            </a:pPr>
            <a:r>
              <a:rPr lang="el-GR" altLang="el-GR" sz="2400" smtClean="0">
                <a:latin typeface="Times New Roman" pitchFamily="18" charset="0"/>
              </a:rPr>
              <a:t>Να αντιμετωπίζει προβλήματα, εντός λογικών πλαισίων, για την επίτευξη των στόχων γρηγορότερα ή για την υπέρβασή τους.</a:t>
            </a:r>
            <a:endParaRPr lang="en-US" altLang="el-GR" sz="2400" smtClean="0">
              <a:latin typeface="Times New Roman" pitchFamily="18" charset="0"/>
            </a:endParaRPr>
          </a:p>
        </p:txBody>
      </p:sp>
      <p:pic>
        <p:nvPicPr>
          <p:cNvPr id="6"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
        <p:nvSpPr>
          <p:cNvPr id="4" name="Θέση υποσέλιδου 1" descr="."/>
          <p:cNvSpPr>
            <a:spLocks noGrp="1"/>
          </p:cNvSpPr>
          <p:nvPr>
            <p:ph type="ftr" sz="quarter" idx="11"/>
          </p:nvPr>
        </p:nvSpPr>
        <p:spPr>
          <a:xfrm>
            <a:off x="3052192" y="6356350"/>
            <a:ext cx="3031976" cy="365125"/>
          </a:xfrm>
        </p:spPr>
        <p:txBody>
          <a:bodyPr/>
          <a:lstStyle/>
          <a:p>
            <a:r>
              <a:rPr lang="el-GR" sz="1400" dirty="0">
                <a:solidFill>
                  <a:prstClr val="black"/>
                </a:solidFill>
                <a:cs typeface="Arial" charset="0"/>
              </a:rPr>
              <a:t>Ομάδες-Συγκρούσεις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33</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5600862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nodeType="withEffect">
                                  <p:stCondLst>
                                    <p:cond delay="0"/>
                                  </p:stCondLst>
                                  <p:childTnLst>
                                    <p:set>
                                      <p:cBhvr>
                                        <p:cTn id="6" dur="1" fill="hold">
                                          <p:stCondLst>
                                            <p:cond delay="0"/>
                                          </p:stCondLst>
                                        </p:cTn>
                                        <p:tgtEl>
                                          <p:spTgt spid="107522"/>
                                        </p:tgtEl>
                                        <p:attrNameLst>
                                          <p:attrName>style.visibility</p:attrName>
                                        </p:attrNameLst>
                                      </p:cBhvr>
                                      <p:to>
                                        <p:strVal val="visible"/>
                                      </p:to>
                                    </p:set>
                                    <p:animEffect transition="in" filter="fade">
                                      <p:cBhvr>
                                        <p:cTn id="7" dur="800" decel="100000"/>
                                        <p:tgtEl>
                                          <p:spTgt spid="107522"/>
                                        </p:tgtEl>
                                      </p:cBhvr>
                                    </p:animEffect>
                                    <p:anim calcmode="lin" valueType="num">
                                      <p:cBhvr>
                                        <p:cTn id="8" dur="800" decel="100000" fill="hold"/>
                                        <p:tgtEl>
                                          <p:spTgt spid="107522"/>
                                        </p:tgtEl>
                                        <p:attrNameLst>
                                          <p:attrName>style.rotation</p:attrName>
                                        </p:attrNameLst>
                                      </p:cBhvr>
                                      <p:tavLst>
                                        <p:tav tm="0">
                                          <p:val>
                                            <p:fltVal val="-90"/>
                                          </p:val>
                                        </p:tav>
                                        <p:tav tm="100000">
                                          <p:val>
                                            <p:fltVal val="0"/>
                                          </p:val>
                                        </p:tav>
                                      </p:tavLst>
                                    </p:anim>
                                    <p:anim calcmode="lin" valueType="num">
                                      <p:cBhvr>
                                        <p:cTn id="9" dur="800" decel="100000" fill="hold"/>
                                        <p:tgtEl>
                                          <p:spTgt spid="107522"/>
                                        </p:tgtEl>
                                        <p:attrNameLst>
                                          <p:attrName>ppt_x</p:attrName>
                                        </p:attrNameLst>
                                      </p:cBhvr>
                                      <p:tavLst>
                                        <p:tav tm="0">
                                          <p:val>
                                            <p:strVal val="#ppt_x+0.4"/>
                                          </p:val>
                                        </p:tav>
                                        <p:tav tm="100000">
                                          <p:val>
                                            <p:strVal val="#ppt_x-0.05"/>
                                          </p:val>
                                        </p:tav>
                                      </p:tavLst>
                                    </p:anim>
                                    <p:anim calcmode="lin" valueType="num">
                                      <p:cBhvr>
                                        <p:cTn id="10" dur="800" decel="100000" fill="hold"/>
                                        <p:tgtEl>
                                          <p:spTgt spid="10752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0752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07522"/>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107523">
                                            <p:txEl>
                                              <p:pRg st="0" end="0"/>
                                            </p:txEl>
                                          </p:spTgt>
                                        </p:tgtEl>
                                        <p:attrNameLst>
                                          <p:attrName>style.visibility</p:attrName>
                                        </p:attrNameLst>
                                      </p:cBhvr>
                                      <p:to>
                                        <p:strVal val="visible"/>
                                      </p:to>
                                    </p:set>
                                    <p:animEffect transition="in" filter="fade">
                                      <p:cBhvr>
                                        <p:cTn id="17" dur="1000"/>
                                        <p:tgtEl>
                                          <p:spTgt spid="107523">
                                            <p:txEl>
                                              <p:pRg st="0" end="0"/>
                                            </p:txEl>
                                          </p:spTgt>
                                        </p:tgtEl>
                                      </p:cBhvr>
                                    </p:animEffect>
                                    <p:anim calcmode="lin" valueType="num">
                                      <p:cBhvr>
                                        <p:cTn id="18" dur="1000" fill="hold"/>
                                        <p:tgtEl>
                                          <p:spTgt spid="107523">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10752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107523">
                                            <p:txEl>
                                              <p:pRg st="1" end="1"/>
                                            </p:txEl>
                                          </p:spTgt>
                                        </p:tgtEl>
                                        <p:attrNameLst>
                                          <p:attrName>style.visibility</p:attrName>
                                        </p:attrNameLst>
                                      </p:cBhvr>
                                      <p:to>
                                        <p:strVal val="visible"/>
                                      </p:to>
                                    </p:set>
                                    <p:animEffect transition="in" filter="fade">
                                      <p:cBhvr>
                                        <p:cTn id="24" dur="1000"/>
                                        <p:tgtEl>
                                          <p:spTgt spid="107523">
                                            <p:txEl>
                                              <p:pRg st="1" end="1"/>
                                            </p:txEl>
                                          </p:spTgt>
                                        </p:tgtEl>
                                      </p:cBhvr>
                                    </p:animEffect>
                                    <p:anim calcmode="lin" valueType="num">
                                      <p:cBhvr>
                                        <p:cTn id="25" dur="1000" fill="hold"/>
                                        <p:tgtEl>
                                          <p:spTgt spid="107523">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10752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47" presetClass="entr" presetSubtype="0" fill="hold" grpId="0" nodeType="clickEffect">
                                  <p:stCondLst>
                                    <p:cond delay="0"/>
                                  </p:stCondLst>
                                  <p:childTnLst>
                                    <p:set>
                                      <p:cBhvr>
                                        <p:cTn id="30" dur="1" fill="hold">
                                          <p:stCondLst>
                                            <p:cond delay="0"/>
                                          </p:stCondLst>
                                        </p:cTn>
                                        <p:tgtEl>
                                          <p:spTgt spid="107523">
                                            <p:txEl>
                                              <p:pRg st="2" end="2"/>
                                            </p:txEl>
                                          </p:spTgt>
                                        </p:tgtEl>
                                        <p:attrNameLst>
                                          <p:attrName>style.visibility</p:attrName>
                                        </p:attrNameLst>
                                      </p:cBhvr>
                                      <p:to>
                                        <p:strVal val="visible"/>
                                      </p:to>
                                    </p:set>
                                    <p:animEffect transition="in" filter="fade">
                                      <p:cBhvr>
                                        <p:cTn id="31" dur="1000"/>
                                        <p:tgtEl>
                                          <p:spTgt spid="107523">
                                            <p:txEl>
                                              <p:pRg st="2" end="2"/>
                                            </p:txEl>
                                          </p:spTgt>
                                        </p:tgtEl>
                                      </p:cBhvr>
                                    </p:animEffect>
                                    <p:anim calcmode="lin" valueType="num">
                                      <p:cBhvr>
                                        <p:cTn id="32" dur="1000" fill="hold"/>
                                        <p:tgtEl>
                                          <p:spTgt spid="107523">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10752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47" presetClass="entr" presetSubtype="0" fill="hold" grpId="0" nodeType="clickEffect">
                                  <p:stCondLst>
                                    <p:cond delay="0"/>
                                  </p:stCondLst>
                                  <p:childTnLst>
                                    <p:set>
                                      <p:cBhvr>
                                        <p:cTn id="37" dur="1" fill="hold">
                                          <p:stCondLst>
                                            <p:cond delay="0"/>
                                          </p:stCondLst>
                                        </p:cTn>
                                        <p:tgtEl>
                                          <p:spTgt spid="107523">
                                            <p:txEl>
                                              <p:pRg st="3" end="3"/>
                                            </p:txEl>
                                          </p:spTgt>
                                        </p:tgtEl>
                                        <p:attrNameLst>
                                          <p:attrName>style.visibility</p:attrName>
                                        </p:attrNameLst>
                                      </p:cBhvr>
                                      <p:to>
                                        <p:strVal val="visible"/>
                                      </p:to>
                                    </p:set>
                                    <p:animEffect transition="in" filter="fade">
                                      <p:cBhvr>
                                        <p:cTn id="38" dur="1000"/>
                                        <p:tgtEl>
                                          <p:spTgt spid="107523">
                                            <p:txEl>
                                              <p:pRg st="3" end="3"/>
                                            </p:txEl>
                                          </p:spTgt>
                                        </p:tgtEl>
                                      </p:cBhvr>
                                    </p:animEffect>
                                    <p:anim calcmode="lin" valueType="num">
                                      <p:cBhvr>
                                        <p:cTn id="39" dur="1000" fill="hold"/>
                                        <p:tgtEl>
                                          <p:spTgt spid="107523">
                                            <p:txEl>
                                              <p:pRg st="3" end="3"/>
                                            </p:txEl>
                                          </p:spTgt>
                                        </p:tgtEl>
                                        <p:attrNameLst>
                                          <p:attrName>ppt_x</p:attrName>
                                        </p:attrNameLst>
                                      </p:cBhvr>
                                      <p:tavLst>
                                        <p:tav tm="0">
                                          <p:val>
                                            <p:strVal val="#ppt_x"/>
                                          </p:val>
                                        </p:tav>
                                        <p:tav tm="100000">
                                          <p:val>
                                            <p:strVal val="#ppt_x"/>
                                          </p:val>
                                        </p:tav>
                                      </p:tavLst>
                                    </p:anim>
                                    <p:anim calcmode="lin" valueType="num">
                                      <p:cBhvr>
                                        <p:cTn id="40" dur="1000" fill="hold"/>
                                        <p:tgtEl>
                                          <p:spTgt spid="10752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47" presetClass="entr" presetSubtype="0" fill="hold" grpId="0" nodeType="clickEffect">
                                  <p:stCondLst>
                                    <p:cond delay="0"/>
                                  </p:stCondLst>
                                  <p:childTnLst>
                                    <p:set>
                                      <p:cBhvr>
                                        <p:cTn id="44" dur="1" fill="hold">
                                          <p:stCondLst>
                                            <p:cond delay="0"/>
                                          </p:stCondLst>
                                        </p:cTn>
                                        <p:tgtEl>
                                          <p:spTgt spid="107523">
                                            <p:txEl>
                                              <p:pRg st="4" end="4"/>
                                            </p:txEl>
                                          </p:spTgt>
                                        </p:tgtEl>
                                        <p:attrNameLst>
                                          <p:attrName>style.visibility</p:attrName>
                                        </p:attrNameLst>
                                      </p:cBhvr>
                                      <p:to>
                                        <p:strVal val="visible"/>
                                      </p:to>
                                    </p:set>
                                    <p:animEffect transition="in" filter="fade">
                                      <p:cBhvr>
                                        <p:cTn id="45" dur="1000"/>
                                        <p:tgtEl>
                                          <p:spTgt spid="107523">
                                            <p:txEl>
                                              <p:pRg st="4" end="4"/>
                                            </p:txEl>
                                          </p:spTgt>
                                        </p:tgtEl>
                                      </p:cBhvr>
                                    </p:animEffect>
                                    <p:anim calcmode="lin" valueType="num">
                                      <p:cBhvr>
                                        <p:cTn id="46" dur="1000" fill="hold"/>
                                        <p:tgtEl>
                                          <p:spTgt spid="107523">
                                            <p:txEl>
                                              <p:pRg st="4" end="4"/>
                                            </p:txEl>
                                          </p:spTgt>
                                        </p:tgtEl>
                                        <p:attrNameLst>
                                          <p:attrName>ppt_x</p:attrName>
                                        </p:attrNameLst>
                                      </p:cBhvr>
                                      <p:tavLst>
                                        <p:tav tm="0">
                                          <p:val>
                                            <p:strVal val="#ppt_x"/>
                                          </p:val>
                                        </p:tav>
                                        <p:tav tm="100000">
                                          <p:val>
                                            <p:strVal val="#ppt_x"/>
                                          </p:val>
                                        </p:tav>
                                      </p:tavLst>
                                    </p:anim>
                                    <p:anim calcmode="lin" valueType="num">
                                      <p:cBhvr>
                                        <p:cTn id="47" dur="1000" fill="hold"/>
                                        <p:tgtEl>
                                          <p:spTgt spid="10752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dirty="0"/>
              <a:t>Τέλος </a:t>
            </a:r>
            <a:r>
              <a:rPr lang="el-GR" b="1" dirty="0" smtClean="0"/>
              <a:t>ενότητας</a:t>
            </a:r>
            <a:endParaRPr lang="el-GR" b="1" dirty="0"/>
          </a:p>
        </p:txBody>
      </p:sp>
      <p:sp>
        <p:nvSpPr>
          <p:cNvPr id="3" name="Υπότιτλος 1"/>
          <p:cNvSpPr>
            <a:spLocks noGrp="1"/>
          </p:cNvSpPr>
          <p:nvPr>
            <p:ph type="subTitle" idx="1"/>
          </p:nvPr>
        </p:nvSpPr>
        <p:spPr bwMode="gray"/>
        <p:txBody>
          <a:bodyPr>
            <a:normAutofit/>
          </a:bodyPr>
          <a:lstStyle/>
          <a:p>
            <a:pPr algn="r"/>
            <a:endParaRPr lang="el-GR" sz="2000" dirty="0" smtClean="0">
              <a:solidFill>
                <a:schemeClr val="tx1">
                  <a:lumMod val="65000"/>
                  <a:lumOff val="35000"/>
                </a:schemeClr>
              </a:solidFill>
            </a:endParaRPr>
          </a:p>
          <a:p>
            <a:pPr algn="r"/>
            <a:r>
              <a:rPr lang="el-GR" sz="2000" dirty="0" smtClean="0">
                <a:solidFill>
                  <a:schemeClr val="tx1">
                    <a:lumMod val="65000"/>
                    <a:lumOff val="35000"/>
                  </a:schemeClr>
                </a:solidFill>
              </a:rPr>
              <a:t>Επεξεργασία υλικού: </a:t>
            </a:r>
          </a:p>
          <a:p>
            <a:pPr algn="r"/>
            <a:r>
              <a:rPr lang="el-GR" sz="2000" dirty="0" smtClean="0">
                <a:solidFill>
                  <a:schemeClr val="tx1">
                    <a:lumMod val="65000"/>
                    <a:lumOff val="35000"/>
                  </a:schemeClr>
                </a:solidFill>
              </a:rPr>
              <a:t>Μέγας Χρήστος</a:t>
            </a:r>
            <a:endParaRPr lang="el-GR" sz="2000" dirty="0">
              <a:solidFill>
                <a:schemeClr val="tx1">
                  <a:lumMod val="65000"/>
                  <a:lumOff val="35000"/>
                </a:schemeClr>
              </a:solidFill>
            </a:endParaRPr>
          </a:p>
        </p:txBody>
      </p:sp>
      <p:pic>
        <p:nvPicPr>
          <p:cNvPr id="6" name="Εικόνα 1" descr="Λογότυπο για Άδειες χρήσης Creative Commons B Y, NC, ND.">
            <a:hlinkClick r:id="rId3" tooltip="Μετάβαση στην Άδεια Χρήσης"/>
          </p:cNvPr>
          <p:cNvPicPr>
            <a:picLocks noChangeAspect="1" noChangeArrowheads="1"/>
          </p:cNvPicPr>
          <p:nvPr/>
        </p:nvPicPr>
        <p:blipFill>
          <a:blip r:embed="rId4" cstate="print"/>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Εικόνα 2" descr="Λογότυπο Επιχειρησιακού Προγράμματος Εκπαίδευση και Δια βίου Μάθηση. ">
            <a:hlinkClick r:id="rId5" tooltip="Μετάβαση στο www.edulll.gr/"/>
          </p:cNvPr>
          <p:cNvPicPr>
            <a:picLocks noChangeAspect="1" noChangeArrowheads="1"/>
          </p:cNvPicPr>
          <p:nvPr/>
        </p:nvPicPr>
        <p:blipFill>
          <a:blip r:embed="rId6" cstate="print"/>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6717893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pPr eaLnBrk="1" hangingPunct="1"/>
            <a:r>
              <a:rPr lang="el-GR" b="1" dirty="0" smtClean="0"/>
              <a:t>Περιεχόμενα ενότητας</a:t>
            </a:r>
          </a:p>
        </p:txBody>
      </p:sp>
      <p:sp>
        <p:nvSpPr>
          <p:cNvPr id="4" name="Θέση περιεχομένου 1">
            <a:hlinkClick r:id="rId5" action="ppaction://hlinksldjump" tooltip="Μετάβαση στη Διαφάνεια 6"/>
          </p:cNvPr>
          <p:cNvSpPr/>
          <p:nvPr/>
        </p:nvSpPr>
        <p:spPr>
          <a:xfrm>
            <a:off x="809255" y="1906645"/>
            <a:ext cx="7435151"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smtClean="0">
                <a:solidFill>
                  <a:srgbClr val="0070C0"/>
                </a:solidFill>
                <a:hlinkClick r:id="rId5" action="ppaction://hlinksldjump"/>
              </a:rPr>
              <a:t>1) </a:t>
            </a:r>
            <a:r>
              <a:rPr lang="el-GR" sz="2800" i="1" dirty="0" smtClean="0">
                <a:solidFill>
                  <a:srgbClr val="0070C0"/>
                </a:solidFill>
                <a:hlinkClick r:id="rId5" action="ppaction://hlinksldjump"/>
              </a:rPr>
              <a:t>Συναισθηματική Νοημοσύνη</a:t>
            </a:r>
            <a:endParaRPr lang="el-GR" i="1" dirty="0">
              <a:solidFill>
                <a:srgbClr val="0070C0"/>
              </a:solidFill>
            </a:endParaRPr>
          </a:p>
        </p:txBody>
      </p:sp>
      <p:sp>
        <p:nvSpPr>
          <p:cNvPr id="14" name="Θέση περιεχομένου 2">
            <a:hlinkClick r:id="rId6" action="ppaction://hlinksldjump" tooltip="Μετάβαση στη Διαφάνεια 9"/>
          </p:cNvPr>
          <p:cNvSpPr/>
          <p:nvPr>
            <p:custDataLst>
              <p:tags r:id="rId2"/>
            </p:custDataLst>
          </p:nvPr>
        </p:nvSpPr>
        <p:spPr>
          <a:xfrm>
            <a:off x="809258" y="2685952"/>
            <a:ext cx="74351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smtClean="0">
                <a:solidFill>
                  <a:srgbClr val="0070C0"/>
                </a:solidFill>
                <a:hlinkClick r:id="rId7" action="ppaction://hlinksldjump"/>
              </a:rPr>
              <a:t>2) Οι Ομάδες στο σύγχρονο εργασιακό περιβάλλον</a:t>
            </a:r>
            <a:endParaRPr lang="el-GR" sz="2800" i="1" dirty="0">
              <a:solidFill>
                <a:srgbClr val="0070C0"/>
              </a:solidFill>
            </a:endParaRPr>
          </a:p>
        </p:txBody>
      </p:sp>
      <p:sp>
        <p:nvSpPr>
          <p:cNvPr id="7" name="Θέση περιεχομένου 2">
            <a:hlinkClick r:id="rId6" action="ppaction://hlinksldjump" tooltip="Μετάβαση στη Διαφάνεια 9"/>
          </p:cNvPr>
          <p:cNvSpPr/>
          <p:nvPr>
            <p:custDataLst>
              <p:tags r:id="rId3"/>
            </p:custDataLst>
          </p:nvPr>
        </p:nvSpPr>
        <p:spPr>
          <a:xfrm>
            <a:off x="809252" y="3501008"/>
            <a:ext cx="74351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a:solidFill>
                  <a:srgbClr val="0070C0"/>
                </a:solidFill>
                <a:hlinkClick r:id="rId8" action="ppaction://hlinksldjump"/>
              </a:rPr>
              <a:t>3</a:t>
            </a:r>
            <a:r>
              <a:rPr lang="el-GR" sz="2800" i="1" dirty="0" smtClean="0">
                <a:solidFill>
                  <a:srgbClr val="0070C0"/>
                </a:solidFill>
                <a:hlinkClick r:id="rId8" action="ppaction://hlinksldjump"/>
              </a:rPr>
              <a:t>) Συγκρουσιακές Διαδικασίες</a:t>
            </a:r>
            <a:endParaRPr lang="el-GR" sz="2800" i="1" dirty="0">
              <a:solidFill>
                <a:srgbClr val="0070C0"/>
              </a:solidFill>
            </a:endParaRPr>
          </a:p>
        </p:txBody>
      </p:sp>
      <p:sp>
        <p:nvSpPr>
          <p:cNvPr id="9" name="Θέση υποσέλιδου 1" descr="."/>
          <p:cNvSpPr>
            <a:spLocks noGrp="1"/>
          </p:cNvSpPr>
          <p:nvPr>
            <p:ph type="ftr" sz="quarter" idx="11"/>
          </p:nvPr>
        </p:nvSpPr>
        <p:spPr>
          <a:xfrm>
            <a:off x="3052192" y="6356350"/>
            <a:ext cx="3031976" cy="365125"/>
          </a:xfrm>
        </p:spPr>
        <p:txBody>
          <a:bodyPr/>
          <a:lstStyle/>
          <a:p>
            <a:r>
              <a:rPr lang="el-GR" sz="1400" dirty="0">
                <a:solidFill>
                  <a:prstClr val="black"/>
                </a:solidFill>
                <a:cs typeface="Arial" charset="0"/>
              </a:rPr>
              <a:t>Ομάδες-Συγκρούσεις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pPr>
              <a:defRPr/>
            </a:pPr>
            <a:fld id="{00AE728C-E611-4819-AE43-A6ECB79E445A}" type="slidenum">
              <a:rPr lang="el-GR" sz="1400" smtClean="0">
                <a:solidFill>
                  <a:prstClr val="black"/>
                </a:solidFill>
              </a:rPr>
              <a:pPr>
                <a:defRPr/>
              </a:pPr>
              <a:t>4</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40755152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a:xfrm>
            <a:off x="467544" y="2348880"/>
            <a:ext cx="8229600" cy="1143000"/>
          </a:xfrm>
        </p:spPr>
        <p:txBody>
          <a:bodyPr>
            <a:normAutofit fontScale="90000"/>
          </a:bodyPr>
          <a:lstStyle/>
          <a:p>
            <a:pPr>
              <a:defRPr/>
            </a:pPr>
            <a:r>
              <a:rPr lang="el-GR" altLang="el-GR" b="1" dirty="0">
                <a:latin typeface="Times New Roman" pitchFamily="18" charset="0"/>
                <a:cs typeface="Times New Roman" pitchFamily="18" charset="0"/>
              </a:rPr>
              <a:t>ΣΥΝΑΙΣΘΗΜΑΤΙΚΗ ΝΟΗΜΟΣΥΝΗ</a:t>
            </a:r>
            <a:br>
              <a:rPr lang="el-GR" altLang="el-GR" b="1" dirty="0">
                <a:latin typeface="Times New Roman" pitchFamily="18" charset="0"/>
                <a:cs typeface="Times New Roman" pitchFamily="18" charset="0"/>
              </a:rPr>
            </a:br>
            <a:endParaRPr lang="el-GR" dirty="0"/>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a:solidFill>
                  <a:prstClr val="black"/>
                </a:solidFill>
                <a:cs typeface="Arial" charset="0"/>
              </a:rPr>
              <a:t>Ομάδες-Συγκρούσεις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5</a:t>
            </a:fld>
            <a:endParaRPr lang="el-GR" sz="1400" dirty="0">
              <a:solidFill>
                <a:prstClr val="black"/>
              </a:solidFill>
            </a:endParaRPr>
          </a:p>
        </p:txBody>
      </p:sp>
    </p:spTree>
    <p:extLst>
      <p:ext uri="{BB962C8B-B14F-4D97-AF65-F5344CB8AC3E}">
        <p14:creationId xmlns:p14="http://schemas.microsoft.com/office/powerpoint/2010/main" val="23964571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rtlCol="0">
            <a:normAutofit fontScale="55000" lnSpcReduction="20000"/>
          </a:bodyPr>
          <a:lstStyle/>
          <a:p>
            <a:pPr marL="274320" indent="-274320" eaLnBrk="1" fontAlgn="auto" hangingPunct="1">
              <a:lnSpc>
                <a:spcPct val="160000"/>
              </a:lnSpc>
              <a:spcAft>
                <a:spcPts val="0"/>
              </a:spcAft>
              <a:buFont typeface="Wingdings 3" pitchFamily="18" charset="2"/>
              <a:buNone/>
              <a:defRPr/>
            </a:pPr>
            <a:r>
              <a:rPr lang="el-GR" dirty="0" smtClean="0">
                <a:latin typeface="Times New Roman" pitchFamily="18" charset="0"/>
                <a:cs typeface="Times New Roman" pitchFamily="18" charset="0"/>
              </a:rPr>
              <a:t>	Πρόκειται για την ευφυή αντίληψη των συναισθημάτων. </a:t>
            </a:r>
          </a:p>
          <a:p>
            <a:pPr marL="274320" indent="-274320" eaLnBrk="1" fontAlgn="auto" hangingPunct="1">
              <a:lnSpc>
                <a:spcPct val="160000"/>
              </a:lnSpc>
              <a:spcAft>
                <a:spcPts val="0"/>
              </a:spcAft>
              <a:buFont typeface="Wingdings 3" pitchFamily="18" charset="2"/>
              <a:buNone/>
              <a:defRPr/>
            </a:pPr>
            <a:r>
              <a:rPr lang="el-GR" dirty="0" smtClean="0">
                <a:latin typeface="Times New Roman" pitchFamily="18" charset="0"/>
                <a:cs typeface="Times New Roman" pitchFamily="18" charset="0"/>
              </a:rPr>
              <a:t>	Ο ηγέτης σήμερα καλείται κατ’ αρχάς να αντιληφθεί και στη συνέχεια να διαχειριστεί και να αξιοποιήσει με τον κατάλληλο τρόπο τα δικά του συναισθήματα. </a:t>
            </a:r>
          </a:p>
          <a:p>
            <a:pPr marL="274320" indent="-274320" eaLnBrk="1" fontAlgn="auto" hangingPunct="1">
              <a:lnSpc>
                <a:spcPct val="160000"/>
              </a:lnSpc>
              <a:spcAft>
                <a:spcPts val="0"/>
              </a:spcAft>
              <a:buFont typeface="Wingdings 3" pitchFamily="18" charset="2"/>
              <a:buNone/>
              <a:defRPr/>
            </a:pPr>
            <a:r>
              <a:rPr lang="el-GR" dirty="0" smtClean="0">
                <a:latin typeface="Times New Roman" pitchFamily="18" charset="0"/>
                <a:cs typeface="Times New Roman" pitchFamily="18" charset="0"/>
              </a:rPr>
              <a:t>	Οφείλει να είναι σε θέση να αντιλαμβάνεται τα συναισθήματα των ανθρώπων με τους οποίους συνεργάζεται, των υφισταμένων του. </a:t>
            </a:r>
          </a:p>
          <a:p>
            <a:pPr marL="274320" indent="-274320" eaLnBrk="1" fontAlgn="auto" hangingPunct="1">
              <a:lnSpc>
                <a:spcPct val="160000"/>
              </a:lnSpc>
              <a:spcAft>
                <a:spcPts val="0"/>
              </a:spcAft>
              <a:buFont typeface="Wingdings 3" pitchFamily="18" charset="2"/>
              <a:buNone/>
              <a:defRPr/>
            </a:pPr>
            <a:r>
              <a:rPr lang="el-GR" dirty="0" smtClean="0">
                <a:latin typeface="Times New Roman" pitchFamily="18" charset="0"/>
                <a:cs typeface="Times New Roman" pitchFamily="18" charset="0"/>
              </a:rPr>
              <a:t>	Πρόκειται για την «</a:t>
            </a:r>
            <a:r>
              <a:rPr lang="el-GR" i="1" dirty="0" smtClean="0">
                <a:latin typeface="Times New Roman" pitchFamily="18" charset="0"/>
                <a:cs typeface="Times New Roman" pitchFamily="18" charset="0"/>
              </a:rPr>
              <a:t>κοινωνική νοημοσύνη</a:t>
            </a:r>
            <a:r>
              <a:rPr lang="el-GR" dirty="0" smtClean="0">
                <a:latin typeface="Times New Roman" pitchFamily="18" charset="0"/>
                <a:cs typeface="Times New Roman" pitchFamily="18" charset="0"/>
              </a:rPr>
              <a:t>», την ικανότητα του ατόμου δηλαδή να διαβάζει το πώς αισθάνονται οι άνθρωποι γύρω του. </a:t>
            </a:r>
          </a:p>
          <a:p>
            <a:pPr marL="274320" indent="-274320" eaLnBrk="1" fontAlgn="auto" hangingPunct="1">
              <a:lnSpc>
                <a:spcPct val="160000"/>
              </a:lnSpc>
              <a:spcAft>
                <a:spcPts val="0"/>
              </a:spcAft>
              <a:buFont typeface="Wingdings 3" pitchFamily="18" charset="2"/>
              <a:buNone/>
              <a:defRPr/>
            </a:pPr>
            <a:r>
              <a:rPr lang="el-GR" dirty="0" smtClean="0">
                <a:latin typeface="Times New Roman" pitchFamily="18" charset="0"/>
                <a:cs typeface="Times New Roman" pitchFamily="18" charset="0"/>
              </a:rPr>
              <a:t>	Πρόκειται για ένα σπάνιο χάρισμα, όμως η ηγεσία είναι πάνω από όλα σχέση. </a:t>
            </a:r>
          </a:p>
          <a:p>
            <a:pPr marL="274320" indent="-274320" eaLnBrk="1" fontAlgn="auto" hangingPunct="1">
              <a:lnSpc>
                <a:spcPct val="160000"/>
              </a:lnSpc>
              <a:spcAft>
                <a:spcPts val="0"/>
              </a:spcAft>
              <a:buFont typeface="Wingdings 3" pitchFamily="18" charset="2"/>
              <a:buNone/>
              <a:defRPr/>
            </a:pPr>
            <a:r>
              <a:rPr lang="el-GR" dirty="0" smtClean="0">
                <a:latin typeface="Times New Roman" pitchFamily="18" charset="0"/>
                <a:cs typeface="Times New Roman" pitchFamily="18" charset="0"/>
              </a:rPr>
              <a:t>	Αν αυτό δεν γίνεται αντιληπτό από τον ηγέτη, τότε υπάρχει πρόβλημα στον οργανισμό.</a:t>
            </a:r>
            <a:endParaRPr lang="el-GR" dirty="0">
              <a:latin typeface="Times New Roman" pitchFamily="18" charset="0"/>
              <a:cs typeface="Times New Roman" pitchFamily="18" charset="0"/>
            </a:endParaRPr>
          </a:p>
        </p:txBody>
      </p:sp>
      <p:sp>
        <p:nvSpPr>
          <p:cNvPr id="49154" name="2 - Τίτλος"/>
          <p:cNvSpPr>
            <a:spLocks noGrp="1"/>
          </p:cNvSpPr>
          <p:nvPr>
            <p:ph type="title"/>
          </p:nvPr>
        </p:nvSpPr>
        <p:spPr/>
        <p:txBody>
          <a:bodyPr/>
          <a:lstStyle/>
          <a:p>
            <a:pPr algn="ctr" eaLnBrk="1" fontAlgn="auto" hangingPunct="1">
              <a:spcAft>
                <a:spcPts val="0"/>
              </a:spcAft>
              <a:defRPr/>
            </a:pPr>
            <a:r>
              <a:rPr lang="el-GR" b="1" dirty="0" smtClean="0">
                <a:solidFill>
                  <a:schemeClr val="tx1"/>
                </a:solidFill>
                <a:latin typeface="Times New Roman" pitchFamily="18" charset="0"/>
                <a:cs typeface="Times New Roman" pitchFamily="18" charset="0"/>
              </a:rPr>
              <a:t>Συναισθηματική νοημοσύνη</a:t>
            </a:r>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a:solidFill>
                  <a:prstClr val="black"/>
                </a:solidFill>
                <a:cs typeface="Arial" charset="0"/>
              </a:rPr>
              <a:t>Ομάδες-Συγκρούσεις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6</a:t>
            </a:fld>
            <a:endParaRPr lang="el-GR" sz="1400" dirty="0">
              <a:solidFill>
                <a:prstClr val="black"/>
              </a:solidFill>
            </a:endParaRPr>
          </a:p>
        </p:txBody>
      </p:sp>
    </p:spTree>
    <p:extLst>
      <p:ext uri="{BB962C8B-B14F-4D97-AF65-F5344CB8AC3E}">
        <p14:creationId xmlns:p14="http://schemas.microsoft.com/office/powerpoint/2010/main" val="27417755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04" name="2 - Τίτλος"/>
          <p:cNvSpPr>
            <a:spLocks noGrp="1"/>
          </p:cNvSpPr>
          <p:nvPr>
            <p:ph type="title"/>
          </p:nvPr>
        </p:nvSpPr>
        <p:spPr>
          <a:xfrm>
            <a:off x="457200" y="274638"/>
            <a:ext cx="8229600" cy="1066130"/>
          </a:xfrm>
        </p:spPr>
        <p:txBody>
          <a:bodyPr>
            <a:normAutofit fontScale="90000"/>
          </a:bodyPr>
          <a:lstStyle/>
          <a:p>
            <a:pPr algn="ctr" eaLnBrk="1" fontAlgn="auto" hangingPunct="1">
              <a:spcAft>
                <a:spcPts val="0"/>
              </a:spcAft>
              <a:defRPr/>
            </a:pPr>
            <a:r>
              <a:rPr lang="el-GR" sz="2800" b="1" dirty="0" smtClean="0">
                <a:solidFill>
                  <a:schemeClr val="tx1"/>
                </a:solidFill>
                <a:latin typeface="Times New Roman" pitchFamily="18" charset="0"/>
                <a:cs typeface="Times New Roman" pitchFamily="18" charset="0"/>
              </a:rPr>
              <a:t>ΤΟ ΜΟΝΤΕΛΟ ΤΗΣ ΣΥΝΑΙΣΘΗΜΑΤΙΚΗΣ ΝΟΗΜΟΣΥΝΗΣ </a:t>
            </a:r>
            <a:r>
              <a:rPr lang="el-GR" sz="2800" b="1" dirty="0" smtClean="0">
                <a:solidFill>
                  <a:schemeClr val="tx1"/>
                </a:solidFill>
                <a:latin typeface="Times New Roman" pitchFamily="18" charset="0"/>
                <a:cs typeface="Times New Roman" pitchFamily="18" charset="0"/>
              </a:rPr>
              <a:t/>
            </a:r>
            <a:br>
              <a:rPr lang="el-GR" sz="2800" b="1" dirty="0" smtClean="0">
                <a:solidFill>
                  <a:schemeClr val="tx1"/>
                </a:solidFill>
                <a:latin typeface="Times New Roman" pitchFamily="18" charset="0"/>
                <a:cs typeface="Times New Roman" pitchFamily="18" charset="0"/>
              </a:rPr>
            </a:br>
            <a:r>
              <a:rPr lang="el-GR" sz="2800" b="1" dirty="0" smtClean="0">
                <a:solidFill>
                  <a:schemeClr val="tx1"/>
                </a:solidFill>
                <a:latin typeface="Times New Roman" pitchFamily="18" charset="0"/>
                <a:cs typeface="Times New Roman" pitchFamily="18" charset="0"/>
              </a:rPr>
              <a:t>(</a:t>
            </a:r>
            <a:r>
              <a:rPr lang="en-US" sz="2800" b="1" dirty="0" smtClean="0">
                <a:solidFill>
                  <a:schemeClr val="tx1"/>
                </a:solidFill>
                <a:latin typeface="Times New Roman" pitchFamily="18" charset="0"/>
                <a:cs typeface="Times New Roman" pitchFamily="18" charset="0"/>
              </a:rPr>
              <a:t>Coleman, </a:t>
            </a:r>
            <a:r>
              <a:rPr lang="en-US" sz="2800" b="1" dirty="0" err="1" smtClean="0">
                <a:solidFill>
                  <a:schemeClr val="tx1"/>
                </a:solidFill>
                <a:latin typeface="Times New Roman" pitchFamily="18" charset="0"/>
                <a:cs typeface="Times New Roman" pitchFamily="18" charset="0"/>
              </a:rPr>
              <a:t>Boyatzis</a:t>
            </a:r>
            <a:r>
              <a:rPr lang="en-US" sz="2800" b="1" dirty="0" smtClean="0">
                <a:solidFill>
                  <a:schemeClr val="tx1"/>
                </a:solidFill>
                <a:latin typeface="Times New Roman" pitchFamily="18" charset="0"/>
                <a:cs typeface="Times New Roman" pitchFamily="18" charset="0"/>
              </a:rPr>
              <a:t>, McKee 2002)</a:t>
            </a:r>
            <a:endParaRPr lang="el-GR" sz="2800" b="1" dirty="0" smtClean="0">
              <a:solidFill>
                <a:schemeClr val="tx1"/>
              </a:solidFill>
              <a:latin typeface="Times New Roman" pitchFamily="18" charset="0"/>
              <a:cs typeface="Times New Roman" pitchFamily="18" charset="0"/>
            </a:endParaRPr>
          </a:p>
        </p:txBody>
      </p:sp>
      <p:graphicFrame>
        <p:nvGraphicFramePr>
          <p:cNvPr id="4" name="3 - Θέση περιεχομένου"/>
          <p:cNvGraphicFramePr>
            <a:graphicFrameLocks noGrp="1"/>
          </p:cNvGraphicFramePr>
          <p:nvPr>
            <p:ph idx="1"/>
            <p:custDataLst>
              <p:tags r:id="rId2"/>
            </p:custDataLst>
            <p:extLst>
              <p:ext uri="{D42A27DB-BD31-4B8C-83A1-F6EECF244321}">
                <p14:modId xmlns:p14="http://schemas.microsoft.com/office/powerpoint/2010/main" val="1261308154"/>
              </p:ext>
            </p:extLst>
          </p:nvPr>
        </p:nvGraphicFramePr>
        <p:xfrm>
          <a:off x="323528" y="1484784"/>
          <a:ext cx="8568952" cy="4536504"/>
        </p:xfrm>
        <a:graphic>
          <a:graphicData uri="http://schemas.openxmlformats.org/drawingml/2006/table">
            <a:tbl>
              <a:tblPr firstRow="1" bandRow="1">
                <a:tableStyleId>{7E9639D4-E3E2-4D34-9284-5A2195B3D0D7}</a:tableStyleId>
              </a:tblPr>
              <a:tblGrid>
                <a:gridCol w="4284476"/>
                <a:gridCol w="4284476"/>
              </a:tblGrid>
              <a:tr h="1551962">
                <a:tc>
                  <a:txBody>
                    <a:bodyPr/>
                    <a:lstStyle/>
                    <a:p>
                      <a:pPr algn="ctr"/>
                      <a:r>
                        <a:rPr lang="el-GR" sz="1800" dirty="0" smtClean="0">
                          <a:latin typeface="Times New Roman" pitchFamily="18" charset="0"/>
                          <a:cs typeface="Times New Roman" pitchFamily="18" charset="0"/>
                        </a:rPr>
                        <a:t>ΑΥΤΟΕΠΙΓΝΩΣΗ</a:t>
                      </a:r>
                    </a:p>
                    <a:p>
                      <a:pPr algn="l">
                        <a:buFont typeface="Arial" pitchFamily="34" charset="0"/>
                        <a:buChar char="•"/>
                      </a:pPr>
                      <a:r>
                        <a:rPr lang="el-GR" sz="1800" b="0" dirty="0" smtClean="0">
                          <a:latin typeface="Times New Roman" pitchFamily="18" charset="0"/>
                          <a:cs typeface="Times New Roman" pitchFamily="18" charset="0"/>
                        </a:rPr>
                        <a:t>Συναισθηματική</a:t>
                      </a:r>
                      <a:r>
                        <a:rPr lang="el-GR" sz="1800" b="0" baseline="0" dirty="0" smtClean="0">
                          <a:latin typeface="Times New Roman" pitchFamily="18" charset="0"/>
                          <a:cs typeface="Times New Roman" pitchFamily="18" charset="0"/>
                        </a:rPr>
                        <a:t> αυτοεπίγνωση</a:t>
                      </a:r>
                    </a:p>
                    <a:p>
                      <a:pPr algn="l">
                        <a:buFont typeface="Arial" pitchFamily="34" charset="0"/>
                        <a:buChar char="•"/>
                      </a:pPr>
                      <a:r>
                        <a:rPr lang="el-GR" sz="1800" b="0" baseline="0" dirty="0" smtClean="0">
                          <a:latin typeface="Times New Roman" pitchFamily="18" charset="0"/>
                          <a:cs typeface="Times New Roman" pitchFamily="18" charset="0"/>
                        </a:rPr>
                        <a:t>Ακριβής </a:t>
                      </a:r>
                      <a:r>
                        <a:rPr lang="el-GR" sz="1800" b="0" baseline="0" dirty="0" err="1" smtClean="0">
                          <a:latin typeface="Times New Roman" pitchFamily="18" charset="0"/>
                          <a:cs typeface="Times New Roman" pitchFamily="18" charset="0"/>
                        </a:rPr>
                        <a:t>αυτοαξιολόγηση</a:t>
                      </a:r>
                      <a:endParaRPr lang="el-GR" sz="1800" b="0" baseline="0" dirty="0" smtClean="0">
                        <a:latin typeface="Times New Roman" pitchFamily="18" charset="0"/>
                        <a:cs typeface="Times New Roman" pitchFamily="18" charset="0"/>
                      </a:endParaRPr>
                    </a:p>
                    <a:p>
                      <a:pPr algn="l">
                        <a:buFont typeface="Arial" pitchFamily="34" charset="0"/>
                        <a:buChar char="•"/>
                      </a:pPr>
                      <a:r>
                        <a:rPr lang="el-GR" sz="1800" b="0" baseline="0" dirty="0" smtClean="0">
                          <a:latin typeface="Times New Roman" pitchFamily="18" charset="0"/>
                          <a:cs typeface="Times New Roman" pitchFamily="18" charset="0"/>
                        </a:rPr>
                        <a:t>Αυτοπεποίθηση</a:t>
                      </a:r>
                      <a:endParaRPr lang="el-GR" sz="1800" b="0" dirty="0">
                        <a:solidFill>
                          <a:schemeClr val="tx1"/>
                        </a:solidFill>
                        <a:latin typeface="Times New Roman" pitchFamily="18" charset="0"/>
                        <a:cs typeface="Times New Roman" pitchFamily="18" charset="0"/>
                      </a:endParaRPr>
                    </a:p>
                  </a:txBody>
                  <a:tcPr marT="45724" marB="45724"/>
                </a:tc>
                <a:tc>
                  <a:txBody>
                    <a:bodyPr/>
                    <a:lstStyle/>
                    <a:p>
                      <a:pPr algn="ctr"/>
                      <a:r>
                        <a:rPr lang="el-GR" sz="1800" b="1" dirty="0" smtClean="0">
                          <a:latin typeface="Times New Roman" pitchFamily="18" charset="0"/>
                          <a:cs typeface="Times New Roman" pitchFamily="18" charset="0"/>
                        </a:rPr>
                        <a:t>ΚΟΙΝΩΝΙΚΗ ΕΠΙΓΝΩΣΗ</a:t>
                      </a:r>
                    </a:p>
                    <a:p>
                      <a:pPr algn="l">
                        <a:buFont typeface="Arial" pitchFamily="34" charset="0"/>
                        <a:buChar char="•"/>
                      </a:pPr>
                      <a:r>
                        <a:rPr lang="el-GR" sz="1800" b="0" dirty="0" err="1" smtClean="0">
                          <a:latin typeface="Times New Roman" pitchFamily="18" charset="0"/>
                          <a:cs typeface="Times New Roman" pitchFamily="18" charset="0"/>
                        </a:rPr>
                        <a:t>Ενσυναίσθηση</a:t>
                      </a:r>
                      <a:endParaRPr lang="el-GR" sz="1800" b="0" dirty="0" smtClean="0">
                        <a:latin typeface="Times New Roman" pitchFamily="18" charset="0"/>
                        <a:cs typeface="Times New Roman" pitchFamily="18" charset="0"/>
                      </a:endParaRPr>
                    </a:p>
                    <a:p>
                      <a:pPr algn="l">
                        <a:buFont typeface="Arial" pitchFamily="34" charset="0"/>
                        <a:buChar char="•"/>
                      </a:pPr>
                      <a:r>
                        <a:rPr lang="el-GR" sz="1800" b="0" dirty="0" smtClean="0">
                          <a:latin typeface="Times New Roman" pitchFamily="18" charset="0"/>
                          <a:cs typeface="Times New Roman" pitchFamily="18" charset="0"/>
                        </a:rPr>
                        <a:t>Οργανωσιακή επίγνωση</a:t>
                      </a:r>
                    </a:p>
                    <a:p>
                      <a:pPr algn="l">
                        <a:buFont typeface="Arial" pitchFamily="34" charset="0"/>
                        <a:buChar char="•"/>
                      </a:pPr>
                      <a:r>
                        <a:rPr lang="el-GR" sz="1800" b="0" dirty="0" smtClean="0">
                          <a:latin typeface="Times New Roman" pitchFamily="18" charset="0"/>
                          <a:cs typeface="Times New Roman" pitchFamily="18" charset="0"/>
                        </a:rPr>
                        <a:t>Εξυπηρέτηση</a:t>
                      </a:r>
                      <a:endParaRPr lang="el-GR" sz="1800" b="0" dirty="0">
                        <a:solidFill>
                          <a:schemeClr val="tx1"/>
                        </a:solidFill>
                        <a:latin typeface="Times New Roman" pitchFamily="18" charset="0"/>
                        <a:cs typeface="Times New Roman" pitchFamily="18" charset="0"/>
                      </a:endParaRPr>
                    </a:p>
                  </a:txBody>
                  <a:tcPr marT="45724" marB="45724"/>
                </a:tc>
              </a:tr>
              <a:tr h="2984542">
                <a:tc>
                  <a:txBody>
                    <a:bodyPr/>
                    <a:lstStyle/>
                    <a:p>
                      <a:pPr algn="l"/>
                      <a:r>
                        <a:rPr lang="el-GR" sz="1800" b="1" dirty="0" smtClean="0">
                          <a:latin typeface="Times New Roman" pitchFamily="18" charset="0"/>
                          <a:cs typeface="Times New Roman" pitchFamily="18" charset="0"/>
                        </a:rPr>
                        <a:t>ΑΥΤΟΔΙΑΧΕΙΡΙΣΗ</a:t>
                      </a:r>
                    </a:p>
                    <a:p>
                      <a:pPr algn="l">
                        <a:buFont typeface="Arial" pitchFamily="34" charset="0"/>
                        <a:buChar char="•"/>
                      </a:pPr>
                      <a:r>
                        <a:rPr lang="el-GR" sz="1800" dirty="0" smtClean="0">
                          <a:latin typeface="Times New Roman" pitchFamily="18" charset="0"/>
                          <a:cs typeface="Times New Roman" pitchFamily="18" charset="0"/>
                        </a:rPr>
                        <a:t>Αυτοέλεγχος</a:t>
                      </a:r>
                      <a:endParaRPr lang="en-US" sz="1800" dirty="0" smtClean="0">
                        <a:latin typeface="Times New Roman" pitchFamily="18" charset="0"/>
                        <a:cs typeface="Times New Roman" pitchFamily="18" charset="0"/>
                      </a:endParaRPr>
                    </a:p>
                    <a:p>
                      <a:pPr algn="l">
                        <a:buFont typeface="Arial" pitchFamily="34" charset="0"/>
                        <a:buChar char="•"/>
                      </a:pPr>
                      <a:r>
                        <a:rPr lang="el-GR" sz="1800" dirty="0" smtClean="0">
                          <a:latin typeface="Times New Roman" pitchFamily="18" charset="0"/>
                          <a:cs typeface="Times New Roman" pitchFamily="18" charset="0"/>
                        </a:rPr>
                        <a:t>Διαφάνεια</a:t>
                      </a:r>
                    </a:p>
                    <a:p>
                      <a:pPr algn="l">
                        <a:buFont typeface="Arial" pitchFamily="34" charset="0"/>
                        <a:buChar char="•"/>
                      </a:pPr>
                      <a:r>
                        <a:rPr lang="el-GR" sz="1800" dirty="0" smtClean="0">
                          <a:latin typeface="Times New Roman" pitchFamily="18" charset="0"/>
                          <a:cs typeface="Times New Roman" pitchFamily="18" charset="0"/>
                        </a:rPr>
                        <a:t>Προσαρμοστικότητα</a:t>
                      </a:r>
                    </a:p>
                    <a:p>
                      <a:pPr algn="l">
                        <a:buFont typeface="Arial" pitchFamily="34" charset="0"/>
                        <a:buChar char="•"/>
                      </a:pPr>
                      <a:r>
                        <a:rPr lang="el-GR" sz="1800" dirty="0" smtClean="0">
                          <a:latin typeface="Times New Roman" pitchFamily="18" charset="0"/>
                          <a:cs typeface="Times New Roman" pitchFamily="18" charset="0"/>
                        </a:rPr>
                        <a:t>Επίτευξη</a:t>
                      </a:r>
                    </a:p>
                    <a:p>
                      <a:pPr algn="l">
                        <a:buFont typeface="Arial" pitchFamily="34" charset="0"/>
                        <a:buChar char="•"/>
                      </a:pPr>
                      <a:r>
                        <a:rPr lang="el-GR" sz="1800" dirty="0" smtClean="0">
                          <a:latin typeface="Times New Roman" pitchFamily="18" charset="0"/>
                          <a:cs typeface="Times New Roman" pitchFamily="18" charset="0"/>
                        </a:rPr>
                        <a:t>Πρωτοβουλία</a:t>
                      </a:r>
                    </a:p>
                    <a:p>
                      <a:pPr algn="l">
                        <a:buFont typeface="Arial" pitchFamily="34" charset="0"/>
                        <a:buChar char="•"/>
                      </a:pPr>
                      <a:r>
                        <a:rPr lang="el-GR" sz="1800" dirty="0" smtClean="0">
                          <a:latin typeface="Times New Roman" pitchFamily="18" charset="0"/>
                          <a:cs typeface="Times New Roman" pitchFamily="18" charset="0"/>
                        </a:rPr>
                        <a:t>Αισιοδοξία</a:t>
                      </a:r>
                    </a:p>
                    <a:p>
                      <a:pPr algn="ctr"/>
                      <a:endParaRPr lang="el-GR" sz="1800" b="1" dirty="0">
                        <a:solidFill>
                          <a:schemeClr val="tx1"/>
                        </a:solidFill>
                        <a:latin typeface="Times New Roman" pitchFamily="18" charset="0"/>
                        <a:cs typeface="Times New Roman" pitchFamily="18" charset="0"/>
                      </a:endParaRPr>
                    </a:p>
                  </a:txBody>
                  <a:tcPr marT="45724" marB="45724"/>
                </a:tc>
                <a:tc>
                  <a:txBody>
                    <a:bodyPr/>
                    <a:lstStyle/>
                    <a:p>
                      <a:pPr algn="l"/>
                      <a:r>
                        <a:rPr lang="el-GR" sz="1800" b="1" dirty="0" smtClean="0">
                          <a:latin typeface="Times New Roman" pitchFamily="18" charset="0"/>
                          <a:cs typeface="Times New Roman" pitchFamily="18" charset="0"/>
                        </a:rPr>
                        <a:t>ΔΙΑΧΕΙΡΙΣΗ ΣΧΕΣΕΩΝ</a:t>
                      </a:r>
                    </a:p>
                    <a:p>
                      <a:pPr algn="l">
                        <a:buFont typeface="Arial" pitchFamily="34" charset="0"/>
                        <a:buChar char="•"/>
                      </a:pPr>
                      <a:r>
                        <a:rPr lang="el-GR" sz="1800" dirty="0" smtClean="0">
                          <a:latin typeface="Times New Roman" pitchFamily="18" charset="0"/>
                          <a:cs typeface="Times New Roman" pitchFamily="18" charset="0"/>
                        </a:rPr>
                        <a:t>Έμπνευση</a:t>
                      </a:r>
                    </a:p>
                    <a:p>
                      <a:pPr algn="l">
                        <a:buFont typeface="Arial" pitchFamily="34" charset="0"/>
                        <a:buChar char="•"/>
                      </a:pPr>
                      <a:r>
                        <a:rPr lang="el-GR" sz="1800" dirty="0" smtClean="0">
                          <a:latin typeface="Times New Roman" pitchFamily="18" charset="0"/>
                          <a:cs typeface="Times New Roman" pitchFamily="18" charset="0"/>
                        </a:rPr>
                        <a:t>Επιρροή</a:t>
                      </a:r>
                    </a:p>
                    <a:p>
                      <a:pPr algn="l">
                        <a:buFont typeface="Arial" pitchFamily="34" charset="0"/>
                        <a:buChar char="•"/>
                      </a:pPr>
                      <a:r>
                        <a:rPr lang="el-GR" sz="1800" dirty="0" smtClean="0">
                          <a:latin typeface="Times New Roman" pitchFamily="18" charset="0"/>
                          <a:cs typeface="Times New Roman" pitchFamily="18" charset="0"/>
                        </a:rPr>
                        <a:t>Ανάπτυξη των άλλων</a:t>
                      </a:r>
                    </a:p>
                    <a:p>
                      <a:pPr algn="l">
                        <a:buFont typeface="Arial" pitchFamily="34" charset="0"/>
                        <a:buChar char="•"/>
                      </a:pPr>
                      <a:r>
                        <a:rPr lang="el-GR" sz="1800" dirty="0" smtClean="0">
                          <a:latin typeface="Times New Roman" pitchFamily="18" charset="0"/>
                          <a:cs typeface="Times New Roman" pitchFamily="18" charset="0"/>
                        </a:rPr>
                        <a:t>Καταλύτης αλλαγών</a:t>
                      </a:r>
                    </a:p>
                    <a:p>
                      <a:pPr algn="l">
                        <a:buFont typeface="Arial" pitchFamily="34" charset="0"/>
                        <a:buChar char="•"/>
                      </a:pPr>
                      <a:r>
                        <a:rPr lang="el-GR" sz="1800" dirty="0" smtClean="0">
                          <a:latin typeface="Times New Roman" pitchFamily="18" charset="0"/>
                          <a:cs typeface="Times New Roman" pitchFamily="18" charset="0"/>
                        </a:rPr>
                        <a:t>Διαχείριση συγκρούσεων</a:t>
                      </a:r>
                    </a:p>
                    <a:p>
                      <a:pPr algn="l">
                        <a:buFont typeface="Arial" pitchFamily="34" charset="0"/>
                        <a:buChar char="•"/>
                      </a:pPr>
                      <a:r>
                        <a:rPr lang="el-GR" sz="1800" dirty="0" smtClean="0">
                          <a:latin typeface="Times New Roman" pitchFamily="18" charset="0"/>
                          <a:cs typeface="Times New Roman" pitchFamily="18" charset="0"/>
                        </a:rPr>
                        <a:t>Δίκτυο σχέσεων</a:t>
                      </a:r>
                    </a:p>
                    <a:p>
                      <a:pPr algn="l">
                        <a:buFont typeface="Arial" pitchFamily="34" charset="0"/>
                        <a:buChar char="•"/>
                      </a:pPr>
                      <a:r>
                        <a:rPr lang="el-GR" sz="1800" dirty="0" smtClean="0">
                          <a:latin typeface="Times New Roman" pitchFamily="18" charset="0"/>
                          <a:cs typeface="Times New Roman" pitchFamily="18" charset="0"/>
                        </a:rPr>
                        <a:t>Ομαδική εργασία</a:t>
                      </a:r>
                      <a:endParaRPr lang="el-GR" sz="1800" b="1" dirty="0">
                        <a:solidFill>
                          <a:schemeClr val="tx1"/>
                        </a:solidFill>
                        <a:latin typeface="Times New Roman" pitchFamily="18" charset="0"/>
                        <a:cs typeface="Times New Roman" pitchFamily="18" charset="0"/>
                      </a:endParaRPr>
                    </a:p>
                  </a:txBody>
                  <a:tcPr marT="45724" marB="45724"/>
                </a:tc>
              </a:tr>
            </a:tbl>
          </a:graphicData>
        </a:graphic>
      </p:graphicFrame>
      <p:pic>
        <p:nvPicPr>
          <p:cNvPr id="7"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
        <p:nvSpPr>
          <p:cNvPr id="5" name="Θέση υποσέλιδου 1" descr="."/>
          <p:cNvSpPr>
            <a:spLocks noGrp="1"/>
          </p:cNvSpPr>
          <p:nvPr>
            <p:ph type="ftr" sz="quarter" idx="11"/>
          </p:nvPr>
        </p:nvSpPr>
        <p:spPr>
          <a:xfrm>
            <a:off x="3052192" y="6356350"/>
            <a:ext cx="3031976" cy="365125"/>
          </a:xfrm>
        </p:spPr>
        <p:txBody>
          <a:bodyPr/>
          <a:lstStyle/>
          <a:p>
            <a:r>
              <a:rPr lang="el-GR" sz="1400" dirty="0">
                <a:solidFill>
                  <a:prstClr val="black"/>
                </a:solidFill>
                <a:cs typeface="Arial" charset="0"/>
              </a:rPr>
              <a:t>Ομάδες-Συγκρούσεις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7</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3357677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2348880"/>
            <a:ext cx="8229600" cy="1296144"/>
          </a:xfrm>
        </p:spPr>
        <p:txBody>
          <a:bodyPr>
            <a:normAutofit fontScale="90000"/>
          </a:bodyPr>
          <a:lstStyle/>
          <a:p>
            <a:r>
              <a:rPr lang="el-GR" altLang="el-GR" b="1" dirty="0">
                <a:latin typeface="Times New Roman" pitchFamily="18" charset="0"/>
                <a:cs typeface="Times New Roman" pitchFamily="18" charset="0"/>
              </a:rPr>
              <a:t>ΟΙ ΟΜΑΔΕΣ ΣΤΟ ΣΥΓΧΡΟΝΟ </a:t>
            </a:r>
            <a:br>
              <a:rPr lang="el-GR" altLang="el-GR" b="1" dirty="0">
                <a:latin typeface="Times New Roman" pitchFamily="18" charset="0"/>
                <a:cs typeface="Times New Roman" pitchFamily="18" charset="0"/>
              </a:rPr>
            </a:br>
            <a:r>
              <a:rPr lang="el-GR" altLang="el-GR" b="1" dirty="0">
                <a:latin typeface="Times New Roman" pitchFamily="18" charset="0"/>
                <a:cs typeface="Times New Roman" pitchFamily="18" charset="0"/>
              </a:rPr>
              <a:t>ΕΡΓΑΣΙΑΚΟ ΠΕΡΙΒΑΛΛΟΝ</a:t>
            </a:r>
            <a:endParaRPr lang="el-GR" dirty="0"/>
          </a:p>
        </p:txBody>
      </p:sp>
      <p:sp>
        <p:nvSpPr>
          <p:cNvPr id="5" name="Θέση υποσέλιδου 1" descr="."/>
          <p:cNvSpPr>
            <a:spLocks noGrp="1"/>
          </p:cNvSpPr>
          <p:nvPr>
            <p:ph type="ftr" sz="quarter" idx="11"/>
          </p:nvPr>
        </p:nvSpPr>
        <p:spPr>
          <a:xfrm>
            <a:off x="3052192" y="6356350"/>
            <a:ext cx="3031976" cy="365125"/>
          </a:xfrm>
        </p:spPr>
        <p:txBody>
          <a:bodyPr/>
          <a:lstStyle/>
          <a:p>
            <a:r>
              <a:rPr lang="el-GR" sz="1400" dirty="0">
                <a:solidFill>
                  <a:prstClr val="black"/>
                </a:solidFill>
                <a:cs typeface="Arial" charset="0"/>
              </a:rPr>
              <a:t>Ομάδες-Συγκρούσεις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8</a:t>
            </a:fld>
            <a:endParaRPr lang="el-GR" sz="1400" dirty="0">
              <a:solidFill>
                <a:prstClr val="black"/>
              </a:solidFill>
            </a:endParaRPr>
          </a:p>
        </p:txBody>
      </p:sp>
    </p:spTree>
    <p:extLst>
      <p:ext uri="{BB962C8B-B14F-4D97-AF65-F5344CB8AC3E}">
        <p14:creationId xmlns:p14="http://schemas.microsoft.com/office/powerpoint/2010/main" val="381175014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ctr" eaLnBrk="1" hangingPunct="1">
              <a:defRPr/>
            </a:pPr>
            <a:r>
              <a:rPr lang="el-GR" b="1" dirty="0" smtClean="0">
                <a:solidFill>
                  <a:schemeClr val="tx1"/>
                </a:solidFill>
                <a:latin typeface="Times New Roman" pitchFamily="18" charset="0"/>
                <a:cs typeface="Times New Roman" pitchFamily="18" charset="0"/>
              </a:rPr>
              <a:t>Χαρακτηριστικά ομάδων</a:t>
            </a:r>
            <a:endParaRPr lang="en-US" b="1" dirty="0" smtClean="0">
              <a:solidFill>
                <a:schemeClr val="tx1"/>
              </a:solidFill>
              <a:latin typeface="Times New Roman" pitchFamily="18" charset="0"/>
              <a:cs typeface="Times New Roman" pitchFamily="18" charset="0"/>
            </a:endParaRPr>
          </a:p>
        </p:txBody>
      </p:sp>
      <p:sp>
        <p:nvSpPr>
          <p:cNvPr id="72706" name="Rectangle 3"/>
          <p:cNvSpPr>
            <a:spLocks noGrp="1" noChangeArrowheads="1"/>
          </p:cNvSpPr>
          <p:nvPr>
            <p:ph idx="1"/>
          </p:nvPr>
        </p:nvSpPr>
        <p:spPr>
          <a:xfrm>
            <a:off x="457200" y="1700213"/>
            <a:ext cx="8229600" cy="4897437"/>
          </a:xfrm>
        </p:spPr>
        <p:txBody>
          <a:bodyPr/>
          <a:lstStyle/>
          <a:p>
            <a:pPr algn="just" eaLnBrk="1" hangingPunct="1"/>
            <a:r>
              <a:rPr lang="el-GR" altLang="el-GR" smtClean="0">
                <a:latin typeface="Times New Roman" pitchFamily="18" charset="0"/>
                <a:cs typeface="Times New Roman" pitchFamily="18" charset="0"/>
              </a:rPr>
              <a:t>Αλληλεπίδραση και αλληλεξάρτηση των μελών</a:t>
            </a:r>
          </a:p>
          <a:p>
            <a:pPr algn="just" eaLnBrk="1" hangingPunct="1"/>
            <a:r>
              <a:rPr lang="el-GR" altLang="el-GR" smtClean="0">
                <a:latin typeface="Times New Roman" pitchFamily="18" charset="0"/>
                <a:cs typeface="Times New Roman" pitchFamily="18" charset="0"/>
              </a:rPr>
              <a:t>Συνείδηση των μελών ότι ανήκουν στην ομάδα</a:t>
            </a:r>
          </a:p>
          <a:p>
            <a:pPr algn="just" eaLnBrk="1" hangingPunct="1"/>
            <a:r>
              <a:rPr lang="el-GR" altLang="el-GR" smtClean="0">
                <a:latin typeface="Times New Roman" pitchFamily="18" charset="0"/>
                <a:cs typeface="Times New Roman" pitchFamily="18" charset="0"/>
              </a:rPr>
              <a:t>Αποδοχή και απόδοση της ταυτότητας μέλους της ομάδας από τρίτους</a:t>
            </a:r>
          </a:p>
          <a:p>
            <a:pPr algn="just" eaLnBrk="1" hangingPunct="1"/>
            <a:r>
              <a:rPr lang="el-GR" altLang="el-GR" smtClean="0">
                <a:latin typeface="Times New Roman" pitchFamily="18" charset="0"/>
                <a:cs typeface="Times New Roman" pitchFamily="18" charset="0"/>
              </a:rPr>
              <a:t>Κοινοί θεσμοί, αξίες και στόχοι</a:t>
            </a:r>
          </a:p>
          <a:p>
            <a:pPr algn="just" eaLnBrk="1" hangingPunct="1"/>
            <a:r>
              <a:rPr lang="el-GR" altLang="el-GR" smtClean="0">
                <a:latin typeface="Times New Roman" pitchFamily="18" charset="0"/>
                <a:cs typeface="Times New Roman" pitchFamily="18" charset="0"/>
              </a:rPr>
              <a:t>Ικανοποίηση αναγκών μέσα από την ομάδα</a:t>
            </a:r>
          </a:p>
        </p:txBody>
      </p:sp>
      <p:sp>
        <p:nvSpPr>
          <p:cNvPr id="4" name="Θέση υποσέλιδου 1" descr="."/>
          <p:cNvSpPr>
            <a:spLocks noGrp="1"/>
          </p:cNvSpPr>
          <p:nvPr>
            <p:ph type="ftr" sz="quarter" idx="11"/>
          </p:nvPr>
        </p:nvSpPr>
        <p:spPr>
          <a:xfrm>
            <a:off x="3052192" y="6356350"/>
            <a:ext cx="3031976" cy="365125"/>
          </a:xfrm>
        </p:spPr>
        <p:txBody>
          <a:bodyPr/>
          <a:lstStyle/>
          <a:p>
            <a:r>
              <a:rPr lang="el-GR" sz="1400" dirty="0">
                <a:solidFill>
                  <a:prstClr val="black"/>
                </a:solidFill>
                <a:cs typeface="Arial" charset="0"/>
              </a:rPr>
              <a:t>Ομάδες-Συγκρούσεις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a:xfrm>
            <a:off x="6553200" y="6356350"/>
            <a:ext cx="2133600" cy="365125"/>
          </a:xfrm>
        </p:spPr>
        <p:txBody>
          <a:bodyPr/>
          <a:lstStyle/>
          <a:p>
            <a:pPr>
              <a:defRPr/>
            </a:pPr>
            <a:fld id="{00AE728C-E611-4819-AE43-A6ECB79E445A}" type="slidenum">
              <a:rPr lang="el-GR" sz="1400" smtClean="0">
                <a:solidFill>
                  <a:prstClr val="black"/>
                </a:solidFill>
              </a:rPr>
              <a:pPr>
                <a:defRPr/>
              </a:pPr>
              <a:t>9</a:t>
            </a:fld>
            <a:endParaRPr lang="el-GR" sz="1400" dirty="0">
              <a:solidFill>
                <a:prstClr val="black"/>
              </a:solidFill>
            </a:endParaRPr>
          </a:p>
        </p:txBody>
      </p:sp>
    </p:spTree>
    <p:extLst>
      <p:ext uri="{BB962C8B-B14F-4D97-AF65-F5344CB8AC3E}">
        <p14:creationId xmlns:p14="http://schemas.microsoft.com/office/powerpoint/2010/main" val="40672049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5/5/2014 1:03:12 μ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READINGORDER" val="14338,79874,6,4,5,"/>
</p:tagLst>
</file>

<file path=ppt/tags/tag11.xml><?xml version="1.0" encoding="utf-8"?>
<p:tagLst xmlns:a="http://schemas.openxmlformats.org/drawingml/2006/main" xmlns:r="http://schemas.openxmlformats.org/officeDocument/2006/relationships" xmlns:p="http://schemas.openxmlformats.org/presentationml/2006/main">
  <p:tag name="ZHAW.ACCESSIBILITYADDIN.READINGORDER" val="107522,107523,6,4,5,"/>
</p:tagLst>
</file>

<file path=ppt/tags/tag12.xml><?xml version="1.0" encoding="utf-8"?>
<p:tagLst xmlns:a="http://schemas.openxmlformats.org/drawingml/2006/main" xmlns:r="http://schemas.openxmlformats.org/officeDocument/2006/relationships" xmlns:p="http://schemas.openxmlformats.org/presentationml/2006/main">
  <p:tag name="ZHAW.ACCESSIBILITYADDIN.READINGORDER" val="2,3,6,7,"/>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9,2,3,7,8,"/>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3074,3075,5,3,"/>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6146,4,14,7,9,6,"/>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8.xml><?xml version="1.0" encoding="utf-8"?>
<p:tagLst xmlns:a="http://schemas.openxmlformats.org/drawingml/2006/main" xmlns:r="http://schemas.openxmlformats.org/officeDocument/2006/relationships" xmlns:p="http://schemas.openxmlformats.org/presentationml/2006/main">
  <p:tag name="ZHAW.ACCESSIBILITYADDIN.READINGORDER" val="59404,4,7,5,6,"/>
</p:tagLst>
</file>

<file path=ppt/tags/tag9.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d = " h t t p : / / w w w . w 3 . o r g / 2 0 0 1 / X M L S c h e m a "   x m l n s : x s i = " h t t p : / / w w w . w 3 . o r g / 2 0 0 1 / X M L S c h e m a - i n s t a n c e " 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F365E2FB-0D56-4CC5-BEB0-7115970F708D}">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1173</TotalTime>
  <Words>1671</Words>
  <Application>Microsoft Office PowerPoint</Application>
  <PresentationFormat>On-screen Show (4:3)</PresentationFormat>
  <Paragraphs>303</Paragraphs>
  <Slides>34</Slides>
  <Notes>5</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Θέμα του Office</vt:lpstr>
      <vt:lpstr>Οργάνωση και Διοίκηση Επιχειρήσεων</vt:lpstr>
      <vt:lpstr>Άδειες χρήσης </vt:lpstr>
      <vt:lpstr>Χρηματοδότηση </vt:lpstr>
      <vt:lpstr>Περιεχόμενα ενότητας</vt:lpstr>
      <vt:lpstr>ΣΥΝΑΙΣΘΗΜΑΤΙΚΗ ΝΟΗΜΟΣΥΝΗ </vt:lpstr>
      <vt:lpstr>Συναισθηματική νοημοσύνη</vt:lpstr>
      <vt:lpstr>ΤΟ ΜΟΝΤΕΛΟ ΤΗΣ ΣΥΝΑΙΣΘΗΜΑΤΙΚΗΣ ΝΟΗΜΟΣΥΝΗΣ  (Coleman, Boyatzis, McKee 2002)</vt:lpstr>
      <vt:lpstr>ΟΙ ΟΜΑΔΕΣ ΣΤΟ ΣΥΓΧΡΟΝΟ  ΕΡΓΑΣΙΑΚΟ ΠΕΡΙΒΑΛΛΟΝ</vt:lpstr>
      <vt:lpstr>Χαρακτηριστικά ομάδων</vt:lpstr>
      <vt:lpstr>Εννοιολογικές οριοθετήσεις</vt:lpstr>
      <vt:lpstr>Δυναμική των ομάδων</vt:lpstr>
      <vt:lpstr>Ομάδα και άτομο</vt:lpstr>
      <vt:lpstr>Θετικά των ομάδων</vt:lpstr>
      <vt:lpstr>Αρνητικά των ομάδων</vt:lpstr>
      <vt:lpstr>Στάδια ανάπτυξης ομάδων</vt:lpstr>
      <vt:lpstr>Παράγοντες που επηρεάζουν το στάδιο ανάπτυξης της ομάδας</vt:lpstr>
      <vt:lpstr>ΣΥΓΚΡΟΥΣΙΑΚΕΣ ΔΙΑΔΙΚΑΣΙΕΣ</vt:lpstr>
      <vt:lpstr>Τι είναι η σύγκρουση</vt:lpstr>
      <vt:lpstr>Στο χώρο εργασίας μπορούμε να διακρίνουμε τρία βασικά πλέγματα διαπροσωπικών σχέσεων</vt:lpstr>
      <vt:lpstr>Σύγκρουση</vt:lpstr>
      <vt:lpstr>Είδη συγκρούσεων</vt:lpstr>
      <vt:lpstr>Αίτια συγκρούσεων (1/2)</vt:lpstr>
      <vt:lpstr>Αίτια συγκρούσεων (2/2)</vt:lpstr>
      <vt:lpstr>Η αρχή της σύγκρουσης</vt:lpstr>
      <vt:lpstr>Δείκτες σύγκρουσης</vt:lpstr>
      <vt:lpstr>Οι συγκρούσεις είναι καταστροφικές όταν</vt:lpstr>
      <vt:lpstr>Οι συγκρούσεις είναι εποικοδομητικές όταν</vt:lpstr>
      <vt:lpstr>Τεχνικές αποφυγής - επίλυσης συγκρούσεων</vt:lpstr>
      <vt:lpstr>Αιτίες για μια ευρεία διοικητική σύγκρουση [διοίκηση]</vt:lpstr>
      <vt:lpstr>Αιτίες για μια ευρεία διοικητική σύγκρουση [άτομο]</vt:lpstr>
      <vt:lpstr>Συμβουλές</vt:lpstr>
      <vt:lpstr>Αρχές που συμβάλλουν στην αντιμετώπιση των συγκρούσεων</vt:lpstr>
      <vt:lpstr>Τα βασικά χαρακτηριστικά συμπεριφοράς </vt:lpstr>
      <vt:lpstr>Τέλος ενότητας</vt:lpstr>
    </vt:vector>
  </TitlesOfParts>
  <Company>Τ.Ε.Ι. Θεσσαλίας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Οργάνωση και Διοίκηση Επιχειρήσεων</dc:title>
  <dc:subject>Οργάνωση και Διοίκηση Επιχειρήσεων</dc:subject>
  <dc:creator>Ασπρίδης Γεώργιος</dc:creator>
  <cp:keywords/>
  <dc:description>Οργάνωση και Διοίκηση Επιχειρήσεων</dc:description>
  <cp:lastModifiedBy>chris</cp:lastModifiedBy>
  <cp:revision>303</cp:revision>
  <dcterms:created xsi:type="dcterms:W3CDTF">2013-10-22T19:39:27Z</dcterms:created>
  <dcterms:modified xsi:type="dcterms:W3CDTF">2014-05-05T10:03:16Z</dcterms:modified>
  <cp:category>ΑΝΟΙΧΤΑ ΑΚΑΔΗΜΑΙΚΑ ΜΑΘΗΜΑΤΑ </cp:category>
  <cp:contentStatus>Τελικό</cp:contentStatus>
</cp:coreProperties>
</file>