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7"/>
  </p:notesMasterIdLst>
  <p:sldIdLst>
    <p:sldId id="257" r:id="rId3"/>
    <p:sldId id="258" r:id="rId4"/>
    <p:sldId id="324" r:id="rId5"/>
    <p:sldId id="261"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25" r:id="rId36"/>
  </p:sldIdLst>
  <p:sldSz cx="9144000" cy="6858000" type="screen4x3"/>
  <p:notesSz cx="6858000" cy="9144000"/>
  <p:custDataLst>
    <p:tags r:id="rId3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Pet" initials="N"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63300"/>
    <a:srgbClr val="66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6" y="-8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05C097-04B7-44E1-9968-25C5DB2563B3}" type="datetimeFigureOut">
              <a:rPr lang="el-GR" smtClean="0"/>
              <a:pPr/>
              <a:t>5/5/2014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EBB63-910B-484B-BBB9-ECB9018BB688}" type="slidenum">
              <a:rPr lang="el-GR" smtClean="0"/>
              <a:pPr/>
              <a:t>‹#›</a:t>
            </a:fld>
            <a:endParaRPr lang="el-GR"/>
          </a:p>
        </p:txBody>
      </p:sp>
    </p:spTree>
    <p:extLst>
      <p:ext uri="{BB962C8B-B14F-4D97-AF65-F5344CB8AC3E}">
        <p14:creationId xmlns:p14="http://schemas.microsoft.com/office/powerpoint/2010/main" val="3616633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5A082DB8-53D6-48D1-A0E9-7DE7CBD59394}" type="slidenum">
              <a:rPr lang="el-GR" altLang="el-GR" smtClean="0">
                <a:latin typeface="Arial" charset="0"/>
              </a:rPr>
              <a:pPr eaLnBrk="1" hangingPunct="1"/>
              <a:t>20</a:t>
            </a:fld>
            <a:endParaRPr lang="el-GR" altLang="el-GR" smtClean="0">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76A8BD15-BBC8-4F60-990B-CB1530C23B14}" type="slidenum">
              <a:rPr lang="el-GR" altLang="el-GR" smtClean="0">
                <a:latin typeface="Arial" charset="0"/>
              </a:rPr>
              <a:pPr eaLnBrk="1" hangingPunct="1"/>
              <a:t>21</a:t>
            </a:fld>
            <a:endParaRPr lang="el-GR" altLang="el-GR" smtClean="0">
              <a:latin typeface="Arial" charset="0"/>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039825BF-0D41-4D42-9FAD-BA905F14225B}" type="slidenum">
              <a:rPr lang="el-GR" altLang="el-GR" smtClean="0">
                <a:latin typeface="Arial" charset="0"/>
              </a:rPr>
              <a:pPr eaLnBrk="1" hangingPunct="1"/>
              <a:t>22</a:t>
            </a:fld>
            <a:endParaRPr lang="el-GR" altLang="el-GR" smtClean="0">
              <a:latin typeface="Arial" charset="0"/>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94AEEE02-7FC9-4138-BEC0-185A86F3D669}" type="slidenum">
              <a:rPr lang="en-US" altLang="el-GR" smtClean="0">
                <a:latin typeface="Arial" charset="0"/>
              </a:rPr>
              <a:pPr eaLnBrk="1" hangingPunct="1"/>
              <a:t>33</a:t>
            </a:fld>
            <a:endParaRPr lang="en-US" altLang="el-GR" smtClean="0">
              <a:latin typeface="Arial" charset="0"/>
            </a:endParaRPr>
          </a:p>
        </p:txBody>
      </p:sp>
      <p:sp>
        <p:nvSpPr>
          <p:cNvPr id="146435" name="Rectangle 2"/>
          <p:cNvSpPr>
            <a:spLocks noRo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l-GR"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DC27ACE-FA03-481B-A944-F1F9C7A6C06F}"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62404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D626B94-859F-45E2-B6D8-3F4AFDAAC21C}"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5576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CF0188-CD73-4327-92F5-0C2ACE29070A}"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94741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ACC11A5-92E4-41C3-A138-80175CE53EEE}"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2740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B3F53F2-A09B-4F33-86D2-2171A68C2F17}"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552651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2AC4CEF-F073-49D3-932D-0B9F3A7A3387}"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3659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400F522-D308-4C46-9631-85DCDE932B3B}" type="datetime1">
              <a:rPr lang="el-GR" smtClean="0"/>
              <a:t>5/5/2014</a:t>
            </a:fld>
            <a:endParaRPr lang="el-GR"/>
          </a:p>
        </p:txBody>
      </p:sp>
      <p:sp>
        <p:nvSpPr>
          <p:cNvPr id="8" name="Θέση υποσέλιδου 7"/>
          <p:cNvSpPr>
            <a:spLocks noGrp="1"/>
          </p:cNvSpPr>
          <p:nvPr>
            <p:ph type="ftr" sz="quarter" idx="11"/>
          </p:nvPr>
        </p:nvSpPr>
        <p:spPr/>
        <p:txBody>
          <a:bodyPr/>
          <a:lstStyle/>
          <a:p>
            <a:r>
              <a:rPr lang="el-GR" smtClean="0"/>
              <a:t>Αρχιτεκτονική και Μέθοδοι Σχεδίασης</a:t>
            </a:r>
            <a:endParaRPr lang="el-GR"/>
          </a:p>
        </p:txBody>
      </p:sp>
      <p:sp>
        <p:nvSpPr>
          <p:cNvPr id="9" name="Θέση αριθμού διαφάνειας 8"/>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7466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D64D696-4110-4762-B606-4FBA003638FA}" type="datetime1">
              <a:rPr lang="el-GR" smtClean="0"/>
              <a:t>5/5/2014</a:t>
            </a:fld>
            <a:endParaRPr lang="el-G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77824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9B8A22E-252A-4435-8A91-0FD7DD753584}" type="datetime1">
              <a:rPr lang="el-GR" smtClean="0"/>
              <a:t>5/5/2014</a:t>
            </a:fld>
            <a:endParaRPr lang="el-GR"/>
          </a:p>
        </p:txBody>
      </p:sp>
      <p:sp>
        <p:nvSpPr>
          <p:cNvPr id="3" name="Θέση υποσέλιδου 2"/>
          <p:cNvSpPr>
            <a:spLocks noGrp="1"/>
          </p:cNvSpPr>
          <p:nvPr>
            <p:ph type="ftr" sz="quarter" idx="11"/>
          </p:nvPr>
        </p:nvSpPr>
        <p:spPr/>
        <p:txBody>
          <a:bodyPr/>
          <a:lstStyle/>
          <a:p>
            <a:r>
              <a:rPr lang="el-GR" smtClean="0"/>
              <a:t>Αρχιτεκτονική και Μέθοδοι Σχεδίασης</a:t>
            </a:r>
            <a:endParaRPr lang="el-GR"/>
          </a:p>
        </p:txBody>
      </p:sp>
      <p:sp>
        <p:nvSpPr>
          <p:cNvPr id="4" name="Θέση αριθμού διαφάνειας 3"/>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16768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6BB1BFB-F172-4C6C-AD0E-487A054C8E7F}"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43708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1213E7-D3A6-48AC-AE05-509EA4E0676C}"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89536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8960F-44CE-484C-879C-8FD0FE5CB10F}" type="datetime1">
              <a:rPr lang="el-GR" smtClean="0"/>
              <a:t>5/5/2014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E41E-24DC-44E5-A242-12538B377EB6}" type="slidenum">
              <a:rPr lang="el-GR" smtClean="0"/>
              <a:pPr/>
              <a:t>‹#›</a:t>
            </a:fld>
            <a:endParaRPr lang="el-GR"/>
          </a:p>
        </p:txBody>
      </p:sp>
    </p:spTree>
    <p:extLst>
      <p:ext uri="{BB962C8B-B14F-4D97-AF65-F5344CB8AC3E}">
        <p14:creationId xmlns:p14="http://schemas.microsoft.com/office/powerpoint/2010/main" val="4216209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10.xml"/><Relationship Id="rId5" Type="http://schemas.microsoft.com/office/2007/relationships/hdphoto" Target="../media/hdphoto1.wdp"/><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4.xml"/></Relationships>
</file>

<file path=ppt/slides/_rels/slide34.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tags" Target="../tags/tag7.xml"/><Relationship Id="rId7" Type="http://schemas.openxmlformats.org/officeDocument/2006/relationships/slide" Target="slide8.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7.xml"/><Relationship Id="rId5" Type="http://schemas.openxmlformats.org/officeDocument/2006/relationships/slide" Target="slide5.xml"/><Relationship Id="rId4"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188" y="449376"/>
            <a:ext cx="3456432" cy="1146048"/>
          </a:xfrm>
          <a:prstGeom prst="rect">
            <a:avLst/>
          </a:prstGeom>
        </p:spPr>
      </p:pic>
      <p:sp>
        <p:nvSpPr>
          <p:cNvPr id="2" name="Τίτλος 1"/>
          <p:cNvSpPr>
            <a:spLocks noGrp="1"/>
          </p:cNvSpPr>
          <p:nvPr>
            <p:ph type="ctrTitle"/>
          </p:nvPr>
        </p:nvSpPr>
        <p:spPr>
          <a:xfrm>
            <a:off x="755576" y="1628801"/>
            <a:ext cx="7628012" cy="936103"/>
          </a:xfrm>
        </p:spPr>
        <p:txBody>
          <a:bodyPr>
            <a:noAutofit/>
          </a:bodyPr>
          <a:lstStyle/>
          <a:p>
            <a:r>
              <a:rPr lang="el-GR" sz="4100" b="1" dirty="0" smtClean="0">
                <a:solidFill>
                  <a:prstClr val="black"/>
                </a:solidFill>
              </a:rPr>
              <a:t>Οργάνωση και Διοίκηση Επιχειρήσεων</a:t>
            </a:r>
            <a:endParaRPr lang="el-GR" sz="4100" dirty="0"/>
          </a:p>
        </p:txBody>
      </p:sp>
      <p:sp>
        <p:nvSpPr>
          <p:cNvPr id="3" name="Θέση περιεχομένου 1"/>
          <p:cNvSpPr>
            <a:spLocks noGrp="1"/>
          </p:cNvSpPr>
          <p:nvPr>
            <p:ph type="subTitle" idx="1"/>
          </p:nvPr>
        </p:nvSpPr>
        <p:spPr>
          <a:xfrm>
            <a:off x="395536" y="2708920"/>
            <a:ext cx="8352928" cy="2948930"/>
          </a:xfrm>
        </p:spPr>
        <p:txBody>
          <a:bodyPr>
            <a:normAutofit/>
          </a:bodyPr>
          <a:lstStyle/>
          <a:p>
            <a:pPr lvl="0">
              <a:lnSpc>
                <a:spcPct val="110000"/>
              </a:lnSpc>
              <a:spcBef>
                <a:spcPts val="0"/>
              </a:spcBef>
              <a:defRPr/>
            </a:pPr>
            <a:r>
              <a:rPr lang="el-GR" sz="3000" b="1" dirty="0">
                <a:solidFill>
                  <a:prstClr val="black"/>
                </a:solidFill>
                <a:cs typeface="Arial" charset="0"/>
              </a:rPr>
              <a:t>Ενότητα </a:t>
            </a:r>
            <a:r>
              <a:rPr lang="el-GR" sz="3000" b="1" dirty="0" smtClean="0">
                <a:solidFill>
                  <a:prstClr val="black"/>
                </a:solidFill>
                <a:cs typeface="Arial" charset="0"/>
              </a:rPr>
              <a:t>4</a:t>
            </a:r>
            <a:r>
              <a:rPr lang="en-US" sz="3000" b="1" dirty="0" smtClean="0">
                <a:solidFill>
                  <a:prstClr val="black"/>
                </a:solidFill>
                <a:cs typeface="Arial" charset="0"/>
              </a:rPr>
              <a:t>:</a:t>
            </a:r>
            <a:r>
              <a:rPr lang="el-GR" sz="3000" b="1" dirty="0" smtClean="0">
                <a:solidFill>
                  <a:prstClr val="black"/>
                </a:solidFill>
                <a:cs typeface="Arial" charset="0"/>
              </a:rPr>
              <a:t>  </a:t>
            </a:r>
            <a:r>
              <a:rPr lang="el-GR" sz="3000" dirty="0" smtClean="0">
                <a:solidFill>
                  <a:prstClr val="black"/>
                </a:solidFill>
                <a:cs typeface="Arial" charset="0"/>
              </a:rPr>
              <a:t>Ομάδες-Συγκρούσεις</a:t>
            </a:r>
            <a:r>
              <a:rPr lang="en-US" sz="3000" dirty="0" smtClean="0">
                <a:solidFill>
                  <a:prstClr val="black"/>
                </a:solidFill>
                <a:cs typeface="Arial" charset="0"/>
              </a:rPr>
              <a:t>.</a:t>
            </a:r>
            <a:endParaRPr lang="el-GR" sz="3000" dirty="0">
              <a:solidFill>
                <a:prstClr val="black"/>
              </a:solidFill>
              <a:cs typeface="Arial" charset="0"/>
            </a:endParaRPr>
          </a:p>
          <a:p>
            <a:pPr lvl="0">
              <a:lnSpc>
                <a:spcPct val="110000"/>
              </a:lnSpc>
              <a:spcBef>
                <a:spcPts val="0"/>
              </a:spcBef>
              <a:defRPr/>
            </a:pPr>
            <a:r>
              <a:rPr lang="el-GR" sz="3000" dirty="0" smtClean="0">
                <a:solidFill>
                  <a:prstClr val="black"/>
                </a:solidFill>
                <a:cs typeface="Arial" charset="0"/>
              </a:rPr>
              <a:t>Διδάσκων</a:t>
            </a:r>
            <a:r>
              <a:rPr lang="el-GR" sz="3000" dirty="0">
                <a:solidFill>
                  <a:prstClr val="black"/>
                </a:solidFill>
                <a:cs typeface="Arial" charset="0"/>
              </a:rPr>
              <a:t>: </a:t>
            </a:r>
            <a:r>
              <a:rPr lang="el-GR" sz="3000" dirty="0" smtClean="0">
                <a:solidFill>
                  <a:prstClr val="black"/>
                </a:solidFill>
                <a:cs typeface="Arial" charset="0"/>
              </a:rPr>
              <a:t>Γεώργιος </a:t>
            </a:r>
            <a:r>
              <a:rPr lang="el-GR" sz="3000" dirty="0" err="1" smtClean="0">
                <a:solidFill>
                  <a:prstClr val="black"/>
                </a:solidFill>
                <a:cs typeface="Arial" charset="0"/>
              </a:rPr>
              <a:t>Ασπρίδης</a:t>
            </a:r>
            <a:r>
              <a:rPr lang="el-GR" sz="3000" dirty="0" smtClean="0">
                <a:solidFill>
                  <a:prstClr val="black"/>
                </a:solidFill>
                <a:cs typeface="Arial" charset="0"/>
              </a:rPr>
              <a:t>,</a:t>
            </a:r>
          </a:p>
          <a:p>
            <a:pPr lvl="0">
              <a:lnSpc>
                <a:spcPct val="110000"/>
              </a:lnSpc>
              <a:spcBef>
                <a:spcPts val="0"/>
              </a:spcBef>
              <a:spcAft>
                <a:spcPts val="1200"/>
              </a:spcAft>
              <a:defRPr/>
            </a:pPr>
            <a:r>
              <a:rPr lang="el-GR" sz="3000" dirty="0" smtClean="0">
                <a:solidFill>
                  <a:prstClr val="black"/>
                </a:solidFill>
                <a:cs typeface="Arial" charset="0"/>
              </a:rPr>
              <a:t>Επίκουρος Καθηγητής</a:t>
            </a:r>
            <a:r>
              <a:rPr lang="el-GR" sz="3000" dirty="0">
                <a:solidFill>
                  <a:prstClr val="black"/>
                </a:solidFill>
                <a:cs typeface="Arial" charset="0"/>
              </a:rPr>
              <a:t>.</a:t>
            </a:r>
          </a:p>
          <a:p>
            <a:pPr lvl="0">
              <a:lnSpc>
                <a:spcPct val="110000"/>
              </a:lnSpc>
              <a:spcBef>
                <a:spcPts val="0"/>
              </a:spcBef>
              <a:defRPr/>
            </a:pPr>
            <a:r>
              <a:rPr lang="el-GR" sz="3000" dirty="0">
                <a:solidFill>
                  <a:prstClr val="black"/>
                </a:solidFill>
                <a:cs typeface="Arial" charset="0"/>
              </a:rPr>
              <a:t>Τμήμα </a:t>
            </a:r>
            <a:r>
              <a:rPr lang="el-GR" sz="3000" dirty="0" smtClean="0">
                <a:solidFill>
                  <a:prstClr val="black"/>
                </a:solidFill>
                <a:cs typeface="Arial" charset="0"/>
              </a:rPr>
              <a:t>Διοίκησης Επιχειρήσεων</a:t>
            </a:r>
            <a:r>
              <a:rPr lang="el-GR" sz="2800" dirty="0" smtClean="0">
                <a:solidFill>
                  <a:prstClr val="black"/>
                </a:solidFill>
                <a:cs typeface="Arial" charset="0"/>
              </a:rPr>
              <a:t>. </a:t>
            </a:r>
            <a:endParaRPr lang="en-US" sz="2800" b="1" dirty="0">
              <a:solidFill>
                <a:prstClr val="black"/>
              </a:solidFill>
              <a:cs typeface="Arial" charset="0"/>
            </a:endParaRPr>
          </a:p>
          <a:p>
            <a:endParaRPr lang="el-GR" dirty="0"/>
          </a:p>
        </p:txBody>
      </p:sp>
      <p:pic>
        <p:nvPicPr>
          <p:cNvPr id="7" name="Εικόνα 2" descr="Λογότυπο για Άδειες χρήσης Creative Commons, B Y, NC, ND.">
            <a:hlinkClick r:id="rId5" tooltip="Μετάβαση στην Άδεια Χρήσης"/>
          </p:cNvPr>
          <p:cNvPicPr>
            <a:picLocks noChangeAspect="1" noChangeArrowheads="1"/>
          </p:cNvPicPr>
          <p:nvPr/>
        </p:nvPicPr>
        <p:blipFill>
          <a:blip r:embed="rId6"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a:hlinkClick r:id="rId7" tooltip="Μετάβαση σε www.edulll.gr"/>
          </p:cNvPr>
          <p:cNvPicPr>
            <a:picLocks noChangeAspect="1" noChangeArrowheads="1"/>
          </p:cNvPicPr>
          <p:nvPr/>
        </p:nvPicPr>
        <p:blipFill>
          <a:blip r:embed="rId8" cstate="print"/>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06603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defRPr/>
            </a:pPr>
            <a:r>
              <a:rPr lang="el-GR" b="1" dirty="0" smtClean="0">
                <a:solidFill>
                  <a:schemeClr val="tx1"/>
                </a:solidFill>
                <a:latin typeface="Times New Roman" pitchFamily="18" charset="0"/>
                <a:cs typeface="Times New Roman" pitchFamily="18" charset="0"/>
              </a:rPr>
              <a:t>Εννοιολογικές οριοθετήσεις</a:t>
            </a:r>
            <a:endParaRPr lang="en-US" b="1" dirty="0" smtClean="0">
              <a:solidFill>
                <a:schemeClr val="tx1"/>
              </a:solidFill>
              <a:latin typeface="Times New Roman" pitchFamily="18" charset="0"/>
              <a:cs typeface="Times New Roman" pitchFamily="18" charset="0"/>
            </a:endParaRPr>
          </a:p>
        </p:txBody>
      </p:sp>
      <p:sp>
        <p:nvSpPr>
          <p:cNvPr id="73730" name="Rectangle 3"/>
          <p:cNvSpPr>
            <a:spLocks noGrp="1" noChangeArrowheads="1"/>
          </p:cNvSpPr>
          <p:nvPr>
            <p:ph idx="1"/>
          </p:nvPr>
        </p:nvSpPr>
        <p:spPr/>
        <p:txBody>
          <a:bodyPr/>
          <a:lstStyle/>
          <a:p>
            <a:pPr algn="just" eaLnBrk="1" hangingPunct="1"/>
            <a:endParaRPr lang="el-GR" altLang="el-GR" sz="3200" dirty="0" smtClean="0"/>
          </a:p>
          <a:p>
            <a:pPr eaLnBrk="1" hangingPunct="1">
              <a:buFont typeface="Wingdings 3" pitchFamily="18" charset="2"/>
              <a:buNone/>
            </a:pPr>
            <a:r>
              <a:rPr lang="el-GR" altLang="el-GR" sz="3200" dirty="0" smtClean="0">
                <a:latin typeface="Times New Roman" pitchFamily="18" charset="0"/>
                <a:cs typeface="Times New Roman" pitchFamily="18" charset="0"/>
              </a:rPr>
              <a:t>	Η ομάδα είναι ένα σύνολο ατόμων που αναπτύσσουν σχέσεις και εξαρτήσεις μεταξύ τους, επιδιώκουν κοινούς σκοπούς και αντιλαμβάνονται τους εαυτούς τους ως μέλη της ομάδας.</a:t>
            </a:r>
          </a:p>
          <a:p>
            <a:pPr eaLnBrk="1" hangingPunct="1"/>
            <a:endParaRPr lang="el-GR" altLang="el-GR" dirty="0" smtClean="0">
              <a:cs typeface="Arial"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10</a:t>
            </a:fld>
            <a:endParaRPr lang="el-GR" sz="1400" dirty="0">
              <a:solidFill>
                <a:prstClr val="black"/>
              </a:solidFill>
            </a:endParaRPr>
          </a:p>
        </p:txBody>
      </p:sp>
    </p:spTree>
    <p:extLst>
      <p:ext uri="{BB962C8B-B14F-4D97-AF65-F5344CB8AC3E}">
        <p14:creationId xmlns:p14="http://schemas.microsoft.com/office/powerpoint/2010/main" val="1605039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defRPr/>
            </a:pPr>
            <a:r>
              <a:rPr lang="el-GR" b="1" dirty="0" smtClean="0">
                <a:solidFill>
                  <a:schemeClr val="tx1"/>
                </a:solidFill>
                <a:latin typeface="Times New Roman" pitchFamily="18" charset="0"/>
                <a:cs typeface="Times New Roman" pitchFamily="18" charset="0"/>
              </a:rPr>
              <a:t>Δυναμική των ομάδων</a:t>
            </a:r>
            <a:endParaRPr lang="el-GR" b="1" dirty="0" smtClean="0">
              <a:solidFill>
                <a:schemeClr val="tx1"/>
              </a:solidFill>
              <a:latin typeface="Times New Roman" pitchFamily="18" charset="0"/>
              <a:cs typeface="Times New Roman" pitchFamily="18" charset="0"/>
            </a:endParaRPr>
          </a:p>
        </p:txBody>
      </p:sp>
      <p:sp>
        <p:nvSpPr>
          <p:cNvPr id="74754" name="Rectangle 3"/>
          <p:cNvSpPr>
            <a:spLocks noGrp="1" noChangeArrowheads="1"/>
          </p:cNvSpPr>
          <p:nvPr>
            <p:ph idx="1"/>
          </p:nvPr>
        </p:nvSpPr>
        <p:spPr/>
        <p:txBody>
          <a:bodyPr/>
          <a:lstStyle/>
          <a:p>
            <a:pPr eaLnBrk="1" hangingPunct="1"/>
            <a:r>
              <a:rPr lang="el-GR" altLang="el-GR" smtClean="0">
                <a:latin typeface="Times New Roman" pitchFamily="18" charset="0"/>
                <a:cs typeface="Times New Roman" pitchFamily="18" charset="0"/>
              </a:rPr>
              <a:t>Αντιμετώπιση της πολυπλοκότητας.</a:t>
            </a:r>
          </a:p>
          <a:p>
            <a:pPr eaLnBrk="1" hangingPunct="1"/>
            <a:r>
              <a:rPr lang="el-GR" altLang="el-GR" smtClean="0">
                <a:latin typeface="Times New Roman" pitchFamily="18" charset="0"/>
                <a:cs typeface="Times New Roman" pitchFamily="18" charset="0"/>
              </a:rPr>
              <a:t>Ικανοποίηση προσωπικών αναγκών.</a:t>
            </a:r>
          </a:p>
          <a:p>
            <a:pPr eaLnBrk="1" hangingPunct="1"/>
            <a:r>
              <a:rPr lang="el-GR" altLang="el-GR" smtClean="0">
                <a:latin typeface="Times New Roman" pitchFamily="18" charset="0"/>
                <a:cs typeface="Times New Roman" pitchFamily="18" charset="0"/>
              </a:rPr>
              <a:t>Διαδικασία ανάπτυξης της προσωπικότητας των μελών.</a:t>
            </a:r>
            <a:endParaRPr lang="en-US" altLang="el-GR" smtClean="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11</a:t>
            </a:fld>
            <a:endParaRPr lang="el-GR" sz="1400" dirty="0">
              <a:solidFill>
                <a:prstClr val="black"/>
              </a:solidFill>
            </a:endParaRPr>
          </a:p>
        </p:txBody>
      </p:sp>
    </p:spTree>
    <p:extLst>
      <p:ext uri="{BB962C8B-B14F-4D97-AF65-F5344CB8AC3E}">
        <p14:creationId xmlns:p14="http://schemas.microsoft.com/office/powerpoint/2010/main" val="2185914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defRPr/>
            </a:pPr>
            <a:r>
              <a:rPr lang="el-GR" b="1" dirty="0" smtClean="0">
                <a:solidFill>
                  <a:schemeClr val="tx1"/>
                </a:solidFill>
                <a:latin typeface="Times New Roman" pitchFamily="18" charset="0"/>
                <a:cs typeface="Times New Roman" pitchFamily="18" charset="0"/>
              </a:rPr>
              <a:t>Ομάδα και άτομο</a:t>
            </a:r>
            <a:endParaRPr lang="en-US" b="1" dirty="0" smtClean="0">
              <a:solidFill>
                <a:schemeClr val="tx1"/>
              </a:solidFill>
              <a:latin typeface="Times New Roman" pitchFamily="18" charset="0"/>
              <a:cs typeface="Times New Roman" pitchFamily="18" charset="0"/>
            </a:endParaRPr>
          </a:p>
        </p:txBody>
      </p:sp>
      <p:sp>
        <p:nvSpPr>
          <p:cNvPr id="75778" name="Rectangle 3"/>
          <p:cNvSpPr>
            <a:spLocks noGrp="1" noChangeArrowheads="1"/>
          </p:cNvSpPr>
          <p:nvPr>
            <p:ph idx="1"/>
          </p:nvPr>
        </p:nvSpPr>
        <p:spPr/>
        <p:txBody>
          <a:bodyPr/>
          <a:lstStyle/>
          <a:p>
            <a:r>
              <a:rPr lang="el-GR" altLang="el-GR" sz="2400" smtClean="0">
                <a:latin typeface="Times New Roman" pitchFamily="18" charset="0"/>
                <a:cs typeface="Times New Roman" pitchFamily="18" charset="0"/>
              </a:rPr>
              <a:t>Είναι περισσότερο αποδοτική μια ομάδα από ένα ειδικευμένο άτομο</a:t>
            </a:r>
            <a:r>
              <a:rPr lang="en-US" altLang="el-GR" sz="2400" smtClean="0">
                <a:latin typeface="Times New Roman" pitchFamily="18" charset="0"/>
                <a:cs typeface="Times New Roman" pitchFamily="18" charset="0"/>
              </a:rPr>
              <a:t>; </a:t>
            </a:r>
            <a:endParaRPr lang="el-GR" altLang="el-GR" sz="2400" smtClean="0">
              <a:latin typeface="Times New Roman" pitchFamily="18" charset="0"/>
              <a:cs typeface="Times New Roman" pitchFamily="18" charset="0"/>
            </a:endParaRPr>
          </a:p>
          <a:p>
            <a:pPr algn="just"/>
            <a:r>
              <a:rPr lang="el-GR" altLang="el-GR" sz="2400" smtClean="0">
                <a:latin typeface="Times New Roman" pitchFamily="18" charset="0"/>
                <a:cs typeface="Times New Roman" pitchFamily="18" charset="0"/>
              </a:rPr>
              <a:t>Εξαρτάται από το είδος του προβλήματος και τα χαρακτηριστικά του</a:t>
            </a:r>
            <a:r>
              <a:rPr lang="en-US" altLang="el-GR" sz="2400" smtClean="0">
                <a:latin typeface="Times New Roman" pitchFamily="18" charset="0"/>
                <a:cs typeface="Times New Roman" pitchFamily="18" charset="0"/>
              </a:rPr>
              <a:t>.</a:t>
            </a:r>
            <a:endParaRPr lang="el-GR" altLang="el-GR" sz="2400" smtClean="0">
              <a:latin typeface="Times New Roman" pitchFamily="18" charset="0"/>
              <a:cs typeface="Times New Roman" pitchFamily="18" charset="0"/>
            </a:endParaRPr>
          </a:p>
          <a:p>
            <a:pPr lvl="1" eaLnBrk="1" hangingPunct="1"/>
            <a:r>
              <a:rPr lang="el-GR" altLang="el-GR" sz="2200" smtClean="0">
                <a:latin typeface="Times New Roman" pitchFamily="18" charset="0"/>
                <a:cs typeface="Times New Roman" pitchFamily="18" charset="0"/>
              </a:rPr>
              <a:t>Όταν απαιτείται «</a:t>
            </a:r>
            <a:r>
              <a:rPr lang="el-GR" altLang="el-GR" sz="2200" i="1" smtClean="0">
                <a:latin typeface="Times New Roman" pitchFamily="18" charset="0"/>
                <a:cs typeface="Times New Roman" pitchFamily="18" charset="0"/>
              </a:rPr>
              <a:t>σωστή</a:t>
            </a:r>
            <a:r>
              <a:rPr lang="el-GR" altLang="el-GR" sz="2200" smtClean="0">
                <a:latin typeface="Times New Roman" pitchFamily="18" charset="0"/>
                <a:cs typeface="Times New Roman" pitchFamily="18" charset="0"/>
              </a:rPr>
              <a:t>» απάντηση η ομάδα είναι περισσότερο αποτελεσματική.</a:t>
            </a:r>
          </a:p>
          <a:p>
            <a:pPr lvl="1" eaLnBrk="1" hangingPunct="1"/>
            <a:r>
              <a:rPr lang="el-GR" altLang="el-GR" sz="2200" smtClean="0">
                <a:latin typeface="Times New Roman" pitchFamily="18" charset="0"/>
                <a:cs typeface="Times New Roman" pitchFamily="18" charset="0"/>
              </a:rPr>
              <a:t>Σε έργα μάθησης οι ομάδες αποδίδουν καλύτερα.</a:t>
            </a:r>
          </a:p>
          <a:p>
            <a:pPr lvl="1" eaLnBrk="1" hangingPunct="1"/>
            <a:r>
              <a:rPr lang="el-GR" altLang="el-GR" sz="2200" smtClean="0">
                <a:latin typeface="Times New Roman" pitchFamily="18" charset="0"/>
                <a:cs typeface="Times New Roman" pitchFamily="18" charset="0"/>
              </a:rPr>
              <a:t>Σε θεωρητικά ζητήματα οι ομάδες συνήθως απαιτούν περισσότερο χρόνο αλλά δίνουν καλύτερες λύσεις από μεμονωμένα άτομα.</a:t>
            </a:r>
          </a:p>
          <a:p>
            <a:pPr lvl="1" eaLnBrk="1" hangingPunct="1"/>
            <a:r>
              <a:rPr lang="el-GR" altLang="el-GR" sz="2200" smtClean="0">
                <a:latin typeface="Times New Roman" pitchFamily="18" charset="0"/>
                <a:cs typeface="Times New Roman" pitchFamily="18" charset="0"/>
              </a:rPr>
              <a:t>Σε σύνθετες εργασίες οι ομάδες είναι πιο αποτελεσματικές.</a:t>
            </a:r>
          </a:p>
          <a:p>
            <a:pPr lvl="1" eaLnBrk="1" hangingPunct="1"/>
            <a:endParaRPr lang="en-US" altLang="el-GR" sz="2200" smtClean="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12</a:t>
            </a:fld>
            <a:endParaRPr lang="el-GR" sz="1400" dirty="0">
              <a:solidFill>
                <a:prstClr val="black"/>
              </a:solidFill>
            </a:endParaRPr>
          </a:p>
        </p:txBody>
      </p:sp>
    </p:spTree>
    <p:extLst>
      <p:ext uri="{BB962C8B-B14F-4D97-AF65-F5344CB8AC3E}">
        <p14:creationId xmlns:p14="http://schemas.microsoft.com/office/powerpoint/2010/main" val="415389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defRPr/>
            </a:pPr>
            <a:r>
              <a:rPr lang="el-GR" b="1" dirty="0" smtClean="0">
                <a:solidFill>
                  <a:schemeClr val="tx1"/>
                </a:solidFill>
                <a:latin typeface="Times New Roman" pitchFamily="18" charset="0"/>
                <a:cs typeface="Times New Roman" pitchFamily="18" charset="0"/>
              </a:rPr>
              <a:t>Θετικά των ομάδων</a:t>
            </a:r>
          </a:p>
        </p:txBody>
      </p:sp>
      <p:sp>
        <p:nvSpPr>
          <p:cNvPr id="76802" name="Content Placeholder 2"/>
          <p:cNvSpPr>
            <a:spLocks noGrp="1"/>
          </p:cNvSpPr>
          <p:nvPr>
            <p:ph idx="1"/>
          </p:nvPr>
        </p:nvSpPr>
        <p:spPr/>
        <p:txBody>
          <a:bodyPr/>
          <a:lstStyle/>
          <a:p>
            <a:pPr algn="just">
              <a:lnSpc>
                <a:spcPct val="80000"/>
              </a:lnSpc>
              <a:buFont typeface="Wingdings" pitchFamily="2" charset="2"/>
              <a:buChar char="§"/>
            </a:pPr>
            <a:r>
              <a:rPr lang="el-GR" altLang="el-GR" sz="2400" smtClean="0">
                <a:latin typeface="Times New Roman" pitchFamily="18" charset="0"/>
                <a:cs typeface="Times New Roman" pitchFamily="18" charset="0"/>
              </a:rPr>
              <a:t>Κατανόηση.</a:t>
            </a:r>
            <a:endParaRPr lang="en-US" altLang="el-GR" sz="2400" smtClean="0">
              <a:latin typeface="Times New Roman" pitchFamily="18" charset="0"/>
              <a:cs typeface="Times New Roman" pitchFamily="18" charset="0"/>
            </a:endParaRPr>
          </a:p>
          <a:p>
            <a:pPr algn="just">
              <a:lnSpc>
                <a:spcPct val="80000"/>
              </a:lnSpc>
              <a:buFont typeface="Wingdings" pitchFamily="2" charset="2"/>
              <a:buChar char="§"/>
            </a:pPr>
            <a:r>
              <a:rPr lang="el-GR" altLang="el-GR" sz="2400" smtClean="0">
                <a:latin typeface="Times New Roman" pitchFamily="18" charset="0"/>
                <a:cs typeface="Times New Roman" pitchFamily="18" charset="0"/>
              </a:rPr>
              <a:t>Επισήμανση λαθών.</a:t>
            </a:r>
            <a:endParaRPr lang="en-US" altLang="el-GR" sz="2400" smtClean="0">
              <a:latin typeface="Times New Roman" pitchFamily="18" charset="0"/>
              <a:cs typeface="Times New Roman" pitchFamily="18" charset="0"/>
            </a:endParaRPr>
          </a:p>
          <a:p>
            <a:pPr algn="just">
              <a:lnSpc>
                <a:spcPct val="80000"/>
              </a:lnSpc>
              <a:buFont typeface="Wingdings" pitchFamily="2" charset="2"/>
              <a:buChar char="§"/>
            </a:pPr>
            <a:r>
              <a:rPr lang="el-GR" altLang="el-GR" sz="2400" smtClean="0">
                <a:latin typeface="Times New Roman" pitchFamily="18" charset="0"/>
                <a:cs typeface="Times New Roman" pitchFamily="18" charset="0"/>
              </a:rPr>
              <a:t>Πληροφόρηση και περισσότερες και καλύτερες  εναλλακτικές για την επίλυση του προβλήματος.</a:t>
            </a:r>
          </a:p>
          <a:p>
            <a:pPr algn="just">
              <a:lnSpc>
                <a:spcPct val="80000"/>
              </a:lnSpc>
              <a:buFont typeface="Wingdings" pitchFamily="2" charset="2"/>
              <a:buChar char="§"/>
            </a:pPr>
            <a:r>
              <a:rPr lang="el-GR" altLang="el-GR" sz="2400" smtClean="0">
                <a:latin typeface="Times New Roman" pitchFamily="18" charset="0"/>
                <a:cs typeface="Times New Roman" pitchFamily="18" charset="0"/>
              </a:rPr>
              <a:t>Οι εκτιμήσεις μιας ομάδας συνήθως περιέχουν λιγότερα λάθη από τις εκτιμήσεις μεμονωμένων ατόμων.</a:t>
            </a:r>
            <a:endParaRPr lang="en-US" altLang="el-GR" sz="2400" smtClean="0">
              <a:latin typeface="Times New Roman" pitchFamily="18" charset="0"/>
              <a:cs typeface="Times New Roman" pitchFamily="18" charset="0"/>
            </a:endParaRPr>
          </a:p>
          <a:p>
            <a:pPr algn="just">
              <a:lnSpc>
                <a:spcPct val="80000"/>
              </a:lnSpc>
              <a:buFont typeface="Wingdings" pitchFamily="2" charset="2"/>
              <a:buChar char="§"/>
            </a:pPr>
            <a:r>
              <a:rPr lang="el-GR" altLang="el-GR" sz="2400" smtClean="0">
                <a:latin typeface="Times New Roman" pitchFamily="18" charset="0"/>
                <a:cs typeface="Times New Roman" pitchFamily="18" charset="0"/>
              </a:rPr>
              <a:t>Η συνεργασία αποτελεί κίνητρο για τα μέλη της ομάδας</a:t>
            </a:r>
          </a:p>
          <a:p>
            <a:pPr algn="just">
              <a:lnSpc>
                <a:spcPct val="80000"/>
              </a:lnSpc>
              <a:buFont typeface="Wingdings" pitchFamily="2" charset="2"/>
              <a:buChar char="§"/>
            </a:pPr>
            <a:r>
              <a:rPr lang="el-GR" altLang="el-GR" sz="2400" smtClean="0">
                <a:latin typeface="Times New Roman" pitchFamily="18" charset="0"/>
                <a:cs typeface="Times New Roman" pitchFamily="18" charset="0"/>
              </a:rPr>
              <a:t>Τα μέλη της ομάδας μαθαίνουν γρηγορότερα.</a:t>
            </a:r>
          </a:p>
          <a:p>
            <a:pPr algn="just">
              <a:lnSpc>
                <a:spcPct val="80000"/>
              </a:lnSpc>
              <a:buFont typeface="Wingdings" pitchFamily="2" charset="2"/>
              <a:buChar char="§"/>
            </a:pPr>
            <a:r>
              <a:rPr lang="el-GR" altLang="el-GR" sz="2400" smtClean="0">
                <a:latin typeface="Times New Roman" pitchFamily="18" charset="0"/>
                <a:cs typeface="Times New Roman" pitchFamily="18" charset="0"/>
              </a:rPr>
              <a:t>Η συμμετοχή σε μια ομάδα συνεπάγεται μεγαλύτερη προσήλωση στο στόχο.</a:t>
            </a:r>
            <a:endParaRPr lang="en-US" altLang="el-GR" sz="2400" smtClean="0">
              <a:latin typeface="Times New Roman" pitchFamily="18" charset="0"/>
              <a:cs typeface="Times New Roman" pitchFamily="18" charset="0"/>
            </a:endParaRPr>
          </a:p>
          <a:p>
            <a:pPr eaLnBrk="1" hangingPunct="1"/>
            <a:endParaRPr lang="el-GR" altLang="el-GR" sz="2400" smtClean="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13</a:t>
            </a:fld>
            <a:endParaRPr lang="el-GR" sz="1400" dirty="0">
              <a:solidFill>
                <a:prstClr val="black"/>
              </a:solidFill>
            </a:endParaRPr>
          </a:p>
        </p:txBody>
      </p:sp>
    </p:spTree>
    <p:extLst>
      <p:ext uri="{BB962C8B-B14F-4D97-AF65-F5344CB8AC3E}">
        <p14:creationId xmlns:p14="http://schemas.microsoft.com/office/powerpoint/2010/main" val="21840560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defRPr/>
            </a:pPr>
            <a:r>
              <a:rPr lang="el-GR" b="1" dirty="0">
                <a:latin typeface="Times New Roman" pitchFamily="18" charset="0"/>
                <a:cs typeface="Times New Roman" pitchFamily="18" charset="0"/>
              </a:rPr>
              <a:t>Αρνητικά των ομάδων</a:t>
            </a:r>
            <a:endParaRPr lang="en-US" b="1" dirty="0">
              <a:latin typeface="Times New Roman" pitchFamily="18" charset="0"/>
              <a:cs typeface="Times New Roman" pitchFamily="18" charset="0"/>
            </a:endParaRPr>
          </a:p>
        </p:txBody>
      </p:sp>
      <p:sp>
        <p:nvSpPr>
          <p:cNvPr id="4" name="Rectangle 5"/>
          <p:cNvSpPr>
            <a:spLocks noGrp="1" noChangeArrowheads="1"/>
          </p:cNvSpPr>
          <p:nvPr>
            <p:ph sz="half" idx="1"/>
          </p:nvPr>
        </p:nvSpPr>
        <p:spPr>
          <a:xfrm>
            <a:off x="620713" y="1871663"/>
            <a:ext cx="8424862" cy="4411662"/>
          </a:xfrm>
        </p:spPr>
        <p:txBody>
          <a:bodyPr/>
          <a:lstStyle/>
          <a:p>
            <a:pPr eaLnBrk="1" hangingPunct="1">
              <a:lnSpc>
                <a:spcPct val="80000"/>
              </a:lnSpc>
              <a:buFont typeface="Wingdings" pitchFamily="2" charset="2"/>
              <a:buChar char="§"/>
            </a:pPr>
            <a:r>
              <a:rPr lang="el-GR" altLang="el-GR" dirty="0" smtClean="0">
                <a:latin typeface="Times New Roman" pitchFamily="18" charset="0"/>
                <a:cs typeface="Times New Roman" pitchFamily="18" charset="0"/>
              </a:rPr>
              <a:t>Συλλογική σκέψη.</a:t>
            </a:r>
            <a:endParaRPr lang="en-US" altLang="el-GR" dirty="0" smtClean="0">
              <a:latin typeface="Times New Roman" pitchFamily="18" charset="0"/>
              <a:cs typeface="Times New Roman" pitchFamily="18" charset="0"/>
            </a:endParaRPr>
          </a:p>
          <a:p>
            <a:pPr eaLnBrk="1" hangingPunct="1">
              <a:lnSpc>
                <a:spcPct val="80000"/>
              </a:lnSpc>
              <a:buFont typeface="Wingdings" pitchFamily="2" charset="2"/>
              <a:buChar char="§"/>
            </a:pPr>
            <a:r>
              <a:rPr lang="el-GR" altLang="el-GR" dirty="0" smtClean="0">
                <a:latin typeface="Times New Roman" pitchFamily="18" charset="0"/>
                <a:cs typeface="Times New Roman" pitchFamily="18" charset="0"/>
              </a:rPr>
              <a:t>Κόστος σε χρόνο και χρήμα.</a:t>
            </a:r>
            <a:endParaRPr lang="en-US" altLang="el-GR" dirty="0" smtClean="0">
              <a:latin typeface="Times New Roman" pitchFamily="18" charset="0"/>
              <a:cs typeface="Times New Roman" pitchFamily="18" charset="0"/>
            </a:endParaRPr>
          </a:p>
          <a:p>
            <a:pPr eaLnBrk="1" hangingPunct="1">
              <a:lnSpc>
                <a:spcPct val="80000"/>
              </a:lnSpc>
              <a:buFont typeface="Wingdings" pitchFamily="2" charset="2"/>
              <a:buChar char="§"/>
            </a:pPr>
            <a:r>
              <a:rPr lang="el-GR" altLang="el-GR" dirty="0" smtClean="0">
                <a:latin typeface="Times New Roman" pitchFamily="18" charset="0"/>
                <a:cs typeface="Times New Roman" pitchFamily="18" charset="0"/>
              </a:rPr>
              <a:t>Προβλήματα συντονισμού.</a:t>
            </a:r>
            <a:endParaRPr lang="en-US" altLang="el-GR" dirty="0" smtClean="0">
              <a:latin typeface="Times New Roman" pitchFamily="18" charset="0"/>
              <a:cs typeface="Times New Roman" pitchFamily="18" charset="0"/>
            </a:endParaRPr>
          </a:p>
          <a:p>
            <a:pPr eaLnBrk="1" hangingPunct="1">
              <a:lnSpc>
                <a:spcPct val="80000"/>
              </a:lnSpc>
              <a:buFont typeface="Wingdings" pitchFamily="2" charset="2"/>
              <a:buChar char="§"/>
            </a:pPr>
            <a:r>
              <a:rPr lang="el-GR" altLang="el-GR" dirty="0" smtClean="0">
                <a:latin typeface="Times New Roman" pitchFamily="18" charset="0"/>
                <a:cs typeface="Times New Roman" pitchFamily="18" charset="0"/>
              </a:rPr>
              <a:t>Κυριαρχία κάποιων μελών έναντι άλλων.</a:t>
            </a:r>
            <a:endParaRPr lang="en-US" altLang="el-GR" dirty="0" smtClean="0">
              <a:latin typeface="Times New Roman" pitchFamily="18" charset="0"/>
              <a:cs typeface="Times New Roman" pitchFamily="18" charset="0"/>
            </a:endParaRPr>
          </a:p>
          <a:p>
            <a:pPr eaLnBrk="1" hangingPunct="1">
              <a:lnSpc>
                <a:spcPct val="80000"/>
              </a:lnSpc>
              <a:buFont typeface="Wingdings" pitchFamily="2" charset="2"/>
              <a:buChar char="§"/>
            </a:pPr>
            <a:r>
              <a:rPr lang="el-GR" altLang="el-GR" dirty="0" smtClean="0">
                <a:latin typeface="Times New Roman" pitchFamily="18" charset="0"/>
                <a:cs typeface="Times New Roman" pitchFamily="18" charset="0"/>
              </a:rPr>
              <a:t>Κάποια μέλη στηρίζονται στους άλλους για την ολοκλήρωση του έργου.</a:t>
            </a:r>
            <a:endParaRPr lang="en-US" altLang="el-GR" dirty="0" smtClean="0">
              <a:latin typeface="Times New Roman" pitchFamily="18" charset="0"/>
              <a:cs typeface="Times New Roman" pitchFamily="18" charset="0"/>
            </a:endParaRPr>
          </a:p>
          <a:p>
            <a:pPr eaLnBrk="1" hangingPunct="1">
              <a:lnSpc>
                <a:spcPct val="80000"/>
              </a:lnSpc>
              <a:buFont typeface="Wingdings" pitchFamily="2" charset="2"/>
              <a:buChar char="§"/>
            </a:pPr>
            <a:r>
              <a:rPr lang="el-GR" altLang="el-GR" dirty="0" smtClean="0">
                <a:latin typeface="Times New Roman" pitchFamily="18" charset="0"/>
                <a:cs typeface="Times New Roman" pitchFamily="18" charset="0"/>
              </a:rPr>
              <a:t>Σπατάλη χρόνου. </a:t>
            </a:r>
            <a:endParaRPr lang="en-US" altLang="el-GR" dirty="0" smtClean="0">
              <a:latin typeface="Times New Roman" pitchFamily="18" charset="0"/>
              <a:cs typeface="Times New Roman" pitchFamily="18" charset="0"/>
            </a:endParaRPr>
          </a:p>
          <a:p>
            <a:pPr eaLnBrk="1" hangingPunct="1">
              <a:lnSpc>
                <a:spcPct val="80000"/>
              </a:lnSpc>
              <a:buFont typeface="Wingdings" pitchFamily="2" charset="2"/>
              <a:buChar char="§"/>
            </a:pPr>
            <a:r>
              <a:rPr lang="el-GR" altLang="el-GR" dirty="0" smtClean="0">
                <a:latin typeface="Times New Roman" pitchFamily="18" charset="0"/>
                <a:cs typeface="Times New Roman" pitchFamily="18" charset="0"/>
              </a:rPr>
              <a:t>Δυσκολίες έκφρασης της άποψης των μελών.</a:t>
            </a:r>
            <a:endParaRPr lang="en-US" altLang="el-GR" dirty="0" smtClean="0">
              <a:latin typeface="Times New Roman" pitchFamily="18" charset="0"/>
              <a:cs typeface="Times New Roman" pitchFamily="18" charset="0"/>
            </a:endParaRPr>
          </a:p>
        </p:txBody>
      </p:sp>
      <p:sp>
        <p:nvSpPr>
          <p:cNvPr id="6"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7"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14</a:t>
            </a:fld>
            <a:endParaRPr lang="el-GR" sz="1400" dirty="0">
              <a:solidFill>
                <a:prstClr val="black"/>
              </a:solidFill>
            </a:endParaRPr>
          </a:p>
        </p:txBody>
      </p:sp>
    </p:spTree>
    <p:extLst>
      <p:ext uri="{BB962C8B-B14F-4D97-AF65-F5344CB8AC3E}">
        <p14:creationId xmlns:p14="http://schemas.microsoft.com/office/powerpoint/2010/main" val="460849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defRPr/>
            </a:pPr>
            <a:r>
              <a:rPr lang="el-GR" b="1" dirty="0" smtClean="0">
                <a:solidFill>
                  <a:schemeClr val="tx1"/>
                </a:solidFill>
                <a:latin typeface="Times New Roman" pitchFamily="18" charset="0"/>
                <a:cs typeface="Times New Roman" pitchFamily="18" charset="0"/>
              </a:rPr>
              <a:t>Στάδια ανάπτυξης ομάδων</a:t>
            </a:r>
            <a:endParaRPr lang="en-US" b="1" dirty="0" smtClean="0">
              <a:solidFill>
                <a:schemeClr val="tx1"/>
              </a:solidFill>
              <a:latin typeface="Times New Roman" pitchFamily="18" charset="0"/>
              <a:cs typeface="Times New Roman" pitchFamily="18" charset="0"/>
            </a:endParaRPr>
          </a:p>
        </p:txBody>
      </p:sp>
      <p:sp>
        <p:nvSpPr>
          <p:cNvPr id="12291" name="Rectangle 3"/>
          <p:cNvSpPr>
            <a:spLocks noGrp="1" noChangeArrowheads="1"/>
          </p:cNvSpPr>
          <p:nvPr>
            <p:ph idx="1"/>
          </p:nvPr>
        </p:nvSpPr>
        <p:spPr/>
        <p:txBody>
          <a:bodyPr>
            <a:normAutofit fontScale="85000" lnSpcReduction="10000"/>
          </a:bodyPr>
          <a:lstStyle/>
          <a:p>
            <a:pPr algn="just">
              <a:defRPr/>
            </a:pPr>
            <a:r>
              <a:rPr lang="el-GR" sz="2600" dirty="0" smtClean="0">
                <a:latin typeface="Times New Roman" pitchFamily="18" charset="0"/>
                <a:cs typeface="Times New Roman" pitchFamily="18" charset="0"/>
              </a:rPr>
              <a:t>Στη διάρκεια της εξελικτικής της πορείας η ομάδα μπορεί να παραμείνει για μεγάλο χρονικό διάστημα σε φάση στασιμότητας. </a:t>
            </a:r>
          </a:p>
          <a:p>
            <a:pPr algn="just">
              <a:defRPr/>
            </a:pPr>
            <a:r>
              <a:rPr lang="el-GR" sz="2600" dirty="0" smtClean="0">
                <a:latin typeface="Times New Roman" pitchFamily="18" charset="0"/>
                <a:cs typeface="Times New Roman" pitchFamily="18" charset="0"/>
              </a:rPr>
              <a:t>Η λύση έρχεται είτε εκτός της ομάδας είτε από το εσωτερικό της ομάδας.</a:t>
            </a:r>
            <a:endParaRPr lang="en-US" sz="2600" dirty="0" smtClean="0">
              <a:latin typeface="Times New Roman" pitchFamily="18" charset="0"/>
              <a:cs typeface="Times New Roman" pitchFamily="18" charset="0"/>
            </a:endParaRPr>
          </a:p>
          <a:p>
            <a:pPr algn="just">
              <a:defRPr/>
            </a:pPr>
            <a:r>
              <a:rPr lang="el-GR" sz="2600" dirty="0" smtClean="0">
                <a:latin typeface="Times New Roman" pitchFamily="18" charset="0"/>
                <a:cs typeface="Times New Roman" pitchFamily="18" charset="0"/>
              </a:rPr>
              <a:t>Η ύπαρξη προθεσμιών βοηθά την εξέλιξη της ομάδας και τη μετάβαση από κάθε στάδιο στο επόμενο. </a:t>
            </a:r>
            <a:endParaRPr lang="en-US" sz="2600" dirty="0" smtClean="0">
              <a:latin typeface="Times New Roman" pitchFamily="18" charset="0"/>
              <a:cs typeface="Times New Roman" pitchFamily="18" charset="0"/>
            </a:endParaRPr>
          </a:p>
          <a:p>
            <a:pPr eaLnBrk="1" hangingPunct="1">
              <a:lnSpc>
                <a:spcPct val="90000"/>
              </a:lnSpc>
              <a:defRPr/>
            </a:pPr>
            <a:r>
              <a:rPr lang="el-GR" sz="2600" dirty="0" smtClean="0">
                <a:latin typeface="Times New Roman" pitchFamily="18" charset="0"/>
                <a:cs typeface="Times New Roman" pitchFamily="18" charset="0"/>
              </a:rPr>
              <a:t>Πότε αλλάζει μια ομάδα</a:t>
            </a:r>
            <a:r>
              <a:rPr lang="en-US" sz="2600" dirty="0" smtClean="0">
                <a:latin typeface="Times New Roman" pitchFamily="18" charset="0"/>
                <a:cs typeface="Times New Roman" pitchFamily="18" charset="0"/>
              </a:rPr>
              <a:t>;</a:t>
            </a:r>
          </a:p>
          <a:p>
            <a:pPr lvl="1" eaLnBrk="1" hangingPunct="1">
              <a:lnSpc>
                <a:spcPct val="90000"/>
              </a:lnSpc>
              <a:defRPr/>
            </a:pPr>
            <a:r>
              <a:rPr lang="el-GR" dirty="0" smtClean="0">
                <a:latin typeface="Times New Roman" pitchFamily="18" charset="0"/>
                <a:cs typeface="Times New Roman" pitchFamily="18" charset="0"/>
              </a:rPr>
              <a:t>Κάθε ομάδα εξελίσσεται περνώντας από τα εξής στάδια:</a:t>
            </a:r>
          </a:p>
          <a:p>
            <a:pPr lvl="2" eaLnBrk="1" hangingPunct="1">
              <a:lnSpc>
                <a:spcPct val="90000"/>
              </a:lnSpc>
              <a:defRPr/>
            </a:pPr>
            <a:r>
              <a:rPr lang="el-GR" dirty="0" smtClean="0">
                <a:latin typeface="Times New Roman" pitchFamily="18" charset="0"/>
                <a:cs typeface="Times New Roman" pitchFamily="18" charset="0"/>
              </a:rPr>
              <a:t>Στάδιο προσανατολισμού</a:t>
            </a:r>
          </a:p>
          <a:p>
            <a:pPr lvl="2" eaLnBrk="1" hangingPunct="1">
              <a:lnSpc>
                <a:spcPct val="90000"/>
              </a:lnSpc>
              <a:defRPr/>
            </a:pPr>
            <a:r>
              <a:rPr lang="el-GR" dirty="0" smtClean="0">
                <a:latin typeface="Times New Roman" pitchFamily="18" charset="0"/>
                <a:cs typeface="Times New Roman" pitchFamily="18" charset="0"/>
              </a:rPr>
              <a:t>Στάδιο αντιπαράθεσης</a:t>
            </a:r>
          </a:p>
          <a:p>
            <a:pPr lvl="2" eaLnBrk="1" hangingPunct="1">
              <a:lnSpc>
                <a:spcPct val="90000"/>
              </a:lnSpc>
              <a:defRPr/>
            </a:pPr>
            <a:r>
              <a:rPr lang="el-GR" dirty="0" smtClean="0">
                <a:latin typeface="Times New Roman" pitchFamily="18" charset="0"/>
                <a:cs typeface="Times New Roman" pitchFamily="18" charset="0"/>
              </a:rPr>
              <a:t>Στάδιο σύνθεσης</a:t>
            </a:r>
          </a:p>
          <a:p>
            <a:pPr lvl="2" eaLnBrk="1" hangingPunct="1">
              <a:lnSpc>
                <a:spcPct val="90000"/>
              </a:lnSpc>
              <a:defRPr/>
            </a:pPr>
            <a:r>
              <a:rPr lang="el-GR" dirty="0" smtClean="0">
                <a:latin typeface="Times New Roman" pitchFamily="18" charset="0"/>
                <a:cs typeface="Times New Roman" pitchFamily="18" charset="0"/>
              </a:rPr>
              <a:t>Στάδιο απόδοσης </a:t>
            </a:r>
          </a:p>
          <a:p>
            <a:pPr lvl="2" eaLnBrk="1" hangingPunct="1">
              <a:lnSpc>
                <a:spcPct val="90000"/>
              </a:lnSpc>
              <a:defRPr/>
            </a:pPr>
            <a:r>
              <a:rPr lang="el-GR" dirty="0" smtClean="0">
                <a:latin typeface="Times New Roman" pitchFamily="18" charset="0"/>
                <a:cs typeface="Times New Roman" pitchFamily="18" charset="0"/>
              </a:rPr>
              <a:t>Στάδιο τερματισμού</a:t>
            </a:r>
            <a:endParaRPr lang="en-US" dirty="0" smtClean="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15</a:t>
            </a:fld>
            <a:endParaRPr lang="el-GR" sz="1400" dirty="0">
              <a:solidFill>
                <a:prstClr val="black"/>
              </a:solidFill>
            </a:endParaRPr>
          </a:p>
        </p:txBody>
      </p:sp>
    </p:spTree>
    <p:extLst>
      <p:ext uri="{BB962C8B-B14F-4D97-AF65-F5344CB8AC3E}">
        <p14:creationId xmlns:p14="http://schemas.microsoft.com/office/powerpoint/2010/main" val="229688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algn="ctr" eaLnBrk="1" hangingPunct="1">
              <a:defRPr/>
            </a:pPr>
            <a:r>
              <a:rPr lang="el-GR" sz="3500" b="1" dirty="0" smtClean="0">
                <a:solidFill>
                  <a:schemeClr val="tx1"/>
                </a:solidFill>
                <a:latin typeface="Times New Roman" pitchFamily="18" charset="0"/>
                <a:cs typeface="Times New Roman" pitchFamily="18" charset="0"/>
              </a:rPr>
              <a:t>Παράγοντες που επηρεάζουν το στάδιο ανάπτυξης της ομάδας</a:t>
            </a:r>
            <a:endParaRPr lang="en-US" sz="3500" b="1" dirty="0" smtClean="0">
              <a:solidFill>
                <a:schemeClr val="tx1"/>
              </a:solidFill>
              <a:latin typeface="Times New Roman" pitchFamily="18" charset="0"/>
              <a:cs typeface="Times New Roman" pitchFamily="18" charset="0"/>
            </a:endParaRPr>
          </a:p>
        </p:txBody>
      </p:sp>
      <p:sp>
        <p:nvSpPr>
          <p:cNvPr id="79874" name="Rectangle 3"/>
          <p:cNvSpPr>
            <a:spLocks noGrp="1" noChangeArrowheads="1"/>
          </p:cNvSpPr>
          <p:nvPr>
            <p:ph idx="1"/>
          </p:nvPr>
        </p:nvSpPr>
        <p:spPr/>
        <p:txBody>
          <a:bodyPr>
            <a:normAutofit fontScale="92500" lnSpcReduction="10000"/>
          </a:bodyPr>
          <a:lstStyle/>
          <a:p>
            <a:pPr eaLnBrk="1" hangingPunct="1"/>
            <a:r>
              <a:rPr lang="el-GR" altLang="el-GR" smtClean="0">
                <a:latin typeface="Times New Roman" pitchFamily="18" charset="0"/>
                <a:cs typeface="Times New Roman" pitchFamily="18" charset="0"/>
              </a:rPr>
              <a:t>Το μέγεθος της ομάδας.</a:t>
            </a:r>
          </a:p>
          <a:p>
            <a:pPr eaLnBrk="1" hangingPunct="1"/>
            <a:r>
              <a:rPr lang="el-GR" altLang="el-GR" smtClean="0">
                <a:latin typeface="Times New Roman" pitchFamily="18" charset="0"/>
                <a:cs typeface="Times New Roman" pitchFamily="18" charset="0"/>
              </a:rPr>
              <a:t>Η δομή και η συνοχή της.</a:t>
            </a:r>
          </a:p>
          <a:p>
            <a:pPr eaLnBrk="1" hangingPunct="1"/>
            <a:r>
              <a:rPr lang="el-GR" altLang="el-GR" smtClean="0">
                <a:latin typeface="Times New Roman" pitchFamily="18" charset="0"/>
                <a:cs typeface="Times New Roman" pitchFamily="18" charset="0"/>
              </a:rPr>
              <a:t>Τα χαρακτηριστικά των μελών της.</a:t>
            </a:r>
          </a:p>
          <a:p>
            <a:pPr eaLnBrk="1" hangingPunct="1"/>
            <a:r>
              <a:rPr lang="el-GR" altLang="el-GR" smtClean="0">
                <a:latin typeface="Times New Roman" pitchFamily="18" charset="0"/>
                <a:cs typeface="Times New Roman" pitchFamily="18" charset="0"/>
              </a:rPr>
              <a:t>Οι κανόνες λειτουργίας της.</a:t>
            </a:r>
          </a:p>
          <a:p>
            <a:pPr eaLnBrk="1" hangingPunct="1"/>
            <a:r>
              <a:rPr lang="el-GR" altLang="el-GR" smtClean="0">
                <a:latin typeface="Times New Roman" pitchFamily="18" charset="0"/>
                <a:cs typeface="Times New Roman" pitchFamily="18" charset="0"/>
              </a:rPr>
              <a:t>Ο στόχος της ομάδας.</a:t>
            </a:r>
          </a:p>
          <a:p>
            <a:pPr eaLnBrk="1" hangingPunct="1"/>
            <a:r>
              <a:rPr lang="el-GR" altLang="el-GR" smtClean="0">
                <a:latin typeface="Times New Roman" pitchFamily="18" charset="0"/>
                <a:cs typeface="Times New Roman" pitchFamily="18" charset="0"/>
              </a:rPr>
              <a:t>Το περιβάλλον της.</a:t>
            </a:r>
          </a:p>
          <a:p>
            <a:pPr eaLnBrk="1" hangingPunct="1"/>
            <a:r>
              <a:rPr lang="el-GR" altLang="el-GR" smtClean="0">
                <a:latin typeface="Times New Roman" pitchFamily="18" charset="0"/>
                <a:cs typeface="Times New Roman" pitchFamily="18" charset="0"/>
              </a:rPr>
              <a:t>Οι ρόλοι των μελών της </a:t>
            </a:r>
            <a:r>
              <a:rPr lang="el-GR" altLang="el-GR" sz="2400" smtClean="0">
                <a:latin typeface="Times New Roman" pitchFamily="18" charset="0"/>
                <a:cs typeface="Times New Roman" pitchFamily="18" charset="0"/>
              </a:rPr>
              <a:t>(</a:t>
            </a:r>
            <a:r>
              <a:rPr lang="el-GR" altLang="el-GR" sz="2400" i="1" smtClean="0">
                <a:latin typeface="Times New Roman" pitchFamily="18" charset="0"/>
                <a:cs typeface="Times New Roman" pitchFamily="18" charset="0"/>
              </a:rPr>
              <a:t>αξιολογητής</a:t>
            </a:r>
            <a:r>
              <a:rPr lang="en-US" altLang="el-GR" sz="2400" i="1" smtClean="0">
                <a:latin typeface="Times New Roman" pitchFamily="18" charset="0"/>
                <a:cs typeface="Times New Roman" pitchFamily="18" charset="0"/>
              </a:rPr>
              <a:t>, </a:t>
            </a:r>
            <a:r>
              <a:rPr lang="el-GR" altLang="el-GR" sz="2400" i="1" smtClean="0">
                <a:latin typeface="Times New Roman" pitchFamily="18" charset="0"/>
                <a:cs typeface="Times New Roman" pitchFamily="18" charset="0"/>
              </a:rPr>
              <a:t>συνεργάσιμος, ειδικός, συντονιστής, διαμορφωτής, καινοτόμος, εξερευνητής</a:t>
            </a:r>
            <a:r>
              <a:rPr lang="el-GR" altLang="el-GR" sz="2400" smtClean="0">
                <a:latin typeface="Times New Roman" pitchFamily="18" charset="0"/>
                <a:cs typeface="Times New Roman" pitchFamily="18" charset="0"/>
              </a:rPr>
              <a:t>)</a:t>
            </a:r>
            <a:r>
              <a:rPr lang="el-GR" altLang="el-GR" smtClean="0">
                <a:latin typeface="Times New Roman" pitchFamily="18" charset="0"/>
                <a:cs typeface="Times New Roman" pitchFamily="18" charset="0"/>
              </a:rPr>
              <a:t>.</a:t>
            </a:r>
          </a:p>
          <a:p>
            <a:pPr eaLnBrk="1" hangingPunct="1"/>
            <a:r>
              <a:rPr lang="el-GR" altLang="el-GR" smtClean="0">
                <a:latin typeface="Times New Roman" pitchFamily="18" charset="0"/>
                <a:cs typeface="Times New Roman" pitchFamily="18" charset="0"/>
              </a:rPr>
              <a:t>Η ηγεσία της.</a:t>
            </a:r>
            <a:endParaRPr lang="en-US" altLang="el-GR" smtClean="0">
              <a:latin typeface="Times New Roman" pitchFamily="18" charset="0"/>
              <a:cs typeface="Times New Roman" pitchFamily="18" charset="0"/>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16</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8045699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2636912"/>
            <a:ext cx="8229600" cy="1143000"/>
          </a:xfrm>
        </p:spPr>
        <p:txBody>
          <a:bodyPr/>
          <a:lstStyle/>
          <a:p>
            <a:r>
              <a:rPr lang="el-GR" b="1" dirty="0" smtClean="0"/>
              <a:t>ΣΥΓΚΡΟΥΣΙΑΚΕΣ ΔΙΑΔΙΚΑΣΙΕΣ</a:t>
            </a:r>
            <a:endParaRPr lang="el-GR" b="1" dirty="0"/>
          </a:p>
        </p:txBody>
      </p:sp>
      <p:sp>
        <p:nvSpPr>
          <p:cNvPr id="3"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17</a:t>
            </a:fld>
            <a:endParaRPr lang="el-GR" sz="1400" dirty="0">
              <a:solidFill>
                <a:prstClr val="black"/>
              </a:solidFill>
            </a:endParaRPr>
          </a:p>
        </p:txBody>
      </p:sp>
    </p:spTree>
    <p:extLst>
      <p:ext uri="{BB962C8B-B14F-4D97-AF65-F5344CB8AC3E}">
        <p14:creationId xmlns:p14="http://schemas.microsoft.com/office/powerpoint/2010/main" val="1270248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b="1" dirty="0" smtClean="0"/>
              <a:t>Τι είναι η σύγκρουση</a:t>
            </a:r>
            <a:endParaRPr lang="el-GR" b="1" dirty="0"/>
          </a:p>
        </p:txBody>
      </p:sp>
      <p:sp>
        <p:nvSpPr>
          <p:cNvPr id="81922" name="2 - Θέση περιεχομένου"/>
          <p:cNvSpPr>
            <a:spLocks noGrp="1"/>
          </p:cNvSpPr>
          <p:nvPr>
            <p:ph idx="1"/>
          </p:nvPr>
        </p:nvSpPr>
        <p:spPr/>
        <p:txBody>
          <a:bodyPr/>
          <a:lstStyle/>
          <a:p>
            <a:pPr algn="just" eaLnBrk="1" hangingPunct="1"/>
            <a:r>
              <a:rPr lang="el-GR" altLang="el-GR" sz="2800" smtClean="0">
                <a:latin typeface="Times New Roman" pitchFamily="18" charset="0"/>
                <a:cs typeface="Times New Roman" pitchFamily="18" charset="0"/>
              </a:rPr>
              <a:t>Η σύγκρουση είναι η διάδραση των αλληλεξαρτωμένων ατόμων που συνειδητοποιούν την αντίθεση των στόχων, σκοπών και αξιών τους και που θεωρούν ότι το αντίπαλο μέρος μπορεί να παρέμβει στην πραγμάτωση των στόχων αυτών. </a:t>
            </a:r>
          </a:p>
          <a:p>
            <a:pPr lvl="2" algn="just" eaLnBrk="1" hangingPunct="1"/>
            <a:r>
              <a:rPr lang="el-GR" altLang="el-GR" sz="2800" smtClean="0">
                <a:latin typeface="Times New Roman" pitchFamily="18" charset="0"/>
                <a:cs typeface="Times New Roman" pitchFamily="18" charset="0"/>
              </a:rPr>
              <a:t>Ασύμβατοι στόχοι</a:t>
            </a:r>
          </a:p>
          <a:p>
            <a:pPr lvl="2" algn="just" eaLnBrk="1" hangingPunct="1"/>
            <a:r>
              <a:rPr lang="el-GR" altLang="el-GR" sz="2800" smtClean="0">
                <a:latin typeface="Times New Roman" pitchFamily="18" charset="0"/>
                <a:cs typeface="Times New Roman" pitchFamily="18" charset="0"/>
              </a:rPr>
              <a:t>Αλληλεξάρτηση</a:t>
            </a:r>
          </a:p>
          <a:p>
            <a:pPr lvl="2" algn="just" eaLnBrk="1" hangingPunct="1"/>
            <a:r>
              <a:rPr lang="el-GR" altLang="el-GR" sz="2800" smtClean="0">
                <a:latin typeface="Times New Roman" pitchFamily="18" charset="0"/>
                <a:cs typeface="Times New Roman" pitchFamily="18" charset="0"/>
              </a:rPr>
              <a:t>Διάδραση</a:t>
            </a: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18</a:t>
            </a:fld>
            <a:endParaRPr lang="el-GR" sz="1400" dirty="0">
              <a:solidFill>
                <a:prstClr val="black"/>
              </a:solidFill>
            </a:endParaRPr>
          </a:p>
        </p:txBody>
      </p:sp>
    </p:spTree>
    <p:extLst>
      <p:ext uri="{BB962C8B-B14F-4D97-AF65-F5344CB8AC3E}">
        <p14:creationId xmlns:p14="http://schemas.microsoft.com/office/powerpoint/2010/main" val="2130821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eaLnBrk="1" fontAlgn="auto" hangingPunct="1">
              <a:spcAft>
                <a:spcPts val="0"/>
              </a:spcAft>
              <a:defRPr/>
            </a:pPr>
            <a:r>
              <a:rPr lang="el-GR" sz="2800" b="1" dirty="0" smtClean="0">
                <a:solidFill>
                  <a:schemeClr val="tx1"/>
                </a:solidFill>
                <a:latin typeface="Times New Roman" pitchFamily="18" charset="0"/>
                <a:cs typeface="Times New Roman" pitchFamily="18" charset="0"/>
              </a:rPr>
              <a:t>Στο χώρο εργασίας μπορούμε να διακρίνουμε τρία βασικά πλέγματα διαπροσωπικών σχέσεων</a:t>
            </a:r>
            <a:endParaRPr lang="el-GR" sz="2800" b="1" dirty="0">
              <a:solidFill>
                <a:schemeClr val="tx1"/>
              </a:solidFill>
            </a:endParaRPr>
          </a:p>
        </p:txBody>
      </p:sp>
      <p:sp>
        <p:nvSpPr>
          <p:cNvPr id="82946" name="2 - Θέση περιεχομένου"/>
          <p:cNvSpPr>
            <a:spLocks noGrp="1"/>
          </p:cNvSpPr>
          <p:nvPr>
            <p:ph idx="1"/>
          </p:nvPr>
        </p:nvSpPr>
        <p:spPr/>
        <p:txBody>
          <a:bodyPr/>
          <a:lstStyle/>
          <a:p>
            <a:pPr eaLnBrk="1" hangingPunct="1"/>
            <a:r>
              <a:rPr lang="el-GR" altLang="el-GR" sz="1800" smtClean="0">
                <a:latin typeface="Times New Roman" pitchFamily="18" charset="0"/>
                <a:cs typeface="Times New Roman" pitchFamily="18" charset="0"/>
              </a:rPr>
              <a:t>(α) σχέσεις με συναδέλφους ή την υπόλοιπη εργασιακή ομάδα </a:t>
            </a:r>
            <a:br>
              <a:rPr lang="el-GR" altLang="el-GR" sz="1800" smtClean="0">
                <a:latin typeface="Times New Roman" pitchFamily="18" charset="0"/>
                <a:cs typeface="Times New Roman" pitchFamily="18" charset="0"/>
              </a:rPr>
            </a:br>
            <a:r>
              <a:rPr lang="el-GR" altLang="el-GR" sz="1800" smtClean="0">
                <a:latin typeface="Times New Roman" pitchFamily="18" charset="0"/>
                <a:cs typeface="Times New Roman" pitchFamily="18" charset="0"/>
              </a:rPr>
              <a:t>(β) σχέσεις με προϊσταμένους και τέλος</a:t>
            </a:r>
            <a:br>
              <a:rPr lang="el-GR" altLang="el-GR" sz="1800" smtClean="0">
                <a:latin typeface="Times New Roman" pitchFamily="18" charset="0"/>
                <a:cs typeface="Times New Roman" pitchFamily="18" charset="0"/>
              </a:rPr>
            </a:br>
            <a:r>
              <a:rPr lang="el-GR" altLang="el-GR" sz="1800" smtClean="0">
                <a:latin typeface="Times New Roman" pitchFamily="18" charset="0"/>
                <a:cs typeface="Times New Roman" pitchFamily="18" charset="0"/>
              </a:rPr>
              <a:t>(γ) σχέσεις με υφισταμένους. </a:t>
            </a:r>
          </a:p>
          <a:p>
            <a:pPr algn="just" eaLnBrk="1" hangingPunct="1"/>
            <a:r>
              <a:rPr lang="el-GR" altLang="el-GR" sz="1800" smtClean="0">
                <a:latin typeface="Times New Roman" pitchFamily="18" charset="0"/>
                <a:cs typeface="Times New Roman" pitchFamily="18" charset="0"/>
              </a:rPr>
              <a:t>Ειδικότερα, οι σχέσεις με τους συναδέλφους μπορεί να χαρακτηρίζονται από ανταγωνισμό και διαπροσωπικές συγκρούσεις. Οι σχέσεις με τους προϊστάμενους από έλλειψη εκ μέρους τους φροντίδας και ανθρώπινης αντιμετώπισης, ενώ όσον αφορά στις σχέσεις με τους υφισταμένους το πρόβλημα επικεντρώνεται κυρίως στο κατά πόσο το άτομο έχει τη δυνατότητα να κάνει κάθετο καταμερισμό ευθυνών και αρμοδιοτήτων και να αντιμετωπίσει τα προβλήματα που συνεπάγονται οι συμμετοχικές διαδικασίες στη λήψη αποφάσεων. </a:t>
            </a: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19</a:t>
            </a:fld>
            <a:endParaRPr lang="el-GR" sz="1400" dirty="0">
              <a:solidFill>
                <a:prstClr val="black"/>
              </a:solidFill>
            </a:endParaRPr>
          </a:p>
        </p:txBody>
      </p:sp>
    </p:spTree>
    <p:extLst>
      <p:ext uri="{BB962C8B-B14F-4D97-AF65-F5344CB8AC3E}">
        <p14:creationId xmlns:p14="http://schemas.microsoft.com/office/powerpoint/2010/main" val="4025622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a:hlinkClick r:id="rId3" tooltip="Μετάβαση στην Άδεια Χρήσης "/>
          </p:cNvPr>
          <p:cNvPicPr>
            <a:picLocks noChangeAspect="1" noChangeArrowheads="1"/>
          </p:cNvPicPr>
          <p:nvPr/>
        </p:nvPicPr>
        <p:blipFill>
          <a:blip r:embed="rId4" cstate="print"/>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84690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Σύγκρουση</a:t>
            </a:r>
          </a:p>
        </p:txBody>
      </p:sp>
      <p:sp>
        <p:nvSpPr>
          <p:cNvPr id="3075" name="Rectangle 3"/>
          <p:cNvSpPr>
            <a:spLocks noGrp="1" noChangeArrowheads="1"/>
          </p:cNvSpPr>
          <p:nvPr>
            <p:ph idx="1"/>
          </p:nvPr>
        </p:nvSpPr>
        <p:spPr>
          <a:xfrm>
            <a:off x="468313" y="1268413"/>
            <a:ext cx="8218487" cy="4857750"/>
          </a:xfrm>
        </p:spPr>
        <p:txBody>
          <a:bodyPr/>
          <a:lstStyle/>
          <a:p>
            <a:pPr eaLnBrk="1" hangingPunct="1">
              <a:lnSpc>
                <a:spcPct val="90000"/>
              </a:lnSpc>
            </a:pPr>
            <a:endParaRPr lang="el-GR" altLang="el-GR" sz="2800" smtClean="0"/>
          </a:p>
          <a:p>
            <a:pPr algn="just" eaLnBrk="1" hangingPunct="1">
              <a:lnSpc>
                <a:spcPct val="90000"/>
              </a:lnSpc>
            </a:pPr>
            <a:r>
              <a:rPr lang="el-GR" altLang="el-GR" sz="2400" smtClean="0">
                <a:latin typeface="Times New Roman" pitchFamily="18" charset="0"/>
                <a:cs typeface="Times New Roman" pitchFamily="18" charset="0"/>
              </a:rPr>
              <a:t>Η κατάσταση κατά την οποία η συμπεριφορά ενός ατόμου ή μιας ομάδας σκόπιμα επιδιώκει να εμποδίσει την επίτευξη των στόχων ενός άλλου ατόμου ή ομάδας.</a:t>
            </a:r>
          </a:p>
          <a:p>
            <a:pPr algn="just" eaLnBrk="1" hangingPunct="1">
              <a:lnSpc>
                <a:spcPct val="90000"/>
              </a:lnSpc>
            </a:pPr>
            <a:r>
              <a:rPr lang="el-GR" altLang="el-GR" sz="2400" smtClean="0">
                <a:latin typeface="Times New Roman" pitchFamily="18" charset="0"/>
                <a:cs typeface="Times New Roman" pitchFamily="18" charset="0"/>
              </a:rPr>
              <a:t>Ένα ανεπιθύμητο  φαινόμενο που οδηγεί σε αρνητικά αποτελέσματα.</a:t>
            </a:r>
            <a:endParaRPr lang="en-US" altLang="el-GR" sz="2400" smtClean="0">
              <a:latin typeface="Times New Roman" pitchFamily="18" charset="0"/>
              <a:cs typeface="Times New Roman" pitchFamily="18" charset="0"/>
            </a:endParaRPr>
          </a:p>
          <a:p>
            <a:pPr algn="just" eaLnBrk="1" hangingPunct="1">
              <a:lnSpc>
                <a:spcPct val="90000"/>
              </a:lnSpc>
              <a:buFont typeface="Wingdings" pitchFamily="2" charset="2"/>
              <a:buNone/>
            </a:pPr>
            <a:r>
              <a:rPr lang="el-GR" altLang="el-GR" sz="2400" smtClean="0">
                <a:latin typeface="Times New Roman" pitchFamily="18" charset="0"/>
                <a:cs typeface="Times New Roman" pitchFamily="18" charset="0"/>
              </a:rPr>
              <a:t>	</a:t>
            </a:r>
          </a:p>
          <a:p>
            <a:pPr algn="just" eaLnBrk="1" hangingPunct="1">
              <a:lnSpc>
                <a:spcPct val="90000"/>
              </a:lnSpc>
            </a:pPr>
            <a:r>
              <a:rPr lang="el-GR" altLang="el-GR" sz="2400" smtClean="0">
                <a:latin typeface="Times New Roman" pitchFamily="18" charset="0"/>
                <a:cs typeface="Times New Roman" pitchFamily="18" charset="0"/>
              </a:rPr>
              <a:t>Οι συγκρούσεις σε έναν οργανισμό είναι δείγμα υγείας, αναπόφευκτες και μπορεί να συνοδεύονται  από θετικές συνέπειες.</a:t>
            </a:r>
          </a:p>
          <a:p>
            <a:pPr algn="just" eaLnBrk="1" hangingPunct="1">
              <a:lnSpc>
                <a:spcPct val="90000"/>
              </a:lnSpc>
            </a:pPr>
            <a:r>
              <a:rPr lang="el-GR" altLang="el-GR" sz="2400" smtClean="0">
                <a:latin typeface="Times New Roman" pitchFamily="18" charset="0"/>
                <a:cs typeface="Times New Roman" pitchFamily="18" charset="0"/>
              </a:rPr>
              <a:t>Η σύγκρουση μπορεί να είναι εποικοδομητική και να έχει καταλυτική επίδραση στις νέες ιδέες, την πρόοδο, τις θετικές αλλαγές  και την ανάπτυξη.</a:t>
            </a:r>
          </a:p>
          <a:p>
            <a:pPr eaLnBrk="1" hangingPunct="1">
              <a:lnSpc>
                <a:spcPct val="90000"/>
              </a:lnSpc>
            </a:pPr>
            <a:endParaRPr lang="el-GR" altLang="el-GR" sz="2400" smtClean="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20</a:t>
            </a:fld>
            <a:endParaRPr lang="el-GR" sz="1400" dirty="0">
              <a:solidFill>
                <a:prstClr val="black"/>
              </a:solidFill>
            </a:endParaRPr>
          </a:p>
        </p:txBody>
      </p:sp>
    </p:spTree>
    <p:extLst>
      <p:ext uri="{BB962C8B-B14F-4D97-AF65-F5344CB8AC3E}">
        <p14:creationId xmlns:p14="http://schemas.microsoft.com/office/powerpoint/2010/main" val="35652202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blinds(horizontal)">
                                      <p:cBhvr>
                                        <p:cTn id="7" dur="500"/>
                                        <p:tgtEl>
                                          <p:spTgt spid="307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0" dur="500"/>
                                        <p:tgtEl>
                                          <p:spTgt spid="3075">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blinds(horizontal)">
                                      <p:cBhvr>
                                        <p:cTn id="15" dur="500"/>
                                        <p:tgtEl>
                                          <p:spTgt spid="3075">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blinds(horizontal)">
                                      <p:cBhvr>
                                        <p:cTn id="18" dur="500"/>
                                        <p:tgtEl>
                                          <p:spTgt spid="3075">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animEffect transition="in" filter="blinds(horizontal)">
                                      <p:cBhvr>
                                        <p:cTn id="21"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Είδη συγκρούσεων</a:t>
            </a:r>
          </a:p>
        </p:txBody>
      </p:sp>
      <p:sp>
        <p:nvSpPr>
          <p:cNvPr id="9219" name="Rectangle 3"/>
          <p:cNvSpPr>
            <a:spLocks noGrp="1" noChangeArrowheads="1"/>
          </p:cNvSpPr>
          <p:nvPr>
            <p:ph idx="1"/>
          </p:nvPr>
        </p:nvSpPr>
        <p:spPr/>
        <p:txBody>
          <a:bodyPr/>
          <a:lstStyle/>
          <a:p>
            <a:pPr eaLnBrk="1" hangingPunct="1">
              <a:buClr>
                <a:schemeClr val="tx1"/>
              </a:buClr>
              <a:buFont typeface="Wingdings" pitchFamily="2" charset="2"/>
              <a:buChar char="Ø"/>
            </a:pPr>
            <a:r>
              <a:rPr lang="el-GR" altLang="el-GR" sz="2400" dirty="0" smtClean="0">
                <a:latin typeface="Times New Roman" pitchFamily="18" charset="0"/>
                <a:cs typeface="Times New Roman" pitchFamily="18" charset="0"/>
              </a:rPr>
              <a:t>Διαπροσωπικές συγκρούσεις  (</a:t>
            </a:r>
            <a:r>
              <a:rPr lang="el-GR" altLang="el-GR" sz="2400" i="1" dirty="0" smtClean="0">
                <a:latin typeface="Times New Roman" pitchFamily="18" charset="0"/>
                <a:cs typeface="Times New Roman" pitchFamily="18" charset="0"/>
              </a:rPr>
              <a:t>μεταξύ ατόμων</a:t>
            </a:r>
            <a:r>
              <a:rPr lang="el-GR" altLang="el-GR" sz="2400" dirty="0" smtClean="0">
                <a:latin typeface="Times New Roman" pitchFamily="18" charset="0"/>
                <a:cs typeface="Times New Roman" pitchFamily="18" charset="0"/>
              </a:rPr>
              <a:t>)</a:t>
            </a:r>
          </a:p>
          <a:p>
            <a:pPr eaLnBrk="1" hangingPunct="1">
              <a:buClr>
                <a:schemeClr val="tx1"/>
              </a:buClr>
              <a:buFont typeface="Wingdings" pitchFamily="2" charset="2"/>
              <a:buChar char="Ø"/>
            </a:pPr>
            <a:r>
              <a:rPr lang="el-GR" altLang="el-GR" sz="2400" dirty="0" smtClean="0">
                <a:latin typeface="Times New Roman" pitchFamily="18" charset="0"/>
                <a:cs typeface="Times New Roman" pitchFamily="18" charset="0"/>
              </a:rPr>
              <a:t>Ομαδικές συγκρούσεις          (</a:t>
            </a:r>
            <a:r>
              <a:rPr lang="el-GR" altLang="el-GR" sz="2400" i="1" dirty="0" smtClean="0">
                <a:latin typeface="Times New Roman" pitchFamily="18" charset="0"/>
                <a:cs typeface="Times New Roman" pitchFamily="18" charset="0"/>
              </a:rPr>
              <a:t>μεταξύ ομάδων</a:t>
            </a:r>
            <a:r>
              <a:rPr lang="el-GR" altLang="el-GR" sz="2400" dirty="0" smtClean="0">
                <a:latin typeface="Times New Roman" pitchFamily="18" charset="0"/>
                <a:cs typeface="Times New Roman" pitchFamily="18" charset="0"/>
              </a:rPr>
              <a:t>)</a:t>
            </a:r>
          </a:p>
          <a:p>
            <a:pPr eaLnBrk="1" hangingPunct="1">
              <a:buClr>
                <a:schemeClr val="tx1"/>
              </a:buClr>
              <a:buFont typeface="Wingdings" pitchFamily="2" charset="2"/>
              <a:buChar char="Ø"/>
            </a:pPr>
            <a:r>
              <a:rPr lang="el-GR" altLang="el-GR" sz="2400" dirty="0" smtClean="0">
                <a:latin typeface="Times New Roman" pitchFamily="18" charset="0"/>
                <a:cs typeface="Times New Roman" pitchFamily="18" charset="0"/>
              </a:rPr>
              <a:t>Ιεραρχικές συγκρούσεις (</a:t>
            </a:r>
            <a:r>
              <a:rPr lang="el-GR" altLang="el-GR" sz="2400" i="1" dirty="0" smtClean="0">
                <a:latin typeface="Times New Roman" pitchFamily="18" charset="0"/>
                <a:cs typeface="Times New Roman" pitchFamily="18" charset="0"/>
              </a:rPr>
              <a:t>αυταρχικό μάνατζμεντ</a:t>
            </a:r>
            <a:r>
              <a:rPr lang="el-GR" altLang="el-GR" sz="2400" dirty="0" smtClean="0">
                <a:latin typeface="Times New Roman" pitchFamily="18" charset="0"/>
                <a:cs typeface="Times New Roman" pitchFamily="18" charset="0"/>
              </a:rPr>
              <a:t>)</a:t>
            </a:r>
          </a:p>
          <a:p>
            <a:pPr eaLnBrk="1" hangingPunct="1">
              <a:buClr>
                <a:schemeClr val="tx1"/>
              </a:buClr>
              <a:buFont typeface="Wingdings" pitchFamily="2" charset="2"/>
              <a:buChar char="Ø"/>
            </a:pPr>
            <a:r>
              <a:rPr lang="el-GR" altLang="el-GR" sz="2400" dirty="0" smtClean="0">
                <a:latin typeface="Times New Roman" pitchFamily="18" charset="0"/>
                <a:cs typeface="Times New Roman" pitchFamily="18" charset="0"/>
              </a:rPr>
              <a:t>Λειτουργικές συγκρούσεις – περισσότερο συχνές στο χώρο του νοσοκομείου</a:t>
            </a:r>
          </a:p>
          <a:p>
            <a:pPr eaLnBrk="1" hangingPunct="1">
              <a:buClr>
                <a:schemeClr val="tx1"/>
              </a:buClr>
              <a:buFont typeface="Wingdings" pitchFamily="2" charset="2"/>
              <a:buChar char="Ø"/>
            </a:pPr>
            <a:r>
              <a:rPr lang="el-GR" altLang="el-GR" sz="2400" dirty="0" smtClean="0">
                <a:latin typeface="Times New Roman" pitchFamily="18" charset="0"/>
                <a:cs typeface="Times New Roman" pitchFamily="18" charset="0"/>
              </a:rPr>
              <a:t> Συγκρούσεις επιτελικών – γραμμικών στελεχών</a:t>
            </a:r>
          </a:p>
          <a:p>
            <a:pPr eaLnBrk="1" hangingPunct="1">
              <a:buClr>
                <a:schemeClr val="tx1"/>
              </a:buClr>
              <a:buFont typeface="Wingdings" pitchFamily="2" charset="2"/>
              <a:buChar char="Ø"/>
            </a:pPr>
            <a:r>
              <a:rPr lang="el-GR" altLang="el-GR" sz="2400" dirty="0" smtClean="0">
                <a:latin typeface="Times New Roman" pitchFamily="18" charset="0"/>
                <a:cs typeface="Times New Roman" pitchFamily="18" charset="0"/>
              </a:rPr>
              <a:t> Συγκρούσεις μεταξύ τυπικής και άτυπης οργάνωσης</a:t>
            </a: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21</a:t>
            </a:fld>
            <a:endParaRPr lang="el-GR" sz="1400" dirty="0">
              <a:solidFill>
                <a:prstClr val="black"/>
              </a:solidFill>
            </a:endParaRPr>
          </a:p>
        </p:txBody>
      </p:sp>
    </p:spTree>
    <p:extLst>
      <p:ext uri="{BB962C8B-B14F-4D97-AF65-F5344CB8AC3E}">
        <p14:creationId xmlns:p14="http://schemas.microsoft.com/office/powerpoint/2010/main" val="41031145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additive="base">
                                        <p:cTn id="11"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921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 calcmode="lin" valueType="num">
                                      <p:cBhvr additive="base">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921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921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anim calcmode="lin" valueType="num">
                                      <p:cBhvr additive="base">
                                        <p:cTn id="23"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921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anim calcmode="lin" valueType="num">
                                      <p:cBhvr additive="base">
                                        <p:cTn id="27"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Αίτια </a:t>
            </a:r>
            <a:r>
              <a:rPr lang="el-GR" b="1" dirty="0" smtClean="0">
                <a:solidFill>
                  <a:schemeClr val="tx1"/>
                </a:solidFill>
                <a:latin typeface="Times New Roman" pitchFamily="18" charset="0"/>
                <a:cs typeface="Times New Roman" pitchFamily="18" charset="0"/>
              </a:rPr>
              <a:t>συγκρούσεων (1/2)</a:t>
            </a:r>
            <a:endParaRPr lang="el-GR" b="1" dirty="0">
              <a:solidFill>
                <a:schemeClr val="tx1"/>
              </a:solidFill>
              <a:latin typeface="Times New Roman" pitchFamily="18" charset="0"/>
              <a:cs typeface="Times New Roman" pitchFamily="18" charset="0"/>
            </a:endParaRPr>
          </a:p>
        </p:txBody>
      </p:sp>
      <p:sp>
        <p:nvSpPr>
          <p:cNvPr id="10243" name="Rectangle 3"/>
          <p:cNvSpPr>
            <a:spLocks noGrp="1" noChangeArrowheads="1"/>
          </p:cNvSpPr>
          <p:nvPr>
            <p:ph idx="1"/>
          </p:nvPr>
        </p:nvSpPr>
        <p:spPr/>
        <p:txBody>
          <a:bodyPr/>
          <a:lstStyle/>
          <a:p>
            <a:pPr algn="just" eaLnBrk="1" hangingPunct="1">
              <a:lnSpc>
                <a:spcPct val="150000"/>
              </a:lnSpc>
              <a:spcBef>
                <a:spcPct val="0"/>
              </a:spcBef>
            </a:pPr>
            <a:r>
              <a:rPr lang="el-GR" altLang="el-GR" sz="1800" smtClean="0">
                <a:latin typeface="Times New Roman" pitchFamily="18" charset="0"/>
                <a:cs typeface="Times New Roman" pitchFamily="18" charset="0"/>
              </a:rPr>
              <a:t>ζητήματα κύρους και επιβολής,</a:t>
            </a:r>
          </a:p>
          <a:p>
            <a:pPr algn="just" eaLnBrk="1" hangingPunct="1">
              <a:lnSpc>
                <a:spcPct val="150000"/>
              </a:lnSpc>
              <a:spcBef>
                <a:spcPct val="0"/>
              </a:spcBef>
            </a:pPr>
            <a:r>
              <a:rPr lang="el-GR" altLang="el-GR" sz="1800" smtClean="0">
                <a:latin typeface="Times New Roman" pitchFamily="18" charset="0"/>
                <a:cs typeface="Times New Roman" pitchFamily="18" charset="0"/>
              </a:rPr>
              <a:t>συνθήκες εργασίας, </a:t>
            </a:r>
          </a:p>
          <a:p>
            <a:pPr algn="just" eaLnBrk="1" hangingPunct="1">
              <a:lnSpc>
                <a:spcPct val="150000"/>
              </a:lnSpc>
              <a:spcBef>
                <a:spcPct val="0"/>
              </a:spcBef>
            </a:pPr>
            <a:r>
              <a:rPr lang="el-GR" altLang="el-GR" sz="1800" smtClean="0">
                <a:latin typeface="Times New Roman" pitchFamily="18" charset="0"/>
                <a:cs typeface="Times New Roman" pitchFamily="18" charset="0"/>
              </a:rPr>
              <a:t>άρνηση ευθυνών, </a:t>
            </a:r>
          </a:p>
          <a:p>
            <a:pPr algn="just" eaLnBrk="1" hangingPunct="1">
              <a:lnSpc>
                <a:spcPct val="150000"/>
              </a:lnSpc>
              <a:spcBef>
                <a:spcPct val="0"/>
              </a:spcBef>
            </a:pPr>
            <a:r>
              <a:rPr lang="el-GR" altLang="el-GR" sz="1800" smtClean="0">
                <a:latin typeface="Times New Roman" pitchFamily="18" charset="0"/>
                <a:cs typeface="Times New Roman" pitchFamily="18" charset="0"/>
              </a:rPr>
              <a:t>αλληλοκάλυψη ρόλων και αρμοδιοτήτων,</a:t>
            </a:r>
          </a:p>
          <a:p>
            <a:pPr algn="just" eaLnBrk="1" hangingPunct="1">
              <a:lnSpc>
                <a:spcPct val="150000"/>
              </a:lnSpc>
              <a:spcBef>
                <a:spcPct val="0"/>
              </a:spcBef>
            </a:pPr>
            <a:r>
              <a:rPr lang="el-GR" altLang="el-GR" sz="1800" smtClean="0">
                <a:latin typeface="Times New Roman" pitchFamily="18" charset="0"/>
                <a:cs typeface="Times New Roman" pitchFamily="18" charset="0"/>
              </a:rPr>
              <a:t>διαφορετικά επίπεδα εκπαίδευσης,</a:t>
            </a:r>
          </a:p>
          <a:p>
            <a:pPr algn="just" eaLnBrk="1" hangingPunct="1">
              <a:lnSpc>
                <a:spcPct val="150000"/>
              </a:lnSpc>
              <a:spcBef>
                <a:spcPct val="0"/>
              </a:spcBef>
            </a:pPr>
            <a:r>
              <a:rPr lang="el-GR" altLang="el-GR" sz="1800" smtClean="0">
                <a:latin typeface="Times New Roman" pitchFamily="18" charset="0"/>
                <a:cs typeface="Times New Roman" pitchFamily="18" charset="0"/>
              </a:rPr>
              <a:t>προκλητική συμπεριφορά απέναντι στην ηγεσία</a:t>
            </a:r>
            <a:r>
              <a:rPr lang="en-US" altLang="el-GR" sz="1800" smtClean="0">
                <a:latin typeface="Times New Roman" pitchFamily="18" charset="0"/>
                <a:cs typeface="Times New Roman" pitchFamily="18" charset="0"/>
              </a:rPr>
              <a:t>, </a:t>
            </a:r>
            <a:r>
              <a:rPr lang="el-GR" altLang="el-GR" sz="1800" smtClean="0">
                <a:latin typeface="Times New Roman" pitchFamily="18" charset="0"/>
                <a:cs typeface="Times New Roman" pitchFamily="18" charset="0"/>
              </a:rPr>
              <a:t>διακρίσεις,</a:t>
            </a:r>
          </a:p>
          <a:p>
            <a:pPr algn="just" eaLnBrk="1" hangingPunct="1">
              <a:lnSpc>
                <a:spcPct val="150000"/>
              </a:lnSpc>
              <a:spcBef>
                <a:spcPct val="0"/>
              </a:spcBef>
            </a:pPr>
            <a:r>
              <a:rPr lang="el-GR" altLang="el-GR" sz="1800" smtClean="0">
                <a:latin typeface="Times New Roman" pitchFamily="18" charset="0"/>
                <a:cs typeface="Times New Roman" pitchFamily="18" charset="0"/>
              </a:rPr>
              <a:t>πολύπλοκο οργανωσιακό εργασιακό περιβάλλον και τέλος </a:t>
            </a:r>
          </a:p>
          <a:p>
            <a:pPr algn="just" eaLnBrk="1" hangingPunct="1">
              <a:lnSpc>
                <a:spcPct val="150000"/>
              </a:lnSpc>
              <a:spcBef>
                <a:spcPct val="0"/>
              </a:spcBef>
            </a:pPr>
            <a:r>
              <a:rPr lang="el-GR" altLang="el-GR" sz="1800" smtClean="0">
                <a:latin typeface="Times New Roman" pitchFamily="18" charset="0"/>
                <a:cs typeface="Times New Roman" pitchFamily="18" charset="0"/>
              </a:rPr>
              <a:t>έλλειψη ζωτικού χώρου.</a:t>
            </a:r>
          </a:p>
          <a:p>
            <a:pPr eaLnBrk="1" hangingPunct="1">
              <a:lnSpc>
                <a:spcPct val="150000"/>
              </a:lnSpc>
            </a:pPr>
            <a:endParaRPr lang="el-GR" altLang="el-GR" sz="1800" smtClean="0"/>
          </a:p>
          <a:p>
            <a:pPr eaLnBrk="1" hangingPunct="1">
              <a:lnSpc>
                <a:spcPct val="150000"/>
              </a:lnSpc>
            </a:pPr>
            <a:endParaRPr lang="el-GR" altLang="el-GR" sz="1800" smtClean="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22</a:t>
            </a:fld>
            <a:endParaRPr lang="el-GR" sz="1400" dirty="0">
              <a:solidFill>
                <a:prstClr val="black"/>
              </a:solidFill>
            </a:endParaRPr>
          </a:p>
        </p:txBody>
      </p:sp>
    </p:spTree>
    <p:extLst>
      <p:ext uri="{BB962C8B-B14F-4D97-AF65-F5344CB8AC3E}">
        <p14:creationId xmlns:p14="http://schemas.microsoft.com/office/powerpoint/2010/main" val="1109190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amond(in)">
                                      <p:cBhvr>
                                        <p:cTn id="7" dur="2000"/>
                                        <p:tgtEl>
                                          <p:spTgt spid="1024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diamond(in)">
                                      <p:cBhvr>
                                        <p:cTn id="10" dur="2000"/>
                                        <p:tgtEl>
                                          <p:spTgt spid="1024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Effect transition="in" filter="diamond(in)">
                                      <p:cBhvr>
                                        <p:cTn id="13" dur="2000"/>
                                        <p:tgtEl>
                                          <p:spTgt spid="1024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0243">
                                            <p:txEl>
                                              <p:pRg st="3" end="3"/>
                                            </p:txEl>
                                          </p:spTgt>
                                        </p:tgtEl>
                                        <p:attrNameLst>
                                          <p:attrName>style.visibility</p:attrName>
                                        </p:attrNameLst>
                                      </p:cBhvr>
                                      <p:to>
                                        <p:strVal val="visible"/>
                                      </p:to>
                                    </p:set>
                                    <p:animEffect transition="in" filter="diamond(in)">
                                      <p:cBhvr>
                                        <p:cTn id="16" dur="2000"/>
                                        <p:tgtEl>
                                          <p:spTgt spid="1024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Effect transition="in" filter="diamond(in)">
                                      <p:cBhvr>
                                        <p:cTn id="19" dur="2000"/>
                                        <p:tgtEl>
                                          <p:spTgt spid="10243">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Effect transition="in" filter="diamond(in)">
                                      <p:cBhvr>
                                        <p:cTn id="22" dur="2000"/>
                                        <p:tgtEl>
                                          <p:spTgt spid="10243">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10243">
                                            <p:txEl>
                                              <p:pRg st="6" end="6"/>
                                            </p:txEl>
                                          </p:spTgt>
                                        </p:tgtEl>
                                        <p:attrNameLst>
                                          <p:attrName>style.visibility</p:attrName>
                                        </p:attrNameLst>
                                      </p:cBhvr>
                                      <p:to>
                                        <p:strVal val="visible"/>
                                      </p:to>
                                    </p:set>
                                    <p:animEffect transition="in" filter="diamond(in)">
                                      <p:cBhvr>
                                        <p:cTn id="25" dur="2000"/>
                                        <p:tgtEl>
                                          <p:spTgt spid="10243">
                                            <p:txEl>
                                              <p:pRg st="6" end="6"/>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10243">
                                            <p:txEl>
                                              <p:pRg st="7" end="7"/>
                                            </p:txEl>
                                          </p:spTgt>
                                        </p:tgtEl>
                                        <p:attrNameLst>
                                          <p:attrName>style.visibility</p:attrName>
                                        </p:attrNameLst>
                                      </p:cBhvr>
                                      <p:to>
                                        <p:strVal val="visible"/>
                                      </p:to>
                                    </p:set>
                                    <p:animEffect transition="in" filter="diamond(in)">
                                      <p:cBhvr>
                                        <p:cTn id="28" dur="20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latin typeface="Times New Roman" pitchFamily="18" charset="0"/>
                <a:cs typeface="Times New Roman" pitchFamily="18" charset="0"/>
              </a:rPr>
              <a:t>Αίτια συγκρούσεων </a:t>
            </a:r>
            <a:r>
              <a:rPr lang="el-GR" b="1" dirty="0" smtClean="0">
                <a:latin typeface="Times New Roman" pitchFamily="18" charset="0"/>
                <a:cs typeface="Times New Roman" pitchFamily="18" charset="0"/>
              </a:rPr>
              <a:t>(2/2</a:t>
            </a:r>
            <a:r>
              <a:rPr lang="el-GR" b="1" dirty="0">
                <a:latin typeface="Times New Roman" pitchFamily="18" charset="0"/>
                <a:cs typeface="Times New Roman" pitchFamily="18" charset="0"/>
              </a:rPr>
              <a:t>)</a:t>
            </a:r>
            <a:endParaRPr lang="el-GR" dirty="0"/>
          </a:p>
        </p:txBody>
      </p:sp>
      <p:sp>
        <p:nvSpPr>
          <p:cNvPr id="87042" name="2 - Θέση περιεχομένου"/>
          <p:cNvSpPr>
            <a:spLocks noGrp="1"/>
          </p:cNvSpPr>
          <p:nvPr>
            <p:ph idx="1"/>
          </p:nvPr>
        </p:nvSpPr>
        <p:spPr/>
        <p:txBody>
          <a:bodyPr>
            <a:normAutofit fontScale="92500"/>
          </a:bodyPr>
          <a:lstStyle/>
          <a:p>
            <a:pPr indent="-282575" eaLnBrk="1" hangingPunct="1">
              <a:buFont typeface="Wingdings 2" pitchFamily="18" charset="2"/>
              <a:buNone/>
            </a:pPr>
            <a:r>
              <a:rPr lang="el-GR" altLang="el-GR" dirty="0" smtClean="0">
                <a:latin typeface="Times New Roman" pitchFamily="18" charset="0"/>
                <a:cs typeface="Times New Roman" pitchFamily="18" charset="0"/>
              </a:rPr>
              <a:t>Οι </a:t>
            </a:r>
            <a:r>
              <a:rPr lang="el-GR" altLang="el-GR" dirty="0" smtClean="0">
                <a:latin typeface="Times New Roman" pitchFamily="18" charset="0"/>
                <a:cs typeface="Times New Roman" pitchFamily="18" charset="0"/>
              </a:rPr>
              <a:t>συγκρούσεις συμβαίνουν όταν τα άτομα ή οι ομάδες δεν παίρνουν ότι χρειάζονται ή θέλουν και αναζητούν το προσωπικό τους συμφέρον. </a:t>
            </a:r>
          </a:p>
          <a:p>
            <a:pPr indent="-282575" algn="just" eaLnBrk="1" hangingPunct="1">
              <a:buFont typeface="Wingdings 2" pitchFamily="18" charset="2"/>
              <a:buNone/>
            </a:pPr>
            <a:r>
              <a:rPr lang="el-GR" altLang="el-GR" dirty="0" smtClean="0">
                <a:latin typeface="Times New Roman" pitchFamily="18" charset="0"/>
                <a:cs typeface="Times New Roman" pitchFamily="18" charset="0"/>
              </a:rPr>
              <a:t>Μερικές φορές το άτομο δεν έχει επίγνωση της ανάγκης και ασυνείδητα αρχίζει να δρα. Άλλες φορές είναι συνειδητοποιημένο για το τι θέλει και ενεργά εργάζεται για την επίτευξη του στόχου. </a:t>
            </a:r>
          </a:p>
          <a:p>
            <a:pPr indent="-282575" algn="just" eaLnBrk="1" hangingPunct="1">
              <a:buFont typeface="Wingdings 2" pitchFamily="18" charset="2"/>
              <a:buNone/>
            </a:pPr>
            <a:r>
              <a:rPr lang="el-GR" altLang="el-GR" dirty="0" smtClean="0">
                <a:latin typeface="Times New Roman" pitchFamily="18" charset="0"/>
                <a:cs typeface="Times New Roman" pitchFamily="18" charset="0"/>
              </a:rPr>
              <a:t>Η γνώση για τις συγκρούσεις είναι το πρώτο βήμα για την αντιμετώπιση και λύση τους</a:t>
            </a:r>
            <a:r>
              <a:rPr lang="en-US" altLang="el-GR" dirty="0" smtClean="0">
                <a:latin typeface="Times New Roman" pitchFamily="18" charset="0"/>
                <a:cs typeface="Times New Roman" pitchFamily="18" charset="0"/>
              </a:rPr>
              <a:t>.</a:t>
            </a:r>
            <a:endParaRPr lang="el-GR" altLang="el-GR" dirty="0" smtClean="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23</a:t>
            </a:fld>
            <a:endParaRPr lang="el-GR" sz="1400" dirty="0">
              <a:solidFill>
                <a:prstClr val="black"/>
              </a:solidFill>
            </a:endParaRPr>
          </a:p>
        </p:txBody>
      </p:sp>
    </p:spTree>
    <p:extLst>
      <p:ext uri="{BB962C8B-B14F-4D97-AF65-F5344CB8AC3E}">
        <p14:creationId xmlns:p14="http://schemas.microsoft.com/office/powerpoint/2010/main" val="1865796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Η αρχή της </a:t>
            </a:r>
            <a:r>
              <a:rPr lang="el-GR" b="1" dirty="0">
                <a:solidFill>
                  <a:schemeClr val="tx1"/>
                </a:solidFill>
                <a:latin typeface="Times New Roman" pitchFamily="18" charset="0"/>
                <a:cs typeface="Times New Roman" pitchFamily="18" charset="0"/>
              </a:rPr>
              <a:t>σύγκρουσης</a:t>
            </a:r>
          </a:p>
        </p:txBody>
      </p:sp>
      <p:sp>
        <p:nvSpPr>
          <p:cNvPr id="88066" name="2 - Θέση περιεχομένου"/>
          <p:cNvSpPr>
            <a:spLocks noGrp="1"/>
          </p:cNvSpPr>
          <p:nvPr>
            <p:ph idx="1"/>
          </p:nvPr>
        </p:nvSpPr>
        <p:spPr/>
        <p:txBody>
          <a:bodyPr/>
          <a:lstStyle/>
          <a:p>
            <a:pPr eaLnBrk="1" hangingPunct="1"/>
            <a:r>
              <a:rPr lang="el-GR" altLang="el-GR" smtClean="0">
                <a:latin typeface="Times New Roman" pitchFamily="18" charset="0"/>
                <a:cs typeface="Times New Roman" pitchFamily="18" charset="0"/>
              </a:rPr>
              <a:t>Φτωχή επικοινωνία.</a:t>
            </a:r>
          </a:p>
          <a:p>
            <a:pPr eaLnBrk="1" hangingPunct="1"/>
            <a:r>
              <a:rPr lang="el-GR" altLang="el-GR" smtClean="0">
                <a:latin typeface="Times New Roman" pitchFamily="18" charset="0"/>
                <a:cs typeface="Times New Roman" pitchFamily="18" charset="0"/>
              </a:rPr>
              <a:t>Αναζήτηση εξουσίας.</a:t>
            </a:r>
          </a:p>
          <a:p>
            <a:pPr eaLnBrk="1" hangingPunct="1"/>
            <a:r>
              <a:rPr lang="el-GR" altLang="el-GR" smtClean="0">
                <a:latin typeface="Times New Roman" pitchFamily="18" charset="0"/>
                <a:cs typeface="Times New Roman" pitchFamily="18" charset="0"/>
              </a:rPr>
              <a:t>Δυσαρέσκεια με το είδος της διοίκησης.</a:t>
            </a:r>
          </a:p>
          <a:p>
            <a:pPr eaLnBrk="1" hangingPunct="1"/>
            <a:r>
              <a:rPr lang="el-GR" altLang="el-GR" smtClean="0">
                <a:latin typeface="Times New Roman" pitchFamily="18" charset="0"/>
                <a:cs typeface="Times New Roman" pitchFamily="18" charset="0"/>
              </a:rPr>
              <a:t>Αδύναμη διοίκηση.</a:t>
            </a:r>
          </a:p>
          <a:p>
            <a:pPr eaLnBrk="1" hangingPunct="1"/>
            <a:r>
              <a:rPr lang="el-GR" altLang="el-GR" smtClean="0">
                <a:latin typeface="Times New Roman" pitchFamily="18" charset="0"/>
                <a:cs typeface="Times New Roman" pitchFamily="18" charset="0"/>
              </a:rPr>
              <a:t>Έλλειψη ειλικρίνειας.</a:t>
            </a:r>
          </a:p>
          <a:p>
            <a:pPr eaLnBrk="1" hangingPunct="1"/>
            <a:r>
              <a:rPr lang="el-GR" altLang="el-GR" smtClean="0">
                <a:latin typeface="Times New Roman" pitchFamily="18" charset="0"/>
                <a:cs typeface="Times New Roman" pitchFamily="18" charset="0"/>
              </a:rPr>
              <a:t>Αλλαγές στις ηγεσία.</a:t>
            </a: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24</a:t>
            </a:fld>
            <a:endParaRPr lang="el-GR" sz="1400" dirty="0">
              <a:solidFill>
                <a:prstClr val="black"/>
              </a:solidFill>
            </a:endParaRPr>
          </a:p>
        </p:txBody>
      </p:sp>
    </p:spTree>
    <p:extLst>
      <p:ext uri="{BB962C8B-B14F-4D97-AF65-F5344CB8AC3E}">
        <p14:creationId xmlns:p14="http://schemas.microsoft.com/office/powerpoint/2010/main" val="3937716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eaLnBrk="1" fontAlgn="auto" hangingPunct="1">
              <a:spcAft>
                <a:spcPts val="0"/>
              </a:spcAft>
              <a:defRPr/>
            </a:pPr>
            <a:r>
              <a:rPr lang="el-GR" b="1" dirty="0">
                <a:solidFill>
                  <a:schemeClr val="tx1"/>
                </a:solidFill>
                <a:latin typeface="Times New Roman" pitchFamily="18" charset="0"/>
                <a:cs typeface="Times New Roman" pitchFamily="18" charset="0"/>
              </a:rPr>
              <a:t>Δείκτες </a:t>
            </a:r>
            <a:r>
              <a:rPr lang="el-GR" b="1" dirty="0" smtClean="0">
                <a:solidFill>
                  <a:schemeClr val="tx1"/>
                </a:solidFill>
                <a:latin typeface="Times New Roman" pitchFamily="18" charset="0"/>
                <a:cs typeface="Times New Roman" pitchFamily="18" charset="0"/>
              </a:rPr>
              <a:t>σύγκρουσης</a:t>
            </a:r>
            <a:endParaRPr lang="el-GR"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62500" lnSpcReduction="20000"/>
          </a:bodyPr>
          <a:lstStyle/>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Γλώσσα του </a:t>
            </a:r>
            <a:r>
              <a:rPr lang="el-GR" dirty="0" smtClean="0">
                <a:latin typeface="Times New Roman" pitchFamily="18" charset="0"/>
                <a:cs typeface="Times New Roman" pitchFamily="18" charset="0"/>
              </a:rPr>
              <a:t>σώματος.</a:t>
            </a:r>
            <a:endParaRPr lang="el-GR" dirty="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Διαφωνίες, ανεξάρτητα από το </a:t>
            </a:r>
            <a:r>
              <a:rPr lang="el-GR" dirty="0" smtClean="0">
                <a:latin typeface="Times New Roman" pitchFamily="18" charset="0"/>
                <a:cs typeface="Times New Roman" pitchFamily="18" charset="0"/>
              </a:rPr>
              <a:t>θέμα.</a:t>
            </a:r>
            <a:endParaRPr lang="el-GR" dirty="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Απόκρυψη άσχημων </a:t>
            </a:r>
            <a:r>
              <a:rPr lang="el-GR" dirty="0" smtClean="0">
                <a:latin typeface="Times New Roman" pitchFamily="18" charset="0"/>
                <a:cs typeface="Times New Roman" pitchFamily="18" charset="0"/>
              </a:rPr>
              <a:t>ειδήσεων.</a:t>
            </a:r>
            <a:endParaRPr lang="el-GR" dirty="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Σκληρές δημόσιες </a:t>
            </a:r>
            <a:r>
              <a:rPr lang="el-GR" dirty="0" smtClean="0">
                <a:latin typeface="Times New Roman" pitchFamily="18" charset="0"/>
                <a:cs typeface="Times New Roman" pitchFamily="18" charset="0"/>
              </a:rPr>
              <a:t>δηλώσεις.</a:t>
            </a:r>
            <a:endParaRPr lang="el-GR" dirty="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Διαρροή των </a:t>
            </a:r>
            <a:r>
              <a:rPr lang="el-GR" dirty="0" smtClean="0">
                <a:latin typeface="Times New Roman" pitchFamily="18" charset="0"/>
                <a:cs typeface="Times New Roman" pitchFamily="18" charset="0"/>
              </a:rPr>
              <a:t>διαφωνιών.</a:t>
            </a:r>
            <a:endParaRPr lang="el-GR" dirty="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Συγκρούσεις στο σύστημα </a:t>
            </a:r>
            <a:r>
              <a:rPr lang="el-GR" dirty="0" smtClean="0">
                <a:latin typeface="Times New Roman" pitchFamily="18" charset="0"/>
                <a:cs typeface="Times New Roman" pitchFamily="18" charset="0"/>
              </a:rPr>
              <a:t>αξιών.</a:t>
            </a:r>
            <a:endParaRPr lang="el-GR" dirty="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Επιθυμία για </a:t>
            </a:r>
            <a:r>
              <a:rPr lang="el-GR" dirty="0" smtClean="0">
                <a:latin typeface="Times New Roman" pitchFamily="18" charset="0"/>
                <a:cs typeface="Times New Roman" pitchFamily="18" charset="0"/>
              </a:rPr>
              <a:t>εξουσία.</a:t>
            </a:r>
            <a:endParaRPr lang="el-GR" dirty="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Αυξανόμενη έλλειψη </a:t>
            </a:r>
            <a:r>
              <a:rPr lang="el-GR" dirty="0" smtClean="0">
                <a:latin typeface="Times New Roman" pitchFamily="18" charset="0"/>
                <a:cs typeface="Times New Roman" pitchFamily="18" charset="0"/>
              </a:rPr>
              <a:t>σεβασμού.</a:t>
            </a:r>
            <a:endParaRPr lang="el-GR" dirty="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Ανοιχτές </a:t>
            </a:r>
            <a:r>
              <a:rPr lang="el-GR" dirty="0" smtClean="0">
                <a:latin typeface="Times New Roman" pitchFamily="18" charset="0"/>
                <a:cs typeface="Times New Roman" pitchFamily="18" charset="0"/>
              </a:rPr>
              <a:t>διαφωνίες.</a:t>
            </a:r>
            <a:endParaRPr lang="el-GR" dirty="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Έλλειψη ειλικρίνειας σε προβλήματα προϋπολογισμών ή άλλα ευαίσθητα θέματα.</a:t>
            </a: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Έλλειψη ξεκάθαρων </a:t>
            </a:r>
            <a:r>
              <a:rPr lang="el-GR" dirty="0" smtClean="0">
                <a:latin typeface="Times New Roman" pitchFamily="18" charset="0"/>
                <a:cs typeface="Times New Roman" pitchFamily="18" charset="0"/>
              </a:rPr>
              <a:t>στόχων.</a:t>
            </a:r>
            <a:endParaRPr lang="el-GR" dirty="0">
              <a:latin typeface="Times New Roman" pitchFamily="18" charset="0"/>
              <a:cs typeface="Times New Roman" pitchFamily="18" charset="0"/>
            </a:endParaRPr>
          </a:p>
          <a:p>
            <a:pPr marL="365760" indent="-283464" eaLnBrk="1" fontAlgn="auto" hangingPunct="1">
              <a:spcAft>
                <a:spcPts val="0"/>
              </a:spcAft>
              <a:buFont typeface="Wingdings 2"/>
              <a:buChar char=""/>
              <a:defRPr/>
            </a:pPr>
            <a:r>
              <a:rPr lang="el-GR" dirty="0">
                <a:latin typeface="Times New Roman" pitchFamily="18" charset="0"/>
                <a:cs typeface="Times New Roman" pitchFamily="18" charset="0"/>
              </a:rPr>
              <a:t>Καμία συζήτηση για την εξέλιξη, αποτυχία σχετικά με τους στόχους, αποτυχία αξιολόγησης των επικεφαλής δίκαια, λεπτομερές ή και </a:t>
            </a:r>
            <a:r>
              <a:rPr lang="el-GR" dirty="0" smtClean="0">
                <a:latin typeface="Times New Roman" pitchFamily="18" charset="0"/>
                <a:cs typeface="Times New Roman" pitchFamily="18" charset="0"/>
              </a:rPr>
              <a:t>καθόλου.</a:t>
            </a:r>
            <a:endParaRPr lang="el-GR" dirty="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25</a:t>
            </a:fld>
            <a:endParaRPr lang="el-GR" sz="1400" dirty="0">
              <a:solidFill>
                <a:prstClr val="black"/>
              </a:solidFill>
            </a:endParaRPr>
          </a:p>
        </p:txBody>
      </p:sp>
    </p:spTree>
    <p:extLst>
      <p:ext uri="{BB962C8B-B14F-4D97-AF65-F5344CB8AC3E}">
        <p14:creationId xmlns:p14="http://schemas.microsoft.com/office/powerpoint/2010/main" val="30639336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eaLnBrk="1" fontAlgn="auto" hangingPunct="1">
              <a:spcAft>
                <a:spcPts val="0"/>
              </a:spcAft>
              <a:defRPr/>
            </a:pPr>
            <a:r>
              <a:rPr lang="el-GR" sz="3200" b="1" dirty="0">
                <a:solidFill>
                  <a:schemeClr val="tx1"/>
                </a:solidFill>
                <a:latin typeface="Times New Roman" pitchFamily="18" charset="0"/>
                <a:cs typeface="Times New Roman" pitchFamily="18" charset="0"/>
              </a:rPr>
              <a:t>Οι συγκρούσεις είναι καταστροφικές όταν</a:t>
            </a:r>
          </a:p>
        </p:txBody>
      </p:sp>
      <p:sp>
        <p:nvSpPr>
          <p:cNvPr id="90114" name="2 - Θέση περιεχομένου"/>
          <p:cNvSpPr>
            <a:spLocks noGrp="1"/>
          </p:cNvSpPr>
          <p:nvPr>
            <p:ph idx="1"/>
          </p:nvPr>
        </p:nvSpPr>
        <p:spPr/>
        <p:txBody>
          <a:bodyPr/>
          <a:lstStyle/>
          <a:p>
            <a:pPr algn="just" eaLnBrk="1" hangingPunct="1"/>
            <a:r>
              <a:rPr lang="el-GR" altLang="el-GR" smtClean="0">
                <a:latin typeface="Times New Roman" pitchFamily="18" charset="0"/>
                <a:cs typeface="Times New Roman" pitchFamily="18" charset="0"/>
              </a:rPr>
              <a:t>Τραβούν την προσοχή μακριά από άλλες διαδικασίες.</a:t>
            </a:r>
          </a:p>
          <a:p>
            <a:pPr algn="just" eaLnBrk="1" hangingPunct="1"/>
            <a:r>
              <a:rPr lang="el-GR" altLang="el-GR" smtClean="0">
                <a:latin typeface="Times New Roman" pitchFamily="18" charset="0"/>
                <a:cs typeface="Times New Roman" pitchFamily="18" charset="0"/>
              </a:rPr>
              <a:t>Υπονομεύουν το ηθικό ή τον αυτοσεβασμό.</a:t>
            </a:r>
          </a:p>
          <a:p>
            <a:pPr algn="just" eaLnBrk="1" hangingPunct="1"/>
            <a:r>
              <a:rPr lang="el-GR" altLang="el-GR" smtClean="0">
                <a:latin typeface="Times New Roman" pitchFamily="18" charset="0"/>
                <a:cs typeface="Times New Roman" pitchFamily="18" charset="0"/>
              </a:rPr>
              <a:t>Πολώνουν τους ανθρώπους ή τις ομάδες μειώνοντας τη συνεργασία.</a:t>
            </a:r>
          </a:p>
          <a:p>
            <a:pPr algn="just" eaLnBrk="1" hangingPunct="1"/>
            <a:r>
              <a:rPr lang="el-GR" altLang="el-GR" smtClean="0">
                <a:latin typeface="Times New Roman" pitchFamily="18" charset="0"/>
                <a:cs typeface="Times New Roman" pitchFamily="18" charset="0"/>
              </a:rPr>
              <a:t>Μεγαλώνουν τις διαφορές.</a:t>
            </a:r>
          </a:p>
          <a:p>
            <a:pPr algn="just" eaLnBrk="1" hangingPunct="1"/>
            <a:r>
              <a:rPr lang="el-GR" altLang="el-GR" smtClean="0">
                <a:latin typeface="Times New Roman" pitchFamily="18" charset="0"/>
                <a:cs typeface="Times New Roman" pitchFamily="18" charset="0"/>
              </a:rPr>
              <a:t>Οδηγούν σε ανεύθυνη και επιβλαβή συμπεριφορά, όπως μάχες, βρισιές.</a:t>
            </a:r>
          </a:p>
          <a:p>
            <a:pPr algn="just" eaLnBrk="1" hangingPunct="1"/>
            <a:endParaRPr lang="el-GR" altLang="el-GR" smtClean="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26</a:t>
            </a:fld>
            <a:endParaRPr lang="el-GR" sz="1400" dirty="0">
              <a:solidFill>
                <a:prstClr val="black"/>
              </a:solidFill>
            </a:endParaRPr>
          </a:p>
        </p:txBody>
      </p:sp>
    </p:spTree>
    <p:extLst>
      <p:ext uri="{BB962C8B-B14F-4D97-AF65-F5344CB8AC3E}">
        <p14:creationId xmlns:p14="http://schemas.microsoft.com/office/powerpoint/2010/main" val="38169869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eaLnBrk="1" fontAlgn="auto" hangingPunct="1">
              <a:spcAft>
                <a:spcPts val="0"/>
              </a:spcAft>
              <a:defRPr/>
            </a:pPr>
            <a:r>
              <a:rPr lang="el-GR" sz="3200" b="1" dirty="0">
                <a:solidFill>
                  <a:schemeClr val="tx1"/>
                </a:solidFill>
                <a:latin typeface="Times New Roman" pitchFamily="18" charset="0"/>
                <a:cs typeface="Times New Roman" pitchFamily="18" charset="0"/>
              </a:rPr>
              <a:t>Οι συγκρούσεις είναι εποικοδομητικές όταν</a:t>
            </a:r>
          </a:p>
        </p:txBody>
      </p:sp>
      <p:sp>
        <p:nvSpPr>
          <p:cNvPr id="3" name="2 - Θέση περιεχομένου"/>
          <p:cNvSpPr>
            <a:spLocks noGrp="1"/>
          </p:cNvSpPr>
          <p:nvPr>
            <p:ph idx="1"/>
          </p:nvPr>
        </p:nvSpPr>
        <p:spPr/>
        <p:txBody>
          <a:bodyPr>
            <a:normAutofit fontScale="77500" lnSpcReduction="20000"/>
          </a:bodyPr>
          <a:lstStyle/>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Έχουν σαν αποτέλεσμα τη διευκρίνιση σημαντικών προβλημάτων και </a:t>
            </a:r>
            <a:r>
              <a:rPr lang="el-GR" dirty="0" smtClean="0">
                <a:latin typeface="Times New Roman" pitchFamily="18" charset="0"/>
                <a:cs typeface="Times New Roman" pitchFamily="18" charset="0"/>
              </a:rPr>
              <a:t>θεμάτων.</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Έχουν σαν αποτέλεσμα την επίλυση </a:t>
            </a:r>
            <a:r>
              <a:rPr lang="el-GR" dirty="0" smtClean="0">
                <a:latin typeface="Times New Roman" pitchFamily="18" charset="0"/>
                <a:cs typeface="Times New Roman" pitchFamily="18" charset="0"/>
              </a:rPr>
              <a:t>προβλημάτων.</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Συμμετέχουν άνθρωποι επιλύοντας θέματα σημαντικά για </a:t>
            </a:r>
            <a:r>
              <a:rPr lang="el-GR" dirty="0" smtClean="0">
                <a:latin typeface="Times New Roman" pitchFamily="18" charset="0"/>
                <a:cs typeface="Times New Roman" pitchFamily="18" charset="0"/>
              </a:rPr>
              <a:t>αυτούς.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Προκαλούν αυθεντική </a:t>
            </a:r>
            <a:r>
              <a:rPr lang="el-GR" dirty="0" smtClean="0">
                <a:latin typeface="Times New Roman" pitchFamily="18" charset="0"/>
                <a:cs typeface="Times New Roman" pitchFamily="18" charset="0"/>
              </a:rPr>
              <a:t>επικοινωνία.</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Βοηθούν στην απελευθέρωση συναισθημάτων, άγχους και στρες.</a:t>
            </a: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Κτίζουν τη συνεργασία μεταξύ των ανθρώπων μαθαίνοντας ο ένας για των άλλο, συνεργαζόμενοι για την επίλυση της </a:t>
            </a:r>
            <a:r>
              <a:rPr lang="el-GR" dirty="0" smtClean="0">
                <a:latin typeface="Times New Roman" pitchFamily="18" charset="0"/>
                <a:cs typeface="Times New Roman" pitchFamily="18" charset="0"/>
              </a:rPr>
              <a:t>σύγκρουσης.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Βοηθάει την ατομική ανάπτυξη κατανόησης και </a:t>
            </a:r>
            <a:r>
              <a:rPr lang="el-GR" dirty="0" smtClean="0">
                <a:latin typeface="Times New Roman" pitchFamily="18" charset="0"/>
                <a:cs typeface="Times New Roman" pitchFamily="18" charset="0"/>
              </a:rPr>
              <a:t>ικανοτήτων.</a:t>
            </a:r>
            <a:endParaRPr lang="el-GR" dirty="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27</a:t>
            </a:fld>
            <a:endParaRPr lang="el-GR" sz="1400" dirty="0">
              <a:solidFill>
                <a:prstClr val="black"/>
              </a:solidFill>
            </a:endParaRPr>
          </a:p>
        </p:txBody>
      </p:sp>
    </p:spTree>
    <p:extLst>
      <p:ext uri="{BB962C8B-B14F-4D97-AF65-F5344CB8AC3E}">
        <p14:creationId xmlns:p14="http://schemas.microsoft.com/office/powerpoint/2010/main" val="41144003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eaLnBrk="1" fontAlgn="auto" hangingPunct="1">
              <a:spcAft>
                <a:spcPts val="0"/>
              </a:spcAft>
              <a:defRPr/>
            </a:pPr>
            <a:r>
              <a:rPr lang="el-GR" sz="4000" b="1" dirty="0">
                <a:solidFill>
                  <a:schemeClr val="tx1"/>
                </a:solidFill>
                <a:latin typeface="Times New Roman" pitchFamily="18" charset="0"/>
                <a:cs typeface="Times New Roman" pitchFamily="18" charset="0"/>
              </a:rPr>
              <a:t>Τεχνικές αποφυγής </a:t>
            </a:r>
            <a:r>
              <a:rPr lang="el-GR" sz="4000" b="1" dirty="0" smtClean="0">
                <a:solidFill>
                  <a:schemeClr val="tx1"/>
                </a:solidFill>
                <a:latin typeface="Times New Roman" pitchFamily="18" charset="0"/>
                <a:cs typeface="Times New Roman" pitchFamily="18" charset="0"/>
              </a:rPr>
              <a:t>- </a:t>
            </a:r>
            <a:r>
              <a:rPr lang="el-GR" sz="4000" b="1" dirty="0">
                <a:solidFill>
                  <a:schemeClr val="tx1"/>
                </a:solidFill>
                <a:latin typeface="Times New Roman" pitchFamily="18" charset="0"/>
                <a:cs typeface="Times New Roman" pitchFamily="18" charset="0"/>
              </a:rPr>
              <a:t>επίλυσης </a:t>
            </a:r>
            <a:r>
              <a:rPr lang="el-GR" sz="4000" b="1" dirty="0" smtClean="0">
                <a:solidFill>
                  <a:schemeClr val="tx1"/>
                </a:solidFill>
                <a:latin typeface="Times New Roman" pitchFamily="18" charset="0"/>
                <a:cs typeface="Times New Roman" pitchFamily="18" charset="0"/>
              </a:rPr>
              <a:t>συγκρούσεων</a:t>
            </a:r>
            <a:endParaRPr lang="el-GR" sz="40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0000" lnSpcReduction="20000"/>
          </a:bodyPr>
          <a:lstStyle/>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Συνάντηση με τον επικεφαλής της </a:t>
            </a:r>
            <a:r>
              <a:rPr lang="el-GR" dirty="0" smtClean="0">
                <a:latin typeface="Times New Roman" pitchFamily="18" charset="0"/>
                <a:cs typeface="Times New Roman" pitchFamily="18" charset="0"/>
              </a:rPr>
              <a:t>σύγκρουσης.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Τακτική επικοινωνία.</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Να είστε ειλικρινής με τις </a:t>
            </a:r>
            <a:r>
              <a:rPr lang="el-GR" dirty="0" smtClean="0">
                <a:latin typeface="Times New Roman" pitchFamily="18" charset="0"/>
                <a:cs typeface="Times New Roman" pitchFamily="18" charset="0"/>
              </a:rPr>
              <a:t>αμφιβολίες.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Συμφωνήστε στη διαφωνία – η κατανόηση των υγειών διαφωνιών κτίζει καλύτερες αποφάσεις.</a:t>
            </a: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Αφήστε έξω από το διοικητικό στυλ τον </a:t>
            </a:r>
            <a:r>
              <a:rPr lang="el-GR" dirty="0" smtClean="0">
                <a:latin typeface="Times New Roman" pitchFamily="18" charset="0"/>
                <a:cs typeface="Times New Roman" pitchFamily="18" charset="0"/>
              </a:rPr>
              <a:t>εγωισμό.</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Αφήστε την ομάδα σας να δημιουργήσει – θα υποστηρίξουν αυτό που </a:t>
            </a:r>
            <a:r>
              <a:rPr lang="el-GR" dirty="0" smtClean="0">
                <a:latin typeface="Times New Roman" pitchFamily="18" charset="0"/>
                <a:cs typeface="Times New Roman" pitchFamily="18" charset="0"/>
              </a:rPr>
              <a:t>δημιούργησαν.</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Συζητήστε τις διαφορές στις αξίες </a:t>
            </a:r>
            <a:r>
              <a:rPr lang="el-GR" dirty="0" smtClean="0">
                <a:latin typeface="Times New Roman" pitchFamily="18" charset="0"/>
                <a:cs typeface="Times New Roman" pitchFamily="18" charset="0"/>
              </a:rPr>
              <a:t>ανοιχτά.</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Τονίζετε </a:t>
            </a:r>
            <a:r>
              <a:rPr lang="el-GR" dirty="0">
                <a:latin typeface="Times New Roman" pitchFamily="18" charset="0"/>
                <a:cs typeface="Times New Roman" pitchFamily="18" charset="0"/>
              </a:rPr>
              <a:t>τη σημασία συνεχιζόμενης </a:t>
            </a:r>
            <a:r>
              <a:rPr lang="el-GR" dirty="0" smtClean="0">
                <a:latin typeface="Times New Roman" pitchFamily="18" charset="0"/>
                <a:cs typeface="Times New Roman" pitchFamily="18" charset="0"/>
              </a:rPr>
              <a:t>πολιτικής.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Επικοινωνείτε με ειλικρίνεια – αποφύγετε το </a:t>
            </a:r>
            <a:r>
              <a:rPr lang="el-GR" dirty="0" smtClean="0">
                <a:latin typeface="Times New Roman" pitchFamily="18" charset="0"/>
                <a:cs typeface="Times New Roman" pitchFamily="18" charset="0"/>
              </a:rPr>
              <a:t>κρυφτό.</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Να παρέχετε περισσότερα δεδομένα και πληροφορίες από αυτές που χρειάζονται.</a:t>
            </a: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Ανάπτυξη στέρεου διοικητικού συστήματος.</a:t>
            </a:r>
            <a:endParaRPr lang="el-GR" dirty="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28</a:t>
            </a:fld>
            <a:endParaRPr lang="el-GR" sz="1400" dirty="0">
              <a:solidFill>
                <a:prstClr val="black"/>
              </a:solidFill>
            </a:endParaRPr>
          </a:p>
        </p:txBody>
      </p:sp>
    </p:spTree>
    <p:extLst>
      <p:ext uri="{BB962C8B-B14F-4D97-AF65-F5344CB8AC3E}">
        <p14:creationId xmlns:p14="http://schemas.microsoft.com/office/powerpoint/2010/main" val="3180336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eaLnBrk="1" fontAlgn="auto" hangingPunct="1">
              <a:spcAft>
                <a:spcPts val="0"/>
              </a:spcAft>
              <a:defRPr/>
            </a:pPr>
            <a:r>
              <a:rPr lang="el-GR" sz="4000" b="1" dirty="0">
                <a:solidFill>
                  <a:schemeClr val="tx1"/>
                </a:solidFill>
                <a:latin typeface="Times New Roman" pitchFamily="18" charset="0"/>
                <a:cs typeface="Times New Roman" pitchFamily="18" charset="0"/>
              </a:rPr>
              <a:t>Αιτίες για μια ευρεία διοικητική </a:t>
            </a:r>
            <a:r>
              <a:rPr lang="el-GR" sz="4000" b="1" dirty="0" smtClean="0">
                <a:solidFill>
                  <a:schemeClr val="tx1"/>
                </a:solidFill>
                <a:latin typeface="Times New Roman" pitchFamily="18" charset="0"/>
                <a:cs typeface="Times New Roman" pitchFamily="18" charset="0"/>
              </a:rPr>
              <a:t>σύγκρουση [</a:t>
            </a:r>
            <a:r>
              <a:rPr lang="el-GR" sz="4000" b="1" i="1" dirty="0" smtClean="0">
                <a:solidFill>
                  <a:schemeClr val="tx1"/>
                </a:solidFill>
                <a:latin typeface="Times New Roman" pitchFamily="18" charset="0"/>
                <a:cs typeface="Times New Roman" pitchFamily="18" charset="0"/>
              </a:rPr>
              <a:t>διοίκηση</a:t>
            </a:r>
            <a:r>
              <a:rPr lang="el-GR" sz="4000" b="1" dirty="0" smtClean="0">
                <a:solidFill>
                  <a:schemeClr val="tx1"/>
                </a:solidFill>
                <a:latin typeface="Times New Roman" pitchFamily="18" charset="0"/>
                <a:cs typeface="Times New Roman" pitchFamily="18" charset="0"/>
              </a:rPr>
              <a:t>]</a:t>
            </a:r>
            <a:endParaRPr lang="el-GR" sz="4000" b="1" dirty="0">
              <a:solidFill>
                <a:schemeClr val="tx2">
                  <a:satMod val="130000"/>
                </a:schemeClr>
              </a:solidFill>
            </a:endParaRPr>
          </a:p>
        </p:txBody>
      </p:sp>
      <p:sp>
        <p:nvSpPr>
          <p:cNvPr id="3" name="2 - Θέση περιεχομένου"/>
          <p:cNvSpPr>
            <a:spLocks noGrp="1"/>
          </p:cNvSpPr>
          <p:nvPr>
            <p:ph idx="1"/>
          </p:nvPr>
        </p:nvSpPr>
        <p:spPr/>
        <p:txBody>
          <a:bodyPr>
            <a:normAutofit fontScale="70000" lnSpcReduction="20000"/>
          </a:bodyPr>
          <a:lstStyle/>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Προσπαθεί να </a:t>
            </a:r>
            <a:r>
              <a:rPr lang="el-GR" dirty="0">
                <a:latin typeface="Times New Roman" pitchFamily="18" charset="0"/>
                <a:cs typeface="Times New Roman" pitchFamily="18" charset="0"/>
              </a:rPr>
              <a:t>γίνει </a:t>
            </a:r>
            <a:r>
              <a:rPr lang="el-GR" dirty="0" smtClean="0">
                <a:latin typeface="Times New Roman" pitchFamily="18" charset="0"/>
                <a:cs typeface="Times New Roman" pitchFamily="18" charset="0"/>
              </a:rPr>
              <a:t>διαχειριστής και δεν υπακούει στην ιεραρχία.</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Δίνει υποσχέσεις.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Δεν «</a:t>
            </a:r>
            <a:r>
              <a:rPr lang="el-GR" i="1" dirty="0" smtClean="0">
                <a:latin typeface="Times New Roman" pitchFamily="18" charset="0"/>
                <a:cs typeface="Times New Roman" pitchFamily="18" charset="0"/>
              </a:rPr>
              <a:t>μελετούν</a:t>
            </a:r>
            <a:r>
              <a:rPr lang="el-GR" dirty="0">
                <a:latin typeface="Times New Roman" pitchFamily="18" charset="0"/>
                <a:cs typeface="Times New Roman" pitchFamily="18" charset="0"/>
              </a:rPr>
              <a:t>» και να μην προετοιμάζονται για τις </a:t>
            </a:r>
            <a:r>
              <a:rPr lang="el-GR" dirty="0" smtClean="0">
                <a:latin typeface="Times New Roman" pitchFamily="18" charset="0"/>
                <a:cs typeface="Times New Roman" pitchFamily="18" charset="0"/>
              </a:rPr>
              <a:t>συναντήσεις.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Δεν ακολουθούν τις </a:t>
            </a:r>
            <a:r>
              <a:rPr lang="el-GR" dirty="0">
                <a:latin typeface="Times New Roman" pitchFamily="18" charset="0"/>
                <a:cs typeface="Times New Roman" pitchFamily="18" charset="0"/>
              </a:rPr>
              <a:t>διαδικασίες διαχείρισης παραπόνων.</a:t>
            </a: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Δεν κρατούν εμπιστευτικές </a:t>
            </a:r>
            <a:r>
              <a:rPr lang="el-GR" dirty="0">
                <a:latin typeface="Times New Roman" pitchFamily="18" charset="0"/>
                <a:cs typeface="Times New Roman" pitchFamily="18" charset="0"/>
              </a:rPr>
              <a:t>τις αποφάσεις για εκτελεστικές </a:t>
            </a:r>
            <a:r>
              <a:rPr lang="el-GR" dirty="0" smtClean="0">
                <a:latin typeface="Times New Roman" pitchFamily="18" charset="0"/>
                <a:cs typeface="Times New Roman" pitchFamily="18" charset="0"/>
              </a:rPr>
              <a:t>πληροφορίες.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Αποτυγχάνουν να </a:t>
            </a:r>
            <a:r>
              <a:rPr lang="el-GR" dirty="0">
                <a:latin typeface="Times New Roman" pitchFamily="18" charset="0"/>
                <a:cs typeface="Times New Roman" pitchFamily="18" charset="0"/>
              </a:rPr>
              <a:t>δράσουν σε ευαίσθητα </a:t>
            </a:r>
            <a:r>
              <a:rPr lang="el-GR" dirty="0" smtClean="0">
                <a:latin typeface="Times New Roman" pitchFamily="18" charset="0"/>
                <a:cs typeface="Times New Roman" pitchFamily="18" charset="0"/>
              </a:rPr>
              <a:t>ζητήματα.</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Αποτυγχάνουν να </a:t>
            </a:r>
            <a:r>
              <a:rPr lang="el-GR" dirty="0">
                <a:latin typeface="Times New Roman" pitchFamily="18" charset="0"/>
                <a:cs typeface="Times New Roman" pitchFamily="18" charset="0"/>
              </a:rPr>
              <a:t>είναι </a:t>
            </a:r>
            <a:r>
              <a:rPr lang="el-GR" dirty="0" smtClean="0">
                <a:latin typeface="Times New Roman" pitchFamily="18" charset="0"/>
                <a:cs typeface="Times New Roman" pitchFamily="18" charset="0"/>
              </a:rPr>
              <a:t>ειλικρινής </a:t>
            </a:r>
            <a:r>
              <a:rPr lang="el-GR" dirty="0">
                <a:latin typeface="Times New Roman" pitchFamily="18" charset="0"/>
                <a:cs typeface="Times New Roman" pitchFamily="18" charset="0"/>
              </a:rPr>
              <a:t>με τους </a:t>
            </a:r>
            <a:r>
              <a:rPr lang="el-GR" dirty="0" smtClean="0">
                <a:latin typeface="Times New Roman" pitchFamily="18" charset="0"/>
                <a:cs typeface="Times New Roman" pitchFamily="18" charset="0"/>
              </a:rPr>
              <a:t>επικεφαλής.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Λαμβάνουν αποφάσεις </a:t>
            </a:r>
            <a:r>
              <a:rPr lang="el-GR" dirty="0">
                <a:latin typeface="Times New Roman" pitchFamily="18" charset="0"/>
                <a:cs typeface="Times New Roman" pitchFamily="18" charset="0"/>
              </a:rPr>
              <a:t>βασισμένοι σε προκαθορισμένες </a:t>
            </a:r>
            <a:r>
              <a:rPr lang="el-GR" dirty="0" smtClean="0">
                <a:latin typeface="Times New Roman" pitchFamily="18" charset="0"/>
                <a:cs typeface="Times New Roman" pitchFamily="18" charset="0"/>
              </a:rPr>
              <a:t>αντιλήψεις.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Δεν υποστηρίζουν τον </a:t>
            </a:r>
            <a:r>
              <a:rPr lang="el-GR" dirty="0">
                <a:latin typeface="Times New Roman" pitchFamily="18" charset="0"/>
                <a:cs typeface="Times New Roman" pitchFamily="18" charset="0"/>
              </a:rPr>
              <a:t>επικεφαλής – έλλειψη </a:t>
            </a:r>
            <a:r>
              <a:rPr lang="el-GR" dirty="0" smtClean="0">
                <a:latin typeface="Times New Roman" pitchFamily="18" charset="0"/>
                <a:cs typeface="Times New Roman" pitchFamily="18" charset="0"/>
              </a:rPr>
              <a:t>αφοσίωσης.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Διαμορφώνουν εκπλήξεις </a:t>
            </a:r>
            <a:r>
              <a:rPr lang="el-GR" dirty="0">
                <a:latin typeface="Times New Roman" pitchFamily="18" charset="0"/>
                <a:cs typeface="Times New Roman" pitchFamily="18" charset="0"/>
              </a:rPr>
              <a:t>στις </a:t>
            </a:r>
            <a:r>
              <a:rPr lang="el-GR" dirty="0" smtClean="0">
                <a:latin typeface="Times New Roman" pitchFamily="18" charset="0"/>
                <a:cs typeface="Times New Roman" pitchFamily="18" charset="0"/>
              </a:rPr>
              <a:t>συναντήσεις.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Έχουν κρυφά θέματα.</a:t>
            </a:r>
            <a:endParaRPr lang="el-GR" dirty="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29</a:t>
            </a:fld>
            <a:endParaRPr lang="el-GR" sz="1400" dirty="0">
              <a:solidFill>
                <a:prstClr val="black"/>
              </a:solidFill>
            </a:endParaRPr>
          </a:p>
        </p:txBody>
      </p:sp>
    </p:spTree>
    <p:extLst>
      <p:ext uri="{BB962C8B-B14F-4D97-AF65-F5344CB8AC3E}">
        <p14:creationId xmlns:p14="http://schemas.microsoft.com/office/powerpoint/2010/main" val="1718108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ΤΕΙ Θεσσαλίας</a:t>
            </a:r>
            <a:r>
              <a:rPr lang="el-GR" sz="2000" dirty="0">
                <a:solidFill>
                  <a:prstClr val="black"/>
                </a:solidFill>
              </a:rPr>
              <a:t>» έχει χρηματοδοτήσει μόνο τη 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901819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Αιτίες για μια ευρεία διοικητική σύγκρουση [</a:t>
            </a:r>
            <a:r>
              <a:rPr lang="el-GR" b="1" i="1" dirty="0" smtClean="0">
                <a:solidFill>
                  <a:schemeClr val="tx1"/>
                </a:solidFill>
                <a:latin typeface="Times New Roman" pitchFamily="18" charset="0"/>
                <a:cs typeface="Times New Roman" pitchFamily="18" charset="0"/>
              </a:rPr>
              <a:t>άτομο</a:t>
            </a:r>
            <a:r>
              <a:rPr lang="el-GR" b="1" dirty="0" smtClean="0">
                <a:solidFill>
                  <a:schemeClr val="tx1"/>
                </a:solidFill>
                <a:latin typeface="Times New Roman" pitchFamily="18" charset="0"/>
                <a:cs typeface="Times New Roman" pitchFamily="18" charset="0"/>
              </a:rPr>
              <a:t>]</a:t>
            </a:r>
            <a:endParaRPr lang="el-GR"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7500" lnSpcReduction="20000"/>
          </a:bodyPr>
          <a:lstStyle/>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Συμπεριφέρεται διαφορετικά </a:t>
            </a:r>
            <a:r>
              <a:rPr lang="el-GR" dirty="0">
                <a:latin typeface="Times New Roman" pitchFamily="18" charset="0"/>
                <a:cs typeface="Times New Roman" pitchFamily="18" charset="0"/>
              </a:rPr>
              <a:t>στα μέλη του </a:t>
            </a:r>
            <a:r>
              <a:rPr lang="el-GR" dirty="0" smtClean="0">
                <a:latin typeface="Times New Roman" pitchFamily="18" charset="0"/>
                <a:cs typeface="Times New Roman" pitchFamily="18" charset="0"/>
              </a:rPr>
              <a:t>συμβουλίου.</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Δεν ενημερώνουν δημόσια για </a:t>
            </a:r>
            <a:r>
              <a:rPr lang="el-GR" dirty="0">
                <a:latin typeface="Times New Roman" pitchFamily="18" charset="0"/>
                <a:cs typeface="Times New Roman" pitchFamily="18" charset="0"/>
              </a:rPr>
              <a:t>τις </a:t>
            </a:r>
            <a:r>
              <a:rPr lang="el-GR" dirty="0" smtClean="0">
                <a:latin typeface="Times New Roman" pitchFamily="18" charset="0"/>
                <a:cs typeface="Times New Roman" pitchFamily="18" charset="0"/>
              </a:rPr>
              <a:t>ανησυχίες.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Δεν παρέχουν επαρκείς πληροφορίες </a:t>
            </a:r>
            <a:r>
              <a:rPr lang="el-GR" dirty="0">
                <a:latin typeface="Times New Roman" pitchFamily="18" charset="0"/>
                <a:cs typeface="Times New Roman" pitchFamily="18" charset="0"/>
              </a:rPr>
              <a:t>ή επαρκή </a:t>
            </a:r>
            <a:r>
              <a:rPr lang="el-GR" dirty="0" smtClean="0">
                <a:latin typeface="Times New Roman" pitchFamily="18" charset="0"/>
                <a:cs typeface="Times New Roman" pitchFamily="18" charset="0"/>
              </a:rPr>
              <a:t>στοιχεία.</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Χρησιμοποιούν λάθος </a:t>
            </a:r>
            <a:r>
              <a:rPr lang="el-GR" dirty="0">
                <a:latin typeface="Times New Roman" pitchFamily="18" charset="0"/>
                <a:cs typeface="Times New Roman" pitchFamily="18" charset="0"/>
              </a:rPr>
              <a:t>πρακτικές δημόσιας </a:t>
            </a:r>
            <a:r>
              <a:rPr lang="el-GR" dirty="0" smtClean="0">
                <a:latin typeface="Times New Roman" pitchFamily="18" charset="0"/>
                <a:cs typeface="Times New Roman" pitchFamily="18" charset="0"/>
              </a:rPr>
              <a:t>διαχείρισης.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Πραγματοποιούν δημόσιες </a:t>
            </a:r>
            <a:r>
              <a:rPr lang="el-GR" dirty="0">
                <a:latin typeface="Times New Roman" pitchFamily="18" charset="0"/>
                <a:cs typeface="Times New Roman" pitchFamily="18" charset="0"/>
              </a:rPr>
              <a:t>δηλώσεις χωρίς να ενημερώσουν </a:t>
            </a:r>
            <a:r>
              <a:rPr lang="el-GR" dirty="0" smtClean="0">
                <a:latin typeface="Times New Roman" pitchFamily="18" charset="0"/>
                <a:cs typeface="Times New Roman" pitchFamily="18" charset="0"/>
              </a:rPr>
              <a:t>κανέναν.</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Δεν είναι </a:t>
            </a:r>
            <a:r>
              <a:rPr lang="el-GR" dirty="0">
                <a:latin typeface="Times New Roman" pitchFamily="18" charset="0"/>
                <a:cs typeface="Times New Roman" pitchFamily="18" charset="0"/>
              </a:rPr>
              <a:t>ανοιχτοί και </a:t>
            </a:r>
            <a:r>
              <a:rPr lang="el-GR" dirty="0" smtClean="0">
                <a:latin typeface="Times New Roman" pitchFamily="18" charset="0"/>
                <a:cs typeface="Times New Roman" pitchFamily="18" charset="0"/>
              </a:rPr>
              <a:t>ειλικρινείς.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Δεν προσφέρουν εναλλακτικές </a:t>
            </a:r>
            <a:r>
              <a:rPr lang="el-GR" dirty="0">
                <a:latin typeface="Times New Roman" pitchFamily="18" charset="0"/>
                <a:cs typeface="Times New Roman" pitchFamily="18" charset="0"/>
              </a:rPr>
              <a:t>λύσεις με αντικειμενικό </a:t>
            </a:r>
            <a:r>
              <a:rPr lang="el-GR" dirty="0" smtClean="0">
                <a:latin typeface="Times New Roman" pitchFamily="18" charset="0"/>
                <a:cs typeface="Times New Roman" pitchFamily="18" charset="0"/>
              </a:rPr>
              <a:t>τρόπο.</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Δεν προσαρμόζονται στη </a:t>
            </a:r>
            <a:r>
              <a:rPr lang="el-GR" dirty="0">
                <a:latin typeface="Times New Roman" pitchFamily="18" charset="0"/>
                <a:cs typeface="Times New Roman" pitchFamily="18" charset="0"/>
              </a:rPr>
              <a:t>νέα </a:t>
            </a:r>
            <a:r>
              <a:rPr lang="el-GR" dirty="0" smtClean="0">
                <a:latin typeface="Times New Roman" pitchFamily="18" charset="0"/>
                <a:cs typeface="Times New Roman" pitchFamily="18" charset="0"/>
              </a:rPr>
              <a:t>πραγματικότητα.</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Έλλειψη αφοσίωσης.</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Υπάρχουν κρυφά θέματα.</a:t>
            </a:r>
            <a:endParaRPr lang="el-GR" dirty="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30</a:t>
            </a:fld>
            <a:endParaRPr lang="el-GR" sz="1400" dirty="0">
              <a:solidFill>
                <a:prstClr val="black"/>
              </a:solidFill>
            </a:endParaRPr>
          </a:p>
        </p:txBody>
      </p:sp>
    </p:spTree>
    <p:extLst>
      <p:ext uri="{BB962C8B-B14F-4D97-AF65-F5344CB8AC3E}">
        <p14:creationId xmlns:p14="http://schemas.microsoft.com/office/powerpoint/2010/main" val="27762547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Συμβουλές</a:t>
            </a:r>
            <a:endParaRPr lang="el-GR"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7500" lnSpcReduction="20000"/>
          </a:bodyPr>
          <a:lstStyle/>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Αποφύγετε τις διενέξεις σχετικά με την ιεραρχία ή τη θέση. Παρουσιάστε η θέση σας όσο πιο λογικά γίνεται. </a:t>
            </a: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Αποφύγετε δηλώσεις του τύπου «</a:t>
            </a:r>
            <a:r>
              <a:rPr lang="el-GR" i="1" dirty="0">
                <a:latin typeface="Times New Roman" pitchFamily="18" charset="0"/>
                <a:cs typeface="Times New Roman" pitchFamily="18" charset="0"/>
              </a:rPr>
              <a:t>κερδίζεις ή χάνεις</a:t>
            </a:r>
            <a:r>
              <a:rPr lang="el-GR" dirty="0" smtClean="0">
                <a:latin typeface="Times New Roman" pitchFamily="18" charset="0"/>
                <a:cs typeface="Times New Roman" pitchFamily="18" charset="0"/>
              </a:rPr>
              <a:t>». </a:t>
            </a:r>
            <a:endParaRPr lang="el-GR" dirty="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Αποφύγετε την αλλαγή απόψεων για να αποφύγετε τη σύγκρουση και για επιτύχετε αρμονία. </a:t>
            </a:r>
          </a:p>
          <a:p>
            <a:pPr marL="365760" indent="-283464" algn="just" eaLnBrk="1" fontAlgn="auto" hangingPunct="1">
              <a:spcAft>
                <a:spcPts val="0"/>
              </a:spcAft>
              <a:buFont typeface="Wingdings 2"/>
              <a:buChar char=""/>
              <a:defRPr/>
            </a:pPr>
            <a:r>
              <a:rPr lang="el-GR" dirty="0" smtClean="0">
                <a:latin typeface="Times New Roman" pitchFamily="18" charset="0"/>
                <a:cs typeface="Times New Roman" pitchFamily="18" charset="0"/>
              </a:rPr>
              <a:t>Να </a:t>
            </a:r>
            <a:r>
              <a:rPr lang="el-GR" dirty="0">
                <a:latin typeface="Times New Roman" pitchFamily="18" charset="0"/>
                <a:cs typeface="Times New Roman" pitchFamily="18" charset="0"/>
              </a:rPr>
              <a:t>φέρεστε στις διαφορετικές απόψεις σαν ένδειξη ελλιπούς μοιράσματος των σχετικών πληροφοριών, κάντε ερωτήσεις. </a:t>
            </a: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Να έχετε τη νοοτροπία ότι οι διαφορετικές απόψεις είναι και φυσικό και </a:t>
            </a:r>
            <a:r>
              <a:rPr lang="el-GR" dirty="0" smtClean="0">
                <a:latin typeface="Times New Roman" pitchFamily="18" charset="0"/>
                <a:cs typeface="Times New Roman" pitchFamily="18" charset="0"/>
              </a:rPr>
              <a:t>υγιές σε </a:t>
            </a:r>
            <a:r>
              <a:rPr lang="el-GR" dirty="0">
                <a:latin typeface="Times New Roman" pitchFamily="18" charset="0"/>
                <a:cs typeface="Times New Roman" pitchFamily="18" charset="0"/>
              </a:rPr>
              <a:t>μια ομάδα </a:t>
            </a:r>
          </a:p>
          <a:p>
            <a:pPr marL="365760" indent="-283464" algn="just" eaLnBrk="1" fontAlgn="auto" hangingPunct="1">
              <a:spcAft>
                <a:spcPts val="0"/>
              </a:spcAft>
              <a:buFont typeface="Wingdings 2"/>
              <a:buChar char=""/>
              <a:defRPr/>
            </a:pPr>
            <a:r>
              <a:rPr lang="el-GR" dirty="0">
                <a:latin typeface="Times New Roman" pitchFamily="18" charset="0"/>
                <a:cs typeface="Times New Roman" pitchFamily="18" charset="0"/>
              </a:rPr>
              <a:t>Θεωρήστε την αρχική συμφωνία με υποψία. </a:t>
            </a:r>
            <a:r>
              <a:rPr lang="el-GR" dirty="0" smtClean="0">
                <a:latin typeface="Times New Roman" pitchFamily="18" charset="0"/>
                <a:cs typeface="Times New Roman" pitchFamily="18" charset="0"/>
              </a:rPr>
              <a:t>Διερευνήστε τους </a:t>
            </a:r>
            <a:r>
              <a:rPr lang="el-GR" dirty="0">
                <a:latin typeface="Times New Roman" pitchFamily="18" charset="0"/>
                <a:cs typeface="Times New Roman" pitchFamily="18" charset="0"/>
              </a:rPr>
              <a:t>λόγους που προκύπτει και βεβαιωθείτε ότι τα μέλη συμφώνησαν </a:t>
            </a:r>
            <a:r>
              <a:rPr lang="el-GR" dirty="0" smtClean="0">
                <a:latin typeface="Times New Roman" pitchFamily="18" charset="0"/>
                <a:cs typeface="Times New Roman" pitchFamily="18" charset="0"/>
              </a:rPr>
              <a:t>πρόθυμα.</a:t>
            </a:r>
            <a:endParaRPr lang="el-GR" dirty="0">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31</a:t>
            </a:fld>
            <a:endParaRPr lang="el-GR" sz="1400" dirty="0">
              <a:solidFill>
                <a:prstClr val="black"/>
              </a:solidFill>
            </a:endParaRPr>
          </a:p>
        </p:txBody>
      </p:sp>
    </p:spTree>
    <p:extLst>
      <p:ext uri="{BB962C8B-B14F-4D97-AF65-F5344CB8AC3E}">
        <p14:creationId xmlns:p14="http://schemas.microsoft.com/office/powerpoint/2010/main" val="39749489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Αρχές που συμβάλλουν στην αντιμετώπιση των συγκρούσεων</a:t>
            </a:r>
            <a:endParaRPr lang="el-GR" b="1" dirty="0">
              <a:solidFill>
                <a:schemeClr val="tx1"/>
              </a:solidFill>
              <a:latin typeface="Times New Roman" pitchFamily="18" charset="0"/>
              <a:cs typeface="Times New Roman" pitchFamily="18" charset="0"/>
            </a:endParaRPr>
          </a:p>
        </p:txBody>
      </p:sp>
      <p:sp>
        <p:nvSpPr>
          <p:cNvPr id="96258" name="2 - Θέση περιεχομένου"/>
          <p:cNvSpPr>
            <a:spLocks noGrp="1"/>
          </p:cNvSpPr>
          <p:nvPr>
            <p:ph idx="1"/>
          </p:nvPr>
        </p:nvSpPr>
        <p:spPr>
          <a:xfrm>
            <a:off x="457200" y="1481138"/>
            <a:ext cx="8229600" cy="4108450"/>
          </a:xfrm>
        </p:spPr>
        <p:txBody>
          <a:bodyPr/>
          <a:lstStyle/>
          <a:p>
            <a:pPr algn="just" eaLnBrk="1" hangingPunct="1"/>
            <a:r>
              <a:rPr lang="el-GR" altLang="el-GR" sz="1800" smtClean="0">
                <a:latin typeface="Times New Roman" pitchFamily="18" charset="0"/>
                <a:cs typeface="Times New Roman" pitchFamily="18" charset="0"/>
              </a:rPr>
              <a:t>Η επικοινωνία είναι μια αμφίδρομη διαδικασία.</a:t>
            </a:r>
          </a:p>
          <a:p>
            <a:pPr algn="just" eaLnBrk="1" hangingPunct="1"/>
            <a:r>
              <a:rPr lang="el-GR" altLang="el-GR" sz="1800" smtClean="0">
                <a:latin typeface="Times New Roman" pitchFamily="18" charset="0"/>
                <a:cs typeface="Times New Roman" pitchFamily="18" charset="0"/>
              </a:rPr>
              <a:t>Χρειάζεται ισορροπία ανάμεσα στο χρόνο που θα ακούσετε και στο χρόνο που θα μιλήσετε.</a:t>
            </a:r>
          </a:p>
          <a:p>
            <a:pPr algn="just" eaLnBrk="1" hangingPunct="1"/>
            <a:r>
              <a:rPr lang="el-GR" altLang="el-GR" sz="1800" smtClean="0">
                <a:latin typeface="Times New Roman" pitchFamily="18" charset="0"/>
                <a:cs typeface="Times New Roman" pitchFamily="18" charset="0"/>
              </a:rPr>
              <a:t>Ακούστε ενεργητικά.</a:t>
            </a:r>
          </a:p>
          <a:p>
            <a:pPr algn="just" eaLnBrk="1" hangingPunct="1"/>
            <a:r>
              <a:rPr lang="el-GR" altLang="el-GR" sz="1800" smtClean="0">
                <a:latin typeface="Times New Roman" pitchFamily="18" charset="0"/>
                <a:cs typeface="Times New Roman" pitchFamily="18" charset="0"/>
              </a:rPr>
              <a:t>Αποφεύγετε τις κρίσεις και τους χαρακτηρισμούς – μιλήστε για αυτό που σας ενοχλεί.</a:t>
            </a:r>
          </a:p>
          <a:p>
            <a:pPr algn="just" eaLnBrk="1" hangingPunct="1"/>
            <a:r>
              <a:rPr lang="el-GR" altLang="el-GR" sz="1800" smtClean="0">
                <a:latin typeface="Times New Roman" pitchFamily="18" charset="0"/>
                <a:cs typeface="Times New Roman" pitchFamily="18" charset="0"/>
              </a:rPr>
              <a:t>Προσπαθήστε να δείξετε ότι καταλαβαίνετε τα συναισθήματα του συνομιλητή σας.</a:t>
            </a:r>
          </a:p>
          <a:p>
            <a:pPr algn="just" eaLnBrk="1" hangingPunct="1"/>
            <a:r>
              <a:rPr lang="el-GR" altLang="el-GR" sz="1800" smtClean="0">
                <a:latin typeface="Times New Roman" pitchFamily="18" charset="0"/>
                <a:cs typeface="Times New Roman" pitchFamily="18" charset="0"/>
              </a:rPr>
              <a:t>Μην θυμώνετε όταν δεν σας καταλαβαίνουν.</a:t>
            </a:r>
          </a:p>
          <a:p>
            <a:pPr algn="just" eaLnBrk="1" hangingPunct="1"/>
            <a:r>
              <a:rPr lang="el-GR" altLang="el-GR" sz="1800" smtClean="0">
                <a:latin typeface="Times New Roman" pitchFamily="18" charset="0"/>
                <a:cs typeface="Times New Roman" pitchFamily="18" charset="0"/>
              </a:rPr>
              <a:t>Μην ξεχνάτε ότι ο τρόπος που επικοινωνείτε με τους άλλους, καθορίζει το αν θα γίνετε κατανοητοί ή όχι.</a:t>
            </a:r>
          </a:p>
          <a:p>
            <a:pPr algn="just" eaLnBrk="1" hangingPunct="1"/>
            <a:r>
              <a:rPr lang="el-GR" altLang="el-GR" sz="1800" smtClean="0">
                <a:latin typeface="Times New Roman" pitchFamily="18" charset="0"/>
                <a:cs typeface="Times New Roman" pitchFamily="18" charset="0"/>
              </a:rPr>
              <a:t>Χρησιμοποιείστε κάθε φορά μια μικρή περίληψη – ανακεφαλαίωση.</a:t>
            </a:r>
          </a:p>
          <a:p>
            <a:pPr eaLnBrk="1" hangingPunct="1"/>
            <a:endParaRPr lang="el-GR" altLang="el-GR" smtClean="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32</a:t>
            </a:fld>
            <a:endParaRPr lang="el-GR" sz="1400" dirty="0">
              <a:solidFill>
                <a:prstClr val="black"/>
              </a:solidFill>
            </a:endParaRPr>
          </a:p>
        </p:txBody>
      </p:sp>
    </p:spTree>
    <p:extLst>
      <p:ext uri="{BB962C8B-B14F-4D97-AF65-F5344CB8AC3E}">
        <p14:creationId xmlns:p14="http://schemas.microsoft.com/office/powerpoint/2010/main" val="9390356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Autofit/>
          </a:bodyPr>
          <a:lstStyle/>
          <a:p>
            <a:pPr algn="ctr" eaLnBrk="1" fontAlgn="auto" hangingPunct="1">
              <a:spcAft>
                <a:spcPts val="0"/>
              </a:spcAft>
              <a:defRPr/>
            </a:pPr>
            <a:r>
              <a:rPr lang="el-GR" sz="4000" b="1" dirty="0" smtClean="0">
                <a:solidFill>
                  <a:schemeClr val="tx1"/>
                </a:solidFill>
                <a:latin typeface="Times New Roman" pitchFamily="18" charset="0"/>
                <a:cs typeface="Times New Roman" pitchFamily="18" charset="0"/>
              </a:rPr>
              <a:t>Τα βασικά χαρακτηριστικά συμπεριφοράς</a:t>
            </a:r>
            <a:r>
              <a:rPr lang="el-GR" sz="4000" b="1" dirty="0" smtClean="0">
                <a:latin typeface="Times New Roman" pitchFamily="18" charset="0"/>
                <a:cs typeface="Times New Roman" pitchFamily="18" charset="0"/>
              </a:rPr>
              <a:t> </a:t>
            </a:r>
            <a:endParaRPr lang="el-GR" sz="4000" b="1" dirty="0" smtClean="0">
              <a:latin typeface="Times New Roman" pitchFamily="18" charset="0"/>
              <a:cs typeface="Times New Roman" pitchFamily="18" charset="0"/>
            </a:endParaRPr>
          </a:p>
        </p:txBody>
      </p:sp>
      <p:sp>
        <p:nvSpPr>
          <p:cNvPr id="107523" name="Rectangle 3"/>
          <p:cNvSpPr>
            <a:spLocks noGrp="1" noChangeArrowheads="1"/>
          </p:cNvSpPr>
          <p:nvPr>
            <p:ph idx="1"/>
          </p:nvPr>
        </p:nvSpPr>
        <p:spPr/>
        <p:txBody>
          <a:bodyPr/>
          <a:lstStyle/>
          <a:p>
            <a:pPr marL="533400" indent="-533400" algn="just" eaLnBrk="1" hangingPunct="1">
              <a:lnSpc>
                <a:spcPct val="90000"/>
              </a:lnSpc>
            </a:pPr>
            <a:r>
              <a:rPr lang="el-GR" altLang="el-GR" sz="2400" smtClean="0">
                <a:latin typeface="Times New Roman" pitchFamily="18" charset="0"/>
              </a:rPr>
              <a:t>Να θέτει απαιτητικούς, αλλά εφικτούς στόχους.</a:t>
            </a:r>
          </a:p>
          <a:p>
            <a:pPr marL="533400" indent="-533400" algn="just" eaLnBrk="1" hangingPunct="1">
              <a:lnSpc>
                <a:spcPct val="90000"/>
              </a:lnSpc>
            </a:pPr>
            <a:r>
              <a:rPr lang="el-GR" altLang="el-GR" sz="2400" smtClean="0">
                <a:latin typeface="Times New Roman" pitchFamily="18" charset="0"/>
              </a:rPr>
              <a:t>Να κάνει αυτό που οφείλει, ακόμη και όταν απαιτείται να λάβει δύσκολες αποφάσεις.</a:t>
            </a:r>
          </a:p>
          <a:p>
            <a:pPr marL="533400" indent="-533400" algn="just" eaLnBrk="1" hangingPunct="1">
              <a:lnSpc>
                <a:spcPct val="90000"/>
              </a:lnSpc>
            </a:pPr>
            <a:r>
              <a:rPr lang="el-GR" altLang="el-GR" sz="2400" smtClean="0">
                <a:latin typeface="Times New Roman" pitchFamily="18" charset="0"/>
              </a:rPr>
              <a:t>Να προσπαθεί με στόχο την ποιότητα, την αποδοτικότητα και την αποτελεσματικότητα σε κάθε πτυχή της εργασίας.</a:t>
            </a:r>
          </a:p>
          <a:p>
            <a:pPr marL="533400" indent="-533400" algn="just" eaLnBrk="1" hangingPunct="1">
              <a:lnSpc>
                <a:spcPct val="90000"/>
              </a:lnSpc>
            </a:pPr>
            <a:r>
              <a:rPr lang="el-GR" altLang="el-GR" sz="2400" smtClean="0">
                <a:latin typeface="Times New Roman" pitchFamily="18" charset="0"/>
              </a:rPr>
              <a:t>Να αναλαμβάνει πρωτοβουλίες για την εξάλειψη των διαδικασιών που είναι περιττές ή την εξάλειψη των γραφειοκρατικών εμποδίων.</a:t>
            </a:r>
          </a:p>
          <a:p>
            <a:pPr marL="533400" indent="-533400" algn="just" eaLnBrk="1" hangingPunct="1">
              <a:lnSpc>
                <a:spcPct val="90000"/>
              </a:lnSpc>
            </a:pPr>
            <a:r>
              <a:rPr lang="el-GR" altLang="el-GR" sz="2400" smtClean="0">
                <a:latin typeface="Times New Roman" pitchFamily="18" charset="0"/>
              </a:rPr>
              <a:t>Να αντιμετωπίζει προβλήματα, εντός λογικών πλαισίων, για την επίτευξη των στόχων γρηγορότερα ή για την υπέρβασή τους.</a:t>
            </a:r>
            <a:endParaRPr lang="en-US" altLang="el-GR" sz="2400" smtClean="0">
              <a:latin typeface="Times New Roman" pitchFamily="18" charset="0"/>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33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5600862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fade">
                                      <p:cBhvr>
                                        <p:cTn id="7" dur="800" decel="100000"/>
                                        <p:tgtEl>
                                          <p:spTgt spid="107522"/>
                                        </p:tgtEl>
                                      </p:cBhvr>
                                    </p:animEffect>
                                    <p:anim calcmode="lin" valueType="num">
                                      <p:cBhvr>
                                        <p:cTn id="8" dur="800" decel="100000" fill="hold"/>
                                        <p:tgtEl>
                                          <p:spTgt spid="107522"/>
                                        </p:tgtEl>
                                        <p:attrNameLst>
                                          <p:attrName>style.rotation</p:attrName>
                                        </p:attrNameLst>
                                      </p:cBhvr>
                                      <p:tavLst>
                                        <p:tav tm="0">
                                          <p:val>
                                            <p:fltVal val="-90"/>
                                          </p:val>
                                        </p:tav>
                                        <p:tav tm="100000">
                                          <p:val>
                                            <p:fltVal val="0"/>
                                          </p:val>
                                        </p:tav>
                                      </p:tavLst>
                                    </p:anim>
                                    <p:anim calcmode="lin" valueType="num">
                                      <p:cBhvr>
                                        <p:cTn id="9" dur="800" decel="100000" fill="hold"/>
                                        <p:tgtEl>
                                          <p:spTgt spid="107522"/>
                                        </p:tgtEl>
                                        <p:attrNameLst>
                                          <p:attrName>ppt_x</p:attrName>
                                        </p:attrNameLst>
                                      </p:cBhvr>
                                      <p:tavLst>
                                        <p:tav tm="0">
                                          <p:val>
                                            <p:strVal val="#ppt_x+0.4"/>
                                          </p:val>
                                        </p:tav>
                                        <p:tav tm="100000">
                                          <p:val>
                                            <p:strVal val="#ppt_x-0.05"/>
                                          </p:val>
                                        </p:tav>
                                      </p:tavLst>
                                    </p:anim>
                                    <p:anim calcmode="lin" valueType="num">
                                      <p:cBhvr>
                                        <p:cTn id="10" dur="800" decel="100000" fill="hold"/>
                                        <p:tgtEl>
                                          <p:spTgt spid="1075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75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752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7523">
                                            <p:txEl>
                                              <p:pRg st="0" end="0"/>
                                            </p:txEl>
                                          </p:spTgt>
                                        </p:tgtEl>
                                        <p:attrNameLst>
                                          <p:attrName>style.visibility</p:attrName>
                                        </p:attrNameLst>
                                      </p:cBhvr>
                                      <p:to>
                                        <p:strVal val="visible"/>
                                      </p:to>
                                    </p:set>
                                    <p:animEffect transition="in" filter="fade">
                                      <p:cBhvr>
                                        <p:cTn id="17" dur="1000"/>
                                        <p:tgtEl>
                                          <p:spTgt spid="107523">
                                            <p:txEl>
                                              <p:pRg st="0" end="0"/>
                                            </p:txEl>
                                          </p:spTgt>
                                        </p:tgtEl>
                                      </p:cBhvr>
                                    </p:animEffect>
                                    <p:anim calcmode="lin" valueType="num">
                                      <p:cBhvr>
                                        <p:cTn id="18" dur="1000" fill="hold"/>
                                        <p:tgtEl>
                                          <p:spTgt spid="10752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75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7523">
                                            <p:txEl>
                                              <p:pRg st="1" end="1"/>
                                            </p:txEl>
                                          </p:spTgt>
                                        </p:tgtEl>
                                        <p:attrNameLst>
                                          <p:attrName>style.visibility</p:attrName>
                                        </p:attrNameLst>
                                      </p:cBhvr>
                                      <p:to>
                                        <p:strVal val="visible"/>
                                      </p:to>
                                    </p:set>
                                    <p:animEffect transition="in" filter="fade">
                                      <p:cBhvr>
                                        <p:cTn id="24" dur="1000"/>
                                        <p:tgtEl>
                                          <p:spTgt spid="107523">
                                            <p:txEl>
                                              <p:pRg st="1" end="1"/>
                                            </p:txEl>
                                          </p:spTgt>
                                        </p:tgtEl>
                                      </p:cBhvr>
                                    </p:animEffect>
                                    <p:anim calcmode="lin" valueType="num">
                                      <p:cBhvr>
                                        <p:cTn id="25" dur="1000" fill="hold"/>
                                        <p:tgtEl>
                                          <p:spTgt spid="10752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75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7523">
                                            <p:txEl>
                                              <p:pRg st="2" end="2"/>
                                            </p:txEl>
                                          </p:spTgt>
                                        </p:tgtEl>
                                        <p:attrNameLst>
                                          <p:attrName>style.visibility</p:attrName>
                                        </p:attrNameLst>
                                      </p:cBhvr>
                                      <p:to>
                                        <p:strVal val="visible"/>
                                      </p:to>
                                    </p:set>
                                    <p:animEffect transition="in" filter="fade">
                                      <p:cBhvr>
                                        <p:cTn id="31" dur="1000"/>
                                        <p:tgtEl>
                                          <p:spTgt spid="107523">
                                            <p:txEl>
                                              <p:pRg st="2" end="2"/>
                                            </p:txEl>
                                          </p:spTgt>
                                        </p:tgtEl>
                                      </p:cBhvr>
                                    </p:animEffect>
                                    <p:anim calcmode="lin" valueType="num">
                                      <p:cBhvr>
                                        <p:cTn id="32" dur="1000" fill="hold"/>
                                        <p:tgtEl>
                                          <p:spTgt spid="10752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75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7523">
                                            <p:txEl>
                                              <p:pRg st="3" end="3"/>
                                            </p:txEl>
                                          </p:spTgt>
                                        </p:tgtEl>
                                        <p:attrNameLst>
                                          <p:attrName>style.visibility</p:attrName>
                                        </p:attrNameLst>
                                      </p:cBhvr>
                                      <p:to>
                                        <p:strVal val="visible"/>
                                      </p:to>
                                    </p:set>
                                    <p:animEffect transition="in" filter="fade">
                                      <p:cBhvr>
                                        <p:cTn id="38" dur="1000"/>
                                        <p:tgtEl>
                                          <p:spTgt spid="107523">
                                            <p:txEl>
                                              <p:pRg st="3" end="3"/>
                                            </p:txEl>
                                          </p:spTgt>
                                        </p:tgtEl>
                                      </p:cBhvr>
                                    </p:animEffect>
                                    <p:anim calcmode="lin" valueType="num">
                                      <p:cBhvr>
                                        <p:cTn id="39" dur="1000" fill="hold"/>
                                        <p:tgtEl>
                                          <p:spTgt spid="10752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75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7523">
                                            <p:txEl>
                                              <p:pRg st="4" end="4"/>
                                            </p:txEl>
                                          </p:spTgt>
                                        </p:tgtEl>
                                        <p:attrNameLst>
                                          <p:attrName>style.visibility</p:attrName>
                                        </p:attrNameLst>
                                      </p:cBhvr>
                                      <p:to>
                                        <p:strVal val="visible"/>
                                      </p:to>
                                    </p:set>
                                    <p:animEffect transition="in" filter="fade">
                                      <p:cBhvr>
                                        <p:cTn id="45" dur="1000"/>
                                        <p:tgtEl>
                                          <p:spTgt spid="107523">
                                            <p:txEl>
                                              <p:pRg st="4" end="4"/>
                                            </p:txEl>
                                          </p:spTgt>
                                        </p:tgtEl>
                                      </p:cBhvr>
                                    </p:animEffect>
                                    <p:anim calcmode="lin" valueType="num">
                                      <p:cBhvr>
                                        <p:cTn id="46" dur="1000" fill="hold"/>
                                        <p:tgtEl>
                                          <p:spTgt spid="10752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75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20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υλικού: </a:t>
            </a:r>
          </a:p>
          <a:p>
            <a:pPr algn="r"/>
            <a:r>
              <a:rPr lang="el-GR" sz="2000" dirty="0" smtClean="0">
                <a:solidFill>
                  <a:schemeClr val="tx1">
                    <a:lumMod val="65000"/>
                    <a:lumOff val="35000"/>
                  </a:schemeClr>
                </a:solidFill>
              </a:rPr>
              <a:t>Μέγας Χρήστος</a:t>
            </a:r>
            <a:endParaRPr lang="el-GR" sz="2000" dirty="0">
              <a:solidFill>
                <a:schemeClr val="tx1">
                  <a:lumMod val="65000"/>
                  <a:lumOff val="35000"/>
                </a:schemeClr>
              </a:solidFill>
            </a:endParaRPr>
          </a:p>
        </p:txBody>
      </p:sp>
      <p:pic>
        <p:nvPicPr>
          <p:cNvPr id="6" name="Εικόνα 1" descr="Λογότυπο για Άδειες χρήσης Creative Commons B Y, NC, ND.">
            <a:hlinkClick r:id="rId3" tooltip="Μετάβαση στην Άδεια Χρήσης"/>
          </p:cNvPr>
          <p:cNvPicPr>
            <a:picLocks noChangeAspect="1" noChangeArrowheads="1"/>
          </p:cNvPicPr>
          <p:nvPr/>
        </p:nvPicPr>
        <p:blipFill>
          <a:blip r:embed="rId4"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671789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5" action="ppaction://hlinksldjump" tooltip="Μετάβαση στη Διαφάνεια 6"/>
          </p:cNvPr>
          <p:cNvSpPr/>
          <p:nvPr/>
        </p:nvSpPr>
        <p:spPr>
          <a:xfrm>
            <a:off x="809255" y="1906645"/>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hlinkClick r:id="rId5" action="ppaction://hlinksldjump"/>
              </a:rPr>
              <a:t>1) </a:t>
            </a:r>
            <a:r>
              <a:rPr lang="el-GR" sz="2800" i="1" dirty="0" smtClean="0">
                <a:solidFill>
                  <a:srgbClr val="0070C0"/>
                </a:solidFill>
                <a:hlinkClick r:id="rId5" action="ppaction://hlinksldjump"/>
              </a:rPr>
              <a:t>Συναισθηματική Νοημοσύνη</a:t>
            </a:r>
            <a:endParaRPr lang="el-GR" i="1" dirty="0">
              <a:solidFill>
                <a:srgbClr val="0070C0"/>
              </a:solidFill>
            </a:endParaRPr>
          </a:p>
        </p:txBody>
      </p:sp>
      <p:sp>
        <p:nvSpPr>
          <p:cNvPr id="14" name="Θέση περιεχομένου 2">
            <a:hlinkClick r:id="rId6" action="ppaction://hlinksldjump" tooltip="Μετάβαση στη Διαφάνεια 9"/>
          </p:cNvPr>
          <p:cNvSpPr/>
          <p:nvPr>
            <p:custDataLst>
              <p:tags r:id="rId2"/>
            </p:custDataLst>
          </p:nvPr>
        </p:nvSpPr>
        <p:spPr>
          <a:xfrm>
            <a:off x="809258" y="2685952"/>
            <a:ext cx="74351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hlinkClick r:id="rId7" action="ppaction://hlinksldjump"/>
              </a:rPr>
              <a:t>2) Οι Ομάδες στο σύγχρονο εργασιακό περιβάλλον</a:t>
            </a:r>
            <a:endParaRPr lang="el-GR" sz="2800" i="1" dirty="0">
              <a:solidFill>
                <a:srgbClr val="0070C0"/>
              </a:solidFill>
            </a:endParaRPr>
          </a:p>
        </p:txBody>
      </p:sp>
      <p:sp>
        <p:nvSpPr>
          <p:cNvPr id="7" name="Θέση περιεχομένου 2">
            <a:hlinkClick r:id="rId6" action="ppaction://hlinksldjump" tooltip="Μετάβαση στη Διαφάνεια 9"/>
          </p:cNvPr>
          <p:cNvSpPr/>
          <p:nvPr>
            <p:custDataLst>
              <p:tags r:id="rId3"/>
            </p:custDataLst>
          </p:nvPr>
        </p:nvSpPr>
        <p:spPr>
          <a:xfrm>
            <a:off x="809252" y="3501008"/>
            <a:ext cx="74351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hlinkClick r:id="rId8" action="ppaction://hlinksldjump"/>
              </a:rPr>
              <a:t>3</a:t>
            </a:r>
            <a:r>
              <a:rPr lang="el-GR" sz="2800" i="1" dirty="0" smtClean="0">
                <a:solidFill>
                  <a:srgbClr val="0070C0"/>
                </a:solidFill>
                <a:hlinkClick r:id="rId8" action="ppaction://hlinksldjump"/>
              </a:rPr>
              <a:t>) Συγκρουσιακές Διαδικασίες</a:t>
            </a:r>
            <a:endParaRPr lang="el-GR" sz="2800" i="1" dirty="0">
              <a:solidFill>
                <a:srgbClr val="0070C0"/>
              </a:solidFill>
            </a:endParaRPr>
          </a:p>
        </p:txBody>
      </p:sp>
      <p:sp>
        <p:nvSpPr>
          <p:cNvPr id="9"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4</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075515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67544" y="2348880"/>
            <a:ext cx="8229600" cy="1143000"/>
          </a:xfrm>
        </p:spPr>
        <p:txBody>
          <a:bodyPr>
            <a:normAutofit fontScale="90000"/>
          </a:bodyPr>
          <a:lstStyle/>
          <a:p>
            <a:pPr>
              <a:defRPr/>
            </a:pPr>
            <a:r>
              <a:rPr lang="el-GR" altLang="el-GR" b="1" dirty="0">
                <a:latin typeface="Times New Roman" pitchFamily="18" charset="0"/>
                <a:cs typeface="Times New Roman" pitchFamily="18" charset="0"/>
              </a:rPr>
              <a:t>ΣΥΝΑΙΣΘΗΜΑΤΙΚΗ ΝΟΗΜΟΣΥΝΗ</a:t>
            </a:r>
            <a:br>
              <a:rPr lang="el-GR" altLang="el-GR" b="1" dirty="0">
                <a:latin typeface="Times New Roman" pitchFamily="18" charset="0"/>
                <a:cs typeface="Times New Roman" pitchFamily="18" charset="0"/>
              </a:rPr>
            </a:br>
            <a:endParaRPr lang="el-GR" dirty="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extLst>
      <p:ext uri="{BB962C8B-B14F-4D97-AF65-F5344CB8AC3E}">
        <p14:creationId xmlns:p14="http://schemas.microsoft.com/office/powerpoint/2010/main" val="23964571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rtlCol="0">
            <a:normAutofit fontScale="55000" lnSpcReduction="20000"/>
          </a:bodyPr>
          <a:lstStyle/>
          <a:p>
            <a:pPr marL="274320" indent="-274320" eaLnBrk="1" fontAlgn="auto" hangingPunct="1">
              <a:lnSpc>
                <a:spcPct val="160000"/>
              </a:lnSpc>
              <a:spcAft>
                <a:spcPts val="0"/>
              </a:spcAft>
              <a:buFont typeface="Wingdings 3" pitchFamily="18" charset="2"/>
              <a:buNone/>
              <a:defRPr/>
            </a:pPr>
            <a:r>
              <a:rPr lang="el-GR" dirty="0" smtClean="0">
                <a:latin typeface="Times New Roman" pitchFamily="18" charset="0"/>
                <a:cs typeface="Times New Roman" pitchFamily="18" charset="0"/>
              </a:rPr>
              <a:t>	Πρόκειται για την ευφυή αντίληψη των συναισθημάτων. </a:t>
            </a:r>
          </a:p>
          <a:p>
            <a:pPr marL="274320" indent="-274320" eaLnBrk="1" fontAlgn="auto" hangingPunct="1">
              <a:lnSpc>
                <a:spcPct val="160000"/>
              </a:lnSpc>
              <a:spcAft>
                <a:spcPts val="0"/>
              </a:spcAft>
              <a:buFont typeface="Wingdings 3" pitchFamily="18" charset="2"/>
              <a:buNone/>
              <a:defRPr/>
            </a:pPr>
            <a:r>
              <a:rPr lang="el-GR" dirty="0" smtClean="0">
                <a:latin typeface="Times New Roman" pitchFamily="18" charset="0"/>
                <a:cs typeface="Times New Roman" pitchFamily="18" charset="0"/>
              </a:rPr>
              <a:t>	Ο ηγέτης σήμερα καλείται κατ’ αρχάς να αντιληφθεί και στη συνέχεια να διαχειριστεί και να αξιοποιήσει με τον κατάλληλο τρόπο τα δικά του συναισθήματα. </a:t>
            </a:r>
          </a:p>
          <a:p>
            <a:pPr marL="274320" indent="-274320" eaLnBrk="1" fontAlgn="auto" hangingPunct="1">
              <a:lnSpc>
                <a:spcPct val="160000"/>
              </a:lnSpc>
              <a:spcAft>
                <a:spcPts val="0"/>
              </a:spcAft>
              <a:buFont typeface="Wingdings 3" pitchFamily="18" charset="2"/>
              <a:buNone/>
              <a:defRPr/>
            </a:pPr>
            <a:r>
              <a:rPr lang="el-GR" dirty="0" smtClean="0">
                <a:latin typeface="Times New Roman" pitchFamily="18" charset="0"/>
                <a:cs typeface="Times New Roman" pitchFamily="18" charset="0"/>
              </a:rPr>
              <a:t>	Οφείλει να είναι σε θέση να αντιλαμβάνεται τα συναισθήματα των ανθρώπων με τους οποίους συνεργάζεται, των υφισταμένων του. </a:t>
            </a:r>
          </a:p>
          <a:p>
            <a:pPr marL="274320" indent="-274320" eaLnBrk="1" fontAlgn="auto" hangingPunct="1">
              <a:lnSpc>
                <a:spcPct val="160000"/>
              </a:lnSpc>
              <a:spcAft>
                <a:spcPts val="0"/>
              </a:spcAft>
              <a:buFont typeface="Wingdings 3" pitchFamily="18" charset="2"/>
              <a:buNone/>
              <a:defRPr/>
            </a:pPr>
            <a:r>
              <a:rPr lang="el-GR" dirty="0" smtClean="0">
                <a:latin typeface="Times New Roman" pitchFamily="18" charset="0"/>
                <a:cs typeface="Times New Roman" pitchFamily="18" charset="0"/>
              </a:rPr>
              <a:t>	Πρόκειται για την «</a:t>
            </a:r>
            <a:r>
              <a:rPr lang="el-GR" i="1" dirty="0" smtClean="0">
                <a:latin typeface="Times New Roman" pitchFamily="18" charset="0"/>
                <a:cs typeface="Times New Roman" pitchFamily="18" charset="0"/>
              </a:rPr>
              <a:t>κοινωνική νοημοσύνη</a:t>
            </a:r>
            <a:r>
              <a:rPr lang="el-GR" dirty="0" smtClean="0">
                <a:latin typeface="Times New Roman" pitchFamily="18" charset="0"/>
                <a:cs typeface="Times New Roman" pitchFamily="18" charset="0"/>
              </a:rPr>
              <a:t>», την ικανότητα του ατόμου δηλαδή να διαβάζει το πώς αισθάνονται οι άνθρωποι γύρω του. </a:t>
            </a:r>
          </a:p>
          <a:p>
            <a:pPr marL="274320" indent="-274320" eaLnBrk="1" fontAlgn="auto" hangingPunct="1">
              <a:lnSpc>
                <a:spcPct val="160000"/>
              </a:lnSpc>
              <a:spcAft>
                <a:spcPts val="0"/>
              </a:spcAft>
              <a:buFont typeface="Wingdings 3" pitchFamily="18" charset="2"/>
              <a:buNone/>
              <a:defRPr/>
            </a:pPr>
            <a:r>
              <a:rPr lang="el-GR" dirty="0" smtClean="0">
                <a:latin typeface="Times New Roman" pitchFamily="18" charset="0"/>
                <a:cs typeface="Times New Roman" pitchFamily="18" charset="0"/>
              </a:rPr>
              <a:t>	Πρόκειται για ένα σπάνιο χάρισμα, όμως η ηγεσία είναι πάνω από όλα σχέση. </a:t>
            </a:r>
          </a:p>
          <a:p>
            <a:pPr marL="274320" indent="-274320" eaLnBrk="1" fontAlgn="auto" hangingPunct="1">
              <a:lnSpc>
                <a:spcPct val="160000"/>
              </a:lnSpc>
              <a:spcAft>
                <a:spcPts val="0"/>
              </a:spcAft>
              <a:buFont typeface="Wingdings 3" pitchFamily="18" charset="2"/>
              <a:buNone/>
              <a:defRPr/>
            </a:pPr>
            <a:r>
              <a:rPr lang="el-GR" dirty="0" smtClean="0">
                <a:latin typeface="Times New Roman" pitchFamily="18" charset="0"/>
                <a:cs typeface="Times New Roman" pitchFamily="18" charset="0"/>
              </a:rPr>
              <a:t>	Αν αυτό δεν γίνεται αντιληπτό από τον ηγέτη, τότε υπάρχει πρόβλημα στον οργανισμό.</a:t>
            </a:r>
            <a:endParaRPr lang="el-GR" dirty="0">
              <a:latin typeface="Times New Roman" pitchFamily="18" charset="0"/>
              <a:cs typeface="Times New Roman" pitchFamily="18" charset="0"/>
            </a:endParaRPr>
          </a:p>
        </p:txBody>
      </p:sp>
      <p:sp>
        <p:nvSpPr>
          <p:cNvPr id="49154" name="2 - Τίτλος"/>
          <p:cNvSpPr>
            <a:spLocks noGrp="1"/>
          </p:cNvSpPr>
          <p:nvPr>
            <p:ph type="title"/>
          </p:nvPr>
        </p:nvSpPr>
        <p:spPr/>
        <p:txBody>
          <a:bodyPr/>
          <a:lstStyle/>
          <a:p>
            <a:pPr algn="ctr" eaLnBrk="1" fontAlgn="auto" hangingPunct="1">
              <a:spcAft>
                <a:spcPts val="0"/>
              </a:spcAft>
              <a:defRPr/>
            </a:pPr>
            <a:r>
              <a:rPr lang="el-GR" b="1" dirty="0" smtClean="0">
                <a:solidFill>
                  <a:schemeClr val="tx1"/>
                </a:solidFill>
                <a:latin typeface="Times New Roman" pitchFamily="18" charset="0"/>
                <a:cs typeface="Times New Roman" pitchFamily="18" charset="0"/>
              </a:rPr>
              <a:t>Συναισθηματική νοημοσύνη</a:t>
            </a: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6</a:t>
            </a:fld>
            <a:endParaRPr lang="el-GR" sz="1400" dirty="0">
              <a:solidFill>
                <a:prstClr val="black"/>
              </a:solidFill>
            </a:endParaRPr>
          </a:p>
        </p:txBody>
      </p:sp>
    </p:spTree>
    <p:extLst>
      <p:ext uri="{BB962C8B-B14F-4D97-AF65-F5344CB8AC3E}">
        <p14:creationId xmlns:p14="http://schemas.microsoft.com/office/powerpoint/2010/main" val="27417755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04" name="2 - Τίτλος"/>
          <p:cNvSpPr>
            <a:spLocks noGrp="1"/>
          </p:cNvSpPr>
          <p:nvPr>
            <p:ph type="title"/>
          </p:nvPr>
        </p:nvSpPr>
        <p:spPr>
          <a:xfrm>
            <a:off x="457200" y="274638"/>
            <a:ext cx="8229600" cy="1066130"/>
          </a:xfrm>
        </p:spPr>
        <p:txBody>
          <a:bodyPr>
            <a:normAutofit fontScale="90000"/>
          </a:bodyPr>
          <a:lstStyle/>
          <a:p>
            <a:pPr algn="ctr" eaLnBrk="1" fontAlgn="auto" hangingPunct="1">
              <a:spcAft>
                <a:spcPts val="0"/>
              </a:spcAft>
              <a:defRPr/>
            </a:pPr>
            <a:r>
              <a:rPr lang="el-GR" sz="2800" b="1" dirty="0" smtClean="0">
                <a:solidFill>
                  <a:schemeClr val="tx1"/>
                </a:solidFill>
                <a:latin typeface="Times New Roman" pitchFamily="18" charset="0"/>
                <a:cs typeface="Times New Roman" pitchFamily="18" charset="0"/>
              </a:rPr>
              <a:t>ΤΟ ΜΟΝΤΕΛΟ ΤΗΣ ΣΥΝΑΙΣΘΗΜΑΤΙΚΗΣ ΝΟΗΜΟΣΥΝΗΣ </a:t>
            </a:r>
            <a:r>
              <a:rPr lang="el-GR" sz="2800" b="1" dirty="0" smtClean="0">
                <a:solidFill>
                  <a:schemeClr val="tx1"/>
                </a:solidFill>
                <a:latin typeface="Times New Roman" pitchFamily="18" charset="0"/>
                <a:cs typeface="Times New Roman" pitchFamily="18" charset="0"/>
              </a:rPr>
              <a:t/>
            </a:r>
            <a:br>
              <a:rPr lang="el-GR" sz="2800" b="1" dirty="0" smtClean="0">
                <a:solidFill>
                  <a:schemeClr val="tx1"/>
                </a:solidFill>
                <a:latin typeface="Times New Roman" pitchFamily="18" charset="0"/>
                <a:cs typeface="Times New Roman" pitchFamily="18" charset="0"/>
              </a:rPr>
            </a:br>
            <a:r>
              <a:rPr lang="el-GR" sz="2800" b="1" dirty="0" smtClean="0">
                <a:solidFill>
                  <a:schemeClr val="tx1"/>
                </a:solidFill>
                <a:latin typeface="Times New Roman" pitchFamily="18" charset="0"/>
                <a:cs typeface="Times New Roman" pitchFamily="18" charset="0"/>
              </a:rPr>
              <a:t>(</a:t>
            </a:r>
            <a:r>
              <a:rPr lang="en-US" sz="2800" b="1" dirty="0" smtClean="0">
                <a:solidFill>
                  <a:schemeClr val="tx1"/>
                </a:solidFill>
                <a:latin typeface="Times New Roman" pitchFamily="18" charset="0"/>
                <a:cs typeface="Times New Roman" pitchFamily="18" charset="0"/>
              </a:rPr>
              <a:t>Coleman, </a:t>
            </a:r>
            <a:r>
              <a:rPr lang="en-US" sz="2800" b="1" dirty="0" err="1" smtClean="0">
                <a:solidFill>
                  <a:schemeClr val="tx1"/>
                </a:solidFill>
                <a:latin typeface="Times New Roman" pitchFamily="18" charset="0"/>
                <a:cs typeface="Times New Roman" pitchFamily="18" charset="0"/>
              </a:rPr>
              <a:t>Boyatzis</a:t>
            </a:r>
            <a:r>
              <a:rPr lang="en-US" sz="2800" b="1" dirty="0" smtClean="0">
                <a:solidFill>
                  <a:schemeClr val="tx1"/>
                </a:solidFill>
                <a:latin typeface="Times New Roman" pitchFamily="18" charset="0"/>
                <a:cs typeface="Times New Roman" pitchFamily="18" charset="0"/>
              </a:rPr>
              <a:t>, McKee 2002)</a:t>
            </a:r>
            <a:endParaRPr lang="el-GR" sz="2800" b="1" dirty="0" smtClean="0">
              <a:solidFill>
                <a:schemeClr val="tx1"/>
              </a:solidFill>
              <a:latin typeface="Times New Roman" pitchFamily="18" charset="0"/>
              <a:cs typeface="Times New Roman" pitchFamily="18" charset="0"/>
            </a:endParaRPr>
          </a:p>
        </p:txBody>
      </p:sp>
      <p:graphicFrame>
        <p:nvGraphicFramePr>
          <p:cNvPr id="4" name="3 - Θέση περιεχομένου"/>
          <p:cNvGraphicFramePr>
            <a:graphicFrameLocks noGrp="1"/>
          </p:cNvGraphicFramePr>
          <p:nvPr>
            <p:ph idx="1"/>
            <p:custDataLst>
              <p:tags r:id="rId2"/>
            </p:custDataLst>
            <p:extLst>
              <p:ext uri="{D42A27DB-BD31-4B8C-83A1-F6EECF244321}">
                <p14:modId xmlns:p14="http://schemas.microsoft.com/office/powerpoint/2010/main" val="1261308154"/>
              </p:ext>
            </p:extLst>
          </p:nvPr>
        </p:nvGraphicFramePr>
        <p:xfrm>
          <a:off x="323528" y="1484784"/>
          <a:ext cx="8568952" cy="4536504"/>
        </p:xfrm>
        <a:graphic>
          <a:graphicData uri="http://schemas.openxmlformats.org/drawingml/2006/table">
            <a:tbl>
              <a:tblPr firstRow="1" bandRow="1">
                <a:tableStyleId>{7E9639D4-E3E2-4D34-9284-5A2195B3D0D7}</a:tableStyleId>
              </a:tblPr>
              <a:tblGrid>
                <a:gridCol w="4284476"/>
                <a:gridCol w="4284476"/>
              </a:tblGrid>
              <a:tr h="1551962">
                <a:tc>
                  <a:txBody>
                    <a:bodyPr/>
                    <a:lstStyle/>
                    <a:p>
                      <a:pPr algn="ctr"/>
                      <a:r>
                        <a:rPr lang="el-GR" sz="1800" dirty="0" smtClean="0">
                          <a:latin typeface="Times New Roman" pitchFamily="18" charset="0"/>
                          <a:cs typeface="Times New Roman" pitchFamily="18" charset="0"/>
                        </a:rPr>
                        <a:t>ΑΥΤΟΕΠΙΓΝΩΣΗ</a:t>
                      </a:r>
                    </a:p>
                    <a:p>
                      <a:pPr algn="l">
                        <a:buFont typeface="Arial" pitchFamily="34" charset="0"/>
                        <a:buChar char="•"/>
                      </a:pPr>
                      <a:r>
                        <a:rPr lang="el-GR" sz="1800" b="0" dirty="0" smtClean="0">
                          <a:latin typeface="Times New Roman" pitchFamily="18" charset="0"/>
                          <a:cs typeface="Times New Roman" pitchFamily="18" charset="0"/>
                        </a:rPr>
                        <a:t>Συναισθηματική</a:t>
                      </a:r>
                      <a:r>
                        <a:rPr lang="el-GR" sz="1800" b="0" baseline="0" dirty="0" smtClean="0">
                          <a:latin typeface="Times New Roman" pitchFamily="18" charset="0"/>
                          <a:cs typeface="Times New Roman" pitchFamily="18" charset="0"/>
                        </a:rPr>
                        <a:t> αυτοεπίγνωση</a:t>
                      </a:r>
                    </a:p>
                    <a:p>
                      <a:pPr algn="l">
                        <a:buFont typeface="Arial" pitchFamily="34" charset="0"/>
                        <a:buChar char="•"/>
                      </a:pPr>
                      <a:r>
                        <a:rPr lang="el-GR" sz="1800" b="0" baseline="0" dirty="0" smtClean="0">
                          <a:latin typeface="Times New Roman" pitchFamily="18" charset="0"/>
                          <a:cs typeface="Times New Roman" pitchFamily="18" charset="0"/>
                        </a:rPr>
                        <a:t>Ακριβής </a:t>
                      </a:r>
                      <a:r>
                        <a:rPr lang="el-GR" sz="1800" b="0" baseline="0" dirty="0" err="1" smtClean="0">
                          <a:latin typeface="Times New Roman" pitchFamily="18" charset="0"/>
                          <a:cs typeface="Times New Roman" pitchFamily="18" charset="0"/>
                        </a:rPr>
                        <a:t>αυτοαξιολόγηση</a:t>
                      </a:r>
                      <a:endParaRPr lang="el-GR" sz="1800" b="0" baseline="0" dirty="0" smtClean="0">
                        <a:latin typeface="Times New Roman" pitchFamily="18" charset="0"/>
                        <a:cs typeface="Times New Roman" pitchFamily="18" charset="0"/>
                      </a:endParaRPr>
                    </a:p>
                    <a:p>
                      <a:pPr algn="l">
                        <a:buFont typeface="Arial" pitchFamily="34" charset="0"/>
                        <a:buChar char="•"/>
                      </a:pPr>
                      <a:r>
                        <a:rPr lang="el-GR" sz="1800" b="0" baseline="0" dirty="0" smtClean="0">
                          <a:latin typeface="Times New Roman" pitchFamily="18" charset="0"/>
                          <a:cs typeface="Times New Roman" pitchFamily="18" charset="0"/>
                        </a:rPr>
                        <a:t>Αυτοπεποίθηση</a:t>
                      </a:r>
                      <a:endParaRPr lang="el-GR" sz="1800" b="0" dirty="0">
                        <a:solidFill>
                          <a:schemeClr val="tx1"/>
                        </a:solidFill>
                        <a:latin typeface="Times New Roman" pitchFamily="18" charset="0"/>
                        <a:cs typeface="Times New Roman" pitchFamily="18" charset="0"/>
                      </a:endParaRPr>
                    </a:p>
                  </a:txBody>
                  <a:tcPr marT="45724" marB="45724"/>
                </a:tc>
                <a:tc>
                  <a:txBody>
                    <a:bodyPr/>
                    <a:lstStyle/>
                    <a:p>
                      <a:pPr algn="ctr"/>
                      <a:r>
                        <a:rPr lang="el-GR" sz="1800" b="1" dirty="0" smtClean="0">
                          <a:latin typeface="Times New Roman" pitchFamily="18" charset="0"/>
                          <a:cs typeface="Times New Roman" pitchFamily="18" charset="0"/>
                        </a:rPr>
                        <a:t>ΚΟΙΝΩΝΙΚΗ ΕΠΙΓΝΩΣΗ</a:t>
                      </a:r>
                    </a:p>
                    <a:p>
                      <a:pPr algn="l">
                        <a:buFont typeface="Arial" pitchFamily="34" charset="0"/>
                        <a:buChar char="•"/>
                      </a:pPr>
                      <a:r>
                        <a:rPr lang="el-GR" sz="1800" b="0" dirty="0" err="1" smtClean="0">
                          <a:latin typeface="Times New Roman" pitchFamily="18" charset="0"/>
                          <a:cs typeface="Times New Roman" pitchFamily="18" charset="0"/>
                        </a:rPr>
                        <a:t>Ενσυναίσθηση</a:t>
                      </a:r>
                      <a:endParaRPr lang="el-GR" sz="1800" b="0" dirty="0" smtClean="0">
                        <a:latin typeface="Times New Roman" pitchFamily="18" charset="0"/>
                        <a:cs typeface="Times New Roman" pitchFamily="18" charset="0"/>
                      </a:endParaRPr>
                    </a:p>
                    <a:p>
                      <a:pPr algn="l">
                        <a:buFont typeface="Arial" pitchFamily="34" charset="0"/>
                        <a:buChar char="•"/>
                      </a:pPr>
                      <a:r>
                        <a:rPr lang="el-GR" sz="1800" b="0" dirty="0" smtClean="0">
                          <a:latin typeface="Times New Roman" pitchFamily="18" charset="0"/>
                          <a:cs typeface="Times New Roman" pitchFamily="18" charset="0"/>
                        </a:rPr>
                        <a:t>Οργανωσιακή επίγνωση</a:t>
                      </a:r>
                    </a:p>
                    <a:p>
                      <a:pPr algn="l">
                        <a:buFont typeface="Arial" pitchFamily="34" charset="0"/>
                        <a:buChar char="•"/>
                      </a:pPr>
                      <a:r>
                        <a:rPr lang="el-GR" sz="1800" b="0" dirty="0" smtClean="0">
                          <a:latin typeface="Times New Roman" pitchFamily="18" charset="0"/>
                          <a:cs typeface="Times New Roman" pitchFamily="18" charset="0"/>
                        </a:rPr>
                        <a:t>Εξυπηρέτηση</a:t>
                      </a:r>
                      <a:endParaRPr lang="el-GR" sz="1800" b="0" dirty="0">
                        <a:solidFill>
                          <a:schemeClr val="tx1"/>
                        </a:solidFill>
                        <a:latin typeface="Times New Roman" pitchFamily="18" charset="0"/>
                        <a:cs typeface="Times New Roman" pitchFamily="18" charset="0"/>
                      </a:endParaRPr>
                    </a:p>
                  </a:txBody>
                  <a:tcPr marT="45724" marB="45724"/>
                </a:tc>
              </a:tr>
              <a:tr h="2984542">
                <a:tc>
                  <a:txBody>
                    <a:bodyPr/>
                    <a:lstStyle/>
                    <a:p>
                      <a:pPr algn="l"/>
                      <a:r>
                        <a:rPr lang="el-GR" sz="1800" b="1" dirty="0" smtClean="0">
                          <a:latin typeface="Times New Roman" pitchFamily="18" charset="0"/>
                          <a:cs typeface="Times New Roman" pitchFamily="18" charset="0"/>
                        </a:rPr>
                        <a:t>ΑΥΤΟΔΙΑΧΕΙΡΙΣΗ</a:t>
                      </a:r>
                    </a:p>
                    <a:p>
                      <a:pPr algn="l">
                        <a:buFont typeface="Arial" pitchFamily="34" charset="0"/>
                        <a:buChar char="•"/>
                      </a:pPr>
                      <a:r>
                        <a:rPr lang="el-GR" sz="1800" dirty="0" smtClean="0">
                          <a:latin typeface="Times New Roman" pitchFamily="18" charset="0"/>
                          <a:cs typeface="Times New Roman" pitchFamily="18" charset="0"/>
                        </a:rPr>
                        <a:t>Αυτοέλεγχος</a:t>
                      </a:r>
                      <a:endParaRPr lang="en-US" sz="1800" dirty="0" smtClean="0">
                        <a:latin typeface="Times New Roman" pitchFamily="18" charset="0"/>
                        <a:cs typeface="Times New Roman" pitchFamily="18" charset="0"/>
                      </a:endParaRPr>
                    </a:p>
                    <a:p>
                      <a:pPr algn="l">
                        <a:buFont typeface="Arial" pitchFamily="34" charset="0"/>
                        <a:buChar char="•"/>
                      </a:pPr>
                      <a:r>
                        <a:rPr lang="el-GR" sz="1800" dirty="0" smtClean="0">
                          <a:latin typeface="Times New Roman" pitchFamily="18" charset="0"/>
                          <a:cs typeface="Times New Roman" pitchFamily="18" charset="0"/>
                        </a:rPr>
                        <a:t>Διαφάνεια</a:t>
                      </a:r>
                    </a:p>
                    <a:p>
                      <a:pPr algn="l">
                        <a:buFont typeface="Arial" pitchFamily="34" charset="0"/>
                        <a:buChar char="•"/>
                      </a:pPr>
                      <a:r>
                        <a:rPr lang="el-GR" sz="1800" dirty="0" smtClean="0">
                          <a:latin typeface="Times New Roman" pitchFamily="18" charset="0"/>
                          <a:cs typeface="Times New Roman" pitchFamily="18" charset="0"/>
                        </a:rPr>
                        <a:t>Προσαρμοστικότητα</a:t>
                      </a:r>
                    </a:p>
                    <a:p>
                      <a:pPr algn="l">
                        <a:buFont typeface="Arial" pitchFamily="34" charset="0"/>
                        <a:buChar char="•"/>
                      </a:pPr>
                      <a:r>
                        <a:rPr lang="el-GR" sz="1800" dirty="0" smtClean="0">
                          <a:latin typeface="Times New Roman" pitchFamily="18" charset="0"/>
                          <a:cs typeface="Times New Roman" pitchFamily="18" charset="0"/>
                        </a:rPr>
                        <a:t>Επίτευξη</a:t>
                      </a:r>
                    </a:p>
                    <a:p>
                      <a:pPr algn="l">
                        <a:buFont typeface="Arial" pitchFamily="34" charset="0"/>
                        <a:buChar char="•"/>
                      </a:pPr>
                      <a:r>
                        <a:rPr lang="el-GR" sz="1800" dirty="0" smtClean="0">
                          <a:latin typeface="Times New Roman" pitchFamily="18" charset="0"/>
                          <a:cs typeface="Times New Roman" pitchFamily="18" charset="0"/>
                        </a:rPr>
                        <a:t>Πρωτοβουλία</a:t>
                      </a:r>
                    </a:p>
                    <a:p>
                      <a:pPr algn="l">
                        <a:buFont typeface="Arial" pitchFamily="34" charset="0"/>
                        <a:buChar char="•"/>
                      </a:pPr>
                      <a:r>
                        <a:rPr lang="el-GR" sz="1800" dirty="0" smtClean="0">
                          <a:latin typeface="Times New Roman" pitchFamily="18" charset="0"/>
                          <a:cs typeface="Times New Roman" pitchFamily="18" charset="0"/>
                        </a:rPr>
                        <a:t>Αισιοδοξία</a:t>
                      </a:r>
                    </a:p>
                    <a:p>
                      <a:pPr algn="ctr"/>
                      <a:endParaRPr lang="el-GR" sz="1800" b="1" dirty="0">
                        <a:solidFill>
                          <a:schemeClr val="tx1"/>
                        </a:solidFill>
                        <a:latin typeface="Times New Roman" pitchFamily="18" charset="0"/>
                        <a:cs typeface="Times New Roman" pitchFamily="18" charset="0"/>
                      </a:endParaRPr>
                    </a:p>
                  </a:txBody>
                  <a:tcPr marT="45724" marB="45724"/>
                </a:tc>
                <a:tc>
                  <a:txBody>
                    <a:bodyPr/>
                    <a:lstStyle/>
                    <a:p>
                      <a:pPr algn="l"/>
                      <a:r>
                        <a:rPr lang="el-GR" sz="1800" b="1" dirty="0" smtClean="0">
                          <a:latin typeface="Times New Roman" pitchFamily="18" charset="0"/>
                          <a:cs typeface="Times New Roman" pitchFamily="18" charset="0"/>
                        </a:rPr>
                        <a:t>ΔΙΑΧΕΙΡΙΣΗ ΣΧΕΣΕΩΝ</a:t>
                      </a:r>
                    </a:p>
                    <a:p>
                      <a:pPr algn="l">
                        <a:buFont typeface="Arial" pitchFamily="34" charset="0"/>
                        <a:buChar char="•"/>
                      </a:pPr>
                      <a:r>
                        <a:rPr lang="el-GR" sz="1800" dirty="0" smtClean="0">
                          <a:latin typeface="Times New Roman" pitchFamily="18" charset="0"/>
                          <a:cs typeface="Times New Roman" pitchFamily="18" charset="0"/>
                        </a:rPr>
                        <a:t>Έμπνευση</a:t>
                      </a:r>
                    </a:p>
                    <a:p>
                      <a:pPr algn="l">
                        <a:buFont typeface="Arial" pitchFamily="34" charset="0"/>
                        <a:buChar char="•"/>
                      </a:pPr>
                      <a:r>
                        <a:rPr lang="el-GR" sz="1800" dirty="0" smtClean="0">
                          <a:latin typeface="Times New Roman" pitchFamily="18" charset="0"/>
                          <a:cs typeface="Times New Roman" pitchFamily="18" charset="0"/>
                        </a:rPr>
                        <a:t>Επιρροή</a:t>
                      </a:r>
                    </a:p>
                    <a:p>
                      <a:pPr algn="l">
                        <a:buFont typeface="Arial" pitchFamily="34" charset="0"/>
                        <a:buChar char="•"/>
                      </a:pPr>
                      <a:r>
                        <a:rPr lang="el-GR" sz="1800" dirty="0" smtClean="0">
                          <a:latin typeface="Times New Roman" pitchFamily="18" charset="0"/>
                          <a:cs typeface="Times New Roman" pitchFamily="18" charset="0"/>
                        </a:rPr>
                        <a:t>Ανάπτυξη των άλλων</a:t>
                      </a:r>
                    </a:p>
                    <a:p>
                      <a:pPr algn="l">
                        <a:buFont typeface="Arial" pitchFamily="34" charset="0"/>
                        <a:buChar char="•"/>
                      </a:pPr>
                      <a:r>
                        <a:rPr lang="el-GR" sz="1800" dirty="0" smtClean="0">
                          <a:latin typeface="Times New Roman" pitchFamily="18" charset="0"/>
                          <a:cs typeface="Times New Roman" pitchFamily="18" charset="0"/>
                        </a:rPr>
                        <a:t>Καταλύτης αλλαγών</a:t>
                      </a:r>
                    </a:p>
                    <a:p>
                      <a:pPr algn="l">
                        <a:buFont typeface="Arial" pitchFamily="34" charset="0"/>
                        <a:buChar char="•"/>
                      </a:pPr>
                      <a:r>
                        <a:rPr lang="el-GR" sz="1800" dirty="0" smtClean="0">
                          <a:latin typeface="Times New Roman" pitchFamily="18" charset="0"/>
                          <a:cs typeface="Times New Roman" pitchFamily="18" charset="0"/>
                        </a:rPr>
                        <a:t>Διαχείριση συγκρούσεων</a:t>
                      </a:r>
                    </a:p>
                    <a:p>
                      <a:pPr algn="l">
                        <a:buFont typeface="Arial" pitchFamily="34" charset="0"/>
                        <a:buChar char="•"/>
                      </a:pPr>
                      <a:r>
                        <a:rPr lang="el-GR" sz="1800" dirty="0" smtClean="0">
                          <a:latin typeface="Times New Roman" pitchFamily="18" charset="0"/>
                          <a:cs typeface="Times New Roman" pitchFamily="18" charset="0"/>
                        </a:rPr>
                        <a:t>Δίκτυο σχέσεων</a:t>
                      </a:r>
                    </a:p>
                    <a:p>
                      <a:pPr algn="l">
                        <a:buFont typeface="Arial" pitchFamily="34" charset="0"/>
                        <a:buChar char="•"/>
                      </a:pPr>
                      <a:r>
                        <a:rPr lang="el-GR" sz="1800" dirty="0" smtClean="0">
                          <a:latin typeface="Times New Roman" pitchFamily="18" charset="0"/>
                          <a:cs typeface="Times New Roman" pitchFamily="18" charset="0"/>
                        </a:rPr>
                        <a:t>Ομαδική εργασία</a:t>
                      </a:r>
                      <a:endParaRPr lang="el-GR" sz="1800" b="1" dirty="0">
                        <a:solidFill>
                          <a:schemeClr val="tx1"/>
                        </a:solidFill>
                        <a:latin typeface="Times New Roman" pitchFamily="18" charset="0"/>
                        <a:cs typeface="Times New Roman" pitchFamily="18" charset="0"/>
                      </a:endParaRPr>
                    </a:p>
                  </a:txBody>
                  <a:tcPr marT="45724" marB="45724"/>
                </a:tc>
              </a:tr>
            </a:tbl>
          </a:graphicData>
        </a:graphic>
      </p:graphicFrame>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5"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7</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35767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348880"/>
            <a:ext cx="8229600" cy="1296144"/>
          </a:xfrm>
        </p:spPr>
        <p:txBody>
          <a:bodyPr>
            <a:normAutofit fontScale="90000"/>
          </a:bodyPr>
          <a:lstStyle/>
          <a:p>
            <a:r>
              <a:rPr lang="el-GR" altLang="el-GR" b="1" dirty="0">
                <a:latin typeface="Times New Roman" pitchFamily="18" charset="0"/>
                <a:cs typeface="Times New Roman" pitchFamily="18" charset="0"/>
              </a:rPr>
              <a:t>ΟΙ ΟΜΑΔΕΣ ΣΤΟ ΣΥΓΧΡΟΝΟ </a:t>
            </a:r>
            <a:br>
              <a:rPr lang="el-GR" altLang="el-GR" b="1" dirty="0">
                <a:latin typeface="Times New Roman" pitchFamily="18" charset="0"/>
                <a:cs typeface="Times New Roman" pitchFamily="18" charset="0"/>
              </a:rPr>
            </a:br>
            <a:r>
              <a:rPr lang="el-GR" altLang="el-GR" b="1" dirty="0">
                <a:latin typeface="Times New Roman" pitchFamily="18" charset="0"/>
                <a:cs typeface="Times New Roman" pitchFamily="18" charset="0"/>
              </a:rPr>
              <a:t>ΕΡΓΑΣΙΑΚΟ ΠΕΡΙΒΑΛΛΟΝ</a:t>
            </a:r>
            <a:endParaRPr lang="el-GR" dirty="0"/>
          </a:p>
        </p:txBody>
      </p:sp>
      <p:sp>
        <p:nvSpPr>
          <p:cNvPr id="5"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8</a:t>
            </a:fld>
            <a:endParaRPr lang="el-GR" sz="1400" dirty="0">
              <a:solidFill>
                <a:prstClr val="black"/>
              </a:solidFill>
            </a:endParaRPr>
          </a:p>
        </p:txBody>
      </p:sp>
    </p:spTree>
    <p:extLst>
      <p:ext uri="{BB962C8B-B14F-4D97-AF65-F5344CB8AC3E}">
        <p14:creationId xmlns:p14="http://schemas.microsoft.com/office/powerpoint/2010/main" val="38117501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defRPr/>
            </a:pPr>
            <a:r>
              <a:rPr lang="el-GR" b="1" dirty="0" smtClean="0">
                <a:solidFill>
                  <a:schemeClr val="tx1"/>
                </a:solidFill>
                <a:latin typeface="Times New Roman" pitchFamily="18" charset="0"/>
                <a:cs typeface="Times New Roman" pitchFamily="18" charset="0"/>
              </a:rPr>
              <a:t>Χαρακτηριστικά ομάδων</a:t>
            </a:r>
            <a:endParaRPr lang="en-US" b="1" dirty="0" smtClean="0">
              <a:solidFill>
                <a:schemeClr val="tx1"/>
              </a:solidFill>
              <a:latin typeface="Times New Roman" pitchFamily="18" charset="0"/>
              <a:cs typeface="Times New Roman" pitchFamily="18" charset="0"/>
            </a:endParaRPr>
          </a:p>
        </p:txBody>
      </p:sp>
      <p:sp>
        <p:nvSpPr>
          <p:cNvPr id="72706" name="Rectangle 3"/>
          <p:cNvSpPr>
            <a:spLocks noGrp="1" noChangeArrowheads="1"/>
          </p:cNvSpPr>
          <p:nvPr>
            <p:ph idx="1"/>
          </p:nvPr>
        </p:nvSpPr>
        <p:spPr>
          <a:xfrm>
            <a:off x="457200" y="1700213"/>
            <a:ext cx="8229600" cy="4897437"/>
          </a:xfrm>
        </p:spPr>
        <p:txBody>
          <a:bodyPr/>
          <a:lstStyle/>
          <a:p>
            <a:pPr algn="just" eaLnBrk="1" hangingPunct="1"/>
            <a:r>
              <a:rPr lang="el-GR" altLang="el-GR" smtClean="0">
                <a:latin typeface="Times New Roman" pitchFamily="18" charset="0"/>
                <a:cs typeface="Times New Roman" pitchFamily="18" charset="0"/>
              </a:rPr>
              <a:t>Αλληλεπίδραση και αλληλεξάρτηση των μελών</a:t>
            </a:r>
          </a:p>
          <a:p>
            <a:pPr algn="just" eaLnBrk="1" hangingPunct="1"/>
            <a:r>
              <a:rPr lang="el-GR" altLang="el-GR" smtClean="0">
                <a:latin typeface="Times New Roman" pitchFamily="18" charset="0"/>
                <a:cs typeface="Times New Roman" pitchFamily="18" charset="0"/>
              </a:rPr>
              <a:t>Συνείδηση των μελών ότι ανήκουν στην ομάδα</a:t>
            </a:r>
          </a:p>
          <a:p>
            <a:pPr algn="just" eaLnBrk="1" hangingPunct="1"/>
            <a:r>
              <a:rPr lang="el-GR" altLang="el-GR" smtClean="0">
                <a:latin typeface="Times New Roman" pitchFamily="18" charset="0"/>
                <a:cs typeface="Times New Roman" pitchFamily="18" charset="0"/>
              </a:rPr>
              <a:t>Αποδοχή και απόδοση της ταυτότητας μέλους της ομάδας από τρίτους</a:t>
            </a:r>
          </a:p>
          <a:p>
            <a:pPr algn="just" eaLnBrk="1" hangingPunct="1"/>
            <a:r>
              <a:rPr lang="el-GR" altLang="el-GR" smtClean="0">
                <a:latin typeface="Times New Roman" pitchFamily="18" charset="0"/>
                <a:cs typeface="Times New Roman" pitchFamily="18" charset="0"/>
              </a:rPr>
              <a:t>Κοινοί θεσμοί, αξίες και στόχοι</a:t>
            </a:r>
          </a:p>
          <a:p>
            <a:pPr algn="just" eaLnBrk="1" hangingPunct="1"/>
            <a:r>
              <a:rPr lang="el-GR" altLang="el-GR" smtClean="0">
                <a:latin typeface="Times New Roman" pitchFamily="18" charset="0"/>
                <a:cs typeface="Times New Roman" pitchFamily="18" charset="0"/>
              </a:rPr>
              <a:t>Ικανοποίηση αναγκών μέσα από την ομάδα</a:t>
            </a: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a:solidFill>
                  <a:prstClr val="black"/>
                </a:solidFill>
                <a:cs typeface="Arial" charset="0"/>
              </a:rPr>
              <a:t>Ομάδες-Συγκρούσεις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9</a:t>
            </a:fld>
            <a:endParaRPr lang="el-GR" sz="1400" dirty="0">
              <a:solidFill>
                <a:prstClr val="black"/>
              </a:solidFill>
            </a:endParaRPr>
          </a:p>
        </p:txBody>
      </p:sp>
    </p:spTree>
    <p:extLst>
      <p:ext uri="{BB962C8B-B14F-4D97-AF65-F5344CB8AC3E}">
        <p14:creationId xmlns:p14="http://schemas.microsoft.com/office/powerpoint/2010/main" val="40672049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5/5/2014 1:03:12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14338,79874,6,4,5,"/>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107522,107523,6,4,5,"/>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7,9,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59404,4,7,5,6,"/>
</p:tagLst>
</file>

<file path=ppt/tags/tag9.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365E2FB-0D56-4CC5-BEB0-7115970F708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1173</TotalTime>
  <Words>1671</Words>
  <Application>Microsoft Office PowerPoint</Application>
  <PresentationFormat>On-screen Show (4:3)</PresentationFormat>
  <Paragraphs>303</Paragraphs>
  <Slides>34</Slides>
  <Notes>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Θέμα του Office</vt:lpstr>
      <vt:lpstr>Οργάνωση και Διοίκηση Επιχειρήσεων</vt:lpstr>
      <vt:lpstr>Άδειες χρήσης </vt:lpstr>
      <vt:lpstr>Χρηματοδότηση </vt:lpstr>
      <vt:lpstr>Περιεχόμενα ενότητας</vt:lpstr>
      <vt:lpstr>ΣΥΝΑΙΣΘΗΜΑΤΙΚΗ ΝΟΗΜΟΣΥΝΗ </vt:lpstr>
      <vt:lpstr>Συναισθηματική νοημοσύνη</vt:lpstr>
      <vt:lpstr>ΤΟ ΜΟΝΤΕΛΟ ΤΗΣ ΣΥΝΑΙΣΘΗΜΑΤΙΚΗΣ ΝΟΗΜΟΣΥΝΗΣ  (Coleman, Boyatzis, McKee 2002)</vt:lpstr>
      <vt:lpstr>ΟΙ ΟΜΑΔΕΣ ΣΤΟ ΣΥΓΧΡΟΝΟ  ΕΡΓΑΣΙΑΚΟ ΠΕΡΙΒΑΛΛΟΝ</vt:lpstr>
      <vt:lpstr>Χαρακτηριστικά ομάδων</vt:lpstr>
      <vt:lpstr>Εννοιολογικές οριοθετήσεις</vt:lpstr>
      <vt:lpstr>Δυναμική των ομάδων</vt:lpstr>
      <vt:lpstr>Ομάδα και άτομο</vt:lpstr>
      <vt:lpstr>Θετικά των ομάδων</vt:lpstr>
      <vt:lpstr>Αρνητικά των ομάδων</vt:lpstr>
      <vt:lpstr>Στάδια ανάπτυξης ομάδων</vt:lpstr>
      <vt:lpstr>Παράγοντες που επηρεάζουν το στάδιο ανάπτυξης της ομάδας</vt:lpstr>
      <vt:lpstr>ΣΥΓΚΡΟΥΣΙΑΚΕΣ ΔΙΑΔΙΚΑΣΙΕΣ</vt:lpstr>
      <vt:lpstr>Τι είναι η σύγκρουση</vt:lpstr>
      <vt:lpstr>Στο χώρο εργασίας μπορούμε να διακρίνουμε τρία βασικά πλέγματα διαπροσωπικών σχέσεων</vt:lpstr>
      <vt:lpstr>Σύγκρουση</vt:lpstr>
      <vt:lpstr>Είδη συγκρούσεων</vt:lpstr>
      <vt:lpstr>Αίτια συγκρούσεων (1/2)</vt:lpstr>
      <vt:lpstr>Αίτια συγκρούσεων (2/2)</vt:lpstr>
      <vt:lpstr>Η αρχή της σύγκρουσης</vt:lpstr>
      <vt:lpstr>Δείκτες σύγκρουσης</vt:lpstr>
      <vt:lpstr>Οι συγκρούσεις είναι καταστροφικές όταν</vt:lpstr>
      <vt:lpstr>Οι συγκρούσεις είναι εποικοδομητικές όταν</vt:lpstr>
      <vt:lpstr>Τεχνικές αποφυγής - επίλυσης συγκρούσεων</vt:lpstr>
      <vt:lpstr>Αιτίες για μια ευρεία διοικητική σύγκρουση [διοίκηση]</vt:lpstr>
      <vt:lpstr>Αιτίες για μια ευρεία διοικητική σύγκρουση [άτομο]</vt:lpstr>
      <vt:lpstr>Συμβουλές</vt:lpstr>
      <vt:lpstr>Αρχές που συμβάλλουν στην αντιμετώπιση των συγκρούσεων</vt:lpstr>
      <vt:lpstr>Τα βασικά χαρακτηριστικά συμπεριφοράς </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Οργάνωση και Διοίκηση Επιχειρήσεων</dc:title>
  <dc:subject>Οργάνωση και Διοίκηση Επιχειρήσεων</dc:subject>
  <dc:creator>Ασπρίδης Γεώργιος</dc:creator>
  <cp:keywords/>
  <dc:description>Οργάνωση και Διοίκηση Επιχειρήσεων</dc:description>
  <cp:lastModifiedBy>chris</cp:lastModifiedBy>
  <cp:revision>303</cp:revision>
  <dcterms:created xsi:type="dcterms:W3CDTF">2013-10-22T19:39:27Z</dcterms:created>
  <dcterms:modified xsi:type="dcterms:W3CDTF">2014-05-05T10:03:16Z</dcterms:modified>
  <cp:category>ΑΝΟΙΧΤΑ ΑΚΑΔΗΜΑΙΚΑ ΜΑΘΗΜΑΤΑ </cp:category>
  <cp:contentStatus>Τελικό</cp:contentStatus>
</cp:coreProperties>
</file>