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notesSlides/notesSlide1.xml" ContentType="application/vnd.openxmlformats-officedocument.presentationml.notesSlide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notesSlides/notesSlide2.xml" ContentType="application/vnd.openxmlformats-officedocument.presentationml.notesSlide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notesSlides/notesSlide3.xml" ContentType="application/vnd.openxmlformats-officedocument.presentationml.notesSlide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notesSlides/notesSlide4.xml" ContentType="application/vnd.openxmlformats-officedocument.presentationml.notesSlide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33"/>
  </p:notesMasterIdLst>
  <p:handoutMasterIdLst>
    <p:handoutMasterId r:id="rId34"/>
  </p:handoutMasterIdLst>
  <p:sldIdLst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67" r:id="rId12"/>
    <p:sldId id="268" r:id="rId13"/>
    <p:sldId id="287" r:id="rId14"/>
    <p:sldId id="269" r:id="rId15"/>
    <p:sldId id="270" r:id="rId16"/>
    <p:sldId id="271" r:id="rId17"/>
    <p:sldId id="272" r:id="rId18"/>
    <p:sldId id="273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6" r:id="rId27"/>
    <p:sldId id="282" r:id="rId28"/>
    <p:sldId id="283" r:id="rId29"/>
    <p:sldId id="284" r:id="rId30"/>
    <p:sldId id="285" r:id="rId31"/>
    <p:sldId id="262" r:id="rId32"/>
  </p:sldIdLst>
  <p:sldSz cx="9144000" cy="6858000" type="screen4x3"/>
  <p:notesSz cx="6858000" cy="9144000"/>
  <p:custDataLst>
    <p:tags r:id="rId35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708" autoAdjust="0"/>
    <p:restoredTop sz="86369" autoAdjust="0"/>
  </p:normalViewPr>
  <p:slideViewPr>
    <p:cSldViewPr>
      <p:cViewPr>
        <p:scale>
          <a:sx n="66" d="100"/>
          <a:sy n="66" d="100"/>
        </p:scale>
        <p:origin x="-1062" y="-6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44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4" d="100"/>
          <a:sy n="84" d="100"/>
        </p:scale>
        <p:origin x="-1968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ableStyles" Target="tableStyles.xml"/><Relationship Id="rId21" Type="http://schemas.openxmlformats.org/officeDocument/2006/relationships/slide" Target="slides/slide19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notesMaster" Target="notesMasters/notesMaster1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ags" Target="tags/tag1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Relationship Id="rId4" Type="http://schemas.openxmlformats.org/officeDocument/2006/relationships/image" Target="../media/image11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wmf"/><Relationship Id="rId1" Type="http://schemas.openxmlformats.org/officeDocument/2006/relationships/image" Target="../media/image13.wmf"/><Relationship Id="rId4" Type="http://schemas.openxmlformats.org/officeDocument/2006/relationships/image" Target="../media/image16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image" Target="../media/image19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2DEEF8-91CF-43A7-9C63-6EF0B6382453}" type="datetimeFigureOut">
              <a:rPr lang="el-GR" smtClean="0"/>
              <a:t>10/2/2014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7B4C13-CE47-4BA1-A4D9-BCBA86B9828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519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35081F-3ABD-4FDA-AE9F-3F9AAB52EDFE}" type="datetimeFigureOut">
              <a:rPr lang="el-GR" smtClean="0"/>
              <a:t>10/2/2014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D595EC-31B5-4FE2-9AD0-355B36B01B6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135645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CA508-3B63-4BA9-93AF-AA2EFF565143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363420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l-GR" altLang="el-GR" smtClean="0"/>
          </a:p>
        </p:txBody>
      </p:sp>
      <p:sp>
        <p:nvSpPr>
          <p:cNvPr id="22532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3D61881-B8B8-4D07-9007-E6099A58A147}" type="slidenum">
              <a:rPr lang="el-GR" altLang="el-GR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l-GR" altLang="el-GR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7244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24CBB-4C0D-42EC-90B2-2CF55688AF08}" type="datetime1">
              <a:rPr lang="el-GR" smtClean="0"/>
              <a:t>10/2/2014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Potigam nomater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5CC12-D00C-4A9A-82EA-111DE1DD81B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41818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6BDCF-F245-4491-B658-E596E094933B}" type="datetime1">
              <a:rPr lang="el-GR" smtClean="0"/>
              <a:t>10/2/2014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Potigam nomater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5CC12-D00C-4A9A-82EA-111DE1DD81B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64855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DA856-2BE7-4FBD-AFE9-5E7B40881864}" type="datetime1">
              <a:rPr lang="el-GR" smtClean="0"/>
              <a:t>10/2/2014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Potigam nomater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5CC12-D00C-4A9A-82EA-111DE1DD81B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55738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3070B-51BF-4697-B005-087C01FF6DFD}" type="datetime1">
              <a:rPr lang="el-GR" smtClean="0"/>
              <a:t>10/2/2014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Potigam nomater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5CC12-D00C-4A9A-82EA-111DE1DD81B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07318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318B3-C328-4CAA-A5EE-16FBAF7CFD2D}" type="datetime1">
              <a:rPr lang="el-GR" smtClean="0"/>
              <a:t>10/2/2014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Potigam nomater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5CC12-D00C-4A9A-82EA-111DE1DD81B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386562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82A44-6C3F-4022-9A10-C18AA496641E}" type="datetime1">
              <a:rPr lang="el-GR" smtClean="0"/>
              <a:t>10/2/2014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Potigam nomater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5CC12-D00C-4A9A-82EA-111DE1DD81B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580640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06362-3B58-4DCD-B062-30261BF97AFE}" type="datetime1">
              <a:rPr lang="el-GR" smtClean="0"/>
              <a:t>10/2/2014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Potigam nomater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5CC12-D00C-4A9A-82EA-111DE1DD81B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340990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16116-3F59-4217-9211-173B96A20F8A}" type="datetime1">
              <a:rPr lang="el-GR" smtClean="0"/>
              <a:t>10/2/2014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Potigam nomater</a:t>
            </a: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5CC12-D00C-4A9A-82EA-111DE1DD81B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578532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17B57-D6BB-482A-9586-1BE3A2D51E53}" type="datetime1">
              <a:rPr lang="el-GR" smtClean="0"/>
              <a:t>10/2/2014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Potigam nomater</a:t>
            </a: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5CC12-D00C-4A9A-82EA-111DE1DD81B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690535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D4FF8-E15E-4F22-8E0D-0A4126C4818F}" type="datetime1">
              <a:rPr lang="el-GR" smtClean="0"/>
              <a:t>10/2/2014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Potigam nomater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5CC12-D00C-4A9A-82EA-111DE1DD81B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846197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0ABE-E30F-40C0-90BE-E20DF273E46E}" type="datetime1">
              <a:rPr lang="el-GR" smtClean="0"/>
              <a:t>10/2/2014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Potigam nomater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5CC12-D00C-4A9A-82EA-111DE1DD81B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380008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3FFDCA-C927-4243-A0BC-0F72D82FE41C}" type="datetime1">
              <a:rPr lang="el-GR" smtClean="0"/>
              <a:t>10/2/2014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Potigam nomater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B5CC12-D00C-4A9A-82EA-111DE1DD81B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855453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tags" Target="../tags/tag4.xml"/><Relationship Id="rId7" Type="http://schemas.openxmlformats.org/officeDocument/2006/relationships/hyperlink" Target="http://creativecommons.org/licenses/by-sa/3.0/deed.el" TargetMode="Externa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1.jpeg"/><Relationship Id="rId5" Type="http://schemas.openxmlformats.org/officeDocument/2006/relationships/hyperlink" Target="http://www.teilar.gr/" TargetMode="Externa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1.xml"/><Relationship Id="rId9" Type="http://schemas.openxmlformats.org/officeDocument/2006/relationships/hyperlink" Target="http://www.edulll.gr/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tags" Target="../tags/tag40.xml"/><Relationship Id="rId2" Type="http://schemas.openxmlformats.org/officeDocument/2006/relationships/tags" Target="../tags/tag39.xml"/><Relationship Id="rId1" Type="http://schemas.openxmlformats.org/officeDocument/2006/relationships/tags" Target="../tags/tag38.xml"/><Relationship Id="rId4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tags" Target="../tags/tag43.xml"/><Relationship Id="rId2" Type="http://schemas.openxmlformats.org/officeDocument/2006/relationships/tags" Target="../tags/tag42.xml"/><Relationship Id="rId1" Type="http://schemas.openxmlformats.org/officeDocument/2006/relationships/tags" Target="../tags/tag41.xml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4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tags" Target="../tags/tag46.xml"/><Relationship Id="rId7" Type="http://schemas.openxmlformats.org/officeDocument/2006/relationships/image" Target="../media/image6.wmf"/><Relationship Id="rId2" Type="http://schemas.openxmlformats.org/officeDocument/2006/relationships/tags" Target="../tags/tag45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2.bin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4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tags" Target="../tags/tag50.xml"/><Relationship Id="rId2" Type="http://schemas.openxmlformats.org/officeDocument/2006/relationships/tags" Target="../tags/tag49.xml"/><Relationship Id="rId1" Type="http://schemas.openxmlformats.org/officeDocument/2006/relationships/tags" Target="../tags/tag48.xml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5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5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7" Type="http://schemas.openxmlformats.org/officeDocument/2006/relationships/image" Target="../media/image7.emf"/><Relationship Id="rId2" Type="http://schemas.openxmlformats.org/officeDocument/2006/relationships/tags" Target="../tags/tag56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3.bin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5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tags" Target="../tags/tag61.xml"/><Relationship Id="rId2" Type="http://schemas.openxmlformats.org/officeDocument/2006/relationships/tags" Target="../tags/tag60.xml"/><Relationship Id="rId1" Type="http://schemas.openxmlformats.org/officeDocument/2006/relationships/tags" Target="../tags/tag59.xml"/><Relationship Id="rId4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tags" Target="../tags/tag64.xml"/><Relationship Id="rId2" Type="http://schemas.openxmlformats.org/officeDocument/2006/relationships/tags" Target="../tags/tag63.xml"/><Relationship Id="rId1" Type="http://schemas.openxmlformats.org/officeDocument/2006/relationships/tags" Target="../tags/tag62.xml"/><Relationship Id="rId4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13" Type="http://schemas.openxmlformats.org/officeDocument/2006/relationships/image" Target="../media/image11.wmf"/><Relationship Id="rId3" Type="http://schemas.openxmlformats.org/officeDocument/2006/relationships/tags" Target="../tags/tag66.xml"/><Relationship Id="rId7" Type="http://schemas.openxmlformats.org/officeDocument/2006/relationships/image" Target="../media/image8.wmf"/><Relationship Id="rId12" Type="http://schemas.openxmlformats.org/officeDocument/2006/relationships/oleObject" Target="../embeddings/oleObject7.bin"/><Relationship Id="rId2" Type="http://schemas.openxmlformats.org/officeDocument/2006/relationships/tags" Target="../tags/tag65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4.bin"/><Relationship Id="rId11" Type="http://schemas.openxmlformats.org/officeDocument/2006/relationships/image" Target="../media/image10.wmf"/><Relationship Id="rId5" Type="http://schemas.openxmlformats.org/officeDocument/2006/relationships/slideLayout" Target="../slideLayouts/slideLayout2.xml"/><Relationship Id="rId10" Type="http://schemas.openxmlformats.org/officeDocument/2006/relationships/oleObject" Target="../embeddings/oleObject6.bin"/><Relationship Id="rId4" Type="http://schemas.openxmlformats.org/officeDocument/2006/relationships/tags" Target="../tags/tag67.xml"/><Relationship Id="rId9" Type="http://schemas.openxmlformats.org/officeDocument/2006/relationships/image" Target="../media/image9.w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tags" Target="../tags/tag70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5" Type="http://schemas.openxmlformats.org/officeDocument/2006/relationships/image" Target="../media/image12.png"/><Relationship Id="rId4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image" Target="../media/image2.png"/><Relationship Id="rId5" Type="http://schemas.openxmlformats.org/officeDocument/2006/relationships/hyperlink" Target="http://creativecommons.org/licenses/by-sa/3.0/deed.el" TargetMode="External"/><Relationship Id="rId4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tags" Target="../tags/tag73.xml"/><Relationship Id="rId2" Type="http://schemas.openxmlformats.org/officeDocument/2006/relationships/tags" Target="../tags/tag72.xml"/><Relationship Id="rId1" Type="http://schemas.openxmlformats.org/officeDocument/2006/relationships/tags" Target="../tags/tag71.xml"/><Relationship Id="rId4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tags" Target="../tags/tag76.xml"/><Relationship Id="rId2" Type="http://schemas.openxmlformats.org/officeDocument/2006/relationships/tags" Target="../tags/tag75.xml"/><Relationship Id="rId1" Type="http://schemas.openxmlformats.org/officeDocument/2006/relationships/tags" Target="../tags/tag74.xml"/><Relationship Id="rId4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tags" Target="../tags/tag79.xml"/><Relationship Id="rId2" Type="http://schemas.openxmlformats.org/officeDocument/2006/relationships/tags" Target="../tags/tag78.xml"/><Relationship Id="rId1" Type="http://schemas.openxmlformats.org/officeDocument/2006/relationships/tags" Target="../tags/tag77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80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.bin"/><Relationship Id="rId13" Type="http://schemas.openxmlformats.org/officeDocument/2006/relationships/image" Target="../media/image16.wmf"/><Relationship Id="rId3" Type="http://schemas.openxmlformats.org/officeDocument/2006/relationships/tags" Target="../tags/tag82.xml"/><Relationship Id="rId7" Type="http://schemas.openxmlformats.org/officeDocument/2006/relationships/image" Target="../media/image13.wmf"/><Relationship Id="rId12" Type="http://schemas.openxmlformats.org/officeDocument/2006/relationships/oleObject" Target="../embeddings/oleObject11.bin"/><Relationship Id="rId2" Type="http://schemas.openxmlformats.org/officeDocument/2006/relationships/tags" Target="../tags/tag81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8.bin"/><Relationship Id="rId11" Type="http://schemas.openxmlformats.org/officeDocument/2006/relationships/image" Target="../media/image15.wmf"/><Relationship Id="rId5" Type="http://schemas.openxmlformats.org/officeDocument/2006/relationships/slideLayout" Target="../slideLayouts/slideLayout2.xml"/><Relationship Id="rId10" Type="http://schemas.openxmlformats.org/officeDocument/2006/relationships/oleObject" Target="../embeddings/oleObject10.bin"/><Relationship Id="rId4" Type="http://schemas.openxmlformats.org/officeDocument/2006/relationships/tags" Target="../tags/tag83.xml"/><Relationship Id="rId9" Type="http://schemas.openxmlformats.org/officeDocument/2006/relationships/image" Target="../media/image14.w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4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7.emf"/><Relationship Id="rId4" Type="http://schemas.openxmlformats.org/officeDocument/2006/relationships/oleObject" Target="../embeddings/oleObject12.bin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6.xml"/><Relationship Id="rId1" Type="http://schemas.openxmlformats.org/officeDocument/2006/relationships/tags" Target="../tags/tag85.xml"/><Relationship Id="rId6" Type="http://schemas.microsoft.com/office/2007/relationships/hdphoto" Target="../media/hdphoto1.wdp"/><Relationship Id="rId5" Type="http://schemas.openxmlformats.org/officeDocument/2006/relationships/image" Target="../media/image17.jpeg"/><Relationship Id="rId4" Type="http://schemas.openxmlformats.org/officeDocument/2006/relationships/slide" Target="slide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87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18.wmf"/><Relationship Id="rId4" Type="http://schemas.openxmlformats.org/officeDocument/2006/relationships/oleObject" Target="../embeddings/oleObject13.bin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9.xml"/><Relationship Id="rId1" Type="http://schemas.openxmlformats.org/officeDocument/2006/relationships/tags" Target="../tags/tag88.xml"/><Relationship Id="rId6" Type="http://schemas.microsoft.com/office/2007/relationships/hdphoto" Target="../media/hdphoto1.wdp"/><Relationship Id="rId5" Type="http://schemas.openxmlformats.org/officeDocument/2006/relationships/image" Target="../media/image17.jpeg"/><Relationship Id="rId4" Type="http://schemas.openxmlformats.org/officeDocument/2006/relationships/slide" Target="slide5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0.emf"/><Relationship Id="rId2" Type="http://schemas.openxmlformats.org/officeDocument/2006/relationships/tags" Target="../tags/tag90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15.bin"/><Relationship Id="rId5" Type="http://schemas.openxmlformats.org/officeDocument/2006/relationships/image" Target="../media/image19.wmf"/><Relationship Id="rId10" Type="http://schemas.microsoft.com/office/2007/relationships/hdphoto" Target="../media/hdphoto1.wdp"/><Relationship Id="rId4" Type="http://schemas.openxmlformats.org/officeDocument/2006/relationships/oleObject" Target="../embeddings/oleObject14.bin"/><Relationship Id="rId9" Type="http://schemas.openxmlformats.org/officeDocument/2006/relationships/image" Target="../media/image17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tags" Target="../tags/tag10.xml"/><Relationship Id="rId7" Type="http://schemas.openxmlformats.org/officeDocument/2006/relationships/hyperlink" Target="http://www.edulll.gr/" TargetMode="Externa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tags" Target="../tags/tag92.xml"/><Relationship Id="rId1" Type="http://schemas.openxmlformats.org/officeDocument/2006/relationships/tags" Target="../tags/tag91.xml"/><Relationship Id="rId6" Type="http://schemas.openxmlformats.org/officeDocument/2006/relationships/hyperlink" Target="http://www.edulll.gr/" TargetMode="External"/><Relationship Id="rId5" Type="http://schemas.openxmlformats.org/officeDocument/2006/relationships/image" Target="../media/image2.png"/><Relationship Id="rId4" Type="http://schemas.openxmlformats.org/officeDocument/2006/relationships/hyperlink" Target="http://creativecommons.org/licenses/by-sa/3.0/deed.el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3" Type="http://schemas.openxmlformats.org/officeDocument/2006/relationships/tags" Target="../tags/tag18.xml"/><Relationship Id="rId7" Type="http://schemas.openxmlformats.org/officeDocument/2006/relationships/slideLayout" Target="../slideLayouts/slideLayout6.xml"/><Relationship Id="rId2" Type="http://schemas.openxmlformats.org/officeDocument/2006/relationships/tags" Target="../tags/tag17.xml"/><Relationship Id="rId1" Type="http://schemas.openxmlformats.org/officeDocument/2006/relationships/tags" Target="../tags/tag16.xml"/><Relationship Id="rId6" Type="http://schemas.openxmlformats.org/officeDocument/2006/relationships/tags" Target="../tags/tag21.xml"/><Relationship Id="rId5" Type="http://schemas.openxmlformats.org/officeDocument/2006/relationships/tags" Target="../tags/tag20.xml"/><Relationship Id="rId10" Type="http://schemas.openxmlformats.org/officeDocument/2006/relationships/slide" Target="slide29.xml"/><Relationship Id="rId4" Type="http://schemas.openxmlformats.org/officeDocument/2006/relationships/tags" Target="../tags/tag19.xml"/><Relationship Id="rId9" Type="http://schemas.openxmlformats.org/officeDocument/2006/relationships/slide" Target="slide1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tags" Target="../tags/tag24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2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tags" Target="../tags/tag28.xml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notesSlide" Target="../notesSlides/notesSlide4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2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tags" Target="../tags/tag32.xml"/><Relationship Id="rId2" Type="http://schemas.openxmlformats.org/officeDocument/2006/relationships/tags" Target="../tags/tag31.xml"/><Relationship Id="rId1" Type="http://schemas.openxmlformats.org/officeDocument/2006/relationships/tags" Target="../tags/tag30.xml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3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wmf"/><Relationship Id="rId3" Type="http://schemas.openxmlformats.org/officeDocument/2006/relationships/tags" Target="../tags/tag35.xml"/><Relationship Id="rId7" Type="http://schemas.openxmlformats.org/officeDocument/2006/relationships/oleObject" Target="../embeddings/oleObject1.bin"/><Relationship Id="rId2" Type="http://schemas.openxmlformats.org/officeDocument/2006/relationships/tags" Target="../tags/tag34.xml"/><Relationship Id="rId1" Type="http://schemas.openxmlformats.org/officeDocument/2006/relationships/vmlDrawing" Target="../drawings/vmlDrawing1.v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7.xml"/><Relationship Id="rId4" Type="http://schemas.openxmlformats.org/officeDocument/2006/relationships/tags" Target="../tags/tag3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Εικόνα 1" descr="Λογότυπο Τεχνολογικό Εκπαιδευτικό Ίδρυμα Θεσσαλίας.">
            <a:hlinkClick r:id="rId5" tooltip="Μετάβαση στην Ιστοσελίδα του Ιδρύματος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613" y="449263"/>
            <a:ext cx="3455987" cy="114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Τίτλος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582613" y="1772816"/>
            <a:ext cx="7949827" cy="1236663"/>
          </a:xfrm>
        </p:spPr>
        <p:txBody>
          <a:bodyPr>
            <a:noAutofit/>
          </a:bodyPr>
          <a:lstStyle/>
          <a:p>
            <a:r>
              <a:rPr lang="el-GR" altLang="el-GR" b="1" dirty="0" smtClean="0">
                <a:solidFill>
                  <a:srgbClr val="000000"/>
                </a:solidFill>
              </a:rPr>
              <a:t>Διοίκηση Ποιότητας</a:t>
            </a:r>
            <a:endParaRPr lang="el-GR" altLang="el-GR" dirty="0" smtClean="0"/>
          </a:p>
        </p:txBody>
      </p:sp>
      <p:sp>
        <p:nvSpPr>
          <p:cNvPr id="3" name="Θέση περιεχομένου 1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971600" y="3140968"/>
            <a:ext cx="7128792" cy="2316088"/>
          </a:xfrm>
        </p:spPr>
        <p:txBody>
          <a:bodyPr rtlCol="0">
            <a:normAutofit/>
          </a:bodyPr>
          <a:lstStyle/>
          <a:p>
            <a:pPr>
              <a:spcBef>
                <a:spcPts val="0"/>
              </a:spcBef>
              <a:spcAft>
                <a:spcPts val="1800"/>
              </a:spcAft>
              <a:defRPr/>
            </a:pPr>
            <a:r>
              <a:rPr lang="el-GR" sz="2800" b="1">
                <a:solidFill>
                  <a:prstClr val="black"/>
                </a:solidFill>
                <a:cs typeface="Arial" charset="0"/>
              </a:rPr>
              <a:t>Ενότητα </a:t>
            </a:r>
            <a:r>
              <a:rPr lang="el-GR" sz="2800" b="1" smtClean="0">
                <a:solidFill>
                  <a:prstClr val="black"/>
                </a:solidFill>
                <a:cs typeface="Arial" charset="0"/>
              </a:rPr>
              <a:t>4</a:t>
            </a:r>
            <a:r>
              <a:rPr lang="en-US" sz="2800" b="1" smtClean="0">
                <a:solidFill>
                  <a:prstClr val="black"/>
                </a:solidFill>
                <a:cs typeface="Arial" charset="0"/>
              </a:rPr>
              <a:t>:</a:t>
            </a:r>
            <a:r>
              <a:rPr lang="el-GR" sz="2800" b="1" dirty="0" smtClean="0">
                <a:solidFill>
                  <a:prstClr val="black"/>
                </a:solidFill>
                <a:cs typeface="Arial" charset="0"/>
              </a:rPr>
              <a:t>  </a:t>
            </a:r>
            <a:r>
              <a:rPr lang="el-GR" sz="2800" dirty="0">
                <a:solidFill>
                  <a:schemeClr val="tx1"/>
                </a:solidFill>
              </a:rPr>
              <a:t>Στατιστικός Έλεγχος Ποιότητας</a:t>
            </a:r>
            <a:endParaRPr lang="el-GR" sz="2800" dirty="0">
              <a:solidFill>
                <a:prstClr val="black"/>
              </a:solidFill>
              <a:cs typeface="Arial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2800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el-GR" sz="2800" b="1" dirty="0">
                <a:solidFill>
                  <a:prstClr val="black"/>
                </a:solidFill>
                <a:cs typeface="Arial" charset="0"/>
              </a:rPr>
              <a:t>   </a:t>
            </a:r>
            <a:r>
              <a:rPr lang="el-GR" sz="2800" dirty="0">
                <a:solidFill>
                  <a:prstClr val="black"/>
                </a:solidFill>
                <a:cs typeface="Arial" charset="0"/>
              </a:rPr>
              <a:t>Διδάσκων: </a:t>
            </a:r>
            <a:r>
              <a:rPr lang="el-GR" sz="2800" dirty="0" err="1" smtClean="0">
                <a:solidFill>
                  <a:prstClr val="black"/>
                </a:solidFill>
                <a:cs typeface="Arial" charset="0"/>
              </a:rPr>
              <a:t>Τσέλιος</a:t>
            </a:r>
            <a:r>
              <a:rPr lang="el-GR" sz="2800" dirty="0" smtClean="0">
                <a:solidFill>
                  <a:prstClr val="black"/>
                </a:solidFill>
                <a:cs typeface="Arial" charset="0"/>
              </a:rPr>
              <a:t> Δημήτριος, </a:t>
            </a:r>
          </a:p>
          <a:p>
            <a:pPr>
              <a:spcBef>
                <a:spcPts val="0"/>
              </a:spcBef>
              <a:spcAft>
                <a:spcPts val="1200"/>
              </a:spcAft>
              <a:defRPr/>
            </a:pPr>
            <a:r>
              <a:rPr lang="el-GR" sz="2800" dirty="0">
                <a:solidFill>
                  <a:prstClr val="black"/>
                </a:solidFill>
                <a:cs typeface="Arial" charset="0"/>
              </a:rPr>
              <a:t>Καθηγητής </a:t>
            </a:r>
            <a:r>
              <a:rPr lang="el-GR" sz="2800" dirty="0" smtClean="0">
                <a:solidFill>
                  <a:prstClr val="black"/>
                </a:solidFill>
                <a:cs typeface="Arial" charset="0"/>
              </a:rPr>
              <a:t>Εφαρμογών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2800" dirty="0" smtClean="0">
                <a:solidFill>
                  <a:prstClr val="black"/>
                </a:solidFill>
                <a:cs typeface="Arial" charset="0"/>
              </a:rPr>
              <a:t>Τμήμα Διοίκησης Επιχειρήσεων </a:t>
            </a:r>
            <a:endParaRPr lang="en-US" sz="2800" b="1" dirty="0">
              <a:solidFill>
                <a:prstClr val="black"/>
              </a:solidFill>
              <a:cs typeface="Arial" charset="0"/>
            </a:endParaRP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l-GR" dirty="0"/>
          </a:p>
        </p:txBody>
      </p:sp>
      <p:pic>
        <p:nvPicPr>
          <p:cNvPr id="9" name="Εικόνα 2" descr=" Λογότυπο για Άδειες χρήσης Creative Commons, B Y, S A. ">
            <a:hlinkClick r:id="rId7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5943600"/>
            <a:ext cx="1690688" cy="591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Εικόνα 3" descr="Λογότυπο Επιχειρησιακού Προγράμματος Εκπαίδευση και Δια βίου Μάθηση του Υπουργείου Παιδείας, ΕΣΠΑ 2007 - 2013, με τη σημαία της Ευρωπαϊκής Ένωσης, το οποίο συγχρηματοδοτείται από την Ευρωπαϊκή Ένωση (Ευρωπαϊκό Κοινωνικό Ταμείο) και από εθνικούς πόρους. " title="Λογότυπο Χρηματοδότησης. ">
            <a:hlinkClick r:id="rId9" tooltip="Μετάβαση σε www.edulll.gr"/>
          </p:cNvPr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3492500" y="565785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32724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 idx="4294967295"/>
          </p:nvPr>
        </p:nvSpPr>
        <p:spPr/>
        <p:txBody>
          <a:bodyPr>
            <a:normAutofit fontScale="90000"/>
          </a:bodyPr>
          <a:lstStyle/>
          <a:p>
            <a:r>
              <a:rPr lang="el-GR" sz="4400" b="1" kern="1200" dirty="0" smtClean="0">
                <a:solidFill>
                  <a:schemeClr val="tx1"/>
                </a:solidFill>
              </a:rPr>
              <a:t>Μεταβλητότητα της Διαδικασίας,</a:t>
            </a:r>
            <a:br>
              <a:rPr lang="el-GR" sz="4400" b="1" kern="1200" dirty="0" smtClean="0">
                <a:solidFill>
                  <a:schemeClr val="tx1"/>
                </a:solidFill>
              </a:rPr>
            </a:br>
            <a:r>
              <a:rPr lang="el-GR" sz="4400" b="1" kern="1200" dirty="0" smtClean="0">
                <a:solidFill>
                  <a:schemeClr val="tx1"/>
                </a:solidFill>
              </a:rPr>
              <a:t>η κανονική κατανομή</a:t>
            </a:r>
            <a:endParaRPr lang="el-GR" b="1" dirty="0"/>
          </a:p>
        </p:txBody>
      </p:sp>
      <p:grpSp>
        <p:nvGrpSpPr>
          <p:cNvPr id="3" name="Group 2" descr="Σχεδιάγραμμα 2 αξόνων χι και ψι, που δείχνει την κανονική κατανομή, ως μια περίπου συμμετρική καμπύλη, ενώ στον άξονα του χι υπάρχουν σημειωμένα τα σημεία -3 σίγμα, μείον σίγμα, μι, σίγμα και τρία σίγμα."/>
          <p:cNvGrpSpPr/>
          <p:nvPr/>
        </p:nvGrpSpPr>
        <p:grpSpPr>
          <a:xfrm>
            <a:off x="139541" y="1628800"/>
            <a:ext cx="8784976" cy="4176464"/>
            <a:chOff x="139541" y="1628800"/>
            <a:chExt cx="8784976" cy="4176464"/>
          </a:xfrm>
        </p:grpSpPr>
        <p:grpSp>
          <p:nvGrpSpPr>
            <p:cNvPr id="2" name="Group 1"/>
            <p:cNvGrpSpPr/>
            <p:nvPr/>
          </p:nvGrpSpPr>
          <p:grpSpPr>
            <a:xfrm>
              <a:off x="139541" y="1628800"/>
              <a:ext cx="8784976" cy="4176464"/>
              <a:chOff x="139541" y="1968500"/>
              <a:chExt cx="8784976" cy="3694876"/>
            </a:xfrm>
          </p:grpSpPr>
          <p:cxnSp>
            <p:nvCxnSpPr>
              <p:cNvPr id="10" name="AutoShape 2" descr="Σχεδιάγραμμα 2 αξόνων χι και ψι, που δείχνει την κανονική κατανομή, ως μια περίπου συμμετρική καμπύλη, ενώ στον άξονα του χι υπάρχουν σημειωμένα τα σημεία -3 σίγμα, μείον σίγμα, μι, σίγμα και τρία σίγμα."/>
              <p:cNvCxnSpPr>
                <a:cxnSpLocks noChangeShapeType="1"/>
              </p:cNvCxnSpPr>
              <p:nvPr/>
            </p:nvCxnSpPr>
            <p:spPr bwMode="auto">
              <a:xfrm>
                <a:off x="139541" y="5167747"/>
                <a:ext cx="8784976" cy="2128"/>
              </a:xfrm>
              <a:prstGeom prst="straightConnector1">
                <a:avLst/>
              </a:prstGeom>
              <a:noFill/>
              <a:ln w="936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</p:cxnSp>
          <p:sp>
            <p:nvSpPr>
              <p:cNvPr id="11" name="Freeform 3" descr="[DECORATIVE]"/>
              <p:cNvSpPr>
                <a:spLocks noChangeArrowheads="1"/>
              </p:cNvSpPr>
              <p:nvPr/>
            </p:nvSpPr>
            <p:spPr bwMode="auto">
              <a:xfrm>
                <a:off x="1026033" y="1968500"/>
                <a:ext cx="6768607" cy="2812104"/>
              </a:xfrm>
              <a:custGeom>
                <a:avLst/>
                <a:gdLst>
                  <a:gd name="T0" fmla="*/ 0 w 3810"/>
                  <a:gd name="T1" fmla="*/ 1322 h 1322"/>
                  <a:gd name="T2" fmla="*/ 363 w 3810"/>
                  <a:gd name="T3" fmla="*/ 1231 h 1322"/>
                  <a:gd name="T4" fmla="*/ 1316 w 3810"/>
                  <a:gd name="T5" fmla="*/ 1095 h 1322"/>
                  <a:gd name="T6" fmla="*/ 1951 w 3810"/>
                  <a:gd name="T7" fmla="*/ 7 h 1322"/>
                  <a:gd name="T8" fmla="*/ 2540 w 3810"/>
                  <a:gd name="T9" fmla="*/ 1050 h 1322"/>
                  <a:gd name="T10" fmla="*/ 3810 w 3810"/>
                  <a:gd name="T11" fmla="*/ 1231 h 13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810" h="1322">
                    <a:moveTo>
                      <a:pt x="0" y="1322"/>
                    </a:moveTo>
                    <a:cubicBezTo>
                      <a:pt x="72" y="1295"/>
                      <a:pt x="144" y="1269"/>
                      <a:pt x="363" y="1231"/>
                    </a:cubicBezTo>
                    <a:cubicBezTo>
                      <a:pt x="582" y="1193"/>
                      <a:pt x="1051" y="1299"/>
                      <a:pt x="1316" y="1095"/>
                    </a:cubicBezTo>
                    <a:cubicBezTo>
                      <a:pt x="1581" y="891"/>
                      <a:pt x="1747" y="14"/>
                      <a:pt x="1951" y="7"/>
                    </a:cubicBezTo>
                    <a:cubicBezTo>
                      <a:pt x="2155" y="0"/>
                      <a:pt x="2230" y="846"/>
                      <a:pt x="2540" y="1050"/>
                    </a:cubicBezTo>
                    <a:cubicBezTo>
                      <a:pt x="2850" y="1254"/>
                      <a:pt x="3606" y="1201"/>
                      <a:pt x="3810" y="1231"/>
                    </a:cubicBezTo>
                  </a:path>
                </a:pathLst>
              </a:custGeom>
              <a:solidFill>
                <a:schemeClr val="bg1"/>
              </a:solidFill>
              <a:ln w="936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l-GR">
                  <a:solidFill>
                    <a:schemeClr val="tx1"/>
                  </a:solidFill>
                </a:endParaRPr>
              </a:p>
            </p:txBody>
          </p:sp>
          <p:sp>
            <p:nvSpPr>
              <p:cNvPr id="12" name="Line 4" descr="[DECORATIVE]"/>
              <p:cNvSpPr>
                <a:spLocks noChangeShapeType="1"/>
              </p:cNvSpPr>
              <p:nvPr/>
            </p:nvSpPr>
            <p:spPr bwMode="auto">
              <a:xfrm>
                <a:off x="4492057" y="1983391"/>
                <a:ext cx="1776" cy="3184356"/>
              </a:xfrm>
              <a:prstGeom prst="line">
                <a:avLst/>
              </a:prstGeom>
              <a:noFill/>
              <a:ln w="936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l-GR">
                  <a:solidFill>
                    <a:schemeClr val="tx1"/>
                  </a:solidFill>
                </a:endParaRPr>
              </a:p>
            </p:txBody>
          </p:sp>
          <p:sp>
            <p:nvSpPr>
              <p:cNvPr id="13" name="Text Box 5" descr="[DECORATIVE]"/>
              <p:cNvSpPr txBox="1">
                <a:spLocks noChangeArrowheads="1"/>
              </p:cNvSpPr>
              <p:nvPr/>
            </p:nvSpPr>
            <p:spPr bwMode="auto">
              <a:xfrm>
                <a:off x="4330392" y="5167747"/>
                <a:ext cx="483218" cy="493501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lIns="90000" tIns="46800" rIns="90000" bIns="46800">
                <a:spAutoFit/>
              </a:bodyPr>
              <a:lstStyle>
                <a:lvl1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FFFFFF"/>
                    </a:solidFill>
                    <a:latin typeface="Times New Roman" pitchFamily="16" charset="0"/>
                    <a:ea typeface="WenQuanYi Micro Hei" charset="0"/>
                    <a:cs typeface="WenQuanYi Micro Hei" charset="0"/>
                  </a:defRPr>
                </a:lvl1pPr>
                <a:lvl2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FFFFFF"/>
                    </a:solidFill>
                    <a:latin typeface="Times New Roman" pitchFamily="16" charset="0"/>
                    <a:ea typeface="WenQuanYi Micro Hei" charset="0"/>
                    <a:cs typeface="WenQuanYi Micro Hei" charset="0"/>
                  </a:defRPr>
                </a:lvl2pPr>
                <a:lvl3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FFFFFF"/>
                    </a:solidFill>
                    <a:latin typeface="Times New Roman" pitchFamily="16" charset="0"/>
                    <a:ea typeface="WenQuanYi Micro Hei" charset="0"/>
                    <a:cs typeface="WenQuanYi Micro Hei" charset="0"/>
                  </a:defRPr>
                </a:lvl3pPr>
                <a:lvl4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FFFFFF"/>
                    </a:solidFill>
                    <a:latin typeface="Times New Roman" pitchFamily="16" charset="0"/>
                    <a:ea typeface="WenQuanYi Micro Hei" charset="0"/>
                    <a:cs typeface="WenQuanYi Micro Hei" charset="0"/>
                  </a:defRPr>
                </a:lvl4pPr>
                <a:lvl5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FFFFFF"/>
                    </a:solidFill>
                    <a:latin typeface="Times New Roman" pitchFamily="16" charset="0"/>
                    <a:ea typeface="WenQuanYi Micro Hei" charset="0"/>
                    <a:cs typeface="WenQuanYi Micro Hei" charset="0"/>
                  </a:defRPr>
                </a:lvl5pPr>
                <a:lvl6pPr marL="2514600" indent="-228600" defTabSz="457200" fontAlgn="base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FFFFFF"/>
                    </a:solidFill>
                    <a:latin typeface="Times New Roman" pitchFamily="16" charset="0"/>
                    <a:ea typeface="WenQuanYi Micro Hei" charset="0"/>
                    <a:cs typeface="WenQuanYi Micro Hei" charset="0"/>
                  </a:defRPr>
                </a:lvl6pPr>
                <a:lvl7pPr marL="2971800" indent="-228600" defTabSz="457200" fontAlgn="base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FFFFFF"/>
                    </a:solidFill>
                    <a:latin typeface="Times New Roman" pitchFamily="16" charset="0"/>
                    <a:ea typeface="WenQuanYi Micro Hei" charset="0"/>
                    <a:cs typeface="WenQuanYi Micro Hei" charset="0"/>
                  </a:defRPr>
                </a:lvl7pPr>
                <a:lvl8pPr marL="3429000" indent="-228600" defTabSz="457200" fontAlgn="base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FFFFFF"/>
                    </a:solidFill>
                    <a:latin typeface="Times New Roman" pitchFamily="16" charset="0"/>
                    <a:ea typeface="WenQuanYi Micro Hei" charset="0"/>
                    <a:cs typeface="WenQuanYi Micro Hei" charset="0"/>
                  </a:defRPr>
                </a:lvl8pPr>
                <a:lvl9pPr marL="3886200" indent="-228600" defTabSz="457200" fontAlgn="base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FFFFFF"/>
                    </a:solidFill>
                    <a:latin typeface="Times New Roman" pitchFamily="16" charset="0"/>
                    <a:ea typeface="WenQuanYi Micro Hei" charset="0"/>
                    <a:cs typeface="WenQuanYi Micro Hei" charset="0"/>
                  </a:defRPr>
                </a:lvl9pPr>
              </a:lstStyle>
              <a:p>
                <a:pPr>
                  <a:spcBef>
                    <a:spcPts val="1125"/>
                  </a:spcBef>
                  <a:buClrTx/>
                  <a:buFontTx/>
                  <a:buNone/>
                </a:pPr>
                <a:r>
                  <a:rPr lang="el-GR" altLang="el-GR" sz="1800" dirty="0">
                    <a:solidFill>
                      <a:schemeClr val="tx1"/>
                    </a:solidFill>
                  </a:rPr>
                  <a:t>μ</a:t>
                </a:r>
              </a:p>
            </p:txBody>
          </p:sp>
          <p:sp>
            <p:nvSpPr>
              <p:cNvPr id="14" name="Line 6" descr="[DECORATIVE]"/>
              <p:cNvSpPr>
                <a:spLocks noChangeShapeType="1"/>
              </p:cNvSpPr>
              <p:nvPr/>
            </p:nvSpPr>
            <p:spPr bwMode="auto">
              <a:xfrm>
                <a:off x="4008839" y="2946993"/>
                <a:ext cx="1776" cy="2220754"/>
              </a:xfrm>
              <a:prstGeom prst="line">
                <a:avLst/>
              </a:prstGeom>
              <a:noFill/>
              <a:ln w="936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l-GR">
                  <a:solidFill>
                    <a:schemeClr val="tx1"/>
                  </a:solidFill>
                </a:endParaRPr>
              </a:p>
            </p:txBody>
          </p:sp>
          <p:sp>
            <p:nvSpPr>
              <p:cNvPr id="15" name="Line 7" descr="[DECORATIVE]"/>
              <p:cNvSpPr>
                <a:spLocks noChangeShapeType="1"/>
              </p:cNvSpPr>
              <p:nvPr/>
            </p:nvSpPr>
            <p:spPr bwMode="auto">
              <a:xfrm>
                <a:off x="4975275" y="2946993"/>
                <a:ext cx="1776" cy="2220754"/>
              </a:xfrm>
              <a:prstGeom prst="line">
                <a:avLst/>
              </a:prstGeom>
              <a:noFill/>
              <a:ln w="936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l-GR">
                  <a:solidFill>
                    <a:schemeClr val="tx1"/>
                  </a:solidFill>
                </a:endParaRPr>
              </a:p>
            </p:txBody>
          </p:sp>
          <p:sp>
            <p:nvSpPr>
              <p:cNvPr id="16" name="Text Box 8" descr="[DECORATIVE]"/>
              <p:cNvSpPr txBox="1">
                <a:spLocks noChangeArrowheads="1"/>
              </p:cNvSpPr>
              <p:nvPr/>
            </p:nvSpPr>
            <p:spPr bwMode="auto">
              <a:xfrm>
                <a:off x="4977051" y="5167746"/>
                <a:ext cx="321554" cy="493501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lIns="90000" tIns="46800" rIns="90000" bIns="46800">
                <a:spAutoFit/>
              </a:bodyPr>
              <a:lstStyle>
                <a:lvl1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FFFFFF"/>
                    </a:solidFill>
                    <a:latin typeface="Times New Roman" pitchFamily="16" charset="0"/>
                    <a:ea typeface="WenQuanYi Micro Hei" charset="0"/>
                    <a:cs typeface="WenQuanYi Micro Hei" charset="0"/>
                  </a:defRPr>
                </a:lvl1pPr>
                <a:lvl2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FFFFFF"/>
                    </a:solidFill>
                    <a:latin typeface="Times New Roman" pitchFamily="16" charset="0"/>
                    <a:ea typeface="WenQuanYi Micro Hei" charset="0"/>
                    <a:cs typeface="WenQuanYi Micro Hei" charset="0"/>
                  </a:defRPr>
                </a:lvl2pPr>
                <a:lvl3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FFFFFF"/>
                    </a:solidFill>
                    <a:latin typeface="Times New Roman" pitchFamily="16" charset="0"/>
                    <a:ea typeface="WenQuanYi Micro Hei" charset="0"/>
                    <a:cs typeface="WenQuanYi Micro Hei" charset="0"/>
                  </a:defRPr>
                </a:lvl3pPr>
                <a:lvl4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FFFFFF"/>
                    </a:solidFill>
                    <a:latin typeface="Times New Roman" pitchFamily="16" charset="0"/>
                    <a:ea typeface="WenQuanYi Micro Hei" charset="0"/>
                    <a:cs typeface="WenQuanYi Micro Hei" charset="0"/>
                  </a:defRPr>
                </a:lvl4pPr>
                <a:lvl5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FFFFFF"/>
                    </a:solidFill>
                    <a:latin typeface="Times New Roman" pitchFamily="16" charset="0"/>
                    <a:ea typeface="WenQuanYi Micro Hei" charset="0"/>
                    <a:cs typeface="WenQuanYi Micro Hei" charset="0"/>
                  </a:defRPr>
                </a:lvl5pPr>
                <a:lvl6pPr marL="2514600" indent="-228600" defTabSz="457200" fontAlgn="base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FFFFFF"/>
                    </a:solidFill>
                    <a:latin typeface="Times New Roman" pitchFamily="16" charset="0"/>
                    <a:ea typeface="WenQuanYi Micro Hei" charset="0"/>
                    <a:cs typeface="WenQuanYi Micro Hei" charset="0"/>
                  </a:defRPr>
                </a:lvl6pPr>
                <a:lvl7pPr marL="2971800" indent="-228600" defTabSz="457200" fontAlgn="base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FFFFFF"/>
                    </a:solidFill>
                    <a:latin typeface="Times New Roman" pitchFamily="16" charset="0"/>
                    <a:ea typeface="WenQuanYi Micro Hei" charset="0"/>
                    <a:cs typeface="WenQuanYi Micro Hei" charset="0"/>
                  </a:defRPr>
                </a:lvl7pPr>
                <a:lvl8pPr marL="3429000" indent="-228600" defTabSz="457200" fontAlgn="base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FFFFFF"/>
                    </a:solidFill>
                    <a:latin typeface="Times New Roman" pitchFamily="16" charset="0"/>
                    <a:ea typeface="WenQuanYi Micro Hei" charset="0"/>
                    <a:cs typeface="WenQuanYi Micro Hei" charset="0"/>
                  </a:defRPr>
                </a:lvl8pPr>
                <a:lvl9pPr marL="3886200" indent="-228600" defTabSz="457200" fontAlgn="base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FFFFFF"/>
                    </a:solidFill>
                    <a:latin typeface="Times New Roman" pitchFamily="16" charset="0"/>
                    <a:ea typeface="WenQuanYi Micro Hei" charset="0"/>
                    <a:cs typeface="WenQuanYi Micro Hei" charset="0"/>
                  </a:defRPr>
                </a:lvl9pPr>
              </a:lstStyle>
              <a:p>
                <a:pPr>
                  <a:spcBef>
                    <a:spcPts val="1125"/>
                  </a:spcBef>
                  <a:buClrTx/>
                  <a:buFontTx/>
                  <a:buNone/>
                </a:pPr>
                <a:r>
                  <a:rPr lang="el-GR" altLang="el-GR" sz="1800" dirty="0">
                    <a:solidFill>
                      <a:schemeClr val="tx1"/>
                    </a:solidFill>
                  </a:rPr>
                  <a:t>σ</a:t>
                </a:r>
              </a:p>
            </p:txBody>
          </p:sp>
          <p:sp>
            <p:nvSpPr>
              <p:cNvPr id="17" name="Text Box 9" descr="[DECORATIVE]"/>
              <p:cNvSpPr txBox="1">
                <a:spLocks noChangeArrowheads="1"/>
              </p:cNvSpPr>
              <p:nvPr/>
            </p:nvSpPr>
            <p:spPr bwMode="auto">
              <a:xfrm>
                <a:off x="3636832" y="5169875"/>
                <a:ext cx="644884" cy="493501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lIns="90000" tIns="46800" rIns="90000" bIns="46800">
                <a:spAutoFit/>
              </a:bodyPr>
              <a:lstStyle>
                <a:lvl1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FFFFFF"/>
                    </a:solidFill>
                    <a:latin typeface="Times New Roman" pitchFamily="16" charset="0"/>
                    <a:ea typeface="WenQuanYi Micro Hei" charset="0"/>
                    <a:cs typeface="WenQuanYi Micro Hei" charset="0"/>
                  </a:defRPr>
                </a:lvl1pPr>
                <a:lvl2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FFFFFF"/>
                    </a:solidFill>
                    <a:latin typeface="Times New Roman" pitchFamily="16" charset="0"/>
                    <a:ea typeface="WenQuanYi Micro Hei" charset="0"/>
                    <a:cs typeface="WenQuanYi Micro Hei" charset="0"/>
                  </a:defRPr>
                </a:lvl2pPr>
                <a:lvl3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FFFFFF"/>
                    </a:solidFill>
                    <a:latin typeface="Times New Roman" pitchFamily="16" charset="0"/>
                    <a:ea typeface="WenQuanYi Micro Hei" charset="0"/>
                    <a:cs typeface="WenQuanYi Micro Hei" charset="0"/>
                  </a:defRPr>
                </a:lvl3pPr>
                <a:lvl4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FFFFFF"/>
                    </a:solidFill>
                    <a:latin typeface="Times New Roman" pitchFamily="16" charset="0"/>
                    <a:ea typeface="WenQuanYi Micro Hei" charset="0"/>
                    <a:cs typeface="WenQuanYi Micro Hei" charset="0"/>
                  </a:defRPr>
                </a:lvl4pPr>
                <a:lvl5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FFFFFF"/>
                    </a:solidFill>
                    <a:latin typeface="Times New Roman" pitchFamily="16" charset="0"/>
                    <a:ea typeface="WenQuanYi Micro Hei" charset="0"/>
                    <a:cs typeface="WenQuanYi Micro Hei" charset="0"/>
                  </a:defRPr>
                </a:lvl5pPr>
                <a:lvl6pPr marL="2514600" indent="-228600" defTabSz="457200" fontAlgn="base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FFFFFF"/>
                    </a:solidFill>
                    <a:latin typeface="Times New Roman" pitchFamily="16" charset="0"/>
                    <a:ea typeface="WenQuanYi Micro Hei" charset="0"/>
                    <a:cs typeface="WenQuanYi Micro Hei" charset="0"/>
                  </a:defRPr>
                </a:lvl6pPr>
                <a:lvl7pPr marL="2971800" indent="-228600" defTabSz="457200" fontAlgn="base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FFFFFF"/>
                    </a:solidFill>
                    <a:latin typeface="Times New Roman" pitchFamily="16" charset="0"/>
                    <a:ea typeface="WenQuanYi Micro Hei" charset="0"/>
                    <a:cs typeface="WenQuanYi Micro Hei" charset="0"/>
                  </a:defRPr>
                </a:lvl7pPr>
                <a:lvl8pPr marL="3429000" indent="-228600" defTabSz="457200" fontAlgn="base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FFFFFF"/>
                    </a:solidFill>
                    <a:latin typeface="Times New Roman" pitchFamily="16" charset="0"/>
                    <a:ea typeface="WenQuanYi Micro Hei" charset="0"/>
                    <a:cs typeface="WenQuanYi Micro Hei" charset="0"/>
                  </a:defRPr>
                </a:lvl8pPr>
                <a:lvl9pPr marL="3886200" indent="-228600" defTabSz="457200" fontAlgn="base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FFFFFF"/>
                    </a:solidFill>
                    <a:latin typeface="Times New Roman" pitchFamily="16" charset="0"/>
                    <a:ea typeface="WenQuanYi Micro Hei" charset="0"/>
                    <a:cs typeface="WenQuanYi Micro Hei" charset="0"/>
                  </a:defRPr>
                </a:lvl9pPr>
              </a:lstStyle>
              <a:p>
                <a:pPr>
                  <a:spcBef>
                    <a:spcPts val="1125"/>
                  </a:spcBef>
                  <a:buClrTx/>
                  <a:buFontTx/>
                  <a:buNone/>
                </a:pPr>
                <a:r>
                  <a:rPr lang="el-GR" altLang="el-GR" sz="1800">
                    <a:solidFill>
                      <a:schemeClr val="tx1"/>
                    </a:solidFill>
                  </a:rPr>
                  <a:t>-σ</a:t>
                </a:r>
              </a:p>
            </p:txBody>
          </p:sp>
          <p:sp>
            <p:nvSpPr>
              <p:cNvPr id="18" name="Text Box 10" descr="[DECORATIVE]"/>
              <p:cNvSpPr txBox="1">
                <a:spLocks noChangeArrowheads="1"/>
              </p:cNvSpPr>
              <p:nvPr/>
            </p:nvSpPr>
            <p:spPr bwMode="auto">
              <a:xfrm>
                <a:off x="5941712" y="5167747"/>
                <a:ext cx="724827" cy="493501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lIns="90000" tIns="46800" rIns="90000" bIns="46800">
                <a:spAutoFit/>
              </a:bodyPr>
              <a:lstStyle>
                <a:lvl1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FFFFFF"/>
                    </a:solidFill>
                    <a:latin typeface="Times New Roman" pitchFamily="16" charset="0"/>
                    <a:ea typeface="WenQuanYi Micro Hei" charset="0"/>
                    <a:cs typeface="WenQuanYi Micro Hei" charset="0"/>
                  </a:defRPr>
                </a:lvl1pPr>
                <a:lvl2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FFFFFF"/>
                    </a:solidFill>
                    <a:latin typeface="Times New Roman" pitchFamily="16" charset="0"/>
                    <a:ea typeface="WenQuanYi Micro Hei" charset="0"/>
                    <a:cs typeface="WenQuanYi Micro Hei" charset="0"/>
                  </a:defRPr>
                </a:lvl2pPr>
                <a:lvl3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FFFFFF"/>
                    </a:solidFill>
                    <a:latin typeface="Times New Roman" pitchFamily="16" charset="0"/>
                    <a:ea typeface="WenQuanYi Micro Hei" charset="0"/>
                    <a:cs typeface="WenQuanYi Micro Hei" charset="0"/>
                  </a:defRPr>
                </a:lvl3pPr>
                <a:lvl4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FFFFFF"/>
                    </a:solidFill>
                    <a:latin typeface="Times New Roman" pitchFamily="16" charset="0"/>
                    <a:ea typeface="WenQuanYi Micro Hei" charset="0"/>
                    <a:cs typeface="WenQuanYi Micro Hei" charset="0"/>
                  </a:defRPr>
                </a:lvl4pPr>
                <a:lvl5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FFFFFF"/>
                    </a:solidFill>
                    <a:latin typeface="Times New Roman" pitchFamily="16" charset="0"/>
                    <a:ea typeface="WenQuanYi Micro Hei" charset="0"/>
                    <a:cs typeface="WenQuanYi Micro Hei" charset="0"/>
                  </a:defRPr>
                </a:lvl5pPr>
                <a:lvl6pPr marL="2514600" indent="-228600" defTabSz="457200" fontAlgn="base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FFFFFF"/>
                    </a:solidFill>
                    <a:latin typeface="Times New Roman" pitchFamily="16" charset="0"/>
                    <a:ea typeface="WenQuanYi Micro Hei" charset="0"/>
                    <a:cs typeface="WenQuanYi Micro Hei" charset="0"/>
                  </a:defRPr>
                </a:lvl6pPr>
                <a:lvl7pPr marL="2971800" indent="-228600" defTabSz="457200" fontAlgn="base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FFFFFF"/>
                    </a:solidFill>
                    <a:latin typeface="Times New Roman" pitchFamily="16" charset="0"/>
                    <a:ea typeface="WenQuanYi Micro Hei" charset="0"/>
                    <a:cs typeface="WenQuanYi Micro Hei" charset="0"/>
                  </a:defRPr>
                </a:lvl7pPr>
                <a:lvl8pPr marL="3429000" indent="-228600" defTabSz="457200" fontAlgn="base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FFFFFF"/>
                    </a:solidFill>
                    <a:latin typeface="Times New Roman" pitchFamily="16" charset="0"/>
                    <a:ea typeface="WenQuanYi Micro Hei" charset="0"/>
                    <a:cs typeface="WenQuanYi Micro Hei" charset="0"/>
                  </a:defRPr>
                </a:lvl8pPr>
                <a:lvl9pPr marL="3886200" indent="-228600" defTabSz="457200" fontAlgn="base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FFFFFF"/>
                    </a:solidFill>
                    <a:latin typeface="Times New Roman" pitchFamily="16" charset="0"/>
                    <a:ea typeface="WenQuanYi Micro Hei" charset="0"/>
                    <a:cs typeface="WenQuanYi Micro Hei" charset="0"/>
                  </a:defRPr>
                </a:lvl9pPr>
              </a:lstStyle>
              <a:p>
                <a:pPr>
                  <a:spcBef>
                    <a:spcPts val="1125"/>
                  </a:spcBef>
                  <a:buClrTx/>
                  <a:buFontTx/>
                  <a:buNone/>
                </a:pPr>
                <a:r>
                  <a:rPr lang="el-GR" altLang="el-GR" sz="1800">
                    <a:solidFill>
                      <a:schemeClr val="tx1"/>
                    </a:solidFill>
                  </a:rPr>
                  <a:t>3σ</a:t>
                </a:r>
              </a:p>
            </p:txBody>
          </p:sp>
          <p:sp>
            <p:nvSpPr>
              <p:cNvPr id="19" name="Text Box 11" descr="[DECORATIVE]"/>
              <p:cNvSpPr txBox="1">
                <a:spLocks noChangeArrowheads="1"/>
              </p:cNvSpPr>
              <p:nvPr/>
            </p:nvSpPr>
            <p:spPr bwMode="auto">
              <a:xfrm>
                <a:off x="2719073" y="5167747"/>
                <a:ext cx="724827" cy="493501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lIns="90000" tIns="46800" rIns="90000" bIns="46800">
                <a:spAutoFit/>
              </a:bodyPr>
              <a:lstStyle>
                <a:lvl1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FFFFFF"/>
                    </a:solidFill>
                    <a:latin typeface="Times New Roman" pitchFamily="16" charset="0"/>
                    <a:ea typeface="WenQuanYi Micro Hei" charset="0"/>
                    <a:cs typeface="WenQuanYi Micro Hei" charset="0"/>
                  </a:defRPr>
                </a:lvl1pPr>
                <a:lvl2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FFFFFF"/>
                    </a:solidFill>
                    <a:latin typeface="Times New Roman" pitchFamily="16" charset="0"/>
                    <a:ea typeface="WenQuanYi Micro Hei" charset="0"/>
                    <a:cs typeface="WenQuanYi Micro Hei" charset="0"/>
                  </a:defRPr>
                </a:lvl2pPr>
                <a:lvl3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FFFFFF"/>
                    </a:solidFill>
                    <a:latin typeface="Times New Roman" pitchFamily="16" charset="0"/>
                    <a:ea typeface="WenQuanYi Micro Hei" charset="0"/>
                    <a:cs typeface="WenQuanYi Micro Hei" charset="0"/>
                  </a:defRPr>
                </a:lvl3pPr>
                <a:lvl4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FFFFFF"/>
                    </a:solidFill>
                    <a:latin typeface="Times New Roman" pitchFamily="16" charset="0"/>
                    <a:ea typeface="WenQuanYi Micro Hei" charset="0"/>
                    <a:cs typeface="WenQuanYi Micro Hei" charset="0"/>
                  </a:defRPr>
                </a:lvl4pPr>
                <a:lvl5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FFFFFF"/>
                    </a:solidFill>
                    <a:latin typeface="Times New Roman" pitchFamily="16" charset="0"/>
                    <a:ea typeface="WenQuanYi Micro Hei" charset="0"/>
                    <a:cs typeface="WenQuanYi Micro Hei" charset="0"/>
                  </a:defRPr>
                </a:lvl5pPr>
                <a:lvl6pPr marL="2514600" indent="-228600" defTabSz="457200" fontAlgn="base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FFFFFF"/>
                    </a:solidFill>
                    <a:latin typeface="Times New Roman" pitchFamily="16" charset="0"/>
                    <a:ea typeface="WenQuanYi Micro Hei" charset="0"/>
                    <a:cs typeface="WenQuanYi Micro Hei" charset="0"/>
                  </a:defRPr>
                </a:lvl6pPr>
                <a:lvl7pPr marL="2971800" indent="-228600" defTabSz="457200" fontAlgn="base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FFFFFF"/>
                    </a:solidFill>
                    <a:latin typeface="Times New Roman" pitchFamily="16" charset="0"/>
                    <a:ea typeface="WenQuanYi Micro Hei" charset="0"/>
                    <a:cs typeface="WenQuanYi Micro Hei" charset="0"/>
                  </a:defRPr>
                </a:lvl7pPr>
                <a:lvl8pPr marL="3429000" indent="-228600" defTabSz="457200" fontAlgn="base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FFFFFF"/>
                    </a:solidFill>
                    <a:latin typeface="Times New Roman" pitchFamily="16" charset="0"/>
                    <a:ea typeface="WenQuanYi Micro Hei" charset="0"/>
                    <a:cs typeface="WenQuanYi Micro Hei" charset="0"/>
                  </a:defRPr>
                </a:lvl8pPr>
                <a:lvl9pPr marL="3886200" indent="-228600" defTabSz="457200" fontAlgn="base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FFFFFF"/>
                    </a:solidFill>
                    <a:latin typeface="Times New Roman" pitchFamily="16" charset="0"/>
                    <a:ea typeface="WenQuanYi Micro Hei" charset="0"/>
                    <a:cs typeface="WenQuanYi Micro Hei" charset="0"/>
                  </a:defRPr>
                </a:lvl9pPr>
              </a:lstStyle>
              <a:p>
                <a:pPr>
                  <a:spcBef>
                    <a:spcPts val="1125"/>
                  </a:spcBef>
                  <a:buClrTx/>
                  <a:buFontTx/>
                  <a:buNone/>
                </a:pPr>
                <a:r>
                  <a:rPr lang="el-GR" altLang="el-GR" sz="1800">
                    <a:solidFill>
                      <a:schemeClr val="tx1"/>
                    </a:solidFill>
                  </a:rPr>
                  <a:t>-3σ</a:t>
                </a:r>
              </a:p>
            </p:txBody>
          </p:sp>
          <p:sp>
            <p:nvSpPr>
              <p:cNvPr id="21" name="Line 13" descr="[DECORATIVE]"/>
              <p:cNvSpPr>
                <a:spLocks noChangeShapeType="1"/>
              </p:cNvSpPr>
              <p:nvPr/>
            </p:nvSpPr>
            <p:spPr bwMode="auto">
              <a:xfrm>
                <a:off x="2960682" y="4491311"/>
                <a:ext cx="1776" cy="676437"/>
              </a:xfrm>
              <a:prstGeom prst="line">
                <a:avLst/>
              </a:prstGeom>
              <a:noFill/>
              <a:ln w="936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l-GR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0" name="Line 12" descr="[DECORATIVE]"/>
            <p:cNvSpPr>
              <a:spLocks noChangeShapeType="1"/>
            </p:cNvSpPr>
            <p:nvPr/>
          </p:nvSpPr>
          <p:spPr bwMode="auto">
            <a:xfrm>
              <a:off x="6103376" y="4491311"/>
              <a:ext cx="1777" cy="676437"/>
            </a:xfrm>
            <a:prstGeom prst="line">
              <a:avLst/>
            </a:prstGeom>
            <a:noFill/>
            <a:ln w="936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>
                <a:solidFill>
                  <a:schemeClr val="tx1"/>
                </a:solidFill>
              </a:endParaRPr>
            </a:p>
          </p:txBody>
        </p:sp>
      </p:grpSp>
      <p:sp>
        <p:nvSpPr>
          <p:cNvPr id="6" name="Θέση υποσέλιδου 1" descr=".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2303748" y="6356350"/>
            <a:ext cx="45365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1400" dirty="0">
                <a:solidFill>
                  <a:schemeClr val="tx1"/>
                </a:solidFill>
              </a:rPr>
              <a:t>Στατιστικός Έλεγχος Ποιότητας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4" name="Θέση αριθμού διαφάνειας 1" descr="."/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3C4726A-630D-4CB4-B088-BAB00F4188E9}" type="slidenum">
              <a:rPr lang="el-GR" sz="1400" smtClean="0">
                <a:solidFill>
                  <a:schemeClr val="tx1"/>
                </a:solidFill>
              </a:rPr>
              <a:pPr/>
              <a:t>10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73801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 idx="4294967295"/>
          </p:nvPr>
        </p:nvSpPr>
        <p:spPr/>
        <p:txBody>
          <a:bodyPr>
            <a:normAutofit fontScale="90000"/>
          </a:bodyPr>
          <a:lstStyle/>
          <a:p>
            <a:r>
              <a:rPr lang="el-GR" sz="4400" b="1" kern="1200" dirty="0" smtClean="0">
                <a:solidFill>
                  <a:schemeClr val="tx1"/>
                </a:solidFill>
              </a:rPr>
              <a:t>Μεταβλητότητα της Διαδικασίας</a:t>
            </a:r>
            <a:r>
              <a:rPr lang="en-US" sz="4400" b="1" kern="1200" dirty="0" smtClean="0">
                <a:solidFill>
                  <a:schemeClr val="tx1"/>
                </a:solidFill>
              </a:rPr>
              <a:t>,</a:t>
            </a:r>
            <a:r>
              <a:rPr lang="el-GR" sz="4400" b="1" kern="1200" dirty="0" smtClean="0">
                <a:solidFill>
                  <a:schemeClr val="tx1"/>
                </a:solidFill>
              </a:rPr>
              <a:t> ποσοστά περιεχομένων στα κύρια διαστήματα</a:t>
            </a:r>
            <a:endParaRPr lang="el-GR" b="1" dirty="0"/>
          </a:p>
        </p:txBody>
      </p:sp>
      <p:graphicFrame>
        <p:nvGraphicFramePr>
          <p:cNvPr id="24" name="Group 2" descr="συν πλην"/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704817299"/>
              </p:ext>
            </p:extLst>
          </p:nvPr>
        </p:nvGraphicFramePr>
        <p:xfrm>
          <a:off x="323056" y="1700807"/>
          <a:ext cx="8497888" cy="4567548"/>
        </p:xfrm>
        <a:graphic>
          <a:graphicData uri="http://schemas.openxmlformats.org/drawingml/2006/table">
            <a:tbl>
              <a:tblPr firstRow="1"/>
              <a:tblGrid>
                <a:gridCol w="3887788"/>
                <a:gridCol w="4610100"/>
              </a:tblGrid>
              <a:tr h="970746"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Όρια παραγωγικής διαδικασίας</a:t>
                      </a:r>
                    </a:p>
                  </a:txBody>
                  <a:tcPr marL="90000" marR="90000" marT="71496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Ποσοστό της περιεχόμενης κατανομής</a:t>
                      </a:r>
                    </a:p>
                  </a:txBody>
                  <a:tcPr marL="90000" marR="90000" marT="71496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98383"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±1σ</a:t>
                      </a:r>
                    </a:p>
                  </a:txBody>
                  <a:tcPr marL="90000" marR="90000" marT="71496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68,26</a:t>
                      </a:r>
                    </a:p>
                  </a:txBody>
                  <a:tcPr marL="90000" marR="90000" marT="71496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0009"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±2σ</a:t>
                      </a:r>
                    </a:p>
                  </a:txBody>
                  <a:tcPr marL="90000" marR="90000" marT="71496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95,46</a:t>
                      </a:r>
                    </a:p>
                  </a:txBody>
                  <a:tcPr marL="90000" marR="90000" marT="71496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0009"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±3σ</a:t>
                      </a:r>
                    </a:p>
                  </a:txBody>
                  <a:tcPr marL="90000" marR="90000" marT="71496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99,73</a:t>
                      </a:r>
                    </a:p>
                  </a:txBody>
                  <a:tcPr marL="90000" marR="90000" marT="71496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0009"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±4σ</a:t>
                      </a:r>
                    </a:p>
                  </a:txBody>
                  <a:tcPr marL="90000" marR="90000" marT="71496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99,9937</a:t>
                      </a:r>
                    </a:p>
                  </a:txBody>
                  <a:tcPr marL="90000" marR="90000" marT="71496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98383"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±5σ</a:t>
                      </a:r>
                    </a:p>
                  </a:txBody>
                  <a:tcPr marL="90000" marR="90000" marT="71496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99,999943</a:t>
                      </a:r>
                    </a:p>
                  </a:txBody>
                  <a:tcPr marL="90000" marR="90000" marT="71496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0009"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±6σ</a:t>
                      </a:r>
                    </a:p>
                  </a:txBody>
                  <a:tcPr marL="90000" marR="90000" marT="71496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99,9999998</a:t>
                      </a:r>
                    </a:p>
                  </a:txBody>
                  <a:tcPr marL="90000" marR="90000" marT="71496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" name="Θέση υποσέλιδου 1" descr="."/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2159732" y="6356350"/>
            <a:ext cx="48245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1400" dirty="0">
                <a:solidFill>
                  <a:schemeClr val="tx1"/>
                </a:solidFill>
              </a:rPr>
              <a:t>Στατιστικός Έλεγχος Ποιότητας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4" name="Θέση αριθμού διαφάνειας 1" descr="."/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3C4726A-630D-4CB4-B088-BAB00F4188E9}" type="slidenum">
              <a:rPr lang="el-GR" sz="1400" smtClean="0">
                <a:solidFill>
                  <a:schemeClr val="tx1"/>
                </a:solidFill>
              </a:rPr>
              <a:pPr/>
              <a:t>11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64503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b="1" kern="1200" dirty="0" smtClean="0">
                <a:solidFill>
                  <a:schemeClr val="tx1"/>
                </a:solidFill>
              </a:rPr>
              <a:t>Δείκτης Ικανότητας</a:t>
            </a:r>
            <a:endParaRPr lang="el-GR" b="1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b="1" dirty="0" smtClean="0"/>
              <a:t>USL, LSL</a:t>
            </a:r>
            <a:r>
              <a:rPr lang="el-GR" dirty="0" smtClean="0"/>
              <a:t>: όρια προδιαγραφών</a:t>
            </a:r>
          </a:p>
          <a:p>
            <a:r>
              <a:rPr lang="el-GR" dirty="0" smtClean="0"/>
              <a:t>Για 1.2&lt;</a:t>
            </a:r>
            <a:r>
              <a:rPr lang="el-GR" b="1" dirty="0" smtClean="0"/>
              <a:t>Cp</a:t>
            </a:r>
            <a:r>
              <a:rPr lang="el-GR" dirty="0" smtClean="0"/>
              <a:t>&lt;1.4 έχουμε αξιόπιστη και αποδεκτή κατάσταση</a:t>
            </a:r>
          </a:p>
          <a:p>
            <a:r>
              <a:rPr lang="el-GR" dirty="0" smtClean="0"/>
              <a:t>Διάκριση μεταξύ ανοχών και ορίων της ικανότητας</a:t>
            </a:r>
          </a:p>
          <a:p>
            <a:endParaRPr lang="el-GR" dirty="0"/>
          </a:p>
        </p:txBody>
      </p:sp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74842514"/>
              </p:ext>
            </p:extLst>
          </p:nvPr>
        </p:nvGraphicFramePr>
        <p:xfrm>
          <a:off x="1619672" y="4437112"/>
          <a:ext cx="5472608" cy="1546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6" name="Εξίσωση" r:id="rId6" imgW="1054080" imgH="393480" progId="Equation.3">
                  <p:embed/>
                </p:oleObj>
              </mc:Choice>
              <mc:Fallback>
                <p:oleObj name="Εξίσωση" r:id="rId6" imgW="1054080" imgH="39348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9672" y="4437112"/>
                        <a:ext cx="5472608" cy="1546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Θέση υποσέλιδου 1" descr="."/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2159732" y="6356350"/>
            <a:ext cx="48245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1400" dirty="0">
                <a:solidFill>
                  <a:schemeClr val="tx1"/>
                </a:solidFill>
              </a:rPr>
              <a:t>Στατιστικός Έλεγχος Ποιότητας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4" name="Θέση αριθμού διαφάνειας 1" descr="."/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3C4726A-630D-4CB4-B088-BAB00F4188E9}" type="slidenum">
              <a:rPr lang="el-GR" sz="1400" smtClean="0">
                <a:solidFill>
                  <a:schemeClr val="tx1"/>
                </a:solidFill>
              </a:rPr>
              <a:pPr/>
              <a:t>12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357215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 idx="4294967295"/>
          </p:nvPr>
        </p:nvSpPr>
        <p:spPr/>
        <p:txBody>
          <a:bodyPr>
            <a:normAutofit fontScale="90000"/>
          </a:bodyPr>
          <a:lstStyle/>
          <a:p>
            <a:r>
              <a:rPr lang="el-GR" sz="4400" b="1" kern="1200" dirty="0" smtClean="0">
                <a:solidFill>
                  <a:schemeClr val="tx1"/>
                </a:solidFill>
              </a:rPr>
              <a:t>Στατιστικός Έλεγχος Ποιότητας </a:t>
            </a:r>
            <a:r>
              <a:rPr lang="en-US" b="1" dirty="0"/>
              <a:t>(</a:t>
            </a:r>
            <a:r>
              <a:rPr lang="el-GR" sz="4400" b="1" kern="1200" dirty="0" smtClean="0">
                <a:solidFill>
                  <a:schemeClr val="tx1"/>
                </a:solidFill>
              </a:rPr>
              <a:t>1</a:t>
            </a:r>
            <a:r>
              <a:rPr lang="en-US" sz="4400" b="1" kern="1200" dirty="0" smtClean="0">
                <a:solidFill>
                  <a:schemeClr val="tx1"/>
                </a:solidFill>
              </a:rPr>
              <a:t>/2)</a:t>
            </a:r>
            <a:endParaRPr lang="el-GR" b="1" dirty="0"/>
          </a:p>
        </p:txBody>
      </p:sp>
      <p:sp>
        <p:nvSpPr>
          <p:cNvPr id="7" name="Θέση περιεχομένου 1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457200" y="1307306"/>
            <a:ext cx="8229600" cy="4713982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800"/>
              </a:spcAft>
            </a:pPr>
            <a:r>
              <a:rPr lang="el-GR" altLang="el-GR" sz="2800" dirty="0"/>
              <a:t>Ο ΣΕΔ είναι μια στατιστική τεχνική που χρησιμοποιείται στον ποιοτικό έλεγχο με στόχο την ελαχιστοποίηση των μη τυχαίων διακυμάνσεων της παραγωγικής διαδικασίας.</a:t>
            </a:r>
          </a:p>
          <a:p>
            <a:pPr>
              <a:spcAft>
                <a:spcPts val="800"/>
              </a:spcAft>
            </a:pPr>
            <a:endParaRPr lang="en-US" altLang="el-GR" sz="2800" dirty="0" smtClean="0"/>
          </a:p>
          <a:p>
            <a:pPr>
              <a:spcAft>
                <a:spcPts val="800"/>
              </a:spcAft>
            </a:pPr>
            <a:r>
              <a:rPr lang="el-GR" altLang="el-GR" sz="2800" dirty="0" smtClean="0"/>
              <a:t>«</a:t>
            </a:r>
            <a:r>
              <a:rPr lang="el-GR" altLang="el-GR" sz="2800" dirty="0"/>
              <a:t>Εν σειρά» έλεγχος κατά την παραγωγή, εντοπισμός αποκλίσεων και διορθωτικές ενέργειες.</a:t>
            </a:r>
          </a:p>
        </p:txBody>
      </p:sp>
      <p:sp>
        <p:nvSpPr>
          <p:cNvPr id="6" name="Θέση υποσέλιδου 1" descr="."/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2123728" y="6356350"/>
            <a:ext cx="48965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1400" dirty="0">
                <a:solidFill>
                  <a:schemeClr val="tx1"/>
                </a:solidFill>
              </a:rPr>
              <a:t>Στατιστικός Έλεγχος Ποιότητας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4" name="Θέση αριθμού διαφάνειας 1" descr="."/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3C4726A-630D-4CB4-B088-BAB00F4188E9}" type="slidenum">
              <a:rPr lang="el-GR" sz="1400" smtClean="0">
                <a:solidFill>
                  <a:schemeClr val="tx1"/>
                </a:solidFill>
              </a:rPr>
              <a:pPr/>
              <a:t>13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53009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 idx="4294967295"/>
          </p:nvPr>
        </p:nvSpPr>
        <p:spPr/>
        <p:txBody>
          <a:bodyPr>
            <a:normAutofit fontScale="90000"/>
          </a:bodyPr>
          <a:lstStyle/>
          <a:p>
            <a:r>
              <a:rPr lang="el-GR" sz="4400" b="1" kern="1200" dirty="0" smtClean="0">
                <a:solidFill>
                  <a:schemeClr val="tx1"/>
                </a:solidFill>
              </a:rPr>
              <a:t>Στατιστικός Έλεγχος Ποιότητας </a:t>
            </a:r>
            <a:r>
              <a:rPr lang="en-US" sz="4400" b="1" kern="1200" dirty="0" smtClean="0">
                <a:solidFill>
                  <a:schemeClr val="tx1"/>
                </a:solidFill>
              </a:rPr>
              <a:t>(2/2)</a:t>
            </a:r>
            <a:endParaRPr lang="el-GR" b="1" dirty="0"/>
          </a:p>
        </p:txBody>
      </p:sp>
      <p:sp>
        <p:nvSpPr>
          <p:cNvPr id="7" name="Θέση περιεχομένου 1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457200" y="1417638"/>
            <a:ext cx="8229600" cy="4938712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  <a:spcAft>
                <a:spcPts val="400"/>
              </a:spcAft>
            </a:pPr>
            <a:r>
              <a:rPr lang="el-GR" altLang="el-GR" sz="3000" dirty="0"/>
              <a:t>Διάγραμμα ελέγχου</a:t>
            </a:r>
          </a:p>
          <a:p>
            <a:pPr>
              <a:spcBef>
                <a:spcPts val="600"/>
              </a:spcBef>
              <a:spcAft>
                <a:spcPts val="400"/>
              </a:spcAft>
            </a:pPr>
            <a:r>
              <a:rPr lang="el-GR" altLang="el-GR" sz="3000" dirty="0"/>
              <a:t>Καθορισμός των ποιοτικών χαρακτηριστικών που θα ελεγχθούν</a:t>
            </a:r>
          </a:p>
          <a:p>
            <a:pPr>
              <a:spcBef>
                <a:spcPts val="600"/>
              </a:spcBef>
              <a:spcAft>
                <a:spcPts val="400"/>
              </a:spcAft>
            </a:pPr>
            <a:r>
              <a:rPr lang="el-GR" altLang="el-GR" sz="3000" dirty="0"/>
              <a:t>Ανάπτυξη του συστήματος μέτρησης των χαρακτηριστικών</a:t>
            </a:r>
          </a:p>
          <a:p>
            <a:pPr>
              <a:spcBef>
                <a:spcPts val="600"/>
              </a:spcBef>
              <a:spcAft>
                <a:spcPts val="400"/>
              </a:spcAft>
            </a:pPr>
            <a:r>
              <a:rPr lang="el-GR" altLang="el-GR" sz="3000" dirty="0"/>
              <a:t>Καθορισμός ορίων</a:t>
            </a:r>
          </a:p>
          <a:p>
            <a:pPr>
              <a:spcBef>
                <a:spcPts val="600"/>
              </a:spcBef>
              <a:spcAft>
                <a:spcPts val="400"/>
              </a:spcAft>
            </a:pPr>
            <a:r>
              <a:rPr lang="el-GR" altLang="el-GR" sz="3000" dirty="0"/>
              <a:t>Τοποθέτηση των δειγμάτων του προς εξέταση χαρακτηριστικού</a:t>
            </a:r>
          </a:p>
          <a:p>
            <a:pPr>
              <a:spcBef>
                <a:spcPts val="600"/>
              </a:spcBef>
              <a:spcAft>
                <a:spcPts val="400"/>
              </a:spcAft>
            </a:pPr>
            <a:r>
              <a:rPr lang="el-GR" altLang="el-GR" sz="3000" dirty="0"/>
              <a:t>Ερμηνεία του διαγράμματος.</a:t>
            </a:r>
          </a:p>
          <a:p>
            <a:pPr marL="0" indent="0">
              <a:spcBef>
                <a:spcPts val="600"/>
              </a:spcBef>
              <a:spcAft>
                <a:spcPts val="400"/>
              </a:spcAft>
              <a:buNone/>
            </a:pPr>
            <a:endParaRPr lang="el-GR" altLang="el-GR" sz="3000" dirty="0"/>
          </a:p>
        </p:txBody>
      </p:sp>
      <p:sp>
        <p:nvSpPr>
          <p:cNvPr id="6" name="Θέση υποσέλιδου 1" descr="."/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2195736" y="6356350"/>
            <a:ext cx="47525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1400" dirty="0">
                <a:solidFill>
                  <a:schemeClr val="tx1"/>
                </a:solidFill>
              </a:rPr>
              <a:t>Στατιστικός Έλεγχος Ποιότητας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4" name="Θέση αριθμού διαφάνειας 1" descr="."/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3C4726A-630D-4CB4-B088-BAB00F4188E9}" type="slidenum">
              <a:rPr lang="el-GR" sz="1400" smtClean="0">
                <a:solidFill>
                  <a:schemeClr val="tx1"/>
                </a:solidFill>
              </a:rPr>
              <a:pPr/>
              <a:t>14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25188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400" b="1" kern="1200" dirty="0" smtClean="0">
                <a:solidFill>
                  <a:schemeClr val="tx1"/>
                </a:solidFill>
              </a:rPr>
              <a:t>Μορφή τυπικού διαγράμματος ελέγχου</a:t>
            </a:r>
            <a:endParaRPr lang="el-GR" b="1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10921170"/>
              </p:ext>
            </p:extLst>
          </p:nvPr>
        </p:nvGraphicFramePr>
        <p:xfrm>
          <a:off x="539552" y="1556791"/>
          <a:ext cx="7877175" cy="4608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6" r:id="rId6" imgW="4118400" imgH="2779200" progId="">
                  <p:embed/>
                </p:oleObj>
              </mc:Choice>
              <mc:Fallback>
                <p:oleObj r:id="rId6" imgW="4118400" imgH="2779200" progId="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552" y="1556791"/>
                        <a:ext cx="7877175" cy="46085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Θέση υποσέλιδου 1" descr="."/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2231740" y="6356350"/>
            <a:ext cx="46805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1400" dirty="0">
                <a:solidFill>
                  <a:schemeClr val="tx1"/>
                </a:solidFill>
              </a:rPr>
              <a:t>Στατιστικός Έλεγχος Ποιότητας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4" name="Θέση αριθμού διαφάνειας 1" descr="."/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3C4726A-630D-4CB4-B088-BAB00F4188E9}" type="slidenum">
              <a:rPr lang="el-GR" sz="1400" smtClean="0">
                <a:solidFill>
                  <a:schemeClr val="tx1"/>
                </a:solidFill>
              </a:rPr>
              <a:pPr/>
              <a:t>15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1287955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b="1" kern="1200" dirty="0" smtClean="0">
                <a:solidFill>
                  <a:schemeClr val="tx1"/>
                </a:solidFill>
              </a:rPr>
              <a:t>Τύποι διαγραμμάτων ελέγχου</a:t>
            </a:r>
            <a:endParaRPr lang="el-GR" b="1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08759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l-GR" sz="2400" b="1" dirty="0"/>
              <a:t>Το διάγραμμα μέσης τιμής</a:t>
            </a:r>
          </a:p>
          <a:p>
            <a:pPr lvl="1">
              <a:spcBef>
                <a:spcPts val="0"/>
              </a:spcBef>
            </a:pPr>
            <a:r>
              <a:rPr lang="el-GR" sz="2000" dirty="0"/>
              <a:t>Τύπος διαγράμματος ελέγχου που κατασκευάζεται χρησιμοποιώντας τους μέσους όρους των δειγμάτων.</a:t>
            </a:r>
          </a:p>
          <a:p>
            <a:pPr>
              <a:spcBef>
                <a:spcPts val="0"/>
              </a:spcBef>
            </a:pPr>
            <a:r>
              <a:rPr lang="el-GR" sz="2400" b="1" dirty="0"/>
              <a:t>Το διάγραμμα εύρους</a:t>
            </a:r>
          </a:p>
          <a:p>
            <a:pPr lvl="1">
              <a:spcBef>
                <a:spcPts val="0"/>
              </a:spcBef>
            </a:pPr>
            <a:r>
              <a:rPr lang="el-GR" sz="2000" dirty="0"/>
              <a:t>Τύπος διαγράμματος ελέγχου που κατασκευάζεται χρησιμοποιώντας το εύρος τιμών των δειγμάτων.</a:t>
            </a:r>
          </a:p>
          <a:p>
            <a:pPr>
              <a:spcBef>
                <a:spcPts val="0"/>
              </a:spcBef>
            </a:pPr>
            <a:r>
              <a:rPr lang="el-GR" sz="2400" b="1" dirty="0"/>
              <a:t>Το p- διάγραμμα</a:t>
            </a:r>
          </a:p>
          <a:p>
            <a:pPr lvl="1">
              <a:spcBef>
                <a:spcPts val="0"/>
              </a:spcBef>
            </a:pPr>
            <a:r>
              <a:rPr lang="el-GR" sz="2000" dirty="0"/>
              <a:t>Τύπος διαγράμματος ελέγχου που χρησιμοποιείται για την παρακολούθηση διεργασιών που παράγουν προϊόντα που χαρακτηρίζονται είτε ελαττωματικά είτε συμμορφούμενα με τις προδιαγραφές.</a:t>
            </a:r>
          </a:p>
          <a:p>
            <a:pPr>
              <a:spcBef>
                <a:spcPts val="0"/>
              </a:spcBef>
            </a:pPr>
            <a:r>
              <a:rPr lang="el-GR" sz="2400" b="1" dirty="0"/>
              <a:t>Το c- διάγραμμα</a:t>
            </a:r>
          </a:p>
          <a:p>
            <a:pPr lvl="1">
              <a:spcBef>
                <a:spcPts val="0"/>
              </a:spcBef>
            </a:pPr>
            <a:r>
              <a:rPr lang="el-GR" sz="2000" dirty="0"/>
              <a:t>Τύπος διαγράμματος ελέγχου που χρησιμοποιείται στην παρακολούθηση του αριθμού των ελαττωμάτων ανά ελαττωματικό προϊόν.</a:t>
            </a:r>
          </a:p>
        </p:txBody>
      </p:sp>
      <p:sp>
        <p:nvSpPr>
          <p:cNvPr id="6" name="Θέση υποσέλιδου 1" descr=".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2424693" y="6356350"/>
            <a:ext cx="42946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1400" dirty="0">
                <a:solidFill>
                  <a:schemeClr val="tx1"/>
                </a:solidFill>
              </a:rPr>
              <a:t>Στατιστικός Έλεγχος Ποιότητας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4" name="Θέση αριθμού διαφάνειας 1" descr="."/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3C4726A-630D-4CB4-B088-BAB00F4188E9}" type="slidenum">
              <a:rPr lang="el-GR" sz="1400" smtClean="0">
                <a:solidFill>
                  <a:schemeClr val="tx1"/>
                </a:solidFill>
              </a:rPr>
              <a:pPr/>
              <a:t>16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71019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400" b="1" kern="1200" dirty="0" smtClean="0">
                <a:solidFill>
                  <a:schemeClr val="tx1"/>
                </a:solidFill>
              </a:rPr>
              <a:t>Κατασκευή διαγράμματος ελέγχου</a:t>
            </a:r>
            <a:br>
              <a:rPr lang="el-GR" sz="4400" b="1" kern="1200" dirty="0" smtClean="0">
                <a:solidFill>
                  <a:schemeClr val="tx1"/>
                </a:solidFill>
              </a:rPr>
            </a:br>
            <a:r>
              <a:rPr lang="el-GR" sz="4400" b="1" kern="1200" dirty="0" smtClean="0">
                <a:solidFill>
                  <a:schemeClr val="tx1"/>
                </a:solidFill>
              </a:rPr>
              <a:t>μέσης τιμής και εύρους </a:t>
            </a:r>
            <a:r>
              <a:rPr lang="en-US" sz="4400" b="1" kern="1200" dirty="0" smtClean="0">
                <a:solidFill>
                  <a:schemeClr val="tx1"/>
                </a:solidFill>
              </a:rPr>
              <a:t>(</a:t>
            </a:r>
            <a:r>
              <a:rPr lang="el-GR" sz="4400" b="1" kern="1200" dirty="0" smtClean="0">
                <a:solidFill>
                  <a:schemeClr val="tx1"/>
                </a:solidFill>
              </a:rPr>
              <a:t>1</a:t>
            </a:r>
            <a:r>
              <a:rPr lang="en-US" sz="4400" b="1" kern="1200" dirty="0" smtClean="0">
                <a:solidFill>
                  <a:schemeClr val="tx1"/>
                </a:solidFill>
              </a:rPr>
              <a:t>/8)</a:t>
            </a:r>
            <a:endParaRPr lang="el-GR" b="1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spcAft>
                <a:spcPts val="600"/>
              </a:spcAft>
            </a:pPr>
            <a:r>
              <a:rPr lang="el-GR" dirty="0"/>
              <a:t>Συλλογή 20- 25 δειγμάτων μεγέθους </a:t>
            </a:r>
            <a:r>
              <a:rPr lang="en-US" dirty="0" smtClean="0"/>
              <a:t>n</a:t>
            </a:r>
            <a:r>
              <a:rPr lang="el-GR" dirty="0" smtClean="0"/>
              <a:t>=4 </a:t>
            </a:r>
            <a:r>
              <a:rPr lang="el-GR" dirty="0"/>
              <a:t>ή 5.</a:t>
            </a:r>
          </a:p>
          <a:p>
            <a:pPr>
              <a:spcAft>
                <a:spcPts val="600"/>
              </a:spcAft>
            </a:pPr>
            <a:r>
              <a:rPr lang="el-GR" dirty="0"/>
              <a:t>Υπολογισμός του μέσου όρου και του εύρους του κάθε δείγματος.</a:t>
            </a:r>
          </a:p>
          <a:p>
            <a:pPr>
              <a:spcAft>
                <a:spcPts val="600"/>
              </a:spcAft>
            </a:pPr>
            <a:r>
              <a:rPr lang="el-GR" dirty="0"/>
              <a:t>Υπολογισμός του μέσου όρου όλων των μέσων όρων και του μέσου εύρους.</a:t>
            </a:r>
          </a:p>
          <a:p>
            <a:pPr>
              <a:spcAft>
                <a:spcPts val="600"/>
              </a:spcAft>
            </a:pPr>
            <a:r>
              <a:rPr lang="el-GR" dirty="0"/>
              <a:t>Γραφική απεικόνιση των μέσων και των ευρών στα διαγράμματα και υπολογισμός των αποδεκτών ορίων.</a:t>
            </a:r>
          </a:p>
          <a:p>
            <a:pPr>
              <a:spcAft>
                <a:spcPts val="600"/>
              </a:spcAft>
            </a:pPr>
            <a:r>
              <a:rPr lang="el-GR" dirty="0"/>
              <a:t>Διερεύνηση και ανάλυση των θέσεων που είναι εκτός των ορίων.</a:t>
            </a:r>
          </a:p>
        </p:txBody>
      </p:sp>
      <p:sp>
        <p:nvSpPr>
          <p:cNvPr id="6" name="Θέση υποσέλιδου 1" descr=".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2339752" y="6356350"/>
            <a:ext cx="44644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1400" dirty="0">
                <a:solidFill>
                  <a:schemeClr val="tx1"/>
                </a:solidFill>
              </a:rPr>
              <a:t>Στατιστικός Έλεγχος Ποιότητας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4" name="Θέση αριθμού διαφάνειας 1" descr="."/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3C4726A-630D-4CB4-B088-BAB00F4188E9}" type="slidenum">
              <a:rPr lang="el-GR" sz="1400" smtClean="0">
                <a:solidFill>
                  <a:schemeClr val="tx1"/>
                </a:solidFill>
              </a:rPr>
              <a:pPr/>
              <a:t>17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90961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400" b="1" kern="1200" dirty="0" smtClean="0">
                <a:solidFill>
                  <a:schemeClr val="tx1"/>
                </a:solidFill>
              </a:rPr>
              <a:t>Κατασκευή διαγράμματος ελέγχου</a:t>
            </a:r>
            <a:br>
              <a:rPr lang="el-GR" sz="4400" b="1" kern="1200" dirty="0" smtClean="0">
                <a:solidFill>
                  <a:schemeClr val="tx1"/>
                </a:solidFill>
              </a:rPr>
            </a:br>
            <a:r>
              <a:rPr lang="el-GR" sz="4400" b="1" kern="1200" dirty="0" smtClean="0">
                <a:solidFill>
                  <a:schemeClr val="tx1"/>
                </a:solidFill>
              </a:rPr>
              <a:t>μέσης τιμής και εύρους </a:t>
            </a:r>
            <a:r>
              <a:rPr lang="en-US" sz="4400" b="1" kern="1200" dirty="0" smtClean="0">
                <a:solidFill>
                  <a:schemeClr val="tx1"/>
                </a:solidFill>
              </a:rPr>
              <a:t>(</a:t>
            </a:r>
            <a:r>
              <a:rPr lang="el-GR" sz="4400" b="1" kern="1200" dirty="0" smtClean="0">
                <a:solidFill>
                  <a:schemeClr val="tx1"/>
                </a:solidFill>
              </a:rPr>
              <a:t>2</a:t>
            </a:r>
            <a:r>
              <a:rPr lang="en-US" sz="4400" b="1" kern="1200" dirty="0" smtClean="0">
                <a:solidFill>
                  <a:schemeClr val="tx1"/>
                </a:solidFill>
              </a:rPr>
              <a:t>/8)</a:t>
            </a:r>
            <a:endParaRPr lang="el-GR" b="1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116832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l-GR" dirty="0"/>
              <a:t>Υπολογισμός των ορίων </a:t>
            </a:r>
            <a:r>
              <a:rPr lang="en-US" b="1" dirty="0" smtClean="0"/>
              <a:t>USL, LSL</a:t>
            </a:r>
            <a:r>
              <a:rPr lang="el-GR" dirty="0" smtClean="0"/>
              <a:t> </a:t>
            </a:r>
            <a:r>
              <a:rPr lang="el-GR" dirty="0"/>
              <a:t>για το διάγραμμα </a:t>
            </a:r>
            <a:r>
              <a:rPr lang="el-GR" b="1" dirty="0"/>
              <a:t>μέσης τιμής</a:t>
            </a:r>
            <a:r>
              <a:rPr lang="el-GR" dirty="0"/>
              <a:t>.</a:t>
            </a:r>
          </a:p>
          <a:p>
            <a:pPr>
              <a:spcAft>
                <a:spcPts val="600"/>
              </a:spcAft>
            </a:pPr>
            <a:endParaRPr lang="el-GR" dirty="0"/>
          </a:p>
          <a:p>
            <a:pPr>
              <a:spcAft>
                <a:spcPts val="600"/>
              </a:spcAft>
            </a:pPr>
            <a:endParaRPr lang="en-US" dirty="0" smtClean="0"/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91004926"/>
              </p:ext>
            </p:extLst>
          </p:nvPr>
        </p:nvGraphicFramePr>
        <p:xfrm>
          <a:off x="1115616" y="2636912"/>
          <a:ext cx="3024336" cy="7200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22" r:id="rId6" imgW="469236" imgH="254617" progId="Equation.3">
                  <p:embed/>
                </p:oleObj>
              </mc:Choice>
              <mc:Fallback>
                <p:oleObj r:id="rId6" imgW="469236" imgH="254617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5616" y="2636912"/>
                        <a:ext cx="3024336" cy="720080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chemeClr val="tx1"/>
                        </a:solidFill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4308348"/>
              </p:ext>
            </p:extLst>
          </p:nvPr>
        </p:nvGraphicFramePr>
        <p:xfrm>
          <a:off x="4559041" y="2636912"/>
          <a:ext cx="3060959" cy="7200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23" r:id="rId8" imgW="472887" imgH="256598" progId="Equation.3">
                  <p:embed/>
                </p:oleObj>
              </mc:Choice>
              <mc:Fallback>
                <p:oleObj r:id="rId8" imgW="472887" imgH="256598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59041" y="2636912"/>
                        <a:ext cx="3060959" cy="720080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chemeClr val="tx1"/>
                        </a:solidFill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Content Placeholder 7"/>
          <p:cNvSpPr txBox="1">
            <a:spLocks/>
          </p:cNvSpPr>
          <p:nvPr/>
        </p:nvSpPr>
        <p:spPr>
          <a:xfrm>
            <a:off x="425918" y="4077072"/>
            <a:ext cx="8229600" cy="21168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el-GR" dirty="0" smtClean="0"/>
              <a:t>Υπολογισμός των ορίων </a:t>
            </a:r>
            <a:r>
              <a:rPr lang="en-US" b="1" dirty="0" smtClean="0"/>
              <a:t>USL, LSL</a:t>
            </a:r>
            <a:r>
              <a:rPr lang="el-GR" dirty="0" smtClean="0"/>
              <a:t> για το </a:t>
            </a:r>
            <a:r>
              <a:rPr lang="el-GR" b="1" dirty="0" smtClean="0"/>
              <a:t>διάγραμμα εύρους</a:t>
            </a:r>
            <a:r>
              <a:rPr lang="el-GR" dirty="0" smtClean="0"/>
              <a:t>.</a:t>
            </a:r>
          </a:p>
          <a:p>
            <a:pPr>
              <a:spcAft>
                <a:spcPts val="600"/>
              </a:spcAft>
            </a:pPr>
            <a:endParaRPr lang="el-GR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31428963"/>
              </p:ext>
            </p:extLst>
          </p:nvPr>
        </p:nvGraphicFramePr>
        <p:xfrm>
          <a:off x="1475656" y="5157192"/>
          <a:ext cx="2736304" cy="7200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24" r:id="rId10" imgW="489186" imgH="240166" progId="Equation.3">
                  <p:embed/>
                </p:oleObj>
              </mc:Choice>
              <mc:Fallback>
                <p:oleObj r:id="rId10" imgW="489186" imgH="240166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5656" y="5157192"/>
                        <a:ext cx="2736304" cy="720080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chemeClr val="tx1"/>
                        </a:solidFill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02056321"/>
              </p:ext>
            </p:extLst>
          </p:nvPr>
        </p:nvGraphicFramePr>
        <p:xfrm>
          <a:off x="4716016" y="5157192"/>
          <a:ext cx="2880172" cy="7421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25" r:id="rId12" imgW="480409" imgH="248261" progId="Equation.3">
                  <p:embed/>
                </p:oleObj>
              </mc:Choice>
              <mc:Fallback>
                <p:oleObj r:id="rId12" imgW="480409" imgH="248261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16016" y="5157192"/>
                        <a:ext cx="2880172" cy="742179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chemeClr val="tx1"/>
                        </a:solidFill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Θέση υποσέλιδου 1" descr="."/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2411760" y="6356350"/>
            <a:ext cx="43204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1400" dirty="0">
                <a:solidFill>
                  <a:schemeClr val="tx1"/>
                </a:solidFill>
              </a:rPr>
              <a:t>Στατιστικός Έλεγχος Ποιότητας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4" name="Θέση αριθμού διαφάνειας 1" descr="."/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3C4726A-630D-4CB4-B088-BAB00F4188E9}" type="slidenum">
              <a:rPr lang="el-GR" sz="1400" smtClean="0">
                <a:solidFill>
                  <a:schemeClr val="tx1"/>
                </a:solidFill>
              </a:rPr>
              <a:pPr/>
              <a:t>18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431592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79512" y="1556792"/>
            <a:ext cx="5040560" cy="3744416"/>
          </a:xfrm>
        </p:spPr>
        <p:txBody>
          <a:bodyPr>
            <a:normAutofit/>
          </a:bodyPr>
          <a:lstStyle/>
          <a:p>
            <a:r>
              <a:rPr lang="el-GR" sz="3200" b="1" kern="1200" dirty="0" smtClean="0">
                <a:solidFill>
                  <a:schemeClr val="tx1"/>
                </a:solidFill>
              </a:rPr>
              <a:t>Κατασκευή διαγράμματος ελέγχου</a:t>
            </a:r>
            <a:r>
              <a:rPr lang="en-US" sz="3200" b="1" kern="1200" dirty="0" smtClean="0">
                <a:solidFill>
                  <a:schemeClr val="tx1"/>
                </a:solidFill>
              </a:rPr>
              <a:t> </a:t>
            </a:r>
            <a:r>
              <a:rPr lang="el-GR" sz="3200" b="1" kern="1200" dirty="0" smtClean="0">
                <a:solidFill>
                  <a:schemeClr val="tx1"/>
                </a:solidFill>
              </a:rPr>
              <a:t>μέσης τιμής και εύρους</a:t>
            </a:r>
            <a:r>
              <a:rPr lang="en-US" sz="3200" b="1" kern="1200" dirty="0" smtClean="0">
                <a:solidFill>
                  <a:schemeClr val="tx1"/>
                </a:solidFill>
              </a:rPr>
              <a:t> (3/8)</a:t>
            </a:r>
            <a:r>
              <a:rPr lang="el-GR" sz="3200" b="1" kern="1200" dirty="0" smtClean="0">
                <a:solidFill>
                  <a:schemeClr val="tx1"/>
                </a:solidFill>
              </a:rPr>
              <a:t>, </a:t>
            </a:r>
            <a:r>
              <a:rPr lang="en-US" sz="3200" b="1" kern="1200" dirty="0" smtClean="0">
                <a:solidFill>
                  <a:schemeClr val="tx1"/>
                </a:solidFill>
              </a:rPr>
              <a:t/>
            </a:r>
            <a:br>
              <a:rPr lang="en-US" sz="3200" b="1" kern="1200" dirty="0" smtClean="0">
                <a:solidFill>
                  <a:schemeClr val="tx1"/>
                </a:solidFill>
              </a:rPr>
            </a:br>
            <a:r>
              <a:rPr lang="el-GR" sz="3200" b="1" kern="1200" dirty="0" smtClean="0">
                <a:solidFill>
                  <a:schemeClr val="tx1"/>
                </a:solidFill>
              </a:rPr>
              <a:t>οι τιμές των συντελεστών</a:t>
            </a:r>
            <a:endParaRPr lang="el-GR" sz="3200" b="1" dirty="0"/>
          </a:p>
        </p:txBody>
      </p:sp>
      <p:pic>
        <p:nvPicPr>
          <p:cNvPr id="13" name="Picture 12" descr="Πίνακας ο οποίος περιέχει 4 στήλες με 24 γραμμές. Η πρώτη έχει το μέγεθος του δείγματος με τιμές δύο έως 25, η δεύτερη έχει την τιμή άλφα 2, η τρίτη την τιμή ντε τρία και η τέταρτη την τιμή ντε τέσσερα.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7" y="13905"/>
            <a:ext cx="4059064" cy="6342445"/>
          </a:xfrm>
          <a:prstGeom prst="rect">
            <a:avLst/>
          </a:prstGeom>
        </p:spPr>
      </p:pic>
      <p:sp>
        <p:nvSpPr>
          <p:cNvPr id="6" name="Θέση υποσέλιδου 1" descr=".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2411760" y="6356350"/>
            <a:ext cx="43204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1400" dirty="0">
                <a:solidFill>
                  <a:schemeClr val="tx1"/>
                </a:solidFill>
              </a:rPr>
              <a:t>Στατιστικός Έλεγχος Ποιότητας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4" name="Θέση αριθμού διαφάνειας 1" descr="."/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3C4726A-630D-4CB4-B088-BAB00F4188E9}" type="slidenum">
              <a:rPr lang="el-GR" sz="1400" smtClean="0">
                <a:solidFill>
                  <a:schemeClr val="tx1"/>
                </a:solidFill>
              </a:rPr>
              <a:pPr/>
              <a:t>19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96636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Τίτλος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l-GR" altLang="el-GR" b="1" dirty="0" smtClean="0">
                <a:latin typeface="Calibri" panose="020F0502020204030204" pitchFamily="34" charset="0"/>
              </a:rPr>
              <a:t>Άδειες χρήσης </a:t>
            </a:r>
            <a:endParaRPr lang="el-GR" altLang="el-GR" dirty="0" smtClean="0">
              <a:latin typeface="Calibri" panose="020F0502020204030204" pitchFamily="34" charset="0"/>
            </a:endParaRPr>
          </a:p>
        </p:txBody>
      </p:sp>
      <p:sp>
        <p:nvSpPr>
          <p:cNvPr id="3075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ct val="0"/>
              </a:spcBef>
              <a:spcAft>
                <a:spcPts val="1200"/>
              </a:spcAft>
            </a:pPr>
            <a:r>
              <a:rPr lang="el-GR" altLang="el-GR" sz="2800" dirty="0" smtClean="0">
                <a:latin typeface="Calibri" panose="020F0502020204030204" pitchFamily="34" charset="0"/>
              </a:rPr>
              <a:t>Το παρόν εκπαιδευτικό υλικό υπόκειται στην παρακάτω άδεια χρήσης </a:t>
            </a:r>
            <a:r>
              <a:rPr lang="en-US" altLang="el-GR" sz="2800" dirty="0" smtClean="0">
                <a:latin typeface="Calibri" panose="020F0502020204030204" pitchFamily="34" charset="0"/>
              </a:rPr>
              <a:t>Creative Commons (C C)</a:t>
            </a:r>
            <a:r>
              <a:rPr lang="el-GR" altLang="el-GR" sz="2800" dirty="0" smtClean="0">
                <a:latin typeface="Calibri" panose="020F0502020204030204" pitchFamily="34" charset="0"/>
              </a:rPr>
              <a:t>: </a:t>
            </a:r>
            <a:r>
              <a:rPr lang="el-GR" altLang="el-GR" sz="2400" b="1" dirty="0" smtClean="0">
                <a:latin typeface="Calibri" panose="020F0502020204030204" pitchFamily="34" charset="0"/>
              </a:rPr>
              <a:t>Αναφορά δημιουργού (B Y)</a:t>
            </a:r>
            <a:r>
              <a:rPr lang="el-GR" altLang="el-GR" sz="2400" dirty="0" smtClean="0">
                <a:latin typeface="Calibri" panose="020F0502020204030204" pitchFamily="34" charset="0"/>
              </a:rPr>
              <a:t>, </a:t>
            </a:r>
            <a:r>
              <a:rPr lang="el-GR" altLang="el-GR" sz="2400" b="1" dirty="0" smtClean="0">
                <a:latin typeface="Calibri" panose="020F0502020204030204" pitchFamily="34" charset="0"/>
              </a:rPr>
              <a:t>Παρόμοια Διανομή (S A)</a:t>
            </a:r>
            <a:r>
              <a:rPr lang="el-GR" altLang="el-GR" sz="2400" dirty="0" smtClean="0">
                <a:latin typeface="Calibri" panose="020F0502020204030204" pitchFamily="34" charset="0"/>
              </a:rPr>
              <a:t>, </a:t>
            </a:r>
            <a:r>
              <a:rPr lang="el-GR" altLang="el-GR" sz="2400" b="1" dirty="0" smtClean="0">
                <a:latin typeface="Calibri" panose="020F0502020204030204" pitchFamily="34" charset="0"/>
              </a:rPr>
              <a:t>3.0, Μη εισαγόμενο.</a:t>
            </a:r>
            <a:r>
              <a:rPr lang="el-GR" altLang="el-GR" sz="2400" dirty="0" smtClean="0">
                <a:latin typeface="Calibri" panose="020F0502020204030204" pitchFamily="34" charset="0"/>
              </a:rPr>
              <a:t> </a:t>
            </a:r>
          </a:p>
          <a:p>
            <a:r>
              <a:rPr lang="el-GR" altLang="el-GR" sz="2800" dirty="0" smtClean="0">
                <a:latin typeface="Calibri" panose="020F0502020204030204" pitchFamily="34" charset="0"/>
              </a:rPr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pic>
        <p:nvPicPr>
          <p:cNvPr id="1026" name="Εικόνα 1" descr=" Λογότυπο για Άδειες χρήσης Creative Commons, B Y, S A. ">
            <a:hlinkClick r:id="rId5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6656" y="5516563"/>
            <a:ext cx="1690688" cy="591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7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B1592C4-C974-4E42-A8EF-7721567A32B8}" type="slidenum">
              <a:rPr lang="el-GR" altLang="el-GR" sz="140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l-GR" altLang="el-GR" sz="1400" dirty="0">
              <a:solidFill>
                <a:srgbClr val="00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17033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400" b="1" kern="1200" dirty="0" smtClean="0">
                <a:solidFill>
                  <a:schemeClr val="tx1"/>
                </a:solidFill>
              </a:rPr>
              <a:t>Κατασκευή διαγράμματος ελέγχου</a:t>
            </a:r>
            <a:br>
              <a:rPr lang="el-GR" sz="4400" b="1" kern="1200" dirty="0" smtClean="0">
                <a:solidFill>
                  <a:schemeClr val="tx1"/>
                </a:solidFill>
              </a:rPr>
            </a:br>
            <a:r>
              <a:rPr lang="el-GR" sz="4400" b="1" kern="1200" dirty="0" smtClean="0">
                <a:solidFill>
                  <a:schemeClr val="tx1"/>
                </a:solidFill>
              </a:rPr>
              <a:t>μέσης τιμής και εύρους </a:t>
            </a:r>
            <a:r>
              <a:rPr lang="en-US" sz="4400" b="1" kern="1200" dirty="0" smtClean="0">
                <a:solidFill>
                  <a:schemeClr val="tx1"/>
                </a:solidFill>
              </a:rPr>
              <a:t>(4/8)</a:t>
            </a:r>
            <a:endParaRPr lang="el-GR" b="1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l-GR" altLang="el-GR" b="1" dirty="0"/>
              <a:t>Άσκηση- Παράδειγμα</a:t>
            </a:r>
          </a:p>
          <a:p>
            <a:pPr marL="457200" lvl="1" indent="0">
              <a:spcAft>
                <a:spcPts val="600"/>
              </a:spcAft>
              <a:buNone/>
            </a:pPr>
            <a:r>
              <a:rPr lang="el-GR" altLang="el-GR" dirty="0"/>
              <a:t>Ο παρακάτω πίνακας δεδομένων περιέχει τη δειγματοληψία 20 δειγμάτων με πλήθος 5 δεδομένων της αντίστασης των ασφαλειών που κατασκευάζει μια εταιρεία ηλεκτρολογικού εξοπλισμού. </a:t>
            </a:r>
            <a:endParaRPr lang="en-US" altLang="el-GR" dirty="0" smtClean="0"/>
          </a:p>
          <a:p>
            <a:pPr marL="457200" lvl="1" indent="0">
              <a:spcAft>
                <a:spcPts val="600"/>
              </a:spcAft>
              <a:buNone/>
            </a:pPr>
            <a:r>
              <a:rPr lang="el-GR" altLang="el-GR" dirty="0" smtClean="0"/>
              <a:t>Κατασκευάστε </a:t>
            </a:r>
            <a:r>
              <a:rPr lang="el-GR" altLang="el-GR" dirty="0"/>
              <a:t>το διάγραμμα ελέγχου μέσης τιμής και το διάγραμμα εύρους. </a:t>
            </a:r>
            <a:endParaRPr lang="en-US" altLang="el-GR" dirty="0" smtClean="0"/>
          </a:p>
          <a:p>
            <a:pPr marL="457200" lvl="1" indent="0">
              <a:spcAft>
                <a:spcPts val="600"/>
              </a:spcAft>
              <a:buNone/>
            </a:pPr>
            <a:r>
              <a:rPr lang="el-GR" altLang="el-GR" dirty="0" smtClean="0"/>
              <a:t>Ερμηνεύστε </a:t>
            </a:r>
            <a:r>
              <a:rPr lang="el-GR" altLang="el-GR" dirty="0"/>
              <a:t>το αποτέλεσμα που προκύπτει.</a:t>
            </a:r>
            <a:endParaRPr lang="el-GR" dirty="0"/>
          </a:p>
        </p:txBody>
      </p:sp>
      <p:sp>
        <p:nvSpPr>
          <p:cNvPr id="6" name="Θέση υποσέλιδου 1" descr=".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2447764" y="6356349"/>
            <a:ext cx="42484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1400" dirty="0">
                <a:solidFill>
                  <a:schemeClr val="tx1"/>
                </a:solidFill>
              </a:rPr>
              <a:t>Στατιστικός Έλεγχος Ποιότητας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4" name="Θέση αριθμού διαφάνειας 1" descr="."/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3C4726A-630D-4CB4-B088-BAB00F4188E9}" type="slidenum">
              <a:rPr lang="el-GR" sz="1400" smtClean="0">
                <a:solidFill>
                  <a:schemeClr val="tx1"/>
                </a:solidFill>
              </a:rPr>
              <a:pPr/>
              <a:t>20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11792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400" b="1" kern="1200" dirty="0" smtClean="0">
                <a:solidFill>
                  <a:schemeClr val="tx1"/>
                </a:solidFill>
              </a:rPr>
              <a:t>Κατασκευή διαγράμματος ελέγχου</a:t>
            </a:r>
            <a:br>
              <a:rPr lang="el-GR" sz="4400" b="1" kern="1200" dirty="0" smtClean="0">
                <a:solidFill>
                  <a:schemeClr val="tx1"/>
                </a:solidFill>
              </a:rPr>
            </a:br>
            <a:r>
              <a:rPr lang="el-GR" sz="4400" b="1" kern="1200" dirty="0" smtClean="0">
                <a:solidFill>
                  <a:schemeClr val="tx1"/>
                </a:solidFill>
              </a:rPr>
              <a:t>μέσης τιμής και εύρους </a:t>
            </a:r>
            <a:r>
              <a:rPr lang="en-US" sz="4400" b="1" kern="1200" dirty="0" smtClean="0">
                <a:solidFill>
                  <a:schemeClr val="tx1"/>
                </a:solidFill>
              </a:rPr>
              <a:t>(</a:t>
            </a:r>
            <a:r>
              <a:rPr lang="el-GR" sz="4400" b="1" kern="1200" dirty="0" smtClean="0">
                <a:solidFill>
                  <a:schemeClr val="tx1"/>
                </a:solidFill>
              </a:rPr>
              <a:t>5</a:t>
            </a:r>
            <a:r>
              <a:rPr lang="en-US" sz="4400" b="1" kern="1200" dirty="0" smtClean="0">
                <a:solidFill>
                  <a:schemeClr val="tx1"/>
                </a:solidFill>
              </a:rPr>
              <a:t>/8)</a:t>
            </a:r>
            <a:r>
              <a:rPr lang="el-GR" sz="4400" b="1" kern="1200" dirty="0" smtClean="0">
                <a:solidFill>
                  <a:schemeClr val="tx1"/>
                </a:solidFill>
              </a:rPr>
              <a:t>,</a:t>
            </a:r>
            <a:r>
              <a:rPr lang="el-GR" sz="4400" b="1" kern="1200" baseline="0" dirty="0" smtClean="0">
                <a:solidFill>
                  <a:schemeClr val="tx1"/>
                </a:solidFill>
              </a:rPr>
              <a:t> </a:t>
            </a:r>
            <a:r>
              <a:rPr lang="el-GR" sz="4400" b="1" kern="1200" dirty="0" smtClean="0">
                <a:solidFill>
                  <a:schemeClr val="tx1"/>
                </a:solidFill>
              </a:rPr>
              <a:t> τα δείγματα</a:t>
            </a:r>
            <a:endParaRPr lang="el-GR" b="1" dirty="0"/>
          </a:p>
        </p:txBody>
      </p:sp>
      <p:graphicFrame>
        <p:nvGraphicFramePr>
          <p:cNvPr id="7" name="Group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1913113"/>
              </p:ext>
            </p:extLst>
          </p:nvPr>
        </p:nvGraphicFramePr>
        <p:xfrm>
          <a:off x="395287" y="1772816"/>
          <a:ext cx="8497194" cy="4583536"/>
        </p:xfrm>
        <a:graphic>
          <a:graphicData uri="http://schemas.openxmlformats.org/drawingml/2006/table">
            <a:tbl>
              <a:tblPr firstCol="1"/>
              <a:tblGrid>
                <a:gridCol w="295512"/>
                <a:gridCol w="389173"/>
                <a:gridCol w="411779"/>
                <a:gridCol w="410165"/>
                <a:gridCol w="411780"/>
                <a:gridCol w="411779"/>
                <a:gridCol w="410165"/>
                <a:gridCol w="411780"/>
                <a:gridCol w="410165"/>
                <a:gridCol w="411779"/>
                <a:gridCol w="411780"/>
                <a:gridCol w="411779"/>
                <a:gridCol w="410165"/>
                <a:gridCol w="411780"/>
                <a:gridCol w="411779"/>
                <a:gridCol w="410165"/>
                <a:gridCol w="411780"/>
                <a:gridCol w="410165"/>
                <a:gridCol w="411779"/>
                <a:gridCol w="410165"/>
                <a:gridCol w="411780"/>
              </a:tblGrid>
              <a:tr h="481172">
                <a:tc>
                  <a:txBody>
                    <a:bodyPr/>
                    <a:lstStyle>
                      <a:lvl1pPr marL="342900" indent="-341313">
                        <a:spcBef>
                          <a:spcPts val="8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342900" marR="0" lvl="0" indent="-341313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l-GR" altLang="el-GR" sz="1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Αρ</a:t>
                      </a:r>
                    </a:p>
                  </a:txBody>
                  <a:tcPr marL="0" marR="0" marT="617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342900" indent="-341313">
                        <a:spcBef>
                          <a:spcPts val="8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342900" marR="0" lvl="0" indent="-341313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l-GR" altLang="el-GR" sz="1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1</a:t>
                      </a:r>
                    </a:p>
                  </a:txBody>
                  <a:tcPr marL="0" marR="0" marT="617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342900" indent="-341313">
                        <a:spcBef>
                          <a:spcPts val="8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342900" marR="0" lvl="0" indent="-341313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l-GR" altLang="el-GR" sz="1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2</a:t>
                      </a:r>
                    </a:p>
                  </a:txBody>
                  <a:tcPr marL="0" marR="0" marT="617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342900" indent="-341313">
                        <a:spcBef>
                          <a:spcPts val="8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342900" marR="0" lvl="0" indent="-341313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l-GR" altLang="el-GR" sz="1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3</a:t>
                      </a:r>
                    </a:p>
                  </a:txBody>
                  <a:tcPr marL="0" marR="0" marT="617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342900" indent="-341313">
                        <a:spcBef>
                          <a:spcPts val="8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342900" marR="0" lvl="0" indent="-341313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l-GR" altLang="el-GR" sz="1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4</a:t>
                      </a:r>
                    </a:p>
                  </a:txBody>
                  <a:tcPr marL="0" marR="0" marT="617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342900" indent="-341313">
                        <a:spcBef>
                          <a:spcPts val="8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342900" marR="0" lvl="0" indent="-341313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l-GR" altLang="el-GR" sz="1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5</a:t>
                      </a:r>
                    </a:p>
                  </a:txBody>
                  <a:tcPr marL="0" marR="0" marT="617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342900" indent="-341313">
                        <a:spcBef>
                          <a:spcPts val="8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342900" marR="0" lvl="0" indent="-341313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l-GR" altLang="el-GR" sz="1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6</a:t>
                      </a:r>
                    </a:p>
                  </a:txBody>
                  <a:tcPr marL="0" marR="0" marT="617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342900" indent="-341313">
                        <a:spcBef>
                          <a:spcPts val="8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342900" marR="0" lvl="0" indent="-341313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l-GR" altLang="el-GR" sz="1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7</a:t>
                      </a:r>
                    </a:p>
                  </a:txBody>
                  <a:tcPr marL="0" marR="0" marT="617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342900" indent="-341313">
                        <a:spcBef>
                          <a:spcPts val="8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342900" marR="0" lvl="0" indent="-341313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l-GR" altLang="el-GR" sz="1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8</a:t>
                      </a:r>
                    </a:p>
                  </a:txBody>
                  <a:tcPr marL="0" marR="0" marT="617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342900" indent="-341313">
                        <a:spcBef>
                          <a:spcPts val="8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342900" marR="0" lvl="0" indent="-341313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l-GR" altLang="el-GR" sz="1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9</a:t>
                      </a:r>
                    </a:p>
                  </a:txBody>
                  <a:tcPr marL="0" marR="0" marT="617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342900" indent="-341313">
                        <a:spcBef>
                          <a:spcPts val="8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342900" marR="0" lvl="0" indent="-341313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l-GR" altLang="el-GR" sz="1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10</a:t>
                      </a:r>
                    </a:p>
                  </a:txBody>
                  <a:tcPr marL="0" marR="0" marT="617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342900" indent="-341313">
                        <a:spcBef>
                          <a:spcPts val="8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342900" marR="0" lvl="0" indent="-341313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l-GR" altLang="el-GR" sz="1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11</a:t>
                      </a:r>
                    </a:p>
                  </a:txBody>
                  <a:tcPr marL="0" marR="0" marT="617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342900" indent="-341313">
                        <a:spcBef>
                          <a:spcPts val="8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342900" marR="0" lvl="0" indent="-341313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l-GR" altLang="el-GR" sz="1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12</a:t>
                      </a:r>
                    </a:p>
                  </a:txBody>
                  <a:tcPr marL="0" marR="0" marT="617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342900" indent="-341313">
                        <a:spcBef>
                          <a:spcPts val="8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342900" marR="0" lvl="0" indent="-341313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l-GR" altLang="el-GR" sz="1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13</a:t>
                      </a:r>
                    </a:p>
                  </a:txBody>
                  <a:tcPr marL="0" marR="0" marT="617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342900" indent="-341313">
                        <a:spcBef>
                          <a:spcPts val="8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342900" marR="0" lvl="0" indent="-341313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l-GR" altLang="el-GR" sz="1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14</a:t>
                      </a:r>
                    </a:p>
                  </a:txBody>
                  <a:tcPr marL="0" marR="0" marT="617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342900" indent="-341313">
                        <a:spcBef>
                          <a:spcPts val="8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342900" marR="0" lvl="0" indent="-341313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l-GR" altLang="el-GR" sz="1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15</a:t>
                      </a:r>
                    </a:p>
                  </a:txBody>
                  <a:tcPr marL="0" marR="0" marT="617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342900" indent="-341313">
                        <a:spcBef>
                          <a:spcPts val="8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342900" marR="0" lvl="0" indent="-341313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l-GR" altLang="el-GR" sz="1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16</a:t>
                      </a:r>
                    </a:p>
                  </a:txBody>
                  <a:tcPr marL="0" marR="0" marT="617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342900" indent="-341313">
                        <a:spcBef>
                          <a:spcPts val="8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342900" marR="0" lvl="0" indent="-341313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l-GR" altLang="el-GR" sz="1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17</a:t>
                      </a:r>
                    </a:p>
                  </a:txBody>
                  <a:tcPr marL="0" marR="0" marT="617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342900" indent="-341313">
                        <a:spcBef>
                          <a:spcPts val="8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342900" marR="0" lvl="0" indent="-341313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l-GR" altLang="el-GR" sz="1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18</a:t>
                      </a:r>
                    </a:p>
                  </a:txBody>
                  <a:tcPr marL="0" marR="0" marT="617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342900" indent="-341313">
                        <a:spcBef>
                          <a:spcPts val="8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342900" marR="0" lvl="0" indent="-341313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l-GR" altLang="el-GR" sz="1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19</a:t>
                      </a:r>
                    </a:p>
                  </a:txBody>
                  <a:tcPr marL="0" marR="0" marT="617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342900" indent="-341313">
                        <a:spcBef>
                          <a:spcPts val="8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342900" marR="0" lvl="0" indent="-341313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l-GR" altLang="el-GR" sz="1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20</a:t>
                      </a:r>
                    </a:p>
                  </a:txBody>
                  <a:tcPr marL="0" marR="0" marT="617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820142">
                <a:tc rowSpan="5"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1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 .</a:t>
                      </a:r>
                    </a:p>
                  </a:txBody>
                  <a:tcPr marL="0" marR="0" marT="24696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indent="-341313">
                        <a:spcBef>
                          <a:spcPts val="8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342900" marR="0" lvl="0" indent="-341313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l-GR" altLang="el-GR" sz="1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2,70</a:t>
                      </a:r>
                    </a:p>
                  </a:txBody>
                  <a:tcPr marL="0" marR="0" marT="617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indent="-341313">
                        <a:spcBef>
                          <a:spcPts val="8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342900" marR="0" lvl="0" indent="-341313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l-GR" altLang="el-GR" sz="1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3,01</a:t>
                      </a:r>
                    </a:p>
                  </a:txBody>
                  <a:tcPr marL="0" marR="0" marT="617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indent="-341313">
                        <a:spcBef>
                          <a:spcPts val="8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342900" marR="0" lvl="0" indent="-341313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l-GR" altLang="el-GR" sz="1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2,72</a:t>
                      </a:r>
                    </a:p>
                  </a:txBody>
                  <a:tcPr marL="0" marR="0" marT="617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indent="-341313">
                        <a:spcBef>
                          <a:spcPts val="8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342900" marR="0" lvl="0" indent="-341313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l-GR" altLang="el-GR" sz="1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2,50</a:t>
                      </a:r>
                    </a:p>
                  </a:txBody>
                  <a:tcPr marL="0" marR="0" marT="617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indent="-341313">
                        <a:spcBef>
                          <a:spcPts val="8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342900" marR="0" lvl="0" indent="-341313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l-GR" altLang="el-GR" sz="1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2,30</a:t>
                      </a:r>
                    </a:p>
                  </a:txBody>
                  <a:tcPr marL="0" marR="0" marT="617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indent="-341313">
                        <a:spcBef>
                          <a:spcPts val="8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342900" marR="0" lvl="0" indent="-341313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l-GR" altLang="el-GR" sz="1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2,94</a:t>
                      </a:r>
                    </a:p>
                  </a:txBody>
                  <a:tcPr marL="0" marR="0" marT="617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indent="-341313">
                        <a:spcBef>
                          <a:spcPts val="8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342900" marR="0" lvl="0" indent="-341313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l-GR" altLang="el-GR" sz="1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3,32</a:t>
                      </a:r>
                    </a:p>
                  </a:txBody>
                  <a:tcPr marL="0" marR="0" marT="617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indent="-341313">
                        <a:spcBef>
                          <a:spcPts val="8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342900" marR="0" lvl="0" indent="-341313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l-GR" altLang="el-GR" sz="1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2,86</a:t>
                      </a:r>
                    </a:p>
                  </a:txBody>
                  <a:tcPr marL="0" marR="0" marT="617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indent="-341313">
                        <a:spcBef>
                          <a:spcPts val="8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342900" marR="0" lvl="0" indent="-341313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l-GR" altLang="el-GR" sz="1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2,55</a:t>
                      </a:r>
                    </a:p>
                  </a:txBody>
                  <a:tcPr marL="0" marR="0" marT="617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indent="-341313">
                        <a:spcBef>
                          <a:spcPts val="8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342900" marR="0" lvl="0" indent="-341313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l-GR" altLang="el-GR" sz="1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2,98</a:t>
                      </a:r>
                    </a:p>
                  </a:txBody>
                  <a:tcPr marL="0" marR="0" marT="617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indent="-341313">
                        <a:spcBef>
                          <a:spcPts val="8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342900" marR="0" lvl="0" indent="-341313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l-GR" altLang="el-GR" sz="1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3,05</a:t>
                      </a:r>
                    </a:p>
                  </a:txBody>
                  <a:tcPr marL="0" marR="0" marT="617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indent="-341313">
                        <a:spcBef>
                          <a:spcPts val="8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342900" marR="0" lvl="0" indent="-341313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l-GR" altLang="el-GR" sz="1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2,75</a:t>
                      </a:r>
                    </a:p>
                  </a:txBody>
                  <a:tcPr marL="0" marR="0" marT="617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indent="-341313">
                        <a:spcBef>
                          <a:spcPts val="8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342900" marR="0" lvl="0" indent="-341313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l-GR" altLang="el-GR" sz="1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2,50</a:t>
                      </a:r>
                    </a:p>
                  </a:txBody>
                  <a:tcPr marL="0" marR="0" marT="617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indent="-341313">
                        <a:spcBef>
                          <a:spcPts val="8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342900" marR="0" lvl="0" indent="-341313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l-GR" altLang="el-GR" sz="1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2,80</a:t>
                      </a:r>
                    </a:p>
                  </a:txBody>
                  <a:tcPr marL="0" marR="0" marT="617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indent="-341313">
                        <a:spcBef>
                          <a:spcPts val="8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342900" marR="0" lvl="0" indent="-341313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l-GR" altLang="el-GR" sz="1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3,30</a:t>
                      </a:r>
                    </a:p>
                  </a:txBody>
                  <a:tcPr marL="0" marR="0" marT="617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indent="-341313">
                        <a:spcBef>
                          <a:spcPts val="8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342900" marR="0" lvl="0" indent="-341313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l-GR" altLang="el-GR" sz="1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3,15</a:t>
                      </a:r>
                    </a:p>
                  </a:txBody>
                  <a:tcPr marL="0" marR="0" marT="617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indent="-341313">
                        <a:spcBef>
                          <a:spcPts val="8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342900" marR="0" lvl="0" indent="-341313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l-GR" altLang="el-GR" sz="1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2,95</a:t>
                      </a:r>
                    </a:p>
                  </a:txBody>
                  <a:tcPr marL="0" marR="0" marT="617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indent="-341313">
                        <a:spcBef>
                          <a:spcPts val="8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342900" marR="0" lvl="0" indent="-341313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l-GR" altLang="el-GR" sz="1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2,90</a:t>
                      </a:r>
                    </a:p>
                  </a:txBody>
                  <a:tcPr marL="0" marR="0" marT="617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indent="-341313">
                        <a:spcBef>
                          <a:spcPts val="8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342900" marR="0" lvl="0" indent="-341313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l-GR" altLang="el-GR" sz="1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2,85</a:t>
                      </a:r>
                    </a:p>
                  </a:txBody>
                  <a:tcPr marL="0" marR="0" marT="617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indent="-341313">
                        <a:spcBef>
                          <a:spcPts val="8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342900" marR="0" lvl="0" indent="-341313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l-GR" altLang="el-GR" sz="1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2,73</a:t>
                      </a:r>
                    </a:p>
                  </a:txBody>
                  <a:tcPr marL="0" marR="0" marT="617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820142">
                <a:tc vMerge="1"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l-GR" altLang="el-GR" sz="12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WenQuanYi Micro Hei" charset="0"/>
                        <a:cs typeface="WenQuanYi Micro Hei" charset="0"/>
                      </a:endParaRPr>
                    </a:p>
                  </a:txBody>
                  <a:tcPr marL="0" marR="0" marT="24696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indent="-341313">
                        <a:spcBef>
                          <a:spcPts val="8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342900" marR="0" lvl="0" indent="-341313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l-GR" altLang="el-GR" sz="1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2,80</a:t>
                      </a:r>
                    </a:p>
                  </a:txBody>
                  <a:tcPr marL="0" marR="0" marT="617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indent="-341313">
                        <a:spcBef>
                          <a:spcPts val="8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342900" marR="0" lvl="0" indent="-341313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l-GR" altLang="el-GR" sz="1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2,90</a:t>
                      </a:r>
                    </a:p>
                  </a:txBody>
                  <a:tcPr marL="0" marR="0" marT="617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indent="-341313">
                        <a:spcBef>
                          <a:spcPts val="8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342900" marR="0" lvl="0" indent="-341313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l-GR" altLang="el-GR" sz="1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3,05</a:t>
                      </a:r>
                    </a:p>
                  </a:txBody>
                  <a:tcPr marL="0" marR="0" marT="617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indent="-341313">
                        <a:spcBef>
                          <a:spcPts val="8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342900" marR="0" lvl="0" indent="-341313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l-GR" altLang="el-GR" sz="1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2,68</a:t>
                      </a:r>
                    </a:p>
                  </a:txBody>
                  <a:tcPr marL="0" marR="0" marT="617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indent="-341313">
                        <a:spcBef>
                          <a:spcPts val="8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342900" marR="0" lvl="0" indent="-341313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l-GR" altLang="el-GR" sz="1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2,80</a:t>
                      </a:r>
                    </a:p>
                  </a:txBody>
                  <a:tcPr marL="0" marR="0" marT="617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indent="-341313">
                        <a:spcBef>
                          <a:spcPts val="8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342900" marR="0" lvl="0" indent="-341313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l-GR" altLang="el-GR" sz="1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2,75</a:t>
                      </a:r>
                    </a:p>
                  </a:txBody>
                  <a:tcPr marL="0" marR="0" marT="617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indent="-341313">
                        <a:spcBef>
                          <a:spcPts val="8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342900" marR="0" lvl="0" indent="-341313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l-GR" altLang="el-GR" sz="1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3,25</a:t>
                      </a:r>
                    </a:p>
                  </a:txBody>
                  <a:tcPr marL="0" marR="0" marT="617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indent="-341313">
                        <a:spcBef>
                          <a:spcPts val="8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342900" marR="0" lvl="0" indent="-341313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l-GR" altLang="el-GR" sz="1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2,65</a:t>
                      </a:r>
                    </a:p>
                  </a:txBody>
                  <a:tcPr marL="0" marR="0" marT="617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indent="-341313">
                        <a:spcBef>
                          <a:spcPts val="8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342900" marR="0" lvl="0" indent="-341313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l-GR" altLang="el-GR" sz="1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2,73</a:t>
                      </a:r>
                    </a:p>
                  </a:txBody>
                  <a:tcPr marL="0" marR="0" marT="617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indent="-341313">
                        <a:spcBef>
                          <a:spcPts val="8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342900" marR="0" lvl="0" indent="-341313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l-GR" altLang="el-GR" sz="1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3,28</a:t>
                      </a:r>
                    </a:p>
                  </a:txBody>
                  <a:tcPr marL="0" marR="0" marT="617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indent="-341313">
                        <a:spcBef>
                          <a:spcPts val="8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342900" marR="0" lvl="0" indent="-341313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l-GR" altLang="el-GR" sz="1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2,90</a:t>
                      </a:r>
                    </a:p>
                  </a:txBody>
                  <a:tcPr marL="0" marR="0" marT="617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indent="-341313">
                        <a:spcBef>
                          <a:spcPts val="8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342900" marR="0" lvl="0" indent="-341313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l-GR" altLang="el-GR" sz="1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2,95</a:t>
                      </a:r>
                    </a:p>
                  </a:txBody>
                  <a:tcPr marL="0" marR="0" marT="617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indent="-341313">
                        <a:spcBef>
                          <a:spcPts val="8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342900" marR="0" lvl="0" indent="-341313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l-GR" altLang="el-GR" sz="1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2,78</a:t>
                      </a:r>
                    </a:p>
                  </a:txBody>
                  <a:tcPr marL="0" marR="0" marT="617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indent="-341313">
                        <a:spcBef>
                          <a:spcPts val="8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342900" marR="0" lvl="0" indent="-341313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l-GR" altLang="el-GR" sz="1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2,75</a:t>
                      </a:r>
                    </a:p>
                  </a:txBody>
                  <a:tcPr marL="0" marR="0" marT="617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indent="-341313">
                        <a:spcBef>
                          <a:spcPts val="8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342900" marR="0" lvl="0" indent="-341313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l-GR" altLang="el-GR" sz="1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3,05</a:t>
                      </a:r>
                    </a:p>
                  </a:txBody>
                  <a:tcPr marL="0" marR="0" marT="617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indent="-341313">
                        <a:spcBef>
                          <a:spcPts val="8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342900" marR="0" lvl="0" indent="-341313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l-GR" altLang="el-GR" sz="1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2,92</a:t>
                      </a:r>
                    </a:p>
                  </a:txBody>
                  <a:tcPr marL="0" marR="0" marT="617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indent="-341313">
                        <a:spcBef>
                          <a:spcPts val="8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342900" marR="0" lvl="0" indent="-341313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l-GR" altLang="el-GR" sz="1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2,82</a:t>
                      </a:r>
                    </a:p>
                  </a:txBody>
                  <a:tcPr marL="0" marR="0" marT="617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indent="-341313">
                        <a:spcBef>
                          <a:spcPts val="8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342900" marR="0" lvl="0" indent="-341313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l-GR" altLang="el-GR" sz="1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3,35</a:t>
                      </a:r>
                    </a:p>
                  </a:txBody>
                  <a:tcPr marL="0" marR="0" marT="617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indent="-341313">
                        <a:spcBef>
                          <a:spcPts val="8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342900" marR="0" lvl="0" indent="-341313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l-GR" altLang="el-GR" sz="1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2,78</a:t>
                      </a:r>
                    </a:p>
                  </a:txBody>
                  <a:tcPr marL="0" marR="0" marT="617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indent="-341313">
                        <a:spcBef>
                          <a:spcPts val="8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342900" marR="0" lvl="0" indent="-341313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l-GR" altLang="el-GR" sz="1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2,66</a:t>
                      </a:r>
                    </a:p>
                  </a:txBody>
                  <a:tcPr marL="0" marR="0" marT="617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820142">
                <a:tc vMerge="1"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l-GR" altLang="el-GR" sz="12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WenQuanYi Micro Hei" charset="0"/>
                        <a:cs typeface="WenQuanYi Micro Hei" charset="0"/>
                      </a:endParaRPr>
                    </a:p>
                  </a:txBody>
                  <a:tcPr marL="0" marR="0" marT="24696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indent="-341313">
                        <a:spcBef>
                          <a:spcPts val="8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342900" marR="0" lvl="0" indent="-341313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l-GR" altLang="el-GR" sz="1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2,45</a:t>
                      </a:r>
                    </a:p>
                  </a:txBody>
                  <a:tcPr marL="0" marR="0" marT="617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indent="-341313">
                        <a:spcBef>
                          <a:spcPts val="8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342900" marR="0" lvl="0" indent="-341313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l-GR" altLang="el-GR" sz="1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3,20</a:t>
                      </a:r>
                    </a:p>
                  </a:txBody>
                  <a:tcPr marL="0" marR="0" marT="617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indent="-341313">
                        <a:spcBef>
                          <a:spcPts val="8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342900" marR="0" lvl="0" indent="-341313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l-GR" altLang="el-GR" sz="1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2,68</a:t>
                      </a:r>
                    </a:p>
                  </a:txBody>
                  <a:tcPr marL="0" marR="0" marT="617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indent="-341313">
                        <a:spcBef>
                          <a:spcPts val="8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342900" marR="0" lvl="0" indent="-341313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l-GR" altLang="el-GR" sz="1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3,13</a:t>
                      </a:r>
                    </a:p>
                  </a:txBody>
                  <a:tcPr marL="0" marR="0" marT="617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indent="-341313">
                        <a:spcBef>
                          <a:spcPts val="8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342900" marR="0" lvl="0" indent="-341313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l-GR" altLang="el-GR" sz="1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2,93</a:t>
                      </a:r>
                    </a:p>
                  </a:txBody>
                  <a:tcPr marL="0" marR="0" marT="617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indent="-341313">
                        <a:spcBef>
                          <a:spcPts val="8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342900" marR="0" lvl="0" indent="-341313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l-GR" altLang="el-GR" sz="1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3,15</a:t>
                      </a:r>
                    </a:p>
                  </a:txBody>
                  <a:tcPr marL="0" marR="0" marT="617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indent="-341313">
                        <a:spcBef>
                          <a:spcPts val="8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342900" marR="0" lvl="0" indent="-341313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l-GR" altLang="el-GR" sz="1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2,95</a:t>
                      </a:r>
                    </a:p>
                  </a:txBody>
                  <a:tcPr marL="0" marR="0" marT="617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indent="-341313">
                        <a:spcBef>
                          <a:spcPts val="8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342900" marR="0" lvl="0" indent="-341313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l-GR" altLang="el-GR" sz="1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3,09</a:t>
                      </a:r>
                    </a:p>
                  </a:txBody>
                  <a:tcPr marL="0" marR="0" marT="617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indent="-341313">
                        <a:spcBef>
                          <a:spcPts val="8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342900" marR="0" lvl="0" indent="-341313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l-GR" altLang="el-GR" sz="1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2,96</a:t>
                      </a:r>
                    </a:p>
                  </a:txBody>
                  <a:tcPr marL="0" marR="0" marT="617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indent="-341313">
                        <a:spcBef>
                          <a:spcPts val="8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342900" marR="0" lvl="0" indent="-341313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l-GR" altLang="el-GR" sz="1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3,17</a:t>
                      </a:r>
                    </a:p>
                  </a:txBody>
                  <a:tcPr marL="0" marR="0" marT="617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indent="-341313">
                        <a:spcBef>
                          <a:spcPts val="8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342900" marR="0" lvl="0" indent="-341313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l-GR" altLang="el-GR" sz="1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2,75</a:t>
                      </a:r>
                    </a:p>
                  </a:txBody>
                  <a:tcPr marL="0" marR="0" marT="617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indent="-341313">
                        <a:spcBef>
                          <a:spcPts val="8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342900" marR="0" lvl="0" indent="-341313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l-GR" altLang="el-GR" sz="1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2,65</a:t>
                      </a:r>
                    </a:p>
                  </a:txBody>
                  <a:tcPr marL="0" marR="0" marT="617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indent="-341313">
                        <a:spcBef>
                          <a:spcPts val="8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342900" marR="0" lvl="0" indent="-341313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l-GR" altLang="el-GR" sz="1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2,45</a:t>
                      </a:r>
                    </a:p>
                  </a:txBody>
                  <a:tcPr marL="0" marR="0" marT="617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indent="-341313">
                        <a:spcBef>
                          <a:spcPts val="8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342900" marR="0" lvl="0" indent="-341313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l-GR" altLang="el-GR" sz="1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2,30</a:t>
                      </a:r>
                    </a:p>
                  </a:txBody>
                  <a:tcPr marL="0" marR="0" marT="617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indent="-341313">
                        <a:spcBef>
                          <a:spcPts val="8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342900" marR="0" lvl="0" indent="-341313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l-GR" altLang="el-GR" sz="1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3,15</a:t>
                      </a:r>
                    </a:p>
                  </a:txBody>
                  <a:tcPr marL="0" marR="0" marT="617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indent="-341313">
                        <a:spcBef>
                          <a:spcPts val="8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342900" marR="0" lvl="0" indent="-341313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l-GR" altLang="el-GR" sz="1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3,05</a:t>
                      </a:r>
                    </a:p>
                  </a:txBody>
                  <a:tcPr marL="0" marR="0" marT="617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indent="-341313">
                        <a:spcBef>
                          <a:spcPts val="8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342900" marR="0" lvl="0" indent="-341313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l-GR" altLang="el-GR" sz="1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2,55</a:t>
                      </a:r>
                    </a:p>
                  </a:txBody>
                  <a:tcPr marL="0" marR="0" marT="617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indent="-341313">
                        <a:spcBef>
                          <a:spcPts val="8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342900" marR="0" lvl="0" indent="-341313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l-GR" altLang="el-GR" sz="1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3,20</a:t>
                      </a:r>
                    </a:p>
                  </a:txBody>
                  <a:tcPr marL="0" marR="0" marT="617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indent="-341313">
                        <a:spcBef>
                          <a:spcPts val="8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342900" marR="0" lvl="0" indent="-341313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l-GR" altLang="el-GR" sz="1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2,94</a:t>
                      </a:r>
                    </a:p>
                  </a:txBody>
                  <a:tcPr marL="0" marR="0" marT="617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indent="-341313">
                        <a:spcBef>
                          <a:spcPts val="8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342900" marR="0" lvl="0" indent="-341313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l-GR" altLang="el-GR" sz="1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2,52</a:t>
                      </a:r>
                    </a:p>
                  </a:txBody>
                  <a:tcPr marL="0" marR="0" marT="617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821796">
                <a:tc vMerge="1"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l-GR" altLang="el-GR" sz="12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WenQuanYi Micro Hei" charset="0"/>
                        <a:cs typeface="WenQuanYi Micro Hei" charset="0"/>
                      </a:endParaRPr>
                    </a:p>
                  </a:txBody>
                  <a:tcPr marL="0" marR="0" marT="24696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indent="-341313">
                        <a:spcBef>
                          <a:spcPts val="8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342900" marR="0" lvl="0" indent="-341313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l-GR" altLang="el-GR" sz="1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2,62</a:t>
                      </a:r>
                    </a:p>
                  </a:txBody>
                  <a:tcPr marL="0" marR="0" marT="617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indent="-341313">
                        <a:spcBef>
                          <a:spcPts val="8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342900" marR="0" lvl="0" indent="-341313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l-GR" altLang="el-GR" sz="1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3,23</a:t>
                      </a:r>
                    </a:p>
                  </a:txBody>
                  <a:tcPr marL="0" marR="0" marT="617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indent="-341313">
                        <a:spcBef>
                          <a:spcPts val="8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342900" marR="0" lvl="0" indent="-341313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l-GR" altLang="el-GR" sz="1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3,11</a:t>
                      </a:r>
                    </a:p>
                  </a:txBody>
                  <a:tcPr marL="0" marR="0" marT="617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indent="-341313">
                        <a:spcBef>
                          <a:spcPts val="8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342900" marR="0" lvl="0" indent="-341313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l-GR" altLang="el-GR" sz="1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2,40</a:t>
                      </a:r>
                    </a:p>
                  </a:txBody>
                  <a:tcPr marL="0" marR="0" marT="617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indent="-341313">
                        <a:spcBef>
                          <a:spcPts val="8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342900" marR="0" lvl="0" indent="-341313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l-GR" altLang="el-GR" sz="1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2,69</a:t>
                      </a:r>
                    </a:p>
                  </a:txBody>
                  <a:tcPr marL="0" marR="0" marT="617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indent="-341313">
                        <a:spcBef>
                          <a:spcPts val="8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342900" marR="0" lvl="0" indent="-341313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l-GR" altLang="el-GR" sz="1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3,22</a:t>
                      </a:r>
                    </a:p>
                  </a:txBody>
                  <a:tcPr marL="0" marR="0" marT="617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indent="-341313">
                        <a:spcBef>
                          <a:spcPts val="8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342900" marR="0" lvl="0" indent="-341313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l-GR" altLang="el-GR" sz="1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2,85</a:t>
                      </a:r>
                    </a:p>
                  </a:txBody>
                  <a:tcPr marL="0" marR="0" marT="617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indent="-341313">
                        <a:spcBef>
                          <a:spcPts val="8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342900" marR="0" lvl="0" indent="-341313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l-GR" altLang="el-GR" sz="1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2,94</a:t>
                      </a:r>
                    </a:p>
                  </a:txBody>
                  <a:tcPr marL="0" marR="0" marT="617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indent="-341313">
                        <a:spcBef>
                          <a:spcPts val="8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342900" marR="0" lvl="0" indent="-341313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l-GR" altLang="el-GR" sz="1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2,75</a:t>
                      </a:r>
                    </a:p>
                  </a:txBody>
                  <a:tcPr marL="0" marR="0" marT="617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indent="-341313">
                        <a:spcBef>
                          <a:spcPts val="8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342900" marR="0" lvl="0" indent="-341313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l-GR" altLang="el-GR" sz="1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3,40</a:t>
                      </a:r>
                    </a:p>
                  </a:txBody>
                  <a:tcPr marL="0" marR="0" marT="617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indent="-341313">
                        <a:spcBef>
                          <a:spcPts val="8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342900" marR="0" lvl="0" indent="-341313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l-GR" altLang="el-GR" sz="1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3,30</a:t>
                      </a:r>
                    </a:p>
                  </a:txBody>
                  <a:tcPr marL="0" marR="0" marT="617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indent="-341313">
                        <a:spcBef>
                          <a:spcPts val="8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342900" marR="0" lvl="0" indent="-341313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l-GR" altLang="el-GR" sz="1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3,10</a:t>
                      </a:r>
                    </a:p>
                  </a:txBody>
                  <a:tcPr marL="0" marR="0" marT="617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indent="-341313">
                        <a:spcBef>
                          <a:spcPts val="8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342900" marR="0" lvl="0" indent="-341313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l-GR" altLang="el-GR" sz="1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2,33</a:t>
                      </a:r>
                    </a:p>
                  </a:txBody>
                  <a:tcPr marL="0" marR="0" marT="617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indent="-341313">
                        <a:spcBef>
                          <a:spcPts val="8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342900" marR="0" lvl="0" indent="-341313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l-GR" altLang="el-GR" sz="1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2,55</a:t>
                      </a:r>
                    </a:p>
                  </a:txBody>
                  <a:tcPr marL="0" marR="0" marT="617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indent="-341313">
                        <a:spcBef>
                          <a:spcPts val="8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342900" marR="0" lvl="0" indent="-341313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l-GR" altLang="el-GR" sz="1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2,98</a:t>
                      </a:r>
                    </a:p>
                  </a:txBody>
                  <a:tcPr marL="0" marR="0" marT="617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indent="-341313">
                        <a:spcBef>
                          <a:spcPts val="8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342900" marR="0" lvl="0" indent="-341313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l-GR" altLang="el-GR" sz="1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2,72</a:t>
                      </a:r>
                    </a:p>
                  </a:txBody>
                  <a:tcPr marL="0" marR="0" marT="617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indent="-341313">
                        <a:spcBef>
                          <a:spcPts val="8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342900" marR="0" lvl="0" indent="-341313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l-GR" altLang="el-GR" sz="1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2,34</a:t>
                      </a:r>
                    </a:p>
                  </a:txBody>
                  <a:tcPr marL="0" marR="0" marT="617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indent="-341313">
                        <a:spcBef>
                          <a:spcPts val="8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342900" marR="0" lvl="0" indent="-341313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l-GR" altLang="el-GR" sz="1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2,85</a:t>
                      </a:r>
                    </a:p>
                  </a:txBody>
                  <a:tcPr marL="0" marR="0" marT="617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indent="-341313">
                        <a:spcBef>
                          <a:spcPts val="8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342900" marR="0" lvl="0" indent="-341313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l-GR" altLang="el-GR" sz="1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2,63</a:t>
                      </a:r>
                    </a:p>
                  </a:txBody>
                  <a:tcPr marL="0" marR="0" marT="617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indent="-341313">
                        <a:spcBef>
                          <a:spcPts val="8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342900" marR="0" lvl="0" indent="-341313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l-GR" altLang="el-GR" sz="1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2,65</a:t>
                      </a:r>
                    </a:p>
                  </a:txBody>
                  <a:tcPr marL="0" marR="0" marT="617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820142">
                <a:tc vMerge="1"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l-GR" altLang="el-GR" sz="12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WenQuanYi Micro Hei" charset="0"/>
                        <a:cs typeface="WenQuanYi Micro Hei" charset="0"/>
                      </a:endParaRPr>
                    </a:p>
                  </a:txBody>
                  <a:tcPr marL="0" marR="0" marT="24696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indent="-341313">
                        <a:spcBef>
                          <a:spcPts val="8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342900" marR="0" lvl="0" indent="-341313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l-GR" altLang="el-GR" sz="1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2,90</a:t>
                      </a:r>
                    </a:p>
                  </a:txBody>
                  <a:tcPr marL="0" marR="0" marT="617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indent="-341313">
                        <a:spcBef>
                          <a:spcPts val="8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342900" marR="0" lvl="0" indent="-341313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l-GR" altLang="el-GR" sz="1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2,77</a:t>
                      </a:r>
                    </a:p>
                  </a:txBody>
                  <a:tcPr marL="0" marR="0" marT="617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indent="-341313">
                        <a:spcBef>
                          <a:spcPts val="8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342900" marR="0" lvl="0" indent="-341313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l-GR" altLang="el-GR" sz="1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2,78</a:t>
                      </a:r>
                    </a:p>
                  </a:txBody>
                  <a:tcPr marL="0" marR="0" marT="617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indent="-341313">
                        <a:spcBef>
                          <a:spcPts val="8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342900" marR="0" lvl="0" indent="-341313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l-GR" altLang="el-GR" sz="1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2,92</a:t>
                      </a:r>
                    </a:p>
                  </a:txBody>
                  <a:tcPr marL="0" marR="0" marT="617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indent="-341313">
                        <a:spcBef>
                          <a:spcPts val="8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342900" marR="0" lvl="0" indent="-341313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l-GR" altLang="el-GR" sz="1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3,16</a:t>
                      </a:r>
                    </a:p>
                  </a:txBody>
                  <a:tcPr marL="0" marR="0" marT="617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indent="-341313">
                        <a:spcBef>
                          <a:spcPts val="8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342900" marR="0" lvl="0" indent="-341313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l-GR" altLang="el-GR" sz="1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3,30</a:t>
                      </a:r>
                    </a:p>
                  </a:txBody>
                  <a:tcPr marL="0" marR="0" marT="617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indent="-341313">
                        <a:spcBef>
                          <a:spcPts val="8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342900" marR="0" lvl="0" indent="-341313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l-GR" altLang="el-GR" sz="1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3,02</a:t>
                      </a:r>
                    </a:p>
                  </a:txBody>
                  <a:tcPr marL="0" marR="0" marT="617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indent="-341313">
                        <a:spcBef>
                          <a:spcPts val="8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342900" marR="0" lvl="0" indent="-341313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l-GR" altLang="el-GR" sz="1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2,96</a:t>
                      </a:r>
                    </a:p>
                  </a:txBody>
                  <a:tcPr marL="0" marR="0" marT="617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indent="-341313">
                        <a:spcBef>
                          <a:spcPts val="8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342900" marR="0" lvl="0" indent="-341313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l-GR" altLang="el-GR" sz="1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2,87</a:t>
                      </a:r>
                    </a:p>
                  </a:txBody>
                  <a:tcPr marL="0" marR="0" marT="617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indent="-341313">
                        <a:spcBef>
                          <a:spcPts val="8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342900" marR="0" lvl="0" indent="-341313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l-GR" altLang="el-GR" sz="1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3,50</a:t>
                      </a:r>
                    </a:p>
                  </a:txBody>
                  <a:tcPr marL="0" marR="0" marT="617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indent="-341313">
                        <a:spcBef>
                          <a:spcPts val="8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342900" marR="0" lvl="0" indent="-341313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l-GR" altLang="el-GR" sz="1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3,05</a:t>
                      </a:r>
                    </a:p>
                  </a:txBody>
                  <a:tcPr marL="0" marR="0" marT="617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indent="-341313">
                        <a:spcBef>
                          <a:spcPts val="8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342900" marR="0" lvl="0" indent="-341313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l-GR" altLang="el-GR" sz="1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3,08</a:t>
                      </a:r>
                    </a:p>
                  </a:txBody>
                  <a:tcPr marL="0" marR="0" marT="617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indent="-341313">
                        <a:spcBef>
                          <a:spcPts val="8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342900" marR="0" lvl="0" indent="-341313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l-GR" altLang="el-GR" sz="1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2,45</a:t>
                      </a:r>
                    </a:p>
                  </a:txBody>
                  <a:tcPr marL="0" marR="0" marT="617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indent="-341313">
                        <a:spcBef>
                          <a:spcPts val="8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342900" marR="0" lvl="0" indent="-341313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l-GR" altLang="el-GR" sz="1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2,25</a:t>
                      </a:r>
                    </a:p>
                  </a:txBody>
                  <a:tcPr marL="0" marR="0" marT="617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indent="-341313">
                        <a:spcBef>
                          <a:spcPts val="8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342900" marR="0" lvl="0" indent="-341313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l-GR" altLang="el-GR" sz="1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2,75</a:t>
                      </a:r>
                    </a:p>
                  </a:txBody>
                  <a:tcPr marL="0" marR="0" marT="617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indent="-341313">
                        <a:spcBef>
                          <a:spcPts val="8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342900" marR="0" lvl="0" indent="-341313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l-GR" altLang="el-GR" sz="1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2,45</a:t>
                      </a:r>
                    </a:p>
                  </a:txBody>
                  <a:tcPr marL="0" marR="0" marT="617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indent="-341313">
                        <a:spcBef>
                          <a:spcPts val="8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342900" marR="0" lvl="0" indent="-341313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l-GR" altLang="el-GR" sz="1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2,22</a:t>
                      </a:r>
                    </a:p>
                  </a:txBody>
                  <a:tcPr marL="0" marR="0" marT="617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indent="-341313">
                        <a:spcBef>
                          <a:spcPts val="8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342900" marR="0" lvl="0" indent="-341313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l-GR" altLang="el-GR" sz="1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2,95</a:t>
                      </a:r>
                    </a:p>
                  </a:txBody>
                  <a:tcPr marL="0" marR="0" marT="617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indent="-341313">
                        <a:spcBef>
                          <a:spcPts val="8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342900" marR="0" lvl="0" indent="-341313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l-GR" altLang="el-GR" sz="1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2,56</a:t>
                      </a:r>
                    </a:p>
                  </a:txBody>
                  <a:tcPr marL="0" marR="0" marT="617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indent="-341313">
                        <a:spcBef>
                          <a:spcPts val="8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342900" marR="0" lvl="0" indent="-341313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l-GR" altLang="el-GR" sz="1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2,47</a:t>
                      </a:r>
                    </a:p>
                  </a:txBody>
                  <a:tcPr marL="0" marR="0" marT="617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" name="Θέση υποσέλιδου 1" descr=".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2339752" y="6356350"/>
            <a:ext cx="44644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1400" dirty="0">
                <a:solidFill>
                  <a:schemeClr val="tx1"/>
                </a:solidFill>
              </a:rPr>
              <a:t>Στατιστικός Έλεγχος Ποιότητας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4" name="Θέση αριθμού διαφάνειας 1" descr="."/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3C4726A-630D-4CB4-B088-BAB00F4188E9}" type="slidenum">
              <a:rPr lang="el-GR" sz="1400" smtClean="0">
                <a:solidFill>
                  <a:schemeClr val="tx1"/>
                </a:solidFill>
              </a:rPr>
              <a:pPr/>
              <a:t>21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03500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400" b="1" kern="1200" dirty="0" smtClean="0">
                <a:solidFill>
                  <a:schemeClr val="tx1"/>
                </a:solidFill>
              </a:rPr>
              <a:t>Κατασκευή διαγράμματος ελέγχου</a:t>
            </a:r>
            <a:br>
              <a:rPr lang="el-GR" sz="4400" b="1" kern="1200" dirty="0" smtClean="0">
                <a:solidFill>
                  <a:schemeClr val="tx1"/>
                </a:solidFill>
              </a:rPr>
            </a:br>
            <a:r>
              <a:rPr lang="el-GR" sz="4400" b="1" kern="1200" dirty="0" smtClean="0">
                <a:solidFill>
                  <a:schemeClr val="tx1"/>
                </a:solidFill>
              </a:rPr>
              <a:t>μέσης τιμής και εύρους </a:t>
            </a:r>
            <a:r>
              <a:rPr lang="en-US" sz="4400" b="1" kern="1200" dirty="0" smtClean="0">
                <a:solidFill>
                  <a:schemeClr val="tx1"/>
                </a:solidFill>
              </a:rPr>
              <a:t>(</a:t>
            </a:r>
            <a:r>
              <a:rPr lang="el-GR" sz="4400" b="1" kern="1200" dirty="0" smtClean="0">
                <a:solidFill>
                  <a:schemeClr val="tx1"/>
                </a:solidFill>
              </a:rPr>
              <a:t>6</a:t>
            </a:r>
            <a:r>
              <a:rPr lang="en-US" sz="4400" b="1" kern="1200" dirty="0" smtClean="0">
                <a:solidFill>
                  <a:schemeClr val="tx1"/>
                </a:solidFill>
              </a:rPr>
              <a:t>/8)</a:t>
            </a:r>
            <a:r>
              <a:rPr lang="el-GR" sz="4400" b="1" kern="1200" dirty="0" smtClean="0">
                <a:solidFill>
                  <a:schemeClr val="tx1"/>
                </a:solidFill>
              </a:rPr>
              <a:t>,</a:t>
            </a:r>
            <a:r>
              <a:rPr lang="el-GR" sz="4400" b="1" kern="1200" baseline="0" dirty="0" smtClean="0">
                <a:solidFill>
                  <a:schemeClr val="tx1"/>
                </a:solidFill>
              </a:rPr>
              <a:t> </a:t>
            </a:r>
            <a:r>
              <a:rPr lang="el-GR" sz="4400" b="1" kern="1200" dirty="0" smtClean="0">
                <a:solidFill>
                  <a:schemeClr val="tx1"/>
                </a:solidFill>
              </a:rPr>
              <a:t> υπολογισμοί μέσων τιμών</a:t>
            </a:r>
            <a:endParaRPr lang="el-GR" b="1" dirty="0"/>
          </a:p>
        </p:txBody>
      </p:sp>
      <p:graphicFrame>
        <p:nvGraphicFramePr>
          <p:cNvPr id="7" name="Group 2"/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833674463"/>
              </p:ext>
            </p:extLst>
          </p:nvPr>
        </p:nvGraphicFramePr>
        <p:xfrm>
          <a:off x="0" y="1772817"/>
          <a:ext cx="8892476" cy="3312367"/>
        </p:xfrm>
        <a:graphic>
          <a:graphicData uri="http://schemas.openxmlformats.org/drawingml/2006/table">
            <a:tbl>
              <a:tblPr firstCol="1"/>
              <a:tblGrid>
                <a:gridCol w="755576"/>
                <a:gridCol w="555769"/>
                <a:gridCol w="399242"/>
                <a:gridCol w="399243"/>
                <a:gridCol w="399242"/>
                <a:gridCol w="397749"/>
                <a:gridCol w="399243"/>
                <a:gridCol w="399242"/>
                <a:gridCol w="397749"/>
                <a:gridCol w="399243"/>
                <a:gridCol w="402233"/>
                <a:gridCol w="399243"/>
                <a:gridCol w="397749"/>
                <a:gridCol w="399242"/>
                <a:gridCol w="399243"/>
                <a:gridCol w="397749"/>
                <a:gridCol w="399242"/>
                <a:gridCol w="399243"/>
                <a:gridCol w="399242"/>
                <a:gridCol w="397749"/>
                <a:gridCol w="399243"/>
              </a:tblGrid>
              <a:tr h="763305"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9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11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Greek" charset="0"/>
                          <a:ea typeface="WenQuanYi Micro Hei" charset="0"/>
                          <a:cs typeface="WenQuanYi Micro Hei" charset="0"/>
                        </a:rPr>
                        <a:t>Μέσος</a:t>
                      </a:r>
                      <a:br>
                        <a:rPr kumimoji="0" lang="el-GR" altLang="el-GR" sz="11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Greek" charset="0"/>
                          <a:ea typeface="WenQuanYi Micro Hei" charset="0"/>
                          <a:cs typeface="WenQuanYi Micro Hei" charset="0"/>
                        </a:rPr>
                      </a:br>
                      <a:r>
                        <a:rPr kumimoji="0" lang="el-GR" altLang="el-GR" sz="11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Greek" charset="0"/>
                          <a:ea typeface="WenQuanYi Micro Hei" charset="0"/>
                          <a:cs typeface="WenQuanYi Micro Hei" charset="0"/>
                        </a:rPr>
                        <a:t>όρος</a:t>
                      </a:r>
                    </a:p>
                  </a:txBody>
                  <a:tcPr marL="90000" marR="90000" marT="5058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r" defTabSz="457200" rtl="0" eaLnBrk="1" fontAlgn="base" latinLnBrk="0" hangingPunct="1">
                        <a:lnSpc>
                          <a:spcPct val="9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1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Greek" charset="0"/>
                          <a:ea typeface="WenQuanYi Micro Hei" charset="0"/>
                          <a:cs typeface="WenQuanYi Micro Hei" charset="0"/>
                        </a:rPr>
                        <a:t>2,694</a:t>
                      </a:r>
                    </a:p>
                  </a:txBody>
                  <a:tcPr marL="90000" marR="90000" marT="5058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r" defTabSz="457200" rtl="0" eaLnBrk="1" fontAlgn="base" latinLnBrk="0" hangingPunct="1">
                        <a:lnSpc>
                          <a:spcPct val="9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1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Greek" charset="0"/>
                          <a:ea typeface="WenQuanYi Micro Hei" charset="0"/>
                          <a:cs typeface="WenQuanYi Micro Hei" charset="0"/>
                        </a:rPr>
                        <a:t>3,022</a:t>
                      </a:r>
                    </a:p>
                  </a:txBody>
                  <a:tcPr marL="90000" marR="90000" marT="5058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r" defTabSz="457200" rtl="0" eaLnBrk="1" fontAlgn="base" latinLnBrk="0" hangingPunct="1">
                        <a:lnSpc>
                          <a:spcPct val="9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1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Greek" charset="0"/>
                          <a:ea typeface="WenQuanYi Micro Hei" charset="0"/>
                          <a:cs typeface="WenQuanYi Micro Hei" charset="0"/>
                        </a:rPr>
                        <a:t>2,868</a:t>
                      </a:r>
                    </a:p>
                  </a:txBody>
                  <a:tcPr marL="90000" marR="90000" marT="5058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r" defTabSz="457200" rtl="0" eaLnBrk="1" fontAlgn="base" latinLnBrk="0" hangingPunct="1">
                        <a:lnSpc>
                          <a:spcPct val="9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1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Greek" charset="0"/>
                          <a:ea typeface="WenQuanYi Micro Hei" charset="0"/>
                          <a:cs typeface="WenQuanYi Micro Hei" charset="0"/>
                        </a:rPr>
                        <a:t>2,726</a:t>
                      </a:r>
                    </a:p>
                  </a:txBody>
                  <a:tcPr marL="90000" marR="90000" marT="5058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r" defTabSz="457200" rtl="0" eaLnBrk="1" fontAlgn="base" latinLnBrk="0" hangingPunct="1">
                        <a:lnSpc>
                          <a:spcPct val="9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1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Greek" charset="0"/>
                          <a:ea typeface="WenQuanYi Micro Hei" charset="0"/>
                          <a:cs typeface="WenQuanYi Micro Hei" charset="0"/>
                        </a:rPr>
                        <a:t>2,776</a:t>
                      </a:r>
                    </a:p>
                  </a:txBody>
                  <a:tcPr marL="90000" marR="90000" marT="5058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r" defTabSz="457200" rtl="0" eaLnBrk="1" fontAlgn="base" latinLnBrk="0" hangingPunct="1">
                        <a:lnSpc>
                          <a:spcPct val="9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1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Greek" charset="0"/>
                          <a:ea typeface="WenQuanYi Micro Hei" charset="0"/>
                          <a:cs typeface="WenQuanYi Micro Hei" charset="0"/>
                        </a:rPr>
                        <a:t>3,072</a:t>
                      </a:r>
                    </a:p>
                  </a:txBody>
                  <a:tcPr marL="90000" marR="90000" marT="5058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r" defTabSz="457200" rtl="0" eaLnBrk="1" fontAlgn="base" latinLnBrk="0" hangingPunct="1">
                        <a:lnSpc>
                          <a:spcPct val="9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1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Greek" charset="0"/>
                          <a:ea typeface="WenQuanYi Micro Hei" charset="0"/>
                          <a:cs typeface="WenQuanYi Micro Hei" charset="0"/>
                        </a:rPr>
                        <a:t>3,078</a:t>
                      </a:r>
                    </a:p>
                  </a:txBody>
                  <a:tcPr marL="90000" marR="90000" marT="5058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r" defTabSz="457200" rtl="0" eaLnBrk="1" fontAlgn="base" latinLnBrk="0" hangingPunct="1">
                        <a:lnSpc>
                          <a:spcPct val="9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1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Greek" charset="0"/>
                          <a:ea typeface="WenQuanYi Micro Hei" charset="0"/>
                          <a:cs typeface="WenQuanYi Micro Hei" charset="0"/>
                        </a:rPr>
                        <a:t>2,9</a:t>
                      </a:r>
                    </a:p>
                  </a:txBody>
                  <a:tcPr marL="90000" marR="90000" marT="5058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r" defTabSz="457200" rtl="0" eaLnBrk="1" fontAlgn="base" latinLnBrk="0" hangingPunct="1">
                        <a:lnSpc>
                          <a:spcPct val="9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1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Greek" charset="0"/>
                          <a:ea typeface="WenQuanYi Micro Hei" charset="0"/>
                          <a:cs typeface="WenQuanYi Micro Hei" charset="0"/>
                        </a:rPr>
                        <a:t>2,772</a:t>
                      </a:r>
                    </a:p>
                  </a:txBody>
                  <a:tcPr marL="90000" marR="90000" marT="5058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r" defTabSz="457200" rtl="0" eaLnBrk="1" fontAlgn="base" latinLnBrk="0" hangingPunct="1">
                        <a:lnSpc>
                          <a:spcPct val="9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1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Greek" charset="0"/>
                          <a:ea typeface="WenQuanYi Micro Hei" charset="0"/>
                          <a:cs typeface="WenQuanYi Micro Hei" charset="0"/>
                        </a:rPr>
                        <a:t>3,266</a:t>
                      </a:r>
                    </a:p>
                  </a:txBody>
                  <a:tcPr marL="90000" marR="90000" marT="5058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r" defTabSz="457200" rtl="0" eaLnBrk="1" fontAlgn="base" latinLnBrk="0" hangingPunct="1">
                        <a:lnSpc>
                          <a:spcPct val="9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1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Greek" charset="0"/>
                          <a:ea typeface="WenQuanYi Micro Hei" charset="0"/>
                          <a:cs typeface="WenQuanYi Micro Hei" charset="0"/>
                        </a:rPr>
                        <a:t>3,01</a:t>
                      </a:r>
                    </a:p>
                  </a:txBody>
                  <a:tcPr marL="90000" marR="90000" marT="5058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r" defTabSz="457200" rtl="0" eaLnBrk="1" fontAlgn="base" latinLnBrk="0" hangingPunct="1">
                        <a:lnSpc>
                          <a:spcPct val="9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1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Greek" charset="0"/>
                          <a:ea typeface="WenQuanYi Micro Hei" charset="0"/>
                          <a:cs typeface="WenQuanYi Micro Hei" charset="0"/>
                        </a:rPr>
                        <a:t>2,906</a:t>
                      </a:r>
                    </a:p>
                  </a:txBody>
                  <a:tcPr marL="90000" marR="90000" marT="5058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r" defTabSz="457200" rtl="0" eaLnBrk="1" fontAlgn="base" latinLnBrk="0" hangingPunct="1">
                        <a:lnSpc>
                          <a:spcPct val="9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1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Greek" charset="0"/>
                          <a:ea typeface="WenQuanYi Micro Hei" charset="0"/>
                          <a:cs typeface="WenQuanYi Micro Hei" charset="0"/>
                        </a:rPr>
                        <a:t>2,502</a:t>
                      </a:r>
                    </a:p>
                  </a:txBody>
                  <a:tcPr marL="90000" marR="90000" marT="5058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r" defTabSz="457200" rtl="0" eaLnBrk="1" fontAlgn="base" latinLnBrk="0" hangingPunct="1">
                        <a:lnSpc>
                          <a:spcPct val="9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1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Greek" charset="0"/>
                          <a:ea typeface="WenQuanYi Micro Hei" charset="0"/>
                          <a:cs typeface="WenQuanYi Micro Hei" charset="0"/>
                        </a:rPr>
                        <a:t>2,53</a:t>
                      </a:r>
                    </a:p>
                  </a:txBody>
                  <a:tcPr marL="90000" marR="90000" marT="5058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r" defTabSz="457200" rtl="0" eaLnBrk="1" fontAlgn="base" latinLnBrk="0" hangingPunct="1">
                        <a:lnSpc>
                          <a:spcPct val="9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1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Greek" charset="0"/>
                          <a:ea typeface="WenQuanYi Micro Hei" charset="0"/>
                          <a:cs typeface="WenQuanYi Micro Hei" charset="0"/>
                        </a:rPr>
                        <a:t>3,046</a:t>
                      </a:r>
                    </a:p>
                  </a:txBody>
                  <a:tcPr marL="90000" marR="90000" marT="5058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r" defTabSz="457200" rtl="0" eaLnBrk="1" fontAlgn="base" latinLnBrk="0" hangingPunct="1">
                        <a:lnSpc>
                          <a:spcPct val="9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1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Greek" charset="0"/>
                          <a:ea typeface="WenQuanYi Micro Hei" charset="0"/>
                          <a:cs typeface="WenQuanYi Micro Hei" charset="0"/>
                        </a:rPr>
                        <a:t>2,858</a:t>
                      </a:r>
                    </a:p>
                  </a:txBody>
                  <a:tcPr marL="90000" marR="90000" marT="5058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r" defTabSz="457200" rtl="0" eaLnBrk="1" fontAlgn="base" latinLnBrk="0" hangingPunct="1">
                        <a:lnSpc>
                          <a:spcPct val="9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1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Greek" charset="0"/>
                          <a:ea typeface="WenQuanYi Micro Hei" charset="0"/>
                          <a:cs typeface="WenQuanYi Micro Hei" charset="0"/>
                        </a:rPr>
                        <a:t>2,576</a:t>
                      </a:r>
                    </a:p>
                  </a:txBody>
                  <a:tcPr marL="90000" marR="90000" marT="5058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r" defTabSz="457200" rtl="0" eaLnBrk="1" fontAlgn="base" latinLnBrk="0" hangingPunct="1">
                        <a:lnSpc>
                          <a:spcPct val="9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1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Greek" charset="0"/>
                          <a:ea typeface="WenQuanYi Micro Hei" charset="0"/>
                          <a:cs typeface="WenQuanYi Micro Hei" charset="0"/>
                        </a:rPr>
                        <a:t>3,05</a:t>
                      </a:r>
                    </a:p>
                  </a:txBody>
                  <a:tcPr marL="90000" marR="90000" marT="5058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r" defTabSz="457200" rtl="0" eaLnBrk="1" fontAlgn="base" latinLnBrk="0" hangingPunct="1">
                        <a:lnSpc>
                          <a:spcPct val="9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1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Greek" charset="0"/>
                          <a:ea typeface="WenQuanYi Micro Hei" charset="0"/>
                          <a:cs typeface="WenQuanYi Micro Hei" charset="0"/>
                        </a:rPr>
                        <a:t>2,752</a:t>
                      </a:r>
                    </a:p>
                  </a:txBody>
                  <a:tcPr marL="90000" marR="90000" marT="5058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r" defTabSz="457200" rtl="0" eaLnBrk="1" fontAlgn="base" latinLnBrk="0" hangingPunct="1">
                        <a:lnSpc>
                          <a:spcPct val="9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1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Greek" charset="0"/>
                          <a:ea typeface="WenQuanYi Micro Hei" charset="0"/>
                          <a:cs typeface="WenQuanYi Micro Hei" charset="0"/>
                        </a:rPr>
                        <a:t>2,606</a:t>
                      </a:r>
                    </a:p>
                  </a:txBody>
                  <a:tcPr marL="90000" marR="90000" marT="5058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515730"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9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11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Greek" charset="0"/>
                          <a:ea typeface="WenQuanYi Micro Hei" charset="0"/>
                          <a:cs typeface="WenQuanYi Micro Hei" charset="0"/>
                        </a:rPr>
                        <a:t>Εύρος</a:t>
                      </a:r>
                    </a:p>
                  </a:txBody>
                  <a:tcPr marL="90000" marR="90000" marT="5058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r" defTabSz="457200" rtl="0" eaLnBrk="1" fontAlgn="base" latinLnBrk="0" hangingPunct="1">
                        <a:lnSpc>
                          <a:spcPct val="9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1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Greek" charset="0"/>
                          <a:ea typeface="WenQuanYi Micro Hei" charset="0"/>
                          <a:cs typeface="WenQuanYi Micro Hei" charset="0"/>
                        </a:rPr>
                        <a:t>0,45</a:t>
                      </a:r>
                    </a:p>
                  </a:txBody>
                  <a:tcPr marL="90000" marR="90000" marT="5058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r" defTabSz="457200" rtl="0" eaLnBrk="1" fontAlgn="base" latinLnBrk="0" hangingPunct="1">
                        <a:lnSpc>
                          <a:spcPct val="9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1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Greek" charset="0"/>
                          <a:ea typeface="WenQuanYi Micro Hei" charset="0"/>
                          <a:cs typeface="WenQuanYi Micro Hei" charset="0"/>
                        </a:rPr>
                        <a:t>0,46</a:t>
                      </a:r>
                    </a:p>
                  </a:txBody>
                  <a:tcPr marL="90000" marR="90000" marT="5058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r" defTabSz="457200" rtl="0" eaLnBrk="1" fontAlgn="base" latinLnBrk="0" hangingPunct="1">
                        <a:lnSpc>
                          <a:spcPct val="9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1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Greek" charset="0"/>
                          <a:ea typeface="WenQuanYi Micro Hei" charset="0"/>
                          <a:cs typeface="WenQuanYi Micro Hei" charset="0"/>
                        </a:rPr>
                        <a:t>0,43</a:t>
                      </a:r>
                    </a:p>
                  </a:txBody>
                  <a:tcPr marL="90000" marR="90000" marT="5058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r" defTabSz="457200" rtl="0" eaLnBrk="1" fontAlgn="base" latinLnBrk="0" hangingPunct="1">
                        <a:lnSpc>
                          <a:spcPct val="9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1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Greek" charset="0"/>
                          <a:ea typeface="WenQuanYi Micro Hei" charset="0"/>
                          <a:cs typeface="WenQuanYi Micro Hei" charset="0"/>
                        </a:rPr>
                        <a:t>0,73</a:t>
                      </a:r>
                    </a:p>
                  </a:txBody>
                  <a:tcPr marL="90000" marR="90000" marT="5058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r" defTabSz="457200" rtl="0" eaLnBrk="1" fontAlgn="base" latinLnBrk="0" hangingPunct="1">
                        <a:lnSpc>
                          <a:spcPct val="9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1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Greek" charset="0"/>
                          <a:ea typeface="WenQuanYi Micro Hei" charset="0"/>
                          <a:cs typeface="WenQuanYi Micro Hei" charset="0"/>
                        </a:rPr>
                        <a:t>0,86</a:t>
                      </a:r>
                    </a:p>
                  </a:txBody>
                  <a:tcPr marL="90000" marR="90000" marT="5058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r" defTabSz="457200" rtl="0" eaLnBrk="1" fontAlgn="base" latinLnBrk="0" hangingPunct="1">
                        <a:lnSpc>
                          <a:spcPct val="9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1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Greek" charset="0"/>
                          <a:ea typeface="WenQuanYi Micro Hei" charset="0"/>
                          <a:cs typeface="WenQuanYi Micro Hei" charset="0"/>
                        </a:rPr>
                        <a:t>0,55</a:t>
                      </a:r>
                    </a:p>
                  </a:txBody>
                  <a:tcPr marL="90000" marR="90000" marT="5058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r" defTabSz="457200" rtl="0" eaLnBrk="1" fontAlgn="base" latinLnBrk="0" hangingPunct="1">
                        <a:lnSpc>
                          <a:spcPct val="9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1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Greek" charset="0"/>
                          <a:ea typeface="WenQuanYi Micro Hei" charset="0"/>
                          <a:cs typeface="WenQuanYi Micro Hei" charset="0"/>
                        </a:rPr>
                        <a:t>0,47</a:t>
                      </a:r>
                    </a:p>
                  </a:txBody>
                  <a:tcPr marL="90000" marR="90000" marT="5058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r" defTabSz="457200" rtl="0" eaLnBrk="1" fontAlgn="base" latinLnBrk="0" hangingPunct="1">
                        <a:lnSpc>
                          <a:spcPct val="9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1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Greek" charset="0"/>
                          <a:ea typeface="WenQuanYi Micro Hei" charset="0"/>
                          <a:cs typeface="WenQuanYi Micro Hei" charset="0"/>
                        </a:rPr>
                        <a:t>0,44</a:t>
                      </a:r>
                    </a:p>
                  </a:txBody>
                  <a:tcPr marL="90000" marR="90000" marT="5058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r" defTabSz="457200" rtl="0" eaLnBrk="1" fontAlgn="base" latinLnBrk="0" hangingPunct="1">
                        <a:lnSpc>
                          <a:spcPct val="9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1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Greek" charset="0"/>
                          <a:ea typeface="WenQuanYi Micro Hei" charset="0"/>
                          <a:cs typeface="WenQuanYi Micro Hei" charset="0"/>
                        </a:rPr>
                        <a:t>0,41</a:t>
                      </a:r>
                    </a:p>
                  </a:txBody>
                  <a:tcPr marL="90000" marR="90000" marT="5058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r" defTabSz="457200" rtl="0" eaLnBrk="1" fontAlgn="base" latinLnBrk="0" hangingPunct="1">
                        <a:lnSpc>
                          <a:spcPct val="9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1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Greek" charset="0"/>
                          <a:ea typeface="WenQuanYi Micro Hei" charset="0"/>
                          <a:cs typeface="WenQuanYi Micro Hei" charset="0"/>
                        </a:rPr>
                        <a:t>0,52</a:t>
                      </a:r>
                    </a:p>
                  </a:txBody>
                  <a:tcPr marL="90000" marR="90000" marT="5058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r" defTabSz="457200" rtl="0" eaLnBrk="1" fontAlgn="base" latinLnBrk="0" hangingPunct="1">
                        <a:lnSpc>
                          <a:spcPct val="9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1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Greek" charset="0"/>
                          <a:ea typeface="WenQuanYi Micro Hei" charset="0"/>
                          <a:cs typeface="WenQuanYi Micro Hei" charset="0"/>
                        </a:rPr>
                        <a:t>0,55</a:t>
                      </a:r>
                    </a:p>
                  </a:txBody>
                  <a:tcPr marL="90000" marR="90000" marT="5058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r" defTabSz="457200" rtl="0" eaLnBrk="1" fontAlgn="base" latinLnBrk="0" hangingPunct="1">
                        <a:lnSpc>
                          <a:spcPct val="9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1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Greek" charset="0"/>
                          <a:ea typeface="WenQuanYi Micro Hei" charset="0"/>
                          <a:cs typeface="WenQuanYi Micro Hei" charset="0"/>
                        </a:rPr>
                        <a:t>0,45</a:t>
                      </a:r>
                    </a:p>
                  </a:txBody>
                  <a:tcPr marL="90000" marR="90000" marT="5058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r" defTabSz="457200" rtl="0" eaLnBrk="1" fontAlgn="base" latinLnBrk="0" hangingPunct="1">
                        <a:lnSpc>
                          <a:spcPct val="9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1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Greek" charset="0"/>
                          <a:ea typeface="WenQuanYi Micro Hei" charset="0"/>
                          <a:cs typeface="WenQuanYi Micro Hei" charset="0"/>
                        </a:rPr>
                        <a:t>0,45</a:t>
                      </a:r>
                    </a:p>
                  </a:txBody>
                  <a:tcPr marL="90000" marR="90000" marT="5058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r" defTabSz="457200" rtl="0" eaLnBrk="1" fontAlgn="base" latinLnBrk="0" hangingPunct="1">
                        <a:lnSpc>
                          <a:spcPct val="9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1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Greek" charset="0"/>
                          <a:ea typeface="WenQuanYi Micro Hei" charset="0"/>
                          <a:cs typeface="WenQuanYi Micro Hei" charset="0"/>
                        </a:rPr>
                        <a:t>0,55</a:t>
                      </a:r>
                    </a:p>
                  </a:txBody>
                  <a:tcPr marL="90000" marR="90000" marT="5058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r" defTabSz="457200" rtl="0" eaLnBrk="1" fontAlgn="base" latinLnBrk="0" hangingPunct="1">
                        <a:lnSpc>
                          <a:spcPct val="9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1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Greek" charset="0"/>
                          <a:ea typeface="WenQuanYi Micro Hei" charset="0"/>
                          <a:cs typeface="WenQuanYi Micro Hei" charset="0"/>
                        </a:rPr>
                        <a:t>0,55</a:t>
                      </a:r>
                    </a:p>
                  </a:txBody>
                  <a:tcPr marL="90000" marR="90000" marT="5058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r" defTabSz="457200" rtl="0" eaLnBrk="1" fontAlgn="base" latinLnBrk="0" hangingPunct="1">
                        <a:lnSpc>
                          <a:spcPct val="9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1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Greek" charset="0"/>
                          <a:ea typeface="WenQuanYi Micro Hei" charset="0"/>
                          <a:cs typeface="WenQuanYi Micro Hei" charset="0"/>
                        </a:rPr>
                        <a:t>0,7</a:t>
                      </a:r>
                    </a:p>
                  </a:txBody>
                  <a:tcPr marL="90000" marR="90000" marT="5058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r" defTabSz="457200" rtl="0" eaLnBrk="1" fontAlgn="base" latinLnBrk="0" hangingPunct="1">
                        <a:lnSpc>
                          <a:spcPct val="9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1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Greek" charset="0"/>
                          <a:ea typeface="WenQuanYi Micro Hei" charset="0"/>
                          <a:cs typeface="WenQuanYi Micro Hei" charset="0"/>
                        </a:rPr>
                        <a:t>0,73</a:t>
                      </a:r>
                    </a:p>
                  </a:txBody>
                  <a:tcPr marL="90000" marR="90000" marT="5058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r" defTabSz="457200" rtl="0" eaLnBrk="1" fontAlgn="base" latinLnBrk="0" hangingPunct="1">
                        <a:lnSpc>
                          <a:spcPct val="9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1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Greek" charset="0"/>
                          <a:ea typeface="WenQuanYi Micro Hei" charset="0"/>
                          <a:cs typeface="WenQuanYi Micro Hei" charset="0"/>
                        </a:rPr>
                        <a:t>0,5</a:t>
                      </a:r>
                    </a:p>
                  </a:txBody>
                  <a:tcPr marL="90000" marR="90000" marT="5058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r" defTabSz="457200" rtl="0" eaLnBrk="1" fontAlgn="base" latinLnBrk="0" hangingPunct="1">
                        <a:lnSpc>
                          <a:spcPct val="9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1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Greek" charset="0"/>
                          <a:ea typeface="WenQuanYi Micro Hei" charset="0"/>
                          <a:cs typeface="WenQuanYi Micro Hei" charset="0"/>
                        </a:rPr>
                        <a:t>0,38</a:t>
                      </a:r>
                    </a:p>
                  </a:txBody>
                  <a:tcPr marL="90000" marR="90000" marT="5058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r" defTabSz="457200" rtl="0" eaLnBrk="1" fontAlgn="base" latinLnBrk="0" hangingPunct="1">
                        <a:lnSpc>
                          <a:spcPct val="9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1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Greek" charset="0"/>
                          <a:ea typeface="WenQuanYi Micro Hei" charset="0"/>
                          <a:cs typeface="WenQuanYi Micro Hei" charset="0"/>
                        </a:rPr>
                        <a:t>0,26</a:t>
                      </a:r>
                    </a:p>
                  </a:txBody>
                  <a:tcPr marL="90000" marR="90000" marT="5058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881204"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9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11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Greek" charset="0"/>
                          <a:ea typeface="WenQuanYi Micro Hei" charset="0"/>
                          <a:cs typeface="WenQuanYi Micro Hei" charset="0"/>
                        </a:rPr>
                        <a:t>Μέσος όρος</a:t>
                      </a:r>
                      <a:br>
                        <a:rPr kumimoji="0" lang="el-GR" altLang="el-GR" sz="11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Greek" charset="0"/>
                          <a:ea typeface="WenQuanYi Micro Hei" charset="0"/>
                          <a:cs typeface="WenQuanYi Micro Hei" charset="0"/>
                        </a:rPr>
                      </a:br>
                      <a:r>
                        <a:rPr kumimoji="0" lang="el-GR" altLang="el-GR" sz="11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Greek" charset="0"/>
                          <a:ea typeface="WenQuanYi Micro Hei" charset="0"/>
                          <a:cs typeface="WenQuanYi Micro Hei" charset="0"/>
                        </a:rPr>
                        <a:t>δειγμάτων</a:t>
                      </a:r>
                    </a:p>
                  </a:txBody>
                  <a:tcPr marL="90000" marR="90000" marT="5058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r" defTabSz="457200" rtl="0" eaLnBrk="1" fontAlgn="base" latinLnBrk="0" hangingPunct="1">
                        <a:lnSpc>
                          <a:spcPct val="9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11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Greek" charset="0"/>
                          <a:ea typeface="WenQuanYi Micro Hei" charset="0"/>
                          <a:cs typeface="WenQuanYi Micro Hei" charset="0"/>
                        </a:rPr>
                        <a:t>2,8505</a:t>
                      </a:r>
                    </a:p>
                  </a:txBody>
                  <a:tcPr marL="90000" marR="90000" marT="5058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l-GR" altLang="el-GR" sz="11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WenQuanYi Micro Hei" charset="0"/>
                        <a:cs typeface="WenQuanYi Micro Hei" charset="0"/>
                      </a:endParaRPr>
                    </a:p>
                  </a:txBody>
                  <a:tcPr marL="90000" marR="90000" marT="71496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l-GR" altLang="el-GR" sz="11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WenQuanYi Micro Hei" charset="0"/>
                        <a:cs typeface="WenQuanYi Micro Hei" charset="0"/>
                      </a:endParaRPr>
                    </a:p>
                  </a:txBody>
                  <a:tcPr marL="90000" marR="90000" marT="71496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l-GR" altLang="el-GR" sz="11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WenQuanYi Micro Hei" charset="0"/>
                        <a:cs typeface="WenQuanYi Micro Hei" charset="0"/>
                      </a:endParaRPr>
                    </a:p>
                  </a:txBody>
                  <a:tcPr marL="90000" marR="90000" marT="71496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l-GR" altLang="el-GR" sz="11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WenQuanYi Micro Hei" charset="0"/>
                        <a:cs typeface="WenQuanYi Micro Hei" charset="0"/>
                      </a:endParaRPr>
                    </a:p>
                  </a:txBody>
                  <a:tcPr marL="90000" marR="90000" marT="71496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l-GR" altLang="el-GR" sz="11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WenQuanYi Micro Hei" charset="0"/>
                        <a:cs typeface="WenQuanYi Micro Hei" charset="0"/>
                      </a:endParaRPr>
                    </a:p>
                  </a:txBody>
                  <a:tcPr marL="90000" marR="90000" marT="71496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l-GR" altLang="el-GR" sz="11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WenQuanYi Micro Hei" charset="0"/>
                        <a:cs typeface="WenQuanYi Micro Hei" charset="0"/>
                      </a:endParaRPr>
                    </a:p>
                  </a:txBody>
                  <a:tcPr marL="90000" marR="90000" marT="71496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l-GR" altLang="el-GR" sz="11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WenQuanYi Micro Hei" charset="0"/>
                        <a:cs typeface="WenQuanYi Micro Hei" charset="0"/>
                      </a:endParaRPr>
                    </a:p>
                  </a:txBody>
                  <a:tcPr marL="90000" marR="90000" marT="71496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l-GR" altLang="el-GR" sz="11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WenQuanYi Micro Hei" charset="0"/>
                        <a:cs typeface="WenQuanYi Micro Hei" charset="0"/>
                      </a:endParaRPr>
                    </a:p>
                  </a:txBody>
                  <a:tcPr marL="90000" marR="90000" marT="71496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l-GR" altLang="el-GR" sz="11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WenQuanYi Micro Hei" charset="0"/>
                        <a:cs typeface="WenQuanYi Micro Hei" charset="0"/>
                      </a:endParaRPr>
                    </a:p>
                  </a:txBody>
                  <a:tcPr marL="90000" marR="90000" marT="71496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l-GR" altLang="el-GR" sz="11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WenQuanYi Micro Hei" charset="0"/>
                        <a:cs typeface="WenQuanYi Micro Hei" charset="0"/>
                      </a:endParaRPr>
                    </a:p>
                  </a:txBody>
                  <a:tcPr marL="90000" marR="90000" marT="71496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l-GR" altLang="el-GR" sz="11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WenQuanYi Micro Hei" charset="0"/>
                        <a:cs typeface="WenQuanYi Micro Hei" charset="0"/>
                      </a:endParaRPr>
                    </a:p>
                  </a:txBody>
                  <a:tcPr marL="90000" marR="90000" marT="71496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l-GR" altLang="el-GR" sz="11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WenQuanYi Micro Hei" charset="0"/>
                        <a:cs typeface="WenQuanYi Micro Hei" charset="0"/>
                      </a:endParaRPr>
                    </a:p>
                  </a:txBody>
                  <a:tcPr marL="90000" marR="90000" marT="71496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l-GR" altLang="el-GR" sz="11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WenQuanYi Micro Hei" charset="0"/>
                        <a:cs typeface="WenQuanYi Micro Hei" charset="0"/>
                      </a:endParaRPr>
                    </a:p>
                  </a:txBody>
                  <a:tcPr marL="90000" marR="90000" marT="71496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l-GR" altLang="el-GR" sz="11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WenQuanYi Micro Hei" charset="0"/>
                        <a:cs typeface="WenQuanYi Micro Hei" charset="0"/>
                      </a:endParaRPr>
                    </a:p>
                  </a:txBody>
                  <a:tcPr marL="90000" marR="90000" marT="71496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l-GR" altLang="el-GR" sz="11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WenQuanYi Micro Hei" charset="0"/>
                        <a:cs typeface="WenQuanYi Micro Hei" charset="0"/>
                      </a:endParaRPr>
                    </a:p>
                  </a:txBody>
                  <a:tcPr marL="90000" marR="90000" marT="71496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l-GR" altLang="el-GR" sz="11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WenQuanYi Micro Hei" charset="0"/>
                        <a:cs typeface="WenQuanYi Micro Hei" charset="0"/>
                      </a:endParaRPr>
                    </a:p>
                  </a:txBody>
                  <a:tcPr marL="90000" marR="90000" marT="71496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l-GR" altLang="el-GR" sz="11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WenQuanYi Micro Hei" charset="0"/>
                        <a:cs typeface="WenQuanYi Micro Hei" charset="0"/>
                      </a:endParaRPr>
                    </a:p>
                  </a:txBody>
                  <a:tcPr marL="90000" marR="90000" marT="71496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l-GR" altLang="el-GR" sz="11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WenQuanYi Micro Hei" charset="0"/>
                        <a:cs typeface="WenQuanYi Micro Hei" charset="0"/>
                      </a:endParaRPr>
                    </a:p>
                  </a:txBody>
                  <a:tcPr marL="90000" marR="90000" marT="71496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l-GR" altLang="el-GR" sz="11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WenQuanYi Micro Hei" charset="0"/>
                        <a:cs typeface="WenQuanYi Micro Hei" charset="0"/>
                      </a:endParaRPr>
                    </a:p>
                  </a:txBody>
                  <a:tcPr marL="90000" marR="90000" marT="71496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152128"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9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11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Greek" charset="0"/>
                          <a:ea typeface="WenQuanYi Micro Hei" charset="0"/>
                          <a:cs typeface="WenQuanYi Micro Hei" charset="0"/>
                        </a:rPr>
                        <a:t>Μέσος</a:t>
                      </a:r>
                      <a:br>
                        <a:rPr kumimoji="0" lang="el-GR" altLang="el-GR" sz="11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Greek" charset="0"/>
                          <a:ea typeface="WenQuanYi Micro Hei" charset="0"/>
                          <a:cs typeface="WenQuanYi Micro Hei" charset="0"/>
                        </a:rPr>
                      </a:br>
                      <a:r>
                        <a:rPr kumimoji="0" lang="el-GR" altLang="el-GR" sz="11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Greek" charset="0"/>
                          <a:ea typeface="WenQuanYi Micro Hei" charset="0"/>
                          <a:cs typeface="WenQuanYi Micro Hei" charset="0"/>
                        </a:rPr>
                        <a:t>εύρος</a:t>
                      </a:r>
                    </a:p>
                  </a:txBody>
                  <a:tcPr marL="90000" marR="90000" marT="5058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r" defTabSz="457200" rtl="0" eaLnBrk="1" fontAlgn="base" latinLnBrk="0" hangingPunct="1">
                        <a:lnSpc>
                          <a:spcPct val="9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11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Greek" charset="0"/>
                          <a:ea typeface="WenQuanYi Micro Hei" charset="0"/>
                          <a:cs typeface="WenQuanYi Micro Hei" charset="0"/>
                        </a:rPr>
                        <a:t>0,522</a:t>
                      </a:r>
                    </a:p>
                  </a:txBody>
                  <a:tcPr marL="90000" marR="90000" marT="5058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l-GR" altLang="el-GR" sz="11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WenQuanYi Micro Hei" charset="0"/>
                        <a:cs typeface="WenQuanYi Micro Hei" charset="0"/>
                      </a:endParaRPr>
                    </a:p>
                  </a:txBody>
                  <a:tcPr marL="90000" marR="90000" marT="71496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l-GR" altLang="el-GR" sz="11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WenQuanYi Micro Hei" charset="0"/>
                        <a:cs typeface="WenQuanYi Micro Hei" charset="0"/>
                      </a:endParaRPr>
                    </a:p>
                  </a:txBody>
                  <a:tcPr marL="90000" marR="90000" marT="71496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l-GR" altLang="el-GR" sz="11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WenQuanYi Micro Hei" charset="0"/>
                        <a:cs typeface="WenQuanYi Micro Hei" charset="0"/>
                      </a:endParaRPr>
                    </a:p>
                  </a:txBody>
                  <a:tcPr marL="90000" marR="90000" marT="71496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l-GR" altLang="el-GR" sz="11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WenQuanYi Micro Hei" charset="0"/>
                        <a:cs typeface="WenQuanYi Micro Hei" charset="0"/>
                      </a:endParaRPr>
                    </a:p>
                  </a:txBody>
                  <a:tcPr marL="90000" marR="90000" marT="71496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l-GR" altLang="el-GR" sz="11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WenQuanYi Micro Hei" charset="0"/>
                        <a:cs typeface="WenQuanYi Micro Hei" charset="0"/>
                      </a:endParaRPr>
                    </a:p>
                  </a:txBody>
                  <a:tcPr marL="90000" marR="90000" marT="71496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l-GR" altLang="el-GR" sz="11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WenQuanYi Micro Hei" charset="0"/>
                        <a:cs typeface="WenQuanYi Micro Hei" charset="0"/>
                      </a:endParaRPr>
                    </a:p>
                  </a:txBody>
                  <a:tcPr marL="90000" marR="90000" marT="71496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l-GR" altLang="el-GR" sz="11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WenQuanYi Micro Hei" charset="0"/>
                        <a:cs typeface="WenQuanYi Micro Hei" charset="0"/>
                      </a:endParaRPr>
                    </a:p>
                  </a:txBody>
                  <a:tcPr marL="90000" marR="90000" marT="71496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l-GR" altLang="el-GR" sz="11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WenQuanYi Micro Hei" charset="0"/>
                        <a:cs typeface="WenQuanYi Micro Hei" charset="0"/>
                      </a:endParaRPr>
                    </a:p>
                  </a:txBody>
                  <a:tcPr marL="90000" marR="90000" marT="71496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l-GR" altLang="el-GR" sz="11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WenQuanYi Micro Hei" charset="0"/>
                        <a:cs typeface="WenQuanYi Micro Hei" charset="0"/>
                      </a:endParaRPr>
                    </a:p>
                  </a:txBody>
                  <a:tcPr marL="90000" marR="90000" marT="71496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l-GR" altLang="el-GR" sz="11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WenQuanYi Micro Hei" charset="0"/>
                        <a:cs typeface="WenQuanYi Micro Hei" charset="0"/>
                      </a:endParaRPr>
                    </a:p>
                  </a:txBody>
                  <a:tcPr marL="90000" marR="90000" marT="71496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l-GR" altLang="el-GR" sz="11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WenQuanYi Micro Hei" charset="0"/>
                        <a:cs typeface="WenQuanYi Micro Hei" charset="0"/>
                      </a:endParaRPr>
                    </a:p>
                  </a:txBody>
                  <a:tcPr marL="90000" marR="90000" marT="71496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l-GR" altLang="el-GR" sz="11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WenQuanYi Micro Hei" charset="0"/>
                        <a:cs typeface="WenQuanYi Micro Hei" charset="0"/>
                      </a:endParaRPr>
                    </a:p>
                  </a:txBody>
                  <a:tcPr marL="90000" marR="90000" marT="71496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l-GR" altLang="el-GR" sz="11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WenQuanYi Micro Hei" charset="0"/>
                        <a:cs typeface="WenQuanYi Micro Hei" charset="0"/>
                      </a:endParaRPr>
                    </a:p>
                  </a:txBody>
                  <a:tcPr marL="90000" marR="90000" marT="71496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l-GR" altLang="el-GR" sz="11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WenQuanYi Micro Hei" charset="0"/>
                        <a:cs typeface="WenQuanYi Micro Hei" charset="0"/>
                      </a:endParaRPr>
                    </a:p>
                  </a:txBody>
                  <a:tcPr marL="90000" marR="90000" marT="71496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l-GR" altLang="el-GR" sz="11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WenQuanYi Micro Hei" charset="0"/>
                        <a:cs typeface="WenQuanYi Micro Hei" charset="0"/>
                      </a:endParaRPr>
                    </a:p>
                  </a:txBody>
                  <a:tcPr marL="90000" marR="90000" marT="71496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l-GR" altLang="el-GR" sz="11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WenQuanYi Micro Hei" charset="0"/>
                        <a:cs typeface="WenQuanYi Micro Hei" charset="0"/>
                      </a:endParaRPr>
                    </a:p>
                  </a:txBody>
                  <a:tcPr marL="90000" marR="90000" marT="71496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l-GR" altLang="el-GR" sz="11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WenQuanYi Micro Hei" charset="0"/>
                        <a:cs typeface="WenQuanYi Micro Hei" charset="0"/>
                      </a:endParaRPr>
                    </a:p>
                  </a:txBody>
                  <a:tcPr marL="90000" marR="90000" marT="71496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l-GR" altLang="el-GR" sz="11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WenQuanYi Micro Hei" charset="0"/>
                        <a:cs typeface="WenQuanYi Micro Hei" charset="0"/>
                      </a:endParaRPr>
                    </a:p>
                  </a:txBody>
                  <a:tcPr marL="90000" marR="90000" marT="71496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l-GR" altLang="el-GR" sz="11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WenQuanYi Micro Hei" charset="0"/>
                        <a:cs typeface="WenQuanYi Micro Hei" charset="0"/>
                      </a:endParaRPr>
                    </a:p>
                  </a:txBody>
                  <a:tcPr marL="90000" marR="90000" marT="71496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" name="Θέση υποσέλιδου 1" descr="."/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2443944" y="6356350"/>
            <a:ext cx="42561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1400" dirty="0">
                <a:solidFill>
                  <a:schemeClr val="tx1"/>
                </a:solidFill>
              </a:rPr>
              <a:t>Στατιστικός Έλεγχος Ποιότητας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4" name="Θέση αριθμού διαφάνειας 1" descr="."/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3C4726A-630D-4CB4-B088-BAB00F4188E9}" type="slidenum">
              <a:rPr lang="el-GR" sz="1400" smtClean="0">
                <a:solidFill>
                  <a:schemeClr val="tx1"/>
                </a:solidFill>
              </a:rPr>
              <a:pPr/>
              <a:t>22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7500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400" b="1" kern="1200" dirty="0" smtClean="0">
                <a:solidFill>
                  <a:schemeClr val="tx1"/>
                </a:solidFill>
              </a:rPr>
              <a:t>Κατασκευή διαγράμματος ελέγχου</a:t>
            </a:r>
            <a:br>
              <a:rPr lang="el-GR" sz="4400" b="1" kern="1200" dirty="0" smtClean="0">
                <a:solidFill>
                  <a:schemeClr val="tx1"/>
                </a:solidFill>
              </a:rPr>
            </a:br>
            <a:r>
              <a:rPr lang="el-GR" sz="4400" b="1" kern="1200" dirty="0" smtClean="0">
                <a:solidFill>
                  <a:schemeClr val="tx1"/>
                </a:solidFill>
              </a:rPr>
              <a:t>μέσης τιμής και εύρους </a:t>
            </a:r>
            <a:r>
              <a:rPr lang="en-US" sz="4400" b="1" kern="1200" dirty="0" smtClean="0">
                <a:solidFill>
                  <a:schemeClr val="tx1"/>
                </a:solidFill>
              </a:rPr>
              <a:t>(</a:t>
            </a:r>
            <a:r>
              <a:rPr lang="el-GR" sz="4400" b="1" kern="1200" dirty="0" smtClean="0">
                <a:solidFill>
                  <a:schemeClr val="tx1"/>
                </a:solidFill>
              </a:rPr>
              <a:t>7</a:t>
            </a:r>
            <a:r>
              <a:rPr lang="en-US" sz="4400" b="1" kern="1200" dirty="0" smtClean="0">
                <a:solidFill>
                  <a:schemeClr val="tx1"/>
                </a:solidFill>
              </a:rPr>
              <a:t>/8)</a:t>
            </a:r>
            <a:r>
              <a:rPr lang="el-GR" sz="4400" b="1" kern="1200" dirty="0" smtClean="0">
                <a:solidFill>
                  <a:schemeClr val="tx1"/>
                </a:solidFill>
              </a:rPr>
              <a:t>, υπολογισμοί ορίων</a:t>
            </a:r>
            <a:endParaRPr lang="el-GR" b="1" dirty="0"/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56664867"/>
              </p:ext>
            </p:extLst>
          </p:nvPr>
        </p:nvGraphicFramePr>
        <p:xfrm>
          <a:off x="323850" y="1989138"/>
          <a:ext cx="7777163" cy="606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18" r:id="rId6" imgW="475884" imgH="258224" progId="Equation.3">
                  <p:embed/>
                </p:oleObj>
              </mc:Choice>
              <mc:Fallback>
                <p:oleObj r:id="rId6" imgW="475884" imgH="258224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850" y="1989138"/>
                        <a:ext cx="7777163" cy="606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72414080"/>
              </p:ext>
            </p:extLst>
          </p:nvPr>
        </p:nvGraphicFramePr>
        <p:xfrm>
          <a:off x="323850" y="2924175"/>
          <a:ext cx="7804150" cy="576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19" r:id="rId8" imgW="473500" imgH="256930" progId="Equation.3">
                  <p:embed/>
                </p:oleObj>
              </mc:Choice>
              <mc:Fallback>
                <p:oleObj r:id="rId8" imgW="473500" imgH="25693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850" y="2924175"/>
                        <a:ext cx="7804150" cy="5762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49792679"/>
              </p:ext>
            </p:extLst>
          </p:nvPr>
        </p:nvGraphicFramePr>
        <p:xfrm>
          <a:off x="395288" y="4437063"/>
          <a:ext cx="6546850" cy="574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0" r:id="rId10" imgW="502106" imgH="246509" progId="Equation.3">
                  <p:embed/>
                </p:oleObj>
              </mc:Choice>
              <mc:Fallback>
                <p:oleObj r:id="rId10" imgW="502106" imgH="246509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4437063"/>
                        <a:ext cx="6546850" cy="574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96285585"/>
              </p:ext>
            </p:extLst>
          </p:nvPr>
        </p:nvGraphicFramePr>
        <p:xfrm>
          <a:off x="395288" y="5229225"/>
          <a:ext cx="4756150" cy="574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1" r:id="rId12" imgW="487911" imgH="252138" progId="Equation.3">
                  <p:embed/>
                </p:oleObj>
              </mc:Choice>
              <mc:Fallback>
                <p:oleObj r:id="rId12" imgW="487911" imgH="252138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5229225"/>
                        <a:ext cx="4756150" cy="574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Θέση υποσέλιδου 1" descr="."/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2339752" y="6356350"/>
            <a:ext cx="44644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1400" dirty="0">
                <a:solidFill>
                  <a:schemeClr val="tx1"/>
                </a:solidFill>
              </a:rPr>
              <a:t>Στατιστικός Έλεγχος Ποιότητας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4" name="Θέση αριθμού διαφάνειας 1" descr="."/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3C4726A-630D-4CB4-B088-BAB00F4188E9}" type="slidenum">
              <a:rPr lang="el-GR" sz="1400" smtClean="0">
                <a:solidFill>
                  <a:schemeClr val="tx1"/>
                </a:solidFill>
              </a:rPr>
              <a:pPr/>
              <a:t>23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2881498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400" b="1" kern="1200" dirty="0" smtClean="0">
                <a:solidFill>
                  <a:schemeClr val="tx1"/>
                </a:solidFill>
              </a:rPr>
              <a:t>Κατασκευή διαγράμματος ελέγχου</a:t>
            </a:r>
            <a:br>
              <a:rPr lang="el-GR" sz="4400" b="1" kern="1200" dirty="0" smtClean="0">
                <a:solidFill>
                  <a:schemeClr val="tx1"/>
                </a:solidFill>
              </a:rPr>
            </a:br>
            <a:r>
              <a:rPr lang="el-GR" sz="4400" b="1" kern="1200" dirty="0" smtClean="0">
                <a:solidFill>
                  <a:schemeClr val="tx1"/>
                </a:solidFill>
              </a:rPr>
              <a:t>μέσης τιμής και εύρους (8</a:t>
            </a:r>
            <a:r>
              <a:rPr lang="en-US" sz="4400" b="1" kern="1200" dirty="0" smtClean="0">
                <a:solidFill>
                  <a:schemeClr val="tx1"/>
                </a:solidFill>
              </a:rPr>
              <a:t>/8</a:t>
            </a:r>
            <a:r>
              <a:rPr lang="el-GR" sz="4400" b="1" kern="1200" dirty="0" smtClean="0">
                <a:solidFill>
                  <a:schemeClr val="tx1"/>
                </a:solidFill>
              </a:rPr>
              <a:t>),</a:t>
            </a:r>
            <a:r>
              <a:rPr lang="el-GR" sz="4400" b="1" kern="1200" baseline="0" dirty="0" smtClean="0">
                <a:solidFill>
                  <a:schemeClr val="tx1"/>
                </a:solidFill>
              </a:rPr>
              <a:t> τ</a:t>
            </a:r>
            <a:r>
              <a:rPr lang="el-GR" sz="4400" b="1" kern="1200" dirty="0" smtClean="0">
                <a:solidFill>
                  <a:schemeClr val="tx1"/>
                </a:solidFill>
              </a:rPr>
              <a:t>ο τελικό διάγραμμα</a:t>
            </a:r>
            <a:endParaRPr lang="el-GR" sz="3600" b="1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9695050"/>
              </p:ext>
            </p:extLst>
          </p:nvPr>
        </p:nvGraphicFramePr>
        <p:xfrm>
          <a:off x="467544" y="1772816"/>
          <a:ext cx="8353425" cy="44749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0" r:id="rId4" imgW="4118400" imgH="2779200" progId="">
                  <p:embed/>
                </p:oleObj>
              </mc:Choice>
              <mc:Fallback>
                <p:oleObj r:id="rId4" imgW="4118400" imgH="2779200" progId="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544" y="1772816"/>
                        <a:ext cx="8353425" cy="447491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2587960" y="6356350"/>
            <a:ext cx="3968080" cy="365125"/>
          </a:xfrm>
        </p:spPr>
        <p:txBody>
          <a:bodyPr/>
          <a:lstStyle/>
          <a:p>
            <a:r>
              <a:rPr lang="el-GR" sz="1400" dirty="0">
                <a:solidFill>
                  <a:schemeClr val="tx1"/>
                </a:solidFill>
              </a:rPr>
              <a:t>Στατιστικός Έλεγχος Ποιότητας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5CC12-D00C-4A9A-82EA-111DE1DD81B3}" type="slidenum">
              <a:rPr lang="el-GR" sz="1400" smtClean="0">
                <a:solidFill>
                  <a:schemeClr val="tx1"/>
                </a:solidFill>
              </a:rPr>
              <a:t>24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604123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 b="1" kern="1200" dirty="0" smtClean="0">
                <a:solidFill>
                  <a:schemeClr val="tx1"/>
                </a:solidFill>
              </a:rPr>
              <a:t>Ερμηνεία του διαγράμματος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/>
              <a:t>Όπως φαίνεται από το διάγραμμα της μέσης τιμής που προέκυψε τρεις μέσες τιμές βρίσκονται εκτός των ορίων πράγμα που σημαίνει ότι η διαδικασία είναι εκτός ελέγχου και χρειάζεται ρύθμιση.</a:t>
            </a:r>
          </a:p>
          <a:p>
            <a:r>
              <a:rPr lang="el-GR" dirty="0"/>
              <a:t>Το σημαντικό πλεονέκτημα των διαγραμμάτων του ΣΕΔ είναι ότι εφαρμόζεται κατά την παραγωγή και όχι μετά την παραγωγή επιτρέποντας την πρόληψη παρά τη «θεραπεία» λαθών.</a:t>
            </a:r>
          </a:p>
          <a:p>
            <a:endParaRPr lang="el-G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3320008" cy="365125"/>
          </a:xfrm>
        </p:spPr>
        <p:txBody>
          <a:bodyPr/>
          <a:lstStyle/>
          <a:p>
            <a:r>
              <a:rPr lang="el-GR" sz="1400" dirty="0">
                <a:solidFill>
                  <a:schemeClr val="tx1"/>
                </a:solidFill>
              </a:rPr>
              <a:t>Στατιστικός Έλεγχος Ποιότητας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5CC12-D00C-4A9A-82EA-111DE1DD81B3}" type="slidenum">
              <a:rPr lang="el-GR" sz="1400" smtClean="0">
                <a:solidFill>
                  <a:schemeClr val="tx1"/>
                </a:solidFill>
              </a:rPr>
              <a:t>25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4768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400" b="1" kern="1200" dirty="0" smtClean="0">
                <a:solidFill>
                  <a:schemeClr val="tx1"/>
                </a:solidFill>
              </a:rPr>
              <a:t>Άσκηση: Δημιουργία και ερμηνεία διαγράμματος ελέγχου με βάση τα ακόλουθα δείγματα</a:t>
            </a:r>
            <a:endParaRPr lang="el-GR" b="1" dirty="0"/>
          </a:p>
        </p:txBody>
      </p:sp>
      <p:graphicFrame>
        <p:nvGraphicFramePr>
          <p:cNvPr id="31" name="Group 2"/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7348082"/>
              </p:ext>
            </p:extLst>
          </p:nvPr>
        </p:nvGraphicFramePr>
        <p:xfrm>
          <a:off x="685800" y="1981200"/>
          <a:ext cx="8064500" cy="4114801"/>
        </p:xfrm>
        <a:graphic>
          <a:graphicData uri="http://schemas.openxmlformats.org/drawingml/2006/table">
            <a:tbl>
              <a:tblPr firstRow="1"/>
              <a:tblGrid>
                <a:gridCol w="806450"/>
                <a:gridCol w="806450"/>
                <a:gridCol w="806450"/>
                <a:gridCol w="804863"/>
                <a:gridCol w="809625"/>
                <a:gridCol w="806450"/>
                <a:gridCol w="804862"/>
                <a:gridCol w="806450"/>
                <a:gridCol w="806450"/>
                <a:gridCol w="806450"/>
              </a:tblGrid>
              <a:tr h="822325"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1ο</a:t>
                      </a:r>
                    </a:p>
                  </a:txBody>
                  <a:tcPr marL="90000" marR="90000" marT="71496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2ο</a:t>
                      </a:r>
                    </a:p>
                  </a:txBody>
                  <a:tcPr marL="90000" marR="90000" marT="71496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3ο</a:t>
                      </a:r>
                    </a:p>
                  </a:txBody>
                  <a:tcPr marL="90000" marR="90000" marT="71496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4ο</a:t>
                      </a:r>
                    </a:p>
                  </a:txBody>
                  <a:tcPr marL="90000" marR="90000" marT="71496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5ο</a:t>
                      </a:r>
                    </a:p>
                  </a:txBody>
                  <a:tcPr marL="90000" marR="90000" marT="71496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6ο</a:t>
                      </a:r>
                    </a:p>
                  </a:txBody>
                  <a:tcPr marL="90000" marR="90000" marT="71496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7ο</a:t>
                      </a:r>
                    </a:p>
                  </a:txBody>
                  <a:tcPr marL="90000" marR="90000" marT="71496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8ο</a:t>
                      </a:r>
                    </a:p>
                  </a:txBody>
                  <a:tcPr marL="90000" marR="90000" marT="71496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9ο</a:t>
                      </a:r>
                    </a:p>
                  </a:txBody>
                  <a:tcPr marL="90000" marR="90000" marT="71496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10ο</a:t>
                      </a:r>
                    </a:p>
                  </a:txBody>
                  <a:tcPr marL="90000" marR="90000" marT="71496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3913"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34</a:t>
                      </a:r>
                    </a:p>
                  </a:txBody>
                  <a:tcPr marL="90000" marR="90000" marT="71496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45</a:t>
                      </a:r>
                    </a:p>
                  </a:txBody>
                  <a:tcPr marL="90000" marR="90000" marT="71496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36</a:t>
                      </a:r>
                    </a:p>
                  </a:txBody>
                  <a:tcPr marL="90000" marR="90000" marT="71496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38</a:t>
                      </a:r>
                    </a:p>
                  </a:txBody>
                  <a:tcPr marL="90000" marR="90000" marT="71496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39</a:t>
                      </a:r>
                    </a:p>
                  </a:txBody>
                  <a:tcPr marL="90000" marR="90000" marT="71496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37</a:t>
                      </a:r>
                    </a:p>
                  </a:txBody>
                  <a:tcPr marL="90000" marR="90000" marT="71496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34</a:t>
                      </a:r>
                    </a:p>
                  </a:txBody>
                  <a:tcPr marL="90000" marR="90000" marT="71496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42</a:t>
                      </a:r>
                    </a:p>
                  </a:txBody>
                  <a:tcPr marL="90000" marR="90000" marT="71496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41</a:t>
                      </a:r>
                    </a:p>
                  </a:txBody>
                  <a:tcPr marL="90000" marR="90000" marT="71496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37</a:t>
                      </a:r>
                    </a:p>
                  </a:txBody>
                  <a:tcPr marL="90000" marR="90000" marT="71496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2325"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37</a:t>
                      </a:r>
                    </a:p>
                  </a:txBody>
                  <a:tcPr marL="90000" marR="90000" marT="71496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37</a:t>
                      </a:r>
                    </a:p>
                  </a:txBody>
                  <a:tcPr marL="90000" marR="90000" marT="71496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38</a:t>
                      </a:r>
                    </a:p>
                  </a:txBody>
                  <a:tcPr marL="90000" marR="90000" marT="71496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40</a:t>
                      </a:r>
                    </a:p>
                  </a:txBody>
                  <a:tcPr marL="90000" marR="90000" marT="71496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37</a:t>
                      </a:r>
                    </a:p>
                  </a:txBody>
                  <a:tcPr marL="90000" marR="90000" marT="71496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38</a:t>
                      </a:r>
                    </a:p>
                  </a:txBody>
                  <a:tcPr marL="90000" marR="90000" marT="71496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37</a:t>
                      </a:r>
                    </a:p>
                  </a:txBody>
                  <a:tcPr marL="90000" marR="90000" marT="71496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36</a:t>
                      </a:r>
                    </a:p>
                  </a:txBody>
                  <a:tcPr marL="90000" marR="90000" marT="71496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40</a:t>
                      </a:r>
                    </a:p>
                  </a:txBody>
                  <a:tcPr marL="90000" marR="90000" marT="71496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38</a:t>
                      </a:r>
                    </a:p>
                  </a:txBody>
                  <a:tcPr marL="90000" marR="90000" marT="71496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3913"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38</a:t>
                      </a:r>
                    </a:p>
                  </a:txBody>
                  <a:tcPr marL="90000" marR="90000" marT="71496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38</a:t>
                      </a:r>
                    </a:p>
                  </a:txBody>
                  <a:tcPr marL="90000" marR="90000" marT="71496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39</a:t>
                      </a:r>
                    </a:p>
                  </a:txBody>
                  <a:tcPr marL="90000" marR="90000" marT="71496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42</a:t>
                      </a:r>
                    </a:p>
                  </a:txBody>
                  <a:tcPr marL="90000" marR="90000" marT="71496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41</a:t>
                      </a:r>
                    </a:p>
                  </a:txBody>
                  <a:tcPr marL="90000" marR="90000" marT="71496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38</a:t>
                      </a:r>
                    </a:p>
                  </a:txBody>
                  <a:tcPr marL="90000" marR="90000" marT="71496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42</a:t>
                      </a:r>
                    </a:p>
                  </a:txBody>
                  <a:tcPr marL="90000" marR="90000" marT="71496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40</a:t>
                      </a:r>
                    </a:p>
                  </a:txBody>
                  <a:tcPr marL="90000" marR="90000" marT="71496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39</a:t>
                      </a:r>
                    </a:p>
                  </a:txBody>
                  <a:tcPr marL="90000" marR="90000" marT="71496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39</a:t>
                      </a:r>
                    </a:p>
                  </a:txBody>
                  <a:tcPr marL="90000" marR="90000" marT="71496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2325"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40</a:t>
                      </a:r>
                    </a:p>
                  </a:txBody>
                  <a:tcPr marL="90000" marR="90000" marT="71496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38</a:t>
                      </a:r>
                    </a:p>
                  </a:txBody>
                  <a:tcPr marL="90000" marR="90000" marT="71496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41</a:t>
                      </a:r>
                    </a:p>
                  </a:txBody>
                  <a:tcPr marL="90000" marR="90000" marT="71496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37</a:t>
                      </a:r>
                    </a:p>
                  </a:txBody>
                  <a:tcPr marL="90000" marR="90000" marT="71496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40</a:t>
                      </a:r>
                    </a:p>
                  </a:txBody>
                  <a:tcPr marL="90000" marR="90000" marT="71496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42</a:t>
                      </a:r>
                    </a:p>
                  </a:txBody>
                  <a:tcPr marL="90000" marR="90000" marT="71496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43</a:t>
                      </a:r>
                    </a:p>
                  </a:txBody>
                  <a:tcPr marL="90000" marR="90000" marT="71496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37</a:t>
                      </a:r>
                    </a:p>
                  </a:txBody>
                  <a:tcPr marL="90000" marR="90000" marT="71496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38</a:t>
                      </a:r>
                    </a:p>
                  </a:txBody>
                  <a:tcPr marL="90000" marR="90000" marT="71496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36</a:t>
                      </a:r>
                    </a:p>
                  </a:txBody>
                  <a:tcPr marL="90000" marR="90000" marT="71496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32" name="Εικόνα 1" descr="Εικονίδιο μετάβασης στα Περιεχόμενα.">
            <a:hlinkClick r:id="rId4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3608040" cy="365125"/>
          </a:xfrm>
        </p:spPr>
        <p:txBody>
          <a:bodyPr/>
          <a:lstStyle/>
          <a:p>
            <a:r>
              <a:rPr lang="el-GR" sz="1400" dirty="0">
                <a:solidFill>
                  <a:schemeClr val="tx1"/>
                </a:solidFill>
              </a:rPr>
              <a:t>Στατιστικός Έλεγχος Ποιότητας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5CC12-D00C-4A9A-82EA-111DE1DD81B3}" type="slidenum">
              <a:rPr lang="el-GR" sz="1400" smtClean="0">
                <a:solidFill>
                  <a:schemeClr val="tx1"/>
                </a:solidFill>
              </a:rPr>
              <a:t>26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83399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b="1" kern="1200" dirty="0" smtClean="0">
                <a:solidFill>
                  <a:schemeClr val="tx1"/>
                </a:solidFill>
              </a:rPr>
              <a:t>Διάγραμμα τύπου </a:t>
            </a:r>
            <a:r>
              <a:rPr lang="en-US" sz="4400" b="1" kern="1200" dirty="0" smtClean="0">
                <a:solidFill>
                  <a:schemeClr val="tx1"/>
                </a:solidFill>
              </a:rPr>
              <a:t>p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618856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dirty="0"/>
              <a:t>Οι τύποι που δίνουν τα όρια ενός p-διαγράμματος βασίζονται στη μέση τιμή των ελαττωματικών προϊόντων</a:t>
            </a:r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84290874"/>
              </p:ext>
            </p:extLst>
          </p:nvPr>
        </p:nvGraphicFramePr>
        <p:xfrm>
          <a:off x="5004048" y="1484785"/>
          <a:ext cx="3600400" cy="42876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5" r:id="rId4" imgW="485720" imgH="485720" progId="Equation.3">
                  <p:embed/>
                </p:oleObj>
              </mc:Choice>
              <mc:Fallback>
                <p:oleObj r:id="rId4" imgW="485720" imgH="48572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04048" y="1484785"/>
                        <a:ext cx="3600400" cy="428762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>
                <a:solidFill>
                  <a:schemeClr val="tx1"/>
                </a:solidFill>
              </a:rPr>
              <a:t>Στατιστικός Έλεγχος Ποιότητας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5CC12-D00C-4A9A-82EA-111DE1DD81B3}" type="slidenum">
              <a:rPr lang="el-GR" sz="1400" smtClean="0">
                <a:solidFill>
                  <a:schemeClr val="tx1"/>
                </a:solidFill>
              </a:rPr>
              <a:t>27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589176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400" b="1" kern="1200" dirty="0" smtClean="0">
                <a:solidFill>
                  <a:schemeClr val="tx1"/>
                </a:solidFill>
              </a:rPr>
              <a:t>Παράδειγμα </a:t>
            </a:r>
            <a:r>
              <a:rPr lang="en-US" sz="4400" b="1" kern="1200" dirty="0" smtClean="0">
                <a:solidFill>
                  <a:schemeClr val="tx1"/>
                </a:solidFill>
              </a:rPr>
              <a:t>p-</a:t>
            </a:r>
            <a:r>
              <a:rPr lang="el-GR" sz="4400" b="1" kern="1200" dirty="0" smtClean="0">
                <a:solidFill>
                  <a:schemeClr val="tx1"/>
                </a:solidFill>
              </a:rPr>
              <a:t>διαγράμματος </a:t>
            </a:r>
            <a:r>
              <a:rPr lang="en-US" sz="4400" b="1" kern="1200" dirty="0" smtClean="0">
                <a:solidFill>
                  <a:schemeClr val="tx1"/>
                </a:solidFill>
              </a:rPr>
              <a:t>(</a:t>
            </a:r>
            <a:r>
              <a:rPr lang="el-GR" sz="4400" b="1" kern="1200" dirty="0" smtClean="0">
                <a:solidFill>
                  <a:schemeClr val="tx1"/>
                </a:solidFill>
              </a:rPr>
              <a:t>1</a:t>
            </a:r>
            <a:r>
              <a:rPr lang="en-US" sz="4400" b="1" kern="1200" dirty="0" smtClean="0">
                <a:solidFill>
                  <a:schemeClr val="tx1"/>
                </a:solidFill>
              </a:rPr>
              <a:t>/2)</a:t>
            </a:r>
            <a:endParaRPr lang="el-GR" b="1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234389338"/>
              </p:ext>
            </p:extLst>
          </p:nvPr>
        </p:nvGraphicFramePr>
        <p:xfrm>
          <a:off x="1331640" y="1143770"/>
          <a:ext cx="6697017" cy="5207000"/>
        </p:xfrm>
        <a:graphic>
          <a:graphicData uri="http://schemas.openxmlformats.org/drawingml/2006/table">
            <a:tbl>
              <a:tblPr firstCol="1"/>
              <a:tblGrid>
                <a:gridCol w="1118837"/>
                <a:gridCol w="1111723"/>
                <a:gridCol w="1120616"/>
                <a:gridCol w="1115280"/>
                <a:gridCol w="1115281"/>
                <a:gridCol w="1115280"/>
              </a:tblGrid>
              <a:tr h="520700"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1ο</a:t>
                      </a:r>
                    </a:p>
                  </a:txBody>
                  <a:tcPr marL="90000" marR="90000" marT="71496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6</a:t>
                      </a:r>
                    </a:p>
                  </a:txBody>
                  <a:tcPr marL="90000" marR="90000" marT="71496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0,06</a:t>
                      </a:r>
                    </a:p>
                  </a:txBody>
                  <a:tcPr marL="90000" marR="90000" marT="71496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11ο</a:t>
                      </a:r>
                    </a:p>
                  </a:txBody>
                  <a:tcPr marL="90000" marR="90000" marT="71496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6</a:t>
                      </a:r>
                    </a:p>
                  </a:txBody>
                  <a:tcPr marL="90000" marR="90000" marT="71496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0,06</a:t>
                      </a:r>
                    </a:p>
                  </a:txBody>
                  <a:tcPr marL="90000" marR="90000" marT="71496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0700"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2ο</a:t>
                      </a:r>
                    </a:p>
                  </a:txBody>
                  <a:tcPr marL="90000" marR="90000" marT="71496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5</a:t>
                      </a:r>
                    </a:p>
                  </a:txBody>
                  <a:tcPr marL="90000" marR="90000" marT="71496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0,05</a:t>
                      </a:r>
                    </a:p>
                  </a:txBody>
                  <a:tcPr marL="90000" marR="90000" marT="71496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12ο</a:t>
                      </a:r>
                    </a:p>
                  </a:txBody>
                  <a:tcPr marL="90000" marR="90000" marT="71496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1</a:t>
                      </a:r>
                    </a:p>
                  </a:txBody>
                  <a:tcPr marL="90000" marR="90000" marT="71496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0,01</a:t>
                      </a:r>
                    </a:p>
                  </a:txBody>
                  <a:tcPr marL="90000" marR="90000" marT="71496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0700"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3ο</a:t>
                      </a:r>
                    </a:p>
                  </a:txBody>
                  <a:tcPr marL="90000" marR="90000" marT="71496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0</a:t>
                      </a:r>
                    </a:p>
                  </a:txBody>
                  <a:tcPr marL="90000" marR="90000" marT="71496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0,00</a:t>
                      </a:r>
                    </a:p>
                  </a:txBody>
                  <a:tcPr marL="90000" marR="90000" marT="71496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13ο</a:t>
                      </a:r>
                    </a:p>
                  </a:txBody>
                  <a:tcPr marL="90000" marR="90000" marT="71496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8</a:t>
                      </a:r>
                    </a:p>
                  </a:txBody>
                  <a:tcPr marL="90000" marR="90000" marT="71496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0,08</a:t>
                      </a:r>
                    </a:p>
                  </a:txBody>
                  <a:tcPr marL="90000" marR="90000" marT="71496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0700"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4ο</a:t>
                      </a:r>
                    </a:p>
                  </a:txBody>
                  <a:tcPr marL="90000" marR="90000" marT="71496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1</a:t>
                      </a:r>
                    </a:p>
                  </a:txBody>
                  <a:tcPr marL="90000" marR="90000" marT="71496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0,01</a:t>
                      </a:r>
                    </a:p>
                  </a:txBody>
                  <a:tcPr marL="90000" marR="90000" marT="71496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14ο</a:t>
                      </a:r>
                    </a:p>
                  </a:txBody>
                  <a:tcPr marL="90000" marR="90000" marT="71496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7</a:t>
                      </a:r>
                    </a:p>
                  </a:txBody>
                  <a:tcPr marL="90000" marR="90000" marT="71496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0,07</a:t>
                      </a:r>
                    </a:p>
                  </a:txBody>
                  <a:tcPr marL="90000" marR="90000" marT="71496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0700"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5ο</a:t>
                      </a:r>
                    </a:p>
                  </a:txBody>
                  <a:tcPr marL="90000" marR="90000" marT="71496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4</a:t>
                      </a:r>
                    </a:p>
                  </a:txBody>
                  <a:tcPr marL="90000" marR="90000" marT="71496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0,04</a:t>
                      </a:r>
                    </a:p>
                  </a:txBody>
                  <a:tcPr marL="90000" marR="90000" marT="71496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15ο</a:t>
                      </a:r>
                    </a:p>
                  </a:txBody>
                  <a:tcPr marL="90000" marR="90000" marT="71496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5</a:t>
                      </a:r>
                    </a:p>
                  </a:txBody>
                  <a:tcPr marL="90000" marR="90000" marT="71496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0,05</a:t>
                      </a:r>
                    </a:p>
                  </a:txBody>
                  <a:tcPr marL="90000" marR="90000" marT="71496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0700"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6ο</a:t>
                      </a:r>
                    </a:p>
                  </a:txBody>
                  <a:tcPr marL="90000" marR="90000" marT="71496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2</a:t>
                      </a:r>
                    </a:p>
                  </a:txBody>
                  <a:tcPr marL="90000" marR="90000" marT="71496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0,02</a:t>
                      </a:r>
                    </a:p>
                  </a:txBody>
                  <a:tcPr marL="90000" marR="90000" marT="71496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16ο</a:t>
                      </a:r>
                    </a:p>
                  </a:txBody>
                  <a:tcPr marL="90000" marR="90000" marT="71496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4</a:t>
                      </a:r>
                    </a:p>
                  </a:txBody>
                  <a:tcPr marL="90000" marR="90000" marT="71496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0,04</a:t>
                      </a:r>
                    </a:p>
                  </a:txBody>
                  <a:tcPr marL="90000" marR="90000" marT="71496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0700"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7ο</a:t>
                      </a:r>
                    </a:p>
                  </a:txBody>
                  <a:tcPr marL="90000" marR="90000" marT="71496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5</a:t>
                      </a:r>
                    </a:p>
                  </a:txBody>
                  <a:tcPr marL="90000" marR="90000" marT="71496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0,05</a:t>
                      </a:r>
                    </a:p>
                  </a:txBody>
                  <a:tcPr marL="90000" marR="90000" marT="71496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17ο</a:t>
                      </a:r>
                    </a:p>
                  </a:txBody>
                  <a:tcPr marL="90000" marR="90000" marT="71496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11</a:t>
                      </a:r>
                    </a:p>
                  </a:txBody>
                  <a:tcPr marL="90000" marR="90000" marT="71496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0,11</a:t>
                      </a:r>
                    </a:p>
                  </a:txBody>
                  <a:tcPr marL="90000" marR="90000" marT="71496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0700"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8ο</a:t>
                      </a:r>
                    </a:p>
                  </a:txBody>
                  <a:tcPr marL="90000" marR="90000" marT="71496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3</a:t>
                      </a:r>
                    </a:p>
                  </a:txBody>
                  <a:tcPr marL="90000" marR="90000" marT="71496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0,03</a:t>
                      </a:r>
                    </a:p>
                  </a:txBody>
                  <a:tcPr marL="90000" marR="90000" marT="71496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18ο</a:t>
                      </a:r>
                    </a:p>
                  </a:txBody>
                  <a:tcPr marL="90000" marR="90000" marT="71496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3</a:t>
                      </a:r>
                    </a:p>
                  </a:txBody>
                  <a:tcPr marL="90000" marR="90000" marT="71496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0,03</a:t>
                      </a:r>
                    </a:p>
                  </a:txBody>
                  <a:tcPr marL="90000" marR="90000" marT="71496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0700"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9ο</a:t>
                      </a:r>
                    </a:p>
                  </a:txBody>
                  <a:tcPr marL="90000" marR="90000" marT="71496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3</a:t>
                      </a:r>
                    </a:p>
                  </a:txBody>
                  <a:tcPr marL="90000" marR="90000" marT="71496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0,03</a:t>
                      </a:r>
                    </a:p>
                  </a:txBody>
                  <a:tcPr marL="90000" marR="90000" marT="71496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19ο</a:t>
                      </a:r>
                    </a:p>
                  </a:txBody>
                  <a:tcPr marL="90000" marR="90000" marT="71496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0</a:t>
                      </a:r>
                    </a:p>
                  </a:txBody>
                  <a:tcPr marL="90000" marR="90000" marT="71496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0,00</a:t>
                      </a:r>
                    </a:p>
                  </a:txBody>
                  <a:tcPr marL="90000" marR="90000" marT="71496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0700"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10ο</a:t>
                      </a:r>
                    </a:p>
                  </a:txBody>
                  <a:tcPr marL="90000" marR="90000" marT="71496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2</a:t>
                      </a:r>
                    </a:p>
                  </a:txBody>
                  <a:tcPr marL="90000" marR="90000" marT="71496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0,02</a:t>
                      </a:r>
                    </a:p>
                  </a:txBody>
                  <a:tcPr marL="90000" marR="90000" marT="71496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20ο</a:t>
                      </a:r>
                    </a:p>
                  </a:txBody>
                  <a:tcPr marL="90000" marR="90000" marT="71496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4</a:t>
                      </a:r>
                    </a:p>
                  </a:txBody>
                  <a:tcPr marL="90000" marR="90000" marT="71496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0,04</a:t>
                      </a:r>
                    </a:p>
                  </a:txBody>
                  <a:tcPr marL="90000" marR="90000" marT="71496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6" name="Εικόνα 1" descr="Εικονίδιο μετάβασης στα Περιεχόμενα.">
            <a:hlinkClick r:id="rId4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3536032" cy="365125"/>
          </a:xfrm>
        </p:spPr>
        <p:txBody>
          <a:bodyPr/>
          <a:lstStyle/>
          <a:p>
            <a:r>
              <a:rPr lang="el-GR" sz="1400" dirty="0">
                <a:solidFill>
                  <a:schemeClr val="tx1"/>
                </a:solidFill>
              </a:rPr>
              <a:t>Στατιστικός Έλεγχος Ποιότητας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5CC12-D00C-4A9A-82EA-111DE1DD81B3}" type="slidenum">
              <a:rPr lang="el-GR" sz="1400" smtClean="0">
                <a:solidFill>
                  <a:schemeClr val="tx1"/>
                </a:solidFill>
              </a:rPr>
              <a:t>28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76034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400" b="1" kern="1200" dirty="0" smtClean="0">
                <a:solidFill>
                  <a:schemeClr val="tx1"/>
                </a:solidFill>
              </a:rPr>
              <a:t>Παράδειγμα </a:t>
            </a:r>
            <a:r>
              <a:rPr lang="en-US" sz="4400" b="1" kern="1200" dirty="0" smtClean="0">
                <a:solidFill>
                  <a:schemeClr val="tx1"/>
                </a:solidFill>
              </a:rPr>
              <a:t>p-</a:t>
            </a:r>
            <a:r>
              <a:rPr lang="el-GR" sz="4400" b="1" kern="1200" dirty="0" smtClean="0">
                <a:solidFill>
                  <a:schemeClr val="tx1"/>
                </a:solidFill>
              </a:rPr>
              <a:t>διαγράμματος </a:t>
            </a:r>
            <a:r>
              <a:rPr lang="en-US" sz="4400" b="1" kern="1200" dirty="0" smtClean="0">
                <a:solidFill>
                  <a:schemeClr val="tx1"/>
                </a:solidFill>
              </a:rPr>
              <a:t>(</a:t>
            </a:r>
            <a:r>
              <a:rPr lang="el-GR" sz="4400" b="1" kern="1200" dirty="0" smtClean="0">
                <a:solidFill>
                  <a:schemeClr val="tx1"/>
                </a:solidFill>
              </a:rPr>
              <a:t>2</a:t>
            </a:r>
            <a:r>
              <a:rPr lang="en-US" sz="4400" b="1" kern="1200" dirty="0" smtClean="0">
                <a:solidFill>
                  <a:schemeClr val="tx1"/>
                </a:solidFill>
              </a:rPr>
              <a:t>/2)</a:t>
            </a:r>
            <a:endParaRPr lang="el-GR" b="1" dirty="0"/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4637081"/>
              </p:ext>
            </p:extLst>
          </p:nvPr>
        </p:nvGraphicFramePr>
        <p:xfrm>
          <a:off x="323850" y="1628775"/>
          <a:ext cx="3743325" cy="1982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42" name="Εξίσωση" r:id="rId4" imgW="489314" imgH="489314" progId="Equation.3">
                  <p:embed/>
                </p:oleObj>
              </mc:Choice>
              <mc:Fallback>
                <p:oleObj name="Εξίσωση" r:id="rId4" imgW="489314" imgH="489314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850" y="1628775"/>
                        <a:ext cx="3743325" cy="19827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72147641"/>
              </p:ext>
            </p:extLst>
          </p:nvPr>
        </p:nvGraphicFramePr>
        <p:xfrm>
          <a:off x="3851920" y="1268760"/>
          <a:ext cx="5184527" cy="44644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43" r:id="rId6" imgW="7577640" imgH="5122440" progId="">
                  <p:embed/>
                </p:oleObj>
              </mc:Choice>
              <mc:Fallback>
                <p:oleObj r:id="rId6" imgW="7577640" imgH="5122440" progId="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51920" y="1268760"/>
                        <a:ext cx="5184527" cy="446449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Εικόνα 1" descr="Εικονίδιο μετάβασης στα Περιεχόμενα.">
            <a:hlinkClick r:id="rId8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3680048" cy="365125"/>
          </a:xfrm>
        </p:spPr>
        <p:txBody>
          <a:bodyPr/>
          <a:lstStyle/>
          <a:p>
            <a:r>
              <a:rPr lang="el-GR" sz="1400" dirty="0">
                <a:solidFill>
                  <a:schemeClr val="tx1"/>
                </a:solidFill>
              </a:rPr>
              <a:t>Στατιστικός Έλεγχος Ποιότητας</a:t>
            </a:r>
            <a:endParaRPr lang="el-GR" sz="1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5CC12-D00C-4A9A-82EA-111DE1DD81B3}" type="slidenum">
              <a:rPr lang="el-GR" sz="1400" smtClean="0">
                <a:solidFill>
                  <a:schemeClr val="tx1"/>
                </a:solidFill>
              </a:rPr>
              <a:t>29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2726726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Τίτλος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pPr eaLnBrk="1" hangingPunct="1"/>
            <a:r>
              <a:rPr lang="el-GR" b="1" dirty="0" smtClean="0">
                <a:latin typeface="Calibri" panose="020F0502020204030204" pitchFamily="34" charset="0"/>
              </a:rPr>
              <a:t>Χρηματοδότηση</a:t>
            </a:r>
            <a:r>
              <a:rPr lang="el-GR" b="1" dirty="0" smtClean="0"/>
              <a:t> </a:t>
            </a:r>
          </a:p>
        </p:txBody>
      </p:sp>
      <p:sp>
        <p:nvSpPr>
          <p:cNvPr id="4099" name="Θέση περιεχομένου 1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</a:pPr>
            <a:r>
              <a:rPr lang="el-GR" sz="2000" dirty="0" smtClean="0">
                <a:latin typeface="Calibri" panose="020F0502020204030204" pitchFamily="34" charset="0"/>
              </a:rPr>
              <a:t>Το παρόν εκπαιδευτικό υλικό έχει αναπτυχθεί στα πλαίσια του εκπαιδευτικού έργου του διδάσκοντα</a:t>
            </a:r>
            <a:r>
              <a:rPr lang="en-US" sz="2000" dirty="0" smtClean="0">
                <a:latin typeface="Calibri" panose="020F0502020204030204" pitchFamily="34" charset="0"/>
              </a:rPr>
              <a:t>.</a:t>
            </a:r>
            <a:r>
              <a:rPr lang="el-GR" sz="2000" dirty="0" smtClean="0">
                <a:latin typeface="Calibri" panose="020F0502020204030204" pitchFamily="34" charset="0"/>
              </a:rPr>
              <a:t> </a:t>
            </a:r>
            <a:endParaRPr lang="en-US" sz="2000" dirty="0" smtClean="0">
              <a:latin typeface="Calibri" panose="020F0502020204030204" pitchFamily="34" charset="0"/>
            </a:endParaRPr>
          </a:p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el-GR" sz="2000" dirty="0">
                <a:solidFill>
                  <a:prstClr val="black"/>
                </a:solidFill>
                <a:latin typeface="Calibri" panose="020F0502020204030204" pitchFamily="34" charset="0"/>
              </a:rPr>
              <a:t>Το έργο «</a:t>
            </a:r>
            <a:r>
              <a:rPr lang="el-GR" sz="2000" b="1" dirty="0">
                <a:solidFill>
                  <a:prstClr val="black"/>
                </a:solidFill>
                <a:latin typeface="Calibri" panose="020F0502020204030204" pitchFamily="34" charset="0"/>
              </a:rPr>
              <a:t>Ανοικτά Ακαδημαϊκά Μαθήματα στο ΤΕΙ Θεσσαλίας</a:t>
            </a:r>
            <a:r>
              <a:rPr lang="el-GR" sz="2000" dirty="0">
                <a:solidFill>
                  <a:prstClr val="black"/>
                </a:solidFill>
                <a:latin typeface="Calibri" panose="020F0502020204030204" pitchFamily="34" charset="0"/>
              </a:rPr>
              <a:t>» έχει χρηματοδοτήσει </a:t>
            </a:r>
            <a:r>
              <a:rPr lang="el-GR" sz="2000">
                <a:solidFill>
                  <a:prstClr val="black"/>
                </a:solidFill>
                <a:latin typeface="Calibri" panose="020F0502020204030204" pitchFamily="34" charset="0"/>
              </a:rPr>
              <a:t>μόνο </a:t>
            </a:r>
            <a:r>
              <a:rPr lang="el-GR" sz="2000" smtClean="0">
                <a:solidFill>
                  <a:prstClr val="black"/>
                </a:solidFill>
                <a:latin typeface="Calibri" panose="020F0502020204030204" pitchFamily="34" charset="0"/>
              </a:rPr>
              <a:t>τη</a:t>
            </a:r>
            <a:r>
              <a:rPr lang="el-GR" sz="2000">
                <a:solidFill>
                  <a:prstClr val="black"/>
                </a:solidFill>
                <a:latin typeface="Calibri" panose="020F0502020204030204" pitchFamily="34" charset="0"/>
              </a:rPr>
              <a:t>ν</a:t>
            </a:r>
            <a:r>
              <a:rPr lang="el-GR" sz="2000" smtClean="0">
                <a:solidFill>
                  <a:prstClr val="black"/>
                </a:solidFill>
                <a:latin typeface="Calibri" panose="020F0502020204030204" pitchFamily="34" charset="0"/>
              </a:rPr>
              <a:t> </a:t>
            </a:r>
            <a:r>
              <a:rPr lang="el-GR" sz="2000" dirty="0">
                <a:solidFill>
                  <a:prstClr val="black"/>
                </a:solidFill>
                <a:latin typeface="Calibri" panose="020F0502020204030204" pitchFamily="34" charset="0"/>
              </a:rPr>
              <a:t>αναδιαμόρφωση του εκπαιδευτικού υλικού</a:t>
            </a:r>
            <a:r>
              <a:rPr lang="el-GR" sz="2000" dirty="0" smtClean="0">
                <a:solidFill>
                  <a:prstClr val="black"/>
                </a:solidFill>
                <a:latin typeface="Calibri" panose="020F0502020204030204" pitchFamily="34" charset="0"/>
              </a:rPr>
              <a:t>.</a:t>
            </a:r>
            <a:endParaRPr lang="el-GR" sz="2000" dirty="0" smtClean="0">
              <a:latin typeface="Calibri" panose="020F0502020204030204" pitchFamily="34" charset="0"/>
            </a:endParaRPr>
          </a:p>
          <a:p>
            <a:pPr eaLnBrk="1" hangingPunct="1">
              <a:spcBef>
                <a:spcPts val="0"/>
              </a:spcBef>
            </a:pPr>
            <a:r>
              <a:rPr lang="el-GR" sz="2000" dirty="0" smtClean="0">
                <a:latin typeface="Calibri" panose="020F0502020204030204" pitchFamily="34" charset="0"/>
              </a:rPr>
              <a:t>Το έργο υλοποιείται στο πλαίσιο του Επιχειρησιακού Προγράμματος  «Εκπαίδευση και Δια Βίου Μάθηση» και συγχρηματοδοτείται από την Ευρωπαϊκή Ένωση (Ευρωπαϊκό Κοινωνικό Ταμείο) και από εθνικούς πόρους</a:t>
            </a:r>
            <a:r>
              <a:rPr lang="en-US" sz="2000" dirty="0" smtClean="0">
                <a:latin typeface="Calibri" panose="020F0502020204030204" pitchFamily="34" charset="0"/>
              </a:rPr>
              <a:t>. </a:t>
            </a:r>
            <a:endParaRPr lang="el-GR" sz="2000" dirty="0" smtClean="0">
              <a:latin typeface="Calibri" panose="020F0502020204030204" pitchFamily="34" charset="0"/>
            </a:endParaRPr>
          </a:p>
        </p:txBody>
      </p:sp>
      <p:pic>
        <p:nvPicPr>
          <p:cNvPr id="6" name="Εικόνα 1" descr=" Λογότυπο Επιχειρησιακού Προγράμματος Εκπαίδευση και Δια βίου Μάθηση.   ">
            <a:hlinkClick r:id="rId7" tooltip="Μετάβαση σε www.edulll.gr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84213" y="4221163"/>
            <a:ext cx="7848600" cy="201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fld id="{E034B054-DA0D-4AD9-A3C5-59235BE4FE8B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3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62879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el-GR" b="1" dirty="0" smtClean="0"/>
              <a:t>Τέλος ενότητας</a:t>
            </a:r>
            <a:endParaRPr lang="el-GR" b="1" dirty="0"/>
          </a:p>
        </p:txBody>
      </p:sp>
      <p:sp>
        <p:nvSpPr>
          <p:cNvPr id="3" name="Rectangle 2"/>
          <p:cNvSpPr/>
          <p:nvPr/>
        </p:nvSpPr>
        <p:spPr>
          <a:xfrm>
            <a:off x="4977434" y="4653136"/>
            <a:ext cx="32426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l-G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Επεξεργασία: </a:t>
            </a:r>
            <a:r>
              <a:rPr lang="el-G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«Χρήστος Μέγας»</a:t>
            </a:r>
            <a:endParaRPr lang="el-GR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8" name="Εικόνα 1" descr=" Λογότυπο για Άδειες χρήσης Creative Commons, B Y, S A. ">
            <a:hlinkClick r:id="rId4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5943600"/>
            <a:ext cx="1690688" cy="591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Εικόνα 2" descr="Λογότυπο Επιχειρησιακού Προγράμματος Εκπαίδευση και Δια βίου Μάθηση. ">
            <a:hlinkClick r:id="rId6" tooltip="Μετάβαση στο www.edulll.gr/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492500" y="563880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24795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Τίτλος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l-GR" altLang="el-GR" b="1" dirty="0" smtClean="0"/>
              <a:t>Σκοποί ενότητας </a:t>
            </a:r>
          </a:p>
        </p:txBody>
      </p:sp>
      <p:sp>
        <p:nvSpPr>
          <p:cNvPr id="2" name="Θέση περιεχομένου 1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 rtlCol="0"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endParaRPr lang="en-US" sz="20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800" dirty="0" smtClean="0"/>
              <a:t>1</a:t>
            </a:r>
            <a:r>
              <a:rPr lang="el-GR" sz="2800" dirty="0" smtClean="0"/>
              <a:t>.</a:t>
            </a:r>
            <a:r>
              <a:rPr lang="en-US" sz="2800" dirty="0" smtClean="0"/>
              <a:t>  TO DO </a:t>
            </a:r>
            <a:endParaRPr lang="el-GR" sz="28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l-GR" sz="2800" dirty="0" smtClean="0"/>
              <a:t>2. </a:t>
            </a:r>
            <a:r>
              <a:rPr lang="en-US" sz="2800" dirty="0" smtClean="0"/>
              <a:t>TO</a:t>
            </a:r>
            <a:r>
              <a:rPr lang="el-GR" sz="2800" dirty="0" smtClean="0"/>
              <a:t> </a:t>
            </a:r>
            <a:r>
              <a:rPr lang="en-US" sz="2800" dirty="0" smtClean="0"/>
              <a:t>DO</a:t>
            </a:r>
            <a:endParaRPr lang="el-GR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l-GR" sz="2800" dirty="0" smtClean="0"/>
              <a:t>3. </a:t>
            </a:r>
            <a:r>
              <a:rPr lang="en-US" sz="2800" dirty="0" smtClean="0"/>
              <a:t>TO DO</a:t>
            </a:r>
            <a:endParaRPr lang="el-GR" sz="28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l-GR" sz="2800" dirty="0" smtClean="0"/>
              <a:t>4. </a:t>
            </a:r>
            <a:r>
              <a:rPr lang="en-US" sz="2800" dirty="0" smtClean="0"/>
              <a:t>TO DO</a:t>
            </a:r>
            <a:endParaRPr lang="en-US" dirty="0" smtClean="0"/>
          </a:p>
          <a:p>
            <a:pPr marL="0" indent="0">
              <a:spcBef>
                <a:spcPts val="0"/>
              </a:spcBef>
              <a:buNone/>
            </a:pPr>
            <a:endParaRPr lang="el-GR" dirty="0" smtClean="0"/>
          </a:p>
        </p:txBody>
      </p:sp>
      <p:sp>
        <p:nvSpPr>
          <p:cNvPr id="7" name="Θέση υποσέλιδου 1" descr=".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1619672" y="6381328"/>
            <a:ext cx="4904184" cy="365125"/>
          </a:xfrm>
        </p:spPr>
        <p:txBody>
          <a:bodyPr/>
          <a:lstStyle/>
          <a:p>
            <a:r>
              <a:rPr lang="el-GR" sz="1400" dirty="0">
                <a:solidFill>
                  <a:schemeClr val="tx1"/>
                </a:solidFill>
              </a:rPr>
              <a:t>Στατιστικός Έλεγχος Ποιότητας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5125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7AF2AC6-652D-4AD1-A671-8B499591D49C}" type="slidenum">
              <a:rPr lang="el-GR" altLang="el-GR" sz="1400">
                <a:solidFill>
                  <a:srgbClr val="000000"/>
                </a:solidFill>
                <a:latin typeface="+mn-lt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l-GR" altLang="el-GR" sz="14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69210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Τίτλος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l-GR" altLang="el-GR" b="1" dirty="0" smtClean="0">
                <a:solidFill>
                  <a:srgbClr val="333333"/>
                </a:solidFill>
              </a:rPr>
              <a:t>Περιεχόμενα ενότητας</a:t>
            </a:r>
            <a:r>
              <a:rPr lang="en-US" altLang="el-GR" b="1" dirty="0" smtClean="0">
                <a:solidFill>
                  <a:srgbClr val="333333"/>
                </a:solidFill>
              </a:rPr>
              <a:t> </a:t>
            </a:r>
            <a:endParaRPr lang="el-GR" altLang="el-GR" b="1" dirty="0" smtClean="0">
              <a:solidFill>
                <a:srgbClr val="333333"/>
              </a:solidFill>
            </a:endParaRPr>
          </a:p>
        </p:txBody>
      </p:sp>
      <p:sp>
        <p:nvSpPr>
          <p:cNvPr id="4" name="Θέση περιεχομένου 1">
            <a:hlinkClick r:id="rId8" action="ppaction://hlinksldjump" tooltip="Μετάβαση στη Διαφάνεια 6"/>
          </p:cNvPr>
          <p:cNvSpPr/>
          <p:nvPr>
            <p:custDataLst>
              <p:tags r:id="rId3"/>
            </p:custDataLst>
          </p:nvPr>
        </p:nvSpPr>
        <p:spPr>
          <a:xfrm>
            <a:off x="809078" y="1628800"/>
            <a:ext cx="7507288" cy="431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800" i="1" u="sng" dirty="0" smtClean="0">
                <a:solidFill>
                  <a:srgbClr val="0070C0"/>
                </a:solidFill>
                <a:hlinkClick r:id="rId8" action="ppaction://hlinksldjump"/>
              </a:rPr>
              <a:t>1. Εισαγωγή</a:t>
            </a:r>
            <a:endParaRPr lang="el-GR" i="1" u="sng" dirty="0">
              <a:solidFill>
                <a:srgbClr val="0070C0"/>
              </a:solidFill>
            </a:endParaRPr>
          </a:p>
        </p:txBody>
      </p:sp>
      <p:sp>
        <p:nvSpPr>
          <p:cNvPr id="14" name="Θέση περιεχομένου 2">
            <a:hlinkClick r:id="" action="ppaction://noaction"/>
          </p:cNvPr>
          <p:cNvSpPr/>
          <p:nvPr>
            <p:custDataLst>
              <p:tags r:id="rId4"/>
            </p:custDataLst>
          </p:nvPr>
        </p:nvSpPr>
        <p:spPr>
          <a:xfrm>
            <a:off x="827350" y="2348880"/>
            <a:ext cx="7507288" cy="431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i="1" dirty="0" smtClean="0">
                <a:solidFill>
                  <a:srgbClr val="0070C0"/>
                </a:solidFill>
                <a:hlinkClick r:id="rId9" action="ppaction://hlinksldjump"/>
              </a:rPr>
              <a:t>2</a:t>
            </a:r>
            <a:r>
              <a:rPr lang="el-GR" sz="2800" i="1" dirty="0" smtClean="0">
                <a:solidFill>
                  <a:srgbClr val="0070C0"/>
                </a:solidFill>
                <a:hlinkClick r:id="rId9" action="ppaction://hlinksldjump"/>
              </a:rPr>
              <a:t>. Τύποι διαγραμμάτων ελέγχου</a:t>
            </a:r>
            <a:endParaRPr lang="el-GR" i="1" dirty="0">
              <a:solidFill>
                <a:srgbClr val="0070C0"/>
              </a:solidFill>
            </a:endParaRPr>
          </a:p>
        </p:txBody>
      </p:sp>
      <p:sp>
        <p:nvSpPr>
          <p:cNvPr id="16" name="Θέση περιεχομένου 1">
            <a:hlinkClick r:id="rId8" action="ppaction://hlinksldjump" tooltip="Μετάβαση στη Διαφάνεια 6"/>
          </p:cNvPr>
          <p:cNvSpPr/>
          <p:nvPr/>
        </p:nvSpPr>
        <p:spPr>
          <a:xfrm>
            <a:off x="809078" y="3140968"/>
            <a:ext cx="7507288" cy="7920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800" i="1" u="sng" dirty="0" smtClean="0">
                <a:solidFill>
                  <a:srgbClr val="0070C0"/>
                </a:solidFill>
                <a:hlinkClick r:id="rId10" action="ppaction://hlinksldjump"/>
              </a:rPr>
              <a:t>3. Κατασκευή διαγράμματος ελέγχου μέσης τιμής και εύρους</a:t>
            </a:r>
            <a:endParaRPr lang="el-GR" i="1" u="sng" dirty="0">
              <a:solidFill>
                <a:srgbClr val="0070C0"/>
              </a:solidFill>
            </a:endParaRPr>
          </a:p>
        </p:txBody>
      </p:sp>
      <p:sp>
        <p:nvSpPr>
          <p:cNvPr id="10" name="Θέση περιεχομένου 1">
            <a:hlinkClick r:id="rId8" action="ppaction://hlinksldjump" tooltip="Μετάβαση στη Διαφάνεια 6"/>
          </p:cNvPr>
          <p:cNvSpPr/>
          <p:nvPr/>
        </p:nvSpPr>
        <p:spPr>
          <a:xfrm>
            <a:off x="827350" y="4149080"/>
            <a:ext cx="7507288" cy="7920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800" i="1" u="sng" dirty="0">
                <a:solidFill>
                  <a:srgbClr val="0070C0"/>
                </a:solidFill>
                <a:hlinkClick r:id="rId10" action="ppaction://hlinksldjump"/>
              </a:rPr>
              <a:t>4</a:t>
            </a:r>
            <a:r>
              <a:rPr lang="el-GR" sz="2800" i="1" u="sng" dirty="0" smtClean="0">
                <a:solidFill>
                  <a:srgbClr val="0070C0"/>
                </a:solidFill>
                <a:hlinkClick r:id="rId10" action="ppaction://hlinksldjump"/>
              </a:rPr>
              <a:t>. Διάγραμμα τύπου </a:t>
            </a:r>
            <a:r>
              <a:rPr lang="en-US" sz="2800" i="1" u="sng" dirty="0" smtClean="0">
                <a:solidFill>
                  <a:srgbClr val="0070C0"/>
                </a:solidFill>
                <a:hlinkClick r:id="rId10" action="ppaction://hlinksldjump"/>
              </a:rPr>
              <a:t>p</a:t>
            </a:r>
            <a:endParaRPr lang="el-GR" i="1" u="sng" dirty="0">
              <a:solidFill>
                <a:srgbClr val="0070C0"/>
              </a:solidFill>
            </a:endParaRPr>
          </a:p>
        </p:txBody>
      </p:sp>
      <p:sp>
        <p:nvSpPr>
          <p:cNvPr id="8" name="Θέση υποσέλιδου 1" descr=".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2339752" y="6356350"/>
            <a:ext cx="4464496" cy="385018"/>
          </a:xfrm>
        </p:spPr>
        <p:txBody>
          <a:bodyPr/>
          <a:lstStyle/>
          <a:p>
            <a:r>
              <a:rPr lang="el-GR" sz="1400" dirty="0">
                <a:solidFill>
                  <a:schemeClr val="tx1"/>
                </a:solidFill>
              </a:rPr>
              <a:t>Στατιστικός Έλεγχος Ποιότητας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153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C9E2987-2DF3-4883-B675-0E329C0F7C88}" type="slidenum">
              <a:rPr lang="el-GR" altLang="el-GR" sz="1400">
                <a:solidFill>
                  <a:srgbClr val="000000"/>
                </a:solidFill>
                <a:latin typeface="+mn-lt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l-GR" altLang="el-GR" sz="1400" dirty="0">
              <a:solidFill>
                <a:srgbClr val="000000"/>
              </a:solidFill>
              <a:latin typeface="+mn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31238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el-GR" b="1" dirty="0" smtClean="0"/>
              <a:t>Εισαγωγή</a:t>
            </a:r>
            <a:endParaRPr lang="el-GR" b="1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Η Στατιστική βασικό εργαλείο του ποιοτικού </a:t>
            </a:r>
            <a:r>
              <a:rPr lang="el-GR" dirty="0" smtClean="0"/>
              <a:t>ελέγχου</a:t>
            </a:r>
            <a:endParaRPr lang="el-GR" dirty="0"/>
          </a:p>
          <a:p>
            <a:r>
              <a:rPr lang="el-GR" dirty="0"/>
              <a:t>Ο 100% έλεγχος και τα μειονεκτήματα </a:t>
            </a:r>
            <a:r>
              <a:rPr lang="el-GR" dirty="0" smtClean="0"/>
              <a:t>του</a:t>
            </a:r>
            <a:endParaRPr lang="el-GR" dirty="0"/>
          </a:p>
          <a:p>
            <a:r>
              <a:rPr lang="el-GR" dirty="0"/>
              <a:t>Κόπωση ελεγκτών</a:t>
            </a:r>
          </a:p>
          <a:p>
            <a:r>
              <a:rPr lang="el-GR" dirty="0"/>
              <a:t>Καταστροφικοί έλεγχοι</a:t>
            </a:r>
          </a:p>
          <a:p>
            <a:r>
              <a:rPr lang="el-GR" dirty="0"/>
              <a:t>Εκπαίδευση του προσωπικού σε θέματα </a:t>
            </a:r>
            <a:r>
              <a:rPr lang="el-GR" dirty="0" smtClean="0"/>
              <a:t>στατιστικής</a:t>
            </a:r>
            <a:endParaRPr lang="el-GR" dirty="0"/>
          </a:p>
        </p:txBody>
      </p:sp>
      <p:sp>
        <p:nvSpPr>
          <p:cNvPr id="2" name="Θέση υποσέλιδου 1" descr=".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el-GR" sz="1400" dirty="0">
                <a:solidFill>
                  <a:schemeClr val="tx1"/>
                </a:solidFill>
              </a:rPr>
              <a:t>Στατιστικός Έλεγχος Ποιότητας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53C4726A-630D-4CB4-B088-BAB00F4188E9}" type="slidenum">
              <a:rPr lang="el-GR" sz="1400" smtClean="0">
                <a:solidFill>
                  <a:schemeClr val="tx1"/>
                </a:solidFill>
              </a:rPr>
              <a:t>6</a:t>
            </a:fld>
            <a:endParaRPr lang="el-GR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19029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rmAutofit fontScale="90000"/>
          </a:bodyPr>
          <a:lstStyle/>
          <a:p>
            <a:r>
              <a:rPr lang="el-GR" sz="4400" b="1" kern="1200" dirty="0" smtClean="0">
                <a:solidFill>
                  <a:schemeClr val="tx1"/>
                </a:solidFill>
              </a:rPr>
              <a:t>Κατηγορίες στατιστικών τεχνικών που χρησιμοποιούνται στον ποιοτικό έλεγχο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539552" y="1844824"/>
            <a:ext cx="8229600" cy="4536504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el-GR" sz="2800" dirty="0"/>
              <a:t>Στατιστικός Έλεγχος Διαδικασίας </a:t>
            </a:r>
            <a:r>
              <a:rPr lang="el-GR" sz="2800" dirty="0" smtClean="0"/>
              <a:t>(</a:t>
            </a:r>
            <a:r>
              <a:rPr lang="el-GR" sz="2800" dirty="0"/>
              <a:t>ΣΕΔ- </a:t>
            </a:r>
            <a:r>
              <a:rPr lang="en-US" sz="2800" dirty="0"/>
              <a:t>Statistical Process Control/ SPC</a:t>
            </a:r>
            <a:r>
              <a:rPr lang="en-US" sz="2800" dirty="0" smtClean="0"/>
              <a:t>)</a:t>
            </a:r>
            <a:endParaRPr lang="en-US" sz="2800" dirty="0"/>
          </a:p>
          <a:p>
            <a:pPr>
              <a:spcAft>
                <a:spcPts val="1200"/>
              </a:spcAft>
            </a:pPr>
            <a:r>
              <a:rPr lang="el-GR" sz="2800" dirty="0"/>
              <a:t>Η Δειγματοληψία Αποδοχής (ΔΑ- </a:t>
            </a:r>
            <a:r>
              <a:rPr lang="en-US" sz="2800" dirty="0"/>
              <a:t>Acceptance Sampling</a:t>
            </a:r>
            <a:r>
              <a:rPr lang="en-US" sz="2800" dirty="0" smtClean="0"/>
              <a:t>)</a:t>
            </a:r>
            <a:endParaRPr lang="en-US" sz="2800" dirty="0"/>
          </a:p>
          <a:p>
            <a:pPr>
              <a:spcAft>
                <a:spcPts val="1200"/>
              </a:spcAft>
            </a:pPr>
            <a:r>
              <a:rPr lang="el-GR" sz="2800" dirty="0"/>
              <a:t>Οι Παραδοσιακές Στατιστικές Τεχνικές (</a:t>
            </a:r>
            <a:r>
              <a:rPr lang="en-US" sz="2800" dirty="0"/>
              <a:t>Traditional Statistical Techniques)</a:t>
            </a:r>
          </a:p>
        </p:txBody>
      </p:sp>
      <p:sp>
        <p:nvSpPr>
          <p:cNvPr id="5" name="Θέση υποσέλιδου 1" descr=".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2447764" y="6356350"/>
            <a:ext cx="4248472" cy="365125"/>
          </a:xfrm>
        </p:spPr>
        <p:txBody>
          <a:bodyPr/>
          <a:lstStyle/>
          <a:p>
            <a:r>
              <a:rPr lang="el-GR" sz="1400" dirty="0">
                <a:solidFill>
                  <a:schemeClr val="tx1"/>
                </a:solidFill>
              </a:rPr>
              <a:t>Στατιστικός Έλεγχος Ποιότητας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4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53C4726A-630D-4CB4-B088-BAB00F4188E9}" type="slidenum">
              <a:rPr lang="el-GR" sz="1400" smtClean="0">
                <a:solidFill>
                  <a:schemeClr val="tx1"/>
                </a:solidFill>
              </a:rPr>
              <a:t>7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702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 idx="4294967295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l-GR" sz="4400" b="1" kern="1200" dirty="0" smtClean="0">
                <a:solidFill>
                  <a:schemeClr val="tx1"/>
                </a:solidFill>
              </a:rPr>
              <a:t>Μεταβλητότητα της Διαδικασίας </a:t>
            </a:r>
            <a:r>
              <a:rPr lang="en-US" sz="4400" b="1" kern="1200" dirty="0" smtClean="0">
                <a:solidFill>
                  <a:schemeClr val="tx1"/>
                </a:solidFill>
              </a:rPr>
              <a:t>(</a:t>
            </a:r>
            <a:r>
              <a:rPr lang="el-GR" sz="4400" b="1" kern="1200" dirty="0" smtClean="0">
                <a:solidFill>
                  <a:schemeClr val="tx1"/>
                </a:solidFill>
              </a:rPr>
              <a:t>1</a:t>
            </a:r>
            <a:r>
              <a:rPr lang="en-US" sz="4400" b="1" kern="1200" dirty="0" smtClean="0">
                <a:solidFill>
                  <a:schemeClr val="tx1"/>
                </a:solidFill>
              </a:rPr>
              <a:t>/2)</a:t>
            </a:r>
            <a:endParaRPr lang="el-GR" b="1" dirty="0"/>
          </a:p>
        </p:txBody>
      </p:sp>
      <p:sp>
        <p:nvSpPr>
          <p:cNvPr id="7" name="Θέση περιεχομένου 1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433568" y="1340768"/>
            <a:ext cx="8229600" cy="4680520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l-GR" altLang="el-GR" sz="2800" dirty="0"/>
              <a:t>Κανονική κατανομή και αποκλίσεις</a:t>
            </a:r>
          </a:p>
          <a:p>
            <a:pPr lvl="1">
              <a:lnSpc>
                <a:spcPct val="90000"/>
              </a:lnSpc>
              <a:spcAft>
                <a:spcPts val="600"/>
              </a:spcAft>
            </a:pPr>
            <a:r>
              <a:rPr lang="el-GR" altLang="el-GR" sz="2400" dirty="0"/>
              <a:t>Στόχος πρέπει να είναι η αξιόπιστη παραγωγή χωρίς διακυμάνσεις (</a:t>
            </a:r>
            <a:r>
              <a:rPr lang="el-GR" altLang="el-GR" sz="2400" dirty="0" err="1" smtClean="0"/>
              <a:t>ομοιο</a:t>
            </a:r>
            <a:r>
              <a:rPr lang="en-US" altLang="el-GR" sz="2400" dirty="0" smtClean="0"/>
              <a:t>-</a:t>
            </a:r>
            <a:r>
              <a:rPr lang="el-GR" altLang="el-GR" sz="2400" dirty="0" smtClean="0"/>
              <a:t>μορφοποίηση</a:t>
            </a:r>
            <a:r>
              <a:rPr lang="el-GR" altLang="el-GR" sz="2400" dirty="0"/>
              <a:t>).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l-GR" altLang="el-GR" sz="2800" dirty="0"/>
              <a:t>Πηγές μεταβλητότητας</a:t>
            </a:r>
          </a:p>
          <a:p>
            <a:pPr lvl="1">
              <a:lnSpc>
                <a:spcPct val="90000"/>
              </a:lnSpc>
              <a:spcAft>
                <a:spcPts val="600"/>
              </a:spcAft>
            </a:pPr>
            <a:r>
              <a:rPr lang="el-GR" altLang="el-GR" sz="2400" dirty="0"/>
              <a:t>Άνθρωποι, υλικά, μηχανές, οικονομικό περιβάλλον</a:t>
            </a:r>
          </a:p>
          <a:p>
            <a:pPr lvl="1">
              <a:lnSpc>
                <a:spcPct val="90000"/>
              </a:lnSpc>
              <a:spcAft>
                <a:spcPts val="600"/>
              </a:spcAft>
            </a:pPr>
            <a:r>
              <a:rPr lang="el-GR" altLang="el-GR" sz="2400" dirty="0"/>
              <a:t>Όρια ανεκτής μεταβλητότητας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l-GR" altLang="el-GR" sz="2800" dirty="0"/>
              <a:t>Ανάλυση της ικανότητας της παραγωγικής διαδικασίας</a:t>
            </a:r>
          </a:p>
          <a:p>
            <a:pPr lvl="1">
              <a:lnSpc>
                <a:spcPct val="90000"/>
              </a:lnSpc>
              <a:spcAft>
                <a:spcPts val="600"/>
              </a:spcAft>
            </a:pPr>
            <a:r>
              <a:rPr lang="el-GR" altLang="el-GR" sz="2400" dirty="0"/>
              <a:t>Για να βελτιώσεις κάτι θα πρέπει να γνωρίζεις την τρέχουσα κατάσταση του.</a:t>
            </a:r>
            <a:endParaRPr lang="en-US" sz="2400" b="1" dirty="0"/>
          </a:p>
        </p:txBody>
      </p:sp>
      <p:sp>
        <p:nvSpPr>
          <p:cNvPr id="6" name="Θέση υποσέλιδου 1" descr="."/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2303748" y="6356350"/>
            <a:ext cx="45365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1400" dirty="0">
                <a:solidFill>
                  <a:schemeClr val="tx1"/>
                </a:solidFill>
              </a:rPr>
              <a:t>Στατιστικός Έλεγχος Ποιότητας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4" name="Θέση αριθμού διαφάνειας 1" descr="."/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3C4726A-630D-4CB4-B088-BAB00F4188E9}" type="slidenum">
              <a:rPr lang="el-GR" sz="1400" smtClean="0">
                <a:solidFill>
                  <a:schemeClr val="tx1"/>
                </a:solidFill>
              </a:rPr>
              <a:pPr/>
              <a:t>8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97391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 idx="4294967295"/>
          </p:nvPr>
        </p:nvSpPr>
        <p:spPr>
          <a:xfrm>
            <a:off x="457200" y="20096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sz="4400" b="1" kern="1200" dirty="0" smtClean="0">
                <a:solidFill>
                  <a:schemeClr val="tx1"/>
                </a:solidFill>
              </a:rPr>
              <a:t>Μεταβλητότητα της Διαδικασίας</a:t>
            </a:r>
            <a:r>
              <a:rPr lang="el-GR" sz="4400" b="1" kern="1200" baseline="0" dirty="0" smtClean="0">
                <a:solidFill>
                  <a:schemeClr val="tx1"/>
                </a:solidFill>
              </a:rPr>
              <a:t> </a:t>
            </a:r>
            <a:r>
              <a:rPr lang="en-US" sz="4400" b="1" kern="1200" baseline="0" dirty="0" smtClean="0">
                <a:solidFill>
                  <a:schemeClr val="tx1"/>
                </a:solidFill>
              </a:rPr>
              <a:t>(</a:t>
            </a:r>
            <a:r>
              <a:rPr lang="el-GR" sz="4400" b="1" kern="1200" dirty="0" smtClean="0">
                <a:solidFill>
                  <a:schemeClr val="tx1"/>
                </a:solidFill>
              </a:rPr>
              <a:t>2</a:t>
            </a:r>
            <a:r>
              <a:rPr lang="en-US" sz="4400" b="1" kern="1200" dirty="0" smtClean="0">
                <a:solidFill>
                  <a:schemeClr val="tx1"/>
                </a:solidFill>
              </a:rPr>
              <a:t>/2)</a:t>
            </a:r>
            <a:endParaRPr lang="el-GR" b="1" dirty="0"/>
          </a:p>
        </p:txBody>
      </p:sp>
      <p:sp>
        <p:nvSpPr>
          <p:cNvPr id="7" name="Θέση περιεχομένου 1"/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457200" y="1340768"/>
            <a:ext cx="8229600" cy="4785395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Aft>
                <a:spcPts val="1000"/>
              </a:spcAft>
            </a:pPr>
            <a:r>
              <a:rPr lang="el-GR" altLang="el-GR" sz="2800" dirty="0"/>
              <a:t>Δειγματοληψία</a:t>
            </a:r>
          </a:p>
          <a:p>
            <a:pPr lvl="1">
              <a:lnSpc>
                <a:spcPct val="90000"/>
              </a:lnSpc>
              <a:spcAft>
                <a:spcPts val="1000"/>
              </a:spcAft>
            </a:pPr>
            <a:r>
              <a:rPr lang="el-GR" altLang="el-GR" sz="2400" dirty="0"/>
              <a:t>Συλλογή και μέτρηση αντιπροσωπευτικών ομάδων (δείγματα) της παραγωγής.</a:t>
            </a:r>
          </a:p>
          <a:p>
            <a:pPr>
              <a:lnSpc>
                <a:spcPct val="90000"/>
              </a:lnSpc>
              <a:spcAft>
                <a:spcPts val="1000"/>
              </a:spcAft>
            </a:pPr>
            <a:r>
              <a:rPr lang="el-GR" altLang="el-GR" sz="2800" dirty="0"/>
              <a:t>Μέσος όρος και τυπική απόκλιση </a:t>
            </a:r>
          </a:p>
          <a:p>
            <a:pPr lvl="1">
              <a:lnSpc>
                <a:spcPct val="90000"/>
              </a:lnSpc>
              <a:spcAft>
                <a:spcPts val="1000"/>
              </a:spcAft>
            </a:pPr>
            <a:r>
              <a:rPr lang="el-GR" altLang="el-GR" sz="2400" dirty="0"/>
              <a:t>Η σημασία του διαστήματος (-3σ, 3σ)</a:t>
            </a:r>
            <a:endParaRPr lang="en-US" sz="2000" dirty="0"/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33952404"/>
              </p:ext>
            </p:extLst>
          </p:nvPr>
        </p:nvGraphicFramePr>
        <p:xfrm>
          <a:off x="1547664" y="3933056"/>
          <a:ext cx="5904656" cy="19442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5" r:id="rId7" imgW="501568" imgH="501568" progId="Equation.3">
                  <p:embed/>
                </p:oleObj>
              </mc:Choice>
              <mc:Fallback>
                <p:oleObj r:id="rId7" imgW="501568" imgH="501568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47664" y="3933056"/>
                        <a:ext cx="5904656" cy="1944216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Θέση υποσέλιδου 1" descr="."/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2195736" y="6356350"/>
            <a:ext cx="47525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1400" dirty="0">
                <a:solidFill>
                  <a:schemeClr val="tx1"/>
                </a:solidFill>
              </a:rPr>
              <a:t>Στατιστικός Έλεγχος Ποιότητας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4" name="Θέση αριθμού διαφάνειας 1" descr="."/>
          <p:cNvSpPr txBox="1">
            <a:spLocks/>
          </p:cNvSpPr>
          <p:nvPr>
            <p:custDataLst>
              <p:tags r:id="rId5"/>
            </p:custDataLst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3C4726A-630D-4CB4-B088-BAB00F4188E9}" type="slidenum">
              <a:rPr lang="el-GR" sz="1400" smtClean="0">
                <a:solidFill>
                  <a:schemeClr val="tx1"/>
                </a:solidFill>
              </a:rPr>
              <a:pPr/>
              <a:t>9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1740407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HECKTIMEDATE" val="7/2/2014 11:41:02 πμ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6146,4,14,16,10,8,6153,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050,2051,3,9,8,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,7,2,6,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10,7,6,4,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9,7,2,6,4,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9,3,6,4,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9,24,6,4,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TABLEHEADER" val="R0;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9,2,12,6,4,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9,7,6,4,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074,3075,1026,3077,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9,7,6,4,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9,5,6,4,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9,2,6,4,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9,2,6,4,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9,8,2,3,11,5,10,6,4,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9,13,6,4,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9,8,6,4,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9,7,6,4,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9,7,6,4,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TABLEHEADER" val="C0;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098,4099,6,3,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9,2,5,7,8,6,4,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,5,2,3,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1,32,4,5,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TABLEHEADER" val="R0;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8,4,5,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8,6,4,5,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TABLEHEADER" val="C0;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9,10,6,4,5,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8,7,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��< ? x m l   v e r s i o n = " 1 . 0 "   e n c o d i n g = " u t f - 1 6 " ? > < D o c u m e n t S e t t i n g s   x m l n s : x s d = " h t t p : / / w w w . w 3 . o r g / 2 0 0 1 / X M L S c h e m a "   x m l n s : x s i = " h t t p : / / w w w . w 3 . o r g / 2 0 0 1 / X M L S c h e m a - i n s t a n c e "   x m l n s = " h t t p : / / w w w . z h a w . c h / A c c e s s i b i l i t y A d d I n " >  
     < C h e c k R e a d i n g O r d e r > t r u e < / C h e c k R e a d i n g O r d e r >  
     < C h e c k T a b l e H e a d e r > t r u e < / C h e c k T a b l e H e a d e r >  
     < C h e c k S l i d e T i t l e > t r u e < / C h e c k S l i d e T i t l e >  
     < C h e c k L a n g u a g e S e t t i n g > t r u e < / C h e c k L a n g u a g e S e t t i n g >  
     < C h e c k A l t T e x t > t r u e < / C h e c k A l t T e x t >  
     < C h e c k T e x t S i z e > f a l s e < / C h e c k T e x t S i z e >  
     < C h e c k S c r e e n T i p > f a l s e < / C h e c k S c r e e n T i p >  
     < S h o w S h a p e N a m e C o l u m n > t r u e < / S h o w S h a p e N a m e C o l u m n >  
     < S h o w I s s u e D e s c r i p t i o n > t r u e < / S h o w I s s u e D e s c r i p t i o n >  
 < / D o c u m e n t S e t t i n g s > 
</file>

<file path=customXml/itemProps1.xml><?xml version="1.0" encoding="utf-8"?>
<ds:datastoreItem xmlns:ds="http://schemas.openxmlformats.org/officeDocument/2006/customXml" ds:itemID="{9AFC82BE-E632-4003-A33B-067F0CCC8718}">
  <ds:schemaRefs>
    <ds:schemaRef ds:uri="http://www.w3.org/2001/XMLSchema"/>
    <ds:schemaRef ds:uri="http://www.zhaw.ch/AccessibilityAddI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631</TotalTime>
  <Words>1224</Words>
  <Application>Microsoft Office PowerPoint</Application>
  <PresentationFormat>On-screen Show (4:3)</PresentationFormat>
  <Paragraphs>459</Paragraphs>
  <Slides>30</Slides>
  <Notes>4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30</vt:i4>
      </vt:variant>
    </vt:vector>
  </HeadingPairs>
  <TitlesOfParts>
    <vt:vector size="33" baseType="lpstr">
      <vt:lpstr>Θέμα του Office</vt:lpstr>
      <vt:lpstr>Microsoft Equation 3.0</vt:lpstr>
      <vt:lpstr>Εξίσωση</vt:lpstr>
      <vt:lpstr>Διοίκηση Ποιότητας</vt:lpstr>
      <vt:lpstr>Άδειες χρήσης </vt:lpstr>
      <vt:lpstr>Χρηματοδότηση </vt:lpstr>
      <vt:lpstr>Σκοποί ενότητας </vt:lpstr>
      <vt:lpstr>Περιεχόμενα ενότητας </vt:lpstr>
      <vt:lpstr>Εισαγωγή</vt:lpstr>
      <vt:lpstr>Κατηγορίες στατιστικών τεχνικών που χρησιμοποιούνται στον ποιοτικό έλεγχο</vt:lpstr>
      <vt:lpstr>Μεταβλητότητα της Διαδικασίας (1/2)</vt:lpstr>
      <vt:lpstr>Μεταβλητότητα της Διαδικασίας (2/2)</vt:lpstr>
      <vt:lpstr>Μεταβλητότητα της Διαδικασίας, η κανονική κατανομή</vt:lpstr>
      <vt:lpstr>Μεταβλητότητα της Διαδικασίας, ποσοστά περιεχομένων στα κύρια διαστήματα</vt:lpstr>
      <vt:lpstr>Δείκτης Ικανότητας</vt:lpstr>
      <vt:lpstr>Στατιστικός Έλεγχος Ποιότητας (1/2)</vt:lpstr>
      <vt:lpstr>Στατιστικός Έλεγχος Ποιότητας (2/2)</vt:lpstr>
      <vt:lpstr>Μορφή τυπικού διαγράμματος ελέγχου</vt:lpstr>
      <vt:lpstr>Τύποι διαγραμμάτων ελέγχου</vt:lpstr>
      <vt:lpstr>Κατασκευή διαγράμματος ελέγχου μέσης τιμής και εύρους (1/8)</vt:lpstr>
      <vt:lpstr>Κατασκευή διαγράμματος ελέγχου μέσης τιμής και εύρους (2/8)</vt:lpstr>
      <vt:lpstr>Κατασκευή διαγράμματος ελέγχου μέσης τιμής και εύρους (3/8),  οι τιμές των συντελεστών</vt:lpstr>
      <vt:lpstr>Κατασκευή διαγράμματος ελέγχου μέσης τιμής και εύρους (4/8)</vt:lpstr>
      <vt:lpstr>Κατασκευή διαγράμματος ελέγχου μέσης τιμής και εύρους (5/8),  τα δείγματα</vt:lpstr>
      <vt:lpstr>Κατασκευή διαγράμματος ελέγχου μέσης τιμής και εύρους (6/8),  υπολογισμοί μέσων τιμών</vt:lpstr>
      <vt:lpstr>Κατασκευή διαγράμματος ελέγχου μέσης τιμής και εύρους (7/8), υπολογισμοί ορίων</vt:lpstr>
      <vt:lpstr>Κατασκευή διαγράμματος ελέγχου μέσης τιμής και εύρους (8/8), το τελικό διάγραμμα</vt:lpstr>
      <vt:lpstr>Ερμηνεία του διαγράμματος</vt:lpstr>
      <vt:lpstr>Άσκηση: Δημιουργία και ερμηνεία διαγράμματος ελέγχου με βάση τα ακόλουθα δείγματα</vt:lpstr>
      <vt:lpstr>Διάγραμμα τύπου p</vt:lpstr>
      <vt:lpstr>Παράδειγμα p-διαγράμματος (1/2)</vt:lpstr>
      <vt:lpstr>Παράδειγμα p-διαγράμματος (2/2)</vt:lpstr>
      <vt:lpstr>Τέλος ενότητας</vt:lpstr>
    </vt:vector>
  </TitlesOfParts>
  <Company>Τ.Ε.Ι. Θεσσαλίας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Διοίκηση Ποιότητας</dc:title>
  <dc:creator>Τσέλιος Δημήτριος</dc:creator>
  <dc:description>ΑΝΟΙΧΤΑ ΑΚΑΔΗΜΑΙΚΑ ΜΑΘΗΜΑΤΑ </dc:description>
  <cp:lastModifiedBy>chris</cp:lastModifiedBy>
  <cp:revision>160</cp:revision>
  <dcterms:created xsi:type="dcterms:W3CDTF">2014-01-04T17:23:58Z</dcterms:created>
  <dcterms:modified xsi:type="dcterms:W3CDTF">2014-02-10T08:34:07Z</dcterms:modified>
  <cp:category>Εκπαιδευτικό υλικό</cp:category>
  <cp:contentStatus>Τελικό</cp:contentStatus>
</cp:coreProperties>
</file>