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2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3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4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3"/>
  </p:notesMasterIdLst>
  <p:handoutMasterIdLst>
    <p:handoutMasterId r:id="rId34"/>
  </p:handoutMasterIdLst>
  <p:sldIdLst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87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6" r:id="rId27"/>
    <p:sldId id="282" r:id="rId28"/>
    <p:sldId id="283" r:id="rId29"/>
    <p:sldId id="284" r:id="rId30"/>
    <p:sldId id="285" r:id="rId31"/>
    <p:sldId id="262" r:id="rId32"/>
  </p:sldIdLst>
  <p:sldSz cx="9144000" cy="6858000" type="screen4x3"/>
  <p:notesSz cx="6858000" cy="9144000"/>
  <p:custDataLst>
    <p:tags r:id="rId35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08" autoAdjust="0"/>
    <p:restoredTop sz="86369" autoAdjust="0"/>
  </p:normalViewPr>
  <p:slideViewPr>
    <p:cSldViewPr>
      <p:cViewPr>
        <p:scale>
          <a:sx n="66" d="100"/>
          <a:sy n="66" d="100"/>
        </p:scale>
        <p:origin x="-1062" y="-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4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196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gs" Target="tags/tag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2DEEF8-91CF-43A7-9C63-6EF0B6382453}" type="datetimeFigureOut">
              <a:rPr lang="el-GR" smtClean="0"/>
              <a:t>10/2/2014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B4C13-CE47-4BA1-A4D9-BCBA86B982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2151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081F-3ABD-4FDA-AE9F-3F9AAB52EDFE}" type="datetimeFigureOut">
              <a:rPr lang="el-GR" smtClean="0"/>
              <a:t>10/2/2014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D595EC-31B5-4FE2-9AD0-355B36B01B6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3564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D61881-B8B8-4D07-9007-E6099A58A147}" type="slidenum">
              <a:rPr lang="el-GR" altLang="el-G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4CBB-4C0D-42EC-90B2-2CF55688AF08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181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BDCF-F245-4491-B658-E596E094933B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6485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DA856-2BE7-4FBD-AFE9-5E7B40881864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573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070B-51BF-4697-B005-087C01FF6DFD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731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18B3-C328-4CAA-A5EE-16FBAF7CFD2D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8656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82A44-6C3F-4022-9A10-C18AA496641E}" type="datetime1">
              <a:rPr lang="el-GR" smtClean="0"/>
              <a:t>10/2/2014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806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6362-3B58-4DCD-B062-30261BF97AFE}" type="datetime1">
              <a:rPr lang="el-GR" smtClean="0"/>
              <a:t>10/2/2014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409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6116-3F59-4217-9211-173B96A20F8A}" type="datetime1">
              <a:rPr lang="el-GR" smtClean="0"/>
              <a:t>10/2/2014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7853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7B57-D6BB-482A-9586-1BE3A2D51E53}" type="datetime1">
              <a:rPr lang="el-GR" smtClean="0"/>
              <a:t>10/2/2014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905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4FF8-E15E-4F22-8E0D-0A4126C4818F}" type="datetime1">
              <a:rPr lang="el-GR" smtClean="0"/>
              <a:t>10/2/2014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4619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D0ABE-E30F-40C0-90BE-E20DF273E46E}" type="datetime1">
              <a:rPr lang="el-GR" smtClean="0"/>
              <a:t>10/2/2014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8000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FFDCA-C927-4243-A0BC-0F72D82FE41C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5545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.xml"/><Relationship Id="rId7" Type="http://schemas.openxmlformats.org/officeDocument/2006/relationships/hyperlink" Target="http://creativecommons.org/licenses/by-sa/3.0/deed.el" TargetMode="Externa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jpeg"/><Relationship Id="rId5" Type="http://schemas.openxmlformats.org/officeDocument/2006/relationships/hyperlink" Target="http://www.teilar.gr/" TargetMode="Externa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.xml"/><Relationship Id="rId9" Type="http://schemas.openxmlformats.org/officeDocument/2006/relationships/hyperlink" Target="http://www.edulll.gr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4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4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image" Target="../media/image6.wmf"/><Relationship Id="rId2" Type="http://schemas.openxmlformats.org/officeDocument/2006/relationships/tags" Target="../tags/tag4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5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5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7" Type="http://schemas.openxmlformats.org/officeDocument/2006/relationships/image" Target="../media/image7.emf"/><Relationship Id="rId2" Type="http://schemas.openxmlformats.org/officeDocument/2006/relationships/tags" Target="../tags/tag5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4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11.wmf"/><Relationship Id="rId3" Type="http://schemas.openxmlformats.org/officeDocument/2006/relationships/tags" Target="../tags/tag66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7.bin"/><Relationship Id="rId2" Type="http://schemas.openxmlformats.org/officeDocument/2006/relationships/tags" Target="../tags/tag65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10.wmf"/><Relationship Id="rId5" Type="http://schemas.openxmlformats.org/officeDocument/2006/relationships/slideLayout" Target="../slideLayouts/slideLayout2.xml"/><Relationship Id="rId10" Type="http://schemas.openxmlformats.org/officeDocument/2006/relationships/oleObject" Target="../embeddings/oleObject6.bin"/><Relationship Id="rId4" Type="http://schemas.openxmlformats.org/officeDocument/2006/relationships/tags" Target="../tags/tag67.xml"/><Relationship Id="rId9" Type="http://schemas.openxmlformats.org/officeDocument/2006/relationships/image" Target="../media/image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5" Type="http://schemas.openxmlformats.org/officeDocument/2006/relationships/image" Target="../media/image12.png"/><Relationship Id="rId4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sa/3.0/deed.el" TargetMode="External"/><Relationship Id="rId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4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79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6.wmf"/><Relationship Id="rId3" Type="http://schemas.openxmlformats.org/officeDocument/2006/relationships/tags" Target="../tags/tag82.xml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1.bin"/><Relationship Id="rId2" Type="http://schemas.openxmlformats.org/officeDocument/2006/relationships/tags" Target="../tags/tag8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5.wmf"/><Relationship Id="rId5" Type="http://schemas.openxmlformats.org/officeDocument/2006/relationships/slideLayout" Target="../slideLayouts/slideLayout2.xml"/><Relationship Id="rId10" Type="http://schemas.openxmlformats.org/officeDocument/2006/relationships/oleObject" Target="../embeddings/oleObject10.bin"/><Relationship Id="rId4" Type="http://schemas.openxmlformats.org/officeDocument/2006/relationships/tags" Target="../tags/tag83.xml"/><Relationship Id="rId9" Type="http://schemas.openxmlformats.org/officeDocument/2006/relationships/image" Target="../media/image14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2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6" Type="http://schemas.microsoft.com/office/2007/relationships/hdphoto" Target="../media/hdphoto1.wdp"/><Relationship Id="rId5" Type="http://schemas.openxmlformats.org/officeDocument/2006/relationships/image" Target="../media/image17.jpeg"/><Relationship Id="rId4" Type="http://schemas.openxmlformats.org/officeDocument/2006/relationships/slide" Target="slide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3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9.xml"/><Relationship Id="rId1" Type="http://schemas.openxmlformats.org/officeDocument/2006/relationships/tags" Target="../tags/tag88.xml"/><Relationship Id="rId6" Type="http://schemas.microsoft.com/office/2007/relationships/hdphoto" Target="../media/hdphoto1.wdp"/><Relationship Id="rId5" Type="http://schemas.openxmlformats.org/officeDocument/2006/relationships/image" Target="../media/image17.jpeg"/><Relationship Id="rId4" Type="http://schemas.openxmlformats.org/officeDocument/2006/relationships/slide" Target="slide5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0.emf"/><Relationship Id="rId2" Type="http://schemas.openxmlformats.org/officeDocument/2006/relationships/tags" Target="../tags/tag90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9.wmf"/><Relationship Id="rId10" Type="http://schemas.microsoft.com/office/2007/relationships/hdphoto" Target="../media/hdphoto1.wdp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10.xml"/><Relationship Id="rId7" Type="http://schemas.openxmlformats.org/officeDocument/2006/relationships/hyperlink" Target="http://www.edulll.gr/" TargetMode="Externa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6" Type="http://schemas.openxmlformats.org/officeDocument/2006/relationships/hyperlink" Target="http://www.edulll.gr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creativecommons.org/licenses/by-sa/3.0/deed.e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tags" Target="../tags/tag18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10" Type="http://schemas.openxmlformats.org/officeDocument/2006/relationships/slide" Target="slide29.xml"/><Relationship Id="rId4" Type="http://schemas.openxmlformats.org/officeDocument/2006/relationships/tags" Target="../tags/tag19.xml"/><Relationship Id="rId9" Type="http://schemas.openxmlformats.org/officeDocument/2006/relationships/slide" Target="slide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3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tags" Target="../tags/tag35.xml"/><Relationship Id="rId7" Type="http://schemas.openxmlformats.org/officeDocument/2006/relationships/oleObject" Target="../embeddings/oleObject1.bin"/><Relationship Id="rId2" Type="http://schemas.openxmlformats.org/officeDocument/2006/relationships/tags" Target="../tags/tag34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37.xml"/><Relationship Id="rId4" Type="http://schemas.openxmlformats.org/officeDocument/2006/relationships/tags" Target="../tags/tag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Εικόνα 1" descr="Λογότυπο Τεχνολογικό Εκπαιδευτικό Ίδρυμα Θεσσαλίας.">
            <a:hlinkClick r:id="rId5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449263"/>
            <a:ext cx="3455987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582613" y="1772816"/>
            <a:ext cx="7949827" cy="1236663"/>
          </a:xfrm>
        </p:spPr>
        <p:txBody>
          <a:bodyPr>
            <a:noAutofit/>
          </a:bodyPr>
          <a:lstStyle/>
          <a:p>
            <a:r>
              <a:rPr lang="el-GR" altLang="el-GR" b="1" dirty="0" smtClean="0">
                <a:solidFill>
                  <a:srgbClr val="000000"/>
                </a:solidFill>
              </a:rPr>
              <a:t>Διοίκηση Ποιότητας</a:t>
            </a:r>
            <a:endParaRPr lang="el-GR" altLang="el-GR" dirty="0" smtClean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971600" y="3140968"/>
            <a:ext cx="7128792" cy="2316088"/>
          </a:xfrm>
        </p:spPr>
        <p:txBody>
          <a:bodyPr rtlCol="0"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l-GR" sz="2800" b="1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l-GR" sz="2800" b="1" smtClean="0">
                <a:solidFill>
                  <a:prstClr val="black"/>
                </a:solidFill>
                <a:cs typeface="Arial" charset="0"/>
              </a:rPr>
              <a:t>4</a:t>
            </a:r>
            <a:r>
              <a:rPr lang="en-US" sz="2800" b="1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2800" dirty="0">
                <a:solidFill>
                  <a:schemeClr val="tx1"/>
                </a:solidFill>
              </a:rPr>
              <a:t>Στατιστικός Έλεγχος Ποιότητας</a:t>
            </a:r>
            <a:endParaRPr lang="el-GR" sz="2800" dirty="0">
              <a:solidFill>
                <a:prstClr val="black"/>
              </a:solidFill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Διδάσκων: </a:t>
            </a:r>
            <a:r>
              <a:rPr lang="el-GR" sz="2800" dirty="0" err="1" smtClean="0">
                <a:solidFill>
                  <a:prstClr val="black"/>
                </a:solidFill>
                <a:cs typeface="Arial" charset="0"/>
              </a:rPr>
              <a:t>Τσέλιος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 Δημήτριος, 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Καθηγητής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Εφαρμογών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Τμήμα Διοίκησης Επιχειρήσεων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  <p:pic>
        <p:nvPicPr>
          <p:cNvPr id="9" name="Εικόνα 2" descr=" Λογότυπο για Άδειες χρήσης Creative Commons, B Y, S A. ">
            <a:hlinkClick r:id="rId7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9" tooltip="Μετάβαση σε www.edulll.gr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3272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Μεταβλητότητα της Διαδικασίας,</a:t>
            </a:r>
            <a:br>
              <a:rPr lang="el-GR" sz="4400" b="1" kern="1200" dirty="0" smtClean="0">
                <a:solidFill>
                  <a:schemeClr val="tx1"/>
                </a:solidFill>
              </a:rPr>
            </a:br>
            <a:r>
              <a:rPr lang="el-GR" sz="4400" b="1" kern="1200" dirty="0" smtClean="0">
                <a:solidFill>
                  <a:schemeClr val="tx1"/>
                </a:solidFill>
              </a:rPr>
              <a:t>η κανονική κατανομή</a:t>
            </a:r>
            <a:endParaRPr lang="el-GR" b="1" dirty="0"/>
          </a:p>
        </p:txBody>
      </p:sp>
      <p:grpSp>
        <p:nvGrpSpPr>
          <p:cNvPr id="3" name="Group 2" descr="Σχεδιάγραμμα 2 αξόνων χι και ψι, που δείχνει την κανονική κατανομή, ως μια περίπου συμμετρική καμπύλη, ενώ στον άξονα του χι υπάρχουν σημειωμένα τα σημεία -3 σίγμα, μείον σίγμα, μι, σίγμα και τρία σίγμα."/>
          <p:cNvGrpSpPr/>
          <p:nvPr/>
        </p:nvGrpSpPr>
        <p:grpSpPr>
          <a:xfrm>
            <a:off x="139541" y="1628800"/>
            <a:ext cx="8784976" cy="4176464"/>
            <a:chOff x="139541" y="1628800"/>
            <a:chExt cx="8784976" cy="4176464"/>
          </a:xfrm>
        </p:grpSpPr>
        <p:grpSp>
          <p:nvGrpSpPr>
            <p:cNvPr id="2" name="Group 1"/>
            <p:cNvGrpSpPr/>
            <p:nvPr/>
          </p:nvGrpSpPr>
          <p:grpSpPr>
            <a:xfrm>
              <a:off x="139541" y="1628800"/>
              <a:ext cx="8784976" cy="4176464"/>
              <a:chOff x="139541" y="1968500"/>
              <a:chExt cx="8784976" cy="3694876"/>
            </a:xfrm>
          </p:grpSpPr>
          <p:cxnSp>
            <p:nvCxnSpPr>
              <p:cNvPr id="10" name="AutoShape 2" descr="Σχεδιάγραμμα 2 αξόνων χι και ψι, που δείχνει την κανονική κατανομή, ως μια περίπου συμμετρική καμπύλη, ενώ στον άξονα του χι υπάρχουν σημειωμένα τα σημεία -3 σίγμα, μείον σίγμα, μι, σίγμα και τρία σίγμα."/>
              <p:cNvCxnSpPr>
                <a:cxnSpLocks noChangeShapeType="1"/>
              </p:cNvCxnSpPr>
              <p:nvPr/>
            </p:nvCxnSpPr>
            <p:spPr bwMode="auto">
              <a:xfrm>
                <a:off x="139541" y="5167747"/>
                <a:ext cx="8784976" cy="2128"/>
              </a:xfrm>
              <a:prstGeom prst="straightConnector1">
                <a:avLst/>
              </a:prstGeom>
              <a:noFill/>
              <a:ln w="936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sp>
            <p:nvSpPr>
              <p:cNvPr id="11" name="Freeform 3" descr="[DECORATIVE]"/>
              <p:cNvSpPr>
                <a:spLocks noChangeArrowheads="1"/>
              </p:cNvSpPr>
              <p:nvPr/>
            </p:nvSpPr>
            <p:spPr bwMode="auto">
              <a:xfrm>
                <a:off x="1026033" y="1968500"/>
                <a:ext cx="6768607" cy="2812104"/>
              </a:xfrm>
              <a:custGeom>
                <a:avLst/>
                <a:gdLst>
                  <a:gd name="T0" fmla="*/ 0 w 3810"/>
                  <a:gd name="T1" fmla="*/ 1322 h 1322"/>
                  <a:gd name="T2" fmla="*/ 363 w 3810"/>
                  <a:gd name="T3" fmla="*/ 1231 h 1322"/>
                  <a:gd name="T4" fmla="*/ 1316 w 3810"/>
                  <a:gd name="T5" fmla="*/ 1095 h 1322"/>
                  <a:gd name="T6" fmla="*/ 1951 w 3810"/>
                  <a:gd name="T7" fmla="*/ 7 h 1322"/>
                  <a:gd name="T8" fmla="*/ 2540 w 3810"/>
                  <a:gd name="T9" fmla="*/ 1050 h 1322"/>
                  <a:gd name="T10" fmla="*/ 3810 w 3810"/>
                  <a:gd name="T11" fmla="*/ 1231 h 1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10" h="1322">
                    <a:moveTo>
                      <a:pt x="0" y="1322"/>
                    </a:moveTo>
                    <a:cubicBezTo>
                      <a:pt x="72" y="1295"/>
                      <a:pt x="144" y="1269"/>
                      <a:pt x="363" y="1231"/>
                    </a:cubicBezTo>
                    <a:cubicBezTo>
                      <a:pt x="582" y="1193"/>
                      <a:pt x="1051" y="1299"/>
                      <a:pt x="1316" y="1095"/>
                    </a:cubicBezTo>
                    <a:cubicBezTo>
                      <a:pt x="1581" y="891"/>
                      <a:pt x="1747" y="14"/>
                      <a:pt x="1951" y="7"/>
                    </a:cubicBezTo>
                    <a:cubicBezTo>
                      <a:pt x="2155" y="0"/>
                      <a:pt x="2230" y="846"/>
                      <a:pt x="2540" y="1050"/>
                    </a:cubicBezTo>
                    <a:cubicBezTo>
                      <a:pt x="2850" y="1254"/>
                      <a:pt x="3606" y="1201"/>
                      <a:pt x="3810" y="1231"/>
                    </a:cubicBezTo>
                  </a:path>
                </a:pathLst>
              </a:custGeom>
              <a:solidFill>
                <a:schemeClr val="bg1"/>
              </a:solidFill>
              <a:ln w="936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Line 4" descr="[DECORATIVE]"/>
              <p:cNvSpPr>
                <a:spLocks noChangeShapeType="1"/>
              </p:cNvSpPr>
              <p:nvPr/>
            </p:nvSpPr>
            <p:spPr bwMode="auto">
              <a:xfrm>
                <a:off x="4492057" y="1983391"/>
                <a:ext cx="1776" cy="3184356"/>
              </a:xfrm>
              <a:prstGeom prst="line">
                <a:avLst/>
              </a:prstGeom>
              <a:noFill/>
              <a:ln w="936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Text Box 5" descr="[DECORATIVE]"/>
              <p:cNvSpPr txBox="1">
                <a:spLocks noChangeArrowheads="1"/>
              </p:cNvSpPr>
              <p:nvPr/>
            </p:nvSpPr>
            <p:spPr bwMode="auto">
              <a:xfrm>
                <a:off x="4330392" y="5167747"/>
                <a:ext cx="483218" cy="49350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9pPr>
              </a:lstStyle>
              <a:p>
                <a:pPr>
                  <a:spcBef>
                    <a:spcPts val="1125"/>
                  </a:spcBef>
                  <a:buClrTx/>
                  <a:buFontTx/>
                  <a:buNone/>
                </a:pPr>
                <a:r>
                  <a:rPr lang="el-GR" altLang="el-GR" sz="1800" dirty="0">
                    <a:solidFill>
                      <a:schemeClr val="tx1"/>
                    </a:solidFill>
                  </a:rPr>
                  <a:t>μ</a:t>
                </a:r>
              </a:p>
            </p:txBody>
          </p:sp>
          <p:sp>
            <p:nvSpPr>
              <p:cNvPr id="14" name="Line 6" descr="[DECORATIVE]"/>
              <p:cNvSpPr>
                <a:spLocks noChangeShapeType="1"/>
              </p:cNvSpPr>
              <p:nvPr/>
            </p:nvSpPr>
            <p:spPr bwMode="auto">
              <a:xfrm>
                <a:off x="4008839" y="2946993"/>
                <a:ext cx="1776" cy="2220754"/>
              </a:xfrm>
              <a:prstGeom prst="line">
                <a:avLst/>
              </a:prstGeom>
              <a:noFill/>
              <a:ln w="936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Line 7" descr="[DECORATIVE]"/>
              <p:cNvSpPr>
                <a:spLocks noChangeShapeType="1"/>
              </p:cNvSpPr>
              <p:nvPr/>
            </p:nvSpPr>
            <p:spPr bwMode="auto">
              <a:xfrm>
                <a:off x="4975275" y="2946993"/>
                <a:ext cx="1776" cy="2220754"/>
              </a:xfrm>
              <a:prstGeom prst="line">
                <a:avLst/>
              </a:prstGeom>
              <a:noFill/>
              <a:ln w="936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Text Box 8" descr="[DECORATIVE]"/>
              <p:cNvSpPr txBox="1">
                <a:spLocks noChangeArrowheads="1"/>
              </p:cNvSpPr>
              <p:nvPr/>
            </p:nvSpPr>
            <p:spPr bwMode="auto">
              <a:xfrm>
                <a:off x="4977051" y="5167746"/>
                <a:ext cx="321554" cy="49350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9pPr>
              </a:lstStyle>
              <a:p>
                <a:pPr>
                  <a:spcBef>
                    <a:spcPts val="1125"/>
                  </a:spcBef>
                  <a:buClrTx/>
                  <a:buFontTx/>
                  <a:buNone/>
                </a:pPr>
                <a:r>
                  <a:rPr lang="el-GR" altLang="el-GR" sz="1800" dirty="0">
                    <a:solidFill>
                      <a:schemeClr val="tx1"/>
                    </a:solidFill>
                  </a:rPr>
                  <a:t>σ</a:t>
                </a:r>
              </a:p>
            </p:txBody>
          </p:sp>
          <p:sp>
            <p:nvSpPr>
              <p:cNvPr id="17" name="Text Box 9" descr="[DECORATIVE]"/>
              <p:cNvSpPr txBox="1">
                <a:spLocks noChangeArrowheads="1"/>
              </p:cNvSpPr>
              <p:nvPr/>
            </p:nvSpPr>
            <p:spPr bwMode="auto">
              <a:xfrm>
                <a:off x="3636832" y="5169875"/>
                <a:ext cx="644884" cy="49350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9pPr>
              </a:lstStyle>
              <a:p>
                <a:pPr>
                  <a:spcBef>
                    <a:spcPts val="1125"/>
                  </a:spcBef>
                  <a:buClrTx/>
                  <a:buFontTx/>
                  <a:buNone/>
                </a:pPr>
                <a:r>
                  <a:rPr lang="el-GR" altLang="el-GR" sz="1800">
                    <a:solidFill>
                      <a:schemeClr val="tx1"/>
                    </a:solidFill>
                  </a:rPr>
                  <a:t>-σ</a:t>
                </a:r>
              </a:p>
            </p:txBody>
          </p:sp>
          <p:sp>
            <p:nvSpPr>
              <p:cNvPr id="18" name="Text Box 10" descr="[DECORATIVE]"/>
              <p:cNvSpPr txBox="1">
                <a:spLocks noChangeArrowheads="1"/>
              </p:cNvSpPr>
              <p:nvPr/>
            </p:nvSpPr>
            <p:spPr bwMode="auto">
              <a:xfrm>
                <a:off x="5941712" y="5167747"/>
                <a:ext cx="724827" cy="49350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9pPr>
              </a:lstStyle>
              <a:p>
                <a:pPr>
                  <a:spcBef>
                    <a:spcPts val="1125"/>
                  </a:spcBef>
                  <a:buClrTx/>
                  <a:buFontTx/>
                  <a:buNone/>
                </a:pPr>
                <a:r>
                  <a:rPr lang="el-GR" altLang="el-GR" sz="1800">
                    <a:solidFill>
                      <a:schemeClr val="tx1"/>
                    </a:solidFill>
                  </a:rPr>
                  <a:t>3σ</a:t>
                </a:r>
              </a:p>
            </p:txBody>
          </p:sp>
          <p:sp>
            <p:nvSpPr>
              <p:cNvPr id="19" name="Text Box 11" descr="[DECORATIVE]"/>
              <p:cNvSpPr txBox="1">
                <a:spLocks noChangeArrowheads="1"/>
              </p:cNvSpPr>
              <p:nvPr/>
            </p:nvSpPr>
            <p:spPr bwMode="auto">
              <a:xfrm>
                <a:off x="2719073" y="5167747"/>
                <a:ext cx="724827" cy="49350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FFFFFF"/>
                    </a:solidFill>
                    <a:latin typeface="Times New Roman" pitchFamily="16" charset="0"/>
                    <a:ea typeface="WenQuanYi Micro Hei" charset="0"/>
                    <a:cs typeface="WenQuanYi Micro Hei" charset="0"/>
                  </a:defRPr>
                </a:lvl9pPr>
              </a:lstStyle>
              <a:p>
                <a:pPr>
                  <a:spcBef>
                    <a:spcPts val="1125"/>
                  </a:spcBef>
                  <a:buClrTx/>
                  <a:buFontTx/>
                  <a:buNone/>
                </a:pPr>
                <a:r>
                  <a:rPr lang="el-GR" altLang="el-GR" sz="1800">
                    <a:solidFill>
                      <a:schemeClr val="tx1"/>
                    </a:solidFill>
                  </a:rPr>
                  <a:t>-3σ</a:t>
                </a:r>
              </a:p>
            </p:txBody>
          </p:sp>
          <p:sp>
            <p:nvSpPr>
              <p:cNvPr id="21" name="Line 13" descr="[DECORATIVE]"/>
              <p:cNvSpPr>
                <a:spLocks noChangeShapeType="1"/>
              </p:cNvSpPr>
              <p:nvPr/>
            </p:nvSpPr>
            <p:spPr bwMode="auto">
              <a:xfrm>
                <a:off x="2960682" y="4491311"/>
                <a:ext cx="1776" cy="676437"/>
              </a:xfrm>
              <a:prstGeom prst="line">
                <a:avLst/>
              </a:prstGeom>
              <a:noFill/>
              <a:ln w="936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" name="Line 12" descr="[DECORATIVE]"/>
            <p:cNvSpPr>
              <a:spLocks noChangeShapeType="1"/>
            </p:cNvSpPr>
            <p:nvPr/>
          </p:nvSpPr>
          <p:spPr bwMode="auto">
            <a:xfrm>
              <a:off x="6103376" y="4491311"/>
              <a:ext cx="1777" cy="676437"/>
            </a:xfrm>
            <a:prstGeom prst="line">
              <a:avLst/>
            </a:prstGeom>
            <a:noFill/>
            <a:ln w="936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>
                <a:solidFill>
                  <a:schemeClr val="tx1"/>
                </a:solidFill>
              </a:endParaRPr>
            </a:p>
          </p:txBody>
        </p:sp>
      </p:grp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03748" y="6356350"/>
            <a:ext cx="4536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380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Μεταβλητότητα της Διαδικασίας</a:t>
            </a:r>
            <a:r>
              <a:rPr lang="en-US" sz="4400" b="1" kern="1200" dirty="0" smtClean="0">
                <a:solidFill>
                  <a:schemeClr val="tx1"/>
                </a:solidFill>
              </a:rPr>
              <a:t>,</a:t>
            </a:r>
            <a:r>
              <a:rPr lang="el-GR" sz="4400" b="1" kern="1200" dirty="0" smtClean="0">
                <a:solidFill>
                  <a:schemeClr val="tx1"/>
                </a:solidFill>
              </a:rPr>
              <a:t> ποσοστά περιεχομένων στα κύρια διαστήματα</a:t>
            </a:r>
            <a:endParaRPr lang="el-GR" b="1" dirty="0"/>
          </a:p>
        </p:txBody>
      </p:sp>
      <p:graphicFrame>
        <p:nvGraphicFramePr>
          <p:cNvPr id="24" name="Group 2" descr="συν πλην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04817299"/>
              </p:ext>
            </p:extLst>
          </p:nvPr>
        </p:nvGraphicFramePr>
        <p:xfrm>
          <a:off x="323056" y="1700807"/>
          <a:ext cx="8497888" cy="4567548"/>
        </p:xfrm>
        <a:graphic>
          <a:graphicData uri="http://schemas.openxmlformats.org/drawingml/2006/table">
            <a:tbl>
              <a:tblPr firstRow="1"/>
              <a:tblGrid>
                <a:gridCol w="3887788"/>
                <a:gridCol w="4610100"/>
              </a:tblGrid>
              <a:tr h="970746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Όρια παραγωγικής διαδικασίας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Ποσοστό της περιεχόμενης κατανομής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383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±1σ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68,26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009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±2σ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95,46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009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±3σ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99,73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009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±4σ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99,9937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383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±5σ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99,999943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009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±6σ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99,9999998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159732" y="6356350"/>
            <a:ext cx="4824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450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Δείκτης Ικανότητας</a:t>
            </a:r>
            <a:endParaRPr lang="el-GR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USL, LSL</a:t>
            </a:r>
            <a:r>
              <a:rPr lang="el-GR" dirty="0" smtClean="0"/>
              <a:t>: όρια προδιαγραφών</a:t>
            </a:r>
          </a:p>
          <a:p>
            <a:r>
              <a:rPr lang="el-GR" dirty="0" smtClean="0"/>
              <a:t>Για 1.2&lt;</a:t>
            </a:r>
            <a:r>
              <a:rPr lang="el-GR" b="1" dirty="0" smtClean="0"/>
              <a:t>Cp</a:t>
            </a:r>
            <a:r>
              <a:rPr lang="el-GR" dirty="0" smtClean="0"/>
              <a:t>&lt;1.4 έχουμε αξιόπιστη και αποδεκτή κατάσταση</a:t>
            </a:r>
          </a:p>
          <a:p>
            <a:r>
              <a:rPr lang="el-GR" dirty="0" smtClean="0"/>
              <a:t>Διάκριση μεταξύ ανοχών και ορίων της ικανότητας</a:t>
            </a:r>
          </a:p>
          <a:p>
            <a:endParaRPr lang="el-GR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4842514"/>
              </p:ext>
            </p:extLst>
          </p:nvPr>
        </p:nvGraphicFramePr>
        <p:xfrm>
          <a:off x="1619672" y="4437112"/>
          <a:ext cx="5472608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Εξίσωση" r:id="rId6" imgW="1054080" imgH="393480" progId="Equation.3">
                  <p:embed/>
                </p:oleObj>
              </mc:Choice>
              <mc:Fallback>
                <p:oleObj name="Εξίσωση" r:id="rId6" imgW="105408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4437112"/>
                        <a:ext cx="5472608" cy="154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159732" y="6356350"/>
            <a:ext cx="4824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5721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Στατιστικός Έλεγχος Ποιότητας </a:t>
            </a:r>
            <a:r>
              <a:rPr lang="en-US" b="1" dirty="0"/>
              <a:t>(</a:t>
            </a:r>
            <a:r>
              <a:rPr lang="el-GR" sz="4400" b="1" kern="1200" dirty="0" smtClean="0">
                <a:solidFill>
                  <a:schemeClr val="tx1"/>
                </a:solidFill>
              </a:rPr>
              <a:t>1</a:t>
            </a:r>
            <a:r>
              <a:rPr lang="en-US" sz="4400" b="1" kern="1200" dirty="0" smtClean="0">
                <a:solidFill>
                  <a:schemeClr val="tx1"/>
                </a:solidFill>
              </a:rPr>
              <a:t>/2)</a:t>
            </a:r>
            <a:endParaRPr lang="el-GR" b="1" dirty="0"/>
          </a:p>
        </p:txBody>
      </p:sp>
      <p:sp>
        <p:nvSpPr>
          <p:cNvPr id="7" name="Θέση περιεχομένου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57200" y="1307306"/>
            <a:ext cx="8229600" cy="471398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00"/>
              </a:spcAft>
            </a:pPr>
            <a:r>
              <a:rPr lang="el-GR" altLang="el-GR" sz="2800" dirty="0"/>
              <a:t>Ο ΣΕΔ είναι μια στατιστική τεχνική που χρησιμοποιείται στον ποιοτικό έλεγχο με στόχο την ελαχιστοποίηση των μη τυχαίων διακυμάνσεων της παραγωγικής διαδικασίας.</a:t>
            </a:r>
          </a:p>
          <a:p>
            <a:pPr>
              <a:spcAft>
                <a:spcPts val="800"/>
              </a:spcAft>
            </a:pPr>
            <a:endParaRPr lang="en-US" altLang="el-GR" sz="2800" dirty="0" smtClean="0"/>
          </a:p>
          <a:p>
            <a:pPr>
              <a:spcAft>
                <a:spcPts val="800"/>
              </a:spcAft>
            </a:pPr>
            <a:r>
              <a:rPr lang="el-GR" altLang="el-GR" sz="2800" dirty="0" smtClean="0"/>
              <a:t>«</a:t>
            </a:r>
            <a:r>
              <a:rPr lang="el-GR" altLang="el-GR" sz="2800" dirty="0"/>
              <a:t>Εν σειρά» έλεγχος κατά την παραγωγή, εντοπισμός αποκλίσεων και διορθωτικές ενέργειες.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123728" y="6356350"/>
            <a:ext cx="48965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300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Στατιστικός Έλεγχος Ποιότητας </a:t>
            </a:r>
            <a:r>
              <a:rPr lang="en-US" sz="4400" b="1" kern="1200" dirty="0" smtClean="0">
                <a:solidFill>
                  <a:schemeClr val="tx1"/>
                </a:solidFill>
              </a:rPr>
              <a:t>(2/2)</a:t>
            </a:r>
            <a:endParaRPr lang="el-GR" b="1" dirty="0"/>
          </a:p>
        </p:txBody>
      </p:sp>
      <p:sp>
        <p:nvSpPr>
          <p:cNvPr id="7" name="Θέση περιεχομένου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57200" y="1417638"/>
            <a:ext cx="8229600" cy="49387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400"/>
              </a:spcAft>
            </a:pPr>
            <a:r>
              <a:rPr lang="el-GR" altLang="el-GR" sz="3000" dirty="0"/>
              <a:t>Διάγραμμα ελέγχου</a:t>
            </a:r>
          </a:p>
          <a:p>
            <a:pPr>
              <a:spcBef>
                <a:spcPts val="600"/>
              </a:spcBef>
              <a:spcAft>
                <a:spcPts val="400"/>
              </a:spcAft>
            </a:pPr>
            <a:r>
              <a:rPr lang="el-GR" altLang="el-GR" sz="3000" dirty="0"/>
              <a:t>Καθορισμός των ποιοτικών χαρακτηριστικών που θα ελεγχθούν</a:t>
            </a:r>
          </a:p>
          <a:p>
            <a:pPr>
              <a:spcBef>
                <a:spcPts val="600"/>
              </a:spcBef>
              <a:spcAft>
                <a:spcPts val="400"/>
              </a:spcAft>
            </a:pPr>
            <a:r>
              <a:rPr lang="el-GR" altLang="el-GR" sz="3000" dirty="0"/>
              <a:t>Ανάπτυξη του συστήματος μέτρησης των χαρακτηριστικών</a:t>
            </a:r>
          </a:p>
          <a:p>
            <a:pPr>
              <a:spcBef>
                <a:spcPts val="600"/>
              </a:spcBef>
              <a:spcAft>
                <a:spcPts val="400"/>
              </a:spcAft>
            </a:pPr>
            <a:r>
              <a:rPr lang="el-GR" altLang="el-GR" sz="3000" dirty="0"/>
              <a:t>Καθορισμός ορίων</a:t>
            </a:r>
          </a:p>
          <a:p>
            <a:pPr>
              <a:spcBef>
                <a:spcPts val="600"/>
              </a:spcBef>
              <a:spcAft>
                <a:spcPts val="400"/>
              </a:spcAft>
            </a:pPr>
            <a:r>
              <a:rPr lang="el-GR" altLang="el-GR" sz="3000" dirty="0"/>
              <a:t>Τοποθέτηση των δειγμάτων του προς εξέταση χαρακτηριστικού</a:t>
            </a:r>
          </a:p>
          <a:p>
            <a:pPr>
              <a:spcBef>
                <a:spcPts val="600"/>
              </a:spcBef>
              <a:spcAft>
                <a:spcPts val="400"/>
              </a:spcAft>
            </a:pPr>
            <a:r>
              <a:rPr lang="el-GR" altLang="el-GR" sz="3000" dirty="0"/>
              <a:t>Ερμηνεία του διαγράμματος.</a:t>
            </a:r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endParaRPr lang="el-GR" altLang="el-GR" sz="3000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195736" y="6356350"/>
            <a:ext cx="4752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518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Μορφή τυπικού διαγράμματος ελέγχου</a:t>
            </a:r>
            <a:endParaRPr lang="el-GR" b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921170"/>
              </p:ext>
            </p:extLst>
          </p:nvPr>
        </p:nvGraphicFramePr>
        <p:xfrm>
          <a:off x="539552" y="1556791"/>
          <a:ext cx="7877175" cy="460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r:id="rId6" imgW="4118400" imgH="2779200" progId="">
                  <p:embed/>
                </p:oleObj>
              </mc:Choice>
              <mc:Fallback>
                <p:oleObj r:id="rId6" imgW="4118400" imgH="277920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556791"/>
                        <a:ext cx="7877175" cy="460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231740" y="6356350"/>
            <a:ext cx="4680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28795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Τύποι διαγραμμάτων ελέγχου</a:t>
            </a:r>
            <a:endParaRPr lang="el-GR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8759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l-GR" sz="2400" b="1" dirty="0"/>
              <a:t>Το διάγραμμα μέσης τιμής</a:t>
            </a:r>
          </a:p>
          <a:p>
            <a:pPr lvl="1">
              <a:spcBef>
                <a:spcPts val="0"/>
              </a:spcBef>
            </a:pPr>
            <a:r>
              <a:rPr lang="el-GR" sz="2000" dirty="0"/>
              <a:t>Τύπος διαγράμματος ελέγχου που κατασκευάζεται χρησιμοποιώντας τους μέσους όρους των δειγμάτων.</a:t>
            </a:r>
          </a:p>
          <a:p>
            <a:pPr>
              <a:spcBef>
                <a:spcPts val="0"/>
              </a:spcBef>
            </a:pPr>
            <a:r>
              <a:rPr lang="el-GR" sz="2400" b="1" dirty="0"/>
              <a:t>Το διάγραμμα εύρους</a:t>
            </a:r>
          </a:p>
          <a:p>
            <a:pPr lvl="1">
              <a:spcBef>
                <a:spcPts val="0"/>
              </a:spcBef>
            </a:pPr>
            <a:r>
              <a:rPr lang="el-GR" sz="2000" dirty="0"/>
              <a:t>Τύπος διαγράμματος ελέγχου που κατασκευάζεται χρησιμοποιώντας το εύρος τιμών των δειγμάτων.</a:t>
            </a:r>
          </a:p>
          <a:p>
            <a:pPr>
              <a:spcBef>
                <a:spcPts val="0"/>
              </a:spcBef>
            </a:pPr>
            <a:r>
              <a:rPr lang="el-GR" sz="2400" b="1" dirty="0"/>
              <a:t>Το p- διάγραμμα</a:t>
            </a:r>
          </a:p>
          <a:p>
            <a:pPr lvl="1">
              <a:spcBef>
                <a:spcPts val="0"/>
              </a:spcBef>
            </a:pPr>
            <a:r>
              <a:rPr lang="el-GR" sz="2000" dirty="0"/>
              <a:t>Τύπος διαγράμματος ελέγχου που χρησιμοποιείται για την παρακολούθηση διεργασιών που παράγουν προϊόντα που χαρακτηρίζονται είτε ελαττωματικά είτε συμμορφούμενα με τις προδιαγραφές.</a:t>
            </a:r>
          </a:p>
          <a:p>
            <a:pPr>
              <a:spcBef>
                <a:spcPts val="0"/>
              </a:spcBef>
            </a:pPr>
            <a:r>
              <a:rPr lang="el-GR" sz="2400" b="1" dirty="0"/>
              <a:t>Το c- διάγραμμα</a:t>
            </a:r>
          </a:p>
          <a:p>
            <a:pPr lvl="1">
              <a:spcBef>
                <a:spcPts val="0"/>
              </a:spcBef>
            </a:pPr>
            <a:r>
              <a:rPr lang="el-GR" sz="2000" dirty="0"/>
              <a:t>Τύπος διαγράμματος ελέγχου που χρησιμοποιείται στην παρακολούθηση του αριθμού των ελαττωμάτων ανά ελαττωματικό προϊόν.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424693" y="6356350"/>
            <a:ext cx="42946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101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Κατασκευή διαγράμματος ελέγχου</a:t>
            </a:r>
            <a:br>
              <a:rPr lang="el-GR" sz="4400" b="1" kern="1200" dirty="0" smtClean="0">
                <a:solidFill>
                  <a:schemeClr val="tx1"/>
                </a:solidFill>
              </a:rPr>
            </a:br>
            <a:r>
              <a:rPr lang="el-GR" sz="4400" b="1" kern="1200" dirty="0" smtClean="0">
                <a:solidFill>
                  <a:schemeClr val="tx1"/>
                </a:solidFill>
              </a:rPr>
              <a:t>μέσης τιμής και εύρους </a:t>
            </a:r>
            <a:r>
              <a:rPr lang="en-US" sz="4400" b="1" kern="1200" dirty="0" smtClean="0">
                <a:solidFill>
                  <a:schemeClr val="tx1"/>
                </a:solidFill>
              </a:rPr>
              <a:t>(</a:t>
            </a:r>
            <a:r>
              <a:rPr lang="el-GR" sz="4400" b="1" kern="1200" dirty="0" smtClean="0">
                <a:solidFill>
                  <a:schemeClr val="tx1"/>
                </a:solidFill>
              </a:rPr>
              <a:t>1</a:t>
            </a:r>
            <a:r>
              <a:rPr lang="en-US" sz="4400" b="1" kern="1200" dirty="0" smtClean="0">
                <a:solidFill>
                  <a:schemeClr val="tx1"/>
                </a:solidFill>
              </a:rPr>
              <a:t>/8)</a:t>
            </a:r>
            <a:endParaRPr lang="el-GR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l-GR" dirty="0"/>
              <a:t>Συλλογή 20- 25 δειγμάτων μεγέθους </a:t>
            </a:r>
            <a:r>
              <a:rPr lang="en-US" dirty="0" smtClean="0"/>
              <a:t>n</a:t>
            </a:r>
            <a:r>
              <a:rPr lang="el-GR" dirty="0" smtClean="0"/>
              <a:t>=4 </a:t>
            </a:r>
            <a:r>
              <a:rPr lang="el-GR" dirty="0"/>
              <a:t>ή 5.</a:t>
            </a:r>
          </a:p>
          <a:p>
            <a:pPr>
              <a:spcAft>
                <a:spcPts val="600"/>
              </a:spcAft>
            </a:pPr>
            <a:r>
              <a:rPr lang="el-GR" dirty="0"/>
              <a:t>Υπολογισμός του μέσου όρου και του εύρους του κάθε δείγματος.</a:t>
            </a:r>
          </a:p>
          <a:p>
            <a:pPr>
              <a:spcAft>
                <a:spcPts val="600"/>
              </a:spcAft>
            </a:pPr>
            <a:r>
              <a:rPr lang="el-GR" dirty="0"/>
              <a:t>Υπολογισμός του μέσου όρου όλων των μέσων όρων και του μέσου εύρους.</a:t>
            </a:r>
          </a:p>
          <a:p>
            <a:pPr>
              <a:spcAft>
                <a:spcPts val="600"/>
              </a:spcAft>
            </a:pPr>
            <a:r>
              <a:rPr lang="el-GR" dirty="0"/>
              <a:t>Γραφική απεικόνιση των μέσων και των ευρών στα διαγράμματα και υπολογισμός των αποδεκτών ορίων.</a:t>
            </a:r>
          </a:p>
          <a:p>
            <a:pPr>
              <a:spcAft>
                <a:spcPts val="600"/>
              </a:spcAft>
            </a:pPr>
            <a:r>
              <a:rPr lang="el-GR" dirty="0"/>
              <a:t>Διερεύνηση και ανάλυση των θέσεων που είναι εκτός των ορίων.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39752" y="6356350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096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Κατασκευή διαγράμματος ελέγχου</a:t>
            </a:r>
            <a:br>
              <a:rPr lang="el-GR" sz="4400" b="1" kern="1200" dirty="0" smtClean="0">
                <a:solidFill>
                  <a:schemeClr val="tx1"/>
                </a:solidFill>
              </a:rPr>
            </a:br>
            <a:r>
              <a:rPr lang="el-GR" sz="4400" b="1" kern="1200" dirty="0" smtClean="0">
                <a:solidFill>
                  <a:schemeClr val="tx1"/>
                </a:solidFill>
              </a:rPr>
              <a:t>μέσης τιμής και εύρους </a:t>
            </a:r>
            <a:r>
              <a:rPr lang="en-US" sz="4400" b="1" kern="1200" dirty="0" smtClean="0">
                <a:solidFill>
                  <a:schemeClr val="tx1"/>
                </a:solidFill>
              </a:rPr>
              <a:t>(</a:t>
            </a:r>
            <a:r>
              <a:rPr lang="el-GR" sz="4400" b="1" kern="1200" dirty="0" smtClean="0">
                <a:solidFill>
                  <a:schemeClr val="tx1"/>
                </a:solidFill>
              </a:rPr>
              <a:t>2</a:t>
            </a:r>
            <a:r>
              <a:rPr lang="en-US" sz="4400" b="1" kern="1200" dirty="0" smtClean="0">
                <a:solidFill>
                  <a:schemeClr val="tx1"/>
                </a:solidFill>
              </a:rPr>
              <a:t>/8)</a:t>
            </a:r>
            <a:endParaRPr lang="el-GR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683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l-GR" dirty="0"/>
              <a:t>Υπολογισμός των ορίων </a:t>
            </a:r>
            <a:r>
              <a:rPr lang="en-US" b="1" dirty="0" smtClean="0"/>
              <a:t>USL, LSL</a:t>
            </a:r>
            <a:r>
              <a:rPr lang="el-GR" dirty="0" smtClean="0"/>
              <a:t> </a:t>
            </a:r>
            <a:r>
              <a:rPr lang="el-GR" dirty="0"/>
              <a:t>για το διάγραμμα </a:t>
            </a:r>
            <a:r>
              <a:rPr lang="el-GR" b="1" dirty="0"/>
              <a:t>μέσης τιμής</a:t>
            </a:r>
            <a:r>
              <a:rPr lang="el-GR" dirty="0"/>
              <a:t>.</a:t>
            </a:r>
          </a:p>
          <a:p>
            <a:pPr>
              <a:spcAft>
                <a:spcPts val="600"/>
              </a:spcAft>
            </a:pPr>
            <a:endParaRPr lang="el-GR" dirty="0"/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004926"/>
              </p:ext>
            </p:extLst>
          </p:nvPr>
        </p:nvGraphicFramePr>
        <p:xfrm>
          <a:off x="1115616" y="2636912"/>
          <a:ext cx="3024336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" r:id="rId6" imgW="469236" imgH="254617" progId="Equation.3">
                  <p:embed/>
                </p:oleObj>
              </mc:Choice>
              <mc:Fallback>
                <p:oleObj r:id="rId6" imgW="469236" imgH="2546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636912"/>
                        <a:ext cx="3024336" cy="72008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08348"/>
              </p:ext>
            </p:extLst>
          </p:nvPr>
        </p:nvGraphicFramePr>
        <p:xfrm>
          <a:off x="4559041" y="2636912"/>
          <a:ext cx="3060959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3" r:id="rId8" imgW="472887" imgH="256598" progId="Equation.3">
                  <p:embed/>
                </p:oleObj>
              </mc:Choice>
              <mc:Fallback>
                <p:oleObj r:id="rId8" imgW="472887" imgH="25659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041" y="2636912"/>
                        <a:ext cx="3060959" cy="72008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7"/>
          <p:cNvSpPr txBox="1">
            <a:spLocks/>
          </p:cNvSpPr>
          <p:nvPr/>
        </p:nvSpPr>
        <p:spPr>
          <a:xfrm>
            <a:off x="425918" y="4077072"/>
            <a:ext cx="8229600" cy="2116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l-GR" dirty="0" smtClean="0"/>
              <a:t>Υπολογισμός των ορίων </a:t>
            </a:r>
            <a:r>
              <a:rPr lang="en-US" b="1" dirty="0" smtClean="0"/>
              <a:t>USL, LSL</a:t>
            </a:r>
            <a:r>
              <a:rPr lang="el-GR" dirty="0" smtClean="0"/>
              <a:t> για το </a:t>
            </a:r>
            <a:r>
              <a:rPr lang="el-GR" b="1" dirty="0" smtClean="0"/>
              <a:t>διάγραμμα εύρους</a:t>
            </a:r>
            <a:r>
              <a:rPr lang="el-GR" dirty="0" smtClean="0"/>
              <a:t>.</a:t>
            </a:r>
          </a:p>
          <a:p>
            <a:pPr>
              <a:spcAft>
                <a:spcPts val="600"/>
              </a:spcAft>
            </a:pPr>
            <a:endParaRPr lang="el-GR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1428963"/>
              </p:ext>
            </p:extLst>
          </p:nvPr>
        </p:nvGraphicFramePr>
        <p:xfrm>
          <a:off x="1475656" y="5157192"/>
          <a:ext cx="2736304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4" r:id="rId10" imgW="489186" imgH="240166" progId="Equation.3">
                  <p:embed/>
                </p:oleObj>
              </mc:Choice>
              <mc:Fallback>
                <p:oleObj r:id="rId10" imgW="489186" imgH="240166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157192"/>
                        <a:ext cx="2736304" cy="72008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056321"/>
              </p:ext>
            </p:extLst>
          </p:nvPr>
        </p:nvGraphicFramePr>
        <p:xfrm>
          <a:off x="4716016" y="5157192"/>
          <a:ext cx="2880172" cy="742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5" r:id="rId12" imgW="480409" imgH="248261" progId="Equation.3">
                  <p:embed/>
                </p:oleObj>
              </mc:Choice>
              <mc:Fallback>
                <p:oleObj r:id="rId12" imgW="480409" imgH="248261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5157192"/>
                        <a:ext cx="2880172" cy="742179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411760" y="6356350"/>
            <a:ext cx="43204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3159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79512" y="1556792"/>
            <a:ext cx="5040560" cy="3744416"/>
          </a:xfrm>
        </p:spPr>
        <p:txBody>
          <a:bodyPr>
            <a:normAutofit/>
          </a:bodyPr>
          <a:lstStyle/>
          <a:p>
            <a:r>
              <a:rPr lang="el-GR" sz="3200" b="1" kern="1200" dirty="0" smtClean="0">
                <a:solidFill>
                  <a:schemeClr val="tx1"/>
                </a:solidFill>
              </a:rPr>
              <a:t>Κατασκευή διαγράμματος ελέγχου</a:t>
            </a:r>
            <a:r>
              <a:rPr lang="en-US" sz="3200" b="1" kern="1200" dirty="0" smtClean="0">
                <a:solidFill>
                  <a:schemeClr val="tx1"/>
                </a:solidFill>
              </a:rPr>
              <a:t> </a:t>
            </a:r>
            <a:r>
              <a:rPr lang="el-GR" sz="3200" b="1" kern="1200" dirty="0" smtClean="0">
                <a:solidFill>
                  <a:schemeClr val="tx1"/>
                </a:solidFill>
              </a:rPr>
              <a:t>μέσης τιμής και εύρους</a:t>
            </a:r>
            <a:r>
              <a:rPr lang="en-US" sz="3200" b="1" kern="1200" dirty="0" smtClean="0">
                <a:solidFill>
                  <a:schemeClr val="tx1"/>
                </a:solidFill>
              </a:rPr>
              <a:t> (3/8)</a:t>
            </a:r>
            <a:r>
              <a:rPr lang="el-GR" sz="3200" b="1" kern="1200" dirty="0" smtClean="0">
                <a:solidFill>
                  <a:schemeClr val="tx1"/>
                </a:solidFill>
              </a:rPr>
              <a:t>, </a:t>
            </a:r>
            <a:r>
              <a:rPr lang="en-US" sz="3200" b="1" kern="1200" dirty="0" smtClean="0">
                <a:solidFill>
                  <a:schemeClr val="tx1"/>
                </a:solidFill>
              </a:rPr>
              <a:t/>
            </a:r>
            <a:br>
              <a:rPr lang="en-US" sz="3200" b="1" kern="1200" dirty="0" smtClean="0">
                <a:solidFill>
                  <a:schemeClr val="tx1"/>
                </a:solidFill>
              </a:rPr>
            </a:br>
            <a:r>
              <a:rPr lang="el-GR" sz="3200" b="1" kern="1200" dirty="0" smtClean="0">
                <a:solidFill>
                  <a:schemeClr val="tx1"/>
                </a:solidFill>
              </a:rPr>
              <a:t>οι τιμές των συντελεστών</a:t>
            </a:r>
            <a:endParaRPr lang="el-GR" sz="3200" b="1" dirty="0"/>
          </a:p>
        </p:txBody>
      </p:sp>
      <p:pic>
        <p:nvPicPr>
          <p:cNvPr id="13" name="Picture 12" descr="Πίνακας ο οποίος περιέχει 4 στήλες με 24 γραμμές. Η πρώτη έχει το μέγεθος του δείγματος με τιμές δύο έως 25, η δεύτερη έχει την τιμή άλφα 2, η τρίτη την τιμή ντε τρία και η τέταρτη την τιμή ντε τέσσερα.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7" y="13905"/>
            <a:ext cx="4059064" cy="6342445"/>
          </a:xfrm>
          <a:prstGeom prst="rect">
            <a:avLst/>
          </a:prstGeom>
        </p:spPr>
      </p:pic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411760" y="6356350"/>
            <a:ext cx="43204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663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l-GR" altLang="el-GR" b="1" dirty="0" smtClean="0">
                <a:latin typeface="Calibri" panose="020F0502020204030204" pitchFamily="34" charset="0"/>
              </a:rPr>
              <a:t>Άδειες χρήσης 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l-GR" altLang="el-GR" sz="2800" dirty="0" smtClean="0">
                <a:latin typeface="Calibri" panose="020F0502020204030204" pitchFamily="34" charset="0"/>
              </a:rPr>
              <a:t>Το παρόν εκπαιδευτικό υλικό υπόκειται στην παρακάτω άδεια χρήσης </a:t>
            </a:r>
            <a:r>
              <a:rPr lang="en-US" altLang="el-GR" sz="2800" dirty="0" smtClean="0">
                <a:latin typeface="Calibri" panose="020F0502020204030204" pitchFamily="34" charset="0"/>
              </a:rPr>
              <a:t>Creative Commons (C C)</a:t>
            </a:r>
            <a:r>
              <a:rPr lang="el-GR" altLang="el-GR" sz="2800" dirty="0" smtClean="0">
                <a:latin typeface="Calibri" panose="020F0502020204030204" pitchFamily="34" charset="0"/>
              </a:rPr>
              <a:t>: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Αναφορά δημιουργού (B Y)</a:t>
            </a:r>
            <a:r>
              <a:rPr lang="el-GR" altLang="el-GR" sz="2400" dirty="0" smtClean="0">
                <a:latin typeface="Calibri" panose="020F0502020204030204" pitchFamily="34" charset="0"/>
              </a:rPr>
              <a:t>,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Παρόμοια Διανομή (S A)</a:t>
            </a:r>
            <a:r>
              <a:rPr lang="el-GR" altLang="el-GR" sz="2400" dirty="0" smtClean="0">
                <a:latin typeface="Calibri" panose="020F0502020204030204" pitchFamily="34" charset="0"/>
              </a:rPr>
              <a:t>,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3.0, Μη εισαγόμενο.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</a:p>
          <a:p>
            <a:r>
              <a:rPr lang="el-GR" altLang="el-GR" sz="2800" dirty="0" smtClean="0">
                <a:latin typeface="Calibri" panose="020F0502020204030204" pitchFamily="34" charset="0"/>
              </a:rPr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1026" name="Εικόνα 1" descr=" Λογότυπο για Άδειες χρήσης Creative Commons, B Y, S A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656" y="5516563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1592C4-C974-4E42-A8EF-7721567A32B8}" type="slidenum">
              <a:rPr lang="el-GR" altLang="el-GR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 altLang="el-GR" sz="14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703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Κατασκευή διαγράμματος ελέγχου</a:t>
            </a:r>
            <a:br>
              <a:rPr lang="el-GR" sz="4400" b="1" kern="1200" dirty="0" smtClean="0">
                <a:solidFill>
                  <a:schemeClr val="tx1"/>
                </a:solidFill>
              </a:rPr>
            </a:br>
            <a:r>
              <a:rPr lang="el-GR" sz="4400" b="1" kern="1200" dirty="0" smtClean="0">
                <a:solidFill>
                  <a:schemeClr val="tx1"/>
                </a:solidFill>
              </a:rPr>
              <a:t>μέσης τιμής και εύρους </a:t>
            </a:r>
            <a:r>
              <a:rPr lang="en-US" sz="4400" b="1" kern="1200" dirty="0" smtClean="0">
                <a:solidFill>
                  <a:schemeClr val="tx1"/>
                </a:solidFill>
              </a:rPr>
              <a:t>(4/8)</a:t>
            </a:r>
            <a:endParaRPr lang="el-GR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l-GR" altLang="el-GR" b="1" dirty="0"/>
              <a:t>Άσκηση- Παράδειγμα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l-GR" altLang="el-GR" dirty="0"/>
              <a:t>Ο παρακάτω πίνακας δεδομένων περιέχει τη δειγματοληψία 20 δειγμάτων με πλήθος 5 δεδομένων της αντίστασης των ασφαλειών που κατασκευάζει μια εταιρεία ηλεκτρολογικού εξοπλισμού. </a:t>
            </a:r>
            <a:endParaRPr lang="en-US" altLang="el-GR" dirty="0" smtClean="0"/>
          </a:p>
          <a:p>
            <a:pPr marL="457200" lvl="1" indent="0">
              <a:spcAft>
                <a:spcPts val="600"/>
              </a:spcAft>
              <a:buNone/>
            </a:pPr>
            <a:r>
              <a:rPr lang="el-GR" altLang="el-GR" dirty="0" smtClean="0"/>
              <a:t>Κατασκευάστε </a:t>
            </a:r>
            <a:r>
              <a:rPr lang="el-GR" altLang="el-GR" dirty="0"/>
              <a:t>το διάγραμμα ελέγχου μέσης τιμής και το διάγραμμα εύρους. </a:t>
            </a:r>
            <a:endParaRPr lang="en-US" altLang="el-GR" dirty="0" smtClean="0"/>
          </a:p>
          <a:p>
            <a:pPr marL="457200" lvl="1" indent="0">
              <a:spcAft>
                <a:spcPts val="600"/>
              </a:spcAft>
              <a:buNone/>
            </a:pPr>
            <a:r>
              <a:rPr lang="el-GR" altLang="el-GR" dirty="0" smtClean="0"/>
              <a:t>Ερμηνεύστε </a:t>
            </a:r>
            <a:r>
              <a:rPr lang="el-GR" altLang="el-GR" dirty="0"/>
              <a:t>το αποτέλεσμα που προκύπτει.</a:t>
            </a:r>
            <a:endParaRPr lang="el-GR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447764" y="6356349"/>
            <a:ext cx="4248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20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179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Κατασκευή διαγράμματος ελέγχου</a:t>
            </a:r>
            <a:br>
              <a:rPr lang="el-GR" sz="4400" b="1" kern="1200" dirty="0" smtClean="0">
                <a:solidFill>
                  <a:schemeClr val="tx1"/>
                </a:solidFill>
              </a:rPr>
            </a:br>
            <a:r>
              <a:rPr lang="el-GR" sz="4400" b="1" kern="1200" dirty="0" smtClean="0">
                <a:solidFill>
                  <a:schemeClr val="tx1"/>
                </a:solidFill>
              </a:rPr>
              <a:t>μέσης τιμής και εύρους </a:t>
            </a:r>
            <a:r>
              <a:rPr lang="en-US" sz="4400" b="1" kern="1200" dirty="0" smtClean="0">
                <a:solidFill>
                  <a:schemeClr val="tx1"/>
                </a:solidFill>
              </a:rPr>
              <a:t>(</a:t>
            </a:r>
            <a:r>
              <a:rPr lang="el-GR" sz="4400" b="1" kern="1200" dirty="0" smtClean="0">
                <a:solidFill>
                  <a:schemeClr val="tx1"/>
                </a:solidFill>
              </a:rPr>
              <a:t>5</a:t>
            </a:r>
            <a:r>
              <a:rPr lang="en-US" sz="4400" b="1" kern="1200" dirty="0" smtClean="0">
                <a:solidFill>
                  <a:schemeClr val="tx1"/>
                </a:solidFill>
              </a:rPr>
              <a:t>/8)</a:t>
            </a:r>
            <a:r>
              <a:rPr lang="el-GR" sz="4400" b="1" kern="1200" dirty="0" smtClean="0">
                <a:solidFill>
                  <a:schemeClr val="tx1"/>
                </a:solidFill>
              </a:rPr>
              <a:t>,</a:t>
            </a:r>
            <a:r>
              <a:rPr lang="el-GR" sz="4400" b="1" kern="1200" baseline="0" dirty="0" smtClean="0">
                <a:solidFill>
                  <a:schemeClr val="tx1"/>
                </a:solidFill>
              </a:rPr>
              <a:t> </a:t>
            </a:r>
            <a:r>
              <a:rPr lang="el-GR" sz="4400" b="1" kern="1200" dirty="0" smtClean="0">
                <a:solidFill>
                  <a:schemeClr val="tx1"/>
                </a:solidFill>
              </a:rPr>
              <a:t> τα δείγματα</a:t>
            </a:r>
            <a:endParaRPr lang="el-GR" b="1" dirty="0"/>
          </a:p>
        </p:txBody>
      </p:sp>
      <p:graphicFrame>
        <p:nvGraphicFramePr>
          <p:cNvPr id="7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913113"/>
              </p:ext>
            </p:extLst>
          </p:nvPr>
        </p:nvGraphicFramePr>
        <p:xfrm>
          <a:off x="395287" y="1772816"/>
          <a:ext cx="8497194" cy="4583536"/>
        </p:xfrm>
        <a:graphic>
          <a:graphicData uri="http://schemas.openxmlformats.org/drawingml/2006/table">
            <a:tbl>
              <a:tblPr firstCol="1"/>
              <a:tblGrid>
                <a:gridCol w="295512"/>
                <a:gridCol w="389173"/>
                <a:gridCol w="411779"/>
                <a:gridCol w="410165"/>
                <a:gridCol w="411780"/>
                <a:gridCol w="411779"/>
                <a:gridCol w="410165"/>
                <a:gridCol w="411780"/>
                <a:gridCol w="410165"/>
                <a:gridCol w="411779"/>
                <a:gridCol w="411780"/>
                <a:gridCol w="411779"/>
                <a:gridCol w="410165"/>
                <a:gridCol w="411780"/>
                <a:gridCol w="411779"/>
                <a:gridCol w="410165"/>
                <a:gridCol w="411780"/>
                <a:gridCol w="410165"/>
                <a:gridCol w="411779"/>
                <a:gridCol w="410165"/>
                <a:gridCol w="411780"/>
              </a:tblGrid>
              <a:tr h="481172"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Αρ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4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6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7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8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9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11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12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13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14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16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17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18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19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20142">
                <a:tc rowSpan="5"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 .</a:t>
                      </a:r>
                    </a:p>
                  </a:txBody>
                  <a:tcPr marL="0" marR="0" marT="24696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2,70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3,01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2,72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2,50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2,30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2,94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3,32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2,86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2,55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2,98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3,05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2,75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2,50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2,80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3,30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3,15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2,85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2,73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20142">
                <a:tc vMerge="1"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0" marR="0" marT="24696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2,80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3,05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2,68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2,80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2,75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3,25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2,65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2,73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3,28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2,78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2,75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3,05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2,92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2,82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3,35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2,78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2,66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20142">
                <a:tc vMerge="1"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0" marR="0" marT="24696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2,45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3,20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2,68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3,13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2,93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3,15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3,09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2,96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3,17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2,75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2,65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2,45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2,30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3,15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3,05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2,55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3,20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2,94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2,52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21796">
                <a:tc vMerge="1"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0" marR="0" marT="24696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2,62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3,23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3,11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2,40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2,69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3,22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2,85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2,94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2,75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3,40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3,30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3,10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2,33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2,55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2,98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2,72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2,34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2,85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2,63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2,65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20142">
                <a:tc vMerge="1"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0" marR="0" marT="24696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2,77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2,78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2,92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3,16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3,30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3,02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2,96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2,87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3,50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3,05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3,08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2,45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2,25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2,75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2,45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2,22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2,95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2,56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2,47</a:t>
                      </a:r>
                    </a:p>
                  </a:txBody>
                  <a:tcPr marL="0" marR="0" marT="617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39752" y="6356350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21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350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Κατασκευή διαγράμματος ελέγχου</a:t>
            </a:r>
            <a:br>
              <a:rPr lang="el-GR" sz="4400" b="1" kern="1200" dirty="0" smtClean="0">
                <a:solidFill>
                  <a:schemeClr val="tx1"/>
                </a:solidFill>
              </a:rPr>
            </a:br>
            <a:r>
              <a:rPr lang="el-GR" sz="4400" b="1" kern="1200" dirty="0" smtClean="0">
                <a:solidFill>
                  <a:schemeClr val="tx1"/>
                </a:solidFill>
              </a:rPr>
              <a:t>μέσης τιμής και εύρους </a:t>
            </a:r>
            <a:r>
              <a:rPr lang="en-US" sz="4400" b="1" kern="1200" dirty="0" smtClean="0">
                <a:solidFill>
                  <a:schemeClr val="tx1"/>
                </a:solidFill>
              </a:rPr>
              <a:t>(</a:t>
            </a:r>
            <a:r>
              <a:rPr lang="el-GR" sz="4400" b="1" kern="1200" dirty="0" smtClean="0">
                <a:solidFill>
                  <a:schemeClr val="tx1"/>
                </a:solidFill>
              </a:rPr>
              <a:t>6</a:t>
            </a:r>
            <a:r>
              <a:rPr lang="en-US" sz="4400" b="1" kern="1200" dirty="0" smtClean="0">
                <a:solidFill>
                  <a:schemeClr val="tx1"/>
                </a:solidFill>
              </a:rPr>
              <a:t>/8)</a:t>
            </a:r>
            <a:r>
              <a:rPr lang="el-GR" sz="4400" b="1" kern="1200" dirty="0" smtClean="0">
                <a:solidFill>
                  <a:schemeClr val="tx1"/>
                </a:solidFill>
              </a:rPr>
              <a:t>,</a:t>
            </a:r>
            <a:r>
              <a:rPr lang="el-GR" sz="4400" b="1" kern="1200" baseline="0" dirty="0" smtClean="0">
                <a:solidFill>
                  <a:schemeClr val="tx1"/>
                </a:solidFill>
              </a:rPr>
              <a:t> </a:t>
            </a:r>
            <a:r>
              <a:rPr lang="el-GR" sz="4400" b="1" kern="1200" dirty="0" smtClean="0">
                <a:solidFill>
                  <a:schemeClr val="tx1"/>
                </a:solidFill>
              </a:rPr>
              <a:t> υπολογισμοί μέσων τιμών</a:t>
            </a:r>
            <a:endParaRPr lang="el-GR" b="1" dirty="0"/>
          </a:p>
        </p:txBody>
      </p:sp>
      <p:graphicFrame>
        <p:nvGraphicFramePr>
          <p:cNvPr id="7" name="Group 2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33674463"/>
              </p:ext>
            </p:extLst>
          </p:nvPr>
        </p:nvGraphicFramePr>
        <p:xfrm>
          <a:off x="0" y="1772817"/>
          <a:ext cx="8892476" cy="3312367"/>
        </p:xfrm>
        <a:graphic>
          <a:graphicData uri="http://schemas.openxmlformats.org/drawingml/2006/table">
            <a:tbl>
              <a:tblPr firstCol="1"/>
              <a:tblGrid>
                <a:gridCol w="755576"/>
                <a:gridCol w="555769"/>
                <a:gridCol w="399242"/>
                <a:gridCol w="399243"/>
                <a:gridCol w="399242"/>
                <a:gridCol w="397749"/>
                <a:gridCol w="399243"/>
                <a:gridCol w="399242"/>
                <a:gridCol w="397749"/>
                <a:gridCol w="399243"/>
                <a:gridCol w="402233"/>
                <a:gridCol w="399243"/>
                <a:gridCol w="397749"/>
                <a:gridCol w="399242"/>
                <a:gridCol w="399243"/>
                <a:gridCol w="397749"/>
                <a:gridCol w="399242"/>
                <a:gridCol w="399243"/>
                <a:gridCol w="399242"/>
                <a:gridCol w="397749"/>
                <a:gridCol w="399243"/>
              </a:tblGrid>
              <a:tr h="763305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Μέσος</a:t>
                      </a:r>
                      <a:br>
                        <a:rPr kumimoji="0" lang="el-GR" altLang="el-GR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</a:br>
                      <a:r>
                        <a:rPr kumimoji="0" lang="el-GR" altLang="el-GR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όρος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2,694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3,022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2,868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2,726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2,776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3,072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3,078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2,9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2,772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3,266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3,01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2,906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2,502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2,53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3,046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2,858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2,576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3,05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2,752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2,606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5730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Εύρος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0,45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0,46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0,43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0,73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0,86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0,55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0,47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0,44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0,41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0,52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0,55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0,45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0,45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0,55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0,55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0,7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0,73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0,5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0,38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0,26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81204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Μέσος όρος</a:t>
                      </a:r>
                      <a:br>
                        <a:rPr kumimoji="0" lang="el-GR" altLang="el-GR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</a:br>
                      <a:r>
                        <a:rPr kumimoji="0" lang="el-GR" altLang="el-GR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δειγμάτων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2,8505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52128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Μέσος</a:t>
                      </a:r>
                      <a:br>
                        <a:rPr kumimoji="0" lang="el-GR" altLang="el-GR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</a:br>
                      <a:r>
                        <a:rPr kumimoji="0" lang="el-GR" altLang="el-GR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εύρος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Greek" charset="0"/>
                          <a:ea typeface="WenQuanYi Micro Hei" charset="0"/>
                          <a:cs typeface="WenQuanYi Micro Hei" charset="0"/>
                        </a:rPr>
                        <a:t>0,522</a:t>
                      </a:r>
                    </a:p>
                  </a:txBody>
                  <a:tcPr marL="90000" marR="90000" marT="5058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443944" y="6356350"/>
            <a:ext cx="42561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22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50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Κατασκευή διαγράμματος ελέγχου</a:t>
            </a:r>
            <a:br>
              <a:rPr lang="el-GR" sz="4400" b="1" kern="1200" dirty="0" smtClean="0">
                <a:solidFill>
                  <a:schemeClr val="tx1"/>
                </a:solidFill>
              </a:rPr>
            </a:br>
            <a:r>
              <a:rPr lang="el-GR" sz="4400" b="1" kern="1200" dirty="0" smtClean="0">
                <a:solidFill>
                  <a:schemeClr val="tx1"/>
                </a:solidFill>
              </a:rPr>
              <a:t>μέσης τιμής και εύρους </a:t>
            </a:r>
            <a:r>
              <a:rPr lang="en-US" sz="4400" b="1" kern="1200" dirty="0" smtClean="0">
                <a:solidFill>
                  <a:schemeClr val="tx1"/>
                </a:solidFill>
              </a:rPr>
              <a:t>(</a:t>
            </a:r>
            <a:r>
              <a:rPr lang="el-GR" sz="4400" b="1" kern="1200" dirty="0" smtClean="0">
                <a:solidFill>
                  <a:schemeClr val="tx1"/>
                </a:solidFill>
              </a:rPr>
              <a:t>7</a:t>
            </a:r>
            <a:r>
              <a:rPr lang="en-US" sz="4400" b="1" kern="1200" dirty="0" smtClean="0">
                <a:solidFill>
                  <a:schemeClr val="tx1"/>
                </a:solidFill>
              </a:rPr>
              <a:t>/8)</a:t>
            </a:r>
            <a:r>
              <a:rPr lang="el-GR" sz="4400" b="1" kern="1200" dirty="0" smtClean="0">
                <a:solidFill>
                  <a:schemeClr val="tx1"/>
                </a:solidFill>
              </a:rPr>
              <a:t>, υπολογισμοί ορίων</a:t>
            </a:r>
            <a:endParaRPr lang="el-GR" b="1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664867"/>
              </p:ext>
            </p:extLst>
          </p:nvPr>
        </p:nvGraphicFramePr>
        <p:xfrm>
          <a:off x="323850" y="1989138"/>
          <a:ext cx="7777163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8" r:id="rId6" imgW="475884" imgH="258224" progId="Equation.3">
                  <p:embed/>
                </p:oleObj>
              </mc:Choice>
              <mc:Fallback>
                <p:oleObj r:id="rId6" imgW="475884" imgH="258224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989138"/>
                        <a:ext cx="7777163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414080"/>
              </p:ext>
            </p:extLst>
          </p:nvPr>
        </p:nvGraphicFramePr>
        <p:xfrm>
          <a:off x="323850" y="2924175"/>
          <a:ext cx="78041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9" r:id="rId8" imgW="473500" imgH="256930" progId="Equation.3">
                  <p:embed/>
                </p:oleObj>
              </mc:Choice>
              <mc:Fallback>
                <p:oleObj r:id="rId8" imgW="473500" imgH="25693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924175"/>
                        <a:ext cx="7804150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792679"/>
              </p:ext>
            </p:extLst>
          </p:nvPr>
        </p:nvGraphicFramePr>
        <p:xfrm>
          <a:off x="395288" y="4437063"/>
          <a:ext cx="65468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0" r:id="rId10" imgW="502106" imgH="246509" progId="Equation.3">
                  <p:embed/>
                </p:oleObj>
              </mc:Choice>
              <mc:Fallback>
                <p:oleObj r:id="rId10" imgW="502106" imgH="24650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4437063"/>
                        <a:ext cx="654685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6285585"/>
              </p:ext>
            </p:extLst>
          </p:nvPr>
        </p:nvGraphicFramePr>
        <p:xfrm>
          <a:off x="395288" y="5229225"/>
          <a:ext cx="47561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1" r:id="rId12" imgW="487911" imgH="252138" progId="Equation.3">
                  <p:embed/>
                </p:oleObj>
              </mc:Choice>
              <mc:Fallback>
                <p:oleObj r:id="rId12" imgW="487911" imgH="252138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5229225"/>
                        <a:ext cx="475615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339752" y="6356350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23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88149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Κατασκευή διαγράμματος ελέγχου</a:t>
            </a:r>
            <a:br>
              <a:rPr lang="el-GR" sz="4400" b="1" kern="1200" dirty="0" smtClean="0">
                <a:solidFill>
                  <a:schemeClr val="tx1"/>
                </a:solidFill>
              </a:rPr>
            </a:br>
            <a:r>
              <a:rPr lang="el-GR" sz="4400" b="1" kern="1200" dirty="0" smtClean="0">
                <a:solidFill>
                  <a:schemeClr val="tx1"/>
                </a:solidFill>
              </a:rPr>
              <a:t>μέσης τιμής και εύρους (8</a:t>
            </a:r>
            <a:r>
              <a:rPr lang="en-US" sz="4400" b="1" kern="1200" dirty="0" smtClean="0">
                <a:solidFill>
                  <a:schemeClr val="tx1"/>
                </a:solidFill>
              </a:rPr>
              <a:t>/8</a:t>
            </a:r>
            <a:r>
              <a:rPr lang="el-GR" sz="4400" b="1" kern="1200" dirty="0" smtClean="0">
                <a:solidFill>
                  <a:schemeClr val="tx1"/>
                </a:solidFill>
              </a:rPr>
              <a:t>),</a:t>
            </a:r>
            <a:r>
              <a:rPr lang="el-GR" sz="4400" b="1" kern="1200" baseline="0" dirty="0" smtClean="0">
                <a:solidFill>
                  <a:schemeClr val="tx1"/>
                </a:solidFill>
              </a:rPr>
              <a:t> τ</a:t>
            </a:r>
            <a:r>
              <a:rPr lang="el-GR" sz="4400" b="1" kern="1200" dirty="0" smtClean="0">
                <a:solidFill>
                  <a:schemeClr val="tx1"/>
                </a:solidFill>
              </a:rPr>
              <a:t>ο τελικό διάγραμμα</a:t>
            </a:r>
            <a:endParaRPr lang="el-GR" sz="3600" b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95050"/>
              </p:ext>
            </p:extLst>
          </p:nvPr>
        </p:nvGraphicFramePr>
        <p:xfrm>
          <a:off x="467544" y="1772816"/>
          <a:ext cx="8353425" cy="4474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r:id="rId4" imgW="4118400" imgH="2779200" progId="">
                  <p:embed/>
                </p:oleObj>
              </mc:Choice>
              <mc:Fallback>
                <p:oleObj r:id="rId4" imgW="4118400" imgH="277920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772816"/>
                        <a:ext cx="8353425" cy="44749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87960" y="6356350"/>
            <a:ext cx="3968080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60412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Ερμηνεία του διαγράμματος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Όπως φαίνεται από το διάγραμμα της μέσης τιμής που προέκυψε τρεις μέσες τιμές βρίσκονται εκτός των ορίων πράγμα που σημαίνει ότι η διαδικασία είναι εκτός ελέγχου και χρειάζεται ρύθμιση.</a:t>
            </a:r>
          </a:p>
          <a:p>
            <a:r>
              <a:rPr lang="el-GR" dirty="0"/>
              <a:t>Το σημαντικό πλεονέκτημα των διαγραμμάτων του ΣΕΔ είναι ότι εφαρμόζεται κατά την παραγωγή και όχι μετά την παραγωγή επιτρέποντας την πρόληψη παρά τη «θεραπεία» λαθών.</a:t>
            </a:r>
          </a:p>
          <a:p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20008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76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Άσκηση: Δημιουργία και ερμηνεία διαγράμματος ελέγχου με βάση τα ακόλουθα δείγματα</a:t>
            </a:r>
            <a:endParaRPr lang="el-GR" b="1" dirty="0"/>
          </a:p>
        </p:txBody>
      </p:sp>
      <p:graphicFrame>
        <p:nvGraphicFramePr>
          <p:cNvPr id="31" name="Group 2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348082"/>
              </p:ext>
            </p:extLst>
          </p:nvPr>
        </p:nvGraphicFramePr>
        <p:xfrm>
          <a:off x="685800" y="1981200"/>
          <a:ext cx="8064500" cy="4114801"/>
        </p:xfrm>
        <a:graphic>
          <a:graphicData uri="http://schemas.openxmlformats.org/drawingml/2006/table">
            <a:tbl>
              <a:tblPr firstRow="1"/>
              <a:tblGrid>
                <a:gridCol w="806450"/>
                <a:gridCol w="806450"/>
                <a:gridCol w="806450"/>
                <a:gridCol w="804863"/>
                <a:gridCol w="809625"/>
                <a:gridCol w="806450"/>
                <a:gridCol w="804862"/>
                <a:gridCol w="806450"/>
                <a:gridCol w="806450"/>
                <a:gridCol w="806450"/>
              </a:tblGrid>
              <a:tr h="822325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1ο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5ο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6ο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7ο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8ο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9ο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10ο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34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45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36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38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39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37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34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42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41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37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37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37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38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40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37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38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37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36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40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38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38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38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39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42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41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38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42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40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39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39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40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38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41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37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40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42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43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37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38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36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2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08040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339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Διάγραμμα τύπου </a:t>
            </a:r>
            <a:r>
              <a:rPr lang="en-US" sz="4400" b="1" kern="1200" dirty="0" smtClean="0">
                <a:solidFill>
                  <a:schemeClr val="tx1"/>
                </a:solidFill>
              </a:rPr>
              <a:t>p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61885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Οι τύποι που δίνουν τα όρια ενός p-διαγράμματος βασίζονται στη μέση τιμή των ελαττωματικών προϊόντων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290874"/>
              </p:ext>
            </p:extLst>
          </p:nvPr>
        </p:nvGraphicFramePr>
        <p:xfrm>
          <a:off x="5004048" y="1484785"/>
          <a:ext cx="3600400" cy="4287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r:id="rId4" imgW="485720" imgH="485720" progId="Equation.3">
                  <p:embed/>
                </p:oleObj>
              </mc:Choice>
              <mc:Fallback>
                <p:oleObj r:id="rId4" imgW="485720" imgH="48572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1484785"/>
                        <a:ext cx="3600400" cy="4287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58917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Παράδειγμα </a:t>
            </a:r>
            <a:r>
              <a:rPr lang="en-US" sz="4400" b="1" kern="1200" dirty="0" smtClean="0">
                <a:solidFill>
                  <a:schemeClr val="tx1"/>
                </a:solidFill>
              </a:rPr>
              <a:t>p-</a:t>
            </a:r>
            <a:r>
              <a:rPr lang="el-GR" sz="4400" b="1" kern="1200" dirty="0" smtClean="0">
                <a:solidFill>
                  <a:schemeClr val="tx1"/>
                </a:solidFill>
              </a:rPr>
              <a:t>διαγράμματος </a:t>
            </a:r>
            <a:r>
              <a:rPr lang="en-US" sz="4400" b="1" kern="1200" dirty="0" smtClean="0">
                <a:solidFill>
                  <a:schemeClr val="tx1"/>
                </a:solidFill>
              </a:rPr>
              <a:t>(</a:t>
            </a:r>
            <a:r>
              <a:rPr lang="el-GR" sz="4400" b="1" kern="1200" dirty="0" smtClean="0">
                <a:solidFill>
                  <a:schemeClr val="tx1"/>
                </a:solidFill>
              </a:rPr>
              <a:t>1</a:t>
            </a:r>
            <a:r>
              <a:rPr lang="en-US" sz="4400" b="1" kern="1200" dirty="0" smtClean="0">
                <a:solidFill>
                  <a:schemeClr val="tx1"/>
                </a:solidFill>
              </a:rPr>
              <a:t>/2)</a:t>
            </a:r>
            <a:endParaRPr lang="el-GR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34389338"/>
              </p:ext>
            </p:extLst>
          </p:nvPr>
        </p:nvGraphicFramePr>
        <p:xfrm>
          <a:off x="1331640" y="1143770"/>
          <a:ext cx="6697017" cy="5207000"/>
        </p:xfrm>
        <a:graphic>
          <a:graphicData uri="http://schemas.openxmlformats.org/drawingml/2006/table">
            <a:tbl>
              <a:tblPr firstCol="1"/>
              <a:tblGrid>
                <a:gridCol w="1118837"/>
                <a:gridCol w="1111723"/>
                <a:gridCol w="1120616"/>
                <a:gridCol w="1115280"/>
                <a:gridCol w="1115281"/>
                <a:gridCol w="1115280"/>
              </a:tblGrid>
              <a:tr h="520700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1ο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6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0,06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11ο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6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0,06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5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0,05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12ο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1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0,01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0,00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13ο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8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0,08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1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0,01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14ο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7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0,07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5ο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0,04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15ο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5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0,05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6ο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0,02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16ο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0,04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7ο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5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0,05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17ο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11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0,11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8ο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0,03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18ο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0,03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9ο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3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0,03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19ο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0,00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10ο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0,02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20ο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4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0,04</a:t>
                      </a:r>
                    </a:p>
                  </a:txBody>
                  <a:tcPr marL="90000" marR="90000" marT="7149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536032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603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Παράδειγμα </a:t>
            </a:r>
            <a:r>
              <a:rPr lang="en-US" sz="4400" b="1" kern="1200" dirty="0" smtClean="0">
                <a:solidFill>
                  <a:schemeClr val="tx1"/>
                </a:solidFill>
              </a:rPr>
              <a:t>p-</a:t>
            </a:r>
            <a:r>
              <a:rPr lang="el-GR" sz="4400" b="1" kern="1200" dirty="0" smtClean="0">
                <a:solidFill>
                  <a:schemeClr val="tx1"/>
                </a:solidFill>
              </a:rPr>
              <a:t>διαγράμματος </a:t>
            </a:r>
            <a:r>
              <a:rPr lang="en-US" sz="4400" b="1" kern="1200" dirty="0" smtClean="0">
                <a:solidFill>
                  <a:schemeClr val="tx1"/>
                </a:solidFill>
              </a:rPr>
              <a:t>(</a:t>
            </a:r>
            <a:r>
              <a:rPr lang="el-GR" sz="4400" b="1" kern="1200" dirty="0" smtClean="0">
                <a:solidFill>
                  <a:schemeClr val="tx1"/>
                </a:solidFill>
              </a:rPr>
              <a:t>2</a:t>
            </a:r>
            <a:r>
              <a:rPr lang="en-US" sz="4400" b="1" kern="1200" dirty="0" smtClean="0">
                <a:solidFill>
                  <a:schemeClr val="tx1"/>
                </a:solidFill>
              </a:rPr>
              <a:t>/2)</a:t>
            </a:r>
            <a:endParaRPr lang="el-GR" b="1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637081"/>
              </p:ext>
            </p:extLst>
          </p:nvPr>
        </p:nvGraphicFramePr>
        <p:xfrm>
          <a:off x="323850" y="1628775"/>
          <a:ext cx="3743325" cy="198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Εξίσωση" r:id="rId4" imgW="489314" imgH="489314" progId="Equation.3">
                  <p:embed/>
                </p:oleObj>
              </mc:Choice>
              <mc:Fallback>
                <p:oleObj name="Εξίσωση" r:id="rId4" imgW="489314" imgH="489314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628775"/>
                        <a:ext cx="3743325" cy="198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147641"/>
              </p:ext>
            </p:extLst>
          </p:nvPr>
        </p:nvGraphicFramePr>
        <p:xfrm>
          <a:off x="3851920" y="1268760"/>
          <a:ext cx="5184527" cy="4464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3" r:id="rId6" imgW="7577640" imgH="5122440" progId="">
                  <p:embed/>
                </p:oleObj>
              </mc:Choice>
              <mc:Fallback>
                <p:oleObj r:id="rId6" imgW="7577640" imgH="512244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1268760"/>
                        <a:ext cx="5184527" cy="4464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Εικόνα 1" descr="Εικονίδιο μετάβασης στα Περιεχόμενα.">
            <a:hlinkClick r:id="rId8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80048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l-GR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2672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</a:t>
            </a:r>
            <a:r>
              <a:rPr lang="el-GR" sz="2000">
                <a:solidFill>
                  <a:prstClr val="black"/>
                </a:solidFill>
                <a:latin typeface="Calibri" panose="020F0502020204030204" pitchFamily="34" charset="0"/>
              </a:rPr>
              <a:t>μόνο </a:t>
            </a:r>
            <a:r>
              <a:rPr lang="el-GR" sz="2000" smtClean="0">
                <a:solidFill>
                  <a:prstClr val="black"/>
                </a:solidFill>
                <a:latin typeface="Calibri" panose="020F0502020204030204" pitchFamily="34" charset="0"/>
              </a:rPr>
              <a:t>τη</a:t>
            </a:r>
            <a:r>
              <a:rPr lang="el-GR" sz="2000">
                <a:solidFill>
                  <a:prstClr val="black"/>
                </a:solidFill>
                <a:latin typeface="Calibri" panose="020F0502020204030204" pitchFamily="34" charset="0"/>
              </a:rPr>
              <a:t>ν</a:t>
            </a:r>
            <a:r>
              <a:rPr lang="el-GR" sz="200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287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Rectangle 2"/>
          <p:cNvSpPr/>
          <p:nvPr/>
        </p:nvSpPr>
        <p:spPr>
          <a:xfrm>
            <a:off x="4977434" y="4653136"/>
            <a:ext cx="32426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l-G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</a:t>
            </a:r>
            <a:r>
              <a:rPr lang="el-G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«Χρήστος Μέγας»</a:t>
            </a:r>
            <a:endParaRPr lang="el-G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Εικόνα 1" descr=" Λογότυπο για Άδειες χρήσης Creative Commons, B Y, S A. ">
            <a:hlinkClick r:id="rId4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6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2479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l-GR" altLang="el-GR" b="1" dirty="0" smtClean="0"/>
              <a:t>Σκοποί ενότητας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1</a:t>
            </a:r>
            <a:r>
              <a:rPr lang="el-GR" sz="2800" dirty="0" smtClean="0"/>
              <a:t>.</a:t>
            </a:r>
            <a:r>
              <a:rPr lang="en-US" sz="2800" dirty="0" smtClean="0"/>
              <a:t>  TO DO </a:t>
            </a:r>
            <a:endParaRPr lang="el-GR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smtClean="0"/>
              <a:t>2. </a:t>
            </a:r>
            <a:r>
              <a:rPr lang="en-US" sz="2800" dirty="0" smtClean="0"/>
              <a:t>TO</a:t>
            </a:r>
            <a:r>
              <a:rPr lang="el-GR" sz="2800" dirty="0" smtClean="0"/>
              <a:t> </a:t>
            </a:r>
            <a:r>
              <a:rPr lang="en-US" sz="2800" dirty="0" smtClean="0"/>
              <a:t>DO</a:t>
            </a:r>
            <a:endParaRPr lang="el-GR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smtClean="0"/>
              <a:t>3. </a:t>
            </a:r>
            <a:r>
              <a:rPr lang="en-US" sz="2800" dirty="0" smtClean="0"/>
              <a:t>TO DO</a:t>
            </a:r>
            <a:endParaRPr lang="el-GR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smtClean="0"/>
              <a:t>4. </a:t>
            </a:r>
            <a:r>
              <a:rPr lang="en-US" sz="2800" dirty="0" smtClean="0"/>
              <a:t>TO DO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l-GR" dirty="0" smtClean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1619672" y="6381328"/>
            <a:ext cx="4904184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2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AF2AC6-652D-4AD1-A671-8B499591D49C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6921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Περιεχόμενα ενότητας</a:t>
            </a:r>
            <a:r>
              <a:rPr lang="en-US" altLang="el-GR" b="1" dirty="0" smtClean="0">
                <a:solidFill>
                  <a:srgbClr val="333333"/>
                </a:solidFill>
              </a:rPr>
              <a:t> </a:t>
            </a:r>
            <a:endParaRPr lang="el-GR" altLang="el-GR" b="1" dirty="0" smtClean="0">
              <a:solidFill>
                <a:srgbClr val="333333"/>
              </a:solidFill>
            </a:endParaRPr>
          </a:p>
        </p:txBody>
      </p:sp>
      <p:sp>
        <p:nvSpPr>
          <p:cNvPr id="4" name="Θέση περιεχομένου 1">
            <a:hlinkClick r:id="rId8" action="ppaction://hlinksldjump" tooltip="Μετάβαση στη Διαφάνεια 6"/>
          </p:cNvPr>
          <p:cNvSpPr/>
          <p:nvPr>
            <p:custDataLst>
              <p:tags r:id="rId3"/>
            </p:custDataLst>
          </p:nvPr>
        </p:nvSpPr>
        <p:spPr>
          <a:xfrm>
            <a:off x="809078" y="162880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 smtClean="0">
                <a:solidFill>
                  <a:srgbClr val="0070C0"/>
                </a:solidFill>
                <a:hlinkClick r:id="rId8" action="ppaction://hlinksldjump"/>
              </a:rPr>
              <a:t>1. Εισαγωγή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" action="ppaction://noaction"/>
          </p:cNvPr>
          <p:cNvSpPr/>
          <p:nvPr>
            <p:custDataLst>
              <p:tags r:id="rId4"/>
            </p:custDataLst>
          </p:nvPr>
        </p:nvSpPr>
        <p:spPr>
          <a:xfrm>
            <a:off x="827350" y="234888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 smtClean="0">
                <a:solidFill>
                  <a:srgbClr val="0070C0"/>
                </a:solidFill>
                <a:hlinkClick r:id="rId9" action="ppaction://hlinksldjump"/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  <a:hlinkClick r:id="rId9" action="ppaction://hlinksldjump"/>
              </a:rPr>
              <a:t>. Τύποι διαγραμμάτων ελέγχου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6" name="Θέση περιεχομένου 1">
            <a:hlinkClick r:id="rId8" action="ppaction://hlinksldjump" tooltip="Μετάβαση στη Διαφάνεια 6"/>
          </p:cNvPr>
          <p:cNvSpPr/>
          <p:nvPr/>
        </p:nvSpPr>
        <p:spPr>
          <a:xfrm>
            <a:off x="809078" y="3140968"/>
            <a:ext cx="7507288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 smtClean="0">
                <a:solidFill>
                  <a:srgbClr val="0070C0"/>
                </a:solidFill>
                <a:hlinkClick r:id="rId10" action="ppaction://hlinksldjump"/>
              </a:rPr>
              <a:t>3. Κατασκευή διαγράμματος ελέγχου μέσης τιμής και εύρους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10" name="Θέση περιεχομένου 1">
            <a:hlinkClick r:id="rId8" action="ppaction://hlinksldjump" tooltip="Μετάβαση στη Διαφάνεια 6"/>
          </p:cNvPr>
          <p:cNvSpPr/>
          <p:nvPr/>
        </p:nvSpPr>
        <p:spPr>
          <a:xfrm>
            <a:off x="827350" y="4149080"/>
            <a:ext cx="7507288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>
                <a:solidFill>
                  <a:srgbClr val="0070C0"/>
                </a:solidFill>
                <a:hlinkClick r:id="rId10" action="ppaction://hlinksldjump"/>
              </a:rPr>
              <a:t>4</a:t>
            </a:r>
            <a:r>
              <a:rPr lang="el-GR" sz="2800" i="1" u="sng" dirty="0" smtClean="0">
                <a:solidFill>
                  <a:srgbClr val="0070C0"/>
                </a:solidFill>
                <a:hlinkClick r:id="rId10" action="ppaction://hlinksldjump"/>
              </a:rPr>
              <a:t>. Διάγραμμα τύπου </a:t>
            </a:r>
            <a:r>
              <a:rPr lang="en-US" sz="2800" i="1" u="sng" dirty="0" smtClean="0">
                <a:solidFill>
                  <a:srgbClr val="0070C0"/>
                </a:solidFill>
                <a:hlinkClick r:id="rId10" action="ppaction://hlinksldjump"/>
              </a:rPr>
              <a:t>p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2339752" y="6356350"/>
            <a:ext cx="4464496" cy="385018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5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9E2987-2DF3-4883-B675-0E329C0F7C88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123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Εισαγωγή</a:t>
            </a:r>
            <a:endParaRPr lang="el-GR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Στατιστική βασικό εργαλείο του ποιοτικού </a:t>
            </a:r>
            <a:r>
              <a:rPr lang="el-GR" dirty="0" smtClean="0"/>
              <a:t>ελέγχου</a:t>
            </a:r>
            <a:endParaRPr lang="el-GR" dirty="0"/>
          </a:p>
          <a:p>
            <a:r>
              <a:rPr lang="el-GR" dirty="0"/>
              <a:t>Ο 100% έλεγχος και τα μειονεκτήματα </a:t>
            </a:r>
            <a:r>
              <a:rPr lang="el-GR" dirty="0" smtClean="0"/>
              <a:t>του</a:t>
            </a:r>
            <a:endParaRPr lang="el-GR" dirty="0"/>
          </a:p>
          <a:p>
            <a:r>
              <a:rPr lang="el-GR" dirty="0"/>
              <a:t>Κόπωση ελεγκτών</a:t>
            </a:r>
          </a:p>
          <a:p>
            <a:r>
              <a:rPr lang="el-GR" dirty="0"/>
              <a:t>Καταστροφικοί έλεγχοι</a:t>
            </a:r>
          </a:p>
          <a:p>
            <a:r>
              <a:rPr lang="el-GR" dirty="0"/>
              <a:t>Εκπαίδευση του προσωπικού σε θέματα </a:t>
            </a:r>
            <a:r>
              <a:rPr lang="el-GR" dirty="0" smtClean="0"/>
              <a:t>στατιστικής</a:t>
            </a:r>
            <a:endParaRPr lang="el-GR" dirty="0"/>
          </a:p>
        </p:txBody>
      </p:sp>
      <p:sp>
        <p:nvSpPr>
          <p:cNvPr id="2" name="Θέση υποσέλιδου 1" descr=".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9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Κατηγορίες στατιστικών τεχνικών που χρησιμοποιούνται στον ποιοτικό έλεγχο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39552" y="1844824"/>
            <a:ext cx="8229600" cy="4536504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l-GR" sz="2800" dirty="0"/>
              <a:t>Στατιστικός Έλεγχος Διαδικασίας </a:t>
            </a:r>
            <a:r>
              <a:rPr lang="el-GR" sz="2800" dirty="0" smtClean="0"/>
              <a:t>(</a:t>
            </a:r>
            <a:r>
              <a:rPr lang="el-GR" sz="2800" dirty="0"/>
              <a:t>ΣΕΔ- </a:t>
            </a:r>
            <a:r>
              <a:rPr lang="en-US" sz="2800" dirty="0"/>
              <a:t>Statistical Process Control/ SPC</a:t>
            </a:r>
            <a:r>
              <a:rPr lang="en-US" sz="2800" dirty="0" smtClean="0"/>
              <a:t>)</a:t>
            </a:r>
            <a:endParaRPr lang="en-US" sz="2800" dirty="0"/>
          </a:p>
          <a:p>
            <a:pPr>
              <a:spcAft>
                <a:spcPts val="1200"/>
              </a:spcAft>
            </a:pPr>
            <a:r>
              <a:rPr lang="el-GR" sz="2800" dirty="0"/>
              <a:t>Η Δειγματοληψία Αποδοχής (ΔΑ- </a:t>
            </a:r>
            <a:r>
              <a:rPr lang="en-US" sz="2800" dirty="0"/>
              <a:t>Acceptance Sampling</a:t>
            </a:r>
            <a:r>
              <a:rPr lang="en-US" sz="2800" dirty="0" smtClean="0"/>
              <a:t>)</a:t>
            </a:r>
            <a:endParaRPr lang="en-US" sz="2800" dirty="0"/>
          </a:p>
          <a:p>
            <a:pPr>
              <a:spcAft>
                <a:spcPts val="1200"/>
              </a:spcAft>
            </a:pPr>
            <a:r>
              <a:rPr lang="el-GR" sz="2800" dirty="0"/>
              <a:t>Οι Παραδοσιακές Στατιστικές Τεχνικές (</a:t>
            </a:r>
            <a:r>
              <a:rPr lang="en-US" sz="2800" dirty="0"/>
              <a:t>Traditional Statistical Techniques)</a:t>
            </a:r>
          </a:p>
        </p:txBody>
      </p:sp>
      <p:sp>
        <p:nvSpPr>
          <p:cNvPr id="5" name="Θέση υποσέλιδου 1" descr=".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2447764" y="6356350"/>
            <a:ext cx="4248472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0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l-GR" sz="4400" b="1" kern="1200" dirty="0" smtClean="0">
                <a:solidFill>
                  <a:schemeClr val="tx1"/>
                </a:solidFill>
              </a:rPr>
              <a:t>Μεταβλητότητα της Διαδικασίας </a:t>
            </a:r>
            <a:r>
              <a:rPr lang="en-US" sz="4400" b="1" kern="1200" dirty="0" smtClean="0">
                <a:solidFill>
                  <a:schemeClr val="tx1"/>
                </a:solidFill>
              </a:rPr>
              <a:t>(</a:t>
            </a:r>
            <a:r>
              <a:rPr lang="el-GR" sz="4400" b="1" kern="1200" dirty="0" smtClean="0">
                <a:solidFill>
                  <a:schemeClr val="tx1"/>
                </a:solidFill>
              </a:rPr>
              <a:t>1</a:t>
            </a:r>
            <a:r>
              <a:rPr lang="en-US" sz="4400" b="1" kern="1200" dirty="0" smtClean="0">
                <a:solidFill>
                  <a:schemeClr val="tx1"/>
                </a:solidFill>
              </a:rPr>
              <a:t>/2)</a:t>
            </a:r>
            <a:endParaRPr lang="el-GR" b="1" dirty="0"/>
          </a:p>
        </p:txBody>
      </p:sp>
      <p:sp>
        <p:nvSpPr>
          <p:cNvPr id="7" name="Θέση περιεχομένου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33568" y="1340768"/>
            <a:ext cx="8229600" cy="468052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altLang="el-GR" sz="2800" dirty="0"/>
              <a:t>Κανονική κατανομή και αποκλίσεις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l-GR" altLang="el-GR" sz="2400" dirty="0"/>
              <a:t>Στόχος πρέπει να είναι η αξιόπιστη παραγωγή χωρίς διακυμάνσεις (</a:t>
            </a:r>
            <a:r>
              <a:rPr lang="el-GR" altLang="el-GR" sz="2400" dirty="0" err="1" smtClean="0"/>
              <a:t>ομοιο</a:t>
            </a:r>
            <a:r>
              <a:rPr lang="en-US" altLang="el-GR" sz="2400" dirty="0" smtClean="0"/>
              <a:t>-</a:t>
            </a:r>
            <a:r>
              <a:rPr lang="el-GR" altLang="el-GR" sz="2400" dirty="0" smtClean="0"/>
              <a:t>μορφοποίηση</a:t>
            </a:r>
            <a:r>
              <a:rPr lang="el-GR" altLang="el-GR" sz="2400" dirty="0"/>
              <a:t>).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altLang="el-GR" sz="2800" dirty="0"/>
              <a:t>Πηγές μεταβλητότητας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l-GR" altLang="el-GR" sz="2400" dirty="0"/>
              <a:t>Άνθρωποι, υλικά, μηχανές, οικονομικό περιβάλλον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l-GR" altLang="el-GR" sz="2400" dirty="0"/>
              <a:t>Όρια ανεκτής μεταβλητότητας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altLang="el-GR" sz="2800" dirty="0"/>
              <a:t>Ανάλυση της ικανότητας της παραγωγικής διαδικασίας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l-GR" altLang="el-GR" sz="2400" dirty="0"/>
              <a:t>Για να βελτιώσεις κάτι θα πρέπει να γνωρίζεις την τρέχουσα κατάσταση του.</a:t>
            </a:r>
            <a:endParaRPr lang="en-US" sz="2400" b="1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303748" y="6356350"/>
            <a:ext cx="4536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739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idx="4294967295"/>
          </p:nvPr>
        </p:nvSpPr>
        <p:spPr>
          <a:xfrm>
            <a:off x="457200" y="2009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sz="4400" b="1" kern="1200" dirty="0" smtClean="0">
                <a:solidFill>
                  <a:schemeClr val="tx1"/>
                </a:solidFill>
              </a:rPr>
              <a:t>Μεταβλητότητα της Διαδικασίας</a:t>
            </a:r>
            <a:r>
              <a:rPr lang="el-GR" sz="4400" b="1" kern="1200" baseline="0" dirty="0" smtClean="0">
                <a:solidFill>
                  <a:schemeClr val="tx1"/>
                </a:solidFill>
              </a:rPr>
              <a:t> </a:t>
            </a:r>
            <a:r>
              <a:rPr lang="en-US" sz="4400" b="1" kern="1200" baseline="0" dirty="0" smtClean="0">
                <a:solidFill>
                  <a:schemeClr val="tx1"/>
                </a:solidFill>
              </a:rPr>
              <a:t>(</a:t>
            </a:r>
            <a:r>
              <a:rPr lang="el-GR" sz="4400" b="1" kern="1200" dirty="0" smtClean="0">
                <a:solidFill>
                  <a:schemeClr val="tx1"/>
                </a:solidFill>
              </a:rPr>
              <a:t>2</a:t>
            </a:r>
            <a:r>
              <a:rPr lang="en-US" sz="4400" b="1" kern="1200" dirty="0" smtClean="0">
                <a:solidFill>
                  <a:schemeClr val="tx1"/>
                </a:solidFill>
              </a:rPr>
              <a:t>/2)</a:t>
            </a:r>
            <a:endParaRPr lang="el-GR" b="1" dirty="0"/>
          </a:p>
        </p:txBody>
      </p:sp>
      <p:sp>
        <p:nvSpPr>
          <p:cNvPr id="7" name="Θέση περιεχομένου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1000"/>
              </a:spcAft>
            </a:pPr>
            <a:r>
              <a:rPr lang="el-GR" altLang="el-GR" sz="2800" dirty="0"/>
              <a:t>Δειγματοληψία</a:t>
            </a:r>
          </a:p>
          <a:p>
            <a:pPr lvl="1">
              <a:lnSpc>
                <a:spcPct val="90000"/>
              </a:lnSpc>
              <a:spcAft>
                <a:spcPts val="1000"/>
              </a:spcAft>
            </a:pPr>
            <a:r>
              <a:rPr lang="el-GR" altLang="el-GR" sz="2400" dirty="0"/>
              <a:t>Συλλογή και μέτρηση αντιπροσωπευτικών ομάδων (δείγματα) της παραγωγής.</a:t>
            </a:r>
          </a:p>
          <a:p>
            <a:pPr>
              <a:lnSpc>
                <a:spcPct val="90000"/>
              </a:lnSpc>
              <a:spcAft>
                <a:spcPts val="1000"/>
              </a:spcAft>
            </a:pPr>
            <a:r>
              <a:rPr lang="el-GR" altLang="el-GR" sz="2800" dirty="0"/>
              <a:t>Μέσος όρος και τυπική απόκλιση </a:t>
            </a:r>
          </a:p>
          <a:p>
            <a:pPr lvl="1">
              <a:lnSpc>
                <a:spcPct val="90000"/>
              </a:lnSpc>
              <a:spcAft>
                <a:spcPts val="1000"/>
              </a:spcAft>
            </a:pPr>
            <a:r>
              <a:rPr lang="el-GR" altLang="el-GR" sz="2400" dirty="0"/>
              <a:t>Η σημασία του διαστήματος (-3σ, 3σ)</a:t>
            </a:r>
            <a:endParaRPr lang="en-US" sz="20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952404"/>
              </p:ext>
            </p:extLst>
          </p:nvPr>
        </p:nvGraphicFramePr>
        <p:xfrm>
          <a:off x="1547664" y="3933056"/>
          <a:ext cx="5904656" cy="194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r:id="rId7" imgW="501568" imgH="501568" progId="Equation.3">
                  <p:embed/>
                </p:oleObj>
              </mc:Choice>
              <mc:Fallback>
                <p:oleObj r:id="rId7" imgW="501568" imgH="501568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933056"/>
                        <a:ext cx="5904656" cy="194421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Θέση υποσέλιδου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195736" y="6356350"/>
            <a:ext cx="4752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Στατιστικός Έλεγχος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74040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7/2/2014 11:41:02 π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16,10,8,6153,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051,3,9,8,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6,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10,7,6,4,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7,2,6,4,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3,6,4,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4,6,4,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12,6,4,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7,6,4,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1026,3077,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7,6,4,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5,6,4,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8,2,3,11,5,10,6,4,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13,6,4,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8,6,4,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7,6,4,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7,6,4,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C0;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5,7,8,6,4,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5,2,3,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1,32,4,5,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4,5,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8,6,4,5,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C0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9,10,6,4,5,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7,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 t r u e 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9AFC82BE-E632-4003-A33B-067F0CCC8718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1224</Words>
  <Application>Microsoft Office PowerPoint</Application>
  <PresentationFormat>On-screen Show (4:3)</PresentationFormat>
  <Paragraphs>459</Paragraphs>
  <Slides>30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Θέμα του Office</vt:lpstr>
      <vt:lpstr>Microsoft Equation 3.0</vt:lpstr>
      <vt:lpstr>Εξίσωση</vt:lpstr>
      <vt:lpstr>Διοίκηση Ποιότητας</vt:lpstr>
      <vt:lpstr>Άδειες χρήσης </vt:lpstr>
      <vt:lpstr>Χρηματοδότηση </vt:lpstr>
      <vt:lpstr>Σκοποί ενότητας </vt:lpstr>
      <vt:lpstr>Περιεχόμενα ενότητας </vt:lpstr>
      <vt:lpstr>Εισαγωγή</vt:lpstr>
      <vt:lpstr>Κατηγορίες στατιστικών τεχνικών που χρησιμοποιούνται στον ποιοτικό έλεγχο</vt:lpstr>
      <vt:lpstr>Μεταβλητότητα της Διαδικασίας (1/2)</vt:lpstr>
      <vt:lpstr>Μεταβλητότητα της Διαδικασίας (2/2)</vt:lpstr>
      <vt:lpstr>Μεταβλητότητα της Διαδικασίας, η κανονική κατανομή</vt:lpstr>
      <vt:lpstr>Μεταβλητότητα της Διαδικασίας, ποσοστά περιεχομένων στα κύρια διαστήματα</vt:lpstr>
      <vt:lpstr>Δείκτης Ικανότητας</vt:lpstr>
      <vt:lpstr>Στατιστικός Έλεγχος Ποιότητας (1/2)</vt:lpstr>
      <vt:lpstr>Στατιστικός Έλεγχος Ποιότητας (2/2)</vt:lpstr>
      <vt:lpstr>Μορφή τυπικού διαγράμματος ελέγχου</vt:lpstr>
      <vt:lpstr>Τύποι διαγραμμάτων ελέγχου</vt:lpstr>
      <vt:lpstr>Κατασκευή διαγράμματος ελέγχου μέσης τιμής και εύρους (1/8)</vt:lpstr>
      <vt:lpstr>Κατασκευή διαγράμματος ελέγχου μέσης τιμής και εύρους (2/8)</vt:lpstr>
      <vt:lpstr>Κατασκευή διαγράμματος ελέγχου μέσης τιμής και εύρους (3/8),  οι τιμές των συντελεστών</vt:lpstr>
      <vt:lpstr>Κατασκευή διαγράμματος ελέγχου μέσης τιμής και εύρους (4/8)</vt:lpstr>
      <vt:lpstr>Κατασκευή διαγράμματος ελέγχου μέσης τιμής και εύρους (5/8),  τα δείγματα</vt:lpstr>
      <vt:lpstr>Κατασκευή διαγράμματος ελέγχου μέσης τιμής και εύρους (6/8),  υπολογισμοί μέσων τιμών</vt:lpstr>
      <vt:lpstr>Κατασκευή διαγράμματος ελέγχου μέσης τιμής και εύρους (7/8), υπολογισμοί ορίων</vt:lpstr>
      <vt:lpstr>Κατασκευή διαγράμματος ελέγχου μέσης τιμής και εύρους (8/8), το τελικό διάγραμμα</vt:lpstr>
      <vt:lpstr>Ερμηνεία του διαγράμματος</vt:lpstr>
      <vt:lpstr>Άσκηση: Δημιουργία και ερμηνεία διαγράμματος ελέγχου με βάση τα ακόλουθα δείγματα</vt:lpstr>
      <vt:lpstr>Διάγραμμα τύπου p</vt:lpstr>
      <vt:lpstr>Παράδειγμα p-διαγράμματος (1/2)</vt:lpstr>
      <vt:lpstr>Παράδειγμα p-διαγράμματος (2/2)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Διοίκηση Ποιότητας</dc:title>
  <dc:creator>Τσέλιος Δημήτριος</dc:creator>
  <dc:description>ΑΝΟΙΧΤΑ ΑΚΑΔΗΜΑΙΚΑ ΜΑΘΗΜΑΤΑ </dc:description>
  <cp:lastModifiedBy>chris</cp:lastModifiedBy>
  <cp:revision>160</cp:revision>
  <dcterms:created xsi:type="dcterms:W3CDTF">2014-01-04T17:23:58Z</dcterms:created>
  <dcterms:modified xsi:type="dcterms:W3CDTF">2014-02-10T08:34:07Z</dcterms:modified>
  <cp:category>Εκπαιδευτικό υλικό</cp:category>
  <cp:contentStatus>Τελικό</cp:contentStatus>
</cp:coreProperties>
</file>