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89" r:id="rId2"/>
    <p:sldId id="257" r:id="rId3"/>
    <p:sldId id="259" r:id="rId4"/>
    <p:sldId id="261" r:id="rId5"/>
    <p:sldId id="262" r:id="rId6"/>
    <p:sldId id="264" r:id="rId7"/>
    <p:sldId id="266" r:id="rId8"/>
    <p:sldId id="415" r:id="rId9"/>
    <p:sldId id="416" r:id="rId10"/>
    <p:sldId id="417" r:id="rId11"/>
    <p:sldId id="418" r:id="rId12"/>
    <p:sldId id="419" r:id="rId13"/>
    <p:sldId id="420" r:id="rId14"/>
    <p:sldId id="401" r:id="rId15"/>
    <p:sldId id="402" r:id="rId16"/>
    <p:sldId id="403" r:id="rId17"/>
    <p:sldId id="404" r:id="rId18"/>
    <p:sldId id="405" r:id="rId19"/>
    <p:sldId id="406" r:id="rId20"/>
    <p:sldId id="407" r:id="rId21"/>
    <p:sldId id="408" r:id="rId22"/>
    <p:sldId id="409" r:id="rId23"/>
    <p:sldId id="410" r:id="rId24"/>
    <p:sldId id="411" r:id="rId25"/>
    <p:sldId id="412" r:id="rId26"/>
    <p:sldId id="413" r:id="rId27"/>
    <p:sldId id="414" r:id="rId28"/>
    <p:sldId id="280" r:id="rId29"/>
  </p:sldIdLst>
  <p:sldSz cx="9144000" cy="6858000" type="screen4x3"/>
  <p:notesSz cx="6858000" cy="9144000"/>
  <p:custDataLst>
    <p:tags r:id="rId31"/>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06" autoAdjust="0"/>
    <p:restoredTop sz="88172" autoAdjust="0"/>
  </p:normalViewPr>
  <p:slideViewPr>
    <p:cSldViewPr>
      <p:cViewPr>
        <p:scale>
          <a:sx n="66" d="100"/>
          <a:sy n="66" d="100"/>
        </p:scale>
        <p:origin x="-1530" y="-174"/>
      </p:cViewPr>
      <p:guideLst>
        <p:guide orient="horz" pos="2341"/>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21/8/2015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56FD67A-1BC1-4756-BD85-716D210E825A}" type="slidenum">
              <a:rPr lang="en-US" smtClean="0"/>
              <a:pPr/>
              <a:t>14</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0AC15ACB-23D6-4C39-AB4A-60E54A36DB1B}" type="slidenum">
              <a:rPr lang="en-US" smtClean="0"/>
              <a:pPr/>
              <a:t>15</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E8AC3C80-5638-460A-A663-21B34DE0D4B8}" type="slidenum">
              <a:rPr lang="en-US" smtClean="0"/>
              <a:pPr/>
              <a:t>16</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33E04229-96FF-4096-BC47-08F2282284BC}" type="slidenum">
              <a:rPr lang="en-US" smtClean="0"/>
              <a:pPr/>
              <a:t>17</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7E3AC78F-F310-4D38-92CE-2F2E4ADDDDD3}" type="slidenum">
              <a:rPr lang="en-US" smtClean="0"/>
              <a:pPr/>
              <a:t>18</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F245BCA1-F33E-412B-B1C3-917DB1AF22C4}" type="slidenum">
              <a:rPr lang="en-US" smtClean="0"/>
              <a:pPr/>
              <a:t>19</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2D115D5B-4125-4C56-922A-0C362CFF5A31}" type="slidenum">
              <a:rPr lang="en-US" smtClean="0"/>
              <a:pPr/>
              <a:t>20</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292EC12D-ECE6-44C9-97A6-F9B12766A8F3}" type="slidenum">
              <a:rPr lang="en-US" smtClean="0"/>
              <a:pPr/>
              <a:t>21</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1C558388-F7AA-45BA-9390-757B8D35354B}" type="slidenum">
              <a:rPr lang="en-US" smtClean="0"/>
              <a:pPr/>
              <a:t>22</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06AD3A6-D02D-4C67-B3C8-6A581A046D26}" type="slidenum">
              <a:rPr lang="en-US" smtClean="0"/>
              <a:pPr/>
              <a:t>23</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B99B8893-22B7-463A-BC02-3C861BDAEE30}" type="slidenum">
              <a:rPr lang="en-US" smtClean="0"/>
              <a:pPr/>
              <a:t>24</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9239BBA3-C33C-41D9-A2BD-E0FB04B6947F}" type="slidenum">
              <a:rPr lang="en-US" smtClean="0"/>
              <a:pPr/>
              <a:t>25</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B552FE89-B198-4834-AA93-80A6620C2505}" type="slidenum">
              <a:rPr lang="en-US" smtClean="0"/>
              <a:pPr/>
              <a:t>26</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EF9EA7D5-A0B2-43E5-A9B6-E6C4D22DDBB8}" type="slidenum">
              <a:rPr lang="en-US" smtClean="0"/>
              <a:pPr/>
              <a:t>27</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28</a:t>
            </a:fld>
            <a:endParaRPr lang="el-GR"/>
          </a:p>
        </p:txBody>
      </p:sp>
    </p:spTree>
    <p:extLst>
      <p:ext uri="{BB962C8B-B14F-4D97-AF65-F5344CB8AC3E}">
        <p14:creationId xmlns=""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a:p>
        </p:txBody>
      </p:sp>
    </p:spTree>
    <p:extLst>
      <p:ext uri="{BB962C8B-B14F-4D97-AF65-F5344CB8AC3E}">
        <p14:creationId xmlns=""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2816"/>
            <a:ext cx="7772400" cy="1470025"/>
          </a:xfrm>
        </p:spPr>
        <p:txBody>
          <a:bodyPr>
            <a:normAutofit/>
          </a:bodyPr>
          <a:lstStyle/>
          <a:p>
            <a:r>
              <a:rPr lang="el-GR" dirty="0" smtClean="0"/>
              <a:t>ΑΣΚΗΣΗ ΣΤΗΝ ΤΡΙΤΗ ΗΛΙΚΙΑ</a:t>
            </a:r>
            <a:endParaRPr lang="el-GR" dirty="0"/>
          </a:p>
        </p:txBody>
      </p:sp>
      <p:sp>
        <p:nvSpPr>
          <p:cNvPr id="3" name="Υπότιτλος 2"/>
          <p:cNvSpPr>
            <a:spLocks noGrp="1"/>
          </p:cNvSpPr>
          <p:nvPr>
            <p:ph type="subTitle" idx="1"/>
          </p:nvPr>
        </p:nvSpPr>
        <p:spPr>
          <a:xfrm>
            <a:off x="323528" y="3044552"/>
            <a:ext cx="8424936" cy="1752600"/>
          </a:xfrm>
        </p:spPr>
        <p:txBody>
          <a:bodyPr>
            <a:noAutofit/>
          </a:bodyPr>
          <a:lstStyle/>
          <a:p>
            <a:r>
              <a:rPr lang="el-GR" sz="2600" b="1" dirty="0" smtClean="0"/>
              <a:t>Ενότητα 6:</a:t>
            </a:r>
            <a:r>
              <a:rPr lang="en-US" sz="2600" dirty="0" smtClean="0"/>
              <a:t> </a:t>
            </a:r>
            <a:r>
              <a:rPr lang="el-GR" sz="2600" dirty="0" smtClean="0"/>
              <a:t>Ατομικές ασκήσεις για προθέρμανση και αποθεραπεία</a:t>
            </a:r>
          </a:p>
          <a:p>
            <a:endParaRPr lang="en-US" sz="2800" dirty="0" smtClean="0"/>
          </a:p>
          <a:p>
            <a:r>
              <a:rPr lang="el-GR" sz="2800" dirty="0" smtClean="0"/>
              <a:t>Βασιλική Ζήση, </a:t>
            </a:r>
            <a:r>
              <a:rPr lang="de-DE" sz="2800" dirty="0" smtClean="0"/>
              <a:t>Ph D</a:t>
            </a:r>
          </a:p>
          <a:p>
            <a:r>
              <a:rPr lang="el-GR" sz="2800" dirty="0" smtClean="0"/>
              <a:t>Τμήμα</a:t>
            </a:r>
            <a:r>
              <a:rPr lang="en-US" sz="2800" dirty="0" smtClean="0"/>
              <a:t> </a:t>
            </a:r>
            <a:r>
              <a:rPr lang="el-GR" sz="2800" dirty="0" smtClean="0"/>
              <a:t>Επιστήμης Φυσικής Αγωγής και Αθλητισμού</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4222151" y="5591191"/>
            <a:ext cx="4310289" cy="1025873"/>
          </a:xfrm>
          <a:prstGeom prst="rect">
            <a:avLst/>
          </a:prstGeom>
          <a:noFill/>
          <a:ln w="12700">
            <a:solidFill>
              <a:schemeClr val="accent1"/>
            </a:solidFill>
          </a:ln>
        </p:spPr>
      </p:pic>
      <p:grpSp>
        <p:nvGrpSpPr>
          <p:cNvPr id="4" name="Group 11"/>
          <p:cNvGrpSpPr/>
          <p:nvPr/>
        </p:nvGrpSpPr>
        <p:grpSpPr>
          <a:xfrm>
            <a:off x="657244" y="468279"/>
            <a:ext cx="7875196" cy="1303321"/>
            <a:chOff x="583004" y="468279"/>
            <a:chExt cx="7875196" cy="1303321"/>
          </a:xfrm>
        </p:grpSpPr>
        <p:pic>
          <p:nvPicPr>
            <p:cNvPr id="8" name="Picture 7"/>
            <p:cNvPicPr>
              <a:picLocks noChangeAspect="1"/>
            </p:cNvPicPr>
            <p:nvPr/>
          </p:nvPicPr>
          <p:blipFill>
            <a:blip r:embed="rId4" cstate="print"/>
            <a:stretch>
              <a:fillRect/>
            </a:stretch>
          </p:blipFill>
          <p:spPr>
            <a:xfrm>
              <a:off x="6489226" y="468279"/>
              <a:ext cx="1968974" cy="1303321"/>
            </a:xfrm>
            <a:prstGeom prst="rect">
              <a:avLst/>
            </a:prstGeom>
          </p:spPr>
        </p:pic>
        <p:grpSp>
          <p:nvGrpSpPr>
            <p:cNvPr id="6" name="Group 10"/>
            <p:cNvGrpSpPr/>
            <p:nvPr/>
          </p:nvGrpSpPr>
          <p:grpSpPr>
            <a:xfrm>
              <a:off x="583004" y="520290"/>
              <a:ext cx="4706844" cy="1224136"/>
              <a:chOff x="510996" y="520290"/>
              <a:chExt cx="4706844" cy="1224136"/>
            </a:xfrm>
          </p:grpSpPr>
          <p:pic>
            <p:nvPicPr>
              <p:cNvPr id="1032" name="Picture 8" descr="http://www.med.uth.gr/UploadFiles/image/kentavros.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10996" y="520290"/>
                <a:ext cx="1224136" cy="1224136"/>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Box 8"/>
              <p:cNvSpPr txBox="1"/>
              <p:nvPr/>
            </p:nvSpPr>
            <p:spPr>
              <a:xfrm>
                <a:off x="1763688" y="831907"/>
                <a:ext cx="3454152" cy="576064"/>
              </a:xfrm>
              <a:prstGeom prst="rect">
                <a:avLst/>
              </a:prstGeom>
              <a:noFill/>
            </p:spPr>
            <p:txBody>
              <a:bodyPr vert="horz" wrap="none" lIns="91440" tIns="45720" rIns="91440" bIns="45720" rtlCol="0" anchor="ctr">
                <a:normAutofit/>
              </a:bodyPr>
              <a:lstStyle/>
              <a:p>
                <a:r>
                  <a:rPr lang="el-GR" sz="2200" b="1" dirty="0" smtClean="0">
                    <a:solidFill>
                      <a:srgbClr val="7F2F2D"/>
                    </a:solidFill>
                    <a:effectLst>
                      <a:outerShdw blurRad="38100" dist="38100" dir="2700000" algn="tl">
                        <a:srgbClr val="000000">
                          <a:alpha val="43137"/>
                        </a:srgbClr>
                      </a:outerShdw>
                    </a:effectLst>
                  </a:rPr>
                  <a:t>ΠΑΝΕΠΙΣΤΗΜΙΟ ΘΕΣΣΑΛΙΑΣ</a:t>
                </a:r>
              </a:p>
            </p:txBody>
          </p:sp>
        </p:grpSp>
      </p:grpSp>
      <p:pic>
        <p:nvPicPr>
          <p:cNvPr id="1026" name="Picture 2" descr="C:\Users\Billis\Documents\Τεφαα Open e-Class\vasilis-template'\tefaa-logo.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72704" y="5607520"/>
            <a:ext cx="993216" cy="993216"/>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12" descr="D:\Τεφαα Open e-Class\ΘΕΟΔΩΡΑΚΗΣ ΜΑΘΗΜΑ\BYNCSA.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339975" y="5907088"/>
            <a:ext cx="1117600" cy="393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1143000"/>
          </a:xfrm>
        </p:spPr>
        <p:txBody>
          <a:bodyPr>
            <a:normAutofit/>
          </a:bodyPr>
          <a:lstStyle/>
          <a:p>
            <a:r>
              <a:rPr lang="el-GR" dirty="0" smtClean="0"/>
              <a:t>Κυκλικές κινήσεις των ώμων ΙΙ</a:t>
            </a:r>
            <a:endParaRPr lang="el-GR" dirty="0" smtClean="0">
              <a:solidFill>
                <a:prstClr val="black"/>
              </a:solidFill>
            </a:endParaRPr>
          </a:p>
        </p:txBody>
      </p:sp>
      <p:sp>
        <p:nvSpPr>
          <p:cNvPr id="3" name="Θέση περιεχομένου 2"/>
          <p:cNvSpPr>
            <a:spLocks noGrp="1"/>
          </p:cNvSpPr>
          <p:nvPr>
            <p:ph idx="1"/>
          </p:nvPr>
        </p:nvSpPr>
        <p:spPr>
          <a:xfrm>
            <a:off x="518864" y="1412776"/>
            <a:ext cx="8229600" cy="4680520"/>
          </a:xfrm>
        </p:spPr>
        <p:txBody>
          <a:bodyPr>
            <a:normAutofit fontScale="85000" lnSpcReduction="20000"/>
          </a:bodyPr>
          <a:lstStyle/>
          <a:p>
            <a:pPr marL="0" indent="0">
              <a:buNone/>
            </a:pPr>
            <a:r>
              <a:rPr lang="el-GR" b="1" dirty="0" smtClean="0"/>
              <a:t>Για </a:t>
            </a:r>
            <a:r>
              <a:rPr lang="el-GR" b="1" dirty="0" smtClean="0"/>
              <a:t>μεγαλύτερη επιβάρυνση</a:t>
            </a:r>
          </a:p>
          <a:p>
            <a:pPr marL="536575" indent="0"/>
            <a:r>
              <a:rPr lang="el-GR" dirty="0" smtClean="0"/>
              <a:t> Με βάρη που είναι απλά κρατημένα και τα χέρια προς τα κάτω </a:t>
            </a:r>
            <a:br>
              <a:rPr lang="el-GR" dirty="0" smtClean="0"/>
            </a:br>
            <a:endParaRPr lang="el-GR" dirty="0" smtClean="0"/>
          </a:p>
          <a:p>
            <a:pPr marL="0" indent="0">
              <a:buNone/>
            </a:pPr>
            <a:r>
              <a:rPr lang="el-GR" b="1" i="1" u="sng" dirty="0" smtClean="0"/>
              <a:t>Ιδέες για διασκέδαση</a:t>
            </a:r>
          </a:p>
          <a:p>
            <a:pPr marL="536575" indent="0"/>
            <a:r>
              <a:rPr lang="el-GR" dirty="0" smtClean="0"/>
              <a:t> Προσποιούμαστε ότι τραβάμε κουπί σε μια </a:t>
            </a:r>
            <a:r>
              <a:rPr lang="el-GR" dirty="0" smtClean="0"/>
              <a:t>βάρκα</a:t>
            </a:r>
            <a:r>
              <a:rPr lang="en-US" dirty="0" smtClean="0"/>
              <a:t/>
            </a:r>
            <a:br>
              <a:rPr lang="en-US" dirty="0" smtClean="0"/>
            </a:br>
            <a:endParaRPr lang="en-US" dirty="0" smtClean="0"/>
          </a:p>
          <a:p>
            <a:pPr marL="0" indent="0">
              <a:buNone/>
            </a:pPr>
            <a:r>
              <a:rPr lang="el-GR" b="1" i="1" u="sng" dirty="0" smtClean="0"/>
              <a:t>Οδηγίες</a:t>
            </a:r>
          </a:p>
          <a:p>
            <a:pPr marL="536575" indent="0"/>
            <a:r>
              <a:rPr lang="el-GR" dirty="0" smtClean="0"/>
              <a:t> Κύκλοι ώμων προς τα πίσω (5 φορές)</a:t>
            </a:r>
          </a:p>
          <a:p>
            <a:pPr marL="536575" indent="0"/>
            <a:r>
              <a:rPr lang="el-GR" dirty="0" smtClean="0"/>
              <a:t> Το ίδιο προς τα </a:t>
            </a:r>
            <a:r>
              <a:rPr lang="el-GR" dirty="0" smtClean="0"/>
              <a:t>εμπρός</a:t>
            </a:r>
            <a:endParaRPr lang="el-GR" dirty="0" smtClean="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10</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1143000"/>
          </a:xfrm>
        </p:spPr>
        <p:txBody>
          <a:bodyPr>
            <a:normAutofit/>
          </a:bodyPr>
          <a:lstStyle/>
          <a:p>
            <a:r>
              <a:rPr lang="el-GR" dirty="0" smtClean="0"/>
              <a:t>Διάταση του αυχένα Ι</a:t>
            </a:r>
            <a:endParaRPr lang="el-GR" dirty="0" smtClean="0">
              <a:solidFill>
                <a:prstClr val="black"/>
              </a:solidFill>
            </a:endParaRPr>
          </a:p>
        </p:txBody>
      </p:sp>
      <p:sp>
        <p:nvSpPr>
          <p:cNvPr id="3" name="Θέση περιεχομένου 2"/>
          <p:cNvSpPr>
            <a:spLocks noGrp="1"/>
          </p:cNvSpPr>
          <p:nvPr>
            <p:ph idx="1"/>
          </p:nvPr>
        </p:nvSpPr>
        <p:spPr>
          <a:xfrm>
            <a:off x="518864" y="1268760"/>
            <a:ext cx="8229600" cy="5040560"/>
          </a:xfrm>
        </p:spPr>
        <p:txBody>
          <a:bodyPr>
            <a:normAutofit fontScale="70000" lnSpcReduction="20000"/>
          </a:bodyPr>
          <a:lstStyle/>
          <a:p>
            <a:pPr marL="0" indent="0">
              <a:buNone/>
            </a:pPr>
            <a:r>
              <a:rPr lang="el-GR" b="1" dirty="0" smtClean="0"/>
              <a:t> Λειτουργικός σκοπός</a:t>
            </a:r>
          </a:p>
          <a:p>
            <a:pPr marL="536575" indent="0"/>
            <a:r>
              <a:rPr lang="el-GR" dirty="0" smtClean="0"/>
              <a:t> Βελτίωση ευκαμψίας</a:t>
            </a:r>
          </a:p>
          <a:p>
            <a:pPr marL="536575" indent="0"/>
            <a:r>
              <a:rPr lang="el-GR" dirty="0" smtClean="0"/>
              <a:t> Αύξηση του εύρους κίνησης του κεφαλιού</a:t>
            </a:r>
            <a:br>
              <a:rPr lang="el-GR" dirty="0" smtClean="0"/>
            </a:br>
            <a:endParaRPr lang="el-GR" dirty="0" smtClean="0"/>
          </a:p>
          <a:p>
            <a:pPr marL="0" indent="0">
              <a:buNone/>
            </a:pPr>
            <a:r>
              <a:rPr lang="el-GR" b="1" dirty="0" smtClean="0"/>
              <a:t>Μύες που ενεργοποιούνται</a:t>
            </a:r>
          </a:p>
          <a:p>
            <a:pPr marL="536575" indent="0"/>
            <a:r>
              <a:rPr lang="el-GR" dirty="0" smtClean="0"/>
              <a:t> Αυχένας (</a:t>
            </a:r>
            <a:r>
              <a:rPr lang="el-GR" dirty="0" err="1" smtClean="0"/>
              <a:t>στερνοκλειδομαστοειδής</a:t>
            </a:r>
            <a:r>
              <a:rPr lang="el-GR" dirty="0" smtClean="0"/>
              <a:t>)</a:t>
            </a:r>
          </a:p>
          <a:p>
            <a:pPr marL="536575" indent="0"/>
            <a:r>
              <a:rPr lang="el-GR" dirty="0" smtClean="0"/>
              <a:t> Άνω τμήμα της πλάτης (τραπεζοειδής </a:t>
            </a:r>
            <a:br>
              <a:rPr lang="el-GR" dirty="0" smtClean="0"/>
            </a:br>
            <a:endParaRPr lang="el-GR" dirty="0" smtClean="0"/>
          </a:p>
          <a:p>
            <a:pPr marL="0" indent="0">
              <a:buNone/>
            </a:pPr>
            <a:r>
              <a:rPr lang="el-GR" b="1" i="1" u="sng" dirty="0" smtClean="0"/>
              <a:t>Οδηγίες</a:t>
            </a:r>
          </a:p>
          <a:p>
            <a:pPr marL="536575" indent="0"/>
            <a:r>
              <a:rPr lang="el-GR" dirty="0" smtClean="0"/>
              <a:t> Κεφάλι δεξιά και μένω. </a:t>
            </a:r>
          </a:p>
          <a:p>
            <a:pPr marL="536575" indent="0"/>
            <a:r>
              <a:rPr lang="el-GR" dirty="0" smtClean="0"/>
              <a:t> Κεφάλι μπροστά και κάτω – μένω.</a:t>
            </a:r>
          </a:p>
          <a:p>
            <a:pPr marL="536575" indent="0"/>
            <a:r>
              <a:rPr lang="el-GR" dirty="0" smtClean="0"/>
              <a:t> Κεφάλι αριστερά και μένω.</a:t>
            </a:r>
            <a:endParaRPr lang="el-GR" dirty="0" smtClean="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11</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1143000"/>
          </a:xfrm>
        </p:spPr>
        <p:txBody>
          <a:bodyPr>
            <a:normAutofit/>
          </a:bodyPr>
          <a:lstStyle/>
          <a:p>
            <a:r>
              <a:rPr lang="el-GR" dirty="0" smtClean="0"/>
              <a:t>Διάταση του αυχένα ΙΙ</a:t>
            </a:r>
            <a:endParaRPr lang="el-GR" dirty="0" smtClean="0">
              <a:solidFill>
                <a:prstClr val="black"/>
              </a:solidFill>
            </a:endParaRPr>
          </a:p>
        </p:txBody>
      </p:sp>
      <p:sp>
        <p:nvSpPr>
          <p:cNvPr id="3" name="Θέση περιεχομένου 2"/>
          <p:cNvSpPr>
            <a:spLocks noGrp="1"/>
          </p:cNvSpPr>
          <p:nvPr>
            <p:ph idx="1"/>
          </p:nvPr>
        </p:nvSpPr>
        <p:spPr>
          <a:xfrm>
            <a:off x="518864" y="1412776"/>
            <a:ext cx="8229600" cy="4680520"/>
          </a:xfrm>
        </p:spPr>
        <p:txBody>
          <a:bodyPr>
            <a:normAutofit fontScale="70000" lnSpcReduction="20000"/>
          </a:bodyPr>
          <a:lstStyle/>
          <a:p>
            <a:pPr marL="0" indent="0">
              <a:buNone/>
            </a:pPr>
            <a:r>
              <a:rPr lang="el-GR" b="1" dirty="0" smtClean="0"/>
              <a:t> Παραλλαγές</a:t>
            </a:r>
            <a:endParaRPr lang="en-US" b="1" dirty="0" smtClean="0"/>
          </a:p>
          <a:p>
            <a:pPr marL="536575" indent="0"/>
            <a:r>
              <a:rPr lang="el-GR" dirty="0" smtClean="0"/>
              <a:t>  Κρατήστε το κεφάλι στη θέση που αισθάνεστε ελάχιστο πόνο για 10 </a:t>
            </a:r>
            <a:r>
              <a:rPr lang="el-GR" dirty="0" err="1" smtClean="0"/>
              <a:t>sec</a:t>
            </a:r>
            <a:r>
              <a:rPr lang="el-GR" dirty="0" smtClean="0"/>
              <a:t>.</a:t>
            </a:r>
            <a:br>
              <a:rPr lang="el-GR" dirty="0" smtClean="0"/>
            </a:br>
            <a:endParaRPr lang="el-GR" dirty="0" smtClean="0"/>
          </a:p>
          <a:p>
            <a:pPr marL="0" indent="0">
              <a:buNone/>
            </a:pPr>
            <a:r>
              <a:rPr lang="el-GR" b="1" i="1" u="sng" dirty="0" smtClean="0"/>
              <a:t>Ιδέες για διασκέδαση</a:t>
            </a:r>
          </a:p>
          <a:p>
            <a:pPr marL="536575" indent="0"/>
            <a:r>
              <a:rPr lang="el-GR" dirty="0" smtClean="0"/>
              <a:t>Προσποιούμαστε ότι κάποιος είναι πίσω μας και ψάχνουμε να τον δούμε, μια από τα αριστερά μια από τα δεξιά. </a:t>
            </a:r>
          </a:p>
          <a:p>
            <a:pPr marL="536575" indent="0"/>
            <a:r>
              <a:rPr lang="el-GR" dirty="0" smtClean="0"/>
              <a:t> Προσποιούμαστε ότι κάνουμε όπισθεν με το αυτοκίνητο και βλέπουμε πίσω.</a:t>
            </a:r>
            <a:br>
              <a:rPr lang="el-GR" dirty="0" smtClean="0"/>
            </a:br>
            <a:endParaRPr lang="el-GR" dirty="0" smtClean="0"/>
          </a:p>
          <a:p>
            <a:pPr marL="0" indent="0">
              <a:buNone/>
            </a:pPr>
            <a:r>
              <a:rPr lang="el-GR" b="1" i="1" dirty="0" smtClean="0"/>
              <a:t>Συμπληρωματικές πληροφορίες</a:t>
            </a:r>
            <a:endParaRPr lang="en-US" b="1" i="1" dirty="0" smtClean="0"/>
          </a:p>
          <a:p>
            <a:pPr marL="536575" indent="-536575"/>
            <a:r>
              <a:rPr lang="el-GR" dirty="0" smtClean="0"/>
              <a:t> Όχι πίσω κάμψη αυχένα. Η κίνηση αυτή δεν ασκεί κανένα μυ και είναι επικίνδυνη για τα άτομα με αυχενικό ή οστεοπόρωση</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12</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1143000"/>
          </a:xfrm>
        </p:spPr>
        <p:txBody>
          <a:bodyPr>
            <a:normAutofit/>
          </a:bodyPr>
          <a:lstStyle/>
          <a:p>
            <a:r>
              <a:rPr lang="el-GR" dirty="0" smtClean="0"/>
              <a:t>Διατάσεις των χεριών Ι</a:t>
            </a:r>
            <a:endParaRPr lang="el-GR" dirty="0" smtClean="0">
              <a:solidFill>
                <a:prstClr val="black"/>
              </a:solidFill>
            </a:endParaRPr>
          </a:p>
        </p:txBody>
      </p:sp>
      <p:sp>
        <p:nvSpPr>
          <p:cNvPr id="3" name="Θέση περιεχομένου 2"/>
          <p:cNvSpPr>
            <a:spLocks noGrp="1"/>
          </p:cNvSpPr>
          <p:nvPr>
            <p:ph idx="1"/>
          </p:nvPr>
        </p:nvSpPr>
        <p:spPr>
          <a:xfrm>
            <a:off x="518864" y="1268760"/>
            <a:ext cx="8229600" cy="5040560"/>
          </a:xfrm>
        </p:spPr>
        <p:txBody>
          <a:bodyPr>
            <a:normAutofit fontScale="62500" lnSpcReduction="20000"/>
          </a:bodyPr>
          <a:lstStyle/>
          <a:p>
            <a:pPr marL="0" indent="0">
              <a:buNone/>
            </a:pPr>
            <a:r>
              <a:rPr lang="el-GR" b="1" dirty="0" smtClean="0"/>
              <a:t> Λειτουργικός σκοπός</a:t>
            </a:r>
          </a:p>
          <a:p>
            <a:pPr marL="536575" indent="0"/>
            <a:r>
              <a:rPr lang="el-GR" dirty="0" smtClean="0"/>
              <a:t>  Βελτίωση εύρους κίνησης χεριών, ώμων και πλάτης</a:t>
            </a:r>
          </a:p>
          <a:p>
            <a:pPr marL="536575" indent="0"/>
            <a:r>
              <a:rPr lang="el-GR" dirty="0" smtClean="0"/>
              <a:t> Διάταση με σκοπό ευκολότερη άρση από κρεβάτι ή καρέκλα</a:t>
            </a:r>
          </a:p>
          <a:p>
            <a:pPr marL="536575" indent="0"/>
            <a:r>
              <a:rPr lang="el-GR" dirty="0" smtClean="0"/>
              <a:t> Προθέρμανση για αποφυγή τραυματισμού</a:t>
            </a:r>
            <a:br>
              <a:rPr lang="el-GR" dirty="0" smtClean="0"/>
            </a:br>
            <a:endParaRPr lang="el-GR" dirty="0" smtClean="0"/>
          </a:p>
          <a:p>
            <a:pPr marL="0" indent="0">
              <a:buNone/>
            </a:pPr>
            <a:r>
              <a:rPr lang="el-GR" b="1" dirty="0" smtClean="0"/>
              <a:t>Μύες που ενεργοποιούνται</a:t>
            </a:r>
          </a:p>
          <a:p>
            <a:pPr marL="536575" indent="0"/>
            <a:r>
              <a:rPr lang="el-GR" dirty="0" smtClean="0"/>
              <a:t> Ώμοι (δελτοειδής)</a:t>
            </a:r>
          </a:p>
          <a:p>
            <a:pPr marL="536575" indent="0"/>
            <a:r>
              <a:rPr lang="el-GR" dirty="0" smtClean="0"/>
              <a:t> Άνω τμήμα της πλάτης (τραπεζοειδής)</a:t>
            </a:r>
          </a:p>
          <a:p>
            <a:pPr marL="536575" indent="0"/>
            <a:r>
              <a:rPr lang="el-GR" dirty="0" smtClean="0"/>
              <a:t> Κάτω τμήμα πλάτης (πλατύς ραχιαίος, πλευρικός </a:t>
            </a:r>
            <a:r>
              <a:rPr lang="el-GR" dirty="0" err="1" smtClean="0"/>
              <a:t>ορθωτήρας</a:t>
            </a:r>
            <a:r>
              <a:rPr lang="el-GR" dirty="0" smtClean="0"/>
              <a:t>)</a:t>
            </a:r>
            <a:br>
              <a:rPr lang="el-GR" dirty="0" smtClean="0"/>
            </a:br>
            <a:endParaRPr lang="el-GR" dirty="0" smtClean="0"/>
          </a:p>
          <a:p>
            <a:pPr marL="0" indent="0">
              <a:buNone/>
            </a:pPr>
            <a:r>
              <a:rPr lang="el-GR" b="1" i="1" u="sng" dirty="0" smtClean="0"/>
              <a:t>Οδηγίες</a:t>
            </a:r>
          </a:p>
          <a:p>
            <a:pPr marL="812800" indent="-276225"/>
            <a:r>
              <a:rPr lang="el-GR" dirty="0" smtClean="0"/>
              <a:t> Με το δεξί χέρι πιέζω το ταβάνι, με το </a:t>
            </a:r>
            <a:br>
              <a:rPr lang="el-GR" dirty="0" smtClean="0"/>
            </a:br>
            <a:r>
              <a:rPr lang="el-GR" dirty="0" smtClean="0"/>
              <a:t>άλλο το πάτωμα. Μένω</a:t>
            </a:r>
          </a:p>
          <a:p>
            <a:pPr marL="536575" indent="0"/>
            <a:r>
              <a:rPr lang="el-GR" dirty="0" smtClean="0"/>
              <a:t> Αλλάζω χέρια. Πιέζω και μένω.</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13</a:t>
            </a:fld>
            <a:endParaRPr lang="el-GR" dirty="0"/>
          </a:p>
        </p:txBody>
      </p:sp>
      <p:sp>
        <p:nvSpPr>
          <p:cNvPr id="11" name="TextBox 10"/>
          <p:cNvSpPr txBox="1"/>
          <p:nvPr/>
        </p:nvSpPr>
        <p:spPr>
          <a:xfrm>
            <a:off x="6228184" y="5589240"/>
            <a:ext cx="2016224" cy="576064"/>
          </a:xfrm>
          <a:prstGeom prst="rect">
            <a:avLst/>
          </a:prstGeom>
        </p:spPr>
        <p:txBody>
          <a:bodyPr vert="horz" wrap="square" lIns="91440" tIns="45720" rIns="91440" bIns="45720" rtlCol="0" anchor="ctr">
            <a:normAutofit fontScale="92500"/>
          </a:bodyPr>
          <a:lstStyle/>
          <a:p>
            <a:r>
              <a:rPr lang="el-GR" dirty="0" smtClean="0"/>
              <a:t>Επανάληψη 5 φορές</a:t>
            </a:r>
          </a:p>
        </p:txBody>
      </p:sp>
      <p:sp>
        <p:nvSpPr>
          <p:cNvPr id="12" name="Right Brace 11"/>
          <p:cNvSpPr/>
          <p:nvPr/>
        </p:nvSpPr>
        <p:spPr>
          <a:xfrm>
            <a:off x="5868144" y="5445224"/>
            <a:ext cx="288032" cy="79208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152400"/>
            <a:ext cx="8229600" cy="914400"/>
          </a:xfrm>
        </p:spPr>
        <p:txBody>
          <a:bodyPr/>
          <a:lstStyle/>
          <a:p>
            <a:pPr eaLnBrk="1" hangingPunct="1">
              <a:defRPr/>
            </a:pPr>
            <a:r>
              <a:rPr lang="el-GR" dirty="0" smtClean="0"/>
              <a:t>Διατάσεις των χεριών ΙΙ</a:t>
            </a:r>
            <a:endParaRPr lang="en-US" dirty="0" smtClean="0"/>
          </a:p>
        </p:txBody>
      </p:sp>
      <p:sp>
        <p:nvSpPr>
          <p:cNvPr id="51203" name="Text Box 3"/>
          <p:cNvSpPr txBox="1">
            <a:spLocks noChangeArrowheads="1"/>
          </p:cNvSpPr>
          <p:nvPr/>
        </p:nvSpPr>
        <p:spPr bwMode="auto">
          <a:xfrm>
            <a:off x="573295" y="1158875"/>
            <a:ext cx="2062488" cy="523220"/>
          </a:xfrm>
          <a:prstGeom prst="rect">
            <a:avLst/>
          </a:prstGeom>
          <a:noFill/>
          <a:ln w="9525">
            <a:noFill/>
            <a:miter lim="800000"/>
            <a:headEnd/>
            <a:tailEnd/>
          </a:ln>
          <a:effectLst/>
        </p:spPr>
        <p:txBody>
          <a:bodyPr wrap="none">
            <a:spAutoFit/>
          </a:bodyPr>
          <a:lstStyle/>
          <a:p>
            <a:pPr>
              <a:defRPr/>
            </a:pPr>
            <a:r>
              <a:rPr lang="el-GR" sz="2800" b="1" dirty="0">
                <a:latin typeface="+mj-lt"/>
              </a:rPr>
              <a:t>Παραλλαγές</a:t>
            </a:r>
            <a:endParaRPr lang="en-US" sz="2800" b="1" dirty="0">
              <a:latin typeface="+mj-lt"/>
            </a:endParaRPr>
          </a:p>
        </p:txBody>
      </p:sp>
      <p:sp>
        <p:nvSpPr>
          <p:cNvPr id="9220" name="Text Box 4"/>
          <p:cNvSpPr txBox="1">
            <a:spLocks noChangeArrowheads="1"/>
          </p:cNvSpPr>
          <p:nvPr/>
        </p:nvSpPr>
        <p:spPr bwMode="auto">
          <a:xfrm>
            <a:off x="930275" y="1654175"/>
            <a:ext cx="7908925" cy="1717393"/>
          </a:xfrm>
          <a:prstGeom prst="rect">
            <a:avLst/>
          </a:prstGeom>
          <a:noFill/>
          <a:ln w="9525">
            <a:noFill/>
            <a:miter lim="800000"/>
            <a:headEnd/>
            <a:tailEnd/>
          </a:ln>
        </p:spPr>
        <p:txBody>
          <a:bodyPr>
            <a:spAutoFit/>
          </a:bodyPr>
          <a:lstStyle/>
          <a:p>
            <a:pPr>
              <a:lnSpc>
                <a:spcPct val="120000"/>
              </a:lnSpc>
              <a:buClr>
                <a:schemeClr val="folHlink"/>
              </a:buClr>
              <a:buFont typeface="Wingdings" pitchFamily="2" charset="2"/>
              <a:buChar char="§"/>
            </a:pPr>
            <a:r>
              <a:rPr lang="el-GR" sz="2200" dirty="0">
                <a:latin typeface="Calibri" pitchFamily="34" charset="0"/>
              </a:rPr>
              <a:t> Τα άτομα που δεν μπορούν να σηκώσουν ψηλά το χέρι τους λόγω κάποιου προβλήματος υγείας τα ενθαρρύνουμε να το σηκώσουν όσο μπορούν περισσότερο. Σταδιακά θα βελτιωθούν. Το ίδιο ισχύει και για την κίνηση προς τα κάτω.</a:t>
            </a:r>
            <a:endParaRPr lang="en-US" sz="2200" dirty="0">
              <a:latin typeface="Calibri" pitchFamily="34" charset="0"/>
            </a:endParaRPr>
          </a:p>
        </p:txBody>
      </p:sp>
      <p:sp>
        <p:nvSpPr>
          <p:cNvPr id="51207" name="Text Box 7"/>
          <p:cNvSpPr txBox="1">
            <a:spLocks noChangeArrowheads="1"/>
          </p:cNvSpPr>
          <p:nvPr/>
        </p:nvSpPr>
        <p:spPr bwMode="auto">
          <a:xfrm>
            <a:off x="589170" y="3825875"/>
            <a:ext cx="3406766" cy="523220"/>
          </a:xfrm>
          <a:prstGeom prst="rect">
            <a:avLst/>
          </a:prstGeom>
          <a:noFill/>
          <a:ln w="9525">
            <a:noFill/>
            <a:miter lim="800000"/>
            <a:headEnd/>
            <a:tailEnd/>
          </a:ln>
          <a:effectLst/>
        </p:spPr>
        <p:txBody>
          <a:bodyPr wrap="none">
            <a:spAutoFit/>
          </a:bodyPr>
          <a:lstStyle/>
          <a:p>
            <a:pPr>
              <a:defRPr/>
            </a:pPr>
            <a:r>
              <a:rPr lang="el-GR" sz="2800" b="1" i="1" u="sng" dirty="0">
                <a:latin typeface="+mj-lt"/>
              </a:rPr>
              <a:t>Ιδέες για διασκέδαση</a:t>
            </a:r>
            <a:endParaRPr lang="en-US" sz="2800" b="1" i="1" u="sng" dirty="0">
              <a:latin typeface="+mj-lt"/>
            </a:endParaRPr>
          </a:p>
        </p:txBody>
      </p:sp>
      <p:sp>
        <p:nvSpPr>
          <p:cNvPr id="9222" name="Text Box 8"/>
          <p:cNvSpPr txBox="1">
            <a:spLocks noChangeArrowheads="1"/>
          </p:cNvSpPr>
          <p:nvPr/>
        </p:nvSpPr>
        <p:spPr bwMode="auto">
          <a:xfrm>
            <a:off x="946150" y="4321175"/>
            <a:ext cx="7816850" cy="1717393"/>
          </a:xfrm>
          <a:prstGeom prst="rect">
            <a:avLst/>
          </a:prstGeom>
          <a:noFill/>
          <a:ln w="9525">
            <a:noFill/>
            <a:miter lim="800000"/>
            <a:headEnd/>
            <a:tailEnd/>
          </a:ln>
        </p:spPr>
        <p:txBody>
          <a:bodyPr>
            <a:spAutoFit/>
          </a:bodyPr>
          <a:lstStyle/>
          <a:p>
            <a:pPr>
              <a:lnSpc>
                <a:spcPct val="120000"/>
              </a:lnSpc>
              <a:buClr>
                <a:schemeClr val="folHlink"/>
              </a:buClr>
              <a:buFont typeface="Wingdings" pitchFamily="2" charset="2"/>
              <a:buChar char="§"/>
            </a:pPr>
            <a:r>
              <a:rPr lang="el-GR" sz="2200" dirty="0">
                <a:latin typeface="Calibri" pitchFamily="34" charset="0"/>
              </a:rPr>
              <a:t> Προσποιούμαστε ότι με το πάνω χέρι προσπαθούμε να πιάσουμε ένα αστέρι</a:t>
            </a:r>
          </a:p>
          <a:p>
            <a:pPr>
              <a:lnSpc>
                <a:spcPct val="120000"/>
              </a:lnSpc>
              <a:buClr>
                <a:schemeClr val="folHlink"/>
              </a:buClr>
              <a:buFont typeface="Wingdings" pitchFamily="2" charset="2"/>
              <a:buChar char="§"/>
            </a:pPr>
            <a:r>
              <a:rPr lang="el-GR" sz="2200" dirty="0">
                <a:latin typeface="Calibri" pitchFamily="34" charset="0"/>
              </a:rPr>
              <a:t> Προσποιούμαστε ότι με το κάτω χέρι προσπαθούμε να εμποδίσουμε ένα τυφλοπόντικα να βγει από τη φωλιά του</a:t>
            </a:r>
            <a:endParaRPr lang="en-US" sz="2200" dirty="0">
              <a:latin typeface="Calibri" pitchFamily="34" charset="0"/>
            </a:endParaRPr>
          </a:p>
        </p:txBody>
      </p:sp>
      <p:sp>
        <p:nvSpPr>
          <p:cNvPr id="9" name="Θέση αριθμού διαφάνειας 3"/>
          <p:cNvSpPr>
            <a:spLocks noGrp="1"/>
          </p:cNvSpPr>
          <p:nvPr>
            <p:ph type="sldNum" sz="quarter" idx="12"/>
          </p:nvPr>
        </p:nvSpPr>
        <p:spPr>
          <a:xfrm>
            <a:off x="6553200" y="6356350"/>
            <a:ext cx="2133600" cy="365125"/>
          </a:xfrm>
        </p:spPr>
        <p:txBody>
          <a:bodyPr/>
          <a:lstStyle/>
          <a:p>
            <a:fld id="{53C4726A-630D-4CB4-B088-BAB00F4188E9}" type="slidenum">
              <a:rPr lang="el-GR" smtClean="0"/>
              <a:pPr/>
              <a:t>14</a:t>
            </a:fld>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152400"/>
            <a:ext cx="8229600" cy="838200"/>
          </a:xfrm>
        </p:spPr>
        <p:txBody>
          <a:bodyPr/>
          <a:lstStyle/>
          <a:p>
            <a:pPr eaLnBrk="1" hangingPunct="1">
              <a:defRPr/>
            </a:pPr>
            <a:r>
              <a:rPr lang="el-GR" dirty="0" smtClean="0"/>
              <a:t>Πιέσεις χεριών Ι</a:t>
            </a:r>
            <a:endParaRPr lang="en-US" dirty="0" smtClean="0"/>
          </a:p>
        </p:txBody>
      </p:sp>
      <p:sp>
        <p:nvSpPr>
          <p:cNvPr id="53251" name="Text Box 3"/>
          <p:cNvSpPr txBox="1">
            <a:spLocks noChangeArrowheads="1"/>
          </p:cNvSpPr>
          <p:nvPr/>
        </p:nvSpPr>
        <p:spPr bwMode="auto">
          <a:xfrm>
            <a:off x="488579" y="1066800"/>
            <a:ext cx="3326873" cy="523220"/>
          </a:xfrm>
          <a:prstGeom prst="rect">
            <a:avLst/>
          </a:prstGeom>
          <a:noFill/>
          <a:ln w="9525">
            <a:noFill/>
            <a:miter lim="800000"/>
            <a:headEnd/>
            <a:tailEnd/>
          </a:ln>
          <a:effectLst/>
        </p:spPr>
        <p:txBody>
          <a:bodyPr wrap="none">
            <a:spAutoFit/>
          </a:bodyPr>
          <a:lstStyle/>
          <a:p>
            <a:pPr>
              <a:defRPr/>
            </a:pPr>
            <a:r>
              <a:rPr lang="el-GR" sz="2800" b="1" dirty="0">
                <a:latin typeface="+mj-lt"/>
              </a:rPr>
              <a:t>Λειτουργικός σκοπός</a:t>
            </a:r>
            <a:endParaRPr lang="en-US" sz="2800" b="1" dirty="0">
              <a:latin typeface="+mj-lt"/>
            </a:endParaRPr>
          </a:p>
        </p:txBody>
      </p:sp>
      <p:sp>
        <p:nvSpPr>
          <p:cNvPr id="10244" name="Text Box 4"/>
          <p:cNvSpPr txBox="1">
            <a:spLocks noChangeArrowheads="1"/>
          </p:cNvSpPr>
          <p:nvPr/>
        </p:nvSpPr>
        <p:spPr bwMode="auto">
          <a:xfrm>
            <a:off x="838200" y="1562100"/>
            <a:ext cx="7772400" cy="904863"/>
          </a:xfrm>
          <a:prstGeom prst="rect">
            <a:avLst/>
          </a:prstGeom>
          <a:noFill/>
          <a:ln w="9525">
            <a:noFill/>
            <a:miter lim="800000"/>
            <a:headEnd/>
            <a:tailEnd/>
          </a:ln>
        </p:spPr>
        <p:txBody>
          <a:bodyPr>
            <a:spAutoFit/>
          </a:bodyPr>
          <a:lstStyle/>
          <a:p>
            <a:pPr>
              <a:lnSpc>
                <a:spcPct val="120000"/>
              </a:lnSpc>
              <a:buClr>
                <a:schemeClr val="folHlink"/>
              </a:buClr>
              <a:buFont typeface="Wingdings" pitchFamily="2" charset="2"/>
              <a:buChar char="§"/>
            </a:pPr>
            <a:r>
              <a:rPr lang="el-GR" sz="2200" dirty="0">
                <a:latin typeface="Calibri" pitchFamily="34" charset="0"/>
              </a:rPr>
              <a:t> Βελτίωση εύρους κίνησης ώμων και άνω τμήματος πλάτης</a:t>
            </a:r>
          </a:p>
          <a:p>
            <a:pPr>
              <a:lnSpc>
                <a:spcPct val="120000"/>
              </a:lnSpc>
              <a:buClr>
                <a:schemeClr val="folHlink"/>
              </a:buClr>
              <a:buFont typeface="Wingdings" pitchFamily="2" charset="2"/>
              <a:buChar char="§"/>
            </a:pPr>
            <a:r>
              <a:rPr lang="el-GR" sz="2200" dirty="0">
                <a:latin typeface="Calibri" pitchFamily="34" charset="0"/>
              </a:rPr>
              <a:t>Προθέρμανση για αποφυγή τραυματισμού</a:t>
            </a:r>
            <a:endParaRPr lang="en-US" sz="2200" dirty="0">
              <a:latin typeface="Calibri" pitchFamily="34" charset="0"/>
            </a:endParaRPr>
          </a:p>
        </p:txBody>
      </p:sp>
      <p:sp>
        <p:nvSpPr>
          <p:cNvPr id="53253" name="Text Box 5"/>
          <p:cNvSpPr txBox="1">
            <a:spLocks noChangeArrowheads="1"/>
          </p:cNvSpPr>
          <p:nvPr/>
        </p:nvSpPr>
        <p:spPr bwMode="auto">
          <a:xfrm>
            <a:off x="534617" y="2667000"/>
            <a:ext cx="4325415" cy="523220"/>
          </a:xfrm>
          <a:prstGeom prst="rect">
            <a:avLst/>
          </a:prstGeom>
          <a:noFill/>
          <a:ln w="9525">
            <a:noFill/>
            <a:miter lim="800000"/>
            <a:headEnd/>
            <a:tailEnd/>
          </a:ln>
          <a:effectLst/>
        </p:spPr>
        <p:txBody>
          <a:bodyPr wrap="none">
            <a:spAutoFit/>
          </a:bodyPr>
          <a:lstStyle/>
          <a:p>
            <a:pPr>
              <a:defRPr/>
            </a:pPr>
            <a:r>
              <a:rPr lang="el-GR" sz="2800" b="1" dirty="0">
                <a:latin typeface="+mj-lt"/>
              </a:rPr>
              <a:t>Μύες που ενεργοποιούνται</a:t>
            </a:r>
            <a:endParaRPr lang="en-US" sz="2800" b="1" dirty="0">
              <a:latin typeface="+mj-lt"/>
            </a:endParaRPr>
          </a:p>
        </p:txBody>
      </p:sp>
      <p:sp>
        <p:nvSpPr>
          <p:cNvPr id="10246" name="Text Box 6"/>
          <p:cNvSpPr txBox="1">
            <a:spLocks noChangeArrowheads="1"/>
          </p:cNvSpPr>
          <p:nvPr/>
        </p:nvSpPr>
        <p:spPr bwMode="auto">
          <a:xfrm>
            <a:off x="884238" y="3041650"/>
            <a:ext cx="7480189" cy="1311128"/>
          </a:xfrm>
          <a:prstGeom prst="rect">
            <a:avLst/>
          </a:prstGeom>
          <a:noFill/>
          <a:ln w="9525">
            <a:noFill/>
            <a:miter lim="800000"/>
            <a:headEnd/>
            <a:tailEnd/>
          </a:ln>
        </p:spPr>
        <p:txBody>
          <a:bodyPr wrap="none">
            <a:spAutoFit/>
          </a:bodyPr>
          <a:lstStyle/>
          <a:p>
            <a:pPr>
              <a:lnSpc>
                <a:spcPct val="120000"/>
              </a:lnSpc>
              <a:buClr>
                <a:schemeClr val="folHlink"/>
              </a:buClr>
              <a:buFont typeface="Wingdings" pitchFamily="2" charset="2"/>
              <a:buChar char="§"/>
            </a:pPr>
            <a:r>
              <a:rPr lang="el-GR" sz="2200" dirty="0">
                <a:latin typeface="Calibri" pitchFamily="34" charset="0"/>
              </a:rPr>
              <a:t> Ώμοι (δελτοειδής)</a:t>
            </a:r>
          </a:p>
          <a:p>
            <a:pPr>
              <a:lnSpc>
                <a:spcPct val="120000"/>
              </a:lnSpc>
              <a:buClr>
                <a:schemeClr val="folHlink"/>
              </a:buClr>
              <a:buFont typeface="Wingdings" pitchFamily="2" charset="2"/>
              <a:buChar char="§"/>
            </a:pPr>
            <a:r>
              <a:rPr lang="el-GR" sz="2200" dirty="0">
                <a:latin typeface="Calibri" pitchFamily="34" charset="0"/>
              </a:rPr>
              <a:t> Άνω τμήμα της πλάτης (τραπεζοειδής)</a:t>
            </a:r>
          </a:p>
          <a:p>
            <a:pPr>
              <a:lnSpc>
                <a:spcPct val="120000"/>
              </a:lnSpc>
              <a:buClr>
                <a:schemeClr val="folHlink"/>
              </a:buClr>
              <a:buFont typeface="Wingdings" pitchFamily="2" charset="2"/>
              <a:buChar char="§"/>
            </a:pPr>
            <a:r>
              <a:rPr lang="el-GR" sz="2200" dirty="0">
                <a:latin typeface="Calibri" pitchFamily="34" charset="0"/>
              </a:rPr>
              <a:t> Κάτω τμήμα πλάτης (πλατύς ραχιαίος, πλευρικός </a:t>
            </a:r>
            <a:r>
              <a:rPr lang="el-GR" sz="2200" dirty="0" err="1">
                <a:latin typeface="Calibri" pitchFamily="34" charset="0"/>
              </a:rPr>
              <a:t>ορθωτήρας</a:t>
            </a:r>
            <a:r>
              <a:rPr lang="el-GR" sz="2200" dirty="0">
                <a:latin typeface="Calibri" pitchFamily="34" charset="0"/>
              </a:rPr>
              <a:t>)</a:t>
            </a:r>
            <a:endParaRPr lang="en-US" sz="2200" dirty="0">
              <a:latin typeface="Calibri" pitchFamily="34" charset="0"/>
            </a:endParaRPr>
          </a:p>
        </p:txBody>
      </p:sp>
      <p:sp>
        <p:nvSpPr>
          <p:cNvPr id="53255" name="Text Box 7"/>
          <p:cNvSpPr txBox="1">
            <a:spLocks noChangeArrowheads="1"/>
          </p:cNvSpPr>
          <p:nvPr/>
        </p:nvSpPr>
        <p:spPr bwMode="auto">
          <a:xfrm>
            <a:off x="547317" y="4495800"/>
            <a:ext cx="1387880" cy="523220"/>
          </a:xfrm>
          <a:prstGeom prst="rect">
            <a:avLst/>
          </a:prstGeom>
          <a:noFill/>
          <a:ln w="9525">
            <a:noFill/>
            <a:miter lim="800000"/>
            <a:headEnd/>
            <a:tailEnd/>
          </a:ln>
          <a:effectLst/>
        </p:spPr>
        <p:txBody>
          <a:bodyPr wrap="none">
            <a:spAutoFit/>
          </a:bodyPr>
          <a:lstStyle/>
          <a:p>
            <a:pPr>
              <a:defRPr/>
            </a:pPr>
            <a:r>
              <a:rPr lang="el-GR" sz="2800" b="1" i="1" u="sng" dirty="0">
                <a:latin typeface="+mj-lt"/>
              </a:rPr>
              <a:t>Οδηγίες</a:t>
            </a:r>
            <a:endParaRPr lang="en-US" sz="2800" b="1" i="1" u="sng" dirty="0">
              <a:latin typeface="+mj-lt"/>
            </a:endParaRPr>
          </a:p>
        </p:txBody>
      </p:sp>
      <p:sp>
        <p:nvSpPr>
          <p:cNvPr id="10248" name="Text Box 8"/>
          <p:cNvSpPr txBox="1">
            <a:spLocks noChangeArrowheads="1"/>
          </p:cNvSpPr>
          <p:nvPr/>
        </p:nvSpPr>
        <p:spPr bwMode="auto">
          <a:xfrm>
            <a:off x="896938" y="4962525"/>
            <a:ext cx="5431167" cy="1717393"/>
          </a:xfrm>
          <a:prstGeom prst="rect">
            <a:avLst/>
          </a:prstGeom>
          <a:noFill/>
          <a:ln w="9525">
            <a:noFill/>
            <a:miter lim="800000"/>
            <a:headEnd/>
            <a:tailEnd/>
          </a:ln>
        </p:spPr>
        <p:txBody>
          <a:bodyPr wrap="none">
            <a:spAutoFit/>
          </a:bodyPr>
          <a:lstStyle/>
          <a:p>
            <a:pPr>
              <a:lnSpc>
                <a:spcPct val="120000"/>
              </a:lnSpc>
              <a:buClr>
                <a:schemeClr val="folHlink"/>
              </a:buClr>
              <a:buFont typeface="Wingdings" pitchFamily="2" charset="2"/>
              <a:buChar char="§"/>
            </a:pPr>
            <a:r>
              <a:rPr lang="el-GR" sz="2200" dirty="0">
                <a:latin typeface="Calibri" pitchFamily="34" charset="0"/>
              </a:rPr>
              <a:t> Τεντώνω δύο χέρια προς το ταβάνι. Μένω.</a:t>
            </a:r>
          </a:p>
          <a:p>
            <a:pPr>
              <a:lnSpc>
                <a:spcPct val="120000"/>
              </a:lnSpc>
              <a:buClr>
                <a:schemeClr val="folHlink"/>
              </a:buClr>
              <a:buFont typeface="Wingdings" pitchFamily="2" charset="2"/>
              <a:buChar char="§"/>
            </a:pPr>
            <a:r>
              <a:rPr lang="el-GR" sz="2200" dirty="0">
                <a:latin typeface="Calibri" pitchFamily="34" charset="0"/>
              </a:rPr>
              <a:t> Τεντώνω δύο χέρια στο πλάι. Μένω.</a:t>
            </a:r>
          </a:p>
          <a:p>
            <a:pPr>
              <a:lnSpc>
                <a:spcPct val="120000"/>
              </a:lnSpc>
              <a:buClr>
                <a:schemeClr val="folHlink"/>
              </a:buClr>
              <a:buFont typeface="Wingdings" pitchFamily="2" charset="2"/>
              <a:buChar char="§"/>
            </a:pPr>
            <a:r>
              <a:rPr lang="el-GR" sz="2200" dirty="0">
                <a:latin typeface="Calibri" pitchFamily="34" charset="0"/>
              </a:rPr>
              <a:t> Τεντώνω δύο χέρια προς τα κάτω. Μένω</a:t>
            </a:r>
          </a:p>
          <a:p>
            <a:pPr>
              <a:lnSpc>
                <a:spcPct val="120000"/>
              </a:lnSpc>
              <a:buClr>
                <a:schemeClr val="folHlink"/>
              </a:buClr>
              <a:buFont typeface="Wingdings" pitchFamily="2" charset="2"/>
              <a:buNone/>
            </a:pPr>
            <a:r>
              <a:rPr lang="el-GR" sz="2200" dirty="0">
                <a:latin typeface="Calibri" pitchFamily="34" charset="0"/>
              </a:rPr>
              <a:t>(Επανάληψη σειράς 3 φορές)</a:t>
            </a:r>
            <a:endParaRPr lang="en-US" sz="2200" dirty="0">
              <a:latin typeface="Calibri" pitchFamily="34" charset="0"/>
            </a:endParaRPr>
          </a:p>
        </p:txBody>
      </p:sp>
      <p:sp>
        <p:nvSpPr>
          <p:cNvPr id="10" name="Θέση αριθμού διαφάνειας 3"/>
          <p:cNvSpPr>
            <a:spLocks noGrp="1"/>
          </p:cNvSpPr>
          <p:nvPr>
            <p:ph type="sldNum" sz="quarter" idx="12"/>
          </p:nvPr>
        </p:nvSpPr>
        <p:spPr>
          <a:xfrm>
            <a:off x="6553200" y="6356350"/>
            <a:ext cx="2133600" cy="365125"/>
          </a:xfrm>
        </p:spPr>
        <p:txBody>
          <a:bodyPr/>
          <a:lstStyle/>
          <a:p>
            <a:fld id="{53C4726A-630D-4CB4-B088-BAB00F4188E9}" type="slidenum">
              <a:rPr lang="el-GR" smtClean="0"/>
              <a:pPr/>
              <a:t>15</a:t>
            </a:fld>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152400"/>
            <a:ext cx="8229600" cy="914400"/>
          </a:xfrm>
        </p:spPr>
        <p:txBody>
          <a:bodyPr/>
          <a:lstStyle/>
          <a:p>
            <a:pPr eaLnBrk="1" hangingPunct="1">
              <a:defRPr/>
            </a:pPr>
            <a:r>
              <a:rPr lang="el-GR" dirty="0" smtClean="0"/>
              <a:t>Πιέσεις χεριών ΙΙ</a:t>
            </a:r>
            <a:endParaRPr lang="en-US" dirty="0" smtClean="0"/>
          </a:p>
        </p:txBody>
      </p:sp>
      <p:sp>
        <p:nvSpPr>
          <p:cNvPr id="55299" name="Text Box 3"/>
          <p:cNvSpPr txBox="1">
            <a:spLocks noChangeArrowheads="1"/>
          </p:cNvSpPr>
          <p:nvPr/>
        </p:nvSpPr>
        <p:spPr bwMode="auto">
          <a:xfrm>
            <a:off x="373146" y="1052736"/>
            <a:ext cx="2062488" cy="523220"/>
          </a:xfrm>
          <a:prstGeom prst="rect">
            <a:avLst/>
          </a:prstGeom>
          <a:noFill/>
          <a:ln w="9525">
            <a:noFill/>
            <a:miter lim="800000"/>
            <a:headEnd/>
            <a:tailEnd/>
          </a:ln>
          <a:effectLst/>
        </p:spPr>
        <p:txBody>
          <a:bodyPr wrap="none">
            <a:spAutoFit/>
          </a:bodyPr>
          <a:lstStyle/>
          <a:p>
            <a:pPr>
              <a:defRPr/>
            </a:pPr>
            <a:r>
              <a:rPr lang="el-GR" sz="2800" b="1" dirty="0">
                <a:latin typeface="+mj-lt"/>
              </a:rPr>
              <a:t>Παραλλαγές</a:t>
            </a:r>
            <a:endParaRPr lang="en-US" sz="2800" b="1" dirty="0">
              <a:latin typeface="+mj-lt"/>
            </a:endParaRPr>
          </a:p>
        </p:txBody>
      </p:sp>
      <p:sp>
        <p:nvSpPr>
          <p:cNvPr id="11268" name="Text Box 4"/>
          <p:cNvSpPr txBox="1">
            <a:spLocks noChangeArrowheads="1"/>
          </p:cNvSpPr>
          <p:nvPr/>
        </p:nvSpPr>
        <p:spPr bwMode="auto">
          <a:xfrm>
            <a:off x="685800" y="1548036"/>
            <a:ext cx="7918648" cy="1717393"/>
          </a:xfrm>
          <a:prstGeom prst="rect">
            <a:avLst/>
          </a:prstGeom>
          <a:noFill/>
          <a:ln w="9525">
            <a:noFill/>
            <a:miter lim="800000"/>
            <a:headEnd/>
            <a:tailEnd/>
          </a:ln>
        </p:spPr>
        <p:txBody>
          <a:bodyPr wrap="square">
            <a:spAutoFit/>
          </a:bodyPr>
          <a:lstStyle/>
          <a:p>
            <a:pPr>
              <a:lnSpc>
                <a:spcPct val="120000"/>
              </a:lnSpc>
              <a:buClr>
                <a:schemeClr val="folHlink"/>
              </a:buClr>
              <a:buFont typeface="Wingdings" pitchFamily="2" charset="2"/>
              <a:buChar char="§"/>
            </a:pPr>
            <a:r>
              <a:rPr lang="el-GR" sz="2200" dirty="0">
                <a:latin typeface="Calibri" pitchFamily="34" charset="0"/>
              </a:rPr>
              <a:t> Τα άτομα που δεν έχουν μεγάλο εύρος κίνησης στους ώμους  λόγω κάποιου προβλήματος υγείας, τα ενθαρρύνουμε να απλώσουν τα χέρια τους όσο μπορούν περισσότερο. Σταδιακά θα πρέπει να βελτιωθούν. Αυτό ισχύει για όλες τις κινήσεις.</a:t>
            </a:r>
            <a:endParaRPr lang="en-US" sz="2200" dirty="0">
              <a:latin typeface="Calibri" pitchFamily="34" charset="0"/>
            </a:endParaRPr>
          </a:p>
        </p:txBody>
      </p:sp>
      <p:sp>
        <p:nvSpPr>
          <p:cNvPr id="55301" name="Text Box 5"/>
          <p:cNvSpPr txBox="1">
            <a:spLocks noChangeArrowheads="1"/>
          </p:cNvSpPr>
          <p:nvPr/>
        </p:nvSpPr>
        <p:spPr bwMode="auto">
          <a:xfrm>
            <a:off x="373146" y="3501008"/>
            <a:ext cx="3406766" cy="523220"/>
          </a:xfrm>
          <a:prstGeom prst="rect">
            <a:avLst/>
          </a:prstGeom>
          <a:noFill/>
          <a:ln w="9525">
            <a:noFill/>
            <a:miter lim="800000"/>
            <a:headEnd/>
            <a:tailEnd/>
          </a:ln>
          <a:effectLst/>
        </p:spPr>
        <p:txBody>
          <a:bodyPr wrap="none">
            <a:spAutoFit/>
          </a:bodyPr>
          <a:lstStyle/>
          <a:p>
            <a:pPr>
              <a:defRPr/>
            </a:pPr>
            <a:r>
              <a:rPr lang="el-GR" sz="2800" b="1" i="1" u="sng" dirty="0">
                <a:latin typeface="+mj-lt"/>
              </a:rPr>
              <a:t>Ιδέες για διασκέδαση</a:t>
            </a:r>
            <a:endParaRPr lang="en-US" sz="2800" b="1" i="1" u="sng" dirty="0">
              <a:latin typeface="+mj-lt"/>
            </a:endParaRPr>
          </a:p>
        </p:txBody>
      </p:sp>
      <p:sp>
        <p:nvSpPr>
          <p:cNvPr id="11270" name="Text Box 6"/>
          <p:cNvSpPr txBox="1">
            <a:spLocks noChangeArrowheads="1"/>
          </p:cNvSpPr>
          <p:nvPr/>
        </p:nvSpPr>
        <p:spPr bwMode="auto">
          <a:xfrm>
            <a:off x="685800" y="3996308"/>
            <a:ext cx="8153400" cy="2529923"/>
          </a:xfrm>
          <a:prstGeom prst="rect">
            <a:avLst/>
          </a:prstGeom>
          <a:noFill/>
          <a:ln w="9525">
            <a:noFill/>
            <a:miter lim="800000"/>
            <a:headEnd/>
            <a:tailEnd/>
          </a:ln>
        </p:spPr>
        <p:txBody>
          <a:bodyPr>
            <a:spAutoFit/>
          </a:bodyPr>
          <a:lstStyle/>
          <a:p>
            <a:pPr>
              <a:lnSpc>
                <a:spcPct val="120000"/>
              </a:lnSpc>
              <a:buClr>
                <a:schemeClr val="folHlink"/>
              </a:buClr>
              <a:buFont typeface="Wingdings" pitchFamily="2" charset="2"/>
              <a:buChar char="§"/>
            </a:pPr>
            <a:r>
              <a:rPr lang="el-GR" sz="2200" dirty="0">
                <a:latin typeface="Calibri" pitchFamily="34" charset="0"/>
              </a:rPr>
              <a:t> Προσποιούμαστε ότι με τα χέρια προς τα πάνω </a:t>
            </a:r>
          </a:p>
          <a:p>
            <a:pPr>
              <a:lnSpc>
                <a:spcPct val="120000"/>
              </a:lnSpc>
              <a:buClr>
                <a:schemeClr val="folHlink"/>
              </a:buClr>
              <a:buFont typeface="Wingdings" pitchFamily="2" charset="2"/>
              <a:buNone/>
            </a:pPr>
            <a:r>
              <a:rPr lang="el-GR" sz="2200" dirty="0">
                <a:latin typeface="Calibri" pitchFamily="34" charset="0"/>
              </a:rPr>
              <a:t>προσπαθούμε να συγκρατήσουμε το ταβάνι.</a:t>
            </a:r>
          </a:p>
          <a:p>
            <a:pPr>
              <a:lnSpc>
                <a:spcPct val="120000"/>
              </a:lnSpc>
              <a:buClr>
                <a:schemeClr val="folHlink"/>
              </a:buClr>
              <a:buFont typeface="Wingdings" pitchFamily="2" charset="2"/>
              <a:buChar char="§"/>
            </a:pPr>
            <a:r>
              <a:rPr lang="el-GR" sz="2200" dirty="0">
                <a:latin typeface="Calibri" pitchFamily="34" charset="0"/>
              </a:rPr>
              <a:t> Προσποιούμαστε ότι με τα χέρια στο πλάι προσπαθούμε να μεγαλώσουμε σε φάρδος ένα διάδρομο.</a:t>
            </a:r>
          </a:p>
          <a:p>
            <a:pPr>
              <a:lnSpc>
                <a:spcPct val="120000"/>
              </a:lnSpc>
              <a:buClr>
                <a:schemeClr val="folHlink"/>
              </a:buClr>
              <a:buFont typeface="Wingdings" pitchFamily="2" charset="2"/>
              <a:buChar char="§"/>
            </a:pPr>
            <a:r>
              <a:rPr lang="el-GR" sz="2200" dirty="0">
                <a:latin typeface="Calibri" pitchFamily="34" charset="0"/>
              </a:rPr>
              <a:t> Προσποιούμαστε ότι με τα χέρια προς τα κάτω προσπαθούμε να συγκρατήσουμε μία σανίδα στο πάτωμα που ανασηκώνεται.</a:t>
            </a:r>
            <a:endParaRPr lang="en-US" sz="2200" dirty="0">
              <a:latin typeface="Calibri" pitchFamily="34" charset="0"/>
            </a:endParaRPr>
          </a:p>
        </p:txBody>
      </p:sp>
      <p:sp>
        <p:nvSpPr>
          <p:cNvPr id="8" name="Θέση αριθμού διαφάνειας 3"/>
          <p:cNvSpPr>
            <a:spLocks noGrp="1"/>
          </p:cNvSpPr>
          <p:nvPr>
            <p:ph type="sldNum" sz="quarter" idx="12"/>
          </p:nvPr>
        </p:nvSpPr>
        <p:spPr>
          <a:xfrm>
            <a:off x="6553200" y="6356350"/>
            <a:ext cx="2133600" cy="365125"/>
          </a:xfrm>
        </p:spPr>
        <p:txBody>
          <a:bodyPr/>
          <a:lstStyle/>
          <a:p>
            <a:fld id="{53C4726A-630D-4CB4-B088-BAB00F4188E9}" type="slidenum">
              <a:rPr lang="el-GR" smtClean="0"/>
              <a:pPr/>
              <a:t>16</a:t>
            </a:fld>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152400"/>
            <a:ext cx="8229600" cy="1066800"/>
          </a:xfrm>
        </p:spPr>
        <p:txBody>
          <a:bodyPr/>
          <a:lstStyle/>
          <a:p>
            <a:pPr eaLnBrk="1" hangingPunct="1">
              <a:defRPr/>
            </a:pPr>
            <a:r>
              <a:rPr lang="el-GR" dirty="0" smtClean="0"/>
              <a:t>Κυκλικές κινήσεις των χεριών Ι</a:t>
            </a:r>
            <a:endParaRPr lang="en-US" dirty="0" smtClean="0"/>
          </a:p>
        </p:txBody>
      </p:sp>
      <p:sp>
        <p:nvSpPr>
          <p:cNvPr id="57347" name="Text Box 3"/>
          <p:cNvSpPr txBox="1">
            <a:spLocks noChangeArrowheads="1"/>
          </p:cNvSpPr>
          <p:nvPr/>
        </p:nvSpPr>
        <p:spPr bwMode="auto">
          <a:xfrm>
            <a:off x="488579" y="1219200"/>
            <a:ext cx="3326873" cy="523220"/>
          </a:xfrm>
          <a:prstGeom prst="rect">
            <a:avLst/>
          </a:prstGeom>
          <a:noFill/>
          <a:ln w="9525">
            <a:noFill/>
            <a:miter lim="800000"/>
            <a:headEnd/>
            <a:tailEnd/>
          </a:ln>
          <a:effectLst/>
        </p:spPr>
        <p:txBody>
          <a:bodyPr wrap="none">
            <a:spAutoFit/>
          </a:bodyPr>
          <a:lstStyle/>
          <a:p>
            <a:pPr>
              <a:defRPr/>
            </a:pPr>
            <a:r>
              <a:rPr lang="el-GR" sz="2800" b="1" dirty="0">
                <a:latin typeface="+mj-lt"/>
              </a:rPr>
              <a:t>Λειτουργικός σκοπός</a:t>
            </a:r>
            <a:endParaRPr lang="en-US" sz="2800" b="1" dirty="0">
              <a:latin typeface="+mj-lt"/>
            </a:endParaRPr>
          </a:p>
        </p:txBody>
      </p:sp>
      <p:sp>
        <p:nvSpPr>
          <p:cNvPr id="12292" name="Text Box 4"/>
          <p:cNvSpPr txBox="1">
            <a:spLocks noChangeArrowheads="1"/>
          </p:cNvSpPr>
          <p:nvPr/>
        </p:nvSpPr>
        <p:spPr bwMode="auto">
          <a:xfrm>
            <a:off x="762000" y="1714500"/>
            <a:ext cx="8153400" cy="1717393"/>
          </a:xfrm>
          <a:prstGeom prst="rect">
            <a:avLst/>
          </a:prstGeom>
          <a:noFill/>
          <a:ln w="9525">
            <a:noFill/>
            <a:miter lim="800000"/>
            <a:headEnd/>
            <a:tailEnd/>
          </a:ln>
        </p:spPr>
        <p:txBody>
          <a:bodyPr>
            <a:spAutoFit/>
          </a:bodyPr>
          <a:lstStyle/>
          <a:p>
            <a:pPr>
              <a:lnSpc>
                <a:spcPct val="120000"/>
              </a:lnSpc>
              <a:buClr>
                <a:schemeClr val="folHlink"/>
              </a:buClr>
              <a:buFont typeface="Wingdings" pitchFamily="2" charset="2"/>
              <a:buChar char="§"/>
            </a:pPr>
            <a:r>
              <a:rPr lang="el-GR" sz="2200" dirty="0">
                <a:latin typeface="Calibri" pitchFamily="34" charset="0"/>
              </a:rPr>
              <a:t> Βελτίωση εύρους κίνησης χεριών, ώμων και πλάτης</a:t>
            </a:r>
          </a:p>
          <a:p>
            <a:pPr>
              <a:lnSpc>
                <a:spcPct val="120000"/>
              </a:lnSpc>
              <a:buClr>
                <a:schemeClr val="folHlink"/>
              </a:buClr>
              <a:buFont typeface="Wingdings" pitchFamily="2" charset="2"/>
              <a:buChar char="§"/>
            </a:pPr>
            <a:r>
              <a:rPr lang="el-GR" sz="2200" dirty="0">
                <a:latin typeface="Calibri" pitchFamily="34" charset="0"/>
              </a:rPr>
              <a:t> Διάταση με σκοπό ευκολότερη προσέγγιση αντικειμένων που βρίσκονται ψηλά, π.χ. σε ένα ράφι.</a:t>
            </a:r>
          </a:p>
          <a:p>
            <a:pPr>
              <a:lnSpc>
                <a:spcPct val="120000"/>
              </a:lnSpc>
              <a:buClr>
                <a:schemeClr val="folHlink"/>
              </a:buClr>
              <a:buFont typeface="Wingdings" pitchFamily="2" charset="2"/>
              <a:buChar char="§"/>
            </a:pPr>
            <a:r>
              <a:rPr lang="el-GR" sz="2200" dirty="0">
                <a:latin typeface="Calibri" pitchFamily="34" charset="0"/>
              </a:rPr>
              <a:t> Προθέρμανση για αποφυγή τραυματισμού</a:t>
            </a:r>
            <a:endParaRPr lang="en-US" sz="2200" dirty="0">
              <a:latin typeface="Calibri" pitchFamily="34" charset="0"/>
            </a:endParaRPr>
          </a:p>
        </p:txBody>
      </p:sp>
      <p:sp>
        <p:nvSpPr>
          <p:cNvPr id="57349" name="Text Box 5"/>
          <p:cNvSpPr txBox="1">
            <a:spLocks noChangeArrowheads="1"/>
          </p:cNvSpPr>
          <p:nvPr/>
        </p:nvSpPr>
        <p:spPr bwMode="auto">
          <a:xfrm>
            <a:off x="534617" y="3475038"/>
            <a:ext cx="4325415" cy="523220"/>
          </a:xfrm>
          <a:prstGeom prst="rect">
            <a:avLst/>
          </a:prstGeom>
          <a:noFill/>
          <a:ln w="9525">
            <a:noFill/>
            <a:miter lim="800000"/>
            <a:headEnd/>
            <a:tailEnd/>
          </a:ln>
          <a:effectLst/>
        </p:spPr>
        <p:txBody>
          <a:bodyPr wrap="none">
            <a:spAutoFit/>
          </a:bodyPr>
          <a:lstStyle/>
          <a:p>
            <a:pPr>
              <a:defRPr/>
            </a:pPr>
            <a:r>
              <a:rPr lang="el-GR" sz="2800" b="1" dirty="0">
                <a:latin typeface="+mj-lt"/>
              </a:rPr>
              <a:t>Μύες που ενεργοποιούνται</a:t>
            </a:r>
            <a:endParaRPr lang="en-US" sz="2800" b="1" dirty="0">
              <a:latin typeface="+mj-lt"/>
            </a:endParaRPr>
          </a:p>
        </p:txBody>
      </p:sp>
      <p:sp>
        <p:nvSpPr>
          <p:cNvPr id="12294" name="Text Box 6"/>
          <p:cNvSpPr txBox="1">
            <a:spLocks noChangeArrowheads="1"/>
          </p:cNvSpPr>
          <p:nvPr/>
        </p:nvSpPr>
        <p:spPr bwMode="auto">
          <a:xfrm>
            <a:off x="808038" y="3849688"/>
            <a:ext cx="2686050" cy="471539"/>
          </a:xfrm>
          <a:prstGeom prst="rect">
            <a:avLst/>
          </a:prstGeom>
          <a:noFill/>
          <a:ln w="9525">
            <a:noFill/>
            <a:miter lim="800000"/>
            <a:headEnd/>
            <a:tailEnd/>
          </a:ln>
        </p:spPr>
        <p:txBody>
          <a:bodyPr>
            <a:spAutoFit/>
          </a:bodyPr>
          <a:lstStyle/>
          <a:p>
            <a:pPr>
              <a:lnSpc>
                <a:spcPct val="120000"/>
              </a:lnSpc>
              <a:buClr>
                <a:schemeClr val="folHlink"/>
              </a:buClr>
              <a:buFont typeface="Wingdings" pitchFamily="2" charset="2"/>
              <a:buChar char="§"/>
            </a:pPr>
            <a:r>
              <a:rPr lang="el-GR" sz="2200" dirty="0">
                <a:latin typeface="Calibri" pitchFamily="34" charset="0"/>
              </a:rPr>
              <a:t> Ώμοι (δελτοειδής)</a:t>
            </a:r>
            <a:endParaRPr lang="en-US" sz="2200" dirty="0">
              <a:latin typeface="Calibri" pitchFamily="34" charset="0"/>
            </a:endParaRPr>
          </a:p>
        </p:txBody>
      </p:sp>
      <p:sp>
        <p:nvSpPr>
          <p:cNvPr id="57351" name="Text Box 7"/>
          <p:cNvSpPr txBox="1">
            <a:spLocks noChangeArrowheads="1"/>
          </p:cNvSpPr>
          <p:nvPr/>
        </p:nvSpPr>
        <p:spPr bwMode="auto">
          <a:xfrm>
            <a:off x="547317" y="4419600"/>
            <a:ext cx="1387880" cy="523220"/>
          </a:xfrm>
          <a:prstGeom prst="rect">
            <a:avLst/>
          </a:prstGeom>
          <a:noFill/>
          <a:ln w="9525">
            <a:noFill/>
            <a:miter lim="800000"/>
            <a:headEnd/>
            <a:tailEnd/>
          </a:ln>
          <a:effectLst/>
        </p:spPr>
        <p:txBody>
          <a:bodyPr wrap="none">
            <a:spAutoFit/>
          </a:bodyPr>
          <a:lstStyle/>
          <a:p>
            <a:pPr>
              <a:defRPr/>
            </a:pPr>
            <a:r>
              <a:rPr lang="el-GR" sz="2800" b="1" i="1" u="sng" dirty="0">
                <a:latin typeface="+mj-lt"/>
              </a:rPr>
              <a:t>Οδηγίες</a:t>
            </a:r>
            <a:endParaRPr lang="en-US" sz="2800" b="1" i="1" u="sng" dirty="0">
              <a:latin typeface="+mj-lt"/>
            </a:endParaRPr>
          </a:p>
        </p:txBody>
      </p:sp>
      <p:sp>
        <p:nvSpPr>
          <p:cNvPr id="12296" name="Text Box 8"/>
          <p:cNvSpPr txBox="1">
            <a:spLocks noChangeArrowheads="1"/>
          </p:cNvSpPr>
          <p:nvPr/>
        </p:nvSpPr>
        <p:spPr bwMode="auto">
          <a:xfrm>
            <a:off x="820738" y="4886325"/>
            <a:ext cx="7866062" cy="1717393"/>
          </a:xfrm>
          <a:prstGeom prst="rect">
            <a:avLst/>
          </a:prstGeom>
          <a:noFill/>
          <a:ln w="9525">
            <a:noFill/>
            <a:miter lim="800000"/>
            <a:headEnd/>
            <a:tailEnd/>
          </a:ln>
        </p:spPr>
        <p:txBody>
          <a:bodyPr>
            <a:spAutoFit/>
          </a:bodyPr>
          <a:lstStyle/>
          <a:p>
            <a:pPr>
              <a:lnSpc>
                <a:spcPct val="120000"/>
              </a:lnSpc>
              <a:buClr>
                <a:schemeClr val="folHlink"/>
              </a:buClr>
              <a:buFont typeface="Wingdings" pitchFamily="2" charset="2"/>
              <a:buChar char="§"/>
            </a:pPr>
            <a:r>
              <a:rPr lang="el-GR" sz="2200" dirty="0">
                <a:latin typeface="Calibri" pitchFamily="34" charset="0"/>
              </a:rPr>
              <a:t> Απλώστε δεξί χέρι στο πλάι. </a:t>
            </a:r>
          </a:p>
          <a:p>
            <a:pPr>
              <a:lnSpc>
                <a:spcPct val="120000"/>
              </a:lnSpc>
              <a:buClr>
                <a:schemeClr val="folHlink"/>
              </a:buClr>
              <a:buFont typeface="Wingdings" pitchFamily="2" charset="2"/>
              <a:buChar char="§"/>
            </a:pPr>
            <a:r>
              <a:rPr lang="el-GR" sz="2200" dirty="0">
                <a:latin typeface="Calibri" pitchFamily="34" charset="0"/>
              </a:rPr>
              <a:t> Πάμε μικρά </a:t>
            </a:r>
            <a:r>
              <a:rPr lang="el-GR" sz="2200" dirty="0" err="1">
                <a:latin typeface="Calibri" pitchFamily="34" charset="0"/>
              </a:rPr>
              <a:t>κυκλάκια</a:t>
            </a:r>
            <a:r>
              <a:rPr lang="el-GR" sz="2200" dirty="0">
                <a:latin typeface="Calibri" pitchFamily="34" charset="0"/>
              </a:rPr>
              <a:t>. Σιγά – σιγά μεγαλώνω τα </a:t>
            </a:r>
            <a:r>
              <a:rPr lang="el-GR" sz="2200" dirty="0" err="1">
                <a:latin typeface="Calibri" pitchFamily="34" charset="0"/>
              </a:rPr>
              <a:t>κυκλάκια</a:t>
            </a:r>
            <a:endParaRPr lang="el-GR" sz="2200" dirty="0">
              <a:latin typeface="Calibri" pitchFamily="34" charset="0"/>
            </a:endParaRPr>
          </a:p>
          <a:p>
            <a:pPr>
              <a:lnSpc>
                <a:spcPct val="120000"/>
              </a:lnSpc>
              <a:buClr>
                <a:schemeClr val="folHlink"/>
              </a:buClr>
              <a:buFont typeface="Wingdings" pitchFamily="2" charset="2"/>
              <a:buChar char="§"/>
            </a:pPr>
            <a:r>
              <a:rPr lang="el-GR" sz="2200" dirty="0">
                <a:latin typeface="Calibri" pitchFamily="34" charset="0"/>
              </a:rPr>
              <a:t> Στοπ. Το ίδιο προς τα πίσω. Στοπ.</a:t>
            </a:r>
          </a:p>
          <a:p>
            <a:pPr>
              <a:lnSpc>
                <a:spcPct val="120000"/>
              </a:lnSpc>
              <a:buClr>
                <a:schemeClr val="folHlink"/>
              </a:buClr>
              <a:buFont typeface="Wingdings" pitchFamily="2" charset="2"/>
              <a:buChar char="§"/>
            </a:pPr>
            <a:r>
              <a:rPr lang="el-GR" sz="2200" dirty="0">
                <a:latin typeface="Calibri" pitchFamily="34" charset="0"/>
              </a:rPr>
              <a:t> Το ίδιο με το άλλο χέρι. … (επανάληψη με το άλλο χέρι).</a:t>
            </a:r>
          </a:p>
        </p:txBody>
      </p:sp>
      <p:sp>
        <p:nvSpPr>
          <p:cNvPr id="10" name="Θέση αριθμού διαφάνειας 3"/>
          <p:cNvSpPr>
            <a:spLocks noGrp="1"/>
          </p:cNvSpPr>
          <p:nvPr>
            <p:ph type="sldNum" sz="quarter" idx="12"/>
          </p:nvPr>
        </p:nvSpPr>
        <p:spPr>
          <a:xfrm>
            <a:off x="6553200" y="6356350"/>
            <a:ext cx="2133600" cy="365125"/>
          </a:xfrm>
        </p:spPr>
        <p:txBody>
          <a:bodyPr/>
          <a:lstStyle/>
          <a:p>
            <a:fld id="{53C4726A-630D-4CB4-B088-BAB00F4188E9}" type="slidenum">
              <a:rPr lang="el-GR" smtClean="0"/>
              <a:pPr/>
              <a:t>17</a:t>
            </a:fld>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152400"/>
            <a:ext cx="8229600" cy="1219200"/>
          </a:xfrm>
        </p:spPr>
        <p:txBody>
          <a:bodyPr/>
          <a:lstStyle/>
          <a:p>
            <a:pPr eaLnBrk="1" hangingPunct="1">
              <a:defRPr/>
            </a:pPr>
            <a:r>
              <a:rPr lang="el-GR" dirty="0" smtClean="0"/>
              <a:t>Κυκλικές κινήσεις των χεριών ΙΙ</a:t>
            </a:r>
            <a:endParaRPr lang="en-US" dirty="0" smtClean="0"/>
          </a:p>
        </p:txBody>
      </p:sp>
      <p:sp>
        <p:nvSpPr>
          <p:cNvPr id="59395" name="Text Box 3"/>
          <p:cNvSpPr txBox="1">
            <a:spLocks noChangeArrowheads="1"/>
          </p:cNvSpPr>
          <p:nvPr/>
        </p:nvSpPr>
        <p:spPr bwMode="auto">
          <a:xfrm>
            <a:off x="470653" y="1524000"/>
            <a:ext cx="2062488" cy="523220"/>
          </a:xfrm>
          <a:prstGeom prst="rect">
            <a:avLst/>
          </a:prstGeom>
          <a:noFill/>
          <a:ln w="9525">
            <a:noFill/>
            <a:miter lim="800000"/>
            <a:headEnd/>
            <a:tailEnd/>
          </a:ln>
          <a:effectLst/>
        </p:spPr>
        <p:txBody>
          <a:bodyPr wrap="none">
            <a:spAutoFit/>
          </a:bodyPr>
          <a:lstStyle/>
          <a:p>
            <a:pPr>
              <a:defRPr/>
            </a:pPr>
            <a:r>
              <a:rPr lang="el-GR" sz="2800" b="1" dirty="0">
                <a:latin typeface="+mj-lt"/>
              </a:rPr>
              <a:t>Παραλλαγές</a:t>
            </a:r>
            <a:endParaRPr lang="en-US" sz="2800" b="1" dirty="0">
              <a:latin typeface="+mj-lt"/>
            </a:endParaRPr>
          </a:p>
        </p:txBody>
      </p:sp>
      <p:sp>
        <p:nvSpPr>
          <p:cNvPr id="13316" name="Text Box 4"/>
          <p:cNvSpPr txBox="1">
            <a:spLocks noChangeArrowheads="1"/>
          </p:cNvSpPr>
          <p:nvPr/>
        </p:nvSpPr>
        <p:spPr bwMode="auto">
          <a:xfrm>
            <a:off x="742950" y="2003425"/>
            <a:ext cx="7419975" cy="904863"/>
          </a:xfrm>
          <a:prstGeom prst="rect">
            <a:avLst/>
          </a:prstGeom>
          <a:noFill/>
          <a:ln w="9525">
            <a:noFill/>
            <a:miter lim="800000"/>
            <a:headEnd/>
            <a:tailEnd/>
          </a:ln>
        </p:spPr>
        <p:txBody>
          <a:bodyPr>
            <a:spAutoFit/>
          </a:bodyPr>
          <a:lstStyle/>
          <a:p>
            <a:pPr>
              <a:lnSpc>
                <a:spcPct val="120000"/>
              </a:lnSpc>
              <a:buClr>
                <a:schemeClr val="folHlink"/>
              </a:buClr>
              <a:buFont typeface="Wingdings" pitchFamily="2" charset="2"/>
              <a:buChar char="§"/>
            </a:pPr>
            <a:r>
              <a:rPr lang="el-GR" sz="2200" dirty="0">
                <a:latin typeface="Calibri" pitchFamily="34" charset="0"/>
              </a:rPr>
              <a:t> Για τα πιο γυμνασμένα άτομα, εκτελείτε ταυτόχρονα κύκλους με και τα δύο χέρια</a:t>
            </a:r>
            <a:endParaRPr lang="en-US" sz="2200" dirty="0">
              <a:latin typeface="Calibri" pitchFamily="34" charset="0"/>
            </a:endParaRPr>
          </a:p>
        </p:txBody>
      </p:sp>
      <p:sp>
        <p:nvSpPr>
          <p:cNvPr id="59397" name="Text Box 5"/>
          <p:cNvSpPr txBox="1">
            <a:spLocks noChangeArrowheads="1"/>
          </p:cNvSpPr>
          <p:nvPr/>
        </p:nvSpPr>
        <p:spPr bwMode="auto">
          <a:xfrm>
            <a:off x="486528" y="3162300"/>
            <a:ext cx="4445512" cy="523220"/>
          </a:xfrm>
          <a:prstGeom prst="rect">
            <a:avLst/>
          </a:prstGeom>
          <a:noFill/>
          <a:ln w="9525">
            <a:noFill/>
            <a:miter lim="800000"/>
            <a:headEnd/>
            <a:tailEnd/>
          </a:ln>
          <a:effectLst/>
        </p:spPr>
        <p:txBody>
          <a:bodyPr wrap="none">
            <a:spAutoFit/>
          </a:bodyPr>
          <a:lstStyle/>
          <a:p>
            <a:pPr>
              <a:defRPr/>
            </a:pPr>
            <a:r>
              <a:rPr lang="el-GR" sz="2800" b="1" dirty="0">
                <a:latin typeface="+mj-lt"/>
              </a:rPr>
              <a:t>Για μεγαλύτερη επιβάρυνση</a:t>
            </a:r>
            <a:endParaRPr lang="en-US" sz="2800" b="1" dirty="0">
              <a:latin typeface="+mj-lt"/>
            </a:endParaRPr>
          </a:p>
        </p:txBody>
      </p:sp>
      <p:sp>
        <p:nvSpPr>
          <p:cNvPr id="13318" name="Text Box 6"/>
          <p:cNvSpPr txBox="1">
            <a:spLocks noChangeArrowheads="1"/>
          </p:cNvSpPr>
          <p:nvPr/>
        </p:nvSpPr>
        <p:spPr bwMode="auto">
          <a:xfrm>
            <a:off x="758825" y="3613150"/>
            <a:ext cx="6642100" cy="471539"/>
          </a:xfrm>
          <a:prstGeom prst="rect">
            <a:avLst/>
          </a:prstGeom>
          <a:noFill/>
          <a:ln w="9525">
            <a:noFill/>
            <a:miter lim="800000"/>
            <a:headEnd/>
            <a:tailEnd/>
          </a:ln>
        </p:spPr>
        <p:txBody>
          <a:bodyPr>
            <a:spAutoFit/>
          </a:bodyPr>
          <a:lstStyle/>
          <a:p>
            <a:pPr>
              <a:lnSpc>
                <a:spcPct val="120000"/>
              </a:lnSpc>
              <a:buClr>
                <a:schemeClr val="folHlink"/>
              </a:buClr>
              <a:buFont typeface="Wingdings" pitchFamily="2" charset="2"/>
              <a:buChar char="§"/>
            </a:pPr>
            <a:r>
              <a:rPr lang="el-GR" sz="2200" dirty="0">
                <a:latin typeface="Calibri" pitchFamily="34" charset="0"/>
              </a:rPr>
              <a:t> Με βάρη 0.5 – 1 κιλό που κρατιούνται με τα χέρια.</a:t>
            </a:r>
            <a:endParaRPr lang="en-US" sz="2200" dirty="0">
              <a:latin typeface="Calibri" pitchFamily="34" charset="0"/>
            </a:endParaRPr>
          </a:p>
        </p:txBody>
      </p:sp>
      <p:sp>
        <p:nvSpPr>
          <p:cNvPr id="59399" name="Text Box 7"/>
          <p:cNvSpPr txBox="1">
            <a:spLocks noChangeArrowheads="1"/>
          </p:cNvSpPr>
          <p:nvPr/>
        </p:nvSpPr>
        <p:spPr bwMode="auto">
          <a:xfrm>
            <a:off x="486528" y="4473575"/>
            <a:ext cx="3406766" cy="523220"/>
          </a:xfrm>
          <a:prstGeom prst="rect">
            <a:avLst/>
          </a:prstGeom>
          <a:noFill/>
          <a:ln w="9525">
            <a:noFill/>
            <a:miter lim="800000"/>
            <a:headEnd/>
            <a:tailEnd/>
          </a:ln>
          <a:effectLst/>
        </p:spPr>
        <p:txBody>
          <a:bodyPr wrap="none">
            <a:spAutoFit/>
          </a:bodyPr>
          <a:lstStyle/>
          <a:p>
            <a:pPr>
              <a:defRPr/>
            </a:pPr>
            <a:r>
              <a:rPr lang="el-GR" sz="2800" b="1" i="1" u="sng" dirty="0">
                <a:latin typeface="+mj-lt"/>
              </a:rPr>
              <a:t>Ιδέες για διασκέδαση</a:t>
            </a:r>
            <a:endParaRPr lang="en-US" sz="2800" b="1" i="1" u="sng" dirty="0">
              <a:latin typeface="+mj-lt"/>
            </a:endParaRPr>
          </a:p>
        </p:txBody>
      </p:sp>
      <p:sp>
        <p:nvSpPr>
          <p:cNvPr id="13320" name="Text Box 8"/>
          <p:cNvSpPr txBox="1">
            <a:spLocks noChangeArrowheads="1"/>
          </p:cNvSpPr>
          <p:nvPr/>
        </p:nvSpPr>
        <p:spPr bwMode="auto">
          <a:xfrm>
            <a:off x="758825" y="4953000"/>
            <a:ext cx="8004175" cy="1311128"/>
          </a:xfrm>
          <a:prstGeom prst="rect">
            <a:avLst/>
          </a:prstGeom>
          <a:noFill/>
          <a:ln w="9525">
            <a:noFill/>
            <a:miter lim="800000"/>
            <a:headEnd/>
            <a:tailEnd/>
          </a:ln>
        </p:spPr>
        <p:txBody>
          <a:bodyPr>
            <a:spAutoFit/>
          </a:bodyPr>
          <a:lstStyle/>
          <a:p>
            <a:pPr>
              <a:lnSpc>
                <a:spcPct val="120000"/>
              </a:lnSpc>
              <a:buClr>
                <a:schemeClr val="folHlink"/>
              </a:buClr>
              <a:buFont typeface="Wingdings" pitchFamily="2" charset="2"/>
              <a:buChar char="§"/>
            </a:pPr>
            <a:r>
              <a:rPr lang="el-GR" sz="2200" dirty="0">
                <a:latin typeface="Calibri" pitchFamily="34" charset="0"/>
              </a:rPr>
              <a:t> Προσποιούμαστε ότι ζωγραφίζουμε κύκλους σε ένα τοίχο στο πλάι</a:t>
            </a:r>
          </a:p>
          <a:p>
            <a:pPr>
              <a:lnSpc>
                <a:spcPct val="120000"/>
              </a:lnSpc>
              <a:buClr>
                <a:schemeClr val="folHlink"/>
              </a:buClr>
              <a:buFont typeface="Wingdings" pitchFamily="2" charset="2"/>
              <a:buChar char="§"/>
            </a:pPr>
            <a:r>
              <a:rPr lang="el-GR" sz="2200" dirty="0">
                <a:latin typeface="Calibri" pitchFamily="34" charset="0"/>
              </a:rPr>
              <a:t> Οι κύκλοι εκτελούνται σύμφωνα ή αντίθετα με τη φορά του ρολογιού με σταμάτημα σε διαφορετικό σημείο κάθε φορά.</a:t>
            </a:r>
            <a:endParaRPr lang="en-US" sz="2200" dirty="0">
              <a:latin typeface="Calibri" pitchFamily="34" charset="0"/>
            </a:endParaRPr>
          </a:p>
        </p:txBody>
      </p:sp>
      <p:sp>
        <p:nvSpPr>
          <p:cNvPr id="10" name="Θέση αριθμού διαφάνειας 3"/>
          <p:cNvSpPr>
            <a:spLocks noGrp="1"/>
          </p:cNvSpPr>
          <p:nvPr>
            <p:ph type="sldNum" sz="quarter" idx="12"/>
          </p:nvPr>
        </p:nvSpPr>
        <p:spPr>
          <a:xfrm>
            <a:off x="6553200" y="6356350"/>
            <a:ext cx="2133600" cy="365125"/>
          </a:xfrm>
        </p:spPr>
        <p:txBody>
          <a:bodyPr/>
          <a:lstStyle/>
          <a:p>
            <a:fld id="{53C4726A-630D-4CB4-B088-BAB00F4188E9}" type="slidenum">
              <a:rPr lang="el-GR" smtClean="0"/>
              <a:pPr/>
              <a:t>18</a:t>
            </a:fld>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152400"/>
            <a:ext cx="8229600" cy="1066800"/>
          </a:xfrm>
        </p:spPr>
        <p:txBody>
          <a:bodyPr/>
          <a:lstStyle/>
          <a:p>
            <a:pPr eaLnBrk="1" hangingPunct="1">
              <a:defRPr/>
            </a:pPr>
            <a:r>
              <a:rPr lang="el-GR" dirty="0" smtClean="0"/>
              <a:t>Πιέσεις πλάτης Ι</a:t>
            </a:r>
            <a:endParaRPr lang="en-US" dirty="0" smtClean="0"/>
          </a:p>
        </p:txBody>
      </p:sp>
      <p:sp>
        <p:nvSpPr>
          <p:cNvPr id="61443" name="Text Box 3"/>
          <p:cNvSpPr txBox="1">
            <a:spLocks noChangeArrowheads="1"/>
          </p:cNvSpPr>
          <p:nvPr/>
        </p:nvSpPr>
        <p:spPr bwMode="auto">
          <a:xfrm>
            <a:off x="704603" y="1447023"/>
            <a:ext cx="3326873" cy="523220"/>
          </a:xfrm>
          <a:prstGeom prst="rect">
            <a:avLst/>
          </a:prstGeom>
          <a:noFill/>
          <a:ln w="9525">
            <a:noFill/>
            <a:miter lim="800000"/>
            <a:headEnd/>
            <a:tailEnd/>
          </a:ln>
          <a:effectLst/>
        </p:spPr>
        <p:txBody>
          <a:bodyPr wrap="none">
            <a:spAutoFit/>
          </a:bodyPr>
          <a:lstStyle/>
          <a:p>
            <a:pPr>
              <a:defRPr/>
            </a:pPr>
            <a:r>
              <a:rPr lang="el-GR" sz="2800" b="1" dirty="0">
                <a:latin typeface="+mj-lt"/>
              </a:rPr>
              <a:t>Λειτουργικός σκοπός</a:t>
            </a:r>
            <a:endParaRPr lang="en-US" sz="2800" b="1" dirty="0">
              <a:latin typeface="+mj-lt"/>
            </a:endParaRPr>
          </a:p>
        </p:txBody>
      </p:sp>
      <p:sp>
        <p:nvSpPr>
          <p:cNvPr id="14340" name="Text Box 4"/>
          <p:cNvSpPr txBox="1">
            <a:spLocks noChangeArrowheads="1"/>
          </p:cNvSpPr>
          <p:nvPr/>
        </p:nvSpPr>
        <p:spPr bwMode="auto">
          <a:xfrm>
            <a:off x="1066800" y="1942323"/>
            <a:ext cx="7772400" cy="2278765"/>
          </a:xfrm>
          <a:prstGeom prst="rect">
            <a:avLst/>
          </a:prstGeom>
          <a:noFill/>
          <a:ln w="9525">
            <a:noFill/>
            <a:miter lim="800000"/>
            <a:headEnd/>
            <a:tailEnd/>
          </a:ln>
        </p:spPr>
        <p:txBody>
          <a:bodyPr>
            <a:spAutoFit/>
          </a:bodyPr>
          <a:lstStyle/>
          <a:p>
            <a:pPr>
              <a:lnSpc>
                <a:spcPct val="120000"/>
              </a:lnSpc>
              <a:buClr>
                <a:schemeClr val="folHlink"/>
              </a:buClr>
              <a:buFont typeface="Wingdings" pitchFamily="2" charset="2"/>
              <a:buChar char="§"/>
            </a:pPr>
            <a:r>
              <a:rPr lang="el-GR" sz="2400" dirty="0">
                <a:latin typeface="Calibri" pitchFamily="34" charset="0"/>
              </a:rPr>
              <a:t> Βελτίωση εύρους κίνησης των ώμων και του άνω τμήματος της πλάτης</a:t>
            </a:r>
          </a:p>
          <a:p>
            <a:pPr>
              <a:lnSpc>
                <a:spcPct val="120000"/>
              </a:lnSpc>
              <a:buClr>
                <a:schemeClr val="folHlink"/>
              </a:buClr>
              <a:buFont typeface="Wingdings" pitchFamily="2" charset="2"/>
              <a:buChar char="§"/>
            </a:pPr>
            <a:r>
              <a:rPr lang="el-GR" sz="2400" dirty="0">
                <a:latin typeface="Calibri" pitchFamily="34" charset="0"/>
              </a:rPr>
              <a:t> Έλξη των ώμων προς τα πίσω με στόχο τη διευκόλυνση της σωστής στάσης του σώματος.</a:t>
            </a:r>
          </a:p>
          <a:p>
            <a:pPr>
              <a:lnSpc>
                <a:spcPct val="120000"/>
              </a:lnSpc>
              <a:buClr>
                <a:schemeClr val="folHlink"/>
              </a:buClr>
              <a:buFont typeface="Wingdings" pitchFamily="2" charset="2"/>
              <a:buChar char="§"/>
            </a:pPr>
            <a:r>
              <a:rPr lang="el-GR" sz="2400" dirty="0">
                <a:latin typeface="Calibri" pitchFamily="34" charset="0"/>
              </a:rPr>
              <a:t> Προθέρμανση για αποφυγή τραυματισμού</a:t>
            </a:r>
            <a:endParaRPr lang="en-US" sz="2400" dirty="0">
              <a:latin typeface="Calibri" pitchFamily="34" charset="0"/>
            </a:endParaRPr>
          </a:p>
        </p:txBody>
      </p:sp>
      <p:sp>
        <p:nvSpPr>
          <p:cNvPr id="61445" name="Text Box 5"/>
          <p:cNvSpPr txBox="1">
            <a:spLocks noChangeArrowheads="1"/>
          </p:cNvSpPr>
          <p:nvPr/>
        </p:nvSpPr>
        <p:spPr bwMode="auto">
          <a:xfrm>
            <a:off x="750641" y="4405243"/>
            <a:ext cx="4325415" cy="523220"/>
          </a:xfrm>
          <a:prstGeom prst="rect">
            <a:avLst/>
          </a:prstGeom>
          <a:noFill/>
          <a:ln w="9525">
            <a:noFill/>
            <a:miter lim="800000"/>
            <a:headEnd/>
            <a:tailEnd/>
          </a:ln>
          <a:effectLst/>
        </p:spPr>
        <p:txBody>
          <a:bodyPr wrap="none">
            <a:spAutoFit/>
          </a:bodyPr>
          <a:lstStyle/>
          <a:p>
            <a:pPr>
              <a:defRPr/>
            </a:pPr>
            <a:r>
              <a:rPr lang="el-GR" sz="2800" b="1" dirty="0">
                <a:latin typeface="+mj-lt"/>
              </a:rPr>
              <a:t>Μύες που ενεργοποιούνται</a:t>
            </a:r>
            <a:endParaRPr lang="en-US" sz="2800" b="1" dirty="0">
              <a:latin typeface="+mj-lt"/>
            </a:endParaRPr>
          </a:p>
        </p:txBody>
      </p:sp>
      <p:sp>
        <p:nvSpPr>
          <p:cNvPr id="14342" name="Text Box 6"/>
          <p:cNvSpPr txBox="1">
            <a:spLocks noChangeArrowheads="1"/>
          </p:cNvSpPr>
          <p:nvPr/>
        </p:nvSpPr>
        <p:spPr bwMode="auto">
          <a:xfrm>
            <a:off x="1112838" y="4856093"/>
            <a:ext cx="5592044" cy="949171"/>
          </a:xfrm>
          <a:prstGeom prst="rect">
            <a:avLst/>
          </a:prstGeom>
          <a:noFill/>
          <a:ln w="9525">
            <a:noFill/>
            <a:miter lim="800000"/>
            <a:headEnd/>
            <a:tailEnd/>
          </a:ln>
        </p:spPr>
        <p:txBody>
          <a:bodyPr wrap="none">
            <a:spAutoFit/>
          </a:bodyPr>
          <a:lstStyle/>
          <a:p>
            <a:pPr>
              <a:lnSpc>
                <a:spcPct val="120000"/>
              </a:lnSpc>
              <a:buClr>
                <a:schemeClr val="folHlink"/>
              </a:buClr>
              <a:buFont typeface="Wingdings" pitchFamily="2" charset="2"/>
              <a:buChar char="§"/>
            </a:pPr>
            <a:r>
              <a:rPr lang="el-GR" sz="2400" dirty="0">
                <a:latin typeface="Calibri" pitchFamily="34" charset="0"/>
              </a:rPr>
              <a:t> Άνω τμήμα της πλάτης (τραπεζοειδής)</a:t>
            </a:r>
          </a:p>
          <a:p>
            <a:pPr>
              <a:lnSpc>
                <a:spcPct val="120000"/>
              </a:lnSpc>
              <a:buClr>
                <a:schemeClr val="folHlink"/>
              </a:buClr>
              <a:buFont typeface="Wingdings" pitchFamily="2" charset="2"/>
              <a:buChar char="§"/>
            </a:pPr>
            <a:r>
              <a:rPr lang="el-GR" sz="2400" dirty="0">
                <a:latin typeface="Calibri" pitchFamily="34" charset="0"/>
              </a:rPr>
              <a:t> Κάτω τμήμα της πλάτης (πλατύς ραχιαίος</a:t>
            </a:r>
            <a:endParaRPr lang="en-US" sz="2400" dirty="0">
              <a:latin typeface="Calibri" pitchFamily="34" charset="0"/>
            </a:endParaRPr>
          </a:p>
        </p:txBody>
      </p:sp>
      <p:sp>
        <p:nvSpPr>
          <p:cNvPr id="8" name="Θέση αριθμού διαφάνειας 3"/>
          <p:cNvSpPr>
            <a:spLocks noGrp="1"/>
          </p:cNvSpPr>
          <p:nvPr>
            <p:ph type="sldNum" sz="quarter" idx="12"/>
          </p:nvPr>
        </p:nvSpPr>
        <p:spPr>
          <a:xfrm>
            <a:off x="6553200" y="6356350"/>
            <a:ext cx="2133600" cy="365125"/>
          </a:xfrm>
        </p:spPr>
        <p:txBody>
          <a:bodyPr/>
          <a:lstStyle/>
          <a:p>
            <a:fld id="{53C4726A-630D-4CB4-B088-BAB00F4188E9}" type="slidenum">
              <a:rPr lang="el-GR" smtClean="0"/>
              <a:pPr/>
              <a:t>19</a:t>
            </a:fld>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pPr/>
              <a:t>2</a:t>
            </a:fld>
            <a:endParaRPr lang="el-GR" dirty="0"/>
          </a:p>
        </p:txBody>
      </p:sp>
      <p:pic>
        <p:nvPicPr>
          <p:cNvPr id="7" name="Picture 12" descr="D:\Τεφαα Open e-Class\ΘΕΟΔΩΡΑΚΗΣ ΜΑΘΗΜΑ\BYNCSA.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23928" y="4869160"/>
            <a:ext cx="1117600" cy="393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762000" y="3382144"/>
            <a:ext cx="7696200" cy="1717393"/>
          </a:xfrm>
          <a:prstGeom prst="rect">
            <a:avLst/>
          </a:prstGeom>
          <a:noFill/>
          <a:ln w="9525">
            <a:noFill/>
            <a:miter lim="800000"/>
            <a:headEnd/>
            <a:tailEnd/>
          </a:ln>
        </p:spPr>
        <p:txBody>
          <a:bodyPr>
            <a:spAutoFit/>
          </a:bodyPr>
          <a:lstStyle/>
          <a:p>
            <a:pPr>
              <a:lnSpc>
                <a:spcPct val="120000"/>
              </a:lnSpc>
              <a:buClr>
                <a:schemeClr val="folHlink"/>
              </a:buClr>
              <a:buFont typeface="Wingdings" pitchFamily="2" charset="2"/>
              <a:buChar char="§"/>
            </a:pPr>
            <a:r>
              <a:rPr lang="el-GR" sz="2200" dirty="0">
                <a:latin typeface="Calibri" pitchFamily="34" charset="0"/>
              </a:rPr>
              <a:t> Τα άτομα στα οποία έχει τοποθετηθεί πρόσφατα βηματοδότης ή υποβλήθηκαν σε χειρουργική επέμβαση στην καρδιά, το στήθος, κ.λπ. δεν θα πρέπει να εκτελούν αυτή την άσκηση χωρίς την άδεια από το γιατρό τους.</a:t>
            </a:r>
            <a:endParaRPr lang="en-US" sz="2200" dirty="0">
              <a:latin typeface="Calibri" pitchFamily="34" charset="0"/>
            </a:endParaRPr>
          </a:p>
        </p:txBody>
      </p:sp>
      <p:sp>
        <p:nvSpPr>
          <p:cNvPr id="63495" name="Text Box 7"/>
          <p:cNvSpPr txBox="1">
            <a:spLocks noChangeArrowheads="1"/>
          </p:cNvSpPr>
          <p:nvPr/>
        </p:nvSpPr>
        <p:spPr bwMode="auto">
          <a:xfrm>
            <a:off x="448550" y="5311775"/>
            <a:ext cx="3406766" cy="523220"/>
          </a:xfrm>
          <a:prstGeom prst="rect">
            <a:avLst/>
          </a:prstGeom>
          <a:noFill/>
          <a:ln w="9525">
            <a:noFill/>
            <a:miter lim="800000"/>
            <a:headEnd/>
            <a:tailEnd/>
          </a:ln>
          <a:effectLst/>
        </p:spPr>
        <p:txBody>
          <a:bodyPr wrap="none">
            <a:spAutoFit/>
          </a:bodyPr>
          <a:lstStyle/>
          <a:p>
            <a:pPr>
              <a:defRPr/>
            </a:pPr>
            <a:r>
              <a:rPr lang="el-GR" sz="2800" b="1" i="1" u="sng" dirty="0">
                <a:latin typeface="+mj-lt"/>
              </a:rPr>
              <a:t>Ιδέες για διασκέδαση</a:t>
            </a:r>
            <a:endParaRPr lang="en-US" sz="2800" b="1" i="1" u="sng" dirty="0">
              <a:latin typeface="+mj-lt"/>
            </a:endParaRPr>
          </a:p>
        </p:txBody>
      </p:sp>
      <p:sp>
        <p:nvSpPr>
          <p:cNvPr id="15364" name="Text Box 8"/>
          <p:cNvSpPr txBox="1">
            <a:spLocks noChangeArrowheads="1"/>
          </p:cNvSpPr>
          <p:nvPr/>
        </p:nvSpPr>
        <p:spPr bwMode="auto">
          <a:xfrm>
            <a:off x="762000" y="5807075"/>
            <a:ext cx="8302625" cy="904863"/>
          </a:xfrm>
          <a:prstGeom prst="rect">
            <a:avLst/>
          </a:prstGeom>
          <a:noFill/>
          <a:ln w="9525">
            <a:noFill/>
            <a:miter lim="800000"/>
            <a:headEnd/>
            <a:tailEnd/>
          </a:ln>
        </p:spPr>
        <p:txBody>
          <a:bodyPr>
            <a:spAutoFit/>
          </a:bodyPr>
          <a:lstStyle/>
          <a:p>
            <a:pPr>
              <a:lnSpc>
                <a:spcPct val="120000"/>
              </a:lnSpc>
              <a:buClr>
                <a:schemeClr val="folHlink"/>
              </a:buClr>
              <a:buFont typeface="Wingdings" pitchFamily="2" charset="2"/>
              <a:buChar char="§"/>
            </a:pPr>
            <a:r>
              <a:rPr lang="el-GR" sz="2200" dirty="0">
                <a:latin typeface="Calibri" pitchFamily="34" charset="0"/>
              </a:rPr>
              <a:t> Προσποιούμαστε ότι πιέζουμε τους ώμους προς τα πίσω προσπαθώντας να ανοίξουμε τα κουμπιά από το πουκάμισο μας.</a:t>
            </a:r>
          </a:p>
        </p:txBody>
      </p:sp>
      <p:sp>
        <p:nvSpPr>
          <p:cNvPr id="63502" name="Rectangle 14"/>
          <p:cNvSpPr>
            <a:spLocks noGrp="1" noChangeArrowheads="1"/>
          </p:cNvSpPr>
          <p:nvPr>
            <p:ph type="title"/>
          </p:nvPr>
        </p:nvSpPr>
        <p:spPr>
          <a:xfrm>
            <a:off x="457200" y="152400"/>
            <a:ext cx="8229600" cy="838200"/>
          </a:xfrm>
        </p:spPr>
        <p:txBody>
          <a:bodyPr/>
          <a:lstStyle/>
          <a:p>
            <a:pPr eaLnBrk="1" hangingPunct="1">
              <a:defRPr/>
            </a:pPr>
            <a:r>
              <a:rPr lang="el-GR" dirty="0" smtClean="0"/>
              <a:t>Πιέσεις πλάτης ΙΙ</a:t>
            </a:r>
            <a:endParaRPr lang="en-US" dirty="0" smtClean="0"/>
          </a:p>
        </p:txBody>
      </p:sp>
      <p:sp>
        <p:nvSpPr>
          <p:cNvPr id="63503" name="Text Box 15"/>
          <p:cNvSpPr txBox="1">
            <a:spLocks noChangeArrowheads="1"/>
          </p:cNvSpPr>
          <p:nvPr/>
        </p:nvSpPr>
        <p:spPr bwMode="auto">
          <a:xfrm>
            <a:off x="567613" y="980728"/>
            <a:ext cx="1387880" cy="523220"/>
          </a:xfrm>
          <a:prstGeom prst="rect">
            <a:avLst/>
          </a:prstGeom>
          <a:noFill/>
          <a:ln w="9525">
            <a:noFill/>
            <a:miter lim="800000"/>
            <a:headEnd/>
            <a:tailEnd/>
          </a:ln>
          <a:effectLst/>
        </p:spPr>
        <p:txBody>
          <a:bodyPr wrap="none">
            <a:spAutoFit/>
          </a:bodyPr>
          <a:lstStyle/>
          <a:p>
            <a:pPr>
              <a:defRPr/>
            </a:pPr>
            <a:r>
              <a:rPr lang="el-GR" sz="2800" b="1" dirty="0">
                <a:latin typeface="+mj-lt"/>
              </a:rPr>
              <a:t>Οδηγίες</a:t>
            </a:r>
            <a:endParaRPr lang="en-US" sz="2800" b="1" dirty="0">
              <a:latin typeface="+mj-lt"/>
            </a:endParaRPr>
          </a:p>
        </p:txBody>
      </p:sp>
      <p:sp>
        <p:nvSpPr>
          <p:cNvPr id="15367" name="Text Box 16"/>
          <p:cNvSpPr txBox="1">
            <a:spLocks noChangeArrowheads="1"/>
          </p:cNvSpPr>
          <p:nvPr/>
        </p:nvSpPr>
        <p:spPr bwMode="auto">
          <a:xfrm>
            <a:off x="762000" y="1398712"/>
            <a:ext cx="7886700" cy="1311128"/>
          </a:xfrm>
          <a:prstGeom prst="rect">
            <a:avLst/>
          </a:prstGeom>
          <a:noFill/>
          <a:ln w="9525">
            <a:noFill/>
            <a:miter lim="800000"/>
            <a:headEnd/>
            <a:tailEnd/>
          </a:ln>
        </p:spPr>
        <p:txBody>
          <a:bodyPr>
            <a:spAutoFit/>
          </a:bodyPr>
          <a:lstStyle/>
          <a:p>
            <a:pPr>
              <a:lnSpc>
                <a:spcPct val="120000"/>
              </a:lnSpc>
              <a:buClr>
                <a:schemeClr val="folHlink"/>
              </a:buClr>
              <a:buFont typeface="Wingdings" pitchFamily="2" charset="2"/>
              <a:buChar char="§"/>
            </a:pPr>
            <a:r>
              <a:rPr lang="el-GR" sz="2200" dirty="0">
                <a:latin typeface="Calibri" pitchFamily="34" charset="0"/>
              </a:rPr>
              <a:t> Λυγίστε αγκώνες και τραβήξτε τους προς τα πίσω. </a:t>
            </a:r>
          </a:p>
          <a:p>
            <a:pPr>
              <a:lnSpc>
                <a:spcPct val="120000"/>
              </a:lnSpc>
              <a:buClr>
                <a:schemeClr val="folHlink"/>
              </a:buClr>
              <a:buFont typeface="Wingdings" pitchFamily="2" charset="2"/>
              <a:buChar char="§"/>
            </a:pPr>
            <a:r>
              <a:rPr lang="el-GR" sz="2200" dirty="0">
                <a:latin typeface="Calibri" pitchFamily="34" charset="0"/>
              </a:rPr>
              <a:t> Προσπαθήστε να κολλήσετε τις ωμοπλάτες. Μένω. Κάτω.</a:t>
            </a:r>
          </a:p>
          <a:p>
            <a:pPr>
              <a:lnSpc>
                <a:spcPct val="120000"/>
              </a:lnSpc>
              <a:buClr>
                <a:schemeClr val="folHlink"/>
              </a:buClr>
              <a:buFont typeface="Wingdings" pitchFamily="2" charset="2"/>
              <a:buNone/>
            </a:pPr>
            <a:r>
              <a:rPr lang="el-GR" sz="2200" dirty="0">
                <a:latin typeface="Calibri" pitchFamily="34" charset="0"/>
              </a:rPr>
              <a:t>(Επανάληψη 3 – 5 φορές).</a:t>
            </a:r>
          </a:p>
        </p:txBody>
      </p:sp>
      <p:sp>
        <p:nvSpPr>
          <p:cNvPr id="63505" name="Text Box 17"/>
          <p:cNvSpPr txBox="1">
            <a:spLocks noChangeArrowheads="1"/>
          </p:cNvSpPr>
          <p:nvPr/>
        </p:nvSpPr>
        <p:spPr bwMode="auto">
          <a:xfrm>
            <a:off x="432675" y="2924944"/>
            <a:ext cx="5003421" cy="523220"/>
          </a:xfrm>
          <a:prstGeom prst="rect">
            <a:avLst/>
          </a:prstGeom>
          <a:noFill/>
          <a:ln w="9525">
            <a:noFill/>
            <a:miter lim="800000"/>
            <a:headEnd/>
            <a:tailEnd/>
          </a:ln>
          <a:effectLst/>
        </p:spPr>
        <p:txBody>
          <a:bodyPr wrap="none">
            <a:spAutoFit/>
          </a:bodyPr>
          <a:lstStyle/>
          <a:p>
            <a:pPr>
              <a:defRPr/>
            </a:pPr>
            <a:r>
              <a:rPr lang="el-GR" sz="2800" b="1" dirty="0">
                <a:latin typeface="+mj-lt"/>
              </a:rPr>
              <a:t>Συμπληρωματικές πληροφορίες</a:t>
            </a:r>
            <a:endParaRPr lang="en-US" sz="2800" b="1" dirty="0">
              <a:latin typeface="+mj-lt"/>
            </a:endParaRPr>
          </a:p>
        </p:txBody>
      </p:sp>
      <p:sp>
        <p:nvSpPr>
          <p:cNvPr id="10" name="Θέση αριθμού διαφάνειας 3"/>
          <p:cNvSpPr>
            <a:spLocks noGrp="1"/>
          </p:cNvSpPr>
          <p:nvPr>
            <p:ph type="sldNum" sz="quarter" idx="12"/>
          </p:nvPr>
        </p:nvSpPr>
        <p:spPr>
          <a:xfrm>
            <a:off x="6553200" y="6356350"/>
            <a:ext cx="2133600" cy="365125"/>
          </a:xfrm>
        </p:spPr>
        <p:txBody>
          <a:bodyPr/>
          <a:lstStyle/>
          <a:p>
            <a:fld id="{53C4726A-630D-4CB4-B088-BAB00F4188E9}" type="slidenum">
              <a:rPr lang="el-GR" smtClean="0"/>
              <a:pPr/>
              <a:t>20</a:t>
            </a:fld>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152400"/>
            <a:ext cx="8229600" cy="1066800"/>
          </a:xfrm>
        </p:spPr>
        <p:txBody>
          <a:bodyPr/>
          <a:lstStyle/>
          <a:p>
            <a:pPr eaLnBrk="1" hangingPunct="1">
              <a:defRPr/>
            </a:pPr>
            <a:r>
              <a:rPr lang="el-GR" smtClean="0"/>
              <a:t>Εναγκαλισμοί</a:t>
            </a:r>
            <a:endParaRPr lang="en-US" smtClean="0"/>
          </a:p>
        </p:txBody>
      </p:sp>
      <p:sp>
        <p:nvSpPr>
          <p:cNvPr id="65539" name="Text Box 3"/>
          <p:cNvSpPr txBox="1">
            <a:spLocks noChangeArrowheads="1"/>
          </p:cNvSpPr>
          <p:nvPr/>
        </p:nvSpPr>
        <p:spPr bwMode="auto">
          <a:xfrm>
            <a:off x="762000" y="1232733"/>
            <a:ext cx="3326873" cy="523220"/>
          </a:xfrm>
          <a:prstGeom prst="rect">
            <a:avLst/>
          </a:prstGeom>
          <a:noFill/>
          <a:ln w="9525">
            <a:noFill/>
            <a:miter lim="800000"/>
            <a:headEnd/>
            <a:tailEnd/>
          </a:ln>
          <a:effectLst/>
        </p:spPr>
        <p:txBody>
          <a:bodyPr wrap="none">
            <a:spAutoFit/>
          </a:bodyPr>
          <a:lstStyle/>
          <a:p>
            <a:pPr>
              <a:defRPr/>
            </a:pPr>
            <a:r>
              <a:rPr lang="el-GR" sz="2800" b="1" dirty="0">
                <a:latin typeface="+mj-lt"/>
              </a:rPr>
              <a:t>Λειτουργικός σκοπός</a:t>
            </a:r>
            <a:endParaRPr lang="en-US" sz="2800" b="1" dirty="0">
              <a:latin typeface="+mj-lt"/>
            </a:endParaRPr>
          </a:p>
        </p:txBody>
      </p:sp>
      <p:sp>
        <p:nvSpPr>
          <p:cNvPr id="16388" name="Text Box 4"/>
          <p:cNvSpPr txBox="1">
            <a:spLocks noChangeArrowheads="1"/>
          </p:cNvSpPr>
          <p:nvPr/>
        </p:nvSpPr>
        <p:spPr bwMode="auto">
          <a:xfrm>
            <a:off x="1295400" y="1658183"/>
            <a:ext cx="7453064" cy="978729"/>
          </a:xfrm>
          <a:prstGeom prst="rect">
            <a:avLst/>
          </a:prstGeom>
          <a:noFill/>
          <a:ln w="9525">
            <a:noFill/>
            <a:miter lim="800000"/>
            <a:headEnd/>
            <a:tailEnd/>
          </a:ln>
        </p:spPr>
        <p:txBody>
          <a:bodyPr wrap="square">
            <a:spAutoFit/>
          </a:bodyPr>
          <a:lstStyle/>
          <a:p>
            <a:pPr>
              <a:lnSpc>
                <a:spcPct val="120000"/>
              </a:lnSpc>
              <a:buClr>
                <a:schemeClr val="folHlink"/>
              </a:buClr>
              <a:buFont typeface="Wingdings" pitchFamily="2" charset="2"/>
              <a:buChar char="§"/>
            </a:pPr>
            <a:r>
              <a:rPr lang="el-GR" sz="2400" dirty="0">
                <a:latin typeface="Calibri" pitchFamily="34" charset="0"/>
              </a:rPr>
              <a:t> Βελτίωση εύρους κίνησης του άνω τμήματος της πλάτης.</a:t>
            </a:r>
          </a:p>
          <a:p>
            <a:pPr>
              <a:lnSpc>
                <a:spcPct val="120000"/>
              </a:lnSpc>
              <a:buClr>
                <a:schemeClr val="folHlink"/>
              </a:buClr>
              <a:buFont typeface="Wingdings" pitchFamily="2" charset="2"/>
              <a:buChar char="§"/>
            </a:pPr>
            <a:r>
              <a:rPr lang="el-GR" sz="2400" dirty="0">
                <a:latin typeface="Calibri" pitchFamily="34" charset="0"/>
              </a:rPr>
              <a:t> Προθέρμανση για αποφυγή τραυματισμού.</a:t>
            </a:r>
            <a:endParaRPr lang="en-US" sz="2400" dirty="0">
              <a:latin typeface="Calibri" pitchFamily="34" charset="0"/>
            </a:endParaRPr>
          </a:p>
        </p:txBody>
      </p:sp>
      <p:sp>
        <p:nvSpPr>
          <p:cNvPr id="65541" name="Text Box 5"/>
          <p:cNvSpPr txBox="1">
            <a:spLocks noChangeArrowheads="1"/>
          </p:cNvSpPr>
          <p:nvPr/>
        </p:nvSpPr>
        <p:spPr bwMode="auto">
          <a:xfrm>
            <a:off x="808038" y="2852936"/>
            <a:ext cx="4325415" cy="523220"/>
          </a:xfrm>
          <a:prstGeom prst="rect">
            <a:avLst/>
          </a:prstGeom>
          <a:noFill/>
          <a:ln w="9525">
            <a:noFill/>
            <a:miter lim="800000"/>
            <a:headEnd/>
            <a:tailEnd/>
          </a:ln>
          <a:effectLst/>
        </p:spPr>
        <p:txBody>
          <a:bodyPr wrap="none">
            <a:spAutoFit/>
          </a:bodyPr>
          <a:lstStyle/>
          <a:p>
            <a:pPr>
              <a:defRPr/>
            </a:pPr>
            <a:r>
              <a:rPr lang="el-GR" sz="2800" b="1" dirty="0">
                <a:latin typeface="+mj-lt"/>
              </a:rPr>
              <a:t>Μύες που ενεργοποιούνται</a:t>
            </a:r>
            <a:endParaRPr lang="en-US" sz="2800" b="1" dirty="0">
              <a:latin typeface="+mj-lt"/>
            </a:endParaRPr>
          </a:p>
        </p:txBody>
      </p:sp>
      <p:sp>
        <p:nvSpPr>
          <p:cNvPr id="16390" name="Text Box 6"/>
          <p:cNvSpPr txBox="1">
            <a:spLocks noChangeArrowheads="1"/>
          </p:cNvSpPr>
          <p:nvPr/>
        </p:nvSpPr>
        <p:spPr bwMode="auto">
          <a:xfrm>
            <a:off x="1295400" y="3371602"/>
            <a:ext cx="5761962" cy="949171"/>
          </a:xfrm>
          <a:prstGeom prst="rect">
            <a:avLst/>
          </a:prstGeom>
          <a:noFill/>
          <a:ln w="9525">
            <a:noFill/>
            <a:miter lim="800000"/>
            <a:headEnd/>
            <a:tailEnd/>
          </a:ln>
        </p:spPr>
        <p:txBody>
          <a:bodyPr wrap="none">
            <a:spAutoFit/>
          </a:bodyPr>
          <a:lstStyle/>
          <a:p>
            <a:pPr>
              <a:lnSpc>
                <a:spcPct val="120000"/>
              </a:lnSpc>
              <a:buClr>
                <a:schemeClr val="folHlink"/>
              </a:buClr>
              <a:buFont typeface="Wingdings" pitchFamily="2" charset="2"/>
              <a:buChar char="§"/>
            </a:pPr>
            <a:r>
              <a:rPr lang="el-GR" sz="2400" dirty="0">
                <a:latin typeface="Calibri" pitchFamily="34" charset="0"/>
              </a:rPr>
              <a:t> Κάτω τμήμα της πλάτης (πλατύς ραχιαίος).</a:t>
            </a:r>
          </a:p>
          <a:p>
            <a:pPr>
              <a:lnSpc>
                <a:spcPct val="120000"/>
              </a:lnSpc>
              <a:buClr>
                <a:schemeClr val="folHlink"/>
              </a:buClr>
              <a:buFont typeface="Wingdings" pitchFamily="2" charset="2"/>
              <a:buChar char="§"/>
            </a:pPr>
            <a:r>
              <a:rPr lang="el-GR" sz="2400" dirty="0">
                <a:latin typeface="Calibri" pitchFamily="34" charset="0"/>
              </a:rPr>
              <a:t> Ώμοι (δελτοειδής).</a:t>
            </a:r>
            <a:endParaRPr lang="en-US" sz="2400" dirty="0">
              <a:latin typeface="Calibri" pitchFamily="34" charset="0"/>
            </a:endParaRPr>
          </a:p>
        </p:txBody>
      </p:sp>
      <p:sp>
        <p:nvSpPr>
          <p:cNvPr id="65543" name="Text Box 7"/>
          <p:cNvSpPr txBox="1">
            <a:spLocks noChangeArrowheads="1"/>
          </p:cNvSpPr>
          <p:nvPr/>
        </p:nvSpPr>
        <p:spPr bwMode="auto">
          <a:xfrm>
            <a:off x="820738" y="4653136"/>
            <a:ext cx="1387880" cy="523220"/>
          </a:xfrm>
          <a:prstGeom prst="rect">
            <a:avLst/>
          </a:prstGeom>
          <a:noFill/>
          <a:ln w="9525">
            <a:noFill/>
            <a:miter lim="800000"/>
            <a:headEnd/>
            <a:tailEnd/>
          </a:ln>
          <a:effectLst/>
        </p:spPr>
        <p:txBody>
          <a:bodyPr wrap="none">
            <a:spAutoFit/>
          </a:bodyPr>
          <a:lstStyle/>
          <a:p>
            <a:pPr>
              <a:defRPr/>
            </a:pPr>
            <a:r>
              <a:rPr lang="el-GR" sz="2800" b="1" dirty="0">
                <a:latin typeface="+mj-lt"/>
              </a:rPr>
              <a:t>Οδηγίες</a:t>
            </a:r>
            <a:endParaRPr lang="en-US" sz="2800" b="1" dirty="0">
              <a:latin typeface="+mj-lt"/>
            </a:endParaRPr>
          </a:p>
        </p:txBody>
      </p:sp>
      <p:sp>
        <p:nvSpPr>
          <p:cNvPr id="16392" name="Text Box 8"/>
          <p:cNvSpPr txBox="1">
            <a:spLocks noChangeArrowheads="1"/>
          </p:cNvSpPr>
          <p:nvPr/>
        </p:nvSpPr>
        <p:spPr bwMode="auto">
          <a:xfrm>
            <a:off x="1295400" y="5148436"/>
            <a:ext cx="6804992" cy="978729"/>
          </a:xfrm>
          <a:prstGeom prst="rect">
            <a:avLst/>
          </a:prstGeom>
          <a:noFill/>
          <a:ln w="9525">
            <a:noFill/>
            <a:miter lim="800000"/>
            <a:headEnd/>
            <a:tailEnd/>
          </a:ln>
        </p:spPr>
        <p:txBody>
          <a:bodyPr wrap="square">
            <a:spAutoFit/>
          </a:bodyPr>
          <a:lstStyle/>
          <a:p>
            <a:pPr>
              <a:lnSpc>
                <a:spcPct val="120000"/>
              </a:lnSpc>
              <a:buClr>
                <a:schemeClr val="folHlink"/>
              </a:buClr>
              <a:buFont typeface="Wingdings" pitchFamily="2" charset="2"/>
              <a:buChar char="§"/>
            </a:pPr>
            <a:r>
              <a:rPr lang="el-GR" sz="2400" dirty="0">
                <a:latin typeface="Calibri" pitchFamily="34" charset="0"/>
              </a:rPr>
              <a:t> Σταυρώστε χέρια και αγκαλιάστε τον εαυτό σας.</a:t>
            </a:r>
          </a:p>
          <a:p>
            <a:pPr>
              <a:lnSpc>
                <a:spcPct val="120000"/>
              </a:lnSpc>
              <a:buClr>
                <a:schemeClr val="folHlink"/>
              </a:buClr>
              <a:buFont typeface="Wingdings" pitchFamily="2" charset="2"/>
              <a:buChar char="§"/>
            </a:pPr>
            <a:r>
              <a:rPr lang="el-GR" sz="2400" dirty="0">
                <a:latin typeface="Calibri" pitchFamily="34" charset="0"/>
              </a:rPr>
              <a:t> Ανοίγω χέρια και σταυρώνω πιο μακριά και πίσω.</a:t>
            </a:r>
          </a:p>
        </p:txBody>
      </p:sp>
      <p:sp>
        <p:nvSpPr>
          <p:cNvPr id="10" name="Θέση αριθμού διαφάνειας 3"/>
          <p:cNvSpPr>
            <a:spLocks noGrp="1"/>
          </p:cNvSpPr>
          <p:nvPr>
            <p:ph type="sldNum" sz="quarter" idx="12"/>
          </p:nvPr>
        </p:nvSpPr>
        <p:spPr>
          <a:xfrm>
            <a:off x="6553200" y="6356350"/>
            <a:ext cx="2133600" cy="365125"/>
          </a:xfrm>
        </p:spPr>
        <p:txBody>
          <a:bodyPr/>
          <a:lstStyle/>
          <a:p>
            <a:fld id="{53C4726A-630D-4CB4-B088-BAB00F4188E9}" type="slidenum">
              <a:rPr lang="el-GR" smtClean="0"/>
              <a:pPr/>
              <a:t>21</a:t>
            </a:fld>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152400"/>
            <a:ext cx="8229600" cy="1066800"/>
          </a:xfrm>
        </p:spPr>
        <p:txBody>
          <a:bodyPr/>
          <a:lstStyle/>
          <a:p>
            <a:pPr eaLnBrk="1" hangingPunct="1">
              <a:defRPr/>
            </a:pPr>
            <a:r>
              <a:rPr lang="el-GR" dirty="0" smtClean="0"/>
              <a:t>Κυκλικές κινήσεις καρπών</a:t>
            </a:r>
            <a:endParaRPr lang="en-US" dirty="0" smtClean="0"/>
          </a:p>
        </p:txBody>
      </p:sp>
      <p:sp>
        <p:nvSpPr>
          <p:cNvPr id="67587" name="Text Box 3"/>
          <p:cNvSpPr txBox="1">
            <a:spLocks noChangeArrowheads="1"/>
          </p:cNvSpPr>
          <p:nvPr/>
        </p:nvSpPr>
        <p:spPr bwMode="auto">
          <a:xfrm>
            <a:off x="304800" y="1196752"/>
            <a:ext cx="3326873" cy="523220"/>
          </a:xfrm>
          <a:prstGeom prst="rect">
            <a:avLst/>
          </a:prstGeom>
          <a:noFill/>
          <a:ln w="9525">
            <a:noFill/>
            <a:miter lim="800000"/>
            <a:headEnd/>
            <a:tailEnd/>
          </a:ln>
          <a:effectLst/>
        </p:spPr>
        <p:txBody>
          <a:bodyPr wrap="none">
            <a:spAutoFit/>
          </a:bodyPr>
          <a:lstStyle/>
          <a:p>
            <a:pPr>
              <a:defRPr/>
            </a:pPr>
            <a:r>
              <a:rPr lang="el-GR" sz="2800" b="1" dirty="0">
                <a:latin typeface="+mj-lt"/>
              </a:rPr>
              <a:t>Λειτουργικός σκοπός</a:t>
            </a:r>
            <a:endParaRPr lang="en-US" sz="2800" b="1" dirty="0">
              <a:latin typeface="+mj-lt"/>
            </a:endParaRPr>
          </a:p>
        </p:txBody>
      </p:sp>
      <p:sp>
        <p:nvSpPr>
          <p:cNvPr id="17412" name="Text Box 4"/>
          <p:cNvSpPr txBox="1">
            <a:spLocks noChangeArrowheads="1"/>
          </p:cNvSpPr>
          <p:nvPr/>
        </p:nvSpPr>
        <p:spPr bwMode="auto">
          <a:xfrm>
            <a:off x="685800" y="1694210"/>
            <a:ext cx="8153400" cy="1717393"/>
          </a:xfrm>
          <a:prstGeom prst="rect">
            <a:avLst/>
          </a:prstGeom>
          <a:noFill/>
          <a:ln w="9525">
            <a:noFill/>
            <a:miter lim="800000"/>
            <a:headEnd/>
            <a:tailEnd/>
          </a:ln>
        </p:spPr>
        <p:txBody>
          <a:bodyPr>
            <a:spAutoFit/>
          </a:bodyPr>
          <a:lstStyle/>
          <a:p>
            <a:pPr>
              <a:lnSpc>
                <a:spcPct val="120000"/>
              </a:lnSpc>
              <a:buClr>
                <a:schemeClr val="folHlink"/>
              </a:buClr>
              <a:buFont typeface="Wingdings" pitchFamily="2" charset="2"/>
              <a:buChar char="§"/>
            </a:pPr>
            <a:r>
              <a:rPr lang="el-GR" sz="2200" dirty="0">
                <a:latin typeface="Calibri" pitchFamily="34" charset="0"/>
              </a:rPr>
              <a:t> Βελτίωση εύρους κίνησης των καρπών με απώτερο σκοπό τη βελτίωση των λεπτών κινητικών δεξιοτήτων και την καλύτερη ανταπόκριση στις απαιτήσεις της καθημερινής ζωής.</a:t>
            </a:r>
          </a:p>
          <a:p>
            <a:pPr>
              <a:lnSpc>
                <a:spcPct val="120000"/>
              </a:lnSpc>
              <a:buClr>
                <a:schemeClr val="folHlink"/>
              </a:buClr>
              <a:buFont typeface="Wingdings" pitchFamily="2" charset="2"/>
              <a:buChar char="§"/>
            </a:pPr>
            <a:r>
              <a:rPr lang="el-GR" sz="2200" dirty="0">
                <a:latin typeface="Calibri" pitchFamily="34" charset="0"/>
              </a:rPr>
              <a:t> Προθέρμανση για αποφυγή τραυματισμού.</a:t>
            </a:r>
            <a:endParaRPr lang="en-US" sz="2200" dirty="0">
              <a:latin typeface="Calibri" pitchFamily="34" charset="0"/>
            </a:endParaRPr>
          </a:p>
        </p:txBody>
      </p:sp>
      <p:sp>
        <p:nvSpPr>
          <p:cNvPr id="67589" name="Text Box 5"/>
          <p:cNvSpPr txBox="1">
            <a:spLocks noChangeArrowheads="1"/>
          </p:cNvSpPr>
          <p:nvPr/>
        </p:nvSpPr>
        <p:spPr bwMode="auto">
          <a:xfrm>
            <a:off x="350838" y="3645024"/>
            <a:ext cx="4325415" cy="523220"/>
          </a:xfrm>
          <a:prstGeom prst="rect">
            <a:avLst/>
          </a:prstGeom>
          <a:noFill/>
          <a:ln w="9525">
            <a:noFill/>
            <a:miter lim="800000"/>
            <a:headEnd/>
            <a:tailEnd/>
          </a:ln>
          <a:effectLst/>
        </p:spPr>
        <p:txBody>
          <a:bodyPr wrap="none">
            <a:spAutoFit/>
          </a:bodyPr>
          <a:lstStyle/>
          <a:p>
            <a:pPr>
              <a:defRPr/>
            </a:pPr>
            <a:r>
              <a:rPr lang="el-GR" sz="2800" b="1" dirty="0">
                <a:latin typeface="+mj-lt"/>
              </a:rPr>
              <a:t>Μύες που ενεργοποιούνται</a:t>
            </a:r>
            <a:endParaRPr lang="en-US" sz="2800" b="1" dirty="0">
              <a:latin typeface="+mj-lt"/>
            </a:endParaRPr>
          </a:p>
        </p:txBody>
      </p:sp>
      <p:sp>
        <p:nvSpPr>
          <p:cNvPr id="17414" name="Text Box 6"/>
          <p:cNvSpPr txBox="1">
            <a:spLocks noChangeArrowheads="1"/>
          </p:cNvSpPr>
          <p:nvPr/>
        </p:nvSpPr>
        <p:spPr bwMode="auto">
          <a:xfrm>
            <a:off x="685800" y="4078288"/>
            <a:ext cx="2428614" cy="471539"/>
          </a:xfrm>
          <a:prstGeom prst="rect">
            <a:avLst/>
          </a:prstGeom>
          <a:noFill/>
          <a:ln w="9525">
            <a:noFill/>
            <a:miter lim="800000"/>
            <a:headEnd/>
            <a:tailEnd/>
          </a:ln>
        </p:spPr>
        <p:txBody>
          <a:bodyPr wrap="none">
            <a:spAutoFit/>
          </a:bodyPr>
          <a:lstStyle/>
          <a:p>
            <a:pPr>
              <a:lnSpc>
                <a:spcPct val="120000"/>
              </a:lnSpc>
              <a:buClr>
                <a:schemeClr val="folHlink"/>
              </a:buClr>
              <a:buFont typeface="Wingdings" pitchFamily="2" charset="2"/>
              <a:buChar char="§"/>
            </a:pPr>
            <a:r>
              <a:rPr lang="el-GR" sz="2200" dirty="0">
                <a:latin typeface="Calibri" pitchFamily="34" charset="0"/>
              </a:rPr>
              <a:t> Μύες του καρπού</a:t>
            </a:r>
            <a:endParaRPr lang="en-US" sz="2200" dirty="0">
              <a:latin typeface="Calibri" pitchFamily="34" charset="0"/>
            </a:endParaRPr>
          </a:p>
        </p:txBody>
      </p:sp>
      <p:sp>
        <p:nvSpPr>
          <p:cNvPr id="67591" name="Text Box 7"/>
          <p:cNvSpPr txBox="1">
            <a:spLocks noChangeArrowheads="1"/>
          </p:cNvSpPr>
          <p:nvPr/>
        </p:nvSpPr>
        <p:spPr bwMode="auto">
          <a:xfrm>
            <a:off x="363538" y="4797152"/>
            <a:ext cx="1387880" cy="523220"/>
          </a:xfrm>
          <a:prstGeom prst="rect">
            <a:avLst/>
          </a:prstGeom>
          <a:noFill/>
          <a:ln w="9525">
            <a:noFill/>
            <a:miter lim="800000"/>
            <a:headEnd/>
            <a:tailEnd/>
          </a:ln>
          <a:effectLst/>
        </p:spPr>
        <p:txBody>
          <a:bodyPr wrap="none">
            <a:spAutoFit/>
          </a:bodyPr>
          <a:lstStyle/>
          <a:p>
            <a:pPr>
              <a:defRPr/>
            </a:pPr>
            <a:r>
              <a:rPr lang="el-GR" sz="2800" b="1" i="1" u="sng" dirty="0">
                <a:latin typeface="+mj-lt"/>
              </a:rPr>
              <a:t>Οδηγίες</a:t>
            </a:r>
            <a:endParaRPr lang="en-US" sz="2800" b="1" i="1" u="sng" dirty="0">
              <a:latin typeface="+mj-lt"/>
            </a:endParaRPr>
          </a:p>
        </p:txBody>
      </p:sp>
      <p:sp>
        <p:nvSpPr>
          <p:cNvPr id="17416" name="Text Box 8"/>
          <p:cNvSpPr txBox="1">
            <a:spLocks noChangeArrowheads="1"/>
          </p:cNvSpPr>
          <p:nvPr/>
        </p:nvSpPr>
        <p:spPr bwMode="auto">
          <a:xfrm>
            <a:off x="685800" y="5292452"/>
            <a:ext cx="7848600" cy="1311128"/>
          </a:xfrm>
          <a:prstGeom prst="rect">
            <a:avLst/>
          </a:prstGeom>
          <a:noFill/>
          <a:ln w="9525">
            <a:noFill/>
            <a:miter lim="800000"/>
            <a:headEnd/>
            <a:tailEnd/>
          </a:ln>
        </p:spPr>
        <p:txBody>
          <a:bodyPr>
            <a:spAutoFit/>
          </a:bodyPr>
          <a:lstStyle/>
          <a:p>
            <a:pPr>
              <a:lnSpc>
                <a:spcPct val="120000"/>
              </a:lnSpc>
              <a:buClr>
                <a:schemeClr val="folHlink"/>
              </a:buClr>
              <a:buFont typeface="Wingdings" pitchFamily="2" charset="2"/>
              <a:buChar char="§"/>
            </a:pPr>
            <a:r>
              <a:rPr lang="el-GR" sz="2200" dirty="0">
                <a:latin typeface="Calibri" pitchFamily="34" charset="0"/>
              </a:rPr>
              <a:t> Κύκλοι μόνο από τους καρπούς προς τα έξω (10 φορές).</a:t>
            </a:r>
          </a:p>
          <a:p>
            <a:pPr>
              <a:lnSpc>
                <a:spcPct val="120000"/>
              </a:lnSpc>
              <a:buClr>
                <a:schemeClr val="folHlink"/>
              </a:buClr>
              <a:buFont typeface="Wingdings" pitchFamily="2" charset="2"/>
              <a:buChar char="§"/>
            </a:pPr>
            <a:r>
              <a:rPr lang="el-GR" sz="2200" dirty="0">
                <a:latin typeface="Calibri" pitchFamily="34" charset="0"/>
              </a:rPr>
              <a:t>  Κύκλοι μόνο από τους καρπούς προς τα μέσα (10 φορές).</a:t>
            </a:r>
          </a:p>
          <a:p>
            <a:pPr>
              <a:lnSpc>
                <a:spcPct val="120000"/>
              </a:lnSpc>
              <a:buClr>
                <a:schemeClr val="folHlink"/>
              </a:buClr>
              <a:buFont typeface="Wingdings" pitchFamily="2" charset="2"/>
              <a:buChar char="§"/>
            </a:pPr>
            <a:r>
              <a:rPr lang="el-GR" sz="2200" dirty="0">
                <a:latin typeface="Calibri" pitchFamily="34" charset="0"/>
              </a:rPr>
              <a:t> Κάντε όσο μεγαλύτερη κάμψη του καρπού μπορείτε.</a:t>
            </a:r>
          </a:p>
        </p:txBody>
      </p:sp>
      <p:sp>
        <p:nvSpPr>
          <p:cNvPr id="10" name="Θέση αριθμού διαφάνειας 3"/>
          <p:cNvSpPr>
            <a:spLocks noGrp="1"/>
          </p:cNvSpPr>
          <p:nvPr>
            <p:ph type="sldNum" sz="quarter" idx="12"/>
          </p:nvPr>
        </p:nvSpPr>
        <p:spPr>
          <a:xfrm>
            <a:off x="6553200" y="6356350"/>
            <a:ext cx="2133600" cy="365125"/>
          </a:xfrm>
        </p:spPr>
        <p:txBody>
          <a:bodyPr/>
          <a:lstStyle/>
          <a:p>
            <a:fld id="{53C4726A-630D-4CB4-B088-BAB00F4188E9}" type="slidenum">
              <a:rPr lang="el-GR" smtClean="0"/>
              <a:pPr/>
              <a:t>22</a:t>
            </a:fld>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152400"/>
            <a:ext cx="8229600" cy="1066800"/>
          </a:xfrm>
        </p:spPr>
        <p:txBody>
          <a:bodyPr/>
          <a:lstStyle/>
          <a:p>
            <a:pPr eaLnBrk="1" hangingPunct="1">
              <a:defRPr/>
            </a:pPr>
            <a:r>
              <a:rPr lang="el-GR" dirty="0" smtClean="0"/>
              <a:t>Αντίχειρας και Δάκτυλα</a:t>
            </a:r>
            <a:endParaRPr lang="en-US" dirty="0" smtClean="0"/>
          </a:p>
        </p:txBody>
      </p:sp>
      <p:sp>
        <p:nvSpPr>
          <p:cNvPr id="69635" name="Text Box 3"/>
          <p:cNvSpPr txBox="1">
            <a:spLocks noChangeArrowheads="1"/>
          </p:cNvSpPr>
          <p:nvPr/>
        </p:nvSpPr>
        <p:spPr bwMode="auto">
          <a:xfrm>
            <a:off x="641920" y="1381125"/>
            <a:ext cx="3326873" cy="523220"/>
          </a:xfrm>
          <a:prstGeom prst="rect">
            <a:avLst/>
          </a:prstGeom>
          <a:noFill/>
          <a:ln w="9525">
            <a:noFill/>
            <a:miter lim="800000"/>
            <a:headEnd/>
            <a:tailEnd/>
          </a:ln>
          <a:effectLst/>
        </p:spPr>
        <p:txBody>
          <a:bodyPr wrap="none">
            <a:spAutoFit/>
          </a:bodyPr>
          <a:lstStyle/>
          <a:p>
            <a:pPr>
              <a:defRPr/>
            </a:pPr>
            <a:r>
              <a:rPr lang="el-GR" sz="2800" b="1" dirty="0">
                <a:latin typeface="+mj-lt"/>
              </a:rPr>
              <a:t>Λειτουργικός σκοπός</a:t>
            </a:r>
            <a:endParaRPr lang="en-US" sz="2800" b="1" dirty="0">
              <a:latin typeface="+mj-lt"/>
            </a:endParaRPr>
          </a:p>
        </p:txBody>
      </p:sp>
      <p:sp>
        <p:nvSpPr>
          <p:cNvPr id="18436" name="Text Box 4"/>
          <p:cNvSpPr txBox="1">
            <a:spLocks noChangeArrowheads="1"/>
          </p:cNvSpPr>
          <p:nvPr/>
        </p:nvSpPr>
        <p:spPr bwMode="auto">
          <a:xfrm>
            <a:off x="1022920" y="1806575"/>
            <a:ext cx="7293496" cy="1717393"/>
          </a:xfrm>
          <a:prstGeom prst="rect">
            <a:avLst/>
          </a:prstGeom>
          <a:noFill/>
          <a:ln w="9525">
            <a:noFill/>
            <a:miter lim="800000"/>
            <a:headEnd/>
            <a:tailEnd/>
          </a:ln>
        </p:spPr>
        <p:txBody>
          <a:bodyPr wrap="square">
            <a:spAutoFit/>
          </a:bodyPr>
          <a:lstStyle/>
          <a:p>
            <a:pPr>
              <a:lnSpc>
                <a:spcPct val="120000"/>
              </a:lnSpc>
              <a:buClr>
                <a:schemeClr val="folHlink"/>
              </a:buClr>
              <a:buFont typeface="Wingdings" pitchFamily="2" charset="2"/>
              <a:buChar char="§"/>
            </a:pPr>
            <a:r>
              <a:rPr lang="el-GR" sz="2200" dirty="0">
                <a:latin typeface="Calibri" pitchFamily="34" charset="0"/>
              </a:rPr>
              <a:t> Βελτίωση εύρους κίνησης των δακτύλων που αποσκοπεί στη βελτίωση της απόδοση κατά την εκτέλεση λεπτών κινητικών δεξιοτήτων στην καθημερινή ζωή.</a:t>
            </a:r>
          </a:p>
          <a:p>
            <a:pPr>
              <a:lnSpc>
                <a:spcPct val="120000"/>
              </a:lnSpc>
              <a:buClr>
                <a:schemeClr val="folHlink"/>
              </a:buClr>
              <a:buFont typeface="Wingdings" pitchFamily="2" charset="2"/>
              <a:buChar char="§"/>
            </a:pPr>
            <a:r>
              <a:rPr lang="el-GR" sz="2200" dirty="0">
                <a:latin typeface="Calibri" pitchFamily="34" charset="0"/>
              </a:rPr>
              <a:t> Μείωση των εξάρσεων της αρθρίτιδας</a:t>
            </a:r>
            <a:endParaRPr lang="en-US" sz="2200" dirty="0">
              <a:latin typeface="Calibri" pitchFamily="34" charset="0"/>
            </a:endParaRPr>
          </a:p>
        </p:txBody>
      </p:sp>
      <p:sp>
        <p:nvSpPr>
          <p:cNvPr id="69637" name="Text Box 5"/>
          <p:cNvSpPr txBox="1">
            <a:spLocks noChangeArrowheads="1"/>
          </p:cNvSpPr>
          <p:nvPr/>
        </p:nvSpPr>
        <p:spPr bwMode="auto">
          <a:xfrm>
            <a:off x="687958" y="3779838"/>
            <a:ext cx="4325415" cy="523220"/>
          </a:xfrm>
          <a:prstGeom prst="rect">
            <a:avLst/>
          </a:prstGeom>
          <a:noFill/>
          <a:ln w="9525">
            <a:noFill/>
            <a:miter lim="800000"/>
            <a:headEnd/>
            <a:tailEnd/>
          </a:ln>
          <a:effectLst/>
        </p:spPr>
        <p:txBody>
          <a:bodyPr wrap="none">
            <a:spAutoFit/>
          </a:bodyPr>
          <a:lstStyle/>
          <a:p>
            <a:pPr>
              <a:defRPr/>
            </a:pPr>
            <a:r>
              <a:rPr lang="el-GR" sz="2800" b="1" dirty="0">
                <a:latin typeface="+mj-lt"/>
              </a:rPr>
              <a:t>Μύες που ενεργοποιούνται</a:t>
            </a:r>
            <a:endParaRPr lang="en-US" sz="2800" b="1" dirty="0">
              <a:latin typeface="+mj-lt"/>
            </a:endParaRPr>
          </a:p>
        </p:txBody>
      </p:sp>
      <p:sp>
        <p:nvSpPr>
          <p:cNvPr id="18438" name="Text Box 6"/>
          <p:cNvSpPr txBox="1">
            <a:spLocks noChangeArrowheads="1"/>
          </p:cNvSpPr>
          <p:nvPr/>
        </p:nvSpPr>
        <p:spPr bwMode="auto">
          <a:xfrm>
            <a:off x="1022920" y="4154488"/>
            <a:ext cx="4658135" cy="471539"/>
          </a:xfrm>
          <a:prstGeom prst="rect">
            <a:avLst/>
          </a:prstGeom>
          <a:noFill/>
          <a:ln w="9525">
            <a:noFill/>
            <a:miter lim="800000"/>
            <a:headEnd/>
            <a:tailEnd/>
          </a:ln>
        </p:spPr>
        <p:txBody>
          <a:bodyPr wrap="none">
            <a:spAutoFit/>
          </a:bodyPr>
          <a:lstStyle/>
          <a:p>
            <a:pPr>
              <a:lnSpc>
                <a:spcPct val="120000"/>
              </a:lnSpc>
              <a:buClr>
                <a:schemeClr val="folHlink"/>
              </a:buClr>
              <a:buFont typeface="Wingdings" pitchFamily="2" charset="2"/>
              <a:buChar char="§"/>
            </a:pPr>
            <a:r>
              <a:rPr lang="el-GR" sz="2200" dirty="0">
                <a:latin typeface="Calibri" pitchFamily="34" charset="0"/>
              </a:rPr>
              <a:t> Μύες των δακτύλων και της παλάμης</a:t>
            </a:r>
            <a:endParaRPr lang="en-US" sz="2200" dirty="0">
              <a:latin typeface="Calibri" pitchFamily="34" charset="0"/>
            </a:endParaRPr>
          </a:p>
        </p:txBody>
      </p:sp>
      <p:sp>
        <p:nvSpPr>
          <p:cNvPr id="69639" name="Text Box 7"/>
          <p:cNvSpPr txBox="1">
            <a:spLocks noChangeArrowheads="1"/>
          </p:cNvSpPr>
          <p:nvPr/>
        </p:nvSpPr>
        <p:spPr bwMode="auto">
          <a:xfrm>
            <a:off x="700658" y="4725144"/>
            <a:ext cx="1387880" cy="523220"/>
          </a:xfrm>
          <a:prstGeom prst="rect">
            <a:avLst/>
          </a:prstGeom>
          <a:noFill/>
          <a:ln w="9525">
            <a:noFill/>
            <a:miter lim="800000"/>
            <a:headEnd/>
            <a:tailEnd/>
          </a:ln>
          <a:effectLst/>
        </p:spPr>
        <p:txBody>
          <a:bodyPr wrap="none">
            <a:spAutoFit/>
          </a:bodyPr>
          <a:lstStyle/>
          <a:p>
            <a:pPr>
              <a:defRPr/>
            </a:pPr>
            <a:r>
              <a:rPr lang="el-GR" sz="2800" b="1" i="1" u="sng" dirty="0">
                <a:latin typeface="+mj-lt"/>
              </a:rPr>
              <a:t>Οδηγίες</a:t>
            </a:r>
            <a:endParaRPr lang="en-US" sz="2800" b="1" i="1" u="sng" dirty="0">
              <a:latin typeface="+mj-lt"/>
            </a:endParaRPr>
          </a:p>
        </p:txBody>
      </p:sp>
      <p:sp>
        <p:nvSpPr>
          <p:cNvPr id="18440" name="Text Box 8"/>
          <p:cNvSpPr txBox="1">
            <a:spLocks noChangeArrowheads="1"/>
          </p:cNvSpPr>
          <p:nvPr/>
        </p:nvSpPr>
        <p:spPr bwMode="auto">
          <a:xfrm>
            <a:off x="1022920" y="5220444"/>
            <a:ext cx="7509520" cy="1311128"/>
          </a:xfrm>
          <a:prstGeom prst="rect">
            <a:avLst/>
          </a:prstGeom>
          <a:noFill/>
          <a:ln w="9525">
            <a:noFill/>
            <a:miter lim="800000"/>
            <a:headEnd/>
            <a:tailEnd/>
          </a:ln>
        </p:spPr>
        <p:txBody>
          <a:bodyPr wrap="square">
            <a:spAutoFit/>
          </a:bodyPr>
          <a:lstStyle/>
          <a:p>
            <a:pPr>
              <a:lnSpc>
                <a:spcPct val="120000"/>
              </a:lnSpc>
              <a:buClr>
                <a:schemeClr val="folHlink"/>
              </a:buClr>
              <a:buFont typeface="Wingdings" pitchFamily="2" charset="2"/>
              <a:buChar char="§"/>
            </a:pPr>
            <a:r>
              <a:rPr lang="el-GR" sz="2200" dirty="0">
                <a:latin typeface="Calibri" pitchFamily="34" charset="0"/>
              </a:rPr>
              <a:t> Πιέσετε τον αντίχειρα με το δείκτη. Κρατήστε (3 </a:t>
            </a:r>
            <a:r>
              <a:rPr lang="en-US" sz="2200" dirty="0">
                <a:latin typeface="Calibri" pitchFamily="34" charset="0"/>
              </a:rPr>
              <a:t>sec)</a:t>
            </a:r>
            <a:r>
              <a:rPr lang="el-GR" sz="2200" dirty="0">
                <a:latin typeface="Calibri" pitchFamily="34" charset="0"/>
              </a:rPr>
              <a:t>. Αφήστε</a:t>
            </a:r>
          </a:p>
          <a:p>
            <a:pPr>
              <a:lnSpc>
                <a:spcPct val="120000"/>
              </a:lnSpc>
              <a:buClr>
                <a:schemeClr val="folHlink"/>
              </a:buClr>
              <a:buFont typeface="Wingdings" pitchFamily="2" charset="2"/>
              <a:buChar char="§"/>
            </a:pPr>
            <a:r>
              <a:rPr lang="el-GR" sz="2200" dirty="0">
                <a:latin typeface="Calibri" pitchFamily="34" charset="0"/>
              </a:rPr>
              <a:t> Πιέστε τον αντίχειρα με το μέσο … παράμεσο … μικρό.</a:t>
            </a:r>
          </a:p>
          <a:p>
            <a:pPr>
              <a:lnSpc>
                <a:spcPct val="120000"/>
              </a:lnSpc>
              <a:buClr>
                <a:schemeClr val="folHlink"/>
              </a:buClr>
              <a:buFont typeface="Wingdings" pitchFamily="2" charset="2"/>
              <a:buNone/>
            </a:pPr>
            <a:r>
              <a:rPr lang="el-GR" sz="2200" dirty="0">
                <a:latin typeface="Calibri" pitchFamily="34" charset="0"/>
              </a:rPr>
              <a:t>(Επαναλάβετε τη σειρά 10 φορές)</a:t>
            </a:r>
          </a:p>
        </p:txBody>
      </p:sp>
      <p:sp>
        <p:nvSpPr>
          <p:cNvPr id="10" name="Θέση αριθμού διαφάνειας 3"/>
          <p:cNvSpPr>
            <a:spLocks noGrp="1"/>
          </p:cNvSpPr>
          <p:nvPr>
            <p:ph type="sldNum" sz="quarter" idx="12"/>
          </p:nvPr>
        </p:nvSpPr>
        <p:spPr>
          <a:xfrm>
            <a:off x="6553200" y="6356350"/>
            <a:ext cx="2133600" cy="365125"/>
          </a:xfrm>
        </p:spPr>
        <p:txBody>
          <a:bodyPr/>
          <a:lstStyle/>
          <a:p>
            <a:fld id="{53C4726A-630D-4CB4-B088-BAB00F4188E9}" type="slidenum">
              <a:rPr lang="el-GR" smtClean="0"/>
              <a:pPr/>
              <a:t>23</a:t>
            </a:fld>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57200" y="152400"/>
            <a:ext cx="8229600" cy="1066800"/>
          </a:xfrm>
        </p:spPr>
        <p:txBody>
          <a:bodyPr/>
          <a:lstStyle/>
          <a:p>
            <a:pPr eaLnBrk="1" hangingPunct="1">
              <a:defRPr/>
            </a:pPr>
            <a:r>
              <a:rPr lang="el-GR" dirty="0" smtClean="0"/>
              <a:t>Διάταση </a:t>
            </a:r>
            <a:r>
              <a:rPr lang="el-GR" dirty="0" err="1" smtClean="0"/>
              <a:t>τετρακεφάλου</a:t>
            </a:r>
            <a:r>
              <a:rPr lang="el-GR" dirty="0" smtClean="0"/>
              <a:t> Ι</a:t>
            </a:r>
            <a:endParaRPr lang="en-US" dirty="0" smtClean="0"/>
          </a:p>
        </p:txBody>
      </p:sp>
      <p:sp>
        <p:nvSpPr>
          <p:cNvPr id="71683" name="Text Box 3"/>
          <p:cNvSpPr txBox="1">
            <a:spLocks noChangeArrowheads="1"/>
          </p:cNvSpPr>
          <p:nvPr/>
        </p:nvSpPr>
        <p:spPr bwMode="auto">
          <a:xfrm>
            <a:off x="685800" y="1381125"/>
            <a:ext cx="3326873" cy="523220"/>
          </a:xfrm>
          <a:prstGeom prst="rect">
            <a:avLst/>
          </a:prstGeom>
          <a:noFill/>
          <a:ln w="9525">
            <a:noFill/>
            <a:miter lim="800000"/>
            <a:headEnd/>
            <a:tailEnd/>
          </a:ln>
          <a:effectLst/>
        </p:spPr>
        <p:txBody>
          <a:bodyPr wrap="none">
            <a:spAutoFit/>
          </a:bodyPr>
          <a:lstStyle/>
          <a:p>
            <a:pPr>
              <a:defRPr/>
            </a:pPr>
            <a:r>
              <a:rPr lang="el-GR" sz="2800" b="1" dirty="0">
                <a:latin typeface="+mj-lt"/>
              </a:rPr>
              <a:t>Λειτουργικός σκοπός</a:t>
            </a:r>
            <a:endParaRPr lang="en-US" sz="2800" b="1" dirty="0">
              <a:latin typeface="+mj-lt"/>
            </a:endParaRPr>
          </a:p>
        </p:txBody>
      </p:sp>
      <p:sp>
        <p:nvSpPr>
          <p:cNvPr id="19460" name="Text Box 4"/>
          <p:cNvSpPr txBox="1">
            <a:spLocks noChangeArrowheads="1"/>
          </p:cNvSpPr>
          <p:nvPr/>
        </p:nvSpPr>
        <p:spPr bwMode="auto">
          <a:xfrm>
            <a:off x="1066800" y="1912764"/>
            <a:ext cx="7393632" cy="2308324"/>
          </a:xfrm>
          <a:prstGeom prst="rect">
            <a:avLst/>
          </a:prstGeom>
          <a:noFill/>
          <a:ln w="9525">
            <a:noFill/>
            <a:miter lim="800000"/>
            <a:headEnd/>
            <a:tailEnd/>
          </a:ln>
        </p:spPr>
        <p:txBody>
          <a:bodyPr wrap="square">
            <a:spAutoFit/>
          </a:bodyPr>
          <a:lstStyle/>
          <a:p>
            <a:pPr>
              <a:lnSpc>
                <a:spcPct val="120000"/>
              </a:lnSpc>
              <a:buClr>
                <a:schemeClr val="folHlink"/>
              </a:buClr>
              <a:buFont typeface="Wingdings" pitchFamily="2" charset="2"/>
              <a:buChar char="§"/>
            </a:pPr>
            <a:r>
              <a:rPr lang="el-GR" sz="2400" dirty="0">
                <a:latin typeface="Calibri" pitchFamily="34" charset="0"/>
              </a:rPr>
              <a:t> Αύξηση της ευλυγισίας και αποφυγή τραυματισμών κατά τη διάρκεια της βάδισης ή της ανάβασης σκαλοπατιών.</a:t>
            </a:r>
          </a:p>
          <a:p>
            <a:pPr>
              <a:lnSpc>
                <a:spcPct val="120000"/>
              </a:lnSpc>
              <a:buClr>
                <a:schemeClr val="folHlink"/>
              </a:buClr>
              <a:buFont typeface="Wingdings" pitchFamily="2" charset="2"/>
              <a:buChar char="§"/>
            </a:pPr>
            <a:r>
              <a:rPr lang="el-GR" sz="2400" dirty="0">
                <a:latin typeface="Calibri" pitchFamily="34" charset="0"/>
              </a:rPr>
              <a:t> Προθέρμανση για αποφυγή τραυματισμών κατά τη διάρκεια της άσκησης</a:t>
            </a:r>
            <a:endParaRPr lang="en-US" sz="2400" dirty="0">
              <a:latin typeface="Calibri" pitchFamily="34" charset="0"/>
            </a:endParaRPr>
          </a:p>
        </p:txBody>
      </p:sp>
      <p:sp>
        <p:nvSpPr>
          <p:cNvPr id="71685" name="Text Box 5"/>
          <p:cNvSpPr txBox="1">
            <a:spLocks noChangeArrowheads="1"/>
          </p:cNvSpPr>
          <p:nvPr/>
        </p:nvSpPr>
        <p:spPr bwMode="auto">
          <a:xfrm>
            <a:off x="731838" y="4484210"/>
            <a:ext cx="4325415" cy="523220"/>
          </a:xfrm>
          <a:prstGeom prst="rect">
            <a:avLst/>
          </a:prstGeom>
          <a:noFill/>
          <a:ln w="9525">
            <a:noFill/>
            <a:miter lim="800000"/>
            <a:headEnd/>
            <a:tailEnd/>
          </a:ln>
          <a:effectLst/>
        </p:spPr>
        <p:txBody>
          <a:bodyPr wrap="none">
            <a:spAutoFit/>
          </a:bodyPr>
          <a:lstStyle/>
          <a:p>
            <a:pPr>
              <a:defRPr/>
            </a:pPr>
            <a:r>
              <a:rPr lang="el-GR" sz="2800" b="1" dirty="0">
                <a:latin typeface="+mj-lt"/>
              </a:rPr>
              <a:t>Μύες που ενεργοποιούνται</a:t>
            </a:r>
            <a:endParaRPr lang="en-US" sz="2800" b="1" dirty="0">
              <a:latin typeface="+mj-lt"/>
            </a:endParaRPr>
          </a:p>
        </p:txBody>
      </p:sp>
      <p:sp>
        <p:nvSpPr>
          <p:cNvPr id="19462" name="Text Box 6"/>
          <p:cNvSpPr txBox="1">
            <a:spLocks noChangeArrowheads="1"/>
          </p:cNvSpPr>
          <p:nvPr/>
        </p:nvSpPr>
        <p:spPr bwMode="auto">
          <a:xfrm>
            <a:off x="1066800" y="5011260"/>
            <a:ext cx="3264868" cy="505972"/>
          </a:xfrm>
          <a:prstGeom prst="rect">
            <a:avLst/>
          </a:prstGeom>
          <a:noFill/>
          <a:ln w="9525">
            <a:noFill/>
            <a:miter lim="800000"/>
            <a:headEnd/>
            <a:tailEnd/>
          </a:ln>
        </p:spPr>
        <p:txBody>
          <a:bodyPr wrap="none">
            <a:spAutoFit/>
          </a:bodyPr>
          <a:lstStyle/>
          <a:p>
            <a:pPr>
              <a:lnSpc>
                <a:spcPct val="120000"/>
              </a:lnSpc>
              <a:buClr>
                <a:schemeClr val="folHlink"/>
              </a:buClr>
              <a:buFont typeface="Wingdings" pitchFamily="2" charset="2"/>
              <a:buChar char="§"/>
            </a:pPr>
            <a:r>
              <a:rPr lang="el-GR" sz="2400" dirty="0">
                <a:latin typeface="Calibri" pitchFamily="34" charset="0"/>
              </a:rPr>
              <a:t> Μηροί (τετρακέφαλος)</a:t>
            </a:r>
            <a:endParaRPr lang="en-US" sz="2400" dirty="0">
              <a:latin typeface="Calibri" pitchFamily="34" charset="0"/>
            </a:endParaRPr>
          </a:p>
        </p:txBody>
      </p:sp>
      <p:sp>
        <p:nvSpPr>
          <p:cNvPr id="8" name="Θέση αριθμού διαφάνειας 3"/>
          <p:cNvSpPr>
            <a:spLocks noGrp="1"/>
          </p:cNvSpPr>
          <p:nvPr>
            <p:ph type="sldNum" sz="quarter" idx="12"/>
          </p:nvPr>
        </p:nvSpPr>
        <p:spPr>
          <a:xfrm>
            <a:off x="6553200" y="6356350"/>
            <a:ext cx="2133600" cy="365125"/>
          </a:xfrm>
        </p:spPr>
        <p:txBody>
          <a:bodyPr/>
          <a:lstStyle/>
          <a:p>
            <a:fld id="{53C4726A-630D-4CB4-B088-BAB00F4188E9}" type="slidenum">
              <a:rPr lang="el-GR" smtClean="0"/>
              <a:pPr/>
              <a:t>24</a:t>
            </a:fld>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152400"/>
            <a:ext cx="8229600" cy="1066800"/>
          </a:xfrm>
        </p:spPr>
        <p:txBody>
          <a:bodyPr/>
          <a:lstStyle/>
          <a:p>
            <a:pPr eaLnBrk="1" hangingPunct="1">
              <a:defRPr/>
            </a:pPr>
            <a:r>
              <a:rPr lang="el-GR" dirty="0" smtClean="0"/>
              <a:t>Διάταση </a:t>
            </a:r>
            <a:r>
              <a:rPr lang="el-GR" dirty="0" err="1" smtClean="0"/>
              <a:t>τετρακεφάλου</a:t>
            </a:r>
            <a:r>
              <a:rPr lang="el-GR" dirty="0" smtClean="0"/>
              <a:t> ΙΙ</a:t>
            </a:r>
            <a:endParaRPr lang="en-US" dirty="0" smtClean="0"/>
          </a:p>
        </p:txBody>
      </p:sp>
      <p:sp>
        <p:nvSpPr>
          <p:cNvPr id="73735" name="Text Box 7"/>
          <p:cNvSpPr txBox="1">
            <a:spLocks noChangeArrowheads="1"/>
          </p:cNvSpPr>
          <p:nvPr/>
        </p:nvSpPr>
        <p:spPr bwMode="auto">
          <a:xfrm>
            <a:off x="648699" y="1295400"/>
            <a:ext cx="1387880" cy="523220"/>
          </a:xfrm>
          <a:prstGeom prst="rect">
            <a:avLst/>
          </a:prstGeom>
          <a:noFill/>
          <a:ln w="9525">
            <a:noFill/>
            <a:miter lim="800000"/>
            <a:headEnd/>
            <a:tailEnd/>
          </a:ln>
          <a:effectLst/>
        </p:spPr>
        <p:txBody>
          <a:bodyPr wrap="none">
            <a:spAutoFit/>
          </a:bodyPr>
          <a:lstStyle/>
          <a:p>
            <a:pPr>
              <a:defRPr/>
            </a:pPr>
            <a:r>
              <a:rPr lang="el-GR" sz="2800" b="1" i="1" u="sng" dirty="0">
                <a:latin typeface="+mj-lt"/>
              </a:rPr>
              <a:t>Οδηγίες</a:t>
            </a:r>
            <a:endParaRPr lang="en-US" sz="2800" b="1" i="1" u="sng" dirty="0">
              <a:latin typeface="+mj-lt"/>
            </a:endParaRPr>
          </a:p>
        </p:txBody>
      </p:sp>
      <p:sp>
        <p:nvSpPr>
          <p:cNvPr id="20484" name="Text Box 8"/>
          <p:cNvSpPr txBox="1">
            <a:spLocks noChangeArrowheads="1"/>
          </p:cNvSpPr>
          <p:nvPr/>
        </p:nvSpPr>
        <p:spPr bwMode="auto">
          <a:xfrm>
            <a:off x="1031304" y="1790700"/>
            <a:ext cx="7772400" cy="2529923"/>
          </a:xfrm>
          <a:prstGeom prst="rect">
            <a:avLst/>
          </a:prstGeom>
          <a:noFill/>
          <a:ln w="9525">
            <a:noFill/>
            <a:miter lim="800000"/>
            <a:headEnd/>
            <a:tailEnd/>
          </a:ln>
        </p:spPr>
        <p:txBody>
          <a:bodyPr>
            <a:spAutoFit/>
          </a:bodyPr>
          <a:lstStyle/>
          <a:p>
            <a:pPr>
              <a:lnSpc>
                <a:spcPct val="120000"/>
              </a:lnSpc>
              <a:buClr>
                <a:schemeClr val="folHlink"/>
              </a:buClr>
              <a:buFont typeface="Wingdings" pitchFamily="2" charset="2"/>
              <a:buChar char="§"/>
            </a:pPr>
            <a:r>
              <a:rPr lang="el-GR" sz="2200" dirty="0">
                <a:latin typeface="Calibri" pitchFamily="34" charset="0"/>
              </a:rPr>
              <a:t> Στηριχτείτε με το αριστερό χέρι (σε μια καρέκλα ή μπάρα).</a:t>
            </a:r>
          </a:p>
          <a:p>
            <a:pPr>
              <a:lnSpc>
                <a:spcPct val="120000"/>
              </a:lnSpc>
              <a:buClr>
                <a:schemeClr val="folHlink"/>
              </a:buClr>
              <a:buFont typeface="Wingdings" pitchFamily="2" charset="2"/>
              <a:buChar char="§"/>
            </a:pPr>
            <a:r>
              <a:rPr lang="el-GR" sz="2200" dirty="0">
                <a:latin typeface="Calibri" pitchFamily="34" charset="0"/>
              </a:rPr>
              <a:t> Με το δεξί χέρι πιάστε το δεξί καρπό.</a:t>
            </a:r>
          </a:p>
          <a:p>
            <a:pPr>
              <a:lnSpc>
                <a:spcPct val="120000"/>
              </a:lnSpc>
              <a:buClr>
                <a:schemeClr val="folHlink"/>
              </a:buClr>
              <a:buFont typeface="Wingdings" pitchFamily="2" charset="2"/>
              <a:buChar char="§"/>
            </a:pPr>
            <a:r>
              <a:rPr lang="el-GR" sz="2200" dirty="0">
                <a:latin typeface="Calibri" pitchFamily="34" charset="0"/>
              </a:rPr>
              <a:t> Τραβήξτε και φέρτε το δεξί γόνατο κοντά ή λίγο πιο πίσω από το αριστερό.</a:t>
            </a:r>
          </a:p>
          <a:p>
            <a:pPr>
              <a:lnSpc>
                <a:spcPct val="120000"/>
              </a:lnSpc>
              <a:buClr>
                <a:schemeClr val="folHlink"/>
              </a:buClr>
              <a:buFont typeface="Wingdings" pitchFamily="2" charset="2"/>
              <a:buChar char="§"/>
            </a:pPr>
            <a:r>
              <a:rPr lang="el-GR" sz="2200" dirty="0">
                <a:latin typeface="Calibri" pitchFamily="34" charset="0"/>
              </a:rPr>
              <a:t> Μένω 2 – 3 </a:t>
            </a:r>
            <a:r>
              <a:rPr lang="en-US" sz="2200" dirty="0">
                <a:latin typeface="Calibri" pitchFamily="34" charset="0"/>
              </a:rPr>
              <a:t>sec.</a:t>
            </a:r>
            <a:r>
              <a:rPr lang="el-GR" sz="2200" dirty="0">
                <a:latin typeface="Calibri" pitchFamily="34" charset="0"/>
              </a:rPr>
              <a:t> Χαλαρώνω. </a:t>
            </a:r>
            <a:r>
              <a:rPr lang="el-GR" sz="2200" dirty="0" err="1">
                <a:latin typeface="Calibri" pitchFamily="34" charset="0"/>
              </a:rPr>
              <a:t>Επανάλαβετε</a:t>
            </a:r>
            <a:r>
              <a:rPr lang="el-GR" sz="2200" dirty="0">
                <a:latin typeface="Calibri" pitchFamily="34" charset="0"/>
              </a:rPr>
              <a:t> 3 φορές.</a:t>
            </a:r>
          </a:p>
          <a:p>
            <a:pPr>
              <a:lnSpc>
                <a:spcPct val="120000"/>
              </a:lnSpc>
              <a:buClr>
                <a:schemeClr val="folHlink"/>
              </a:buClr>
              <a:buFont typeface="Wingdings" pitchFamily="2" charset="2"/>
              <a:buChar char="§"/>
            </a:pPr>
            <a:r>
              <a:rPr lang="el-GR" sz="2200" dirty="0">
                <a:latin typeface="Calibri" pitchFamily="34" charset="0"/>
              </a:rPr>
              <a:t> Αλλάξτε πόδι και χέρι.</a:t>
            </a:r>
          </a:p>
        </p:txBody>
      </p:sp>
      <p:sp>
        <p:nvSpPr>
          <p:cNvPr id="73737" name="Text Box 9"/>
          <p:cNvSpPr txBox="1">
            <a:spLocks noChangeArrowheads="1"/>
          </p:cNvSpPr>
          <p:nvPr/>
        </p:nvSpPr>
        <p:spPr bwMode="auto">
          <a:xfrm>
            <a:off x="648699" y="4476750"/>
            <a:ext cx="5003421" cy="523220"/>
          </a:xfrm>
          <a:prstGeom prst="rect">
            <a:avLst/>
          </a:prstGeom>
          <a:noFill/>
          <a:ln w="9525">
            <a:noFill/>
            <a:miter lim="800000"/>
            <a:headEnd/>
            <a:tailEnd/>
          </a:ln>
          <a:effectLst/>
        </p:spPr>
        <p:txBody>
          <a:bodyPr wrap="none">
            <a:spAutoFit/>
          </a:bodyPr>
          <a:lstStyle/>
          <a:p>
            <a:pPr>
              <a:defRPr/>
            </a:pPr>
            <a:r>
              <a:rPr lang="el-GR" sz="2800" b="1" dirty="0">
                <a:latin typeface="+mj-lt"/>
              </a:rPr>
              <a:t>Συμπληρωματικές πληροφορίες</a:t>
            </a:r>
            <a:endParaRPr lang="en-US" sz="2800" b="1" dirty="0">
              <a:latin typeface="+mj-lt"/>
            </a:endParaRPr>
          </a:p>
        </p:txBody>
      </p:sp>
      <p:sp>
        <p:nvSpPr>
          <p:cNvPr id="20486" name="Text Box 10"/>
          <p:cNvSpPr txBox="1">
            <a:spLocks noChangeArrowheads="1"/>
          </p:cNvSpPr>
          <p:nvPr/>
        </p:nvSpPr>
        <p:spPr bwMode="auto">
          <a:xfrm>
            <a:off x="970979" y="4972050"/>
            <a:ext cx="7705477" cy="1717393"/>
          </a:xfrm>
          <a:prstGeom prst="rect">
            <a:avLst/>
          </a:prstGeom>
          <a:noFill/>
          <a:ln w="9525">
            <a:noFill/>
            <a:miter lim="800000"/>
            <a:headEnd/>
            <a:tailEnd/>
          </a:ln>
        </p:spPr>
        <p:txBody>
          <a:bodyPr wrap="square">
            <a:spAutoFit/>
          </a:bodyPr>
          <a:lstStyle/>
          <a:p>
            <a:pPr>
              <a:lnSpc>
                <a:spcPct val="120000"/>
              </a:lnSpc>
              <a:buClr>
                <a:schemeClr val="folHlink"/>
              </a:buClr>
              <a:buFont typeface="Wingdings" pitchFamily="2" charset="2"/>
              <a:buChar char="§"/>
            </a:pPr>
            <a:r>
              <a:rPr lang="el-GR" sz="2200" dirty="0">
                <a:latin typeface="Calibri" pitchFamily="34" charset="0"/>
              </a:rPr>
              <a:t> Βεβαιωθείτε ότι γίνεται πραγματικά διάταση του </a:t>
            </a:r>
            <a:r>
              <a:rPr lang="el-GR" sz="2200" dirty="0" err="1">
                <a:latin typeface="Calibri" pitchFamily="34" charset="0"/>
              </a:rPr>
              <a:t>τετρακεφάλου</a:t>
            </a:r>
            <a:r>
              <a:rPr lang="el-GR" sz="2200" dirty="0">
                <a:latin typeface="Calibri" pitchFamily="34" charset="0"/>
              </a:rPr>
              <a:t>. Αν το γόνατο του ποδιού που διατείνεται είναι κοντά στο γόνατο του ποδιού στήριξης ή αν υπάρχει κάμψη στο ισχίο, δεν γίνεται διάταση.</a:t>
            </a:r>
            <a:endParaRPr lang="en-US" sz="2200" dirty="0">
              <a:latin typeface="Calibri" pitchFamily="34" charset="0"/>
            </a:endParaRPr>
          </a:p>
        </p:txBody>
      </p:sp>
      <p:sp>
        <p:nvSpPr>
          <p:cNvPr id="8" name="Θέση αριθμού διαφάνειας 3"/>
          <p:cNvSpPr>
            <a:spLocks noGrp="1"/>
          </p:cNvSpPr>
          <p:nvPr>
            <p:ph type="sldNum" sz="quarter" idx="12"/>
          </p:nvPr>
        </p:nvSpPr>
        <p:spPr>
          <a:xfrm>
            <a:off x="6553200" y="6356350"/>
            <a:ext cx="2133600" cy="365125"/>
          </a:xfrm>
        </p:spPr>
        <p:txBody>
          <a:bodyPr/>
          <a:lstStyle/>
          <a:p>
            <a:fld id="{53C4726A-630D-4CB4-B088-BAB00F4188E9}" type="slidenum">
              <a:rPr lang="el-GR" smtClean="0"/>
              <a:pPr/>
              <a:t>25</a:t>
            </a:fld>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7200" y="152400"/>
            <a:ext cx="8229600" cy="1066800"/>
          </a:xfrm>
        </p:spPr>
        <p:txBody>
          <a:bodyPr/>
          <a:lstStyle/>
          <a:p>
            <a:pPr eaLnBrk="1" hangingPunct="1">
              <a:defRPr/>
            </a:pPr>
            <a:r>
              <a:rPr lang="el-GR" dirty="0" smtClean="0"/>
              <a:t>Διάταση </a:t>
            </a:r>
            <a:r>
              <a:rPr lang="el-GR" dirty="0" err="1" smtClean="0"/>
              <a:t>γαστροκνήμιου</a:t>
            </a:r>
            <a:endParaRPr lang="en-US" dirty="0" smtClean="0"/>
          </a:p>
        </p:txBody>
      </p:sp>
      <p:sp>
        <p:nvSpPr>
          <p:cNvPr id="75779" name="Text Box 3"/>
          <p:cNvSpPr txBox="1">
            <a:spLocks noChangeArrowheads="1"/>
          </p:cNvSpPr>
          <p:nvPr/>
        </p:nvSpPr>
        <p:spPr bwMode="auto">
          <a:xfrm>
            <a:off x="488579" y="1196752"/>
            <a:ext cx="3326873" cy="523220"/>
          </a:xfrm>
          <a:prstGeom prst="rect">
            <a:avLst/>
          </a:prstGeom>
          <a:noFill/>
          <a:ln w="9525">
            <a:noFill/>
            <a:miter lim="800000"/>
            <a:headEnd/>
            <a:tailEnd/>
          </a:ln>
          <a:effectLst/>
        </p:spPr>
        <p:txBody>
          <a:bodyPr wrap="none">
            <a:spAutoFit/>
          </a:bodyPr>
          <a:lstStyle/>
          <a:p>
            <a:pPr>
              <a:defRPr/>
            </a:pPr>
            <a:r>
              <a:rPr lang="el-GR" sz="2800" b="1" dirty="0">
                <a:latin typeface="+mj-lt"/>
              </a:rPr>
              <a:t>Λειτουργικός σκοπός</a:t>
            </a:r>
            <a:endParaRPr lang="en-US" sz="2800" b="1" dirty="0">
              <a:latin typeface="+mj-lt"/>
            </a:endParaRPr>
          </a:p>
        </p:txBody>
      </p:sp>
      <p:sp>
        <p:nvSpPr>
          <p:cNvPr id="21508" name="Text Box 4"/>
          <p:cNvSpPr txBox="1">
            <a:spLocks noChangeArrowheads="1"/>
          </p:cNvSpPr>
          <p:nvPr/>
        </p:nvSpPr>
        <p:spPr bwMode="auto">
          <a:xfrm>
            <a:off x="901824" y="1644650"/>
            <a:ext cx="7270576" cy="1717393"/>
          </a:xfrm>
          <a:prstGeom prst="rect">
            <a:avLst/>
          </a:prstGeom>
          <a:noFill/>
          <a:ln w="9525">
            <a:noFill/>
            <a:miter lim="800000"/>
            <a:headEnd/>
            <a:tailEnd/>
          </a:ln>
        </p:spPr>
        <p:txBody>
          <a:bodyPr wrap="square">
            <a:spAutoFit/>
          </a:bodyPr>
          <a:lstStyle/>
          <a:p>
            <a:pPr>
              <a:lnSpc>
                <a:spcPct val="120000"/>
              </a:lnSpc>
              <a:buClr>
                <a:schemeClr val="folHlink"/>
              </a:buClr>
              <a:buFont typeface="Wingdings" pitchFamily="2" charset="2"/>
              <a:buChar char="§"/>
            </a:pPr>
            <a:r>
              <a:rPr lang="el-GR" sz="2200" dirty="0">
                <a:latin typeface="Calibri" pitchFamily="34" charset="0"/>
              </a:rPr>
              <a:t> Αύξηση της ευλυγισίας και αποφυγή τραυματισμών κατά τη διάρκεια καθημερινών δραστηριοτήτων (βάδιση, ανάβαση σκαλοπατιών).</a:t>
            </a:r>
          </a:p>
          <a:p>
            <a:pPr>
              <a:lnSpc>
                <a:spcPct val="120000"/>
              </a:lnSpc>
              <a:buClr>
                <a:schemeClr val="folHlink"/>
              </a:buClr>
              <a:buFont typeface="Wingdings" pitchFamily="2" charset="2"/>
              <a:buChar char="§"/>
            </a:pPr>
            <a:r>
              <a:rPr lang="el-GR" sz="2200" dirty="0">
                <a:latin typeface="Calibri" pitchFamily="34" charset="0"/>
              </a:rPr>
              <a:t> Προθέρμανση για αποφυγή τραυματισμών</a:t>
            </a:r>
            <a:endParaRPr lang="en-US" sz="2200" dirty="0">
              <a:latin typeface="Calibri" pitchFamily="34" charset="0"/>
            </a:endParaRPr>
          </a:p>
        </p:txBody>
      </p:sp>
      <p:sp>
        <p:nvSpPr>
          <p:cNvPr id="75781" name="Text Box 5"/>
          <p:cNvSpPr txBox="1">
            <a:spLocks noChangeArrowheads="1"/>
          </p:cNvSpPr>
          <p:nvPr/>
        </p:nvSpPr>
        <p:spPr bwMode="auto">
          <a:xfrm>
            <a:off x="534617" y="3429000"/>
            <a:ext cx="4325415" cy="523220"/>
          </a:xfrm>
          <a:prstGeom prst="rect">
            <a:avLst/>
          </a:prstGeom>
          <a:noFill/>
          <a:ln w="9525">
            <a:noFill/>
            <a:miter lim="800000"/>
            <a:headEnd/>
            <a:tailEnd/>
          </a:ln>
          <a:effectLst/>
        </p:spPr>
        <p:txBody>
          <a:bodyPr wrap="none">
            <a:spAutoFit/>
          </a:bodyPr>
          <a:lstStyle/>
          <a:p>
            <a:pPr>
              <a:defRPr/>
            </a:pPr>
            <a:r>
              <a:rPr lang="el-GR" sz="2800" b="1" dirty="0">
                <a:latin typeface="+mj-lt"/>
              </a:rPr>
              <a:t>Μύες που ενεργοποιούνται</a:t>
            </a:r>
            <a:endParaRPr lang="en-US" sz="2800" b="1" dirty="0">
              <a:latin typeface="+mj-lt"/>
            </a:endParaRPr>
          </a:p>
        </p:txBody>
      </p:sp>
      <p:sp>
        <p:nvSpPr>
          <p:cNvPr id="21510" name="Text Box 6"/>
          <p:cNvSpPr txBox="1">
            <a:spLocks noChangeArrowheads="1"/>
          </p:cNvSpPr>
          <p:nvPr/>
        </p:nvSpPr>
        <p:spPr bwMode="auto">
          <a:xfrm>
            <a:off x="822053" y="3933056"/>
            <a:ext cx="3101875" cy="471539"/>
          </a:xfrm>
          <a:prstGeom prst="rect">
            <a:avLst/>
          </a:prstGeom>
          <a:noFill/>
          <a:ln w="9525">
            <a:noFill/>
            <a:miter lim="800000"/>
            <a:headEnd/>
            <a:tailEnd/>
          </a:ln>
        </p:spPr>
        <p:txBody>
          <a:bodyPr wrap="none">
            <a:spAutoFit/>
          </a:bodyPr>
          <a:lstStyle/>
          <a:p>
            <a:pPr>
              <a:lnSpc>
                <a:spcPct val="120000"/>
              </a:lnSpc>
              <a:buClr>
                <a:schemeClr val="folHlink"/>
              </a:buClr>
              <a:buFont typeface="Wingdings" pitchFamily="2" charset="2"/>
              <a:buChar char="§"/>
            </a:pPr>
            <a:r>
              <a:rPr lang="el-GR" sz="2200" dirty="0">
                <a:latin typeface="Calibri" pitchFamily="34" charset="0"/>
              </a:rPr>
              <a:t> Γάμπα (</a:t>
            </a:r>
            <a:r>
              <a:rPr lang="el-GR" sz="2200" dirty="0" err="1">
                <a:latin typeface="Calibri" pitchFamily="34" charset="0"/>
              </a:rPr>
              <a:t>γαστροκνήμιος</a:t>
            </a:r>
            <a:r>
              <a:rPr lang="el-GR" sz="2200" dirty="0">
                <a:latin typeface="Calibri" pitchFamily="34" charset="0"/>
              </a:rPr>
              <a:t>)</a:t>
            </a:r>
            <a:endParaRPr lang="en-US" sz="2200" dirty="0">
              <a:latin typeface="Calibri" pitchFamily="34" charset="0"/>
            </a:endParaRPr>
          </a:p>
        </p:txBody>
      </p:sp>
      <p:sp>
        <p:nvSpPr>
          <p:cNvPr id="75783" name="Text Box 7"/>
          <p:cNvSpPr txBox="1">
            <a:spLocks noChangeArrowheads="1"/>
          </p:cNvSpPr>
          <p:nvPr/>
        </p:nvSpPr>
        <p:spPr bwMode="auto">
          <a:xfrm>
            <a:off x="547317" y="4495800"/>
            <a:ext cx="1387880" cy="523220"/>
          </a:xfrm>
          <a:prstGeom prst="rect">
            <a:avLst/>
          </a:prstGeom>
          <a:noFill/>
          <a:ln w="9525">
            <a:noFill/>
            <a:miter lim="800000"/>
            <a:headEnd/>
            <a:tailEnd/>
          </a:ln>
          <a:effectLst/>
        </p:spPr>
        <p:txBody>
          <a:bodyPr wrap="none">
            <a:spAutoFit/>
          </a:bodyPr>
          <a:lstStyle/>
          <a:p>
            <a:pPr>
              <a:defRPr/>
            </a:pPr>
            <a:r>
              <a:rPr lang="el-GR" sz="2800" b="1" i="1" u="sng" dirty="0">
                <a:latin typeface="+mj-lt"/>
              </a:rPr>
              <a:t>Οδηγίες</a:t>
            </a:r>
            <a:endParaRPr lang="en-US" sz="2800" b="1" i="1" u="sng" dirty="0">
              <a:latin typeface="+mj-lt"/>
            </a:endParaRPr>
          </a:p>
        </p:txBody>
      </p:sp>
      <p:sp>
        <p:nvSpPr>
          <p:cNvPr id="21512" name="Text Box 8"/>
          <p:cNvSpPr txBox="1">
            <a:spLocks noChangeArrowheads="1"/>
          </p:cNvSpPr>
          <p:nvPr/>
        </p:nvSpPr>
        <p:spPr bwMode="auto">
          <a:xfrm>
            <a:off x="899592" y="4991100"/>
            <a:ext cx="7558608" cy="1717393"/>
          </a:xfrm>
          <a:prstGeom prst="rect">
            <a:avLst/>
          </a:prstGeom>
          <a:noFill/>
          <a:ln w="9525">
            <a:noFill/>
            <a:miter lim="800000"/>
            <a:headEnd/>
            <a:tailEnd/>
          </a:ln>
        </p:spPr>
        <p:txBody>
          <a:bodyPr wrap="square">
            <a:spAutoFit/>
          </a:bodyPr>
          <a:lstStyle/>
          <a:p>
            <a:pPr>
              <a:lnSpc>
                <a:spcPct val="120000"/>
              </a:lnSpc>
              <a:buClr>
                <a:schemeClr val="folHlink"/>
              </a:buClr>
              <a:buFont typeface="Wingdings" pitchFamily="2" charset="2"/>
              <a:buChar char="§"/>
            </a:pPr>
            <a:r>
              <a:rPr lang="el-GR" sz="2200" dirty="0">
                <a:latin typeface="Calibri" pitchFamily="34" charset="0"/>
              </a:rPr>
              <a:t> Στηριχθείτε (στην πλάτη μιας καρέκλας ή μπάρα).</a:t>
            </a:r>
          </a:p>
          <a:p>
            <a:pPr>
              <a:lnSpc>
                <a:spcPct val="120000"/>
              </a:lnSpc>
              <a:buClr>
                <a:schemeClr val="folHlink"/>
              </a:buClr>
              <a:buFont typeface="Wingdings" pitchFamily="2" charset="2"/>
              <a:buChar char="§"/>
            </a:pPr>
            <a:r>
              <a:rPr lang="el-GR" sz="2200" dirty="0">
                <a:latin typeface="Calibri" pitchFamily="34" charset="0"/>
              </a:rPr>
              <a:t> Βγάλτε το δεξί πόδι πίσω μέχρι να νιώσετε τράβηγμα στη γάμπα (Βγάλτε και το αριστερό πόδι πίσω, δίπλα στο δεξί)</a:t>
            </a:r>
          </a:p>
          <a:p>
            <a:pPr>
              <a:lnSpc>
                <a:spcPct val="120000"/>
              </a:lnSpc>
              <a:buClr>
                <a:schemeClr val="folHlink"/>
              </a:buClr>
              <a:buFont typeface="Wingdings" pitchFamily="2" charset="2"/>
              <a:buNone/>
            </a:pPr>
            <a:r>
              <a:rPr lang="el-GR" sz="2200" dirty="0">
                <a:latin typeface="Calibri" pitchFamily="34" charset="0"/>
              </a:rPr>
              <a:t>(Επαναλάβετε τη σειρά 3 φορές)</a:t>
            </a:r>
          </a:p>
        </p:txBody>
      </p:sp>
      <p:sp>
        <p:nvSpPr>
          <p:cNvPr id="10" name="Θέση αριθμού διαφάνειας 3"/>
          <p:cNvSpPr>
            <a:spLocks noGrp="1"/>
          </p:cNvSpPr>
          <p:nvPr>
            <p:ph type="sldNum" sz="quarter" idx="12"/>
          </p:nvPr>
        </p:nvSpPr>
        <p:spPr>
          <a:xfrm>
            <a:off x="6553200" y="6356350"/>
            <a:ext cx="2133600" cy="365125"/>
          </a:xfrm>
        </p:spPr>
        <p:txBody>
          <a:bodyPr/>
          <a:lstStyle/>
          <a:p>
            <a:fld id="{53C4726A-630D-4CB4-B088-BAB00F4188E9}" type="slidenum">
              <a:rPr lang="el-GR" smtClean="0"/>
              <a:pPr/>
              <a:t>26</a:t>
            </a:fld>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idx="4294967295"/>
          </p:nvPr>
        </p:nvSpPr>
        <p:spPr>
          <a:xfrm>
            <a:off x="0" y="152400"/>
            <a:ext cx="8229600" cy="1066800"/>
          </a:xfrm>
        </p:spPr>
        <p:txBody>
          <a:bodyPr/>
          <a:lstStyle/>
          <a:p>
            <a:pPr eaLnBrk="1" hangingPunct="1">
              <a:defRPr/>
            </a:pPr>
            <a:r>
              <a:rPr lang="el-GR" dirty="0" smtClean="0"/>
              <a:t>Βαθιές αναπνοές</a:t>
            </a:r>
            <a:endParaRPr lang="en-US" dirty="0" smtClean="0"/>
          </a:p>
        </p:txBody>
      </p:sp>
      <p:sp>
        <p:nvSpPr>
          <p:cNvPr id="77827" name="Text Box 3"/>
          <p:cNvSpPr txBox="1">
            <a:spLocks noChangeArrowheads="1"/>
          </p:cNvSpPr>
          <p:nvPr/>
        </p:nvSpPr>
        <p:spPr bwMode="auto">
          <a:xfrm>
            <a:off x="664839" y="1219200"/>
            <a:ext cx="3326873" cy="523220"/>
          </a:xfrm>
          <a:prstGeom prst="rect">
            <a:avLst/>
          </a:prstGeom>
          <a:noFill/>
          <a:ln w="9525">
            <a:noFill/>
            <a:miter lim="800000"/>
            <a:headEnd/>
            <a:tailEnd/>
          </a:ln>
          <a:effectLst/>
        </p:spPr>
        <p:txBody>
          <a:bodyPr wrap="none">
            <a:spAutoFit/>
          </a:bodyPr>
          <a:lstStyle/>
          <a:p>
            <a:pPr>
              <a:defRPr/>
            </a:pPr>
            <a:r>
              <a:rPr lang="el-GR" sz="2800" b="1" dirty="0">
                <a:latin typeface="+mj-lt"/>
              </a:rPr>
              <a:t>Λειτουργικός σκοπός</a:t>
            </a:r>
            <a:endParaRPr lang="en-US" sz="2800" b="1" dirty="0">
              <a:latin typeface="+mj-lt"/>
            </a:endParaRPr>
          </a:p>
        </p:txBody>
      </p:sp>
      <p:sp>
        <p:nvSpPr>
          <p:cNvPr id="22532" name="Text Box 4"/>
          <p:cNvSpPr txBox="1">
            <a:spLocks noChangeArrowheads="1"/>
          </p:cNvSpPr>
          <p:nvPr/>
        </p:nvSpPr>
        <p:spPr bwMode="auto">
          <a:xfrm>
            <a:off x="1045839" y="1644650"/>
            <a:ext cx="6910536" cy="904863"/>
          </a:xfrm>
          <a:prstGeom prst="rect">
            <a:avLst/>
          </a:prstGeom>
          <a:noFill/>
          <a:ln w="9525">
            <a:noFill/>
            <a:miter lim="800000"/>
            <a:headEnd/>
            <a:tailEnd/>
          </a:ln>
        </p:spPr>
        <p:txBody>
          <a:bodyPr wrap="square">
            <a:spAutoFit/>
          </a:bodyPr>
          <a:lstStyle/>
          <a:p>
            <a:pPr>
              <a:lnSpc>
                <a:spcPct val="120000"/>
              </a:lnSpc>
              <a:buClr>
                <a:schemeClr val="folHlink"/>
              </a:buClr>
              <a:buFont typeface="Wingdings" pitchFamily="2" charset="2"/>
              <a:buChar char="§"/>
            </a:pPr>
            <a:r>
              <a:rPr lang="el-GR" sz="2200" dirty="0">
                <a:latin typeface="Calibri" pitchFamily="34" charset="0"/>
              </a:rPr>
              <a:t> Διεύρυνση του θώρακα και βελτίωση του πνευμονικού αερισμού</a:t>
            </a:r>
            <a:endParaRPr lang="en-US" sz="2200" dirty="0">
              <a:latin typeface="Calibri" pitchFamily="34" charset="0"/>
            </a:endParaRPr>
          </a:p>
        </p:txBody>
      </p:sp>
      <p:sp>
        <p:nvSpPr>
          <p:cNvPr id="77829" name="Text Box 5"/>
          <p:cNvSpPr txBox="1">
            <a:spLocks noChangeArrowheads="1"/>
          </p:cNvSpPr>
          <p:nvPr/>
        </p:nvSpPr>
        <p:spPr bwMode="auto">
          <a:xfrm>
            <a:off x="710877" y="2590800"/>
            <a:ext cx="4325415" cy="523220"/>
          </a:xfrm>
          <a:prstGeom prst="rect">
            <a:avLst/>
          </a:prstGeom>
          <a:noFill/>
          <a:ln w="9525">
            <a:noFill/>
            <a:miter lim="800000"/>
            <a:headEnd/>
            <a:tailEnd/>
          </a:ln>
          <a:effectLst/>
        </p:spPr>
        <p:txBody>
          <a:bodyPr wrap="none">
            <a:spAutoFit/>
          </a:bodyPr>
          <a:lstStyle/>
          <a:p>
            <a:pPr>
              <a:defRPr/>
            </a:pPr>
            <a:r>
              <a:rPr lang="el-GR" sz="2800" b="1" dirty="0">
                <a:latin typeface="+mj-lt"/>
              </a:rPr>
              <a:t>Μύες που ενεργοποιούνται</a:t>
            </a:r>
            <a:endParaRPr lang="en-US" sz="2800" b="1" dirty="0">
              <a:latin typeface="+mj-lt"/>
            </a:endParaRPr>
          </a:p>
        </p:txBody>
      </p:sp>
      <p:sp>
        <p:nvSpPr>
          <p:cNvPr id="22534" name="Text Box 6"/>
          <p:cNvSpPr txBox="1">
            <a:spLocks noChangeArrowheads="1"/>
          </p:cNvSpPr>
          <p:nvPr/>
        </p:nvSpPr>
        <p:spPr bwMode="auto">
          <a:xfrm>
            <a:off x="1045839" y="3029469"/>
            <a:ext cx="3651769" cy="471539"/>
          </a:xfrm>
          <a:prstGeom prst="rect">
            <a:avLst/>
          </a:prstGeom>
          <a:noFill/>
          <a:ln w="9525">
            <a:noFill/>
            <a:miter lim="800000"/>
            <a:headEnd/>
            <a:tailEnd/>
          </a:ln>
        </p:spPr>
        <p:txBody>
          <a:bodyPr wrap="none">
            <a:spAutoFit/>
          </a:bodyPr>
          <a:lstStyle/>
          <a:p>
            <a:pPr>
              <a:lnSpc>
                <a:spcPct val="120000"/>
              </a:lnSpc>
              <a:buClr>
                <a:schemeClr val="folHlink"/>
              </a:buClr>
              <a:buFont typeface="Wingdings" pitchFamily="2" charset="2"/>
              <a:buChar char="§"/>
            </a:pPr>
            <a:r>
              <a:rPr lang="el-GR" sz="2200" dirty="0">
                <a:latin typeface="Calibri" pitchFamily="34" charset="0"/>
              </a:rPr>
              <a:t> Διάφραγμα, θωρακικοί μύες</a:t>
            </a:r>
            <a:endParaRPr lang="en-US" sz="2200" dirty="0">
              <a:latin typeface="Calibri" pitchFamily="34" charset="0"/>
            </a:endParaRPr>
          </a:p>
        </p:txBody>
      </p:sp>
      <p:sp>
        <p:nvSpPr>
          <p:cNvPr id="77831" name="Text Box 7"/>
          <p:cNvSpPr txBox="1">
            <a:spLocks noChangeArrowheads="1"/>
          </p:cNvSpPr>
          <p:nvPr/>
        </p:nvSpPr>
        <p:spPr bwMode="auto">
          <a:xfrm>
            <a:off x="723577" y="3581400"/>
            <a:ext cx="1387880" cy="523220"/>
          </a:xfrm>
          <a:prstGeom prst="rect">
            <a:avLst/>
          </a:prstGeom>
          <a:noFill/>
          <a:ln w="9525">
            <a:noFill/>
            <a:miter lim="800000"/>
            <a:headEnd/>
            <a:tailEnd/>
          </a:ln>
          <a:effectLst/>
        </p:spPr>
        <p:txBody>
          <a:bodyPr wrap="none">
            <a:spAutoFit/>
          </a:bodyPr>
          <a:lstStyle/>
          <a:p>
            <a:pPr>
              <a:defRPr/>
            </a:pPr>
            <a:r>
              <a:rPr lang="el-GR" sz="2800" b="1" i="1" u="sng" dirty="0">
                <a:latin typeface="+mj-lt"/>
              </a:rPr>
              <a:t>Οδηγίες</a:t>
            </a:r>
            <a:endParaRPr lang="en-US" sz="2800" b="1" i="1" u="sng" dirty="0">
              <a:latin typeface="+mj-lt"/>
            </a:endParaRPr>
          </a:p>
        </p:txBody>
      </p:sp>
      <p:sp>
        <p:nvSpPr>
          <p:cNvPr id="22536" name="Text Box 8"/>
          <p:cNvSpPr txBox="1">
            <a:spLocks noChangeArrowheads="1"/>
          </p:cNvSpPr>
          <p:nvPr/>
        </p:nvSpPr>
        <p:spPr bwMode="auto">
          <a:xfrm>
            <a:off x="685800" y="4076700"/>
            <a:ext cx="8229600" cy="904863"/>
          </a:xfrm>
          <a:prstGeom prst="rect">
            <a:avLst/>
          </a:prstGeom>
          <a:noFill/>
          <a:ln w="9525">
            <a:noFill/>
            <a:miter lim="800000"/>
            <a:headEnd/>
            <a:tailEnd/>
          </a:ln>
        </p:spPr>
        <p:txBody>
          <a:bodyPr>
            <a:spAutoFit/>
          </a:bodyPr>
          <a:lstStyle/>
          <a:p>
            <a:pPr>
              <a:lnSpc>
                <a:spcPct val="120000"/>
              </a:lnSpc>
              <a:buClr>
                <a:schemeClr val="folHlink"/>
              </a:buClr>
              <a:buFont typeface="Wingdings" pitchFamily="2" charset="2"/>
              <a:buChar char="§"/>
            </a:pPr>
            <a:r>
              <a:rPr lang="el-GR" sz="2200" dirty="0">
                <a:latin typeface="Calibri" pitchFamily="34" charset="0"/>
              </a:rPr>
              <a:t> Εισπνοή από τη μύτη. Εκπνοή αργά από το στόμα.</a:t>
            </a:r>
          </a:p>
          <a:p>
            <a:pPr>
              <a:lnSpc>
                <a:spcPct val="120000"/>
              </a:lnSpc>
              <a:buClr>
                <a:schemeClr val="folHlink"/>
              </a:buClr>
              <a:buFont typeface="Wingdings" pitchFamily="2" charset="2"/>
              <a:buNone/>
            </a:pPr>
            <a:r>
              <a:rPr lang="el-GR" sz="2200" dirty="0" smtClean="0">
                <a:latin typeface="Calibri" pitchFamily="34" charset="0"/>
              </a:rPr>
              <a:t>                                              (</a:t>
            </a:r>
            <a:r>
              <a:rPr lang="el-GR" sz="2200" dirty="0">
                <a:latin typeface="Calibri" pitchFamily="34" charset="0"/>
              </a:rPr>
              <a:t>Επανάληψη 3 – 5 φορές).</a:t>
            </a:r>
          </a:p>
        </p:txBody>
      </p:sp>
      <p:sp>
        <p:nvSpPr>
          <p:cNvPr id="77833" name="Text Box 9"/>
          <p:cNvSpPr txBox="1">
            <a:spLocks noChangeArrowheads="1"/>
          </p:cNvSpPr>
          <p:nvPr/>
        </p:nvSpPr>
        <p:spPr bwMode="auto">
          <a:xfrm>
            <a:off x="664839" y="5045075"/>
            <a:ext cx="5003421" cy="523220"/>
          </a:xfrm>
          <a:prstGeom prst="rect">
            <a:avLst/>
          </a:prstGeom>
          <a:noFill/>
          <a:ln w="9525">
            <a:noFill/>
            <a:miter lim="800000"/>
            <a:headEnd/>
            <a:tailEnd/>
          </a:ln>
          <a:effectLst/>
        </p:spPr>
        <p:txBody>
          <a:bodyPr wrap="none">
            <a:spAutoFit/>
          </a:bodyPr>
          <a:lstStyle/>
          <a:p>
            <a:pPr>
              <a:defRPr/>
            </a:pPr>
            <a:r>
              <a:rPr lang="el-GR" sz="2800" b="1" dirty="0">
                <a:latin typeface="+mj-lt"/>
              </a:rPr>
              <a:t>Συμπληρωματικές πληροφορίες</a:t>
            </a:r>
            <a:endParaRPr lang="en-US" sz="2800" b="1" dirty="0">
              <a:latin typeface="+mj-lt"/>
            </a:endParaRPr>
          </a:p>
        </p:txBody>
      </p:sp>
      <p:sp>
        <p:nvSpPr>
          <p:cNvPr id="22538" name="Text Box 10"/>
          <p:cNvSpPr txBox="1">
            <a:spLocks noChangeArrowheads="1"/>
          </p:cNvSpPr>
          <p:nvPr/>
        </p:nvSpPr>
        <p:spPr bwMode="auto">
          <a:xfrm>
            <a:off x="1045840" y="5540375"/>
            <a:ext cx="7198568" cy="837152"/>
          </a:xfrm>
          <a:prstGeom prst="rect">
            <a:avLst/>
          </a:prstGeom>
          <a:noFill/>
          <a:ln w="9525">
            <a:noFill/>
            <a:miter lim="800000"/>
            <a:headEnd/>
            <a:tailEnd/>
          </a:ln>
        </p:spPr>
        <p:txBody>
          <a:bodyPr wrap="square">
            <a:spAutoFit/>
          </a:bodyPr>
          <a:lstStyle/>
          <a:p>
            <a:pPr>
              <a:lnSpc>
                <a:spcPct val="110000"/>
              </a:lnSpc>
              <a:buClr>
                <a:schemeClr val="folHlink"/>
              </a:buClr>
              <a:buFont typeface="Wingdings" pitchFamily="2" charset="2"/>
              <a:buChar char="§"/>
            </a:pPr>
            <a:r>
              <a:rPr lang="el-GR" sz="2200" dirty="0">
                <a:latin typeface="Calibri" pitchFamily="34" charset="0"/>
              </a:rPr>
              <a:t> Η εισπνοή και εκπνοή πρέπει να γίνονται αργά. Η γρήγορη εκτέλεση τους μπορεί να οδηγήσει σε ζάλη.</a:t>
            </a:r>
            <a:endParaRPr lang="en-US" sz="2200" dirty="0">
              <a:latin typeface="Calibri" pitchFamily="34" charset="0"/>
            </a:endParaRPr>
          </a:p>
        </p:txBody>
      </p:sp>
      <p:sp>
        <p:nvSpPr>
          <p:cNvPr id="12" name="Θέση αριθμού διαφάνειας 3"/>
          <p:cNvSpPr>
            <a:spLocks noGrp="1"/>
          </p:cNvSpPr>
          <p:nvPr>
            <p:ph type="sldNum" sz="quarter" idx="12"/>
          </p:nvPr>
        </p:nvSpPr>
        <p:spPr>
          <a:xfrm>
            <a:off x="6553200" y="6356350"/>
            <a:ext cx="2133600" cy="365125"/>
          </a:xfrm>
        </p:spPr>
        <p:txBody>
          <a:bodyPr/>
          <a:lstStyle/>
          <a:p>
            <a:fld id="{53C4726A-630D-4CB4-B088-BAB00F4188E9}" type="slidenum">
              <a:rPr lang="el-GR" smtClean="0"/>
              <a:pPr/>
              <a:t>27</a:t>
            </a:fld>
            <a:endParaRPr lang="el-G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a:xfrm>
            <a:off x="755576" y="3831723"/>
            <a:ext cx="7776864" cy="1752600"/>
          </a:xfrm>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4716016" y="5718258"/>
            <a:ext cx="3240360" cy="771224"/>
          </a:xfrm>
          <a:prstGeom prst="rect">
            <a:avLst/>
          </a:prstGeom>
          <a:noFill/>
          <a:ln w="12700">
            <a:solidFill>
              <a:schemeClr val="accent1"/>
            </a:solidFill>
          </a:ln>
        </p:spPr>
      </p:pic>
      <p:grpSp>
        <p:nvGrpSpPr>
          <p:cNvPr id="12" name="Group 11"/>
          <p:cNvGrpSpPr/>
          <p:nvPr/>
        </p:nvGrpSpPr>
        <p:grpSpPr>
          <a:xfrm>
            <a:off x="541784" y="468279"/>
            <a:ext cx="7990656" cy="1303321"/>
            <a:chOff x="467544" y="468279"/>
            <a:chExt cx="7990656" cy="1303321"/>
          </a:xfrm>
        </p:grpSpPr>
        <p:pic>
          <p:nvPicPr>
            <p:cNvPr id="13" name="Picture 12"/>
            <p:cNvPicPr>
              <a:picLocks noChangeAspect="1"/>
            </p:cNvPicPr>
            <p:nvPr/>
          </p:nvPicPr>
          <p:blipFill>
            <a:blip r:embed="rId4" cstate="print"/>
            <a:stretch>
              <a:fillRect/>
            </a:stretch>
          </p:blipFill>
          <p:spPr>
            <a:xfrm>
              <a:off x="6489226" y="468279"/>
              <a:ext cx="1968974" cy="1303321"/>
            </a:xfrm>
            <a:prstGeom prst="rect">
              <a:avLst/>
            </a:prstGeom>
          </p:spPr>
        </p:pic>
        <p:grpSp>
          <p:nvGrpSpPr>
            <p:cNvPr id="14" name="Group 13"/>
            <p:cNvGrpSpPr/>
            <p:nvPr/>
          </p:nvGrpSpPr>
          <p:grpSpPr>
            <a:xfrm>
              <a:off x="467544" y="520290"/>
              <a:ext cx="3960440" cy="1224136"/>
              <a:chOff x="395536" y="520290"/>
              <a:chExt cx="3960440" cy="1224136"/>
            </a:xfrm>
          </p:grpSpPr>
          <p:pic>
            <p:nvPicPr>
              <p:cNvPr id="15" name="Picture 8" descr="http://www.med.uth.gr/UploadFiles/image/kentavros.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95536" y="520290"/>
                <a:ext cx="1224136" cy="1224136"/>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TextBox 15"/>
              <p:cNvSpPr txBox="1"/>
              <p:nvPr/>
            </p:nvSpPr>
            <p:spPr>
              <a:xfrm>
                <a:off x="1619672" y="836712"/>
                <a:ext cx="2736304" cy="576064"/>
              </a:xfrm>
              <a:prstGeom prst="rect">
                <a:avLst/>
              </a:prstGeom>
              <a:solidFill>
                <a:schemeClr val="bg1"/>
              </a:solid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grpSp>
      </p:grpSp>
      <p:pic>
        <p:nvPicPr>
          <p:cNvPr id="11" name="Picture 2" descr="C:\Users\Billis\Documents\Τεφαα Open e-Class\vasilis-template'\tefaa-logo.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466253" y="5607262"/>
            <a:ext cx="993216" cy="993216"/>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12" descr="D:\Τεφαα Open e-Class\ΘΕΟΔΩΡΑΚΗΣ ΜΑΘΗΜΑ\BYNCSA.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3001814" y="5907020"/>
            <a:ext cx="1117600" cy="393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a:t>
            </a:r>
            <a:r>
              <a:rPr lang="el-GR" sz="2400" b="1" smtClean="0"/>
              <a:t>Πανεπιστημίου Θεσσαλίας</a:t>
            </a:r>
            <a:r>
              <a:rPr lang="el-GR" sz="2400" smtClean="0"/>
              <a:t>» </a:t>
            </a:r>
            <a:r>
              <a:rPr lang="el-GR" sz="2400" dirty="0" smtClean="0"/>
              <a:t>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5055064"/>
            <a:ext cx="6480048" cy="1542288"/>
          </a:xfrm>
          <a:prstGeom prst="rect">
            <a:avLst/>
          </a:prstGeom>
          <a:noFill/>
          <a:ln w="12700">
            <a:solidFill>
              <a:schemeClr val="accent1"/>
            </a:solidFill>
          </a:ln>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 xmlns:p14="http://schemas.microsoft.com/office/powerpoint/2010/main" val="1628661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rmAutofit fontScale="92500" lnSpcReduction="10000"/>
          </a:bodyPr>
          <a:lstStyle/>
          <a:p>
            <a:pPr marL="0"/>
            <a:r>
              <a:rPr lang="el-GR" dirty="0" smtClean="0"/>
              <a:t>Να παρουσιαστούν αποτελεσματικές και ασφαλείς ασκήσεις για προθέρμανση και αποθεραπεία σε προγράμματα άσκησης για ηλικιωμένα άτομα.</a:t>
            </a:r>
          </a:p>
          <a:p>
            <a:pPr marL="0"/>
            <a:r>
              <a:rPr lang="el-GR" dirty="0" smtClean="0"/>
              <a:t>Να δοθούν τα κατάλληλα εφόδια για την αποτελεσματική εφαρμογή τους στην πράξη, όπως η κατανόηση του λειτουργικού τους σκοπού και οι μυς που ενεργοποιούνται σε κάθε άσκηση, αλλά και υποδείξεις για την εφαρμογή τους, καθώς και ιδέες για παραλλαγές.</a:t>
            </a:r>
            <a:endParaRPr lang="el-GR"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4</a:t>
            </a:fld>
            <a:endParaRPr lang="el-GR"/>
          </a:p>
        </p:txBody>
      </p:sp>
    </p:spTree>
    <p:extLst>
      <p:ext uri="{BB962C8B-B14F-4D97-AF65-F5344CB8AC3E}">
        <p14:creationId xmlns=""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a:t>
            </a:r>
            <a:endParaRPr lang="el-GR" dirty="0"/>
          </a:p>
        </p:txBody>
      </p:sp>
      <p:sp>
        <p:nvSpPr>
          <p:cNvPr id="3" name="Content Placeholder 2"/>
          <p:cNvSpPr>
            <a:spLocks noGrp="1"/>
          </p:cNvSpPr>
          <p:nvPr>
            <p:ph sz="half" idx="1"/>
          </p:nvPr>
        </p:nvSpPr>
        <p:spPr/>
        <p:txBody>
          <a:bodyPr>
            <a:normAutofit/>
          </a:bodyPr>
          <a:lstStyle/>
          <a:p>
            <a:r>
              <a:rPr lang="el-GR" sz="2800" dirty="0" smtClean="0"/>
              <a:t>Κυκλικές κινήσεις των ώμων</a:t>
            </a:r>
            <a:endParaRPr lang="en-US" sz="2800" dirty="0" smtClean="0"/>
          </a:p>
          <a:p>
            <a:r>
              <a:rPr lang="el-GR" sz="2800" dirty="0" smtClean="0"/>
              <a:t>Διάταση του αυχένα</a:t>
            </a:r>
          </a:p>
          <a:p>
            <a:r>
              <a:rPr lang="el-GR" sz="2800" dirty="0" smtClean="0"/>
              <a:t>Διατάσεις χεριών</a:t>
            </a:r>
          </a:p>
          <a:p>
            <a:r>
              <a:rPr lang="el-GR" sz="2800" dirty="0" smtClean="0"/>
              <a:t>Πιέσεις χεριών</a:t>
            </a:r>
          </a:p>
          <a:p>
            <a:r>
              <a:rPr lang="el-GR" sz="2800" dirty="0" smtClean="0"/>
              <a:t>Κυκλικές κινήσεις των χεριών</a:t>
            </a:r>
          </a:p>
          <a:p>
            <a:r>
              <a:rPr lang="el-GR" sz="2800" dirty="0" smtClean="0"/>
              <a:t>Πιέσεις πλάτης</a:t>
            </a:r>
          </a:p>
        </p:txBody>
      </p:sp>
      <p:sp>
        <p:nvSpPr>
          <p:cNvPr id="5" name="Content Placeholder 4"/>
          <p:cNvSpPr>
            <a:spLocks noGrp="1"/>
          </p:cNvSpPr>
          <p:nvPr>
            <p:ph sz="half" idx="2"/>
          </p:nvPr>
        </p:nvSpPr>
        <p:spPr/>
        <p:txBody>
          <a:bodyPr/>
          <a:lstStyle/>
          <a:p>
            <a:r>
              <a:rPr lang="el-GR" dirty="0" smtClean="0"/>
              <a:t>Εναγκαλισμοί</a:t>
            </a:r>
          </a:p>
          <a:p>
            <a:r>
              <a:rPr lang="el-GR" dirty="0" smtClean="0"/>
              <a:t>Κυκλικές κινήσεις καρπών</a:t>
            </a:r>
          </a:p>
          <a:p>
            <a:r>
              <a:rPr lang="el-GR" dirty="0" smtClean="0"/>
              <a:t>Αντίχειρας και Δάκτυλα</a:t>
            </a:r>
          </a:p>
          <a:p>
            <a:r>
              <a:rPr lang="el-GR" dirty="0" smtClean="0"/>
              <a:t>Διάταση </a:t>
            </a:r>
            <a:r>
              <a:rPr lang="el-GR" dirty="0" err="1" smtClean="0"/>
              <a:t>τετρακεφάλου</a:t>
            </a:r>
            <a:endParaRPr lang="el-GR" dirty="0" smtClean="0"/>
          </a:p>
          <a:p>
            <a:r>
              <a:rPr lang="el-GR" dirty="0" smtClean="0"/>
              <a:t>Διάταση </a:t>
            </a:r>
            <a:r>
              <a:rPr lang="el-GR" dirty="0" err="1" smtClean="0"/>
              <a:t>γαστροκνήμιου</a:t>
            </a:r>
            <a:endParaRPr lang="el-GR" dirty="0" smtClean="0"/>
          </a:p>
          <a:p>
            <a:r>
              <a:rPr lang="el-GR" dirty="0" smtClean="0"/>
              <a:t>Βαθιές αναπνοές</a:t>
            </a:r>
            <a:endParaRPr lang="el-GR" dirty="0"/>
          </a:p>
        </p:txBody>
      </p:sp>
      <p:sp>
        <p:nvSpPr>
          <p:cNvPr id="4" name="Slide Number Placeholder 3"/>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5"/>
          <p:cNvSpPr>
            <a:spLocks noGrp="1"/>
          </p:cNvSpPr>
          <p:nvPr>
            <p:ph type="body" idx="1"/>
          </p:nvPr>
        </p:nvSpPr>
        <p:spPr/>
        <p:txBody>
          <a:bodyPr/>
          <a:lstStyle/>
          <a:p>
            <a:endParaRPr lang="el-GR" dirty="0"/>
          </a:p>
        </p:txBody>
      </p:sp>
      <p:sp>
        <p:nvSpPr>
          <p:cNvPr id="5" name="Τίτλος 4"/>
          <p:cNvSpPr>
            <a:spLocks noGrp="1"/>
          </p:cNvSpPr>
          <p:nvPr>
            <p:ph type="title"/>
          </p:nvPr>
        </p:nvSpPr>
        <p:spPr/>
        <p:txBody>
          <a:bodyPr>
            <a:normAutofit/>
          </a:bodyPr>
          <a:lstStyle/>
          <a:p>
            <a:r>
              <a:rPr lang="el-GR" sz="4400" dirty="0" smtClean="0"/>
              <a:t>Χρήση Διατάξεων</a:t>
            </a:r>
            <a:endParaRPr lang="el-GR" sz="4400" dirty="0"/>
          </a:p>
        </p:txBody>
      </p:sp>
    </p:spTree>
    <p:extLst>
      <p:ext uri="{BB962C8B-B14F-4D97-AF65-F5344CB8AC3E}">
        <p14:creationId xmlns=""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a:xfrm>
            <a:off x="685800" y="620688"/>
            <a:ext cx="7772400" cy="1470025"/>
          </a:xfrm>
        </p:spPr>
        <p:txBody>
          <a:bodyPr>
            <a:normAutofit/>
          </a:bodyPr>
          <a:lstStyle/>
          <a:p>
            <a:r>
              <a:rPr lang="el-GR" dirty="0" smtClean="0"/>
              <a:t>Ατομικές ασκήσεις για προθέρμανση και αποθεραπεία</a:t>
            </a:r>
          </a:p>
        </p:txBody>
      </p:sp>
      <p:sp>
        <p:nvSpPr>
          <p:cNvPr id="5" name="Υπότιτλος 4"/>
          <p:cNvSpPr>
            <a:spLocks noGrp="1"/>
          </p:cNvSpPr>
          <p:nvPr>
            <p:ph type="subTitle" idx="1"/>
          </p:nvPr>
        </p:nvSpPr>
        <p:spPr>
          <a:xfrm>
            <a:off x="3239852" y="2348880"/>
            <a:ext cx="2664296" cy="622920"/>
          </a:xfrm>
        </p:spPr>
        <p:txBody>
          <a:bodyPr/>
          <a:lstStyle/>
          <a:p>
            <a:r>
              <a:rPr lang="el-GR" dirty="0" smtClean="0"/>
              <a:t>6</a:t>
            </a:r>
            <a:r>
              <a:rPr lang="el-GR" baseline="30000" dirty="0" smtClean="0"/>
              <a:t>η</a:t>
            </a:r>
            <a:r>
              <a:rPr lang="el-GR" dirty="0" smtClean="0"/>
              <a:t> ενότητα</a:t>
            </a:r>
            <a:endParaRPr lang="el-GR" dirty="0"/>
          </a:p>
        </p:txBody>
      </p:sp>
      <p:pic>
        <p:nvPicPr>
          <p:cNvPr id="7" name="Picture 7" descr="elderly2"/>
          <p:cNvPicPr>
            <a:picLocks noChangeAspect="1" noChangeArrowheads="1"/>
          </p:cNvPicPr>
          <p:nvPr/>
        </p:nvPicPr>
        <p:blipFill>
          <a:blip r:embed="rId3" cstate="print"/>
          <a:srcRect/>
          <a:stretch>
            <a:fillRect/>
          </a:stretch>
        </p:blipFill>
        <p:spPr bwMode="auto">
          <a:xfrm>
            <a:off x="2627784" y="3284984"/>
            <a:ext cx="3835400" cy="2876550"/>
          </a:xfrm>
          <a:prstGeom prst="rect">
            <a:avLst/>
          </a:prstGeom>
          <a:noFill/>
          <a:ln w="9525">
            <a:noFill/>
            <a:miter lim="800000"/>
            <a:headEnd/>
            <a:tailEnd/>
          </a:ln>
        </p:spPr>
      </p:pic>
    </p:spTree>
    <p:extLst>
      <p:ext uri="{BB962C8B-B14F-4D97-AF65-F5344CB8AC3E}">
        <p14:creationId xmlns=""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1143000"/>
          </a:xfrm>
        </p:spPr>
        <p:txBody>
          <a:bodyPr>
            <a:normAutofit/>
          </a:bodyPr>
          <a:lstStyle/>
          <a:p>
            <a:r>
              <a:rPr lang="el-GR" dirty="0" smtClean="0"/>
              <a:t>Προθέρμανση &amp; Αποθεραπεία</a:t>
            </a:r>
            <a:endParaRPr lang="el-GR" dirty="0" smtClean="0">
              <a:solidFill>
                <a:prstClr val="black"/>
              </a:solidFill>
            </a:endParaRPr>
          </a:p>
        </p:txBody>
      </p:sp>
      <p:sp>
        <p:nvSpPr>
          <p:cNvPr id="3" name="Θέση περιεχομένου 2"/>
          <p:cNvSpPr>
            <a:spLocks noGrp="1"/>
          </p:cNvSpPr>
          <p:nvPr>
            <p:ph idx="1"/>
          </p:nvPr>
        </p:nvSpPr>
        <p:spPr>
          <a:xfrm>
            <a:off x="518864" y="1412776"/>
            <a:ext cx="8229600" cy="4680520"/>
          </a:xfrm>
        </p:spPr>
        <p:txBody>
          <a:bodyPr>
            <a:normAutofit fontScale="92500" lnSpcReduction="10000"/>
          </a:bodyPr>
          <a:lstStyle/>
          <a:p>
            <a:pPr marL="0" indent="0">
              <a:buNone/>
            </a:pPr>
            <a:r>
              <a:rPr lang="el-GR" dirty="0" smtClean="0"/>
              <a:t>Η προθέρμανση:</a:t>
            </a:r>
          </a:p>
          <a:p>
            <a:pPr marL="536575" indent="-87313"/>
            <a:r>
              <a:rPr lang="el-GR" dirty="0" smtClean="0"/>
              <a:t>αυξάνει σταδιακά την κυκλοφορία και τους καρδιακούς παλμούς</a:t>
            </a:r>
          </a:p>
          <a:p>
            <a:pPr marL="536575" indent="-87313"/>
            <a:r>
              <a:rPr lang="el-GR" dirty="0" smtClean="0"/>
              <a:t>Προετοιμάζει το σώμα για τις κινήσεις που θα ακολουθήσουν</a:t>
            </a:r>
          </a:p>
          <a:p>
            <a:pPr marL="0" indent="0">
              <a:buNone/>
            </a:pPr>
            <a:r>
              <a:rPr lang="el-GR" dirty="0" smtClean="0"/>
              <a:t>Αρκετές ασκήσεις είναι κατάλληλες και για αποθεραπεία. Απαιτείται:</a:t>
            </a:r>
          </a:p>
          <a:p>
            <a:pPr marL="514350" indent="-65088"/>
            <a:r>
              <a:rPr lang="el-GR" dirty="0" smtClean="0"/>
              <a:t>Αργή και ελεγχόμενη εκτέλεση</a:t>
            </a:r>
          </a:p>
          <a:p>
            <a:pPr marL="514350" indent="-65088"/>
            <a:r>
              <a:rPr lang="el-GR" dirty="0" smtClean="0"/>
              <a:t>Διάταση με ελάχιστο πόνο</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8</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1143000"/>
          </a:xfrm>
        </p:spPr>
        <p:txBody>
          <a:bodyPr>
            <a:normAutofit/>
          </a:bodyPr>
          <a:lstStyle/>
          <a:p>
            <a:r>
              <a:rPr lang="el-GR" dirty="0" smtClean="0"/>
              <a:t>Κυκλικές κινήσεις των ώμων Ι</a:t>
            </a:r>
            <a:endParaRPr lang="el-GR" dirty="0" smtClean="0">
              <a:solidFill>
                <a:prstClr val="black"/>
              </a:solidFill>
            </a:endParaRPr>
          </a:p>
        </p:txBody>
      </p:sp>
      <p:sp>
        <p:nvSpPr>
          <p:cNvPr id="3" name="Θέση περιεχομένου 2"/>
          <p:cNvSpPr>
            <a:spLocks noGrp="1"/>
          </p:cNvSpPr>
          <p:nvPr>
            <p:ph idx="1"/>
          </p:nvPr>
        </p:nvSpPr>
        <p:spPr>
          <a:xfrm>
            <a:off x="518864" y="1412776"/>
            <a:ext cx="8229600" cy="4680520"/>
          </a:xfrm>
        </p:spPr>
        <p:txBody>
          <a:bodyPr>
            <a:normAutofit fontScale="85000" lnSpcReduction="20000"/>
          </a:bodyPr>
          <a:lstStyle/>
          <a:p>
            <a:pPr marL="0" indent="0">
              <a:buNone/>
            </a:pPr>
            <a:r>
              <a:rPr lang="el-GR" b="1" dirty="0" smtClean="0"/>
              <a:t> Λειτουργικός σκοπός</a:t>
            </a:r>
          </a:p>
          <a:p>
            <a:pPr marL="536575" indent="0"/>
            <a:r>
              <a:rPr lang="el-GR" dirty="0" smtClean="0"/>
              <a:t> Βελτίωση του εύρους κίνησης</a:t>
            </a:r>
          </a:p>
          <a:p>
            <a:pPr marL="536575" indent="0"/>
            <a:r>
              <a:rPr lang="el-GR" dirty="0" smtClean="0"/>
              <a:t> Προθέρμανση για αποφυγή τραυματισμού</a:t>
            </a:r>
            <a:br>
              <a:rPr lang="el-GR" dirty="0" smtClean="0"/>
            </a:br>
            <a:endParaRPr lang="el-GR" dirty="0" smtClean="0"/>
          </a:p>
          <a:p>
            <a:pPr marL="0" indent="0">
              <a:buNone/>
            </a:pPr>
            <a:r>
              <a:rPr lang="el-GR" b="1" dirty="0" smtClean="0"/>
              <a:t>Μύες που ενεργοποιούνται</a:t>
            </a:r>
          </a:p>
          <a:p>
            <a:pPr marL="536575" indent="0"/>
            <a:r>
              <a:rPr lang="el-GR" dirty="0" smtClean="0"/>
              <a:t> Ώμοι (δελτοειδής)</a:t>
            </a:r>
          </a:p>
          <a:p>
            <a:pPr marL="536575" indent="0"/>
            <a:r>
              <a:rPr lang="el-GR" dirty="0" smtClean="0"/>
              <a:t> Άνω τμήμα της πλάτης (τραπεζοειδής</a:t>
            </a:r>
            <a:r>
              <a:rPr lang="el-GR" dirty="0" smtClean="0"/>
              <a:t>)</a:t>
            </a:r>
            <a:r>
              <a:rPr lang="el-GR" dirty="0" smtClean="0"/>
              <a:t/>
            </a:r>
            <a:br>
              <a:rPr lang="el-GR" dirty="0" smtClean="0"/>
            </a:br>
            <a:endParaRPr lang="el-GR" dirty="0" smtClean="0"/>
          </a:p>
          <a:p>
            <a:pPr marL="0" indent="0">
              <a:buNone/>
            </a:pPr>
            <a:r>
              <a:rPr lang="el-GR" b="1" dirty="0" smtClean="0"/>
              <a:t> Παραλλαγές</a:t>
            </a:r>
            <a:endParaRPr lang="en-US" b="1" dirty="0" smtClean="0"/>
          </a:p>
          <a:p>
            <a:pPr marL="536575" indent="0"/>
            <a:r>
              <a:rPr lang="el-GR" dirty="0" smtClean="0"/>
              <a:t> Εναλλάξ – ένας ώμος κάθε </a:t>
            </a:r>
            <a:r>
              <a:rPr lang="el-GR" dirty="0" smtClean="0"/>
              <a:t>φορά</a:t>
            </a:r>
            <a:endParaRPr lang="en-US" b="1" i="1" u="sng" dirty="0" smtClean="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9</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3999</TotalTime>
  <Words>1506</Words>
  <Application>Microsoft Office PowerPoint</Application>
  <PresentationFormat>On-screen Show (4:3)</PresentationFormat>
  <Paragraphs>281</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Θέμα του Office</vt:lpstr>
      <vt:lpstr>ΑΣΚΗΣΗ ΣΤΗΝ ΤΡΙΤΗ ΗΛΙΚΙΑ</vt:lpstr>
      <vt:lpstr>Άδειες Χρήσης</vt:lpstr>
      <vt:lpstr>Χρηματοδότηση</vt:lpstr>
      <vt:lpstr>Σκοποί  ενότητας</vt:lpstr>
      <vt:lpstr>Περιεχόμενα ενότητας</vt:lpstr>
      <vt:lpstr>Χρήση Διατάξεων</vt:lpstr>
      <vt:lpstr>Ατομικές ασκήσεις για προθέρμανση και αποθεραπεία</vt:lpstr>
      <vt:lpstr>Προθέρμανση &amp; Αποθεραπεία</vt:lpstr>
      <vt:lpstr>Κυκλικές κινήσεις των ώμων Ι</vt:lpstr>
      <vt:lpstr>Κυκλικές κινήσεις των ώμων ΙΙ</vt:lpstr>
      <vt:lpstr>Διάταση του αυχένα Ι</vt:lpstr>
      <vt:lpstr>Διάταση του αυχένα ΙΙ</vt:lpstr>
      <vt:lpstr>Διατάσεις των χεριών Ι</vt:lpstr>
      <vt:lpstr>Διατάσεις των χεριών ΙΙ</vt:lpstr>
      <vt:lpstr>Πιέσεις χεριών Ι</vt:lpstr>
      <vt:lpstr>Πιέσεις χεριών ΙΙ</vt:lpstr>
      <vt:lpstr>Κυκλικές κινήσεις των χεριών Ι</vt:lpstr>
      <vt:lpstr>Κυκλικές κινήσεις των χεριών ΙΙ</vt:lpstr>
      <vt:lpstr>Πιέσεις πλάτης Ι</vt:lpstr>
      <vt:lpstr>Πιέσεις πλάτης ΙΙ</vt:lpstr>
      <vt:lpstr>Εναγκαλισμοί</vt:lpstr>
      <vt:lpstr>Κυκλικές κινήσεις καρπών</vt:lpstr>
      <vt:lpstr>Αντίχειρας και Δάκτυλα</vt:lpstr>
      <vt:lpstr>Διάταση τετρακεφάλου Ι</vt:lpstr>
      <vt:lpstr>Διάταση τετρακεφάλου ΙΙ</vt:lpstr>
      <vt:lpstr>Διάταση γαστροκνήμιου</vt:lpstr>
      <vt:lpstr>Βαθιές αναπνοές</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Vasiliki Zisi</cp:lastModifiedBy>
  <cp:revision>243</cp:revision>
  <dcterms:created xsi:type="dcterms:W3CDTF">2012-09-06T09:03:05Z</dcterms:created>
  <dcterms:modified xsi:type="dcterms:W3CDTF">2015-08-21T09:52:38Z</dcterms:modified>
</cp:coreProperties>
</file>