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1.xml" ContentType="application/vnd.openxmlformats-officedocument.presentationml.notesSlide+xml"/>
  <Override PartName="/ppt/tags/tag81.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6"/>
  </p:notesMasterIdLst>
  <p:sldIdLst>
    <p:sldId id="310" r:id="rId3"/>
    <p:sldId id="257" r:id="rId4"/>
    <p:sldId id="259" r:id="rId5"/>
    <p:sldId id="261" r:id="rId6"/>
    <p:sldId id="262" r:id="rId7"/>
    <p:sldId id="264" r:id="rId8"/>
    <p:sldId id="387" r:id="rId9"/>
    <p:sldId id="266" r:id="rId10"/>
    <p:sldId id="311" r:id="rId11"/>
    <p:sldId id="274" r:id="rId12"/>
    <p:sldId id="265" r:id="rId13"/>
    <p:sldId id="389" r:id="rId14"/>
    <p:sldId id="388" r:id="rId15"/>
    <p:sldId id="288" r:id="rId16"/>
    <p:sldId id="312" r:id="rId17"/>
    <p:sldId id="313" r:id="rId18"/>
    <p:sldId id="390" r:id="rId19"/>
    <p:sldId id="314" r:id="rId20"/>
    <p:sldId id="391" r:id="rId21"/>
    <p:sldId id="392" r:id="rId22"/>
    <p:sldId id="393" r:id="rId23"/>
    <p:sldId id="394" r:id="rId24"/>
    <p:sldId id="396" r:id="rId25"/>
    <p:sldId id="270" r:id="rId26"/>
    <p:sldId id="272" r:id="rId27"/>
    <p:sldId id="277" r:id="rId28"/>
    <p:sldId id="273" r:id="rId29"/>
    <p:sldId id="397" r:id="rId30"/>
    <p:sldId id="279" r:id="rId31"/>
    <p:sldId id="399" r:id="rId32"/>
    <p:sldId id="398" r:id="rId33"/>
    <p:sldId id="281" r:id="rId34"/>
    <p:sldId id="284" r:id="rId35"/>
    <p:sldId id="400" r:id="rId36"/>
    <p:sldId id="401" r:id="rId37"/>
    <p:sldId id="402" r:id="rId38"/>
    <p:sldId id="403" r:id="rId39"/>
    <p:sldId id="315" r:id="rId40"/>
    <p:sldId id="316" r:id="rId41"/>
    <p:sldId id="317" r:id="rId42"/>
    <p:sldId id="318" r:id="rId43"/>
    <p:sldId id="319" r:id="rId44"/>
    <p:sldId id="280" r:id="rId45"/>
  </p:sldIdLst>
  <p:sldSz cx="9144000" cy="6858000" type="screen4x3"/>
  <p:notesSz cx="6858000" cy="9144000"/>
  <p:custDataLst>
    <p:tags r:id="rId4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B2D9D-B25A-40D0-9C78-1BE2C27A21A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FC965B47-85BA-4EB4-A09F-24CD2B5DA7C0}">
      <dgm:prSet phldrT="[Text]"/>
      <dgm:spPr>
        <a:solidFill>
          <a:schemeClr val="accent1">
            <a:lumMod val="60000"/>
            <a:lumOff val="40000"/>
          </a:schemeClr>
        </a:solidFill>
      </dgm:spPr>
      <dgm:t>
        <a:bodyPr/>
        <a:lstStyle/>
        <a:p>
          <a:r>
            <a:rPr lang="el-GR" b="0" u="none" dirty="0" smtClean="0"/>
            <a:t>1ογενης τομέας</a:t>
          </a:r>
          <a:endParaRPr lang="en-US" b="0" u="none" dirty="0"/>
        </a:p>
      </dgm:t>
      <dgm:extLst>
        <a:ext uri="{E40237B7-FDA0-4F09-8148-C483321AD2D9}">
          <dgm14:cNvPr xmlns:dgm14="http://schemas.microsoft.com/office/drawing/2010/diagram" id="0" name="" descr="."/>
        </a:ext>
      </dgm:extLst>
    </dgm:pt>
    <dgm:pt modelId="{50ECECF3-7E85-4604-83E7-74CE922CE99B}" type="parTrans" cxnId="{9B97DDD6-2A08-46DE-BF29-F4A5D133A8CE}">
      <dgm:prSet/>
      <dgm:spPr/>
      <dgm:t>
        <a:bodyPr/>
        <a:lstStyle/>
        <a:p>
          <a:endParaRPr lang="en-US"/>
        </a:p>
      </dgm:t>
    </dgm:pt>
    <dgm:pt modelId="{E7342229-B986-44E8-90A6-2FF66F18994A}" type="sibTrans" cxnId="{9B97DDD6-2A08-46DE-BF29-F4A5D133A8CE}">
      <dgm:prSet/>
      <dgm:spPr/>
      <dgm:t>
        <a:bodyPr/>
        <a:lstStyle/>
        <a:p>
          <a:endParaRPr lang="en-US"/>
        </a:p>
      </dgm:t>
    </dgm:pt>
    <dgm:pt modelId="{3F7C323C-8BCD-4966-BEE8-ACB0D546FFA2}">
      <dgm:prSet phldrT="[Text]"/>
      <dgm:spPr/>
      <dgm:t>
        <a:bodyPr/>
        <a:lstStyle/>
        <a:p>
          <a:r>
            <a:rPr lang="el-GR" dirty="0" smtClean="0"/>
            <a:t>Υγεία</a:t>
          </a:r>
          <a:endParaRPr lang="en-US" dirty="0"/>
        </a:p>
      </dgm:t>
      <dgm:extLst>
        <a:ext uri="{E40237B7-FDA0-4F09-8148-C483321AD2D9}">
          <dgm14:cNvPr xmlns:dgm14="http://schemas.microsoft.com/office/drawing/2010/diagram" id="0" name="" descr="."/>
        </a:ext>
      </dgm:extLst>
    </dgm:pt>
    <dgm:pt modelId="{B1D95DD1-5054-48A4-9438-C26AC06B2800}" type="parTrans" cxnId="{10B60E39-BD81-41A6-B2BC-03FC15D6A5AD}">
      <dgm:prSet/>
      <dgm:spPr/>
      <dgm:t>
        <a:bodyPr/>
        <a:lstStyle/>
        <a:p>
          <a:endParaRPr lang="en-US"/>
        </a:p>
      </dgm:t>
    </dgm:pt>
    <dgm:pt modelId="{A48A02F0-AFED-4625-ABC1-822FABF9B271}" type="sibTrans" cxnId="{10B60E39-BD81-41A6-B2BC-03FC15D6A5AD}">
      <dgm:prSet/>
      <dgm:spPr/>
      <dgm:t>
        <a:bodyPr/>
        <a:lstStyle/>
        <a:p>
          <a:endParaRPr lang="en-US"/>
        </a:p>
      </dgm:t>
    </dgm:pt>
    <dgm:pt modelId="{78974427-F397-43DC-A300-DB9EE189C6E8}">
      <dgm:prSet phldrT="[Text]"/>
      <dgm:spPr/>
      <dgm:t>
        <a:bodyPr/>
        <a:lstStyle/>
        <a:p>
          <a:r>
            <a:rPr lang="el-GR" dirty="0" smtClean="0"/>
            <a:t>Ζωοτεχνία</a:t>
          </a:r>
          <a:endParaRPr lang="en-US" dirty="0"/>
        </a:p>
      </dgm:t>
    </dgm:pt>
    <dgm:pt modelId="{D085B056-3C78-410B-9B8C-CCB3C8933818}" type="parTrans" cxnId="{F89BCDE9-B72C-43CD-9E0E-8E6D7352AB72}">
      <dgm:prSet/>
      <dgm:spPr/>
      <dgm:t>
        <a:bodyPr/>
        <a:lstStyle/>
        <a:p>
          <a:endParaRPr lang="en-US"/>
        </a:p>
      </dgm:t>
    </dgm:pt>
    <dgm:pt modelId="{AF689721-8059-4977-B966-2F0B80D25DE7}" type="sibTrans" cxnId="{F89BCDE9-B72C-43CD-9E0E-8E6D7352AB72}">
      <dgm:prSet/>
      <dgm:spPr/>
      <dgm:t>
        <a:bodyPr/>
        <a:lstStyle/>
        <a:p>
          <a:endParaRPr lang="en-US"/>
        </a:p>
      </dgm:t>
    </dgm:pt>
    <dgm:pt modelId="{6C95CD96-9397-4041-AF4A-1CC016A73FC0}">
      <dgm:prSet phldrT="[Text]"/>
      <dgm:spPr>
        <a:solidFill>
          <a:schemeClr val="accent1">
            <a:lumMod val="60000"/>
            <a:lumOff val="40000"/>
          </a:schemeClr>
        </a:solidFill>
        <a:ln>
          <a:solidFill>
            <a:schemeClr val="tx1"/>
          </a:solidFill>
        </a:ln>
      </dgm:spPr>
      <dgm:t>
        <a:bodyPr/>
        <a:lstStyle/>
        <a:p>
          <a:r>
            <a:rPr lang="el-GR" dirty="0" smtClean="0"/>
            <a:t>Μεταποίηση</a:t>
          </a:r>
          <a:endParaRPr lang="en-US" dirty="0"/>
        </a:p>
      </dgm:t>
      <dgm:extLst>
        <a:ext uri="{E40237B7-FDA0-4F09-8148-C483321AD2D9}">
          <dgm14:cNvPr xmlns:dgm14="http://schemas.microsoft.com/office/drawing/2010/diagram" id="0" name="" descr="."/>
        </a:ext>
      </dgm:extLst>
    </dgm:pt>
    <dgm:pt modelId="{9DBDA9F3-D9AC-44EB-A7B8-E7143208DB59}" type="parTrans" cxnId="{46B0A783-1011-43E1-8588-0225B69F4174}">
      <dgm:prSet/>
      <dgm:spPr/>
      <dgm:t>
        <a:bodyPr/>
        <a:lstStyle/>
        <a:p>
          <a:endParaRPr lang="en-US"/>
        </a:p>
      </dgm:t>
    </dgm:pt>
    <dgm:pt modelId="{18049757-78A0-4BC3-8FA0-6B0AABEF0113}" type="sibTrans" cxnId="{46B0A783-1011-43E1-8588-0225B69F4174}">
      <dgm:prSet/>
      <dgm:spPr/>
      <dgm:t>
        <a:bodyPr/>
        <a:lstStyle/>
        <a:p>
          <a:endParaRPr lang="en-US"/>
        </a:p>
      </dgm:t>
    </dgm:pt>
    <dgm:pt modelId="{EAAF7776-06C6-437C-AF00-8404D872F1CF}">
      <dgm:prSet phldrT="[Text]"/>
      <dgm:spPr/>
      <dgm:t>
        <a:bodyPr/>
        <a:lstStyle/>
        <a:p>
          <a:r>
            <a:rPr lang="el-GR" dirty="0" smtClean="0"/>
            <a:t>Υγιεινή </a:t>
          </a:r>
          <a:endParaRPr lang="en-US" dirty="0"/>
        </a:p>
      </dgm:t>
    </dgm:pt>
    <dgm:pt modelId="{8AC9CC1F-D170-46ED-8680-578A8120ED10}" type="parTrans" cxnId="{EB117DCC-CBF9-43AB-BCEC-11EA667F4D2D}">
      <dgm:prSet/>
      <dgm:spPr/>
      <dgm:t>
        <a:bodyPr/>
        <a:lstStyle/>
        <a:p>
          <a:endParaRPr lang="en-US"/>
        </a:p>
      </dgm:t>
    </dgm:pt>
    <dgm:pt modelId="{AD0257B3-476B-4CFB-9ABA-CB199F8A8B3C}" type="sibTrans" cxnId="{EB117DCC-CBF9-43AB-BCEC-11EA667F4D2D}">
      <dgm:prSet/>
      <dgm:spPr/>
      <dgm:t>
        <a:bodyPr/>
        <a:lstStyle/>
        <a:p>
          <a:endParaRPr lang="en-US"/>
        </a:p>
      </dgm:t>
    </dgm:pt>
    <dgm:pt modelId="{B806D7EC-2762-4BFF-88F3-D97743A2B89C}">
      <dgm:prSet phldrT="[Text]"/>
      <dgm:spPr>
        <a:solidFill>
          <a:schemeClr val="accent1">
            <a:lumMod val="60000"/>
            <a:lumOff val="40000"/>
          </a:schemeClr>
        </a:solidFill>
      </dgm:spPr>
      <dgm:t>
        <a:bodyPr/>
        <a:lstStyle/>
        <a:p>
          <a:r>
            <a:rPr lang="el-GR" dirty="0" smtClean="0"/>
            <a:t>Εμπόριο</a:t>
          </a:r>
          <a:endParaRPr lang="en-US" dirty="0"/>
        </a:p>
      </dgm:t>
      <dgm:extLst>
        <a:ext uri="{E40237B7-FDA0-4F09-8148-C483321AD2D9}">
          <dgm14:cNvPr xmlns:dgm14="http://schemas.microsoft.com/office/drawing/2010/diagram" id="0" name="" descr="."/>
        </a:ext>
      </dgm:extLst>
    </dgm:pt>
    <dgm:pt modelId="{347B997F-E22F-426D-BB44-84B9D1E96283}" type="parTrans" cxnId="{AD3313E9-3A20-4AF2-BF38-2530C9B54457}">
      <dgm:prSet/>
      <dgm:spPr/>
      <dgm:t>
        <a:bodyPr/>
        <a:lstStyle/>
        <a:p>
          <a:endParaRPr lang="en-US"/>
        </a:p>
      </dgm:t>
    </dgm:pt>
    <dgm:pt modelId="{97315706-BEA1-49BC-821C-95C641E27A8E}" type="sibTrans" cxnId="{AD3313E9-3A20-4AF2-BF38-2530C9B54457}">
      <dgm:prSet/>
      <dgm:spPr/>
      <dgm:t>
        <a:bodyPr/>
        <a:lstStyle/>
        <a:p>
          <a:endParaRPr lang="en-US"/>
        </a:p>
      </dgm:t>
    </dgm:pt>
    <dgm:pt modelId="{FE2AA0B1-695F-4155-BAB2-D6B6088698EA}">
      <dgm:prSet phldrT="[Text]"/>
      <dgm:spPr/>
      <dgm:t>
        <a:bodyPr/>
        <a:lstStyle/>
        <a:p>
          <a:r>
            <a:rPr lang="el-GR" dirty="0" smtClean="0"/>
            <a:t>Ενδοκοινοτικό εμπόριο</a:t>
          </a:r>
          <a:endParaRPr lang="en-US" dirty="0"/>
        </a:p>
      </dgm:t>
      <dgm:extLst>
        <a:ext uri="{E40237B7-FDA0-4F09-8148-C483321AD2D9}">
          <dgm14:cNvPr xmlns:dgm14="http://schemas.microsoft.com/office/drawing/2010/diagram" id="0" name="" descr="."/>
        </a:ext>
      </dgm:extLst>
    </dgm:pt>
    <dgm:pt modelId="{0B6B03D7-D1AF-4556-ACDB-43D772096F1D}" type="parTrans" cxnId="{66FB2B15-E08C-45FA-AAA8-9C8A724274B5}">
      <dgm:prSet/>
      <dgm:spPr/>
      <dgm:t>
        <a:bodyPr/>
        <a:lstStyle/>
        <a:p>
          <a:endParaRPr lang="en-US"/>
        </a:p>
      </dgm:t>
    </dgm:pt>
    <dgm:pt modelId="{F023B548-A8BD-458F-801A-4FEA059FEA0C}" type="sibTrans" cxnId="{66FB2B15-E08C-45FA-AAA8-9C8A724274B5}">
      <dgm:prSet/>
      <dgm:spPr/>
      <dgm:t>
        <a:bodyPr/>
        <a:lstStyle/>
        <a:p>
          <a:endParaRPr lang="en-US"/>
        </a:p>
      </dgm:t>
    </dgm:pt>
    <dgm:pt modelId="{3CF66403-1E75-4FB7-B6A0-5ED2B2778B67}">
      <dgm:prSet phldrT="[Text]"/>
      <dgm:spPr/>
      <dgm:t>
        <a:bodyPr/>
        <a:lstStyle/>
        <a:p>
          <a:r>
            <a:rPr lang="el-GR" dirty="0" smtClean="0"/>
            <a:t>Εισαγωγές </a:t>
          </a:r>
          <a:endParaRPr lang="en-US" dirty="0"/>
        </a:p>
      </dgm:t>
    </dgm:pt>
    <dgm:pt modelId="{0074CD05-EBB6-4226-AC2C-4C77783756D4}" type="parTrans" cxnId="{02293890-432F-4041-AE9C-896762F6023A}">
      <dgm:prSet/>
      <dgm:spPr/>
      <dgm:t>
        <a:bodyPr/>
        <a:lstStyle/>
        <a:p>
          <a:endParaRPr lang="en-US"/>
        </a:p>
      </dgm:t>
    </dgm:pt>
    <dgm:pt modelId="{FCA2932B-F945-4F02-A352-C2C9D0808469}" type="sibTrans" cxnId="{02293890-432F-4041-AE9C-896762F6023A}">
      <dgm:prSet/>
      <dgm:spPr/>
      <dgm:t>
        <a:bodyPr/>
        <a:lstStyle/>
        <a:p>
          <a:endParaRPr lang="en-US"/>
        </a:p>
      </dgm:t>
    </dgm:pt>
    <dgm:pt modelId="{47B25312-A487-4691-ACD1-8BE9534A22FA}">
      <dgm:prSet phldrT="[Text]"/>
      <dgm:spPr/>
      <dgm:t>
        <a:bodyPr/>
        <a:lstStyle/>
        <a:p>
          <a:r>
            <a:rPr lang="el-GR" dirty="0" smtClean="0"/>
            <a:t>Ευζωία </a:t>
          </a:r>
          <a:endParaRPr lang="en-US" dirty="0"/>
        </a:p>
      </dgm:t>
    </dgm:pt>
    <dgm:pt modelId="{CF024FD3-80FB-4F9C-A899-63931C497CE3}" type="parTrans" cxnId="{43906D52-73BB-4673-9011-C04C202107FB}">
      <dgm:prSet/>
      <dgm:spPr/>
      <dgm:t>
        <a:bodyPr/>
        <a:lstStyle/>
        <a:p>
          <a:endParaRPr lang="en-US"/>
        </a:p>
      </dgm:t>
    </dgm:pt>
    <dgm:pt modelId="{14375A92-A25B-44F8-A93F-F4EEBE6D1077}" type="sibTrans" cxnId="{43906D52-73BB-4673-9011-C04C202107FB}">
      <dgm:prSet/>
      <dgm:spPr/>
      <dgm:t>
        <a:bodyPr/>
        <a:lstStyle/>
        <a:p>
          <a:endParaRPr lang="en-US"/>
        </a:p>
      </dgm:t>
    </dgm:pt>
    <dgm:pt modelId="{48B667FD-4B65-4B30-909D-E0F9A72C1781}">
      <dgm:prSet phldrT="[Text]"/>
      <dgm:spPr/>
      <dgm:t>
        <a:bodyPr/>
        <a:lstStyle/>
        <a:p>
          <a:r>
            <a:rPr lang="el-GR" dirty="0" smtClean="0"/>
            <a:t>Ασφάλεια</a:t>
          </a:r>
          <a:endParaRPr lang="en-US" dirty="0"/>
        </a:p>
      </dgm:t>
    </dgm:pt>
    <dgm:pt modelId="{8AED78EB-957F-4193-A44F-AF55D35EED58}" type="sibTrans" cxnId="{0D738CE6-6B2A-4E78-A814-9CA7E0893DEB}">
      <dgm:prSet/>
      <dgm:spPr/>
      <dgm:t>
        <a:bodyPr/>
        <a:lstStyle/>
        <a:p>
          <a:endParaRPr lang="en-US"/>
        </a:p>
      </dgm:t>
    </dgm:pt>
    <dgm:pt modelId="{BB0205C1-AC6F-4AAC-A4A7-2C5B914B0BF3}" type="parTrans" cxnId="{0D738CE6-6B2A-4E78-A814-9CA7E0893DEB}">
      <dgm:prSet/>
      <dgm:spPr/>
      <dgm:t>
        <a:bodyPr/>
        <a:lstStyle/>
        <a:p>
          <a:endParaRPr lang="en-US"/>
        </a:p>
      </dgm:t>
    </dgm:pt>
    <dgm:pt modelId="{A6298E30-327E-451D-9306-2E333F04CE1A}">
      <dgm:prSet phldrT="[Text]"/>
      <dgm:spPr/>
      <dgm:t>
        <a:bodyPr/>
        <a:lstStyle/>
        <a:p>
          <a:r>
            <a:rPr lang="el-GR" dirty="0" smtClean="0"/>
            <a:t>Ποιότητα</a:t>
          </a:r>
          <a:endParaRPr lang="en-US" dirty="0"/>
        </a:p>
      </dgm:t>
    </dgm:pt>
    <dgm:pt modelId="{6C15F8A4-8B15-49FA-A269-B300C306C8AF}" type="parTrans" cxnId="{19AA545E-6813-48D5-976C-29EE69D32CDE}">
      <dgm:prSet/>
      <dgm:spPr/>
      <dgm:t>
        <a:bodyPr/>
        <a:lstStyle/>
        <a:p>
          <a:endParaRPr lang="en-US"/>
        </a:p>
      </dgm:t>
    </dgm:pt>
    <dgm:pt modelId="{9F92BD6C-8EA9-458C-AD26-CB3EB8892DF5}" type="sibTrans" cxnId="{19AA545E-6813-48D5-976C-29EE69D32CDE}">
      <dgm:prSet/>
      <dgm:spPr/>
      <dgm:t>
        <a:bodyPr/>
        <a:lstStyle/>
        <a:p>
          <a:endParaRPr lang="en-US"/>
        </a:p>
      </dgm:t>
    </dgm:pt>
    <dgm:pt modelId="{A4C3E588-B206-45B9-B5C2-5D95D263EFE8}">
      <dgm:prSet phldrT="[Text]"/>
      <dgm:spPr/>
      <dgm:t>
        <a:bodyPr/>
        <a:lstStyle/>
        <a:p>
          <a:r>
            <a:rPr lang="el-GR" dirty="0" smtClean="0"/>
            <a:t>Εξαγωγές</a:t>
          </a:r>
          <a:endParaRPr lang="en-US" dirty="0"/>
        </a:p>
      </dgm:t>
    </dgm:pt>
    <dgm:pt modelId="{9B9F5E55-E55E-4CD8-BFA4-2AC3CCB6991C}" type="parTrans" cxnId="{25593372-BC64-4F79-8C06-9D84489471B2}">
      <dgm:prSet/>
      <dgm:spPr/>
      <dgm:t>
        <a:bodyPr/>
        <a:lstStyle/>
        <a:p>
          <a:endParaRPr lang="en-US"/>
        </a:p>
      </dgm:t>
    </dgm:pt>
    <dgm:pt modelId="{FD75C4B7-AC37-4CAA-A9BB-FEE8BB4434EE}" type="sibTrans" cxnId="{25593372-BC64-4F79-8C06-9D84489471B2}">
      <dgm:prSet/>
      <dgm:spPr/>
      <dgm:t>
        <a:bodyPr/>
        <a:lstStyle/>
        <a:p>
          <a:endParaRPr lang="en-US"/>
        </a:p>
      </dgm:t>
    </dgm:pt>
    <dgm:pt modelId="{23740160-A79A-4A7C-8541-2E7DE0EDCBA3}" type="pres">
      <dgm:prSet presAssocID="{7A9B2D9D-B25A-40D0-9C78-1BE2C27A21A0}" presName="linearFlow" presStyleCnt="0">
        <dgm:presLayoutVars>
          <dgm:dir/>
          <dgm:animLvl val="lvl"/>
          <dgm:resizeHandles val="exact"/>
        </dgm:presLayoutVars>
      </dgm:prSet>
      <dgm:spPr/>
      <dgm:t>
        <a:bodyPr/>
        <a:lstStyle/>
        <a:p>
          <a:endParaRPr lang="en-US"/>
        </a:p>
      </dgm:t>
    </dgm:pt>
    <dgm:pt modelId="{ECC0882C-31BC-4B96-89DC-8055199416A9}" type="pres">
      <dgm:prSet presAssocID="{FC965B47-85BA-4EB4-A09F-24CD2B5DA7C0}" presName="composite" presStyleCnt="0"/>
      <dgm:spPr/>
    </dgm:pt>
    <dgm:pt modelId="{D69754CE-B70B-4F28-B6F8-663A80B6125F}" type="pres">
      <dgm:prSet presAssocID="{FC965B47-85BA-4EB4-A09F-24CD2B5DA7C0}" presName="parentText" presStyleLbl="alignNode1" presStyleIdx="0" presStyleCnt="3">
        <dgm:presLayoutVars>
          <dgm:chMax val="1"/>
          <dgm:bulletEnabled val="1"/>
        </dgm:presLayoutVars>
      </dgm:prSet>
      <dgm:spPr/>
      <dgm:t>
        <a:bodyPr/>
        <a:lstStyle/>
        <a:p>
          <a:endParaRPr lang="en-US"/>
        </a:p>
      </dgm:t>
    </dgm:pt>
    <dgm:pt modelId="{018E2F24-EE3C-4FBD-9EEA-59071B68E2B2}" type="pres">
      <dgm:prSet presAssocID="{FC965B47-85BA-4EB4-A09F-24CD2B5DA7C0}" presName="descendantText" presStyleLbl="alignAcc1" presStyleIdx="0" presStyleCnt="3">
        <dgm:presLayoutVars>
          <dgm:bulletEnabled val="1"/>
        </dgm:presLayoutVars>
      </dgm:prSet>
      <dgm:spPr/>
      <dgm:t>
        <a:bodyPr/>
        <a:lstStyle/>
        <a:p>
          <a:endParaRPr lang="en-US"/>
        </a:p>
      </dgm:t>
    </dgm:pt>
    <dgm:pt modelId="{1398F8CE-C801-4F25-BE99-DCFAC724A978}" type="pres">
      <dgm:prSet presAssocID="{E7342229-B986-44E8-90A6-2FF66F18994A}" presName="sp" presStyleCnt="0"/>
      <dgm:spPr/>
    </dgm:pt>
    <dgm:pt modelId="{06C80C43-8C29-4CE9-BDB7-B351F0154B75}" type="pres">
      <dgm:prSet presAssocID="{6C95CD96-9397-4041-AF4A-1CC016A73FC0}" presName="composite" presStyleCnt="0"/>
      <dgm:spPr/>
    </dgm:pt>
    <dgm:pt modelId="{669498DA-6766-4A1F-9430-DD393CFEE78C}" type="pres">
      <dgm:prSet presAssocID="{6C95CD96-9397-4041-AF4A-1CC016A73FC0}" presName="parentText" presStyleLbl="alignNode1" presStyleIdx="1" presStyleCnt="3">
        <dgm:presLayoutVars>
          <dgm:chMax val="1"/>
          <dgm:bulletEnabled val="1"/>
        </dgm:presLayoutVars>
      </dgm:prSet>
      <dgm:spPr/>
      <dgm:t>
        <a:bodyPr/>
        <a:lstStyle/>
        <a:p>
          <a:endParaRPr lang="en-US"/>
        </a:p>
      </dgm:t>
    </dgm:pt>
    <dgm:pt modelId="{F1CBCCCD-017F-41E7-9489-CB245719DB72}" type="pres">
      <dgm:prSet presAssocID="{6C95CD96-9397-4041-AF4A-1CC016A73FC0}" presName="descendantText" presStyleLbl="alignAcc1" presStyleIdx="1" presStyleCnt="3">
        <dgm:presLayoutVars>
          <dgm:bulletEnabled val="1"/>
        </dgm:presLayoutVars>
      </dgm:prSet>
      <dgm:spPr/>
      <dgm:t>
        <a:bodyPr/>
        <a:lstStyle/>
        <a:p>
          <a:endParaRPr lang="en-US"/>
        </a:p>
      </dgm:t>
    </dgm:pt>
    <dgm:pt modelId="{85B03CDA-8F49-4F16-A22C-D323D7A0FDED}" type="pres">
      <dgm:prSet presAssocID="{18049757-78A0-4BC3-8FA0-6B0AABEF0113}" presName="sp" presStyleCnt="0"/>
      <dgm:spPr/>
    </dgm:pt>
    <dgm:pt modelId="{0540A1D1-0282-40CE-ACA2-E57CA6E68065}" type="pres">
      <dgm:prSet presAssocID="{B806D7EC-2762-4BFF-88F3-D97743A2B89C}" presName="composite" presStyleCnt="0"/>
      <dgm:spPr/>
    </dgm:pt>
    <dgm:pt modelId="{3FCEA308-7C29-413A-972A-549D563AA8B5}" type="pres">
      <dgm:prSet presAssocID="{B806D7EC-2762-4BFF-88F3-D97743A2B89C}" presName="parentText" presStyleLbl="alignNode1" presStyleIdx="2" presStyleCnt="3">
        <dgm:presLayoutVars>
          <dgm:chMax val="1"/>
          <dgm:bulletEnabled val="1"/>
        </dgm:presLayoutVars>
      </dgm:prSet>
      <dgm:spPr/>
      <dgm:t>
        <a:bodyPr/>
        <a:lstStyle/>
        <a:p>
          <a:endParaRPr lang="en-US"/>
        </a:p>
      </dgm:t>
    </dgm:pt>
    <dgm:pt modelId="{634ED117-D409-4438-8F45-4852DC07407A}" type="pres">
      <dgm:prSet presAssocID="{B806D7EC-2762-4BFF-88F3-D97743A2B89C}" presName="descendantText" presStyleLbl="alignAcc1" presStyleIdx="2" presStyleCnt="3">
        <dgm:presLayoutVars>
          <dgm:bulletEnabled val="1"/>
        </dgm:presLayoutVars>
      </dgm:prSet>
      <dgm:spPr/>
      <dgm:t>
        <a:bodyPr/>
        <a:lstStyle/>
        <a:p>
          <a:endParaRPr lang="en-US"/>
        </a:p>
      </dgm:t>
    </dgm:pt>
  </dgm:ptLst>
  <dgm:cxnLst>
    <dgm:cxn modelId="{AD3313E9-3A20-4AF2-BF38-2530C9B54457}" srcId="{7A9B2D9D-B25A-40D0-9C78-1BE2C27A21A0}" destId="{B806D7EC-2762-4BFF-88F3-D97743A2B89C}" srcOrd="2" destOrd="0" parTransId="{347B997F-E22F-426D-BB44-84B9D1E96283}" sibTransId="{97315706-BEA1-49BC-821C-95C641E27A8E}"/>
    <dgm:cxn modelId="{0D738CE6-6B2A-4E78-A814-9CA7E0893DEB}" srcId="{6C95CD96-9397-4041-AF4A-1CC016A73FC0}" destId="{48B667FD-4B65-4B30-909D-E0F9A72C1781}" srcOrd="1" destOrd="0" parTransId="{BB0205C1-AC6F-4AAC-A4A7-2C5B914B0BF3}" sibTransId="{8AED78EB-957F-4193-A44F-AF55D35EED58}"/>
    <dgm:cxn modelId="{F89BCDE9-B72C-43CD-9E0E-8E6D7352AB72}" srcId="{FC965B47-85BA-4EB4-A09F-24CD2B5DA7C0}" destId="{78974427-F397-43DC-A300-DB9EE189C6E8}" srcOrd="2" destOrd="0" parTransId="{D085B056-3C78-410B-9B8C-CCB3C8933818}" sibTransId="{AF689721-8059-4977-B966-2F0B80D25DE7}"/>
    <dgm:cxn modelId="{02293890-432F-4041-AE9C-896762F6023A}" srcId="{B806D7EC-2762-4BFF-88F3-D97743A2B89C}" destId="{3CF66403-1E75-4FB7-B6A0-5ED2B2778B67}" srcOrd="1" destOrd="0" parTransId="{0074CD05-EBB6-4226-AC2C-4C77783756D4}" sibTransId="{FCA2932B-F945-4F02-A352-C2C9D0808469}"/>
    <dgm:cxn modelId="{ECE663E5-582B-4F06-B8CD-2FC32A5D0D62}" type="presOf" srcId="{3F7C323C-8BCD-4966-BEE8-ACB0D546FFA2}" destId="{018E2F24-EE3C-4FBD-9EEA-59071B68E2B2}" srcOrd="0" destOrd="0" presId="urn:microsoft.com/office/officeart/2005/8/layout/chevron2"/>
    <dgm:cxn modelId="{96B3C7A2-D2F6-491C-BACE-E760C4DB3D8E}" type="presOf" srcId="{3CF66403-1E75-4FB7-B6A0-5ED2B2778B67}" destId="{634ED117-D409-4438-8F45-4852DC07407A}" srcOrd="0" destOrd="1" presId="urn:microsoft.com/office/officeart/2005/8/layout/chevron2"/>
    <dgm:cxn modelId="{68C365B3-4AA7-452F-9CBB-89036FC27E49}" type="presOf" srcId="{6C95CD96-9397-4041-AF4A-1CC016A73FC0}" destId="{669498DA-6766-4A1F-9430-DD393CFEE78C}" srcOrd="0" destOrd="0" presId="urn:microsoft.com/office/officeart/2005/8/layout/chevron2"/>
    <dgm:cxn modelId="{74F00D07-3A5F-4F12-AFDB-14DA853FEE32}" type="presOf" srcId="{48B667FD-4B65-4B30-909D-E0F9A72C1781}" destId="{F1CBCCCD-017F-41E7-9489-CB245719DB72}" srcOrd="0" destOrd="1" presId="urn:microsoft.com/office/officeart/2005/8/layout/chevron2"/>
    <dgm:cxn modelId="{0850FE5D-9DCF-49B8-9359-CD2C11DD3637}" type="presOf" srcId="{B806D7EC-2762-4BFF-88F3-D97743A2B89C}" destId="{3FCEA308-7C29-413A-972A-549D563AA8B5}" srcOrd="0" destOrd="0" presId="urn:microsoft.com/office/officeart/2005/8/layout/chevron2"/>
    <dgm:cxn modelId="{19AA545E-6813-48D5-976C-29EE69D32CDE}" srcId="{6C95CD96-9397-4041-AF4A-1CC016A73FC0}" destId="{A6298E30-327E-451D-9306-2E333F04CE1A}" srcOrd="2" destOrd="0" parTransId="{6C15F8A4-8B15-49FA-A269-B300C306C8AF}" sibTransId="{9F92BD6C-8EA9-458C-AD26-CB3EB8892DF5}"/>
    <dgm:cxn modelId="{78940B6C-C62C-42CF-9304-FA43D5AB84D8}" type="presOf" srcId="{FC965B47-85BA-4EB4-A09F-24CD2B5DA7C0}" destId="{D69754CE-B70B-4F28-B6F8-663A80B6125F}" srcOrd="0" destOrd="0" presId="urn:microsoft.com/office/officeart/2005/8/layout/chevron2"/>
    <dgm:cxn modelId="{82EDF0FB-CDDF-484F-BDAE-557200A65E22}" type="presOf" srcId="{A4C3E588-B206-45B9-B5C2-5D95D263EFE8}" destId="{634ED117-D409-4438-8F45-4852DC07407A}" srcOrd="0" destOrd="2" presId="urn:microsoft.com/office/officeart/2005/8/layout/chevron2"/>
    <dgm:cxn modelId="{F34CC9D9-DB7F-4E71-9A65-D3A776F9D510}" type="presOf" srcId="{EAAF7776-06C6-437C-AF00-8404D872F1CF}" destId="{F1CBCCCD-017F-41E7-9489-CB245719DB72}" srcOrd="0" destOrd="0" presId="urn:microsoft.com/office/officeart/2005/8/layout/chevron2"/>
    <dgm:cxn modelId="{46B0A783-1011-43E1-8588-0225B69F4174}" srcId="{7A9B2D9D-B25A-40D0-9C78-1BE2C27A21A0}" destId="{6C95CD96-9397-4041-AF4A-1CC016A73FC0}" srcOrd="1" destOrd="0" parTransId="{9DBDA9F3-D9AC-44EB-A7B8-E7143208DB59}" sibTransId="{18049757-78A0-4BC3-8FA0-6B0AABEF0113}"/>
    <dgm:cxn modelId="{10B60E39-BD81-41A6-B2BC-03FC15D6A5AD}" srcId="{FC965B47-85BA-4EB4-A09F-24CD2B5DA7C0}" destId="{3F7C323C-8BCD-4966-BEE8-ACB0D546FFA2}" srcOrd="0" destOrd="0" parTransId="{B1D95DD1-5054-48A4-9438-C26AC06B2800}" sibTransId="{A48A02F0-AFED-4625-ABC1-822FABF9B271}"/>
    <dgm:cxn modelId="{7710B8A5-8B13-452C-BD99-8BF1F9AF9907}" type="presOf" srcId="{7A9B2D9D-B25A-40D0-9C78-1BE2C27A21A0}" destId="{23740160-A79A-4A7C-8541-2E7DE0EDCBA3}" srcOrd="0" destOrd="0" presId="urn:microsoft.com/office/officeart/2005/8/layout/chevron2"/>
    <dgm:cxn modelId="{25593372-BC64-4F79-8C06-9D84489471B2}" srcId="{B806D7EC-2762-4BFF-88F3-D97743A2B89C}" destId="{A4C3E588-B206-45B9-B5C2-5D95D263EFE8}" srcOrd="2" destOrd="0" parTransId="{9B9F5E55-E55E-4CD8-BFA4-2AC3CCB6991C}" sibTransId="{FD75C4B7-AC37-4CAA-A9BB-FEE8BB4434EE}"/>
    <dgm:cxn modelId="{1D123B5F-1511-48DB-9D96-CD065C435B87}" type="presOf" srcId="{A6298E30-327E-451D-9306-2E333F04CE1A}" destId="{F1CBCCCD-017F-41E7-9489-CB245719DB72}" srcOrd="0" destOrd="2" presId="urn:microsoft.com/office/officeart/2005/8/layout/chevron2"/>
    <dgm:cxn modelId="{43906D52-73BB-4673-9011-C04C202107FB}" srcId="{FC965B47-85BA-4EB4-A09F-24CD2B5DA7C0}" destId="{47B25312-A487-4691-ACD1-8BE9534A22FA}" srcOrd="1" destOrd="0" parTransId="{CF024FD3-80FB-4F9C-A899-63931C497CE3}" sibTransId="{14375A92-A25B-44F8-A93F-F4EEBE6D1077}"/>
    <dgm:cxn modelId="{EB117DCC-CBF9-43AB-BCEC-11EA667F4D2D}" srcId="{6C95CD96-9397-4041-AF4A-1CC016A73FC0}" destId="{EAAF7776-06C6-437C-AF00-8404D872F1CF}" srcOrd="0" destOrd="0" parTransId="{8AC9CC1F-D170-46ED-8680-578A8120ED10}" sibTransId="{AD0257B3-476B-4CFB-9ABA-CB199F8A8B3C}"/>
    <dgm:cxn modelId="{66FB2B15-E08C-45FA-AAA8-9C8A724274B5}" srcId="{B806D7EC-2762-4BFF-88F3-D97743A2B89C}" destId="{FE2AA0B1-695F-4155-BAB2-D6B6088698EA}" srcOrd="0" destOrd="0" parTransId="{0B6B03D7-D1AF-4556-ACDB-43D772096F1D}" sibTransId="{F023B548-A8BD-458F-801A-4FEA059FEA0C}"/>
    <dgm:cxn modelId="{FE2CDADE-18A7-4B08-B92E-61ED1DFB9A70}" type="presOf" srcId="{FE2AA0B1-695F-4155-BAB2-D6B6088698EA}" destId="{634ED117-D409-4438-8F45-4852DC07407A}" srcOrd="0" destOrd="0" presId="urn:microsoft.com/office/officeart/2005/8/layout/chevron2"/>
    <dgm:cxn modelId="{8992DDB0-E970-4D8C-AD5F-807430C9D77E}" type="presOf" srcId="{47B25312-A487-4691-ACD1-8BE9534A22FA}" destId="{018E2F24-EE3C-4FBD-9EEA-59071B68E2B2}" srcOrd="0" destOrd="1" presId="urn:microsoft.com/office/officeart/2005/8/layout/chevron2"/>
    <dgm:cxn modelId="{9B97DDD6-2A08-46DE-BF29-F4A5D133A8CE}" srcId="{7A9B2D9D-B25A-40D0-9C78-1BE2C27A21A0}" destId="{FC965B47-85BA-4EB4-A09F-24CD2B5DA7C0}" srcOrd="0" destOrd="0" parTransId="{50ECECF3-7E85-4604-83E7-74CE922CE99B}" sibTransId="{E7342229-B986-44E8-90A6-2FF66F18994A}"/>
    <dgm:cxn modelId="{1DC7DF07-C3E4-4D3A-B6B9-713428D3F40F}" type="presOf" srcId="{78974427-F397-43DC-A300-DB9EE189C6E8}" destId="{018E2F24-EE3C-4FBD-9EEA-59071B68E2B2}" srcOrd="0" destOrd="2" presId="urn:microsoft.com/office/officeart/2005/8/layout/chevron2"/>
    <dgm:cxn modelId="{387C663B-0A03-4D08-A337-C680FBE2A22E}" type="presParOf" srcId="{23740160-A79A-4A7C-8541-2E7DE0EDCBA3}" destId="{ECC0882C-31BC-4B96-89DC-8055199416A9}" srcOrd="0" destOrd="0" presId="urn:microsoft.com/office/officeart/2005/8/layout/chevron2"/>
    <dgm:cxn modelId="{9A2CF559-8A2F-4731-A46A-B5FCE051E283}" type="presParOf" srcId="{ECC0882C-31BC-4B96-89DC-8055199416A9}" destId="{D69754CE-B70B-4F28-B6F8-663A80B6125F}" srcOrd="0" destOrd="0" presId="urn:microsoft.com/office/officeart/2005/8/layout/chevron2"/>
    <dgm:cxn modelId="{AB965502-8529-4368-A707-4F288F9FB24A}" type="presParOf" srcId="{ECC0882C-31BC-4B96-89DC-8055199416A9}" destId="{018E2F24-EE3C-4FBD-9EEA-59071B68E2B2}" srcOrd="1" destOrd="0" presId="urn:microsoft.com/office/officeart/2005/8/layout/chevron2"/>
    <dgm:cxn modelId="{216203E0-1EF4-4057-8087-2A7BAC260539}" type="presParOf" srcId="{23740160-A79A-4A7C-8541-2E7DE0EDCBA3}" destId="{1398F8CE-C801-4F25-BE99-DCFAC724A978}" srcOrd="1" destOrd="0" presId="urn:microsoft.com/office/officeart/2005/8/layout/chevron2"/>
    <dgm:cxn modelId="{1F404157-608C-4500-BB63-D192BC0E6718}" type="presParOf" srcId="{23740160-A79A-4A7C-8541-2E7DE0EDCBA3}" destId="{06C80C43-8C29-4CE9-BDB7-B351F0154B75}" srcOrd="2" destOrd="0" presId="urn:microsoft.com/office/officeart/2005/8/layout/chevron2"/>
    <dgm:cxn modelId="{40703A28-380A-43AF-9B73-02824E8FC819}" type="presParOf" srcId="{06C80C43-8C29-4CE9-BDB7-B351F0154B75}" destId="{669498DA-6766-4A1F-9430-DD393CFEE78C}" srcOrd="0" destOrd="0" presId="urn:microsoft.com/office/officeart/2005/8/layout/chevron2"/>
    <dgm:cxn modelId="{4027D91C-66CA-438F-A567-EB8324F75EAA}" type="presParOf" srcId="{06C80C43-8C29-4CE9-BDB7-B351F0154B75}" destId="{F1CBCCCD-017F-41E7-9489-CB245719DB72}" srcOrd="1" destOrd="0" presId="urn:microsoft.com/office/officeart/2005/8/layout/chevron2"/>
    <dgm:cxn modelId="{9199D11C-697A-4924-B8B5-395E5CC77AE1}" type="presParOf" srcId="{23740160-A79A-4A7C-8541-2E7DE0EDCBA3}" destId="{85B03CDA-8F49-4F16-A22C-D323D7A0FDED}" srcOrd="3" destOrd="0" presId="urn:microsoft.com/office/officeart/2005/8/layout/chevron2"/>
    <dgm:cxn modelId="{0B524504-D3D7-4768-88D8-1D1EEE213802}" type="presParOf" srcId="{23740160-A79A-4A7C-8541-2E7DE0EDCBA3}" destId="{0540A1D1-0282-40CE-ACA2-E57CA6E68065}" srcOrd="4" destOrd="0" presId="urn:microsoft.com/office/officeart/2005/8/layout/chevron2"/>
    <dgm:cxn modelId="{B6E2BD8D-EB5E-451B-9569-CBD3CBFCF8D8}" type="presParOf" srcId="{0540A1D1-0282-40CE-ACA2-E57CA6E68065}" destId="{3FCEA308-7C29-413A-972A-549D563AA8B5}" srcOrd="0" destOrd="0" presId="urn:microsoft.com/office/officeart/2005/8/layout/chevron2"/>
    <dgm:cxn modelId="{1AF020E8-A7B7-4CBC-BF52-8EBBFC128BEC}" type="presParOf" srcId="{0540A1D1-0282-40CE-ACA2-E57CA6E68065}" destId="{634ED117-D409-4438-8F45-4852DC07407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B2D9D-B25A-40D0-9C78-1BE2C27A21A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FC965B47-85BA-4EB4-A09F-24CD2B5DA7C0}">
      <dgm:prSet phldrT="[Text]"/>
      <dgm:spPr>
        <a:solidFill>
          <a:schemeClr val="accent1">
            <a:lumMod val="60000"/>
            <a:lumOff val="40000"/>
          </a:schemeClr>
        </a:solidFill>
      </dgm:spPr>
      <dgm:t>
        <a:bodyPr/>
        <a:lstStyle/>
        <a:p>
          <a:r>
            <a:rPr lang="el-GR" b="0" u="none" dirty="0" smtClean="0"/>
            <a:t>1ογενης τομέας</a:t>
          </a:r>
          <a:endParaRPr lang="en-US" b="0" u="none" dirty="0"/>
        </a:p>
      </dgm:t>
      <dgm:extLst>
        <a:ext uri="{E40237B7-FDA0-4F09-8148-C483321AD2D9}">
          <dgm14:cNvPr xmlns:dgm14="http://schemas.microsoft.com/office/drawing/2010/diagram" id="0" name="" descr="."/>
        </a:ext>
      </dgm:extLst>
    </dgm:pt>
    <dgm:pt modelId="{50ECECF3-7E85-4604-83E7-74CE922CE99B}" type="parTrans" cxnId="{9B97DDD6-2A08-46DE-BF29-F4A5D133A8CE}">
      <dgm:prSet/>
      <dgm:spPr/>
      <dgm:t>
        <a:bodyPr/>
        <a:lstStyle/>
        <a:p>
          <a:endParaRPr lang="en-US"/>
        </a:p>
      </dgm:t>
    </dgm:pt>
    <dgm:pt modelId="{E7342229-B986-44E8-90A6-2FF66F18994A}" type="sibTrans" cxnId="{9B97DDD6-2A08-46DE-BF29-F4A5D133A8CE}">
      <dgm:prSet/>
      <dgm:spPr/>
      <dgm:t>
        <a:bodyPr/>
        <a:lstStyle/>
        <a:p>
          <a:endParaRPr lang="en-US"/>
        </a:p>
      </dgm:t>
    </dgm:pt>
    <dgm:pt modelId="{3F7C323C-8BCD-4966-BEE8-ACB0D546FFA2}">
      <dgm:prSet phldrT="[Text]"/>
      <dgm:spPr/>
      <dgm:t>
        <a:bodyPr/>
        <a:lstStyle/>
        <a:p>
          <a:r>
            <a:rPr lang="el-GR" dirty="0" smtClean="0"/>
            <a:t>Υγεία</a:t>
          </a:r>
          <a:endParaRPr lang="en-US" dirty="0"/>
        </a:p>
      </dgm:t>
      <dgm:extLst>
        <a:ext uri="{E40237B7-FDA0-4F09-8148-C483321AD2D9}">
          <dgm14:cNvPr xmlns:dgm14="http://schemas.microsoft.com/office/drawing/2010/diagram" id="0" name="" descr="."/>
        </a:ext>
      </dgm:extLst>
    </dgm:pt>
    <dgm:pt modelId="{B1D95DD1-5054-48A4-9438-C26AC06B2800}" type="parTrans" cxnId="{10B60E39-BD81-41A6-B2BC-03FC15D6A5AD}">
      <dgm:prSet/>
      <dgm:spPr/>
      <dgm:t>
        <a:bodyPr/>
        <a:lstStyle/>
        <a:p>
          <a:endParaRPr lang="en-US"/>
        </a:p>
      </dgm:t>
    </dgm:pt>
    <dgm:pt modelId="{A48A02F0-AFED-4625-ABC1-822FABF9B271}" type="sibTrans" cxnId="{10B60E39-BD81-41A6-B2BC-03FC15D6A5AD}">
      <dgm:prSet/>
      <dgm:spPr/>
      <dgm:t>
        <a:bodyPr/>
        <a:lstStyle/>
        <a:p>
          <a:endParaRPr lang="en-US"/>
        </a:p>
      </dgm:t>
    </dgm:pt>
    <dgm:pt modelId="{78974427-F397-43DC-A300-DB9EE189C6E8}">
      <dgm:prSet phldrT="[Text]"/>
      <dgm:spPr/>
      <dgm:t>
        <a:bodyPr/>
        <a:lstStyle/>
        <a:p>
          <a:r>
            <a:rPr lang="el-GR" dirty="0" smtClean="0"/>
            <a:t>Ζωοτεχνία</a:t>
          </a:r>
          <a:endParaRPr lang="en-US" dirty="0"/>
        </a:p>
      </dgm:t>
    </dgm:pt>
    <dgm:pt modelId="{D085B056-3C78-410B-9B8C-CCB3C8933818}" type="parTrans" cxnId="{F89BCDE9-B72C-43CD-9E0E-8E6D7352AB72}">
      <dgm:prSet/>
      <dgm:spPr/>
      <dgm:t>
        <a:bodyPr/>
        <a:lstStyle/>
        <a:p>
          <a:endParaRPr lang="en-US"/>
        </a:p>
      </dgm:t>
    </dgm:pt>
    <dgm:pt modelId="{AF689721-8059-4977-B966-2F0B80D25DE7}" type="sibTrans" cxnId="{F89BCDE9-B72C-43CD-9E0E-8E6D7352AB72}">
      <dgm:prSet/>
      <dgm:spPr/>
      <dgm:t>
        <a:bodyPr/>
        <a:lstStyle/>
        <a:p>
          <a:endParaRPr lang="en-US"/>
        </a:p>
      </dgm:t>
    </dgm:pt>
    <dgm:pt modelId="{6C95CD96-9397-4041-AF4A-1CC016A73FC0}">
      <dgm:prSet phldrT="[Text]"/>
      <dgm:spPr>
        <a:solidFill>
          <a:schemeClr val="accent1">
            <a:lumMod val="60000"/>
            <a:lumOff val="40000"/>
          </a:schemeClr>
        </a:solidFill>
        <a:ln>
          <a:solidFill>
            <a:schemeClr val="tx1"/>
          </a:solidFill>
        </a:ln>
      </dgm:spPr>
      <dgm:t>
        <a:bodyPr/>
        <a:lstStyle/>
        <a:p>
          <a:r>
            <a:rPr lang="el-GR" dirty="0" smtClean="0"/>
            <a:t>Μεταποίηση</a:t>
          </a:r>
          <a:endParaRPr lang="en-US" dirty="0"/>
        </a:p>
      </dgm:t>
      <dgm:extLst>
        <a:ext uri="{E40237B7-FDA0-4F09-8148-C483321AD2D9}">
          <dgm14:cNvPr xmlns:dgm14="http://schemas.microsoft.com/office/drawing/2010/diagram" id="0" name="" descr="."/>
        </a:ext>
      </dgm:extLst>
    </dgm:pt>
    <dgm:pt modelId="{9DBDA9F3-D9AC-44EB-A7B8-E7143208DB59}" type="parTrans" cxnId="{46B0A783-1011-43E1-8588-0225B69F4174}">
      <dgm:prSet/>
      <dgm:spPr/>
      <dgm:t>
        <a:bodyPr/>
        <a:lstStyle/>
        <a:p>
          <a:endParaRPr lang="en-US"/>
        </a:p>
      </dgm:t>
    </dgm:pt>
    <dgm:pt modelId="{18049757-78A0-4BC3-8FA0-6B0AABEF0113}" type="sibTrans" cxnId="{46B0A783-1011-43E1-8588-0225B69F4174}">
      <dgm:prSet/>
      <dgm:spPr/>
      <dgm:t>
        <a:bodyPr/>
        <a:lstStyle/>
        <a:p>
          <a:endParaRPr lang="en-US"/>
        </a:p>
      </dgm:t>
    </dgm:pt>
    <dgm:pt modelId="{EAAF7776-06C6-437C-AF00-8404D872F1CF}">
      <dgm:prSet phldrT="[Text]"/>
      <dgm:spPr/>
      <dgm:t>
        <a:bodyPr/>
        <a:lstStyle/>
        <a:p>
          <a:r>
            <a:rPr lang="el-GR" dirty="0" smtClean="0"/>
            <a:t>Υγιεινή </a:t>
          </a:r>
          <a:endParaRPr lang="en-US" dirty="0"/>
        </a:p>
      </dgm:t>
    </dgm:pt>
    <dgm:pt modelId="{8AC9CC1F-D170-46ED-8680-578A8120ED10}" type="parTrans" cxnId="{EB117DCC-CBF9-43AB-BCEC-11EA667F4D2D}">
      <dgm:prSet/>
      <dgm:spPr/>
      <dgm:t>
        <a:bodyPr/>
        <a:lstStyle/>
        <a:p>
          <a:endParaRPr lang="en-US"/>
        </a:p>
      </dgm:t>
    </dgm:pt>
    <dgm:pt modelId="{AD0257B3-476B-4CFB-9ABA-CB199F8A8B3C}" type="sibTrans" cxnId="{EB117DCC-CBF9-43AB-BCEC-11EA667F4D2D}">
      <dgm:prSet/>
      <dgm:spPr/>
      <dgm:t>
        <a:bodyPr/>
        <a:lstStyle/>
        <a:p>
          <a:endParaRPr lang="en-US"/>
        </a:p>
      </dgm:t>
    </dgm:pt>
    <dgm:pt modelId="{B806D7EC-2762-4BFF-88F3-D97743A2B89C}">
      <dgm:prSet phldrT="[Text]"/>
      <dgm:spPr>
        <a:solidFill>
          <a:schemeClr val="accent1">
            <a:lumMod val="60000"/>
            <a:lumOff val="40000"/>
          </a:schemeClr>
        </a:solidFill>
      </dgm:spPr>
      <dgm:t>
        <a:bodyPr/>
        <a:lstStyle/>
        <a:p>
          <a:r>
            <a:rPr lang="el-GR" dirty="0" smtClean="0"/>
            <a:t>Εμπόριο</a:t>
          </a:r>
          <a:endParaRPr lang="en-US" dirty="0"/>
        </a:p>
      </dgm:t>
      <dgm:extLst>
        <a:ext uri="{E40237B7-FDA0-4F09-8148-C483321AD2D9}">
          <dgm14:cNvPr xmlns:dgm14="http://schemas.microsoft.com/office/drawing/2010/diagram" id="0" name="" descr="."/>
        </a:ext>
      </dgm:extLst>
    </dgm:pt>
    <dgm:pt modelId="{347B997F-E22F-426D-BB44-84B9D1E96283}" type="parTrans" cxnId="{AD3313E9-3A20-4AF2-BF38-2530C9B54457}">
      <dgm:prSet/>
      <dgm:spPr/>
      <dgm:t>
        <a:bodyPr/>
        <a:lstStyle/>
        <a:p>
          <a:endParaRPr lang="en-US"/>
        </a:p>
      </dgm:t>
    </dgm:pt>
    <dgm:pt modelId="{97315706-BEA1-49BC-821C-95C641E27A8E}" type="sibTrans" cxnId="{AD3313E9-3A20-4AF2-BF38-2530C9B54457}">
      <dgm:prSet/>
      <dgm:spPr/>
      <dgm:t>
        <a:bodyPr/>
        <a:lstStyle/>
        <a:p>
          <a:endParaRPr lang="en-US"/>
        </a:p>
      </dgm:t>
    </dgm:pt>
    <dgm:pt modelId="{FE2AA0B1-695F-4155-BAB2-D6B6088698EA}">
      <dgm:prSet phldrT="[Text]"/>
      <dgm:spPr/>
      <dgm:t>
        <a:bodyPr/>
        <a:lstStyle/>
        <a:p>
          <a:r>
            <a:rPr lang="el-GR" dirty="0" smtClean="0"/>
            <a:t>Ενδοκοινοτικό εμπόριο</a:t>
          </a:r>
          <a:endParaRPr lang="en-US" dirty="0"/>
        </a:p>
      </dgm:t>
      <dgm:extLst>
        <a:ext uri="{E40237B7-FDA0-4F09-8148-C483321AD2D9}">
          <dgm14:cNvPr xmlns:dgm14="http://schemas.microsoft.com/office/drawing/2010/diagram" id="0" name="" descr="."/>
        </a:ext>
      </dgm:extLst>
    </dgm:pt>
    <dgm:pt modelId="{0B6B03D7-D1AF-4556-ACDB-43D772096F1D}" type="parTrans" cxnId="{66FB2B15-E08C-45FA-AAA8-9C8A724274B5}">
      <dgm:prSet/>
      <dgm:spPr/>
      <dgm:t>
        <a:bodyPr/>
        <a:lstStyle/>
        <a:p>
          <a:endParaRPr lang="en-US"/>
        </a:p>
      </dgm:t>
    </dgm:pt>
    <dgm:pt modelId="{F023B548-A8BD-458F-801A-4FEA059FEA0C}" type="sibTrans" cxnId="{66FB2B15-E08C-45FA-AAA8-9C8A724274B5}">
      <dgm:prSet/>
      <dgm:spPr/>
      <dgm:t>
        <a:bodyPr/>
        <a:lstStyle/>
        <a:p>
          <a:endParaRPr lang="en-US"/>
        </a:p>
      </dgm:t>
    </dgm:pt>
    <dgm:pt modelId="{3CF66403-1E75-4FB7-B6A0-5ED2B2778B67}">
      <dgm:prSet phldrT="[Text]"/>
      <dgm:spPr/>
      <dgm:t>
        <a:bodyPr/>
        <a:lstStyle/>
        <a:p>
          <a:r>
            <a:rPr lang="el-GR" dirty="0" smtClean="0"/>
            <a:t>Εισαγωγές </a:t>
          </a:r>
          <a:endParaRPr lang="en-US" dirty="0"/>
        </a:p>
      </dgm:t>
    </dgm:pt>
    <dgm:pt modelId="{0074CD05-EBB6-4226-AC2C-4C77783756D4}" type="parTrans" cxnId="{02293890-432F-4041-AE9C-896762F6023A}">
      <dgm:prSet/>
      <dgm:spPr/>
      <dgm:t>
        <a:bodyPr/>
        <a:lstStyle/>
        <a:p>
          <a:endParaRPr lang="en-US"/>
        </a:p>
      </dgm:t>
    </dgm:pt>
    <dgm:pt modelId="{FCA2932B-F945-4F02-A352-C2C9D0808469}" type="sibTrans" cxnId="{02293890-432F-4041-AE9C-896762F6023A}">
      <dgm:prSet/>
      <dgm:spPr/>
      <dgm:t>
        <a:bodyPr/>
        <a:lstStyle/>
        <a:p>
          <a:endParaRPr lang="en-US"/>
        </a:p>
      </dgm:t>
    </dgm:pt>
    <dgm:pt modelId="{47B25312-A487-4691-ACD1-8BE9534A22FA}">
      <dgm:prSet phldrT="[Text]"/>
      <dgm:spPr/>
      <dgm:t>
        <a:bodyPr/>
        <a:lstStyle/>
        <a:p>
          <a:r>
            <a:rPr lang="el-GR" dirty="0" smtClean="0"/>
            <a:t>Ευζωία </a:t>
          </a:r>
          <a:endParaRPr lang="en-US" dirty="0"/>
        </a:p>
      </dgm:t>
    </dgm:pt>
    <dgm:pt modelId="{CF024FD3-80FB-4F9C-A899-63931C497CE3}" type="parTrans" cxnId="{43906D52-73BB-4673-9011-C04C202107FB}">
      <dgm:prSet/>
      <dgm:spPr/>
      <dgm:t>
        <a:bodyPr/>
        <a:lstStyle/>
        <a:p>
          <a:endParaRPr lang="en-US"/>
        </a:p>
      </dgm:t>
    </dgm:pt>
    <dgm:pt modelId="{14375A92-A25B-44F8-A93F-F4EEBE6D1077}" type="sibTrans" cxnId="{43906D52-73BB-4673-9011-C04C202107FB}">
      <dgm:prSet/>
      <dgm:spPr/>
      <dgm:t>
        <a:bodyPr/>
        <a:lstStyle/>
        <a:p>
          <a:endParaRPr lang="en-US"/>
        </a:p>
      </dgm:t>
    </dgm:pt>
    <dgm:pt modelId="{48B667FD-4B65-4B30-909D-E0F9A72C1781}">
      <dgm:prSet phldrT="[Text]"/>
      <dgm:spPr/>
      <dgm:t>
        <a:bodyPr/>
        <a:lstStyle/>
        <a:p>
          <a:r>
            <a:rPr lang="el-GR" dirty="0" smtClean="0"/>
            <a:t>Ασφάλεια</a:t>
          </a:r>
          <a:endParaRPr lang="en-US" dirty="0"/>
        </a:p>
      </dgm:t>
    </dgm:pt>
    <dgm:pt modelId="{8AED78EB-957F-4193-A44F-AF55D35EED58}" type="sibTrans" cxnId="{0D738CE6-6B2A-4E78-A814-9CA7E0893DEB}">
      <dgm:prSet/>
      <dgm:spPr/>
      <dgm:t>
        <a:bodyPr/>
        <a:lstStyle/>
        <a:p>
          <a:endParaRPr lang="en-US"/>
        </a:p>
      </dgm:t>
    </dgm:pt>
    <dgm:pt modelId="{BB0205C1-AC6F-4AAC-A4A7-2C5B914B0BF3}" type="parTrans" cxnId="{0D738CE6-6B2A-4E78-A814-9CA7E0893DEB}">
      <dgm:prSet/>
      <dgm:spPr/>
      <dgm:t>
        <a:bodyPr/>
        <a:lstStyle/>
        <a:p>
          <a:endParaRPr lang="en-US"/>
        </a:p>
      </dgm:t>
    </dgm:pt>
    <dgm:pt modelId="{A6298E30-327E-451D-9306-2E333F04CE1A}">
      <dgm:prSet phldrT="[Text]"/>
      <dgm:spPr/>
      <dgm:t>
        <a:bodyPr/>
        <a:lstStyle/>
        <a:p>
          <a:r>
            <a:rPr lang="el-GR" dirty="0" smtClean="0"/>
            <a:t>Ποιότητα</a:t>
          </a:r>
          <a:endParaRPr lang="en-US" dirty="0"/>
        </a:p>
      </dgm:t>
    </dgm:pt>
    <dgm:pt modelId="{6C15F8A4-8B15-49FA-A269-B300C306C8AF}" type="parTrans" cxnId="{19AA545E-6813-48D5-976C-29EE69D32CDE}">
      <dgm:prSet/>
      <dgm:spPr/>
      <dgm:t>
        <a:bodyPr/>
        <a:lstStyle/>
        <a:p>
          <a:endParaRPr lang="en-US"/>
        </a:p>
      </dgm:t>
    </dgm:pt>
    <dgm:pt modelId="{9F92BD6C-8EA9-458C-AD26-CB3EB8892DF5}" type="sibTrans" cxnId="{19AA545E-6813-48D5-976C-29EE69D32CDE}">
      <dgm:prSet/>
      <dgm:spPr/>
      <dgm:t>
        <a:bodyPr/>
        <a:lstStyle/>
        <a:p>
          <a:endParaRPr lang="en-US"/>
        </a:p>
      </dgm:t>
    </dgm:pt>
    <dgm:pt modelId="{A4C3E588-B206-45B9-B5C2-5D95D263EFE8}">
      <dgm:prSet phldrT="[Text]"/>
      <dgm:spPr/>
      <dgm:t>
        <a:bodyPr/>
        <a:lstStyle/>
        <a:p>
          <a:r>
            <a:rPr lang="el-GR" dirty="0" smtClean="0"/>
            <a:t>Εξαγωγές</a:t>
          </a:r>
          <a:endParaRPr lang="en-US" dirty="0"/>
        </a:p>
      </dgm:t>
    </dgm:pt>
    <dgm:pt modelId="{9B9F5E55-E55E-4CD8-BFA4-2AC3CCB6991C}" type="parTrans" cxnId="{25593372-BC64-4F79-8C06-9D84489471B2}">
      <dgm:prSet/>
      <dgm:spPr/>
      <dgm:t>
        <a:bodyPr/>
        <a:lstStyle/>
        <a:p>
          <a:endParaRPr lang="en-US"/>
        </a:p>
      </dgm:t>
    </dgm:pt>
    <dgm:pt modelId="{FD75C4B7-AC37-4CAA-A9BB-FEE8BB4434EE}" type="sibTrans" cxnId="{25593372-BC64-4F79-8C06-9D84489471B2}">
      <dgm:prSet/>
      <dgm:spPr/>
      <dgm:t>
        <a:bodyPr/>
        <a:lstStyle/>
        <a:p>
          <a:endParaRPr lang="en-US"/>
        </a:p>
      </dgm:t>
    </dgm:pt>
    <dgm:pt modelId="{23740160-A79A-4A7C-8541-2E7DE0EDCBA3}" type="pres">
      <dgm:prSet presAssocID="{7A9B2D9D-B25A-40D0-9C78-1BE2C27A21A0}" presName="linearFlow" presStyleCnt="0">
        <dgm:presLayoutVars>
          <dgm:dir/>
          <dgm:animLvl val="lvl"/>
          <dgm:resizeHandles val="exact"/>
        </dgm:presLayoutVars>
      </dgm:prSet>
      <dgm:spPr/>
      <dgm:t>
        <a:bodyPr/>
        <a:lstStyle/>
        <a:p>
          <a:endParaRPr lang="en-US"/>
        </a:p>
      </dgm:t>
    </dgm:pt>
    <dgm:pt modelId="{ECC0882C-31BC-4B96-89DC-8055199416A9}" type="pres">
      <dgm:prSet presAssocID="{FC965B47-85BA-4EB4-A09F-24CD2B5DA7C0}" presName="composite" presStyleCnt="0"/>
      <dgm:spPr/>
    </dgm:pt>
    <dgm:pt modelId="{D69754CE-B70B-4F28-B6F8-663A80B6125F}" type="pres">
      <dgm:prSet presAssocID="{FC965B47-85BA-4EB4-A09F-24CD2B5DA7C0}" presName="parentText" presStyleLbl="alignNode1" presStyleIdx="0" presStyleCnt="3">
        <dgm:presLayoutVars>
          <dgm:chMax val="1"/>
          <dgm:bulletEnabled val="1"/>
        </dgm:presLayoutVars>
      </dgm:prSet>
      <dgm:spPr/>
      <dgm:t>
        <a:bodyPr/>
        <a:lstStyle/>
        <a:p>
          <a:endParaRPr lang="en-US"/>
        </a:p>
      </dgm:t>
    </dgm:pt>
    <dgm:pt modelId="{018E2F24-EE3C-4FBD-9EEA-59071B68E2B2}" type="pres">
      <dgm:prSet presAssocID="{FC965B47-85BA-4EB4-A09F-24CD2B5DA7C0}" presName="descendantText" presStyleLbl="alignAcc1" presStyleIdx="0" presStyleCnt="3">
        <dgm:presLayoutVars>
          <dgm:bulletEnabled val="1"/>
        </dgm:presLayoutVars>
      </dgm:prSet>
      <dgm:spPr/>
      <dgm:t>
        <a:bodyPr/>
        <a:lstStyle/>
        <a:p>
          <a:endParaRPr lang="en-US"/>
        </a:p>
      </dgm:t>
    </dgm:pt>
    <dgm:pt modelId="{1398F8CE-C801-4F25-BE99-DCFAC724A978}" type="pres">
      <dgm:prSet presAssocID="{E7342229-B986-44E8-90A6-2FF66F18994A}" presName="sp" presStyleCnt="0"/>
      <dgm:spPr/>
    </dgm:pt>
    <dgm:pt modelId="{06C80C43-8C29-4CE9-BDB7-B351F0154B75}" type="pres">
      <dgm:prSet presAssocID="{6C95CD96-9397-4041-AF4A-1CC016A73FC0}" presName="composite" presStyleCnt="0"/>
      <dgm:spPr/>
    </dgm:pt>
    <dgm:pt modelId="{669498DA-6766-4A1F-9430-DD393CFEE78C}" type="pres">
      <dgm:prSet presAssocID="{6C95CD96-9397-4041-AF4A-1CC016A73FC0}" presName="parentText" presStyleLbl="alignNode1" presStyleIdx="1" presStyleCnt="3">
        <dgm:presLayoutVars>
          <dgm:chMax val="1"/>
          <dgm:bulletEnabled val="1"/>
        </dgm:presLayoutVars>
      </dgm:prSet>
      <dgm:spPr/>
      <dgm:t>
        <a:bodyPr/>
        <a:lstStyle/>
        <a:p>
          <a:endParaRPr lang="en-US"/>
        </a:p>
      </dgm:t>
    </dgm:pt>
    <dgm:pt modelId="{F1CBCCCD-017F-41E7-9489-CB245719DB72}" type="pres">
      <dgm:prSet presAssocID="{6C95CD96-9397-4041-AF4A-1CC016A73FC0}" presName="descendantText" presStyleLbl="alignAcc1" presStyleIdx="1" presStyleCnt="3">
        <dgm:presLayoutVars>
          <dgm:bulletEnabled val="1"/>
        </dgm:presLayoutVars>
      </dgm:prSet>
      <dgm:spPr/>
      <dgm:t>
        <a:bodyPr/>
        <a:lstStyle/>
        <a:p>
          <a:endParaRPr lang="en-US"/>
        </a:p>
      </dgm:t>
    </dgm:pt>
    <dgm:pt modelId="{85B03CDA-8F49-4F16-A22C-D323D7A0FDED}" type="pres">
      <dgm:prSet presAssocID="{18049757-78A0-4BC3-8FA0-6B0AABEF0113}" presName="sp" presStyleCnt="0"/>
      <dgm:spPr/>
    </dgm:pt>
    <dgm:pt modelId="{0540A1D1-0282-40CE-ACA2-E57CA6E68065}" type="pres">
      <dgm:prSet presAssocID="{B806D7EC-2762-4BFF-88F3-D97743A2B89C}" presName="composite" presStyleCnt="0"/>
      <dgm:spPr/>
    </dgm:pt>
    <dgm:pt modelId="{3FCEA308-7C29-413A-972A-549D563AA8B5}" type="pres">
      <dgm:prSet presAssocID="{B806D7EC-2762-4BFF-88F3-D97743A2B89C}" presName="parentText" presStyleLbl="alignNode1" presStyleIdx="2" presStyleCnt="3">
        <dgm:presLayoutVars>
          <dgm:chMax val="1"/>
          <dgm:bulletEnabled val="1"/>
        </dgm:presLayoutVars>
      </dgm:prSet>
      <dgm:spPr/>
      <dgm:t>
        <a:bodyPr/>
        <a:lstStyle/>
        <a:p>
          <a:endParaRPr lang="en-US"/>
        </a:p>
      </dgm:t>
    </dgm:pt>
    <dgm:pt modelId="{634ED117-D409-4438-8F45-4852DC07407A}" type="pres">
      <dgm:prSet presAssocID="{B806D7EC-2762-4BFF-88F3-D97743A2B89C}" presName="descendantText" presStyleLbl="alignAcc1" presStyleIdx="2" presStyleCnt="3">
        <dgm:presLayoutVars>
          <dgm:bulletEnabled val="1"/>
        </dgm:presLayoutVars>
      </dgm:prSet>
      <dgm:spPr/>
      <dgm:t>
        <a:bodyPr/>
        <a:lstStyle/>
        <a:p>
          <a:endParaRPr lang="en-US"/>
        </a:p>
      </dgm:t>
    </dgm:pt>
  </dgm:ptLst>
  <dgm:cxnLst>
    <dgm:cxn modelId="{4ABC7C05-8852-4005-8025-B5F0E90DA78B}" type="presOf" srcId="{A6298E30-327E-451D-9306-2E333F04CE1A}" destId="{F1CBCCCD-017F-41E7-9489-CB245719DB72}" srcOrd="0" destOrd="2" presId="urn:microsoft.com/office/officeart/2005/8/layout/chevron2"/>
    <dgm:cxn modelId="{AD3313E9-3A20-4AF2-BF38-2530C9B54457}" srcId="{7A9B2D9D-B25A-40D0-9C78-1BE2C27A21A0}" destId="{B806D7EC-2762-4BFF-88F3-D97743A2B89C}" srcOrd="2" destOrd="0" parTransId="{347B997F-E22F-426D-BB44-84B9D1E96283}" sibTransId="{97315706-BEA1-49BC-821C-95C641E27A8E}"/>
    <dgm:cxn modelId="{FA10B395-262B-4BBA-88E6-C499ABFC6FE9}" type="presOf" srcId="{FC965B47-85BA-4EB4-A09F-24CD2B5DA7C0}" destId="{D69754CE-B70B-4F28-B6F8-663A80B6125F}" srcOrd="0" destOrd="0" presId="urn:microsoft.com/office/officeart/2005/8/layout/chevron2"/>
    <dgm:cxn modelId="{0D738CE6-6B2A-4E78-A814-9CA7E0893DEB}" srcId="{6C95CD96-9397-4041-AF4A-1CC016A73FC0}" destId="{48B667FD-4B65-4B30-909D-E0F9A72C1781}" srcOrd="1" destOrd="0" parTransId="{BB0205C1-AC6F-4AAC-A4A7-2C5B914B0BF3}" sibTransId="{8AED78EB-957F-4193-A44F-AF55D35EED58}"/>
    <dgm:cxn modelId="{D31D7760-FCDE-4936-8F88-F5CA1B0737A9}" type="presOf" srcId="{B806D7EC-2762-4BFF-88F3-D97743A2B89C}" destId="{3FCEA308-7C29-413A-972A-549D563AA8B5}" srcOrd="0" destOrd="0" presId="urn:microsoft.com/office/officeart/2005/8/layout/chevron2"/>
    <dgm:cxn modelId="{F89BCDE9-B72C-43CD-9E0E-8E6D7352AB72}" srcId="{FC965B47-85BA-4EB4-A09F-24CD2B5DA7C0}" destId="{78974427-F397-43DC-A300-DB9EE189C6E8}" srcOrd="2" destOrd="0" parTransId="{D085B056-3C78-410B-9B8C-CCB3C8933818}" sibTransId="{AF689721-8059-4977-B966-2F0B80D25DE7}"/>
    <dgm:cxn modelId="{02293890-432F-4041-AE9C-896762F6023A}" srcId="{B806D7EC-2762-4BFF-88F3-D97743A2B89C}" destId="{3CF66403-1E75-4FB7-B6A0-5ED2B2778B67}" srcOrd="1" destOrd="0" parTransId="{0074CD05-EBB6-4226-AC2C-4C77783756D4}" sibTransId="{FCA2932B-F945-4F02-A352-C2C9D0808469}"/>
    <dgm:cxn modelId="{D47DA3C8-F259-46D1-BEED-3041ED9C28B9}" type="presOf" srcId="{FE2AA0B1-695F-4155-BAB2-D6B6088698EA}" destId="{634ED117-D409-4438-8F45-4852DC07407A}" srcOrd="0" destOrd="0" presId="urn:microsoft.com/office/officeart/2005/8/layout/chevron2"/>
    <dgm:cxn modelId="{19AA545E-6813-48D5-976C-29EE69D32CDE}" srcId="{6C95CD96-9397-4041-AF4A-1CC016A73FC0}" destId="{A6298E30-327E-451D-9306-2E333F04CE1A}" srcOrd="2" destOrd="0" parTransId="{6C15F8A4-8B15-49FA-A269-B300C306C8AF}" sibTransId="{9F92BD6C-8EA9-458C-AD26-CB3EB8892DF5}"/>
    <dgm:cxn modelId="{69B60AC8-D125-4B8A-A4FA-C7295FCCF39E}" type="presOf" srcId="{6C95CD96-9397-4041-AF4A-1CC016A73FC0}" destId="{669498DA-6766-4A1F-9430-DD393CFEE78C}" srcOrd="0" destOrd="0" presId="urn:microsoft.com/office/officeart/2005/8/layout/chevron2"/>
    <dgm:cxn modelId="{CE19492B-9BB3-4E69-B10B-217204EE730E}" type="presOf" srcId="{48B667FD-4B65-4B30-909D-E0F9A72C1781}" destId="{F1CBCCCD-017F-41E7-9489-CB245719DB72}" srcOrd="0" destOrd="1" presId="urn:microsoft.com/office/officeart/2005/8/layout/chevron2"/>
    <dgm:cxn modelId="{46B0A783-1011-43E1-8588-0225B69F4174}" srcId="{7A9B2D9D-B25A-40D0-9C78-1BE2C27A21A0}" destId="{6C95CD96-9397-4041-AF4A-1CC016A73FC0}" srcOrd="1" destOrd="0" parTransId="{9DBDA9F3-D9AC-44EB-A7B8-E7143208DB59}" sibTransId="{18049757-78A0-4BC3-8FA0-6B0AABEF0113}"/>
    <dgm:cxn modelId="{10B60E39-BD81-41A6-B2BC-03FC15D6A5AD}" srcId="{FC965B47-85BA-4EB4-A09F-24CD2B5DA7C0}" destId="{3F7C323C-8BCD-4966-BEE8-ACB0D546FFA2}" srcOrd="0" destOrd="0" parTransId="{B1D95DD1-5054-48A4-9438-C26AC06B2800}" sibTransId="{A48A02F0-AFED-4625-ABC1-822FABF9B271}"/>
    <dgm:cxn modelId="{ABB850DA-FB68-4D28-860B-F2A7920DE9E0}" type="presOf" srcId="{3F7C323C-8BCD-4966-BEE8-ACB0D546FFA2}" destId="{018E2F24-EE3C-4FBD-9EEA-59071B68E2B2}" srcOrd="0" destOrd="0" presId="urn:microsoft.com/office/officeart/2005/8/layout/chevron2"/>
    <dgm:cxn modelId="{25593372-BC64-4F79-8C06-9D84489471B2}" srcId="{B806D7EC-2762-4BFF-88F3-D97743A2B89C}" destId="{A4C3E588-B206-45B9-B5C2-5D95D263EFE8}" srcOrd="2" destOrd="0" parTransId="{9B9F5E55-E55E-4CD8-BFA4-2AC3CCB6991C}" sibTransId="{FD75C4B7-AC37-4CAA-A9BB-FEE8BB4434EE}"/>
    <dgm:cxn modelId="{3A16AFC4-B0A2-4610-A6B3-315F5147687B}" type="presOf" srcId="{A4C3E588-B206-45B9-B5C2-5D95D263EFE8}" destId="{634ED117-D409-4438-8F45-4852DC07407A}" srcOrd="0" destOrd="2" presId="urn:microsoft.com/office/officeart/2005/8/layout/chevron2"/>
    <dgm:cxn modelId="{87F5CABD-71EE-4E4D-BD3A-4BCBA801004D}" type="presOf" srcId="{47B25312-A487-4691-ACD1-8BE9534A22FA}" destId="{018E2F24-EE3C-4FBD-9EEA-59071B68E2B2}" srcOrd="0" destOrd="1" presId="urn:microsoft.com/office/officeart/2005/8/layout/chevron2"/>
    <dgm:cxn modelId="{FAA1ECE1-466D-45D6-A250-5A92FA183DDD}" type="presOf" srcId="{78974427-F397-43DC-A300-DB9EE189C6E8}" destId="{018E2F24-EE3C-4FBD-9EEA-59071B68E2B2}" srcOrd="0" destOrd="2" presId="urn:microsoft.com/office/officeart/2005/8/layout/chevron2"/>
    <dgm:cxn modelId="{43906D52-73BB-4673-9011-C04C202107FB}" srcId="{FC965B47-85BA-4EB4-A09F-24CD2B5DA7C0}" destId="{47B25312-A487-4691-ACD1-8BE9534A22FA}" srcOrd="1" destOrd="0" parTransId="{CF024FD3-80FB-4F9C-A899-63931C497CE3}" sibTransId="{14375A92-A25B-44F8-A93F-F4EEBE6D1077}"/>
    <dgm:cxn modelId="{EB117DCC-CBF9-43AB-BCEC-11EA667F4D2D}" srcId="{6C95CD96-9397-4041-AF4A-1CC016A73FC0}" destId="{EAAF7776-06C6-437C-AF00-8404D872F1CF}" srcOrd="0" destOrd="0" parTransId="{8AC9CC1F-D170-46ED-8680-578A8120ED10}" sibTransId="{AD0257B3-476B-4CFB-9ABA-CB199F8A8B3C}"/>
    <dgm:cxn modelId="{BA8BFC5F-7487-45DD-961E-771390216E86}" type="presOf" srcId="{EAAF7776-06C6-437C-AF00-8404D872F1CF}" destId="{F1CBCCCD-017F-41E7-9489-CB245719DB72}" srcOrd="0" destOrd="0" presId="urn:microsoft.com/office/officeart/2005/8/layout/chevron2"/>
    <dgm:cxn modelId="{66FB2B15-E08C-45FA-AAA8-9C8A724274B5}" srcId="{B806D7EC-2762-4BFF-88F3-D97743A2B89C}" destId="{FE2AA0B1-695F-4155-BAB2-D6B6088698EA}" srcOrd="0" destOrd="0" parTransId="{0B6B03D7-D1AF-4556-ACDB-43D772096F1D}" sibTransId="{F023B548-A8BD-458F-801A-4FEA059FEA0C}"/>
    <dgm:cxn modelId="{9B97DDD6-2A08-46DE-BF29-F4A5D133A8CE}" srcId="{7A9B2D9D-B25A-40D0-9C78-1BE2C27A21A0}" destId="{FC965B47-85BA-4EB4-A09F-24CD2B5DA7C0}" srcOrd="0" destOrd="0" parTransId="{50ECECF3-7E85-4604-83E7-74CE922CE99B}" sibTransId="{E7342229-B986-44E8-90A6-2FF66F18994A}"/>
    <dgm:cxn modelId="{3FEA1147-E3E5-4CA2-AC76-72A950A3DD5E}" type="presOf" srcId="{3CF66403-1E75-4FB7-B6A0-5ED2B2778B67}" destId="{634ED117-D409-4438-8F45-4852DC07407A}" srcOrd="0" destOrd="1" presId="urn:microsoft.com/office/officeart/2005/8/layout/chevron2"/>
    <dgm:cxn modelId="{375AA3BE-EEEC-4A72-9DD0-C1C0489A1E94}" type="presOf" srcId="{7A9B2D9D-B25A-40D0-9C78-1BE2C27A21A0}" destId="{23740160-A79A-4A7C-8541-2E7DE0EDCBA3}" srcOrd="0" destOrd="0" presId="urn:microsoft.com/office/officeart/2005/8/layout/chevron2"/>
    <dgm:cxn modelId="{5F7F452F-B8C1-4E1E-AF84-7FF1B6052B7A}" type="presParOf" srcId="{23740160-A79A-4A7C-8541-2E7DE0EDCBA3}" destId="{ECC0882C-31BC-4B96-89DC-8055199416A9}" srcOrd="0" destOrd="0" presId="urn:microsoft.com/office/officeart/2005/8/layout/chevron2"/>
    <dgm:cxn modelId="{2E2F6C20-5859-4F50-ABA0-DADA65D65661}" type="presParOf" srcId="{ECC0882C-31BC-4B96-89DC-8055199416A9}" destId="{D69754CE-B70B-4F28-B6F8-663A80B6125F}" srcOrd="0" destOrd="0" presId="urn:microsoft.com/office/officeart/2005/8/layout/chevron2"/>
    <dgm:cxn modelId="{B9D37886-0632-4448-9083-914BE3A1FA8D}" type="presParOf" srcId="{ECC0882C-31BC-4B96-89DC-8055199416A9}" destId="{018E2F24-EE3C-4FBD-9EEA-59071B68E2B2}" srcOrd="1" destOrd="0" presId="urn:microsoft.com/office/officeart/2005/8/layout/chevron2"/>
    <dgm:cxn modelId="{869B57E8-5618-4AAF-8851-8AA043FB1BFC}" type="presParOf" srcId="{23740160-A79A-4A7C-8541-2E7DE0EDCBA3}" destId="{1398F8CE-C801-4F25-BE99-DCFAC724A978}" srcOrd="1" destOrd="0" presId="urn:microsoft.com/office/officeart/2005/8/layout/chevron2"/>
    <dgm:cxn modelId="{33AEBD97-EA26-44C1-B129-264A41341E5A}" type="presParOf" srcId="{23740160-A79A-4A7C-8541-2E7DE0EDCBA3}" destId="{06C80C43-8C29-4CE9-BDB7-B351F0154B75}" srcOrd="2" destOrd="0" presId="urn:microsoft.com/office/officeart/2005/8/layout/chevron2"/>
    <dgm:cxn modelId="{0FC6BEFA-FB1E-477D-86BA-5548D062AF49}" type="presParOf" srcId="{06C80C43-8C29-4CE9-BDB7-B351F0154B75}" destId="{669498DA-6766-4A1F-9430-DD393CFEE78C}" srcOrd="0" destOrd="0" presId="urn:microsoft.com/office/officeart/2005/8/layout/chevron2"/>
    <dgm:cxn modelId="{BD6317D3-0C00-49F5-8318-E7D303D6040A}" type="presParOf" srcId="{06C80C43-8C29-4CE9-BDB7-B351F0154B75}" destId="{F1CBCCCD-017F-41E7-9489-CB245719DB72}" srcOrd="1" destOrd="0" presId="urn:microsoft.com/office/officeart/2005/8/layout/chevron2"/>
    <dgm:cxn modelId="{6CDDC569-9CBE-4BE7-87FC-EC80CBEB9B22}" type="presParOf" srcId="{23740160-A79A-4A7C-8541-2E7DE0EDCBA3}" destId="{85B03CDA-8F49-4F16-A22C-D323D7A0FDED}" srcOrd="3" destOrd="0" presId="urn:microsoft.com/office/officeart/2005/8/layout/chevron2"/>
    <dgm:cxn modelId="{0F897016-7554-47E9-9C39-EDF7598E6DC5}" type="presParOf" srcId="{23740160-A79A-4A7C-8541-2E7DE0EDCBA3}" destId="{0540A1D1-0282-40CE-ACA2-E57CA6E68065}" srcOrd="4" destOrd="0" presId="urn:microsoft.com/office/officeart/2005/8/layout/chevron2"/>
    <dgm:cxn modelId="{C798777E-275C-47E1-871D-5D351E181DC0}" type="presParOf" srcId="{0540A1D1-0282-40CE-ACA2-E57CA6E68065}" destId="{3FCEA308-7C29-413A-972A-549D563AA8B5}" srcOrd="0" destOrd="0" presId="urn:microsoft.com/office/officeart/2005/8/layout/chevron2"/>
    <dgm:cxn modelId="{28B8EB26-44D2-4614-8B60-285F95E711C2}" type="presParOf" srcId="{0540A1D1-0282-40CE-ACA2-E57CA6E68065}" destId="{634ED117-D409-4438-8F45-4852DC07407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754CE-B70B-4F28-B6F8-663A80B6125F}">
      <dsp:nvSpPr>
        <dsp:cNvPr id="0" name=""/>
        <dsp:cNvSpPr/>
      </dsp:nvSpPr>
      <dsp:spPr>
        <a:xfrm rot="5400000">
          <a:off x="-260591" y="261249"/>
          <a:ext cx="1737276" cy="1216093"/>
        </a:xfrm>
        <a:prstGeom prst="chevron">
          <a:avLst/>
        </a:prstGeom>
        <a:solidFill>
          <a:schemeClr val="accent1">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b="0" u="none" kern="1200" dirty="0" smtClean="0"/>
            <a:t>1ογενης τομέας</a:t>
          </a:r>
          <a:endParaRPr lang="en-US" sz="1700" b="0" u="none" kern="1200" dirty="0"/>
        </a:p>
      </dsp:txBody>
      <dsp:txXfrm rot="-5400000">
        <a:off x="1" y="608705"/>
        <a:ext cx="1216093" cy="521183"/>
      </dsp:txXfrm>
    </dsp:sp>
    <dsp:sp modelId="{018E2F24-EE3C-4FBD-9EEA-59071B68E2B2}">
      <dsp:nvSpPr>
        <dsp:cNvPr id="0" name=""/>
        <dsp:cNvSpPr/>
      </dsp:nvSpPr>
      <dsp:spPr>
        <a:xfrm rot="5400000">
          <a:off x="2256407" y="-1039656"/>
          <a:ext cx="1129229" cy="320985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l-GR" sz="2100" kern="1200" dirty="0" smtClean="0"/>
            <a:t>Υγεία</a:t>
          </a:r>
          <a:endParaRPr lang="en-US" sz="2100" kern="1200" dirty="0"/>
        </a:p>
        <a:p>
          <a:pPr marL="228600" lvl="1" indent="-228600" algn="l" defTabSz="933450">
            <a:lnSpc>
              <a:spcPct val="90000"/>
            </a:lnSpc>
            <a:spcBef>
              <a:spcPct val="0"/>
            </a:spcBef>
            <a:spcAft>
              <a:spcPct val="15000"/>
            </a:spcAft>
            <a:buChar char="••"/>
          </a:pPr>
          <a:r>
            <a:rPr lang="el-GR" sz="2100" kern="1200" dirty="0" smtClean="0"/>
            <a:t>Ευζωία </a:t>
          </a:r>
          <a:endParaRPr lang="en-US" sz="2100" kern="1200" dirty="0"/>
        </a:p>
        <a:p>
          <a:pPr marL="228600" lvl="1" indent="-228600" algn="l" defTabSz="933450">
            <a:lnSpc>
              <a:spcPct val="90000"/>
            </a:lnSpc>
            <a:spcBef>
              <a:spcPct val="0"/>
            </a:spcBef>
            <a:spcAft>
              <a:spcPct val="15000"/>
            </a:spcAft>
            <a:buChar char="••"/>
          </a:pPr>
          <a:r>
            <a:rPr lang="el-GR" sz="2100" kern="1200" dirty="0" smtClean="0"/>
            <a:t>Ζωοτεχνία</a:t>
          </a:r>
          <a:endParaRPr lang="en-US" sz="2100" kern="1200" dirty="0"/>
        </a:p>
      </dsp:txBody>
      <dsp:txXfrm rot="-5400000">
        <a:off x="1216093" y="55782"/>
        <a:ext cx="3154734" cy="1018981"/>
      </dsp:txXfrm>
    </dsp:sp>
    <dsp:sp modelId="{669498DA-6766-4A1F-9430-DD393CFEE78C}">
      <dsp:nvSpPr>
        <dsp:cNvPr id="0" name=""/>
        <dsp:cNvSpPr/>
      </dsp:nvSpPr>
      <dsp:spPr>
        <a:xfrm rot="5400000">
          <a:off x="-260591" y="1805753"/>
          <a:ext cx="1737276" cy="1216093"/>
        </a:xfrm>
        <a:prstGeom prst="chevron">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kern="1200" dirty="0" smtClean="0"/>
            <a:t>Μεταποίηση</a:t>
          </a:r>
          <a:endParaRPr lang="en-US" sz="1700" kern="1200" dirty="0"/>
        </a:p>
      </dsp:txBody>
      <dsp:txXfrm rot="-5400000">
        <a:off x="1" y="2153209"/>
        <a:ext cx="1216093" cy="521183"/>
      </dsp:txXfrm>
    </dsp:sp>
    <dsp:sp modelId="{F1CBCCCD-017F-41E7-9489-CB245719DB72}">
      <dsp:nvSpPr>
        <dsp:cNvPr id="0" name=""/>
        <dsp:cNvSpPr/>
      </dsp:nvSpPr>
      <dsp:spPr>
        <a:xfrm rot="5400000">
          <a:off x="2256407" y="504847"/>
          <a:ext cx="1129229" cy="320985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l-GR" sz="2100" kern="1200" dirty="0" smtClean="0"/>
            <a:t>Υγιεινή </a:t>
          </a:r>
          <a:endParaRPr lang="en-US" sz="2100" kern="1200" dirty="0"/>
        </a:p>
        <a:p>
          <a:pPr marL="228600" lvl="1" indent="-228600" algn="l" defTabSz="933450">
            <a:lnSpc>
              <a:spcPct val="90000"/>
            </a:lnSpc>
            <a:spcBef>
              <a:spcPct val="0"/>
            </a:spcBef>
            <a:spcAft>
              <a:spcPct val="15000"/>
            </a:spcAft>
            <a:buChar char="••"/>
          </a:pPr>
          <a:r>
            <a:rPr lang="el-GR" sz="2100" kern="1200" dirty="0" smtClean="0"/>
            <a:t>Ασφάλεια</a:t>
          </a:r>
          <a:endParaRPr lang="en-US" sz="2100" kern="1200" dirty="0"/>
        </a:p>
        <a:p>
          <a:pPr marL="228600" lvl="1" indent="-228600" algn="l" defTabSz="933450">
            <a:lnSpc>
              <a:spcPct val="90000"/>
            </a:lnSpc>
            <a:spcBef>
              <a:spcPct val="0"/>
            </a:spcBef>
            <a:spcAft>
              <a:spcPct val="15000"/>
            </a:spcAft>
            <a:buChar char="••"/>
          </a:pPr>
          <a:r>
            <a:rPr lang="el-GR" sz="2100" kern="1200" dirty="0" smtClean="0"/>
            <a:t>Ποιότητα</a:t>
          </a:r>
          <a:endParaRPr lang="en-US" sz="2100" kern="1200" dirty="0"/>
        </a:p>
      </dsp:txBody>
      <dsp:txXfrm rot="-5400000">
        <a:off x="1216093" y="1600285"/>
        <a:ext cx="3154734" cy="1018981"/>
      </dsp:txXfrm>
    </dsp:sp>
    <dsp:sp modelId="{3FCEA308-7C29-413A-972A-549D563AA8B5}">
      <dsp:nvSpPr>
        <dsp:cNvPr id="0" name=""/>
        <dsp:cNvSpPr/>
      </dsp:nvSpPr>
      <dsp:spPr>
        <a:xfrm rot="5400000">
          <a:off x="-260591" y="3350258"/>
          <a:ext cx="1737276" cy="1216093"/>
        </a:xfrm>
        <a:prstGeom prst="chevron">
          <a:avLst/>
        </a:prstGeom>
        <a:solidFill>
          <a:schemeClr val="accent1">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kern="1200" dirty="0" smtClean="0"/>
            <a:t>Εμπόριο</a:t>
          </a:r>
          <a:endParaRPr lang="en-US" sz="1700" kern="1200" dirty="0"/>
        </a:p>
      </dsp:txBody>
      <dsp:txXfrm rot="-5400000">
        <a:off x="1" y="3697714"/>
        <a:ext cx="1216093" cy="521183"/>
      </dsp:txXfrm>
    </dsp:sp>
    <dsp:sp modelId="{634ED117-D409-4438-8F45-4852DC07407A}">
      <dsp:nvSpPr>
        <dsp:cNvPr id="0" name=""/>
        <dsp:cNvSpPr/>
      </dsp:nvSpPr>
      <dsp:spPr>
        <a:xfrm rot="5400000">
          <a:off x="2256407" y="2049352"/>
          <a:ext cx="1129229" cy="320985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l-GR" sz="2100" kern="1200" dirty="0" smtClean="0"/>
            <a:t>Ενδοκοινοτικό εμπόριο</a:t>
          </a:r>
          <a:endParaRPr lang="en-US" sz="2100" kern="1200" dirty="0"/>
        </a:p>
        <a:p>
          <a:pPr marL="228600" lvl="1" indent="-228600" algn="l" defTabSz="933450">
            <a:lnSpc>
              <a:spcPct val="90000"/>
            </a:lnSpc>
            <a:spcBef>
              <a:spcPct val="0"/>
            </a:spcBef>
            <a:spcAft>
              <a:spcPct val="15000"/>
            </a:spcAft>
            <a:buChar char="••"/>
          </a:pPr>
          <a:r>
            <a:rPr lang="el-GR" sz="2100" kern="1200" dirty="0" smtClean="0"/>
            <a:t>Εισαγωγές </a:t>
          </a:r>
          <a:endParaRPr lang="en-US" sz="2100" kern="1200" dirty="0"/>
        </a:p>
        <a:p>
          <a:pPr marL="228600" lvl="1" indent="-228600" algn="l" defTabSz="933450">
            <a:lnSpc>
              <a:spcPct val="90000"/>
            </a:lnSpc>
            <a:spcBef>
              <a:spcPct val="0"/>
            </a:spcBef>
            <a:spcAft>
              <a:spcPct val="15000"/>
            </a:spcAft>
            <a:buChar char="••"/>
          </a:pPr>
          <a:r>
            <a:rPr lang="el-GR" sz="2100" kern="1200" dirty="0" smtClean="0"/>
            <a:t>Εξαγωγές</a:t>
          </a:r>
          <a:endParaRPr lang="en-US" sz="2100" kern="1200" dirty="0"/>
        </a:p>
      </dsp:txBody>
      <dsp:txXfrm rot="-5400000">
        <a:off x="1216093" y="3144790"/>
        <a:ext cx="3154734" cy="1018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0.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1.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2.wmf"/><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3.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4.wmf"/><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5.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8.jpe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7.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diagramQuickStyle" Target="../diagrams/quickStyle2.xml"/><Relationship Id="rId11" Type="http://schemas.openxmlformats.org/officeDocument/2006/relationships/image" Target="../media/image10.jpeg"/><Relationship Id="rId5" Type="http://schemas.openxmlformats.org/officeDocument/2006/relationships/diagramLayout" Target="../diagrams/layout2.xml"/><Relationship Id="rId10" Type="http://schemas.openxmlformats.org/officeDocument/2006/relationships/image" Target="../media/image9.png"/><Relationship Id="rId4" Type="http://schemas.openxmlformats.org/officeDocument/2006/relationships/diagramData" Target="../diagrams/data2.xml"/><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1.wmf"/><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32.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hyperlink" Target="http://www.efet.gr/" TargetMode="Externa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3.png"/><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4.wmf"/><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36.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5.pn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37.png"/><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38.png"/><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80.xml"/><Relationship Id="rId7" Type="http://schemas.openxmlformats.org/officeDocument/2006/relationships/image" Target="../media/image40.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9.png"/><Relationship Id="rId5" Type="http://schemas.openxmlformats.org/officeDocument/2006/relationships/notesSlide" Target="../notesSlides/notesSlide41.xml"/><Relationship Id="rId10" Type="http://schemas.openxmlformats.org/officeDocument/2006/relationships/image" Target="../media/image43.jpeg"/><Relationship Id="rId4" Type="http://schemas.openxmlformats.org/officeDocument/2006/relationships/slideLayout" Target="../slideLayouts/slideLayout2.xml"/><Relationship Id="rId9"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3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5.xml"/><Relationship Id="rId5" Type="http://schemas.openxmlformats.org/officeDocument/2006/relationships/slide" Target="slide28.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diagramQuickStyle" Target="../diagrams/quickStyle1.xml"/><Relationship Id="rId11" Type="http://schemas.openxmlformats.org/officeDocument/2006/relationships/image" Target="../media/image10.jpeg"/><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1 (Μέρος Α):</a:t>
            </a:r>
            <a:r>
              <a:rPr lang="en-US" sz="2800" dirty="0" smtClean="0"/>
              <a:t> </a:t>
            </a:r>
            <a:r>
              <a:rPr lang="el-GR" sz="2800" dirty="0" smtClean="0"/>
              <a:t>Εισαγωγικά στοιχεία.</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Εκτροφές αγελάδων (1 από 2)</a:t>
            </a:r>
            <a:endParaRPr lang="el-GR" sz="4000" dirty="0"/>
          </a:p>
        </p:txBody>
      </p:sp>
      <p:pic>
        <p:nvPicPr>
          <p:cNvPr id="6" name="Picture 2" descr="Ιδανικές συνθήκες για την εκτροφή αγελάδων.&#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 y="1042194"/>
            <a:ext cx="7820025"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descr="."/>
          <p:cNvSpPr/>
          <p:nvPr/>
        </p:nvSpPr>
        <p:spPr>
          <a:xfrm>
            <a:off x="1805953" y="5739090"/>
            <a:ext cx="5532092" cy="430887"/>
          </a:xfrm>
          <a:prstGeom prst="rect">
            <a:avLst/>
          </a:prstGeom>
        </p:spPr>
        <p:txBody>
          <a:bodyPr wrap="none">
            <a:spAutoFit/>
          </a:bodyPr>
          <a:lstStyle/>
          <a:p>
            <a:r>
              <a:rPr lang="el-GR" sz="2200" dirty="0" smtClean="0"/>
              <a:t>Ιδανικές συνθήκες για την εκτροφή αγελάδων.</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Εκτροφές αγελάδων </a:t>
            </a:r>
            <a:r>
              <a:rPr lang="el-GR" altLang="el-GR" sz="4000" dirty="0" smtClean="0"/>
              <a:t>(2 </a:t>
            </a:r>
            <a:r>
              <a:rPr lang="el-GR" altLang="el-GR" sz="4000" dirty="0"/>
              <a:t>από 2)</a:t>
            </a:r>
            <a:endParaRPr lang="el-GR" sz="4000" dirty="0"/>
          </a:p>
        </p:txBody>
      </p:sp>
      <p:pic>
        <p:nvPicPr>
          <p:cNvPr id="8" name="Picture 2" descr="Εικόνα, Παραδείγματα της Ελλάδας.&#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049710"/>
            <a:ext cx="3571031" cy="238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135" y="1052736"/>
            <a:ext cx="3658129" cy="235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524" y="3573015"/>
            <a:ext cx="3215222" cy="233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descr="."/>
          <p:cNvSpPr/>
          <p:nvPr/>
        </p:nvSpPr>
        <p:spPr>
          <a:xfrm>
            <a:off x="2679355" y="5894685"/>
            <a:ext cx="3727559" cy="461665"/>
          </a:xfrm>
          <a:prstGeom prst="rect">
            <a:avLst/>
          </a:prstGeom>
        </p:spPr>
        <p:txBody>
          <a:bodyPr wrap="none">
            <a:spAutoFit/>
          </a:bodyPr>
          <a:lstStyle/>
          <a:p>
            <a:r>
              <a:rPr lang="el-GR" sz="2400" dirty="0" smtClean="0"/>
              <a:t>Παραδείγματα της Ελλάδας.</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Είδη γάλακτος (1 από 2)</a:t>
            </a:r>
            <a:endParaRPr lang="el-GR" dirty="0"/>
          </a:p>
        </p:txBody>
      </p:sp>
      <p:sp>
        <p:nvSpPr>
          <p:cNvPr id="6" name="2 - Θέση περιεχομένου" descr="Γάλα: το έκκριμα του μαστικού αδένα των θηλαστικών που προορίζεται για τη διατροφή του νεογέννητου. &#10;«Νωπό γάλα»: το γάλα το οποίο παράγεται από την έκκριση του μαστού εκτρεφόμενων ζώων και το οποίο δεν έχει θερμανθεί σε θερμοκρασία άνω των σαράντα βαθμών κελσίου, ούτε έχει υποστεί οποιαδήποτε επεξεργασία που έχει ανάλογη επίδραση.&#10;ΚΤΠ: το γάλα για ανθρώπινη κατανάλωση είναι απαλλαγμένο από πρωτόγαλα, προϊόν ολοσχερούς και χωρίς διακοπή αρμέγματος, υγιειούς γαλακτοφόρου ζώου, που ζει και τρέφεται υπό υγιεινούς όρους και που δεν βρίσκεται σε κατάσταση υπερκόπωσης.&#10;&#10;&#10;"/>
          <p:cNvSpPr>
            <a:spLocks noGrp="1"/>
          </p:cNvSpPr>
          <p:nvPr>
            <p:ph sz="quarter" idx="1"/>
          </p:nvPr>
        </p:nvSpPr>
        <p:spPr>
          <a:xfrm>
            <a:off x="612648" y="1484784"/>
            <a:ext cx="8153400" cy="4392488"/>
          </a:xfrm>
        </p:spPr>
        <p:txBody>
          <a:bodyPr>
            <a:noAutofit/>
          </a:bodyPr>
          <a:lstStyle/>
          <a:p>
            <a:pPr>
              <a:buFont typeface="Wingdings" panose="05000000000000000000" pitchFamily="2" charset="2"/>
              <a:buChar char="§"/>
            </a:pPr>
            <a:r>
              <a:rPr lang="el-GR" altLang="el-GR" sz="2400" dirty="0" smtClean="0"/>
              <a:t>Γάλα</a:t>
            </a:r>
            <a:r>
              <a:rPr lang="el-GR" altLang="el-GR" sz="2400" dirty="0"/>
              <a:t>: το έκκριμα του μαστικού αδένα των θηλαστικών που προορίζεται για τη διατροφή του νεογέννητου. </a:t>
            </a:r>
          </a:p>
          <a:p>
            <a:pPr>
              <a:buFont typeface="Wingdings" panose="05000000000000000000" pitchFamily="2" charset="2"/>
              <a:buChar char="§"/>
            </a:pPr>
            <a:r>
              <a:rPr lang="el-GR" altLang="el-GR" sz="2400" dirty="0"/>
              <a:t>«Νωπό γάλα»: το γάλα το οποίο παράγεται από την</a:t>
            </a:r>
            <a:r>
              <a:rPr lang="en-US" altLang="el-GR" sz="2400" dirty="0"/>
              <a:t> </a:t>
            </a:r>
            <a:r>
              <a:rPr lang="el-GR" altLang="el-GR" sz="2400" dirty="0"/>
              <a:t>έκκριση του μαστού εκτρεφόμενων ζώων</a:t>
            </a:r>
            <a:r>
              <a:rPr lang="en-US" altLang="el-GR" sz="2400" dirty="0"/>
              <a:t> </a:t>
            </a:r>
            <a:r>
              <a:rPr lang="el-GR" altLang="el-GR" sz="2400" dirty="0"/>
              <a:t>και το οποίο δεν έχει θερμανθεί σε θερμοκρασία άνω των 40οC, ούτε έχει υποστεί οποιαδήποτε</a:t>
            </a:r>
            <a:r>
              <a:rPr lang="en-US" altLang="el-GR" sz="2400" dirty="0"/>
              <a:t> </a:t>
            </a:r>
            <a:r>
              <a:rPr lang="el-GR" altLang="el-GR" sz="2400" dirty="0"/>
              <a:t>επεξεργασία που έχει ανάλογη επίδραση</a:t>
            </a:r>
            <a:r>
              <a:rPr lang="el-GR" altLang="el-GR" sz="2400" dirty="0" smtClean="0"/>
              <a:t>.</a:t>
            </a:r>
          </a:p>
          <a:p>
            <a:pPr>
              <a:buFont typeface="Wingdings" panose="05000000000000000000" pitchFamily="2" charset="2"/>
              <a:buChar char="§"/>
            </a:pPr>
            <a:r>
              <a:rPr lang="el-GR" altLang="el-GR" sz="2400" dirty="0"/>
              <a:t>ΚΤΠ: το γάλα για ανθρώπινη κατανάλωση είναι απαλλαγμένο από πρωτόγαλα, προϊόν ολοσχερούς και χωρίς διακοπή αρμέγματος, </a:t>
            </a:r>
            <a:r>
              <a:rPr lang="el-GR" altLang="el-GR" sz="2400" dirty="0" err="1"/>
              <a:t>υγιειούς</a:t>
            </a:r>
            <a:r>
              <a:rPr lang="el-GR" altLang="el-GR" sz="2400" dirty="0"/>
              <a:t> γαλακτοφόρου ζώου, που ζει και τρέφεται υπό υγιεινούς όρους και που δεν βρίσκεται σε κατάσταση υπερκόπωσης</a:t>
            </a:r>
            <a:r>
              <a:rPr lang="el-GR" altLang="el-GR" sz="2400" dirty="0" smtClean="0"/>
              <a:t>.</a:t>
            </a:r>
            <a:endParaRPr lang="el-GR" altLang="el-GR" sz="2400" dirty="0"/>
          </a:p>
          <a:p>
            <a:pPr marL="0" indent="0">
              <a:buNone/>
            </a:pP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12</a:t>
            </a:fld>
            <a:endParaRPr lang="el-GR" dirty="0"/>
          </a:p>
        </p:txBody>
      </p:sp>
    </p:spTree>
    <p:custDataLst>
      <p:tags r:id="rId1"/>
    </p:custDataLst>
    <p:extLst>
      <p:ext uri="{BB962C8B-B14F-4D97-AF65-F5344CB8AC3E}">
        <p14:creationId xmlns:p14="http://schemas.microsoft.com/office/powerpoint/2010/main" val="2538271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Είδη γάλακτος </a:t>
            </a:r>
            <a:r>
              <a:rPr lang="el-GR" dirty="0" smtClean="0"/>
              <a:t>(2 </a:t>
            </a:r>
            <a:r>
              <a:rPr lang="el-GR" dirty="0"/>
              <a:t>από 2)</a:t>
            </a:r>
          </a:p>
        </p:txBody>
      </p:sp>
      <p:pic>
        <p:nvPicPr>
          <p:cNvPr id="8" name="Picture 3" descr="Εικόνα 1, αγελάδ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1844824"/>
            <a:ext cx="29162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Εικόνα 2, πρόβατα."/>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4739" y="4149080"/>
            <a:ext cx="29162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Εικόνα 3, κατσικάκ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8" y="1831178"/>
            <a:ext cx="29162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13</a:t>
            </a:fld>
            <a:endParaRPr lang="el-GR" dirty="0"/>
          </a:p>
        </p:txBody>
      </p:sp>
    </p:spTree>
    <p:custDataLst>
      <p:tags r:id="rId1"/>
    </p:custDataLst>
    <p:extLst>
      <p:ext uri="{BB962C8B-B14F-4D97-AF65-F5344CB8AC3E}">
        <p14:creationId xmlns:p14="http://schemas.microsoft.com/office/powerpoint/2010/main" val="72627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fontAlgn="auto">
              <a:spcBef>
                <a:spcPts val="0"/>
              </a:spcBef>
              <a:spcAft>
                <a:spcPts val="0"/>
              </a:spcAft>
              <a:defRPr/>
            </a:pPr>
            <a:r>
              <a:rPr lang="el-GR" altLang="el-GR" sz="4000" dirty="0"/>
              <a:t>Ιστορικά στοιχεία </a:t>
            </a:r>
          </a:p>
        </p:txBody>
      </p:sp>
      <p:sp>
        <p:nvSpPr>
          <p:cNvPr id="2" name="Ορθογώνιο 1" descr="Τα πρώτα γραπτά κείμενα σχετικά με το γάλα χρονολογούνται πριν το έξι χιλιάδες πρό χριστού από τους Σουμερίους,&#10;Συγχρόνως με την εξημέρωση των ζώων, άρχισε και η χρήση των παραγόμενων προϊόντων τους (γάλα, έριο, κρέας),&#10;Βούτυρο, ξινόγαλα, γιαούρτι και τυρί παρασκευάστηκαν στα προϊστορικά ακόμα χρόνια,&#10;Για χιλιετίες η παραγωγή γαλακτοκομικών γινόταν στα πλαίσια της οικογένειας και με εμπειρικές μεθόδους,&#10;Μετά τον δέκατοτρίτο αιώνα άρχισε να εξελίσσεται η επιστήμη της Γαλακτοκομίας και ιδιαίτερα μετά τον δεάκτο έννατο αιώνα παράλληλα με την Χημεία, Μικροβιολογία και Ζωοτεχνία. &#10;"/>
          <p:cNvSpPr/>
          <p:nvPr/>
        </p:nvSpPr>
        <p:spPr>
          <a:xfrm>
            <a:off x="467544" y="1280949"/>
            <a:ext cx="8219256" cy="4524315"/>
          </a:xfrm>
          <a:prstGeom prst="rect">
            <a:avLst/>
          </a:prstGeom>
        </p:spPr>
        <p:txBody>
          <a:bodyPr wrap="square">
            <a:spAutoFit/>
          </a:bodyPr>
          <a:lstStyle/>
          <a:p>
            <a:pPr marL="285750" indent="-285750">
              <a:buFont typeface="Arial" panose="020B0604020202020204" pitchFamily="34" charset="0"/>
              <a:buChar char="•"/>
            </a:pPr>
            <a:r>
              <a:rPr lang="el-GR" altLang="el-GR" sz="2400" dirty="0">
                <a:latin typeface="Cambria" pitchFamily="18" charset="0"/>
              </a:rPr>
              <a:t>Τα πρώτα γραπτά κείμενα σχετικά με το γάλα </a:t>
            </a:r>
            <a:r>
              <a:rPr lang="el-GR" altLang="el-GR" sz="2400" dirty="0" smtClean="0">
                <a:latin typeface="Cambria" pitchFamily="18" charset="0"/>
              </a:rPr>
              <a:t>χρονολογούνται πριν </a:t>
            </a:r>
            <a:r>
              <a:rPr lang="el-GR" altLang="el-GR" sz="2400" dirty="0">
                <a:latin typeface="Cambria" pitchFamily="18" charset="0"/>
              </a:rPr>
              <a:t>το 6000π.Χ. από τους </a:t>
            </a:r>
            <a:r>
              <a:rPr lang="el-GR" altLang="el-GR" sz="2400" dirty="0" err="1" smtClean="0">
                <a:latin typeface="Cambria" pitchFamily="18" charset="0"/>
              </a:rPr>
              <a:t>Σουμερίους</a:t>
            </a:r>
            <a:r>
              <a:rPr lang="el-GR" altLang="el-GR" sz="2400" dirty="0" smtClean="0">
                <a:latin typeface="Cambria" pitchFamily="18" charset="0"/>
              </a:rPr>
              <a:t>,</a:t>
            </a:r>
            <a:endParaRPr lang="el-GR" altLang="el-GR" sz="2400" dirty="0">
              <a:latin typeface="Cambria" pitchFamily="18" charset="0"/>
            </a:endParaRPr>
          </a:p>
          <a:p>
            <a:pPr marL="285750" indent="-285750">
              <a:buFont typeface="Arial" panose="020B0604020202020204" pitchFamily="34" charset="0"/>
              <a:buChar char="•"/>
            </a:pPr>
            <a:r>
              <a:rPr lang="el-GR" altLang="el-GR" sz="2400" dirty="0" smtClean="0">
                <a:latin typeface="Cambria" pitchFamily="18" charset="0"/>
              </a:rPr>
              <a:t>Συγχρόνως </a:t>
            </a:r>
            <a:r>
              <a:rPr lang="el-GR" altLang="el-GR" sz="2400" dirty="0">
                <a:latin typeface="Cambria" pitchFamily="18" charset="0"/>
              </a:rPr>
              <a:t>με την εξημέρωση των ζώων, άρχισε και η </a:t>
            </a:r>
            <a:r>
              <a:rPr lang="el-GR" altLang="el-GR" sz="2400" dirty="0" smtClean="0">
                <a:latin typeface="Cambria" pitchFamily="18" charset="0"/>
              </a:rPr>
              <a:t>χρήση των </a:t>
            </a:r>
            <a:r>
              <a:rPr lang="el-GR" altLang="el-GR" sz="2400" dirty="0">
                <a:latin typeface="Cambria" pitchFamily="18" charset="0"/>
              </a:rPr>
              <a:t>παραγόμενων προϊόντων τους (γάλα, έριο, κρέας</a:t>
            </a:r>
            <a:r>
              <a:rPr lang="el-GR" altLang="el-GR" sz="2400" dirty="0" smtClean="0">
                <a:latin typeface="Cambria" pitchFamily="18" charset="0"/>
              </a:rPr>
              <a:t>),</a:t>
            </a:r>
            <a:endParaRPr lang="el-GR" altLang="el-GR" sz="2400" dirty="0">
              <a:latin typeface="Cambria" pitchFamily="18" charset="0"/>
            </a:endParaRPr>
          </a:p>
          <a:p>
            <a:pPr marL="285750" indent="-285750">
              <a:buFont typeface="Arial" panose="020B0604020202020204" pitchFamily="34" charset="0"/>
              <a:buChar char="•"/>
            </a:pPr>
            <a:r>
              <a:rPr lang="el-GR" altLang="el-GR" sz="2400" dirty="0">
                <a:latin typeface="Cambria" pitchFamily="18" charset="0"/>
              </a:rPr>
              <a:t>Βούτυρο, ξινόγαλα, γιαούρτι και τυρί παρασκευάστηκαν στα </a:t>
            </a:r>
            <a:r>
              <a:rPr lang="el-GR" altLang="el-GR" sz="2400" dirty="0" smtClean="0">
                <a:latin typeface="Cambria" pitchFamily="18" charset="0"/>
              </a:rPr>
              <a:t>προϊστορικά </a:t>
            </a:r>
            <a:r>
              <a:rPr lang="el-GR" altLang="el-GR" sz="2400" dirty="0">
                <a:latin typeface="Cambria" pitchFamily="18" charset="0"/>
              </a:rPr>
              <a:t>ακόμα </a:t>
            </a:r>
            <a:r>
              <a:rPr lang="el-GR" altLang="el-GR" sz="2400" dirty="0" smtClean="0">
                <a:latin typeface="Cambria" pitchFamily="18" charset="0"/>
              </a:rPr>
              <a:t>χρόνια,</a:t>
            </a:r>
            <a:endParaRPr lang="el-GR" altLang="el-GR" sz="2400" dirty="0">
              <a:latin typeface="Cambria" pitchFamily="18" charset="0"/>
            </a:endParaRPr>
          </a:p>
          <a:p>
            <a:pPr marL="285750" indent="-285750">
              <a:buFont typeface="Arial" panose="020B0604020202020204" pitchFamily="34" charset="0"/>
              <a:buChar char="•"/>
            </a:pPr>
            <a:r>
              <a:rPr lang="el-GR" altLang="el-GR" sz="2400" dirty="0" smtClean="0">
                <a:latin typeface="Cambria" pitchFamily="18" charset="0"/>
              </a:rPr>
              <a:t>Για </a:t>
            </a:r>
            <a:r>
              <a:rPr lang="el-GR" altLang="el-GR" sz="2400" dirty="0">
                <a:latin typeface="Cambria" pitchFamily="18" charset="0"/>
              </a:rPr>
              <a:t>χιλιετίες η παραγωγή γαλακτοκομικών γινόταν στα </a:t>
            </a:r>
            <a:r>
              <a:rPr lang="el-GR" altLang="el-GR" sz="2400" dirty="0" smtClean="0">
                <a:latin typeface="Cambria" pitchFamily="18" charset="0"/>
              </a:rPr>
              <a:t>πλαίσια της </a:t>
            </a:r>
            <a:r>
              <a:rPr lang="el-GR" altLang="el-GR" sz="2400" dirty="0">
                <a:latin typeface="Cambria" pitchFamily="18" charset="0"/>
              </a:rPr>
              <a:t>οικογένειας και με εμπειρικές </a:t>
            </a:r>
            <a:r>
              <a:rPr lang="el-GR" altLang="el-GR" sz="2400" dirty="0" smtClean="0">
                <a:latin typeface="Cambria" pitchFamily="18" charset="0"/>
              </a:rPr>
              <a:t>μεθόδους,</a:t>
            </a:r>
            <a:endParaRPr lang="el-GR" altLang="el-GR" sz="2400" dirty="0">
              <a:latin typeface="Cambria" pitchFamily="18" charset="0"/>
            </a:endParaRPr>
          </a:p>
          <a:p>
            <a:pPr marL="285750" indent="-285750">
              <a:buFont typeface="Arial" panose="020B0604020202020204" pitchFamily="34" charset="0"/>
              <a:buChar char="•"/>
            </a:pPr>
            <a:r>
              <a:rPr lang="el-GR" altLang="el-GR" sz="2400" dirty="0" smtClean="0">
                <a:latin typeface="Cambria" pitchFamily="18" charset="0"/>
              </a:rPr>
              <a:t>Μετά </a:t>
            </a:r>
            <a:r>
              <a:rPr lang="el-GR" altLang="el-GR" sz="2400" dirty="0">
                <a:latin typeface="Cambria" pitchFamily="18" charset="0"/>
              </a:rPr>
              <a:t>τον 13</a:t>
            </a:r>
            <a:r>
              <a:rPr lang="el-GR" altLang="el-GR" sz="2400" baseline="30000" dirty="0">
                <a:latin typeface="Cambria" pitchFamily="18" charset="0"/>
              </a:rPr>
              <a:t>ο</a:t>
            </a:r>
            <a:r>
              <a:rPr lang="el-GR" altLang="el-GR" sz="2400" dirty="0">
                <a:latin typeface="Cambria" pitchFamily="18" charset="0"/>
              </a:rPr>
              <a:t> αιώνα άρχισε να εξελίσσεται η επιστήμη της </a:t>
            </a:r>
            <a:r>
              <a:rPr lang="el-GR" altLang="el-GR" sz="2400" dirty="0" smtClean="0">
                <a:latin typeface="Cambria" pitchFamily="18" charset="0"/>
              </a:rPr>
              <a:t>Γαλακτοκομίας </a:t>
            </a:r>
            <a:r>
              <a:rPr lang="el-GR" altLang="el-GR" sz="2400" dirty="0">
                <a:latin typeface="Cambria" pitchFamily="18" charset="0"/>
              </a:rPr>
              <a:t>και ιδιαίτερα μετά τον 19</a:t>
            </a:r>
            <a:r>
              <a:rPr lang="el-GR" altLang="el-GR" sz="2400" baseline="30000" dirty="0">
                <a:latin typeface="Cambria" pitchFamily="18" charset="0"/>
              </a:rPr>
              <a:t>ο</a:t>
            </a:r>
            <a:r>
              <a:rPr lang="el-GR" altLang="el-GR" sz="2400" dirty="0">
                <a:latin typeface="Cambria" pitchFamily="18" charset="0"/>
              </a:rPr>
              <a:t> παράλληλα με την </a:t>
            </a:r>
            <a:r>
              <a:rPr lang="el-GR" altLang="el-GR" sz="2400" dirty="0" smtClean="0">
                <a:latin typeface="Cambria" pitchFamily="18" charset="0"/>
              </a:rPr>
              <a:t>Χημεία</a:t>
            </a:r>
            <a:r>
              <a:rPr lang="el-GR" altLang="el-GR" sz="2400" dirty="0">
                <a:latin typeface="Cambria" pitchFamily="18" charset="0"/>
              </a:rPr>
              <a:t>, Μικροβιολογία και </a:t>
            </a:r>
            <a:r>
              <a:rPr lang="el-GR" altLang="el-GR" sz="2400" dirty="0" smtClean="0">
                <a:latin typeface="Cambria" pitchFamily="18" charset="0"/>
              </a:rPr>
              <a:t>Ζωοτεχνία. </a:t>
            </a:r>
            <a:endParaRPr lang="el-GR" altLang="el-GR" sz="2400" dirty="0">
              <a:latin typeface="Cambria"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Παραγωγή γάλακτος </a:t>
            </a:r>
            <a:r>
              <a:rPr lang="el-GR" dirty="0" smtClean="0"/>
              <a:t>(1 από 9)</a:t>
            </a:r>
            <a:endParaRPr lang="el-GR" dirty="0"/>
          </a:p>
        </p:txBody>
      </p:sp>
      <p:pic>
        <p:nvPicPr>
          <p:cNvPr id="6" name="Picture 2" descr="Εικόνα, συγκριτικό σχεδιάγραμμα του εμπορίου γάλακτος στην ευρώπη και στον υπόλοπο κόσμ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68" y="1362993"/>
            <a:ext cx="78486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Παραγωγή γάλακτος </a:t>
            </a:r>
            <a:r>
              <a:rPr lang="el-GR" dirty="0" smtClean="0"/>
              <a:t>(2 </a:t>
            </a:r>
            <a:r>
              <a:rPr lang="el-GR" dirty="0"/>
              <a:t>από </a:t>
            </a:r>
            <a:r>
              <a:rPr lang="el-GR" dirty="0" smtClean="0"/>
              <a:t>9)</a:t>
            </a:r>
            <a:endParaRPr lang="el-GR" dirty="0"/>
          </a:p>
        </p:txBody>
      </p:sp>
      <p:pic>
        <p:nvPicPr>
          <p:cNvPr id="10" name="Picture 2" descr="Εικόνα, EU 27 milk production shares by member st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07" y="1052736"/>
            <a:ext cx="785812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Παραγωγή γάλακτος </a:t>
            </a:r>
            <a:r>
              <a:rPr lang="el-GR" dirty="0" smtClean="0"/>
              <a:t>(3 από 9)</a:t>
            </a:r>
            <a:endParaRPr lang="el-GR" dirty="0"/>
          </a:p>
        </p:txBody>
      </p:sp>
      <p:sp>
        <p:nvSpPr>
          <p:cNvPr id="2" name="Ορθογώνιο 1" descr="."/>
          <p:cNvSpPr/>
          <p:nvPr/>
        </p:nvSpPr>
        <p:spPr>
          <a:xfrm>
            <a:off x="715972" y="980728"/>
            <a:ext cx="5656228" cy="461665"/>
          </a:xfrm>
          <a:prstGeom prst="rect">
            <a:avLst/>
          </a:prstGeom>
        </p:spPr>
        <p:txBody>
          <a:bodyPr wrap="none">
            <a:spAutoFit/>
          </a:bodyPr>
          <a:lstStyle/>
          <a:p>
            <a:pPr fontAlgn="auto">
              <a:spcBef>
                <a:spcPts val="0"/>
              </a:spcBef>
              <a:spcAft>
                <a:spcPts val="0"/>
              </a:spcAft>
              <a:defRPr/>
            </a:pPr>
            <a:r>
              <a:rPr lang="el-GR" altLang="el-GR" sz="2400" dirty="0"/>
              <a:t>Παραγωγή γάλακτος στην Ε.Ε. (1996-2006</a:t>
            </a:r>
            <a:r>
              <a:rPr lang="el-GR" altLang="el-GR" sz="2400" dirty="0" smtClean="0"/>
              <a:t>).</a:t>
            </a:r>
            <a:endParaRPr lang="el-GR" altLang="el-GR" sz="2400" dirty="0"/>
          </a:p>
        </p:txBody>
      </p:sp>
      <p:pic>
        <p:nvPicPr>
          <p:cNvPr id="8" name="Picture 5" descr="Εικόνα, Παραγωγή γάλακτος στην Ε.Ε. (1996-2006).&#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484784"/>
            <a:ext cx="80772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17</a:t>
            </a:fld>
            <a:endParaRPr lang="el-GR" dirty="0"/>
          </a:p>
        </p:txBody>
      </p:sp>
    </p:spTree>
    <p:custDataLst>
      <p:tags r:id="rId1"/>
    </p:custDataLst>
    <p:extLst>
      <p:ext uri="{BB962C8B-B14F-4D97-AF65-F5344CB8AC3E}">
        <p14:creationId xmlns:p14="http://schemas.microsoft.com/office/powerpoint/2010/main" val="2975344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Παραγωγή γάλακτος </a:t>
            </a:r>
            <a:r>
              <a:rPr lang="el-GR" dirty="0" smtClean="0"/>
              <a:t>(4 </a:t>
            </a:r>
            <a:r>
              <a:rPr lang="el-GR" dirty="0"/>
              <a:t>από </a:t>
            </a:r>
            <a:r>
              <a:rPr lang="el-GR" dirty="0" smtClean="0"/>
              <a:t>9)</a:t>
            </a:r>
            <a:endParaRPr lang="el-GR" dirty="0"/>
          </a:p>
        </p:txBody>
      </p:sp>
      <p:pic>
        <p:nvPicPr>
          <p:cNvPr id="6" name="Picture 2" descr="Εικόνα, Οι ποσοστώσεις στην ευρώπη και το τέλος τους μέχρι το 2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988665"/>
            <a:ext cx="8208912" cy="517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Παραγωγή γάλακτος </a:t>
            </a:r>
            <a:r>
              <a:rPr lang="el-GR" dirty="0" smtClean="0"/>
              <a:t>(5 </a:t>
            </a:r>
            <a:r>
              <a:rPr lang="el-GR" dirty="0"/>
              <a:t>από </a:t>
            </a:r>
            <a:r>
              <a:rPr lang="el-GR" dirty="0" smtClean="0"/>
              <a:t>9)</a:t>
            </a:r>
            <a:endParaRPr lang="el-GR" dirty="0"/>
          </a:p>
        </p:txBody>
      </p:sp>
      <p:sp>
        <p:nvSpPr>
          <p:cNvPr id="2" name="Ορθογώνιο 1" descr="Παγκόσμια παραγωγή γάλακτος.&#10;ενενήντα τοις εκατό  αγελαδινό,&#10;πέντε τοις εκατό    βουβαλίσιο, &#10;τρία τοις εκατό    γίδινο, &#10;δύο τοις εκατό πρόβειο. &#10;&#10;Στην Ελλάδα όμως μεγαλύτερη συμμετοχή στην παραγωγή γάλακτος έχει το πρόβειο &amp; γίδινο γάλα. &#10;"/>
          <p:cNvSpPr/>
          <p:nvPr/>
        </p:nvSpPr>
        <p:spPr>
          <a:xfrm>
            <a:off x="467544" y="1434256"/>
            <a:ext cx="8208912" cy="4154984"/>
          </a:xfrm>
          <a:prstGeom prst="rect">
            <a:avLst/>
          </a:prstGeom>
        </p:spPr>
        <p:txBody>
          <a:bodyPr wrap="square">
            <a:spAutoFit/>
          </a:bodyPr>
          <a:lstStyle/>
          <a:p>
            <a:pPr>
              <a:lnSpc>
                <a:spcPct val="150000"/>
              </a:lnSpc>
            </a:pPr>
            <a:r>
              <a:rPr lang="el-GR" altLang="el-GR" sz="2400" dirty="0"/>
              <a:t>Παγκόσμια παραγωγή </a:t>
            </a:r>
            <a:r>
              <a:rPr lang="el-GR" altLang="el-GR" sz="2400" dirty="0" smtClean="0"/>
              <a:t>γάλακτος.</a:t>
            </a:r>
          </a:p>
          <a:p>
            <a:pPr marL="342900" indent="-342900">
              <a:lnSpc>
                <a:spcPct val="150000"/>
              </a:lnSpc>
              <a:buFont typeface="Arial" panose="020B0604020202020204" pitchFamily="34" charset="0"/>
              <a:buChar char="•"/>
            </a:pPr>
            <a:r>
              <a:rPr lang="el-GR" altLang="el-GR" sz="2400" dirty="0"/>
              <a:t>90%  </a:t>
            </a:r>
            <a:r>
              <a:rPr lang="el-GR" altLang="el-GR" sz="2400" dirty="0" smtClean="0"/>
              <a:t>αγελαδινό,</a:t>
            </a:r>
            <a:endParaRPr lang="el-GR" altLang="el-GR" sz="2400" dirty="0"/>
          </a:p>
          <a:p>
            <a:pPr marL="342900" indent="-342900">
              <a:lnSpc>
                <a:spcPct val="150000"/>
              </a:lnSpc>
              <a:buFont typeface="Arial" panose="020B0604020202020204" pitchFamily="34" charset="0"/>
              <a:buChar char="•"/>
            </a:pPr>
            <a:r>
              <a:rPr lang="el-GR" altLang="el-GR" sz="2400" dirty="0"/>
              <a:t>5%    </a:t>
            </a:r>
            <a:r>
              <a:rPr lang="el-GR" altLang="el-GR" sz="2400" dirty="0" smtClean="0"/>
              <a:t>βουβαλίσιο, </a:t>
            </a:r>
            <a:endParaRPr lang="el-GR" altLang="el-GR" sz="2400" dirty="0"/>
          </a:p>
          <a:p>
            <a:pPr marL="342900" indent="-342900">
              <a:lnSpc>
                <a:spcPct val="150000"/>
              </a:lnSpc>
              <a:buFont typeface="Arial" panose="020B0604020202020204" pitchFamily="34" charset="0"/>
              <a:buChar char="•"/>
            </a:pPr>
            <a:r>
              <a:rPr lang="el-GR" altLang="el-GR" sz="2400" dirty="0"/>
              <a:t>3%    </a:t>
            </a:r>
            <a:r>
              <a:rPr lang="el-GR" altLang="el-GR" sz="2400" dirty="0" err="1" smtClean="0"/>
              <a:t>γίδινο</a:t>
            </a:r>
            <a:r>
              <a:rPr lang="el-GR" altLang="el-GR" sz="2400" dirty="0" smtClean="0"/>
              <a:t>, </a:t>
            </a:r>
            <a:endParaRPr lang="el-GR" altLang="el-GR" sz="2400" dirty="0"/>
          </a:p>
          <a:p>
            <a:pPr marL="342900" indent="-342900">
              <a:lnSpc>
                <a:spcPct val="150000"/>
              </a:lnSpc>
              <a:buFont typeface="Arial" panose="020B0604020202020204" pitchFamily="34" charset="0"/>
              <a:buChar char="•"/>
            </a:pPr>
            <a:r>
              <a:rPr lang="el-GR" altLang="el-GR" sz="2400" dirty="0"/>
              <a:t>2%    </a:t>
            </a:r>
            <a:r>
              <a:rPr lang="el-GR" altLang="el-GR" sz="2400" dirty="0" smtClean="0"/>
              <a:t>πρόβειο. </a:t>
            </a:r>
            <a:endParaRPr lang="el-GR" altLang="el-GR" sz="2400" dirty="0"/>
          </a:p>
          <a:p>
            <a:pPr>
              <a:lnSpc>
                <a:spcPct val="150000"/>
              </a:lnSpc>
            </a:pPr>
            <a:endParaRPr lang="el-GR" altLang="el-GR" sz="2400" dirty="0"/>
          </a:p>
          <a:p>
            <a:r>
              <a:rPr lang="el-GR" altLang="el-GR" sz="2400" dirty="0"/>
              <a:t>Στην Ελλάδα όμως μεγαλύτερη συμμετοχή στην </a:t>
            </a:r>
            <a:r>
              <a:rPr lang="el-GR" altLang="el-GR" sz="2400" dirty="0" smtClean="0"/>
              <a:t>παραγωγή </a:t>
            </a:r>
            <a:r>
              <a:rPr lang="el-GR" altLang="el-GR" sz="2400" dirty="0"/>
              <a:t>γάλακτος έχει το πρόβειο &amp; </a:t>
            </a:r>
            <a:r>
              <a:rPr lang="el-GR" altLang="el-GR" sz="2400" dirty="0" err="1"/>
              <a:t>γίδινο</a:t>
            </a:r>
            <a:r>
              <a:rPr lang="el-GR" altLang="el-GR" sz="2400" dirty="0"/>
              <a:t> </a:t>
            </a:r>
            <a:r>
              <a:rPr lang="el-GR" altLang="el-GR" sz="2400" dirty="0" smtClean="0"/>
              <a:t>γάλα.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4293681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Παραγωγή γάλακτος </a:t>
            </a:r>
            <a:r>
              <a:rPr lang="el-GR" dirty="0" smtClean="0"/>
              <a:t>(6 </a:t>
            </a:r>
            <a:r>
              <a:rPr lang="el-GR" dirty="0"/>
              <a:t>από </a:t>
            </a:r>
            <a:r>
              <a:rPr lang="el-GR" dirty="0" smtClean="0"/>
              <a:t>9)</a:t>
            </a:r>
            <a:endParaRPr lang="el-GR" dirty="0"/>
          </a:p>
        </p:txBody>
      </p:sp>
      <p:sp>
        <p:nvSpPr>
          <p:cNvPr id="2" name="Ορθογώνιο 1" descr="Παραγωγή πρόβειου &amp; γίδινου γάλακτος στην Ευρώπη.&#10;Γίδινο γάλα: πρώτη θέση à Ελλάδα &amp; Γαλλία &#10;&#10;Πρόβειο γάλα: πρώτη θέση à Γαλλία&#10;                δεύτερη θέση à Ελλάδα&#10;Συνολική παραγωγή:&#10; Γαλλία: πέντε τοις εκατό,&#10; Ελλάδα: μεγαλύτερο του εξήντα τοις εκατό.&#10;"/>
          <p:cNvSpPr/>
          <p:nvPr/>
        </p:nvSpPr>
        <p:spPr>
          <a:xfrm>
            <a:off x="467544" y="1352957"/>
            <a:ext cx="8208912" cy="4524315"/>
          </a:xfrm>
          <a:prstGeom prst="rect">
            <a:avLst/>
          </a:prstGeom>
        </p:spPr>
        <p:txBody>
          <a:bodyPr wrap="square">
            <a:spAutoFit/>
          </a:bodyPr>
          <a:lstStyle/>
          <a:p>
            <a:pPr>
              <a:lnSpc>
                <a:spcPct val="150000"/>
              </a:lnSpc>
            </a:pPr>
            <a:r>
              <a:rPr lang="el-GR" altLang="el-GR" sz="2400" dirty="0"/>
              <a:t>Παραγωγή πρόβειου &amp; </a:t>
            </a:r>
            <a:r>
              <a:rPr lang="el-GR" altLang="el-GR" sz="2400" dirty="0" err="1" smtClean="0"/>
              <a:t>γίδινου</a:t>
            </a:r>
            <a:r>
              <a:rPr lang="el-GR" altLang="el-GR" sz="2400" dirty="0" smtClean="0"/>
              <a:t> γάλακτος </a:t>
            </a:r>
            <a:r>
              <a:rPr lang="el-GR" altLang="el-GR" sz="2400" dirty="0"/>
              <a:t>στην </a:t>
            </a:r>
            <a:r>
              <a:rPr lang="el-GR" altLang="el-GR" sz="2400" dirty="0" smtClean="0"/>
              <a:t>Ευρώπη.</a:t>
            </a:r>
          </a:p>
          <a:p>
            <a:pPr marL="342900" indent="-342900">
              <a:lnSpc>
                <a:spcPct val="150000"/>
              </a:lnSpc>
              <a:buFont typeface="Arial" panose="020B0604020202020204" pitchFamily="34" charset="0"/>
              <a:buChar char="•"/>
            </a:pPr>
            <a:r>
              <a:rPr lang="el-GR" altLang="el-GR" sz="2400" dirty="0" err="1"/>
              <a:t>Γίδινο</a:t>
            </a:r>
            <a:r>
              <a:rPr lang="el-GR" altLang="el-GR" sz="2400" dirty="0"/>
              <a:t> γάλα: 1</a:t>
            </a:r>
            <a:r>
              <a:rPr lang="el-GR" altLang="el-GR" sz="2400" baseline="30000" dirty="0"/>
              <a:t>η</a:t>
            </a:r>
            <a:r>
              <a:rPr lang="el-GR" altLang="el-GR" sz="2400" dirty="0"/>
              <a:t> θέση </a:t>
            </a:r>
            <a:r>
              <a:rPr lang="el-GR" altLang="el-GR" sz="2400" dirty="0">
                <a:sym typeface="Wingdings" pitchFamily="2" charset="2"/>
              </a:rPr>
              <a:t> Ελλάδα &amp; Γαλλία </a:t>
            </a:r>
          </a:p>
          <a:p>
            <a:pPr marL="342900" indent="-342900">
              <a:lnSpc>
                <a:spcPct val="150000"/>
              </a:lnSpc>
              <a:buFont typeface="Arial" panose="020B0604020202020204" pitchFamily="34" charset="0"/>
              <a:buChar char="•"/>
            </a:pPr>
            <a:endParaRPr lang="el-GR" altLang="el-GR" sz="2400" dirty="0">
              <a:sym typeface="Wingdings" pitchFamily="2" charset="2"/>
            </a:endParaRPr>
          </a:p>
          <a:p>
            <a:pPr marL="342900" indent="-342900">
              <a:lnSpc>
                <a:spcPct val="150000"/>
              </a:lnSpc>
              <a:buFont typeface="Arial" panose="020B0604020202020204" pitchFamily="34" charset="0"/>
              <a:buChar char="•"/>
            </a:pPr>
            <a:r>
              <a:rPr lang="el-GR" altLang="el-GR" sz="2400" dirty="0">
                <a:sym typeface="Wingdings" pitchFamily="2" charset="2"/>
              </a:rPr>
              <a:t>Πρόβειο γάλα: 1</a:t>
            </a:r>
            <a:r>
              <a:rPr lang="el-GR" altLang="el-GR" sz="2400" baseline="30000" dirty="0">
                <a:sym typeface="Wingdings" pitchFamily="2" charset="2"/>
              </a:rPr>
              <a:t>η</a:t>
            </a:r>
            <a:r>
              <a:rPr lang="el-GR" altLang="el-GR" sz="2400" dirty="0">
                <a:sym typeface="Wingdings" pitchFamily="2" charset="2"/>
              </a:rPr>
              <a:t> θέση  Γαλλία</a:t>
            </a:r>
          </a:p>
          <a:p>
            <a:pPr>
              <a:lnSpc>
                <a:spcPct val="150000"/>
              </a:lnSpc>
            </a:pPr>
            <a:r>
              <a:rPr lang="el-GR" altLang="el-GR" sz="2400" dirty="0">
                <a:sym typeface="Wingdings" pitchFamily="2" charset="2"/>
              </a:rPr>
              <a:t>	               2</a:t>
            </a:r>
            <a:r>
              <a:rPr lang="el-GR" altLang="el-GR" sz="2400" baseline="30000" dirty="0">
                <a:sym typeface="Wingdings" pitchFamily="2" charset="2"/>
              </a:rPr>
              <a:t>η</a:t>
            </a:r>
            <a:r>
              <a:rPr lang="el-GR" altLang="el-GR" sz="2400" dirty="0">
                <a:sym typeface="Wingdings" pitchFamily="2" charset="2"/>
              </a:rPr>
              <a:t> θέση  Ελλάδα</a:t>
            </a:r>
            <a:endParaRPr lang="el-GR" altLang="el-GR" sz="2400" dirty="0"/>
          </a:p>
          <a:p>
            <a:pPr>
              <a:lnSpc>
                <a:spcPct val="150000"/>
              </a:lnSpc>
            </a:pPr>
            <a:r>
              <a:rPr lang="el-GR" altLang="el-GR" sz="2400" dirty="0"/>
              <a:t>Συνολική παραγωγή</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 </a:t>
            </a:r>
            <a:r>
              <a:rPr lang="el-GR" altLang="el-GR" sz="2400" dirty="0" smtClean="0"/>
              <a:t>Γαλλία: </a:t>
            </a:r>
            <a:r>
              <a:rPr lang="el-GR" altLang="el-GR" sz="2400" dirty="0"/>
              <a:t>5</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 </a:t>
            </a:r>
            <a:r>
              <a:rPr lang="el-GR" altLang="el-GR" sz="2400" dirty="0" smtClean="0"/>
              <a:t>Ελλάδα: &gt; 60%.</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4293681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Παραγωγή γάλακτος </a:t>
            </a:r>
            <a:r>
              <a:rPr lang="el-GR" dirty="0" smtClean="0"/>
              <a:t>(7 </a:t>
            </a:r>
            <a:r>
              <a:rPr lang="el-GR" dirty="0"/>
              <a:t>από </a:t>
            </a:r>
            <a:r>
              <a:rPr lang="el-GR" dirty="0" smtClean="0"/>
              <a:t>9)</a:t>
            </a:r>
            <a:endParaRPr lang="el-GR" dirty="0"/>
          </a:p>
        </p:txBody>
      </p:sp>
      <p:sp>
        <p:nvSpPr>
          <p:cNvPr id="2" name="Ορθογώνιο 1"/>
          <p:cNvSpPr/>
          <p:nvPr/>
        </p:nvSpPr>
        <p:spPr>
          <a:xfrm>
            <a:off x="539552" y="1984772"/>
            <a:ext cx="8136904" cy="2308324"/>
          </a:xfrm>
          <a:prstGeom prst="rect">
            <a:avLst/>
          </a:prstGeom>
        </p:spPr>
        <p:txBody>
          <a:bodyPr wrap="square">
            <a:spAutoFit/>
          </a:bodyPr>
          <a:lstStyle/>
          <a:p>
            <a:pPr>
              <a:lnSpc>
                <a:spcPct val="150000"/>
              </a:lnSpc>
            </a:pPr>
            <a:r>
              <a:rPr lang="el-GR" altLang="el-GR" sz="2400" dirty="0"/>
              <a:t>Παραγωγή γάλακτος στην </a:t>
            </a:r>
            <a:r>
              <a:rPr lang="el-GR" altLang="el-GR" sz="2400" dirty="0" smtClean="0"/>
              <a:t>Ελλάδα.</a:t>
            </a:r>
          </a:p>
          <a:p>
            <a:pPr marL="342900" indent="-342900">
              <a:lnSpc>
                <a:spcPct val="150000"/>
              </a:lnSpc>
              <a:buFont typeface="Arial" panose="020B0604020202020204" pitchFamily="34" charset="0"/>
              <a:buChar char="•"/>
            </a:pPr>
            <a:r>
              <a:rPr lang="el-GR" altLang="el-GR" sz="2400" dirty="0" smtClean="0"/>
              <a:t>Οι κλιματολογικές και οι γεωφυσικές </a:t>
            </a:r>
            <a:r>
              <a:rPr lang="el-GR" altLang="el-GR" sz="2400" dirty="0"/>
              <a:t>συνθήκες </a:t>
            </a:r>
            <a:r>
              <a:rPr lang="el-GR" altLang="el-GR" sz="2400" dirty="0" smtClean="0"/>
              <a:t> οδηγούν σε μια αναγκαστική ανάπτυξη </a:t>
            </a:r>
            <a:r>
              <a:rPr lang="el-GR" altLang="el-GR" sz="2400" dirty="0" err="1" smtClean="0"/>
              <a:t>αιγοπροβατοτροφίας</a:t>
            </a:r>
            <a:r>
              <a:rPr lang="el-GR" altLang="el-GR" sz="2400" dirty="0" smtClean="0"/>
              <a:t> και σε μια περιορισμένη ανάπτυξη αγελαδοτροφίας.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293681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fontAlgn="auto">
              <a:spcBef>
                <a:spcPts val="0"/>
              </a:spcBef>
              <a:spcAft>
                <a:spcPts val="0"/>
              </a:spcAft>
              <a:defRPr/>
            </a:pPr>
            <a:r>
              <a:rPr lang="el-GR" dirty="0"/>
              <a:t>Παραγωγή γάλακτος </a:t>
            </a:r>
            <a:r>
              <a:rPr lang="el-GR" dirty="0" smtClean="0"/>
              <a:t>(8 </a:t>
            </a:r>
            <a:r>
              <a:rPr lang="el-GR" dirty="0"/>
              <a:t>από </a:t>
            </a:r>
            <a:r>
              <a:rPr lang="el-GR" dirty="0" smtClean="0"/>
              <a:t>9)</a:t>
            </a:r>
            <a:endParaRPr lang="el-GR" altLang="el-GR" dirty="0"/>
          </a:p>
        </p:txBody>
      </p:sp>
      <p:sp>
        <p:nvSpPr>
          <p:cNvPr id="2" name="Ορθογώνιο 1" descr="Αγελαδινό.&#10;Παστεριωμένο γάλα  σαράντα ως σαρανταπέντε τοις εκατό,&#10;Παράγωγη τυριών τριανταπέντε ως σαράντα τοις εκατό.&#10;Πρόβειο ογδόντα τοις εκατό,&#10;Γίδινο εβδομήντα τοις εκατό.&#10;Παραγωγή τυριών &#10;Το γίδινο γάλα χρησιμοποιείται στην παραγωγή της Φέτας. &#10;"/>
          <p:cNvSpPr/>
          <p:nvPr/>
        </p:nvSpPr>
        <p:spPr>
          <a:xfrm>
            <a:off x="467544" y="1700808"/>
            <a:ext cx="8208911" cy="3913059"/>
          </a:xfrm>
          <a:prstGeom prst="rect">
            <a:avLst/>
          </a:prstGeom>
        </p:spPr>
        <p:txBody>
          <a:bodyPr wrap="square">
            <a:spAutoFit/>
          </a:bodyPr>
          <a:lstStyle/>
          <a:p>
            <a:pPr>
              <a:lnSpc>
                <a:spcPct val="150000"/>
              </a:lnSpc>
            </a:pPr>
            <a:r>
              <a:rPr lang="el-GR" altLang="el-GR" sz="2400" dirty="0" smtClean="0"/>
              <a:t>Αγελαδινό.</a:t>
            </a:r>
          </a:p>
          <a:p>
            <a:pPr marL="457200" indent="-457200">
              <a:lnSpc>
                <a:spcPct val="150000"/>
              </a:lnSpc>
              <a:buFont typeface="Arial" panose="020B0604020202020204" pitchFamily="34" charset="0"/>
              <a:buChar char="•"/>
            </a:pPr>
            <a:r>
              <a:rPr lang="el-GR" altLang="el-GR" sz="2400" dirty="0"/>
              <a:t>Παστεριωμένο γάλα  40-45</a:t>
            </a:r>
            <a:r>
              <a:rPr lang="el-GR" altLang="el-GR" sz="2400" dirty="0" smtClean="0"/>
              <a:t>%,</a:t>
            </a:r>
            <a:endParaRPr lang="el-GR" altLang="el-GR" sz="2400" dirty="0"/>
          </a:p>
          <a:p>
            <a:pPr marL="457200" indent="-457200">
              <a:lnSpc>
                <a:spcPct val="150000"/>
              </a:lnSpc>
              <a:buFont typeface="Arial" panose="020B0604020202020204" pitchFamily="34" charset="0"/>
              <a:buChar char="•"/>
            </a:pPr>
            <a:r>
              <a:rPr lang="el-GR" altLang="el-GR" sz="2400" dirty="0"/>
              <a:t>Παράγωγη τυριών 35-40</a:t>
            </a:r>
            <a:r>
              <a:rPr lang="el-GR" altLang="el-GR" sz="2400" dirty="0" smtClean="0"/>
              <a:t>%.</a:t>
            </a:r>
            <a:endParaRPr lang="el-GR" altLang="el-GR" sz="2400" dirty="0"/>
          </a:p>
          <a:p>
            <a:pPr>
              <a:lnSpc>
                <a:spcPct val="150000"/>
              </a:lnSpc>
            </a:pPr>
            <a:r>
              <a:rPr lang="el-GR" altLang="el-GR" sz="2400" dirty="0" smtClean="0"/>
              <a:t>Πρόβειο </a:t>
            </a:r>
            <a:r>
              <a:rPr lang="el-GR" altLang="el-GR" sz="2400" dirty="0"/>
              <a:t>80</a:t>
            </a:r>
            <a:r>
              <a:rPr lang="el-GR" altLang="el-GR" sz="2400" dirty="0" smtClean="0"/>
              <a:t>%,</a:t>
            </a:r>
            <a:endParaRPr lang="el-GR" altLang="el-GR" sz="2400" dirty="0"/>
          </a:p>
          <a:p>
            <a:pPr>
              <a:lnSpc>
                <a:spcPct val="150000"/>
              </a:lnSpc>
            </a:pPr>
            <a:r>
              <a:rPr lang="el-GR" altLang="el-GR" sz="2400" dirty="0" err="1" smtClean="0"/>
              <a:t>Γίδινο</a:t>
            </a:r>
            <a:r>
              <a:rPr lang="el-GR" altLang="el-GR" sz="2400" dirty="0" smtClean="0"/>
              <a:t> </a:t>
            </a:r>
            <a:r>
              <a:rPr lang="el-GR" altLang="el-GR" sz="2400" dirty="0"/>
              <a:t>70</a:t>
            </a:r>
            <a:r>
              <a:rPr lang="el-GR" altLang="el-GR" sz="2400" dirty="0" smtClean="0"/>
              <a:t>%.</a:t>
            </a:r>
            <a:endParaRPr lang="el-GR" altLang="el-GR" sz="2400" dirty="0"/>
          </a:p>
          <a:p>
            <a:pPr marL="457200" indent="-457200">
              <a:lnSpc>
                <a:spcPct val="150000"/>
              </a:lnSpc>
              <a:buFont typeface="Arial" panose="020B0604020202020204" pitchFamily="34" charset="0"/>
              <a:buChar char="•"/>
            </a:pPr>
            <a:r>
              <a:rPr lang="el-GR" altLang="el-GR" sz="2400" dirty="0"/>
              <a:t>Παραγωγή τυριών </a:t>
            </a:r>
          </a:p>
          <a:p>
            <a:pPr>
              <a:lnSpc>
                <a:spcPct val="150000"/>
              </a:lnSpc>
            </a:pPr>
            <a:r>
              <a:rPr lang="el-GR" altLang="el-GR" sz="2400" dirty="0" smtClean="0"/>
              <a:t>Το </a:t>
            </a:r>
            <a:r>
              <a:rPr lang="el-GR" altLang="el-GR" sz="2400" dirty="0" err="1" smtClean="0"/>
              <a:t>γίδινο</a:t>
            </a:r>
            <a:r>
              <a:rPr lang="el-GR" altLang="el-GR" sz="2400" dirty="0" smtClean="0"/>
              <a:t> γάλα χρησιμοποιείται στην παραγωγή της Φέτας.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4293681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Παραγωγή γάλακτος </a:t>
            </a:r>
            <a:r>
              <a:rPr lang="el-GR" dirty="0" smtClean="0"/>
              <a:t>(9 </a:t>
            </a:r>
            <a:r>
              <a:rPr lang="el-GR" dirty="0"/>
              <a:t>από </a:t>
            </a:r>
            <a:r>
              <a:rPr lang="el-GR" dirty="0" smtClean="0"/>
              <a:t>9)</a:t>
            </a:r>
            <a:endParaRPr lang="el-GR" dirty="0"/>
          </a:p>
        </p:txBody>
      </p:sp>
      <p:pic>
        <p:nvPicPr>
          <p:cNvPr id="8" name="Picture 5" descr="[DECORA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128" y="1098122"/>
            <a:ext cx="6948264" cy="521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1760326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0000"/>
              </a:lnSpc>
              <a:spcBef>
                <a:spcPct val="20000"/>
              </a:spcBef>
            </a:pPr>
            <a:r>
              <a:rPr lang="el-GR" altLang="el-GR" sz="4000" dirty="0"/>
              <a:t>Καθαριότητα </a:t>
            </a:r>
            <a:r>
              <a:rPr lang="el-GR" altLang="el-GR" sz="4000" dirty="0" smtClean="0"/>
              <a:t>Ζώων </a:t>
            </a:r>
            <a:endParaRPr lang="el-GR" altLang="el-GR" sz="4000" dirty="0"/>
          </a:p>
        </p:txBody>
      </p:sp>
      <p:pic>
        <p:nvPicPr>
          <p:cNvPr id="8" name="Picture 2" descr="Εικόνα, σύγκριση καθαρής και μή καθαρής μονάδας παραγωγής γάλακτ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556792"/>
            <a:ext cx="8096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a:t>Πρακτικές συλλογής γάλακτος. </a:t>
            </a:r>
            <a:endParaRPr lang="el-GR" dirty="0"/>
          </a:p>
        </p:txBody>
      </p:sp>
      <p:pic>
        <p:nvPicPr>
          <p:cNvPr id="8" name="Picture 2"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523008"/>
            <a:ext cx="404812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Εικόνα, μηχανήματα για την συλλογή γάλακτο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1523008"/>
            <a:ext cx="367665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008112"/>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r>
              <a:rPr lang="el-GR" sz="4000" dirty="0" err="1"/>
              <a:t>Βρουκέλλωση</a:t>
            </a:r>
            <a:r>
              <a:rPr lang="el-GR" sz="4000" dirty="0"/>
              <a:t> – Χρήση Νωπού Γάλακτος. </a:t>
            </a:r>
          </a:p>
        </p:txBody>
      </p:sp>
      <p:pic>
        <p:nvPicPr>
          <p:cNvPr id="7" name="Picture 2" descr="Εικόνα, διαχωρισμός της Ελλάδας σε δύο ζώνες, ανάλογα με το πρόγραμμα που εφαρμόζεται.&#10;Πρώτη ζώνη: εμβολιασμού,&#10;δεύτερη ζώνη, εκρίζωσ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12" y="1658417"/>
            <a:ext cx="7371604" cy="463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Κριτήρια Ασφάλειας &amp; Ποιότητας. </a:t>
            </a:r>
          </a:p>
        </p:txBody>
      </p:sp>
      <p:pic>
        <p:nvPicPr>
          <p:cNvPr id="8" name="Picture 2" descr="Πίνακας 1, Βασικές υγιεινές γάλακτος που απαιτούνται στην ευρωπαική ένωση και την Αμερική."/>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60872" y="1196752"/>
            <a:ext cx="7629947" cy="1656184"/>
          </a:xfrm>
          <a:prstGeom prst="rect">
            <a:avLst/>
          </a:prstGeom>
          <a:noFill/>
        </p:spPr>
      </p:pic>
      <p:pic>
        <p:nvPicPr>
          <p:cNvPr id="9" name="Picture 3" descr="Πίνακας 2, Περιγραφή των βακτηριακών επιπέδων στο γάλ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924944"/>
            <a:ext cx="7456774" cy="321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sz="4000" dirty="0"/>
              <a:t>Μεταποίηση </a:t>
            </a:r>
            <a:r>
              <a:rPr lang="el-GR" sz="4000" dirty="0" smtClean="0"/>
              <a:t>(1 </a:t>
            </a:r>
            <a:r>
              <a:rPr lang="el-GR" sz="4000" dirty="0"/>
              <a:t>από </a:t>
            </a:r>
            <a:r>
              <a:rPr lang="el-GR" sz="4000" dirty="0" smtClean="0"/>
              <a:t>4)</a:t>
            </a:r>
            <a:endParaRPr lang="el-GR" sz="4000" dirty="0"/>
          </a:p>
        </p:txBody>
      </p:sp>
      <p:graphicFrame>
        <p:nvGraphicFramePr>
          <p:cNvPr id="7" name="Content Placeholder 3" descr="Σχήμα, &#10;Πρωτογενής τομέας: Υγεία, Ευζωία, Ζωοτεχνία, Animal Health and welfare.&#10;&#10;Μεταποίηση: Υγιεινή, Ασφάλεια, Ποιότητα, Food and feed safety.&#10;&#10;Εμπόριο: Ενδοκοινοτικό εμπόριο, Εισαγωγές, Εξαγωγές.&#10;&#10;&#10;&#10;"/>
          <p:cNvGraphicFramePr>
            <a:graphicFrameLocks/>
          </p:cNvGraphicFramePr>
          <p:nvPr>
            <p:extLst>
              <p:ext uri="{D42A27DB-BD31-4B8C-83A1-F6EECF244321}">
                <p14:modId xmlns:p14="http://schemas.microsoft.com/office/powerpoint/2010/main" val="4207599816"/>
              </p:ext>
            </p:extLst>
          </p:nvPr>
        </p:nvGraphicFramePr>
        <p:xfrm>
          <a:off x="503238" y="1409711"/>
          <a:ext cx="4425952" cy="4827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
          <p:cNvPicPr>
            <a:picLocks noChangeAspect="1" noChangeArrowheads="1"/>
          </p:cNvPicPr>
          <p:nvPr/>
        </p:nvPicPr>
        <p:blipFill>
          <a:blip r:embed="rId9">
            <a:grayscl/>
          </a:blip>
          <a:srcRect/>
          <a:stretch>
            <a:fillRect/>
          </a:stretch>
        </p:blipFill>
        <p:spPr bwMode="auto">
          <a:xfrm>
            <a:off x="5286375" y="1518443"/>
            <a:ext cx="2714625" cy="857250"/>
          </a:xfrm>
          <a:prstGeom prst="rect">
            <a:avLst/>
          </a:prstGeom>
          <a:noFill/>
          <a:ln>
            <a:solidFill>
              <a:schemeClr val="accent1">
                <a:lumMod val="60000"/>
                <a:lumOff val="40000"/>
              </a:schemeClr>
            </a:solidFill>
          </a:ln>
        </p:spPr>
      </p:pic>
      <p:pic>
        <p:nvPicPr>
          <p:cNvPr id="10" name="Picture 4" descr="."/>
          <p:cNvPicPr>
            <a:picLocks noChangeAspect="1" noChangeArrowheads="1"/>
          </p:cNvPicPr>
          <p:nvPr/>
        </p:nvPicPr>
        <p:blipFill>
          <a:blip r:embed="rId10">
            <a:grayscl/>
          </a:blip>
          <a:srcRect/>
          <a:stretch>
            <a:fillRect/>
          </a:stretch>
        </p:blipFill>
        <p:spPr bwMode="auto">
          <a:xfrm>
            <a:off x="5357813" y="3090068"/>
            <a:ext cx="2643187" cy="1000125"/>
          </a:xfrm>
          <a:prstGeom prst="rect">
            <a:avLst/>
          </a:prstGeom>
          <a:noFill/>
          <a:ln>
            <a:solidFill>
              <a:schemeClr val="accent1">
                <a:lumMod val="60000"/>
                <a:lumOff val="40000"/>
              </a:schemeClr>
            </a:solidFill>
          </a:ln>
        </p:spPr>
      </p:pic>
      <p:pic>
        <p:nvPicPr>
          <p:cNvPr id="11" name="Picture 6" descr="."/>
          <p:cNvPicPr>
            <a:picLocks noChangeAspect="1" noChangeArrowheads="1"/>
          </p:cNvPicPr>
          <p:nvPr/>
        </p:nvPicPr>
        <p:blipFill>
          <a:blip r:embed="rId11">
            <a:grayscl/>
          </a:blip>
          <a:srcRect/>
          <a:stretch>
            <a:fillRect/>
          </a:stretch>
        </p:blipFill>
        <p:spPr bwMode="auto">
          <a:xfrm>
            <a:off x="5357813" y="4661123"/>
            <a:ext cx="2571750" cy="1000125"/>
          </a:xfrm>
          <a:prstGeom prst="rect">
            <a:avLst/>
          </a:prstGeom>
          <a:noFill/>
          <a:ln>
            <a:solidFill>
              <a:schemeClr val="accent1">
                <a:lumMod val="60000"/>
                <a:lumOff val="40000"/>
              </a:schemeClr>
            </a:solidFill>
          </a:ln>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740379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pPr lvl="0"/>
            <a:r>
              <a:rPr lang="el-GR" dirty="0" smtClean="0"/>
              <a:t>Μεταποίηση (2 από 4)</a:t>
            </a:r>
            <a:endParaRPr lang="en-US" dirty="0"/>
          </a:p>
        </p:txBody>
      </p:sp>
      <p:pic>
        <p:nvPicPr>
          <p:cNvPr id="7" name="Picture 5" descr="Εικόνα, Ποσοστά χρήσης του γάλακτος σε άλλα προιόντα (τυρί, βούτυρο, φρέσκο γάλα, σκόνη γάλακτος και άλλα) στην Ευρωπαική ένωση."/>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280" y="910208"/>
            <a:ext cx="6960970" cy="53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pPr lvl="0"/>
            <a:r>
              <a:rPr lang="el-GR" dirty="0" smtClean="0"/>
              <a:t>Μεταποίηση (3 από 4)</a:t>
            </a:r>
            <a:endParaRPr lang="en-US" dirty="0"/>
          </a:p>
        </p:txBody>
      </p:sp>
      <p:sp>
        <p:nvSpPr>
          <p:cNvPr id="2" name="Ορθογώνιο 1"/>
          <p:cNvSpPr/>
          <p:nvPr/>
        </p:nvSpPr>
        <p:spPr>
          <a:xfrm>
            <a:off x="467544" y="1905506"/>
            <a:ext cx="8208912" cy="2677656"/>
          </a:xfrm>
          <a:prstGeom prst="rect">
            <a:avLst/>
          </a:prstGeom>
        </p:spPr>
        <p:txBody>
          <a:bodyPr wrap="square">
            <a:spAutoFit/>
          </a:bodyPr>
          <a:lstStyle/>
          <a:p>
            <a:pPr>
              <a:lnSpc>
                <a:spcPct val="150000"/>
              </a:lnSpc>
            </a:pPr>
            <a:r>
              <a:rPr lang="el-GR" sz="2800" dirty="0"/>
              <a:t>Στόχος Τεχνολόγων </a:t>
            </a:r>
            <a:r>
              <a:rPr lang="el-GR" sz="2800" dirty="0" smtClean="0"/>
              <a:t>Τροφίμων.</a:t>
            </a:r>
          </a:p>
          <a:p>
            <a:pPr marL="457200" indent="-457200">
              <a:lnSpc>
                <a:spcPct val="150000"/>
              </a:lnSpc>
              <a:buFont typeface="Arial" panose="020B0604020202020204" pitchFamily="34" charset="0"/>
              <a:buChar char="•"/>
            </a:pPr>
            <a:r>
              <a:rPr lang="el-GR" altLang="el-GR" sz="2800" dirty="0"/>
              <a:t>Τεχνολογία, </a:t>
            </a:r>
            <a:endParaRPr lang="el-GR" altLang="el-GR" sz="2800" dirty="0" smtClean="0"/>
          </a:p>
          <a:p>
            <a:pPr marL="457200" indent="-457200">
              <a:lnSpc>
                <a:spcPct val="150000"/>
              </a:lnSpc>
              <a:buFont typeface="Arial" panose="020B0604020202020204" pitchFamily="34" charset="0"/>
              <a:buChar char="•"/>
            </a:pPr>
            <a:r>
              <a:rPr lang="el-GR" altLang="el-GR" sz="2800" dirty="0" smtClean="0"/>
              <a:t>Ασφάλεια και </a:t>
            </a:r>
          </a:p>
          <a:p>
            <a:pPr marL="457200" indent="-457200">
              <a:lnSpc>
                <a:spcPct val="150000"/>
              </a:lnSpc>
              <a:buFont typeface="Arial" panose="020B0604020202020204" pitchFamily="34" charset="0"/>
              <a:buChar char="•"/>
            </a:pPr>
            <a:r>
              <a:rPr lang="el-GR" altLang="el-GR" sz="2800" dirty="0" smtClean="0"/>
              <a:t>Ποιότητα.</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278249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Μεταποίηση </a:t>
            </a:r>
            <a:r>
              <a:rPr lang="el-GR" dirty="0" smtClean="0"/>
              <a:t>(4 </a:t>
            </a:r>
            <a:r>
              <a:rPr lang="el-GR" dirty="0"/>
              <a:t>από </a:t>
            </a:r>
            <a:r>
              <a:rPr lang="el-GR" dirty="0" smtClean="0"/>
              <a:t>4)</a:t>
            </a:r>
            <a:endParaRPr lang="el-GR" dirty="0"/>
          </a:p>
        </p:txBody>
      </p:sp>
      <p:sp>
        <p:nvSpPr>
          <p:cNvPr id="6" name="2 - Θέση περιεχομένου"/>
          <p:cNvSpPr>
            <a:spLocks noGrp="1"/>
          </p:cNvSpPr>
          <p:nvPr>
            <p:ph sz="quarter" idx="1"/>
          </p:nvPr>
        </p:nvSpPr>
        <p:spPr>
          <a:xfrm>
            <a:off x="612648" y="1268760"/>
            <a:ext cx="8153400" cy="5040560"/>
          </a:xfrm>
        </p:spPr>
        <p:txBody>
          <a:bodyPr>
            <a:noAutofit/>
          </a:bodyPr>
          <a:lstStyle/>
          <a:p>
            <a:pPr marL="0" indent="0" fontAlgn="auto">
              <a:spcBef>
                <a:spcPts val="0"/>
              </a:spcBef>
              <a:spcAft>
                <a:spcPts val="0"/>
              </a:spcAft>
              <a:buNone/>
              <a:defRPr/>
            </a:pPr>
            <a:r>
              <a:rPr lang="el-GR" sz="2400" dirty="0" smtClean="0"/>
              <a:t>Μεταποίηση Γάλακτος:</a:t>
            </a:r>
          </a:p>
          <a:p>
            <a:pPr marL="0" indent="0" fontAlgn="auto">
              <a:spcBef>
                <a:spcPts val="0"/>
              </a:spcBef>
              <a:spcAft>
                <a:spcPts val="0"/>
              </a:spcAft>
              <a:buNone/>
              <a:defRPr/>
            </a:pPr>
            <a:endParaRPr lang="el-GR" sz="2400" dirty="0"/>
          </a:p>
          <a:p>
            <a:pPr>
              <a:buFontTx/>
              <a:buChar char="•"/>
            </a:pPr>
            <a:r>
              <a:rPr lang="el-GR" altLang="el-GR" sz="2400" dirty="0" smtClean="0"/>
              <a:t>Παστεριωμένο Γάλα,</a:t>
            </a:r>
            <a:endParaRPr lang="el-GR" altLang="el-GR" sz="2400" dirty="0"/>
          </a:p>
          <a:p>
            <a:pPr>
              <a:buFontTx/>
              <a:buChar char="•"/>
            </a:pPr>
            <a:r>
              <a:rPr lang="el-GR" altLang="el-GR" sz="2400" dirty="0" smtClean="0"/>
              <a:t>Γάλα υψηλής παστερίωσης,</a:t>
            </a:r>
            <a:endParaRPr lang="el-GR" altLang="el-GR" sz="2400" dirty="0"/>
          </a:p>
          <a:p>
            <a:pPr>
              <a:buFontTx/>
              <a:buChar char="•"/>
            </a:pPr>
            <a:r>
              <a:rPr lang="el-GR" altLang="el-GR" sz="2400" dirty="0" smtClean="0"/>
              <a:t>Γάλα σκόνη,</a:t>
            </a:r>
            <a:endParaRPr lang="el-GR" altLang="el-GR" sz="2400" dirty="0"/>
          </a:p>
          <a:p>
            <a:pPr>
              <a:buFontTx/>
              <a:buChar char="•"/>
            </a:pPr>
            <a:r>
              <a:rPr lang="el-GR" altLang="el-GR" sz="2400" dirty="0" smtClean="0"/>
              <a:t>Γάλα συμπυκνωμένο,</a:t>
            </a:r>
            <a:endParaRPr lang="el-GR" altLang="el-GR" sz="2400" dirty="0"/>
          </a:p>
          <a:p>
            <a:pPr>
              <a:buFontTx/>
              <a:buChar char="•"/>
            </a:pPr>
            <a:r>
              <a:rPr lang="el-GR" altLang="el-GR" sz="2400" dirty="0" smtClean="0"/>
              <a:t>Τυριά, </a:t>
            </a:r>
            <a:endParaRPr lang="el-GR" altLang="el-GR" sz="2400" dirty="0"/>
          </a:p>
          <a:p>
            <a:pPr>
              <a:buFontTx/>
              <a:buChar char="•"/>
            </a:pPr>
            <a:r>
              <a:rPr lang="el-GR" altLang="el-GR" sz="2400" dirty="0" smtClean="0"/>
              <a:t>Γιαούρτια,</a:t>
            </a:r>
            <a:endParaRPr lang="el-GR" altLang="el-GR" sz="2400" dirty="0"/>
          </a:p>
          <a:p>
            <a:pPr>
              <a:buFontTx/>
              <a:buChar char="•"/>
            </a:pPr>
            <a:r>
              <a:rPr lang="el-GR" altLang="el-GR" sz="2400" dirty="0" smtClean="0"/>
              <a:t>Επιδόρπια γιαουρτιού,</a:t>
            </a:r>
            <a:endParaRPr lang="el-GR" altLang="el-GR" sz="2400" dirty="0"/>
          </a:p>
          <a:p>
            <a:pPr>
              <a:buFontTx/>
              <a:buChar char="•"/>
            </a:pPr>
            <a:r>
              <a:rPr lang="el-GR" altLang="el-GR" sz="2400" dirty="0" smtClean="0"/>
              <a:t>Ροφήματα με βάση το γάλα.</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3970145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1319684"/>
          </a:xfrm>
        </p:spPr>
        <p:txBody>
          <a:bodyPr>
            <a:noAutofit/>
          </a:bodyPr>
          <a:lstStyle/>
          <a:p>
            <a:pPr algn="ctr" fontAlgn="auto">
              <a:spcBef>
                <a:spcPts val="0"/>
              </a:spcBef>
              <a:spcAft>
                <a:spcPts val="0"/>
              </a:spcAft>
              <a:defRPr/>
            </a:pPr>
            <a:r>
              <a:rPr lang="el-GR" altLang="el-GR" dirty="0"/>
              <a:t>Μέγεθος επιχειρήσεων γάλακτος στην Ε.Ε</a:t>
            </a:r>
          </a:p>
        </p:txBody>
      </p:sp>
      <p:pic>
        <p:nvPicPr>
          <p:cNvPr id="8" name="Picture 5" descr="Εικόνα, Μέγεθος επιχειρήσεων γάλακτος στην Ε.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485200"/>
            <a:ext cx="6912768" cy="482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7" descr="[DECORATIVE]"/>
          <p:cNvSpPr>
            <a:spLocks noChangeArrowheads="1"/>
          </p:cNvSpPr>
          <p:nvPr/>
        </p:nvSpPr>
        <p:spPr bwMode="auto">
          <a:xfrm>
            <a:off x="1355920" y="3185119"/>
            <a:ext cx="6432159" cy="556629"/>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endParaRPr lang="el-GR" altLang="el-G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fontAlgn="auto">
              <a:spcBef>
                <a:spcPts val="0"/>
              </a:spcBef>
              <a:spcAft>
                <a:spcPts val="0"/>
              </a:spcAft>
              <a:defRPr/>
            </a:pPr>
            <a:r>
              <a:rPr lang="el-GR" altLang="el-GR" sz="4000" dirty="0"/>
              <a:t>Βιομηχανία γάλακτος &amp; </a:t>
            </a:r>
            <a:r>
              <a:rPr lang="el-GR" altLang="el-GR" sz="4000" dirty="0" smtClean="0"/>
              <a:t>προϊόντων</a:t>
            </a:r>
            <a:endParaRPr lang="el-GR" altLang="el-GR" sz="4000" dirty="0"/>
          </a:p>
        </p:txBody>
      </p:sp>
      <p:sp>
        <p:nvSpPr>
          <p:cNvPr id="3" name="Ορθογώνιο 2" descr="Παραδοσιακά τυροκομεία, &#10;&#10;Μεγάλες γαλακτοβιομηχανίες. &#10;&#10;Εγκεκριμένες εγκαταστάσεις γάλακτος – Μητρώο ΕΦΕΤ www.efet.gr  .&#10;&#10;"/>
          <p:cNvSpPr/>
          <p:nvPr/>
        </p:nvSpPr>
        <p:spPr>
          <a:xfrm>
            <a:off x="467544" y="1628800"/>
            <a:ext cx="8208912" cy="3108543"/>
          </a:xfrm>
          <a:prstGeom prst="rect">
            <a:avLst/>
          </a:prstGeom>
        </p:spPr>
        <p:txBody>
          <a:bodyPr wrap="square">
            <a:spAutoFit/>
          </a:bodyPr>
          <a:lstStyle/>
          <a:p>
            <a:pPr marL="285750" indent="-285750">
              <a:buFont typeface="Arial" panose="020B0604020202020204" pitchFamily="34" charset="0"/>
              <a:buChar char="•"/>
            </a:pPr>
            <a:r>
              <a:rPr lang="el-GR" altLang="el-GR" sz="2800" dirty="0"/>
              <a:t>Παραδοσιακά </a:t>
            </a:r>
            <a:r>
              <a:rPr lang="el-GR" altLang="el-GR" sz="2800" dirty="0" smtClean="0"/>
              <a:t>τυροκομεία, </a:t>
            </a:r>
            <a:endParaRPr lang="el-GR" altLang="el-GR" sz="2800" dirty="0"/>
          </a:p>
          <a:p>
            <a:pPr marL="285750" indent="-285750">
              <a:buFont typeface="Arial" panose="020B0604020202020204" pitchFamily="34" charset="0"/>
              <a:buChar char="•"/>
            </a:pPr>
            <a:endParaRPr lang="el-GR" altLang="el-GR" sz="2800" dirty="0"/>
          </a:p>
          <a:p>
            <a:pPr marL="285750" indent="-285750">
              <a:buFont typeface="Arial" panose="020B0604020202020204" pitchFamily="34" charset="0"/>
              <a:buChar char="•"/>
            </a:pPr>
            <a:r>
              <a:rPr lang="el-GR" altLang="el-GR" sz="2800" dirty="0"/>
              <a:t>Μεγάλες </a:t>
            </a:r>
            <a:r>
              <a:rPr lang="el-GR" altLang="el-GR" sz="2800" dirty="0" smtClean="0"/>
              <a:t>γαλακτοβιομηχανίες. </a:t>
            </a:r>
          </a:p>
          <a:p>
            <a:pPr marL="285750" indent="-285750">
              <a:buFont typeface="Arial" panose="020B0604020202020204" pitchFamily="34" charset="0"/>
              <a:buChar char="•"/>
            </a:pPr>
            <a:endParaRPr lang="el-GR" altLang="el-GR" sz="2800" dirty="0"/>
          </a:p>
          <a:p>
            <a:pPr marL="285750" indent="-285750">
              <a:buFont typeface="Arial" panose="020B0604020202020204" pitchFamily="34" charset="0"/>
              <a:buChar char="•"/>
            </a:pPr>
            <a:r>
              <a:rPr lang="el-GR" altLang="el-GR" sz="2800" dirty="0"/>
              <a:t>Εγκεκριμένες εγκαταστάσεις γάλακτος – Μητρώο </a:t>
            </a:r>
            <a:r>
              <a:rPr lang="el-GR" altLang="el-GR" sz="2800" dirty="0" smtClean="0"/>
              <a:t>ΕΦΕΤ </a:t>
            </a:r>
            <a:r>
              <a:rPr lang="en-US" altLang="el-GR" sz="2800" dirty="0" smtClean="0">
                <a:hlinkClick r:id="rId5"/>
              </a:rPr>
              <a:t>www.efet.gr</a:t>
            </a:r>
            <a:r>
              <a:rPr lang="en-US" altLang="el-GR" sz="2800" dirty="0" smtClean="0"/>
              <a:t> </a:t>
            </a:r>
            <a:r>
              <a:rPr lang="el-GR" altLang="el-GR" sz="2800" dirty="0" smtClean="0"/>
              <a:t> .</a:t>
            </a:r>
          </a:p>
          <a:p>
            <a:pPr marL="285750" indent="-285750">
              <a:buFont typeface="Arial" panose="020B0604020202020204" pitchFamily="34" charset="0"/>
              <a:buChar char="•"/>
            </a:pPr>
            <a:endParaRPr lang="el-GR" altLang="el-GR" sz="28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fontAlgn="auto">
              <a:spcBef>
                <a:spcPts val="0"/>
              </a:spcBef>
              <a:spcAft>
                <a:spcPts val="0"/>
              </a:spcAft>
              <a:defRPr/>
            </a:pPr>
            <a:r>
              <a:rPr lang="el-GR" altLang="el-GR" dirty="0" smtClean="0"/>
              <a:t>Ασφάλεια και Ποιότητα γάλακτος</a:t>
            </a:r>
            <a:endParaRPr lang="el-GR" altLang="el-GR" dirty="0"/>
          </a:p>
        </p:txBody>
      </p:sp>
      <p:sp>
        <p:nvSpPr>
          <p:cNvPr id="6" name="2 - Θέση περιεχομένου"/>
          <p:cNvSpPr>
            <a:spLocks noGrp="1"/>
          </p:cNvSpPr>
          <p:nvPr>
            <p:ph sz="quarter" idx="1"/>
          </p:nvPr>
        </p:nvSpPr>
        <p:spPr>
          <a:xfrm>
            <a:off x="612648" y="1268760"/>
            <a:ext cx="8153400" cy="4752528"/>
          </a:xfrm>
        </p:spPr>
        <p:txBody>
          <a:bodyPr>
            <a:noAutofit/>
          </a:bodyPr>
          <a:lstStyle/>
          <a:p>
            <a:pPr marL="0" indent="0" fontAlgn="auto">
              <a:spcBef>
                <a:spcPts val="0"/>
              </a:spcBef>
              <a:spcAft>
                <a:spcPts val="0"/>
              </a:spcAft>
              <a:buNone/>
              <a:defRPr/>
            </a:pPr>
            <a:r>
              <a:rPr lang="el-GR" sz="2400" dirty="0" smtClean="0"/>
              <a:t>Ποιοτικά χαρακτηριστικά Γάλακτος:</a:t>
            </a:r>
            <a:endParaRPr lang="el-GR" sz="2400" dirty="0"/>
          </a:p>
          <a:p>
            <a:pPr>
              <a:buFontTx/>
              <a:buChar char="•"/>
            </a:pPr>
            <a:r>
              <a:rPr lang="el-GR" altLang="el-GR" sz="2400" dirty="0" err="1" smtClean="0"/>
              <a:t>Νωπότητα</a:t>
            </a:r>
            <a:r>
              <a:rPr lang="el-GR" altLang="el-GR" sz="2400" dirty="0" smtClean="0"/>
              <a:t>,</a:t>
            </a:r>
            <a:endParaRPr lang="el-GR" altLang="el-GR" sz="2400" dirty="0"/>
          </a:p>
          <a:p>
            <a:pPr>
              <a:buFontTx/>
              <a:buChar char="•"/>
            </a:pPr>
            <a:r>
              <a:rPr lang="el-GR" altLang="el-GR" sz="2400" dirty="0" smtClean="0"/>
              <a:t>Καθαρότητα,</a:t>
            </a:r>
            <a:endParaRPr lang="el-GR" altLang="el-GR" sz="2400" dirty="0"/>
          </a:p>
          <a:p>
            <a:pPr>
              <a:buFontTx/>
              <a:buChar char="•"/>
            </a:pPr>
            <a:r>
              <a:rPr lang="el-GR" altLang="el-GR" sz="2400" dirty="0"/>
              <a:t>Μικροβιολογική </a:t>
            </a:r>
            <a:r>
              <a:rPr lang="el-GR" altLang="el-GR" sz="2400" dirty="0" smtClean="0"/>
              <a:t>ποιότητα,</a:t>
            </a:r>
            <a:endParaRPr lang="el-GR" altLang="el-GR" sz="2400" dirty="0"/>
          </a:p>
          <a:p>
            <a:pPr>
              <a:buFontTx/>
              <a:buChar char="•"/>
            </a:pPr>
            <a:r>
              <a:rPr lang="el-GR" altLang="el-GR" sz="2400" dirty="0" err="1" smtClean="0"/>
              <a:t>Ζωανθρωπονόσοι</a:t>
            </a:r>
            <a:r>
              <a:rPr lang="el-GR" altLang="el-GR" sz="2400" dirty="0" smtClean="0"/>
              <a:t>,</a:t>
            </a:r>
            <a:endParaRPr lang="el-GR" altLang="el-GR" sz="2400" dirty="0"/>
          </a:p>
          <a:p>
            <a:pPr>
              <a:buFontTx/>
              <a:buChar char="•"/>
            </a:pPr>
            <a:r>
              <a:rPr lang="el-GR" altLang="el-GR" sz="2400" dirty="0"/>
              <a:t>Κατάλοιπα </a:t>
            </a:r>
            <a:r>
              <a:rPr lang="el-GR" altLang="el-GR" sz="2400" dirty="0" smtClean="0"/>
              <a:t>αντιβιοτικών, </a:t>
            </a:r>
            <a:endParaRPr lang="el-GR" altLang="el-GR" sz="2400" dirty="0"/>
          </a:p>
          <a:p>
            <a:pPr>
              <a:buFontTx/>
              <a:buChar char="•"/>
            </a:pPr>
            <a:r>
              <a:rPr lang="el-GR" altLang="el-GR" sz="2400" dirty="0"/>
              <a:t>Κατάλοιπα </a:t>
            </a:r>
            <a:r>
              <a:rPr lang="el-GR" altLang="el-GR" sz="2400" dirty="0" err="1" smtClean="0"/>
              <a:t>μυκοτοξινών</a:t>
            </a:r>
            <a:r>
              <a:rPr lang="el-GR" altLang="el-GR" sz="2400" dirty="0" smtClean="0"/>
              <a:t>,</a:t>
            </a:r>
            <a:endParaRPr lang="el-GR" altLang="el-GR" sz="2400" dirty="0"/>
          </a:p>
          <a:p>
            <a:pPr>
              <a:buFontTx/>
              <a:buChar char="•"/>
            </a:pPr>
            <a:r>
              <a:rPr lang="el-GR" altLang="el-GR" sz="2400" dirty="0" err="1"/>
              <a:t>Λιποπεριεκτικότητα</a:t>
            </a:r>
            <a:r>
              <a:rPr lang="el-GR" altLang="el-GR" sz="2400" dirty="0"/>
              <a:t>: αξία </a:t>
            </a:r>
            <a:r>
              <a:rPr lang="el-GR" altLang="el-GR" sz="2400" dirty="0" err="1"/>
              <a:t>βουτυροποίησης</a:t>
            </a:r>
            <a:r>
              <a:rPr lang="el-GR" altLang="el-GR" sz="2400" dirty="0"/>
              <a:t> </a:t>
            </a:r>
            <a:r>
              <a:rPr lang="el-GR" altLang="el-GR" sz="2400" dirty="0" smtClean="0"/>
              <a:t>,</a:t>
            </a:r>
            <a:endParaRPr lang="el-GR" altLang="el-GR" sz="2400" dirty="0"/>
          </a:p>
          <a:p>
            <a:pPr>
              <a:buFontTx/>
              <a:buChar char="•"/>
            </a:pPr>
            <a:r>
              <a:rPr lang="el-GR" altLang="el-GR" sz="2400" dirty="0"/>
              <a:t>ΣΥΑΛ: βιομηχανική </a:t>
            </a:r>
            <a:r>
              <a:rPr lang="el-GR" altLang="el-GR" sz="2400" dirty="0" smtClean="0"/>
              <a:t>αξία.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903368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marL="0" indent="0">
              <a:spcBef>
                <a:spcPts val="0"/>
              </a:spcBef>
              <a:defRPr/>
            </a:pPr>
            <a:r>
              <a:rPr lang="el-GR" dirty="0"/>
              <a:t>Χημική σύσταση του </a:t>
            </a:r>
            <a:r>
              <a:rPr lang="el-GR" dirty="0" smtClean="0"/>
              <a:t>γάλακτος</a:t>
            </a:r>
            <a:br>
              <a:rPr lang="el-GR" dirty="0" smtClean="0"/>
            </a:br>
            <a:r>
              <a:rPr lang="el-GR" dirty="0" smtClean="0"/>
              <a:t>(1 από 3)</a:t>
            </a:r>
            <a:endParaRPr lang="el-GR" dirty="0"/>
          </a:p>
        </p:txBody>
      </p:sp>
      <p:grpSp>
        <p:nvGrpSpPr>
          <p:cNvPr id="10" name="Ομάδα 9" descr="Χημική σύσταση του γάλακτος.&#10;Το γάλα αποτελείται από &#10;νερό, λίπος, πρωτείνες, υδατάνθρακες, άλατα, ένζυμα, ιχνοστοιχεία, βιταμίνες, άλλα συστατικά."/>
          <p:cNvGrpSpPr/>
          <p:nvPr/>
        </p:nvGrpSpPr>
        <p:grpSpPr>
          <a:xfrm>
            <a:off x="755576" y="1888005"/>
            <a:ext cx="7576404" cy="4205291"/>
            <a:chOff x="755576" y="1888005"/>
            <a:chExt cx="7576404" cy="4205291"/>
          </a:xfrm>
        </p:grpSpPr>
        <p:sp>
          <p:nvSpPr>
            <p:cNvPr id="11" name="Text Box 3" descr="."/>
            <p:cNvSpPr txBox="1">
              <a:spLocks noChangeArrowheads="1"/>
            </p:cNvSpPr>
            <p:nvPr/>
          </p:nvSpPr>
          <p:spPr bwMode="auto">
            <a:xfrm>
              <a:off x="3565965" y="1970893"/>
              <a:ext cx="936625" cy="461665"/>
            </a:xfrm>
            <a:prstGeom prst="rect">
              <a:avLst/>
            </a:prstGeom>
            <a:solidFill>
              <a:schemeClr val="accent1"/>
            </a:solidFill>
            <a:ln w="57150">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ΓΑΛΑ</a:t>
              </a:r>
            </a:p>
          </p:txBody>
        </p:sp>
        <p:sp>
          <p:nvSpPr>
            <p:cNvPr id="12" name="Text Box 4" descr="."/>
            <p:cNvSpPr txBox="1">
              <a:spLocks noChangeArrowheads="1"/>
            </p:cNvSpPr>
            <p:nvPr/>
          </p:nvSpPr>
          <p:spPr bwMode="auto">
            <a:xfrm>
              <a:off x="755576" y="2335928"/>
              <a:ext cx="936624"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ΝΕΡΟ</a:t>
              </a:r>
            </a:p>
          </p:txBody>
        </p:sp>
        <p:sp>
          <p:nvSpPr>
            <p:cNvPr id="13" name="Text Box 5" descr="."/>
            <p:cNvSpPr txBox="1">
              <a:spLocks noChangeArrowheads="1"/>
            </p:cNvSpPr>
            <p:nvPr/>
          </p:nvSpPr>
          <p:spPr bwMode="auto">
            <a:xfrm>
              <a:off x="1039101" y="3772286"/>
              <a:ext cx="1008061"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ΛΙΠΟΣ</a:t>
              </a:r>
            </a:p>
          </p:txBody>
        </p:sp>
        <p:sp>
          <p:nvSpPr>
            <p:cNvPr id="14" name="Text Box 6" descr="."/>
            <p:cNvSpPr txBox="1">
              <a:spLocks noChangeArrowheads="1"/>
            </p:cNvSpPr>
            <p:nvPr/>
          </p:nvSpPr>
          <p:spPr bwMode="auto">
            <a:xfrm>
              <a:off x="2209272" y="4518867"/>
              <a:ext cx="1173841" cy="830997"/>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ΠΡΩΤΕΙΝΕΣ</a:t>
              </a:r>
            </a:p>
          </p:txBody>
        </p:sp>
        <p:sp>
          <p:nvSpPr>
            <p:cNvPr id="15" name="Text Box 7" descr="."/>
            <p:cNvSpPr txBox="1">
              <a:spLocks noChangeArrowheads="1"/>
            </p:cNvSpPr>
            <p:nvPr/>
          </p:nvSpPr>
          <p:spPr bwMode="auto">
            <a:xfrm>
              <a:off x="3707387" y="5262299"/>
              <a:ext cx="1583616" cy="830997"/>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ΥΔΑΤΑΝΘΡΑΚΕΣ </a:t>
              </a:r>
            </a:p>
          </p:txBody>
        </p:sp>
        <p:sp>
          <p:nvSpPr>
            <p:cNvPr id="16" name="Text Box 8" descr="."/>
            <p:cNvSpPr txBox="1">
              <a:spLocks noChangeArrowheads="1"/>
            </p:cNvSpPr>
            <p:nvPr/>
          </p:nvSpPr>
          <p:spPr bwMode="auto">
            <a:xfrm>
              <a:off x="6707785" y="1888005"/>
              <a:ext cx="1248691"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ΑΛΑΤΑ</a:t>
              </a:r>
            </a:p>
          </p:txBody>
        </p:sp>
        <p:sp>
          <p:nvSpPr>
            <p:cNvPr id="17" name="Text Box 9" descr="."/>
            <p:cNvSpPr txBox="1">
              <a:spLocks noChangeArrowheads="1"/>
            </p:cNvSpPr>
            <p:nvPr/>
          </p:nvSpPr>
          <p:spPr bwMode="auto">
            <a:xfrm>
              <a:off x="6332280" y="3233928"/>
              <a:ext cx="1999700"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ΙΧΝΟΣΤΟΙΧΕΙΑ</a:t>
              </a:r>
            </a:p>
          </p:txBody>
        </p:sp>
        <p:sp>
          <p:nvSpPr>
            <p:cNvPr id="18" name="Text Box 10" descr="."/>
            <p:cNvSpPr txBox="1">
              <a:spLocks noChangeArrowheads="1"/>
            </p:cNvSpPr>
            <p:nvPr/>
          </p:nvSpPr>
          <p:spPr bwMode="auto">
            <a:xfrm>
              <a:off x="6231180" y="4044690"/>
              <a:ext cx="1617560"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ΒΙΤΑΜΙΝΕΣ</a:t>
              </a:r>
            </a:p>
          </p:txBody>
        </p:sp>
        <p:sp>
          <p:nvSpPr>
            <p:cNvPr id="19" name="Text Box 11" descr="."/>
            <p:cNvSpPr txBox="1">
              <a:spLocks noChangeArrowheads="1"/>
            </p:cNvSpPr>
            <p:nvPr/>
          </p:nvSpPr>
          <p:spPr bwMode="auto">
            <a:xfrm>
              <a:off x="6803118" y="2533326"/>
              <a:ext cx="1365395" cy="461665"/>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ΕΝΖΥΜΑ</a:t>
              </a:r>
            </a:p>
          </p:txBody>
        </p:sp>
        <p:sp>
          <p:nvSpPr>
            <p:cNvPr id="20" name="Text Box 12" descr="."/>
            <p:cNvSpPr txBox="1">
              <a:spLocks noChangeArrowheads="1"/>
            </p:cNvSpPr>
            <p:nvPr/>
          </p:nvSpPr>
          <p:spPr bwMode="auto">
            <a:xfrm>
              <a:off x="5921981" y="4834289"/>
              <a:ext cx="1544980" cy="830997"/>
            </a:xfrm>
            <a:prstGeom prst="rect">
              <a:avLst/>
            </a:prstGeom>
            <a:solidFill>
              <a:schemeClr val="accent1"/>
            </a:solidFill>
            <a:ln w="57150" algn="ctr">
              <a:solidFill>
                <a:schemeClr val="accent2"/>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b="1" dirty="0"/>
                <a:t>ΑΛΛΑ ΣΥΣΤΑΤΙΚΑ</a:t>
              </a:r>
            </a:p>
          </p:txBody>
        </p:sp>
        <p:sp>
          <p:nvSpPr>
            <p:cNvPr id="21" name="Line 13" descr="."/>
            <p:cNvSpPr>
              <a:spLocks noChangeShapeType="1"/>
            </p:cNvSpPr>
            <p:nvPr/>
          </p:nvSpPr>
          <p:spPr bwMode="auto">
            <a:xfrm flipH="1">
              <a:off x="1692200" y="2224043"/>
              <a:ext cx="970936" cy="25125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2" name="Line 14" descr="."/>
            <p:cNvSpPr>
              <a:spLocks noChangeShapeType="1"/>
            </p:cNvSpPr>
            <p:nvPr/>
          </p:nvSpPr>
          <p:spPr bwMode="auto">
            <a:xfrm flipH="1">
              <a:off x="1981125" y="3016938"/>
              <a:ext cx="1006603" cy="75534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3" name="Line 15" descr="."/>
            <p:cNvSpPr>
              <a:spLocks noChangeShapeType="1"/>
            </p:cNvSpPr>
            <p:nvPr/>
          </p:nvSpPr>
          <p:spPr bwMode="auto">
            <a:xfrm flipH="1">
              <a:off x="3060625" y="3377821"/>
              <a:ext cx="646762" cy="1115189"/>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4" name="Line 16" descr="."/>
            <p:cNvSpPr>
              <a:spLocks noChangeShapeType="1"/>
            </p:cNvSpPr>
            <p:nvPr/>
          </p:nvSpPr>
          <p:spPr bwMode="auto">
            <a:xfrm flipH="1">
              <a:off x="4571925" y="3702131"/>
              <a:ext cx="36460" cy="143858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5" name="Line 17" descr="."/>
            <p:cNvSpPr>
              <a:spLocks noChangeShapeType="1"/>
            </p:cNvSpPr>
            <p:nvPr/>
          </p:nvSpPr>
          <p:spPr bwMode="auto">
            <a:xfrm>
              <a:off x="5292650" y="2007831"/>
              <a:ext cx="1258663" cy="3566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6" name="Line 18" descr="."/>
            <p:cNvSpPr>
              <a:spLocks noChangeShapeType="1"/>
            </p:cNvSpPr>
            <p:nvPr/>
          </p:nvSpPr>
          <p:spPr bwMode="auto">
            <a:xfrm>
              <a:off x="5292651" y="2440738"/>
              <a:ext cx="1295109" cy="252047"/>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7" name="Line 19" descr="."/>
            <p:cNvSpPr>
              <a:spLocks noChangeShapeType="1"/>
            </p:cNvSpPr>
            <p:nvPr/>
          </p:nvSpPr>
          <p:spPr bwMode="auto">
            <a:xfrm>
              <a:off x="4789413" y="2764159"/>
              <a:ext cx="1473443" cy="503301"/>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8" name="Line 20" descr="."/>
            <p:cNvSpPr>
              <a:spLocks noChangeShapeType="1"/>
            </p:cNvSpPr>
            <p:nvPr/>
          </p:nvSpPr>
          <p:spPr bwMode="auto">
            <a:xfrm>
              <a:off x="4789414" y="3774371"/>
              <a:ext cx="1150064" cy="143777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9" name="Line 21" descr="."/>
            <p:cNvSpPr>
              <a:spLocks noChangeShapeType="1"/>
            </p:cNvSpPr>
            <p:nvPr/>
          </p:nvSpPr>
          <p:spPr bwMode="auto">
            <a:xfrm>
              <a:off x="4860850" y="3305380"/>
              <a:ext cx="1294317" cy="97014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819252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Χημική σύσταση του γάλακτος</a:t>
            </a:r>
            <a:br>
              <a:rPr lang="el-GR" dirty="0"/>
            </a:br>
            <a:r>
              <a:rPr lang="el-GR" dirty="0" smtClean="0"/>
              <a:t>(2 </a:t>
            </a:r>
            <a:r>
              <a:rPr lang="el-GR" dirty="0"/>
              <a:t>από </a:t>
            </a:r>
            <a:r>
              <a:rPr lang="el-GR" dirty="0" smtClean="0"/>
              <a:t>3)</a:t>
            </a:r>
            <a:endParaRPr lang="el-GR" dirty="0"/>
          </a:p>
        </p:txBody>
      </p:sp>
      <p:pic>
        <p:nvPicPr>
          <p:cNvPr id="8" name="Picture 5" descr="Σχεδιάγραμμα, τα ποσοστά των στοιχείων του γάλακτος.&#10;νερό ογδοντα έξι κόμμα έξι τοις εκατό, λίπος τέσσερα κόμμα τέσσερα τοις εκατό, πρωτείνες μηδέν κόμμα έξι τοις εκατό, υδατάνθρακες, άλατα μηδέν κόμμα δεκαεφτά τοις εκατό, ιχνοστοιχεία μηδέν κόμμα εφτά τοις εκατό, βιταμίνες και ένζυμα μηδέν κόμμα δεκατρία τοις εκατό, άλλα συστατικ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8152" y="1268760"/>
            <a:ext cx="6588224"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1982032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Χημική σύσταση του γάλακτος</a:t>
            </a:r>
            <a:br>
              <a:rPr lang="el-GR" dirty="0"/>
            </a:br>
            <a:r>
              <a:rPr lang="el-GR" dirty="0" smtClean="0"/>
              <a:t>(3 </a:t>
            </a:r>
            <a:r>
              <a:rPr lang="el-GR" dirty="0"/>
              <a:t>από </a:t>
            </a:r>
            <a:r>
              <a:rPr lang="el-GR" dirty="0" smtClean="0"/>
              <a:t>3)</a:t>
            </a:r>
            <a:endParaRPr lang="el-GR" dirty="0"/>
          </a:p>
        </p:txBody>
      </p:sp>
      <p:pic>
        <p:nvPicPr>
          <p:cNvPr id="6" name="Picture 9" descr="Πίνακας, η επί τοις εκατό σύνθεση του γάλακτος σε κάποια είδη του πλανήτη."/>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268760"/>
            <a:ext cx="6982853" cy="50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val="818563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a:t>
            </a:r>
            <a:r>
              <a:rPr lang="el-GR" dirty="0" smtClean="0"/>
              <a:t>Γάλακτος</a:t>
            </a:r>
            <a:r>
              <a:rPr lang="en-US" dirty="0" smtClean="0"/>
              <a:t> (</a:t>
            </a:r>
            <a:r>
              <a:rPr lang="el-GR" dirty="0" smtClean="0"/>
              <a:t>1 από 5)</a:t>
            </a:r>
            <a:endParaRPr lang="el-GR" dirty="0"/>
          </a:p>
        </p:txBody>
      </p:sp>
      <p:sp>
        <p:nvSpPr>
          <p:cNvPr id="2" name="Ορθογώνιο 1"/>
          <p:cNvSpPr/>
          <p:nvPr/>
        </p:nvSpPr>
        <p:spPr>
          <a:xfrm>
            <a:off x="539552" y="1052736"/>
            <a:ext cx="8208912" cy="830997"/>
          </a:xfrm>
          <a:prstGeom prst="rect">
            <a:avLst/>
          </a:prstGeom>
        </p:spPr>
        <p:txBody>
          <a:bodyPr wrap="square">
            <a:spAutoFit/>
          </a:bodyPr>
          <a:lstStyle/>
          <a:p>
            <a:r>
              <a:rPr lang="el-GR" altLang="el-GR" sz="2400" dirty="0"/>
              <a:t>Ασφάλεια &amp; </a:t>
            </a:r>
            <a:r>
              <a:rPr lang="el-GR" altLang="el-GR" sz="2400" dirty="0" smtClean="0"/>
              <a:t>Ποιότητα.</a:t>
            </a:r>
          </a:p>
          <a:p>
            <a:r>
              <a:rPr lang="el-GR" sz="2400" dirty="0"/>
              <a:t>Ασφάλεια Γάλακτος στην </a:t>
            </a:r>
            <a:r>
              <a:rPr lang="el-GR" sz="2400" dirty="0" smtClean="0"/>
              <a:t>ΕΕ.</a:t>
            </a:r>
            <a:endParaRPr lang="el-GR" altLang="el-GR" sz="2400" dirty="0" smtClean="0"/>
          </a:p>
        </p:txBody>
      </p:sp>
      <p:sp>
        <p:nvSpPr>
          <p:cNvPr id="10" name="Rectangle 4" descr="Πίνακας,  RASFF Portal.&#10;&#10; Notifications list : 491 results&#10;  Notified from  01/10/2004  Notified till  01/10/2014 &#10;  Product category  milk and milk products. &#10;&#10;"/>
          <p:cNvSpPr>
            <a:spLocks noChangeArrowheads="1"/>
          </p:cNvSpPr>
          <p:nvPr/>
        </p:nvSpPr>
        <p:spPr bwMode="auto">
          <a:xfrm>
            <a:off x="571500" y="1928813"/>
            <a:ext cx="7858125" cy="182086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6654"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l-GR" altLang="el-GR" sz="2800" b="1" dirty="0">
                <a:latin typeface="inherit"/>
              </a:rPr>
              <a:t>  </a:t>
            </a:r>
            <a:r>
              <a:rPr lang="en-US" altLang="el-GR" sz="2800" b="1" dirty="0">
                <a:latin typeface="inherit"/>
              </a:rPr>
              <a:t>Notifications list : 491 results</a:t>
            </a:r>
          </a:p>
          <a:p>
            <a:pPr fontAlgn="ctr"/>
            <a:endParaRPr lang="el-GR" altLang="el-GR" sz="1400" b="1" dirty="0">
              <a:solidFill>
                <a:srgbClr val="333333"/>
              </a:solidFill>
            </a:endParaRPr>
          </a:p>
          <a:p>
            <a:pPr fontAlgn="ctr"/>
            <a:r>
              <a:rPr lang="el-GR" altLang="el-GR" b="1" dirty="0">
                <a:solidFill>
                  <a:srgbClr val="333333"/>
                </a:solidFill>
              </a:rPr>
              <a:t>  </a:t>
            </a:r>
            <a:r>
              <a:rPr lang="en-US" altLang="el-GR" b="1" dirty="0">
                <a:solidFill>
                  <a:srgbClr val="333333"/>
                </a:solidFill>
              </a:rPr>
              <a:t>Notified from</a:t>
            </a:r>
            <a:r>
              <a:rPr lang="en-US" altLang="el-GR" dirty="0">
                <a:solidFill>
                  <a:srgbClr val="333333"/>
                </a:solidFill>
              </a:rPr>
              <a:t>  01/10/2004 </a:t>
            </a:r>
            <a:r>
              <a:rPr lang="en-US" altLang="el-GR" dirty="0"/>
              <a:t> </a:t>
            </a:r>
            <a:r>
              <a:rPr lang="en-US" altLang="el-GR" b="1" dirty="0">
                <a:solidFill>
                  <a:srgbClr val="333333"/>
                </a:solidFill>
              </a:rPr>
              <a:t>Notified till</a:t>
            </a:r>
            <a:r>
              <a:rPr lang="en-US" altLang="el-GR" dirty="0">
                <a:solidFill>
                  <a:srgbClr val="333333"/>
                </a:solidFill>
              </a:rPr>
              <a:t>  01/10/2014 </a:t>
            </a:r>
            <a:endParaRPr lang="el-GR" altLang="el-GR" dirty="0">
              <a:solidFill>
                <a:srgbClr val="333333"/>
              </a:solidFill>
            </a:endParaRPr>
          </a:p>
          <a:p>
            <a:pPr fontAlgn="ctr"/>
            <a:r>
              <a:rPr lang="en-US" altLang="el-GR" dirty="0"/>
              <a:t> </a:t>
            </a:r>
            <a:endParaRPr lang="el-GR" altLang="el-GR" dirty="0"/>
          </a:p>
          <a:p>
            <a:pPr fontAlgn="ctr"/>
            <a:r>
              <a:rPr lang="el-GR" altLang="el-GR" dirty="0"/>
              <a:t>  </a:t>
            </a:r>
            <a:r>
              <a:rPr lang="en-US" altLang="el-GR" b="1" dirty="0">
                <a:solidFill>
                  <a:srgbClr val="333333"/>
                </a:solidFill>
              </a:rPr>
              <a:t>Product category</a:t>
            </a:r>
            <a:r>
              <a:rPr lang="en-US" altLang="el-GR" dirty="0">
                <a:solidFill>
                  <a:srgbClr val="333333"/>
                </a:solidFill>
              </a:rPr>
              <a:t>  milk and milk products</a:t>
            </a:r>
            <a:r>
              <a:rPr lang="en-US" altLang="el-GR" sz="1400" dirty="0">
                <a:solidFill>
                  <a:srgbClr val="333333"/>
                </a:solidFill>
              </a:rPr>
              <a:t> </a:t>
            </a:r>
            <a:endParaRPr lang="el-GR" altLang="el-GR" sz="1400" dirty="0">
              <a:solidFill>
                <a:srgbClr val="333333"/>
              </a:solidFill>
            </a:endParaRPr>
          </a:p>
          <a:p>
            <a:pPr fontAlgn="ctr"/>
            <a:endParaRPr lang="en-US" altLang="el-GR" dirty="0"/>
          </a:p>
        </p:txBody>
      </p:sp>
      <p:pic>
        <p:nvPicPr>
          <p:cNvPr id="11" name="Picture 3" descr="Εικόνα 1, European Commiss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369" y="4119563"/>
            <a:ext cx="2490762" cy="17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Εικόνα 2, RASFF(rapid alert system for Food and Feed) Portal logo.&#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4271198"/>
            <a:ext cx="31972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descr="."/>
          <p:cNvSpPr>
            <a:spLocks noChangeArrowheads="1"/>
          </p:cNvSpPr>
          <p:nvPr>
            <p:custDataLst>
              <p:tags r:id="rId3"/>
            </p:custDataLst>
          </p:nvPr>
        </p:nvSpPr>
        <p:spPr bwMode="auto">
          <a:xfrm>
            <a:off x="571922" y="37496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l-GR" dirty="0">
                <a:solidFill>
                  <a:srgbClr val="0065A2"/>
                </a:solidFill>
                <a:latin typeface="inherit"/>
              </a:rPr>
              <a:t>RASFF Portal</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Γάλακτος</a:t>
            </a:r>
            <a:r>
              <a:rPr lang="en-US" dirty="0"/>
              <a:t> </a:t>
            </a:r>
            <a:r>
              <a:rPr lang="en-US" dirty="0" smtClean="0"/>
              <a:t>(</a:t>
            </a:r>
            <a:r>
              <a:rPr lang="el-GR" dirty="0" smtClean="0"/>
              <a:t>2 </a:t>
            </a:r>
            <a:r>
              <a:rPr lang="el-GR" dirty="0"/>
              <a:t>από </a:t>
            </a:r>
            <a:r>
              <a:rPr lang="el-GR" dirty="0" smtClean="0"/>
              <a:t>5)</a:t>
            </a:r>
            <a:endParaRPr lang="el-GR" dirty="0"/>
          </a:p>
        </p:txBody>
      </p:sp>
      <p:graphicFrame>
        <p:nvGraphicFramePr>
          <p:cNvPr id="6" name="Table 4" descr="Πίνακας, παράδειγμα αποτελεσμάτων για την ασφάλεια γάλακτος."/>
          <p:cNvGraphicFramePr>
            <a:graphicFrameLocks noGrp="1"/>
          </p:cNvGraphicFramePr>
          <p:nvPr>
            <p:custDataLst>
              <p:tags r:id="rId3"/>
            </p:custDataLst>
            <p:extLst>
              <p:ext uri="{D42A27DB-BD31-4B8C-83A1-F6EECF244321}">
                <p14:modId xmlns:p14="http://schemas.microsoft.com/office/powerpoint/2010/main" val="1186121683"/>
              </p:ext>
            </p:extLst>
          </p:nvPr>
        </p:nvGraphicFramePr>
        <p:xfrm>
          <a:off x="642938" y="955696"/>
          <a:ext cx="7643812" cy="5281616"/>
        </p:xfrm>
        <a:graphic>
          <a:graphicData uri="http://schemas.openxmlformats.org/drawingml/2006/table">
            <a:tbl>
              <a:tblPr firstRow="1"/>
              <a:tblGrid>
                <a:gridCol w="592581"/>
                <a:gridCol w="693294"/>
                <a:gridCol w="765215"/>
                <a:gridCol w="3035612"/>
                <a:gridCol w="2557110"/>
              </a:tblGrid>
              <a:tr h="355315">
                <a:tc>
                  <a:txBody>
                    <a:bodyPr/>
                    <a:lstStyle/>
                    <a:p>
                      <a:pPr algn="l" fontAlgn="b"/>
                      <a:r>
                        <a:rPr lang="en-US" sz="1000" b="0" i="0" u="none" strike="noStrike" dirty="0">
                          <a:solidFill>
                            <a:srgbClr val="000000"/>
                          </a:solidFill>
                          <a:latin typeface="Calibri"/>
                        </a:rPr>
                        <a:t> </a:t>
                      </a:r>
                    </a:p>
                  </a:txBody>
                  <a:tcPr marL="7682" marR="7682" marT="7682" marB="0" anchor="b">
                    <a:lnL>
                      <a:noFill/>
                    </a:lnL>
                    <a:lnR>
                      <a:noFill/>
                    </a:lnR>
                    <a:lnT>
                      <a:noFill/>
                    </a:lnT>
                    <a:lnB>
                      <a:noFill/>
                    </a:lnB>
                    <a:solidFill>
                      <a:srgbClr val="FFFFFF"/>
                    </a:solidFill>
                  </a:tcPr>
                </a:tc>
                <a:tc gridSpan="4">
                  <a:txBody>
                    <a:bodyPr/>
                    <a:lstStyle/>
                    <a:p>
                      <a:pPr algn="l" fontAlgn="b"/>
                      <a:r>
                        <a:rPr lang="en-US" sz="1000" b="1" i="1" u="none" strike="noStrike">
                          <a:solidFill>
                            <a:srgbClr val="0080C0"/>
                          </a:solidFill>
                          <a:latin typeface="Calibri"/>
                        </a:rPr>
                        <a:t>RASFF portal</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gridSpan="5">
                  <a:txBody>
                    <a:bodyPr/>
                    <a:lstStyle/>
                    <a:p>
                      <a:pPr algn="l" fontAlgn="b"/>
                      <a:r>
                        <a:rPr lang="en-US" sz="1000" b="0" i="0" u="none" strike="noStrike">
                          <a:solidFill>
                            <a:srgbClr val="000000"/>
                          </a:solidFill>
                          <a:latin typeface="Calibri"/>
                        </a:rPr>
                        <a:t> </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rowSpan="18">
                  <a:txBody>
                    <a:bodyPr/>
                    <a:lstStyle/>
                    <a:p>
                      <a:pPr algn="l" fontAlgn="b"/>
                      <a:r>
                        <a:rPr lang="en-US" sz="1000" b="0" i="0" u="none" strike="noStrike">
                          <a:solidFill>
                            <a:srgbClr val="000000"/>
                          </a:solidFill>
                          <a:latin typeface="Calibri"/>
                        </a:rPr>
                        <a:t> </a:t>
                      </a:r>
                    </a:p>
                  </a:txBody>
                  <a:tcPr marL="7682" marR="7682" marT="7682" marB="0" anchor="b">
                    <a:lnL>
                      <a:noFill/>
                    </a:lnL>
                    <a:lnR>
                      <a:noFill/>
                    </a:lnR>
                    <a:lnT>
                      <a:noFill/>
                    </a:lnT>
                    <a:lnB>
                      <a:noFill/>
                    </a:lnB>
                    <a:solidFill>
                      <a:srgbClr val="FFFFFF"/>
                    </a:solidFill>
                  </a:tcPr>
                </a:tc>
                <a:tc gridSpan="4">
                  <a:txBody>
                    <a:bodyPr/>
                    <a:lstStyle/>
                    <a:p>
                      <a:pPr algn="ctr" fontAlgn="b"/>
                      <a:r>
                        <a:rPr lang="en-US" sz="1000" b="1" i="0" u="none" strike="noStrike" dirty="0">
                          <a:solidFill>
                            <a:srgbClr val="000000"/>
                          </a:solidFill>
                          <a:latin typeface="Calibri"/>
                        </a:rPr>
                        <a:t>Notifications list : 10 results</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gridSpan="4">
                  <a:txBody>
                    <a:bodyPr/>
                    <a:lstStyle/>
                    <a:p>
                      <a:pPr algn="l" fontAlgn="b"/>
                      <a:r>
                        <a:rPr lang="en-US" sz="1000" b="0" i="0" u="none" strike="noStrike">
                          <a:solidFill>
                            <a:srgbClr val="000000"/>
                          </a:solidFill>
                          <a:latin typeface="Calibri"/>
                        </a:rPr>
                        <a:t> </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gridSpan="4">
                  <a:txBody>
                    <a:bodyPr/>
                    <a:lstStyle/>
                    <a:p>
                      <a:pPr algn="ctr" fontAlgn="b"/>
                      <a:r>
                        <a:rPr lang="en-US" sz="1000" b="0" i="0" u="none" strike="noStrike">
                          <a:solidFill>
                            <a:srgbClr val="000000"/>
                          </a:solidFill>
                          <a:latin typeface="Calibri"/>
                        </a:rPr>
                        <a:t>Created on 09.10.2014</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gridSpan="4">
                  <a:txBody>
                    <a:bodyPr/>
                    <a:lstStyle/>
                    <a:p>
                      <a:pPr algn="l" fontAlgn="b"/>
                      <a:r>
                        <a:rPr lang="en-US" sz="1000" b="0" i="0" u="none" strike="noStrike" dirty="0">
                          <a:solidFill>
                            <a:srgbClr val="000000"/>
                          </a:solidFill>
                          <a:latin typeface="Calibri"/>
                        </a:rPr>
                        <a:t> </a:t>
                      </a: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702">
                <a:tc vMerge="1">
                  <a:txBody>
                    <a:bodyPr/>
                    <a:lstStyle/>
                    <a:p>
                      <a:endParaRPr lang="en-US"/>
                    </a:p>
                  </a:txBody>
                  <a:tcPr/>
                </a:tc>
                <a:tc gridSpan="4">
                  <a:txBody>
                    <a:bodyPr/>
                    <a:lstStyle/>
                    <a:p>
                      <a:pPr algn="l" fontAlgn="b"/>
                      <a:r>
                        <a:rPr lang="en-US" sz="1000" b="1" i="0" u="none" strike="noStrike">
                          <a:solidFill>
                            <a:srgbClr val="FF3F00"/>
                          </a:solidFill>
                          <a:latin typeface="Calibri"/>
                        </a:rPr>
                        <a:t>Search criteria</a:t>
                      </a:r>
                      <a:r>
                        <a:rPr lang="en-US" sz="1000" b="0" i="0" u="none" strike="noStrike">
                          <a:solidFill>
                            <a:srgbClr val="000000"/>
                          </a:solidFill>
                          <a:latin typeface="Calibri"/>
                        </a:rPr>
                        <a:t>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Notified from</a:t>
                      </a:r>
                      <a:r>
                        <a:rPr lang="en-US" sz="1000" b="0" i="0" u="none" strike="noStrike">
                          <a:solidFill>
                            <a:srgbClr val="000000"/>
                          </a:solidFill>
                          <a:latin typeface="Calibri"/>
                        </a:rPr>
                        <a:t> 01/10/2004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Notified till</a:t>
                      </a:r>
                      <a:r>
                        <a:rPr lang="en-US" sz="1000" b="0" i="0" u="none" strike="noStrike">
                          <a:solidFill>
                            <a:srgbClr val="000000"/>
                          </a:solidFill>
                          <a:latin typeface="Calibri"/>
                        </a:rPr>
                        <a:t> 01/10/2014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Product type</a:t>
                      </a:r>
                      <a:r>
                        <a:rPr lang="en-US" sz="1000" b="0" i="0" u="none" strike="noStrike">
                          <a:solidFill>
                            <a:srgbClr val="000000"/>
                          </a:solidFill>
                          <a:latin typeface="Calibri"/>
                        </a:rPr>
                        <a:t> food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Product category</a:t>
                      </a:r>
                      <a:r>
                        <a:rPr lang="en-US" sz="1000" b="0" i="0" u="none" strike="noStrike">
                          <a:solidFill>
                            <a:srgbClr val="000000"/>
                          </a:solidFill>
                          <a:latin typeface="Calibri"/>
                        </a:rPr>
                        <a:t> milk and milk products   </a:t>
                      </a:r>
                      <a:r>
                        <a:rPr lang="en-US" sz="1000" b="1" i="0" u="none" strike="noStrike">
                          <a:solidFill>
                            <a:srgbClr val="FF3F00"/>
                          </a:solidFill>
                          <a:latin typeface="Calibri"/>
                        </a:rPr>
                        <a:t>|</a:t>
                      </a:r>
                      <a:r>
                        <a:rPr lang="en-US" sz="1000" b="0" i="0" u="none" strike="noStrike">
                          <a:solidFill>
                            <a:srgbClr val="000000"/>
                          </a:solidFill>
                          <a:latin typeface="Calibri"/>
                        </a:rPr>
                        <a:t>  </a:t>
                      </a:r>
                      <a:r>
                        <a:rPr lang="en-US" sz="1000" b="1" i="0" u="none" strike="noStrike">
                          <a:solidFill>
                            <a:srgbClr val="000000"/>
                          </a:solidFill>
                          <a:latin typeface="Calibri"/>
                        </a:rPr>
                        <a:t>Origin country</a:t>
                      </a:r>
                      <a:r>
                        <a:rPr lang="en-US" sz="1000" b="0" i="0" u="none" strike="noStrike">
                          <a:solidFill>
                            <a:srgbClr val="000000"/>
                          </a:solidFill>
                          <a:latin typeface="Calibri"/>
                        </a:rPr>
                        <a:t> Greece (GR) </a:t>
                      </a:r>
                      <a:endParaRPr lang="en-US" sz="1000" b="1" i="0" u="none" strike="noStrike">
                        <a:solidFill>
                          <a:srgbClr val="FF3F00"/>
                        </a:solidFill>
                        <a:latin typeface="Calibri"/>
                      </a:endParaRPr>
                    </a:p>
                  </a:txBody>
                  <a:tcPr marL="7682" marR="7682" marT="7682"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gridSpan="4">
                  <a:txBody>
                    <a:bodyPr/>
                    <a:lstStyle/>
                    <a:p>
                      <a:pPr algn="l" fontAlgn="b"/>
                      <a:r>
                        <a:rPr lang="en-US" sz="1000" b="0" i="0" u="none" strike="noStrike">
                          <a:solidFill>
                            <a:srgbClr val="000000"/>
                          </a:solidFill>
                          <a:latin typeface="Calibri"/>
                        </a:rPr>
                        <a:t> </a:t>
                      </a:r>
                    </a:p>
                  </a:txBody>
                  <a:tcPr marL="7682" marR="7682" marT="7682" marB="0" anchor="b">
                    <a:lnL>
                      <a:noFill/>
                    </a:lnL>
                    <a:lnR>
                      <a:noFill/>
                    </a:lnR>
                    <a:lnT>
                      <a:noFill/>
                    </a:lnT>
                    <a:lnB w="12700" cap="flat" cmpd="sng" algn="ctr">
                      <a:solidFill>
                        <a:srgbClr val="0080C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92">
                <a:tc vMerge="1">
                  <a:txBody>
                    <a:bodyPr/>
                    <a:lstStyle/>
                    <a:p>
                      <a:endParaRPr lang="en-US"/>
                    </a:p>
                  </a:txBody>
                  <a:tcPr/>
                </a:tc>
                <a:tc>
                  <a:txBody>
                    <a:bodyPr/>
                    <a:lstStyle/>
                    <a:p>
                      <a:pPr algn="ctr" fontAlgn="ctr"/>
                      <a:r>
                        <a:rPr lang="en-US" sz="1000" b="1" i="0" u="none" strike="noStrike">
                          <a:solidFill>
                            <a:srgbClr val="000000"/>
                          </a:solidFill>
                          <a:latin typeface="Calibri"/>
                        </a:rPr>
                        <a:t>date</a:t>
                      </a:r>
                    </a:p>
                  </a:txBody>
                  <a:tcPr marL="7682" marR="7682" marT="7682" marB="0" anchor="ctr">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rgbClr val="0080C0"/>
                      </a:solidFill>
                      <a:prstDash val="solid"/>
                      <a:round/>
                      <a:headEnd type="none" w="med" len="med"/>
                      <a:tailEnd type="none" w="med" len="med"/>
                    </a:lnT>
                    <a:lnB w="6350" cap="flat" cmpd="sng" algn="ctr">
                      <a:solidFill>
                        <a:srgbClr val="0080C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00"/>
                          </a:solidFill>
                          <a:latin typeface="Calibri"/>
                        </a:rPr>
                        <a:t>notified by</a:t>
                      </a:r>
                    </a:p>
                  </a:txBody>
                  <a:tcPr marL="7682" marR="7682" marT="7682"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rgbClr val="0080C0"/>
                      </a:solidFill>
                      <a:prstDash val="solid"/>
                      <a:round/>
                      <a:headEnd type="none" w="med" len="med"/>
                      <a:tailEnd type="none" w="med" len="med"/>
                    </a:lnT>
                    <a:lnB w="6350" cap="flat" cmpd="sng" algn="ctr">
                      <a:solidFill>
                        <a:srgbClr val="0080C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latin typeface="Calibri"/>
                        </a:rPr>
                        <a:t>subject</a:t>
                      </a:r>
                    </a:p>
                  </a:txBody>
                  <a:tcPr marL="7682" marR="7682" marT="7682"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rgbClr val="0080C0"/>
                      </a:solidFill>
                      <a:prstDash val="solid"/>
                      <a:round/>
                      <a:headEnd type="none" w="med" len="med"/>
                      <a:tailEnd type="none" w="med" len="med"/>
                    </a:lnT>
                    <a:lnB w="6350" cap="flat" cmpd="sng" algn="ctr">
                      <a:solidFill>
                        <a:srgbClr val="0080C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00"/>
                          </a:solidFill>
                          <a:latin typeface="Calibri"/>
                        </a:rPr>
                        <a:t>distribution</a:t>
                      </a:r>
                    </a:p>
                  </a:txBody>
                  <a:tcPr marL="7682" marR="7682" marT="7682"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12700" cap="flat" cmpd="sng" algn="ctr">
                      <a:solidFill>
                        <a:srgbClr val="0080C0"/>
                      </a:solidFill>
                      <a:prstDash val="solid"/>
                      <a:round/>
                      <a:headEnd type="none" w="med" len="med"/>
                      <a:tailEnd type="none" w="med" len="med"/>
                    </a:lnT>
                    <a:lnB w="6350" cap="flat" cmpd="sng" algn="ctr">
                      <a:solidFill>
                        <a:srgbClr val="0080C0"/>
                      </a:solidFill>
                      <a:prstDash val="solid"/>
                      <a:round/>
                      <a:headEnd type="none" w="med" len="med"/>
                      <a:tailEnd type="none" w="med" len="med"/>
                    </a:lnB>
                    <a:solidFill>
                      <a:srgbClr val="FFFFFF"/>
                    </a:solidFill>
                  </a:tcPr>
                </a:tc>
              </a:tr>
              <a:tr h="167692">
                <a:tc vMerge="1">
                  <a:txBody>
                    <a:bodyPr/>
                    <a:lstStyle/>
                    <a:p>
                      <a:endParaRPr lang="en-US"/>
                    </a:p>
                  </a:txBody>
                  <a:tcPr/>
                </a:tc>
                <a:tc gridSpan="4">
                  <a:txBody>
                    <a:bodyPr/>
                    <a:lstStyle/>
                    <a:p>
                      <a:pPr algn="l" fontAlgn="t"/>
                      <a:r>
                        <a:rPr lang="en-US" sz="1000" b="1" i="0" u="none" strike="noStrike">
                          <a:solidFill>
                            <a:srgbClr val="0080C0"/>
                          </a:solidFill>
                          <a:latin typeface="Calibri"/>
                        </a:rPr>
                        <a:t>milk and milk products</a:t>
                      </a:r>
                    </a:p>
                  </a:txBody>
                  <a:tcPr marL="7682" marR="7682" marT="7682" marB="0">
                    <a:lnL w="12700" cap="flat" cmpd="sng" algn="ctr">
                      <a:solidFill>
                        <a:srgbClr val="0080C0"/>
                      </a:solidFill>
                      <a:prstDash val="solid"/>
                      <a:round/>
                      <a:headEnd type="none" w="med" len="med"/>
                      <a:tailEnd type="none" w="med" len="med"/>
                    </a:lnL>
                    <a:lnR>
                      <a:noFill/>
                    </a:lnR>
                    <a:lnT w="6350" cap="flat" cmpd="sng" algn="ctr">
                      <a:solidFill>
                        <a:srgbClr val="0080C0"/>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31/08/2005</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Denmark</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fraud - expiry dates changed of and incorrect labelling on sheep's cheese from Greece and from Bulgaria</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Denmark, Germany</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30/12/2005</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Listeria monocytogenes (presence /25g) in cheese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Germany,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1/4/2005</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yoghurt in cups from Greece infested with moulds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United Kingdom, Greece, Italy, France, Sweden, Finland, Denmark, Germany, Austria</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10/3/2006</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ground cheese from Greece infested with moulds (5,500.000 /g)</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07745">
                <a:tc vMerge="1">
                  <a:txBody>
                    <a:bodyPr/>
                    <a:lstStyle/>
                    <a:p>
                      <a:endParaRPr lang="en-US"/>
                    </a:p>
                  </a:txBody>
                  <a:tcPr/>
                </a:tc>
                <a:tc>
                  <a:txBody>
                    <a:bodyPr/>
                    <a:lstStyle/>
                    <a:p>
                      <a:pPr algn="ctr" fontAlgn="t"/>
                      <a:r>
                        <a:rPr lang="en-US" sz="1000" b="0" i="0" u="none" strike="noStrike">
                          <a:solidFill>
                            <a:srgbClr val="000000"/>
                          </a:solidFill>
                          <a:latin typeface="Calibri"/>
                        </a:rPr>
                        <a:t>14/11/2006</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glass fragments in dairy dessert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 Ethiopia, 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30/04/2007</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Germany</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Listeria </a:t>
                      </a:r>
                      <a:r>
                        <a:rPr lang="en-US" sz="1000" b="0" i="0" u="none" strike="noStrike" dirty="0" err="1">
                          <a:solidFill>
                            <a:srgbClr val="000000"/>
                          </a:solidFill>
                          <a:latin typeface="Calibri"/>
                        </a:rPr>
                        <a:t>monocytogenes</a:t>
                      </a:r>
                      <a:r>
                        <a:rPr lang="en-US" sz="1000" b="0" i="0" u="none" strike="noStrike" dirty="0">
                          <a:solidFill>
                            <a:srgbClr val="000000"/>
                          </a:solidFill>
                          <a:latin typeface="Calibri"/>
                        </a:rPr>
                        <a:t> (&gt;200 CFU/g) in </a:t>
                      </a:r>
                      <a:r>
                        <a:rPr lang="en-US" sz="1000" b="0" i="0" u="none" strike="noStrike" dirty="0" err="1">
                          <a:solidFill>
                            <a:srgbClr val="000000"/>
                          </a:solidFill>
                          <a:latin typeface="Calibri"/>
                        </a:rPr>
                        <a:t>manouri</a:t>
                      </a:r>
                      <a:r>
                        <a:rPr lang="en-US" sz="1000" b="0" i="0" u="none" strike="noStrike" dirty="0">
                          <a:solidFill>
                            <a:srgbClr val="000000"/>
                          </a:solidFill>
                          <a:latin typeface="Calibri"/>
                        </a:rPr>
                        <a:t> cheese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 Germany</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15/07/2008</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unauthorised establishment for milk products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18/11/2010</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Belgium</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err="1">
                          <a:solidFill>
                            <a:srgbClr val="000000"/>
                          </a:solidFill>
                          <a:latin typeface="Calibri"/>
                        </a:rPr>
                        <a:t>Listeria</a:t>
                      </a:r>
                      <a:r>
                        <a:rPr lang="en-US" sz="1000" b="0" i="0" u="none" strike="noStrike" dirty="0">
                          <a:solidFill>
                            <a:srgbClr val="000000"/>
                          </a:solidFill>
                          <a:latin typeface="Calibri"/>
                        </a:rPr>
                        <a:t> </a:t>
                      </a:r>
                      <a:r>
                        <a:rPr lang="en-US" sz="1000" b="0" i="0" u="none" strike="noStrike" dirty="0" err="1">
                          <a:solidFill>
                            <a:srgbClr val="000000"/>
                          </a:solidFill>
                          <a:latin typeface="Calibri"/>
                        </a:rPr>
                        <a:t>monocytogenes</a:t>
                      </a:r>
                      <a:r>
                        <a:rPr lang="en-US" sz="1000" b="0" i="0" u="none" strike="noStrike" dirty="0">
                          <a:solidFill>
                            <a:srgbClr val="000000"/>
                          </a:solidFill>
                          <a:latin typeface="Calibri"/>
                        </a:rPr>
                        <a:t> (&gt;1500; &gt;1500; &gt;1500; &gt;1500 </a:t>
                      </a:r>
                      <a:r>
                        <a:rPr lang="en-US" sz="1000" b="0" i="0" u="none" strike="noStrike" dirty="0" err="1">
                          <a:solidFill>
                            <a:srgbClr val="000000"/>
                          </a:solidFill>
                          <a:latin typeface="Calibri"/>
                        </a:rPr>
                        <a:t>CFU</a:t>
                      </a:r>
                      <a:r>
                        <a:rPr lang="en-US" sz="1000" b="0" i="0" u="none" strike="noStrike" dirty="0">
                          <a:solidFill>
                            <a:srgbClr val="000000"/>
                          </a:solidFill>
                          <a:latin typeface="Calibri"/>
                        </a:rPr>
                        <a:t>/g) in sheep's milk cheese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Belgium, Luxembourg</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7/5/2012</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chilled yoghurt dessert from Greece infested with moulds</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Cyprus,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r>
              <a:tr h="327702">
                <a:tc vMerge="1">
                  <a:txBody>
                    <a:bodyPr/>
                    <a:lstStyle/>
                    <a:p>
                      <a:endParaRPr lang="en-US"/>
                    </a:p>
                  </a:txBody>
                  <a:tcPr/>
                </a:tc>
                <a:tc>
                  <a:txBody>
                    <a:bodyPr/>
                    <a:lstStyle/>
                    <a:p>
                      <a:pPr algn="ctr" fontAlgn="t"/>
                      <a:r>
                        <a:rPr lang="en-US" sz="1000" b="0" i="0" u="none" strike="noStrike">
                          <a:solidFill>
                            <a:srgbClr val="000000"/>
                          </a:solidFill>
                          <a:latin typeface="Calibri"/>
                        </a:rPr>
                        <a:t>16/05/2012</a:t>
                      </a:r>
                    </a:p>
                  </a:txBody>
                  <a:tcPr marL="7682" marR="7682" marT="7682" marB="0">
                    <a:lnL w="12700" cap="flat" cmpd="sng" algn="ctr">
                      <a:solidFill>
                        <a:srgbClr val="0080C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rgbClr val="0080C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Germany</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rgbClr val="0080C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latin typeface="Calibri"/>
                        </a:rPr>
                        <a:t>Listeria monocytogenes (1900 CFU/g) in Manouri sheep's cheese from Greece</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rgbClr val="0080C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latin typeface="Calibri"/>
                        </a:rPr>
                        <a:t>Austria, Switzerland, Czech Republic, Germany, Hungary, Poland, Slovakia</a:t>
                      </a:r>
                    </a:p>
                  </a:txBody>
                  <a:tcPr marL="7682" marR="7682" marT="7682"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rgbClr val="0080C0"/>
                      </a:solidFill>
                      <a:prstDash val="solid"/>
                      <a:round/>
                      <a:headEnd type="none" w="med" len="med"/>
                      <a:tailEnd type="none" w="med" len="med"/>
                    </a:lnB>
                    <a:solidFill>
                      <a:srgbClr val="FFFFFF"/>
                    </a:solidFill>
                  </a:tcPr>
                </a:tc>
              </a:tr>
            </a:tbl>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
        <p:nvSpPr>
          <p:cNvPr id="10" name="Oval 5" descr="[DECORATIVE]"/>
          <p:cNvSpPr/>
          <p:nvPr/>
        </p:nvSpPr>
        <p:spPr>
          <a:xfrm>
            <a:off x="2357438" y="3234655"/>
            <a:ext cx="1785937"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6" descr="[DECORATIVE]"/>
          <p:cNvSpPr/>
          <p:nvPr/>
        </p:nvSpPr>
        <p:spPr>
          <a:xfrm>
            <a:off x="2428875" y="5734967"/>
            <a:ext cx="1785938"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7" descr="[DECORATIVE]"/>
          <p:cNvSpPr/>
          <p:nvPr/>
        </p:nvSpPr>
        <p:spPr>
          <a:xfrm>
            <a:off x="2428875" y="4234780"/>
            <a:ext cx="1785938"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132856"/>
            <a:ext cx="8229600" cy="2819525"/>
          </a:xfrm>
        </p:spPr>
        <p:txBody>
          <a:bodyPr>
            <a:noAutofit/>
          </a:bodyPr>
          <a:lstStyle/>
          <a:p>
            <a:pPr lvl="0"/>
            <a:r>
              <a:rPr lang="el-GR" sz="2400" dirty="0" smtClean="0"/>
              <a:t>Ενημέρωση σπουδαστών για τη διάρθρωση του μαθήματος καθώς και την αξιολόγηση του,</a:t>
            </a:r>
          </a:p>
          <a:p>
            <a:pPr lvl="0"/>
            <a:r>
              <a:rPr lang="el-GR" sz="2400" dirty="0" smtClean="0"/>
              <a:t>Παρουσίαση εγχειριδίου μαθήματος, </a:t>
            </a:r>
          </a:p>
          <a:p>
            <a:pPr lvl="0"/>
            <a:r>
              <a:rPr lang="el-GR" sz="2400" dirty="0" smtClean="0"/>
              <a:t>Εισαγωγικά στοιχεία Τεχνολογίας και Ποιοτικού Ελέγχου Γάλακτος και Γαλακτοκομικών, </a:t>
            </a:r>
          </a:p>
          <a:p>
            <a:pPr lvl="0"/>
            <a:r>
              <a:rPr lang="el-GR" sz="2400" dirty="0" err="1" smtClean="0"/>
              <a:t>Εξοικίωση</a:t>
            </a:r>
            <a:r>
              <a:rPr lang="el-GR" sz="2400" dirty="0" smtClean="0"/>
              <a:t> σπουδαστών με τη διατροφική αξία του γάλακτος. </a:t>
            </a:r>
          </a:p>
          <a:p>
            <a:pPr marL="0"/>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Γάλακτος</a:t>
            </a:r>
            <a:r>
              <a:rPr lang="en-US" dirty="0"/>
              <a:t> </a:t>
            </a:r>
            <a:r>
              <a:rPr lang="en-US" dirty="0" smtClean="0"/>
              <a:t>(</a:t>
            </a:r>
            <a:r>
              <a:rPr lang="el-GR" dirty="0" smtClean="0"/>
              <a:t>3 </a:t>
            </a:r>
            <a:r>
              <a:rPr lang="el-GR" dirty="0"/>
              <a:t>από </a:t>
            </a:r>
            <a:r>
              <a:rPr lang="el-GR" dirty="0" smtClean="0"/>
              <a:t>5)</a:t>
            </a:r>
            <a:endParaRPr lang="el-GR" dirty="0"/>
          </a:p>
        </p:txBody>
      </p:sp>
      <p:pic>
        <p:nvPicPr>
          <p:cNvPr id="8" name="Picture 3" descr="Εικόνα, FVO – Επίσημοι Έλεγχοι.&#10;"/>
          <p:cNvPicPr>
            <a:picLocks noChangeAspect="1" noChangeArrowheads="1"/>
          </p:cNvPicPr>
          <p:nvPr/>
        </p:nvPicPr>
        <p:blipFill>
          <a:blip r:embed="rId6">
            <a:extLst>
              <a:ext uri="{28A0092B-C50C-407E-A947-70E740481C1C}">
                <a14:useLocalDpi xmlns:a14="http://schemas.microsoft.com/office/drawing/2010/main" val="0"/>
              </a:ext>
            </a:extLst>
          </a:blip>
          <a:srcRect t="9503" r="14857" b="15767"/>
          <a:stretch>
            <a:fillRect/>
          </a:stretch>
        </p:blipFill>
        <p:spPr bwMode="auto">
          <a:xfrm>
            <a:off x="642938" y="1556792"/>
            <a:ext cx="78581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 Θέση περιεχομένου" descr="."/>
          <p:cNvSpPr>
            <a:spLocks noGrp="1"/>
          </p:cNvSpPr>
          <p:nvPr>
            <p:ph sz="quarter" idx="1"/>
            <p:custDataLst>
              <p:tags r:id="rId3"/>
            </p:custDataLst>
          </p:nvPr>
        </p:nvSpPr>
        <p:spPr>
          <a:xfrm>
            <a:off x="612648" y="980728"/>
            <a:ext cx="8153400" cy="432048"/>
          </a:xfrm>
        </p:spPr>
        <p:txBody>
          <a:bodyPr>
            <a:noAutofit/>
          </a:bodyPr>
          <a:lstStyle/>
          <a:p>
            <a:pPr>
              <a:buFontTx/>
              <a:buNone/>
            </a:pPr>
            <a:r>
              <a:rPr lang="en-US" sz="2400" dirty="0"/>
              <a:t>FVO – </a:t>
            </a:r>
            <a:r>
              <a:rPr lang="el-GR" sz="2400" dirty="0"/>
              <a:t>Επίσημοι </a:t>
            </a:r>
            <a:r>
              <a:rPr lang="el-GR" sz="2400" dirty="0" smtClean="0"/>
              <a:t>Έλεγχοι.</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Γάλακτος</a:t>
            </a:r>
            <a:r>
              <a:rPr lang="en-US" dirty="0"/>
              <a:t> </a:t>
            </a:r>
            <a:r>
              <a:rPr lang="en-US" dirty="0" smtClean="0"/>
              <a:t>(</a:t>
            </a:r>
            <a:r>
              <a:rPr lang="el-GR" dirty="0" smtClean="0"/>
              <a:t>4 </a:t>
            </a:r>
            <a:r>
              <a:rPr lang="el-GR" dirty="0"/>
              <a:t>από </a:t>
            </a:r>
            <a:r>
              <a:rPr lang="el-GR" dirty="0" smtClean="0"/>
              <a:t>5)</a:t>
            </a:r>
            <a:endParaRPr lang="el-GR" dirty="0"/>
          </a:p>
        </p:txBody>
      </p:sp>
      <p:sp>
        <p:nvSpPr>
          <p:cNvPr id="2" name="Ορθογώνιο 1" descr="."/>
          <p:cNvSpPr/>
          <p:nvPr/>
        </p:nvSpPr>
        <p:spPr>
          <a:xfrm>
            <a:off x="467544" y="980728"/>
            <a:ext cx="8208911" cy="2574231"/>
          </a:xfrm>
          <a:prstGeom prst="rect">
            <a:avLst/>
          </a:prstGeom>
        </p:spPr>
        <p:txBody>
          <a:bodyPr wrap="square">
            <a:spAutoFit/>
          </a:bodyPr>
          <a:lstStyle/>
          <a:p>
            <a:r>
              <a:rPr lang="el-GR" sz="2400" dirty="0"/>
              <a:t>Ευρήματα </a:t>
            </a:r>
            <a:r>
              <a:rPr lang="en-US" sz="2400" dirty="0"/>
              <a:t>FVO </a:t>
            </a:r>
            <a:r>
              <a:rPr lang="en-US" sz="2400" dirty="0" smtClean="0"/>
              <a:t>– 2013</a:t>
            </a:r>
            <a:r>
              <a:rPr lang="el-GR" sz="2400" dirty="0" smtClean="0"/>
              <a:t>.</a:t>
            </a:r>
          </a:p>
          <a:p>
            <a:pPr>
              <a:lnSpc>
                <a:spcPct val="200000"/>
              </a:lnSpc>
              <a:buFont typeface="Wingdings" pitchFamily="2" charset="2"/>
              <a:buChar char="ü"/>
            </a:pPr>
            <a:r>
              <a:rPr lang="el-GR" altLang="el-GR" sz="2400" dirty="0"/>
              <a:t>Μη εγκεκριμένα κέντρα συλλογής </a:t>
            </a:r>
            <a:r>
              <a:rPr lang="el-GR" altLang="el-GR" sz="2400" dirty="0" smtClean="0"/>
              <a:t>γάλακτος,</a:t>
            </a:r>
            <a:endParaRPr lang="el-GR" altLang="el-GR" sz="2400" dirty="0"/>
          </a:p>
          <a:p>
            <a:pPr>
              <a:lnSpc>
                <a:spcPct val="200000"/>
              </a:lnSpc>
              <a:buFont typeface="Wingdings" pitchFamily="2" charset="2"/>
              <a:buChar char="ü"/>
            </a:pPr>
            <a:r>
              <a:rPr lang="el-GR" altLang="el-GR" sz="2400" dirty="0"/>
              <a:t>Ανεπαρκή χαρακτηριστικά νωπού </a:t>
            </a:r>
            <a:r>
              <a:rPr lang="el-GR" altLang="el-GR" sz="2400" dirty="0" smtClean="0"/>
              <a:t>γάλακτος, </a:t>
            </a:r>
            <a:endParaRPr lang="el-GR" altLang="el-GR" sz="2400" dirty="0"/>
          </a:p>
          <a:p>
            <a:pPr>
              <a:lnSpc>
                <a:spcPct val="200000"/>
              </a:lnSpc>
              <a:buFont typeface="Wingdings" pitchFamily="2" charset="2"/>
              <a:buChar char="ü"/>
            </a:pPr>
            <a:r>
              <a:rPr lang="el-GR" altLang="el-GR" sz="2400" dirty="0"/>
              <a:t>Ελλείψεις στην εφαρμογή του </a:t>
            </a:r>
            <a:r>
              <a:rPr lang="en-US" altLang="el-GR" sz="2400" dirty="0" smtClean="0"/>
              <a:t>HACCP</a:t>
            </a:r>
            <a:r>
              <a:rPr lang="el-GR" altLang="el-GR" sz="2400" dirty="0" smtClean="0"/>
              <a:t>.</a:t>
            </a:r>
            <a:endParaRPr lang="en-US" altLang="el-GR" sz="2400" dirty="0"/>
          </a:p>
        </p:txBody>
      </p:sp>
      <p:pic>
        <p:nvPicPr>
          <p:cNvPr id="10" name="Picture 2" descr="Πίνακας, Ευρήματα FVO – 2013.&#10;Μη εγκεκριμένα κέντρα συλλογής γάλακτος,&#10;Ανεπαρκή χαρακτηριστικά νωπού γάλακτος, &#10;Ελλείψεις στην εφαρμογή του HACCP.&#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806" y="3735858"/>
            <a:ext cx="678656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Στόχος Νομοθεσίας Γάλακτος</a:t>
            </a:r>
            <a:r>
              <a:rPr lang="en-US" dirty="0"/>
              <a:t> </a:t>
            </a:r>
            <a:r>
              <a:rPr lang="en-US" dirty="0" smtClean="0"/>
              <a:t>(</a:t>
            </a:r>
            <a:r>
              <a:rPr lang="el-GR" dirty="0" smtClean="0"/>
              <a:t>5 </a:t>
            </a:r>
            <a:r>
              <a:rPr lang="el-GR" dirty="0"/>
              <a:t>από </a:t>
            </a:r>
            <a:r>
              <a:rPr lang="el-GR" dirty="0" smtClean="0"/>
              <a:t>5)</a:t>
            </a:r>
            <a:endParaRPr lang="el-GR" dirty="0"/>
          </a:p>
        </p:txBody>
      </p:sp>
      <p:sp>
        <p:nvSpPr>
          <p:cNvPr id="6" name="2 - Θέση περιεχομένου" descr="HACCP στο τυροκομείο.&#10;"/>
          <p:cNvSpPr>
            <a:spLocks noGrp="1"/>
          </p:cNvSpPr>
          <p:nvPr>
            <p:ph sz="quarter" idx="1"/>
            <p:custDataLst>
              <p:tags r:id="rId3"/>
            </p:custDataLst>
          </p:nvPr>
        </p:nvSpPr>
        <p:spPr>
          <a:xfrm>
            <a:off x="612648" y="1124744"/>
            <a:ext cx="8153400" cy="576064"/>
          </a:xfrm>
        </p:spPr>
        <p:txBody>
          <a:bodyPr>
            <a:noAutofit/>
          </a:bodyPr>
          <a:lstStyle/>
          <a:p>
            <a:pPr marL="0" indent="0">
              <a:buNone/>
            </a:pPr>
            <a:r>
              <a:rPr lang="en-US" altLang="el-GR" sz="2400" dirty="0"/>
              <a:t>HACCP </a:t>
            </a:r>
            <a:r>
              <a:rPr lang="el-GR" altLang="el-GR" sz="2400" dirty="0"/>
              <a:t>στο τυροκομείο</a:t>
            </a:r>
            <a:r>
              <a:rPr lang="el-GR" altLang="el-GR" sz="2400" dirty="0" smtClean="0"/>
              <a:t>.</a:t>
            </a:r>
            <a:endParaRPr lang="el-GR" sz="2400" dirty="0"/>
          </a:p>
        </p:txBody>
      </p:sp>
      <p:pic>
        <p:nvPicPr>
          <p:cNvPr id="11" name="Picture 15" descr="Εικόνα, logo HACCP and ISO certifi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1844824"/>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pic>
        <p:nvPicPr>
          <p:cNvPr id="10" name="Picture 13" desc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7700" y="1827510"/>
            <a:ext cx="22272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2214562"/>
            <a:ext cx="164306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969" y="3914776"/>
            <a:ext cx="1785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descr="."/>
          <p:cNvSpPr txBox="1"/>
          <p:nvPr/>
        </p:nvSpPr>
        <p:spPr>
          <a:xfrm>
            <a:off x="3155950" y="4243388"/>
            <a:ext cx="5143500" cy="40005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defRPr/>
            </a:pPr>
            <a:r>
              <a:rPr lang="el-GR" sz="2000" b="1" i="1" dirty="0">
                <a:solidFill>
                  <a:srgbClr val="FF0000"/>
                </a:solidFill>
              </a:rPr>
              <a:t>Ποιος π</a:t>
            </a:r>
            <a:r>
              <a:rPr lang="el-GR" sz="2000" i="1" dirty="0">
                <a:solidFill>
                  <a:srgbClr val="FF0000"/>
                </a:solidFill>
              </a:rPr>
              <a:t>ισ</a:t>
            </a:r>
            <a:r>
              <a:rPr lang="el-GR" sz="2000" b="1" i="1" dirty="0">
                <a:solidFill>
                  <a:srgbClr val="FF0000"/>
                </a:solidFill>
              </a:rPr>
              <a:t>τοποιείται και γιατί ?????</a:t>
            </a:r>
            <a:endParaRPr lang="en-US" sz="2000" b="1" i="1" dirty="0">
              <a:solidFill>
                <a:srgbClr val="FF0000"/>
              </a:solidFill>
            </a:endParaRPr>
          </a:p>
        </p:txBody>
      </p:sp>
      <p:pic>
        <p:nvPicPr>
          <p:cNvPr id="15" name="Picture 21" desc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67202" y="4643438"/>
            <a:ext cx="21717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132856"/>
            <a:ext cx="8208912" cy="2376264"/>
          </a:xfrm>
        </p:spPr>
        <p:txBody>
          <a:bodyPr>
            <a:noAutofit/>
          </a:bodyPr>
          <a:lstStyle/>
          <a:p>
            <a:pPr fontAlgn="auto">
              <a:spcAft>
                <a:spcPts val="0"/>
              </a:spcAft>
              <a:defRPr/>
            </a:pPr>
            <a:r>
              <a:rPr lang="el-GR" altLang="el-GR" sz="2800" dirty="0" smtClean="0">
                <a:hlinkClick r:id="rId4" action="ppaction://hlinksldjump"/>
              </a:rPr>
              <a:t>Πρωτογενής </a:t>
            </a:r>
            <a:r>
              <a:rPr lang="el-GR" altLang="el-GR" sz="2800" dirty="0">
                <a:hlinkClick r:id="rId4" action="ppaction://hlinksldjump"/>
              </a:rPr>
              <a:t>τομέας</a:t>
            </a:r>
            <a:r>
              <a:rPr lang="el-GR" sz="2800" dirty="0" smtClean="0">
                <a:hlinkClick r:id="rId4" action="ppaction://hlinksldjump"/>
              </a:rPr>
              <a:t>,</a:t>
            </a:r>
            <a:endParaRPr lang="el-GR" sz="2800" dirty="0" smtClean="0"/>
          </a:p>
          <a:p>
            <a:pPr fontAlgn="auto">
              <a:spcAft>
                <a:spcPts val="0"/>
              </a:spcAft>
              <a:defRPr/>
            </a:pPr>
            <a:r>
              <a:rPr lang="el-GR" sz="2800" dirty="0" smtClean="0">
                <a:hlinkClick r:id="rId5" action="ppaction://hlinksldjump"/>
              </a:rPr>
              <a:t>Μεταποίηση,</a:t>
            </a:r>
            <a:endParaRPr lang="el-GR" sz="2800" dirty="0" smtClean="0"/>
          </a:p>
          <a:p>
            <a:pPr fontAlgn="auto">
              <a:spcAft>
                <a:spcPts val="0"/>
              </a:spcAft>
              <a:defRPr/>
            </a:pPr>
            <a:r>
              <a:rPr lang="el-GR" sz="2800" dirty="0">
                <a:hlinkClick r:id="rId6" action="ppaction://hlinksldjump"/>
              </a:rPr>
              <a:t>Χημική σύσταση του </a:t>
            </a:r>
            <a:r>
              <a:rPr lang="el-GR" sz="2800" dirty="0" smtClean="0">
                <a:hlinkClick r:id="rId6" action="ppaction://hlinksldjump"/>
              </a:rPr>
              <a:t>γάλακτος,</a:t>
            </a:r>
            <a:endParaRPr lang="el-GR" sz="2800" dirty="0" smtClean="0"/>
          </a:p>
          <a:p>
            <a:pPr fontAlgn="auto">
              <a:spcAft>
                <a:spcPts val="0"/>
              </a:spcAft>
              <a:defRPr/>
            </a:pPr>
            <a:r>
              <a:rPr lang="el-GR" sz="2800" dirty="0">
                <a:hlinkClick r:id="rId7" action="ppaction://hlinksldjump"/>
              </a:rPr>
              <a:t>Στόχος Νομοθεσίας </a:t>
            </a:r>
            <a:r>
              <a:rPr lang="el-GR" sz="2800" dirty="0" smtClean="0">
                <a:hlinkClick r:id="rId7" action="ppaction://hlinksldjump"/>
              </a:rPr>
              <a:t>Γάλακτος.</a:t>
            </a: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a:t>Πάντα στα ΜΜΕ</a:t>
            </a:r>
          </a:p>
        </p:txBody>
      </p:sp>
      <p:grpSp>
        <p:nvGrpSpPr>
          <p:cNvPr id="8" name="Ομάδα 7" descr="Εικόνα, νέα σε εφημερίδες όσο αφορά το γάλα και τον έλεγχο ποιότητας."/>
          <p:cNvGrpSpPr/>
          <p:nvPr/>
        </p:nvGrpSpPr>
        <p:grpSpPr>
          <a:xfrm>
            <a:off x="1420813" y="1960403"/>
            <a:ext cx="5959499" cy="4060885"/>
            <a:chOff x="1420813" y="893763"/>
            <a:chExt cx="6781800" cy="4621212"/>
          </a:xfrm>
          <a:effectLst/>
        </p:grpSpPr>
        <p:pic>
          <p:nvPicPr>
            <p:cNvPr id="9" name="3 - Εικόνα" descr="."/>
            <p:cNvPicPr/>
            <p:nvPr/>
          </p:nvPicPr>
          <p:blipFill>
            <a:blip r:embed="rId5"/>
            <a:srcRect l="25792" t="10229" r="38659" b="12366"/>
            <a:stretch>
              <a:fillRect/>
            </a:stretch>
          </p:blipFill>
          <p:spPr bwMode="auto">
            <a:xfrm rot="20399561">
              <a:off x="1420813" y="1112838"/>
              <a:ext cx="2982912" cy="3952875"/>
            </a:xfrm>
            <a:prstGeom prst="rect">
              <a:avLst/>
            </a:prstGeom>
            <a:noFill/>
            <a:ln w="9525">
              <a:solidFill>
                <a:schemeClr val="tx1">
                  <a:lumMod val="75000"/>
                  <a:lumOff val="25000"/>
                </a:schemeClr>
              </a:solidFill>
              <a:miter lim="800000"/>
              <a:headEnd/>
              <a:tailEnd/>
            </a:ln>
            <a:effectLst>
              <a:outerShdw blurRad="330200" dist="711200" dir="14160000" algn="ctr" rotWithShape="0">
                <a:srgbClr val="000000">
                  <a:alpha val="81000"/>
                </a:srgbClr>
              </a:outerShdw>
            </a:effectLst>
          </p:spPr>
        </p:pic>
        <p:pic>
          <p:nvPicPr>
            <p:cNvPr id="10" name="4 - Εικόνα" descr="."/>
            <p:cNvPicPr/>
            <p:nvPr/>
          </p:nvPicPr>
          <p:blipFill>
            <a:blip r:embed="rId6"/>
            <a:srcRect l="22378" t="10534" r="40138" b="10534"/>
            <a:stretch>
              <a:fillRect/>
            </a:stretch>
          </p:blipFill>
          <p:spPr bwMode="auto">
            <a:xfrm rot="1008415">
              <a:off x="4365625" y="893763"/>
              <a:ext cx="3167063" cy="2989262"/>
            </a:xfrm>
            <a:prstGeom prst="rect">
              <a:avLst/>
            </a:prstGeom>
            <a:noFill/>
            <a:ln w="9525">
              <a:solidFill>
                <a:schemeClr val="tx1">
                  <a:lumMod val="75000"/>
                  <a:lumOff val="25000"/>
                </a:schemeClr>
              </a:solidFill>
              <a:miter lim="800000"/>
              <a:headEnd/>
              <a:tailEnd/>
            </a:ln>
            <a:effectLst>
              <a:outerShdw blurRad="330200" dist="711200" dir="14160000" algn="ctr" rotWithShape="0">
                <a:srgbClr val="000000">
                  <a:alpha val="81000"/>
                </a:srgbClr>
              </a:outerShdw>
            </a:effectLst>
          </p:spPr>
        </p:pic>
        <p:pic>
          <p:nvPicPr>
            <p:cNvPr id="11" name="5 - Εικόνα" descr="."/>
            <p:cNvPicPr/>
            <p:nvPr/>
          </p:nvPicPr>
          <p:blipFill>
            <a:blip r:embed="rId7"/>
            <a:srcRect l="11135" t="17405" r="36507" b="17710"/>
            <a:stretch>
              <a:fillRect/>
            </a:stretch>
          </p:blipFill>
          <p:spPr bwMode="auto">
            <a:xfrm rot="1060514">
              <a:off x="5437188" y="3149600"/>
              <a:ext cx="2765425" cy="2365375"/>
            </a:xfrm>
            <a:prstGeom prst="rect">
              <a:avLst/>
            </a:prstGeom>
            <a:noFill/>
            <a:ln w="9525">
              <a:solidFill>
                <a:schemeClr val="tx1">
                  <a:lumMod val="75000"/>
                  <a:lumOff val="25000"/>
                </a:schemeClr>
              </a:solidFill>
              <a:miter lim="800000"/>
              <a:headEnd/>
              <a:tailEnd/>
            </a:ln>
            <a:effectLst>
              <a:outerShdw blurRad="330200" dist="711200" dir="14160000" algn="ctr" rotWithShape="0">
                <a:srgbClr val="000000">
                  <a:alpha val="81000"/>
                </a:srgbClr>
              </a:outerShdw>
            </a:effectLst>
          </p:spPr>
        </p:pic>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a:t>Νομοθεσία &amp; Ασφάλεια Γάλακτος</a:t>
            </a:r>
          </a:p>
        </p:txBody>
      </p:sp>
      <p:pic>
        <p:nvPicPr>
          <p:cNvPr id="6" name="Picture 2" descr="Εικόνα, Νομοθεσία – Ασφάλεια – Ποιότητα από το λιβάδι στο ποτήρι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81" y="980728"/>
            <a:ext cx="6700787" cy="431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 descr="."/>
          <p:cNvSpPr>
            <a:spLocks noGrp="1" noChangeArrowheads="1"/>
          </p:cNvSpPr>
          <p:nvPr>
            <p:ph idx="1"/>
            <p:custDataLst>
              <p:tags r:id="rId3"/>
            </p:custDataLst>
          </p:nvPr>
        </p:nvSpPr>
        <p:spPr>
          <a:xfrm>
            <a:off x="435868" y="5517232"/>
            <a:ext cx="8229600" cy="479078"/>
          </a:xfrm>
        </p:spPr>
        <p:txBody>
          <a:bodyPr>
            <a:noAutofit/>
          </a:bodyPr>
          <a:lstStyle/>
          <a:p>
            <a:pPr marL="0" indent="0">
              <a:buNone/>
            </a:pPr>
            <a:r>
              <a:rPr lang="el-GR" sz="2400" dirty="0"/>
              <a:t>Νομοθεσία – Ασφάλεια – </a:t>
            </a:r>
            <a:r>
              <a:rPr lang="el-GR" sz="2400" dirty="0" smtClean="0"/>
              <a:t>Ποιότητα από </a:t>
            </a:r>
            <a:r>
              <a:rPr lang="el-GR" sz="2400" dirty="0"/>
              <a:t>το λιβάδι στο </a:t>
            </a:r>
            <a:r>
              <a:rPr lang="el-GR" sz="2400" dirty="0" smtClean="0"/>
              <a:t>ποτήρι.</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660368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smtClean="0"/>
              <a:t>Πρωτογενής τομέας</a:t>
            </a:r>
            <a:endParaRPr lang="el-GR" sz="4000" dirty="0"/>
          </a:p>
        </p:txBody>
      </p:sp>
      <p:graphicFrame>
        <p:nvGraphicFramePr>
          <p:cNvPr id="7" name="Content Placeholder 3" descr="Σχήμα, &#10;Πρωτογενής τομέας: Υγεία, Ευζωία, Ζωοτεχνία, Animal Health and welfare.&#10;&#10;Μεταποίηση: Υγιεινή, Ασφάλεια, Ποιότητα, Food and feed safety.&#10;&#10;Εμπόριο: Ενδοκοινοτικό εμπόριο, Εισαγωγές, Εξαγωγές.&#10;&#10;&#10;&#10;"/>
          <p:cNvGraphicFramePr>
            <a:graphicFrameLocks/>
          </p:cNvGraphicFramePr>
          <p:nvPr>
            <p:extLst>
              <p:ext uri="{D42A27DB-BD31-4B8C-83A1-F6EECF244321}">
                <p14:modId xmlns:p14="http://schemas.microsoft.com/office/powerpoint/2010/main" val="1782612242"/>
              </p:ext>
            </p:extLst>
          </p:nvPr>
        </p:nvGraphicFramePr>
        <p:xfrm>
          <a:off x="503238" y="1409711"/>
          <a:ext cx="4425952" cy="4827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
          <p:cNvPicPr>
            <a:picLocks noChangeAspect="1" noChangeArrowheads="1"/>
          </p:cNvPicPr>
          <p:nvPr/>
        </p:nvPicPr>
        <p:blipFill>
          <a:blip r:embed="rId9">
            <a:grayscl/>
          </a:blip>
          <a:srcRect/>
          <a:stretch>
            <a:fillRect/>
          </a:stretch>
        </p:blipFill>
        <p:spPr bwMode="auto">
          <a:xfrm>
            <a:off x="5286375" y="1518443"/>
            <a:ext cx="2714625" cy="857250"/>
          </a:xfrm>
          <a:prstGeom prst="rect">
            <a:avLst/>
          </a:prstGeom>
          <a:noFill/>
          <a:ln>
            <a:solidFill>
              <a:schemeClr val="accent1">
                <a:lumMod val="60000"/>
                <a:lumOff val="40000"/>
              </a:schemeClr>
            </a:solidFill>
          </a:ln>
        </p:spPr>
      </p:pic>
      <p:pic>
        <p:nvPicPr>
          <p:cNvPr id="10" name="Picture 4" descr="."/>
          <p:cNvPicPr>
            <a:picLocks noChangeAspect="1" noChangeArrowheads="1"/>
          </p:cNvPicPr>
          <p:nvPr/>
        </p:nvPicPr>
        <p:blipFill>
          <a:blip r:embed="rId10">
            <a:grayscl/>
          </a:blip>
          <a:srcRect/>
          <a:stretch>
            <a:fillRect/>
          </a:stretch>
        </p:blipFill>
        <p:spPr bwMode="auto">
          <a:xfrm>
            <a:off x="5357813" y="3090068"/>
            <a:ext cx="2643187" cy="1000125"/>
          </a:xfrm>
          <a:prstGeom prst="rect">
            <a:avLst/>
          </a:prstGeom>
          <a:noFill/>
          <a:ln>
            <a:solidFill>
              <a:schemeClr val="accent1">
                <a:lumMod val="60000"/>
                <a:lumOff val="40000"/>
              </a:schemeClr>
            </a:solidFill>
          </a:ln>
        </p:spPr>
      </p:pic>
      <p:pic>
        <p:nvPicPr>
          <p:cNvPr id="11" name="Picture 6" descr="."/>
          <p:cNvPicPr>
            <a:picLocks noChangeAspect="1" noChangeArrowheads="1"/>
          </p:cNvPicPr>
          <p:nvPr/>
        </p:nvPicPr>
        <p:blipFill>
          <a:blip r:embed="rId11">
            <a:grayscl/>
          </a:blip>
          <a:srcRect/>
          <a:stretch>
            <a:fillRect/>
          </a:stretch>
        </p:blipFill>
        <p:spPr bwMode="auto">
          <a:xfrm>
            <a:off x="5357813" y="4661123"/>
            <a:ext cx="2571750" cy="1000125"/>
          </a:xfrm>
          <a:prstGeom prst="rect">
            <a:avLst/>
          </a:prstGeom>
          <a:noFill/>
          <a:ln>
            <a:solidFill>
              <a:schemeClr val="accent1">
                <a:lumMod val="60000"/>
                <a:lumOff val="40000"/>
              </a:schemeClr>
            </a:solidFill>
          </a:ln>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spc="300" dirty="0" smtClean="0"/>
              <a:t>ΑΣΦΑΛΕΙΑ </a:t>
            </a:r>
            <a:r>
              <a:rPr lang="en-US" sz="4000" spc="300" dirty="0" smtClean="0"/>
              <a:t>vs</a:t>
            </a:r>
            <a:r>
              <a:rPr lang="el-GR" sz="4000" spc="300" dirty="0" smtClean="0"/>
              <a:t> ΠΟΙΟΤΗΤΑ</a:t>
            </a:r>
            <a:endParaRPr lang="el-GR" sz="4000" dirty="0"/>
          </a:p>
        </p:txBody>
      </p:sp>
      <p:pic>
        <p:nvPicPr>
          <p:cNvPr id="15" name="Picture 2" descr="Εικόνα. θεωρείται επικίνδυνη η κατανάλωση γάλακτος κατευθείαν μετά την άρμεξη."/>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71891" y="2420888"/>
            <a:ext cx="4388141" cy="283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Εικόνα 2, σωστή και εγκεκριμένη διαδικασία παραγωγής γάλακτ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05433"/>
            <a:ext cx="37528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στοιχεία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9:18:13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7,8,10,11,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15,16,6,1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7,6,3,5,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8,7,10,3,6,12,"/>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8,10,12,9,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7,10,9,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2,8,9,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6,8,17,5,"/>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9,8,10,5,11,"/>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12,8,9,15,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7,8,10,11,4,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3,8,11,10,9,"/>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9,3,11,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10,9,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2,10,11,13,12,9,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8,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6,9,4,10,11,12,"/>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7,8,6,9,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7,6,11,9,4,10,12,13,14,15,"/>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6,23,5,2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005A20E-6EB9-4DA5-AEF5-C9611DF44B0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5051</TotalTime>
  <Words>1258</Words>
  <Application>Microsoft Office PowerPoint</Application>
  <PresentationFormat>Προβολή στην οθόνη (4:3)</PresentationFormat>
  <Paragraphs>359</Paragraphs>
  <Slides>43</Slides>
  <Notes>42</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Πάντα στα ΜΜΕ</vt:lpstr>
      <vt:lpstr>Νομοθεσία &amp; Ασφάλεια Γάλακτος</vt:lpstr>
      <vt:lpstr>Πρωτογενής τομέας</vt:lpstr>
      <vt:lpstr>ΑΣΦΑΛΕΙΑ vs ΠΟΙΟΤΗΤΑ</vt:lpstr>
      <vt:lpstr>Εκτροφές αγελάδων (1 από 2)</vt:lpstr>
      <vt:lpstr>Εκτροφές αγελάδων (2 από 2)</vt:lpstr>
      <vt:lpstr>Είδη γάλακτος (1 από 2)</vt:lpstr>
      <vt:lpstr>Είδη γάλακτος (2 από 2)</vt:lpstr>
      <vt:lpstr>Ιστορικά στοιχεία </vt:lpstr>
      <vt:lpstr>Παραγωγή γάλακτος (1 από 9)</vt:lpstr>
      <vt:lpstr>Παραγωγή γάλακτος (2 από 9)</vt:lpstr>
      <vt:lpstr>Παραγωγή γάλακτος (3 από 9)</vt:lpstr>
      <vt:lpstr>Παραγωγή γάλακτος (4 από 9)</vt:lpstr>
      <vt:lpstr>Παραγωγή γάλακτος (5 από 9)</vt:lpstr>
      <vt:lpstr>Παραγωγή γάλακτος (6 από 9)</vt:lpstr>
      <vt:lpstr>Παραγωγή γάλακτος (7 από 9)</vt:lpstr>
      <vt:lpstr>Παραγωγή γάλακτος (8 από 9)</vt:lpstr>
      <vt:lpstr>Παραγωγή γάλακτος (9 από 9)</vt:lpstr>
      <vt:lpstr>Καθαριότητα Ζώων </vt:lpstr>
      <vt:lpstr>Πρακτικές συλλογής γάλακτος. </vt:lpstr>
      <vt:lpstr>Βρουκέλλωση – Χρήση Νωπού Γάλακτος. </vt:lpstr>
      <vt:lpstr>Κριτήρια Ασφάλειας &amp; Ποιότητας. </vt:lpstr>
      <vt:lpstr>Μεταποίηση (1 από 4)</vt:lpstr>
      <vt:lpstr>Μεταποίηση (2 από 4)</vt:lpstr>
      <vt:lpstr>Μεταποίηση (3 από 4)</vt:lpstr>
      <vt:lpstr>Μεταποίηση (4 από 4)</vt:lpstr>
      <vt:lpstr>Μέγεθος επιχειρήσεων γάλακτος στην Ε.Ε</vt:lpstr>
      <vt:lpstr>Βιομηχανία γάλακτος &amp; προϊόντων</vt:lpstr>
      <vt:lpstr>Ασφάλεια και Ποιότητα γάλακτος</vt:lpstr>
      <vt:lpstr>Χημική σύσταση του γάλακτος (1 από 3)</vt:lpstr>
      <vt:lpstr>Χημική σύσταση του γάλακτος (2 από 3)</vt:lpstr>
      <vt:lpstr>Χημική σύσταση του γάλακτος (3 από 3)</vt:lpstr>
      <vt:lpstr>Στόχος Νομοθεσίας Γάλακτος (1 από 5)</vt:lpstr>
      <vt:lpstr>Στόχος Νομοθεσίας Γάλακτος (2 από 5)</vt:lpstr>
      <vt:lpstr>Στόχος Νομοθεσίας Γάλακτος (3 από 5)</vt:lpstr>
      <vt:lpstr>Στόχος Νομοθεσίας Γάλακτος (4 από 5)</vt:lpstr>
      <vt:lpstr>Στόχος Νομοθεσίας Γάλακτος (5 από 5)</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Εισαγωγικά στοιχεία.</dc:subject>
  <dc:creator>Ελένη Μαλισσιόβα</dc:creator>
  <cp:keywords>Εισαγωγικά στοιχεία</cp:keywords>
  <cp:lastModifiedBy>Windows User</cp:lastModifiedBy>
  <cp:revision>448</cp:revision>
  <dcterms:created xsi:type="dcterms:W3CDTF">2012-09-06T09:03:05Z</dcterms:created>
  <dcterms:modified xsi:type="dcterms:W3CDTF">2015-11-29T07:20:43Z</dcterms:modified>
</cp:coreProperties>
</file>