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1"/>
  </p:notes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5" r:id="rId31"/>
    <p:sldId id="287" r:id="rId32"/>
    <p:sldId id="291" r:id="rId33"/>
    <p:sldId id="288" r:id="rId34"/>
    <p:sldId id="289" r:id="rId35"/>
    <p:sldId id="290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custDataLst>
    <p:tags r:id="rId42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gs" Target="tags/tag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76A0A-CAF0-4FBC-AC57-680F97B481A0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C7A04-9958-4F7F-B42A-0B950BC6D4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548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95A2F8-0C18-4E98-9BC9-2EA460E61CBB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56EC-6D20-410D-B230-6FBBE63344D6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634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9107-2FF5-48CD-AE42-377CBD9283A3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13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6D19-901B-4262-AD1F-90B1D7F31B52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64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187A-56C7-467A-96C6-FB0B641AB98F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367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95A7-4640-4D54-A59F-36DE60562FA5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089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ABDD-F60A-4EEC-AF63-B7CC307315FD}" type="datetime1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005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B9B2-6848-4ABD-BBA8-76429B0C50F8}" type="datetime1">
              <a:rPr lang="el-GR" smtClean="0"/>
              <a:t>16/11/2015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616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78A8-3932-4113-B5D7-534ABCDBB4DC}" type="datetime1">
              <a:rPr lang="el-GR" smtClean="0"/>
              <a:t>16/11/2015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180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8C60-EB0E-4CAD-A6D4-9054CB0962F5}" type="datetime1">
              <a:rPr lang="el-GR" smtClean="0"/>
              <a:t>16/11/2015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97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A3FC-F13E-4EE3-8F2A-90E1C09DE0AC}" type="datetime1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164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ED05-BA5E-4E1E-86A1-550421619AB2}" type="datetime1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7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11312-6331-4C33-97A2-8DA4BE99B938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Στρατηγική Παραγωγής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A9FA5-33F2-4EB2-947B-A7002E83F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825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creativecommons.org/licenses/by-nc-sa/4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2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cdev.teilar.gr/courses/DDE101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deed.el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slide" Target="slide28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22.xml"/><Relationship Id="rId5" Type="http://schemas.openxmlformats.org/officeDocument/2006/relationships/slide" Target="slide1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</p:nvPr>
        </p:nvSpPr>
        <p:spPr>
          <a:xfrm>
            <a:off x="381000" y="1887537"/>
            <a:ext cx="8382000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Διοίκηση Λειτουργιών </a:t>
            </a:r>
            <a:br>
              <a:rPr lang="el-GR" alt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l-GR" alt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και Παραγωγής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467544" y="3322712"/>
            <a:ext cx="8280920" cy="231608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Ενότητα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Στρατηγική Παραγωγής.</a:t>
            </a:r>
            <a:endParaRPr lang="el-GR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Διδάσκων: Β</a:t>
            </a: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ασιλική Καζαντζή, 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Επίκουρος Καθηγήτρια.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Τμήμα Διοίκηση Επιχειρήσεων. 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5" tooltip="Μετάβαση σε www.edulll.g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Εικόνα 1" descr=" Λογότυπο για άδειες χρήσης creative commons, b y, n c, s a " title="Λογότυπο creative commons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94928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59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Ανάλυση εξωτερικού περιβάλλοντος </a:t>
            </a:r>
            <a:r>
              <a:rPr lang="el-GR" b="1" dirty="0" smtClean="0"/>
              <a:t>(2 </a:t>
            </a:r>
            <a:r>
              <a:rPr lang="el-GR" b="1" dirty="0"/>
              <a:t>από 5</a:t>
            </a:r>
            <a:r>
              <a:rPr lang="el-GR" b="1" dirty="0" smtClean="0"/>
              <a:t>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Οι περιορισμοί μπορεί να είναι</a:t>
            </a:r>
            <a:r>
              <a:rPr lang="en-US" altLang="el-GR" sz="2400" kern="0" dirty="0">
                <a:solidFill>
                  <a:srgbClr val="000000"/>
                </a:solidFill>
              </a:rPr>
              <a:t>: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Οικονομικοί (επιτόκια, όροι δανεισμού, δασμολογικό καθεστώς).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Θεσμικοί (όροι υπερωριακής εργασίας εργαζομένων, τήρησης προδιαγραφών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Ευρωπαϊκής Ένωσης.).</a:t>
            </a:r>
            <a:endParaRPr lang="el-GR" altLang="el-GR" sz="2200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Περιβαλλοντικοί (ανώτατα όρια στη ρύπανση εδάφους, αέρα, υδάτινων πόρων,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και άλλα).</a:t>
            </a:r>
            <a:endParaRPr lang="el-GR" altLang="el-GR" sz="2200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Τεχνολογικοί (νέες τεχνολογίες προϊόντων και παραγωγικών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διαδικασιών, </a:t>
            </a:r>
            <a:r>
              <a:rPr lang="el-GR" altLang="el-GR" sz="2200" kern="0" dirty="0">
                <a:solidFill>
                  <a:srgbClr val="000000"/>
                </a:solidFill>
              </a:rPr>
              <a:t>και απαρχαίωση υφιστάμενων).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Κοινωνικοί (σχέσεις κοινωνικών εταίρων, συμβολή στην παραγωγικότητα,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και άλλα).</a:t>
            </a:r>
            <a:endParaRPr lang="en-US" altLang="el-GR" sz="2200" kern="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Ανάλυση εξωτερικού περιβάλλοντος </a:t>
            </a:r>
            <a:r>
              <a:rPr lang="el-GR" b="1" dirty="0" smtClean="0"/>
              <a:t>(3 </a:t>
            </a:r>
            <a:r>
              <a:rPr lang="el-GR" b="1" dirty="0"/>
              <a:t>από 5</a:t>
            </a:r>
            <a:r>
              <a:rPr lang="el-GR" b="1" dirty="0" smtClean="0"/>
              <a:t>)</a:t>
            </a:r>
            <a:endParaRPr lang="el-GR" dirty="0"/>
          </a:p>
        </p:txBody>
      </p:sp>
      <p:pic>
        <p:nvPicPr>
          <p:cNvPr id="12" name="Θέση περιεχομένου 1" descr="Εικόνα του πίνακα στον οποίο απεικονίζονται τα εξής:&#10;1) Τα χαρακτηριστικά του κλάδου του εξωτερικού περιβάλλοντος, όπως το μέγεθος αγοράς, ο ρυθμός ανάπτυξης αγοράς, η ευχέρεια εισόδου, και πολλά άλλα χαρακτηριστικά. &#10;2) Η κλίμακα αξιολόγησης, πολύ αρνητικό έως πολύ θετικό,  όλων των παραπάνω χαρακτηριστικών, που αφορούν το έτος 2014. 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78" y="1711349"/>
            <a:ext cx="7744043" cy="4525963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Ανάλυση εξωτερικού περιβάλλοντος </a:t>
            </a:r>
            <a:r>
              <a:rPr lang="el-GR" b="1" dirty="0" smtClean="0"/>
              <a:t>(4 </a:t>
            </a:r>
            <a:r>
              <a:rPr lang="el-GR" b="1" dirty="0"/>
              <a:t>από </a:t>
            </a:r>
            <a:r>
              <a:rPr lang="el-GR" b="1" dirty="0" smtClean="0"/>
              <a:t>5)</a:t>
            </a:r>
            <a:endParaRPr lang="el-GR" dirty="0"/>
          </a:p>
        </p:txBody>
      </p:sp>
      <p:pic>
        <p:nvPicPr>
          <p:cNvPr id="10" name="Θέση περιεχομένου 1" descr="Εικόνα του πίνακα στον οποίο απεικονίζονται τα εξής:&#10;1) Τα οικονομικά χαρακτηριστικά του εξωτερικού περιβάλλοντος, όπως ο ρυθμός ανάπτυξης, ο πληθωρισμός, η συναλλαγματικές ισοτιμίες, και πολλά άλλα χαρακτηριστικά. &#10;2) Η κλίμακα αξιολόγησης, πολύ αρνητικό έως πολύ θετικό,  όλων των παραπάνω χαρακτηριστικών, που αφορούν το έτος 2014. 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2760"/>
            <a:ext cx="8229600" cy="4352544"/>
          </a:xfrm>
        </p:spPr>
      </p:pic>
      <p:sp>
        <p:nvSpPr>
          <p:cNvPr id="4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1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Ανάλυση εξωτερικού περιβάλλοντος </a:t>
            </a:r>
            <a:r>
              <a:rPr lang="el-GR" b="1" dirty="0" smtClean="0"/>
              <a:t>(5 </a:t>
            </a:r>
            <a:r>
              <a:rPr lang="el-GR" b="1" dirty="0"/>
              <a:t>από </a:t>
            </a:r>
            <a:r>
              <a:rPr lang="el-GR" b="1" dirty="0" smtClean="0"/>
              <a:t>5)</a:t>
            </a:r>
            <a:endParaRPr lang="el-GR" dirty="0"/>
          </a:p>
        </p:txBody>
      </p:sp>
      <p:pic>
        <p:nvPicPr>
          <p:cNvPr id="8" name="Θέση περιεχομένου 1" descr="Εικόνα του πίνακα στον οποίο απεικονίζονται τα εξής:&#10;1) Τα κοινωνικά χαρακτηριστικά του εξωτερικού περιβάλλοντος, όπως η προσαρμοστικότητα ατόμων, οι αξίες και η συμπεριφορά σε θέματα εργασίας, τα καταναλωτικά πρότυπα, και  άλλα χαρακτηριστικά. &#10;2) Η κλίμακα αξιολόγησης, πολύ αρνητικό έως πολύ θετικό,  όλων των παραπάνω χαρακτηριστικών, που αφορούν το έτος 2014. 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2856"/>
            <a:ext cx="8229600" cy="3742944"/>
          </a:xfrm>
        </p:spPr>
      </p:pic>
      <p:sp>
        <p:nvSpPr>
          <p:cNvPr id="4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Ανάγκη για ευελιξία και προσαρμοστικότητα (1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Η επιβίωση και επιτυχία μιας επιχείρησης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σήμερα, </a:t>
            </a:r>
            <a:r>
              <a:rPr lang="el-GR" altLang="el-GR" sz="2400" kern="0" dirty="0">
                <a:solidFill>
                  <a:srgbClr val="000000"/>
                </a:solidFill>
              </a:rPr>
              <a:t>εξαρτάται σημαντικά από την ευελιξία και προσαρμοστικότητά της στις μεταβαλλόμενες συνθήκες της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αγοράς, </a:t>
            </a:r>
            <a:r>
              <a:rPr lang="el-GR" altLang="el-GR" sz="2400" kern="0" dirty="0">
                <a:solidFill>
                  <a:srgbClr val="000000"/>
                </a:solidFill>
              </a:rPr>
              <a:t>και στα προσφερόμενα μέσα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παραγωγής.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Ανάγκη για ποικιλία στα προσφερόμενα προϊόντα </a:t>
            </a:r>
            <a:r>
              <a:rPr lang="en-US" altLang="el-GR" sz="2400" kern="0" dirty="0">
                <a:solidFill>
                  <a:srgbClr val="000000"/>
                </a:solidFill>
              </a:rPr>
              <a:t>vs.</a:t>
            </a:r>
            <a:r>
              <a:rPr lang="el-GR" altLang="el-GR" sz="2400" kern="0" dirty="0">
                <a:solidFill>
                  <a:srgbClr val="000000"/>
                </a:solidFill>
              </a:rPr>
              <a:t> ανάγκη συμπίεσης του κόστους παραγωγής (π.χ. τυποποιημένα προϊόντα ευρείας κατανάλωσης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).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Ευελιξία με κατάλληλη σχεδίαση</a:t>
            </a:r>
            <a:r>
              <a:rPr lang="en-US" altLang="el-GR" sz="2400" kern="0" dirty="0">
                <a:solidFill>
                  <a:srgbClr val="000000"/>
                </a:solidFill>
              </a:rPr>
              <a:t>:</a:t>
            </a:r>
          </a:p>
          <a:p>
            <a:pPr marL="1258887" lvl="1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 smtClean="0">
                <a:solidFill>
                  <a:srgbClr val="000000"/>
                </a:solidFill>
              </a:rPr>
              <a:t>Προϊόντων.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258887" lvl="1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Παραγωγικής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διαδικασίας</a:t>
            </a:r>
            <a:r>
              <a:rPr lang="el-GR" altLang="el-GR" sz="2400" dirty="0" smtClean="0"/>
              <a:t>.</a:t>
            </a:r>
            <a:endParaRPr lang="el-GR" altLang="el-GR" sz="24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prstClr val="black"/>
                </a:solidFill>
              </a:rPr>
              <a:t>Ανάγκη για ευελιξία και προσαρμοστικότητα </a:t>
            </a:r>
            <a:r>
              <a:rPr lang="el-GR" b="1" dirty="0" smtClean="0">
                <a:solidFill>
                  <a:prstClr val="black"/>
                </a:solidFill>
              </a:rPr>
              <a:t>(2 </a:t>
            </a:r>
            <a:r>
              <a:rPr lang="el-GR" b="1" dirty="0">
                <a:solidFill>
                  <a:prstClr val="black"/>
                </a:solidFill>
              </a:rPr>
              <a:t>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Ευελιξία με κατάλληλη σχεδίαση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προϊόντων: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258887" lvl="1" indent="-34290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Σπονδυλωτή σχεδίαση (</a:t>
            </a:r>
            <a:r>
              <a:rPr lang="en-US" altLang="el-GR" sz="2000" kern="0" dirty="0">
                <a:solidFill>
                  <a:srgbClr val="000000"/>
                </a:solidFill>
              </a:rPr>
              <a:t>modular design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)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,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kern="0" dirty="0">
                <a:solidFill>
                  <a:srgbClr val="000000"/>
                </a:solidFill>
              </a:rPr>
              <a:t>όπου είναι εφικτή η μαζική παραγωγή, ενώ παρέχεται ποικιλία στο ίδιο βασικό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προϊόν, π.χ</a:t>
            </a:r>
            <a:r>
              <a:rPr lang="el-GR" altLang="el-GR" sz="2000" kern="0" dirty="0">
                <a:solidFill>
                  <a:srgbClr val="000000"/>
                </a:solidFill>
              </a:rPr>
              <a:t>. βιομηχανία κατασκευής </a:t>
            </a:r>
            <a:r>
              <a:rPr lang="en-US" altLang="el-GR" sz="2000" kern="0" dirty="0">
                <a:solidFill>
                  <a:srgbClr val="000000"/>
                </a:solidFill>
              </a:rPr>
              <a:t>PC</a:t>
            </a:r>
            <a:r>
              <a:rPr lang="el-GR" altLang="el-GR" sz="2000" kern="0" dirty="0">
                <a:solidFill>
                  <a:srgbClr val="000000"/>
                </a:solidFill>
              </a:rPr>
              <a:t> χρησιμοποιεί 3 είδη μικροεπεξεργαστών, 4 είδη σκληρού δίσκου και 2 είδη οθόνης. Μπορεί να κατασκευάσει 24 διαφορετικά μοντέλα με την ίδια παραγωγική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διαδικασία.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Ευελιξία με κατάλληλη σχεδίαση παραγωγικής διαδικασίας</a:t>
            </a:r>
            <a:r>
              <a:rPr lang="en-US" altLang="el-GR" sz="2400" kern="0" dirty="0">
                <a:solidFill>
                  <a:srgbClr val="000000"/>
                </a:solidFill>
              </a:rPr>
              <a:t>:</a:t>
            </a:r>
          </a:p>
          <a:p>
            <a:pPr marL="1258887" lvl="1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Εκπαίδευση εργαζομένων σε πολλαπλές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ειδικότητες, </a:t>
            </a:r>
            <a:r>
              <a:rPr lang="el-GR" altLang="el-GR" sz="2000" kern="0" dirty="0">
                <a:solidFill>
                  <a:srgbClr val="000000"/>
                </a:solidFill>
              </a:rPr>
              <a:t>για γρήγορη προσαρμογή στις αλλαγές προϊόντων και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διαδικασιών.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258887" lvl="1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Ευελιξία στον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εξοπλισμό</a:t>
            </a:r>
            <a:r>
              <a:rPr lang="el-GR" altLang="el-GR" sz="2000" dirty="0" smtClean="0"/>
              <a:t>.</a:t>
            </a:r>
            <a:endParaRPr lang="el-GR" altLang="el-GR" sz="20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mtClean="0">
                <a:solidFill>
                  <a:schemeClr val="tx1"/>
                </a:solidFill>
              </a:rPr>
              <a:t>15</a:t>
            </a:fld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32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l-GR" b="1" dirty="0" smtClean="0"/>
              <a:t>Επιχειρηματική στρατηγική </a:t>
            </a:r>
            <a:br>
              <a:rPr lang="el-GR" b="1" dirty="0" smtClean="0"/>
            </a:br>
            <a:r>
              <a:rPr lang="el-GR" b="1" dirty="0" smtClean="0"/>
              <a:t>(1 από 3)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lvl="0" indent="-354013" eaLnBrk="0" fontAlgn="base" hangingPunct="0">
              <a:spcBef>
                <a:spcPts val="0"/>
              </a:spcBef>
              <a:buClr>
                <a:srgbClr val="FF4146"/>
              </a:buClr>
              <a:buSzPct val="75000"/>
              <a:buNone/>
            </a:pPr>
            <a:endParaRPr lang="el-GR" altLang="el-GR" sz="1800" b="1" i="1" kern="0" dirty="0" smtClean="0">
              <a:solidFill>
                <a:srgbClr val="000000"/>
              </a:solidFill>
            </a:endParaRPr>
          </a:p>
          <a:p>
            <a:pPr marL="354013" lvl="0" indent="-354013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FF4146"/>
              </a:buClr>
              <a:buSzPct val="75000"/>
              <a:buNone/>
            </a:pPr>
            <a:r>
              <a:rPr lang="el-GR" altLang="el-GR" b="1" i="1" kern="0" dirty="0" smtClean="0">
                <a:solidFill>
                  <a:srgbClr val="000000"/>
                </a:solidFill>
              </a:rPr>
              <a:t>Προσδιορίζει:</a:t>
            </a:r>
            <a:endParaRPr lang="el-GR" altLang="el-GR" b="1" i="1" kern="0" dirty="0">
              <a:solidFill>
                <a:srgbClr val="000000"/>
              </a:solidFill>
            </a:endParaRPr>
          </a:p>
          <a:p>
            <a:pPr marL="754063" lvl="1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Το είδος της επιχειρηματικής δραστηριότητας που θα απασχολήσει την </a:t>
            </a:r>
            <a:r>
              <a:rPr lang="el-GR" altLang="el-GR" kern="0" dirty="0" smtClean="0">
                <a:solidFill>
                  <a:srgbClr val="000000"/>
                </a:solidFill>
              </a:rPr>
              <a:t>επιχείρηση.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1601787" lvl="2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Προϊόντα/υπηρεσίες.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1601787" lvl="2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Τμήματα αγοράς (</a:t>
            </a:r>
            <a:r>
              <a:rPr lang="el-GR" altLang="el-GR" kern="0" dirty="0" smtClean="0">
                <a:solidFill>
                  <a:srgbClr val="000000"/>
                </a:solidFill>
              </a:rPr>
              <a:t>αγορές - στόχοι).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1601787" lvl="2" indent="-342000" eaLnBrk="0" fontAlgn="base" hangingPunct="0">
              <a:spcBef>
                <a:spcPts val="0"/>
              </a:spcBef>
              <a:spcAft>
                <a:spcPts val="30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Τεχνολογία.</a:t>
            </a:r>
          </a:p>
          <a:p>
            <a:pPr marL="342000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777777"/>
              </a:buClr>
              <a:buFont typeface="Wingdings" panose="05000000000000000000" pitchFamily="2" charset="2"/>
              <a:buChar char="Ø"/>
            </a:pPr>
            <a:r>
              <a:rPr lang="el-GR" altLang="el-GR" sz="2000" i="1" kern="0" dirty="0" smtClean="0">
                <a:solidFill>
                  <a:srgbClr val="000000"/>
                </a:solidFill>
              </a:rPr>
              <a:t>Επιλέγονται </a:t>
            </a:r>
            <a:r>
              <a:rPr lang="el-GR" altLang="el-GR" sz="2000" i="1" kern="0" dirty="0">
                <a:solidFill>
                  <a:srgbClr val="000000"/>
                </a:solidFill>
              </a:rPr>
              <a:t>με τρόπο που να ενισχύουν την ανταγωνιστική θέση της </a:t>
            </a:r>
            <a:r>
              <a:rPr lang="el-GR" altLang="el-GR" sz="2000" i="1" kern="0" dirty="0" smtClean="0">
                <a:solidFill>
                  <a:srgbClr val="000000"/>
                </a:solidFill>
              </a:rPr>
              <a:t>επιχείρησης.</a:t>
            </a:r>
            <a:endParaRPr lang="el-GR" altLang="el-GR" sz="2000" i="1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Επιχειρηματική στρατηγική </a:t>
            </a:r>
            <a:br>
              <a:rPr lang="el-GR" b="1" dirty="0"/>
            </a:br>
            <a:r>
              <a:rPr lang="el-GR" b="1" dirty="0" smtClean="0"/>
              <a:t>(2 </a:t>
            </a:r>
            <a:r>
              <a:rPr lang="el-GR" b="1" dirty="0"/>
              <a:t>από </a:t>
            </a:r>
            <a:r>
              <a:rPr lang="el-GR" b="1" dirty="0" smtClean="0"/>
              <a:t>3)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marL="754063" lvl="1" indent="-342000"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Τον τρόπο εξασφάλισης, κατανομής και απασχόλησης των πόρων</a:t>
            </a:r>
            <a:r>
              <a:rPr lang="en-US" altLang="el-GR" sz="2400" kern="0" dirty="0">
                <a:solidFill>
                  <a:srgbClr val="000000"/>
                </a:solidFill>
              </a:rPr>
              <a:t>:</a:t>
            </a:r>
          </a:p>
          <a:p>
            <a:pPr marL="1601787" lvl="2" indent="-342000"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Ανθρώπινου δυναμικού.</a:t>
            </a:r>
          </a:p>
          <a:p>
            <a:pPr marL="1601787" lvl="2" indent="-342000"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Λοιπών οικονομικών πόρων (εγκαταστάσεων, εξοπλισμού, και άλλα).</a:t>
            </a:r>
          </a:p>
          <a:p>
            <a:pPr marL="754063" lvl="1" indent="-354013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Τους συγκεκριμένους σκοπούς που εξυπηρετούνται από την επιχειρηματική δραστηριότητα. Αυτοί προσδιορίζονται από τον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τρόπο, </a:t>
            </a:r>
            <a:r>
              <a:rPr lang="el-GR" altLang="el-GR" sz="2400" kern="0" dirty="0">
                <a:solidFill>
                  <a:srgbClr val="000000"/>
                </a:solidFill>
              </a:rPr>
              <a:t>και βαθμό ικανοποίησης των ενδιαφερόμενων μερών (</a:t>
            </a:r>
            <a:r>
              <a:rPr lang="en-US" altLang="el-GR" sz="2400" kern="0" dirty="0">
                <a:solidFill>
                  <a:srgbClr val="000000"/>
                </a:solidFill>
              </a:rPr>
              <a:t>stakeholders)</a:t>
            </a:r>
            <a:r>
              <a:rPr lang="el-GR" altLang="el-GR" sz="2400" kern="0" dirty="0">
                <a:solidFill>
                  <a:srgbClr val="000000"/>
                </a:solidFill>
              </a:rPr>
              <a:t> στην επιχείρηση (πελάτες, εργαζόμενοι, μέτοχοι, προμηθευτές, κοινωνικό σύνολο)</a:t>
            </a:r>
            <a:r>
              <a:rPr lang="el-GR" altLang="el-GR" sz="2400" dirty="0">
                <a:solidFill>
                  <a:prstClr val="black"/>
                </a:solidFill>
              </a:rPr>
              <a:t>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3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Επιχειρηματική στρατηγική </a:t>
            </a:r>
            <a:br>
              <a:rPr lang="el-GR" b="1" dirty="0"/>
            </a:br>
            <a:r>
              <a:rPr lang="el-GR" b="1" dirty="0" smtClean="0"/>
              <a:t>(3 </a:t>
            </a:r>
            <a:r>
              <a:rPr lang="el-GR" b="1" dirty="0"/>
              <a:t>από </a:t>
            </a:r>
            <a:r>
              <a:rPr lang="el-GR" b="1" dirty="0" smtClean="0"/>
              <a:t>3)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-354013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b="1" i="1" kern="0" dirty="0">
                <a:solidFill>
                  <a:srgbClr val="000000"/>
                </a:solidFill>
              </a:rPr>
              <a:t>Διαδικασία </a:t>
            </a:r>
            <a:r>
              <a:rPr lang="el-GR" altLang="el-GR" sz="2800" b="1" i="1" kern="0" dirty="0" smtClean="0">
                <a:solidFill>
                  <a:srgbClr val="000000"/>
                </a:solidFill>
              </a:rPr>
              <a:t>διαμόρφωσης επιχειρηματικής στρατηγικής:</a:t>
            </a:r>
            <a:endParaRPr lang="el-GR" altLang="el-GR" sz="2800" b="1" i="1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Πρώτη </a:t>
            </a:r>
            <a:r>
              <a:rPr lang="el-GR" altLang="el-GR" kern="0" dirty="0" smtClean="0">
                <a:solidFill>
                  <a:srgbClr val="000000"/>
                </a:solidFill>
              </a:rPr>
              <a:t>Φάση.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2116137" lvl="3" indent="-3429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Αποστολή επιχείρησης</a:t>
            </a:r>
            <a:r>
              <a:rPr lang="en-US" altLang="el-GR" sz="2200" kern="0" dirty="0">
                <a:solidFill>
                  <a:srgbClr val="000000"/>
                </a:solidFill>
              </a:rPr>
              <a:t>:</a:t>
            </a:r>
            <a:r>
              <a:rPr lang="el-GR" altLang="el-GR" sz="2200" kern="0" dirty="0">
                <a:solidFill>
                  <a:srgbClr val="000000"/>
                </a:solidFill>
              </a:rPr>
              <a:t> ο λόγος ύπαρξής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της.</a:t>
            </a:r>
            <a:endParaRPr lang="el-GR" altLang="el-GR" sz="2200" kern="0" dirty="0">
              <a:solidFill>
                <a:srgbClr val="000000"/>
              </a:solidFill>
            </a:endParaRPr>
          </a:p>
          <a:p>
            <a:pPr marL="2116137" lvl="3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Φιλοσοφία</a:t>
            </a:r>
            <a:r>
              <a:rPr lang="en-US" altLang="el-GR" sz="2200" kern="0" dirty="0">
                <a:solidFill>
                  <a:srgbClr val="000000"/>
                </a:solidFill>
              </a:rPr>
              <a:t>: </a:t>
            </a:r>
            <a:r>
              <a:rPr lang="el-GR" altLang="el-GR" sz="2200" kern="0" dirty="0">
                <a:solidFill>
                  <a:srgbClr val="000000"/>
                </a:solidFill>
              </a:rPr>
              <a:t>σύστημα αξιών που διέπει τις δραστηριότητες και συμπεριφορά των στελεχών της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επιχείρησης.</a:t>
            </a:r>
            <a:endParaRPr lang="el-GR" altLang="el-GR" sz="2200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Δεύτερη </a:t>
            </a:r>
            <a:r>
              <a:rPr lang="el-GR" altLang="el-GR" kern="0" dirty="0" smtClean="0">
                <a:solidFill>
                  <a:srgbClr val="000000"/>
                </a:solidFill>
              </a:rPr>
              <a:t>Φάση.</a:t>
            </a:r>
            <a:endParaRPr lang="en-US" altLang="el-GR" kern="0" dirty="0">
              <a:solidFill>
                <a:srgbClr val="000000"/>
              </a:solidFill>
            </a:endParaRPr>
          </a:p>
          <a:p>
            <a:pPr marL="2116137" lvl="3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Ανάλυση εσωτερικού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περιβάλλοντος.</a:t>
            </a:r>
            <a:endParaRPr lang="el-GR" altLang="el-GR" sz="2200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Τρίτη </a:t>
            </a:r>
            <a:r>
              <a:rPr lang="el-GR" altLang="el-GR" kern="0" dirty="0" smtClean="0">
                <a:solidFill>
                  <a:srgbClr val="000000"/>
                </a:solidFill>
              </a:rPr>
              <a:t>Φάση.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2116137" lvl="3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Ολοκληρωμένη ανάλυση εξωτερικού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περιβάλλοντος</a:t>
            </a:r>
            <a:r>
              <a:rPr lang="el-GR" altLang="el-GR" sz="2200" dirty="0" smtClean="0"/>
              <a:t>.</a:t>
            </a:r>
            <a:endParaRPr lang="el-GR" altLang="el-GR" sz="22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4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l-GR" b="1" dirty="0" smtClean="0"/>
              <a:t>Διαμόρφωση επιχειρηματικής στρατηγικής</a:t>
            </a:r>
            <a:endParaRPr lang="el-GR" sz="4800" dirty="0"/>
          </a:p>
        </p:txBody>
      </p:sp>
      <p:pic>
        <p:nvPicPr>
          <p:cNvPr id="8" name="Θέση περιεχομένου 1" descr="Εικόνα μπλοκ διαγράμματος. Πιο αναλυτικά, στην διαδικασία διαμόρφωσης επιχειρηματικής στρατηγικής, εισέρχονται τα εξής;&#10;1) Η επιχειρηματική φιλοσοφία, και η αποστολή της επιχείρησης.&#10;2) Η ανάλυση εσωτερικού περιβάλλοντος, όπως η αξιοποίηση πείρας και μελλοντικών δραστηριοτήτων, ο προσδιορισμός κινητήριων δυνάμεων, και άλλα.&#10;3) Η ανάλυση εξωτερικού περιβάλλοντος, όπως η αξιολόγηση πείρας και ανταγωνιστών, τα χαρακτηριστικά περιβάλλοντος, και τα σενάρια εξελίξεων.&#10;Από την διαδικασία διαμόρφωσης επιχειρηματικής στρατηγικής, εξέρχεται η επιχειρηματική στρατηγική, η οποία περιλαμβάνει, τις στρατηγικές επιλογές και τα κριτήρια αποτελεσματικότητας.&#10;Από την επιχειρηματική στρατηγική, εξέρχονται η στρατηγική μαρκετινγκ, η στρατηγική παραγωγής, και η στρατηγική χρηματοοικονομικής, από την οποία οδηγούμαστε πάλι πίσω στην επιχειρηματική στρατηγική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8280920" cy="4726524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06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Στρατηγική παραγωγής </a:t>
            </a:r>
            <a:br>
              <a:rPr lang="el-GR" b="1" dirty="0" smtClean="0"/>
            </a:br>
            <a:r>
              <a:rPr lang="el-GR" b="1" dirty="0" smtClean="0"/>
              <a:t>(1 από 2)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lvl="0" indent="-354013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400" b="1" i="1" kern="0" dirty="0">
                <a:solidFill>
                  <a:srgbClr val="000000"/>
                </a:solidFill>
              </a:rPr>
              <a:t>Διαδικασία διαμόρφωσης στρατηγικής </a:t>
            </a:r>
            <a:r>
              <a:rPr lang="el-GR" altLang="el-GR" sz="2400" b="1" i="1" kern="0" dirty="0" smtClean="0">
                <a:solidFill>
                  <a:srgbClr val="000000"/>
                </a:solidFill>
              </a:rPr>
              <a:t>παραγωγής.</a:t>
            </a:r>
            <a:endParaRPr lang="el-GR" altLang="el-GR" sz="2400" b="1" i="1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Προσδιορισμός αποστολής της παραγωγής –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αυτή </a:t>
            </a:r>
            <a:r>
              <a:rPr lang="el-GR" altLang="el-GR" sz="2200" kern="0" dirty="0">
                <a:solidFill>
                  <a:srgbClr val="000000"/>
                </a:solidFill>
              </a:rPr>
              <a:t>καθορίζεται από τους σκοπούς που πρέπει να επιδιώξει, ώστε να εφαρμοστεί αποτελεσματικά η επιχειρησιακή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στρατηγική. </a:t>
            </a:r>
          </a:p>
          <a:p>
            <a:pPr marL="342000" lvl="0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200" kern="0" dirty="0" smtClean="0">
                <a:solidFill>
                  <a:srgbClr val="000000"/>
                </a:solidFill>
              </a:rPr>
              <a:t>Κριτήρια </a:t>
            </a:r>
            <a:r>
              <a:rPr lang="el-GR" altLang="el-GR" sz="2200" kern="0" dirty="0">
                <a:solidFill>
                  <a:srgbClr val="000000"/>
                </a:solidFill>
              </a:rPr>
              <a:t>στρατηγικής σημασίας για την αξιολόγηση της λειτουργίας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παραγωγής:</a:t>
            </a:r>
            <a:endParaRPr lang="el-GR" altLang="el-GR" sz="2200" kern="0" dirty="0">
              <a:solidFill>
                <a:srgbClr val="000000"/>
              </a:solidFill>
            </a:endParaRPr>
          </a:p>
          <a:p>
            <a:pPr marL="915987" lvl="1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1.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Κόστος </a:t>
            </a:r>
            <a:r>
              <a:rPr lang="el-GR" altLang="el-GR" sz="2000" i="1" kern="0" dirty="0" smtClean="0">
                <a:solidFill>
                  <a:srgbClr val="000000"/>
                </a:solidFill>
              </a:rPr>
              <a:t>παραγωγής.</a:t>
            </a:r>
            <a:endParaRPr lang="el-GR" altLang="el-GR" sz="2000" i="1" kern="0" dirty="0">
              <a:solidFill>
                <a:srgbClr val="000000"/>
              </a:solidFill>
            </a:endParaRPr>
          </a:p>
          <a:p>
            <a:pPr marL="915987" lvl="1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2.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Ποιότητα </a:t>
            </a:r>
            <a:r>
              <a:rPr lang="el-GR" altLang="el-GR" sz="2000" kern="0" dirty="0">
                <a:solidFill>
                  <a:srgbClr val="000000"/>
                </a:solidFill>
              </a:rPr>
              <a:t>προϊόντων και </a:t>
            </a:r>
            <a:r>
              <a:rPr lang="el-GR" altLang="el-GR" sz="2000" i="1" kern="0" dirty="0">
                <a:solidFill>
                  <a:srgbClr val="000000"/>
                </a:solidFill>
              </a:rPr>
              <a:t>παραγωγικής</a:t>
            </a:r>
            <a:r>
              <a:rPr lang="el-GR" altLang="el-GR" sz="2000" kern="0" dirty="0">
                <a:solidFill>
                  <a:srgbClr val="000000"/>
                </a:solidFill>
              </a:rPr>
              <a:t> </a:t>
            </a:r>
            <a:r>
              <a:rPr lang="el-GR" altLang="el-GR" sz="2000" i="1" kern="0" dirty="0" smtClean="0">
                <a:solidFill>
                  <a:srgbClr val="000000"/>
                </a:solidFill>
              </a:rPr>
              <a:t>διαδικασίας.</a:t>
            </a:r>
            <a:endParaRPr lang="el-GR" altLang="el-GR" sz="2000" i="1" kern="0" dirty="0">
              <a:solidFill>
                <a:srgbClr val="000000"/>
              </a:solidFill>
            </a:endParaRPr>
          </a:p>
          <a:p>
            <a:pPr marL="915987" lvl="1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3.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Ευελιξία </a:t>
            </a:r>
            <a:r>
              <a:rPr lang="el-GR" altLang="el-GR" sz="2000" i="1" kern="0" dirty="0">
                <a:solidFill>
                  <a:srgbClr val="000000"/>
                </a:solidFill>
              </a:rPr>
              <a:t>προσαρμογής</a:t>
            </a:r>
            <a:r>
              <a:rPr lang="el-GR" altLang="el-GR" sz="2000" kern="0" dirty="0">
                <a:solidFill>
                  <a:srgbClr val="000000"/>
                </a:solidFill>
              </a:rPr>
              <a:t> </a:t>
            </a:r>
            <a:r>
              <a:rPr lang="el-GR" altLang="el-GR" sz="2000" i="1" kern="0" dirty="0">
                <a:solidFill>
                  <a:srgbClr val="000000"/>
                </a:solidFill>
              </a:rPr>
              <a:t>της παραγωγικής </a:t>
            </a:r>
            <a:r>
              <a:rPr lang="el-GR" altLang="el-GR" sz="2000" i="1" kern="0" dirty="0" smtClean="0">
                <a:solidFill>
                  <a:srgbClr val="000000"/>
                </a:solidFill>
              </a:rPr>
              <a:t>διαδικασίας.</a:t>
            </a:r>
            <a:endParaRPr lang="el-GR" altLang="el-GR" sz="2000" i="1" kern="0" dirty="0">
              <a:solidFill>
                <a:srgbClr val="000000"/>
              </a:solidFill>
            </a:endParaRPr>
          </a:p>
          <a:p>
            <a:pPr marL="915987" lvl="1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4.  </a:t>
            </a:r>
            <a:r>
              <a:rPr lang="el-GR" altLang="el-GR" sz="2000" i="1" kern="0" dirty="0" smtClean="0">
                <a:solidFill>
                  <a:srgbClr val="000000"/>
                </a:solidFill>
              </a:rPr>
              <a:t>Χρόνος </a:t>
            </a:r>
            <a:r>
              <a:rPr lang="el-GR" altLang="el-GR" sz="2000" i="1" kern="0" dirty="0">
                <a:solidFill>
                  <a:srgbClr val="000000"/>
                </a:solidFill>
              </a:rPr>
              <a:t>παράδοσης </a:t>
            </a:r>
            <a:r>
              <a:rPr lang="el-GR" altLang="el-GR" sz="2000" i="1" kern="0" dirty="0" smtClean="0">
                <a:solidFill>
                  <a:srgbClr val="000000"/>
                </a:solidFill>
              </a:rPr>
              <a:t>παραγγελιών.</a:t>
            </a:r>
            <a:endParaRPr lang="el-GR" altLang="el-GR" sz="2000" i="1" kern="0" dirty="0">
              <a:solidFill>
                <a:srgbClr val="000000"/>
              </a:solidFill>
            </a:endParaRPr>
          </a:p>
          <a:p>
            <a:pPr marL="915987" lvl="1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5.  </a:t>
            </a:r>
            <a:r>
              <a:rPr lang="el-GR" altLang="el-GR" sz="2000" i="1" kern="0" dirty="0" smtClean="0">
                <a:solidFill>
                  <a:srgbClr val="000000"/>
                </a:solidFill>
              </a:rPr>
              <a:t>Ταχύτητα </a:t>
            </a:r>
            <a:r>
              <a:rPr lang="el-GR" altLang="el-GR" sz="2000" i="1" kern="0" dirty="0">
                <a:solidFill>
                  <a:srgbClr val="000000"/>
                </a:solidFill>
              </a:rPr>
              <a:t>εισαγωγής</a:t>
            </a:r>
            <a:r>
              <a:rPr lang="el-GR" altLang="el-GR" sz="2000" kern="0" dirty="0">
                <a:solidFill>
                  <a:srgbClr val="000000"/>
                </a:solidFill>
              </a:rPr>
              <a:t> στην αγορά νέων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προϊόντων.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354013" lvl="0" indent="-354013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000" kern="0" dirty="0">
                <a:solidFill>
                  <a:srgbClr val="000000"/>
                </a:solidFill>
              </a:rPr>
              <a:t>	</a:t>
            </a:r>
            <a:r>
              <a:rPr lang="el-GR" altLang="el-GR" sz="2200" kern="0" dirty="0">
                <a:solidFill>
                  <a:srgbClr val="000000"/>
                </a:solidFill>
              </a:rPr>
              <a:t>Ιεράρχηση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κριτηρίων.</a:t>
            </a:r>
            <a:endParaRPr lang="el-GR" altLang="el-GR" sz="22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Στρατηγική παραγωγής </a:t>
            </a:r>
            <a:br>
              <a:rPr lang="el-GR" b="1" dirty="0"/>
            </a:b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lvl="0" indent="-354013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400" b="1" i="1" kern="0" dirty="0">
                <a:solidFill>
                  <a:srgbClr val="000000"/>
                </a:solidFill>
              </a:rPr>
              <a:t>Διαδικασία διαμόρφωσης στρατηγικής </a:t>
            </a:r>
            <a:r>
              <a:rPr lang="el-GR" altLang="el-GR" sz="2400" b="1" i="1" kern="0" dirty="0" smtClean="0">
                <a:solidFill>
                  <a:srgbClr val="000000"/>
                </a:solidFill>
              </a:rPr>
              <a:t>παραγωγής.</a:t>
            </a:r>
            <a:endParaRPr lang="el-GR" altLang="el-GR" sz="2400" b="1" i="1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200" kern="0" dirty="0">
                <a:solidFill>
                  <a:srgbClr val="000000"/>
                </a:solidFill>
              </a:rPr>
              <a:t>Προσδιορισμός συγκριτικού πλεονεκτήματος –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σύγκριση </a:t>
            </a:r>
            <a:r>
              <a:rPr lang="el-GR" altLang="el-GR" sz="2200" kern="0" dirty="0">
                <a:solidFill>
                  <a:srgbClr val="000000"/>
                </a:solidFill>
              </a:rPr>
              <a:t>με τα χαρακτηριστικά των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ανταγωνιστών.</a:t>
            </a:r>
          </a:p>
          <a:p>
            <a:pPr marL="342000" lvl="0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200" kern="0" dirty="0" smtClean="0">
                <a:solidFill>
                  <a:srgbClr val="000000"/>
                </a:solidFill>
              </a:rPr>
              <a:t>Μορφές </a:t>
            </a:r>
            <a:r>
              <a:rPr lang="el-GR" altLang="el-GR" sz="2200" kern="0" dirty="0">
                <a:solidFill>
                  <a:srgbClr val="000000"/>
                </a:solidFill>
              </a:rPr>
              <a:t>συγκριτικού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πλεονεκτήματος:</a:t>
            </a:r>
            <a:endParaRPr lang="el-GR" altLang="el-GR" sz="2200" kern="0" dirty="0">
              <a:solidFill>
                <a:srgbClr val="000000"/>
              </a:solidFill>
            </a:endParaRPr>
          </a:p>
          <a:p>
            <a:pPr marL="915987" lvl="1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1.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Υψηλής </a:t>
            </a:r>
            <a:r>
              <a:rPr lang="el-GR" altLang="el-GR" sz="2000" kern="0" dirty="0">
                <a:solidFill>
                  <a:srgbClr val="000000"/>
                </a:solidFill>
              </a:rPr>
              <a:t>ποιότητας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προϊόντα.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915987" lvl="1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2.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Χαμηλού </a:t>
            </a:r>
            <a:r>
              <a:rPr lang="el-GR" altLang="el-GR" sz="2000" kern="0" dirty="0">
                <a:solidFill>
                  <a:srgbClr val="000000"/>
                </a:solidFill>
              </a:rPr>
              <a:t>κόστους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προϊόντα.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915987" lvl="1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3.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Γρήγορη </a:t>
            </a:r>
            <a:r>
              <a:rPr lang="el-GR" altLang="el-GR" sz="2000" kern="0" dirty="0">
                <a:solidFill>
                  <a:srgbClr val="000000"/>
                </a:solidFill>
              </a:rPr>
              <a:t>διεκπεραίωση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παραγγελιών.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915987" lvl="1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4.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Μεγάλη ευελιξία.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915987" lvl="1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5.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Καινοτομία.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Προσδιορισμός στόχων (για το σύνολο των κριτηρίων απόδοσης) για προγράμματα δράσης που καλύπτουν 1,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2, </a:t>
            </a:r>
            <a:r>
              <a:rPr lang="el-GR" altLang="el-GR" sz="2000" kern="0" dirty="0">
                <a:solidFill>
                  <a:srgbClr val="000000"/>
                </a:solidFill>
              </a:rPr>
              <a:t>ή και 5 χρόνια στο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μέλλον</a:t>
            </a:r>
            <a:r>
              <a:rPr lang="el-GR" altLang="el-GR" sz="2000" dirty="0" smtClean="0"/>
              <a:t>.</a:t>
            </a:r>
            <a:endParaRPr lang="el-GR" altLang="el-GR" sz="20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01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Εναλλακτικές στρατηγικές παραγωγής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lvl="0" indent="-6096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SzPct val="75000"/>
              <a:buNone/>
            </a:pPr>
            <a:r>
              <a:rPr lang="el-GR" altLang="el-GR" kern="0" dirty="0">
                <a:solidFill>
                  <a:srgbClr val="000000"/>
                </a:solidFill>
              </a:rPr>
              <a:t>Τρεις ανταγωνιστικές στρατηγικές κατά τον </a:t>
            </a:r>
            <a:endParaRPr lang="el-GR" altLang="el-GR" kern="0" dirty="0" smtClean="0">
              <a:solidFill>
                <a:srgbClr val="000000"/>
              </a:solidFill>
            </a:endParaRPr>
          </a:p>
          <a:p>
            <a:pPr marL="609600" lvl="0" indent="-6096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SzPct val="75000"/>
              <a:buNone/>
            </a:pPr>
            <a:r>
              <a:rPr lang="en-US" altLang="el-GR" kern="0" dirty="0" smtClean="0">
                <a:solidFill>
                  <a:srgbClr val="000000"/>
                </a:solidFill>
              </a:rPr>
              <a:t>M</a:t>
            </a:r>
            <a:r>
              <a:rPr lang="en-US" altLang="el-GR" kern="0" dirty="0">
                <a:solidFill>
                  <a:srgbClr val="000000"/>
                </a:solidFill>
              </a:rPr>
              <a:t>. </a:t>
            </a:r>
            <a:r>
              <a:rPr lang="en-US" altLang="el-GR" kern="0" dirty="0" smtClean="0">
                <a:solidFill>
                  <a:srgbClr val="000000"/>
                </a:solidFill>
              </a:rPr>
              <a:t>Porter: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800100" lvl="2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b="1" kern="0" dirty="0" smtClean="0">
                <a:solidFill>
                  <a:srgbClr val="C00000"/>
                </a:solidFill>
              </a:rPr>
              <a:t>1. 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Στρατηγική ανταγωνισμού με χαμηλό </a:t>
            </a:r>
          </a:p>
          <a:p>
            <a:pPr marL="1257300" lvl="3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κόστος.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marL="800100" lvl="2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None/>
            </a:pPr>
            <a:r>
              <a:rPr lang="el-GR" altLang="el-GR" sz="2800" b="1" kern="0" dirty="0" smtClean="0">
                <a:solidFill>
                  <a:srgbClr val="C00000"/>
                </a:solidFill>
              </a:rPr>
              <a:t>2. 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Στρατηγική </a:t>
            </a:r>
            <a:r>
              <a:rPr lang="el-GR" altLang="el-GR" sz="2800" kern="0" dirty="0">
                <a:solidFill>
                  <a:srgbClr val="000000"/>
                </a:solidFill>
              </a:rPr>
              <a:t>ανταγωνισμού  με </a:t>
            </a:r>
            <a:endParaRPr lang="el-GR" altLang="el-GR" sz="2800" kern="0" dirty="0" smtClean="0">
              <a:solidFill>
                <a:srgbClr val="000000"/>
              </a:solidFill>
            </a:endParaRPr>
          </a:p>
          <a:p>
            <a:pPr marL="1257300" lvl="3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None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διαφοροποίηση.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marL="800100" lvl="2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None/>
            </a:pPr>
            <a:r>
              <a:rPr lang="el-GR" altLang="el-GR" sz="2800" b="1" kern="0" dirty="0" smtClean="0">
                <a:solidFill>
                  <a:srgbClr val="C00000"/>
                </a:solidFill>
              </a:rPr>
              <a:t>3. 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Στρατηγική </a:t>
            </a:r>
            <a:r>
              <a:rPr lang="el-GR" altLang="el-GR" sz="2800" kern="0" dirty="0">
                <a:solidFill>
                  <a:srgbClr val="000000"/>
                </a:solidFill>
              </a:rPr>
              <a:t>ανταγωνισμού με εστίαση σε </a:t>
            </a:r>
            <a:endParaRPr lang="el-GR" altLang="el-GR" sz="2800" kern="0" dirty="0" smtClean="0">
              <a:solidFill>
                <a:srgbClr val="000000"/>
              </a:solidFill>
            </a:endParaRPr>
          </a:p>
          <a:p>
            <a:pPr marL="1257300" lvl="3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None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κάποιο </a:t>
            </a:r>
            <a:r>
              <a:rPr lang="el-GR" altLang="el-GR" sz="2800" kern="0" dirty="0">
                <a:solidFill>
                  <a:srgbClr val="000000"/>
                </a:solidFill>
              </a:rPr>
              <a:t>τμήμα της αγοράς, όπου η επιχείρηση έχει συγκριτικό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πλεονέκτημα</a:t>
            </a:r>
            <a:r>
              <a:rPr lang="el-GR" altLang="el-GR" sz="2800" dirty="0" smtClean="0"/>
              <a:t>.</a:t>
            </a:r>
            <a:endParaRPr lang="el-GR" altLang="el-GR" sz="28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6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l-GR" altLang="el-GR" b="1" kern="0" dirty="0"/>
              <a:t>Στρατηγική ανταγωνισμού με χαμηλό </a:t>
            </a:r>
            <a:r>
              <a:rPr lang="el-GR" altLang="el-GR" b="1" kern="0" dirty="0" smtClean="0"/>
              <a:t>κόστος (1 από 2)</a:t>
            </a:r>
            <a:endParaRPr lang="el-GR" sz="66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609600" lvl="0" indent="-6096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kern="0" dirty="0">
                <a:solidFill>
                  <a:srgbClr val="000000"/>
                </a:solidFill>
              </a:rPr>
              <a:t>Χαρακτηριστικά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:</a:t>
            </a:r>
            <a:endParaRPr lang="el-GR" altLang="el-GR" sz="12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Ενδείκνυται σε ώριμες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αγορές.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Ευαισθησία αγοραστών στην τιμή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προϊόντος.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Συνήθως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απαιτούνται:</a:t>
            </a:r>
            <a:endParaRPr lang="en-US" altLang="el-GR" sz="2400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μεγάλες συγκεντρωτικές εγκαταστάσεις (για οικονομίες κλίμακας</a:t>
            </a:r>
            <a:r>
              <a:rPr lang="el-GR" altLang="el-GR" kern="0" dirty="0" smtClean="0">
                <a:solidFill>
                  <a:srgbClr val="000000"/>
                </a:solidFill>
              </a:rPr>
              <a:t>),</a:t>
            </a:r>
            <a:endParaRPr lang="en-US" altLang="el-GR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εξοπλισμός με υψηλό βαθμό </a:t>
            </a:r>
            <a:r>
              <a:rPr lang="el-GR" altLang="el-GR" kern="0" dirty="0" smtClean="0">
                <a:solidFill>
                  <a:srgbClr val="000000"/>
                </a:solidFill>
              </a:rPr>
              <a:t>αυτοματοποίησης,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ανθρώπινο δυναμικό περιορισμένης </a:t>
            </a:r>
            <a:r>
              <a:rPr lang="el-GR" altLang="el-GR" kern="0" dirty="0" smtClean="0">
                <a:solidFill>
                  <a:srgbClr val="000000"/>
                </a:solidFill>
              </a:rPr>
              <a:t>εξειδίκευσης,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στενός έλεγχος αποθεμάτων στις διάφορες φάσεις </a:t>
            </a:r>
            <a:r>
              <a:rPr lang="el-GR" altLang="el-GR" kern="0" dirty="0" smtClean="0">
                <a:solidFill>
                  <a:srgbClr val="000000"/>
                </a:solidFill>
              </a:rPr>
              <a:t>παραγωγής,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αυστηρός έλεγχος ποιότητας και στρωτοί ρυθμοί </a:t>
            </a:r>
            <a:r>
              <a:rPr lang="el-GR" altLang="el-GR" kern="0" dirty="0" smtClean="0">
                <a:solidFill>
                  <a:srgbClr val="000000"/>
                </a:solidFill>
              </a:rPr>
              <a:t>παραγωγής</a:t>
            </a:r>
            <a:r>
              <a:rPr lang="el-GR" altLang="el-GR" dirty="0" smtClean="0"/>
              <a:t>.</a:t>
            </a:r>
            <a:endParaRPr lang="el-GR" alt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l-GR" altLang="el-GR" b="1" kern="0" dirty="0"/>
              <a:t>Στρατηγική ανταγωνισμού με χαμηλό κόστος</a:t>
            </a:r>
            <a:r>
              <a:rPr lang="en-US" altLang="el-GR" b="1" kern="0" dirty="0"/>
              <a:t> </a:t>
            </a:r>
            <a:r>
              <a:rPr lang="el-GR" altLang="el-GR" b="1" kern="0" dirty="0" smtClean="0"/>
              <a:t>(2 από 2)</a:t>
            </a:r>
            <a:endParaRPr lang="el-GR" sz="72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400" kern="0" dirty="0" smtClean="0">
                <a:solidFill>
                  <a:srgbClr val="000000"/>
                </a:solidFill>
              </a:rPr>
              <a:t>Η </a:t>
            </a:r>
            <a:r>
              <a:rPr lang="el-GR" altLang="el-GR" sz="2400" kern="0" dirty="0">
                <a:solidFill>
                  <a:srgbClr val="000000"/>
                </a:solidFill>
              </a:rPr>
              <a:t>κατάλληλη στρατηγική </a:t>
            </a:r>
            <a:r>
              <a:rPr lang="en-US" altLang="el-GR" sz="2400" kern="0" dirty="0">
                <a:solidFill>
                  <a:srgbClr val="000000"/>
                </a:solidFill>
              </a:rPr>
              <a:t>Marketing</a:t>
            </a:r>
            <a:r>
              <a:rPr lang="el-GR" altLang="el-GR" sz="2400" kern="0" dirty="0">
                <a:solidFill>
                  <a:srgbClr val="000000"/>
                </a:solidFill>
              </a:rPr>
              <a:t> απαιτεί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:</a:t>
            </a:r>
            <a:endParaRPr lang="el-GR" altLang="el-GR" sz="10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Ικανότητα διανομής σε μαζική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κλίμακα.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Προσωπικό πωλήσεων σε εθνική τουλάχιστον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κλίμακα.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Επαναληπτικές πωλήσεις στους ίδιους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αγοραστές.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Διεύρυνση της αγοράς, ενώ</a:t>
            </a: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20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 smtClean="0">
                <a:solidFill>
                  <a:srgbClr val="000000"/>
                </a:solidFill>
              </a:rPr>
              <a:t>το </a:t>
            </a:r>
            <a:r>
              <a:rPr lang="el-GR" altLang="el-GR" sz="2000" kern="0" dirty="0">
                <a:solidFill>
                  <a:srgbClr val="000000"/>
                </a:solidFill>
              </a:rPr>
              <a:t>κόστος διαφήμισης είναι συγκριτικά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χαμηλό.</a:t>
            </a:r>
            <a:endParaRPr lang="en-US" altLang="el-GR" sz="20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400" kern="0" dirty="0">
                <a:solidFill>
                  <a:srgbClr val="000000"/>
                </a:solidFill>
              </a:rPr>
              <a:t>Τα γενικά χαρακτηριστικά της αντίστοιχης Χρηματοοικονομικής στρατηγικής είναι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:</a:t>
            </a:r>
            <a:endParaRPr lang="en-US" altLang="el-GR" sz="24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Απαιτεί μεγάλες επενδύσεις σε μεγάλες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εγκαταστάσεις.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Έχει μικρό κίνδυνο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αποτυχίας.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Έχει συνήθως μικρά περιθώρια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κέρδους.</a:t>
            </a:r>
            <a:endParaRPr lang="el-GR" altLang="el-GR" sz="20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Στρατηγική ανταγωνισμού με </a:t>
            </a:r>
            <a:r>
              <a:rPr lang="el-GR" altLang="el-GR" b="1" dirty="0" smtClean="0"/>
              <a:t>διαφοροποίηση (1 από 2)</a:t>
            </a:r>
            <a:r>
              <a:rPr lang="en-US" altLang="el-GR" b="1" dirty="0" smtClean="0"/>
              <a:t>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781128"/>
          </a:xfrm>
        </p:spPr>
        <p:txBody>
          <a:bodyPr>
            <a:normAutofit/>
          </a:bodyPr>
          <a:lstStyle/>
          <a:p>
            <a:pPr marL="609600" lvl="0" indent="-6096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kern="0" dirty="0">
                <a:solidFill>
                  <a:srgbClr val="000000"/>
                </a:solidFill>
              </a:rPr>
              <a:t>Χαρακτηριστικά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:</a:t>
            </a:r>
            <a:endParaRPr lang="el-GR" altLang="el-GR" sz="14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Κατάλληλη για νέες αγορές και νέα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προϊόντα.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Ευαισθησία αγοραστών στα χαρακτηριστικά του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προϊόντος.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Συνήθως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απαιτούνται: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Εξοπλισμός μεγάλης ευελιξίας, όπως εγκαταστάσεις με περιορισμένο βαθμό </a:t>
            </a:r>
            <a:r>
              <a:rPr lang="el-GR" altLang="el-GR" kern="0" dirty="0" smtClean="0">
                <a:solidFill>
                  <a:srgbClr val="000000"/>
                </a:solidFill>
              </a:rPr>
              <a:t>αυτοματοποίησης, </a:t>
            </a:r>
            <a:r>
              <a:rPr lang="el-GR" altLang="el-GR" kern="0" dirty="0">
                <a:solidFill>
                  <a:srgbClr val="000000"/>
                </a:solidFill>
              </a:rPr>
              <a:t>ή με σύγχρονα συστήματα ευέλικτης παραγωγής (</a:t>
            </a:r>
            <a:r>
              <a:rPr lang="en-US" altLang="el-GR" kern="0" dirty="0">
                <a:solidFill>
                  <a:srgbClr val="000000"/>
                </a:solidFill>
              </a:rPr>
              <a:t>Flexible Manufacturing Systems, FMS</a:t>
            </a:r>
            <a:r>
              <a:rPr lang="en-US" altLang="el-GR" kern="0" dirty="0" smtClean="0">
                <a:solidFill>
                  <a:srgbClr val="000000"/>
                </a:solidFill>
              </a:rPr>
              <a:t>)</a:t>
            </a:r>
            <a:r>
              <a:rPr lang="el-GR" altLang="el-GR" kern="0" dirty="0" smtClean="0">
                <a:solidFill>
                  <a:srgbClr val="000000"/>
                </a:solidFill>
              </a:rPr>
              <a:t>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Μικρομεσαίου μεγέθους </a:t>
            </a:r>
            <a:r>
              <a:rPr lang="el-GR" altLang="el-GR" kern="0" dirty="0" smtClean="0">
                <a:solidFill>
                  <a:srgbClr val="000000"/>
                </a:solidFill>
              </a:rPr>
              <a:t>εγκαταστάσεις.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Ανθρώπινο δυναμικό με υψηλό βαθμό </a:t>
            </a:r>
            <a:r>
              <a:rPr lang="el-GR" altLang="el-GR" kern="0" dirty="0" smtClean="0">
                <a:solidFill>
                  <a:srgbClr val="000000"/>
                </a:solidFill>
              </a:rPr>
              <a:t>εκπαίδευσης.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Ικανά διοικητικά </a:t>
            </a:r>
            <a:r>
              <a:rPr lang="el-GR" altLang="el-GR" kern="0" dirty="0" smtClean="0">
                <a:solidFill>
                  <a:srgbClr val="000000"/>
                </a:solidFill>
              </a:rPr>
              <a:t>στελέχη.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Χρήση </a:t>
            </a:r>
            <a:r>
              <a:rPr lang="el-GR" altLang="el-GR" kern="0" dirty="0" err="1">
                <a:solidFill>
                  <a:srgbClr val="000000"/>
                </a:solidFill>
              </a:rPr>
              <a:t>διαλειτουργικών</a:t>
            </a:r>
            <a:r>
              <a:rPr lang="el-GR" altLang="el-GR" kern="0" dirty="0">
                <a:solidFill>
                  <a:srgbClr val="000000"/>
                </a:solidFill>
              </a:rPr>
              <a:t> μικτών </a:t>
            </a:r>
            <a:r>
              <a:rPr lang="el-GR" altLang="el-GR" kern="0" dirty="0" smtClean="0">
                <a:solidFill>
                  <a:srgbClr val="000000"/>
                </a:solidFill>
              </a:rPr>
              <a:t>ομάδων</a:t>
            </a:r>
            <a:r>
              <a:rPr lang="el-GR" altLang="el-GR" dirty="0" smtClean="0"/>
              <a:t>.</a:t>
            </a:r>
            <a:endParaRPr lang="el-GR" alt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3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Στρατηγική ανταγωνισμού με διαφοροποίηση </a:t>
            </a:r>
            <a:r>
              <a:rPr lang="el-GR" altLang="el-GR" b="1" dirty="0" smtClean="0"/>
              <a:t>(2 </a:t>
            </a:r>
            <a:r>
              <a:rPr lang="el-GR" altLang="el-GR" b="1" dirty="0"/>
              <a:t>από 2)</a:t>
            </a:r>
            <a:r>
              <a:rPr lang="en-US" altLang="el-GR" b="1" dirty="0"/>
              <a:t> 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400" kern="0" dirty="0">
                <a:solidFill>
                  <a:srgbClr val="000000"/>
                </a:solidFill>
              </a:rPr>
              <a:t>Η κατάλληλη στρατηγική </a:t>
            </a:r>
            <a:r>
              <a:rPr lang="en-US" altLang="el-GR" sz="2400" kern="0" dirty="0">
                <a:solidFill>
                  <a:srgbClr val="000000"/>
                </a:solidFill>
              </a:rPr>
              <a:t>Marketing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: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Επιδιώκει την επιλεκτική (όχι μαζική) διάθεση του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προϊόντος.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Απαιτεί υψηλό κόστος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διαφήμισης.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24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Απαιτεί ανάπτυξη νέων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αγορών.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400" kern="0" dirty="0">
                <a:solidFill>
                  <a:srgbClr val="000000"/>
                </a:solidFill>
              </a:rPr>
              <a:t>Τα χαρακτηριστικά της αντίστοιχης Χρηματοοικονομικής στρατηγικής είναι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:</a:t>
            </a:r>
            <a:endParaRPr lang="en-US" altLang="el-GR" sz="24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Σχετικά μικρότερες ανάγκες σε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κεφάλαιο.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Μεγαλύτεροι κίνδυνοι για τα </a:t>
            </a:r>
            <a:r>
              <a:rPr lang="el-GR" altLang="el-GR" sz="2000" kern="0" dirty="0" err="1">
                <a:solidFill>
                  <a:srgbClr val="000000"/>
                </a:solidFill>
              </a:rPr>
              <a:t>επενδεδυμένα</a:t>
            </a:r>
            <a:r>
              <a:rPr lang="el-GR" altLang="el-GR" sz="2000" kern="0" dirty="0">
                <a:solidFill>
                  <a:srgbClr val="000000"/>
                </a:solidFill>
              </a:rPr>
              <a:t> κεφάλαια,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αλλά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449388" lvl="1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000" kern="0" dirty="0" smtClean="0">
                <a:solidFill>
                  <a:srgbClr val="000000"/>
                </a:solidFill>
              </a:rPr>
              <a:t>μεγαλύτερα </a:t>
            </a:r>
            <a:r>
              <a:rPr lang="el-GR" altLang="el-GR" sz="2000" kern="0" dirty="0">
                <a:solidFill>
                  <a:srgbClr val="000000"/>
                </a:solidFill>
              </a:rPr>
              <a:t>περιθώρια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κέρδους.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Αρχές ανταγωνισμού για επιτυχία </a:t>
            </a:r>
            <a:r>
              <a:rPr lang="el-GR" altLang="el-GR" b="1" dirty="0" smtClean="0"/>
              <a:t>ΜΜΕ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spcBef>
                <a:spcPts val="0"/>
              </a:spcBef>
              <a:buClr>
                <a:srgbClr val="00CCCC"/>
              </a:buClr>
              <a:buNone/>
            </a:pPr>
            <a:endParaRPr lang="el-GR" altLang="el-GR" sz="2400" kern="0" dirty="0" smtClean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1.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Επιμονή </a:t>
            </a:r>
            <a:r>
              <a:rPr lang="el-GR" altLang="el-GR" sz="2000" kern="0" dirty="0">
                <a:solidFill>
                  <a:srgbClr val="000000"/>
                </a:solidFill>
              </a:rPr>
              <a:t>στη συχνή εισαγωγή καινοτομιών σε κάθε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δραστηριότητα.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2.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Επιδίωξη </a:t>
            </a:r>
            <a:r>
              <a:rPr lang="el-GR" altLang="el-GR" sz="2000" kern="0" dirty="0">
                <a:solidFill>
                  <a:srgbClr val="000000"/>
                </a:solidFill>
              </a:rPr>
              <a:t>ανταγωνιστικού πλεονεκτήματος που στηρίζεται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κυρίως </a:t>
            </a:r>
          </a:p>
          <a:p>
            <a:pPr marL="400050" lvl="1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CC"/>
              </a:buClr>
              <a:buNone/>
            </a:pPr>
            <a:r>
              <a:rPr lang="el-GR" altLang="el-GR" sz="2000" kern="0" dirty="0" smtClean="0">
                <a:solidFill>
                  <a:srgbClr val="000000"/>
                </a:solidFill>
              </a:rPr>
              <a:t>στην </a:t>
            </a:r>
            <a:r>
              <a:rPr lang="el-GR" altLang="el-GR" sz="2000" kern="0" dirty="0">
                <a:solidFill>
                  <a:srgbClr val="000000"/>
                </a:solidFill>
              </a:rPr>
              <a:t>προσφερόμενη στον αγοραστή αξία και λιγότερο στο κόστος ή στην τιμή του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προϊόντος.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3.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Ανάπτυξη </a:t>
            </a:r>
            <a:r>
              <a:rPr lang="el-GR" altLang="el-GR" sz="2000" kern="0" dirty="0">
                <a:solidFill>
                  <a:srgbClr val="000000"/>
                </a:solidFill>
              </a:rPr>
              <a:t>σε συγγενείς αγορές και προϊόντα, όταν ενδείκνυται </a:t>
            </a:r>
            <a:endParaRPr lang="el-GR" altLang="el-GR" sz="2000" kern="0" dirty="0" smtClean="0">
              <a:solidFill>
                <a:srgbClr val="000000"/>
              </a:solidFill>
            </a:endParaRPr>
          </a:p>
          <a:p>
            <a:pPr marL="400050" lvl="1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CC"/>
              </a:buClr>
              <a:buNone/>
            </a:pPr>
            <a:r>
              <a:rPr lang="el-GR" altLang="el-GR" sz="2000" kern="0" dirty="0" smtClean="0">
                <a:solidFill>
                  <a:srgbClr val="000000"/>
                </a:solidFill>
              </a:rPr>
              <a:t>διαφοροποίηση </a:t>
            </a:r>
            <a:r>
              <a:rPr lang="el-GR" altLang="el-GR" sz="2000" kern="0" dirty="0">
                <a:solidFill>
                  <a:srgbClr val="000000"/>
                </a:solidFill>
              </a:rPr>
              <a:t>της επιχειρηματικής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δράσης.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4.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Υιοθέτηση </a:t>
            </a:r>
            <a:r>
              <a:rPr lang="el-GR" altLang="el-GR" sz="2000" kern="0" dirty="0">
                <a:solidFill>
                  <a:srgbClr val="000000"/>
                </a:solidFill>
              </a:rPr>
              <a:t>επιχειρηματικών σκοπών και αξιών πέρα από το </a:t>
            </a:r>
            <a:endParaRPr lang="el-GR" altLang="el-GR" sz="2000" kern="0" dirty="0" smtClean="0">
              <a:solidFill>
                <a:srgbClr val="000000"/>
              </a:solidFill>
            </a:endParaRPr>
          </a:p>
          <a:p>
            <a:pPr marL="400050" lvl="1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CC"/>
              </a:buClr>
              <a:buNone/>
            </a:pPr>
            <a:r>
              <a:rPr lang="el-GR" altLang="el-GR" sz="2000" kern="0" dirty="0" smtClean="0">
                <a:solidFill>
                  <a:srgbClr val="000000"/>
                </a:solidFill>
              </a:rPr>
              <a:t>οικονομικό </a:t>
            </a:r>
            <a:r>
              <a:rPr lang="el-GR" altLang="el-GR" sz="2000" kern="0" dirty="0">
                <a:solidFill>
                  <a:srgbClr val="000000"/>
                </a:solidFill>
              </a:rPr>
              <a:t>κέρδος και μάλιστα το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βραχυχρόνιο.</a:t>
            </a:r>
            <a:endParaRPr lang="en-US" altLang="el-GR" sz="2000" kern="0" dirty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5.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Περιορισμός </a:t>
            </a:r>
            <a:r>
              <a:rPr lang="el-GR" altLang="el-GR" sz="2000" kern="0" dirty="0">
                <a:solidFill>
                  <a:srgbClr val="000000"/>
                </a:solidFill>
              </a:rPr>
              <a:t>της εσωτερικής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γραφειοκρατίας.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CC"/>
              </a:buClr>
              <a:buNone/>
            </a:pPr>
            <a:r>
              <a:rPr lang="el-GR" altLang="el-GR" sz="2000" b="1" kern="0" dirty="0" smtClean="0">
                <a:solidFill>
                  <a:srgbClr val="00CC99"/>
                </a:solidFill>
              </a:rPr>
              <a:t>6. 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Ανάπτυξη </a:t>
            </a:r>
            <a:r>
              <a:rPr lang="el-GR" altLang="el-GR" sz="2000" kern="0" dirty="0">
                <a:solidFill>
                  <a:srgbClr val="000000"/>
                </a:solidFill>
              </a:rPr>
              <a:t>ηγετικών ικανοτήτων στο προσωπικό όλων των επιπέδων </a:t>
            </a:r>
            <a:endParaRPr lang="el-GR" altLang="el-GR" sz="2000" kern="0" dirty="0" smtClean="0">
              <a:solidFill>
                <a:srgbClr val="000000"/>
              </a:solidFill>
            </a:endParaRPr>
          </a:p>
          <a:p>
            <a:pPr marL="400050" lvl="1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CC"/>
              </a:buClr>
              <a:buNone/>
            </a:pPr>
            <a:r>
              <a:rPr lang="el-GR" altLang="el-GR" sz="2000" kern="0" dirty="0" smtClean="0">
                <a:solidFill>
                  <a:srgbClr val="000000"/>
                </a:solidFill>
              </a:rPr>
              <a:t>και </a:t>
            </a:r>
            <a:r>
              <a:rPr lang="el-GR" altLang="el-GR" sz="2000" kern="0" dirty="0">
                <a:solidFill>
                  <a:srgbClr val="000000"/>
                </a:solidFill>
              </a:rPr>
              <a:t>τμημάτων της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επιχείρησης.</a:t>
            </a:r>
            <a:endParaRPr lang="el-GR" altLang="el-GR" sz="20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30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prstClr val="black"/>
                </a:solidFill>
              </a:rPr>
              <a:t>Βασικές κατηγορίες αποφάσεων παραγωγής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●"/>
            </a:pPr>
            <a:r>
              <a:rPr lang="el-GR" altLang="el-GR" sz="3200" kern="0" dirty="0"/>
              <a:t>Πολιτική σε Θέματα </a:t>
            </a:r>
            <a:r>
              <a:rPr lang="el-GR" altLang="el-GR" sz="3200" kern="0" dirty="0" smtClean="0"/>
              <a:t>Ποιότητας.</a:t>
            </a: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●"/>
            </a:pPr>
            <a:r>
              <a:rPr lang="el-GR" altLang="el-GR" sz="3200" kern="0" dirty="0"/>
              <a:t>Πολιτική σε θέματα παραγωγικής </a:t>
            </a:r>
            <a:r>
              <a:rPr lang="el-GR" altLang="el-GR" sz="3200" kern="0" dirty="0" smtClean="0"/>
              <a:t>δυναμικότητας.</a:t>
            </a: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●"/>
            </a:pPr>
            <a:r>
              <a:rPr lang="el-GR" altLang="el-GR" sz="3200" dirty="0"/>
              <a:t>Πολιτική σε θέματα ανθρώπινου </a:t>
            </a:r>
            <a:r>
              <a:rPr lang="el-GR" altLang="el-GR" sz="3200" dirty="0" smtClean="0"/>
              <a:t>δυναμικού.</a:t>
            </a: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●"/>
            </a:pPr>
            <a:r>
              <a:rPr lang="el-GR" altLang="el-GR" sz="3200" kern="0" dirty="0"/>
              <a:t>Πολιτική σε θέματα </a:t>
            </a:r>
            <a:r>
              <a:rPr lang="el-GR" altLang="el-GR" sz="3200" kern="0" dirty="0" smtClean="0"/>
              <a:t>καθετοποίησης.</a:t>
            </a: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●"/>
            </a:pPr>
            <a:r>
              <a:rPr lang="el-GR" altLang="el-GR" sz="3200" dirty="0"/>
              <a:t>Πολιτική σε θέματα </a:t>
            </a:r>
            <a:r>
              <a:rPr lang="el-GR" altLang="el-GR" sz="3200" dirty="0" smtClean="0"/>
              <a:t>τεχνολογίας.</a:t>
            </a:r>
          </a:p>
          <a:p>
            <a:pPr lvl="1" indent="-342000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●"/>
            </a:pPr>
            <a:r>
              <a:rPr lang="el-GR" altLang="el-GR" sz="3200" kern="0" dirty="0"/>
              <a:t>Πολιτική για </a:t>
            </a:r>
            <a:r>
              <a:rPr lang="el-GR" altLang="el-GR" sz="3200" kern="0" dirty="0" smtClean="0"/>
              <a:t>αποθέματα.</a:t>
            </a:r>
            <a:endParaRPr lang="el-GR" sz="3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54013" lvl="0" indent="-354013" eaLnBrk="0" fontAlgn="base" hangingPunct="0">
              <a:spcBef>
                <a:spcPts val="0"/>
              </a:spcBef>
              <a:spcAft>
                <a:spcPts val="1200"/>
              </a:spcAft>
            </a:pPr>
            <a:r>
              <a:rPr lang="el-GR" altLang="el-GR" b="1" kern="0" dirty="0"/>
              <a:t>Πολιτική σε </a:t>
            </a:r>
            <a:r>
              <a:rPr lang="el-GR" altLang="el-GR" b="1" kern="0" dirty="0" smtClean="0"/>
              <a:t>θέματα </a:t>
            </a:r>
            <a:r>
              <a:rPr lang="el-GR" altLang="el-GR" b="1" kern="0" dirty="0"/>
              <a:t>π</a:t>
            </a:r>
            <a:r>
              <a:rPr lang="el-GR" altLang="el-GR" b="1" kern="0" dirty="0" smtClean="0"/>
              <a:t>οιότητας</a:t>
            </a:r>
            <a:endParaRPr lang="el-GR" sz="72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marL="1166125" lvl="1" indent="-342900" eaLnBrk="0" fontAlgn="base" hangingPunct="0">
              <a:spcBef>
                <a:spcPts val="0"/>
              </a:spcBef>
              <a:buClr>
                <a:srgbClr val="00CC99"/>
              </a:buClr>
              <a:buFont typeface="Arial" panose="020B0604020202020204" pitchFamily="34" charset="0"/>
              <a:buChar char="●"/>
            </a:pPr>
            <a:endParaRPr lang="el-GR" altLang="el-GR" sz="1800" kern="0" dirty="0" smtClean="0">
              <a:solidFill>
                <a:srgbClr val="000000"/>
              </a:solidFill>
            </a:endParaRPr>
          </a:p>
          <a:p>
            <a:pPr marL="1166125" lvl="1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 smtClean="0">
                <a:solidFill>
                  <a:srgbClr val="000000"/>
                </a:solidFill>
              </a:rPr>
              <a:t>Επιλογή </a:t>
            </a:r>
            <a:r>
              <a:rPr lang="el-GR" altLang="el-GR" sz="2400" kern="0" dirty="0">
                <a:solidFill>
                  <a:srgbClr val="000000"/>
                </a:solidFill>
              </a:rPr>
              <a:t>βαρύτητας διαστάσεων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ποιότητας.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166125" lvl="1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Επιλογή συστήματος και οργάνωσης σχεδιασμού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προϊόντων.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166125" lvl="1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Επιλογή συστήματος και οργάνωσης ελέγχου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ποιότητας.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166125" lvl="1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Επιλογή σχετικών προγραμμάτων εκπαίδευσης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προσωπικού.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166125" lvl="1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Διασφάλιση της καλύτερης δυνατής συνεργασίας με προμηθευτές και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πελάτες, </a:t>
            </a:r>
            <a:r>
              <a:rPr lang="el-GR" altLang="el-GR" sz="2400" kern="0" dirty="0">
                <a:solidFill>
                  <a:srgbClr val="000000"/>
                </a:solidFill>
              </a:rPr>
              <a:t>για βελτίωση της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ποιότητας</a:t>
            </a:r>
            <a:r>
              <a:rPr lang="el-GR" altLang="el-GR" dirty="0" smtClean="0"/>
              <a:t>.</a:t>
            </a:r>
            <a:endParaRPr lang="el-GR" altLang="el-GR" sz="20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>
              <a:defRPr/>
            </a:pPr>
            <a:r>
              <a:rPr lang="el-GR" sz="2600" smtClean="0"/>
              <a:t>Αναφέρεται η </a:t>
            </a:r>
            <a:r>
              <a:rPr lang="el-GR" sz="2600" dirty="0"/>
              <a:t>διαδικασία διαμόρφωσης μιας επιχειρηματικής στρατηγικής και πώς αυτή επηρεάζει, αλλά και υποστηρίζεται από την κατάλληλη στρατηγική παραγωγής. </a:t>
            </a:r>
            <a:r>
              <a:rPr lang="el-GR" sz="2600" dirty="0"/>
              <a:t>Γίνεται ακόμη αναφορά στις εναλλακτικές στρατηγικές παραγωγής και στη σύνδεση αυτών με την ευρύτερη επιχειρηματική στρατηγική. Επίσης, έμφαση δίνεται στο σημερινό καίριο ρόλο που διαδραματίζει η παραγωγή στη διαμόρφωση της επιχειρηματικής στρατηγικής και στα είδη των αποφάσεων που καλείται η Διοίκηση της Παραγωγής να λάβει. </a:t>
            </a:r>
            <a:endParaRPr lang="el-GR" sz="2600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Στρατηγική Παραγωγής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>
            <a:noAutofit/>
          </a:bodyPr>
          <a:lstStyle/>
          <a:p>
            <a:pPr marL="354013" lvl="0" indent="-354013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l-GR" altLang="el-GR" b="1" kern="0" dirty="0"/>
              <a:t>Πολιτική σε </a:t>
            </a:r>
            <a:r>
              <a:rPr lang="el-GR" altLang="el-GR" b="1" kern="0" dirty="0" smtClean="0"/>
              <a:t>θέματα </a:t>
            </a:r>
            <a:r>
              <a:rPr lang="el-GR" altLang="el-GR" b="1" kern="0" dirty="0"/>
              <a:t>π</a:t>
            </a:r>
            <a:r>
              <a:rPr lang="el-GR" altLang="el-GR" b="1" kern="0" dirty="0" smtClean="0"/>
              <a:t>αραγωγικής </a:t>
            </a:r>
            <a:r>
              <a:rPr lang="el-GR" altLang="el-GR" b="1" kern="0" dirty="0"/>
              <a:t>δ</a:t>
            </a:r>
            <a:r>
              <a:rPr lang="el-GR" altLang="el-GR" b="1" kern="0" dirty="0" smtClean="0"/>
              <a:t>υναμικότητας</a:t>
            </a:r>
            <a:endParaRPr lang="el-GR" sz="66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3187" lvl="1" indent="-457200" eaLnBrk="0" fontAlgn="base" hangingPunct="0">
              <a:spcBef>
                <a:spcPts val="0"/>
              </a:spcBef>
              <a:buClr>
                <a:srgbClr val="00CC99"/>
              </a:buClr>
              <a:buFont typeface="Arial" panose="020B0604020202020204" pitchFamily="34" charset="0"/>
              <a:buChar char="●"/>
            </a:pPr>
            <a:endParaRPr lang="el-GR" altLang="el-GR" sz="2400" kern="0" dirty="0" smtClean="0">
              <a:solidFill>
                <a:srgbClr val="000000"/>
              </a:solidFill>
            </a:endParaRPr>
          </a:p>
          <a:p>
            <a:pPr marL="1373187" lvl="1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Επιλογή </a:t>
            </a:r>
            <a:r>
              <a:rPr lang="el-GR" altLang="el-GR" kern="0" dirty="0">
                <a:solidFill>
                  <a:srgbClr val="000000"/>
                </a:solidFill>
              </a:rPr>
              <a:t>θέσης συστήματος </a:t>
            </a:r>
            <a:r>
              <a:rPr lang="el-GR" altLang="el-GR" kern="0" dirty="0" smtClean="0">
                <a:solidFill>
                  <a:srgbClr val="000000"/>
                </a:solidFill>
              </a:rPr>
              <a:t>παραγωγής.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1801813" lvl="2" indent="-342000" eaLnBrk="0" fontAlgn="base" hangingPunct="0">
              <a:spcBef>
                <a:spcPts val="0"/>
              </a:spcBef>
              <a:spcAft>
                <a:spcPts val="240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Θα είναι κοντά στις πηγές των συντελεστών παραγωγής (πρώτων υλών, εργασίας, ενέργειας) ή κοντά στις </a:t>
            </a:r>
            <a:r>
              <a:rPr lang="el-GR" altLang="el-GR" kern="0" dirty="0" smtClean="0">
                <a:solidFill>
                  <a:srgbClr val="000000"/>
                </a:solidFill>
              </a:rPr>
              <a:t>αγορές.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1373187" lvl="1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Επιλογή μεγέθους </a:t>
            </a:r>
            <a:r>
              <a:rPr lang="el-GR" altLang="el-GR" kern="0" dirty="0" smtClean="0">
                <a:solidFill>
                  <a:srgbClr val="000000"/>
                </a:solidFill>
              </a:rPr>
              <a:t>εγκατάστασης.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1801813"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FontTx/>
              <a:buChar char="»"/>
            </a:pPr>
            <a:r>
              <a:rPr lang="el-GR" altLang="el-GR" kern="0" dirty="0">
                <a:solidFill>
                  <a:srgbClr val="000000"/>
                </a:solidFill>
              </a:rPr>
              <a:t>Επιλέγονται μεγάλες κεντρικές εγκαταστάσεις ή </a:t>
            </a:r>
            <a:r>
              <a:rPr lang="el-GR" altLang="el-GR" kern="0" dirty="0" smtClean="0">
                <a:solidFill>
                  <a:srgbClr val="000000"/>
                </a:solidFill>
              </a:rPr>
              <a:t>μικρομεσαίες, </a:t>
            </a:r>
            <a:r>
              <a:rPr lang="el-GR" altLang="el-GR" kern="0" dirty="0">
                <a:solidFill>
                  <a:srgbClr val="000000"/>
                </a:solidFill>
              </a:rPr>
              <a:t>και γεωγραφικά </a:t>
            </a:r>
            <a:r>
              <a:rPr lang="el-GR" altLang="el-GR" kern="0" dirty="0" smtClean="0">
                <a:solidFill>
                  <a:srgbClr val="000000"/>
                </a:solidFill>
              </a:rPr>
              <a:t>διασκορπισμένες</a:t>
            </a:r>
            <a:r>
              <a:rPr lang="el-GR" altLang="el-GR" kern="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30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Πολιτική σε </a:t>
            </a:r>
            <a:r>
              <a:rPr lang="el-GR" altLang="el-GR" b="1" dirty="0" smtClean="0"/>
              <a:t>θέματα ανθρώπινου </a:t>
            </a:r>
            <a:r>
              <a:rPr lang="el-GR" altLang="el-GR" b="1" dirty="0"/>
              <a:t>δ</a:t>
            </a:r>
            <a:r>
              <a:rPr lang="el-GR" altLang="el-GR" b="1" dirty="0" smtClean="0"/>
              <a:t>υναμικού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Autofit/>
          </a:bodyPr>
          <a:lstStyle/>
          <a:p>
            <a:pPr marL="1280425" lvl="1" indent="-4572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/>
              <a:t>Επιλογή απαιτούμενου βαθμού εξειδικεύσεως των εργαζομένων και αντίστοιχων προγραμμάτων εκπαίδευσής τους, εντός ή εκτός </a:t>
            </a:r>
            <a:r>
              <a:rPr lang="el-GR" altLang="el-GR" kern="0" dirty="0" smtClean="0"/>
              <a:t>επιχείρησης.</a:t>
            </a:r>
            <a:endParaRPr lang="el-GR" altLang="el-GR" kern="0" dirty="0"/>
          </a:p>
          <a:p>
            <a:pPr marL="1280425" lvl="1" indent="-4572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/>
              <a:t>Επιλογή τρόπου οργάνωσης και επίβλεψης εργαζομένων στο χώρο </a:t>
            </a:r>
            <a:r>
              <a:rPr lang="el-GR" altLang="el-GR" kern="0" dirty="0" smtClean="0"/>
              <a:t>παραγωγής.</a:t>
            </a:r>
            <a:endParaRPr lang="el-GR" altLang="el-GR" kern="0" dirty="0"/>
          </a:p>
          <a:p>
            <a:pPr marL="1280425" lvl="1" indent="-4572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/>
              <a:t>Επιλογή τρόπων παρακίνησης εργαζομένων για την αποτελεσματική συμβολή τους στη βελτίωση της </a:t>
            </a:r>
            <a:r>
              <a:rPr lang="el-GR" altLang="el-GR" kern="0" dirty="0" smtClean="0"/>
              <a:t>ποιότητας </a:t>
            </a:r>
            <a:r>
              <a:rPr lang="el-GR" altLang="el-GR" kern="0" dirty="0"/>
              <a:t>και αύξηση της </a:t>
            </a:r>
            <a:r>
              <a:rPr lang="el-GR" altLang="el-GR" kern="0" dirty="0" smtClean="0"/>
              <a:t>παραγωγικότητας.</a:t>
            </a: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31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54013" lvl="0" indent="-354013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l-GR" altLang="el-GR" b="1" kern="0" dirty="0"/>
              <a:t>Πολιτική σε </a:t>
            </a:r>
            <a:r>
              <a:rPr lang="el-GR" altLang="el-GR" b="1" kern="0" dirty="0" smtClean="0"/>
              <a:t>θέματα </a:t>
            </a:r>
            <a:r>
              <a:rPr lang="el-GR" altLang="el-GR" b="1" kern="0" dirty="0"/>
              <a:t>κ</a:t>
            </a:r>
            <a:r>
              <a:rPr lang="el-GR" altLang="el-GR" b="1" kern="0" dirty="0" smtClean="0"/>
              <a:t>αθετοποίησης</a:t>
            </a:r>
            <a:endParaRPr lang="el-GR" sz="60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3187" lvl="1" indent="-342000" eaLnBrk="0" fontAlgn="base" hangingPunct="0">
              <a:spcBef>
                <a:spcPts val="0"/>
              </a:spcBef>
              <a:buClr>
                <a:srgbClr val="00CC99"/>
              </a:buClr>
              <a:buFont typeface="Arial" panose="020B0604020202020204" pitchFamily="34" charset="0"/>
              <a:buChar char="●"/>
            </a:pPr>
            <a:endParaRPr lang="el-GR" altLang="el-GR" sz="3200" kern="0" dirty="0" smtClean="0">
              <a:solidFill>
                <a:srgbClr val="000000"/>
              </a:solidFill>
            </a:endParaRPr>
          </a:p>
          <a:p>
            <a:pPr marL="1373187" lvl="1" indent="-342000" eaLnBrk="0" fontAlgn="base" hangingPunct="0">
              <a:spcBef>
                <a:spcPts val="0"/>
              </a:spcBef>
              <a:spcAft>
                <a:spcPts val="24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Επιλογή </a:t>
            </a:r>
            <a:r>
              <a:rPr lang="el-GR" altLang="el-GR" kern="0" dirty="0">
                <a:solidFill>
                  <a:srgbClr val="000000"/>
                </a:solidFill>
              </a:rPr>
              <a:t>αγοράς ή </a:t>
            </a:r>
            <a:r>
              <a:rPr lang="el-GR" altLang="el-GR" kern="0" dirty="0" err="1">
                <a:solidFill>
                  <a:srgbClr val="000000"/>
                </a:solidFill>
              </a:rPr>
              <a:t>ιδιοκατασκευής</a:t>
            </a:r>
            <a:r>
              <a:rPr lang="el-GR" altLang="el-GR" kern="0" dirty="0">
                <a:solidFill>
                  <a:srgbClr val="000000"/>
                </a:solidFill>
              </a:rPr>
              <a:t> πρώτων υλών, εξαρτημάτων, </a:t>
            </a:r>
            <a:r>
              <a:rPr lang="el-GR" altLang="el-GR" kern="0" dirty="0" smtClean="0">
                <a:solidFill>
                  <a:srgbClr val="000000"/>
                </a:solidFill>
              </a:rPr>
              <a:t>υλικών, </a:t>
            </a:r>
            <a:r>
              <a:rPr lang="el-GR" altLang="el-GR" kern="0" dirty="0">
                <a:solidFill>
                  <a:srgbClr val="000000"/>
                </a:solidFill>
              </a:rPr>
              <a:t>και άλλων πηγών του συστήματος </a:t>
            </a:r>
            <a:r>
              <a:rPr lang="el-GR" altLang="el-GR" kern="0" dirty="0" smtClean="0">
                <a:solidFill>
                  <a:srgbClr val="000000"/>
                </a:solidFill>
              </a:rPr>
              <a:t>παραγωγής.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marL="1373187" lvl="1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Επιλογή ενσωμάτωσης στην παραγωγική </a:t>
            </a:r>
            <a:r>
              <a:rPr lang="el-GR" altLang="el-GR" kern="0" dirty="0" smtClean="0">
                <a:solidFill>
                  <a:srgbClr val="000000"/>
                </a:solidFill>
              </a:rPr>
              <a:t>διαδικασία, σταδίων </a:t>
            </a:r>
            <a:r>
              <a:rPr lang="el-GR" altLang="el-GR" kern="0" dirty="0">
                <a:solidFill>
                  <a:srgbClr val="000000"/>
                </a:solidFill>
              </a:rPr>
              <a:t>πλησιέστερων στη διάθεση του τελικού </a:t>
            </a:r>
            <a:r>
              <a:rPr lang="el-GR" altLang="el-GR" kern="0" dirty="0" smtClean="0">
                <a:solidFill>
                  <a:srgbClr val="000000"/>
                </a:solidFill>
              </a:rPr>
              <a:t>προϊόντος</a:t>
            </a:r>
            <a:r>
              <a:rPr lang="el-GR" altLang="el-GR" dirty="0" smtClean="0"/>
              <a:t>.</a:t>
            </a:r>
            <a:endParaRPr lang="el-GR" alt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32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Πολιτική σε </a:t>
            </a:r>
            <a:r>
              <a:rPr lang="el-GR" altLang="el-GR" b="1" dirty="0" smtClean="0"/>
              <a:t>θέματα </a:t>
            </a:r>
            <a:r>
              <a:rPr lang="el-GR" altLang="el-GR" b="1" dirty="0"/>
              <a:t>τ</a:t>
            </a:r>
            <a:r>
              <a:rPr lang="el-GR" altLang="el-GR" b="1" dirty="0" smtClean="0"/>
              <a:t>εχνολογίας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3187" lvl="1" indent="-342000" eaLnBrk="0" fontAlgn="base" hangingPunct="0">
              <a:spcBef>
                <a:spcPts val="0"/>
              </a:spcBef>
              <a:buClr>
                <a:srgbClr val="00CC99"/>
              </a:buClr>
              <a:buFont typeface="Arial" panose="020B0604020202020204" pitchFamily="34" charset="0"/>
              <a:buChar char="●"/>
            </a:pPr>
            <a:endParaRPr lang="el-GR" altLang="el-GR" sz="4000" kern="0" dirty="0" smtClean="0">
              <a:solidFill>
                <a:srgbClr val="000000"/>
              </a:solidFill>
            </a:endParaRPr>
          </a:p>
          <a:p>
            <a:pPr marL="1373187" lvl="1" indent="-342000" eaLnBrk="0" fontAlgn="base" hangingPunct="0">
              <a:spcBef>
                <a:spcPts val="0"/>
              </a:spcBef>
              <a:spcAft>
                <a:spcPts val="24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3200" kern="0" dirty="0" smtClean="0">
                <a:solidFill>
                  <a:srgbClr val="000000"/>
                </a:solidFill>
              </a:rPr>
              <a:t>Επιλογές </a:t>
            </a:r>
            <a:r>
              <a:rPr lang="el-GR" altLang="el-GR" sz="3200" kern="0" dirty="0">
                <a:solidFill>
                  <a:srgbClr val="000000"/>
                </a:solidFill>
              </a:rPr>
              <a:t>ενσωμάτωσης και χρήσης σύγχρονων </a:t>
            </a:r>
            <a:r>
              <a:rPr lang="el-GR" altLang="el-GR" sz="3200" kern="0" dirty="0" smtClean="0">
                <a:solidFill>
                  <a:srgbClr val="000000"/>
                </a:solidFill>
              </a:rPr>
              <a:t>τεχνολογιών.</a:t>
            </a:r>
            <a:endParaRPr lang="el-GR" altLang="el-GR" sz="3200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FontTx/>
              <a:buChar char="»"/>
            </a:pPr>
            <a:r>
              <a:rPr lang="el-GR" altLang="el-GR" sz="2800" kern="0" dirty="0">
                <a:solidFill>
                  <a:srgbClr val="000000"/>
                </a:solidFill>
              </a:rPr>
              <a:t>Για το προϊόν /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υπηρεσία.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marL="2259013" lvl="3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FontTx/>
              <a:buChar char="»"/>
            </a:pPr>
            <a:r>
              <a:rPr lang="el-GR" altLang="el-GR" sz="2800" kern="0" dirty="0">
                <a:solidFill>
                  <a:srgbClr val="000000"/>
                </a:solidFill>
              </a:rPr>
              <a:t>Για την παραγωγική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διαδικασία.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33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l-GR" altLang="el-GR" b="1" kern="0" dirty="0"/>
              <a:t>Πολιτική για α</a:t>
            </a:r>
            <a:r>
              <a:rPr lang="el-GR" altLang="el-GR" b="1" kern="0" dirty="0" smtClean="0"/>
              <a:t>ποθέματα</a:t>
            </a:r>
            <a:endParaRPr lang="el-GR" sz="66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kern="0" dirty="0">
                <a:solidFill>
                  <a:srgbClr val="000000"/>
                </a:solidFill>
              </a:rPr>
              <a:t>Τρόπος χρήσης αποθεμάτων σε διάφορες φάσεις επεξεργασίας (πρώτες ύλες, </a:t>
            </a:r>
            <a:r>
              <a:rPr lang="el-GR" altLang="el-GR" sz="2800" kern="0" dirty="0" err="1" smtClean="0">
                <a:solidFill>
                  <a:srgbClr val="000000"/>
                </a:solidFill>
              </a:rPr>
              <a:t>ημικατεργασμένα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800" kern="0" dirty="0">
                <a:solidFill>
                  <a:srgbClr val="000000"/>
                </a:solidFill>
              </a:rPr>
              <a:t>και τελικά προϊόντα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).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marL="1258887" lvl="1" indent="-3429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Επιλογή των ειδών για τα οποία θα ασκείται έλεγχος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αποθεμάτων, </a:t>
            </a:r>
            <a:r>
              <a:rPr lang="el-GR" altLang="el-GR" sz="2400" kern="0" dirty="0">
                <a:solidFill>
                  <a:srgbClr val="000000"/>
                </a:solidFill>
              </a:rPr>
              <a:t>και επιλογή βαθμού αυστηρότητας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αυτού.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258887" lvl="1" indent="-3429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Επιλογή ύψους αποθεμάτων ώστε να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εξασφαλίζουν: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1801813"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FontTx/>
              <a:buChar char="»"/>
            </a:pPr>
            <a:r>
              <a:rPr lang="el-GR" altLang="el-GR" sz="2000" kern="0" dirty="0">
                <a:solidFill>
                  <a:srgbClr val="000000"/>
                </a:solidFill>
              </a:rPr>
              <a:t>Επιθυμητά επίπεδα εξυπηρέτησης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πελατών.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801813"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FontTx/>
              <a:buChar char="»"/>
            </a:pPr>
            <a:r>
              <a:rPr lang="el-GR" altLang="el-GR" sz="2000" kern="0" dirty="0">
                <a:solidFill>
                  <a:srgbClr val="000000"/>
                </a:solidFill>
              </a:rPr>
              <a:t>Επιθυμητά επίπεδα ομαλής και αξιόπιστης λειτουργίας της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παραγωγής.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marL="1801813"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FontTx/>
              <a:buChar char="»"/>
            </a:pPr>
            <a:r>
              <a:rPr lang="el-GR" altLang="el-GR" sz="2000" kern="0" dirty="0">
                <a:solidFill>
                  <a:srgbClr val="000000"/>
                </a:solidFill>
              </a:rPr>
              <a:t>Εξομάλυνση του ρυθμού παραγωγής και περιορισμός των επενδύσεων για πλεονασματική δυναμικότητα, όταν υπάρχουν σημαντικές διακυμάνσεις στη ζήτηση λόγω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εποχικότητας.</a:t>
            </a:r>
            <a:endParaRPr lang="el-GR" altLang="el-GR" sz="20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34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8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Σοφιανίδου</a:t>
            </a:r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Γεωργία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 Λογότυπο για άδειες χρήσης creative commons, b y, n c, s a ">
            <a:hlinkClick r:id="rId3" tooltip="Μετάβαση στην Άδεια Χρήσης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59" y="5949280"/>
            <a:ext cx="1583921" cy="554177"/>
          </a:xfrm>
          <a:prstGeom prst="rect">
            <a:avLst/>
          </a:prstGeom>
        </p:spPr>
      </p:pic>
      <p:pic>
        <p:nvPicPr>
          <p:cNvPr id="7" name="Εικόνα 2" descr="Λογότυπο επιχειρησιακού προγράμματος εκπαίδευση και δια βίου μάθηση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4809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Σημείωμα Αναφοράς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2400" dirty="0"/>
          </a:p>
          <a:p>
            <a:pPr marL="0" indent="0">
              <a:buNone/>
              <a:defRPr/>
            </a:pPr>
            <a:r>
              <a:rPr lang="en-US" sz="2400" dirty="0" smtClean="0"/>
              <a:t>Copyright</a:t>
            </a:r>
            <a:r>
              <a:rPr lang="el-GR" sz="2400" dirty="0" smtClean="0"/>
              <a:t> Τεχνολογικό Εκπαιδευτικό Ίδρυμα Θεσσαλίας</a:t>
            </a:r>
            <a:r>
              <a:rPr lang="en-US" sz="2400" dirty="0" smtClean="0"/>
              <a:t>, </a:t>
            </a:r>
            <a:r>
              <a:rPr lang="el-GR" sz="2400" dirty="0" smtClean="0"/>
              <a:t>Βασιλική </a:t>
            </a:r>
            <a:r>
              <a:rPr lang="el-GR" sz="2400" dirty="0" err="1" smtClean="0"/>
              <a:t>Καζαντή</a:t>
            </a:r>
            <a:r>
              <a:rPr lang="el-GR" sz="2400" dirty="0" smtClean="0"/>
              <a:t> 2015. Βασιλική Καζαντζή. «Διοίκηση Λειτουργιών και Παραγωγής». </a:t>
            </a:r>
            <a:r>
              <a:rPr lang="el-GR" sz="2400" dirty="0"/>
              <a:t>Έκδοση: </a:t>
            </a:r>
            <a:r>
              <a:rPr lang="el-GR" sz="2400" dirty="0" smtClean="0"/>
              <a:t>1.0</a:t>
            </a:r>
            <a:r>
              <a:rPr lang="el-GR" sz="2400" dirty="0"/>
              <a:t>. </a:t>
            </a:r>
            <a:r>
              <a:rPr lang="el-GR" sz="2400" dirty="0" smtClean="0"/>
              <a:t>Λάρισα 2015. </a:t>
            </a:r>
            <a:r>
              <a:rPr lang="el-GR" sz="2400" dirty="0"/>
              <a:t>Διαθέσιμο από τη δικτυακή </a:t>
            </a:r>
            <a:r>
              <a:rPr lang="el-GR" sz="2400" dirty="0" smtClean="0"/>
              <a:t>διεύθυνση: </a:t>
            </a:r>
            <a:r>
              <a:rPr lang="en-US" sz="2400" dirty="0">
                <a:hlinkClick r:id="rId3" tooltip="Μετάβαση στην ιστοσελίδα του Μαθήματος"/>
              </a:rPr>
              <a:t>http://</a:t>
            </a:r>
            <a:r>
              <a:rPr lang="en-US" sz="2400" dirty="0" smtClean="0">
                <a:hlinkClick r:id="rId3" tooltip="Μετάβαση στην ιστοσελίδα του Μαθήματος"/>
              </a:rPr>
              <a:t>cdev.teilar.gr/courses/</a:t>
            </a:r>
            <a:r>
              <a:rPr lang="en-US" sz="2400" dirty="0">
                <a:hlinkClick r:id="rId3" tooltip="Μετάβαση στην ιστοσελίδα του Μαθήματος"/>
              </a:rPr>
              <a:t>DDE</a:t>
            </a:r>
            <a:r>
              <a:rPr lang="el-GR" sz="2400" dirty="0">
                <a:hlinkClick r:id="rId3" tooltip="Μετάβαση στην ιστοσελίδα του Μαθήματος"/>
              </a:rPr>
              <a:t>101</a:t>
            </a:r>
            <a:r>
              <a:rPr lang="en-US" sz="2400" dirty="0" smtClean="0">
                <a:hlinkClick r:id="rId3" tooltip="Μετάβαση στην ιστοσελίδα του Μαθήματος"/>
              </a:rPr>
              <a:t>/</a:t>
            </a:r>
            <a:r>
              <a:rPr lang="el-GR" sz="2400" dirty="0"/>
              <a:t>,</a:t>
            </a:r>
            <a:r>
              <a:rPr lang="el-GR" sz="2400" dirty="0" smtClean="0"/>
              <a:t> 20/11/2015.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2989220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: Αναφορά Δημιουργού - </a:t>
            </a:r>
            <a:r>
              <a:rPr lang="el-GR" sz="2000" dirty="0"/>
              <a:t>Μη Εμπορική </a:t>
            </a:r>
            <a:r>
              <a:rPr lang="el-GR" sz="2000" dirty="0" smtClean="0"/>
              <a:t>Χρήση - </a:t>
            </a:r>
            <a:r>
              <a:rPr lang="el-GR" sz="2000" dirty="0"/>
              <a:t>Παρόμοια </a:t>
            </a:r>
            <a:r>
              <a:rPr lang="el-GR" sz="2000" dirty="0" smtClean="0"/>
              <a:t>Διανομή, </a:t>
            </a:r>
            <a:r>
              <a:rPr lang="el-GR" sz="2000" dirty="0"/>
              <a:t>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κ.λπ., τα </a:t>
            </a:r>
            <a:r>
              <a:rPr lang="el-GR" sz="2000" dirty="0"/>
              <a:t>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Εικόνα 1" descr=" Λογότυπο για άδειες χρήσης creative commons, b y, n c, s a " title="Λογότυπο creative commons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22" y="358140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2"/>
          <p:cNvSpPr txBox="1"/>
          <p:nvPr/>
        </p:nvSpPr>
        <p:spPr>
          <a:xfrm>
            <a:off x="533400" y="4224704"/>
            <a:ext cx="8229600" cy="22522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l-GR" sz="1400" dirty="0"/>
              <a:t>[1] </a:t>
            </a:r>
            <a:r>
              <a:rPr lang="en-US" sz="1400" dirty="0" smtClean="0">
                <a:hlinkClick r:id="rId4" tooltip="Μετάβαση στην Άδεια Χρήσης"/>
              </a:rPr>
              <a:t>http://creativecommons.org/licenses/by-nc-sa/4.0/</a:t>
            </a:r>
            <a:endParaRPr lang="el-GR" sz="1400" dirty="0"/>
          </a:p>
          <a:p>
            <a:r>
              <a:rPr lang="el-GR" sz="1400" dirty="0"/>
              <a:t>Ως </a:t>
            </a:r>
            <a:r>
              <a:rPr lang="el-GR" sz="1400" b="1" dirty="0"/>
              <a:t>Μη Εμπορική</a:t>
            </a:r>
            <a:r>
              <a:rPr lang="el-GR" sz="1400" dirty="0"/>
              <a:t> ορίζεται η χρήση: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400" dirty="0" err="1" smtClean="0"/>
              <a:t>αδειοδόχο</a:t>
            </a:r>
            <a:r>
              <a:rPr lang="el-GR" sz="14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περιλαμβάνει οικονομική συναλλαγή ως προϋπόθεση για τη χρήση ή πρόσβαση στο </a:t>
            </a:r>
            <a:r>
              <a:rPr lang="el-GR" sz="1400" dirty="0" smtClean="0"/>
              <a:t>έργο,</a:t>
            </a:r>
            <a:endParaRPr lang="el-GR" sz="14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προσπορίζει στο διανομέα του έργου και</a:t>
            </a:r>
            <a:r>
              <a:rPr lang="en-GB" sz="1400" dirty="0"/>
              <a:t> </a:t>
            </a:r>
            <a:r>
              <a:rPr lang="el-GR" sz="1400" dirty="0" err="1"/>
              <a:t>αδειοδόχο</a:t>
            </a:r>
            <a:r>
              <a:rPr lang="en-GB" sz="1400" dirty="0"/>
              <a:t> </a:t>
            </a:r>
            <a:r>
              <a:rPr lang="el-GR" sz="1400" dirty="0"/>
              <a:t>έμμεσο οικονομικό όφελος (π.χ. διαφημίσεις) από την προβολή του έργου σε διαδικτυακό </a:t>
            </a:r>
            <a:r>
              <a:rPr lang="el-GR" sz="1400" dirty="0" smtClean="0"/>
              <a:t>τόπο.</a:t>
            </a:r>
            <a:endParaRPr lang="el-GR" sz="1400" dirty="0"/>
          </a:p>
          <a:p>
            <a:r>
              <a:rPr lang="el-GR" sz="1400" dirty="0" smtClean="0"/>
              <a:t>Ο </a:t>
            </a:r>
            <a:r>
              <a:rPr lang="el-GR" sz="1400" dirty="0"/>
              <a:t>δικαιούχος μπορεί να παρέχει στον </a:t>
            </a:r>
            <a:r>
              <a:rPr lang="el-GR" sz="1400" dirty="0" err="1"/>
              <a:t>αδειοδόχο</a:t>
            </a:r>
            <a:r>
              <a:rPr lang="el-GR" sz="1400" dirty="0"/>
              <a:t> ξεχωριστή άδεια να χρησιμοποιεί το έργο για εμπορική χρήση, εφόσον αυτό του ζητηθεί</a:t>
            </a:r>
            <a:r>
              <a:rPr lang="el-GR" sz="1400" dirty="0" smtClean="0"/>
              <a:t>.</a:t>
            </a:r>
            <a:endParaRPr lang="el-G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79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Αναφοράς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dirty="0"/>
              <a:t>Δ</a:t>
            </a:r>
            <a:r>
              <a:rPr lang="el-GR" sz="2000" dirty="0" smtClean="0"/>
              <a:t>ήλωση</a:t>
            </a:r>
            <a:r>
              <a:rPr lang="en-US" sz="2000" dirty="0" smtClean="0"/>
              <a:t> </a:t>
            </a:r>
            <a:r>
              <a:rPr lang="el-GR" sz="2000" dirty="0" smtClean="0"/>
              <a:t>Διατήρησης Σημειωμάτων,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</a:t>
            </a:r>
            <a:r>
              <a:rPr lang="el-GR" sz="2000" dirty="0" smtClean="0"/>
              <a:t>υπάρχουν).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68249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</a:p>
        </p:txBody>
      </p:sp>
      <p:sp>
        <p:nvSpPr>
          <p:cNvPr id="9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625" y="1989088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Σύστημα παραγωγής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4" name="Θέση περιεχομένου 2">
            <a:hlinkClick r:id="rId5" action="ppaction://hlinksldjump" tooltip="Μετάβαση στη Διαφάνεια 17"/>
          </p:cNvPr>
          <p:cNvSpPr/>
          <p:nvPr/>
        </p:nvSpPr>
        <p:spPr>
          <a:xfrm>
            <a:off x="809625" y="2853184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Επιχειρηματική στρατηγική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3">
            <a:hlinkClick r:id="rId6" action="ppaction://hlinksldjump" tooltip="Μετάβαση στη Διαφάνεια 23"/>
          </p:cNvPr>
          <p:cNvSpPr/>
          <p:nvPr>
            <p:custDataLst>
              <p:tags r:id="rId2"/>
            </p:custDataLst>
          </p:nvPr>
        </p:nvSpPr>
        <p:spPr>
          <a:xfrm>
            <a:off x="809171" y="371728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>
                <a:solidFill>
                  <a:srgbClr val="0070C0"/>
                </a:solidFill>
              </a:rPr>
              <a:t>3</a:t>
            </a:r>
            <a:r>
              <a:rPr lang="el-GR" sz="2800" i="1" dirty="0" smtClean="0">
                <a:solidFill>
                  <a:srgbClr val="0070C0"/>
                </a:solidFill>
              </a:rPr>
              <a:t>) </a:t>
            </a:r>
            <a:r>
              <a:rPr lang="el-GR" sz="2800" i="1" dirty="0">
                <a:solidFill>
                  <a:srgbClr val="0070C0"/>
                </a:solidFill>
              </a:rPr>
              <a:t>Εναλλακτικές στρατηγικές παραγωγής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4">
            <a:hlinkClick r:id="rId7" action="ppaction://hlinksldjump" tooltip="Μετάβαση στη Διαφάνεια 29"/>
          </p:cNvPr>
          <p:cNvSpPr/>
          <p:nvPr/>
        </p:nvSpPr>
        <p:spPr>
          <a:xfrm>
            <a:off x="809171" y="4628191"/>
            <a:ext cx="7507288" cy="745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 smtClean="0">
                <a:solidFill>
                  <a:srgbClr val="0070C0"/>
                </a:solidFill>
              </a:rPr>
              <a:t>4) Βασικές </a:t>
            </a:r>
            <a:r>
              <a:rPr lang="el-GR" sz="2800" i="1" dirty="0">
                <a:solidFill>
                  <a:srgbClr val="0070C0"/>
                </a:solidFill>
              </a:rPr>
              <a:t>κατηγορίες αποφάσεων </a:t>
            </a:r>
            <a:endParaRPr lang="el-GR" sz="2800" i="1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l-GR" sz="2800" i="1" dirty="0" smtClean="0">
                <a:solidFill>
                  <a:srgbClr val="0070C0"/>
                </a:solidFill>
              </a:rPr>
              <a:t>παραγωγής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Στρατηγική Παραγωγής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62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Ο ρόλος του συστήματος παραγωγής (1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rgbClr val="777777"/>
              </a:buClr>
              <a:buFont typeface="Arial" panose="020B0604020202020204" pitchFamily="34" charset="0"/>
              <a:buChar char="●"/>
            </a:pPr>
            <a:r>
              <a:rPr lang="el-GR" dirty="0" smtClean="0"/>
              <a:t>Ο ρόλος του συστήματος παραγωγής στη διαμόρφωση επιχειρηματικής στρατηγικής.</a:t>
            </a:r>
          </a:p>
          <a:p>
            <a:pPr marL="1269313" lvl="2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Διεθνοποίηση (</a:t>
            </a:r>
            <a:r>
              <a:rPr lang="en-US" altLang="el-GR" sz="2800" kern="0" dirty="0">
                <a:solidFill>
                  <a:srgbClr val="000000"/>
                </a:solidFill>
              </a:rPr>
              <a:t>globalization)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αγοράς.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marL="1269313" lvl="2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Αναγκαιότητα για βελτίωση της ποιότητας προϊόντων και υπηρεσιών, αύξηση της παραγωγικότητας, ανάπτυξη μεγάλης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ευελιξίας.</a:t>
            </a:r>
          </a:p>
          <a:p>
            <a:pPr marL="1269313" lvl="2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Ουσιαστική αναβάθμιση του ρόλου της παραγωγής</a:t>
            </a:r>
            <a:r>
              <a:rPr lang="el-GR" altLang="el-GR" sz="2800" dirty="0" smtClean="0">
                <a:solidFill>
                  <a:prstClr val="black"/>
                </a:solidFill>
              </a:rPr>
              <a:t>.</a:t>
            </a:r>
            <a:endParaRPr lang="el-GR" altLang="el-GR" sz="28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7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Ο ρόλος του συστήματος παραγωγής </a:t>
            </a: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lvl="2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n-US" altLang="el-GR" sz="2800" kern="0" dirty="0" smtClean="0">
                <a:solidFill>
                  <a:srgbClr val="000000"/>
                </a:solidFill>
              </a:rPr>
              <a:t>Wickham Skinner (1974):</a:t>
            </a:r>
          </a:p>
          <a:p>
            <a:pPr marL="2116137" lvl="3" indent="-3429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 smtClean="0"/>
              <a:t>Το </a:t>
            </a:r>
            <a:r>
              <a:rPr lang="el-GR" altLang="el-GR" sz="2400" kern="0" dirty="0"/>
              <a:t>σύστημα παραγωγής σε μια επιχείρηση, λειτουργεί ή σαν ανταγωνιστικό όπλο ή σαν τροχοπέδη.</a:t>
            </a:r>
          </a:p>
          <a:p>
            <a:pPr marL="2116137" lvl="3" indent="-3429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/>
              <a:t>Το ίδιο σύστημα παραγωγής, είναι αδύνατον να υποστηρίζει αντιφατικούς ή αντίθετους στρατηγικούς στόχους.</a:t>
            </a:r>
          </a:p>
          <a:p>
            <a:pPr marL="2116137" lvl="3" indent="-342900" eaLnBrk="0" fontAlgn="base" hangingPunct="0">
              <a:spcBef>
                <a:spcPts val="0"/>
              </a:spcBef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sz="2400" kern="0" dirty="0"/>
              <a:t>Θα πρέπει η παραγωγή να εστιάζεται σε μια βασική δραστηριότητα, που προσδιορίζεται από την επιχειρηματική στρατηγική, οδηγώντας στην ενίσχυση της ανταγωνιστικότητας.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9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Ανάλυση εσωτερικού περιβάλλοντος (1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Εξέταση των χαρακτηριστικών ικανοτήτων/δυνατοτήτων κάποιων τομέων της επιχείρησης, οι οποίοι μπορούν να προσφέρουν συγκριτικό πλεονέκτημα, αλλά και των αδυναμιών που περιορίζουν την ανταγωνιστικότητά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της.</a:t>
            </a:r>
            <a:endParaRPr lang="el-GR" altLang="el-GR" sz="12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Προσδιορισμός του ανταγωνιστικού προφίλ της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επιχείρησης.</a:t>
            </a:r>
            <a:endParaRPr lang="el-GR" altLang="el-GR" sz="12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Χρήση πίνακα για την καταγραφή αποτελεσμάτων της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ανάλυσης, </a:t>
            </a:r>
            <a:r>
              <a:rPr lang="el-GR" altLang="el-GR" sz="2400" kern="0" dirty="0">
                <a:solidFill>
                  <a:srgbClr val="000000"/>
                </a:solidFill>
              </a:rPr>
              <a:t>και την απεικόνιση του ανταγωνιστικού προφίλ. Βαθμολόγηση της επίδοσης της επιχείρησης για κάθε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χαρακτηριστικό, </a:t>
            </a:r>
            <a:r>
              <a:rPr lang="el-GR" altLang="el-GR" sz="2400" kern="0" dirty="0">
                <a:solidFill>
                  <a:srgbClr val="000000"/>
                </a:solidFill>
              </a:rPr>
              <a:t>που επηρεάζει την ανταγωνιστικότητά της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.</a:t>
            </a:r>
            <a:endParaRPr lang="en-US" altLang="el-GR" sz="24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2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l-GR" b="1" dirty="0"/>
              <a:t>Ανάλυση εσωτερικού περιβάλλοντος </a:t>
            </a: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sz="4800" dirty="0"/>
          </a:p>
        </p:txBody>
      </p:sp>
      <p:pic>
        <p:nvPicPr>
          <p:cNvPr id="12" name="Θέση περιεχομένου 1" descr="Εικόνα του πίνακα στον οποίο απεικονίζονται τα εξής:&#10;1) Τα χαρακτηριστικά του εσωτερικού περιβάλλοντος, όπως η ικανότητα ανάπτυξης νέων προϊόντων, το απαιτούμενο προσωπικό για r and d, η ικανότητα χρηματοδότησης νέων προϊόντων, και πολλά άλλα χαρακτηριστικά. &#10;2) Η κλίμακα αξιολόγησης, πολύ αρνητικό έως πολύ θετικό,  όλων των παραπάνω χαρακτηριστικών, που αφορούν τους στόχους του 2013, και του 2014. 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99259"/>
            <a:ext cx="6984776" cy="4710061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Ανάλυση εξωτερικού περιβάλλοντος (1 από 5)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Ανάλυση του λειτουργικού περιβάλλοντος (αγοραστών, προμηθευτών, κύριων ανταγωνιστών) και των χαρακτηριστικών του κλάδου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Προσδιορισμός ευκαιριών και απειλών που υπάρχουν ή προμηνύονται από τις οικονομικές,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τεχνολογικές, </a:t>
            </a:r>
            <a:r>
              <a:rPr lang="el-GR" altLang="el-GR" sz="2800" kern="0" dirty="0">
                <a:solidFill>
                  <a:srgbClr val="000000"/>
                </a:solidFill>
              </a:rPr>
              <a:t>και άλλες εξελίξεις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Προσδιορισμός των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περιορισμών, </a:t>
            </a:r>
            <a:r>
              <a:rPr lang="el-GR" altLang="el-GR" sz="2800" kern="0" dirty="0">
                <a:solidFill>
                  <a:srgbClr val="000000"/>
                </a:solidFill>
              </a:rPr>
              <a:t>που επιβάλλει το εξωτερικό περιβάλλον στον τρόπο δραστηριοποίησης της επιχείρησης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Στρατηγική Παραγωγής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9FA5-33F2-4EB2-947B-A7002E83F6EE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12/2013 4:39:30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9,4,14,7,8,6153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Προσαρμοσμένο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FC0E16E-CEF1-4B94-85FD-16A486B4A383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2027</Words>
  <Application>Microsoft Office PowerPoint</Application>
  <PresentationFormat>Προβολή στην οθόνη (4:3)</PresentationFormat>
  <Paragraphs>296</Paragraphs>
  <Slides>38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39" baseType="lpstr">
      <vt:lpstr>Θέμα του Office</vt:lpstr>
      <vt:lpstr>Διοίκηση Λειτουργιών  και Παραγωγής</vt:lpstr>
      <vt:lpstr>Χρηματοδότηση </vt:lpstr>
      <vt:lpstr>Σκοποί ενότητας </vt:lpstr>
      <vt:lpstr>Περιεχόμενα ενότητας</vt:lpstr>
      <vt:lpstr>Ο ρόλος του συστήματος παραγωγής (1 από 2)</vt:lpstr>
      <vt:lpstr>Ο ρόλος του συστήματος παραγωγής (2 από 2)</vt:lpstr>
      <vt:lpstr>Ανάλυση εσωτερικού περιβάλλοντος (1 από 2)</vt:lpstr>
      <vt:lpstr>Ανάλυση εσωτερικού περιβάλλοντος (2 από 2)</vt:lpstr>
      <vt:lpstr>Ανάλυση εξωτερικού περιβάλλοντος (1 από 5)</vt:lpstr>
      <vt:lpstr>Ανάλυση εξωτερικού περιβάλλοντος (2 από 5)</vt:lpstr>
      <vt:lpstr>Ανάλυση εξωτερικού περιβάλλοντος (3 από 5)</vt:lpstr>
      <vt:lpstr>Ανάλυση εξωτερικού περιβάλλοντος (4 από 5)</vt:lpstr>
      <vt:lpstr>Ανάλυση εξωτερικού περιβάλλοντος (5 από 5)</vt:lpstr>
      <vt:lpstr>Ανάγκη για ευελιξία και προσαρμοστικότητα (1 από 2)</vt:lpstr>
      <vt:lpstr>Ανάγκη για ευελιξία και προσαρμοστικότητα (2 από 2)</vt:lpstr>
      <vt:lpstr>Επιχειρηματική στρατηγική  (1 από 3)</vt:lpstr>
      <vt:lpstr>Επιχειρηματική στρατηγική  (2 από 3)</vt:lpstr>
      <vt:lpstr>Επιχειρηματική στρατηγική  (3 από 3)</vt:lpstr>
      <vt:lpstr>Διαμόρφωση επιχειρηματικής στρατηγικής</vt:lpstr>
      <vt:lpstr>Στρατηγική παραγωγής  (1 από 2)</vt:lpstr>
      <vt:lpstr>Στρατηγική παραγωγής  (2 από 2)</vt:lpstr>
      <vt:lpstr>Εναλλακτικές στρατηγικές παραγωγής</vt:lpstr>
      <vt:lpstr>Στρατηγική ανταγωνισμού με χαμηλό κόστος (1 από 2)</vt:lpstr>
      <vt:lpstr>Στρατηγική ανταγωνισμού με χαμηλό κόστος (2 από 2)</vt:lpstr>
      <vt:lpstr>Στρατηγική ανταγωνισμού με διαφοροποίηση (1 από 2) </vt:lpstr>
      <vt:lpstr>Στρατηγική ανταγωνισμού με διαφοροποίηση (2 από 2) </vt:lpstr>
      <vt:lpstr>Αρχές ανταγωνισμού για επιτυχία ΜΜΕ</vt:lpstr>
      <vt:lpstr>Βασικές κατηγορίες αποφάσεων παραγωγής</vt:lpstr>
      <vt:lpstr>Πολιτική σε θέματα ποιότητας</vt:lpstr>
      <vt:lpstr>Πολιτική σε θέματα παραγωγικής δυναμικότητας</vt:lpstr>
      <vt:lpstr>Πολιτική σε θέματα ανθρώπινου δυναμικού</vt:lpstr>
      <vt:lpstr>Πολιτική σε θέματα καθετοποίησης</vt:lpstr>
      <vt:lpstr>Πολιτική σε θέματα τεχνολογίας</vt:lpstr>
      <vt:lpstr>Πολιτική για αποθέματα</vt:lpstr>
      <vt:lpstr>Τέλος Ενότητας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Λειτουργιών  και Παραγωγής</dc:title>
  <dc:creator>user</dc:creator>
  <cp:lastModifiedBy>eLearning</cp:lastModifiedBy>
  <cp:revision>97</cp:revision>
  <dcterms:created xsi:type="dcterms:W3CDTF">2013-12-17T10:39:03Z</dcterms:created>
  <dcterms:modified xsi:type="dcterms:W3CDTF">2015-11-16T15:39:07Z</dcterms:modified>
</cp:coreProperties>
</file>