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ppt/tags/tag4.xml" ContentType="application/vnd.openxmlformats-officedocument.presentationml.tags+xml"/>
  <Override PartName="/ppt/notesSlides/notesSlide2.xml" ContentType="application/vnd.openxmlformats-officedocument.presentationml.notesSlid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notesSlides/notesSlide3.xml" ContentType="application/vnd.openxmlformats-officedocument.presentationml.notesSlide+xml"/>
  <Override PartName="/ppt/tags/tag13.xml" ContentType="application/vnd.openxmlformats-officedocument.presentationml.tag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notesMasterIdLst>
    <p:notesMasterId r:id="rId41"/>
  </p:notesMasterIdLst>
  <p:sldIdLst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6" r:id="rId30"/>
    <p:sldId id="285" r:id="rId31"/>
    <p:sldId id="287" r:id="rId32"/>
    <p:sldId id="291" r:id="rId33"/>
    <p:sldId id="288" r:id="rId34"/>
    <p:sldId id="289" r:id="rId35"/>
    <p:sldId id="290" r:id="rId36"/>
    <p:sldId id="293" r:id="rId37"/>
    <p:sldId id="294" r:id="rId38"/>
    <p:sldId id="295" r:id="rId39"/>
    <p:sldId id="296" r:id="rId40"/>
  </p:sldIdLst>
  <p:sldSz cx="9144000" cy="6858000" type="screen4x3"/>
  <p:notesSz cx="6858000" cy="9144000"/>
  <p:custDataLst>
    <p:tags r:id="rId42"/>
  </p:custDataLst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99"/>
    <a:srgbClr val="7777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276" y="-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tags" Target="tags/tag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presProps" Target="presProps.xml"/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tableStyles" Target="tableStyles.xml"/><Relationship Id="rId20" Type="http://schemas.openxmlformats.org/officeDocument/2006/relationships/slide" Target="slides/slide18.xml"/><Relationship Id="rId41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E76A0A-CAF0-4FBC-AC57-680F97B481A0}" type="datetimeFigureOut">
              <a:rPr lang="el-GR" smtClean="0"/>
              <a:t>16/11/2015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EC7A04-9958-4F7F-B42A-0B950BC6D43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554869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CCA508-3B63-4BA9-93AF-AA2EFF565143}" type="slidenum">
              <a:rPr lang="el-GR" smtClean="0"/>
              <a:pPr/>
              <a:t>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363420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l-GR" altLang="el-GR" smtClean="0"/>
          </a:p>
        </p:txBody>
      </p:sp>
      <p:sp>
        <p:nvSpPr>
          <p:cNvPr id="22532" name="Θέση αριθμού διαφάνειας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F3D61881-B8B8-4D07-9007-E6099A58A147}" type="slidenum">
              <a:rPr lang="el-GR" altLang="el-GR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l-GR" altLang="el-GR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l-GR" smtClean="0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795A2F8-0C18-4E98-9BC9-2EA460E61CBB}" type="slidenum">
              <a:rPr lang="el-G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36</a:t>
            </a:fld>
            <a:endParaRPr lang="el-GR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37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101659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38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753707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B56EC-6D20-410D-B230-6FBBE63344D6}" type="datetime1">
              <a:rPr lang="el-GR" smtClean="0"/>
              <a:t>16/11/2015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Στρατηγική Παραγωγής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A9FA5-33F2-4EB2-947B-A7002E83F6E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763430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19107-2FF5-48CD-AE42-377CBD9283A3}" type="datetime1">
              <a:rPr lang="el-GR" smtClean="0"/>
              <a:t>16/11/2015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Στρατηγική Παραγωγής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A9FA5-33F2-4EB2-947B-A7002E83F6E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41359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C6D19-901B-4262-AD1F-90B1D7F31B52}" type="datetime1">
              <a:rPr lang="el-GR" smtClean="0"/>
              <a:t>16/11/2015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Στρατηγική Παραγωγής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A9FA5-33F2-4EB2-947B-A7002E83F6E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256431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4187A-56C7-467A-96C6-FB0B641AB98F}" type="datetime1">
              <a:rPr lang="el-GR" smtClean="0"/>
              <a:t>16/11/2015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Στρατηγική Παραγωγής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A9FA5-33F2-4EB2-947B-A7002E83F6E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236743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695A7-4640-4D54-A59F-36DE60562FA5}" type="datetime1">
              <a:rPr lang="el-GR" smtClean="0"/>
              <a:t>16/11/2015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Στρατηγική Παραγωγής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A9FA5-33F2-4EB2-947B-A7002E83F6E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308948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AABDD-F60A-4EEC-AF63-B7CC307315FD}" type="datetime1">
              <a:rPr lang="el-GR" smtClean="0"/>
              <a:t>16/11/2015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Στρατηγική Παραγωγής</a:t>
            </a:r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A9FA5-33F2-4EB2-947B-A7002E83F6E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800558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3B9B2-6848-4ABD-BBA8-76429B0C50F8}" type="datetime1">
              <a:rPr lang="el-GR" smtClean="0"/>
              <a:t>16/11/2015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Στρατηγική Παραγωγής</a:t>
            </a:r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A9FA5-33F2-4EB2-947B-A7002E83F6E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861618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578A8-3932-4113-B5D7-534ABCDBB4DC}" type="datetime1">
              <a:rPr lang="el-GR" smtClean="0"/>
              <a:t>16/11/2015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Στρατηγική Παραγωγής</a:t>
            </a:r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A9FA5-33F2-4EB2-947B-A7002E83F6E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61807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F8C60-EB0E-4CAD-A6D4-9054CB0962F5}" type="datetime1">
              <a:rPr lang="el-GR" smtClean="0"/>
              <a:t>16/11/2015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Στρατηγική Παραγωγής</a:t>
            </a:r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A9FA5-33F2-4EB2-947B-A7002E83F6E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709707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9A3FC-F13E-4EE3-8F2A-90E1C09DE0AC}" type="datetime1">
              <a:rPr lang="el-GR" smtClean="0"/>
              <a:t>16/11/2015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Στρατηγική Παραγωγής</a:t>
            </a:r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A9FA5-33F2-4EB2-947B-A7002E83F6E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816472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3ED05-BA5E-4E1E-86A1-550421619AB2}" type="datetime1">
              <a:rPr lang="el-GR" smtClean="0"/>
              <a:t>16/11/2015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Στρατηγική Παραγωγής</a:t>
            </a:r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A9FA5-33F2-4EB2-947B-A7002E83F6E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45750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311312-6331-4C33-97A2-8DA4BE99B938}" type="datetime1">
              <a:rPr lang="el-GR" smtClean="0"/>
              <a:t>16/11/2015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l-GR" smtClean="0"/>
              <a:t>Στρατηγική Παραγωγής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DA9FA5-33F2-4EB2-947B-A7002E83F6E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082558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hyperlink" Target="http://www.teilar.gr/" TargetMode="External"/><Relationship Id="rId7" Type="http://schemas.openxmlformats.org/officeDocument/2006/relationships/hyperlink" Target="http://creativecommons.org/licenses/by-nc-sa/4.0/deed.el" TargetMode="Externa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6" Type="http://schemas.openxmlformats.org/officeDocument/2006/relationships/image" Target="../media/image2.png"/><Relationship Id="rId5" Type="http://schemas.openxmlformats.org/officeDocument/2006/relationships/hyperlink" Target="http://www.edulll.gr/" TargetMode="External"/><Relationship Id="rId4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Relationship Id="rId5" Type="http://schemas.microsoft.com/office/2007/relationships/hdphoto" Target="../media/hdphoto1.wdp"/><Relationship Id="rId4" Type="http://schemas.openxmlformats.org/officeDocument/2006/relationships/image" Target="../media/image9.jpe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5" Type="http://schemas.openxmlformats.org/officeDocument/2006/relationships/image" Target="../media/image4.png"/><Relationship Id="rId4" Type="http://schemas.openxmlformats.org/officeDocument/2006/relationships/hyperlink" Target="http://www.edulll.gr/" TargetMode="Externa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Relationship Id="rId5" Type="http://schemas.microsoft.com/office/2007/relationships/hdphoto" Target="../media/hdphoto1.wdp"/><Relationship Id="rId4" Type="http://schemas.openxmlformats.org/officeDocument/2006/relationships/image" Target="../media/image9.jpe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Relationship Id="rId5" Type="http://schemas.microsoft.com/office/2007/relationships/hdphoto" Target="../media/hdphoto1.wdp"/><Relationship Id="rId4" Type="http://schemas.openxmlformats.org/officeDocument/2006/relationships/image" Target="../media/image9.jpe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Relationship Id="rId5" Type="http://schemas.microsoft.com/office/2007/relationships/hdphoto" Target="../media/hdphoto1.wdp"/><Relationship Id="rId4" Type="http://schemas.openxmlformats.org/officeDocument/2006/relationships/image" Target="../media/image9.jpe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-sa/4.0/deed.el" TargetMode="Externa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2.xml"/><Relationship Id="rId6" Type="http://schemas.openxmlformats.org/officeDocument/2006/relationships/image" Target="../media/image2.png"/><Relationship Id="rId5" Type="http://schemas.openxmlformats.org/officeDocument/2006/relationships/hyperlink" Target="http://www.edulll.gr/" TargetMode="External"/><Relationship Id="rId4" Type="http://schemas.openxmlformats.org/officeDocument/2006/relationships/image" Target="../media/image11.pn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hyperlink" Target="http://cdev.teilar.gr/courses/DDE101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Relationship Id="rId5" Type="http://schemas.openxmlformats.org/officeDocument/2006/relationships/image" Target="../media/image3.png"/><Relationship Id="rId4" Type="http://schemas.openxmlformats.org/officeDocument/2006/relationships/hyperlink" Target="http://creativecommons.org/licenses/by-nc-sa/4.0/deed.el" TargetMode="Externa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7" Type="http://schemas.openxmlformats.org/officeDocument/2006/relationships/slide" Target="slide28.xml"/><Relationship Id="rId2" Type="http://schemas.openxmlformats.org/officeDocument/2006/relationships/tags" Target="../tags/tag6.xml"/><Relationship Id="rId1" Type="http://schemas.openxmlformats.org/officeDocument/2006/relationships/tags" Target="../tags/tag5.xml"/><Relationship Id="rId6" Type="http://schemas.openxmlformats.org/officeDocument/2006/relationships/slide" Target="slide22.xml"/><Relationship Id="rId5" Type="http://schemas.openxmlformats.org/officeDocument/2006/relationships/slide" Target="slide16.xml"/><Relationship Id="rId4" Type="http://schemas.openxmlformats.org/officeDocument/2006/relationships/slide" Target="slide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Εικόνα 1" descr="Λογότυπο Τεχνολογικό Εκπαιδευτικό Ίδρυμα Θεσσαλίας.">
            <a:hlinkClick r:id="rId3" tooltip="Μετάβαση στην Ιστοσελίδα του Ιδρύματος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613" y="449263"/>
            <a:ext cx="3455987" cy="1146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Τίτλος 1"/>
          <p:cNvSpPr>
            <a:spLocks noGrp="1"/>
          </p:cNvSpPr>
          <p:nvPr>
            <p:ph type="ctrTitle"/>
          </p:nvPr>
        </p:nvSpPr>
        <p:spPr>
          <a:xfrm>
            <a:off x="381000" y="1887537"/>
            <a:ext cx="8382000" cy="1236663"/>
          </a:xfrm>
        </p:spPr>
        <p:txBody>
          <a:bodyPr>
            <a:noAutofit/>
          </a:bodyPr>
          <a:lstStyle/>
          <a:p>
            <a:r>
              <a:rPr lang="el-GR" altLang="el-GR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Διοίκηση Λειτουργιών </a:t>
            </a:r>
            <a:br>
              <a:rPr lang="el-GR" altLang="el-GR" b="1" dirty="0" smtClean="0">
                <a:solidFill>
                  <a:srgbClr val="000000"/>
                </a:solidFill>
                <a:latin typeface="Calibri" panose="020F0502020204030204" pitchFamily="34" charset="0"/>
              </a:rPr>
            </a:br>
            <a:r>
              <a:rPr lang="el-GR" altLang="el-GR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και Παραγωγής</a:t>
            </a:r>
            <a:endParaRPr lang="el-GR" altLang="el-GR" dirty="0" smtClean="0">
              <a:latin typeface="Calibri" panose="020F0502020204030204" pitchFamily="34" charset="0"/>
            </a:endParaRPr>
          </a:p>
        </p:txBody>
      </p:sp>
      <p:sp>
        <p:nvSpPr>
          <p:cNvPr id="3" name="Θέση περιεχομένου 1"/>
          <p:cNvSpPr>
            <a:spLocks noGrp="1"/>
          </p:cNvSpPr>
          <p:nvPr>
            <p:ph type="subTitle" idx="1"/>
          </p:nvPr>
        </p:nvSpPr>
        <p:spPr>
          <a:xfrm>
            <a:off x="467544" y="3322712"/>
            <a:ext cx="8280920" cy="2316088"/>
          </a:xfrm>
        </p:spPr>
        <p:txBody>
          <a:bodyPr rtlCol="0">
            <a:normAutofit/>
          </a:bodyPr>
          <a:lstStyle/>
          <a:p>
            <a:pPr fontAlgn="auto"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None/>
              <a:defRPr/>
            </a:pPr>
            <a:r>
              <a:rPr lang="el-GR" sz="2800" b="1" dirty="0">
                <a:solidFill>
                  <a:prstClr val="black"/>
                </a:solidFill>
                <a:latin typeface="Calibri" panose="020F0502020204030204" pitchFamily="34" charset="0"/>
                <a:cs typeface="Arial" charset="0"/>
              </a:rPr>
              <a:t>Ενότητα </a:t>
            </a:r>
            <a:r>
              <a:rPr lang="en-US" sz="2800" b="1" dirty="0">
                <a:solidFill>
                  <a:prstClr val="black"/>
                </a:solidFill>
                <a:latin typeface="Calibri" panose="020F0502020204030204" pitchFamily="34" charset="0"/>
                <a:cs typeface="Arial" charset="0"/>
              </a:rPr>
              <a:t>2</a:t>
            </a:r>
            <a:r>
              <a:rPr lang="en-US" sz="2800" b="1" dirty="0" smtClean="0">
                <a:solidFill>
                  <a:prstClr val="black"/>
                </a:solidFill>
                <a:latin typeface="Calibri" panose="020F0502020204030204" pitchFamily="34" charset="0"/>
                <a:cs typeface="Arial" charset="0"/>
              </a:rPr>
              <a:t>:</a:t>
            </a:r>
            <a:r>
              <a:rPr lang="el-GR" sz="2800" b="1" dirty="0" smtClean="0">
                <a:solidFill>
                  <a:prstClr val="black"/>
                </a:solidFill>
                <a:latin typeface="Calibri" panose="020F0502020204030204" pitchFamily="34" charset="0"/>
                <a:cs typeface="Arial" charset="0"/>
              </a:rPr>
              <a:t>  </a:t>
            </a:r>
            <a:r>
              <a:rPr lang="el-GR" sz="2800" dirty="0" smtClean="0">
                <a:solidFill>
                  <a:schemeClr val="tx1"/>
                </a:solidFill>
                <a:latin typeface="Calibri" panose="020F0502020204030204" pitchFamily="34" charset="0"/>
              </a:rPr>
              <a:t>Στρατηγική Παραγωγής.</a:t>
            </a:r>
            <a:endParaRPr lang="el-GR" sz="2800" dirty="0">
              <a:solidFill>
                <a:prstClr val="black"/>
              </a:solidFill>
              <a:latin typeface="Calibri" panose="020F0502020204030204" pitchFamily="34" charset="0"/>
              <a:cs typeface="Arial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l-GR" sz="2800" dirty="0">
                <a:solidFill>
                  <a:prstClr val="black"/>
                </a:solidFill>
                <a:latin typeface="Calibri" panose="020F0502020204030204" pitchFamily="34" charset="0"/>
                <a:cs typeface="Arial" charset="0"/>
              </a:rPr>
              <a:t> </a:t>
            </a:r>
            <a:r>
              <a:rPr lang="el-GR" sz="2800" b="1" dirty="0">
                <a:solidFill>
                  <a:prstClr val="black"/>
                </a:solidFill>
                <a:latin typeface="Calibri" panose="020F0502020204030204" pitchFamily="34" charset="0"/>
                <a:cs typeface="Arial" charset="0"/>
              </a:rPr>
              <a:t>   </a:t>
            </a:r>
            <a:r>
              <a:rPr lang="el-GR" sz="2800" dirty="0">
                <a:solidFill>
                  <a:prstClr val="black"/>
                </a:solidFill>
                <a:latin typeface="Calibri" panose="020F0502020204030204" pitchFamily="34" charset="0"/>
                <a:cs typeface="Arial" charset="0"/>
              </a:rPr>
              <a:t>Διδάσκων: Β</a:t>
            </a:r>
            <a:r>
              <a:rPr lang="el-GR" sz="2800" dirty="0" smtClean="0">
                <a:solidFill>
                  <a:prstClr val="black"/>
                </a:solidFill>
                <a:latin typeface="Calibri" panose="020F0502020204030204" pitchFamily="34" charset="0"/>
                <a:cs typeface="Arial" charset="0"/>
              </a:rPr>
              <a:t>ασιλική Καζαντζή, </a:t>
            </a:r>
          </a:p>
          <a:p>
            <a:pPr fontAlgn="auto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None/>
              <a:defRPr/>
            </a:pPr>
            <a:r>
              <a:rPr lang="el-GR" sz="2800" dirty="0" smtClean="0">
                <a:solidFill>
                  <a:prstClr val="black"/>
                </a:solidFill>
                <a:latin typeface="Calibri" panose="020F0502020204030204" pitchFamily="34" charset="0"/>
                <a:cs typeface="Arial" charset="0"/>
              </a:rPr>
              <a:t>Επίκουρος Καθηγήτρια.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l-GR" sz="2800" dirty="0" smtClean="0">
                <a:solidFill>
                  <a:prstClr val="black"/>
                </a:solidFill>
                <a:latin typeface="Calibri" panose="020F0502020204030204" pitchFamily="34" charset="0"/>
                <a:cs typeface="Arial" charset="0"/>
              </a:rPr>
              <a:t>Τμήμα Διοίκηση Επιχειρήσεων. </a:t>
            </a:r>
            <a:endParaRPr lang="en-US" sz="2800" b="1" dirty="0">
              <a:solidFill>
                <a:prstClr val="black"/>
              </a:solidFill>
              <a:latin typeface="Calibri" panose="020F0502020204030204" pitchFamily="34" charset="0"/>
              <a:cs typeface="Arial" charset="0"/>
            </a:endParaRP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l-GR" dirty="0"/>
          </a:p>
        </p:txBody>
      </p:sp>
      <p:pic>
        <p:nvPicPr>
          <p:cNvPr id="8" name="Εικόνα 3" descr="Λογότυπο Επιχειρησιακού Προγράμματος Εκπαίδευση και Δια βίου Μάθηση του Υπουργείου Παιδείας, ΕΣΠΑ 2007 - 2013, με τη σημαία της Ευρωπαϊκής Ένωσης, το οποίο συγχρηματοδοτείται από την Ευρωπαϊκή Ένωση (Ευρωπαϊκό Κοινωνικό Ταμείο) και από εθνικούς πόρους. " title="Λογότυπο Χρηματοδότησης. ">
            <a:hlinkClick r:id="rId5" tooltip="Μετάβαση σε www.edulll.gr"/>
          </p:cNvPr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492500" y="5657850"/>
            <a:ext cx="4310063" cy="1030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Εικόνα 1" descr=" Λογότυπο για άδειες χρήσης creative commons, b y, n c, s a " title="Λογότυπο creative commons">
            <a:hlinkClick r:id="rId7" tooltip="Μετάβαση στην Άδεια Χρήσης"/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5949280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305954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b="1" dirty="0"/>
              <a:t>Ανάλυση εξωτερικού περιβάλλοντος </a:t>
            </a:r>
            <a:r>
              <a:rPr lang="el-GR" b="1" dirty="0" smtClean="0"/>
              <a:t>(2 </a:t>
            </a:r>
            <a:r>
              <a:rPr lang="el-GR" b="1" dirty="0"/>
              <a:t>από 5</a:t>
            </a:r>
            <a:r>
              <a:rPr lang="el-GR" b="1" dirty="0" smtClean="0"/>
              <a:t>)</a:t>
            </a:r>
            <a:endParaRPr lang="el-GR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0" fontAlgn="base" hangingPunct="0">
              <a:spcBef>
                <a:spcPts val="0"/>
              </a:spcBef>
              <a:spcAft>
                <a:spcPts val="1200"/>
              </a:spcAft>
              <a:buClr>
                <a:srgbClr val="C00000"/>
              </a:buClr>
              <a:buSzPct val="100000"/>
              <a:buFont typeface="Arial" panose="020B0604020202020204" pitchFamily="34" charset="0"/>
              <a:buChar char="●"/>
            </a:pPr>
            <a:r>
              <a:rPr lang="el-GR" altLang="el-GR" sz="2400" kern="0" dirty="0">
                <a:solidFill>
                  <a:srgbClr val="000000"/>
                </a:solidFill>
              </a:rPr>
              <a:t>Οι περιορισμοί μπορεί να είναι</a:t>
            </a:r>
            <a:r>
              <a:rPr lang="en-US" altLang="el-GR" sz="2400" kern="0" dirty="0">
                <a:solidFill>
                  <a:srgbClr val="000000"/>
                </a:solidFill>
              </a:rPr>
              <a:t>:</a:t>
            </a:r>
          </a:p>
          <a:p>
            <a:pPr lvl="2" indent="-342000" eaLnBrk="0" fontAlgn="base" hangingPunct="0">
              <a:spcBef>
                <a:spcPts val="0"/>
              </a:spcBef>
              <a:spcAft>
                <a:spcPts val="300"/>
              </a:spcAft>
              <a:buClr>
                <a:srgbClr val="00CC99"/>
              </a:buClr>
              <a:buFont typeface="Arial" panose="020B0604020202020204" pitchFamily="34" charset="0"/>
              <a:buChar char="●"/>
            </a:pPr>
            <a:r>
              <a:rPr lang="el-GR" altLang="el-GR" sz="2200" kern="0" dirty="0">
                <a:solidFill>
                  <a:srgbClr val="000000"/>
                </a:solidFill>
              </a:rPr>
              <a:t>Οικονομικοί (επιτόκια, όροι δανεισμού, δασμολογικό καθεστώς).</a:t>
            </a:r>
          </a:p>
          <a:p>
            <a:pPr lvl="2" indent="-342000" eaLnBrk="0" fontAlgn="base" hangingPunct="0">
              <a:spcBef>
                <a:spcPts val="0"/>
              </a:spcBef>
              <a:spcAft>
                <a:spcPts val="300"/>
              </a:spcAft>
              <a:buClr>
                <a:srgbClr val="00CC99"/>
              </a:buClr>
              <a:buFont typeface="Arial" panose="020B0604020202020204" pitchFamily="34" charset="0"/>
              <a:buChar char="●"/>
            </a:pPr>
            <a:r>
              <a:rPr lang="el-GR" altLang="el-GR" sz="2200" kern="0" dirty="0">
                <a:solidFill>
                  <a:srgbClr val="000000"/>
                </a:solidFill>
              </a:rPr>
              <a:t>Θεσμικοί (όροι υπερωριακής εργασίας εργαζομένων, τήρησης προδιαγραφών </a:t>
            </a:r>
            <a:r>
              <a:rPr lang="el-GR" altLang="el-GR" sz="2200" kern="0" dirty="0" smtClean="0">
                <a:solidFill>
                  <a:srgbClr val="000000"/>
                </a:solidFill>
              </a:rPr>
              <a:t>Ευρωπαϊκής Ένωσης.).</a:t>
            </a:r>
            <a:endParaRPr lang="el-GR" altLang="el-GR" sz="2200" kern="0" dirty="0">
              <a:solidFill>
                <a:srgbClr val="000000"/>
              </a:solidFill>
            </a:endParaRPr>
          </a:p>
          <a:p>
            <a:pPr lvl="2" indent="-342000" eaLnBrk="0" fontAlgn="base" hangingPunct="0">
              <a:spcBef>
                <a:spcPts val="0"/>
              </a:spcBef>
              <a:spcAft>
                <a:spcPts val="300"/>
              </a:spcAft>
              <a:buClr>
                <a:srgbClr val="00CC99"/>
              </a:buClr>
              <a:buFont typeface="Arial" panose="020B0604020202020204" pitchFamily="34" charset="0"/>
              <a:buChar char="●"/>
            </a:pPr>
            <a:r>
              <a:rPr lang="el-GR" altLang="el-GR" sz="2200" kern="0" dirty="0">
                <a:solidFill>
                  <a:srgbClr val="000000"/>
                </a:solidFill>
              </a:rPr>
              <a:t>Περιβαλλοντικοί (ανώτατα όρια στη ρύπανση εδάφους, αέρα, υδάτινων πόρων, </a:t>
            </a:r>
            <a:r>
              <a:rPr lang="el-GR" altLang="el-GR" sz="2200" kern="0" dirty="0" smtClean="0">
                <a:solidFill>
                  <a:srgbClr val="000000"/>
                </a:solidFill>
              </a:rPr>
              <a:t>και άλλα).</a:t>
            </a:r>
            <a:endParaRPr lang="el-GR" altLang="el-GR" sz="2200" kern="0" dirty="0">
              <a:solidFill>
                <a:srgbClr val="000000"/>
              </a:solidFill>
            </a:endParaRPr>
          </a:p>
          <a:p>
            <a:pPr lvl="2" indent="-342000" eaLnBrk="0" fontAlgn="base" hangingPunct="0">
              <a:spcBef>
                <a:spcPts val="0"/>
              </a:spcBef>
              <a:spcAft>
                <a:spcPts val="300"/>
              </a:spcAft>
              <a:buClr>
                <a:srgbClr val="00CC99"/>
              </a:buClr>
              <a:buFont typeface="Arial" panose="020B0604020202020204" pitchFamily="34" charset="0"/>
              <a:buChar char="●"/>
            </a:pPr>
            <a:r>
              <a:rPr lang="el-GR" altLang="el-GR" sz="2200" kern="0" dirty="0">
                <a:solidFill>
                  <a:srgbClr val="000000"/>
                </a:solidFill>
              </a:rPr>
              <a:t>Τεχνολογικοί (νέες τεχνολογίες προϊόντων και παραγωγικών </a:t>
            </a:r>
            <a:r>
              <a:rPr lang="el-GR" altLang="el-GR" sz="2200" kern="0" dirty="0" smtClean="0">
                <a:solidFill>
                  <a:srgbClr val="000000"/>
                </a:solidFill>
              </a:rPr>
              <a:t>διαδικασιών, </a:t>
            </a:r>
            <a:r>
              <a:rPr lang="el-GR" altLang="el-GR" sz="2200" kern="0" dirty="0">
                <a:solidFill>
                  <a:srgbClr val="000000"/>
                </a:solidFill>
              </a:rPr>
              <a:t>και απαρχαίωση υφιστάμενων).</a:t>
            </a:r>
          </a:p>
          <a:p>
            <a:pPr lvl="2" indent="-342000" eaLnBrk="0" fontAlgn="base" hangingPunct="0">
              <a:spcBef>
                <a:spcPts val="0"/>
              </a:spcBef>
              <a:spcAft>
                <a:spcPct val="0"/>
              </a:spcAft>
              <a:buClr>
                <a:srgbClr val="00CC99"/>
              </a:buClr>
              <a:buFont typeface="Arial" panose="020B0604020202020204" pitchFamily="34" charset="0"/>
              <a:buChar char="●"/>
            </a:pPr>
            <a:r>
              <a:rPr lang="el-GR" altLang="el-GR" sz="2200" kern="0" dirty="0">
                <a:solidFill>
                  <a:srgbClr val="000000"/>
                </a:solidFill>
              </a:rPr>
              <a:t>Κοινωνικοί (σχέσεις κοινωνικών εταίρων, συμβολή στην παραγωγικότητα, </a:t>
            </a:r>
            <a:r>
              <a:rPr lang="el-GR" altLang="el-GR" sz="2200" kern="0" dirty="0" smtClean="0">
                <a:solidFill>
                  <a:srgbClr val="000000"/>
                </a:solidFill>
              </a:rPr>
              <a:t>και άλλα).</a:t>
            </a:r>
            <a:endParaRPr lang="en-US" altLang="el-GR" sz="2200" kern="0" dirty="0">
              <a:solidFill>
                <a:srgbClr val="000000"/>
              </a:solidFill>
            </a:endParaRPr>
          </a:p>
          <a:p>
            <a:endParaRPr lang="el-GR" dirty="0"/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Στρατηγική Παραγωγής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A9FA5-33F2-4EB2-947B-A7002E83F6EE}" type="slidenum">
              <a:rPr lang="el-GR" sz="1400" smtClean="0">
                <a:solidFill>
                  <a:schemeClr val="tx1"/>
                </a:solidFill>
              </a:rPr>
              <a:t>10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5662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b="1" dirty="0"/>
              <a:t>Ανάλυση εξωτερικού περιβάλλοντος </a:t>
            </a:r>
            <a:r>
              <a:rPr lang="el-GR" b="1" dirty="0" smtClean="0"/>
              <a:t>(3 </a:t>
            </a:r>
            <a:r>
              <a:rPr lang="el-GR" b="1" dirty="0"/>
              <a:t>από 5</a:t>
            </a:r>
            <a:r>
              <a:rPr lang="el-GR" b="1" dirty="0" smtClean="0"/>
              <a:t>)</a:t>
            </a:r>
            <a:endParaRPr lang="el-GR" dirty="0"/>
          </a:p>
        </p:txBody>
      </p:sp>
      <p:pic>
        <p:nvPicPr>
          <p:cNvPr id="12" name="Θέση περιεχομένου 1" descr="Εικόνα του πίνακα στον οποίο απεικονίζονται τα εξής:&#10;1) Τα χαρακτηριστικά του κλάδου του εξωτερικού περιβάλλοντος, όπως το μέγεθος αγοράς, ο ρυθμός ανάπτυξης αγοράς, η ευχέρεια εισόδου, και πολλά άλλα χαρακτηριστικά. &#10;2) Η κλίμακα αξιολόγησης, πολύ αρνητικό έως πολύ θετικό,  όλων των παραπάνω χαρακτηριστικών, που αφορούν το έτος 2014. 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978" y="1711349"/>
            <a:ext cx="7744043" cy="4525963"/>
          </a:xfrm>
        </p:spPr>
      </p:pic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Στρατηγική Παραγωγής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A9FA5-33F2-4EB2-947B-A7002E83F6EE}" type="slidenum">
              <a:rPr lang="el-GR" sz="1400" smtClean="0">
                <a:solidFill>
                  <a:schemeClr val="tx1"/>
                </a:solidFill>
              </a:rPr>
              <a:t>11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4490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b="1" dirty="0"/>
              <a:t>Ανάλυση εξωτερικού περιβάλλοντος </a:t>
            </a:r>
            <a:r>
              <a:rPr lang="el-GR" b="1" dirty="0" smtClean="0"/>
              <a:t>(4 </a:t>
            </a:r>
            <a:r>
              <a:rPr lang="el-GR" b="1" dirty="0"/>
              <a:t>από </a:t>
            </a:r>
            <a:r>
              <a:rPr lang="el-GR" b="1" dirty="0" smtClean="0"/>
              <a:t>5)</a:t>
            </a:r>
            <a:endParaRPr lang="el-GR" dirty="0"/>
          </a:p>
        </p:txBody>
      </p:sp>
      <p:pic>
        <p:nvPicPr>
          <p:cNvPr id="10" name="Θέση περιεχομένου 1" descr="Εικόνα του πίνακα στον οποίο απεικονίζονται τα εξής:&#10;1) Τα οικονομικά χαρακτηριστικά του εξωτερικού περιβάλλοντος, όπως ο ρυθμός ανάπτυξης, ο πληθωρισμός, η συναλλαγματικές ισοτιμίες, και πολλά άλλα χαρακτηριστικά. &#10;2) Η κλίμακα αξιολόγησης, πολύ αρνητικό έως πολύ θετικό,  όλων των παραπάνω χαρακτηριστικών, που αφορούν το έτος 2014. 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812760"/>
            <a:ext cx="8229600" cy="4352544"/>
          </a:xfrm>
        </p:spPr>
      </p:pic>
      <p:sp>
        <p:nvSpPr>
          <p:cNvPr id="4" name="Θέση υποσέλιδου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Στρατηγική Παραγωγής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A9FA5-33F2-4EB2-947B-A7002E83F6EE}" type="slidenum">
              <a:rPr lang="el-GR" sz="1400" smtClean="0">
                <a:solidFill>
                  <a:schemeClr val="tx1"/>
                </a:solidFill>
              </a:rPr>
              <a:t>12</a:t>
            </a:fld>
            <a:endParaRPr lang="el-G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1121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b="1" dirty="0"/>
              <a:t>Ανάλυση εξωτερικού περιβάλλοντος </a:t>
            </a:r>
            <a:r>
              <a:rPr lang="el-GR" b="1" dirty="0" smtClean="0"/>
              <a:t>(5 </a:t>
            </a:r>
            <a:r>
              <a:rPr lang="el-GR" b="1" dirty="0"/>
              <a:t>από </a:t>
            </a:r>
            <a:r>
              <a:rPr lang="el-GR" b="1" dirty="0" smtClean="0"/>
              <a:t>5)</a:t>
            </a:r>
            <a:endParaRPr lang="el-GR" dirty="0"/>
          </a:p>
        </p:txBody>
      </p:sp>
      <p:pic>
        <p:nvPicPr>
          <p:cNvPr id="8" name="Θέση περιεχομένου 1" descr="Εικόνα του πίνακα στον οποίο απεικονίζονται τα εξής:&#10;1) Τα κοινωνικά χαρακτηριστικά του εξωτερικού περιβάλλοντος, όπως η προσαρμοστικότητα ατόμων, οι αξίες και η συμπεριφορά σε θέματα εργασίας, τα καταναλωτικά πρότυπα, και  άλλα χαρακτηριστικά. &#10;2) Η κλίμακα αξιολόγησης, πολύ αρνητικό έως πολύ θετικό,  όλων των παραπάνω χαρακτηριστικών, που αφορούν το έτος 2014. 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132856"/>
            <a:ext cx="8229600" cy="3742944"/>
          </a:xfrm>
        </p:spPr>
      </p:pic>
      <p:sp>
        <p:nvSpPr>
          <p:cNvPr id="4" name="Θέση υποσέλιδου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Στρατηγική Παραγωγής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A9FA5-33F2-4EB2-947B-A7002E83F6EE}" type="slidenum">
              <a:rPr lang="el-GR" sz="1400" smtClean="0">
                <a:solidFill>
                  <a:schemeClr val="tx1"/>
                </a:solidFill>
              </a:rPr>
              <a:t>13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7906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b="1" dirty="0" smtClean="0"/>
              <a:t>Ανάγκη για ευελιξία και προσαρμοστικότητα (1 από 2)</a:t>
            </a:r>
            <a:endParaRPr lang="el-GR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eaLnBrk="0" fontAlgn="base" hangingPunct="0">
              <a:spcBef>
                <a:spcPts val="0"/>
              </a:spcBef>
              <a:spcAft>
                <a:spcPts val="1800"/>
              </a:spcAft>
              <a:buClr>
                <a:srgbClr val="C00000"/>
              </a:buClr>
              <a:buSzPct val="100000"/>
              <a:buFont typeface="Arial" panose="020B0604020202020204" pitchFamily="34" charset="0"/>
              <a:buChar char="●"/>
            </a:pPr>
            <a:r>
              <a:rPr lang="el-GR" altLang="el-GR" sz="2400" kern="0" dirty="0">
                <a:solidFill>
                  <a:srgbClr val="000000"/>
                </a:solidFill>
              </a:rPr>
              <a:t>Η επιβίωση και επιτυχία μιας επιχείρησης </a:t>
            </a:r>
            <a:r>
              <a:rPr lang="el-GR" altLang="el-GR" sz="2400" kern="0" dirty="0" smtClean="0">
                <a:solidFill>
                  <a:srgbClr val="000000"/>
                </a:solidFill>
              </a:rPr>
              <a:t>σήμερα, </a:t>
            </a:r>
            <a:r>
              <a:rPr lang="el-GR" altLang="el-GR" sz="2400" kern="0" dirty="0">
                <a:solidFill>
                  <a:srgbClr val="000000"/>
                </a:solidFill>
              </a:rPr>
              <a:t>εξαρτάται σημαντικά από την ευελιξία και προσαρμοστικότητά της στις μεταβαλλόμενες συνθήκες της </a:t>
            </a:r>
            <a:r>
              <a:rPr lang="el-GR" altLang="el-GR" sz="2400" kern="0" dirty="0" smtClean="0">
                <a:solidFill>
                  <a:srgbClr val="000000"/>
                </a:solidFill>
              </a:rPr>
              <a:t>αγοράς, </a:t>
            </a:r>
            <a:r>
              <a:rPr lang="el-GR" altLang="el-GR" sz="2400" kern="0" dirty="0">
                <a:solidFill>
                  <a:srgbClr val="000000"/>
                </a:solidFill>
              </a:rPr>
              <a:t>και στα προσφερόμενα μέσα </a:t>
            </a:r>
            <a:r>
              <a:rPr lang="el-GR" altLang="el-GR" sz="2400" kern="0" dirty="0" smtClean="0">
                <a:solidFill>
                  <a:srgbClr val="000000"/>
                </a:solidFill>
              </a:rPr>
              <a:t>παραγωγής.</a:t>
            </a:r>
            <a:endParaRPr lang="el-GR" altLang="el-GR" sz="2400" kern="0" dirty="0">
              <a:solidFill>
                <a:srgbClr val="000000"/>
              </a:solidFill>
            </a:endParaRPr>
          </a:p>
          <a:p>
            <a:pPr lvl="0" eaLnBrk="0" fontAlgn="base" hangingPunct="0">
              <a:spcBef>
                <a:spcPts val="0"/>
              </a:spcBef>
              <a:spcAft>
                <a:spcPts val="1800"/>
              </a:spcAft>
              <a:buClr>
                <a:srgbClr val="C00000"/>
              </a:buClr>
              <a:buSzPct val="100000"/>
              <a:buFont typeface="Arial" panose="020B0604020202020204" pitchFamily="34" charset="0"/>
              <a:buChar char="●"/>
            </a:pPr>
            <a:r>
              <a:rPr lang="el-GR" altLang="el-GR" sz="2400" kern="0" dirty="0">
                <a:solidFill>
                  <a:srgbClr val="000000"/>
                </a:solidFill>
              </a:rPr>
              <a:t>Ανάγκη για ποικιλία στα προσφερόμενα προϊόντα </a:t>
            </a:r>
            <a:r>
              <a:rPr lang="en-US" altLang="el-GR" sz="2400" kern="0" dirty="0">
                <a:solidFill>
                  <a:srgbClr val="000000"/>
                </a:solidFill>
              </a:rPr>
              <a:t>vs.</a:t>
            </a:r>
            <a:r>
              <a:rPr lang="el-GR" altLang="el-GR" sz="2400" kern="0" dirty="0">
                <a:solidFill>
                  <a:srgbClr val="000000"/>
                </a:solidFill>
              </a:rPr>
              <a:t> ανάγκη συμπίεσης του κόστους παραγωγής (π.χ. τυποποιημένα προϊόντα ευρείας κατανάλωσης</a:t>
            </a:r>
            <a:r>
              <a:rPr lang="el-GR" altLang="el-GR" sz="2400" kern="0" dirty="0" smtClean="0">
                <a:solidFill>
                  <a:srgbClr val="000000"/>
                </a:solidFill>
              </a:rPr>
              <a:t>).</a:t>
            </a:r>
            <a:endParaRPr lang="el-GR" altLang="el-GR" sz="2400" kern="0" dirty="0">
              <a:solidFill>
                <a:srgbClr val="000000"/>
              </a:solidFill>
            </a:endParaRPr>
          </a:p>
          <a:p>
            <a:pPr lvl="0" eaLnBrk="0" fontAlgn="base" hangingPunct="0">
              <a:spcBef>
                <a:spcPts val="0"/>
              </a:spcBef>
              <a:spcAft>
                <a:spcPts val="1000"/>
              </a:spcAft>
              <a:buClr>
                <a:srgbClr val="C00000"/>
              </a:buClr>
              <a:buSzPct val="100000"/>
              <a:buFont typeface="Arial" panose="020B0604020202020204" pitchFamily="34" charset="0"/>
              <a:buChar char="●"/>
            </a:pPr>
            <a:r>
              <a:rPr lang="el-GR" altLang="el-GR" sz="2400" kern="0" dirty="0">
                <a:solidFill>
                  <a:srgbClr val="000000"/>
                </a:solidFill>
              </a:rPr>
              <a:t>Ευελιξία με κατάλληλη σχεδίαση</a:t>
            </a:r>
            <a:r>
              <a:rPr lang="en-US" altLang="el-GR" sz="2400" kern="0" dirty="0">
                <a:solidFill>
                  <a:srgbClr val="000000"/>
                </a:solidFill>
              </a:rPr>
              <a:t>:</a:t>
            </a:r>
          </a:p>
          <a:p>
            <a:pPr marL="1258887" lvl="1" indent="-342900" eaLnBrk="0" fontAlgn="base" hangingPunct="0">
              <a:spcBef>
                <a:spcPts val="0"/>
              </a:spcBef>
              <a:spcAft>
                <a:spcPts val="600"/>
              </a:spcAft>
              <a:buClr>
                <a:srgbClr val="00CC99"/>
              </a:buClr>
              <a:buFont typeface="Arial" panose="020B0604020202020204" pitchFamily="34" charset="0"/>
              <a:buChar char="●"/>
            </a:pPr>
            <a:r>
              <a:rPr lang="el-GR" altLang="el-GR" sz="2400" kern="0" dirty="0" smtClean="0">
                <a:solidFill>
                  <a:srgbClr val="000000"/>
                </a:solidFill>
              </a:rPr>
              <a:t>Προϊόντων.</a:t>
            </a:r>
            <a:endParaRPr lang="el-GR" altLang="el-GR" sz="2400" kern="0" dirty="0">
              <a:solidFill>
                <a:srgbClr val="000000"/>
              </a:solidFill>
            </a:endParaRPr>
          </a:p>
          <a:p>
            <a:pPr marL="1258887" lvl="1" indent="-342900" eaLnBrk="0" fontAlgn="base" hangingPunct="0">
              <a:spcBef>
                <a:spcPts val="0"/>
              </a:spcBef>
              <a:spcAft>
                <a:spcPct val="0"/>
              </a:spcAft>
              <a:buClr>
                <a:srgbClr val="00CC99"/>
              </a:buClr>
              <a:buFont typeface="Arial" panose="020B0604020202020204" pitchFamily="34" charset="0"/>
              <a:buChar char="●"/>
            </a:pPr>
            <a:r>
              <a:rPr lang="el-GR" altLang="el-GR" sz="2400" kern="0" dirty="0">
                <a:solidFill>
                  <a:srgbClr val="000000"/>
                </a:solidFill>
              </a:rPr>
              <a:t>Παραγωγικής </a:t>
            </a:r>
            <a:r>
              <a:rPr lang="el-GR" altLang="el-GR" sz="2400" kern="0" dirty="0" smtClean="0">
                <a:solidFill>
                  <a:srgbClr val="000000"/>
                </a:solidFill>
              </a:rPr>
              <a:t>διαδικασίας</a:t>
            </a:r>
            <a:r>
              <a:rPr lang="el-GR" altLang="el-GR" sz="2400" dirty="0" smtClean="0"/>
              <a:t>.</a:t>
            </a:r>
            <a:endParaRPr lang="el-GR" altLang="el-GR" sz="2400" kern="0" dirty="0">
              <a:solidFill>
                <a:srgbClr val="000000"/>
              </a:solidFill>
            </a:endParaRPr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Στρατηγική Παραγωγής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A9FA5-33F2-4EB2-947B-A7002E83F6EE}" type="slidenum">
              <a:rPr lang="el-GR" sz="1400" smtClean="0">
                <a:solidFill>
                  <a:schemeClr val="tx1"/>
                </a:solidFill>
              </a:rPr>
              <a:t>14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8120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b="1" dirty="0">
                <a:solidFill>
                  <a:prstClr val="black"/>
                </a:solidFill>
              </a:rPr>
              <a:t>Ανάγκη για ευελιξία και προσαρμοστικότητα </a:t>
            </a:r>
            <a:r>
              <a:rPr lang="el-GR" b="1" dirty="0" smtClean="0">
                <a:solidFill>
                  <a:prstClr val="black"/>
                </a:solidFill>
              </a:rPr>
              <a:t>(2 </a:t>
            </a:r>
            <a:r>
              <a:rPr lang="el-GR" b="1" dirty="0">
                <a:solidFill>
                  <a:prstClr val="black"/>
                </a:solidFill>
              </a:rPr>
              <a:t>από 2)</a:t>
            </a:r>
            <a:endParaRPr lang="el-GR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/>
          </a:bodyPr>
          <a:lstStyle/>
          <a:p>
            <a:pPr lvl="0" eaLnBrk="0" fontAlgn="base" hangingPunct="0">
              <a:spcBef>
                <a:spcPts val="0"/>
              </a:spcBef>
              <a:spcAft>
                <a:spcPts val="600"/>
              </a:spcAft>
              <a:buClr>
                <a:srgbClr val="C00000"/>
              </a:buClr>
              <a:buSzPct val="100000"/>
              <a:buFont typeface="Arial" panose="020B0604020202020204" pitchFamily="34" charset="0"/>
              <a:buChar char="●"/>
            </a:pPr>
            <a:r>
              <a:rPr lang="el-GR" altLang="el-GR" sz="2400" kern="0" dirty="0">
                <a:solidFill>
                  <a:srgbClr val="000000"/>
                </a:solidFill>
              </a:rPr>
              <a:t>Ευελιξία με κατάλληλη σχεδίαση </a:t>
            </a:r>
            <a:r>
              <a:rPr lang="el-GR" altLang="el-GR" sz="2400" kern="0" dirty="0" smtClean="0">
                <a:solidFill>
                  <a:srgbClr val="000000"/>
                </a:solidFill>
              </a:rPr>
              <a:t>προϊόντων:</a:t>
            </a:r>
            <a:endParaRPr lang="el-GR" altLang="el-GR" sz="2400" kern="0" dirty="0">
              <a:solidFill>
                <a:srgbClr val="000000"/>
              </a:solidFill>
            </a:endParaRPr>
          </a:p>
          <a:p>
            <a:pPr marL="1258887" lvl="1" indent="-342900" eaLnBrk="0" fontAlgn="base" hangingPunct="0">
              <a:spcBef>
                <a:spcPts val="0"/>
              </a:spcBef>
              <a:spcAft>
                <a:spcPts val="1800"/>
              </a:spcAft>
              <a:buClr>
                <a:srgbClr val="00CC99"/>
              </a:buClr>
              <a:buFont typeface="Arial" panose="020B0604020202020204" pitchFamily="34" charset="0"/>
              <a:buChar char="●"/>
            </a:pPr>
            <a:r>
              <a:rPr lang="el-GR" altLang="el-GR" sz="2000" kern="0" dirty="0">
                <a:solidFill>
                  <a:srgbClr val="000000"/>
                </a:solidFill>
              </a:rPr>
              <a:t>Σπονδυλωτή σχεδίαση (</a:t>
            </a:r>
            <a:r>
              <a:rPr lang="en-US" altLang="el-GR" sz="2000" kern="0" dirty="0">
                <a:solidFill>
                  <a:srgbClr val="000000"/>
                </a:solidFill>
              </a:rPr>
              <a:t>modular design</a:t>
            </a:r>
            <a:r>
              <a:rPr lang="en-US" altLang="el-GR" sz="2000" kern="0" dirty="0" smtClean="0">
                <a:solidFill>
                  <a:srgbClr val="000000"/>
                </a:solidFill>
              </a:rPr>
              <a:t>)</a:t>
            </a:r>
            <a:r>
              <a:rPr lang="el-GR" altLang="el-GR" sz="2000" kern="0" dirty="0" smtClean="0">
                <a:solidFill>
                  <a:srgbClr val="000000"/>
                </a:solidFill>
              </a:rPr>
              <a:t>,</a:t>
            </a:r>
            <a:r>
              <a:rPr lang="en-US" altLang="el-GR" sz="2000" kern="0" dirty="0" smtClean="0">
                <a:solidFill>
                  <a:srgbClr val="000000"/>
                </a:solidFill>
              </a:rPr>
              <a:t> </a:t>
            </a:r>
            <a:r>
              <a:rPr lang="el-GR" altLang="el-GR" sz="2000" kern="0" dirty="0">
                <a:solidFill>
                  <a:srgbClr val="000000"/>
                </a:solidFill>
              </a:rPr>
              <a:t>όπου είναι εφικτή η μαζική παραγωγή, ενώ παρέχεται ποικιλία στο ίδιο βασικό </a:t>
            </a:r>
            <a:r>
              <a:rPr lang="el-GR" altLang="el-GR" sz="2000" kern="0" dirty="0" smtClean="0">
                <a:solidFill>
                  <a:srgbClr val="000000"/>
                </a:solidFill>
              </a:rPr>
              <a:t>προϊόν, π.χ</a:t>
            </a:r>
            <a:r>
              <a:rPr lang="el-GR" altLang="el-GR" sz="2000" kern="0" dirty="0">
                <a:solidFill>
                  <a:srgbClr val="000000"/>
                </a:solidFill>
              </a:rPr>
              <a:t>. βιομηχανία κατασκευής </a:t>
            </a:r>
            <a:r>
              <a:rPr lang="en-US" altLang="el-GR" sz="2000" kern="0" dirty="0">
                <a:solidFill>
                  <a:srgbClr val="000000"/>
                </a:solidFill>
              </a:rPr>
              <a:t>PC</a:t>
            </a:r>
            <a:r>
              <a:rPr lang="el-GR" altLang="el-GR" sz="2000" kern="0" dirty="0">
                <a:solidFill>
                  <a:srgbClr val="000000"/>
                </a:solidFill>
              </a:rPr>
              <a:t> χρησιμοποιεί 3 είδη μικροεπεξεργαστών, 4 είδη σκληρού δίσκου και 2 είδη οθόνης. Μπορεί να κατασκευάσει 24 διαφορετικά μοντέλα με την ίδια παραγωγική </a:t>
            </a:r>
            <a:r>
              <a:rPr lang="el-GR" altLang="el-GR" sz="2000" kern="0" dirty="0" smtClean="0">
                <a:solidFill>
                  <a:srgbClr val="000000"/>
                </a:solidFill>
              </a:rPr>
              <a:t>διαδικασία.</a:t>
            </a:r>
            <a:endParaRPr lang="el-GR" altLang="el-GR" sz="2000" kern="0" dirty="0">
              <a:solidFill>
                <a:srgbClr val="000000"/>
              </a:solidFill>
            </a:endParaRPr>
          </a:p>
          <a:p>
            <a:pPr lvl="0" eaLnBrk="0" fontAlgn="base" hangingPunct="0">
              <a:spcBef>
                <a:spcPts val="0"/>
              </a:spcBef>
              <a:spcAft>
                <a:spcPts val="600"/>
              </a:spcAft>
              <a:buClr>
                <a:srgbClr val="C00000"/>
              </a:buClr>
              <a:buSzPct val="100000"/>
              <a:buFont typeface="Arial" panose="020B0604020202020204" pitchFamily="34" charset="0"/>
              <a:buChar char="●"/>
            </a:pPr>
            <a:r>
              <a:rPr lang="el-GR" altLang="el-GR" sz="2400" kern="0" dirty="0">
                <a:solidFill>
                  <a:srgbClr val="000000"/>
                </a:solidFill>
              </a:rPr>
              <a:t>Ευελιξία με κατάλληλη σχεδίαση παραγωγικής διαδικασίας</a:t>
            </a:r>
            <a:r>
              <a:rPr lang="en-US" altLang="el-GR" sz="2400" kern="0" dirty="0">
                <a:solidFill>
                  <a:srgbClr val="000000"/>
                </a:solidFill>
              </a:rPr>
              <a:t>:</a:t>
            </a:r>
          </a:p>
          <a:p>
            <a:pPr marL="1258887" lvl="1" indent="-342900" eaLnBrk="0" fontAlgn="base" hangingPunct="0">
              <a:spcBef>
                <a:spcPts val="0"/>
              </a:spcBef>
              <a:spcAft>
                <a:spcPts val="600"/>
              </a:spcAft>
              <a:buClr>
                <a:srgbClr val="00CC99"/>
              </a:buClr>
              <a:buFont typeface="Arial" panose="020B0604020202020204" pitchFamily="34" charset="0"/>
              <a:buChar char="●"/>
            </a:pPr>
            <a:r>
              <a:rPr lang="el-GR" altLang="el-GR" sz="2000" kern="0" dirty="0">
                <a:solidFill>
                  <a:srgbClr val="000000"/>
                </a:solidFill>
              </a:rPr>
              <a:t>Εκπαίδευση εργαζομένων σε πολλαπλές </a:t>
            </a:r>
            <a:r>
              <a:rPr lang="el-GR" altLang="el-GR" sz="2000" kern="0" dirty="0" smtClean="0">
                <a:solidFill>
                  <a:srgbClr val="000000"/>
                </a:solidFill>
              </a:rPr>
              <a:t>ειδικότητες, </a:t>
            </a:r>
            <a:r>
              <a:rPr lang="el-GR" altLang="el-GR" sz="2000" kern="0" dirty="0">
                <a:solidFill>
                  <a:srgbClr val="000000"/>
                </a:solidFill>
              </a:rPr>
              <a:t>για γρήγορη προσαρμογή στις αλλαγές προϊόντων και </a:t>
            </a:r>
            <a:r>
              <a:rPr lang="el-GR" altLang="el-GR" sz="2000" kern="0" dirty="0" smtClean="0">
                <a:solidFill>
                  <a:srgbClr val="000000"/>
                </a:solidFill>
              </a:rPr>
              <a:t>διαδικασιών.</a:t>
            </a:r>
            <a:endParaRPr lang="el-GR" altLang="el-GR" sz="2000" kern="0" dirty="0">
              <a:solidFill>
                <a:srgbClr val="000000"/>
              </a:solidFill>
            </a:endParaRPr>
          </a:p>
          <a:p>
            <a:pPr marL="1258887" lvl="1" indent="-342900" eaLnBrk="0" fontAlgn="base" hangingPunct="0">
              <a:spcBef>
                <a:spcPts val="0"/>
              </a:spcBef>
              <a:spcAft>
                <a:spcPct val="0"/>
              </a:spcAft>
              <a:buClr>
                <a:srgbClr val="00CC99"/>
              </a:buClr>
              <a:buFont typeface="Arial" panose="020B0604020202020204" pitchFamily="34" charset="0"/>
              <a:buChar char="●"/>
            </a:pPr>
            <a:r>
              <a:rPr lang="el-GR" altLang="el-GR" sz="2000" kern="0" dirty="0">
                <a:solidFill>
                  <a:srgbClr val="000000"/>
                </a:solidFill>
              </a:rPr>
              <a:t>Ευελιξία στον </a:t>
            </a:r>
            <a:r>
              <a:rPr lang="el-GR" altLang="el-GR" sz="2000" kern="0" dirty="0" smtClean="0">
                <a:solidFill>
                  <a:srgbClr val="000000"/>
                </a:solidFill>
              </a:rPr>
              <a:t>εξοπλισμό</a:t>
            </a:r>
            <a:r>
              <a:rPr lang="el-GR" altLang="el-GR" sz="2000" dirty="0" smtClean="0"/>
              <a:t>.</a:t>
            </a:r>
            <a:endParaRPr lang="el-GR" altLang="el-GR" sz="2000" kern="0" dirty="0">
              <a:solidFill>
                <a:srgbClr val="000000"/>
              </a:solidFill>
            </a:endParaRPr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Στρατηγική Παραγωγής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A9FA5-33F2-4EB2-947B-A7002E83F6EE}" type="slidenum">
              <a:rPr lang="el-GR" smtClean="0">
                <a:solidFill>
                  <a:schemeClr val="tx1"/>
                </a:solidFill>
              </a:rPr>
              <a:t>15</a:t>
            </a:fld>
            <a:endParaRPr lang="el-GR" dirty="0">
              <a:solidFill>
                <a:schemeClr val="tx1"/>
              </a:solidFill>
            </a:endParaRPr>
          </a:p>
        </p:txBody>
      </p:sp>
      <p:pic>
        <p:nvPicPr>
          <p:cNvPr id="6" name="Εικόνα 1" descr="Εικονίδιο μετάβασης στα περιεχόμενα.">
            <a:hlinkClick r:id="rId3" action="ppaction://hlinksldjump" tooltip="Επιστροφή στα Περιεχόμενα"/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250" y="6021288"/>
            <a:ext cx="576065" cy="651438"/>
          </a:xfrm>
          <a:prstGeom prst="rect">
            <a:avLst/>
          </a:prstGeom>
          <a:scene3d>
            <a:camera prst="isometricOffAxis1Right"/>
            <a:lightRig rig="threePt" dir="t"/>
          </a:scene3d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733222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el-GR" b="1" dirty="0" smtClean="0"/>
              <a:t>Επιχειρηματική στρατηγική </a:t>
            </a:r>
            <a:br>
              <a:rPr lang="el-GR" b="1" dirty="0" smtClean="0"/>
            </a:br>
            <a:r>
              <a:rPr lang="el-GR" b="1" dirty="0" smtClean="0"/>
              <a:t>(1 από 3)</a:t>
            </a:r>
            <a:endParaRPr lang="el-GR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54013" lvl="0" indent="-354013" eaLnBrk="0" fontAlgn="base" hangingPunct="0">
              <a:spcBef>
                <a:spcPts val="0"/>
              </a:spcBef>
              <a:buClr>
                <a:srgbClr val="FF4146"/>
              </a:buClr>
              <a:buSzPct val="75000"/>
              <a:buNone/>
            </a:pPr>
            <a:endParaRPr lang="el-GR" altLang="el-GR" sz="1800" b="1" i="1" kern="0" dirty="0" smtClean="0">
              <a:solidFill>
                <a:srgbClr val="000000"/>
              </a:solidFill>
            </a:endParaRPr>
          </a:p>
          <a:p>
            <a:pPr marL="354013" lvl="0" indent="-354013" eaLnBrk="0" fontAlgn="base" hangingPunct="0">
              <a:spcBef>
                <a:spcPts val="0"/>
              </a:spcBef>
              <a:spcAft>
                <a:spcPts val="1800"/>
              </a:spcAft>
              <a:buClr>
                <a:srgbClr val="FF4146"/>
              </a:buClr>
              <a:buSzPct val="75000"/>
              <a:buNone/>
            </a:pPr>
            <a:r>
              <a:rPr lang="el-GR" altLang="el-GR" b="1" i="1" kern="0" dirty="0" smtClean="0">
                <a:solidFill>
                  <a:srgbClr val="000000"/>
                </a:solidFill>
              </a:rPr>
              <a:t>Προσδιορίζει:</a:t>
            </a:r>
            <a:endParaRPr lang="el-GR" altLang="el-GR" b="1" i="1" kern="0" dirty="0">
              <a:solidFill>
                <a:srgbClr val="000000"/>
              </a:solidFill>
            </a:endParaRPr>
          </a:p>
          <a:p>
            <a:pPr marL="754063" lvl="1" indent="-342000" eaLnBrk="0" fontAlgn="base" hangingPunct="0">
              <a:spcBef>
                <a:spcPts val="0"/>
              </a:spcBef>
              <a:spcAft>
                <a:spcPts val="1200"/>
              </a:spcAft>
              <a:buClr>
                <a:srgbClr val="C00000"/>
              </a:buClr>
              <a:buSzPct val="100000"/>
              <a:buFont typeface="Arial" panose="020B0604020202020204" pitchFamily="34" charset="0"/>
              <a:buChar char="●"/>
            </a:pPr>
            <a:r>
              <a:rPr lang="el-GR" altLang="el-GR" kern="0" dirty="0">
                <a:solidFill>
                  <a:srgbClr val="000000"/>
                </a:solidFill>
              </a:rPr>
              <a:t>Το είδος της επιχειρηματικής δραστηριότητας που θα απασχολήσει την </a:t>
            </a:r>
            <a:r>
              <a:rPr lang="el-GR" altLang="el-GR" kern="0" dirty="0" smtClean="0">
                <a:solidFill>
                  <a:srgbClr val="000000"/>
                </a:solidFill>
              </a:rPr>
              <a:t>επιχείρηση.</a:t>
            </a:r>
            <a:endParaRPr lang="el-GR" altLang="el-GR" kern="0" dirty="0">
              <a:solidFill>
                <a:srgbClr val="000000"/>
              </a:solidFill>
            </a:endParaRPr>
          </a:p>
          <a:p>
            <a:pPr marL="1601787" lvl="2" indent="-342000" eaLnBrk="0" fontAlgn="base" hangingPunct="0">
              <a:spcBef>
                <a:spcPts val="0"/>
              </a:spcBef>
              <a:spcAft>
                <a:spcPts val="600"/>
              </a:spcAft>
              <a:buClr>
                <a:srgbClr val="00CC99"/>
              </a:buClr>
              <a:buFont typeface="Arial" panose="020B0604020202020204" pitchFamily="34" charset="0"/>
              <a:buChar char="●"/>
            </a:pPr>
            <a:r>
              <a:rPr lang="el-GR" altLang="el-GR" kern="0" dirty="0" smtClean="0">
                <a:solidFill>
                  <a:srgbClr val="000000"/>
                </a:solidFill>
              </a:rPr>
              <a:t>Προϊόντα/υπηρεσίες.</a:t>
            </a:r>
            <a:endParaRPr lang="el-GR" altLang="el-GR" kern="0" dirty="0">
              <a:solidFill>
                <a:srgbClr val="000000"/>
              </a:solidFill>
            </a:endParaRPr>
          </a:p>
          <a:p>
            <a:pPr marL="1601787" lvl="2" indent="-342000" eaLnBrk="0" fontAlgn="base" hangingPunct="0">
              <a:spcBef>
                <a:spcPts val="0"/>
              </a:spcBef>
              <a:spcAft>
                <a:spcPts val="600"/>
              </a:spcAft>
              <a:buClr>
                <a:srgbClr val="00CC99"/>
              </a:buClr>
              <a:buFont typeface="Arial" panose="020B0604020202020204" pitchFamily="34" charset="0"/>
              <a:buChar char="●"/>
            </a:pPr>
            <a:r>
              <a:rPr lang="el-GR" altLang="el-GR" kern="0" dirty="0">
                <a:solidFill>
                  <a:srgbClr val="000000"/>
                </a:solidFill>
              </a:rPr>
              <a:t>Τμήματα αγοράς (</a:t>
            </a:r>
            <a:r>
              <a:rPr lang="el-GR" altLang="el-GR" kern="0" dirty="0" smtClean="0">
                <a:solidFill>
                  <a:srgbClr val="000000"/>
                </a:solidFill>
              </a:rPr>
              <a:t>αγορές - στόχοι).</a:t>
            </a:r>
            <a:endParaRPr lang="el-GR" altLang="el-GR" kern="0" dirty="0">
              <a:solidFill>
                <a:srgbClr val="000000"/>
              </a:solidFill>
            </a:endParaRPr>
          </a:p>
          <a:p>
            <a:pPr marL="1601787" lvl="2" indent="-342000" eaLnBrk="0" fontAlgn="base" hangingPunct="0">
              <a:spcBef>
                <a:spcPts val="0"/>
              </a:spcBef>
              <a:spcAft>
                <a:spcPts val="3000"/>
              </a:spcAft>
              <a:buClr>
                <a:srgbClr val="00CC99"/>
              </a:buClr>
              <a:buFont typeface="Arial" panose="020B0604020202020204" pitchFamily="34" charset="0"/>
              <a:buChar char="●"/>
            </a:pPr>
            <a:r>
              <a:rPr lang="el-GR" altLang="el-GR" kern="0" dirty="0" smtClean="0">
                <a:solidFill>
                  <a:srgbClr val="000000"/>
                </a:solidFill>
              </a:rPr>
              <a:t>Τεχνολογία.</a:t>
            </a:r>
          </a:p>
          <a:p>
            <a:pPr marL="342000" indent="-342000" eaLnBrk="0" fontAlgn="base" hangingPunct="0">
              <a:spcBef>
                <a:spcPts val="0"/>
              </a:spcBef>
              <a:spcAft>
                <a:spcPct val="0"/>
              </a:spcAft>
              <a:buClr>
                <a:srgbClr val="777777"/>
              </a:buClr>
              <a:buFont typeface="Wingdings" panose="05000000000000000000" pitchFamily="2" charset="2"/>
              <a:buChar char="Ø"/>
            </a:pPr>
            <a:r>
              <a:rPr lang="el-GR" altLang="el-GR" sz="2000" i="1" kern="0" dirty="0" smtClean="0">
                <a:solidFill>
                  <a:srgbClr val="000000"/>
                </a:solidFill>
              </a:rPr>
              <a:t>Επιλέγονται </a:t>
            </a:r>
            <a:r>
              <a:rPr lang="el-GR" altLang="el-GR" sz="2000" i="1" kern="0" dirty="0">
                <a:solidFill>
                  <a:srgbClr val="000000"/>
                </a:solidFill>
              </a:rPr>
              <a:t>με τρόπο που να ενισχύουν την ανταγωνιστική θέση της </a:t>
            </a:r>
            <a:r>
              <a:rPr lang="el-GR" altLang="el-GR" sz="2000" i="1" kern="0" dirty="0" smtClean="0">
                <a:solidFill>
                  <a:srgbClr val="000000"/>
                </a:solidFill>
              </a:rPr>
              <a:t>επιχείρησης.</a:t>
            </a:r>
            <a:endParaRPr lang="el-GR" altLang="el-GR" sz="2000" i="1" kern="0" dirty="0">
              <a:solidFill>
                <a:srgbClr val="000000"/>
              </a:solidFill>
            </a:endParaRPr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Στρατηγική Παραγωγής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A9FA5-33F2-4EB2-947B-A7002E83F6EE}" type="slidenum">
              <a:rPr lang="el-GR" sz="1400" smtClean="0">
                <a:solidFill>
                  <a:schemeClr val="tx1"/>
                </a:solidFill>
              </a:rPr>
              <a:t>16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7387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b="1" dirty="0"/>
              <a:t>Επιχειρηματική στρατηγική </a:t>
            </a:r>
            <a:br>
              <a:rPr lang="el-GR" b="1" dirty="0"/>
            </a:br>
            <a:r>
              <a:rPr lang="el-GR" b="1" dirty="0" smtClean="0"/>
              <a:t>(2 </a:t>
            </a:r>
            <a:r>
              <a:rPr lang="el-GR" b="1" dirty="0"/>
              <a:t>από </a:t>
            </a:r>
            <a:r>
              <a:rPr lang="el-GR" b="1" dirty="0" smtClean="0"/>
              <a:t>3)</a:t>
            </a:r>
            <a:endParaRPr lang="el-GR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20"/>
          </a:xfrm>
        </p:spPr>
        <p:txBody>
          <a:bodyPr>
            <a:normAutofit lnSpcReduction="10000"/>
          </a:bodyPr>
          <a:lstStyle/>
          <a:p>
            <a:pPr marL="754063" lvl="1" indent="-342000" eaLnBrk="0" fontAlgn="base" hangingPunct="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>
                <a:srgbClr val="C00000"/>
              </a:buClr>
              <a:buSzPct val="100000"/>
              <a:buFont typeface="Arial" panose="020B0604020202020204" pitchFamily="34" charset="0"/>
              <a:buChar char="●"/>
            </a:pPr>
            <a:r>
              <a:rPr lang="el-GR" altLang="el-GR" sz="2400" kern="0" dirty="0">
                <a:solidFill>
                  <a:srgbClr val="000000"/>
                </a:solidFill>
              </a:rPr>
              <a:t>Τον τρόπο εξασφάλισης, κατανομής και απασχόλησης των πόρων</a:t>
            </a:r>
            <a:r>
              <a:rPr lang="en-US" altLang="el-GR" sz="2400" kern="0" dirty="0">
                <a:solidFill>
                  <a:srgbClr val="000000"/>
                </a:solidFill>
              </a:rPr>
              <a:t>:</a:t>
            </a:r>
          </a:p>
          <a:p>
            <a:pPr marL="1601787" lvl="2" indent="-342000" eaLnBrk="0" fontAlgn="base" hangingPunct="0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Clr>
                <a:srgbClr val="00CC99"/>
              </a:buClr>
              <a:buFont typeface="Arial" panose="020B0604020202020204" pitchFamily="34" charset="0"/>
              <a:buChar char="●"/>
            </a:pPr>
            <a:r>
              <a:rPr lang="el-GR" altLang="el-GR" sz="2200" kern="0" dirty="0">
                <a:solidFill>
                  <a:srgbClr val="000000"/>
                </a:solidFill>
              </a:rPr>
              <a:t>Ανθρώπινου δυναμικού.</a:t>
            </a:r>
          </a:p>
          <a:p>
            <a:pPr marL="1601787" lvl="2" indent="-342000" eaLnBrk="0" fontAlgn="base" hangingPunct="0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buClr>
                <a:srgbClr val="00CC99"/>
              </a:buClr>
              <a:buFont typeface="Arial" panose="020B0604020202020204" pitchFamily="34" charset="0"/>
              <a:buChar char="●"/>
            </a:pPr>
            <a:r>
              <a:rPr lang="el-GR" altLang="el-GR" sz="2200" kern="0" dirty="0">
                <a:solidFill>
                  <a:srgbClr val="000000"/>
                </a:solidFill>
              </a:rPr>
              <a:t>Λοιπών οικονομικών πόρων (εγκαταστάσεων, εξοπλισμού, και άλλα).</a:t>
            </a:r>
          </a:p>
          <a:p>
            <a:pPr marL="754063" lvl="1" indent="-354013" eaLnBrk="0" fontAlgn="base" hangingPunct="0">
              <a:lnSpc>
                <a:spcPct val="110000"/>
              </a:lnSpc>
              <a:spcBef>
                <a:spcPts val="0"/>
              </a:spcBef>
              <a:spcAft>
                <a:spcPct val="0"/>
              </a:spcAft>
              <a:buClr>
                <a:srgbClr val="C00000"/>
              </a:buClr>
              <a:buSzPct val="100000"/>
              <a:buFont typeface="Arial" panose="020B0604020202020204" pitchFamily="34" charset="0"/>
              <a:buChar char="●"/>
            </a:pPr>
            <a:r>
              <a:rPr lang="el-GR" altLang="el-GR" sz="2400" kern="0" dirty="0">
                <a:solidFill>
                  <a:srgbClr val="000000"/>
                </a:solidFill>
              </a:rPr>
              <a:t>Τους συγκεκριμένους σκοπούς που εξυπηρετούνται από την επιχειρηματική δραστηριότητα. Αυτοί προσδιορίζονται από τον </a:t>
            </a:r>
            <a:r>
              <a:rPr lang="el-GR" altLang="el-GR" sz="2400" kern="0" dirty="0" smtClean="0">
                <a:solidFill>
                  <a:srgbClr val="000000"/>
                </a:solidFill>
              </a:rPr>
              <a:t>τρόπο, </a:t>
            </a:r>
            <a:r>
              <a:rPr lang="el-GR" altLang="el-GR" sz="2400" kern="0" dirty="0">
                <a:solidFill>
                  <a:srgbClr val="000000"/>
                </a:solidFill>
              </a:rPr>
              <a:t>και βαθμό ικανοποίησης των ενδιαφερόμενων μερών (</a:t>
            </a:r>
            <a:r>
              <a:rPr lang="en-US" altLang="el-GR" sz="2400" kern="0" dirty="0">
                <a:solidFill>
                  <a:srgbClr val="000000"/>
                </a:solidFill>
              </a:rPr>
              <a:t>stakeholders)</a:t>
            </a:r>
            <a:r>
              <a:rPr lang="el-GR" altLang="el-GR" sz="2400" kern="0" dirty="0">
                <a:solidFill>
                  <a:srgbClr val="000000"/>
                </a:solidFill>
              </a:rPr>
              <a:t> στην επιχείρηση (πελάτες, εργαζόμενοι, μέτοχοι, προμηθευτές, κοινωνικό σύνολο)</a:t>
            </a:r>
            <a:r>
              <a:rPr lang="el-GR" altLang="el-GR" sz="2400" dirty="0">
                <a:solidFill>
                  <a:prstClr val="black"/>
                </a:solidFill>
              </a:rPr>
              <a:t>.</a:t>
            </a:r>
            <a:endParaRPr lang="el-GR" altLang="el-GR" sz="2400" kern="0" dirty="0">
              <a:solidFill>
                <a:srgbClr val="000000"/>
              </a:solidFill>
            </a:endParaRPr>
          </a:p>
          <a:p>
            <a:endParaRPr lang="el-GR" dirty="0"/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Στρατηγική Παραγωγής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A9FA5-33F2-4EB2-947B-A7002E83F6EE}" type="slidenum">
              <a:rPr lang="el-GR" sz="1400" smtClean="0">
                <a:solidFill>
                  <a:schemeClr val="tx1"/>
                </a:solidFill>
              </a:rPr>
              <a:t>17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7433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b="1" dirty="0"/>
              <a:t>Επιχειρηματική στρατηγική </a:t>
            </a:r>
            <a:br>
              <a:rPr lang="el-GR" b="1" dirty="0"/>
            </a:br>
            <a:r>
              <a:rPr lang="el-GR" b="1" dirty="0" smtClean="0"/>
              <a:t>(3 </a:t>
            </a:r>
            <a:r>
              <a:rPr lang="el-GR" b="1" dirty="0"/>
              <a:t>από </a:t>
            </a:r>
            <a:r>
              <a:rPr lang="el-GR" b="1" dirty="0" smtClean="0"/>
              <a:t>3)</a:t>
            </a:r>
            <a:endParaRPr lang="el-GR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/>
          </a:bodyPr>
          <a:lstStyle/>
          <a:p>
            <a:pPr marL="0" lvl="0" indent="-354013" eaLnBrk="0" fontAlgn="base" hangingPunct="0">
              <a:spcBef>
                <a:spcPts val="0"/>
              </a:spcBef>
              <a:spcAft>
                <a:spcPts val="600"/>
              </a:spcAft>
              <a:buClr>
                <a:srgbClr val="FF4146"/>
              </a:buClr>
              <a:buSzPct val="75000"/>
              <a:buNone/>
            </a:pPr>
            <a:r>
              <a:rPr lang="el-GR" altLang="el-GR" sz="2800" b="1" i="1" kern="0" dirty="0">
                <a:solidFill>
                  <a:srgbClr val="000000"/>
                </a:solidFill>
              </a:rPr>
              <a:t>Διαδικασία </a:t>
            </a:r>
            <a:r>
              <a:rPr lang="el-GR" altLang="el-GR" sz="2800" b="1" i="1" kern="0" dirty="0" smtClean="0">
                <a:solidFill>
                  <a:srgbClr val="000000"/>
                </a:solidFill>
              </a:rPr>
              <a:t>διαμόρφωσης επιχειρηματικής στρατηγικής:</a:t>
            </a:r>
            <a:endParaRPr lang="el-GR" altLang="el-GR" sz="2800" b="1" i="1" kern="0" dirty="0">
              <a:solidFill>
                <a:srgbClr val="000000"/>
              </a:solidFill>
            </a:endParaRPr>
          </a:p>
          <a:p>
            <a:pPr lvl="2" indent="-342000" eaLnBrk="0" fontAlgn="base" hangingPunct="0">
              <a:spcBef>
                <a:spcPts val="0"/>
              </a:spcBef>
              <a:spcAft>
                <a:spcPts val="400"/>
              </a:spcAft>
              <a:buClr>
                <a:srgbClr val="C00000"/>
              </a:buClr>
              <a:buSzPct val="100000"/>
              <a:buFont typeface="Arial" panose="020B0604020202020204" pitchFamily="34" charset="0"/>
              <a:buChar char="●"/>
            </a:pPr>
            <a:r>
              <a:rPr lang="el-GR" altLang="el-GR" kern="0" dirty="0">
                <a:solidFill>
                  <a:srgbClr val="000000"/>
                </a:solidFill>
              </a:rPr>
              <a:t>Πρώτη </a:t>
            </a:r>
            <a:r>
              <a:rPr lang="el-GR" altLang="el-GR" kern="0" dirty="0" smtClean="0">
                <a:solidFill>
                  <a:srgbClr val="000000"/>
                </a:solidFill>
              </a:rPr>
              <a:t>Φάση.</a:t>
            </a:r>
            <a:endParaRPr lang="el-GR" altLang="el-GR" kern="0" dirty="0">
              <a:solidFill>
                <a:srgbClr val="000000"/>
              </a:solidFill>
            </a:endParaRPr>
          </a:p>
          <a:p>
            <a:pPr marL="2116137" lvl="3" indent="-342900" eaLnBrk="0" fontAlgn="base" hangingPunct="0">
              <a:spcBef>
                <a:spcPts val="0"/>
              </a:spcBef>
              <a:spcAft>
                <a:spcPts val="300"/>
              </a:spcAft>
              <a:buClr>
                <a:srgbClr val="00CC99"/>
              </a:buClr>
              <a:buFont typeface="Arial" panose="020B0604020202020204" pitchFamily="34" charset="0"/>
              <a:buChar char="●"/>
            </a:pPr>
            <a:r>
              <a:rPr lang="el-GR" altLang="el-GR" sz="2200" kern="0" dirty="0">
                <a:solidFill>
                  <a:srgbClr val="000000"/>
                </a:solidFill>
              </a:rPr>
              <a:t>Αποστολή επιχείρησης</a:t>
            </a:r>
            <a:r>
              <a:rPr lang="en-US" altLang="el-GR" sz="2200" kern="0" dirty="0">
                <a:solidFill>
                  <a:srgbClr val="000000"/>
                </a:solidFill>
              </a:rPr>
              <a:t>:</a:t>
            </a:r>
            <a:r>
              <a:rPr lang="el-GR" altLang="el-GR" sz="2200" kern="0" dirty="0">
                <a:solidFill>
                  <a:srgbClr val="000000"/>
                </a:solidFill>
              </a:rPr>
              <a:t> ο λόγος ύπαρξής </a:t>
            </a:r>
            <a:r>
              <a:rPr lang="el-GR" altLang="el-GR" sz="2200" kern="0" dirty="0" smtClean="0">
                <a:solidFill>
                  <a:srgbClr val="000000"/>
                </a:solidFill>
              </a:rPr>
              <a:t>της.</a:t>
            </a:r>
            <a:endParaRPr lang="el-GR" altLang="el-GR" sz="2200" kern="0" dirty="0">
              <a:solidFill>
                <a:srgbClr val="000000"/>
              </a:solidFill>
            </a:endParaRPr>
          </a:p>
          <a:p>
            <a:pPr marL="2116137" lvl="3" indent="-342900" eaLnBrk="0" fontAlgn="base" hangingPunct="0">
              <a:spcBef>
                <a:spcPts val="0"/>
              </a:spcBef>
              <a:spcAft>
                <a:spcPts val="600"/>
              </a:spcAft>
              <a:buClr>
                <a:srgbClr val="00CC99"/>
              </a:buClr>
              <a:buFont typeface="Arial" panose="020B0604020202020204" pitchFamily="34" charset="0"/>
              <a:buChar char="●"/>
            </a:pPr>
            <a:r>
              <a:rPr lang="el-GR" altLang="el-GR" sz="2200" kern="0" dirty="0">
                <a:solidFill>
                  <a:srgbClr val="000000"/>
                </a:solidFill>
              </a:rPr>
              <a:t>Φιλοσοφία</a:t>
            </a:r>
            <a:r>
              <a:rPr lang="en-US" altLang="el-GR" sz="2200" kern="0" dirty="0">
                <a:solidFill>
                  <a:srgbClr val="000000"/>
                </a:solidFill>
              </a:rPr>
              <a:t>: </a:t>
            </a:r>
            <a:r>
              <a:rPr lang="el-GR" altLang="el-GR" sz="2200" kern="0" dirty="0">
                <a:solidFill>
                  <a:srgbClr val="000000"/>
                </a:solidFill>
              </a:rPr>
              <a:t>σύστημα αξιών που διέπει τις δραστηριότητες και συμπεριφορά των στελεχών της </a:t>
            </a:r>
            <a:r>
              <a:rPr lang="el-GR" altLang="el-GR" sz="2200" kern="0" dirty="0" smtClean="0">
                <a:solidFill>
                  <a:srgbClr val="000000"/>
                </a:solidFill>
              </a:rPr>
              <a:t>επιχείρησης.</a:t>
            </a:r>
            <a:endParaRPr lang="el-GR" altLang="el-GR" sz="2200" kern="0" dirty="0">
              <a:solidFill>
                <a:srgbClr val="000000"/>
              </a:solidFill>
            </a:endParaRPr>
          </a:p>
          <a:p>
            <a:pPr lvl="2" indent="-342000" eaLnBrk="0" fontAlgn="base" hangingPunct="0">
              <a:spcBef>
                <a:spcPts val="0"/>
              </a:spcBef>
              <a:spcAft>
                <a:spcPts val="400"/>
              </a:spcAft>
              <a:buClr>
                <a:srgbClr val="C00000"/>
              </a:buClr>
              <a:buSzPct val="100000"/>
              <a:buFont typeface="Arial" panose="020B0604020202020204" pitchFamily="34" charset="0"/>
              <a:buChar char="●"/>
            </a:pPr>
            <a:r>
              <a:rPr lang="el-GR" altLang="el-GR" kern="0" dirty="0">
                <a:solidFill>
                  <a:srgbClr val="000000"/>
                </a:solidFill>
              </a:rPr>
              <a:t>Δεύτερη </a:t>
            </a:r>
            <a:r>
              <a:rPr lang="el-GR" altLang="el-GR" kern="0" dirty="0" smtClean="0">
                <a:solidFill>
                  <a:srgbClr val="000000"/>
                </a:solidFill>
              </a:rPr>
              <a:t>Φάση.</a:t>
            </a:r>
            <a:endParaRPr lang="en-US" altLang="el-GR" kern="0" dirty="0">
              <a:solidFill>
                <a:srgbClr val="000000"/>
              </a:solidFill>
            </a:endParaRPr>
          </a:p>
          <a:p>
            <a:pPr marL="2116137" lvl="3" indent="-342900" eaLnBrk="0" fontAlgn="base" hangingPunct="0">
              <a:spcBef>
                <a:spcPts val="0"/>
              </a:spcBef>
              <a:spcAft>
                <a:spcPts val="600"/>
              </a:spcAft>
              <a:buClr>
                <a:srgbClr val="00CC99"/>
              </a:buClr>
              <a:buFont typeface="Arial" panose="020B0604020202020204" pitchFamily="34" charset="0"/>
              <a:buChar char="●"/>
            </a:pPr>
            <a:r>
              <a:rPr lang="el-GR" altLang="el-GR" sz="2200" kern="0" dirty="0">
                <a:solidFill>
                  <a:srgbClr val="000000"/>
                </a:solidFill>
              </a:rPr>
              <a:t>Ανάλυση εσωτερικού </a:t>
            </a:r>
            <a:r>
              <a:rPr lang="el-GR" altLang="el-GR" sz="2200" kern="0" dirty="0" smtClean="0">
                <a:solidFill>
                  <a:srgbClr val="000000"/>
                </a:solidFill>
              </a:rPr>
              <a:t>περιβάλλοντος.</a:t>
            </a:r>
            <a:endParaRPr lang="el-GR" altLang="el-GR" sz="2200" kern="0" dirty="0">
              <a:solidFill>
                <a:srgbClr val="000000"/>
              </a:solidFill>
            </a:endParaRPr>
          </a:p>
          <a:p>
            <a:pPr lvl="2" indent="-342000" eaLnBrk="0" fontAlgn="base" hangingPunct="0">
              <a:spcBef>
                <a:spcPts val="0"/>
              </a:spcBef>
              <a:spcAft>
                <a:spcPts val="400"/>
              </a:spcAft>
              <a:buClr>
                <a:srgbClr val="C00000"/>
              </a:buClr>
              <a:buSzPct val="100000"/>
              <a:buFont typeface="Arial" panose="020B0604020202020204" pitchFamily="34" charset="0"/>
              <a:buChar char="●"/>
            </a:pPr>
            <a:r>
              <a:rPr lang="el-GR" altLang="el-GR" kern="0" dirty="0">
                <a:solidFill>
                  <a:srgbClr val="000000"/>
                </a:solidFill>
              </a:rPr>
              <a:t>Τρίτη </a:t>
            </a:r>
            <a:r>
              <a:rPr lang="el-GR" altLang="el-GR" kern="0" dirty="0" smtClean="0">
                <a:solidFill>
                  <a:srgbClr val="000000"/>
                </a:solidFill>
              </a:rPr>
              <a:t>Φάση.</a:t>
            </a:r>
            <a:endParaRPr lang="el-GR" altLang="el-GR" kern="0" dirty="0">
              <a:solidFill>
                <a:srgbClr val="000000"/>
              </a:solidFill>
            </a:endParaRPr>
          </a:p>
          <a:p>
            <a:pPr marL="2116137" lvl="3" indent="-342900" eaLnBrk="0" fontAlgn="base" hangingPunct="0">
              <a:spcBef>
                <a:spcPts val="0"/>
              </a:spcBef>
              <a:spcAft>
                <a:spcPct val="0"/>
              </a:spcAft>
              <a:buClr>
                <a:srgbClr val="00CC99"/>
              </a:buClr>
              <a:buFont typeface="Arial" panose="020B0604020202020204" pitchFamily="34" charset="0"/>
              <a:buChar char="●"/>
            </a:pPr>
            <a:r>
              <a:rPr lang="el-GR" altLang="el-GR" sz="2200" kern="0" dirty="0">
                <a:solidFill>
                  <a:srgbClr val="000000"/>
                </a:solidFill>
              </a:rPr>
              <a:t>Ολοκληρωμένη ανάλυση εξωτερικού </a:t>
            </a:r>
            <a:r>
              <a:rPr lang="el-GR" altLang="el-GR" sz="2200" kern="0" dirty="0" smtClean="0">
                <a:solidFill>
                  <a:srgbClr val="000000"/>
                </a:solidFill>
              </a:rPr>
              <a:t>περιβάλλοντος</a:t>
            </a:r>
            <a:r>
              <a:rPr lang="el-GR" altLang="el-GR" sz="2200" dirty="0" smtClean="0"/>
              <a:t>.</a:t>
            </a:r>
            <a:endParaRPr lang="el-GR" altLang="el-GR" sz="2200" kern="0" dirty="0">
              <a:solidFill>
                <a:srgbClr val="000000"/>
              </a:solidFill>
            </a:endParaRPr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Στρατηγική Παραγωγής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A9FA5-33F2-4EB2-947B-A7002E83F6EE}" type="slidenum">
              <a:rPr lang="el-GR" sz="1400" smtClean="0">
                <a:solidFill>
                  <a:schemeClr val="tx1"/>
                </a:solidFill>
              </a:rPr>
              <a:t>18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942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el-GR" b="1" dirty="0" smtClean="0"/>
              <a:t>Διαμόρφωση επιχειρηματικής στρατηγικής</a:t>
            </a:r>
            <a:endParaRPr lang="el-GR" sz="4800" dirty="0"/>
          </a:p>
        </p:txBody>
      </p:sp>
      <p:pic>
        <p:nvPicPr>
          <p:cNvPr id="8" name="Θέση περιεχομένου 1" descr="Εικόνα μπλοκ διαγράμματος. Πιο αναλυτικά, στην διαδικασία διαμόρφωσης επιχειρηματικής στρατηγικής, εισέρχονται τα εξής;&#10;1) Η επιχειρηματική φιλοσοφία, και η αποστολή της επιχείρησης.&#10;2) Η ανάλυση εσωτερικού περιβάλλοντος, όπως η αξιοποίηση πείρας και μελλοντικών δραστηριοτήτων, ο προσδιορισμός κινητήριων δυνάμεων, και άλλα.&#10;3) Η ανάλυση εξωτερικού περιβάλλοντος, όπως η αξιολόγηση πείρας και ανταγωνιστών, τα χαρακτηριστικά περιβάλλοντος, και τα σενάρια εξελίξεων.&#10;Από την διαδικασία διαμόρφωσης επιχειρηματικής στρατηγικής, εξέρχεται η επιχειρηματική στρατηγική, η οποία περιλαμβάνει, τις στρατηγικές επιλογές και τα κριτήρια αποτελεσματικότητας.&#10;Από την επιχειρηματική στρατηγική, εξέρχονται η στρατηγική μαρκετινγκ, η στρατηγική παραγωγής, και η στρατηγική χρηματοοικονομικής, από την οποία οδηγούμαστε πάλι πίσω στην επιχειρηματική στρατηγική.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628800"/>
            <a:ext cx="8280920" cy="4726524"/>
          </a:xfrm>
        </p:spPr>
      </p:pic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Στρατηγική Παραγωγής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A9FA5-33F2-4EB2-947B-A7002E83F6EE}" type="slidenum">
              <a:rPr lang="el-GR" sz="1400" smtClean="0">
                <a:solidFill>
                  <a:schemeClr val="tx1"/>
                </a:solidFill>
              </a:rPr>
              <a:t>19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3546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b="1" dirty="0" smtClean="0">
                <a:latin typeface="Calibri" panose="020F0502020204030204" pitchFamily="34" charset="0"/>
              </a:rPr>
              <a:t>Χρηματοδότηση</a:t>
            </a:r>
            <a:r>
              <a:rPr lang="el-GR" b="1" dirty="0" smtClean="0"/>
              <a:t> </a:t>
            </a:r>
          </a:p>
        </p:txBody>
      </p:sp>
      <p:sp>
        <p:nvSpPr>
          <p:cNvPr id="4099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spcBef>
                <a:spcPts val="0"/>
              </a:spcBef>
              <a:spcAft>
                <a:spcPts val="600"/>
              </a:spcAft>
            </a:pPr>
            <a:r>
              <a:rPr lang="el-GR" sz="2000" dirty="0" smtClean="0">
                <a:latin typeface="Calibri" panose="020F0502020204030204" pitchFamily="34" charset="0"/>
              </a:rPr>
              <a:t>Το παρόν εκπαιδευτικό υλικό έχει αναπτυχθεί στα πλαίσια του εκπαιδευτικού έργου του διδάσκοντα</a:t>
            </a:r>
            <a:r>
              <a:rPr lang="en-US" sz="2000" dirty="0" smtClean="0">
                <a:latin typeface="Calibri" panose="020F0502020204030204" pitchFamily="34" charset="0"/>
              </a:rPr>
              <a:t>.</a:t>
            </a:r>
            <a:r>
              <a:rPr lang="el-GR" sz="2000" dirty="0" smtClean="0">
                <a:latin typeface="Calibri" panose="020F0502020204030204" pitchFamily="34" charset="0"/>
              </a:rPr>
              <a:t> </a:t>
            </a:r>
            <a:endParaRPr lang="en-US" sz="2000" dirty="0" smtClean="0">
              <a:latin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600"/>
              </a:spcAft>
            </a:pPr>
            <a:r>
              <a:rPr lang="el-GR" sz="2000" dirty="0">
                <a:solidFill>
                  <a:prstClr val="black"/>
                </a:solidFill>
                <a:latin typeface="Calibri" panose="020F0502020204030204" pitchFamily="34" charset="0"/>
              </a:rPr>
              <a:t>Το έργο «</a:t>
            </a:r>
            <a:r>
              <a:rPr lang="el-GR" sz="2000" b="1" dirty="0">
                <a:solidFill>
                  <a:prstClr val="black"/>
                </a:solidFill>
                <a:latin typeface="Calibri" panose="020F0502020204030204" pitchFamily="34" charset="0"/>
              </a:rPr>
              <a:t>Ανοικτά Ακαδημαϊκά Μαθήματα στο ΤΕΙ Θεσσαλίας</a:t>
            </a:r>
            <a:r>
              <a:rPr lang="el-GR" sz="2000" dirty="0">
                <a:solidFill>
                  <a:prstClr val="black"/>
                </a:solidFill>
                <a:latin typeface="Calibri" panose="020F0502020204030204" pitchFamily="34" charset="0"/>
              </a:rPr>
              <a:t>» έχει χρηματοδοτήσει μόνο τη αναδιαμόρφωση του εκπαιδευτικού υλικού</a:t>
            </a:r>
            <a:r>
              <a:rPr lang="el-GR" sz="2000" dirty="0" smtClean="0">
                <a:solidFill>
                  <a:prstClr val="black"/>
                </a:solidFill>
                <a:latin typeface="Calibri" panose="020F0502020204030204" pitchFamily="34" charset="0"/>
              </a:rPr>
              <a:t>.</a:t>
            </a:r>
            <a:endParaRPr lang="el-GR" sz="2000" dirty="0" smtClean="0">
              <a:latin typeface="Calibri" panose="020F0502020204030204" pitchFamily="34" charset="0"/>
            </a:endParaRPr>
          </a:p>
          <a:p>
            <a:pPr eaLnBrk="1" hangingPunct="1">
              <a:spcBef>
                <a:spcPts val="0"/>
              </a:spcBef>
            </a:pPr>
            <a:r>
              <a:rPr lang="el-GR" sz="2000" dirty="0" smtClean="0">
                <a:latin typeface="Calibri" panose="020F0502020204030204" pitchFamily="34" charset="0"/>
              </a:rPr>
              <a:t>Το έργο υλοποιείται στο πλαίσιο του Επιχειρησιακού Προγράμματος  «Εκπαίδευση και Δια Βίου Μάθηση» και συγχρηματοδοτείται από την Ευρωπαϊκή Ένωση (Ευρωπαϊκό Κοινωνικό Ταμείο) και από εθνικούς πόρους</a:t>
            </a:r>
            <a:r>
              <a:rPr lang="en-US" sz="2000" dirty="0" smtClean="0">
                <a:latin typeface="Calibri" panose="020F0502020204030204" pitchFamily="34" charset="0"/>
              </a:rPr>
              <a:t>. </a:t>
            </a:r>
            <a:endParaRPr lang="el-GR" sz="2000" dirty="0" smtClean="0">
              <a:latin typeface="Calibri" panose="020F0502020204030204" pitchFamily="34" charset="0"/>
            </a:endParaRPr>
          </a:p>
        </p:txBody>
      </p:sp>
      <p:pic>
        <p:nvPicPr>
          <p:cNvPr id="6" name="Εικόνα 1" descr=" Λογότυπο Επιχειρησιακού Προγράμματος Εκπαίδευση και Δια βίου Μάθηση.   ">
            <a:hlinkClick r:id="rId4" tooltip="Μετάβαση σε www.edulll.gr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4213" y="4221163"/>
            <a:ext cx="7848600" cy="2016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34B054-DA0D-4AD9-A3C5-59235BE4FE8B}" type="slidenum">
              <a:rPr lang="el-GR" sz="1400" smtClean="0">
                <a:solidFill>
                  <a:prstClr val="black"/>
                </a:solidFill>
              </a:rPr>
              <a:pPr>
                <a:defRPr/>
              </a:pPr>
              <a:t>2</a:t>
            </a:fld>
            <a:endParaRPr lang="el-GR" sz="1400" dirty="0">
              <a:solidFill>
                <a:prstClr val="black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50676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b="1" dirty="0" smtClean="0"/>
              <a:t>Στρατηγική παραγωγής </a:t>
            </a:r>
            <a:br>
              <a:rPr lang="el-GR" b="1" dirty="0" smtClean="0"/>
            </a:br>
            <a:r>
              <a:rPr lang="el-GR" b="1" dirty="0" smtClean="0"/>
              <a:t>(1 από 2)</a:t>
            </a:r>
            <a:endParaRPr lang="el-GR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54013" lvl="0" indent="-354013" eaLnBrk="0" fontAlgn="base" hangingPunct="0">
              <a:spcBef>
                <a:spcPts val="0"/>
              </a:spcBef>
              <a:spcAft>
                <a:spcPts val="1200"/>
              </a:spcAft>
              <a:buClr>
                <a:srgbClr val="FF4146"/>
              </a:buClr>
              <a:buSzPct val="75000"/>
              <a:buNone/>
            </a:pPr>
            <a:r>
              <a:rPr lang="el-GR" altLang="el-GR" sz="2400" b="1" i="1" kern="0" dirty="0">
                <a:solidFill>
                  <a:srgbClr val="000000"/>
                </a:solidFill>
              </a:rPr>
              <a:t>Διαδικασία διαμόρφωσης στρατηγικής </a:t>
            </a:r>
            <a:r>
              <a:rPr lang="el-GR" altLang="el-GR" sz="2400" b="1" i="1" kern="0" dirty="0" smtClean="0">
                <a:solidFill>
                  <a:srgbClr val="000000"/>
                </a:solidFill>
              </a:rPr>
              <a:t>παραγωγής.</a:t>
            </a:r>
            <a:endParaRPr lang="el-GR" altLang="el-GR" sz="2400" b="1" i="1" kern="0" dirty="0">
              <a:solidFill>
                <a:srgbClr val="000000"/>
              </a:solidFill>
            </a:endParaRPr>
          </a:p>
          <a:p>
            <a:pPr lvl="0" eaLnBrk="0" fontAlgn="base" hangingPunct="0">
              <a:spcBef>
                <a:spcPts val="0"/>
              </a:spcBef>
              <a:spcAft>
                <a:spcPct val="0"/>
              </a:spcAft>
              <a:buClr>
                <a:srgbClr val="C00000"/>
              </a:buClr>
              <a:buSzPct val="100000"/>
              <a:buFont typeface="Arial" panose="020B0604020202020204" pitchFamily="34" charset="0"/>
              <a:buChar char="●"/>
            </a:pPr>
            <a:r>
              <a:rPr lang="el-GR" altLang="el-GR" sz="2200" kern="0" dirty="0">
                <a:solidFill>
                  <a:srgbClr val="000000"/>
                </a:solidFill>
              </a:rPr>
              <a:t>Προσδιορισμός αποστολής της παραγωγής – </a:t>
            </a:r>
            <a:r>
              <a:rPr lang="el-GR" altLang="el-GR" sz="2200" kern="0" dirty="0" smtClean="0">
                <a:solidFill>
                  <a:srgbClr val="000000"/>
                </a:solidFill>
              </a:rPr>
              <a:t>αυτή </a:t>
            </a:r>
            <a:r>
              <a:rPr lang="el-GR" altLang="el-GR" sz="2200" kern="0" dirty="0">
                <a:solidFill>
                  <a:srgbClr val="000000"/>
                </a:solidFill>
              </a:rPr>
              <a:t>καθορίζεται από τους σκοπούς που πρέπει να επιδιώξει, ώστε να εφαρμοστεί αποτελεσματικά η επιχειρησιακή </a:t>
            </a:r>
            <a:r>
              <a:rPr lang="el-GR" altLang="el-GR" sz="2200" kern="0" dirty="0" smtClean="0">
                <a:solidFill>
                  <a:srgbClr val="000000"/>
                </a:solidFill>
              </a:rPr>
              <a:t>στρατηγική. </a:t>
            </a:r>
          </a:p>
          <a:p>
            <a:pPr marL="342000" lvl="0" indent="0" eaLnBrk="0" fontAlgn="base" hangingPunct="0">
              <a:spcBef>
                <a:spcPts val="0"/>
              </a:spcBef>
              <a:spcAft>
                <a:spcPts val="600"/>
              </a:spcAft>
              <a:buClr>
                <a:srgbClr val="FF4146"/>
              </a:buClr>
              <a:buSzPct val="75000"/>
              <a:buNone/>
            </a:pPr>
            <a:r>
              <a:rPr lang="el-GR" altLang="el-GR" sz="2200" kern="0" dirty="0" smtClean="0">
                <a:solidFill>
                  <a:srgbClr val="000000"/>
                </a:solidFill>
              </a:rPr>
              <a:t>Κριτήρια </a:t>
            </a:r>
            <a:r>
              <a:rPr lang="el-GR" altLang="el-GR" sz="2200" kern="0" dirty="0">
                <a:solidFill>
                  <a:srgbClr val="000000"/>
                </a:solidFill>
              </a:rPr>
              <a:t>στρατηγικής σημασίας για την αξιολόγηση της λειτουργίας </a:t>
            </a:r>
            <a:r>
              <a:rPr lang="el-GR" altLang="el-GR" sz="2200" kern="0" dirty="0" smtClean="0">
                <a:solidFill>
                  <a:srgbClr val="000000"/>
                </a:solidFill>
              </a:rPr>
              <a:t>παραγωγής:</a:t>
            </a:r>
            <a:endParaRPr lang="el-GR" altLang="el-GR" sz="2200" kern="0" dirty="0">
              <a:solidFill>
                <a:srgbClr val="000000"/>
              </a:solidFill>
            </a:endParaRPr>
          </a:p>
          <a:p>
            <a:pPr marL="915987" lvl="1" indent="0" eaLnBrk="0" fontAlgn="base" hangingPunct="0">
              <a:spcBef>
                <a:spcPts val="0"/>
              </a:spcBef>
              <a:spcAft>
                <a:spcPts val="300"/>
              </a:spcAft>
              <a:buClr>
                <a:srgbClr val="00CC99"/>
              </a:buClr>
              <a:buNone/>
            </a:pPr>
            <a:r>
              <a:rPr lang="el-GR" altLang="el-GR" sz="2000" b="1" kern="0" dirty="0" smtClean="0">
                <a:solidFill>
                  <a:srgbClr val="00CC99"/>
                </a:solidFill>
              </a:rPr>
              <a:t>1.  </a:t>
            </a:r>
            <a:r>
              <a:rPr lang="el-GR" altLang="el-GR" sz="2000" kern="0" dirty="0" smtClean="0">
                <a:solidFill>
                  <a:srgbClr val="000000"/>
                </a:solidFill>
              </a:rPr>
              <a:t>Κόστος </a:t>
            </a:r>
            <a:r>
              <a:rPr lang="el-GR" altLang="el-GR" sz="2000" i="1" kern="0" dirty="0" smtClean="0">
                <a:solidFill>
                  <a:srgbClr val="000000"/>
                </a:solidFill>
              </a:rPr>
              <a:t>παραγωγής.</a:t>
            </a:r>
            <a:endParaRPr lang="el-GR" altLang="el-GR" sz="2000" i="1" kern="0" dirty="0">
              <a:solidFill>
                <a:srgbClr val="000000"/>
              </a:solidFill>
            </a:endParaRPr>
          </a:p>
          <a:p>
            <a:pPr marL="915987" lvl="1" indent="0" eaLnBrk="0" fontAlgn="base" hangingPunct="0">
              <a:spcBef>
                <a:spcPts val="0"/>
              </a:spcBef>
              <a:spcAft>
                <a:spcPts val="300"/>
              </a:spcAft>
              <a:buClr>
                <a:srgbClr val="00CC99"/>
              </a:buClr>
              <a:buNone/>
            </a:pPr>
            <a:r>
              <a:rPr lang="el-GR" altLang="el-GR" sz="2000" b="1" kern="0" dirty="0" smtClean="0">
                <a:solidFill>
                  <a:srgbClr val="00CC99"/>
                </a:solidFill>
              </a:rPr>
              <a:t>2.  </a:t>
            </a:r>
            <a:r>
              <a:rPr lang="el-GR" altLang="el-GR" sz="2000" kern="0" dirty="0" smtClean="0">
                <a:solidFill>
                  <a:srgbClr val="000000"/>
                </a:solidFill>
              </a:rPr>
              <a:t>Ποιότητα </a:t>
            </a:r>
            <a:r>
              <a:rPr lang="el-GR" altLang="el-GR" sz="2000" kern="0" dirty="0">
                <a:solidFill>
                  <a:srgbClr val="000000"/>
                </a:solidFill>
              </a:rPr>
              <a:t>προϊόντων και </a:t>
            </a:r>
            <a:r>
              <a:rPr lang="el-GR" altLang="el-GR" sz="2000" i="1" kern="0" dirty="0">
                <a:solidFill>
                  <a:srgbClr val="000000"/>
                </a:solidFill>
              </a:rPr>
              <a:t>παραγωγικής</a:t>
            </a:r>
            <a:r>
              <a:rPr lang="el-GR" altLang="el-GR" sz="2000" kern="0" dirty="0">
                <a:solidFill>
                  <a:srgbClr val="000000"/>
                </a:solidFill>
              </a:rPr>
              <a:t> </a:t>
            </a:r>
            <a:r>
              <a:rPr lang="el-GR" altLang="el-GR" sz="2000" i="1" kern="0" dirty="0" smtClean="0">
                <a:solidFill>
                  <a:srgbClr val="000000"/>
                </a:solidFill>
              </a:rPr>
              <a:t>διαδικασίας.</a:t>
            </a:r>
            <a:endParaRPr lang="el-GR" altLang="el-GR" sz="2000" i="1" kern="0" dirty="0">
              <a:solidFill>
                <a:srgbClr val="000000"/>
              </a:solidFill>
            </a:endParaRPr>
          </a:p>
          <a:p>
            <a:pPr marL="915987" lvl="1" indent="0" eaLnBrk="0" fontAlgn="base" hangingPunct="0">
              <a:spcBef>
                <a:spcPts val="0"/>
              </a:spcBef>
              <a:spcAft>
                <a:spcPts val="300"/>
              </a:spcAft>
              <a:buClr>
                <a:srgbClr val="00CC99"/>
              </a:buClr>
              <a:buNone/>
            </a:pPr>
            <a:r>
              <a:rPr lang="el-GR" altLang="el-GR" sz="2000" b="1" kern="0" dirty="0" smtClean="0">
                <a:solidFill>
                  <a:srgbClr val="00CC99"/>
                </a:solidFill>
              </a:rPr>
              <a:t>3.  </a:t>
            </a:r>
            <a:r>
              <a:rPr lang="el-GR" altLang="el-GR" sz="2000" kern="0" dirty="0" smtClean="0">
                <a:solidFill>
                  <a:srgbClr val="000000"/>
                </a:solidFill>
              </a:rPr>
              <a:t>Ευελιξία </a:t>
            </a:r>
            <a:r>
              <a:rPr lang="el-GR" altLang="el-GR" sz="2000" i="1" kern="0" dirty="0">
                <a:solidFill>
                  <a:srgbClr val="000000"/>
                </a:solidFill>
              </a:rPr>
              <a:t>προσαρμογής</a:t>
            </a:r>
            <a:r>
              <a:rPr lang="el-GR" altLang="el-GR" sz="2000" kern="0" dirty="0">
                <a:solidFill>
                  <a:srgbClr val="000000"/>
                </a:solidFill>
              </a:rPr>
              <a:t> </a:t>
            </a:r>
            <a:r>
              <a:rPr lang="el-GR" altLang="el-GR" sz="2000" i="1" kern="0" dirty="0">
                <a:solidFill>
                  <a:srgbClr val="000000"/>
                </a:solidFill>
              </a:rPr>
              <a:t>της παραγωγικής </a:t>
            </a:r>
            <a:r>
              <a:rPr lang="el-GR" altLang="el-GR" sz="2000" i="1" kern="0" dirty="0" smtClean="0">
                <a:solidFill>
                  <a:srgbClr val="000000"/>
                </a:solidFill>
              </a:rPr>
              <a:t>διαδικασίας.</a:t>
            </a:r>
            <a:endParaRPr lang="el-GR" altLang="el-GR" sz="2000" i="1" kern="0" dirty="0">
              <a:solidFill>
                <a:srgbClr val="000000"/>
              </a:solidFill>
            </a:endParaRPr>
          </a:p>
          <a:p>
            <a:pPr marL="915987" lvl="1" indent="0" eaLnBrk="0" fontAlgn="base" hangingPunct="0">
              <a:spcBef>
                <a:spcPts val="0"/>
              </a:spcBef>
              <a:spcAft>
                <a:spcPts val="300"/>
              </a:spcAft>
              <a:buClr>
                <a:srgbClr val="00CC99"/>
              </a:buClr>
              <a:buNone/>
            </a:pPr>
            <a:r>
              <a:rPr lang="el-GR" altLang="el-GR" sz="2000" b="1" kern="0" dirty="0" smtClean="0">
                <a:solidFill>
                  <a:srgbClr val="00CC99"/>
                </a:solidFill>
              </a:rPr>
              <a:t>4.  </a:t>
            </a:r>
            <a:r>
              <a:rPr lang="el-GR" altLang="el-GR" sz="2000" i="1" kern="0" dirty="0" smtClean="0">
                <a:solidFill>
                  <a:srgbClr val="000000"/>
                </a:solidFill>
              </a:rPr>
              <a:t>Χρόνος </a:t>
            </a:r>
            <a:r>
              <a:rPr lang="el-GR" altLang="el-GR" sz="2000" i="1" kern="0" dirty="0">
                <a:solidFill>
                  <a:srgbClr val="000000"/>
                </a:solidFill>
              </a:rPr>
              <a:t>παράδοσης </a:t>
            </a:r>
            <a:r>
              <a:rPr lang="el-GR" altLang="el-GR" sz="2000" i="1" kern="0" dirty="0" smtClean="0">
                <a:solidFill>
                  <a:srgbClr val="000000"/>
                </a:solidFill>
              </a:rPr>
              <a:t>παραγγελιών.</a:t>
            </a:r>
            <a:endParaRPr lang="el-GR" altLang="el-GR" sz="2000" i="1" kern="0" dirty="0">
              <a:solidFill>
                <a:srgbClr val="000000"/>
              </a:solidFill>
            </a:endParaRPr>
          </a:p>
          <a:p>
            <a:pPr marL="915987" lvl="1" indent="0" eaLnBrk="0" fontAlgn="base" hangingPunct="0">
              <a:spcBef>
                <a:spcPts val="0"/>
              </a:spcBef>
              <a:spcAft>
                <a:spcPts val="600"/>
              </a:spcAft>
              <a:buClr>
                <a:srgbClr val="00CC99"/>
              </a:buClr>
              <a:buNone/>
            </a:pPr>
            <a:r>
              <a:rPr lang="el-GR" altLang="el-GR" sz="2000" b="1" kern="0" dirty="0" smtClean="0">
                <a:solidFill>
                  <a:srgbClr val="00CC99"/>
                </a:solidFill>
              </a:rPr>
              <a:t>5.  </a:t>
            </a:r>
            <a:r>
              <a:rPr lang="el-GR" altLang="el-GR" sz="2000" i="1" kern="0" dirty="0" smtClean="0">
                <a:solidFill>
                  <a:srgbClr val="000000"/>
                </a:solidFill>
              </a:rPr>
              <a:t>Ταχύτητα </a:t>
            </a:r>
            <a:r>
              <a:rPr lang="el-GR" altLang="el-GR" sz="2000" i="1" kern="0" dirty="0">
                <a:solidFill>
                  <a:srgbClr val="000000"/>
                </a:solidFill>
              </a:rPr>
              <a:t>εισαγωγής</a:t>
            </a:r>
            <a:r>
              <a:rPr lang="el-GR" altLang="el-GR" sz="2000" kern="0" dirty="0">
                <a:solidFill>
                  <a:srgbClr val="000000"/>
                </a:solidFill>
              </a:rPr>
              <a:t> στην αγορά νέων </a:t>
            </a:r>
            <a:r>
              <a:rPr lang="el-GR" altLang="el-GR" sz="2000" kern="0" dirty="0" smtClean="0">
                <a:solidFill>
                  <a:srgbClr val="000000"/>
                </a:solidFill>
              </a:rPr>
              <a:t>προϊόντων.</a:t>
            </a:r>
            <a:endParaRPr lang="el-GR" altLang="el-GR" sz="2000" kern="0" dirty="0">
              <a:solidFill>
                <a:srgbClr val="000000"/>
              </a:solidFill>
            </a:endParaRPr>
          </a:p>
          <a:p>
            <a:pPr marL="354013" lvl="0" indent="-354013" eaLnBrk="0" fontAlgn="base" hangingPunct="0">
              <a:spcBef>
                <a:spcPts val="0"/>
              </a:spcBef>
              <a:spcAft>
                <a:spcPct val="0"/>
              </a:spcAft>
              <a:buClr>
                <a:srgbClr val="FF4146"/>
              </a:buClr>
              <a:buSzPct val="75000"/>
              <a:buNone/>
            </a:pPr>
            <a:r>
              <a:rPr lang="el-GR" altLang="el-GR" sz="2000" kern="0" dirty="0">
                <a:solidFill>
                  <a:srgbClr val="000000"/>
                </a:solidFill>
              </a:rPr>
              <a:t>	</a:t>
            </a:r>
            <a:r>
              <a:rPr lang="el-GR" altLang="el-GR" sz="2200" kern="0" dirty="0">
                <a:solidFill>
                  <a:srgbClr val="000000"/>
                </a:solidFill>
              </a:rPr>
              <a:t>Ιεράρχηση </a:t>
            </a:r>
            <a:r>
              <a:rPr lang="el-GR" altLang="el-GR" sz="2200" kern="0" dirty="0" smtClean="0">
                <a:solidFill>
                  <a:srgbClr val="000000"/>
                </a:solidFill>
              </a:rPr>
              <a:t>κριτηρίων.</a:t>
            </a:r>
            <a:endParaRPr lang="el-GR" altLang="el-GR" sz="2200" kern="0" dirty="0">
              <a:solidFill>
                <a:srgbClr val="000000"/>
              </a:solidFill>
            </a:endParaRPr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Στρατηγική Παραγωγής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A9FA5-33F2-4EB2-947B-A7002E83F6EE}" type="slidenum">
              <a:rPr lang="el-GR" sz="1400" smtClean="0">
                <a:solidFill>
                  <a:schemeClr val="tx1"/>
                </a:solidFill>
              </a:rPr>
              <a:t>20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3027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b="1" dirty="0"/>
              <a:t>Στρατηγική παραγωγής </a:t>
            </a:r>
            <a:br>
              <a:rPr lang="el-GR" b="1" dirty="0"/>
            </a:br>
            <a:r>
              <a:rPr lang="el-GR" b="1" dirty="0" smtClean="0"/>
              <a:t>(2 </a:t>
            </a:r>
            <a:r>
              <a:rPr lang="el-GR" b="1" dirty="0"/>
              <a:t>από 2)</a:t>
            </a:r>
            <a:endParaRPr lang="el-GR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54013" lvl="0" indent="-354013" eaLnBrk="0" fontAlgn="base" hangingPunct="0">
              <a:spcBef>
                <a:spcPts val="0"/>
              </a:spcBef>
              <a:spcAft>
                <a:spcPts val="1200"/>
              </a:spcAft>
              <a:buClr>
                <a:srgbClr val="FF4146"/>
              </a:buClr>
              <a:buSzPct val="75000"/>
              <a:buNone/>
            </a:pPr>
            <a:r>
              <a:rPr lang="el-GR" altLang="el-GR" sz="2400" b="1" i="1" kern="0" dirty="0">
                <a:solidFill>
                  <a:srgbClr val="000000"/>
                </a:solidFill>
              </a:rPr>
              <a:t>Διαδικασία διαμόρφωσης στρατηγικής </a:t>
            </a:r>
            <a:r>
              <a:rPr lang="el-GR" altLang="el-GR" sz="2400" b="1" i="1" kern="0" dirty="0" smtClean="0">
                <a:solidFill>
                  <a:srgbClr val="000000"/>
                </a:solidFill>
              </a:rPr>
              <a:t>παραγωγής.</a:t>
            </a:r>
            <a:endParaRPr lang="el-GR" altLang="el-GR" sz="2400" b="1" i="1" kern="0" dirty="0">
              <a:solidFill>
                <a:srgbClr val="000000"/>
              </a:solidFill>
            </a:endParaRPr>
          </a:p>
          <a:p>
            <a:pPr lvl="0" eaLnBrk="0" fontAlgn="base" hangingPunct="0">
              <a:spcBef>
                <a:spcPts val="0"/>
              </a:spcBef>
              <a:spcAft>
                <a:spcPct val="0"/>
              </a:spcAft>
              <a:buClr>
                <a:srgbClr val="C00000"/>
              </a:buClr>
              <a:buSzPct val="100000"/>
              <a:buFont typeface="Arial" panose="020B0604020202020204" pitchFamily="34" charset="0"/>
              <a:buChar char="●"/>
            </a:pPr>
            <a:r>
              <a:rPr lang="el-GR" altLang="el-GR" sz="2200" kern="0" dirty="0">
                <a:solidFill>
                  <a:srgbClr val="000000"/>
                </a:solidFill>
              </a:rPr>
              <a:t>Προσδιορισμός συγκριτικού πλεονεκτήματος – </a:t>
            </a:r>
            <a:r>
              <a:rPr lang="el-GR" altLang="el-GR" sz="2200" kern="0" dirty="0" smtClean="0">
                <a:solidFill>
                  <a:srgbClr val="000000"/>
                </a:solidFill>
              </a:rPr>
              <a:t>σύγκριση </a:t>
            </a:r>
            <a:r>
              <a:rPr lang="el-GR" altLang="el-GR" sz="2200" kern="0" dirty="0">
                <a:solidFill>
                  <a:srgbClr val="000000"/>
                </a:solidFill>
              </a:rPr>
              <a:t>με τα χαρακτηριστικά των </a:t>
            </a:r>
            <a:r>
              <a:rPr lang="el-GR" altLang="el-GR" sz="2200" kern="0" dirty="0" smtClean="0">
                <a:solidFill>
                  <a:srgbClr val="000000"/>
                </a:solidFill>
              </a:rPr>
              <a:t>ανταγωνιστών.</a:t>
            </a:r>
          </a:p>
          <a:p>
            <a:pPr marL="342000" lvl="0" indent="0" eaLnBrk="0" fontAlgn="base" hangingPunct="0">
              <a:spcBef>
                <a:spcPts val="0"/>
              </a:spcBef>
              <a:spcAft>
                <a:spcPts val="600"/>
              </a:spcAft>
              <a:buClr>
                <a:srgbClr val="FF4146"/>
              </a:buClr>
              <a:buSzPct val="75000"/>
              <a:buNone/>
            </a:pPr>
            <a:r>
              <a:rPr lang="el-GR" altLang="el-GR" sz="2200" kern="0" dirty="0" smtClean="0">
                <a:solidFill>
                  <a:srgbClr val="000000"/>
                </a:solidFill>
              </a:rPr>
              <a:t>Μορφές </a:t>
            </a:r>
            <a:r>
              <a:rPr lang="el-GR" altLang="el-GR" sz="2200" kern="0" dirty="0">
                <a:solidFill>
                  <a:srgbClr val="000000"/>
                </a:solidFill>
              </a:rPr>
              <a:t>συγκριτικού </a:t>
            </a:r>
            <a:r>
              <a:rPr lang="el-GR" altLang="el-GR" sz="2200" kern="0" dirty="0" smtClean="0">
                <a:solidFill>
                  <a:srgbClr val="000000"/>
                </a:solidFill>
              </a:rPr>
              <a:t>πλεονεκτήματος:</a:t>
            </a:r>
            <a:endParaRPr lang="el-GR" altLang="el-GR" sz="2200" kern="0" dirty="0">
              <a:solidFill>
                <a:srgbClr val="000000"/>
              </a:solidFill>
            </a:endParaRPr>
          </a:p>
          <a:p>
            <a:pPr marL="915987" lvl="1" indent="0" eaLnBrk="0" fontAlgn="base" hangingPunct="0">
              <a:spcBef>
                <a:spcPts val="0"/>
              </a:spcBef>
              <a:spcAft>
                <a:spcPts val="300"/>
              </a:spcAft>
              <a:buClr>
                <a:srgbClr val="00CCCC"/>
              </a:buClr>
              <a:buNone/>
            </a:pPr>
            <a:r>
              <a:rPr lang="el-GR" altLang="el-GR" sz="2000" b="1" kern="0" dirty="0" smtClean="0">
                <a:solidFill>
                  <a:srgbClr val="00CC99"/>
                </a:solidFill>
              </a:rPr>
              <a:t>1.  </a:t>
            </a:r>
            <a:r>
              <a:rPr lang="el-GR" altLang="el-GR" sz="2000" kern="0" dirty="0" smtClean="0">
                <a:solidFill>
                  <a:srgbClr val="000000"/>
                </a:solidFill>
              </a:rPr>
              <a:t>Υψηλής </a:t>
            </a:r>
            <a:r>
              <a:rPr lang="el-GR" altLang="el-GR" sz="2000" kern="0" dirty="0">
                <a:solidFill>
                  <a:srgbClr val="000000"/>
                </a:solidFill>
              </a:rPr>
              <a:t>ποιότητας </a:t>
            </a:r>
            <a:r>
              <a:rPr lang="el-GR" altLang="el-GR" sz="2000" kern="0" dirty="0" smtClean="0">
                <a:solidFill>
                  <a:srgbClr val="000000"/>
                </a:solidFill>
              </a:rPr>
              <a:t>προϊόντα.</a:t>
            </a:r>
            <a:endParaRPr lang="el-GR" altLang="el-GR" sz="2000" kern="0" dirty="0">
              <a:solidFill>
                <a:srgbClr val="000000"/>
              </a:solidFill>
            </a:endParaRPr>
          </a:p>
          <a:p>
            <a:pPr marL="915987" lvl="1" indent="0" eaLnBrk="0" fontAlgn="base" hangingPunct="0">
              <a:spcBef>
                <a:spcPts val="0"/>
              </a:spcBef>
              <a:spcAft>
                <a:spcPts val="300"/>
              </a:spcAft>
              <a:buClr>
                <a:srgbClr val="00CCCC"/>
              </a:buClr>
              <a:buNone/>
            </a:pPr>
            <a:r>
              <a:rPr lang="el-GR" altLang="el-GR" sz="2000" b="1" kern="0" dirty="0" smtClean="0">
                <a:solidFill>
                  <a:srgbClr val="00CC99"/>
                </a:solidFill>
              </a:rPr>
              <a:t>2.  </a:t>
            </a:r>
            <a:r>
              <a:rPr lang="el-GR" altLang="el-GR" sz="2000" kern="0" dirty="0" smtClean="0">
                <a:solidFill>
                  <a:srgbClr val="000000"/>
                </a:solidFill>
              </a:rPr>
              <a:t>Χαμηλού </a:t>
            </a:r>
            <a:r>
              <a:rPr lang="el-GR" altLang="el-GR" sz="2000" kern="0" dirty="0">
                <a:solidFill>
                  <a:srgbClr val="000000"/>
                </a:solidFill>
              </a:rPr>
              <a:t>κόστους </a:t>
            </a:r>
            <a:r>
              <a:rPr lang="el-GR" altLang="el-GR" sz="2000" kern="0" dirty="0" smtClean="0">
                <a:solidFill>
                  <a:srgbClr val="000000"/>
                </a:solidFill>
              </a:rPr>
              <a:t>προϊόντα.</a:t>
            </a:r>
            <a:endParaRPr lang="el-GR" altLang="el-GR" sz="2000" kern="0" dirty="0">
              <a:solidFill>
                <a:srgbClr val="000000"/>
              </a:solidFill>
            </a:endParaRPr>
          </a:p>
          <a:p>
            <a:pPr marL="915987" lvl="1" indent="0" eaLnBrk="0" fontAlgn="base" hangingPunct="0">
              <a:spcBef>
                <a:spcPts val="0"/>
              </a:spcBef>
              <a:spcAft>
                <a:spcPts val="300"/>
              </a:spcAft>
              <a:buClr>
                <a:srgbClr val="00CCCC"/>
              </a:buClr>
              <a:buNone/>
            </a:pPr>
            <a:r>
              <a:rPr lang="el-GR" altLang="el-GR" sz="2000" b="1" kern="0" dirty="0" smtClean="0">
                <a:solidFill>
                  <a:srgbClr val="00CC99"/>
                </a:solidFill>
              </a:rPr>
              <a:t>3.  </a:t>
            </a:r>
            <a:r>
              <a:rPr lang="el-GR" altLang="el-GR" sz="2000" kern="0" dirty="0" smtClean="0">
                <a:solidFill>
                  <a:srgbClr val="000000"/>
                </a:solidFill>
              </a:rPr>
              <a:t>Γρήγορη </a:t>
            </a:r>
            <a:r>
              <a:rPr lang="el-GR" altLang="el-GR" sz="2000" kern="0" dirty="0">
                <a:solidFill>
                  <a:srgbClr val="000000"/>
                </a:solidFill>
              </a:rPr>
              <a:t>διεκπεραίωση </a:t>
            </a:r>
            <a:r>
              <a:rPr lang="el-GR" altLang="el-GR" sz="2000" kern="0" dirty="0" smtClean="0">
                <a:solidFill>
                  <a:srgbClr val="000000"/>
                </a:solidFill>
              </a:rPr>
              <a:t>παραγγελιών.</a:t>
            </a:r>
            <a:endParaRPr lang="el-GR" altLang="el-GR" sz="2000" kern="0" dirty="0">
              <a:solidFill>
                <a:srgbClr val="000000"/>
              </a:solidFill>
            </a:endParaRPr>
          </a:p>
          <a:p>
            <a:pPr marL="915987" lvl="1" indent="0" eaLnBrk="0" fontAlgn="base" hangingPunct="0">
              <a:spcBef>
                <a:spcPts val="0"/>
              </a:spcBef>
              <a:spcAft>
                <a:spcPts val="300"/>
              </a:spcAft>
              <a:buClr>
                <a:srgbClr val="00CCCC"/>
              </a:buClr>
              <a:buNone/>
            </a:pPr>
            <a:r>
              <a:rPr lang="el-GR" altLang="el-GR" sz="2000" b="1" kern="0" dirty="0" smtClean="0">
                <a:solidFill>
                  <a:srgbClr val="00CC99"/>
                </a:solidFill>
              </a:rPr>
              <a:t>4.  </a:t>
            </a:r>
            <a:r>
              <a:rPr lang="el-GR" altLang="el-GR" sz="2000" kern="0" dirty="0" smtClean="0">
                <a:solidFill>
                  <a:srgbClr val="000000"/>
                </a:solidFill>
              </a:rPr>
              <a:t>Μεγάλη ευελιξία.</a:t>
            </a:r>
            <a:endParaRPr lang="el-GR" altLang="el-GR" sz="2000" kern="0" dirty="0">
              <a:solidFill>
                <a:srgbClr val="000000"/>
              </a:solidFill>
            </a:endParaRPr>
          </a:p>
          <a:p>
            <a:pPr marL="915987" lvl="1" indent="0" eaLnBrk="0" fontAlgn="base" hangingPunct="0">
              <a:spcBef>
                <a:spcPts val="0"/>
              </a:spcBef>
              <a:spcAft>
                <a:spcPts val="600"/>
              </a:spcAft>
              <a:buClr>
                <a:srgbClr val="00CCCC"/>
              </a:buClr>
              <a:buNone/>
            </a:pPr>
            <a:r>
              <a:rPr lang="el-GR" altLang="el-GR" sz="2000" b="1" kern="0" dirty="0" smtClean="0">
                <a:solidFill>
                  <a:srgbClr val="00CC99"/>
                </a:solidFill>
              </a:rPr>
              <a:t>5.  </a:t>
            </a:r>
            <a:r>
              <a:rPr lang="el-GR" altLang="el-GR" sz="2000" kern="0" dirty="0" smtClean="0">
                <a:solidFill>
                  <a:srgbClr val="000000"/>
                </a:solidFill>
              </a:rPr>
              <a:t>Καινοτομία.</a:t>
            </a:r>
            <a:endParaRPr lang="el-GR" altLang="el-GR" sz="2000" kern="0" dirty="0">
              <a:solidFill>
                <a:srgbClr val="000000"/>
              </a:solidFill>
            </a:endParaRPr>
          </a:p>
          <a:p>
            <a:pPr lvl="0" eaLnBrk="0" fontAlgn="base" hangingPunct="0">
              <a:spcBef>
                <a:spcPts val="0"/>
              </a:spcBef>
              <a:spcAft>
                <a:spcPct val="0"/>
              </a:spcAft>
              <a:buClr>
                <a:srgbClr val="C00000"/>
              </a:buClr>
              <a:buSzPct val="100000"/>
              <a:buFont typeface="Arial" panose="020B0604020202020204" pitchFamily="34" charset="0"/>
              <a:buChar char="●"/>
            </a:pPr>
            <a:r>
              <a:rPr lang="el-GR" altLang="el-GR" sz="2000" kern="0" dirty="0">
                <a:solidFill>
                  <a:srgbClr val="000000"/>
                </a:solidFill>
              </a:rPr>
              <a:t>Προσδιορισμός στόχων (για το σύνολο των κριτηρίων απόδοσης) για προγράμματα δράσης που καλύπτουν 1, </a:t>
            </a:r>
            <a:r>
              <a:rPr lang="el-GR" altLang="el-GR" sz="2000" kern="0" dirty="0" smtClean="0">
                <a:solidFill>
                  <a:srgbClr val="000000"/>
                </a:solidFill>
              </a:rPr>
              <a:t>2, </a:t>
            </a:r>
            <a:r>
              <a:rPr lang="el-GR" altLang="el-GR" sz="2000" kern="0" dirty="0">
                <a:solidFill>
                  <a:srgbClr val="000000"/>
                </a:solidFill>
              </a:rPr>
              <a:t>ή και 5 χρόνια στο </a:t>
            </a:r>
            <a:r>
              <a:rPr lang="el-GR" altLang="el-GR" sz="2000" kern="0" dirty="0" smtClean="0">
                <a:solidFill>
                  <a:srgbClr val="000000"/>
                </a:solidFill>
              </a:rPr>
              <a:t>μέλλον</a:t>
            </a:r>
            <a:r>
              <a:rPr lang="el-GR" altLang="el-GR" sz="2000" dirty="0" smtClean="0"/>
              <a:t>.</a:t>
            </a:r>
            <a:endParaRPr lang="el-GR" altLang="el-GR" sz="2000" kern="0" dirty="0">
              <a:solidFill>
                <a:srgbClr val="000000"/>
              </a:solidFill>
            </a:endParaRPr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Στρατηγική Παραγωγής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A9FA5-33F2-4EB2-947B-A7002E83F6EE}" type="slidenum">
              <a:rPr lang="el-GR" sz="1400" smtClean="0">
                <a:solidFill>
                  <a:schemeClr val="tx1"/>
                </a:solidFill>
              </a:rPr>
              <a:t>21</a:t>
            </a:fld>
            <a:endParaRPr lang="el-GR" sz="1400" dirty="0">
              <a:solidFill>
                <a:schemeClr val="tx1"/>
              </a:solidFill>
            </a:endParaRPr>
          </a:p>
        </p:txBody>
      </p:sp>
      <p:pic>
        <p:nvPicPr>
          <p:cNvPr id="6" name="Εικόνα 1" descr="Εικονίδιο μετάβασης στα περιεχόμενα.">
            <a:hlinkClick r:id="rId3" action="ppaction://hlinksldjump" tooltip="Επιστροφή στα Περιεχόμενα"/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250" y="6021288"/>
            <a:ext cx="576065" cy="651438"/>
          </a:xfrm>
          <a:prstGeom prst="rect">
            <a:avLst/>
          </a:prstGeom>
          <a:scene3d>
            <a:camera prst="isometricOffAxis1Right"/>
            <a:lightRig rig="threePt" dir="t"/>
          </a:scene3d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670166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b="1" dirty="0" smtClean="0"/>
              <a:t>Εναλλακτικές στρατηγικές παραγωγής</a:t>
            </a:r>
            <a:endParaRPr lang="el-GR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09600" lvl="0" indent="-609600" eaLnBrk="0" fontAlgn="base" hangingPunct="0">
              <a:spcBef>
                <a:spcPts val="0"/>
              </a:spcBef>
              <a:spcAft>
                <a:spcPct val="0"/>
              </a:spcAft>
              <a:buClr>
                <a:srgbClr val="FF4146"/>
              </a:buClr>
              <a:buSzPct val="75000"/>
              <a:buNone/>
            </a:pPr>
            <a:r>
              <a:rPr lang="el-GR" altLang="el-GR" kern="0" dirty="0">
                <a:solidFill>
                  <a:srgbClr val="000000"/>
                </a:solidFill>
              </a:rPr>
              <a:t>Τρεις ανταγωνιστικές στρατηγικές κατά τον </a:t>
            </a:r>
            <a:endParaRPr lang="el-GR" altLang="el-GR" kern="0" dirty="0" smtClean="0">
              <a:solidFill>
                <a:srgbClr val="000000"/>
              </a:solidFill>
            </a:endParaRPr>
          </a:p>
          <a:p>
            <a:pPr marL="609600" lvl="0" indent="-609600" eaLnBrk="0" fontAlgn="base" hangingPunct="0">
              <a:spcBef>
                <a:spcPts val="0"/>
              </a:spcBef>
              <a:spcAft>
                <a:spcPts val="1200"/>
              </a:spcAft>
              <a:buClr>
                <a:srgbClr val="FF4146"/>
              </a:buClr>
              <a:buSzPct val="75000"/>
              <a:buNone/>
            </a:pPr>
            <a:r>
              <a:rPr lang="en-US" altLang="el-GR" kern="0" dirty="0" smtClean="0">
                <a:solidFill>
                  <a:srgbClr val="000000"/>
                </a:solidFill>
              </a:rPr>
              <a:t>M</a:t>
            </a:r>
            <a:r>
              <a:rPr lang="en-US" altLang="el-GR" kern="0" dirty="0">
                <a:solidFill>
                  <a:srgbClr val="000000"/>
                </a:solidFill>
              </a:rPr>
              <a:t>. </a:t>
            </a:r>
            <a:r>
              <a:rPr lang="en-US" altLang="el-GR" kern="0" dirty="0" smtClean="0">
                <a:solidFill>
                  <a:srgbClr val="000000"/>
                </a:solidFill>
              </a:rPr>
              <a:t>Porter:</a:t>
            </a:r>
            <a:endParaRPr lang="el-GR" altLang="el-GR" kern="0" dirty="0">
              <a:solidFill>
                <a:srgbClr val="000000"/>
              </a:solidFill>
            </a:endParaRPr>
          </a:p>
          <a:p>
            <a:pPr marL="800100" lvl="2" indent="0" eaLnBrk="0" fontAlgn="base" hangingPunct="0">
              <a:spcBef>
                <a:spcPts val="0"/>
              </a:spcBef>
              <a:spcAft>
                <a:spcPct val="0"/>
              </a:spcAft>
              <a:buClr>
                <a:srgbClr val="FF4146"/>
              </a:buClr>
              <a:buSzPct val="75000"/>
              <a:buNone/>
            </a:pPr>
            <a:r>
              <a:rPr lang="el-GR" altLang="el-GR" sz="2800" b="1" kern="0" dirty="0" smtClean="0">
                <a:solidFill>
                  <a:srgbClr val="C00000"/>
                </a:solidFill>
              </a:rPr>
              <a:t>1.  </a:t>
            </a:r>
            <a:r>
              <a:rPr lang="el-GR" altLang="el-GR" sz="2800" kern="0" dirty="0" smtClean="0">
                <a:solidFill>
                  <a:srgbClr val="000000"/>
                </a:solidFill>
              </a:rPr>
              <a:t>Στρατηγική ανταγωνισμού με χαμηλό </a:t>
            </a:r>
          </a:p>
          <a:p>
            <a:pPr marL="1257300" lvl="3" indent="0" eaLnBrk="0" fontAlgn="base" hangingPunct="0">
              <a:spcBef>
                <a:spcPts val="0"/>
              </a:spcBef>
              <a:spcAft>
                <a:spcPts val="600"/>
              </a:spcAft>
              <a:buClr>
                <a:srgbClr val="FF4146"/>
              </a:buClr>
              <a:buSzPct val="75000"/>
              <a:buNone/>
            </a:pPr>
            <a:r>
              <a:rPr lang="el-GR" altLang="el-GR" sz="2800" kern="0" dirty="0" smtClean="0">
                <a:solidFill>
                  <a:srgbClr val="000000"/>
                </a:solidFill>
              </a:rPr>
              <a:t>κόστος.</a:t>
            </a:r>
            <a:endParaRPr lang="el-GR" altLang="el-GR" sz="2800" kern="0" dirty="0">
              <a:solidFill>
                <a:srgbClr val="000000"/>
              </a:solidFill>
            </a:endParaRPr>
          </a:p>
          <a:p>
            <a:pPr marL="800100" lvl="2" indent="0" eaLnBrk="0" fontAlgn="base" hangingPunct="0">
              <a:spcBef>
                <a:spcPts val="0"/>
              </a:spcBef>
              <a:spcAft>
                <a:spcPct val="0"/>
              </a:spcAft>
              <a:buClr>
                <a:srgbClr val="FF4146"/>
              </a:buClr>
              <a:buNone/>
            </a:pPr>
            <a:r>
              <a:rPr lang="el-GR" altLang="el-GR" sz="2800" b="1" kern="0" dirty="0" smtClean="0">
                <a:solidFill>
                  <a:srgbClr val="C00000"/>
                </a:solidFill>
              </a:rPr>
              <a:t>2.  </a:t>
            </a:r>
            <a:r>
              <a:rPr lang="el-GR" altLang="el-GR" sz="2800" kern="0" dirty="0" smtClean="0">
                <a:solidFill>
                  <a:srgbClr val="000000"/>
                </a:solidFill>
              </a:rPr>
              <a:t>Στρατηγική </a:t>
            </a:r>
            <a:r>
              <a:rPr lang="el-GR" altLang="el-GR" sz="2800" kern="0" dirty="0">
                <a:solidFill>
                  <a:srgbClr val="000000"/>
                </a:solidFill>
              </a:rPr>
              <a:t>ανταγωνισμού  με </a:t>
            </a:r>
            <a:endParaRPr lang="el-GR" altLang="el-GR" sz="2800" kern="0" dirty="0" smtClean="0">
              <a:solidFill>
                <a:srgbClr val="000000"/>
              </a:solidFill>
            </a:endParaRPr>
          </a:p>
          <a:p>
            <a:pPr marL="1257300" lvl="3" indent="0" eaLnBrk="0" fontAlgn="base" hangingPunct="0">
              <a:spcBef>
                <a:spcPts val="0"/>
              </a:spcBef>
              <a:spcAft>
                <a:spcPts val="600"/>
              </a:spcAft>
              <a:buClr>
                <a:srgbClr val="FF4146"/>
              </a:buClr>
              <a:buNone/>
            </a:pPr>
            <a:r>
              <a:rPr lang="el-GR" altLang="el-GR" sz="2800" kern="0" dirty="0" smtClean="0">
                <a:solidFill>
                  <a:srgbClr val="000000"/>
                </a:solidFill>
              </a:rPr>
              <a:t>διαφοροποίηση.</a:t>
            </a:r>
            <a:endParaRPr lang="el-GR" altLang="el-GR" sz="2800" kern="0" dirty="0">
              <a:solidFill>
                <a:srgbClr val="000000"/>
              </a:solidFill>
            </a:endParaRPr>
          </a:p>
          <a:p>
            <a:pPr marL="800100" lvl="2" indent="0" eaLnBrk="0" fontAlgn="base" hangingPunct="0">
              <a:spcBef>
                <a:spcPts val="0"/>
              </a:spcBef>
              <a:spcAft>
                <a:spcPct val="0"/>
              </a:spcAft>
              <a:buClr>
                <a:srgbClr val="FF4146"/>
              </a:buClr>
              <a:buNone/>
            </a:pPr>
            <a:r>
              <a:rPr lang="el-GR" altLang="el-GR" sz="2800" b="1" kern="0" dirty="0" smtClean="0">
                <a:solidFill>
                  <a:srgbClr val="C00000"/>
                </a:solidFill>
              </a:rPr>
              <a:t>3.  </a:t>
            </a:r>
            <a:r>
              <a:rPr lang="el-GR" altLang="el-GR" sz="2800" kern="0" dirty="0" smtClean="0">
                <a:solidFill>
                  <a:srgbClr val="000000"/>
                </a:solidFill>
              </a:rPr>
              <a:t>Στρατηγική </a:t>
            </a:r>
            <a:r>
              <a:rPr lang="el-GR" altLang="el-GR" sz="2800" kern="0" dirty="0">
                <a:solidFill>
                  <a:srgbClr val="000000"/>
                </a:solidFill>
              </a:rPr>
              <a:t>ανταγωνισμού με εστίαση σε </a:t>
            </a:r>
            <a:endParaRPr lang="el-GR" altLang="el-GR" sz="2800" kern="0" dirty="0" smtClean="0">
              <a:solidFill>
                <a:srgbClr val="000000"/>
              </a:solidFill>
            </a:endParaRPr>
          </a:p>
          <a:p>
            <a:pPr marL="1257300" lvl="3" indent="0" eaLnBrk="0" fontAlgn="base" hangingPunct="0">
              <a:spcBef>
                <a:spcPts val="0"/>
              </a:spcBef>
              <a:spcAft>
                <a:spcPct val="0"/>
              </a:spcAft>
              <a:buClr>
                <a:srgbClr val="FF4146"/>
              </a:buClr>
              <a:buNone/>
            </a:pPr>
            <a:r>
              <a:rPr lang="el-GR" altLang="el-GR" sz="2800" kern="0" dirty="0" smtClean="0">
                <a:solidFill>
                  <a:srgbClr val="000000"/>
                </a:solidFill>
              </a:rPr>
              <a:t>κάποιο </a:t>
            </a:r>
            <a:r>
              <a:rPr lang="el-GR" altLang="el-GR" sz="2800" kern="0" dirty="0">
                <a:solidFill>
                  <a:srgbClr val="000000"/>
                </a:solidFill>
              </a:rPr>
              <a:t>τμήμα της αγοράς, όπου η επιχείρηση έχει συγκριτικό </a:t>
            </a:r>
            <a:r>
              <a:rPr lang="el-GR" altLang="el-GR" sz="2800" kern="0" dirty="0" smtClean="0">
                <a:solidFill>
                  <a:srgbClr val="000000"/>
                </a:solidFill>
              </a:rPr>
              <a:t>πλεονέκτημα</a:t>
            </a:r>
            <a:r>
              <a:rPr lang="el-GR" altLang="el-GR" sz="2800" dirty="0" smtClean="0"/>
              <a:t>.</a:t>
            </a:r>
            <a:endParaRPr lang="el-GR" altLang="el-GR" sz="2800" kern="0" dirty="0">
              <a:solidFill>
                <a:srgbClr val="000000"/>
              </a:solidFill>
            </a:endParaRPr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Στρατηγική Παραγωγής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A9FA5-33F2-4EB2-947B-A7002E83F6EE}" type="slidenum">
              <a:rPr lang="el-GR" sz="1400" smtClean="0">
                <a:solidFill>
                  <a:schemeClr val="tx1"/>
                </a:solidFill>
              </a:rPr>
              <a:t>22</a:t>
            </a:fld>
            <a:endParaRPr lang="el-G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4968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609600" lvl="0" indent="-609600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l-GR" altLang="el-GR" b="1" kern="0" dirty="0"/>
              <a:t>Στρατηγική ανταγωνισμού με χαμηλό </a:t>
            </a:r>
            <a:r>
              <a:rPr lang="el-GR" altLang="el-GR" b="1" kern="0" dirty="0" smtClean="0"/>
              <a:t>κόστος (1 από 2)</a:t>
            </a:r>
            <a:endParaRPr lang="el-GR" sz="6600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/>
          </a:bodyPr>
          <a:lstStyle/>
          <a:p>
            <a:pPr marL="609600" lvl="0" indent="-609600" eaLnBrk="0" fontAlgn="base" hangingPunct="0">
              <a:spcBef>
                <a:spcPts val="0"/>
              </a:spcBef>
              <a:spcAft>
                <a:spcPts val="1200"/>
              </a:spcAft>
              <a:buClr>
                <a:srgbClr val="FF4146"/>
              </a:buClr>
              <a:buSzPct val="75000"/>
              <a:buNone/>
            </a:pPr>
            <a:r>
              <a:rPr lang="el-GR" altLang="el-GR" sz="2800" kern="0" dirty="0">
                <a:solidFill>
                  <a:srgbClr val="000000"/>
                </a:solidFill>
              </a:rPr>
              <a:t>Χαρακτηριστικά</a:t>
            </a:r>
            <a:r>
              <a:rPr lang="en-US" altLang="el-GR" sz="2800" kern="0" dirty="0" smtClean="0">
                <a:solidFill>
                  <a:srgbClr val="000000"/>
                </a:solidFill>
              </a:rPr>
              <a:t>:</a:t>
            </a:r>
            <a:endParaRPr lang="el-GR" altLang="el-GR" sz="1200" kern="0" dirty="0">
              <a:solidFill>
                <a:srgbClr val="000000"/>
              </a:solidFill>
            </a:endParaRPr>
          </a:p>
          <a:p>
            <a:pPr marL="1449388" lvl="1" indent="-342000" eaLnBrk="0" fontAlgn="base" hangingPunct="0">
              <a:spcBef>
                <a:spcPts val="0"/>
              </a:spcBef>
              <a:spcAft>
                <a:spcPts val="600"/>
              </a:spcAft>
              <a:buClr>
                <a:srgbClr val="00CC99"/>
              </a:buClr>
              <a:buFont typeface="Arial" panose="020B0604020202020204" pitchFamily="34" charset="0"/>
              <a:buChar char="●"/>
            </a:pPr>
            <a:r>
              <a:rPr lang="el-GR" altLang="el-GR" sz="2400" kern="0" dirty="0">
                <a:solidFill>
                  <a:srgbClr val="000000"/>
                </a:solidFill>
              </a:rPr>
              <a:t>Ενδείκνυται σε ώριμες </a:t>
            </a:r>
            <a:r>
              <a:rPr lang="el-GR" altLang="el-GR" sz="2400" kern="0" dirty="0" smtClean="0">
                <a:solidFill>
                  <a:srgbClr val="000000"/>
                </a:solidFill>
              </a:rPr>
              <a:t>αγορές.</a:t>
            </a:r>
            <a:endParaRPr lang="el-GR" altLang="el-GR" sz="2400" kern="0" dirty="0">
              <a:solidFill>
                <a:srgbClr val="000000"/>
              </a:solidFill>
            </a:endParaRPr>
          </a:p>
          <a:p>
            <a:pPr marL="1449388" lvl="1" indent="-342000" eaLnBrk="0" fontAlgn="base" hangingPunct="0">
              <a:spcBef>
                <a:spcPts val="0"/>
              </a:spcBef>
              <a:spcAft>
                <a:spcPts val="600"/>
              </a:spcAft>
              <a:buClr>
                <a:srgbClr val="00CC99"/>
              </a:buClr>
              <a:buFont typeface="Arial" panose="020B0604020202020204" pitchFamily="34" charset="0"/>
              <a:buChar char="●"/>
            </a:pPr>
            <a:r>
              <a:rPr lang="el-GR" altLang="el-GR" sz="2400" kern="0" dirty="0">
                <a:solidFill>
                  <a:srgbClr val="000000"/>
                </a:solidFill>
              </a:rPr>
              <a:t>Ευαισθησία αγοραστών στην τιμή </a:t>
            </a:r>
            <a:r>
              <a:rPr lang="el-GR" altLang="el-GR" sz="2400" kern="0" dirty="0" smtClean="0">
                <a:solidFill>
                  <a:srgbClr val="000000"/>
                </a:solidFill>
              </a:rPr>
              <a:t>προϊόντος.</a:t>
            </a:r>
            <a:endParaRPr lang="el-GR" altLang="el-GR" sz="2400" kern="0" dirty="0">
              <a:solidFill>
                <a:srgbClr val="000000"/>
              </a:solidFill>
            </a:endParaRPr>
          </a:p>
          <a:p>
            <a:pPr marL="1449388" lvl="1" indent="-342000" eaLnBrk="0" fontAlgn="base" hangingPunct="0">
              <a:spcBef>
                <a:spcPts val="0"/>
              </a:spcBef>
              <a:spcAft>
                <a:spcPts val="600"/>
              </a:spcAft>
              <a:buClr>
                <a:srgbClr val="00CC99"/>
              </a:buClr>
              <a:buFont typeface="Arial" panose="020B0604020202020204" pitchFamily="34" charset="0"/>
              <a:buChar char="●"/>
            </a:pPr>
            <a:r>
              <a:rPr lang="el-GR" altLang="el-GR" sz="2400" kern="0" dirty="0">
                <a:solidFill>
                  <a:srgbClr val="000000"/>
                </a:solidFill>
              </a:rPr>
              <a:t>Συνήθως </a:t>
            </a:r>
            <a:r>
              <a:rPr lang="el-GR" altLang="el-GR" sz="2400" kern="0" dirty="0" smtClean="0">
                <a:solidFill>
                  <a:srgbClr val="000000"/>
                </a:solidFill>
              </a:rPr>
              <a:t>απαιτούνται:</a:t>
            </a:r>
            <a:endParaRPr lang="en-US" altLang="el-GR" sz="2400" kern="0" dirty="0">
              <a:solidFill>
                <a:srgbClr val="000000"/>
              </a:solidFill>
            </a:endParaRPr>
          </a:p>
          <a:p>
            <a:pPr marL="2259013" lvl="3" indent="-342000" eaLnBrk="0" fontAlgn="base" hangingPunct="0">
              <a:spcBef>
                <a:spcPts val="0"/>
              </a:spcBef>
              <a:spcAft>
                <a:spcPts val="400"/>
              </a:spcAft>
              <a:buClr>
                <a:srgbClr val="CC9900"/>
              </a:buClr>
              <a:buFontTx/>
              <a:buChar char="»"/>
            </a:pPr>
            <a:r>
              <a:rPr lang="el-GR" altLang="el-GR" kern="0" dirty="0">
                <a:solidFill>
                  <a:srgbClr val="000000"/>
                </a:solidFill>
              </a:rPr>
              <a:t>μεγάλες συγκεντρωτικές εγκαταστάσεις (για οικονομίες κλίμακας</a:t>
            </a:r>
            <a:r>
              <a:rPr lang="el-GR" altLang="el-GR" kern="0" dirty="0" smtClean="0">
                <a:solidFill>
                  <a:srgbClr val="000000"/>
                </a:solidFill>
              </a:rPr>
              <a:t>),</a:t>
            </a:r>
            <a:endParaRPr lang="en-US" altLang="el-GR" kern="0" dirty="0">
              <a:solidFill>
                <a:srgbClr val="000000"/>
              </a:solidFill>
            </a:endParaRPr>
          </a:p>
          <a:p>
            <a:pPr marL="2259013" lvl="3" indent="-342000" eaLnBrk="0" fontAlgn="base" hangingPunct="0">
              <a:spcBef>
                <a:spcPts val="0"/>
              </a:spcBef>
              <a:spcAft>
                <a:spcPts val="400"/>
              </a:spcAft>
              <a:buClr>
                <a:srgbClr val="CC9900"/>
              </a:buClr>
              <a:buFontTx/>
              <a:buChar char="»"/>
            </a:pPr>
            <a:r>
              <a:rPr lang="el-GR" altLang="el-GR" kern="0" dirty="0">
                <a:solidFill>
                  <a:srgbClr val="000000"/>
                </a:solidFill>
              </a:rPr>
              <a:t>εξοπλισμός με υψηλό βαθμό </a:t>
            </a:r>
            <a:r>
              <a:rPr lang="el-GR" altLang="el-GR" kern="0" dirty="0" smtClean="0">
                <a:solidFill>
                  <a:srgbClr val="000000"/>
                </a:solidFill>
              </a:rPr>
              <a:t>αυτοματοποίησης,</a:t>
            </a:r>
            <a:endParaRPr lang="el-GR" altLang="el-GR" kern="0" dirty="0">
              <a:solidFill>
                <a:srgbClr val="000000"/>
              </a:solidFill>
            </a:endParaRPr>
          </a:p>
          <a:p>
            <a:pPr marL="2259013" lvl="3" indent="-342000" eaLnBrk="0" fontAlgn="base" hangingPunct="0">
              <a:spcBef>
                <a:spcPts val="0"/>
              </a:spcBef>
              <a:spcAft>
                <a:spcPts val="400"/>
              </a:spcAft>
              <a:buClr>
                <a:srgbClr val="CC9900"/>
              </a:buClr>
              <a:buFontTx/>
              <a:buChar char="»"/>
            </a:pPr>
            <a:r>
              <a:rPr lang="el-GR" altLang="el-GR" kern="0" dirty="0">
                <a:solidFill>
                  <a:srgbClr val="000000"/>
                </a:solidFill>
              </a:rPr>
              <a:t>ανθρώπινο δυναμικό περιορισμένης </a:t>
            </a:r>
            <a:r>
              <a:rPr lang="el-GR" altLang="el-GR" kern="0" dirty="0" smtClean="0">
                <a:solidFill>
                  <a:srgbClr val="000000"/>
                </a:solidFill>
              </a:rPr>
              <a:t>εξειδίκευσης,</a:t>
            </a:r>
            <a:endParaRPr lang="el-GR" altLang="el-GR" kern="0" dirty="0">
              <a:solidFill>
                <a:srgbClr val="000000"/>
              </a:solidFill>
            </a:endParaRPr>
          </a:p>
          <a:p>
            <a:pPr marL="2259013" lvl="3" indent="-342000" eaLnBrk="0" fontAlgn="base" hangingPunct="0">
              <a:spcBef>
                <a:spcPts val="0"/>
              </a:spcBef>
              <a:spcAft>
                <a:spcPts val="400"/>
              </a:spcAft>
              <a:buClr>
                <a:srgbClr val="CC9900"/>
              </a:buClr>
              <a:buFontTx/>
              <a:buChar char="»"/>
            </a:pPr>
            <a:r>
              <a:rPr lang="el-GR" altLang="el-GR" kern="0" dirty="0">
                <a:solidFill>
                  <a:srgbClr val="000000"/>
                </a:solidFill>
              </a:rPr>
              <a:t>στενός έλεγχος αποθεμάτων στις διάφορες φάσεις </a:t>
            </a:r>
            <a:r>
              <a:rPr lang="el-GR" altLang="el-GR" kern="0" dirty="0" smtClean="0">
                <a:solidFill>
                  <a:srgbClr val="000000"/>
                </a:solidFill>
              </a:rPr>
              <a:t>παραγωγής,</a:t>
            </a:r>
            <a:endParaRPr lang="el-GR" altLang="el-GR" kern="0" dirty="0">
              <a:solidFill>
                <a:srgbClr val="000000"/>
              </a:solidFill>
            </a:endParaRPr>
          </a:p>
          <a:p>
            <a:pPr marL="2259013" lvl="3" indent="-342000" eaLnBrk="0" fontAlgn="base" hangingPunct="0">
              <a:spcBef>
                <a:spcPts val="0"/>
              </a:spcBef>
              <a:spcAft>
                <a:spcPct val="0"/>
              </a:spcAft>
              <a:buClr>
                <a:srgbClr val="CC9900"/>
              </a:buClr>
              <a:buFontTx/>
              <a:buChar char="»"/>
            </a:pPr>
            <a:r>
              <a:rPr lang="el-GR" altLang="el-GR" kern="0" dirty="0">
                <a:solidFill>
                  <a:srgbClr val="000000"/>
                </a:solidFill>
              </a:rPr>
              <a:t>αυστηρός έλεγχος ποιότητας και στρωτοί ρυθμοί </a:t>
            </a:r>
            <a:r>
              <a:rPr lang="el-GR" altLang="el-GR" kern="0" dirty="0" smtClean="0">
                <a:solidFill>
                  <a:srgbClr val="000000"/>
                </a:solidFill>
              </a:rPr>
              <a:t>παραγωγής</a:t>
            </a:r>
            <a:r>
              <a:rPr lang="el-GR" altLang="el-GR" dirty="0" smtClean="0"/>
              <a:t>.</a:t>
            </a:r>
            <a:endParaRPr lang="el-GR" altLang="el-GR" kern="0" dirty="0">
              <a:solidFill>
                <a:srgbClr val="000000"/>
              </a:solidFill>
            </a:endParaRPr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Στρατηγική Παραγωγής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A9FA5-33F2-4EB2-947B-A7002E83F6EE}" type="slidenum">
              <a:rPr lang="el-GR" sz="1400" smtClean="0">
                <a:solidFill>
                  <a:schemeClr val="tx1"/>
                </a:solidFill>
              </a:rPr>
              <a:t>23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0461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l-GR" altLang="el-GR" b="1" kern="0" dirty="0"/>
              <a:t>Στρατηγική ανταγωνισμού με χαμηλό κόστος</a:t>
            </a:r>
            <a:r>
              <a:rPr lang="en-US" altLang="el-GR" b="1" kern="0" dirty="0"/>
              <a:t> </a:t>
            </a:r>
            <a:r>
              <a:rPr lang="el-GR" altLang="el-GR" b="1" kern="0" dirty="0" smtClean="0"/>
              <a:t>(2 από 2)</a:t>
            </a:r>
            <a:endParaRPr lang="el-GR" sz="7200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 eaLnBrk="0" fontAlgn="base" hangingPunct="0">
              <a:spcBef>
                <a:spcPts val="0"/>
              </a:spcBef>
              <a:spcAft>
                <a:spcPts val="600"/>
              </a:spcAft>
              <a:buClr>
                <a:srgbClr val="FF4146"/>
              </a:buClr>
              <a:buSzPct val="75000"/>
              <a:buNone/>
            </a:pPr>
            <a:r>
              <a:rPr lang="el-GR" altLang="el-GR" sz="2400" kern="0" dirty="0" smtClean="0">
                <a:solidFill>
                  <a:srgbClr val="000000"/>
                </a:solidFill>
              </a:rPr>
              <a:t>Η </a:t>
            </a:r>
            <a:r>
              <a:rPr lang="el-GR" altLang="el-GR" sz="2400" kern="0" dirty="0">
                <a:solidFill>
                  <a:srgbClr val="000000"/>
                </a:solidFill>
              </a:rPr>
              <a:t>κατάλληλη στρατηγική </a:t>
            </a:r>
            <a:r>
              <a:rPr lang="en-US" altLang="el-GR" sz="2400" kern="0" dirty="0">
                <a:solidFill>
                  <a:srgbClr val="000000"/>
                </a:solidFill>
              </a:rPr>
              <a:t>Marketing</a:t>
            </a:r>
            <a:r>
              <a:rPr lang="el-GR" altLang="el-GR" sz="2400" kern="0" dirty="0">
                <a:solidFill>
                  <a:srgbClr val="000000"/>
                </a:solidFill>
              </a:rPr>
              <a:t> απαιτεί</a:t>
            </a:r>
            <a:r>
              <a:rPr lang="en-US" altLang="el-GR" sz="2400" kern="0" dirty="0" smtClean="0">
                <a:solidFill>
                  <a:srgbClr val="000000"/>
                </a:solidFill>
              </a:rPr>
              <a:t>:</a:t>
            </a:r>
            <a:endParaRPr lang="el-GR" altLang="el-GR" sz="1000" kern="0" dirty="0">
              <a:solidFill>
                <a:srgbClr val="000000"/>
              </a:solidFill>
            </a:endParaRPr>
          </a:p>
          <a:p>
            <a:pPr marL="1449388" lvl="1" indent="-342000" eaLnBrk="0" fontAlgn="base" hangingPunct="0">
              <a:spcBef>
                <a:spcPts val="0"/>
              </a:spcBef>
              <a:spcAft>
                <a:spcPts val="600"/>
              </a:spcAft>
              <a:buClr>
                <a:srgbClr val="00CC99"/>
              </a:buClr>
              <a:buFont typeface="Arial" panose="020B0604020202020204" pitchFamily="34" charset="0"/>
              <a:buChar char="●"/>
            </a:pPr>
            <a:r>
              <a:rPr lang="el-GR" altLang="el-GR" sz="2000" kern="0" dirty="0">
                <a:solidFill>
                  <a:srgbClr val="000000"/>
                </a:solidFill>
              </a:rPr>
              <a:t>Ικανότητα διανομής σε μαζική </a:t>
            </a:r>
            <a:r>
              <a:rPr lang="el-GR" altLang="el-GR" sz="2000" kern="0" dirty="0" smtClean="0">
                <a:solidFill>
                  <a:srgbClr val="000000"/>
                </a:solidFill>
              </a:rPr>
              <a:t>κλίμακα.</a:t>
            </a:r>
            <a:endParaRPr lang="el-GR" altLang="el-GR" sz="2000" kern="0" dirty="0">
              <a:solidFill>
                <a:srgbClr val="000000"/>
              </a:solidFill>
            </a:endParaRPr>
          </a:p>
          <a:p>
            <a:pPr marL="1449388" lvl="1" indent="-342000" eaLnBrk="0" fontAlgn="base" hangingPunct="0">
              <a:spcBef>
                <a:spcPts val="0"/>
              </a:spcBef>
              <a:spcAft>
                <a:spcPts val="600"/>
              </a:spcAft>
              <a:buClr>
                <a:srgbClr val="00CC99"/>
              </a:buClr>
              <a:buFont typeface="Arial" panose="020B0604020202020204" pitchFamily="34" charset="0"/>
              <a:buChar char="●"/>
            </a:pPr>
            <a:r>
              <a:rPr lang="el-GR" altLang="el-GR" sz="2000" kern="0" dirty="0">
                <a:solidFill>
                  <a:srgbClr val="000000"/>
                </a:solidFill>
              </a:rPr>
              <a:t>Προσωπικό πωλήσεων σε εθνική τουλάχιστον </a:t>
            </a:r>
            <a:r>
              <a:rPr lang="el-GR" altLang="el-GR" sz="2000" kern="0" dirty="0" smtClean="0">
                <a:solidFill>
                  <a:srgbClr val="000000"/>
                </a:solidFill>
              </a:rPr>
              <a:t>κλίμακα.</a:t>
            </a:r>
            <a:endParaRPr lang="el-GR" altLang="el-GR" sz="2000" kern="0" dirty="0">
              <a:solidFill>
                <a:srgbClr val="000000"/>
              </a:solidFill>
            </a:endParaRPr>
          </a:p>
          <a:p>
            <a:pPr marL="1449388" lvl="1" indent="-342000" eaLnBrk="0" fontAlgn="base" hangingPunct="0">
              <a:spcBef>
                <a:spcPts val="0"/>
              </a:spcBef>
              <a:spcAft>
                <a:spcPts val="600"/>
              </a:spcAft>
              <a:buClr>
                <a:srgbClr val="00CC99"/>
              </a:buClr>
              <a:buFont typeface="Arial" panose="020B0604020202020204" pitchFamily="34" charset="0"/>
              <a:buChar char="●"/>
            </a:pPr>
            <a:r>
              <a:rPr lang="el-GR" altLang="el-GR" sz="2000" kern="0" dirty="0">
                <a:solidFill>
                  <a:srgbClr val="000000"/>
                </a:solidFill>
              </a:rPr>
              <a:t>Επαναληπτικές πωλήσεις στους ίδιους </a:t>
            </a:r>
            <a:r>
              <a:rPr lang="el-GR" altLang="el-GR" sz="2000" kern="0" dirty="0" smtClean="0">
                <a:solidFill>
                  <a:srgbClr val="000000"/>
                </a:solidFill>
              </a:rPr>
              <a:t>αγοραστές.</a:t>
            </a:r>
            <a:endParaRPr lang="el-GR" altLang="el-GR" sz="2000" kern="0" dirty="0">
              <a:solidFill>
                <a:srgbClr val="000000"/>
              </a:solidFill>
            </a:endParaRPr>
          </a:p>
          <a:p>
            <a:pPr marL="1449388" lvl="1" indent="-342000" eaLnBrk="0" fontAlgn="base" hangingPunct="0">
              <a:spcBef>
                <a:spcPts val="0"/>
              </a:spcBef>
              <a:spcAft>
                <a:spcPts val="600"/>
              </a:spcAft>
              <a:buClr>
                <a:srgbClr val="00CC99"/>
              </a:buClr>
              <a:buFont typeface="Arial" panose="020B0604020202020204" pitchFamily="34" charset="0"/>
              <a:buChar char="●"/>
            </a:pPr>
            <a:r>
              <a:rPr lang="el-GR" altLang="el-GR" sz="2000" kern="0" dirty="0">
                <a:solidFill>
                  <a:srgbClr val="000000"/>
                </a:solidFill>
              </a:rPr>
              <a:t>Διεύρυνση της αγοράς, ενώ</a:t>
            </a:r>
          </a:p>
          <a:p>
            <a:pPr marL="1449388" lvl="1" indent="-342000" eaLnBrk="0" fontAlgn="base" hangingPunct="0">
              <a:spcBef>
                <a:spcPts val="0"/>
              </a:spcBef>
              <a:spcAft>
                <a:spcPts val="2000"/>
              </a:spcAft>
              <a:buClr>
                <a:srgbClr val="00CC99"/>
              </a:buClr>
              <a:buFont typeface="Arial" panose="020B0604020202020204" pitchFamily="34" charset="0"/>
              <a:buChar char="●"/>
            </a:pPr>
            <a:r>
              <a:rPr lang="el-GR" altLang="el-GR" sz="2000" kern="0" dirty="0" smtClean="0">
                <a:solidFill>
                  <a:srgbClr val="000000"/>
                </a:solidFill>
              </a:rPr>
              <a:t>το </a:t>
            </a:r>
            <a:r>
              <a:rPr lang="el-GR" altLang="el-GR" sz="2000" kern="0" dirty="0">
                <a:solidFill>
                  <a:srgbClr val="000000"/>
                </a:solidFill>
              </a:rPr>
              <a:t>κόστος διαφήμισης είναι συγκριτικά </a:t>
            </a:r>
            <a:r>
              <a:rPr lang="el-GR" altLang="el-GR" sz="2000" kern="0" dirty="0" smtClean="0">
                <a:solidFill>
                  <a:srgbClr val="000000"/>
                </a:solidFill>
              </a:rPr>
              <a:t>χαμηλό.</a:t>
            </a:r>
            <a:endParaRPr lang="en-US" altLang="el-GR" sz="2000" kern="0" dirty="0">
              <a:solidFill>
                <a:srgbClr val="000000"/>
              </a:solidFill>
            </a:endParaRPr>
          </a:p>
          <a:p>
            <a:pPr marL="0" lvl="0" indent="0" eaLnBrk="0" fontAlgn="base" hangingPunct="0">
              <a:spcBef>
                <a:spcPts val="0"/>
              </a:spcBef>
              <a:spcAft>
                <a:spcPts val="600"/>
              </a:spcAft>
              <a:buClr>
                <a:srgbClr val="FF4146"/>
              </a:buClr>
              <a:buSzPct val="75000"/>
              <a:buNone/>
            </a:pPr>
            <a:r>
              <a:rPr lang="el-GR" altLang="el-GR" sz="2400" kern="0" dirty="0">
                <a:solidFill>
                  <a:srgbClr val="000000"/>
                </a:solidFill>
              </a:rPr>
              <a:t>Τα γενικά χαρακτηριστικά της αντίστοιχης Χρηματοοικονομικής στρατηγικής είναι</a:t>
            </a:r>
            <a:r>
              <a:rPr lang="en-US" altLang="el-GR" sz="2400" kern="0" dirty="0" smtClean="0">
                <a:solidFill>
                  <a:srgbClr val="000000"/>
                </a:solidFill>
              </a:rPr>
              <a:t>:</a:t>
            </a:r>
            <a:endParaRPr lang="en-US" altLang="el-GR" sz="2400" kern="0" dirty="0">
              <a:solidFill>
                <a:srgbClr val="000000"/>
              </a:solidFill>
            </a:endParaRPr>
          </a:p>
          <a:p>
            <a:pPr marL="1449388" lvl="1" indent="-342000" eaLnBrk="0" fontAlgn="base" hangingPunct="0">
              <a:spcBef>
                <a:spcPts val="0"/>
              </a:spcBef>
              <a:spcAft>
                <a:spcPts val="600"/>
              </a:spcAft>
              <a:buClr>
                <a:srgbClr val="00CC99"/>
              </a:buClr>
              <a:buFont typeface="Arial" panose="020B0604020202020204" pitchFamily="34" charset="0"/>
              <a:buChar char="●"/>
            </a:pPr>
            <a:r>
              <a:rPr lang="el-GR" altLang="el-GR" sz="2000" kern="0" dirty="0">
                <a:solidFill>
                  <a:srgbClr val="000000"/>
                </a:solidFill>
              </a:rPr>
              <a:t>Απαιτεί μεγάλες επενδύσεις σε μεγάλες </a:t>
            </a:r>
            <a:r>
              <a:rPr lang="el-GR" altLang="el-GR" sz="2000" kern="0" dirty="0" smtClean="0">
                <a:solidFill>
                  <a:srgbClr val="000000"/>
                </a:solidFill>
              </a:rPr>
              <a:t>εγκαταστάσεις.</a:t>
            </a:r>
            <a:endParaRPr lang="el-GR" altLang="el-GR" sz="2000" kern="0" dirty="0">
              <a:solidFill>
                <a:srgbClr val="000000"/>
              </a:solidFill>
            </a:endParaRPr>
          </a:p>
          <a:p>
            <a:pPr marL="1449388" lvl="1" indent="-342000" eaLnBrk="0" fontAlgn="base" hangingPunct="0">
              <a:spcBef>
                <a:spcPts val="0"/>
              </a:spcBef>
              <a:spcAft>
                <a:spcPts val="600"/>
              </a:spcAft>
              <a:buClr>
                <a:srgbClr val="00CC99"/>
              </a:buClr>
              <a:buFont typeface="Arial" panose="020B0604020202020204" pitchFamily="34" charset="0"/>
              <a:buChar char="●"/>
            </a:pPr>
            <a:r>
              <a:rPr lang="el-GR" altLang="el-GR" sz="2000" kern="0" dirty="0">
                <a:solidFill>
                  <a:srgbClr val="000000"/>
                </a:solidFill>
              </a:rPr>
              <a:t>Έχει μικρό κίνδυνο </a:t>
            </a:r>
            <a:r>
              <a:rPr lang="el-GR" altLang="el-GR" sz="2000" kern="0" dirty="0" smtClean="0">
                <a:solidFill>
                  <a:srgbClr val="000000"/>
                </a:solidFill>
              </a:rPr>
              <a:t>αποτυχίας.</a:t>
            </a:r>
            <a:endParaRPr lang="el-GR" altLang="el-GR" sz="2000" kern="0" dirty="0">
              <a:solidFill>
                <a:srgbClr val="000000"/>
              </a:solidFill>
            </a:endParaRPr>
          </a:p>
          <a:p>
            <a:pPr marL="1449388" lvl="1" indent="-342000" eaLnBrk="0" fontAlgn="base" hangingPunct="0">
              <a:spcBef>
                <a:spcPts val="0"/>
              </a:spcBef>
              <a:spcAft>
                <a:spcPct val="0"/>
              </a:spcAft>
              <a:buClr>
                <a:srgbClr val="00CC99"/>
              </a:buClr>
              <a:buFont typeface="Arial" panose="020B0604020202020204" pitchFamily="34" charset="0"/>
              <a:buChar char="●"/>
            </a:pPr>
            <a:r>
              <a:rPr lang="el-GR" altLang="el-GR" sz="2000" kern="0" dirty="0">
                <a:solidFill>
                  <a:srgbClr val="000000"/>
                </a:solidFill>
              </a:rPr>
              <a:t>Έχει συνήθως μικρά περιθώρια </a:t>
            </a:r>
            <a:r>
              <a:rPr lang="el-GR" altLang="el-GR" sz="2000" kern="0" dirty="0" smtClean="0">
                <a:solidFill>
                  <a:srgbClr val="000000"/>
                </a:solidFill>
              </a:rPr>
              <a:t>κέρδους.</a:t>
            </a:r>
            <a:endParaRPr lang="el-GR" altLang="el-GR" sz="2000" kern="0" dirty="0">
              <a:solidFill>
                <a:srgbClr val="000000"/>
              </a:solidFill>
            </a:endParaRPr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Στρατηγική Παραγωγής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A9FA5-33F2-4EB2-947B-A7002E83F6EE}" type="slidenum">
              <a:rPr lang="el-GR" sz="1400" smtClean="0">
                <a:solidFill>
                  <a:schemeClr val="tx1"/>
                </a:solidFill>
              </a:rPr>
              <a:t>24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7337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altLang="el-GR" b="1" dirty="0"/>
              <a:t>Στρατηγική ανταγωνισμού με </a:t>
            </a:r>
            <a:r>
              <a:rPr lang="el-GR" altLang="el-GR" b="1" dirty="0" smtClean="0"/>
              <a:t>διαφοροποίηση (1 από 2)</a:t>
            </a:r>
            <a:r>
              <a:rPr lang="en-US" altLang="el-GR" b="1" dirty="0" smtClean="0"/>
              <a:t> </a:t>
            </a:r>
            <a:endParaRPr lang="el-GR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>
          <a:xfrm>
            <a:off x="395536" y="1600200"/>
            <a:ext cx="8424936" cy="4781128"/>
          </a:xfrm>
        </p:spPr>
        <p:txBody>
          <a:bodyPr>
            <a:normAutofit/>
          </a:bodyPr>
          <a:lstStyle/>
          <a:p>
            <a:pPr marL="609600" lvl="0" indent="-609600" eaLnBrk="0" fontAlgn="base" hangingPunct="0">
              <a:spcBef>
                <a:spcPts val="0"/>
              </a:spcBef>
              <a:spcAft>
                <a:spcPts val="600"/>
              </a:spcAft>
              <a:buClr>
                <a:srgbClr val="FF4146"/>
              </a:buClr>
              <a:buSzPct val="75000"/>
              <a:buNone/>
            </a:pPr>
            <a:r>
              <a:rPr lang="el-GR" altLang="el-GR" sz="2800" kern="0" dirty="0">
                <a:solidFill>
                  <a:srgbClr val="000000"/>
                </a:solidFill>
              </a:rPr>
              <a:t>Χαρακτηριστικά</a:t>
            </a:r>
            <a:r>
              <a:rPr lang="en-US" altLang="el-GR" sz="2800" kern="0" dirty="0" smtClean="0">
                <a:solidFill>
                  <a:srgbClr val="000000"/>
                </a:solidFill>
              </a:rPr>
              <a:t>:</a:t>
            </a:r>
            <a:endParaRPr lang="el-GR" altLang="el-GR" sz="1400" kern="0" dirty="0">
              <a:solidFill>
                <a:srgbClr val="000000"/>
              </a:solidFill>
            </a:endParaRPr>
          </a:p>
          <a:p>
            <a:pPr marL="1449388" lvl="1" indent="-342000" eaLnBrk="0" fontAlgn="base" hangingPunct="0">
              <a:spcBef>
                <a:spcPts val="0"/>
              </a:spcBef>
              <a:spcAft>
                <a:spcPts val="300"/>
              </a:spcAft>
              <a:buClr>
                <a:srgbClr val="00CC99"/>
              </a:buClr>
              <a:buFont typeface="Arial" panose="020B0604020202020204" pitchFamily="34" charset="0"/>
              <a:buChar char="●"/>
            </a:pPr>
            <a:r>
              <a:rPr lang="el-GR" altLang="el-GR" sz="2400" kern="0" dirty="0">
                <a:solidFill>
                  <a:srgbClr val="000000"/>
                </a:solidFill>
              </a:rPr>
              <a:t>Κατάλληλη για νέες αγορές και νέα </a:t>
            </a:r>
            <a:r>
              <a:rPr lang="el-GR" altLang="el-GR" sz="2400" kern="0" dirty="0" smtClean="0">
                <a:solidFill>
                  <a:srgbClr val="000000"/>
                </a:solidFill>
              </a:rPr>
              <a:t>προϊόντα.</a:t>
            </a:r>
            <a:endParaRPr lang="el-GR" altLang="el-GR" sz="2400" kern="0" dirty="0">
              <a:solidFill>
                <a:srgbClr val="000000"/>
              </a:solidFill>
            </a:endParaRPr>
          </a:p>
          <a:p>
            <a:pPr marL="1449388" lvl="1" indent="-342000" eaLnBrk="0" fontAlgn="base" hangingPunct="0">
              <a:spcBef>
                <a:spcPts val="0"/>
              </a:spcBef>
              <a:spcAft>
                <a:spcPts val="300"/>
              </a:spcAft>
              <a:buClr>
                <a:srgbClr val="00CC99"/>
              </a:buClr>
              <a:buFont typeface="Arial" panose="020B0604020202020204" pitchFamily="34" charset="0"/>
              <a:buChar char="●"/>
            </a:pPr>
            <a:r>
              <a:rPr lang="el-GR" altLang="el-GR" sz="2400" kern="0" dirty="0">
                <a:solidFill>
                  <a:srgbClr val="000000"/>
                </a:solidFill>
              </a:rPr>
              <a:t>Ευαισθησία αγοραστών στα χαρακτηριστικά του </a:t>
            </a:r>
            <a:r>
              <a:rPr lang="el-GR" altLang="el-GR" sz="2400" kern="0" dirty="0" smtClean="0">
                <a:solidFill>
                  <a:srgbClr val="000000"/>
                </a:solidFill>
              </a:rPr>
              <a:t>προϊόντος.</a:t>
            </a:r>
            <a:endParaRPr lang="el-GR" altLang="el-GR" sz="2400" kern="0" dirty="0">
              <a:solidFill>
                <a:srgbClr val="000000"/>
              </a:solidFill>
            </a:endParaRPr>
          </a:p>
          <a:p>
            <a:pPr marL="1449388" lvl="1" indent="-342000" eaLnBrk="0" fontAlgn="base" hangingPunct="0">
              <a:spcBef>
                <a:spcPts val="0"/>
              </a:spcBef>
              <a:spcAft>
                <a:spcPts val="300"/>
              </a:spcAft>
              <a:buClr>
                <a:srgbClr val="00CC99"/>
              </a:buClr>
              <a:buFont typeface="Arial" panose="020B0604020202020204" pitchFamily="34" charset="0"/>
              <a:buChar char="●"/>
            </a:pPr>
            <a:r>
              <a:rPr lang="el-GR" altLang="el-GR" sz="2400" kern="0" dirty="0">
                <a:solidFill>
                  <a:srgbClr val="000000"/>
                </a:solidFill>
              </a:rPr>
              <a:t>Συνήθως </a:t>
            </a:r>
            <a:r>
              <a:rPr lang="el-GR" altLang="el-GR" sz="2400" kern="0" dirty="0" smtClean="0">
                <a:solidFill>
                  <a:srgbClr val="000000"/>
                </a:solidFill>
              </a:rPr>
              <a:t>απαιτούνται:</a:t>
            </a:r>
            <a:endParaRPr lang="el-GR" altLang="el-GR" sz="2400" kern="0" dirty="0">
              <a:solidFill>
                <a:srgbClr val="000000"/>
              </a:solidFill>
            </a:endParaRPr>
          </a:p>
          <a:p>
            <a:pPr marL="2259013" lvl="3" indent="-342000" eaLnBrk="0" fontAlgn="base" hangingPunct="0">
              <a:spcBef>
                <a:spcPts val="0"/>
              </a:spcBef>
              <a:spcAft>
                <a:spcPts val="200"/>
              </a:spcAft>
              <a:buClr>
                <a:srgbClr val="CC9900"/>
              </a:buClr>
              <a:buFontTx/>
              <a:buChar char="»"/>
            </a:pPr>
            <a:r>
              <a:rPr lang="el-GR" altLang="el-GR" kern="0" dirty="0">
                <a:solidFill>
                  <a:srgbClr val="000000"/>
                </a:solidFill>
              </a:rPr>
              <a:t>Εξοπλισμός μεγάλης ευελιξίας, όπως εγκαταστάσεις με περιορισμένο βαθμό </a:t>
            </a:r>
            <a:r>
              <a:rPr lang="el-GR" altLang="el-GR" kern="0" dirty="0" smtClean="0">
                <a:solidFill>
                  <a:srgbClr val="000000"/>
                </a:solidFill>
              </a:rPr>
              <a:t>αυτοματοποίησης, </a:t>
            </a:r>
            <a:r>
              <a:rPr lang="el-GR" altLang="el-GR" kern="0" dirty="0">
                <a:solidFill>
                  <a:srgbClr val="000000"/>
                </a:solidFill>
              </a:rPr>
              <a:t>ή με σύγχρονα συστήματα ευέλικτης παραγωγής (</a:t>
            </a:r>
            <a:r>
              <a:rPr lang="en-US" altLang="el-GR" kern="0" dirty="0">
                <a:solidFill>
                  <a:srgbClr val="000000"/>
                </a:solidFill>
              </a:rPr>
              <a:t>Flexible Manufacturing Systems, FMS</a:t>
            </a:r>
            <a:r>
              <a:rPr lang="en-US" altLang="el-GR" kern="0" dirty="0" smtClean="0">
                <a:solidFill>
                  <a:srgbClr val="000000"/>
                </a:solidFill>
              </a:rPr>
              <a:t>)</a:t>
            </a:r>
            <a:r>
              <a:rPr lang="el-GR" altLang="el-GR" kern="0" dirty="0" smtClean="0">
                <a:solidFill>
                  <a:srgbClr val="000000"/>
                </a:solidFill>
              </a:rPr>
              <a:t>.</a:t>
            </a:r>
            <a:endParaRPr lang="el-GR" altLang="el-GR" kern="0" dirty="0">
              <a:solidFill>
                <a:srgbClr val="000000"/>
              </a:solidFill>
            </a:endParaRPr>
          </a:p>
          <a:p>
            <a:pPr marL="2259013" lvl="3" indent="-342000" eaLnBrk="0" fontAlgn="base" hangingPunct="0">
              <a:spcBef>
                <a:spcPts val="0"/>
              </a:spcBef>
              <a:spcAft>
                <a:spcPts val="200"/>
              </a:spcAft>
              <a:buClr>
                <a:srgbClr val="CC9900"/>
              </a:buClr>
              <a:buFontTx/>
              <a:buChar char="»"/>
            </a:pPr>
            <a:r>
              <a:rPr lang="el-GR" altLang="el-GR" kern="0" dirty="0">
                <a:solidFill>
                  <a:srgbClr val="000000"/>
                </a:solidFill>
              </a:rPr>
              <a:t>Μικρομεσαίου μεγέθους </a:t>
            </a:r>
            <a:r>
              <a:rPr lang="el-GR" altLang="el-GR" kern="0" dirty="0" smtClean="0">
                <a:solidFill>
                  <a:srgbClr val="000000"/>
                </a:solidFill>
              </a:rPr>
              <a:t>εγκαταστάσεις.</a:t>
            </a:r>
            <a:endParaRPr lang="el-GR" altLang="el-GR" kern="0" dirty="0">
              <a:solidFill>
                <a:srgbClr val="000000"/>
              </a:solidFill>
            </a:endParaRPr>
          </a:p>
          <a:p>
            <a:pPr marL="2259013" lvl="3" indent="-342000" eaLnBrk="0" fontAlgn="base" hangingPunct="0">
              <a:spcBef>
                <a:spcPts val="0"/>
              </a:spcBef>
              <a:spcAft>
                <a:spcPts val="200"/>
              </a:spcAft>
              <a:buClr>
                <a:srgbClr val="CC9900"/>
              </a:buClr>
              <a:buFontTx/>
              <a:buChar char="»"/>
            </a:pPr>
            <a:r>
              <a:rPr lang="el-GR" altLang="el-GR" kern="0" dirty="0">
                <a:solidFill>
                  <a:srgbClr val="000000"/>
                </a:solidFill>
              </a:rPr>
              <a:t>Ανθρώπινο δυναμικό με υψηλό βαθμό </a:t>
            </a:r>
            <a:r>
              <a:rPr lang="el-GR" altLang="el-GR" kern="0" dirty="0" smtClean="0">
                <a:solidFill>
                  <a:srgbClr val="000000"/>
                </a:solidFill>
              </a:rPr>
              <a:t>εκπαίδευσης.</a:t>
            </a:r>
            <a:endParaRPr lang="el-GR" altLang="el-GR" kern="0" dirty="0">
              <a:solidFill>
                <a:srgbClr val="000000"/>
              </a:solidFill>
            </a:endParaRPr>
          </a:p>
          <a:p>
            <a:pPr marL="2259013" lvl="3" indent="-342000" eaLnBrk="0" fontAlgn="base" hangingPunct="0">
              <a:spcBef>
                <a:spcPts val="0"/>
              </a:spcBef>
              <a:spcAft>
                <a:spcPts val="200"/>
              </a:spcAft>
              <a:buClr>
                <a:srgbClr val="CC9900"/>
              </a:buClr>
              <a:buFontTx/>
              <a:buChar char="»"/>
            </a:pPr>
            <a:r>
              <a:rPr lang="el-GR" altLang="el-GR" kern="0" dirty="0">
                <a:solidFill>
                  <a:srgbClr val="000000"/>
                </a:solidFill>
              </a:rPr>
              <a:t>Ικανά διοικητικά </a:t>
            </a:r>
            <a:r>
              <a:rPr lang="el-GR" altLang="el-GR" kern="0" dirty="0" smtClean="0">
                <a:solidFill>
                  <a:srgbClr val="000000"/>
                </a:solidFill>
              </a:rPr>
              <a:t>στελέχη.</a:t>
            </a:r>
            <a:endParaRPr lang="el-GR" altLang="el-GR" kern="0" dirty="0">
              <a:solidFill>
                <a:srgbClr val="000000"/>
              </a:solidFill>
            </a:endParaRPr>
          </a:p>
          <a:p>
            <a:pPr marL="2259013" lvl="3" indent="-342000" eaLnBrk="0" fontAlgn="base" hangingPunct="0">
              <a:spcBef>
                <a:spcPts val="0"/>
              </a:spcBef>
              <a:spcAft>
                <a:spcPct val="0"/>
              </a:spcAft>
              <a:buClr>
                <a:srgbClr val="CC9900"/>
              </a:buClr>
              <a:buFontTx/>
              <a:buChar char="»"/>
            </a:pPr>
            <a:r>
              <a:rPr lang="el-GR" altLang="el-GR" kern="0" dirty="0">
                <a:solidFill>
                  <a:srgbClr val="000000"/>
                </a:solidFill>
              </a:rPr>
              <a:t>Χρήση </a:t>
            </a:r>
            <a:r>
              <a:rPr lang="el-GR" altLang="el-GR" kern="0" dirty="0" err="1">
                <a:solidFill>
                  <a:srgbClr val="000000"/>
                </a:solidFill>
              </a:rPr>
              <a:t>διαλειτουργικών</a:t>
            </a:r>
            <a:r>
              <a:rPr lang="el-GR" altLang="el-GR" kern="0" dirty="0">
                <a:solidFill>
                  <a:srgbClr val="000000"/>
                </a:solidFill>
              </a:rPr>
              <a:t> μικτών </a:t>
            </a:r>
            <a:r>
              <a:rPr lang="el-GR" altLang="el-GR" kern="0" dirty="0" smtClean="0">
                <a:solidFill>
                  <a:srgbClr val="000000"/>
                </a:solidFill>
              </a:rPr>
              <a:t>ομάδων</a:t>
            </a:r>
            <a:r>
              <a:rPr lang="el-GR" altLang="el-GR" dirty="0" smtClean="0"/>
              <a:t>.</a:t>
            </a:r>
            <a:endParaRPr lang="el-GR" altLang="el-GR" kern="0" dirty="0">
              <a:solidFill>
                <a:srgbClr val="000000"/>
              </a:solidFill>
            </a:endParaRPr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Στρατηγική Παραγωγής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A9FA5-33F2-4EB2-947B-A7002E83F6EE}" type="slidenum">
              <a:rPr lang="el-GR" sz="1400" smtClean="0">
                <a:solidFill>
                  <a:schemeClr val="tx1"/>
                </a:solidFill>
              </a:rPr>
              <a:t>25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7239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altLang="el-GR" b="1" dirty="0"/>
              <a:t>Στρατηγική ανταγωνισμού με διαφοροποίηση </a:t>
            </a:r>
            <a:r>
              <a:rPr lang="el-GR" altLang="el-GR" b="1" dirty="0" smtClean="0"/>
              <a:t>(2 </a:t>
            </a:r>
            <a:r>
              <a:rPr lang="el-GR" altLang="el-GR" b="1" dirty="0"/>
              <a:t>από 2)</a:t>
            </a:r>
            <a:r>
              <a:rPr lang="en-US" altLang="el-GR" b="1" dirty="0"/>
              <a:t> </a:t>
            </a:r>
            <a:endParaRPr lang="el-GR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eaLnBrk="0" fontAlgn="base" hangingPunct="0">
              <a:spcBef>
                <a:spcPts val="0"/>
              </a:spcBef>
              <a:spcAft>
                <a:spcPts val="600"/>
              </a:spcAft>
              <a:buClr>
                <a:srgbClr val="FF4146"/>
              </a:buClr>
              <a:buSzPct val="75000"/>
              <a:buNone/>
            </a:pPr>
            <a:r>
              <a:rPr lang="el-GR" altLang="el-GR" sz="2400" kern="0" dirty="0">
                <a:solidFill>
                  <a:srgbClr val="000000"/>
                </a:solidFill>
              </a:rPr>
              <a:t>Η κατάλληλη στρατηγική </a:t>
            </a:r>
            <a:r>
              <a:rPr lang="en-US" altLang="el-GR" sz="2400" kern="0" dirty="0">
                <a:solidFill>
                  <a:srgbClr val="000000"/>
                </a:solidFill>
              </a:rPr>
              <a:t>Marketing</a:t>
            </a:r>
            <a:r>
              <a:rPr lang="en-US" altLang="el-GR" sz="2400" kern="0" dirty="0" smtClean="0">
                <a:solidFill>
                  <a:srgbClr val="000000"/>
                </a:solidFill>
              </a:rPr>
              <a:t>:</a:t>
            </a:r>
            <a:endParaRPr lang="el-GR" altLang="el-GR" sz="2400" kern="0" dirty="0">
              <a:solidFill>
                <a:srgbClr val="000000"/>
              </a:solidFill>
            </a:endParaRPr>
          </a:p>
          <a:p>
            <a:pPr marL="1449388" lvl="1" indent="-342000" eaLnBrk="0" fontAlgn="base" hangingPunct="0">
              <a:spcBef>
                <a:spcPts val="0"/>
              </a:spcBef>
              <a:spcAft>
                <a:spcPts val="600"/>
              </a:spcAft>
              <a:buClr>
                <a:srgbClr val="00CC99"/>
              </a:buClr>
              <a:buFont typeface="Arial" panose="020B0604020202020204" pitchFamily="34" charset="0"/>
              <a:buChar char="●"/>
            </a:pPr>
            <a:r>
              <a:rPr lang="el-GR" altLang="el-GR" sz="2000" kern="0" dirty="0">
                <a:solidFill>
                  <a:srgbClr val="000000"/>
                </a:solidFill>
              </a:rPr>
              <a:t>Επιδιώκει την επιλεκτική (όχι μαζική) διάθεση του </a:t>
            </a:r>
            <a:r>
              <a:rPr lang="el-GR" altLang="el-GR" sz="2000" kern="0" dirty="0" smtClean="0">
                <a:solidFill>
                  <a:srgbClr val="000000"/>
                </a:solidFill>
              </a:rPr>
              <a:t>προϊόντος.</a:t>
            </a:r>
            <a:endParaRPr lang="el-GR" altLang="el-GR" sz="2000" kern="0" dirty="0">
              <a:solidFill>
                <a:srgbClr val="000000"/>
              </a:solidFill>
            </a:endParaRPr>
          </a:p>
          <a:p>
            <a:pPr marL="1449388" lvl="1" indent="-342000" eaLnBrk="0" fontAlgn="base" hangingPunct="0">
              <a:spcBef>
                <a:spcPts val="0"/>
              </a:spcBef>
              <a:spcAft>
                <a:spcPts val="600"/>
              </a:spcAft>
              <a:buClr>
                <a:srgbClr val="00CC99"/>
              </a:buClr>
              <a:buFont typeface="Arial" panose="020B0604020202020204" pitchFamily="34" charset="0"/>
              <a:buChar char="●"/>
            </a:pPr>
            <a:r>
              <a:rPr lang="el-GR" altLang="el-GR" sz="2000" kern="0" dirty="0">
                <a:solidFill>
                  <a:srgbClr val="000000"/>
                </a:solidFill>
              </a:rPr>
              <a:t>Απαιτεί υψηλό κόστος </a:t>
            </a:r>
            <a:r>
              <a:rPr lang="el-GR" altLang="el-GR" sz="2000" kern="0" dirty="0" smtClean="0">
                <a:solidFill>
                  <a:srgbClr val="000000"/>
                </a:solidFill>
              </a:rPr>
              <a:t>διαφήμισης.</a:t>
            </a:r>
            <a:endParaRPr lang="el-GR" altLang="el-GR" sz="2000" kern="0" dirty="0">
              <a:solidFill>
                <a:srgbClr val="000000"/>
              </a:solidFill>
            </a:endParaRPr>
          </a:p>
          <a:p>
            <a:pPr marL="1449388" lvl="1" indent="-342000" eaLnBrk="0" fontAlgn="base" hangingPunct="0">
              <a:spcBef>
                <a:spcPts val="0"/>
              </a:spcBef>
              <a:spcAft>
                <a:spcPts val="2400"/>
              </a:spcAft>
              <a:buClr>
                <a:srgbClr val="00CC99"/>
              </a:buClr>
              <a:buFont typeface="Arial" panose="020B0604020202020204" pitchFamily="34" charset="0"/>
              <a:buChar char="●"/>
            </a:pPr>
            <a:r>
              <a:rPr lang="el-GR" altLang="el-GR" sz="2000" kern="0" dirty="0">
                <a:solidFill>
                  <a:srgbClr val="000000"/>
                </a:solidFill>
              </a:rPr>
              <a:t>Απαιτεί ανάπτυξη νέων </a:t>
            </a:r>
            <a:r>
              <a:rPr lang="el-GR" altLang="el-GR" sz="2000" kern="0" dirty="0" smtClean="0">
                <a:solidFill>
                  <a:srgbClr val="000000"/>
                </a:solidFill>
              </a:rPr>
              <a:t>αγορών.</a:t>
            </a:r>
            <a:endParaRPr lang="el-GR" altLang="el-GR" sz="2000" kern="0" dirty="0">
              <a:solidFill>
                <a:srgbClr val="000000"/>
              </a:solidFill>
            </a:endParaRPr>
          </a:p>
          <a:p>
            <a:pPr marL="0" lvl="0" indent="0" eaLnBrk="0" fontAlgn="base" hangingPunct="0">
              <a:spcBef>
                <a:spcPts val="0"/>
              </a:spcBef>
              <a:spcAft>
                <a:spcPts val="600"/>
              </a:spcAft>
              <a:buClr>
                <a:srgbClr val="FF4146"/>
              </a:buClr>
              <a:buSzPct val="75000"/>
              <a:buNone/>
            </a:pPr>
            <a:r>
              <a:rPr lang="el-GR" altLang="el-GR" sz="2400" kern="0" dirty="0">
                <a:solidFill>
                  <a:srgbClr val="000000"/>
                </a:solidFill>
              </a:rPr>
              <a:t>Τα χαρακτηριστικά της αντίστοιχης Χρηματοοικονομικής στρατηγικής είναι</a:t>
            </a:r>
            <a:r>
              <a:rPr lang="en-US" altLang="el-GR" sz="2400" kern="0" dirty="0" smtClean="0">
                <a:solidFill>
                  <a:srgbClr val="000000"/>
                </a:solidFill>
              </a:rPr>
              <a:t>:</a:t>
            </a:r>
            <a:endParaRPr lang="en-US" altLang="el-GR" sz="2400" kern="0" dirty="0">
              <a:solidFill>
                <a:srgbClr val="000000"/>
              </a:solidFill>
            </a:endParaRPr>
          </a:p>
          <a:p>
            <a:pPr marL="1449388" lvl="1" indent="-342000" eaLnBrk="0" fontAlgn="base" hangingPunct="0">
              <a:spcBef>
                <a:spcPts val="0"/>
              </a:spcBef>
              <a:spcAft>
                <a:spcPts val="600"/>
              </a:spcAft>
              <a:buClr>
                <a:srgbClr val="00CC99"/>
              </a:buClr>
              <a:buFont typeface="Arial" panose="020B0604020202020204" pitchFamily="34" charset="0"/>
              <a:buChar char="●"/>
            </a:pPr>
            <a:r>
              <a:rPr lang="el-GR" altLang="el-GR" sz="2000" kern="0" dirty="0">
                <a:solidFill>
                  <a:srgbClr val="000000"/>
                </a:solidFill>
              </a:rPr>
              <a:t>Σχετικά μικρότερες ανάγκες σε </a:t>
            </a:r>
            <a:r>
              <a:rPr lang="el-GR" altLang="el-GR" sz="2000" kern="0" dirty="0" smtClean="0">
                <a:solidFill>
                  <a:srgbClr val="000000"/>
                </a:solidFill>
              </a:rPr>
              <a:t>κεφάλαιο.</a:t>
            </a:r>
            <a:endParaRPr lang="el-GR" altLang="el-GR" sz="2000" kern="0" dirty="0">
              <a:solidFill>
                <a:srgbClr val="000000"/>
              </a:solidFill>
            </a:endParaRPr>
          </a:p>
          <a:p>
            <a:pPr marL="1449388" lvl="1" indent="-342000" eaLnBrk="0" fontAlgn="base" hangingPunct="0">
              <a:spcBef>
                <a:spcPts val="0"/>
              </a:spcBef>
              <a:spcAft>
                <a:spcPts val="600"/>
              </a:spcAft>
              <a:buClr>
                <a:srgbClr val="00CC99"/>
              </a:buClr>
              <a:buFont typeface="Arial" panose="020B0604020202020204" pitchFamily="34" charset="0"/>
              <a:buChar char="●"/>
            </a:pPr>
            <a:r>
              <a:rPr lang="el-GR" altLang="el-GR" sz="2000" kern="0" dirty="0">
                <a:solidFill>
                  <a:srgbClr val="000000"/>
                </a:solidFill>
              </a:rPr>
              <a:t>Μεγαλύτεροι κίνδυνοι για τα </a:t>
            </a:r>
            <a:r>
              <a:rPr lang="el-GR" altLang="el-GR" sz="2000" kern="0" dirty="0" err="1">
                <a:solidFill>
                  <a:srgbClr val="000000"/>
                </a:solidFill>
              </a:rPr>
              <a:t>επενδεδυμένα</a:t>
            </a:r>
            <a:r>
              <a:rPr lang="el-GR" altLang="el-GR" sz="2000" kern="0" dirty="0">
                <a:solidFill>
                  <a:srgbClr val="000000"/>
                </a:solidFill>
              </a:rPr>
              <a:t> κεφάλαια, </a:t>
            </a:r>
            <a:r>
              <a:rPr lang="el-GR" altLang="el-GR" sz="2000" kern="0" dirty="0" smtClean="0">
                <a:solidFill>
                  <a:srgbClr val="000000"/>
                </a:solidFill>
              </a:rPr>
              <a:t>αλλά</a:t>
            </a:r>
            <a:endParaRPr lang="el-GR" altLang="el-GR" sz="2000" kern="0" dirty="0">
              <a:solidFill>
                <a:srgbClr val="000000"/>
              </a:solidFill>
            </a:endParaRPr>
          </a:p>
          <a:p>
            <a:pPr marL="1449388" lvl="1" indent="-342000" eaLnBrk="0" fontAlgn="base" hangingPunct="0">
              <a:spcBef>
                <a:spcPts val="0"/>
              </a:spcBef>
              <a:spcAft>
                <a:spcPct val="0"/>
              </a:spcAft>
              <a:buClr>
                <a:srgbClr val="00CC99"/>
              </a:buClr>
              <a:buFont typeface="Arial" panose="020B0604020202020204" pitchFamily="34" charset="0"/>
              <a:buChar char="●"/>
            </a:pPr>
            <a:r>
              <a:rPr lang="el-GR" altLang="el-GR" sz="2000" kern="0" dirty="0" smtClean="0">
                <a:solidFill>
                  <a:srgbClr val="000000"/>
                </a:solidFill>
              </a:rPr>
              <a:t>μεγαλύτερα </a:t>
            </a:r>
            <a:r>
              <a:rPr lang="el-GR" altLang="el-GR" sz="2000" kern="0" dirty="0">
                <a:solidFill>
                  <a:srgbClr val="000000"/>
                </a:solidFill>
              </a:rPr>
              <a:t>περιθώρια </a:t>
            </a:r>
            <a:r>
              <a:rPr lang="el-GR" altLang="el-GR" sz="2000" kern="0" dirty="0" smtClean="0">
                <a:solidFill>
                  <a:srgbClr val="000000"/>
                </a:solidFill>
              </a:rPr>
              <a:t>κέρδους.</a:t>
            </a:r>
            <a:endParaRPr lang="el-GR" altLang="el-GR" sz="2000" kern="0" dirty="0">
              <a:solidFill>
                <a:srgbClr val="000000"/>
              </a:solidFill>
            </a:endParaRPr>
          </a:p>
          <a:p>
            <a:endParaRPr lang="el-GR" dirty="0"/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Στρατηγική Παραγωγής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A9FA5-33F2-4EB2-947B-A7002E83F6EE}" type="slidenum">
              <a:rPr lang="el-GR" sz="1400" smtClean="0">
                <a:solidFill>
                  <a:schemeClr val="tx1"/>
                </a:solidFill>
              </a:rPr>
              <a:t>26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87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altLang="el-GR" b="1" dirty="0"/>
              <a:t>Αρχές ανταγωνισμού για επιτυχία </a:t>
            </a:r>
            <a:r>
              <a:rPr lang="el-GR" altLang="el-GR" b="1" dirty="0" smtClean="0"/>
              <a:t>ΜΜΕ</a:t>
            </a:r>
            <a:endParaRPr lang="el-GR" b="1" dirty="0">
              <a:solidFill>
                <a:srgbClr val="FF0000"/>
              </a:solidFill>
            </a:endParaRPr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eaLnBrk="0" fontAlgn="base" hangingPunct="0">
              <a:spcBef>
                <a:spcPts val="0"/>
              </a:spcBef>
              <a:buClr>
                <a:srgbClr val="00CCCC"/>
              </a:buClr>
              <a:buNone/>
            </a:pPr>
            <a:endParaRPr lang="el-GR" altLang="el-GR" sz="2400" kern="0" dirty="0" smtClean="0">
              <a:solidFill>
                <a:srgbClr val="000000"/>
              </a:solidFill>
            </a:endParaRPr>
          </a:p>
          <a:p>
            <a:pPr marL="0" indent="0" eaLnBrk="0" fontAlgn="base" hangingPunct="0">
              <a:spcBef>
                <a:spcPts val="0"/>
              </a:spcBef>
              <a:spcAft>
                <a:spcPts val="600"/>
              </a:spcAft>
              <a:buClr>
                <a:srgbClr val="00CCCC"/>
              </a:buClr>
              <a:buNone/>
            </a:pPr>
            <a:r>
              <a:rPr lang="el-GR" altLang="el-GR" sz="2000" b="1" kern="0" dirty="0" smtClean="0">
                <a:solidFill>
                  <a:srgbClr val="00CC99"/>
                </a:solidFill>
              </a:rPr>
              <a:t>1.  </a:t>
            </a:r>
            <a:r>
              <a:rPr lang="el-GR" altLang="el-GR" sz="2000" kern="0" dirty="0" smtClean="0">
                <a:solidFill>
                  <a:srgbClr val="000000"/>
                </a:solidFill>
              </a:rPr>
              <a:t>Επιμονή </a:t>
            </a:r>
            <a:r>
              <a:rPr lang="el-GR" altLang="el-GR" sz="2000" kern="0" dirty="0">
                <a:solidFill>
                  <a:srgbClr val="000000"/>
                </a:solidFill>
              </a:rPr>
              <a:t>στη συχνή εισαγωγή καινοτομιών σε κάθε </a:t>
            </a:r>
            <a:r>
              <a:rPr lang="el-GR" altLang="el-GR" sz="2000" kern="0" dirty="0" smtClean="0">
                <a:solidFill>
                  <a:srgbClr val="000000"/>
                </a:solidFill>
              </a:rPr>
              <a:t>δραστηριότητα.</a:t>
            </a:r>
            <a:endParaRPr lang="el-GR" altLang="el-GR" sz="2000" kern="0" dirty="0">
              <a:solidFill>
                <a:srgbClr val="000000"/>
              </a:solidFill>
            </a:endParaRPr>
          </a:p>
          <a:p>
            <a:pPr marL="0" indent="0" eaLnBrk="0" fontAlgn="base" hangingPunct="0">
              <a:spcBef>
                <a:spcPts val="0"/>
              </a:spcBef>
              <a:spcAft>
                <a:spcPct val="0"/>
              </a:spcAft>
              <a:buClr>
                <a:srgbClr val="00CCCC"/>
              </a:buClr>
              <a:buNone/>
            </a:pPr>
            <a:r>
              <a:rPr lang="el-GR" altLang="el-GR" sz="2000" b="1" kern="0" dirty="0" smtClean="0">
                <a:solidFill>
                  <a:srgbClr val="00CC99"/>
                </a:solidFill>
              </a:rPr>
              <a:t>2.  </a:t>
            </a:r>
            <a:r>
              <a:rPr lang="el-GR" altLang="el-GR" sz="2000" kern="0" dirty="0" smtClean="0">
                <a:solidFill>
                  <a:srgbClr val="000000"/>
                </a:solidFill>
              </a:rPr>
              <a:t>Επιδίωξη </a:t>
            </a:r>
            <a:r>
              <a:rPr lang="el-GR" altLang="el-GR" sz="2000" kern="0" dirty="0">
                <a:solidFill>
                  <a:srgbClr val="000000"/>
                </a:solidFill>
              </a:rPr>
              <a:t>ανταγωνιστικού πλεονεκτήματος που στηρίζεται </a:t>
            </a:r>
            <a:r>
              <a:rPr lang="el-GR" altLang="el-GR" sz="2000" kern="0" dirty="0" smtClean="0">
                <a:solidFill>
                  <a:srgbClr val="000000"/>
                </a:solidFill>
              </a:rPr>
              <a:t>κυρίως </a:t>
            </a:r>
          </a:p>
          <a:p>
            <a:pPr marL="400050" lvl="1" indent="0" eaLnBrk="0" fontAlgn="base" hangingPunct="0">
              <a:spcBef>
                <a:spcPts val="0"/>
              </a:spcBef>
              <a:spcAft>
                <a:spcPts val="600"/>
              </a:spcAft>
              <a:buClr>
                <a:srgbClr val="00CCCC"/>
              </a:buClr>
              <a:buNone/>
            </a:pPr>
            <a:r>
              <a:rPr lang="el-GR" altLang="el-GR" sz="2000" kern="0" dirty="0" smtClean="0">
                <a:solidFill>
                  <a:srgbClr val="000000"/>
                </a:solidFill>
              </a:rPr>
              <a:t>στην </a:t>
            </a:r>
            <a:r>
              <a:rPr lang="el-GR" altLang="el-GR" sz="2000" kern="0" dirty="0">
                <a:solidFill>
                  <a:srgbClr val="000000"/>
                </a:solidFill>
              </a:rPr>
              <a:t>προσφερόμενη στον αγοραστή αξία και λιγότερο στο κόστος ή στην τιμή του </a:t>
            </a:r>
            <a:r>
              <a:rPr lang="el-GR" altLang="el-GR" sz="2000" kern="0" dirty="0" smtClean="0">
                <a:solidFill>
                  <a:srgbClr val="000000"/>
                </a:solidFill>
              </a:rPr>
              <a:t>προϊόντος.</a:t>
            </a:r>
            <a:endParaRPr lang="el-GR" altLang="el-GR" sz="2000" kern="0" dirty="0">
              <a:solidFill>
                <a:srgbClr val="000000"/>
              </a:solidFill>
            </a:endParaRPr>
          </a:p>
          <a:p>
            <a:pPr marL="0" indent="0" eaLnBrk="0" fontAlgn="base" hangingPunct="0">
              <a:spcBef>
                <a:spcPts val="0"/>
              </a:spcBef>
              <a:spcAft>
                <a:spcPct val="0"/>
              </a:spcAft>
              <a:buClr>
                <a:srgbClr val="00CCCC"/>
              </a:buClr>
              <a:buNone/>
            </a:pPr>
            <a:r>
              <a:rPr lang="el-GR" altLang="el-GR" sz="2000" b="1" kern="0" dirty="0" smtClean="0">
                <a:solidFill>
                  <a:srgbClr val="00CC99"/>
                </a:solidFill>
              </a:rPr>
              <a:t>3.  </a:t>
            </a:r>
            <a:r>
              <a:rPr lang="el-GR" altLang="el-GR" sz="2000" kern="0" dirty="0" smtClean="0">
                <a:solidFill>
                  <a:srgbClr val="000000"/>
                </a:solidFill>
              </a:rPr>
              <a:t>Ανάπτυξη </a:t>
            </a:r>
            <a:r>
              <a:rPr lang="el-GR" altLang="el-GR" sz="2000" kern="0" dirty="0">
                <a:solidFill>
                  <a:srgbClr val="000000"/>
                </a:solidFill>
              </a:rPr>
              <a:t>σε συγγενείς αγορές και προϊόντα, όταν ενδείκνυται </a:t>
            </a:r>
            <a:endParaRPr lang="el-GR" altLang="el-GR" sz="2000" kern="0" dirty="0" smtClean="0">
              <a:solidFill>
                <a:srgbClr val="000000"/>
              </a:solidFill>
            </a:endParaRPr>
          </a:p>
          <a:p>
            <a:pPr marL="400050" lvl="1" indent="0" eaLnBrk="0" fontAlgn="base" hangingPunct="0">
              <a:spcBef>
                <a:spcPts val="0"/>
              </a:spcBef>
              <a:spcAft>
                <a:spcPts val="600"/>
              </a:spcAft>
              <a:buClr>
                <a:srgbClr val="00CCCC"/>
              </a:buClr>
              <a:buNone/>
            </a:pPr>
            <a:r>
              <a:rPr lang="el-GR" altLang="el-GR" sz="2000" kern="0" dirty="0" smtClean="0">
                <a:solidFill>
                  <a:srgbClr val="000000"/>
                </a:solidFill>
              </a:rPr>
              <a:t>διαφοροποίηση </a:t>
            </a:r>
            <a:r>
              <a:rPr lang="el-GR" altLang="el-GR" sz="2000" kern="0" dirty="0">
                <a:solidFill>
                  <a:srgbClr val="000000"/>
                </a:solidFill>
              </a:rPr>
              <a:t>της επιχειρηματικής </a:t>
            </a:r>
            <a:r>
              <a:rPr lang="el-GR" altLang="el-GR" sz="2000" kern="0" dirty="0" smtClean="0">
                <a:solidFill>
                  <a:srgbClr val="000000"/>
                </a:solidFill>
              </a:rPr>
              <a:t>δράσης.</a:t>
            </a:r>
            <a:endParaRPr lang="el-GR" altLang="el-GR" sz="2000" kern="0" dirty="0">
              <a:solidFill>
                <a:srgbClr val="000000"/>
              </a:solidFill>
            </a:endParaRPr>
          </a:p>
          <a:p>
            <a:pPr marL="0" indent="0" eaLnBrk="0" fontAlgn="base" hangingPunct="0">
              <a:spcBef>
                <a:spcPts val="0"/>
              </a:spcBef>
              <a:spcAft>
                <a:spcPct val="0"/>
              </a:spcAft>
              <a:buClr>
                <a:srgbClr val="00CCCC"/>
              </a:buClr>
              <a:buNone/>
            </a:pPr>
            <a:r>
              <a:rPr lang="el-GR" altLang="el-GR" sz="2000" b="1" kern="0" dirty="0" smtClean="0">
                <a:solidFill>
                  <a:srgbClr val="00CC99"/>
                </a:solidFill>
              </a:rPr>
              <a:t>4.  </a:t>
            </a:r>
            <a:r>
              <a:rPr lang="el-GR" altLang="el-GR" sz="2000" kern="0" dirty="0" smtClean="0">
                <a:solidFill>
                  <a:srgbClr val="000000"/>
                </a:solidFill>
              </a:rPr>
              <a:t>Υιοθέτηση </a:t>
            </a:r>
            <a:r>
              <a:rPr lang="el-GR" altLang="el-GR" sz="2000" kern="0" dirty="0">
                <a:solidFill>
                  <a:srgbClr val="000000"/>
                </a:solidFill>
              </a:rPr>
              <a:t>επιχειρηματικών σκοπών και αξιών πέρα από το </a:t>
            </a:r>
            <a:endParaRPr lang="el-GR" altLang="el-GR" sz="2000" kern="0" dirty="0" smtClean="0">
              <a:solidFill>
                <a:srgbClr val="000000"/>
              </a:solidFill>
            </a:endParaRPr>
          </a:p>
          <a:p>
            <a:pPr marL="400050" lvl="1" indent="0" eaLnBrk="0" fontAlgn="base" hangingPunct="0">
              <a:spcBef>
                <a:spcPts val="0"/>
              </a:spcBef>
              <a:spcAft>
                <a:spcPts val="600"/>
              </a:spcAft>
              <a:buClr>
                <a:srgbClr val="00CCCC"/>
              </a:buClr>
              <a:buNone/>
            </a:pPr>
            <a:r>
              <a:rPr lang="el-GR" altLang="el-GR" sz="2000" kern="0" dirty="0" smtClean="0">
                <a:solidFill>
                  <a:srgbClr val="000000"/>
                </a:solidFill>
              </a:rPr>
              <a:t>οικονομικό </a:t>
            </a:r>
            <a:r>
              <a:rPr lang="el-GR" altLang="el-GR" sz="2000" kern="0" dirty="0">
                <a:solidFill>
                  <a:srgbClr val="000000"/>
                </a:solidFill>
              </a:rPr>
              <a:t>κέρδος και μάλιστα το </a:t>
            </a:r>
            <a:r>
              <a:rPr lang="el-GR" altLang="el-GR" sz="2000" kern="0" dirty="0" smtClean="0">
                <a:solidFill>
                  <a:srgbClr val="000000"/>
                </a:solidFill>
              </a:rPr>
              <a:t>βραχυχρόνιο.</a:t>
            </a:r>
            <a:endParaRPr lang="en-US" altLang="el-GR" sz="2000" kern="0" dirty="0">
              <a:solidFill>
                <a:srgbClr val="000000"/>
              </a:solidFill>
            </a:endParaRPr>
          </a:p>
          <a:p>
            <a:pPr marL="0" indent="0" eaLnBrk="0" fontAlgn="base" hangingPunct="0">
              <a:spcBef>
                <a:spcPts val="0"/>
              </a:spcBef>
              <a:spcAft>
                <a:spcPts val="600"/>
              </a:spcAft>
              <a:buClr>
                <a:srgbClr val="00CCCC"/>
              </a:buClr>
              <a:buNone/>
            </a:pPr>
            <a:r>
              <a:rPr lang="el-GR" altLang="el-GR" sz="2000" b="1" kern="0" dirty="0" smtClean="0">
                <a:solidFill>
                  <a:srgbClr val="00CC99"/>
                </a:solidFill>
              </a:rPr>
              <a:t>5.  </a:t>
            </a:r>
            <a:r>
              <a:rPr lang="el-GR" altLang="el-GR" sz="2000" kern="0" dirty="0" smtClean="0">
                <a:solidFill>
                  <a:srgbClr val="000000"/>
                </a:solidFill>
              </a:rPr>
              <a:t>Περιορισμός </a:t>
            </a:r>
            <a:r>
              <a:rPr lang="el-GR" altLang="el-GR" sz="2000" kern="0" dirty="0">
                <a:solidFill>
                  <a:srgbClr val="000000"/>
                </a:solidFill>
              </a:rPr>
              <a:t>της εσωτερικής </a:t>
            </a:r>
            <a:r>
              <a:rPr lang="el-GR" altLang="el-GR" sz="2000" kern="0" dirty="0" smtClean="0">
                <a:solidFill>
                  <a:srgbClr val="000000"/>
                </a:solidFill>
              </a:rPr>
              <a:t>γραφειοκρατίας.</a:t>
            </a:r>
            <a:endParaRPr lang="el-GR" altLang="el-GR" sz="2000" kern="0" dirty="0">
              <a:solidFill>
                <a:srgbClr val="000000"/>
              </a:solidFill>
            </a:endParaRPr>
          </a:p>
          <a:p>
            <a:pPr marL="0" indent="0" eaLnBrk="0" fontAlgn="base" hangingPunct="0">
              <a:spcBef>
                <a:spcPts val="0"/>
              </a:spcBef>
              <a:spcAft>
                <a:spcPct val="0"/>
              </a:spcAft>
              <a:buClr>
                <a:srgbClr val="00CCCC"/>
              </a:buClr>
              <a:buNone/>
            </a:pPr>
            <a:r>
              <a:rPr lang="el-GR" altLang="el-GR" sz="2000" b="1" kern="0" dirty="0" smtClean="0">
                <a:solidFill>
                  <a:srgbClr val="00CC99"/>
                </a:solidFill>
              </a:rPr>
              <a:t>6.  </a:t>
            </a:r>
            <a:r>
              <a:rPr lang="el-GR" altLang="el-GR" sz="2000" kern="0" dirty="0" smtClean="0">
                <a:solidFill>
                  <a:srgbClr val="000000"/>
                </a:solidFill>
              </a:rPr>
              <a:t>Ανάπτυξη </a:t>
            </a:r>
            <a:r>
              <a:rPr lang="el-GR" altLang="el-GR" sz="2000" kern="0" dirty="0">
                <a:solidFill>
                  <a:srgbClr val="000000"/>
                </a:solidFill>
              </a:rPr>
              <a:t>ηγετικών ικανοτήτων στο προσωπικό όλων των επιπέδων </a:t>
            </a:r>
            <a:endParaRPr lang="el-GR" altLang="el-GR" sz="2000" kern="0" dirty="0" smtClean="0">
              <a:solidFill>
                <a:srgbClr val="000000"/>
              </a:solidFill>
            </a:endParaRPr>
          </a:p>
          <a:p>
            <a:pPr marL="400050" lvl="1" indent="0" eaLnBrk="0" fontAlgn="base" hangingPunct="0">
              <a:spcBef>
                <a:spcPts val="0"/>
              </a:spcBef>
              <a:spcAft>
                <a:spcPct val="0"/>
              </a:spcAft>
              <a:buClr>
                <a:srgbClr val="00CCCC"/>
              </a:buClr>
              <a:buNone/>
            </a:pPr>
            <a:r>
              <a:rPr lang="el-GR" altLang="el-GR" sz="2000" kern="0" dirty="0" smtClean="0">
                <a:solidFill>
                  <a:srgbClr val="000000"/>
                </a:solidFill>
              </a:rPr>
              <a:t>και </a:t>
            </a:r>
            <a:r>
              <a:rPr lang="el-GR" altLang="el-GR" sz="2000" kern="0" dirty="0">
                <a:solidFill>
                  <a:srgbClr val="000000"/>
                </a:solidFill>
              </a:rPr>
              <a:t>τμημάτων της </a:t>
            </a:r>
            <a:r>
              <a:rPr lang="el-GR" altLang="el-GR" sz="2000" kern="0" dirty="0" smtClean="0">
                <a:solidFill>
                  <a:srgbClr val="000000"/>
                </a:solidFill>
              </a:rPr>
              <a:t>επιχείρησης.</a:t>
            </a:r>
            <a:endParaRPr lang="el-GR" altLang="el-GR" sz="2000" kern="0" dirty="0">
              <a:solidFill>
                <a:srgbClr val="000000"/>
              </a:solidFill>
            </a:endParaRPr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Στρατηγική Παραγωγής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A9FA5-33F2-4EB2-947B-A7002E83F6EE}" type="slidenum">
              <a:rPr lang="el-GR" sz="1400" smtClean="0">
                <a:solidFill>
                  <a:schemeClr val="tx1"/>
                </a:solidFill>
              </a:rPr>
              <a:t>27</a:t>
            </a:fld>
            <a:endParaRPr lang="el-GR" sz="1400" dirty="0">
              <a:solidFill>
                <a:schemeClr val="tx1"/>
              </a:solidFill>
            </a:endParaRPr>
          </a:p>
        </p:txBody>
      </p:sp>
      <p:pic>
        <p:nvPicPr>
          <p:cNvPr id="6" name="Εικόνα 1" descr="Εικονίδιο μετάβασης στα περιεχόμενα.">
            <a:hlinkClick r:id="rId3" action="ppaction://hlinksldjump" tooltip="Επιστροφή στα Περιεχόμενα"/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250" y="6021288"/>
            <a:ext cx="576065" cy="651438"/>
          </a:xfrm>
          <a:prstGeom prst="rect">
            <a:avLst/>
          </a:prstGeom>
          <a:scene3d>
            <a:camera prst="isometricOffAxis1Right"/>
            <a:lightRig rig="threePt" dir="t"/>
          </a:scene3d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7302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b="1" dirty="0">
                <a:solidFill>
                  <a:prstClr val="black"/>
                </a:solidFill>
              </a:rPr>
              <a:t>Βασικές κατηγορίες αποφάσεων παραγωγής</a:t>
            </a:r>
            <a:endParaRPr lang="el-GR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 indent="-342000">
              <a:spcBef>
                <a:spcPts val="0"/>
              </a:spcBef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●"/>
            </a:pPr>
            <a:r>
              <a:rPr lang="el-GR" altLang="el-GR" sz="3200" kern="0" dirty="0"/>
              <a:t>Πολιτική σε Θέματα </a:t>
            </a:r>
            <a:r>
              <a:rPr lang="el-GR" altLang="el-GR" sz="3200" kern="0" dirty="0" smtClean="0"/>
              <a:t>Ποιότητας.</a:t>
            </a:r>
          </a:p>
          <a:p>
            <a:pPr lvl="1" indent="-342000">
              <a:spcBef>
                <a:spcPts val="0"/>
              </a:spcBef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●"/>
            </a:pPr>
            <a:r>
              <a:rPr lang="el-GR" altLang="el-GR" sz="3200" kern="0" dirty="0"/>
              <a:t>Πολιτική σε θέματα παραγωγικής </a:t>
            </a:r>
            <a:r>
              <a:rPr lang="el-GR" altLang="el-GR" sz="3200" kern="0" dirty="0" smtClean="0"/>
              <a:t>δυναμικότητας.</a:t>
            </a:r>
          </a:p>
          <a:p>
            <a:pPr lvl="1" indent="-342000">
              <a:spcBef>
                <a:spcPts val="0"/>
              </a:spcBef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●"/>
            </a:pPr>
            <a:r>
              <a:rPr lang="el-GR" altLang="el-GR" sz="3200" dirty="0"/>
              <a:t>Πολιτική σε θέματα ανθρώπινου </a:t>
            </a:r>
            <a:r>
              <a:rPr lang="el-GR" altLang="el-GR" sz="3200" dirty="0" smtClean="0"/>
              <a:t>δυναμικού.</a:t>
            </a:r>
          </a:p>
          <a:p>
            <a:pPr lvl="1" indent="-342000">
              <a:spcBef>
                <a:spcPts val="0"/>
              </a:spcBef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●"/>
            </a:pPr>
            <a:r>
              <a:rPr lang="el-GR" altLang="el-GR" sz="3200" kern="0" dirty="0"/>
              <a:t>Πολιτική σε θέματα </a:t>
            </a:r>
            <a:r>
              <a:rPr lang="el-GR" altLang="el-GR" sz="3200" kern="0" dirty="0" smtClean="0"/>
              <a:t>καθετοποίησης.</a:t>
            </a:r>
          </a:p>
          <a:p>
            <a:pPr lvl="1" indent="-342000">
              <a:spcBef>
                <a:spcPts val="0"/>
              </a:spcBef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●"/>
            </a:pPr>
            <a:r>
              <a:rPr lang="el-GR" altLang="el-GR" sz="3200" dirty="0"/>
              <a:t>Πολιτική σε θέματα </a:t>
            </a:r>
            <a:r>
              <a:rPr lang="el-GR" altLang="el-GR" sz="3200" dirty="0" smtClean="0"/>
              <a:t>τεχνολογίας.</a:t>
            </a:r>
          </a:p>
          <a:p>
            <a:pPr lvl="1" indent="-342000">
              <a:spcBef>
                <a:spcPts val="0"/>
              </a:spcBef>
              <a:buClr>
                <a:srgbClr val="C00000"/>
              </a:buClr>
              <a:buFont typeface="Arial" panose="020B0604020202020204" pitchFamily="34" charset="0"/>
              <a:buChar char="●"/>
            </a:pPr>
            <a:r>
              <a:rPr lang="el-GR" altLang="el-GR" sz="3200" kern="0" dirty="0"/>
              <a:t>Πολιτική για </a:t>
            </a:r>
            <a:r>
              <a:rPr lang="el-GR" altLang="el-GR" sz="3200" kern="0" dirty="0" smtClean="0"/>
              <a:t>αποθέματα.</a:t>
            </a:r>
            <a:endParaRPr lang="el-GR" sz="3200" dirty="0"/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Στρατηγική Παραγωγής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A9FA5-33F2-4EB2-947B-A7002E83F6EE}" type="slidenum">
              <a:rPr lang="el-GR" sz="1400" smtClean="0">
                <a:solidFill>
                  <a:schemeClr val="tx1"/>
                </a:solidFill>
              </a:rPr>
              <a:t>28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3089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354013" lvl="0" indent="-354013" eaLnBrk="0" fontAlgn="base" hangingPunct="0">
              <a:spcBef>
                <a:spcPts val="0"/>
              </a:spcBef>
              <a:spcAft>
                <a:spcPts val="1200"/>
              </a:spcAft>
            </a:pPr>
            <a:r>
              <a:rPr lang="el-GR" altLang="el-GR" b="1" kern="0" dirty="0"/>
              <a:t>Πολιτική σε </a:t>
            </a:r>
            <a:r>
              <a:rPr lang="el-GR" altLang="el-GR" b="1" kern="0" dirty="0" smtClean="0"/>
              <a:t>θέματα </a:t>
            </a:r>
            <a:r>
              <a:rPr lang="el-GR" altLang="el-GR" b="1" kern="0" dirty="0"/>
              <a:t>π</a:t>
            </a:r>
            <a:r>
              <a:rPr lang="el-GR" altLang="el-GR" b="1" kern="0" dirty="0" smtClean="0"/>
              <a:t>οιότητας</a:t>
            </a:r>
            <a:endParaRPr lang="el-GR" sz="7200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37112"/>
          </a:xfrm>
        </p:spPr>
        <p:txBody>
          <a:bodyPr>
            <a:normAutofit/>
          </a:bodyPr>
          <a:lstStyle/>
          <a:p>
            <a:pPr marL="1166125" lvl="1" indent="-342900" eaLnBrk="0" fontAlgn="base" hangingPunct="0">
              <a:spcBef>
                <a:spcPts val="0"/>
              </a:spcBef>
              <a:buClr>
                <a:srgbClr val="00CC99"/>
              </a:buClr>
              <a:buFont typeface="Arial" panose="020B0604020202020204" pitchFamily="34" charset="0"/>
              <a:buChar char="●"/>
            </a:pPr>
            <a:endParaRPr lang="el-GR" altLang="el-GR" sz="1800" kern="0" dirty="0" smtClean="0">
              <a:solidFill>
                <a:srgbClr val="000000"/>
              </a:solidFill>
            </a:endParaRPr>
          </a:p>
          <a:p>
            <a:pPr marL="1166125" lvl="1" indent="-342900" eaLnBrk="0" fontAlgn="base" hangingPunct="0">
              <a:spcBef>
                <a:spcPts val="0"/>
              </a:spcBef>
              <a:spcAft>
                <a:spcPts val="600"/>
              </a:spcAft>
              <a:buClr>
                <a:srgbClr val="00CC99"/>
              </a:buClr>
              <a:buFont typeface="Arial" panose="020B0604020202020204" pitchFamily="34" charset="0"/>
              <a:buChar char="●"/>
            </a:pPr>
            <a:r>
              <a:rPr lang="el-GR" altLang="el-GR" sz="2400" kern="0" dirty="0" smtClean="0">
                <a:solidFill>
                  <a:srgbClr val="000000"/>
                </a:solidFill>
              </a:rPr>
              <a:t>Επιλογή </a:t>
            </a:r>
            <a:r>
              <a:rPr lang="el-GR" altLang="el-GR" sz="2400" kern="0" dirty="0">
                <a:solidFill>
                  <a:srgbClr val="000000"/>
                </a:solidFill>
              </a:rPr>
              <a:t>βαρύτητας διαστάσεων </a:t>
            </a:r>
            <a:r>
              <a:rPr lang="el-GR" altLang="el-GR" sz="2400" kern="0" dirty="0" smtClean="0">
                <a:solidFill>
                  <a:srgbClr val="000000"/>
                </a:solidFill>
              </a:rPr>
              <a:t>ποιότητας.</a:t>
            </a:r>
            <a:endParaRPr lang="el-GR" altLang="el-GR" sz="2400" kern="0" dirty="0">
              <a:solidFill>
                <a:srgbClr val="000000"/>
              </a:solidFill>
            </a:endParaRPr>
          </a:p>
          <a:p>
            <a:pPr marL="1166125" lvl="1" indent="-342900" eaLnBrk="0" fontAlgn="base" hangingPunct="0">
              <a:spcBef>
                <a:spcPts val="0"/>
              </a:spcBef>
              <a:spcAft>
                <a:spcPts val="600"/>
              </a:spcAft>
              <a:buClr>
                <a:srgbClr val="00CC99"/>
              </a:buClr>
              <a:buFont typeface="Arial" panose="020B0604020202020204" pitchFamily="34" charset="0"/>
              <a:buChar char="●"/>
            </a:pPr>
            <a:r>
              <a:rPr lang="el-GR" altLang="el-GR" sz="2400" kern="0" dirty="0">
                <a:solidFill>
                  <a:srgbClr val="000000"/>
                </a:solidFill>
              </a:rPr>
              <a:t>Επιλογή συστήματος και οργάνωσης σχεδιασμού </a:t>
            </a:r>
            <a:r>
              <a:rPr lang="el-GR" altLang="el-GR" sz="2400" kern="0" dirty="0" smtClean="0">
                <a:solidFill>
                  <a:srgbClr val="000000"/>
                </a:solidFill>
              </a:rPr>
              <a:t>προϊόντων.</a:t>
            </a:r>
            <a:endParaRPr lang="el-GR" altLang="el-GR" sz="2400" kern="0" dirty="0">
              <a:solidFill>
                <a:srgbClr val="000000"/>
              </a:solidFill>
            </a:endParaRPr>
          </a:p>
          <a:p>
            <a:pPr marL="1166125" lvl="1" indent="-342900" eaLnBrk="0" fontAlgn="base" hangingPunct="0">
              <a:spcBef>
                <a:spcPts val="0"/>
              </a:spcBef>
              <a:spcAft>
                <a:spcPts val="600"/>
              </a:spcAft>
              <a:buClr>
                <a:srgbClr val="00CC99"/>
              </a:buClr>
              <a:buFont typeface="Arial" panose="020B0604020202020204" pitchFamily="34" charset="0"/>
              <a:buChar char="●"/>
            </a:pPr>
            <a:r>
              <a:rPr lang="el-GR" altLang="el-GR" sz="2400" kern="0" dirty="0">
                <a:solidFill>
                  <a:srgbClr val="000000"/>
                </a:solidFill>
              </a:rPr>
              <a:t>Επιλογή συστήματος και οργάνωσης ελέγχου </a:t>
            </a:r>
            <a:r>
              <a:rPr lang="el-GR" altLang="el-GR" sz="2400" kern="0" dirty="0" smtClean="0">
                <a:solidFill>
                  <a:srgbClr val="000000"/>
                </a:solidFill>
              </a:rPr>
              <a:t>ποιότητας.</a:t>
            </a:r>
            <a:endParaRPr lang="el-GR" altLang="el-GR" sz="2400" kern="0" dirty="0">
              <a:solidFill>
                <a:srgbClr val="000000"/>
              </a:solidFill>
            </a:endParaRPr>
          </a:p>
          <a:p>
            <a:pPr marL="1166125" lvl="1" indent="-342900" eaLnBrk="0" fontAlgn="base" hangingPunct="0">
              <a:spcBef>
                <a:spcPts val="0"/>
              </a:spcBef>
              <a:spcAft>
                <a:spcPts val="600"/>
              </a:spcAft>
              <a:buClr>
                <a:srgbClr val="00CC99"/>
              </a:buClr>
              <a:buFont typeface="Arial" panose="020B0604020202020204" pitchFamily="34" charset="0"/>
              <a:buChar char="●"/>
            </a:pPr>
            <a:r>
              <a:rPr lang="el-GR" altLang="el-GR" sz="2400" kern="0" dirty="0">
                <a:solidFill>
                  <a:srgbClr val="000000"/>
                </a:solidFill>
              </a:rPr>
              <a:t>Επιλογή σχετικών προγραμμάτων εκπαίδευσης </a:t>
            </a:r>
            <a:r>
              <a:rPr lang="el-GR" altLang="el-GR" sz="2400" kern="0" dirty="0" smtClean="0">
                <a:solidFill>
                  <a:srgbClr val="000000"/>
                </a:solidFill>
              </a:rPr>
              <a:t>προσωπικού.</a:t>
            </a:r>
            <a:endParaRPr lang="el-GR" altLang="el-GR" sz="2400" kern="0" dirty="0">
              <a:solidFill>
                <a:srgbClr val="000000"/>
              </a:solidFill>
            </a:endParaRPr>
          </a:p>
          <a:p>
            <a:pPr marL="1166125" lvl="1" indent="-342900" eaLnBrk="0" fontAlgn="base" hangingPunct="0">
              <a:spcBef>
                <a:spcPts val="0"/>
              </a:spcBef>
              <a:spcAft>
                <a:spcPct val="0"/>
              </a:spcAft>
              <a:buClr>
                <a:srgbClr val="00CC99"/>
              </a:buClr>
              <a:buFont typeface="Arial" panose="020B0604020202020204" pitchFamily="34" charset="0"/>
              <a:buChar char="●"/>
            </a:pPr>
            <a:r>
              <a:rPr lang="el-GR" altLang="el-GR" sz="2400" kern="0" dirty="0">
                <a:solidFill>
                  <a:srgbClr val="000000"/>
                </a:solidFill>
              </a:rPr>
              <a:t>Διασφάλιση της καλύτερης δυνατής συνεργασίας με προμηθευτές και </a:t>
            </a:r>
            <a:r>
              <a:rPr lang="el-GR" altLang="el-GR" sz="2400" kern="0" dirty="0" smtClean="0">
                <a:solidFill>
                  <a:srgbClr val="000000"/>
                </a:solidFill>
              </a:rPr>
              <a:t>πελάτες, </a:t>
            </a:r>
            <a:r>
              <a:rPr lang="el-GR" altLang="el-GR" sz="2400" kern="0" dirty="0">
                <a:solidFill>
                  <a:srgbClr val="000000"/>
                </a:solidFill>
              </a:rPr>
              <a:t>για βελτίωση της </a:t>
            </a:r>
            <a:r>
              <a:rPr lang="el-GR" altLang="el-GR" sz="2400" kern="0" dirty="0" smtClean="0">
                <a:solidFill>
                  <a:srgbClr val="000000"/>
                </a:solidFill>
              </a:rPr>
              <a:t>ποιότητας</a:t>
            </a:r>
            <a:r>
              <a:rPr lang="el-GR" altLang="el-GR" dirty="0" smtClean="0"/>
              <a:t>.</a:t>
            </a:r>
            <a:endParaRPr lang="el-GR" altLang="el-GR" sz="2000" kern="0" dirty="0">
              <a:solidFill>
                <a:srgbClr val="000000"/>
              </a:solidFill>
            </a:endParaRPr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Στρατηγική Παραγωγής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A9FA5-33F2-4EB2-947B-A7002E83F6EE}" type="slidenum">
              <a:rPr lang="el-GR" sz="1400" smtClean="0">
                <a:solidFill>
                  <a:schemeClr val="tx1"/>
                </a:solidFill>
              </a:rPr>
              <a:t>29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7896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b="1" dirty="0" smtClean="0">
                <a:solidFill>
                  <a:srgbClr val="333333"/>
                </a:solidFill>
              </a:rPr>
              <a:t>Σκοποί ενότητας </a:t>
            </a:r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  <p:custDataLst>
              <p:tags r:id="rId1"/>
            </p:custDataLst>
          </p:nvPr>
        </p:nvSpPr>
        <p:spPr/>
        <p:txBody>
          <a:bodyPr rtlCol="0">
            <a:normAutofit fontScale="92500"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l-GR" dirty="0" smtClean="0"/>
          </a:p>
          <a:p>
            <a:pPr>
              <a:defRPr/>
            </a:pPr>
            <a:r>
              <a:rPr lang="el-GR" sz="2600" smtClean="0"/>
              <a:t>Αναφέρεται η </a:t>
            </a:r>
            <a:r>
              <a:rPr lang="el-GR" sz="2600" dirty="0"/>
              <a:t>διαδικασία διαμόρφωσης μιας επιχειρηματικής στρατηγικής και πώς αυτή επηρεάζει, αλλά και υποστηρίζεται από την κατάλληλη στρατηγική παραγωγής. </a:t>
            </a:r>
            <a:r>
              <a:rPr lang="el-GR" sz="2600" dirty="0"/>
              <a:t>Γίνεται ακόμη αναφορά στις εναλλακτικές στρατηγικές παραγωγής και στη σύνδεση αυτών με την ευρύτερη επιχειρηματική στρατηγική. Επίσης, έμφαση δίνεται στο σημερινό καίριο ρόλο που διαδραματίζει η παραγωγή στη διαμόρφωση της επιχειρηματικής στρατηγικής και στα είδη των αποφάσεων που καλείται η Διοίκηση της Παραγωγής να λάβει. </a:t>
            </a:r>
            <a:endParaRPr lang="el-GR" sz="2600" dirty="0"/>
          </a:p>
        </p:txBody>
      </p:sp>
      <p:sp>
        <p:nvSpPr>
          <p:cNvPr id="7" name="Θέση υποσέλιδου 1" descr=".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el-GR" sz="1400" smtClean="0">
                <a:solidFill>
                  <a:schemeClr val="tx1"/>
                </a:solidFill>
              </a:rPr>
              <a:t>Στρατηγική Παραγωγής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5125" name="Θέση αριθμού διαφάνειας 1" descr=".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7AF2AC6-652D-4AD1-A671-8B499591D49C}" type="slidenum">
              <a:rPr lang="el-GR" altLang="el-GR" sz="1400">
                <a:solidFill>
                  <a:srgbClr val="000000"/>
                </a:solidFill>
                <a:latin typeface="+mn-lt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l-GR" altLang="el-GR" sz="1400" dirty="0">
              <a:solidFill>
                <a:srgbClr val="00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5713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8352928" cy="1143000"/>
          </a:xfrm>
        </p:spPr>
        <p:txBody>
          <a:bodyPr>
            <a:noAutofit/>
          </a:bodyPr>
          <a:lstStyle/>
          <a:p>
            <a:pPr marL="354013" lvl="0" indent="-354013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l-GR" altLang="el-GR" b="1" kern="0" dirty="0"/>
              <a:t>Πολιτική σε </a:t>
            </a:r>
            <a:r>
              <a:rPr lang="el-GR" altLang="el-GR" b="1" kern="0" dirty="0" smtClean="0"/>
              <a:t>θέματα </a:t>
            </a:r>
            <a:r>
              <a:rPr lang="el-GR" altLang="el-GR" b="1" kern="0" dirty="0"/>
              <a:t>π</a:t>
            </a:r>
            <a:r>
              <a:rPr lang="el-GR" altLang="el-GR" b="1" kern="0" dirty="0" smtClean="0"/>
              <a:t>αραγωγικής </a:t>
            </a:r>
            <a:r>
              <a:rPr lang="el-GR" altLang="el-GR" b="1" kern="0" dirty="0"/>
              <a:t>δ</a:t>
            </a:r>
            <a:r>
              <a:rPr lang="el-GR" altLang="el-GR" b="1" kern="0" dirty="0" smtClean="0"/>
              <a:t>υναμικότητας</a:t>
            </a:r>
            <a:endParaRPr lang="el-GR" sz="6600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373187" lvl="1" indent="-457200" eaLnBrk="0" fontAlgn="base" hangingPunct="0">
              <a:spcBef>
                <a:spcPts val="0"/>
              </a:spcBef>
              <a:buClr>
                <a:srgbClr val="00CC99"/>
              </a:buClr>
              <a:buFont typeface="Arial" panose="020B0604020202020204" pitchFamily="34" charset="0"/>
              <a:buChar char="●"/>
            </a:pPr>
            <a:endParaRPr lang="el-GR" altLang="el-GR" sz="2400" kern="0" dirty="0" smtClean="0">
              <a:solidFill>
                <a:srgbClr val="000000"/>
              </a:solidFill>
            </a:endParaRPr>
          </a:p>
          <a:p>
            <a:pPr marL="1373187" lvl="1" indent="-342000" eaLnBrk="0" fontAlgn="base" hangingPunct="0">
              <a:spcBef>
                <a:spcPts val="0"/>
              </a:spcBef>
              <a:spcAft>
                <a:spcPts val="1200"/>
              </a:spcAft>
              <a:buClr>
                <a:srgbClr val="00CC99"/>
              </a:buClr>
              <a:buFont typeface="Arial" panose="020B0604020202020204" pitchFamily="34" charset="0"/>
              <a:buChar char="●"/>
            </a:pPr>
            <a:r>
              <a:rPr lang="el-GR" altLang="el-GR" kern="0" dirty="0" smtClean="0">
                <a:solidFill>
                  <a:srgbClr val="000000"/>
                </a:solidFill>
              </a:rPr>
              <a:t>Επιλογή </a:t>
            </a:r>
            <a:r>
              <a:rPr lang="el-GR" altLang="el-GR" kern="0" dirty="0">
                <a:solidFill>
                  <a:srgbClr val="000000"/>
                </a:solidFill>
              </a:rPr>
              <a:t>θέσης συστήματος </a:t>
            </a:r>
            <a:r>
              <a:rPr lang="el-GR" altLang="el-GR" kern="0" dirty="0" smtClean="0">
                <a:solidFill>
                  <a:srgbClr val="000000"/>
                </a:solidFill>
              </a:rPr>
              <a:t>παραγωγής.</a:t>
            </a:r>
            <a:endParaRPr lang="el-GR" altLang="el-GR" kern="0" dirty="0">
              <a:solidFill>
                <a:srgbClr val="000000"/>
              </a:solidFill>
            </a:endParaRPr>
          </a:p>
          <a:p>
            <a:pPr marL="1801813" lvl="2" indent="-342000" eaLnBrk="0" fontAlgn="base" hangingPunct="0">
              <a:spcBef>
                <a:spcPts val="0"/>
              </a:spcBef>
              <a:spcAft>
                <a:spcPts val="2400"/>
              </a:spcAft>
              <a:buClr>
                <a:srgbClr val="CC9900"/>
              </a:buClr>
              <a:buFontTx/>
              <a:buChar char="»"/>
            </a:pPr>
            <a:r>
              <a:rPr lang="el-GR" altLang="el-GR" kern="0" dirty="0">
                <a:solidFill>
                  <a:srgbClr val="000000"/>
                </a:solidFill>
              </a:rPr>
              <a:t>Θα είναι κοντά στις πηγές των συντελεστών παραγωγής (πρώτων υλών, εργασίας, ενέργειας) ή κοντά στις </a:t>
            </a:r>
            <a:r>
              <a:rPr lang="el-GR" altLang="el-GR" kern="0" dirty="0" smtClean="0">
                <a:solidFill>
                  <a:srgbClr val="000000"/>
                </a:solidFill>
              </a:rPr>
              <a:t>αγορές.</a:t>
            </a:r>
            <a:endParaRPr lang="el-GR" altLang="el-GR" kern="0" dirty="0">
              <a:solidFill>
                <a:srgbClr val="000000"/>
              </a:solidFill>
            </a:endParaRPr>
          </a:p>
          <a:p>
            <a:pPr marL="1373187" lvl="1" indent="-342000" eaLnBrk="0" fontAlgn="base" hangingPunct="0">
              <a:spcBef>
                <a:spcPts val="0"/>
              </a:spcBef>
              <a:spcAft>
                <a:spcPts val="1200"/>
              </a:spcAft>
              <a:buClr>
                <a:srgbClr val="00CC99"/>
              </a:buClr>
              <a:buFont typeface="Arial" panose="020B0604020202020204" pitchFamily="34" charset="0"/>
              <a:buChar char="●"/>
            </a:pPr>
            <a:r>
              <a:rPr lang="el-GR" altLang="el-GR" kern="0" dirty="0">
                <a:solidFill>
                  <a:srgbClr val="000000"/>
                </a:solidFill>
              </a:rPr>
              <a:t>Επιλογή μεγέθους </a:t>
            </a:r>
            <a:r>
              <a:rPr lang="el-GR" altLang="el-GR" kern="0" dirty="0" smtClean="0">
                <a:solidFill>
                  <a:srgbClr val="000000"/>
                </a:solidFill>
              </a:rPr>
              <a:t>εγκατάστασης.</a:t>
            </a:r>
            <a:endParaRPr lang="el-GR" altLang="el-GR" kern="0" dirty="0">
              <a:solidFill>
                <a:srgbClr val="000000"/>
              </a:solidFill>
            </a:endParaRPr>
          </a:p>
          <a:p>
            <a:pPr marL="1801813" lvl="2" indent="-342000" eaLnBrk="0" fontAlgn="base" hangingPunct="0">
              <a:spcBef>
                <a:spcPts val="0"/>
              </a:spcBef>
              <a:spcAft>
                <a:spcPct val="0"/>
              </a:spcAft>
              <a:buClr>
                <a:srgbClr val="CC9900"/>
              </a:buClr>
              <a:buFontTx/>
              <a:buChar char="»"/>
            </a:pPr>
            <a:r>
              <a:rPr lang="el-GR" altLang="el-GR" kern="0" dirty="0">
                <a:solidFill>
                  <a:srgbClr val="000000"/>
                </a:solidFill>
              </a:rPr>
              <a:t>Επιλέγονται μεγάλες κεντρικές εγκαταστάσεις ή </a:t>
            </a:r>
            <a:r>
              <a:rPr lang="el-GR" altLang="el-GR" kern="0" dirty="0" smtClean="0">
                <a:solidFill>
                  <a:srgbClr val="000000"/>
                </a:solidFill>
              </a:rPr>
              <a:t>μικρομεσαίες, </a:t>
            </a:r>
            <a:r>
              <a:rPr lang="el-GR" altLang="el-GR" kern="0" dirty="0">
                <a:solidFill>
                  <a:srgbClr val="000000"/>
                </a:solidFill>
              </a:rPr>
              <a:t>και γεωγραφικά </a:t>
            </a:r>
            <a:r>
              <a:rPr lang="el-GR" altLang="el-GR" kern="0" dirty="0" smtClean="0">
                <a:solidFill>
                  <a:srgbClr val="000000"/>
                </a:solidFill>
              </a:rPr>
              <a:t>διασκορπισμένες</a:t>
            </a:r>
            <a:r>
              <a:rPr lang="el-GR" altLang="el-GR" kern="0" dirty="0">
                <a:solidFill>
                  <a:srgbClr val="000000"/>
                </a:solidFill>
              </a:rPr>
              <a:t>.</a:t>
            </a:r>
          </a:p>
        </p:txBody>
      </p:sp>
      <p:sp>
        <p:nvSpPr>
          <p:cNvPr id="4" name="Θέση υποσέλιδου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Στρατηγική Παραγωγής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A9FA5-33F2-4EB2-947B-A7002E83F6EE}" type="slidenum">
              <a:rPr lang="el-GR" sz="1400" smtClean="0">
                <a:solidFill>
                  <a:schemeClr val="tx1"/>
                </a:solidFill>
              </a:rPr>
              <a:t>30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5970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altLang="el-GR" b="1" dirty="0"/>
              <a:t>Πολιτική σε </a:t>
            </a:r>
            <a:r>
              <a:rPr lang="el-GR" altLang="el-GR" b="1" dirty="0" smtClean="0"/>
              <a:t>θέματα ανθρώπινου </a:t>
            </a:r>
            <a:r>
              <a:rPr lang="el-GR" altLang="el-GR" b="1" dirty="0"/>
              <a:t>δ</a:t>
            </a:r>
            <a:r>
              <a:rPr lang="el-GR" altLang="el-GR" b="1" dirty="0" smtClean="0"/>
              <a:t>υναμικού</a:t>
            </a:r>
            <a:endParaRPr lang="el-GR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>
          <a:xfrm>
            <a:off x="395536" y="1600200"/>
            <a:ext cx="8352928" cy="4525963"/>
          </a:xfrm>
        </p:spPr>
        <p:txBody>
          <a:bodyPr>
            <a:noAutofit/>
          </a:bodyPr>
          <a:lstStyle/>
          <a:p>
            <a:pPr marL="1280425" lvl="1" indent="-457200" eaLnBrk="0" fontAlgn="base" hangingPunct="0">
              <a:spcBef>
                <a:spcPts val="0"/>
              </a:spcBef>
              <a:spcAft>
                <a:spcPts val="600"/>
              </a:spcAft>
              <a:buClr>
                <a:srgbClr val="00CC99"/>
              </a:buClr>
              <a:buFont typeface="Arial" panose="020B0604020202020204" pitchFamily="34" charset="0"/>
              <a:buChar char="●"/>
            </a:pPr>
            <a:r>
              <a:rPr lang="el-GR" altLang="el-GR" kern="0" dirty="0"/>
              <a:t>Επιλογή απαιτούμενου βαθμού εξειδικεύσεως των εργαζομένων και αντίστοιχων προγραμμάτων εκπαίδευσής τους, εντός ή εκτός </a:t>
            </a:r>
            <a:r>
              <a:rPr lang="el-GR" altLang="el-GR" kern="0" dirty="0" smtClean="0"/>
              <a:t>επιχείρησης.</a:t>
            </a:r>
            <a:endParaRPr lang="el-GR" altLang="el-GR" kern="0" dirty="0"/>
          </a:p>
          <a:p>
            <a:pPr marL="1280425" lvl="1" indent="-457200" eaLnBrk="0" fontAlgn="base" hangingPunct="0">
              <a:spcBef>
                <a:spcPts val="0"/>
              </a:spcBef>
              <a:spcAft>
                <a:spcPts val="600"/>
              </a:spcAft>
              <a:buClr>
                <a:srgbClr val="00CC99"/>
              </a:buClr>
              <a:buFont typeface="Arial" panose="020B0604020202020204" pitchFamily="34" charset="0"/>
              <a:buChar char="●"/>
            </a:pPr>
            <a:r>
              <a:rPr lang="el-GR" altLang="el-GR" kern="0" dirty="0"/>
              <a:t>Επιλογή τρόπου οργάνωσης και επίβλεψης εργαζομένων στο χώρο </a:t>
            </a:r>
            <a:r>
              <a:rPr lang="el-GR" altLang="el-GR" kern="0" dirty="0" smtClean="0"/>
              <a:t>παραγωγής.</a:t>
            </a:r>
            <a:endParaRPr lang="el-GR" altLang="el-GR" kern="0" dirty="0"/>
          </a:p>
          <a:p>
            <a:pPr marL="1280425" lvl="1" indent="-457200" eaLnBrk="0" fontAlgn="base" hangingPunct="0">
              <a:spcBef>
                <a:spcPts val="0"/>
              </a:spcBef>
              <a:spcAft>
                <a:spcPct val="0"/>
              </a:spcAft>
              <a:buClr>
                <a:srgbClr val="00CC99"/>
              </a:buClr>
              <a:buFont typeface="Arial" panose="020B0604020202020204" pitchFamily="34" charset="0"/>
              <a:buChar char="●"/>
            </a:pPr>
            <a:r>
              <a:rPr lang="el-GR" altLang="el-GR" kern="0" dirty="0"/>
              <a:t>Επιλογή τρόπων παρακίνησης εργαζομένων για την αποτελεσματική συμβολή τους στη βελτίωση της </a:t>
            </a:r>
            <a:r>
              <a:rPr lang="el-GR" altLang="el-GR" kern="0" dirty="0" smtClean="0"/>
              <a:t>ποιότητας </a:t>
            </a:r>
            <a:r>
              <a:rPr lang="el-GR" altLang="el-GR" kern="0" dirty="0"/>
              <a:t>και αύξηση της </a:t>
            </a:r>
            <a:r>
              <a:rPr lang="el-GR" altLang="el-GR" kern="0" dirty="0" smtClean="0"/>
              <a:t>παραγωγικότητας.</a:t>
            </a:r>
            <a:endParaRPr lang="el-GR" dirty="0"/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Στρατηγική Παραγωγής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A9FA5-33F2-4EB2-947B-A7002E83F6EE}" type="slidenum">
              <a:rPr lang="el-GR" sz="1400" smtClean="0">
                <a:solidFill>
                  <a:schemeClr val="tx1"/>
                </a:solidFill>
              </a:rPr>
              <a:t>31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7512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354013" lvl="0" indent="-354013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l-GR" altLang="el-GR" b="1" kern="0" dirty="0"/>
              <a:t>Πολιτική σε </a:t>
            </a:r>
            <a:r>
              <a:rPr lang="el-GR" altLang="el-GR" b="1" kern="0" dirty="0" smtClean="0"/>
              <a:t>θέματα </a:t>
            </a:r>
            <a:r>
              <a:rPr lang="el-GR" altLang="el-GR" b="1" kern="0" dirty="0"/>
              <a:t>κ</a:t>
            </a:r>
            <a:r>
              <a:rPr lang="el-GR" altLang="el-GR" b="1" kern="0" dirty="0" smtClean="0"/>
              <a:t>αθετοποίησης</a:t>
            </a:r>
            <a:endParaRPr lang="el-GR" sz="6000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373187" lvl="1" indent="-342000" eaLnBrk="0" fontAlgn="base" hangingPunct="0">
              <a:spcBef>
                <a:spcPts val="0"/>
              </a:spcBef>
              <a:buClr>
                <a:srgbClr val="00CC99"/>
              </a:buClr>
              <a:buFont typeface="Arial" panose="020B0604020202020204" pitchFamily="34" charset="0"/>
              <a:buChar char="●"/>
            </a:pPr>
            <a:endParaRPr lang="el-GR" altLang="el-GR" sz="3200" kern="0" dirty="0" smtClean="0">
              <a:solidFill>
                <a:srgbClr val="000000"/>
              </a:solidFill>
            </a:endParaRPr>
          </a:p>
          <a:p>
            <a:pPr marL="1373187" lvl="1" indent="-342000" eaLnBrk="0" fontAlgn="base" hangingPunct="0">
              <a:spcBef>
                <a:spcPts val="0"/>
              </a:spcBef>
              <a:spcAft>
                <a:spcPts val="2400"/>
              </a:spcAft>
              <a:buClr>
                <a:srgbClr val="00CC99"/>
              </a:buClr>
              <a:buFont typeface="Arial" panose="020B0604020202020204" pitchFamily="34" charset="0"/>
              <a:buChar char="●"/>
            </a:pPr>
            <a:r>
              <a:rPr lang="el-GR" altLang="el-GR" kern="0" dirty="0" smtClean="0">
                <a:solidFill>
                  <a:srgbClr val="000000"/>
                </a:solidFill>
              </a:rPr>
              <a:t>Επιλογή </a:t>
            </a:r>
            <a:r>
              <a:rPr lang="el-GR" altLang="el-GR" kern="0" dirty="0">
                <a:solidFill>
                  <a:srgbClr val="000000"/>
                </a:solidFill>
              </a:rPr>
              <a:t>αγοράς ή </a:t>
            </a:r>
            <a:r>
              <a:rPr lang="el-GR" altLang="el-GR" kern="0" dirty="0" err="1">
                <a:solidFill>
                  <a:srgbClr val="000000"/>
                </a:solidFill>
              </a:rPr>
              <a:t>ιδιοκατασκευής</a:t>
            </a:r>
            <a:r>
              <a:rPr lang="el-GR" altLang="el-GR" kern="0" dirty="0">
                <a:solidFill>
                  <a:srgbClr val="000000"/>
                </a:solidFill>
              </a:rPr>
              <a:t> πρώτων υλών, εξαρτημάτων, </a:t>
            </a:r>
            <a:r>
              <a:rPr lang="el-GR" altLang="el-GR" kern="0" dirty="0" smtClean="0">
                <a:solidFill>
                  <a:srgbClr val="000000"/>
                </a:solidFill>
              </a:rPr>
              <a:t>υλικών, </a:t>
            </a:r>
            <a:r>
              <a:rPr lang="el-GR" altLang="el-GR" kern="0" dirty="0">
                <a:solidFill>
                  <a:srgbClr val="000000"/>
                </a:solidFill>
              </a:rPr>
              <a:t>και άλλων πηγών του συστήματος </a:t>
            </a:r>
            <a:r>
              <a:rPr lang="el-GR" altLang="el-GR" kern="0" dirty="0" smtClean="0">
                <a:solidFill>
                  <a:srgbClr val="000000"/>
                </a:solidFill>
              </a:rPr>
              <a:t>παραγωγής.</a:t>
            </a:r>
            <a:endParaRPr lang="el-GR" altLang="el-GR" kern="0" dirty="0">
              <a:solidFill>
                <a:srgbClr val="000000"/>
              </a:solidFill>
            </a:endParaRPr>
          </a:p>
          <a:p>
            <a:pPr marL="1373187" lvl="1" indent="-342000" eaLnBrk="0" fontAlgn="base" hangingPunct="0">
              <a:spcBef>
                <a:spcPts val="0"/>
              </a:spcBef>
              <a:spcAft>
                <a:spcPct val="0"/>
              </a:spcAft>
              <a:buClr>
                <a:srgbClr val="00CC99"/>
              </a:buClr>
              <a:buFont typeface="Arial" panose="020B0604020202020204" pitchFamily="34" charset="0"/>
              <a:buChar char="●"/>
            </a:pPr>
            <a:r>
              <a:rPr lang="el-GR" altLang="el-GR" kern="0" dirty="0">
                <a:solidFill>
                  <a:srgbClr val="000000"/>
                </a:solidFill>
              </a:rPr>
              <a:t>Επιλογή ενσωμάτωσης στην παραγωγική </a:t>
            </a:r>
            <a:r>
              <a:rPr lang="el-GR" altLang="el-GR" kern="0" dirty="0" smtClean="0">
                <a:solidFill>
                  <a:srgbClr val="000000"/>
                </a:solidFill>
              </a:rPr>
              <a:t>διαδικασία, σταδίων </a:t>
            </a:r>
            <a:r>
              <a:rPr lang="el-GR" altLang="el-GR" kern="0" dirty="0">
                <a:solidFill>
                  <a:srgbClr val="000000"/>
                </a:solidFill>
              </a:rPr>
              <a:t>πλησιέστερων στη διάθεση του τελικού </a:t>
            </a:r>
            <a:r>
              <a:rPr lang="el-GR" altLang="el-GR" kern="0" dirty="0" smtClean="0">
                <a:solidFill>
                  <a:srgbClr val="000000"/>
                </a:solidFill>
              </a:rPr>
              <a:t>προϊόντος</a:t>
            </a:r>
            <a:r>
              <a:rPr lang="el-GR" altLang="el-GR" dirty="0" smtClean="0"/>
              <a:t>.</a:t>
            </a:r>
            <a:endParaRPr lang="el-GR" altLang="el-GR" kern="0" dirty="0">
              <a:solidFill>
                <a:srgbClr val="000000"/>
              </a:solidFill>
            </a:endParaRPr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Στρατηγική Παραγωγής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A9FA5-33F2-4EB2-947B-A7002E83F6EE}" type="slidenum">
              <a:rPr lang="el-GR" sz="1400" smtClean="0">
                <a:solidFill>
                  <a:schemeClr val="tx1"/>
                </a:solidFill>
              </a:rPr>
              <a:t>32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9913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altLang="el-GR" b="1" dirty="0"/>
              <a:t>Πολιτική σε </a:t>
            </a:r>
            <a:r>
              <a:rPr lang="el-GR" altLang="el-GR" b="1" dirty="0" smtClean="0"/>
              <a:t>θέματα </a:t>
            </a:r>
            <a:r>
              <a:rPr lang="el-GR" altLang="el-GR" b="1" dirty="0"/>
              <a:t>τ</a:t>
            </a:r>
            <a:r>
              <a:rPr lang="el-GR" altLang="el-GR" b="1" dirty="0" smtClean="0"/>
              <a:t>εχνολογίας</a:t>
            </a:r>
            <a:endParaRPr lang="el-GR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373187" lvl="1" indent="-342000" eaLnBrk="0" fontAlgn="base" hangingPunct="0">
              <a:spcBef>
                <a:spcPts val="0"/>
              </a:spcBef>
              <a:buClr>
                <a:srgbClr val="00CC99"/>
              </a:buClr>
              <a:buFont typeface="Arial" panose="020B0604020202020204" pitchFamily="34" charset="0"/>
              <a:buChar char="●"/>
            </a:pPr>
            <a:endParaRPr lang="el-GR" altLang="el-GR" sz="4000" kern="0" dirty="0" smtClean="0">
              <a:solidFill>
                <a:srgbClr val="000000"/>
              </a:solidFill>
            </a:endParaRPr>
          </a:p>
          <a:p>
            <a:pPr marL="1373187" lvl="1" indent="-342000" eaLnBrk="0" fontAlgn="base" hangingPunct="0">
              <a:spcBef>
                <a:spcPts val="0"/>
              </a:spcBef>
              <a:spcAft>
                <a:spcPts val="2400"/>
              </a:spcAft>
              <a:buClr>
                <a:srgbClr val="00CC99"/>
              </a:buClr>
              <a:buFont typeface="Arial" panose="020B0604020202020204" pitchFamily="34" charset="0"/>
              <a:buChar char="●"/>
            </a:pPr>
            <a:r>
              <a:rPr lang="el-GR" altLang="el-GR" sz="3200" kern="0" dirty="0" smtClean="0">
                <a:solidFill>
                  <a:srgbClr val="000000"/>
                </a:solidFill>
              </a:rPr>
              <a:t>Επιλογές </a:t>
            </a:r>
            <a:r>
              <a:rPr lang="el-GR" altLang="el-GR" sz="3200" kern="0" dirty="0">
                <a:solidFill>
                  <a:srgbClr val="000000"/>
                </a:solidFill>
              </a:rPr>
              <a:t>ενσωμάτωσης και χρήσης σύγχρονων </a:t>
            </a:r>
            <a:r>
              <a:rPr lang="el-GR" altLang="el-GR" sz="3200" kern="0" dirty="0" smtClean="0">
                <a:solidFill>
                  <a:srgbClr val="000000"/>
                </a:solidFill>
              </a:rPr>
              <a:t>τεχνολογιών.</a:t>
            </a:r>
            <a:endParaRPr lang="el-GR" altLang="el-GR" sz="3200" kern="0" dirty="0">
              <a:solidFill>
                <a:srgbClr val="000000"/>
              </a:solidFill>
            </a:endParaRPr>
          </a:p>
          <a:p>
            <a:pPr marL="2259013" lvl="3" indent="-342000" eaLnBrk="0" fontAlgn="base" hangingPunct="0">
              <a:spcBef>
                <a:spcPts val="0"/>
              </a:spcBef>
              <a:spcAft>
                <a:spcPct val="0"/>
              </a:spcAft>
              <a:buClr>
                <a:srgbClr val="CC9900"/>
              </a:buClr>
              <a:buFontTx/>
              <a:buChar char="»"/>
            </a:pPr>
            <a:r>
              <a:rPr lang="el-GR" altLang="el-GR" sz="2800" kern="0" dirty="0">
                <a:solidFill>
                  <a:srgbClr val="000000"/>
                </a:solidFill>
              </a:rPr>
              <a:t>Για το προϊόν / </a:t>
            </a:r>
            <a:r>
              <a:rPr lang="el-GR" altLang="el-GR" sz="2800" kern="0" dirty="0" smtClean="0">
                <a:solidFill>
                  <a:srgbClr val="000000"/>
                </a:solidFill>
              </a:rPr>
              <a:t>υπηρεσία.</a:t>
            </a:r>
            <a:endParaRPr lang="el-GR" altLang="el-GR" sz="2800" kern="0" dirty="0">
              <a:solidFill>
                <a:srgbClr val="000000"/>
              </a:solidFill>
            </a:endParaRPr>
          </a:p>
          <a:p>
            <a:pPr marL="2259013" lvl="3" indent="-342000" eaLnBrk="0" fontAlgn="base" hangingPunct="0">
              <a:spcBef>
                <a:spcPts val="0"/>
              </a:spcBef>
              <a:spcAft>
                <a:spcPct val="0"/>
              </a:spcAft>
              <a:buClr>
                <a:srgbClr val="CC9900"/>
              </a:buClr>
              <a:buFontTx/>
              <a:buChar char="»"/>
            </a:pPr>
            <a:r>
              <a:rPr lang="el-GR" altLang="el-GR" sz="2800" kern="0" dirty="0">
                <a:solidFill>
                  <a:srgbClr val="000000"/>
                </a:solidFill>
              </a:rPr>
              <a:t>Για την παραγωγική </a:t>
            </a:r>
            <a:r>
              <a:rPr lang="el-GR" altLang="el-GR" sz="2800" kern="0" dirty="0" smtClean="0">
                <a:solidFill>
                  <a:srgbClr val="000000"/>
                </a:solidFill>
              </a:rPr>
              <a:t>διαδικασία.</a:t>
            </a:r>
            <a:endParaRPr lang="el-GR" altLang="el-GR" sz="2800" kern="0" dirty="0">
              <a:solidFill>
                <a:srgbClr val="000000"/>
              </a:solidFill>
            </a:endParaRPr>
          </a:p>
          <a:p>
            <a:endParaRPr lang="el-GR" dirty="0"/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Στρατηγική Παραγωγής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A9FA5-33F2-4EB2-947B-A7002E83F6EE}" type="slidenum">
              <a:rPr lang="el-GR" sz="1400" smtClean="0">
                <a:solidFill>
                  <a:schemeClr val="tx1"/>
                </a:solidFill>
              </a:rPr>
              <a:t>33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1663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</a:pPr>
            <a:r>
              <a:rPr lang="el-GR" altLang="el-GR" b="1" kern="0" dirty="0"/>
              <a:t>Πολιτική για α</a:t>
            </a:r>
            <a:r>
              <a:rPr lang="el-GR" altLang="el-GR" b="1" kern="0" dirty="0" smtClean="0"/>
              <a:t>ποθέματα</a:t>
            </a:r>
            <a:endParaRPr lang="el-GR" sz="6600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>
          <a:xfrm>
            <a:off x="323528" y="1268760"/>
            <a:ext cx="8568952" cy="5112568"/>
          </a:xfrm>
        </p:spPr>
        <p:txBody>
          <a:bodyPr>
            <a:normAutofit/>
          </a:bodyPr>
          <a:lstStyle/>
          <a:p>
            <a:pPr marL="0" lvl="0" indent="0" eaLnBrk="0" fontAlgn="base" hangingPunct="0">
              <a:spcBef>
                <a:spcPts val="0"/>
              </a:spcBef>
              <a:spcAft>
                <a:spcPts val="400"/>
              </a:spcAft>
              <a:buClr>
                <a:srgbClr val="FF4146"/>
              </a:buClr>
              <a:buSzPct val="75000"/>
              <a:buNone/>
            </a:pPr>
            <a:r>
              <a:rPr lang="el-GR" altLang="el-GR" sz="2800" kern="0" dirty="0">
                <a:solidFill>
                  <a:srgbClr val="000000"/>
                </a:solidFill>
              </a:rPr>
              <a:t>Τρόπος χρήσης αποθεμάτων σε διάφορες φάσεις επεξεργασίας (πρώτες ύλες, </a:t>
            </a:r>
            <a:r>
              <a:rPr lang="el-GR" altLang="el-GR" sz="2800" kern="0" dirty="0" err="1" smtClean="0">
                <a:solidFill>
                  <a:srgbClr val="000000"/>
                </a:solidFill>
              </a:rPr>
              <a:t>ημικατεργασμένα</a:t>
            </a:r>
            <a:r>
              <a:rPr lang="el-GR" altLang="el-GR" sz="2800" kern="0" dirty="0" smtClean="0">
                <a:solidFill>
                  <a:srgbClr val="000000"/>
                </a:solidFill>
              </a:rPr>
              <a:t> </a:t>
            </a:r>
            <a:r>
              <a:rPr lang="el-GR" altLang="el-GR" sz="2800" kern="0" dirty="0">
                <a:solidFill>
                  <a:srgbClr val="000000"/>
                </a:solidFill>
              </a:rPr>
              <a:t>και τελικά προϊόντα</a:t>
            </a:r>
            <a:r>
              <a:rPr lang="el-GR" altLang="el-GR" sz="2800" kern="0" dirty="0" smtClean="0">
                <a:solidFill>
                  <a:srgbClr val="000000"/>
                </a:solidFill>
              </a:rPr>
              <a:t>).</a:t>
            </a:r>
            <a:endParaRPr lang="el-GR" altLang="el-GR" sz="2800" kern="0" dirty="0">
              <a:solidFill>
                <a:srgbClr val="000000"/>
              </a:solidFill>
            </a:endParaRPr>
          </a:p>
          <a:p>
            <a:pPr marL="1258887" lvl="1" indent="-342900" eaLnBrk="0" fontAlgn="base" hangingPunct="0">
              <a:spcBef>
                <a:spcPts val="0"/>
              </a:spcBef>
              <a:spcAft>
                <a:spcPts val="400"/>
              </a:spcAft>
              <a:buClr>
                <a:srgbClr val="00CC99"/>
              </a:buClr>
              <a:buFont typeface="Arial" panose="020B0604020202020204" pitchFamily="34" charset="0"/>
              <a:buChar char="●"/>
            </a:pPr>
            <a:r>
              <a:rPr lang="el-GR" altLang="el-GR" sz="2400" kern="0" dirty="0">
                <a:solidFill>
                  <a:srgbClr val="000000"/>
                </a:solidFill>
              </a:rPr>
              <a:t>Επιλογή των ειδών για τα οποία θα ασκείται έλεγχος </a:t>
            </a:r>
            <a:r>
              <a:rPr lang="el-GR" altLang="el-GR" sz="2400" kern="0" dirty="0" smtClean="0">
                <a:solidFill>
                  <a:srgbClr val="000000"/>
                </a:solidFill>
              </a:rPr>
              <a:t>αποθεμάτων, </a:t>
            </a:r>
            <a:r>
              <a:rPr lang="el-GR" altLang="el-GR" sz="2400" kern="0" dirty="0">
                <a:solidFill>
                  <a:srgbClr val="000000"/>
                </a:solidFill>
              </a:rPr>
              <a:t>και επιλογή βαθμού αυστηρότητας </a:t>
            </a:r>
            <a:r>
              <a:rPr lang="el-GR" altLang="el-GR" sz="2400" kern="0" dirty="0" smtClean="0">
                <a:solidFill>
                  <a:srgbClr val="000000"/>
                </a:solidFill>
              </a:rPr>
              <a:t>αυτού.</a:t>
            </a:r>
            <a:endParaRPr lang="el-GR" altLang="el-GR" sz="2400" kern="0" dirty="0">
              <a:solidFill>
                <a:srgbClr val="000000"/>
              </a:solidFill>
            </a:endParaRPr>
          </a:p>
          <a:p>
            <a:pPr marL="1258887" lvl="1" indent="-342900" eaLnBrk="0" fontAlgn="base" hangingPunct="0">
              <a:spcBef>
                <a:spcPts val="0"/>
              </a:spcBef>
              <a:spcAft>
                <a:spcPts val="300"/>
              </a:spcAft>
              <a:buClr>
                <a:srgbClr val="00CC99"/>
              </a:buClr>
              <a:buFont typeface="Arial" panose="020B0604020202020204" pitchFamily="34" charset="0"/>
              <a:buChar char="●"/>
            </a:pPr>
            <a:r>
              <a:rPr lang="el-GR" altLang="el-GR" sz="2400" kern="0" dirty="0">
                <a:solidFill>
                  <a:srgbClr val="000000"/>
                </a:solidFill>
              </a:rPr>
              <a:t>Επιλογή ύψους αποθεμάτων ώστε να </a:t>
            </a:r>
            <a:r>
              <a:rPr lang="el-GR" altLang="el-GR" sz="2400" kern="0" dirty="0" smtClean="0">
                <a:solidFill>
                  <a:srgbClr val="000000"/>
                </a:solidFill>
              </a:rPr>
              <a:t>εξασφαλίζουν:</a:t>
            </a:r>
            <a:endParaRPr lang="el-GR" altLang="el-GR" sz="2400" kern="0" dirty="0">
              <a:solidFill>
                <a:srgbClr val="000000"/>
              </a:solidFill>
            </a:endParaRPr>
          </a:p>
          <a:p>
            <a:pPr marL="1801813" lvl="2" indent="-342000" eaLnBrk="0" fontAlgn="base" hangingPunct="0">
              <a:spcBef>
                <a:spcPts val="0"/>
              </a:spcBef>
              <a:spcAft>
                <a:spcPct val="0"/>
              </a:spcAft>
              <a:buClr>
                <a:srgbClr val="CC9900"/>
              </a:buClr>
              <a:buFontTx/>
              <a:buChar char="»"/>
            </a:pPr>
            <a:r>
              <a:rPr lang="el-GR" altLang="el-GR" sz="2000" kern="0" dirty="0">
                <a:solidFill>
                  <a:srgbClr val="000000"/>
                </a:solidFill>
              </a:rPr>
              <a:t>Επιθυμητά επίπεδα εξυπηρέτησης </a:t>
            </a:r>
            <a:r>
              <a:rPr lang="el-GR" altLang="el-GR" sz="2000" kern="0" dirty="0" smtClean="0">
                <a:solidFill>
                  <a:srgbClr val="000000"/>
                </a:solidFill>
              </a:rPr>
              <a:t>πελατών.</a:t>
            </a:r>
            <a:endParaRPr lang="el-GR" altLang="el-GR" sz="2000" kern="0" dirty="0">
              <a:solidFill>
                <a:srgbClr val="000000"/>
              </a:solidFill>
            </a:endParaRPr>
          </a:p>
          <a:p>
            <a:pPr marL="1801813" lvl="2" indent="-342000" eaLnBrk="0" fontAlgn="base" hangingPunct="0">
              <a:spcBef>
                <a:spcPts val="0"/>
              </a:spcBef>
              <a:spcAft>
                <a:spcPct val="0"/>
              </a:spcAft>
              <a:buClr>
                <a:srgbClr val="CC9900"/>
              </a:buClr>
              <a:buFontTx/>
              <a:buChar char="»"/>
            </a:pPr>
            <a:r>
              <a:rPr lang="el-GR" altLang="el-GR" sz="2000" kern="0" dirty="0">
                <a:solidFill>
                  <a:srgbClr val="000000"/>
                </a:solidFill>
              </a:rPr>
              <a:t>Επιθυμητά επίπεδα ομαλής και αξιόπιστης λειτουργίας της </a:t>
            </a:r>
            <a:r>
              <a:rPr lang="el-GR" altLang="el-GR" sz="2000" kern="0" dirty="0" smtClean="0">
                <a:solidFill>
                  <a:srgbClr val="000000"/>
                </a:solidFill>
              </a:rPr>
              <a:t>παραγωγής.</a:t>
            </a:r>
            <a:endParaRPr lang="el-GR" altLang="el-GR" sz="2000" kern="0" dirty="0">
              <a:solidFill>
                <a:srgbClr val="000000"/>
              </a:solidFill>
            </a:endParaRPr>
          </a:p>
          <a:p>
            <a:pPr marL="1801813" lvl="2" indent="-342000" eaLnBrk="0" fontAlgn="base" hangingPunct="0">
              <a:spcBef>
                <a:spcPts val="0"/>
              </a:spcBef>
              <a:spcAft>
                <a:spcPct val="0"/>
              </a:spcAft>
              <a:buClr>
                <a:srgbClr val="CC9900"/>
              </a:buClr>
              <a:buFontTx/>
              <a:buChar char="»"/>
            </a:pPr>
            <a:r>
              <a:rPr lang="el-GR" altLang="el-GR" sz="2000" kern="0" dirty="0">
                <a:solidFill>
                  <a:srgbClr val="000000"/>
                </a:solidFill>
              </a:rPr>
              <a:t>Εξομάλυνση του ρυθμού παραγωγής και περιορισμός των επενδύσεων για πλεονασματική δυναμικότητα, όταν υπάρχουν σημαντικές διακυμάνσεις στη ζήτηση λόγω </a:t>
            </a:r>
            <a:r>
              <a:rPr lang="el-GR" altLang="el-GR" sz="2000" kern="0" dirty="0" smtClean="0">
                <a:solidFill>
                  <a:srgbClr val="000000"/>
                </a:solidFill>
              </a:rPr>
              <a:t>εποχικότητας.</a:t>
            </a:r>
            <a:endParaRPr lang="el-GR" altLang="el-GR" sz="2000" kern="0" dirty="0">
              <a:solidFill>
                <a:srgbClr val="000000"/>
              </a:solidFill>
            </a:endParaRPr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Στρατηγική Παραγωγής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A9FA5-33F2-4EB2-947B-A7002E83F6EE}" type="slidenum">
              <a:rPr lang="el-GR" sz="1400" smtClean="0">
                <a:solidFill>
                  <a:schemeClr val="tx1"/>
                </a:solidFill>
              </a:rPr>
              <a:t>34</a:t>
            </a:fld>
            <a:endParaRPr lang="el-GR" sz="1400" dirty="0">
              <a:solidFill>
                <a:schemeClr val="tx1"/>
              </a:solidFill>
            </a:endParaRPr>
          </a:p>
        </p:txBody>
      </p:sp>
      <p:pic>
        <p:nvPicPr>
          <p:cNvPr id="6" name="Εικόνα 1" descr="Εικονίδιο μετάβασης στα περιεχόμενα.">
            <a:hlinkClick r:id="rId3" action="ppaction://hlinksldjump" tooltip="Επιστροφή στα Περιεχόμενα"/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250" y="6021288"/>
            <a:ext cx="576065" cy="651438"/>
          </a:xfrm>
          <a:prstGeom prst="rect">
            <a:avLst/>
          </a:prstGeom>
          <a:scene3d>
            <a:camera prst="isometricOffAxis1Right"/>
            <a:lightRig rig="threePt" dir="t"/>
          </a:scene3d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44855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b="1" dirty="0" smtClean="0"/>
              <a:t>Τέλος Ενότητας</a:t>
            </a:r>
            <a:endParaRPr lang="el-GR" b="1" dirty="0"/>
          </a:p>
        </p:txBody>
      </p:sp>
      <p:sp>
        <p:nvSpPr>
          <p:cNvPr id="3" name="Υπότιτλος 1"/>
          <p:cNvSpPr>
            <a:spLocks noGrp="1"/>
          </p:cNvSpPr>
          <p:nvPr>
            <p:ph type="subTitle" idx="1"/>
          </p:nvPr>
        </p:nvSpPr>
        <p:spPr bwMode="gray"/>
        <p:txBody>
          <a:bodyPr>
            <a:normAutofit/>
          </a:bodyPr>
          <a:lstStyle/>
          <a:p>
            <a:pPr algn="r"/>
            <a:endParaRPr lang="el-GR" sz="44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r"/>
            <a:r>
              <a:rPr lang="el-GR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Επεξεργασία: </a:t>
            </a:r>
            <a:r>
              <a:rPr lang="el-GR" sz="20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Σοφιανίδου</a:t>
            </a:r>
            <a:r>
              <a:rPr lang="el-GR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Γεωργία</a:t>
            </a:r>
            <a:endParaRPr lang="el-GR" sz="2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6" name="Εικόνα 1" descr=" Λογότυπο για άδειες χρήσης creative commons, b y, n c, s a ">
            <a:hlinkClick r:id="rId3" tooltip="Μετάβαση στην Άδεια Χρήσης"/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959" y="5949280"/>
            <a:ext cx="1583921" cy="554177"/>
          </a:xfrm>
          <a:prstGeom prst="rect">
            <a:avLst/>
          </a:prstGeom>
        </p:spPr>
      </p:pic>
      <p:pic>
        <p:nvPicPr>
          <p:cNvPr id="7" name="Εικόνα 2" descr="Λογότυπο επιχειρησιακού προγράμματος εκπαίδευση και δια βίου μάθηση ">
            <a:hlinkClick r:id="rId5" tooltip="Μετάβαση στο www.edulll.gr/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492500" y="5638800"/>
            <a:ext cx="4310063" cy="1030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5480922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b="1" smtClean="0"/>
              <a:t>Σημείωμα Αναφοράς</a:t>
            </a:r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l-GR" sz="2400" dirty="0" smtClean="0"/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l-GR" sz="2400" dirty="0"/>
          </a:p>
          <a:p>
            <a:pPr marL="0" indent="0">
              <a:buNone/>
              <a:defRPr/>
            </a:pPr>
            <a:r>
              <a:rPr lang="en-US" sz="2400" dirty="0" smtClean="0"/>
              <a:t>Copyright</a:t>
            </a:r>
            <a:r>
              <a:rPr lang="el-GR" sz="2400" dirty="0" smtClean="0"/>
              <a:t> Τεχνολογικό Εκπαιδευτικό Ίδρυμα Θεσσαλίας</a:t>
            </a:r>
            <a:r>
              <a:rPr lang="en-US" sz="2400" dirty="0" smtClean="0"/>
              <a:t>, </a:t>
            </a:r>
            <a:r>
              <a:rPr lang="el-GR" sz="2400" dirty="0" smtClean="0"/>
              <a:t>Βασιλική </a:t>
            </a:r>
            <a:r>
              <a:rPr lang="el-GR" sz="2400" dirty="0" err="1" smtClean="0"/>
              <a:t>Καζαντή</a:t>
            </a:r>
            <a:r>
              <a:rPr lang="el-GR" sz="2400" dirty="0" smtClean="0"/>
              <a:t> 2015. Βασιλική Καζαντζή. «Διοίκηση Λειτουργιών και Παραγωγής». </a:t>
            </a:r>
            <a:r>
              <a:rPr lang="el-GR" sz="2400" dirty="0"/>
              <a:t>Έκδοση: </a:t>
            </a:r>
            <a:r>
              <a:rPr lang="el-GR" sz="2400" dirty="0" smtClean="0"/>
              <a:t>1.0</a:t>
            </a:r>
            <a:r>
              <a:rPr lang="el-GR" sz="2400" dirty="0"/>
              <a:t>. </a:t>
            </a:r>
            <a:r>
              <a:rPr lang="el-GR" sz="2400" dirty="0" smtClean="0"/>
              <a:t>Λάρισα 2015. </a:t>
            </a:r>
            <a:r>
              <a:rPr lang="el-GR" sz="2400" dirty="0"/>
              <a:t>Διαθέσιμο από τη δικτυακή </a:t>
            </a:r>
            <a:r>
              <a:rPr lang="el-GR" sz="2400" dirty="0" smtClean="0"/>
              <a:t>διεύθυνση: </a:t>
            </a:r>
            <a:r>
              <a:rPr lang="en-US" sz="2400" dirty="0">
                <a:hlinkClick r:id="rId3" tooltip="Μετάβαση στην ιστοσελίδα του Μαθήματος"/>
              </a:rPr>
              <a:t>http://</a:t>
            </a:r>
            <a:r>
              <a:rPr lang="en-US" sz="2400" dirty="0" smtClean="0">
                <a:hlinkClick r:id="rId3" tooltip="Μετάβαση στην ιστοσελίδα του Μαθήματος"/>
              </a:rPr>
              <a:t>cdev.teilar.gr/courses/</a:t>
            </a:r>
            <a:r>
              <a:rPr lang="en-US" sz="2400" dirty="0">
                <a:hlinkClick r:id="rId3" tooltip="Μετάβαση στην ιστοσελίδα του Μαθήματος"/>
              </a:rPr>
              <a:t>DDE</a:t>
            </a:r>
            <a:r>
              <a:rPr lang="el-GR" sz="2400" dirty="0">
                <a:hlinkClick r:id="rId3" tooltip="Μετάβαση στην ιστοσελίδα του Μαθήματος"/>
              </a:rPr>
              <a:t>101</a:t>
            </a:r>
            <a:r>
              <a:rPr lang="en-US" sz="2400" dirty="0" smtClean="0">
                <a:hlinkClick r:id="rId3" tooltip="Μετάβαση στην ιστοσελίδα του Μαθήματος"/>
              </a:rPr>
              <a:t>/</a:t>
            </a:r>
            <a:r>
              <a:rPr lang="el-GR" sz="2400" dirty="0"/>
              <a:t>,</a:t>
            </a:r>
            <a:r>
              <a:rPr lang="el-GR" sz="2400" dirty="0" smtClean="0"/>
              <a:t> 20/11/2015.</a:t>
            </a:r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229892206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b="1" dirty="0"/>
              <a:t>Σημείωμα </a:t>
            </a:r>
            <a:r>
              <a:rPr lang="el-GR" b="1" dirty="0" smtClean="0"/>
              <a:t>Αδειοδότησης</a:t>
            </a:r>
            <a:endParaRPr lang="el-GR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190500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el-GR" sz="2000" dirty="0" smtClean="0"/>
              <a:t>Το </a:t>
            </a:r>
            <a:r>
              <a:rPr lang="el-GR" sz="2000" dirty="0"/>
              <a:t>παρόν υλικό διατίθεται με τους όρους της άδειας χρήσης </a:t>
            </a:r>
            <a:r>
              <a:rPr lang="en-US" sz="2000" dirty="0" smtClean="0"/>
              <a:t>Creative Commons</a:t>
            </a:r>
            <a:r>
              <a:rPr lang="el-GR" sz="2000" dirty="0" smtClean="0"/>
              <a:t>: Αναφορά Δημιουργού - </a:t>
            </a:r>
            <a:r>
              <a:rPr lang="el-GR" sz="2000" dirty="0"/>
              <a:t>Μη Εμπορική </a:t>
            </a:r>
            <a:r>
              <a:rPr lang="el-GR" sz="2000" dirty="0" smtClean="0"/>
              <a:t>Χρήση - </a:t>
            </a:r>
            <a:r>
              <a:rPr lang="el-GR" sz="2000" dirty="0"/>
              <a:t>Παρόμοια </a:t>
            </a:r>
            <a:r>
              <a:rPr lang="el-GR" sz="2000" dirty="0" smtClean="0"/>
              <a:t>Διανομή, </a:t>
            </a:r>
            <a:r>
              <a:rPr lang="el-GR" sz="2000" dirty="0"/>
              <a:t>4.0 [1] ή μεταγενέστερη, Διεθνής </a:t>
            </a:r>
            <a:r>
              <a:rPr lang="el-GR" sz="2000" dirty="0" smtClean="0"/>
              <a:t>Έκδοση. Εξαιρούνται </a:t>
            </a:r>
            <a:r>
              <a:rPr lang="el-GR" sz="2000" dirty="0"/>
              <a:t>τα αυτοτελή έργα τρίτων π.χ. φωτογραφίες, διαγράμματα </a:t>
            </a:r>
            <a:r>
              <a:rPr lang="el-GR" sz="2000" dirty="0" smtClean="0"/>
              <a:t>κ.λπ., τα </a:t>
            </a:r>
            <a:r>
              <a:rPr lang="el-GR" sz="2000" dirty="0"/>
              <a:t>οποία εμπεριέχονται σε αυτό και τα οποία αναφέρονται μαζί με τους όρους χρήσης τους στο «Σημείωμα Χρήσης Έργων Τρίτων</a:t>
            </a:r>
            <a:r>
              <a:rPr lang="el-GR" sz="2000" dirty="0" smtClean="0"/>
              <a:t>».                     </a:t>
            </a:r>
          </a:p>
          <a:p>
            <a:pPr marL="0" indent="0">
              <a:buNone/>
            </a:pPr>
            <a:endParaRPr lang="el-GR" sz="2000" dirty="0"/>
          </a:p>
        </p:txBody>
      </p:sp>
      <p:pic>
        <p:nvPicPr>
          <p:cNvPr id="2056" name="Εικόνα 1" descr=" Λογότυπο για άδειες χρήσης creative commons, b y, n c, s a " title="Λογότυπο creative commons">
            <a:hlinkClick r:id="rId4" tooltip="Μετάβαση στην Άδεια Χρήσης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1422" y="3581400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Θέση περιεχομένου 2"/>
          <p:cNvSpPr txBox="1"/>
          <p:nvPr/>
        </p:nvSpPr>
        <p:spPr>
          <a:xfrm>
            <a:off x="533400" y="4224704"/>
            <a:ext cx="8229600" cy="225229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 lnSpcReduction="10000"/>
          </a:bodyPr>
          <a:lstStyle/>
          <a:p>
            <a:pPr>
              <a:spcAft>
                <a:spcPts val="600"/>
              </a:spcAft>
            </a:pPr>
            <a:r>
              <a:rPr lang="el-GR" sz="1400" dirty="0"/>
              <a:t>[1] </a:t>
            </a:r>
            <a:r>
              <a:rPr lang="en-US" sz="1400" dirty="0" smtClean="0">
                <a:hlinkClick r:id="rId4" tooltip="Μετάβαση στην Άδεια Χρήσης"/>
              </a:rPr>
              <a:t>http://creativecommons.org/licenses/by-nc-sa/4.0/</a:t>
            </a:r>
            <a:endParaRPr lang="el-GR" sz="1400" dirty="0"/>
          </a:p>
          <a:p>
            <a:r>
              <a:rPr lang="el-GR" sz="1400" dirty="0"/>
              <a:t>Ως </a:t>
            </a:r>
            <a:r>
              <a:rPr lang="el-GR" sz="1400" b="1" dirty="0"/>
              <a:t>Μη Εμπορική</a:t>
            </a:r>
            <a:r>
              <a:rPr lang="el-GR" sz="1400" dirty="0"/>
              <a:t> ορίζεται η χρήση: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l-GR" sz="1400" dirty="0"/>
              <a:t>που δεν περιλαμβάνει άμεσο ή έμμεσο οικονομικό όφελος από την χρήση του έργου, για το διανομέα του έργου και </a:t>
            </a:r>
            <a:r>
              <a:rPr lang="el-GR" sz="1400" dirty="0" err="1" smtClean="0"/>
              <a:t>αδειοδόχο</a:t>
            </a:r>
            <a:r>
              <a:rPr lang="el-GR" sz="1400" dirty="0"/>
              <a:t>,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l-GR" sz="1400" dirty="0"/>
              <a:t>που</a:t>
            </a:r>
            <a:r>
              <a:rPr lang="en-GB" sz="1400" dirty="0"/>
              <a:t> </a:t>
            </a:r>
            <a:r>
              <a:rPr lang="el-GR" sz="1400" dirty="0"/>
              <a:t>δεν περιλαμβάνει οικονομική συναλλαγή ως προϋπόθεση για τη χρήση ή πρόσβαση στο </a:t>
            </a:r>
            <a:r>
              <a:rPr lang="el-GR" sz="1400" dirty="0" smtClean="0"/>
              <a:t>έργο,</a:t>
            </a:r>
            <a:endParaRPr lang="el-GR" sz="1400" dirty="0"/>
          </a:p>
          <a:p>
            <a:pPr marL="8001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l-GR" sz="1400" dirty="0"/>
              <a:t>που</a:t>
            </a:r>
            <a:r>
              <a:rPr lang="en-GB" sz="1400" dirty="0"/>
              <a:t> </a:t>
            </a:r>
            <a:r>
              <a:rPr lang="el-GR" sz="1400" dirty="0"/>
              <a:t>δεν προσπορίζει στο διανομέα του έργου και</a:t>
            </a:r>
            <a:r>
              <a:rPr lang="en-GB" sz="1400" dirty="0"/>
              <a:t> </a:t>
            </a:r>
            <a:r>
              <a:rPr lang="el-GR" sz="1400" dirty="0" err="1"/>
              <a:t>αδειοδόχο</a:t>
            </a:r>
            <a:r>
              <a:rPr lang="en-GB" sz="1400" dirty="0"/>
              <a:t> </a:t>
            </a:r>
            <a:r>
              <a:rPr lang="el-GR" sz="1400" dirty="0"/>
              <a:t>έμμεσο οικονομικό όφελος (π.χ. διαφημίσεις) από την προβολή του έργου σε διαδικτυακό </a:t>
            </a:r>
            <a:r>
              <a:rPr lang="el-GR" sz="1400" dirty="0" smtClean="0"/>
              <a:t>τόπο.</a:t>
            </a:r>
            <a:endParaRPr lang="el-GR" sz="1400" dirty="0"/>
          </a:p>
          <a:p>
            <a:r>
              <a:rPr lang="el-GR" sz="1400" dirty="0" smtClean="0"/>
              <a:t>Ο </a:t>
            </a:r>
            <a:r>
              <a:rPr lang="el-GR" sz="1400" dirty="0"/>
              <a:t>δικαιούχος μπορεί να παρέχει στον </a:t>
            </a:r>
            <a:r>
              <a:rPr lang="el-GR" sz="1400" dirty="0" err="1"/>
              <a:t>αδειοδόχο</a:t>
            </a:r>
            <a:r>
              <a:rPr lang="el-GR" sz="1400" dirty="0"/>
              <a:t> ξεχωριστή άδεια να χρησιμοποιεί το έργο για εμπορική χρήση, εφόσον αυτό του ζητηθεί</a:t>
            </a:r>
            <a:r>
              <a:rPr lang="el-GR" sz="1400" dirty="0" smtClean="0"/>
              <a:t>.</a:t>
            </a:r>
            <a:endParaRPr lang="el-GR" sz="14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777906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b="1" dirty="0"/>
              <a:t>Διατήρηση </a:t>
            </a:r>
            <a:r>
              <a:rPr lang="el-GR" b="1" dirty="0" smtClean="0"/>
              <a:t>Σημειωμάτων</a:t>
            </a:r>
            <a:endParaRPr lang="el-GR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endParaRPr lang="el-GR" sz="2400" dirty="0" smtClean="0"/>
          </a:p>
          <a:p>
            <a:pPr marL="0" indent="0">
              <a:spcBef>
                <a:spcPts val="0"/>
              </a:spcBef>
              <a:spcAft>
                <a:spcPts val="1800"/>
              </a:spcAft>
              <a:buNone/>
            </a:pPr>
            <a:r>
              <a:rPr lang="el-GR" sz="2400" dirty="0" smtClean="0"/>
              <a:t>Οποιαδήποτε </a:t>
            </a:r>
            <a:r>
              <a:rPr lang="el-GR" sz="2400" dirty="0"/>
              <a:t>αναπαραγωγή ή διασκευή του υλικού θα πρέπει να συμπεριλαμβάνει:</a:t>
            </a:r>
          </a:p>
          <a:p>
            <a:pPr lvl="2" indent="-347472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l-GR" sz="2000" dirty="0" smtClean="0"/>
              <a:t>το</a:t>
            </a:r>
            <a:r>
              <a:rPr lang="en-US" sz="2000" dirty="0" smtClean="0"/>
              <a:t> </a:t>
            </a:r>
            <a:r>
              <a:rPr lang="el-GR" sz="2000" dirty="0" smtClean="0"/>
              <a:t>Σημείωμα</a:t>
            </a:r>
            <a:r>
              <a:rPr lang="en-US" sz="2000" dirty="0" smtClean="0"/>
              <a:t> Αναφοράς</a:t>
            </a:r>
            <a:r>
              <a:rPr lang="el-GR" sz="2000" dirty="0" smtClean="0"/>
              <a:t>,</a:t>
            </a:r>
            <a:endParaRPr lang="el-GR" sz="2000" dirty="0"/>
          </a:p>
          <a:p>
            <a:pPr lvl="2" indent="-347472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l-GR" sz="2000" dirty="0" smtClean="0"/>
              <a:t>το</a:t>
            </a:r>
            <a:r>
              <a:rPr lang="en-US" sz="2000" dirty="0" smtClean="0"/>
              <a:t> </a:t>
            </a:r>
            <a:r>
              <a:rPr lang="el-GR" sz="2000" dirty="0" smtClean="0"/>
              <a:t>Σημείωμα</a:t>
            </a:r>
            <a:r>
              <a:rPr lang="en-US" sz="2000" dirty="0" smtClean="0"/>
              <a:t> Αδειοδότησης</a:t>
            </a:r>
            <a:r>
              <a:rPr lang="el-GR" sz="2000" dirty="0" smtClean="0"/>
              <a:t>,</a:t>
            </a:r>
            <a:endParaRPr lang="el-GR" sz="2000" dirty="0"/>
          </a:p>
          <a:p>
            <a:pPr lvl="2" indent="-347472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l-GR" sz="2000" dirty="0" smtClean="0"/>
              <a:t>τη</a:t>
            </a:r>
            <a:r>
              <a:rPr lang="en-US" sz="2000" dirty="0" smtClean="0"/>
              <a:t> </a:t>
            </a:r>
            <a:r>
              <a:rPr lang="el-GR" sz="2000" dirty="0"/>
              <a:t>Δ</a:t>
            </a:r>
            <a:r>
              <a:rPr lang="el-GR" sz="2000" dirty="0" smtClean="0"/>
              <a:t>ήλωση</a:t>
            </a:r>
            <a:r>
              <a:rPr lang="en-US" sz="2000" dirty="0" smtClean="0"/>
              <a:t> </a:t>
            </a:r>
            <a:r>
              <a:rPr lang="el-GR" sz="2000" dirty="0" smtClean="0"/>
              <a:t>Διατήρησης Σημειωμάτων,</a:t>
            </a:r>
            <a:endParaRPr lang="el-GR" sz="2000" dirty="0"/>
          </a:p>
          <a:p>
            <a:pPr lvl="2" indent="-347472">
              <a:spcBef>
                <a:spcPts val="0"/>
              </a:spcBef>
              <a:spcAft>
                <a:spcPts val="1800"/>
              </a:spcAft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l-GR" sz="2000" dirty="0" smtClean="0"/>
              <a:t>ο Σημείωμα Χρήσης Έργων Τρίτων </a:t>
            </a:r>
            <a:r>
              <a:rPr lang="el-GR" sz="2000" dirty="0"/>
              <a:t>(εφόσον </a:t>
            </a:r>
            <a:r>
              <a:rPr lang="el-GR" sz="2000" dirty="0" smtClean="0"/>
              <a:t>υπάρχουν).</a:t>
            </a:r>
            <a:endParaRPr lang="el-GR" sz="2000" dirty="0"/>
          </a:p>
          <a:p>
            <a:pPr marL="0" indent="0">
              <a:spcBef>
                <a:spcPts val="0"/>
              </a:spcBef>
              <a:buNone/>
            </a:pPr>
            <a:r>
              <a:rPr lang="el-GR" sz="2400" dirty="0"/>
              <a:t>μαζί με τους συνοδευόμενους </a:t>
            </a:r>
            <a:r>
              <a:rPr lang="el-GR" sz="2400" dirty="0" err="1"/>
              <a:t>υπερσυνδέσμους</a:t>
            </a:r>
            <a:r>
              <a:rPr lang="el-GR" sz="2400" dirty="0"/>
              <a:t>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682499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b="1" dirty="0" smtClean="0">
                <a:solidFill>
                  <a:srgbClr val="333333"/>
                </a:solidFill>
              </a:rPr>
              <a:t>Περιεχόμενα ενότητας</a:t>
            </a:r>
          </a:p>
        </p:txBody>
      </p:sp>
      <p:sp>
        <p:nvSpPr>
          <p:cNvPr id="9" name="Θέση περιεχομένου 1">
            <a:hlinkClick r:id="rId4" action="ppaction://hlinksldjump" tooltip="Μετάβαση στη Διαφάνεια 6"/>
          </p:cNvPr>
          <p:cNvSpPr/>
          <p:nvPr/>
        </p:nvSpPr>
        <p:spPr>
          <a:xfrm>
            <a:off x="809625" y="1989088"/>
            <a:ext cx="7507288" cy="431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2800" i="1" dirty="0">
                <a:solidFill>
                  <a:srgbClr val="0070C0"/>
                </a:solidFill>
              </a:rPr>
              <a:t>1)  </a:t>
            </a:r>
            <a:r>
              <a:rPr lang="el-GR" sz="2800" i="1" dirty="0" smtClean="0">
                <a:solidFill>
                  <a:srgbClr val="0070C0"/>
                </a:solidFill>
              </a:rPr>
              <a:t>Σύστημα παραγωγής</a:t>
            </a:r>
            <a:endParaRPr lang="el-GR" i="1" dirty="0">
              <a:solidFill>
                <a:srgbClr val="0070C0"/>
              </a:solidFill>
            </a:endParaRPr>
          </a:p>
        </p:txBody>
      </p:sp>
      <p:sp>
        <p:nvSpPr>
          <p:cNvPr id="4" name="Θέση περιεχομένου 2">
            <a:hlinkClick r:id="rId5" action="ppaction://hlinksldjump" tooltip="Μετάβαση στη Διαφάνεια 17"/>
          </p:cNvPr>
          <p:cNvSpPr/>
          <p:nvPr/>
        </p:nvSpPr>
        <p:spPr>
          <a:xfrm>
            <a:off x="809625" y="2853184"/>
            <a:ext cx="7507288" cy="431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2800" i="1" dirty="0">
                <a:solidFill>
                  <a:srgbClr val="0070C0"/>
                </a:solidFill>
              </a:rPr>
              <a:t>2</a:t>
            </a:r>
            <a:r>
              <a:rPr lang="el-GR" sz="2800" i="1" dirty="0" smtClean="0">
                <a:solidFill>
                  <a:srgbClr val="0070C0"/>
                </a:solidFill>
              </a:rPr>
              <a:t>)  Επιχειρηματική στρατηγική</a:t>
            </a:r>
            <a:endParaRPr lang="el-GR" i="1" dirty="0">
              <a:solidFill>
                <a:srgbClr val="0070C0"/>
              </a:solidFill>
            </a:endParaRPr>
          </a:p>
        </p:txBody>
      </p:sp>
      <p:sp>
        <p:nvSpPr>
          <p:cNvPr id="14" name="Θέση περιεχομένου 3">
            <a:hlinkClick r:id="rId6" action="ppaction://hlinksldjump" tooltip="Μετάβαση στη Διαφάνεια 23"/>
          </p:cNvPr>
          <p:cNvSpPr/>
          <p:nvPr>
            <p:custDataLst>
              <p:tags r:id="rId2"/>
            </p:custDataLst>
          </p:nvPr>
        </p:nvSpPr>
        <p:spPr>
          <a:xfrm>
            <a:off x="809171" y="3717280"/>
            <a:ext cx="7507288" cy="431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2800" i="1" dirty="0">
                <a:solidFill>
                  <a:srgbClr val="0070C0"/>
                </a:solidFill>
              </a:rPr>
              <a:t>3</a:t>
            </a:r>
            <a:r>
              <a:rPr lang="el-GR" sz="2800" i="1" dirty="0" smtClean="0">
                <a:solidFill>
                  <a:srgbClr val="0070C0"/>
                </a:solidFill>
              </a:rPr>
              <a:t>) </a:t>
            </a:r>
            <a:r>
              <a:rPr lang="el-GR" sz="2800" i="1" dirty="0">
                <a:solidFill>
                  <a:srgbClr val="0070C0"/>
                </a:solidFill>
              </a:rPr>
              <a:t>Εναλλακτικές στρατηγικές παραγωγής</a:t>
            </a:r>
            <a:endParaRPr lang="el-GR" i="1" dirty="0">
              <a:solidFill>
                <a:srgbClr val="0070C0"/>
              </a:solidFill>
            </a:endParaRPr>
          </a:p>
        </p:txBody>
      </p:sp>
      <p:sp>
        <p:nvSpPr>
          <p:cNvPr id="7" name="Θέση περιεχομένου 4">
            <a:hlinkClick r:id="rId7" action="ppaction://hlinksldjump" tooltip="Μετάβαση στη Διαφάνεια 29"/>
          </p:cNvPr>
          <p:cNvSpPr/>
          <p:nvPr/>
        </p:nvSpPr>
        <p:spPr>
          <a:xfrm>
            <a:off x="809171" y="4628191"/>
            <a:ext cx="7507288" cy="7450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2800" i="1" dirty="0" smtClean="0">
                <a:solidFill>
                  <a:srgbClr val="0070C0"/>
                </a:solidFill>
              </a:rPr>
              <a:t>4) Βασικές </a:t>
            </a:r>
            <a:r>
              <a:rPr lang="el-GR" sz="2800" i="1" dirty="0">
                <a:solidFill>
                  <a:srgbClr val="0070C0"/>
                </a:solidFill>
              </a:rPr>
              <a:t>κατηγορίες αποφάσεων </a:t>
            </a:r>
            <a:endParaRPr lang="el-GR" sz="2800" i="1" dirty="0" smtClean="0">
              <a:solidFill>
                <a:srgbClr val="0070C0"/>
              </a:solidFill>
            </a:endParaRPr>
          </a:p>
          <a:p>
            <a:pPr lvl="1">
              <a:defRPr/>
            </a:pPr>
            <a:r>
              <a:rPr lang="el-GR" sz="2800" i="1" dirty="0" smtClean="0">
                <a:solidFill>
                  <a:srgbClr val="0070C0"/>
                </a:solidFill>
              </a:rPr>
              <a:t>παραγωγής</a:t>
            </a:r>
            <a:endParaRPr lang="el-GR" i="1" dirty="0">
              <a:solidFill>
                <a:srgbClr val="0070C0"/>
              </a:solidFill>
            </a:endParaRPr>
          </a:p>
        </p:txBody>
      </p:sp>
      <p:sp>
        <p:nvSpPr>
          <p:cNvPr id="8" name="Θέση υποσέλιδου 1" descr=".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el-GR" sz="1400" smtClean="0">
                <a:solidFill>
                  <a:schemeClr val="tx1"/>
                </a:solidFill>
              </a:rPr>
              <a:t>Στρατηγική Παραγωγής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6153" name="Θέση αριθμού διαφάνειας 1" descr=".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C9E2987-2DF3-4883-B675-0E329C0F7C88}" type="slidenum">
              <a:rPr lang="el-GR" altLang="el-GR" sz="1400">
                <a:solidFill>
                  <a:srgbClr val="000000"/>
                </a:solidFill>
                <a:latin typeface="+mn-lt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l-GR" altLang="el-GR" sz="1400" dirty="0">
              <a:solidFill>
                <a:srgbClr val="000000"/>
              </a:solidFill>
              <a:latin typeface="+mn-lt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66255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b="1" dirty="0" smtClean="0"/>
              <a:t>Ο ρόλος του συστήματος παραγωγής (1 από 2)</a:t>
            </a:r>
            <a:endParaRPr lang="el-GR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800"/>
              </a:spcAft>
              <a:buClr>
                <a:srgbClr val="777777"/>
              </a:buClr>
              <a:buFont typeface="Arial" panose="020B0604020202020204" pitchFamily="34" charset="0"/>
              <a:buChar char="●"/>
            </a:pPr>
            <a:r>
              <a:rPr lang="el-GR" dirty="0" smtClean="0"/>
              <a:t>Ο ρόλος του συστήματος παραγωγής στη διαμόρφωση επιχειρηματικής στρατηγικής.</a:t>
            </a:r>
          </a:p>
          <a:p>
            <a:pPr marL="1269313" lvl="2" indent="-342000" eaLnBrk="0" fontAlgn="base" hangingPunct="0">
              <a:spcBef>
                <a:spcPts val="0"/>
              </a:spcBef>
              <a:spcAft>
                <a:spcPts val="600"/>
              </a:spcAft>
              <a:buClr>
                <a:srgbClr val="C00000"/>
              </a:buClr>
              <a:buSzPct val="100000"/>
              <a:buFont typeface="Arial" panose="020B0604020202020204" pitchFamily="34" charset="0"/>
              <a:buChar char="●"/>
            </a:pPr>
            <a:r>
              <a:rPr lang="el-GR" altLang="el-GR" sz="2800" kern="0" dirty="0">
                <a:solidFill>
                  <a:srgbClr val="000000"/>
                </a:solidFill>
              </a:rPr>
              <a:t>Διεθνοποίηση (</a:t>
            </a:r>
            <a:r>
              <a:rPr lang="en-US" altLang="el-GR" sz="2800" kern="0" dirty="0">
                <a:solidFill>
                  <a:srgbClr val="000000"/>
                </a:solidFill>
              </a:rPr>
              <a:t>globalization) </a:t>
            </a:r>
            <a:r>
              <a:rPr lang="el-GR" altLang="el-GR" sz="2800" kern="0" dirty="0" smtClean="0">
                <a:solidFill>
                  <a:srgbClr val="000000"/>
                </a:solidFill>
              </a:rPr>
              <a:t>αγοράς.</a:t>
            </a:r>
            <a:endParaRPr lang="el-GR" altLang="el-GR" sz="2800" kern="0" dirty="0">
              <a:solidFill>
                <a:srgbClr val="000000"/>
              </a:solidFill>
            </a:endParaRPr>
          </a:p>
          <a:p>
            <a:pPr marL="1269313" lvl="2" indent="-342000" eaLnBrk="0" fontAlgn="base" hangingPunct="0">
              <a:spcBef>
                <a:spcPts val="0"/>
              </a:spcBef>
              <a:spcAft>
                <a:spcPts val="600"/>
              </a:spcAft>
              <a:buClr>
                <a:srgbClr val="C00000"/>
              </a:buClr>
              <a:buSzPct val="100000"/>
              <a:buFont typeface="Arial" panose="020B0604020202020204" pitchFamily="34" charset="0"/>
              <a:buChar char="●"/>
            </a:pPr>
            <a:r>
              <a:rPr lang="el-GR" altLang="el-GR" sz="2800" kern="0" dirty="0">
                <a:solidFill>
                  <a:srgbClr val="000000"/>
                </a:solidFill>
              </a:rPr>
              <a:t>Αναγκαιότητα για βελτίωση της ποιότητας προϊόντων και υπηρεσιών, αύξηση της παραγωγικότητας, ανάπτυξη μεγάλης </a:t>
            </a:r>
            <a:r>
              <a:rPr lang="el-GR" altLang="el-GR" sz="2800" kern="0" dirty="0" smtClean="0">
                <a:solidFill>
                  <a:srgbClr val="000000"/>
                </a:solidFill>
              </a:rPr>
              <a:t>ευελιξίας.</a:t>
            </a:r>
          </a:p>
          <a:p>
            <a:pPr marL="1269313" lvl="2" indent="-342000" eaLnBrk="0" fontAlgn="base" hangingPunct="0">
              <a:spcBef>
                <a:spcPts val="0"/>
              </a:spcBef>
              <a:spcAft>
                <a:spcPts val="600"/>
              </a:spcAft>
              <a:buClr>
                <a:srgbClr val="C00000"/>
              </a:buClr>
              <a:buSzPct val="100000"/>
              <a:buFont typeface="Arial" panose="020B0604020202020204" pitchFamily="34" charset="0"/>
              <a:buChar char="●"/>
            </a:pPr>
            <a:r>
              <a:rPr lang="el-GR" altLang="el-GR" sz="2800" kern="0" dirty="0">
                <a:solidFill>
                  <a:srgbClr val="000000"/>
                </a:solidFill>
              </a:rPr>
              <a:t>Ουσιαστική αναβάθμιση του ρόλου της παραγωγής</a:t>
            </a:r>
            <a:r>
              <a:rPr lang="el-GR" altLang="el-GR" sz="2800" dirty="0" smtClean="0">
                <a:solidFill>
                  <a:prstClr val="black"/>
                </a:solidFill>
              </a:rPr>
              <a:t>.</a:t>
            </a:r>
            <a:endParaRPr lang="el-GR" altLang="el-GR" sz="2800" kern="0" dirty="0">
              <a:solidFill>
                <a:srgbClr val="000000"/>
              </a:solidFill>
            </a:endParaRPr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Στρατηγική Παραγωγής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A9FA5-33F2-4EB2-947B-A7002E83F6EE}" type="slidenum">
              <a:rPr lang="el-GR" sz="1400" smtClean="0">
                <a:solidFill>
                  <a:schemeClr val="tx1"/>
                </a:solidFill>
              </a:rPr>
              <a:t>5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6878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b="1" dirty="0"/>
              <a:t>Ο ρόλος του συστήματος παραγωγής </a:t>
            </a:r>
            <a:r>
              <a:rPr lang="el-GR" b="1" dirty="0" smtClean="0"/>
              <a:t>(2 </a:t>
            </a:r>
            <a:r>
              <a:rPr lang="el-GR" b="1" dirty="0"/>
              <a:t>από 2)</a:t>
            </a:r>
            <a:endParaRPr lang="el-GR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  <p:custDataLst>
              <p:tags r:id="rId1"/>
            </p:custDataLst>
          </p:nvPr>
        </p:nvSpPr>
        <p:spPr>
          <a:xfrm>
            <a:off x="457200" y="1600200"/>
            <a:ext cx="8229600" cy="4709120"/>
          </a:xfrm>
        </p:spPr>
        <p:txBody>
          <a:bodyPr>
            <a:normAutofit/>
          </a:bodyPr>
          <a:lstStyle/>
          <a:p>
            <a:pPr lvl="2" indent="-342000" eaLnBrk="0" fontAlgn="base" hangingPunct="0">
              <a:spcBef>
                <a:spcPts val="0"/>
              </a:spcBef>
              <a:spcAft>
                <a:spcPts val="600"/>
              </a:spcAft>
              <a:buClr>
                <a:srgbClr val="C00000"/>
              </a:buClr>
              <a:buSzPct val="100000"/>
              <a:buFont typeface="Arial" panose="020B0604020202020204" pitchFamily="34" charset="0"/>
              <a:buChar char="●"/>
            </a:pPr>
            <a:r>
              <a:rPr lang="en-US" altLang="el-GR" sz="2800" kern="0" dirty="0" smtClean="0">
                <a:solidFill>
                  <a:srgbClr val="000000"/>
                </a:solidFill>
              </a:rPr>
              <a:t>Wickham Skinner (1974):</a:t>
            </a:r>
          </a:p>
          <a:p>
            <a:pPr marL="2116137" lvl="3" indent="-342900" eaLnBrk="0" fontAlgn="base" hangingPunct="0">
              <a:spcBef>
                <a:spcPts val="0"/>
              </a:spcBef>
              <a:spcAft>
                <a:spcPts val="300"/>
              </a:spcAft>
              <a:buClr>
                <a:srgbClr val="00CC99"/>
              </a:buClr>
              <a:buFont typeface="Arial" panose="020B0604020202020204" pitchFamily="34" charset="0"/>
              <a:buChar char="●"/>
            </a:pPr>
            <a:r>
              <a:rPr lang="el-GR" altLang="el-GR" sz="2400" kern="0" dirty="0" smtClean="0"/>
              <a:t>Το </a:t>
            </a:r>
            <a:r>
              <a:rPr lang="el-GR" altLang="el-GR" sz="2400" kern="0" dirty="0"/>
              <a:t>σύστημα παραγωγής σε μια επιχείρηση, λειτουργεί ή σαν ανταγωνιστικό όπλο ή σαν τροχοπέδη.</a:t>
            </a:r>
          </a:p>
          <a:p>
            <a:pPr marL="2116137" lvl="3" indent="-342900" eaLnBrk="0" fontAlgn="base" hangingPunct="0">
              <a:spcBef>
                <a:spcPts val="0"/>
              </a:spcBef>
              <a:spcAft>
                <a:spcPts val="300"/>
              </a:spcAft>
              <a:buClr>
                <a:srgbClr val="00CC99"/>
              </a:buClr>
              <a:buFont typeface="Arial" panose="020B0604020202020204" pitchFamily="34" charset="0"/>
              <a:buChar char="●"/>
            </a:pPr>
            <a:r>
              <a:rPr lang="el-GR" altLang="el-GR" sz="2400" kern="0" dirty="0"/>
              <a:t>Το ίδιο σύστημα παραγωγής, είναι αδύνατον να υποστηρίζει αντιφατικούς ή αντίθετους στρατηγικούς στόχους.</a:t>
            </a:r>
          </a:p>
          <a:p>
            <a:pPr marL="2116137" lvl="3" indent="-342900" eaLnBrk="0" fontAlgn="base" hangingPunct="0">
              <a:spcBef>
                <a:spcPts val="0"/>
              </a:spcBef>
              <a:buClr>
                <a:srgbClr val="00CC99"/>
              </a:buClr>
              <a:buFont typeface="Arial" panose="020B0604020202020204" pitchFamily="34" charset="0"/>
              <a:buChar char="●"/>
            </a:pPr>
            <a:r>
              <a:rPr lang="el-GR" altLang="el-GR" sz="2400" kern="0" dirty="0"/>
              <a:t>Θα πρέπει η παραγωγή να εστιάζεται σε μια βασική δραστηριότητα, που προσδιορίζεται από την επιχειρηματική στρατηγική, οδηγώντας στην ενίσχυση της ανταγωνιστικότητας.</a:t>
            </a:r>
          </a:p>
          <a:p>
            <a:endParaRPr lang="el-GR" dirty="0"/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Στρατηγική Παραγωγής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A9FA5-33F2-4EB2-947B-A7002E83F6EE}" type="slidenum">
              <a:rPr lang="el-GR" sz="1400" smtClean="0">
                <a:solidFill>
                  <a:schemeClr val="tx1"/>
                </a:solidFill>
              </a:rPr>
              <a:t>6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3986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b="1" dirty="0" smtClean="0"/>
              <a:t>Ανάλυση εσωτερικού περιβάλλοντος (1 από 2)</a:t>
            </a:r>
            <a:endParaRPr lang="el-GR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eaLnBrk="0" fontAlgn="base" hangingPunct="0">
              <a:spcBef>
                <a:spcPts val="0"/>
              </a:spcBef>
              <a:spcAft>
                <a:spcPts val="600"/>
              </a:spcAft>
              <a:buClr>
                <a:srgbClr val="C00000"/>
              </a:buClr>
              <a:buSzPct val="100000"/>
              <a:buFont typeface="Arial" panose="020B0604020202020204" pitchFamily="34" charset="0"/>
              <a:buChar char="●"/>
            </a:pPr>
            <a:r>
              <a:rPr lang="el-GR" altLang="el-GR" sz="2400" kern="0" dirty="0">
                <a:solidFill>
                  <a:srgbClr val="000000"/>
                </a:solidFill>
              </a:rPr>
              <a:t>Εξέταση των χαρακτηριστικών ικανοτήτων/δυνατοτήτων κάποιων τομέων της επιχείρησης, οι οποίοι μπορούν να προσφέρουν συγκριτικό πλεονέκτημα, αλλά και των αδυναμιών που περιορίζουν την ανταγωνιστικότητά </a:t>
            </a:r>
            <a:r>
              <a:rPr lang="el-GR" altLang="el-GR" sz="2400" kern="0" dirty="0" smtClean="0">
                <a:solidFill>
                  <a:srgbClr val="000000"/>
                </a:solidFill>
              </a:rPr>
              <a:t>της.</a:t>
            </a:r>
            <a:endParaRPr lang="el-GR" altLang="el-GR" sz="1200" kern="0" dirty="0">
              <a:solidFill>
                <a:srgbClr val="000000"/>
              </a:solidFill>
            </a:endParaRPr>
          </a:p>
          <a:p>
            <a:pPr lvl="0" eaLnBrk="0" fontAlgn="base" hangingPunct="0">
              <a:spcBef>
                <a:spcPts val="0"/>
              </a:spcBef>
              <a:spcAft>
                <a:spcPts val="600"/>
              </a:spcAft>
              <a:buClr>
                <a:srgbClr val="C00000"/>
              </a:buClr>
              <a:buSzPct val="100000"/>
              <a:buFont typeface="Arial" panose="020B0604020202020204" pitchFamily="34" charset="0"/>
              <a:buChar char="●"/>
            </a:pPr>
            <a:r>
              <a:rPr lang="el-GR" altLang="el-GR" sz="2400" kern="0" dirty="0">
                <a:solidFill>
                  <a:srgbClr val="000000"/>
                </a:solidFill>
              </a:rPr>
              <a:t>Προσδιορισμός του ανταγωνιστικού προφίλ της </a:t>
            </a:r>
            <a:r>
              <a:rPr lang="el-GR" altLang="el-GR" sz="2400" kern="0" dirty="0" smtClean="0">
                <a:solidFill>
                  <a:srgbClr val="000000"/>
                </a:solidFill>
              </a:rPr>
              <a:t>επιχείρησης.</a:t>
            </a:r>
            <a:endParaRPr lang="el-GR" altLang="el-GR" sz="1200" kern="0" dirty="0">
              <a:solidFill>
                <a:srgbClr val="000000"/>
              </a:solidFill>
            </a:endParaRPr>
          </a:p>
          <a:p>
            <a:pPr lvl="0" eaLnBrk="0" fontAlgn="base" hangingPunct="0">
              <a:spcBef>
                <a:spcPts val="0"/>
              </a:spcBef>
              <a:spcAft>
                <a:spcPct val="0"/>
              </a:spcAft>
              <a:buClr>
                <a:srgbClr val="C00000"/>
              </a:buClr>
              <a:buSzPct val="100000"/>
              <a:buFont typeface="Arial" panose="020B0604020202020204" pitchFamily="34" charset="0"/>
              <a:buChar char="●"/>
            </a:pPr>
            <a:r>
              <a:rPr lang="el-GR" altLang="el-GR" sz="2400" kern="0" dirty="0">
                <a:solidFill>
                  <a:srgbClr val="000000"/>
                </a:solidFill>
              </a:rPr>
              <a:t>Χρήση πίνακα για την καταγραφή αποτελεσμάτων της </a:t>
            </a:r>
            <a:r>
              <a:rPr lang="el-GR" altLang="el-GR" sz="2400" kern="0" dirty="0" smtClean="0">
                <a:solidFill>
                  <a:srgbClr val="000000"/>
                </a:solidFill>
              </a:rPr>
              <a:t>ανάλυσης, </a:t>
            </a:r>
            <a:r>
              <a:rPr lang="el-GR" altLang="el-GR" sz="2400" kern="0" dirty="0">
                <a:solidFill>
                  <a:srgbClr val="000000"/>
                </a:solidFill>
              </a:rPr>
              <a:t>και την απεικόνιση του ανταγωνιστικού προφίλ. Βαθμολόγηση της επίδοσης της επιχείρησης για κάθε </a:t>
            </a:r>
            <a:r>
              <a:rPr lang="el-GR" altLang="el-GR" sz="2400" kern="0" dirty="0" smtClean="0">
                <a:solidFill>
                  <a:srgbClr val="000000"/>
                </a:solidFill>
              </a:rPr>
              <a:t>χαρακτηριστικό, </a:t>
            </a:r>
            <a:r>
              <a:rPr lang="el-GR" altLang="el-GR" sz="2400" kern="0" dirty="0">
                <a:solidFill>
                  <a:srgbClr val="000000"/>
                </a:solidFill>
              </a:rPr>
              <a:t>που επηρεάζει την ανταγωνιστικότητά της</a:t>
            </a:r>
            <a:r>
              <a:rPr lang="el-GR" altLang="el-GR" sz="2400" kern="0" dirty="0" smtClean="0">
                <a:solidFill>
                  <a:srgbClr val="000000"/>
                </a:solidFill>
              </a:rPr>
              <a:t>.</a:t>
            </a:r>
            <a:endParaRPr lang="en-US" altLang="el-GR" sz="2400" kern="0" dirty="0">
              <a:solidFill>
                <a:srgbClr val="000000"/>
              </a:solidFill>
            </a:endParaRPr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Στρατηγική Παραγωγής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A9FA5-33F2-4EB2-947B-A7002E83F6EE}" type="slidenum">
              <a:rPr lang="el-GR" sz="1400" smtClean="0">
                <a:solidFill>
                  <a:schemeClr val="tx1"/>
                </a:solidFill>
              </a:rPr>
              <a:t>7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220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el-GR" b="1" dirty="0"/>
              <a:t>Ανάλυση εσωτερικού περιβάλλοντος </a:t>
            </a:r>
            <a:r>
              <a:rPr lang="el-GR" b="1" dirty="0" smtClean="0"/>
              <a:t>(2 </a:t>
            </a:r>
            <a:r>
              <a:rPr lang="el-GR" b="1" dirty="0"/>
              <a:t>από 2)</a:t>
            </a:r>
            <a:endParaRPr lang="el-GR" sz="4800" dirty="0"/>
          </a:p>
        </p:txBody>
      </p:sp>
      <p:pic>
        <p:nvPicPr>
          <p:cNvPr id="12" name="Θέση περιεχομένου 1" descr="Εικόνα του πίνακα στον οποίο απεικονίζονται τα εξής:&#10;1) Τα χαρακτηριστικά του εσωτερικού περιβάλλοντος, όπως η ικανότητα ανάπτυξης νέων προϊόντων, το απαιτούμενο προσωπικό για r and d, η ικανότητα χρηματοδότησης νέων προϊόντων, και πολλά άλλα χαρακτηριστικά. &#10;2) Η κλίμακα αξιολόγησης, πολύ αρνητικό έως πολύ θετικό,  όλων των παραπάνω χαρακτηριστικών, που αφορούν τους στόχους του 2013, και του 2014. 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1599259"/>
            <a:ext cx="6984776" cy="4710061"/>
          </a:xfrm>
        </p:spPr>
      </p:pic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Στρατηγική Παραγωγής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A9FA5-33F2-4EB2-947B-A7002E83F6EE}" type="slidenum">
              <a:rPr lang="el-GR" sz="1400" smtClean="0">
                <a:solidFill>
                  <a:schemeClr val="tx1"/>
                </a:solidFill>
              </a:rPr>
              <a:t>8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2107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b="1" dirty="0" smtClean="0"/>
              <a:t>Ανάλυση εξωτερικού περιβάλλοντος (1 από 5)</a:t>
            </a:r>
            <a:endParaRPr lang="el-GR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eaLnBrk="0" fontAlgn="base" hangingPunct="0">
              <a:spcBef>
                <a:spcPts val="0"/>
              </a:spcBef>
              <a:spcAft>
                <a:spcPts val="600"/>
              </a:spcAft>
              <a:buClr>
                <a:srgbClr val="C00000"/>
              </a:buClr>
              <a:buSzPct val="100000"/>
              <a:buFont typeface="Arial" panose="020B0604020202020204" pitchFamily="34" charset="0"/>
              <a:buChar char="●"/>
            </a:pPr>
            <a:r>
              <a:rPr lang="el-GR" altLang="el-GR" sz="2800" kern="0" dirty="0">
                <a:solidFill>
                  <a:srgbClr val="000000"/>
                </a:solidFill>
              </a:rPr>
              <a:t>Ανάλυση του λειτουργικού περιβάλλοντος (αγοραστών, προμηθευτών, κύριων ανταγωνιστών) και των χαρακτηριστικών του κλάδου</a:t>
            </a:r>
            <a:r>
              <a:rPr lang="el-GR" altLang="el-GR" sz="2800" kern="0" dirty="0" smtClean="0">
                <a:solidFill>
                  <a:srgbClr val="000000"/>
                </a:solidFill>
              </a:rPr>
              <a:t>.</a:t>
            </a:r>
            <a:endParaRPr lang="el-GR" altLang="el-GR" sz="2800" kern="0" dirty="0">
              <a:solidFill>
                <a:srgbClr val="000000"/>
              </a:solidFill>
            </a:endParaRPr>
          </a:p>
          <a:p>
            <a:pPr lvl="0" eaLnBrk="0" fontAlgn="base" hangingPunct="0">
              <a:spcBef>
                <a:spcPts val="0"/>
              </a:spcBef>
              <a:spcAft>
                <a:spcPts val="600"/>
              </a:spcAft>
              <a:buClr>
                <a:srgbClr val="C00000"/>
              </a:buClr>
              <a:buSzPct val="100000"/>
              <a:buFont typeface="Arial" panose="020B0604020202020204" pitchFamily="34" charset="0"/>
              <a:buChar char="●"/>
            </a:pPr>
            <a:r>
              <a:rPr lang="el-GR" altLang="el-GR" sz="2800" kern="0" dirty="0">
                <a:solidFill>
                  <a:srgbClr val="000000"/>
                </a:solidFill>
              </a:rPr>
              <a:t>Προσδιορισμός ευκαιριών και απειλών που υπάρχουν ή προμηνύονται από τις οικονομικές, </a:t>
            </a:r>
            <a:r>
              <a:rPr lang="el-GR" altLang="el-GR" sz="2800" kern="0" dirty="0" smtClean="0">
                <a:solidFill>
                  <a:srgbClr val="000000"/>
                </a:solidFill>
              </a:rPr>
              <a:t>τεχνολογικές, </a:t>
            </a:r>
            <a:r>
              <a:rPr lang="el-GR" altLang="el-GR" sz="2800" kern="0" dirty="0">
                <a:solidFill>
                  <a:srgbClr val="000000"/>
                </a:solidFill>
              </a:rPr>
              <a:t>και άλλες εξελίξεις</a:t>
            </a:r>
            <a:r>
              <a:rPr lang="el-GR" altLang="el-GR" sz="2800" kern="0" dirty="0" smtClean="0">
                <a:solidFill>
                  <a:srgbClr val="000000"/>
                </a:solidFill>
              </a:rPr>
              <a:t>.</a:t>
            </a:r>
            <a:endParaRPr lang="el-GR" altLang="el-GR" sz="2800" kern="0" dirty="0">
              <a:solidFill>
                <a:srgbClr val="000000"/>
              </a:solidFill>
            </a:endParaRPr>
          </a:p>
          <a:p>
            <a:pPr lvl="0" eaLnBrk="0" fontAlgn="base" hangingPunct="0">
              <a:spcBef>
                <a:spcPts val="0"/>
              </a:spcBef>
              <a:spcAft>
                <a:spcPct val="0"/>
              </a:spcAft>
              <a:buClr>
                <a:srgbClr val="C00000"/>
              </a:buClr>
              <a:buSzPct val="100000"/>
              <a:buFont typeface="Arial" panose="020B0604020202020204" pitchFamily="34" charset="0"/>
              <a:buChar char="●"/>
            </a:pPr>
            <a:r>
              <a:rPr lang="el-GR" altLang="el-GR" sz="2800" kern="0" dirty="0">
                <a:solidFill>
                  <a:srgbClr val="000000"/>
                </a:solidFill>
              </a:rPr>
              <a:t>Προσδιορισμός των </a:t>
            </a:r>
            <a:r>
              <a:rPr lang="el-GR" altLang="el-GR" sz="2800" kern="0" dirty="0" smtClean="0">
                <a:solidFill>
                  <a:srgbClr val="000000"/>
                </a:solidFill>
              </a:rPr>
              <a:t>περιορισμών, </a:t>
            </a:r>
            <a:r>
              <a:rPr lang="el-GR" altLang="el-GR" sz="2800" kern="0" dirty="0">
                <a:solidFill>
                  <a:srgbClr val="000000"/>
                </a:solidFill>
              </a:rPr>
              <a:t>που επιβάλλει το εξωτερικό περιβάλλον στον τρόπο δραστηριοποίησης της επιχείρησης</a:t>
            </a:r>
            <a:r>
              <a:rPr lang="el-GR" altLang="el-GR" sz="2800" kern="0" dirty="0" smtClean="0">
                <a:solidFill>
                  <a:srgbClr val="000000"/>
                </a:solidFill>
              </a:rPr>
              <a:t>.</a:t>
            </a:r>
            <a:endParaRPr lang="el-GR" altLang="el-GR" sz="2800" kern="0" dirty="0">
              <a:solidFill>
                <a:srgbClr val="000000"/>
              </a:solidFill>
            </a:endParaRPr>
          </a:p>
          <a:p>
            <a:endParaRPr lang="el-GR" dirty="0"/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Στρατηγική Παραγωγής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A9FA5-33F2-4EB2-947B-A7002E83F6EE}" type="slidenum">
              <a:rPr lang="el-GR" sz="1400" smtClean="0">
                <a:solidFill>
                  <a:schemeClr val="tx1"/>
                </a:solidFill>
              </a:rPr>
              <a:t>9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6159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HECKTIMEDATE" val="28/12/2013 4:39:30 μμ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3,4,5,6,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3,4,5,6,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3,6,7,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3,2056,6,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050,2051,3,9,8,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4098,4099,6,3,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EnglishUS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6146,9,4,14,7,8,6153,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EnglishUS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EnglishUS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3,4,5,6,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3,4,5,6,"/>
</p:tagLst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Προσαρμοσμένο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��< ? x m l   v e r s i o n = " 1 . 0 "   e n c o d i n g = " u t f - 1 6 " ? > < D o c u m e n t S e t t i n g s   x m l n s : x s d = " h t t p : / / w w w . w 3 . o r g / 2 0 0 1 / X M L S c h e m a "   x m l n s : x s i = " h t t p : / / w w w . w 3 . o r g / 2 0 0 1 / X M L S c h e m a - i n s t a n c e "   x m l n s = " h t t p : / / w w w . z h a w . c h / A c c e s s i b i l i t y A d d I n " >  
     < C h e c k R e a d i n g O r d e r > t r u e < / C h e c k R e a d i n g O r d e r >  
     < C h e c k T a b l e H e a d e r > t r u e < / C h e c k T a b l e H e a d e r >  
     < C h e c k S l i d e T i t l e > t r u e < / C h e c k S l i d e T i t l e >  
     < C h e c k L a n g u a g e S e t t i n g > t r u e < / C h e c k L a n g u a g e S e t t i n g >  
     < C h e c k A l t T e x t > t r u e < / C h e c k A l t T e x t >  
     < C h e c k T e x t S i z e > f a l s e < / C h e c k T e x t S i z e >  
     < C h e c k S c r e e n T i p > f a l s e < / C h e c k S c r e e n T i p >  
     < S h o w S h a p e N a m e C o l u m n > f a l s e < / S h o w S h a p e N a m e C o l u m n >  
     < S h o w I s s u e D e s c r i p t i o n > t r u e < / S h o w I s s u e D e s c r i p t i o n >  
 < / D o c u m e n t S e t t i n g s > 
</file>

<file path=customXml/itemProps1.xml><?xml version="1.0" encoding="utf-8"?>
<ds:datastoreItem xmlns:ds="http://schemas.openxmlformats.org/officeDocument/2006/customXml" ds:itemID="{0FC0E16E-CEF1-4B94-85FD-16A486B4A383}">
  <ds:schemaRefs>
    <ds:schemaRef ds:uri="http://www.w3.org/2001/XMLSchema"/>
    <ds:schemaRef ds:uri="http://www.zhaw.ch/AccessibilityAddI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376</TotalTime>
  <Words>2027</Words>
  <Application>Microsoft Office PowerPoint</Application>
  <PresentationFormat>Προβολή στην οθόνη (4:3)</PresentationFormat>
  <Paragraphs>296</Paragraphs>
  <Slides>38</Slides>
  <Notes>5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38</vt:i4>
      </vt:variant>
    </vt:vector>
  </HeadingPairs>
  <TitlesOfParts>
    <vt:vector size="39" baseType="lpstr">
      <vt:lpstr>Θέμα του Office</vt:lpstr>
      <vt:lpstr>Διοίκηση Λειτουργιών  και Παραγωγής</vt:lpstr>
      <vt:lpstr>Χρηματοδότηση </vt:lpstr>
      <vt:lpstr>Σκοποί ενότητας </vt:lpstr>
      <vt:lpstr>Περιεχόμενα ενότητας</vt:lpstr>
      <vt:lpstr>Ο ρόλος του συστήματος παραγωγής (1 από 2)</vt:lpstr>
      <vt:lpstr>Ο ρόλος του συστήματος παραγωγής (2 από 2)</vt:lpstr>
      <vt:lpstr>Ανάλυση εσωτερικού περιβάλλοντος (1 από 2)</vt:lpstr>
      <vt:lpstr>Ανάλυση εσωτερικού περιβάλλοντος (2 από 2)</vt:lpstr>
      <vt:lpstr>Ανάλυση εξωτερικού περιβάλλοντος (1 από 5)</vt:lpstr>
      <vt:lpstr>Ανάλυση εξωτερικού περιβάλλοντος (2 από 5)</vt:lpstr>
      <vt:lpstr>Ανάλυση εξωτερικού περιβάλλοντος (3 από 5)</vt:lpstr>
      <vt:lpstr>Ανάλυση εξωτερικού περιβάλλοντος (4 από 5)</vt:lpstr>
      <vt:lpstr>Ανάλυση εξωτερικού περιβάλλοντος (5 από 5)</vt:lpstr>
      <vt:lpstr>Ανάγκη για ευελιξία και προσαρμοστικότητα (1 από 2)</vt:lpstr>
      <vt:lpstr>Ανάγκη για ευελιξία και προσαρμοστικότητα (2 από 2)</vt:lpstr>
      <vt:lpstr>Επιχειρηματική στρατηγική  (1 από 3)</vt:lpstr>
      <vt:lpstr>Επιχειρηματική στρατηγική  (2 από 3)</vt:lpstr>
      <vt:lpstr>Επιχειρηματική στρατηγική  (3 από 3)</vt:lpstr>
      <vt:lpstr>Διαμόρφωση επιχειρηματικής στρατηγικής</vt:lpstr>
      <vt:lpstr>Στρατηγική παραγωγής  (1 από 2)</vt:lpstr>
      <vt:lpstr>Στρατηγική παραγωγής  (2 από 2)</vt:lpstr>
      <vt:lpstr>Εναλλακτικές στρατηγικές παραγωγής</vt:lpstr>
      <vt:lpstr>Στρατηγική ανταγωνισμού με χαμηλό κόστος (1 από 2)</vt:lpstr>
      <vt:lpstr>Στρατηγική ανταγωνισμού με χαμηλό κόστος (2 από 2)</vt:lpstr>
      <vt:lpstr>Στρατηγική ανταγωνισμού με διαφοροποίηση (1 από 2) </vt:lpstr>
      <vt:lpstr>Στρατηγική ανταγωνισμού με διαφοροποίηση (2 από 2) </vt:lpstr>
      <vt:lpstr>Αρχές ανταγωνισμού για επιτυχία ΜΜΕ</vt:lpstr>
      <vt:lpstr>Βασικές κατηγορίες αποφάσεων παραγωγής</vt:lpstr>
      <vt:lpstr>Πολιτική σε θέματα ποιότητας</vt:lpstr>
      <vt:lpstr>Πολιτική σε θέματα παραγωγικής δυναμικότητας</vt:lpstr>
      <vt:lpstr>Πολιτική σε θέματα ανθρώπινου δυναμικού</vt:lpstr>
      <vt:lpstr>Πολιτική σε θέματα καθετοποίησης</vt:lpstr>
      <vt:lpstr>Πολιτική σε θέματα τεχνολογίας</vt:lpstr>
      <vt:lpstr>Πολιτική για αποθέματα</vt:lpstr>
      <vt:lpstr>Τέλος Ενότητας</vt:lpstr>
      <vt:lpstr>Σημείωμα Αναφοράς</vt:lpstr>
      <vt:lpstr>Σημείωμα Αδειοδότησης</vt:lpstr>
      <vt:lpstr>Διατήρηση Σημειωμάτων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Διοίκηση Λειτουργιών  και Παραγωγής</dc:title>
  <dc:creator>user</dc:creator>
  <cp:lastModifiedBy>eLearning</cp:lastModifiedBy>
  <cp:revision>97</cp:revision>
  <dcterms:created xsi:type="dcterms:W3CDTF">2013-12-17T10:39:03Z</dcterms:created>
  <dcterms:modified xsi:type="dcterms:W3CDTF">2015-11-16T15:39:07Z</dcterms:modified>
</cp:coreProperties>
</file>