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9"/>
  </p:notesMasterIdLst>
  <p:sldIdLst>
    <p:sldId id="257" r:id="rId3"/>
    <p:sldId id="264" r:id="rId4"/>
    <p:sldId id="268" r:id="rId5"/>
    <p:sldId id="269" r:id="rId6"/>
    <p:sldId id="270" r:id="rId7"/>
    <p:sldId id="297" r:id="rId8"/>
    <p:sldId id="300" r:id="rId9"/>
    <p:sldId id="307" r:id="rId10"/>
    <p:sldId id="310" r:id="rId11"/>
    <p:sldId id="312" r:id="rId12"/>
    <p:sldId id="353" r:id="rId13"/>
    <p:sldId id="364" r:id="rId14"/>
    <p:sldId id="357" r:id="rId15"/>
    <p:sldId id="358" r:id="rId16"/>
    <p:sldId id="359" r:id="rId17"/>
    <p:sldId id="365" r:id="rId18"/>
    <p:sldId id="366" r:id="rId19"/>
    <p:sldId id="360"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266" r:id="rId41"/>
    <p:sldId id="271" r:id="rId42"/>
    <p:sldId id="258" r:id="rId43"/>
    <p:sldId id="259" r:id="rId44"/>
    <p:sldId id="260" r:id="rId45"/>
    <p:sldId id="272" r:id="rId46"/>
    <p:sldId id="273" r:id="rId47"/>
    <p:sldId id="261" r:id="rId48"/>
  </p:sldIdLst>
  <p:sldSz cx="9144000" cy="6858000" type="screen4x3"/>
  <p:notesSz cx="6858000" cy="9144000"/>
  <p:custDataLst>
    <p:tags r:id="rId5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81" autoAdjust="0"/>
    <p:restoredTop sz="94190" autoAdjust="0"/>
  </p:normalViewPr>
  <p:slideViewPr>
    <p:cSldViewPr>
      <p:cViewPr varScale="1">
        <p:scale>
          <a:sx n="84" d="100"/>
          <a:sy n="84" d="100"/>
        </p:scale>
        <p:origin x="102" y="4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FAE34-A9BA-4005-8175-E6F8E72C8B1C}" type="datetimeFigureOut">
              <a:rPr lang="el-GR" smtClean="0"/>
              <a:t>4/11/2015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0790D-22C5-45BB-A770-83CDE294324C}" type="slidenum">
              <a:rPr lang="el-GR" smtClean="0"/>
              <a:t>‹#›</a:t>
            </a:fld>
            <a:endParaRPr lang="el-GR"/>
          </a:p>
        </p:txBody>
      </p:sp>
    </p:spTree>
    <p:extLst>
      <p:ext uri="{BB962C8B-B14F-4D97-AF65-F5344CB8AC3E}">
        <p14:creationId xmlns:p14="http://schemas.microsoft.com/office/powerpoint/2010/main" val="379608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8216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214490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0773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97106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72778FE-CCD2-41F1-8A84-4E6A2B90B8E0}" type="datetimeFigureOut">
              <a:rPr lang="el-GR" smtClean="0"/>
              <a:t>4/11/2015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5605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11558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72778FE-CCD2-41F1-8A84-4E6A2B90B8E0}" type="datetimeFigureOut">
              <a:rPr lang="el-GR" smtClean="0"/>
              <a:t>4/11/2015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104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72778FE-CCD2-41F1-8A84-4E6A2B90B8E0}" type="datetimeFigureOut">
              <a:rPr lang="el-GR" smtClean="0"/>
              <a:t>4/11/2015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20479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2778FE-CCD2-41F1-8A84-4E6A2B90B8E0}" type="datetimeFigureOut">
              <a:rPr lang="el-GR" smtClean="0"/>
              <a:t>4/11/2015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7439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7729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72778FE-CCD2-41F1-8A84-4E6A2B90B8E0}" type="datetimeFigureOut">
              <a:rPr lang="el-GR" smtClean="0"/>
              <a:t>4/11/2015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675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778FE-CCD2-41F1-8A84-4E6A2B90B8E0}" type="datetimeFigureOut">
              <a:rPr lang="el-GR" smtClean="0"/>
              <a:t>4/11/2015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EB8D-302B-4BB7-AB7B-5E18E67E8EEA}" type="slidenum">
              <a:rPr lang="el-GR" smtClean="0"/>
              <a:t>‹#›</a:t>
            </a:fld>
            <a:endParaRPr lang="el-GR"/>
          </a:p>
        </p:txBody>
      </p:sp>
    </p:spTree>
    <p:extLst>
      <p:ext uri="{BB962C8B-B14F-4D97-AF65-F5344CB8AC3E}">
        <p14:creationId xmlns:p14="http://schemas.microsoft.com/office/powerpoint/2010/main" val="11625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sa/4.0/deed.e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39.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4.xml"/><Relationship Id="rId3" Type="http://schemas.openxmlformats.org/officeDocument/2006/relationships/slideLayout" Target="../slideLayouts/slideLayout6.xml"/><Relationship Id="rId7" Type="http://schemas.openxmlformats.org/officeDocument/2006/relationships/slide" Target="slide9.xml"/><Relationship Id="rId12" Type="http://schemas.openxmlformats.org/officeDocument/2006/relationships/slide" Target="slide19.xml"/><Relationship Id="rId2" Type="http://schemas.openxmlformats.org/officeDocument/2006/relationships/tags" Target="../tags/tag5.xml"/><Relationship Id="rId16" Type="http://schemas.openxmlformats.org/officeDocument/2006/relationships/slide" Target="slide36.xml"/><Relationship Id="rId1" Type="http://schemas.openxmlformats.org/officeDocument/2006/relationships/tags" Target="../tags/tag4.xml"/><Relationship Id="rId6" Type="http://schemas.openxmlformats.org/officeDocument/2006/relationships/slide" Target="slide7.xml"/><Relationship Id="rId11" Type="http://schemas.openxmlformats.org/officeDocument/2006/relationships/slide" Target="slide17.xml"/><Relationship Id="rId5" Type="http://schemas.openxmlformats.org/officeDocument/2006/relationships/slide" Target="slide5.xml"/><Relationship Id="rId15" Type="http://schemas.openxmlformats.org/officeDocument/2006/relationships/slide" Target="slide31.xml"/><Relationship Id="rId10" Type="http://schemas.openxmlformats.org/officeDocument/2006/relationships/slide" Target="slide16.xml"/><Relationship Id="rId4" Type="http://schemas.openxmlformats.org/officeDocument/2006/relationships/slide" Target="slide39.xml"/><Relationship Id="rId9" Type="http://schemas.openxmlformats.org/officeDocument/2006/relationships/slide" Target="slide12.xml"/><Relationship Id="rId14" Type="http://schemas.openxmlformats.org/officeDocument/2006/relationships/slide" Target="slide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dev.teilar.gr/courses/.../index.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19.png"/><Relationship Id="rId4" Type="http://schemas.openxmlformats.org/officeDocument/2006/relationships/hyperlink" Target="http://creativecommons.org/licenses/by-nc-sa/4.0/deed.el"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Ομάδα 1" descr="Λογότυπο του Τεϊ Θεσσαλίας. Τεχνολογικό εκπαιδευτικό ίδρυμα Θεσσαλίας."/>
          <p:cNvGrpSpPr>
            <a:grpSpLocks/>
          </p:cNvGrpSpPr>
          <p:nvPr/>
        </p:nvGrpSpPr>
        <p:grpSpPr bwMode="auto">
          <a:xfrm>
            <a:off x="611188" y="406400"/>
            <a:ext cx="3455987" cy="1093420"/>
            <a:chOff x="611559" y="406230"/>
            <a:chExt cx="3456384" cy="1093809"/>
          </a:xfrm>
        </p:grpSpPr>
        <p:pic>
          <p:nvPicPr>
            <p:cNvPr id="3" name="Εικόνα 1" descr="Λογότυπο του Τεϊ Θεσσαλίας." title="Λογότυπο του Ιδρύματος.">
              <a:hlinkClick r:id="rId3" tooltip="Μετάβαση στην ιστοσελίδα του Ιδρύματος"/>
            </p:cNvPr>
            <p:cNvPicPr>
              <a:picLocks noChangeAspect="1" noChangeArrowheads="1"/>
            </p:cNvPicPr>
            <p:nvPr/>
          </p:nvPicPr>
          <p:blipFill>
            <a:blip r:embed="rId4"/>
            <a:srcRect/>
            <a:stretch>
              <a:fillRect/>
            </a:stretch>
          </p:blipFill>
          <p:spPr bwMode="gray">
            <a:xfrm>
              <a:off x="611559" y="406230"/>
              <a:ext cx="1079624" cy="10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Θέση περιεχομένου 1"/>
            <p:cNvSpPr txBox="1">
              <a:spLocks noChangeArrowheads="1"/>
            </p:cNvSpPr>
            <p:nvPr/>
          </p:nvSpPr>
          <p:spPr bwMode="auto">
            <a:xfrm>
              <a:off x="1810182" y="484376"/>
              <a:ext cx="22577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000" dirty="0"/>
                <a:t>Τεχνολογικό Εκπαιδευτικό </a:t>
              </a:r>
            </a:p>
            <a:p>
              <a:pPr eaLnBrk="1" hangingPunct="1"/>
              <a:r>
                <a:rPr lang="el-GR" sz="2000" dirty="0"/>
                <a:t>Ίδρυμα Θεσσαλίας</a:t>
              </a:r>
            </a:p>
          </p:txBody>
        </p:sp>
      </p:grpSp>
      <p:sp>
        <p:nvSpPr>
          <p:cNvPr id="2" name="Τίτλος 1"/>
          <p:cNvSpPr>
            <a:spLocks noGrp="1"/>
          </p:cNvSpPr>
          <p:nvPr>
            <p:ph type="ctrTitle"/>
          </p:nvPr>
        </p:nvSpPr>
        <p:spPr>
          <a:xfrm>
            <a:off x="76200" y="1676400"/>
            <a:ext cx="8839200" cy="1470025"/>
          </a:xfrm>
        </p:spPr>
        <p:txBody>
          <a:bodyPr>
            <a:normAutofit fontScale="90000"/>
          </a:bodyPr>
          <a:lstStyle/>
          <a:p>
            <a:r>
              <a:rPr lang="el-GR" b="1" dirty="0" smtClean="0">
                <a:solidFill>
                  <a:prstClr val="black"/>
                </a:solidFill>
              </a:rPr>
              <a:t>Προγραμματισμός</a:t>
            </a:r>
            <a:r>
              <a:rPr lang="en-US" b="1" dirty="0" smtClean="0">
                <a:solidFill>
                  <a:prstClr val="black"/>
                </a:solidFill>
              </a:rPr>
              <a:t> </a:t>
            </a:r>
            <a:r>
              <a:rPr lang="el-GR" b="1" dirty="0" smtClean="0">
                <a:solidFill>
                  <a:prstClr val="black"/>
                </a:solidFill>
              </a:rPr>
              <a:t>                   Επιχειρησιακών Πόρων -                                                      </a:t>
            </a:r>
            <a:r>
              <a:rPr lang="en-US" b="1" dirty="0" smtClean="0">
                <a:solidFill>
                  <a:prstClr val="black"/>
                </a:solidFill>
              </a:rPr>
              <a:t>Enterprise </a:t>
            </a:r>
            <a:r>
              <a:rPr lang="en-US" b="1" dirty="0">
                <a:solidFill>
                  <a:prstClr val="black"/>
                </a:solidFill>
              </a:rPr>
              <a:t>Resource </a:t>
            </a:r>
            <a:r>
              <a:rPr lang="en-US" b="1" dirty="0" smtClean="0">
                <a:solidFill>
                  <a:prstClr val="black"/>
                </a:solidFill>
              </a:rPr>
              <a:t>Planning</a:t>
            </a:r>
            <a:endParaRPr lang="el-GR" dirty="0"/>
          </a:p>
        </p:txBody>
      </p:sp>
      <p:sp>
        <p:nvSpPr>
          <p:cNvPr id="6" name="Θέση περιεχομένου 2"/>
          <p:cNvSpPr txBox="1">
            <a:spLocks/>
          </p:cNvSpPr>
          <p:nvPr/>
        </p:nvSpPr>
        <p:spPr>
          <a:xfrm>
            <a:off x="1295400" y="3323930"/>
            <a:ext cx="6705600" cy="2362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800"/>
              </a:spcAft>
              <a:buNone/>
              <a:defRPr/>
            </a:pPr>
            <a:r>
              <a:rPr lang="el-GR" sz="2800" b="1" dirty="0" smtClean="0">
                <a:solidFill>
                  <a:prstClr val="black"/>
                </a:solidFill>
                <a:ea typeface="+mj-ea"/>
                <a:cs typeface="+mj-cs"/>
              </a:rPr>
              <a:t>Ενότητα </a:t>
            </a:r>
            <a:r>
              <a:rPr lang="en-US" sz="2800" b="1" dirty="0" smtClean="0">
                <a:solidFill>
                  <a:prstClr val="black"/>
                </a:solidFill>
                <a:ea typeface="+mj-ea"/>
                <a:cs typeface="+mj-cs"/>
              </a:rPr>
              <a:t>7:</a:t>
            </a:r>
            <a:r>
              <a:rPr lang="el-GR" sz="2800" b="1" dirty="0" smtClean="0">
                <a:solidFill>
                  <a:prstClr val="black"/>
                </a:solidFill>
                <a:ea typeface="+mj-ea"/>
                <a:cs typeface="+mj-cs"/>
              </a:rPr>
              <a:t>  </a:t>
            </a:r>
            <a:r>
              <a:rPr lang="el-GR" sz="2800" b="1" dirty="0">
                <a:solidFill>
                  <a:prstClr val="black"/>
                </a:solidFill>
                <a:ea typeface="+mj-ea"/>
                <a:cs typeface="+mj-cs"/>
              </a:rPr>
              <a:t>Διαχείριση </a:t>
            </a:r>
            <a:r>
              <a:rPr lang="en-US" sz="2800" b="1" dirty="0" smtClean="0">
                <a:solidFill>
                  <a:prstClr val="black"/>
                </a:solidFill>
                <a:ea typeface="+mj-ea"/>
                <a:cs typeface="+mj-cs"/>
              </a:rPr>
              <a:t>ERP </a:t>
            </a:r>
            <a:r>
              <a:rPr lang="el-GR" sz="2800" b="1" dirty="0" smtClean="0">
                <a:solidFill>
                  <a:prstClr val="black"/>
                </a:solidFill>
                <a:ea typeface="+mj-ea"/>
                <a:cs typeface="+mj-cs"/>
              </a:rPr>
              <a:t>Έργων</a:t>
            </a:r>
            <a:endParaRPr lang="el-GR" sz="2800" dirty="0" smtClean="0">
              <a:solidFill>
                <a:prstClr val="black"/>
              </a:solidFill>
              <a:ea typeface="+mj-ea"/>
              <a:cs typeface="+mj-cs"/>
            </a:endParaRPr>
          </a:p>
          <a:p>
            <a:pPr marL="0" indent="0" algn="ctr" fontAlgn="auto">
              <a:spcBef>
                <a:spcPts val="0"/>
              </a:spcBef>
              <a:spcAft>
                <a:spcPts val="1000"/>
              </a:spcAft>
              <a:buFont typeface="Arial" pitchFamily="34" charset="0"/>
              <a:buNone/>
              <a:defRPr/>
            </a:pPr>
            <a:r>
              <a:rPr lang="el-GR" sz="2800" dirty="0" smtClean="0">
                <a:solidFill>
                  <a:prstClr val="black"/>
                </a:solidFill>
                <a:ea typeface="+mj-ea"/>
                <a:cs typeface="+mj-cs"/>
              </a:rPr>
              <a:t> </a:t>
            </a:r>
            <a:r>
              <a:rPr lang="el-GR" sz="2800" dirty="0" smtClean="0"/>
              <a:t>   Καθηγητής Δρ. </a:t>
            </a:r>
            <a:r>
              <a:rPr lang="el-GR" sz="2800" dirty="0" smtClean="0">
                <a:solidFill>
                  <a:prstClr val="black"/>
                </a:solidFill>
                <a:ea typeface="+mj-ea"/>
                <a:cs typeface="+mj-cs"/>
              </a:rPr>
              <a:t>Παναγιώτης </a:t>
            </a:r>
            <a:r>
              <a:rPr lang="el-GR" sz="2800" dirty="0" err="1" smtClean="0">
                <a:solidFill>
                  <a:prstClr val="black"/>
                </a:solidFill>
                <a:ea typeface="+mj-ea"/>
                <a:cs typeface="+mj-cs"/>
              </a:rPr>
              <a:t>Φιτσιλής</a:t>
            </a:r>
            <a:r>
              <a:rPr lang="el-GR" sz="2800" dirty="0" smtClean="0">
                <a:solidFill>
                  <a:prstClr val="black"/>
                </a:solidFill>
                <a:ea typeface="+mj-ea"/>
                <a:cs typeface="+mj-cs"/>
              </a:rPr>
              <a:t> </a:t>
            </a:r>
          </a:p>
          <a:p>
            <a:pPr marL="0" indent="0" algn="ctr" fontAlgn="auto">
              <a:spcBef>
                <a:spcPts val="0"/>
              </a:spcBef>
              <a:buFont typeface="Arial" pitchFamily="34" charset="0"/>
              <a:buNone/>
              <a:defRPr/>
            </a:pPr>
            <a:r>
              <a:rPr lang="el-GR" sz="2800" dirty="0" smtClean="0">
                <a:solidFill>
                  <a:prstClr val="black"/>
                </a:solidFill>
                <a:ea typeface="+mj-ea"/>
                <a:cs typeface="+mj-cs"/>
              </a:rPr>
              <a:t>Σχολή Διοίκησης &amp; Οικονομίας</a:t>
            </a:r>
          </a:p>
          <a:p>
            <a:pPr marL="0" indent="0" algn="ctr">
              <a:spcBef>
                <a:spcPts val="0"/>
              </a:spcBef>
              <a:buNone/>
              <a:defRPr/>
            </a:pPr>
            <a:r>
              <a:rPr lang="el-GR" sz="2800" dirty="0">
                <a:solidFill>
                  <a:prstClr val="black"/>
                </a:solidFill>
              </a:rPr>
              <a:t>Τμήμα </a:t>
            </a:r>
            <a:r>
              <a:rPr lang="el-GR" sz="2800" dirty="0" smtClean="0">
                <a:solidFill>
                  <a:prstClr val="black"/>
                </a:solidFill>
              </a:rPr>
              <a:t>Διοίκησης Επιχειρήσεων </a:t>
            </a:r>
            <a:endParaRPr lang="el-GR" sz="2800" dirty="0">
              <a:solidFill>
                <a:prstClr val="black"/>
              </a:solidFill>
            </a:endParaRPr>
          </a:p>
        </p:txBody>
      </p:sp>
      <p:pic>
        <p:nvPicPr>
          <p:cNvPr id="9" name="Εικόνα 2" descr=" Λογότυπο για άδειες χρήσης creative commons, b y, n c, s a ">
            <a:hlinkClick r:id="rId5" tooltip="Μετάβαση στην Άδεια Χρήσης"/>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8175" y="5971167"/>
            <a:ext cx="1583921" cy="554177"/>
          </a:xfrm>
          <a:prstGeom prst="rect">
            <a:avLst/>
          </a:prstGeom>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a:hlinkClick r:id="rId7" tooltip="Μετάβαση σε www.edulll.gr"/>
          </p:cNvPr>
          <p:cNvPicPr>
            <a:picLocks noChangeAspect="1" noChangeArrowheads="1"/>
          </p:cNvPicPr>
          <p:nvPr/>
        </p:nvPicPr>
        <p:blipFill>
          <a:blip r:embed="rId8"/>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8916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7283"/>
            <a:ext cx="8229600" cy="1143000"/>
          </a:xfrm>
        </p:spPr>
        <p:txBody>
          <a:bodyPr>
            <a:normAutofit fontScale="90000"/>
          </a:bodyPr>
          <a:lstStyle/>
          <a:p>
            <a:r>
              <a:rPr lang="el-GR" b="1" dirty="0"/>
              <a:t>Επίπεδο δραστηριότητας </a:t>
            </a:r>
            <a:r>
              <a:rPr lang="el-GR" b="1" dirty="0" smtClean="0"/>
              <a:t>                   ανά </a:t>
            </a:r>
            <a:r>
              <a:rPr lang="el-GR" b="1" dirty="0"/>
              <a:t>φάση του έργου</a:t>
            </a:r>
          </a:p>
        </p:txBody>
      </p:sp>
      <p:pic>
        <p:nvPicPr>
          <p:cNvPr id="3" name="Εικόνα 2" descr="[DECORATIVE]"/>
          <p:cNvPicPr>
            <a:picLocks noChangeAspect="1"/>
          </p:cNvPicPr>
          <p:nvPr/>
        </p:nvPicPr>
        <p:blipFill>
          <a:blip r:embed="rId3"/>
          <a:stretch>
            <a:fillRect/>
          </a:stretch>
        </p:blipFill>
        <p:spPr>
          <a:xfrm>
            <a:off x="1121101" y="1150070"/>
            <a:ext cx="6498899" cy="5377138"/>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027973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274638"/>
            <a:ext cx="8991600" cy="1143000"/>
          </a:xfrm>
        </p:spPr>
        <p:txBody>
          <a:bodyPr>
            <a:normAutofit fontScale="90000"/>
          </a:bodyPr>
          <a:lstStyle/>
          <a:p>
            <a:r>
              <a:rPr lang="el-GR" b="1" dirty="0"/>
              <a:t>Γιατί τα έργα διαχείρισης λογισμικού διαφέρουν;</a:t>
            </a:r>
          </a:p>
        </p:txBody>
      </p:sp>
      <p:sp>
        <p:nvSpPr>
          <p:cNvPr id="4" name="Ορθογώνιο 3"/>
          <p:cNvSpPr/>
          <p:nvPr/>
        </p:nvSpPr>
        <p:spPr>
          <a:xfrm>
            <a:off x="304800" y="1543275"/>
            <a:ext cx="8267700" cy="4687437"/>
          </a:xfrm>
          <a:prstGeom prst="rect">
            <a:avLst/>
          </a:prstGeom>
        </p:spPr>
        <p:txBody>
          <a:bodyPr wrap="square">
            <a:spAutoFit/>
          </a:bodyPr>
          <a:lstStyle/>
          <a:p>
            <a:pPr marL="285750" lvl="0" indent="-285750">
              <a:lnSpc>
                <a:spcPct val="90000"/>
              </a:lnSpc>
              <a:spcBef>
                <a:spcPts val="1000"/>
              </a:spcBef>
              <a:buFont typeface="Arial" panose="020B0604020202020204" pitchFamily="34" charset="0"/>
              <a:buChar char="•"/>
            </a:pPr>
            <a:r>
              <a:rPr lang="el-GR" sz="1600" b="1" dirty="0">
                <a:solidFill>
                  <a:prstClr val="black"/>
                </a:solidFill>
              </a:rPr>
              <a:t>Άυλο:</a:t>
            </a:r>
            <a:r>
              <a:rPr lang="el-GR" sz="1600" dirty="0">
                <a:solidFill>
                  <a:prstClr val="black"/>
                </a:solidFill>
              </a:rPr>
              <a:t> Μπορούμε πολύ εύκολα να δούμε την πρόοδο που επιτελείται στην κατασκευή μιας γέφυρας ενώ κάτι τέτοιο είναι αρκετά πιο δύσκολο στην ανάπτυξη λογισμικού. </a:t>
            </a:r>
          </a:p>
          <a:p>
            <a:pPr marL="285750" lvl="0" indent="-285750">
              <a:lnSpc>
                <a:spcPct val="90000"/>
              </a:lnSpc>
              <a:spcBef>
                <a:spcPts val="1000"/>
              </a:spcBef>
              <a:buFont typeface="Arial" panose="020B0604020202020204" pitchFamily="34" charset="0"/>
              <a:buChar char="•"/>
            </a:pPr>
            <a:r>
              <a:rPr lang="el-GR" sz="1600" b="1" dirty="0">
                <a:solidFill>
                  <a:prstClr val="black"/>
                </a:solidFill>
              </a:rPr>
              <a:t>Πολύπλοκο:</a:t>
            </a:r>
            <a:r>
              <a:rPr lang="el-GR" sz="1600" dirty="0">
                <a:solidFill>
                  <a:prstClr val="black"/>
                </a:solidFill>
              </a:rPr>
              <a:t> Κατά μέσο όρο το λογισμικό είναι πιο πολύπλοκο από άλλα προϊόντα αντίστοιχης τιμής. Κατ’ </a:t>
            </a:r>
            <a:r>
              <a:rPr lang="el-GR" sz="1600" dirty="0" err="1">
                <a:solidFill>
                  <a:prstClr val="black"/>
                </a:solidFill>
              </a:rPr>
              <a:t>ουσίαν</a:t>
            </a:r>
            <a:r>
              <a:rPr lang="el-GR" sz="1600" dirty="0">
                <a:solidFill>
                  <a:prstClr val="black"/>
                </a:solidFill>
              </a:rPr>
              <a:t> ενώ υπάρχει ένα μέγιστο ύψος που μπορεί να φτάσει μια γέφυρα δεν υπάρχει μέγιστος αριθμός γραμμών κώδικα που μπορεί να έχει ένα σύστημα λογισμικού. Εδώ θα πρέπει να σημειώσουμε ότι η πολυπλοκότητα αυξάνεται με μη γραμμικό τρόπο σε σχέση με το μέγεθος του συστήματος. </a:t>
            </a:r>
          </a:p>
          <a:p>
            <a:pPr marL="285750" lvl="0" indent="-285750">
              <a:lnSpc>
                <a:spcPct val="90000"/>
              </a:lnSpc>
              <a:spcBef>
                <a:spcPts val="1000"/>
              </a:spcBef>
              <a:buFont typeface="Arial" panose="020B0604020202020204" pitchFamily="34" charset="0"/>
              <a:buChar char="•"/>
            </a:pPr>
            <a:r>
              <a:rPr lang="el-GR" sz="1600" b="1" dirty="0">
                <a:solidFill>
                  <a:prstClr val="black"/>
                </a:solidFill>
              </a:rPr>
              <a:t>Εύπλαστο:</a:t>
            </a:r>
            <a:r>
              <a:rPr lang="el-GR" sz="1600" dirty="0">
                <a:solidFill>
                  <a:prstClr val="black"/>
                </a:solidFill>
              </a:rPr>
              <a:t> Το γεγονός ότι το λογισμικό είναι άυλο, σημαίνει ότι έχει τη δυνατότητα να αλλάζει εύκολα και γρήγορα. Ταυτόχρονα </a:t>
            </a:r>
            <a:r>
              <a:rPr lang="el-GR" sz="1600" dirty="0" err="1">
                <a:solidFill>
                  <a:prstClr val="black"/>
                </a:solidFill>
              </a:rPr>
              <a:t>μοντελοποιεί</a:t>
            </a:r>
            <a:r>
              <a:rPr lang="el-GR" sz="1600" dirty="0">
                <a:solidFill>
                  <a:prstClr val="black"/>
                </a:solidFill>
              </a:rPr>
              <a:t> τον τρόπο εργασίας των ατόμων, γεγονός που οδηγεί σε πολλές και σύνθετες αλλαγές στο αντικείμενο των έργων. Έτσι ενώ σε άλλα έργα η διαχείριση αλλαγών αποτελεί μια τετριμμένη διαδικασία στα έργα ανάπτυξης λογισμικού αποτελεί βασική διαδικασία και πολλές φορές ενέχει κινδύνους.</a:t>
            </a:r>
          </a:p>
          <a:p>
            <a:pPr marL="285750" lvl="0" indent="-285750">
              <a:lnSpc>
                <a:spcPct val="90000"/>
              </a:lnSpc>
              <a:spcBef>
                <a:spcPts val="1000"/>
              </a:spcBef>
              <a:buFont typeface="Arial" panose="020B0604020202020204" pitchFamily="34" charset="0"/>
              <a:buChar char="•"/>
            </a:pPr>
            <a:r>
              <a:rPr lang="el-GR" sz="1600" b="1" dirty="0">
                <a:solidFill>
                  <a:prstClr val="black"/>
                </a:solidFill>
              </a:rPr>
              <a:t>Διαθέσιμη τεχνολογία:</a:t>
            </a:r>
            <a:r>
              <a:rPr lang="el-GR" sz="1600" dirty="0">
                <a:solidFill>
                  <a:prstClr val="black"/>
                </a:solidFill>
              </a:rPr>
              <a:t> Κανένας δε θα διαφωνήσει με το γεγονός ότι η τεχνολογία εξελίσσεται με ραγδαίους ρυθμούς με συνέπεια τη δυσκολία διαχείρισης των τεχνολογικών αλλαγών. Αποτελεί συνηθισμένο φαινόμενο στα έργα ανάπτυξης λογισμικού η ύπαρξη προβλημάτων ολοκλήρωσης μεταξύ διαφορετικών εκδόσεων του λογισμικού, η ταυτόχρονη συνύπαρξη εργαλείων διαφορετικών εκδόσεων κ.λπ. Συνεπώς η αλλαγή της τεχνολογίας αποτελεί για τα έργα ανάπτυξης λογισμικού έναν σταθερό παράγοντα αστάθειας που θα πρέπει να λαμβάνουμε πάντα σοβαρά υπόψη. </a:t>
            </a: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236152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274638"/>
            <a:ext cx="8991600" cy="1143000"/>
          </a:xfrm>
        </p:spPr>
        <p:txBody>
          <a:bodyPr>
            <a:normAutofit fontScale="90000"/>
          </a:bodyPr>
          <a:lstStyle/>
          <a:p>
            <a:r>
              <a:rPr lang="el-GR" b="1" dirty="0"/>
              <a:t>Κρίσιμοι Παράγοντες Επιτυχίας για ένα έργο ERP</a:t>
            </a:r>
          </a:p>
        </p:txBody>
      </p:sp>
      <p:sp>
        <p:nvSpPr>
          <p:cNvPr id="3" name="Ορθογώνιο 2"/>
          <p:cNvSpPr/>
          <p:nvPr/>
        </p:nvSpPr>
        <p:spPr>
          <a:xfrm>
            <a:off x="172039" y="1752600"/>
            <a:ext cx="8686800" cy="3416320"/>
          </a:xfrm>
          <a:prstGeom prst="rect">
            <a:avLst/>
          </a:prstGeom>
        </p:spPr>
        <p:txBody>
          <a:bodyPr wrap="square">
            <a:spAutoFit/>
          </a:bodyPr>
          <a:lstStyle/>
          <a:p>
            <a:pPr marL="285750" indent="-285750">
              <a:buFont typeface="Arial" panose="020B0604020202020204" pitchFamily="34" charset="0"/>
              <a:buChar char="•"/>
            </a:pPr>
            <a:r>
              <a:rPr lang="el-GR" dirty="0"/>
              <a:t>Υποστήριξη και δέσμευση της </a:t>
            </a:r>
            <a:r>
              <a:rPr lang="el-GR" dirty="0" smtClean="0"/>
              <a:t>διοίκησης.</a:t>
            </a:r>
            <a:endParaRPr lang="el-GR" dirty="0"/>
          </a:p>
          <a:p>
            <a:pPr marL="285750" indent="-285750">
              <a:buFont typeface="Arial" panose="020B0604020202020204" pitchFamily="34" charset="0"/>
              <a:buChar char="•"/>
            </a:pPr>
            <a:r>
              <a:rPr lang="el-GR" dirty="0"/>
              <a:t>Διοίκηση </a:t>
            </a:r>
            <a:r>
              <a:rPr lang="el-GR" dirty="0" smtClean="0"/>
              <a:t>έργου.</a:t>
            </a:r>
            <a:endParaRPr lang="el-GR" dirty="0"/>
          </a:p>
          <a:p>
            <a:pPr marL="285750" indent="-285750">
              <a:buFont typeface="Arial" panose="020B0604020202020204" pitchFamily="34" charset="0"/>
              <a:buChar char="•"/>
            </a:pPr>
            <a:r>
              <a:rPr lang="el-GR" dirty="0"/>
              <a:t>Διαχείριση της </a:t>
            </a:r>
            <a:r>
              <a:rPr lang="el-GR" dirty="0" smtClean="0"/>
              <a:t>αλλαγής.</a:t>
            </a:r>
            <a:endParaRPr lang="el-GR" dirty="0"/>
          </a:p>
          <a:p>
            <a:pPr marL="285750" indent="-285750">
              <a:buFont typeface="Arial" panose="020B0604020202020204" pitchFamily="34" charset="0"/>
              <a:buChar char="•"/>
            </a:pPr>
            <a:r>
              <a:rPr lang="el-GR" dirty="0"/>
              <a:t>Αναδιοργάνωση των επιχειρησιακών </a:t>
            </a:r>
            <a:r>
              <a:rPr lang="el-GR" dirty="0" smtClean="0"/>
              <a:t>διαδικασιών.</a:t>
            </a:r>
            <a:endParaRPr lang="el-GR" dirty="0"/>
          </a:p>
          <a:p>
            <a:pPr marL="285750" indent="-285750">
              <a:buFont typeface="Arial" panose="020B0604020202020204" pitchFamily="34" charset="0"/>
              <a:buChar char="•"/>
            </a:pPr>
            <a:r>
              <a:rPr lang="el-GR" dirty="0" smtClean="0"/>
              <a:t>Εκπαίδευση.</a:t>
            </a:r>
            <a:endParaRPr lang="el-GR" dirty="0"/>
          </a:p>
          <a:p>
            <a:pPr marL="285750" indent="-285750">
              <a:buFont typeface="Arial" panose="020B0604020202020204" pitchFamily="34" charset="0"/>
              <a:buChar char="•"/>
            </a:pPr>
            <a:r>
              <a:rPr lang="el-GR" dirty="0"/>
              <a:t>Σύνθεση και ικανότητες της ομάδας </a:t>
            </a:r>
            <a:r>
              <a:rPr lang="el-GR" dirty="0" smtClean="0"/>
              <a:t>έργου.</a:t>
            </a:r>
            <a:endParaRPr lang="el-GR" dirty="0"/>
          </a:p>
          <a:p>
            <a:pPr marL="285750" indent="-285750">
              <a:buFont typeface="Arial" panose="020B0604020202020204" pitchFamily="34" charset="0"/>
              <a:buChar char="•"/>
            </a:pPr>
            <a:r>
              <a:rPr lang="el-GR" dirty="0"/>
              <a:t>Επικοινωνία και </a:t>
            </a:r>
            <a:r>
              <a:rPr lang="el-GR" dirty="0" smtClean="0"/>
              <a:t>συνεργασία.</a:t>
            </a:r>
            <a:endParaRPr lang="el-GR" dirty="0"/>
          </a:p>
          <a:p>
            <a:pPr marL="285750" indent="-285750">
              <a:buFont typeface="Arial" panose="020B0604020202020204" pitchFamily="34" charset="0"/>
              <a:buChar char="•"/>
            </a:pPr>
            <a:r>
              <a:rPr lang="el-GR" dirty="0"/>
              <a:t>Διαχείριση των παλαιών συστημάτων (</a:t>
            </a:r>
            <a:r>
              <a:rPr lang="el-GR" dirty="0" err="1"/>
              <a:t>Legacy</a:t>
            </a:r>
            <a:r>
              <a:rPr lang="el-GR" dirty="0"/>
              <a:t> Systems) και </a:t>
            </a:r>
            <a:r>
              <a:rPr lang="el-GR" dirty="0" smtClean="0"/>
              <a:t>δεδομένων.</a:t>
            </a:r>
            <a:endParaRPr lang="el-GR" dirty="0"/>
          </a:p>
          <a:p>
            <a:pPr marL="285750" indent="-285750">
              <a:buFont typeface="Arial" panose="020B0604020202020204" pitchFamily="34" charset="0"/>
              <a:buChar char="•"/>
            </a:pPr>
            <a:r>
              <a:rPr lang="el-GR" dirty="0"/>
              <a:t>Ηγεσία και αποτελεσματική λήψη </a:t>
            </a:r>
            <a:r>
              <a:rPr lang="el-GR" dirty="0" smtClean="0"/>
              <a:t>αποφάσεων.</a:t>
            </a:r>
            <a:endParaRPr lang="el-GR" dirty="0"/>
          </a:p>
          <a:p>
            <a:pPr marL="285750" indent="-285750">
              <a:buFont typeface="Arial" panose="020B0604020202020204" pitchFamily="34" charset="0"/>
              <a:buChar char="•"/>
            </a:pPr>
            <a:r>
              <a:rPr lang="el-GR" dirty="0"/>
              <a:t>Εργαλεία και ικανότητες του πωλητή/συμβούλου </a:t>
            </a:r>
            <a:r>
              <a:rPr lang="el-GR" dirty="0" smtClean="0"/>
              <a:t>υλοποίησης.</a:t>
            </a:r>
            <a:endParaRPr lang="el-GR" dirty="0"/>
          </a:p>
          <a:p>
            <a:pPr marL="285750" indent="-285750">
              <a:buFont typeface="Arial" panose="020B0604020202020204" pitchFamily="34" charset="0"/>
              <a:buChar char="•"/>
            </a:pPr>
            <a:r>
              <a:rPr lang="el-GR" dirty="0"/>
              <a:t>Ανάπτυξη του συστήματος, δοκιμές και αντιμετώπιση </a:t>
            </a:r>
            <a:r>
              <a:rPr lang="el-GR" dirty="0" smtClean="0"/>
              <a:t>προβλημάτων.</a:t>
            </a:r>
            <a:endParaRPr lang="el-GR" dirty="0"/>
          </a:p>
          <a:p>
            <a:pPr marL="285750" indent="-285750">
              <a:buFont typeface="Arial" panose="020B0604020202020204" pitchFamily="34" charset="0"/>
              <a:buChar char="•"/>
            </a:pPr>
            <a:r>
              <a:rPr lang="el-GR" dirty="0"/>
              <a:t>Συμμετοχή και υποστήριξη των χρηστών στο </a:t>
            </a:r>
            <a:r>
              <a:rPr lang="el-GR" dirty="0" smtClean="0"/>
              <a:t>έργο.</a:t>
            </a:r>
            <a:endParaRPr lang="el-GR"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506418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Οι συμμετέχοντες στο έργο ERP</a:t>
            </a:r>
          </a:p>
        </p:txBody>
      </p:sp>
      <p:pic>
        <p:nvPicPr>
          <p:cNvPr id="3" name="Εικόνα 2" descr="χρήστες του συστήματος υ αρ πι. Εταιρείες υλοποίησης έργων Η ΑΡ ΠΙ. Εταιρείες ανάπτυξης Η ΑΡ ΠΙ προιόντων."/>
          <p:cNvPicPr>
            <a:picLocks noChangeAspect="1"/>
          </p:cNvPicPr>
          <p:nvPr/>
        </p:nvPicPr>
        <p:blipFill>
          <a:blip r:embed="rId3"/>
          <a:stretch>
            <a:fillRect/>
          </a:stretch>
        </p:blipFill>
        <p:spPr>
          <a:xfrm>
            <a:off x="661077" y="1624427"/>
            <a:ext cx="7821846" cy="3609145"/>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709878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3600" b="1" dirty="0"/>
              <a:t>Συγκεντρωτική απεικόνιση των εμπλεκομένων μερών σε ένα έργο ERP</a:t>
            </a:r>
          </a:p>
        </p:txBody>
      </p:sp>
      <p:pic>
        <p:nvPicPr>
          <p:cNvPr id="4" name="Εικόνα 3" descr="[DECORATIVE]"/>
          <p:cNvPicPr>
            <a:picLocks noChangeAspect="1"/>
          </p:cNvPicPr>
          <p:nvPr/>
        </p:nvPicPr>
        <p:blipFill>
          <a:blip r:embed="rId3"/>
          <a:stretch>
            <a:fillRect/>
          </a:stretch>
        </p:blipFill>
        <p:spPr>
          <a:xfrm>
            <a:off x="1760078" y="1465952"/>
            <a:ext cx="5623843" cy="4872246"/>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995310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3200" b="1" dirty="0"/>
              <a:t>Κατηγοριοποίηση συμμετεχόντων σύμφωνα με το ενδιαφέρον και την επιρροή στο έργο</a:t>
            </a:r>
          </a:p>
        </p:txBody>
      </p:sp>
      <p:pic>
        <p:nvPicPr>
          <p:cNvPr id="3" name="Εικόνα 2" descr="Οι αγιάφοροι έχουν χαμηλό ενδιαφέρον και επιρροή οπότε τους χρησιμοποιούμε για απλή πληροφόρηση. Οι υποστηρικτές έχουν υφηλόενδιαφέρον αλλά χαμηλή επιρροή οπότε είναι αναγαία η πληροφόρησή τους. Οι λανθάνοντες έχουν υψηλή επιρροή αλλά χαμηλό ενδιαφέρον οπότε πρέπει να είναι ικανοποιημένοι. Οι Παρακινητές έχουν υψηλή επιρροή και υψηλό ενδιαφέρον οπότε απαιτούν στενή παρακολούθηση των αναγκών τους."/>
          <p:cNvPicPr>
            <a:picLocks noChangeAspect="1"/>
          </p:cNvPicPr>
          <p:nvPr/>
        </p:nvPicPr>
        <p:blipFill>
          <a:blip r:embed="rId3"/>
          <a:stretch>
            <a:fillRect/>
          </a:stretch>
        </p:blipFill>
        <p:spPr>
          <a:xfrm>
            <a:off x="1447800" y="1397879"/>
            <a:ext cx="5712447" cy="5005250"/>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656245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b="1" dirty="0"/>
              <a:t>Η ομάδα έργου </a:t>
            </a:r>
            <a:r>
              <a:rPr lang="en-US" b="1" dirty="0"/>
              <a:t>ERP</a:t>
            </a:r>
            <a:endParaRPr lang="el-GR" b="1" dirty="0"/>
          </a:p>
        </p:txBody>
      </p:sp>
      <p:sp>
        <p:nvSpPr>
          <p:cNvPr id="4" name="Ορθογώνιο 3"/>
          <p:cNvSpPr/>
          <p:nvPr/>
        </p:nvSpPr>
        <p:spPr>
          <a:xfrm>
            <a:off x="302836" y="2209800"/>
            <a:ext cx="8877300" cy="1938992"/>
          </a:xfrm>
          <a:prstGeom prst="rect">
            <a:avLst/>
          </a:prstGeom>
        </p:spPr>
        <p:txBody>
          <a:bodyPr wrap="square">
            <a:spAutoFit/>
          </a:bodyPr>
          <a:lstStyle/>
          <a:p>
            <a:pPr marL="342900" indent="-342900">
              <a:buFont typeface="Arial" panose="020B0604020202020204" pitchFamily="34" charset="0"/>
              <a:buChar char="•"/>
            </a:pPr>
            <a:r>
              <a:rPr lang="el-GR" sz="2400" dirty="0"/>
              <a:t>Διευθυντής έργου (</a:t>
            </a:r>
            <a:r>
              <a:rPr lang="en-US" sz="2400" dirty="0"/>
              <a:t>project manager</a:t>
            </a:r>
            <a:r>
              <a:rPr lang="en-US" sz="2400" dirty="0" smtClean="0"/>
              <a:t>)</a:t>
            </a:r>
            <a:r>
              <a:rPr lang="el-GR" sz="2400" dirty="0" smtClean="0"/>
              <a:t>.</a:t>
            </a:r>
            <a:endParaRPr lang="en-US" sz="2400" dirty="0"/>
          </a:p>
          <a:p>
            <a:pPr marL="342900" indent="-342900">
              <a:buFont typeface="Arial" panose="020B0604020202020204" pitchFamily="34" charset="0"/>
              <a:buChar char="•"/>
            </a:pPr>
            <a:r>
              <a:rPr lang="el-GR" sz="2400" dirty="0"/>
              <a:t>Υπεύθυνος Διασφάλισης Ποιότητας (</a:t>
            </a:r>
            <a:r>
              <a:rPr lang="en-US" sz="2400" dirty="0"/>
              <a:t>quality assurance manager</a:t>
            </a:r>
            <a:r>
              <a:rPr lang="en-US" sz="2400" dirty="0" smtClean="0"/>
              <a:t>)</a:t>
            </a:r>
            <a:r>
              <a:rPr lang="el-GR" sz="2400" dirty="0" smtClean="0"/>
              <a:t>.</a:t>
            </a:r>
            <a:endParaRPr lang="en-US" sz="2400" dirty="0"/>
          </a:p>
          <a:p>
            <a:pPr marL="342900" indent="-342900">
              <a:buFont typeface="Arial" panose="020B0604020202020204" pitchFamily="34" charset="0"/>
              <a:buChar char="•"/>
            </a:pPr>
            <a:r>
              <a:rPr lang="el-GR" sz="2400" dirty="0"/>
              <a:t>Λειτουργικοί Εμπειρογνώμονες (</a:t>
            </a:r>
            <a:r>
              <a:rPr lang="en-US" sz="2400" dirty="0"/>
              <a:t>functional experts</a:t>
            </a:r>
            <a:r>
              <a:rPr lang="en-US" sz="2400" dirty="0" smtClean="0"/>
              <a:t>)</a:t>
            </a:r>
            <a:r>
              <a:rPr lang="el-GR" sz="2400" dirty="0" smtClean="0"/>
              <a:t>.</a:t>
            </a:r>
            <a:r>
              <a:rPr lang="en-US" sz="2400" dirty="0" smtClean="0"/>
              <a:t> </a:t>
            </a:r>
            <a:endParaRPr lang="en-US" sz="2400" dirty="0"/>
          </a:p>
          <a:p>
            <a:pPr marL="342900" indent="-342900">
              <a:buFont typeface="Arial" panose="020B0604020202020204" pitchFamily="34" charset="0"/>
              <a:buChar char="•"/>
            </a:pPr>
            <a:r>
              <a:rPr lang="el-GR" sz="2400" dirty="0"/>
              <a:t>Τεχνικοί Εμπειρογνώμονες (</a:t>
            </a:r>
            <a:r>
              <a:rPr lang="en-US" sz="2400" dirty="0"/>
              <a:t>technical experts) / </a:t>
            </a:r>
            <a:r>
              <a:rPr lang="el-GR" sz="2400" dirty="0" smtClean="0"/>
              <a:t>Διαχειριστές. </a:t>
            </a:r>
            <a:r>
              <a:rPr lang="el-GR" sz="2400" dirty="0"/>
              <a:t>συστημάτων (</a:t>
            </a:r>
            <a:r>
              <a:rPr lang="en-US" sz="2400" dirty="0"/>
              <a:t>system administrators</a:t>
            </a:r>
            <a:r>
              <a:rPr lang="en-US" sz="2400" dirty="0" smtClean="0"/>
              <a:t>)</a:t>
            </a:r>
            <a:r>
              <a:rPr lang="el-GR" sz="2400" dirty="0" smtClean="0"/>
              <a:t>.</a:t>
            </a:r>
            <a:endParaRPr lang="en-US" sz="2400"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611091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b="1" dirty="0"/>
              <a:t>O κύκλος ζωής του έργου ERP</a:t>
            </a:r>
          </a:p>
        </p:txBody>
      </p:sp>
      <p:sp>
        <p:nvSpPr>
          <p:cNvPr id="4" name="Ορθογώνιο 3"/>
          <p:cNvSpPr/>
          <p:nvPr/>
        </p:nvSpPr>
        <p:spPr>
          <a:xfrm>
            <a:off x="266700" y="1501418"/>
            <a:ext cx="8877300" cy="4801314"/>
          </a:xfrm>
          <a:prstGeom prst="rect">
            <a:avLst/>
          </a:prstGeom>
        </p:spPr>
        <p:txBody>
          <a:bodyPr wrap="square">
            <a:spAutoFit/>
          </a:bodyPr>
          <a:lstStyle/>
          <a:p>
            <a:pPr marL="342900" indent="-342900">
              <a:buFont typeface="Arial" panose="020B0604020202020204" pitchFamily="34" charset="0"/>
              <a:buChar char="•"/>
            </a:pPr>
            <a:r>
              <a:rPr lang="el-GR" b="1" dirty="0"/>
              <a:t>Αρχικοποίηση (</a:t>
            </a:r>
            <a:r>
              <a:rPr lang="el-GR" b="1" dirty="0" err="1"/>
              <a:t>Initiation</a:t>
            </a:r>
            <a:r>
              <a:rPr lang="el-GR" b="1" dirty="0"/>
              <a:t>).</a:t>
            </a:r>
            <a:r>
              <a:rPr lang="el-GR" dirty="0"/>
              <a:t> Η πρώτη φάση αναφέρεται στην αναγνώριση των αναγκών του οργανισμού και το ταίριασμά τους με ένα πληροφοριακό σύστημα.</a:t>
            </a:r>
          </a:p>
          <a:p>
            <a:pPr marL="342900" indent="-342900">
              <a:buFont typeface="Arial" panose="020B0604020202020204" pitchFamily="34" charset="0"/>
              <a:buChar char="•"/>
            </a:pPr>
            <a:r>
              <a:rPr lang="el-GR" b="1" dirty="0"/>
              <a:t>Υιοθέτηση (</a:t>
            </a:r>
            <a:r>
              <a:rPr lang="el-GR" b="1" dirty="0" err="1"/>
              <a:t>Adoption</a:t>
            </a:r>
            <a:r>
              <a:rPr lang="el-GR" b="1" dirty="0"/>
              <a:t>).</a:t>
            </a:r>
            <a:r>
              <a:rPr lang="el-GR" dirty="0"/>
              <a:t> Εδώ παίρνεται η απόφαση σχετικά με τους πόρους που θα διατεθούν για την υλοποίηση του συστήματος, οικονομικούς και ανθρώπινους. Επίσης επιλέγεται το κατάλληλο ERP.</a:t>
            </a:r>
          </a:p>
          <a:p>
            <a:pPr marL="342900" indent="-342900">
              <a:buFont typeface="Arial" panose="020B0604020202020204" pitchFamily="34" charset="0"/>
              <a:buChar char="•"/>
            </a:pPr>
            <a:r>
              <a:rPr lang="el-GR" b="1" dirty="0"/>
              <a:t>Προσαρμογή (</a:t>
            </a:r>
            <a:r>
              <a:rPr lang="el-GR" b="1" dirty="0" err="1"/>
              <a:t>Adaptation</a:t>
            </a:r>
            <a:r>
              <a:rPr lang="el-GR" b="1" dirty="0"/>
              <a:t>).</a:t>
            </a:r>
            <a:r>
              <a:rPr lang="el-GR" dirty="0"/>
              <a:t> Αυτή η φάση αναφέρεται στην υλοποίηση του συστήματος. Γίνεται η αναγνώριση και αναδιοργάνωση των επιχειρησιακών διαδικασιών, οι απαραίτητες προσαρμογές του συστήματος και η μετάπτωση των δεδομένων από </a:t>
            </a:r>
            <a:r>
              <a:rPr lang="el-GR" dirty="0" err="1"/>
              <a:t>προϋπάρχοντα</a:t>
            </a:r>
            <a:r>
              <a:rPr lang="el-GR" dirty="0"/>
              <a:t> συστήματα. Επιπλέον αρχίζει να γίνεται η εκπαίδευση των χρηστών.</a:t>
            </a:r>
          </a:p>
          <a:p>
            <a:pPr marL="342900" indent="-342900">
              <a:buFont typeface="Arial" panose="020B0604020202020204" pitchFamily="34" charset="0"/>
              <a:buChar char="•"/>
            </a:pPr>
            <a:r>
              <a:rPr lang="el-GR" b="1" dirty="0"/>
              <a:t>Αποδοχή (</a:t>
            </a:r>
            <a:r>
              <a:rPr lang="el-GR" b="1" dirty="0" err="1"/>
              <a:t>Acceptance</a:t>
            </a:r>
            <a:r>
              <a:rPr lang="el-GR" b="1" dirty="0"/>
              <a:t>).</a:t>
            </a:r>
            <a:r>
              <a:rPr lang="el-GR" dirty="0"/>
              <a:t> Σε αυτή τη φάση το σύστημα γίνεται διαθέσιμο σε όλους τους χρήστες ενώ η εκπαίδευση συνεχίζεται. Γίνονται οι απαραίτητες διορθώσεις, σύμφωνα με τις συστάσεις των χρηστών. Οι χρήστες αρχίζουν να αντιλαμβάνονται τα πλεονεκτήματα του συστήματος.</a:t>
            </a:r>
          </a:p>
          <a:p>
            <a:pPr marL="342900" indent="-342900">
              <a:buFont typeface="Arial" panose="020B0604020202020204" pitchFamily="34" charset="0"/>
              <a:buChar char="•"/>
            </a:pPr>
            <a:r>
              <a:rPr lang="el-GR" b="1" dirty="0"/>
              <a:t>Κανονική λειτουργία (</a:t>
            </a:r>
            <a:r>
              <a:rPr lang="el-GR" b="1" dirty="0" err="1"/>
              <a:t>Routinization</a:t>
            </a:r>
            <a:r>
              <a:rPr lang="el-GR" b="1" dirty="0"/>
              <a:t>).</a:t>
            </a:r>
            <a:r>
              <a:rPr lang="el-GR" dirty="0"/>
              <a:t> Σε αυτή τη φάση πλέον το σύστημα δεν θεωρείται κάτι καινούριο και είναι μέρος της καθημερινότητας των χρηστών</a:t>
            </a:r>
          </a:p>
          <a:p>
            <a:pPr marL="342900" indent="-342900">
              <a:buFont typeface="Arial" panose="020B0604020202020204" pitchFamily="34" charset="0"/>
              <a:buChar char="•"/>
            </a:pPr>
            <a:r>
              <a:rPr lang="el-GR" b="1" dirty="0"/>
              <a:t>Διάχυση των αποτελεσμάτων (</a:t>
            </a:r>
            <a:r>
              <a:rPr lang="el-GR" b="1" dirty="0" err="1"/>
              <a:t>Infusion</a:t>
            </a:r>
            <a:r>
              <a:rPr lang="el-GR" b="1" dirty="0"/>
              <a:t>).</a:t>
            </a:r>
            <a:r>
              <a:rPr lang="el-GR" dirty="0"/>
              <a:t> Σε αυτή τη φάση το σύστημα χρησιμοποιείται στο μέγιστο των δυνατοτήτων του.</a:t>
            </a: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805441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3600" b="1" dirty="0"/>
              <a:t>Τα βήματα της φάσης πριν την υλοποίηση του έργου ERP.</a:t>
            </a:r>
          </a:p>
        </p:txBody>
      </p:sp>
      <p:pic>
        <p:nvPicPr>
          <p:cNvPr id="3" name="Εικόνα 2" descr="Δημιουργία ομάδας έργου. Συλλογή πληροφοριών για διαθέσιμα συστήματα Η ΑΡ Πι. Προσδιορισμός απαιτ'ησεων και προδιαγραφών. Προσδιορισμός κριτηρίων αξιολόγησης. Απόφαση προμήθεια συσ΄τηματος Η ΑΡ ΠΙ. Προκήρυξη έργου Η ΑΡ ΠΙ. Αξιολόγηση προμηθευτών. Επιλογή προμηθευτή. Απόφαση για έναρξη έργου Η ΑΡ ΠΙ."/>
          <p:cNvPicPr>
            <a:picLocks noChangeAspect="1"/>
          </p:cNvPicPr>
          <p:nvPr/>
        </p:nvPicPr>
        <p:blipFill>
          <a:blip r:embed="rId3"/>
          <a:stretch>
            <a:fillRect/>
          </a:stretch>
        </p:blipFill>
        <p:spPr>
          <a:xfrm>
            <a:off x="2590800" y="1447800"/>
            <a:ext cx="3209637" cy="5014223"/>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747229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Κριτήρια επιλογής ενός συστήματος ERP</a:t>
            </a:r>
          </a:p>
        </p:txBody>
      </p:sp>
      <p:sp>
        <p:nvSpPr>
          <p:cNvPr id="4" name="Ορθογώνιο 3"/>
          <p:cNvSpPr/>
          <p:nvPr/>
        </p:nvSpPr>
        <p:spPr>
          <a:xfrm>
            <a:off x="457200" y="2209800"/>
            <a:ext cx="8077200" cy="2308324"/>
          </a:xfrm>
          <a:prstGeom prst="rect">
            <a:avLst/>
          </a:prstGeom>
        </p:spPr>
        <p:txBody>
          <a:bodyPr wrap="square">
            <a:spAutoFit/>
          </a:bodyPr>
          <a:lstStyle/>
          <a:p>
            <a:pPr marL="342900" indent="-342900">
              <a:buFont typeface="Arial" panose="020B0604020202020204" pitchFamily="34" charset="0"/>
              <a:buChar char="•"/>
            </a:pPr>
            <a:r>
              <a:rPr lang="el-GR" sz="2400" dirty="0"/>
              <a:t>Την αξιολόγηση του προμηθευτή του πληροφοριακού </a:t>
            </a:r>
            <a:r>
              <a:rPr lang="el-GR" sz="2400" dirty="0" smtClean="0"/>
              <a:t>συστήματος.</a:t>
            </a:r>
            <a:endParaRPr lang="el-GR" sz="2400" dirty="0"/>
          </a:p>
          <a:p>
            <a:pPr marL="342900" indent="-342900">
              <a:buFont typeface="Arial" panose="020B0604020202020204" pitchFamily="34" charset="0"/>
              <a:buChar char="•"/>
            </a:pPr>
            <a:r>
              <a:rPr lang="el-GR" sz="2400" dirty="0"/>
              <a:t>Την </a:t>
            </a:r>
            <a:r>
              <a:rPr lang="el-GR" sz="2400" dirty="0" smtClean="0"/>
              <a:t>καταλληλότητα </a:t>
            </a:r>
            <a:r>
              <a:rPr lang="el-GR" sz="2400" dirty="0"/>
              <a:t>της </a:t>
            </a:r>
            <a:r>
              <a:rPr lang="el-GR" sz="2400" dirty="0" smtClean="0"/>
              <a:t>τεχνολογίας.</a:t>
            </a:r>
            <a:endParaRPr lang="el-GR" sz="2400" dirty="0"/>
          </a:p>
          <a:p>
            <a:pPr marL="342900" indent="-342900">
              <a:buFont typeface="Arial" panose="020B0604020202020204" pitchFamily="34" charset="0"/>
              <a:buChar char="•"/>
            </a:pPr>
            <a:r>
              <a:rPr lang="el-GR" sz="2400" dirty="0" smtClean="0"/>
              <a:t>Τη </a:t>
            </a:r>
            <a:r>
              <a:rPr lang="el-GR" sz="2400" dirty="0"/>
              <a:t>διαθέσιμη </a:t>
            </a:r>
            <a:r>
              <a:rPr lang="el-GR" sz="2400" dirty="0" smtClean="0"/>
              <a:t>λειτουργικότητα.</a:t>
            </a:r>
            <a:endParaRPr lang="el-GR" sz="2400" dirty="0"/>
          </a:p>
          <a:p>
            <a:pPr marL="342900" indent="-342900">
              <a:buFont typeface="Arial" panose="020B0604020202020204" pitchFamily="34" charset="0"/>
              <a:buChar char="•"/>
            </a:pPr>
            <a:r>
              <a:rPr lang="el-GR" sz="2400" dirty="0"/>
              <a:t>Την υποστήριξη του </a:t>
            </a:r>
            <a:r>
              <a:rPr lang="el-GR" sz="2400" dirty="0" smtClean="0"/>
              <a:t>συστήματος. </a:t>
            </a:r>
            <a:endParaRPr lang="el-GR" sz="2400" dirty="0"/>
          </a:p>
          <a:p>
            <a:pPr marL="342900" indent="-342900">
              <a:buFont typeface="Arial" panose="020B0604020202020204" pitchFamily="34" charset="0"/>
              <a:buChar char="•"/>
            </a:pPr>
            <a:r>
              <a:rPr lang="el-GR" sz="2400" dirty="0"/>
              <a:t>Το κόστος κτήσης.</a:t>
            </a: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17825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αναπτυχθεί στο πλαίσιο 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a:t>
            </a:r>
            <a:r>
              <a:rPr lang="el-GR" sz="2000" b="1" dirty="0" smtClean="0">
                <a:solidFill>
                  <a:prstClr val="black"/>
                </a:solidFill>
                <a:latin typeface="Calibri" panose="020F0502020204030204" pitchFamily="34" charset="0"/>
              </a:rPr>
              <a:t>Τ.Ε.Ι. </a:t>
            </a:r>
            <a:r>
              <a:rPr lang="el-GR" sz="2000" b="1" dirty="0">
                <a:solidFill>
                  <a:prstClr val="black"/>
                </a:solidFill>
                <a:latin typeface="Calibri" panose="020F0502020204030204" pitchFamily="34" charset="0"/>
              </a:rPr>
              <a:t>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573475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Κριτήρια αξιολόγησης ενός προμηθευτή/κατασκευαστή ERP</a:t>
            </a:r>
          </a:p>
        </p:txBody>
      </p:sp>
      <p:sp>
        <p:nvSpPr>
          <p:cNvPr id="4" name="Ορθογώνιο 3"/>
          <p:cNvSpPr/>
          <p:nvPr/>
        </p:nvSpPr>
        <p:spPr>
          <a:xfrm>
            <a:off x="457200" y="1916916"/>
            <a:ext cx="8077200" cy="3970318"/>
          </a:xfrm>
          <a:prstGeom prst="rect">
            <a:avLst/>
          </a:prstGeom>
        </p:spPr>
        <p:txBody>
          <a:bodyPr wrap="square">
            <a:spAutoFit/>
          </a:bodyPr>
          <a:lstStyle/>
          <a:p>
            <a:pPr marL="342900" indent="-342900">
              <a:buFont typeface="Arial" panose="020B0604020202020204" pitchFamily="34" charset="0"/>
              <a:buChar char="•"/>
            </a:pPr>
            <a:r>
              <a:rPr lang="el-GR" dirty="0"/>
              <a:t>Η οικονομική κατάσταση του </a:t>
            </a:r>
            <a:r>
              <a:rPr lang="el-GR" dirty="0" smtClean="0"/>
              <a:t>προμηθευτή.</a:t>
            </a:r>
            <a:endParaRPr lang="el-GR" dirty="0"/>
          </a:p>
          <a:p>
            <a:pPr marL="342900" indent="-342900">
              <a:buFont typeface="Arial" panose="020B0604020202020204" pitchFamily="34" charset="0"/>
              <a:buChar char="•"/>
            </a:pPr>
            <a:r>
              <a:rPr lang="el-GR" dirty="0"/>
              <a:t>Η θέση του προμηθευτή στην αγορά και το μερίδιο αγοράς που </a:t>
            </a:r>
            <a:r>
              <a:rPr lang="el-GR" dirty="0" smtClean="0"/>
              <a:t>έχει.</a:t>
            </a:r>
            <a:endParaRPr lang="el-GR" dirty="0"/>
          </a:p>
          <a:p>
            <a:pPr marL="342900" indent="-342900">
              <a:buFont typeface="Arial" panose="020B0604020202020204" pitchFamily="34" charset="0"/>
              <a:buChar char="•"/>
            </a:pPr>
            <a:r>
              <a:rPr lang="el-GR" dirty="0"/>
              <a:t>Η θετικά βελτιούμενη πορεία του προμηθευτή σε σχέση με τη θέση του στην αγορά.</a:t>
            </a:r>
          </a:p>
          <a:p>
            <a:pPr marL="342900" indent="-342900">
              <a:buFont typeface="Arial" panose="020B0604020202020204" pitchFamily="34" charset="0"/>
              <a:buChar char="•"/>
            </a:pPr>
            <a:r>
              <a:rPr lang="el-GR" dirty="0"/>
              <a:t>Η αναγνώριση του </a:t>
            </a:r>
            <a:r>
              <a:rPr lang="el-GR" dirty="0" smtClean="0"/>
              <a:t>προϊόντος. </a:t>
            </a:r>
            <a:endParaRPr lang="el-GR" dirty="0"/>
          </a:p>
          <a:p>
            <a:pPr marL="342900" indent="-342900">
              <a:buFont typeface="Arial" panose="020B0604020202020204" pitchFamily="34" charset="0"/>
              <a:buChar char="•"/>
            </a:pPr>
            <a:r>
              <a:rPr lang="el-GR" dirty="0"/>
              <a:t>Η προσφερόμενη ποικιλία προϊόντων ώστε να καλύπτει όλο το φάσμα της </a:t>
            </a:r>
            <a:r>
              <a:rPr lang="el-GR" dirty="0" smtClean="0"/>
              <a:t>λειτουργικότητας.</a:t>
            </a:r>
            <a:endParaRPr lang="el-GR" dirty="0"/>
          </a:p>
          <a:p>
            <a:pPr marL="342900" indent="-342900">
              <a:buFont typeface="Arial" panose="020B0604020202020204" pitchFamily="34" charset="0"/>
              <a:buChar char="•"/>
            </a:pPr>
            <a:r>
              <a:rPr lang="el-GR" dirty="0"/>
              <a:t>Το σχέδιο εξέλιξης του προϊόντος και το όραμα του </a:t>
            </a:r>
            <a:r>
              <a:rPr lang="el-GR" dirty="0" smtClean="0"/>
              <a:t>κατασκευαστή.</a:t>
            </a:r>
            <a:endParaRPr lang="el-GR" dirty="0"/>
          </a:p>
          <a:p>
            <a:pPr marL="342900" indent="-342900">
              <a:buFont typeface="Arial" panose="020B0604020202020204" pitchFamily="34" charset="0"/>
              <a:buChar char="•"/>
            </a:pPr>
            <a:r>
              <a:rPr lang="el-GR" dirty="0"/>
              <a:t>Ύπαρξη επιτυχημένων εγκαταστάσεων του συγκεκριμένου συστήματος </a:t>
            </a:r>
            <a:r>
              <a:rPr lang="el-GR" dirty="0" smtClean="0"/>
              <a:t>ERP.</a:t>
            </a:r>
            <a:endParaRPr lang="el-GR" dirty="0"/>
          </a:p>
          <a:p>
            <a:pPr marL="342900" indent="-342900">
              <a:buFont typeface="Arial" panose="020B0604020202020204" pitchFamily="34" charset="0"/>
              <a:buChar char="•"/>
            </a:pPr>
            <a:r>
              <a:rPr lang="el-GR" dirty="0"/>
              <a:t>Η καλή φήμη του κατασκευαστή στην αγορά και μακροχρόνια </a:t>
            </a:r>
            <a:r>
              <a:rPr lang="el-GR" dirty="0" smtClean="0"/>
              <a:t>παρουσία.</a:t>
            </a:r>
            <a:endParaRPr lang="el-GR" dirty="0"/>
          </a:p>
          <a:p>
            <a:pPr marL="342900" indent="-342900">
              <a:buFont typeface="Arial" panose="020B0604020202020204" pitchFamily="34" charset="0"/>
              <a:buChar char="•"/>
            </a:pPr>
            <a:r>
              <a:rPr lang="el-GR" dirty="0"/>
              <a:t>Οι διαδικασίες και ο μηχανισμός υποστήριξης </a:t>
            </a:r>
            <a:r>
              <a:rPr lang="el-GR" dirty="0" smtClean="0"/>
              <a:t>πελατών.</a:t>
            </a:r>
            <a:endParaRPr lang="el-GR" dirty="0"/>
          </a:p>
          <a:p>
            <a:pPr marL="342900" indent="-342900">
              <a:buFont typeface="Arial" panose="020B0604020202020204" pitchFamily="34" charset="0"/>
              <a:buChar char="•"/>
            </a:pPr>
            <a:r>
              <a:rPr lang="el-GR" dirty="0"/>
              <a:t>Η ύπαρξη μεθοδολογίας διαχείρισης έργου για την εγκατάσταση του συστήματος ERP.</a:t>
            </a:r>
          </a:p>
          <a:p>
            <a:pPr marL="342900" indent="-342900">
              <a:buFont typeface="Arial" panose="020B0604020202020204" pitchFamily="34" charset="0"/>
              <a:buChar char="•"/>
            </a:pPr>
            <a:endParaRPr lang="el-GR"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444975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304800"/>
            <a:ext cx="8763000" cy="1143000"/>
          </a:xfrm>
        </p:spPr>
        <p:txBody>
          <a:bodyPr>
            <a:noAutofit/>
          </a:bodyPr>
          <a:lstStyle/>
          <a:p>
            <a:r>
              <a:rPr lang="el-GR" sz="4000" b="1" dirty="0"/>
              <a:t>Κριτήρια αξιολόγησης καταλληλόλητας τεχνολογίας</a:t>
            </a:r>
          </a:p>
        </p:txBody>
      </p:sp>
      <p:sp>
        <p:nvSpPr>
          <p:cNvPr id="4" name="Ορθογώνιο 3"/>
          <p:cNvSpPr/>
          <p:nvPr/>
        </p:nvSpPr>
        <p:spPr>
          <a:xfrm>
            <a:off x="457200" y="1916916"/>
            <a:ext cx="8077200" cy="2862322"/>
          </a:xfrm>
          <a:prstGeom prst="rect">
            <a:avLst/>
          </a:prstGeom>
        </p:spPr>
        <p:txBody>
          <a:bodyPr wrap="square">
            <a:spAutoFit/>
          </a:bodyPr>
          <a:lstStyle/>
          <a:p>
            <a:pPr marL="342900" indent="-342900">
              <a:buFont typeface="Arial" panose="020B0604020202020204" pitchFamily="34" charset="0"/>
              <a:buChar char="•"/>
            </a:pPr>
            <a:r>
              <a:rPr lang="el-GR" sz="2000" dirty="0"/>
              <a:t>Χρήση συγκεκριμένων τεχνολογικών υποδομών και προϊόντων (π.χ. χρήση μιας συγκεκριμένης βάσης δεδομένων</a:t>
            </a:r>
            <a:r>
              <a:rPr lang="el-GR" sz="2000" dirty="0" smtClean="0"/>
              <a:t>).</a:t>
            </a:r>
            <a:endParaRPr lang="el-GR" sz="2000" dirty="0"/>
          </a:p>
          <a:p>
            <a:pPr marL="342900" indent="-342900">
              <a:buFont typeface="Arial" panose="020B0604020202020204" pitchFamily="34" charset="0"/>
              <a:buChar char="•"/>
            </a:pPr>
            <a:r>
              <a:rPr lang="el-GR" sz="2000" dirty="0"/>
              <a:t>Χρήση λογισμικού ανοικτού </a:t>
            </a:r>
            <a:r>
              <a:rPr lang="el-GR" sz="2000" dirty="0" smtClean="0"/>
              <a:t>κώδικα.</a:t>
            </a:r>
            <a:endParaRPr lang="el-GR" sz="2000" dirty="0"/>
          </a:p>
          <a:p>
            <a:pPr marL="342900" indent="-342900">
              <a:buFont typeface="Arial" panose="020B0604020202020204" pitchFamily="34" charset="0"/>
              <a:buChar char="•"/>
            </a:pPr>
            <a:r>
              <a:rPr lang="el-GR" sz="2000" dirty="0"/>
              <a:t>Χρήση ανοικτών λογισμικών και ανοικτών </a:t>
            </a:r>
            <a:r>
              <a:rPr lang="el-GR" sz="2000" dirty="0" smtClean="0"/>
              <a:t>προτύπων.</a:t>
            </a:r>
            <a:endParaRPr lang="el-GR" sz="2000" dirty="0"/>
          </a:p>
          <a:p>
            <a:pPr marL="342900" indent="-342900">
              <a:buFont typeface="Arial" panose="020B0604020202020204" pitchFamily="34" charset="0"/>
              <a:buChar char="•"/>
            </a:pPr>
            <a:r>
              <a:rPr lang="el-GR" sz="2000" dirty="0"/>
              <a:t>Ολοκλήρωση ετερογενών πληροφοριακών </a:t>
            </a:r>
            <a:r>
              <a:rPr lang="el-GR" sz="2000" dirty="0" smtClean="0"/>
              <a:t>συστημάτων.</a:t>
            </a:r>
            <a:endParaRPr lang="el-GR" sz="2000" dirty="0"/>
          </a:p>
          <a:p>
            <a:pPr marL="342900" indent="-342900">
              <a:buFont typeface="Arial" panose="020B0604020202020204" pitchFamily="34" charset="0"/>
              <a:buChar char="•"/>
            </a:pPr>
            <a:r>
              <a:rPr lang="el-GR" sz="2000" dirty="0"/>
              <a:t>Τρόποι διαχείρισης των </a:t>
            </a:r>
            <a:r>
              <a:rPr lang="el-GR" sz="2000" dirty="0" smtClean="0"/>
              <a:t>δεδομένων.</a:t>
            </a:r>
            <a:endParaRPr lang="el-GR" sz="2000" dirty="0"/>
          </a:p>
          <a:p>
            <a:pPr marL="342900" indent="-342900">
              <a:buFont typeface="Arial" panose="020B0604020202020204" pitchFamily="34" charset="0"/>
              <a:buChar char="•"/>
            </a:pPr>
            <a:r>
              <a:rPr lang="el-GR" sz="2000" dirty="0"/>
              <a:t>Χρήση συγκεκριμένου περιβάλλοντος ανάπτυξης και γλώσσας </a:t>
            </a:r>
            <a:r>
              <a:rPr lang="el-GR" sz="2000" dirty="0" smtClean="0"/>
              <a:t>προγραμματισμού.</a:t>
            </a:r>
            <a:endParaRPr lang="el-GR" sz="2000" dirty="0"/>
          </a:p>
          <a:p>
            <a:pPr marL="342900" indent="-342900">
              <a:buFont typeface="Arial" panose="020B0604020202020204" pitchFamily="34" charset="0"/>
              <a:buChar char="•"/>
            </a:pPr>
            <a:endParaRPr lang="el-GR" sz="2000"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777206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Σενάρια τροποποίησης επιχειρηματικών διεργασιών ή/και αλλαγών στο λογισμικό ERP</a:t>
            </a:r>
          </a:p>
        </p:txBody>
      </p:sp>
      <p:pic>
        <p:nvPicPr>
          <p:cNvPr id="3" name="Εικόνα 2" descr="[DECORATIVE]"/>
          <p:cNvPicPr>
            <a:picLocks noChangeAspect="1"/>
          </p:cNvPicPr>
          <p:nvPr/>
        </p:nvPicPr>
        <p:blipFill>
          <a:blip r:embed="rId3"/>
          <a:stretch>
            <a:fillRect/>
          </a:stretch>
        </p:blipFill>
        <p:spPr>
          <a:xfrm>
            <a:off x="603160" y="2106472"/>
            <a:ext cx="7937680" cy="4255377"/>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875323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Συνολικό κόστος χρήσης</a:t>
            </a:r>
          </a:p>
        </p:txBody>
      </p:sp>
      <p:sp>
        <p:nvSpPr>
          <p:cNvPr id="4" name="Ορθογώνιο 3"/>
          <p:cNvSpPr/>
          <p:nvPr/>
        </p:nvSpPr>
        <p:spPr>
          <a:xfrm>
            <a:off x="533400" y="2057400"/>
            <a:ext cx="7696200" cy="2862322"/>
          </a:xfrm>
          <a:prstGeom prst="rect">
            <a:avLst/>
          </a:prstGeom>
        </p:spPr>
        <p:txBody>
          <a:bodyPr wrap="square">
            <a:spAutoFit/>
          </a:bodyPr>
          <a:lstStyle/>
          <a:p>
            <a:pPr marL="285750" indent="-285750">
              <a:buFont typeface="Arial" panose="020B0604020202020204" pitchFamily="34" charset="0"/>
              <a:buChar char="•"/>
            </a:pPr>
            <a:r>
              <a:rPr lang="el-GR" dirty="0"/>
              <a:t>Ένας εναλλακτικός τρόπος αξιολόγησης είναι </a:t>
            </a:r>
            <a:r>
              <a:rPr lang="el-GR" b="1" dirty="0"/>
              <a:t>το συνολικό κόστος κτήσης του συστήματος</a:t>
            </a:r>
            <a:r>
              <a:rPr lang="el-GR" dirty="0"/>
              <a:t> (</a:t>
            </a:r>
            <a:r>
              <a:rPr lang="el-GR" dirty="0" err="1"/>
              <a:t>Τotal</a:t>
            </a:r>
            <a:r>
              <a:rPr lang="el-GR" dirty="0"/>
              <a:t> </a:t>
            </a:r>
            <a:r>
              <a:rPr lang="el-GR" dirty="0" err="1"/>
              <a:t>Cost</a:t>
            </a:r>
            <a:r>
              <a:rPr lang="el-GR" dirty="0"/>
              <a:t> of </a:t>
            </a:r>
            <a:r>
              <a:rPr lang="el-GR" dirty="0" err="1"/>
              <a:t>Ownership</a:t>
            </a:r>
            <a:r>
              <a:rPr lang="el-GR" dirty="0"/>
              <a:t> - TCO). </a:t>
            </a:r>
            <a:r>
              <a:rPr lang="el-GR" dirty="0" err="1"/>
              <a:t>To</a:t>
            </a:r>
            <a:r>
              <a:rPr lang="el-GR" dirty="0"/>
              <a:t> συνολικό κόστος κτήσης ενός συστήματος ERP αποτελεί τη συνισταμένη των παρακάτω παραμέτρων: </a:t>
            </a:r>
          </a:p>
          <a:p>
            <a:pPr marL="742950" lvl="1" indent="-285750">
              <a:buFont typeface="Courier New" panose="02070309020205020404" pitchFamily="49" charset="0"/>
              <a:buChar char="o"/>
            </a:pPr>
            <a:r>
              <a:rPr lang="el-GR" dirty="0"/>
              <a:t> Κόστος εξοπλισμού (εξυπηρετητές, συστήματα δίσκων, συστήματα εφεδρείας κ.α</a:t>
            </a:r>
            <a:r>
              <a:rPr lang="el-GR" dirty="0" smtClean="0"/>
              <a:t>.).</a:t>
            </a:r>
            <a:endParaRPr lang="el-GR" dirty="0"/>
          </a:p>
          <a:p>
            <a:pPr marL="742950" lvl="1" indent="-285750">
              <a:buFont typeface="Courier New" panose="02070309020205020404" pitchFamily="49" charset="0"/>
              <a:buChar char="o"/>
            </a:pPr>
            <a:r>
              <a:rPr lang="el-GR" dirty="0"/>
              <a:t>Κόστος λογισμικού ERP καθώς και λογισμικού συστημάτων (π.χ. λειτουργικό σύστημα, βάση δεδομένων</a:t>
            </a:r>
            <a:r>
              <a:rPr lang="el-GR" dirty="0" smtClean="0"/>
              <a:t>). </a:t>
            </a:r>
            <a:endParaRPr lang="el-GR" dirty="0"/>
          </a:p>
          <a:p>
            <a:pPr marL="742950" lvl="1" indent="-285750">
              <a:buFont typeface="Courier New" panose="02070309020205020404" pitchFamily="49" charset="0"/>
              <a:buChar char="o"/>
            </a:pPr>
            <a:r>
              <a:rPr lang="el-GR" dirty="0"/>
              <a:t>Κόστος παραμετροποίησης ή/και τροποποίησης λογισμικού συστήματος </a:t>
            </a:r>
            <a:r>
              <a:rPr lang="el-GR" dirty="0" smtClean="0"/>
              <a:t>ERP.</a:t>
            </a:r>
            <a:endParaRPr lang="el-GR" dirty="0"/>
          </a:p>
          <a:p>
            <a:pPr marL="742950" lvl="1" indent="-285750">
              <a:buFont typeface="Courier New" panose="02070309020205020404" pitchFamily="49" charset="0"/>
              <a:buChar char="o"/>
            </a:pPr>
            <a:r>
              <a:rPr lang="en-US" dirty="0" err="1"/>
              <a:t>Κόστος</a:t>
            </a:r>
            <a:r>
              <a:rPr lang="en-US" dirty="0"/>
              <a:t> </a:t>
            </a:r>
            <a:r>
              <a:rPr lang="en-US" dirty="0" err="1"/>
              <a:t>λειτουργί</a:t>
            </a:r>
            <a:r>
              <a:rPr lang="en-US" dirty="0"/>
              <a:t>ας του συστήματος </a:t>
            </a:r>
            <a:r>
              <a:rPr lang="en-US" dirty="0" smtClean="0"/>
              <a:t>ERP</a:t>
            </a:r>
            <a:r>
              <a:rPr lang="el-GR" dirty="0" smtClean="0"/>
              <a:t>.</a:t>
            </a:r>
            <a:endParaRPr lang="el-GR"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0771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Υλοποίηση συστήματος ERP σε ένα βήμα</a:t>
            </a:r>
          </a:p>
        </p:txBody>
      </p:sp>
      <p:sp>
        <p:nvSpPr>
          <p:cNvPr id="4" name="Ορθογώνιο 3"/>
          <p:cNvSpPr/>
          <p:nvPr/>
        </p:nvSpPr>
        <p:spPr>
          <a:xfrm>
            <a:off x="723900" y="1853245"/>
            <a:ext cx="7696200" cy="4524315"/>
          </a:xfrm>
          <a:prstGeom prst="rect">
            <a:avLst/>
          </a:prstGeom>
        </p:spPr>
        <p:txBody>
          <a:bodyPr wrap="square">
            <a:spAutoFit/>
          </a:bodyPr>
          <a:lstStyle/>
          <a:p>
            <a:pPr marL="285750" indent="-285750">
              <a:buFont typeface="Arial" panose="020B0604020202020204" pitchFamily="34" charset="0"/>
              <a:buChar char="•"/>
            </a:pPr>
            <a:r>
              <a:rPr lang="el-GR" dirty="0"/>
              <a:t>Η υλοποίηση ενός συστήματος ERP μπορεί να γίνει είτε σε φάσεις είτε σε ένα βήμα. Στην υλοποίηση σε ένα βήμα </a:t>
            </a:r>
            <a:r>
              <a:rPr lang="el-GR" b="1" dirty="0"/>
              <a:t>(</a:t>
            </a:r>
            <a:r>
              <a:rPr lang="el-GR" b="1" dirty="0" err="1"/>
              <a:t>bing</a:t>
            </a:r>
            <a:r>
              <a:rPr lang="el-GR" b="1" dirty="0"/>
              <a:t> </a:t>
            </a:r>
            <a:r>
              <a:rPr lang="el-GR" b="1" dirty="0" err="1"/>
              <a:t>bang</a:t>
            </a:r>
            <a:r>
              <a:rPr lang="el-GR" b="1" dirty="0"/>
              <a:t> </a:t>
            </a:r>
            <a:r>
              <a:rPr lang="el-GR" b="1" dirty="0" err="1"/>
              <a:t>implementation</a:t>
            </a:r>
            <a:r>
              <a:rPr lang="el-GR" b="1" dirty="0"/>
              <a:t>) </a:t>
            </a:r>
            <a:r>
              <a:rPr lang="el-GR" dirty="0"/>
              <a:t>όλα τα υποσυστήματα (</a:t>
            </a:r>
            <a:r>
              <a:rPr lang="el-GR" dirty="0" err="1"/>
              <a:t>modules</a:t>
            </a:r>
            <a:r>
              <a:rPr lang="el-GR" dirty="0"/>
              <a:t>) του συστήματος ERP υλοποιούνται ταυτόχρονα και έχουν τα παρακάτω πλεονεκτήματα:</a:t>
            </a:r>
          </a:p>
          <a:p>
            <a:pPr marL="742950" lvl="1" indent="-285750">
              <a:buFont typeface="Courier New" panose="02070309020205020404" pitchFamily="49" charset="0"/>
              <a:buChar char="o"/>
            </a:pPr>
            <a:r>
              <a:rPr lang="el-GR" dirty="0"/>
              <a:t> Σύντομος χρόνος </a:t>
            </a:r>
            <a:r>
              <a:rPr lang="el-GR" dirty="0" smtClean="0"/>
              <a:t>υλοποίησης.</a:t>
            </a:r>
            <a:endParaRPr lang="el-GR" dirty="0"/>
          </a:p>
          <a:p>
            <a:pPr marL="742950" lvl="1" indent="-285750">
              <a:buFont typeface="Courier New" panose="02070309020205020404" pitchFamily="49" charset="0"/>
              <a:buChar char="o"/>
            </a:pPr>
            <a:r>
              <a:rPr lang="el-GR" dirty="0"/>
              <a:t>Εξάλειψη της ανάγκης να συντηρούμε ταυτοχρόνως περισσότερα από ένα </a:t>
            </a:r>
            <a:r>
              <a:rPr lang="el-GR" dirty="0" smtClean="0"/>
              <a:t>συστήματα.</a:t>
            </a:r>
            <a:endParaRPr lang="el-GR" dirty="0"/>
          </a:p>
          <a:p>
            <a:pPr marL="742950" lvl="1" indent="-285750">
              <a:buFont typeface="Courier New" panose="02070309020205020404" pitchFamily="49" charset="0"/>
              <a:buChar char="o"/>
            </a:pPr>
            <a:r>
              <a:rPr lang="el-GR" dirty="0"/>
              <a:t>Εξάλειψη της ανάγκης να δημιουργήσουμε συνδέσμους (</a:t>
            </a:r>
            <a:r>
              <a:rPr lang="el-GR" dirty="0" err="1"/>
              <a:t>interfaces</a:t>
            </a:r>
            <a:r>
              <a:rPr lang="el-GR" dirty="0"/>
              <a:t>) με τα υπάρχοντα </a:t>
            </a:r>
            <a:r>
              <a:rPr lang="el-GR" dirty="0" smtClean="0"/>
              <a:t>συστήματα.</a:t>
            </a: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Αντίθετα, τα μειονεκτήματα είναι:</a:t>
            </a:r>
          </a:p>
          <a:p>
            <a:pPr marL="742950" lvl="1" indent="-285750">
              <a:buFont typeface="Courier New" panose="02070309020205020404" pitchFamily="49" charset="0"/>
              <a:buChar char="o"/>
            </a:pPr>
            <a:r>
              <a:rPr lang="el-GR" dirty="0"/>
              <a:t>Χρειάζεται να εμπλακούν περισσότεροι άνθρωποι από όλα τα τμήματα της επιχείρησης ώστε να γίνει η </a:t>
            </a:r>
            <a:r>
              <a:rPr lang="el-GR" dirty="0" smtClean="0"/>
              <a:t>υλοποίηση.</a:t>
            </a:r>
            <a:endParaRPr lang="el-GR" dirty="0"/>
          </a:p>
          <a:p>
            <a:pPr marL="742950" lvl="1" indent="-285750">
              <a:buFont typeface="Courier New" panose="02070309020205020404" pitchFamily="49" charset="0"/>
              <a:buChar char="o"/>
            </a:pPr>
            <a:r>
              <a:rPr lang="el-GR" dirty="0"/>
              <a:t>Είναι δύσκολο να ελέγξουμε τη λειτουργία του συστήματος, παρά μόνο όταν αυτό είναι ολοκληρωτικά έτοιμο. </a:t>
            </a:r>
          </a:p>
          <a:p>
            <a:pPr marL="285750" indent="-285750">
              <a:buFont typeface="Arial" panose="020B0604020202020204" pitchFamily="34" charset="0"/>
              <a:buChar char="•"/>
            </a:pPr>
            <a:endParaRPr lang="el-GR"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849006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Υλοποίηση συστήματος ERP σε φάσεις</a:t>
            </a:r>
          </a:p>
        </p:txBody>
      </p:sp>
      <p:sp>
        <p:nvSpPr>
          <p:cNvPr id="4" name="Ορθογώνιο 3"/>
          <p:cNvSpPr/>
          <p:nvPr/>
        </p:nvSpPr>
        <p:spPr>
          <a:xfrm>
            <a:off x="723900" y="1853245"/>
            <a:ext cx="7696200" cy="3970318"/>
          </a:xfrm>
          <a:prstGeom prst="rect">
            <a:avLst/>
          </a:prstGeom>
        </p:spPr>
        <p:txBody>
          <a:bodyPr wrap="square">
            <a:spAutoFit/>
          </a:bodyPr>
          <a:lstStyle/>
          <a:p>
            <a:pPr marL="285750" indent="-285750">
              <a:buFont typeface="Arial" panose="020B0604020202020204" pitchFamily="34" charset="0"/>
              <a:buChar char="•"/>
            </a:pPr>
            <a:r>
              <a:rPr lang="el-GR" b="1" dirty="0"/>
              <a:t>Στην υλοποίηση σε φάσεις (</a:t>
            </a:r>
            <a:r>
              <a:rPr lang="el-GR" b="1" dirty="0" err="1"/>
              <a:t>phased</a:t>
            </a:r>
            <a:r>
              <a:rPr lang="el-GR" b="1" dirty="0"/>
              <a:t> </a:t>
            </a:r>
            <a:r>
              <a:rPr lang="el-GR" b="1" dirty="0" err="1"/>
              <a:t>implementation</a:t>
            </a:r>
            <a:r>
              <a:rPr lang="el-GR" b="1" dirty="0"/>
              <a:t>) το σύστημα ERP εγκαθίσταται ανά υποσύστημα </a:t>
            </a:r>
            <a:r>
              <a:rPr lang="el-GR" b="1" dirty="0" err="1"/>
              <a:t>modules</a:t>
            </a:r>
            <a:r>
              <a:rPr lang="el-GR" b="1" dirty="0"/>
              <a:t> και έχει τα πλεονεκτήματα:</a:t>
            </a:r>
          </a:p>
          <a:p>
            <a:pPr marL="742950" lvl="1" indent="-285750">
              <a:buFont typeface="Courier New" panose="02070309020205020404" pitchFamily="49" charset="0"/>
              <a:buChar char="o"/>
            </a:pPr>
            <a:r>
              <a:rPr lang="el-GR" dirty="0"/>
              <a:t> Δεν απαιτείται για την υλοποίηση μεγάλος αριθμός ατόμων από την </a:t>
            </a:r>
            <a:r>
              <a:rPr lang="el-GR" dirty="0" smtClean="0"/>
              <a:t>επιχείρηση.</a:t>
            </a:r>
            <a:endParaRPr lang="el-GR" dirty="0"/>
          </a:p>
          <a:p>
            <a:pPr marL="742950" lvl="1" indent="-285750">
              <a:buFont typeface="Courier New" panose="02070309020205020404" pitchFamily="49" charset="0"/>
              <a:buChar char="o"/>
            </a:pPr>
            <a:r>
              <a:rPr lang="el-GR" dirty="0"/>
              <a:t>Οι χρήστες του συστήματος έχουν τη δυνατότητα να χρησιμοποιήσουν το σύστημα και να εξοικειωθούν με αυτό </a:t>
            </a:r>
            <a:r>
              <a:rPr lang="el-GR" dirty="0" smtClean="0"/>
              <a:t>σταδιακά. </a:t>
            </a:r>
            <a:endParaRPr lang="el-GR" dirty="0"/>
          </a:p>
          <a:p>
            <a:pPr marL="742950" lvl="1" indent="-285750">
              <a:buFont typeface="Courier New" panose="02070309020205020404" pitchFamily="49" charset="0"/>
              <a:buChar char="o"/>
            </a:pPr>
            <a:r>
              <a:rPr lang="el-GR" dirty="0"/>
              <a:t>Το σύστημα μπορεί να επιδειχθεί στους χρήστες, έτσι ώστε να διορθωθούν πιθανές αστοχίες που </a:t>
            </a:r>
            <a:r>
              <a:rPr lang="el-GR" dirty="0" smtClean="0"/>
              <a:t>υπάρχουν.</a:t>
            </a:r>
            <a:endParaRPr lang="el-GR" dirty="0"/>
          </a:p>
          <a:p>
            <a:pPr marL="285750" indent="-285750">
              <a:buFont typeface="Arial" panose="020B0604020202020204" pitchFamily="34" charset="0"/>
              <a:buChar char="•"/>
            </a:pPr>
            <a:r>
              <a:rPr lang="el-GR" b="1" dirty="0"/>
              <a:t> Αντίθετα τα μειονεκτήματα είναι:</a:t>
            </a:r>
          </a:p>
          <a:p>
            <a:pPr marL="742950" lvl="1" indent="-285750">
              <a:buFont typeface="Courier New" panose="02070309020205020404" pitchFamily="49" charset="0"/>
              <a:buChar char="o"/>
            </a:pPr>
            <a:r>
              <a:rPr lang="el-GR" dirty="0"/>
              <a:t>Χρειάζεται να είναι σε ταυτόχρονη λειτουργία το παλιό με το νέο </a:t>
            </a:r>
            <a:r>
              <a:rPr lang="el-GR" dirty="0" smtClean="0"/>
              <a:t>σύστημα.</a:t>
            </a:r>
            <a:endParaRPr lang="el-GR" dirty="0"/>
          </a:p>
          <a:p>
            <a:pPr marL="742950" lvl="1" indent="-285750">
              <a:buFont typeface="Courier New" panose="02070309020205020404" pitchFamily="49" charset="0"/>
              <a:buChar char="o"/>
            </a:pPr>
            <a:r>
              <a:rPr lang="el-GR" dirty="0"/>
              <a:t>Χρειάζεται περισσότερος χρόνος για την υλοποίηση του </a:t>
            </a:r>
            <a:r>
              <a:rPr lang="el-GR" dirty="0" smtClean="0"/>
              <a:t>συστήματος.</a:t>
            </a:r>
            <a:endParaRPr lang="el-GR" dirty="0"/>
          </a:p>
          <a:p>
            <a:pPr marL="742950" lvl="1" indent="-285750">
              <a:buFont typeface="Courier New" panose="02070309020205020404" pitchFamily="49" charset="0"/>
              <a:buChar char="o"/>
            </a:pPr>
            <a:r>
              <a:rPr lang="el-GR" dirty="0"/>
              <a:t>Το συνολικό κόστος υλοποίησης είναι </a:t>
            </a:r>
            <a:r>
              <a:rPr lang="el-GR" dirty="0" smtClean="0"/>
              <a:t>υψηλότερο.</a:t>
            </a:r>
            <a:endParaRPr lang="el-GR" dirty="0"/>
          </a:p>
          <a:p>
            <a:pPr marL="285750" indent="-285750">
              <a:buFont typeface="Arial" panose="020B0604020202020204" pitchFamily="34" charset="0"/>
              <a:buChar char="•"/>
            </a:pPr>
            <a:endParaRPr lang="el-GR"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492512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Βήματα φάσης υλοποίησης ενός συστήματος ERP</a:t>
            </a:r>
          </a:p>
        </p:txBody>
      </p:sp>
      <p:sp>
        <p:nvSpPr>
          <p:cNvPr id="4" name="Ορθογώνιο 3"/>
          <p:cNvSpPr/>
          <p:nvPr/>
        </p:nvSpPr>
        <p:spPr>
          <a:xfrm>
            <a:off x="723900" y="1853245"/>
            <a:ext cx="7696200" cy="3447098"/>
          </a:xfrm>
          <a:prstGeom prst="rect">
            <a:avLst/>
          </a:prstGeom>
        </p:spPr>
        <p:txBody>
          <a:bodyPr wrap="square">
            <a:spAutoFit/>
          </a:bodyPr>
          <a:lstStyle/>
          <a:p>
            <a:pPr marL="285750" indent="-285750">
              <a:buFont typeface="Arial" panose="020B0604020202020204" pitchFamily="34" charset="0"/>
              <a:buChar char="•"/>
            </a:pPr>
            <a:r>
              <a:rPr lang="el-GR" sz="2000" dirty="0"/>
              <a:t>Καταγραφή και ανάλυση </a:t>
            </a:r>
            <a:r>
              <a:rPr lang="el-GR" sz="2000" dirty="0" smtClean="0"/>
              <a:t>απαιτήσεων. </a:t>
            </a:r>
            <a:endParaRPr lang="el-GR" sz="2000" dirty="0"/>
          </a:p>
          <a:p>
            <a:pPr marL="285750" indent="-285750">
              <a:buFont typeface="Arial" panose="020B0604020202020204" pitchFamily="34" charset="0"/>
              <a:buChar char="•"/>
            </a:pPr>
            <a:r>
              <a:rPr lang="el-GR" sz="2000" dirty="0"/>
              <a:t>Παραμετροποίηση (</a:t>
            </a:r>
            <a:r>
              <a:rPr lang="el-GR" sz="2000" dirty="0" err="1"/>
              <a:t>parameterization</a:t>
            </a:r>
            <a:r>
              <a:rPr lang="el-GR" sz="2000" dirty="0"/>
              <a:t>) ή/και τροποποίηση (</a:t>
            </a:r>
            <a:r>
              <a:rPr lang="el-GR" sz="2000" dirty="0" err="1"/>
              <a:t>customization</a:t>
            </a:r>
            <a:r>
              <a:rPr lang="el-GR" sz="2000" dirty="0"/>
              <a:t>) του συστήματος </a:t>
            </a:r>
            <a:r>
              <a:rPr lang="el-GR" sz="2000" dirty="0" smtClean="0"/>
              <a:t>ERP.</a:t>
            </a:r>
            <a:endParaRPr lang="el-GR" sz="2000" dirty="0"/>
          </a:p>
          <a:p>
            <a:pPr marL="285750" indent="-285750">
              <a:buFont typeface="Arial" panose="020B0604020202020204" pitchFamily="34" charset="0"/>
              <a:buChar char="•"/>
            </a:pPr>
            <a:r>
              <a:rPr lang="el-GR" sz="2000" dirty="0"/>
              <a:t>Προμήθεια και εγκατάσταση </a:t>
            </a:r>
            <a:r>
              <a:rPr lang="el-GR" sz="2000" dirty="0" smtClean="0"/>
              <a:t>εξοπλισμού.</a:t>
            </a:r>
            <a:endParaRPr lang="el-GR" sz="2000" dirty="0"/>
          </a:p>
          <a:p>
            <a:pPr marL="285750" indent="-285750">
              <a:buFont typeface="Arial" panose="020B0604020202020204" pitchFamily="34" charset="0"/>
              <a:buChar char="•"/>
            </a:pPr>
            <a:r>
              <a:rPr lang="el-GR" sz="2000" dirty="0"/>
              <a:t>Εγκατάσταση του συστήματος </a:t>
            </a:r>
            <a:r>
              <a:rPr lang="el-GR" sz="2000" dirty="0" smtClean="0"/>
              <a:t>ERP.</a:t>
            </a:r>
            <a:endParaRPr lang="el-GR" sz="2000" dirty="0"/>
          </a:p>
          <a:p>
            <a:pPr marL="285750" indent="-285750">
              <a:buFont typeface="Arial" panose="020B0604020202020204" pitchFamily="34" charset="0"/>
              <a:buChar char="•"/>
            </a:pPr>
            <a:r>
              <a:rPr lang="el-GR" sz="2000" dirty="0"/>
              <a:t>Μεταφορά δεδομένων (</a:t>
            </a:r>
            <a:r>
              <a:rPr lang="el-GR" sz="2000" dirty="0" err="1"/>
              <a:t>data</a:t>
            </a:r>
            <a:r>
              <a:rPr lang="el-GR" sz="2000" dirty="0"/>
              <a:t> </a:t>
            </a:r>
            <a:r>
              <a:rPr lang="el-GR" sz="2000" dirty="0" err="1"/>
              <a:t>migration</a:t>
            </a:r>
            <a:r>
              <a:rPr lang="el-GR" sz="2000" dirty="0"/>
              <a:t>) από παλαιότερα συστήματα (εάν υπάρχουν) και εισαγωγή αρχικών </a:t>
            </a:r>
            <a:r>
              <a:rPr lang="el-GR" sz="2000" dirty="0" smtClean="0"/>
              <a:t>δεδομένων.</a:t>
            </a:r>
            <a:endParaRPr lang="el-GR" sz="2000" dirty="0"/>
          </a:p>
          <a:p>
            <a:pPr marL="285750" indent="-285750">
              <a:buFont typeface="Arial" panose="020B0604020202020204" pitchFamily="34" charset="0"/>
              <a:buChar char="•"/>
            </a:pPr>
            <a:r>
              <a:rPr lang="el-GR" sz="2000" dirty="0"/>
              <a:t>Εκπαίδευση των </a:t>
            </a:r>
            <a:r>
              <a:rPr lang="el-GR" sz="2000" dirty="0" smtClean="0"/>
              <a:t>χρηστών. </a:t>
            </a:r>
            <a:endParaRPr lang="el-GR" sz="2000" dirty="0"/>
          </a:p>
          <a:p>
            <a:pPr marL="285750" indent="-285750">
              <a:buFont typeface="Arial" panose="020B0604020202020204" pitchFamily="34" charset="0"/>
              <a:buChar char="•"/>
            </a:pPr>
            <a:r>
              <a:rPr lang="el-GR" sz="2000" dirty="0"/>
              <a:t>Δοκιμαστική λειτουργία, έλεγχος για σφάλματα, διορθώσεις (έναρξη λειτουργίας</a:t>
            </a:r>
            <a:r>
              <a:rPr lang="el-GR" sz="2000" dirty="0" smtClean="0"/>
              <a:t>).</a:t>
            </a:r>
            <a:endParaRPr lang="el-GR" sz="2000" dirty="0"/>
          </a:p>
          <a:p>
            <a:pPr marL="285750" indent="-285750">
              <a:buFont typeface="Arial" panose="020B0604020202020204" pitchFamily="34" charset="0"/>
              <a:buChar char="•"/>
            </a:pPr>
            <a:endParaRPr lang="el-GR" sz="2000"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17779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Η συνολική εικόνα της διαχείρισης του αντικειμένου εργασιών </a:t>
            </a:r>
            <a:r>
              <a:rPr lang="el-GR" sz="4000" b="1" dirty="0" smtClean="0"/>
              <a:t>                                 και </a:t>
            </a:r>
            <a:r>
              <a:rPr lang="el-GR" sz="4000" b="1" dirty="0"/>
              <a:t>των απαιτήσεων</a:t>
            </a:r>
          </a:p>
        </p:txBody>
      </p:sp>
      <p:pic>
        <p:nvPicPr>
          <p:cNvPr id="3" name="Εικόνα 2" descr="[DECORATIVE]"/>
          <p:cNvPicPr>
            <a:picLocks noChangeAspect="1"/>
          </p:cNvPicPr>
          <p:nvPr/>
        </p:nvPicPr>
        <p:blipFill>
          <a:blip r:embed="rId3"/>
          <a:stretch>
            <a:fillRect/>
          </a:stretch>
        </p:blipFill>
        <p:spPr>
          <a:xfrm>
            <a:off x="1524000" y="2286000"/>
            <a:ext cx="5431849" cy="3731524"/>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126120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Ιεραρχία απαιτήσεων</a:t>
            </a:r>
          </a:p>
        </p:txBody>
      </p:sp>
      <p:pic>
        <p:nvPicPr>
          <p:cNvPr id="4" name="Εικόνα 3" descr="[DECORATIVE]"/>
          <p:cNvPicPr>
            <a:picLocks noChangeAspect="1"/>
          </p:cNvPicPr>
          <p:nvPr/>
        </p:nvPicPr>
        <p:blipFill>
          <a:blip r:embed="rId3"/>
          <a:stretch>
            <a:fillRect/>
          </a:stretch>
        </p:blipFill>
        <p:spPr>
          <a:xfrm>
            <a:off x="1108908" y="1686505"/>
            <a:ext cx="6511092" cy="4133446"/>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895401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Παραμετροποίηση – τροποποίηση του συστήματος ERP</a:t>
            </a:r>
          </a:p>
        </p:txBody>
      </p:sp>
      <p:sp>
        <p:nvSpPr>
          <p:cNvPr id="3" name="Ορθογώνιο 2"/>
          <p:cNvSpPr/>
          <p:nvPr/>
        </p:nvSpPr>
        <p:spPr>
          <a:xfrm>
            <a:off x="156721" y="1981200"/>
            <a:ext cx="8915400" cy="3693319"/>
          </a:xfrm>
          <a:prstGeom prst="rect">
            <a:avLst/>
          </a:prstGeom>
        </p:spPr>
        <p:txBody>
          <a:bodyPr wrap="square">
            <a:spAutoFit/>
          </a:bodyPr>
          <a:lstStyle/>
          <a:p>
            <a:pPr marL="285750" indent="-285750">
              <a:buFont typeface="Arial" panose="020B0604020202020204" pitchFamily="34" charset="0"/>
              <a:buChar char="•"/>
            </a:pPr>
            <a:r>
              <a:rPr lang="el-GR" dirty="0"/>
              <a:t>Στη φάση αυτή γίνεται η παραμετροποίηση (</a:t>
            </a:r>
            <a:r>
              <a:rPr lang="el-GR" dirty="0" err="1"/>
              <a:t>customization</a:t>
            </a:r>
            <a:r>
              <a:rPr lang="el-GR" dirty="0"/>
              <a:t>) και η τροποποίηση του συστήματος και αναπτύσσονται επιμέρους προγράμματα ώστε να καλυφθούν και να αντιμετωπισθούν οι απαιτήσεις όπως αυτές τεκμηριώθηκαν στην προηγούμενη φάση. Πιο συγκεκριμένα, στο βήμα αυτό πραγματοποιούνται οι ακόλουθες ενέργειες:</a:t>
            </a:r>
          </a:p>
          <a:p>
            <a:pPr marL="742950" lvl="1" indent="-285750">
              <a:buFont typeface="Courier New" panose="02070309020205020404" pitchFamily="49" charset="0"/>
              <a:buChar char="o"/>
            </a:pPr>
            <a:r>
              <a:rPr lang="el-GR" dirty="0" smtClean="0"/>
              <a:t>Βασική </a:t>
            </a:r>
            <a:r>
              <a:rPr lang="el-GR" dirty="0"/>
              <a:t>παραμετροποίηση του </a:t>
            </a:r>
            <a:r>
              <a:rPr lang="el-GR" dirty="0" smtClean="0"/>
              <a:t>συστήματος.</a:t>
            </a:r>
            <a:endParaRPr lang="el-GR" dirty="0"/>
          </a:p>
          <a:p>
            <a:pPr marL="742950" lvl="1" indent="-285750">
              <a:buFont typeface="Courier New" panose="02070309020205020404" pitchFamily="49" charset="0"/>
              <a:buChar char="o"/>
            </a:pPr>
            <a:r>
              <a:rPr lang="el-GR" dirty="0"/>
              <a:t>Παραμετροποίηση των επιμέρους υποσυστημάτων σύμφωνα με τις τεχνικές προδιαγραφές της προηγούμενης </a:t>
            </a:r>
            <a:r>
              <a:rPr lang="el-GR" dirty="0" smtClean="0"/>
              <a:t>φάσης.</a:t>
            </a:r>
            <a:endParaRPr lang="el-GR" dirty="0"/>
          </a:p>
          <a:p>
            <a:pPr marL="742950" lvl="1" indent="-285750">
              <a:buFont typeface="Courier New" panose="02070309020205020404" pitchFamily="49" charset="0"/>
              <a:buChar char="o"/>
            </a:pPr>
            <a:r>
              <a:rPr lang="el-GR" dirty="0"/>
              <a:t>Ανάπτυξη προγραμμάτων μεταφοράς των στοιχείων από τα υπάρχοντα συστήματα στο νέο σύστημα ERP (</a:t>
            </a:r>
            <a:r>
              <a:rPr lang="el-GR" dirty="0" err="1"/>
              <a:t>conversions</a:t>
            </a:r>
            <a:r>
              <a:rPr lang="el-GR" dirty="0" smtClean="0"/>
              <a:t>).</a:t>
            </a:r>
            <a:endParaRPr lang="el-GR" dirty="0"/>
          </a:p>
          <a:p>
            <a:pPr marL="742950" lvl="1" indent="-285750">
              <a:buFont typeface="Courier New" panose="02070309020205020404" pitchFamily="49" charset="0"/>
              <a:buChar char="o"/>
            </a:pPr>
            <a:r>
              <a:rPr lang="el-GR" dirty="0"/>
              <a:t>Ανάπτυξη προγραμμάτων επιμέρους βελτιώσεων (</a:t>
            </a:r>
            <a:r>
              <a:rPr lang="el-GR" dirty="0" err="1"/>
              <a:t>enhancements</a:t>
            </a:r>
            <a:r>
              <a:rPr lang="el-GR" dirty="0" smtClean="0"/>
              <a:t>).</a:t>
            </a:r>
            <a:endParaRPr lang="el-GR" dirty="0"/>
          </a:p>
          <a:p>
            <a:pPr marL="742950" lvl="1" indent="-285750">
              <a:buFont typeface="Courier New" panose="02070309020205020404" pitchFamily="49" charset="0"/>
              <a:buChar char="o"/>
            </a:pPr>
            <a:r>
              <a:rPr lang="el-GR" dirty="0"/>
              <a:t>Ανάπτυξη εκτυπωτικών προγραμμάτων (</a:t>
            </a:r>
            <a:r>
              <a:rPr lang="el-GR" dirty="0" err="1"/>
              <a:t>reporting</a:t>
            </a:r>
            <a:r>
              <a:rPr lang="el-GR" dirty="0" smtClean="0"/>
              <a:t>).</a:t>
            </a:r>
            <a:endParaRPr lang="el-GR" dirty="0"/>
          </a:p>
          <a:p>
            <a:pPr marL="742950" lvl="1" indent="-285750">
              <a:buFont typeface="Courier New" panose="02070309020205020404" pitchFamily="49" charset="0"/>
              <a:buChar char="o"/>
            </a:pPr>
            <a:r>
              <a:rPr lang="el-GR" dirty="0"/>
              <a:t>Ανάπτυξη προγραμμάτων έκδοσης παραστατικών (</a:t>
            </a:r>
            <a:r>
              <a:rPr lang="el-GR" dirty="0" err="1"/>
              <a:t>lay</a:t>
            </a:r>
            <a:r>
              <a:rPr lang="el-GR" dirty="0"/>
              <a:t> </a:t>
            </a:r>
            <a:r>
              <a:rPr lang="el-GR" dirty="0" err="1"/>
              <a:t>out</a:t>
            </a:r>
            <a:r>
              <a:rPr lang="el-GR" dirty="0"/>
              <a:t> </a:t>
            </a:r>
            <a:r>
              <a:rPr lang="el-GR" dirty="0" err="1"/>
              <a:t>sets</a:t>
            </a:r>
            <a:r>
              <a:rPr lang="el-GR" dirty="0" smtClean="0"/>
              <a:t>).</a:t>
            </a:r>
            <a:endParaRPr lang="el-GR" dirty="0"/>
          </a:p>
          <a:p>
            <a:pPr marL="285750" indent="-285750">
              <a:buFont typeface="Courier New" panose="02070309020205020404" pitchFamily="49" charset="0"/>
              <a:buChar char="o"/>
            </a:pPr>
            <a:endParaRPr lang="el-GR"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150221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Τίτλος 1"/>
          <p:cNvSpPr>
            <a:spLocks noGrp="1"/>
          </p:cNvSpPr>
          <p:nvPr>
            <p:ph type="title"/>
          </p:nvPr>
        </p:nvSpPr>
        <p:spPr/>
        <p:txBody>
          <a:bodyPr/>
          <a:lstStyle/>
          <a:p>
            <a:pPr eaLnBrk="1" hangingPunct="1"/>
            <a:r>
              <a:rPr lang="el-GR" b="1" dirty="0" smtClean="0"/>
              <a:t>Σκοποί ενότητας </a:t>
            </a:r>
          </a:p>
        </p:txBody>
      </p:sp>
      <p:sp>
        <p:nvSpPr>
          <p:cNvPr id="5122" name="Θέση περιεχομένου 1"/>
          <p:cNvSpPr>
            <a:spLocks noGrp="1"/>
          </p:cNvSpPr>
          <p:nvPr>
            <p:ph idx="1"/>
          </p:nvPr>
        </p:nvSpPr>
        <p:spPr/>
        <p:txBody>
          <a:bodyPr/>
          <a:lstStyle/>
          <a:p>
            <a:pPr marL="0" indent="0" eaLnBrk="1" hangingPunct="1">
              <a:spcBef>
                <a:spcPts val="0"/>
              </a:spcBef>
              <a:spcAft>
                <a:spcPts val="1800"/>
              </a:spcAft>
              <a:buNone/>
            </a:pPr>
            <a:r>
              <a:rPr lang="el-GR" sz="2800" dirty="0" smtClean="0"/>
              <a:t>Ο αναγνώστης να μπορεί να:</a:t>
            </a:r>
          </a:p>
          <a:p>
            <a:pPr marL="1314450" lvl="2" indent="-514350" eaLnBrk="1" hangingPunct="1">
              <a:spcBef>
                <a:spcPts val="0"/>
              </a:spcBef>
              <a:buFont typeface="+mj-lt"/>
              <a:buAutoNum type="arabicParenR"/>
            </a:pPr>
            <a:r>
              <a:rPr lang="el-GR" dirty="0" smtClean="0"/>
              <a:t>Ορίζει ένα έργο.</a:t>
            </a:r>
          </a:p>
          <a:p>
            <a:pPr marL="1314450" lvl="2" indent="-514350" eaLnBrk="1" hangingPunct="1">
              <a:spcBef>
                <a:spcPts val="0"/>
              </a:spcBef>
              <a:buFont typeface="+mj-lt"/>
              <a:buAutoNum type="arabicParenR"/>
            </a:pPr>
            <a:r>
              <a:rPr lang="el-GR" dirty="0" smtClean="0"/>
              <a:t>Αναφέρει τα βασικά στάδια εκτέλεσης ενός έργου.</a:t>
            </a:r>
          </a:p>
          <a:p>
            <a:pPr marL="1314450" lvl="2" indent="-514350" eaLnBrk="1" hangingPunct="1">
              <a:spcBef>
                <a:spcPts val="0"/>
              </a:spcBef>
              <a:buFont typeface="+mj-lt"/>
              <a:buAutoNum type="arabicParenR"/>
            </a:pPr>
            <a:r>
              <a:rPr lang="el-GR" dirty="0" smtClean="0"/>
              <a:t>Περιγράφει τις φάσεις διαχείρισης ενός έργου.</a:t>
            </a:r>
          </a:p>
          <a:p>
            <a:pPr marL="1314450" lvl="2" indent="-514350" eaLnBrk="1" hangingPunct="1">
              <a:spcBef>
                <a:spcPts val="0"/>
              </a:spcBef>
              <a:buFont typeface="+mj-lt"/>
              <a:buAutoNum type="arabicParenR"/>
            </a:pPr>
            <a:r>
              <a:rPr lang="el-GR" dirty="0" smtClean="0"/>
              <a:t>Περιγράφει τα μέλη της ομάδας ενός έργου </a:t>
            </a:r>
            <a:r>
              <a:rPr lang="en-US" dirty="0" smtClean="0"/>
              <a:t>ERP.</a:t>
            </a:r>
          </a:p>
          <a:p>
            <a:pPr marL="1314450" lvl="2" indent="-514350" eaLnBrk="1" hangingPunct="1">
              <a:spcBef>
                <a:spcPts val="0"/>
              </a:spcBef>
              <a:buFont typeface="+mj-lt"/>
              <a:buAutoNum type="arabicParenR"/>
            </a:pPr>
            <a:r>
              <a:rPr lang="el-GR" dirty="0" smtClean="0"/>
              <a:t>Ορίζει τον κύκλο ζωής ενός έργου </a:t>
            </a:r>
            <a:r>
              <a:rPr lang="en-US" dirty="0" smtClean="0"/>
              <a:t>ERP.</a:t>
            </a:r>
          </a:p>
          <a:p>
            <a:pPr marL="1314450" lvl="2" indent="-514350" eaLnBrk="1" hangingPunct="1">
              <a:spcBef>
                <a:spcPts val="0"/>
              </a:spcBef>
              <a:buFont typeface="+mj-lt"/>
              <a:buAutoNum type="arabicParenR"/>
            </a:pPr>
            <a:r>
              <a:rPr lang="el-GR" dirty="0" smtClean="0"/>
              <a:t>Αναφέρει τα κριτήρια επιλογής και αξιολόγησης ενός συστήματος </a:t>
            </a:r>
            <a:r>
              <a:rPr lang="en-US" dirty="0" smtClean="0"/>
              <a:t>ERP.</a:t>
            </a:r>
          </a:p>
          <a:p>
            <a:pPr marL="1314450" lvl="2" indent="-514350" eaLnBrk="1" hangingPunct="1">
              <a:spcBef>
                <a:spcPts val="0"/>
              </a:spcBef>
              <a:buFont typeface="+mj-lt"/>
              <a:buAutoNum type="arabicParenR"/>
            </a:pPr>
            <a:r>
              <a:rPr lang="el-GR" dirty="0" smtClean="0"/>
              <a:t>Περιγράφει τη διαδικασία κοστολόγησης των έργων </a:t>
            </a:r>
            <a:r>
              <a:rPr lang="en-US" dirty="0" smtClean="0"/>
              <a:t>ERP.</a:t>
            </a:r>
          </a:p>
          <a:p>
            <a:pPr marL="1314450" lvl="2" indent="-514350">
              <a:spcBef>
                <a:spcPts val="0"/>
              </a:spcBef>
              <a:buFont typeface="+mj-lt"/>
              <a:buAutoNum type="arabicParenR"/>
            </a:pPr>
            <a:r>
              <a:rPr lang="el-GR" dirty="0" smtClean="0"/>
              <a:t> </a:t>
            </a:r>
            <a:r>
              <a:rPr lang="el-GR" dirty="0"/>
              <a:t>Περιγράφει τη </a:t>
            </a:r>
            <a:r>
              <a:rPr lang="el-GR" dirty="0" smtClean="0"/>
              <a:t>διαδικασία</a:t>
            </a:r>
            <a:r>
              <a:rPr lang="en-US" dirty="0" smtClean="0"/>
              <a:t> </a:t>
            </a:r>
            <a:r>
              <a:rPr lang="el-GR" smtClean="0"/>
              <a:t>διαχείρισης κινδύνων.</a:t>
            </a:r>
            <a:endParaRPr lang="el-GR" dirty="0" smtClean="0"/>
          </a:p>
          <a:p>
            <a:pPr marL="1314450" lvl="2" indent="-514350" eaLnBrk="1" hangingPunct="1">
              <a:spcBef>
                <a:spcPts val="0"/>
              </a:spcBef>
              <a:buFont typeface="+mj-lt"/>
              <a:buAutoNum type="arabicParenR"/>
            </a:pPr>
            <a:endParaRPr lang="el-GR" dirty="0" smtClean="0"/>
          </a:p>
          <a:p>
            <a:pPr marL="1314450" lvl="2" indent="-514350" eaLnBrk="1" hangingPunct="1">
              <a:spcBef>
                <a:spcPts val="0"/>
              </a:spcBef>
              <a:buFont typeface="+mj-lt"/>
              <a:buAutoNum type="arabicParenR"/>
            </a:pPr>
            <a:endParaRPr lang="el-GR" dirty="0" smtClean="0"/>
          </a:p>
          <a:p>
            <a:pPr marL="1314450" lvl="2" indent="-514350" eaLnBrk="1" hangingPunct="1">
              <a:spcBef>
                <a:spcPts val="0"/>
              </a:spcBef>
              <a:buFont typeface="+mj-lt"/>
              <a:buAutoNum type="arabicParenR"/>
            </a:pPr>
            <a:endParaRPr lang="el-GR" dirty="0" smtClean="0"/>
          </a:p>
          <a:p>
            <a:pPr marL="1314450" lvl="2" indent="-514350" eaLnBrk="1" hangingPunct="1">
              <a:spcBef>
                <a:spcPts val="0"/>
              </a:spcBef>
              <a:buFont typeface="+mj-lt"/>
              <a:buAutoNum type="arabicParenR"/>
            </a:pPr>
            <a:endParaRPr lang="el-GR" sz="2800" dirty="0" smtClean="0"/>
          </a:p>
        </p:txBody>
      </p:sp>
      <p:sp>
        <p:nvSpPr>
          <p:cNvPr id="2" name="Θέση υποσέλιδου 1" descr="."/>
          <p:cNvSpPr>
            <a:spLocks noGrp="1"/>
          </p:cNvSpPr>
          <p:nvPr>
            <p:ph type="ftr" sz="quarter" idx="11"/>
          </p:nvPr>
        </p:nvSpPr>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schemeClr val="tx1"/>
                </a:solidFill>
              </a:rPr>
              <a:pPr>
                <a:defRPr/>
              </a:pPr>
              <a:t>3</a:t>
            </a:fld>
            <a:endParaRPr lang="el-GR" sz="1400" dirty="0">
              <a:solidFill>
                <a:schemeClr val="tx1"/>
              </a:solidFill>
            </a:endParaRPr>
          </a:p>
        </p:txBody>
      </p:sp>
    </p:spTree>
    <p:extLst>
      <p:ext uri="{BB962C8B-B14F-4D97-AF65-F5344CB8AC3E}">
        <p14:creationId xmlns:p14="http://schemas.microsoft.com/office/powerpoint/2010/main" val="4238366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Μεταφορά δεδομένων από παλαιότερα συστήματα</a:t>
            </a:r>
          </a:p>
        </p:txBody>
      </p:sp>
      <p:sp>
        <p:nvSpPr>
          <p:cNvPr id="3" name="Ορθογώνιο 2"/>
          <p:cNvSpPr/>
          <p:nvPr/>
        </p:nvSpPr>
        <p:spPr>
          <a:xfrm>
            <a:off x="156721" y="1981200"/>
            <a:ext cx="8915400" cy="3139321"/>
          </a:xfrm>
          <a:prstGeom prst="rect">
            <a:avLst/>
          </a:prstGeom>
        </p:spPr>
        <p:txBody>
          <a:bodyPr wrap="square">
            <a:spAutoFit/>
          </a:bodyPr>
          <a:lstStyle/>
          <a:p>
            <a:pPr marL="285750" indent="-285750">
              <a:buFont typeface="Arial" panose="020B0604020202020204" pitchFamily="34" charset="0"/>
              <a:buChar char="•"/>
            </a:pPr>
            <a:r>
              <a:rPr lang="el-GR" dirty="0"/>
              <a:t>Προσδιορισμό των αναγκαίων δεδομένων, χωρίς τα οποία δεν μπορεί να ξεκινήσει η λειτουργία του νέου συστήματος.</a:t>
            </a:r>
          </a:p>
          <a:p>
            <a:pPr marL="285750" indent="-285750">
              <a:buFont typeface="Arial" panose="020B0604020202020204" pitchFamily="34" charset="0"/>
              <a:buChar char="•"/>
            </a:pPr>
            <a:r>
              <a:rPr lang="el-GR" dirty="0"/>
              <a:t>Λήψη απόφασης σχετικά με την παλαιότητα των δεδομένων που θα μεταφερθούν στο νέο σύστημα. </a:t>
            </a:r>
          </a:p>
          <a:p>
            <a:pPr marL="285750" indent="-285750">
              <a:buFont typeface="Arial" panose="020B0604020202020204" pitchFamily="34" charset="0"/>
              <a:buChar char="•"/>
            </a:pPr>
            <a:r>
              <a:rPr lang="el-GR" dirty="0"/>
              <a:t>Προσδιορισμό διαδικασιών «απόκτησης» των δεδομένων που δεν διατηρούνται από τις υφιστάμενες παλαιές εφαρμογές αλλά απαιτούνται από το νέο σύστημα.</a:t>
            </a:r>
          </a:p>
          <a:p>
            <a:pPr marL="285750" indent="-285750">
              <a:buFont typeface="Arial" panose="020B0604020202020204" pitchFamily="34" charset="0"/>
              <a:buChar char="•"/>
            </a:pPr>
            <a:r>
              <a:rPr lang="el-GR" dirty="0"/>
              <a:t>Ανάλυση κόστους-οφέλους (</a:t>
            </a:r>
            <a:r>
              <a:rPr lang="el-GR" dirty="0" err="1"/>
              <a:t>cost-benefit</a:t>
            </a:r>
            <a:r>
              <a:rPr lang="el-GR" dirty="0"/>
              <a:t> </a:t>
            </a:r>
            <a:r>
              <a:rPr lang="el-GR" dirty="0" err="1"/>
              <a:t>analysis</a:t>
            </a:r>
            <a:r>
              <a:rPr lang="el-GR" dirty="0"/>
              <a:t>), η οποία χρησιμοποιείται με σκοπό την επιλογή των δεδομένων που θα μεταπέσουν στο νέο σύστημα. Σε  περίπτωση που η ποιότητα των παλαιών δεδομένων είναι κακή, δηλαδή περιέχουν ελλείψεις, επαναλήψεις, σφάλματα πληκτρολόγησης, λογικά λάθη, κ.λπ., πρέπει να αποφασισθεί ποια από αυτά τα δεδομένα θα αξιοποιηθούν στο νέο </a:t>
            </a:r>
            <a:r>
              <a:rPr lang="el-GR" dirty="0" smtClean="0"/>
              <a:t>σύστημα.</a:t>
            </a:r>
            <a:endParaRPr lang="el-GR"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203634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Κοστολόγηση έργων </a:t>
            </a:r>
            <a:r>
              <a:rPr lang="el-GR" sz="4000" b="1" dirty="0" smtClean="0"/>
              <a:t>ERP                              Κόστος </a:t>
            </a:r>
            <a:r>
              <a:rPr lang="el-GR" sz="4000" b="1" dirty="0"/>
              <a:t>επένδυσης</a:t>
            </a:r>
          </a:p>
        </p:txBody>
      </p:sp>
      <p:sp>
        <p:nvSpPr>
          <p:cNvPr id="3" name="Ορθογώνιο 2"/>
          <p:cNvSpPr/>
          <p:nvPr/>
        </p:nvSpPr>
        <p:spPr>
          <a:xfrm>
            <a:off x="514350" y="1686505"/>
            <a:ext cx="8610600" cy="4616648"/>
          </a:xfrm>
          <a:prstGeom prst="rect">
            <a:avLst/>
          </a:prstGeom>
        </p:spPr>
        <p:txBody>
          <a:bodyPr wrap="square">
            <a:spAutoFit/>
          </a:bodyPr>
          <a:lstStyle/>
          <a:p>
            <a:pPr marL="285750" lvl="0" indent="-285750">
              <a:buFont typeface="Arial" panose="020B0604020202020204" pitchFamily="34" charset="0"/>
              <a:buChar char="•"/>
            </a:pPr>
            <a:r>
              <a:rPr lang="el-GR" sz="1400" b="1" dirty="0"/>
              <a:t>Κόστος προμηθευτή συστήματος ERR.</a:t>
            </a:r>
            <a:r>
              <a:rPr lang="el-GR" sz="1400" dirty="0"/>
              <a:t> Στην κατηγορία αυτή περιλαμβάνονται κόστη όπως το κόστος των αδειών (</a:t>
            </a:r>
            <a:r>
              <a:rPr lang="el-GR" sz="1400" dirty="0" err="1"/>
              <a:t>licensing</a:t>
            </a:r>
            <a:r>
              <a:rPr lang="el-GR" sz="1400" dirty="0"/>
              <a:t>), το κόστος παραμετροποίησης (</a:t>
            </a:r>
            <a:r>
              <a:rPr lang="el-GR" sz="1400" dirty="0" err="1"/>
              <a:t>parameterization</a:t>
            </a:r>
            <a:r>
              <a:rPr lang="el-GR" sz="1400" dirty="0"/>
              <a:t>) και τροποποίησης (</a:t>
            </a:r>
            <a:r>
              <a:rPr lang="el-GR" sz="1400" dirty="0" err="1"/>
              <a:t>customization</a:t>
            </a:r>
            <a:r>
              <a:rPr lang="el-GR" sz="1400" dirty="0"/>
              <a:t>) του συστήματος, το κόστος μεταφοράς δεδομένων (</a:t>
            </a:r>
            <a:r>
              <a:rPr lang="el-GR" sz="1400" dirty="0" err="1"/>
              <a:t>data</a:t>
            </a:r>
            <a:r>
              <a:rPr lang="el-GR" sz="1400" dirty="0"/>
              <a:t> </a:t>
            </a:r>
            <a:r>
              <a:rPr lang="el-GR" sz="1400" dirty="0" err="1"/>
              <a:t>migration</a:t>
            </a:r>
            <a:r>
              <a:rPr lang="el-GR" sz="1400" dirty="0"/>
              <a:t>) στο νέο σύστημα, το κόστος ολοκλήρωσης με άλλα συστήματα, κ.α. Το κόστος αδειών υπολογίζεται με βάση το μοντέλο </a:t>
            </a:r>
            <a:r>
              <a:rPr lang="el-GR" sz="1400" dirty="0" err="1"/>
              <a:t>αδειοδότησης</a:t>
            </a:r>
            <a:r>
              <a:rPr lang="el-GR" sz="1400" dirty="0"/>
              <a:t> που θα επιλεγεί, ενώ οι υπόλοιπες </a:t>
            </a:r>
            <a:r>
              <a:rPr lang="el-GR" sz="1400" dirty="0" err="1"/>
              <a:t>υπο</a:t>
            </a:r>
            <a:r>
              <a:rPr lang="el-GR" sz="1400" dirty="0"/>
              <a:t>-κατηγορίες κόστους υπολογίζονται με βάση τις </a:t>
            </a:r>
            <a:r>
              <a:rPr lang="el-GR" sz="1400" dirty="0" err="1"/>
              <a:t>ανθρωποημέρες</a:t>
            </a:r>
            <a:r>
              <a:rPr lang="el-GR" sz="1400" dirty="0"/>
              <a:t> εργασίας που θα απαιτηθούν για κάθε μία από τις παραπάνω κατηγορίες. </a:t>
            </a:r>
          </a:p>
          <a:p>
            <a:pPr marL="285750" lvl="0" indent="-285750">
              <a:buFont typeface="Arial" panose="020B0604020202020204" pitchFamily="34" charset="0"/>
              <a:buChar char="•"/>
            </a:pPr>
            <a:r>
              <a:rPr lang="el-GR" sz="1400" b="1" dirty="0"/>
              <a:t>Κόστος ανασχεδιασμού επιχειρηματικών διεργασιών</a:t>
            </a:r>
            <a:r>
              <a:rPr lang="el-GR" sz="1400" dirty="0"/>
              <a:t> </a:t>
            </a:r>
            <a:r>
              <a:rPr lang="el-GR" sz="1400" b="1" dirty="0"/>
              <a:t>(</a:t>
            </a:r>
            <a:r>
              <a:rPr lang="el-GR" sz="1400" b="1" dirty="0" err="1"/>
              <a:t>business</a:t>
            </a:r>
            <a:r>
              <a:rPr lang="el-GR" sz="1400" b="1" dirty="0"/>
              <a:t> </a:t>
            </a:r>
            <a:r>
              <a:rPr lang="el-GR" sz="1400" b="1" dirty="0" err="1"/>
              <a:t>process</a:t>
            </a:r>
            <a:r>
              <a:rPr lang="el-GR" sz="1400" b="1" dirty="0"/>
              <a:t> </a:t>
            </a:r>
            <a:r>
              <a:rPr lang="el-GR" sz="1400" b="1" dirty="0" err="1"/>
              <a:t>re-engineering</a:t>
            </a:r>
            <a:r>
              <a:rPr lang="el-GR" sz="1400" b="1" dirty="0"/>
              <a:t>)</a:t>
            </a:r>
            <a:r>
              <a:rPr lang="el-GR" sz="1400" dirty="0"/>
              <a:t>. Περιλαμβάνει το κόστος προσωπικού που έχει ως στόχο την ανάλυση των επιχειρηματικών διεργασιών, όπως αυτές εφαρμόζονται στην επιχείρηση σήμερα καθώς και στον σχεδιασμό των νέων (επανασχεδιασμό) επιχειρηματικών διεργασιών που θα υλοποιηθούν από το νέο σύστημα. Το κόστος ανασχεδιασμού επιχειρηματικών διεργασιών υπολογίζεται σε </a:t>
            </a:r>
            <a:r>
              <a:rPr lang="el-GR" sz="1400" dirty="0" err="1"/>
              <a:t>ανθρωποημέρες</a:t>
            </a:r>
            <a:r>
              <a:rPr lang="el-GR" sz="1400" dirty="0"/>
              <a:t> εργασίας.</a:t>
            </a:r>
          </a:p>
          <a:p>
            <a:pPr marL="285750" lvl="0" indent="-285750">
              <a:buFont typeface="Arial" panose="020B0604020202020204" pitchFamily="34" charset="0"/>
              <a:buChar char="•"/>
            </a:pPr>
            <a:r>
              <a:rPr lang="el-GR" sz="1400" b="1" dirty="0"/>
              <a:t>Κόστος υλικού (</a:t>
            </a:r>
            <a:r>
              <a:rPr lang="el-GR" sz="1400" b="1" dirty="0" err="1"/>
              <a:t>hardware</a:t>
            </a:r>
            <a:r>
              <a:rPr lang="el-GR" sz="1400" b="1" dirty="0"/>
              <a:t>).</a:t>
            </a:r>
            <a:r>
              <a:rPr lang="el-GR" sz="1400" dirty="0"/>
              <a:t> Στην κατηγορία αυτή περιλαμβάνεται το κόστος για εξυπηρετητές (</a:t>
            </a:r>
            <a:r>
              <a:rPr lang="el-GR" sz="1400" dirty="0" err="1"/>
              <a:t>servers</a:t>
            </a:r>
            <a:r>
              <a:rPr lang="el-GR" sz="1400" dirty="0"/>
              <a:t>), το κόστος συσκευών αποθήκευσης (</a:t>
            </a:r>
            <a:r>
              <a:rPr lang="el-GR" sz="1400" dirty="0" err="1"/>
              <a:t>data</a:t>
            </a:r>
            <a:r>
              <a:rPr lang="el-GR" sz="1400" dirty="0"/>
              <a:t> </a:t>
            </a:r>
            <a:r>
              <a:rPr lang="el-GR" sz="1400" dirty="0" err="1"/>
              <a:t>storage</a:t>
            </a:r>
            <a:r>
              <a:rPr lang="el-GR" sz="1400" dirty="0"/>
              <a:t> </a:t>
            </a:r>
            <a:r>
              <a:rPr lang="el-GR" sz="1400" dirty="0" err="1"/>
              <a:t>devices</a:t>
            </a:r>
            <a:r>
              <a:rPr lang="el-GR" sz="1400" dirty="0"/>
              <a:t>),  δρομολογητές (</a:t>
            </a:r>
            <a:r>
              <a:rPr lang="el-GR" sz="1400" dirty="0" err="1"/>
              <a:t>routers</a:t>
            </a:r>
            <a:r>
              <a:rPr lang="el-GR" sz="1400" dirty="0"/>
              <a:t>), συσκευές αδιάλειπτης λειτουργίας (</a:t>
            </a:r>
            <a:r>
              <a:rPr lang="el-GR" sz="1400" dirty="0" err="1"/>
              <a:t>Uninterrupted</a:t>
            </a:r>
            <a:r>
              <a:rPr lang="el-GR" sz="1400" dirty="0"/>
              <a:t> </a:t>
            </a:r>
            <a:r>
              <a:rPr lang="el-GR" sz="1400" dirty="0" err="1"/>
              <a:t>Power</a:t>
            </a:r>
            <a:r>
              <a:rPr lang="el-GR" sz="1400" dirty="0"/>
              <a:t> </a:t>
            </a:r>
            <a:r>
              <a:rPr lang="el-GR" sz="1400" dirty="0" err="1"/>
              <a:t>Supply</a:t>
            </a:r>
            <a:r>
              <a:rPr lang="el-GR" sz="1400" dirty="0"/>
              <a:t> </a:t>
            </a:r>
            <a:r>
              <a:rPr lang="el-GR" sz="1400" dirty="0" err="1"/>
              <a:t>devices</a:t>
            </a:r>
            <a:r>
              <a:rPr lang="el-GR" sz="1400" dirty="0"/>
              <a:t>  - UPS) κ.α.</a:t>
            </a:r>
          </a:p>
          <a:p>
            <a:pPr marL="285750" lvl="0" indent="-285750">
              <a:buFont typeface="Arial" panose="020B0604020202020204" pitchFamily="34" charset="0"/>
              <a:buChar char="•"/>
            </a:pPr>
            <a:r>
              <a:rPr lang="el-GR" sz="1400" b="1" dirty="0"/>
              <a:t>Κόστος λογισμικού συστημάτων (</a:t>
            </a:r>
            <a:r>
              <a:rPr lang="el-GR" sz="1400" b="1" dirty="0" err="1"/>
              <a:t>system</a:t>
            </a:r>
            <a:r>
              <a:rPr lang="el-GR" sz="1400" b="1" dirty="0"/>
              <a:t> </a:t>
            </a:r>
            <a:r>
              <a:rPr lang="el-GR" sz="1400" b="1" dirty="0" err="1"/>
              <a:t>software</a:t>
            </a:r>
            <a:r>
              <a:rPr lang="el-GR" sz="1400" b="1" dirty="0"/>
              <a:t>)</a:t>
            </a:r>
            <a:r>
              <a:rPr lang="el-GR" sz="1400" dirty="0"/>
              <a:t>. Στην κατηγορία αυτή περιλαμβάνεται το κόστος αδειών για το λειτουργικό σύστημα, τη βάση δεδομένων, τους εξυπηρετητές εφαρμογών κ.α. Το κόστος αδειών υπολογίζεται με βάση το μοντέλο </a:t>
            </a:r>
            <a:r>
              <a:rPr lang="el-GR" sz="1400" dirty="0" err="1"/>
              <a:t>αδειοδότησης</a:t>
            </a:r>
            <a:r>
              <a:rPr lang="el-GR" sz="1400" dirty="0"/>
              <a:t> που θα επιλεγεί καθώς και το μέγεθος της συγκεκριμένης εγκατάστασης.</a:t>
            </a:r>
          </a:p>
          <a:p>
            <a:pPr marL="285750" lvl="0" indent="-285750">
              <a:buFont typeface="Arial" panose="020B0604020202020204" pitchFamily="34" charset="0"/>
              <a:buChar char="•"/>
            </a:pPr>
            <a:r>
              <a:rPr lang="el-GR" sz="1400" b="1" dirty="0"/>
              <a:t>Κόστος διαχείρισης έργου</a:t>
            </a:r>
            <a:r>
              <a:rPr lang="el-GR" sz="1400" dirty="0"/>
              <a:t>. Στην κατηγορία αυτή περιλαμβάνεται το κόστος διαχείρισης έργου, του ποιοτικού ελέγχου, του κόστους εξωτερικών συμβούλων καθώς και του κόστους όλου του προσωπικού που θα εμπλακεί στην υλοποίηση του έργου. Το κόστος αυτής της κατηγορίας υπολογίζεται σε </a:t>
            </a:r>
            <a:r>
              <a:rPr lang="el-GR" sz="1400" dirty="0" err="1"/>
              <a:t>ανθρωποημέρες</a:t>
            </a:r>
            <a:r>
              <a:rPr lang="el-GR" sz="1400" dirty="0"/>
              <a:t> εργασίας.</a:t>
            </a: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070795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Κοστολόγηση έργων ERP </a:t>
            </a:r>
            <a:r>
              <a:rPr lang="el-GR" sz="4000" b="1" dirty="0" smtClean="0"/>
              <a:t>                                                       </a:t>
            </a:r>
            <a:r>
              <a:rPr lang="el-GR" sz="4000" b="1" dirty="0"/>
              <a:t>Κόστος λειτουργίας</a:t>
            </a:r>
          </a:p>
        </p:txBody>
      </p:sp>
      <p:sp>
        <p:nvSpPr>
          <p:cNvPr id="3" name="Ορθογώνιο 2"/>
          <p:cNvSpPr/>
          <p:nvPr/>
        </p:nvSpPr>
        <p:spPr>
          <a:xfrm>
            <a:off x="514350" y="1686505"/>
            <a:ext cx="8610600" cy="3539430"/>
          </a:xfrm>
          <a:prstGeom prst="rect">
            <a:avLst/>
          </a:prstGeom>
        </p:spPr>
        <p:txBody>
          <a:bodyPr wrap="square">
            <a:spAutoFit/>
          </a:bodyPr>
          <a:lstStyle/>
          <a:p>
            <a:pPr marL="285750" lvl="0" indent="-285750">
              <a:buFont typeface="Arial" panose="020B0604020202020204" pitchFamily="34" charset="0"/>
              <a:buChar char="•"/>
            </a:pPr>
            <a:r>
              <a:rPr lang="el-GR" sz="1400" b="1" dirty="0"/>
              <a:t>Κόστος νέων εκδόσεων και αδειών. </a:t>
            </a:r>
            <a:r>
              <a:rPr lang="el-GR" sz="1400" dirty="0"/>
              <a:t>Η διάρκεια μιας επένδυσης σε ένα σύστημα ERP είναι τις περισσότερες φορές </a:t>
            </a:r>
            <a:r>
              <a:rPr lang="el-GR" sz="1400" dirty="0" err="1"/>
              <a:t>υπερδεκαετής</a:t>
            </a:r>
            <a:r>
              <a:rPr lang="el-GR" sz="1400" dirty="0"/>
              <a:t>. Το γεγονός αυτό σημαίνει ότι η τεχνολογική εξέλιξη τόσο στον χώρο της πληροφορικής αλλά και οι μεταβαλλόμενες ανάγκες της κάθε επιχείρησης καθιστούν επιτακτική την ανάγκη εγκατάστασης των νέων εκδόσεων λογισμικού αλλά και την αναβάθμιση του υλικού όποτε κρίνεται απαραίτητο. Για τον σκοπό αυτό ο κάθε οργανισμός που εγκαθιστά ένα σύστημα ERP θα πρέπει να προϋπολογίσει ένα σημαντικό ποσό για την αγορά των νέων αδειών αλλά και για την απαιτούμενη αναβάθμιση του συστήματος ERP.</a:t>
            </a:r>
          </a:p>
          <a:p>
            <a:pPr marL="285750" lvl="0" indent="-285750">
              <a:buFont typeface="Arial" panose="020B0604020202020204" pitchFamily="34" charset="0"/>
              <a:buChar char="•"/>
            </a:pPr>
            <a:r>
              <a:rPr lang="el-GR" sz="1400" b="1" dirty="0"/>
              <a:t>Κόστος συντήρησης (</a:t>
            </a:r>
            <a:r>
              <a:rPr lang="el-GR" sz="1400" b="1" dirty="0" err="1"/>
              <a:t>maintenance</a:t>
            </a:r>
            <a:r>
              <a:rPr lang="el-GR" sz="1400" b="1" dirty="0"/>
              <a:t> </a:t>
            </a:r>
            <a:r>
              <a:rPr lang="el-GR" sz="1400" b="1" dirty="0" err="1"/>
              <a:t>cost</a:t>
            </a:r>
            <a:r>
              <a:rPr lang="el-GR" sz="1400" b="1" dirty="0"/>
              <a:t>).</a:t>
            </a:r>
            <a:r>
              <a:rPr lang="el-GR" sz="1400" dirty="0"/>
              <a:t> Οι υπηρεσίες συντήρησης περιλαμβάνουν την επίλυση των τεχνικών προβλημάτων του συστήματος ERP. Τις περισσότερες φορές οι υπηρεσίες αυτές προσφέρονται με αμοιβή από τον κατασκευαστή του συστήματος ERP και είναι ιδιαίτερα σημαντικές για την απρόσκοπτη λειτουργία του συστήματος.</a:t>
            </a:r>
          </a:p>
          <a:p>
            <a:pPr marL="285750" lvl="0" indent="-285750">
              <a:buFont typeface="Arial" panose="020B0604020202020204" pitchFamily="34" charset="0"/>
              <a:buChar char="•"/>
            </a:pPr>
            <a:r>
              <a:rPr lang="el-GR" sz="1400" b="1" dirty="0"/>
              <a:t>Κόστος προσωπικού διαχείρισης.</a:t>
            </a:r>
            <a:r>
              <a:rPr lang="el-GR" sz="1400" dirty="0"/>
              <a:t> Η χρήση του συστήματος ERP προϋποθέτει την ύπαρξη τμήματος τεχνικής υποστήριξης, το οποίο είναι υπεύθυνο για τις εργασίες καθημερινής συντήρησης οι οποίες θα πρέπει να εστιάζονται στην ακεραιότητα (</a:t>
            </a:r>
            <a:r>
              <a:rPr lang="el-GR" sz="1400" dirty="0" err="1"/>
              <a:t>integrity</a:t>
            </a:r>
            <a:r>
              <a:rPr lang="el-GR" sz="1400" dirty="0"/>
              <a:t>), απόδοση (</a:t>
            </a:r>
            <a:r>
              <a:rPr lang="el-GR" sz="1400" dirty="0" err="1"/>
              <a:t>performance</a:t>
            </a:r>
            <a:r>
              <a:rPr lang="el-GR" sz="1400" dirty="0"/>
              <a:t>), ασφάλεια (</a:t>
            </a:r>
            <a:r>
              <a:rPr lang="el-GR" sz="1400" dirty="0" err="1"/>
              <a:t>security</a:t>
            </a:r>
            <a:r>
              <a:rPr lang="el-GR" sz="1400" dirty="0"/>
              <a:t>), ενημέρωση τους χρήστες του οργανισμού, θα πρέπει να αναπτυχθεί διαρκές πρόγραμμα εκπαίδευσης με σκοπό την </a:t>
            </a:r>
            <a:r>
              <a:rPr lang="el-GR" sz="1400" dirty="0" err="1"/>
              <a:t>επικαιροποίηση</a:t>
            </a:r>
            <a:r>
              <a:rPr lang="el-GR" sz="1400" dirty="0"/>
              <a:t> των γνώσεων των εργαζομένων καθώς και την εκπαίδευση νέων χρηστών.</a:t>
            </a:r>
          </a:p>
          <a:p>
            <a:pPr marL="285750" lvl="0" indent="-285750">
              <a:buFont typeface="Arial" panose="020B0604020202020204" pitchFamily="34" charset="0"/>
              <a:buChar char="•"/>
            </a:pPr>
            <a:endParaRPr lang="el-GR" sz="1400"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241938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Παράγοντες κόστους</a:t>
            </a:r>
          </a:p>
        </p:txBody>
      </p:sp>
      <p:pic>
        <p:nvPicPr>
          <p:cNvPr id="4" name="Εικόνα 3" descr="[DECORATIVE]"/>
          <p:cNvPicPr>
            <a:picLocks noChangeAspect="1"/>
          </p:cNvPicPr>
          <p:nvPr/>
        </p:nvPicPr>
        <p:blipFill>
          <a:blip r:embed="rId3"/>
          <a:stretch>
            <a:fillRect/>
          </a:stretch>
        </p:blipFill>
        <p:spPr>
          <a:xfrm>
            <a:off x="1444593" y="1359851"/>
            <a:ext cx="6187976" cy="5151566"/>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842518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err="1"/>
              <a:t>Αδειοδότηση</a:t>
            </a:r>
            <a:r>
              <a:rPr lang="el-GR" sz="4000" b="1" dirty="0"/>
              <a:t> συστημάτων </a:t>
            </a:r>
            <a:r>
              <a:rPr lang="en-US" sz="4000" b="1" dirty="0"/>
              <a:t>ERP</a:t>
            </a:r>
            <a:endParaRPr lang="el-GR" sz="4000" b="1" dirty="0"/>
          </a:p>
        </p:txBody>
      </p:sp>
      <p:sp>
        <p:nvSpPr>
          <p:cNvPr id="3" name="Ορθογώνιο 2"/>
          <p:cNvSpPr/>
          <p:nvPr/>
        </p:nvSpPr>
        <p:spPr>
          <a:xfrm>
            <a:off x="0" y="1524000"/>
            <a:ext cx="8953500" cy="4616648"/>
          </a:xfrm>
          <a:prstGeom prst="rect">
            <a:avLst/>
          </a:prstGeom>
        </p:spPr>
        <p:txBody>
          <a:bodyPr wrap="square">
            <a:spAutoFit/>
          </a:bodyPr>
          <a:lstStyle/>
          <a:p>
            <a:pPr marL="285750" indent="-285750">
              <a:buFont typeface="Arial" panose="020B0604020202020204" pitchFamily="34" charset="0"/>
              <a:buChar char="•"/>
            </a:pPr>
            <a:r>
              <a:rPr lang="el-GR" sz="1400" dirty="0"/>
              <a:t>Οι πιο συνηθισμένες μετρικές που χρησιμοποιούνται για τον υπολογισμό του κόστους αδειών είναι οι ακόλουθες:</a:t>
            </a:r>
          </a:p>
          <a:p>
            <a:pPr marL="742950" lvl="1" indent="-285750">
              <a:buFont typeface="Arial" panose="020B0604020202020204" pitchFamily="34" charset="0"/>
              <a:buChar char="•"/>
            </a:pPr>
            <a:r>
              <a:rPr lang="el-GR" sz="1400" dirty="0"/>
              <a:t> </a:t>
            </a:r>
            <a:r>
              <a:rPr lang="el-GR" sz="1400" b="1" dirty="0"/>
              <a:t>Η μετρική των ονομαστικών χρηστών (</a:t>
            </a:r>
            <a:r>
              <a:rPr lang="el-GR" sz="1400" b="1" dirty="0" err="1"/>
              <a:t>Named</a:t>
            </a:r>
            <a:r>
              <a:rPr lang="el-GR" sz="1400" b="1" dirty="0"/>
              <a:t> </a:t>
            </a:r>
            <a:r>
              <a:rPr lang="el-GR" sz="1400" b="1" dirty="0" err="1"/>
              <a:t>User</a:t>
            </a:r>
            <a:r>
              <a:rPr lang="el-GR" sz="1400" b="1" dirty="0"/>
              <a:t>)</a:t>
            </a:r>
            <a:r>
              <a:rPr lang="el-GR" sz="1400" dirty="0"/>
              <a:t>. Η μετρική αυτή χρησιμοποιείται σε περιβάλλοντα όπου μπορούν να αναγνωρισθούν και να μετρηθούν πραγματικοί χρήστες του συστήματος. Ο τύπος αυτής της άδειας περιλαμβάνει τόσο τους ανθρώπους όσο και τις συσκευές (</a:t>
            </a:r>
            <a:r>
              <a:rPr lang="el-GR" sz="1400" dirty="0" err="1"/>
              <a:t>devices</a:t>
            </a:r>
            <a:r>
              <a:rPr lang="el-GR" sz="1400" dirty="0"/>
              <a:t>) που συνδέονται με το σύστημα. Παράδειγμα μιας συσκευής μπορεί να είναι μια συσκευή παρακολούθησης της θερμοκρασίας, σε έναν ψυκτικό θάλαμο που ελέγχεται με αυτόματο τρόπο από ένα σύστημα ERP. Για παράδειγμα, έστω μια επιχείρηση η οποία απασχολεί 300 εργαζόμενους, οι οποίοι εργάζονται σε σταθμούς εργασίες και σε βάρδιες των 100 ατόμων. Ταυτόχρονα η επιχείρηση αυτή έχει 15 ψυκτικούς θαλάμους.  Ο αριθμός αδειών ονομαστικών χρηστών που θα πρέπει να αγοράσει αυτή η επιχείρηση είναι 315, που είναι το άθροισμα του αριθμού των εργαζομένων και των συσκευών παρακολούθησης θερμοκρασίας στους ψυκτικούς θαλάμους.  </a:t>
            </a:r>
          </a:p>
          <a:p>
            <a:pPr marL="742950" lvl="1" indent="-285750">
              <a:buFont typeface="Arial" panose="020B0604020202020204" pitchFamily="34" charset="0"/>
              <a:buChar char="•"/>
            </a:pPr>
            <a:r>
              <a:rPr lang="el-GR" sz="1400" b="1" dirty="0"/>
              <a:t>Η μετρική του επεξεργαστή (</a:t>
            </a:r>
            <a:r>
              <a:rPr lang="el-GR" sz="1400" b="1" dirty="0" err="1"/>
              <a:t>processor</a:t>
            </a:r>
            <a:r>
              <a:rPr lang="el-GR" sz="1400" b="1" dirty="0"/>
              <a:t>).</a:t>
            </a:r>
            <a:r>
              <a:rPr lang="el-GR" sz="1400" dirty="0"/>
              <a:t> Αυτή η μετρική χρησιμοποιείται ως επί το </a:t>
            </a:r>
            <a:r>
              <a:rPr lang="el-GR" sz="1400" dirty="0" err="1"/>
              <a:t>πλείστον</a:t>
            </a:r>
            <a:r>
              <a:rPr lang="el-GR" sz="1400" dirty="0"/>
              <a:t> σε περιβάλλοντα όπου οι χρήστες του λογισμικού δεν μπορεί να αναγνωριστούν εύκολα ή να υπολογιστούν, όπως συμβαίνει σε διαδικτυακές (Internet-</a:t>
            </a:r>
            <a:r>
              <a:rPr lang="el-GR" sz="1400" dirty="0" err="1"/>
              <a:t>based</a:t>
            </a:r>
            <a:r>
              <a:rPr lang="el-GR" sz="1400" dirty="0"/>
              <a:t>) εφαρμογές. Στην περίπτωση αυτή, ο αριθμός των απαιτούμενων αδειών καθορίζεται με πολλαπλασιασμό του συνολικού αριθμό των πυρήνων του επεξεργαστή, με έναν συντελεστή </a:t>
            </a:r>
            <a:r>
              <a:rPr lang="el-GR" sz="1400" dirty="0" err="1"/>
              <a:t>αδειοδότησης</a:t>
            </a:r>
            <a:r>
              <a:rPr lang="el-GR" sz="1400" dirty="0"/>
              <a:t> πυρήνα (προσδιορίζεται από τον κατασκευαστή λογισμικού με βάση την υπολογιστική ισχύ του κάθε πυρήνα). </a:t>
            </a:r>
          </a:p>
          <a:p>
            <a:pPr marL="742950" lvl="1" indent="-285750">
              <a:buFont typeface="Arial" panose="020B0604020202020204" pitchFamily="34" charset="0"/>
              <a:buChar char="•"/>
            </a:pPr>
            <a:r>
              <a:rPr lang="el-GR" sz="1400" b="1" dirty="0"/>
              <a:t>Μοντέλο τιμολόγησης ανά υποσύστημα (</a:t>
            </a:r>
            <a:r>
              <a:rPr lang="el-GR" sz="1400" b="1" dirty="0" err="1"/>
              <a:t>module</a:t>
            </a:r>
            <a:r>
              <a:rPr lang="el-GR" sz="1400" b="1" dirty="0"/>
              <a:t> </a:t>
            </a:r>
            <a:r>
              <a:rPr lang="el-GR" sz="1400" b="1" dirty="0" err="1"/>
              <a:t>pricing</a:t>
            </a:r>
            <a:r>
              <a:rPr lang="el-GR" sz="1400" b="1" dirty="0"/>
              <a:t> </a:t>
            </a:r>
            <a:r>
              <a:rPr lang="el-GR" sz="1400" b="1" dirty="0" err="1"/>
              <a:t>model</a:t>
            </a:r>
            <a:r>
              <a:rPr lang="el-GR" sz="1400" b="1" dirty="0"/>
              <a:t>)</a:t>
            </a:r>
            <a:r>
              <a:rPr lang="el-GR" sz="1400" dirty="0"/>
              <a:t>. H αρθρωτή αρχιτεκτονική των συστημάτων ERP επιτρέπει στις επιχειρήσεις να εγκαταστήσουν υποσυστήματα του συστήματος ERP και να πληρώσουν για αυτά τα υποσυστήματα που έχουν αποφασίσει να εγκαταστήσουν. Αυτό το μοντέλο τιμολόγησης μπορεί να εφαρμοστεί με δύο διαφορετικούς τρόπους: α) </a:t>
            </a:r>
            <a:r>
              <a:rPr lang="el-GR" sz="1400" i="1" dirty="0"/>
              <a:t>με βάση τον αριθμό χρηστών</a:t>
            </a:r>
            <a:r>
              <a:rPr lang="el-GR" sz="1400" dirty="0"/>
              <a:t> (</a:t>
            </a:r>
            <a:r>
              <a:rPr lang="el-GR" sz="1400" dirty="0" err="1"/>
              <a:t>user-based</a:t>
            </a:r>
            <a:r>
              <a:rPr lang="el-GR" sz="1400" dirty="0"/>
              <a:t>) και β) </a:t>
            </a:r>
            <a:r>
              <a:rPr lang="el-GR" sz="1400" i="1" dirty="0"/>
              <a:t>με βάση τη χρήση</a:t>
            </a:r>
            <a:r>
              <a:rPr lang="el-GR" sz="1400" dirty="0"/>
              <a:t> (</a:t>
            </a:r>
            <a:r>
              <a:rPr lang="el-GR" sz="1400" dirty="0" err="1"/>
              <a:t>usage-based</a:t>
            </a:r>
            <a:r>
              <a:rPr lang="el-GR" sz="1400" dirty="0"/>
              <a:t>). </a:t>
            </a: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759429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Η τιμολόγηση με βάση τη χρήση</a:t>
            </a:r>
          </a:p>
        </p:txBody>
      </p:sp>
      <p:sp>
        <p:nvSpPr>
          <p:cNvPr id="3" name="Ορθογώνιο 2"/>
          <p:cNvSpPr/>
          <p:nvPr/>
        </p:nvSpPr>
        <p:spPr>
          <a:xfrm>
            <a:off x="0" y="1524000"/>
            <a:ext cx="8953500" cy="3539430"/>
          </a:xfrm>
          <a:prstGeom prst="rect">
            <a:avLst/>
          </a:prstGeom>
        </p:spPr>
        <p:txBody>
          <a:bodyPr wrap="square">
            <a:spAutoFit/>
          </a:bodyPr>
          <a:lstStyle/>
          <a:p>
            <a:pPr marL="285750" indent="-285750">
              <a:buFont typeface="Arial" panose="020B0604020202020204" pitchFamily="34" charset="0"/>
              <a:buChar char="•"/>
            </a:pPr>
            <a:r>
              <a:rPr lang="el-GR" sz="1600" b="1" dirty="0"/>
              <a:t>Παραδείγματα τέτοιων μετρικών χρήσης είναι τα ακόλουθα:</a:t>
            </a:r>
          </a:p>
          <a:p>
            <a:pPr marL="742950" lvl="1" indent="-285750">
              <a:buFont typeface="Courier New" panose="02070309020205020404" pitchFamily="49" charset="0"/>
              <a:buChar char="o"/>
            </a:pPr>
            <a:r>
              <a:rPr lang="el-GR" sz="1600" b="1" dirty="0"/>
              <a:t>Κόστος </a:t>
            </a:r>
            <a:r>
              <a:rPr lang="el-GR" sz="1600" b="1" dirty="0" err="1"/>
              <a:t>Πωληθέντων</a:t>
            </a:r>
            <a:r>
              <a:rPr lang="el-GR" sz="1600" b="1" dirty="0"/>
              <a:t> Προϊόντων σε €</a:t>
            </a:r>
            <a:r>
              <a:rPr lang="el-GR" sz="1600" dirty="0"/>
              <a:t> (</a:t>
            </a:r>
            <a:r>
              <a:rPr lang="el-GR" sz="1600" dirty="0" err="1"/>
              <a:t>Cost</a:t>
            </a:r>
            <a:r>
              <a:rPr lang="el-GR" sz="1600" dirty="0"/>
              <a:t> of </a:t>
            </a:r>
            <a:r>
              <a:rPr lang="el-GR" sz="1600" dirty="0" err="1"/>
              <a:t>Goods</a:t>
            </a:r>
            <a:r>
              <a:rPr lang="el-GR" sz="1600" dirty="0"/>
              <a:t> </a:t>
            </a:r>
            <a:r>
              <a:rPr lang="el-GR" sz="1600" dirty="0" err="1"/>
              <a:t>Sold</a:t>
            </a:r>
            <a:r>
              <a:rPr lang="el-GR" sz="1600" dirty="0"/>
              <a:t> - COGS). Αυτή η μετρική χρησιμοποιείται κυρίως με εφαρμογές Εφοδιαστικής Αλυσίδας. Είναι βασισμένη στο κόστος των αγαθών που η επιχείρηση έχει εμπορευθεί σε μια οικονομική χρήση της και μετριέται σε μια νομισματική μονάδα (π.χ. EURO). Σε περίπτωση που το COGS δεν μπορεί να υπολογιστεί τότε θεωρούμε ότι το COGS πρέπει να είναι ίσο με το 75% των συνολικών εσόδων της εταιρείας.</a:t>
            </a:r>
          </a:p>
          <a:p>
            <a:pPr marL="742950" lvl="1" indent="-285750">
              <a:buFont typeface="Courier New" panose="02070309020205020404" pitchFamily="49" charset="0"/>
              <a:buChar char="o"/>
            </a:pPr>
            <a:r>
              <a:rPr lang="el-GR" sz="1600" b="1" dirty="0"/>
              <a:t>Γραμμή Ηλεκτρονικής Παραγγελίας (</a:t>
            </a:r>
            <a:r>
              <a:rPr lang="el-GR" sz="1600" b="1" dirty="0" err="1"/>
              <a:t>Electronic</a:t>
            </a:r>
            <a:r>
              <a:rPr lang="el-GR" sz="1600" b="1" dirty="0"/>
              <a:t> </a:t>
            </a:r>
            <a:r>
              <a:rPr lang="el-GR" sz="1600" b="1" dirty="0" err="1"/>
              <a:t>Order</a:t>
            </a:r>
            <a:r>
              <a:rPr lang="el-GR" sz="1600" b="1" dirty="0"/>
              <a:t> Line). </a:t>
            </a:r>
            <a:r>
              <a:rPr lang="el-GR" sz="1600" dirty="0"/>
              <a:t>Αυτή η μέτρηση βασίζεται στον αριθμό των διαφορετικών προϊόντων, ένα προϊόν που πωλείται αντιστοιχεί σε μια γραμμή, που εμπορεύονται ηλεκτρονικά από μια επιχείρηση κατά τη διάρκεια μιας περιόδου ενός έτους.</a:t>
            </a:r>
          </a:p>
          <a:p>
            <a:pPr marL="742950" lvl="1" indent="-285750">
              <a:buFont typeface="Courier New" panose="02070309020205020404" pitchFamily="49" charset="0"/>
              <a:buChar char="o"/>
            </a:pPr>
            <a:r>
              <a:rPr lang="el-GR" sz="1600" b="1" dirty="0"/>
              <a:t>Αναφορές εξόδων (</a:t>
            </a:r>
            <a:r>
              <a:rPr lang="el-GR" sz="1600" b="1" dirty="0" err="1"/>
              <a:t>expense</a:t>
            </a:r>
            <a:r>
              <a:rPr lang="el-GR" sz="1600" b="1" dirty="0"/>
              <a:t> </a:t>
            </a:r>
            <a:r>
              <a:rPr lang="el-GR" sz="1600" b="1" dirty="0" err="1"/>
              <a:t>reports</a:t>
            </a:r>
            <a:r>
              <a:rPr lang="el-GR" sz="1600" b="1" dirty="0"/>
              <a:t>). </a:t>
            </a:r>
            <a:r>
              <a:rPr lang="el-GR" sz="1600" dirty="0"/>
              <a:t>Όπως υποδηλώνει το όνομα, αυτή η μετρική χρησιμοποιείται σε εφαρμογές όπου παράγουν αναφορές εξόδων (</a:t>
            </a:r>
            <a:r>
              <a:rPr lang="el-GR" sz="1600" dirty="0" err="1"/>
              <a:t>εξοδολόγια</a:t>
            </a:r>
            <a:r>
              <a:rPr lang="el-GR" sz="1600" dirty="0"/>
              <a:t>) και υπολογίζεται με βάση τον αριθμό των εκθέσεων δαπανών που υποβάλλονται σε επεξεργασία μέσω της εφαρμογής κατά τη διάρκεια μιας περιόδου ενός έτους.</a:t>
            </a:r>
          </a:p>
          <a:p>
            <a:pPr marL="742950" lvl="1" indent="-285750">
              <a:buFont typeface="Courier New" panose="02070309020205020404" pitchFamily="49" charset="0"/>
              <a:buChar char="o"/>
            </a:pPr>
            <a:endParaRPr lang="el-GR" sz="1600"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1007873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Διαδικασία διαχείρισης κινδύνων</a:t>
            </a:r>
          </a:p>
        </p:txBody>
      </p:sp>
      <p:sp>
        <p:nvSpPr>
          <p:cNvPr id="3" name="Ορθογώνιο 2"/>
          <p:cNvSpPr/>
          <p:nvPr/>
        </p:nvSpPr>
        <p:spPr>
          <a:xfrm>
            <a:off x="457200" y="2286000"/>
            <a:ext cx="8953500" cy="1938992"/>
          </a:xfrm>
          <a:prstGeom prst="rect">
            <a:avLst/>
          </a:prstGeom>
        </p:spPr>
        <p:txBody>
          <a:bodyPr wrap="square">
            <a:spAutoFit/>
          </a:bodyPr>
          <a:lstStyle/>
          <a:p>
            <a:pPr marL="285750" indent="-285750">
              <a:buFont typeface="Arial" panose="020B0604020202020204" pitchFamily="34" charset="0"/>
              <a:buChar char="•"/>
            </a:pPr>
            <a:r>
              <a:rPr lang="el-GR" sz="2000" b="1" dirty="0"/>
              <a:t>Σχεδιασμός διαχείρισης κινδύνου (</a:t>
            </a:r>
            <a:r>
              <a:rPr lang="en-US" sz="2000" b="1" dirty="0"/>
              <a:t>Risk Management Planning</a:t>
            </a:r>
            <a:r>
              <a:rPr lang="en-US" sz="2000" b="1" dirty="0" smtClean="0"/>
              <a:t>)</a:t>
            </a:r>
            <a:r>
              <a:rPr lang="el-GR" sz="2000" b="1" dirty="0" smtClean="0"/>
              <a:t>.</a:t>
            </a:r>
            <a:endParaRPr lang="en-US" sz="2000" b="1" dirty="0"/>
          </a:p>
          <a:p>
            <a:pPr marL="285750" indent="-285750">
              <a:buFont typeface="Arial" panose="020B0604020202020204" pitchFamily="34" charset="0"/>
              <a:buChar char="•"/>
            </a:pPr>
            <a:r>
              <a:rPr lang="el-GR" sz="2000" b="1" dirty="0"/>
              <a:t>Προσδιορισμός κινδύνων (</a:t>
            </a:r>
            <a:r>
              <a:rPr lang="en-US" sz="2000" b="1" dirty="0"/>
              <a:t>Risk identification</a:t>
            </a:r>
            <a:r>
              <a:rPr lang="en-US" sz="2000" b="1" dirty="0" smtClean="0"/>
              <a:t>)</a:t>
            </a:r>
            <a:r>
              <a:rPr lang="el-GR" sz="2000" b="1" dirty="0" smtClean="0"/>
              <a:t>.</a:t>
            </a:r>
            <a:endParaRPr lang="en-US" sz="2000" b="1" dirty="0"/>
          </a:p>
          <a:p>
            <a:pPr marL="285750" indent="-285750">
              <a:buFont typeface="Arial" panose="020B0604020202020204" pitchFamily="34" charset="0"/>
              <a:buChar char="•"/>
            </a:pPr>
            <a:r>
              <a:rPr lang="el-GR" sz="2000" b="1" dirty="0"/>
              <a:t>Ποιοτική ανάλυση κινδύνου (</a:t>
            </a:r>
            <a:r>
              <a:rPr lang="en-US" sz="2000" b="1" dirty="0"/>
              <a:t>Qualitative Risk Analysis</a:t>
            </a:r>
            <a:r>
              <a:rPr lang="en-US" sz="2000" b="1" dirty="0" smtClean="0"/>
              <a:t>)</a:t>
            </a:r>
            <a:r>
              <a:rPr lang="el-GR" sz="2000" b="1" dirty="0" smtClean="0"/>
              <a:t>.</a:t>
            </a:r>
            <a:r>
              <a:rPr lang="en-US" sz="2000" b="1" dirty="0" smtClean="0"/>
              <a:t> </a:t>
            </a:r>
            <a:endParaRPr lang="en-US" sz="2000" b="1" dirty="0"/>
          </a:p>
          <a:p>
            <a:pPr marL="285750" indent="-285750">
              <a:buFont typeface="Arial" panose="020B0604020202020204" pitchFamily="34" charset="0"/>
              <a:buChar char="•"/>
            </a:pPr>
            <a:r>
              <a:rPr lang="el-GR" sz="2000" b="1" dirty="0"/>
              <a:t>Ποσοτική ανάλυση κινδύνου (</a:t>
            </a:r>
            <a:r>
              <a:rPr lang="en-US" sz="2000" b="1" dirty="0"/>
              <a:t>Quantitative Risk Analysis</a:t>
            </a:r>
            <a:r>
              <a:rPr lang="en-US" sz="2000" b="1" dirty="0" smtClean="0"/>
              <a:t>)</a:t>
            </a:r>
            <a:r>
              <a:rPr lang="el-GR" sz="2000" b="1" dirty="0" smtClean="0"/>
              <a:t>.</a:t>
            </a:r>
            <a:r>
              <a:rPr lang="en-US" sz="2000" b="1" dirty="0" smtClean="0"/>
              <a:t> </a:t>
            </a:r>
            <a:endParaRPr lang="en-US" sz="2000" b="1" dirty="0"/>
          </a:p>
          <a:p>
            <a:pPr marL="285750" indent="-285750">
              <a:buFont typeface="Arial" panose="020B0604020202020204" pitchFamily="34" charset="0"/>
              <a:buChar char="•"/>
            </a:pPr>
            <a:r>
              <a:rPr lang="el-GR" sz="2000" b="1" dirty="0"/>
              <a:t>Προγραμματισμός απόκρισης στους κινδύνους (</a:t>
            </a:r>
            <a:r>
              <a:rPr lang="en-US" sz="2000" b="1" dirty="0"/>
              <a:t>Risk Response Planning</a:t>
            </a:r>
            <a:r>
              <a:rPr lang="en-US" sz="2000" b="1" dirty="0" smtClean="0"/>
              <a:t>)</a:t>
            </a:r>
            <a:r>
              <a:rPr lang="el-GR" sz="2000" b="1" dirty="0" smtClean="0"/>
              <a:t>.</a:t>
            </a:r>
            <a:endParaRPr lang="en-US" sz="2000" b="1" dirty="0"/>
          </a:p>
          <a:p>
            <a:pPr marL="285750" indent="-285750">
              <a:buFont typeface="Arial" panose="020B0604020202020204" pitchFamily="34" charset="0"/>
              <a:buChar char="•"/>
            </a:pPr>
            <a:r>
              <a:rPr lang="el-GR" sz="2000" b="1" dirty="0"/>
              <a:t>Παρακολούθηση και έλεγχος κινδύνων (</a:t>
            </a:r>
            <a:r>
              <a:rPr lang="en-US" sz="2000" b="1" dirty="0"/>
              <a:t>Risk Monitoring and Control</a:t>
            </a:r>
            <a:r>
              <a:rPr lang="en-US" sz="2000" b="1" dirty="0" smtClean="0"/>
              <a:t>)</a:t>
            </a:r>
            <a:r>
              <a:rPr lang="el-GR" sz="2000" b="1" dirty="0" smtClean="0"/>
              <a:t>.</a:t>
            </a:r>
            <a:r>
              <a:rPr lang="en-US" sz="2000" b="1" dirty="0" smtClean="0"/>
              <a:t> </a:t>
            </a:r>
            <a:endParaRPr lang="en-US" sz="2000" b="1"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734734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Διαδικασία διαχείρισης </a:t>
            </a:r>
            <a:r>
              <a:rPr lang="el-GR" sz="4000" b="1" dirty="0" smtClean="0"/>
              <a:t>κινδύνων (διάγραμμα)</a:t>
            </a:r>
            <a:endParaRPr lang="el-GR" sz="4000" b="1" dirty="0"/>
          </a:p>
        </p:txBody>
      </p:sp>
      <p:pic>
        <p:nvPicPr>
          <p:cNvPr id="4" name="Εικόνα 3" descr="[DECORATIVE]"/>
          <p:cNvPicPr>
            <a:picLocks noChangeAspect="1"/>
          </p:cNvPicPr>
          <p:nvPr/>
        </p:nvPicPr>
        <p:blipFill>
          <a:blip r:embed="rId3"/>
          <a:stretch>
            <a:fillRect/>
          </a:stretch>
        </p:blipFill>
        <p:spPr>
          <a:xfrm>
            <a:off x="1600200" y="1959618"/>
            <a:ext cx="5279389" cy="4396732"/>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789832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500" y="543505"/>
            <a:ext cx="8763000" cy="1143000"/>
          </a:xfrm>
        </p:spPr>
        <p:txBody>
          <a:bodyPr>
            <a:noAutofit/>
          </a:bodyPr>
          <a:lstStyle/>
          <a:p>
            <a:r>
              <a:rPr lang="el-GR" sz="4000" b="1" dirty="0"/>
              <a:t>Η εξέλιξη των κινδύνων στο έργο</a:t>
            </a:r>
          </a:p>
        </p:txBody>
      </p:sp>
      <p:pic>
        <p:nvPicPr>
          <p:cNvPr id="3" name="Εικόνα 2" descr="[DECORATIVE]"/>
          <p:cNvPicPr>
            <a:picLocks noChangeAspect="1"/>
          </p:cNvPicPr>
          <p:nvPr/>
        </p:nvPicPr>
        <p:blipFill>
          <a:blip r:embed="rId3"/>
          <a:stretch>
            <a:fillRect/>
          </a:stretch>
        </p:blipFill>
        <p:spPr>
          <a:xfrm>
            <a:off x="737283" y="1832774"/>
            <a:ext cx="7669433" cy="4377307"/>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38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978702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Μέγας Χρήστος</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85640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Περιεχόμενα ενότητας</a:t>
            </a:r>
          </a:p>
        </p:txBody>
      </p:sp>
      <p:sp>
        <p:nvSpPr>
          <p:cNvPr id="14" name="Θέση περιεχομένου 1">
            <a:hlinkClick r:id="rId4" action="ppaction://hlinksldjump" tooltip="Μετάβαση στη Διαφάνεια 6"/>
          </p:cNvPr>
          <p:cNvSpPr txBox="1"/>
          <p:nvPr>
            <p:custDataLst>
              <p:tags r:id="rId2"/>
            </p:custDataLst>
          </p:nvPr>
        </p:nvSpPr>
        <p:spPr>
          <a:xfrm>
            <a:off x="533400" y="1600200"/>
            <a:ext cx="7801346" cy="7478970"/>
          </a:xfrm>
          <a:prstGeom prst="rect">
            <a:avLst/>
          </a:prstGeom>
          <a:noFill/>
        </p:spPr>
        <p:txBody>
          <a:bodyPr wrap="square" rtlCol="0">
            <a:spAutoFit/>
          </a:bodyPr>
          <a:lstStyle/>
          <a:p>
            <a:pPr marL="457200" indent="-457200">
              <a:buFont typeface="Arial" panose="020B0604020202020204" pitchFamily="34" charset="0"/>
              <a:buChar char="•"/>
            </a:pPr>
            <a:r>
              <a:rPr lang="el-GR" sz="2400" dirty="0">
                <a:hlinkClick r:id="rId5" action="ppaction://hlinksldjump"/>
              </a:rPr>
              <a:t>Τι είναι </a:t>
            </a:r>
            <a:r>
              <a:rPr lang="el-GR" sz="2400" dirty="0" smtClean="0">
                <a:hlinkClick r:id="rId5" action="ppaction://hlinksldjump"/>
              </a:rPr>
              <a:t>έργο.</a:t>
            </a:r>
            <a:endParaRPr lang="el-GR" sz="2400" dirty="0" smtClean="0"/>
          </a:p>
          <a:p>
            <a:pPr marL="457200" indent="-457200">
              <a:buFont typeface="Arial" panose="020B0604020202020204" pitchFamily="34" charset="0"/>
              <a:buChar char="•"/>
            </a:pPr>
            <a:r>
              <a:rPr lang="el-GR" sz="2400" dirty="0">
                <a:hlinkClick r:id="rId6" action="ppaction://hlinksldjump"/>
              </a:rPr>
              <a:t>Τα βασικά στάδια εκτέλεσης ενός </a:t>
            </a:r>
            <a:r>
              <a:rPr lang="el-GR" sz="2400" dirty="0" smtClean="0">
                <a:hlinkClick r:id="rId6" action="ppaction://hlinksldjump"/>
              </a:rPr>
              <a:t>έργου.</a:t>
            </a:r>
            <a:endParaRPr lang="el-GR" sz="2400" dirty="0" smtClean="0"/>
          </a:p>
          <a:p>
            <a:pPr marL="457200" indent="-457200">
              <a:buFont typeface="Arial" panose="020B0604020202020204" pitchFamily="34" charset="0"/>
              <a:buChar char="•"/>
            </a:pPr>
            <a:r>
              <a:rPr lang="el-GR" sz="2400" dirty="0" smtClean="0">
                <a:hlinkClick r:id="rId7" action="ppaction://hlinksldjump"/>
              </a:rPr>
              <a:t>Οι </a:t>
            </a:r>
            <a:r>
              <a:rPr lang="el-GR" sz="2400" dirty="0">
                <a:hlinkClick r:id="rId7" action="ppaction://hlinksldjump"/>
              </a:rPr>
              <a:t>φάσεις διαχείρισης ενός </a:t>
            </a:r>
            <a:r>
              <a:rPr lang="el-GR" sz="2400" dirty="0" smtClean="0">
                <a:hlinkClick r:id="rId7" action="ppaction://hlinksldjump"/>
              </a:rPr>
              <a:t>έργου.</a:t>
            </a:r>
            <a:endParaRPr lang="el-GR" sz="2400" dirty="0" smtClean="0"/>
          </a:p>
          <a:p>
            <a:pPr marL="457200" indent="-457200">
              <a:buFont typeface="Arial" panose="020B0604020202020204" pitchFamily="34" charset="0"/>
              <a:buChar char="•"/>
            </a:pPr>
            <a:r>
              <a:rPr lang="el-GR" sz="2400" dirty="0" smtClean="0">
                <a:hlinkClick r:id="rId8" action="ppaction://hlinksldjump"/>
              </a:rPr>
              <a:t>Γιατί </a:t>
            </a:r>
            <a:r>
              <a:rPr lang="el-GR" sz="2400" dirty="0">
                <a:hlinkClick r:id="rId8" action="ppaction://hlinksldjump"/>
              </a:rPr>
              <a:t>τα έργα διαχείρισης λογισμικού διαφέρουν</a:t>
            </a:r>
            <a:r>
              <a:rPr lang="el-GR" sz="2400" dirty="0" smtClean="0">
                <a:hlinkClick r:id="rId8" action="ppaction://hlinksldjump"/>
              </a:rPr>
              <a:t>;</a:t>
            </a:r>
            <a:endParaRPr lang="el-GR" sz="2400" dirty="0" smtClean="0"/>
          </a:p>
          <a:p>
            <a:pPr marL="457200" indent="-457200">
              <a:buFont typeface="Arial" panose="020B0604020202020204" pitchFamily="34" charset="0"/>
              <a:buChar char="•"/>
            </a:pPr>
            <a:r>
              <a:rPr lang="el-GR" sz="2400" dirty="0">
                <a:hlinkClick r:id="rId9" action="ppaction://hlinksldjump"/>
              </a:rPr>
              <a:t>Κρίσιμοι Παράγοντες Επιτυχίας για ένα έργο </a:t>
            </a:r>
            <a:r>
              <a:rPr lang="el-GR" sz="2400" dirty="0" smtClean="0">
                <a:hlinkClick r:id="rId9" action="ppaction://hlinksldjump"/>
              </a:rPr>
              <a:t>ERP.</a:t>
            </a:r>
            <a:endParaRPr lang="el-GR" sz="2400" dirty="0" smtClean="0"/>
          </a:p>
          <a:p>
            <a:pPr marL="457200" indent="-457200">
              <a:buFont typeface="Arial" panose="020B0604020202020204" pitchFamily="34" charset="0"/>
              <a:buChar char="•"/>
            </a:pPr>
            <a:r>
              <a:rPr lang="el-GR" sz="2400" dirty="0">
                <a:hlinkClick r:id="rId10" action="ppaction://hlinksldjump"/>
              </a:rPr>
              <a:t>Η ομάδα έργου </a:t>
            </a:r>
            <a:r>
              <a:rPr lang="en-US" sz="2400" dirty="0" smtClean="0">
                <a:hlinkClick r:id="rId10" action="ppaction://hlinksldjump"/>
              </a:rPr>
              <a:t>ERP</a:t>
            </a:r>
            <a:r>
              <a:rPr lang="el-GR" sz="2400" dirty="0" smtClean="0">
                <a:hlinkClick r:id="rId10" action="ppaction://hlinksldjump"/>
              </a:rPr>
              <a:t>.</a:t>
            </a:r>
            <a:endParaRPr lang="el-GR" sz="2400" dirty="0" smtClean="0"/>
          </a:p>
          <a:p>
            <a:pPr marL="457200" indent="-457200">
              <a:buFont typeface="Arial" panose="020B0604020202020204" pitchFamily="34" charset="0"/>
              <a:buChar char="•"/>
            </a:pPr>
            <a:r>
              <a:rPr lang="el-GR" sz="2400" dirty="0">
                <a:hlinkClick r:id="rId11" action="ppaction://hlinksldjump"/>
              </a:rPr>
              <a:t>O κύκλος ζωής του έργου </a:t>
            </a:r>
            <a:r>
              <a:rPr lang="el-GR" sz="2400" dirty="0" smtClean="0">
                <a:hlinkClick r:id="rId11" action="ppaction://hlinksldjump"/>
              </a:rPr>
              <a:t>ERP.</a:t>
            </a:r>
            <a:endParaRPr lang="el-GR" sz="2400" dirty="0" smtClean="0"/>
          </a:p>
          <a:p>
            <a:pPr marL="457200" indent="-457200">
              <a:buFont typeface="Arial" panose="020B0604020202020204" pitchFamily="34" charset="0"/>
              <a:buChar char="•"/>
            </a:pPr>
            <a:r>
              <a:rPr lang="el-GR" sz="2400" dirty="0" smtClean="0">
                <a:hlinkClick r:id="rId12" action="ppaction://hlinksldjump"/>
              </a:rPr>
              <a:t>Κριτήρια επιλογής και αξιολόγησης </a:t>
            </a:r>
            <a:r>
              <a:rPr lang="el-GR" sz="2400" dirty="0">
                <a:hlinkClick r:id="rId12" action="ppaction://hlinksldjump"/>
              </a:rPr>
              <a:t>ενός συστήματος </a:t>
            </a:r>
            <a:r>
              <a:rPr lang="el-GR" sz="2400" dirty="0" smtClean="0">
                <a:hlinkClick r:id="rId12" action="ppaction://hlinksldjump"/>
              </a:rPr>
              <a:t>ERP.</a:t>
            </a:r>
            <a:endParaRPr lang="el-GR" sz="2400" dirty="0" smtClean="0"/>
          </a:p>
          <a:p>
            <a:pPr marL="457200" indent="-457200">
              <a:buFont typeface="Arial" panose="020B0604020202020204" pitchFamily="34" charset="0"/>
              <a:buChar char="•"/>
            </a:pPr>
            <a:r>
              <a:rPr lang="el-GR" sz="2400" dirty="0">
                <a:hlinkClick r:id="rId13" action="ppaction://hlinksldjump"/>
              </a:rPr>
              <a:t>Υλοποίηση συστήματος ERP σε </a:t>
            </a:r>
            <a:r>
              <a:rPr lang="el-GR" sz="2400" dirty="0" smtClean="0">
                <a:hlinkClick r:id="rId13" action="ppaction://hlinksldjump"/>
              </a:rPr>
              <a:t>φάσεις.</a:t>
            </a:r>
            <a:endParaRPr lang="el-GR" sz="2400" dirty="0" smtClean="0"/>
          </a:p>
          <a:p>
            <a:pPr marL="457200" indent="-457200">
              <a:buFont typeface="Arial" panose="020B0604020202020204" pitchFamily="34" charset="0"/>
              <a:buChar char="•"/>
            </a:pPr>
            <a:r>
              <a:rPr lang="el-GR" sz="2400" dirty="0">
                <a:hlinkClick r:id="rId14" action="ppaction://hlinksldjump"/>
              </a:rPr>
              <a:t>Παραμετροποίηση – τροποποίηση του συστήματος </a:t>
            </a:r>
            <a:r>
              <a:rPr lang="el-GR" sz="2400" dirty="0" smtClean="0">
                <a:hlinkClick r:id="rId14" action="ppaction://hlinksldjump"/>
              </a:rPr>
              <a:t>ERP.</a:t>
            </a:r>
            <a:endParaRPr lang="el-GR" sz="2400" dirty="0" smtClean="0"/>
          </a:p>
          <a:p>
            <a:pPr marL="457200" indent="-457200">
              <a:buFont typeface="Arial" panose="020B0604020202020204" pitchFamily="34" charset="0"/>
              <a:buChar char="•"/>
            </a:pPr>
            <a:r>
              <a:rPr lang="el-GR" sz="2400" dirty="0">
                <a:hlinkClick r:id="rId15" action="ppaction://hlinksldjump"/>
              </a:rPr>
              <a:t>Κοστολόγηση έργων </a:t>
            </a:r>
            <a:r>
              <a:rPr lang="en-US" sz="2400" dirty="0" smtClean="0">
                <a:hlinkClick r:id="rId15" action="ppaction://hlinksldjump"/>
              </a:rPr>
              <a:t>ERP</a:t>
            </a:r>
            <a:r>
              <a:rPr lang="el-GR" sz="2400" dirty="0" smtClean="0">
                <a:hlinkClick r:id="rId15" action="ppaction://hlinksldjump"/>
              </a:rPr>
              <a:t>.</a:t>
            </a:r>
            <a:endParaRPr lang="el-GR" sz="2400" dirty="0" smtClean="0"/>
          </a:p>
          <a:p>
            <a:pPr marL="457200" indent="-457200">
              <a:buFont typeface="Arial" panose="020B0604020202020204" pitchFamily="34" charset="0"/>
              <a:buChar char="•"/>
            </a:pPr>
            <a:r>
              <a:rPr lang="el-GR" sz="2400" dirty="0">
                <a:hlinkClick r:id="rId16" action="ppaction://hlinksldjump"/>
              </a:rPr>
              <a:t>Διαδικασία διαχείρισης </a:t>
            </a:r>
            <a:r>
              <a:rPr lang="el-GR" sz="2400" dirty="0" smtClean="0">
                <a:hlinkClick r:id="rId16" action="ppaction://hlinksldjump"/>
              </a:rPr>
              <a:t>κινδύνων.</a:t>
            </a:r>
            <a:endParaRPr lang="el-GR" sz="2400" dirty="0" smtClean="0"/>
          </a:p>
          <a:p>
            <a:pPr marL="457200" indent="-457200">
              <a:buFont typeface="Arial" panose="020B0604020202020204" pitchFamily="34" charset="0"/>
              <a:buChar char="•"/>
            </a:pPr>
            <a:endParaRPr lang="el-GR" sz="2400" dirty="0" smtClean="0"/>
          </a:p>
          <a:p>
            <a:pPr marL="457200" indent="-457200">
              <a:buFont typeface="Arial" panose="020B0604020202020204" pitchFamily="34" charset="0"/>
              <a:buChar char="•"/>
            </a:pPr>
            <a:endParaRPr lang="el-GR" sz="2400" dirty="0" smtClean="0"/>
          </a:p>
          <a:p>
            <a:pPr marL="457200" indent="-457200">
              <a:buFont typeface="Arial" panose="020B0604020202020204" pitchFamily="34" charset="0"/>
              <a:buChar char="•"/>
            </a:pPr>
            <a:endParaRPr lang="el-GR" sz="2400" dirty="0" smtClean="0"/>
          </a:p>
          <a:p>
            <a:pPr marL="457200" indent="-457200">
              <a:buFont typeface="Arial" panose="020B0604020202020204" pitchFamily="34" charset="0"/>
              <a:buChar char="•"/>
            </a:pPr>
            <a:endParaRPr lang="el-GR" sz="2400" dirty="0" smtClean="0"/>
          </a:p>
          <a:p>
            <a:pPr marL="457200" indent="-457200">
              <a:buFont typeface="Arial" panose="020B0604020202020204" pitchFamily="34" charset="0"/>
              <a:buChar char="•"/>
            </a:pPr>
            <a:endParaRPr lang="el-GR" sz="2400" dirty="0" smtClean="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l-GR" sz="2400" dirty="0"/>
          </a:p>
        </p:txBody>
      </p:sp>
      <p:sp>
        <p:nvSpPr>
          <p:cNvPr id="1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6" name="Θέση αριθμού διαφάνειας 1" descr="."/>
          <p:cNvSpPr>
            <a:spLocks noGrp="1"/>
          </p:cNvSpPr>
          <p:nvPr>
            <p:ph type="sldNum" sz="quarter" idx="12"/>
          </p:nvPr>
        </p:nvSpPr>
        <p:spPr/>
        <p:txBody>
          <a:bodyPr/>
          <a:lstStyle/>
          <a:p>
            <a:pPr>
              <a:defRPr/>
            </a:pPr>
            <a:fld id="{00AE728C-E611-4819-AE43-A6ECB79E445A}" type="slidenum">
              <a:rPr lang="el-GR" sz="1400" smtClean="0">
                <a:solidFill>
                  <a:schemeClr val="tx1"/>
                </a:solidFill>
              </a:rPr>
              <a:pPr>
                <a:defRPr/>
              </a:pPr>
              <a:t>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339178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Σημειώματα</a:t>
            </a:r>
            <a:endParaRPr lang="el-GR" cap="none" dirty="0"/>
          </a:p>
        </p:txBody>
      </p:sp>
    </p:spTree>
    <p:extLst>
      <p:ext uri="{BB962C8B-B14F-4D97-AF65-F5344CB8AC3E}">
        <p14:creationId xmlns:p14="http://schemas.microsoft.com/office/powerpoint/2010/main" val="25434299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Autofit/>
          </a:bodyPr>
          <a:lstStyle/>
          <a:p>
            <a:r>
              <a:rPr lang="el-GR" sz="4000" b="1" dirty="0"/>
              <a:t>Σημείωμα Ιστορικού </a:t>
            </a:r>
            <a:r>
              <a:rPr lang="el-GR" sz="4000" b="1" dirty="0" smtClean="0"/>
              <a:t/>
            </a:r>
            <a:br>
              <a:rPr lang="el-GR" sz="4000" b="1" dirty="0" smtClean="0"/>
            </a:br>
            <a:r>
              <a:rPr lang="el-GR" sz="4000" b="1" dirty="0" smtClean="0"/>
              <a:t>Εκδόσεων</a:t>
            </a:r>
            <a:r>
              <a:rPr lang="en-US" sz="4000" b="1" dirty="0" smtClean="0"/>
              <a:t> </a:t>
            </a:r>
            <a:r>
              <a:rPr lang="el-GR" sz="4000" b="1" dirty="0" smtClean="0"/>
              <a:t>Έργου</a:t>
            </a:r>
            <a:endParaRPr lang="el-GR" sz="4000" b="1" dirty="0"/>
          </a:p>
        </p:txBody>
      </p:sp>
      <p:sp>
        <p:nvSpPr>
          <p:cNvPr id="5" name="Θέση περιεχομένου 1"/>
          <p:cNvSpPr>
            <a:spLocks noGrp="1"/>
          </p:cNvSpPr>
          <p:nvPr>
            <p:ph idx="1"/>
          </p:nvPr>
        </p:nvSpPr>
        <p:spPr/>
        <p:txBody>
          <a:bodyPr>
            <a:normAutofit/>
          </a:bodyPr>
          <a:lstStyle/>
          <a:p>
            <a:pPr marL="0" indent="0">
              <a:spcBef>
                <a:spcPts val="0"/>
              </a:spcBef>
              <a:buNone/>
            </a:pPr>
            <a:endParaRPr lang="el-GR" sz="2000" dirty="0" smtClean="0"/>
          </a:p>
          <a:p>
            <a:pPr marL="0" indent="0">
              <a:spcBef>
                <a:spcPts val="0"/>
              </a:spcBef>
              <a:spcAft>
                <a:spcPts val="4200"/>
              </a:spcAft>
              <a:buNone/>
            </a:pPr>
            <a:r>
              <a:rPr lang="el-GR" sz="2800" dirty="0" smtClean="0"/>
              <a:t>Το </a:t>
            </a:r>
            <a:r>
              <a:rPr lang="el-GR" sz="2800" dirty="0"/>
              <a:t>παρόν έργο αποτελεί την έκδοση </a:t>
            </a:r>
            <a:r>
              <a:rPr lang="el-GR" sz="2800" dirty="0">
                <a:solidFill>
                  <a:srgbClr val="FF0000"/>
                </a:solidFill>
              </a:rPr>
              <a:t>Χ</a:t>
            </a:r>
            <a:r>
              <a:rPr lang="el-GR" sz="2800" dirty="0"/>
              <a:t>.</a:t>
            </a:r>
            <a:r>
              <a:rPr lang="el-GR" sz="2800" dirty="0">
                <a:solidFill>
                  <a:srgbClr val="FF0000"/>
                </a:solidFill>
              </a:rPr>
              <a:t>ΥΖ</a:t>
            </a:r>
            <a:r>
              <a:rPr lang="el-GR" sz="2800" dirty="0" smtClean="0"/>
              <a:t>.</a:t>
            </a:r>
            <a:endParaRPr lang="el-GR" sz="2800" dirty="0"/>
          </a:p>
          <a:p>
            <a:pPr marL="0" indent="0">
              <a:spcBef>
                <a:spcPts val="0"/>
              </a:spcBef>
              <a:spcAft>
                <a:spcPts val="1800"/>
              </a:spcAft>
              <a:buNone/>
            </a:pPr>
            <a:r>
              <a:rPr lang="el-GR" sz="2400" dirty="0"/>
              <a:t>Έχουν προηγηθεί οι κάτωθι εκδόσεις:</a:t>
            </a:r>
          </a:p>
          <a:p>
            <a:pPr lvl="1">
              <a:spcBef>
                <a:spcPts val="0"/>
              </a:spcBef>
              <a:spcAft>
                <a:spcPts val="1200"/>
              </a:spcAft>
              <a:buFont typeface="Arial" panose="020B0604020202020204" pitchFamily="34" charset="0"/>
              <a:buChar char="•"/>
            </a:pPr>
            <a:r>
              <a:rPr lang="el-GR" sz="2000" dirty="0" smtClean="0"/>
              <a:t>Έκδοση </a:t>
            </a:r>
            <a:r>
              <a:rPr lang="el-GR" sz="2000" dirty="0">
                <a:solidFill>
                  <a:srgbClr val="FF0000"/>
                </a:solidFill>
              </a:rPr>
              <a:t>Χ1</a:t>
            </a:r>
            <a:r>
              <a:rPr lang="el-GR" sz="2000" dirty="0"/>
              <a:t>.</a:t>
            </a:r>
            <a:r>
              <a:rPr lang="el-GR" sz="2000" dirty="0">
                <a:solidFill>
                  <a:srgbClr val="FF0000"/>
                </a:solidFill>
              </a:rPr>
              <a:t>Υ1Ζ1</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pPr lvl="1">
              <a:spcBef>
                <a:spcPts val="0"/>
              </a:spcBef>
              <a:spcAft>
                <a:spcPts val="1200"/>
              </a:spcAft>
              <a:buFont typeface="Arial" panose="020B0604020202020204" pitchFamily="34" charset="0"/>
              <a:buChar char="•"/>
            </a:pPr>
            <a:r>
              <a:rPr lang="el-GR" sz="2000" dirty="0" smtClean="0"/>
              <a:t>Έκδοση </a:t>
            </a:r>
            <a:r>
              <a:rPr lang="el-GR" sz="2000" dirty="0">
                <a:solidFill>
                  <a:srgbClr val="FF0000"/>
                </a:solidFill>
              </a:rPr>
              <a:t>Χ2</a:t>
            </a:r>
            <a:r>
              <a:rPr lang="el-GR" sz="2000" dirty="0"/>
              <a:t>.</a:t>
            </a:r>
            <a:r>
              <a:rPr lang="el-GR" sz="2000" dirty="0">
                <a:solidFill>
                  <a:srgbClr val="FF0000"/>
                </a:solidFill>
              </a:rPr>
              <a:t>Υ2Ζ2</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pPr lvl="1">
              <a:spcBef>
                <a:spcPts val="0"/>
              </a:spcBef>
              <a:buFont typeface="Arial" panose="020B0604020202020204" pitchFamily="34" charset="0"/>
              <a:buChar char="•"/>
            </a:pPr>
            <a:r>
              <a:rPr lang="el-GR" sz="2000" dirty="0" smtClean="0"/>
              <a:t>Έκδοση </a:t>
            </a:r>
            <a:r>
              <a:rPr lang="el-GR" sz="2000" dirty="0">
                <a:solidFill>
                  <a:srgbClr val="FF0000"/>
                </a:solidFill>
              </a:rPr>
              <a:t>Χ3</a:t>
            </a:r>
            <a:r>
              <a:rPr lang="el-GR" sz="2000" dirty="0"/>
              <a:t>.</a:t>
            </a:r>
            <a:r>
              <a:rPr lang="el-GR" sz="2000" dirty="0">
                <a:solidFill>
                  <a:srgbClr val="FF0000"/>
                </a:solidFill>
              </a:rPr>
              <a:t>Υ3Ζ3</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endParaRPr lang="el-GR" sz="2000" dirty="0"/>
          </a:p>
        </p:txBody>
      </p:sp>
    </p:spTree>
    <p:extLst>
      <p:ext uri="{BB962C8B-B14F-4D97-AF65-F5344CB8AC3E}">
        <p14:creationId xmlns:p14="http://schemas.microsoft.com/office/powerpoint/2010/main" val="2402597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Αναφοράς</a:t>
            </a:r>
            <a:endParaRPr lang="el-GR" b="1" dirty="0"/>
          </a:p>
        </p:txBody>
      </p:sp>
      <p:sp>
        <p:nvSpPr>
          <p:cNvPr id="3" name="Θέση περιεχομένου 1"/>
          <p:cNvSpPr>
            <a:spLocks noGrp="1"/>
          </p:cNvSpPr>
          <p:nvPr>
            <p:ph idx="1"/>
          </p:nvPr>
        </p:nvSpPr>
        <p:spPr/>
        <p:txBody>
          <a:bodyPr>
            <a:normAutofit/>
          </a:bodyPr>
          <a:lstStyle/>
          <a:p>
            <a:pPr marL="0" indent="0">
              <a:buNone/>
            </a:pPr>
            <a:endParaRPr lang="el-GR" sz="2400" dirty="0" smtClean="0"/>
          </a:p>
          <a:p>
            <a:pPr marL="0" indent="0">
              <a:buNone/>
            </a:pPr>
            <a:endParaRPr lang="el-GR" sz="2400" dirty="0"/>
          </a:p>
          <a:p>
            <a:pPr marL="0" indent="0">
              <a:buNone/>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Παναγιώτης </a:t>
            </a:r>
            <a:r>
              <a:rPr lang="el-GR" sz="2400" dirty="0" err="1" smtClean="0"/>
              <a:t>Φιτσιλής</a:t>
            </a:r>
            <a:r>
              <a:rPr lang="el-GR" sz="2400" dirty="0" smtClean="0"/>
              <a:t> 2015. Παναγιώτης </a:t>
            </a:r>
            <a:r>
              <a:rPr lang="el-GR" sz="2400" dirty="0" err="1" smtClean="0"/>
              <a:t>Φιτσιλής</a:t>
            </a:r>
            <a:r>
              <a:rPr lang="el-GR" sz="2400" dirty="0" smtClean="0"/>
              <a:t> «Προγραμματισμός Επιχειρησιακών Πόρων» Έκδοση 1.0 Λάρισα  01/09/2015 . </a:t>
            </a:r>
            <a:r>
              <a:rPr lang="el-GR" sz="2400" dirty="0"/>
              <a:t>Διαθέσιμο από τη δικτυακή </a:t>
            </a:r>
            <a:r>
              <a:rPr lang="el-GR" sz="2400" dirty="0" smtClean="0"/>
              <a:t>διεύθυνση: </a:t>
            </a:r>
            <a:r>
              <a:rPr lang="en-US" sz="2400" dirty="0" smtClean="0">
                <a:solidFill>
                  <a:srgbClr val="FF0000"/>
                </a:solidFill>
                <a:hlinkClick r:id="rId3" tooltip="Μετάβαση στην ιστοσελίδα του μαθήματος"/>
              </a:rPr>
              <a:t>http</a:t>
            </a:r>
            <a:r>
              <a:rPr lang="en-US" sz="2400" smtClean="0">
                <a:solidFill>
                  <a:srgbClr val="FF0000"/>
                </a:solidFill>
                <a:hlinkClick r:id="rId3" tooltip="Μετάβαση στην ιστοσελίδα του μαθήματος"/>
              </a:rPr>
              <a:t>://</a:t>
            </a:r>
            <a:r>
              <a:rPr lang="en-US" sz="2400" smtClean="0">
                <a:solidFill>
                  <a:srgbClr val="FF0000"/>
                </a:solidFill>
                <a:hlinkClick r:id="rId3" tooltip="Μετάβαση στην ιστοσελίδα του μαθήματος"/>
              </a:rPr>
              <a:t>cdev.teilar.gr/courses/DDE105</a:t>
            </a:r>
            <a:r>
              <a:rPr lang="en-US" sz="2400" smtClean="0">
                <a:solidFill>
                  <a:srgbClr val="FF0000"/>
                </a:solidFill>
                <a:hlinkClick r:id="rId3" tooltip="Μετάβαση στην ιστοσελίδα του μαθήματος"/>
              </a:rPr>
              <a:t>/index.php</a:t>
            </a:r>
            <a:r>
              <a:rPr lang="el-GR" sz="2400" dirty="0" smtClean="0"/>
              <a:t>.</a:t>
            </a:r>
            <a:endParaRPr lang="el-GR" sz="2400" dirty="0"/>
          </a:p>
          <a:p>
            <a:endParaRPr lang="el-GR" sz="2000" dirty="0"/>
          </a:p>
        </p:txBody>
      </p:sp>
    </p:spTree>
    <p:extLst>
      <p:ext uri="{BB962C8B-B14F-4D97-AF65-F5344CB8AC3E}">
        <p14:creationId xmlns:p14="http://schemas.microsoft.com/office/powerpoint/2010/main" val="835106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a:t>
            </a:r>
            <a:r>
              <a:rPr lang="en-US" sz="2000" dirty="0" smtClean="0"/>
              <a:t> </a:t>
            </a:r>
            <a:r>
              <a:rPr lang="el-GR" sz="2000" dirty="0" smtClean="0"/>
              <a:t>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1151676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(1/2)</a:t>
            </a:r>
            <a:endParaRPr lang="el-GR" sz="4000" b="1" dirty="0"/>
          </a:p>
        </p:txBody>
      </p:sp>
      <p:sp>
        <p:nvSpPr>
          <p:cNvPr id="3" name="Θέση περιεχομένου 1"/>
          <p:cNvSpPr>
            <a:spLocks noGrp="1"/>
          </p:cNvSpPr>
          <p:nvPr>
            <p:ph idx="1"/>
          </p:nvPr>
        </p:nvSpPr>
        <p:spPr/>
        <p:txBody>
          <a:bodyPr>
            <a:no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Εικόνες/Σχήματα/Διαγράμματα</a:t>
            </a:r>
            <a:r>
              <a:rPr lang="en-US" sz="2400" b="1" dirty="0" smtClean="0"/>
              <a:t>/</a:t>
            </a:r>
            <a:r>
              <a:rPr lang="el-GR" sz="24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a:t>
            </a:r>
            <a:r>
              <a:rPr lang="el-GR" sz="2000" dirty="0" err="1">
                <a:solidFill>
                  <a:srgbClr val="FF0000"/>
                </a:solidFill>
              </a:rPr>
              <a:t>σύνδεσμος</a:t>
            </a:r>
            <a:r>
              <a:rPr lang="el-GR" sz="2000" dirty="0" err="1" smtClean="0">
                <a:solidFill>
                  <a:srgbClr val="FF0000"/>
                </a:solidFill>
              </a:rPr>
              <a:t>&gt;&lt;πηγή&gt;&lt;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28976229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(2/2)</a:t>
            </a:r>
            <a:r>
              <a:rPr lang="el-GR" sz="4000" b="1" dirty="0" smtClean="0"/>
              <a:t> </a:t>
            </a:r>
            <a:endParaRPr lang="el-GR" sz="4000" b="1" dirty="0"/>
          </a:p>
        </p:txBody>
      </p:sp>
      <p:sp>
        <p:nvSpPr>
          <p:cNvPr id="3" name="Θέση περιεχομένου 1"/>
          <p:cNvSpPr>
            <a:spLocks noGrp="1"/>
          </p:cNvSpPr>
          <p:nvPr>
            <p:ph idx="1"/>
          </p:nvPr>
        </p:nvSpPr>
        <p:spPr/>
        <p:txBody>
          <a:bodyPr>
            <a:norm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Tree>
    <p:extLst>
      <p:ext uri="{BB962C8B-B14F-4D97-AF65-F5344CB8AC3E}">
        <p14:creationId xmlns:p14="http://schemas.microsoft.com/office/powerpoint/2010/main" val="762143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684982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Τι είναι έργο</a:t>
            </a:r>
          </a:p>
        </p:txBody>
      </p:sp>
      <p:sp>
        <p:nvSpPr>
          <p:cNvPr id="3" name="Θέση περιεχομένου 1"/>
          <p:cNvSpPr>
            <a:spLocks noGrp="1"/>
          </p:cNvSpPr>
          <p:nvPr>
            <p:ph idx="1"/>
          </p:nvPr>
        </p:nvSpPr>
        <p:spPr>
          <a:xfrm>
            <a:off x="457200" y="1600200"/>
            <a:ext cx="8229600" cy="2590800"/>
          </a:xfrm>
        </p:spPr>
        <p:txBody>
          <a:bodyPr>
            <a:noAutofit/>
          </a:bodyPr>
          <a:lstStyle/>
          <a:p>
            <a:pPr marL="0" indent="0">
              <a:lnSpc>
                <a:spcPct val="90000"/>
              </a:lnSpc>
              <a:buNone/>
            </a:pPr>
            <a:r>
              <a:rPr lang="el-GR" altLang="el-GR" sz="1600" b="1" dirty="0"/>
              <a:t>Έργο είναι ένα εγχείρημα κατά το οποίο ανθρώπινοι πόροι, μηχανές, οικονομικοί πόροι και πρώτες ύλες οργανώνονται κατά καινοφανή τρόπο, με στόχο την ανάληψη συγκεκριμένου αντικειμένου εργασιών που έχουν συγκεκριμένες προδιαγραφές  και υπόκεινται σε δεδομένους κοστολογικούς και χρονικούς περιορισμούς, ώστε να παραχθεί μια επωφελής μεταβολή η οποία ορίζεται μέσω ποσοτικών και ποιοτικών στόχων.</a:t>
            </a:r>
          </a:p>
          <a:p>
            <a:pPr>
              <a:lnSpc>
                <a:spcPct val="90000"/>
              </a:lnSpc>
            </a:pPr>
            <a:endParaRPr lang="el-GR" altLang="el-GR" sz="1600" dirty="0"/>
          </a:p>
          <a:p>
            <a:pPr>
              <a:lnSpc>
                <a:spcPct val="90000"/>
              </a:lnSpc>
            </a:pPr>
            <a:r>
              <a:rPr lang="el-GR" altLang="el-GR" sz="1800" dirty="0"/>
              <a:t>Στην επόμενη λίστα παρουσιάζουμε τα βασικά χαρακτηριστικά ενός έργου:</a:t>
            </a:r>
          </a:p>
          <a:p>
            <a:pPr lvl="1">
              <a:lnSpc>
                <a:spcPct val="90000"/>
              </a:lnSpc>
              <a:buFont typeface="Courier New" panose="02070309020205020404" pitchFamily="49" charset="0"/>
              <a:buChar char="o"/>
            </a:pPr>
            <a:endParaRPr lang="el-GR" altLang="el-GR" sz="1600" dirty="0"/>
          </a:p>
          <a:p>
            <a:pPr lvl="1">
              <a:lnSpc>
                <a:spcPct val="90000"/>
              </a:lnSpc>
              <a:buFont typeface="Courier New" panose="02070309020205020404" pitchFamily="49" charset="0"/>
              <a:buChar char="o"/>
            </a:pPr>
            <a:r>
              <a:rPr lang="el-GR" altLang="el-GR" sz="1600" dirty="0"/>
              <a:t>Αποτελείται από μη επαναλαμβανόμενες δραστηριότητες οι οποίες στη γενική περίπτωση μπορούν να </a:t>
            </a:r>
            <a:r>
              <a:rPr lang="el-GR" altLang="el-GR" sz="1600" dirty="0" err="1"/>
              <a:t>περιγραφούν</a:t>
            </a:r>
            <a:r>
              <a:rPr lang="el-GR" altLang="el-GR" sz="1600" dirty="0"/>
              <a:t> από τον κύκλο ζωής λογισμικού.</a:t>
            </a:r>
          </a:p>
          <a:p>
            <a:pPr lvl="1">
              <a:lnSpc>
                <a:spcPct val="90000"/>
              </a:lnSpc>
              <a:buFont typeface="Courier New" panose="02070309020205020404" pitchFamily="49" charset="0"/>
              <a:buChar char="o"/>
            </a:pPr>
            <a:r>
              <a:rPr lang="el-GR" altLang="el-GR" sz="1600" dirty="0"/>
              <a:t>Απαιτείται σχεδιασμός ώστε να επιτύχουμε το τελικό αποτέλεσμα.</a:t>
            </a:r>
          </a:p>
          <a:p>
            <a:pPr lvl="1">
              <a:lnSpc>
                <a:spcPct val="90000"/>
              </a:lnSpc>
              <a:buFont typeface="Courier New" panose="02070309020205020404" pitchFamily="49" charset="0"/>
              <a:buChar char="o"/>
            </a:pPr>
            <a:r>
              <a:rPr lang="el-GR" altLang="el-GR" sz="1600" dirty="0"/>
              <a:t>Το τελικό αποτέλεσμα είναι μοναδικό. </a:t>
            </a:r>
          </a:p>
          <a:p>
            <a:pPr lvl="1">
              <a:lnSpc>
                <a:spcPct val="90000"/>
              </a:lnSpc>
              <a:buFont typeface="Courier New" panose="02070309020205020404" pitchFamily="49" charset="0"/>
              <a:buChar char="o"/>
            </a:pPr>
            <a:r>
              <a:rPr lang="el-GR" altLang="el-GR" sz="1600" dirty="0"/>
              <a:t>Η εκτέλεση του έργου απαιτεί την ύπαρξη ομάδας. </a:t>
            </a:r>
          </a:p>
          <a:p>
            <a:pPr lvl="1">
              <a:lnSpc>
                <a:spcPct val="90000"/>
              </a:lnSpc>
              <a:buFont typeface="Courier New" panose="02070309020205020404" pitchFamily="49" charset="0"/>
              <a:buChar char="o"/>
            </a:pPr>
            <a:r>
              <a:rPr lang="el-GR" altLang="el-GR" sz="1600" dirty="0"/>
              <a:t>Έχει έναρξη και λήξη.</a:t>
            </a:r>
          </a:p>
          <a:p>
            <a:pPr lvl="1">
              <a:lnSpc>
                <a:spcPct val="90000"/>
              </a:lnSpc>
              <a:buFont typeface="Courier New" panose="02070309020205020404" pitchFamily="49" charset="0"/>
              <a:buChar char="o"/>
            </a:pPr>
            <a:r>
              <a:rPr lang="el-GR" altLang="el-GR" sz="1600" dirty="0"/>
              <a:t>Υπόκειται σε περιορισμούς διαφόρων ειδών (χρόνου, κόστους ποιότητας κ.α.).</a:t>
            </a:r>
          </a:p>
          <a:p>
            <a:pPr lvl="1">
              <a:lnSpc>
                <a:spcPct val="90000"/>
              </a:lnSpc>
              <a:buFont typeface="Courier New" panose="02070309020205020404" pitchFamily="49" charset="0"/>
              <a:buChar char="o"/>
            </a:pPr>
            <a:r>
              <a:rPr lang="el-GR" altLang="el-GR" sz="1600" dirty="0"/>
              <a:t>Οι διαθέσιμοι πόροι είναι περιορισμένοι.</a:t>
            </a:r>
          </a:p>
          <a:p>
            <a:pPr>
              <a:lnSpc>
                <a:spcPct val="90000"/>
              </a:lnSpc>
            </a:pPr>
            <a:endParaRPr lang="el-GR" altLang="el-GR" sz="1600" dirty="0"/>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5</a:t>
            </a:fld>
            <a:endParaRPr lang="el-GR" sz="1400" dirty="0">
              <a:solidFill>
                <a:schemeClr val="tx1"/>
              </a:solidFill>
            </a:endParaRPr>
          </a:p>
        </p:txBody>
      </p:sp>
    </p:spTree>
    <p:extLst>
      <p:ext uri="{BB962C8B-B14F-4D97-AF65-F5344CB8AC3E}">
        <p14:creationId xmlns:p14="http://schemas.microsoft.com/office/powerpoint/2010/main" val="336510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Οι παράγοντες επιτυχίας ενός έργου </a:t>
            </a:r>
          </a:p>
        </p:txBody>
      </p:sp>
      <p:pic>
        <p:nvPicPr>
          <p:cNvPr id="4" name="Εικόνα 3" descr="Προσδιορίζονται απο την ζητούμενη απόδοση, το διαθέσιμο προυπολογισμό και την ημερομηνία ολοκλήρωσής του."/>
          <p:cNvPicPr>
            <a:picLocks noChangeAspect="1"/>
          </p:cNvPicPr>
          <p:nvPr/>
        </p:nvPicPr>
        <p:blipFill>
          <a:blip r:embed="rId3"/>
          <a:stretch>
            <a:fillRect/>
          </a:stretch>
        </p:blipFill>
        <p:spPr>
          <a:xfrm>
            <a:off x="914083" y="1243394"/>
            <a:ext cx="7315834" cy="4371211"/>
          </a:xfrm>
          <a:prstGeom prst="rect">
            <a:avLst/>
          </a:prstGeom>
        </p:spPr>
      </p:pic>
      <p:sp>
        <p:nvSpPr>
          <p:cNvPr id="8"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008554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800" y="366713"/>
            <a:ext cx="8686800" cy="1143000"/>
          </a:xfrm>
        </p:spPr>
        <p:txBody>
          <a:bodyPr>
            <a:normAutofit fontScale="90000"/>
          </a:bodyPr>
          <a:lstStyle/>
          <a:p>
            <a:r>
              <a:rPr lang="el-GR" b="1" dirty="0"/>
              <a:t>Τα βασικά στάδια εκτέλεσης ενός έργου </a:t>
            </a:r>
          </a:p>
        </p:txBody>
      </p:sp>
      <p:pic>
        <p:nvPicPr>
          <p:cNvPr id="4" name="Εικόνα 3" descr="Αρχή, Προσδιορισμός των αναγκών, επιλογή  απόρριψης ή συνέχεια με προσδιορισμό των στόχων του έργου. προσδιορισμός των κροτηρίων επιτυχίας,ανάπτυξη χρονοδιαγράμματος, ανάπρυξη προυπολογισμού και ανάπτυξη τεχβνικής λύσης. ανάπτυξη σχεδίου διοίκησης του έργου. Εκτέλεση του σχεδίου διοίκησης του έργου. παρακολούθηση και έλεγχος του έργου.αξιολόγηση του έργου. τέλος του έργου."/>
          <p:cNvPicPr>
            <a:picLocks noChangeAspect="1"/>
          </p:cNvPicPr>
          <p:nvPr/>
        </p:nvPicPr>
        <p:blipFill>
          <a:blip r:embed="rId3"/>
          <a:stretch>
            <a:fillRect/>
          </a:stretch>
        </p:blipFill>
        <p:spPr>
          <a:xfrm>
            <a:off x="935546" y="1280265"/>
            <a:ext cx="4377307" cy="5102794"/>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55151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Οι περιοχές γνώσεις του ΡΜΒΟΚ</a:t>
            </a:r>
          </a:p>
        </p:txBody>
      </p:sp>
      <p:sp>
        <p:nvSpPr>
          <p:cNvPr id="4" name="Ορθογώνιο 3"/>
          <p:cNvSpPr/>
          <p:nvPr/>
        </p:nvSpPr>
        <p:spPr>
          <a:xfrm>
            <a:off x="266700" y="1905000"/>
            <a:ext cx="8610600" cy="3170099"/>
          </a:xfrm>
          <a:prstGeom prst="rect">
            <a:avLst/>
          </a:prstGeom>
        </p:spPr>
        <p:txBody>
          <a:bodyPr wrap="square">
            <a:spAutoFit/>
          </a:bodyPr>
          <a:lstStyle/>
          <a:p>
            <a:pPr marL="285750" indent="-285750">
              <a:buFont typeface="Arial" panose="020B0604020202020204" pitchFamily="34" charset="0"/>
              <a:buChar char="•"/>
            </a:pPr>
            <a:r>
              <a:rPr lang="el-GR" sz="2000" dirty="0"/>
              <a:t>Ενοποίηση έργου (</a:t>
            </a:r>
            <a:r>
              <a:rPr lang="en-US" sz="2000" dirty="0"/>
              <a:t>project integration management). </a:t>
            </a:r>
          </a:p>
          <a:p>
            <a:pPr marL="285750" indent="-285750">
              <a:buFont typeface="Arial" panose="020B0604020202020204" pitchFamily="34" charset="0"/>
              <a:buChar char="•"/>
            </a:pPr>
            <a:r>
              <a:rPr lang="el-GR" sz="2000" dirty="0"/>
              <a:t>Διαχείριση αντικειμένου εργασιών έργου (</a:t>
            </a:r>
            <a:r>
              <a:rPr lang="en-US" sz="2000" dirty="0"/>
              <a:t>project scope management). </a:t>
            </a:r>
          </a:p>
          <a:p>
            <a:pPr marL="285750" indent="-285750">
              <a:buFont typeface="Arial" panose="020B0604020202020204" pitchFamily="34" charset="0"/>
              <a:buChar char="•"/>
            </a:pPr>
            <a:r>
              <a:rPr lang="el-GR" sz="2000" dirty="0"/>
              <a:t>Διαχείριση χρόνου έργου (</a:t>
            </a:r>
            <a:r>
              <a:rPr lang="en-US" sz="2000" dirty="0"/>
              <a:t>project time management). </a:t>
            </a:r>
          </a:p>
          <a:p>
            <a:pPr marL="285750" indent="-285750">
              <a:buFont typeface="Arial" panose="020B0604020202020204" pitchFamily="34" charset="0"/>
              <a:buChar char="•"/>
            </a:pPr>
            <a:r>
              <a:rPr lang="el-GR" sz="2000" dirty="0"/>
              <a:t>Διαχείριση κόστους έργου (</a:t>
            </a:r>
            <a:r>
              <a:rPr lang="en-US" sz="2000" dirty="0"/>
              <a:t>project cost management).</a:t>
            </a:r>
          </a:p>
          <a:p>
            <a:pPr marL="285750" indent="-285750">
              <a:buFont typeface="Arial" panose="020B0604020202020204" pitchFamily="34" charset="0"/>
              <a:buChar char="•"/>
            </a:pPr>
            <a:r>
              <a:rPr lang="el-GR" sz="2000" dirty="0" smtClean="0"/>
              <a:t>Διαχείριση </a:t>
            </a:r>
            <a:r>
              <a:rPr lang="el-GR" sz="2000" dirty="0"/>
              <a:t>ποιότητας έργου (</a:t>
            </a:r>
            <a:r>
              <a:rPr lang="en-US" sz="2000" dirty="0"/>
              <a:t>project quality management). </a:t>
            </a:r>
          </a:p>
          <a:p>
            <a:pPr marL="285750" indent="-285750">
              <a:buFont typeface="Arial" panose="020B0604020202020204" pitchFamily="34" charset="0"/>
              <a:buChar char="•"/>
            </a:pPr>
            <a:r>
              <a:rPr lang="el-GR" sz="2000" dirty="0"/>
              <a:t>Διαχείριση ανθρωπίνων πόρων έργου (</a:t>
            </a:r>
            <a:r>
              <a:rPr lang="en-US" sz="2000" dirty="0"/>
              <a:t>project human resource management). </a:t>
            </a:r>
          </a:p>
          <a:p>
            <a:pPr marL="285750" indent="-285750">
              <a:buFont typeface="Arial" panose="020B0604020202020204" pitchFamily="34" charset="0"/>
              <a:buChar char="•"/>
            </a:pPr>
            <a:r>
              <a:rPr lang="el-GR" sz="2000" dirty="0"/>
              <a:t>Διαχείριση επικοινωνίας έργου (</a:t>
            </a:r>
            <a:r>
              <a:rPr lang="en-US" sz="2000" dirty="0"/>
              <a:t>project communication management). </a:t>
            </a:r>
          </a:p>
          <a:p>
            <a:pPr marL="285750" indent="-285750">
              <a:buFont typeface="Arial" panose="020B0604020202020204" pitchFamily="34" charset="0"/>
              <a:buChar char="•"/>
            </a:pPr>
            <a:r>
              <a:rPr lang="el-GR" sz="2000" dirty="0"/>
              <a:t>Διαχείριση κινδύνου έργου (</a:t>
            </a:r>
            <a:r>
              <a:rPr lang="en-US" sz="2000" dirty="0"/>
              <a:t>project risk management). </a:t>
            </a:r>
          </a:p>
          <a:p>
            <a:pPr marL="285750" indent="-285750">
              <a:buFont typeface="Arial" panose="020B0604020202020204" pitchFamily="34" charset="0"/>
              <a:buChar char="•"/>
            </a:pPr>
            <a:r>
              <a:rPr lang="el-GR" sz="2000" dirty="0"/>
              <a:t>Διαχείριση Προμηθειών έργου (</a:t>
            </a:r>
            <a:r>
              <a:rPr lang="en-US" sz="2000" dirty="0"/>
              <a:t>project procurement management). </a:t>
            </a:r>
          </a:p>
          <a:p>
            <a:pPr marL="285750" indent="-285750">
              <a:buFont typeface="Arial" panose="020B0604020202020204" pitchFamily="34" charset="0"/>
              <a:buChar char="•"/>
            </a:pPr>
            <a:r>
              <a:rPr lang="el-GR" sz="2000" dirty="0"/>
              <a:t>Διαχείριση συμμετεχόντων (</a:t>
            </a:r>
            <a:r>
              <a:rPr lang="en-US" sz="2000" dirty="0"/>
              <a:t>stakeholder management). </a:t>
            </a:r>
          </a:p>
        </p:txBody>
      </p:sp>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622851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Οι φάσεις διαχείρισης ενός έργου </a:t>
            </a:r>
          </a:p>
        </p:txBody>
      </p:sp>
      <p:pic>
        <p:nvPicPr>
          <p:cNvPr id="4" name="Εικόνα 3" descr="Ορισμός του έργου. η ιδέα. Σχεδιασμός της διαδικασίας. Η πρόταση. παράδοση του έργου. το αποτέλεσμα. ανάπτυξη διαδικασίας. η γνώση. Σχεδιασμός της διαδικασίας."/>
          <p:cNvPicPr>
            <a:picLocks noChangeAspect="1"/>
          </p:cNvPicPr>
          <p:nvPr/>
        </p:nvPicPr>
        <p:blipFill>
          <a:blip r:embed="rId3"/>
          <a:stretch>
            <a:fillRect/>
          </a:stretch>
        </p:blipFill>
        <p:spPr>
          <a:xfrm>
            <a:off x="1868189" y="1203767"/>
            <a:ext cx="5407621" cy="4450466"/>
          </a:xfrm>
          <a:prstGeom prst="rect">
            <a:avLst/>
          </a:prstGeom>
        </p:spPr>
      </p:pic>
      <p:sp>
        <p:nvSpPr>
          <p:cNvPr id="7" name="Θέση υποσέλιδου 1" descr="."/>
          <p:cNvSpPr>
            <a:spLocks noGrp="1"/>
          </p:cNvSpPr>
          <p:nvPr>
            <p:ph type="ftr" sz="quarter" idx="11"/>
          </p:nvPr>
        </p:nvSpPr>
        <p:spPr>
          <a:xfrm>
            <a:off x="3124200" y="6356350"/>
            <a:ext cx="2895600" cy="365125"/>
          </a:xfrm>
        </p:spPr>
        <p:txBody>
          <a:bodyPr/>
          <a:lstStyle/>
          <a:p>
            <a:pPr>
              <a:defRPr/>
            </a:pPr>
            <a:r>
              <a:rPr lang="el-GR" sz="1400" dirty="0">
                <a:solidFill>
                  <a:prstClr val="black"/>
                </a:solidFill>
              </a:rPr>
              <a:t>Διαχείριση </a:t>
            </a:r>
            <a:r>
              <a:rPr lang="en-US" sz="1400" dirty="0">
                <a:solidFill>
                  <a:prstClr val="black"/>
                </a:solidFill>
              </a:rPr>
              <a:t>ERP </a:t>
            </a:r>
            <a:r>
              <a:rPr lang="el-GR" sz="1400" dirty="0">
                <a:solidFill>
                  <a:prstClr val="black"/>
                </a:solidFill>
              </a:rPr>
              <a:t>Έργων</a:t>
            </a:r>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9609320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19/10/2015 5:17:58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6,9,8,"/>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3,7,5,"/>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6146,14,17,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4,8,5,"/>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78111B9-BB65-4D71-AAE5-2D2FC390CF0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9890</TotalTime>
  <Words>3039</Words>
  <Application>Microsoft Office PowerPoint</Application>
  <PresentationFormat>Προβολή στην οθόνη (4:3)</PresentationFormat>
  <Paragraphs>330</Paragraphs>
  <Slides>46</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46</vt:i4>
      </vt:variant>
    </vt:vector>
  </HeadingPairs>
  <TitlesOfParts>
    <vt:vector size="51" baseType="lpstr">
      <vt:lpstr>Arial</vt:lpstr>
      <vt:lpstr>Calibri</vt:lpstr>
      <vt:lpstr>Courier New</vt:lpstr>
      <vt:lpstr>Wingdings</vt:lpstr>
      <vt:lpstr>Θέμα του Office</vt:lpstr>
      <vt:lpstr>Προγραμματισμός                    Επιχειρησιακών Πόρων -                                                      Enterprise Resource Planning</vt:lpstr>
      <vt:lpstr>Χρηματοδότηση </vt:lpstr>
      <vt:lpstr>Σκοποί ενότητας </vt:lpstr>
      <vt:lpstr>Περιεχόμενα ενότητας</vt:lpstr>
      <vt:lpstr>Τι είναι έργο</vt:lpstr>
      <vt:lpstr>Οι παράγοντες επιτυχίας ενός έργου </vt:lpstr>
      <vt:lpstr>Τα βασικά στάδια εκτέλεσης ενός έργου </vt:lpstr>
      <vt:lpstr>Οι περιοχές γνώσεις του ΡΜΒΟΚ</vt:lpstr>
      <vt:lpstr>Οι φάσεις διαχείρισης ενός έργου </vt:lpstr>
      <vt:lpstr>Επίπεδο δραστηριότητας                    ανά φάση του έργου</vt:lpstr>
      <vt:lpstr>Γιατί τα έργα διαχείρισης λογισμικού διαφέρουν;</vt:lpstr>
      <vt:lpstr>Κρίσιμοι Παράγοντες Επιτυχίας για ένα έργο ERP</vt:lpstr>
      <vt:lpstr>Οι συμμετέχοντες στο έργο ERP</vt:lpstr>
      <vt:lpstr>Συγκεντρωτική απεικόνιση των εμπλεκομένων μερών σε ένα έργο ERP</vt:lpstr>
      <vt:lpstr>Κατηγοριοποίηση συμμετεχόντων σύμφωνα με το ενδιαφέρον και την επιρροή στο έργο</vt:lpstr>
      <vt:lpstr>Η ομάδα έργου ERP</vt:lpstr>
      <vt:lpstr>O κύκλος ζωής του έργου ERP</vt:lpstr>
      <vt:lpstr>Τα βήματα της φάσης πριν την υλοποίηση του έργου ERP.</vt:lpstr>
      <vt:lpstr>Κριτήρια επιλογής ενός συστήματος ERP</vt:lpstr>
      <vt:lpstr>Κριτήρια αξιολόγησης ενός προμηθευτή/κατασκευαστή ERP</vt:lpstr>
      <vt:lpstr>Κριτήρια αξιολόγησης καταλληλόλητας τεχνολογίας</vt:lpstr>
      <vt:lpstr>Σενάρια τροποποίησης επιχειρηματικών διεργασιών ή/και αλλαγών στο λογισμικό ERP</vt:lpstr>
      <vt:lpstr>Συνολικό κόστος χρήσης</vt:lpstr>
      <vt:lpstr>Υλοποίηση συστήματος ERP σε ένα βήμα</vt:lpstr>
      <vt:lpstr>Υλοποίηση συστήματος ERP σε φάσεις</vt:lpstr>
      <vt:lpstr>Βήματα φάσης υλοποίησης ενός συστήματος ERP</vt:lpstr>
      <vt:lpstr>Η συνολική εικόνα της διαχείρισης του αντικειμένου εργασιών                                  και των απαιτήσεων</vt:lpstr>
      <vt:lpstr>Ιεραρχία απαιτήσεων</vt:lpstr>
      <vt:lpstr>Παραμετροποίηση – τροποποίηση του συστήματος ERP</vt:lpstr>
      <vt:lpstr>Μεταφορά δεδομένων από παλαιότερα συστήματα</vt:lpstr>
      <vt:lpstr>Κοστολόγηση έργων ERP                              Κόστος επένδυσης</vt:lpstr>
      <vt:lpstr>Κοστολόγηση έργων ERP                                                        Κόστος λειτουργίας</vt:lpstr>
      <vt:lpstr>Παράγοντες κόστους</vt:lpstr>
      <vt:lpstr>Αδειοδότηση συστημάτων ERP</vt:lpstr>
      <vt:lpstr>Η τιμολόγηση με βάση τη χρήση</vt:lpstr>
      <vt:lpstr>Διαδικασία διαχείρισης κινδύνων</vt:lpstr>
      <vt:lpstr>Διαδικασία διαχείρισης κινδύνων (διάγραμμα)</vt:lpstr>
      <vt:lpstr>Η εξέλιξη των κινδύνων στο έργο</vt:lpstr>
      <vt:lpstr>Τέλος ενότητας</vt:lpstr>
      <vt:lpstr>Σημειώματα</vt:lpstr>
      <vt:lpstr>Σημείωμα Ιστορικού  Εκδόσεων Έργου</vt:lpstr>
      <vt:lpstr>Σημείωμα Αναφοράς</vt:lpstr>
      <vt:lpstr>Σημείωμα Αδειοδότησης</vt:lpstr>
      <vt:lpstr>Σημείωμα Χρήσης Έργων Τρίτων  (1/2)</vt:lpstr>
      <vt:lpstr>Σημείωμα Χρήσης Έργων Τρίτων  (2/2) </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Επιχειρησιακών Πόρων ERP</dc:title>
  <cp:lastModifiedBy>Tilemahos Stilianos</cp:lastModifiedBy>
  <cp:revision>217</cp:revision>
  <dcterms:created xsi:type="dcterms:W3CDTF">2014-09-20T14:32:06Z</dcterms:created>
  <dcterms:modified xsi:type="dcterms:W3CDTF">2015-11-04T06:58:28Z</dcterms:modified>
</cp:coreProperties>
</file>