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6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632F9-B3C6-4D2C-B1A1-C0AA7FAC2229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128DC-662C-43C7-9CA9-7D537CC4FD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001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C4B4F-4B89-41BC-A317-20FCB3A731B0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632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9CDF-623B-41D2-A6CE-B28B0BF6BE71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40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3DA1-707C-4E73-AFBF-6C1E19D2D8D4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333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6FF4-44ED-4229-B180-6AC49E67E08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470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97CF-4254-458E-A2EF-645CB7149E80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888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5C78-A94E-4EA1-8D5C-38C090FFB25F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290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282B-0426-4225-AC69-EC01F78448FA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111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0A9E8-19F4-40F8-BC5D-6120447E1847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770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D03F-DD68-4C16-B8F5-8CB5D55E8CB3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806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2939-A1BA-45A3-9BAD-AC8F8C8ACF8B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76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B574-29AB-4E9D-952E-AA142B65EF07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79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37BB8-B1BF-4EB3-B4BC-14E09B1D1768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Σενάριο Μαθήματος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65B7C-3E24-4E11-8056-085C928827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84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43" y="419145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628012" cy="132600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1043608" y="2924944"/>
            <a:ext cx="7128791" cy="259228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cs typeface="Arial" charset="0"/>
              </a:rPr>
              <a:t>6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Σενάριο Μαθήματος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44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prstClr val="black"/>
                </a:solidFill>
                <a:cs typeface="Arial" charset="0"/>
              </a:rPr>
              <a:t>Σούλτης,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Τεχνολογικής Εκπαίδευσης. </a:t>
            </a:r>
            <a:endParaRPr lang="en-US" sz="44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061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Φάσεις υλοποίησης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Καλλιέργεια κλίματος.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Ερωτήσεις ανίχνευσης υποβάθρου.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Σύνδεση με τα προηγούμενα (τις προηγούμενες γνώσεις).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Λέμε τι θα πούμε (θέμα - περίληψη).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Δίνουμε τις πληροφορίες του θέματος.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Ερωτήσεις κατανόησης.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Ασκήσεις -</a:t>
            </a:r>
            <a:r>
              <a:rPr kumimoji="0" lang="el-GR" altLang="el-GR" sz="2400" b="0" i="0" strike="noStrike" kern="0" cap="none" spc="0" normalizeH="0" noProof="0" dirty="0" smtClean="0">
                <a:ln>
                  <a:noFill/>
                </a:ln>
                <a:uLnTx/>
                <a:uFillTx/>
              </a:rPr>
              <a:t> Δ</a:t>
            </a: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ραστηριότητες.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Εξαγωγή συμπερασμάτων.</a:t>
            </a:r>
          </a:p>
          <a:p>
            <a:pPr lvl="3" indent="-342000" fontAlgn="base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Ανακεφαλαίωση.</a:t>
            </a:r>
          </a:p>
          <a:p>
            <a:pPr lvl="3" indent="-342000" fontAlgn="base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400" b="1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Αξιολόγηση</a:t>
            </a:r>
            <a:r>
              <a:rPr kumimoji="0" lang="el-GR" altLang="el-GR" sz="2400" b="0" i="0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17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>
                <a:latin typeface="+mn-lt"/>
              </a:rPr>
              <a:t>Παράδειγμα</a:t>
            </a:r>
            <a:br>
              <a:rPr lang="el-GR" altLang="el-GR" b="1" dirty="0" smtClean="0">
                <a:latin typeface="+mn-lt"/>
              </a:rPr>
            </a:br>
            <a:r>
              <a:rPr lang="el-GR" altLang="el-GR" b="1" dirty="0" smtClean="0">
                <a:latin typeface="+mn-lt"/>
              </a:rPr>
              <a:t>σεναρίου </a:t>
            </a:r>
            <a:r>
              <a:rPr lang="el-GR" altLang="el-GR" b="1" dirty="0">
                <a:latin typeface="+mn-lt"/>
              </a:rPr>
              <a:t>μ</a:t>
            </a:r>
            <a:r>
              <a:rPr lang="el-GR" altLang="el-GR" b="1" dirty="0" smtClean="0">
                <a:latin typeface="+mn-lt"/>
              </a:rPr>
              <a:t>αθήματος</a:t>
            </a:r>
            <a:endParaRPr lang="el-GR" b="1" dirty="0">
              <a:latin typeface="+mn-lt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172272" cy="4709120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1.  </a:t>
            </a:r>
            <a:r>
              <a:rPr lang="el-GR" altLang="el-GR" sz="2000" dirty="0" smtClean="0"/>
              <a:t>Τίτλος</a:t>
            </a:r>
            <a:r>
              <a:rPr lang="en-GB" altLang="el-GR" sz="2000" dirty="0" smtClean="0"/>
              <a:t> </a:t>
            </a:r>
            <a:r>
              <a:rPr lang="el-GR" altLang="el-GR" sz="2000" dirty="0" smtClean="0"/>
              <a:t>δραστηριότητας.</a:t>
            </a:r>
            <a:endParaRPr lang="en-GB" altLang="el-GR" sz="2000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n-US" altLang="el-GR" sz="2000" b="1" dirty="0" smtClean="0">
                <a:solidFill>
                  <a:srgbClr val="9900CC"/>
                </a:solidFill>
              </a:rPr>
              <a:t>2.  </a:t>
            </a:r>
            <a:r>
              <a:rPr lang="el-GR" altLang="el-GR" sz="2000" dirty="0" smtClean="0"/>
              <a:t>Σενάριο</a:t>
            </a:r>
            <a:r>
              <a:rPr lang="en-GB" altLang="el-GR" sz="2000" dirty="0" smtClean="0"/>
              <a:t> </a:t>
            </a:r>
            <a:r>
              <a:rPr lang="el-GR" altLang="el-GR" sz="2000" dirty="0" smtClean="0"/>
              <a:t>στο</a:t>
            </a:r>
            <a:r>
              <a:rPr lang="en-GB" altLang="el-GR" sz="2000" dirty="0" smtClean="0"/>
              <a:t> οπο</a:t>
            </a:r>
            <a:r>
              <a:rPr lang="el-GR" altLang="el-GR" sz="2000" dirty="0" smtClean="0"/>
              <a:t>ί</a:t>
            </a:r>
            <a:r>
              <a:rPr lang="en-GB" altLang="el-GR" sz="2000" dirty="0" smtClean="0"/>
              <a:t>ο </a:t>
            </a:r>
            <a:r>
              <a:rPr lang="el-GR" altLang="el-GR" sz="2000" dirty="0" smtClean="0"/>
              <a:t>εντάσσεται </a:t>
            </a:r>
            <a:r>
              <a:rPr lang="en-GB" altLang="el-GR" sz="2000" dirty="0" smtClean="0"/>
              <a:t>η </a:t>
            </a:r>
          </a:p>
          <a:p>
            <a:pPr marL="400050" lvl="1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dirty="0" smtClean="0"/>
              <a:t>δραστηριότητα:</a:t>
            </a:r>
            <a:endParaRPr lang="en-GB" altLang="el-GR" sz="2000" dirty="0" smtClean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α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Η</a:t>
            </a:r>
            <a:r>
              <a:rPr lang="en-GB" altLang="el-GR" sz="2000" i="1" dirty="0" smtClean="0"/>
              <a:t>  </a:t>
            </a:r>
            <a:r>
              <a:rPr lang="el-GR" altLang="el-GR" sz="2000" i="1" dirty="0" smtClean="0"/>
              <a:t>ιδέα</a:t>
            </a:r>
            <a:r>
              <a:rPr lang="en-GB" altLang="el-GR" sz="2000" i="1" dirty="0" smtClean="0"/>
              <a:t> </a:t>
            </a:r>
            <a:r>
              <a:rPr lang="el-GR" altLang="el-GR" sz="2000" i="1" dirty="0" smtClean="0"/>
              <a:t>του σεναρίου</a:t>
            </a:r>
            <a:r>
              <a:rPr lang="el-GR" altLang="el-GR" sz="2000" dirty="0"/>
              <a:t>,</a:t>
            </a:r>
            <a:endParaRPr lang="en-GB" altLang="el-GR" sz="2000" dirty="0"/>
          </a:p>
          <a:p>
            <a:pPr marL="457200" lvl="1" indent="0" fontAlgn="base">
              <a:spcBef>
                <a:spcPct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β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Περιγραφή</a:t>
            </a:r>
            <a:r>
              <a:rPr lang="en-GB" altLang="el-GR" sz="2000" i="1" dirty="0" smtClean="0"/>
              <a:t> </a:t>
            </a:r>
            <a:r>
              <a:rPr lang="el-GR" altLang="el-GR" sz="2000" i="1" dirty="0" smtClean="0"/>
              <a:t>της</a:t>
            </a:r>
            <a:r>
              <a:rPr lang="en-GB" altLang="el-GR" sz="2000" i="1" dirty="0" smtClean="0"/>
              <a:t> </a:t>
            </a:r>
          </a:p>
          <a:p>
            <a:pPr marL="857250" lvl="2" indent="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i="1" dirty="0" smtClean="0"/>
              <a:t>δραστηριότητας</a:t>
            </a:r>
            <a:r>
              <a:rPr lang="el-GR" altLang="el-GR" dirty="0" smtClean="0"/>
              <a:t>.</a:t>
            </a:r>
            <a:endParaRPr lang="en-GB" altLang="el-GR" dirty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3.  </a:t>
            </a:r>
            <a:r>
              <a:rPr lang="el-GR" altLang="el-GR" sz="2000" dirty="0" smtClean="0"/>
              <a:t>Ένταξη δραστηριότητας:</a:t>
            </a:r>
            <a:endParaRPr lang="el-GR" altLang="el-GR" sz="2000" dirty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 smtClean="0">
                <a:solidFill>
                  <a:srgbClr val="FF0066"/>
                </a:solidFill>
              </a:rPr>
              <a:t>α)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Ενότητα</a:t>
            </a:r>
            <a:r>
              <a:rPr lang="en-GB" altLang="el-GR" sz="2000" i="1" dirty="0" smtClean="0"/>
              <a:t> </a:t>
            </a:r>
            <a:r>
              <a:rPr lang="en-GB" altLang="el-GR" sz="2000" i="1" dirty="0"/>
              <a:t>απο </a:t>
            </a:r>
            <a:r>
              <a:rPr lang="el-GR" altLang="el-GR" sz="2000" i="1" dirty="0" smtClean="0"/>
              <a:t>τη</a:t>
            </a:r>
            <a:r>
              <a:rPr lang="en-GB" altLang="el-GR" sz="2000" i="1" dirty="0" smtClean="0"/>
              <a:t> </a:t>
            </a:r>
            <a:r>
              <a:rPr lang="el-GR" altLang="el-GR" sz="2000" i="1" dirty="0" smtClean="0"/>
              <a:t>σχολική ύλη</a:t>
            </a:r>
            <a:r>
              <a:rPr lang="el-GR" altLang="el-GR" sz="2000" dirty="0" smtClean="0"/>
              <a:t>.</a:t>
            </a:r>
            <a:r>
              <a:rPr lang="en-GB" altLang="el-GR" sz="2000" dirty="0" smtClean="0"/>
              <a:t> </a:t>
            </a:r>
            <a:endParaRPr lang="en-GB" altLang="el-GR" sz="2000" dirty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4.  </a:t>
            </a:r>
            <a:r>
              <a:rPr lang="el-GR" altLang="el-GR" sz="2000" dirty="0" smtClean="0"/>
              <a:t>Επιδιωκόμενοι στόχοι:</a:t>
            </a:r>
            <a:endParaRPr lang="el-GR" altLang="el-GR" sz="2000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α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Γενικό πλαίσιο στόχων</a:t>
            </a:r>
            <a:r>
              <a:rPr lang="el-GR" altLang="el-GR" sz="2000" dirty="0"/>
              <a:t>,</a:t>
            </a:r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β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Βασικοί στόχοι της </a:t>
            </a:r>
            <a:endParaRPr lang="en-US" altLang="el-GR" sz="2000" i="1" dirty="0" smtClean="0"/>
          </a:p>
          <a:p>
            <a:pPr marL="857250" lvl="2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i="1" dirty="0" smtClean="0"/>
              <a:t>δραστηριότητας</a:t>
            </a:r>
            <a:r>
              <a:rPr lang="el-GR" altLang="el-GR" dirty="0" smtClean="0"/>
              <a:t>,</a:t>
            </a:r>
            <a:endParaRPr lang="el-GR" altLang="el-GR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γ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Υπό-στόχοι</a:t>
            </a:r>
            <a:r>
              <a:rPr lang="el-GR" altLang="el-GR" sz="2000" dirty="0" smtClean="0"/>
              <a:t>.</a:t>
            </a:r>
            <a:endParaRPr lang="el-GR" altLang="el-GR" sz="2000" dirty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l-GR" sz="1400" dirty="0"/>
          </a:p>
          <a:p>
            <a:endParaRPr lang="el-GR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709120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5.  </a:t>
            </a:r>
            <a:r>
              <a:rPr lang="el-GR" altLang="el-GR" sz="2000" dirty="0" smtClean="0"/>
              <a:t>Αναμενόμενα αποτελέσματα.</a:t>
            </a:r>
          </a:p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6.  </a:t>
            </a:r>
            <a:r>
              <a:rPr lang="el-GR" altLang="el-GR" sz="2000" dirty="0" smtClean="0"/>
              <a:t>Διδακτική μέθοδος.</a:t>
            </a:r>
            <a:endParaRPr lang="en-GB" altLang="el-GR" sz="2000" dirty="0" smtClean="0"/>
          </a:p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7.  </a:t>
            </a:r>
            <a:r>
              <a:rPr lang="el-GR" altLang="el-GR" sz="2000" dirty="0" smtClean="0"/>
              <a:t>Τεχνολογικά εργαλεία.</a:t>
            </a:r>
            <a:endParaRPr lang="en-GB" altLang="el-GR" sz="2000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n-US" altLang="el-GR" sz="2000" b="1" dirty="0" smtClean="0">
                <a:solidFill>
                  <a:srgbClr val="9900CC"/>
                </a:solidFill>
              </a:rPr>
              <a:t>8.  </a:t>
            </a:r>
            <a:r>
              <a:rPr lang="el-GR" altLang="el-GR" sz="2000" dirty="0" smtClean="0"/>
              <a:t>Αναλυτική περιγραφή </a:t>
            </a:r>
            <a:endParaRPr lang="en-US" altLang="el-GR" sz="2000" dirty="0" smtClean="0"/>
          </a:p>
          <a:p>
            <a:pPr marL="400050" lvl="1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dirty="0" smtClean="0"/>
              <a:t>δραστηριότητας:</a:t>
            </a:r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α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l-GR" altLang="el-GR" sz="2000" i="1" dirty="0" smtClean="0"/>
              <a:t>Φύλλο εργασίας (για τον </a:t>
            </a:r>
            <a:endParaRPr lang="en-US" altLang="el-GR" sz="2000" i="1" dirty="0" smtClean="0"/>
          </a:p>
          <a:p>
            <a:pPr marL="857250" lvl="2" indent="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None/>
            </a:pPr>
            <a:r>
              <a:rPr lang="el-GR" altLang="el-GR" i="1" dirty="0" smtClean="0"/>
              <a:t>μαθητή)</a:t>
            </a:r>
            <a:r>
              <a:rPr lang="el-GR" altLang="el-GR" dirty="0" smtClean="0"/>
              <a:t>,</a:t>
            </a:r>
            <a:endParaRPr lang="el-GR" altLang="el-GR" i="1" dirty="0" smtClean="0"/>
          </a:p>
          <a:p>
            <a:pPr marL="457200" lvl="1" indent="0" fontAlgn="base">
              <a:spcBef>
                <a:spcPct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β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n-US" altLang="el-GR" sz="2000" b="1" i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i="1" dirty="0" smtClean="0"/>
              <a:t>Αναλυτικές οδηγίες προς τον </a:t>
            </a:r>
            <a:endParaRPr lang="en-US" altLang="el-GR" sz="2000" i="1" dirty="0" smtClean="0"/>
          </a:p>
          <a:p>
            <a:pPr marL="857250" lvl="2" indent="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i="1" dirty="0" smtClean="0"/>
              <a:t>Καθηγητή (χρήση Λογισμικού)</a:t>
            </a:r>
            <a:r>
              <a:rPr lang="el-GR" altLang="el-GR" dirty="0" smtClean="0"/>
              <a:t>.</a:t>
            </a:r>
            <a:r>
              <a:rPr lang="en-GB" altLang="el-GR" dirty="0" smtClean="0"/>
              <a:t>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n-US" altLang="el-GR" sz="2000" b="1" dirty="0" smtClean="0">
                <a:solidFill>
                  <a:srgbClr val="9900CC"/>
                </a:solidFill>
              </a:rPr>
              <a:t>9.  </a:t>
            </a:r>
            <a:r>
              <a:rPr lang="el-GR" altLang="el-GR" sz="2000" dirty="0" smtClean="0"/>
              <a:t>Οδηγίες για τους διδάσκοντες </a:t>
            </a:r>
            <a:r>
              <a:rPr lang="en-US" altLang="el-GR" sz="2000" dirty="0"/>
              <a:t>-</a:t>
            </a:r>
            <a:r>
              <a:rPr lang="el-GR" altLang="el-GR" sz="2000" dirty="0" smtClean="0"/>
              <a:t> </a:t>
            </a:r>
            <a:endParaRPr lang="en-US" altLang="el-GR" sz="2000" dirty="0" smtClean="0"/>
          </a:p>
          <a:p>
            <a:pPr marL="400050" lvl="1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dirty="0" smtClean="0"/>
              <a:t>Κριτήριο αξιολόγησης:</a:t>
            </a:r>
            <a:r>
              <a:rPr lang="en-GB" altLang="el-GR" sz="2000" dirty="0" smtClean="0"/>
              <a:t> </a:t>
            </a:r>
            <a:endParaRPr lang="el-GR" altLang="el-GR" sz="2000" dirty="0" smtClean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000" b="1" i="1" dirty="0">
                <a:solidFill>
                  <a:srgbClr val="FF0066"/>
                </a:solidFill>
              </a:rPr>
              <a:t>α</a:t>
            </a:r>
            <a:r>
              <a:rPr lang="el-GR" altLang="el-GR" sz="2000" b="1" i="1" dirty="0" smtClean="0">
                <a:solidFill>
                  <a:srgbClr val="FF0066"/>
                </a:solidFill>
              </a:rPr>
              <a:t>) </a:t>
            </a:r>
            <a:r>
              <a:rPr lang="el-GR" altLang="el-GR" sz="2000" i="1" dirty="0" smtClean="0"/>
              <a:t>Φύλλο αξιολόγησης</a:t>
            </a:r>
            <a:r>
              <a:rPr lang="el-GR" altLang="el-GR" sz="2000" dirty="0" smtClean="0"/>
              <a:t>.</a:t>
            </a:r>
            <a:endParaRPr lang="en-GB" altLang="el-GR" sz="2000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000" b="1" dirty="0" smtClean="0">
                <a:solidFill>
                  <a:srgbClr val="9900CC"/>
                </a:solidFill>
              </a:rPr>
              <a:t>10.  </a:t>
            </a:r>
            <a:r>
              <a:rPr lang="el-GR" altLang="el-GR" sz="2000" dirty="0" smtClean="0"/>
              <a:t>Βιβλιογραφία.</a:t>
            </a:r>
            <a:r>
              <a:rPr lang="en-GB" altLang="el-GR" sz="2000" dirty="0" smtClean="0"/>
              <a:t>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71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Εργαστηριακό μάθημα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 smtClean="0"/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  <a:p>
            <a:pPr indent="-342000" algn="ctr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Ασκήσεις - Δραστηριότητες.</a:t>
            </a: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9128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έκτης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8990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172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19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el-GR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dirty="0" smtClean="0"/>
              <a:t>Να </a:t>
            </a:r>
            <a:r>
              <a:rPr lang="el-GR" dirty="0"/>
              <a:t>μάθουν πως οργανώνεται ένα μάθημα γενικά, και πως οργανώνεται μια διδασκαλία. Να μάθουν να συγγράφουν το σενάριο ενός μαθήματος. Να μάθουν πως θα αξιολογούν τα αποτελέσματα του μαθήματος.</a:t>
            </a: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Σενάριο Μαθήματος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3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Σχεδιασμός Μαθήματος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Σενάριο Μαθήματος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Σενάριο Μαθήματος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13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Σχεδιασμός</a:t>
            </a:r>
            <a:endParaRPr lang="el-GR" b="1" dirty="0"/>
          </a:p>
        </p:txBody>
      </p:sp>
      <p:pic>
        <p:nvPicPr>
          <p:cNvPr id="6" name="Θέση περιεχομένου 1" descr="Εικόνα με την ανάπτυξη του σχεδιασμού του μαθήματος. Το μάθημα περιλαμβάνει την διδακτική ενότητα. Η διδακτική ενότητα περιλαμβάνει την διδακτική  ώρα. Και τέλος η διδακτική ώρα περιλαμβάνει τις φάσεις διδασκαλία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288" y="1600200"/>
            <a:ext cx="6441424" cy="4525963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5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Σχεδιασμός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Ένα μάθημα θα πρέπει να περιλαμβάνει: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Θέμα.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Τάξη </a:t>
            </a:r>
            <a:r>
              <a:rPr lang="el-GR" altLang="el-GR" sz="2800" dirty="0"/>
              <a:t>-</a:t>
            </a:r>
            <a:r>
              <a:rPr lang="el-GR" altLang="el-GR" sz="2800" dirty="0" smtClean="0"/>
              <a:t> Ηλικία. 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Σύντομη περίληψη.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Στόχοι.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Απαραίτητο υπόβαθρο μαθητών.</a:t>
            </a:r>
            <a:endParaRPr lang="en-US" altLang="el-GR" sz="2800" dirty="0" smtClean="0"/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Χωρισμός σε διδακτικές ενότητες. 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Χρονοδιάγραμμα.</a:t>
            </a:r>
            <a:endParaRPr lang="en-GB" altLang="el-GR" sz="2800" dirty="0" smtClean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101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Σχεδιασμός διδακτικής ενότητας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3500" dirty="0" smtClean="0"/>
              <a:t>Μία διδακτική ενότητα θα πρέπει να έχει: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Θέμα.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Τάξη </a:t>
            </a:r>
            <a:r>
              <a:rPr lang="el-GR" altLang="el-GR" sz="3000" dirty="0"/>
              <a:t>-</a:t>
            </a:r>
            <a:r>
              <a:rPr lang="el-GR" altLang="el-GR" sz="3000" dirty="0" smtClean="0"/>
              <a:t> Ηλικία. 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Σύντομη περίληψη.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Στόχοι.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Απαραίτητο υπόβαθρο μαθητών.</a:t>
            </a:r>
            <a:endParaRPr lang="en-US" altLang="el-GR" sz="3000" dirty="0" smtClean="0"/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Διδακτικά υλικά - Αίθουσα.</a:t>
            </a:r>
            <a:endParaRPr lang="en-US" altLang="el-GR" sz="3000" dirty="0" smtClean="0"/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Χωρισμός σε διδακτικές ώρες.</a:t>
            </a:r>
          </a:p>
          <a:p>
            <a:pPr lvl="2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dirty="0" smtClean="0"/>
              <a:t>Χρονοδιάγραμμα.</a:t>
            </a:r>
            <a:endParaRPr lang="en-GB" altLang="el-GR" sz="3000" dirty="0" smtClean="0"/>
          </a:p>
          <a:p>
            <a:pPr lvl="2"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696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Σχέδιο (σενάριο)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Θέμα.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Τάξη </a:t>
            </a:r>
            <a:r>
              <a:rPr lang="el-GR" altLang="el-GR" sz="2800" kern="0" dirty="0"/>
              <a:t>-</a:t>
            </a: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Ηλικία. 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Σύντομη περίληψη.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Στόχοι.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Απαραίτητο</a:t>
            </a:r>
            <a:r>
              <a:rPr kumimoji="0" lang="el-GR" altLang="el-GR" sz="28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υπόβαθρο μαθητών.</a:t>
            </a:r>
            <a:endParaRPr kumimoji="0" lang="el-GR" altLang="el-GR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Διδακτική</a:t>
            </a:r>
            <a:r>
              <a:rPr kumimoji="0" lang="el-GR" altLang="el-GR" sz="28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διαδικασία.</a:t>
            </a:r>
            <a:endParaRPr kumimoji="0" lang="el-GR" altLang="el-GR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Διδακτικά</a:t>
            </a:r>
            <a:r>
              <a:rPr kumimoji="0" lang="el-GR" altLang="el-GR" sz="28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υλικά.</a:t>
            </a:r>
            <a:endParaRPr kumimoji="0" lang="el-GR" altLang="el-GR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b="1" kern="0" dirty="0" smtClean="0"/>
              <a:t>Φάσεις υλοποίησης</a:t>
            </a: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</a:rPr>
              <a:t>.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Αξιολόγηση.</a:t>
            </a:r>
          </a:p>
          <a:p>
            <a:pPr lvl="3" indent="-34200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kumimoji="0" lang="el-GR" altLang="el-G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Παρατηρήσεις.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Σενάριο Μαθήματος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65B7C-3E24-4E11-8056-085C92882783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4260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6:52:57 π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DD459CC2-976D-4ACC-85D2-CB4F1C4DC9E6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495</Words>
  <Application>Microsoft Office PowerPoint</Application>
  <PresentationFormat>Προβολή στην οθόνη (4:3)</PresentationFormat>
  <Paragraphs>113</Paragraphs>
  <Slides>13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Σχεδιασμός</vt:lpstr>
      <vt:lpstr>Σχεδιασμός μαθήματος</vt:lpstr>
      <vt:lpstr>Σχεδιασμός διδακτικής ενότητας</vt:lpstr>
      <vt:lpstr>Σχέδιο (σενάριο) μαθήματος</vt:lpstr>
      <vt:lpstr>Φάσεις υλοποίησης μαθήματος</vt:lpstr>
      <vt:lpstr>Παράδειγμα σεναρίου μαθήματος</vt:lpstr>
      <vt:lpstr>Εργαστηριακό μάθημα</vt:lpstr>
      <vt:lpstr>Τέλος έκτης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Σενάριο Μαθήματος</dc:subject>
  <dc:creator>Γεώργιος Σούλτης</dc:creator>
  <cp:keywords>Σενάριο μαθήματος, οργάνωση διδασκαλίας</cp:keywords>
  <dc:description>Η διδασκαλία. Οργάνωση ενός μαθήματος. Αναλυτικά προγράμματα. Σενάριο διδασκαλίας. Αξιολόγηση μαθήματος. Τεχνικές διδασκαλίας. Εποπτικά μέσα. Εργαστηριακή διδασκαλία. </dc:description>
  <cp:lastModifiedBy>Georgia</cp:lastModifiedBy>
  <cp:revision>29</cp:revision>
  <dcterms:created xsi:type="dcterms:W3CDTF">2013-10-15T19:19:30Z</dcterms:created>
  <dcterms:modified xsi:type="dcterms:W3CDTF">2013-11-07T15:55:47Z</dcterms:modified>
  <cp:category>Εκπαιδευτικό υλικό</cp:category>
  <cp:contentStatus>Τελικό</cp:contentStatus>
</cp:coreProperties>
</file>