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4.xml" ContentType="application/vnd.openxmlformats-officedocument.presentationml.notesSlide+xml"/>
  <Override PartName="/ppt/tags/tag39.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66"/>
  </p:notesMasterIdLst>
  <p:sldIdLst>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8" r:id="rId62"/>
    <p:sldId id="319" r:id="rId63"/>
    <p:sldId id="320" r:id="rId64"/>
    <p:sldId id="321" r:id="rId65"/>
  </p:sldIdLst>
  <p:sldSz cx="9144000" cy="6858000" type="screen4x3"/>
  <p:notesSz cx="6858000" cy="9144000"/>
  <p:custDataLst>
    <p:tags r:id="rId6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EAEAEA"/>
    <a:srgbClr val="FFDDFF"/>
    <a:srgbClr val="00CC99"/>
    <a:srgbClr val="4D4D4D"/>
    <a:srgbClr val="DDDDDD"/>
    <a:srgbClr val="CC0099"/>
    <a:srgbClr val="0033CC"/>
    <a:srgbClr val="777777"/>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76"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gs" Target="tags/tag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87CAB3-F53A-409C-AE27-F3346B44FF3E}" type="datetimeFigureOut">
              <a:rPr lang="el-GR" smtClean="0"/>
              <a:t>16/11/2015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FBC59C-0CEC-482A-AD97-4DEDF8BAB7D4}" type="slidenum">
              <a:rPr lang="el-GR" smtClean="0"/>
              <a:t>‹#›</a:t>
            </a:fld>
            <a:endParaRPr lang="el-GR"/>
          </a:p>
        </p:txBody>
      </p:sp>
    </p:spTree>
    <p:extLst>
      <p:ext uri="{BB962C8B-B14F-4D97-AF65-F5344CB8AC3E}">
        <p14:creationId xmlns:p14="http://schemas.microsoft.com/office/powerpoint/2010/main" val="2244488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2</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2253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3D61881-B8B8-4D07-9007-E6099A58A147}" type="slidenum">
              <a:rPr lang="el-GR" altLang="el-GR">
                <a:solidFill>
                  <a:srgbClr val="000000"/>
                </a:solidFill>
              </a:rPr>
              <a:pPr fontAlgn="base">
                <a:spcBef>
                  <a:spcPct val="0"/>
                </a:spcBef>
                <a:spcAft>
                  <a:spcPct val="0"/>
                </a:spcAft>
              </a:pPr>
              <a:t>3</a:t>
            </a:fld>
            <a:endParaRPr lang="el-GR" altLang="el-GR">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48FBC59C-0CEC-482A-AD97-4DEDF8BAB7D4}" type="slidenum">
              <a:rPr lang="el-GR" smtClean="0"/>
              <a:t>25</a:t>
            </a:fld>
            <a:endParaRPr lang="el-GR"/>
          </a:p>
        </p:txBody>
      </p:sp>
    </p:spTree>
    <p:extLst>
      <p:ext uri="{BB962C8B-B14F-4D97-AF65-F5344CB8AC3E}">
        <p14:creationId xmlns:p14="http://schemas.microsoft.com/office/powerpoint/2010/main" val="2738371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
        <p:nvSpPr>
          <p:cNvPr id="522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795A2F8-0C18-4E98-9BC9-2EA460E61CBB}" type="slidenum">
              <a:rPr lang="el-GR" smtClean="0"/>
              <a:pPr fontAlgn="base">
                <a:spcBef>
                  <a:spcPct val="0"/>
                </a:spcBef>
                <a:spcAft>
                  <a:spcPct val="0"/>
                </a:spcAft>
                <a:defRPr/>
              </a:pPr>
              <a:t>61</a:t>
            </a:fld>
            <a:endParaRPr 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62</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63</a:t>
            </a:fld>
            <a:endParaRPr lang="el-G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AA471876-038C-47CF-9CEC-258E3FFB5BB5}" type="datetime1">
              <a:rPr lang="el-GR" smtClean="0"/>
              <a:t>16/11/2015</a:t>
            </a:fld>
            <a:endParaRPr lang="el-GR"/>
          </a:p>
        </p:txBody>
      </p:sp>
      <p:sp>
        <p:nvSpPr>
          <p:cNvPr id="5" name="Θέση υποσέλιδου 4"/>
          <p:cNvSpPr>
            <a:spLocks noGrp="1"/>
          </p:cNvSpPr>
          <p:nvPr>
            <p:ph type="ftr" sz="quarter" idx="11"/>
          </p:nvPr>
        </p:nvSpPr>
        <p:spPr/>
        <p:txBody>
          <a:bodyPr/>
          <a:lstStyle/>
          <a:p>
            <a:r>
              <a:rPr lang="el-GR" smtClean="0"/>
              <a:t>Πρόβλεψη Ζήτησης</a:t>
            </a:r>
            <a:endParaRPr lang="el-GR"/>
          </a:p>
        </p:txBody>
      </p:sp>
      <p:sp>
        <p:nvSpPr>
          <p:cNvPr id="6" name="Θέση αριθμού διαφάνειας 5"/>
          <p:cNvSpPr>
            <a:spLocks noGrp="1"/>
          </p:cNvSpPr>
          <p:nvPr>
            <p:ph type="sldNum" sz="quarter" idx="12"/>
          </p:nvPr>
        </p:nvSpPr>
        <p:spPr/>
        <p:txBody>
          <a:bodyPr/>
          <a:lstStyle/>
          <a:p>
            <a:fld id="{FD6776F1-B134-4906-A568-DD060EFEB6BE}" type="slidenum">
              <a:rPr lang="el-GR" smtClean="0"/>
              <a:t>‹#›</a:t>
            </a:fld>
            <a:endParaRPr lang="el-GR"/>
          </a:p>
        </p:txBody>
      </p:sp>
    </p:spTree>
    <p:extLst>
      <p:ext uri="{BB962C8B-B14F-4D97-AF65-F5344CB8AC3E}">
        <p14:creationId xmlns:p14="http://schemas.microsoft.com/office/powerpoint/2010/main" val="707131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27407357-9CBA-43BE-B2CD-1B5421D4AB28}" type="datetime1">
              <a:rPr lang="el-GR" smtClean="0"/>
              <a:t>16/11/2015</a:t>
            </a:fld>
            <a:endParaRPr lang="el-GR"/>
          </a:p>
        </p:txBody>
      </p:sp>
      <p:sp>
        <p:nvSpPr>
          <p:cNvPr id="5" name="Θέση υποσέλιδου 4"/>
          <p:cNvSpPr>
            <a:spLocks noGrp="1"/>
          </p:cNvSpPr>
          <p:nvPr>
            <p:ph type="ftr" sz="quarter" idx="11"/>
          </p:nvPr>
        </p:nvSpPr>
        <p:spPr/>
        <p:txBody>
          <a:bodyPr/>
          <a:lstStyle/>
          <a:p>
            <a:r>
              <a:rPr lang="el-GR" smtClean="0"/>
              <a:t>Πρόβλεψη Ζήτησης</a:t>
            </a:r>
            <a:endParaRPr lang="el-GR"/>
          </a:p>
        </p:txBody>
      </p:sp>
      <p:sp>
        <p:nvSpPr>
          <p:cNvPr id="6" name="Θέση αριθμού διαφάνειας 5"/>
          <p:cNvSpPr>
            <a:spLocks noGrp="1"/>
          </p:cNvSpPr>
          <p:nvPr>
            <p:ph type="sldNum" sz="quarter" idx="12"/>
          </p:nvPr>
        </p:nvSpPr>
        <p:spPr/>
        <p:txBody>
          <a:bodyPr/>
          <a:lstStyle/>
          <a:p>
            <a:fld id="{FD6776F1-B134-4906-A568-DD060EFEB6BE}" type="slidenum">
              <a:rPr lang="el-GR" smtClean="0"/>
              <a:t>‹#›</a:t>
            </a:fld>
            <a:endParaRPr lang="el-GR"/>
          </a:p>
        </p:txBody>
      </p:sp>
    </p:spTree>
    <p:extLst>
      <p:ext uri="{BB962C8B-B14F-4D97-AF65-F5344CB8AC3E}">
        <p14:creationId xmlns:p14="http://schemas.microsoft.com/office/powerpoint/2010/main" val="762776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872897C-07C1-4E11-973B-734A77AA701B}" type="datetime1">
              <a:rPr lang="el-GR" smtClean="0"/>
              <a:t>16/11/2015</a:t>
            </a:fld>
            <a:endParaRPr lang="el-GR"/>
          </a:p>
        </p:txBody>
      </p:sp>
      <p:sp>
        <p:nvSpPr>
          <p:cNvPr id="5" name="Θέση υποσέλιδου 4"/>
          <p:cNvSpPr>
            <a:spLocks noGrp="1"/>
          </p:cNvSpPr>
          <p:nvPr>
            <p:ph type="ftr" sz="quarter" idx="11"/>
          </p:nvPr>
        </p:nvSpPr>
        <p:spPr/>
        <p:txBody>
          <a:bodyPr/>
          <a:lstStyle/>
          <a:p>
            <a:r>
              <a:rPr lang="el-GR" smtClean="0"/>
              <a:t>Πρόβλεψη Ζήτησης</a:t>
            </a:r>
            <a:endParaRPr lang="el-GR"/>
          </a:p>
        </p:txBody>
      </p:sp>
      <p:sp>
        <p:nvSpPr>
          <p:cNvPr id="6" name="Θέση αριθμού διαφάνειας 5"/>
          <p:cNvSpPr>
            <a:spLocks noGrp="1"/>
          </p:cNvSpPr>
          <p:nvPr>
            <p:ph type="sldNum" sz="quarter" idx="12"/>
          </p:nvPr>
        </p:nvSpPr>
        <p:spPr/>
        <p:txBody>
          <a:bodyPr/>
          <a:lstStyle/>
          <a:p>
            <a:fld id="{FD6776F1-B134-4906-A568-DD060EFEB6BE}" type="slidenum">
              <a:rPr lang="el-GR" smtClean="0"/>
              <a:t>‹#›</a:t>
            </a:fld>
            <a:endParaRPr lang="el-GR"/>
          </a:p>
        </p:txBody>
      </p:sp>
    </p:spTree>
    <p:extLst>
      <p:ext uri="{BB962C8B-B14F-4D97-AF65-F5344CB8AC3E}">
        <p14:creationId xmlns:p14="http://schemas.microsoft.com/office/powerpoint/2010/main" val="2693404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DAA5492-4964-4431-95FF-2BCB5B169A99}" type="datetime1">
              <a:rPr lang="el-GR" smtClean="0"/>
              <a:t>16/11/2015</a:t>
            </a:fld>
            <a:endParaRPr lang="el-GR"/>
          </a:p>
        </p:txBody>
      </p:sp>
      <p:sp>
        <p:nvSpPr>
          <p:cNvPr id="5" name="Θέση υποσέλιδου 4"/>
          <p:cNvSpPr>
            <a:spLocks noGrp="1"/>
          </p:cNvSpPr>
          <p:nvPr>
            <p:ph type="ftr" sz="quarter" idx="11"/>
          </p:nvPr>
        </p:nvSpPr>
        <p:spPr/>
        <p:txBody>
          <a:bodyPr/>
          <a:lstStyle/>
          <a:p>
            <a:r>
              <a:rPr lang="el-GR" smtClean="0"/>
              <a:t>Πρόβλεψη Ζήτησης</a:t>
            </a:r>
            <a:endParaRPr lang="el-GR"/>
          </a:p>
        </p:txBody>
      </p:sp>
      <p:sp>
        <p:nvSpPr>
          <p:cNvPr id="6" name="Θέση αριθμού διαφάνειας 5"/>
          <p:cNvSpPr>
            <a:spLocks noGrp="1"/>
          </p:cNvSpPr>
          <p:nvPr>
            <p:ph type="sldNum" sz="quarter" idx="12"/>
          </p:nvPr>
        </p:nvSpPr>
        <p:spPr/>
        <p:txBody>
          <a:bodyPr/>
          <a:lstStyle/>
          <a:p>
            <a:fld id="{FD6776F1-B134-4906-A568-DD060EFEB6BE}" type="slidenum">
              <a:rPr lang="el-GR" smtClean="0"/>
              <a:t>‹#›</a:t>
            </a:fld>
            <a:endParaRPr lang="el-GR"/>
          </a:p>
        </p:txBody>
      </p:sp>
    </p:spTree>
    <p:extLst>
      <p:ext uri="{BB962C8B-B14F-4D97-AF65-F5344CB8AC3E}">
        <p14:creationId xmlns:p14="http://schemas.microsoft.com/office/powerpoint/2010/main" val="29825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CD661FDE-2954-418B-AC3B-260DB66A7AB4}" type="datetime1">
              <a:rPr lang="el-GR" smtClean="0"/>
              <a:t>16/11/2015</a:t>
            </a:fld>
            <a:endParaRPr lang="el-GR"/>
          </a:p>
        </p:txBody>
      </p:sp>
      <p:sp>
        <p:nvSpPr>
          <p:cNvPr id="5" name="Θέση υποσέλιδου 4"/>
          <p:cNvSpPr>
            <a:spLocks noGrp="1"/>
          </p:cNvSpPr>
          <p:nvPr>
            <p:ph type="ftr" sz="quarter" idx="11"/>
          </p:nvPr>
        </p:nvSpPr>
        <p:spPr/>
        <p:txBody>
          <a:bodyPr/>
          <a:lstStyle/>
          <a:p>
            <a:r>
              <a:rPr lang="el-GR" smtClean="0"/>
              <a:t>Πρόβλεψη Ζήτησης</a:t>
            </a:r>
            <a:endParaRPr lang="el-GR"/>
          </a:p>
        </p:txBody>
      </p:sp>
      <p:sp>
        <p:nvSpPr>
          <p:cNvPr id="6" name="Θέση αριθμού διαφάνειας 5"/>
          <p:cNvSpPr>
            <a:spLocks noGrp="1"/>
          </p:cNvSpPr>
          <p:nvPr>
            <p:ph type="sldNum" sz="quarter" idx="12"/>
          </p:nvPr>
        </p:nvSpPr>
        <p:spPr/>
        <p:txBody>
          <a:bodyPr/>
          <a:lstStyle/>
          <a:p>
            <a:fld id="{FD6776F1-B134-4906-A568-DD060EFEB6BE}" type="slidenum">
              <a:rPr lang="el-GR" smtClean="0"/>
              <a:t>‹#›</a:t>
            </a:fld>
            <a:endParaRPr lang="el-GR"/>
          </a:p>
        </p:txBody>
      </p:sp>
    </p:spTree>
    <p:extLst>
      <p:ext uri="{BB962C8B-B14F-4D97-AF65-F5344CB8AC3E}">
        <p14:creationId xmlns:p14="http://schemas.microsoft.com/office/powerpoint/2010/main" val="1219991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A1418E51-0783-4AC1-9226-6262115A1499}" type="datetime1">
              <a:rPr lang="el-GR" smtClean="0"/>
              <a:t>16/11/2015</a:t>
            </a:fld>
            <a:endParaRPr lang="el-GR"/>
          </a:p>
        </p:txBody>
      </p:sp>
      <p:sp>
        <p:nvSpPr>
          <p:cNvPr id="6" name="Θέση υποσέλιδου 5"/>
          <p:cNvSpPr>
            <a:spLocks noGrp="1"/>
          </p:cNvSpPr>
          <p:nvPr>
            <p:ph type="ftr" sz="quarter" idx="11"/>
          </p:nvPr>
        </p:nvSpPr>
        <p:spPr/>
        <p:txBody>
          <a:bodyPr/>
          <a:lstStyle/>
          <a:p>
            <a:r>
              <a:rPr lang="el-GR" smtClean="0"/>
              <a:t>Πρόβλεψη Ζήτησης</a:t>
            </a:r>
            <a:endParaRPr lang="el-GR"/>
          </a:p>
        </p:txBody>
      </p:sp>
      <p:sp>
        <p:nvSpPr>
          <p:cNvPr id="7" name="Θέση αριθμού διαφάνειας 6"/>
          <p:cNvSpPr>
            <a:spLocks noGrp="1"/>
          </p:cNvSpPr>
          <p:nvPr>
            <p:ph type="sldNum" sz="quarter" idx="12"/>
          </p:nvPr>
        </p:nvSpPr>
        <p:spPr/>
        <p:txBody>
          <a:bodyPr/>
          <a:lstStyle/>
          <a:p>
            <a:fld id="{FD6776F1-B134-4906-A568-DD060EFEB6BE}" type="slidenum">
              <a:rPr lang="el-GR" smtClean="0"/>
              <a:t>‹#›</a:t>
            </a:fld>
            <a:endParaRPr lang="el-GR"/>
          </a:p>
        </p:txBody>
      </p:sp>
    </p:spTree>
    <p:extLst>
      <p:ext uri="{BB962C8B-B14F-4D97-AF65-F5344CB8AC3E}">
        <p14:creationId xmlns:p14="http://schemas.microsoft.com/office/powerpoint/2010/main" val="2631854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CD1F581D-8CEA-48AD-9F65-28269A2F0D5D}" type="datetime1">
              <a:rPr lang="el-GR" smtClean="0"/>
              <a:t>16/11/2015</a:t>
            </a:fld>
            <a:endParaRPr lang="el-GR"/>
          </a:p>
        </p:txBody>
      </p:sp>
      <p:sp>
        <p:nvSpPr>
          <p:cNvPr id="8" name="Θέση υποσέλιδου 7"/>
          <p:cNvSpPr>
            <a:spLocks noGrp="1"/>
          </p:cNvSpPr>
          <p:nvPr>
            <p:ph type="ftr" sz="quarter" idx="11"/>
          </p:nvPr>
        </p:nvSpPr>
        <p:spPr/>
        <p:txBody>
          <a:bodyPr/>
          <a:lstStyle/>
          <a:p>
            <a:r>
              <a:rPr lang="el-GR" smtClean="0"/>
              <a:t>Πρόβλεψη Ζήτησης</a:t>
            </a:r>
            <a:endParaRPr lang="el-GR"/>
          </a:p>
        </p:txBody>
      </p:sp>
      <p:sp>
        <p:nvSpPr>
          <p:cNvPr id="9" name="Θέση αριθμού διαφάνειας 8"/>
          <p:cNvSpPr>
            <a:spLocks noGrp="1"/>
          </p:cNvSpPr>
          <p:nvPr>
            <p:ph type="sldNum" sz="quarter" idx="12"/>
          </p:nvPr>
        </p:nvSpPr>
        <p:spPr/>
        <p:txBody>
          <a:bodyPr/>
          <a:lstStyle/>
          <a:p>
            <a:fld id="{FD6776F1-B134-4906-A568-DD060EFEB6BE}" type="slidenum">
              <a:rPr lang="el-GR" smtClean="0"/>
              <a:t>‹#›</a:t>
            </a:fld>
            <a:endParaRPr lang="el-GR"/>
          </a:p>
        </p:txBody>
      </p:sp>
    </p:spTree>
    <p:extLst>
      <p:ext uri="{BB962C8B-B14F-4D97-AF65-F5344CB8AC3E}">
        <p14:creationId xmlns:p14="http://schemas.microsoft.com/office/powerpoint/2010/main" val="1572228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6E71DB10-7119-49EC-A72B-5D30914F13F4}" type="datetime1">
              <a:rPr lang="el-GR" smtClean="0"/>
              <a:t>16/11/2015</a:t>
            </a:fld>
            <a:endParaRPr lang="el-GR"/>
          </a:p>
        </p:txBody>
      </p:sp>
      <p:sp>
        <p:nvSpPr>
          <p:cNvPr id="4" name="Θέση υποσέλιδου 3"/>
          <p:cNvSpPr>
            <a:spLocks noGrp="1"/>
          </p:cNvSpPr>
          <p:nvPr>
            <p:ph type="ftr" sz="quarter" idx="11"/>
          </p:nvPr>
        </p:nvSpPr>
        <p:spPr/>
        <p:txBody>
          <a:bodyPr/>
          <a:lstStyle/>
          <a:p>
            <a:r>
              <a:rPr lang="el-GR" smtClean="0"/>
              <a:t>Πρόβλεψη Ζήτησης</a:t>
            </a:r>
            <a:endParaRPr lang="el-GR"/>
          </a:p>
        </p:txBody>
      </p:sp>
      <p:sp>
        <p:nvSpPr>
          <p:cNvPr id="5" name="Θέση αριθμού διαφάνειας 4"/>
          <p:cNvSpPr>
            <a:spLocks noGrp="1"/>
          </p:cNvSpPr>
          <p:nvPr>
            <p:ph type="sldNum" sz="quarter" idx="12"/>
          </p:nvPr>
        </p:nvSpPr>
        <p:spPr/>
        <p:txBody>
          <a:bodyPr/>
          <a:lstStyle/>
          <a:p>
            <a:fld id="{FD6776F1-B134-4906-A568-DD060EFEB6BE}" type="slidenum">
              <a:rPr lang="el-GR" smtClean="0"/>
              <a:t>‹#›</a:t>
            </a:fld>
            <a:endParaRPr lang="el-GR"/>
          </a:p>
        </p:txBody>
      </p:sp>
    </p:spTree>
    <p:extLst>
      <p:ext uri="{BB962C8B-B14F-4D97-AF65-F5344CB8AC3E}">
        <p14:creationId xmlns:p14="http://schemas.microsoft.com/office/powerpoint/2010/main" val="2547055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774ABE19-EC02-4677-A487-F36CE0BCFBBF}" type="datetime1">
              <a:rPr lang="el-GR" smtClean="0"/>
              <a:t>16/11/2015</a:t>
            </a:fld>
            <a:endParaRPr lang="el-GR"/>
          </a:p>
        </p:txBody>
      </p:sp>
      <p:sp>
        <p:nvSpPr>
          <p:cNvPr id="3" name="Θέση υποσέλιδου 2"/>
          <p:cNvSpPr>
            <a:spLocks noGrp="1"/>
          </p:cNvSpPr>
          <p:nvPr>
            <p:ph type="ftr" sz="quarter" idx="11"/>
          </p:nvPr>
        </p:nvSpPr>
        <p:spPr/>
        <p:txBody>
          <a:bodyPr/>
          <a:lstStyle/>
          <a:p>
            <a:r>
              <a:rPr lang="el-GR" smtClean="0"/>
              <a:t>Πρόβλεψη Ζήτησης</a:t>
            </a:r>
            <a:endParaRPr lang="el-GR"/>
          </a:p>
        </p:txBody>
      </p:sp>
      <p:sp>
        <p:nvSpPr>
          <p:cNvPr id="4" name="Θέση αριθμού διαφάνειας 3"/>
          <p:cNvSpPr>
            <a:spLocks noGrp="1"/>
          </p:cNvSpPr>
          <p:nvPr>
            <p:ph type="sldNum" sz="quarter" idx="12"/>
          </p:nvPr>
        </p:nvSpPr>
        <p:spPr/>
        <p:txBody>
          <a:bodyPr/>
          <a:lstStyle/>
          <a:p>
            <a:fld id="{FD6776F1-B134-4906-A568-DD060EFEB6BE}" type="slidenum">
              <a:rPr lang="el-GR" smtClean="0"/>
              <a:t>‹#›</a:t>
            </a:fld>
            <a:endParaRPr lang="el-GR"/>
          </a:p>
        </p:txBody>
      </p:sp>
    </p:spTree>
    <p:extLst>
      <p:ext uri="{BB962C8B-B14F-4D97-AF65-F5344CB8AC3E}">
        <p14:creationId xmlns:p14="http://schemas.microsoft.com/office/powerpoint/2010/main" val="136589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2163CAB-FFF5-4681-B879-F3008D0C35B4}" type="datetime1">
              <a:rPr lang="el-GR" smtClean="0"/>
              <a:t>16/11/2015</a:t>
            </a:fld>
            <a:endParaRPr lang="el-GR"/>
          </a:p>
        </p:txBody>
      </p:sp>
      <p:sp>
        <p:nvSpPr>
          <p:cNvPr id="6" name="Θέση υποσέλιδου 5"/>
          <p:cNvSpPr>
            <a:spLocks noGrp="1"/>
          </p:cNvSpPr>
          <p:nvPr>
            <p:ph type="ftr" sz="quarter" idx="11"/>
          </p:nvPr>
        </p:nvSpPr>
        <p:spPr/>
        <p:txBody>
          <a:bodyPr/>
          <a:lstStyle/>
          <a:p>
            <a:r>
              <a:rPr lang="el-GR" smtClean="0"/>
              <a:t>Πρόβλεψη Ζήτησης</a:t>
            </a:r>
            <a:endParaRPr lang="el-GR"/>
          </a:p>
        </p:txBody>
      </p:sp>
      <p:sp>
        <p:nvSpPr>
          <p:cNvPr id="7" name="Θέση αριθμού διαφάνειας 6"/>
          <p:cNvSpPr>
            <a:spLocks noGrp="1"/>
          </p:cNvSpPr>
          <p:nvPr>
            <p:ph type="sldNum" sz="quarter" idx="12"/>
          </p:nvPr>
        </p:nvSpPr>
        <p:spPr/>
        <p:txBody>
          <a:bodyPr/>
          <a:lstStyle/>
          <a:p>
            <a:fld id="{FD6776F1-B134-4906-A568-DD060EFEB6BE}" type="slidenum">
              <a:rPr lang="el-GR" smtClean="0"/>
              <a:t>‹#›</a:t>
            </a:fld>
            <a:endParaRPr lang="el-GR"/>
          </a:p>
        </p:txBody>
      </p:sp>
    </p:spTree>
    <p:extLst>
      <p:ext uri="{BB962C8B-B14F-4D97-AF65-F5344CB8AC3E}">
        <p14:creationId xmlns:p14="http://schemas.microsoft.com/office/powerpoint/2010/main" val="422217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10CF08F2-A428-47FA-9FE0-7CD5B3311E0F}" type="datetime1">
              <a:rPr lang="el-GR" smtClean="0"/>
              <a:t>16/11/2015</a:t>
            </a:fld>
            <a:endParaRPr lang="el-GR"/>
          </a:p>
        </p:txBody>
      </p:sp>
      <p:sp>
        <p:nvSpPr>
          <p:cNvPr id="6" name="Θέση υποσέλιδου 5"/>
          <p:cNvSpPr>
            <a:spLocks noGrp="1"/>
          </p:cNvSpPr>
          <p:nvPr>
            <p:ph type="ftr" sz="quarter" idx="11"/>
          </p:nvPr>
        </p:nvSpPr>
        <p:spPr/>
        <p:txBody>
          <a:bodyPr/>
          <a:lstStyle/>
          <a:p>
            <a:r>
              <a:rPr lang="el-GR" smtClean="0"/>
              <a:t>Πρόβλεψη Ζήτησης</a:t>
            </a:r>
            <a:endParaRPr lang="el-GR"/>
          </a:p>
        </p:txBody>
      </p:sp>
      <p:sp>
        <p:nvSpPr>
          <p:cNvPr id="7" name="Θέση αριθμού διαφάνειας 6"/>
          <p:cNvSpPr>
            <a:spLocks noGrp="1"/>
          </p:cNvSpPr>
          <p:nvPr>
            <p:ph type="sldNum" sz="quarter" idx="12"/>
          </p:nvPr>
        </p:nvSpPr>
        <p:spPr/>
        <p:txBody>
          <a:bodyPr/>
          <a:lstStyle/>
          <a:p>
            <a:fld id="{FD6776F1-B134-4906-A568-DD060EFEB6BE}" type="slidenum">
              <a:rPr lang="el-GR" smtClean="0"/>
              <a:t>‹#›</a:t>
            </a:fld>
            <a:endParaRPr lang="el-GR"/>
          </a:p>
        </p:txBody>
      </p:sp>
    </p:spTree>
    <p:extLst>
      <p:ext uri="{BB962C8B-B14F-4D97-AF65-F5344CB8AC3E}">
        <p14:creationId xmlns:p14="http://schemas.microsoft.com/office/powerpoint/2010/main" val="4073336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73F7E5-8B5B-48F5-90A4-F907EC734560}" type="datetime1">
              <a:rPr lang="el-GR" smtClean="0"/>
              <a:t>16/11/2015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Πρόβλεψη Ζήτησης</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776F1-B134-4906-A568-DD060EFEB6BE}" type="slidenum">
              <a:rPr lang="el-GR" smtClean="0"/>
              <a:t>‹#›</a:t>
            </a:fld>
            <a:endParaRPr lang="el-GR"/>
          </a:p>
        </p:txBody>
      </p:sp>
    </p:spTree>
    <p:extLst>
      <p:ext uri="{BB962C8B-B14F-4D97-AF65-F5344CB8AC3E}">
        <p14:creationId xmlns:p14="http://schemas.microsoft.com/office/powerpoint/2010/main" val="551148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teilar.gr/" TargetMode="External"/><Relationship Id="rId7" Type="http://schemas.openxmlformats.org/officeDocument/2006/relationships/hyperlink" Target="http://creativecommons.org/licenses/by-nc-sa/4.0/deed.el" TargetMode="Externa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hyperlink" Target="http://www.edulll.gr/"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3.xml"/><Relationship Id="rId1" Type="http://schemas.openxmlformats.org/officeDocument/2006/relationships/tags" Target="../tags/tag2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5.xml"/><Relationship Id="rId1" Type="http://schemas.openxmlformats.org/officeDocument/2006/relationships/tags" Target="../tags/tag24.xml"/></Relationships>
</file>

<file path=ppt/slides/_rels/slide4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vmlDrawing" Target="../drawings/vmlDrawing2.vml"/><Relationship Id="rId5" Type="http://schemas.openxmlformats.org/officeDocument/2006/relationships/image" Target="../media/image21.wmf"/><Relationship Id="rId4" Type="http://schemas.openxmlformats.org/officeDocument/2006/relationships/oleObject" Target="../embeddings/oleObject2.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vmlDrawing" Target="../drawings/vmlDrawing3.vml"/><Relationship Id="rId5" Type="http://schemas.openxmlformats.org/officeDocument/2006/relationships/image" Target="../media/image22.wmf"/><Relationship Id="rId4" Type="http://schemas.openxmlformats.org/officeDocument/2006/relationships/oleObject" Target="../embeddings/oleObject3.bin"/></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vmlDrawing" Target="../drawings/vmlDrawing4.vml"/><Relationship Id="rId5" Type="http://schemas.openxmlformats.org/officeDocument/2006/relationships/image" Target="../media/image23.wmf"/><Relationship Id="rId4" Type="http://schemas.openxmlformats.org/officeDocument/2006/relationships/oleObject" Target="../embeddings/oleObject4.bin"/></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vmlDrawing" Target="../drawings/vmlDrawing5.vml"/><Relationship Id="rId5" Type="http://schemas.openxmlformats.org/officeDocument/2006/relationships/image" Target="../media/image24.wmf"/><Relationship Id="rId4" Type="http://schemas.openxmlformats.org/officeDocument/2006/relationships/oleObject" Target="../embeddings/oleObject5.bin"/></Relationships>
</file>

<file path=ppt/slides/_rels/slide5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2.xml"/><Relationship Id="rId1" Type="http://schemas.openxmlformats.org/officeDocument/2006/relationships/tags" Target="../tags/tag37.xml"/><Relationship Id="rId6" Type="http://schemas.microsoft.com/office/2007/relationships/hdphoto" Target="../media/hdphoto1.wdp"/><Relationship Id="rId5" Type="http://schemas.openxmlformats.org/officeDocument/2006/relationships/image" Target="../media/image26.jpeg"/><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creativecommons.org/licenses/by-nc-sa/4.0/deed.el" TargetMode="External"/><Relationship Id="rId2" Type="http://schemas.openxmlformats.org/officeDocument/2006/relationships/slideLayout" Target="../slideLayouts/slideLayout1.xml"/><Relationship Id="rId1" Type="http://schemas.openxmlformats.org/officeDocument/2006/relationships/tags" Target="../tags/tag38.xml"/><Relationship Id="rId6" Type="http://schemas.openxmlformats.org/officeDocument/2006/relationships/image" Target="../media/image2.png"/><Relationship Id="rId5" Type="http://schemas.openxmlformats.org/officeDocument/2006/relationships/hyperlink" Target="http://www.edulll.gr/" TargetMode="External"/><Relationship Id="rId4" Type="http://schemas.openxmlformats.org/officeDocument/2006/relationships/image" Target="../media/image27.png"/></Relationships>
</file>

<file path=ppt/slides/_rels/slide61.xml.rels><?xml version="1.0" encoding="UTF-8" standalone="yes"?>
<Relationships xmlns="http://schemas.openxmlformats.org/package/2006/relationships"><Relationship Id="rId3" Type="http://schemas.openxmlformats.org/officeDocument/2006/relationships/hyperlink" Target="http://cdev.teilar.gr/courses/DDE10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9.xml"/><Relationship Id="rId5" Type="http://schemas.openxmlformats.org/officeDocument/2006/relationships/image" Target="../media/image3.png"/><Relationship Id="rId4" Type="http://schemas.openxmlformats.org/officeDocument/2006/relationships/hyperlink" Target="http://creativecommons.org/licenses/by-nc-sa/4.0/deed.el"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Εικόνα 1" descr="Λογότυπο Τεχνολογικό Εκπαιδευτικό Ίδρυμα Θεσσαλίας.">
            <a:hlinkClick r:id="rId3" tooltip="Μετάβαση στην Ιστοσελίδα του Ιδρύματος"/>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2613" y="449263"/>
            <a:ext cx="3455987"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Τίτλος 1"/>
          <p:cNvSpPr>
            <a:spLocks noGrp="1"/>
          </p:cNvSpPr>
          <p:nvPr>
            <p:ph type="ctrTitle"/>
          </p:nvPr>
        </p:nvSpPr>
        <p:spPr>
          <a:xfrm>
            <a:off x="381000" y="1887537"/>
            <a:ext cx="8382000" cy="1236663"/>
          </a:xfrm>
        </p:spPr>
        <p:txBody>
          <a:bodyPr>
            <a:noAutofit/>
          </a:bodyPr>
          <a:lstStyle/>
          <a:p>
            <a:r>
              <a:rPr lang="el-GR" altLang="el-GR" b="1" dirty="0" smtClean="0">
                <a:solidFill>
                  <a:srgbClr val="000000"/>
                </a:solidFill>
                <a:latin typeface="Calibri" panose="020F0502020204030204" pitchFamily="34" charset="0"/>
              </a:rPr>
              <a:t>Διοίκηση Λειτουργιών </a:t>
            </a:r>
            <a:br>
              <a:rPr lang="el-GR" altLang="el-GR" b="1" dirty="0" smtClean="0">
                <a:solidFill>
                  <a:srgbClr val="000000"/>
                </a:solidFill>
                <a:latin typeface="Calibri" panose="020F0502020204030204" pitchFamily="34" charset="0"/>
              </a:rPr>
            </a:br>
            <a:r>
              <a:rPr lang="el-GR" altLang="el-GR" b="1" dirty="0" smtClean="0">
                <a:solidFill>
                  <a:srgbClr val="000000"/>
                </a:solidFill>
                <a:latin typeface="Calibri" panose="020F0502020204030204" pitchFamily="34" charset="0"/>
              </a:rPr>
              <a:t>και Παραγωγής</a:t>
            </a:r>
            <a:endParaRPr lang="el-GR" altLang="el-GR" dirty="0" smtClean="0">
              <a:latin typeface="Calibri" panose="020F0502020204030204" pitchFamily="34" charset="0"/>
            </a:endParaRPr>
          </a:p>
        </p:txBody>
      </p:sp>
      <p:sp>
        <p:nvSpPr>
          <p:cNvPr id="3" name="Θέση περιεχομένου 1"/>
          <p:cNvSpPr>
            <a:spLocks noGrp="1"/>
          </p:cNvSpPr>
          <p:nvPr>
            <p:ph type="subTitle" idx="1"/>
          </p:nvPr>
        </p:nvSpPr>
        <p:spPr>
          <a:xfrm>
            <a:off x="467544" y="3322712"/>
            <a:ext cx="8280920" cy="2316088"/>
          </a:xfrm>
        </p:spPr>
        <p:txBody>
          <a:bodyPr rtlCol="0">
            <a:normAutofit/>
          </a:bodyPr>
          <a:lstStyle/>
          <a:p>
            <a:pPr fontAlgn="auto">
              <a:spcBef>
                <a:spcPts val="0"/>
              </a:spcBef>
              <a:spcAft>
                <a:spcPts val="1800"/>
              </a:spcAft>
              <a:buFont typeface="Arial" panose="020B0604020202020204" pitchFamily="34" charset="0"/>
              <a:buNone/>
              <a:defRPr/>
            </a:pPr>
            <a:r>
              <a:rPr lang="el-GR" sz="2800" b="1" dirty="0">
                <a:solidFill>
                  <a:prstClr val="black"/>
                </a:solidFill>
                <a:latin typeface="Calibri" panose="020F0502020204030204" pitchFamily="34" charset="0"/>
                <a:cs typeface="Arial" charset="0"/>
              </a:rPr>
              <a:t>Ενότητα 3</a:t>
            </a:r>
            <a:r>
              <a:rPr lang="en-US" sz="2800" b="1" dirty="0" smtClean="0">
                <a:solidFill>
                  <a:prstClr val="black"/>
                </a:solidFill>
                <a:latin typeface="Calibri" panose="020F0502020204030204" pitchFamily="34" charset="0"/>
                <a:cs typeface="Arial" charset="0"/>
              </a:rPr>
              <a:t>:</a:t>
            </a:r>
            <a:r>
              <a:rPr lang="el-GR" sz="2800" b="1" dirty="0" smtClean="0">
                <a:solidFill>
                  <a:prstClr val="black"/>
                </a:solidFill>
                <a:latin typeface="Calibri" panose="020F0502020204030204" pitchFamily="34" charset="0"/>
                <a:cs typeface="Arial" charset="0"/>
              </a:rPr>
              <a:t>  </a:t>
            </a:r>
            <a:r>
              <a:rPr lang="el-GR" sz="2800" dirty="0" smtClean="0">
                <a:solidFill>
                  <a:schemeClr val="tx1"/>
                </a:solidFill>
                <a:latin typeface="Calibri" panose="020F0502020204030204" pitchFamily="34" charset="0"/>
              </a:rPr>
              <a:t>Πρόβλεψη Ζήτησης.</a:t>
            </a:r>
            <a:endParaRPr lang="el-GR" sz="2800" dirty="0">
              <a:solidFill>
                <a:prstClr val="black"/>
              </a:solidFill>
              <a:latin typeface="Calibri" panose="020F0502020204030204" pitchFamily="34" charset="0"/>
              <a:cs typeface="Arial" charset="0"/>
            </a:endParaRPr>
          </a:p>
          <a:p>
            <a:pPr fontAlgn="auto">
              <a:spcBef>
                <a:spcPts val="0"/>
              </a:spcBef>
              <a:spcAft>
                <a:spcPts val="0"/>
              </a:spcAft>
              <a:buFont typeface="Arial" panose="020B0604020202020204" pitchFamily="34" charset="0"/>
              <a:buNone/>
              <a:defRPr/>
            </a:pPr>
            <a:r>
              <a:rPr lang="el-GR" sz="2800" dirty="0">
                <a:solidFill>
                  <a:prstClr val="black"/>
                </a:solidFill>
                <a:latin typeface="Calibri" panose="020F0502020204030204" pitchFamily="34" charset="0"/>
                <a:cs typeface="Arial" charset="0"/>
              </a:rPr>
              <a:t> </a:t>
            </a:r>
            <a:r>
              <a:rPr lang="el-GR" sz="2800" b="1" dirty="0">
                <a:solidFill>
                  <a:prstClr val="black"/>
                </a:solidFill>
                <a:latin typeface="Calibri" panose="020F0502020204030204" pitchFamily="34" charset="0"/>
                <a:cs typeface="Arial" charset="0"/>
              </a:rPr>
              <a:t>   </a:t>
            </a:r>
            <a:r>
              <a:rPr lang="el-GR" sz="2800" dirty="0">
                <a:solidFill>
                  <a:prstClr val="black"/>
                </a:solidFill>
                <a:latin typeface="Calibri" panose="020F0502020204030204" pitchFamily="34" charset="0"/>
                <a:cs typeface="Arial" charset="0"/>
              </a:rPr>
              <a:t>Διδάσκων: Β</a:t>
            </a:r>
            <a:r>
              <a:rPr lang="el-GR" sz="2800" dirty="0" smtClean="0">
                <a:solidFill>
                  <a:prstClr val="black"/>
                </a:solidFill>
                <a:latin typeface="Calibri" panose="020F0502020204030204" pitchFamily="34" charset="0"/>
                <a:cs typeface="Arial" charset="0"/>
              </a:rPr>
              <a:t>ασιλική Καζαντζή, </a:t>
            </a:r>
          </a:p>
          <a:p>
            <a:pPr fontAlgn="auto">
              <a:spcBef>
                <a:spcPts val="0"/>
              </a:spcBef>
              <a:spcAft>
                <a:spcPts val="1200"/>
              </a:spcAft>
              <a:buFont typeface="Arial" panose="020B0604020202020204" pitchFamily="34" charset="0"/>
              <a:buNone/>
              <a:defRPr/>
            </a:pPr>
            <a:r>
              <a:rPr lang="el-GR" sz="2800" dirty="0" smtClean="0">
                <a:solidFill>
                  <a:prstClr val="black"/>
                </a:solidFill>
                <a:latin typeface="Calibri" panose="020F0502020204030204" pitchFamily="34" charset="0"/>
                <a:cs typeface="Arial" charset="0"/>
              </a:rPr>
              <a:t>Επίκουρος Καθηγήτρια.</a:t>
            </a:r>
          </a:p>
          <a:p>
            <a:pPr fontAlgn="auto">
              <a:spcBef>
                <a:spcPts val="0"/>
              </a:spcBef>
              <a:spcAft>
                <a:spcPts val="0"/>
              </a:spcAft>
              <a:buFont typeface="Arial" panose="020B0604020202020204" pitchFamily="34" charset="0"/>
              <a:buNone/>
              <a:defRPr/>
            </a:pPr>
            <a:r>
              <a:rPr lang="el-GR" sz="2800" dirty="0" smtClean="0">
                <a:solidFill>
                  <a:prstClr val="black"/>
                </a:solidFill>
                <a:latin typeface="Calibri" panose="020F0502020204030204" pitchFamily="34" charset="0"/>
                <a:cs typeface="Arial" charset="0"/>
              </a:rPr>
              <a:t>Τμήμα Διοίκηση Επιχειρήσεων. </a:t>
            </a:r>
            <a:endParaRPr lang="en-US" sz="2800" b="1" dirty="0">
              <a:solidFill>
                <a:prstClr val="black"/>
              </a:solidFill>
              <a:latin typeface="Calibri" panose="020F0502020204030204" pitchFamily="34" charset="0"/>
              <a:cs typeface="Arial" charset="0"/>
            </a:endParaRPr>
          </a:p>
          <a:p>
            <a:pPr fontAlgn="auto">
              <a:spcAft>
                <a:spcPts val="0"/>
              </a:spcAft>
              <a:buFont typeface="Arial" panose="020B0604020202020204" pitchFamily="34" charset="0"/>
              <a:buNone/>
              <a:defRPr/>
            </a:pPr>
            <a:endParaRPr lang="el-GR" dirty="0"/>
          </a:p>
        </p:txBody>
      </p:sp>
      <p:pic>
        <p:nvPicPr>
          <p:cNvPr id="8" name="Εικόνα 3" descr="Λογότυπο Επιχειρησιακού Προγράμματος Εκπαίδευση και Δια βίου Μάθηση του Υπουργείου Παιδείας, ΕΣΠΑ 2007 - 2013, με τη σημαία της Ευρωπαϊκής Ένωσης, το οποίο συγχρηματοδοτείται από την Ευρωπαϊκή Ένωση (Ευρωπαϊκό Κοινωνικό Ταμείο) και από εθνικούς πόρους. " title="Λογότυπο Χρηματοδότησης. ">
            <a:hlinkClick r:id="rId5" tooltip="Μετάβαση σε www.edulll.gr"/>
          </p:cNvPr>
          <p:cNvPicPr>
            <a:picLocks noChangeAspect="1" noChangeArrowheads="1"/>
          </p:cNvPicPr>
          <p:nvPr/>
        </p:nvPicPr>
        <p:blipFill>
          <a:blip r:embed="rId6"/>
          <a:srcRect/>
          <a:stretch>
            <a:fillRect/>
          </a:stretch>
        </p:blipFill>
        <p:spPr bwMode="auto">
          <a:xfrm>
            <a:off x="3492500" y="565785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Εικόνα 1" descr=" Λογότυπο για άδειες χρήσης creative commons, b y, n c, s a " title="Λογότυπο creative commons">
            <a:hlinkClick r:id="rId7" tooltip="Μετάβαση στην Άδεια Χρήσης"/>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07704" y="6021288"/>
            <a:ext cx="1648660" cy="57606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86506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lvl="0" fontAlgn="base">
              <a:spcBef>
                <a:spcPct val="50000"/>
              </a:spcBef>
              <a:spcAft>
                <a:spcPct val="0"/>
              </a:spcAft>
              <a:defRPr/>
            </a:pPr>
            <a:r>
              <a:rPr lang="el-GR" b="1" dirty="0" smtClean="0"/>
              <a:t>Εξωτερική και εσωτερική ζήτηση</a:t>
            </a:r>
            <a:endParaRPr lang="el-GR" sz="4800" dirty="0"/>
          </a:p>
        </p:txBody>
      </p:sp>
      <p:sp>
        <p:nvSpPr>
          <p:cNvPr id="3" name="Θέση περιεχομένου 1"/>
          <p:cNvSpPr>
            <a:spLocks noGrp="1"/>
          </p:cNvSpPr>
          <p:nvPr>
            <p:ph idx="1"/>
          </p:nvPr>
        </p:nvSpPr>
        <p:spPr>
          <a:xfrm>
            <a:off x="457200" y="1600200"/>
            <a:ext cx="8229600" cy="4637112"/>
          </a:xfrm>
        </p:spPr>
        <p:txBody>
          <a:bodyPr>
            <a:normAutofit/>
          </a:bodyPr>
          <a:lstStyle/>
          <a:p>
            <a:pPr lvl="0" eaLnBrk="0" fontAlgn="base" hangingPunct="0">
              <a:spcBef>
                <a:spcPts val="0"/>
              </a:spcBef>
              <a:spcAft>
                <a:spcPts val="1200"/>
              </a:spcAft>
              <a:buClr>
                <a:srgbClr val="C00000"/>
              </a:buClr>
              <a:buSzPct val="100000"/>
              <a:buFont typeface="Arial" panose="020B0604020202020204" pitchFamily="34" charset="0"/>
              <a:buChar char="●"/>
            </a:pPr>
            <a:r>
              <a:rPr lang="el-GR" altLang="el-GR" sz="2400" dirty="0">
                <a:solidFill>
                  <a:srgbClr val="000000"/>
                </a:solidFill>
                <a:cs typeface="Times New Roman" pitchFamily="18" charset="0"/>
              </a:rPr>
              <a:t>Η «εξωτερική ζήτηση» υπόκειται σε διακυμάνσεις από παράγοντες που δεν ελέγχονται, π.χ. η κατάσταση της οικονομίας, απρόβλεπτες πολιτικές και άλλες εξελίξεις, τυχαίες μεταβολές στον καιρό. Η «εξωτερική ζήτηση» παρουσιάζει τη μεγαλύτερη αβεβαιότητα</a:t>
            </a:r>
            <a:r>
              <a:rPr lang="el-GR" altLang="el-GR" sz="2400" dirty="0" smtClean="0">
                <a:solidFill>
                  <a:srgbClr val="000000"/>
                </a:solidFill>
                <a:cs typeface="Times New Roman" pitchFamily="18" charset="0"/>
              </a:rPr>
              <a:t>.</a:t>
            </a:r>
            <a:endParaRPr lang="el-GR" altLang="el-GR" sz="2400" dirty="0">
              <a:solidFill>
                <a:srgbClr val="000000"/>
              </a:solidFill>
              <a:cs typeface="Times New Roman" pitchFamily="18" charset="0"/>
            </a:endParaRPr>
          </a:p>
          <a:p>
            <a:pPr lvl="0" eaLnBrk="0" fontAlgn="base" hangingPunct="0">
              <a:spcBef>
                <a:spcPts val="0"/>
              </a:spcBef>
              <a:spcAft>
                <a:spcPct val="0"/>
              </a:spcAft>
              <a:buClr>
                <a:srgbClr val="C00000"/>
              </a:buClr>
              <a:buSzPct val="100000"/>
              <a:buFont typeface="Arial" panose="020B0604020202020204" pitchFamily="34" charset="0"/>
              <a:buChar char="●"/>
            </a:pPr>
            <a:r>
              <a:rPr lang="el-GR" altLang="el-GR" sz="2400" dirty="0">
                <a:solidFill>
                  <a:srgbClr val="000000"/>
                </a:solidFill>
                <a:cs typeface="Times New Roman" pitchFamily="18" charset="0"/>
              </a:rPr>
              <a:t>Η «εσωτερική ζήτηση» αναφέρεται σε όλα τα συστατικά του προϊόντος (πρώτες ύλες, εξαρτήματα, είδη συσκευασίας, </a:t>
            </a:r>
            <a:r>
              <a:rPr lang="el-GR" altLang="el-GR" sz="2400" dirty="0" smtClean="0">
                <a:solidFill>
                  <a:srgbClr val="000000"/>
                </a:solidFill>
                <a:cs typeface="Times New Roman" pitchFamily="18" charset="0"/>
              </a:rPr>
              <a:t>και τα λοιπά) </a:t>
            </a:r>
            <a:r>
              <a:rPr lang="el-GR" altLang="el-GR" sz="2400" dirty="0">
                <a:solidFill>
                  <a:srgbClr val="000000"/>
                </a:solidFill>
                <a:cs typeface="Times New Roman" pitchFamily="18" charset="0"/>
              </a:rPr>
              <a:t>και σε άλλα μέσα παραγωγής, π.χ. εργατοώρες, </a:t>
            </a:r>
            <a:r>
              <a:rPr lang="el-GR" altLang="el-GR" sz="2400" dirty="0" err="1" smtClean="0">
                <a:solidFill>
                  <a:srgbClr val="000000"/>
                </a:solidFill>
                <a:cs typeface="Times New Roman" pitchFamily="18" charset="0"/>
              </a:rPr>
              <a:t>μηχανοώρες</a:t>
            </a:r>
            <a:r>
              <a:rPr lang="el-GR" altLang="el-GR" sz="2400" dirty="0" smtClean="0">
                <a:solidFill>
                  <a:srgbClr val="000000"/>
                </a:solidFill>
                <a:cs typeface="Times New Roman" pitchFamily="18" charset="0"/>
              </a:rPr>
              <a:t>, και άλλα, </a:t>
            </a:r>
            <a:r>
              <a:rPr lang="el-GR" altLang="el-GR" sz="2400" dirty="0">
                <a:solidFill>
                  <a:srgbClr val="000000"/>
                </a:solidFill>
                <a:cs typeface="Times New Roman" pitchFamily="18" charset="0"/>
              </a:rPr>
              <a:t>που απαιτούνται για την </a:t>
            </a:r>
            <a:r>
              <a:rPr lang="el-GR" altLang="el-GR" sz="2400" dirty="0" smtClean="0">
                <a:solidFill>
                  <a:srgbClr val="000000"/>
                </a:solidFill>
                <a:cs typeface="Times New Roman" pitchFamily="18" charset="0"/>
              </a:rPr>
              <a:t>παραγωγή / κατασκευή </a:t>
            </a:r>
            <a:r>
              <a:rPr lang="el-GR" altLang="el-GR" sz="2400" dirty="0">
                <a:solidFill>
                  <a:srgbClr val="000000"/>
                </a:solidFill>
                <a:cs typeface="Times New Roman" pitchFamily="18" charset="0"/>
              </a:rPr>
              <a:t>του. Η πρόβλεψη της «εσωτερικής ζήτησης» ακολουθεί την πρόβλεψη της «εξωτερικής ζήτησης</a:t>
            </a:r>
            <a:r>
              <a:rPr lang="el-GR" altLang="el-GR" sz="2400" dirty="0" smtClean="0">
                <a:solidFill>
                  <a:srgbClr val="000000"/>
                </a:solidFill>
                <a:cs typeface="Times New Roman" pitchFamily="18" charset="0"/>
              </a:rPr>
              <a:t>»</a:t>
            </a:r>
            <a:r>
              <a:rPr lang="el-GR" altLang="el-GR" sz="2400" dirty="0" smtClean="0"/>
              <a:t>.</a:t>
            </a:r>
            <a:endParaRPr lang="el-GR" altLang="el-GR" sz="2400" dirty="0">
              <a:solidFill>
                <a:srgbClr val="000000"/>
              </a:solidFill>
              <a:cs typeface="Times New Roman" pitchFamily="18" charset="0"/>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10</a:t>
            </a:fld>
            <a:endParaRPr lang="el-GR" sz="1400" dirty="0">
              <a:solidFill>
                <a:schemeClr val="tx1"/>
              </a:solidFill>
            </a:endParaRPr>
          </a:p>
        </p:txBody>
      </p:sp>
    </p:spTree>
    <p:extLst>
      <p:ext uri="{BB962C8B-B14F-4D97-AF65-F5344CB8AC3E}">
        <p14:creationId xmlns:p14="http://schemas.microsoft.com/office/powerpoint/2010/main" val="2528819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lvl="0" fontAlgn="base">
              <a:spcBef>
                <a:spcPct val="50000"/>
              </a:spcBef>
              <a:spcAft>
                <a:spcPct val="0"/>
              </a:spcAft>
              <a:defRPr/>
            </a:pPr>
            <a:r>
              <a:rPr lang="el-GR" b="1" dirty="0" smtClean="0"/>
              <a:t>Επιπτώσεις  από σφάλματα στην πρόβλεψη της ζήτησης</a:t>
            </a:r>
            <a:endParaRPr lang="el-GR" sz="4800" dirty="0"/>
          </a:p>
        </p:txBody>
      </p:sp>
      <p:sp>
        <p:nvSpPr>
          <p:cNvPr id="3" name="Θέση περιεχομένου 1"/>
          <p:cNvSpPr>
            <a:spLocks noGrp="1"/>
          </p:cNvSpPr>
          <p:nvPr>
            <p:ph idx="1"/>
          </p:nvPr>
        </p:nvSpPr>
        <p:spPr/>
        <p:txBody>
          <a:bodyPr/>
          <a:lstStyle/>
          <a:p>
            <a:pPr lvl="0" eaLnBrk="0" fontAlgn="base" hangingPunct="0">
              <a:spcBef>
                <a:spcPts val="0"/>
              </a:spcBef>
              <a:spcAft>
                <a:spcPts val="3000"/>
              </a:spcAft>
              <a:buClr>
                <a:srgbClr val="C00000"/>
              </a:buClr>
              <a:buSzPct val="100000"/>
              <a:buFont typeface="Arial" panose="020B0604020202020204" pitchFamily="34" charset="0"/>
              <a:buChar char="●"/>
            </a:pPr>
            <a:r>
              <a:rPr lang="el-GR" altLang="el-GR" sz="2400" dirty="0">
                <a:solidFill>
                  <a:srgbClr val="000000"/>
                </a:solidFill>
                <a:cs typeface="Times New Roman" pitchFamily="18" charset="0"/>
              </a:rPr>
              <a:t>Υψηλό κόστος που συνδέεται είτε από υπερβολική «αισιοδοξία» είτε από μεγάλη «απαισιοδοξία</a:t>
            </a:r>
            <a:r>
              <a:rPr lang="el-GR" altLang="el-GR" sz="2400" dirty="0" smtClean="0">
                <a:solidFill>
                  <a:srgbClr val="000000"/>
                </a:solidFill>
                <a:cs typeface="Times New Roman" pitchFamily="18" charset="0"/>
              </a:rPr>
              <a:t>».</a:t>
            </a:r>
            <a:endParaRPr lang="el-GR" altLang="el-GR" sz="1000" dirty="0">
              <a:solidFill>
                <a:srgbClr val="000000"/>
              </a:solidFill>
              <a:cs typeface="Times New Roman" pitchFamily="18" charset="0"/>
            </a:endParaRPr>
          </a:p>
          <a:p>
            <a:pPr lvl="2" indent="-342000" eaLnBrk="0" fontAlgn="base" hangingPunct="0">
              <a:spcBef>
                <a:spcPts val="0"/>
              </a:spcBef>
              <a:spcAft>
                <a:spcPts val="1200"/>
              </a:spcAft>
              <a:buClr>
                <a:srgbClr val="00CC99"/>
              </a:buClr>
              <a:buFont typeface="Arial" panose="020B0604020202020204" pitchFamily="34" charset="0"/>
              <a:buChar char="●"/>
            </a:pPr>
            <a:r>
              <a:rPr lang="el-GR" altLang="el-GR" sz="2000" dirty="0">
                <a:solidFill>
                  <a:srgbClr val="000000"/>
                </a:solidFill>
                <a:cs typeface="Times New Roman" pitchFamily="18" charset="0"/>
              </a:rPr>
              <a:t>Το κόστος από την αισιοδοξία προκύπτει από την ανεπαρκή εκμετάλλευση της διαθέσιμης δυναμικότητας της </a:t>
            </a:r>
            <a:r>
              <a:rPr lang="el-GR" altLang="el-GR" sz="2000" dirty="0" smtClean="0">
                <a:solidFill>
                  <a:srgbClr val="000000"/>
                </a:solidFill>
                <a:cs typeface="Times New Roman" pitchFamily="18" charset="0"/>
              </a:rPr>
              <a:t>επιχείρησης </a:t>
            </a:r>
            <a:r>
              <a:rPr lang="el-GR" altLang="el-GR" sz="2000" dirty="0">
                <a:solidFill>
                  <a:srgbClr val="000000"/>
                </a:solidFill>
                <a:cs typeface="Times New Roman" pitchFamily="18" charset="0"/>
              </a:rPr>
              <a:t>και από τα πλεονασματικά </a:t>
            </a:r>
            <a:r>
              <a:rPr lang="el-GR" altLang="el-GR" sz="2000" dirty="0" smtClean="0">
                <a:solidFill>
                  <a:srgbClr val="000000"/>
                </a:solidFill>
                <a:cs typeface="Times New Roman" pitchFamily="18" charset="0"/>
              </a:rPr>
              <a:t>αποθέματα.</a:t>
            </a:r>
            <a:endParaRPr lang="el-GR" altLang="el-GR" sz="2000" dirty="0">
              <a:solidFill>
                <a:srgbClr val="000000"/>
              </a:solidFill>
              <a:cs typeface="Times New Roman" pitchFamily="18" charset="0"/>
            </a:endParaRPr>
          </a:p>
          <a:p>
            <a:pPr lvl="2" indent="-342000" eaLnBrk="0" fontAlgn="base" hangingPunct="0">
              <a:spcBef>
                <a:spcPts val="0"/>
              </a:spcBef>
              <a:spcAft>
                <a:spcPct val="0"/>
              </a:spcAft>
              <a:buClr>
                <a:srgbClr val="00CC99"/>
              </a:buClr>
              <a:buFont typeface="Arial" panose="020B0604020202020204" pitchFamily="34" charset="0"/>
              <a:buChar char="●"/>
            </a:pPr>
            <a:r>
              <a:rPr lang="el-GR" altLang="el-GR" sz="2000" dirty="0" smtClean="0">
                <a:solidFill>
                  <a:srgbClr val="000000"/>
                </a:solidFill>
                <a:cs typeface="Times New Roman" pitchFamily="18" charset="0"/>
              </a:rPr>
              <a:t>Η </a:t>
            </a:r>
            <a:r>
              <a:rPr lang="el-GR" altLang="el-GR" sz="2000" dirty="0">
                <a:solidFill>
                  <a:srgbClr val="000000"/>
                </a:solidFill>
                <a:cs typeface="Times New Roman" pitchFamily="18" charset="0"/>
              </a:rPr>
              <a:t>μεγάλη απαισιοδοξία οδηγεί σε αδυναμία ικανοποίησης των παραγγελιών, λόγω ανεπαρκούς δυναμικότητας σε σχέση με την πραγματική ζήτηση. Συνέπειες αποτελούν το διαφυγόν κέρδος από τη μη ικανοποίηση παραγγελιών και η απώλεια αξιοπιστίας στην αγορά με αποτέλεσμα την απώλεια πολύτιμων </a:t>
            </a:r>
            <a:r>
              <a:rPr lang="el-GR" altLang="el-GR" sz="2000" dirty="0" smtClean="0">
                <a:solidFill>
                  <a:srgbClr val="000000"/>
                </a:solidFill>
                <a:cs typeface="Times New Roman" pitchFamily="18" charset="0"/>
              </a:rPr>
              <a:t>πελατών</a:t>
            </a:r>
            <a:r>
              <a:rPr lang="el-GR" altLang="el-GR" sz="2000" dirty="0"/>
              <a:t>.</a:t>
            </a:r>
            <a:endParaRPr lang="el-GR" altLang="el-GR" sz="2000" dirty="0">
              <a:solidFill>
                <a:srgbClr val="000000"/>
              </a:solidFill>
              <a:cs typeface="Times New Roman" pitchFamily="18" charset="0"/>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11</a:t>
            </a:fld>
            <a:endParaRPr lang="el-GR" sz="1400" dirty="0">
              <a:solidFill>
                <a:schemeClr val="tx1"/>
              </a:solidFill>
            </a:endParaRPr>
          </a:p>
        </p:txBody>
      </p:sp>
    </p:spTree>
    <p:extLst>
      <p:ext uri="{BB962C8B-B14F-4D97-AF65-F5344CB8AC3E}">
        <p14:creationId xmlns:p14="http://schemas.microsoft.com/office/powerpoint/2010/main" val="1534499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Διαδικασία διαμόρφωσης προβλέψεων</a:t>
            </a:r>
            <a:endParaRPr lang="el-GR" dirty="0"/>
          </a:p>
        </p:txBody>
      </p:sp>
      <p:sp>
        <p:nvSpPr>
          <p:cNvPr id="3" name="Θέση περιεχομένου 1"/>
          <p:cNvSpPr>
            <a:spLocks noGrp="1"/>
          </p:cNvSpPr>
          <p:nvPr>
            <p:ph idx="1"/>
          </p:nvPr>
        </p:nvSpPr>
        <p:spPr/>
        <p:txBody>
          <a:bodyPr>
            <a:normAutofit/>
          </a:bodyPr>
          <a:lstStyle/>
          <a:p>
            <a:pPr marL="0" lvl="0" indent="0" eaLnBrk="0" fontAlgn="base" hangingPunct="0">
              <a:spcBef>
                <a:spcPts val="0"/>
              </a:spcBef>
              <a:spcAft>
                <a:spcPts val="1800"/>
              </a:spcAft>
              <a:buClr>
                <a:srgbClr val="FF4146"/>
              </a:buClr>
              <a:buSzPct val="75000"/>
              <a:buNone/>
            </a:pPr>
            <a:r>
              <a:rPr lang="el-GR" altLang="el-GR" sz="2400" dirty="0">
                <a:solidFill>
                  <a:srgbClr val="000000"/>
                </a:solidFill>
                <a:latin typeface="Arial" charset="0"/>
                <a:cs typeface="Times New Roman" pitchFamily="18" charset="0"/>
              </a:rPr>
              <a:t>Βασικά στοιχεία για τη διαδικασία διαμόρφωσης </a:t>
            </a:r>
            <a:r>
              <a:rPr lang="el-GR" altLang="el-GR" sz="2400" dirty="0" smtClean="0">
                <a:solidFill>
                  <a:srgbClr val="000000"/>
                </a:solidFill>
                <a:latin typeface="Arial" charset="0"/>
                <a:cs typeface="Times New Roman" pitchFamily="18" charset="0"/>
              </a:rPr>
              <a:t>προβλέψεων.</a:t>
            </a:r>
            <a:endParaRPr lang="el-GR" altLang="el-GR" sz="2400" dirty="0">
              <a:solidFill>
                <a:srgbClr val="000000"/>
              </a:solidFill>
              <a:latin typeface="Arial" charset="0"/>
              <a:cs typeface="Times New Roman" pitchFamily="18" charset="0"/>
            </a:endParaRPr>
          </a:p>
          <a:p>
            <a:pPr lvl="1" indent="-342000" eaLnBrk="0" fontAlgn="base" hangingPunct="0">
              <a:spcBef>
                <a:spcPts val="0"/>
              </a:spcBef>
              <a:spcAft>
                <a:spcPts val="600"/>
              </a:spcAft>
              <a:buClr>
                <a:srgbClr val="C00000"/>
              </a:buClr>
              <a:buSzPct val="100000"/>
              <a:buFont typeface="Arial" panose="020B0604020202020204" pitchFamily="34" charset="0"/>
              <a:buChar char="●"/>
            </a:pPr>
            <a:r>
              <a:rPr lang="el-GR" altLang="el-GR" sz="2200" dirty="0">
                <a:solidFill>
                  <a:srgbClr val="000000"/>
                </a:solidFill>
                <a:latin typeface="Arial" charset="0"/>
                <a:cs typeface="Times New Roman" pitchFamily="18" charset="0"/>
              </a:rPr>
              <a:t>Διαθέσιμες πληροφορίες μέσα και έξω από την </a:t>
            </a:r>
            <a:r>
              <a:rPr lang="el-GR" altLang="el-GR" sz="2200" dirty="0" smtClean="0">
                <a:solidFill>
                  <a:srgbClr val="000000"/>
                </a:solidFill>
                <a:latin typeface="Arial" charset="0"/>
                <a:cs typeface="Times New Roman" pitchFamily="18" charset="0"/>
              </a:rPr>
              <a:t>επιχείρηση.</a:t>
            </a:r>
            <a:endParaRPr lang="el-GR" altLang="el-GR" sz="2200" dirty="0">
              <a:solidFill>
                <a:srgbClr val="000000"/>
              </a:solidFill>
              <a:latin typeface="Arial" charset="0"/>
              <a:cs typeface="Times New Roman" pitchFamily="18" charset="0"/>
            </a:endParaRPr>
          </a:p>
          <a:p>
            <a:pPr lvl="1" indent="-342000" eaLnBrk="0" fontAlgn="base" hangingPunct="0">
              <a:spcBef>
                <a:spcPts val="0"/>
              </a:spcBef>
              <a:spcAft>
                <a:spcPts val="600"/>
              </a:spcAft>
              <a:buClr>
                <a:srgbClr val="C00000"/>
              </a:buClr>
              <a:buSzPct val="100000"/>
              <a:buFont typeface="Arial" panose="020B0604020202020204" pitchFamily="34" charset="0"/>
              <a:buChar char="●"/>
            </a:pPr>
            <a:r>
              <a:rPr lang="el-GR" altLang="el-GR" sz="2200" dirty="0">
                <a:solidFill>
                  <a:srgbClr val="000000"/>
                </a:solidFill>
                <a:latin typeface="Arial" charset="0"/>
                <a:cs typeface="Times New Roman" pitchFamily="18" charset="0"/>
              </a:rPr>
              <a:t>Απαιτούμενες πληροφορίες για την περιγραφή μιας </a:t>
            </a:r>
            <a:r>
              <a:rPr lang="el-GR" altLang="el-GR" sz="2200" dirty="0" smtClean="0">
                <a:solidFill>
                  <a:srgbClr val="000000"/>
                </a:solidFill>
                <a:latin typeface="Arial" charset="0"/>
                <a:cs typeface="Times New Roman" pitchFamily="18" charset="0"/>
              </a:rPr>
              <a:t>πρόβλεψης.</a:t>
            </a:r>
            <a:endParaRPr lang="el-GR" altLang="el-GR" sz="2200" dirty="0">
              <a:solidFill>
                <a:srgbClr val="000000"/>
              </a:solidFill>
              <a:latin typeface="Arial" charset="0"/>
              <a:cs typeface="Times New Roman" pitchFamily="18" charset="0"/>
            </a:endParaRPr>
          </a:p>
          <a:p>
            <a:pPr lvl="1" indent="-342000" eaLnBrk="0" fontAlgn="base" hangingPunct="0">
              <a:spcBef>
                <a:spcPts val="0"/>
              </a:spcBef>
              <a:spcAft>
                <a:spcPts val="600"/>
              </a:spcAft>
              <a:buClr>
                <a:srgbClr val="C00000"/>
              </a:buClr>
              <a:buSzPct val="100000"/>
              <a:buFont typeface="Arial" panose="020B0604020202020204" pitchFamily="34" charset="0"/>
              <a:buChar char="●"/>
            </a:pPr>
            <a:r>
              <a:rPr lang="el-GR" altLang="el-GR" sz="2200" dirty="0">
                <a:solidFill>
                  <a:srgbClr val="000000"/>
                </a:solidFill>
                <a:latin typeface="Arial" charset="0"/>
                <a:cs typeface="Times New Roman" pitchFamily="18" charset="0"/>
              </a:rPr>
              <a:t>Τρόποι αξιολόγησης για την καταλληλότητα - ακρίβεια της </a:t>
            </a:r>
            <a:r>
              <a:rPr lang="el-GR" altLang="el-GR" sz="2200" dirty="0" smtClean="0">
                <a:solidFill>
                  <a:srgbClr val="000000"/>
                </a:solidFill>
                <a:latin typeface="Arial" charset="0"/>
                <a:cs typeface="Times New Roman" pitchFamily="18" charset="0"/>
              </a:rPr>
              <a:t>πρόβλεψης.</a:t>
            </a:r>
            <a:endParaRPr lang="el-GR" altLang="el-GR" sz="2200" dirty="0">
              <a:solidFill>
                <a:srgbClr val="000000"/>
              </a:solidFill>
              <a:latin typeface="Arial" charset="0"/>
              <a:cs typeface="Times New Roman" pitchFamily="18" charset="0"/>
            </a:endParaRPr>
          </a:p>
          <a:p>
            <a:pPr lvl="1" indent="-342000" eaLnBrk="0" fontAlgn="base" hangingPunct="0">
              <a:spcBef>
                <a:spcPts val="0"/>
              </a:spcBef>
              <a:spcAft>
                <a:spcPts val="600"/>
              </a:spcAft>
              <a:buClr>
                <a:srgbClr val="C00000"/>
              </a:buClr>
              <a:buSzPct val="100000"/>
              <a:buFont typeface="Arial" panose="020B0604020202020204" pitchFamily="34" charset="0"/>
              <a:buChar char="●"/>
            </a:pPr>
            <a:r>
              <a:rPr lang="el-GR" altLang="el-GR" sz="2200" dirty="0">
                <a:solidFill>
                  <a:srgbClr val="000000"/>
                </a:solidFill>
                <a:latin typeface="Arial" charset="0"/>
                <a:cs typeface="Times New Roman" pitchFamily="18" charset="0"/>
              </a:rPr>
              <a:t>Κατάλληλες μέθοδοι για την προετοιμασία μιας </a:t>
            </a:r>
            <a:r>
              <a:rPr lang="el-GR" altLang="el-GR" sz="2200" dirty="0" smtClean="0">
                <a:solidFill>
                  <a:srgbClr val="000000"/>
                </a:solidFill>
                <a:latin typeface="Arial" charset="0"/>
                <a:cs typeface="Times New Roman" pitchFamily="18" charset="0"/>
              </a:rPr>
              <a:t>πρόβλεψης.</a:t>
            </a:r>
            <a:endParaRPr lang="el-GR" altLang="el-GR" sz="2200" dirty="0">
              <a:solidFill>
                <a:srgbClr val="000000"/>
              </a:solidFill>
              <a:latin typeface="Arial" charset="0"/>
              <a:cs typeface="Times New Roman" pitchFamily="18" charset="0"/>
            </a:endParaRPr>
          </a:p>
          <a:p>
            <a:pPr lvl="1" indent="-342000" eaLnBrk="0" fontAlgn="base" hangingPunct="0">
              <a:spcBef>
                <a:spcPts val="0"/>
              </a:spcBef>
              <a:spcAft>
                <a:spcPct val="0"/>
              </a:spcAft>
              <a:buClr>
                <a:srgbClr val="C00000"/>
              </a:buClr>
              <a:buSzPct val="100000"/>
              <a:buFont typeface="Arial" panose="020B0604020202020204" pitchFamily="34" charset="0"/>
              <a:buChar char="●"/>
            </a:pPr>
            <a:r>
              <a:rPr lang="el-GR" altLang="el-GR" sz="2200" dirty="0">
                <a:solidFill>
                  <a:srgbClr val="000000"/>
                </a:solidFill>
                <a:latin typeface="Arial" charset="0"/>
                <a:cs typeface="Times New Roman" pitchFamily="18" charset="0"/>
              </a:rPr>
              <a:t>Περιορισμοί και συνθήκες που επηρεάζουν τον τρόπο διαμόρφωσης μιας </a:t>
            </a:r>
            <a:r>
              <a:rPr lang="el-GR" altLang="el-GR" sz="2200" dirty="0" smtClean="0">
                <a:solidFill>
                  <a:srgbClr val="000000"/>
                </a:solidFill>
                <a:latin typeface="Arial" charset="0"/>
                <a:cs typeface="Times New Roman" pitchFamily="18" charset="0"/>
              </a:rPr>
              <a:t>πρόβλεψης.</a:t>
            </a:r>
            <a:endParaRPr lang="el-GR" altLang="el-GR" sz="2200" dirty="0">
              <a:solidFill>
                <a:srgbClr val="000000"/>
              </a:solidFill>
              <a:latin typeface="Arial" charset="0"/>
              <a:cs typeface="Times New Roman" pitchFamily="18" charset="0"/>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12</a:t>
            </a:fld>
            <a:endParaRPr lang="el-GR" sz="1400" dirty="0">
              <a:solidFill>
                <a:schemeClr val="tx1"/>
              </a:solidFill>
            </a:endParaRPr>
          </a:p>
        </p:txBody>
      </p:sp>
    </p:spTree>
    <p:extLst>
      <p:ext uri="{BB962C8B-B14F-4D97-AF65-F5344CB8AC3E}">
        <p14:creationId xmlns:p14="http://schemas.microsoft.com/office/powerpoint/2010/main" val="564364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Διαμόρφωση προβλέψεων</a:t>
            </a:r>
            <a:endParaRPr lang="el-GR" dirty="0"/>
          </a:p>
        </p:txBody>
      </p:sp>
      <p:pic>
        <p:nvPicPr>
          <p:cNvPr id="6" name="Θέση περιεχομένου 1" descr="Εικόνα διαγράμματος, στην οποία φαίνονται τα εξής:&#10;Οι μέθοδοι πρόβλεψης, οι περιορισμοί, οι αποφάσεις, οι εσροές, οι εκροές, και τα κριτήρια αξιολόγηση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312514"/>
            <a:ext cx="8341947" cy="5068814"/>
          </a:xfrm>
        </p:spPr>
      </p:pic>
      <p:sp>
        <p:nvSpPr>
          <p:cNvPr id="4" name="Θέση υποσέλιδου 1"/>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p:cNvSpPr>
            <a:spLocks noGrp="1"/>
          </p:cNvSpPr>
          <p:nvPr>
            <p:ph type="sldNum" sz="quarter" idx="12"/>
          </p:nvPr>
        </p:nvSpPr>
        <p:spPr/>
        <p:txBody>
          <a:bodyPr/>
          <a:lstStyle/>
          <a:p>
            <a:fld id="{FD6776F1-B134-4906-A568-DD060EFEB6BE}" type="slidenum">
              <a:rPr lang="el-GR" sz="1400" smtClean="0">
                <a:solidFill>
                  <a:schemeClr val="tx1"/>
                </a:solidFill>
              </a:rPr>
              <a:t>13</a:t>
            </a:fld>
            <a:endParaRPr lang="el-GR" sz="1400" dirty="0">
              <a:solidFill>
                <a:schemeClr val="tx1"/>
              </a:solidFill>
            </a:endParaRPr>
          </a:p>
        </p:txBody>
      </p:sp>
    </p:spTree>
    <p:extLst>
      <p:ext uri="{BB962C8B-B14F-4D97-AF65-F5344CB8AC3E}">
        <p14:creationId xmlns:p14="http://schemas.microsoft.com/office/powerpoint/2010/main" val="4213144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Πληροφορίες προβλέψεων</a:t>
            </a:r>
            <a:endParaRPr lang="el-GR" dirty="0"/>
          </a:p>
        </p:txBody>
      </p:sp>
      <p:graphicFrame>
        <p:nvGraphicFramePr>
          <p:cNvPr id="6" name="Θέση περιεχομένου 1" descr="Πίνακας:&#10;Πρώτη γραμμή. Είδος πρόβλεψης, μακροχρόνιες προβλέψεις, 5 έως 10 έτη. Παρεχόμενες πληροφορίες, όλα τα χαρακτηριστικά της ζήτησης: ποσότητα, ποιότητα, χρονική κλιμάκωση, γεωγραφική κατανομή.&#10;Δεύτερη γραμμή. Είδος πρόβλεψης, μεσοπρόθεσμες προβλέψεις, 2 έως 24 μήνες. Παρεχόμενες πληροφορίες, αναμενόμενη ποσότητα ζήτησης.&#10;Δείκτες εποχικότητας.&#10;Τρίτη γραμμή. Είδος πρόβλεψης, βραχυπρόθεσμες προβλέψεις, 1 έως 5 εβδομάδες. Παρεχόμενες πληροφορίες, αναμενόμενη μέση ποσότητα ζήτησης. Περιθώρια σφάλματος στην πρόβλεψη. Μέγιστη λογική ποσότητα ζήτησης. Ελάχιστη λογική ποσότητα ζήτησης.&#10;&#10;&#10;&#10;&#10;&#10;"/>
          <p:cNvGraphicFramePr>
            <a:graphicFrameLocks noGrp="1"/>
          </p:cNvGraphicFramePr>
          <p:nvPr>
            <p:ph idx="1"/>
            <p:custDataLst>
              <p:tags r:id="rId1"/>
            </p:custDataLst>
            <p:extLst>
              <p:ext uri="{D42A27DB-BD31-4B8C-83A1-F6EECF244321}">
                <p14:modId xmlns:p14="http://schemas.microsoft.com/office/powerpoint/2010/main" val="209161701"/>
              </p:ext>
            </p:extLst>
          </p:nvPr>
        </p:nvGraphicFramePr>
        <p:xfrm>
          <a:off x="457200" y="1600200"/>
          <a:ext cx="8229600" cy="3694108"/>
        </p:xfrm>
        <a:graphic>
          <a:graphicData uri="http://schemas.openxmlformats.org/drawingml/2006/table">
            <a:tbl>
              <a:tblPr firstRow="1" bandRow="1">
                <a:tableStyleId>{5940675A-B579-460E-94D1-54222C63F5DA}</a:tableStyleId>
              </a:tblPr>
              <a:tblGrid>
                <a:gridCol w="3466728"/>
                <a:gridCol w="4762872"/>
              </a:tblGrid>
              <a:tr h="676672">
                <a:tc>
                  <a:txBody>
                    <a:body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400" b="1" i="0" u="none" strike="noStrike" cap="none" normalizeH="0" baseline="0" dirty="0" smtClean="0">
                          <a:ln>
                            <a:noFill/>
                          </a:ln>
                          <a:solidFill>
                            <a:schemeClr val="tx1"/>
                          </a:solidFill>
                          <a:effectLst/>
                          <a:latin typeface="Arial" charset="0"/>
                        </a:rPr>
                        <a:t>Είδος πρόβλεψης</a:t>
                      </a:r>
                    </a:p>
                  </a:txBody>
                  <a:tcPr marT="45706" marB="45706" anchor="ct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400" b="1" i="0" u="none" strike="noStrike" cap="none" normalizeH="0" baseline="0" dirty="0" smtClean="0">
                          <a:ln>
                            <a:noFill/>
                          </a:ln>
                          <a:solidFill>
                            <a:schemeClr val="tx1"/>
                          </a:solidFill>
                          <a:effectLst/>
                          <a:latin typeface="Arial" charset="0"/>
                        </a:rPr>
                        <a:t>Παρεχόμενες πληροφορίες</a:t>
                      </a:r>
                    </a:p>
                  </a:txBody>
                  <a:tcPr marT="45706" marB="45706" anchor="ctr" horzOverflow="overflow">
                    <a:solidFill>
                      <a:schemeClr val="bg1">
                        <a:lumMod val="95000"/>
                      </a:schemeClr>
                    </a:solidFill>
                  </a:tcPr>
                </a:tc>
              </a:tr>
              <a:tr h="370840">
                <a:tc>
                  <a:txBody>
                    <a:body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1" u="none" strike="noStrike" cap="none" normalizeH="0" baseline="0" dirty="0" smtClean="0">
                          <a:ln>
                            <a:noFill/>
                          </a:ln>
                          <a:solidFill>
                            <a:schemeClr val="tx1"/>
                          </a:solidFill>
                          <a:effectLst/>
                          <a:latin typeface="Arial" charset="0"/>
                        </a:rPr>
                        <a:t>Μακροχρόνιες προβλέψεις   (5 έως 10 έτη).</a:t>
                      </a:r>
                    </a:p>
                  </a:txBody>
                  <a:tcPr marT="45706" marB="45706" anchor="ctr" horzOverflow="overflow"/>
                </a:tc>
                <a:tc>
                  <a:txBody>
                    <a:body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Όλα τα χαρακτηριστικά της ζήτησης</a:t>
                      </a:r>
                      <a:r>
                        <a:rPr kumimoji="0" lang="en-US" sz="2000" b="0" i="0" u="none" strike="noStrike" cap="none" normalizeH="0" baseline="0" dirty="0" smtClean="0">
                          <a:ln>
                            <a:noFill/>
                          </a:ln>
                          <a:solidFill>
                            <a:schemeClr val="tx1"/>
                          </a:solidFill>
                          <a:effectLst/>
                          <a:latin typeface="Arial" charset="0"/>
                        </a:rPr>
                        <a:t>:</a:t>
                      </a:r>
                      <a:r>
                        <a:rPr kumimoji="0" lang="el-GR" sz="2000" b="0" i="0" u="none" strike="noStrike" cap="none" normalizeH="0" baseline="0" dirty="0" smtClean="0">
                          <a:ln>
                            <a:noFill/>
                          </a:ln>
                          <a:solidFill>
                            <a:schemeClr val="tx1"/>
                          </a:solidFill>
                          <a:effectLst/>
                          <a:latin typeface="Arial" charset="0"/>
                        </a:rPr>
                        <a:t> ποσότητα, ποιότητα, χρονική κλιμάκωση, γεωγραφική κατανομή.</a:t>
                      </a:r>
                    </a:p>
                  </a:txBody>
                  <a:tcPr marT="45706" marB="45706" anchor="ctr" horzOverflow="overflow"/>
                </a:tc>
              </a:tr>
              <a:tr h="370840">
                <a:tc>
                  <a:txBody>
                    <a:body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1" u="none" strike="noStrike" cap="none" normalizeH="0" baseline="0" dirty="0" smtClean="0">
                          <a:ln>
                            <a:noFill/>
                          </a:ln>
                          <a:solidFill>
                            <a:schemeClr val="tx1"/>
                          </a:solidFill>
                          <a:effectLst/>
                          <a:latin typeface="Arial" charset="0"/>
                        </a:rPr>
                        <a:t>Μεσοπρόθεσμες προβλέψεις (2 έως 24 μήνες).</a:t>
                      </a:r>
                    </a:p>
                  </a:txBody>
                  <a:tcPr marT="45706" marB="45706" anchor="ctr" horzOverflow="overflow"/>
                </a:tc>
                <a:tc>
                  <a:txBody>
                    <a:body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Αναμενόμενη ποσότητα ζήτησης.</a:t>
                      </a:r>
                    </a:p>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Δείκτες εποχικότητας.</a:t>
                      </a:r>
                    </a:p>
                  </a:txBody>
                  <a:tcPr marT="45706" marB="45706" anchor="ctr" horzOverflow="overflow"/>
                </a:tc>
              </a:tr>
              <a:tr h="370840">
                <a:tc>
                  <a:txBody>
                    <a:body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1" u="none" strike="noStrike" cap="none" normalizeH="0" baseline="0" dirty="0" smtClean="0">
                          <a:ln>
                            <a:noFill/>
                          </a:ln>
                          <a:solidFill>
                            <a:schemeClr val="tx1"/>
                          </a:solidFill>
                          <a:effectLst/>
                          <a:latin typeface="Arial" charset="0"/>
                        </a:rPr>
                        <a:t>Βραχυπρόθεσμες προβλέψεις (1 έως 5 εβδομάδες).</a:t>
                      </a:r>
                    </a:p>
                  </a:txBody>
                  <a:tcPr marT="45706" marB="45706" anchor="ctr" horzOverflow="overflow"/>
                </a:tc>
                <a:tc>
                  <a:txBody>
                    <a:body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Αναμενόμενη μέση ποσότητα ζήτησης.</a:t>
                      </a:r>
                    </a:p>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Περιθώρια σφάλματος στην πρόβλεψη.</a:t>
                      </a:r>
                    </a:p>
                    <a:p>
                      <a:pPr marL="342900" marR="0" lvl="0" indent="-342900" algn="l" defTabSz="914400" rtl="0" eaLnBrk="0" fontAlgn="base" latinLnBrk="0" hangingPunct="0">
                        <a:lnSpc>
                          <a:spcPct val="100000"/>
                        </a:lnSpc>
                        <a:spcBef>
                          <a:spcPts val="0"/>
                        </a:spcBef>
                        <a:spcAft>
                          <a:spcPct val="0"/>
                        </a:spcAft>
                        <a:buClrTx/>
                        <a:buSzPct val="75000"/>
                        <a:buFont typeface="Arial" panose="020B0604020202020204" pitchFamily="34" charset="0"/>
                        <a:buChar char="•"/>
                        <a:tabLst/>
                      </a:pPr>
                      <a:r>
                        <a:rPr kumimoji="0" lang="el-GR" sz="2000" b="0" i="0" u="none" strike="noStrike" cap="none" normalizeH="0" baseline="0" dirty="0" smtClean="0">
                          <a:ln>
                            <a:noFill/>
                          </a:ln>
                          <a:solidFill>
                            <a:schemeClr val="tx1"/>
                          </a:solidFill>
                          <a:effectLst/>
                          <a:latin typeface="Arial" charset="0"/>
                        </a:rPr>
                        <a:t>Μέγιστη λογική ποσότητα ζήτησης.</a:t>
                      </a:r>
                    </a:p>
                    <a:p>
                      <a:pPr marL="342900" marR="0" lvl="0" indent="-342900" algn="l" defTabSz="914400" rtl="0" eaLnBrk="0" fontAlgn="base" latinLnBrk="0" hangingPunct="0">
                        <a:lnSpc>
                          <a:spcPct val="100000"/>
                        </a:lnSpc>
                        <a:spcBef>
                          <a:spcPts val="0"/>
                        </a:spcBef>
                        <a:spcAft>
                          <a:spcPct val="0"/>
                        </a:spcAft>
                        <a:buClrTx/>
                        <a:buSzPct val="75000"/>
                        <a:buFont typeface="Arial" panose="020B0604020202020204" pitchFamily="34" charset="0"/>
                        <a:buChar char="•"/>
                        <a:tabLst/>
                      </a:pPr>
                      <a:r>
                        <a:rPr kumimoji="0" lang="el-GR" sz="2000" b="0" i="0" u="none" strike="noStrike" cap="none" normalizeH="0" baseline="0" dirty="0" smtClean="0">
                          <a:ln>
                            <a:noFill/>
                          </a:ln>
                          <a:solidFill>
                            <a:schemeClr val="tx1"/>
                          </a:solidFill>
                          <a:effectLst/>
                          <a:latin typeface="Arial" charset="0"/>
                        </a:rPr>
                        <a:t>Ελάχιστη λογική ποσότητα ζήτησης.</a:t>
                      </a:r>
                    </a:p>
                  </a:txBody>
                  <a:tcPr marT="45706" marB="45706" anchor="ctr" horzOverflow="overflow"/>
                </a:tc>
              </a:tr>
            </a:tbl>
          </a:graphicData>
        </a:graphic>
      </p:graphicFrame>
      <p:sp>
        <p:nvSpPr>
          <p:cNvPr id="4"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14</a:t>
            </a:fld>
            <a:endParaRPr lang="el-GR" sz="1400" dirty="0">
              <a:solidFill>
                <a:schemeClr val="tx1"/>
              </a:solidFill>
            </a:endParaRPr>
          </a:p>
        </p:txBody>
      </p:sp>
    </p:spTree>
    <p:extLst>
      <p:ext uri="{BB962C8B-B14F-4D97-AF65-F5344CB8AC3E}">
        <p14:creationId xmlns:p14="http://schemas.microsoft.com/office/powerpoint/2010/main" val="3621018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Μέθοδοι πρόβλεψης</a:t>
            </a:r>
            <a:endParaRPr lang="el-GR" b="1" dirty="0"/>
          </a:p>
        </p:txBody>
      </p:sp>
      <p:sp>
        <p:nvSpPr>
          <p:cNvPr id="6" name="Θέση περιεχομένου 1"/>
          <p:cNvSpPr>
            <a:spLocks noGrp="1"/>
          </p:cNvSpPr>
          <p:nvPr>
            <p:ph type="body" idx="1"/>
          </p:nvPr>
        </p:nvSpPr>
        <p:spPr/>
        <p:txBody>
          <a:bodyPr anchor="ctr">
            <a:normAutofit/>
          </a:bodyPr>
          <a:lstStyle/>
          <a:p>
            <a:pPr algn="ctr"/>
            <a:r>
              <a:rPr lang="el-GR" altLang="el-GR" sz="3200" dirty="0"/>
              <a:t>Ποιοτικές </a:t>
            </a:r>
            <a:r>
              <a:rPr lang="el-GR" altLang="el-GR" sz="3200" dirty="0" smtClean="0"/>
              <a:t>Μέθοδοι</a:t>
            </a:r>
            <a:endParaRPr lang="en-US" altLang="el-GR" sz="3600" dirty="0"/>
          </a:p>
        </p:txBody>
      </p:sp>
      <p:sp>
        <p:nvSpPr>
          <p:cNvPr id="7" name="Θέση περιεχομένου 2"/>
          <p:cNvSpPr>
            <a:spLocks noGrp="1"/>
          </p:cNvSpPr>
          <p:nvPr>
            <p:ph sz="half" idx="2"/>
          </p:nvPr>
        </p:nvSpPr>
        <p:spPr>
          <a:xfrm>
            <a:off x="395536" y="2174875"/>
            <a:ext cx="4101852" cy="3951288"/>
          </a:xfrm>
        </p:spPr>
        <p:txBody>
          <a:bodyPr>
            <a:normAutofit/>
          </a:bodyPr>
          <a:lstStyle/>
          <a:p>
            <a:pPr lvl="0" eaLnBrk="0" fontAlgn="base" hangingPunct="0">
              <a:spcBef>
                <a:spcPts val="0"/>
              </a:spcBef>
              <a:spcAft>
                <a:spcPts val="600"/>
              </a:spcAft>
              <a:buClr>
                <a:srgbClr val="C00000"/>
              </a:buClr>
              <a:buSzPct val="100000"/>
              <a:buFont typeface="Arial" panose="020B0604020202020204" pitchFamily="34" charset="0"/>
              <a:buChar char="●"/>
            </a:pPr>
            <a:r>
              <a:rPr lang="el-GR" altLang="el-GR" dirty="0">
                <a:solidFill>
                  <a:srgbClr val="000000"/>
                </a:solidFill>
              </a:rPr>
              <a:t>Κυρίως σε περιπτώσεις μη </a:t>
            </a:r>
            <a:r>
              <a:rPr lang="el-GR" altLang="el-GR" dirty="0" smtClean="0">
                <a:solidFill>
                  <a:srgbClr val="000000"/>
                </a:solidFill>
              </a:rPr>
              <a:t>καθορισμένες, </a:t>
            </a:r>
            <a:r>
              <a:rPr lang="el-GR" altLang="el-GR" dirty="0">
                <a:solidFill>
                  <a:srgbClr val="000000"/>
                </a:solidFill>
              </a:rPr>
              <a:t>και όταν υπάρχουν λίγα </a:t>
            </a:r>
            <a:r>
              <a:rPr lang="el-GR" altLang="el-GR" dirty="0" smtClean="0">
                <a:solidFill>
                  <a:srgbClr val="000000"/>
                </a:solidFill>
              </a:rPr>
              <a:t>δεδομένα.</a:t>
            </a:r>
          </a:p>
          <a:p>
            <a:pPr lvl="2" indent="-342000" eaLnBrk="0" fontAlgn="base" hangingPunct="0">
              <a:spcBef>
                <a:spcPts val="0"/>
              </a:spcBef>
              <a:spcAft>
                <a:spcPts val="600"/>
              </a:spcAft>
              <a:buClr>
                <a:srgbClr val="777777"/>
              </a:buClr>
              <a:buSzPct val="100000"/>
              <a:buFont typeface="Arial" panose="020B0604020202020204" pitchFamily="34" charset="0"/>
              <a:buChar char="●"/>
            </a:pPr>
            <a:r>
              <a:rPr lang="el-GR" altLang="el-GR" sz="2000" dirty="0" smtClean="0">
                <a:solidFill>
                  <a:srgbClr val="000000"/>
                </a:solidFill>
              </a:rPr>
              <a:t>Νέα προϊόντα.</a:t>
            </a:r>
          </a:p>
          <a:p>
            <a:pPr lvl="2" indent="-342000" eaLnBrk="0" fontAlgn="base" hangingPunct="0">
              <a:spcBef>
                <a:spcPts val="0"/>
              </a:spcBef>
              <a:spcAft>
                <a:spcPts val="1200"/>
              </a:spcAft>
              <a:buClr>
                <a:srgbClr val="777777"/>
              </a:buClr>
              <a:buSzPct val="100000"/>
              <a:buFont typeface="Arial" panose="020B0604020202020204" pitchFamily="34" charset="0"/>
              <a:buChar char="●"/>
            </a:pPr>
            <a:r>
              <a:rPr lang="el-GR" altLang="el-GR" sz="2000" dirty="0" smtClean="0">
                <a:solidFill>
                  <a:srgbClr val="000000"/>
                </a:solidFill>
              </a:rPr>
              <a:t>Νέα τεχνολογία.</a:t>
            </a:r>
          </a:p>
          <a:p>
            <a:pPr lvl="0" eaLnBrk="0" fontAlgn="base" hangingPunct="0">
              <a:spcBef>
                <a:spcPts val="0"/>
              </a:spcBef>
              <a:spcAft>
                <a:spcPts val="600"/>
              </a:spcAft>
              <a:buClr>
                <a:srgbClr val="C00000"/>
              </a:buClr>
              <a:buSzPct val="100000"/>
              <a:buFont typeface="Arial" panose="020B0604020202020204" pitchFamily="34" charset="0"/>
              <a:buChar char="●"/>
            </a:pPr>
            <a:r>
              <a:rPr lang="el-GR" altLang="el-GR" dirty="0" smtClean="0">
                <a:solidFill>
                  <a:srgbClr val="000000"/>
                </a:solidFill>
              </a:rPr>
              <a:t>Εμπεριέχουν </a:t>
            </a:r>
            <a:r>
              <a:rPr lang="el-GR" altLang="el-GR" dirty="0">
                <a:solidFill>
                  <a:srgbClr val="000000"/>
                </a:solidFill>
              </a:rPr>
              <a:t>στοιχεία εμπειρίας και </a:t>
            </a:r>
            <a:r>
              <a:rPr lang="el-GR" altLang="el-GR" dirty="0" smtClean="0">
                <a:solidFill>
                  <a:srgbClr val="000000"/>
                </a:solidFill>
              </a:rPr>
              <a:t>διαίσθησης.</a:t>
            </a:r>
          </a:p>
          <a:p>
            <a:pPr lvl="2" indent="-342000" eaLnBrk="0" fontAlgn="base" hangingPunct="0">
              <a:spcBef>
                <a:spcPts val="0"/>
              </a:spcBef>
              <a:spcAft>
                <a:spcPct val="0"/>
              </a:spcAft>
              <a:buClr>
                <a:srgbClr val="777777"/>
              </a:buClr>
              <a:buSzPct val="100000"/>
              <a:buFont typeface="Arial" panose="020B0604020202020204" pitchFamily="34" charset="0"/>
              <a:buChar char="●"/>
            </a:pPr>
            <a:r>
              <a:rPr lang="el-GR" altLang="el-GR" sz="2000" dirty="0" smtClean="0">
                <a:solidFill>
                  <a:srgbClr val="000000"/>
                </a:solidFill>
              </a:rPr>
              <a:t>π.χ</a:t>
            </a:r>
            <a:r>
              <a:rPr lang="el-GR" altLang="el-GR" sz="2000" dirty="0">
                <a:solidFill>
                  <a:srgbClr val="000000"/>
                </a:solidFill>
              </a:rPr>
              <a:t>.</a:t>
            </a:r>
            <a:r>
              <a:rPr lang="en-US" altLang="el-GR" sz="2000" dirty="0">
                <a:solidFill>
                  <a:srgbClr val="000000"/>
                </a:solidFill>
              </a:rPr>
              <a:t> </a:t>
            </a:r>
            <a:r>
              <a:rPr lang="el-GR" altLang="el-GR" sz="2000" dirty="0">
                <a:solidFill>
                  <a:srgbClr val="000000"/>
                </a:solidFill>
              </a:rPr>
              <a:t>πρόβλεψη πωλήσεων μέσω </a:t>
            </a:r>
            <a:r>
              <a:rPr lang="el-GR" altLang="el-GR" sz="2000" dirty="0" smtClean="0">
                <a:solidFill>
                  <a:srgbClr val="000000"/>
                </a:solidFill>
              </a:rPr>
              <a:t>διαδικτύου</a:t>
            </a:r>
            <a:r>
              <a:rPr lang="el-GR" altLang="el-GR" sz="2000" dirty="0" smtClean="0"/>
              <a:t>.</a:t>
            </a:r>
            <a:endParaRPr lang="en-US" altLang="el-GR" sz="2000" dirty="0">
              <a:solidFill>
                <a:srgbClr val="000000"/>
              </a:solidFill>
            </a:endParaRPr>
          </a:p>
        </p:txBody>
      </p:sp>
      <p:sp>
        <p:nvSpPr>
          <p:cNvPr id="8" name="Θέση περιεχομένου 3"/>
          <p:cNvSpPr>
            <a:spLocks noGrp="1"/>
          </p:cNvSpPr>
          <p:nvPr>
            <p:ph type="body" sz="quarter" idx="3"/>
          </p:nvPr>
        </p:nvSpPr>
        <p:spPr/>
        <p:txBody>
          <a:bodyPr anchor="ctr">
            <a:normAutofit/>
          </a:bodyPr>
          <a:lstStyle/>
          <a:p>
            <a:pPr lvl="0" algn="ctr" eaLnBrk="0" fontAlgn="base" hangingPunct="0">
              <a:spcBef>
                <a:spcPct val="50000"/>
              </a:spcBef>
              <a:spcAft>
                <a:spcPct val="0"/>
              </a:spcAft>
            </a:pPr>
            <a:r>
              <a:rPr lang="el-GR" altLang="el-GR" sz="3200" dirty="0">
                <a:solidFill>
                  <a:srgbClr val="000000"/>
                </a:solidFill>
              </a:rPr>
              <a:t>Ποσοτικές </a:t>
            </a:r>
            <a:r>
              <a:rPr lang="el-GR" altLang="el-GR" sz="3200" dirty="0" smtClean="0">
                <a:solidFill>
                  <a:srgbClr val="000000"/>
                </a:solidFill>
              </a:rPr>
              <a:t>Μέθοδοι</a:t>
            </a:r>
            <a:endParaRPr lang="en-US" altLang="el-GR" sz="3600" dirty="0">
              <a:solidFill>
                <a:srgbClr val="000000"/>
              </a:solidFill>
            </a:endParaRPr>
          </a:p>
        </p:txBody>
      </p:sp>
      <p:sp>
        <p:nvSpPr>
          <p:cNvPr id="9" name="Θέση περιεχομένου 4"/>
          <p:cNvSpPr>
            <a:spLocks noGrp="1"/>
          </p:cNvSpPr>
          <p:nvPr>
            <p:ph sz="quarter" idx="4"/>
          </p:nvPr>
        </p:nvSpPr>
        <p:spPr>
          <a:xfrm>
            <a:off x="4645025" y="2174875"/>
            <a:ext cx="4175447" cy="3951288"/>
          </a:xfrm>
        </p:spPr>
        <p:txBody>
          <a:bodyPr>
            <a:normAutofit/>
          </a:bodyPr>
          <a:lstStyle/>
          <a:p>
            <a:pPr lvl="0" eaLnBrk="0" fontAlgn="base" hangingPunct="0">
              <a:spcBef>
                <a:spcPts val="0"/>
              </a:spcBef>
              <a:spcAft>
                <a:spcPts val="600"/>
              </a:spcAft>
              <a:buClr>
                <a:srgbClr val="C00000"/>
              </a:buClr>
              <a:buSzPct val="100000"/>
              <a:buFont typeface="Arial" panose="020B0604020202020204" pitchFamily="34" charset="0"/>
              <a:buChar char="●"/>
            </a:pPr>
            <a:r>
              <a:rPr lang="el-GR" altLang="el-GR" dirty="0">
                <a:solidFill>
                  <a:srgbClr val="000000"/>
                </a:solidFill>
              </a:rPr>
              <a:t>Όταν η κατάσταση είναι πιο σταθερή και υπάρχουν ιστορικά </a:t>
            </a:r>
            <a:r>
              <a:rPr lang="el-GR" altLang="el-GR" dirty="0" smtClean="0">
                <a:solidFill>
                  <a:srgbClr val="000000"/>
                </a:solidFill>
              </a:rPr>
              <a:t>δεδομένα.</a:t>
            </a:r>
          </a:p>
          <a:p>
            <a:pPr lvl="2" indent="-342000" eaLnBrk="0" fontAlgn="base" hangingPunct="0">
              <a:spcBef>
                <a:spcPts val="0"/>
              </a:spcBef>
              <a:spcAft>
                <a:spcPts val="600"/>
              </a:spcAft>
              <a:buClr>
                <a:srgbClr val="777777"/>
              </a:buClr>
              <a:buSzPct val="100000"/>
              <a:buFont typeface="Arial" panose="020B0604020202020204" pitchFamily="34" charset="0"/>
              <a:buChar char="●"/>
            </a:pPr>
            <a:r>
              <a:rPr lang="el-GR" altLang="el-GR" sz="2000" dirty="0" smtClean="0">
                <a:solidFill>
                  <a:srgbClr val="000000"/>
                </a:solidFill>
              </a:rPr>
              <a:t>Υπάρχοντα προϊόντα.</a:t>
            </a:r>
          </a:p>
          <a:p>
            <a:pPr lvl="2" indent="-342000" eaLnBrk="0" fontAlgn="base" hangingPunct="0">
              <a:spcBef>
                <a:spcPts val="0"/>
              </a:spcBef>
              <a:spcAft>
                <a:spcPts val="1200"/>
              </a:spcAft>
              <a:buClr>
                <a:srgbClr val="777777"/>
              </a:buClr>
              <a:buSzPct val="100000"/>
              <a:buFont typeface="Arial" panose="020B0604020202020204" pitchFamily="34" charset="0"/>
              <a:buChar char="●"/>
            </a:pPr>
            <a:r>
              <a:rPr lang="el-GR" altLang="el-GR" sz="2000" dirty="0" smtClean="0">
                <a:solidFill>
                  <a:srgbClr val="000000"/>
                </a:solidFill>
              </a:rPr>
              <a:t>Ισχύουσα τεχνολογία.</a:t>
            </a:r>
          </a:p>
          <a:p>
            <a:pPr lvl="0" eaLnBrk="0" fontAlgn="base" hangingPunct="0">
              <a:spcBef>
                <a:spcPts val="0"/>
              </a:spcBef>
              <a:spcAft>
                <a:spcPts val="600"/>
              </a:spcAft>
              <a:buClr>
                <a:srgbClr val="C00000"/>
              </a:buClr>
              <a:buSzPct val="100000"/>
              <a:buFont typeface="Arial" panose="020B0604020202020204" pitchFamily="34" charset="0"/>
              <a:buChar char="●"/>
            </a:pPr>
            <a:r>
              <a:rPr lang="el-GR" altLang="el-GR" dirty="0" smtClean="0">
                <a:solidFill>
                  <a:srgbClr val="000000"/>
                </a:solidFill>
              </a:rPr>
              <a:t>Εμπεριέχει </a:t>
            </a:r>
            <a:r>
              <a:rPr lang="el-GR" altLang="el-GR" dirty="0">
                <a:solidFill>
                  <a:srgbClr val="000000"/>
                </a:solidFill>
              </a:rPr>
              <a:t>μαθηματικές </a:t>
            </a:r>
            <a:r>
              <a:rPr lang="el-GR" altLang="el-GR" dirty="0" smtClean="0">
                <a:solidFill>
                  <a:srgbClr val="000000"/>
                </a:solidFill>
              </a:rPr>
              <a:t>μεθόδους.</a:t>
            </a:r>
          </a:p>
          <a:p>
            <a:pPr lvl="2" indent="-342000" eaLnBrk="0" fontAlgn="base" hangingPunct="0">
              <a:spcBef>
                <a:spcPts val="0"/>
              </a:spcBef>
              <a:spcAft>
                <a:spcPct val="0"/>
              </a:spcAft>
              <a:buClr>
                <a:srgbClr val="777777"/>
              </a:buClr>
              <a:buSzPct val="100000"/>
              <a:buFont typeface="Arial" panose="020B0604020202020204" pitchFamily="34" charset="0"/>
              <a:buChar char="●"/>
            </a:pPr>
            <a:r>
              <a:rPr lang="el-GR" altLang="el-GR" sz="2000" dirty="0" smtClean="0">
                <a:solidFill>
                  <a:srgbClr val="000000"/>
                </a:solidFill>
              </a:rPr>
              <a:t>π.χ</a:t>
            </a:r>
            <a:r>
              <a:rPr lang="el-GR" altLang="el-GR" sz="2000" dirty="0">
                <a:solidFill>
                  <a:srgbClr val="000000"/>
                </a:solidFill>
              </a:rPr>
              <a:t>.</a:t>
            </a:r>
            <a:r>
              <a:rPr lang="en-US" altLang="el-GR" sz="2000" dirty="0">
                <a:solidFill>
                  <a:srgbClr val="000000"/>
                </a:solidFill>
              </a:rPr>
              <a:t> </a:t>
            </a:r>
            <a:r>
              <a:rPr lang="el-GR" altLang="el-GR" sz="2000" dirty="0">
                <a:solidFill>
                  <a:srgbClr val="000000"/>
                </a:solidFill>
              </a:rPr>
              <a:t>πρόβλεψη πωλήσεων </a:t>
            </a:r>
            <a:r>
              <a:rPr lang="el-GR" altLang="el-GR" sz="2000" dirty="0" smtClean="0">
                <a:solidFill>
                  <a:srgbClr val="000000"/>
                </a:solidFill>
              </a:rPr>
              <a:t>τηλεοράσεων</a:t>
            </a:r>
            <a:r>
              <a:rPr lang="el-GR" altLang="el-GR" sz="2000" dirty="0" smtClean="0"/>
              <a:t>.</a:t>
            </a:r>
            <a:endParaRPr lang="en-US" altLang="el-GR" sz="200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15</a:t>
            </a:fld>
            <a:endParaRPr lang="el-GR" sz="1400" dirty="0">
              <a:solidFill>
                <a:schemeClr val="tx1"/>
              </a:solidFill>
            </a:endParaRPr>
          </a:p>
        </p:txBody>
      </p:sp>
    </p:spTree>
    <p:extLst>
      <p:ext uri="{BB962C8B-B14F-4D97-AF65-F5344CB8AC3E}">
        <p14:creationId xmlns:p14="http://schemas.microsoft.com/office/powerpoint/2010/main" val="4125176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Ποιοτικές μέθοδοι</a:t>
            </a:r>
            <a:endParaRPr lang="el-GR" b="1" dirty="0"/>
          </a:p>
        </p:txBody>
      </p:sp>
      <p:sp>
        <p:nvSpPr>
          <p:cNvPr id="3" name="Θέση περιεχομένου 1"/>
          <p:cNvSpPr>
            <a:spLocks noGrp="1"/>
          </p:cNvSpPr>
          <p:nvPr>
            <p:ph idx="1"/>
          </p:nvPr>
        </p:nvSpPr>
        <p:spPr/>
        <p:txBody>
          <a:bodyPr>
            <a:normAutofit/>
          </a:bodyPr>
          <a:lstStyle/>
          <a:p>
            <a:pPr lvl="0" eaLnBrk="0" fontAlgn="base" hangingPunct="0">
              <a:spcBef>
                <a:spcPts val="0"/>
              </a:spcBef>
              <a:spcAft>
                <a:spcPts val="300"/>
              </a:spcAft>
              <a:buClr>
                <a:srgbClr val="C00000"/>
              </a:buClr>
              <a:buSzPct val="100000"/>
              <a:buFont typeface="Arial" panose="020B0604020202020204" pitchFamily="34" charset="0"/>
              <a:buChar char="●"/>
            </a:pPr>
            <a:r>
              <a:rPr lang="el-GR" altLang="el-GR" sz="2400" kern="0" dirty="0">
                <a:solidFill>
                  <a:srgbClr val="000000"/>
                </a:solidFill>
              </a:rPr>
              <a:t>Επιτροπή λήψης απόφασης αποτελούμενη από </a:t>
            </a:r>
            <a:r>
              <a:rPr lang="en-US" altLang="el-GR" sz="2400" kern="0" dirty="0" smtClean="0">
                <a:solidFill>
                  <a:srgbClr val="000000"/>
                </a:solidFill>
              </a:rPr>
              <a:t>executives</a:t>
            </a:r>
            <a:r>
              <a:rPr lang="el-GR" altLang="el-GR" sz="2400" kern="0" dirty="0" smtClean="0">
                <a:solidFill>
                  <a:srgbClr val="000000"/>
                </a:solidFill>
              </a:rPr>
              <a:t>.</a:t>
            </a:r>
            <a:endParaRPr lang="en-US" altLang="el-GR" sz="2400" kern="0" dirty="0">
              <a:solidFill>
                <a:srgbClr val="000000"/>
              </a:solidFill>
            </a:endParaRPr>
          </a:p>
          <a:p>
            <a:pPr lvl="2" indent="-342000" eaLnBrk="0" fontAlgn="base" hangingPunct="0">
              <a:spcBef>
                <a:spcPts val="0"/>
              </a:spcBef>
              <a:spcAft>
                <a:spcPts val="600"/>
              </a:spcAft>
              <a:buClr>
                <a:srgbClr val="777777"/>
              </a:buClr>
              <a:buFont typeface="Arial" panose="020B0604020202020204" pitchFamily="34" charset="0"/>
              <a:buChar char="●"/>
            </a:pPr>
            <a:r>
              <a:rPr lang="el-GR" altLang="el-GR" sz="2000" kern="0" dirty="0"/>
              <a:t>Συγκεντρωτικές απόψεις υψηλόβαθμων στελεχών</a:t>
            </a:r>
            <a:r>
              <a:rPr lang="en-US" altLang="el-GR" sz="2000" kern="0" dirty="0"/>
              <a:t>, </a:t>
            </a:r>
            <a:r>
              <a:rPr lang="el-GR" altLang="el-GR" sz="2000" kern="0" dirty="0"/>
              <a:t>κάποιες φορές με ενσωμάτωση στατιστικών </a:t>
            </a:r>
            <a:r>
              <a:rPr lang="el-GR" altLang="el-GR" sz="2000" kern="0" dirty="0" smtClean="0"/>
              <a:t>μοντέλων.</a:t>
            </a:r>
            <a:endParaRPr lang="en-US" altLang="el-GR" sz="2000" kern="0" dirty="0"/>
          </a:p>
          <a:p>
            <a:pPr lvl="0" eaLnBrk="0" fontAlgn="base" hangingPunct="0">
              <a:spcBef>
                <a:spcPts val="0"/>
              </a:spcBef>
              <a:spcAft>
                <a:spcPts val="300"/>
              </a:spcAft>
              <a:buClr>
                <a:srgbClr val="C00000"/>
              </a:buClr>
              <a:buSzPct val="100000"/>
              <a:buFont typeface="Arial" panose="020B0604020202020204" pitchFamily="34" charset="0"/>
              <a:buChar char="●"/>
            </a:pPr>
            <a:r>
              <a:rPr lang="el-GR" altLang="el-GR" sz="2400" kern="0" dirty="0">
                <a:solidFill>
                  <a:srgbClr val="000000"/>
                </a:solidFill>
              </a:rPr>
              <a:t>Μέθοδος </a:t>
            </a:r>
            <a:r>
              <a:rPr lang="en-US" altLang="el-GR" sz="2400" kern="0" dirty="0" smtClean="0">
                <a:solidFill>
                  <a:srgbClr val="000000"/>
                </a:solidFill>
              </a:rPr>
              <a:t>Delphi</a:t>
            </a:r>
            <a:r>
              <a:rPr lang="el-GR" altLang="el-GR" sz="2400" kern="0" dirty="0" smtClean="0">
                <a:solidFill>
                  <a:srgbClr val="000000"/>
                </a:solidFill>
              </a:rPr>
              <a:t>.</a:t>
            </a:r>
            <a:endParaRPr lang="en-US" altLang="el-GR" sz="2400" kern="0" dirty="0">
              <a:solidFill>
                <a:srgbClr val="000000"/>
              </a:solidFill>
            </a:endParaRPr>
          </a:p>
          <a:p>
            <a:pPr lvl="2" indent="-342000" eaLnBrk="0" fontAlgn="base" hangingPunct="0">
              <a:spcBef>
                <a:spcPts val="0"/>
              </a:spcBef>
              <a:spcAft>
                <a:spcPts val="600"/>
              </a:spcAft>
              <a:buClr>
                <a:srgbClr val="777777"/>
              </a:buClr>
              <a:buFont typeface="Arial" panose="020B0604020202020204" pitchFamily="34" charset="0"/>
              <a:buChar char="●"/>
            </a:pPr>
            <a:r>
              <a:rPr lang="el-GR" altLang="el-GR" sz="2000" kern="0" dirty="0">
                <a:solidFill>
                  <a:srgbClr val="000000"/>
                </a:solidFill>
              </a:rPr>
              <a:t>Πάνελ εμπειρογνωμόνων</a:t>
            </a:r>
            <a:r>
              <a:rPr lang="en-US" altLang="el-GR" sz="2000" kern="0" dirty="0">
                <a:solidFill>
                  <a:srgbClr val="000000"/>
                </a:solidFill>
              </a:rPr>
              <a:t>, </a:t>
            </a:r>
            <a:r>
              <a:rPr lang="el-GR" altLang="el-GR" sz="2000" kern="0" dirty="0">
                <a:solidFill>
                  <a:srgbClr val="000000"/>
                </a:solidFill>
              </a:rPr>
              <a:t>επαναληπτικός τρόπος </a:t>
            </a:r>
            <a:r>
              <a:rPr lang="el-GR" altLang="el-GR" sz="2000" kern="0" dirty="0" smtClean="0">
                <a:solidFill>
                  <a:srgbClr val="000000"/>
                </a:solidFill>
              </a:rPr>
              <a:t>εξέτασης.</a:t>
            </a:r>
            <a:endParaRPr lang="en-US" altLang="el-GR" sz="2000" kern="0" dirty="0">
              <a:solidFill>
                <a:srgbClr val="000000"/>
              </a:solidFill>
            </a:endParaRPr>
          </a:p>
          <a:p>
            <a:pPr lvl="0" eaLnBrk="0" fontAlgn="base" hangingPunct="0">
              <a:spcBef>
                <a:spcPts val="0"/>
              </a:spcBef>
              <a:spcAft>
                <a:spcPts val="300"/>
              </a:spcAft>
              <a:buClr>
                <a:srgbClr val="C00000"/>
              </a:buClr>
              <a:buSzPct val="100000"/>
              <a:buFont typeface="Arial" panose="020B0604020202020204" pitchFamily="34" charset="0"/>
              <a:buChar char="●"/>
            </a:pPr>
            <a:r>
              <a:rPr lang="el-GR" altLang="el-GR" sz="2400" kern="0" dirty="0">
                <a:solidFill>
                  <a:srgbClr val="000000"/>
                </a:solidFill>
              </a:rPr>
              <a:t>Σύνθεση στελεχών </a:t>
            </a:r>
            <a:r>
              <a:rPr lang="el-GR" altLang="el-GR" sz="2400" kern="0" dirty="0" smtClean="0">
                <a:solidFill>
                  <a:srgbClr val="000000"/>
                </a:solidFill>
              </a:rPr>
              <a:t>πωλήσεων.</a:t>
            </a:r>
            <a:endParaRPr lang="en-US" altLang="el-GR" sz="2400" kern="0" dirty="0">
              <a:solidFill>
                <a:srgbClr val="000000"/>
              </a:solidFill>
            </a:endParaRPr>
          </a:p>
          <a:p>
            <a:pPr lvl="2" indent="-342000" eaLnBrk="0" fontAlgn="base" hangingPunct="0">
              <a:spcBef>
                <a:spcPts val="0"/>
              </a:spcBef>
              <a:spcAft>
                <a:spcPts val="600"/>
              </a:spcAft>
              <a:buClr>
                <a:srgbClr val="777777"/>
              </a:buClr>
              <a:buFont typeface="Arial" panose="020B0604020202020204" pitchFamily="34" charset="0"/>
              <a:buChar char="●"/>
            </a:pPr>
            <a:r>
              <a:rPr lang="el-GR" altLang="el-GR" sz="2000" kern="0" dirty="0">
                <a:solidFill>
                  <a:srgbClr val="000000"/>
                </a:solidFill>
              </a:rPr>
              <a:t>Εκτιμήσεις μεμονωμένων περιπτώσεων </a:t>
            </a:r>
            <a:r>
              <a:rPr lang="el-GR" altLang="el-GR" sz="2000" kern="0" dirty="0" smtClean="0">
                <a:solidFill>
                  <a:srgbClr val="000000"/>
                </a:solidFill>
              </a:rPr>
              <a:t>πωλητών, </a:t>
            </a:r>
            <a:r>
              <a:rPr lang="el-GR" altLang="el-GR" sz="2000" kern="0" dirty="0">
                <a:solidFill>
                  <a:srgbClr val="000000"/>
                </a:solidFill>
              </a:rPr>
              <a:t>εξετάζονται για την ορθότητα και έπειτα </a:t>
            </a:r>
            <a:r>
              <a:rPr lang="el-GR" altLang="el-GR" sz="2000" kern="0" dirty="0" smtClean="0">
                <a:solidFill>
                  <a:srgbClr val="000000"/>
                </a:solidFill>
              </a:rPr>
              <a:t>συνδυάζονται.</a:t>
            </a:r>
            <a:endParaRPr lang="en-US" altLang="el-GR" sz="2000" kern="0" dirty="0">
              <a:solidFill>
                <a:srgbClr val="000000"/>
              </a:solidFill>
            </a:endParaRPr>
          </a:p>
          <a:p>
            <a:pPr lvl="0" eaLnBrk="0" fontAlgn="base" hangingPunct="0">
              <a:spcBef>
                <a:spcPts val="0"/>
              </a:spcBef>
              <a:spcAft>
                <a:spcPts val="300"/>
              </a:spcAft>
              <a:buClr>
                <a:srgbClr val="C00000"/>
              </a:buClr>
              <a:buSzPct val="100000"/>
              <a:buFont typeface="Arial" panose="020B0604020202020204" pitchFamily="34" charset="0"/>
              <a:buChar char="●"/>
            </a:pPr>
            <a:r>
              <a:rPr lang="el-GR" altLang="el-GR" sz="2400" kern="0" dirty="0">
                <a:solidFill>
                  <a:srgbClr val="000000"/>
                </a:solidFill>
              </a:rPr>
              <a:t>Έρευνα αγοράς </a:t>
            </a:r>
            <a:r>
              <a:rPr lang="el-GR" altLang="el-GR" sz="2400" kern="0" dirty="0" smtClean="0">
                <a:solidFill>
                  <a:srgbClr val="000000"/>
                </a:solidFill>
              </a:rPr>
              <a:t>καταναλωτών.</a:t>
            </a:r>
            <a:endParaRPr lang="en-US" altLang="el-GR" sz="2400" kern="0" dirty="0">
              <a:solidFill>
                <a:srgbClr val="000000"/>
              </a:solidFill>
            </a:endParaRPr>
          </a:p>
          <a:p>
            <a:pPr lvl="2" eaLnBrk="0" fontAlgn="base" hangingPunct="0">
              <a:spcBef>
                <a:spcPts val="0"/>
              </a:spcBef>
              <a:spcAft>
                <a:spcPct val="0"/>
              </a:spcAft>
              <a:buClr>
                <a:srgbClr val="777777"/>
              </a:buClr>
              <a:buFont typeface="Arial" panose="020B0604020202020204" pitchFamily="34" charset="0"/>
              <a:buChar char="●"/>
            </a:pPr>
            <a:r>
              <a:rPr lang="el-GR" altLang="el-GR" sz="2000" kern="0" dirty="0">
                <a:solidFill>
                  <a:srgbClr val="000000"/>
                </a:solidFill>
              </a:rPr>
              <a:t>Διερεύνηση μέσω απευθείας επικοινωνίας με τους καταναλωτές </a:t>
            </a:r>
            <a:r>
              <a:rPr lang="el-GR" altLang="el-GR" sz="2000" kern="0" dirty="0" smtClean="0">
                <a:solidFill>
                  <a:srgbClr val="000000"/>
                </a:solidFill>
              </a:rPr>
              <a:t>– συνεντεύξεις</a:t>
            </a:r>
            <a:r>
              <a:rPr lang="el-GR" altLang="el-GR" sz="2000" dirty="0"/>
              <a:t>.</a:t>
            </a:r>
            <a:endParaRPr lang="en-US" altLang="el-GR" sz="2000"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16</a:t>
            </a:fld>
            <a:endParaRPr lang="el-GR" sz="1400" dirty="0">
              <a:solidFill>
                <a:schemeClr val="tx1"/>
              </a:solidFill>
            </a:endParaRPr>
          </a:p>
        </p:txBody>
      </p:sp>
    </p:spTree>
    <p:extLst>
      <p:ext uri="{BB962C8B-B14F-4D97-AF65-F5344CB8AC3E}">
        <p14:creationId xmlns:p14="http://schemas.microsoft.com/office/powerpoint/2010/main" val="67527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Ποσοτικές μέθοδοι</a:t>
            </a:r>
            <a:endParaRPr lang="el-GR" b="1" dirty="0"/>
          </a:p>
        </p:txBody>
      </p:sp>
      <p:sp>
        <p:nvSpPr>
          <p:cNvPr id="3" name="Θέση περιεχομένου 1"/>
          <p:cNvSpPr>
            <a:spLocks noGrp="1"/>
          </p:cNvSpPr>
          <p:nvPr>
            <p:ph idx="1"/>
          </p:nvPr>
        </p:nvSpPr>
        <p:spPr>
          <a:xfrm>
            <a:off x="323528" y="1340768"/>
            <a:ext cx="8496944" cy="5040560"/>
          </a:xfrm>
        </p:spPr>
        <p:txBody>
          <a:bodyPr>
            <a:normAutofit/>
          </a:bodyPr>
          <a:lstStyle/>
          <a:p>
            <a:pPr marL="0" lvl="0" indent="0" fontAlgn="base">
              <a:spcBef>
                <a:spcPts val="0"/>
              </a:spcBef>
              <a:spcAft>
                <a:spcPts val="1200"/>
              </a:spcAft>
              <a:buNone/>
              <a:defRPr/>
            </a:pPr>
            <a:r>
              <a:rPr lang="el-GR" sz="2400" b="1" i="1" dirty="0">
                <a:solidFill>
                  <a:srgbClr val="000000"/>
                </a:solidFill>
              </a:rPr>
              <a:t>Πρόβλεψη Ζήτησης με </a:t>
            </a:r>
            <a:r>
              <a:rPr lang="el-GR" sz="2400" b="1" i="1" dirty="0" err="1" smtClean="0">
                <a:solidFill>
                  <a:srgbClr val="000000"/>
                </a:solidFill>
              </a:rPr>
              <a:t>Χρονοσειρές</a:t>
            </a:r>
            <a:r>
              <a:rPr lang="el-GR" sz="2400" b="1" i="1" dirty="0" smtClean="0">
                <a:solidFill>
                  <a:srgbClr val="000000"/>
                </a:solidFill>
              </a:rPr>
              <a:t>.</a:t>
            </a:r>
            <a:endParaRPr lang="el-GR" sz="2400" dirty="0">
              <a:solidFill>
                <a:srgbClr val="000000"/>
              </a:solidFill>
            </a:endParaRPr>
          </a:p>
          <a:p>
            <a:pPr lvl="0" fontAlgn="base">
              <a:spcBef>
                <a:spcPts val="0"/>
              </a:spcBef>
              <a:spcAft>
                <a:spcPts val="600"/>
              </a:spcAft>
              <a:buClr>
                <a:srgbClr val="C00000"/>
              </a:buClr>
              <a:buFont typeface="Arial" panose="020B0604020202020204" pitchFamily="34" charset="0"/>
              <a:buChar char="●"/>
              <a:defRPr/>
            </a:pPr>
            <a:r>
              <a:rPr lang="el-GR" sz="2000" dirty="0" err="1">
                <a:solidFill>
                  <a:srgbClr val="000000"/>
                </a:solidFill>
              </a:rPr>
              <a:t>Χρονοσειρά</a:t>
            </a:r>
            <a:r>
              <a:rPr lang="en-US" sz="2000" dirty="0">
                <a:solidFill>
                  <a:srgbClr val="000000"/>
                </a:solidFill>
              </a:rPr>
              <a:t>: </a:t>
            </a:r>
            <a:r>
              <a:rPr lang="el-GR" sz="2000" dirty="0">
                <a:solidFill>
                  <a:srgbClr val="000000"/>
                </a:solidFill>
              </a:rPr>
              <a:t>Σύνολο τιμών για κάποιο μέγεθος που μας ενδιαφέρει από μετρήσεις ή </a:t>
            </a:r>
            <a:r>
              <a:rPr lang="el-GR" sz="2000" dirty="0" smtClean="0">
                <a:solidFill>
                  <a:srgbClr val="000000"/>
                </a:solidFill>
              </a:rPr>
              <a:t>παρατηρήσεις, </a:t>
            </a:r>
            <a:r>
              <a:rPr lang="el-GR" sz="2000" dirty="0">
                <a:solidFill>
                  <a:srgbClr val="000000"/>
                </a:solidFill>
              </a:rPr>
              <a:t>σε ίσα χρονικά </a:t>
            </a:r>
            <a:r>
              <a:rPr lang="el-GR" sz="2000" dirty="0" smtClean="0">
                <a:solidFill>
                  <a:srgbClr val="000000"/>
                </a:solidFill>
              </a:rPr>
              <a:t>διαστήματα</a:t>
            </a:r>
            <a:r>
              <a:rPr lang="el-GR" sz="2000" dirty="0" smtClean="0"/>
              <a:t>.</a:t>
            </a:r>
          </a:p>
          <a:p>
            <a:pPr lvl="0" fontAlgn="base">
              <a:spcBef>
                <a:spcPts val="0"/>
              </a:spcBef>
              <a:spcAft>
                <a:spcPts val="600"/>
              </a:spcAft>
              <a:buClr>
                <a:srgbClr val="C00000"/>
              </a:buClr>
              <a:buFont typeface="Arial" panose="020B0604020202020204" pitchFamily="34" charset="0"/>
              <a:buChar char="●"/>
            </a:pPr>
            <a:r>
              <a:rPr lang="el-GR" altLang="el-GR" sz="2000" dirty="0">
                <a:solidFill>
                  <a:srgbClr val="000000"/>
                </a:solidFill>
              </a:rPr>
              <a:t>Ανάλυση </a:t>
            </a:r>
            <a:r>
              <a:rPr lang="el-GR" altLang="el-GR" sz="2000" dirty="0" err="1" smtClean="0">
                <a:solidFill>
                  <a:srgbClr val="000000"/>
                </a:solidFill>
              </a:rPr>
              <a:t>χρονοσειράς</a:t>
            </a:r>
            <a:r>
              <a:rPr lang="el-GR" altLang="el-GR" sz="2000" dirty="0" smtClean="0">
                <a:solidFill>
                  <a:srgbClr val="000000"/>
                </a:solidFill>
              </a:rPr>
              <a:t>: Περιγράφει </a:t>
            </a:r>
            <a:r>
              <a:rPr lang="el-GR" altLang="el-GR" sz="2000" dirty="0">
                <a:solidFill>
                  <a:srgbClr val="000000"/>
                </a:solidFill>
              </a:rPr>
              <a:t>τη ζήτηση σε προηγούμενες διαδοχικές </a:t>
            </a:r>
            <a:r>
              <a:rPr lang="el-GR" altLang="el-GR" sz="2000" dirty="0" smtClean="0">
                <a:solidFill>
                  <a:srgbClr val="000000"/>
                </a:solidFill>
              </a:rPr>
              <a:t>περιόδους.</a:t>
            </a:r>
          </a:p>
          <a:p>
            <a:pPr lvl="0" fontAlgn="base">
              <a:spcBef>
                <a:spcPts val="0"/>
              </a:spcBef>
              <a:spcAft>
                <a:spcPts val="600"/>
              </a:spcAft>
              <a:buClr>
                <a:srgbClr val="C00000"/>
              </a:buClr>
              <a:buFont typeface="Arial" panose="020B0604020202020204" pitchFamily="34" charset="0"/>
              <a:buChar char="●"/>
            </a:pPr>
            <a:r>
              <a:rPr lang="el-GR" altLang="el-GR" sz="2000" dirty="0">
                <a:solidFill>
                  <a:srgbClr val="000000"/>
                </a:solidFill>
              </a:rPr>
              <a:t>Αντικειμενικός σκοπός</a:t>
            </a:r>
            <a:r>
              <a:rPr lang="en-US" altLang="el-GR" sz="2000" dirty="0">
                <a:solidFill>
                  <a:srgbClr val="000000"/>
                </a:solidFill>
              </a:rPr>
              <a:t>:</a:t>
            </a:r>
            <a:r>
              <a:rPr lang="el-GR" altLang="el-GR" sz="2000" dirty="0">
                <a:solidFill>
                  <a:srgbClr val="000000"/>
                </a:solidFill>
              </a:rPr>
              <a:t> </a:t>
            </a:r>
            <a:r>
              <a:rPr lang="el-GR" altLang="el-GR" sz="2000" dirty="0" smtClean="0">
                <a:solidFill>
                  <a:srgbClr val="000000"/>
                </a:solidFill>
              </a:rPr>
              <a:t>Ο </a:t>
            </a:r>
            <a:r>
              <a:rPr lang="el-GR" altLang="el-GR" sz="2000" dirty="0">
                <a:solidFill>
                  <a:srgbClr val="000000"/>
                </a:solidFill>
              </a:rPr>
              <a:t>προσδιορισμός της διαδικασίας ή του μηχανισμού της </a:t>
            </a:r>
            <a:r>
              <a:rPr lang="el-GR" altLang="el-GR" sz="2000" dirty="0" smtClean="0">
                <a:solidFill>
                  <a:srgbClr val="000000"/>
                </a:solidFill>
              </a:rPr>
              <a:t>αγοράς, </a:t>
            </a:r>
            <a:r>
              <a:rPr lang="el-GR" altLang="el-GR" sz="2000" dirty="0">
                <a:solidFill>
                  <a:srgbClr val="000000"/>
                </a:solidFill>
              </a:rPr>
              <a:t>που διαμορφώνει τη ζήτηση.</a:t>
            </a:r>
          </a:p>
          <a:p>
            <a:pPr lvl="0" fontAlgn="base">
              <a:spcBef>
                <a:spcPts val="0"/>
              </a:spcBef>
              <a:spcAft>
                <a:spcPts val="600"/>
              </a:spcAft>
              <a:buClr>
                <a:srgbClr val="C00000"/>
              </a:buClr>
              <a:buFont typeface="Arial" panose="020B0604020202020204" pitchFamily="34" charset="0"/>
              <a:buChar char="●"/>
            </a:pPr>
            <a:r>
              <a:rPr lang="el-GR" altLang="el-GR" sz="2000" dirty="0">
                <a:solidFill>
                  <a:srgbClr val="000000"/>
                </a:solidFill>
              </a:rPr>
              <a:t>Παραδοχή</a:t>
            </a:r>
            <a:r>
              <a:rPr lang="en-US" altLang="el-GR" sz="2000" dirty="0">
                <a:solidFill>
                  <a:srgbClr val="000000"/>
                </a:solidFill>
              </a:rPr>
              <a:t>: </a:t>
            </a:r>
            <a:r>
              <a:rPr lang="el-GR" altLang="el-GR" sz="2000" dirty="0">
                <a:solidFill>
                  <a:srgbClr val="000000"/>
                </a:solidFill>
              </a:rPr>
              <a:t>Με γνωστή τη</a:t>
            </a:r>
            <a:r>
              <a:rPr lang="el-GR" altLang="el-GR" sz="2000" dirty="0">
                <a:solidFill>
                  <a:srgbClr val="B2B2B2"/>
                </a:solidFill>
              </a:rPr>
              <a:t> </a:t>
            </a:r>
            <a:r>
              <a:rPr lang="el-GR" altLang="el-GR" sz="2000" dirty="0">
                <a:solidFill>
                  <a:srgbClr val="000000"/>
                </a:solidFill>
              </a:rPr>
              <a:t>διαδικασία που δημιουργεί τη </a:t>
            </a:r>
            <a:r>
              <a:rPr lang="el-GR" altLang="el-GR" sz="2000" dirty="0" smtClean="0">
                <a:solidFill>
                  <a:srgbClr val="000000"/>
                </a:solidFill>
              </a:rPr>
              <a:t>ζήτηση, </a:t>
            </a:r>
            <a:r>
              <a:rPr lang="el-GR" altLang="el-GR" sz="2000" dirty="0">
                <a:solidFill>
                  <a:srgbClr val="000000"/>
                </a:solidFill>
              </a:rPr>
              <a:t>μπορούμε να κάνουμε καλύτερες προβλέψεις (στο βαθμό που τα βασικά χαρακτηριστικά του </a:t>
            </a:r>
            <a:r>
              <a:rPr lang="el-GR" altLang="el-GR" sz="2000" dirty="0" smtClean="0">
                <a:solidFill>
                  <a:srgbClr val="000000"/>
                </a:solidFill>
              </a:rPr>
              <a:t>περιβάλλοντος, </a:t>
            </a:r>
            <a:r>
              <a:rPr lang="el-GR" altLang="el-GR" sz="2000" dirty="0">
                <a:solidFill>
                  <a:srgbClr val="000000"/>
                </a:solidFill>
              </a:rPr>
              <a:t>παραμένουν σταθερά</a:t>
            </a:r>
            <a:r>
              <a:rPr lang="el-GR" altLang="el-GR" sz="2000" dirty="0" smtClean="0">
                <a:solidFill>
                  <a:srgbClr val="000000"/>
                </a:solidFill>
              </a:rPr>
              <a:t>).</a:t>
            </a:r>
            <a:endParaRPr lang="el-GR" altLang="el-GR" sz="2000" dirty="0">
              <a:solidFill>
                <a:srgbClr val="000000"/>
              </a:solidFill>
            </a:endParaRPr>
          </a:p>
          <a:p>
            <a:pPr lvl="0" algn="just" eaLnBrk="0" fontAlgn="base" hangingPunct="0">
              <a:spcBef>
                <a:spcPts val="0"/>
              </a:spcBef>
              <a:spcAft>
                <a:spcPct val="0"/>
              </a:spcAft>
              <a:buClr>
                <a:srgbClr val="C00000"/>
              </a:buClr>
              <a:buSzPct val="100000"/>
              <a:buFont typeface="Arial" panose="020B0604020202020204" pitchFamily="34" charset="0"/>
              <a:buChar char="●"/>
            </a:pPr>
            <a:r>
              <a:rPr lang="el-GR" altLang="el-GR" sz="2000" dirty="0">
                <a:solidFill>
                  <a:srgbClr val="000000"/>
                </a:solidFill>
              </a:rPr>
              <a:t>Εξετάζουμε πως μια </a:t>
            </a:r>
            <a:r>
              <a:rPr lang="el-GR" altLang="el-GR" sz="2000" dirty="0" smtClean="0">
                <a:solidFill>
                  <a:srgbClr val="000000"/>
                </a:solidFill>
              </a:rPr>
              <a:t>μεταβλητή, </a:t>
            </a:r>
            <a:r>
              <a:rPr lang="el-GR" altLang="el-GR" sz="2000" dirty="0">
                <a:solidFill>
                  <a:srgbClr val="000000"/>
                </a:solidFill>
              </a:rPr>
              <a:t>αλλάζει με την πάροδο του χρόνου (από ιστορικά στοιχεία ζήτησης</a:t>
            </a:r>
            <a:r>
              <a:rPr lang="el-GR" altLang="el-GR" sz="2000" dirty="0" smtClean="0">
                <a:solidFill>
                  <a:srgbClr val="000000"/>
                </a:solidFill>
              </a:rPr>
              <a:t>), </a:t>
            </a:r>
            <a:r>
              <a:rPr lang="el-GR" altLang="el-GR" sz="2000" dirty="0">
                <a:solidFill>
                  <a:srgbClr val="000000"/>
                </a:solidFill>
              </a:rPr>
              <a:t>και διαμορφώνουμε τη σχέση μεταξύ ζήτησης και χρόνου</a:t>
            </a:r>
            <a:r>
              <a:rPr lang="en-US" altLang="el-GR" sz="2000" dirty="0">
                <a:solidFill>
                  <a:srgbClr val="000000"/>
                </a:solidFill>
              </a:rPr>
              <a:t>.</a:t>
            </a:r>
            <a:r>
              <a:rPr lang="el-GR" altLang="el-GR" sz="2000" dirty="0">
                <a:solidFill>
                  <a:srgbClr val="000000"/>
                </a:solidFill>
              </a:rPr>
              <a:t> Στη συνέχεια, χρησιμοποιούμε τη σχέση </a:t>
            </a:r>
            <a:r>
              <a:rPr lang="el-GR" altLang="el-GR" sz="2000" dirty="0" smtClean="0">
                <a:solidFill>
                  <a:srgbClr val="000000"/>
                </a:solidFill>
              </a:rPr>
              <a:t>αυτή, </a:t>
            </a:r>
            <a:r>
              <a:rPr lang="el-GR" altLang="el-GR" sz="2000" dirty="0">
                <a:solidFill>
                  <a:srgbClr val="000000"/>
                </a:solidFill>
              </a:rPr>
              <a:t>για την πρόγνωση των μελλοντικών επιπέδων </a:t>
            </a:r>
            <a:r>
              <a:rPr lang="el-GR" altLang="el-GR" sz="2000" dirty="0" smtClean="0">
                <a:solidFill>
                  <a:srgbClr val="000000"/>
                </a:solidFill>
              </a:rPr>
              <a:t>ζήτησης.</a:t>
            </a:r>
            <a:endParaRPr lang="en-GB" altLang="el-GR" sz="2000" dirty="0">
              <a:solidFill>
                <a:srgbClr val="000000"/>
              </a:solidFill>
            </a:endParaRPr>
          </a:p>
          <a:p>
            <a:pPr marL="0" lvl="0" indent="0" fontAlgn="base">
              <a:lnSpc>
                <a:spcPct val="80000"/>
              </a:lnSpc>
              <a:spcBef>
                <a:spcPct val="50000"/>
              </a:spcBef>
              <a:spcAft>
                <a:spcPct val="0"/>
              </a:spcAft>
              <a:buNone/>
              <a:defRPr/>
            </a:pPr>
            <a:endParaRPr lang="en-GB" sz="200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17</a:t>
            </a:fld>
            <a:endParaRPr lang="el-GR" sz="1400" dirty="0">
              <a:solidFill>
                <a:schemeClr val="tx1"/>
              </a:solidFill>
            </a:endParaRPr>
          </a:p>
        </p:txBody>
      </p:sp>
    </p:spTree>
    <p:extLst>
      <p:ext uri="{BB962C8B-B14F-4D97-AF65-F5344CB8AC3E}">
        <p14:creationId xmlns:p14="http://schemas.microsoft.com/office/powerpoint/2010/main" val="1494807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Συνθετικά στοιχεία </a:t>
            </a:r>
            <a:r>
              <a:rPr lang="el-GR" b="1" dirty="0" err="1" smtClean="0"/>
              <a:t>χρονοσειράς</a:t>
            </a:r>
            <a:endParaRPr lang="el-GR" b="1" dirty="0"/>
          </a:p>
        </p:txBody>
      </p:sp>
      <p:sp>
        <p:nvSpPr>
          <p:cNvPr id="3" name="Θέση περιεχομένου 1"/>
          <p:cNvSpPr>
            <a:spLocks noGrp="1"/>
          </p:cNvSpPr>
          <p:nvPr>
            <p:ph idx="1"/>
          </p:nvPr>
        </p:nvSpPr>
        <p:spPr>
          <a:xfrm>
            <a:off x="457200" y="1600200"/>
            <a:ext cx="8229600" cy="4637112"/>
          </a:xfrm>
        </p:spPr>
        <p:txBody>
          <a:bodyPr>
            <a:normAutofit/>
          </a:bodyPr>
          <a:lstStyle/>
          <a:p>
            <a:pPr marL="0" lvl="0" indent="3175" eaLnBrk="0" fontAlgn="base" hangingPunct="0">
              <a:spcBef>
                <a:spcPts val="0"/>
              </a:spcBef>
              <a:spcAft>
                <a:spcPts val="1200"/>
              </a:spcAft>
              <a:buClr>
                <a:srgbClr val="FF4146"/>
              </a:buClr>
              <a:buSzPct val="75000"/>
              <a:buNone/>
            </a:pPr>
            <a:r>
              <a:rPr lang="el-GR" altLang="el-GR" sz="2200" kern="0" dirty="0">
                <a:solidFill>
                  <a:srgbClr val="000000"/>
                </a:solidFill>
              </a:rPr>
              <a:t>Η ζήτηση που πραγματοποιείται σε μια χρονική </a:t>
            </a:r>
            <a:r>
              <a:rPr lang="el-GR" altLang="el-GR" sz="2200" kern="0" dirty="0" smtClean="0">
                <a:solidFill>
                  <a:srgbClr val="000000"/>
                </a:solidFill>
              </a:rPr>
              <a:t>περίοδο, </a:t>
            </a:r>
            <a:r>
              <a:rPr lang="el-GR" altLang="el-GR" sz="2200" kern="0" dirty="0">
                <a:solidFill>
                  <a:srgbClr val="000000"/>
                </a:solidFill>
              </a:rPr>
              <a:t>είναι αποτέλεσμα </a:t>
            </a:r>
            <a:r>
              <a:rPr lang="el-GR" altLang="el-GR" sz="2200" kern="0" dirty="0" smtClean="0">
                <a:solidFill>
                  <a:srgbClr val="000000"/>
                </a:solidFill>
              </a:rPr>
              <a:t>τεσσάρων </a:t>
            </a:r>
            <a:r>
              <a:rPr lang="el-GR" altLang="el-GR" sz="2200" kern="0" dirty="0">
                <a:solidFill>
                  <a:srgbClr val="000000"/>
                </a:solidFill>
              </a:rPr>
              <a:t>διαφορετικών επιρροών ή παραγόντων</a:t>
            </a:r>
            <a:r>
              <a:rPr lang="el-GR" altLang="el-GR" sz="2200" kern="0" dirty="0" smtClean="0">
                <a:solidFill>
                  <a:srgbClr val="000000"/>
                </a:solidFill>
              </a:rPr>
              <a:t>:</a:t>
            </a:r>
            <a:endParaRPr lang="el-GR" altLang="el-GR" sz="2200" kern="0" dirty="0">
              <a:solidFill>
                <a:srgbClr val="000000"/>
              </a:solidFill>
            </a:endParaRPr>
          </a:p>
          <a:p>
            <a:pPr marL="1047750" lvl="1" indent="-342000" eaLnBrk="0" fontAlgn="base" hangingPunct="0">
              <a:spcBef>
                <a:spcPts val="0"/>
              </a:spcBef>
              <a:spcAft>
                <a:spcPts val="300"/>
              </a:spcAft>
              <a:buClr>
                <a:srgbClr val="CC0000"/>
              </a:buClr>
              <a:buFont typeface="Arial" panose="020B0604020202020204" pitchFamily="34" charset="0"/>
              <a:buChar char="●"/>
            </a:pPr>
            <a:r>
              <a:rPr lang="el-GR" altLang="el-GR" sz="2000" b="1" kern="0" dirty="0">
                <a:solidFill>
                  <a:srgbClr val="000000"/>
                </a:solidFill>
              </a:rPr>
              <a:t>Τ = η μακροχρόνια τάση </a:t>
            </a:r>
            <a:r>
              <a:rPr lang="el-GR" altLang="el-GR" sz="2000" kern="0" dirty="0">
                <a:solidFill>
                  <a:srgbClr val="000000"/>
                </a:solidFill>
              </a:rPr>
              <a:t>(</a:t>
            </a:r>
            <a:r>
              <a:rPr lang="en-US" altLang="el-GR" sz="2000" kern="0" dirty="0">
                <a:solidFill>
                  <a:srgbClr val="000000"/>
                </a:solidFill>
              </a:rPr>
              <a:t>trend</a:t>
            </a:r>
            <a:r>
              <a:rPr lang="el-GR" altLang="el-GR" sz="2000" kern="0" dirty="0" smtClean="0">
                <a:solidFill>
                  <a:srgbClr val="000000"/>
                </a:solidFill>
              </a:rPr>
              <a:t>), </a:t>
            </a:r>
            <a:r>
              <a:rPr lang="el-GR" altLang="el-GR" sz="2000" kern="0" dirty="0">
                <a:solidFill>
                  <a:srgbClr val="000000"/>
                </a:solidFill>
              </a:rPr>
              <a:t>στο μέσο επίπεδο της ετήσιας </a:t>
            </a:r>
            <a:r>
              <a:rPr lang="el-GR" altLang="el-GR" sz="2000" kern="0" dirty="0" smtClean="0">
                <a:solidFill>
                  <a:srgbClr val="000000"/>
                </a:solidFill>
              </a:rPr>
              <a:t>ζήτησης.</a:t>
            </a:r>
            <a:endParaRPr lang="el-GR" altLang="el-GR" sz="2000" kern="0" dirty="0">
              <a:solidFill>
                <a:srgbClr val="000000"/>
              </a:solidFill>
            </a:endParaRPr>
          </a:p>
          <a:p>
            <a:pPr marL="1047750" lvl="1" indent="-342000" eaLnBrk="0" fontAlgn="base" hangingPunct="0">
              <a:spcBef>
                <a:spcPts val="0"/>
              </a:spcBef>
              <a:spcAft>
                <a:spcPts val="300"/>
              </a:spcAft>
              <a:buClr>
                <a:srgbClr val="CC0000"/>
              </a:buClr>
              <a:buFont typeface="Arial" panose="020B0604020202020204" pitchFamily="34" charset="0"/>
              <a:buChar char="●"/>
            </a:pPr>
            <a:r>
              <a:rPr lang="en-US" altLang="el-GR" sz="2000" b="1" kern="0" dirty="0">
                <a:solidFill>
                  <a:srgbClr val="000000"/>
                </a:solidFill>
              </a:rPr>
              <a:t>C</a:t>
            </a:r>
            <a:r>
              <a:rPr lang="el-GR" altLang="el-GR" sz="2000" b="1" kern="0" dirty="0">
                <a:solidFill>
                  <a:srgbClr val="000000"/>
                </a:solidFill>
              </a:rPr>
              <a:t> = η</a:t>
            </a:r>
            <a:r>
              <a:rPr lang="en-US" altLang="el-GR" sz="2000" b="1" kern="0" dirty="0">
                <a:solidFill>
                  <a:srgbClr val="000000"/>
                </a:solidFill>
              </a:rPr>
              <a:t> </a:t>
            </a:r>
            <a:r>
              <a:rPr lang="el-GR" altLang="el-GR" sz="2000" b="1" kern="0" dirty="0">
                <a:solidFill>
                  <a:srgbClr val="000000"/>
                </a:solidFill>
              </a:rPr>
              <a:t>κυκλική διακύμανση </a:t>
            </a:r>
            <a:r>
              <a:rPr lang="el-GR" altLang="el-GR" sz="2000" kern="0" dirty="0">
                <a:solidFill>
                  <a:srgbClr val="000000"/>
                </a:solidFill>
              </a:rPr>
              <a:t>(</a:t>
            </a:r>
            <a:r>
              <a:rPr lang="en-US" altLang="el-GR" sz="2000" kern="0" dirty="0">
                <a:solidFill>
                  <a:srgbClr val="000000"/>
                </a:solidFill>
              </a:rPr>
              <a:t>cyclical variation</a:t>
            </a:r>
            <a:r>
              <a:rPr lang="el-GR" altLang="el-GR" sz="2000" kern="0" dirty="0">
                <a:solidFill>
                  <a:srgbClr val="000000"/>
                </a:solidFill>
              </a:rPr>
              <a:t>) της </a:t>
            </a:r>
            <a:r>
              <a:rPr lang="el-GR" altLang="el-GR" sz="2000" kern="0" dirty="0" smtClean="0">
                <a:solidFill>
                  <a:srgbClr val="000000"/>
                </a:solidFill>
              </a:rPr>
              <a:t>ζήτησης, </a:t>
            </a:r>
            <a:r>
              <a:rPr lang="el-GR" altLang="el-GR" sz="2000" kern="0" dirty="0">
                <a:solidFill>
                  <a:srgbClr val="000000"/>
                </a:solidFill>
              </a:rPr>
              <a:t>που οφείλεται σε μεταβολές στις οικονομικές, κοινωνικές, </a:t>
            </a:r>
            <a:r>
              <a:rPr lang="el-GR" altLang="el-GR" sz="2000" kern="0" dirty="0" smtClean="0">
                <a:solidFill>
                  <a:srgbClr val="000000"/>
                </a:solidFill>
              </a:rPr>
              <a:t>πολιτικές, </a:t>
            </a:r>
            <a:r>
              <a:rPr lang="el-GR" altLang="el-GR" sz="2000" kern="0" dirty="0">
                <a:solidFill>
                  <a:srgbClr val="000000"/>
                </a:solidFill>
              </a:rPr>
              <a:t>ή άλλες </a:t>
            </a:r>
            <a:r>
              <a:rPr lang="el-GR" altLang="el-GR" sz="2000" kern="0" dirty="0" smtClean="0">
                <a:solidFill>
                  <a:srgbClr val="000000"/>
                </a:solidFill>
              </a:rPr>
              <a:t>συνθήκες.</a:t>
            </a:r>
            <a:endParaRPr lang="el-GR" altLang="el-GR" sz="2000" kern="0" dirty="0">
              <a:solidFill>
                <a:srgbClr val="000000"/>
              </a:solidFill>
            </a:endParaRPr>
          </a:p>
          <a:p>
            <a:pPr marL="1047750" lvl="1" indent="-342000" eaLnBrk="0" fontAlgn="base" hangingPunct="0">
              <a:spcBef>
                <a:spcPts val="0"/>
              </a:spcBef>
              <a:spcAft>
                <a:spcPts val="300"/>
              </a:spcAft>
              <a:buClr>
                <a:srgbClr val="CC0000"/>
              </a:buClr>
              <a:buFont typeface="Arial" panose="020B0604020202020204" pitchFamily="34" charset="0"/>
              <a:buChar char="●"/>
            </a:pPr>
            <a:r>
              <a:rPr lang="en-US" altLang="el-GR" sz="2000" b="1" kern="0" dirty="0">
                <a:solidFill>
                  <a:srgbClr val="000000"/>
                </a:solidFill>
              </a:rPr>
              <a:t>S = </a:t>
            </a:r>
            <a:r>
              <a:rPr lang="el-GR" altLang="el-GR" sz="2000" b="1" kern="0" dirty="0">
                <a:solidFill>
                  <a:srgbClr val="000000"/>
                </a:solidFill>
              </a:rPr>
              <a:t>η εποχιακή</a:t>
            </a:r>
            <a:r>
              <a:rPr lang="en-US" altLang="el-GR" sz="2000" b="1" kern="0" dirty="0">
                <a:solidFill>
                  <a:srgbClr val="000000"/>
                </a:solidFill>
              </a:rPr>
              <a:t> </a:t>
            </a:r>
            <a:r>
              <a:rPr lang="el-GR" altLang="el-GR" sz="2000" b="1" kern="0" dirty="0">
                <a:solidFill>
                  <a:srgbClr val="000000"/>
                </a:solidFill>
              </a:rPr>
              <a:t>διακύμανση</a:t>
            </a:r>
            <a:r>
              <a:rPr lang="en-US" altLang="el-GR" sz="2000" b="1" kern="0" dirty="0">
                <a:solidFill>
                  <a:srgbClr val="000000"/>
                </a:solidFill>
              </a:rPr>
              <a:t> </a:t>
            </a:r>
            <a:r>
              <a:rPr lang="en-US" altLang="el-GR" sz="2000" kern="0" dirty="0">
                <a:solidFill>
                  <a:srgbClr val="000000"/>
                </a:solidFill>
              </a:rPr>
              <a:t>(seasonal variation</a:t>
            </a:r>
            <a:r>
              <a:rPr lang="en-US" altLang="el-GR" sz="2000" kern="0" dirty="0" smtClean="0">
                <a:solidFill>
                  <a:srgbClr val="000000"/>
                </a:solidFill>
              </a:rPr>
              <a:t>)</a:t>
            </a:r>
            <a:r>
              <a:rPr lang="el-GR" altLang="el-GR" sz="2000" kern="0" dirty="0" smtClean="0">
                <a:solidFill>
                  <a:srgbClr val="000000"/>
                </a:solidFill>
              </a:rPr>
              <a:t>.</a:t>
            </a:r>
            <a:endParaRPr lang="el-GR" altLang="el-GR" sz="2000" kern="0" dirty="0">
              <a:solidFill>
                <a:srgbClr val="000000"/>
              </a:solidFill>
            </a:endParaRPr>
          </a:p>
          <a:p>
            <a:pPr marL="1047750" lvl="1" indent="-342000" eaLnBrk="0" fontAlgn="base" hangingPunct="0">
              <a:spcBef>
                <a:spcPts val="0"/>
              </a:spcBef>
              <a:spcAft>
                <a:spcPts val="600"/>
              </a:spcAft>
              <a:buClr>
                <a:srgbClr val="CC0000"/>
              </a:buClr>
              <a:buFont typeface="Arial" panose="020B0604020202020204" pitchFamily="34" charset="0"/>
              <a:buChar char="●"/>
            </a:pPr>
            <a:r>
              <a:rPr lang="en-US" altLang="el-GR" sz="2000" b="1" kern="0" dirty="0">
                <a:solidFill>
                  <a:srgbClr val="000000"/>
                </a:solidFill>
              </a:rPr>
              <a:t>R = </a:t>
            </a:r>
            <a:r>
              <a:rPr lang="el-GR" altLang="el-GR" sz="2000" b="1" kern="0" dirty="0">
                <a:solidFill>
                  <a:srgbClr val="000000"/>
                </a:solidFill>
              </a:rPr>
              <a:t>η απρόβλεπτη τυχαία διακύμανση </a:t>
            </a:r>
            <a:r>
              <a:rPr lang="el-GR" altLang="el-GR" sz="2000" kern="0" dirty="0">
                <a:solidFill>
                  <a:srgbClr val="000000"/>
                </a:solidFill>
              </a:rPr>
              <a:t>(</a:t>
            </a:r>
            <a:r>
              <a:rPr lang="en-US" altLang="el-GR" sz="2000" kern="0" dirty="0">
                <a:solidFill>
                  <a:srgbClr val="000000"/>
                </a:solidFill>
              </a:rPr>
              <a:t>random</a:t>
            </a:r>
            <a:r>
              <a:rPr lang="el-GR" altLang="el-GR" sz="2000" kern="0" dirty="0">
                <a:solidFill>
                  <a:srgbClr val="000000"/>
                </a:solidFill>
              </a:rPr>
              <a:t> / </a:t>
            </a:r>
            <a:r>
              <a:rPr lang="en-US" altLang="el-GR" sz="2000" kern="0" dirty="0">
                <a:solidFill>
                  <a:srgbClr val="000000"/>
                </a:solidFill>
              </a:rPr>
              <a:t>irregular variation</a:t>
            </a:r>
            <a:r>
              <a:rPr lang="el-GR" altLang="el-GR" sz="2000" kern="0" dirty="0" smtClean="0">
                <a:solidFill>
                  <a:srgbClr val="000000"/>
                </a:solidFill>
              </a:rPr>
              <a:t>).</a:t>
            </a:r>
            <a:endParaRPr lang="el-GR" altLang="el-GR" sz="2000" kern="0" dirty="0">
              <a:solidFill>
                <a:srgbClr val="000000"/>
              </a:solidFill>
            </a:endParaRPr>
          </a:p>
          <a:p>
            <a:pPr marL="0" lvl="0" indent="3175" eaLnBrk="0" fontAlgn="base" hangingPunct="0">
              <a:spcBef>
                <a:spcPts val="0"/>
              </a:spcBef>
              <a:spcAft>
                <a:spcPct val="0"/>
              </a:spcAft>
              <a:buClr>
                <a:srgbClr val="CC0000"/>
              </a:buClr>
              <a:buSzPct val="75000"/>
              <a:buNone/>
            </a:pPr>
            <a:r>
              <a:rPr lang="el-GR" altLang="el-GR" sz="2200" kern="0" dirty="0">
                <a:solidFill>
                  <a:srgbClr val="000000"/>
                </a:solidFill>
              </a:rPr>
              <a:t>Συνεπώς,</a:t>
            </a:r>
          </a:p>
          <a:p>
            <a:pPr marL="0" lvl="0" indent="3175" algn="ctr" eaLnBrk="0" fontAlgn="base" hangingPunct="0">
              <a:spcBef>
                <a:spcPts val="0"/>
              </a:spcBef>
              <a:spcAft>
                <a:spcPts val="800"/>
              </a:spcAft>
              <a:buClr>
                <a:srgbClr val="CC0000"/>
              </a:buClr>
              <a:buSzPct val="75000"/>
              <a:buNone/>
            </a:pPr>
            <a:r>
              <a:rPr lang="en-US" altLang="el-GR" sz="2000" kern="0" dirty="0">
                <a:solidFill>
                  <a:srgbClr val="000000"/>
                </a:solidFill>
              </a:rPr>
              <a:t>Y = f (T, C, S, R</a:t>
            </a:r>
            <a:r>
              <a:rPr lang="en-US" altLang="el-GR" sz="2000" kern="0" dirty="0" smtClean="0">
                <a:solidFill>
                  <a:srgbClr val="000000"/>
                </a:solidFill>
              </a:rPr>
              <a:t>)</a:t>
            </a:r>
            <a:r>
              <a:rPr lang="el-GR" altLang="el-GR" sz="2000" kern="0" dirty="0" smtClean="0">
                <a:solidFill>
                  <a:srgbClr val="000000"/>
                </a:solidFill>
              </a:rPr>
              <a:t>.</a:t>
            </a:r>
            <a:endParaRPr lang="en-US" altLang="el-GR" sz="2000" kern="0" dirty="0">
              <a:solidFill>
                <a:srgbClr val="000000"/>
              </a:solidFill>
            </a:endParaRPr>
          </a:p>
          <a:p>
            <a:pPr marL="400050" lvl="1" indent="3175" eaLnBrk="0" fontAlgn="base" hangingPunct="0">
              <a:spcBef>
                <a:spcPts val="0"/>
              </a:spcBef>
              <a:spcAft>
                <a:spcPct val="0"/>
              </a:spcAft>
              <a:buClr>
                <a:srgbClr val="CC0000"/>
              </a:buClr>
              <a:buSzPct val="75000"/>
              <a:buNone/>
            </a:pPr>
            <a:r>
              <a:rPr lang="el-GR" altLang="el-GR" sz="2000" i="1" kern="0" dirty="0">
                <a:solidFill>
                  <a:srgbClr val="000000"/>
                </a:solidFill>
              </a:rPr>
              <a:t>όπου Υ = η πραγματική </a:t>
            </a:r>
            <a:r>
              <a:rPr lang="el-GR" altLang="el-GR" sz="2000" i="1" kern="0" dirty="0" smtClean="0">
                <a:solidFill>
                  <a:srgbClr val="000000"/>
                </a:solidFill>
              </a:rPr>
              <a:t>ζήτηση</a:t>
            </a:r>
            <a:r>
              <a:rPr lang="el-GR" altLang="el-GR" sz="2000" i="1" dirty="0"/>
              <a:t>.</a:t>
            </a:r>
            <a:endParaRPr lang="el-GR" altLang="el-GR" sz="2000" i="1"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18</a:t>
            </a:fld>
            <a:endParaRPr lang="el-GR" sz="1400" dirty="0">
              <a:solidFill>
                <a:schemeClr val="tx1"/>
              </a:solidFill>
            </a:endParaRPr>
          </a:p>
        </p:txBody>
      </p:sp>
    </p:spTree>
    <p:extLst>
      <p:ext uri="{BB962C8B-B14F-4D97-AF65-F5344CB8AC3E}">
        <p14:creationId xmlns:p14="http://schemas.microsoft.com/office/powerpoint/2010/main" val="3245390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lvl="0" fontAlgn="base">
              <a:spcBef>
                <a:spcPct val="50000"/>
              </a:spcBef>
              <a:spcAft>
                <a:spcPct val="0"/>
              </a:spcAft>
              <a:defRPr/>
            </a:pPr>
            <a:r>
              <a:rPr lang="el-GR" b="1" dirty="0" smtClean="0"/>
              <a:t>Πρόβλεψη ζήτησης </a:t>
            </a:r>
            <a:r>
              <a:rPr lang="el-GR" b="1" dirty="0"/>
              <a:t>– </a:t>
            </a:r>
            <a:r>
              <a:rPr lang="el-GR" b="1" dirty="0" smtClean="0"/>
              <a:t>ανάλυση </a:t>
            </a:r>
            <a:r>
              <a:rPr lang="el-GR" b="1" dirty="0" err="1" smtClean="0"/>
              <a:t>χρονοσειρών</a:t>
            </a:r>
            <a:endParaRPr lang="el-GR" sz="4800" dirty="0"/>
          </a:p>
        </p:txBody>
      </p:sp>
      <p:pic>
        <p:nvPicPr>
          <p:cNvPr id="8" name="Θέση περιεχομένου 1" descr="Εικόνα με τις γραφικές παραστάσεις, που αναπαριστούν τις τάσεις, τις εποχικές, τις κυκλικές, και τις τυχαίες αναλύσεις των χρονοσειρών, σε συνάρτηση με τον χρόνο 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628800"/>
            <a:ext cx="6993654" cy="4727192"/>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19</a:t>
            </a:fld>
            <a:endParaRPr lang="el-GR" sz="1400" dirty="0">
              <a:solidFill>
                <a:schemeClr val="tx1"/>
              </a:solidFill>
            </a:endParaRPr>
          </a:p>
        </p:txBody>
      </p:sp>
    </p:spTree>
    <p:extLst>
      <p:ext uri="{BB962C8B-B14F-4D97-AF65-F5344CB8AC3E}">
        <p14:creationId xmlns:p14="http://schemas.microsoft.com/office/powerpoint/2010/main" val="995366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latin typeface="Calibri" panose="020F0502020204030204" pitchFamily="34" charset="0"/>
              </a:rPr>
              <a:t>Χρηματοδότηση</a:t>
            </a:r>
            <a:r>
              <a:rPr lang="el-GR" b="1" dirty="0" smtClean="0"/>
              <a:t>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latin typeface="Calibri" panose="020F0502020204030204" pitchFamily="34" charset="0"/>
              </a:rPr>
              <a:t>Το παρόν εκπαιδευτικό υλικό έχει αναπτυχθεί στα πλαίσια του εκπαιδευτικού έργου του διδάσκοντα</a:t>
            </a:r>
            <a:r>
              <a:rPr lang="en-US" sz="2000" dirty="0" smtClean="0">
                <a:latin typeface="Calibri" panose="020F0502020204030204" pitchFamily="34" charset="0"/>
              </a:rPr>
              <a:t>.</a:t>
            </a:r>
            <a:r>
              <a:rPr lang="el-GR" sz="2000" dirty="0" smtClean="0">
                <a:latin typeface="Calibri" panose="020F0502020204030204" pitchFamily="34" charset="0"/>
              </a:rPr>
              <a:t> </a:t>
            </a:r>
            <a:endParaRPr lang="en-US" sz="2000" dirty="0" smtClean="0">
              <a:latin typeface="Calibri" panose="020F0502020204030204" pitchFamily="34" charset="0"/>
            </a:endParaRPr>
          </a:p>
          <a:p>
            <a:pPr lvl="0">
              <a:spcBef>
                <a:spcPts val="0"/>
              </a:spcBef>
              <a:spcAft>
                <a:spcPts val="600"/>
              </a:spcAft>
            </a:pPr>
            <a:r>
              <a:rPr lang="el-GR" sz="2000" dirty="0">
                <a:solidFill>
                  <a:prstClr val="black"/>
                </a:solidFill>
                <a:latin typeface="Calibri" panose="020F0502020204030204" pitchFamily="34" charset="0"/>
              </a:rPr>
              <a:t>Το έργο «</a:t>
            </a:r>
            <a:r>
              <a:rPr lang="el-GR" sz="2000" b="1" dirty="0">
                <a:solidFill>
                  <a:prstClr val="black"/>
                </a:solidFill>
                <a:latin typeface="Calibri" panose="020F0502020204030204" pitchFamily="34" charset="0"/>
              </a:rPr>
              <a:t>Ανοικτά Ακαδημαϊκά Μαθήματα στο ΤΕΙ Θεσσαλίας</a:t>
            </a:r>
            <a:r>
              <a:rPr lang="el-GR" sz="2000" dirty="0">
                <a:solidFill>
                  <a:prstClr val="black"/>
                </a:solidFill>
                <a:latin typeface="Calibri" panose="020F0502020204030204" pitchFamily="34" charset="0"/>
              </a:rPr>
              <a:t>» έχει χρηματοδοτήσει μόνο τη αναδιαμόρφωση του εκπαιδευτικού υλικού</a:t>
            </a:r>
            <a:r>
              <a:rPr lang="el-GR" sz="2000" dirty="0" smtClean="0">
                <a:solidFill>
                  <a:prstClr val="black"/>
                </a:solidFill>
                <a:latin typeface="Calibri" panose="020F0502020204030204" pitchFamily="34" charset="0"/>
              </a:rPr>
              <a:t>.</a:t>
            </a:r>
            <a:endParaRPr lang="el-GR" sz="2000" dirty="0" smtClean="0">
              <a:latin typeface="Calibri" panose="020F0502020204030204" pitchFamily="34" charset="0"/>
            </a:endParaRPr>
          </a:p>
          <a:p>
            <a:pPr eaLnBrk="1" hangingPunct="1">
              <a:spcBef>
                <a:spcPts val="0"/>
              </a:spcBef>
            </a:pPr>
            <a:r>
              <a:rPr lang="el-GR" sz="2000" dirty="0" smtClean="0">
                <a:latin typeface="Calibri" panose="020F0502020204030204" pitchFamily="34"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r>
              <a:rPr lang="en-US" sz="2000" dirty="0" smtClean="0">
                <a:latin typeface="Calibri" panose="020F0502020204030204" pitchFamily="34" charset="0"/>
              </a:rPr>
              <a:t>. </a:t>
            </a:r>
            <a:endParaRPr lang="el-GR" sz="2000" dirty="0" smtClean="0">
              <a:latin typeface="Calibri" panose="020F0502020204030204" pitchFamily="34" charset="0"/>
            </a:endParaRP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2</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696746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lvl="0" fontAlgn="base">
              <a:spcBef>
                <a:spcPct val="50000"/>
              </a:spcBef>
              <a:spcAft>
                <a:spcPct val="0"/>
              </a:spcAft>
              <a:defRPr/>
            </a:pPr>
            <a:r>
              <a:rPr lang="el-GR" b="1" dirty="0" smtClean="0">
                <a:latin typeface="+mn-lt"/>
              </a:rPr>
              <a:t>Μαθηματικά πρότυπα για την ανάλυση </a:t>
            </a:r>
            <a:r>
              <a:rPr lang="el-GR" b="1" dirty="0" err="1" smtClean="0">
                <a:latin typeface="+mn-lt"/>
              </a:rPr>
              <a:t>χρονοσειρών</a:t>
            </a:r>
            <a:endParaRPr lang="el-GR" sz="4800" dirty="0">
              <a:latin typeface="+mn-lt"/>
            </a:endParaRPr>
          </a:p>
        </p:txBody>
      </p:sp>
      <p:sp>
        <p:nvSpPr>
          <p:cNvPr id="3" name="Θέση περιεχομένου 1"/>
          <p:cNvSpPr>
            <a:spLocks noGrp="1"/>
          </p:cNvSpPr>
          <p:nvPr>
            <p:ph idx="1"/>
          </p:nvPr>
        </p:nvSpPr>
        <p:spPr/>
        <p:txBody>
          <a:bodyPr>
            <a:normAutofit/>
          </a:bodyPr>
          <a:lstStyle/>
          <a:p>
            <a:pPr marL="400050" lvl="1" indent="0" eaLnBrk="0" fontAlgn="base" hangingPunct="0">
              <a:spcBef>
                <a:spcPts val="0"/>
              </a:spcBef>
              <a:spcAft>
                <a:spcPts val="1200"/>
              </a:spcAft>
              <a:buClr>
                <a:srgbClr val="000000"/>
              </a:buClr>
              <a:buNone/>
            </a:pPr>
            <a:endParaRPr lang="el-GR" altLang="el-GR" sz="3200" b="1" kern="0" dirty="0" smtClean="0">
              <a:solidFill>
                <a:srgbClr val="C00000"/>
              </a:solidFill>
            </a:endParaRPr>
          </a:p>
          <a:p>
            <a:pPr marL="800100" lvl="2" indent="0" eaLnBrk="0" fontAlgn="base" hangingPunct="0">
              <a:spcBef>
                <a:spcPts val="0"/>
              </a:spcBef>
              <a:spcAft>
                <a:spcPts val="1800"/>
              </a:spcAft>
              <a:buClr>
                <a:srgbClr val="000000"/>
              </a:buClr>
              <a:buNone/>
            </a:pPr>
            <a:r>
              <a:rPr lang="el-GR" altLang="el-GR" sz="3200" b="1" kern="0" dirty="0" smtClean="0">
                <a:solidFill>
                  <a:srgbClr val="C00000"/>
                </a:solidFill>
              </a:rPr>
              <a:t>1.  </a:t>
            </a:r>
            <a:r>
              <a:rPr lang="el-GR" altLang="el-GR" sz="3200" b="1" kern="0" dirty="0" smtClean="0">
                <a:solidFill>
                  <a:srgbClr val="000000"/>
                </a:solidFill>
              </a:rPr>
              <a:t>Αθροιστικό Πρότυπο</a:t>
            </a:r>
            <a:r>
              <a:rPr lang="el-GR" altLang="el-GR" sz="3200" kern="0" dirty="0" smtClean="0">
                <a:solidFill>
                  <a:srgbClr val="000000"/>
                </a:solidFill>
              </a:rPr>
              <a:t>.</a:t>
            </a:r>
          </a:p>
          <a:p>
            <a:pPr marL="2628900" lvl="6" indent="0" eaLnBrk="0" fontAlgn="base" hangingPunct="0">
              <a:spcBef>
                <a:spcPts val="0"/>
              </a:spcBef>
              <a:spcAft>
                <a:spcPts val="4800"/>
              </a:spcAft>
              <a:buClr>
                <a:srgbClr val="000000"/>
              </a:buClr>
              <a:buNone/>
            </a:pPr>
            <a:r>
              <a:rPr lang="en-US" altLang="el-GR" sz="3200" kern="0" dirty="0" smtClean="0">
                <a:solidFill>
                  <a:srgbClr val="000000"/>
                </a:solidFill>
              </a:rPr>
              <a:t>Y </a:t>
            </a:r>
            <a:r>
              <a:rPr lang="en-US" altLang="el-GR" sz="3200" kern="0" dirty="0">
                <a:solidFill>
                  <a:srgbClr val="000000"/>
                </a:solidFill>
              </a:rPr>
              <a:t>= T</a:t>
            </a:r>
            <a:r>
              <a:rPr lang="el-GR" altLang="el-GR" sz="3200" kern="0" dirty="0">
                <a:solidFill>
                  <a:srgbClr val="000000"/>
                </a:solidFill>
              </a:rPr>
              <a:t> + </a:t>
            </a:r>
            <a:r>
              <a:rPr lang="en-US" altLang="el-GR" sz="3200" kern="0" dirty="0">
                <a:solidFill>
                  <a:srgbClr val="000000"/>
                </a:solidFill>
              </a:rPr>
              <a:t>C</a:t>
            </a:r>
            <a:r>
              <a:rPr lang="el-GR" altLang="el-GR" sz="3200" kern="0" dirty="0">
                <a:solidFill>
                  <a:srgbClr val="000000"/>
                </a:solidFill>
              </a:rPr>
              <a:t> + </a:t>
            </a:r>
            <a:r>
              <a:rPr lang="en-US" altLang="el-GR" sz="3200" kern="0" dirty="0">
                <a:solidFill>
                  <a:srgbClr val="000000"/>
                </a:solidFill>
              </a:rPr>
              <a:t>S</a:t>
            </a:r>
            <a:r>
              <a:rPr lang="el-GR" altLang="el-GR" sz="3200" kern="0" dirty="0">
                <a:solidFill>
                  <a:srgbClr val="000000"/>
                </a:solidFill>
              </a:rPr>
              <a:t> + </a:t>
            </a:r>
            <a:r>
              <a:rPr lang="en-US" altLang="el-GR" sz="3200" kern="0" dirty="0" smtClean="0">
                <a:solidFill>
                  <a:srgbClr val="000000"/>
                </a:solidFill>
              </a:rPr>
              <a:t>R</a:t>
            </a:r>
            <a:r>
              <a:rPr lang="el-GR" altLang="el-GR" sz="3200" kern="0" dirty="0" smtClean="0">
                <a:solidFill>
                  <a:srgbClr val="000000"/>
                </a:solidFill>
              </a:rPr>
              <a:t>.</a:t>
            </a:r>
            <a:endParaRPr lang="el-GR" altLang="el-GR" sz="3200" kern="0" dirty="0">
              <a:solidFill>
                <a:srgbClr val="000000"/>
              </a:solidFill>
            </a:endParaRPr>
          </a:p>
          <a:p>
            <a:pPr marL="800100" lvl="2" indent="0" eaLnBrk="0" fontAlgn="base" hangingPunct="0">
              <a:spcBef>
                <a:spcPts val="0"/>
              </a:spcBef>
              <a:spcAft>
                <a:spcPts val="1800"/>
              </a:spcAft>
              <a:buClr>
                <a:srgbClr val="000000"/>
              </a:buClr>
              <a:buNone/>
            </a:pPr>
            <a:r>
              <a:rPr lang="el-GR" altLang="el-GR" sz="3200" b="1" kern="0" dirty="0" smtClean="0">
                <a:solidFill>
                  <a:srgbClr val="C00000"/>
                </a:solidFill>
              </a:rPr>
              <a:t>2.  </a:t>
            </a:r>
            <a:r>
              <a:rPr lang="el-GR" altLang="el-GR" sz="3200" b="1" kern="0" dirty="0" smtClean="0">
                <a:solidFill>
                  <a:srgbClr val="000000"/>
                </a:solidFill>
              </a:rPr>
              <a:t>Πολλαπλασιαστικό Πρότυπο</a:t>
            </a:r>
            <a:r>
              <a:rPr lang="el-GR" altLang="el-GR" sz="3200" kern="0" dirty="0" smtClean="0">
                <a:solidFill>
                  <a:srgbClr val="000000"/>
                </a:solidFill>
              </a:rPr>
              <a:t>.</a:t>
            </a:r>
          </a:p>
          <a:p>
            <a:pPr marL="2628900" lvl="6" indent="0" eaLnBrk="0" fontAlgn="base" hangingPunct="0">
              <a:spcBef>
                <a:spcPts val="0"/>
              </a:spcBef>
              <a:spcAft>
                <a:spcPts val="1800"/>
              </a:spcAft>
              <a:buClr>
                <a:srgbClr val="000000"/>
              </a:buClr>
              <a:buNone/>
            </a:pPr>
            <a:r>
              <a:rPr lang="en-US" altLang="el-GR" sz="3200" kern="0" dirty="0" smtClean="0">
                <a:solidFill>
                  <a:srgbClr val="000000"/>
                </a:solidFill>
              </a:rPr>
              <a:t>Y </a:t>
            </a:r>
            <a:r>
              <a:rPr lang="en-US" altLang="el-GR" sz="3200" kern="0" dirty="0">
                <a:solidFill>
                  <a:srgbClr val="000000"/>
                </a:solidFill>
              </a:rPr>
              <a:t>= </a:t>
            </a:r>
            <a:r>
              <a:rPr lang="en-US" altLang="el-GR" sz="3200" kern="0" dirty="0" smtClean="0">
                <a:solidFill>
                  <a:srgbClr val="000000"/>
                </a:solidFill>
              </a:rPr>
              <a:t>T</a:t>
            </a:r>
            <a:r>
              <a:rPr lang="el-GR" altLang="el-GR" sz="3200" kern="0" dirty="0" smtClean="0">
                <a:solidFill>
                  <a:srgbClr val="000000"/>
                </a:solidFill>
              </a:rPr>
              <a:t> * </a:t>
            </a:r>
            <a:r>
              <a:rPr lang="en-US" altLang="el-GR" sz="3200" kern="0" dirty="0" smtClean="0">
                <a:solidFill>
                  <a:srgbClr val="000000"/>
                </a:solidFill>
              </a:rPr>
              <a:t>C</a:t>
            </a:r>
            <a:r>
              <a:rPr lang="el-GR" altLang="el-GR" sz="3200" kern="0" dirty="0" smtClean="0">
                <a:solidFill>
                  <a:srgbClr val="000000"/>
                </a:solidFill>
              </a:rPr>
              <a:t> * </a:t>
            </a:r>
            <a:r>
              <a:rPr lang="en-US" altLang="el-GR" sz="3200" kern="0" dirty="0" smtClean="0">
                <a:solidFill>
                  <a:srgbClr val="000000"/>
                </a:solidFill>
              </a:rPr>
              <a:t>S</a:t>
            </a:r>
            <a:r>
              <a:rPr lang="el-GR" altLang="el-GR" sz="3200" kern="0" dirty="0" smtClean="0">
                <a:solidFill>
                  <a:srgbClr val="000000"/>
                </a:solidFill>
              </a:rPr>
              <a:t> * </a:t>
            </a:r>
            <a:r>
              <a:rPr lang="en-US" altLang="el-GR" sz="3200" kern="0" dirty="0" smtClean="0">
                <a:solidFill>
                  <a:srgbClr val="000000"/>
                </a:solidFill>
              </a:rPr>
              <a:t>R</a:t>
            </a:r>
            <a:r>
              <a:rPr lang="el-GR" altLang="el-GR" sz="3200" dirty="0" smtClean="0"/>
              <a:t>.</a:t>
            </a:r>
            <a:endParaRPr lang="el-GR" altLang="el-GR" sz="3200"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20</a:t>
            </a:fld>
            <a:endParaRPr lang="el-GR" sz="1400" dirty="0">
              <a:solidFill>
                <a:schemeClr val="tx1"/>
              </a:solidFill>
            </a:endParaRPr>
          </a:p>
        </p:txBody>
      </p:sp>
    </p:spTree>
    <p:extLst>
      <p:ext uri="{BB962C8B-B14F-4D97-AF65-F5344CB8AC3E}">
        <p14:creationId xmlns:p14="http://schemas.microsoft.com/office/powerpoint/2010/main" val="2548038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Υπολογισμός μακροχρόνιας τάσης</a:t>
            </a:r>
            <a:endParaRPr lang="el-GR" dirty="0"/>
          </a:p>
        </p:txBody>
      </p:sp>
      <p:graphicFrame>
        <p:nvGraphicFramePr>
          <p:cNvPr id="6" name="Θέση περιεχομένου 1" descr="Πίνακας:&#10;Το έτος 2006, το χ ήταν 0, και η ζήτηση ψ ήταν 1213.&#10;Το έτος 2007, το χ ήταν 1, και η ζήτηση ψ ήταν 1290.&#10;Το έτος 2008, το χ ήταν 2, και η ζήτηση ψ ήταν 1508.&#10;Το έτος 2009, το χ ήταν 3, και η ζήτηση ψ ήταν 1466.&#10;Το έτος 2010, το χ ήταν 4, και η ζήτηση ψ ήταν 1928.&#10;Το έτος 2011, το χ ήταν 5, και η ζήτηση ψ ήταν 2052.&#10;Το έτος 2012, το χ ήταν 6, και η ζήτηση ψ ήταν 2114."/>
          <p:cNvGraphicFramePr>
            <a:graphicFrameLocks noGrp="1"/>
          </p:cNvGraphicFramePr>
          <p:nvPr>
            <p:ph idx="1"/>
            <p:custDataLst>
              <p:tags r:id="rId2"/>
            </p:custDataLst>
            <p:extLst>
              <p:ext uri="{D42A27DB-BD31-4B8C-83A1-F6EECF244321}">
                <p14:modId xmlns:p14="http://schemas.microsoft.com/office/powerpoint/2010/main" val="2136066120"/>
              </p:ext>
            </p:extLst>
          </p:nvPr>
        </p:nvGraphicFramePr>
        <p:xfrm>
          <a:off x="971600" y="2348880"/>
          <a:ext cx="7200800" cy="2376264"/>
        </p:xfrm>
        <a:graphic>
          <a:graphicData uri="http://schemas.openxmlformats.org/drawingml/2006/table">
            <a:tbl>
              <a:tblPr firstRow="1" firstCol="1" bandRow="1">
                <a:tableStyleId>{5940675A-B579-460E-94D1-54222C63F5DA}</a:tableStyleId>
              </a:tblPr>
              <a:tblGrid>
                <a:gridCol w="1224136"/>
                <a:gridCol w="864096"/>
                <a:gridCol w="864096"/>
                <a:gridCol w="864096"/>
                <a:gridCol w="864096"/>
                <a:gridCol w="864096"/>
                <a:gridCol w="864096"/>
                <a:gridCol w="792088"/>
              </a:tblGrid>
              <a:tr h="792088">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noProof="0" dirty="0" smtClean="0">
                          <a:ln>
                            <a:noFill/>
                          </a:ln>
                          <a:solidFill>
                            <a:schemeClr val="tx1"/>
                          </a:solidFill>
                          <a:effectLst/>
                          <a:latin typeface="+mn-lt"/>
                        </a:rPr>
                        <a:t>Έτος</a:t>
                      </a:r>
                    </a:p>
                  </a:txBody>
                  <a:tcP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noProof="0" dirty="0" smtClean="0">
                          <a:ln>
                            <a:noFill/>
                          </a:ln>
                          <a:solidFill>
                            <a:schemeClr val="tx1"/>
                          </a:solidFill>
                          <a:effectLst/>
                          <a:latin typeface="+mn-lt"/>
                        </a:rPr>
                        <a:t>2006</a:t>
                      </a:r>
                    </a:p>
                  </a:txBody>
                  <a:tcP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noProof="0" dirty="0" smtClean="0">
                          <a:ln>
                            <a:noFill/>
                          </a:ln>
                          <a:solidFill>
                            <a:schemeClr val="tx1"/>
                          </a:solidFill>
                          <a:effectLst/>
                          <a:latin typeface="+mn-lt"/>
                        </a:rPr>
                        <a:t>2007</a:t>
                      </a:r>
                    </a:p>
                  </a:txBody>
                  <a:tcP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noProof="0" dirty="0" smtClean="0">
                          <a:ln>
                            <a:noFill/>
                          </a:ln>
                          <a:solidFill>
                            <a:schemeClr val="tx1"/>
                          </a:solidFill>
                          <a:effectLst/>
                          <a:latin typeface="+mn-lt"/>
                        </a:rPr>
                        <a:t>2008</a:t>
                      </a:r>
                    </a:p>
                  </a:txBody>
                  <a:tcP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noProof="0" dirty="0" smtClean="0">
                          <a:ln>
                            <a:noFill/>
                          </a:ln>
                          <a:solidFill>
                            <a:schemeClr val="tx1"/>
                          </a:solidFill>
                          <a:effectLst/>
                          <a:latin typeface="+mn-lt"/>
                        </a:rPr>
                        <a:t>2009</a:t>
                      </a:r>
                    </a:p>
                  </a:txBody>
                  <a:tcP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noProof="0" dirty="0" smtClean="0">
                          <a:ln>
                            <a:noFill/>
                          </a:ln>
                          <a:solidFill>
                            <a:schemeClr val="tx1"/>
                          </a:solidFill>
                          <a:effectLst/>
                          <a:latin typeface="+mn-lt"/>
                        </a:rPr>
                        <a:t>2010</a:t>
                      </a:r>
                    </a:p>
                  </a:txBody>
                  <a:tcP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noProof="0" dirty="0" smtClean="0">
                          <a:ln>
                            <a:noFill/>
                          </a:ln>
                          <a:solidFill>
                            <a:schemeClr val="tx1"/>
                          </a:solidFill>
                          <a:effectLst/>
                          <a:latin typeface="+mn-lt"/>
                        </a:rPr>
                        <a:t>2011</a:t>
                      </a:r>
                    </a:p>
                  </a:txBody>
                  <a:tcP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noProof="0" dirty="0" smtClean="0">
                          <a:ln>
                            <a:noFill/>
                          </a:ln>
                          <a:solidFill>
                            <a:schemeClr val="tx1"/>
                          </a:solidFill>
                          <a:effectLst/>
                          <a:latin typeface="+mn-lt"/>
                        </a:rPr>
                        <a:t>2012</a:t>
                      </a:r>
                    </a:p>
                  </a:txBody>
                  <a:tcPr horzOverflow="overflow">
                    <a:solidFill>
                      <a:schemeClr val="bg1">
                        <a:lumMod val="95000"/>
                      </a:schemeClr>
                    </a:solidFill>
                  </a:tcPr>
                </a:tc>
              </a:tr>
              <a:tr h="792088">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noProof="0" dirty="0" smtClean="0">
                          <a:ln>
                            <a:noFill/>
                          </a:ln>
                          <a:solidFill>
                            <a:schemeClr val="tx1"/>
                          </a:solidFill>
                          <a:effectLst/>
                          <a:latin typeface="+mn-lt"/>
                        </a:rPr>
                        <a:t>Χ</a:t>
                      </a:r>
                    </a:p>
                  </a:txBody>
                  <a:tcP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0</a:t>
                      </a: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1</a:t>
                      </a: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2</a:t>
                      </a: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3</a:t>
                      </a: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4</a:t>
                      </a: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5</a:t>
                      </a: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6</a:t>
                      </a:r>
                    </a:p>
                  </a:txBody>
                  <a:tcPr horzOverflow="overflow"/>
                </a:tc>
              </a:tr>
              <a:tr h="792088">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noProof="0" dirty="0" smtClean="0">
                          <a:ln>
                            <a:noFill/>
                          </a:ln>
                          <a:solidFill>
                            <a:schemeClr val="tx1"/>
                          </a:solidFill>
                          <a:effectLst/>
                          <a:latin typeface="+mn-lt"/>
                        </a:rPr>
                        <a:t>Ζήτηση</a:t>
                      </a:r>
                    </a:p>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noProof="0" dirty="0" smtClean="0">
                          <a:ln>
                            <a:noFill/>
                          </a:ln>
                          <a:solidFill>
                            <a:schemeClr val="tx1"/>
                          </a:solidFill>
                          <a:effectLst/>
                          <a:latin typeface="+mn-lt"/>
                        </a:rPr>
                        <a:t>Υ</a:t>
                      </a:r>
                    </a:p>
                  </a:txBody>
                  <a:tcP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1213</a:t>
                      </a: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1290</a:t>
                      </a: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1508</a:t>
                      </a: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1466</a:t>
                      </a: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1928</a:t>
                      </a: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2052</a:t>
                      </a: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rPr>
                        <a:t>2114</a:t>
                      </a:r>
                    </a:p>
                  </a:txBody>
                  <a:tcPr horzOverflow="overflow"/>
                </a:tc>
              </a:tr>
            </a:tbl>
          </a:graphicData>
        </a:graphic>
      </p:graphicFrame>
      <p:sp>
        <p:nvSpPr>
          <p:cNvPr id="7" name="Θέση περιεχομένου 2"/>
          <p:cNvSpPr txBox="1"/>
          <p:nvPr/>
        </p:nvSpPr>
        <p:spPr>
          <a:xfrm>
            <a:off x="827584" y="5282044"/>
            <a:ext cx="7416824" cy="523220"/>
          </a:xfrm>
          <a:prstGeom prst="rect">
            <a:avLst/>
          </a:prstGeom>
          <a:noFill/>
        </p:spPr>
        <p:txBody>
          <a:bodyPr wrap="square" rtlCol="0">
            <a:spAutoFit/>
          </a:bodyPr>
          <a:lstStyle/>
          <a:p>
            <a:pPr marL="457200" lvl="0" indent="-342000" algn="ctr" eaLnBrk="0" fontAlgn="base" hangingPunct="0">
              <a:spcAft>
                <a:spcPct val="0"/>
              </a:spcAft>
              <a:buClr>
                <a:srgbClr val="C00000"/>
              </a:buClr>
              <a:buSzPct val="100000"/>
              <a:buFont typeface="Arial" panose="020B0604020202020204" pitchFamily="34" charset="0"/>
              <a:buChar char="●"/>
            </a:pPr>
            <a:r>
              <a:rPr lang="el-GR" altLang="el-GR" sz="2800" kern="0" dirty="0">
                <a:solidFill>
                  <a:srgbClr val="000000"/>
                </a:solidFill>
              </a:rPr>
              <a:t>Ποια θα είναι η ζήτηση το 201</a:t>
            </a:r>
            <a:r>
              <a:rPr lang="en-US" altLang="el-GR" sz="2800" kern="0" dirty="0">
                <a:solidFill>
                  <a:srgbClr val="000000"/>
                </a:solidFill>
              </a:rPr>
              <a:t>3 (Y</a:t>
            </a:r>
            <a:r>
              <a:rPr lang="el-GR" altLang="el-GR" sz="2800" kern="0" dirty="0">
                <a:solidFill>
                  <a:srgbClr val="000000"/>
                </a:solidFill>
              </a:rPr>
              <a:t>΄</a:t>
            </a:r>
            <a:r>
              <a:rPr lang="en-US" altLang="el-GR" sz="2800" kern="0" baseline="-25000" dirty="0">
                <a:solidFill>
                  <a:srgbClr val="000000"/>
                </a:solidFill>
              </a:rPr>
              <a:t>7</a:t>
            </a:r>
            <a:r>
              <a:rPr lang="en-US" altLang="el-GR" sz="2800" kern="0" dirty="0" smtClean="0">
                <a:solidFill>
                  <a:srgbClr val="000000"/>
                </a:solidFill>
              </a:rPr>
              <a:t>)</a:t>
            </a:r>
            <a:r>
              <a:rPr lang="el-GR" altLang="el-GR" sz="2800" kern="0" dirty="0" smtClean="0">
                <a:solidFill>
                  <a:srgbClr val="000000"/>
                </a:solidFill>
              </a:rPr>
              <a:t>;</a:t>
            </a:r>
            <a:endParaRPr lang="el-GR" altLang="el-GR" sz="2800"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21</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698845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lvl="0" fontAlgn="base">
              <a:spcBef>
                <a:spcPct val="50000"/>
              </a:spcBef>
              <a:spcAft>
                <a:spcPct val="0"/>
              </a:spcAft>
              <a:defRPr/>
            </a:pPr>
            <a:r>
              <a:rPr lang="el-GR" b="1" dirty="0" smtClean="0"/>
              <a:t>Υπολογισμός μακροχρόνιας τάσης με γραφική μέθοδο</a:t>
            </a:r>
            <a:endParaRPr lang="el-GR" sz="4800" dirty="0"/>
          </a:p>
        </p:txBody>
      </p:sp>
      <p:pic>
        <p:nvPicPr>
          <p:cNvPr id="6" name="Θέση περιεχομένου 1" descr="Εικόνα γραφικής παράστασης που απεικονίζει τα σημεία της ετήσιας ζήτησης, για τον προσδιορισμό της μακροχρόνιας τάσης. Πιο αναλυτικά, στον άξονα χ αναπαρίσταται το έτος, ενώ στον άξονα ψ αναπαρίσταται η ζήτηση. Εαν τοποθετήσουμε τα σημεία του προηγούμενου πίνακα, η καμπύλη που προκύπτει είναι μία ευθεία γραμμή με ανοδική τάση. Επομένως το 2013, η ζήτηση ψ τόνος, θα είναι λίγο πάνω από το 2300. Επίσης η ζήτηση ψ τόνος για το 2013, μπορεί να βρεθεί από τον τύπο, ψ τόνος = a +  b * Χ. Όπου a, είναι η ελάχιστη απόσταση της ευθειας από τον άξονα του χ, και όπου b, είναι η κλίση της ευθεία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6674" y="1600200"/>
            <a:ext cx="6670652" cy="4525963"/>
          </a:xfrm>
        </p:spPr>
      </p:pic>
      <p:sp>
        <p:nvSpPr>
          <p:cNvPr id="4" name="Θέση υποσέλιδου 1"/>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p:cNvSpPr>
            <a:spLocks noGrp="1"/>
          </p:cNvSpPr>
          <p:nvPr>
            <p:ph type="sldNum" sz="quarter" idx="12"/>
          </p:nvPr>
        </p:nvSpPr>
        <p:spPr/>
        <p:txBody>
          <a:bodyPr/>
          <a:lstStyle/>
          <a:p>
            <a:fld id="{FD6776F1-B134-4906-A568-DD060EFEB6BE}" type="slidenum">
              <a:rPr lang="el-GR" sz="1400" smtClean="0">
                <a:solidFill>
                  <a:schemeClr val="tx1"/>
                </a:solidFill>
              </a:rPr>
              <a:t>22</a:t>
            </a:fld>
            <a:endParaRPr lang="el-GR" sz="1400" dirty="0">
              <a:solidFill>
                <a:schemeClr val="tx1"/>
              </a:solidFill>
            </a:endParaRPr>
          </a:p>
        </p:txBody>
      </p:sp>
    </p:spTree>
    <p:extLst>
      <p:ext uri="{BB962C8B-B14F-4D97-AF65-F5344CB8AC3E}">
        <p14:creationId xmlns:p14="http://schemas.microsoft.com/office/powerpoint/2010/main" val="2075709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latin typeface="+mn-lt"/>
              </a:rPr>
              <a:t>Μ</a:t>
            </a:r>
            <a:r>
              <a:rPr lang="el-GR" b="1" dirty="0">
                <a:latin typeface="+mn-lt"/>
              </a:rPr>
              <a:t>έ</a:t>
            </a:r>
            <a:r>
              <a:rPr lang="el-GR" b="1" dirty="0" smtClean="0">
                <a:latin typeface="+mn-lt"/>
              </a:rPr>
              <a:t>θοδος ελαχίστων τετραγώνων (1 από </a:t>
            </a:r>
            <a:r>
              <a:rPr lang="en-US" b="1" dirty="0" smtClean="0">
                <a:latin typeface="+mn-lt"/>
              </a:rPr>
              <a:t>4</a:t>
            </a:r>
            <a:r>
              <a:rPr lang="el-GR" b="1" dirty="0" smtClean="0">
                <a:latin typeface="+mn-lt"/>
              </a:rPr>
              <a:t>)</a:t>
            </a:r>
            <a:endParaRPr lang="el-GR" dirty="0">
              <a:latin typeface="+mn-lt"/>
            </a:endParaRPr>
          </a:p>
        </p:txBody>
      </p:sp>
      <p:pic>
        <p:nvPicPr>
          <p:cNvPr id="12" name="Θέση περιεχομένου 1" descr="Εικόνα γραφικής παράστασης, όπου εμφανίζονται οι πραγματικές τιμές των σημείων της ετήσιας ζήτησης. Με βάση αυτά τα σημεία, προκύπτει η γραμμή παλινδρόμησης, η οποία είναι μία ευθεία γραμμή με ανοδική τάση. Επίσης φαίνεται η απόκλιση κάθε σημείου από την γραμμή παλινδρόμηση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2917" y="1711349"/>
            <a:ext cx="7598166" cy="4525963"/>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23</a:t>
            </a:fld>
            <a:endParaRPr lang="el-GR" sz="1400" dirty="0">
              <a:solidFill>
                <a:schemeClr val="tx1"/>
              </a:solidFill>
            </a:endParaRPr>
          </a:p>
        </p:txBody>
      </p:sp>
    </p:spTree>
    <p:extLst>
      <p:ext uri="{BB962C8B-B14F-4D97-AF65-F5344CB8AC3E}">
        <p14:creationId xmlns:p14="http://schemas.microsoft.com/office/powerpoint/2010/main" val="2069037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a:t>Μέθοδος ελαχίστων τετραγώνων </a:t>
            </a:r>
            <a:r>
              <a:rPr lang="el-GR" b="1" dirty="0" smtClean="0"/>
              <a:t>(2 </a:t>
            </a:r>
            <a:r>
              <a:rPr lang="el-GR" b="1" dirty="0"/>
              <a:t>από </a:t>
            </a:r>
            <a:r>
              <a:rPr lang="en-US" b="1" dirty="0" smtClean="0"/>
              <a:t>4</a:t>
            </a:r>
            <a:r>
              <a:rPr lang="el-GR" b="1" dirty="0" smtClean="0"/>
              <a:t>)</a:t>
            </a:r>
            <a:endParaRPr lang="el-GR" dirty="0"/>
          </a:p>
        </p:txBody>
      </p:sp>
      <p:pic>
        <p:nvPicPr>
          <p:cNvPr id="9" name="Θέση περιεχομένου 1" descr="Εικόνα με τις εξής μαθηματικές εξισώσεις: &#10;ψ του t, μείον, ψ τόνος του t, = σφάλμα πρόβλεψης στην περίοδο t. &#10;Ελαχιστοποίηση του αθροίσματος των τετραγώνων των παρατηρούμενων αποκλίσεων. Από πού προκύπτουν οι τιμές των παραμέτρων a και b.&#10;Πρώτο κλάσμα, a = αριθμητής, σ ψ επί σ χ τετράγωνο, μείον, σ χ επί σ χ ψ. Παρανομαστής, n επι σ χ τετράγωνο, μείον, σ χ τετράγωνο.&#10;Δεύτερο κλάσμα, b = αριθμητής, n επί σ χ ψ, μείον, σ χ επί σ ψ. Παρονομαατής, n επί σ χ τετράγωνο, μείον, σ χ τετράγωνο."/>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772816"/>
            <a:ext cx="8507725" cy="4458494"/>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24</a:t>
            </a:fld>
            <a:endParaRPr lang="el-GR" sz="1400" dirty="0">
              <a:solidFill>
                <a:schemeClr val="tx1"/>
              </a:solidFill>
            </a:endParaRPr>
          </a:p>
        </p:txBody>
      </p:sp>
    </p:spTree>
    <p:extLst>
      <p:ext uri="{BB962C8B-B14F-4D97-AF65-F5344CB8AC3E}">
        <p14:creationId xmlns:p14="http://schemas.microsoft.com/office/powerpoint/2010/main" val="2894705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60648"/>
            <a:ext cx="8229600" cy="1143000"/>
          </a:xfrm>
        </p:spPr>
        <p:txBody>
          <a:bodyPr>
            <a:noAutofit/>
          </a:bodyPr>
          <a:lstStyle/>
          <a:p>
            <a:r>
              <a:rPr lang="el-GR" b="1" dirty="0" smtClean="0"/>
              <a:t>Παράδειγμα με την μέθοδο ελαχίστων τετραγώνων</a:t>
            </a:r>
            <a:endParaRPr lang="el-GR" dirty="0"/>
          </a:p>
        </p:txBody>
      </p:sp>
      <p:graphicFrame>
        <p:nvGraphicFramePr>
          <p:cNvPr id="6" name="Θέση περιεχομένου 1" descr="Πίνακας: Στην πρώτη στήλη υπάρχουν οι τιμές για το έτος χ, που είναι 0, 1, 2, 3, 4, 5, και 6. Στο τέλος της στήλης υπάρχει το άθροισμα σ χ των παραπάνω τιμών, που είναι 21. Στην δεύτερη στήλη υπάρχουν οι τιμές της ζήτησης ψ για κάθε έτος χ. Για χ = 0, το ψ ήταν 1213, για χ = 1, το ψ ήταν 1290, για χ = 3 το ψ ήταν 1508, και τα λοιπά. Στο τέλος της στήλης υπάρχει το άθροισμα σ ψ των παραπάνω τιμών, που είναι 11571. Στην  τρίτη στήλη υπάρχουν οι τιμές που δίνει το γινόμενο χ * ψ, για κάθε έτος χ με την αντίστοιχη ζήτηση ψ. Για χ = 0 και ψ = 1213, το χ * ψ ήταν 0, για χ = 1 και ψ = 1290, το χ * ψ ήταν 1290, για χ = 3 και ψ = 1508, το χ * ψ ήταν 3016, και τα λοιπά. Στο τέλος της στήλης υπάρχει το άθροισμα σ χ τετράγωνο των παραπάνω τιμών, που είναι 91. Στο τέλος του πίνακα εμφανίζεται το πλήθος των σημείων που εξετάζονται, συγκεκριμένα το n = 7."/>
          <p:cNvGraphicFramePr>
            <a:graphicFrameLocks noGrp="1"/>
          </p:cNvGraphicFramePr>
          <p:nvPr>
            <p:ph idx="1"/>
            <p:custDataLst>
              <p:tags r:id="rId1"/>
            </p:custDataLst>
            <p:extLst>
              <p:ext uri="{D42A27DB-BD31-4B8C-83A1-F6EECF244321}">
                <p14:modId xmlns:p14="http://schemas.microsoft.com/office/powerpoint/2010/main" val="1987953110"/>
              </p:ext>
            </p:extLst>
          </p:nvPr>
        </p:nvGraphicFramePr>
        <p:xfrm>
          <a:off x="457200" y="1997808"/>
          <a:ext cx="8229600" cy="4023480"/>
        </p:xfrm>
        <a:graphic>
          <a:graphicData uri="http://schemas.openxmlformats.org/drawingml/2006/table">
            <a:tbl>
              <a:tblPr firstRow="1" bandRow="1">
                <a:tableStyleId>{5940675A-B579-460E-94D1-54222C63F5DA}</a:tableStyleId>
              </a:tblPr>
              <a:tblGrid>
                <a:gridCol w="2057400"/>
                <a:gridCol w="2057400"/>
                <a:gridCol w="2057400"/>
                <a:gridCol w="2057400"/>
              </a:tblGrid>
              <a:tr h="370840">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0" u="none" strike="noStrike" cap="none" normalizeH="0" baseline="0" noProof="0" dirty="0" smtClean="0">
                          <a:ln>
                            <a:noFill/>
                          </a:ln>
                          <a:solidFill>
                            <a:schemeClr val="tx1"/>
                          </a:solidFill>
                          <a:effectLst/>
                          <a:latin typeface="+mn-lt"/>
                          <a:cs typeface="Times New Roman" pitchFamily="18" charset="0"/>
                        </a:rPr>
                        <a:t>ΕΤΟΣ Χ</a:t>
                      </a:r>
                    </a:p>
                  </a:txBody>
                  <a:tcPr marT="45726" marB="45726" anchor="ct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0" u="none" strike="noStrike" cap="none" normalizeH="0" baseline="0" noProof="0" dirty="0" smtClean="0">
                          <a:ln>
                            <a:noFill/>
                          </a:ln>
                          <a:solidFill>
                            <a:schemeClr val="tx1"/>
                          </a:solidFill>
                          <a:effectLst/>
                          <a:latin typeface="+mn-lt"/>
                          <a:cs typeface="Times New Roman" pitchFamily="18" charset="0"/>
                        </a:rPr>
                        <a:t>ΖΗΤΗΣΗ Υ</a:t>
                      </a:r>
                    </a:p>
                  </a:txBody>
                  <a:tcPr marT="45726" marB="45726" anchor="ct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0" u="none" strike="noStrike" cap="none" normalizeH="0" baseline="0" noProof="0" dirty="0" smtClean="0">
                          <a:ln>
                            <a:noFill/>
                          </a:ln>
                          <a:solidFill>
                            <a:schemeClr val="tx1"/>
                          </a:solidFill>
                          <a:effectLst/>
                          <a:latin typeface="+mn-lt"/>
                          <a:cs typeface="Times New Roman" pitchFamily="18" charset="0"/>
                        </a:rPr>
                        <a:t>Χ * Y</a:t>
                      </a:r>
                    </a:p>
                  </a:txBody>
                  <a:tcPr marT="45726" marB="45726" anchor="ct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0" u="none" strike="noStrike" cap="none" normalizeH="0" baseline="0" noProof="0" dirty="0" smtClean="0">
                          <a:ln>
                            <a:noFill/>
                          </a:ln>
                          <a:solidFill>
                            <a:schemeClr val="tx1"/>
                          </a:solidFill>
                          <a:effectLst/>
                          <a:latin typeface="+mn-lt"/>
                          <a:cs typeface="Times New Roman" pitchFamily="18" charset="0"/>
                        </a:rPr>
                        <a:t>Χ</a:t>
                      </a:r>
                      <a:r>
                        <a:rPr kumimoji="0" lang="el-GR" sz="2400" b="1" i="0" u="none" strike="noStrike" cap="none" normalizeH="0" baseline="30000" noProof="0" dirty="0" smtClean="0">
                          <a:ln>
                            <a:noFill/>
                          </a:ln>
                          <a:solidFill>
                            <a:schemeClr val="tx1"/>
                          </a:solidFill>
                          <a:effectLst/>
                          <a:latin typeface="+mn-lt"/>
                          <a:cs typeface="Times New Roman" pitchFamily="18" charset="0"/>
                        </a:rPr>
                        <a:t>2</a:t>
                      </a:r>
                      <a:r>
                        <a:rPr kumimoji="0" lang="el-GR" sz="2400" b="1" i="0" u="none" strike="noStrike" cap="none" normalizeH="0" baseline="0" noProof="0" dirty="0" smtClean="0">
                          <a:ln>
                            <a:noFill/>
                          </a:ln>
                          <a:solidFill>
                            <a:schemeClr val="tx1"/>
                          </a:solidFill>
                          <a:effectLst/>
                          <a:latin typeface="+mn-lt"/>
                          <a:cs typeface="Times New Roman" pitchFamily="18" charset="0"/>
                        </a:rPr>
                        <a:t> </a:t>
                      </a:r>
                    </a:p>
                  </a:txBody>
                  <a:tcPr marT="45726" marB="45726" anchor="ctr" horzOverflow="overflow">
                    <a:solidFill>
                      <a:schemeClr val="bg1">
                        <a:lumMod val="95000"/>
                      </a:schemeClr>
                    </a:solidFill>
                  </a:tcPr>
                </a:tc>
              </a:tr>
              <a:tr h="370840">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cs typeface="Times New Roman" pitchFamily="18" charset="0"/>
                        </a:rPr>
                        <a:t>0</a:t>
                      </a: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cs typeface="Times New Roman" pitchFamily="18" charset="0"/>
                        </a:rPr>
                        <a:t>1213</a:t>
                      </a: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cs typeface="Times New Roman" pitchFamily="18" charset="0"/>
                        </a:rPr>
                        <a:t>0</a:t>
                      </a: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cs typeface="Times New Roman" pitchFamily="18" charset="0"/>
                        </a:rPr>
                        <a:t>0</a:t>
                      </a:r>
                    </a:p>
                  </a:txBody>
                  <a:tcPr marT="45726" marB="45726" horzOverflow="overflow"/>
                </a:tc>
              </a:tr>
              <a:tr h="370840">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cs typeface="Times New Roman" pitchFamily="18" charset="0"/>
                        </a:rPr>
                        <a:t>1</a:t>
                      </a: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cs typeface="Times New Roman" pitchFamily="18" charset="0"/>
                        </a:rPr>
                        <a:t>1290</a:t>
                      </a: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cs typeface="Times New Roman" pitchFamily="18" charset="0"/>
                        </a:rPr>
                        <a:t>1290</a:t>
                      </a: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cs typeface="Times New Roman" pitchFamily="18" charset="0"/>
                        </a:rPr>
                        <a:t>1</a:t>
                      </a:r>
                    </a:p>
                  </a:txBody>
                  <a:tcPr marT="45726" marB="45726" horzOverflow="overflow"/>
                </a:tc>
              </a:tr>
              <a:tr h="370840">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cs typeface="Times New Roman" pitchFamily="18" charset="0"/>
                        </a:rPr>
                        <a:t>2</a:t>
                      </a: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cs typeface="Times New Roman" pitchFamily="18" charset="0"/>
                        </a:rPr>
                        <a:t>1508</a:t>
                      </a: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cs typeface="Times New Roman" pitchFamily="18" charset="0"/>
                        </a:rPr>
                        <a:t>3016</a:t>
                      </a: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cs typeface="Times New Roman" pitchFamily="18" charset="0"/>
                        </a:rPr>
                        <a:t>4</a:t>
                      </a:r>
                    </a:p>
                  </a:txBody>
                  <a:tcPr marT="45726" marB="45726" horzOverflow="overflow"/>
                </a:tc>
              </a:tr>
              <a:tr h="370840">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cs typeface="Times New Roman" pitchFamily="18" charset="0"/>
                        </a:rPr>
                        <a:t>3</a:t>
                      </a: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cs typeface="Times New Roman" pitchFamily="18" charset="0"/>
                        </a:rPr>
                        <a:t>1466</a:t>
                      </a: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cs typeface="Times New Roman" pitchFamily="18" charset="0"/>
                        </a:rPr>
                        <a:t>4398</a:t>
                      </a: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cs typeface="Times New Roman" pitchFamily="18" charset="0"/>
                        </a:rPr>
                        <a:t>9</a:t>
                      </a:r>
                    </a:p>
                  </a:txBody>
                  <a:tcPr marT="45726" marB="45726" horzOverflow="overflow"/>
                </a:tc>
              </a:tr>
              <a:tr h="370840">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cs typeface="Times New Roman" pitchFamily="18" charset="0"/>
                        </a:rPr>
                        <a:t>4</a:t>
                      </a: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cs typeface="Times New Roman" pitchFamily="18" charset="0"/>
                        </a:rPr>
                        <a:t>1928</a:t>
                      </a: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cs typeface="Times New Roman" pitchFamily="18" charset="0"/>
                        </a:rPr>
                        <a:t>7712</a:t>
                      </a: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cs typeface="Times New Roman" pitchFamily="18" charset="0"/>
                        </a:rPr>
                        <a:t>16</a:t>
                      </a:r>
                    </a:p>
                  </a:txBody>
                  <a:tcPr marT="45726" marB="45726" horzOverflow="overflow"/>
                </a:tc>
              </a:tr>
              <a:tr h="370840">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cs typeface="Times New Roman" pitchFamily="18" charset="0"/>
                        </a:rPr>
                        <a:t>5</a:t>
                      </a: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cs typeface="Times New Roman" pitchFamily="18" charset="0"/>
                        </a:rPr>
                        <a:t>2052</a:t>
                      </a: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cs typeface="Times New Roman" pitchFamily="18" charset="0"/>
                        </a:rPr>
                        <a:t>10260</a:t>
                      </a: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cs typeface="Times New Roman" pitchFamily="18" charset="0"/>
                        </a:rPr>
                        <a:t>25</a:t>
                      </a:r>
                    </a:p>
                  </a:txBody>
                  <a:tcPr marT="45726" marB="45726" horzOverflow="overflow"/>
                </a:tc>
              </a:tr>
              <a:tr h="370840">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cs typeface="Times New Roman" pitchFamily="18" charset="0"/>
                        </a:rPr>
                        <a:t>6</a:t>
                      </a: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cs typeface="Times New Roman" pitchFamily="18" charset="0"/>
                        </a:rPr>
                        <a:t>2114</a:t>
                      </a: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cs typeface="Times New Roman" pitchFamily="18" charset="0"/>
                        </a:rPr>
                        <a:t>12684</a:t>
                      </a: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mn-lt"/>
                          <a:cs typeface="Times New Roman" pitchFamily="18" charset="0"/>
                        </a:rPr>
                        <a:t>36</a:t>
                      </a:r>
                    </a:p>
                  </a:txBody>
                  <a:tcPr marT="45726" marB="45726" horzOverflow="overflow"/>
                </a:tc>
              </a:tr>
              <a:tr h="370840">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noProof="0" dirty="0" smtClean="0">
                          <a:ln>
                            <a:noFill/>
                          </a:ln>
                          <a:solidFill>
                            <a:srgbClr val="CC0099"/>
                          </a:solidFill>
                          <a:effectLst/>
                          <a:latin typeface="+mn-lt"/>
                          <a:cs typeface="Times New Roman" pitchFamily="18" charset="0"/>
                        </a:rPr>
                        <a:t>ΣΧ = 21</a:t>
                      </a:r>
                    </a:p>
                  </a:txBody>
                  <a:tcPr marT="45726" marB="45726" horzOverflow="overflow">
                    <a:solidFill>
                      <a:srgbClr val="FFCCFF"/>
                    </a:solid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noProof="0" dirty="0" smtClean="0">
                          <a:ln>
                            <a:noFill/>
                          </a:ln>
                          <a:solidFill>
                            <a:srgbClr val="CC0099"/>
                          </a:solidFill>
                          <a:effectLst/>
                          <a:latin typeface="+mn-lt"/>
                          <a:cs typeface="Times New Roman" pitchFamily="18" charset="0"/>
                        </a:rPr>
                        <a:t>ΣΥ = 11571</a:t>
                      </a:r>
                    </a:p>
                  </a:txBody>
                  <a:tcPr marT="45726" marB="45726" horzOverflow="overflow">
                    <a:solidFill>
                      <a:srgbClr val="FFCCFF"/>
                    </a:solid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noProof="0" dirty="0" smtClean="0">
                          <a:ln>
                            <a:noFill/>
                          </a:ln>
                          <a:solidFill>
                            <a:srgbClr val="CC0099"/>
                          </a:solidFill>
                          <a:effectLst/>
                          <a:latin typeface="+mn-lt"/>
                          <a:cs typeface="Times New Roman" pitchFamily="18" charset="0"/>
                        </a:rPr>
                        <a:t>ΣΧΥ = 39360</a:t>
                      </a:r>
                    </a:p>
                  </a:txBody>
                  <a:tcPr marT="45726" marB="45726" horzOverflow="overflow">
                    <a:solidFill>
                      <a:srgbClr val="FFCCFF"/>
                    </a:solid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noProof="0" dirty="0" smtClean="0">
                          <a:ln>
                            <a:noFill/>
                          </a:ln>
                          <a:solidFill>
                            <a:srgbClr val="CC0099"/>
                          </a:solidFill>
                          <a:effectLst/>
                          <a:latin typeface="+mn-lt"/>
                          <a:cs typeface="Times New Roman" pitchFamily="18" charset="0"/>
                        </a:rPr>
                        <a:t>ΣΧ</a:t>
                      </a:r>
                      <a:r>
                        <a:rPr kumimoji="0" lang="el-GR" sz="2000" b="1" i="0" u="none" strike="noStrike" cap="none" normalizeH="0" baseline="30000" noProof="0" dirty="0" smtClean="0">
                          <a:ln>
                            <a:noFill/>
                          </a:ln>
                          <a:solidFill>
                            <a:srgbClr val="CC0099"/>
                          </a:solidFill>
                          <a:effectLst/>
                          <a:latin typeface="+mn-lt"/>
                          <a:cs typeface="Times New Roman" pitchFamily="18" charset="0"/>
                        </a:rPr>
                        <a:t>2 </a:t>
                      </a:r>
                      <a:r>
                        <a:rPr kumimoji="0" lang="el-GR" sz="2000" b="1" i="0" u="none" strike="noStrike" cap="none" normalizeH="0" baseline="0" noProof="0" dirty="0" smtClean="0">
                          <a:ln>
                            <a:noFill/>
                          </a:ln>
                          <a:solidFill>
                            <a:srgbClr val="CC0099"/>
                          </a:solidFill>
                          <a:effectLst/>
                          <a:latin typeface="+mn-lt"/>
                          <a:cs typeface="Times New Roman" pitchFamily="18" charset="0"/>
                        </a:rPr>
                        <a:t>= 91</a:t>
                      </a:r>
                    </a:p>
                  </a:txBody>
                  <a:tcPr marT="45726" marB="45726" horzOverflow="overflow">
                    <a:solidFill>
                      <a:srgbClr val="FFCCFF"/>
                    </a:solidFill>
                  </a:tcPr>
                </a:tc>
              </a:tr>
              <a:tr h="370840">
                <a:tc gridSpan="4">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n-US" sz="2000" b="1" i="0" u="none" strike="noStrike" cap="none" normalizeH="0" baseline="0" noProof="0" dirty="0" smtClean="0">
                          <a:ln>
                            <a:noFill/>
                          </a:ln>
                          <a:solidFill>
                            <a:srgbClr val="CC0099"/>
                          </a:solidFill>
                          <a:effectLst/>
                          <a:latin typeface="+mn-lt"/>
                          <a:cs typeface="Times New Roman" pitchFamily="18" charset="0"/>
                        </a:rPr>
                        <a:t>n</a:t>
                      </a:r>
                      <a:r>
                        <a:rPr kumimoji="0" lang="el-GR" sz="2000" b="1" i="0" u="none" strike="noStrike" cap="none" normalizeH="0" baseline="0" noProof="0" dirty="0" smtClean="0">
                          <a:ln>
                            <a:noFill/>
                          </a:ln>
                          <a:solidFill>
                            <a:srgbClr val="CC0099"/>
                          </a:solidFill>
                          <a:effectLst/>
                          <a:latin typeface="+mn-lt"/>
                          <a:cs typeface="Times New Roman" pitchFamily="18" charset="0"/>
                        </a:rPr>
                        <a:t> = 7</a:t>
                      </a:r>
                    </a:p>
                  </a:txBody>
                  <a:tcPr marT="45726" marB="45726" horzOverflow="overflow">
                    <a:solidFill>
                      <a:srgbClr val="FFCCFF"/>
                    </a:solidFill>
                  </a:tcPr>
                </a:tc>
                <a:tc hMerge="1">
                  <a:txBody>
                    <a:bodyPr/>
                    <a:lstStyle/>
                    <a:p>
                      <a:endParaRPr lang="el-GR" dirty="0"/>
                    </a:p>
                  </a:txBody>
                  <a:tcPr/>
                </a:tc>
                <a:tc hMerge="1">
                  <a:txBody>
                    <a:bodyPr/>
                    <a:lstStyle/>
                    <a:p>
                      <a:endParaRPr lang="el-GR" dirty="0"/>
                    </a:p>
                  </a:txBody>
                  <a:tcPr/>
                </a:tc>
                <a:tc hMerge="1">
                  <a:txBody>
                    <a:bodyPr/>
                    <a:lstStyle/>
                    <a:p>
                      <a:endParaRPr lang="el-GR" sz="2000" dirty="0">
                        <a:latin typeface="+mn-lt"/>
                      </a:endParaRPr>
                    </a:p>
                  </a:txBody>
                  <a:tcPr/>
                </a:tc>
              </a:tr>
            </a:tbl>
          </a:graphicData>
        </a:graphic>
      </p:graphicFrame>
      <p:sp>
        <p:nvSpPr>
          <p:cNvPr id="4" name="Θέση υποσέλιδου 1"/>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p:cNvSpPr>
            <a:spLocks noGrp="1"/>
          </p:cNvSpPr>
          <p:nvPr>
            <p:ph type="sldNum" sz="quarter" idx="12"/>
          </p:nvPr>
        </p:nvSpPr>
        <p:spPr/>
        <p:txBody>
          <a:bodyPr/>
          <a:lstStyle/>
          <a:p>
            <a:fld id="{FD6776F1-B134-4906-A568-DD060EFEB6BE}" type="slidenum">
              <a:rPr lang="el-GR" sz="1400" smtClean="0">
                <a:solidFill>
                  <a:schemeClr val="tx1"/>
                </a:solidFill>
              </a:rPr>
              <a:t>25</a:t>
            </a:fld>
            <a:endParaRPr lang="el-GR" sz="1400" dirty="0">
              <a:solidFill>
                <a:schemeClr val="tx1"/>
              </a:solidFill>
            </a:endParaRPr>
          </a:p>
        </p:txBody>
      </p:sp>
    </p:spTree>
    <p:extLst>
      <p:ext uri="{BB962C8B-B14F-4D97-AF65-F5344CB8AC3E}">
        <p14:creationId xmlns:p14="http://schemas.microsoft.com/office/powerpoint/2010/main" val="2032581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Η γραφική απεικόνιση του παραδείγματος</a:t>
            </a:r>
            <a:endParaRPr lang="el-GR" dirty="0"/>
          </a:p>
        </p:txBody>
      </p:sp>
      <p:pic>
        <p:nvPicPr>
          <p:cNvPr id="6" name="Θέση περιεχομένου 1" descr="Εικόνα στην οποία φαίνεται η διαδικασία για την εύρεση της ζήτησης για το έτος 2013. Πιο αναλυτικά, αναγράφονται οι τιμές των παραμέτρων a και b. Βρίσκουμε από τους τύπους που δόθηκαν πριν, τις τιμές a = 1155, και b = 166. Έτσι στην εξίσωση ψ τόνος = a + b * χ, αντικαθιστούμε τις τιμές των a και b, και όπου χ βάζουμε τον αριθμό 7, που αντιστοιχεί στο έτος 2013. Και τελικά, το  ψ τόνος 7 είναι ίσο με 2317, που είναι η πρόβλεψη για την ζήτηση του έτους 201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556792"/>
            <a:ext cx="7151750" cy="4852383"/>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26</a:t>
            </a:fld>
            <a:endParaRPr lang="el-GR" sz="1400" dirty="0">
              <a:solidFill>
                <a:schemeClr val="tx1"/>
              </a:solidFill>
            </a:endParaRPr>
          </a:p>
        </p:txBody>
      </p:sp>
    </p:spTree>
    <p:extLst>
      <p:ext uri="{BB962C8B-B14F-4D97-AF65-F5344CB8AC3E}">
        <p14:creationId xmlns:p14="http://schemas.microsoft.com/office/powerpoint/2010/main" val="2082648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a:t>Τ</a:t>
            </a:r>
            <a:r>
              <a:rPr lang="el-GR" b="1" dirty="0" smtClean="0"/>
              <a:t>υπικό σφάλμα πρόβλεψης</a:t>
            </a:r>
            <a:endParaRPr lang="el-GR" dirty="0"/>
          </a:p>
        </p:txBody>
      </p:sp>
      <p:graphicFrame>
        <p:nvGraphicFramePr>
          <p:cNvPr id="8" name="Θέση περιεχομένου 1" descr="Εικόνα με τις εξής μαθηματικές εξισώσεις:&#10;S του y, = τετραγωνική ρίζα του, αριθμητής, σ επί, ψ - ψ τόνος, και όλο στο τετράγωνο. Παρονομαστής n -2. Ίσον, τετραγωνική ρίζα του, 57477 διά 7 -2. Ίσον, 107 κόμμα 2.&#10;Π.χ. για διάστημα εμπιστοσύνης 95%, z = 1 κόμμα 96.  Υ τόνος + πλην z * s του y = 2317 + πλην 1.96 * 107.2 = 2317 + 210. Συνεπώς: Υ τόνος min = 2317 -210 - 2107. Υ τόνος max = 2317 +210 = 2527. "/>
          <p:cNvGraphicFramePr>
            <a:graphicFrameLocks noChangeAspect="1"/>
          </p:cNvGraphicFramePr>
          <p:nvPr>
            <p:extLst>
              <p:ext uri="{D42A27DB-BD31-4B8C-83A1-F6EECF244321}">
                <p14:modId xmlns:p14="http://schemas.microsoft.com/office/powerpoint/2010/main" val="1746294086"/>
              </p:ext>
            </p:extLst>
          </p:nvPr>
        </p:nvGraphicFramePr>
        <p:xfrm>
          <a:off x="1187624" y="1383407"/>
          <a:ext cx="6840760" cy="4925913"/>
        </p:xfrm>
        <a:graphic>
          <a:graphicData uri="http://schemas.openxmlformats.org/presentationml/2006/ole">
            <mc:AlternateContent xmlns:mc="http://schemas.openxmlformats.org/markup-compatibility/2006">
              <mc:Choice xmlns:v="urn:schemas-microsoft-com:vml" Requires="v">
                <p:oleObj spid="_x0000_s2176" name="Εξίσωση" r:id="rId4" imgW="2895480" imgH="2057400" progId="Equation.3">
                  <p:embed/>
                </p:oleObj>
              </mc:Choice>
              <mc:Fallback>
                <p:oleObj name="Εξίσωση" r:id="rId4" imgW="2895480" imgH="2057400" progId="Equation.3">
                  <p:embed/>
                  <p:pic>
                    <p:nvPicPr>
                      <p:cNvPr id="0" name="Object 7"/>
                      <p:cNvPicPr>
                        <a:picLocks noChangeAspect="1" noChangeArrowheads="1"/>
                      </p:cNvPicPr>
                      <p:nvPr/>
                    </p:nvPicPr>
                    <p:blipFill>
                      <a:blip r:embed="rId5"/>
                      <a:srcRect/>
                      <a:stretch>
                        <a:fillRect/>
                      </a:stretch>
                    </p:blipFill>
                    <p:spPr bwMode="auto">
                      <a:xfrm>
                        <a:off x="1187624" y="1383407"/>
                        <a:ext cx="6840760" cy="4925913"/>
                      </a:xfrm>
                      <a:prstGeom prst="rect">
                        <a:avLst/>
                      </a:prstGeom>
                      <a:noFill/>
                      <a:ln>
                        <a:noFill/>
                      </a:ln>
                      <a:effectLst/>
                    </p:spPr>
                  </p:pic>
                </p:oleObj>
              </mc:Fallback>
            </mc:AlternateContent>
          </a:graphicData>
        </a:graphic>
      </p:graphicFrame>
      <p:sp>
        <p:nvSpPr>
          <p:cNvPr id="4" name="Θέση υποσέλιδου 1"/>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p:cNvSpPr>
            <a:spLocks noGrp="1"/>
          </p:cNvSpPr>
          <p:nvPr>
            <p:ph type="sldNum" sz="quarter" idx="12"/>
          </p:nvPr>
        </p:nvSpPr>
        <p:spPr/>
        <p:txBody>
          <a:bodyPr/>
          <a:lstStyle/>
          <a:p>
            <a:fld id="{FD6776F1-B134-4906-A568-DD060EFEB6BE}" type="slidenum">
              <a:rPr lang="el-GR" sz="1400" smtClean="0">
                <a:solidFill>
                  <a:schemeClr val="tx1"/>
                </a:solidFill>
              </a:rPr>
              <a:t>27</a:t>
            </a:fld>
            <a:endParaRPr lang="el-GR" sz="1400" dirty="0">
              <a:solidFill>
                <a:schemeClr val="tx1"/>
              </a:solidFill>
            </a:endParaRPr>
          </a:p>
        </p:txBody>
      </p:sp>
    </p:spTree>
    <p:custDataLst>
      <p:tags r:id="rId2"/>
    </p:custDataLst>
    <p:extLst>
      <p:ext uri="{BB962C8B-B14F-4D97-AF65-F5344CB8AC3E}">
        <p14:creationId xmlns:p14="http://schemas.microsoft.com/office/powerpoint/2010/main" val="2437668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bwMode="gray"/>
        <p:txBody>
          <a:bodyPr>
            <a:noAutofit/>
          </a:bodyPr>
          <a:lstStyle/>
          <a:p>
            <a:pPr lvl="0" fontAlgn="base">
              <a:spcBef>
                <a:spcPct val="50000"/>
              </a:spcBef>
              <a:spcAft>
                <a:spcPct val="0"/>
              </a:spcAft>
              <a:defRPr/>
            </a:pPr>
            <a:r>
              <a:rPr lang="el-GR" b="1" dirty="0" smtClean="0">
                <a:latin typeface="+mn-lt"/>
              </a:rPr>
              <a:t>Μέθοδος ελαχίστων τετραγώνων (1 από 2)</a:t>
            </a:r>
            <a:endParaRPr lang="el-GR" sz="4800" dirty="0">
              <a:latin typeface="+mn-lt"/>
            </a:endParaRPr>
          </a:p>
        </p:txBody>
      </p:sp>
      <p:graphicFrame>
        <p:nvGraphicFramePr>
          <p:cNvPr id="6" name="Θέση περιεχομένου 1" descr="Πίνακας: Πρώτη γραμμή. Έτος 2006, ετήσιες πωλήσεις 1760000, ζήτηση ψ 1.76, χ = 1, χ τετράγωνο = 1, χ*ψ= 1,76. Δεύτερη γραμμή, έτος 2007, πωλήσεις 2120000, ζήτηση ψ 2,12, χ= 2, χ τετράγωνο = 4, χ*ψ = 4,24. Και ο πίνακας συνεχίζει μέχρι και το έτος 2012. Τα σύνολα που προκύπτουν στο τέλος του πίνακα έιναι τα εξής: Ζήτηση ψ = 19.78. Χ= 28, χ τετράγωνο 140. Χ*Ψ= 89.35."/>
          <p:cNvGraphicFramePr>
            <a:graphicFrameLocks noGrp="1"/>
          </p:cNvGraphicFramePr>
          <p:nvPr>
            <p:ph idx="1"/>
            <p:custDataLst>
              <p:tags r:id="rId1"/>
            </p:custDataLst>
            <p:extLst>
              <p:ext uri="{D42A27DB-BD31-4B8C-83A1-F6EECF244321}">
                <p14:modId xmlns:p14="http://schemas.microsoft.com/office/powerpoint/2010/main" val="3212610645"/>
              </p:ext>
            </p:extLst>
          </p:nvPr>
        </p:nvGraphicFramePr>
        <p:xfrm>
          <a:off x="539552" y="1664596"/>
          <a:ext cx="8136904" cy="4579684"/>
        </p:xfrm>
        <a:graphic>
          <a:graphicData uri="http://schemas.openxmlformats.org/drawingml/2006/table">
            <a:tbl>
              <a:tblPr firstRow="1" firstCol="1" bandRow="1">
                <a:tableStyleId>{5940675A-B579-460E-94D1-54222C63F5DA}</a:tableStyleId>
              </a:tblPr>
              <a:tblGrid>
                <a:gridCol w="1152128"/>
                <a:gridCol w="1642392"/>
                <a:gridCol w="1587624"/>
                <a:gridCol w="1080120"/>
                <a:gridCol w="1090464"/>
                <a:gridCol w="1584176"/>
              </a:tblGrid>
              <a:tr h="370840">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0" u="none" strike="noStrike" cap="none" normalizeH="0" baseline="0" noProof="0" dirty="0" smtClean="0">
                          <a:ln>
                            <a:noFill/>
                          </a:ln>
                          <a:solidFill>
                            <a:schemeClr val="tx1"/>
                          </a:solidFill>
                          <a:effectLst/>
                          <a:latin typeface="+mn-lt"/>
                          <a:cs typeface="Times New Roman" pitchFamily="18" charset="0"/>
                        </a:rPr>
                        <a:t>Έτος</a:t>
                      </a:r>
                    </a:p>
                  </a:txBody>
                  <a:tcPr marT="45726" marB="45726" anchor="ct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u="none" strike="noStrike" cap="none" normalizeH="0" baseline="0" noProof="0" dirty="0" smtClean="0">
                          <a:ln>
                            <a:noFill/>
                          </a:ln>
                          <a:solidFill>
                            <a:schemeClr val="tx1"/>
                          </a:solidFill>
                          <a:effectLst/>
                          <a:latin typeface="+mn-lt"/>
                        </a:rPr>
                        <a:t>Ετήσιες Πωλήσεις</a:t>
                      </a:r>
                      <a:endParaRPr kumimoji="0" lang="el-GR" sz="2400" b="1" i="0" u="none" strike="noStrike" cap="none" normalizeH="0" baseline="0" noProof="0" dirty="0" smtClean="0">
                        <a:ln>
                          <a:noFill/>
                        </a:ln>
                        <a:solidFill>
                          <a:schemeClr val="tx1"/>
                        </a:solidFill>
                        <a:effectLst/>
                        <a:latin typeface="+mn-lt"/>
                        <a:cs typeface="Times New Roman" pitchFamily="18" charset="0"/>
                      </a:endParaRPr>
                    </a:p>
                  </a:txBody>
                  <a:tcPr marT="45726" marB="45726" anchor="ct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u="none" strike="noStrike" cap="none" normalizeH="0" baseline="0" noProof="0" dirty="0" smtClean="0">
                          <a:ln>
                            <a:noFill/>
                          </a:ln>
                          <a:solidFill>
                            <a:schemeClr val="tx1"/>
                          </a:solidFill>
                          <a:effectLst/>
                          <a:latin typeface="+mn-lt"/>
                        </a:rPr>
                        <a:t>Ζήτηση Υ (10</a:t>
                      </a:r>
                      <a:r>
                        <a:rPr kumimoji="0" lang="el-GR" sz="2400" b="1" u="none" strike="noStrike" cap="none" normalizeH="0" baseline="30000" noProof="0" dirty="0" smtClean="0">
                          <a:ln>
                            <a:noFill/>
                          </a:ln>
                          <a:solidFill>
                            <a:schemeClr val="tx1"/>
                          </a:solidFill>
                          <a:effectLst/>
                          <a:latin typeface="+mn-lt"/>
                        </a:rPr>
                        <a:t>6</a:t>
                      </a:r>
                      <a:r>
                        <a:rPr kumimoji="0" lang="el-GR" sz="2400" b="1" u="none" strike="noStrike" cap="none" normalizeH="0" baseline="0" noProof="0" dirty="0" smtClean="0">
                          <a:ln>
                            <a:noFill/>
                          </a:ln>
                          <a:solidFill>
                            <a:schemeClr val="tx1"/>
                          </a:solidFill>
                          <a:effectLst/>
                          <a:latin typeface="+mn-lt"/>
                        </a:rPr>
                        <a:t>)</a:t>
                      </a:r>
                      <a:endParaRPr kumimoji="0" lang="el-GR" sz="2400" b="1" i="0" u="none" strike="noStrike" cap="none" normalizeH="0" baseline="0" noProof="0" dirty="0" smtClean="0">
                        <a:ln>
                          <a:noFill/>
                        </a:ln>
                        <a:solidFill>
                          <a:schemeClr val="tx1"/>
                        </a:solidFill>
                        <a:effectLst/>
                        <a:latin typeface="+mn-lt"/>
                        <a:cs typeface="Times New Roman" pitchFamily="18" charset="0"/>
                      </a:endParaRPr>
                    </a:p>
                  </a:txBody>
                  <a:tcPr marT="45726" marB="45726" anchor="ct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u="none" strike="noStrike" cap="none" normalizeH="0" baseline="0" noProof="0" dirty="0" smtClean="0">
                          <a:ln>
                            <a:noFill/>
                          </a:ln>
                          <a:solidFill>
                            <a:schemeClr val="tx1"/>
                          </a:solidFill>
                          <a:effectLst/>
                          <a:latin typeface="+mn-lt"/>
                        </a:rPr>
                        <a:t>X</a:t>
                      </a:r>
                      <a:endParaRPr kumimoji="0" lang="el-GR" sz="2400" b="1" i="0" u="none" strike="noStrike" cap="none" normalizeH="0" baseline="0" noProof="0" dirty="0" smtClean="0">
                        <a:ln>
                          <a:noFill/>
                        </a:ln>
                        <a:solidFill>
                          <a:schemeClr val="tx1"/>
                        </a:solidFill>
                        <a:effectLst/>
                        <a:latin typeface="+mn-lt"/>
                        <a:cs typeface="Times New Roman" pitchFamily="18" charset="0"/>
                      </a:endParaRPr>
                    </a:p>
                  </a:txBody>
                  <a:tcPr marT="45726" marB="45726" anchor="ct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u="none" strike="noStrike" cap="none" normalizeH="0" baseline="0" noProof="0" dirty="0" smtClean="0">
                          <a:ln>
                            <a:noFill/>
                          </a:ln>
                          <a:solidFill>
                            <a:schemeClr val="tx1"/>
                          </a:solidFill>
                          <a:effectLst/>
                          <a:latin typeface="+mn-lt"/>
                        </a:rPr>
                        <a:t>X</a:t>
                      </a:r>
                      <a:r>
                        <a:rPr kumimoji="0" lang="el-GR" sz="2400" b="1" u="none" strike="noStrike" cap="none" normalizeH="0" baseline="30000" noProof="0" dirty="0" smtClean="0">
                          <a:ln>
                            <a:noFill/>
                          </a:ln>
                          <a:solidFill>
                            <a:schemeClr val="tx1"/>
                          </a:solidFill>
                          <a:effectLst/>
                          <a:latin typeface="+mn-lt"/>
                        </a:rPr>
                        <a:t>2</a:t>
                      </a:r>
                      <a:r>
                        <a:rPr kumimoji="0" lang="el-GR" sz="2400" b="1" u="none" strike="noStrike" cap="none" normalizeH="0" baseline="0" noProof="0" dirty="0" smtClean="0">
                          <a:ln>
                            <a:noFill/>
                          </a:ln>
                          <a:solidFill>
                            <a:schemeClr val="tx1"/>
                          </a:solidFill>
                          <a:effectLst/>
                          <a:latin typeface="+mn-lt"/>
                        </a:rPr>
                        <a:t> </a:t>
                      </a:r>
                      <a:endParaRPr kumimoji="0" lang="el-GR" sz="2400" b="1" i="0" u="none" strike="noStrike" cap="none" normalizeH="0" baseline="0" noProof="0" dirty="0" smtClean="0">
                        <a:ln>
                          <a:noFill/>
                        </a:ln>
                        <a:solidFill>
                          <a:schemeClr val="tx1"/>
                        </a:solidFill>
                        <a:effectLst/>
                        <a:latin typeface="+mn-lt"/>
                        <a:cs typeface="Times New Roman" pitchFamily="18" charset="0"/>
                      </a:endParaRPr>
                    </a:p>
                  </a:txBody>
                  <a:tcPr marT="45726" marB="45726" anchor="ct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u="none" strike="noStrike" cap="none" normalizeH="0" baseline="0" noProof="0" dirty="0" smtClean="0">
                          <a:ln>
                            <a:noFill/>
                          </a:ln>
                          <a:solidFill>
                            <a:schemeClr val="tx1"/>
                          </a:solidFill>
                          <a:effectLst/>
                          <a:latin typeface="+mn-lt"/>
                        </a:rPr>
                        <a:t>X* Y</a:t>
                      </a:r>
                      <a:endParaRPr kumimoji="0" lang="el-GR" sz="2400" b="1" i="0" u="none" strike="noStrike" cap="none" normalizeH="0" baseline="0" noProof="0" dirty="0" smtClean="0">
                        <a:ln>
                          <a:noFill/>
                        </a:ln>
                        <a:solidFill>
                          <a:schemeClr val="tx1"/>
                        </a:solidFill>
                        <a:effectLst/>
                        <a:latin typeface="+mn-lt"/>
                        <a:cs typeface="Times New Roman" pitchFamily="18" charset="0"/>
                      </a:endParaRPr>
                    </a:p>
                  </a:txBody>
                  <a:tcPr marT="45726" marB="45726" anchor="ctr" horzOverflow="overflow">
                    <a:solidFill>
                      <a:schemeClr val="bg1">
                        <a:lumMod val="95000"/>
                      </a:schemeClr>
                    </a:solidFill>
                  </a:tcPr>
                </a:tc>
              </a:tr>
              <a:tr h="473172">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0" u="none" strike="noStrike" cap="none" normalizeH="0" baseline="0" noProof="0" dirty="0" smtClean="0">
                          <a:ln>
                            <a:noFill/>
                          </a:ln>
                          <a:solidFill>
                            <a:schemeClr val="tx1"/>
                          </a:solidFill>
                          <a:effectLst/>
                          <a:latin typeface="+mn-lt"/>
                          <a:cs typeface="Times New Roman" pitchFamily="18" charset="0"/>
                        </a:rPr>
                        <a:t>2006</a:t>
                      </a:r>
                    </a:p>
                  </a:txBody>
                  <a:tcPr marT="45726" marB="45726"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u="none" strike="noStrike" cap="none" normalizeH="0" baseline="0" noProof="0" dirty="0" smtClean="0">
                          <a:ln>
                            <a:noFill/>
                          </a:ln>
                          <a:solidFill>
                            <a:schemeClr val="tx1"/>
                          </a:solidFill>
                          <a:effectLst/>
                          <a:latin typeface="+mn-lt"/>
                        </a:rPr>
                        <a:t>1.760.000</a:t>
                      </a:r>
                      <a:endParaRPr kumimoji="0" lang="el-GR" sz="2000" b="0" i="0" u="none" strike="noStrike" cap="none" normalizeH="0" baseline="0" noProof="0" dirty="0" smtClean="0">
                        <a:ln>
                          <a:noFill/>
                        </a:ln>
                        <a:solidFill>
                          <a:schemeClr val="tx1"/>
                        </a:solidFill>
                        <a:effectLst/>
                        <a:latin typeface="+mn-lt"/>
                        <a:cs typeface="Times New Roman" pitchFamily="18"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u="none" strike="noStrike" cap="none" normalizeH="0" baseline="0" noProof="0" dirty="0" smtClean="0">
                          <a:ln>
                            <a:noFill/>
                          </a:ln>
                          <a:solidFill>
                            <a:schemeClr val="tx1"/>
                          </a:solidFill>
                          <a:effectLst/>
                          <a:latin typeface="+mn-lt"/>
                        </a:rPr>
                        <a:t>1,76</a:t>
                      </a:r>
                      <a:endParaRPr kumimoji="0" lang="el-GR" sz="2000" b="0" i="0" u="none" strike="noStrike" cap="none" normalizeH="0" baseline="0" noProof="0" dirty="0" smtClean="0">
                        <a:ln>
                          <a:noFill/>
                        </a:ln>
                        <a:solidFill>
                          <a:schemeClr val="tx1"/>
                        </a:solidFill>
                        <a:effectLst/>
                        <a:latin typeface="+mn-lt"/>
                        <a:cs typeface="Times New Roman" pitchFamily="18"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u="none" strike="noStrike" cap="none" normalizeH="0" baseline="0" noProof="0" dirty="0" smtClean="0">
                          <a:ln>
                            <a:noFill/>
                          </a:ln>
                          <a:solidFill>
                            <a:schemeClr val="tx1"/>
                          </a:solidFill>
                          <a:effectLst/>
                          <a:latin typeface="+mn-lt"/>
                        </a:rPr>
                        <a:t>1</a:t>
                      </a:r>
                      <a:endParaRPr kumimoji="0" lang="el-GR" sz="2000" b="0" i="0" u="none" strike="noStrike" cap="none" normalizeH="0" baseline="0" noProof="0" dirty="0" smtClean="0">
                        <a:ln>
                          <a:noFill/>
                        </a:ln>
                        <a:solidFill>
                          <a:schemeClr val="tx1"/>
                        </a:solidFill>
                        <a:effectLst/>
                        <a:latin typeface="+mn-lt"/>
                        <a:cs typeface="Times New Roman" pitchFamily="18"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u="none" strike="noStrike" cap="none" normalizeH="0" baseline="0" noProof="0" dirty="0" smtClean="0">
                          <a:ln>
                            <a:noFill/>
                          </a:ln>
                          <a:solidFill>
                            <a:schemeClr val="tx1"/>
                          </a:solidFill>
                          <a:effectLst/>
                          <a:latin typeface="+mn-lt"/>
                        </a:rPr>
                        <a:t>1</a:t>
                      </a:r>
                      <a:endParaRPr kumimoji="0" lang="el-GR" sz="2000" b="0" i="0" u="none" strike="noStrike" cap="none" normalizeH="0" baseline="0" noProof="0" dirty="0" smtClean="0">
                        <a:ln>
                          <a:noFill/>
                        </a:ln>
                        <a:solidFill>
                          <a:schemeClr val="tx1"/>
                        </a:solidFill>
                        <a:effectLst/>
                        <a:latin typeface="+mn-lt"/>
                        <a:cs typeface="Times New Roman" pitchFamily="18"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u="none" strike="noStrike" cap="none" normalizeH="0" baseline="0" noProof="0" dirty="0" smtClean="0">
                          <a:ln>
                            <a:noFill/>
                          </a:ln>
                          <a:solidFill>
                            <a:schemeClr val="tx1"/>
                          </a:solidFill>
                          <a:effectLst/>
                          <a:latin typeface="+mn-lt"/>
                        </a:rPr>
                        <a:t>1,76</a:t>
                      </a:r>
                      <a:endParaRPr kumimoji="0" lang="el-GR" sz="2000" b="0" i="0" u="none" strike="noStrike" cap="none" normalizeH="0" baseline="0" noProof="0" dirty="0" smtClean="0">
                        <a:ln>
                          <a:noFill/>
                        </a:ln>
                        <a:solidFill>
                          <a:schemeClr val="tx1"/>
                        </a:solidFill>
                        <a:effectLst/>
                        <a:latin typeface="+mn-lt"/>
                        <a:cs typeface="Times New Roman" pitchFamily="18" charset="0"/>
                      </a:endParaRPr>
                    </a:p>
                  </a:txBody>
                  <a:tcPr marT="45726" marB="45726" horzOverflow="overflow"/>
                </a:tc>
              </a:tr>
              <a:tr h="432048">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0" u="none" strike="noStrike" cap="none" normalizeH="0" baseline="0" noProof="0" dirty="0" smtClean="0">
                          <a:ln>
                            <a:noFill/>
                          </a:ln>
                          <a:solidFill>
                            <a:schemeClr val="tx1"/>
                          </a:solidFill>
                          <a:effectLst/>
                          <a:latin typeface="+mn-lt"/>
                          <a:cs typeface="Times New Roman" pitchFamily="18" charset="0"/>
                        </a:rPr>
                        <a:t>2007</a:t>
                      </a:r>
                    </a:p>
                  </a:txBody>
                  <a:tcPr marT="45726" marB="45726"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u="none" strike="noStrike" cap="none" normalizeH="0" baseline="0" noProof="0" dirty="0" smtClean="0">
                          <a:ln>
                            <a:noFill/>
                          </a:ln>
                          <a:solidFill>
                            <a:schemeClr val="tx1"/>
                          </a:solidFill>
                          <a:effectLst/>
                          <a:latin typeface="+mn-lt"/>
                        </a:rPr>
                        <a:t>2.120.000</a:t>
                      </a:r>
                      <a:endParaRPr kumimoji="0" lang="el-GR" sz="2000" b="0" i="0" u="none" strike="noStrike" cap="none" normalizeH="0" baseline="0" noProof="0" dirty="0" smtClean="0">
                        <a:ln>
                          <a:noFill/>
                        </a:ln>
                        <a:solidFill>
                          <a:schemeClr val="tx1"/>
                        </a:solidFill>
                        <a:effectLst/>
                        <a:latin typeface="+mn-lt"/>
                        <a:cs typeface="Times New Roman" pitchFamily="18"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u="none" strike="noStrike" cap="none" normalizeH="0" baseline="0" noProof="0" dirty="0" smtClean="0">
                          <a:ln>
                            <a:noFill/>
                          </a:ln>
                          <a:solidFill>
                            <a:schemeClr val="tx1"/>
                          </a:solidFill>
                          <a:effectLst/>
                          <a:latin typeface="+mn-lt"/>
                        </a:rPr>
                        <a:t>2,12</a:t>
                      </a:r>
                      <a:endParaRPr kumimoji="0" lang="el-GR" sz="2000" b="0" i="0" u="none" strike="noStrike" cap="none" normalizeH="0" baseline="0" noProof="0" dirty="0" smtClean="0">
                        <a:ln>
                          <a:noFill/>
                        </a:ln>
                        <a:solidFill>
                          <a:schemeClr val="tx1"/>
                        </a:solidFill>
                        <a:effectLst/>
                        <a:latin typeface="+mn-lt"/>
                        <a:cs typeface="Times New Roman" pitchFamily="18"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u="none" strike="noStrike" cap="none" normalizeH="0" baseline="0" noProof="0" dirty="0" smtClean="0">
                          <a:ln>
                            <a:noFill/>
                          </a:ln>
                          <a:solidFill>
                            <a:schemeClr val="tx1"/>
                          </a:solidFill>
                          <a:effectLst/>
                          <a:latin typeface="+mn-lt"/>
                        </a:rPr>
                        <a:t>2</a:t>
                      </a:r>
                      <a:endParaRPr kumimoji="0" lang="el-GR" sz="2000" b="0" i="0" u="none" strike="noStrike" cap="none" normalizeH="0" baseline="0" noProof="0" dirty="0" smtClean="0">
                        <a:ln>
                          <a:noFill/>
                        </a:ln>
                        <a:solidFill>
                          <a:schemeClr val="tx1"/>
                        </a:solidFill>
                        <a:effectLst/>
                        <a:latin typeface="+mn-lt"/>
                        <a:cs typeface="Times New Roman" pitchFamily="18"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u="none" strike="noStrike" cap="none" normalizeH="0" baseline="0" noProof="0" dirty="0" smtClean="0">
                          <a:ln>
                            <a:noFill/>
                          </a:ln>
                          <a:solidFill>
                            <a:schemeClr val="tx1"/>
                          </a:solidFill>
                          <a:effectLst/>
                          <a:latin typeface="+mn-lt"/>
                        </a:rPr>
                        <a:t>4</a:t>
                      </a:r>
                      <a:endParaRPr kumimoji="0" lang="el-GR" sz="2000" b="0" i="0" u="none" strike="noStrike" cap="none" normalizeH="0" baseline="0" noProof="0" dirty="0" smtClean="0">
                        <a:ln>
                          <a:noFill/>
                        </a:ln>
                        <a:solidFill>
                          <a:schemeClr val="tx1"/>
                        </a:solidFill>
                        <a:effectLst/>
                        <a:latin typeface="+mn-lt"/>
                        <a:cs typeface="Times New Roman" pitchFamily="18"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u="none" strike="noStrike" cap="none" normalizeH="0" baseline="0" noProof="0" dirty="0" smtClean="0">
                          <a:ln>
                            <a:noFill/>
                          </a:ln>
                          <a:solidFill>
                            <a:schemeClr val="tx1"/>
                          </a:solidFill>
                          <a:effectLst/>
                          <a:latin typeface="+mn-lt"/>
                        </a:rPr>
                        <a:t>4,24</a:t>
                      </a:r>
                      <a:endParaRPr kumimoji="0" lang="el-GR" sz="2000" b="0" i="0" u="none" strike="noStrike" cap="none" normalizeH="0" baseline="0" noProof="0" dirty="0" smtClean="0">
                        <a:ln>
                          <a:noFill/>
                        </a:ln>
                        <a:solidFill>
                          <a:schemeClr val="tx1"/>
                        </a:solidFill>
                        <a:effectLst/>
                        <a:latin typeface="+mn-lt"/>
                        <a:cs typeface="Times New Roman" pitchFamily="18" charset="0"/>
                      </a:endParaRPr>
                    </a:p>
                  </a:txBody>
                  <a:tcPr marT="45726" marB="45726" horzOverflow="overflow"/>
                </a:tc>
              </a:tr>
              <a:tr h="432048">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0" u="none" strike="noStrike" cap="none" normalizeH="0" baseline="0" noProof="0" dirty="0" smtClean="0">
                          <a:ln>
                            <a:noFill/>
                          </a:ln>
                          <a:solidFill>
                            <a:schemeClr val="tx1"/>
                          </a:solidFill>
                          <a:effectLst/>
                          <a:latin typeface="+mn-lt"/>
                          <a:cs typeface="Times New Roman" pitchFamily="18" charset="0"/>
                        </a:rPr>
                        <a:t>2008</a:t>
                      </a:r>
                    </a:p>
                  </a:txBody>
                  <a:tcPr marT="45726" marB="45726"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u="none" strike="noStrike" cap="none" normalizeH="0" baseline="0" noProof="0" dirty="0" smtClean="0">
                          <a:ln>
                            <a:noFill/>
                          </a:ln>
                          <a:solidFill>
                            <a:schemeClr val="tx1"/>
                          </a:solidFill>
                          <a:effectLst/>
                          <a:latin typeface="+mn-lt"/>
                        </a:rPr>
                        <a:t>2.350.000</a:t>
                      </a:r>
                      <a:endParaRPr kumimoji="0" lang="el-GR" sz="2000" b="0" i="0" u="none" strike="noStrike" cap="none" normalizeH="0" baseline="0" noProof="0" dirty="0" smtClean="0">
                        <a:ln>
                          <a:noFill/>
                        </a:ln>
                        <a:solidFill>
                          <a:schemeClr val="tx1"/>
                        </a:solidFill>
                        <a:effectLst/>
                        <a:latin typeface="+mn-lt"/>
                        <a:cs typeface="Times New Roman" pitchFamily="18"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u="none" strike="noStrike" cap="none" normalizeH="0" baseline="0" noProof="0" dirty="0" smtClean="0">
                          <a:ln>
                            <a:noFill/>
                          </a:ln>
                          <a:solidFill>
                            <a:schemeClr val="tx1"/>
                          </a:solidFill>
                          <a:effectLst/>
                          <a:latin typeface="+mn-lt"/>
                        </a:rPr>
                        <a:t>2,35</a:t>
                      </a:r>
                      <a:endParaRPr kumimoji="0" lang="el-GR" sz="2000" b="0" i="0" u="none" strike="noStrike" cap="none" normalizeH="0" baseline="0" noProof="0" dirty="0" smtClean="0">
                        <a:ln>
                          <a:noFill/>
                        </a:ln>
                        <a:solidFill>
                          <a:schemeClr val="tx1"/>
                        </a:solidFill>
                        <a:effectLst/>
                        <a:latin typeface="+mn-lt"/>
                        <a:cs typeface="Times New Roman" pitchFamily="18"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u="none" strike="noStrike" cap="none" normalizeH="0" baseline="0" noProof="0" dirty="0" smtClean="0">
                          <a:ln>
                            <a:noFill/>
                          </a:ln>
                          <a:solidFill>
                            <a:schemeClr val="tx1"/>
                          </a:solidFill>
                          <a:effectLst/>
                          <a:latin typeface="+mn-lt"/>
                        </a:rPr>
                        <a:t>3</a:t>
                      </a:r>
                      <a:endParaRPr kumimoji="0" lang="el-GR" sz="2000" b="0" i="0" u="none" strike="noStrike" cap="none" normalizeH="0" baseline="0" noProof="0" dirty="0" smtClean="0">
                        <a:ln>
                          <a:noFill/>
                        </a:ln>
                        <a:solidFill>
                          <a:schemeClr val="tx1"/>
                        </a:solidFill>
                        <a:effectLst/>
                        <a:latin typeface="+mn-lt"/>
                        <a:cs typeface="Times New Roman" pitchFamily="18"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u="none" strike="noStrike" cap="none" normalizeH="0" baseline="0" noProof="0" dirty="0" smtClean="0">
                          <a:ln>
                            <a:noFill/>
                          </a:ln>
                          <a:solidFill>
                            <a:schemeClr val="tx1"/>
                          </a:solidFill>
                          <a:effectLst/>
                          <a:latin typeface="+mn-lt"/>
                        </a:rPr>
                        <a:t>9</a:t>
                      </a:r>
                      <a:endParaRPr kumimoji="0" lang="el-GR" sz="2000" b="0" i="0" u="none" strike="noStrike" cap="none" normalizeH="0" baseline="0" noProof="0" dirty="0" smtClean="0">
                        <a:ln>
                          <a:noFill/>
                        </a:ln>
                        <a:solidFill>
                          <a:schemeClr val="tx1"/>
                        </a:solidFill>
                        <a:effectLst/>
                        <a:latin typeface="+mn-lt"/>
                        <a:cs typeface="Times New Roman" pitchFamily="18"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u="none" strike="noStrike" cap="none" normalizeH="0" baseline="0" noProof="0" dirty="0" smtClean="0">
                          <a:ln>
                            <a:noFill/>
                          </a:ln>
                          <a:solidFill>
                            <a:schemeClr val="tx1"/>
                          </a:solidFill>
                          <a:effectLst/>
                          <a:latin typeface="+mn-lt"/>
                        </a:rPr>
                        <a:t>7,05</a:t>
                      </a:r>
                      <a:endParaRPr kumimoji="0" lang="el-GR" sz="2000" b="0" i="0" u="none" strike="noStrike" cap="none" normalizeH="0" baseline="0" noProof="0" dirty="0" smtClean="0">
                        <a:ln>
                          <a:noFill/>
                        </a:ln>
                        <a:solidFill>
                          <a:schemeClr val="tx1"/>
                        </a:solidFill>
                        <a:effectLst/>
                        <a:latin typeface="+mn-lt"/>
                        <a:cs typeface="Times New Roman" pitchFamily="18" charset="0"/>
                      </a:endParaRPr>
                    </a:p>
                  </a:txBody>
                  <a:tcPr marT="45726" marB="45726" horzOverflow="overflow"/>
                </a:tc>
              </a:tr>
              <a:tr h="432048">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0" u="none" strike="noStrike" cap="none" normalizeH="0" baseline="0" noProof="0" dirty="0" smtClean="0">
                          <a:ln>
                            <a:noFill/>
                          </a:ln>
                          <a:solidFill>
                            <a:schemeClr val="tx1"/>
                          </a:solidFill>
                          <a:effectLst/>
                          <a:latin typeface="+mn-lt"/>
                          <a:cs typeface="Times New Roman" pitchFamily="18" charset="0"/>
                        </a:rPr>
                        <a:t>2009</a:t>
                      </a:r>
                    </a:p>
                  </a:txBody>
                  <a:tcPr marT="45726" marB="45726"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u="none" strike="noStrike" cap="none" normalizeH="0" baseline="0" noProof="0" dirty="0" smtClean="0">
                          <a:ln>
                            <a:noFill/>
                          </a:ln>
                          <a:solidFill>
                            <a:schemeClr val="tx1"/>
                          </a:solidFill>
                          <a:effectLst/>
                          <a:latin typeface="+mn-lt"/>
                        </a:rPr>
                        <a:t>2.800.000</a:t>
                      </a:r>
                      <a:endParaRPr kumimoji="0" lang="el-GR" sz="2000" b="0" i="0" u="none" strike="noStrike" cap="none" normalizeH="0" baseline="0" noProof="0" dirty="0" smtClean="0">
                        <a:ln>
                          <a:noFill/>
                        </a:ln>
                        <a:solidFill>
                          <a:schemeClr val="tx1"/>
                        </a:solidFill>
                        <a:effectLst/>
                        <a:latin typeface="+mn-lt"/>
                        <a:cs typeface="Times New Roman" pitchFamily="18"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u="none" strike="noStrike" cap="none" normalizeH="0" baseline="0" noProof="0" dirty="0" smtClean="0">
                          <a:ln>
                            <a:noFill/>
                          </a:ln>
                          <a:solidFill>
                            <a:schemeClr val="tx1"/>
                          </a:solidFill>
                          <a:effectLst/>
                          <a:latin typeface="+mn-lt"/>
                        </a:rPr>
                        <a:t>2,80</a:t>
                      </a:r>
                      <a:endParaRPr kumimoji="0" lang="el-GR" sz="2000" b="0" i="0" u="none" strike="noStrike" cap="none" normalizeH="0" baseline="0" noProof="0" dirty="0" smtClean="0">
                        <a:ln>
                          <a:noFill/>
                        </a:ln>
                        <a:solidFill>
                          <a:schemeClr val="tx1"/>
                        </a:solidFill>
                        <a:effectLst/>
                        <a:latin typeface="+mn-lt"/>
                        <a:cs typeface="Times New Roman" pitchFamily="18"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u="none" strike="noStrike" cap="none" normalizeH="0" baseline="0" noProof="0" dirty="0" smtClean="0">
                          <a:ln>
                            <a:noFill/>
                          </a:ln>
                          <a:solidFill>
                            <a:schemeClr val="tx1"/>
                          </a:solidFill>
                          <a:effectLst/>
                          <a:latin typeface="+mn-lt"/>
                        </a:rPr>
                        <a:t>4</a:t>
                      </a:r>
                      <a:endParaRPr kumimoji="0" lang="el-GR" sz="2000" b="0" i="0" u="none" strike="noStrike" cap="none" normalizeH="0" baseline="0" noProof="0" dirty="0" smtClean="0">
                        <a:ln>
                          <a:noFill/>
                        </a:ln>
                        <a:solidFill>
                          <a:schemeClr val="tx1"/>
                        </a:solidFill>
                        <a:effectLst/>
                        <a:latin typeface="+mn-lt"/>
                        <a:cs typeface="Times New Roman" pitchFamily="18"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u="none" strike="noStrike" cap="none" normalizeH="0" baseline="0" noProof="0" dirty="0" smtClean="0">
                          <a:ln>
                            <a:noFill/>
                          </a:ln>
                          <a:solidFill>
                            <a:schemeClr val="tx1"/>
                          </a:solidFill>
                          <a:effectLst/>
                          <a:latin typeface="+mn-lt"/>
                        </a:rPr>
                        <a:t>16</a:t>
                      </a:r>
                      <a:endParaRPr kumimoji="0" lang="el-GR" sz="2000" b="0" i="0" u="none" strike="noStrike" cap="none" normalizeH="0" baseline="0" noProof="0" dirty="0" smtClean="0">
                        <a:ln>
                          <a:noFill/>
                        </a:ln>
                        <a:solidFill>
                          <a:schemeClr val="tx1"/>
                        </a:solidFill>
                        <a:effectLst/>
                        <a:latin typeface="+mn-lt"/>
                        <a:cs typeface="Times New Roman" pitchFamily="18"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u="none" strike="noStrike" cap="none" normalizeH="0" baseline="0" noProof="0" dirty="0" smtClean="0">
                          <a:ln>
                            <a:noFill/>
                          </a:ln>
                          <a:solidFill>
                            <a:schemeClr val="tx1"/>
                          </a:solidFill>
                          <a:effectLst/>
                          <a:latin typeface="+mn-lt"/>
                        </a:rPr>
                        <a:t>11,20</a:t>
                      </a:r>
                      <a:endParaRPr kumimoji="0" lang="el-GR" sz="2000" b="0" i="0" u="none" strike="noStrike" cap="none" normalizeH="0" baseline="0" noProof="0" dirty="0" smtClean="0">
                        <a:ln>
                          <a:noFill/>
                        </a:ln>
                        <a:solidFill>
                          <a:schemeClr val="tx1"/>
                        </a:solidFill>
                        <a:effectLst/>
                        <a:latin typeface="+mn-lt"/>
                        <a:cs typeface="Times New Roman" pitchFamily="18" charset="0"/>
                      </a:endParaRPr>
                    </a:p>
                  </a:txBody>
                  <a:tcPr marT="45726" marB="45726" horzOverflow="overflow"/>
                </a:tc>
              </a:tr>
              <a:tr h="432048">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0" u="none" strike="noStrike" cap="none" normalizeH="0" baseline="0" noProof="0" dirty="0" smtClean="0">
                          <a:ln>
                            <a:noFill/>
                          </a:ln>
                          <a:solidFill>
                            <a:schemeClr val="tx1"/>
                          </a:solidFill>
                          <a:effectLst/>
                          <a:latin typeface="+mn-lt"/>
                          <a:cs typeface="Times New Roman" pitchFamily="18" charset="0"/>
                        </a:rPr>
                        <a:t>2010</a:t>
                      </a:r>
                    </a:p>
                  </a:txBody>
                  <a:tcPr marT="45726" marB="45726"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u="none" strike="noStrike" cap="none" normalizeH="0" baseline="0" noProof="0" dirty="0" smtClean="0">
                          <a:ln>
                            <a:noFill/>
                          </a:ln>
                          <a:solidFill>
                            <a:schemeClr val="tx1"/>
                          </a:solidFill>
                          <a:effectLst/>
                          <a:latin typeface="+mn-lt"/>
                        </a:rPr>
                        <a:t>3.200.000</a:t>
                      </a:r>
                      <a:endParaRPr kumimoji="0" lang="el-GR" sz="2000" b="0" i="0" u="none" strike="noStrike" cap="none" normalizeH="0" baseline="0" noProof="0" dirty="0" smtClean="0">
                        <a:ln>
                          <a:noFill/>
                        </a:ln>
                        <a:solidFill>
                          <a:schemeClr val="tx1"/>
                        </a:solidFill>
                        <a:effectLst/>
                        <a:latin typeface="+mn-lt"/>
                        <a:cs typeface="Times New Roman" pitchFamily="18"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u="none" strike="noStrike" cap="none" normalizeH="0" baseline="0" noProof="0" dirty="0" smtClean="0">
                          <a:ln>
                            <a:noFill/>
                          </a:ln>
                          <a:solidFill>
                            <a:schemeClr val="tx1"/>
                          </a:solidFill>
                          <a:effectLst/>
                          <a:latin typeface="+mn-lt"/>
                        </a:rPr>
                        <a:t>3,20</a:t>
                      </a:r>
                      <a:endParaRPr kumimoji="0" lang="el-GR" sz="2000" b="0" i="0" u="none" strike="noStrike" cap="none" normalizeH="0" baseline="0" noProof="0" dirty="0" smtClean="0">
                        <a:ln>
                          <a:noFill/>
                        </a:ln>
                        <a:solidFill>
                          <a:schemeClr val="tx1"/>
                        </a:solidFill>
                        <a:effectLst/>
                        <a:latin typeface="+mn-lt"/>
                        <a:cs typeface="Times New Roman" pitchFamily="18"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u="none" strike="noStrike" cap="none" normalizeH="0" baseline="0" noProof="0" dirty="0" smtClean="0">
                          <a:ln>
                            <a:noFill/>
                          </a:ln>
                          <a:solidFill>
                            <a:schemeClr val="tx1"/>
                          </a:solidFill>
                          <a:effectLst/>
                          <a:latin typeface="+mn-lt"/>
                        </a:rPr>
                        <a:t>5</a:t>
                      </a:r>
                      <a:endParaRPr kumimoji="0" lang="el-GR" sz="2000" b="0" i="0" u="none" strike="noStrike" cap="none" normalizeH="0" baseline="0" noProof="0" dirty="0" smtClean="0">
                        <a:ln>
                          <a:noFill/>
                        </a:ln>
                        <a:solidFill>
                          <a:schemeClr val="tx1"/>
                        </a:solidFill>
                        <a:effectLst/>
                        <a:latin typeface="+mn-lt"/>
                        <a:cs typeface="Times New Roman" pitchFamily="18"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u="none" strike="noStrike" cap="none" normalizeH="0" baseline="0" noProof="0" dirty="0" smtClean="0">
                          <a:ln>
                            <a:noFill/>
                          </a:ln>
                          <a:solidFill>
                            <a:schemeClr val="tx1"/>
                          </a:solidFill>
                          <a:effectLst/>
                          <a:latin typeface="+mn-lt"/>
                        </a:rPr>
                        <a:t>25</a:t>
                      </a:r>
                      <a:endParaRPr kumimoji="0" lang="el-GR" sz="2000" b="0" i="0" u="none" strike="noStrike" cap="none" normalizeH="0" baseline="0" noProof="0" dirty="0" smtClean="0">
                        <a:ln>
                          <a:noFill/>
                        </a:ln>
                        <a:solidFill>
                          <a:schemeClr val="tx1"/>
                        </a:solidFill>
                        <a:effectLst/>
                        <a:latin typeface="+mn-lt"/>
                        <a:cs typeface="Times New Roman" pitchFamily="18"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u="none" strike="noStrike" cap="none" normalizeH="0" baseline="0" noProof="0" dirty="0" smtClean="0">
                          <a:ln>
                            <a:noFill/>
                          </a:ln>
                          <a:solidFill>
                            <a:schemeClr val="tx1"/>
                          </a:solidFill>
                          <a:effectLst/>
                          <a:latin typeface="+mn-lt"/>
                        </a:rPr>
                        <a:t>16,00</a:t>
                      </a:r>
                      <a:endParaRPr kumimoji="0" lang="el-GR" sz="2000" b="0" i="0" u="none" strike="noStrike" cap="none" normalizeH="0" baseline="0" noProof="0" dirty="0" smtClean="0">
                        <a:ln>
                          <a:noFill/>
                        </a:ln>
                        <a:solidFill>
                          <a:schemeClr val="tx1"/>
                        </a:solidFill>
                        <a:effectLst/>
                        <a:latin typeface="+mn-lt"/>
                        <a:cs typeface="Times New Roman" pitchFamily="18" charset="0"/>
                      </a:endParaRPr>
                    </a:p>
                  </a:txBody>
                  <a:tcPr marT="45726" marB="45726" horzOverflow="overflow"/>
                </a:tc>
              </a:tr>
              <a:tr h="432048">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0" u="none" strike="noStrike" cap="none" normalizeH="0" baseline="0" noProof="0" dirty="0" smtClean="0">
                          <a:ln>
                            <a:noFill/>
                          </a:ln>
                          <a:solidFill>
                            <a:schemeClr val="tx1"/>
                          </a:solidFill>
                          <a:effectLst/>
                          <a:latin typeface="+mn-lt"/>
                          <a:cs typeface="Times New Roman" pitchFamily="18" charset="0"/>
                        </a:rPr>
                        <a:t>2011</a:t>
                      </a:r>
                    </a:p>
                  </a:txBody>
                  <a:tcPr marT="45726" marB="45726"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u="none" strike="noStrike" cap="none" normalizeH="0" baseline="0" noProof="0" dirty="0" smtClean="0">
                          <a:ln>
                            <a:noFill/>
                          </a:ln>
                          <a:solidFill>
                            <a:schemeClr val="tx1"/>
                          </a:solidFill>
                          <a:effectLst/>
                          <a:latin typeface="+mn-lt"/>
                        </a:rPr>
                        <a:t>3.750.000</a:t>
                      </a:r>
                      <a:endParaRPr kumimoji="0" lang="el-GR" sz="2000" b="0" i="0" u="none" strike="noStrike" cap="none" normalizeH="0" baseline="0" noProof="0" dirty="0" smtClean="0">
                        <a:ln>
                          <a:noFill/>
                        </a:ln>
                        <a:solidFill>
                          <a:schemeClr val="tx1"/>
                        </a:solidFill>
                        <a:effectLst/>
                        <a:latin typeface="+mn-lt"/>
                        <a:cs typeface="Times New Roman" pitchFamily="18"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u="none" strike="noStrike" cap="none" normalizeH="0" baseline="0" noProof="0" dirty="0" smtClean="0">
                          <a:ln>
                            <a:noFill/>
                          </a:ln>
                          <a:solidFill>
                            <a:schemeClr val="tx1"/>
                          </a:solidFill>
                          <a:effectLst/>
                          <a:latin typeface="+mn-lt"/>
                        </a:rPr>
                        <a:t>3,75</a:t>
                      </a:r>
                      <a:endParaRPr kumimoji="0" lang="el-GR" sz="2000" b="0" i="0" u="none" strike="noStrike" cap="none" normalizeH="0" baseline="0" noProof="0" dirty="0" smtClean="0">
                        <a:ln>
                          <a:noFill/>
                        </a:ln>
                        <a:solidFill>
                          <a:schemeClr val="tx1"/>
                        </a:solidFill>
                        <a:effectLst/>
                        <a:latin typeface="+mn-lt"/>
                        <a:cs typeface="Times New Roman" pitchFamily="18"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u="none" strike="noStrike" cap="none" normalizeH="0" baseline="0" noProof="0" dirty="0" smtClean="0">
                          <a:ln>
                            <a:noFill/>
                          </a:ln>
                          <a:solidFill>
                            <a:schemeClr val="tx1"/>
                          </a:solidFill>
                          <a:effectLst/>
                          <a:latin typeface="+mn-lt"/>
                        </a:rPr>
                        <a:t>6</a:t>
                      </a:r>
                      <a:endParaRPr kumimoji="0" lang="el-GR" sz="2000" b="0" i="0" u="none" strike="noStrike" cap="none" normalizeH="0" baseline="0" noProof="0" dirty="0" smtClean="0">
                        <a:ln>
                          <a:noFill/>
                        </a:ln>
                        <a:solidFill>
                          <a:schemeClr val="tx1"/>
                        </a:solidFill>
                        <a:effectLst/>
                        <a:latin typeface="+mn-lt"/>
                        <a:cs typeface="Times New Roman" pitchFamily="18"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u="none" strike="noStrike" cap="none" normalizeH="0" baseline="0" noProof="0" dirty="0" smtClean="0">
                          <a:ln>
                            <a:noFill/>
                          </a:ln>
                          <a:solidFill>
                            <a:schemeClr val="tx1"/>
                          </a:solidFill>
                          <a:effectLst/>
                          <a:latin typeface="+mn-lt"/>
                        </a:rPr>
                        <a:t>36</a:t>
                      </a:r>
                      <a:endParaRPr kumimoji="0" lang="el-GR" sz="2000" b="0" i="0" u="none" strike="noStrike" cap="none" normalizeH="0" baseline="0" noProof="0" dirty="0" smtClean="0">
                        <a:ln>
                          <a:noFill/>
                        </a:ln>
                        <a:solidFill>
                          <a:schemeClr val="tx1"/>
                        </a:solidFill>
                        <a:effectLst/>
                        <a:latin typeface="+mn-lt"/>
                        <a:cs typeface="Times New Roman" pitchFamily="18"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u="none" strike="noStrike" cap="none" normalizeH="0" baseline="0" noProof="0" dirty="0" smtClean="0">
                          <a:ln>
                            <a:noFill/>
                          </a:ln>
                          <a:solidFill>
                            <a:schemeClr val="tx1"/>
                          </a:solidFill>
                          <a:effectLst/>
                          <a:latin typeface="+mn-lt"/>
                        </a:rPr>
                        <a:t>22,50</a:t>
                      </a:r>
                      <a:endParaRPr kumimoji="0" lang="el-GR" sz="2000" b="0" i="0" u="none" strike="noStrike" cap="none" normalizeH="0" baseline="0" noProof="0" dirty="0" smtClean="0">
                        <a:ln>
                          <a:noFill/>
                        </a:ln>
                        <a:solidFill>
                          <a:schemeClr val="tx1"/>
                        </a:solidFill>
                        <a:effectLst/>
                        <a:latin typeface="+mn-lt"/>
                        <a:cs typeface="Times New Roman" pitchFamily="18" charset="0"/>
                      </a:endParaRPr>
                    </a:p>
                  </a:txBody>
                  <a:tcPr marT="45726" marB="45726" horzOverflow="overflow"/>
                </a:tc>
              </a:tr>
              <a:tr h="432048">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0" u="none" strike="noStrike" cap="none" normalizeH="0" baseline="0" noProof="0" dirty="0" smtClean="0">
                          <a:ln>
                            <a:noFill/>
                          </a:ln>
                          <a:solidFill>
                            <a:schemeClr val="tx1"/>
                          </a:solidFill>
                          <a:effectLst/>
                          <a:latin typeface="+mn-lt"/>
                          <a:cs typeface="Times New Roman" pitchFamily="18" charset="0"/>
                        </a:rPr>
                        <a:t>2012</a:t>
                      </a:r>
                    </a:p>
                  </a:txBody>
                  <a:tcPr marT="45726" marB="45726"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u="none" strike="noStrike" cap="none" normalizeH="0" baseline="0" noProof="0" dirty="0" smtClean="0">
                          <a:ln>
                            <a:noFill/>
                          </a:ln>
                          <a:solidFill>
                            <a:schemeClr val="tx1"/>
                          </a:solidFill>
                          <a:effectLst/>
                          <a:latin typeface="+mn-lt"/>
                        </a:rPr>
                        <a:t>3.800.000</a:t>
                      </a:r>
                      <a:endParaRPr kumimoji="0" lang="el-GR" sz="2000" b="0" i="0" u="none" strike="noStrike" cap="none" normalizeH="0" baseline="0" noProof="0" dirty="0" smtClean="0">
                        <a:ln>
                          <a:noFill/>
                        </a:ln>
                        <a:solidFill>
                          <a:schemeClr val="tx1"/>
                        </a:solidFill>
                        <a:effectLst/>
                        <a:latin typeface="+mn-lt"/>
                        <a:cs typeface="Times New Roman" pitchFamily="18"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u="none" strike="noStrike" cap="none" normalizeH="0" baseline="0" noProof="0" dirty="0" smtClean="0">
                          <a:ln>
                            <a:noFill/>
                          </a:ln>
                          <a:solidFill>
                            <a:schemeClr val="tx1"/>
                          </a:solidFill>
                          <a:effectLst/>
                          <a:latin typeface="+mn-lt"/>
                        </a:rPr>
                        <a:t>3,80</a:t>
                      </a:r>
                      <a:endParaRPr kumimoji="0" lang="el-GR" sz="2000" b="0" i="0" u="none" strike="noStrike" cap="none" normalizeH="0" baseline="0" noProof="0" dirty="0" smtClean="0">
                        <a:ln>
                          <a:noFill/>
                        </a:ln>
                        <a:solidFill>
                          <a:schemeClr val="tx1"/>
                        </a:solidFill>
                        <a:effectLst/>
                        <a:latin typeface="+mn-lt"/>
                        <a:cs typeface="Times New Roman" pitchFamily="18"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u="none" strike="noStrike" cap="none" normalizeH="0" baseline="0" noProof="0" dirty="0" smtClean="0">
                          <a:ln>
                            <a:noFill/>
                          </a:ln>
                          <a:solidFill>
                            <a:schemeClr val="tx1"/>
                          </a:solidFill>
                          <a:effectLst/>
                          <a:latin typeface="+mn-lt"/>
                        </a:rPr>
                        <a:t>7</a:t>
                      </a:r>
                      <a:endParaRPr kumimoji="0" lang="el-GR" sz="2000" b="0" i="0" u="none" strike="noStrike" cap="none" normalizeH="0" baseline="0" noProof="0" dirty="0" smtClean="0">
                        <a:ln>
                          <a:noFill/>
                        </a:ln>
                        <a:solidFill>
                          <a:schemeClr val="tx1"/>
                        </a:solidFill>
                        <a:effectLst/>
                        <a:latin typeface="+mn-lt"/>
                        <a:cs typeface="Times New Roman" pitchFamily="18"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u="none" strike="noStrike" cap="none" normalizeH="0" baseline="0" noProof="0" dirty="0" smtClean="0">
                          <a:ln>
                            <a:noFill/>
                          </a:ln>
                          <a:solidFill>
                            <a:schemeClr val="tx1"/>
                          </a:solidFill>
                          <a:effectLst/>
                          <a:latin typeface="+mn-lt"/>
                        </a:rPr>
                        <a:t>49</a:t>
                      </a:r>
                      <a:endParaRPr kumimoji="0" lang="el-GR" sz="2000" b="0" i="0" u="none" strike="noStrike" cap="none" normalizeH="0" baseline="0" noProof="0" dirty="0" smtClean="0">
                        <a:ln>
                          <a:noFill/>
                        </a:ln>
                        <a:solidFill>
                          <a:schemeClr val="tx1"/>
                        </a:solidFill>
                        <a:effectLst/>
                        <a:latin typeface="+mn-lt"/>
                        <a:cs typeface="Times New Roman" pitchFamily="18" charset="0"/>
                      </a:endParaRPr>
                    </a:p>
                  </a:txBody>
                  <a:tcPr marT="45726" marB="45726"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u="none" strike="noStrike" cap="none" normalizeH="0" baseline="0" noProof="0" dirty="0" smtClean="0">
                          <a:ln>
                            <a:noFill/>
                          </a:ln>
                          <a:solidFill>
                            <a:schemeClr val="tx1"/>
                          </a:solidFill>
                          <a:effectLst/>
                          <a:latin typeface="+mn-lt"/>
                        </a:rPr>
                        <a:t>26,60</a:t>
                      </a:r>
                      <a:endParaRPr kumimoji="0" lang="el-GR" sz="2000" b="0" i="0" u="none" strike="noStrike" cap="none" normalizeH="0" baseline="0" noProof="0" dirty="0" smtClean="0">
                        <a:ln>
                          <a:noFill/>
                        </a:ln>
                        <a:solidFill>
                          <a:schemeClr val="tx1"/>
                        </a:solidFill>
                        <a:effectLst/>
                        <a:latin typeface="+mn-lt"/>
                        <a:cs typeface="Times New Roman" pitchFamily="18" charset="0"/>
                      </a:endParaRPr>
                    </a:p>
                  </a:txBody>
                  <a:tcPr marT="45726" marB="45726" horzOverflow="overflow"/>
                </a:tc>
              </a:tr>
              <a:tr h="540268">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0" i="0" u="none" strike="noStrike" cap="none" normalizeH="0" baseline="0" noProof="0" dirty="0" smtClean="0">
                          <a:ln>
                            <a:noFill/>
                          </a:ln>
                          <a:solidFill>
                            <a:schemeClr val="tx1"/>
                          </a:solidFill>
                          <a:effectLst/>
                          <a:latin typeface="+mn-lt"/>
                          <a:cs typeface="Times New Roman" pitchFamily="18" charset="0"/>
                        </a:rPr>
                        <a:t>-</a:t>
                      </a:r>
                    </a:p>
                  </a:txBody>
                  <a:tcPr marT="45726" marB="45726" anchor="ct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0" i="0" u="none" strike="noStrike" cap="none" normalizeH="0" baseline="0" noProof="0" dirty="0" smtClean="0">
                          <a:ln>
                            <a:noFill/>
                          </a:ln>
                          <a:solidFill>
                            <a:schemeClr val="tx1"/>
                          </a:solidFill>
                          <a:effectLst/>
                          <a:latin typeface="+mn-lt"/>
                        </a:rPr>
                        <a:t>-</a:t>
                      </a:r>
                    </a:p>
                  </a:txBody>
                  <a:tcPr marT="45726" marB="45726" anchor="ctr" horzOverflow="overflow">
                    <a:solidFill>
                      <a:srgbClr val="FFCCFF"/>
                    </a:solid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u="none" strike="noStrike" cap="none" normalizeH="0" baseline="0" noProof="0" dirty="0" smtClean="0">
                          <a:ln>
                            <a:noFill/>
                          </a:ln>
                          <a:solidFill>
                            <a:srgbClr val="CC0099"/>
                          </a:solidFill>
                          <a:effectLst/>
                          <a:latin typeface="+mn-lt"/>
                        </a:rPr>
                        <a:t>19,78</a:t>
                      </a:r>
                      <a:endParaRPr kumimoji="0" lang="el-GR" sz="2400" b="1" i="0" u="none" strike="noStrike" cap="none" normalizeH="0" baseline="0" noProof="0" dirty="0" smtClean="0">
                        <a:ln>
                          <a:noFill/>
                        </a:ln>
                        <a:solidFill>
                          <a:srgbClr val="CC0099"/>
                        </a:solidFill>
                        <a:effectLst/>
                        <a:latin typeface="+mn-lt"/>
                        <a:cs typeface="Times New Roman" pitchFamily="18" charset="0"/>
                      </a:endParaRPr>
                    </a:p>
                  </a:txBody>
                  <a:tcPr marT="45726" marB="45726" anchor="ctr" horzOverflow="overflow">
                    <a:solidFill>
                      <a:srgbClr val="FFCCFF"/>
                    </a:solid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u="none" strike="noStrike" cap="none" normalizeH="0" baseline="0" noProof="0" dirty="0" smtClean="0">
                          <a:ln>
                            <a:noFill/>
                          </a:ln>
                          <a:solidFill>
                            <a:srgbClr val="CC0099"/>
                          </a:solidFill>
                          <a:effectLst/>
                          <a:latin typeface="+mn-lt"/>
                        </a:rPr>
                        <a:t>28</a:t>
                      </a:r>
                      <a:endParaRPr kumimoji="0" lang="el-GR" sz="2400" b="1" i="0" u="none" strike="noStrike" cap="none" normalizeH="0" baseline="0" noProof="0" dirty="0" smtClean="0">
                        <a:ln>
                          <a:noFill/>
                        </a:ln>
                        <a:solidFill>
                          <a:srgbClr val="CC0099"/>
                        </a:solidFill>
                        <a:effectLst/>
                        <a:latin typeface="+mn-lt"/>
                        <a:cs typeface="Times New Roman" pitchFamily="18" charset="0"/>
                      </a:endParaRPr>
                    </a:p>
                  </a:txBody>
                  <a:tcPr marT="45726" marB="45726" anchor="ctr" horzOverflow="overflow">
                    <a:solidFill>
                      <a:srgbClr val="FFCCFF"/>
                    </a:solid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u="none" strike="noStrike" cap="none" normalizeH="0" baseline="0" noProof="0" dirty="0" smtClean="0">
                          <a:ln>
                            <a:noFill/>
                          </a:ln>
                          <a:solidFill>
                            <a:srgbClr val="CC0099"/>
                          </a:solidFill>
                          <a:effectLst/>
                          <a:latin typeface="+mn-lt"/>
                        </a:rPr>
                        <a:t>140</a:t>
                      </a:r>
                      <a:endParaRPr kumimoji="0" lang="el-GR" sz="2400" b="1" i="0" u="none" strike="noStrike" cap="none" normalizeH="0" baseline="0" noProof="0" dirty="0" smtClean="0">
                        <a:ln>
                          <a:noFill/>
                        </a:ln>
                        <a:solidFill>
                          <a:srgbClr val="CC0099"/>
                        </a:solidFill>
                        <a:effectLst/>
                        <a:latin typeface="+mn-lt"/>
                        <a:cs typeface="Times New Roman" pitchFamily="18" charset="0"/>
                      </a:endParaRPr>
                    </a:p>
                  </a:txBody>
                  <a:tcPr marT="45726" marB="45726" anchor="ctr" horzOverflow="overflow">
                    <a:solidFill>
                      <a:srgbClr val="FFCCFF"/>
                    </a:solid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u="none" strike="noStrike" cap="none" normalizeH="0" baseline="0" noProof="0" dirty="0" smtClean="0">
                          <a:ln>
                            <a:noFill/>
                          </a:ln>
                          <a:solidFill>
                            <a:srgbClr val="CC0099"/>
                          </a:solidFill>
                          <a:effectLst/>
                          <a:latin typeface="+mn-lt"/>
                        </a:rPr>
                        <a:t>89,35</a:t>
                      </a:r>
                      <a:endParaRPr kumimoji="0" lang="el-GR" sz="2400" b="1" i="0" u="none" strike="noStrike" cap="none" normalizeH="0" baseline="0" noProof="0" dirty="0" smtClean="0">
                        <a:ln>
                          <a:noFill/>
                        </a:ln>
                        <a:solidFill>
                          <a:srgbClr val="CC0099"/>
                        </a:solidFill>
                        <a:effectLst/>
                        <a:latin typeface="+mn-lt"/>
                        <a:cs typeface="Times New Roman" pitchFamily="18" charset="0"/>
                      </a:endParaRPr>
                    </a:p>
                  </a:txBody>
                  <a:tcPr marT="45726" marB="45726" anchor="ctr" horzOverflow="overflow">
                    <a:solidFill>
                      <a:srgbClr val="FFCCFF"/>
                    </a:solidFill>
                  </a:tcPr>
                </a:tc>
              </a:tr>
            </a:tbl>
          </a:graphicData>
        </a:graphic>
      </p:graphicFrame>
      <p:sp>
        <p:nvSpPr>
          <p:cNvPr id="4"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28</a:t>
            </a:fld>
            <a:endParaRPr lang="el-GR" sz="1400" dirty="0">
              <a:solidFill>
                <a:schemeClr val="tx1"/>
              </a:solidFill>
            </a:endParaRPr>
          </a:p>
        </p:txBody>
      </p:sp>
    </p:spTree>
    <p:extLst>
      <p:ext uri="{BB962C8B-B14F-4D97-AF65-F5344CB8AC3E}">
        <p14:creationId xmlns:p14="http://schemas.microsoft.com/office/powerpoint/2010/main" val="2313835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a:t>Μέθοδος ελαχίστων τετραγώνων </a:t>
            </a:r>
            <a:r>
              <a:rPr lang="el-GR" b="1" dirty="0" smtClean="0"/>
              <a:t>(2 </a:t>
            </a:r>
            <a:r>
              <a:rPr lang="el-GR" b="1" dirty="0"/>
              <a:t>από 2)</a:t>
            </a:r>
            <a:endParaRPr lang="el-GR" dirty="0"/>
          </a:p>
        </p:txBody>
      </p:sp>
      <p:sp>
        <p:nvSpPr>
          <p:cNvPr id="3" name="Θέση περιεχομένου 1"/>
          <p:cNvSpPr>
            <a:spLocks noGrp="1"/>
          </p:cNvSpPr>
          <p:nvPr>
            <p:ph idx="1"/>
          </p:nvPr>
        </p:nvSpPr>
        <p:spPr>
          <a:xfrm>
            <a:off x="457200" y="1600200"/>
            <a:ext cx="8291264" cy="4525963"/>
          </a:xfrm>
        </p:spPr>
        <p:txBody>
          <a:bodyPr>
            <a:normAutofit/>
          </a:bodyPr>
          <a:lstStyle/>
          <a:p>
            <a:pPr marL="800100" lvl="2" indent="0" eaLnBrk="0" fontAlgn="base" hangingPunct="0">
              <a:spcBef>
                <a:spcPct val="0"/>
              </a:spcBef>
              <a:buNone/>
            </a:pPr>
            <a:endParaRPr lang="el-GR" altLang="el-GR" b="1" dirty="0" smtClean="0"/>
          </a:p>
          <a:p>
            <a:pPr marL="800100" lvl="2" indent="0" eaLnBrk="0" fontAlgn="base" hangingPunct="0">
              <a:spcBef>
                <a:spcPct val="0"/>
              </a:spcBef>
              <a:spcAft>
                <a:spcPts val="3600"/>
              </a:spcAft>
              <a:buNone/>
            </a:pPr>
            <a:r>
              <a:rPr lang="el-GR" altLang="el-GR" sz="2800" dirty="0" smtClean="0"/>
              <a:t>α = 1.3641,</a:t>
            </a:r>
          </a:p>
          <a:p>
            <a:pPr marL="800100" lvl="2" indent="0" eaLnBrk="0" fontAlgn="base" hangingPunct="0">
              <a:spcBef>
                <a:spcPct val="0"/>
              </a:spcBef>
              <a:spcAft>
                <a:spcPts val="3600"/>
              </a:spcAft>
              <a:buNone/>
            </a:pPr>
            <a:r>
              <a:rPr lang="el-GR" altLang="el-GR" sz="2800" dirty="0"/>
              <a:t>β</a:t>
            </a:r>
            <a:r>
              <a:rPr lang="el-GR" altLang="el-GR" sz="2800" dirty="0" smtClean="0"/>
              <a:t> = 0.3654.</a:t>
            </a:r>
          </a:p>
          <a:p>
            <a:pPr marL="800100" lvl="2" indent="0" eaLnBrk="0" fontAlgn="base" hangingPunct="0">
              <a:spcBef>
                <a:spcPct val="0"/>
              </a:spcBef>
              <a:spcAft>
                <a:spcPts val="3600"/>
              </a:spcAft>
              <a:buNone/>
            </a:pPr>
            <a:r>
              <a:rPr lang="el-GR" altLang="el-GR" sz="2800" dirty="0" smtClean="0"/>
              <a:t>Y</a:t>
            </a:r>
            <a:r>
              <a:rPr lang="el-GR" altLang="el-GR" sz="2800" dirty="0"/>
              <a:t>΄ = α + β</a:t>
            </a:r>
            <a:r>
              <a:rPr lang="en-US" altLang="el-GR" sz="2800" dirty="0" smtClean="0"/>
              <a:t>*x</a:t>
            </a:r>
            <a:r>
              <a:rPr lang="el-GR" altLang="el-GR" sz="2800" dirty="0" smtClean="0"/>
              <a:t> = </a:t>
            </a:r>
            <a:r>
              <a:rPr lang="el-GR" altLang="el-GR" sz="2800" dirty="0"/>
              <a:t>(1.3641 + </a:t>
            </a:r>
            <a:r>
              <a:rPr lang="el-GR" altLang="el-GR" sz="2800" dirty="0" smtClean="0"/>
              <a:t>0.3654 </a:t>
            </a:r>
            <a:r>
              <a:rPr lang="en-US" altLang="el-GR" sz="2800" dirty="0" smtClean="0"/>
              <a:t>*</a:t>
            </a:r>
            <a:r>
              <a:rPr lang="el-GR" altLang="el-GR" sz="2800" dirty="0" smtClean="0"/>
              <a:t> </a:t>
            </a:r>
            <a:r>
              <a:rPr lang="en-US" altLang="el-GR" sz="2800" dirty="0" smtClean="0"/>
              <a:t>x</a:t>
            </a:r>
            <a:r>
              <a:rPr lang="el-GR" altLang="el-GR" sz="2800" dirty="0"/>
              <a:t>) </a:t>
            </a:r>
            <a:r>
              <a:rPr lang="en-US" altLang="el-GR" sz="2800" dirty="0" smtClean="0"/>
              <a:t>*</a:t>
            </a:r>
            <a:r>
              <a:rPr lang="el-GR" altLang="el-GR" sz="2800" dirty="0" smtClean="0"/>
              <a:t> 10</a:t>
            </a:r>
            <a:r>
              <a:rPr lang="el-GR" altLang="el-GR" sz="2800" baseline="30000" dirty="0" smtClean="0"/>
              <a:t>6 </a:t>
            </a:r>
            <a:r>
              <a:rPr lang="el-GR" altLang="el-GR" sz="2800" dirty="0"/>
              <a:t>= </a:t>
            </a:r>
            <a:r>
              <a:rPr lang="el-GR" altLang="el-GR" sz="2800" dirty="0" smtClean="0"/>
              <a:t>1364100 + 365400 </a:t>
            </a:r>
            <a:r>
              <a:rPr lang="en-US" altLang="el-GR" sz="2800" dirty="0" smtClean="0"/>
              <a:t>*</a:t>
            </a:r>
            <a:r>
              <a:rPr lang="el-GR" altLang="el-GR" sz="2800" dirty="0" smtClean="0"/>
              <a:t> </a:t>
            </a:r>
            <a:r>
              <a:rPr lang="en-US" altLang="el-GR" sz="2800" dirty="0" smtClean="0"/>
              <a:t>x</a:t>
            </a:r>
            <a:r>
              <a:rPr lang="el-GR" altLang="el-GR" sz="2800" dirty="0" smtClean="0"/>
              <a:t>.</a:t>
            </a:r>
          </a:p>
          <a:p>
            <a:pPr marL="800100" lvl="2" indent="0" eaLnBrk="0" fontAlgn="base" hangingPunct="0">
              <a:spcBef>
                <a:spcPct val="0"/>
              </a:spcBef>
              <a:spcAft>
                <a:spcPct val="0"/>
              </a:spcAft>
              <a:buNone/>
            </a:pPr>
            <a:r>
              <a:rPr lang="el-GR" altLang="el-GR" sz="2800" dirty="0" smtClean="0"/>
              <a:t>Y</a:t>
            </a:r>
            <a:r>
              <a:rPr lang="el-GR" altLang="el-GR" sz="2800" dirty="0"/>
              <a:t>΄</a:t>
            </a:r>
            <a:r>
              <a:rPr lang="el-GR" altLang="el-GR" sz="2800" baseline="-25000" dirty="0"/>
              <a:t>8</a:t>
            </a:r>
            <a:r>
              <a:rPr lang="el-GR" altLang="el-GR" sz="2800" dirty="0"/>
              <a:t> = </a:t>
            </a:r>
            <a:r>
              <a:rPr lang="el-GR" altLang="el-GR" sz="2800" dirty="0" smtClean="0"/>
              <a:t>1364100 + (365400) </a:t>
            </a:r>
            <a:r>
              <a:rPr lang="en-US" altLang="el-GR" sz="2800" dirty="0" smtClean="0"/>
              <a:t>*</a:t>
            </a:r>
            <a:r>
              <a:rPr lang="el-GR" altLang="el-GR" sz="2800" dirty="0" smtClean="0"/>
              <a:t> 8 = 4287300</a:t>
            </a:r>
            <a:endParaRPr lang="el-GR" sz="280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29</a:t>
            </a:fld>
            <a:endParaRPr lang="el-GR" sz="1400" dirty="0">
              <a:solidFill>
                <a:schemeClr val="tx1"/>
              </a:solidFill>
            </a:endParaRPr>
          </a:p>
        </p:txBody>
      </p:sp>
    </p:spTree>
    <p:extLst>
      <p:ext uri="{BB962C8B-B14F-4D97-AF65-F5344CB8AC3E}">
        <p14:creationId xmlns:p14="http://schemas.microsoft.com/office/powerpoint/2010/main" val="3528505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Τίτλος 1"/>
          <p:cNvSpPr>
            <a:spLocks noGrp="1"/>
          </p:cNvSpPr>
          <p:nvPr>
            <p:ph type="title"/>
          </p:nvPr>
        </p:nvSpPr>
        <p:spPr/>
        <p:txBody>
          <a:bodyPr/>
          <a:lstStyle/>
          <a:p>
            <a:r>
              <a:rPr lang="el-GR" altLang="el-GR" b="1" dirty="0" smtClean="0">
                <a:solidFill>
                  <a:srgbClr val="333333"/>
                </a:solidFill>
              </a:rPr>
              <a:t>Σκοποί ενότητας </a:t>
            </a:r>
          </a:p>
        </p:txBody>
      </p:sp>
      <p:sp>
        <p:nvSpPr>
          <p:cNvPr id="2" name="Θέση περιεχομένου 1"/>
          <p:cNvSpPr>
            <a:spLocks noGrp="1"/>
          </p:cNvSpPr>
          <p:nvPr>
            <p:ph idx="1"/>
            <p:custDataLst>
              <p:tags r:id="rId1"/>
            </p:custDataLst>
          </p:nvPr>
        </p:nvSpPr>
        <p:spPr/>
        <p:txBody>
          <a:bodyPr rtlCol="0">
            <a:normAutofit/>
          </a:bodyPr>
          <a:lstStyle/>
          <a:p>
            <a:pPr fontAlgn="auto">
              <a:spcAft>
                <a:spcPts val="0"/>
              </a:spcAft>
              <a:buFont typeface="Arial" panose="020B0604020202020204" pitchFamily="34" charset="0"/>
              <a:buChar char="•"/>
              <a:defRPr/>
            </a:pPr>
            <a:endParaRPr lang="el-GR" dirty="0" smtClean="0"/>
          </a:p>
          <a:p>
            <a:pPr>
              <a:defRPr/>
            </a:pPr>
            <a:r>
              <a:rPr lang="el-GR" sz="2400" dirty="0"/>
              <a:t>Δ</a:t>
            </a:r>
            <a:r>
              <a:rPr lang="el-GR" sz="2400" dirty="0"/>
              <a:t>ίνεται </a:t>
            </a:r>
            <a:r>
              <a:rPr lang="el-GR" sz="2400" dirty="0"/>
              <a:t>έμφαση στον πολύ σημαντικό ρόλο της πρόβλεψης της ζήτησης στην οργάνωση και στον προγραμματισμό ενός παραγωγικού συστήματος, αναλύονται τα χαρακτηριστικά της ζήτησης, ενώ παρουσιάζονται με λεπτομέρεια η διαδικασία των προβλέψεων και οι κυριότερες ποιοτικές και ποσοτικές τεχνικές πρόβλεψης ζήτησης που χρησιμοποιούνται στην Διοίκηση της Παραγωγής.</a:t>
            </a:r>
            <a:endParaRPr lang="el-GR" sz="2400" dirty="0"/>
          </a:p>
        </p:txBody>
      </p:sp>
      <p:sp>
        <p:nvSpPr>
          <p:cNvPr id="7" name="Θέση υποσέλιδου 1" descr="."/>
          <p:cNvSpPr>
            <a:spLocks noGrp="1"/>
          </p:cNvSpPr>
          <p:nvPr>
            <p:ph type="ftr" sz="quarter" idx="11"/>
          </p:nvPr>
        </p:nvSpPr>
        <p:spPr>
          <a:xfrm>
            <a:off x="3124200" y="6356350"/>
            <a:ext cx="2895600" cy="365125"/>
          </a:xfrm>
        </p:spPr>
        <p:txBody>
          <a:bodyPr/>
          <a:lstStyle/>
          <a:p>
            <a:r>
              <a:rPr lang="el-GR" sz="1400" smtClean="0">
                <a:solidFill>
                  <a:schemeClr val="tx1"/>
                </a:solidFill>
              </a:rPr>
              <a:t>Πρόβλεψη Ζήτησης</a:t>
            </a:r>
            <a:endParaRPr lang="en-US" sz="1400" dirty="0">
              <a:solidFill>
                <a:schemeClr val="tx1"/>
              </a:solidFill>
            </a:endParaRPr>
          </a:p>
        </p:txBody>
      </p:sp>
      <p:sp>
        <p:nvSpPr>
          <p:cNvPr id="5125"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7AF2AC6-652D-4AD1-A671-8B499591D49C}" type="slidenum">
              <a:rPr lang="el-GR" altLang="el-GR" sz="1400">
                <a:solidFill>
                  <a:srgbClr val="000000"/>
                </a:solidFill>
                <a:latin typeface="+mn-lt"/>
              </a:rPr>
              <a:pPr fontAlgn="base">
                <a:spcBef>
                  <a:spcPct val="0"/>
                </a:spcBef>
                <a:spcAft>
                  <a:spcPct val="0"/>
                </a:spcAft>
              </a:pPr>
              <a:t>3</a:t>
            </a:fld>
            <a:endParaRPr lang="el-GR" altLang="el-GR" sz="1400" dirty="0">
              <a:solidFill>
                <a:srgbClr val="000000"/>
              </a:solidFill>
              <a:latin typeface="+mn-lt"/>
            </a:endParaRPr>
          </a:p>
        </p:txBody>
      </p:sp>
    </p:spTree>
    <p:extLst>
      <p:ext uri="{BB962C8B-B14F-4D97-AF65-F5344CB8AC3E}">
        <p14:creationId xmlns:p14="http://schemas.microsoft.com/office/powerpoint/2010/main" val="15578368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lvl="0" fontAlgn="base">
              <a:spcBef>
                <a:spcPct val="50000"/>
              </a:spcBef>
              <a:spcAft>
                <a:spcPct val="0"/>
              </a:spcAft>
              <a:defRPr/>
            </a:pPr>
            <a:r>
              <a:rPr lang="el-GR" b="1" dirty="0" smtClean="0">
                <a:latin typeface="+mn-lt"/>
              </a:rPr>
              <a:t>Συντελεστής συσχέτισης</a:t>
            </a:r>
            <a:endParaRPr lang="el-GR" sz="4800" dirty="0">
              <a:latin typeface="+mn-lt"/>
            </a:endParaRPr>
          </a:p>
        </p:txBody>
      </p:sp>
      <p:pic>
        <p:nvPicPr>
          <p:cNvPr id="11" name="Θέση περιεχομένου 1" descr="Εικόνα που δείχνει το μέγεθος που προσδιορίζει πόσο καλά η γραμμή της μεθόδου ακολουθεί το μοτίβο των παρατηρήσεών μας (data), και  ονομάζεται συντελεστής συσχέτισης, correlation coefficient. Ο τύπος του συντελεστή είναι: r τετράγωνο = αριθμητής, παρένθεση  n επί το άθροισμα του χ ψ, μείον το άθροισμα χ επί το άθροισμα ψ, κλείσιμο παρένθεσης, και όλο εις το τετράγωνο. Παρονομαστής, n * το άθροισμα του χ, μείον, το άθροισμα του χ εις το τετράγωνο, επί, n * το άθροισμα του ψ, μείον, το άθροισμα του ψ εις το τετράγωνο.&#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484784"/>
            <a:ext cx="8241343" cy="4752528"/>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30</a:t>
            </a:fld>
            <a:endParaRPr lang="el-GR" sz="1400" dirty="0">
              <a:solidFill>
                <a:schemeClr val="tx1"/>
              </a:solidFill>
            </a:endParaRPr>
          </a:p>
        </p:txBody>
      </p:sp>
    </p:spTree>
    <p:extLst>
      <p:ext uri="{BB962C8B-B14F-4D97-AF65-F5344CB8AC3E}">
        <p14:creationId xmlns:p14="http://schemas.microsoft.com/office/powerpoint/2010/main" val="2021115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74638"/>
            <a:ext cx="8424936" cy="1143000"/>
          </a:xfrm>
        </p:spPr>
        <p:txBody>
          <a:bodyPr>
            <a:noAutofit/>
          </a:bodyPr>
          <a:lstStyle/>
          <a:p>
            <a:pPr lvl="0" fontAlgn="base">
              <a:spcBef>
                <a:spcPct val="50000"/>
              </a:spcBef>
              <a:spcAft>
                <a:spcPct val="0"/>
              </a:spcAft>
              <a:defRPr/>
            </a:pPr>
            <a:r>
              <a:rPr lang="el-GR" b="1" dirty="0" smtClean="0">
                <a:latin typeface="+mn-lt"/>
              </a:rPr>
              <a:t>Απλή γραμμική παλινδρόμηση</a:t>
            </a:r>
            <a:endParaRPr lang="el-GR" sz="4800" dirty="0">
              <a:latin typeface="+mn-lt"/>
            </a:endParaRPr>
          </a:p>
        </p:txBody>
      </p:sp>
      <p:pic>
        <p:nvPicPr>
          <p:cNvPr id="6" name="Θέση περιεχομένου 1" descr="Εικόνα στην οποία φαίνεται πως ερμηνεύεται η γραμμή παλινδρόμησης ανάλογα με την μορφή που παίρνει. Αν είναι αύξουσα ευθεία γραμμη, τότε ονομάζεται θετική γραμμική σχέση. Αν είναι φθίνουσα ευθεία γραμμή, τότε ονομάζεται αρνητική γραμμική σχέση. Αν δεν εμφανίζεται με τις δύο προηγούμενες μορφές, τότε δεν υπάρχει σχέση."/>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57200" y="1340768"/>
            <a:ext cx="8229600" cy="2018581"/>
          </a:xfrm>
        </p:spPr>
      </p:pic>
      <p:graphicFrame>
        <p:nvGraphicFramePr>
          <p:cNvPr id="7" name="Θέση περιεχομένου 2" descr="Πίνακας που δείχνει πώς ερμηνεύεται η τιμή του συντελεστή συσχέτισης. Για τιμές από 0.90 έως 1, τότε έχουμε πολύ δυνατή σχέση. Για 0.70 έως 0,89, η σχέση είναι δυνατή. Για 0.40 έως 0.69, έχουμε μέτρια σχέση. Για 0.20 έως 0.39, η σχέση είναι ασθενής, και τέλος, για 0 έως 0.19, έχουμε πολύ ασθενής σχέση."/>
          <p:cNvGraphicFramePr>
            <a:graphicFrameLocks noGrp="1"/>
          </p:cNvGraphicFramePr>
          <p:nvPr>
            <p:custDataLst>
              <p:tags r:id="rId2"/>
            </p:custDataLst>
            <p:extLst>
              <p:ext uri="{D42A27DB-BD31-4B8C-83A1-F6EECF244321}">
                <p14:modId xmlns:p14="http://schemas.microsoft.com/office/powerpoint/2010/main" val="3993235784"/>
              </p:ext>
            </p:extLst>
          </p:nvPr>
        </p:nvGraphicFramePr>
        <p:xfrm>
          <a:off x="1115616" y="3645024"/>
          <a:ext cx="6984776" cy="2629272"/>
        </p:xfrm>
        <a:graphic>
          <a:graphicData uri="http://schemas.openxmlformats.org/drawingml/2006/table">
            <a:tbl>
              <a:tblPr firstRow="1" bandRow="1">
                <a:tableStyleId>{5940675A-B579-460E-94D1-54222C63F5DA}</a:tableStyleId>
              </a:tblPr>
              <a:tblGrid>
                <a:gridCol w="3744416"/>
                <a:gridCol w="3240360"/>
              </a:tblGrid>
              <a:tr h="648072">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0" u="none" strike="noStrike" cap="none" normalizeH="0" baseline="0" dirty="0" smtClean="0">
                          <a:ln>
                            <a:noFill/>
                          </a:ln>
                          <a:solidFill>
                            <a:schemeClr val="tx1"/>
                          </a:solidFill>
                          <a:effectLst/>
                          <a:latin typeface="+mn-lt"/>
                          <a:cs typeface="Times New Roman" pitchFamily="18" charset="0"/>
                        </a:rPr>
                        <a:t>Συντελεστής Συσχέτισης</a:t>
                      </a:r>
                    </a:p>
                  </a:txBody>
                  <a:tcPr anchor="ctr" anchorCtr="1"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0" u="none" strike="noStrike" cap="none" normalizeH="0" baseline="0" dirty="0" smtClean="0">
                          <a:ln>
                            <a:noFill/>
                          </a:ln>
                          <a:solidFill>
                            <a:schemeClr val="tx1"/>
                          </a:solidFill>
                          <a:effectLst/>
                          <a:latin typeface="+mn-lt"/>
                        </a:rPr>
                        <a:t>Ερμηνεία </a:t>
                      </a:r>
                    </a:p>
                  </a:txBody>
                  <a:tcPr anchor="ctr" anchorCtr="1" horzOverflow="overflow">
                    <a:solidFill>
                      <a:schemeClr val="bg1">
                        <a:lumMod val="95000"/>
                      </a:schemeClr>
                    </a:solidFill>
                  </a:tcPr>
                </a:tc>
              </a:tr>
              <a:tr h="370840">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cs typeface="Times New Roman" pitchFamily="18" charset="0"/>
                        </a:rPr>
                        <a:t>0,90 – 1,00</a:t>
                      </a:r>
                    </a:p>
                  </a:txBody>
                  <a:tcPr anchor="ctr" anchorCtr="1" horzOverflow="overflow"/>
                </a:tc>
                <a:tc>
                  <a:txBody>
                    <a:body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cs typeface="Times New Roman" pitchFamily="18" charset="0"/>
                        </a:rPr>
                        <a:t>Πολύ δυνατή σχέση</a:t>
                      </a:r>
                    </a:p>
                  </a:txBody>
                  <a:tcPr anchor="ctr" anchorCtr="1" horzOverflow="overflow"/>
                </a:tc>
              </a:tr>
              <a:tr h="370840">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cs typeface="Times New Roman" pitchFamily="18" charset="0"/>
                        </a:rPr>
                        <a:t>0,70 – 0,89</a:t>
                      </a:r>
                    </a:p>
                  </a:txBody>
                  <a:tcPr anchor="ctr" anchorCtr="1" horzOverflow="overflow"/>
                </a:tc>
                <a:tc>
                  <a:txBody>
                    <a:body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cs typeface="Times New Roman" pitchFamily="18" charset="0"/>
                        </a:rPr>
                        <a:t>Δυνατή σχέση</a:t>
                      </a:r>
                    </a:p>
                  </a:txBody>
                  <a:tcPr anchor="ctr" anchorCtr="1" horzOverflow="overflow"/>
                </a:tc>
              </a:tr>
              <a:tr h="370840">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cs typeface="Times New Roman" pitchFamily="18" charset="0"/>
                        </a:rPr>
                        <a:t>0,40 – 0,69</a:t>
                      </a:r>
                    </a:p>
                  </a:txBody>
                  <a:tcPr anchor="ctr" anchorCtr="1" horzOverflow="overflow"/>
                </a:tc>
                <a:tc>
                  <a:txBody>
                    <a:body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cs typeface="Times New Roman" pitchFamily="18" charset="0"/>
                        </a:rPr>
                        <a:t>Μέτρια σχέση</a:t>
                      </a:r>
                    </a:p>
                  </a:txBody>
                  <a:tcPr anchor="ctr" anchorCtr="1" horzOverflow="overflow"/>
                </a:tc>
              </a:tr>
              <a:tr h="370840">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cs typeface="Times New Roman" pitchFamily="18" charset="0"/>
                        </a:rPr>
                        <a:t>0,20 – 0,39</a:t>
                      </a:r>
                    </a:p>
                  </a:txBody>
                  <a:tcPr anchor="ctr" anchorCtr="1" horzOverflow="overflow"/>
                </a:tc>
                <a:tc>
                  <a:txBody>
                    <a:body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cs typeface="Times New Roman" pitchFamily="18" charset="0"/>
                        </a:rPr>
                        <a:t>Ασθενής σχέση</a:t>
                      </a:r>
                    </a:p>
                  </a:txBody>
                  <a:tcPr anchor="ctr" anchorCtr="1" horzOverflow="overflow"/>
                </a:tc>
              </a:tr>
              <a:tr h="370840">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cs typeface="Times New Roman" pitchFamily="18" charset="0"/>
                        </a:rPr>
                        <a:t>0,00 – 0,19</a:t>
                      </a:r>
                    </a:p>
                  </a:txBody>
                  <a:tcPr anchor="ctr" anchorCtr="1" horzOverflow="overflow"/>
                </a:tc>
                <a:tc>
                  <a:txBody>
                    <a:body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cs typeface="Times New Roman" pitchFamily="18" charset="0"/>
                        </a:rPr>
                        <a:t>Πολύ ασθενής σχέση </a:t>
                      </a:r>
                    </a:p>
                  </a:txBody>
                  <a:tcPr anchor="ctr" anchorCtr="1" horzOverflow="overflow"/>
                </a:tc>
              </a:tr>
            </a:tbl>
          </a:graphicData>
        </a:graphic>
      </p:graphicFrame>
      <p:sp>
        <p:nvSpPr>
          <p:cNvPr id="4"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31</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688911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latin typeface="+mn-lt"/>
              </a:rPr>
              <a:t>Δείκτες εποχικότητας</a:t>
            </a:r>
            <a:endParaRPr lang="el-GR" dirty="0">
              <a:latin typeface="+mn-lt"/>
            </a:endParaRPr>
          </a:p>
        </p:txBody>
      </p:sp>
      <p:pic>
        <p:nvPicPr>
          <p:cNvPr id="11" name="Θέση περιεχομένου 1" descr="Εικόνα που δείχνει τον τύπο του δείκτη εποχικότητας, που ισούται με την αναμενόμενη ζήτηση στο τρίμηνο, διά, την μέση ζήτηση στο τρίμηνο χωρίς εποχικότητα."/>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2492896"/>
            <a:ext cx="8246346" cy="2170005"/>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32</a:t>
            </a:fld>
            <a:endParaRPr lang="el-GR" sz="1400" dirty="0">
              <a:solidFill>
                <a:schemeClr val="tx1"/>
              </a:solidFill>
            </a:endParaRPr>
          </a:p>
        </p:txBody>
      </p:sp>
    </p:spTree>
    <p:extLst>
      <p:ext uri="{BB962C8B-B14F-4D97-AF65-F5344CB8AC3E}">
        <p14:creationId xmlns:p14="http://schemas.microsoft.com/office/powerpoint/2010/main" val="30267904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Παράδειγμα (1 από 2)</a:t>
            </a:r>
            <a:endParaRPr lang="el-GR" b="1" dirty="0"/>
          </a:p>
        </p:txBody>
      </p:sp>
      <p:sp>
        <p:nvSpPr>
          <p:cNvPr id="3" name="Θέση περιεχομένου 1"/>
          <p:cNvSpPr>
            <a:spLocks noGrp="1"/>
          </p:cNvSpPr>
          <p:nvPr>
            <p:ph sz="half" idx="1"/>
          </p:nvPr>
        </p:nvSpPr>
        <p:spPr/>
        <p:txBody>
          <a:bodyPr>
            <a:normAutofit fontScale="92500"/>
          </a:bodyPr>
          <a:lstStyle/>
          <a:p>
            <a:pPr marL="0" lvl="0" indent="0" eaLnBrk="0" fontAlgn="base" hangingPunct="0">
              <a:spcBef>
                <a:spcPct val="0"/>
              </a:spcBef>
              <a:spcAft>
                <a:spcPts val="1200"/>
              </a:spcAft>
              <a:buNone/>
            </a:pPr>
            <a:r>
              <a:rPr lang="el-GR" altLang="el-GR" sz="2400" b="1" i="1" dirty="0">
                <a:solidFill>
                  <a:srgbClr val="000000"/>
                </a:solidFill>
              </a:rPr>
              <a:t>Παράδειγμα</a:t>
            </a:r>
            <a:r>
              <a:rPr lang="el-GR" altLang="el-GR" sz="2400" i="1" dirty="0">
                <a:solidFill>
                  <a:srgbClr val="000000"/>
                </a:solidFill>
              </a:rPr>
              <a:t>:</a:t>
            </a:r>
            <a:endParaRPr lang="el-GR" altLang="el-GR" sz="2400" i="1" u="sng" dirty="0">
              <a:solidFill>
                <a:srgbClr val="000000"/>
              </a:solidFill>
            </a:endParaRPr>
          </a:p>
          <a:p>
            <a:pPr marL="0" lvl="0" indent="0" eaLnBrk="0" fontAlgn="base" hangingPunct="0">
              <a:spcBef>
                <a:spcPct val="0"/>
              </a:spcBef>
              <a:spcAft>
                <a:spcPct val="0"/>
              </a:spcAft>
              <a:buNone/>
            </a:pPr>
            <a:r>
              <a:rPr lang="el-GR" altLang="el-GR" sz="2400" dirty="0">
                <a:solidFill>
                  <a:srgbClr val="000000"/>
                </a:solidFill>
              </a:rPr>
              <a:t>Το περασμένο έτος, οι ετήσιες πωλήσεις μιας εταιρείας σε φορητές αντλίες νερού, ήταν 10000. Ο μέσος όρος των τριμηνιαίων πωλήσεων για τα 5 προηγούμενα χρόνια, υπολογίζεται ως εξής: άνοιξη 4000, καλοκαίρι 3000, φθινόπωρο 2000, και χειμώνα 1000. Ποιοι οι τριμηνιαίοι δείκτες πωλήσεων</a:t>
            </a:r>
            <a:r>
              <a:rPr lang="el-GR" altLang="el-GR" sz="2400" dirty="0" smtClean="0">
                <a:solidFill>
                  <a:srgbClr val="000000"/>
                </a:solidFill>
              </a:rPr>
              <a:t>;</a:t>
            </a:r>
            <a:endParaRPr lang="en-US" altLang="el-GR" sz="2400" dirty="0">
              <a:solidFill>
                <a:srgbClr val="000000"/>
              </a:solidFill>
            </a:endParaRPr>
          </a:p>
        </p:txBody>
      </p:sp>
      <p:pic>
        <p:nvPicPr>
          <p:cNvPr id="28" name="Θέση περιεχομένου 2" descr="Εικόνα που δείχνει την ποσότητα ανά τρίμηνο χωρίς εποχικότητα: 10000 διά 4 = 2500.&#10;S Q 1 = 4000 διά 2500 = 1 κόμμα 6. &#10;S Q 2 = 3000 διά 2500 = 1 κόμμα 2. &#10;S Q 3 = 2000 διά 2500 = 0 κόμμα 8.&#10;S Q 4 = 1000 διά 2500 = 0 κόμμα 4. &#10; &#10;&#10;&#10;&#1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600200"/>
            <a:ext cx="4038600" cy="4525963"/>
          </a:xfrm>
        </p:spPr>
      </p:pic>
      <p:sp>
        <p:nvSpPr>
          <p:cNvPr id="5"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6"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33</a:t>
            </a:fld>
            <a:endParaRPr lang="el-GR" sz="1400" dirty="0">
              <a:solidFill>
                <a:schemeClr val="tx1"/>
              </a:solidFill>
            </a:endParaRPr>
          </a:p>
        </p:txBody>
      </p:sp>
    </p:spTree>
    <p:extLst>
      <p:ext uri="{BB962C8B-B14F-4D97-AF65-F5344CB8AC3E}">
        <p14:creationId xmlns:p14="http://schemas.microsoft.com/office/powerpoint/2010/main" val="31105470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Παράδειγμα </a:t>
            </a:r>
            <a:r>
              <a:rPr lang="el-GR" b="1" dirty="0" smtClean="0"/>
              <a:t>(2 </a:t>
            </a:r>
            <a:r>
              <a:rPr lang="el-GR" b="1" dirty="0"/>
              <a:t>από 2)</a:t>
            </a:r>
            <a:endParaRPr lang="el-GR" dirty="0"/>
          </a:p>
        </p:txBody>
      </p:sp>
      <p:sp>
        <p:nvSpPr>
          <p:cNvPr id="3" name="Θέση περιεχομένου 1"/>
          <p:cNvSpPr>
            <a:spLocks noGrp="1"/>
          </p:cNvSpPr>
          <p:nvPr>
            <p:ph idx="1"/>
          </p:nvPr>
        </p:nvSpPr>
        <p:spPr>
          <a:xfrm>
            <a:off x="457200" y="1600201"/>
            <a:ext cx="8229600" cy="1468760"/>
          </a:xfrm>
        </p:spPr>
        <p:txBody>
          <a:bodyPr/>
          <a:lstStyle/>
          <a:p>
            <a:pPr lvl="0" eaLnBrk="0" fontAlgn="base" hangingPunct="0">
              <a:spcBef>
                <a:spcPct val="0"/>
              </a:spcBef>
              <a:spcAft>
                <a:spcPts val="1200"/>
              </a:spcAft>
              <a:buClr>
                <a:srgbClr val="C00000"/>
              </a:buClr>
              <a:buFont typeface="Arial" panose="020B0604020202020204" pitchFamily="34" charset="0"/>
              <a:buChar char="●"/>
            </a:pPr>
            <a:r>
              <a:rPr lang="el-GR" altLang="el-GR" sz="2400" dirty="0">
                <a:solidFill>
                  <a:srgbClr val="000000"/>
                </a:solidFill>
              </a:rPr>
              <a:t>Αν αυξηθούν οι πωλήσεις κατά 10% τον επόμενο χρόνο, ποιες οι πωλήσεις για κάθε τρίμηνο </a:t>
            </a:r>
            <a:r>
              <a:rPr lang="el-GR" altLang="el-GR" sz="2400" dirty="0" smtClean="0">
                <a:solidFill>
                  <a:srgbClr val="000000"/>
                </a:solidFill>
              </a:rPr>
              <a:t>αυτού;</a:t>
            </a:r>
            <a:endParaRPr lang="en-US" altLang="el-GR" sz="2400" dirty="0">
              <a:solidFill>
                <a:srgbClr val="000000"/>
              </a:solidFill>
            </a:endParaRPr>
          </a:p>
          <a:p>
            <a:pPr lvl="0" eaLnBrk="0" fontAlgn="base" hangingPunct="0">
              <a:spcBef>
                <a:spcPct val="0"/>
              </a:spcBef>
              <a:spcAft>
                <a:spcPct val="0"/>
              </a:spcAft>
              <a:buClr>
                <a:srgbClr val="C00000"/>
              </a:buClr>
              <a:buFont typeface="Arial" panose="020B0604020202020204" pitchFamily="34" charset="0"/>
              <a:buChar char="●"/>
            </a:pPr>
            <a:r>
              <a:rPr lang="el-GR" altLang="el-GR" sz="2400" dirty="0">
                <a:solidFill>
                  <a:srgbClr val="000000"/>
                </a:solidFill>
              </a:rPr>
              <a:t>Οι πωλήσεις τον επόμενο χρόνο θα είναι </a:t>
            </a:r>
            <a:r>
              <a:rPr lang="el-GR" altLang="el-GR" sz="2400" dirty="0" smtClean="0">
                <a:solidFill>
                  <a:srgbClr val="000000"/>
                </a:solidFill>
              </a:rPr>
              <a:t>11000 αντλίες. </a:t>
            </a:r>
            <a:endParaRPr lang="el-GR" altLang="el-GR" sz="2400" dirty="0">
              <a:solidFill>
                <a:srgbClr val="000000"/>
              </a:solidFill>
            </a:endParaRPr>
          </a:p>
          <a:p>
            <a:endParaRPr lang="el-GR" dirty="0"/>
          </a:p>
        </p:txBody>
      </p:sp>
      <p:graphicFrame>
        <p:nvGraphicFramePr>
          <p:cNvPr id="7" name="Θέση περιεχομένου 2" descr="Πίνακας με τις πωλήσεις ανά τρίμηνο. &#10;Την άνοιξη οι πωλήσεις θα είναι, 11000 διά 4 * 1 κόμμα 6 = 4400.  &#10;Το καλοκαίρι οι πωλήσεις θα είναι, 11000 διά 4 * 1 κόμμα 4 = 3300. &#10;Το φθινόπωρο οι πωλήσεις θα είναι, 11000 διά 4 * 0 κόμμα 8 = 2200.&#10;Το χειμώνα οι πωλήσεις θα είναι, 11000 διά 4 * 0 κόμμα 4 = 1100.   "/>
          <p:cNvGraphicFramePr>
            <a:graphicFrameLocks noGrp="1"/>
          </p:cNvGraphicFramePr>
          <p:nvPr>
            <p:custDataLst>
              <p:tags r:id="rId2"/>
            </p:custDataLst>
            <p:extLst>
              <p:ext uri="{D42A27DB-BD31-4B8C-83A1-F6EECF244321}">
                <p14:modId xmlns:p14="http://schemas.microsoft.com/office/powerpoint/2010/main" val="823007970"/>
              </p:ext>
            </p:extLst>
          </p:nvPr>
        </p:nvGraphicFramePr>
        <p:xfrm>
          <a:off x="1547664" y="3284984"/>
          <a:ext cx="6096000" cy="2808312"/>
        </p:xfrm>
        <a:graphic>
          <a:graphicData uri="http://schemas.openxmlformats.org/drawingml/2006/table">
            <a:tbl>
              <a:tblPr firstRow="1" bandRow="1">
                <a:tableStyleId>{2D5ABB26-0587-4C30-8999-92F81FD0307C}</a:tableStyleId>
              </a:tblPr>
              <a:tblGrid>
                <a:gridCol w="3048000"/>
                <a:gridCol w="3048000"/>
              </a:tblGrid>
              <a:tr h="648072">
                <a:tc>
                  <a:txBody>
                    <a:bodyPr/>
                    <a:lstStyle/>
                    <a:p>
                      <a:pPr algn="l"/>
                      <a:r>
                        <a:rPr lang="el-GR" sz="2400" b="1" noProof="0" dirty="0" smtClean="0">
                          <a:ln>
                            <a:noFill/>
                          </a:ln>
                        </a:rPr>
                        <a:t>Εποχή</a:t>
                      </a:r>
                      <a:endParaRPr lang="el-GR" sz="2400" b="1" noProof="0" dirty="0">
                        <a:ln>
                          <a:noFill/>
                        </a:l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l-GR" sz="2400" b="1" noProof="0" dirty="0" smtClean="0">
                          <a:ln>
                            <a:noFill/>
                          </a:ln>
                        </a:rPr>
                        <a:t>Πωλήσεις</a:t>
                      </a:r>
                      <a:endParaRPr lang="el-GR" sz="2400" b="1" noProof="0" dirty="0">
                        <a:ln>
                          <a:noFill/>
                        </a:l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5091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u="none" strike="noStrike" cap="none" normalizeH="0" baseline="0" noProof="0" dirty="0" smtClean="0">
                          <a:ln>
                            <a:noFill/>
                          </a:ln>
                          <a:effectLst/>
                        </a:rPr>
                        <a:t>Άνοιξη </a:t>
                      </a:r>
                      <a:endParaRPr kumimoji="0" lang="el-GR" sz="2000" b="0" i="0" u="none" strike="noStrike" cap="none" normalizeH="0" baseline="0" noProof="0" dirty="0" smtClean="0">
                        <a:ln>
                          <a:noFill/>
                        </a:ln>
                        <a:solidFill>
                          <a:schemeClr val="tx1"/>
                        </a:solidFill>
                        <a:effectLst/>
                        <a:latin typeface="+mn-lt"/>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u="none" strike="noStrike" cap="none" normalizeH="0" baseline="0" noProof="0" dirty="0" smtClean="0">
                          <a:ln>
                            <a:noFill/>
                          </a:ln>
                          <a:effectLst/>
                        </a:rPr>
                        <a:t>(11000 / 4) * 1.6 = 4400</a:t>
                      </a:r>
                      <a:endParaRPr kumimoji="0" lang="el-GR" sz="20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51471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u="none" strike="noStrike" cap="none" normalizeH="0" baseline="0" noProof="0" dirty="0" smtClean="0">
                          <a:ln>
                            <a:noFill/>
                          </a:ln>
                          <a:effectLst/>
                        </a:rPr>
                        <a:t>Καλοκαίρι</a:t>
                      </a:r>
                      <a:endParaRPr kumimoji="0" lang="el-GR" sz="20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u="none" strike="noStrike" cap="none" normalizeH="0" baseline="0" noProof="0" dirty="0" smtClean="0">
                          <a:ln>
                            <a:noFill/>
                          </a:ln>
                          <a:effectLst/>
                        </a:rPr>
                        <a:t>(11000 / 4) * 1.2 = 3300</a:t>
                      </a:r>
                      <a:endParaRPr kumimoji="0" lang="el-GR" sz="20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5052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u="none" strike="noStrike" cap="none" normalizeH="0" baseline="0" noProof="0" dirty="0" smtClean="0">
                          <a:ln>
                            <a:noFill/>
                          </a:ln>
                          <a:effectLst/>
                        </a:rPr>
                        <a:t>Φθινόπωρο</a:t>
                      </a:r>
                      <a:endParaRPr kumimoji="0" lang="el-GR" sz="20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u="none" strike="noStrike" cap="none" normalizeH="0" baseline="0" noProof="0" dirty="0" smtClean="0">
                          <a:ln>
                            <a:noFill/>
                          </a:ln>
                          <a:effectLst/>
                        </a:rPr>
                        <a:t>(11000 / 4) * 0.8 = 2200</a:t>
                      </a:r>
                      <a:endParaRPr kumimoji="0" lang="el-GR" sz="20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4409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u="none" strike="noStrike" cap="none" normalizeH="0" baseline="0" noProof="0" dirty="0" smtClean="0">
                          <a:ln>
                            <a:noFill/>
                          </a:ln>
                          <a:effectLst/>
                        </a:rPr>
                        <a:t>Χειμώνας</a:t>
                      </a:r>
                      <a:endParaRPr kumimoji="0" lang="el-GR" sz="20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u="none" strike="noStrike" cap="none" normalizeH="0" baseline="0" noProof="0" dirty="0" smtClean="0">
                          <a:ln>
                            <a:noFill/>
                          </a:ln>
                          <a:effectLst/>
                        </a:rPr>
                        <a:t>(11000 / 4) * 0.4 = 1100</a:t>
                      </a:r>
                      <a:endParaRPr kumimoji="0" lang="el-GR" sz="20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4"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34</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5952573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lvl="0" fontAlgn="base">
              <a:spcBef>
                <a:spcPct val="30000"/>
              </a:spcBef>
              <a:spcAft>
                <a:spcPct val="0"/>
              </a:spcAft>
              <a:defRPr/>
            </a:pPr>
            <a:r>
              <a:rPr lang="el-GR" b="1" dirty="0" smtClean="0">
                <a:latin typeface="+mn-lt"/>
              </a:rPr>
              <a:t>Ζήτηση προηγούμενης περιόδου</a:t>
            </a:r>
            <a:endParaRPr lang="el-GR" dirty="0">
              <a:latin typeface="+mn-lt"/>
            </a:endParaRPr>
          </a:p>
        </p:txBody>
      </p:sp>
      <p:pic>
        <p:nvPicPr>
          <p:cNvPr id="9" name="Θέση περιεχομένου 1" descr="Εικόνα με τον τύπο  της ζήτησης προηγούμενης περιόδου. Ψ τόνος του t = ψ του t -1. Όπου Ψ τόνος του t = η προβλεπόμενη ζήτηση περιόδου t. Όπου ψ του t -1, η πραγματική ζήτηση προηγούμενης περιόδου.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528" y="2060848"/>
            <a:ext cx="8542498" cy="1296144"/>
          </a:xfrm>
        </p:spPr>
      </p:pic>
      <p:sp>
        <p:nvSpPr>
          <p:cNvPr id="7" name="Θέση περιεχομένου 2"/>
          <p:cNvSpPr/>
          <p:nvPr/>
        </p:nvSpPr>
        <p:spPr>
          <a:xfrm>
            <a:off x="539552" y="3645024"/>
            <a:ext cx="8064896" cy="2400657"/>
          </a:xfrm>
          <a:prstGeom prst="rect">
            <a:avLst/>
          </a:prstGeom>
        </p:spPr>
        <p:txBody>
          <a:bodyPr wrap="square">
            <a:spAutoFit/>
          </a:bodyPr>
          <a:lstStyle/>
          <a:p>
            <a:pPr marL="342900" lvl="0" indent="-342900" fontAlgn="base">
              <a:spcBef>
                <a:spcPct val="0"/>
              </a:spcBef>
              <a:spcAft>
                <a:spcPts val="1800"/>
              </a:spcAft>
              <a:buClr>
                <a:srgbClr val="C00000"/>
              </a:buClr>
              <a:buFont typeface="Times New Roman" panose="02020603050405020304" pitchFamily="18" charset="0"/>
              <a:buChar char="●"/>
            </a:pPr>
            <a:r>
              <a:rPr lang="el-GR" altLang="el-GR" sz="2400" dirty="0" smtClean="0">
                <a:solidFill>
                  <a:srgbClr val="000000"/>
                </a:solidFill>
                <a:cs typeface="Times New Roman" pitchFamily="18" charset="0"/>
              </a:rPr>
              <a:t>Χρησιμοποιείται </a:t>
            </a:r>
            <a:r>
              <a:rPr lang="el-GR" altLang="el-GR" sz="2400" dirty="0">
                <a:solidFill>
                  <a:srgbClr val="000000"/>
                </a:solidFill>
                <a:cs typeface="Times New Roman" pitchFamily="18" charset="0"/>
              </a:rPr>
              <a:t>κυρίως για μικρές παρεκτροπές από περίοδο σε  </a:t>
            </a:r>
            <a:r>
              <a:rPr lang="el-GR" altLang="el-GR" sz="2400" dirty="0" smtClean="0">
                <a:solidFill>
                  <a:srgbClr val="000000"/>
                </a:solidFill>
                <a:cs typeface="Times New Roman" pitchFamily="18" charset="0"/>
              </a:rPr>
              <a:t>περίοδο.</a:t>
            </a:r>
            <a:endParaRPr lang="en-US" altLang="el-GR" sz="2400" dirty="0">
              <a:solidFill>
                <a:srgbClr val="000000"/>
              </a:solidFill>
              <a:cs typeface="Times New Roman" pitchFamily="18" charset="0"/>
            </a:endParaRPr>
          </a:p>
          <a:p>
            <a:pPr marL="342900" lvl="0" indent="-342900" fontAlgn="base">
              <a:spcBef>
                <a:spcPct val="0"/>
              </a:spcBef>
              <a:spcAft>
                <a:spcPts val="1800"/>
              </a:spcAft>
              <a:buClr>
                <a:srgbClr val="C00000"/>
              </a:buClr>
              <a:buFont typeface="Times New Roman" panose="02020603050405020304" pitchFamily="18" charset="0"/>
              <a:buChar char="●"/>
            </a:pPr>
            <a:r>
              <a:rPr lang="el-GR" altLang="el-GR" sz="2400" dirty="0" smtClean="0">
                <a:solidFill>
                  <a:srgbClr val="000000"/>
                </a:solidFill>
                <a:cs typeface="Times New Roman" pitchFamily="18" charset="0"/>
              </a:rPr>
              <a:t>Αντιδρά </a:t>
            </a:r>
            <a:r>
              <a:rPr lang="el-GR" altLang="el-GR" sz="2400" dirty="0">
                <a:solidFill>
                  <a:srgbClr val="000000"/>
                </a:solidFill>
                <a:cs typeface="Times New Roman" pitchFamily="18" charset="0"/>
              </a:rPr>
              <a:t>καλά στις </a:t>
            </a:r>
            <a:r>
              <a:rPr lang="el-GR" altLang="el-GR" sz="2400" dirty="0" smtClean="0">
                <a:solidFill>
                  <a:srgbClr val="000000"/>
                </a:solidFill>
                <a:cs typeface="Times New Roman" pitchFamily="18" charset="0"/>
              </a:rPr>
              <a:t>τάσεις.</a:t>
            </a:r>
            <a:endParaRPr lang="el-GR" altLang="el-GR" sz="2400" dirty="0">
              <a:solidFill>
                <a:srgbClr val="000000"/>
              </a:solidFill>
              <a:cs typeface="Times New Roman" pitchFamily="18" charset="0"/>
            </a:endParaRPr>
          </a:p>
          <a:p>
            <a:pPr marL="342900" lvl="0" indent="-342900" fontAlgn="base">
              <a:spcBef>
                <a:spcPct val="0"/>
              </a:spcBef>
              <a:spcAft>
                <a:spcPct val="0"/>
              </a:spcAft>
              <a:buClr>
                <a:srgbClr val="C00000"/>
              </a:buClr>
              <a:buFont typeface="Times New Roman" panose="02020603050405020304" pitchFamily="18" charset="0"/>
              <a:buChar char="●"/>
            </a:pPr>
            <a:r>
              <a:rPr lang="el-GR" altLang="el-GR" sz="2400" b="1" dirty="0" smtClean="0">
                <a:solidFill>
                  <a:srgbClr val="000000"/>
                </a:solidFill>
                <a:cs typeface="Times New Roman" pitchFamily="18" charset="0"/>
              </a:rPr>
              <a:t>Δεν</a:t>
            </a:r>
            <a:r>
              <a:rPr lang="el-GR" altLang="el-GR" sz="2400" dirty="0" smtClean="0">
                <a:solidFill>
                  <a:srgbClr val="000000"/>
                </a:solidFill>
                <a:cs typeface="Times New Roman" pitchFamily="18" charset="0"/>
              </a:rPr>
              <a:t> </a:t>
            </a:r>
            <a:r>
              <a:rPr lang="el-GR" altLang="el-GR" sz="2400" dirty="0">
                <a:solidFill>
                  <a:srgbClr val="000000"/>
                </a:solidFill>
                <a:cs typeface="Times New Roman" pitchFamily="18" charset="0"/>
              </a:rPr>
              <a:t>μπορεί να χρησιμοποιηθεί όταν υπάρχουν εποχιακές και τυχαίες </a:t>
            </a:r>
            <a:r>
              <a:rPr lang="el-GR" altLang="el-GR" sz="2400" dirty="0" smtClean="0">
                <a:solidFill>
                  <a:srgbClr val="000000"/>
                </a:solidFill>
                <a:cs typeface="Times New Roman" pitchFamily="18" charset="0"/>
              </a:rPr>
              <a:t>διακυμάνσεις.</a:t>
            </a:r>
            <a:endParaRPr lang="el-GR" altLang="el-GR" sz="2400" dirty="0">
              <a:solidFill>
                <a:srgbClr val="000000"/>
              </a:solidFill>
              <a:cs typeface="Times New Roman" pitchFamily="18" charset="0"/>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35</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8358924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lvl="0" fontAlgn="base">
              <a:lnSpc>
                <a:spcPct val="75000"/>
              </a:lnSpc>
              <a:spcBef>
                <a:spcPct val="30000"/>
              </a:spcBef>
              <a:spcAft>
                <a:spcPct val="0"/>
              </a:spcAft>
              <a:defRPr/>
            </a:pPr>
            <a:r>
              <a:rPr lang="el-GR" b="1" dirty="0" smtClean="0">
                <a:latin typeface="+mn-lt"/>
              </a:rPr>
              <a:t>Αριθμητικός μέσος όρος</a:t>
            </a:r>
            <a:endParaRPr lang="el-GR" sz="5400" dirty="0">
              <a:latin typeface="+mn-lt"/>
            </a:endParaRPr>
          </a:p>
        </p:txBody>
      </p:sp>
      <p:pic>
        <p:nvPicPr>
          <p:cNvPr id="9" name="Θέση περιεχομένου 1" descr="Εικόνα με τον τύπο του αριθμητικού μέσου όρου. Ψ τόνος του t = το άθροισμα του ψ του t, διά του n. Όπου ψ του t = η πραγματική ζήτηση περιόδου t. Όπου ψ τόνος του t, η προβλεπόμενη ζήτηση περιόδου t. Όπου n, ο αριθμός περιόδων."/>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8784" y="1268760"/>
            <a:ext cx="7266432" cy="2987040"/>
          </a:xfrm>
        </p:spPr>
      </p:pic>
      <p:sp>
        <p:nvSpPr>
          <p:cNvPr id="7" name="Θέση περιεχομένου 2"/>
          <p:cNvSpPr/>
          <p:nvPr/>
        </p:nvSpPr>
        <p:spPr>
          <a:xfrm>
            <a:off x="755576" y="4293096"/>
            <a:ext cx="7920880" cy="1938992"/>
          </a:xfrm>
          <a:prstGeom prst="rect">
            <a:avLst/>
          </a:prstGeom>
        </p:spPr>
        <p:txBody>
          <a:bodyPr wrap="square">
            <a:spAutoFit/>
          </a:bodyPr>
          <a:lstStyle/>
          <a:p>
            <a:pPr marL="342900" indent="-342900">
              <a:spcBef>
                <a:spcPct val="0"/>
              </a:spcBef>
              <a:buClr>
                <a:srgbClr val="C00000"/>
              </a:buClr>
              <a:buFont typeface="Arial" panose="020B0604020202020204" pitchFamily="34" charset="0"/>
              <a:buChar char="●"/>
            </a:pPr>
            <a:r>
              <a:rPr lang="el-GR" altLang="el-GR" sz="2000" dirty="0" smtClean="0">
                <a:cs typeface="Times New Roman" pitchFamily="18" charset="0"/>
              </a:rPr>
              <a:t>Εξομαλύνει </a:t>
            </a:r>
            <a:r>
              <a:rPr lang="el-GR" altLang="el-GR" sz="2000" dirty="0">
                <a:cs typeface="Times New Roman" pitchFamily="18" charset="0"/>
              </a:rPr>
              <a:t>τις τυχαίες </a:t>
            </a:r>
            <a:r>
              <a:rPr lang="el-GR" altLang="el-GR" sz="2000" dirty="0" smtClean="0">
                <a:cs typeface="Times New Roman" pitchFamily="18" charset="0"/>
              </a:rPr>
              <a:t>διαφοροποιήσεις.</a:t>
            </a:r>
            <a:endParaRPr lang="en-US" altLang="el-GR" sz="2000" dirty="0">
              <a:cs typeface="Times New Roman" pitchFamily="18" charset="0"/>
            </a:endParaRPr>
          </a:p>
          <a:p>
            <a:pPr marL="342900" indent="-342900">
              <a:spcBef>
                <a:spcPct val="0"/>
              </a:spcBef>
              <a:buClr>
                <a:srgbClr val="C00000"/>
              </a:buClr>
              <a:buFont typeface="Arial" panose="020B0604020202020204" pitchFamily="34" charset="0"/>
              <a:buChar char="●"/>
            </a:pPr>
            <a:r>
              <a:rPr lang="el-GR" altLang="el-GR" sz="2000" dirty="0" smtClean="0">
                <a:cs typeface="Times New Roman" pitchFamily="18" charset="0"/>
              </a:rPr>
              <a:t>Χρησιμοποιείται </a:t>
            </a:r>
            <a:r>
              <a:rPr lang="el-GR" altLang="el-GR" sz="2000" dirty="0">
                <a:cs typeface="Times New Roman" pitchFamily="18" charset="0"/>
              </a:rPr>
              <a:t>κυρίως όταν τα ιστορικά στοιχεία δείχνουν σταθερό συνεχές </a:t>
            </a:r>
            <a:r>
              <a:rPr lang="el-GR" altLang="el-GR" sz="2000" dirty="0" smtClean="0">
                <a:cs typeface="Times New Roman" pitchFamily="18" charset="0"/>
              </a:rPr>
              <a:t>επίπεδο, </a:t>
            </a:r>
            <a:r>
              <a:rPr lang="el-GR" altLang="el-GR" sz="2000" dirty="0">
                <a:cs typeface="Times New Roman" pitchFamily="18" charset="0"/>
              </a:rPr>
              <a:t>και προσδίδει μεγαλύτερη βαρύτητα στα πρόσφατα ιστορικά </a:t>
            </a:r>
            <a:r>
              <a:rPr lang="el-GR" altLang="el-GR" sz="2000" dirty="0" smtClean="0">
                <a:cs typeface="Times New Roman" pitchFamily="18" charset="0"/>
              </a:rPr>
              <a:t>στοιχεία</a:t>
            </a:r>
            <a:r>
              <a:rPr lang="el-GR" altLang="el-GR" sz="2000" dirty="0" smtClean="0"/>
              <a:t>.</a:t>
            </a:r>
            <a:endParaRPr lang="el-GR" altLang="el-GR" sz="2000" dirty="0"/>
          </a:p>
          <a:p>
            <a:pPr marL="342900" indent="-342900">
              <a:spcBef>
                <a:spcPct val="0"/>
              </a:spcBef>
              <a:buClr>
                <a:srgbClr val="C00000"/>
              </a:buClr>
              <a:buFont typeface="Arial" panose="020B0604020202020204" pitchFamily="34" charset="0"/>
              <a:buChar char="●"/>
            </a:pPr>
            <a:r>
              <a:rPr lang="el-GR" altLang="el-GR" sz="2000" b="1" dirty="0" smtClean="0">
                <a:cs typeface="Times New Roman" pitchFamily="18" charset="0"/>
              </a:rPr>
              <a:t>Δεν</a:t>
            </a:r>
            <a:r>
              <a:rPr lang="el-GR" altLang="el-GR" sz="2000" dirty="0" smtClean="0">
                <a:cs typeface="Times New Roman" pitchFamily="18" charset="0"/>
              </a:rPr>
              <a:t> </a:t>
            </a:r>
            <a:r>
              <a:rPr lang="el-GR" altLang="el-GR" sz="2000" dirty="0">
                <a:cs typeface="Times New Roman" pitchFamily="18" charset="0"/>
              </a:rPr>
              <a:t>αντιδρά καλά σε </a:t>
            </a:r>
            <a:r>
              <a:rPr lang="el-GR" altLang="el-GR" sz="2000" dirty="0" smtClean="0">
                <a:cs typeface="Times New Roman" pitchFamily="18" charset="0"/>
              </a:rPr>
              <a:t>τάσεις.</a:t>
            </a:r>
            <a:endParaRPr lang="el-GR" altLang="el-GR" sz="2000" dirty="0">
              <a:cs typeface="Times New Roman" pitchFamily="18" charset="0"/>
            </a:endParaRPr>
          </a:p>
          <a:p>
            <a:pPr marL="342900" indent="-342900">
              <a:spcBef>
                <a:spcPct val="0"/>
              </a:spcBef>
              <a:buClr>
                <a:srgbClr val="C00000"/>
              </a:buClr>
              <a:buFont typeface="Arial" panose="020B0604020202020204" pitchFamily="34" charset="0"/>
              <a:buChar char="●"/>
            </a:pPr>
            <a:r>
              <a:rPr lang="el-GR" altLang="el-GR" sz="2000" b="1" dirty="0" smtClean="0">
                <a:cs typeface="Times New Roman" pitchFamily="18" charset="0"/>
              </a:rPr>
              <a:t>Παραβλέπει</a:t>
            </a:r>
            <a:r>
              <a:rPr lang="el-GR" altLang="el-GR" sz="2000" dirty="0" smtClean="0">
                <a:cs typeface="Times New Roman" pitchFamily="18" charset="0"/>
              </a:rPr>
              <a:t> </a:t>
            </a:r>
            <a:r>
              <a:rPr lang="el-GR" altLang="el-GR" sz="2000" dirty="0">
                <a:cs typeface="Times New Roman" pitchFamily="18" charset="0"/>
              </a:rPr>
              <a:t>τελείως τις εποχιακές </a:t>
            </a:r>
            <a:r>
              <a:rPr lang="el-GR" altLang="el-GR" sz="2000" dirty="0" smtClean="0">
                <a:cs typeface="Times New Roman" pitchFamily="18" charset="0"/>
              </a:rPr>
              <a:t>διακυμάνσεις.</a:t>
            </a:r>
            <a:endParaRPr lang="el-GR" altLang="el-GR" sz="2000" dirty="0">
              <a:cs typeface="Times New Roman" pitchFamily="18" charset="0"/>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36</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8887222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latin typeface="+mn-lt"/>
              </a:rPr>
              <a:t>Κινητός αριθμητικός μέσος </a:t>
            </a:r>
            <a:r>
              <a:rPr lang="el-GR" b="1" dirty="0">
                <a:latin typeface="+mn-lt"/>
              </a:rPr>
              <a:t>ό</a:t>
            </a:r>
            <a:r>
              <a:rPr lang="el-GR" b="1" dirty="0" smtClean="0">
                <a:latin typeface="+mn-lt"/>
              </a:rPr>
              <a:t>ρος</a:t>
            </a:r>
            <a:endParaRPr lang="el-GR" dirty="0">
              <a:latin typeface="+mn-lt"/>
            </a:endParaRPr>
          </a:p>
        </p:txBody>
      </p:sp>
      <p:pic>
        <p:nvPicPr>
          <p:cNvPr id="8" name="Θέση περιεχομένου 1" descr="Εικόνα με τον τύπο του κινητού αριθμητικού μέσου όρου, ο οποίος είναι ίσος με το άθροισμα του ψ του t -i. Όπου ψ του t -i, η πραγματική ζήτηση περιόδου t -i. Όπου n, ο αριθμός περιόδων περιεχομένων στον κινητό μέσο όρο.&#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28800"/>
            <a:ext cx="8229600" cy="1447853"/>
          </a:xfrm>
        </p:spPr>
      </p:pic>
      <p:sp>
        <p:nvSpPr>
          <p:cNvPr id="9" name="Θέση περιεχομένου 2"/>
          <p:cNvSpPr/>
          <p:nvPr/>
        </p:nvSpPr>
        <p:spPr>
          <a:xfrm>
            <a:off x="496741" y="3088119"/>
            <a:ext cx="8136904" cy="3293209"/>
          </a:xfrm>
          <a:prstGeom prst="rect">
            <a:avLst/>
          </a:prstGeom>
        </p:spPr>
        <p:txBody>
          <a:bodyPr wrap="square">
            <a:spAutoFit/>
          </a:bodyPr>
          <a:lstStyle/>
          <a:p>
            <a:pPr marL="342900" lvl="0" indent="-342900" fontAlgn="base">
              <a:spcBef>
                <a:spcPct val="0"/>
              </a:spcBef>
              <a:spcAft>
                <a:spcPct val="0"/>
              </a:spcAft>
              <a:buClr>
                <a:srgbClr val="C00000"/>
              </a:buClr>
              <a:buFont typeface="Arial" panose="020B0604020202020204" pitchFamily="34" charset="0"/>
              <a:buChar char="●"/>
            </a:pPr>
            <a:r>
              <a:rPr lang="el-GR" altLang="el-GR" sz="2400" dirty="0">
                <a:solidFill>
                  <a:srgbClr val="000000"/>
                </a:solidFill>
                <a:cs typeface="Times New Roman" pitchFamily="18" charset="0"/>
              </a:rPr>
              <a:t>Δίνει μεγαλύτερη βαρύτητα στις τρέχουσες </a:t>
            </a:r>
            <a:r>
              <a:rPr lang="el-GR" altLang="el-GR" sz="2400" dirty="0" smtClean="0">
                <a:solidFill>
                  <a:srgbClr val="000000"/>
                </a:solidFill>
                <a:cs typeface="Times New Roman" pitchFamily="18" charset="0"/>
              </a:rPr>
              <a:t>περιόδους. </a:t>
            </a:r>
            <a:endParaRPr lang="el-GR" altLang="el-GR" sz="2400" dirty="0">
              <a:solidFill>
                <a:srgbClr val="000000"/>
              </a:solidFill>
              <a:cs typeface="Times New Roman" pitchFamily="18" charset="0"/>
            </a:endParaRPr>
          </a:p>
          <a:p>
            <a:pPr marL="342900" lvl="0" indent="-342900" fontAlgn="base">
              <a:spcBef>
                <a:spcPct val="0"/>
              </a:spcBef>
              <a:spcAft>
                <a:spcPct val="0"/>
              </a:spcAft>
              <a:buClr>
                <a:srgbClr val="C00000"/>
              </a:buClr>
              <a:buFont typeface="Arial" panose="020B0604020202020204" pitchFamily="34" charset="0"/>
              <a:buChar char="●"/>
            </a:pPr>
            <a:r>
              <a:rPr lang="el-GR" altLang="el-GR" sz="2400" dirty="0" smtClean="0">
                <a:solidFill>
                  <a:srgbClr val="000000"/>
                </a:solidFill>
                <a:cs typeface="Times New Roman" pitchFamily="18" charset="0"/>
              </a:rPr>
              <a:t>Εξομαλύνει </a:t>
            </a:r>
            <a:r>
              <a:rPr lang="el-GR" altLang="el-GR" sz="2400" dirty="0">
                <a:solidFill>
                  <a:srgbClr val="000000"/>
                </a:solidFill>
                <a:cs typeface="Times New Roman" pitchFamily="18" charset="0"/>
              </a:rPr>
              <a:t>τις τυχαίες διακυμάνσεις, </a:t>
            </a:r>
          </a:p>
          <a:p>
            <a:pPr marL="342900" lvl="0" indent="-342900" fontAlgn="base">
              <a:spcBef>
                <a:spcPct val="0"/>
              </a:spcBef>
              <a:spcAft>
                <a:spcPct val="0"/>
              </a:spcAft>
              <a:buClr>
                <a:srgbClr val="C00000"/>
              </a:buClr>
              <a:buFont typeface="Arial" panose="020B0604020202020204" pitchFamily="34" charset="0"/>
              <a:buChar char="●"/>
            </a:pPr>
            <a:r>
              <a:rPr lang="el-GR" altLang="el-GR" sz="2400" dirty="0" smtClean="0">
                <a:solidFill>
                  <a:srgbClr val="000000"/>
                </a:solidFill>
                <a:cs typeface="Times New Roman" pitchFamily="18" charset="0"/>
              </a:rPr>
              <a:t>Αντιδρά </a:t>
            </a:r>
            <a:r>
              <a:rPr lang="el-GR" altLang="el-GR" sz="2400" dirty="0">
                <a:solidFill>
                  <a:srgbClr val="000000"/>
                </a:solidFill>
                <a:cs typeface="Times New Roman" pitchFamily="18" charset="0"/>
              </a:rPr>
              <a:t>με </a:t>
            </a:r>
            <a:r>
              <a:rPr lang="el-GR" altLang="el-GR" sz="2400" b="1" dirty="0">
                <a:solidFill>
                  <a:srgbClr val="000000"/>
                </a:solidFill>
                <a:cs typeface="Times New Roman" pitchFamily="18" charset="0"/>
              </a:rPr>
              <a:t>καθυστέρηση</a:t>
            </a:r>
            <a:r>
              <a:rPr lang="el-GR" altLang="el-GR" sz="2400" dirty="0">
                <a:solidFill>
                  <a:srgbClr val="000000"/>
                </a:solidFill>
                <a:cs typeface="Times New Roman" pitchFamily="18" charset="0"/>
              </a:rPr>
              <a:t> στις </a:t>
            </a:r>
            <a:r>
              <a:rPr lang="el-GR" altLang="el-GR" sz="2400" dirty="0" smtClean="0">
                <a:solidFill>
                  <a:srgbClr val="000000"/>
                </a:solidFill>
                <a:cs typeface="Times New Roman" pitchFamily="18" charset="0"/>
              </a:rPr>
              <a:t>τάσεις.</a:t>
            </a:r>
            <a:endParaRPr lang="el-GR" altLang="el-GR" sz="2400" dirty="0">
              <a:solidFill>
                <a:srgbClr val="000000"/>
              </a:solidFill>
              <a:cs typeface="Times New Roman" pitchFamily="18" charset="0"/>
            </a:endParaRPr>
          </a:p>
          <a:p>
            <a:pPr marL="342900" lvl="0" indent="-342900" fontAlgn="base">
              <a:spcBef>
                <a:spcPct val="0"/>
              </a:spcBef>
              <a:spcAft>
                <a:spcPct val="0"/>
              </a:spcAft>
              <a:buClr>
                <a:srgbClr val="C00000"/>
              </a:buClr>
              <a:buFont typeface="Arial" panose="020B0604020202020204" pitchFamily="34" charset="0"/>
              <a:buChar char="●"/>
            </a:pPr>
            <a:r>
              <a:rPr lang="el-GR" altLang="el-GR" sz="2400" dirty="0" smtClean="0">
                <a:solidFill>
                  <a:srgbClr val="000000"/>
                </a:solidFill>
                <a:cs typeface="Times New Roman" pitchFamily="18" charset="0"/>
              </a:rPr>
              <a:t>Ο </a:t>
            </a:r>
            <a:r>
              <a:rPr lang="el-GR" altLang="el-GR" sz="2400" dirty="0">
                <a:solidFill>
                  <a:srgbClr val="000000"/>
                </a:solidFill>
                <a:cs typeface="Times New Roman" pitchFamily="18" charset="0"/>
              </a:rPr>
              <a:t>αριθμός των περιόδων που θα χρησιμοποιηθούν στο μέσο όρο επηρεάζει την πρόβλεψη</a:t>
            </a:r>
            <a:r>
              <a:rPr lang="en-US" altLang="el-GR" sz="2400" dirty="0">
                <a:solidFill>
                  <a:srgbClr val="000000"/>
                </a:solidFill>
                <a:cs typeface="Times New Roman" pitchFamily="18" charset="0"/>
              </a:rPr>
              <a:t>: </a:t>
            </a:r>
          </a:p>
          <a:p>
            <a:pPr marL="1257300" lvl="3" indent="-342900" fontAlgn="base">
              <a:spcBef>
                <a:spcPct val="0"/>
              </a:spcBef>
              <a:spcAft>
                <a:spcPct val="0"/>
              </a:spcAft>
              <a:buClr>
                <a:srgbClr val="777777"/>
              </a:buClr>
              <a:buSzPct val="100000"/>
              <a:buFont typeface="Arial" panose="020B0604020202020204" pitchFamily="34" charset="0"/>
              <a:buChar char="●"/>
            </a:pPr>
            <a:r>
              <a:rPr lang="el-GR" altLang="el-GR" sz="2200" i="1" dirty="0" smtClean="0">
                <a:solidFill>
                  <a:srgbClr val="000000"/>
                </a:solidFill>
                <a:cs typeface="Times New Roman" pitchFamily="18" charset="0"/>
              </a:rPr>
              <a:t>Για </a:t>
            </a:r>
            <a:r>
              <a:rPr lang="el-GR" altLang="el-GR" sz="2200" i="1" dirty="0">
                <a:solidFill>
                  <a:srgbClr val="000000"/>
                </a:solidFill>
                <a:cs typeface="Times New Roman" pitchFamily="18" charset="0"/>
              </a:rPr>
              <a:t>πολύ λίγες περίοδοι, </a:t>
            </a:r>
            <a:r>
              <a:rPr lang="el-GR" altLang="el-GR" sz="2200" dirty="0">
                <a:solidFill>
                  <a:srgbClr val="000000"/>
                </a:solidFill>
                <a:cs typeface="Times New Roman" pitchFamily="18" charset="0"/>
              </a:rPr>
              <a:t>η πρόβλεψη θα έχει ευρεία </a:t>
            </a:r>
            <a:r>
              <a:rPr lang="el-GR" altLang="el-GR" sz="2200" dirty="0" smtClean="0">
                <a:solidFill>
                  <a:srgbClr val="000000"/>
                </a:solidFill>
                <a:cs typeface="Times New Roman" pitchFamily="18" charset="0"/>
              </a:rPr>
              <a:t>διακύμανση.</a:t>
            </a:r>
            <a:endParaRPr lang="en-US" altLang="el-GR" sz="2200" dirty="0">
              <a:solidFill>
                <a:srgbClr val="000000"/>
              </a:solidFill>
              <a:cs typeface="Times New Roman" pitchFamily="18" charset="0"/>
            </a:endParaRPr>
          </a:p>
          <a:p>
            <a:pPr marL="1257300" lvl="3" indent="-342900" fontAlgn="base">
              <a:spcBef>
                <a:spcPct val="0"/>
              </a:spcBef>
              <a:spcAft>
                <a:spcPct val="0"/>
              </a:spcAft>
              <a:buClr>
                <a:srgbClr val="777777"/>
              </a:buClr>
              <a:buSzPct val="100000"/>
              <a:buFont typeface="Arial" panose="020B0604020202020204" pitchFamily="34" charset="0"/>
              <a:buChar char="●"/>
            </a:pPr>
            <a:r>
              <a:rPr lang="el-GR" altLang="el-GR" sz="2200" i="1" dirty="0" smtClean="0">
                <a:solidFill>
                  <a:srgbClr val="000000"/>
                </a:solidFill>
                <a:cs typeface="Times New Roman" pitchFamily="18" charset="0"/>
              </a:rPr>
              <a:t>Για </a:t>
            </a:r>
            <a:r>
              <a:rPr lang="el-GR" altLang="el-GR" sz="2200" i="1" dirty="0">
                <a:solidFill>
                  <a:srgbClr val="000000"/>
                </a:solidFill>
                <a:cs typeface="Times New Roman" pitchFamily="18" charset="0"/>
              </a:rPr>
              <a:t>περισσότερες απ’ ότι χρειάζεται</a:t>
            </a:r>
            <a:r>
              <a:rPr lang="el-GR" altLang="el-GR" sz="2200" dirty="0">
                <a:solidFill>
                  <a:srgbClr val="000000"/>
                </a:solidFill>
                <a:cs typeface="Times New Roman" pitchFamily="18" charset="0"/>
              </a:rPr>
              <a:t>, δε θα αποκαλύπτονται οι τρέχουσες </a:t>
            </a:r>
            <a:r>
              <a:rPr lang="el-GR" altLang="el-GR" sz="2200" dirty="0" smtClean="0">
                <a:solidFill>
                  <a:srgbClr val="000000"/>
                </a:solidFill>
                <a:cs typeface="Times New Roman" pitchFamily="18" charset="0"/>
              </a:rPr>
              <a:t>τάσεις.</a:t>
            </a:r>
            <a:endParaRPr lang="el-GR" altLang="el-GR" sz="2200" u="sng" dirty="0">
              <a:solidFill>
                <a:srgbClr val="000000"/>
              </a:solidFill>
              <a:cs typeface="Times New Roman" pitchFamily="18" charset="0"/>
            </a:endParaRPr>
          </a:p>
        </p:txBody>
      </p:sp>
      <p:sp>
        <p:nvSpPr>
          <p:cNvPr id="4" name="Θέση υποσέλιδου 1"/>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p:cNvSpPr>
            <a:spLocks noGrp="1"/>
          </p:cNvSpPr>
          <p:nvPr>
            <p:ph type="sldNum" sz="quarter" idx="12"/>
          </p:nvPr>
        </p:nvSpPr>
        <p:spPr/>
        <p:txBody>
          <a:bodyPr/>
          <a:lstStyle/>
          <a:p>
            <a:fld id="{FD6776F1-B134-4906-A568-DD060EFEB6BE}" type="slidenum">
              <a:rPr lang="el-GR" sz="1400" smtClean="0">
                <a:solidFill>
                  <a:schemeClr val="tx1"/>
                </a:solidFill>
              </a:rPr>
              <a:t>37</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8431775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lvl="0" fontAlgn="base">
              <a:spcBef>
                <a:spcPct val="30000"/>
              </a:spcBef>
              <a:spcAft>
                <a:spcPct val="0"/>
              </a:spcAft>
              <a:defRPr/>
            </a:pPr>
            <a:r>
              <a:rPr lang="el-GR" b="1" dirty="0" smtClean="0">
                <a:latin typeface="+mn-lt"/>
              </a:rPr>
              <a:t>Παράδειγμα κινητού μέσου όρου (1 από 2)</a:t>
            </a:r>
            <a:endParaRPr lang="el-GR" sz="5400" dirty="0">
              <a:latin typeface="+mn-lt"/>
            </a:endParaRPr>
          </a:p>
        </p:txBody>
      </p:sp>
      <p:sp>
        <p:nvSpPr>
          <p:cNvPr id="3" name="Θέση περιεχομένου 1"/>
          <p:cNvSpPr>
            <a:spLocks noGrp="1"/>
          </p:cNvSpPr>
          <p:nvPr>
            <p:ph idx="1"/>
          </p:nvPr>
        </p:nvSpPr>
        <p:spPr/>
        <p:txBody>
          <a:bodyPr/>
          <a:lstStyle/>
          <a:p>
            <a:pPr>
              <a:spcBef>
                <a:spcPts val="0"/>
              </a:spcBef>
              <a:spcAft>
                <a:spcPts val="1200"/>
              </a:spcAft>
              <a:buClr>
                <a:srgbClr val="C00000"/>
              </a:buClr>
              <a:buFont typeface="Arial" panose="020B0604020202020204" pitchFamily="34" charset="0"/>
              <a:buChar char="●"/>
            </a:pPr>
            <a:r>
              <a:rPr lang="el-GR" altLang="el-GR" sz="2800" kern="0" dirty="0">
                <a:solidFill>
                  <a:srgbClr val="000000"/>
                </a:solidFill>
              </a:rPr>
              <a:t>Είστε</a:t>
            </a:r>
            <a:r>
              <a:rPr lang="en-US" altLang="el-GR" sz="2800" kern="0" dirty="0">
                <a:solidFill>
                  <a:srgbClr val="000000"/>
                </a:solidFill>
              </a:rPr>
              <a:t> managers </a:t>
            </a:r>
            <a:r>
              <a:rPr lang="el-GR" altLang="el-GR" sz="2800" kern="0" dirty="0">
                <a:solidFill>
                  <a:srgbClr val="000000"/>
                </a:solidFill>
              </a:rPr>
              <a:t>ενός καταστήματος σε μουσείο που πουλά αντίγραφα ιστορικών έργων. Θέλετε να προβλέψετε τις πωλήσεις</a:t>
            </a:r>
            <a:r>
              <a:rPr lang="en-US" altLang="el-GR" sz="2800" kern="0" dirty="0">
                <a:solidFill>
                  <a:srgbClr val="000000"/>
                </a:solidFill>
              </a:rPr>
              <a:t> (</a:t>
            </a:r>
            <a:r>
              <a:rPr lang="el-GR" altLang="el-GR" sz="2800" kern="0" dirty="0">
                <a:solidFill>
                  <a:srgbClr val="000000"/>
                </a:solidFill>
              </a:rPr>
              <a:t>σε χιλιάδες</a:t>
            </a:r>
            <a:r>
              <a:rPr lang="en-US" altLang="el-GR" sz="2800" kern="0" dirty="0">
                <a:solidFill>
                  <a:srgbClr val="000000"/>
                </a:solidFill>
              </a:rPr>
              <a:t>) </a:t>
            </a:r>
            <a:r>
              <a:rPr lang="el-GR" altLang="el-GR" sz="2800" kern="0" dirty="0">
                <a:solidFill>
                  <a:srgbClr val="000000"/>
                </a:solidFill>
              </a:rPr>
              <a:t>για το</a:t>
            </a:r>
            <a:r>
              <a:rPr lang="en-US" altLang="el-GR" sz="2800" kern="0" dirty="0">
                <a:solidFill>
                  <a:srgbClr val="000000"/>
                </a:solidFill>
              </a:rPr>
              <a:t> </a:t>
            </a:r>
            <a:r>
              <a:rPr lang="en-US" altLang="el-GR" sz="2800" i="1" kern="0" dirty="0" smtClean="0">
                <a:solidFill>
                  <a:srgbClr val="000000"/>
                </a:solidFill>
              </a:rPr>
              <a:t>2012</a:t>
            </a:r>
            <a:r>
              <a:rPr lang="el-GR" altLang="el-GR" sz="2800" i="1" kern="0" dirty="0" smtClean="0">
                <a:solidFill>
                  <a:srgbClr val="000000"/>
                </a:solidFill>
              </a:rPr>
              <a:t>,</a:t>
            </a:r>
            <a:r>
              <a:rPr lang="en-US" altLang="el-GR" sz="2800" kern="0" dirty="0" smtClean="0">
                <a:solidFill>
                  <a:srgbClr val="000000"/>
                </a:solidFill>
              </a:rPr>
              <a:t> </a:t>
            </a:r>
            <a:r>
              <a:rPr lang="el-GR" altLang="el-GR" sz="2800" kern="0" dirty="0">
                <a:solidFill>
                  <a:srgbClr val="000000"/>
                </a:solidFill>
              </a:rPr>
              <a:t>χρησιμοποιώντας τη μέθοδο των 3 περιόδων κινητού </a:t>
            </a:r>
            <a:r>
              <a:rPr lang="el-GR" altLang="el-GR" sz="2800" kern="0" dirty="0" smtClean="0">
                <a:solidFill>
                  <a:srgbClr val="000000"/>
                </a:solidFill>
              </a:rPr>
              <a:t>μέσου όρου.</a:t>
            </a:r>
          </a:p>
          <a:p>
            <a:pPr marL="3087000" lvl="6" indent="-457200">
              <a:spcBef>
                <a:spcPts val="0"/>
              </a:spcBef>
              <a:spcAft>
                <a:spcPts val="600"/>
              </a:spcAft>
              <a:buClr>
                <a:srgbClr val="777777"/>
              </a:buClr>
              <a:buFont typeface="Arial" panose="020B0604020202020204" pitchFamily="34" charset="0"/>
              <a:buChar char="●"/>
            </a:pPr>
            <a:r>
              <a:rPr lang="el-GR" sz="2400" kern="0" dirty="0" smtClean="0">
                <a:solidFill>
                  <a:srgbClr val="000000"/>
                </a:solidFill>
              </a:rPr>
              <a:t>2007  4,</a:t>
            </a:r>
          </a:p>
          <a:p>
            <a:pPr marL="3087000" lvl="6" indent="-457200">
              <a:spcBef>
                <a:spcPts val="0"/>
              </a:spcBef>
              <a:spcAft>
                <a:spcPts val="600"/>
              </a:spcAft>
              <a:buClr>
                <a:srgbClr val="777777"/>
              </a:buClr>
              <a:buFont typeface="Arial" panose="020B0604020202020204" pitchFamily="34" charset="0"/>
              <a:buChar char="●"/>
            </a:pPr>
            <a:r>
              <a:rPr lang="el-GR" sz="2400" kern="0" dirty="0" smtClean="0">
                <a:solidFill>
                  <a:srgbClr val="000000"/>
                </a:solidFill>
              </a:rPr>
              <a:t>2008  6,</a:t>
            </a:r>
          </a:p>
          <a:p>
            <a:pPr marL="3087000" lvl="6" indent="-457200">
              <a:spcBef>
                <a:spcPts val="0"/>
              </a:spcBef>
              <a:spcAft>
                <a:spcPts val="600"/>
              </a:spcAft>
              <a:buClr>
                <a:srgbClr val="777777"/>
              </a:buClr>
              <a:buFont typeface="Arial" panose="020B0604020202020204" pitchFamily="34" charset="0"/>
              <a:buChar char="●"/>
            </a:pPr>
            <a:r>
              <a:rPr lang="el-GR" sz="2400" kern="0" dirty="0" smtClean="0">
                <a:solidFill>
                  <a:srgbClr val="000000"/>
                </a:solidFill>
              </a:rPr>
              <a:t>2009  5,</a:t>
            </a:r>
          </a:p>
          <a:p>
            <a:pPr marL="3087000" lvl="6" indent="-457200">
              <a:spcBef>
                <a:spcPts val="0"/>
              </a:spcBef>
              <a:spcAft>
                <a:spcPts val="600"/>
              </a:spcAft>
              <a:buClr>
                <a:srgbClr val="777777"/>
              </a:buClr>
              <a:buFont typeface="Arial" panose="020B0604020202020204" pitchFamily="34" charset="0"/>
              <a:buChar char="●"/>
            </a:pPr>
            <a:r>
              <a:rPr lang="el-GR" sz="2400" kern="0" dirty="0" smtClean="0">
                <a:solidFill>
                  <a:srgbClr val="000000"/>
                </a:solidFill>
              </a:rPr>
              <a:t>2010  3,</a:t>
            </a:r>
          </a:p>
          <a:p>
            <a:pPr marL="3087000" lvl="6" indent="-457200">
              <a:spcBef>
                <a:spcPts val="0"/>
              </a:spcBef>
              <a:buClr>
                <a:srgbClr val="777777"/>
              </a:buClr>
              <a:buFont typeface="Arial" panose="020B0604020202020204" pitchFamily="34" charset="0"/>
              <a:buChar char="●"/>
            </a:pPr>
            <a:r>
              <a:rPr lang="el-GR" sz="2400" kern="0" dirty="0" smtClean="0">
                <a:solidFill>
                  <a:srgbClr val="000000"/>
                </a:solidFill>
              </a:rPr>
              <a:t>2011  7.</a:t>
            </a:r>
            <a:endParaRPr lang="el-GR" sz="320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38</a:t>
            </a:fld>
            <a:endParaRPr lang="el-GR" sz="1400" dirty="0">
              <a:solidFill>
                <a:schemeClr val="tx1"/>
              </a:solidFill>
            </a:endParaRPr>
          </a:p>
        </p:txBody>
      </p:sp>
    </p:spTree>
    <p:extLst>
      <p:ext uri="{BB962C8B-B14F-4D97-AF65-F5344CB8AC3E}">
        <p14:creationId xmlns:p14="http://schemas.microsoft.com/office/powerpoint/2010/main" val="3741685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lvl="0" fontAlgn="base">
              <a:spcBef>
                <a:spcPct val="30000"/>
              </a:spcBef>
              <a:spcAft>
                <a:spcPct val="0"/>
              </a:spcAft>
              <a:defRPr/>
            </a:pPr>
            <a:r>
              <a:rPr lang="el-GR" b="1" dirty="0" smtClean="0">
                <a:latin typeface="+mn-lt"/>
              </a:rPr>
              <a:t>Παράδειγμα κινητού μέσου όρου (2 από 2)</a:t>
            </a:r>
            <a:endParaRPr lang="el-GR" sz="5400" dirty="0">
              <a:latin typeface="+mn-lt"/>
            </a:endParaRPr>
          </a:p>
        </p:txBody>
      </p:sp>
      <p:pic>
        <p:nvPicPr>
          <p:cNvPr id="6" name="Θέση περιεχομένου 1" descr="Πίνακας: Πρώτη γραμμή. Χρόνος 2007, ζήτηση ψ = 4, κινητό σύνολο με n = 3, είναι 0, κινητός μέσος όρος με n = 3, είναι 0. Δεύτερη γραμμή. Χρόνος 2008, ζήτηση ψ = 6, κινητό σύνολο = 0, κινητός μέσος όρος = 0. Τριτη γραμμή. Χρόνος 2009, ζήτηση ψ = 5, κινητό σύνολο = 0, κινητός μέσος όρος = 0. Τέταρτη γραμμή. Χρόνος 2010, ζήτηση ψ = 3, κινητό σύνολο 4 + 6 + 5 = 15, κινητός μέσος όρος 15 / 3 = 5.0.  Πέμπτη γραμμή. Χρόνος 2011, ζήτηση ψ = 7, κινητό σύνολο 6 + 5 + 3 = 14, κινητός μέσος όρος 14 / 3 = 4.7.   Έκτη γραμμή. Χρόνος 2012, ζήτηση ψ = 0, κινητό σύνολο 5 + 3 + 7 = 15, κινητός μέσος όρος 15 / 3 = 5.0.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308448"/>
            <a:ext cx="8229600" cy="3352800"/>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39</a:t>
            </a:fld>
            <a:endParaRPr lang="el-GR" sz="1400" dirty="0">
              <a:solidFill>
                <a:schemeClr val="tx1"/>
              </a:solidFill>
            </a:endParaRPr>
          </a:p>
        </p:txBody>
      </p:sp>
    </p:spTree>
    <p:extLst>
      <p:ext uri="{BB962C8B-B14F-4D97-AF65-F5344CB8AC3E}">
        <p14:creationId xmlns:p14="http://schemas.microsoft.com/office/powerpoint/2010/main" val="1497441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p:txBody>
          <a:bodyPr/>
          <a:lstStyle/>
          <a:p>
            <a:r>
              <a:rPr lang="el-GR" altLang="el-GR" b="1" dirty="0" smtClean="0">
                <a:solidFill>
                  <a:srgbClr val="333333"/>
                </a:solidFill>
              </a:rPr>
              <a:t>Περιεχόμενα ενότητας</a:t>
            </a:r>
          </a:p>
        </p:txBody>
      </p:sp>
      <p:sp>
        <p:nvSpPr>
          <p:cNvPr id="4" name="Θέση περιεχομένου 1">
            <a:hlinkClick r:id="" action="ppaction://noaction"/>
          </p:cNvPr>
          <p:cNvSpPr/>
          <p:nvPr/>
        </p:nvSpPr>
        <p:spPr>
          <a:xfrm>
            <a:off x="809625" y="2235200"/>
            <a:ext cx="7507288"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l-GR" sz="2800" i="1" dirty="0">
                <a:solidFill>
                  <a:srgbClr val="0070C0"/>
                </a:solidFill>
              </a:rPr>
              <a:t>1)  </a:t>
            </a:r>
            <a:r>
              <a:rPr lang="el-GR" sz="2800" i="1" dirty="0" smtClean="0">
                <a:solidFill>
                  <a:srgbClr val="0070C0"/>
                </a:solidFill>
              </a:rPr>
              <a:t>Τι είναι το </a:t>
            </a:r>
            <a:r>
              <a:rPr lang="en-US" sz="2800" i="1" dirty="0" err="1" smtClean="0">
                <a:solidFill>
                  <a:srgbClr val="0070C0"/>
                </a:solidFill>
              </a:rPr>
              <a:t>JUnit</a:t>
            </a:r>
            <a:r>
              <a:rPr lang="en-US" sz="2800" i="1" dirty="0" smtClean="0">
                <a:solidFill>
                  <a:srgbClr val="0070C0"/>
                </a:solidFill>
              </a:rPr>
              <a:t> </a:t>
            </a:r>
            <a:r>
              <a:rPr lang="el-GR" sz="2800" i="1" dirty="0" smtClean="0">
                <a:solidFill>
                  <a:srgbClr val="0070C0"/>
                </a:solidFill>
              </a:rPr>
              <a:t>και</a:t>
            </a:r>
            <a:r>
              <a:rPr lang="en-US" sz="2800" i="1" dirty="0" smtClean="0">
                <a:solidFill>
                  <a:srgbClr val="0070C0"/>
                </a:solidFill>
              </a:rPr>
              <a:t> </a:t>
            </a:r>
            <a:r>
              <a:rPr lang="el-GR" sz="2800" i="1" dirty="0" smtClean="0">
                <a:solidFill>
                  <a:srgbClr val="0070C0"/>
                </a:solidFill>
              </a:rPr>
              <a:t>ο έλεγχος μονάδας </a:t>
            </a:r>
            <a:endParaRPr lang="el-GR" i="1" dirty="0">
              <a:solidFill>
                <a:srgbClr val="0070C0"/>
              </a:solidFill>
            </a:endParaRPr>
          </a:p>
        </p:txBody>
      </p:sp>
      <p:sp>
        <p:nvSpPr>
          <p:cNvPr id="14" name="Θέση περιεχομένου 2">
            <a:hlinkClick r:id="" action="ppaction://noaction"/>
          </p:cNvPr>
          <p:cNvSpPr/>
          <p:nvPr>
            <p:custDataLst>
              <p:tags r:id="rId2"/>
            </p:custDataLst>
          </p:nvPr>
        </p:nvSpPr>
        <p:spPr>
          <a:xfrm>
            <a:off x="809171" y="3073400"/>
            <a:ext cx="7507288"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i="1" dirty="0">
                <a:solidFill>
                  <a:srgbClr val="0070C0"/>
                </a:solidFill>
              </a:rPr>
              <a:t>2</a:t>
            </a:r>
            <a:r>
              <a:rPr lang="el-GR" sz="2800" i="1" dirty="0">
                <a:solidFill>
                  <a:srgbClr val="0070C0"/>
                </a:solidFill>
              </a:rPr>
              <a:t>)  </a:t>
            </a:r>
            <a:r>
              <a:rPr lang="el-GR" sz="2800" i="1" dirty="0" smtClean="0">
                <a:solidFill>
                  <a:srgbClr val="0070C0"/>
                </a:solidFill>
              </a:rPr>
              <a:t>Εγκατάσταση του </a:t>
            </a:r>
            <a:r>
              <a:rPr lang="en-US" sz="2800" i="1" dirty="0" smtClean="0">
                <a:solidFill>
                  <a:srgbClr val="0070C0"/>
                </a:solidFill>
              </a:rPr>
              <a:t>Eclipse IDE</a:t>
            </a:r>
            <a:endParaRPr lang="el-GR" i="1" dirty="0">
              <a:solidFill>
                <a:srgbClr val="0070C0"/>
              </a:solidFill>
            </a:endParaRPr>
          </a:p>
        </p:txBody>
      </p:sp>
      <p:sp>
        <p:nvSpPr>
          <p:cNvPr id="7" name="Θέση περιεχομένου 3">
            <a:hlinkClick r:id="" action="ppaction://noaction"/>
          </p:cNvPr>
          <p:cNvSpPr/>
          <p:nvPr/>
        </p:nvSpPr>
        <p:spPr>
          <a:xfrm>
            <a:off x="809171" y="3836103"/>
            <a:ext cx="7507288" cy="507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fontAlgn="auto">
              <a:spcBef>
                <a:spcPts val="0"/>
              </a:spcBef>
              <a:spcAft>
                <a:spcPts val="0"/>
              </a:spcAft>
              <a:buAutoNum type="arabicParenR" startAt="3"/>
              <a:defRPr/>
            </a:pPr>
            <a:r>
              <a:rPr lang="el-GR" sz="2800" i="1" dirty="0" smtClean="0">
                <a:solidFill>
                  <a:srgbClr val="0070C0"/>
                </a:solidFill>
              </a:rPr>
              <a:t>Δημιουργία ενός </a:t>
            </a:r>
            <a:r>
              <a:rPr lang="en-US" sz="2800" i="1" dirty="0" smtClean="0">
                <a:solidFill>
                  <a:srgbClr val="0070C0"/>
                </a:solidFill>
              </a:rPr>
              <a:t>project</a:t>
            </a:r>
            <a:endParaRPr lang="el-GR" i="1" dirty="0">
              <a:solidFill>
                <a:srgbClr val="0070C0"/>
              </a:solidFill>
            </a:endParaRPr>
          </a:p>
        </p:txBody>
      </p:sp>
      <p:sp>
        <p:nvSpPr>
          <p:cNvPr id="8" name="Θέση υποσέλιδου 1" descr="."/>
          <p:cNvSpPr>
            <a:spLocks noGrp="1"/>
          </p:cNvSpPr>
          <p:nvPr>
            <p:ph type="ftr" sz="quarter" idx="11"/>
          </p:nvPr>
        </p:nvSpPr>
        <p:spPr>
          <a:xfrm>
            <a:off x="3124200" y="6356350"/>
            <a:ext cx="2895600" cy="365125"/>
          </a:xfrm>
        </p:spPr>
        <p:txBody>
          <a:bodyPr/>
          <a:lstStyle/>
          <a:p>
            <a:r>
              <a:rPr lang="el-GR" sz="1400" smtClean="0">
                <a:solidFill>
                  <a:schemeClr val="tx1"/>
                </a:solidFill>
              </a:rPr>
              <a:t>Πρόβλεψη Ζήτησης</a:t>
            </a:r>
            <a:endParaRPr lang="en-US" sz="1400" dirty="0">
              <a:solidFill>
                <a:schemeClr val="tx1"/>
              </a:solidFill>
            </a:endParaRPr>
          </a:p>
        </p:txBody>
      </p:sp>
      <p:sp>
        <p:nvSpPr>
          <p:cNvPr id="6153"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C9E2987-2DF3-4883-B675-0E329C0F7C88}" type="slidenum">
              <a:rPr lang="el-GR" altLang="el-GR" sz="1400">
                <a:solidFill>
                  <a:srgbClr val="000000"/>
                </a:solidFill>
                <a:latin typeface="+mn-lt"/>
              </a:rPr>
              <a:pPr fontAlgn="base">
                <a:spcBef>
                  <a:spcPct val="0"/>
                </a:spcBef>
                <a:spcAft>
                  <a:spcPct val="0"/>
                </a:spcAft>
              </a:pPr>
              <a:t>4</a:t>
            </a:fld>
            <a:endParaRPr lang="el-GR" altLang="el-GR" sz="1400" dirty="0">
              <a:solidFill>
                <a:srgbClr val="000000"/>
              </a:solidFill>
              <a:latin typeface="+mn-lt"/>
            </a:endParaRPr>
          </a:p>
        </p:txBody>
      </p:sp>
    </p:spTree>
    <p:custDataLst>
      <p:tags r:id="rId1"/>
    </p:custDataLst>
    <p:extLst>
      <p:ext uri="{BB962C8B-B14F-4D97-AF65-F5344CB8AC3E}">
        <p14:creationId xmlns:p14="http://schemas.microsoft.com/office/powerpoint/2010/main" val="23830787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lvl="0" fontAlgn="base">
              <a:spcBef>
                <a:spcPct val="50000"/>
              </a:spcBef>
              <a:spcAft>
                <a:spcPct val="0"/>
              </a:spcAft>
              <a:defRPr/>
            </a:pPr>
            <a:r>
              <a:rPr lang="el-GR" b="1" dirty="0" smtClean="0">
                <a:latin typeface="+mn-lt"/>
              </a:rPr>
              <a:t>Παράδειγμα</a:t>
            </a:r>
            <a:r>
              <a:rPr lang="en-US" b="1" dirty="0" smtClean="0">
                <a:latin typeface="+mn-lt"/>
              </a:rPr>
              <a:t> </a:t>
            </a:r>
            <a:r>
              <a:rPr lang="el-GR" b="1" dirty="0" smtClean="0">
                <a:latin typeface="+mn-lt"/>
              </a:rPr>
              <a:t>πρόβλεψης ζήτησης (1 από 2)</a:t>
            </a:r>
            <a:endParaRPr lang="el-GR" sz="5400" dirty="0">
              <a:latin typeface="+mn-lt"/>
            </a:endParaRPr>
          </a:p>
        </p:txBody>
      </p:sp>
      <p:sp>
        <p:nvSpPr>
          <p:cNvPr id="3" name="Θέση περιεχομένου 1"/>
          <p:cNvSpPr>
            <a:spLocks noGrp="1"/>
          </p:cNvSpPr>
          <p:nvPr>
            <p:ph idx="1"/>
          </p:nvPr>
        </p:nvSpPr>
        <p:spPr/>
        <p:txBody>
          <a:bodyPr>
            <a:normAutofit/>
          </a:bodyPr>
          <a:lstStyle/>
          <a:p>
            <a:pPr marL="342000" lvl="1" indent="-342000" eaLnBrk="0" fontAlgn="base" hangingPunct="0">
              <a:spcBef>
                <a:spcPts val="0"/>
              </a:spcBef>
              <a:buClr>
                <a:srgbClr val="C00000"/>
              </a:buClr>
              <a:buSzPct val="100000"/>
              <a:buFont typeface="Arial" panose="020B0604020202020204" pitchFamily="34" charset="0"/>
              <a:buChar char="●"/>
            </a:pPr>
            <a:endParaRPr lang="el-GR" altLang="ja-JP" sz="1400" kern="0" dirty="0" smtClean="0">
              <a:solidFill>
                <a:srgbClr val="000000"/>
              </a:solidFill>
            </a:endParaRPr>
          </a:p>
          <a:p>
            <a:pPr marL="342000" lvl="1" indent="-342000" eaLnBrk="0" fontAlgn="base" hangingPunct="0">
              <a:spcBef>
                <a:spcPts val="0"/>
              </a:spcBef>
              <a:spcAft>
                <a:spcPts val="3000"/>
              </a:spcAft>
              <a:buClr>
                <a:srgbClr val="C00000"/>
              </a:buClr>
              <a:buSzPct val="100000"/>
              <a:buFont typeface="Arial" panose="020B0604020202020204" pitchFamily="34" charset="0"/>
              <a:buChar char="●"/>
            </a:pPr>
            <a:r>
              <a:rPr lang="el-GR" altLang="ja-JP" kern="0" dirty="0" smtClean="0">
                <a:solidFill>
                  <a:srgbClr val="000000"/>
                </a:solidFill>
              </a:rPr>
              <a:t>Δίνονται </a:t>
            </a:r>
            <a:r>
              <a:rPr lang="el-GR" altLang="ja-JP" kern="0" dirty="0">
                <a:solidFill>
                  <a:srgbClr val="000000"/>
                </a:solidFill>
              </a:rPr>
              <a:t>τα παρακάτω δεδομένα για τη μηνιαία ζήτηση προϊόντος μιας εταιρείας κατά τους μήνες 1 -</a:t>
            </a:r>
            <a:r>
              <a:rPr lang="el-GR" altLang="ja-JP" kern="0" dirty="0" smtClean="0">
                <a:solidFill>
                  <a:srgbClr val="000000"/>
                </a:solidFill>
              </a:rPr>
              <a:t> </a:t>
            </a:r>
            <a:r>
              <a:rPr lang="el-GR" altLang="ja-JP" kern="0" dirty="0">
                <a:solidFill>
                  <a:srgbClr val="000000"/>
                </a:solidFill>
              </a:rPr>
              <a:t>8 (Ιανουάριο </a:t>
            </a:r>
            <a:r>
              <a:rPr lang="el-GR" altLang="ja-JP" kern="0" dirty="0" smtClean="0">
                <a:solidFill>
                  <a:srgbClr val="000000"/>
                </a:solidFill>
              </a:rPr>
              <a:t>- </a:t>
            </a:r>
            <a:r>
              <a:rPr lang="el-GR" altLang="ja-JP" kern="0" dirty="0">
                <a:solidFill>
                  <a:srgbClr val="000000"/>
                </a:solidFill>
              </a:rPr>
              <a:t>Αύγουστο</a:t>
            </a:r>
            <a:r>
              <a:rPr lang="el-GR" altLang="ja-JP" kern="0" dirty="0" smtClean="0">
                <a:solidFill>
                  <a:srgbClr val="000000"/>
                </a:solidFill>
              </a:rPr>
              <a:t>).</a:t>
            </a:r>
            <a:endParaRPr lang="el-GR" altLang="ja-JP" kern="0" dirty="0">
              <a:solidFill>
                <a:srgbClr val="000000"/>
              </a:solidFill>
            </a:endParaRPr>
          </a:p>
          <a:p>
            <a:pPr marL="1200150" lvl="3" indent="-342900" eaLnBrk="0" fontAlgn="base" hangingPunct="0">
              <a:spcBef>
                <a:spcPts val="0"/>
              </a:spcBef>
              <a:spcAft>
                <a:spcPts val="1800"/>
              </a:spcAft>
              <a:buClr>
                <a:srgbClr val="777777"/>
              </a:buClr>
              <a:buSzPct val="100000"/>
              <a:buFont typeface="Arial" panose="020B0604020202020204" pitchFamily="34" charset="0"/>
              <a:buChar char="●"/>
            </a:pPr>
            <a:r>
              <a:rPr lang="el-GR" altLang="ja-JP" sz="2400" kern="0" dirty="0" smtClean="0">
                <a:solidFill>
                  <a:srgbClr val="000000"/>
                </a:solidFill>
              </a:rPr>
              <a:t>Βρείτε </a:t>
            </a:r>
            <a:r>
              <a:rPr lang="el-GR" altLang="ja-JP" sz="2400" kern="0" dirty="0">
                <a:solidFill>
                  <a:srgbClr val="000000"/>
                </a:solidFill>
              </a:rPr>
              <a:t>τις προβλέψιμες τιμές της </a:t>
            </a:r>
            <a:r>
              <a:rPr lang="el-GR" altLang="ja-JP" sz="2400" kern="0" dirty="0" smtClean="0">
                <a:solidFill>
                  <a:srgbClr val="000000"/>
                </a:solidFill>
              </a:rPr>
              <a:t>ζήτησης:</a:t>
            </a:r>
          </a:p>
          <a:p>
            <a:pPr marL="1771650" lvl="5" indent="0" eaLnBrk="0" fontAlgn="base" hangingPunct="0">
              <a:spcBef>
                <a:spcPts val="0"/>
              </a:spcBef>
              <a:spcAft>
                <a:spcPts val="1200"/>
              </a:spcAft>
              <a:buClr>
                <a:srgbClr val="FF4146"/>
              </a:buClr>
              <a:buSzPct val="75000"/>
              <a:buNone/>
            </a:pPr>
            <a:r>
              <a:rPr lang="el-GR" altLang="ja-JP" b="1" kern="0" dirty="0">
                <a:solidFill>
                  <a:srgbClr val="00CC99"/>
                </a:solidFill>
              </a:rPr>
              <a:t>α</a:t>
            </a:r>
            <a:r>
              <a:rPr lang="el-GR" altLang="ja-JP" b="1" kern="0" dirty="0" smtClean="0">
                <a:solidFill>
                  <a:srgbClr val="00CC99"/>
                </a:solidFill>
              </a:rPr>
              <a:t>) </a:t>
            </a:r>
            <a:r>
              <a:rPr lang="el-GR" altLang="ja-JP" kern="0" dirty="0" smtClean="0">
                <a:solidFill>
                  <a:srgbClr val="000000"/>
                </a:solidFill>
              </a:rPr>
              <a:t>με </a:t>
            </a:r>
            <a:r>
              <a:rPr lang="el-GR" altLang="ja-JP" kern="0" dirty="0">
                <a:solidFill>
                  <a:srgbClr val="000000"/>
                </a:solidFill>
              </a:rPr>
              <a:t>βάση τη ζήτηση της προηγούμενης </a:t>
            </a:r>
            <a:r>
              <a:rPr lang="el-GR" altLang="ja-JP" kern="0" dirty="0" smtClean="0">
                <a:solidFill>
                  <a:srgbClr val="000000"/>
                </a:solidFill>
              </a:rPr>
              <a:t>περιόδου,</a:t>
            </a:r>
          </a:p>
          <a:p>
            <a:pPr marL="1771650" lvl="5" indent="0" eaLnBrk="0" fontAlgn="base" hangingPunct="0">
              <a:spcBef>
                <a:spcPts val="0"/>
              </a:spcBef>
              <a:spcAft>
                <a:spcPct val="0"/>
              </a:spcAft>
              <a:buClr>
                <a:srgbClr val="FF4146"/>
              </a:buClr>
              <a:buSzPct val="75000"/>
              <a:buNone/>
            </a:pPr>
            <a:r>
              <a:rPr lang="el-GR" altLang="ja-JP" b="1" kern="0" dirty="0" smtClean="0">
                <a:solidFill>
                  <a:srgbClr val="00CC99"/>
                </a:solidFill>
              </a:rPr>
              <a:t>β) </a:t>
            </a:r>
            <a:r>
              <a:rPr lang="el-GR" altLang="ja-JP" kern="0" dirty="0" smtClean="0">
                <a:solidFill>
                  <a:srgbClr val="000000"/>
                </a:solidFill>
              </a:rPr>
              <a:t>με </a:t>
            </a:r>
            <a:r>
              <a:rPr lang="el-GR" altLang="ja-JP" kern="0" dirty="0">
                <a:solidFill>
                  <a:srgbClr val="000000"/>
                </a:solidFill>
              </a:rPr>
              <a:t>τη μέθοδο του αριθμητικού μέσου </a:t>
            </a:r>
            <a:r>
              <a:rPr lang="el-GR" altLang="ja-JP" kern="0" dirty="0" smtClean="0">
                <a:solidFill>
                  <a:srgbClr val="000000"/>
                </a:solidFill>
              </a:rPr>
              <a:t>όρου (Μ.Ο.)   </a:t>
            </a:r>
          </a:p>
          <a:p>
            <a:pPr marL="1771650" lvl="5" indent="0" eaLnBrk="0" fontAlgn="base" hangingPunct="0">
              <a:spcBef>
                <a:spcPts val="0"/>
              </a:spcBef>
              <a:spcAft>
                <a:spcPts val="1200"/>
              </a:spcAft>
              <a:buClr>
                <a:srgbClr val="FF4146"/>
              </a:buClr>
              <a:buSzPct val="75000"/>
              <a:buNone/>
            </a:pPr>
            <a:r>
              <a:rPr lang="el-GR" altLang="ja-JP" kern="0" dirty="0">
                <a:solidFill>
                  <a:srgbClr val="000000"/>
                </a:solidFill>
              </a:rPr>
              <a:t> </a:t>
            </a:r>
            <a:r>
              <a:rPr lang="el-GR" altLang="ja-JP" kern="0" dirty="0" smtClean="0">
                <a:solidFill>
                  <a:srgbClr val="000000"/>
                </a:solidFill>
              </a:rPr>
              <a:t>   ζήτησης </a:t>
            </a:r>
            <a:r>
              <a:rPr lang="el-GR" altLang="ja-JP" kern="0" dirty="0">
                <a:solidFill>
                  <a:srgbClr val="000000"/>
                </a:solidFill>
              </a:rPr>
              <a:t>των προηγούμενων </a:t>
            </a:r>
            <a:r>
              <a:rPr lang="el-GR" altLang="ja-JP" kern="0" dirty="0" smtClean="0">
                <a:solidFill>
                  <a:srgbClr val="000000"/>
                </a:solidFill>
              </a:rPr>
              <a:t>περιόδων,</a:t>
            </a:r>
          </a:p>
          <a:p>
            <a:pPr marL="1771650" lvl="5" indent="0" eaLnBrk="0" fontAlgn="base" hangingPunct="0">
              <a:spcBef>
                <a:spcPts val="0"/>
              </a:spcBef>
              <a:spcAft>
                <a:spcPct val="0"/>
              </a:spcAft>
              <a:buClr>
                <a:srgbClr val="FF4146"/>
              </a:buClr>
              <a:buSzPct val="75000"/>
              <a:buNone/>
            </a:pPr>
            <a:r>
              <a:rPr lang="el-GR" altLang="ja-JP" b="1" kern="0" dirty="0" smtClean="0">
                <a:solidFill>
                  <a:srgbClr val="00CC99"/>
                </a:solidFill>
              </a:rPr>
              <a:t>γ</a:t>
            </a:r>
            <a:r>
              <a:rPr lang="el-GR" altLang="ja-JP" b="1" kern="0" dirty="0">
                <a:solidFill>
                  <a:srgbClr val="00CC99"/>
                </a:solidFill>
              </a:rPr>
              <a:t>) </a:t>
            </a:r>
            <a:r>
              <a:rPr lang="el-GR" altLang="ja-JP" kern="0" dirty="0">
                <a:solidFill>
                  <a:srgbClr val="000000"/>
                </a:solidFill>
              </a:rPr>
              <a:t>με τη μέθοδο του δίμηνου κινητού μέσου </a:t>
            </a:r>
            <a:r>
              <a:rPr lang="el-GR" altLang="ja-JP" kern="0" dirty="0" smtClean="0">
                <a:solidFill>
                  <a:srgbClr val="000000"/>
                </a:solidFill>
              </a:rPr>
              <a:t>όρου   </a:t>
            </a:r>
          </a:p>
          <a:p>
            <a:pPr marL="1771650" lvl="5" indent="0" eaLnBrk="0" fontAlgn="base" hangingPunct="0">
              <a:spcBef>
                <a:spcPts val="0"/>
              </a:spcBef>
              <a:spcAft>
                <a:spcPct val="0"/>
              </a:spcAft>
              <a:buClr>
                <a:srgbClr val="FF4146"/>
              </a:buClr>
              <a:buSzPct val="75000"/>
              <a:buNone/>
            </a:pPr>
            <a:r>
              <a:rPr lang="el-GR" altLang="ja-JP" kern="0" dirty="0">
                <a:solidFill>
                  <a:srgbClr val="000000"/>
                </a:solidFill>
              </a:rPr>
              <a:t> </a:t>
            </a:r>
            <a:r>
              <a:rPr lang="el-GR" altLang="ja-JP" kern="0" dirty="0" smtClean="0">
                <a:solidFill>
                  <a:srgbClr val="000000"/>
                </a:solidFill>
              </a:rPr>
              <a:t>   (Μ.Ο.).</a:t>
            </a:r>
            <a:endParaRPr lang="el-GR" altLang="ja-JP"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40</a:t>
            </a:fld>
            <a:endParaRPr lang="el-GR" sz="1400" dirty="0">
              <a:solidFill>
                <a:schemeClr val="tx1"/>
              </a:solidFill>
            </a:endParaRPr>
          </a:p>
        </p:txBody>
      </p:sp>
    </p:spTree>
    <p:extLst>
      <p:ext uri="{BB962C8B-B14F-4D97-AF65-F5344CB8AC3E}">
        <p14:creationId xmlns:p14="http://schemas.microsoft.com/office/powerpoint/2010/main" val="2454085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a:t>Παράδειγμα</a:t>
            </a:r>
            <a:r>
              <a:rPr lang="en-US" b="1" dirty="0"/>
              <a:t> </a:t>
            </a:r>
            <a:r>
              <a:rPr lang="el-GR" b="1" dirty="0"/>
              <a:t>πρόβλεψης </a:t>
            </a:r>
            <a:r>
              <a:rPr lang="el-GR" b="1" dirty="0" smtClean="0"/>
              <a:t>ζήτησης</a:t>
            </a:r>
            <a:r>
              <a:rPr lang="en-US" b="1" dirty="0" smtClean="0"/>
              <a:t> </a:t>
            </a:r>
            <a:r>
              <a:rPr lang="el-GR" b="1" dirty="0" smtClean="0"/>
              <a:t>(2 από 2)</a:t>
            </a:r>
            <a:endParaRPr lang="el-GR" dirty="0"/>
          </a:p>
        </p:txBody>
      </p:sp>
      <p:graphicFrame>
        <p:nvGraphicFramePr>
          <p:cNvPr id="6" name="Θέση περιεχομένου 1" descr="Πίνακας όπου δίνονται τα δεδομένα μήνας και ζήτηση. Τα ζητούμενα είναι η πρόβλεψη με την μέθοδο προηγούμενης περιόδου, αριθμητικού μέσου όρου, και δίμηνου μέσου όρου. Για παράδειγμα, τον πέμπτο μήνα, η ζήτηση ήταν 126, η πρόβλεψη με βάση την προηγούμενη περίοδο είναι 124, με βάση τον αριθμητικό μέσο όρο, είναι 125, ενώ με βάση τον δίμηνο κινητό μέσο όρο, είναι 126. "/>
          <p:cNvGraphicFramePr>
            <a:graphicFrameLocks noGrp="1"/>
          </p:cNvGraphicFramePr>
          <p:nvPr>
            <p:ph idx="1"/>
            <p:custDataLst>
              <p:tags r:id="rId1"/>
            </p:custDataLst>
            <p:extLst>
              <p:ext uri="{D42A27DB-BD31-4B8C-83A1-F6EECF244321}">
                <p14:modId xmlns:p14="http://schemas.microsoft.com/office/powerpoint/2010/main" val="1392780340"/>
              </p:ext>
            </p:extLst>
          </p:nvPr>
        </p:nvGraphicFramePr>
        <p:xfrm>
          <a:off x="395536" y="1556792"/>
          <a:ext cx="8349520" cy="4785480"/>
        </p:xfrm>
        <a:graphic>
          <a:graphicData uri="http://schemas.openxmlformats.org/drawingml/2006/table">
            <a:tbl>
              <a:tblPr firstRow="1" bandRow="1">
                <a:tableStyleId>{5940675A-B579-460E-94D1-54222C63F5DA}</a:tableStyleId>
              </a:tblPr>
              <a:tblGrid>
                <a:gridCol w="878205"/>
                <a:gridCol w="1066011"/>
                <a:gridCol w="1728192"/>
                <a:gridCol w="360040"/>
                <a:gridCol w="1368152"/>
                <a:gridCol w="754380"/>
                <a:gridCol w="1440160"/>
                <a:gridCol w="754380"/>
              </a:tblGrid>
              <a:tr h="303333">
                <a:tc gridSpan="2">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noProof="0" dirty="0" smtClean="0">
                          <a:ln>
                            <a:noFill/>
                          </a:ln>
                          <a:solidFill>
                            <a:schemeClr val="tx1"/>
                          </a:solidFill>
                          <a:effectLst/>
                          <a:latin typeface="+mn-lt"/>
                          <a:cs typeface="Times New Roman" pitchFamily="18" charset="0"/>
                        </a:rPr>
                        <a:t>ΔΕΔΟΜΕΝΑ</a:t>
                      </a:r>
                      <a:endParaRPr kumimoji="0" lang="el-GR" sz="1600" b="0" i="0" u="none" strike="noStrike" cap="none" normalizeH="0" baseline="0" noProof="0" dirty="0" smtClean="0">
                        <a:ln>
                          <a:noFill/>
                        </a:ln>
                        <a:solidFill>
                          <a:schemeClr val="tx1"/>
                        </a:solidFill>
                        <a:effectLst/>
                        <a:latin typeface="+mn-lt"/>
                      </a:endParaRPr>
                    </a:p>
                  </a:txBody>
                  <a:tcPr marT="45725" marB="45725" anchor="ctr" horzOverflow="overflow">
                    <a:solidFill>
                      <a:srgbClr val="FFCCFF"/>
                    </a:solidFill>
                  </a:tcPr>
                </a:tc>
                <a:tc hMerge="1">
                  <a:txBody>
                    <a:bodyPr/>
                    <a:lstStyle/>
                    <a:p>
                      <a:endParaRPr lang="el-GR"/>
                    </a:p>
                  </a:txBody>
                  <a:tcPr/>
                </a:tc>
                <a:tc gridSpan="6">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noProof="0" dirty="0" smtClean="0">
                          <a:ln>
                            <a:noFill/>
                          </a:ln>
                          <a:solidFill>
                            <a:schemeClr val="tx1"/>
                          </a:solidFill>
                          <a:effectLst/>
                          <a:latin typeface="+mn-lt"/>
                          <a:cs typeface="Times New Roman" pitchFamily="18" charset="0"/>
                        </a:rPr>
                        <a:t>ΖΗΤΟΥΜΕΝΑ</a:t>
                      </a:r>
                      <a:endParaRPr kumimoji="0" lang="el-GR" sz="1600" b="0" i="0" u="none" strike="noStrike" cap="none" normalizeH="0" baseline="0" noProof="0" dirty="0" smtClean="0">
                        <a:ln>
                          <a:noFill/>
                        </a:ln>
                        <a:solidFill>
                          <a:schemeClr val="tx1"/>
                        </a:solidFill>
                        <a:effectLst/>
                        <a:latin typeface="+mn-lt"/>
                      </a:endParaRPr>
                    </a:p>
                  </a:txBody>
                  <a:tcPr marT="45725" marB="45725" anchor="ctr" horzOverflow="overflow">
                    <a:solidFill>
                      <a:srgbClr val="FFCCFF"/>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732623">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noProof="0" dirty="0" smtClean="0">
                          <a:ln>
                            <a:noFill/>
                          </a:ln>
                          <a:solidFill>
                            <a:schemeClr val="tx1"/>
                          </a:solidFill>
                          <a:effectLst/>
                          <a:latin typeface="+mn-lt"/>
                          <a:cs typeface="Times New Roman" pitchFamily="18" charset="0"/>
                        </a:rPr>
                        <a:t>Μήνας</a:t>
                      </a:r>
                      <a:endParaRPr kumimoji="0" lang="el-GR" sz="1600" b="0" i="0" u="none" strike="noStrike" cap="none" normalizeH="0" baseline="0" noProof="0" dirty="0" smtClean="0">
                        <a:ln>
                          <a:noFill/>
                        </a:ln>
                        <a:solidFill>
                          <a:schemeClr val="tx1"/>
                        </a:solidFill>
                        <a:effectLst/>
                        <a:latin typeface="+mn-lt"/>
                      </a:endParaRPr>
                    </a:p>
                  </a:txBody>
                  <a:tcPr marT="45725" marB="45725" anchor="ct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noProof="0" dirty="0" smtClean="0">
                          <a:ln>
                            <a:noFill/>
                          </a:ln>
                          <a:solidFill>
                            <a:schemeClr val="tx1"/>
                          </a:solidFill>
                          <a:effectLst/>
                          <a:latin typeface="+mn-lt"/>
                          <a:cs typeface="Times New Roman" pitchFamily="18" charset="0"/>
                        </a:rPr>
                        <a:t>Ζήτηση (τεμάχια)</a:t>
                      </a:r>
                      <a:endParaRPr kumimoji="0" lang="el-GR" sz="1600" b="0" i="0" u="none" strike="noStrike" cap="none" normalizeH="0" baseline="0" noProof="0" dirty="0" smtClean="0">
                        <a:ln>
                          <a:noFill/>
                        </a:ln>
                        <a:solidFill>
                          <a:schemeClr val="tx1"/>
                        </a:solidFill>
                        <a:effectLst/>
                        <a:latin typeface="+mn-lt"/>
                      </a:endParaRPr>
                    </a:p>
                  </a:txBody>
                  <a:tcPr marT="45725" marB="45725" anchor="ct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noProof="0" dirty="0" smtClean="0">
                          <a:ln>
                            <a:noFill/>
                          </a:ln>
                          <a:solidFill>
                            <a:schemeClr val="tx1"/>
                          </a:solidFill>
                          <a:effectLst/>
                          <a:latin typeface="+mn-lt"/>
                          <a:cs typeface="Times New Roman" pitchFamily="18" charset="0"/>
                        </a:rPr>
                        <a:t>Πρόβλεψη προηγούμενης περιόδου</a:t>
                      </a:r>
                      <a:endParaRPr kumimoji="0" lang="el-GR" sz="1600" b="0" i="0" u="none" strike="noStrike" cap="none" normalizeH="0" baseline="0" noProof="0" dirty="0" smtClean="0">
                        <a:ln>
                          <a:noFill/>
                        </a:ln>
                        <a:solidFill>
                          <a:schemeClr val="tx1"/>
                        </a:solidFill>
                        <a:effectLst/>
                        <a:latin typeface="+mn-lt"/>
                      </a:endParaRPr>
                    </a:p>
                  </a:txBody>
                  <a:tcPr marT="45725" marB="45725" anchor="ct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600" b="1" i="0" u="none" strike="noStrike" cap="none" normalizeH="0" baseline="0" noProof="0" dirty="0" smtClean="0">
                          <a:ln>
                            <a:noFill/>
                          </a:ln>
                          <a:solidFill>
                            <a:schemeClr val="tx1"/>
                          </a:solidFill>
                          <a:effectLst/>
                          <a:latin typeface="+mn-lt"/>
                        </a:rPr>
                        <a:t>Δ</a:t>
                      </a:r>
                    </a:p>
                  </a:txBody>
                  <a:tcPr marT="45725" marB="45725" anchor="ct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noProof="0" dirty="0" smtClean="0">
                          <a:ln>
                            <a:noFill/>
                          </a:ln>
                          <a:solidFill>
                            <a:schemeClr val="tx1"/>
                          </a:solidFill>
                          <a:effectLst/>
                          <a:latin typeface="+mn-lt"/>
                          <a:cs typeface="Times New Roman" pitchFamily="18" charset="0"/>
                        </a:rPr>
                        <a:t>Πρόβλεψη αριθμητικού Μ.Ο.</a:t>
                      </a:r>
                      <a:endParaRPr kumimoji="0" lang="el-GR" sz="1600" b="0" i="0" u="none" strike="noStrike" cap="none" normalizeH="0" baseline="0" noProof="0" dirty="0" smtClean="0">
                        <a:ln>
                          <a:noFill/>
                        </a:ln>
                        <a:solidFill>
                          <a:schemeClr val="tx1"/>
                        </a:solidFill>
                        <a:effectLst/>
                        <a:latin typeface="+mn-lt"/>
                      </a:endParaRPr>
                    </a:p>
                  </a:txBody>
                  <a:tcPr marT="45725" marB="45725" anchor="ct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600" b="1" i="0" u="none" strike="noStrike" cap="none" normalizeH="0" baseline="0" noProof="0" dirty="0" smtClean="0">
                          <a:ln>
                            <a:noFill/>
                          </a:ln>
                          <a:solidFill>
                            <a:schemeClr val="tx1"/>
                          </a:solidFill>
                          <a:effectLst/>
                          <a:latin typeface="+mn-lt"/>
                        </a:rPr>
                        <a:t>Δ</a:t>
                      </a:r>
                    </a:p>
                  </a:txBody>
                  <a:tcPr marT="45725" marB="45725" anchor="ct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noProof="0" dirty="0" smtClean="0">
                          <a:ln>
                            <a:noFill/>
                          </a:ln>
                          <a:solidFill>
                            <a:schemeClr val="tx1"/>
                          </a:solidFill>
                          <a:effectLst/>
                          <a:latin typeface="+mn-lt"/>
                          <a:cs typeface="Times New Roman" pitchFamily="18" charset="0"/>
                        </a:rPr>
                        <a:t>Πρόβλεψη δίμηνου κινητού Μ.Ο.</a:t>
                      </a:r>
                      <a:endParaRPr kumimoji="0" lang="el-GR" sz="1600" b="0" i="0" u="none" strike="noStrike" cap="none" normalizeH="0" baseline="0" noProof="0" dirty="0" smtClean="0">
                        <a:ln>
                          <a:noFill/>
                        </a:ln>
                        <a:solidFill>
                          <a:schemeClr val="tx1"/>
                        </a:solidFill>
                        <a:effectLst/>
                        <a:latin typeface="+mn-lt"/>
                      </a:endParaRPr>
                    </a:p>
                  </a:txBody>
                  <a:tcPr marT="45725" marB="45725" anchor="ctr" horzOverflow="overflow">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600" b="1" i="0" u="none" strike="noStrike" cap="none" normalizeH="0" baseline="0" noProof="0" dirty="0" smtClean="0">
                          <a:ln>
                            <a:noFill/>
                          </a:ln>
                          <a:solidFill>
                            <a:schemeClr val="tx1"/>
                          </a:solidFill>
                          <a:effectLst/>
                          <a:latin typeface="+mn-lt"/>
                        </a:rPr>
                        <a:t>Δ</a:t>
                      </a:r>
                    </a:p>
                  </a:txBody>
                  <a:tcPr marT="45725" marB="45725" anchor="ctr" horzOverflow="overflow">
                    <a:solidFill>
                      <a:schemeClr val="bg1">
                        <a:lumMod val="95000"/>
                      </a:schemeClr>
                    </a:solidFill>
                  </a:tcPr>
                </a:tc>
              </a:tr>
              <a:tr h="32561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cs typeface="Times New Roman" pitchFamily="18" charset="0"/>
                        </a:rPr>
                        <a:t>1</a:t>
                      </a:r>
                      <a:endParaRPr kumimoji="0" lang="el-GR" sz="1800" b="0" i="0" u="none" strike="noStrike" cap="none" normalizeH="0" baseline="0" noProof="0" dirty="0" smtClean="0">
                        <a:ln>
                          <a:noFill/>
                        </a:ln>
                        <a:solidFill>
                          <a:schemeClr val="tx1"/>
                        </a:solidFill>
                        <a:effectLst/>
                        <a:latin typeface="+mn-lt"/>
                      </a:endParaRPr>
                    </a:p>
                  </a:txBody>
                  <a:tcPr marT="45725" marB="45725" anchor="ctr" horzOverflow="overflow"/>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altLang="ja-JP" sz="1800" b="0" i="0" u="none" strike="noStrike" cap="none" normalizeH="0" baseline="0" noProof="0" dirty="0" smtClean="0">
                          <a:ln>
                            <a:noFill/>
                          </a:ln>
                          <a:solidFill>
                            <a:schemeClr val="tx1"/>
                          </a:solidFill>
                          <a:effectLst/>
                          <a:latin typeface="+mn-lt"/>
                          <a:ea typeface="MS Mincho" pitchFamily="49" charset="-128"/>
                          <a:cs typeface="Arial" charset="0"/>
                        </a:rPr>
                        <a:t>126</a:t>
                      </a:r>
                    </a:p>
                  </a:txBody>
                  <a:tcPr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0" i="0" u="none" strike="noStrike" cap="none" normalizeH="0" baseline="0" noProof="0" dirty="0" smtClean="0">
                          <a:ln>
                            <a:noFill/>
                          </a:ln>
                          <a:solidFill>
                            <a:schemeClr val="tx1"/>
                          </a:solidFill>
                          <a:effectLst/>
                          <a:latin typeface="+mn-lt"/>
                        </a:rPr>
                        <a:t>-</a:t>
                      </a: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ea typeface="MS Mincho" pitchFamily="49" charset="-128"/>
                          <a:cs typeface="Arial" charset="0"/>
                        </a:rPr>
                        <a:t>-</a:t>
                      </a:r>
                    </a:p>
                  </a:txBody>
                  <a:tcPr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0" i="0" u="none" strike="noStrike" cap="none" normalizeH="0" baseline="0" noProof="0" dirty="0" smtClean="0">
                          <a:ln>
                            <a:noFill/>
                          </a:ln>
                          <a:solidFill>
                            <a:schemeClr val="tx1"/>
                          </a:solidFill>
                          <a:effectLst/>
                          <a:latin typeface="+mn-lt"/>
                        </a:rPr>
                        <a:t>-</a:t>
                      </a:r>
                    </a:p>
                  </a:txBody>
                  <a:tcPr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0" i="0" u="none" strike="noStrike" cap="none" normalizeH="0" baseline="0" noProof="0" dirty="0" smtClean="0">
                          <a:ln>
                            <a:noFill/>
                          </a:ln>
                          <a:solidFill>
                            <a:schemeClr val="tx1"/>
                          </a:solidFill>
                          <a:effectLst/>
                          <a:latin typeface="+mn-lt"/>
                        </a:rPr>
                        <a:t>-</a:t>
                      </a:r>
                    </a:p>
                  </a:txBody>
                  <a:tcPr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0" i="0" u="none" strike="noStrike" cap="none" normalizeH="0" baseline="0" noProof="0" dirty="0" smtClean="0">
                          <a:ln>
                            <a:noFill/>
                          </a:ln>
                          <a:solidFill>
                            <a:schemeClr val="tx1"/>
                          </a:solidFill>
                          <a:effectLst/>
                          <a:latin typeface="+mn-lt"/>
                        </a:rPr>
                        <a:t>-</a:t>
                      </a:r>
                    </a:p>
                  </a:txBody>
                  <a:tcPr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0" i="0" u="none" strike="noStrike" cap="none" normalizeH="0" baseline="0" noProof="0" dirty="0" smtClean="0">
                          <a:ln>
                            <a:noFill/>
                          </a:ln>
                          <a:solidFill>
                            <a:schemeClr val="tx1"/>
                          </a:solidFill>
                          <a:effectLst/>
                          <a:latin typeface="+mn-lt"/>
                        </a:rPr>
                        <a:t>-</a:t>
                      </a:r>
                    </a:p>
                  </a:txBody>
                  <a:tcPr marT="45725" marB="45725" anchor="ctr" horzOverflow="overflow"/>
                </a:tc>
              </a:tr>
              <a:tr h="32561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cs typeface="Times New Roman" pitchFamily="18" charset="0"/>
                        </a:rPr>
                        <a:t>2</a:t>
                      </a:r>
                      <a:endParaRPr kumimoji="0" lang="el-GR" sz="1800" b="0" i="0" u="none" strike="noStrike" cap="none" normalizeH="0" baseline="0" noProof="0" dirty="0" smtClean="0">
                        <a:ln>
                          <a:noFill/>
                        </a:ln>
                        <a:solidFill>
                          <a:schemeClr val="tx1"/>
                        </a:solidFill>
                        <a:effectLst/>
                        <a:latin typeface="+mn-lt"/>
                      </a:endParaRPr>
                    </a:p>
                  </a:txBody>
                  <a:tcPr marT="45725" marB="45725" anchor="ctr" horzOverflow="overflow"/>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altLang="ja-JP" sz="1800" b="0" i="0" u="none" strike="noStrike" cap="none" normalizeH="0" baseline="0" noProof="0" dirty="0" smtClean="0">
                          <a:ln>
                            <a:noFill/>
                          </a:ln>
                          <a:solidFill>
                            <a:schemeClr val="tx1"/>
                          </a:solidFill>
                          <a:effectLst/>
                          <a:latin typeface="+mn-lt"/>
                          <a:ea typeface="MS Mincho" pitchFamily="49" charset="-128"/>
                          <a:cs typeface="Arial" charset="0"/>
                        </a:rPr>
                        <a:t>122</a:t>
                      </a: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ja-JP" sz="1800" b="0" i="0" u="none" strike="noStrike" cap="none" normalizeH="0" baseline="0" noProof="0" dirty="0" smtClean="0">
                          <a:ln>
                            <a:noFill/>
                          </a:ln>
                          <a:solidFill>
                            <a:schemeClr val="tx1"/>
                          </a:solidFill>
                          <a:effectLst/>
                          <a:latin typeface="+mn-lt"/>
                          <a:ea typeface="MS Mincho" pitchFamily="49" charset="-128"/>
                          <a:cs typeface="Arial" charset="0"/>
                        </a:rPr>
                        <a:t>126</a:t>
                      </a: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ea typeface="MS Mincho" pitchFamily="49" charset="-128"/>
                          <a:cs typeface="Arial" charset="0"/>
                        </a:rPr>
                        <a:t>4</a:t>
                      </a:r>
                    </a:p>
                  </a:txBody>
                  <a:tcPr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0" i="0" u="none" strike="noStrike" cap="none" normalizeH="0" baseline="0" noProof="0" dirty="0" smtClean="0">
                          <a:ln>
                            <a:noFill/>
                          </a:ln>
                          <a:solidFill>
                            <a:schemeClr val="tx1"/>
                          </a:solidFill>
                          <a:effectLst/>
                          <a:latin typeface="+mn-lt"/>
                        </a:rPr>
                        <a:t>-</a:t>
                      </a: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ea typeface="MS Mincho" pitchFamily="49" charset="-128"/>
                          <a:cs typeface="Arial" charset="0"/>
                        </a:rPr>
                        <a:t>-</a:t>
                      </a:r>
                    </a:p>
                  </a:txBody>
                  <a:tcPr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0" i="0" u="none" strike="noStrike" cap="none" normalizeH="0" baseline="0" noProof="0" dirty="0" smtClean="0">
                          <a:ln>
                            <a:noFill/>
                          </a:ln>
                          <a:solidFill>
                            <a:schemeClr val="tx1"/>
                          </a:solidFill>
                          <a:effectLst/>
                          <a:latin typeface="+mn-lt"/>
                        </a:rPr>
                        <a:t>-</a:t>
                      </a:r>
                    </a:p>
                  </a:txBody>
                  <a:tcPr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0" i="0" u="none" strike="noStrike" cap="none" normalizeH="0" baseline="0" noProof="0" dirty="0" smtClean="0">
                          <a:ln>
                            <a:noFill/>
                          </a:ln>
                          <a:solidFill>
                            <a:schemeClr val="tx1"/>
                          </a:solidFill>
                          <a:effectLst/>
                          <a:latin typeface="+mn-lt"/>
                        </a:rPr>
                        <a:t>-</a:t>
                      </a:r>
                    </a:p>
                  </a:txBody>
                  <a:tcPr marT="45725" marB="45725" anchor="ctr" horzOverflow="overflow"/>
                </a:tc>
              </a:tr>
              <a:tr h="32561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cs typeface="Times New Roman" pitchFamily="18" charset="0"/>
                        </a:rPr>
                        <a:t>3</a:t>
                      </a:r>
                      <a:endParaRPr kumimoji="0" lang="el-GR" sz="1800" b="0" i="0" u="none" strike="noStrike" cap="none" normalizeH="0" baseline="0" noProof="0" dirty="0" smtClean="0">
                        <a:ln>
                          <a:noFill/>
                        </a:ln>
                        <a:solidFill>
                          <a:schemeClr val="tx1"/>
                        </a:solidFill>
                        <a:effectLst/>
                        <a:latin typeface="+mn-lt"/>
                      </a:endParaRPr>
                    </a:p>
                  </a:txBody>
                  <a:tcPr marT="45725" marB="45725" anchor="ctr" horzOverflow="overflow"/>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altLang="ja-JP" sz="1800" b="0" i="0" u="none" strike="noStrike" cap="none" normalizeH="0" baseline="0" noProof="0" dirty="0" smtClean="0">
                          <a:ln>
                            <a:noFill/>
                          </a:ln>
                          <a:solidFill>
                            <a:schemeClr val="tx1"/>
                          </a:solidFill>
                          <a:effectLst/>
                          <a:latin typeface="+mn-lt"/>
                          <a:ea typeface="MS Mincho" pitchFamily="49" charset="-128"/>
                          <a:cs typeface="Arial" charset="0"/>
                        </a:rPr>
                        <a:t>128</a:t>
                      </a: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ja-JP" sz="1800" b="0" i="0" u="none" strike="noStrike" cap="none" normalizeH="0" baseline="0" noProof="0" dirty="0" smtClean="0">
                          <a:ln>
                            <a:noFill/>
                          </a:ln>
                          <a:solidFill>
                            <a:schemeClr val="tx1"/>
                          </a:solidFill>
                          <a:effectLst/>
                          <a:latin typeface="+mn-lt"/>
                          <a:ea typeface="MS Mincho" pitchFamily="49" charset="-128"/>
                          <a:cs typeface="Arial" charset="0"/>
                        </a:rPr>
                        <a:t>122</a:t>
                      </a: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ea typeface="MS Mincho" pitchFamily="49" charset="-128"/>
                          <a:cs typeface="Arial" charset="0"/>
                        </a:rPr>
                        <a:t>6</a:t>
                      </a:r>
                    </a:p>
                  </a:txBody>
                  <a:tcPr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0" i="0" u="none" strike="noStrike" cap="none" normalizeH="0" baseline="0" noProof="0" dirty="0" smtClean="0">
                          <a:ln>
                            <a:noFill/>
                          </a:ln>
                          <a:solidFill>
                            <a:schemeClr val="tx1"/>
                          </a:solidFill>
                          <a:effectLst/>
                          <a:latin typeface="+mn-lt"/>
                        </a:rPr>
                        <a:t>124.00</a:t>
                      </a: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cs typeface="Arial" charset="0"/>
                        </a:rPr>
                        <a:t>4.00</a:t>
                      </a: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ea typeface="MS Mincho" pitchFamily="49" charset="-128"/>
                          <a:cs typeface="Arial" charset="0"/>
                        </a:rPr>
                        <a:t>124.00</a:t>
                      </a: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cs typeface="Arial" charset="0"/>
                        </a:rPr>
                        <a:t>4.00</a:t>
                      </a:r>
                    </a:p>
                  </a:txBody>
                  <a:tcPr marT="45725" marB="45725" anchor="ctr" horzOverflow="overflow"/>
                </a:tc>
              </a:tr>
              <a:tr h="32561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cs typeface="Times New Roman" pitchFamily="18" charset="0"/>
                        </a:rPr>
                        <a:t>4</a:t>
                      </a:r>
                      <a:endParaRPr kumimoji="0" lang="el-GR" sz="1800" b="0" i="0" u="none" strike="noStrike" cap="none" normalizeH="0" baseline="0" noProof="0" dirty="0" smtClean="0">
                        <a:ln>
                          <a:noFill/>
                        </a:ln>
                        <a:solidFill>
                          <a:schemeClr val="tx1"/>
                        </a:solidFill>
                        <a:effectLst/>
                        <a:latin typeface="+mn-lt"/>
                      </a:endParaRPr>
                    </a:p>
                  </a:txBody>
                  <a:tcPr marT="45725" marB="45725" anchor="ctr" horzOverflow="overflow"/>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altLang="ja-JP" sz="1800" b="0" i="0" u="none" strike="noStrike" cap="none" normalizeH="0" baseline="0" noProof="0" dirty="0" smtClean="0">
                          <a:ln>
                            <a:noFill/>
                          </a:ln>
                          <a:solidFill>
                            <a:schemeClr val="tx1"/>
                          </a:solidFill>
                          <a:effectLst/>
                          <a:latin typeface="+mn-lt"/>
                          <a:ea typeface="MS Mincho" pitchFamily="49" charset="-128"/>
                          <a:cs typeface="Arial" charset="0"/>
                        </a:rPr>
                        <a:t>124</a:t>
                      </a: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ja-JP" sz="1800" b="0" i="0" u="none" strike="noStrike" cap="none" normalizeH="0" baseline="0" noProof="0" dirty="0" smtClean="0">
                          <a:ln>
                            <a:noFill/>
                          </a:ln>
                          <a:solidFill>
                            <a:schemeClr val="tx1"/>
                          </a:solidFill>
                          <a:effectLst/>
                          <a:latin typeface="+mn-lt"/>
                          <a:ea typeface="MS Mincho" pitchFamily="49" charset="-128"/>
                          <a:cs typeface="Arial" charset="0"/>
                        </a:rPr>
                        <a:t>128</a:t>
                      </a: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ea typeface="MS Mincho" pitchFamily="49" charset="-128"/>
                          <a:cs typeface="Arial" charset="0"/>
                        </a:rPr>
                        <a:t>4</a:t>
                      </a:r>
                    </a:p>
                  </a:txBody>
                  <a:tcPr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0" i="0" u="none" strike="noStrike" cap="none" normalizeH="0" baseline="0" noProof="0" dirty="0" smtClean="0">
                          <a:ln>
                            <a:noFill/>
                          </a:ln>
                          <a:solidFill>
                            <a:schemeClr val="tx1"/>
                          </a:solidFill>
                          <a:effectLst/>
                          <a:latin typeface="+mn-lt"/>
                        </a:rPr>
                        <a:t>125.33</a:t>
                      </a: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ea typeface="MS Mincho" pitchFamily="49" charset="-128"/>
                          <a:cs typeface="Arial" charset="0"/>
                        </a:rPr>
                        <a:t>1.33</a:t>
                      </a: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ea typeface="MS Mincho" pitchFamily="49" charset="-128"/>
                          <a:cs typeface="Arial" charset="0"/>
                        </a:rPr>
                        <a:t>125.00</a:t>
                      </a: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cs typeface="Arial" charset="0"/>
                        </a:rPr>
                        <a:t>1.00</a:t>
                      </a:r>
                    </a:p>
                  </a:txBody>
                  <a:tcPr marT="45725" marB="45725" anchor="ctr" horzOverflow="overflow"/>
                </a:tc>
              </a:tr>
              <a:tr h="32561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cs typeface="Times New Roman" pitchFamily="18" charset="0"/>
                        </a:rPr>
                        <a:t>5</a:t>
                      </a:r>
                      <a:endParaRPr kumimoji="0" lang="el-GR" sz="1800" b="0" i="0" u="none" strike="noStrike" cap="none" normalizeH="0" baseline="0" noProof="0" dirty="0" smtClean="0">
                        <a:ln>
                          <a:noFill/>
                        </a:ln>
                        <a:solidFill>
                          <a:schemeClr val="tx1"/>
                        </a:solidFill>
                        <a:effectLst/>
                        <a:latin typeface="+mn-lt"/>
                      </a:endParaRPr>
                    </a:p>
                  </a:txBody>
                  <a:tcPr marT="45725" marB="45725" anchor="ctr" horzOverflow="overflow"/>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altLang="ja-JP" sz="1800" b="0" i="0" u="none" strike="noStrike" cap="none" normalizeH="0" baseline="0" noProof="0" dirty="0" smtClean="0">
                          <a:ln>
                            <a:noFill/>
                          </a:ln>
                          <a:solidFill>
                            <a:schemeClr val="tx1"/>
                          </a:solidFill>
                          <a:effectLst/>
                          <a:latin typeface="+mn-lt"/>
                          <a:ea typeface="MS Mincho" pitchFamily="49" charset="-128"/>
                          <a:cs typeface="Arial" charset="0"/>
                        </a:rPr>
                        <a:t>126</a:t>
                      </a: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ja-JP" sz="1800" b="0" i="0" u="none" strike="noStrike" cap="none" normalizeH="0" baseline="0" noProof="0" dirty="0" smtClean="0">
                          <a:ln>
                            <a:noFill/>
                          </a:ln>
                          <a:solidFill>
                            <a:schemeClr val="tx1"/>
                          </a:solidFill>
                          <a:effectLst/>
                          <a:latin typeface="+mn-lt"/>
                          <a:ea typeface="MS Mincho" pitchFamily="49" charset="-128"/>
                          <a:cs typeface="Arial" charset="0"/>
                        </a:rPr>
                        <a:t>124</a:t>
                      </a: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ea typeface="MS Mincho" pitchFamily="49" charset="-128"/>
                          <a:cs typeface="Arial" charset="0"/>
                        </a:rPr>
                        <a:t>2</a:t>
                      </a:r>
                    </a:p>
                  </a:txBody>
                  <a:tcPr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0" i="0" u="none" strike="noStrike" cap="none" normalizeH="0" baseline="0" noProof="0" dirty="0" smtClean="0">
                          <a:ln>
                            <a:noFill/>
                          </a:ln>
                          <a:solidFill>
                            <a:schemeClr val="tx1"/>
                          </a:solidFill>
                          <a:effectLst/>
                          <a:latin typeface="+mn-lt"/>
                        </a:rPr>
                        <a:t>125.00</a:t>
                      </a: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ea typeface="MS Mincho" pitchFamily="49" charset="-128"/>
                          <a:cs typeface="Arial" charset="0"/>
                        </a:rPr>
                        <a:t>1.00</a:t>
                      </a: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ea typeface="MS Mincho" pitchFamily="49" charset="-128"/>
                          <a:cs typeface="Arial" charset="0"/>
                        </a:rPr>
                        <a:t>126.00</a:t>
                      </a: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cs typeface="Arial" charset="0"/>
                        </a:rPr>
                        <a:t>0.00</a:t>
                      </a:r>
                    </a:p>
                  </a:txBody>
                  <a:tcPr marT="45725" marB="45725" anchor="ctr" horzOverflow="overflow"/>
                </a:tc>
              </a:tr>
              <a:tr h="32561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cs typeface="Times New Roman" pitchFamily="18" charset="0"/>
                        </a:rPr>
                        <a:t>6</a:t>
                      </a:r>
                      <a:endParaRPr kumimoji="0" lang="el-GR" sz="1800" b="0" i="0" u="none" strike="noStrike" cap="none" normalizeH="0" baseline="0" noProof="0" dirty="0" smtClean="0">
                        <a:ln>
                          <a:noFill/>
                        </a:ln>
                        <a:solidFill>
                          <a:schemeClr val="tx1"/>
                        </a:solidFill>
                        <a:effectLst/>
                        <a:latin typeface="+mn-lt"/>
                      </a:endParaRPr>
                    </a:p>
                  </a:txBody>
                  <a:tcPr marT="45725" marB="45725" anchor="ctr" horzOverflow="overflow"/>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altLang="ja-JP" sz="1800" b="0" i="0" u="none" strike="noStrike" cap="none" normalizeH="0" baseline="0" noProof="0" dirty="0" smtClean="0">
                          <a:ln>
                            <a:noFill/>
                          </a:ln>
                          <a:solidFill>
                            <a:schemeClr val="tx1"/>
                          </a:solidFill>
                          <a:effectLst/>
                          <a:latin typeface="+mn-lt"/>
                          <a:ea typeface="MS Mincho" pitchFamily="49" charset="-128"/>
                          <a:cs typeface="Arial" charset="0"/>
                        </a:rPr>
                        <a:t>130</a:t>
                      </a: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ja-JP" sz="1800" b="0" i="0" u="none" strike="noStrike" cap="none" normalizeH="0" baseline="0" noProof="0" dirty="0" smtClean="0">
                          <a:ln>
                            <a:noFill/>
                          </a:ln>
                          <a:solidFill>
                            <a:schemeClr val="tx1"/>
                          </a:solidFill>
                          <a:effectLst/>
                          <a:latin typeface="+mn-lt"/>
                          <a:ea typeface="MS Mincho" pitchFamily="49" charset="-128"/>
                          <a:cs typeface="Arial" charset="0"/>
                        </a:rPr>
                        <a:t>126</a:t>
                      </a: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ea typeface="MS Mincho" pitchFamily="49" charset="-128"/>
                          <a:cs typeface="Arial" charset="0"/>
                        </a:rPr>
                        <a:t>4</a:t>
                      </a:r>
                    </a:p>
                  </a:txBody>
                  <a:tcPr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0" i="0" u="none" strike="noStrike" cap="none" normalizeH="0" baseline="0" noProof="0" dirty="0" smtClean="0">
                          <a:ln>
                            <a:noFill/>
                          </a:ln>
                          <a:solidFill>
                            <a:schemeClr val="tx1"/>
                          </a:solidFill>
                          <a:effectLst/>
                          <a:latin typeface="+mn-lt"/>
                        </a:rPr>
                        <a:t>125.20</a:t>
                      </a: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ea typeface="MS Mincho" pitchFamily="49" charset="-128"/>
                          <a:cs typeface="Arial" charset="0"/>
                        </a:rPr>
                        <a:t>4.80</a:t>
                      </a: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ea typeface="MS Mincho" pitchFamily="49" charset="-128"/>
                          <a:cs typeface="Arial" charset="0"/>
                        </a:rPr>
                        <a:t>125.00</a:t>
                      </a: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cs typeface="Arial" charset="0"/>
                        </a:rPr>
                        <a:t>5.00</a:t>
                      </a:r>
                    </a:p>
                  </a:txBody>
                  <a:tcPr marT="45725" marB="45725" anchor="ctr" horzOverflow="overflow"/>
                </a:tc>
              </a:tr>
              <a:tr h="32561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cs typeface="Times New Roman" pitchFamily="18" charset="0"/>
                        </a:rPr>
                        <a:t>7</a:t>
                      </a:r>
                      <a:endParaRPr kumimoji="0" lang="el-GR" sz="1800" b="0" i="0" u="none" strike="noStrike" cap="none" normalizeH="0" baseline="0" noProof="0" dirty="0" smtClean="0">
                        <a:ln>
                          <a:noFill/>
                        </a:ln>
                        <a:solidFill>
                          <a:schemeClr val="tx1"/>
                        </a:solidFill>
                        <a:effectLst/>
                        <a:latin typeface="+mn-lt"/>
                      </a:endParaRPr>
                    </a:p>
                  </a:txBody>
                  <a:tcPr marT="45725" marB="45725" anchor="ctr" horzOverflow="overflow"/>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altLang="ja-JP" sz="1800" b="0" i="0" u="none" strike="noStrike" cap="none" normalizeH="0" baseline="0" noProof="0" dirty="0" smtClean="0">
                          <a:ln>
                            <a:noFill/>
                          </a:ln>
                          <a:solidFill>
                            <a:schemeClr val="tx1"/>
                          </a:solidFill>
                          <a:effectLst/>
                          <a:latin typeface="+mn-lt"/>
                          <a:ea typeface="MS Mincho" pitchFamily="49" charset="-128"/>
                          <a:cs typeface="Arial" charset="0"/>
                        </a:rPr>
                        <a:t>127</a:t>
                      </a: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ja-JP" sz="1800" b="0" i="0" u="none" strike="noStrike" cap="none" normalizeH="0" baseline="0" noProof="0" dirty="0" smtClean="0">
                          <a:ln>
                            <a:noFill/>
                          </a:ln>
                          <a:solidFill>
                            <a:schemeClr val="tx1"/>
                          </a:solidFill>
                          <a:effectLst/>
                          <a:latin typeface="+mn-lt"/>
                          <a:ea typeface="MS Mincho" pitchFamily="49" charset="-128"/>
                          <a:cs typeface="Arial" charset="0"/>
                        </a:rPr>
                        <a:t>130</a:t>
                      </a: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ea typeface="MS Mincho" pitchFamily="49" charset="-128"/>
                          <a:cs typeface="Arial" charset="0"/>
                        </a:rPr>
                        <a:t>3</a:t>
                      </a:r>
                    </a:p>
                  </a:txBody>
                  <a:tcPr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0" i="0" u="none" strike="noStrike" cap="none" normalizeH="0" baseline="0" noProof="0" dirty="0" smtClean="0">
                          <a:ln>
                            <a:noFill/>
                          </a:ln>
                          <a:solidFill>
                            <a:schemeClr val="tx1"/>
                          </a:solidFill>
                          <a:effectLst/>
                          <a:latin typeface="+mn-lt"/>
                        </a:rPr>
                        <a:t>126.00</a:t>
                      </a: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ea typeface="MS Mincho" pitchFamily="49" charset="-128"/>
                          <a:cs typeface="Arial" charset="0"/>
                        </a:rPr>
                        <a:t>1.00</a:t>
                      </a: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ea typeface="MS Mincho" pitchFamily="49" charset="-128"/>
                          <a:cs typeface="Arial" charset="0"/>
                        </a:rPr>
                        <a:t>128.00</a:t>
                      </a: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cs typeface="Arial" charset="0"/>
                        </a:rPr>
                        <a:t>1.00</a:t>
                      </a:r>
                    </a:p>
                  </a:txBody>
                  <a:tcPr marT="45725" marB="45725" anchor="ctr" horzOverflow="overflow"/>
                </a:tc>
              </a:tr>
              <a:tr h="32561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cs typeface="Times New Roman" pitchFamily="18" charset="0"/>
                        </a:rPr>
                        <a:t>8</a:t>
                      </a:r>
                      <a:endParaRPr kumimoji="0" lang="el-GR" sz="1800" b="0" i="0" u="none" strike="noStrike" cap="none" normalizeH="0" baseline="0" noProof="0" dirty="0" smtClean="0">
                        <a:ln>
                          <a:noFill/>
                        </a:ln>
                        <a:solidFill>
                          <a:schemeClr val="tx1"/>
                        </a:solidFill>
                        <a:effectLst/>
                        <a:latin typeface="+mn-lt"/>
                      </a:endParaRPr>
                    </a:p>
                  </a:txBody>
                  <a:tcPr marT="45725" marB="45725" anchor="ctr" horzOverflow="overflow"/>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altLang="ja-JP" sz="1800" b="0" i="0" u="none" strike="noStrike" cap="none" normalizeH="0" baseline="0" noProof="0" dirty="0" smtClean="0">
                          <a:ln>
                            <a:noFill/>
                          </a:ln>
                          <a:solidFill>
                            <a:schemeClr val="tx1"/>
                          </a:solidFill>
                          <a:effectLst/>
                          <a:latin typeface="+mn-lt"/>
                          <a:ea typeface="MS Mincho" pitchFamily="49" charset="-128"/>
                          <a:cs typeface="Arial" charset="0"/>
                        </a:rPr>
                        <a:t>132</a:t>
                      </a: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ja-JP" sz="1800" b="0" i="0" u="none" strike="noStrike" cap="none" normalizeH="0" baseline="0" noProof="0" dirty="0" smtClean="0">
                          <a:ln>
                            <a:noFill/>
                          </a:ln>
                          <a:solidFill>
                            <a:schemeClr val="tx1"/>
                          </a:solidFill>
                          <a:effectLst/>
                          <a:latin typeface="+mn-lt"/>
                          <a:ea typeface="MS Mincho" pitchFamily="49" charset="-128"/>
                          <a:cs typeface="Arial" charset="0"/>
                        </a:rPr>
                        <a:t>127</a:t>
                      </a: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ea typeface="MS Mincho" pitchFamily="49" charset="-128"/>
                          <a:cs typeface="Arial" charset="0"/>
                        </a:rPr>
                        <a:t>5</a:t>
                      </a:r>
                    </a:p>
                  </a:txBody>
                  <a:tcPr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0" i="0" u="none" strike="noStrike" cap="none" normalizeH="0" baseline="0" noProof="0" dirty="0" smtClean="0">
                          <a:ln>
                            <a:noFill/>
                          </a:ln>
                          <a:solidFill>
                            <a:schemeClr val="tx1"/>
                          </a:solidFill>
                          <a:effectLst/>
                          <a:latin typeface="+mn-lt"/>
                        </a:rPr>
                        <a:t>126.14</a:t>
                      </a: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ea typeface="MS Mincho" pitchFamily="49" charset="-128"/>
                          <a:cs typeface="Arial" charset="0"/>
                        </a:rPr>
                        <a:t>5.86</a:t>
                      </a: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ea typeface="MS Mincho" pitchFamily="49" charset="-128"/>
                          <a:cs typeface="Arial" charset="0"/>
                        </a:rPr>
                        <a:t>128.50</a:t>
                      </a: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cs typeface="Arial" charset="0"/>
                        </a:rPr>
                        <a:t>3.50</a:t>
                      </a:r>
                    </a:p>
                  </a:txBody>
                  <a:tcPr marT="45725" marB="45725" anchor="ctr" horzOverflow="overflow"/>
                </a:tc>
              </a:tr>
              <a:tr h="32561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rPr>
                        <a:t>9</a:t>
                      </a:r>
                    </a:p>
                  </a:txBody>
                  <a:tcPr marT="45725" marB="45725" anchor="ctr" horzOverflow="overflow"/>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altLang="ja-JP" sz="1800" b="0" i="0" u="none" strike="noStrike" cap="none" normalizeH="0" baseline="0" noProof="0" dirty="0" smtClean="0">
                          <a:ln>
                            <a:noFill/>
                          </a:ln>
                          <a:solidFill>
                            <a:schemeClr val="tx1"/>
                          </a:solidFill>
                          <a:effectLst/>
                          <a:latin typeface="+mn-lt"/>
                        </a:rPr>
                        <a:t>-</a:t>
                      </a: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ja-JP" sz="1800" b="0" i="0" u="none" strike="noStrike" cap="none" normalizeH="0" baseline="0" noProof="0" dirty="0" smtClean="0">
                          <a:ln>
                            <a:noFill/>
                          </a:ln>
                          <a:solidFill>
                            <a:schemeClr val="tx1"/>
                          </a:solidFill>
                          <a:effectLst/>
                          <a:latin typeface="+mn-lt"/>
                        </a:rPr>
                        <a:t>132</a:t>
                      </a: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ea typeface="MS Mincho" pitchFamily="49" charset="-128"/>
                          <a:cs typeface="Arial" charset="0"/>
                        </a:rPr>
                        <a:t>-</a:t>
                      </a:r>
                    </a:p>
                  </a:txBody>
                  <a:tcPr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0" i="0" u="none" strike="noStrike" cap="none" normalizeH="0" baseline="0" noProof="0" dirty="0" smtClean="0">
                          <a:ln>
                            <a:noFill/>
                          </a:ln>
                          <a:solidFill>
                            <a:schemeClr val="tx1"/>
                          </a:solidFill>
                          <a:effectLst/>
                          <a:latin typeface="+mn-lt"/>
                        </a:rPr>
                        <a:t>126.88</a:t>
                      </a: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ea typeface="MS Mincho" pitchFamily="49" charset="-128"/>
                          <a:cs typeface="Arial" charset="0"/>
                        </a:rPr>
                        <a:t>-</a:t>
                      </a: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ea typeface="MS Mincho" pitchFamily="49" charset="-128"/>
                          <a:cs typeface="Arial" charset="0"/>
                        </a:rPr>
                        <a:t>12</a:t>
                      </a:r>
                      <a:r>
                        <a:rPr kumimoji="0" lang="el-GR" sz="1800" b="0" i="0" u="none" strike="noStrike" cap="none" normalizeH="0" baseline="0" noProof="0" dirty="0" smtClean="0">
                          <a:ln>
                            <a:noFill/>
                          </a:ln>
                          <a:solidFill>
                            <a:schemeClr val="tx1"/>
                          </a:solidFill>
                          <a:effectLst/>
                          <a:latin typeface="+mn-lt"/>
                          <a:cs typeface="Arial" charset="0"/>
                        </a:rPr>
                        <a:t>9</a:t>
                      </a:r>
                      <a:r>
                        <a:rPr kumimoji="0" lang="el-GR" sz="1800" b="0" i="0" u="none" strike="noStrike" cap="none" normalizeH="0" baseline="0" noProof="0" dirty="0" smtClean="0">
                          <a:ln>
                            <a:noFill/>
                          </a:ln>
                          <a:solidFill>
                            <a:schemeClr val="tx1"/>
                          </a:solidFill>
                          <a:effectLst/>
                          <a:latin typeface="+mn-lt"/>
                          <a:ea typeface="MS Mincho" pitchFamily="49" charset="-128"/>
                        </a:rPr>
                        <a:t>.50</a:t>
                      </a: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cs typeface="Arial" charset="0"/>
                        </a:rPr>
                        <a:t>-</a:t>
                      </a:r>
                    </a:p>
                  </a:txBody>
                  <a:tcPr marT="45725" marB="45725" anchor="ctr" horzOverflow="overflow"/>
                </a:tc>
              </a:tr>
              <a:tr h="298481">
                <a:tc gridSpan="3">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noProof="0" dirty="0" smtClean="0">
                          <a:ln>
                            <a:noFill/>
                          </a:ln>
                          <a:solidFill>
                            <a:schemeClr val="tx1"/>
                          </a:solidFill>
                          <a:effectLst/>
                          <a:latin typeface="+mn-lt"/>
                        </a:rPr>
                        <a:t> MAD</a:t>
                      </a:r>
                    </a:p>
                  </a:txBody>
                  <a:tcPr marT="45725" marB="45725" anchor="ctr" horzOverflow="overflow"/>
                </a:tc>
                <a:tc hMerge="1">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l-GR" altLang="ja-JP" sz="1800" b="0" i="0" u="none" strike="noStrike" cap="none" normalizeH="0" baseline="0" dirty="0" smtClean="0">
                        <a:ln>
                          <a:noFill/>
                        </a:ln>
                        <a:solidFill>
                          <a:schemeClr val="tx1"/>
                        </a:solidFill>
                        <a:effectLst/>
                        <a:latin typeface="+mn-lt"/>
                      </a:endParaRPr>
                    </a:p>
                  </a:txBody>
                  <a:tcPr marT="45725" marB="45725" anchor="ctr" horzOverflow="overflow"/>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l-GR" altLang="ja-JP" sz="1800" b="0" i="0" u="none" strike="noStrike" cap="none" normalizeH="0" baseline="0" dirty="0" smtClean="0">
                        <a:ln>
                          <a:noFill/>
                        </a:ln>
                        <a:solidFill>
                          <a:schemeClr val="tx1"/>
                        </a:solidFill>
                        <a:effectLst/>
                        <a:latin typeface="+mn-lt"/>
                      </a:endParaRP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noProof="0" dirty="0" smtClean="0">
                          <a:ln>
                            <a:noFill/>
                          </a:ln>
                          <a:solidFill>
                            <a:schemeClr val="tx1"/>
                          </a:solidFill>
                          <a:effectLst/>
                          <a:latin typeface="+mn-lt"/>
                          <a:ea typeface="MS Mincho" pitchFamily="49" charset="-128"/>
                          <a:cs typeface="Arial" charset="0"/>
                        </a:rPr>
                        <a:t>4</a:t>
                      </a:r>
                    </a:p>
                  </a:txBody>
                  <a:tcPr marT="45725" marB="45725" anchor="ctr" horzOverflow="overflow"/>
                </a:tc>
                <a:tc>
                  <a:txBody>
                    <a:body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600" b="0" i="0" u="none" strike="noStrike" cap="none" normalizeH="0" baseline="0" noProof="0" dirty="0" smtClean="0">
                          <a:ln>
                            <a:noFill/>
                          </a:ln>
                          <a:solidFill>
                            <a:schemeClr val="tx1"/>
                          </a:solidFill>
                          <a:effectLst/>
                          <a:latin typeface="+mn-lt"/>
                        </a:rPr>
                        <a:t>-</a:t>
                      </a: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noProof="0" dirty="0" smtClean="0">
                          <a:ln>
                            <a:noFill/>
                          </a:ln>
                          <a:solidFill>
                            <a:schemeClr val="tx1"/>
                          </a:solidFill>
                          <a:effectLst/>
                          <a:latin typeface="+mn-lt"/>
                          <a:ea typeface="MS Mincho" pitchFamily="49" charset="-128"/>
                          <a:cs typeface="Arial" charset="0"/>
                        </a:rPr>
                        <a:t>2998</a:t>
                      </a: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noProof="0" dirty="0" smtClean="0">
                          <a:ln>
                            <a:noFill/>
                          </a:ln>
                          <a:solidFill>
                            <a:schemeClr val="tx1"/>
                          </a:solidFill>
                          <a:effectLst/>
                          <a:latin typeface="+mn-lt"/>
                          <a:ea typeface="MS Mincho" pitchFamily="49" charset="-128"/>
                        </a:rPr>
                        <a:t>-</a:t>
                      </a: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noProof="0" dirty="0" smtClean="0">
                          <a:ln>
                            <a:noFill/>
                          </a:ln>
                          <a:solidFill>
                            <a:schemeClr val="tx1"/>
                          </a:solidFill>
                          <a:effectLst/>
                          <a:latin typeface="+mn-lt"/>
                          <a:cs typeface="Arial" charset="0"/>
                        </a:rPr>
                        <a:t>2417</a:t>
                      </a:r>
                    </a:p>
                  </a:txBody>
                  <a:tcPr marT="45725" marB="45725" anchor="ctr" horzOverflow="overflow"/>
                </a:tc>
              </a:tr>
            </a:tbl>
          </a:graphicData>
        </a:graphic>
      </p:graphicFrame>
      <p:sp>
        <p:nvSpPr>
          <p:cNvPr id="4" name="Θέση υποσέλιδου 1"/>
          <p:cNvSpPr>
            <a:spLocks noGrp="1"/>
          </p:cNvSpPr>
          <p:nvPr>
            <p:ph type="ftr" sz="quarter" idx="11"/>
          </p:nvPr>
        </p:nvSpPr>
        <p:spPr>
          <a:xfrm>
            <a:off x="3131840" y="6309320"/>
            <a:ext cx="2895600" cy="365125"/>
          </a:xfrm>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p:cNvSpPr>
            <a:spLocks noGrp="1"/>
          </p:cNvSpPr>
          <p:nvPr>
            <p:ph type="sldNum" sz="quarter" idx="12"/>
          </p:nvPr>
        </p:nvSpPr>
        <p:spPr/>
        <p:txBody>
          <a:bodyPr/>
          <a:lstStyle/>
          <a:p>
            <a:fld id="{FD6776F1-B134-4906-A568-DD060EFEB6BE}" type="slidenum">
              <a:rPr lang="el-GR" sz="1400" smtClean="0">
                <a:solidFill>
                  <a:schemeClr val="tx1"/>
                </a:solidFill>
              </a:rPr>
              <a:t>41</a:t>
            </a:fld>
            <a:endParaRPr lang="el-GR" sz="1400" dirty="0">
              <a:solidFill>
                <a:schemeClr val="tx1"/>
              </a:solidFill>
            </a:endParaRPr>
          </a:p>
        </p:txBody>
      </p:sp>
    </p:spTree>
    <p:extLst>
      <p:ext uri="{BB962C8B-B14F-4D97-AF65-F5344CB8AC3E}">
        <p14:creationId xmlns:p14="http://schemas.microsoft.com/office/powerpoint/2010/main" val="16194685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lvl="0" fontAlgn="base">
              <a:spcBef>
                <a:spcPct val="50000"/>
              </a:spcBef>
              <a:spcAft>
                <a:spcPct val="0"/>
              </a:spcAft>
              <a:defRPr/>
            </a:pPr>
            <a:r>
              <a:rPr lang="el-GR" sz="4000" b="1" dirty="0" smtClean="0">
                <a:latin typeface="+mn-lt"/>
              </a:rPr>
              <a:t>Παράδειγμα</a:t>
            </a:r>
            <a:r>
              <a:rPr lang="en-US" sz="4000" b="1" dirty="0" smtClean="0">
                <a:latin typeface="+mn-lt"/>
              </a:rPr>
              <a:t> </a:t>
            </a:r>
            <a:r>
              <a:rPr lang="el-GR" sz="4000" b="1" dirty="0" smtClean="0">
                <a:latin typeface="+mn-lt"/>
              </a:rPr>
              <a:t>πρόβλεψης εποχικότητας (1 από </a:t>
            </a:r>
            <a:r>
              <a:rPr lang="el-GR" sz="4000" b="1" dirty="0">
                <a:latin typeface="+mn-lt"/>
              </a:rPr>
              <a:t>6</a:t>
            </a:r>
            <a:r>
              <a:rPr lang="el-GR" sz="4000" b="1" dirty="0" smtClean="0">
                <a:latin typeface="+mn-lt"/>
              </a:rPr>
              <a:t>)</a:t>
            </a:r>
            <a:endParaRPr lang="el-GR" sz="4800" dirty="0">
              <a:latin typeface="+mn-lt"/>
            </a:endParaRPr>
          </a:p>
        </p:txBody>
      </p:sp>
      <p:sp>
        <p:nvSpPr>
          <p:cNvPr id="3" name="Θέση περιεχομένου 1"/>
          <p:cNvSpPr>
            <a:spLocks noGrp="1"/>
          </p:cNvSpPr>
          <p:nvPr>
            <p:ph idx="1"/>
          </p:nvPr>
        </p:nvSpPr>
        <p:spPr/>
        <p:txBody>
          <a:bodyPr/>
          <a:lstStyle/>
          <a:p>
            <a:pPr lvl="0" eaLnBrk="0" fontAlgn="base" hangingPunct="0">
              <a:spcBef>
                <a:spcPts val="0"/>
              </a:spcBef>
              <a:buClr>
                <a:srgbClr val="C00000"/>
              </a:buClr>
              <a:buSzPct val="100000"/>
              <a:buFont typeface="Arial" panose="020B0604020202020204" pitchFamily="34" charset="0"/>
              <a:buChar char="●"/>
            </a:pPr>
            <a:endParaRPr lang="el-GR" altLang="el-GR" sz="1800" kern="0" dirty="0" smtClean="0">
              <a:solidFill>
                <a:srgbClr val="000000"/>
              </a:solidFill>
            </a:endParaRPr>
          </a:p>
          <a:p>
            <a:pPr lvl="0" eaLnBrk="0" fontAlgn="base" hangingPunct="0">
              <a:spcBef>
                <a:spcPts val="0"/>
              </a:spcBef>
              <a:spcAft>
                <a:spcPts val="3000"/>
              </a:spcAft>
              <a:buClr>
                <a:srgbClr val="C00000"/>
              </a:buClr>
              <a:buSzPct val="100000"/>
              <a:buFont typeface="Arial" panose="020B0604020202020204" pitchFamily="34" charset="0"/>
              <a:buChar char="●"/>
            </a:pPr>
            <a:r>
              <a:rPr lang="el-GR" altLang="el-GR" sz="2800" kern="0" dirty="0" smtClean="0">
                <a:solidFill>
                  <a:srgbClr val="000000"/>
                </a:solidFill>
              </a:rPr>
              <a:t>Μια </a:t>
            </a:r>
            <a:r>
              <a:rPr lang="el-GR" altLang="el-GR" sz="2800" kern="0" dirty="0">
                <a:solidFill>
                  <a:srgbClr val="000000"/>
                </a:solidFill>
              </a:rPr>
              <a:t>εταιρεία παραγωγής ετοίμων </a:t>
            </a:r>
            <a:r>
              <a:rPr lang="el-GR" altLang="el-GR" sz="2800" kern="0" dirty="0" smtClean="0">
                <a:solidFill>
                  <a:srgbClr val="000000"/>
                </a:solidFill>
              </a:rPr>
              <a:t>ενδυμάτων </a:t>
            </a:r>
            <a:r>
              <a:rPr lang="el-GR" altLang="el-GR" sz="2800" kern="0" dirty="0">
                <a:solidFill>
                  <a:srgbClr val="000000"/>
                </a:solidFill>
              </a:rPr>
              <a:t>παρουσιάζει τριμηνιαία ζήτηση σε </a:t>
            </a:r>
            <a:r>
              <a:rPr lang="el-GR" altLang="el-GR" sz="2800" kern="0" dirty="0" smtClean="0">
                <a:solidFill>
                  <a:srgbClr val="000000"/>
                </a:solidFill>
              </a:rPr>
              <a:t>μπλούζες, </a:t>
            </a:r>
            <a:r>
              <a:rPr lang="el-GR" altLang="el-GR" sz="2800" kern="0" dirty="0">
                <a:solidFill>
                  <a:srgbClr val="000000"/>
                </a:solidFill>
              </a:rPr>
              <a:t>όπως φαίνεται στον παρακάτω πίνακα. Εάν η συνολική ζήτηση για το 2010 έχει προβλεφθεί ότι θα είναι 2100 τεμάχια, ποια η ζήτηση ανά τρίμηνο για το 2010 με βάση τη μέθοδο των τρίμηνων κινητών μέσων </a:t>
            </a:r>
            <a:r>
              <a:rPr lang="el-GR" altLang="el-GR" sz="2800" kern="0" dirty="0" smtClean="0">
                <a:solidFill>
                  <a:srgbClr val="000000"/>
                </a:solidFill>
              </a:rPr>
              <a:t>όρων</a:t>
            </a:r>
            <a:r>
              <a:rPr lang="el-GR" altLang="el-GR" sz="2800" kern="0" dirty="0">
                <a:solidFill>
                  <a:srgbClr val="000000"/>
                </a:solidFill>
              </a:rPr>
              <a:t>;</a:t>
            </a:r>
          </a:p>
          <a:p>
            <a:pPr lvl="2" indent="-342000" eaLnBrk="0" fontAlgn="base" hangingPunct="0">
              <a:spcBef>
                <a:spcPts val="0"/>
              </a:spcBef>
              <a:spcAft>
                <a:spcPct val="0"/>
              </a:spcAft>
              <a:buClr>
                <a:srgbClr val="777777"/>
              </a:buClr>
              <a:buFont typeface="Arial" panose="020B0604020202020204" pitchFamily="34" charset="0"/>
              <a:buChar char="●"/>
            </a:pPr>
            <a:r>
              <a:rPr lang="el-GR" altLang="el-GR" kern="0" dirty="0">
                <a:solidFill>
                  <a:srgbClr val="000000"/>
                </a:solidFill>
              </a:rPr>
              <a:t>Δίνεται ο συντελεστής προσαρμογής </a:t>
            </a:r>
            <a:r>
              <a:rPr lang="el-GR" altLang="el-GR" kern="0" dirty="0" smtClean="0">
                <a:solidFill>
                  <a:srgbClr val="000000"/>
                </a:solidFill>
              </a:rPr>
              <a:t>0.998</a:t>
            </a:r>
            <a:r>
              <a:rPr lang="el-GR" altLang="el-GR" dirty="0"/>
              <a:t>.</a:t>
            </a:r>
            <a:endParaRPr lang="en-US" altLang="el-GR"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42</a:t>
            </a:fld>
            <a:endParaRPr lang="el-GR" sz="1400" dirty="0">
              <a:solidFill>
                <a:schemeClr val="tx1"/>
              </a:solidFill>
            </a:endParaRPr>
          </a:p>
        </p:txBody>
      </p:sp>
    </p:spTree>
    <p:extLst>
      <p:ext uri="{BB962C8B-B14F-4D97-AF65-F5344CB8AC3E}">
        <p14:creationId xmlns:p14="http://schemas.microsoft.com/office/powerpoint/2010/main" val="42148011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b="1" dirty="0"/>
              <a:t>Παράδειγμα</a:t>
            </a:r>
            <a:r>
              <a:rPr lang="en-US" sz="4000" b="1" dirty="0"/>
              <a:t> </a:t>
            </a:r>
            <a:r>
              <a:rPr lang="el-GR" sz="4000" b="1" dirty="0"/>
              <a:t>πρόβλεψης </a:t>
            </a:r>
            <a:r>
              <a:rPr lang="el-GR" sz="4000" b="1" dirty="0" smtClean="0"/>
              <a:t>εποχικότητας (2 από </a:t>
            </a:r>
            <a:r>
              <a:rPr lang="el-GR" sz="4000" b="1" dirty="0"/>
              <a:t>6</a:t>
            </a:r>
            <a:r>
              <a:rPr lang="el-GR" sz="4000" b="1" dirty="0" smtClean="0"/>
              <a:t>)</a:t>
            </a:r>
            <a:endParaRPr lang="el-GR" sz="400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43</a:t>
            </a:fld>
            <a:endParaRPr lang="el-GR" sz="1400" dirty="0">
              <a:solidFill>
                <a:schemeClr val="tx1"/>
              </a:solidFill>
            </a:endParaRPr>
          </a:p>
        </p:txBody>
      </p:sp>
      <p:pic>
        <p:nvPicPr>
          <p:cNvPr id="8" name="Θέση περιεχομένου 7" descr="Πίνακας που δείχνει την ζήτηση για κάθε τρίμηνο των ετών 2008 και 2009. Στο πεδίο τρίμηνος κινητός μέσος όρος, συμπληρώνονται τα αποτελέσματα που προκύπτουν από τον υπολογισμό του μέσου όρου ανά τετράδα τριμήνων. Ακολουθεί ο υπολογισμός ΚΚΜ ο οποίος προκύπτει από τον μέσο όρο της κάθε δυάδας των τρίμηνων κινητών μέσων όρων που βρέθηκε λίγο πριν. Και τέλος, υπολογίζεται για κάθε ΚΚΜ το s, το οποίο ισούται με Ψ / ΚΚΜ."/>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556792"/>
            <a:ext cx="8058472" cy="4783509"/>
          </a:xfrm>
        </p:spPr>
      </p:pic>
    </p:spTree>
    <p:extLst>
      <p:ext uri="{BB962C8B-B14F-4D97-AF65-F5344CB8AC3E}">
        <p14:creationId xmlns:p14="http://schemas.microsoft.com/office/powerpoint/2010/main" val="35079094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b="1" dirty="0">
                <a:solidFill>
                  <a:prstClr val="black"/>
                </a:solidFill>
              </a:rPr>
              <a:t>Παράδειγμα</a:t>
            </a:r>
            <a:r>
              <a:rPr lang="en-US" sz="4000" b="1" dirty="0">
                <a:solidFill>
                  <a:prstClr val="black"/>
                </a:solidFill>
              </a:rPr>
              <a:t> </a:t>
            </a:r>
            <a:r>
              <a:rPr lang="el-GR" sz="4000" b="1" dirty="0">
                <a:solidFill>
                  <a:prstClr val="black"/>
                </a:solidFill>
              </a:rPr>
              <a:t>πρόβλεψης εποχικότητας </a:t>
            </a:r>
            <a:r>
              <a:rPr lang="el-GR" sz="4000" b="1" dirty="0" smtClean="0">
                <a:solidFill>
                  <a:prstClr val="black"/>
                </a:solidFill>
              </a:rPr>
              <a:t>(3 </a:t>
            </a:r>
            <a:r>
              <a:rPr lang="el-GR" sz="4000" b="1" dirty="0">
                <a:solidFill>
                  <a:prstClr val="black"/>
                </a:solidFill>
              </a:rPr>
              <a:t>από 6</a:t>
            </a:r>
            <a:r>
              <a:rPr lang="el-GR" sz="4000" b="1" dirty="0" smtClean="0">
                <a:solidFill>
                  <a:prstClr val="black"/>
                </a:solidFill>
              </a:rPr>
              <a:t>)</a:t>
            </a:r>
            <a:endParaRPr lang="el-GR" sz="4000" dirty="0"/>
          </a:p>
        </p:txBody>
      </p:sp>
      <p:graphicFrame>
        <p:nvGraphicFramePr>
          <p:cNvPr id="6" name="Θέση περιεχομένου 1" descr="Πίνακας που δείχνει τους τυπικούς δείκτες εποχικότητας, για το τρίμηνο 3 και 4 του έτους 2008, και τα τρίμηνα 1 και 2 του έτους 2009. Ακολουθεί το πεδίο του προσαρμοσμένου δείκτη s q, το οποίο προκύπτει από τον υπολογισμό του γινομένου του κάθε εποχικού δείκτη επί τον συντελεστή προσαρμογής. Και τέλος το πεδίο πρόβλεψη ζήτησης ψ q που προκύπτει από τον υπολογισμό της πράξης 2100 διά 4 επί τον προσαρμοσμένο δείκτη s q."/>
          <p:cNvGraphicFramePr>
            <a:graphicFrameLocks noGrp="1"/>
          </p:cNvGraphicFramePr>
          <p:nvPr>
            <p:ph idx="1"/>
            <p:custDataLst>
              <p:tags r:id="rId1"/>
            </p:custDataLst>
            <p:extLst>
              <p:ext uri="{D42A27DB-BD31-4B8C-83A1-F6EECF244321}">
                <p14:modId xmlns:p14="http://schemas.microsoft.com/office/powerpoint/2010/main" val="4099983903"/>
              </p:ext>
            </p:extLst>
          </p:nvPr>
        </p:nvGraphicFramePr>
        <p:xfrm>
          <a:off x="395536" y="1772816"/>
          <a:ext cx="8352928" cy="4456476"/>
        </p:xfrm>
        <a:graphic>
          <a:graphicData uri="http://schemas.openxmlformats.org/drawingml/2006/table">
            <a:tbl>
              <a:tblPr firstRow="1" firstCol="1" bandRow="1">
                <a:tableStyleId>{5940675A-B579-460E-94D1-54222C63F5DA}</a:tableStyleId>
              </a:tblPr>
              <a:tblGrid>
                <a:gridCol w="1584176"/>
                <a:gridCol w="1584176"/>
                <a:gridCol w="1728192"/>
                <a:gridCol w="1728192"/>
                <a:gridCol w="1728192"/>
              </a:tblGrid>
              <a:tr h="936104">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l-GR" sz="2000" b="0" i="0" u="none" strike="noStrike" cap="none" normalizeH="0" baseline="0" noProof="0" dirty="0" smtClean="0">
                          <a:ln>
                            <a:noFill/>
                          </a:ln>
                          <a:solidFill>
                            <a:srgbClr val="777777"/>
                          </a:solidFill>
                          <a:effectLst/>
                          <a:latin typeface="+mn-lt"/>
                          <a:cs typeface="Arial" charset="0"/>
                        </a:rPr>
                        <a:t> </a:t>
                      </a:r>
                      <a:r>
                        <a:rPr kumimoji="0" lang="el-GR" sz="1800" b="0" i="0" u="none" strike="noStrike" cap="none" normalizeH="0" baseline="0" noProof="0" dirty="0" smtClean="0">
                          <a:ln>
                            <a:noFill/>
                          </a:ln>
                          <a:solidFill>
                            <a:srgbClr val="777777"/>
                          </a:solidFill>
                          <a:effectLst/>
                          <a:latin typeface="+mn-lt"/>
                          <a:cs typeface="Arial" charset="0"/>
                        </a:rPr>
                        <a:t>Παράδειγμα</a:t>
                      </a:r>
                      <a:endParaRPr kumimoji="0" lang="el-GR" sz="1800" b="0" i="0" u="none" strike="noStrike" cap="none" normalizeH="0" baseline="0" noProof="0" dirty="0" smtClean="0">
                        <a:ln>
                          <a:noFill/>
                        </a:ln>
                        <a:solidFill>
                          <a:srgbClr val="777777"/>
                        </a:solidFill>
                        <a:effectLst/>
                        <a:latin typeface="+mn-lt"/>
                      </a:endParaRPr>
                    </a:p>
                  </a:txBody>
                  <a:tcPr marT="45706" marB="45706" anchor="ctr" horzOverflow="overflow"/>
                </a:tc>
                <a:tc gridSpan="4">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2400" b="1" i="0" u="none" strike="noStrike" cap="none" normalizeH="0" baseline="0" noProof="0" dirty="0" smtClean="0">
                          <a:ln>
                            <a:noFill/>
                          </a:ln>
                          <a:solidFill>
                            <a:schemeClr val="tx1"/>
                          </a:solidFill>
                          <a:effectLst/>
                          <a:latin typeface="+mn-lt"/>
                          <a:cs typeface="Arial" charset="0"/>
                        </a:rPr>
                        <a:t>Τυπικοί Δείκτες Εποχικότητας</a:t>
                      </a:r>
                      <a:endParaRPr kumimoji="0" lang="el-GR" sz="2400" b="0" i="0" u="none" strike="noStrike" cap="none" normalizeH="0" baseline="0" noProof="0" dirty="0" smtClean="0">
                        <a:ln>
                          <a:noFill/>
                        </a:ln>
                        <a:solidFill>
                          <a:schemeClr val="tx1"/>
                        </a:solidFill>
                        <a:effectLst/>
                        <a:latin typeface="+mn-lt"/>
                      </a:endParaRPr>
                    </a:p>
                  </a:txBody>
                  <a:tcPr marT="45706" marB="45706" anchor="ctr" horzOverflow="overflow">
                    <a:solidFill>
                      <a:schemeClr val="bg1">
                        <a:lumMod val="95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r>
              <a:tr h="720080">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cs typeface="Arial" charset="0"/>
                        </a:rPr>
                        <a:t>- </a:t>
                      </a:r>
                      <a:endParaRPr kumimoji="0" lang="el-GR" sz="1800" b="0" i="0" u="none" strike="noStrike" cap="none" normalizeH="0" baseline="0" noProof="0" dirty="0" smtClean="0">
                        <a:ln>
                          <a:noFill/>
                        </a:ln>
                        <a:solidFill>
                          <a:schemeClr val="tx1"/>
                        </a:solidFill>
                        <a:effectLst/>
                        <a:latin typeface="+mn-lt"/>
                      </a:endParaRPr>
                    </a:p>
                  </a:txBody>
                  <a:tcPr marT="45706" marB="45706" anchor="ctr" horzOverflow="overflow">
                    <a:solidFill>
                      <a:schemeClr val="bg1">
                        <a:lumMod val="95000"/>
                      </a:schemeClr>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800" b="1" i="0" u="none" strike="noStrike" cap="none" normalizeH="0" baseline="0" noProof="0" dirty="0" smtClean="0">
                          <a:ln>
                            <a:noFill/>
                          </a:ln>
                          <a:solidFill>
                            <a:schemeClr val="tx1"/>
                          </a:solidFill>
                          <a:effectLst/>
                          <a:latin typeface="+mn-lt"/>
                          <a:cs typeface="Arial" charset="0"/>
                        </a:rPr>
                        <a:t>Q1</a:t>
                      </a:r>
                      <a:endParaRPr kumimoji="0" lang="el-GR" sz="1800" b="0" i="0" u="none" strike="noStrike" cap="none" normalizeH="0" baseline="0" noProof="0" dirty="0" smtClean="0">
                        <a:ln>
                          <a:noFill/>
                        </a:ln>
                        <a:solidFill>
                          <a:schemeClr val="tx1"/>
                        </a:solidFill>
                        <a:effectLst/>
                        <a:latin typeface="+mn-lt"/>
                      </a:endParaRPr>
                    </a:p>
                  </a:txBody>
                  <a:tcPr marT="45706" marB="45706" anchor="ctr"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800" b="1" i="0" u="none" strike="noStrike" cap="none" normalizeH="0" baseline="0" noProof="0" dirty="0" smtClean="0">
                          <a:ln>
                            <a:noFill/>
                          </a:ln>
                          <a:solidFill>
                            <a:schemeClr val="tx1"/>
                          </a:solidFill>
                          <a:effectLst/>
                          <a:latin typeface="+mn-lt"/>
                          <a:cs typeface="Arial" charset="0"/>
                        </a:rPr>
                        <a:t>Q2</a:t>
                      </a:r>
                      <a:endParaRPr kumimoji="0" lang="el-GR" sz="1800" b="0" i="0" u="none" strike="noStrike" cap="none" normalizeH="0" baseline="0" noProof="0" dirty="0" smtClean="0">
                        <a:ln>
                          <a:noFill/>
                        </a:ln>
                        <a:solidFill>
                          <a:schemeClr val="tx1"/>
                        </a:solidFill>
                        <a:effectLst/>
                        <a:latin typeface="+mn-lt"/>
                      </a:endParaRPr>
                    </a:p>
                  </a:txBody>
                  <a:tcPr marT="45706" marB="45706" anchor="ctr"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800" b="1" i="0" u="none" strike="noStrike" cap="none" normalizeH="0" baseline="0" noProof="0" dirty="0" smtClean="0">
                          <a:ln>
                            <a:noFill/>
                          </a:ln>
                          <a:solidFill>
                            <a:schemeClr val="tx1"/>
                          </a:solidFill>
                          <a:effectLst/>
                          <a:latin typeface="+mn-lt"/>
                          <a:cs typeface="Arial" charset="0"/>
                        </a:rPr>
                        <a:t>Q3</a:t>
                      </a:r>
                      <a:endParaRPr kumimoji="0" lang="el-GR" sz="1800" b="0" i="0" u="none" strike="noStrike" cap="none" normalizeH="0" baseline="0" noProof="0" dirty="0" smtClean="0">
                        <a:ln>
                          <a:noFill/>
                        </a:ln>
                        <a:solidFill>
                          <a:schemeClr val="tx1"/>
                        </a:solidFill>
                        <a:effectLst/>
                        <a:latin typeface="+mn-lt"/>
                      </a:endParaRPr>
                    </a:p>
                  </a:txBody>
                  <a:tcPr marT="45706" marB="45706" anchor="ctr"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800" b="1" i="0" u="none" strike="noStrike" cap="none" normalizeH="0" baseline="0" noProof="0" dirty="0" smtClean="0">
                          <a:ln>
                            <a:noFill/>
                          </a:ln>
                          <a:solidFill>
                            <a:schemeClr val="tx1"/>
                          </a:solidFill>
                          <a:effectLst/>
                          <a:latin typeface="+mn-lt"/>
                          <a:cs typeface="Arial" charset="0"/>
                        </a:rPr>
                        <a:t>Q4</a:t>
                      </a:r>
                      <a:endParaRPr kumimoji="0" lang="el-GR" sz="1800" b="0" i="0" u="none" strike="noStrike" cap="none" normalizeH="0" baseline="0" noProof="0" dirty="0" smtClean="0">
                        <a:ln>
                          <a:noFill/>
                        </a:ln>
                        <a:solidFill>
                          <a:schemeClr val="tx1"/>
                        </a:solidFill>
                        <a:effectLst/>
                        <a:latin typeface="+mn-lt"/>
                      </a:endParaRPr>
                    </a:p>
                  </a:txBody>
                  <a:tcPr marT="45706" marB="45706" anchor="ctr" horzOverflow="overflow"/>
                </a:tc>
              </a:tr>
              <a:tr h="720080">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rPr>
                        <a:t>2008</a:t>
                      </a:r>
                    </a:p>
                  </a:txBody>
                  <a:tcPr marT="45706" marB="45706" anchor="ctr" horzOverflow="overflow">
                    <a:solidFill>
                      <a:schemeClr val="bg1">
                        <a:lumMod val="95000"/>
                      </a:schemeClr>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cs typeface="Arial" charset="0"/>
                        </a:rPr>
                        <a:t> -</a:t>
                      </a:r>
                      <a:endParaRPr kumimoji="0" lang="el-GR" sz="1800" b="0" i="0" u="none" strike="noStrike" cap="none" normalizeH="0" baseline="0" noProof="0" dirty="0" smtClean="0">
                        <a:ln>
                          <a:noFill/>
                        </a:ln>
                        <a:solidFill>
                          <a:schemeClr val="tx1"/>
                        </a:solidFill>
                        <a:effectLst/>
                        <a:latin typeface="+mn-lt"/>
                      </a:endParaRPr>
                    </a:p>
                  </a:txBody>
                  <a:tcPr marT="45706" marB="45706" anchor="ctr"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cs typeface="Arial" charset="0"/>
                        </a:rPr>
                        <a:t>- </a:t>
                      </a:r>
                      <a:endParaRPr kumimoji="0" lang="el-GR" sz="1800" b="0" i="0" u="none" strike="noStrike" cap="none" normalizeH="0" baseline="0" noProof="0" dirty="0" smtClean="0">
                        <a:ln>
                          <a:noFill/>
                        </a:ln>
                        <a:solidFill>
                          <a:schemeClr val="tx1"/>
                        </a:solidFill>
                        <a:effectLst/>
                        <a:latin typeface="+mn-lt"/>
                      </a:endParaRPr>
                    </a:p>
                  </a:txBody>
                  <a:tcPr marT="45706" marB="45706" anchor="ctr"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cs typeface="Arial" charset="0"/>
                        </a:rPr>
                        <a:t>1.207</a:t>
                      </a:r>
                      <a:endParaRPr kumimoji="0" lang="el-GR" sz="1800" b="0" i="0" u="none" strike="noStrike" cap="none" normalizeH="0" baseline="0" noProof="0" dirty="0" smtClean="0">
                        <a:ln>
                          <a:noFill/>
                        </a:ln>
                        <a:solidFill>
                          <a:schemeClr val="tx1"/>
                        </a:solidFill>
                        <a:effectLst/>
                        <a:latin typeface="+mn-lt"/>
                      </a:endParaRPr>
                    </a:p>
                  </a:txBody>
                  <a:tcPr marT="45706" marB="45706" anchor="ctr"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cs typeface="Arial" charset="0"/>
                        </a:rPr>
                        <a:t>0.945</a:t>
                      </a:r>
                      <a:endParaRPr kumimoji="0" lang="el-GR" sz="1800" b="0" i="0" u="none" strike="noStrike" cap="none" normalizeH="0" baseline="0" noProof="0" dirty="0" smtClean="0">
                        <a:ln>
                          <a:noFill/>
                        </a:ln>
                        <a:solidFill>
                          <a:schemeClr val="tx1"/>
                        </a:solidFill>
                        <a:effectLst/>
                        <a:latin typeface="+mn-lt"/>
                      </a:endParaRPr>
                    </a:p>
                  </a:txBody>
                  <a:tcPr marT="45706" marB="45706" anchor="ctr" horzOverflow="overflow"/>
                </a:tc>
              </a:tr>
              <a:tr h="720080">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cs typeface="Arial" charset="0"/>
                        </a:rPr>
                        <a:t>2009</a:t>
                      </a:r>
                      <a:endParaRPr kumimoji="0" lang="el-GR" sz="1800" b="0" i="0" u="none" strike="noStrike" cap="none" normalizeH="0" baseline="0" noProof="0" dirty="0" smtClean="0">
                        <a:ln>
                          <a:noFill/>
                        </a:ln>
                        <a:solidFill>
                          <a:schemeClr val="tx1"/>
                        </a:solidFill>
                        <a:effectLst/>
                        <a:latin typeface="+mn-lt"/>
                      </a:endParaRPr>
                    </a:p>
                  </a:txBody>
                  <a:tcPr marT="45706" marB="45706" anchor="ctr" horzOverflow="overflow">
                    <a:solidFill>
                      <a:schemeClr val="bg1">
                        <a:lumMod val="95000"/>
                      </a:schemeClr>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cs typeface="Arial" charset="0"/>
                        </a:rPr>
                        <a:t>0.802</a:t>
                      </a:r>
                      <a:endParaRPr kumimoji="0" lang="el-GR" sz="1800" b="0" i="0" u="none" strike="noStrike" cap="none" normalizeH="0" baseline="0" noProof="0" dirty="0" smtClean="0">
                        <a:ln>
                          <a:noFill/>
                        </a:ln>
                        <a:solidFill>
                          <a:schemeClr val="tx1"/>
                        </a:solidFill>
                        <a:effectLst/>
                        <a:latin typeface="+mn-lt"/>
                      </a:endParaRPr>
                    </a:p>
                  </a:txBody>
                  <a:tcPr marT="45706" marB="45706" anchor="ctr"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cs typeface="Arial" charset="0"/>
                        </a:rPr>
                        <a:t>1.096</a:t>
                      </a:r>
                      <a:endParaRPr kumimoji="0" lang="el-GR" sz="1800" b="0" i="0" u="none" strike="noStrike" cap="none" normalizeH="0" baseline="0" noProof="0" dirty="0" smtClean="0">
                        <a:ln>
                          <a:noFill/>
                        </a:ln>
                        <a:solidFill>
                          <a:schemeClr val="tx1"/>
                        </a:solidFill>
                        <a:effectLst/>
                        <a:latin typeface="+mn-lt"/>
                      </a:endParaRPr>
                    </a:p>
                  </a:txBody>
                  <a:tcPr marT="45706" marB="45706" anchor="ctr"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rPr>
                        <a:t>-</a:t>
                      </a:r>
                    </a:p>
                  </a:txBody>
                  <a:tcPr marT="45706" marB="45706" anchor="ctr"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rPr>
                        <a:t>-</a:t>
                      </a:r>
                    </a:p>
                  </a:txBody>
                  <a:tcPr marT="45706" marB="45706" anchor="ctr" horzOverflow="overflow"/>
                </a:tc>
              </a:tr>
              <a:tr h="72008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cs typeface="Arial" charset="0"/>
                        </a:rPr>
                        <a:t> </a:t>
                      </a:r>
                      <a:r>
                        <a:rPr kumimoji="0" lang="el-GR" sz="1800" b="1" i="0" u="none" strike="noStrike" cap="none" normalizeH="0" baseline="0" noProof="0" dirty="0" err="1" smtClean="0">
                          <a:ln>
                            <a:noFill/>
                          </a:ln>
                          <a:solidFill>
                            <a:schemeClr val="tx1"/>
                          </a:solidFill>
                          <a:effectLst/>
                          <a:latin typeface="+mn-lt"/>
                          <a:cs typeface="Arial" charset="0"/>
                        </a:rPr>
                        <a:t>Προσαρμο</a:t>
                      </a:r>
                      <a:r>
                        <a:rPr kumimoji="0" lang="el-GR" sz="1800" b="1" i="0" u="none" strike="noStrike" cap="none" normalizeH="0" baseline="0" noProof="0" dirty="0" smtClean="0">
                          <a:ln>
                            <a:noFill/>
                          </a:ln>
                          <a:solidFill>
                            <a:schemeClr val="tx1"/>
                          </a:solidFill>
                          <a:effectLst/>
                          <a:latin typeface="+mn-lt"/>
                          <a:cs typeface="Arial" charset="0"/>
                        </a:rPr>
                        <a:t>-</a:t>
                      </a:r>
                      <a:r>
                        <a:rPr kumimoji="0" lang="el-GR" sz="1800" b="1" i="0" u="none" strike="noStrike" cap="none" normalizeH="0" baseline="0" noProof="0" dirty="0" err="1" smtClean="0">
                          <a:ln>
                            <a:noFill/>
                          </a:ln>
                          <a:solidFill>
                            <a:schemeClr val="tx1"/>
                          </a:solidFill>
                          <a:effectLst/>
                          <a:latin typeface="+mn-lt"/>
                          <a:cs typeface="Arial" charset="0"/>
                        </a:rPr>
                        <a:t>σμένος</a:t>
                      </a:r>
                      <a:r>
                        <a:rPr kumimoji="0" lang="el-GR" sz="1800" b="1" i="0" u="none" strike="noStrike" cap="none" normalizeH="0" baseline="0" noProof="0" dirty="0" smtClean="0">
                          <a:ln>
                            <a:noFill/>
                          </a:ln>
                          <a:solidFill>
                            <a:schemeClr val="tx1"/>
                          </a:solidFill>
                          <a:effectLst/>
                          <a:latin typeface="+mn-lt"/>
                          <a:cs typeface="Arial" charset="0"/>
                        </a:rPr>
                        <a:t>,</a:t>
                      </a:r>
                      <a:r>
                        <a:rPr kumimoji="0" lang="el-GR" sz="1800" b="0" i="0" u="none" strike="noStrike" cap="none" normalizeH="0" baseline="0" noProof="0" dirty="0" smtClean="0">
                          <a:ln>
                            <a:noFill/>
                          </a:ln>
                          <a:solidFill>
                            <a:schemeClr val="tx1"/>
                          </a:solidFill>
                          <a:effectLst/>
                          <a:latin typeface="+mn-lt"/>
                          <a:cs typeface="Arial" charset="0"/>
                        </a:rPr>
                        <a:t> </a:t>
                      </a:r>
                      <a:r>
                        <a:rPr kumimoji="0" lang="en-US" sz="1800" b="1" i="0" u="none" strike="noStrike" cap="none" normalizeH="0" baseline="0" noProof="0" dirty="0" smtClean="0">
                          <a:ln>
                            <a:noFill/>
                          </a:ln>
                          <a:solidFill>
                            <a:schemeClr val="tx1"/>
                          </a:solidFill>
                          <a:effectLst/>
                          <a:latin typeface="+mn-lt"/>
                          <a:cs typeface="Arial" charset="0"/>
                        </a:rPr>
                        <a:t>S</a:t>
                      </a:r>
                      <a:r>
                        <a:rPr kumimoji="0" lang="en-US" sz="1800" b="1" i="0" u="none" strike="noStrike" cap="none" normalizeH="0" baseline="-25000" noProof="0" dirty="0" smtClean="0">
                          <a:ln>
                            <a:noFill/>
                          </a:ln>
                          <a:solidFill>
                            <a:schemeClr val="tx1"/>
                          </a:solidFill>
                          <a:effectLst/>
                          <a:latin typeface="+mn-lt"/>
                          <a:cs typeface="Arial" charset="0"/>
                        </a:rPr>
                        <a:t>Q</a:t>
                      </a:r>
                      <a:endParaRPr kumimoji="0" lang="en-US" sz="1800" b="0" i="0" u="none" strike="noStrike" cap="none" normalizeH="0" baseline="0" noProof="0" dirty="0" smtClean="0">
                        <a:ln>
                          <a:noFill/>
                        </a:ln>
                        <a:solidFill>
                          <a:schemeClr val="tx1"/>
                        </a:solidFill>
                        <a:effectLst/>
                        <a:latin typeface="+mn-lt"/>
                      </a:endParaRPr>
                    </a:p>
                  </a:txBody>
                  <a:tcPr marT="45706" marB="45706" anchor="ctr" horzOverflow="overflow">
                    <a:solidFill>
                      <a:schemeClr val="bg1">
                        <a:lumMod val="95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rPr>
                        <a:t>0.802*0.998 = 0.8</a:t>
                      </a:r>
                    </a:p>
                  </a:txBody>
                  <a:tcPr marT="45706" marB="45706" anchor="ctr"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rPr>
                        <a:t>1.096*0.998 = 1.094</a:t>
                      </a:r>
                    </a:p>
                  </a:txBody>
                  <a:tcPr marT="45706" marB="45706" anchor="ctr"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rPr>
                        <a:t>1.207*0.998 = 1.204</a:t>
                      </a:r>
                    </a:p>
                  </a:txBody>
                  <a:tcPr marT="45706" marB="45706" anchor="ctr"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rPr>
                        <a:t>0.945*0.998 = 0.943</a:t>
                      </a:r>
                    </a:p>
                  </a:txBody>
                  <a:tcPr marT="45706" marB="45706" anchor="ctr" horzOverflow="overflow"/>
                </a:tc>
              </a:tr>
              <a:tr h="640051">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800" b="1" i="0" u="none" strike="noStrike" cap="none" normalizeH="0" baseline="0" noProof="0" dirty="0" smtClean="0">
                          <a:ln>
                            <a:noFill/>
                          </a:ln>
                          <a:solidFill>
                            <a:schemeClr val="tx1"/>
                          </a:solidFill>
                          <a:effectLst/>
                          <a:latin typeface="+mn-lt"/>
                          <a:cs typeface="Arial" charset="0"/>
                        </a:rPr>
                        <a:t>Πρόβλεψη Ζήτησης, </a:t>
                      </a:r>
                      <a:r>
                        <a:rPr kumimoji="0" lang="en-US" sz="1800" b="1" i="0" u="none" strike="noStrike" cap="none" normalizeH="0" baseline="0" noProof="0" dirty="0" smtClean="0">
                          <a:ln>
                            <a:noFill/>
                          </a:ln>
                          <a:solidFill>
                            <a:schemeClr val="tx1"/>
                          </a:solidFill>
                          <a:effectLst/>
                          <a:latin typeface="+mn-lt"/>
                          <a:cs typeface="Arial" charset="0"/>
                        </a:rPr>
                        <a:t>Y’</a:t>
                      </a:r>
                      <a:r>
                        <a:rPr kumimoji="0" lang="en-US" sz="1800" b="1" i="0" u="none" strike="noStrike" cap="none" normalizeH="0" baseline="-25000" noProof="0" dirty="0" smtClean="0">
                          <a:ln>
                            <a:noFill/>
                          </a:ln>
                          <a:solidFill>
                            <a:schemeClr val="tx1"/>
                          </a:solidFill>
                          <a:effectLst/>
                          <a:latin typeface="+mn-lt"/>
                          <a:cs typeface="Arial" charset="0"/>
                        </a:rPr>
                        <a:t>Q</a:t>
                      </a:r>
                      <a:endParaRPr kumimoji="0" lang="en-US" sz="1800" b="0" i="0" u="none" strike="noStrike" cap="none" normalizeH="0" baseline="0" noProof="0" dirty="0" smtClean="0">
                        <a:ln>
                          <a:noFill/>
                        </a:ln>
                        <a:solidFill>
                          <a:schemeClr val="tx1"/>
                        </a:solidFill>
                        <a:effectLst/>
                        <a:latin typeface="+mn-lt"/>
                      </a:endParaRPr>
                    </a:p>
                  </a:txBody>
                  <a:tcPr marT="45706" marB="45706" anchor="ctr" horzOverflow="overflow">
                    <a:solidFill>
                      <a:schemeClr val="bg1">
                        <a:lumMod val="95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cs typeface="Arial" charset="0"/>
                        </a:rPr>
                        <a:t>(2100/4)*0.8 = 420</a:t>
                      </a:r>
                      <a:endParaRPr kumimoji="0" lang="el-GR" sz="1800" b="0" i="0" u="none" strike="noStrike" cap="none" normalizeH="0" baseline="0" noProof="0" dirty="0" smtClean="0">
                        <a:ln>
                          <a:noFill/>
                        </a:ln>
                        <a:solidFill>
                          <a:schemeClr val="tx1"/>
                        </a:solidFill>
                        <a:effectLst/>
                        <a:latin typeface="+mn-lt"/>
                      </a:endParaRPr>
                    </a:p>
                  </a:txBody>
                  <a:tcPr marT="45706" marB="45706" anchor="ctr"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cs typeface="Arial" charset="0"/>
                        </a:rPr>
                        <a:t>(2100/4)*1.094 = 574.35</a:t>
                      </a:r>
                    </a:p>
                  </a:txBody>
                  <a:tcPr marT="45706" marB="45706" anchor="ctr"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cs typeface="Arial" charset="0"/>
                        </a:rPr>
                        <a:t>(2100/4)*1.204 = 632.1</a:t>
                      </a:r>
                    </a:p>
                  </a:txBody>
                  <a:tcPr marT="45706" marB="45706" anchor="ctr"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800" b="0" i="0" u="none" strike="noStrike" cap="none" normalizeH="0" baseline="0" noProof="0" dirty="0" smtClean="0">
                          <a:ln>
                            <a:noFill/>
                          </a:ln>
                          <a:solidFill>
                            <a:schemeClr val="tx1"/>
                          </a:solidFill>
                          <a:effectLst/>
                          <a:latin typeface="+mn-lt"/>
                          <a:cs typeface="Arial" charset="0"/>
                        </a:rPr>
                        <a:t>(2100/4)*0.943 = 495.075</a:t>
                      </a:r>
                    </a:p>
                  </a:txBody>
                  <a:tcPr marT="45706" marB="45706" anchor="ctr" horzOverflow="overflow"/>
                </a:tc>
              </a:tr>
            </a:tbl>
          </a:graphicData>
        </a:graphic>
      </p:graphicFrame>
      <p:sp>
        <p:nvSpPr>
          <p:cNvPr id="4"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44</a:t>
            </a:fld>
            <a:endParaRPr lang="el-GR" sz="1400" dirty="0">
              <a:solidFill>
                <a:schemeClr val="tx1"/>
              </a:solidFill>
            </a:endParaRPr>
          </a:p>
        </p:txBody>
      </p:sp>
    </p:spTree>
    <p:extLst>
      <p:ext uri="{BB962C8B-B14F-4D97-AF65-F5344CB8AC3E}">
        <p14:creationId xmlns:p14="http://schemas.microsoft.com/office/powerpoint/2010/main" val="16048618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1"/>
          <p:cNvSpPr>
            <a:spLocks noGrp="1"/>
          </p:cNvSpPr>
          <p:nvPr>
            <p:ph type="title"/>
          </p:nvPr>
        </p:nvSpPr>
        <p:spPr/>
        <p:txBody>
          <a:bodyPr>
            <a:noAutofit/>
          </a:bodyPr>
          <a:lstStyle/>
          <a:p>
            <a:r>
              <a:rPr lang="el-GR" sz="4000" b="1" dirty="0">
                <a:solidFill>
                  <a:prstClr val="black"/>
                </a:solidFill>
              </a:rPr>
              <a:t>Παράδειγμα</a:t>
            </a:r>
            <a:r>
              <a:rPr lang="en-US" sz="4000" b="1" dirty="0">
                <a:solidFill>
                  <a:prstClr val="black"/>
                </a:solidFill>
              </a:rPr>
              <a:t> </a:t>
            </a:r>
            <a:r>
              <a:rPr lang="el-GR" sz="4000" b="1" dirty="0">
                <a:solidFill>
                  <a:prstClr val="black"/>
                </a:solidFill>
              </a:rPr>
              <a:t>πρόβλεψης εποχικότητας </a:t>
            </a:r>
            <a:r>
              <a:rPr lang="el-GR" sz="4000" b="1" dirty="0" smtClean="0">
                <a:solidFill>
                  <a:prstClr val="black"/>
                </a:solidFill>
              </a:rPr>
              <a:t>(4 </a:t>
            </a:r>
            <a:r>
              <a:rPr lang="el-GR" sz="4000" b="1" dirty="0">
                <a:solidFill>
                  <a:prstClr val="black"/>
                </a:solidFill>
              </a:rPr>
              <a:t>από </a:t>
            </a:r>
            <a:r>
              <a:rPr lang="el-GR" sz="4000" b="1" dirty="0" smtClean="0">
                <a:solidFill>
                  <a:prstClr val="black"/>
                </a:solidFill>
              </a:rPr>
              <a:t>6)</a:t>
            </a:r>
            <a:endParaRPr lang="el-GR" sz="4000" dirty="0"/>
          </a:p>
        </p:txBody>
      </p:sp>
      <p:graphicFrame>
        <p:nvGraphicFramePr>
          <p:cNvPr id="6" name="Θέση περιεχομένου 1" descr="Πίνακας που δείχνει την ζήτηση του κάθε τριμήνου από το έτος 1986 έως 1989. Δείχνει επίσης των τρίμηνο κινητό μέσο όρο για κάθε τρείς μήνες. Επίσης δείχνει τον ΚΚΜ και το s = ψ διά ΚΚΜ."/>
          <p:cNvGraphicFramePr>
            <a:graphicFrameLocks/>
          </p:cNvGraphicFramePr>
          <p:nvPr>
            <p:custDataLst>
              <p:tags r:id="rId2"/>
            </p:custDataLst>
            <p:extLst>
              <p:ext uri="{D42A27DB-BD31-4B8C-83A1-F6EECF244321}">
                <p14:modId xmlns:p14="http://schemas.microsoft.com/office/powerpoint/2010/main" val="3830357281"/>
              </p:ext>
            </p:extLst>
          </p:nvPr>
        </p:nvGraphicFramePr>
        <p:xfrm>
          <a:off x="899592" y="1600866"/>
          <a:ext cx="7437262" cy="4780462"/>
        </p:xfrm>
        <a:graphic>
          <a:graphicData uri="http://schemas.openxmlformats.org/drawingml/2006/table">
            <a:tbl>
              <a:tblPr firstRow="1" bandRow="1"/>
              <a:tblGrid>
                <a:gridCol w="728091"/>
                <a:gridCol w="1030605"/>
                <a:gridCol w="671761"/>
                <a:gridCol w="2421255"/>
                <a:gridCol w="965601"/>
                <a:gridCol w="1619949"/>
              </a:tblGrid>
              <a:tr h="39127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noProof="0" dirty="0" smtClean="0">
                          <a:ln>
                            <a:noFill/>
                          </a:ln>
                          <a:solidFill>
                            <a:schemeClr val="tx1"/>
                          </a:solidFill>
                          <a:effectLst/>
                          <a:latin typeface="+mn-lt"/>
                          <a:cs typeface="Arial" charset="0"/>
                        </a:rPr>
                        <a:t>Έτος</a:t>
                      </a:r>
                      <a:endParaRPr kumimoji="0" lang="el-GR" sz="1600" b="1" i="0" u="none" strike="noStrike" cap="none" normalizeH="0" baseline="0" noProof="0" dirty="0" smtClean="0">
                        <a:ln>
                          <a:noFill/>
                        </a:ln>
                        <a:solidFill>
                          <a:schemeClr val="tx1"/>
                        </a:solidFill>
                        <a:effectLst/>
                        <a:latin typeface="+mn-lt"/>
                      </a:endParaRPr>
                    </a:p>
                  </a:txBody>
                  <a:tcPr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noProof="0" dirty="0" smtClean="0">
                          <a:ln>
                            <a:noFill/>
                          </a:ln>
                          <a:solidFill>
                            <a:schemeClr val="tx1"/>
                          </a:solidFill>
                          <a:effectLst/>
                          <a:latin typeface="+mn-lt"/>
                          <a:cs typeface="Arial" charset="0"/>
                        </a:rPr>
                        <a:t>Τρίμηνο</a:t>
                      </a:r>
                      <a:endParaRPr kumimoji="0" lang="el-GR" sz="1600" b="1" i="0" u="none" strike="noStrike" cap="none" normalizeH="0" baseline="0" noProof="0" dirty="0" smtClean="0">
                        <a:ln>
                          <a:noFill/>
                        </a:ln>
                        <a:solidFill>
                          <a:schemeClr val="tx1"/>
                        </a:solidFill>
                        <a:effectLst/>
                        <a:latin typeface="+mn-lt"/>
                      </a:endParaRPr>
                    </a:p>
                  </a:txBody>
                  <a:tcPr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noProof="0" dirty="0" smtClean="0">
                          <a:ln>
                            <a:noFill/>
                          </a:ln>
                          <a:solidFill>
                            <a:schemeClr val="tx1"/>
                          </a:solidFill>
                          <a:effectLst/>
                          <a:latin typeface="+mn-lt"/>
                          <a:cs typeface="Arial" charset="0"/>
                        </a:rPr>
                        <a:t>Y</a:t>
                      </a:r>
                      <a:endParaRPr kumimoji="0" lang="el-GR" sz="1600" b="1" i="0" u="none" strike="noStrike" cap="none" normalizeH="0" baseline="0" noProof="0" dirty="0" smtClean="0">
                        <a:ln>
                          <a:noFill/>
                        </a:ln>
                        <a:solidFill>
                          <a:schemeClr val="tx1"/>
                        </a:solidFill>
                        <a:effectLst/>
                        <a:latin typeface="+mn-lt"/>
                      </a:endParaRPr>
                    </a:p>
                  </a:txBody>
                  <a:tcPr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noProof="0" dirty="0" smtClean="0">
                          <a:ln>
                            <a:noFill/>
                          </a:ln>
                          <a:solidFill>
                            <a:schemeClr val="tx1"/>
                          </a:solidFill>
                          <a:effectLst/>
                          <a:latin typeface="+mn-lt"/>
                          <a:cs typeface="Arial" charset="0"/>
                        </a:rPr>
                        <a:t>Τρίμηνος Κινητός Μ.Ο.</a:t>
                      </a:r>
                      <a:endParaRPr kumimoji="0" lang="el-GR" sz="1600" b="1" i="0" u="none" strike="noStrike" cap="none" normalizeH="0" baseline="0" noProof="0" dirty="0" smtClean="0">
                        <a:ln>
                          <a:noFill/>
                        </a:ln>
                        <a:solidFill>
                          <a:schemeClr val="tx1"/>
                        </a:solidFill>
                        <a:effectLst/>
                        <a:latin typeface="+mn-lt"/>
                      </a:endParaRPr>
                    </a:p>
                  </a:txBody>
                  <a:tcPr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noProof="0" dirty="0" smtClean="0">
                          <a:ln>
                            <a:noFill/>
                          </a:ln>
                          <a:solidFill>
                            <a:schemeClr val="tx1"/>
                          </a:solidFill>
                          <a:effectLst/>
                          <a:latin typeface="+mn-lt"/>
                          <a:cs typeface="Arial" charset="0"/>
                        </a:rPr>
                        <a:t>K.K.M.</a:t>
                      </a:r>
                      <a:endParaRPr kumimoji="0" lang="el-GR" sz="1600" b="1" i="0" u="none" strike="noStrike" cap="none" normalizeH="0" baseline="0" noProof="0" dirty="0" smtClean="0">
                        <a:ln>
                          <a:noFill/>
                        </a:ln>
                        <a:solidFill>
                          <a:schemeClr val="tx1"/>
                        </a:solidFill>
                        <a:effectLst/>
                        <a:latin typeface="+mn-lt"/>
                      </a:endParaRPr>
                    </a:p>
                  </a:txBody>
                  <a:tcPr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noProof="0" dirty="0" smtClean="0">
                          <a:ln>
                            <a:noFill/>
                          </a:ln>
                          <a:solidFill>
                            <a:schemeClr val="tx1"/>
                          </a:solidFill>
                          <a:effectLst/>
                          <a:latin typeface="+mn-lt"/>
                          <a:cs typeface="Arial" charset="0"/>
                        </a:rPr>
                        <a:t>Si = (Yi </a:t>
                      </a:r>
                      <a:r>
                        <a:rPr kumimoji="0" lang="el-GR" sz="1600" b="1" i="0" u="none" strike="noStrike" cap="none" normalizeH="0" baseline="0" noProof="0" dirty="0" smtClean="0">
                          <a:ln>
                            <a:noFill/>
                          </a:ln>
                          <a:solidFill>
                            <a:schemeClr val="tx1"/>
                          </a:solidFill>
                          <a:effectLst/>
                          <a:latin typeface="+mn-lt"/>
                          <a:cs typeface="Arial" charset="0"/>
                        </a:rPr>
                        <a:t>/ ΚΚΜ)</a:t>
                      </a:r>
                      <a:endParaRPr kumimoji="0" lang="el-GR" sz="1600" b="1" i="0" u="none" strike="noStrike" cap="none" normalizeH="0" baseline="0" noProof="0" dirty="0" smtClean="0">
                        <a:ln>
                          <a:noFill/>
                        </a:ln>
                        <a:solidFill>
                          <a:schemeClr val="tx1"/>
                        </a:solidFill>
                        <a:effectLst/>
                        <a:latin typeface="+mn-lt"/>
                      </a:endParaRPr>
                    </a:p>
                  </a:txBody>
                  <a:tcPr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6008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1" i="0" u="none" strike="noStrike" cap="none" normalizeH="0" baseline="0" noProof="0" dirty="0" smtClean="0">
                          <a:ln>
                            <a:noFill/>
                          </a:ln>
                          <a:solidFill>
                            <a:schemeClr val="tx1"/>
                          </a:solidFill>
                          <a:effectLst/>
                          <a:latin typeface="+mn-lt"/>
                          <a:cs typeface="Arial" charset="0"/>
                        </a:rPr>
                        <a:t>1986</a:t>
                      </a:r>
                      <a:endParaRPr kumimoji="0" lang="el-GR" sz="1200" b="1"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noProof="0" dirty="0" smtClean="0">
                          <a:ln>
                            <a:noFill/>
                          </a:ln>
                          <a:solidFill>
                            <a:schemeClr val="tx1"/>
                          </a:solidFill>
                          <a:effectLst/>
                          <a:latin typeface="+mn-lt"/>
                          <a:cs typeface="Arial" charset="0"/>
                        </a:rPr>
                        <a:t>Q1</a:t>
                      </a:r>
                      <a:endParaRPr kumimoji="0" lang="en-US"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289</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 </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26008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1986</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noProof="0" dirty="0" smtClean="0">
                          <a:ln>
                            <a:noFill/>
                          </a:ln>
                          <a:solidFill>
                            <a:schemeClr val="tx1"/>
                          </a:solidFill>
                          <a:effectLst/>
                          <a:latin typeface="+mn-lt"/>
                          <a:cs typeface="Arial" charset="0"/>
                        </a:rPr>
                        <a:t>Q2</a:t>
                      </a:r>
                      <a:endParaRPr kumimoji="0" lang="en-US"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410</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26008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1986</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noProof="0" dirty="0" smtClean="0">
                          <a:ln>
                            <a:noFill/>
                          </a:ln>
                          <a:solidFill>
                            <a:schemeClr val="tx1"/>
                          </a:solidFill>
                          <a:effectLst/>
                          <a:latin typeface="+mn-lt"/>
                          <a:cs typeface="Arial" charset="0"/>
                        </a:rPr>
                        <a:t>Q3</a:t>
                      </a:r>
                      <a:endParaRPr kumimoji="0" lang="en-US"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301</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303.25</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293.625</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1.025</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26008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1986</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noProof="0" dirty="0" smtClean="0">
                          <a:ln>
                            <a:noFill/>
                          </a:ln>
                          <a:solidFill>
                            <a:schemeClr val="tx1"/>
                          </a:solidFill>
                          <a:effectLst/>
                          <a:latin typeface="+mn-lt"/>
                          <a:cs typeface="Arial" charset="0"/>
                        </a:rPr>
                        <a:t>Q4</a:t>
                      </a:r>
                      <a:endParaRPr kumimoji="0" lang="en-US"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213</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284</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279.125</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0.763</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26008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1" i="0" u="none" strike="noStrike" cap="none" normalizeH="0" baseline="0" noProof="0" dirty="0" smtClean="0">
                          <a:ln>
                            <a:noFill/>
                          </a:ln>
                          <a:solidFill>
                            <a:schemeClr val="tx1"/>
                          </a:solidFill>
                          <a:effectLst/>
                          <a:latin typeface="+mn-lt"/>
                          <a:cs typeface="Arial" charset="0"/>
                        </a:rPr>
                        <a:t>1987</a:t>
                      </a:r>
                      <a:endParaRPr kumimoji="0" lang="el-GR" sz="1200" b="1"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noProof="0" dirty="0" smtClean="0">
                          <a:ln>
                            <a:noFill/>
                          </a:ln>
                          <a:solidFill>
                            <a:schemeClr val="tx1"/>
                          </a:solidFill>
                          <a:effectLst/>
                          <a:latin typeface="+mn-lt"/>
                          <a:cs typeface="Arial" charset="0"/>
                        </a:rPr>
                        <a:t>Q1</a:t>
                      </a:r>
                      <a:endParaRPr kumimoji="0" lang="en-US"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212</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274.25</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283.375</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0.748</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26008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1987</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noProof="0" dirty="0" smtClean="0">
                          <a:ln>
                            <a:noFill/>
                          </a:ln>
                          <a:solidFill>
                            <a:schemeClr val="tx1"/>
                          </a:solidFill>
                          <a:effectLst/>
                          <a:latin typeface="+mn-lt"/>
                          <a:cs typeface="Arial" charset="0"/>
                        </a:rPr>
                        <a:t>Q2</a:t>
                      </a:r>
                      <a:endParaRPr kumimoji="0" lang="en-US"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371</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292.5</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307.5</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1.207</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26008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1987 </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noProof="0" dirty="0" smtClean="0">
                          <a:ln>
                            <a:noFill/>
                          </a:ln>
                          <a:solidFill>
                            <a:schemeClr val="tx1"/>
                          </a:solidFill>
                          <a:effectLst/>
                          <a:latin typeface="+mn-lt"/>
                          <a:cs typeface="Arial" charset="0"/>
                        </a:rPr>
                        <a:t>Q3</a:t>
                      </a:r>
                      <a:endParaRPr kumimoji="0" lang="en-US"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374</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322.5</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332.625</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1.124</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26008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1987</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noProof="0" dirty="0" smtClean="0">
                          <a:ln>
                            <a:noFill/>
                          </a:ln>
                          <a:solidFill>
                            <a:schemeClr val="tx1"/>
                          </a:solidFill>
                          <a:effectLst/>
                          <a:latin typeface="+mn-lt"/>
                          <a:cs typeface="Arial" charset="0"/>
                        </a:rPr>
                        <a:t>Q4</a:t>
                      </a:r>
                      <a:endParaRPr kumimoji="0" lang="en-US"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333</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342.75</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351.5</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0.947</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6008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1" i="0" u="none" strike="noStrike" cap="none" normalizeH="0" baseline="0" noProof="0" dirty="0" smtClean="0">
                          <a:ln>
                            <a:noFill/>
                          </a:ln>
                          <a:solidFill>
                            <a:schemeClr val="tx1"/>
                          </a:solidFill>
                          <a:effectLst/>
                          <a:latin typeface="+mn-lt"/>
                          <a:cs typeface="Arial" charset="0"/>
                        </a:rPr>
                        <a:t>1988</a:t>
                      </a:r>
                      <a:endParaRPr kumimoji="0" lang="el-GR" sz="1200" b="1"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noProof="0" dirty="0" smtClean="0">
                          <a:ln>
                            <a:noFill/>
                          </a:ln>
                          <a:solidFill>
                            <a:schemeClr val="tx1"/>
                          </a:solidFill>
                          <a:effectLst/>
                          <a:latin typeface="+mn-lt"/>
                          <a:cs typeface="Arial" charset="0"/>
                        </a:rPr>
                        <a:t>Q1</a:t>
                      </a:r>
                      <a:endParaRPr kumimoji="0" lang="en-US"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293</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360.25</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364.875</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0.803</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6008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1988</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noProof="0" dirty="0" smtClean="0">
                          <a:ln>
                            <a:noFill/>
                          </a:ln>
                          <a:solidFill>
                            <a:schemeClr val="tx1"/>
                          </a:solidFill>
                          <a:effectLst/>
                          <a:latin typeface="+mn-lt"/>
                          <a:cs typeface="Arial" charset="0"/>
                        </a:rPr>
                        <a:t>Q2</a:t>
                      </a:r>
                      <a:endParaRPr kumimoji="0" lang="en-US"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441</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369.5</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373.25</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1.182</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6008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1988</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noProof="0" dirty="0" smtClean="0">
                          <a:ln>
                            <a:noFill/>
                          </a:ln>
                          <a:solidFill>
                            <a:schemeClr val="tx1"/>
                          </a:solidFill>
                          <a:effectLst/>
                          <a:latin typeface="+mn-lt"/>
                          <a:cs typeface="Arial" charset="0"/>
                        </a:rPr>
                        <a:t>Q3</a:t>
                      </a:r>
                      <a:endParaRPr kumimoji="0" lang="en-US"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411</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377</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380.875</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1.079</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6008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1988</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noProof="0" dirty="0" smtClean="0">
                          <a:ln>
                            <a:noFill/>
                          </a:ln>
                          <a:solidFill>
                            <a:schemeClr val="tx1"/>
                          </a:solidFill>
                          <a:effectLst/>
                          <a:latin typeface="+mn-lt"/>
                          <a:cs typeface="Arial" charset="0"/>
                        </a:rPr>
                        <a:t>Q4</a:t>
                      </a:r>
                      <a:endParaRPr kumimoji="0" lang="en-US"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363</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384.75</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387.375</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0.937</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6008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1" i="0" u="none" strike="noStrike" cap="none" normalizeH="0" baseline="0" noProof="0" dirty="0" smtClean="0">
                          <a:ln>
                            <a:noFill/>
                          </a:ln>
                          <a:solidFill>
                            <a:schemeClr val="tx1"/>
                          </a:solidFill>
                          <a:effectLst/>
                          <a:latin typeface="+mn-lt"/>
                          <a:cs typeface="Arial" charset="0"/>
                        </a:rPr>
                        <a:t>1989</a:t>
                      </a:r>
                      <a:endParaRPr kumimoji="0" lang="el-GR" sz="1200" b="1"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noProof="0" dirty="0" smtClean="0">
                          <a:ln>
                            <a:noFill/>
                          </a:ln>
                          <a:solidFill>
                            <a:schemeClr val="tx1"/>
                          </a:solidFill>
                          <a:effectLst/>
                          <a:latin typeface="+mn-lt"/>
                          <a:cs typeface="Arial" charset="0"/>
                        </a:rPr>
                        <a:t>Q1</a:t>
                      </a:r>
                      <a:endParaRPr kumimoji="0" lang="en-US"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324</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390</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386</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0.839</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6008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1989</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noProof="0" dirty="0" smtClean="0">
                          <a:ln>
                            <a:noFill/>
                          </a:ln>
                          <a:solidFill>
                            <a:schemeClr val="tx1"/>
                          </a:solidFill>
                          <a:effectLst/>
                          <a:latin typeface="+mn-lt"/>
                          <a:cs typeface="Arial" charset="0"/>
                        </a:rPr>
                        <a:t>Q2</a:t>
                      </a:r>
                      <a:endParaRPr kumimoji="0" lang="en-US"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462</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382</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374.25</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1.234</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6008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1989</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noProof="0" dirty="0" smtClean="0">
                          <a:ln>
                            <a:noFill/>
                          </a:ln>
                          <a:solidFill>
                            <a:schemeClr val="tx1"/>
                          </a:solidFill>
                          <a:effectLst/>
                          <a:latin typeface="+mn-lt"/>
                          <a:cs typeface="Arial" charset="0"/>
                        </a:rPr>
                        <a:t>Q3</a:t>
                      </a:r>
                      <a:endParaRPr kumimoji="0" lang="en-US"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379</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366.5</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369.375</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1.026</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6008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1989</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noProof="0" dirty="0" smtClean="0">
                          <a:ln>
                            <a:noFill/>
                          </a:ln>
                          <a:solidFill>
                            <a:schemeClr val="tx1"/>
                          </a:solidFill>
                          <a:effectLst/>
                          <a:latin typeface="+mn-lt"/>
                          <a:cs typeface="Arial" charset="0"/>
                        </a:rPr>
                        <a:t>Q4</a:t>
                      </a:r>
                      <a:endParaRPr kumimoji="0" lang="en-US"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301</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372.25</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379.5</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0.793</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bl>
          </a:graphicData>
        </a:graphic>
      </p:graphicFrame>
      <p:sp>
        <p:nvSpPr>
          <p:cNvPr id="4"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45</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4798093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1"/>
          <p:cNvSpPr>
            <a:spLocks noGrp="1"/>
          </p:cNvSpPr>
          <p:nvPr>
            <p:ph type="title"/>
          </p:nvPr>
        </p:nvSpPr>
        <p:spPr/>
        <p:txBody>
          <a:bodyPr>
            <a:normAutofit fontScale="90000"/>
          </a:bodyPr>
          <a:lstStyle/>
          <a:p>
            <a:r>
              <a:rPr lang="el-GR" b="1" dirty="0">
                <a:solidFill>
                  <a:prstClr val="black"/>
                </a:solidFill>
              </a:rPr>
              <a:t>Παράδειγμα</a:t>
            </a:r>
            <a:r>
              <a:rPr lang="en-US" b="1" dirty="0">
                <a:solidFill>
                  <a:prstClr val="black"/>
                </a:solidFill>
              </a:rPr>
              <a:t> </a:t>
            </a:r>
            <a:r>
              <a:rPr lang="el-GR" b="1" dirty="0">
                <a:solidFill>
                  <a:prstClr val="black"/>
                </a:solidFill>
              </a:rPr>
              <a:t>πρόβλεψης εποχικότητας </a:t>
            </a:r>
            <a:r>
              <a:rPr lang="el-GR" b="1" dirty="0" smtClean="0">
                <a:solidFill>
                  <a:prstClr val="black"/>
                </a:solidFill>
              </a:rPr>
              <a:t>(5 </a:t>
            </a:r>
            <a:r>
              <a:rPr lang="el-GR" b="1" dirty="0">
                <a:solidFill>
                  <a:prstClr val="black"/>
                </a:solidFill>
              </a:rPr>
              <a:t>από 6)</a:t>
            </a:r>
            <a:endParaRPr lang="el-GR" dirty="0"/>
          </a:p>
        </p:txBody>
      </p:sp>
      <p:graphicFrame>
        <p:nvGraphicFramePr>
          <p:cNvPr id="6" name="Θέση περιεχομένου 1" descr="Συνέχεια του πίνακα, για τα έτη 1990 έως 1992."/>
          <p:cNvGraphicFramePr>
            <a:graphicFrameLocks/>
          </p:cNvGraphicFramePr>
          <p:nvPr>
            <p:custDataLst>
              <p:tags r:id="rId2"/>
            </p:custDataLst>
            <p:extLst>
              <p:ext uri="{D42A27DB-BD31-4B8C-83A1-F6EECF244321}">
                <p14:modId xmlns:p14="http://schemas.microsoft.com/office/powerpoint/2010/main" val="1758166799"/>
              </p:ext>
            </p:extLst>
          </p:nvPr>
        </p:nvGraphicFramePr>
        <p:xfrm>
          <a:off x="899592" y="1978082"/>
          <a:ext cx="7437262" cy="3683166"/>
        </p:xfrm>
        <a:graphic>
          <a:graphicData uri="http://schemas.openxmlformats.org/drawingml/2006/table">
            <a:tbl>
              <a:tblPr firstRow="1" bandRow="1"/>
              <a:tblGrid>
                <a:gridCol w="728091"/>
                <a:gridCol w="1030605"/>
                <a:gridCol w="671761"/>
                <a:gridCol w="2421255"/>
                <a:gridCol w="965601"/>
                <a:gridCol w="1619949"/>
              </a:tblGrid>
              <a:tr h="39127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noProof="0" dirty="0" smtClean="0">
                          <a:ln>
                            <a:noFill/>
                          </a:ln>
                          <a:solidFill>
                            <a:schemeClr val="tx1"/>
                          </a:solidFill>
                          <a:effectLst/>
                          <a:latin typeface="+mn-lt"/>
                          <a:cs typeface="Arial" charset="0"/>
                        </a:rPr>
                        <a:t>Έτος</a:t>
                      </a:r>
                      <a:endParaRPr kumimoji="0" lang="el-GR" sz="1600" b="1" i="0" u="none" strike="noStrike" cap="none" normalizeH="0" baseline="0" noProof="0" dirty="0" smtClean="0">
                        <a:ln>
                          <a:noFill/>
                        </a:ln>
                        <a:solidFill>
                          <a:schemeClr val="tx1"/>
                        </a:solidFill>
                        <a:effectLst/>
                        <a:latin typeface="+mn-lt"/>
                      </a:endParaRPr>
                    </a:p>
                  </a:txBody>
                  <a:tcPr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noProof="0" dirty="0" smtClean="0">
                          <a:ln>
                            <a:noFill/>
                          </a:ln>
                          <a:solidFill>
                            <a:schemeClr val="tx1"/>
                          </a:solidFill>
                          <a:effectLst/>
                          <a:latin typeface="+mn-lt"/>
                          <a:cs typeface="Arial" charset="0"/>
                        </a:rPr>
                        <a:t>Τρίμηνο</a:t>
                      </a:r>
                      <a:endParaRPr kumimoji="0" lang="el-GR" sz="1600" b="1" i="0" u="none" strike="noStrike" cap="none" normalizeH="0" baseline="0" noProof="0" dirty="0" smtClean="0">
                        <a:ln>
                          <a:noFill/>
                        </a:ln>
                        <a:solidFill>
                          <a:schemeClr val="tx1"/>
                        </a:solidFill>
                        <a:effectLst/>
                        <a:latin typeface="+mn-lt"/>
                      </a:endParaRPr>
                    </a:p>
                  </a:txBody>
                  <a:tcPr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noProof="0" dirty="0" smtClean="0">
                          <a:ln>
                            <a:noFill/>
                          </a:ln>
                          <a:solidFill>
                            <a:schemeClr val="tx1"/>
                          </a:solidFill>
                          <a:effectLst/>
                          <a:latin typeface="+mn-lt"/>
                          <a:cs typeface="Arial" charset="0"/>
                        </a:rPr>
                        <a:t>Y</a:t>
                      </a:r>
                      <a:endParaRPr kumimoji="0" lang="el-GR" sz="1600" b="1" i="0" u="none" strike="noStrike" cap="none" normalizeH="0" baseline="0" noProof="0" dirty="0" smtClean="0">
                        <a:ln>
                          <a:noFill/>
                        </a:ln>
                        <a:solidFill>
                          <a:schemeClr val="tx1"/>
                        </a:solidFill>
                        <a:effectLst/>
                        <a:latin typeface="+mn-lt"/>
                      </a:endParaRPr>
                    </a:p>
                  </a:txBody>
                  <a:tcPr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noProof="0" dirty="0" smtClean="0">
                          <a:ln>
                            <a:noFill/>
                          </a:ln>
                          <a:solidFill>
                            <a:schemeClr val="tx1"/>
                          </a:solidFill>
                          <a:effectLst/>
                          <a:latin typeface="+mn-lt"/>
                          <a:cs typeface="Arial" charset="0"/>
                        </a:rPr>
                        <a:t>Τρίμηνος Κινητός Μ.Ο.</a:t>
                      </a:r>
                      <a:endParaRPr kumimoji="0" lang="el-GR" sz="1600" b="1" i="0" u="none" strike="noStrike" cap="none" normalizeH="0" baseline="0" noProof="0" dirty="0" smtClean="0">
                        <a:ln>
                          <a:noFill/>
                        </a:ln>
                        <a:solidFill>
                          <a:schemeClr val="tx1"/>
                        </a:solidFill>
                        <a:effectLst/>
                        <a:latin typeface="+mn-lt"/>
                      </a:endParaRPr>
                    </a:p>
                  </a:txBody>
                  <a:tcPr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noProof="0" dirty="0" smtClean="0">
                          <a:ln>
                            <a:noFill/>
                          </a:ln>
                          <a:solidFill>
                            <a:schemeClr val="tx1"/>
                          </a:solidFill>
                          <a:effectLst/>
                          <a:latin typeface="+mn-lt"/>
                          <a:cs typeface="Arial" charset="0"/>
                        </a:rPr>
                        <a:t>K.K.M.</a:t>
                      </a:r>
                      <a:endParaRPr kumimoji="0" lang="el-GR" sz="1600" b="1" i="0" u="none" strike="noStrike" cap="none" normalizeH="0" baseline="0" noProof="0" dirty="0" smtClean="0">
                        <a:ln>
                          <a:noFill/>
                        </a:ln>
                        <a:solidFill>
                          <a:schemeClr val="tx1"/>
                        </a:solidFill>
                        <a:effectLst/>
                        <a:latin typeface="+mn-lt"/>
                      </a:endParaRPr>
                    </a:p>
                  </a:txBody>
                  <a:tcPr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noProof="0" dirty="0" smtClean="0">
                          <a:ln>
                            <a:noFill/>
                          </a:ln>
                          <a:solidFill>
                            <a:schemeClr val="tx1"/>
                          </a:solidFill>
                          <a:effectLst/>
                          <a:latin typeface="+mn-lt"/>
                          <a:cs typeface="Arial" charset="0"/>
                        </a:rPr>
                        <a:t>Si = (Yi </a:t>
                      </a:r>
                      <a:r>
                        <a:rPr kumimoji="0" lang="el-GR" sz="1600" b="1" i="0" u="none" strike="noStrike" cap="none" normalizeH="0" baseline="0" noProof="0" dirty="0" smtClean="0">
                          <a:ln>
                            <a:noFill/>
                          </a:ln>
                          <a:solidFill>
                            <a:schemeClr val="tx1"/>
                          </a:solidFill>
                          <a:effectLst/>
                          <a:latin typeface="+mn-lt"/>
                          <a:cs typeface="Arial" charset="0"/>
                        </a:rPr>
                        <a:t>/ ΚΚΜ)</a:t>
                      </a:r>
                      <a:endParaRPr kumimoji="0" lang="el-GR" sz="1600" b="1" i="0" u="none" strike="noStrike" cap="none" normalizeH="0" baseline="0" noProof="0" dirty="0" smtClean="0">
                        <a:ln>
                          <a:noFill/>
                        </a:ln>
                        <a:solidFill>
                          <a:schemeClr val="tx1"/>
                        </a:solidFill>
                        <a:effectLst/>
                        <a:latin typeface="+mn-lt"/>
                      </a:endParaRPr>
                    </a:p>
                  </a:txBody>
                  <a:tcPr anchor="ctr"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6008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1" i="0" u="none" strike="noStrike" cap="none" normalizeH="0" baseline="0" noProof="0" dirty="0" smtClean="0">
                          <a:ln>
                            <a:noFill/>
                          </a:ln>
                          <a:solidFill>
                            <a:schemeClr val="tx1"/>
                          </a:solidFill>
                          <a:effectLst/>
                          <a:latin typeface="+mn-lt"/>
                          <a:cs typeface="Arial" charset="0"/>
                        </a:rPr>
                        <a:t>1990</a:t>
                      </a:r>
                      <a:endParaRPr kumimoji="0" lang="el-GR" sz="1200" b="1"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noProof="0" dirty="0" smtClean="0">
                          <a:ln>
                            <a:noFill/>
                          </a:ln>
                          <a:solidFill>
                            <a:schemeClr val="tx1"/>
                          </a:solidFill>
                          <a:effectLst/>
                          <a:latin typeface="+mn-lt"/>
                          <a:cs typeface="Arial" charset="0"/>
                        </a:rPr>
                        <a:t>Q1</a:t>
                      </a:r>
                      <a:endParaRPr kumimoji="0" lang="en-US"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347</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386.75</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406.875</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0.853</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26008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1990</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noProof="0" dirty="0" smtClean="0">
                          <a:ln>
                            <a:noFill/>
                          </a:ln>
                          <a:solidFill>
                            <a:schemeClr val="tx1"/>
                          </a:solidFill>
                          <a:effectLst/>
                          <a:latin typeface="+mn-lt"/>
                          <a:cs typeface="Arial" charset="0"/>
                        </a:rPr>
                        <a:t>Q2</a:t>
                      </a:r>
                      <a:endParaRPr kumimoji="0" lang="en-US"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520</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427</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454.5</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1.144</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26008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1990</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noProof="0" dirty="0" smtClean="0">
                          <a:ln>
                            <a:noFill/>
                          </a:ln>
                          <a:solidFill>
                            <a:schemeClr val="tx1"/>
                          </a:solidFill>
                          <a:effectLst/>
                          <a:latin typeface="+mn-lt"/>
                          <a:cs typeface="Arial" charset="0"/>
                        </a:rPr>
                        <a:t>Q3</a:t>
                      </a:r>
                      <a:endParaRPr kumimoji="0" lang="en-US"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540</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482</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486.25</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1.111</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26008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1990</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noProof="0" dirty="0" smtClean="0">
                          <a:ln>
                            <a:noFill/>
                          </a:ln>
                          <a:solidFill>
                            <a:schemeClr val="tx1"/>
                          </a:solidFill>
                          <a:effectLst/>
                          <a:latin typeface="+mn-lt"/>
                          <a:cs typeface="Arial" charset="0"/>
                        </a:rPr>
                        <a:t>Q4</a:t>
                      </a:r>
                      <a:endParaRPr kumimoji="0" lang="en-US"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521</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490.5</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499.75</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1.043</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26008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1" i="0" u="none" strike="noStrike" cap="none" normalizeH="0" baseline="0" noProof="0" dirty="0" smtClean="0">
                          <a:ln>
                            <a:noFill/>
                          </a:ln>
                          <a:solidFill>
                            <a:schemeClr val="tx1"/>
                          </a:solidFill>
                          <a:effectLst/>
                          <a:latin typeface="+mn-lt"/>
                          <a:cs typeface="Arial" charset="0"/>
                        </a:rPr>
                        <a:t>1991</a:t>
                      </a:r>
                      <a:endParaRPr kumimoji="0" lang="el-GR" sz="1200" b="1"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noProof="0" dirty="0" smtClean="0">
                          <a:ln>
                            <a:noFill/>
                          </a:ln>
                          <a:solidFill>
                            <a:schemeClr val="tx1"/>
                          </a:solidFill>
                          <a:effectLst/>
                          <a:latin typeface="+mn-lt"/>
                          <a:cs typeface="Arial" charset="0"/>
                        </a:rPr>
                        <a:t>Q1</a:t>
                      </a:r>
                      <a:endParaRPr kumimoji="0" lang="en-US"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381</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509</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513.125</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0.743</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26008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1991</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noProof="0" dirty="0" smtClean="0">
                          <a:ln>
                            <a:noFill/>
                          </a:ln>
                          <a:solidFill>
                            <a:schemeClr val="tx1"/>
                          </a:solidFill>
                          <a:effectLst/>
                          <a:latin typeface="+mn-lt"/>
                          <a:cs typeface="Arial" charset="0"/>
                        </a:rPr>
                        <a:t>Q2</a:t>
                      </a:r>
                      <a:endParaRPr kumimoji="0" lang="en-US"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594</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517.25</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515.125</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1.153</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26008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1991</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noProof="0" dirty="0" smtClean="0">
                          <a:ln>
                            <a:noFill/>
                          </a:ln>
                          <a:solidFill>
                            <a:schemeClr val="tx1"/>
                          </a:solidFill>
                          <a:effectLst/>
                          <a:latin typeface="+mn-lt"/>
                          <a:cs typeface="Arial" charset="0"/>
                        </a:rPr>
                        <a:t>Q3</a:t>
                      </a:r>
                      <a:endParaRPr kumimoji="0" lang="en-US"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573</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513</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520.875</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1.1</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26008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1991 </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noProof="0" dirty="0" smtClean="0">
                          <a:ln>
                            <a:noFill/>
                          </a:ln>
                          <a:solidFill>
                            <a:schemeClr val="tx1"/>
                          </a:solidFill>
                          <a:effectLst/>
                          <a:latin typeface="+mn-lt"/>
                          <a:cs typeface="Arial" charset="0"/>
                        </a:rPr>
                        <a:t>Q4</a:t>
                      </a:r>
                      <a:endParaRPr kumimoji="0" lang="en-US"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504</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528.75</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528.5</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0.954</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6008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1" i="0" u="none" strike="noStrike" cap="none" normalizeH="0" baseline="0" noProof="0" dirty="0" smtClean="0">
                          <a:ln>
                            <a:noFill/>
                          </a:ln>
                          <a:solidFill>
                            <a:schemeClr val="tx1"/>
                          </a:solidFill>
                          <a:effectLst/>
                          <a:latin typeface="+mn-lt"/>
                          <a:cs typeface="Arial" charset="0"/>
                        </a:rPr>
                        <a:t>1992</a:t>
                      </a:r>
                      <a:endParaRPr kumimoji="0" lang="el-GR" sz="1200" b="1"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noProof="0" dirty="0" smtClean="0">
                          <a:ln>
                            <a:noFill/>
                          </a:ln>
                          <a:solidFill>
                            <a:schemeClr val="tx1"/>
                          </a:solidFill>
                          <a:effectLst/>
                          <a:latin typeface="+mn-lt"/>
                          <a:cs typeface="Arial" charset="0"/>
                        </a:rPr>
                        <a:t>Q1</a:t>
                      </a:r>
                      <a:endParaRPr kumimoji="0" lang="en-US"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444</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528.25</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528</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0.841</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6008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1992</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noProof="0" dirty="0" smtClean="0">
                          <a:ln>
                            <a:noFill/>
                          </a:ln>
                          <a:solidFill>
                            <a:schemeClr val="tx1"/>
                          </a:solidFill>
                          <a:effectLst/>
                          <a:latin typeface="+mn-lt"/>
                          <a:cs typeface="Arial" charset="0"/>
                        </a:rPr>
                        <a:t>Q2</a:t>
                      </a:r>
                      <a:endParaRPr kumimoji="0" lang="en-US"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592</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527.75</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528.125</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1.121</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6008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1992</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noProof="0" dirty="0" smtClean="0">
                          <a:ln>
                            <a:noFill/>
                          </a:ln>
                          <a:solidFill>
                            <a:schemeClr val="tx1"/>
                          </a:solidFill>
                          <a:effectLst/>
                          <a:latin typeface="+mn-lt"/>
                          <a:cs typeface="Arial" charset="0"/>
                        </a:rPr>
                        <a:t>Q3</a:t>
                      </a:r>
                      <a:endParaRPr kumimoji="0" lang="en-US"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571</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528.5</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6008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1992</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noProof="0" dirty="0" smtClean="0">
                          <a:ln>
                            <a:noFill/>
                          </a:ln>
                          <a:solidFill>
                            <a:schemeClr val="tx1"/>
                          </a:solidFill>
                          <a:effectLst/>
                          <a:latin typeface="+mn-lt"/>
                          <a:cs typeface="Arial" charset="0"/>
                        </a:rPr>
                        <a:t>Q4</a:t>
                      </a:r>
                      <a:endParaRPr kumimoji="0" lang="en-US"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507</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l-GR" sz="1200" b="0" i="0" u="none" strike="noStrike" cap="none" normalizeH="0" baseline="0" noProof="0" dirty="0" smtClean="0">
                          <a:ln>
                            <a:noFill/>
                          </a:ln>
                          <a:solidFill>
                            <a:schemeClr val="tx1"/>
                          </a:solidFill>
                          <a:effectLst/>
                          <a:latin typeface="+mn-lt"/>
                          <a:cs typeface="Arial" charset="0"/>
                        </a:rPr>
                        <a:t>-</a:t>
                      </a:r>
                      <a:endParaRPr kumimoji="0" lang="el-GR" sz="1200" b="0" i="0" u="none" strike="noStrike" cap="none" normalizeH="0" baseline="0" noProof="0" dirty="0" smtClean="0">
                        <a:ln>
                          <a:noFill/>
                        </a:ln>
                        <a:solidFill>
                          <a:schemeClr val="tx1"/>
                        </a:solidFill>
                        <a:effectLst/>
                        <a:latin typeface="+mn-lt"/>
                      </a:endParaRPr>
                    </a:p>
                  </a:txBody>
                  <a:tcPr marT="45722" marB="45722" anchor="b" horzOverflow="overflow">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46</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2862316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p:cNvSpPr>
          <p:nvPr>
            <p:ph type="title"/>
          </p:nvPr>
        </p:nvSpPr>
        <p:spPr/>
        <p:txBody>
          <a:bodyPr>
            <a:normAutofit fontScale="90000"/>
          </a:bodyPr>
          <a:lstStyle/>
          <a:p>
            <a:r>
              <a:rPr lang="el-GR" b="1" dirty="0">
                <a:solidFill>
                  <a:prstClr val="black"/>
                </a:solidFill>
              </a:rPr>
              <a:t>Παράδειγμα</a:t>
            </a:r>
            <a:r>
              <a:rPr lang="en-US" b="1" dirty="0">
                <a:solidFill>
                  <a:prstClr val="black"/>
                </a:solidFill>
              </a:rPr>
              <a:t> </a:t>
            </a:r>
            <a:r>
              <a:rPr lang="el-GR" b="1" dirty="0">
                <a:solidFill>
                  <a:prstClr val="black"/>
                </a:solidFill>
              </a:rPr>
              <a:t>πρόβλεψης εποχικότητας </a:t>
            </a:r>
            <a:r>
              <a:rPr lang="el-GR" b="1" dirty="0" smtClean="0">
                <a:solidFill>
                  <a:prstClr val="black"/>
                </a:solidFill>
              </a:rPr>
              <a:t>(6 </a:t>
            </a:r>
            <a:r>
              <a:rPr lang="el-GR" b="1" dirty="0">
                <a:solidFill>
                  <a:prstClr val="black"/>
                </a:solidFill>
              </a:rPr>
              <a:t>από 6)</a:t>
            </a:r>
            <a:endParaRPr lang="el-GR" dirty="0"/>
          </a:p>
        </p:txBody>
      </p:sp>
      <p:graphicFrame>
        <p:nvGraphicFramePr>
          <p:cNvPr id="6" name="Θέση περιεχομένου 1" descr="Πίνακας που δείχνει τους τυπικούς δείκτες εποχικότητας για τα έτη 1986 έως 1992. "/>
          <p:cNvGraphicFramePr>
            <a:graphicFrameLocks/>
          </p:cNvGraphicFramePr>
          <p:nvPr>
            <p:custDataLst>
              <p:tags r:id="rId2"/>
            </p:custDataLst>
            <p:extLst>
              <p:ext uri="{D42A27DB-BD31-4B8C-83A1-F6EECF244321}">
                <p14:modId xmlns:p14="http://schemas.microsoft.com/office/powerpoint/2010/main" val="253046738"/>
              </p:ext>
            </p:extLst>
          </p:nvPr>
        </p:nvGraphicFramePr>
        <p:xfrm>
          <a:off x="677522" y="1556792"/>
          <a:ext cx="6896418" cy="3413760"/>
        </p:xfrm>
        <a:graphic>
          <a:graphicData uri="http://schemas.openxmlformats.org/drawingml/2006/table">
            <a:tbl>
              <a:tblPr firstRow="1"/>
              <a:tblGrid>
                <a:gridCol w="1459230"/>
                <a:gridCol w="1281113"/>
                <a:gridCol w="1279525"/>
                <a:gridCol w="1281112"/>
                <a:gridCol w="1595438"/>
              </a:tblGrid>
              <a:tr h="361530">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0" i="0" u="none" strike="noStrike" cap="none" normalizeH="0" baseline="0" noProof="0" dirty="0" smtClean="0">
                          <a:ln>
                            <a:noFill/>
                          </a:ln>
                          <a:solidFill>
                            <a:schemeClr val="tx1"/>
                          </a:solidFill>
                          <a:effectLst/>
                          <a:latin typeface="+mn-lt"/>
                          <a:cs typeface="Arial" charset="0"/>
                        </a:rPr>
                        <a:t> </a:t>
                      </a:r>
                      <a:r>
                        <a:rPr kumimoji="0" lang="el-GR" sz="1600" b="1" i="0" u="none" strike="noStrike" cap="none" normalizeH="0" baseline="0" noProof="0" dirty="0" smtClean="0">
                          <a:ln>
                            <a:noFill/>
                          </a:ln>
                          <a:solidFill>
                            <a:srgbClr val="4D4D4D"/>
                          </a:solidFill>
                          <a:effectLst/>
                          <a:latin typeface="+mn-lt"/>
                          <a:cs typeface="Arial" charset="0"/>
                        </a:rPr>
                        <a:t>Παράδειγμα</a:t>
                      </a:r>
                      <a:endParaRPr kumimoji="0" lang="el-GR" sz="1600" b="1" i="0" u="none" strike="noStrike" cap="none" normalizeH="0" baseline="0" noProof="0" dirty="0" smtClean="0">
                        <a:ln>
                          <a:noFill/>
                        </a:ln>
                        <a:solidFill>
                          <a:srgbClr val="4D4D4D"/>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4">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2000" b="1" i="0" u="none" strike="noStrike" cap="none" normalizeH="0" baseline="0" noProof="0" dirty="0" smtClean="0">
                          <a:ln>
                            <a:noFill/>
                          </a:ln>
                          <a:solidFill>
                            <a:schemeClr val="tx1"/>
                          </a:solidFill>
                          <a:effectLst/>
                          <a:latin typeface="+mn-lt"/>
                          <a:cs typeface="Arial" charset="0"/>
                        </a:rPr>
                        <a:t>Τυπικοί δείκτες εποχικότητας</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hMerge="1">
                  <a:txBody>
                    <a:bodyPr/>
                    <a:lstStyle/>
                    <a:p>
                      <a:endParaRPr lang="el-GR"/>
                    </a:p>
                  </a:txBody>
                  <a:tcPr/>
                </a:tc>
                <a:tc hMerge="1">
                  <a:txBody>
                    <a:bodyPr/>
                    <a:lstStyle/>
                    <a:p>
                      <a:endParaRPr lang="el-GR"/>
                    </a:p>
                  </a:txBody>
                  <a:tcPr/>
                </a:tc>
                <a:tc hMerge="1">
                  <a:txBody>
                    <a:bodyPr/>
                    <a:lstStyle/>
                    <a:p>
                      <a:endParaRPr lang="el-GR"/>
                    </a:p>
                  </a:txBody>
                  <a:tcPr/>
                </a:tc>
              </a:tr>
              <a:tr h="305910">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1" i="0" u="none" strike="noStrike" cap="none" normalizeH="0" baseline="0" noProof="0" dirty="0" smtClean="0">
                          <a:ln>
                            <a:noFill/>
                          </a:ln>
                          <a:solidFill>
                            <a:schemeClr val="tx1"/>
                          </a:solidFill>
                          <a:effectLst/>
                          <a:latin typeface="+mn-lt"/>
                          <a:cs typeface="Arial" charset="0"/>
                        </a:rPr>
                        <a:t> Έτος</a:t>
                      </a:r>
                      <a:endParaRPr kumimoji="0" lang="el-GR" sz="1600" b="1" i="0" u="none" strike="noStrike" cap="none" normalizeH="0" baseline="0" noProof="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noProof="0" dirty="0" smtClean="0">
                          <a:ln>
                            <a:noFill/>
                          </a:ln>
                          <a:solidFill>
                            <a:schemeClr val="tx1"/>
                          </a:solidFill>
                          <a:effectLst/>
                          <a:latin typeface="+mn-lt"/>
                          <a:cs typeface="Arial" charset="0"/>
                        </a:rPr>
                        <a:t>Q1</a:t>
                      </a:r>
                      <a:endParaRPr kumimoji="0" lang="en-US" sz="16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noProof="0" dirty="0" smtClean="0">
                          <a:ln>
                            <a:noFill/>
                          </a:ln>
                          <a:solidFill>
                            <a:schemeClr val="tx1"/>
                          </a:solidFill>
                          <a:effectLst/>
                          <a:latin typeface="+mn-lt"/>
                          <a:cs typeface="Arial" charset="0"/>
                        </a:rPr>
                        <a:t>Q2</a:t>
                      </a:r>
                      <a:endParaRPr kumimoji="0" lang="en-US" sz="16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noProof="0" dirty="0" smtClean="0">
                          <a:ln>
                            <a:noFill/>
                          </a:ln>
                          <a:solidFill>
                            <a:schemeClr val="tx1"/>
                          </a:solidFill>
                          <a:effectLst/>
                          <a:latin typeface="+mn-lt"/>
                          <a:cs typeface="Arial" charset="0"/>
                        </a:rPr>
                        <a:t>Q3</a:t>
                      </a:r>
                      <a:endParaRPr kumimoji="0" lang="en-US" sz="16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i="0" u="none" strike="noStrike" cap="none" normalizeH="0" baseline="0" noProof="0" dirty="0" smtClean="0">
                          <a:ln>
                            <a:noFill/>
                          </a:ln>
                          <a:solidFill>
                            <a:schemeClr val="tx1"/>
                          </a:solidFill>
                          <a:effectLst/>
                          <a:latin typeface="+mn-lt"/>
                          <a:cs typeface="Arial" charset="0"/>
                        </a:rPr>
                        <a:t>Q4</a:t>
                      </a:r>
                      <a:endParaRPr kumimoji="0" lang="en-US" sz="16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305910">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0" i="0" u="none" strike="noStrike" cap="none" normalizeH="0" baseline="0" noProof="0" dirty="0" smtClean="0">
                          <a:ln>
                            <a:noFill/>
                          </a:ln>
                          <a:solidFill>
                            <a:schemeClr val="tx1"/>
                          </a:solidFill>
                          <a:effectLst/>
                          <a:latin typeface="+mn-lt"/>
                          <a:cs typeface="Arial" charset="0"/>
                        </a:rPr>
                        <a:t>1986</a:t>
                      </a:r>
                      <a:endParaRPr kumimoji="0" lang="el-GR" sz="16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0" i="0" u="none" strike="noStrike" cap="none" normalizeH="0" baseline="0" noProof="0" dirty="0" smtClean="0">
                          <a:ln>
                            <a:noFill/>
                          </a:ln>
                          <a:solidFill>
                            <a:schemeClr val="tx1"/>
                          </a:solidFill>
                          <a:effectLst/>
                          <a:latin typeface="+mn-lt"/>
                          <a:cs typeface="Arial" charset="0"/>
                        </a:rPr>
                        <a:t>-</a:t>
                      </a:r>
                      <a:endParaRPr kumimoji="0" lang="el-GR" sz="16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0" i="0" u="none" strike="noStrike" cap="none" normalizeH="0" baseline="0" noProof="0" dirty="0" smtClean="0">
                          <a:ln>
                            <a:noFill/>
                          </a:ln>
                          <a:solidFill>
                            <a:schemeClr val="tx1"/>
                          </a:solidFill>
                          <a:effectLst/>
                          <a:latin typeface="+mn-lt"/>
                          <a:cs typeface="Arial" charset="0"/>
                        </a:rPr>
                        <a:t>-</a:t>
                      </a:r>
                      <a:endParaRPr kumimoji="0" lang="el-GR" sz="16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0" i="0" u="none" strike="noStrike" cap="none" normalizeH="0" baseline="0" noProof="0" dirty="0" smtClean="0">
                          <a:ln>
                            <a:noFill/>
                          </a:ln>
                          <a:solidFill>
                            <a:schemeClr val="tx1"/>
                          </a:solidFill>
                          <a:effectLst/>
                          <a:latin typeface="+mn-lt"/>
                          <a:cs typeface="Arial" charset="0"/>
                        </a:rPr>
                        <a:t>1.025</a:t>
                      </a:r>
                      <a:endParaRPr kumimoji="0" lang="el-GR" sz="16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0" i="0" u="none" strike="noStrike" cap="none" normalizeH="0" baseline="0" noProof="0" dirty="0" smtClean="0">
                          <a:ln>
                            <a:noFill/>
                          </a:ln>
                          <a:solidFill>
                            <a:schemeClr val="tx1"/>
                          </a:solidFill>
                          <a:effectLst/>
                          <a:latin typeface="+mn-lt"/>
                          <a:cs typeface="Arial" charset="0"/>
                        </a:rPr>
                        <a:t>0.763</a:t>
                      </a:r>
                      <a:endParaRPr kumimoji="0" lang="el-GR" sz="16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910">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0" i="0" u="none" strike="noStrike" cap="none" normalizeH="0" baseline="0" noProof="0" dirty="0" smtClean="0">
                          <a:ln>
                            <a:noFill/>
                          </a:ln>
                          <a:solidFill>
                            <a:schemeClr val="tx1"/>
                          </a:solidFill>
                          <a:effectLst/>
                          <a:latin typeface="+mn-lt"/>
                          <a:cs typeface="Arial" charset="0"/>
                        </a:rPr>
                        <a:t>1987</a:t>
                      </a:r>
                      <a:endParaRPr kumimoji="0" lang="el-GR" sz="16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0" i="0" u="none" strike="noStrike" cap="none" normalizeH="0" baseline="0" noProof="0" dirty="0" smtClean="0">
                          <a:ln>
                            <a:noFill/>
                          </a:ln>
                          <a:solidFill>
                            <a:schemeClr val="tx1"/>
                          </a:solidFill>
                          <a:effectLst/>
                          <a:latin typeface="+mn-lt"/>
                          <a:cs typeface="Arial" charset="0"/>
                        </a:rPr>
                        <a:t>0.748</a:t>
                      </a:r>
                      <a:endParaRPr kumimoji="0" lang="el-GR" sz="16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0" i="0" u="none" strike="noStrike" cap="none" normalizeH="0" baseline="0" noProof="0" dirty="0" smtClean="0">
                          <a:ln>
                            <a:noFill/>
                          </a:ln>
                          <a:solidFill>
                            <a:schemeClr val="tx1"/>
                          </a:solidFill>
                          <a:effectLst/>
                          <a:latin typeface="+mn-lt"/>
                          <a:cs typeface="Arial" charset="0"/>
                        </a:rPr>
                        <a:t>1.207</a:t>
                      </a:r>
                      <a:endParaRPr kumimoji="0" lang="el-GR" sz="16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0" i="0" u="none" strike="noStrike" cap="none" normalizeH="0" baseline="0" noProof="0" dirty="0" smtClean="0">
                          <a:ln>
                            <a:noFill/>
                          </a:ln>
                          <a:solidFill>
                            <a:schemeClr val="tx1"/>
                          </a:solidFill>
                          <a:effectLst/>
                          <a:latin typeface="+mn-lt"/>
                          <a:cs typeface="Arial" charset="0"/>
                        </a:rPr>
                        <a:t>1.124</a:t>
                      </a:r>
                      <a:endParaRPr kumimoji="0" lang="el-GR" sz="16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0" i="0" u="none" strike="noStrike" cap="none" normalizeH="0" baseline="0" noProof="0" dirty="0" smtClean="0">
                          <a:ln>
                            <a:noFill/>
                          </a:ln>
                          <a:solidFill>
                            <a:schemeClr val="tx1"/>
                          </a:solidFill>
                          <a:effectLst/>
                          <a:latin typeface="+mn-lt"/>
                          <a:cs typeface="Arial" charset="0"/>
                        </a:rPr>
                        <a:t>0.947</a:t>
                      </a:r>
                      <a:endParaRPr kumimoji="0" lang="el-GR" sz="16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910">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0" i="0" u="none" strike="noStrike" cap="none" normalizeH="0" baseline="0" noProof="0" dirty="0" smtClean="0">
                          <a:ln>
                            <a:noFill/>
                          </a:ln>
                          <a:solidFill>
                            <a:schemeClr val="tx1"/>
                          </a:solidFill>
                          <a:effectLst/>
                          <a:latin typeface="+mn-lt"/>
                          <a:cs typeface="Arial" charset="0"/>
                        </a:rPr>
                        <a:t>1987</a:t>
                      </a:r>
                      <a:endParaRPr kumimoji="0" lang="el-GR" sz="16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0" i="0" u="none" strike="noStrike" cap="none" normalizeH="0" baseline="0" noProof="0" dirty="0" smtClean="0">
                          <a:ln>
                            <a:noFill/>
                          </a:ln>
                          <a:solidFill>
                            <a:schemeClr val="tx1"/>
                          </a:solidFill>
                          <a:effectLst/>
                          <a:latin typeface="+mn-lt"/>
                          <a:cs typeface="Arial" charset="0"/>
                        </a:rPr>
                        <a:t>0.803</a:t>
                      </a:r>
                      <a:endParaRPr kumimoji="0" lang="el-GR" sz="16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0" i="0" u="none" strike="noStrike" cap="none" normalizeH="0" baseline="0" noProof="0" dirty="0" smtClean="0">
                          <a:ln>
                            <a:noFill/>
                          </a:ln>
                          <a:solidFill>
                            <a:schemeClr val="tx1"/>
                          </a:solidFill>
                          <a:effectLst/>
                          <a:latin typeface="+mn-lt"/>
                          <a:cs typeface="Arial" charset="0"/>
                        </a:rPr>
                        <a:t>1.182</a:t>
                      </a:r>
                      <a:endParaRPr kumimoji="0" lang="el-GR" sz="16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0" i="0" u="none" strike="noStrike" cap="none" normalizeH="0" baseline="0" noProof="0" dirty="0" smtClean="0">
                          <a:ln>
                            <a:noFill/>
                          </a:ln>
                          <a:solidFill>
                            <a:schemeClr val="tx1"/>
                          </a:solidFill>
                          <a:effectLst/>
                          <a:latin typeface="+mn-lt"/>
                          <a:cs typeface="Arial" charset="0"/>
                        </a:rPr>
                        <a:t>1.079</a:t>
                      </a:r>
                      <a:endParaRPr kumimoji="0" lang="el-GR" sz="16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0" i="0" u="none" strike="noStrike" cap="none" normalizeH="0" baseline="0" noProof="0" dirty="0" smtClean="0">
                          <a:ln>
                            <a:noFill/>
                          </a:ln>
                          <a:solidFill>
                            <a:schemeClr val="tx1"/>
                          </a:solidFill>
                          <a:effectLst/>
                          <a:latin typeface="+mn-lt"/>
                          <a:cs typeface="Arial" charset="0"/>
                        </a:rPr>
                        <a:t>0.937</a:t>
                      </a:r>
                      <a:endParaRPr kumimoji="0" lang="el-GR" sz="16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910">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0" i="0" u="none" strike="noStrike" cap="none" normalizeH="0" baseline="0" noProof="0" dirty="0" smtClean="0">
                          <a:ln>
                            <a:noFill/>
                          </a:ln>
                          <a:solidFill>
                            <a:schemeClr val="tx1"/>
                          </a:solidFill>
                          <a:effectLst/>
                          <a:latin typeface="+mn-lt"/>
                          <a:cs typeface="Arial" charset="0"/>
                        </a:rPr>
                        <a:t>1988</a:t>
                      </a:r>
                      <a:endParaRPr kumimoji="0" lang="el-GR" sz="16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0" i="0" u="none" strike="noStrike" cap="none" normalizeH="0" baseline="0" noProof="0" dirty="0" smtClean="0">
                          <a:ln>
                            <a:noFill/>
                          </a:ln>
                          <a:solidFill>
                            <a:schemeClr val="tx1"/>
                          </a:solidFill>
                          <a:effectLst/>
                          <a:latin typeface="+mn-lt"/>
                          <a:cs typeface="Arial" charset="0"/>
                        </a:rPr>
                        <a:t>0.839</a:t>
                      </a:r>
                      <a:endParaRPr kumimoji="0" lang="el-GR" sz="16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0" i="0" u="none" strike="noStrike" cap="none" normalizeH="0" baseline="0" noProof="0" dirty="0" smtClean="0">
                          <a:ln>
                            <a:noFill/>
                          </a:ln>
                          <a:solidFill>
                            <a:schemeClr val="tx1"/>
                          </a:solidFill>
                          <a:effectLst/>
                          <a:latin typeface="+mn-lt"/>
                          <a:cs typeface="Arial" charset="0"/>
                        </a:rPr>
                        <a:t>1.234</a:t>
                      </a:r>
                      <a:endParaRPr kumimoji="0" lang="el-GR" sz="16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0" i="0" u="none" strike="noStrike" cap="none" normalizeH="0" baseline="0" noProof="0" dirty="0" smtClean="0">
                          <a:ln>
                            <a:noFill/>
                          </a:ln>
                          <a:solidFill>
                            <a:schemeClr val="tx1"/>
                          </a:solidFill>
                          <a:effectLst/>
                          <a:latin typeface="+mn-lt"/>
                          <a:cs typeface="Arial" charset="0"/>
                        </a:rPr>
                        <a:t>1.026</a:t>
                      </a:r>
                      <a:endParaRPr kumimoji="0" lang="el-GR" sz="16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0" i="0" u="none" strike="noStrike" cap="none" normalizeH="0" baseline="0" noProof="0" dirty="0" smtClean="0">
                          <a:ln>
                            <a:noFill/>
                          </a:ln>
                          <a:solidFill>
                            <a:schemeClr val="tx1"/>
                          </a:solidFill>
                          <a:effectLst/>
                          <a:latin typeface="+mn-lt"/>
                          <a:cs typeface="Arial" charset="0"/>
                        </a:rPr>
                        <a:t>0.793</a:t>
                      </a:r>
                      <a:endParaRPr kumimoji="0" lang="el-GR" sz="16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910">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0" i="0" u="none" strike="noStrike" cap="none" normalizeH="0" baseline="0" noProof="0" dirty="0" smtClean="0">
                          <a:ln>
                            <a:noFill/>
                          </a:ln>
                          <a:solidFill>
                            <a:schemeClr val="tx1"/>
                          </a:solidFill>
                          <a:effectLst/>
                          <a:latin typeface="+mn-lt"/>
                          <a:cs typeface="Arial" charset="0"/>
                        </a:rPr>
                        <a:t>1989</a:t>
                      </a:r>
                      <a:endParaRPr kumimoji="0" lang="el-GR" sz="16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0" i="0" u="none" strike="noStrike" cap="none" normalizeH="0" baseline="0" noProof="0" dirty="0" smtClean="0">
                          <a:ln>
                            <a:noFill/>
                          </a:ln>
                          <a:solidFill>
                            <a:schemeClr val="tx1"/>
                          </a:solidFill>
                          <a:effectLst/>
                          <a:latin typeface="+mn-lt"/>
                          <a:cs typeface="Arial" charset="0"/>
                        </a:rPr>
                        <a:t>0.853</a:t>
                      </a:r>
                      <a:endParaRPr kumimoji="0" lang="el-GR" sz="16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0" i="0" u="none" strike="noStrike" cap="none" normalizeH="0" baseline="0" noProof="0" dirty="0" smtClean="0">
                          <a:ln>
                            <a:noFill/>
                          </a:ln>
                          <a:solidFill>
                            <a:schemeClr val="tx1"/>
                          </a:solidFill>
                          <a:effectLst/>
                          <a:latin typeface="+mn-lt"/>
                          <a:cs typeface="Arial" charset="0"/>
                        </a:rPr>
                        <a:t>1.144</a:t>
                      </a:r>
                      <a:endParaRPr kumimoji="0" lang="el-GR" sz="16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0" i="0" u="none" strike="noStrike" cap="none" normalizeH="0" baseline="0" noProof="0" dirty="0" smtClean="0">
                          <a:ln>
                            <a:noFill/>
                          </a:ln>
                          <a:solidFill>
                            <a:schemeClr val="tx1"/>
                          </a:solidFill>
                          <a:effectLst/>
                          <a:latin typeface="+mn-lt"/>
                          <a:cs typeface="Arial" charset="0"/>
                        </a:rPr>
                        <a:t>1.111</a:t>
                      </a:r>
                      <a:endParaRPr kumimoji="0" lang="el-GR" sz="16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0" i="0" u="none" strike="noStrike" cap="none" normalizeH="0" baseline="0" noProof="0" dirty="0" smtClean="0">
                          <a:ln>
                            <a:noFill/>
                          </a:ln>
                          <a:solidFill>
                            <a:schemeClr val="tx1"/>
                          </a:solidFill>
                          <a:effectLst/>
                          <a:latin typeface="+mn-lt"/>
                          <a:cs typeface="Arial" charset="0"/>
                        </a:rPr>
                        <a:t>1.043</a:t>
                      </a:r>
                      <a:endParaRPr kumimoji="0" lang="el-GR" sz="16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910">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0" i="0" u="none" strike="noStrike" cap="none" normalizeH="0" baseline="0" noProof="0" dirty="0" smtClean="0">
                          <a:ln>
                            <a:noFill/>
                          </a:ln>
                          <a:solidFill>
                            <a:schemeClr val="tx1"/>
                          </a:solidFill>
                          <a:effectLst/>
                          <a:latin typeface="+mn-lt"/>
                          <a:cs typeface="Arial" charset="0"/>
                        </a:rPr>
                        <a:t>1990</a:t>
                      </a:r>
                      <a:endParaRPr kumimoji="0" lang="el-GR" sz="16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0" i="0" u="none" strike="noStrike" cap="none" normalizeH="0" baseline="0" noProof="0" dirty="0" smtClean="0">
                          <a:ln>
                            <a:noFill/>
                          </a:ln>
                          <a:solidFill>
                            <a:schemeClr val="tx1"/>
                          </a:solidFill>
                          <a:effectLst/>
                          <a:latin typeface="+mn-lt"/>
                          <a:cs typeface="Arial" charset="0"/>
                        </a:rPr>
                        <a:t>0.743</a:t>
                      </a:r>
                      <a:endParaRPr kumimoji="0" lang="el-GR" sz="16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0" i="0" u="none" strike="noStrike" cap="none" normalizeH="0" baseline="0" noProof="0" dirty="0" smtClean="0">
                          <a:ln>
                            <a:noFill/>
                          </a:ln>
                          <a:solidFill>
                            <a:schemeClr val="tx1"/>
                          </a:solidFill>
                          <a:effectLst/>
                          <a:latin typeface="+mn-lt"/>
                          <a:cs typeface="Arial" charset="0"/>
                        </a:rPr>
                        <a:t>1.153</a:t>
                      </a:r>
                      <a:endParaRPr kumimoji="0" lang="el-GR" sz="16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0" i="0" u="none" strike="noStrike" cap="none" normalizeH="0" baseline="0" noProof="0" dirty="0" smtClean="0">
                          <a:ln>
                            <a:noFill/>
                          </a:ln>
                          <a:solidFill>
                            <a:schemeClr val="tx1"/>
                          </a:solidFill>
                          <a:effectLst/>
                          <a:latin typeface="+mn-lt"/>
                          <a:cs typeface="Arial" charset="0"/>
                        </a:rPr>
                        <a:t>1.1</a:t>
                      </a:r>
                      <a:endParaRPr kumimoji="0" lang="el-GR" sz="16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0" i="0" u="none" strike="noStrike" cap="none" normalizeH="0" baseline="0" noProof="0" dirty="0" smtClean="0">
                          <a:ln>
                            <a:noFill/>
                          </a:ln>
                          <a:solidFill>
                            <a:schemeClr val="tx1"/>
                          </a:solidFill>
                          <a:effectLst/>
                          <a:latin typeface="+mn-lt"/>
                          <a:cs typeface="Arial" charset="0"/>
                        </a:rPr>
                        <a:t>0.954</a:t>
                      </a:r>
                      <a:endParaRPr kumimoji="0" lang="el-GR" sz="16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910">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0" i="0" u="none" strike="noStrike" cap="none" normalizeH="0" baseline="0" noProof="0" dirty="0" smtClean="0">
                          <a:ln>
                            <a:noFill/>
                          </a:ln>
                          <a:solidFill>
                            <a:schemeClr val="tx1"/>
                          </a:solidFill>
                          <a:effectLst/>
                          <a:latin typeface="+mn-lt"/>
                          <a:cs typeface="Arial" charset="0"/>
                        </a:rPr>
                        <a:t>1991</a:t>
                      </a:r>
                      <a:endParaRPr kumimoji="0" lang="el-GR" sz="16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0" i="0" u="none" strike="noStrike" cap="none" normalizeH="0" baseline="0" noProof="0" dirty="0" smtClean="0">
                          <a:ln>
                            <a:noFill/>
                          </a:ln>
                          <a:solidFill>
                            <a:schemeClr val="tx1"/>
                          </a:solidFill>
                          <a:effectLst/>
                          <a:latin typeface="+mn-lt"/>
                          <a:cs typeface="Arial" charset="0"/>
                        </a:rPr>
                        <a:t>0.841</a:t>
                      </a:r>
                      <a:endParaRPr kumimoji="0" lang="el-GR" sz="16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0" i="0" u="none" strike="noStrike" cap="none" normalizeH="0" baseline="0" noProof="0" dirty="0" smtClean="0">
                          <a:ln>
                            <a:noFill/>
                          </a:ln>
                          <a:solidFill>
                            <a:schemeClr val="tx1"/>
                          </a:solidFill>
                          <a:effectLst/>
                          <a:latin typeface="+mn-lt"/>
                          <a:cs typeface="Arial" charset="0"/>
                        </a:rPr>
                        <a:t>1.121</a:t>
                      </a:r>
                      <a:endParaRPr kumimoji="0" lang="el-GR" sz="16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0" i="0" u="none" strike="noStrike" cap="none" normalizeH="0" baseline="0" noProof="0" dirty="0" smtClean="0">
                          <a:ln>
                            <a:noFill/>
                          </a:ln>
                          <a:solidFill>
                            <a:schemeClr val="tx1"/>
                          </a:solidFill>
                          <a:effectLst/>
                          <a:latin typeface="+mn-lt"/>
                          <a:cs typeface="Arial" charset="0"/>
                        </a:rPr>
                        <a:t>-</a:t>
                      </a:r>
                      <a:endParaRPr kumimoji="0" lang="el-GR" sz="16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0" i="0" u="none" strike="noStrike" cap="none" normalizeH="0" baseline="0" noProof="0" dirty="0" smtClean="0">
                          <a:ln>
                            <a:noFill/>
                          </a:ln>
                          <a:solidFill>
                            <a:schemeClr val="tx1"/>
                          </a:solidFill>
                          <a:effectLst/>
                          <a:latin typeface="+mn-lt"/>
                          <a:cs typeface="Arial" charset="0"/>
                        </a:rPr>
                        <a:t>-</a:t>
                      </a:r>
                      <a:endParaRPr kumimoji="0" lang="el-GR" sz="16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910">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0" i="0" u="none" strike="noStrike" cap="none" normalizeH="0" baseline="0" noProof="0" dirty="0" smtClean="0">
                          <a:ln>
                            <a:noFill/>
                          </a:ln>
                          <a:solidFill>
                            <a:schemeClr val="tx1"/>
                          </a:solidFill>
                          <a:effectLst/>
                          <a:latin typeface="+mn-lt"/>
                          <a:cs typeface="Arial" charset="0"/>
                        </a:rPr>
                        <a:t>1992</a:t>
                      </a:r>
                      <a:endParaRPr kumimoji="0" lang="el-GR" sz="16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0" i="0" u="none" strike="noStrike" cap="none" normalizeH="0" baseline="0" noProof="0" dirty="0" smtClean="0">
                          <a:ln>
                            <a:noFill/>
                          </a:ln>
                          <a:solidFill>
                            <a:schemeClr val="tx1"/>
                          </a:solidFill>
                          <a:effectLst/>
                          <a:latin typeface="+mn-lt"/>
                          <a:cs typeface="Arial" charset="0"/>
                        </a:rPr>
                        <a:t>-</a:t>
                      </a:r>
                      <a:endParaRPr kumimoji="0" lang="el-GR" sz="16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0" i="0" u="none" strike="noStrike" cap="none" normalizeH="0" baseline="0" noProof="0" dirty="0" smtClean="0">
                          <a:ln>
                            <a:noFill/>
                          </a:ln>
                          <a:solidFill>
                            <a:schemeClr val="tx1"/>
                          </a:solidFill>
                          <a:effectLst/>
                          <a:latin typeface="+mn-lt"/>
                          <a:cs typeface="Arial" charset="0"/>
                        </a:rPr>
                        <a:t>-</a:t>
                      </a:r>
                      <a:endParaRPr kumimoji="0" lang="el-GR" sz="16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0" i="0" u="none" strike="noStrike" cap="none" normalizeH="0" baseline="0" noProof="0" dirty="0" smtClean="0">
                          <a:ln>
                            <a:noFill/>
                          </a:ln>
                          <a:solidFill>
                            <a:schemeClr val="tx1"/>
                          </a:solidFill>
                          <a:effectLst/>
                          <a:latin typeface="+mn-lt"/>
                          <a:cs typeface="Arial" charset="0"/>
                        </a:rPr>
                        <a:t>-</a:t>
                      </a:r>
                      <a:endParaRPr kumimoji="0" lang="el-GR" sz="16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0" i="0" u="none" strike="noStrike" cap="none" normalizeH="0" baseline="0" noProof="0" dirty="0" smtClean="0">
                          <a:ln>
                            <a:noFill/>
                          </a:ln>
                          <a:solidFill>
                            <a:schemeClr val="tx1"/>
                          </a:solidFill>
                          <a:effectLst/>
                          <a:latin typeface="+mn-lt"/>
                          <a:cs typeface="Arial" charset="0"/>
                        </a:rPr>
                        <a:t>-</a:t>
                      </a:r>
                      <a:endParaRPr kumimoji="0" lang="el-GR" sz="1600" b="0" i="0" u="none" strike="noStrike" cap="none" normalizeH="0" baseline="0" noProof="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1" name="Θέση περιεχομένου 2" descr="Πίνακας που δείχνει τα σύνολα του προηγούμενου πίνακα, το συνολικό μέσο όρο και το s q."/>
          <p:cNvGraphicFramePr>
            <a:graphicFrameLocks noGrp="1"/>
          </p:cNvGraphicFramePr>
          <p:nvPr>
            <p:ph idx="1"/>
            <p:custDataLst>
              <p:tags r:id="rId3"/>
            </p:custDataLst>
            <p:extLst>
              <p:ext uri="{D42A27DB-BD31-4B8C-83A1-F6EECF244321}">
                <p14:modId xmlns:p14="http://schemas.microsoft.com/office/powerpoint/2010/main" val="1381708315"/>
              </p:ext>
            </p:extLst>
          </p:nvPr>
        </p:nvGraphicFramePr>
        <p:xfrm>
          <a:off x="677522" y="5229200"/>
          <a:ext cx="7998934" cy="1112520"/>
        </p:xfrm>
        <a:graphic>
          <a:graphicData uri="http://schemas.openxmlformats.org/drawingml/2006/table">
            <a:tbl>
              <a:tblPr firstRow="1" firstCol="1">
                <a:tableStyleId>{5940675A-B579-460E-94D1-54222C63F5DA}</a:tableStyleId>
              </a:tblPr>
              <a:tblGrid>
                <a:gridCol w="1440159"/>
                <a:gridCol w="1296145"/>
                <a:gridCol w="1296144"/>
                <a:gridCol w="1296144"/>
                <a:gridCol w="1584176"/>
                <a:gridCol w="1086166"/>
              </a:tblGrid>
              <a:tr h="370840">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1" u="none" strike="noStrike" cap="none" normalizeH="0" baseline="0" noProof="0" dirty="0" smtClean="0">
                          <a:ln>
                            <a:noFill/>
                          </a:ln>
                          <a:effectLst/>
                        </a:rPr>
                        <a:t>Σύνολο</a:t>
                      </a:r>
                      <a:endParaRPr kumimoji="0" lang="el-GR" sz="1600" b="1" i="0" u="none" strike="noStrike" cap="none" normalizeH="0" baseline="0" noProof="0" dirty="0" smtClean="0">
                        <a:ln>
                          <a:noFill/>
                        </a:ln>
                        <a:solidFill>
                          <a:schemeClr val="tx1"/>
                        </a:solidFill>
                        <a:effectLst/>
                        <a:latin typeface="+mn-lt"/>
                      </a:endParaRPr>
                    </a:p>
                  </a:txBody>
                  <a:tcPr anchor="ctr" horzOverflow="overflow">
                    <a:solidFill>
                      <a:schemeClr val="bg1">
                        <a:lumMod val="95000"/>
                      </a:schemeClr>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u="none" strike="noStrike" cap="none" normalizeH="0" baseline="0" noProof="0" dirty="0" smtClean="0">
                          <a:ln>
                            <a:noFill/>
                          </a:ln>
                          <a:effectLst/>
                        </a:rPr>
                        <a:t>4.827</a:t>
                      </a:r>
                      <a:endParaRPr kumimoji="0" lang="el-GR" sz="1600" b="0" i="0" u="none" strike="noStrike" cap="none" normalizeH="0" baseline="0" noProof="0" dirty="0" smtClean="0">
                        <a:ln>
                          <a:noFill/>
                        </a:ln>
                        <a:solidFill>
                          <a:schemeClr val="tx1"/>
                        </a:solidFill>
                        <a:effectLst/>
                        <a:latin typeface="+mn-lt"/>
                      </a:endParaRPr>
                    </a:p>
                  </a:txBody>
                  <a:tcPr anchor="ctr"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u="none" strike="noStrike" cap="none" normalizeH="0" baseline="0" noProof="0" dirty="0" smtClean="0">
                          <a:ln>
                            <a:noFill/>
                          </a:ln>
                          <a:effectLst/>
                        </a:rPr>
                        <a:t>7.041</a:t>
                      </a:r>
                      <a:endParaRPr kumimoji="0" lang="el-GR" sz="1600" b="0" i="0" u="none" strike="noStrike" cap="none" normalizeH="0" baseline="0" noProof="0" dirty="0" smtClean="0">
                        <a:ln>
                          <a:noFill/>
                        </a:ln>
                        <a:solidFill>
                          <a:schemeClr val="tx1"/>
                        </a:solidFill>
                        <a:effectLst/>
                        <a:latin typeface="+mn-lt"/>
                      </a:endParaRPr>
                    </a:p>
                  </a:txBody>
                  <a:tcPr anchor="ctr"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u="none" strike="noStrike" cap="none" normalizeH="0" baseline="0" noProof="0" dirty="0" smtClean="0">
                          <a:ln>
                            <a:noFill/>
                          </a:ln>
                          <a:effectLst/>
                        </a:rPr>
                        <a:t>6.465</a:t>
                      </a:r>
                      <a:endParaRPr kumimoji="0" lang="el-GR" sz="1600" b="0" i="0" u="none" strike="noStrike" cap="none" normalizeH="0" baseline="0" noProof="0" dirty="0" smtClean="0">
                        <a:ln>
                          <a:noFill/>
                        </a:ln>
                        <a:solidFill>
                          <a:schemeClr val="tx1"/>
                        </a:solidFill>
                        <a:effectLst/>
                        <a:latin typeface="+mn-lt"/>
                      </a:endParaRPr>
                    </a:p>
                  </a:txBody>
                  <a:tcPr anchor="ctr"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u="none" strike="noStrike" cap="none" normalizeH="0" baseline="0" noProof="0" dirty="0" smtClean="0">
                          <a:ln>
                            <a:noFill/>
                          </a:ln>
                          <a:effectLst/>
                        </a:rPr>
                        <a:t>5.437</a:t>
                      </a:r>
                      <a:endParaRPr kumimoji="0" lang="el-GR" sz="1600" b="0" i="0" u="none" strike="noStrike" cap="none" normalizeH="0" baseline="0" noProof="0" dirty="0" smtClean="0">
                        <a:ln>
                          <a:noFill/>
                        </a:ln>
                        <a:solidFill>
                          <a:schemeClr val="tx1"/>
                        </a:solidFill>
                        <a:effectLst/>
                        <a:latin typeface="+mn-lt"/>
                      </a:endParaRPr>
                    </a:p>
                  </a:txBody>
                  <a:tcPr anchor="ctr"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1" u="none" strike="noStrike" cap="none" normalizeH="0" baseline="0" noProof="0" dirty="0" smtClean="0">
                          <a:ln>
                            <a:noFill/>
                          </a:ln>
                          <a:effectLst/>
                        </a:rPr>
                        <a:t>Σύνολο</a:t>
                      </a:r>
                      <a:endParaRPr kumimoji="0" lang="el-GR" sz="1600" b="1" i="0" u="none" strike="noStrike" cap="none" normalizeH="0" baseline="0" noProof="0" dirty="0" smtClean="0">
                        <a:ln>
                          <a:noFill/>
                        </a:ln>
                        <a:solidFill>
                          <a:schemeClr val="tx1"/>
                        </a:solidFill>
                        <a:effectLst/>
                        <a:latin typeface="+mn-lt"/>
                      </a:endParaRPr>
                    </a:p>
                  </a:txBody>
                  <a:tcPr anchor="ctr" horzOverflow="overflow">
                    <a:solidFill>
                      <a:srgbClr val="FFCCFF"/>
                    </a:solidFill>
                  </a:tcPr>
                </a:tc>
              </a:tr>
              <a:tr h="370840">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b="1" u="none" strike="noStrike" cap="none" normalizeH="0" baseline="0" noProof="0" dirty="0" smtClean="0">
                          <a:ln>
                            <a:noFill/>
                          </a:ln>
                          <a:effectLst/>
                        </a:rPr>
                        <a:t>Μέσος</a:t>
                      </a:r>
                      <a:endParaRPr kumimoji="0" lang="el-GR" sz="1600" b="1" i="0" u="none" strike="noStrike" cap="none" normalizeH="0" baseline="0" noProof="0" dirty="0" smtClean="0">
                        <a:ln>
                          <a:noFill/>
                        </a:ln>
                        <a:solidFill>
                          <a:schemeClr val="tx1"/>
                        </a:solidFill>
                        <a:effectLst/>
                        <a:latin typeface="+mn-lt"/>
                      </a:endParaRPr>
                    </a:p>
                  </a:txBody>
                  <a:tcPr anchor="ctr" horzOverflow="overflow">
                    <a:solidFill>
                      <a:schemeClr val="bg1">
                        <a:lumMod val="95000"/>
                      </a:schemeClr>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u="none" strike="noStrike" cap="none" normalizeH="0" baseline="0" noProof="0" dirty="0" smtClean="0">
                          <a:ln>
                            <a:noFill/>
                          </a:ln>
                          <a:effectLst/>
                        </a:rPr>
                        <a:t>0.8045</a:t>
                      </a:r>
                      <a:endParaRPr kumimoji="0" lang="el-GR" sz="1600" b="0" i="0" u="none" strike="noStrike" cap="none" normalizeH="0" baseline="0" noProof="0" dirty="0" smtClean="0">
                        <a:ln>
                          <a:noFill/>
                        </a:ln>
                        <a:solidFill>
                          <a:schemeClr val="tx1"/>
                        </a:solidFill>
                        <a:effectLst/>
                        <a:latin typeface="+mn-lt"/>
                      </a:endParaRPr>
                    </a:p>
                  </a:txBody>
                  <a:tcPr anchor="ctr"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u="none" strike="noStrike" cap="none" normalizeH="0" baseline="0" noProof="0" dirty="0" smtClean="0">
                          <a:ln>
                            <a:noFill/>
                          </a:ln>
                          <a:effectLst/>
                        </a:rPr>
                        <a:t>1.1735</a:t>
                      </a:r>
                      <a:endParaRPr kumimoji="0" lang="el-GR" sz="1600" b="0" i="0" u="none" strike="noStrike" cap="none" normalizeH="0" baseline="0" noProof="0" dirty="0" smtClean="0">
                        <a:ln>
                          <a:noFill/>
                        </a:ln>
                        <a:solidFill>
                          <a:schemeClr val="tx1"/>
                        </a:solidFill>
                        <a:effectLst/>
                        <a:latin typeface="+mn-lt"/>
                      </a:endParaRPr>
                    </a:p>
                  </a:txBody>
                  <a:tcPr anchor="ctr"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u="none" strike="noStrike" cap="none" normalizeH="0" baseline="0" noProof="0" dirty="0" smtClean="0">
                          <a:ln>
                            <a:noFill/>
                          </a:ln>
                          <a:effectLst/>
                        </a:rPr>
                        <a:t>1.0775</a:t>
                      </a:r>
                      <a:endParaRPr kumimoji="0" lang="el-GR" sz="1600" b="0" i="0" u="none" strike="noStrike" cap="none" normalizeH="0" baseline="0" noProof="0" dirty="0" smtClean="0">
                        <a:ln>
                          <a:noFill/>
                        </a:ln>
                        <a:solidFill>
                          <a:schemeClr val="tx1"/>
                        </a:solidFill>
                        <a:effectLst/>
                        <a:latin typeface="+mn-lt"/>
                      </a:endParaRPr>
                    </a:p>
                  </a:txBody>
                  <a:tcPr anchor="ctr"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u="none" strike="noStrike" cap="none" normalizeH="0" baseline="0" noProof="0" dirty="0" smtClean="0">
                          <a:ln>
                            <a:noFill/>
                          </a:ln>
                          <a:effectLst/>
                        </a:rPr>
                        <a:t>0.906167</a:t>
                      </a:r>
                      <a:endParaRPr kumimoji="0" lang="el-GR" sz="1600" b="0" i="0" u="none" strike="noStrike" cap="none" normalizeH="0" baseline="0" noProof="0" dirty="0" smtClean="0">
                        <a:ln>
                          <a:noFill/>
                        </a:ln>
                        <a:solidFill>
                          <a:schemeClr val="tx1"/>
                        </a:solidFill>
                        <a:effectLst/>
                        <a:latin typeface="+mn-lt"/>
                      </a:endParaRPr>
                    </a:p>
                  </a:txBody>
                  <a:tcPr anchor="ctr"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u="none" strike="noStrike" cap="none" normalizeH="0" baseline="0" noProof="0" dirty="0" smtClean="0">
                          <a:ln>
                            <a:noFill/>
                          </a:ln>
                          <a:effectLst/>
                        </a:rPr>
                        <a:t>3.961667</a:t>
                      </a:r>
                      <a:endParaRPr kumimoji="0" lang="el-GR" sz="1600" b="0" i="0" u="none" strike="noStrike" cap="none" normalizeH="0" baseline="0" noProof="0" dirty="0" smtClean="0">
                        <a:ln>
                          <a:noFill/>
                        </a:ln>
                        <a:solidFill>
                          <a:schemeClr val="tx1"/>
                        </a:solidFill>
                        <a:effectLst/>
                        <a:latin typeface="+mn-lt"/>
                      </a:endParaRPr>
                    </a:p>
                  </a:txBody>
                  <a:tcPr anchor="ctr" horzOverflow="overflow"/>
                </a:tc>
              </a:tr>
              <a:tr h="370840">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1" u="none" strike="noStrike" cap="none" normalizeH="0" baseline="0" noProof="0" dirty="0" smtClean="0">
                          <a:ln>
                            <a:noFill/>
                          </a:ln>
                          <a:effectLst/>
                        </a:rPr>
                        <a:t>S</a:t>
                      </a:r>
                      <a:r>
                        <a:rPr kumimoji="0" lang="en-US" sz="1600" b="1" u="none" strike="noStrike" cap="none" normalizeH="0" baseline="-25000" noProof="0" dirty="0" smtClean="0">
                          <a:ln>
                            <a:noFill/>
                          </a:ln>
                          <a:effectLst/>
                        </a:rPr>
                        <a:t>Q</a:t>
                      </a:r>
                      <a:endParaRPr kumimoji="0" lang="en-US" sz="1600" b="1" i="0" u="none" strike="noStrike" cap="none" normalizeH="0" baseline="-25000" noProof="0" dirty="0" smtClean="0">
                        <a:ln>
                          <a:noFill/>
                        </a:ln>
                        <a:solidFill>
                          <a:schemeClr val="tx1"/>
                        </a:solidFill>
                        <a:effectLst/>
                        <a:latin typeface="+mn-lt"/>
                      </a:endParaRPr>
                    </a:p>
                  </a:txBody>
                  <a:tcPr anchor="ctr" horzOverflow="overflow">
                    <a:solidFill>
                      <a:schemeClr val="bg1">
                        <a:lumMod val="95000"/>
                      </a:schemeClr>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u="none" strike="noStrike" cap="none" normalizeH="0" baseline="0" noProof="0" dirty="0" smtClean="0">
                          <a:ln>
                            <a:noFill/>
                          </a:ln>
                          <a:effectLst/>
                        </a:rPr>
                        <a:t>0.812</a:t>
                      </a:r>
                      <a:endParaRPr kumimoji="0" lang="el-GR" sz="1600" b="0" i="0" u="none" strike="noStrike" cap="none" normalizeH="0" baseline="0" noProof="0" dirty="0" smtClean="0">
                        <a:ln>
                          <a:noFill/>
                        </a:ln>
                        <a:solidFill>
                          <a:schemeClr val="tx1"/>
                        </a:solidFill>
                        <a:effectLst/>
                        <a:latin typeface="+mn-lt"/>
                      </a:endParaRPr>
                    </a:p>
                  </a:txBody>
                  <a:tcPr anchor="ctr"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u="none" strike="noStrike" cap="none" normalizeH="0" baseline="0" noProof="0" dirty="0" smtClean="0">
                          <a:ln>
                            <a:noFill/>
                          </a:ln>
                          <a:effectLst/>
                        </a:rPr>
                        <a:t>1.185</a:t>
                      </a:r>
                      <a:endParaRPr kumimoji="0" lang="el-GR" sz="1600" b="0" i="0" u="none" strike="noStrike" cap="none" normalizeH="0" baseline="0" noProof="0" dirty="0" smtClean="0">
                        <a:ln>
                          <a:noFill/>
                        </a:ln>
                        <a:solidFill>
                          <a:schemeClr val="tx1"/>
                        </a:solidFill>
                        <a:effectLst/>
                        <a:latin typeface="+mn-lt"/>
                      </a:endParaRPr>
                    </a:p>
                  </a:txBody>
                  <a:tcPr anchor="ctr"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u="none" strike="noStrike" cap="none" normalizeH="0" baseline="0" noProof="0" dirty="0" smtClean="0">
                          <a:ln>
                            <a:noFill/>
                          </a:ln>
                          <a:effectLst/>
                        </a:rPr>
                        <a:t>1.088</a:t>
                      </a:r>
                      <a:endParaRPr kumimoji="0" lang="el-GR" sz="1600" b="0" i="0" u="none" strike="noStrike" cap="none" normalizeH="0" baseline="0" noProof="0" dirty="0" smtClean="0">
                        <a:ln>
                          <a:noFill/>
                        </a:ln>
                        <a:solidFill>
                          <a:schemeClr val="tx1"/>
                        </a:solidFill>
                        <a:effectLst/>
                        <a:latin typeface="+mn-lt"/>
                      </a:endParaRPr>
                    </a:p>
                  </a:txBody>
                  <a:tcPr anchor="ctr"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u="none" strike="noStrike" cap="none" normalizeH="0" baseline="0" noProof="0" dirty="0" smtClean="0">
                          <a:ln>
                            <a:noFill/>
                          </a:ln>
                          <a:effectLst/>
                        </a:rPr>
                        <a:t>0.915</a:t>
                      </a:r>
                      <a:endParaRPr kumimoji="0" lang="el-GR" sz="1600" b="0" i="0" u="none" strike="noStrike" cap="none" normalizeH="0" baseline="0" noProof="0" dirty="0" smtClean="0">
                        <a:ln>
                          <a:noFill/>
                        </a:ln>
                        <a:solidFill>
                          <a:schemeClr val="tx1"/>
                        </a:solidFill>
                        <a:effectLst/>
                        <a:latin typeface="+mn-lt"/>
                      </a:endParaRPr>
                    </a:p>
                  </a:txBody>
                  <a:tcPr anchor="ctr" horzOverflow="overflow"/>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l-GR" sz="1600" u="none" strike="noStrike" cap="none" normalizeH="0" baseline="0" noProof="0" dirty="0" smtClean="0">
                          <a:ln>
                            <a:noFill/>
                          </a:ln>
                          <a:effectLst/>
                        </a:rPr>
                        <a:t>4</a:t>
                      </a:r>
                      <a:endParaRPr kumimoji="0" lang="el-GR" sz="1600" b="0" i="0" u="none" strike="noStrike" cap="none" normalizeH="0" baseline="0" noProof="0" dirty="0" smtClean="0">
                        <a:ln>
                          <a:noFill/>
                        </a:ln>
                        <a:solidFill>
                          <a:schemeClr val="tx1"/>
                        </a:solidFill>
                        <a:effectLst/>
                        <a:latin typeface="+mn-lt"/>
                      </a:endParaRPr>
                    </a:p>
                  </a:txBody>
                  <a:tcPr anchor="ctr" horzOverflow="overflow"/>
                </a:tc>
              </a:tr>
            </a:tbl>
          </a:graphicData>
        </a:graphic>
      </p:graphicFrame>
      <p:sp>
        <p:nvSpPr>
          <p:cNvPr id="4" name="Θέση υποσέλιδου 1"/>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p:cNvSpPr>
            <a:spLocks noGrp="1"/>
          </p:cNvSpPr>
          <p:nvPr>
            <p:ph type="sldNum" sz="quarter" idx="12"/>
          </p:nvPr>
        </p:nvSpPr>
        <p:spPr/>
        <p:txBody>
          <a:bodyPr/>
          <a:lstStyle/>
          <a:p>
            <a:fld id="{FD6776F1-B134-4906-A568-DD060EFEB6BE}" type="slidenum">
              <a:rPr lang="el-GR" sz="1400" smtClean="0">
                <a:solidFill>
                  <a:schemeClr val="tx1"/>
                </a:solidFill>
              </a:rPr>
              <a:t>47</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4937489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lvl="0" fontAlgn="base">
              <a:spcBef>
                <a:spcPct val="50000"/>
              </a:spcBef>
              <a:spcAft>
                <a:spcPct val="0"/>
              </a:spcAft>
              <a:defRPr/>
            </a:pPr>
            <a:r>
              <a:rPr lang="el-GR" b="1" dirty="0" smtClean="0"/>
              <a:t>Συνολική ζήτηση ανά τρίμηνο με εποχικότητα</a:t>
            </a:r>
            <a:endParaRPr lang="el-GR" sz="4800" dirty="0"/>
          </a:p>
        </p:txBody>
      </p:sp>
      <p:graphicFrame>
        <p:nvGraphicFramePr>
          <p:cNvPr id="6" name="Θέση περιεχομένου 1" descr="Εικόνα με την συνολική ζήτηση ανά τρίμηνο. Πιο αναλυτικά η ζήτηση για το σύνολο των πρώτων τριμήνων είναι: 2317 / 4 * S q1 = 579.25*0.812 = 433.811. H ζήτηση για το σύνολο των δεύτερων τριμήνων είναι: 2317 / 4 * S q2 = 579.25* 1.185 = 633.086. H ζήτηση για το σύνολο των τρίτων τριμήνων είναι: 2317 / 4 * S q3 = 579.25* 1.088 = 581.264. H ζήτηση για το σύνολο των τέταρτων τριμήνων είναι: 2317 / 4 * S q4 = 579.25* 0.915 = 488.839. "/>
          <p:cNvGraphicFramePr>
            <a:graphicFrameLocks noGrp="1" noChangeAspect="1"/>
          </p:cNvGraphicFramePr>
          <p:nvPr>
            <p:ph idx="1"/>
            <p:extLst>
              <p:ext uri="{D42A27DB-BD31-4B8C-83A1-F6EECF244321}">
                <p14:modId xmlns:p14="http://schemas.microsoft.com/office/powerpoint/2010/main" val="630210653"/>
              </p:ext>
            </p:extLst>
          </p:nvPr>
        </p:nvGraphicFramePr>
        <p:xfrm>
          <a:off x="577999" y="1747401"/>
          <a:ext cx="8026449" cy="4489911"/>
        </p:xfrm>
        <a:graphic>
          <a:graphicData uri="http://schemas.openxmlformats.org/presentationml/2006/ole">
            <mc:AlternateContent xmlns:mc="http://schemas.openxmlformats.org/markup-compatibility/2006">
              <mc:Choice xmlns:v="urn:schemas-microsoft-com:vml" Requires="v">
                <p:oleObj spid="_x0000_s3127" name="Εξίσωση" r:id="rId4" imgW="2997000" imgH="1676160" progId="Equation.3">
                  <p:embed/>
                </p:oleObj>
              </mc:Choice>
              <mc:Fallback>
                <p:oleObj name="Εξίσωση" r:id="rId4" imgW="2997000" imgH="1676160" progId="Equation.3">
                  <p:embed/>
                  <p:pic>
                    <p:nvPicPr>
                      <p:cNvPr id="0" name="Object 6"/>
                      <p:cNvPicPr>
                        <a:picLocks noChangeAspect="1" noChangeArrowheads="1"/>
                      </p:cNvPicPr>
                      <p:nvPr/>
                    </p:nvPicPr>
                    <p:blipFill>
                      <a:blip r:embed="rId5"/>
                      <a:srcRect/>
                      <a:stretch>
                        <a:fillRect/>
                      </a:stretch>
                    </p:blipFill>
                    <p:spPr bwMode="auto">
                      <a:xfrm>
                        <a:off x="577999" y="1747401"/>
                        <a:ext cx="8026449" cy="4489911"/>
                      </a:xfrm>
                      <a:prstGeom prst="rect">
                        <a:avLst/>
                      </a:prstGeom>
                      <a:noFill/>
                      <a:ln>
                        <a:noFill/>
                      </a:ln>
                    </p:spPr>
                  </p:pic>
                </p:oleObj>
              </mc:Fallback>
            </mc:AlternateContent>
          </a:graphicData>
        </a:graphic>
      </p:graphicFrame>
      <p:sp>
        <p:nvSpPr>
          <p:cNvPr id="4"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48</a:t>
            </a:fld>
            <a:endParaRPr lang="el-GR" sz="1400" dirty="0">
              <a:solidFill>
                <a:schemeClr val="tx1"/>
              </a:solidFill>
            </a:endParaRPr>
          </a:p>
        </p:txBody>
      </p:sp>
    </p:spTree>
    <p:custDataLst>
      <p:tags r:id="rId2"/>
    </p:custDataLst>
    <p:extLst>
      <p:ext uri="{BB962C8B-B14F-4D97-AF65-F5344CB8AC3E}">
        <p14:creationId xmlns:p14="http://schemas.microsoft.com/office/powerpoint/2010/main" val="31921870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Μέθοδος εκθετικής εξομάλυνσης (1 από 4)</a:t>
            </a:r>
            <a:endParaRPr lang="el-GR" b="1" dirty="0"/>
          </a:p>
        </p:txBody>
      </p:sp>
      <p:sp>
        <p:nvSpPr>
          <p:cNvPr id="3" name="Θέση περιεχομένου 1"/>
          <p:cNvSpPr>
            <a:spLocks noGrp="1"/>
          </p:cNvSpPr>
          <p:nvPr>
            <p:ph idx="1"/>
          </p:nvPr>
        </p:nvSpPr>
        <p:spPr/>
        <p:txBody>
          <a:bodyPr>
            <a:normAutofit/>
          </a:bodyPr>
          <a:lstStyle/>
          <a:p>
            <a:pPr lvl="0" eaLnBrk="0" fontAlgn="base" hangingPunct="0">
              <a:spcBef>
                <a:spcPts val="0"/>
              </a:spcBef>
              <a:spcAft>
                <a:spcPts val="1800"/>
              </a:spcAft>
              <a:buClr>
                <a:srgbClr val="C00000"/>
              </a:buClr>
              <a:buSzPct val="100000"/>
              <a:buFont typeface="Arial" panose="020B0604020202020204" pitchFamily="34" charset="0"/>
              <a:buChar char="●"/>
            </a:pPr>
            <a:r>
              <a:rPr lang="el-GR" altLang="el-GR" sz="2400" kern="0" dirty="0">
                <a:solidFill>
                  <a:srgbClr val="000000"/>
                </a:solidFill>
              </a:rPr>
              <a:t>Κατάλληλη για βραχυπρόθεσμη πρόβλεψη </a:t>
            </a:r>
            <a:r>
              <a:rPr lang="el-GR" altLang="el-GR" sz="2400" kern="0" dirty="0" smtClean="0">
                <a:solidFill>
                  <a:srgbClr val="000000"/>
                </a:solidFill>
              </a:rPr>
              <a:t>ζήτησης.</a:t>
            </a:r>
            <a:endParaRPr lang="el-GR" altLang="el-GR" sz="2400" kern="0" dirty="0">
              <a:solidFill>
                <a:srgbClr val="000000"/>
              </a:solidFill>
            </a:endParaRPr>
          </a:p>
          <a:p>
            <a:pPr lvl="0" eaLnBrk="0" fontAlgn="base" hangingPunct="0">
              <a:spcBef>
                <a:spcPts val="0"/>
              </a:spcBef>
              <a:spcAft>
                <a:spcPts val="600"/>
              </a:spcAft>
              <a:buClr>
                <a:srgbClr val="C00000"/>
              </a:buClr>
              <a:buSzPct val="100000"/>
              <a:buFont typeface="Arial" panose="020B0604020202020204" pitchFamily="34" charset="0"/>
              <a:buChar char="●"/>
            </a:pPr>
            <a:r>
              <a:rPr lang="el-GR" altLang="el-GR" sz="2400" kern="0" dirty="0">
                <a:solidFill>
                  <a:srgbClr val="000000"/>
                </a:solidFill>
              </a:rPr>
              <a:t>Πλεονεκτήματα</a:t>
            </a:r>
            <a:r>
              <a:rPr lang="en-US" altLang="el-GR" sz="2400" kern="0" dirty="0">
                <a:solidFill>
                  <a:srgbClr val="000000"/>
                </a:solidFill>
              </a:rPr>
              <a:t>:</a:t>
            </a:r>
          </a:p>
          <a:p>
            <a:pPr lvl="2" indent="-342000" eaLnBrk="0" fontAlgn="base" hangingPunct="0">
              <a:spcBef>
                <a:spcPts val="0"/>
              </a:spcBef>
              <a:spcAft>
                <a:spcPts val="600"/>
              </a:spcAft>
              <a:buClr>
                <a:srgbClr val="00CC99"/>
              </a:buClr>
              <a:buFont typeface="Arial" panose="020B0604020202020204" pitchFamily="34" charset="0"/>
              <a:buChar char="●"/>
            </a:pPr>
            <a:r>
              <a:rPr lang="el-GR" altLang="el-GR" sz="2200" kern="0" dirty="0">
                <a:solidFill>
                  <a:srgbClr val="000000"/>
                </a:solidFill>
              </a:rPr>
              <a:t>Ευκολία </a:t>
            </a:r>
            <a:r>
              <a:rPr lang="el-GR" altLang="el-GR" sz="2200" kern="0" dirty="0" smtClean="0">
                <a:solidFill>
                  <a:srgbClr val="000000"/>
                </a:solidFill>
              </a:rPr>
              <a:t>εφαρμογής.</a:t>
            </a:r>
            <a:endParaRPr lang="el-GR" altLang="el-GR" sz="2200" kern="0" dirty="0">
              <a:solidFill>
                <a:srgbClr val="000000"/>
              </a:solidFill>
            </a:endParaRPr>
          </a:p>
          <a:p>
            <a:pPr lvl="2" indent="-342000" eaLnBrk="0" fontAlgn="base" hangingPunct="0">
              <a:spcBef>
                <a:spcPts val="0"/>
              </a:spcBef>
              <a:spcAft>
                <a:spcPts val="600"/>
              </a:spcAft>
              <a:buClr>
                <a:srgbClr val="00CC99"/>
              </a:buClr>
              <a:buFont typeface="Arial" panose="020B0604020202020204" pitchFamily="34" charset="0"/>
              <a:buChar char="●"/>
            </a:pPr>
            <a:r>
              <a:rPr lang="el-GR" altLang="el-GR" sz="2200" kern="0" dirty="0">
                <a:solidFill>
                  <a:srgbClr val="000000"/>
                </a:solidFill>
              </a:rPr>
              <a:t>Δυνατότητα συχνών </a:t>
            </a:r>
            <a:r>
              <a:rPr lang="el-GR" altLang="el-GR" sz="2200" kern="0" dirty="0" smtClean="0">
                <a:solidFill>
                  <a:srgbClr val="000000"/>
                </a:solidFill>
              </a:rPr>
              <a:t>αναθεωρήσεων, </a:t>
            </a:r>
            <a:r>
              <a:rPr lang="el-GR" altLang="el-GR" sz="2200" kern="0" dirty="0">
                <a:solidFill>
                  <a:srgbClr val="000000"/>
                </a:solidFill>
              </a:rPr>
              <a:t>ώστε να λαμβάνονται υπόψη οι πιο πρόσφατες μεταβολές στην </a:t>
            </a:r>
            <a:r>
              <a:rPr lang="el-GR" altLang="el-GR" sz="2200" kern="0" dirty="0" smtClean="0">
                <a:solidFill>
                  <a:srgbClr val="000000"/>
                </a:solidFill>
              </a:rPr>
              <a:t>αγορά.</a:t>
            </a:r>
            <a:endParaRPr lang="el-GR" altLang="el-GR" sz="2200" kern="0" dirty="0">
              <a:solidFill>
                <a:srgbClr val="000000"/>
              </a:solidFill>
            </a:endParaRPr>
          </a:p>
          <a:p>
            <a:pPr lvl="2" indent="-342000" eaLnBrk="0" fontAlgn="base" hangingPunct="0">
              <a:spcBef>
                <a:spcPts val="0"/>
              </a:spcBef>
              <a:spcAft>
                <a:spcPts val="600"/>
              </a:spcAft>
              <a:buClr>
                <a:srgbClr val="00CC99"/>
              </a:buClr>
              <a:buFont typeface="Arial" panose="020B0604020202020204" pitchFamily="34" charset="0"/>
              <a:buChar char="●"/>
            </a:pPr>
            <a:r>
              <a:rPr lang="el-GR" altLang="el-GR" sz="2200" kern="0" dirty="0">
                <a:solidFill>
                  <a:srgbClr val="000000"/>
                </a:solidFill>
              </a:rPr>
              <a:t>Δυνατότητα εύκολης ενσωμάτωσής τους σε </a:t>
            </a:r>
            <a:r>
              <a:rPr lang="el-GR" altLang="el-GR" sz="2200" kern="0" dirty="0" smtClean="0">
                <a:solidFill>
                  <a:srgbClr val="000000"/>
                </a:solidFill>
              </a:rPr>
              <a:t>προγράμματα, </a:t>
            </a:r>
            <a:r>
              <a:rPr lang="el-GR" altLang="el-GR" sz="2200" kern="0" dirty="0">
                <a:solidFill>
                  <a:srgbClr val="000000"/>
                </a:solidFill>
              </a:rPr>
              <a:t>για το βραχυπρόθεσμο προγραμματισμό της </a:t>
            </a:r>
            <a:r>
              <a:rPr lang="el-GR" altLang="el-GR" sz="2200" kern="0" dirty="0" smtClean="0">
                <a:solidFill>
                  <a:srgbClr val="000000"/>
                </a:solidFill>
              </a:rPr>
              <a:t>παραγωγής, </a:t>
            </a:r>
            <a:r>
              <a:rPr lang="el-GR" altLang="el-GR" sz="2200" kern="0" dirty="0">
                <a:solidFill>
                  <a:srgbClr val="000000"/>
                </a:solidFill>
              </a:rPr>
              <a:t>και τον έλεγχο </a:t>
            </a:r>
            <a:r>
              <a:rPr lang="el-GR" altLang="el-GR" sz="2200" kern="0" dirty="0" smtClean="0">
                <a:solidFill>
                  <a:srgbClr val="000000"/>
                </a:solidFill>
              </a:rPr>
              <a:t>αποθεμάτων.</a:t>
            </a:r>
            <a:endParaRPr lang="el-GR" altLang="el-GR" sz="2200" kern="0" dirty="0">
              <a:solidFill>
                <a:srgbClr val="000000"/>
              </a:solidFill>
            </a:endParaRPr>
          </a:p>
          <a:p>
            <a:pPr lvl="2" indent="-342000" eaLnBrk="0" fontAlgn="base" hangingPunct="0">
              <a:spcBef>
                <a:spcPts val="0"/>
              </a:spcBef>
              <a:spcAft>
                <a:spcPct val="0"/>
              </a:spcAft>
              <a:buClr>
                <a:srgbClr val="00CC99"/>
              </a:buClr>
              <a:buFont typeface="Arial" panose="020B0604020202020204" pitchFamily="34" charset="0"/>
              <a:buChar char="●"/>
            </a:pPr>
            <a:r>
              <a:rPr lang="el-GR" altLang="el-GR" sz="2200" kern="0" dirty="0">
                <a:solidFill>
                  <a:srgbClr val="000000"/>
                </a:solidFill>
              </a:rPr>
              <a:t>Απαιτεί μικρό όγκο στοιχείων (παλαιών δεδομένων</a:t>
            </a:r>
            <a:r>
              <a:rPr lang="el-GR" altLang="el-GR" sz="2200" kern="0" dirty="0" smtClean="0">
                <a:solidFill>
                  <a:srgbClr val="000000"/>
                </a:solidFill>
              </a:rPr>
              <a:t>)</a:t>
            </a:r>
            <a:r>
              <a:rPr lang="el-GR" altLang="el-GR" sz="2200" dirty="0" smtClean="0"/>
              <a:t>.</a:t>
            </a:r>
            <a:endParaRPr lang="en-US" altLang="el-GR" sz="2200"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49</a:t>
            </a:fld>
            <a:endParaRPr lang="el-GR" sz="1400" dirty="0">
              <a:solidFill>
                <a:schemeClr val="tx1"/>
              </a:solidFill>
            </a:endParaRPr>
          </a:p>
        </p:txBody>
      </p:sp>
    </p:spTree>
    <p:extLst>
      <p:ext uri="{BB962C8B-B14F-4D97-AF65-F5344CB8AC3E}">
        <p14:creationId xmlns:p14="http://schemas.microsoft.com/office/powerpoint/2010/main" val="2214377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Πρόβλεψη</a:t>
            </a:r>
            <a:endParaRPr lang="el-GR" b="1" dirty="0"/>
          </a:p>
        </p:txBody>
      </p:sp>
      <p:sp>
        <p:nvSpPr>
          <p:cNvPr id="3" name="Θέση περιεχομένου 1"/>
          <p:cNvSpPr>
            <a:spLocks noGrp="1"/>
          </p:cNvSpPr>
          <p:nvPr>
            <p:ph idx="1"/>
          </p:nvPr>
        </p:nvSpPr>
        <p:spPr/>
        <p:txBody>
          <a:bodyPr/>
          <a:lstStyle/>
          <a:p>
            <a:pPr lvl="0" eaLnBrk="0" fontAlgn="base" hangingPunct="0">
              <a:spcBef>
                <a:spcPts val="0"/>
              </a:spcBef>
              <a:spcAft>
                <a:spcPts val="1800"/>
              </a:spcAft>
              <a:buClr>
                <a:srgbClr val="C00000"/>
              </a:buClr>
              <a:buSzPct val="100000"/>
              <a:buFont typeface="Arial" panose="020B0604020202020204" pitchFamily="34" charset="0"/>
              <a:buChar char="●"/>
            </a:pPr>
            <a:r>
              <a:rPr lang="el-GR" altLang="el-GR" dirty="0">
                <a:solidFill>
                  <a:srgbClr val="000000"/>
                </a:solidFill>
              </a:rPr>
              <a:t>Η διαδικασία της πρόβλεψης αφορά ένα μελλοντικό </a:t>
            </a:r>
            <a:r>
              <a:rPr lang="el-GR" altLang="el-GR" dirty="0" smtClean="0">
                <a:solidFill>
                  <a:srgbClr val="000000"/>
                </a:solidFill>
              </a:rPr>
              <a:t>συμβάν.</a:t>
            </a:r>
            <a:endParaRPr lang="en-US" altLang="el-GR" dirty="0">
              <a:solidFill>
                <a:srgbClr val="000000"/>
              </a:solidFill>
            </a:endParaRPr>
          </a:p>
          <a:p>
            <a:pPr lvl="0" eaLnBrk="0" fontAlgn="base" hangingPunct="0">
              <a:spcBef>
                <a:spcPts val="0"/>
              </a:spcBef>
              <a:spcAft>
                <a:spcPts val="1200"/>
              </a:spcAft>
              <a:buClr>
                <a:srgbClr val="C00000"/>
              </a:buClr>
              <a:buSzPct val="100000"/>
              <a:buFont typeface="Arial" panose="020B0604020202020204" pitchFamily="34" charset="0"/>
              <a:buChar char="●"/>
            </a:pPr>
            <a:r>
              <a:rPr lang="el-GR" altLang="el-GR" dirty="0">
                <a:solidFill>
                  <a:srgbClr val="000000"/>
                </a:solidFill>
              </a:rPr>
              <a:t>Βάση στήριξης όλων των επιχειρηματικών </a:t>
            </a:r>
            <a:r>
              <a:rPr lang="el-GR" altLang="el-GR" dirty="0" smtClean="0">
                <a:solidFill>
                  <a:srgbClr val="000000"/>
                </a:solidFill>
              </a:rPr>
              <a:t>αποφάσεων.</a:t>
            </a:r>
            <a:endParaRPr lang="en-US" altLang="el-GR" dirty="0">
              <a:solidFill>
                <a:srgbClr val="000000"/>
              </a:solidFill>
            </a:endParaRPr>
          </a:p>
          <a:p>
            <a:pPr lvl="2" indent="-342000" eaLnBrk="0" fontAlgn="base" hangingPunct="0">
              <a:spcBef>
                <a:spcPts val="0"/>
              </a:spcBef>
              <a:spcAft>
                <a:spcPts val="600"/>
              </a:spcAft>
              <a:buClr>
                <a:srgbClr val="00CC99"/>
              </a:buClr>
              <a:buFont typeface="Arial" panose="020B0604020202020204" pitchFamily="34" charset="0"/>
              <a:buChar char="●"/>
            </a:pPr>
            <a:r>
              <a:rPr lang="el-GR" altLang="el-GR" sz="2800" dirty="0" smtClean="0"/>
              <a:t>Παραγωγή.</a:t>
            </a:r>
            <a:endParaRPr lang="en-US" altLang="el-GR" sz="2800" dirty="0"/>
          </a:p>
          <a:p>
            <a:pPr lvl="2" indent="-342000" eaLnBrk="0" fontAlgn="base" hangingPunct="0">
              <a:spcBef>
                <a:spcPts val="0"/>
              </a:spcBef>
              <a:spcAft>
                <a:spcPts val="600"/>
              </a:spcAft>
              <a:buClr>
                <a:srgbClr val="00CC99"/>
              </a:buClr>
              <a:buFont typeface="Arial" panose="020B0604020202020204" pitchFamily="34" charset="0"/>
              <a:buChar char="●"/>
            </a:pPr>
            <a:r>
              <a:rPr lang="el-GR" altLang="el-GR" sz="2800" dirty="0" smtClean="0"/>
              <a:t>Αποθέματα.</a:t>
            </a:r>
            <a:endParaRPr lang="en-US" altLang="el-GR" sz="2800" dirty="0"/>
          </a:p>
          <a:p>
            <a:pPr lvl="2" indent="-342000" eaLnBrk="0" fontAlgn="base" hangingPunct="0">
              <a:spcBef>
                <a:spcPts val="0"/>
              </a:spcBef>
              <a:spcAft>
                <a:spcPts val="600"/>
              </a:spcAft>
              <a:buClr>
                <a:srgbClr val="00CC99"/>
              </a:buClr>
              <a:buFont typeface="Arial" panose="020B0604020202020204" pitchFamily="34" charset="0"/>
              <a:buChar char="●"/>
            </a:pPr>
            <a:r>
              <a:rPr lang="el-GR" altLang="el-GR" sz="2800" dirty="0" smtClean="0"/>
              <a:t>Προσωπικό.</a:t>
            </a:r>
            <a:endParaRPr lang="en-US" altLang="el-GR" sz="2800" dirty="0"/>
          </a:p>
          <a:p>
            <a:pPr lvl="2" indent="-342000" eaLnBrk="0" fontAlgn="base" hangingPunct="0">
              <a:spcBef>
                <a:spcPts val="0"/>
              </a:spcBef>
              <a:spcAft>
                <a:spcPct val="0"/>
              </a:spcAft>
              <a:buClr>
                <a:srgbClr val="00CC99"/>
              </a:buClr>
              <a:buFont typeface="Arial" panose="020B0604020202020204" pitchFamily="34" charset="0"/>
              <a:buChar char="●"/>
            </a:pPr>
            <a:r>
              <a:rPr lang="el-GR" altLang="el-GR" sz="2800" dirty="0"/>
              <a:t>Υποδομές / </a:t>
            </a:r>
            <a:r>
              <a:rPr lang="el-GR" altLang="el-GR" sz="2800" dirty="0" smtClean="0"/>
              <a:t>εγκαταστάσεις.</a:t>
            </a:r>
            <a:endParaRPr lang="en-US" altLang="el-GR" sz="280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5</a:t>
            </a:fld>
            <a:endParaRPr lang="el-GR" sz="1400" dirty="0">
              <a:solidFill>
                <a:schemeClr val="tx1"/>
              </a:solidFill>
            </a:endParaRPr>
          </a:p>
        </p:txBody>
      </p:sp>
    </p:spTree>
    <p:extLst>
      <p:ext uri="{BB962C8B-B14F-4D97-AF65-F5344CB8AC3E}">
        <p14:creationId xmlns:p14="http://schemas.microsoft.com/office/powerpoint/2010/main" val="2054199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a:t>Μέθοδος εκθετικής </a:t>
            </a:r>
            <a:r>
              <a:rPr lang="el-GR" b="1" dirty="0" smtClean="0"/>
              <a:t>εξομάλυνσης (2 από 4)</a:t>
            </a:r>
            <a:endParaRPr lang="el-GR" dirty="0"/>
          </a:p>
        </p:txBody>
      </p:sp>
      <p:sp>
        <p:nvSpPr>
          <p:cNvPr id="3" name="Θέση περιεχομένου 1"/>
          <p:cNvSpPr>
            <a:spLocks noGrp="1"/>
          </p:cNvSpPr>
          <p:nvPr>
            <p:ph idx="1"/>
          </p:nvPr>
        </p:nvSpPr>
        <p:spPr/>
        <p:txBody>
          <a:bodyPr>
            <a:normAutofit/>
          </a:bodyPr>
          <a:lstStyle/>
          <a:p>
            <a:pPr lvl="0" eaLnBrk="0" fontAlgn="base" hangingPunct="0">
              <a:spcBef>
                <a:spcPts val="0"/>
              </a:spcBef>
              <a:buClr>
                <a:srgbClr val="C00000"/>
              </a:buClr>
              <a:buSzPct val="100000"/>
              <a:buFont typeface="Arial" panose="020B0604020202020204" pitchFamily="34" charset="0"/>
              <a:buChar char="●"/>
            </a:pPr>
            <a:endParaRPr lang="el-GR" altLang="el-GR" sz="2800" kern="0" dirty="0" smtClean="0">
              <a:solidFill>
                <a:srgbClr val="000000"/>
              </a:solidFill>
            </a:endParaRPr>
          </a:p>
          <a:p>
            <a:pPr lvl="0" eaLnBrk="0" fontAlgn="base" hangingPunct="0">
              <a:spcBef>
                <a:spcPts val="0"/>
              </a:spcBef>
              <a:spcAft>
                <a:spcPts val="2400"/>
              </a:spcAft>
              <a:buClr>
                <a:srgbClr val="C00000"/>
              </a:buClr>
              <a:buSzPct val="100000"/>
              <a:buFont typeface="Arial" panose="020B0604020202020204" pitchFamily="34" charset="0"/>
              <a:buChar char="●"/>
            </a:pPr>
            <a:r>
              <a:rPr lang="el-GR" altLang="el-GR" sz="2800" kern="0" dirty="0" smtClean="0">
                <a:solidFill>
                  <a:srgbClr val="000000"/>
                </a:solidFill>
              </a:rPr>
              <a:t>Τα </a:t>
            </a:r>
            <a:r>
              <a:rPr lang="el-GR" altLang="el-GR" sz="2800" kern="0" dirty="0">
                <a:solidFill>
                  <a:srgbClr val="000000"/>
                </a:solidFill>
              </a:rPr>
              <a:t>πιο πρόσφατα δεδομένα έχουν μεγαλύτερη βαρύτητα στην πρόβλεψη της </a:t>
            </a:r>
            <a:r>
              <a:rPr lang="el-GR" altLang="el-GR" sz="2800" kern="0" dirty="0" smtClean="0">
                <a:solidFill>
                  <a:srgbClr val="000000"/>
                </a:solidFill>
              </a:rPr>
              <a:t>ζήτησης, (ο </a:t>
            </a:r>
            <a:r>
              <a:rPr lang="el-GR" altLang="el-GR" sz="2800" kern="0" dirty="0">
                <a:solidFill>
                  <a:srgbClr val="000000"/>
                </a:solidFill>
              </a:rPr>
              <a:t>συντελεστής βαρύτητας μειώνεται σημαντικά με την ηλικία των στοιχείων για τη ζήτηση σε προηγούμενες </a:t>
            </a:r>
            <a:r>
              <a:rPr lang="el-GR" altLang="el-GR" sz="2800" kern="0" dirty="0" smtClean="0">
                <a:solidFill>
                  <a:srgbClr val="000000"/>
                </a:solidFill>
              </a:rPr>
              <a:t>περιόδους).</a:t>
            </a:r>
            <a:endParaRPr lang="el-GR" altLang="el-GR" sz="2800" kern="0" dirty="0">
              <a:solidFill>
                <a:srgbClr val="000000"/>
              </a:solidFill>
            </a:endParaRPr>
          </a:p>
          <a:p>
            <a:pPr lvl="0" eaLnBrk="0" fontAlgn="base" hangingPunct="0">
              <a:spcBef>
                <a:spcPts val="0"/>
              </a:spcBef>
              <a:spcAft>
                <a:spcPts val="1200"/>
              </a:spcAft>
              <a:buClr>
                <a:srgbClr val="C00000"/>
              </a:buClr>
              <a:buSzPct val="100000"/>
              <a:buFont typeface="Arial" panose="020B0604020202020204" pitchFamily="34" charset="0"/>
              <a:buChar char="●"/>
            </a:pPr>
            <a:r>
              <a:rPr lang="el-GR" altLang="el-GR" sz="2800" kern="0" dirty="0">
                <a:solidFill>
                  <a:srgbClr val="000000"/>
                </a:solidFill>
              </a:rPr>
              <a:t>Απαιτείται συντελεστής εξομάλυνσης</a:t>
            </a:r>
            <a:r>
              <a:rPr lang="en-US" altLang="el-GR" sz="2800" kern="0" dirty="0">
                <a:solidFill>
                  <a:srgbClr val="000000"/>
                </a:solidFill>
              </a:rPr>
              <a:t> </a:t>
            </a:r>
            <a:r>
              <a:rPr lang="en-US" altLang="el-GR" sz="2800" kern="0" dirty="0" smtClean="0">
                <a:solidFill>
                  <a:srgbClr val="000000"/>
                </a:solidFill>
              </a:rPr>
              <a:t>(</a:t>
            </a:r>
            <a:r>
              <a:rPr lang="el-GR" altLang="el-GR" sz="2800" kern="0" dirty="0" smtClean="0">
                <a:solidFill>
                  <a:srgbClr val="000000"/>
                </a:solidFill>
              </a:rPr>
              <a:t>α</a:t>
            </a:r>
            <a:r>
              <a:rPr lang="en-US" altLang="el-GR" sz="2800" kern="0" dirty="0" smtClean="0">
                <a:solidFill>
                  <a:srgbClr val="000000"/>
                </a:solidFill>
              </a:rPr>
              <a:t>)</a:t>
            </a:r>
            <a:r>
              <a:rPr lang="el-GR" altLang="el-GR" sz="2800" kern="0" dirty="0">
                <a:solidFill>
                  <a:srgbClr val="000000"/>
                </a:solidFill>
              </a:rPr>
              <a:t>:</a:t>
            </a:r>
            <a:endParaRPr lang="en-US" altLang="el-GR" sz="2800" kern="0" dirty="0">
              <a:solidFill>
                <a:srgbClr val="000000"/>
              </a:solidFill>
            </a:endParaRPr>
          </a:p>
          <a:p>
            <a:pPr lvl="2" indent="-342000" eaLnBrk="0" fontAlgn="base" hangingPunct="0">
              <a:spcBef>
                <a:spcPts val="0"/>
              </a:spcBef>
              <a:spcAft>
                <a:spcPts val="600"/>
              </a:spcAft>
              <a:buClr>
                <a:srgbClr val="00CC99"/>
              </a:buClr>
              <a:buFont typeface="Arial" panose="020B0604020202020204" pitchFamily="34" charset="0"/>
              <a:buChar char="●"/>
            </a:pPr>
            <a:r>
              <a:rPr lang="el-GR" altLang="el-GR" kern="0" dirty="0">
                <a:solidFill>
                  <a:srgbClr val="000000"/>
                </a:solidFill>
              </a:rPr>
              <a:t>Κυμαίνεται από</a:t>
            </a:r>
            <a:r>
              <a:rPr lang="en-US" altLang="el-GR" kern="0" dirty="0">
                <a:solidFill>
                  <a:srgbClr val="000000"/>
                </a:solidFill>
              </a:rPr>
              <a:t> 0 </a:t>
            </a:r>
            <a:r>
              <a:rPr lang="el-GR" altLang="el-GR" kern="0" dirty="0">
                <a:solidFill>
                  <a:srgbClr val="000000"/>
                </a:solidFill>
              </a:rPr>
              <a:t>έως</a:t>
            </a:r>
            <a:r>
              <a:rPr lang="en-US" altLang="el-GR" kern="0" dirty="0">
                <a:solidFill>
                  <a:srgbClr val="000000"/>
                </a:solidFill>
              </a:rPr>
              <a:t> </a:t>
            </a:r>
            <a:r>
              <a:rPr lang="en-US" altLang="el-GR" kern="0" dirty="0" smtClean="0">
                <a:solidFill>
                  <a:srgbClr val="000000"/>
                </a:solidFill>
              </a:rPr>
              <a:t>1</a:t>
            </a:r>
            <a:r>
              <a:rPr lang="el-GR" altLang="el-GR" kern="0" dirty="0" smtClean="0">
                <a:solidFill>
                  <a:srgbClr val="000000"/>
                </a:solidFill>
              </a:rPr>
              <a:t>.</a:t>
            </a:r>
            <a:endParaRPr lang="en-US" altLang="el-GR" kern="0" dirty="0">
              <a:solidFill>
                <a:srgbClr val="000000"/>
              </a:solidFill>
            </a:endParaRPr>
          </a:p>
          <a:p>
            <a:pPr lvl="2" indent="-342000" eaLnBrk="0" fontAlgn="base" hangingPunct="0">
              <a:spcBef>
                <a:spcPts val="0"/>
              </a:spcBef>
              <a:spcAft>
                <a:spcPct val="0"/>
              </a:spcAft>
              <a:buClr>
                <a:srgbClr val="00CC99"/>
              </a:buClr>
              <a:buFont typeface="Arial" panose="020B0604020202020204" pitchFamily="34" charset="0"/>
              <a:buChar char="●"/>
            </a:pPr>
            <a:r>
              <a:rPr lang="el-GR" altLang="el-GR" kern="0" dirty="0">
                <a:solidFill>
                  <a:srgbClr val="000000"/>
                </a:solidFill>
              </a:rPr>
              <a:t>Επιλέγεται </a:t>
            </a:r>
            <a:r>
              <a:rPr lang="el-GR" altLang="el-GR" kern="0" dirty="0" smtClean="0">
                <a:solidFill>
                  <a:srgbClr val="000000"/>
                </a:solidFill>
              </a:rPr>
              <a:t>υποκειμενικά</a:t>
            </a:r>
            <a:r>
              <a:rPr lang="el-GR" altLang="el-GR" dirty="0" smtClean="0"/>
              <a:t>.</a:t>
            </a:r>
            <a:endParaRPr lang="en-US" altLang="el-GR"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50</a:t>
            </a:fld>
            <a:endParaRPr lang="el-GR" sz="1400" dirty="0">
              <a:solidFill>
                <a:schemeClr val="tx1"/>
              </a:solidFill>
            </a:endParaRPr>
          </a:p>
        </p:txBody>
      </p:sp>
    </p:spTree>
    <p:extLst>
      <p:ext uri="{BB962C8B-B14F-4D97-AF65-F5344CB8AC3E}">
        <p14:creationId xmlns:p14="http://schemas.microsoft.com/office/powerpoint/2010/main" val="6565118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a:t>Μέθοδος εκθετικής εξομάλυνσης </a:t>
            </a:r>
            <a:r>
              <a:rPr lang="el-GR" b="1" dirty="0" smtClean="0"/>
              <a:t>(3 </a:t>
            </a:r>
            <a:r>
              <a:rPr lang="el-GR" b="1" dirty="0"/>
              <a:t>από 4</a:t>
            </a:r>
            <a:r>
              <a:rPr lang="el-GR" b="1" dirty="0" smtClean="0"/>
              <a:t>)</a:t>
            </a:r>
            <a:endParaRPr lang="el-GR" dirty="0"/>
          </a:p>
        </p:txBody>
      </p:sp>
      <p:sp>
        <p:nvSpPr>
          <p:cNvPr id="3" name="Θέση περιεχομένου 1"/>
          <p:cNvSpPr>
            <a:spLocks noGrp="1"/>
          </p:cNvSpPr>
          <p:nvPr>
            <p:ph idx="1"/>
          </p:nvPr>
        </p:nvSpPr>
        <p:spPr>
          <a:xfrm>
            <a:off x="457200" y="1711349"/>
            <a:ext cx="8229600" cy="4525963"/>
          </a:xfrm>
        </p:spPr>
        <p:txBody>
          <a:bodyPr>
            <a:normAutofit/>
          </a:bodyPr>
          <a:lstStyle/>
          <a:p>
            <a:pPr marL="0" indent="0" algn="ctr" fontAlgn="base">
              <a:spcBef>
                <a:spcPts val="0"/>
              </a:spcBef>
              <a:spcAft>
                <a:spcPts val="600"/>
              </a:spcAft>
              <a:buNone/>
            </a:pPr>
            <a:r>
              <a:rPr lang="el-GR" altLang="el-GR" sz="2400" dirty="0" smtClean="0">
                <a:solidFill>
                  <a:srgbClr val="000000"/>
                </a:solidFill>
                <a:cs typeface="Times New Roman" pitchFamily="18" charset="0"/>
              </a:rPr>
              <a:t>Τρέχουσα </a:t>
            </a:r>
            <a:r>
              <a:rPr lang="el-GR" altLang="el-GR" sz="2400" dirty="0">
                <a:solidFill>
                  <a:srgbClr val="000000"/>
                </a:solidFill>
                <a:cs typeface="Times New Roman" pitchFamily="18" charset="0"/>
              </a:rPr>
              <a:t>πρόβλεψη </a:t>
            </a:r>
            <a:r>
              <a:rPr lang="el-GR" altLang="el-GR" sz="2400" dirty="0" smtClean="0">
                <a:solidFill>
                  <a:srgbClr val="000000"/>
                </a:solidFill>
                <a:cs typeface="Times New Roman" pitchFamily="18" charset="0"/>
              </a:rPr>
              <a:t>=</a:t>
            </a:r>
            <a:endParaRPr lang="el-GR" altLang="el-GR" sz="2400" dirty="0" smtClean="0">
              <a:solidFill>
                <a:srgbClr val="000000"/>
              </a:solidFill>
            </a:endParaRPr>
          </a:p>
          <a:p>
            <a:pPr marL="0" indent="0" algn="ctr" fontAlgn="base">
              <a:spcBef>
                <a:spcPts val="0"/>
              </a:spcBef>
              <a:spcAft>
                <a:spcPts val="2400"/>
              </a:spcAft>
              <a:buNone/>
            </a:pPr>
            <a:r>
              <a:rPr lang="el-GR" altLang="el-GR" sz="2400" b="1" dirty="0" smtClean="0">
                <a:solidFill>
                  <a:srgbClr val="000000"/>
                </a:solidFill>
              </a:rPr>
              <a:t>α</a:t>
            </a:r>
            <a:r>
              <a:rPr lang="el-GR" altLang="el-GR" sz="2400" dirty="0" smtClean="0">
                <a:solidFill>
                  <a:srgbClr val="000000"/>
                </a:solidFill>
              </a:rPr>
              <a:t> </a:t>
            </a:r>
            <a:r>
              <a:rPr lang="el-GR" altLang="el-GR" sz="2400" dirty="0" smtClean="0">
                <a:solidFill>
                  <a:srgbClr val="000000"/>
                </a:solidFill>
                <a:cs typeface="Times New Roman" pitchFamily="18" charset="0"/>
              </a:rPr>
              <a:t>(</a:t>
            </a:r>
            <a:r>
              <a:rPr lang="el-GR" altLang="el-GR" sz="2400" i="1" dirty="0" smtClean="0">
                <a:solidFill>
                  <a:srgbClr val="000000"/>
                </a:solidFill>
                <a:cs typeface="Times New Roman" pitchFamily="18" charset="0"/>
              </a:rPr>
              <a:t>προηγούμενη </a:t>
            </a:r>
            <a:r>
              <a:rPr lang="el-GR" altLang="el-GR" sz="2400" i="1" dirty="0">
                <a:solidFill>
                  <a:srgbClr val="000000"/>
                </a:solidFill>
                <a:cs typeface="Times New Roman" pitchFamily="18" charset="0"/>
              </a:rPr>
              <a:t>ζήτηση</a:t>
            </a:r>
            <a:r>
              <a:rPr lang="el-GR" altLang="el-GR" sz="2400" dirty="0" smtClean="0">
                <a:solidFill>
                  <a:srgbClr val="000000"/>
                </a:solidFill>
                <a:cs typeface="Times New Roman" pitchFamily="18" charset="0"/>
              </a:rPr>
              <a:t>)+(1 - </a:t>
            </a:r>
            <a:r>
              <a:rPr lang="el-GR" altLang="el-GR" sz="2400" b="1" dirty="0" smtClean="0">
                <a:solidFill>
                  <a:srgbClr val="000000"/>
                </a:solidFill>
                <a:cs typeface="Times New Roman" pitchFamily="18" charset="0"/>
              </a:rPr>
              <a:t>α</a:t>
            </a:r>
            <a:r>
              <a:rPr lang="el-GR" altLang="el-GR" sz="2400" dirty="0" smtClean="0">
                <a:solidFill>
                  <a:srgbClr val="000000"/>
                </a:solidFill>
                <a:cs typeface="Times New Roman" pitchFamily="18" charset="0"/>
              </a:rPr>
              <a:t>) (</a:t>
            </a:r>
            <a:r>
              <a:rPr lang="el-GR" altLang="el-GR" sz="2400" i="1" dirty="0">
                <a:solidFill>
                  <a:srgbClr val="000000"/>
                </a:solidFill>
                <a:cs typeface="Times New Roman" pitchFamily="18" charset="0"/>
              </a:rPr>
              <a:t>προηγούμενη πρόβλεψη</a:t>
            </a:r>
            <a:r>
              <a:rPr lang="el-GR" altLang="el-GR" sz="2400" dirty="0" smtClean="0">
                <a:solidFill>
                  <a:srgbClr val="000000"/>
                </a:solidFill>
                <a:cs typeface="Times New Roman" pitchFamily="18" charset="0"/>
              </a:rPr>
              <a:t>).</a:t>
            </a:r>
          </a:p>
          <a:p>
            <a:pPr marL="0" lvl="0" indent="0" algn="ctr" fontAlgn="base">
              <a:spcBef>
                <a:spcPts val="0"/>
              </a:spcBef>
              <a:spcAft>
                <a:spcPts val="1200"/>
              </a:spcAft>
              <a:buNone/>
            </a:pPr>
            <a:r>
              <a:rPr lang="el-GR" altLang="el-GR" sz="2400" i="1" dirty="0" smtClean="0">
                <a:solidFill>
                  <a:srgbClr val="000000"/>
                </a:solidFill>
                <a:cs typeface="Times New Roman" pitchFamily="18" charset="0"/>
              </a:rPr>
              <a:t>Υ΄</a:t>
            </a:r>
            <a:r>
              <a:rPr lang="en-US" altLang="el-GR" sz="2400" i="1" baseline="-25000" dirty="0" smtClean="0">
                <a:solidFill>
                  <a:srgbClr val="000000"/>
                </a:solidFill>
                <a:cs typeface="Times New Roman" pitchFamily="18" charset="0"/>
              </a:rPr>
              <a:t>t+1 </a:t>
            </a:r>
            <a:r>
              <a:rPr lang="el-GR" altLang="el-GR" sz="2400" i="1" baseline="-25000" dirty="0" smtClean="0">
                <a:solidFill>
                  <a:srgbClr val="000000"/>
                </a:solidFill>
                <a:cs typeface="Times New Roman" pitchFamily="18" charset="0"/>
              </a:rPr>
              <a:t> </a:t>
            </a:r>
            <a:r>
              <a:rPr lang="en-US" altLang="el-GR" sz="2400" dirty="0" smtClean="0">
                <a:solidFill>
                  <a:srgbClr val="000000"/>
                </a:solidFill>
                <a:cs typeface="Times New Roman" pitchFamily="18" charset="0"/>
              </a:rPr>
              <a:t>=</a:t>
            </a:r>
            <a:r>
              <a:rPr lang="el-GR" altLang="el-GR" sz="2400" dirty="0" smtClean="0">
                <a:solidFill>
                  <a:srgbClr val="000000"/>
                </a:solidFill>
                <a:cs typeface="Times New Roman" pitchFamily="18" charset="0"/>
              </a:rPr>
              <a:t> </a:t>
            </a:r>
            <a:r>
              <a:rPr lang="el-GR" altLang="el-GR" sz="2400" i="1" dirty="0" err="1" smtClean="0">
                <a:solidFill>
                  <a:srgbClr val="000000"/>
                </a:solidFill>
                <a:cs typeface="Times New Roman" pitchFamily="18" charset="0"/>
              </a:rPr>
              <a:t>αΥ</a:t>
            </a:r>
            <a:r>
              <a:rPr lang="en-US" altLang="el-GR" sz="2400" i="1" baseline="-25000" dirty="0" smtClean="0">
                <a:solidFill>
                  <a:srgbClr val="000000"/>
                </a:solidFill>
                <a:cs typeface="Times New Roman" pitchFamily="18" charset="0"/>
              </a:rPr>
              <a:t>t</a:t>
            </a:r>
            <a:r>
              <a:rPr lang="en-US" altLang="el-GR" sz="2400" i="1" dirty="0" smtClean="0">
                <a:solidFill>
                  <a:srgbClr val="000000"/>
                </a:solidFill>
                <a:cs typeface="Times New Roman" pitchFamily="18" charset="0"/>
              </a:rPr>
              <a:t> </a:t>
            </a:r>
            <a:r>
              <a:rPr lang="el-GR" altLang="el-GR" sz="2400" i="1" dirty="0" smtClean="0">
                <a:solidFill>
                  <a:srgbClr val="000000"/>
                </a:solidFill>
                <a:cs typeface="Times New Roman" pitchFamily="18" charset="0"/>
              </a:rPr>
              <a:t> </a:t>
            </a:r>
            <a:r>
              <a:rPr lang="en-US" altLang="el-GR" sz="2400" dirty="0" smtClean="0">
                <a:solidFill>
                  <a:srgbClr val="000000"/>
                </a:solidFill>
                <a:cs typeface="Times New Roman" pitchFamily="18" charset="0"/>
              </a:rPr>
              <a:t>+ (1 – </a:t>
            </a:r>
            <a:r>
              <a:rPr lang="el-GR" altLang="el-GR" sz="2400" i="1" dirty="0" smtClean="0">
                <a:solidFill>
                  <a:srgbClr val="000000"/>
                </a:solidFill>
                <a:cs typeface="Times New Roman" pitchFamily="18" charset="0"/>
              </a:rPr>
              <a:t>α</a:t>
            </a:r>
            <a:r>
              <a:rPr lang="el-GR" altLang="el-GR" sz="2400" dirty="0" smtClean="0">
                <a:solidFill>
                  <a:srgbClr val="000000"/>
                </a:solidFill>
                <a:cs typeface="Times New Roman" pitchFamily="18" charset="0"/>
              </a:rPr>
              <a:t>) </a:t>
            </a:r>
            <a:r>
              <a:rPr lang="el-GR" altLang="el-GR" sz="2400" i="1" dirty="0" smtClean="0">
                <a:solidFill>
                  <a:srgbClr val="000000"/>
                </a:solidFill>
                <a:cs typeface="Times New Roman" pitchFamily="18" charset="0"/>
              </a:rPr>
              <a:t>Υ΄</a:t>
            </a:r>
            <a:r>
              <a:rPr lang="en-US" altLang="el-GR" sz="2400" i="1" baseline="-25000" dirty="0" smtClean="0">
                <a:solidFill>
                  <a:srgbClr val="000000"/>
                </a:solidFill>
                <a:cs typeface="Times New Roman" pitchFamily="18" charset="0"/>
              </a:rPr>
              <a:t>t</a:t>
            </a:r>
            <a:r>
              <a:rPr lang="el-GR" altLang="el-GR" sz="2400" i="1" dirty="0" smtClean="0">
                <a:solidFill>
                  <a:srgbClr val="000000"/>
                </a:solidFill>
                <a:cs typeface="Times New Roman" pitchFamily="18" charset="0"/>
              </a:rPr>
              <a:t> ,  </a:t>
            </a:r>
            <a:r>
              <a:rPr lang="el-GR" altLang="el-GR" sz="2400" dirty="0" smtClean="0">
                <a:solidFill>
                  <a:srgbClr val="000000"/>
                </a:solidFill>
                <a:cs typeface="Times New Roman" pitchFamily="18" charset="0"/>
              </a:rPr>
              <a:t>ή  </a:t>
            </a:r>
            <a:r>
              <a:rPr lang="el-GR" altLang="el-GR" sz="2400" i="1" dirty="0" smtClean="0">
                <a:solidFill>
                  <a:srgbClr val="000000"/>
                </a:solidFill>
                <a:cs typeface="Times New Roman" pitchFamily="18" charset="0"/>
              </a:rPr>
              <a:t>Υ</a:t>
            </a:r>
            <a:r>
              <a:rPr lang="en-US" altLang="el-GR" sz="2400" i="1" baseline="-25000" dirty="0" smtClean="0">
                <a:solidFill>
                  <a:srgbClr val="000000"/>
                </a:solidFill>
                <a:cs typeface="Times New Roman" pitchFamily="18" charset="0"/>
              </a:rPr>
              <a:t>t+1 </a:t>
            </a:r>
            <a:r>
              <a:rPr lang="el-GR" altLang="el-GR" sz="2400" i="1" baseline="-25000" dirty="0" smtClean="0">
                <a:solidFill>
                  <a:srgbClr val="000000"/>
                </a:solidFill>
                <a:cs typeface="Times New Roman" pitchFamily="18" charset="0"/>
              </a:rPr>
              <a:t> </a:t>
            </a:r>
            <a:r>
              <a:rPr lang="en-US" altLang="el-GR" sz="2400" dirty="0" smtClean="0">
                <a:solidFill>
                  <a:srgbClr val="000000"/>
                </a:solidFill>
                <a:cs typeface="Times New Roman" pitchFamily="18" charset="0"/>
              </a:rPr>
              <a:t>= </a:t>
            </a:r>
            <a:r>
              <a:rPr lang="el-GR" altLang="el-GR" sz="2400" i="1" dirty="0">
                <a:solidFill>
                  <a:srgbClr val="000000"/>
                </a:solidFill>
                <a:cs typeface="Times New Roman" pitchFamily="18" charset="0"/>
              </a:rPr>
              <a:t>Υ΄</a:t>
            </a:r>
            <a:r>
              <a:rPr lang="en-US" altLang="el-GR" sz="2400" i="1" baseline="-25000" dirty="0">
                <a:solidFill>
                  <a:srgbClr val="000000"/>
                </a:solidFill>
                <a:cs typeface="Times New Roman" pitchFamily="18" charset="0"/>
              </a:rPr>
              <a:t>t</a:t>
            </a:r>
            <a:r>
              <a:rPr lang="el-GR" altLang="el-GR" sz="2400" i="1" dirty="0">
                <a:solidFill>
                  <a:srgbClr val="000000"/>
                </a:solidFill>
                <a:cs typeface="Times New Roman" pitchFamily="18" charset="0"/>
              </a:rPr>
              <a:t> </a:t>
            </a:r>
            <a:r>
              <a:rPr lang="en-US" altLang="el-GR" sz="2400" i="1" dirty="0" smtClean="0">
                <a:solidFill>
                  <a:srgbClr val="000000"/>
                </a:solidFill>
                <a:cs typeface="Times New Roman" pitchFamily="18" charset="0"/>
              </a:rPr>
              <a:t> </a:t>
            </a:r>
            <a:r>
              <a:rPr lang="en-US" altLang="el-GR" sz="2400" dirty="0" smtClean="0">
                <a:solidFill>
                  <a:srgbClr val="000000"/>
                </a:solidFill>
                <a:cs typeface="Times New Roman" pitchFamily="18" charset="0"/>
              </a:rPr>
              <a:t>+</a:t>
            </a:r>
            <a:r>
              <a:rPr lang="en-US" altLang="el-GR" sz="2400" i="1" dirty="0" smtClean="0">
                <a:solidFill>
                  <a:srgbClr val="000000"/>
                </a:solidFill>
                <a:cs typeface="Times New Roman" pitchFamily="18" charset="0"/>
              </a:rPr>
              <a:t> </a:t>
            </a:r>
            <a:r>
              <a:rPr lang="el-GR" altLang="el-GR" sz="2400" i="1" dirty="0" smtClean="0">
                <a:solidFill>
                  <a:srgbClr val="000000"/>
                </a:solidFill>
                <a:cs typeface="Times New Roman" pitchFamily="18" charset="0"/>
              </a:rPr>
              <a:t>α </a:t>
            </a:r>
            <a:r>
              <a:rPr lang="el-GR" altLang="el-GR" sz="2400" dirty="0" smtClean="0">
                <a:solidFill>
                  <a:srgbClr val="000000"/>
                </a:solidFill>
                <a:cs typeface="Times New Roman" pitchFamily="18" charset="0"/>
              </a:rPr>
              <a:t>(</a:t>
            </a:r>
            <a:r>
              <a:rPr lang="el-GR" altLang="el-GR" sz="2400" i="1" dirty="0">
                <a:solidFill>
                  <a:srgbClr val="000000"/>
                </a:solidFill>
                <a:cs typeface="Times New Roman" pitchFamily="18" charset="0"/>
              </a:rPr>
              <a:t>Υ</a:t>
            </a:r>
            <a:r>
              <a:rPr lang="en-US" altLang="el-GR" sz="2400" i="1" baseline="-25000" dirty="0">
                <a:solidFill>
                  <a:srgbClr val="000000"/>
                </a:solidFill>
                <a:cs typeface="Times New Roman" pitchFamily="18" charset="0"/>
              </a:rPr>
              <a:t>t</a:t>
            </a:r>
            <a:r>
              <a:rPr lang="en-US" altLang="el-GR" sz="2400" i="1" dirty="0">
                <a:solidFill>
                  <a:srgbClr val="000000"/>
                </a:solidFill>
                <a:cs typeface="Times New Roman" pitchFamily="18" charset="0"/>
              </a:rPr>
              <a:t> </a:t>
            </a:r>
            <a:r>
              <a:rPr lang="el-GR" altLang="el-GR" sz="2400" i="1" dirty="0" smtClean="0">
                <a:solidFill>
                  <a:srgbClr val="000000"/>
                </a:solidFill>
                <a:cs typeface="Times New Roman" pitchFamily="18" charset="0"/>
              </a:rPr>
              <a:t> - </a:t>
            </a:r>
            <a:r>
              <a:rPr lang="el-GR" altLang="el-GR" sz="2400" i="1" dirty="0">
                <a:solidFill>
                  <a:srgbClr val="000000"/>
                </a:solidFill>
                <a:cs typeface="Times New Roman" pitchFamily="18" charset="0"/>
              </a:rPr>
              <a:t>Υ΄</a:t>
            </a:r>
            <a:r>
              <a:rPr lang="en-US" altLang="el-GR" sz="2400" i="1" baseline="-25000" dirty="0">
                <a:solidFill>
                  <a:srgbClr val="000000"/>
                </a:solidFill>
                <a:cs typeface="Times New Roman" pitchFamily="18" charset="0"/>
              </a:rPr>
              <a:t>t</a:t>
            </a:r>
            <a:r>
              <a:rPr lang="el-GR" altLang="el-GR" sz="2400" i="1" dirty="0">
                <a:solidFill>
                  <a:srgbClr val="000000"/>
                </a:solidFill>
                <a:cs typeface="Times New Roman" pitchFamily="18" charset="0"/>
              </a:rPr>
              <a:t> </a:t>
            </a:r>
            <a:r>
              <a:rPr lang="el-GR" altLang="el-GR" sz="2400" dirty="0" smtClean="0">
                <a:solidFill>
                  <a:srgbClr val="000000"/>
                </a:solidFill>
                <a:cs typeface="Times New Roman" pitchFamily="18" charset="0"/>
              </a:rPr>
              <a:t>).</a:t>
            </a:r>
          </a:p>
          <a:p>
            <a:pPr marL="400050" lvl="1" indent="0" fontAlgn="base">
              <a:spcBef>
                <a:spcPts val="0"/>
              </a:spcBef>
              <a:spcAft>
                <a:spcPts val="2400"/>
              </a:spcAft>
              <a:buNone/>
            </a:pPr>
            <a:r>
              <a:rPr lang="el-GR" altLang="el-GR" sz="2000" i="1" dirty="0" smtClean="0">
                <a:solidFill>
                  <a:srgbClr val="000000"/>
                </a:solidFill>
                <a:cs typeface="Times New Roman" pitchFamily="18" charset="0"/>
              </a:rPr>
              <a:t>Όπου </a:t>
            </a:r>
            <a:r>
              <a:rPr lang="el-GR" altLang="el-GR" sz="2000" b="1" i="1" dirty="0" smtClean="0">
                <a:solidFill>
                  <a:srgbClr val="000000"/>
                </a:solidFill>
                <a:cs typeface="Times New Roman" pitchFamily="18" charset="0"/>
              </a:rPr>
              <a:t>α</a:t>
            </a:r>
            <a:r>
              <a:rPr lang="el-GR" altLang="el-GR" sz="2000" i="1" dirty="0" smtClean="0">
                <a:solidFill>
                  <a:srgbClr val="000000"/>
                </a:solidFill>
                <a:cs typeface="Times New Roman" pitchFamily="18" charset="0"/>
              </a:rPr>
              <a:t>, η σταθερά εξομάλυνσης </a:t>
            </a:r>
            <a:r>
              <a:rPr lang="el-GR" altLang="el-GR" sz="2000" i="1" dirty="0">
                <a:solidFill>
                  <a:srgbClr val="000000"/>
                </a:solidFill>
                <a:cs typeface="Times New Roman" pitchFamily="18" charset="0"/>
              </a:rPr>
              <a:t>που παίρνει τιμές μεταξύ 0 και </a:t>
            </a:r>
            <a:r>
              <a:rPr lang="el-GR" altLang="el-GR" sz="2000" i="1" dirty="0" smtClean="0">
                <a:solidFill>
                  <a:srgbClr val="000000"/>
                </a:solidFill>
                <a:cs typeface="Times New Roman" pitchFamily="18" charset="0"/>
              </a:rPr>
              <a:t>1.</a:t>
            </a:r>
            <a:endParaRPr lang="el-GR" altLang="el-GR" sz="2000" i="1" dirty="0">
              <a:solidFill>
                <a:srgbClr val="000000"/>
              </a:solidFill>
              <a:cs typeface="Times New Roman" pitchFamily="18" charset="0"/>
            </a:endParaRPr>
          </a:p>
          <a:p>
            <a:pPr lvl="1" fontAlgn="base">
              <a:spcBef>
                <a:spcPts val="0"/>
              </a:spcBef>
              <a:spcAft>
                <a:spcPts val="600"/>
              </a:spcAft>
              <a:buClr>
                <a:srgbClr val="00CC99"/>
              </a:buClr>
              <a:buFont typeface="Arial" panose="020B0604020202020204" pitchFamily="34" charset="0"/>
              <a:buChar char="●"/>
            </a:pPr>
            <a:r>
              <a:rPr lang="el-GR" altLang="el-GR" sz="2200" dirty="0" smtClean="0">
                <a:solidFill>
                  <a:srgbClr val="000000"/>
                </a:solidFill>
                <a:cs typeface="Times New Roman" pitchFamily="18" charset="0"/>
              </a:rPr>
              <a:t>Όταν </a:t>
            </a:r>
            <a:r>
              <a:rPr lang="el-GR" altLang="el-GR" sz="2200" dirty="0">
                <a:solidFill>
                  <a:srgbClr val="000000"/>
                </a:solidFill>
                <a:cs typeface="Times New Roman" pitchFamily="18" charset="0"/>
              </a:rPr>
              <a:t>η </a:t>
            </a:r>
            <a:r>
              <a:rPr lang="el-GR" altLang="el-GR" sz="2200" i="1" dirty="0">
                <a:solidFill>
                  <a:srgbClr val="000000"/>
                </a:solidFill>
                <a:cs typeface="Times New Roman" pitchFamily="18" charset="0"/>
              </a:rPr>
              <a:t>α</a:t>
            </a:r>
            <a:r>
              <a:rPr lang="el-GR" altLang="el-GR" sz="2200" dirty="0">
                <a:solidFill>
                  <a:srgbClr val="000000"/>
                </a:solidFill>
                <a:cs typeface="Times New Roman" pitchFamily="18" charset="0"/>
              </a:rPr>
              <a:t> τείνει προς την τιμή 0, μεγαλύτερη βαρύτητα δίνεται σε ιστορικά </a:t>
            </a:r>
            <a:r>
              <a:rPr lang="el-GR" altLang="el-GR" sz="2200" dirty="0" smtClean="0">
                <a:solidFill>
                  <a:srgbClr val="000000"/>
                </a:solidFill>
                <a:cs typeface="Times New Roman" pitchFamily="18" charset="0"/>
              </a:rPr>
              <a:t>στοιχεία.</a:t>
            </a:r>
            <a:endParaRPr lang="el-GR" altLang="el-GR" sz="2200" dirty="0">
              <a:solidFill>
                <a:srgbClr val="000000"/>
              </a:solidFill>
              <a:cs typeface="Times New Roman" pitchFamily="18" charset="0"/>
            </a:endParaRPr>
          </a:p>
          <a:p>
            <a:pPr lvl="1" fontAlgn="base">
              <a:spcBef>
                <a:spcPts val="0"/>
              </a:spcBef>
              <a:spcAft>
                <a:spcPts val="1200"/>
              </a:spcAft>
              <a:buClr>
                <a:srgbClr val="00CC99"/>
              </a:buClr>
              <a:buFont typeface="Arial" panose="020B0604020202020204" pitchFamily="34" charset="0"/>
              <a:buChar char="●"/>
            </a:pPr>
            <a:r>
              <a:rPr lang="el-GR" altLang="el-GR" sz="2200" dirty="0" smtClean="0">
                <a:solidFill>
                  <a:srgbClr val="000000"/>
                </a:solidFill>
                <a:cs typeface="Times New Roman" pitchFamily="18" charset="0"/>
              </a:rPr>
              <a:t>Όταν </a:t>
            </a:r>
            <a:r>
              <a:rPr lang="el-GR" altLang="el-GR" sz="2200" dirty="0">
                <a:solidFill>
                  <a:srgbClr val="000000"/>
                </a:solidFill>
                <a:cs typeface="Times New Roman" pitchFamily="18" charset="0"/>
              </a:rPr>
              <a:t>η </a:t>
            </a:r>
            <a:r>
              <a:rPr lang="el-GR" altLang="el-GR" sz="2200" i="1" dirty="0">
                <a:solidFill>
                  <a:srgbClr val="000000"/>
                </a:solidFill>
                <a:cs typeface="Times New Roman" pitchFamily="18" charset="0"/>
              </a:rPr>
              <a:t>α</a:t>
            </a:r>
            <a:r>
              <a:rPr lang="el-GR" altLang="el-GR" sz="2200" dirty="0">
                <a:solidFill>
                  <a:srgbClr val="000000"/>
                </a:solidFill>
                <a:cs typeface="Times New Roman" pitchFamily="18" charset="0"/>
              </a:rPr>
              <a:t> τείνει προς την τιμή 1, μεγάλη βαρύτητα δίνεται στα τρέχοντα </a:t>
            </a:r>
            <a:r>
              <a:rPr lang="el-GR" altLang="el-GR" sz="2200" dirty="0" smtClean="0">
                <a:solidFill>
                  <a:srgbClr val="000000"/>
                </a:solidFill>
                <a:cs typeface="Times New Roman" pitchFamily="18" charset="0"/>
              </a:rPr>
              <a:t>στοιχεία</a:t>
            </a:r>
            <a:r>
              <a:rPr lang="el-GR" altLang="el-GR" sz="2200" dirty="0" smtClean="0"/>
              <a:t>.</a:t>
            </a:r>
          </a:p>
          <a:p>
            <a:pPr indent="-342000" fontAlgn="base">
              <a:spcBef>
                <a:spcPct val="0"/>
              </a:spcBef>
              <a:spcAft>
                <a:spcPct val="0"/>
              </a:spcAft>
              <a:buClr>
                <a:srgbClr val="C00000"/>
              </a:buClr>
              <a:buFont typeface="Arial" panose="020B0604020202020204" pitchFamily="34" charset="0"/>
              <a:buChar char="●"/>
            </a:pPr>
            <a:r>
              <a:rPr lang="el-GR" altLang="el-GR" sz="2000" b="1" dirty="0" smtClean="0">
                <a:solidFill>
                  <a:srgbClr val="000000"/>
                </a:solidFill>
                <a:cs typeface="Times New Roman" pitchFamily="18" charset="0"/>
              </a:rPr>
              <a:t>Παράδειγμα</a:t>
            </a:r>
            <a:r>
              <a:rPr lang="en-US" altLang="el-GR" sz="2000" dirty="0" smtClean="0">
                <a:solidFill>
                  <a:srgbClr val="000000"/>
                </a:solidFill>
                <a:cs typeface="Times New Roman" pitchFamily="18" charset="0"/>
              </a:rPr>
              <a:t>:</a:t>
            </a:r>
            <a:r>
              <a:rPr lang="el-GR" altLang="el-GR" sz="2000" dirty="0" smtClean="0">
                <a:solidFill>
                  <a:srgbClr val="000000"/>
                </a:solidFill>
                <a:cs typeface="Times New Roman" pitchFamily="18" charset="0"/>
              </a:rPr>
              <a:t> Πρόβλεψη Ιουλίου = </a:t>
            </a:r>
            <a:r>
              <a:rPr lang="el-GR" altLang="el-GR" sz="2000" dirty="0">
                <a:solidFill>
                  <a:srgbClr val="000000"/>
                </a:solidFill>
                <a:cs typeface="Times New Roman" pitchFamily="18" charset="0"/>
              </a:rPr>
              <a:t>α </a:t>
            </a:r>
            <a:r>
              <a:rPr lang="el-GR" altLang="el-GR" sz="2000" dirty="0" smtClean="0">
                <a:solidFill>
                  <a:srgbClr val="000000"/>
                </a:solidFill>
                <a:cs typeface="Times New Roman" pitchFamily="18" charset="0"/>
              </a:rPr>
              <a:t>(</a:t>
            </a:r>
            <a:r>
              <a:rPr lang="el-GR" altLang="el-GR" sz="2000" dirty="0">
                <a:solidFill>
                  <a:srgbClr val="000000"/>
                </a:solidFill>
                <a:cs typeface="Times New Roman" pitchFamily="18" charset="0"/>
              </a:rPr>
              <a:t>ζ</a:t>
            </a:r>
            <a:r>
              <a:rPr lang="el-GR" altLang="el-GR" sz="2000" dirty="0" smtClean="0">
                <a:solidFill>
                  <a:srgbClr val="000000"/>
                </a:solidFill>
                <a:cs typeface="Times New Roman" pitchFamily="18" charset="0"/>
              </a:rPr>
              <a:t>ήτηση Ιουνίου) </a:t>
            </a:r>
            <a:r>
              <a:rPr lang="el-GR" altLang="el-GR" sz="2000" dirty="0">
                <a:solidFill>
                  <a:srgbClr val="000000"/>
                </a:solidFill>
                <a:cs typeface="Times New Roman" pitchFamily="18" charset="0"/>
              </a:rPr>
              <a:t>+ </a:t>
            </a:r>
            <a:r>
              <a:rPr lang="el-GR" altLang="el-GR" sz="2000" dirty="0" smtClean="0">
                <a:solidFill>
                  <a:srgbClr val="000000"/>
                </a:solidFill>
                <a:cs typeface="Times New Roman" pitchFamily="18" charset="0"/>
              </a:rPr>
              <a:t>(1 - α) (</a:t>
            </a:r>
            <a:r>
              <a:rPr lang="el-GR" altLang="el-GR" sz="2000" dirty="0">
                <a:solidFill>
                  <a:srgbClr val="000000"/>
                </a:solidFill>
                <a:cs typeface="Times New Roman" pitchFamily="18" charset="0"/>
              </a:rPr>
              <a:t>π</a:t>
            </a:r>
            <a:r>
              <a:rPr lang="el-GR" altLang="el-GR" sz="2000" dirty="0" smtClean="0">
                <a:solidFill>
                  <a:srgbClr val="000000"/>
                </a:solidFill>
                <a:cs typeface="Times New Roman" pitchFamily="18" charset="0"/>
              </a:rPr>
              <a:t>ρόβλεψη Ιουνίου).</a:t>
            </a:r>
            <a:endParaRPr lang="en-ZW" altLang="el-GR" sz="2000" dirty="0">
              <a:solidFill>
                <a:srgbClr val="000000"/>
              </a:solidFill>
              <a:cs typeface="Times New Roman" pitchFamily="18" charset="0"/>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51</a:t>
            </a:fld>
            <a:endParaRPr lang="el-GR" dirty="0">
              <a:solidFill>
                <a:schemeClr val="tx1"/>
              </a:solidFill>
            </a:endParaRPr>
          </a:p>
        </p:txBody>
      </p:sp>
    </p:spTree>
    <p:extLst>
      <p:ext uri="{BB962C8B-B14F-4D97-AF65-F5344CB8AC3E}">
        <p14:creationId xmlns:p14="http://schemas.microsoft.com/office/powerpoint/2010/main" val="31458110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a:solidFill>
                  <a:prstClr val="black"/>
                </a:solidFill>
              </a:rPr>
              <a:t>Μέθοδος εκθετικής εξομάλυνσης </a:t>
            </a:r>
            <a:r>
              <a:rPr lang="el-GR" b="1" dirty="0" smtClean="0">
                <a:solidFill>
                  <a:prstClr val="black"/>
                </a:solidFill>
              </a:rPr>
              <a:t>(4 </a:t>
            </a:r>
            <a:r>
              <a:rPr lang="el-GR" b="1" dirty="0">
                <a:solidFill>
                  <a:prstClr val="black"/>
                </a:solidFill>
              </a:rPr>
              <a:t>από </a:t>
            </a:r>
            <a:r>
              <a:rPr lang="el-GR" b="1" dirty="0" smtClean="0">
                <a:solidFill>
                  <a:prstClr val="black"/>
                </a:solidFill>
              </a:rPr>
              <a:t>4)</a:t>
            </a:r>
            <a:endParaRPr lang="el-GR" dirty="0"/>
          </a:p>
        </p:txBody>
      </p:sp>
      <p:sp>
        <p:nvSpPr>
          <p:cNvPr id="3" name="Θέση περιεχομένου 1"/>
          <p:cNvSpPr>
            <a:spLocks noGrp="1"/>
          </p:cNvSpPr>
          <p:nvPr>
            <p:ph idx="1"/>
          </p:nvPr>
        </p:nvSpPr>
        <p:spPr/>
        <p:txBody>
          <a:bodyPr>
            <a:normAutofit/>
          </a:bodyPr>
          <a:lstStyle/>
          <a:p>
            <a:pPr marL="572400" lvl="0" eaLnBrk="0" fontAlgn="base" hangingPunct="0">
              <a:spcBef>
                <a:spcPct val="0"/>
              </a:spcBef>
              <a:buClr>
                <a:srgbClr val="C00000"/>
              </a:buClr>
              <a:buSzPct val="100000"/>
              <a:buFont typeface="Arial" panose="020B0604020202020204" pitchFamily="34" charset="0"/>
              <a:buChar char="●"/>
              <a:tabLst>
                <a:tab pos="1019175" algn="l"/>
                <a:tab pos="1439863" algn="l"/>
              </a:tabLst>
            </a:pPr>
            <a:endParaRPr lang="el-GR" altLang="el-GR" sz="2000" kern="0" dirty="0" smtClean="0">
              <a:solidFill>
                <a:srgbClr val="000000"/>
              </a:solidFill>
            </a:endParaRPr>
          </a:p>
          <a:p>
            <a:pPr marL="572400" lvl="0" eaLnBrk="0" fontAlgn="base" hangingPunct="0">
              <a:spcBef>
                <a:spcPct val="0"/>
              </a:spcBef>
              <a:spcAft>
                <a:spcPts val="2400"/>
              </a:spcAft>
              <a:buClr>
                <a:srgbClr val="C00000"/>
              </a:buClr>
              <a:buSzPct val="100000"/>
              <a:buFont typeface="Arial" panose="020B0604020202020204" pitchFamily="34" charset="0"/>
              <a:buChar char="●"/>
              <a:tabLst>
                <a:tab pos="1019175" algn="l"/>
                <a:tab pos="1439863" algn="l"/>
              </a:tabLst>
            </a:pPr>
            <a:r>
              <a:rPr lang="el-GR" altLang="el-GR" sz="2800" kern="0" dirty="0" smtClean="0">
                <a:solidFill>
                  <a:srgbClr val="000000"/>
                </a:solidFill>
              </a:rPr>
              <a:t>Με </a:t>
            </a:r>
            <a:r>
              <a:rPr lang="el-GR" altLang="el-GR" sz="2800" kern="0" dirty="0">
                <a:solidFill>
                  <a:srgbClr val="000000"/>
                </a:solidFill>
              </a:rPr>
              <a:t>διαδοχικές αντικαταστάσεις στο βασικό τύπο της πρόβλεψης για την προηγούμενη </a:t>
            </a:r>
            <a:r>
              <a:rPr lang="el-GR" altLang="el-GR" sz="2800" kern="0" dirty="0" smtClean="0">
                <a:solidFill>
                  <a:srgbClr val="000000"/>
                </a:solidFill>
              </a:rPr>
              <a:t>περίοδο, </a:t>
            </a:r>
            <a:r>
              <a:rPr lang="el-GR" altLang="el-GR" sz="2800" kern="0" dirty="0">
                <a:solidFill>
                  <a:srgbClr val="000000"/>
                </a:solidFill>
              </a:rPr>
              <a:t>η πρόβλεψη μπορεί να εκφραστεί ως άθροισμα γινομένων του κατάλληλου </a:t>
            </a:r>
            <a:r>
              <a:rPr lang="el-GR" altLang="el-GR" sz="2800" kern="0" dirty="0" smtClean="0">
                <a:solidFill>
                  <a:srgbClr val="000000"/>
                </a:solidFill>
              </a:rPr>
              <a:t>σταθμιστή, </a:t>
            </a:r>
            <a:r>
              <a:rPr lang="el-GR" altLang="el-GR" sz="2800" kern="0" dirty="0">
                <a:solidFill>
                  <a:srgbClr val="000000"/>
                </a:solidFill>
              </a:rPr>
              <a:t>για την περίοδο και της πραγματικής ζήτησης σε αυτή</a:t>
            </a:r>
            <a:r>
              <a:rPr lang="el-GR" altLang="el-GR" sz="2800" kern="0" dirty="0" smtClean="0">
                <a:solidFill>
                  <a:srgbClr val="000000"/>
                </a:solidFill>
              </a:rPr>
              <a:t>.</a:t>
            </a:r>
            <a:endParaRPr lang="el-GR" altLang="el-GR" sz="2800" kern="0" dirty="0">
              <a:solidFill>
                <a:srgbClr val="000000"/>
              </a:solidFill>
            </a:endParaRPr>
          </a:p>
          <a:p>
            <a:pPr marL="572400" lvl="0" eaLnBrk="0" fontAlgn="base" hangingPunct="0">
              <a:spcBef>
                <a:spcPct val="0"/>
              </a:spcBef>
              <a:spcAft>
                <a:spcPct val="0"/>
              </a:spcAft>
              <a:buClr>
                <a:srgbClr val="C00000"/>
              </a:buClr>
              <a:buSzPct val="100000"/>
              <a:buFont typeface="Arial" panose="020B0604020202020204" pitchFamily="34" charset="0"/>
              <a:buChar char="●"/>
              <a:tabLst>
                <a:tab pos="1019175" algn="l"/>
                <a:tab pos="1439863" algn="l"/>
              </a:tabLst>
            </a:pPr>
            <a:r>
              <a:rPr lang="el-GR" altLang="el-GR" sz="2800" i="1" kern="0" dirty="0">
                <a:solidFill>
                  <a:srgbClr val="000000"/>
                </a:solidFill>
              </a:rPr>
              <a:t>Υ΄</a:t>
            </a:r>
            <a:r>
              <a:rPr lang="en-US" altLang="el-GR" sz="2800" i="1" kern="0" baseline="-25000" dirty="0" smtClean="0">
                <a:solidFill>
                  <a:srgbClr val="000000"/>
                </a:solidFill>
              </a:rPr>
              <a:t>t</a:t>
            </a:r>
            <a:r>
              <a:rPr lang="el-GR" altLang="el-GR" sz="2800" i="1" kern="0" baseline="-25000" dirty="0" smtClean="0">
                <a:solidFill>
                  <a:srgbClr val="000000"/>
                </a:solidFill>
              </a:rPr>
              <a:t> + 1 </a:t>
            </a:r>
            <a:r>
              <a:rPr lang="en-US" altLang="el-GR" sz="2800" kern="0" dirty="0" smtClean="0">
                <a:solidFill>
                  <a:srgbClr val="000000"/>
                </a:solidFill>
              </a:rPr>
              <a:t>= </a:t>
            </a:r>
            <a:r>
              <a:rPr lang="el-GR" altLang="el-GR" sz="2800" kern="0" dirty="0" err="1" smtClean="0">
                <a:solidFill>
                  <a:srgbClr val="000000"/>
                </a:solidFill>
              </a:rPr>
              <a:t>α</a:t>
            </a:r>
            <a:r>
              <a:rPr lang="el-GR" altLang="el-GR" sz="2800" i="1" kern="0" dirty="0" err="1" smtClean="0">
                <a:solidFill>
                  <a:srgbClr val="000000"/>
                </a:solidFill>
              </a:rPr>
              <a:t>Υ</a:t>
            </a:r>
            <a:r>
              <a:rPr lang="en-US" altLang="el-GR" sz="2800" i="1" kern="0" baseline="-25000" dirty="0">
                <a:solidFill>
                  <a:srgbClr val="000000"/>
                </a:solidFill>
              </a:rPr>
              <a:t>t </a:t>
            </a:r>
            <a:r>
              <a:rPr lang="en-US" altLang="el-GR" sz="2800" kern="0" baseline="-25000" dirty="0">
                <a:solidFill>
                  <a:srgbClr val="000000"/>
                </a:solidFill>
              </a:rPr>
              <a:t> </a:t>
            </a:r>
            <a:r>
              <a:rPr lang="en-US" altLang="el-GR" sz="2800" kern="0" dirty="0">
                <a:solidFill>
                  <a:srgbClr val="000000"/>
                </a:solidFill>
              </a:rPr>
              <a:t>+ </a:t>
            </a:r>
            <a:r>
              <a:rPr lang="el-GR" altLang="el-GR" sz="2800" kern="0" dirty="0" smtClean="0">
                <a:solidFill>
                  <a:srgbClr val="000000"/>
                </a:solidFill>
              </a:rPr>
              <a:t>α</a:t>
            </a:r>
            <a:r>
              <a:rPr lang="en-US" altLang="el-GR" sz="2800" kern="0" dirty="0" smtClean="0">
                <a:solidFill>
                  <a:srgbClr val="000000"/>
                </a:solidFill>
              </a:rPr>
              <a:t>(1-</a:t>
            </a:r>
            <a:r>
              <a:rPr lang="el-GR" altLang="el-GR" sz="2800" kern="0" dirty="0" smtClean="0">
                <a:solidFill>
                  <a:srgbClr val="000000"/>
                </a:solidFill>
              </a:rPr>
              <a:t>α</a:t>
            </a:r>
            <a:r>
              <a:rPr lang="en-US" altLang="el-GR" sz="2800" kern="0" dirty="0" smtClean="0">
                <a:solidFill>
                  <a:srgbClr val="000000"/>
                </a:solidFill>
              </a:rPr>
              <a:t>)</a:t>
            </a:r>
            <a:r>
              <a:rPr lang="el-GR" altLang="el-GR" sz="2800" kern="0" dirty="0">
                <a:solidFill>
                  <a:srgbClr val="000000"/>
                </a:solidFill>
              </a:rPr>
              <a:t>Υ</a:t>
            </a:r>
            <a:r>
              <a:rPr lang="en-US" altLang="el-GR" sz="2800" i="1" kern="0" baseline="-25000" dirty="0">
                <a:solidFill>
                  <a:srgbClr val="000000"/>
                </a:solidFill>
              </a:rPr>
              <a:t>t </a:t>
            </a:r>
            <a:r>
              <a:rPr lang="en-US" altLang="el-GR" sz="2800" kern="0" baseline="-25000" dirty="0">
                <a:solidFill>
                  <a:srgbClr val="000000"/>
                </a:solidFill>
              </a:rPr>
              <a:t>- </a:t>
            </a:r>
            <a:r>
              <a:rPr lang="el-GR" altLang="el-GR" sz="2800" kern="0" baseline="-25000" dirty="0">
                <a:solidFill>
                  <a:srgbClr val="000000"/>
                </a:solidFill>
              </a:rPr>
              <a:t>1</a:t>
            </a:r>
            <a:r>
              <a:rPr lang="en-US" altLang="el-GR" sz="2800" kern="0" dirty="0">
                <a:solidFill>
                  <a:srgbClr val="000000"/>
                </a:solidFill>
              </a:rPr>
              <a:t> + </a:t>
            </a:r>
            <a:r>
              <a:rPr lang="el-GR" altLang="el-GR" sz="2800" kern="0" dirty="0" smtClean="0">
                <a:solidFill>
                  <a:srgbClr val="000000"/>
                </a:solidFill>
              </a:rPr>
              <a:t>α</a:t>
            </a:r>
            <a:r>
              <a:rPr lang="en-US" altLang="el-GR" sz="2800" kern="0" dirty="0" smtClean="0">
                <a:solidFill>
                  <a:srgbClr val="000000"/>
                </a:solidFill>
              </a:rPr>
              <a:t>(1- </a:t>
            </a:r>
            <a:r>
              <a:rPr lang="el-GR" altLang="el-GR" sz="2800" kern="0" dirty="0" smtClean="0">
                <a:solidFill>
                  <a:srgbClr val="000000"/>
                </a:solidFill>
              </a:rPr>
              <a:t>α</a:t>
            </a:r>
            <a:r>
              <a:rPr lang="en-US" altLang="el-GR" sz="2800" kern="0" dirty="0" smtClean="0">
                <a:solidFill>
                  <a:srgbClr val="000000"/>
                </a:solidFill>
              </a:rPr>
              <a:t>)</a:t>
            </a:r>
            <a:r>
              <a:rPr lang="en-US" altLang="el-GR" sz="2800" kern="0" baseline="30000" dirty="0" smtClean="0">
                <a:solidFill>
                  <a:srgbClr val="000000"/>
                </a:solidFill>
              </a:rPr>
              <a:t>2</a:t>
            </a:r>
            <a:r>
              <a:rPr lang="el-GR" altLang="el-GR" sz="2800" i="1" kern="0" dirty="0" smtClean="0">
                <a:solidFill>
                  <a:srgbClr val="000000"/>
                </a:solidFill>
              </a:rPr>
              <a:t> Υ</a:t>
            </a:r>
            <a:r>
              <a:rPr lang="en-US" altLang="el-GR" sz="2800" i="1" kern="0" baseline="-25000" dirty="0">
                <a:solidFill>
                  <a:srgbClr val="000000"/>
                </a:solidFill>
              </a:rPr>
              <a:t>t </a:t>
            </a:r>
            <a:r>
              <a:rPr lang="en-US" altLang="el-GR" sz="2800" kern="0" baseline="-25000" dirty="0" smtClean="0">
                <a:solidFill>
                  <a:srgbClr val="000000"/>
                </a:solidFill>
              </a:rPr>
              <a:t>– </a:t>
            </a:r>
            <a:r>
              <a:rPr lang="el-GR" altLang="el-GR" sz="2800" kern="0" baseline="-25000" dirty="0" smtClean="0">
                <a:solidFill>
                  <a:srgbClr val="000000"/>
                </a:solidFill>
              </a:rPr>
              <a:t>2</a:t>
            </a:r>
            <a:r>
              <a:rPr lang="el-GR" altLang="el-GR" sz="2800" kern="0" dirty="0">
                <a:solidFill>
                  <a:srgbClr val="000000"/>
                </a:solidFill>
              </a:rPr>
              <a:t> </a:t>
            </a:r>
            <a:r>
              <a:rPr lang="en-US" altLang="el-GR" sz="2800" kern="0" dirty="0" smtClean="0">
                <a:solidFill>
                  <a:srgbClr val="000000"/>
                </a:solidFill>
              </a:rPr>
              <a:t>+ </a:t>
            </a:r>
            <a:r>
              <a:rPr lang="el-GR" altLang="el-GR" sz="2800" kern="0" dirty="0" smtClean="0">
                <a:solidFill>
                  <a:srgbClr val="000000"/>
                </a:solidFill>
              </a:rPr>
              <a:t>		α</a:t>
            </a:r>
            <a:r>
              <a:rPr lang="en-US" altLang="el-GR" sz="2800" kern="0" dirty="0" smtClean="0">
                <a:solidFill>
                  <a:srgbClr val="000000"/>
                </a:solidFill>
              </a:rPr>
              <a:t>(1- </a:t>
            </a:r>
            <a:r>
              <a:rPr lang="el-GR" altLang="el-GR" sz="2800" kern="0" dirty="0" smtClean="0">
                <a:solidFill>
                  <a:srgbClr val="000000"/>
                </a:solidFill>
              </a:rPr>
              <a:t>α</a:t>
            </a:r>
            <a:r>
              <a:rPr lang="en-US" altLang="el-GR" sz="2800" kern="0" dirty="0" smtClean="0">
                <a:solidFill>
                  <a:srgbClr val="000000"/>
                </a:solidFill>
              </a:rPr>
              <a:t>)</a:t>
            </a:r>
            <a:r>
              <a:rPr lang="en-US" altLang="el-GR" sz="2800" kern="0" baseline="30000" dirty="0" smtClean="0">
                <a:solidFill>
                  <a:srgbClr val="000000"/>
                </a:solidFill>
              </a:rPr>
              <a:t>3</a:t>
            </a:r>
            <a:r>
              <a:rPr lang="el-GR" altLang="el-GR" sz="2800" kern="0" baseline="30000" dirty="0" smtClean="0">
                <a:solidFill>
                  <a:srgbClr val="000000"/>
                </a:solidFill>
              </a:rPr>
              <a:t> </a:t>
            </a:r>
            <a:r>
              <a:rPr lang="el-GR" altLang="el-GR" sz="2800" i="1" kern="0" dirty="0" smtClean="0">
                <a:solidFill>
                  <a:srgbClr val="000000"/>
                </a:solidFill>
              </a:rPr>
              <a:t>Υ</a:t>
            </a:r>
            <a:r>
              <a:rPr lang="en-US" altLang="el-GR" sz="2800" i="1" kern="0" baseline="-25000" dirty="0" smtClean="0">
                <a:solidFill>
                  <a:srgbClr val="000000"/>
                </a:solidFill>
              </a:rPr>
              <a:t>t</a:t>
            </a:r>
            <a:r>
              <a:rPr lang="el-GR" altLang="el-GR" sz="2800" i="1" kern="0" dirty="0" smtClean="0">
                <a:solidFill>
                  <a:srgbClr val="000000"/>
                </a:solidFill>
              </a:rPr>
              <a:t> </a:t>
            </a:r>
            <a:r>
              <a:rPr lang="en-US" altLang="el-GR" sz="2800" kern="0" baseline="-25000" dirty="0" smtClean="0">
                <a:solidFill>
                  <a:srgbClr val="000000"/>
                </a:solidFill>
              </a:rPr>
              <a:t>-</a:t>
            </a:r>
            <a:r>
              <a:rPr lang="el-GR" altLang="el-GR" sz="2800" kern="0" baseline="-25000" dirty="0" smtClean="0">
                <a:solidFill>
                  <a:srgbClr val="000000"/>
                </a:solidFill>
              </a:rPr>
              <a:t> 3</a:t>
            </a:r>
            <a:r>
              <a:rPr lang="en-US" altLang="el-GR" sz="2800" kern="0" dirty="0" smtClean="0">
                <a:solidFill>
                  <a:srgbClr val="000000"/>
                </a:solidFill>
              </a:rPr>
              <a:t> </a:t>
            </a:r>
            <a:r>
              <a:rPr lang="en-US" altLang="el-GR" sz="2800" kern="0" dirty="0">
                <a:solidFill>
                  <a:srgbClr val="000000"/>
                </a:solidFill>
              </a:rPr>
              <a:t>+ ... + </a:t>
            </a:r>
            <a:r>
              <a:rPr lang="el-GR" altLang="el-GR" sz="2800" kern="0" dirty="0" smtClean="0">
                <a:solidFill>
                  <a:srgbClr val="000000"/>
                </a:solidFill>
              </a:rPr>
              <a:t>α</a:t>
            </a:r>
            <a:r>
              <a:rPr lang="en-US" altLang="el-GR" sz="2800" kern="0" dirty="0" smtClean="0">
                <a:solidFill>
                  <a:srgbClr val="000000"/>
                </a:solidFill>
              </a:rPr>
              <a:t>(1- </a:t>
            </a:r>
            <a:r>
              <a:rPr lang="el-GR" altLang="el-GR" sz="2800" kern="0" dirty="0" smtClean="0">
                <a:solidFill>
                  <a:srgbClr val="000000"/>
                </a:solidFill>
              </a:rPr>
              <a:t>α</a:t>
            </a:r>
            <a:r>
              <a:rPr lang="en-US" altLang="el-GR" sz="2800" kern="0" dirty="0" smtClean="0">
                <a:solidFill>
                  <a:srgbClr val="000000"/>
                </a:solidFill>
              </a:rPr>
              <a:t>)</a:t>
            </a:r>
            <a:r>
              <a:rPr lang="en-US" altLang="el-GR" sz="2800" i="1" kern="0" baseline="30000" dirty="0" smtClean="0">
                <a:solidFill>
                  <a:srgbClr val="000000"/>
                </a:solidFill>
              </a:rPr>
              <a:t>t</a:t>
            </a:r>
            <a:r>
              <a:rPr lang="el-GR" altLang="el-GR" sz="2800" i="1" kern="0" baseline="30000" dirty="0" smtClean="0">
                <a:solidFill>
                  <a:srgbClr val="000000"/>
                </a:solidFill>
              </a:rPr>
              <a:t> </a:t>
            </a:r>
            <a:r>
              <a:rPr lang="en-US" altLang="el-GR" sz="2800" i="1" kern="0" baseline="30000" dirty="0" smtClean="0">
                <a:solidFill>
                  <a:srgbClr val="000000"/>
                </a:solidFill>
              </a:rPr>
              <a:t>-</a:t>
            </a:r>
            <a:r>
              <a:rPr lang="el-GR" altLang="el-GR" sz="2800" i="1" kern="0" baseline="30000" dirty="0" smtClean="0">
                <a:solidFill>
                  <a:srgbClr val="000000"/>
                </a:solidFill>
              </a:rPr>
              <a:t> </a:t>
            </a:r>
            <a:r>
              <a:rPr lang="en-US" altLang="el-GR" sz="2800" kern="0" baseline="30000" dirty="0" smtClean="0">
                <a:solidFill>
                  <a:srgbClr val="000000"/>
                </a:solidFill>
              </a:rPr>
              <a:t>1</a:t>
            </a:r>
            <a:r>
              <a:rPr lang="el-GR" altLang="el-GR" sz="2800" i="1" kern="0" dirty="0" smtClean="0">
                <a:solidFill>
                  <a:srgbClr val="000000"/>
                </a:solidFill>
              </a:rPr>
              <a:t> Υ</a:t>
            </a:r>
            <a:r>
              <a:rPr lang="el-GR" altLang="el-GR" sz="2800" kern="0" baseline="-25000" dirty="0" smtClean="0">
                <a:solidFill>
                  <a:srgbClr val="000000"/>
                </a:solidFill>
              </a:rPr>
              <a:t>1</a:t>
            </a:r>
            <a:r>
              <a:rPr lang="el-GR" altLang="el-GR" sz="2800" kern="0" dirty="0" smtClean="0">
                <a:solidFill>
                  <a:srgbClr val="000000"/>
                </a:solidFill>
              </a:rPr>
              <a:t>.</a:t>
            </a:r>
            <a:endParaRPr lang="en-US" altLang="el-GR" sz="2800"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52</a:t>
            </a:fld>
            <a:endParaRPr lang="el-GR" sz="1400" dirty="0">
              <a:solidFill>
                <a:schemeClr val="tx1"/>
              </a:solidFill>
            </a:endParaRPr>
          </a:p>
        </p:txBody>
      </p:sp>
    </p:spTree>
    <p:extLst>
      <p:ext uri="{BB962C8B-B14F-4D97-AF65-F5344CB8AC3E}">
        <p14:creationId xmlns:p14="http://schemas.microsoft.com/office/powerpoint/2010/main" val="40759225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Παράδειγμα πρόβλεψης</a:t>
            </a:r>
            <a:endParaRPr lang="el-GR" b="1" dirty="0"/>
          </a:p>
        </p:txBody>
      </p:sp>
      <p:sp>
        <p:nvSpPr>
          <p:cNvPr id="3" name="Θέση περιεχομένου 1"/>
          <p:cNvSpPr>
            <a:spLocks noGrp="1"/>
          </p:cNvSpPr>
          <p:nvPr>
            <p:ph idx="1"/>
          </p:nvPr>
        </p:nvSpPr>
        <p:spPr>
          <a:xfrm>
            <a:off x="457200" y="1556793"/>
            <a:ext cx="8229600" cy="792088"/>
          </a:xfrm>
        </p:spPr>
        <p:txBody>
          <a:bodyPr>
            <a:normAutofit/>
          </a:bodyPr>
          <a:lstStyle/>
          <a:p>
            <a:pPr>
              <a:spcBef>
                <a:spcPts val="0"/>
              </a:spcBef>
              <a:buClr>
                <a:srgbClr val="C00000"/>
              </a:buClr>
              <a:buFont typeface="Arial" panose="020B0604020202020204" pitchFamily="34" charset="0"/>
              <a:buChar char="●"/>
            </a:pPr>
            <a:r>
              <a:rPr lang="el-GR" altLang="el-GR" sz="2200" kern="0" dirty="0">
                <a:solidFill>
                  <a:srgbClr val="000000"/>
                </a:solidFill>
              </a:rPr>
              <a:t>Εάν </a:t>
            </a:r>
            <a:r>
              <a:rPr lang="el-GR" altLang="el-GR" sz="2200" kern="0" dirty="0" smtClean="0">
                <a:solidFill>
                  <a:srgbClr val="000000"/>
                </a:solidFill>
              </a:rPr>
              <a:t>α </a:t>
            </a:r>
            <a:r>
              <a:rPr lang="en-US" altLang="el-GR" sz="2200" kern="0" dirty="0" smtClean="0">
                <a:solidFill>
                  <a:srgbClr val="000000"/>
                </a:solidFill>
              </a:rPr>
              <a:t>= </a:t>
            </a:r>
            <a:r>
              <a:rPr lang="el-GR" altLang="el-GR" sz="2200" kern="0" dirty="0">
                <a:solidFill>
                  <a:srgbClr val="000000"/>
                </a:solidFill>
              </a:rPr>
              <a:t>0</a:t>
            </a:r>
            <a:r>
              <a:rPr lang="en-US" altLang="el-GR" sz="2200" kern="0" dirty="0">
                <a:solidFill>
                  <a:srgbClr val="000000"/>
                </a:solidFill>
              </a:rPr>
              <a:t>.10, </a:t>
            </a:r>
            <a:r>
              <a:rPr lang="el-GR" altLang="el-GR" sz="2200" kern="0" dirty="0">
                <a:solidFill>
                  <a:srgbClr val="000000"/>
                </a:solidFill>
              </a:rPr>
              <a:t>και το Υ΄</a:t>
            </a:r>
            <a:r>
              <a:rPr lang="el-GR" altLang="el-GR" sz="2200" kern="0" baseline="-25000" dirty="0" smtClean="0">
                <a:solidFill>
                  <a:srgbClr val="000000"/>
                </a:solidFill>
              </a:rPr>
              <a:t>1 </a:t>
            </a:r>
            <a:r>
              <a:rPr lang="el-GR" altLang="el-GR" sz="2200" kern="0" dirty="0" smtClean="0">
                <a:solidFill>
                  <a:srgbClr val="000000"/>
                </a:solidFill>
              </a:rPr>
              <a:t>=</a:t>
            </a:r>
            <a:r>
              <a:rPr lang="en-US" altLang="el-GR" sz="2200" kern="0" dirty="0" smtClean="0">
                <a:solidFill>
                  <a:srgbClr val="000000"/>
                </a:solidFill>
              </a:rPr>
              <a:t> </a:t>
            </a:r>
            <a:r>
              <a:rPr lang="en-US" altLang="el-GR" sz="2200" kern="0" dirty="0">
                <a:solidFill>
                  <a:srgbClr val="000000"/>
                </a:solidFill>
              </a:rPr>
              <a:t>175</a:t>
            </a:r>
            <a:r>
              <a:rPr lang="el-GR" altLang="el-GR" sz="2200" kern="0" dirty="0">
                <a:solidFill>
                  <a:srgbClr val="000000"/>
                </a:solidFill>
              </a:rPr>
              <a:t>, βρείτε την προβλεπόμενη ζήτηση για το 9</a:t>
            </a:r>
            <a:r>
              <a:rPr lang="el-GR" altLang="el-GR" sz="2200" kern="0" baseline="30000" dirty="0">
                <a:solidFill>
                  <a:srgbClr val="000000"/>
                </a:solidFill>
              </a:rPr>
              <a:t>ο</a:t>
            </a:r>
            <a:r>
              <a:rPr lang="el-GR" altLang="el-GR" sz="2200" kern="0" dirty="0">
                <a:solidFill>
                  <a:srgbClr val="000000"/>
                </a:solidFill>
              </a:rPr>
              <a:t> </a:t>
            </a:r>
            <a:r>
              <a:rPr lang="el-GR" altLang="el-GR" sz="2200" kern="0" dirty="0" smtClean="0">
                <a:solidFill>
                  <a:srgbClr val="000000"/>
                </a:solidFill>
              </a:rPr>
              <a:t>τρίμηνο.</a:t>
            </a:r>
          </a:p>
        </p:txBody>
      </p:sp>
      <p:graphicFrame>
        <p:nvGraphicFramePr>
          <p:cNvPr id="6" name="Θέση περιεχομένου 2" descr="Πίνακας: Το τρίμηνο 1, είχε ζήτηση 180. Το 2, 168. Το 3, 159. Το 4, 175. Το 5, 190, Το 6, 205. Το 7, 180, Το 8, 182. Ζητήται η προβλεπόμενη ζήτηση για το ένατο τρίμηνο."/>
          <p:cNvGraphicFramePr>
            <a:graphicFrameLocks noGrp="1"/>
          </p:cNvGraphicFramePr>
          <p:nvPr>
            <p:custDataLst>
              <p:tags r:id="rId2"/>
            </p:custDataLst>
            <p:extLst>
              <p:ext uri="{D42A27DB-BD31-4B8C-83A1-F6EECF244321}">
                <p14:modId xmlns:p14="http://schemas.microsoft.com/office/powerpoint/2010/main" val="2386596690"/>
              </p:ext>
            </p:extLst>
          </p:nvPr>
        </p:nvGraphicFramePr>
        <p:xfrm>
          <a:off x="3397234" y="2420888"/>
          <a:ext cx="2254886" cy="3962400"/>
        </p:xfrm>
        <a:graphic>
          <a:graphicData uri="http://schemas.openxmlformats.org/drawingml/2006/table">
            <a:tbl>
              <a:tblPr firstRow="1" bandRow="1">
                <a:tableStyleId>{5940675A-B579-460E-94D1-54222C63F5DA}</a:tableStyleId>
              </a:tblPr>
              <a:tblGrid>
                <a:gridCol w="1165543"/>
                <a:gridCol w="1089343"/>
              </a:tblGrid>
              <a:tr h="352839">
                <a:tc>
                  <a:txBody>
                    <a:bodyPr/>
                    <a:lstStyle/>
                    <a:p>
                      <a:pPr algn="ctr"/>
                      <a:r>
                        <a:rPr lang="el-GR" sz="2000" dirty="0" smtClean="0"/>
                        <a:t>Τρίμηνο</a:t>
                      </a:r>
                      <a:endParaRPr lang="el-GR" sz="2000" dirty="0"/>
                    </a:p>
                  </a:txBody>
                  <a:tcPr>
                    <a:solidFill>
                      <a:schemeClr val="bg1">
                        <a:lumMod val="95000"/>
                      </a:schemeClr>
                    </a:solidFill>
                  </a:tcPr>
                </a:tc>
                <a:tc>
                  <a:txBody>
                    <a:bodyPr/>
                    <a:lstStyle/>
                    <a:p>
                      <a:pPr algn="ctr"/>
                      <a:r>
                        <a:rPr lang="el-GR" sz="2000" dirty="0" smtClean="0"/>
                        <a:t>Ζήτηση</a:t>
                      </a:r>
                      <a:endParaRPr lang="el-GR" sz="2000" dirty="0"/>
                    </a:p>
                  </a:txBody>
                  <a:tcPr>
                    <a:solidFill>
                      <a:schemeClr val="bg1">
                        <a:lumMod val="95000"/>
                      </a:schemeClr>
                    </a:solidFill>
                  </a:tcPr>
                </a:tc>
              </a:tr>
              <a:tr h="352839">
                <a:tc>
                  <a:txBody>
                    <a:bodyPr/>
                    <a:lstStyle/>
                    <a:p>
                      <a:pPr algn="ctr"/>
                      <a:r>
                        <a:rPr lang="el-GR" sz="2000" dirty="0" smtClean="0"/>
                        <a:t>1</a:t>
                      </a:r>
                      <a:endParaRPr lang="el-GR" sz="2000" dirty="0"/>
                    </a:p>
                  </a:txBody>
                  <a:tcPr/>
                </a:tc>
                <a:tc>
                  <a:txBody>
                    <a:bodyPr/>
                    <a:lstStyle/>
                    <a:p>
                      <a:pPr algn="ctr"/>
                      <a:r>
                        <a:rPr lang="el-GR" sz="2000" dirty="0" smtClean="0"/>
                        <a:t>180</a:t>
                      </a:r>
                      <a:endParaRPr lang="el-GR" sz="2000" dirty="0"/>
                    </a:p>
                  </a:txBody>
                  <a:tcPr/>
                </a:tc>
              </a:tr>
              <a:tr h="352839">
                <a:tc>
                  <a:txBody>
                    <a:bodyPr/>
                    <a:lstStyle/>
                    <a:p>
                      <a:pPr algn="ctr"/>
                      <a:r>
                        <a:rPr lang="el-GR" sz="2000" dirty="0" smtClean="0"/>
                        <a:t>2</a:t>
                      </a:r>
                      <a:endParaRPr lang="el-GR" sz="2000" dirty="0"/>
                    </a:p>
                  </a:txBody>
                  <a:tcPr/>
                </a:tc>
                <a:tc>
                  <a:txBody>
                    <a:bodyPr/>
                    <a:lstStyle/>
                    <a:p>
                      <a:pPr algn="ctr"/>
                      <a:r>
                        <a:rPr lang="el-GR" sz="2000" dirty="0" smtClean="0"/>
                        <a:t>168</a:t>
                      </a:r>
                      <a:endParaRPr lang="el-GR" sz="2000" dirty="0"/>
                    </a:p>
                  </a:txBody>
                  <a:tcPr/>
                </a:tc>
              </a:tr>
              <a:tr h="352839">
                <a:tc>
                  <a:txBody>
                    <a:bodyPr/>
                    <a:lstStyle/>
                    <a:p>
                      <a:pPr algn="ctr"/>
                      <a:r>
                        <a:rPr lang="el-GR" sz="2000" dirty="0" smtClean="0"/>
                        <a:t>3</a:t>
                      </a:r>
                      <a:endParaRPr lang="el-GR" sz="2000" dirty="0"/>
                    </a:p>
                  </a:txBody>
                  <a:tcPr/>
                </a:tc>
                <a:tc>
                  <a:txBody>
                    <a:bodyPr/>
                    <a:lstStyle/>
                    <a:p>
                      <a:pPr algn="ctr"/>
                      <a:r>
                        <a:rPr lang="el-GR" sz="2000" dirty="0" smtClean="0"/>
                        <a:t>159</a:t>
                      </a:r>
                      <a:endParaRPr lang="el-GR" sz="2000" dirty="0"/>
                    </a:p>
                  </a:txBody>
                  <a:tcPr/>
                </a:tc>
              </a:tr>
              <a:tr h="352839">
                <a:tc>
                  <a:txBody>
                    <a:bodyPr/>
                    <a:lstStyle/>
                    <a:p>
                      <a:pPr algn="ctr"/>
                      <a:r>
                        <a:rPr lang="el-GR" sz="2000" dirty="0" smtClean="0"/>
                        <a:t>4</a:t>
                      </a:r>
                      <a:endParaRPr lang="el-GR" sz="2000" dirty="0"/>
                    </a:p>
                  </a:txBody>
                  <a:tcPr/>
                </a:tc>
                <a:tc>
                  <a:txBody>
                    <a:bodyPr/>
                    <a:lstStyle/>
                    <a:p>
                      <a:pPr algn="ctr"/>
                      <a:r>
                        <a:rPr lang="el-GR" sz="2000" dirty="0" smtClean="0"/>
                        <a:t>175</a:t>
                      </a:r>
                      <a:endParaRPr lang="el-GR" sz="2000" dirty="0"/>
                    </a:p>
                  </a:txBody>
                  <a:tcPr/>
                </a:tc>
              </a:tr>
              <a:tr h="352839">
                <a:tc>
                  <a:txBody>
                    <a:bodyPr/>
                    <a:lstStyle/>
                    <a:p>
                      <a:pPr algn="ctr"/>
                      <a:r>
                        <a:rPr lang="el-GR" sz="2000" dirty="0" smtClean="0"/>
                        <a:t>5</a:t>
                      </a:r>
                      <a:endParaRPr lang="el-GR" sz="2000" dirty="0"/>
                    </a:p>
                  </a:txBody>
                  <a:tcPr/>
                </a:tc>
                <a:tc>
                  <a:txBody>
                    <a:bodyPr/>
                    <a:lstStyle/>
                    <a:p>
                      <a:pPr algn="ctr"/>
                      <a:r>
                        <a:rPr lang="el-GR" sz="2000" dirty="0" smtClean="0"/>
                        <a:t>190</a:t>
                      </a:r>
                      <a:endParaRPr lang="el-GR" sz="2000" dirty="0"/>
                    </a:p>
                  </a:txBody>
                  <a:tcPr/>
                </a:tc>
              </a:tr>
              <a:tr h="352839">
                <a:tc>
                  <a:txBody>
                    <a:bodyPr/>
                    <a:lstStyle/>
                    <a:p>
                      <a:pPr algn="ctr"/>
                      <a:r>
                        <a:rPr lang="el-GR" sz="2000" dirty="0" smtClean="0"/>
                        <a:t>6</a:t>
                      </a:r>
                      <a:endParaRPr lang="el-GR" sz="2000" dirty="0"/>
                    </a:p>
                  </a:txBody>
                  <a:tcPr/>
                </a:tc>
                <a:tc>
                  <a:txBody>
                    <a:bodyPr/>
                    <a:lstStyle/>
                    <a:p>
                      <a:pPr algn="ctr"/>
                      <a:r>
                        <a:rPr lang="el-GR" sz="2000" dirty="0" smtClean="0"/>
                        <a:t>205</a:t>
                      </a:r>
                      <a:endParaRPr lang="el-GR" sz="2000" dirty="0"/>
                    </a:p>
                  </a:txBody>
                  <a:tcPr/>
                </a:tc>
              </a:tr>
              <a:tr h="352839">
                <a:tc>
                  <a:txBody>
                    <a:bodyPr/>
                    <a:lstStyle/>
                    <a:p>
                      <a:pPr algn="ctr"/>
                      <a:r>
                        <a:rPr lang="el-GR" sz="2000" dirty="0" smtClean="0"/>
                        <a:t>7</a:t>
                      </a:r>
                      <a:endParaRPr lang="el-GR" sz="2000" dirty="0"/>
                    </a:p>
                  </a:txBody>
                  <a:tcPr/>
                </a:tc>
                <a:tc>
                  <a:txBody>
                    <a:bodyPr/>
                    <a:lstStyle/>
                    <a:p>
                      <a:pPr algn="ctr"/>
                      <a:r>
                        <a:rPr lang="el-GR" sz="2000" dirty="0" smtClean="0"/>
                        <a:t>180</a:t>
                      </a:r>
                      <a:endParaRPr lang="el-GR" sz="2000" dirty="0"/>
                    </a:p>
                  </a:txBody>
                  <a:tcPr/>
                </a:tc>
              </a:tr>
              <a:tr h="352839">
                <a:tc>
                  <a:txBody>
                    <a:bodyPr/>
                    <a:lstStyle/>
                    <a:p>
                      <a:pPr algn="ctr"/>
                      <a:r>
                        <a:rPr lang="el-GR" sz="2000" dirty="0" smtClean="0"/>
                        <a:t>8</a:t>
                      </a:r>
                      <a:endParaRPr lang="el-GR" sz="2000" dirty="0"/>
                    </a:p>
                  </a:txBody>
                  <a:tcPr/>
                </a:tc>
                <a:tc>
                  <a:txBody>
                    <a:bodyPr/>
                    <a:lstStyle/>
                    <a:p>
                      <a:pPr algn="ctr"/>
                      <a:r>
                        <a:rPr lang="el-GR" sz="2000" dirty="0" smtClean="0"/>
                        <a:t>182</a:t>
                      </a:r>
                      <a:endParaRPr lang="el-GR" sz="2000" dirty="0"/>
                    </a:p>
                  </a:txBody>
                  <a:tcPr/>
                </a:tc>
              </a:tr>
              <a:tr h="352839">
                <a:tc>
                  <a:txBody>
                    <a:bodyPr/>
                    <a:lstStyle/>
                    <a:p>
                      <a:pPr algn="ctr"/>
                      <a:r>
                        <a:rPr lang="el-GR" sz="2000" dirty="0" smtClean="0"/>
                        <a:t>9</a:t>
                      </a:r>
                      <a:endParaRPr lang="el-GR" sz="2000" dirty="0"/>
                    </a:p>
                  </a:txBody>
                  <a:tcPr/>
                </a:tc>
                <a:tc>
                  <a:txBody>
                    <a:bodyPr/>
                    <a:lstStyle/>
                    <a:p>
                      <a:pPr algn="ctr"/>
                      <a:r>
                        <a:rPr lang="el-GR" sz="2000" dirty="0" smtClean="0"/>
                        <a:t>?</a:t>
                      </a:r>
                      <a:endParaRPr lang="el-GR" sz="2000" dirty="0"/>
                    </a:p>
                  </a:txBody>
                  <a:tcPr/>
                </a:tc>
              </a:tr>
            </a:tbl>
          </a:graphicData>
        </a:graphic>
      </p:graphicFrame>
      <p:sp>
        <p:nvSpPr>
          <p:cNvPr id="4"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53</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9142883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Επίλυση με την μέθοδο εκθετικής εξομάλυνσης</a:t>
            </a:r>
            <a:endParaRPr lang="el-GR" b="1" dirty="0"/>
          </a:p>
        </p:txBody>
      </p:sp>
      <p:graphicFrame>
        <p:nvGraphicFramePr>
          <p:cNvPr id="6" name="Θέση περιεχομένου 1" descr="Πίνακας ο οποίος δείχνει τον τύπο για την εύρεση της προβλεπόμενης ζήτησης ενός τριμήνου που είναι ο εξής: Η προβλεπόμενη ζήτηση του προηγούμενου τριμήνου, συν τον συντελεστή εξομάλυνσης, επί, την ζήτηση του προηγούμενου τριμήνου μείον την προβλεπόμενη ζήτηση του προηγούμενου τριμήνου. Ο πίνακας δείχνει τις διαδοχικές εφαρμογές του τύπου για κάθε τρίμηνο, ώστε τελικά να βρεθεί η προβλεπόμενη ζήτηση του ένατου τριμήνου, η οποία είναι 178 κόμμα 58.&#10;"/>
          <p:cNvGraphicFramePr>
            <a:graphicFrameLocks noGrp="1"/>
          </p:cNvGraphicFramePr>
          <p:nvPr>
            <p:ph idx="1"/>
            <p:custDataLst>
              <p:tags r:id="rId1"/>
            </p:custDataLst>
            <p:extLst>
              <p:ext uri="{D42A27DB-BD31-4B8C-83A1-F6EECF244321}">
                <p14:modId xmlns:p14="http://schemas.microsoft.com/office/powerpoint/2010/main" val="2193646775"/>
              </p:ext>
            </p:extLst>
          </p:nvPr>
        </p:nvGraphicFramePr>
        <p:xfrm>
          <a:off x="1259632" y="1772816"/>
          <a:ext cx="6696744" cy="4492752"/>
        </p:xfrm>
        <a:graphic>
          <a:graphicData uri="http://schemas.openxmlformats.org/drawingml/2006/table">
            <a:tbl>
              <a:tblPr firstRow="1" bandRow="1">
                <a:tableStyleId>{5940675A-B579-460E-94D1-54222C63F5DA}</a:tableStyleId>
              </a:tblPr>
              <a:tblGrid>
                <a:gridCol w="1243330"/>
                <a:gridCol w="1160780"/>
                <a:gridCol w="4292634"/>
              </a:tblGrid>
              <a:tr h="370840">
                <a:tc gridSpan="3">
                  <a:txBody>
                    <a:bodyPr/>
                    <a:lstStyle/>
                    <a:p>
                      <a:pPr marL="0" marR="0" lvl="0" indent="0" algn="ctr" defTabSz="914400" rtl="0" eaLnBrk="0" fontAlgn="base" latinLnBrk="0" hangingPunct="0">
                        <a:lnSpc>
                          <a:spcPct val="120000"/>
                        </a:lnSpc>
                        <a:spcBef>
                          <a:spcPct val="0"/>
                        </a:spcBef>
                        <a:spcAft>
                          <a:spcPct val="0"/>
                        </a:spcAft>
                        <a:buClrTx/>
                        <a:buSzTx/>
                        <a:buFontTx/>
                        <a:buNone/>
                        <a:tabLst/>
                        <a:defRPr/>
                      </a:pPr>
                      <a:r>
                        <a:rPr kumimoji="0" lang="en-US" altLang="el-GR" sz="2400" b="1" i="1" u="none" strike="noStrike" kern="1200" cap="none" spc="0" normalizeH="0" baseline="0" noProof="0" dirty="0" err="1" smtClean="0">
                          <a:ln>
                            <a:noFill/>
                          </a:ln>
                          <a:solidFill>
                            <a:srgbClr val="000000"/>
                          </a:solidFill>
                          <a:effectLst/>
                          <a:uLnTx/>
                          <a:uFillTx/>
                          <a:latin typeface="+mn-lt"/>
                        </a:rPr>
                        <a:t>Υ΄</a:t>
                      </a:r>
                      <a:r>
                        <a:rPr kumimoji="0" lang="en-US" altLang="el-GR" sz="2400" b="1" i="1" u="none" strike="noStrike" kern="1200" cap="none" spc="0" normalizeH="0" baseline="-25000" noProof="0" dirty="0" err="1" smtClean="0">
                          <a:ln>
                            <a:noFill/>
                          </a:ln>
                          <a:solidFill>
                            <a:srgbClr val="000000"/>
                          </a:solidFill>
                          <a:effectLst/>
                          <a:uLnTx/>
                          <a:uFillTx/>
                          <a:latin typeface="+mn-lt"/>
                        </a:rPr>
                        <a:t>t</a:t>
                      </a:r>
                      <a:r>
                        <a:rPr kumimoji="0" lang="en-US" altLang="el-GR" sz="2400" b="1" i="0" u="none" strike="noStrike" kern="1200" cap="none" spc="0" normalizeH="0" baseline="0" noProof="0" dirty="0" smtClean="0">
                          <a:ln>
                            <a:noFill/>
                          </a:ln>
                          <a:solidFill>
                            <a:srgbClr val="000000"/>
                          </a:solidFill>
                          <a:effectLst/>
                          <a:uLnTx/>
                          <a:uFillTx/>
                          <a:latin typeface="+mn-lt"/>
                        </a:rPr>
                        <a:t> = </a:t>
                      </a:r>
                      <a:r>
                        <a:rPr kumimoji="0" lang="en-US" altLang="el-GR" sz="2400" b="1" i="1" u="none" strike="noStrike" kern="1200" cap="none" spc="0" normalizeH="0" baseline="0" noProof="0" dirty="0" smtClean="0">
                          <a:ln>
                            <a:noFill/>
                          </a:ln>
                          <a:solidFill>
                            <a:srgbClr val="000000"/>
                          </a:solidFill>
                          <a:effectLst/>
                          <a:uLnTx/>
                          <a:uFillTx/>
                          <a:latin typeface="+mn-lt"/>
                        </a:rPr>
                        <a:t>Υ΄</a:t>
                      </a:r>
                      <a:r>
                        <a:rPr kumimoji="0" lang="en-US" altLang="el-GR" sz="2400" b="1" i="1" u="none" strike="noStrike" kern="1200" cap="none" spc="0" normalizeH="0" baseline="-25000" noProof="0" dirty="0" smtClean="0">
                          <a:ln>
                            <a:noFill/>
                          </a:ln>
                          <a:solidFill>
                            <a:srgbClr val="000000"/>
                          </a:solidFill>
                          <a:effectLst/>
                          <a:uLnTx/>
                          <a:uFillTx/>
                          <a:latin typeface="+mn-lt"/>
                        </a:rPr>
                        <a:t>t</a:t>
                      </a:r>
                      <a:r>
                        <a:rPr kumimoji="0" lang="en-US" altLang="el-GR" sz="2400" b="1" i="0" u="none" strike="noStrike" kern="1200" cap="none" spc="0" normalizeH="0" baseline="-25000" noProof="0" dirty="0" smtClean="0">
                          <a:ln>
                            <a:noFill/>
                          </a:ln>
                          <a:solidFill>
                            <a:srgbClr val="000000"/>
                          </a:solidFill>
                          <a:effectLst/>
                          <a:uLnTx/>
                          <a:uFillTx/>
                          <a:latin typeface="+mn-lt"/>
                        </a:rPr>
                        <a:t>-1</a:t>
                      </a:r>
                      <a:r>
                        <a:rPr kumimoji="0" lang="en-US" altLang="el-GR" sz="2400" b="1" i="0" u="none" strike="noStrike" kern="1200" cap="none" spc="0" normalizeH="0" baseline="0" noProof="0" dirty="0" smtClean="0">
                          <a:ln>
                            <a:noFill/>
                          </a:ln>
                          <a:solidFill>
                            <a:srgbClr val="000000"/>
                          </a:solidFill>
                          <a:effectLst/>
                          <a:uLnTx/>
                          <a:uFillTx/>
                          <a:latin typeface="+mn-lt"/>
                        </a:rPr>
                        <a:t> + 0.1(</a:t>
                      </a:r>
                      <a:r>
                        <a:rPr kumimoji="0" lang="en-US" altLang="el-GR" sz="2400" b="1" i="1" u="none" strike="noStrike" kern="1200" cap="none" spc="0" normalizeH="0" baseline="0" noProof="0" dirty="0" smtClean="0">
                          <a:ln>
                            <a:noFill/>
                          </a:ln>
                          <a:solidFill>
                            <a:srgbClr val="000000"/>
                          </a:solidFill>
                          <a:effectLst/>
                          <a:uLnTx/>
                          <a:uFillTx/>
                          <a:latin typeface="+mn-lt"/>
                        </a:rPr>
                        <a:t>Υ</a:t>
                      </a:r>
                      <a:r>
                        <a:rPr kumimoji="0" lang="en-US" altLang="el-GR" sz="2400" b="1" i="1" u="none" strike="noStrike" kern="1200" cap="none" spc="0" normalizeH="0" baseline="-25000" noProof="0" dirty="0" smtClean="0">
                          <a:ln>
                            <a:noFill/>
                          </a:ln>
                          <a:solidFill>
                            <a:srgbClr val="000000"/>
                          </a:solidFill>
                          <a:effectLst/>
                          <a:uLnTx/>
                          <a:uFillTx/>
                          <a:latin typeface="+mn-lt"/>
                        </a:rPr>
                        <a:t>t</a:t>
                      </a:r>
                      <a:r>
                        <a:rPr kumimoji="0" lang="en-US" altLang="el-GR" sz="2400" b="1" i="0" u="none" strike="noStrike" kern="1200" cap="none" spc="0" normalizeH="0" baseline="-25000" noProof="0" dirty="0" smtClean="0">
                          <a:ln>
                            <a:noFill/>
                          </a:ln>
                          <a:solidFill>
                            <a:srgbClr val="000000"/>
                          </a:solidFill>
                          <a:effectLst/>
                          <a:uLnTx/>
                          <a:uFillTx/>
                          <a:latin typeface="+mn-lt"/>
                        </a:rPr>
                        <a:t>-1</a:t>
                      </a:r>
                      <a:r>
                        <a:rPr kumimoji="0" lang="en-US" altLang="el-GR" sz="2400" b="1" i="0" u="none" strike="noStrike" kern="1200" cap="none" spc="0" normalizeH="0" baseline="0" noProof="0" dirty="0" smtClean="0">
                          <a:ln>
                            <a:noFill/>
                          </a:ln>
                          <a:solidFill>
                            <a:srgbClr val="000000"/>
                          </a:solidFill>
                          <a:effectLst/>
                          <a:uLnTx/>
                          <a:uFillTx/>
                          <a:latin typeface="+mn-lt"/>
                        </a:rPr>
                        <a:t> – </a:t>
                      </a:r>
                      <a:r>
                        <a:rPr kumimoji="0" lang="en-US" altLang="el-GR" sz="2400" b="1" i="1" u="none" strike="noStrike" kern="1200" cap="none" spc="0" normalizeH="0" baseline="0" noProof="0" dirty="0" smtClean="0">
                          <a:ln>
                            <a:noFill/>
                          </a:ln>
                          <a:solidFill>
                            <a:srgbClr val="000000"/>
                          </a:solidFill>
                          <a:effectLst/>
                          <a:uLnTx/>
                          <a:uFillTx/>
                          <a:latin typeface="+mn-lt"/>
                        </a:rPr>
                        <a:t>Υ΄</a:t>
                      </a:r>
                      <a:r>
                        <a:rPr kumimoji="0" lang="en-US" altLang="el-GR" sz="2400" b="1" i="1" u="none" strike="noStrike" kern="1200" cap="none" spc="0" normalizeH="0" baseline="-25000" noProof="0" dirty="0" smtClean="0">
                          <a:ln>
                            <a:noFill/>
                          </a:ln>
                          <a:solidFill>
                            <a:srgbClr val="000000"/>
                          </a:solidFill>
                          <a:effectLst/>
                          <a:uLnTx/>
                          <a:uFillTx/>
                          <a:latin typeface="+mn-lt"/>
                        </a:rPr>
                        <a:t>t</a:t>
                      </a:r>
                      <a:r>
                        <a:rPr kumimoji="0" lang="en-US" altLang="el-GR" sz="2400" b="1" i="0" u="none" strike="noStrike" kern="1200" cap="none" spc="0" normalizeH="0" baseline="-25000" noProof="0" dirty="0" smtClean="0">
                          <a:ln>
                            <a:noFill/>
                          </a:ln>
                          <a:solidFill>
                            <a:srgbClr val="000000"/>
                          </a:solidFill>
                          <a:effectLst/>
                          <a:uLnTx/>
                          <a:uFillTx/>
                          <a:latin typeface="+mn-lt"/>
                        </a:rPr>
                        <a:t>-1</a:t>
                      </a:r>
                      <a:r>
                        <a:rPr kumimoji="0" lang="en-US" altLang="el-GR" sz="2400" b="1" i="0" u="none" strike="noStrike" kern="1200" cap="none" spc="0" normalizeH="0" baseline="0" noProof="0" dirty="0" smtClean="0">
                          <a:ln>
                            <a:noFill/>
                          </a:ln>
                          <a:solidFill>
                            <a:srgbClr val="000000"/>
                          </a:solidFill>
                          <a:effectLst/>
                          <a:uLnTx/>
                          <a:uFillTx/>
                          <a:latin typeface="+mn-lt"/>
                        </a:rPr>
                        <a:t>)</a:t>
                      </a:r>
                    </a:p>
                  </a:txBody>
                  <a:tcPr>
                    <a:solidFill>
                      <a:srgbClr val="FFCCFF"/>
                    </a:solidFill>
                  </a:tcPr>
                </a:tc>
                <a:tc hMerge="1">
                  <a:txBody>
                    <a:bodyPr/>
                    <a:lstStyle/>
                    <a:p>
                      <a:pPr marL="0" marR="0" lvl="0" indent="0" algn="ctr" defTabSz="914400" rtl="0" eaLnBrk="0" fontAlgn="base" latinLnBrk="0" hangingPunct="0">
                        <a:lnSpc>
                          <a:spcPct val="120000"/>
                        </a:lnSpc>
                        <a:spcBef>
                          <a:spcPct val="0"/>
                        </a:spcBef>
                        <a:spcAft>
                          <a:spcPct val="0"/>
                        </a:spcAft>
                        <a:buClrTx/>
                        <a:buSzTx/>
                        <a:buFontTx/>
                        <a:buNone/>
                        <a:tabLst/>
                        <a:defRPr/>
                      </a:pPr>
                      <a:endParaRPr kumimoji="0" lang="en-US" altLang="el-GR" sz="2000" b="1" i="0" u="none" strike="noStrike" kern="1200" cap="none" spc="0" normalizeH="0" baseline="0" noProof="0" dirty="0" smtClean="0">
                        <a:ln>
                          <a:noFill/>
                        </a:ln>
                        <a:solidFill>
                          <a:srgbClr val="000000"/>
                        </a:solidFill>
                        <a:effectLst/>
                        <a:uLnTx/>
                        <a:uFillTx/>
                        <a:latin typeface="+mn-lt"/>
                      </a:endParaRPr>
                    </a:p>
                  </a:txBody>
                  <a:tcPr/>
                </a:tc>
                <a:tc hMerge="1">
                  <a:txBody>
                    <a:bodyPr/>
                    <a:lstStyle/>
                    <a:p>
                      <a:endParaRPr lang="el-GR" dirty="0"/>
                    </a:p>
                  </a:txBody>
                  <a:tcPr/>
                </a:tc>
              </a:tr>
              <a:tr h="370840">
                <a:tc>
                  <a:txBody>
                    <a:bodyPr/>
                    <a:lstStyle/>
                    <a:p>
                      <a:pPr algn="ctr"/>
                      <a:r>
                        <a:rPr lang="el-GR" sz="2000" b="1" dirty="0" smtClean="0"/>
                        <a:t>Τρίμηνο</a:t>
                      </a:r>
                      <a:endParaRPr lang="el-GR" sz="2000" b="1" dirty="0"/>
                    </a:p>
                  </a:txBody>
                  <a:tcPr>
                    <a:solidFill>
                      <a:schemeClr val="bg1">
                        <a:lumMod val="95000"/>
                      </a:schemeClr>
                    </a:solidFill>
                  </a:tcPr>
                </a:tc>
                <a:tc>
                  <a:txBody>
                    <a:bodyPr/>
                    <a:lstStyle/>
                    <a:p>
                      <a:pPr algn="ctr"/>
                      <a:r>
                        <a:rPr lang="el-GR" sz="2000" b="1" dirty="0" smtClean="0"/>
                        <a:t>Ζήτηση</a:t>
                      </a:r>
                      <a:endParaRPr lang="el-GR" sz="2000" b="1" dirty="0"/>
                    </a:p>
                  </a:txBody>
                  <a:tcPr>
                    <a:solidFill>
                      <a:schemeClr val="bg1">
                        <a:lumMod val="95000"/>
                      </a:schemeClr>
                    </a:solidFill>
                  </a:tcPr>
                </a:tc>
                <a:tc>
                  <a:txBody>
                    <a:bodyPr/>
                    <a:lstStyle/>
                    <a:p>
                      <a:pPr algn="ctr"/>
                      <a:r>
                        <a:rPr lang="el-GR" sz="2000" b="1" dirty="0" smtClean="0"/>
                        <a:t>Πρόβλεψη,</a:t>
                      </a:r>
                      <a:r>
                        <a:rPr lang="el-GR" sz="2000" b="1" baseline="0" dirty="0" smtClean="0"/>
                        <a:t> </a:t>
                      </a:r>
                      <a:r>
                        <a:rPr kumimoji="0" lang="en-US" altLang="el-GR" sz="2000" b="1" i="0" u="none" strike="noStrike" kern="1200" cap="none" spc="0" normalizeH="0" baseline="0" noProof="0" dirty="0" err="1" smtClean="0">
                          <a:ln>
                            <a:noFill/>
                          </a:ln>
                          <a:solidFill>
                            <a:srgbClr val="000000"/>
                          </a:solidFill>
                          <a:effectLst/>
                          <a:uLnTx/>
                          <a:uFillTx/>
                          <a:latin typeface="+mn-lt"/>
                        </a:rPr>
                        <a:t>Υ΄</a:t>
                      </a:r>
                      <a:r>
                        <a:rPr kumimoji="0" lang="en-US" altLang="el-GR" sz="2000" b="1" i="0" u="none" strike="noStrike" kern="1200" cap="none" spc="0" normalizeH="0" baseline="-25000" noProof="0" dirty="0" err="1" smtClean="0">
                          <a:ln>
                            <a:noFill/>
                          </a:ln>
                          <a:solidFill>
                            <a:srgbClr val="000000"/>
                          </a:solidFill>
                          <a:effectLst/>
                          <a:uLnTx/>
                          <a:uFillTx/>
                          <a:latin typeface="+mn-lt"/>
                        </a:rPr>
                        <a:t>t</a:t>
                      </a:r>
                      <a:r>
                        <a:rPr kumimoji="0" lang="en-US" altLang="el-GR" sz="2000" b="1" i="0" u="none" strike="noStrike" kern="1200" cap="none" spc="0" normalizeH="0" baseline="0" noProof="0" dirty="0" smtClean="0">
                          <a:ln>
                            <a:noFill/>
                          </a:ln>
                          <a:solidFill>
                            <a:srgbClr val="000000"/>
                          </a:solidFill>
                          <a:effectLst/>
                          <a:uLnTx/>
                          <a:uFillTx/>
                          <a:latin typeface="+mn-lt"/>
                        </a:rPr>
                        <a:t>  </a:t>
                      </a:r>
                      <a:r>
                        <a:rPr kumimoji="0" lang="el-GR" altLang="el-GR" sz="2000" b="1" i="0" u="none" strike="noStrike" kern="1200" cap="none" spc="0" normalizeH="0" baseline="0" noProof="0" dirty="0" smtClean="0">
                          <a:ln>
                            <a:noFill/>
                          </a:ln>
                          <a:solidFill>
                            <a:srgbClr val="000000"/>
                          </a:solidFill>
                          <a:effectLst/>
                          <a:uLnTx/>
                          <a:uFillTx/>
                          <a:latin typeface="+mn-lt"/>
                        </a:rPr>
                        <a:t>(α = .10)</a:t>
                      </a:r>
                      <a:endParaRPr lang="el-GR" sz="2000" b="1" i="0" dirty="0"/>
                    </a:p>
                  </a:txBody>
                  <a:tcPr>
                    <a:solidFill>
                      <a:schemeClr val="bg1">
                        <a:lumMod val="95000"/>
                      </a:schemeClr>
                    </a:solidFill>
                  </a:tcPr>
                </a:tc>
              </a:tr>
              <a:tr h="370840">
                <a:tc>
                  <a:txBody>
                    <a:bodyPr/>
                    <a:lstStyle/>
                    <a:p>
                      <a:pPr algn="ctr"/>
                      <a:r>
                        <a:rPr lang="el-GR" sz="2000" dirty="0" smtClean="0">
                          <a:latin typeface="+mn-lt"/>
                        </a:rPr>
                        <a:t>1</a:t>
                      </a:r>
                      <a:endParaRPr lang="el-GR" sz="2000" dirty="0">
                        <a:latin typeface="+mn-lt"/>
                      </a:endParaRPr>
                    </a:p>
                  </a:txBody>
                  <a:tcPr/>
                </a:tc>
                <a:tc>
                  <a:txBody>
                    <a:bodyPr/>
                    <a:lstStyle/>
                    <a:p>
                      <a:pPr algn="ctr"/>
                      <a:r>
                        <a:rPr lang="el-GR" sz="2000" dirty="0" smtClean="0">
                          <a:latin typeface="+mn-lt"/>
                        </a:rPr>
                        <a:t>180</a:t>
                      </a:r>
                      <a:endParaRPr lang="el-GR" sz="2000" dirty="0">
                        <a:latin typeface="+mn-lt"/>
                      </a:endParaRP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altLang="el-GR" sz="2000" b="1" i="0" u="none" strike="noStrike" kern="1200" cap="none" spc="0" normalizeH="0" baseline="0" noProof="0" dirty="0" smtClean="0">
                          <a:ln>
                            <a:noFill/>
                          </a:ln>
                          <a:solidFill>
                            <a:srgbClr val="000000"/>
                          </a:solidFill>
                          <a:effectLst/>
                          <a:uLnTx/>
                          <a:uFillTx/>
                          <a:latin typeface="+mn-lt"/>
                        </a:rPr>
                        <a:t>175.00 (Δεδομένο)</a:t>
                      </a:r>
                    </a:p>
                  </a:txBody>
                  <a:tcPr/>
                </a:tc>
              </a:tr>
              <a:tr h="370840">
                <a:tc>
                  <a:txBody>
                    <a:bodyPr/>
                    <a:lstStyle/>
                    <a:p>
                      <a:pPr algn="ctr"/>
                      <a:r>
                        <a:rPr lang="el-GR" sz="2000" dirty="0" smtClean="0">
                          <a:latin typeface="+mn-lt"/>
                        </a:rPr>
                        <a:t>2</a:t>
                      </a:r>
                      <a:endParaRPr lang="el-GR" sz="2000" dirty="0">
                        <a:latin typeface="+mn-lt"/>
                      </a:endParaRPr>
                    </a:p>
                  </a:txBody>
                  <a:tcPr/>
                </a:tc>
                <a:tc>
                  <a:txBody>
                    <a:bodyPr/>
                    <a:lstStyle/>
                    <a:p>
                      <a:pPr algn="ctr"/>
                      <a:r>
                        <a:rPr lang="el-GR" sz="2000" dirty="0" smtClean="0">
                          <a:latin typeface="+mn-lt"/>
                        </a:rPr>
                        <a:t>168</a:t>
                      </a:r>
                      <a:endParaRPr lang="el-GR" sz="2000" dirty="0">
                        <a:latin typeface="+mn-lt"/>
                      </a:endParaRP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altLang="el-GR" sz="2000" b="1" i="0" u="none" strike="noStrike" kern="1200" cap="none" spc="0" normalizeH="0" baseline="0" noProof="0" dirty="0" smtClean="0">
                          <a:ln>
                            <a:noFill/>
                          </a:ln>
                          <a:solidFill>
                            <a:srgbClr val="000000"/>
                          </a:solidFill>
                          <a:effectLst/>
                          <a:uLnTx/>
                          <a:uFillTx/>
                          <a:latin typeface="+mn-lt"/>
                        </a:rPr>
                        <a:t>175.00 + .10(180 - 175.00) = 175.50</a:t>
                      </a:r>
                    </a:p>
                  </a:txBody>
                  <a:tcPr/>
                </a:tc>
              </a:tr>
              <a:tr h="370840">
                <a:tc>
                  <a:txBody>
                    <a:bodyPr/>
                    <a:lstStyle/>
                    <a:p>
                      <a:pPr algn="ctr"/>
                      <a:r>
                        <a:rPr lang="el-GR" sz="2000" dirty="0" smtClean="0">
                          <a:latin typeface="+mn-lt"/>
                        </a:rPr>
                        <a:t>3</a:t>
                      </a:r>
                      <a:endParaRPr lang="el-GR" sz="2000" dirty="0">
                        <a:latin typeface="+mn-lt"/>
                      </a:endParaRPr>
                    </a:p>
                  </a:txBody>
                  <a:tcPr/>
                </a:tc>
                <a:tc>
                  <a:txBody>
                    <a:bodyPr/>
                    <a:lstStyle/>
                    <a:p>
                      <a:pPr algn="ctr"/>
                      <a:r>
                        <a:rPr lang="el-GR" sz="2000" dirty="0" smtClean="0">
                          <a:latin typeface="+mn-lt"/>
                        </a:rPr>
                        <a:t>159</a:t>
                      </a:r>
                      <a:endParaRPr lang="el-GR" sz="2000" dirty="0">
                        <a:latin typeface="+mn-lt"/>
                      </a:endParaRP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altLang="el-GR" sz="2000" b="1" i="0" u="none" strike="noStrike" kern="1200" cap="none" spc="0" normalizeH="0" baseline="0" noProof="0" dirty="0" smtClean="0">
                          <a:ln>
                            <a:noFill/>
                          </a:ln>
                          <a:solidFill>
                            <a:srgbClr val="000000"/>
                          </a:solidFill>
                          <a:effectLst/>
                          <a:uLnTx/>
                          <a:uFillTx/>
                          <a:latin typeface="+mn-lt"/>
                        </a:rPr>
                        <a:t>175.50 + .10(168 - 175.50) = 174.75</a:t>
                      </a:r>
                    </a:p>
                  </a:txBody>
                  <a:tcPr/>
                </a:tc>
              </a:tr>
              <a:tr h="370840">
                <a:tc>
                  <a:txBody>
                    <a:bodyPr/>
                    <a:lstStyle/>
                    <a:p>
                      <a:pPr algn="ctr"/>
                      <a:r>
                        <a:rPr lang="el-GR" sz="2000" dirty="0" smtClean="0">
                          <a:latin typeface="+mn-lt"/>
                        </a:rPr>
                        <a:t>4</a:t>
                      </a:r>
                      <a:endParaRPr lang="el-GR" sz="2000" dirty="0">
                        <a:latin typeface="+mn-lt"/>
                      </a:endParaRPr>
                    </a:p>
                  </a:txBody>
                  <a:tcPr/>
                </a:tc>
                <a:tc>
                  <a:txBody>
                    <a:bodyPr/>
                    <a:lstStyle/>
                    <a:p>
                      <a:pPr algn="ctr"/>
                      <a:r>
                        <a:rPr lang="el-GR" sz="2000" dirty="0" smtClean="0">
                          <a:latin typeface="+mn-lt"/>
                        </a:rPr>
                        <a:t>175</a:t>
                      </a:r>
                      <a:endParaRPr lang="el-GR" sz="2000" dirty="0">
                        <a:latin typeface="+mn-lt"/>
                      </a:endParaRP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altLang="el-GR" sz="2000" b="1" i="0" u="none" strike="noStrike" kern="1200" cap="none" spc="0" normalizeH="0" baseline="0" noProof="0" dirty="0" smtClean="0">
                          <a:ln>
                            <a:noFill/>
                          </a:ln>
                          <a:solidFill>
                            <a:srgbClr val="000000"/>
                          </a:solidFill>
                          <a:effectLst/>
                          <a:uLnTx/>
                          <a:uFillTx/>
                          <a:latin typeface="+mn-lt"/>
                        </a:rPr>
                        <a:t>174.75 + .10(159 - 174.75) = 173.18</a:t>
                      </a:r>
                    </a:p>
                  </a:txBody>
                  <a:tcPr/>
                </a:tc>
              </a:tr>
              <a:tr h="370840">
                <a:tc>
                  <a:txBody>
                    <a:bodyPr/>
                    <a:lstStyle/>
                    <a:p>
                      <a:pPr algn="ctr"/>
                      <a:r>
                        <a:rPr lang="el-GR" sz="2000" dirty="0" smtClean="0">
                          <a:latin typeface="+mn-lt"/>
                        </a:rPr>
                        <a:t>5</a:t>
                      </a:r>
                      <a:endParaRPr lang="el-GR" sz="2000" dirty="0">
                        <a:latin typeface="+mn-lt"/>
                      </a:endParaRPr>
                    </a:p>
                  </a:txBody>
                  <a:tcPr/>
                </a:tc>
                <a:tc>
                  <a:txBody>
                    <a:bodyPr/>
                    <a:lstStyle/>
                    <a:p>
                      <a:pPr algn="ctr"/>
                      <a:r>
                        <a:rPr lang="el-GR" sz="2000" dirty="0" smtClean="0">
                          <a:latin typeface="+mn-lt"/>
                        </a:rPr>
                        <a:t>190</a:t>
                      </a:r>
                      <a:endParaRPr lang="el-GR" sz="2000" dirty="0">
                        <a:latin typeface="+mn-lt"/>
                      </a:endParaRP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altLang="el-GR" sz="2000" b="1" i="0" u="none" strike="noStrike" kern="1200" cap="none" spc="0" normalizeH="0" baseline="0" noProof="0" dirty="0" smtClean="0">
                          <a:ln>
                            <a:noFill/>
                          </a:ln>
                          <a:solidFill>
                            <a:srgbClr val="000000"/>
                          </a:solidFill>
                          <a:effectLst/>
                          <a:uLnTx/>
                          <a:uFillTx/>
                          <a:latin typeface="+mn-lt"/>
                        </a:rPr>
                        <a:t>173.18 + .10(175 - 173.18) = 173.36</a:t>
                      </a:r>
                    </a:p>
                  </a:txBody>
                  <a:tcPr/>
                </a:tc>
              </a:tr>
              <a:tr h="370840">
                <a:tc>
                  <a:txBody>
                    <a:bodyPr/>
                    <a:lstStyle/>
                    <a:p>
                      <a:pPr algn="ctr"/>
                      <a:r>
                        <a:rPr lang="el-GR" sz="2000" dirty="0" smtClean="0">
                          <a:latin typeface="+mn-lt"/>
                        </a:rPr>
                        <a:t>6</a:t>
                      </a:r>
                      <a:endParaRPr lang="el-GR" sz="2000" dirty="0">
                        <a:latin typeface="+mn-lt"/>
                      </a:endParaRPr>
                    </a:p>
                  </a:txBody>
                  <a:tcPr/>
                </a:tc>
                <a:tc>
                  <a:txBody>
                    <a:bodyPr/>
                    <a:lstStyle/>
                    <a:p>
                      <a:pPr algn="ctr"/>
                      <a:r>
                        <a:rPr lang="el-GR" sz="2000" dirty="0" smtClean="0">
                          <a:latin typeface="+mn-lt"/>
                        </a:rPr>
                        <a:t>205</a:t>
                      </a:r>
                      <a:endParaRPr lang="el-GR" sz="2000" dirty="0">
                        <a:latin typeface="+mn-lt"/>
                      </a:endParaRP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altLang="el-GR" sz="2000" b="1" i="0" u="none" strike="noStrike" kern="1200" cap="none" spc="0" normalizeH="0" baseline="0" noProof="0" dirty="0" smtClean="0">
                          <a:ln>
                            <a:noFill/>
                          </a:ln>
                          <a:solidFill>
                            <a:srgbClr val="000000"/>
                          </a:solidFill>
                          <a:effectLst/>
                          <a:uLnTx/>
                          <a:uFillTx/>
                          <a:latin typeface="+mn-lt"/>
                        </a:rPr>
                        <a:t>173.36 + .10(190 - 173.36) = 175.02</a:t>
                      </a:r>
                    </a:p>
                  </a:txBody>
                  <a:tcPr/>
                </a:tc>
              </a:tr>
              <a:tr h="370840">
                <a:tc>
                  <a:txBody>
                    <a:bodyPr/>
                    <a:lstStyle/>
                    <a:p>
                      <a:pPr algn="ctr"/>
                      <a:r>
                        <a:rPr lang="el-GR" sz="2000" dirty="0" smtClean="0">
                          <a:latin typeface="+mn-lt"/>
                        </a:rPr>
                        <a:t>7</a:t>
                      </a:r>
                      <a:endParaRPr lang="el-GR" sz="2000" dirty="0">
                        <a:latin typeface="+mn-lt"/>
                      </a:endParaRPr>
                    </a:p>
                  </a:txBody>
                  <a:tcPr/>
                </a:tc>
                <a:tc>
                  <a:txBody>
                    <a:bodyPr/>
                    <a:lstStyle/>
                    <a:p>
                      <a:pPr algn="ctr"/>
                      <a:r>
                        <a:rPr lang="el-GR" sz="2000" dirty="0" smtClean="0">
                          <a:latin typeface="+mn-lt"/>
                        </a:rPr>
                        <a:t>180</a:t>
                      </a:r>
                      <a:endParaRPr lang="el-GR" sz="2000" dirty="0">
                        <a:latin typeface="+mn-lt"/>
                      </a:endParaRP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altLang="el-GR" sz="2000" b="1" i="0" u="none" strike="noStrike" kern="1200" cap="none" spc="0" normalizeH="0" baseline="0" noProof="0" dirty="0" smtClean="0">
                          <a:ln>
                            <a:noFill/>
                          </a:ln>
                          <a:solidFill>
                            <a:srgbClr val="000000"/>
                          </a:solidFill>
                          <a:effectLst/>
                          <a:uLnTx/>
                          <a:uFillTx/>
                          <a:latin typeface="+mn-lt"/>
                        </a:rPr>
                        <a:t>175.02 + .10(205 - 175.02) = 178.02</a:t>
                      </a:r>
                    </a:p>
                  </a:txBody>
                  <a:tcPr/>
                </a:tc>
              </a:tr>
              <a:tr h="370840">
                <a:tc>
                  <a:txBody>
                    <a:bodyPr/>
                    <a:lstStyle/>
                    <a:p>
                      <a:pPr algn="ctr"/>
                      <a:r>
                        <a:rPr lang="el-GR" sz="2000" dirty="0" smtClean="0">
                          <a:latin typeface="+mn-lt"/>
                        </a:rPr>
                        <a:t>8</a:t>
                      </a:r>
                      <a:endParaRPr lang="el-GR" sz="2000" dirty="0">
                        <a:latin typeface="+mn-lt"/>
                      </a:endParaRPr>
                    </a:p>
                  </a:txBody>
                  <a:tcPr/>
                </a:tc>
                <a:tc>
                  <a:txBody>
                    <a:bodyPr/>
                    <a:lstStyle/>
                    <a:p>
                      <a:pPr algn="ctr"/>
                      <a:r>
                        <a:rPr lang="el-GR" sz="2000" dirty="0" smtClean="0">
                          <a:latin typeface="+mn-lt"/>
                        </a:rPr>
                        <a:t>182</a:t>
                      </a:r>
                      <a:endParaRPr lang="el-GR" sz="2000" dirty="0">
                        <a:latin typeface="+mn-lt"/>
                      </a:endParaRPr>
                    </a:p>
                  </a:txBody>
                  <a:tcPr/>
                </a:tc>
                <a:tc>
                  <a:txBody>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l-GR" altLang="el-GR" sz="2000" b="1" i="0" u="none" strike="noStrike" kern="1200" cap="none" spc="0" normalizeH="0" baseline="0" noProof="0" dirty="0" smtClean="0">
                          <a:ln>
                            <a:noFill/>
                          </a:ln>
                          <a:solidFill>
                            <a:srgbClr val="000000"/>
                          </a:solidFill>
                          <a:effectLst/>
                          <a:uLnTx/>
                          <a:uFillTx/>
                          <a:latin typeface="+mn-lt"/>
                        </a:rPr>
                        <a:t>178.02 + .10(180 - 178.02) = 178.22</a:t>
                      </a:r>
                    </a:p>
                  </a:txBody>
                  <a:tcPr/>
                </a:tc>
              </a:tr>
              <a:tr h="370840">
                <a:tc>
                  <a:txBody>
                    <a:bodyPr/>
                    <a:lstStyle/>
                    <a:p>
                      <a:pPr algn="ctr"/>
                      <a:r>
                        <a:rPr lang="el-GR" sz="2000" dirty="0" smtClean="0">
                          <a:latin typeface="+mn-lt"/>
                        </a:rPr>
                        <a:t>9</a:t>
                      </a:r>
                      <a:endParaRPr lang="el-GR" sz="2000" dirty="0">
                        <a:latin typeface="+mn-lt"/>
                      </a:endParaRPr>
                    </a:p>
                  </a:txBody>
                  <a:tcPr/>
                </a:tc>
                <a:tc>
                  <a:txBody>
                    <a:bodyPr/>
                    <a:lstStyle/>
                    <a:p>
                      <a:pPr algn="ctr"/>
                      <a:r>
                        <a:rPr lang="el-GR" sz="2000" dirty="0" smtClean="0">
                          <a:latin typeface="+mn-lt"/>
                        </a:rPr>
                        <a:t>?</a:t>
                      </a:r>
                      <a:endParaRPr lang="el-GR" sz="2000" dirty="0">
                        <a:latin typeface="+mn-lt"/>
                      </a:endParaRPr>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altLang="el-GR" sz="2000" b="1" i="0" u="none" strike="noStrike" kern="1200" cap="none" spc="0" normalizeH="0" baseline="0" noProof="0" dirty="0" smtClean="0">
                          <a:ln>
                            <a:noFill/>
                          </a:ln>
                          <a:solidFill>
                            <a:srgbClr val="000000"/>
                          </a:solidFill>
                          <a:effectLst/>
                          <a:uLnTx/>
                          <a:uFillTx/>
                          <a:latin typeface="+mn-lt"/>
                        </a:rPr>
                        <a:t>178.22 + .10(182 - 178.22) = 178.58 </a:t>
                      </a:r>
                    </a:p>
                  </a:txBody>
                  <a:tcPr/>
                </a:tc>
              </a:tr>
            </a:tbl>
          </a:graphicData>
        </a:graphic>
      </p:graphicFrame>
      <p:sp>
        <p:nvSpPr>
          <p:cNvPr id="4"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54</a:t>
            </a:fld>
            <a:endParaRPr lang="el-GR" sz="1400" dirty="0">
              <a:solidFill>
                <a:schemeClr val="tx1"/>
              </a:solidFill>
            </a:endParaRPr>
          </a:p>
        </p:txBody>
      </p:sp>
    </p:spTree>
    <p:extLst>
      <p:ext uri="{BB962C8B-B14F-4D97-AF65-F5344CB8AC3E}">
        <p14:creationId xmlns:p14="http://schemas.microsoft.com/office/powerpoint/2010/main" val="8640393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lvl="0" fontAlgn="base">
              <a:spcBef>
                <a:spcPct val="30000"/>
              </a:spcBef>
              <a:spcAft>
                <a:spcPct val="0"/>
              </a:spcAft>
              <a:defRPr/>
            </a:pPr>
            <a:r>
              <a:rPr lang="el-GR" b="1" dirty="0" smtClean="0"/>
              <a:t>Επίδραση συντελεστή εξομάλυνσης στην πρόβλεψη</a:t>
            </a:r>
            <a:endParaRPr lang="el-GR" sz="4800" dirty="0"/>
          </a:p>
        </p:txBody>
      </p:sp>
      <p:graphicFrame>
        <p:nvGraphicFramePr>
          <p:cNvPr id="6" name="Θέση περιεχομένου 1" descr="Πίνακας. Πρώτη γραμμή. Η προβλεπόμενη ζήτηση, ισούται με α επί την ζήτηση της προηγούμενης περιόδου, + α επί 1 -α, επί την πρόβλεψη δύο περιόδων πριν, + α επί 1 -α, επί την πρόβλεψη τριών περιόδων πριν, +  και ούτω καθεξής. Δεύτερη γραμμή, ο συντελεστής α = 0.10, για την προηγούμενη περίοδο είναι 10%, για 2 περίοδοι πριν είναι α επί 1-α, δηλαδή 9%, και για 3 περίοδοι πριν είναι α επί 1 -α στο τετράγωνο, δηλαδή 8.1 %. Τρίτη γραμμή, α =0.90, για την προηγούμενη περίοδο είναι 90%, για 2 περίοδοι πριν είναι 9%, και για 3 περίοδοι πριν είναι 0.9%"/>
          <p:cNvGraphicFramePr>
            <a:graphicFrameLocks noGrp="1"/>
          </p:cNvGraphicFramePr>
          <p:nvPr>
            <p:ph idx="1"/>
            <p:custDataLst>
              <p:tags r:id="rId1"/>
            </p:custDataLst>
            <p:extLst>
              <p:ext uri="{D42A27DB-BD31-4B8C-83A1-F6EECF244321}">
                <p14:modId xmlns:p14="http://schemas.microsoft.com/office/powerpoint/2010/main" val="748868597"/>
              </p:ext>
            </p:extLst>
          </p:nvPr>
        </p:nvGraphicFramePr>
        <p:xfrm>
          <a:off x="457200" y="2486000"/>
          <a:ext cx="8229600" cy="2743200"/>
        </p:xfrm>
        <a:graphic>
          <a:graphicData uri="http://schemas.openxmlformats.org/drawingml/2006/table">
            <a:tbl>
              <a:tblPr firstRow="1" firstCol="1" bandRow="1">
                <a:tableStyleId>{5940675A-B579-460E-94D1-54222C63F5DA}</a:tableStyleId>
              </a:tblPr>
              <a:tblGrid>
                <a:gridCol w="2057400"/>
                <a:gridCol w="2057400"/>
                <a:gridCol w="2057400"/>
                <a:gridCol w="2057400"/>
              </a:tblGrid>
              <a:tr h="370840">
                <a:tc gridSpan="4">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altLang="el-GR" sz="2400" b="1" i="1" u="none" strike="noStrike" kern="1200" cap="none" spc="0" normalizeH="0" baseline="0" noProof="0" dirty="0" smtClean="0">
                          <a:ln>
                            <a:noFill/>
                          </a:ln>
                          <a:solidFill>
                            <a:srgbClr val="000000"/>
                          </a:solidFill>
                          <a:effectLst/>
                          <a:uLnTx/>
                          <a:uFillTx/>
                          <a:latin typeface="+mn-lt"/>
                        </a:rPr>
                        <a:t>Υ΄</a:t>
                      </a:r>
                      <a:r>
                        <a:rPr kumimoji="0" lang="en-US" altLang="el-GR" sz="2400" b="1" i="1" u="none" strike="noStrike" kern="1200" cap="none" spc="0" normalizeH="0" baseline="-25000" noProof="0" dirty="0" smtClean="0">
                          <a:ln>
                            <a:noFill/>
                          </a:ln>
                          <a:solidFill>
                            <a:srgbClr val="000000"/>
                          </a:solidFill>
                          <a:effectLst/>
                          <a:uLnTx/>
                          <a:uFillTx/>
                          <a:latin typeface="+mn-lt"/>
                        </a:rPr>
                        <a:t>t</a:t>
                      </a:r>
                      <a:r>
                        <a:rPr kumimoji="0" lang="en-US" altLang="el-GR" sz="2400" b="1" i="0" u="none" strike="noStrike" kern="1200" cap="none" spc="0" normalizeH="0" baseline="0" noProof="0" dirty="0" smtClean="0">
                          <a:ln>
                            <a:noFill/>
                          </a:ln>
                          <a:solidFill>
                            <a:srgbClr val="000000"/>
                          </a:solidFill>
                          <a:effectLst/>
                          <a:uLnTx/>
                          <a:uFillTx/>
                          <a:latin typeface="+mn-lt"/>
                        </a:rPr>
                        <a:t>  = </a:t>
                      </a:r>
                      <a:r>
                        <a:rPr kumimoji="0" lang="en-US" altLang="el-GR" sz="2400" b="1" i="0" u="none" strike="noStrike" kern="1200" cap="none" spc="0" normalizeH="0" baseline="0" noProof="0" dirty="0" smtClean="0">
                          <a:ln>
                            <a:noFill/>
                          </a:ln>
                          <a:solidFill>
                            <a:srgbClr val="000000"/>
                          </a:solidFill>
                          <a:effectLst/>
                          <a:uLnTx/>
                          <a:uFillTx/>
                          <a:latin typeface="+mn-lt"/>
                          <a:sym typeface="Symbol" pitchFamily="18" charset="2"/>
                        </a:rPr>
                        <a:t></a:t>
                      </a:r>
                      <a:r>
                        <a:rPr kumimoji="0" lang="en-US" altLang="el-GR" sz="2400" b="1" i="1" u="none" strike="noStrike" kern="1200" cap="none" spc="0" normalizeH="0" baseline="0" noProof="0" dirty="0" smtClean="0">
                          <a:ln>
                            <a:noFill/>
                          </a:ln>
                          <a:solidFill>
                            <a:srgbClr val="000000"/>
                          </a:solidFill>
                          <a:effectLst/>
                          <a:uLnTx/>
                          <a:uFillTx/>
                          <a:latin typeface="+mn-lt"/>
                        </a:rPr>
                        <a:t> </a:t>
                      </a:r>
                      <a:r>
                        <a:rPr kumimoji="0" lang="el-GR" altLang="el-GR" sz="2400" b="1" i="1" u="none" strike="noStrike" kern="1200" cap="none" spc="0" normalizeH="0" baseline="0" noProof="0" dirty="0" smtClean="0">
                          <a:ln>
                            <a:noFill/>
                          </a:ln>
                          <a:solidFill>
                            <a:srgbClr val="000000"/>
                          </a:solidFill>
                          <a:effectLst/>
                          <a:uLnTx/>
                          <a:uFillTx/>
                          <a:latin typeface="+mn-lt"/>
                        </a:rPr>
                        <a:t>Υ</a:t>
                      </a:r>
                      <a:r>
                        <a:rPr kumimoji="0" lang="en-US" altLang="el-GR" sz="2400" b="1" i="1" u="none" strike="noStrike" kern="1200" cap="none" spc="0" normalizeH="0" baseline="-25000" noProof="0" dirty="0" smtClean="0">
                          <a:ln>
                            <a:noFill/>
                          </a:ln>
                          <a:solidFill>
                            <a:srgbClr val="000000"/>
                          </a:solidFill>
                          <a:effectLst/>
                          <a:uLnTx/>
                          <a:uFillTx/>
                          <a:latin typeface="+mn-lt"/>
                        </a:rPr>
                        <a:t>t </a:t>
                      </a:r>
                      <a:r>
                        <a:rPr kumimoji="0" lang="en-US" altLang="el-GR" sz="2400" b="1" i="0" u="none" strike="noStrike" kern="1200" cap="none" spc="0" normalizeH="0" baseline="-25000" noProof="0" dirty="0" smtClean="0">
                          <a:ln>
                            <a:noFill/>
                          </a:ln>
                          <a:solidFill>
                            <a:srgbClr val="000000"/>
                          </a:solidFill>
                          <a:effectLst/>
                          <a:uLnTx/>
                          <a:uFillTx/>
                          <a:latin typeface="+mn-lt"/>
                        </a:rPr>
                        <a:t>- 1 </a:t>
                      </a:r>
                      <a:r>
                        <a:rPr kumimoji="0" lang="en-US" altLang="el-GR" sz="2400" b="1" i="0" u="none" strike="noStrike" kern="1200" cap="none" spc="0" normalizeH="0" baseline="0" noProof="0" dirty="0" smtClean="0">
                          <a:ln>
                            <a:noFill/>
                          </a:ln>
                          <a:solidFill>
                            <a:srgbClr val="000000"/>
                          </a:solidFill>
                          <a:effectLst/>
                          <a:uLnTx/>
                          <a:uFillTx/>
                          <a:latin typeface="+mn-lt"/>
                        </a:rPr>
                        <a:t>+ </a:t>
                      </a:r>
                      <a:r>
                        <a:rPr kumimoji="0" lang="en-US" altLang="el-GR" sz="2400" b="1" i="0" u="none" strike="noStrike" kern="1200" cap="none" spc="0" normalizeH="0" baseline="0" noProof="0" dirty="0" smtClean="0">
                          <a:ln>
                            <a:noFill/>
                          </a:ln>
                          <a:solidFill>
                            <a:srgbClr val="000000"/>
                          </a:solidFill>
                          <a:effectLst/>
                          <a:uLnTx/>
                          <a:uFillTx/>
                          <a:latin typeface="+mn-lt"/>
                          <a:sym typeface="Symbol" pitchFamily="18" charset="2"/>
                        </a:rPr>
                        <a:t></a:t>
                      </a:r>
                      <a:r>
                        <a:rPr kumimoji="0" lang="en-US" altLang="el-GR" sz="2400" b="1" i="0" u="none" strike="noStrike" kern="1200" cap="none" spc="0" normalizeH="0" baseline="0" noProof="0" dirty="0" smtClean="0">
                          <a:ln>
                            <a:noFill/>
                          </a:ln>
                          <a:solidFill>
                            <a:srgbClr val="000000"/>
                          </a:solidFill>
                          <a:effectLst/>
                          <a:uLnTx/>
                          <a:uFillTx/>
                          <a:latin typeface="+mn-lt"/>
                        </a:rPr>
                        <a:t>(1- </a:t>
                      </a:r>
                      <a:r>
                        <a:rPr kumimoji="0" lang="en-US" altLang="el-GR" sz="2400" b="1" i="0" u="none" strike="noStrike" kern="1200" cap="none" spc="0" normalizeH="0" baseline="0" noProof="0" dirty="0" smtClean="0">
                          <a:ln>
                            <a:noFill/>
                          </a:ln>
                          <a:solidFill>
                            <a:srgbClr val="000000"/>
                          </a:solidFill>
                          <a:effectLst/>
                          <a:uLnTx/>
                          <a:uFillTx/>
                          <a:latin typeface="+mn-lt"/>
                          <a:sym typeface="Symbol" pitchFamily="18" charset="2"/>
                        </a:rPr>
                        <a:t></a:t>
                      </a:r>
                      <a:r>
                        <a:rPr kumimoji="0" lang="en-US" altLang="el-GR" sz="2400" b="1" i="0" u="none" strike="noStrike" kern="1200" cap="none" spc="0" normalizeH="0" baseline="0" noProof="0" dirty="0" smtClean="0">
                          <a:ln>
                            <a:noFill/>
                          </a:ln>
                          <a:solidFill>
                            <a:srgbClr val="000000"/>
                          </a:solidFill>
                          <a:effectLst/>
                          <a:uLnTx/>
                          <a:uFillTx/>
                          <a:latin typeface="+mn-lt"/>
                        </a:rPr>
                        <a:t>)</a:t>
                      </a:r>
                      <a:r>
                        <a:rPr kumimoji="0" lang="en-US" altLang="el-GR" sz="2400" b="1" i="1" u="none" strike="noStrike" kern="1200" cap="none" spc="0" normalizeH="0" baseline="0" noProof="0" dirty="0" smtClean="0">
                          <a:ln>
                            <a:noFill/>
                          </a:ln>
                          <a:solidFill>
                            <a:srgbClr val="000000"/>
                          </a:solidFill>
                          <a:effectLst/>
                          <a:uLnTx/>
                          <a:uFillTx/>
                          <a:latin typeface="+mn-lt"/>
                        </a:rPr>
                        <a:t> </a:t>
                      </a:r>
                      <a:r>
                        <a:rPr kumimoji="0" lang="el-GR" altLang="el-GR" sz="2400" b="1" i="1" u="none" strike="noStrike" kern="1200" cap="none" spc="0" normalizeH="0" baseline="0" noProof="0" dirty="0" smtClean="0">
                          <a:ln>
                            <a:noFill/>
                          </a:ln>
                          <a:solidFill>
                            <a:srgbClr val="000000"/>
                          </a:solidFill>
                          <a:effectLst/>
                          <a:uLnTx/>
                          <a:uFillTx/>
                          <a:latin typeface="+mn-lt"/>
                        </a:rPr>
                        <a:t>Υ</a:t>
                      </a:r>
                      <a:r>
                        <a:rPr kumimoji="0" lang="en-US" altLang="el-GR" sz="2400" b="1" i="1" u="none" strike="noStrike" kern="1200" cap="none" spc="0" normalizeH="0" baseline="-25000" noProof="0" dirty="0" smtClean="0">
                          <a:ln>
                            <a:noFill/>
                          </a:ln>
                          <a:solidFill>
                            <a:srgbClr val="000000"/>
                          </a:solidFill>
                          <a:effectLst/>
                          <a:uLnTx/>
                          <a:uFillTx/>
                          <a:latin typeface="+mn-lt"/>
                        </a:rPr>
                        <a:t>t </a:t>
                      </a:r>
                      <a:r>
                        <a:rPr kumimoji="0" lang="en-US" altLang="el-GR" sz="2400" b="1" i="0" u="none" strike="noStrike" kern="1200" cap="none" spc="0" normalizeH="0" baseline="-25000" noProof="0" dirty="0" smtClean="0">
                          <a:ln>
                            <a:noFill/>
                          </a:ln>
                          <a:solidFill>
                            <a:srgbClr val="000000"/>
                          </a:solidFill>
                          <a:effectLst/>
                          <a:uLnTx/>
                          <a:uFillTx/>
                          <a:latin typeface="+mn-lt"/>
                        </a:rPr>
                        <a:t>- 2</a:t>
                      </a:r>
                      <a:r>
                        <a:rPr kumimoji="0" lang="en-US" altLang="el-GR" sz="2400" b="1" i="0" u="none" strike="noStrike" kern="1200" cap="none" spc="0" normalizeH="0" baseline="0" noProof="0" dirty="0" smtClean="0">
                          <a:ln>
                            <a:noFill/>
                          </a:ln>
                          <a:solidFill>
                            <a:srgbClr val="000000"/>
                          </a:solidFill>
                          <a:effectLst/>
                          <a:uLnTx/>
                          <a:uFillTx/>
                          <a:latin typeface="+mn-lt"/>
                        </a:rPr>
                        <a:t> + </a:t>
                      </a:r>
                      <a:r>
                        <a:rPr kumimoji="0" lang="en-US" altLang="el-GR" sz="2400" b="1" i="0" u="none" strike="noStrike" kern="1200" cap="none" spc="0" normalizeH="0" baseline="0" noProof="0" dirty="0" smtClean="0">
                          <a:ln>
                            <a:noFill/>
                          </a:ln>
                          <a:solidFill>
                            <a:srgbClr val="000000"/>
                          </a:solidFill>
                          <a:effectLst/>
                          <a:uLnTx/>
                          <a:uFillTx/>
                          <a:latin typeface="+mn-lt"/>
                          <a:sym typeface="Symbol" pitchFamily="18" charset="2"/>
                        </a:rPr>
                        <a:t></a:t>
                      </a:r>
                      <a:r>
                        <a:rPr kumimoji="0" lang="en-US" altLang="el-GR" sz="2400" b="1" i="0" u="none" strike="noStrike" kern="1200" cap="none" spc="0" normalizeH="0" baseline="0" noProof="0" dirty="0" smtClean="0">
                          <a:ln>
                            <a:noFill/>
                          </a:ln>
                          <a:solidFill>
                            <a:srgbClr val="000000"/>
                          </a:solidFill>
                          <a:effectLst/>
                          <a:uLnTx/>
                          <a:uFillTx/>
                          <a:latin typeface="+mn-lt"/>
                        </a:rPr>
                        <a:t>(1- </a:t>
                      </a:r>
                      <a:r>
                        <a:rPr kumimoji="0" lang="en-US" altLang="el-GR" sz="2400" b="1" i="0" u="none" strike="noStrike" kern="1200" cap="none" spc="0" normalizeH="0" baseline="0" noProof="0" dirty="0" smtClean="0">
                          <a:ln>
                            <a:noFill/>
                          </a:ln>
                          <a:solidFill>
                            <a:srgbClr val="000000"/>
                          </a:solidFill>
                          <a:effectLst/>
                          <a:uLnTx/>
                          <a:uFillTx/>
                          <a:latin typeface="+mn-lt"/>
                          <a:sym typeface="Symbol" pitchFamily="18" charset="2"/>
                        </a:rPr>
                        <a:t></a:t>
                      </a:r>
                      <a:r>
                        <a:rPr kumimoji="0" lang="en-US" altLang="el-GR" sz="2400" b="1" i="0" u="none" strike="noStrike" kern="1200" cap="none" spc="0" normalizeH="0" baseline="0" noProof="0" dirty="0" smtClean="0">
                          <a:ln>
                            <a:noFill/>
                          </a:ln>
                          <a:solidFill>
                            <a:srgbClr val="000000"/>
                          </a:solidFill>
                          <a:effectLst/>
                          <a:uLnTx/>
                          <a:uFillTx/>
                          <a:latin typeface="+mn-lt"/>
                        </a:rPr>
                        <a:t>)</a:t>
                      </a:r>
                      <a:r>
                        <a:rPr kumimoji="0" lang="en-US" altLang="el-GR" sz="2400" b="1" i="0" u="none" strike="noStrike" kern="1200" cap="none" spc="0" normalizeH="0" baseline="30000" noProof="0" dirty="0" smtClean="0">
                          <a:ln>
                            <a:noFill/>
                          </a:ln>
                          <a:solidFill>
                            <a:srgbClr val="000000"/>
                          </a:solidFill>
                          <a:effectLst/>
                          <a:uLnTx/>
                          <a:uFillTx/>
                          <a:latin typeface="+mn-lt"/>
                        </a:rPr>
                        <a:t>2</a:t>
                      </a:r>
                      <a:r>
                        <a:rPr kumimoji="0" lang="el-GR" altLang="el-GR" sz="2400" b="1" i="1" u="none" strike="noStrike" kern="1200" cap="none" spc="0" normalizeH="0" baseline="0" noProof="0" dirty="0" smtClean="0">
                          <a:ln>
                            <a:noFill/>
                          </a:ln>
                          <a:solidFill>
                            <a:srgbClr val="000000"/>
                          </a:solidFill>
                          <a:effectLst/>
                          <a:uLnTx/>
                          <a:uFillTx/>
                          <a:latin typeface="+mn-lt"/>
                        </a:rPr>
                        <a:t>Υ</a:t>
                      </a:r>
                      <a:r>
                        <a:rPr kumimoji="0" lang="en-US" altLang="el-GR" sz="2400" b="1" i="1" u="none" strike="noStrike" kern="1200" cap="none" spc="0" normalizeH="0" baseline="-25000" noProof="0" dirty="0" smtClean="0">
                          <a:ln>
                            <a:noFill/>
                          </a:ln>
                          <a:solidFill>
                            <a:srgbClr val="000000"/>
                          </a:solidFill>
                          <a:effectLst/>
                          <a:uLnTx/>
                          <a:uFillTx/>
                          <a:latin typeface="+mn-lt"/>
                        </a:rPr>
                        <a:t>t </a:t>
                      </a:r>
                      <a:r>
                        <a:rPr kumimoji="0" lang="en-US" altLang="el-GR" sz="2400" b="1" i="0" u="none" strike="noStrike" kern="1200" cap="none" spc="0" normalizeH="0" baseline="-25000" noProof="0" dirty="0" smtClean="0">
                          <a:ln>
                            <a:noFill/>
                          </a:ln>
                          <a:solidFill>
                            <a:srgbClr val="000000"/>
                          </a:solidFill>
                          <a:effectLst/>
                          <a:uLnTx/>
                          <a:uFillTx/>
                          <a:latin typeface="+mn-lt"/>
                        </a:rPr>
                        <a:t>- 3</a:t>
                      </a:r>
                      <a:r>
                        <a:rPr kumimoji="0" lang="en-US" altLang="el-GR" sz="2400" b="1" i="0" u="none" strike="noStrike" kern="1200" cap="none" spc="0" normalizeH="0" baseline="0" noProof="0" dirty="0" smtClean="0">
                          <a:ln>
                            <a:noFill/>
                          </a:ln>
                          <a:solidFill>
                            <a:srgbClr val="000000"/>
                          </a:solidFill>
                          <a:effectLst/>
                          <a:uLnTx/>
                          <a:uFillTx/>
                          <a:latin typeface="+mn-lt"/>
                        </a:rPr>
                        <a:t> + ...</a:t>
                      </a:r>
                    </a:p>
                  </a:txBody>
                  <a:tcPr anchor="ctr">
                    <a:solidFill>
                      <a:srgbClr val="FFCCFF"/>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l-GR" sz="2400" b="1" i="0" u="none" strike="noStrike" kern="1200" cap="none" spc="0" normalizeH="0" baseline="0" noProof="0" dirty="0" smtClean="0">
                        <a:ln>
                          <a:noFill/>
                        </a:ln>
                        <a:solidFill>
                          <a:srgbClr val="000000"/>
                        </a:solidFill>
                        <a:effectLst/>
                        <a:uLnTx/>
                        <a:uFillTx/>
                        <a:latin typeface="Arial Narrow" pitchFamily="34" charset="0"/>
                      </a:endParaRPr>
                    </a:p>
                  </a:txBody>
                  <a:tcPr/>
                </a:tc>
                <a:tc hMerge="1">
                  <a:txBody>
                    <a:bodyPr/>
                    <a:lstStyle/>
                    <a:p>
                      <a:endParaRPr lang="el-GR" dirty="0"/>
                    </a:p>
                  </a:txBody>
                  <a:tcPr/>
                </a:tc>
                <a:tc hMerge="1">
                  <a:txBody>
                    <a:bodyPr/>
                    <a:lstStyle/>
                    <a:p>
                      <a:endParaRPr lang="el-GR" dirty="0"/>
                    </a:p>
                  </a:txBody>
                  <a:tcPr/>
                </a:tc>
              </a:tr>
              <a:tr h="370840">
                <a:tc rowSpan="3">
                  <a:txBody>
                    <a:bodyPr/>
                    <a:lstStyle/>
                    <a:p>
                      <a:pPr algn="ctr"/>
                      <a:r>
                        <a:rPr lang="el-GR" sz="2000" b="1" dirty="0" smtClean="0">
                          <a:latin typeface="+mn-lt"/>
                        </a:rPr>
                        <a:t>α =</a:t>
                      </a:r>
                      <a:endParaRPr lang="el-GR" sz="2000" b="1" dirty="0">
                        <a:latin typeface="+mn-lt"/>
                      </a:endParaRPr>
                    </a:p>
                  </a:txBody>
                  <a:tcPr anchor="ctr">
                    <a:solidFill>
                      <a:schemeClr val="bg1">
                        <a:lumMod val="95000"/>
                      </a:schemeClr>
                    </a:solidFill>
                  </a:tcPr>
                </a:tc>
                <a:tc gridSpan="3">
                  <a:txBody>
                    <a:bodyPr/>
                    <a:lstStyle/>
                    <a:p>
                      <a:pPr algn="ctr"/>
                      <a:r>
                        <a:rPr lang="el-GR" sz="2000" b="1" i="0" dirty="0" smtClean="0">
                          <a:latin typeface="+mn-lt"/>
                        </a:rPr>
                        <a:t>Συντελεστές</a:t>
                      </a:r>
                      <a:endParaRPr lang="el-GR" sz="2000" b="1" i="0" dirty="0">
                        <a:latin typeface="+mn-lt"/>
                      </a:endParaRPr>
                    </a:p>
                  </a:txBody>
                  <a:tcPr anchor="ctr">
                    <a:solidFill>
                      <a:schemeClr val="bg1">
                        <a:lumMod val="95000"/>
                      </a:schemeClr>
                    </a:solidFill>
                  </a:tcPr>
                </a:tc>
                <a:tc hMerge="1">
                  <a:txBody>
                    <a:bodyPr/>
                    <a:lstStyle/>
                    <a:p>
                      <a:endParaRPr lang="el-GR" b="1" i="0" dirty="0"/>
                    </a:p>
                  </a:txBody>
                  <a:tcPr/>
                </a:tc>
                <a:tc hMerge="1">
                  <a:txBody>
                    <a:bodyPr/>
                    <a:lstStyle/>
                    <a:p>
                      <a:endParaRPr lang="el-GR" b="1" i="0" dirty="0"/>
                    </a:p>
                  </a:txBody>
                  <a:tcPr/>
                </a:tc>
              </a:tr>
              <a:tr h="370840">
                <a:tc vMerge="1">
                  <a:txBody>
                    <a:bodyPr/>
                    <a:lstStyle/>
                    <a:p>
                      <a:pPr algn="ctr"/>
                      <a:endParaRPr lang="el-GR" b="1" dirty="0">
                        <a:latin typeface="+mn-lt"/>
                      </a:endParaRPr>
                    </a:p>
                  </a:txBody>
                  <a:tcPr anchor="ctr"/>
                </a:tc>
                <a:tc>
                  <a:txBody>
                    <a:bodyPr/>
                    <a:lstStyle/>
                    <a:p>
                      <a:pPr algn="ctr"/>
                      <a:r>
                        <a:rPr lang="el-GR" sz="2000" b="1" i="0" dirty="0" smtClean="0">
                          <a:latin typeface="+mn-lt"/>
                        </a:rPr>
                        <a:t>Προηγούμενη Περίοδος</a:t>
                      </a:r>
                      <a:endParaRPr lang="el-GR" sz="2000" b="1" i="0" dirty="0">
                        <a:latin typeface="+mn-lt"/>
                      </a:endParaRPr>
                    </a:p>
                  </a:txBody>
                  <a:tcPr anchor="ctr">
                    <a:solidFill>
                      <a:schemeClr val="bg1">
                        <a:lumMod val="95000"/>
                      </a:schemeClr>
                    </a:solidFill>
                  </a:tcPr>
                </a:tc>
                <a:tc>
                  <a:txBody>
                    <a:bodyPr/>
                    <a:lstStyle/>
                    <a:p>
                      <a:pPr algn="ctr"/>
                      <a:r>
                        <a:rPr lang="el-GR" sz="2000" b="1" i="0" dirty="0" smtClean="0">
                          <a:latin typeface="+mn-lt"/>
                        </a:rPr>
                        <a:t>2 Περίοδοι πριν</a:t>
                      </a:r>
                      <a:endParaRPr lang="el-GR" sz="2000" b="1" i="0" dirty="0">
                        <a:latin typeface="+mn-lt"/>
                      </a:endParaRPr>
                    </a:p>
                  </a:txBody>
                  <a:tcPr anchor="ctr">
                    <a:solidFill>
                      <a:schemeClr val="bg1">
                        <a:lumMod val="95000"/>
                      </a:schemeClr>
                    </a:solidFill>
                  </a:tcPr>
                </a:tc>
                <a:tc>
                  <a:txBody>
                    <a:bodyPr/>
                    <a:lstStyle/>
                    <a:p>
                      <a:pPr algn="ctr"/>
                      <a:r>
                        <a:rPr lang="el-GR" sz="2000" b="1" i="0" dirty="0" smtClean="0">
                          <a:latin typeface="+mn-lt"/>
                        </a:rPr>
                        <a:t>3 Περίοδοι πριν</a:t>
                      </a:r>
                      <a:endParaRPr lang="el-GR" sz="2000" b="1" i="0" dirty="0">
                        <a:latin typeface="+mn-lt"/>
                      </a:endParaRPr>
                    </a:p>
                  </a:txBody>
                  <a:tcPr anchor="ctr">
                    <a:solidFill>
                      <a:schemeClr val="bg1">
                        <a:lumMod val="95000"/>
                      </a:schemeClr>
                    </a:solidFill>
                  </a:tcPr>
                </a:tc>
              </a:tr>
              <a:tr h="370840">
                <a:tc vMerge="1">
                  <a:txBody>
                    <a:bodyPr/>
                    <a:lstStyle/>
                    <a:p>
                      <a:pPr algn="ctr"/>
                      <a:endParaRPr lang="el-GR" b="1" dirty="0">
                        <a:latin typeface="+mn-lt"/>
                      </a:endParaRPr>
                    </a:p>
                  </a:txBody>
                  <a:tcPr/>
                </a:tc>
                <a:tc>
                  <a:txBody>
                    <a:bodyPr/>
                    <a:lstStyle/>
                    <a:p>
                      <a:pPr algn="ctr"/>
                      <a:r>
                        <a:rPr lang="el-GR" sz="2000" dirty="0" smtClean="0">
                          <a:latin typeface="+mn-lt"/>
                        </a:rPr>
                        <a:t>α</a:t>
                      </a:r>
                      <a:endParaRPr lang="el-GR" sz="2000" dirty="0">
                        <a:latin typeface="+mn-lt"/>
                      </a:endParaRPr>
                    </a:p>
                  </a:txBody>
                  <a:tcPr anchor="ctr"/>
                </a:tc>
                <a:tc>
                  <a:txBody>
                    <a:bodyPr/>
                    <a:lstStyle/>
                    <a:p>
                      <a:pPr algn="ctr"/>
                      <a:r>
                        <a:rPr lang="el-GR" sz="2000" dirty="0" smtClean="0">
                          <a:latin typeface="+mn-lt"/>
                        </a:rPr>
                        <a:t>α</a:t>
                      </a:r>
                      <a:r>
                        <a:rPr lang="el-GR" sz="2000" baseline="0" dirty="0" smtClean="0">
                          <a:latin typeface="+mn-lt"/>
                        </a:rPr>
                        <a:t> </a:t>
                      </a:r>
                      <a:r>
                        <a:rPr lang="el-GR" sz="2000" dirty="0" smtClean="0">
                          <a:latin typeface="+mn-lt"/>
                        </a:rPr>
                        <a:t>(1 - α)</a:t>
                      </a:r>
                      <a:endParaRPr lang="el-GR" sz="2000" dirty="0">
                        <a:latin typeface="+mn-lt"/>
                      </a:endParaRPr>
                    </a:p>
                  </a:txBody>
                  <a:tcPr anchor="ctr"/>
                </a:tc>
                <a:tc>
                  <a:txBody>
                    <a:bodyPr/>
                    <a:lstStyle/>
                    <a:p>
                      <a:pPr algn="ctr"/>
                      <a:r>
                        <a:rPr lang="el-GR" sz="2000" dirty="0" smtClean="0">
                          <a:latin typeface="+mn-lt"/>
                        </a:rPr>
                        <a:t>α (1 –</a:t>
                      </a:r>
                      <a:r>
                        <a:rPr lang="el-GR" sz="2000" dirty="0" err="1" smtClean="0">
                          <a:latin typeface="+mn-lt"/>
                        </a:rPr>
                        <a:t>α)</a:t>
                      </a:r>
                      <a:r>
                        <a:rPr lang="el-GR" sz="2000" baseline="30000" dirty="0" err="1" smtClean="0">
                          <a:latin typeface="+mn-lt"/>
                        </a:rPr>
                        <a:t>2</a:t>
                      </a:r>
                      <a:endParaRPr lang="el-GR" sz="2000" dirty="0">
                        <a:latin typeface="+mn-lt"/>
                      </a:endParaRPr>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b="1" dirty="0" smtClean="0">
                          <a:latin typeface="+mn-lt"/>
                        </a:rPr>
                        <a:t>α = 0.10</a:t>
                      </a:r>
                    </a:p>
                  </a:txBody>
                  <a:tcPr anchor="ctr">
                    <a:solidFill>
                      <a:schemeClr val="bg1">
                        <a:lumMod val="95000"/>
                      </a:schemeClr>
                    </a:solidFill>
                  </a:tcPr>
                </a:tc>
                <a:tc>
                  <a:txBody>
                    <a:bodyPr/>
                    <a:lstStyle/>
                    <a:p>
                      <a:pPr algn="ctr"/>
                      <a:r>
                        <a:rPr lang="el-GR" sz="2000" dirty="0" smtClean="0">
                          <a:latin typeface="+mn-lt"/>
                        </a:rPr>
                        <a:t>10%</a:t>
                      </a:r>
                      <a:endParaRPr lang="el-GR" sz="2000" dirty="0">
                        <a:latin typeface="+mn-lt"/>
                      </a:endParaRPr>
                    </a:p>
                  </a:txBody>
                  <a:tcPr anchor="ctr"/>
                </a:tc>
                <a:tc>
                  <a:txBody>
                    <a:bodyPr/>
                    <a:lstStyle/>
                    <a:p>
                      <a:pPr algn="ctr"/>
                      <a:r>
                        <a:rPr lang="el-GR" sz="2000" dirty="0" smtClean="0">
                          <a:latin typeface="+mn-lt"/>
                        </a:rPr>
                        <a:t>9%</a:t>
                      </a:r>
                      <a:endParaRPr lang="el-GR" sz="2000" dirty="0">
                        <a:latin typeface="+mn-lt"/>
                      </a:endParaRPr>
                    </a:p>
                  </a:txBody>
                  <a:tcPr anchor="ctr"/>
                </a:tc>
                <a:tc>
                  <a:txBody>
                    <a:bodyPr/>
                    <a:lstStyle/>
                    <a:p>
                      <a:pPr algn="ctr"/>
                      <a:r>
                        <a:rPr lang="el-GR" sz="2000" dirty="0" smtClean="0">
                          <a:latin typeface="+mn-lt"/>
                        </a:rPr>
                        <a:t>8.1%</a:t>
                      </a:r>
                      <a:endParaRPr lang="el-GR" sz="2000" dirty="0">
                        <a:latin typeface="+mn-lt"/>
                      </a:endParaRPr>
                    </a:p>
                  </a:txBody>
                  <a:tcPr anchor="ctr"/>
                </a:tc>
              </a:tr>
              <a:tr h="370840">
                <a:tc>
                  <a:txBody>
                    <a:bodyPr/>
                    <a:lstStyle/>
                    <a:p>
                      <a:pPr algn="ctr"/>
                      <a:r>
                        <a:rPr lang="el-GR" sz="2000" b="1" dirty="0" smtClean="0">
                          <a:latin typeface="+mn-lt"/>
                        </a:rPr>
                        <a:t>α = 0.90</a:t>
                      </a:r>
                      <a:endParaRPr lang="el-GR" sz="2000" b="1" dirty="0">
                        <a:latin typeface="+mn-lt"/>
                      </a:endParaRPr>
                    </a:p>
                  </a:txBody>
                  <a:tcPr anchor="ctr">
                    <a:solidFill>
                      <a:schemeClr val="bg1">
                        <a:lumMod val="95000"/>
                      </a:schemeClr>
                    </a:solidFill>
                  </a:tcPr>
                </a:tc>
                <a:tc>
                  <a:txBody>
                    <a:bodyPr/>
                    <a:lstStyle/>
                    <a:p>
                      <a:pPr algn="ctr"/>
                      <a:r>
                        <a:rPr lang="el-GR" sz="2000" dirty="0" smtClean="0">
                          <a:latin typeface="+mn-lt"/>
                        </a:rPr>
                        <a:t>90%</a:t>
                      </a:r>
                      <a:endParaRPr lang="el-GR" sz="2000" dirty="0">
                        <a:latin typeface="+mn-lt"/>
                      </a:endParaRPr>
                    </a:p>
                  </a:txBody>
                  <a:tcPr anchor="ctr"/>
                </a:tc>
                <a:tc>
                  <a:txBody>
                    <a:bodyPr/>
                    <a:lstStyle/>
                    <a:p>
                      <a:pPr algn="ctr"/>
                      <a:r>
                        <a:rPr lang="el-GR" sz="2000" dirty="0" smtClean="0">
                          <a:latin typeface="+mn-lt"/>
                        </a:rPr>
                        <a:t>9%</a:t>
                      </a:r>
                      <a:endParaRPr lang="el-GR" sz="2000" dirty="0">
                        <a:latin typeface="+mn-lt"/>
                      </a:endParaRPr>
                    </a:p>
                  </a:txBody>
                  <a:tcPr anchor="ctr"/>
                </a:tc>
                <a:tc>
                  <a:txBody>
                    <a:bodyPr/>
                    <a:lstStyle/>
                    <a:p>
                      <a:pPr algn="ctr"/>
                      <a:r>
                        <a:rPr lang="el-GR" sz="2000" dirty="0" smtClean="0">
                          <a:latin typeface="+mn-lt"/>
                        </a:rPr>
                        <a:t>0.9%</a:t>
                      </a:r>
                      <a:endParaRPr lang="el-GR" sz="2000" dirty="0">
                        <a:latin typeface="+mn-lt"/>
                      </a:endParaRPr>
                    </a:p>
                  </a:txBody>
                  <a:tcPr anchor="ctr"/>
                </a:tc>
              </a:tr>
            </a:tbl>
          </a:graphicData>
        </a:graphic>
      </p:graphicFrame>
      <p:sp>
        <p:nvSpPr>
          <p:cNvPr id="4"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55</a:t>
            </a:fld>
            <a:endParaRPr lang="el-GR" sz="1400" dirty="0">
              <a:solidFill>
                <a:schemeClr val="tx1"/>
              </a:solidFill>
            </a:endParaRPr>
          </a:p>
        </p:txBody>
      </p:sp>
    </p:spTree>
    <p:extLst>
      <p:ext uri="{BB962C8B-B14F-4D97-AF65-F5344CB8AC3E}">
        <p14:creationId xmlns:p14="http://schemas.microsoft.com/office/powerpoint/2010/main" val="2070789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lvl="0" fontAlgn="base">
              <a:spcBef>
                <a:spcPct val="30000"/>
              </a:spcBef>
              <a:spcAft>
                <a:spcPct val="0"/>
              </a:spcAft>
              <a:defRPr/>
            </a:pPr>
            <a:r>
              <a:rPr lang="el-GR" b="1" dirty="0" smtClean="0"/>
              <a:t>Σφάλματα στις προβλέψεις </a:t>
            </a:r>
            <a:br>
              <a:rPr lang="el-GR" b="1" dirty="0" smtClean="0"/>
            </a:br>
            <a:r>
              <a:rPr lang="el-GR" b="1" dirty="0" smtClean="0"/>
              <a:t>(1 από 3)</a:t>
            </a:r>
            <a:endParaRPr lang="el-GR" dirty="0"/>
          </a:p>
        </p:txBody>
      </p:sp>
      <p:sp>
        <p:nvSpPr>
          <p:cNvPr id="3" name="Θέση περιεχομένου 1"/>
          <p:cNvSpPr>
            <a:spLocks noGrp="1"/>
          </p:cNvSpPr>
          <p:nvPr>
            <p:ph idx="1"/>
          </p:nvPr>
        </p:nvSpPr>
        <p:spPr>
          <a:xfrm>
            <a:off x="323528" y="1484784"/>
            <a:ext cx="8496944" cy="3600400"/>
          </a:xfrm>
        </p:spPr>
        <p:txBody>
          <a:bodyPr>
            <a:normAutofit lnSpcReduction="10000"/>
          </a:bodyPr>
          <a:lstStyle/>
          <a:p>
            <a:pPr lvl="0" eaLnBrk="0" fontAlgn="base" hangingPunct="0">
              <a:lnSpc>
                <a:spcPct val="110000"/>
              </a:lnSpc>
              <a:spcBef>
                <a:spcPts val="0"/>
              </a:spcBef>
              <a:spcAft>
                <a:spcPts val="300"/>
              </a:spcAft>
              <a:buClr>
                <a:srgbClr val="C00000"/>
              </a:buClr>
              <a:buSzPct val="100000"/>
              <a:buFont typeface="Arial" panose="020B0604020202020204" pitchFamily="34" charset="0"/>
              <a:buChar char="●"/>
            </a:pPr>
            <a:r>
              <a:rPr lang="el-GR" altLang="el-GR" sz="2600" kern="0" dirty="0">
                <a:solidFill>
                  <a:srgbClr val="000000"/>
                </a:solidFill>
                <a:cs typeface="Times New Roman" pitchFamily="18" charset="0"/>
              </a:rPr>
              <a:t>Κάθε</a:t>
            </a:r>
            <a:r>
              <a:rPr lang="en-ZW" altLang="el-GR" sz="2600" kern="0" dirty="0">
                <a:solidFill>
                  <a:srgbClr val="000000"/>
                </a:solidFill>
                <a:cs typeface="Times New Roman" pitchFamily="18" charset="0"/>
              </a:rPr>
              <a:t> </a:t>
            </a:r>
            <a:r>
              <a:rPr lang="el-GR" altLang="el-GR" sz="2600" kern="0" dirty="0">
                <a:solidFill>
                  <a:srgbClr val="000000"/>
                </a:solidFill>
                <a:cs typeface="Times New Roman" pitchFamily="18" charset="0"/>
              </a:rPr>
              <a:t>μέθοδος</a:t>
            </a:r>
            <a:r>
              <a:rPr lang="en-ZW" altLang="el-GR" sz="2600" kern="0" dirty="0">
                <a:solidFill>
                  <a:srgbClr val="000000"/>
                </a:solidFill>
                <a:cs typeface="Times New Roman" pitchFamily="18" charset="0"/>
              </a:rPr>
              <a:t> </a:t>
            </a:r>
            <a:r>
              <a:rPr lang="el-GR" altLang="el-GR" sz="2600" kern="0" dirty="0">
                <a:solidFill>
                  <a:srgbClr val="000000"/>
                </a:solidFill>
                <a:cs typeface="Times New Roman" pitchFamily="18" charset="0"/>
              </a:rPr>
              <a:t>μπορεί</a:t>
            </a:r>
            <a:r>
              <a:rPr lang="en-ZW" altLang="el-GR" sz="2600" kern="0" dirty="0">
                <a:solidFill>
                  <a:srgbClr val="000000"/>
                </a:solidFill>
                <a:cs typeface="Times New Roman" pitchFamily="18" charset="0"/>
              </a:rPr>
              <a:t> </a:t>
            </a:r>
            <a:r>
              <a:rPr lang="el-GR" altLang="el-GR" sz="2600" kern="0" dirty="0">
                <a:solidFill>
                  <a:srgbClr val="000000"/>
                </a:solidFill>
                <a:cs typeface="Times New Roman" pitchFamily="18" charset="0"/>
              </a:rPr>
              <a:t>να</a:t>
            </a:r>
            <a:r>
              <a:rPr lang="en-ZW" altLang="el-GR" sz="2600" kern="0" dirty="0">
                <a:solidFill>
                  <a:srgbClr val="000000"/>
                </a:solidFill>
                <a:cs typeface="Times New Roman" pitchFamily="18" charset="0"/>
              </a:rPr>
              <a:t> </a:t>
            </a:r>
            <a:r>
              <a:rPr lang="el-GR" altLang="el-GR" sz="2600" kern="0" dirty="0">
                <a:solidFill>
                  <a:srgbClr val="000000"/>
                </a:solidFill>
                <a:cs typeface="Times New Roman" pitchFamily="18" charset="0"/>
              </a:rPr>
              <a:t>ελεγχθεί</a:t>
            </a:r>
            <a:r>
              <a:rPr lang="en-ZW" altLang="el-GR" sz="2600" kern="0" dirty="0">
                <a:solidFill>
                  <a:srgbClr val="000000"/>
                </a:solidFill>
                <a:cs typeface="Times New Roman" pitchFamily="18" charset="0"/>
              </a:rPr>
              <a:t> </a:t>
            </a:r>
            <a:r>
              <a:rPr lang="el-GR" altLang="el-GR" sz="2600" kern="0" dirty="0">
                <a:solidFill>
                  <a:srgbClr val="000000"/>
                </a:solidFill>
                <a:cs typeface="Times New Roman" pitchFamily="18" charset="0"/>
              </a:rPr>
              <a:t>για την</a:t>
            </a:r>
            <a:r>
              <a:rPr lang="en-ZW" altLang="el-GR" sz="2600" kern="0" dirty="0">
                <a:solidFill>
                  <a:srgbClr val="000000"/>
                </a:solidFill>
                <a:cs typeface="Times New Roman" pitchFamily="18" charset="0"/>
              </a:rPr>
              <a:t> </a:t>
            </a:r>
            <a:r>
              <a:rPr lang="el-GR" altLang="el-GR" sz="2600" kern="0" dirty="0">
                <a:solidFill>
                  <a:srgbClr val="000000"/>
                </a:solidFill>
                <a:cs typeface="Times New Roman" pitchFamily="18" charset="0"/>
              </a:rPr>
              <a:t>ακρίβεια</a:t>
            </a:r>
            <a:r>
              <a:rPr lang="en-ZW" altLang="el-GR" sz="2600" kern="0" dirty="0">
                <a:solidFill>
                  <a:srgbClr val="000000"/>
                </a:solidFill>
                <a:cs typeface="Times New Roman" pitchFamily="18" charset="0"/>
              </a:rPr>
              <a:t> </a:t>
            </a:r>
            <a:r>
              <a:rPr lang="el-GR" altLang="el-GR" sz="2600" kern="0" dirty="0">
                <a:solidFill>
                  <a:srgbClr val="000000"/>
                </a:solidFill>
                <a:cs typeface="Times New Roman" pitchFamily="18" charset="0"/>
              </a:rPr>
              <a:t>των</a:t>
            </a:r>
            <a:r>
              <a:rPr lang="en-ZW" altLang="el-GR" sz="2600" kern="0" dirty="0">
                <a:solidFill>
                  <a:srgbClr val="000000"/>
                </a:solidFill>
                <a:cs typeface="Times New Roman" pitchFamily="18" charset="0"/>
              </a:rPr>
              <a:t> </a:t>
            </a:r>
            <a:r>
              <a:rPr lang="el-GR" altLang="el-GR" sz="2600" kern="0" dirty="0">
                <a:solidFill>
                  <a:srgbClr val="000000"/>
                </a:solidFill>
                <a:cs typeface="Times New Roman" pitchFamily="18" charset="0"/>
              </a:rPr>
              <a:t>αποτελεσμάτων</a:t>
            </a:r>
            <a:r>
              <a:rPr lang="en-ZW" altLang="el-GR" sz="2600" kern="0" dirty="0">
                <a:solidFill>
                  <a:srgbClr val="000000"/>
                </a:solidFill>
                <a:cs typeface="Times New Roman" pitchFamily="18" charset="0"/>
              </a:rPr>
              <a:t> </a:t>
            </a:r>
            <a:r>
              <a:rPr lang="el-GR" altLang="el-GR" sz="2600" kern="0" dirty="0">
                <a:solidFill>
                  <a:srgbClr val="000000"/>
                </a:solidFill>
                <a:cs typeface="Times New Roman" pitchFamily="18" charset="0"/>
              </a:rPr>
              <a:t>της</a:t>
            </a:r>
            <a:r>
              <a:rPr lang="en-ZW" altLang="el-GR" sz="2600" kern="0" dirty="0">
                <a:solidFill>
                  <a:srgbClr val="000000"/>
                </a:solidFill>
                <a:cs typeface="Times New Roman" pitchFamily="18" charset="0"/>
              </a:rPr>
              <a:t> (</a:t>
            </a:r>
            <a:r>
              <a:rPr lang="el-GR" altLang="el-GR" sz="2600" kern="0" dirty="0">
                <a:solidFill>
                  <a:srgbClr val="000000"/>
                </a:solidFill>
                <a:cs typeface="Times New Roman" pitchFamily="18" charset="0"/>
              </a:rPr>
              <a:t>προβλέψεων</a:t>
            </a:r>
            <a:r>
              <a:rPr lang="en-ZW" altLang="el-GR" sz="2600" kern="0" dirty="0" smtClean="0">
                <a:solidFill>
                  <a:srgbClr val="000000"/>
                </a:solidFill>
                <a:cs typeface="Times New Roman" pitchFamily="18" charset="0"/>
              </a:rPr>
              <a:t>) </a:t>
            </a:r>
            <a:r>
              <a:rPr lang="el-GR" altLang="el-GR" sz="2600" kern="0" dirty="0">
                <a:solidFill>
                  <a:srgbClr val="000000"/>
                </a:solidFill>
                <a:cs typeface="Times New Roman" pitchFamily="18" charset="0"/>
              </a:rPr>
              <a:t>με</a:t>
            </a:r>
            <a:r>
              <a:rPr lang="en-ZW" altLang="el-GR" sz="2600" kern="0" dirty="0">
                <a:solidFill>
                  <a:srgbClr val="000000"/>
                </a:solidFill>
                <a:cs typeface="Times New Roman" pitchFamily="18" charset="0"/>
              </a:rPr>
              <a:t> </a:t>
            </a:r>
            <a:r>
              <a:rPr lang="el-GR" altLang="el-GR" sz="2600" kern="0" dirty="0">
                <a:solidFill>
                  <a:srgbClr val="000000"/>
                </a:solidFill>
                <a:cs typeface="Times New Roman" pitchFamily="18" charset="0"/>
              </a:rPr>
              <a:t>πολλούς </a:t>
            </a:r>
            <a:r>
              <a:rPr lang="el-GR" altLang="el-GR" sz="2600" kern="0" dirty="0" smtClean="0">
                <a:solidFill>
                  <a:srgbClr val="000000"/>
                </a:solidFill>
                <a:cs typeface="Times New Roman" pitchFamily="18" charset="0"/>
              </a:rPr>
              <a:t>τρόπους, </a:t>
            </a:r>
            <a:r>
              <a:rPr lang="el-GR" altLang="el-GR" sz="2600" kern="0" dirty="0">
                <a:solidFill>
                  <a:srgbClr val="000000"/>
                </a:solidFill>
                <a:cs typeface="Times New Roman" pitchFamily="18" charset="0"/>
              </a:rPr>
              <a:t>όπως οι παρακάτω</a:t>
            </a:r>
            <a:r>
              <a:rPr lang="en-ZW" altLang="el-GR" sz="2600" kern="0" dirty="0" smtClean="0">
                <a:solidFill>
                  <a:srgbClr val="000000"/>
                </a:solidFill>
                <a:cs typeface="Times New Roman" pitchFamily="18" charset="0"/>
              </a:rPr>
              <a:t>:</a:t>
            </a:r>
            <a:endParaRPr lang="el-GR" altLang="el-GR" sz="2600" kern="0" dirty="0">
              <a:solidFill>
                <a:srgbClr val="000000"/>
              </a:solidFill>
            </a:endParaRPr>
          </a:p>
          <a:p>
            <a:pPr marL="1257300" lvl="3" indent="0" eaLnBrk="0" fontAlgn="base" hangingPunct="0">
              <a:lnSpc>
                <a:spcPct val="110000"/>
              </a:lnSpc>
              <a:spcBef>
                <a:spcPts val="0"/>
              </a:spcBef>
              <a:spcAft>
                <a:spcPct val="0"/>
              </a:spcAft>
              <a:buClr>
                <a:srgbClr val="C00000"/>
              </a:buClr>
              <a:buNone/>
            </a:pPr>
            <a:r>
              <a:rPr lang="el-GR" altLang="el-GR" sz="2200" b="1" kern="0" dirty="0">
                <a:solidFill>
                  <a:srgbClr val="00CC99"/>
                </a:solidFill>
              </a:rPr>
              <a:t>α) </a:t>
            </a:r>
            <a:r>
              <a:rPr lang="el-GR" altLang="el-GR" sz="2200" b="1" kern="0" dirty="0" smtClean="0">
                <a:solidFill>
                  <a:srgbClr val="00CC99"/>
                </a:solidFill>
              </a:rPr>
              <a:t> </a:t>
            </a:r>
            <a:r>
              <a:rPr lang="el-GR" altLang="el-GR" sz="2400" kern="0" dirty="0" smtClean="0">
                <a:solidFill>
                  <a:srgbClr val="000000"/>
                </a:solidFill>
                <a:cs typeface="Times New Roman" pitchFamily="18" charset="0"/>
              </a:rPr>
              <a:t>Μέση</a:t>
            </a:r>
            <a:r>
              <a:rPr lang="en-US" altLang="el-GR" sz="2400" kern="0" dirty="0" smtClean="0">
                <a:solidFill>
                  <a:srgbClr val="000000"/>
                </a:solidFill>
                <a:cs typeface="Times New Roman" pitchFamily="18" charset="0"/>
              </a:rPr>
              <a:t> </a:t>
            </a:r>
            <a:r>
              <a:rPr lang="el-GR" altLang="el-GR" sz="2400" kern="0" dirty="0" smtClean="0">
                <a:solidFill>
                  <a:srgbClr val="000000"/>
                </a:solidFill>
                <a:cs typeface="Times New Roman" pitchFamily="18" charset="0"/>
              </a:rPr>
              <a:t>απόλυτη</a:t>
            </a:r>
            <a:r>
              <a:rPr lang="en-US" altLang="el-GR" sz="2400" kern="0" dirty="0" smtClean="0">
                <a:solidFill>
                  <a:srgbClr val="000000"/>
                </a:solidFill>
                <a:cs typeface="Times New Roman" pitchFamily="18" charset="0"/>
              </a:rPr>
              <a:t> </a:t>
            </a:r>
            <a:r>
              <a:rPr lang="el-GR" altLang="el-GR" sz="2400" kern="0" dirty="0" smtClean="0">
                <a:solidFill>
                  <a:srgbClr val="000000"/>
                </a:solidFill>
                <a:cs typeface="Times New Roman" pitchFamily="18" charset="0"/>
              </a:rPr>
              <a:t>απόκλιση</a:t>
            </a:r>
            <a:r>
              <a:rPr lang="en-US" altLang="el-GR" sz="2400" kern="0" dirty="0" smtClean="0">
                <a:solidFill>
                  <a:srgbClr val="000000"/>
                </a:solidFill>
                <a:cs typeface="Times New Roman" pitchFamily="18" charset="0"/>
              </a:rPr>
              <a:t> </a:t>
            </a:r>
            <a:r>
              <a:rPr lang="en-US" altLang="el-GR" sz="2400" kern="0" dirty="0">
                <a:solidFill>
                  <a:srgbClr val="000000"/>
                </a:solidFill>
                <a:cs typeface="Times New Roman" pitchFamily="18" charset="0"/>
              </a:rPr>
              <a:t>(</a:t>
            </a:r>
            <a:r>
              <a:rPr lang="en-US" altLang="el-GR" sz="2400" b="1" kern="0" dirty="0">
                <a:solidFill>
                  <a:srgbClr val="000000"/>
                </a:solidFill>
                <a:cs typeface="Times New Roman" pitchFamily="18" charset="0"/>
              </a:rPr>
              <a:t>MAD:</a:t>
            </a:r>
            <a:r>
              <a:rPr lang="en-US" altLang="el-GR" sz="2400" kern="0" dirty="0">
                <a:solidFill>
                  <a:srgbClr val="000000"/>
                </a:solidFill>
                <a:cs typeface="Times New Roman" pitchFamily="18" charset="0"/>
              </a:rPr>
              <a:t> Mean </a:t>
            </a:r>
            <a:endParaRPr lang="el-GR" altLang="el-GR" sz="2400" kern="0" dirty="0" smtClean="0">
              <a:solidFill>
                <a:srgbClr val="000000"/>
              </a:solidFill>
              <a:cs typeface="Times New Roman" pitchFamily="18" charset="0"/>
            </a:endParaRPr>
          </a:p>
          <a:p>
            <a:pPr marL="1714500" lvl="4" indent="0" eaLnBrk="0" fontAlgn="base" hangingPunct="0">
              <a:lnSpc>
                <a:spcPct val="110000"/>
              </a:lnSpc>
              <a:spcBef>
                <a:spcPts val="0"/>
              </a:spcBef>
              <a:spcAft>
                <a:spcPts val="600"/>
              </a:spcAft>
              <a:buClr>
                <a:srgbClr val="C00000"/>
              </a:buClr>
              <a:buNone/>
            </a:pPr>
            <a:r>
              <a:rPr lang="en-US" altLang="el-GR" sz="2400" kern="0" dirty="0" smtClean="0">
                <a:solidFill>
                  <a:srgbClr val="000000"/>
                </a:solidFill>
                <a:cs typeface="Times New Roman" pitchFamily="18" charset="0"/>
              </a:rPr>
              <a:t>Absolute Deviation)</a:t>
            </a:r>
            <a:r>
              <a:rPr lang="el-GR" altLang="el-GR" sz="2400" dirty="0" smtClean="0"/>
              <a:t>.</a:t>
            </a:r>
          </a:p>
          <a:p>
            <a:pPr marL="400050" lvl="1" indent="0" fontAlgn="base">
              <a:lnSpc>
                <a:spcPct val="110000"/>
              </a:lnSpc>
              <a:spcBef>
                <a:spcPts val="0"/>
              </a:spcBef>
              <a:spcAft>
                <a:spcPts val="300"/>
              </a:spcAft>
              <a:buClr>
                <a:srgbClr val="C00000"/>
              </a:buClr>
              <a:buNone/>
            </a:pPr>
            <a:r>
              <a:rPr lang="el-GR" altLang="el-GR" sz="2200" i="1" dirty="0" smtClean="0">
                <a:solidFill>
                  <a:srgbClr val="000000"/>
                </a:solidFill>
              </a:rPr>
              <a:t>Όπου: 	</a:t>
            </a:r>
            <a:r>
              <a:rPr lang="en-US" altLang="el-GR" sz="2200" i="1" dirty="0" smtClean="0">
                <a:solidFill>
                  <a:srgbClr val="000000"/>
                </a:solidFill>
              </a:rPr>
              <a:t>Y</a:t>
            </a:r>
            <a:r>
              <a:rPr lang="el-GR" altLang="el-GR" sz="2200" i="1" dirty="0">
                <a:solidFill>
                  <a:srgbClr val="000000"/>
                </a:solidFill>
              </a:rPr>
              <a:t>΄</a:t>
            </a:r>
            <a:r>
              <a:rPr lang="en-US" altLang="el-GR" sz="2200" i="1" baseline="-25000" dirty="0">
                <a:solidFill>
                  <a:srgbClr val="000000"/>
                </a:solidFill>
              </a:rPr>
              <a:t>t</a:t>
            </a:r>
            <a:r>
              <a:rPr lang="el-GR" altLang="el-GR" sz="2200" i="1" baseline="-25000" dirty="0">
                <a:solidFill>
                  <a:srgbClr val="000000"/>
                </a:solidFill>
              </a:rPr>
              <a:t> </a:t>
            </a:r>
            <a:r>
              <a:rPr lang="el-GR" altLang="el-GR" sz="2200" i="1" dirty="0">
                <a:solidFill>
                  <a:srgbClr val="000000"/>
                </a:solidFill>
              </a:rPr>
              <a:t>=</a:t>
            </a:r>
            <a:r>
              <a:rPr lang="el-GR" altLang="el-GR" sz="2200" dirty="0">
                <a:solidFill>
                  <a:srgbClr val="000000"/>
                </a:solidFill>
                <a:cs typeface="Times New Roman" pitchFamily="18" charset="0"/>
              </a:rPr>
              <a:t> </a:t>
            </a:r>
            <a:r>
              <a:rPr lang="el-GR" altLang="el-GR" sz="2200" dirty="0">
                <a:solidFill>
                  <a:srgbClr val="000000"/>
                </a:solidFill>
              </a:rPr>
              <a:t> </a:t>
            </a:r>
            <a:r>
              <a:rPr lang="el-GR" altLang="el-GR" sz="2200" dirty="0">
                <a:solidFill>
                  <a:srgbClr val="000000"/>
                </a:solidFill>
                <a:cs typeface="Times New Roman" pitchFamily="18" charset="0"/>
              </a:rPr>
              <a:t>Προβλεπόμενη ζήτηση περιόδου </a:t>
            </a:r>
            <a:r>
              <a:rPr lang="en-US" altLang="el-GR" sz="2200" dirty="0" err="1" smtClean="0">
                <a:solidFill>
                  <a:srgbClr val="000000"/>
                </a:solidFill>
                <a:cs typeface="Times New Roman" pitchFamily="18" charset="0"/>
              </a:rPr>
              <a:t>i</a:t>
            </a:r>
            <a:r>
              <a:rPr lang="el-GR" altLang="el-GR" sz="2200" dirty="0" smtClean="0">
                <a:solidFill>
                  <a:srgbClr val="000000"/>
                </a:solidFill>
                <a:cs typeface="Times New Roman" pitchFamily="18" charset="0"/>
              </a:rPr>
              <a:t>,</a:t>
            </a:r>
          </a:p>
          <a:p>
            <a:pPr marL="1714500" lvl="4" indent="0" fontAlgn="base">
              <a:lnSpc>
                <a:spcPct val="110000"/>
              </a:lnSpc>
              <a:spcBef>
                <a:spcPts val="0"/>
              </a:spcBef>
              <a:spcAft>
                <a:spcPts val="300"/>
              </a:spcAft>
              <a:buClr>
                <a:srgbClr val="C00000"/>
              </a:buClr>
              <a:buNone/>
            </a:pPr>
            <a:r>
              <a:rPr lang="el-GR" altLang="el-GR" sz="2200" i="1" dirty="0">
                <a:solidFill>
                  <a:srgbClr val="000000"/>
                </a:solidFill>
                <a:cs typeface="Times New Roman" pitchFamily="18" charset="0"/>
              </a:rPr>
              <a:t> </a:t>
            </a:r>
            <a:r>
              <a:rPr lang="el-GR" altLang="el-GR" sz="2200" i="1" dirty="0" smtClean="0">
                <a:solidFill>
                  <a:srgbClr val="000000"/>
                </a:solidFill>
                <a:cs typeface="Times New Roman" pitchFamily="18" charset="0"/>
              </a:rPr>
              <a:t>Υ</a:t>
            </a:r>
            <a:r>
              <a:rPr lang="en-US" altLang="el-GR" sz="2200" i="1" baseline="-25000" dirty="0">
                <a:solidFill>
                  <a:srgbClr val="000000"/>
                </a:solidFill>
                <a:cs typeface="Times New Roman" pitchFamily="18" charset="0"/>
              </a:rPr>
              <a:t>t</a:t>
            </a:r>
            <a:r>
              <a:rPr lang="el-GR" altLang="el-GR" sz="2200" dirty="0">
                <a:solidFill>
                  <a:srgbClr val="000000"/>
                </a:solidFill>
              </a:rPr>
              <a:t>  </a:t>
            </a:r>
            <a:r>
              <a:rPr lang="el-GR" altLang="el-GR" sz="2200" dirty="0">
                <a:solidFill>
                  <a:srgbClr val="000000"/>
                </a:solidFill>
                <a:cs typeface="Times New Roman" pitchFamily="18" charset="0"/>
              </a:rPr>
              <a:t>= </a:t>
            </a:r>
            <a:r>
              <a:rPr lang="el-GR" altLang="el-GR" sz="2200" dirty="0">
                <a:solidFill>
                  <a:srgbClr val="000000"/>
                </a:solidFill>
              </a:rPr>
              <a:t> </a:t>
            </a:r>
            <a:r>
              <a:rPr lang="el-GR" altLang="el-GR" sz="2200" dirty="0">
                <a:solidFill>
                  <a:srgbClr val="000000"/>
                </a:solidFill>
                <a:cs typeface="Times New Roman" pitchFamily="18" charset="0"/>
              </a:rPr>
              <a:t>Πραγματική ζήτηση περιόδου </a:t>
            </a:r>
            <a:r>
              <a:rPr lang="en-US" altLang="el-GR" sz="2200" dirty="0" err="1" smtClean="0">
                <a:solidFill>
                  <a:srgbClr val="000000"/>
                </a:solidFill>
                <a:cs typeface="Times New Roman" pitchFamily="18" charset="0"/>
              </a:rPr>
              <a:t>i</a:t>
            </a:r>
            <a:r>
              <a:rPr lang="el-GR" altLang="el-GR" sz="2200" dirty="0" smtClean="0">
                <a:solidFill>
                  <a:srgbClr val="000000"/>
                </a:solidFill>
                <a:cs typeface="Times New Roman" pitchFamily="18" charset="0"/>
              </a:rPr>
              <a:t>,</a:t>
            </a:r>
          </a:p>
          <a:p>
            <a:pPr marL="1714500" lvl="4" indent="0" fontAlgn="base">
              <a:lnSpc>
                <a:spcPct val="110000"/>
              </a:lnSpc>
              <a:spcBef>
                <a:spcPts val="0"/>
              </a:spcBef>
              <a:spcAft>
                <a:spcPts val="300"/>
              </a:spcAft>
              <a:buClr>
                <a:srgbClr val="C00000"/>
              </a:buClr>
              <a:buNone/>
            </a:pPr>
            <a:r>
              <a:rPr lang="el-GR" altLang="el-GR" sz="2200" dirty="0">
                <a:solidFill>
                  <a:srgbClr val="000000"/>
                </a:solidFill>
                <a:cs typeface="Times New Roman" pitchFamily="18" charset="0"/>
              </a:rPr>
              <a:t> </a:t>
            </a:r>
            <a:r>
              <a:rPr lang="el-GR" altLang="el-GR" sz="2200" dirty="0" smtClean="0">
                <a:solidFill>
                  <a:srgbClr val="000000"/>
                </a:solidFill>
                <a:cs typeface="Times New Roman" pitchFamily="18" charset="0"/>
              </a:rPr>
              <a:t> </a:t>
            </a:r>
            <a:r>
              <a:rPr lang="en-US" altLang="el-GR" sz="2200" dirty="0" smtClean="0">
                <a:solidFill>
                  <a:srgbClr val="000000"/>
                </a:solidFill>
                <a:cs typeface="Times New Roman" pitchFamily="18" charset="0"/>
              </a:rPr>
              <a:t>n</a:t>
            </a:r>
            <a:r>
              <a:rPr lang="el-GR" altLang="el-GR" sz="2200" dirty="0" smtClean="0">
                <a:solidFill>
                  <a:srgbClr val="000000"/>
                </a:solidFill>
                <a:cs typeface="Times New Roman" pitchFamily="18" charset="0"/>
              </a:rPr>
              <a:t> </a:t>
            </a:r>
            <a:r>
              <a:rPr lang="el-GR" altLang="el-GR" sz="2200" dirty="0" smtClean="0">
                <a:solidFill>
                  <a:srgbClr val="000000"/>
                </a:solidFill>
              </a:rPr>
              <a:t> </a:t>
            </a:r>
            <a:r>
              <a:rPr lang="el-GR" altLang="el-GR" sz="2200" dirty="0">
                <a:solidFill>
                  <a:srgbClr val="000000"/>
                </a:solidFill>
                <a:cs typeface="Times New Roman" pitchFamily="18" charset="0"/>
              </a:rPr>
              <a:t>=</a:t>
            </a:r>
            <a:r>
              <a:rPr lang="el-GR" altLang="el-GR" sz="2200" dirty="0">
                <a:solidFill>
                  <a:srgbClr val="000000"/>
                </a:solidFill>
              </a:rPr>
              <a:t> </a:t>
            </a:r>
            <a:r>
              <a:rPr lang="el-GR" altLang="el-GR" sz="2200" dirty="0" smtClean="0">
                <a:solidFill>
                  <a:srgbClr val="000000"/>
                </a:solidFill>
              </a:rPr>
              <a:t> </a:t>
            </a:r>
            <a:r>
              <a:rPr lang="el-GR" altLang="el-GR" sz="2200" dirty="0" smtClean="0">
                <a:solidFill>
                  <a:srgbClr val="000000"/>
                </a:solidFill>
                <a:cs typeface="Times New Roman" pitchFamily="18" charset="0"/>
              </a:rPr>
              <a:t>Αριθμός περιόδων,</a:t>
            </a:r>
          </a:p>
          <a:p>
            <a:pPr marL="1257300" lvl="3" indent="0" fontAlgn="base">
              <a:lnSpc>
                <a:spcPct val="110000"/>
              </a:lnSpc>
              <a:spcBef>
                <a:spcPts val="0"/>
              </a:spcBef>
              <a:buClr>
                <a:srgbClr val="C00000"/>
              </a:buClr>
              <a:buNone/>
            </a:pPr>
            <a:r>
              <a:rPr lang="el-GR" altLang="el-GR" sz="2200" i="1" dirty="0" smtClean="0">
                <a:solidFill>
                  <a:srgbClr val="000000"/>
                </a:solidFill>
              </a:rPr>
              <a:t>Υ</a:t>
            </a:r>
            <a:r>
              <a:rPr lang="en-US" altLang="el-GR" sz="2200" i="1" baseline="-25000" dirty="0">
                <a:solidFill>
                  <a:srgbClr val="000000"/>
                </a:solidFill>
              </a:rPr>
              <a:t>t </a:t>
            </a:r>
            <a:r>
              <a:rPr lang="el-GR" altLang="el-GR" sz="2200" i="1" dirty="0">
                <a:solidFill>
                  <a:srgbClr val="000000"/>
                </a:solidFill>
              </a:rPr>
              <a:t> - Υ΄</a:t>
            </a:r>
            <a:r>
              <a:rPr lang="en-US" altLang="el-GR" sz="2200" i="1" baseline="-25000" dirty="0">
                <a:solidFill>
                  <a:srgbClr val="000000"/>
                </a:solidFill>
              </a:rPr>
              <a:t>t</a:t>
            </a:r>
            <a:r>
              <a:rPr lang="en-US" altLang="el-GR" sz="2200" dirty="0">
                <a:solidFill>
                  <a:srgbClr val="000000"/>
                </a:solidFill>
              </a:rPr>
              <a:t> </a:t>
            </a:r>
            <a:r>
              <a:rPr lang="el-GR" altLang="el-GR" sz="2200" dirty="0">
                <a:solidFill>
                  <a:srgbClr val="000000"/>
                </a:solidFill>
                <a:cs typeface="Times New Roman" pitchFamily="18" charset="0"/>
              </a:rPr>
              <a:t>=</a:t>
            </a:r>
            <a:r>
              <a:rPr lang="en-US" altLang="el-GR" sz="2200" dirty="0">
                <a:solidFill>
                  <a:srgbClr val="000000"/>
                </a:solidFill>
                <a:cs typeface="Times New Roman" pitchFamily="18" charset="0"/>
              </a:rPr>
              <a:t> </a:t>
            </a:r>
            <a:r>
              <a:rPr lang="el-GR" altLang="el-GR" sz="2200" dirty="0">
                <a:solidFill>
                  <a:srgbClr val="000000"/>
                </a:solidFill>
              </a:rPr>
              <a:t> </a:t>
            </a:r>
            <a:r>
              <a:rPr lang="el-GR" altLang="el-GR" sz="2200" dirty="0">
                <a:solidFill>
                  <a:srgbClr val="000000"/>
                </a:solidFill>
                <a:cs typeface="Times New Roman" pitchFamily="18" charset="0"/>
              </a:rPr>
              <a:t>Λάθος πρόβλεψης.</a:t>
            </a:r>
            <a:endParaRPr lang="el-GR" altLang="el-GR" sz="2200" dirty="0">
              <a:solidFill>
                <a:srgbClr val="000000"/>
              </a:solidFill>
            </a:endParaRPr>
          </a:p>
          <a:p>
            <a:pPr marL="0" indent="0" algn="just" eaLnBrk="0" fontAlgn="base" hangingPunct="0">
              <a:lnSpc>
                <a:spcPct val="90000"/>
              </a:lnSpc>
              <a:spcBef>
                <a:spcPct val="50000"/>
              </a:spcBef>
              <a:spcAft>
                <a:spcPct val="0"/>
              </a:spcAft>
              <a:buClr>
                <a:srgbClr val="00CCCC"/>
              </a:buClr>
              <a:buNone/>
            </a:pPr>
            <a:endParaRPr lang="el-GR" altLang="el-GR" kern="0" dirty="0">
              <a:solidFill>
                <a:srgbClr val="000000"/>
              </a:solidFill>
            </a:endParaRPr>
          </a:p>
        </p:txBody>
      </p:sp>
      <p:graphicFrame>
        <p:nvGraphicFramePr>
          <p:cNvPr id="6" name="Θέση περιεχομένου 2" descr="Εικόνα με τον τύπο mad, που ισούται, με το άθροισμα της απόλυτης τιμής της διαφοράς, της ζήτησης μείον της προβλεπόμενης ζήτησης, διά, του n."/>
          <p:cNvGraphicFramePr>
            <a:graphicFrameLocks noChangeAspect="1"/>
          </p:cNvGraphicFramePr>
          <p:nvPr>
            <p:extLst>
              <p:ext uri="{D42A27DB-BD31-4B8C-83A1-F6EECF244321}">
                <p14:modId xmlns:p14="http://schemas.microsoft.com/office/powerpoint/2010/main" val="3251528721"/>
              </p:ext>
            </p:extLst>
          </p:nvPr>
        </p:nvGraphicFramePr>
        <p:xfrm>
          <a:off x="2076450" y="5025603"/>
          <a:ext cx="4848225" cy="1355725"/>
        </p:xfrm>
        <a:graphic>
          <a:graphicData uri="http://schemas.openxmlformats.org/presentationml/2006/ole">
            <mc:AlternateContent xmlns:mc="http://schemas.openxmlformats.org/markup-compatibility/2006">
              <mc:Choice xmlns:v="urn:schemas-microsoft-com:vml" Requires="v">
                <p:oleObj spid="_x0000_s6188" name="Εξίσωση" r:id="rId4" imgW="1231560" imgH="583920" progId="Equation.3">
                  <p:embed/>
                </p:oleObj>
              </mc:Choice>
              <mc:Fallback>
                <p:oleObj name="Εξίσωση" r:id="rId4" imgW="1231560" imgH="583920" progId="Equation.3">
                  <p:embed/>
                  <p:pic>
                    <p:nvPicPr>
                      <p:cNvPr id="0" name="Object 3"/>
                      <p:cNvPicPr>
                        <a:picLocks noChangeAspect="1" noChangeArrowheads="1"/>
                      </p:cNvPicPr>
                      <p:nvPr/>
                    </p:nvPicPr>
                    <p:blipFill>
                      <a:blip r:embed="rId5"/>
                      <a:srcRect/>
                      <a:stretch>
                        <a:fillRect/>
                      </a:stretch>
                    </p:blipFill>
                    <p:spPr bwMode="auto">
                      <a:xfrm>
                        <a:off x="2076450" y="5025603"/>
                        <a:ext cx="4848225" cy="1355725"/>
                      </a:xfrm>
                      <a:prstGeom prst="rect">
                        <a:avLst/>
                      </a:prstGeom>
                      <a:noFill/>
                      <a:ln>
                        <a:noFill/>
                      </a:ln>
                    </p:spPr>
                  </p:pic>
                </p:oleObj>
              </mc:Fallback>
            </mc:AlternateContent>
          </a:graphicData>
        </a:graphic>
      </p:graphicFrame>
      <p:sp>
        <p:nvSpPr>
          <p:cNvPr id="4"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56</a:t>
            </a:fld>
            <a:endParaRPr lang="el-GR" dirty="0">
              <a:solidFill>
                <a:schemeClr val="tx1"/>
              </a:solidFill>
            </a:endParaRPr>
          </a:p>
        </p:txBody>
      </p:sp>
    </p:spTree>
    <p:custDataLst>
      <p:tags r:id="rId2"/>
    </p:custDataLst>
    <p:extLst>
      <p:ext uri="{BB962C8B-B14F-4D97-AF65-F5344CB8AC3E}">
        <p14:creationId xmlns:p14="http://schemas.microsoft.com/office/powerpoint/2010/main" val="17039515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a:t>Σφάλματα στις </a:t>
            </a:r>
            <a:r>
              <a:rPr lang="el-GR" b="1" dirty="0" smtClean="0"/>
              <a:t>προβλέψεις</a:t>
            </a:r>
            <a:r>
              <a:rPr lang="en-US" b="1" dirty="0" smtClean="0"/>
              <a:t> </a:t>
            </a:r>
            <a:r>
              <a:rPr lang="el-GR" b="1" dirty="0" smtClean="0"/>
              <a:t/>
            </a:r>
            <a:br>
              <a:rPr lang="el-GR" b="1" dirty="0" smtClean="0"/>
            </a:br>
            <a:r>
              <a:rPr lang="el-GR" b="1" dirty="0" smtClean="0"/>
              <a:t>(2 από 3)</a:t>
            </a:r>
            <a:endParaRPr lang="el-GR" dirty="0"/>
          </a:p>
        </p:txBody>
      </p:sp>
      <p:sp>
        <p:nvSpPr>
          <p:cNvPr id="3" name="Θέση περιεχομένου 1"/>
          <p:cNvSpPr>
            <a:spLocks noGrp="1"/>
          </p:cNvSpPr>
          <p:nvPr>
            <p:ph idx="1"/>
          </p:nvPr>
        </p:nvSpPr>
        <p:spPr/>
        <p:txBody>
          <a:bodyPr>
            <a:normAutofit/>
          </a:bodyPr>
          <a:lstStyle/>
          <a:p>
            <a:pPr marL="1142100" lvl="2" indent="-342000" eaLnBrk="0" fontAlgn="base" hangingPunct="0">
              <a:spcBef>
                <a:spcPts val="0"/>
              </a:spcBef>
              <a:buClr>
                <a:srgbClr val="00CCCC"/>
              </a:buClr>
              <a:buNone/>
            </a:pPr>
            <a:r>
              <a:rPr lang="el-GR" altLang="el-GR" b="1" kern="0" dirty="0">
                <a:solidFill>
                  <a:srgbClr val="00CC99"/>
                </a:solidFill>
              </a:rPr>
              <a:t>β</a:t>
            </a:r>
            <a:r>
              <a:rPr lang="el-GR" altLang="el-GR" b="1" kern="0" dirty="0" smtClean="0">
                <a:solidFill>
                  <a:srgbClr val="00CC99"/>
                </a:solidFill>
              </a:rPr>
              <a:t>)</a:t>
            </a:r>
            <a:r>
              <a:rPr lang="en-US" altLang="el-GR" b="1" kern="0" dirty="0" smtClean="0">
                <a:solidFill>
                  <a:srgbClr val="00CC99"/>
                </a:solidFill>
              </a:rPr>
              <a:t> </a:t>
            </a:r>
            <a:r>
              <a:rPr lang="el-GR" altLang="el-GR" b="1" kern="0" dirty="0" smtClean="0">
                <a:solidFill>
                  <a:srgbClr val="00CC99"/>
                </a:solidFill>
              </a:rPr>
              <a:t> </a:t>
            </a:r>
            <a:r>
              <a:rPr lang="el-GR" altLang="el-GR" kern="0" dirty="0" smtClean="0">
                <a:solidFill>
                  <a:srgbClr val="000000"/>
                </a:solidFill>
                <a:cs typeface="Times New Roman" pitchFamily="18" charset="0"/>
              </a:rPr>
              <a:t>Μέσο </a:t>
            </a:r>
            <a:r>
              <a:rPr lang="el-GR" altLang="el-GR" kern="0" dirty="0">
                <a:solidFill>
                  <a:srgbClr val="000000"/>
                </a:solidFill>
                <a:cs typeface="Times New Roman" pitchFamily="18" charset="0"/>
              </a:rPr>
              <a:t>Σφάλμα Τετραγώνου (</a:t>
            </a:r>
            <a:r>
              <a:rPr lang="en-US" altLang="el-GR" b="1" kern="0" dirty="0">
                <a:solidFill>
                  <a:srgbClr val="000000"/>
                </a:solidFill>
                <a:cs typeface="Times New Roman" pitchFamily="18" charset="0"/>
              </a:rPr>
              <a:t>MSE</a:t>
            </a:r>
            <a:r>
              <a:rPr lang="en-US" altLang="el-GR" kern="0" dirty="0">
                <a:solidFill>
                  <a:srgbClr val="000000"/>
                </a:solidFill>
                <a:cs typeface="Times New Roman" pitchFamily="18" charset="0"/>
              </a:rPr>
              <a:t>: Mean </a:t>
            </a:r>
            <a:r>
              <a:rPr lang="en-US" altLang="el-GR" kern="0" dirty="0" smtClean="0">
                <a:solidFill>
                  <a:srgbClr val="000000"/>
                </a:solidFill>
                <a:cs typeface="Times New Roman" pitchFamily="18" charset="0"/>
              </a:rPr>
              <a:t>Square</a:t>
            </a:r>
          </a:p>
          <a:p>
            <a:pPr marL="1599300" lvl="3" indent="-342000" eaLnBrk="0" fontAlgn="base" hangingPunct="0">
              <a:spcBef>
                <a:spcPts val="0"/>
              </a:spcBef>
              <a:spcAft>
                <a:spcPts val="1800"/>
              </a:spcAft>
              <a:buClr>
                <a:srgbClr val="00CCCC"/>
              </a:buClr>
              <a:buNone/>
            </a:pPr>
            <a:r>
              <a:rPr lang="en-US" altLang="el-GR" sz="2400" kern="0" dirty="0" smtClean="0">
                <a:solidFill>
                  <a:srgbClr val="000000"/>
                </a:solidFill>
                <a:cs typeface="Times New Roman" pitchFamily="18" charset="0"/>
              </a:rPr>
              <a:t>Error</a:t>
            </a:r>
            <a:r>
              <a:rPr lang="el-GR" altLang="el-GR" sz="2400" kern="0" dirty="0" smtClean="0">
                <a:solidFill>
                  <a:srgbClr val="000000"/>
                </a:solidFill>
                <a:cs typeface="Times New Roman" pitchFamily="18" charset="0"/>
              </a:rPr>
              <a:t>)</a:t>
            </a:r>
            <a:r>
              <a:rPr lang="en-US" altLang="el-GR" sz="2400" kern="0" dirty="0" smtClean="0">
                <a:solidFill>
                  <a:srgbClr val="000000"/>
                </a:solidFill>
              </a:rPr>
              <a:t>.</a:t>
            </a:r>
          </a:p>
          <a:p>
            <a:pPr lvl="0" fontAlgn="base">
              <a:spcBef>
                <a:spcPts val="0"/>
              </a:spcBef>
              <a:spcAft>
                <a:spcPct val="0"/>
              </a:spcAft>
              <a:buClr>
                <a:srgbClr val="C00000"/>
              </a:buClr>
              <a:buFont typeface="Arial" panose="020B0604020202020204" pitchFamily="34" charset="0"/>
              <a:buChar char="●"/>
            </a:pPr>
            <a:r>
              <a:rPr lang="el-GR" altLang="el-GR" sz="2800" dirty="0">
                <a:solidFill>
                  <a:srgbClr val="000000"/>
                </a:solidFill>
                <a:cs typeface="Times New Roman" pitchFamily="18" charset="0"/>
              </a:rPr>
              <a:t>Με το δείκτη </a:t>
            </a:r>
            <a:r>
              <a:rPr lang="en-US" altLang="el-GR" sz="2800" b="1" dirty="0" smtClean="0">
                <a:solidFill>
                  <a:srgbClr val="000000"/>
                </a:solidFill>
                <a:cs typeface="Times New Roman" pitchFamily="18" charset="0"/>
              </a:rPr>
              <a:t>MSE</a:t>
            </a:r>
            <a:r>
              <a:rPr lang="en-US" altLang="el-GR" sz="2800" dirty="0" smtClean="0">
                <a:solidFill>
                  <a:srgbClr val="000000"/>
                </a:solidFill>
                <a:cs typeface="Times New Roman" pitchFamily="18" charset="0"/>
              </a:rPr>
              <a:t>,</a:t>
            </a:r>
            <a:r>
              <a:rPr lang="el-GR" altLang="el-GR" sz="2800" b="1" dirty="0" smtClean="0">
                <a:solidFill>
                  <a:srgbClr val="000000"/>
                </a:solidFill>
                <a:cs typeface="Times New Roman" pitchFamily="18" charset="0"/>
              </a:rPr>
              <a:t> </a:t>
            </a:r>
            <a:r>
              <a:rPr lang="el-GR" altLang="el-GR" sz="2800" dirty="0">
                <a:solidFill>
                  <a:srgbClr val="000000"/>
                </a:solidFill>
                <a:cs typeface="Times New Roman" pitchFamily="18" charset="0"/>
              </a:rPr>
              <a:t>δίνεται δυσανάλογη βαρύτητα στα μεγάλα σφάλματα στην πρόβλεψη</a:t>
            </a:r>
            <a:r>
              <a:rPr lang="en-US" altLang="el-GR" sz="2800" dirty="0">
                <a:solidFill>
                  <a:srgbClr val="000000"/>
                </a:solidFill>
                <a:cs typeface="Times New Roman" pitchFamily="18" charset="0"/>
              </a:rPr>
              <a:t>; </a:t>
            </a:r>
            <a:r>
              <a:rPr lang="el-GR" altLang="el-GR" sz="2800" dirty="0">
                <a:solidFill>
                  <a:srgbClr val="000000"/>
                </a:solidFill>
                <a:cs typeface="Times New Roman" pitchFamily="18" charset="0"/>
              </a:rPr>
              <a:t>η συμβολή τους μεγεθύνεται με το να τετραγωνίζονται πριν από την άθροιση</a:t>
            </a:r>
            <a:r>
              <a:rPr lang="el-GR" altLang="el-GR" sz="2800" dirty="0" smtClean="0">
                <a:solidFill>
                  <a:srgbClr val="000000"/>
                </a:solidFill>
                <a:cs typeface="Times New Roman" pitchFamily="18" charset="0"/>
              </a:rPr>
              <a:t>.</a:t>
            </a:r>
            <a:endParaRPr lang="en-US" altLang="el-GR" sz="2800" dirty="0" smtClean="0">
              <a:solidFill>
                <a:srgbClr val="000000"/>
              </a:solidFill>
            </a:endParaRPr>
          </a:p>
        </p:txBody>
      </p:sp>
      <p:graphicFrame>
        <p:nvGraphicFramePr>
          <p:cNvPr id="6" name="Θέση περιεχομένου 2" descr="Εικόνα με τον τύπο του μέσου σφάλματος τετραγώνου, που ισούται με, το άθροισμα της  διαφοράς εις το τετράγωνο της ζήτησης μείον της προβλεπόμενης ζήτησης, διά, του n."/>
          <p:cNvGraphicFramePr>
            <a:graphicFrameLocks noChangeAspect="1"/>
          </p:cNvGraphicFramePr>
          <p:nvPr>
            <p:extLst>
              <p:ext uri="{D42A27DB-BD31-4B8C-83A1-F6EECF244321}">
                <p14:modId xmlns:p14="http://schemas.microsoft.com/office/powerpoint/2010/main" val="3870979419"/>
              </p:ext>
            </p:extLst>
          </p:nvPr>
        </p:nvGraphicFramePr>
        <p:xfrm>
          <a:off x="2102197" y="4680867"/>
          <a:ext cx="4918075" cy="1268413"/>
        </p:xfrm>
        <a:graphic>
          <a:graphicData uri="http://schemas.openxmlformats.org/presentationml/2006/ole">
            <mc:AlternateContent xmlns:mc="http://schemas.openxmlformats.org/markup-compatibility/2006">
              <mc:Choice xmlns:v="urn:schemas-microsoft-com:vml" Requires="v">
                <p:oleObj spid="_x0000_s7205" name="Εξίσωση" r:id="rId4" imgW="1434960" imgH="609480" progId="Equation.3">
                  <p:embed/>
                </p:oleObj>
              </mc:Choice>
              <mc:Fallback>
                <p:oleObj name="Εξίσωση" r:id="rId4" imgW="1434960" imgH="609480" progId="Equation.3">
                  <p:embed/>
                  <p:pic>
                    <p:nvPicPr>
                      <p:cNvPr id="0" name="Object 3"/>
                      <p:cNvPicPr>
                        <a:picLocks noChangeAspect="1" noChangeArrowheads="1"/>
                      </p:cNvPicPr>
                      <p:nvPr/>
                    </p:nvPicPr>
                    <p:blipFill>
                      <a:blip r:embed="rId5"/>
                      <a:srcRect/>
                      <a:stretch>
                        <a:fillRect/>
                      </a:stretch>
                    </p:blipFill>
                    <p:spPr bwMode="auto">
                      <a:xfrm>
                        <a:off x="2102197" y="4680867"/>
                        <a:ext cx="4918075" cy="1268413"/>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25400">
                            <a:solidFill>
                              <a:srgbClr val="FF6600"/>
                            </a:solidFill>
                            <a:miter lim="800000"/>
                            <a:headEnd/>
                            <a:tailEnd/>
                          </a14:hiddenLine>
                        </a:ext>
                      </a:extLst>
                    </p:spPr>
                  </p:pic>
                </p:oleObj>
              </mc:Fallback>
            </mc:AlternateContent>
          </a:graphicData>
        </a:graphic>
      </p:graphicFrame>
      <p:sp>
        <p:nvSpPr>
          <p:cNvPr id="4"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57</a:t>
            </a:fld>
            <a:endParaRPr lang="el-GR" sz="1400" dirty="0">
              <a:solidFill>
                <a:schemeClr val="tx1"/>
              </a:solidFill>
            </a:endParaRPr>
          </a:p>
        </p:txBody>
      </p:sp>
    </p:spTree>
    <p:custDataLst>
      <p:tags r:id="rId2"/>
    </p:custDataLst>
    <p:extLst>
      <p:ext uri="{BB962C8B-B14F-4D97-AF65-F5344CB8AC3E}">
        <p14:creationId xmlns:p14="http://schemas.microsoft.com/office/powerpoint/2010/main" val="31608660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a:t>Σφάλματα στις προβλέψεις</a:t>
            </a:r>
            <a:r>
              <a:rPr lang="en-US" b="1" dirty="0"/>
              <a:t> </a:t>
            </a:r>
            <a:r>
              <a:rPr lang="el-GR" b="1" dirty="0"/>
              <a:t/>
            </a:r>
            <a:br>
              <a:rPr lang="el-GR" b="1" dirty="0"/>
            </a:br>
            <a:r>
              <a:rPr lang="el-GR" b="1" dirty="0" smtClean="0"/>
              <a:t>(3 </a:t>
            </a:r>
            <a:r>
              <a:rPr lang="el-GR" b="1" dirty="0"/>
              <a:t>από </a:t>
            </a:r>
            <a:r>
              <a:rPr lang="el-GR" b="1" dirty="0" smtClean="0"/>
              <a:t>3)</a:t>
            </a:r>
            <a:endParaRPr lang="el-GR" dirty="0"/>
          </a:p>
        </p:txBody>
      </p:sp>
      <p:sp>
        <p:nvSpPr>
          <p:cNvPr id="3" name="Θέση περιεχομένου 1"/>
          <p:cNvSpPr>
            <a:spLocks noGrp="1"/>
          </p:cNvSpPr>
          <p:nvPr>
            <p:ph idx="1"/>
          </p:nvPr>
        </p:nvSpPr>
        <p:spPr/>
        <p:txBody>
          <a:bodyPr/>
          <a:lstStyle/>
          <a:p>
            <a:pPr marL="857250" lvl="3" indent="0" eaLnBrk="0" fontAlgn="base" hangingPunct="0">
              <a:spcBef>
                <a:spcPts val="0"/>
              </a:spcBef>
              <a:spcAft>
                <a:spcPts val="1200"/>
              </a:spcAft>
              <a:buClr>
                <a:srgbClr val="00CCCC"/>
              </a:buClr>
              <a:buNone/>
            </a:pPr>
            <a:r>
              <a:rPr lang="el-GR" altLang="el-GR" sz="2400" b="1" kern="0" dirty="0">
                <a:solidFill>
                  <a:srgbClr val="00CC99"/>
                </a:solidFill>
              </a:rPr>
              <a:t>γ) </a:t>
            </a:r>
            <a:r>
              <a:rPr lang="el-GR" altLang="el-GR" sz="2400" kern="0" dirty="0">
                <a:solidFill>
                  <a:srgbClr val="000000"/>
                </a:solidFill>
                <a:cs typeface="Times New Roman" pitchFamily="18" charset="0"/>
              </a:rPr>
              <a:t>Σήμα παρακολούθησης (</a:t>
            </a:r>
            <a:r>
              <a:rPr lang="el-GR" altLang="el-GR" sz="2400" b="1" kern="0" dirty="0">
                <a:solidFill>
                  <a:srgbClr val="000000"/>
                </a:solidFill>
                <a:cs typeface="Times New Roman" pitchFamily="18" charset="0"/>
              </a:rPr>
              <a:t>Τ</a:t>
            </a:r>
            <a:r>
              <a:rPr lang="en-US" altLang="el-GR" sz="2400" b="1" kern="0" dirty="0">
                <a:solidFill>
                  <a:srgbClr val="000000"/>
                </a:solidFill>
                <a:cs typeface="Times New Roman" pitchFamily="18" charset="0"/>
              </a:rPr>
              <a:t>S</a:t>
            </a:r>
            <a:r>
              <a:rPr lang="en-US" altLang="el-GR" sz="2400" kern="0" dirty="0">
                <a:solidFill>
                  <a:srgbClr val="000000"/>
                </a:solidFill>
                <a:cs typeface="Times New Roman" pitchFamily="18" charset="0"/>
              </a:rPr>
              <a:t>: Tracking Signal</a:t>
            </a:r>
            <a:r>
              <a:rPr lang="el-GR" altLang="el-GR" sz="2400" kern="0" dirty="0" smtClean="0">
                <a:solidFill>
                  <a:srgbClr val="000000"/>
                </a:solidFill>
                <a:cs typeface="Times New Roman" pitchFamily="18" charset="0"/>
              </a:rPr>
              <a:t>)</a:t>
            </a:r>
            <a:r>
              <a:rPr lang="el-GR" altLang="el-GR" sz="2400" kern="0" dirty="0" smtClean="0">
                <a:solidFill>
                  <a:srgbClr val="000000"/>
                </a:solidFill>
              </a:rPr>
              <a:t>.</a:t>
            </a:r>
            <a:endParaRPr lang="el-GR" altLang="el-GR" sz="2400" kern="0" dirty="0">
              <a:solidFill>
                <a:srgbClr val="000000"/>
              </a:solidFill>
            </a:endParaRPr>
          </a:p>
          <a:p>
            <a:pPr lvl="0" fontAlgn="base">
              <a:spcBef>
                <a:spcPts val="0"/>
              </a:spcBef>
              <a:spcAft>
                <a:spcPts val="1200"/>
              </a:spcAft>
              <a:buClr>
                <a:srgbClr val="C00000"/>
              </a:buClr>
              <a:buFont typeface="Arial" panose="020B0604020202020204" pitchFamily="34" charset="0"/>
              <a:buChar char="●"/>
            </a:pPr>
            <a:r>
              <a:rPr lang="el-GR" altLang="el-GR" sz="2800" dirty="0">
                <a:solidFill>
                  <a:srgbClr val="000000"/>
                </a:solidFill>
                <a:cs typeface="Times New Roman" pitchFamily="18" charset="0"/>
              </a:rPr>
              <a:t>Με το σήμα παρακολούθησης (</a:t>
            </a:r>
            <a:r>
              <a:rPr lang="en-US" altLang="el-GR" sz="2800" b="1" dirty="0">
                <a:solidFill>
                  <a:srgbClr val="000000"/>
                </a:solidFill>
                <a:cs typeface="Times New Roman" pitchFamily="18" charset="0"/>
              </a:rPr>
              <a:t>TS</a:t>
            </a:r>
            <a:r>
              <a:rPr lang="el-GR" altLang="el-GR" sz="2800" dirty="0">
                <a:solidFill>
                  <a:srgbClr val="000000"/>
                </a:solidFill>
                <a:cs typeface="Times New Roman" pitchFamily="18" charset="0"/>
              </a:rPr>
              <a:t>), γίνεται η παρακολούθηση των αποκλίσεων σε διαδοχικές περιόδους για ένα σύστημα βραχυπρόθεσμων </a:t>
            </a:r>
            <a:r>
              <a:rPr lang="el-GR" altLang="el-GR" sz="2800" dirty="0" smtClean="0">
                <a:solidFill>
                  <a:srgbClr val="000000"/>
                </a:solidFill>
                <a:cs typeface="Times New Roman" pitchFamily="18" charset="0"/>
              </a:rPr>
              <a:t>προβλέψεων</a:t>
            </a:r>
            <a:r>
              <a:rPr lang="el-GR" altLang="el-GR" sz="2800" dirty="0" smtClean="0">
                <a:solidFill>
                  <a:srgbClr val="000000"/>
                </a:solidFill>
              </a:rPr>
              <a:t>.</a:t>
            </a:r>
            <a:endParaRPr lang="en-US" altLang="el-GR" sz="2800" dirty="0">
              <a:solidFill>
                <a:srgbClr val="000000"/>
              </a:solidFill>
            </a:endParaRPr>
          </a:p>
          <a:p>
            <a:pPr lvl="0" eaLnBrk="0" fontAlgn="base" hangingPunct="0">
              <a:spcBef>
                <a:spcPts val="0"/>
              </a:spcBef>
              <a:spcAft>
                <a:spcPct val="0"/>
              </a:spcAft>
              <a:buClr>
                <a:srgbClr val="C00000"/>
              </a:buClr>
              <a:buFont typeface="Arial" panose="020B0604020202020204" pitchFamily="34" charset="0"/>
              <a:buChar char="●"/>
            </a:pPr>
            <a:r>
              <a:rPr lang="el-GR" altLang="el-GR" sz="2800" dirty="0" smtClean="0">
                <a:solidFill>
                  <a:srgbClr val="000000"/>
                </a:solidFill>
                <a:cs typeface="Times New Roman" pitchFamily="18" charset="0"/>
              </a:rPr>
              <a:t>Πρέπει </a:t>
            </a:r>
            <a:r>
              <a:rPr lang="el-GR" altLang="el-GR" sz="2800" dirty="0">
                <a:solidFill>
                  <a:srgbClr val="000000"/>
                </a:solidFill>
                <a:cs typeface="Times New Roman" pitchFamily="18" charset="0"/>
              </a:rPr>
              <a:t>να βρίσκεται μεταξύ του ανώτερου και κατώτερου ορίου </a:t>
            </a:r>
            <a:r>
              <a:rPr lang="el-GR" altLang="el-GR" sz="2800" dirty="0" smtClean="0">
                <a:solidFill>
                  <a:srgbClr val="000000"/>
                </a:solidFill>
                <a:cs typeface="Times New Roman" pitchFamily="18" charset="0"/>
              </a:rPr>
              <a:t>ελέγχου.</a:t>
            </a:r>
            <a:endParaRPr lang="en-US" altLang="el-GR" sz="2800" dirty="0">
              <a:solidFill>
                <a:srgbClr val="000000"/>
              </a:solidFill>
              <a:cs typeface="Times New Roman" pitchFamily="18" charset="0"/>
            </a:endParaRPr>
          </a:p>
          <a:p>
            <a:endParaRPr lang="el-GR" dirty="0"/>
          </a:p>
        </p:txBody>
      </p:sp>
      <p:graphicFrame>
        <p:nvGraphicFramePr>
          <p:cNvPr id="6" name="Θέση περιεχομένου 2" descr="Εικόνα με τον τύπο του σήματος παρακολούθησης, που ισούται με, το άθροισμα της διαφοράς της ζήτησης μείον της προβλεπόμενης ζήτησης, δία, του mad."/>
          <p:cNvGraphicFramePr>
            <a:graphicFrameLocks noChangeAspect="1"/>
          </p:cNvGraphicFramePr>
          <p:nvPr>
            <p:extLst>
              <p:ext uri="{D42A27DB-BD31-4B8C-83A1-F6EECF244321}">
                <p14:modId xmlns:p14="http://schemas.microsoft.com/office/powerpoint/2010/main" val="2907827343"/>
              </p:ext>
            </p:extLst>
          </p:nvPr>
        </p:nvGraphicFramePr>
        <p:xfrm>
          <a:off x="2267744" y="4968899"/>
          <a:ext cx="4464495" cy="1268413"/>
        </p:xfrm>
        <a:graphic>
          <a:graphicData uri="http://schemas.openxmlformats.org/presentationml/2006/ole">
            <mc:AlternateContent xmlns:mc="http://schemas.openxmlformats.org/markup-compatibility/2006">
              <mc:Choice xmlns:v="urn:schemas-microsoft-com:vml" Requires="v">
                <p:oleObj spid="_x0000_s8226" name="Equation" r:id="rId4" imgW="1180588" imgH="609336" progId="Equation.3">
                  <p:embed/>
                </p:oleObj>
              </mc:Choice>
              <mc:Fallback>
                <p:oleObj name="Equation" r:id="rId4" imgW="1180588" imgH="609336"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4968899"/>
                        <a:ext cx="4464495" cy="1268413"/>
                      </a:xfrm>
                      <a:prstGeom prst="rect">
                        <a:avLst/>
                      </a:prstGeom>
                      <a:noFill/>
                      <a:ln>
                        <a:noFill/>
                      </a:ln>
                    </p:spPr>
                  </p:pic>
                </p:oleObj>
              </mc:Fallback>
            </mc:AlternateContent>
          </a:graphicData>
        </a:graphic>
      </p:graphicFrame>
      <p:sp>
        <p:nvSpPr>
          <p:cNvPr id="4" name="Θέση υποσέλιδου 1"/>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p:cNvSpPr>
            <a:spLocks noGrp="1"/>
          </p:cNvSpPr>
          <p:nvPr>
            <p:ph type="sldNum" sz="quarter" idx="12"/>
          </p:nvPr>
        </p:nvSpPr>
        <p:spPr/>
        <p:txBody>
          <a:bodyPr/>
          <a:lstStyle/>
          <a:p>
            <a:fld id="{FD6776F1-B134-4906-A568-DD060EFEB6BE}" type="slidenum">
              <a:rPr lang="el-GR" sz="1400" smtClean="0">
                <a:solidFill>
                  <a:schemeClr val="tx1"/>
                </a:solidFill>
              </a:rPr>
              <a:t>58</a:t>
            </a:fld>
            <a:endParaRPr lang="el-GR" sz="1400" dirty="0">
              <a:solidFill>
                <a:schemeClr val="tx1"/>
              </a:solidFill>
            </a:endParaRPr>
          </a:p>
        </p:txBody>
      </p:sp>
    </p:spTree>
    <p:custDataLst>
      <p:tags r:id="rId2"/>
    </p:custDataLst>
    <p:extLst>
      <p:ext uri="{BB962C8B-B14F-4D97-AF65-F5344CB8AC3E}">
        <p14:creationId xmlns:p14="http://schemas.microsoft.com/office/powerpoint/2010/main" val="1587295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792088"/>
          </a:xfrm>
        </p:spPr>
        <p:txBody>
          <a:bodyPr/>
          <a:lstStyle/>
          <a:p>
            <a:r>
              <a:rPr lang="el-GR" b="1" dirty="0" smtClean="0"/>
              <a:t>Παράδειγμα</a:t>
            </a:r>
            <a:endParaRPr lang="el-GR" b="1" dirty="0"/>
          </a:p>
        </p:txBody>
      </p:sp>
      <p:pic>
        <p:nvPicPr>
          <p:cNvPr id="6" name="Θέση περιεχομένου 1" descr="Πίνακας με τα δεδομένα μήνας και ζήτηση, και τα ζητούμενα, ζήτηση προηγούμενης περιόδου η οποία αναλύεται στην πρόβλεψη και στην απόκλιση του λάθους πρόβλεψης, ο αριθμητικός μέσος όρος, ο οποίος αναλύεται σε πρόβλεψη και στην απόκλιση του λάθους πρόβλεψης, και τέλος ο δίμηνος κινητός μέσος όρος, ο οποίος αναλύεται σε πρόβλεψη και στην απόκλιση του λάθους πρόβλεψης. Στο τέλος του πίνακα, υπολογίζεται τα τρία mad, τα οποία προκύπτουν από το άθροισμα των αποκλίσεων λάθους προβλέψεως για κάθε μέθοδο, διά το πλήθος."/>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4818" y="927509"/>
            <a:ext cx="8069630" cy="5525827"/>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59</a:t>
            </a:fld>
            <a:endParaRPr lang="el-GR" sz="1400" dirty="0">
              <a:solidFill>
                <a:schemeClr val="tx1"/>
              </a:solidFill>
            </a:endParaRPr>
          </a:p>
        </p:txBody>
      </p:sp>
      <p:pic>
        <p:nvPicPr>
          <p:cNvPr id="8" name="Εικόνα 1" descr="Εικονίδιο μετάβασης στα περιεχόμενα.">
            <a:hlinkClick r:id="rId4" action="ppaction://hlinksldjump" tooltip="Επιστροφή στα Περιεχόμενα"/>
          </p:cNvPr>
          <p:cNvPicPr>
            <a:picLocks noChangeAspect="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1072520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latin typeface="+mn-lt"/>
              </a:rPr>
              <a:t>Πρόβλεψη ζήτησης (1 από 3)</a:t>
            </a:r>
            <a:endParaRPr lang="el-GR" dirty="0">
              <a:latin typeface="+mn-lt"/>
            </a:endParaRPr>
          </a:p>
        </p:txBody>
      </p:sp>
      <p:sp>
        <p:nvSpPr>
          <p:cNvPr id="3" name="Θέση περιεχομένου 1"/>
          <p:cNvSpPr>
            <a:spLocks noGrp="1"/>
          </p:cNvSpPr>
          <p:nvPr>
            <p:ph idx="1"/>
          </p:nvPr>
        </p:nvSpPr>
        <p:spPr>
          <a:xfrm>
            <a:off x="457200" y="1600200"/>
            <a:ext cx="8229600" cy="4565104"/>
          </a:xfrm>
        </p:spPr>
        <p:txBody>
          <a:bodyPr>
            <a:normAutofit lnSpcReduction="10000"/>
          </a:bodyPr>
          <a:lstStyle/>
          <a:p>
            <a:pPr lvl="0" eaLnBrk="0" fontAlgn="base" hangingPunct="0">
              <a:spcBef>
                <a:spcPts val="0"/>
              </a:spcBef>
              <a:spcAft>
                <a:spcPts val="300"/>
              </a:spcAft>
              <a:buClr>
                <a:srgbClr val="C00000"/>
              </a:buClr>
              <a:buSzPct val="100000"/>
              <a:buFont typeface="Arial" panose="020B0604020202020204" pitchFamily="34" charset="0"/>
              <a:buChar char="●"/>
            </a:pPr>
            <a:r>
              <a:rPr lang="el-GR" altLang="el-GR" sz="2400" dirty="0">
                <a:solidFill>
                  <a:srgbClr val="000000"/>
                </a:solidFill>
                <a:cs typeface="Times New Roman" pitchFamily="18" charset="0"/>
              </a:rPr>
              <a:t>Η </a:t>
            </a:r>
            <a:r>
              <a:rPr lang="el-GR" altLang="el-GR" sz="2400" i="1" dirty="0">
                <a:solidFill>
                  <a:srgbClr val="000000"/>
                </a:solidFill>
                <a:cs typeface="Times New Roman" pitchFamily="18" charset="0"/>
              </a:rPr>
              <a:t>πρόγνωση των </a:t>
            </a:r>
            <a:r>
              <a:rPr lang="el-GR" altLang="el-GR" sz="2400" i="1" dirty="0" smtClean="0">
                <a:solidFill>
                  <a:srgbClr val="000000"/>
                </a:solidFill>
                <a:cs typeface="Times New Roman" pitchFamily="18" charset="0"/>
              </a:rPr>
              <a:t>πωλήσεων, </a:t>
            </a:r>
            <a:r>
              <a:rPr lang="el-GR" altLang="el-GR" sz="2400" dirty="0">
                <a:solidFill>
                  <a:srgbClr val="000000"/>
                </a:solidFill>
                <a:cs typeface="Times New Roman" pitchFamily="18" charset="0"/>
              </a:rPr>
              <a:t>αναφέρεται ουσιαστικά στην εκτίμηση της προβολής στο μέλλον του τι θα πουληθεί, πότε και </a:t>
            </a:r>
            <a:r>
              <a:rPr lang="el-GR" altLang="el-GR" sz="2400" dirty="0" smtClean="0">
                <a:solidFill>
                  <a:srgbClr val="000000"/>
                </a:solidFill>
                <a:cs typeface="Times New Roman" pitchFamily="18" charset="0"/>
              </a:rPr>
              <a:t>πού.</a:t>
            </a:r>
            <a:endParaRPr lang="en-US" altLang="el-GR" sz="2400" dirty="0">
              <a:solidFill>
                <a:srgbClr val="000000"/>
              </a:solidFill>
              <a:cs typeface="Times New Roman" pitchFamily="18" charset="0"/>
            </a:endParaRPr>
          </a:p>
          <a:p>
            <a:pPr lvl="0" eaLnBrk="0" fontAlgn="base" hangingPunct="0">
              <a:spcBef>
                <a:spcPts val="0"/>
              </a:spcBef>
              <a:spcAft>
                <a:spcPts val="300"/>
              </a:spcAft>
              <a:buClr>
                <a:srgbClr val="C00000"/>
              </a:buClr>
              <a:buSzPct val="100000"/>
              <a:buFont typeface="Arial" panose="020B0604020202020204" pitchFamily="34" charset="0"/>
              <a:buChar char="●"/>
            </a:pPr>
            <a:r>
              <a:rPr lang="el-GR" altLang="el-GR" sz="2400" dirty="0">
                <a:solidFill>
                  <a:srgbClr val="000000"/>
                </a:solidFill>
                <a:cs typeface="Times New Roman" pitchFamily="18" charset="0"/>
              </a:rPr>
              <a:t>Χρησιμοποιείται για την καταχώρηση του πλάνου των </a:t>
            </a:r>
            <a:r>
              <a:rPr lang="el-GR" altLang="el-GR" sz="2400" dirty="0" smtClean="0">
                <a:solidFill>
                  <a:srgbClr val="000000"/>
                </a:solidFill>
                <a:cs typeface="Times New Roman" pitchFamily="18" charset="0"/>
              </a:rPr>
              <a:t>πωλήσεων, </a:t>
            </a:r>
            <a:r>
              <a:rPr lang="el-GR" altLang="el-GR" sz="2400" dirty="0">
                <a:solidFill>
                  <a:srgbClr val="000000"/>
                </a:solidFill>
                <a:cs typeface="Times New Roman" pitchFamily="18" charset="0"/>
              </a:rPr>
              <a:t>που έχει καταστρωθεί από το Τμήμα </a:t>
            </a:r>
            <a:r>
              <a:rPr lang="en-US" altLang="el-GR" sz="2400" dirty="0" smtClean="0">
                <a:solidFill>
                  <a:srgbClr val="000000"/>
                </a:solidFill>
                <a:cs typeface="Times New Roman" pitchFamily="18" charset="0"/>
              </a:rPr>
              <a:t>Marketing</a:t>
            </a:r>
            <a:r>
              <a:rPr lang="el-GR" altLang="el-GR" sz="2400" dirty="0" smtClean="0">
                <a:solidFill>
                  <a:srgbClr val="000000"/>
                </a:solidFill>
                <a:cs typeface="Times New Roman" pitchFamily="18" charset="0"/>
              </a:rPr>
              <a:t>.</a:t>
            </a:r>
            <a:endParaRPr lang="en-US" altLang="el-GR" sz="2400" dirty="0">
              <a:solidFill>
                <a:srgbClr val="000000"/>
              </a:solidFill>
              <a:cs typeface="Times New Roman" pitchFamily="18" charset="0"/>
            </a:endParaRPr>
          </a:p>
          <a:p>
            <a:pPr lvl="0" eaLnBrk="0" fontAlgn="base" hangingPunct="0">
              <a:spcBef>
                <a:spcPts val="0"/>
              </a:spcBef>
              <a:spcAft>
                <a:spcPct val="0"/>
              </a:spcAft>
              <a:buClr>
                <a:srgbClr val="C00000"/>
              </a:buClr>
              <a:buSzPct val="100000"/>
              <a:buFont typeface="Arial" panose="020B0604020202020204" pitchFamily="34" charset="0"/>
              <a:buChar char="●"/>
            </a:pPr>
            <a:r>
              <a:rPr lang="el-GR" altLang="el-GR" sz="2400" dirty="0">
                <a:solidFill>
                  <a:srgbClr val="000000"/>
                </a:solidFill>
                <a:cs typeface="Times New Roman" pitchFamily="18" charset="0"/>
              </a:rPr>
              <a:t>Η </a:t>
            </a:r>
            <a:r>
              <a:rPr lang="el-GR" altLang="el-GR" sz="2400" i="1" dirty="0">
                <a:solidFill>
                  <a:srgbClr val="000000"/>
                </a:solidFill>
                <a:cs typeface="Times New Roman" pitchFamily="18" charset="0"/>
              </a:rPr>
              <a:t>πρόγνωση της ζήτησης</a:t>
            </a:r>
            <a:r>
              <a:rPr lang="el-GR" altLang="el-GR" sz="2400" dirty="0">
                <a:solidFill>
                  <a:srgbClr val="000000"/>
                </a:solidFill>
                <a:cs typeface="Times New Roman" pitchFamily="18" charset="0"/>
              </a:rPr>
              <a:t> </a:t>
            </a:r>
            <a:r>
              <a:rPr lang="el-GR" altLang="el-GR" sz="2400" i="1" dirty="0">
                <a:solidFill>
                  <a:srgbClr val="000000"/>
                </a:solidFill>
                <a:cs typeface="Times New Roman" pitchFamily="18" charset="0"/>
              </a:rPr>
              <a:t>(πλάνο πωλήσεων</a:t>
            </a:r>
            <a:r>
              <a:rPr lang="el-GR" altLang="el-GR" sz="2400" i="1" dirty="0" smtClean="0">
                <a:solidFill>
                  <a:srgbClr val="000000"/>
                </a:solidFill>
                <a:cs typeface="Times New Roman" pitchFamily="18" charset="0"/>
              </a:rPr>
              <a:t>),</a:t>
            </a:r>
            <a:r>
              <a:rPr lang="el-GR" altLang="el-GR" sz="2400" dirty="0" smtClean="0">
                <a:solidFill>
                  <a:srgbClr val="000000"/>
                </a:solidFill>
                <a:cs typeface="Times New Roman" pitchFamily="18" charset="0"/>
              </a:rPr>
              <a:t> </a:t>
            </a:r>
            <a:r>
              <a:rPr lang="el-GR" altLang="el-GR" sz="2400" dirty="0">
                <a:solidFill>
                  <a:srgbClr val="000000"/>
                </a:solidFill>
                <a:cs typeface="Times New Roman" pitchFamily="18" charset="0"/>
              </a:rPr>
              <a:t>αποτελεί το έναυσμα για την έναρξη των διαδικασιών που έχουν στόχο την </a:t>
            </a:r>
            <a:r>
              <a:rPr lang="el-GR" altLang="el-GR" sz="2400" dirty="0" smtClean="0">
                <a:solidFill>
                  <a:srgbClr val="000000"/>
                </a:solidFill>
                <a:cs typeface="Times New Roman" pitchFamily="18" charset="0"/>
              </a:rPr>
              <a:t>εξυπηρέτηση, </a:t>
            </a:r>
            <a:r>
              <a:rPr lang="el-GR" altLang="el-GR" sz="2400" dirty="0">
                <a:solidFill>
                  <a:srgbClr val="000000"/>
                </a:solidFill>
                <a:cs typeface="Times New Roman" pitchFamily="18" charset="0"/>
              </a:rPr>
              <a:t>και την ικανοποίηση του πελάτη.</a:t>
            </a:r>
            <a:r>
              <a:rPr lang="en-US" altLang="el-GR" sz="2400" dirty="0">
                <a:solidFill>
                  <a:srgbClr val="000000"/>
                </a:solidFill>
                <a:cs typeface="Times New Roman" pitchFamily="18" charset="0"/>
              </a:rPr>
              <a:t> </a:t>
            </a:r>
            <a:r>
              <a:rPr lang="el-GR" altLang="el-GR" sz="2400" dirty="0">
                <a:solidFill>
                  <a:srgbClr val="000000"/>
                </a:solidFill>
                <a:cs typeface="Times New Roman" pitchFamily="18" charset="0"/>
              </a:rPr>
              <a:t>Παράλληλα, αποτελεί και την αρχική συνθήκη για το σχεδιασμό του βασικού προγράμματος παραγωγής (</a:t>
            </a:r>
            <a:r>
              <a:rPr lang="en-US" altLang="el-GR" sz="2400" dirty="0">
                <a:solidFill>
                  <a:srgbClr val="000000"/>
                </a:solidFill>
                <a:cs typeface="Times New Roman" pitchFamily="18" charset="0"/>
              </a:rPr>
              <a:t>MASTER PRODUCTION SCHEDULE</a:t>
            </a:r>
            <a:r>
              <a:rPr lang="el-GR" altLang="el-GR" sz="2400" dirty="0">
                <a:solidFill>
                  <a:srgbClr val="000000"/>
                </a:solidFill>
                <a:cs typeface="Times New Roman" pitchFamily="18" charset="0"/>
              </a:rPr>
              <a:t> </a:t>
            </a:r>
            <a:r>
              <a:rPr lang="en-US" altLang="el-GR" sz="2400" dirty="0">
                <a:solidFill>
                  <a:srgbClr val="000000"/>
                </a:solidFill>
                <a:cs typeface="Times New Roman" pitchFamily="18" charset="0"/>
              </a:rPr>
              <a:t>- MPS</a:t>
            </a:r>
            <a:r>
              <a:rPr lang="el-GR" altLang="el-GR" sz="2400" dirty="0" smtClean="0">
                <a:solidFill>
                  <a:srgbClr val="000000"/>
                </a:solidFill>
                <a:cs typeface="Times New Roman" pitchFamily="18" charset="0"/>
              </a:rPr>
              <a:t>)</a:t>
            </a:r>
            <a:r>
              <a:rPr lang="el-GR" altLang="el-GR" sz="2400" dirty="0" smtClean="0"/>
              <a:t>.</a:t>
            </a:r>
            <a:endParaRPr lang="el-GR" altLang="el-GR" sz="2400" dirty="0">
              <a:solidFill>
                <a:srgbClr val="000000"/>
              </a:solidFill>
              <a:cs typeface="Times New Roman" pitchFamily="18" charset="0"/>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6</a:t>
            </a:fld>
            <a:endParaRPr lang="el-GR" sz="1400" dirty="0">
              <a:solidFill>
                <a:schemeClr val="tx1"/>
              </a:solidFill>
            </a:endParaRPr>
          </a:p>
        </p:txBody>
      </p:sp>
    </p:spTree>
    <p:extLst>
      <p:ext uri="{BB962C8B-B14F-4D97-AF65-F5344CB8AC3E}">
        <p14:creationId xmlns:p14="http://schemas.microsoft.com/office/powerpoint/2010/main" val="33461734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b="1" dirty="0" smtClean="0"/>
              <a:t>Τέλος Ενότητας</a:t>
            </a:r>
            <a:endParaRPr lang="el-GR" b="1" dirty="0"/>
          </a:p>
        </p:txBody>
      </p:sp>
      <p:sp>
        <p:nvSpPr>
          <p:cNvPr id="3" name="Υπότιτλος 1"/>
          <p:cNvSpPr>
            <a:spLocks noGrp="1"/>
          </p:cNvSpPr>
          <p:nvPr>
            <p:ph type="subTitle" idx="1"/>
          </p:nvPr>
        </p:nvSpPr>
        <p:spPr bwMode="gray"/>
        <p:txBody>
          <a:bodyPr>
            <a:normAutofit/>
          </a:bodyPr>
          <a:lstStyle/>
          <a:p>
            <a:pPr algn="r"/>
            <a:endParaRPr lang="el-GR" sz="4400" dirty="0" smtClean="0">
              <a:solidFill>
                <a:schemeClr val="tx1">
                  <a:lumMod val="65000"/>
                  <a:lumOff val="35000"/>
                </a:schemeClr>
              </a:solidFill>
            </a:endParaRPr>
          </a:p>
          <a:p>
            <a:pPr algn="r"/>
            <a:r>
              <a:rPr lang="el-GR" sz="2000" dirty="0" smtClean="0">
                <a:solidFill>
                  <a:schemeClr val="tx1">
                    <a:lumMod val="65000"/>
                    <a:lumOff val="35000"/>
                  </a:schemeClr>
                </a:solidFill>
              </a:rPr>
              <a:t>Επεξεργασία: </a:t>
            </a:r>
            <a:r>
              <a:rPr lang="el-GR" sz="2000" dirty="0" err="1" smtClean="0">
                <a:solidFill>
                  <a:schemeClr val="tx1">
                    <a:lumMod val="65000"/>
                    <a:lumOff val="35000"/>
                  </a:schemeClr>
                </a:solidFill>
              </a:rPr>
              <a:t>Σοφιανίδου</a:t>
            </a:r>
            <a:r>
              <a:rPr lang="el-GR" sz="2000" dirty="0" smtClean="0">
                <a:solidFill>
                  <a:schemeClr val="tx1">
                    <a:lumMod val="65000"/>
                    <a:lumOff val="35000"/>
                  </a:schemeClr>
                </a:solidFill>
              </a:rPr>
              <a:t> Γεωργία</a:t>
            </a:r>
            <a:endParaRPr lang="el-GR" sz="2000" dirty="0">
              <a:solidFill>
                <a:schemeClr val="tx1">
                  <a:lumMod val="65000"/>
                  <a:lumOff val="35000"/>
                </a:schemeClr>
              </a:solidFill>
            </a:endParaRPr>
          </a:p>
        </p:txBody>
      </p:sp>
      <p:pic>
        <p:nvPicPr>
          <p:cNvPr id="6" name="Εικόνα 1" descr=" Λογότυπο για άδειες χρήσης creative commons, b y, n c, s a ">
            <a:hlinkClick r:id="rId3" tooltip="Μετάβαση στην Άδεια Χρήσης"/>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959" y="5949280"/>
            <a:ext cx="1583921" cy="554177"/>
          </a:xfrm>
          <a:prstGeom prst="rect">
            <a:avLst/>
          </a:prstGeom>
        </p:spPr>
      </p:pic>
      <p:pic>
        <p:nvPicPr>
          <p:cNvPr id="7" name="Εικόνα 2" descr="Λογότυπο επιχειρησιακού προγράμματος εκπαίδευση και δια βίου μάθηση ">
            <a:hlinkClick r:id="rId5" tooltip="Μετάβαση στο www.edulll.gr/"/>
          </p:cNvPr>
          <p:cNvPicPr>
            <a:picLocks noChangeAspect="1" noChangeArrowheads="1"/>
          </p:cNvPicPr>
          <p:nvPr/>
        </p:nvPicPr>
        <p:blipFill>
          <a:blip r:embed="rId6" cstate="print"/>
          <a:srcRect/>
          <a:stretch>
            <a:fillRect/>
          </a:stretch>
        </p:blipFill>
        <p:spPr bwMode="auto">
          <a:xfrm>
            <a:off x="3492500" y="563880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969417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Τίτλος 1"/>
          <p:cNvSpPr>
            <a:spLocks noGrp="1"/>
          </p:cNvSpPr>
          <p:nvPr>
            <p:ph type="title"/>
          </p:nvPr>
        </p:nvSpPr>
        <p:spPr/>
        <p:txBody>
          <a:bodyPr/>
          <a:lstStyle/>
          <a:p>
            <a:pPr eaLnBrk="1" hangingPunct="1"/>
            <a:r>
              <a:rPr lang="el-GR" b="1" smtClean="0"/>
              <a:t>Σημείωμα Αναφοράς</a:t>
            </a:r>
          </a:p>
        </p:txBody>
      </p:sp>
      <p:sp>
        <p:nvSpPr>
          <p:cNvPr id="3" name="Θέση περιεχομένου 1"/>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endParaRPr lang="el-GR" sz="2400" dirty="0" smtClean="0"/>
          </a:p>
          <a:p>
            <a:pPr marL="0" indent="0" eaLnBrk="1" fontAlgn="auto" hangingPunct="1">
              <a:spcAft>
                <a:spcPts val="0"/>
              </a:spcAft>
              <a:buFont typeface="Arial" panose="020B0604020202020204" pitchFamily="34" charset="0"/>
              <a:buNone/>
              <a:defRPr/>
            </a:pPr>
            <a:endParaRPr lang="el-GR" sz="2400" dirty="0"/>
          </a:p>
          <a:p>
            <a:pPr marL="0" indent="0">
              <a:buNone/>
              <a:defRPr/>
            </a:pPr>
            <a:r>
              <a:rPr lang="en-US" sz="2400" dirty="0" smtClean="0"/>
              <a:t>Copyright</a:t>
            </a:r>
            <a:r>
              <a:rPr lang="el-GR" sz="2400" dirty="0" smtClean="0"/>
              <a:t> Τεχνολογικό Εκπαιδευτικό Ίδρυμα Θεσσαλίας</a:t>
            </a:r>
            <a:r>
              <a:rPr lang="en-US" sz="2400" dirty="0" smtClean="0"/>
              <a:t>, </a:t>
            </a:r>
            <a:r>
              <a:rPr lang="el-GR" sz="2400" dirty="0" smtClean="0"/>
              <a:t>Βασιλική </a:t>
            </a:r>
            <a:r>
              <a:rPr lang="el-GR" sz="2400" dirty="0" err="1" smtClean="0"/>
              <a:t>Καζαντή</a:t>
            </a:r>
            <a:r>
              <a:rPr lang="el-GR" sz="2400" dirty="0" smtClean="0"/>
              <a:t> 2015. Βασιλική Καζαντζή. «Διοίκηση Λειτουργιών και Παραγωγής». </a:t>
            </a:r>
            <a:r>
              <a:rPr lang="el-GR" sz="2400" dirty="0"/>
              <a:t>Έκδοση: </a:t>
            </a:r>
            <a:r>
              <a:rPr lang="el-GR" sz="2400" dirty="0" smtClean="0"/>
              <a:t>1.0</a:t>
            </a:r>
            <a:r>
              <a:rPr lang="el-GR" sz="2400" dirty="0"/>
              <a:t>. </a:t>
            </a:r>
            <a:r>
              <a:rPr lang="el-GR" sz="2400" dirty="0" smtClean="0"/>
              <a:t>Λάρισα 2015. </a:t>
            </a:r>
            <a:r>
              <a:rPr lang="el-GR" sz="2400" dirty="0"/>
              <a:t>Διαθέσιμο από τη δικτυακή </a:t>
            </a:r>
            <a:r>
              <a:rPr lang="el-GR" sz="2400" dirty="0" smtClean="0"/>
              <a:t>διεύθυνση: </a:t>
            </a:r>
            <a:r>
              <a:rPr lang="en-US" sz="2400" dirty="0">
                <a:hlinkClick r:id="rId3" tooltip="Μετάβαση στην ιστοσελίδα του Μαθήματος"/>
              </a:rPr>
              <a:t>http://</a:t>
            </a:r>
            <a:r>
              <a:rPr lang="en-US" sz="2400" dirty="0" smtClean="0">
                <a:hlinkClick r:id="rId3" tooltip="Μετάβαση στην ιστοσελίδα του Μαθήματος"/>
              </a:rPr>
              <a:t>cdev.teilar.gr/courses/</a:t>
            </a:r>
            <a:r>
              <a:rPr lang="en-US" sz="2400" dirty="0">
                <a:hlinkClick r:id="rId3" tooltip="Μετάβαση στην ιστοσελίδα του Μαθήματος"/>
              </a:rPr>
              <a:t>DDE</a:t>
            </a:r>
            <a:r>
              <a:rPr lang="el-GR" sz="2400" dirty="0">
                <a:hlinkClick r:id="rId3" tooltip="Μετάβαση στην ιστοσελίδα του Μαθήματος"/>
              </a:rPr>
              <a:t>101</a:t>
            </a:r>
            <a:r>
              <a:rPr lang="en-US" sz="2400" dirty="0" smtClean="0">
                <a:hlinkClick r:id="rId3" tooltip="Μετάβαση στην ιστοσελίδα του Μαθήματος"/>
              </a:rPr>
              <a:t>/</a:t>
            </a:r>
            <a:r>
              <a:rPr lang="el-GR" sz="2400" dirty="0"/>
              <a:t>,</a:t>
            </a:r>
            <a:r>
              <a:rPr lang="el-GR" sz="2400" dirty="0" smtClean="0"/>
              <a:t> 20/11/2015.</a:t>
            </a:r>
            <a:endParaRPr lang="el-GR" sz="2000" dirty="0"/>
          </a:p>
        </p:txBody>
      </p:sp>
    </p:spTree>
    <p:extLst>
      <p:ext uri="{BB962C8B-B14F-4D97-AF65-F5344CB8AC3E}">
        <p14:creationId xmlns:p14="http://schemas.microsoft.com/office/powerpoint/2010/main" val="4285742270"/>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Σημείωμα </a:t>
            </a:r>
            <a:r>
              <a:rPr lang="el-GR" b="1" dirty="0" smtClean="0"/>
              <a:t>Αδειοδότησης</a:t>
            </a:r>
            <a:endParaRPr lang="el-GR" b="1" dirty="0"/>
          </a:p>
        </p:txBody>
      </p:sp>
      <p:sp>
        <p:nvSpPr>
          <p:cNvPr id="3" name="Θέση περιεχομένου 1"/>
          <p:cNvSpPr>
            <a:spLocks noGrp="1"/>
          </p:cNvSpPr>
          <p:nvPr>
            <p:ph idx="1"/>
          </p:nvPr>
        </p:nvSpPr>
        <p:spPr>
          <a:xfrm>
            <a:off x="457200" y="1524000"/>
            <a:ext cx="8229600" cy="1905000"/>
          </a:xfrm>
        </p:spPr>
        <p:txBody>
          <a:bodyPr>
            <a:noAutofit/>
          </a:bodyPr>
          <a:lstStyle/>
          <a:p>
            <a:pPr>
              <a:spcBef>
                <a:spcPts val="0"/>
              </a:spcBef>
            </a:pPr>
            <a:r>
              <a:rPr lang="el-GR" sz="2000" dirty="0" smtClean="0"/>
              <a:t>Το </a:t>
            </a:r>
            <a:r>
              <a:rPr lang="el-GR" sz="2000" dirty="0"/>
              <a:t>παρόν υλικό διατίθεται με τους όρους της άδειας χρήσης </a:t>
            </a:r>
            <a:r>
              <a:rPr lang="en-US" sz="2000" dirty="0" smtClean="0"/>
              <a:t>Creative Commons</a:t>
            </a:r>
            <a:r>
              <a:rPr lang="el-GR" sz="2000" dirty="0" smtClean="0"/>
              <a:t>: Αναφορά Δημιουργού - </a:t>
            </a:r>
            <a:r>
              <a:rPr lang="el-GR" sz="2000" dirty="0"/>
              <a:t>Μη Εμπορική </a:t>
            </a:r>
            <a:r>
              <a:rPr lang="el-GR" sz="2000" dirty="0" smtClean="0"/>
              <a:t>Χρήση - </a:t>
            </a:r>
            <a:r>
              <a:rPr lang="el-GR" sz="2000" dirty="0"/>
              <a:t>Παρόμοια </a:t>
            </a:r>
            <a:r>
              <a:rPr lang="el-GR" sz="2000" dirty="0" smtClean="0"/>
              <a:t>Διανομή, </a:t>
            </a:r>
            <a:r>
              <a:rPr lang="el-GR" sz="2000" dirty="0"/>
              <a:t>4.0 [1] ή μεταγενέστερη, Διεθνής </a:t>
            </a:r>
            <a:r>
              <a:rPr lang="el-GR" sz="2000" dirty="0" smtClean="0"/>
              <a:t>Έκδοση. Εξαιρούνται </a:t>
            </a:r>
            <a:r>
              <a:rPr lang="el-GR" sz="2000" dirty="0"/>
              <a:t>τα αυτοτελή έργα τρίτων π.χ. φωτογραφίες, διαγράμματα </a:t>
            </a:r>
            <a:r>
              <a:rPr lang="el-GR" sz="2000" dirty="0" smtClean="0"/>
              <a:t>κ.λπ., τα </a:t>
            </a:r>
            <a:r>
              <a:rPr lang="el-GR" sz="2000" dirty="0"/>
              <a:t>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Εικόνα 1" descr=" Λογότυπο για άδειες χρήσης creative commons, b y, n c, s a " title="Λογότυπο creative commons">
            <a:hlinkClick r:id="rId4" tooltip="Μετάβαση στην Άδεια Χρήσης"/>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1422" y="358140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Θέση περιεχομένου 2"/>
          <p:cNvSpPr txBox="1"/>
          <p:nvPr/>
        </p:nvSpPr>
        <p:spPr>
          <a:xfrm>
            <a:off x="533400" y="4224704"/>
            <a:ext cx="8229600" cy="2252296"/>
          </a:xfrm>
          <a:prstGeom prst="rect">
            <a:avLst/>
          </a:prstGeom>
        </p:spPr>
        <p:txBody>
          <a:bodyPr vert="horz" wrap="square" lIns="91440" tIns="45720" rIns="91440" bIns="45720" rtlCol="0" anchor="ctr">
            <a:normAutofit lnSpcReduction="10000"/>
          </a:bodyPr>
          <a:lstStyle/>
          <a:p>
            <a:pPr>
              <a:spcAft>
                <a:spcPts val="600"/>
              </a:spcAft>
            </a:pPr>
            <a:r>
              <a:rPr lang="el-GR" sz="1400" dirty="0"/>
              <a:t>[1] </a:t>
            </a:r>
            <a:r>
              <a:rPr lang="en-US" sz="1400" dirty="0" smtClean="0">
                <a:hlinkClick r:id="rId4" tooltip="Μετάβαση στην Άδεια Χρήσης"/>
              </a:rPr>
              <a:t>http://creativecommons.org/licenses/by-nc-sa/4.0/</a:t>
            </a:r>
            <a:endParaRPr lang="el-GR" sz="1400" dirty="0"/>
          </a:p>
          <a:p>
            <a:r>
              <a:rPr lang="el-GR" sz="1400" dirty="0"/>
              <a:t>Ως </a:t>
            </a:r>
            <a:r>
              <a:rPr lang="el-GR" sz="1400" b="1" dirty="0"/>
              <a:t>Μη Εμπορική</a:t>
            </a:r>
            <a:r>
              <a:rPr lang="el-GR" sz="1400" dirty="0"/>
              <a:t> ορίζεται η χρήση:</a:t>
            </a:r>
          </a:p>
          <a:p>
            <a:pPr marL="800100" lvl="1" indent="-342900">
              <a:buFont typeface="Arial" panose="020B0604020202020204" pitchFamily="34" charset="0"/>
              <a:buChar char="•"/>
            </a:pP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r>
              <a:rPr lang="el-GR" sz="1400" dirty="0"/>
              <a:t>,</a:t>
            </a:r>
          </a:p>
          <a:p>
            <a:pPr marL="800100" lvl="1" indent="-342900">
              <a:buFont typeface="Arial" panose="020B0604020202020204" pitchFamily="34" charset="0"/>
              <a:buChar char="•"/>
            </a:pPr>
            <a:r>
              <a:rPr lang="el-GR" sz="1400" dirty="0"/>
              <a:t>που</a:t>
            </a:r>
            <a:r>
              <a:rPr lang="en-GB" sz="1400" dirty="0"/>
              <a:t> </a:t>
            </a:r>
            <a:r>
              <a:rPr lang="el-GR" sz="1400" dirty="0"/>
              <a:t>δεν περιλαμβάνει οικονομική συναλλαγή ως προϋπόθεση για τη χρήση ή πρόσβαση στο </a:t>
            </a:r>
            <a:r>
              <a:rPr lang="el-GR" sz="1400" dirty="0" smtClean="0"/>
              <a:t>έργο,</a:t>
            </a:r>
            <a:endParaRPr lang="el-GR" sz="1400" dirty="0"/>
          </a:p>
          <a:p>
            <a:pPr marL="800100" lvl="1" indent="-342900">
              <a:spcAft>
                <a:spcPts val="600"/>
              </a:spcAft>
              <a:buFont typeface="Arial" panose="020B0604020202020204" pitchFamily="34" charset="0"/>
              <a:buChar char="•"/>
            </a:pPr>
            <a:r>
              <a:rPr lang="el-GR" sz="1400" dirty="0"/>
              <a:t>που</a:t>
            </a:r>
            <a:r>
              <a:rPr lang="en-GB" sz="1400" dirty="0"/>
              <a:t> </a:t>
            </a:r>
            <a:r>
              <a:rPr lang="el-GR" sz="1400" dirty="0"/>
              <a:t>δεν προσπορίζει στο διανομέα του έργου και</a:t>
            </a:r>
            <a:r>
              <a:rPr lang="en-GB" sz="1400" dirty="0"/>
              <a:t> </a:t>
            </a:r>
            <a:r>
              <a:rPr lang="el-GR" sz="1400" dirty="0" err="1"/>
              <a:t>αδειοδόχο</a:t>
            </a:r>
            <a:r>
              <a:rPr lang="en-GB" sz="1400" dirty="0"/>
              <a:t> </a:t>
            </a:r>
            <a:r>
              <a:rPr lang="el-GR" sz="1400" dirty="0"/>
              <a:t>έμμεσο οικονομικό όφελος (π.χ. διαφημίσεις) από την προβολή του έργου σε διαδικτυακό </a:t>
            </a:r>
            <a:r>
              <a:rPr lang="el-GR" sz="1400" dirty="0" smtClean="0"/>
              <a:t>τόπο.</a:t>
            </a:r>
            <a:endParaRPr lang="el-GR" sz="1400" dirty="0"/>
          </a:p>
          <a:p>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r>
              <a:rPr lang="el-GR" sz="1400" dirty="0" smtClean="0"/>
              <a:t>.</a:t>
            </a:r>
            <a:endParaRPr lang="el-GR" sz="1400" dirty="0"/>
          </a:p>
        </p:txBody>
      </p:sp>
    </p:spTree>
    <p:custDataLst>
      <p:tags r:id="rId1"/>
    </p:custDataLst>
    <p:extLst>
      <p:ext uri="{BB962C8B-B14F-4D97-AF65-F5344CB8AC3E}">
        <p14:creationId xmlns:p14="http://schemas.microsoft.com/office/powerpoint/2010/main" val="3216925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Διατήρηση </a:t>
            </a:r>
            <a:r>
              <a:rPr lang="el-GR" b="1" dirty="0" smtClean="0"/>
              <a:t>Σημειωμάτων</a:t>
            </a:r>
            <a:endParaRPr lang="el-GR" b="1" dirty="0"/>
          </a:p>
        </p:txBody>
      </p:sp>
      <p:sp>
        <p:nvSpPr>
          <p:cNvPr id="3" name="Θέση περιεχομένου 1"/>
          <p:cNvSpPr>
            <a:spLocks noGrp="1"/>
          </p:cNvSpPr>
          <p:nvPr>
            <p:ph idx="1"/>
          </p:nvPr>
        </p:nvSpPr>
        <p:spPr/>
        <p:txBody>
          <a:bodyPr>
            <a:normAutofit/>
          </a:bodyPr>
          <a:lstStyle/>
          <a:p>
            <a:pPr marL="0" indent="0">
              <a:spcBef>
                <a:spcPts val="0"/>
              </a:spcBef>
              <a:buNone/>
            </a:pPr>
            <a:endParaRPr lang="el-GR" sz="2400" dirty="0" smtClean="0"/>
          </a:p>
          <a:p>
            <a:pPr marL="0" indent="0">
              <a:spcBef>
                <a:spcPts val="0"/>
              </a:spcBef>
              <a:spcAft>
                <a:spcPts val="1800"/>
              </a:spcAft>
              <a:buNone/>
            </a:pPr>
            <a:r>
              <a:rPr lang="el-GR" sz="2400" dirty="0" smtClean="0"/>
              <a:t>Οποιαδήποτε </a:t>
            </a:r>
            <a:r>
              <a:rPr lang="el-GR" sz="2400" dirty="0"/>
              <a:t>αναπαραγωγή ή διασκευή του υλικού θα πρέπει να συμπεριλαμβάνει:</a:t>
            </a:r>
          </a:p>
          <a:p>
            <a:pPr lvl="2" indent="-347472">
              <a:spcBef>
                <a:spcPts val="0"/>
              </a:spcBef>
              <a:spcAft>
                <a:spcPts val="600"/>
              </a:spcAft>
              <a:buFont typeface="Wingdings" panose="05000000000000000000" pitchFamily="2" charset="2"/>
              <a:buChar char="§"/>
            </a:pPr>
            <a:r>
              <a:rPr lang="el-GR" sz="2000" dirty="0" smtClean="0"/>
              <a:t>το</a:t>
            </a:r>
            <a:r>
              <a:rPr lang="en-US" sz="2000" dirty="0" smtClean="0"/>
              <a:t> </a:t>
            </a:r>
            <a:r>
              <a:rPr lang="el-GR" sz="2000" dirty="0" smtClean="0"/>
              <a:t>Σημείωμα</a:t>
            </a:r>
            <a:r>
              <a:rPr lang="en-US" sz="2000" dirty="0" smtClean="0"/>
              <a:t> Αναφοράς</a:t>
            </a:r>
            <a:r>
              <a:rPr lang="el-GR" sz="2000" dirty="0" smtClean="0"/>
              <a:t>,</a:t>
            </a:r>
            <a:endParaRPr lang="el-GR" sz="2000" dirty="0"/>
          </a:p>
          <a:p>
            <a:pPr lvl="2" indent="-347472">
              <a:spcBef>
                <a:spcPts val="0"/>
              </a:spcBef>
              <a:spcAft>
                <a:spcPts val="600"/>
              </a:spcAft>
              <a:buFont typeface="Wingdings" panose="05000000000000000000" pitchFamily="2" charset="2"/>
              <a:buChar char="§"/>
            </a:pPr>
            <a:r>
              <a:rPr lang="el-GR" sz="2000" dirty="0" smtClean="0"/>
              <a:t>το</a:t>
            </a:r>
            <a:r>
              <a:rPr lang="en-US" sz="2000" dirty="0" smtClean="0"/>
              <a:t> </a:t>
            </a:r>
            <a:r>
              <a:rPr lang="el-GR" sz="2000" dirty="0" smtClean="0"/>
              <a:t>Σημείωμα</a:t>
            </a:r>
            <a:r>
              <a:rPr lang="en-US" sz="2000" dirty="0" smtClean="0"/>
              <a:t> Αδειοδότησης</a:t>
            </a:r>
            <a:r>
              <a:rPr lang="el-GR" sz="2000" dirty="0" smtClean="0"/>
              <a:t>,</a:t>
            </a:r>
            <a:endParaRPr lang="el-GR" sz="2000" dirty="0"/>
          </a:p>
          <a:p>
            <a:pPr lvl="2" indent="-347472">
              <a:spcBef>
                <a:spcPts val="0"/>
              </a:spcBef>
              <a:spcAft>
                <a:spcPts val="600"/>
              </a:spcAft>
              <a:buFont typeface="Wingdings" panose="05000000000000000000" pitchFamily="2" charset="2"/>
              <a:buChar char="§"/>
            </a:pPr>
            <a:r>
              <a:rPr lang="el-GR" sz="2000" dirty="0" smtClean="0"/>
              <a:t>τη</a:t>
            </a:r>
            <a:r>
              <a:rPr lang="en-US" sz="2000" dirty="0" smtClean="0"/>
              <a:t> </a:t>
            </a:r>
            <a:r>
              <a:rPr lang="el-GR" sz="2000" dirty="0"/>
              <a:t>Δ</a:t>
            </a:r>
            <a:r>
              <a:rPr lang="el-GR" sz="2000" dirty="0" smtClean="0"/>
              <a:t>ήλωση</a:t>
            </a:r>
            <a:r>
              <a:rPr lang="en-US" sz="2000" dirty="0" smtClean="0"/>
              <a:t> </a:t>
            </a:r>
            <a:r>
              <a:rPr lang="el-GR" sz="2000" dirty="0" smtClean="0"/>
              <a:t>Διατήρησης Σημειωμάτων,</a:t>
            </a:r>
            <a:endParaRPr lang="el-GR" sz="2000" dirty="0"/>
          </a:p>
          <a:p>
            <a:pPr lvl="2" indent="-347472">
              <a:spcBef>
                <a:spcPts val="0"/>
              </a:spcBef>
              <a:spcAft>
                <a:spcPts val="1800"/>
              </a:spcAft>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a:t>
            </a:r>
            <a:r>
              <a:rPr lang="el-GR" sz="2000" dirty="0" smtClean="0"/>
              <a:t>υπάρχουν).</a:t>
            </a:r>
            <a:endParaRPr lang="el-GR" sz="2000" dirty="0"/>
          </a:p>
          <a:p>
            <a:pPr marL="0" indent="0">
              <a:spcBef>
                <a:spcPts val="0"/>
              </a:spcBef>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854760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Πρόβλεψη ζήτησης </a:t>
            </a:r>
            <a:r>
              <a:rPr lang="el-GR" b="1" dirty="0" smtClean="0"/>
              <a:t>(2 </a:t>
            </a:r>
            <a:r>
              <a:rPr lang="el-GR" b="1" dirty="0"/>
              <a:t>από </a:t>
            </a:r>
            <a:r>
              <a:rPr lang="el-GR" b="1" dirty="0" smtClean="0"/>
              <a:t>3)</a:t>
            </a:r>
            <a:endParaRPr lang="el-GR" dirty="0"/>
          </a:p>
        </p:txBody>
      </p:sp>
      <p:sp>
        <p:nvSpPr>
          <p:cNvPr id="3" name="Θέση περιεχομένου 1"/>
          <p:cNvSpPr>
            <a:spLocks noGrp="1"/>
          </p:cNvSpPr>
          <p:nvPr>
            <p:ph idx="1"/>
          </p:nvPr>
        </p:nvSpPr>
        <p:spPr>
          <a:xfrm>
            <a:off x="457200" y="1600200"/>
            <a:ext cx="8229600" cy="4637112"/>
          </a:xfrm>
        </p:spPr>
        <p:txBody>
          <a:bodyPr>
            <a:normAutofit/>
          </a:bodyPr>
          <a:lstStyle/>
          <a:p>
            <a:pPr marL="342000" lvl="0" indent="-342000" eaLnBrk="0" fontAlgn="base" hangingPunct="0">
              <a:spcBef>
                <a:spcPts val="0"/>
              </a:spcBef>
              <a:spcAft>
                <a:spcPts val="600"/>
              </a:spcAft>
              <a:buClr>
                <a:srgbClr val="C00000"/>
              </a:buClr>
              <a:buSzPct val="100000"/>
              <a:buFont typeface="Wingdings" pitchFamily="2" charset="2"/>
              <a:buChar char="Ø"/>
            </a:pPr>
            <a:r>
              <a:rPr lang="el-GR" altLang="el-GR" sz="2200" kern="0" dirty="0" smtClean="0">
                <a:solidFill>
                  <a:srgbClr val="000000"/>
                </a:solidFill>
              </a:rPr>
              <a:t>Εάν </a:t>
            </a:r>
            <a:r>
              <a:rPr lang="el-GR" altLang="el-GR" sz="2200" kern="0" dirty="0">
                <a:solidFill>
                  <a:srgbClr val="000000"/>
                </a:solidFill>
              </a:rPr>
              <a:t>η ζήτηση παρέμενε πάντα σταθερή, η διαχείριση ενός παραγωγικού συστήματος θα ήταν στα σίγουρα πολύ πιο εύκολη. Ωστόσο, στον πραγματικό κόσμο των τυχαίων και εποχιακών διαφοροποιήσεων της </a:t>
            </a:r>
            <a:r>
              <a:rPr lang="el-GR" altLang="el-GR" sz="2200" kern="0" dirty="0" smtClean="0">
                <a:solidFill>
                  <a:srgbClr val="000000"/>
                </a:solidFill>
              </a:rPr>
              <a:t>ζήτησης, </a:t>
            </a:r>
            <a:r>
              <a:rPr lang="el-GR" altLang="el-GR" sz="2200" kern="0" dirty="0">
                <a:solidFill>
                  <a:srgbClr val="000000"/>
                </a:solidFill>
              </a:rPr>
              <a:t>απαιτείται η βέλτιστη δυνατή χρησιμοποίηση των διαθέσιμων </a:t>
            </a:r>
            <a:r>
              <a:rPr lang="el-GR" altLang="el-GR" sz="2200" kern="0" dirty="0" smtClean="0">
                <a:solidFill>
                  <a:srgbClr val="000000"/>
                </a:solidFill>
              </a:rPr>
              <a:t>πόρων.</a:t>
            </a:r>
            <a:endParaRPr lang="el-GR" altLang="el-GR" sz="2200" kern="0" dirty="0">
              <a:solidFill>
                <a:srgbClr val="000000"/>
              </a:solidFill>
            </a:endParaRPr>
          </a:p>
          <a:p>
            <a:pPr marL="342000" lvl="0" indent="-342000" eaLnBrk="0" fontAlgn="base" hangingPunct="0">
              <a:spcBef>
                <a:spcPts val="0"/>
              </a:spcBef>
              <a:spcAft>
                <a:spcPts val="600"/>
              </a:spcAft>
              <a:buClr>
                <a:srgbClr val="C00000"/>
              </a:buClr>
              <a:buSzPct val="100000"/>
              <a:buFont typeface="Wingdings" pitchFamily="2" charset="2"/>
              <a:buChar char="Ø"/>
            </a:pPr>
            <a:r>
              <a:rPr lang="el-GR" altLang="el-GR" sz="2200" kern="0" dirty="0" smtClean="0">
                <a:solidFill>
                  <a:srgbClr val="000000"/>
                </a:solidFill>
              </a:rPr>
              <a:t>Το </a:t>
            </a:r>
            <a:r>
              <a:rPr lang="el-GR" altLang="el-GR" sz="2200" kern="0" dirty="0">
                <a:solidFill>
                  <a:srgbClr val="000000"/>
                </a:solidFill>
              </a:rPr>
              <a:t>πρώτο βήμα στο πρόβλημα του προγραμματισμού ενός παραγωγικού </a:t>
            </a:r>
            <a:r>
              <a:rPr lang="el-GR" altLang="el-GR" sz="2200" kern="0" dirty="0" smtClean="0">
                <a:solidFill>
                  <a:srgbClr val="000000"/>
                </a:solidFill>
              </a:rPr>
              <a:t>συστήματος, </a:t>
            </a:r>
            <a:r>
              <a:rPr lang="el-GR" altLang="el-GR" sz="2200" kern="0" dirty="0">
                <a:solidFill>
                  <a:srgbClr val="000000"/>
                </a:solidFill>
              </a:rPr>
              <a:t>είναι ο ακριβής προσδιορισμός της πρόβλεψης της </a:t>
            </a:r>
            <a:r>
              <a:rPr lang="el-GR" altLang="el-GR" sz="2200" kern="0" dirty="0" smtClean="0">
                <a:solidFill>
                  <a:srgbClr val="000000"/>
                </a:solidFill>
              </a:rPr>
              <a:t>ζήτησης, </a:t>
            </a:r>
            <a:r>
              <a:rPr lang="el-GR" altLang="el-GR" sz="2200" kern="0" dirty="0">
                <a:solidFill>
                  <a:srgbClr val="000000"/>
                </a:solidFill>
              </a:rPr>
              <a:t>για τα προϊόντα που πρόκειται να </a:t>
            </a:r>
            <a:r>
              <a:rPr lang="el-GR" altLang="el-GR" sz="2200" kern="0" dirty="0" smtClean="0">
                <a:solidFill>
                  <a:srgbClr val="000000"/>
                </a:solidFill>
              </a:rPr>
              <a:t>παραχθούν.</a:t>
            </a:r>
            <a:endParaRPr lang="el-GR" altLang="el-GR" sz="2200" kern="0" dirty="0">
              <a:solidFill>
                <a:srgbClr val="000000"/>
              </a:solidFill>
            </a:endParaRPr>
          </a:p>
          <a:p>
            <a:pPr marL="342000" lvl="0" indent="-342000" eaLnBrk="0" fontAlgn="base" hangingPunct="0">
              <a:spcBef>
                <a:spcPts val="0"/>
              </a:spcBef>
              <a:spcAft>
                <a:spcPct val="0"/>
              </a:spcAft>
              <a:buClr>
                <a:srgbClr val="C00000"/>
              </a:buClr>
              <a:buSzPct val="100000"/>
              <a:buFont typeface="Wingdings" pitchFamily="2" charset="2"/>
              <a:buChar char="Ø"/>
            </a:pPr>
            <a:r>
              <a:rPr lang="el-GR" altLang="el-GR" sz="2200" kern="0" dirty="0" smtClean="0">
                <a:solidFill>
                  <a:srgbClr val="000000"/>
                </a:solidFill>
              </a:rPr>
              <a:t>Η </a:t>
            </a:r>
            <a:r>
              <a:rPr lang="el-GR" altLang="el-GR" sz="2200" kern="0" dirty="0">
                <a:solidFill>
                  <a:srgbClr val="000000"/>
                </a:solidFill>
              </a:rPr>
              <a:t>βασική ιδέα στην ανάπτυξη των διαφόρων μεθόδων </a:t>
            </a:r>
            <a:r>
              <a:rPr lang="el-GR" altLang="el-GR" sz="2200" kern="0" dirty="0" smtClean="0">
                <a:solidFill>
                  <a:srgbClr val="000000"/>
                </a:solidFill>
              </a:rPr>
              <a:t>πρόγνωσης, </a:t>
            </a:r>
            <a:r>
              <a:rPr lang="el-GR" altLang="el-GR" sz="2200" kern="0" dirty="0">
                <a:solidFill>
                  <a:srgbClr val="000000"/>
                </a:solidFill>
              </a:rPr>
              <a:t>είναι η χρησιμοποίηση προηγούμενων (ιστορικών) στοιχείων (</a:t>
            </a:r>
            <a:r>
              <a:rPr lang="en-US" altLang="el-GR" sz="2200" kern="0" dirty="0">
                <a:solidFill>
                  <a:srgbClr val="000000"/>
                </a:solidFill>
              </a:rPr>
              <a:t>past or historical</a:t>
            </a:r>
            <a:r>
              <a:rPr lang="el-GR" altLang="el-GR" sz="2200" kern="0" dirty="0">
                <a:solidFill>
                  <a:srgbClr val="000000"/>
                </a:solidFill>
              </a:rPr>
              <a:t> </a:t>
            </a:r>
            <a:r>
              <a:rPr lang="en-US" altLang="el-GR" sz="2200" kern="0" dirty="0">
                <a:solidFill>
                  <a:srgbClr val="000000"/>
                </a:solidFill>
              </a:rPr>
              <a:t>data</a:t>
            </a:r>
            <a:r>
              <a:rPr lang="en-US" altLang="el-GR" sz="2200" kern="0" dirty="0" smtClean="0">
                <a:solidFill>
                  <a:srgbClr val="000000"/>
                </a:solidFill>
              </a:rPr>
              <a:t>)</a:t>
            </a:r>
            <a:r>
              <a:rPr lang="el-GR" altLang="el-GR" sz="2200" kern="0" dirty="0" smtClean="0">
                <a:solidFill>
                  <a:srgbClr val="000000"/>
                </a:solidFill>
              </a:rPr>
              <a:t>,</a:t>
            </a:r>
            <a:r>
              <a:rPr lang="en-US" altLang="el-GR" sz="2200" kern="0" dirty="0" smtClean="0">
                <a:solidFill>
                  <a:srgbClr val="000000"/>
                </a:solidFill>
              </a:rPr>
              <a:t> </a:t>
            </a:r>
            <a:r>
              <a:rPr lang="el-GR" altLang="el-GR" sz="2200" kern="0" dirty="0">
                <a:solidFill>
                  <a:srgbClr val="000000"/>
                </a:solidFill>
              </a:rPr>
              <a:t>για την πρόβλεψη (προβολή) των μελλοντικών </a:t>
            </a:r>
            <a:r>
              <a:rPr lang="el-GR" altLang="el-GR" sz="2200" kern="0" dirty="0" smtClean="0">
                <a:solidFill>
                  <a:srgbClr val="000000"/>
                </a:solidFill>
              </a:rPr>
              <a:t>τιμών</a:t>
            </a:r>
            <a:r>
              <a:rPr lang="el-GR" altLang="el-GR" sz="2200" dirty="0" smtClean="0"/>
              <a:t>.</a:t>
            </a:r>
            <a:endParaRPr lang="el-GR" altLang="el-GR" sz="2200"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7</a:t>
            </a:fld>
            <a:endParaRPr lang="el-GR" sz="1400" dirty="0">
              <a:solidFill>
                <a:schemeClr val="tx1"/>
              </a:solidFill>
            </a:endParaRPr>
          </a:p>
        </p:txBody>
      </p:sp>
    </p:spTree>
    <p:extLst>
      <p:ext uri="{BB962C8B-B14F-4D97-AF65-F5344CB8AC3E}">
        <p14:creationId xmlns:p14="http://schemas.microsoft.com/office/powerpoint/2010/main" val="3011486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Πρόβλεψη ζήτησης </a:t>
            </a:r>
            <a:r>
              <a:rPr lang="el-GR" b="1" dirty="0" smtClean="0"/>
              <a:t>(3 </a:t>
            </a:r>
            <a:r>
              <a:rPr lang="el-GR" b="1" dirty="0"/>
              <a:t>από 3)</a:t>
            </a:r>
            <a:endParaRPr lang="el-GR" dirty="0"/>
          </a:p>
        </p:txBody>
      </p:sp>
      <p:sp>
        <p:nvSpPr>
          <p:cNvPr id="3" name="Θέση περιεχομένου 1"/>
          <p:cNvSpPr>
            <a:spLocks noGrp="1"/>
          </p:cNvSpPr>
          <p:nvPr>
            <p:ph idx="1"/>
          </p:nvPr>
        </p:nvSpPr>
        <p:spPr/>
        <p:txBody>
          <a:bodyPr/>
          <a:lstStyle/>
          <a:p>
            <a:pPr marL="0" lvl="0" indent="0" eaLnBrk="0" fontAlgn="base" hangingPunct="0">
              <a:spcBef>
                <a:spcPts val="0"/>
              </a:spcBef>
              <a:spcAft>
                <a:spcPts val="1200"/>
              </a:spcAft>
              <a:buClr>
                <a:srgbClr val="FF4146"/>
              </a:buClr>
              <a:buSzPct val="75000"/>
              <a:buNone/>
            </a:pPr>
            <a:r>
              <a:rPr lang="el-GR" altLang="el-GR" b="1" dirty="0">
                <a:solidFill>
                  <a:srgbClr val="000000"/>
                </a:solidFill>
                <a:cs typeface="Times New Roman" pitchFamily="18" charset="0"/>
              </a:rPr>
              <a:t>Γιατί είναι λοιπόν αναγκαία η πρόβλεψη της </a:t>
            </a:r>
            <a:r>
              <a:rPr lang="el-GR" altLang="el-GR" b="1" dirty="0" smtClean="0">
                <a:solidFill>
                  <a:srgbClr val="000000"/>
                </a:solidFill>
                <a:cs typeface="Times New Roman" pitchFamily="18" charset="0"/>
              </a:rPr>
              <a:t>ζήτησης;</a:t>
            </a:r>
            <a:endParaRPr lang="el-GR" altLang="el-GR" b="1" dirty="0">
              <a:solidFill>
                <a:srgbClr val="000000"/>
              </a:solidFill>
              <a:cs typeface="Times New Roman" pitchFamily="18" charset="0"/>
            </a:endParaRPr>
          </a:p>
          <a:p>
            <a:pPr lvl="1" indent="-342000" eaLnBrk="0" fontAlgn="base" hangingPunct="0">
              <a:spcBef>
                <a:spcPts val="0"/>
              </a:spcBef>
              <a:spcAft>
                <a:spcPts val="600"/>
              </a:spcAft>
              <a:buClr>
                <a:srgbClr val="C00000"/>
              </a:buClr>
              <a:buSzPct val="100000"/>
              <a:buFont typeface="Arial" panose="020B0604020202020204" pitchFamily="34" charset="0"/>
              <a:buChar char="●"/>
            </a:pPr>
            <a:r>
              <a:rPr lang="el-GR" altLang="el-GR" dirty="0">
                <a:solidFill>
                  <a:srgbClr val="000000"/>
                </a:solidFill>
                <a:cs typeface="Times New Roman" pitchFamily="18" charset="0"/>
              </a:rPr>
              <a:t>Για την υποστήριξη των διαδικασιών σχεδιασμού και προγραμματισμού των </a:t>
            </a:r>
            <a:r>
              <a:rPr lang="el-GR" altLang="el-GR" dirty="0" smtClean="0">
                <a:solidFill>
                  <a:srgbClr val="000000"/>
                </a:solidFill>
                <a:cs typeface="Times New Roman" pitchFamily="18" charset="0"/>
              </a:rPr>
              <a:t>απαιτήσεων, </a:t>
            </a:r>
            <a:r>
              <a:rPr lang="el-GR" altLang="el-GR" dirty="0">
                <a:solidFill>
                  <a:srgbClr val="000000"/>
                </a:solidFill>
                <a:cs typeface="Times New Roman" pitchFamily="18" charset="0"/>
              </a:rPr>
              <a:t>που δημιουργούνται (για συγκεκριμένο χρονικό ορίζοντα</a:t>
            </a:r>
            <a:r>
              <a:rPr lang="el-GR" altLang="el-GR" dirty="0" smtClean="0">
                <a:solidFill>
                  <a:srgbClr val="000000"/>
                </a:solidFill>
                <a:cs typeface="Times New Roman" pitchFamily="18" charset="0"/>
              </a:rPr>
              <a:t>)</a:t>
            </a:r>
            <a:r>
              <a:rPr lang="en-US" altLang="el-GR" dirty="0" smtClean="0">
                <a:solidFill>
                  <a:srgbClr val="000000"/>
                </a:solidFill>
                <a:cs typeface="Times New Roman" pitchFamily="18" charset="0"/>
              </a:rPr>
              <a:t>.</a:t>
            </a:r>
            <a:endParaRPr lang="el-GR" altLang="el-GR" dirty="0">
              <a:solidFill>
                <a:srgbClr val="000000"/>
              </a:solidFill>
              <a:cs typeface="Times New Roman" pitchFamily="18" charset="0"/>
            </a:endParaRPr>
          </a:p>
          <a:p>
            <a:pPr lvl="1" indent="-342000" eaLnBrk="0" fontAlgn="base" hangingPunct="0">
              <a:spcBef>
                <a:spcPts val="0"/>
              </a:spcBef>
              <a:spcAft>
                <a:spcPts val="600"/>
              </a:spcAft>
              <a:buClr>
                <a:srgbClr val="C00000"/>
              </a:buClr>
              <a:buSzPct val="100000"/>
              <a:buFont typeface="Arial" panose="020B0604020202020204" pitchFamily="34" charset="0"/>
              <a:buChar char="●"/>
            </a:pPr>
            <a:r>
              <a:rPr lang="el-GR" altLang="el-GR" dirty="0">
                <a:solidFill>
                  <a:srgbClr val="000000"/>
                </a:solidFill>
                <a:cs typeface="Times New Roman" pitchFamily="18" charset="0"/>
              </a:rPr>
              <a:t>Για την αποφυγή του πλεονάσματος ή της έλλειψης </a:t>
            </a:r>
            <a:r>
              <a:rPr lang="el-GR" altLang="el-GR" dirty="0" smtClean="0">
                <a:solidFill>
                  <a:srgbClr val="000000"/>
                </a:solidFill>
                <a:cs typeface="Times New Roman" pitchFamily="18" charset="0"/>
              </a:rPr>
              <a:t>αποθεμάτων</a:t>
            </a:r>
            <a:r>
              <a:rPr lang="en-US" altLang="el-GR" dirty="0" smtClean="0">
                <a:solidFill>
                  <a:srgbClr val="000000"/>
                </a:solidFill>
                <a:cs typeface="Times New Roman" pitchFamily="18" charset="0"/>
              </a:rPr>
              <a:t>.</a:t>
            </a:r>
            <a:endParaRPr lang="el-GR" altLang="el-GR" dirty="0">
              <a:solidFill>
                <a:srgbClr val="000000"/>
              </a:solidFill>
              <a:cs typeface="Times New Roman" pitchFamily="18" charset="0"/>
            </a:endParaRPr>
          </a:p>
          <a:p>
            <a:pPr lvl="1" indent="-342000" eaLnBrk="0" fontAlgn="base" hangingPunct="0">
              <a:spcBef>
                <a:spcPts val="0"/>
              </a:spcBef>
              <a:spcAft>
                <a:spcPct val="0"/>
              </a:spcAft>
              <a:buClr>
                <a:srgbClr val="C00000"/>
              </a:buClr>
              <a:buSzPct val="100000"/>
              <a:buFont typeface="Arial" panose="020B0604020202020204" pitchFamily="34" charset="0"/>
              <a:buChar char="●"/>
            </a:pPr>
            <a:r>
              <a:rPr lang="el-GR" altLang="el-GR" dirty="0">
                <a:solidFill>
                  <a:srgbClr val="000000"/>
                </a:solidFill>
                <a:cs typeface="Times New Roman" pitchFamily="18" charset="0"/>
              </a:rPr>
              <a:t>Για τη βελτίωση της διαχείρισης των </a:t>
            </a:r>
            <a:r>
              <a:rPr lang="el-GR" altLang="el-GR" dirty="0" smtClean="0">
                <a:solidFill>
                  <a:srgbClr val="000000"/>
                </a:solidFill>
                <a:cs typeface="Times New Roman" pitchFamily="18" charset="0"/>
              </a:rPr>
              <a:t>πόρων</a:t>
            </a:r>
            <a:r>
              <a:rPr lang="en-US" altLang="el-GR" dirty="0"/>
              <a:t>.</a:t>
            </a:r>
            <a:endParaRPr lang="el-GR" altLang="el-GR" dirty="0">
              <a:solidFill>
                <a:srgbClr val="000000"/>
              </a:solidFill>
              <a:cs typeface="Times New Roman" pitchFamily="18" charset="0"/>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8</a:t>
            </a:fld>
            <a:endParaRPr lang="el-GR" sz="1400" dirty="0">
              <a:solidFill>
                <a:schemeClr val="tx1"/>
              </a:solidFill>
            </a:endParaRPr>
          </a:p>
        </p:txBody>
      </p:sp>
    </p:spTree>
    <p:extLst>
      <p:ext uri="{BB962C8B-B14F-4D97-AF65-F5344CB8AC3E}">
        <p14:creationId xmlns:p14="http://schemas.microsoft.com/office/powerpoint/2010/main" val="1886216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lvl="0" fontAlgn="base">
              <a:spcBef>
                <a:spcPct val="50000"/>
              </a:spcBef>
              <a:spcAft>
                <a:spcPct val="0"/>
              </a:spcAft>
              <a:defRPr/>
            </a:pPr>
            <a:r>
              <a:rPr lang="el-GR" b="1" dirty="0" smtClean="0"/>
              <a:t>Χαρακτηριστικά της ζήτησης</a:t>
            </a:r>
            <a:endParaRPr lang="el-GR" sz="4800" dirty="0"/>
          </a:p>
        </p:txBody>
      </p:sp>
      <p:sp>
        <p:nvSpPr>
          <p:cNvPr id="3" name="Θέση περιεχομένου 1"/>
          <p:cNvSpPr>
            <a:spLocks noGrp="1"/>
          </p:cNvSpPr>
          <p:nvPr>
            <p:ph idx="1"/>
          </p:nvPr>
        </p:nvSpPr>
        <p:spPr/>
        <p:txBody>
          <a:bodyPr>
            <a:normAutofit/>
          </a:bodyPr>
          <a:lstStyle/>
          <a:p>
            <a:pPr marL="0" lvl="0" indent="0" algn="just" eaLnBrk="0" fontAlgn="base" hangingPunct="0">
              <a:spcBef>
                <a:spcPts val="0"/>
              </a:spcBef>
              <a:spcAft>
                <a:spcPct val="0"/>
              </a:spcAft>
              <a:buClr>
                <a:srgbClr val="FF4146"/>
              </a:buClr>
              <a:buSzPct val="75000"/>
              <a:buNone/>
            </a:pPr>
            <a:endParaRPr lang="el-GR" altLang="el-GR" sz="1400" b="1" dirty="0" smtClean="0">
              <a:solidFill>
                <a:srgbClr val="00CC99"/>
              </a:solidFill>
              <a:latin typeface="Arial" charset="0"/>
              <a:cs typeface="Times New Roman" pitchFamily="18" charset="0"/>
            </a:endParaRPr>
          </a:p>
          <a:p>
            <a:pPr marL="0" lvl="0" indent="0" algn="just" eaLnBrk="0" fontAlgn="base" hangingPunct="0">
              <a:spcBef>
                <a:spcPts val="0"/>
              </a:spcBef>
              <a:spcAft>
                <a:spcPct val="0"/>
              </a:spcAft>
              <a:buClr>
                <a:srgbClr val="FF4146"/>
              </a:buClr>
              <a:buSzPct val="75000"/>
              <a:buNone/>
            </a:pPr>
            <a:r>
              <a:rPr lang="el-GR" altLang="el-GR" sz="2000" b="1" dirty="0" smtClean="0">
                <a:solidFill>
                  <a:srgbClr val="00CC99"/>
                </a:solidFill>
                <a:latin typeface="Arial" charset="0"/>
                <a:cs typeface="Times New Roman" pitchFamily="18" charset="0"/>
              </a:rPr>
              <a:t>1.  </a:t>
            </a:r>
            <a:r>
              <a:rPr lang="el-GR" altLang="el-GR" sz="2000" dirty="0" smtClean="0">
                <a:solidFill>
                  <a:srgbClr val="000000"/>
                </a:solidFill>
                <a:latin typeface="Arial" charset="0"/>
                <a:cs typeface="Times New Roman" pitchFamily="18" charset="0"/>
              </a:rPr>
              <a:t>Η </a:t>
            </a:r>
            <a:r>
              <a:rPr lang="el-GR" altLang="el-GR" sz="2000" b="1" dirty="0">
                <a:solidFill>
                  <a:srgbClr val="000000"/>
                </a:solidFill>
                <a:latin typeface="Arial" charset="0"/>
                <a:cs typeface="Times New Roman" pitchFamily="18" charset="0"/>
              </a:rPr>
              <a:t>ποσότητα</a:t>
            </a:r>
            <a:r>
              <a:rPr lang="el-GR" altLang="el-GR" sz="2000" dirty="0">
                <a:solidFill>
                  <a:srgbClr val="000000"/>
                </a:solidFill>
                <a:latin typeface="Arial" charset="0"/>
                <a:cs typeface="Times New Roman" pitchFamily="18" charset="0"/>
              </a:rPr>
              <a:t> που θα χρειαστεί η αγορά σε κάθε χρονική </a:t>
            </a:r>
            <a:endParaRPr lang="el-GR" altLang="el-GR" sz="2000" dirty="0" smtClean="0">
              <a:solidFill>
                <a:srgbClr val="000000"/>
              </a:solidFill>
              <a:latin typeface="Arial" charset="0"/>
              <a:cs typeface="Times New Roman" pitchFamily="18" charset="0"/>
            </a:endParaRPr>
          </a:p>
          <a:p>
            <a:pPr marL="400050" lvl="1" indent="0" algn="just" eaLnBrk="0" fontAlgn="base" hangingPunct="0">
              <a:spcBef>
                <a:spcPts val="0"/>
              </a:spcBef>
              <a:spcAft>
                <a:spcPts val="1200"/>
              </a:spcAft>
              <a:buClr>
                <a:srgbClr val="FF4146"/>
              </a:buClr>
              <a:buSzPct val="75000"/>
              <a:buNone/>
            </a:pPr>
            <a:r>
              <a:rPr lang="el-GR" altLang="el-GR" sz="2000" dirty="0" smtClean="0">
                <a:solidFill>
                  <a:srgbClr val="000000"/>
                </a:solidFill>
                <a:latin typeface="Arial" charset="0"/>
                <a:cs typeface="Times New Roman" pitchFamily="18" charset="0"/>
              </a:rPr>
              <a:t>περίοδο</a:t>
            </a:r>
            <a:r>
              <a:rPr lang="el-GR" altLang="el-GR" sz="2000" dirty="0">
                <a:solidFill>
                  <a:srgbClr val="000000"/>
                </a:solidFill>
                <a:latin typeface="Arial" charset="0"/>
                <a:cs typeface="Times New Roman" pitchFamily="18" charset="0"/>
              </a:rPr>
              <a:t>. Πόσα τεμάχια θα πωλήσει το χρόνο</a:t>
            </a:r>
            <a:r>
              <a:rPr lang="en-US" altLang="el-GR" sz="2000" dirty="0">
                <a:solidFill>
                  <a:srgbClr val="000000"/>
                </a:solidFill>
                <a:latin typeface="Arial" charset="0"/>
                <a:cs typeface="Times New Roman" pitchFamily="18" charset="0"/>
              </a:rPr>
              <a:t>;</a:t>
            </a:r>
            <a:r>
              <a:rPr lang="el-GR" altLang="el-GR" sz="2000" dirty="0">
                <a:solidFill>
                  <a:srgbClr val="000000"/>
                </a:solidFill>
                <a:latin typeface="Arial" charset="0"/>
                <a:cs typeface="Times New Roman" pitchFamily="18" charset="0"/>
              </a:rPr>
              <a:t> Η συνολική ετήσια ζήτηση θα είναι σταθερή από μήνα σε </a:t>
            </a:r>
            <a:r>
              <a:rPr lang="el-GR" altLang="el-GR" sz="2000" dirty="0" smtClean="0">
                <a:solidFill>
                  <a:srgbClr val="000000"/>
                </a:solidFill>
                <a:latin typeface="Arial" charset="0"/>
                <a:cs typeface="Times New Roman" pitchFamily="18" charset="0"/>
              </a:rPr>
              <a:t>μήνα, </a:t>
            </a:r>
            <a:r>
              <a:rPr lang="el-GR" altLang="el-GR" sz="2000" dirty="0">
                <a:solidFill>
                  <a:srgbClr val="000000"/>
                </a:solidFill>
                <a:latin typeface="Arial" charset="0"/>
                <a:cs typeface="Times New Roman" pitchFamily="18" charset="0"/>
              </a:rPr>
              <a:t>ή θα εμφανίζει εποχικές διακυμάνσεις</a:t>
            </a:r>
            <a:r>
              <a:rPr lang="en-US" altLang="el-GR" sz="2000" dirty="0">
                <a:solidFill>
                  <a:srgbClr val="000000"/>
                </a:solidFill>
                <a:latin typeface="Arial" charset="0"/>
                <a:cs typeface="Times New Roman" pitchFamily="18" charset="0"/>
              </a:rPr>
              <a:t>;</a:t>
            </a:r>
          </a:p>
          <a:p>
            <a:pPr marL="0" lvl="0" indent="0" algn="just" eaLnBrk="0" fontAlgn="base" hangingPunct="0">
              <a:spcBef>
                <a:spcPts val="0"/>
              </a:spcBef>
              <a:spcAft>
                <a:spcPct val="0"/>
              </a:spcAft>
              <a:buClr>
                <a:srgbClr val="FF4146"/>
              </a:buClr>
              <a:buSzPct val="75000"/>
              <a:buNone/>
            </a:pPr>
            <a:r>
              <a:rPr lang="el-GR" altLang="el-GR" sz="2000" b="1" dirty="0" smtClean="0">
                <a:solidFill>
                  <a:srgbClr val="00CC99"/>
                </a:solidFill>
                <a:latin typeface="Arial" charset="0"/>
                <a:cs typeface="Times New Roman" pitchFamily="18" charset="0"/>
              </a:rPr>
              <a:t>2.  </a:t>
            </a:r>
            <a:r>
              <a:rPr lang="el-GR" altLang="el-GR" sz="2000" dirty="0" smtClean="0">
                <a:solidFill>
                  <a:srgbClr val="000000"/>
                </a:solidFill>
                <a:latin typeface="Arial" charset="0"/>
                <a:cs typeface="Times New Roman" pitchFamily="18" charset="0"/>
              </a:rPr>
              <a:t>Η </a:t>
            </a:r>
            <a:r>
              <a:rPr lang="el-GR" altLang="el-GR" sz="2000" dirty="0">
                <a:solidFill>
                  <a:srgbClr val="000000"/>
                </a:solidFill>
                <a:latin typeface="Arial" charset="0"/>
                <a:cs typeface="Times New Roman" pitchFamily="18" charset="0"/>
              </a:rPr>
              <a:t>επιθυμητή </a:t>
            </a:r>
            <a:r>
              <a:rPr lang="el-GR" altLang="el-GR" sz="2000" b="1" dirty="0">
                <a:solidFill>
                  <a:srgbClr val="000000"/>
                </a:solidFill>
                <a:latin typeface="Arial" charset="0"/>
                <a:cs typeface="Times New Roman" pitchFamily="18" charset="0"/>
              </a:rPr>
              <a:t>ποιότητα</a:t>
            </a:r>
            <a:r>
              <a:rPr lang="el-GR" altLang="el-GR" sz="2000" dirty="0">
                <a:solidFill>
                  <a:srgbClr val="000000"/>
                </a:solidFill>
                <a:latin typeface="Arial" charset="0"/>
                <a:cs typeface="Times New Roman" pitchFamily="18" charset="0"/>
              </a:rPr>
              <a:t> του προϊόντος ή της υπηρεσίας. Τι ποιότητα </a:t>
            </a:r>
            <a:endParaRPr lang="el-GR" altLang="el-GR" sz="2000" dirty="0" smtClean="0">
              <a:solidFill>
                <a:srgbClr val="000000"/>
              </a:solidFill>
              <a:latin typeface="Arial" charset="0"/>
              <a:cs typeface="Times New Roman" pitchFamily="18" charset="0"/>
            </a:endParaRPr>
          </a:p>
          <a:p>
            <a:pPr marL="400050" lvl="1" indent="0" algn="just" eaLnBrk="0" fontAlgn="base" hangingPunct="0">
              <a:spcBef>
                <a:spcPts val="0"/>
              </a:spcBef>
              <a:spcAft>
                <a:spcPts val="1200"/>
              </a:spcAft>
              <a:buClr>
                <a:srgbClr val="FF4146"/>
              </a:buClr>
              <a:buSzPct val="75000"/>
              <a:buNone/>
            </a:pPr>
            <a:r>
              <a:rPr lang="el-GR" altLang="el-GR" sz="2000" dirty="0" smtClean="0">
                <a:solidFill>
                  <a:srgbClr val="000000"/>
                </a:solidFill>
                <a:latin typeface="Arial" charset="0"/>
                <a:cs typeface="Times New Roman" pitchFamily="18" charset="0"/>
              </a:rPr>
              <a:t>θα </a:t>
            </a:r>
            <a:r>
              <a:rPr lang="el-GR" altLang="el-GR" sz="2000" dirty="0">
                <a:solidFill>
                  <a:srgbClr val="000000"/>
                </a:solidFill>
                <a:latin typeface="Arial" charset="0"/>
                <a:cs typeface="Times New Roman" pitchFamily="18" charset="0"/>
              </a:rPr>
              <a:t>απορροφήσει η αγορά</a:t>
            </a:r>
            <a:r>
              <a:rPr lang="en-US" altLang="el-GR" sz="2000" dirty="0">
                <a:solidFill>
                  <a:srgbClr val="000000"/>
                </a:solidFill>
                <a:latin typeface="Arial" charset="0"/>
                <a:cs typeface="Times New Roman" pitchFamily="18" charset="0"/>
              </a:rPr>
              <a:t>;</a:t>
            </a:r>
            <a:r>
              <a:rPr lang="el-GR" altLang="el-GR" sz="2000" dirty="0">
                <a:solidFill>
                  <a:srgbClr val="000000"/>
                </a:solidFill>
                <a:latin typeface="Arial" charset="0"/>
                <a:cs typeface="Times New Roman" pitchFamily="18" charset="0"/>
              </a:rPr>
              <a:t> </a:t>
            </a:r>
            <a:endParaRPr lang="en-US" altLang="el-GR" sz="2000" dirty="0">
              <a:solidFill>
                <a:srgbClr val="000000"/>
              </a:solidFill>
              <a:latin typeface="Arial" charset="0"/>
              <a:cs typeface="Times New Roman" pitchFamily="18" charset="0"/>
            </a:endParaRPr>
          </a:p>
          <a:p>
            <a:pPr marL="0" lvl="0" indent="0" eaLnBrk="0" fontAlgn="base" hangingPunct="0">
              <a:spcBef>
                <a:spcPts val="0"/>
              </a:spcBef>
              <a:spcAft>
                <a:spcPct val="0"/>
              </a:spcAft>
              <a:buClr>
                <a:srgbClr val="FF4146"/>
              </a:buClr>
              <a:buSzPct val="75000"/>
              <a:buNone/>
            </a:pPr>
            <a:r>
              <a:rPr lang="el-GR" altLang="el-GR" sz="2000" b="1" dirty="0" smtClean="0">
                <a:solidFill>
                  <a:srgbClr val="00CC99"/>
                </a:solidFill>
                <a:latin typeface="Arial" charset="0"/>
                <a:cs typeface="Times New Roman" pitchFamily="18" charset="0"/>
              </a:rPr>
              <a:t>3.  </a:t>
            </a:r>
            <a:r>
              <a:rPr lang="el-GR" altLang="el-GR" sz="2000" dirty="0" smtClean="0">
                <a:solidFill>
                  <a:srgbClr val="000000"/>
                </a:solidFill>
                <a:latin typeface="Arial" charset="0"/>
                <a:cs typeface="Times New Roman" pitchFamily="18" charset="0"/>
              </a:rPr>
              <a:t>Η </a:t>
            </a:r>
            <a:r>
              <a:rPr lang="el-GR" altLang="el-GR" sz="2000" b="1" dirty="0">
                <a:solidFill>
                  <a:srgbClr val="000000"/>
                </a:solidFill>
                <a:latin typeface="Arial" charset="0"/>
                <a:cs typeface="Times New Roman" pitchFamily="18" charset="0"/>
              </a:rPr>
              <a:t>χρονική τάση</a:t>
            </a:r>
            <a:r>
              <a:rPr lang="el-GR" altLang="el-GR" sz="2000" dirty="0">
                <a:solidFill>
                  <a:srgbClr val="000000"/>
                </a:solidFill>
                <a:latin typeface="Arial" charset="0"/>
                <a:cs typeface="Times New Roman" pitchFamily="18" charset="0"/>
              </a:rPr>
              <a:t>, δηλαδή η κλιμάκωση ή ανάπτυξη της ζήτησης. Τι </a:t>
            </a:r>
            <a:endParaRPr lang="el-GR" altLang="el-GR" sz="2000" dirty="0" smtClean="0">
              <a:solidFill>
                <a:srgbClr val="000000"/>
              </a:solidFill>
              <a:latin typeface="Arial" charset="0"/>
              <a:cs typeface="Times New Roman" pitchFamily="18" charset="0"/>
            </a:endParaRPr>
          </a:p>
          <a:p>
            <a:pPr marL="400050" lvl="1" indent="0" eaLnBrk="0" fontAlgn="base" hangingPunct="0">
              <a:spcBef>
                <a:spcPts val="0"/>
              </a:spcBef>
              <a:spcAft>
                <a:spcPts val="1200"/>
              </a:spcAft>
              <a:buClr>
                <a:srgbClr val="FF4146"/>
              </a:buClr>
              <a:buSzPct val="75000"/>
              <a:buNone/>
            </a:pPr>
            <a:r>
              <a:rPr lang="el-GR" altLang="el-GR" sz="2000" dirty="0" smtClean="0">
                <a:solidFill>
                  <a:srgbClr val="000000"/>
                </a:solidFill>
                <a:latin typeface="Arial" charset="0"/>
                <a:cs typeface="Times New Roman" pitchFamily="18" charset="0"/>
              </a:rPr>
              <a:t>μεταβολές </a:t>
            </a:r>
            <a:r>
              <a:rPr lang="el-GR" altLang="el-GR" sz="2000" dirty="0">
                <a:solidFill>
                  <a:srgbClr val="000000"/>
                </a:solidFill>
                <a:latin typeface="Arial" charset="0"/>
                <a:cs typeface="Times New Roman" pitchFamily="18" charset="0"/>
              </a:rPr>
              <a:t>στο ετήσιο ύψος της </a:t>
            </a:r>
            <a:r>
              <a:rPr lang="el-GR" altLang="el-GR" sz="2000" dirty="0" smtClean="0">
                <a:solidFill>
                  <a:srgbClr val="000000"/>
                </a:solidFill>
                <a:latin typeface="Arial" charset="0"/>
                <a:cs typeface="Times New Roman" pitchFamily="18" charset="0"/>
              </a:rPr>
              <a:t>ζήτησης, </a:t>
            </a:r>
            <a:r>
              <a:rPr lang="el-GR" altLang="el-GR" sz="2000" dirty="0">
                <a:solidFill>
                  <a:srgbClr val="000000"/>
                </a:solidFill>
                <a:latin typeface="Arial" charset="0"/>
                <a:cs typeface="Times New Roman" pitchFamily="18" charset="0"/>
              </a:rPr>
              <a:t>θα πρέπει να αναμένει η διοίκηση για τα επόμενα χρόνια λειτουργίας της επιχείρησης</a:t>
            </a:r>
            <a:r>
              <a:rPr lang="en-US" altLang="el-GR" sz="2000" dirty="0">
                <a:solidFill>
                  <a:srgbClr val="000000"/>
                </a:solidFill>
                <a:latin typeface="Arial" charset="0"/>
                <a:cs typeface="Times New Roman" pitchFamily="18" charset="0"/>
              </a:rPr>
              <a:t>;</a:t>
            </a:r>
            <a:endParaRPr lang="el-GR" altLang="el-GR" sz="2000" dirty="0">
              <a:solidFill>
                <a:srgbClr val="000000"/>
              </a:solidFill>
              <a:latin typeface="Arial" charset="0"/>
              <a:cs typeface="Times New Roman" pitchFamily="18" charset="0"/>
            </a:endParaRPr>
          </a:p>
          <a:p>
            <a:pPr marL="0" lvl="0" indent="0" eaLnBrk="0" fontAlgn="base" hangingPunct="0">
              <a:spcBef>
                <a:spcPts val="0"/>
              </a:spcBef>
              <a:spcAft>
                <a:spcPct val="0"/>
              </a:spcAft>
              <a:buClr>
                <a:srgbClr val="FF4146"/>
              </a:buClr>
              <a:buSzPct val="75000"/>
              <a:buNone/>
            </a:pPr>
            <a:r>
              <a:rPr lang="el-GR" altLang="el-GR" sz="2000" b="1" dirty="0" smtClean="0">
                <a:solidFill>
                  <a:srgbClr val="00CC99"/>
                </a:solidFill>
                <a:latin typeface="Arial" charset="0"/>
                <a:cs typeface="Times New Roman" pitchFamily="18" charset="0"/>
              </a:rPr>
              <a:t>4.  </a:t>
            </a:r>
            <a:r>
              <a:rPr lang="el-GR" altLang="el-GR" sz="2000" dirty="0" smtClean="0">
                <a:solidFill>
                  <a:srgbClr val="000000"/>
                </a:solidFill>
                <a:latin typeface="Arial" charset="0"/>
                <a:cs typeface="Times New Roman" pitchFamily="18" charset="0"/>
              </a:rPr>
              <a:t>Η </a:t>
            </a:r>
            <a:r>
              <a:rPr lang="el-GR" altLang="el-GR" sz="2000" dirty="0">
                <a:solidFill>
                  <a:srgbClr val="000000"/>
                </a:solidFill>
                <a:latin typeface="Arial" charset="0"/>
                <a:cs typeface="Times New Roman" pitchFamily="18" charset="0"/>
              </a:rPr>
              <a:t>αναμενόμενη </a:t>
            </a:r>
            <a:r>
              <a:rPr lang="el-GR" altLang="el-GR" sz="2000" b="1" dirty="0">
                <a:solidFill>
                  <a:srgbClr val="000000"/>
                </a:solidFill>
                <a:latin typeface="Arial" charset="0"/>
                <a:cs typeface="Times New Roman" pitchFamily="18" charset="0"/>
              </a:rPr>
              <a:t>γεωγραφική κατανομή</a:t>
            </a:r>
            <a:r>
              <a:rPr lang="el-GR" altLang="el-GR" sz="2000" dirty="0">
                <a:solidFill>
                  <a:srgbClr val="000000"/>
                </a:solidFill>
                <a:latin typeface="Arial" charset="0"/>
                <a:cs typeface="Times New Roman" pitchFamily="18" charset="0"/>
              </a:rPr>
              <a:t> της. Ποια θα είναι η </a:t>
            </a:r>
            <a:endParaRPr lang="el-GR" altLang="el-GR" sz="2000" dirty="0" smtClean="0">
              <a:solidFill>
                <a:srgbClr val="000000"/>
              </a:solidFill>
              <a:latin typeface="Arial" charset="0"/>
              <a:cs typeface="Times New Roman" pitchFamily="18" charset="0"/>
            </a:endParaRPr>
          </a:p>
          <a:p>
            <a:pPr marL="400050" lvl="1" indent="0" eaLnBrk="0" fontAlgn="base" hangingPunct="0">
              <a:spcBef>
                <a:spcPts val="0"/>
              </a:spcBef>
              <a:spcAft>
                <a:spcPct val="0"/>
              </a:spcAft>
              <a:buClr>
                <a:srgbClr val="FF4146"/>
              </a:buClr>
              <a:buSzPct val="75000"/>
              <a:buNone/>
            </a:pPr>
            <a:r>
              <a:rPr lang="el-GR" altLang="el-GR" sz="2000" dirty="0" smtClean="0">
                <a:solidFill>
                  <a:srgbClr val="000000"/>
                </a:solidFill>
                <a:latin typeface="Arial" charset="0"/>
                <a:cs typeface="Times New Roman" pitchFamily="18" charset="0"/>
              </a:rPr>
              <a:t>γεωγραφική </a:t>
            </a:r>
            <a:r>
              <a:rPr lang="el-GR" altLang="el-GR" sz="2000" dirty="0">
                <a:solidFill>
                  <a:srgbClr val="000000"/>
                </a:solidFill>
                <a:latin typeface="Arial" charset="0"/>
                <a:cs typeface="Times New Roman" pitchFamily="18" charset="0"/>
              </a:rPr>
              <a:t>κατανομή των πωλήσεων σε διαδοχικά στάδια ανάπτυξης της επιχείρησης</a:t>
            </a:r>
            <a:r>
              <a:rPr lang="en-US" altLang="el-GR" sz="2000" dirty="0" smtClean="0">
                <a:solidFill>
                  <a:srgbClr val="000000"/>
                </a:solidFill>
                <a:latin typeface="Arial" charset="0"/>
                <a:cs typeface="Times New Roman" pitchFamily="18" charset="0"/>
              </a:rPr>
              <a:t>;</a:t>
            </a:r>
            <a:endParaRPr lang="el-GR" altLang="el-GR" sz="2000" dirty="0">
              <a:solidFill>
                <a:srgbClr val="000000"/>
              </a:solidFill>
              <a:latin typeface="Arial" charset="0"/>
              <a:cs typeface="Times New Roman" pitchFamily="18" charset="0"/>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Πρόβλεψη Ζήτησης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FD6776F1-B134-4906-A568-DD060EFEB6BE}" type="slidenum">
              <a:rPr lang="el-GR" sz="1400" smtClean="0">
                <a:solidFill>
                  <a:schemeClr val="tx1"/>
                </a:solidFill>
              </a:rPr>
              <a:t>9</a:t>
            </a:fld>
            <a:endParaRPr lang="el-GR" sz="1400" dirty="0">
              <a:solidFill>
                <a:schemeClr val="tx1"/>
              </a:solidFill>
            </a:endParaRPr>
          </a:p>
        </p:txBody>
      </p:sp>
    </p:spTree>
    <p:extLst>
      <p:ext uri="{BB962C8B-B14F-4D97-AF65-F5344CB8AC3E}">
        <p14:creationId xmlns:p14="http://schemas.microsoft.com/office/powerpoint/2010/main" val="10917682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28/12/2013 4:40:06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 name="ZHAW.ACCESSIBILITYADDIN.TABLEHEADER" val="R0;"/>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2,8,4,5,"/>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 name="ZHAW.ACCESSIBILITYADDIN.TABLEHEADER" val="R0;C0;"/>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6,7,4,5,"/>
</p:tagLst>
</file>

<file path=ppt/tags/tag14.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2,3,7,4,5,"/>
</p:tagLst>
</file>

<file path=ppt/tags/tag16.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2,9,7,4,5,"/>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9,7,4,5,"/>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2,8,9,4,5,"/>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2050,2051,3,9,8,"/>
</p:tagLst>
</file>

<file path=ppt/tags/tag20.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 name="ZHAW.ACCESSIBILITYADDIN.TABLEHEADER" val="R0;C0;"/>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8,6,4,5,"/>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 name="ZHAW.ACCESSIBILITYADDIN.TABLEHEADER" val="R0;"/>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8,6,4,5,"/>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 name="ZHAW.ACCESSIBILITYADDIN.TABLEHEADER" val="R0;"/>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9,6,11,4,5,"/>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 name="ZHAW.ACCESSIBILITYADDIN.TABLEHEADER" val="R0;"/>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 name="ZHAW.ACCESSIBILITYADDIN.TABLEHEADER" val="C0;"/>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2,6,4,5,"/>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2,3,6,4,5,"/>
</p:tagLst>
</file>

<file path=ppt/tags/tag31.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 name="ZHAW.ACCESSIBILITYADDIN.TABLEHEADER" val="R0;"/>
</p:tagLst>
</file>

<file path=ppt/tags/tag33.xml><?xml version="1.0" encoding="utf-8"?>
<p:tagLst xmlns:a="http://schemas.openxmlformats.org/drawingml/2006/main" xmlns:r="http://schemas.openxmlformats.org/officeDocument/2006/relationships" xmlns:p="http://schemas.openxmlformats.org/presentationml/2006/main">
  <p:tag name="ZHAW.ACCESSIBILITYADDIN.TABLEHEADER" val="R0;C0;"/>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2,3,6,4,5,"/>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2,3,6,4,5,"/>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2,3,6,4,5,"/>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2,6,4,5,8,"/>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3,6,7,"/>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2,3,2056,6,"/>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6146,4,14,7,8,6153,"/>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6,7,4,5,"/>
</p:tagLst>
</file>

<file path=ppt/tags/tag9.xml><?xml version="1.0" encoding="utf-8"?>
<p:tagLst xmlns:a="http://schemas.openxmlformats.org/drawingml/2006/main" xmlns:r="http://schemas.openxmlformats.org/officeDocument/2006/relationships" xmlns:p="http://schemas.openxmlformats.org/presentationml/2006/main">
  <p:tag name="ZHAW.ACCESSIBILITYADDIN.TABLEHEADER" val="R0;C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Προσαρμοσμένο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75B7DDC2-6FE3-45D9-B78B-B8C6ABED4821}">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1573</TotalTime>
  <Words>3599</Words>
  <Application>Microsoft Office PowerPoint</Application>
  <PresentationFormat>Προβολή στην οθόνη (4:3)</PresentationFormat>
  <Paragraphs>943</Paragraphs>
  <Slides>63</Slides>
  <Notes>6</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63</vt:i4>
      </vt:variant>
    </vt:vector>
  </HeadingPairs>
  <TitlesOfParts>
    <vt:vector size="66" baseType="lpstr">
      <vt:lpstr>Θέμα του Office</vt:lpstr>
      <vt:lpstr>Εξίσωση</vt:lpstr>
      <vt:lpstr>Equation</vt:lpstr>
      <vt:lpstr>Διοίκηση Λειτουργιών  και Παραγωγής</vt:lpstr>
      <vt:lpstr>Χρηματοδότηση </vt:lpstr>
      <vt:lpstr>Σκοποί ενότητας </vt:lpstr>
      <vt:lpstr>Περιεχόμενα ενότητας</vt:lpstr>
      <vt:lpstr>Πρόβλεψη</vt:lpstr>
      <vt:lpstr>Πρόβλεψη ζήτησης (1 από 3)</vt:lpstr>
      <vt:lpstr>Πρόβλεψη ζήτησης (2 από 3)</vt:lpstr>
      <vt:lpstr>Πρόβλεψη ζήτησης (3 από 3)</vt:lpstr>
      <vt:lpstr>Χαρακτηριστικά της ζήτησης</vt:lpstr>
      <vt:lpstr>Εξωτερική και εσωτερική ζήτηση</vt:lpstr>
      <vt:lpstr>Επιπτώσεις  από σφάλματα στην πρόβλεψη της ζήτησης</vt:lpstr>
      <vt:lpstr>Διαδικασία διαμόρφωσης προβλέψεων</vt:lpstr>
      <vt:lpstr>Διαμόρφωση προβλέψεων</vt:lpstr>
      <vt:lpstr>Πληροφορίες προβλέψεων</vt:lpstr>
      <vt:lpstr>Μέθοδοι πρόβλεψης</vt:lpstr>
      <vt:lpstr>Ποιοτικές μέθοδοι</vt:lpstr>
      <vt:lpstr>Ποσοτικές μέθοδοι</vt:lpstr>
      <vt:lpstr>Συνθετικά στοιχεία χρονοσειράς</vt:lpstr>
      <vt:lpstr>Πρόβλεψη ζήτησης – ανάλυση χρονοσειρών</vt:lpstr>
      <vt:lpstr>Μαθηματικά πρότυπα για την ανάλυση χρονοσειρών</vt:lpstr>
      <vt:lpstr>Υπολογισμός μακροχρόνιας τάσης</vt:lpstr>
      <vt:lpstr>Υπολογισμός μακροχρόνιας τάσης με γραφική μέθοδο</vt:lpstr>
      <vt:lpstr>Μέθοδος ελαχίστων τετραγώνων (1 από 4)</vt:lpstr>
      <vt:lpstr>Μέθοδος ελαχίστων τετραγώνων (2 από 4)</vt:lpstr>
      <vt:lpstr>Παράδειγμα με την μέθοδο ελαχίστων τετραγώνων</vt:lpstr>
      <vt:lpstr>Η γραφική απεικόνιση του παραδείγματος</vt:lpstr>
      <vt:lpstr>Τυπικό σφάλμα πρόβλεψης</vt:lpstr>
      <vt:lpstr>Μέθοδος ελαχίστων τετραγώνων (1 από 2)</vt:lpstr>
      <vt:lpstr>Μέθοδος ελαχίστων τετραγώνων (2 από 2)</vt:lpstr>
      <vt:lpstr>Συντελεστής συσχέτισης</vt:lpstr>
      <vt:lpstr>Απλή γραμμική παλινδρόμηση</vt:lpstr>
      <vt:lpstr>Δείκτες εποχικότητας</vt:lpstr>
      <vt:lpstr>Παράδειγμα (1 από 2)</vt:lpstr>
      <vt:lpstr>Παράδειγμα (2 από 2)</vt:lpstr>
      <vt:lpstr>Ζήτηση προηγούμενης περιόδου</vt:lpstr>
      <vt:lpstr>Αριθμητικός μέσος όρος</vt:lpstr>
      <vt:lpstr>Κινητός αριθμητικός μέσος όρος</vt:lpstr>
      <vt:lpstr>Παράδειγμα κινητού μέσου όρου (1 από 2)</vt:lpstr>
      <vt:lpstr>Παράδειγμα κινητού μέσου όρου (2 από 2)</vt:lpstr>
      <vt:lpstr>Παράδειγμα πρόβλεψης ζήτησης (1 από 2)</vt:lpstr>
      <vt:lpstr>Παράδειγμα πρόβλεψης ζήτησης (2 από 2)</vt:lpstr>
      <vt:lpstr>Παράδειγμα πρόβλεψης εποχικότητας (1 από 6)</vt:lpstr>
      <vt:lpstr>Παράδειγμα πρόβλεψης εποχικότητας (2 από 6)</vt:lpstr>
      <vt:lpstr>Παράδειγμα πρόβλεψης εποχικότητας (3 από 6)</vt:lpstr>
      <vt:lpstr>Παράδειγμα πρόβλεψης εποχικότητας (4 από 6)</vt:lpstr>
      <vt:lpstr>Παράδειγμα πρόβλεψης εποχικότητας (5 από 6)</vt:lpstr>
      <vt:lpstr>Παράδειγμα πρόβλεψης εποχικότητας (6 από 6)</vt:lpstr>
      <vt:lpstr>Συνολική ζήτηση ανά τρίμηνο με εποχικότητα</vt:lpstr>
      <vt:lpstr>Μέθοδος εκθετικής εξομάλυνσης (1 από 4)</vt:lpstr>
      <vt:lpstr>Μέθοδος εκθετικής εξομάλυνσης (2 από 4)</vt:lpstr>
      <vt:lpstr>Μέθοδος εκθετικής εξομάλυνσης (3 από 4)</vt:lpstr>
      <vt:lpstr>Μέθοδος εκθετικής εξομάλυνσης (4 από 4)</vt:lpstr>
      <vt:lpstr>Παράδειγμα πρόβλεψης</vt:lpstr>
      <vt:lpstr>Επίλυση με την μέθοδο εκθετικής εξομάλυνσης</vt:lpstr>
      <vt:lpstr>Επίδραση συντελεστή εξομάλυνσης στην πρόβλεψη</vt:lpstr>
      <vt:lpstr>Σφάλματα στις προβλέψεις  (1 από 3)</vt:lpstr>
      <vt:lpstr>Σφάλματα στις προβλέψεις  (2 από 3)</vt:lpstr>
      <vt:lpstr>Σφάλματα στις προβλέψεις  (3 από 3)</vt:lpstr>
      <vt:lpstr>Παράδειγμα</vt:lpstr>
      <vt:lpstr>Τέλος Ενότητας</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Διοίκηση Λειτουργιών  και Παραγωγής</dc:title>
  <dc:creator>user</dc:creator>
  <cp:lastModifiedBy>eLearning</cp:lastModifiedBy>
  <cp:revision>224</cp:revision>
  <dcterms:created xsi:type="dcterms:W3CDTF">2013-12-18T12:41:13Z</dcterms:created>
  <dcterms:modified xsi:type="dcterms:W3CDTF">2015-11-16T15:39:43Z</dcterms:modified>
</cp:coreProperties>
</file>