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30" r:id="rId2"/>
    <p:sldId id="257" r:id="rId3"/>
    <p:sldId id="319" r:id="rId4"/>
    <p:sldId id="320" r:id="rId5"/>
    <p:sldId id="321" r:id="rId6"/>
    <p:sldId id="258" r:id="rId7"/>
    <p:sldId id="299" r:id="rId8"/>
    <p:sldId id="322" r:id="rId9"/>
    <p:sldId id="298" r:id="rId10"/>
    <p:sldId id="323" r:id="rId11"/>
    <p:sldId id="324" r:id="rId12"/>
    <p:sldId id="259" r:id="rId13"/>
    <p:sldId id="300" r:id="rId14"/>
    <p:sldId id="301" r:id="rId15"/>
    <p:sldId id="325" r:id="rId16"/>
    <p:sldId id="302" r:id="rId17"/>
    <p:sldId id="326" r:id="rId18"/>
    <p:sldId id="306" r:id="rId19"/>
    <p:sldId id="327" r:id="rId20"/>
    <p:sldId id="328" r:id="rId21"/>
    <p:sldId id="329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50917-3D5D-4FCB-86C8-C29280A03437}" type="datetimeFigureOut">
              <a:rPr lang="el-GR" smtClean="0"/>
              <a:t>8/6/2015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FFC49-A98E-4B9B-BAA6-9A4EFF6298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3989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FFC49-A98E-4B9B-BAA6-9A4EFF629801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6276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757A-7A64-46C9-A9D9-FC65D5CFE83D}" type="datetime1">
              <a:rPr lang="el-GR" smtClean="0"/>
              <a:t>8/6/2015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808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E4EA-A3C1-4C57-B4A6-FBA8F5A0F43B}" type="datetime1">
              <a:rPr lang="el-GR" smtClean="0"/>
              <a:t>8/6/2015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329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DE5F-101B-4C0C-B0D1-C5DDC62DF9F9}" type="datetime1">
              <a:rPr lang="el-GR" smtClean="0"/>
              <a:t>8/6/2015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004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53FF3-95A0-483A-BB67-2F50A62A6214}" type="datetime1">
              <a:rPr lang="el-GR" smtClean="0"/>
              <a:t>8/6/2015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617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273A-F38D-429E-8AE8-9E4B511049EC}" type="datetime1">
              <a:rPr lang="el-GR" smtClean="0"/>
              <a:t>8/6/2015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7220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5848-4CA7-4188-ACF3-01CAB9F024D8}" type="datetime1">
              <a:rPr lang="el-GR" smtClean="0"/>
              <a:t>8/6/2015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656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ACD9-98AC-4EBF-81C0-EDE4D848A8E0}" type="datetime1">
              <a:rPr lang="el-GR" smtClean="0"/>
              <a:t>8/6/2015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9682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F5F5-40F4-4D38-BEAB-86E20A735125}" type="datetime1">
              <a:rPr lang="el-GR" smtClean="0"/>
              <a:t>8/6/2015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2082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C8F0-70D7-4DBC-8B6F-513272D26EA1}" type="datetime1">
              <a:rPr lang="el-GR" smtClean="0"/>
              <a:t>8/6/2015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0046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CB53-4031-4BCF-8095-04FADA284F25}" type="datetime1">
              <a:rPr lang="el-GR" smtClean="0"/>
              <a:t>8/6/2015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3954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8690-4FC1-4DD5-9BB8-A190E1CD0B58}" type="datetime1">
              <a:rPr lang="el-GR" smtClean="0"/>
              <a:t>8/6/2015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663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CA8BA-2D9F-4E9C-8321-DC4A53064C82}" type="datetime1">
              <a:rPr lang="el-GR" smtClean="0"/>
              <a:t>8/6/2015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664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1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png"/><Relationship Id="rId10" Type="http://schemas.openxmlformats.org/officeDocument/2006/relationships/image" Target="../media/image8.wmf"/><Relationship Id="rId9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1.wmf"/><Relationship Id="rId3" Type="http://schemas.openxmlformats.org/officeDocument/2006/relationships/oleObject" Target="../embeddings/oleObject6.bin"/><Relationship Id="rId7" Type="http://schemas.openxmlformats.org/officeDocument/2006/relationships/image" Target="../media/image12.png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11" Type="http://schemas.openxmlformats.org/officeDocument/2006/relationships/image" Target="../media/image15.png"/><Relationship Id="rId10" Type="http://schemas.openxmlformats.org/officeDocument/2006/relationships/oleObject" Target="../embeddings/oleObject8.bin"/><Relationship Id="rId4" Type="http://schemas.openxmlformats.org/officeDocument/2006/relationships/image" Target="../media/image9.wmf"/><Relationship Id="rId9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2393"/>
            <a:ext cx="7772400" cy="794519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l-GR" b="1" dirty="0" smtClean="0">
                <a:solidFill>
                  <a:schemeClr val="bg1"/>
                </a:solidFill>
              </a:rPr>
              <a:t>ΣΤΑΤΙΚΗ Ι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684512"/>
            <a:ext cx="9144000" cy="672480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chemeClr val="accent5">
                    <a:lumMod val="75000"/>
                  </a:schemeClr>
                </a:solidFill>
              </a:rPr>
              <a:t>Ενότητα 1</a:t>
            </a:r>
            <a:r>
              <a:rPr lang="el-GR" b="1" baseline="30000" dirty="0" smtClean="0">
                <a:solidFill>
                  <a:schemeClr val="accent5">
                    <a:lumMod val="75000"/>
                  </a:schemeClr>
                </a:solidFill>
              </a:rPr>
              <a:t>η</a:t>
            </a:r>
            <a:r>
              <a:rPr lang="el-GR" b="1" dirty="0" smtClean="0">
                <a:solidFill>
                  <a:schemeClr val="accent5">
                    <a:lumMod val="75000"/>
                  </a:schemeClr>
                </a:solidFill>
              </a:rPr>
              <a:t>: Ο ΔΙΣΚΟΣ ΚΑΙ Η ΔΟΚΟΣ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7504" y="3356992"/>
            <a:ext cx="889248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b="1" dirty="0" smtClean="0">
                <a:solidFill>
                  <a:schemeClr val="tx1"/>
                </a:solidFill>
              </a:rPr>
              <a:t>Διάλεξη: Εισαγωγή στις γραμμές επιρροής.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44016" y="4437112"/>
            <a:ext cx="889248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600" dirty="0" smtClean="0">
                <a:solidFill>
                  <a:schemeClr val="tx1"/>
                </a:solidFill>
              </a:rPr>
              <a:t>Καθηγητής Ε. Μυστακίδης</a:t>
            </a:r>
          </a:p>
          <a:p>
            <a:r>
              <a:rPr lang="el-GR" sz="2600" dirty="0" smtClean="0">
                <a:solidFill>
                  <a:schemeClr val="tx1"/>
                </a:solidFill>
              </a:rPr>
              <a:t>Τμήμα Πολιτικών Μηχανικών Π.Θ.</a:t>
            </a:r>
            <a:endParaRPr lang="el-GR" sz="2600" dirty="0">
              <a:solidFill>
                <a:schemeClr val="tx1"/>
              </a:solidFill>
            </a:endParaRPr>
          </a:p>
        </p:txBody>
      </p:sp>
      <p:pic>
        <p:nvPicPr>
          <p:cNvPr id="9" name="Picture 10" descr="Λογότυπο Πανεπιστήμιο Θεσσαλίας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800"/>
            <a:ext cx="1472164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2195737" y="404664"/>
            <a:ext cx="2664296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800" b="1" dirty="0" smtClean="0">
                <a:solidFill>
                  <a:schemeClr val="tx1"/>
                </a:solidFill>
              </a:rPr>
              <a:t>ΠΑΝΕΠΙΣΤΗΜΙΟ ΘΕΣΣΑΛΙΑΣ</a:t>
            </a:r>
            <a:endParaRPr lang="el-GR" sz="2800" b="1" dirty="0">
              <a:solidFill>
                <a:schemeClr val="tx1"/>
              </a:solidFill>
            </a:endParaRPr>
          </a:p>
        </p:txBody>
      </p:sp>
      <p:pic>
        <p:nvPicPr>
          <p:cNvPr id="22533" name="Picture 5" descr="Λογότυπο ανοιχτά ακαδημαϊκά μαθήματα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8353"/>
            <a:ext cx="2235695" cy="181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Εικόνα 3" descr="Λογότυπο ΕΣΠΑ 2007-2013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661248"/>
            <a:ext cx="4797921" cy="11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77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3610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2800" b="1" dirty="0" smtClean="0"/>
              <a:t>Παράδειγμα 1</a:t>
            </a:r>
            <a:r>
              <a:rPr lang="el-GR" sz="2800" b="1" baseline="30000" dirty="0" smtClean="0"/>
              <a:t>ο</a:t>
            </a:r>
            <a:r>
              <a:rPr lang="el-GR" sz="2800" b="1" dirty="0" smtClean="0"/>
              <a:t> – αποτίμηση γραμμής επιρροής για συγκεντρωμένο φορτίο</a:t>
            </a:r>
            <a:endParaRPr lang="el-GR" sz="2800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b="1" dirty="0" smtClean="0">
                <a:solidFill>
                  <a:schemeClr val="accent5">
                    <a:lumMod val="75000"/>
                  </a:schemeClr>
                </a:solidFill>
              </a:rPr>
              <a:t>Παράδειγμα αποτίμησης της γραμμής επιρροής [Μ</a:t>
            </a:r>
            <a:r>
              <a:rPr lang="en-US" sz="2600" b="1" baseline="-25000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  <a:r>
              <a:rPr lang="el-GR" sz="2600" b="1" dirty="0" smtClean="0">
                <a:solidFill>
                  <a:schemeClr val="accent5">
                    <a:lumMod val="75000"/>
                  </a:schemeClr>
                </a:solidFill>
              </a:rPr>
              <a:t>]:</a:t>
            </a:r>
          </a:p>
          <a:p>
            <a:pPr marL="0" indent="0">
              <a:buNone/>
            </a:pPr>
            <a:r>
              <a:rPr lang="el-GR" sz="2400" dirty="0" smtClean="0"/>
              <a:t>Έστω ότι το σημείο </a:t>
            </a:r>
            <a:r>
              <a:rPr lang="en-US" sz="2400" dirty="0" smtClean="0"/>
              <a:t>x </a:t>
            </a:r>
            <a:r>
              <a:rPr lang="el-GR" sz="2400" dirty="0" smtClean="0"/>
              <a:t>βρίσκεται σε απόσταση 2</a:t>
            </a:r>
            <a:r>
              <a:rPr lang="en-US" sz="2400" dirty="0" smtClean="0"/>
              <a:t>m </a:t>
            </a:r>
            <a:r>
              <a:rPr lang="el-GR" sz="2400" dirty="0" smtClean="0"/>
              <a:t>από το ελεύθερο άκρο του προβόλου και ζητούμενη είναι η τιμή της ροπής στο σημείο </a:t>
            </a:r>
            <a:r>
              <a:rPr lang="en-US" sz="2400" dirty="0" smtClean="0"/>
              <a:t>x</a:t>
            </a:r>
            <a:r>
              <a:rPr lang="el-GR" sz="2400" dirty="0" smtClean="0"/>
              <a:t> όταν στο φορέα δρουν δύο φορτία 10</a:t>
            </a:r>
            <a:r>
              <a:rPr lang="en-US" sz="2400" dirty="0" err="1" smtClean="0"/>
              <a:t>kN</a:t>
            </a:r>
            <a:r>
              <a:rPr lang="el-GR" sz="2400" dirty="0" smtClean="0"/>
              <a:t>, όπως φαίνεται στο σχήμα:</a:t>
            </a:r>
          </a:p>
        </p:txBody>
      </p:sp>
      <p:graphicFrame>
        <p:nvGraphicFramePr>
          <p:cNvPr id="11" name="Object 10" descr="Εικόνα προβόλου στον οποίο δρουν δύο φορτία 10kN και το σημείο x βρίσκεται στα 2m από το ελεύθερο άκρο του και η αντίσοιχη γραμμή επιρροής Μx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376376"/>
              </p:ext>
            </p:extLst>
          </p:nvPr>
        </p:nvGraphicFramePr>
        <p:xfrm>
          <a:off x="149269" y="3356992"/>
          <a:ext cx="3164101" cy="338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1" name="Picture (32-bit)" r:id="rId3" imgW="2467080" imgH="2638440" progId="MetafileCompanion32.Picture.1">
                  <p:embed/>
                </p:oleObj>
              </mc:Choice>
              <mc:Fallback>
                <p:oleObj name="Picture (32-bit)" r:id="rId3" imgW="2467080" imgH="263844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269" y="3356992"/>
                        <a:ext cx="3164101" cy="338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3360564" y="3418396"/>
            <a:ext cx="561662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Τότε, με βάση τη γραμμή επιρροής [Μ</a:t>
            </a:r>
            <a:r>
              <a:rPr lang="en-US" sz="2400" baseline="-25000" dirty="0" smtClean="0"/>
              <a:t>x</a:t>
            </a:r>
            <a:r>
              <a:rPr lang="el-GR" sz="2400" dirty="0" smtClean="0"/>
              <a:t>] υπολογίζεται: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36562" y="4354500"/>
                <a:ext cx="5664628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=10</m:t>
                      </m:r>
                      <m:r>
                        <a:rPr lang="el-GR" sz="2100" b="0" i="1" smtClean="0">
                          <a:latin typeface="Cambria Math"/>
                          <a:ea typeface="Cambria Math"/>
                        </a:rPr>
                        <m:t>∗</m:t>
                      </m:r>
                      <m:d>
                        <m:dPr>
                          <m:ctrlPr>
                            <a:rPr lang="en-US" sz="21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</m:e>
                      </m:d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+10∗</m:t>
                      </m:r>
                      <m:d>
                        <m:dPr>
                          <m:ctrlPr>
                            <a:rPr lang="en-US" sz="21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21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=−30</m:t>
                      </m:r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𝑘𝑁𝑚</m:t>
                      </m:r>
                    </m:oMath>
                  </m:oMathPara>
                </a14:m>
                <a:endParaRPr lang="el-GR" sz="21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562" y="4354500"/>
                <a:ext cx="5664628" cy="41549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899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3610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2800" b="1" dirty="0" smtClean="0"/>
              <a:t>Παράδειγμα 1</a:t>
            </a:r>
            <a:r>
              <a:rPr lang="el-GR" sz="2800" b="1" baseline="30000" dirty="0" smtClean="0"/>
              <a:t>ο</a:t>
            </a:r>
            <a:r>
              <a:rPr lang="el-GR" sz="2800" b="1" dirty="0" smtClean="0"/>
              <a:t> – αποτίμηση γραμμής επιρροής για κατανεμημένο φορτίο</a:t>
            </a:r>
            <a:endParaRPr lang="el-GR" sz="2800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Στην περίπτωση που αντί για συγκεντρωμένα φορτία, δρα στο φορέα κατανεμημένο φορτίο, όπως φαίνεται στο παρακάτω σχήμα, η αποτίμηση της γραμμής επιρροής γίνεται ως εξής: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52180" y="2564904"/>
            <a:ext cx="5616624" cy="33843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Χωρίζεται το κατανεμημένο φορτίο ανάλογα με τους «κλάδους» της γραμμής επιρροής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r>
              <a:rPr lang="el-GR" sz="2400" dirty="0" smtClean="0"/>
              <a:t>Υπολογίζεται για τον κάθε κλάδο η συνισταμένη του κατανεμημένου φορτίου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r>
              <a:rPr lang="el-GR" sz="2400" dirty="0" smtClean="0"/>
              <a:t>Η αποτίμηση της γραμμής επιρροής γίνεται τελικά με τις συνισταμένες κατά τα γνωστά: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79912" y="5805264"/>
                <a:ext cx="4220771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=10</m:t>
                      </m:r>
                      <m:r>
                        <a:rPr lang="el-GR" sz="2100" b="0" i="1" smtClean="0">
                          <a:latin typeface="Cambria Math"/>
                          <a:ea typeface="Cambria Math"/>
                        </a:rPr>
                        <m:t>∗</m:t>
                      </m:r>
                      <m:d>
                        <m:dPr>
                          <m:ctrlPr>
                            <a:rPr lang="en-US" sz="21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21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=−10</m:t>
                      </m:r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𝑘𝑁𝑚</m:t>
                      </m:r>
                    </m:oMath>
                  </m:oMathPara>
                </a14:m>
                <a:endParaRPr lang="el-GR" sz="21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5805264"/>
                <a:ext cx="4220771" cy="4154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11</a:t>
            </a:fld>
            <a:endParaRPr lang="el-GR"/>
          </a:p>
        </p:txBody>
      </p:sp>
      <p:graphicFrame>
        <p:nvGraphicFramePr>
          <p:cNvPr id="4" name="Object 3" descr="Εικόνα που περιγράφει τη διαδικασία της αποτίμησης της γραμμής επιρροής όταν στο φορέα δρά κατανεμημένο φορτίο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52501"/>
              </p:ext>
            </p:extLst>
          </p:nvPr>
        </p:nvGraphicFramePr>
        <p:xfrm>
          <a:off x="271709" y="2492896"/>
          <a:ext cx="3076155" cy="4293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6" name="Picture (32-bit)" r:id="rId6" imgW="2600280" imgH="3629160" progId="MetafileCompanion32.Picture.1">
                  <p:embed/>
                </p:oleObj>
              </mc:Choice>
              <mc:Fallback>
                <p:oleObj name="Picture (32-bit)" r:id="rId6" imgW="2600280" imgH="362916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1709" y="2492896"/>
                        <a:ext cx="3076155" cy="4293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165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2008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2800" b="1" dirty="0" smtClean="0"/>
              <a:t>Παράδειγμα 1</a:t>
            </a:r>
            <a:r>
              <a:rPr lang="el-GR" sz="2800" b="1" baseline="30000" dirty="0" smtClean="0"/>
              <a:t>ο</a:t>
            </a:r>
            <a:r>
              <a:rPr lang="el-GR" sz="2800" b="1" dirty="0" smtClean="0"/>
              <a:t> – αλλαγή μελετώμενης θέσης του φορέα</a:t>
            </a:r>
            <a:endParaRPr lang="el-GR" sz="28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579296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Αφού έχουν υπολογιστεί οι γραμμές επιρροής [</a:t>
            </a:r>
            <a:r>
              <a:rPr lang="en-US" sz="2400" dirty="0" err="1" smtClean="0"/>
              <a:t>Q</a:t>
            </a:r>
            <a:r>
              <a:rPr lang="en-US" sz="2400" baseline="-25000" dirty="0" err="1" smtClean="0"/>
              <a:t>x</a:t>
            </a:r>
            <a:r>
              <a:rPr lang="el-GR" sz="2400" dirty="0" smtClean="0"/>
              <a:t>]</a:t>
            </a:r>
            <a:r>
              <a:rPr lang="en-US" sz="2400" dirty="0" smtClean="0"/>
              <a:t> </a:t>
            </a:r>
            <a:r>
              <a:rPr lang="el-GR" sz="2400" dirty="0" smtClean="0"/>
              <a:t>και [Μ</a:t>
            </a:r>
            <a:r>
              <a:rPr lang="en-US" sz="2400" baseline="-25000" dirty="0" smtClean="0"/>
              <a:t>x</a:t>
            </a:r>
            <a:r>
              <a:rPr lang="el-GR" sz="2400" dirty="0" smtClean="0"/>
              <a:t>]</a:t>
            </a:r>
            <a:r>
              <a:rPr lang="en-US" sz="2400" dirty="0" smtClean="0"/>
              <a:t>, </a:t>
            </a:r>
            <a:r>
              <a:rPr lang="el-GR" sz="2400" dirty="0" smtClean="0"/>
              <a:t>εάν αλλάξει η μελετώμενη θέση του φορέα και από </a:t>
            </a:r>
            <a:r>
              <a:rPr lang="en-US" sz="2400" dirty="0" smtClean="0"/>
              <a:t>x </a:t>
            </a:r>
            <a:r>
              <a:rPr lang="el-GR" sz="2400" dirty="0" smtClean="0"/>
              <a:t>γίνει </a:t>
            </a:r>
            <a:r>
              <a:rPr lang="en-US" sz="2400" dirty="0" smtClean="0"/>
              <a:t>x’</a:t>
            </a:r>
            <a:r>
              <a:rPr lang="el-GR" sz="2400" dirty="0" smtClean="0"/>
              <a:t>, τότε πολύ εύκολα υπολογίζονται οι νέες γραμμές επιρροής </a:t>
            </a:r>
            <a:r>
              <a:rPr lang="el-GR" sz="2400" dirty="0"/>
              <a:t>[</a:t>
            </a:r>
            <a:r>
              <a:rPr lang="en-US" sz="2400" dirty="0" err="1" smtClean="0"/>
              <a:t>Q</a:t>
            </a:r>
            <a:r>
              <a:rPr lang="en-US" sz="2400" baseline="-25000" dirty="0" err="1" smtClean="0"/>
              <a:t>x</a:t>
            </a:r>
            <a:r>
              <a:rPr lang="el-GR" sz="2400" baseline="-25000" dirty="0" smtClean="0"/>
              <a:t>’</a:t>
            </a:r>
            <a:r>
              <a:rPr lang="el-GR" sz="2400" dirty="0" smtClean="0"/>
              <a:t>]</a:t>
            </a:r>
            <a:r>
              <a:rPr lang="en-US" sz="2400" dirty="0" smtClean="0"/>
              <a:t> </a:t>
            </a:r>
            <a:r>
              <a:rPr lang="el-GR" sz="2400" dirty="0"/>
              <a:t>και [Μ</a:t>
            </a:r>
            <a:r>
              <a:rPr lang="en-US" sz="2400" baseline="-25000" dirty="0" smtClean="0"/>
              <a:t>x</a:t>
            </a:r>
            <a:r>
              <a:rPr lang="el-GR" sz="2400" baseline="-25000" dirty="0" smtClean="0"/>
              <a:t>’</a:t>
            </a:r>
            <a:r>
              <a:rPr lang="el-GR" sz="2400" dirty="0" smtClean="0"/>
              <a:t>]:</a:t>
            </a:r>
          </a:p>
        </p:txBody>
      </p:sp>
      <p:graphicFrame>
        <p:nvGraphicFramePr>
          <p:cNvPr id="3" name="Object 2" descr="Εικόνα που παρουσιάζει τις γραμμές επιρροής της τέμνουσας στο x' και της ροπής στο x' λόγω μοναδιαίου φορτίου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650488"/>
              </p:ext>
            </p:extLst>
          </p:nvPr>
        </p:nvGraphicFramePr>
        <p:xfrm>
          <a:off x="827584" y="2420888"/>
          <a:ext cx="7190040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0" name="Picture (32-bit)" r:id="rId4" imgW="4867200" imgH="828720" progId="MetafileCompanion32.Picture.1">
                  <p:embed/>
                </p:oleObj>
              </mc:Choice>
              <mc:Fallback>
                <p:oleObj name="Picture (32-bit)" r:id="rId4" imgW="4867200" imgH="82872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7584" y="2420888"/>
                        <a:ext cx="7190040" cy="12241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3861048"/>
            <a:ext cx="8579296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Όταν το υπό μελέτη σημείο </a:t>
            </a:r>
            <a:r>
              <a:rPr lang="en-US" sz="2400" dirty="0" smtClean="0"/>
              <a:t>x </a:t>
            </a:r>
            <a:r>
              <a:rPr lang="el-GR" sz="2400" dirty="0" smtClean="0"/>
              <a:t>ταυτιστεί με το σημείο της στήριξης Β, τότε</a:t>
            </a:r>
            <a:r>
              <a:rPr lang="en-US" sz="2400" dirty="0" smtClean="0"/>
              <a:t> </a:t>
            </a:r>
            <a:r>
              <a:rPr lang="el-GR" sz="2400" dirty="0" smtClean="0"/>
              <a:t>ουσιαστικά, υπολογίζονται οι γραμμές επιρροής  των αντιδράσεων στο Β ([</a:t>
            </a:r>
            <a:r>
              <a:rPr lang="en-US" sz="2400" dirty="0"/>
              <a:t>B</a:t>
            </a:r>
            <a:r>
              <a:rPr lang="en-US" sz="2400" baseline="-25000" dirty="0" smtClean="0"/>
              <a:t>y</a:t>
            </a:r>
            <a:r>
              <a:rPr lang="el-GR" sz="2400" dirty="0" smtClean="0"/>
              <a:t>]</a:t>
            </a:r>
            <a:r>
              <a:rPr lang="en-US" sz="2400" dirty="0" smtClean="0"/>
              <a:t> </a:t>
            </a:r>
            <a:r>
              <a:rPr lang="el-GR" sz="2400" dirty="0" smtClean="0"/>
              <a:t>και [Μ</a:t>
            </a:r>
            <a:r>
              <a:rPr lang="en-US" sz="2400" baseline="-25000" dirty="0" smtClean="0"/>
              <a:t>B</a:t>
            </a:r>
            <a:r>
              <a:rPr lang="el-GR" sz="2400" dirty="0" smtClean="0"/>
              <a:t>]):</a:t>
            </a:r>
          </a:p>
        </p:txBody>
      </p:sp>
      <p:graphicFrame>
        <p:nvGraphicFramePr>
          <p:cNvPr id="6" name="Object 5" descr="Εικόνα που παρουσιάζει τις γραμμές επιρροής της αντίδρασης κατά y στη στήριξη Β και της ροπής στη στήριξη Β, λόγω μοναδιαίου φορτίου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851214"/>
              </p:ext>
            </p:extLst>
          </p:nvPr>
        </p:nvGraphicFramePr>
        <p:xfrm>
          <a:off x="971600" y="5229200"/>
          <a:ext cx="7344816" cy="1125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1" name="Picture (32-bit)" r:id="rId6" imgW="4038480" imgH="619200" progId="MetafileCompanion32.Picture.1">
                  <p:embed/>
                </p:oleObj>
              </mc:Choice>
              <mc:Fallback>
                <p:oleObj name="Picture (32-bit)" r:id="rId6" imgW="4038480" imgH="61920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71600" y="5229200"/>
                        <a:ext cx="7344816" cy="1125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498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Παράδειγμα 2</a:t>
            </a:r>
            <a:r>
              <a:rPr lang="el-GR" sz="2800" b="1" baseline="30000" dirty="0" smtClean="0"/>
              <a:t>ο</a:t>
            </a:r>
            <a:r>
              <a:rPr lang="el-GR" sz="2800" b="1" dirty="0" smtClean="0"/>
              <a:t> </a:t>
            </a:r>
            <a:endParaRPr lang="el-GR" sz="2800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2592288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u="sng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l-GR" sz="2400" b="1" u="sng" baseline="30000" dirty="0" smtClean="0">
                <a:solidFill>
                  <a:schemeClr val="accent5">
                    <a:lumMod val="75000"/>
                  </a:schemeClr>
                </a:solidFill>
              </a:rPr>
              <a:t>Ο</a:t>
            </a:r>
            <a:r>
              <a:rPr lang="el-GR" sz="2400" b="1" u="sng" dirty="0" smtClean="0">
                <a:solidFill>
                  <a:schemeClr val="accent5">
                    <a:lumMod val="75000"/>
                  </a:schemeClr>
                </a:solidFill>
              </a:rPr>
              <a:t> ΠΑΡΑΔΕΙΓΜΑ:</a:t>
            </a:r>
            <a:endParaRPr lang="el-GR" sz="2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1220" y="1556792"/>
            <a:ext cx="8701260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Έστω η αμφιέρειστη δοκός του σχήματος, στην οποία κινείται μοναδιαίο φορτίο σε όλο το μήκος της, </a:t>
            </a:r>
            <a:r>
              <a:rPr lang="en-US" sz="2400" dirty="0"/>
              <a:t>L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Τα ζητούμενα είναι οι γραμμές επιρροής [Α</a:t>
            </a:r>
            <a:r>
              <a:rPr lang="en-US" sz="2400" baseline="-25000" dirty="0" smtClean="0"/>
              <a:t>y</a:t>
            </a:r>
            <a:r>
              <a:rPr lang="el-GR" sz="2400" dirty="0" smtClean="0"/>
              <a:t>]</a:t>
            </a:r>
            <a:r>
              <a:rPr lang="en-US" sz="2400" dirty="0" smtClean="0"/>
              <a:t>, [B</a:t>
            </a:r>
            <a:r>
              <a:rPr lang="en-US" sz="2400" baseline="-25000" dirty="0" smtClean="0"/>
              <a:t>y</a:t>
            </a:r>
            <a:r>
              <a:rPr lang="en-US" sz="2400" dirty="0" smtClean="0"/>
              <a:t>], </a:t>
            </a:r>
            <a:r>
              <a:rPr lang="el-GR" sz="2400" dirty="0" smtClean="0"/>
              <a:t>[</a:t>
            </a:r>
            <a:r>
              <a:rPr lang="en-US" sz="2400" dirty="0" err="1" smtClean="0"/>
              <a:t>Q</a:t>
            </a:r>
            <a:r>
              <a:rPr lang="en-US" sz="2400" baseline="-25000" dirty="0" err="1" smtClean="0"/>
              <a:t>x</a:t>
            </a:r>
            <a:r>
              <a:rPr lang="el-GR" sz="2400" dirty="0" smtClean="0"/>
              <a:t>]</a:t>
            </a:r>
            <a:r>
              <a:rPr lang="el-GR" sz="2400" dirty="0"/>
              <a:t>,</a:t>
            </a:r>
            <a:r>
              <a:rPr lang="el-GR" sz="2400" dirty="0" smtClean="0"/>
              <a:t> [Μ</a:t>
            </a:r>
            <a:r>
              <a:rPr lang="en-US" sz="2400" baseline="-25000" dirty="0" smtClean="0"/>
              <a:t>x</a:t>
            </a:r>
            <a:r>
              <a:rPr lang="el-GR" sz="2400" dirty="0" smtClean="0"/>
              <a:t>]</a:t>
            </a:r>
            <a:r>
              <a:rPr lang="en-US" sz="2400" dirty="0" smtClean="0"/>
              <a:t>, </a:t>
            </a:r>
            <a:r>
              <a:rPr lang="el-GR" sz="2400" dirty="0" smtClean="0"/>
              <a:t>όπου </a:t>
            </a:r>
            <a:r>
              <a:rPr lang="en-US" sz="2400" dirty="0" smtClean="0"/>
              <a:t>x</a:t>
            </a:r>
            <a:r>
              <a:rPr lang="el-GR" sz="2400" dirty="0" smtClean="0"/>
              <a:t> ένα συγκεκριμένο σημείο πάνω στη δοκό.</a:t>
            </a:r>
          </a:p>
        </p:txBody>
      </p:sp>
      <p:graphicFrame>
        <p:nvGraphicFramePr>
          <p:cNvPr id="6" name="Object 5" descr="Εικόνα που παρουσιάζει αμφιέρειστη δοκό μήκους l, στην οποία ασκείται μοναδιαίο φορτίο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014658"/>
              </p:ext>
            </p:extLst>
          </p:nvPr>
        </p:nvGraphicFramePr>
        <p:xfrm>
          <a:off x="467544" y="3356992"/>
          <a:ext cx="5384460" cy="30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2" name="Picture (32-bit)" r:id="rId3" imgW="4714920" imgH="2647800" progId="MetafileCompanion32.Picture.1">
                  <p:embed/>
                </p:oleObj>
              </mc:Choice>
              <mc:Fallback>
                <p:oleObj name="Picture (32-bit)" r:id="rId3" imgW="4714920" imgH="264780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3356992"/>
                        <a:ext cx="5384460" cy="30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061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Παράδειγμα 2</a:t>
            </a:r>
            <a:r>
              <a:rPr lang="el-GR" sz="2800" b="1" baseline="30000" dirty="0" smtClean="0"/>
              <a:t>ο</a:t>
            </a:r>
            <a:r>
              <a:rPr lang="el-GR" sz="2800" b="1" dirty="0" smtClean="0"/>
              <a:t> – εύρεση των [Α</a:t>
            </a:r>
            <a:r>
              <a:rPr lang="en-US" sz="2800" b="1" baseline="-25000" dirty="0" smtClean="0"/>
              <a:t>y</a:t>
            </a:r>
            <a:r>
              <a:rPr lang="en-US" sz="2800" b="1" dirty="0" smtClean="0"/>
              <a:t>] </a:t>
            </a:r>
            <a:r>
              <a:rPr lang="el-GR" sz="2800" b="1" dirty="0"/>
              <a:t>και </a:t>
            </a:r>
            <a:r>
              <a:rPr lang="el-GR" sz="2800" b="1" dirty="0" smtClean="0"/>
              <a:t>[Β</a:t>
            </a:r>
            <a:r>
              <a:rPr lang="en-US" sz="2800" b="1" baseline="-25000" dirty="0" smtClean="0"/>
              <a:t>y</a:t>
            </a:r>
            <a:r>
              <a:rPr lang="en-US" sz="2800" b="1" dirty="0"/>
              <a:t>] </a:t>
            </a:r>
            <a:endParaRPr lang="el-GR" sz="28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7504" y="836712"/>
            <a:ext cx="9036496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Για τον υπολογισμό των </a:t>
            </a:r>
            <a:r>
              <a:rPr lang="el-GR" sz="2400" b="1" dirty="0">
                <a:solidFill>
                  <a:schemeClr val="accent5">
                    <a:lumMod val="75000"/>
                  </a:schemeClr>
                </a:solidFill>
              </a:rPr>
              <a:t>[Α</a:t>
            </a:r>
            <a:r>
              <a:rPr lang="en-US" sz="2400" b="1" baseline="-25000" dirty="0">
                <a:solidFill>
                  <a:schemeClr val="accent5">
                    <a:lumMod val="75000"/>
                  </a:schemeClr>
                </a:solidFill>
              </a:rPr>
              <a:t>y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] και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[B</a:t>
            </a:r>
            <a:r>
              <a:rPr lang="en-US" sz="2400" b="1" baseline="-25000" dirty="0">
                <a:solidFill>
                  <a:schemeClr val="accent5">
                    <a:lumMod val="75000"/>
                  </a:schemeClr>
                </a:solidFill>
              </a:rPr>
              <a:t>y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]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 πραγματοποιείται η ακόλουθη διερεύνηση: </a:t>
            </a:r>
            <a:endParaRPr lang="en-US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l-GR" sz="2400" dirty="0" smtClean="0"/>
              <a:t>Όταν ξ=0, τότε Α</a:t>
            </a:r>
            <a:r>
              <a:rPr lang="en-US" sz="2400" baseline="-25000" dirty="0" smtClean="0"/>
              <a:t>y</a:t>
            </a:r>
            <a:r>
              <a:rPr lang="en-US" sz="2400" dirty="0" smtClean="0"/>
              <a:t>=1 </a:t>
            </a:r>
            <a:r>
              <a:rPr lang="el-GR" sz="2400" dirty="0" smtClean="0"/>
              <a:t>και Β</a:t>
            </a:r>
            <a:r>
              <a:rPr lang="en-US" sz="2400" baseline="-25000" dirty="0" smtClean="0"/>
              <a:t>y</a:t>
            </a:r>
            <a:r>
              <a:rPr lang="en-US" sz="2400" dirty="0" smtClean="0"/>
              <a:t>=</a:t>
            </a:r>
            <a:r>
              <a:rPr lang="el-GR" sz="2400" dirty="0" smtClean="0"/>
              <a:t>0</a:t>
            </a:r>
          </a:p>
          <a:p>
            <a:r>
              <a:rPr lang="el-GR" sz="2400" dirty="0" smtClean="0"/>
              <a:t>Όταν ξ=</a:t>
            </a:r>
            <a:r>
              <a:rPr lang="en-US" sz="2400" dirty="0" smtClean="0"/>
              <a:t>L</a:t>
            </a:r>
            <a:r>
              <a:rPr lang="el-GR" sz="2400" dirty="0" smtClean="0"/>
              <a:t>, </a:t>
            </a:r>
            <a:r>
              <a:rPr lang="el-GR" sz="2400" dirty="0"/>
              <a:t>τότε Α</a:t>
            </a:r>
            <a:r>
              <a:rPr lang="en-US" sz="2400" baseline="-25000" dirty="0" smtClean="0"/>
              <a:t>y</a:t>
            </a:r>
            <a:r>
              <a:rPr lang="en-US" sz="2400" dirty="0" smtClean="0"/>
              <a:t>=0 </a:t>
            </a:r>
            <a:r>
              <a:rPr lang="el-GR" sz="2400" dirty="0"/>
              <a:t>και Β</a:t>
            </a:r>
            <a:r>
              <a:rPr lang="en-US" sz="2400" baseline="-25000" dirty="0" smtClean="0"/>
              <a:t>y</a:t>
            </a:r>
            <a:r>
              <a:rPr lang="en-US" sz="2400" dirty="0" smtClean="0"/>
              <a:t>=1</a:t>
            </a:r>
            <a:endParaRPr lang="el-GR" sz="2400" dirty="0"/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2" name="Object 1" descr="Εικόνα που παρουσιάζει τη γραμμή επιρροής της αντίδρασης κατά y στη στήριξη Α, λόγω μοναδιαίου φορτίου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281910"/>
              </p:ext>
            </p:extLst>
          </p:nvPr>
        </p:nvGraphicFramePr>
        <p:xfrm>
          <a:off x="107504" y="2564904"/>
          <a:ext cx="4359415" cy="25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3" name="Picture (32-bit)" r:id="rId3" imgW="2257560" imgH="1305000" progId="MetafileCompanion32.Picture.1">
                  <p:embed/>
                </p:oleObj>
              </mc:Choice>
              <mc:Fallback>
                <p:oleObj name="Picture (32-bit)" r:id="rId3" imgW="2257560" imgH="130500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4" y="2564904"/>
                        <a:ext cx="4359415" cy="2520000"/>
                      </a:xfrm>
                      <a:prstGeom prst="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 descr="Εικόνα που παρουσιάζει τη γραμμή επιρροής της αντίδρασης κατά y στη στήριξη Β, λόγω μοναδιαίου φορτίου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584209"/>
              </p:ext>
            </p:extLst>
          </p:nvPr>
        </p:nvGraphicFramePr>
        <p:xfrm>
          <a:off x="4732262" y="2564904"/>
          <a:ext cx="4304234" cy="25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4" name="Picture (32-bit)" r:id="rId5" imgW="2228760" imgH="1305000" progId="MetafileCompanion32.Picture.1">
                  <p:embed/>
                </p:oleObj>
              </mc:Choice>
              <mc:Fallback>
                <p:oleObj name="Picture (32-bit)" r:id="rId5" imgW="2228760" imgH="130500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32262" y="2564904"/>
                        <a:ext cx="4304234" cy="2520000"/>
                      </a:xfrm>
                      <a:prstGeom prst="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215008" y="5229200"/>
            <a:ext cx="8928992" cy="16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b="1" u="sng" dirty="0" smtClean="0">
                <a:solidFill>
                  <a:schemeClr val="accent5">
                    <a:lumMod val="75000"/>
                  </a:schemeClr>
                </a:solidFill>
              </a:rPr>
              <a:t>ΣΗΜΕΙΩΣΗ: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l-GR" sz="2400" dirty="0" smtClean="0"/>
              <a:t>όταν το μοναδιαίο φορτίο βρεθεί σε κάποιο ενδιάμεσο σημείο, η τιμή του θα μοιραστεί αντιστρόφως ανάλογα με τις αποστάσεις του από τις στηρίξεις Α και Β. </a:t>
            </a:r>
            <a:r>
              <a:rPr lang="el-GR" sz="2400" dirty="0"/>
              <a:t>Πάντα </a:t>
            </a:r>
            <a:r>
              <a:rPr lang="el-GR" sz="2400" dirty="0" smtClean="0"/>
              <a:t>όμως, το άθροισμα των </a:t>
            </a:r>
            <a:r>
              <a:rPr lang="el-GR" sz="2400" dirty="0"/>
              <a:t>[Α</a:t>
            </a:r>
            <a:r>
              <a:rPr lang="en-US" sz="2400" baseline="-25000" dirty="0"/>
              <a:t>y</a:t>
            </a:r>
            <a:r>
              <a:rPr lang="el-GR" sz="2400" dirty="0"/>
              <a:t>] και</a:t>
            </a:r>
            <a:r>
              <a:rPr lang="en-US" sz="2400" dirty="0"/>
              <a:t> [B</a:t>
            </a:r>
            <a:r>
              <a:rPr lang="en-US" sz="2400" baseline="-25000" dirty="0"/>
              <a:t>y</a:t>
            </a:r>
            <a:r>
              <a:rPr lang="en-US" sz="2400" dirty="0" smtClean="0"/>
              <a:t>]</a:t>
            </a:r>
            <a:r>
              <a:rPr lang="el-GR" sz="2400" dirty="0" smtClean="0"/>
              <a:t> θα είναι ίσο με τη μονάδα.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600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Παράδειγμα 2</a:t>
            </a:r>
            <a:r>
              <a:rPr lang="el-GR" sz="2800" b="1" baseline="30000" dirty="0" smtClean="0"/>
              <a:t>ο</a:t>
            </a:r>
            <a:r>
              <a:rPr lang="el-GR" sz="2800" b="1" dirty="0" smtClean="0"/>
              <a:t> – εύρεση των [</a:t>
            </a:r>
            <a:r>
              <a:rPr lang="en-US" sz="2800" b="1" dirty="0" err="1" smtClean="0"/>
              <a:t>Q</a:t>
            </a:r>
            <a:r>
              <a:rPr lang="en-US" sz="2800" b="1" baseline="-25000" dirty="0" err="1" smtClean="0"/>
              <a:t>x</a:t>
            </a:r>
            <a:r>
              <a:rPr lang="en-US" sz="2800" b="1" dirty="0" smtClean="0"/>
              <a:t>] </a:t>
            </a:r>
            <a:r>
              <a:rPr lang="el-GR" sz="2800" b="1" dirty="0"/>
              <a:t>και </a:t>
            </a:r>
            <a:r>
              <a:rPr lang="el-GR" sz="2800" b="1" dirty="0" smtClean="0"/>
              <a:t>[</a:t>
            </a:r>
            <a:r>
              <a:rPr lang="en-US" sz="2800" b="1" dirty="0" err="1" smtClean="0"/>
              <a:t>M</a:t>
            </a:r>
            <a:r>
              <a:rPr lang="en-US" sz="2800" b="1" baseline="-25000" dirty="0" err="1" smtClean="0"/>
              <a:t>x</a:t>
            </a:r>
            <a:r>
              <a:rPr lang="en-US" sz="2800" b="1" dirty="0" smtClean="0"/>
              <a:t>] </a:t>
            </a:r>
            <a:endParaRPr lang="el-GR" sz="28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7504" y="1196752"/>
            <a:ext cx="9036496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Για τον υπολογισμό των [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</a:rPr>
              <a:t>Q</a:t>
            </a:r>
            <a:r>
              <a:rPr lang="en-US" sz="2400" b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x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] και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 [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</a:rPr>
              <a:t>M</a:t>
            </a:r>
            <a:r>
              <a:rPr lang="en-US" sz="2400" b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x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]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 γίνεται τομή στο σημείο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, σχεδιάζεται το διάγραμμα ελευθέρου σώματος για τα δύο επιμέρους τμήματα και γίνεται η διάκριση των δύο χαρακτηριστικών διαστημάτων 0&lt;ξ&lt;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x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και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x&lt;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ξ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&lt;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L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, όπως φαίνεται στο σχήμα:</a:t>
            </a:r>
            <a:endParaRPr lang="en-US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3" name="Object 2" descr="Εικόνα που παρουσιάζει την τομή της αμφιέρειστης δοκού στο x και το διάγραμμα ελευθέρου σώματος για κάθε επιμέρους τμήμα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879117"/>
              </p:ext>
            </p:extLst>
          </p:nvPr>
        </p:nvGraphicFramePr>
        <p:xfrm>
          <a:off x="107505" y="3213224"/>
          <a:ext cx="8928992" cy="22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3" name="Picture (32-bit)" r:id="rId3" imgW="5048280" imgH="1171440" progId="MetafileCompanion32.Picture.1">
                  <p:embed/>
                </p:oleObj>
              </mc:Choice>
              <mc:Fallback>
                <p:oleObj name="Picture (32-bit)" r:id="rId3" imgW="5048280" imgH="117144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5" y="3213224"/>
                        <a:ext cx="8928992" cy="22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080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/>
              <a:t>Παράδειγμα 2</a:t>
            </a:r>
            <a:r>
              <a:rPr lang="el-GR" sz="2800" b="1" baseline="30000" dirty="0"/>
              <a:t>ο</a:t>
            </a:r>
            <a:r>
              <a:rPr lang="el-GR" sz="2800" b="1" dirty="0"/>
              <a:t> – </a:t>
            </a:r>
            <a:r>
              <a:rPr lang="el-GR" sz="2800" b="1" dirty="0" smtClean="0"/>
              <a:t>συσχετισμός των </a:t>
            </a:r>
            <a:r>
              <a:rPr lang="el-GR" sz="2800" b="1" dirty="0"/>
              <a:t>[</a:t>
            </a:r>
            <a:r>
              <a:rPr lang="en-US" sz="2800" b="1" dirty="0" err="1"/>
              <a:t>Q</a:t>
            </a:r>
            <a:r>
              <a:rPr lang="en-US" sz="2800" b="1" baseline="-25000" dirty="0" err="1"/>
              <a:t>x</a:t>
            </a:r>
            <a:r>
              <a:rPr lang="en-US" sz="2800" b="1" dirty="0"/>
              <a:t>] </a:t>
            </a:r>
            <a:r>
              <a:rPr lang="el-GR" sz="2800" b="1" dirty="0"/>
              <a:t>και [</a:t>
            </a:r>
            <a:r>
              <a:rPr lang="en-US" sz="2800" b="1" dirty="0" err="1"/>
              <a:t>M</a:t>
            </a:r>
            <a:r>
              <a:rPr lang="en-US" sz="2800" b="1" baseline="-25000" dirty="0" err="1"/>
              <a:t>x</a:t>
            </a:r>
            <a:r>
              <a:rPr lang="en-US" sz="2800" b="1" dirty="0"/>
              <a:t>] </a:t>
            </a:r>
            <a:r>
              <a:rPr lang="el-GR" sz="2800" b="1" dirty="0" smtClean="0"/>
              <a:t>με τη</a:t>
            </a:r>
            <a:r>
              <a:rPr lang="el-GR" sz="2800" b="1" dirty="0"/>
              <a:t> [Β</a:t>
            </a:r>
            <a:r>
              <a:rPr lang="en-US" sz="2800" b="1" baseline="-25000" dirty="0"/>
              <a:t>y</a:t>
            </a:r>
            <a:r>
              <a:rPr lang="en-US" sz="2800" b="1" dirty="0"/>
              <a:t>]</a:t>
            </a:r>
            <a:r>
              <a:rPr lang="el-GR" sz="2800" b="1" dirty="0" smtClean="0"/>
              <a:t> </a:t>
            </a:r>
            <a:endParaRPr lang="el-GR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1368152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0&lt;ξ&lt;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</a:p>
          <a:p>
            <a:pPr marL="0" indent="0">
              <a:buNone/>
            </a:pPr>
            <a:r>
              <a:rPr lang="el-GR" sz="2400" dirty="0" smtClean="0"/>
              <a:t>από εξίσωση προβολών και μηδενισμού ροπών στο δεξί τμήμα υπολογίζεται: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70753" y="2266113"/>
                <a:ext cx="2937151" cy="8748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1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1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1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1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  <m:r>
                        <a:rPr lang="en-US" sz="2100" i="1" smtClean="0">
                          <a:latin typeface="Cambria Math"/>
                        </a:rPr>
                        <m:t>=</m:t>
                      </m:r>
                      <m:r>
                        <a:rPr lang="en-US" sz="2100" b="0" i="1" smtClean="0">
                          <a:latin typeface="Cambria Math"/>
                        </a:rPr>
                        <m:t>0</m:t>
                      </m:r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21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sz="21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l-GR" sz="21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53" y="2266113"/>
                <a:ext cx="2937151" cy="8748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55576" y="2920348"/>
                <a:ext cx="5396285" cy="8748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1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1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1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1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nary>
                      <m:r>
                        <a:rPr lang="en-US" sz="2100" i="1" smtClean="0">
                          <a:latin typeface="Cambria Math"/>
                        </a:rPr>
                        <m:t>=</m:t>
                      </m:r>
                      <m:r>
                        <a:rPr lang="en-US" sz="2100" b="0" i="1" smtClean="0">
                          <a:latin typeface="Cambria Math"/>
                        </a:rPr>
                        <m:t>0</m:t>
                      </m:r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21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1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∗</m:t>
                      </m:r>
                      <m:sSub>
                        <m:sSubPr>
                          <m:ctrlPr>
                            <a:rPr lang="en-US" sz="21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l-GR" sz="2100" b="0" i="1" smtClean="0">
                          <a:latin typeface="Cambria Math"/>
                          <a:ea typeface="Cambria Math"/>
                        </a:rPr>
                        <m:t>ό</m:t>
                      </m:r>
                      <m:r>
                        <a:rPr lang="el-GR" sz="2100" b="0" i="1" smtClean="0">
                          <a:latin typeface="Cambria Math"/>
                          <a:ea typeface="Cambria Math"/>
                        </a:rPr>
                        <m:t>𝜋𝜊𝜐</m:t>
                      </m:r>
                      <m:r>
                        <a:rPr lang="el-GR" sz="2100" b="0" i="1" smtClean="0"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l-GR" sz="21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l-GR" sz="21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920348"/>
                <a:ext cx="5396285" cy="87485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/>
          <p:cNvSpPr txBox="1">
            <a:spLocks/>
          </p:cNvSpPr>
          <p:nvPr/>
        </p:nvSpPr>
        <p:spPr>
          <a:xfrm>
            <a:off x="326604" y="3996157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Ακολούθως, οι παραπάνω σχέσεις μετατρέπονται σε σχέσεις γραμμών επιρροής ως εξής: 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31840" y="4996877"/>
                <a:ext cx="1836528" cy="440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[</m:t>
                          </m:r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]=− [</m:t>
                      </m:r>
                      <m:sSub>
                        <m:sSubPr>
                          <m:ctrlPr>
                            <a:rPr lang="en-US" sz="21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lang="el-GR" sz="21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4996877"/>
                <a:ext cx="1836528" cy="440955"/>
              </a:xfrm>
              <a:prstGeom prst="rect">
                <a:avLst/>
              </a:prstGeom>
              <a:blipFill rotWithShape="1">
                <a:blip r:embed="rId6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31840" y="5580333"/>
                <a:ext cx="1853584" cy="440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[</m:t>
                          </m:r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]=</m:t>
                      </m:r>
                      <m:sSup>
                        <m:sSupPr>
                          <m:ctrlPr>
                            <a:rPr lang="en-US" sz="21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[</m:t>
                      </m:r>
                      <m:sSub>
                        <m:sSubPr>
                          <m:ctrlPr>
                            <a:rPr lang="en-US" sz="21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lang="el-GR" sz="21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5580333"/>
                <a:ext cx="1853584" cy="440955"/>
              </a:xfrm>
              <a:prstGeom prst="rect">
                <a:avLst/>
              </a:prstGeom>
              <a:blipFill rotWithShape="1">
                <a:blip r:embed="rId7"/>
                <a:stretch>
                  <a:fillRect b="-95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185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/>
              <a:t>Παράδειγμα 2</a:t>
            </a:r>
            <a:r>
              <a:rPr lang="el-GR" sz="2800" b="1" baseline="30000" dirty="0"/>
              <a:t>ο</a:t>
            </a:r>
            <a:r>
              <a:rPr lang="el-GR" sz="2800" b="1" dirty="0"/>
              <a:t> – </a:t>
            </a:r>
            <a:r>
              <a:rPr lang="el-GR" sz="2800" b="1" dirty="0" smtClean="0"/>
              <a:t>συσχετισμός των </a:t>
            </a:r>
            <a:r>
              <a:rPr lang="el-GR" sz="2800" b="1" dirty="0"/>
              <a:t>[</a:t>
            </a:r>
            <a:r>
              <a:rPr lang="en-US" sz="2800" b="1" dirty="0" err="1"/>
              <a:t>Q</a:t>
            </a:r>
            <a:r>
              <a:rPr lang="en-US" sz="2800" b="1" baseline="-25000" dirty="0" err="1"/>
              <a:t>x</a:t>
            </a:r>
            <a:r>
              <a:rPr lang="en-US" sz="2800" b="1" dirty="0"/>
              <a:t>] </a:t>
            </a:r>
            <a:r>
              <a:rPr lang="el-GR" sz="2800" b="1" dirty="0"/>
              <a:t>και [</a:t>
            </a:r>
            <a:r>
              <a:rPr lang="en-US" sz="2800" b="1" dirty="0" err="1"/>
              <a:t>M</a:t>
            </a:r>
            <a:r>
              <a:rPr lang="en-US" sz="2800" b="1" baseline="-25000" dirty="0" err="1"/>
              <a:t>x</a:t>
            </a:r>
            <a:r>
              <a:rPr lang="en-US" sz="2800" b="1" dirty="0"/>
              <a:t>] </a:t>
            </a:r>
            <a:r>
              <a:rPr lang="el-GR" sz="2800" b="1" dirty="0" smtClean="0"/>
              <a:t>με την [Α</a:t>
            </a:r>
            <a:r>
              <a:rPr lang="en-US" sz="2800" b="1" baseline="-25000" dirty="0" smtClean="0"/>
              <a:t>y</a:t>
            </a:r>
            <a:r>
              <a:rPr lang="en-US" sz="2800" b="1" dirty="0"/>
              <a:t>]</a:t>
            </a:r>
            <a:r>
              <a:rPr lang="el-GR" sz="2800" b="1" dirty="0" smtClean="0"/>
              <a:t> </a:t>
            </a:r>
            <a:endParaRPr lang="el-GR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136815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x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&lt;ξ&lt;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L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</a:p>
          <a:p>
            <a:pPr marL="0" indent="0">
              <a:buNone/>
            </a:pPr>
            <a:r>
              <a:rPr lang="el-GR" sz="2400" dirty="0" smtClean="0"/>
              <a:t>από εξίσωση προβολών και μηδενισμού ροπών στο αριστερό τμήμα υπολογίζεται: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27584" y="2246224"/>
                <a:ext cx="2752420" cy="8748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1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1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1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1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  <m:r>
                        <a:rPr lang="en-US" sz="2100" i="1" smtClean="0">
                          <a:latin typeface="Cambria Math"/>
                        </a:rPr>
                        <m:t>=</m:t>
                      </m:r>
                      <m:r>
                        <a:rPr lang="en-US" sz="2100" b="0" i="1" smtClean="0">
                          <a:latin typeface="Cambria Math"/>
                        </a:rPr>
                        <m:t>0</m:t>
                      </m:r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21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1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l-GR" sz="21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246224"/>
                <a:ext cx="2752420" cy="8748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56233" y="2986193"/>
                <a:ext cx="3283719" cy="8748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1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1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1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1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nary>
                      <m:r>
                        <a:rPr lang="en-US" sz="2100" i="1" smtClean="0">
                          <a:latin typeface="Cambria Math"/>
                        </a:rPr>
                        <m:t>=</m:t>
                      </m:r>
                      <m:r>
                        <a:rPr lang="en-US" sz="2100" b="0" i="1" smtClean="0">
                          <a:latin typeface="Cambria Math"/>
                        </a:rPr>
                        <m:t>0</m:t>
                      </m:r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21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∗</m:t>
                      </m:r>
                      <m:sSub>
                        <m:sSubPr>
                          <m:ctrlPr>
                            <a:rPr lang="en-US" sz="21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l-GR" sz="21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233" y="2986193"/>
                <a:ext cx="3283719" cy="87485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/>
          <p:cNvSpPr txBox="1">
            <a:spLocks/>
          </p:cNvSpPr>
          <p:nvPr/>
        </p:nvSpPr>
        <p:spPr>
          <a:xfrm>
            <a:off x="326604" y="3933056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Ακολούθως, οι παραπάνω σχέσεις μετατρέπονται σε σχέσεις γραμμών επιρροής ως εξής: 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11561" y="4869160"/>
                <a:ext cx="1592487" cy="440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[</m:t>
                          </m:r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]=[</m:t>
                      </m:r>
                      <m:sSub>
                        <m:sSubPr>
                          <m:ctrlPr>
                            <a:rPr lang="en-US" sz="21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lang="el-GR" sz="21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561" y="4869160"/>
                <a:ext cx="1592487" cy="440955"/>
              </a:xfrm>
              <a:prstGeom prst="rect">
                <a:avLst/>
              </a:prstGeom>
              <a:blipFill rotWithShape="1">
                <a:blip r:embed="rId6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19872" y="5436317"/>
                <a:ext cx="1841850" cy="440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[</m:t>
                          </m:r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]=</m:t>
                      </m:r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 [</m:t>
                      </m:r>
                      <m:sSub>
                        <m:sSubPr>
                          <m:ctrlPr>
                            <a:rPr lang="en-US" sz="21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lang="el-GR" sz="21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5436317"/>
                <a:ext cx="1841850" cy="440955"/>
              </a:xfrm>
              <a:prstGeom prst="rect">
                <a:avLst/>
              </a:prstGeom>
              <a:blipFill rotWithShape="1">
                <a:blip r:embed="rId7"/>
                <a:stretch>
                  <a:fillRect r="-331" b="-111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189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/>
              <a:t>Παράδειγμα 2</a:t>
            </a:r>
            <a:r>
              <a:rPr lang="el-GR" sz="2800" b="1" baseline="30000" dirty="0"/>
              <a:t>ο</a:t>
            </a:r>
            <a:r>
              <a:rPr lang="el-GR" sz="2800" b="1" dirty="0"/>
              <a:t> – </a:t>
            </a:r>
            <a:r>
              <a:rPr lang="el-GR" sz="2800" b="1" dirty="0" smtClean="0"/>
              <a:t>χάραξη της </a:t>
            </a:r>
            <a:r>
              <a:rPr lang="el-GR" sz="2800" b="1" dirty="0"/>
              <a:t>[</a:t>
            </a:r>
            <a:r>
              <a:rPr lang="en-US" sz="2800" b="1" dirty="0" err="1"/>
              <a:t>Q</a:t>
            </a:r>
            <a:r>
              <a:rPr lang="en-US" sz="2800" b="1" baseline="-25000" dirty="0" err="1"/>
              <a:t>x</a:t>
            </a:r>
            <a:r>
              <a:rPr lang="en-US" sz="2800" b="1" dirty="0" smtClean="0"/>
              <a:t>]</a:t>
            </a:r>
            <a:endParaRPr lang="el-GR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7504" y="980728"/>
            <a:ext cx="9036496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Με βάση τα παραπάνω χαράσσονται οι ζητούμενες γραμμές επιρροής: </a:t>
            </a:r>
            <a:endParaRPr lang="en-US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l-GR" sz="2400" dirty="0"/>
          </a:p>
        </p:txBody>
      </p:sp>
      <p:graphicFrame>
        <p:nvGraphicFramePr>
          <p:cNvPr id="3" name="Object 2" descr="Εικόνα που παρουσιάζει τις γραμμές επιρροής της αντίδρασης κατά y στη στήριξη Α,της αντίδρασης κατά y στη στήριξη Β και της τέμνουσας στο σημείο x, λόγω μοναδιαίου φορτίου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688425"/>
              </p:ext>
            </p:extLst>
          </p:nvPr>
        </p:nvGraphicFramePr>
        <p:xfrm>
          <a:off x="323528" y="1628800"/>
          <a:ext cx="5043537" cy="44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8" name="Picture (32-bit)" r:id="rId3" imgW="3067200" imgH="2714760" progId="MetafileCompanion32.Picture.1">
                  <p:embed/>
                </p:oleObj>
              </mc:Choice>
              <mc:Fallback>
                <p:oleObj name="Picture (32-bit)" r:id="rId3" imgW="3067200" imgH="271476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1628800"/>
                        <a:ext cx="5043537" cy="44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5940152" y="3861048"/>
            <a:ext cx="3168352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Όπως φαίνεται από την [</a:t>
            </a:r>
            <a:r>
              <a:rPr lang="en-US" sz="2400" dirty="0" err="1" smtClean="0"/>
              <a:t>Q</a:t>
            </a:r>
            <a:r>
              <a:rPr lang="en-US" sz="2400" baseline="-25000" dirty="0" err="1" smtClean="0"/>
              <a:t>x</a:t>
            </a:r>
            <a:r>
              <a:rPr lang="el-GR" sz="2400" dirty="0" smtClean="0"/>
              <a:t>]</a:t>
            </a:r>
            <a:r>
              <a:rPr lang="en-US" sz="2400" dirty="0" smtClean="0"/>
              <a:t>, </a:t>
            </a:r>
            <a:r>
              <a:rPr lang="el-GR" sz="2400" dirty="0" smtClean="0"/>
              <a:t>για οποιαδήποτε ενδιάμεσο σημείο ισχύει: </a:t>
            </a:r>
            <a:endParaRPr lang="en-US" sz="2400" dirty="0" smtClean="0"/>
          </a:p>
          <a:p>
            <a:pPr marL="0" indent="0">
              <a:buFont typeface="Arial" pitchFamily="34" charset="0"/>
              <a:buNone/>
            </a:pPr>
            <a:endParaRPr lang="el-G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40152" y="5524872"/>
                <a:ext cx="2954014" cy="718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den>
                      </m:f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1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1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1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100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den>
                      </m:f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1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sz="2100" i="1">
                              <a:latin typeface="Cambria Math"/>
                              <a:ea typeface="Cambria Math"/>
                            </a:rPr>
                            <m:t>𝐿</m:t>
                          </m:r>
                        </m:den>
                      </m:f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1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/>
                              <a:ea typeface="Cambria Math"/>
                            </a:rPr>
                            <m:t>𝐿</m:t>
                          </m:r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sz="2100" i="1">
                              <a:latin typeface="Cambria Math"/>
                              <a:ea typeface="Cambria Math"/>
                            </a:rPr>
                            <m:t>𝐿</m:t>
                          </m:r>
                        </m:den>
                      </m:f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l-GR" sz="21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5524872"/>
                <a:ext cx="2954014" cy="7182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639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/>
              <a:t>Παράδειγμα 2</a:t>
            </a:r>
            <a:r>
              <a:rPr lang="el-GR" sz="2800" b="1" baseline="30000" dirty="0"/>
              <a:t>ο</a:t>
            </a:r>
            <a:r>
              <a:rPr lang="el-GR" sz="2800" b="1" dirty="0"/>
              <a:t> – </a:t>
            </a:r>
            <a:r>
              <a:rPr lang="el-GR" sz="2800" b="1" dirty="0" smtClean="0"/>
              <a:t>χάραξη της [</a:t>
            </a:r>
            <a:r>
              <a:rPr lang="en-US" sz="2800" b="1" dirty="0" err="1"/>
              <a:t>M</a:t>
            </a:r>
            <a:r>
              <a:rPr lang="en-US" sz="2800" b="1" baseline="-25000" dirty="0" err="1"/>
              <a:t>x</a:t>
            </a:r>
            <a:r>
              <a:rPr lang="en-US" sz="2800" b="1" dirty="0" smtClean="0"/>
              <a:t>]</a:t>
            </a:r>
            <a:endParaRPr lang="el-GR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64088" y="1124744"/>
            <a:ext cx="36004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Οι δύο ευθείες που αποτελούν τους δύο κλάδους της [</a:t>
            </a:r>
            <a:r>
              <a:rPr lang="el-GR" sz="2400" dirty="0"/>
              <a:t>Μ</a:t>
            </a:r>
            <a:r>
              <a:rPr lang="en-US" sz="2400" baseline="-25000" dirty="0" smtClean="0"/>
              <a:t>x</a:t>
            </a:r>
            <a:r>
              <a:rPr lang="el-GR" sz="2400" dirty="0" smtClean="0"/>
              <a:t>]</a:t>
            </a:r>
            <a:r>
              <a:rPr lang="en-US" sz="2400" dirty="0" smtClean="0"/>
              <a:t>, </a:t>
            </a:r>
            <a:r>
              <a:rPr lang="el-GR" sz="2400" dirty="0" smtClean="0"/>
              <a:t>τέμνονται κάτω από το μελετώμενο σημείο </a:t>
            </a:r>
            <a:r>
              <a:rPr lang="en-US" sz="2400" dirty="0" smtClean="0"/>
              <a:t>x</a:t>
            </a:r>
            <a:r>
              <a:rPr lang="el-GR" sz="2400" dirty="0" smtClean="0"/>
              <a:t> και μάλιστα με τεταγμένη τη χαρακτηριστική τιμή </a:t>
            </a:r>
            <a:r>
              <a:rPr lang="en-US" sz="2400" dirty="0" err="1" smtClean="0"/>
              <a:t>x’x</a:t>
            </a:r>
            <a:r>
              <a:rPr lang="en-US" sz="2400" dirty="0" smtClean="0"/>
              <a:t>/</a:t>
            </a:r>
            <a:r>
              <a:rPr lang="en-US" sz="2400" dirty="0"/>
              <a:t>L</a:t>
            </a:r>
            <a:r>
              <a:rPr lang="en-US" sz="2400" dirty="0" smtClean="0"/>
              <a:t>.</a:t>
            </a:r>
            <a:r>
              <a:rPr lang="el-GR" sz="2400" dirty="0" smtClean="0"/>
              <a:t>  </a:t>
            </a:r>
            <a:endParaRPr lang="en-US" sz="2400" dirty="0" smtClean="0"/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Με το δεδομένο αυτό, χαράσσεται εύκολα η γραμμή επιρροής [Μ</a:t>
            </a:r>
            <a:r>
              <a:rPr lang="en-US" sz="2400" baseline="-25000" dirty="0"/>
              <a:t>x</a:t>
            </a:r>
            <a:r>
              <a:rPr lang="el-GR" sz="2400" dirty="0" smtClean="0"/>
              <a:t>]</a:t>
            </a:r>
            <a:r>
              <a:rPr lang="en-US" sz="2400" dirty="0" smtClean="0"/>
              <a:t>, </a:t>
            </a:r>
            <a:r>
              <a:rPr lang="el-GR" sz="2400" dirty="0" smtClean="0"/>
              <a:t>για οποιοδήποτε σημείο </a:t>
            </a:r>
            <a:r>
              <a:rPr lang="en-US" sz="2400" dirty="0" smtClean="0"/>
              <a:t>x </a:t>
            </a:r>
            <a:r>
              <a:rPr lang="el-GR" sz="2400" dirty="0" smtClean="0"/>
              <a:t>μιας </a:t>
            </a:r>
            <a:r>
              <a:rPr lang="el-GR" sz="2400" dirty="0" err="1" smtClean="0"/>
              <a:t>αμφιέρειστης</a:t>
            </a:r>
            <a:r>
              <a:rPr lang="el-GR" sz="2400" dirty="0" smtClean="0"/>
              <a:t> δοκού.</a:t>
            </a:r>
            <a:endParaRPr lang="el-GR" sz="2400" dirty="0"/>
          </a:p>
        </p:txBody>
      </p:sp>
      <p:graphicFrame>
        <p:nvGraphicFramePr>
          <p:cNvPr id="3" name="Object 2" descr="Εικόνα που παρουσιάζει τις γραμμές επιρροής της αντίδρασης κατά y στη στήριξη Α,της αντίδρασης κατά y στη στήριξη Β και της ροπής στο σημείο x, λόγω μοναδιαίου φορτίου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187610"/>
              </p:ext>
            </p:extLst>
          </p:nvPr>
        </p:nvGraphicFramePr>
        <p:xfrm>
          <a:off x="107505" y="1269368"/>
          <a:ext cx="5112567" cy="54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1" name="Picture (32-bit)" r:id="rId3" imgW="3000240" imgH="2886120" progId="MetafileCompanion32.Picture.1">
                  <p:embed/>
                </p:oleObj>
              </mc:Choice>
              <mc:Fallback>
                <p:oleObj name="Picture (32-bit)" r:id="rId3" imgW="3000240" imgH="288612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5" y="1269368"/>
                        <a:ext cx="5112567" cy="54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145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Γραμμές επιρροής – ορισμός </a:t>
            </a:r>
            <a:endParaRPr lang="el-G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579296" cy="2592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u="sng" dirty="0" smtClean="0">
                <a:solidFill>
                  <a:schemeClr val="accent5">
                    <a:lumMod val="75000"/>
                  </a:schemeClr>
                </a:solidFill>
              </a:rPr>
              <a:t>ΓΡΑΜΜΕΣ ΕΠΙΡΡΟΗΣ: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l-GR" sz="2400" dirty="0" smtClean="0"/>
              <a:t>διαγράμματα διαφορετικής φύσης από τα ήδη γνωστά διαγράμματα </a:t>
            </a:r>
            <a:r>
              <a:rPr lang="en-US" sz="2400" dirty="0" smtClean="0"/>
              <a:t>M, Q, N</a:t>
            </a:r>
            <a:r>
              <a:rPr lang="el-GR" sz="2400" dirty="0"/>
              <a:t> </a:t>
            </a:r>
            <a:r>
              <a:rPr lang="el-GR" sz="2400" dirty="0" smtClean="0"/>
              <a:t>που δείχνουν τι συμβαίνει σε ολόκληρο το φορέα για κάποια φόρτιση.</a:t>
            </a:r>
          </a:p>
          <a:p>
            <a:pPr marL="0" indent="0">
              <a:buNone/>
            </a:pPr>
            <a:r>
              <a:rPr lang="el-GR" sz="2400" dirty="0" smtClean="0"/>
              <a:t>Οι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γραμμές επιρροής </a:t>
            </a:r>
            <a:r>
              <a:rPr lang="el-GR" sz="2400" dirty="0" smtClean="0"/>
              <a:t>χαράσσονται όταν ζητούμενη είναι η καταπόνηση σε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συγκεκριμένα μόνο σημεία </a:t>
            </a:r>
            <a:r>
              <a:rPr lang="el-GR" sz="2400" dirty="0" smtClean="0"/>
              <a:t>ενός φορέα, π.χ. η αντίδραση Β</a:t>
            </a:r>
            <a:r>
              <a:rPr lang="en-US" sz="2400" baseline="-25000" dirty="0" smtClean="0"/>
              <a:t>y</a:t>
            </a:r>
            <a:r>
              <a:rPr lang="en-US" sz="2400" dirty="0" smtClean="0"/>
              <a:t> </a:t>
            </a:r>
            <a:r>
              <a:rPr lang="el-GR" sz="2400" dirty="0" smtClean="0"/>
              <a:t>στη στήριξη ή η ροπή στο σημείο Γ για το φορτίο Ρ. </a:t>
            </a:r>
          </a:p>
          <a:p>
            <a:pPr marL="0" indent="0">
              <a:buNone/>
            </a:pPr>
            <a:endParaRPr lang="el-GR" sz="2400" dirty="0" smtClean="0"/>
          </a:p>
        </p:txBody>
      </p:sp>
      <p:graphicFrame>
        <p:nvGraphicFramePr>
          <p:cNvPr id="4" name="Object 3" descr="Εικόνα αμφιέρειστης δοκού πάνω στην οποία ασκείται κατακόρυφο φορτίο P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554728"/>
              </p:ext>
            </p:extLst>
          </p:nvPr>
        </p:nvGraphicFramePr>
        <p:xfrm>
          <a:off x="2123728" y="3356992"/>
          <a:ext cx="4748163" cy="1714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5" name="Picture (32-bit)" r:id="rId3" imgW="2295360" imgH="828720" progId="MetafileCompanion32.Picture.1">
                  <p:embed/>
                </p:oleObj>
              </mc:Choice>
              <mc:Fallback>
                <p:oleObj name="Picture (32-bit)" r:id="rId3" imgW="2295360" imgH="82872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3728" y="3356992"/>
                        <a:ext cx="4748163" cy="17140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221680" y="5301208"/>
            <a:ext cx="8784976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Χαρακτηριστικό των περιπτώσεων για τις οποίες ζητείται η γραμμή επιρροής είναι ότι το αίτιο, δηλαδή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το φορτίο κινείται πάνω στο φορέα</a:t>
            </a:r>
            <a:r>
              <a:rPr lang="el-GR" sz="2400" dirty="0" smtClean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72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Παράδειγμα 3</a:t>
            </a:r>
            <a:r>
              <a:rPr lang="el-GR" sz="2800" b="1" baseline="30000" dirty="0" smtClean="0"/>
              <a:t>ο</a:t>
            </a:r>
            <a:r>
              <a:rPr lang="el-GR" sz="2800" b="1" dirty="0" smtClean="0"/>
              <a:t> </a:t>
            </a:r>
            <a:endParaRPr lang="el-GR" sz="2800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2592288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u="sng" dirty="0" smtClean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el-GR" sz="2400" b="1" u="sng" baseline="30000" dirty="0" smtClean="0">
                <a:solidFill>
                  <a:schemeClr val="accent5">
                    <a:lumMod val="75000"/>
                  </a:schemeClr>
                </a:solidFill>
              </a:rPr>
              <a:t>Ο</a:t>
            </a:r>
            <a:r>
              <a:rPr lang="el-GR" sz="2400" b="1" u="sng" dirty="0" smtClean="0">
                <a:solidFill>
                  <a:schemeClr val="accent5">
                    <a:lumMod val="75000"/>
                  </a:schemeClr>
                </a:solidFill>
              </a:rPr>
              <a:t> ΠΑΡΑΔΕΙΓΜΑ:</a:t>
            </a:r>
            <a:endParaRPr lang="el-GR" sz="2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1220" y="1556792"/>
            <a:ext cx="8701260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Έστω η </a:t>
            </a:r>
            <a:r>
              <a:rPr lang="el-GR" sz="2400" dirty="0" err="1" smtClean="0"/>
              <a:t>αμφιπροέχουσα</a:t>
            </a:r>
            <a:r>
              <a:rPr lang="el-GR" sz="2400" dirty="0" smtClean="0"/>
              <a:t> δοκός του σχήματος.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Αποδεικνύεται εύκολα ότι οι γραμμές επιρροής</a:t>
            </a:r>
            <a:r>
              <a:rPr lang="el-GR" sz="2400" dirty="0"/>
              <a:t> </a:t>
            </a:r>
            <a:r>
              <a:rPr lang="el-GR" sz="2400" dirty="0" smtClean="0"/>
              <a:t>[Α</a:t>
            </a:r>
            <a:r>
              <a:rPr lang="en-US" sz="2400" baseline="-25000" dirty="0" smtClean="0"/>
              <a:t>y</a:t>
            </a:r>
            <a:r>
              <a:rPr lang="el-GR" sz="2400" dirty="0" smtClean="0"/>
              <a:t>]</a:t>
            </a:r>
            <a:r>
              <a:rPr lang="en-US" sz="2400" dirty="0" smtClean="0"/>
              <a:t>, [B</a:t>
            </a:r>
            <a:r>
              <a:rPr lang="en-US" sz="2400" baseline="-25000" dirty="0" smtClean="0"/>
              <a:t>y</a:t>
            </a:r>
            <a:r>
              <a:rPr lang="en-US" sz="2400" dirty="0" smtClean="0"/>
              <a:t>], </a:t>
            </a:r>
            <a:r>
              <a:rPr lang="el-GR" sz="2400" dirty="0" smtClean="0"/>
              <a:t>[</a:t>
            </a:r>
            <a:r>
              <a:rPr lang="en-US" sz="2400" dirty="0" err="1" smtClean="0"/>
              <a:t>Q</a:t>
            </a:r>
            <a:r>
              <a:rPr lang="en-US" sz="2400" baseline="-25000" dirty="0" err="1" smtClean="0"/>
              <a:t>x</a:t>
            </a:r>
            <a:r>
              <a:rPr lang="el-GR" sz="2400" dirty="0" smtClean="0"/>
              <a:t>]</a:t>
            </a:r>
            <a:r>
              <a:rPr lang="el-GR" sz="2400" dirty="0"/>
              <a:t>,</a:t>
            </a:r>
            <a:r>
              <a:rPr lang="el-GR" sz="2400" dirty="0" smtClean="0"/>
              <a:t> [Μ</a:t>
            </a:r>
            <a:r>
              <a:rPr lang="en-US" sz="2400" baseline="-25000" dirty="0" smtClean="0"/>
              <a:t>x</a:t>
            </a:r>
            <a:r>
              <a:rPr lang="el-GR" sz="2400" dirty="0" smtClean="0"/>
              <a:t>]</a:t>
            </a:r>
            <a:r>
              <a:rPr lang="el-GR" sz="2400" dirty="0"/>
              <a:t> </a:t>
            </a:r>
            <a:r>
              <a:rPr lang="el-GR" sz="2400" dirty="0" smtClean="0"/>
              <a:t>κάθε αμφιπροέχουσας δοκού κατασκευάζονται με επέκταση των αντίστοιχων γραμμών επιρροής της αμφιέρειστης, στις περιοχές των δύο προβόλων.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Το ίδιο ισχύει βέβαια και για τις </a:t>
            </a:r>
            <a:r>
              <a:rPr lang="el-GR" sz="2400" dirty="0" err="1" smtClean="0"/>
              <a:t>μονοπροέχουσες</a:t>
            </a:r>
            <a:r>
              <a:rPr lang="el-GR" sz="2400" dirty="0" smtClean="0"/>
              <a:t> δοκούς.</a:t>
            </a:r>
          </a:p>
        </p:txBody>
      </p:sp>
      <p:graphicFrame>
        <p:nvGraphicFramePr>
          <p:cNvPr id="3" name="Object 2" descr="Εικόνα που παρουσιάζει αμφιπροέχουσα δοκό, στην οποία ασκείται μοναδιαίο φορτίο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511820"/>
              </p:ext>
            </p:extLst>
          </p:nvPr>
        </p:nvGraphicFramePr>
        <p:xfrm>
          <a:off x="1215393" y="4401108"/>
          <a:ext cx="6652913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2" name="Picture (32-bit)" r:id="rId3" imgW="3238560" imgH="876240" progId="MetafileCompanion32.Picture.1">
                  <p:embed/>
                </p:oleObj>
              </mc:Choice>
              <mc:Fallback>
                <p:oleObj name="Picture (32-bit)" r:id="rId3" imgW="3238560" imgH="87624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5393" y="4401108"/>
                        <a:ext cx="6652913" cy="18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384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9208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2800" b="1" dirty="0" smtClean="0"/>
              <a:t>Παράδειγμα 3</a:t>
            </a:r>
            <a:r>
              <a:rPr lang="el-GR" sz="2800" b="1" baseline="30000" dirty="0" smtClean="0"/>
              <a:t>ο</a:t>
            </a:r>
            <a:r>
              <a:rPr lang="el-GR" sz="2800" b="1" dirty="0" smtClean="0"/>
              <a:t> – χάραξη γραμμών επιρροής αμφιπροέχουσας δοκού</a:t>
            </a:r>
            <a:endParaRPr lang="el-GR" sz="2800" b="1" dirty="0"/>
          </a:p>
        </p:txBody>
      </p:sp>
      <p:graphicFrame>
        <p:nvGraphicFramePr>
          <p:cNvPr id="6" name="Object 5" descr="Εικόνα που παρουσιάζει τις γραμμές επιρροής της αντίδρασης κατά y στη στήριξη Α,της αντίδρασης κατά y στη στήριξη Β, της τέμνουσας στο σημείο x και της ροπής στο σημείο x, λόγω μοναδιαίου φορτίου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606370"/>
              </p:ext>
            </p:extLst>
          </p:nvPr>
        </p:nvGraphicFramePr>
        <p:xfrm>
          <a:off x="1259632" y="908720"/>
          <a:ext cx="6342545" cy="595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6" name="Picture (32-bit)" r:id="rId3" imgW="3238560" imgH="3038400" progId="MetafileCompanion32.Picture.1">
                  <p:embed/>
                </p:oleObj>
              </mc:Choice>
              <mc:Fallback>
                <p:oleObj name="Picture (32-bit)" r:id="rId3" imgW="3238560" imgH="303840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9632" y="908720"/>
                        <a:ext cx="6342545" cy="595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610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Η θεώρηση του μοναδιαίου φορτίου</a:t>
            </a:r>
            <a:endParaRPr lang="el-G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579296" cy="2592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Για την εύρεση μιας γραμμής επιρροής αρχικά θεωρείται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μοναδιαίο φορτίο </a:t>
            </a:r>
            <a:r>
              <a:rPr lang="el-GR" sz="2400" dirty="0" smtClean="0"/>
              <a:t>με σταθερή κατακόρυφη διεύθυνση που κινείται πάνω στο φορέα.</a:t>
            </a:r>
          </a:p>
          <a:p>
            <a:pPr marL="0" indent="0">
              <a:buNone/>
            </a:pPr>
            <a:endParaRPr lang="el-GR" sz="2400" dirty="0" smtClean="0"/>
          </a:p>
        </p:txBody>
      </p:sp>
      <p:graphicFrame>
        <p:nvGraphicFramePr>
          <p:cNvPr id="10" name="Object 9" descr="Εικόνα της γραμμής επιρροής της ροπής στο σημείο Γ της αμφιέρειστης δοκού λόγω μοναδιαίου φορτίου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016030"/>
              </p:ext>
            </p:extLst>
          </p:nvPr>
        </p:nvGraphicFramePr>
        <p:xfrm>
          <a:off x="678902" y="2349112"/>
          <a:ext cx="7277474" cy="20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9" name="Picture (32-bit)" r:id="rId3" imgW="5676840" imgH="1628640" progId="MetafileCompanion32.Picture.1">
                  <p:embed/>
                </p:oleObj>
              </mc:Choice>
              <mc:Fallback>
                <p:oleObj name="Picture (32-bit)" r:id="rId3" imgW="5676840" imgH="162864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8902" y="2349112"/>
                        <a:ext cx="7277474" cy="208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 descr="Σχήμα βέλος."/>
          <p:cNvSpPr/>
          <p:nvPr/>
        </p:nvSpPr>
        <p:spPr>
          <a:xfrm>
            <a:off x="251887" y="4869160"/>
            <a:ext cx="281795" cy="268608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72290" y="4725144"/>
            <a:ext cx="8548766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Η γραμμή επιρροής</a:t>
            </a:r>
            <a:r>
              <a:rPr lang="el-GR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l-GR" sz="2400" dirty="0" smtClean="0"/>
              <a:t>[Μ</a:t>
            </a:r>
            <a:r>
              <a:rPr lang="el-GR" sz="2400" baseline="-25000" dirty="0" smtClean="0"/>
              <a:t>Γ</a:t>
            </a:r>
            <a:r>
              <a:rPr lang="el-GR" sz="2400" dirty="0" smtClean="0"/>
              <a:t>] του σχήματος (όπως και κάθε γραμμή επιρροής)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αφορά αποκλειστικά και μόνο ένα σημείο</a:t>
            </a:r>
            <a:r>
              <a:rPr lang="el-GR" sz="2400" dirty="0" smtClean="0"/>
              <a:t>, (εδώ το σημείο Γ)</a:t>
            </a:r>
            <a:r>
              <a:rPr lang="en-US" sz="2400" dirty="0" smtClean="0"/>
              <a:t> </a:t>
            </a:r>
            <a:r>
              <a:rPr lang="el-GR" sz="2400" dirty="0" smtClean="0"/>
              <a:t>και δείχνει πόση είναι η ροπή στο σημείο αυτό, όταν το μοναδιαίο φορτίο βρίσκεται στη θέση α, β ή γενικά, σε οποιαδήποτε θέση πάνω στο φορέα.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1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Χάραξη της γραμμής επιρροής</a:t>
            </a:r>
            <a:endParaRPr lang="el-GR" sz="2800" b="1" dirty="0"/>
          </a:p>
        </p:txBody>
      </p:sp>
      <p:sp>
        <p:nvSpPr>
          <p:cNvPr id="7" name="Right Arrow 6" descr="Σχήμα βέλος."/>
          <p:cNvSpPr/>
          <p:nvPr/>
        </p:nvSpPr>
        <p:spPr>
          <a:xfrm>
            <a:off x="251886" y="1052736"/>
            <a:ext cx="281795" cy="268608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" y="980728"/>
            <a:ext cx="8579296" cy="2664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Για να χαραχθεί μια γραμμή επιρροής πρέπει να καθοριστούν τα ακόλουθα: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/>
              <a:t>Το ζητούμενο μέγεθος έντασης (π.χ. Μ, </a:t>
            </a:r>
            <a:r>
              <a:rPr lang="en-US" sz="2400" dirty="0" smtClean="0"/>
              <a:t>Q </a:t>
            </a:r>
            <a:r>
              <a:rPr lang="el-GR" sz="2400" dirty="0" smtClean="0"/>
              <a:t>κ.λ.π.)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/>
              <a:t>Η θέση πάνω στο φορέα για την οποία ζητείται η γραμμή επιρροής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/>
              <a:t>Η διαδρομή του μοναδιαίου φορτίου.</a:t>
            </a:r>
          </a:p>
          <a:p>
            <a:pPr marL="457200" indent="-457200">
              <a:buFont typeface="+mj-lt"/>
              <a:buAutoNum type="arabicPeriod"/>
            </a:pPr>
            <a:endParaRPr lang="el-GR" sz="2400" dirty="0" smtClean="0"/>
          </a:p>
          <a:p>
            <a:pPr marL="0" indent="0">
              <a:buNone/>
            </a:pPr>
            <a:endParaRPr lang="el-GR" sz="24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07504" y="3717032"/>
            <a:ext cx="8928992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b="1" u="sng" dirty="0" smtClean="0">
                <a:solidFill>
                  <a:schemeClr val="accent5">
                    <a:lumMod val="75000"/>
                  </a:schemeClr>
                </a:solidFill>
              </a:rPr>
              <a:t>ΣΗΜΕΙΩΣΗ: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Οι γραμμές επιρροής των ισοστατικών φορέων αποτελούνται πάντα από ευθύγραμμα τμήματα που ενώνονται μεταξύ τους.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Οι γραμμές επιρροής των υπερστατικών φορέων είναι καμπύλες. </a:t>
            </a: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867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Αποτίμηση της γραμμής επιρροής</a:t>
            </a:r>
            <a:endParaRPr lang="el-GR" sz="2800" b="1" dirty="0"/>
          </a:p>
        </p:txBody>
      </p:sp>
      <p:sp>
        <p:nvSpPr>
          <p:cNvPr id="7" name="Right Arrow 6" descr="Σχήμα βέλος."/>
          <p:cNvSpPr/>
          <p:nvPr/>
        </p:nvSpPr>
        <p:spPr>
          <a:xfrm>
            <a:off x="251886" y="1052736"/>
            <a:ext cx="281795" cy="268608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" y="980728"/>
            <a:ext cx="8579296" cy="56886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400" dirty="0" smtClean="0"/>
              <a:t>Αφού χαραχθεί η ζητούμενη γραμμή επιρροής, μπορεί να χρησιμοποιηθεί για τον υπολογισμό του μεγέθους στο οποίο αντιστοιχεί για άλλα φορτία, μέσω της διαδικασίας της </a:t>
            </a:r>
            <a:r>
              <a:rPr lang="el-GR" sz="2400" b="1" u="sng" dirty="0" smtClean="0">
                <a:solidFill>
                  <a:schemeClr val="accent5">
                    <a:lumMod val="75000"/>
                  </a:schemeClr>
                </a:solidFill>
              </a:rPr>
              <a:t>αποτίμησης της γραμμής επιρροής</a:t>
            </a:r>
            <a:r>
              <a:rPr lang="el-GR" sz="2400" dirty="0" smtClean="0"/>
              <a:t>.</a:t>
            </a:r>
          </a:p>
          <a:p>
            <a:r>
              <a:rPr lang="el-GR" sz="2400" dirty="0" smtClean="0"/>
              <a:t>Για να βρεθεί το ζητούμενο εντατικό μέγεθος στη συγκεκριμένη θέση του φορέα για φορτίο Ρ≠1, πολλαπλασιάζονται οι τεταγμένες της γραμμής επιρροής με την τιμή του φορτίου Ρ.</a:t>
            </a:r>
          </a:p>
          <a:p>
            <a:r>
              <a:rPr lang="el-GR" sz="2400" dirty="0"/>
              <a:t>Ε</a:t>
            </a:r>
            <a:r>
              <a:rPr lang="el-GR" sz="2400" dirty="0" smtClean="0"/>
              <a:t>άν το αρχικό πρόβλημα περιλαμβάνει δύο διαφορετικά φορτία Ρ</a:t>
            </a:r>
            <a:r>
              <a:rPr lang="el-GR" sz="2400" baseline="-25000" dirty="0" smtClean="0"/>
              <a:t>1</a:t>
            </a:r>
            <a:r>
              <a:rPr lang="el-GR" sz="2400" dirty="0" smtClean="0"/>
              <a:t>, Ρ</a:t>
            </a:r>
            <a:r>
              <a:rPr lang="el-GR" sz="2400" baseline="-25000" dirty="0" smtClean="0"/>
              <a:t>2</a:t>
            </a:r>
            <a:r>
              <a:rPr lang="el-GR" sz="2400" dirty="0" smtClean="0"/>
              <a:t> </a:t>
            </a:r>
            <a:r>
              <a:rPr lang="el-GR" sz="2400" dirty="0"/>
              <a:t>≠</a:t>
            </a:r>
            <a:r>
              <a:rPr lang="el-GR" sz="2400" dirty="0" smtClean="0"/>
              <a:t>1 που δρουν ταυτόχρονα, θα πρέπει να πολλαπλασιαστεί η τιμή της Ρ</a:t>
            </a:r>
            <a:r>
              <a:rPr lang="el-GR" sz="2400" baseline="-25000" dirty="0" smtClean="0"/>
              <a:t>1 </a:t>
            </a:r>
            <a:r>
              <a:rPr lang="el-GR" sz="2400" dirty="0" smtClean="0"/>
              <a:t>με την τεταγμένη της γραμμής επιρροής που αντιστοιχεί στην Ρ</a:t>
            </a:r>
            <a:r>
              <a:rPr lang="el-GR" sz="2400" baseline="-25000" dirty="0" smtClean="0"/>
              <a:t>1 </a:t>
            </a:r>
            <a:r>
              <a:rPr lang="el-GR" sz="2400" dirty="0" smtClean="0"/>
              <a:t>και η τιμή της</a:t>
            </a:r>
            <a:r>
              <a:rPr lang="el-GR" sz="2400" dirty="0"/>
              <a:t> </a:t>
            </a:r>
            <a:r>
              <a:rPr lang="el-GR" sz="2400" dirty="0" smtClean="0"/>
              <a:t>Ρ</a:t>
            </a:r>
            <a:r>
              <a:rPr lang="el-GR" sz="2400" baseline="-25000" dirty="0" smtClean="0"/>
              <a:t>2</a:t>
            </a:r>
            <a:r>
              <a:rPr lang="el-GR" sz="2400" dirty="0" smtClean="0"/>
              <a:t> με την τεταγμένη της γραμμής επιρροής που αντιστοιχεί στην</a:t>
            </a:r>
            <a:r>
              <a:rPr lang="el-GR" sz="2400" dirty="0"/>
              <a:t> </a:t>
            </a:r>
            <a:r>
              <a:rPr lang="el-GR" sz="2400" dirty="0" smtClean="0"/>
              <a:t>Ρ</a:t>
            </a:r>
            <a:r>
              <a:rPr lang="el-GR" sz="2400" baseline="-25000" dirty="0" smtClean="0"/>
              <a:t>2</a:t>
            </a:r>
            <a:r>
              <a:rPr lang="el-GR" sz="2400" dirty="0" smtClean="0"/>
              <a:t> και τέλος να προστεθούν τα αποτελέσματα.</a:t>
            </a:r>
          </a:p>
          <a:p>
            <a:r>
              <a:rPr lang="el-GR" sz="2400" dirty="0" smtClean="0"/>
              <a:t>Η αποτίμηση της γραμμής επιρροής βασίζεται στην εφαρμογή της αρχής της επαλληλίας. </a:t>
            </a:r>
          </a:p>
          <a:p>
            <a:pPr marL="0" indent="0">
              <a:buNone/>
            </a:pPr>
            <a:endParaRPr lang="el-GR" sz="2400" dirty="0" smtClean="0"/>
          </a:p>
          <a:p>
            <a:pPr marL="457200" indent="-457200">
              <a:buFont typeface="+mj-lt"/>
              <a:buAutoNum type="arabicPeriod"/>
            </a:pPr>
            <a:endParaRPr lang="el-GR" sz="2400" dirty="0" smtClean="0"/>
          </a:p>
          <a:p>
            <a:pPr marL="0" indent="0">
              <a:buNone/>
            </a:pPr>
            <a:endParaRPr lang="el-G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426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Παράδειγμα 1</a:t>
            </a:r>
            <a:r>
              <a:rPr lang="el-GR" sz="2800" b="1" baseline="30000" dirty="0" smtClean="0"/>
              <a:t>ο</a:t>
            </a:r>
            <a:r>
              <a:rPr lang="el-GR" sz="2800" b="1" dirty="0" smtClean="0"/>
              <a:t> </a:t>
            </a:r>
            <a:endParaRPr lang="el-GR" sz="2800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2592288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u="sng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l-GR" sz="2400" b="1" u="sng" baseline="30000" dirty="0" smtClean="0">
                <a:solidFill>
                  <a:schemeClr val="accent5">
                    <a:lumMod val="75000"/>
                  </a:schemeClr>
                </a:solidFill>
              </a:rPr>
              <a:t>Ο</a:t>
            </a:r>
            <a:r>
              <a:rPr lang="el-GR" sz="2400" b="1" u="sng" dirty="0" smtClean="0">
                <a:solidFill>
                  <a:schemeClr val="accent5">
                    <a:lumMod val="75000"/>
                  </a:schemeClr>
                </a:solidFill>
              </a:rPr>
              <a:t> ΠΑΡΑΔΕΙΓΜΑ:</a:t>
            </a:r>
            <a:endParaRPr lang="el-GR" sz="2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91220" y="1556792"/>
            <a:ext cx="5964956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Έστω ο πρόβολος του σχήματος, στον οποίο κινείται μοναδιαίο φορτίο σε όλο το μήκος του, </a:t>
            </a:r>
            <a:r>
              <a:rPr lang="en-US" sz="2400" dirty="0" smtClean="0"/>
              <a:t>L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Τα ζητούμενα είναι οι γραμμές επιρροής [</a:t>
            </a:r>
            <a:r>
              <a:rPr lang="en-US" sz="2400" dirty="0" err="1" smtClean="0"/>
              <a:t>Q</a:t>
            </a:r>
            <a:r>
              <a:rPr lang="en-US" sz="2400" baseline="-25000" dirty="0" err="1" smtClean="0"/>
              <a:t>x</a:t>
            </a:r>
            <a:r>
              <a:rPr lang="el-GR" sz="2400" dirty="0" smtClean="0"/>
              <a:t>]</a:t>
            </a:r>
            <a:r>
              <a:rPr lang="en-US" sz="2400" dirty="0" smtClean="0"/>
              <a:t> </a:t>
            </a:r>
            <a:r>
              <a:rPr lang="el-GR" sz="2400" dirty="0" smtClean="0"/>
              <a:t>και [Μ</a:t>
            </a:r>
            <a:r>
              <a:rPr lang="en-US" sz="2400" baseline="-25000" dirty="0" smtClean="0"/>
              <a:t>x</a:t>
            </a:r>
            <a:r>
              <a:rPr lang="el-GR" sz="2400" dirty="0" smtClean="0"/>
              <a:t>]</a:t>
            </a:r>
            <a:r>
              <a:rPr lang="en-US" sz="2400" dirty="0" smtClean="0"/>
              <a:t>, </a:t>
            </a:r>
            <a:r>
              <a:rPr lang="el-GR" sz="2400" dirty="0" smtClean="0"/>
              <a:t>όπου </a:t>
            </a:r>
            <a:r>
              <a:rPr lang="en-US" sz="2400" dirty="0" smtClean="0"/>
              <a:t>x</a:t>
            </a:r>
            <a:r>
              <a:rPr lang="el-GR" sz="2400" dirty="0" smtClean="0"/>
              <a:t> ένα συγκεκριμένο σημείο.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Αρχικά, πρέπει να θεωρηθεί σύστημα συντεταγμένων ξ, που τοποθετείται στο άκρο του φορέα και συνδέεται με τη θέση του μοναδιαίου φορτίου (άρα το ξ δεν είναι σταθερό).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Ακολούθως, διακρίνονται δύο χαρακτηριστικά διαστήματα ανάλογα με τη θέση του φορτίου: 0&lt;ξ&lt;</a:t>
            </a:r>
            <a:r>
              <a:rPr lang="en-US" sz="2400" dirty="0" smtClean="0"/>
              <a:t>x</a:t>
            </a:r>
            <a:r>
              <a:rPr lang="el-GR" sz="2400" dirty="0" smtClean="0"/>
              <a:t> και </a:t>
            </a:r>
            <a:r>
              <a:rPr lang="en-US" sz="2400" dirty="0" smtClean="0"/>
              <a:t>x&lt;</a:t>
            </a:r>
            <a:r>
              <a:rPr lang="el-GR" sz="2400" dirty="0" smtClean="0"/>
              <a:t>ξ&lt;</a:t>
            </a:r>
            <a:r>
              <a:rPr lang="en-US" sz="2400" dirty="0"/>
              <a:t>L</a:t>
            </a:r>
            <a:r>
              <a:rPr lang="en-US" sz="2400" dirty="0" smtClean="0"/>
              <a:t>.</a:t>
            </a:r>
            <a:endParaRPr lang="el-GR" sz="2400" dirty="0" smtClean="0"/>
          </a:p>
        </p:txBody>
      </p:sp>
      <p:graphicFrame>
        <p:nvGraphicFramePr>
          <p:cNvPr id="7" name="Object 6" descr="Εικόνα του προβόλου στον οποίο ασκείται μοναδιαίο φορτίο σε όλο το μήκος του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635359"/>
              </p:ext>
            </p:extLst>
          </p:nvPr>
        </p:nvGraphicFramePr>
        <p:xfrm>
          <a:off x="6049292" y="1314342"/>
          <a:ext cx="2987204" cy="305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0" name="Picture (32-bit)" r:id="rId3" imgW="2238480" imgH="2286000" progId="MetafileCompanion32.Picture.1">
                  <p:embed/>
                </p:oleObj>
              </mc:Choice>
              <mc:Fallback>
                <p:oleObj name="Picture (32-bit)" r:id="rId3" imgW="2238480" imgH="228600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49292" y="1314342"/>
                        <a:ext cx="2987204" cy="3050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88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Παράδειγμα 1</a:t>
            </a:r>
            <a:r>
              <a:rPr lang="el-GR" sz="2800" b="1" baseline="30000" dirty="0" smtClean="0"/>
              <a:t>ο</a:t>
            </a:r>
            <a:r>
              <a:rPr lang="el-GR" sz="2800" b="1" dirty="0" smtClean="0"/>
              <a:t> – εύρεση του [</a:t>
            </a:r>
            <a:r>
              <a:rPr lang="en-US" sz="2800" b="1" dirty="0" err="1" smtClean="0"/>
              <a:t>Q</a:t>
            </a:r>
            <a:r>
              <a:rPr lang="en-US" sz="2800" b="1" baseline="-25000" dirty="0" err="1" smtClean="0"/>
              <a:t>x</a:t>
            </a:r>
            <a:r>
              <a:rPr lang="en-US" sz="2800" b="1" dirty="0" smtClean="0"/>
              <a:t>]</a:t>
            </a:r>
            <a:endParaRPr lang="el-GR" sz="28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5008" y="980728"/>
            <a:ext cx="8821488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Γίνεται μια τομή στο φορέα, στο σημείο </a:t>
            </a:r>
            <a:r>
              <a:rPr lang="en-US" sz="2400" dirty="0" smtClean="0"/>
              <a:t>x </a:t>
            </a:r>
            <a:r>
              <a:rPr lang="el-GR" sz="2400" dirty="0" smtClean="0"/>
              <a:t>και κατασκευάζεται το διάγραμμα ελευθέρου σώματος για το πρώτο τμήμα. Στη συνέχεια, για το τμήμα αυτό εφαρμόζεται η συνθήκη ισορροπίας προβολών των δυνάμεων στην κατακόρυφη διεύθυνση για την εύρεση του [</a:t>
            </a:r>
            <a:r>
              <a:rPr lang="en-US" sz="2400" dirty="0" err="1" smtClean="0"/>
              <a:t>Q</a:t>
            </a:r>
            <a:r>
              <a:rPr lang="en-US" sz="2400" baseline="-25000" dirty="0" err="1" smtClean="0"/>
              <a:t>x</a:t>
            </a:r>
            <a:r>
              <a:rPr lang="el-GR" sz="2400" dirty="0" smtClean="0"/>
              <a:t>]</a:t>
            </a:r>
            <a:r>
              <a:rPr lang="en-US" sz="2400" dirty="0" smtClean="0"/>
              <a:t> </a:t>
            </a:r>
            <a:r>
              <a:rPr lang="el-GR" sz="2400" dirty="0" smtClean="0"/>
              <a:t>και η συνθήκη μηδενισμού των ροπών για την εύρεση του [Μ</a:t>
            </a:r>
            <a:r>
              <a:rPr lang="en-US" sz="2400" baseline="-25000" dirty="0" smtClean="0"/>
              <a:t>x</a:t>
            </a:r>
            <a:r>
              <a:rPr lang="el-GR" sz="2400" dirty="0" smtClean="0"/>
              <a:t>]</a:t>
            </a:r>
            <a:r>
              <a:rPr lang="en-US" sz="2400" dirty="0" smtClean="0"/>
              <a:t> </a:t>
            </a:r>
            <a:r>
              <a:rPr lang="el-GR" sz="2400" dirty="0" smtClean="0"/>
              <a:t>για καθένα από τα δύο χαρακτηριστικά διαστήματα, ξεχωριστά.</a:t>
            </a:r>
            <a:endParaRPr lang="el-GR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9328" y="3470300"/>
            <a:ext cx="4236764" cy="1110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Για την </a:t>
            </a:r>
            <a:r>
              <a:rPr lang="el-GR" sz="2400" b="1" dirty="0">
                <a:solidFill>
                  <a:schemeClr val="accent5">
                    <a:lumMod val="75000"/>
                  </a:schemeClr>
                </a:solidFill>
              </a:rPr>
              <a:t>εύρεση του [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Q</a:t>
            </a:r>
            <a:r>
              <a:rPr lang="en-US" sz="2400" b="1" baseline="-25000" dirty="0" err="1">
                <a:solidFill>
                  <a:schemeClr val="accent5">
                    <a:lumMod val="75000"/>
                  </a:schemeClr>
                </a:solidFill>
              </a:rPr>
              <a:t>x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]:  </a:t>
            </a:r>
          </a:p>
          <a:p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0&lt;ξ&lt;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4842" y="4282337"/>
                <a:ext cx="4585230" cy="8748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1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1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1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1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  <m:r>
                        <a:rPr lang="en-US" sz="2100" i="1" smtClean="0">
                          <a:latin typeface="Cambria Math"/>
                        </a:rPr>
                        <m:t>=</m:t>
                      </m:r>
                      <m:r>
                        <a:rPr lang="en-US" sz="2100" b="0" i="1" smtClean="0">
                          <a:latin typeface="Cambria Math"/>
                        </a:rPr>
                        <m:t>0</m:t>
                      </m:r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⇒1+</m:t>
                      </m:r>
                      <m:sSub>
                        <m:sSubPr>
                          <m:ctrlPr>
                            <a:rPr lang="en-US" sz="21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=0⇒</m:t>
                      </m:r>
                      <m:sSub>
                        <m:sSubPr>
                          <m:ctrlPr>
                            <a:rPr lang="en-US" sz="21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=−1</m:t>
                      </m:r>
                    </m:oMath>
                  </m:oMathPara>
                </a14:m>
                <a:endParaRPr lang="el-GR" sz="21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42" y="4282337"/>
                <a:ext cx="4585230" cy="87485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 descr="Εικόνα που δείχνει την τομή στο σημείο x του προβόλου και συγκεκριμένα το τμήμα αριστερά του x όπου ασκείται το μοναδιαίο φορτίο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788490"/>
              </p:ext>
            </p:extLst>
          </p:nvPr>
        </p:nvGraphicFramePr>
        <p:xfrm>
          <a:off x="5940152" y="3284984"/>
          <a:ext cx="1803156" cy="2275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0" name="Picture (32-bit)" r:id="rId6" imgW="1380960" imgH="1743120" progId="MetafileCompanion32.Picture.1">
                  <p:embed/>
                </p:oleObj>
              </mc:Choice>
              <mc:Fallback>
                <p:oleObj name="Picture (32-bit)" r:id="rId6" imgW="1380960" imgH="174312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40152" y="3284984"/>
                        <a:ext cx="1803156" cy="2275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355800" y="5204668"/>
            <a:ext cx="4236764" cy="816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x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&lt;ξ&lt;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55576" y="5708466"/>
                <a:ext cx="2590581" cy="8748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1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1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1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1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  <m:r>
                        <a:rPr lang="en-US" sz="2100" i="1" smtClean="0">
                          <a:latin typeface="Cambria Math"/>
                        </a:rPr>
                        <m:t>=</m:t>
                      </m:r>
                      <m:r>
                        <a:rPr lang="en-US" sz="2100" b="0" i="1" smtClean="0">
                          <a:latin typeface="Cambria Math"/>
                        </a:rPr>
                        <m:t>0</m:t>
                      </m:r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21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l-GR" sz="21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708466"/>
                <a:ext cx="2590581" cy="87485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 descr="Εικόνα που δείχνει την τομή στο σημείο x του προβόλου και συγκεκριμένα το τμήμα αριστερά του x, όταν δεν ασκείται εκεί το μοναδιαίο φορτίο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908905"/>
              </p:ext>
            </p:extLst>
          </p:nvPr>
        </p:nvGraphicFramePr>
        <p:xfrm>
          <a:off x="3544392" y="4725144"/>
          <a:ext cx="1803400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1" name="Picture (32-bit)" r:id="rId9" imgW="1380960" imgH="1743120" progId="MetafileCompanion32.Picture.1">
                  <p:embed/>
                </p:oleObj>
              </mc:Choice>
              <mc:Fallback>
                <p:oleObj name="Picture (32-bit)" r:id="rId9" imgW="1380960" imgH="1743120" progId="MetafileCompanion32.Picture.1">
                  <p:embed/>
                  <p:pic>
                    <p:nvPicPr>
                      <p:cNvPr id="0" name="Object 4" descr="Εικόνα που δείχνει την τομή στο σημείο x του προβόλου και συγκεκριμένα το τμήμα αριστερά του x όπου ασκείται το μοναδιαίο φορτίο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4392" y="4725144"/>
                        <a:ext cx="1803400" cy="227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830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Παράδειγμα 1</a:t>
            </a:r>
            <a:r>
              <a:rPr lang="el-GR" sz="2800" b="1" baseline="30000" dirty="0" smtClean="0"/>
              <a:t>ο</a:t>
            </a:r>
            <a:r>
              <a:rPr lang="el-GR" sz="2800" b="1" dirty="0" smtClean="0"/>
              <a:t> – εύρεση του [</a:t>
            </a:r>
            <a:r>
              <a:rPr lang="en-US" sz="2800" b="1" dirty="0" err="1" smtClean="0"/>
              <a:t>M</a:t>
            </a:r>
            <a:r>
              <a:rPr lang="en-US" sz="2800" b="1" baseline="-25000" dirty="0" err="1" smtClean="0"/>
              <a:t>x</a:t>
            </a:r>
            <a:r>
              <a:rPr lang="en-US" sz="2800" b="1" dirty="0" smtClean="0"/>
              <a:t>]</a:t>
            </a:r>
            <a:endParaRPr lang="el-GR" sz="28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9328" y="1166044"/>
            <a:ext cx="4236764" cy="1758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Για την </a:t>
            </a:r>
            <a:r>
              <a:rPr lang="el-GR" sz="2400" b="1" dirty="0">
                <a:solidFill>
                  <a:schemeClr val="accent5">
                    <a:lumMod val="75000"/>
                  </a:schemeClr>
                </a:solidFill>
              </a:rPr>
              <a:t>εύρεση του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</a:rPr>
              <a:t>M</a:t>
            </a:r>
            <a:r>
              <a:rPr lang="en-US" sz="2400" b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x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]:  </a:t>
            </a:r>
          </a:p>
          <a:p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0&lt;ξ&lt;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</a:p>
        </p:txBody>
      </p:sp>
      <p:graphicFrame>
        <p:nvGraphicFramePr>
          <p:cNvPr id="2" name="Object 1" descr="Εικόνα που δείχνει τη θετική φορά της ροπής προς τα δεξιά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572927"/>
              </p:ext>
            </p:extLst>
          </p:nvPr>
        </p:nvGraphicFramePr>
        <p:xfrm>
          <a:off x="209328" y="2110159"/>
          <a:ext cx="423863" cy="670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33" name="Picture (32-bit)" r:id="rId3" imgW="846456" imgH="1344801" progId="MetafileCompanion32.Picture.1">
                  <p:embed/>
                </p:oleObj>
              </mc:Choice>
              <mc:Fallback>
                <p:oleObj name="Picture (32-bit)" r:id="rId3" imgW="846456" imgH="1344801" progId="MetafileCompanion32.Picture.1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28" y="2110159"/>
                        <a:ext cx="423863" cy="6707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55576" y="1988840"/>
                <a:ext cx="5720412" cy="8748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1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1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1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1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nary>
                      <m:r>
                        <a:rPr lang="en-US" sz="2100" i="1" smtClean="0">
                          <a:latin typeface="Cambria Math"/>
                        </a:rPr>
                        <m:t>=</m:t>
                      </m:r>
                      <m:r>
                        <a:rPr lang="en-US" sz="2100" b="0" i="1" smtClean="0">
                          <a:latin typeface="Cambria Math"/>
                        </a:rPr>
                        <m:t>0</m:t>
                      </m:r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⇒1</m:t>
                      </m:r>
                      <m:d>
                        <m:dPr>
                          <m:ctrlPr>
                            <a:rPr lang="en-US" sz="21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l-GR" sz="2100" b="0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</m:d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1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=0⇒</m:t>
                      </m:r>
                      <m:sSub>
                        <m:sSubPr>
                          <m:ctrlPr>
                            <a:rPr lang="en-US" sz="21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sz="2100" b="0" i="1" smtClean="0">
                          <a:latin typeface="Cambria Math"/>
                          <a:ea typeface="Cambria Math"/>
                        </a:rPr>
                        <m:t>𝜉</m:t>
                      </m:r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l-GR" sz="21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988840"/>
                <a:ext cx="5720412" cy="87485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 descr="Εικόνα που δείχνει την τομή στο σημείο x του προβόλου και συγκεκριμένα το τμήμα αριστερά του x όπου ασκείται το μοναδιαίο φορτίο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332498"/>
              </p:ext>
            </p:extLst>
          </p:nvPr>
        </p:nvGraphicFramePr>
        <p:xfrm>
          <a:off x="6948264" y="836712"/>
          <a:ext cx="1803400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34" name="Picture (32-bit)" r:id="rId8" imgW="1380960" imgH="1743120" progId="MetafileCompanion32.Picture.1">
                  <p:embed/>
                </p:oleObj>
              </mc:Choice>
              <mc:Fallback>
                <p:oleObj name="Picture (32-bit)" r:id="rId8" imgW="1380960" imgH="1743120" progId="MetafileCompanion32.Picture.1">
                  <p:embed/>
                  <p:pic>
                    <p:nvPicPr>
                      <p:cNvPr id="0" name="Object 4" descr="Εικόνα που δείχνει την τομή στο σημείο x του προβόλου και συγκεκριμένα το τμήμα αριστερά του x όπου ασκείται το μοναδιαίο φορτίο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836712"/>
                        <a:ext cx="1803400" cy="227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>
          <a:xfrm>
            <a:off x="209328" y="2942828"/>
            <a:ext cx="7387008" cy="7742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/>
              <a:t>ό</a:t>
            </a:r>
            <a:r>
              <a:rPr lang="el-GR" sz="2400" dirty="0" smtClean="0"/>
              <a:t>που το ξ δηλώνει τη θέση του μοναδιαίου φορτίου (μεταβαλλόμενο) ενώ το </a:t>
            </a:r>
            <a:r>
              <a:rPr lang="en-US" sz="2400" dirty="0" smtClean="0"/>
              <a:t>x </a:t>
            </a:r>
            <a:r>
              <a:rPr lang="el-GR" sz="2400" dirty="0" smtClean="0"/>
              <a:t>είναι σταθερό. </a:t>
            </a:r>
            <a:endParaRPr lang="en-US" sz="2400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55800" y="3836516"/>
            <a:ext cx="4236764" cy="1320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x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&lt;ξ&lt;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L</a:t>
            </a:r>
          </a:p>
        </p:txBody>
      </p:sp>
      <p:graphicFrame>
        <p:nvGraphicFramePr>
          <p:cNvPr id="4" name="Object 3" descr="Εικόνα που δείχνει τη θετική φορά της ροπής προς τα δεξιά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882814"/>
              </p:ext>
            </p:extLst>
          </p:nvPr>
        </p:nvGraphicFramePr>
        <p:xfrm>
          <a:off x="209328" y="4365104"/>
          <a:ext cx="423863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35" name="Picture (32-bit)" r:id="rId10" imgW="846456" imgH="1344801" progId="MetafileCompanion32.Picture.1">
                  <p:embed/>
                </p:oleObj>
              </mc:Choice>
              <mc:Fallback>
                <p:oleObj name="Picture (32-bit)" r:id="rId10" imgW="846456" imgH="1344801" progId="MetafileCompanion32.Picture.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28" y="4365104"/>
                        <a:ext cx="423863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72290" y="4265000"/>
                <a:ext cx="2721579" cy="8748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1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1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1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1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nary>
                      <m:r>
                        <a:rPr lang="en-US" sz="2100" i="1" smtClean="0">
                          <a:latin typeface="Cambria Math"/>
                        </a:rPr>
                        <m:t>=</m:t>
                      </m:r>
                      <m:r>
                        <a:rPr lang="en-US" sz="2100" b="0" i="1" smtClean="0">
                          <a:latin typeface="Cambria Math"/>
                        </a:rPr>
                        <m:t>0</m:t>
                      </m:r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21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l-GR" sz="21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290" y="4265000"/>
                <a:ext cx="2721579" cy="87485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 descr="Εικόνα που δείχνει την τομή στο σημείο x του προβόλου και συγκεκριμένα το τμήμα αριστερά του x, όταν δεν ασκείται εκεί το μοναδιαίο φορτίο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176914"/>
              </p:ext>
            </p:extLst>
          </p:nvPr>
        </p:nvGraphicFramePr>
        <p:xfrm>
          <a:off x="4467548" y="3429992"/>
          <a:ext cx="1557338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36" name="Picture (32-bit)" r:id="rId12" imgW="866880" imgH="961920" progId="MetafileCompanion32.Picture.1">
                  <p:embed/>
                </p:oleObj>
              </mc:Choice>
              <mc:Fallback>
                <p:oleObj name="Picture (32-bit)" r:id="rId12" imgW="866880" imgH="961920" progId="MetafileCompanion32.Picture.1">
                  <p:embed/>
                  <p:pic>
                    <p:nvPicPr>
                      <p:cNvPr id="0" name="Object 4" descr="Εικόνα που δείχνει την τομή στο σημείο x του προβόλου και συγκεκριμένα το τμήμα αριστερά του x όπου ασκείται το μοναδιαίο φορτίο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7548" y="3429992"/>
                        <a:ext cx="1557338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2"/>
          <p:cNvSpPr txBox="1">
            <a:spLocks/>
          </p:cNvSpPr>
          <p:nvPr/>
        </p:nvSpPr>
        <p:spPr>
          <a:xfrm>
            <a:off x="107504" y="5445224"/>
            <a:ext cx="8928992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b="1" u="sng" dirty="0" smtClean="0">
                <a:solidFill>
                  <a:schemeClr val="accent5">
                    <a:lumMod val="75000"/>
                  </a:schemeClr>
                </a:solidFill>
              </a:rPr>
              <a:t>ΣΗΜΕΙΩΣΗ: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Όλες οι γραμμές επιρροής χαράζονται με τις </a:t>
            </a:r>
            <a:r>
              <a:rPr lang="el-GR" sz="2400" b="1" dirty="0" smtClean="0"/>
              <a:t>θετικές τιμές </a:t>
            </a:r>
            <a:r>
              <a:rPr lang="el-GR" sz="2400" dirty="0" smtClean="0"/>
              <a:t>πάντα προς τη διεύθυνση του </a:t>
            </a:r>
            <a:r>
              <a:rPr lang="el-GR" sz="2400" b="1" dirty="0" smtClean="0"/>
              <a:t>μοναδιαίου φορτίου</a:t>
            </a:r>
            <a:r>
              <a:rPr lang="el-GR" sz="2400" dirty="0" smtClean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814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Παράδειγμα 1</a:t>
            </a:r>
            <a:r>
              <a:rPr lang="el-GR" sz="2800" b="1" baseline="30000" dirty="0" smtClean="0"/>
              <a:t>ο</a:t>
            </a:r>
            <a:r>
              <a:rPr lang="el-GR" sz="2800" b="1" dirty="0" smtClean="0"/>
              <a:t> – χάραξη γραμμών επιρροής</a:t>
            </a:r>
            <a:endParaRPr lang="el-GR" sz="2800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579296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Με βάση τα παραπάνω χαράσσονται οι ζητούμενες γραμμές επιρροής:</a:t>
            </a:r>
          </a:p>
        </p:txBody>
      </p:sp>
      <p:graphicFrame>
        <p:nvGraphicFramePr>
          <p:cNvPr id="2" name="Object 1" descr="Εικόνα που παρουσιάζει τις γραμμές επιρροής της τέμνουσας στο x και της ροπής στο x λόγω μοναδιαίου φορτίου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953138"/>
              </p:ext>
            </p:extLst>
          </p:nvPr>
        </p:nvGraphicFramePr>
        <p:xfrm>
          <a:off x="2411760" y="1700808"/>
          <a:ext cx="4019698" cy="2365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3" name="Picture (32-bit)" r:id="rId3" imgW="1990800" imgH="1171440" progId="MetafileCompanion32.Picture.1">
                  <p:embed/>
                </p:oleObj>
              </mc:Choice>
              <mc:Fallback>
                <p:oleObj name="Picture (32-bit)" r:id="rId3" imgW="1990800" imgH="117144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1760" y="1700808"/>
                        <a:ext cx="4019698" cy="2365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>
          <a:xfrm>
            <a:off x="107504" y="4293096"/>
            <a:ext cx="8928992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b="1" u="sng" dirty="0" smtClean="0">
                <a:solidFill>
                  <a:schemeClr val="accent5">
                    <a:lumMod val="75000"/>
                  </a:schemeClr>
                </a:solidFill>
              </a:rPr>
              <a:t>ΣΗΜΕΙΩΣΗ: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Οι τεταγμένες των γραμμών επιρροής της τέμνουσας είναι καθαροί αριθμοί, ενώ εκείνες της ροπής έχουν διαστάσεις μήκους.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586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4986</TotalTime>
  <Words>1681</Words>
  <Application>Microsoft Office PowerPoint</Application>
  <PresentationFormat>On-screen Show (4:3)</PresentationFormat>
  <Paragraphs>128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Picture (32-bit)</vt:lpstr>
      <vt:lpstr>ΣΤΑΤΙΚΗ Ι</vt:lpstr>
      <vt:lpstr>Γραμμές επιρροής – ορισμός </vt:lpstr>
      <vt:lpstr>Η θεώρηση του μοναδιαίου φορτίου</vt:lpstr>
      <vt:lpstr>Χάραξη της γραμμής επιρροής</vt:lpstr>
      <vt:lpstr>Αποτίμηση της γραμμής επιρροής</vt:lpstr>
      <vt:lpstr>Παράδειγμα 1ο </vt:lpstr>
      <vt:lpstr>Παράδειγμα 1ο – εύρεση του [Qx]</vt:lpstr>
      <vt:lpstr>Παράδειγμα 1ο – εύρεση του [Mx]</vt:lpstr>
      <vt:lpstr>Παράδειγμα 1ο – χάραξη γραμμών επιρροής</vt:lpstr>
      <vt:lpstr>Παράδειγμα 1ο – αποτίμηση γραμμής επιρροής για συγκεντρωμένο φορτίο</vt:lpstr>
      <vt:lpstr>Παράδειγμα 1ο – αποτίμηση γραμμής επιρροής για κατανεμημένο φορτίο</vt:lpstr>
      <vt:lpstr>Παράδειγμα 1ο – αλλαγή μελετώμενης θέσης του φορέα</vt:lpstr>
      <vt:lpstr>Παράδειγμα 2ο </vt:lpstr>
      <vt:lpstr>Παράδειγμα 2ο – εύρεση των [Αy] και [Βy] </vt:lpstr>
      <vt:lpstr>Παράδειγμα 2ο – εύρεση των [Qx] και [Mx] </vt:lpstr>
      <vt:lpstr>Παράδειγμα 2ο – συσχετισμός των [Qx] και [Mx] με τη [Βy] </vt:lpstr>
      <vt:lpstr>Παράδειγμα 2ο – συσχετισμός των [Qx] και [Mx] με την [Αy] </vt:lpstr>
      <vt:lpstr>Παράδειγμα 2ο – χάραξη της [Qx]</vt:lpstr>
      <vt:lpstr>Παράδειγμα 2ο – χάραξη της [Mx]</vt:lpstr>
      <vt:lpstr>Παράδειγμα 3ο </vt:lpstr>
      <vt:lpstr>Παράδειγμα 3ο – χάραξη γραμμών επιρροής αμφιπροέχουσας δοκού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Georgiadi-Stefanidi</dc:creator>
  <cp:lastModifiedBy>kelly</cp:lastModifiedBy>
  <cp:revision>269</cp:revision>
  <dcterms:created xsi:type="dcterms:W3CDTF">2013-03-08T16:01:01Z</dcterms:created>
  <dcterms:modified xsi:type="dcterms:W3CDTF">2015-06-08T08:26:54Z</dcterms:modified>
</cp:coreProperties>
</file>