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3399"/>
    <a:srgbClr val="CC00FF"/>
    <a:srgbClr val="00CC00"/>
    <a:srgbClr val="FF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8834-F1C2-4C0D-B904-62DF3421C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B56E-8223-4C0C-8252-D16EB4617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%20Vaio%201112\Desktop\athanassiou%20&#948;&#953;&#959;&#961;&#952;&#969;&#956;&#941;&#957;&#945;\Vivaldi%20-%20Harp%20Concerto%20in%20D%20minor%20I%20Allegro%20-%20YouTube%20-%20&#913;&#957;&#964;&#943;&#947;&#961;&#945;&#966;&#95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_______Microsoft_Office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685800" y="5937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>
                <a:solidFill>
                  <a:srgbClr val="CC00FF"/>
                </a:solidFill>
                <a:latin typeface="Comic Sans MS" pitchFamily="66" charset="0"/>
              </a:rPr>
              <a:t>ΕΝΤΟΜΑ ΑΜΥΓΔΑΛΙΑΣ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258888" y="142875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l-GR" sz="320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l-GR" sz="3200" dirty="0">
                <a:solidFill>
                  <a:srgbClr val="00CC00"/>
                </a:solidFill>
                <a:latin typeface="Comic Sans MS" pitchFamily="66" charset="0"/>
              </a:rPr>
              <a:t>Χρήστος Γ. Αθανασίου</a:t>
            </a:r>
            <a:endParaRPr lang="en-GB" sz="3200" dirty="0">
              <a:solidFill>
                <a:srgbClr val="00CC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e-mail: athanas</a:t>
            </a:r>
            <a:r>
              <a:rPr lang="en-US" sz="2400" dirty="0">
                <a:solidFill>
                  <a:srgbClr val="FF00FF"/>
                </a:solidFill>
                <a:latin typeface="Comic Sans MS" pitchFamily="66" charset="0"/>
              </a:rPr>
              <a:t>siou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@</a:t>
            </a:r>
            <a:r>
              <a:rPr lang="en-US" sz="2400" dirty="0">
                <a:solidFill>
                  <a:srgbClr val="FF00FF"/>
                </a:solidFill>
                <a:latin typeface="Comic Sans MS" pitchFamily="66" charset="0"/>
              </a:rPr>
              <a:t>agr.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uth.gr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l-GR" sz="2400" dirty="0">
              <a:latin typeface="Comic Sans MS" pitchFamily="66" charset="0"/>
            </a:endParaRPr>
          </a:p>
        </p:txBody>
      </p:sp>
      <p:pic>
        <p:nvPicPr>
          <p:cNvPr id="41988" name="Picture 14" descr="7031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00438"/>
            <a:ext cx="42973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72272"/>
            <a:ext cx="1905000" cy="314324"/>
          </a:xfrm>
          <a:noFill/>
        </p:spPr>
        <p:txBody>
          <a:bodyPr/>
          <a:lstStyle/>
          <a:p>
            <a:fld id="{6E540B98-27C0-479D-B1FD-76A40B984C72}" type="slidenum">
              <a:rPr lang="en-GB" smtClean="0"/>
              <a:pPr/>
              <a:t>1</a:t>
            </a:fld>
            <a:endParaRPr lang="en-GB" smtClean="0"/>
          </a:p>
        </p:txBody>
      </p:sp>
      <p:pic>
        <p:nvPicPr>
          <p:cNvPr id="7" name="Vivaldi - Harp Concerto in D minor I Allegro - YouTube - Αντίγραφ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1857364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19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6213"/>
            <a:ext cx="7315200" cy="4340225"/>
          </a:xfrm>
          <a:noFill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Πολυφάγο (συχνότερα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Rosaceae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)</a:t>
            </a:r>
            <a:endParaRPr lang="el-GR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1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 γενιά,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διαχειμάζει ως νύμφη 2ου σταδίου.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Ενήλικα: Μάρτιο με Απρίλιο και ωριμάζουν από αρχές Ιουνίου.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92D050"/>
                </a:solidFill>
                <a:latin typeface="Comic Sans MS" pitchFamily="66" charset="0"/>
              </a:rPr>
              <a:t>Θήλεα ωοζωοτόκα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00B0F0"/>
                </a:solidFill>
                <a:latin typeface="Comic Sans MS" pitchFamily="66" charset="0"/>
              </a:rPr>
              <a:t>Έρπουσες 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(</a:t>
            </a:r>
            <a:r>
              <a:rPr lang="el-GR" sz="2400" dirty="0" smtClean="0">
                <a:solidFill>
                  <a:srgbClr val="00B0F0"/>
                </a:solidFill>
                <a:latin typeface="Comic Sans MS" pitchFamily="66" charset="0"/>
              </a:rPr>
              <a:t>κινητές) Ιούνιο με Ιούλιο. 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Φυσικοί εχθροί (διάφορα </a:t>
            </a:r>
            <a:r>
              <a:rPr lang="el-GR" sz="2400" dirty="0" err="1" smtClean="0">
                <a:solidFill>
                  <a:srgbClr val="00B050"/>
                </a:solidFill>
                <a:latin typeface="Comic Sans MS" pitchFamily="66" charset="0"/>
              </a:rPr>
              <a:t>παρασιτοειδή</a:t>
            </a: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, αρπακτικά)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CC00FF"/>
                </a:solidFill>
                <a:latin typeface="Comic Sans MS" pitchFamily="66" charset="0"/>
              </a:rPr>
              <a:t>Θερινά έλαια (και για τις διαχειμάζουσες μορφές) ή </a:t>
            </a:r>
            <a:r>
              <a:rPr lang="el-GR" sz="2400" dirty="0" err="1" smtClean="0">
                <a:solidFill>
                  <a:srgbClr val="CC00FF"/>
                </a:solidFill>
                <a:latin typeface="Comic Sans MS" pitchFamily="66" charset="0"/>
              </a:rPr>
              <a:t>οργανοφωσφορικά</a:t>
            </a:r>
            <a:r>
              <a:rPr lang="el-GR" sz="2400" dirty="0" smtClean="0">
                <a:solidFill>
                  <a:srgbClr val="CC00FF"/>
                </a:solidFill>
                <a:latin typeface="Comic Sans MS" pitchFamily="66" charset="0"/>
              </a:rPr>
              <a:t> τον Ι</a:t>
            </a:r>
            <a:r>
              <a:rPr lang="en-GB" sz="2400" dirty="0" smtClean="0">
                <a:solidFill>
                  <a:srgbClr val="CC00FF"/>
                </a:solidFill>
                <a:latin typeface="Comic Sans MS" pitchFamily="66" charset="0"/>
              </a:rPr>
              <a:t>o</a:t>
            </a:r>
            <a:r>
              <a:rPr lang="el-GR" sz="2400" dirty="0" err="1" smtClean="0">
                <a:solidFill>
                  <a:srgbClr val="CC00FF"/>
                </a:solidFill>
                <a:latin typeface="Comic Sans MS" pitchFamily="66" charset="0"/>
              </a:rPr>
              <a:t>ύλιο</a:t>
            </a:r>
            <a:r>
              <a:rPr lang="el-GR" sz="2400" dirty="0" smtClean="0">
                <a:solidFill>
                  <a:srgbClr val="CC00FF"/>
                </a:solidFill>
                <a:latin typeface="Comic Sans MS" pitchFamily="66" charset="0"/>
              </a:rPr>
              <a:t> (νεαρές νύμφες)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25" y="188913"/>
            <a:ext cx="8213725" cy="889000"/>
          </a:xfrm>
          <a:noFill/>
        </p:spPr>
        <p:txBody>
          <a:bodyPr/>
          <a:lstStyle/>
          <a:p>
            <a:pPr eaLnBrk="1" hangingPunct="1"/>
            <a:r>
              <a:rPr lang="en-US" sz="2800" i="1" dirty="0" err="1" smtClean="0">
                <a:solidFill>
                  <a:srgbClr val="92D050"/>
                </a:solidFill>
                <a:latin typeface="Comic Sans MS" pitchFamily="66" charset="0"/>
              </a:rPr>
              <a:t>Spaerolecanium</a:t>
            </a:r>
            <a:r>
              <a:rPr lang="en-US" sz="2800" i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800" i="1" dirty="0" err="1" smtClean="0">
                <a:solidFill>
                  <a:srgbClr val="92D050"/>
                </a:solidFill>
                <a:latin typeface="Comic Sans MS" pitchFamily="66" charset="0"/>
              </a:rPr>
              <a:t>prunastri</a:t>
            </a:r>
            <a:r>
              <a:rPr lang="en-US" sz="2800" i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92D050"/>
                </a:solidFill>
                <a:latin typeface="Comic Sans MS" pitchFamily="66" charset="0"/>
              </a:rPr>
              <a:t>Hemiptera</a:t>
            </a: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: </a:t>
            </a:r>
            <a:r>
              <a:rPr lang="en-US" sz="2800" dirty="0" err="1" smtClean="0">
                <a:solidFill>
                  <a:srgbClr val="92D050"/>
                </a:solidFill>
                <a:latin typeface="Comic Sans MS" pitchFamily="66" charset="0"/>
              </a:rPr>
              <a:t>Coccidae</a:t>
            </a: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)</a:t>
            </a:r>
            <a: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 smtClean="0">
                <a:solidFill>
                  <a:srgbClr val="FF3399"/>
                </a:solidFill>
                <a:latin typeface="Comic Sans MS" pitchFamily="66" charset="0"/>
              </a:rPr>
              <a:t>σφαιρολεκάνιο</a:t>
            </a:r>
            <a:endParaRPr lang="el-GR" sz="2000" i="1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1C95B94F-5F9C-40F5-9F32-17CE4782356D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41475" y="4881586"/>
            <a:ext cx="6818313" cy="1905000"/>
          </a:xfrm>
          <a:noFill/>
        </p:spPr>
        <p:txBody>
          <a:bodyPr/>
          <a:lstStyle/>
          <a:p>
            <a:pPr marL="342900" indent="-342900"/>
            <a:r>
              <a:rPr lang="el-GR" sz="2200" dirty="0" smtClean="0">
                <a:solidFill>
                  <a:srgbClr val="CC00FF"/>
                </a:solidFill>
                <a:latin typeface="Comic Sans MS" pitchFamily="66" charset="0"/>
              </a:rPr>
              <a:t>Ημισφαιρικό σώμα που όταν είναι σε ηλικία ζωοτοκίας έχει χρώμα μαύρο λαμπερό και διαστάσεις 3.5 Χ 2.5 </a:t>
            </a:r>
            <a:r>
              <a:rPr lang="en-US" sz="2200" dirty="0" smtClean="0">
                <a:solidFill>
                  <a:srgbClr val="CC00FF"/>
                </a:solidFill>
                <a:latin typeface="Comic Sans MS" pitchFamily="66" charset="0"/>
              </a:rPr>
              <a:t>mm.</a:t>
            </a:r>
            <a:endParaRPr lang="el-GR" sz="2200" dirty="0" smtClean="0">
              <a:solidFill>
                <a:srgbClr val="CC00FF"/>
              </a:solidFill>
              <a:latin typeface="Comic Sans MS" pitchFamily="66" charset="0"/>
            </a:endParaRPr>
          </a:p>
        </p:txBody>
      </p:sp>
      <p:pic>
        <p:nvPicPr>
          <p:cNvPr id="51203" name="Picture 5" descr="σάρωση0001"/>
          <p:cNvPicPr>
            <a:picLocks noChangeAspect="1" noChangeArrowheads="1"/>
          </p:cNvPicPr>
          <p:nvPr/>
        </p:nvPicPr>
        <p:blipFill>
          <a:blip r:embed="rId2"/>
          <a:srcRect l="3253" t="8051" r="6508" b="8051"/>
          <a:stretch>
            <a:fillRect/>
          </a:stretch>
        </p:blipFill>
        <p:spPr bwMode="auto">
          <a:xfrm>
            <a:off x="2020888" y="1090619"/>
            <a:ext cx="5218112" cy="326707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120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86625" y="6500834"/>
            <a:ext cx="1905000" cy="457200"/>
          </a:xfrm>
          <a:noFill/>
        </p:spPr>
        <p:txBody>
          <a:bodyPr/>
          <a:lstStyle/>
          <a:p>
            <a:fld id="{B47F270A-9E6C-433E-8C8B-75C547DEBBA0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25"/>
            <a:ext cx="8229600" cy="4876800"/>
          </a:xfrm>
          <a:noFill/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92D050"/>
                </a:solidFill>
                <a:latin typeface="Comic Sans MS" pitchFamily="66" charset="0"/>
              </a:rPr>
              <a:t>Πολυφάγο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Ακμαίο 2-3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mm,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καστανό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Προνύμφη 3-5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mm, </a:t>
            </a: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λευκή, </a:t>
            </a:r>
            <a:r>
              <a:rPr lang="el-G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ευκέφαλη</a:t>
            </a:r>
            <a:r>
              <a:rPr lang="el-G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el-GR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άποδη</a:t>
            </a:r>
            <a:endParaRPr lang="el-GR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2 </a:t>
            </a: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γενιές, διαχειμάζει ως ανεπτυγμένη προνύμφη στην στοά της.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Την άνοιξη τα ενήλικα τρώνε οφθαλμούς και φλοιό τρυφερών βλαστών.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Ανοίγουν μητρική στοά και ωοτοκεί κατά μήκος της σε </a:t>
            </a:r>
            <a:r>
              <a:rPr lang="el-GR" sz="2400" dirty="0" err="1" smtClean="0">
                <a:solidFill>
                  <a:srgbClr val="FF00FF"/>
                </a:solidFill>
                <a:latin typeface="Comic Sans MS" pitchFamily="66" charset="0"/>
              </a:rPr>
              <a:t>βοθρία</a:t>
            </a:r>
            <a:r>
              <a:rPr lang="el-GR" sz="2400" dirty="0" smtClean="0">
                <a:solidFill>
                  <a:srgbClr val="FF00FF"/>
                </a:solidFill>
                <a:latin typeface="Comic Sans MS" pitchFamily="66" charset="0"/>
              </a:rPr>
              <a:t>.  Έπειτα ανοίγει θυγατρικές στοές, κάθετες στην μητρική που αργότερα αποκλίνουν. 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el-GR" sz="2400" dirty="0" smtClean="0">
                <a:solidFill>
                  <a:srgbClr val="66FF33"/>
                </a:solidFill>
                <a:latin typeface="Comic Sans MS" pitchFamily="66" charset="0"/>
              </a:rPr>
              <a:t>Διατήρηση δένδρων σε καλή κατάσταση, κοπή προσβλημένων κλάδων, αναρτημένοι κλάδοι παγίδες για ωοτοκία, χειμερινοί ψεκασμοί με εντομοκτόνα μεγάλης υπολειμματικής  διάρκειας.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644525" y="188913"/>
            <a:ext cx="8213725" cy="889000"/>
          </a:xfrm>
          <a:noFill/>
        </p:spPr>
        <p:txBody>
          <a:bodyPr/>
          <a:lstStyle/>
          <a:p>
            <a:pPr eaLnBrk="1" hangingPunct="1"/>
            <a:r>
              <a:rPr lang="en-US" sz="2800" i="1" dirty="0" err="1" smtClean="0">
                <a:solidFill>
                  <a:srgbClr val="6666FF"/>
                </a:solidFill>
                <a:latin typeface="Comic Sans MS" pitchFamily="66" charset="0"/>
              </a:rPr>
              <a:t>Scolytus</a:t>
            </a:r>
            <a:r>
              <a:rPr lang="en-US" sz="2800" i="1" dirty="0" smtClean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800" i="1" dirty="0" err="1" smtClean="0">
                <a:solidFill>
                  <a:srgbClr val="6666FF"/>
                </a:solidFill>
                <a:latin typeface="Comic Sans MS" pitchFamily="66" charset="0"/>
              </a:rPr>
              <a:t>rugulosus</a:t>
            </a:r>
            <a:r>
              <a:rPr lang="en-US" sz="2800" i="1" dirty="0" smtClean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(Coleoptera: </a:t>
            </a:r>
            <a:r>
              <a:rPr lang="en-US" sz="2800" dirty="0" err="1" smtClean="0">
                <a:solidFill>
                  <a:srgbClr val="6666FF"/>
                </a:solidFill>
                <a:latin typeface="Comic Sans MS" pitchFamily="66" charset="0"/>
              </a:rPr>
              <a:t>Scolytidae</a:t>
            </a:r>
            <a:r>
              <a:rPr lang="en-US" sz="2800" dirty="0" smtClean="0">
                <a:solidFill>
                  <a:srgbClr val="6666FF"/>
                </a:solidFill>
                <a:latin typeface="Comic Sans MS" pitchFamily="66" charset="0"/>
              </a:rPr>
              <a:t>)</a:t>
            </a:r>
            <a: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 smtClean="0">
                <a:solidFill>
                  <a:srgbClr val="FF3399"/>
                </a:solidFill>
                <a:latin typeface="Comic Sans MS" pitchFamily="66" charset="0"/>
              </a:rPr>
              <a:t>σκολύτης</a:t>
            </a:r>
            <a:endParaRPr lang="el-GR" sz="2000" i="1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15188" y="6500834"/>
            <a:ext cx="1905000" cy="457200"/>
          </a:xfrm>
          <a:noFill/>
        </p:spPr>
        <p:txBody>
          <a:bodyPr/>
          <a:lstStyle/>
          <a:p>
            <a:fld id="{F75FAEFA-38FB-426D-854E-F096BAAC3671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581025" y="214290"/>
            <a:ext cx="8001000" cy="889000"/>
          </a:xfrm>
          <a:noFill/>
        </p:spPr>
        <p:txBody>
          <a:bodyPr anchor="ctr"/>
          <a:lstStyle/>
          <a:p>
            <a:r>
              <a:rPr lang="en-US" sz="2800" i="1" dirty="0" err="1" smtClean="0">
                <a:solidFill>
                  <a:srgbClr val="CC00FF"/>
                </a:solidFill>
                <a:latin typeface="Comic Sans MS" pitchFamily="66" charset="0"/>
              </a:rPr>
              <a:t>Scolytus</a:t>
            </a:r>
            <a:r>
              <a:rPr lang="en-US" sz="2800" i="1" dirty="0" smtClean="0">
                <a:solidFill>
                  <a:srgbClr val="CC00FF"/>
                </a:solidFill>
                <a:latin typeface="Comic Sans MS" pitchFamily="66" charset="0"/>
              </a:rPr>
              <a:t> amygdali</a:t>
            </a:r>
            <a:r>
              <a:rPr lang="el-GR" sz="2800" i="1" dirty="0" smtClean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CC00FF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CC00FF"/>
                </a:solidFill>
                <a:latin typeface="Comic Sans MS" pitchFamily="66" charset="0"/>
              </a:rPr>
              <a:t>Coleoptera</a:t>
            </a:r>
            <a:r>
              <a:rPr lang="en-US" sz="2800" dirty="0" smtClean="0">
                <a:solidFill>
                  <a:srgbClr val="CC00FF"/>
                </a:solidFill>
                <a:latin typeface="Comic Sans MS" pitchFamily="66" charset="0"/>
              </a:rPr>
              <a:t>: </a:t>
            </a:r>
            <a:r>
              <a:rPr lang="en-US" sz="2800" dirty="0" err="1" smtClean="0">
                <a:solidFill>
                  <a:srgbClr val="CC00FF"/>
                </a:solidFill>
                <a:latin typeface="Comic Sans MS" pitchFamily="66" charset="0"/>
              </a:rPr>
              <a:t>Scolytidae</a:t>
            </a:r>
            <a:r>
              <a:rPr lang="en-US" sz="2800" dirty="0" smtClean="0">
                <a:solidFill>
                  <a:srgbClr val="CC00FF"/>
                </a:solidFill>
                <a:latin typeface="Comic Sans MS" pitchFamily="66" charset="0"/>
              </a:rPr>
              <a:t>)</a:t>
            </a:r>
            <a:endParaRPr lang="el-GR" sz="2800" dirty="0" smtClean="0">
              <a:solidFill>
                <a:srgbClr val="CC00FF"/>
              </a:solidFill>
              <a:latin typeface="Comic Sans MS" pitchFamily="66" charset="0"/>
            </a:endParaRPr>
          </a:p>
        </p:txBody>
      </p:sp>
      <p:pic>
        <p:nvPicPr>
          <p:cNvPr id="53253" name="Picture 7" descr="4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929066"/>
            <a:ext cx="9604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9" descr="shotbor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42" y="4176713"/>
            <a:ext cx="29527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0" descr="shotbor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00174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1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715016"/>
            <a:ext cx="1076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E52E7B25-1DD5-477A-A8FA-11182D86F74A}" type="slidenum">
              <a:rPr lang="en-GB" smtClean="0"/>
              <a:pPr/>
              <a:t>13</a:t>
            </a:fld>
            <a:endParaRPr lang="en-GB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3257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1214422"/>
            <a:ext cx="1543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3078" y="4214833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6" descr="7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213100"/>
            <a:ext cx="1290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 descr="col_scoly_scolyt-rugul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04813"/>
            <a:ext cx="165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9" descr="galleries-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154363"/>
            <a:ext cx="237648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0" descr="FrutasFigura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90550"/>
            <a:ext cx="3209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1" descr="scolytus-rugulosus03taladrillofruta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5013325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501EF035-941A-4596-8E15-EAC830766C21}" type="slidenum">
              <a:rPr lang="en-GB" smtClean="0"/>
              <a:pPr/>
              <a:t>14</a:t>
            </a:fld>
            <a:endParaRPr lang="en-GB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71480"/>
            <a:ext cx="1562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571480"/>
            <a:ext cx="1524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6581" y="3386156"/>
            <a:ext cx="4238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>
                <a:solidFill>
                  <a:srgbClr val="CC00FF"/>
                </a:solidFill>
                <a:latin typeface="Comic Sans MS" pitchFamily="66" charset="0"/>
              </a:rPr>
              <a:t>ΕΝΤΟΜΑ ΦΙΣΤΙΚΙΑΣ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7388" y="14541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Κύριοι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sz="2400" i="1" dirty="0" err="1">
                <a:solidFill>
                  <a:srgbClr val="66FF33"/>
                </a:solidFill>
                <a:latin typeface="Comic Sans MS" pitchFamily="66" charset="0"/>
              </a:rPr>
              <a:t>Eurytoma</a:t>
            </a:r>
            <a:r>
              <a:rPr lang="en-GB" sz="2400" i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66FF33"/>
                </a:solidFill>
                <a:latin typeface="Comic Sans MS" pitchFamily="66" charset="0"/>
              </a:rPr>
              <a:t>pistaciae</a:t>
            </a:r>
            <a:r>
              <a:rPr lang="en-GB" sz="2400" i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(Hymenoptera: </a:t>
            </a:r>
            <a:r>
              <a:rPr lang="en-GB" sz="2400" dirty="0" err="1">
                <a:solidFill>
                  <a:srgbClr val="66FF33"/>
                </a:solidFill>
                <a:latin typeface="Comic Sans MS" pitchFamily="66" charset="0"/>
              </a:rPr>
              <a:t>Eurytomidae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)</a:t>
            </a:r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400" dirty="0" err="1">
                <a:solidFill>
                  <a:srgbClr val="FF3399"/>
                </a:solidFill>
                <a:latin typeface="Comic Sans MS" pitchFamily="66" charset="0"/>
              </a:rPr>
              <a:t>ευρύτομο</a:t>
            </a:r>
            <a:r>
              <a:rPr lang="el-GR" sz="2400" dirty="0">
                <a:solidFill>
                  <a:srgbClr val="FF3399"/>
                </a:solidFill>
                <a:latin typeface="Comic Sans MS" pitchFamily="66" charset="0"/>
              </a:rPr>
              <a:t> της φιστικιάς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 err="1">
                <a:solidFill>
                  <a:srgbClr val="CC00FF"/>
                </a:solidFill>
                <a:latin typeface="Comic Sans MS" pitchFamily="66" charset="0"/>
              </a:rPr>
              <a:t>Ψύλλες</a:t>
            </a:r>
            <a:r>
              <a:rPr lang="el-GR" sz="2400" dirty="0">
                <a:solidFill>
                  <a:srgbClr val="CC00FF"/>
                </a:solidFill>
                <a:latin typeface="Comic Sans MS" pitchFamily="66" charset="0"/>
              </a:rPr>
              <a:t> της φιστικιάς </a:t>
            </a:r>
            <a:r>
              <a:rPr lang="el-GR" sz="2400" dirty="0">
                <a:solidFill>
                  <a:srgbClr val="FF3399"/>
                </a:solidFill>
                <a:latin typeface="Comic Sans MS" pitchFamily="66" charset="0"/>
              </a:rPr>
              <a:t>(διάφορα είδη) </a:t>
            </a:r>
            <a:endParaRPr lang="el-GR" sz="2400" i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15950" y="30686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Δευτερεύοντες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i="1" dirty="0">
                <a:solidFill>
                  <a:srgbClr val="CC00FF"/>
                </a:solidFill>
                <a:latin typeface="Comic Sans MS" pitchFamily="66" charset="0"/>
              </a:rPr>
              <a:t>Διάφορα </a:t>
            </a:r>
            <a:r>
              <a:rPr lang="el-GR" sz="2400" i="1" dirty="0" err="1">
                <a:solidFill>
                  <a:srgbClr val="CC00FF"/>
                </a:solidFill>
                <a:latin typeface="Comic Sans MS" pitchFamily="66" charset="0"/>
              </a:rPr>
              <a:t>ξυλοφάγα</a:t>
            </a:r>
            <a:r>
              <a:rPr lang="el-GR" sz="2400" i="1" dirty="0">
                <a:solidFill>
                  <a:srgbClr val="CC00FF"/>
                </a:solidFill>
                <a:latin typeface="Comic Sans MS" pitchFamily="66" charset="0"/>
              </a:rPr>
              <a:t> κολεόπτερα </a:t>
            </a:r>
            <a:r>
              <a:rPr lang="el-GR" sz="2400" i="1" dirty="0">
                <a:solidFill>
                  <a:srgbClr val="FF3399"/>
                </a:solidFill>
                <a:latin typeface="Comic Sans MS" pitchFamily="66" charset="0"/>
              </a:rPr>
              <a:t>(κυρίως </a:t>
            </a:r>
            <a:r>
              <a:rPr lang="en-US" sz="2400" i="1" dirty="0" err="1">
                <a:solidFill>
                  <a:srgbClr val="FF3399"/>
                </a:solidFill>
                <a:latin typeface="Comic Sans MS" pitchFamily="66" charset="0"/>
              </a:rPr>
              <a:t>Scolytidae</a:t>
            </a:r>
            <a:r>
              <a:rPr lang="en-US" sz="2400" i="1" dirty="0">
                <a:solidFill>
                  <a:srgbClr val="FF3399"/>
                </a:solidFill>
                <a:latin typeface="Comic Sans MS" pitchFamily="66" charset="0"/>
              </a:rPr>
              <a:t>)</a:t>
            </a:r>
            <a:endParaRPr lang="el-GR" sz="2400" i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55301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72AE0239-E5A3-4CFB-B143-9205B0F36A17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672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8" descr="Untitled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37925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50"/>
          <p:cNvSpPr>
            <a:spLocks noChangeArrowheads="1"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2700" i="1" dirty="0" err="1">
                <a:solidFill>
                  <a:srgbClr val="6666FF"/>
                </a:solidFill>
                <a:latin typeface="Comic Sans MS" pitchFamily="66" charset="0"/>
              </a:rPr>
              <a:t>Eurytoma</a:t>
            </a:r>
            <a:r>
              <a:rPr lang="en-GB" sz="2700" i="1" dirty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GB" sz="2700" i="1" dirty="0" err="1">
                <a:solidFill>
                  <a:srgbClr val="6666FF"/>
                </a:solidFill>
                <a:latin typeface="Comic Sans MS" pitchFamily="66" charset="0"/>
              </a:rPr>
              <a:t>pistaciae</a:t>
            </a:r>
            <a:r>
              <a:rPr lang="en-GB" sz="2700" i="1" dirty="0">
                <a:solidFill>
                  <a:srgbClr val="6666FF"/>
                </a:solidFill>
                <a:latin typeface="Comic Sans MS" pitchFamily="66" charset="0"/>
              </a:rPr>
              <a:t> </a:t>
            </a:r>
            <a:r>
              <a:rPr lang="en-US" sz="2700" dirty="0">
                <a:solidFill>
                  <a:srgbClr val="6666FF"/>
                </a:solidFill>
                <a:latin typeface="Comic Sans MS" pitchFamily="66" charset="0"/>
              </a:rPr>
              <a:t>(Hymenoptera: </a:t>
            </a:r>
            <a:r>
              <a:rPr lang="en-US" sz="2700" dirty="0" err="1">
                <a:solidFill>
                  <a:srgbClr val="6666FF"/>
                </a:solidFill>
                <a:latin typeface="Comic Sans MS" pitchFamily="66" charset="0"/>
              </a:rPr>
              <a:t>Eurytomidae</a:t>
            </a:r>
            <a:r>
              <a:rPr lang="en-US" sz="2700" dirty="0">
                <a:solidFill>
                  <a:srgbClr val="6666FF"/>
                </a:solidFill>
                <a:latin typeface="Comic Sans MS" pitchFamily="66" charset="0"/>
              </a:rPr>
              <a:t>)</a:t>
            </a:r>
            <a: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>
                <a:solidFill>
                  <a:srgbClr val="FF3399"/>
                </a:solidFill>
                <a:latin typeface="Comic Sans MS" pitchFamily="66" charset="0"/>
              </a:rPr>
              <a:t>ευρύτομο</a:t>
            </a:r>
            <a:r>
              <a:rPr lang="el-GR" sz="2000" i="1" dirty="0">
                <a:solidFill>
                  <a:srgbClr val="FF3399"/>
                </a:solidFill>
                <a:latin typeface="Comic Sans MS" pitchFamily="66" charset="0"/>
              </a:rPr>
              <a:t> της </a:t>
            </a:r>
            <a:r>
              <a:rPr lang="el-GR" sz="2000" i="1" dirty="0" err="1">
                <a:solidFill>
                  <a:srgbClr val="FF3399"/>
                </a:solidFill>
                <a:latin typeface="Comic Sans MS" pitchFamily="66" charset="0"/>
              </a:rPr>
              <a:t>φυστικιάς</a:t>
            </a:r>
            <a:endParaRPr lang="el-GR" sz="2000" i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56324" name="Rectangle 51"/>
          <p:cNvSpPr>
            <a:spLocks noChangeArrowheads="1"/>
          </p:cNvSpPr>
          <p:nvPr/>
        </p:nvSpPr>
        <p:spPr bwMode="auto">
          <a:xfrm>
            <a:off x="395288" y="1765300"/>
            <a:ext cx="40322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Προσβάλλει μόνο την φιστικιά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Ακμαίο: 2-3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mm </a:t>
            </a:r>
            <a:r>
              <a:rPr lang="el-GR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το θήλυ (υπάρχουν μόνο θήλεα, τα άρρενα είναι σπάνια)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Προνύμφη: 4-6 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mm, </a:t>
            </a: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λευκή, </a:t>
            </a:r>
            <a:r>
              <a:rPr lang="el-GR" sz="2400" dirty="0" err="1">
                <a:solidFill>
                  <a:srgbClr val="FF00FF"/>
                </a:solidFill>
                <a:latin typeface="Comic Sans MS" pitchFamily="66" charset="0"/>
              </a:rPr>
              <a:t>άποδη</a:t>
            </a:r>
            <a:r>
              <a:rPr lang="en-GB" sz="2400" dirty="0">
                <a:solidFill>
                  <a:srgbClr val="FF00FF"/>
                </a:solidFill>
                <a:latin typeface="Comic Sans MS" pitchFamily="66" charset="0"/>
              </a:rPr>
              <a:t> (</a:t>
            </a:r>
            <a:r>
              <a:rPr lang="el-GR" sz="2400" u="sng" dirty="0">
                <a:solidFill>
                  <a:srgbClr val="FF00FF"/>
                </a:solidFill>
                <a:latin typeface="Comic Sans MS" pitchFamily="66" charset="0"/>
              </a:rPr>
              <a:t>πάντα μέσα στον καρπό</a:t>
            </a:r>
            <a:r>
              <a:rPr lang="el-GR" sz="2400" dirty="0">
                <a:solidFill>
                  <a:srgbClr val="FF00FF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Μια γενεά ανά έτος (ποσοστό του πληθυσμού 1 γενεά/2-3 έτη)</a:t>
            </a:r>
          </a:p>
        </p:txBody>
      </p:sp>
      <p:sp>
        <p:nvSpPr>
          <p:cNvPr id="5632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59EADC23-0CAC-4035-A7A2-7DA1B8F4405C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4"/>
          <p:cNvSpPr>
            <a:spLocks noChangeArrowheads="1"/>
          </p:cNvSpPr>
          <p:nvPr/>
        </p:nvSpPr>
        <p:spPr bwMode="auto">
          <a:xfrm>
            <a:off x="539750" y="260350"/>
            <a:ext cx="2087563" cy="1079500"/>
          </a:xfrm>
          <a:prstGeom prst="ellipse">
            <a:avLst/>
          </a:prstGeom>
          <a:solidFill>
            <a:srgbClr val="FE86F8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Διαχειμάζει: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ως προνύμφη</a:t>
            </a:r>
          </a:p>
        </p:txBody>
      </p:sp>
      <p:sp>
        <p:nvSpPr>
          <p:cNvPr id="669701" name="AutoShape 5"/>
          <p:cNvSpPr>
            <a:spLocks noChangeArrowheads="1"/>
          </p:cNvSpPr>
          <p:nvPr/>
        </p:nvSpPr>
        <p:spPr bwMode="auto">
          <a:xfrm>
            <a:off x="2771775" y="763588"/>
            <a:ext cx="865188" cy="144462"/>
          </a:xfrm>
          <a:prstGeom prst="rightArrow">
            <a:avLst>
              <a:gd name="adj1" fmla="val 50000"/>
              <a:gd name="adj2" fmla="val 149726"/>
            </a:avLst>
          </a:prstGeom>
          <a:solidFill>
            <a:srgbClr val="A7EF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69702" name="Oval 6"/>
          <p:cNvSpPr>
            <a:spLocks noChangeArrowheads="1"/>
          </p:cNvSpPr>
          <p:nvPr/>
        </p:nvSpPr>
        <p:spPr bwMode="auto">
          <a:xfrm>
            <a:off x="3779838" y="333375"/>
            <a:ext cx="2087562" cy="936625"/>
          </a:xfrm>
          <a:prstGeom prst="ellipse">
            <a:avLst/>
          </a:prstGeom>
          <a:solidFill>
            <a:srgbClr val="FDEB63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Μάιος-Ιούνιος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107950" y="1374775"/>
            <a:ext cx="345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Μέσα σε καρπούς που δεν έχουν συγκομιστεί (της προηγούμενης περιόδου)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 err="1">
                <a:solidFill>
                  <a:srgbClr val="CC00FF"/>
                </a:solidFill>
                <a:latin typeface="Comic Sans MS" pitchFamily="66" charset="0"/>
              </a:rPr>
              <a:t>Νύμφωση</a:t>
            </a:r>
            <a:r>
              <a:rPr lang="el-GR" dirty="0">
                <a:solidFill>
                  <a:srgbClr val="CC00FF"/>
                </a:solidFill>
                <a:latin typeface="Comic Sans MS" pitchFamily="66" charset="0"/>
              </a:rPr>
              <a:t>: μέσα στον καρπό</a:t>
            </a:r>
            <a:endParaRPr lang="el-GR" dirty="0">
              <a:solidFill>
                <a:srgbClr val="CC00FF"/>
              </a:solidFill>
            </a:endParaRPr>
          </a:p>
        </p:txBody>
      </p:sp>
      <p:sp>
        <p:nvSpPr>
          <p:cNvPr id="669704" name="Rectangle 8"/>
          <p:cNvSpPr>
            <a:spLocks noChangeArrowheads="1"/>
          </p:cNvSpPr>
          <p:nvPr/>
        </p:nvSpPr>
        <p:spPr bwMode="auto">
          <a:xfrm>
            <a:off x="3563938" y="1355725"/>
            <a:ext cx="2952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00FF"/>
                </a:solidFill>
                <a:latin typeface="Comic Sans MS" pitchFamily="66" charset="0"/>
              </a:rPr>
              <a:t>Το ακμαίο ανοίγει οπή και εξέρχεται (</a:t>
            </a:r>
            <a:r>
              <a:rPr lang="en-US" dirty="0">
                <a:solidFill>
                  <a:srgbClr val="FF00FF"/>
                </a:solidFill>
                <a:latin typeface="Comic Sans MS" pitchFamily="66" charset="0"/>
              </a:rPr>
              <a:t>1-</a:t>
            </a:r>
            <a:r>
              <a:rPr lang="el-GR" dirty="0">
                <a:solidFill>
                  <a:srgbClr val="FF00FF"/>
                </a:solidFill>
                <a:latin typeface="Comic Sans MS" pitchFamily="66" charset="0"/>
              </a:rPr>
              <a:t>2 </a:t>
            </a:r>
            <a:r>
              <a:rPr lang="en-GB" dirty="0">
                <a:solidFill>
                  <a:srgbClr val="FF00FF"/>
                </a:solidFill>
                <a:latin typeface="Comic Sans MS" pitchFamily="66" charset="0"/>
              </a:rPr>
              <a:t>mm)</a:t>
            </a:r>
            <a:endParaRPr lang="el-GR" dirty="0">
              <a:solidFill>
                <a:srgbClr val="FF00FF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dirty="0" err="1" smtClean="0">
                <a:solidFill>
                  <a:srgbClr val="66FF33"/>
                </a:solidFill>
                <a:latin typeface="Comic Sans MS" pitchFamily="66" charset="0"/>
              </a:rPr>
              <a:t>Θηλυτόκο</a:t>
            </a:r>
            <a:r>
              <a:rPr lang="el-GR" dirty="0" smtClean="0">
                <a:solidFill>
                  <a:srgbClr val="66FF33"/>
                </a:solidFill>
                <a:latin typeface="Comic Sans MS" pitchFamily="66" charset="0"/>
              </a:rPr>
              <a:t>-</a:t>
            </a:r>
            <a:r>
              <a:rPr lang="el-GR" dirty="0" err="1" smtClean="0">
                <a:solidFill>
                  <a:srgbClr val="66FF33"/>
                </a:solidFill>
                <a:latin typeface="Comic Sans MS" pitchFamily="66" charset="0"/>
              </a:rPr>
              <a:t>παρθενογενετικό</a:t>
            </a:r>
            <a:r>
              <a:rPr lang="el-GR" dirty="0">
                <a:solidFill>
                  <a:srgbClr val="66FF33"/>
                </a:solidFill>
                <a:latin typeface="Comic Sans MS" pitchFamily="66" charset="0"/>
              </a:rPr>
              <a:t>, εξέρχεται έτοιμο (ώριμο) για ωοτοκία</a:t>
            </a:r>
            <a:endParaRPr lang="el-GR" dirty="0">
              <a:solidFill>
                <a:srgbClr val="66FF33"/>
              </a:solidFill>
            </a:endParaRPr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>
            <a:off x="7019925" y="404813"/>
            <a:ext cx="1584325" cy="792162"/>
          </a:xfrm>
          <a:prstGeom prst="ellipse">
            <a:avLst/>
          </a:prstGeom>
          <a:solidFill>
            <a:srgbClr val="A7EFF7"/>
          </a:solidFill>
          <a:ln w="38100">
            <a:solidFill>
              <a:srgbClr val="FDEB6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Σύζευξη,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Ωοτοκία</a:t>
            </a:r>
          </a:p>
        </p:txBody>
      </p:sp>
      <p:sp>
        <p:nvSpPr>
          <p:cNvPr id="669706" name="AutoShape 10"/>
          <p:cNvSpPr>
            <a:spLocks noChangeArrowheads="1"/>
          </p:cNvSpPr>
          <p:nvPr/>
        </p:nvSpPr>
        <p:spPr bwMode="auto">
          <a:xfrm>
            <a:off x="6011863" y="765175"/>
            <a:ext cx="865187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69707" name="AutoShape 11"/>
          <p:cNvSpPr>
            <a:spLocks noChangeArrowheads="1"/>
          </p:cNvSpPr>
          <p:nvPr/>
        </p:nvSpPr>
        <p:spPr bwMode="auto">
          <a:xfrm rot="7857621">
            <a:off x="7307263" y="3068637"/>
            <a:ext cx="865188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6516688" y="1289050"/>
            <a:ext cx="2447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Τα θήλεα με τον ωοθέτη εισάγουν ένα ωό/καρπό (όταν ακόμα είναι πράσινος, μαλακός)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>
            <a:off x="6227763" y="3573463"/>
            <a:ext cx="1584325" cy="79216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Εμφάνιση</a:t>
            </a:r>
          </a:p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Προνυμφών</a:t>
            </a:r>
          </a:p>
        </p:txBody>
      </p:sp>
      <p:sp>
        <p:nvSpPr>
          <p:cNvPr id="669710" name="Rectangle 14"/>
          <p:cNvSpPr>
            <a:spLocks noChangeArrowheads="1"/>
          </p:cNvSpPr>
          <p:nvPr/>
        </p:nvSpPr>
        <p:spPr bwMode="auto">
          <a:xfrm>
            <a:off x="6084888" y="4443413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00B050"/>
                </a:solidFill>
                <a:latin typeface="Comic Sans MS" pitchFamily="66" charset="0"/>
              </a:rPr>
              <a:t>Μέσα στον καρπό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3399"/>
                </a:solidFill>
                <a:latin typeface="Comic Sans MS" pitchFamily="66" charset="0"/>
              </a:rPr>
              <a:t>Τρώει το εσωτερικό</a:t>
            </a:r>
            <a:endParaRPr lang="el-GR" dirty="0">
              <a:solidFill>
                <a:srgbClr val="FF3399"/>
              </a:solidFill>
            </a:endParaRPr>
          </a:p>
        </p:txBody>
      </p:sp>
      <p:sp>
        <p:nvSpPr>
          <p:cNvPr id="669711" name="Oval 15"/>
          <p:cNvSpPr>
            <a:spLocks noChangeArrowheads="1"/>
          </p:cNvSpPr>
          <p:nvPr/>
        </p:nvSpPr>
        <p:spPr bwMode="auto">
          <a:xfrm>
            <a:off x="3276600" y="3644900"/>
            <a:ext cx="1584325" cy="792163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err="1">
                <a:solidFill>
                  <a:schemeClr val="bg1"/>
                </a:solidFill>
                <a:latin typeface="Comic Sans MS" pitchFamily="66" charset="0"/>
              </a:rPr>
              <a:t>Διάπαυση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Διαχείμαση</a:t>
            </a:r>
          </a:p>
        </p:txBody>
      </p:sp>
      <p:sp>
        <p:nvSpPr>
          <p:cNvPr id="669712" name="AutoShape 16"/>
          <p:cNvSpPr>
            <a:spLocks noChangeArrowheads="1"/>
          </p:cNvSpPr>
          <p:nvPr/>
        </p:nvSpPr>
        <p:spPr bwMode="auto">
          <a:xfrm rot="10800000">
            <a:off x="5148263" y="3933825"/>
            <a:ext cx="865187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69714" name="Rectangle 18"/>
          <p:cNvSpPr>
            <a:spLocks noChangeArrowheads="1"/>
          </p:cNvSpPr>
          <p:nvPr/>
        </p:nvSpPr>
        <p:spPr bwMode="auto">
          <a:xfrm>
            <a:off x="395288" y="5661025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sz="2200" dirty="0">
                <a:solidFill>
                  <a:srgbClr val="FF3399"/>
                </a:solidFill>
                <a:latin typeface="Comic Sans MS" pitchFamily="66" charset="0"/>
              </a:rPr>
              <a:t>Παρακολούθηση-Καταπολέμηση: </a:t>
            </a:r>
            <a:r>
              <a:rPr lang="el-GR" sz="2200" u="sng" dirty="0">
                <a:solidFill>
                  <a:srgbClr val="FF3399"/>
                </a:solidFill>
                <a:latin typeface="Comic Sans MS" pitchFamily="66" charset="0"/>
              </a:rPr>
              <a:t>όπως και στην περίπτωση του ευρυτόμου της αμυγδαλιάς</a:t>
            </a:r>
            <a:endParaRPr lang="el-GR" sz="2200" u="sng" dirty="0">
              <a:solidFill>
                <a:srgbClr val="FF3399"/>
              </a:solidFill>
            </a:endParaRPr>
          </a:p>
        </p:txBody>
      </p:sp>
      <p:sp>
        <p:nvSpPr>
          <p:cNvPr id="57360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CAB58DE0-C0C7-45EE-8279-502F1FEC67D2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6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6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6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6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6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6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6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9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1" grpId="0" animBg="1"/>
      <p:bldP spid="669702" grpId="0" animBg="1"/>
      <p:bldP spid="669705" grpId="0" animBg="1"/>
      <p:bldP spid="669706" grpId="0" animBg="1"/>
      <p:bldP spid="669707" grpId="0" animBg="1"/>
      <p:bldP spid="669708" grpId="0"/>
      <p:bldP spid="669709" grpId="0" animBg="1"/>
      <p:bldP spid="669711" grpId="0" animBg="1"/>
      <p:bldP spid="669712" grpId="0" animBg="1"/>
      <p:bldP spid="6697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4" descr="Untitled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08050"/>
            <a:ext cx="409416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5" descr="Untitled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81075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92674A96-92D4-46B3-B383-623D198A8CC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931863" y="404813"/>
            <a:ext cx="715803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2700" i="1" dirty="0" err="1">
                <a:solidFill>
                  <a:srgbClr val="00CC00"/>
                </a:solidFill>
                <a:latin typeface="Comic Sans MS" pitchFamily="66" charset="0"/>
              </a:rPr>
              <a:t>Agonoscena</a:t>
            </a:r>
            <a:r>
              <a:rPr lang="en-GB" sz="2700" i="1" dirty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GB" sz="2700" dirty="0">
                <a:solidFill>
                  <a:srgbClr val="00CC00"/>
                </a:solidFill>
                <a:latin typeface="Comic Sans MS" pitchFamily="66" charset="0"/>
              </a:rPr>
              <a:t>spp.</a:t>
            </a:r>
            <a:r>
              <a:rPr lang="en-GB" sz="2700" i="1" dirty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US" sz="2700" dirty="0">
                <a:solidFill>
                  <a:srgbClr val="00CC00"/>
                </a:solidFill>
                <a:latin typeface="Comic Sans MS" pitchFamily="66" charset="0"/>
              </a:rPr>
              <a:t>(</a:t>
            </a:r>
            <a:r>
              <a:rPr lang="en-US" sz="2700" dirty="0" err="1">
                <a:solidFill>
                  <a:srgbClr val="00CC00"/>
                </a:solidFill>
                <a:latin typeface="Comic Sans MS" pitchFamily="66" charset="0"/>
              </a:rPr>
              <a:t>Homoptera</a:t>
            </a:r>
            <a:r>
              <a:rPr lang="en-US" sz="2700" dirty="0">
                <a:solidFill>
                  <a:srgbClr val="00CC00"/>
                </a:solidFill>
                <a:latin typeface="Comic Sans MS" pitchFamily="66" charset="0"/>
              </a:rPr>
              <a:t>: </a:t>
            </a:r>
            <a:r>
              <a:rPr lang="en-US" sz="2700" dirty="0" err="1">
                <a:solidFill>
                  <a:srgbClr val="00CC00"/>
                </a:solidFill>
                <a:latin typeface="Comic Sans MS" pitchFamily="66" charset="0"/>
              </a:rPr>
              <a:t>Psyllidae</a:t>
            </a:r>
            <a:r>
              <a:rPr lang="en-US" sz="2700" dirty="0">
                <a:solidFill>
                  <a:srgbClr val="00CC00"/>
                </a:solidFill>
                <a:latin typeface="Comic Sans MS" pitchFamily="66" charset="0"/>
              </a:rPr>
              <a:t>)</a:t>
            </a:r>
            <a: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>
                <a:solidFill>
                  <a:srgbClr val="FF3399"/>
                </a:solidFill>
                <a:latin typeface="Comic Sans MS" pitchFamily="66" charset="0"/>
              </a:rPr>
              <a:t>ψύλλες</a:t>
            </a:r>
            <a:r>
              <a:rPr lang="el-GR" sz="2000" i="1" dirty="0">
                <a:solidFill>
                  <a:srgbClr val="FF3399"/>
                </a:solidFill>
                <a:latin typeface="Comic Sans MS" pitchFamily="66" charset="0"/>
              </a:rPr>
              <a:t> της φιστικιάς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07950" y="1465274"/>
            <a:ext cx="5688013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66FF33"/>
                </a:solidFill>
                <a:latin typeface="Comic Sans MS" pitchFamily="66" charset="0"/>
              </a:rPr>
              <a:t>Πρόκειται για περισσότερα από ένα είδη, με διαφορετική εποχική εμφάνιση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Ακμαίο: 2-3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mm,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ανοιχτοκίτρινο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00B0F0"/>
                </a:solidFill>
                <a:latin typeface="Comic Sans MS" pitchFamily="66" charset="0"/>
              </a:rPr>
              <a:t>Διαχειμάζει ως ακμαίο (κάτω από ρωγμές φλοιού, κάτω από πεσμένα φύλλα κα), ωοτοκούν κοντά σε οφθαλμούς 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Έξοδος νεαρών νυμφών νωρίς την άνοιξη, μυζούν οφθαλμούς, φύλλα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00B050"/>
                </a:solidFill>
                <a:latin typeface="Comic Sans MS" pitchFamily="66" charset="0"/>
              </a:rPr>
              <a:t>4-5 γενεές/έτος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FF00FF"/>
                </a:solidFill>
                <a:latin typeface="Comic Sans MS" pitchFamily="66" charset="0"/>
              </a:rPr>
              <a:t>Αναπτύσσει μεγάλους πληθυσμούς, καλύπτει τα φύλλα με μελίτωμα, εμφάνιση καπνιάς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Ιδιαίτερη η σημασία του στη φιστικά (καταστροφή οφθαλμών και για το επόμενο έτος)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rgbClr val="CC00FF"/>
                </a:solidFill>
                <a:latin typeface="Comic Sans MS" pitchFamily="66" charset="0"/>
              </a:rPr>
              <a:t>Καταπολέμηση (αν χρειαστεί) με </a:t>
            </a:r>
            <a:r>
              <a:rPr lang="en-US" sz="2000" dirty="0" smtClean="0">
                <a:solidFill>
                  <a:srgbClr val="CC00FF"/>
                </a:solidFill>
                <a:latin typeface="Comic Sans MS" pitchFamily="66" charset="0"/>
              </a:rPr>
              <a:t>IGRs</a:t>
            </a:r>
            <a:endParaRPr lang="el-GR" sz="2000" dirty="0">
              <a:solidFill>
                <a:srgbClr val="CC00FF"/>
              </a:solidFill>
              <a:latin typeface="Comic Sans MS" pitchFamily="66" charset="0"/>
            </a:endParaRP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Στην Ελλάδα τα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A.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pistaciae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A.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targionii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A.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cisti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9396" name="Picture 7" descr="agonosc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47827"/>
            <a:ext cx="2733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 descr="psy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03705"/>
            <a:ext cx="28082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52465ED0-2A1B-43D6-941C-8BD65260AFD5}" type="slidenum">
              <a:rPr lang="en-GB" smtClean="0"/>
              <a:pPr/>
              <a:t>19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685800" y="444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 dirty="0">
                <a:solidFill>
                  <a:srgbClr val="FF00FF"/>
                </a:solidFill>
                <a:latin typeface="Comic Sans MS" pitchFamily="66" charset="0"/>
              </a:rPr>
              <a:t>ΕΝΤΟΜΑ ΑΜΥΓΔΑΛΙΑΣ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687388" y="13112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Κύριος εχθρός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sz="2400" i="1" dirty="0" err="1">
                <a:solidFill>
                  <a:srgbClr val="66FF33"/>
                </a:solidFill>
                <a:latin typeface="Comic Sans MS" pitchFamily="66" charset="0"/>
              </a:rPr>
              <a:t>Eurytoma</a:t>
            </a:r>
            <a:r>
              <a:rPr lang="en-GB" sz="2400" i="1" dirty="0">
                <a:solidFill>
                  <a:srgbClr val="66FF33"/>
                </a:solidFill>
                <a:latin typeface="Comic Sans MS" pitchFamily="66" charset="0"/>
              </a:rPr>
              <a:t> amygdali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(Hymenoptera: </a:t>
            </a:r>
            <a:r>
              <a:rPr lang="en-GB" sz="2400" dirty="0" err="1">
                <a:solidFill>
                  <a:srgbClr val="66FF33"/>
                </a:solidFill>
                <a:latin typeface="Comic Sans MS" pitchFamily="66" charset="0"/>
              </a:rPr>
              <a:t>Eurytomidae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)</a:t>
            </a:r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ευρύτομο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 της αμυγδαλιάς</a:t>
            </a:r>
            <a:endParaRPr lang="el-GR" sz="24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615950" y="3573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Δευτερεύοντες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sz="2400" i="1" dirty="0" err="1">
                <a:solidFill>
                  <a:srgbClr val="FFC000"/>
                </a:solidFill>
                <a:latin typeface="Comic Sans MS" pitchFamily="66" charset="0"/>
              </a:rPr>
              <a:t>Hyalopterus</a:t>
            </a:r>
            <a:r>
              <a:rPr lang="en-GB" sz="24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FFC000"/>
                </a:solidFill>
                <a:latin typeface="Comic Sans MS" pitchFamily="66" charset="0"/>
              </a:rPr>
              <a:t>pruni</a:t>
            </a:r>
            <a:r>
              <a:rPr lang="en-GB" sz="2400" i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(</a:t>
            </a:r>
            <a:r>
              <a:rPr lang="en-GB" sz="2400" dirty="0" err="1">
                <a:solidFill>
                  <a:srgbClr val="FFC000"/>
                </a:solidFill>
                <a:latin typeface="Comic Sans MS" pitchFamily="66" charset="0"/>
              </a:rPr>
              <a:t>Homoptera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en-GB" sz="2400" dirty="0" err="1">
                <a:solidFill>
                  <a:srgbClr val="FFC000"/>
                </a:solidFill>
                <a:latin typeface="Comic Sans MS" pitchFamily="66" charset="0"/>
              </a:rPr>
              <a:t>Aphididae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): </a:t>
            </a:r>
            <a:r>
              <a:rPr lang="en-GB" sz="2400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αλευρώδης </a:t>
            </a: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αφίδα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 των </a:t>
            </a: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πυρηνοκάρπων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Άλλα είδη </a:t>
            </a:r>
            <a:r>
              <a:rPr lang="el-GR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αφίδων</a:t>
            </a:r>
            <a:r>
              <a:rPr lang="el-GR" sz="2400" dirty="0">
                <a:solidFill>
                  <a:srgbClr val="CC00FF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srgbClr val="CC00FF"/>
                </a:solidFill>
                <a:latin typeface="Comic Sans MS" pitchFamily="66" charset="0"/>
              </a:rPr>
            </a:br>
            <a:r>
              <a:rPr lang="en-GB" sz="2400" i="1" dirty="0" err="1">
                <a:solidFill>
                  <a:srgbClr val="00B050"/>
                </a:solidFill>
                <a:latin typeface="Comic Sans MS" pitchFamily="66" charset="0"/>
              </a:rPr>
              <a:t>Sphaerolecanium</a:t>
            </a:r>
            <a:r>
              <a:rPr lang="en-GB" sz="2400" i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Comic Sans MS" pitchFamily="66" charset="0"/>
              </a:rPr>
              <a:t>prunastri</a:t>
            </a:r>
            <a:r>
              <a:rPr lang="en-GB" sz="2400" i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GB" sz="2400" dirty="0" err="1">
                <a:solidFill>
                  <a:srgbClr val="00B050"/>
                </a:solidFill>
                <a:latin typeface="Comic Sans MS" pitchFamily="66" charset="0"/>
              </a:rPr>
              <a:t>Homoptera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en-GB" sz="2400" dirty="0" err="1">
                <a:solidFill>
                  <a:srgbClr val="00B050"/>
                </a:solidFill>
                <a:latin typeface="Comic Sans MS" pitchFamily="66" charset="0"/>
              </a:rPr>
              <a:t>Coccidae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σφαιρολεκάνιο</a:t>
            </a:r>
            <a: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400" i="1" dirty="0" err="1">
                <a:solidFill>
                  <a:srgbClr val="CC00FF"/>
                </a:solidFill>
                <a:latin typeface="Comic Sans MS" pitchFamily="66" charset="0"/>
              </a:rPr>
              <a:t>Sculytus</a:t>
            </a:r>
            <a:r>
              <a:rPr lang="en-GB" sz="2400" i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GB" sz="2400" i="1" dirty="0" err="1">
                <a:solidFill>
                  <a:srgbClr val="CC00FF"/>
                </a:solidFill>
                <a:latin typeface="Comic Sans MS" pitchFamily="66" charset="0"/>
              </a:rPr>
              <a:t>rugulosus</a:t>
            </a:r>
            <a:r>
              <a:rPr lang="en-GB" sz="2400" i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l-GR" sz="2400" i="1" dirty="0">
                <a:solidFill>
                  <a:srgbClr val="CC00FF"/>
                </a:solidFill>
                <a:latin typeface="Comic Sans MS" pitchFamily="66" charset="0"/>
              </a:rPr>
              <a:t>και </a:t>
            </a:r>
            <a:r>
              <a:rPr lang="en-GB" sz="2400" i="1" dirty="0">
                <a:solidFill>
                  <a:srgbClr val="CC00FF"/>
                </a:solidFill>
                <a:latin typeface="Comic Sans MS" pitchFamily="66" charset="0"/>
              </a:rPr>
              <a:t>S. amygdali </a:t>
            </a:r>
            <a:r>
              <a:rPr lang="en-GB" sz="2400" dirty="0">
                <a:solidFill>
                  <a:srgbClr val="CC00FF"/>
                </a:solidFill>
                <a:latin typeface="Comic Sans MS" pitchFamily="66" charset="0"/>
              </a:rPr>
              <a:t>(</a:t>
            </a:r>
            <a:r>
              <a:rPr lang="en-GB" sz="2400" dirty="0" err="1">
                <a:solidFill>
                  <a:srgbClr val="CC00FF"/>
                </a:solidFill>
                <a:latin typeface="Comic Sans MS" pitchFamily="66" charset="0"/>
              </a:rPr>
              <a:t>Coleoptera</a:t>
            </a:r>
            <a:r>
              <a:rPr lang="en-GB" sz="2400" dirty="0">
                <a:solidFill>
                  <a:srgbClr val="CC00FF"/>
                </a:solidFill>
                <a:latin typeface="Comic Sans MS" pitchFamily="66" charset="0"/>
              </a:rPr>
              <a:t>: </a:t>
            </a:r>
            <a:r>
              <a:rPr lang="en-GB" sz="2400" dirty="0" err="1">
                <a:solidFill>
                  <a:srgbClr val="CC00FF"/>
                </a:solidFill>
                <a:latin typeface="Comic Sans MS" pitchFamily="66" charset="0"/>
              </a:rPr>
              <a:t>Scolytidae</a:t>
            </a:r>
            <a:r>
              <a:rPr lang="en-GB" sz="2400" dirty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 err="1">
                <a:solidFill>
                  <a:srgbClr val="FF0000"/>
                </a:solidFill>
                <a:latin typeface="Comic Sans MS" pitchFamily="66" charset="0"/>
              </a:rPr>
              <a:t>σκολύτες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 της αμυγδαλιάς</a:t>
            </a:r>
            <a:endParaRPr lang="el-GR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01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6DE8AC43-6B21-49B2-9B90-3526F487FAB5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4"/>
          <p:cNvSpPr>
            <a:spLocks noChangeArrowheads="1"/>
          </p:cNvSpPr>
          <p:nvPr/>
        </p:nvSpPr>
        <p:spPr bwMode="auto">
          <a:xfrm>
            <a:off x="685800" y="444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000">
                <a:solidFill>
                  <a:srgbClr val="CC00FF"/>
                </a:solidFill>
                <a:latin typeface="Comic Sans MS" pitchFamily="66" charset="0"/>
              </a:rPr>
              <a:t>ΕΝΤΟΜΑ ΚΑΣΤΑΝΙΑΣ-ΚΑΡΥΔΙΑΣ</a:t>
            </a:r>
          </a:p>
        </p:txBody>
      </p:sp>
      <p:sp>
        <p:nvSpPr>
          <p:cNvPr id="60419" name="Rectangle 35"/>
          <p:cNvSpPr>
            <a:spLocks noChangeArrowheads="1"/>
          </p:cNvSpPr>
          <p:nvPr/>
        </p:nvSpPr>
        <p:spPr bwMode="auto">
          <a:xfrm>
            <a:off x="687388" y="210185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Κύριοι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</a:rPr>
              <a:t>Curculio </a:t>
            </a:r>
            <a:r>
              <a:rPr lang="en-US" sz="2400" i="1" dirty="0" err="1">
                <a:solidFill>
                  <a:srgbClr val="FFC000"/>
                </a:solidFill>
                <a:latin typeface="Comic Sans MS" pitchFamily="66" charset="0"/>
              </a:rPr>
              <a:t>elephas</a:t>
            </a: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</a:rPr>
              <a:t>, C. </a:t>
            </a:r>
            <a:r>
              <a:rPr lang="en-US" sz="2400" i="1" dirty="0" err="1">
                <a:solidFill>
                  <a:srgbClr val="FFC000"/>
                </a:solidFill>
                <a:latin typeface="Comic Sans MS" pitchFamily="66" charset="0"/>
              </a:rPr>
              <a:t>nucum</a:t>
            </a: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</a:rPr>
              <a:t> (</a:t>
            </a:r>
            <a:r>
              <a:rPr lang="en-US" sz="2400" i="1" dirty="0" err="1">
                <a:solidFill>
                  <a:srgbClr val="FFC000"/>
                </a:solidFill>
                <a:latin typeface="Comic Sans MS" pitchFamily="66" charset="0"/>
              </a:rPr>
              <a:t>Coleoptera</a:t>
            </a: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en-US" sz="2400" i="1" dirty="0" err="1">
                <a:solidFill>
                  <a:srgbClr val="FFC000"/>
                </a:solidFill>
                <a:latin typeface="Comic Sans MS" pitchFamily="66" charset="0"/>
              </a:rPr>
              <a:t>Curculionidae</a:t>
            </a:r>
            <a:r>
              <a:rPr lang="en-US" sz="2400" i="1" dirty="0">
                <a:solidFill>
                  <a:srgbClr val="FFC000"/>
                </a:solidFill>
                <a:latin typeface="Comic Sans MS" pitchFamily="66" charset="0"/>
              </a:rPr>
              <a:t>)</a:t>
            </a:r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400" dirty="0" err="1">
                <a:solidFill>
                  <a:srgbClr val="FF3399"/>
                </a:solidFill>
                <a:latin typeface="Comic Sans MS" pitchFamily="66" charset="0"/>
              </a:rPr>
              <a:t>βαλάνινος</a:t>
            </a:r>
            <a:r>
              <a:rPr lang="el-GR" sz="2400" dirty="0">
                <a:solidFill>
                  <a:srgbClr val="FF3399"/>
                </a:solidFill>
                <a:latin typeface="Comic Sans MS" pitchFamily="66" charset="0"/>
              </a:rPr>
              <a:t>, σκουλήκι</a:t>
            </a: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i="1" dirty="0">
                <a:solidFill>
                  <a:srgbClr val="66FF33"/>
                </a:solidFill>
                <a:latin typeface="Comic Sans MS" pitchFamily="66" charset="0"/>
              </a:rPr>
              <a:t>Διάφορα Τ</a:t>
            </a:r>
            <a:r>
              <a:rPr lang="en-US" sz="2400" i="1" dirty="0" err="1">
                <a:solidFill>
                  <a:srgbClr val="66FF33"/>
                </a:solidFill>
                <a:latin typeface="Comic Sans MS" pitchFamily="66" charset="0"/>
              </a:rPr>
              <a:t>ortricidae</a:t>
            </a:r>
            <a:r>
              <a:rPr lang="el-GR" sz="2400" i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400" i="1" dirty="0">
                <a:solidFill>
                  <a:srgbClr val="66FF33"/>
                </a:solidFill>
                <a:latin typeface="Comic Sans MS" pitchFamily="66" charset="0"/>
              </a:rPr>
              <a:t>(Lepidoptera)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400" dirty="0" err="1">
                <a:solidFill>
                  <a:srgbClr val="FF3399"/>
                </a:solidFill>
                <a:latin typeface="Comic Sans MS" pitchFamily="66" charset="0"/>
              </a:rPr>
              <a:t>καρπόκαψες</a:t>
            </a:r>
            <a:r>
              <a:rPr lang="el-GR" sz="2400" dirty="0">
                <a:solidFill>
                  <a:srgbClr val="FF3399"/>
                </a:solidFill>
                <a:latin typeface="Comic Sans MS" pitchFamily="66" charset="0"/>
              </a:rPr>
              <a:t> (στην καστανιά)</a:t>
            </a:r>
            <a:endParaRPr lang="el-GR" sz="2400" i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476196" name="Rectangle 36"/>
          <p:cNvSpPr>
            <a:spLocks noChangeArrowheads="1"/>
          </p:cNvSpPr>
          <p:nvPr/>
        </p:nvSpPr>
        <p:spPr bwMode="auto">
          <a:xfrm>
            <a:off x="615950" y="40465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  <a:t>Δευτερεύοντες εχθροί</a:t>
            </a:r>
            <a:br>
              <a:rPr lang="el-GR" sz="28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400" i="1" dirty="0">
                <a:solidFill>
                  <a:srgbClr val="FF00FF"/>
                </a:solidFill>
                <a:latin typeface="Comic Sans MS" pitchFamily="66" charset="0"/>
              </a:rPr>
              <a:t>Διάφορα </a:t>
            </a:r>
            <a:r>
              <a:rPr lang="el-GR" sz="2400" i="1" dirty="0" err="1">
                <a:solidFill>
                  <a:srgbClr val="FF00FF"/>
                </a:solidFill>
                <a:latin typeface="Comic Sans MS" pitchFamily="66" charset="0"/>
              </a:rPr>
              <a:t>ξυλοφάγα</a:t>
            </a:r>
            <a:r>
              <a:rPr lang="el-GR" sz="2400" i="1" dirty="0">
                <a:solidFill>
                  <a:srgbClr val="FF00FF"/>
                </a:solidFill>
                <a:latin typeface="Comic Sans MS" pitchFamily="66" charset="0"/>
              </a:rPr>
              <a:t> (κυρίως </a:t>
            </a:r>
            <a:r>
              <a:rPr lang="en-US" sz="2400" i="1" dirty="0" err="1">
                <a:solidFill>
                  <a:srgbClr val="FF00FF"/>
                </a:solidFill>
                <a:latin typeface="Comic Sans MS" pitchFamily="66" charset="0"/>
              </a:rPr>
              <a:t>Scolytidae</a:t>
            </a:r>
            <a:r>
              <a:rPr lang="en-US" sz="2400" i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l-GR" sz="2400" i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0421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C4C8A7AE-799A-4DA3-BAB0-636C625DC974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4761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931863" y="333375"/>
            <a:ext cx="7888287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700" i="1" dirty="0">
                <a:solidFill>
                  <a:srgbClr val="CC00FF"/>
                </a:solidFill>
                <a:latin typeface="Comic Sans MS" pitchFamily="66" charset="0"/>
              </a:rPr>
              <a:t>Curculio </a:t>
            </a:r>
            <a:r>
              <a:rPr lang="en-US" sz="2700" i="1" dirty="0" err="1">
                <a:solidFill>
                  <a:srgbClr val="CC00FF"/>
                </a:solidFill>
                <a:latin typeface="Comic Sans MS" pitchFamily="66" charset="0"/>
              </a:rPr>
              <a:t>elephas</a:t>
            </a:r>
            <a:r>
              <a:rPr lang="en-GB" sz="2700" i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en-US" sz="2700" dirty="0">
                <a:solidFill>
                  <a:srgbClr val="CC00FF"/>
                </a:solidFill>
                <a:latin typeface="Comic Sans MS" pitchFamily="66" charset="0"/>
              </a:rPr>
              <a:t>(Coleoptera: Curculionidae)</a:t>
            </a:r>
            <a: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>
                <a:solidFill>
                  <a:srgbClr val="FF3399"/>
                </a:solidFill>
                <a:latin typeface="Comic Sans MS" pitchFamily="66" charset="0"/>
              </a:rPr>
              <a:t>βαλάνινος</a:t>
            </a:r>
            <a:r>
              <a:rPr lang="el-GR" sz="2000" i="1" dirty="0">
                <a:solidFill>
                  <a:srgbClr val="FF3399"/>
                </a:solidFill>
                <a:latin typeface="Comic Sans MS" pitchFamily="66" charset="0"/>
              </a:rPr>
              <a:t> των </a:t>
            </a:r>
            <a:r>
              <a:rPr lang="el-GR" sz="2000" i="1" dirty="0" err="1">
                <a:solidFill>
                  <a:srgbClr val="FF3399"/>
                </a:solidFill>
                <a:latin typeface="Comic Sans MS" pitchFamily="66" charset="0"/>
              </a:rPr>
              <a:t>καστάνων</a:t>
            </a:r>
            <a:endParaRPr lang="el-GR" sz="2000" i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180975" y="1765300"/>
            <a:ext cx="410368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rgbClr val="FF00FF"/>
                </a:solidFill>
                <a:latin typeface="Comic Sans MS" pitchFamily="66" charset="0"/>
              </a:rPr>
              <a:t>Ξενιστές: κάστανα και βάλανοι διαφόρων δασικών (δρυς κα)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rgbClr val="FFC000"/>
                </a:solidFill>
                <a:latin typeface="Comic Sans MS" pitchFamily="66" charset="0"/>
              </a:rPr>
              <a:t>Ακμαίο: μήκος 6-10.5 </a:t>
            </a:r>
            <a:r>
              <a:rPr lang="en-US" sz="2200" dirty="0">
                <a:solidFill>
                  <a:srgbClr val="FFC000"/>
                </a:solidFill>
                <a:latin typeface="Comic Sans MS" pitchFamily="66" charset="0"/>
              </a:rPr>
              <a:t>mm,</a:t>
            </a:r>
            <a:r>
              <a:rPr lang="el-GR" sz="2200" dirty="0">
                <a:solidFill>
                  <a:srgbClr val="FFC000"/>
                </a:solidFill>
                <a:latin typeface="Comic Sans MS" pitchFamily="66" charset="0"/>
              </a:rPr>
              <a:t> τεφρό-καστανό, με ρύγχος λεπτό και μακρύ, ίσο ή μεγαλύτερο από το σώμα στο θήλυ και πιο κοντό στο άρρεν</a:t>
            </a:r>
          </a:p>
          <a:p>
            <a:pPr marL="447675" indent="-44767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solidFill>
                  <a:srgbClr val="00B0F0"/>
                </a:solidFill>
                <a:latin typeface="Comic Sans MS" pitchFamily="66" charset="0"/>
              </a:rPr>
              <a:t>Προνύμφη: λευκή, </a:t>
            </a:r>
            <a:r>
              <a:rPr lang="el-GR" sz="2200" dirty="0" err="1">
                <a:solidFill>
                  <a:srgbClr val="00B0F0"/>
                </a:solidFill>
                <a:latin typeface="Comic Sans MS" pitchFamily="66" charset="0"/>
              </a:rPr>
              <a:t>άποδη</a:t>
            </a:r>
            <a:r>
              <a:rPr lang="el-GR" sz="2200" dirty="0">
                <a:solidFill>
                  <a:srgbClr val="00B0F0"/>
                </a:solidFill>
                <a:latin typeface="Comic Sans MS" pitchFamily="66" charset="0"/>
              </a:rPr>
              <a:t>, </a:t>
            </a:r>
            <a:r>
              <a:rPr lang="el-GR" sz="2200" dirty="0" err="1">
                <a:solidFill>
                  <a:srgbClr val="00B0F0"/>
                </a:solidFill>
                <a:latin typeface="Comic Sans MS" pitchFamily="66" charset="0"/>
              </a:rPr>
              <a:t>κεκαμμένη</a:t>
            </a:r>
            <a:endParaRPr lang="el-GR" sz="2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1444" name="Picture 6" descr="Col_poly_curc_curculio-elephas(F_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188" y="928688"/>
            <a:ext cx="36417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7" descr="Curc-lar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922713"/>
            <a:ext cx="31702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D787DA33-CB65-4A61-9C44-1B242922FCED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4"/>
          <p:cNvSpPr>
            <a:spLocks noChangeArrowheads="1"/>
          </p:cNvSpPr>
          <p:nvPr/>
        </p:nvSpPr>
        <p:spPr bwMode="auto">
          <a:xfrm>
            <a:off x="539750" y="260350"/>
            <a:ext cx="2087563" cy="1079500"/>
          </a:xfrm>
          <a:prstGeom prst="ellipse">
            <a:avLst/>
          </a:prstGeom>
          <a:solidFill>
            <a:srgbClr val="CC00FF"/>
          </a:solidFill>
          <a:ln w="38100">
            <a:solidFill>
              <a:srgbClr val="A7EFF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Διαχειμάζει:</a:t>
            </a:r>
          </a:p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ως ανεπτυγμένη</a:t>
            </a:r>
          </a:p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προνύμφη</a:t>
            </a:r>
          </a:p>
        </p:txBody>
      </p:sp>
      <p:sp>
        <p:nvSpPr>
          <p:cNvPr id="677893" name="AutoShape 5"/>
          <p:cNvSpPr>
            <a:spLocks noChangeArrowheads="1"/>
          </p:cNvSpPr>
          <p:nvPr/>
        </p:nvSpPr>
        <p:spPr bwMode="auto">
          <a:xfrm>
            <a:off x="2771775" y="763588"/>
            <a:ext cx="865188" cy="144462"/>
          </a:xfrm>
          <a:prstGeom prst="rightArrow">
            <a:avLst>
              <a:gd name="adj1" fmla="val 50000"/>
              <a:gd name="adj2" fmla="val 149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77894" name="Oval 6"/>
          <p:cNvSpPr>
            <a:spLocks noChangeArrowheads="1"/>
          </p:cNvSpPr>
          <p:nvPr/>
        </p:nvSpPr>
        <p:spPr bwMode="auto">
          <a:xfrm>
            <a:off x="3851275" y="406400"/>
            <a:ext cx="1655763" cy="719138"/>
          </a:xfrm>
          <a:prstGeom prst="ellipse">
            <a:avLst/>
          </a:prstGeom>
          <a:solidFill>
            <a:srgbClr val="A7EFF7"/>
          </a:solidFill>
          <a:ln w="38100">
            <a:solidFill>
              <a:srgbClr val="FE86F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err="1">
                <a:solidFill>
                  <a:srgbClr val="CC00FF"/>
                </a:solidFill>
                <a:latin typeface="Comic Sans MS" pitchFamily="66" charset="0"/>
              </a:rPr>
              <a:t>Νύμφωση</a:t>
            </a:r>
            <a:endParaRPr lang="el-GR" dirty="0">
              <a:solidFill>
                <a:srgbClr val="CC00FF"/>
              </a:solidFill>
              <a:latin typeface="Comic Sans MS" pitchFamily="66" charset="0"/>
            </a:endParaRP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07950" y="137477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Στο έδαφος 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66FF33"/>
                </a:solidFill>
                <a:latin typeface="Comic Sans MS" pitchFamily="66" charset="0"/>
              </a:rPr>
              <a:t>Σε κελί που η ίδια κατασκευάζει (από χώμα)</a:t>
            </a:r>
            <a:endParaRPr lang="el-GR" dirty="0">
              <a:solidFill>
                <a:srgbClr val="66FF33"/>
              </a:solidFill>
            </a:endParaRPr>
          </a:p>
        </p:txBody>
      </p:sp>
      <p:sp>
        <p:nvSpPr>
          <p:cNvPr id="677896" name="Rectangle 8"/>
          <p:cNvSpPr>
            <a:spLocks noChangeArrowheads="1"/>
          </p:cNvSpPr>
          <p:nvPr/>
        </p:nvSpPr>
        <p:spPr bwMode="auto">
          <a:xfrm>
            <a:off x="3563938" y="135572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3399"/>
                </a:solidFill>
                <a:latin typeface="Comic Sans MS" pitchFamily="66" charset="0"/>
              </a:rPr>
              <a:t>Τέλη άνοιξης-αρχές καλοκαιριού</a:t>
            </a:r>
            <a:endParaRPr lang="el-GR" dirty="0">
              <a:solidFill>
                <a:srgbClr val="FF3399"/>
              </a:solidFill>
            </a:endParaRPr>
          </a:p>
        </p:txBody>
      </p:sp>
      <p:sp>
        <p:nvSpPr>
          <p:cNvPr id="677897" name="Oval 9"/>
          <p:cNvSpPr>
            <a:spLocks noChangeArrowheads="1"/>
          </p:cNvSpPr>
          <p:nvPr/>
        </p:nvSpPr>
        <p:spPr bwMode="auto">
          <a:xfrm>
            <a:off x="7092950" y="476250"/>
            <a:ext cx="1655763" cy="649288"/>
          </a:xfrm>
          <a:prstGeom prst="ellipse">
            <a:avLst/>
          </a:prstGeom>
          <a:solidFill>
            <a:srgbClr val="66FF33"/>
          </a:solidFill>
          <a:ln w="38100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‘’Ενηλικίωση’’</a:t>
            </a:r>
          </a:p>
        </p:txBody>
      </p:sp>
      <p:sp>
        <p:nvSpPr>
          <p:cNvPr id="677898" name="AutoShape 10"/>
          <p:cNvSpPr>
            <a:spLocks noChangeArrowheads="1"/>
          </p:cNvSpPr>
          <p:nvPr/>
        </p:nvSpPr>
        <p:spPr bwMode="auto">
          <a:xfrm>
            <a:off x="6011863" y="765175"/>
            <a:ext cx="865187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77899" name="AutoShape 11"/>
          <p:cNvSpPr>
            <a:spLocks noChangeArrowheads="1"/>
          </p:cNvSpPr>
          <p:nvPr/>
        </p:nvSpPr>
        <p:spPr bwMode="auto">
          <a:xfrm rot="7857621">
            <a:off x="7883525" y="3860801"/>
            <a:ext cx="865187" cy="144462"/>
          </a:xfrm>
          <a:prstGeom prst="rightArrow">
            <a:avLst>
              <a:gd name="adj1" fmla="val 50000"/>
              <a:gd name="adj2" fmla="val 1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77900" name="Rectangle 12"/>
          <p:cNvSpPr>
            <a:spLocks noChangeArrowheads="1"/>
          </p:cNvSpPr>
          <p:nvPr/>
        </p:nvSpPr>
        <p:spPr bwMode="auto">
          <a:xfrm>
            <a:off x="6011863" y="1152525"/>
            <a:ext cx="3024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Το καλοκαίρι (ακόμα και αργά, τον Αύγουστο)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92D050"/>
                </a:solidFill>
                <a:latin typeface="Comic Sans MS" pitchFamily="66" charset="0"/>
              </a:rPr>
              <a:t>Τις πρώτες ημέρες, τα ακμαία τρέφονται από καρπούς, οφθαλμούς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Οπές βρώσης: στη βάση (‘’κάλυμμα’’) των καρπών, ορατές, προκαλούν καχεξία, καταστροφή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677901" name="Oval 13"/>
          <p:cNvSpPr>
            <a:spLocks noChangeArrowheads="1"/>
          </p:cNvSpPr>
          <p:nvPr/>
        </p:nvSpPr>
        <p:spPr bwMode="auto">
          <a:xfrm>
            <a:off x="6297613" y="3860800"/>
            <a:ext cx="1584325" cy="792163"/>
          </a:xfrm>
          <a:prstGeom prst="ellipse">
            <a:avLst/>
          </a:prstGeom>
          <a:solidFill>
            <a:srgbClr val="FDEB63"/>
          </a:solidFill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Σύζευξη</a:t>
            </a:r>
          </a:p>
        </p:txBody>
      </p:sp>
      <p:sp>
        <p:nvSpPr>
          <p:cNvPr id="677902" name="Rectangle 14"/>
          <p:cNvSpPr>
            <a:spLocks noChangeArrowheads="1"/>
          </p:cNvSpPr>
          <p:nvPr/>
        </p:nvSpPr>
        <p:spPr bwMode="auto">
          <a:xfrm>
            <a:off x="5867400" y="4727575"/>
            <a:ext cx="3276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CC00FF"/>
                </a:solidFill>
                <a:latin typeface="Comic Sans MS" pitchFamily="66" charset="0"/>
              </a:rPr>
              <a:t>Περίοδος ωοτοκίας: Σεπτέμβριος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00B050"/>
                </a:solidFill>
                <a:latin typeface="Comic Sans MS" pitchFamily="66" charset="0"/>
              </a:rPr>
              <a:t>30-50 ωά/θήλυ, ένα σε κάθε ‘’κύπελλο’’ (βασικό μισό) 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00B0F0"/>
                </a:solidFill>
                <a:latin typeface="Comic Sans MS" pitchFamily="66" charset="0"/>
              </a:rPr>
              <a:t>Ανοίγει οπή ωοτοκίας με το ρύγχος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00FF"/>
                </a:solidFill>
                <a:latin typeface="Comic Sans MS" pitchFamily="66" charset="0"/>
              </a:rPr>
              <a:t>Πιο σπάνια &gt;1 ωά/καρπό</a:t>
            </a:r>
            <a:endParaRPr lang="el-GR" dirty="0">
              <a:solidFill>
                <a:srgbClr val="FF00FF"/>
              </a:solidFill>
            </a:endParaRPr>
          </a:p>
        </p:txBody>
      </p:sp>
      <p:sp>
        <p:nvSpPr>
          <p:cNvPr id="677903" name="Oval 15"/>
          <p:cNvSpPr>
            <a:spLocks noChangeArrowheads="1"/>
          </p:cNvSpPr>
          <p:nvPr/>
        </p:nvSpPr>
        <p:spPr bwMode="auto">
          <a:xfrm>
            <a:off x="3348038" y="4005263"/>
            <a:ext cx="1584325" cy="79216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Εμφάνιση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προνυμφών</a:t>
            </a:r>
          </a:p>
        </p:txBody>
      </p:sp>
      <p:sp>
        <p:nvSpPr>
          <p:cNvPr id="677904" name="AutoShape 16"/>
          <p:cNvSpPr>
            <a:spLocks noChangeArrowheads="1"/>
          </p:cNvSpPr>
          <p:nvPr/>
        </p:nvSpPr>
        <p:spPr bwMode="auto">
          <a:xfrm rot="10800000">
            <a:off x="5148263" y="4292600"/>
            <a:ext cx="865187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77905" name="Rectangle 17"/>
          <p:cNvSpPr>
            <a:spLocks noChangeArrowheads="1"/>
          </p:cNvSpPr>
          <p:nvPr/>
        </p:nvSpPr>
        <p:spPr bwMode="auto">
          <a:xfrm>
            <a:off x="3346450" y="4902200"/>
            <a:ext cx="2520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00CC00"/>
                </a:solidFill>
                <a:latin typeface="Comic Sans MS" pitchFamily="66" charset="0"/>
              </a:rPr>
              <a:t>Ορύσσει στοά, καταναλώνει το εσωτερικό</a:t>
            </a:r>
            <a:endParaRPr lang="el-GR" dirty="0">
              <a:solidFill>
                <a:srgbClr val="00CC00"/>
              </a:solidFill>
            </a:endParaRPr>
          </a:p>
        </p:txBody>
      </p:sp>
      <p:sp>
        <p:nvSpPr>
          <p:cNvPr id="677906" name="Oval 18"/>
          <p:cNvSpPr>
            <a:spLocks noChangeArrowheads="1"/>
          </p:cNvSpPr>
          <p:nvPr/>
        </p:nvSpPr>
        <p:spPr bwMode="auto">
          <a:xfrm>
            <a:off x="684213" y="3500438"/>
            <a:ext cx="1584325" cy="792162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Ολοκλήρωση</a:t>
            </a:r>
          </a:p>
          <a:p>
            <a:pPr algn="ctr"/>
            <a:r>
              <a:rPr lang="el-GR" dirty="0">
                <a:solidFill>
                  <a:schemeClr val="bg1"/>
                </a:solidFill>
                <a:latin typeface="Comic Sans MS" pitchFamily="66" charset="0"/>
              </a:rPr>
              <a:t>ανάπτυξης</a:t>
            </a:r>
          </a:p>
        </p:txBody>
      </p:sp>
      <p:sp>
        <p:nvSpPr>
          <p:cNvPr id="677907" name="AutoShape 19"/>
          <p:cNvSpPr>
            <a:spLocks noChangeArrowheads="1"/>
          </p:cNvSpPr>
          <p:nvPr/>
        </p:nvSpPr>
        <p:spPr bwMode="auto">
          <a:xfrm rot="-9794324">
            <a:off x="2338388" y="4149725"/>
            <a:ext cx="865187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A7EF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677908" name="Rectangle 20"/>
          <p:cNvSpPr>
            <a:spLocks noChangeArrowheads="1"/>
          </p:cNvSpPr>
          <p:nvPr/>
        </p:nvSpPr>
        <p:spPr bwMode="auto">
          <a:xfrm>
            <a:off x="323850" y="4437063"/>
            <a:ext cx="309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00FF"/>
                </a:solidFill>
                <a:latin typeface="Comic Sans MS" pitchFamily="66" charset="0"/>
              </a:rPr>
              <a:t>Μετά από 30-45 ημέρες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Ανοίγει οπή εξόδου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Το κάστανο συνήθως έχει πέσει στο έδαφος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Μπαίνει στο έδαφος, σε 5-20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cm, </a:t>
            </a:r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φτιάχνει κελί συγκολλώντας το γύρω έδαφος</a:t>
            </a:r>
            <a:endParaRPr lang="el-G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483" name="1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D95372A8-50B9-483F-940A-D8F324E9959A}" type="slidenum">
              <a:rPr lang="en-GB" smtClean="0"/>
              <a:pPr/>
              <a:t>22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77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77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77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77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7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7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7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7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7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7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7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7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7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7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7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7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7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7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7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7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67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77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7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7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7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7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7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7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677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677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3" grpId="0" animBg="1"/>
      <p:bldP spid="677894" grpId="0" animBg="1"/>
      <p:bldP spid="677896" grpId="0"/>
      <p:bldP spid="677897" grpId="0" animBg="1"/>
      <p:bldP spid="677898" grpId="0" animBg="1"/>
      <p:bldP spid="677899" grpId="0" animBg="1"/>
      <p:bldP spid="677901" grpId="0" animBg="1"/>
      <p:bldP spid="677903" grpId="0" animBg="1"/>
      <p:bldP spid="677904" grpId="0" animBg="1"/>
      <p:bldP spid="677905" grpId="0"/>
      <p:bldP spid="677906" grpId="0" animBg="1"/>
      <p:bldP spid="6779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827088" y="1603375"/>
            <a:ext cx="77057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Tx/>
              <a:buBlip>
                <a:blip r:embed="rId2"/>
              </a:buBlip>
            </a:pPr>
            <a:r>
              <a:rPr lang="el-GR" sz="2400" i="1" dirty="0">
                <a:solidFill>
                  <a:srgbClr val="FF3399"/>
                </a:solidFill>
                <a:latin typeface="Comic Sans MS" pitchFamily="66" charset="0"/>
              </a:rPr>
              <a:t>1. Καλλιεργητικά μέτρα</a:t>
            </a:r>
            <a: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000" dirty="0">
                <a:solidFill>
                  <a:srgbClr val="66FF33"/>
                </a:solidFill>
                <a:latin typeface="Comic Sans MS" pitchFamily="66" charset="0"/>
              </a:rPr>
              <a:t>Οι περισσότερες προνύμφες εγκαταλείπουν τα κάστανα μετά την πτώση τους: έγκαιρη συλλογή και χορήγηση στα ζώα των προσβεβλημένων καρπών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>
          <a:xfrm>
            <a:off x="931863" y="115888"/>
            <a:ext cx="4211641" cy="744537"/>
          </a:xfrm>
          <a:noFill/>
        </p:spPr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Καταπολέμηση</a:t>
            </a:r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827088" y="3284538"/>
            <a:ext cx="7848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Tx/>
              <a:buBlip>
                <a:blip r:embed="rId2"/>
              </a:buBlip>
            </a:pPr>
            <a:r>
              <a:rPr lang="el-GR" sz="2400" i="1" dirty="0">
                <a:solidFill>
                  <a:srgbClr val="FF3399"/>
                </a:solidFill>
                <a:latin typeface="Comic Sans MS" pitchFamily="66" charset="0"/>
              </a:rPr>
              <a:t>2. Χημική καταπολέμηση</a:t>
            </a:r>
            <a: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000" dirty="0">
                <a:solidFill>
                  <a:srgbClr val="FF00FF"/>
                </a:solidFill>
                <a:latin typeface="Comic Sans MS" pitchFamily="66" charset="0"/>
              </a:rPr>
              <a:t>Δύσκολη, λόγω του μεγάλου ύψους των δένδρων και της δομής των </a:t>
            </a:r>
            <a:r>
              <a:rPr lang="el-GR" sz="2000" dirty="0" err="1">
                <a:solidFill>
                  <a:srgbClr val="FF00FF"/>
                </a:solidFill>
                <a:latin typeface="Comic Sans MS" pitchFamily="66" charset="0"/>
              </a:rPr>
              <a:t>καστανοδασών</a:t>
            </a:r>
            <a:r>
              <a:rPr lang="el-GR" sz="2000" dirty="0">
                <a:solidFill>
                  <a:srgbClr val="FF00FF"/>
                </a:solidFill>
                <a:latin typeface="Comic Sans MS" pitchFamily="66" charset="0"/>
              </a:rPr>
              <a:t>. Χρειάζονται ψεκαστήρες με ρεύμα αέρος (δύναμη 1-2 </a:t>
            </a:r>
            <a:r>
              <a:rPr lang="en-US" sz="2000" dirty="0">
                <a:solidFill>
                  <a:srgbClr val="FF00FF"/>
                </a:solidFill>
                <a:latin typeface="Comic Sans MS" pitchFamily="66" charset="0"/>
              </a:rPr>
              <a:t>HP) </a:t>
            </a:r>
            <a:r>
              <a:rPr lang="el-GR" sz="2000" dirty="0">
                <a:solidFill>
                  <a:srgbClr val="FF00FF"/>
                </a:solidFill>
                <a:latin typeface="Comic Sans MS" pitchFamily="66" charset="0"/>
              </a:rPr>
              <a:t>κατά την περίοδο που ακολουθεί τη σύζευξη (Σεπτέμβριο), κυρίως με </a:t>
            </a:r>
            <a:r>
              <a:rPr lang="el-GR" sz="2000" dirty="0" err="1">
                <a:solidFill>
                  <a:srgbClr val="FF00FF"/>
                </a:solidFill>
                <a:latin typeface="Comic Sans MS" pitchFamily="66" charset="0"/>
              </a:rPr>
              <a:t>οργανοφωσφορικά</a:t>
            </a:r>
            <a:endParaRPr lang="el-GR" sz="2000" u="sng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3493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9BD303F1-7261-41D8-9891-BB47C9271E39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789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Bonilla_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04837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6" descr="Col_poly_curc_curculio-elephas(danno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900508"/>
            <a:ext cx="39608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7" descr="Col_poly_curc_curculio-elephas(danno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636983"/>
            <a:ext cx="238283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B6227B0A-E688-4440-AB5C-21A29595E333}" type="slidenum">
              <a:rPr lang="en-GB" smtClean="0"/>
              <a:pPr/>
              <a:t>24</a:t>
            </a:fld>
            <a:endParaRPr lang="en-GB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37"/>
            <a:ext cx="3743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u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4" y="333375"/>
            <a:ext cx="352901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 descr="Curcul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77" y="357166"/>
            <a:ext cx="351313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6" descr="Curculio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781300"/>
            <a:ext cx="329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E0B3990B-1138-48D5-B02C-1157F793CC40}" type="slidenum">
              <a:rPr lang="en-GB" smtClean="0"/>
              <a:pPr/>
              <a:t>25</a:t>
            </a:fld>
            <a:endParaRPr lang="en-GB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054" y="3614758"/>
            <a:ext cx="4324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curculio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98485"/>
            <a:ext cx="3816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5" descr="Curculio_elephas_IMG_97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0350"/>
            <a:ext cx="20304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 descr="Curculio_elephas_IMG_97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60350"/>
            <a:ext cx="2030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 descr="curculio-eleph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3"/>
            <a:ext cx="42735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0" descr="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73463"/>
            <a:ext cx="41767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32" y="6500834"/>
            <a:ext cx="1905000" cy="457200"/>
          </a:xfrm>
          <a:noFill/>
        </p:spPr>
        <p:txBody>
          <a:bodyPr/>
          <a:lstStyle/>
          <a:p>
            <a:fld id="{D0BAFBE1-D4ED-4962-AB5F-1B9DFDF6E56F}" type="slidenum">
              <a:rPr lang="en-GB" smtClean="0"/>
              <a:pPr/>
              <a:t>26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2700" i="1" dirty="0" err="1" smtClean="0">
                <a:solidFill>
                  <a:srgbClr val="6666FF"/>
                </a:solidFill>
                <a:latin typeface="Comic Sans MS" pitchFamily="66" charset="0"/>
              </a:rPr>
              <a:t>Eurytoma</a:t>
            </a:r>
            <a:r>
              <a:rPr lang="en-GB" sz="2700" i="1" dirty="0" smtClean="0">
                <a:solidFill>
                  <a:srgbClr val="6666FF"/>
                </a:solidFill>
                <a:latin typeface="Comic Sans MS" pitchFamily="66" charset="0"/>
              </a:rPr>
              <a:t> amygdali </a:t>
            </a:r>
            <a:r>
              <a:rPr lang="en-US" sz="2700" dirty="0" smtClean="0">
                <a:solidFill>
                  <a:srgbClr val="6666FF"/>
                </a:solidFill>
                <a:latin typeface="Comic Sans MS" pitchFamily="66" charset="0"/>
              </a:rPr>
              <a:t>(Hymenoptera: </a:t>
            </a:r>
            <a:r>
              <a:rPr lang="en-US" sz="2700" dirty="0" err="1" smtClean="0">
                <a:solidFill>
                  <a:srgbClr val="6666FF"/>
                </a:solidFill>
                <a:latin typeface="Comic Sans MS" pitchFamily="66" charset="0"/>
              </a:rPr>
              <a:t>Eurytomidae</a:t>
            </a:r>
            <a:r>
              <a:rPr lang="en-US" sz="2700" dirty="0" smtClean="0">
                <a:solidFill>
                  <a:srgbClr val="6666FF"/>
                </a:solidFill>
                <a:latin typeface="Comic Sans MS" pitchFamily="66" charset="0"/>
              </a:rPr>
              <a:t>)</a:t>
            </a:r>
            <a:r>
              <a:rPr lang="en-US" sz="27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700" i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l-GR" sz="2000" i="1" dirty="0" err="1" smtClean="0">
                <a:solidFill>
                  <a:srgbClr val="FF3399"/>
                </a:solidFill>
                <a:latin typeface="Comic Sans MS" pitchFamily="66" charset="0"/>
              </a:rPr>
              <a:t>ευρύτομο</a:t>
            </a:r>
            <a:r>
              <a:rPr lang="el-GR" sz="2000" i="1" dirty="0" smtClean="0">
                <a:solidFill>
                  <a:srgbClr val="FF3399"/>
                </a:solidFill>
                <a:latin typeface="Comic Sans MS" pitchFamily="66" charset="0"/>
              </a:rPr>
              <a:t> της αμυγδαλιάς</a:t>
            </a:r>
          </a:p>
        </p:txBody>
      </p:sp>
      <p:pic>
        <p:nvPicPr>
          <p:cNvPr id="44035" name="Picture 21" descr="Eurytoma species 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46726" y="1325568"/>
            <a:ext cx="3011488" cy="2889250"/>
          </a:xfrm>
          <a:noFill/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95288" y="1765300"/>
            <a:ext cx="45354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Προσβάλλει μόνο την αμυγδαλιά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Ακμαίο: 4-6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mm </a:t>
            </a: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το άρρεν και 6-8 </a:t>
            </a:r>
            <a:r>
              <a:rPr lang="en-GB" sz="2400" dirty="0">
                <a:solidFill>
                  <a:srgbClr val="66FF33"/>
                </a:solidFill>
                <a:latin typeface="Comic Sans MS" pitchFamily="66" charset="0"/>
              </a:rPr>
              <a:t>mm </a:t>
            </a: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το θήλυ (με </a:t>
            </a:r>
            <a:r>
              <a:rPr lang="el-GR" sz="2400" dirty="0" err="1">
                <a:solidFill>
                  <a:srgbClr val="66FF33"/>
                </a:solidFill>
                <a:latin typeface="Comic Sans MS" pitchFamily="66" charset="0"/>
              </a:rPr>
              <a:t>ωοθέτη</a:t>
            </a:r>
            <a:r>
              <a:rPr lang="el-GR" sz="2400" dirty="0">
                <a:solidFill>
                  <a:srgbClr val="66FF33"/>
                </a:solidFill>
                <a:latin typeface="Comic Sans MS" pitchFamily="66" charset="0"/>
              </a:rPr>
              <a:t>), μαύρο γυαλιστερό, πτέρυγες διαφανείς με μια μικρή καστανή κηλίδα, </a:t>
            </a:r>
            <a:r>
              <a:rPr lang="en-GB" sz="2400" dirty="0" err="1">
                <a:solidFill>
                  <a:srgbClr val="66FF33"/>
                </a:solidFill>
                <a:latin typeface="Comic Sans MS" pitchFamily="66" charset="0"/>
              </a:rPr>
              <a:t>Apocrita</a:t>
            </a:r>
            <a:endParaRPr lang="el-GR" sz="2400" dirty="0">
              <a:solidFill>
                <a:srgbClr val="66FF33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Προνύμφη: 5-7 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mm, </a:t>
            </a: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λευκή, </a:t>
            </a:r>
            <a:r>
              <a:rPr lang="el-GR" sz="2400" dirty="0" err="1">
                <a:solidFill>
                  <a:srgbClr val="FFC000"/>
                </a:solidFill>
                <a:latin typeface="Comic Sans MS" pitchFamily="66" charset="0"/>
              </a:rPr>
              <a:t>άποδη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</a:rPr>
              <a:t> (</a:t>
            </a:r>
            <a:r>
              <a:rPr lang="el-GR" sz="2400" u="sng" dirty="0">
                <a:solidFill>
                  <a:srgbClr val="FFC000"/>
                </a:solidFill>
                <a:latin typeface="Comic Sans MS" pitchFamily="66" charset="0"/>
              </a:rPr>
              <a:t>πάντα μέσα στο αμύγδαλο</a:t>
            </a:r>
            <a:r>
              <a:rPr lang="el-GR" sz="2400" dirty="0">
                <a:solidFill>
                  <a:srgbClr val="FFC0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400" dirty="0">
                <a:solidFill>
                  <a:srgbClr val="CC00FF"/>
                </a:solidFill>
                <a:latin typeface="Comic Sans MS" pitchFamily="66" charset="0"/>
              </a:rPr>
              <a:t>Μια γενεά ανά έτος (ποσοστό του πληθυσμού 1 γενεά/2-3 έτη)</a:t>
            </a:r>
          </a:p>
        </p:txBody>
      </p:sp>
      <p:sp>
        <p:nvSpPr>
          <p:cNvPr id="440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6CF2652B-1E4F-49FC-A6D6-06B1A9E99D7B}" type="slidenum">
              <a:rPr lang="en-GB" smtClean="0"/>
              <a:pPr/>
              <a:t>3</a:t>
            </a:fld>
            <a:endParaRPr lang="en-GB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429132"/>
            <a:ext cx="2447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8"/>
          <p:cNvSpPr>
            <a:spLocks noChangeArrowheads="1"/>
          </p:cNvSpPr>
          <p:nvPr/>
        </p:nvSpPr>
        <p:spPr bwMode="auto">
          <a:xfrm>
            <a:off x="571500" y="285750"/>
            <a:ext cx="2087563" cy="1079500"/>
          </a:xfrm>
          <a:prstGeom prst="ellipse">
            <a:avLst/>
          </a:prstGeom>
          <a:solidFill>
            <a:srgbClr val="FE86F8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Διαχειμάζει: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ως προνύμφη</a:t>
            </a:r>
          </a:p>
        </p:txBody>
      </p:sp>
      <p:sp>
        <p:nvSpPr>
          <p:cNvPr id="475145" name="AutoShape 9"/>
          <p:cNvSpPr>
            <a:spLocks noChangeArrowheads="1"/>
          </p:cNvSpPr>
          <p:nvPr/>
        </p:nvSpPr>
        <p:spPr bwMode="auto">
          <a:xfrm>
            <a:off x="2771775" y="763588"/>
            <a:ext cx="865188" cy="144462"/>
          </a:xfrm>
          <a:prstGeom prst="rightArrow">
            <a:avLst>
              <a:gd name="adj1" fmla="val 50000"/>
              <a:gd name="adj2" fmla="val 1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475146" name="Oval 10"/>
          <p:cNvSpPr>
            <a:spLocks noChangeArrowheads="1"/>
          </p:cNvSpPr>
          <p:nvPr/>
        </p:nvSpPr>
        <p:spPr bwMode="auto">
          <a:xfrm>
            <a:off x="3779838" y="333375"/>
            <a:ext cx="2087562" cy="936625"/>
          </a:xfrm>
          <a:prstGeom prst="ellipse">
            <a:avLst/>
          </a:prstGeom>
          <a:solidFill>
            <a:srgbClr val="A7EFF7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rgbClr val="CC00FF"/>
                </a:solidFill>
                <a:latin typeface="Comic Sans MS" pitchFamily="66" charset="0"/>
              </a:rPr>
              <a:t>Άνοιξη: </a:t>
            </a:r>
          </a:p>
          <a:p>
            <a:pPr algn="ctr"/>
            <a:r>
              <a:rPr lang="el-GR">
                <a:solidFill>
                  <a:srgbClr val="CC00FF"/>
                </a:solidFill>
                <a:latin typeface="Comic Sans MS" pitchFamily="66" charset="0"/>
              </a:rPr>
              <a:t> έξοδος ακμαίων</a:t>
            </a: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107950" y="1374775"/>
            <a:ext cx="345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C000"/>
                </a:solidFill>
                <a:latin typeface="Comic Sans MS" pitchFamily="66" charset="0"/>
              </a:rPr>
              <a:t>Μέσα σε καρπούς (αμύγδαλα) που δεν έχουν συγκομιστεί (της προηγούμενης περιόδου)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Νύμφωση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: μέσα στον καρπό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3419475" y="1355725"/>
            <a:ext cx="2952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accent6"/>
                </a:solidFill>
                <a:latin typeface="Comic Sans MS" pitchFamily="66" charset="0"/>
              </a:rPr>
              <a:t>Το ακμαίο ανοίγει οπή (1-2 </a:t>
            </a:r>
            <a:r>
              <a:rPr lang="en-GB" dirty="0">
                <a:solidFill>
                  <a:schemeClr val="accent6"/>
                </a:solidFill>
                <a:latin typeface="Comic Sans MS" pitchFamily="66" charset="0"/>
              </a:rPr>
              <a:t>mm)</a:t>
            </a:r>
            <a:endParaRPr lang="el-GR" dirty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dirty="0" err="1">
                <a:solidFill>
                  <a:srgbClr val="CC00FF"/>
                </a:solidFill>
                <a:latin typeface="Comic Sans MS" pitchFamily="66" charset="0"/>
              </a:rPr>
              <a:t>Πρωτανδρία</a:t>
            </a:r>
            <a:r>
              <a:rPr lang="el-GR" dirty="0">
                <a:solidFill>
                  <a:srgbClr val="CC00FF"/>
                </a:solidFill>
                <a:latin typeface="Comic Sans MS" pitchFamily="66" charset="0"/>
              </a:rPr>
              <a:t> (άρρενα </a:t>
            </a:r>
            <a:r>
              <a:rPr lang="en-GB" dirty="0">
                <a:solidFill>
                  <a:srgbClr val="CC00FF"/>
                </a:solidFill>
                <a:latin typeface="Comic Sans MS" pitchFamily="66" charset="0"/>
              </a:rPr>
              <a:t>2</a:t>
            </a:r>
            <a:r>
              <a:rPr lang="el-GR" dirty="0">
                <a:solidFill>
                  <a:srgbClr val="CC00FF"/>
                </a:solidFill>
                <a:latin typeface="Comic Sans MS" pitchFamily="66" charset="0"/>
              </a:rPr>
              <a:t>-</a:t>
            </a:r>
            <a:r>
              <a:rPr lang="en-GB" dirty="0">
                <a:solidFill>
                  <a:srgbClr val="CC00FF"/>
                </a:solidFill>
                <a:latin typeface="Comic Sans MS" pitchFamily="66" charset="0"/>
              </a:rPr>
              <a:t>8</a:t>
            </a:r>
            <a:r>
              <a:rPr lang="el-GR" dirty="0">
                <a:solidFill>
                  <a:srgbClr val="CC00FF"/>
                </a:solidFill>
                <a:latin typeface="Comic Sans MS" pitchFamily="66" charset="0"/>
              </a:rPr>
              <a:t> ημέρες πριν)</a:t>
            </a:r>
            <a:endParaRPr lang="en-GB" dirty="0">
              <a:solidFill>
                <a:srgbClr val="CC00FF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66FF33"/>
                </a:solidFill>
                <a:latin typeface="Comic Sans MS" pitchFamily="66" charset="0"/>
              </a:rPr>
              <a:t>Άρρενα: θήλεα 1:2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FF00FF"/>
                </a:solidFill>
                <a:latin typeface="Comic Sans MS" pitchFamily="66" charset="0"/>
              </a:rPr>
              <a:t>Ημερόβια (συνήθως πρωί, ηλιόλουστες ημέρες)</a:t>
            </a:r>
            <a:endParaRPr lang="el-GR" dirty="0">
              <a:solidFill>
                <a:srgbClr val="FF00FF"/>
              </a:solidFill>
            </a:endParaRPr>
          </a:p>
        </p:txBody>
      </p:sp>
      <p:sp>
        <p:nvSpPr>
          <p:cNvPr id="475152" name="Oval 16"/>
          <p:cNvSpPr>
            <a:spLocks noChangeArrowheads="1"/>
          </p:cNvSpPr>
          <p:nvPr/>
        </p:nvSpPr>
        <p:spPr bwMode="auto">
          <a:xfrm>
            <a:off x="7019925" y="404813"/>
            <a:ext cx="1584325" cy="792162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DEB6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Σύζευξη,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Ωοτοκία</a:t>
            </a:r>
          </a:p>
        </p:txBody>
      </p:sp>
      <p:sp>
        <p:nvSpPr>
          <p:cNvPr id="475153" name="AutoShape 17"/>
          <p:cNvSpPr>
            <a:spLocks noChangeArrowheads="1"/>
          </p:cNvSpPr>
          <p:nvPr/>
        </p:nvSpPr>
        <p:spPr bwMode="auto">
          <a:xfrm>
            <a:off x="5929313" y="785813"/>
            <a:ext cx="865187" cy="144462"/>
          </a:xfrm>
          <a:prstGeom prst="rightArrow">
            <a:avLst>
              <a:gd name="adj1" fmla="val 50000"/>
              <a:gd name="adj2" fmla="val 149726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475154" name="AutoShape 18"/>
          <p:cNvSpPr>
            <a:spLocks noChangeArrowheads="1"/>
          </p:cNvSpPr>
          <p:nvPr/>
        </p:nvSpPr>
        <p:spPr bwMode="auto">
          <a:xfrm rot="7857621">
            <a:off x="7307263" y="2492375"/>
            <a:ext cx="865187" cy="144463"/>
          </a:xfrm>
          <a:prstGeom prst="rightArrow">
            <a:avLst>
              <a:gd name="adj1" fmla="val 50000"/>
              <a:gd name="adj2" fmla="val 149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475155" name="Rectangle 19"/>
          <p:cNvSpPr>
            <a:spLocks noChangeArrowheads="1"/>
          </p:cNvSpPr>
          <p:nvPr/>
        </p:nvSpPr>
        <p:spPr bwMode="auto">
          <a:xfrm>
            <a:off x="6516688" y="1289050"/>
            <a:ext cx="2447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00B0F0"/>
                </a:solidFill>
                <a:latin typeface="Comic Sans MS" pitchFamily="66" charset="0"/>
              </a:rPr>
              <a:t>Τα θήλεα με τον ωοθέτη εισάγουν ένα ωό/καρπό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75156" name="Oval 20"/>
          <p:cNvSpPr>
            <a:spLocks noChangeArrowheads="1"/>
          </p:cNvSpPr>
          <p:nvPr/>
        </p:nvSpPr>
        <p:spPr bwMode="auto">
          <a:xfrm>
            <a:off x="6372225" y="2997200"/>
            <a:ext cx="1584325" cy="79216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A7EFF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Εμφάνιση</a:t>
            </a:r>
          </a:p>
          <a:p>
            <a:pPr algn="ctr"/>
            <a:r>
              <a:rPr lang="el-GR">
                <a:solidFill>
                  <a:schemeClr val="bg1"/>
                </a:solidFill>
                <a:latin typeface="Comic Sans MS" pitchFamily="66" charset="0"/>
              </a:rPr>
              <a:t>Προνυμφών</a:t>
            </a:r>
          </a:p>
        </p:txBody>
      </p:sp>
      <p:sp>
        <p:nvSpPr>
          <p:cNvPr id="475158" name="Rectangle 22"/>
          <p:cNvSpPr>
            <a:spLocks noChangeArrowheads="1"/>
          </p:cNvSpPr>
          <p:nvPr/>
        </p:nvSpPr>
        <p:spPr bwMode="auto">
          <a:xfrm>
            <a:off x="5364163" y="38608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Μέσα στον καρπό</a:t>
            </a:r>
          </a:p>
          <a:p>
            <a:pPr>
              <a:buFontTx/>
              <a:buBlip>
                <a:blip r:embed="rId2"/>
              </a:buBlip>
            </a:pPr>
            <a:r>
              <a:rPr lang="el-GR" dirty="0">
                <a:solidFill>
                  <a:srgbClr val="0000FF"/>
                </a:solidFill>
                <a:latin typeface="Comic Sans MS" pitchFamily="66" charset="0"/>
              </a:rPr>
              <a:t>Τρώει το εσωτερικό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75159" name="Oval 23"/>
          <p:cNvSpPr>
            <a:spLocks noChangeArrowheads="1"/>
          </p:cNvSpPr>
          <p:nvPr/>
        </p:nvSpPr>
        <p:spPr bwMode="auto">
          <a:xfrm>
            <a:off x="4787900" y="5373688"/>
            <a:ext cx="1584325" cy="792162"/>
          </a:xfrm>
          <a:prstGeom prst="ellipse">
            <a:avLst/>
          </a:prstGeom>
          <a:solidFill>
            <a:srgbClr val="FDEB63"/>
          </a:solidFill>
          <a:ln w="38100">
            <a:solidFill>
              <a:srgbClr val="FE86F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rgbClr val="CC00FF"/>
                </a:solidFill>
                <a:latin typeface="Comic Sans MS" pitchFamily="66" charset="0"/>
              </a:rPr>
              <a:t>Διάπαυση</a:t>
            </a:r>
          </a:p>
          <a:p>
            <a:pPr algn="ctr"/>
            <a:r>
              <a:rPr lang="el-GR">
                <a:solidFill>
                  <a:srgbClr val="CC00FF"/>
                </a:solidFill>
                <a:latin typeface="Comic Sans MS" pitchFamily="66" charset="0"/>
              </a:rPr>
              <a:t>Διαχείμαση</a:t>
            </a:r>
          </a:p>
        </p:txBody>
      </p:sp>
      <p:sp>
        <p:nvSpPr>
          <p:cNvPr id="475161" name="AutoShape 25"/>
          <p:cNvSpPr>
            <a:spLocks noChangeArrowheads="1"/>
          </p:cNvSpPr>
          <p:nvPr/>
        </p:nvSpPr>
        <p:spPr bwMode="auto">
          <a:xfrm rot="7954898">
            <a:off x="5940425" y="4795838"/>
            <a:ext cx="865188" cy="144462"/>
          </a:xfrm>
          <a:prstGeom prst="rightArrow">
            <a:avLst>
              <a:gd name="adj1" fmla="val 50000"/>
              <a:gd name="adj2" fmla="val 149726"/>
            </a:avLst>
          </a:prstGeom>
          <a:solidFill>
            <a:srgbClr val="A7EF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pic>
        <p:nvPicPr>
          <p:cNvPr id="45071" name="Picture 51" descr="σάρωση000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42711" t="7164" r="6473" b="8479"/>
          <a:stretch>
            <a:fillRect/>
          </a:stretch>
        </p:blipFill>
        <p:spPr>
          <a:xfrm rot="21479637">
            <a:off x="180975" y="3070225"/>
            <a:ext cx="3382963" cy="3382963"/>
          </a:xfrm>
          <a:noFill/>
        </p:spPr>
      </p:pic>
      <p:sp>
        <p:nvSpPr>
          <p:cNvPr id="45072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C132A8F4-70B4-4060-9C9F-AF7103879738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7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5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75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75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75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75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7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7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7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7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5" grpId="0" animBg="1"/>
      <p:bldP spid="475146" grpId="0" animBg="1"/>
      <p:bldP spid="475152" grpId="0" animBg="1"/>
      <p:bldP spid="475153" grpId="0" animBg="1"/>
      <p:bldP spid="475154" grpId="0" animBg="1"/>
      <p:bldP spid="475155" grpId="0"/>
      <p:bldP spid="475156" grpId="0" animBg="1"/>
      <p:bldP spid="475159" grpId="0" animBg="1"/>
      <p:bldP spid="475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527925" cy="889000"/>
          </a:xfrm>
          <a:noFill/>
        </p:spPr>
        <p:txBody>
          <a:bodyPr>
            <a:normAutofit fontScale="90000"/>
          </a:bodyPr>
          <a:lstStyle/>
          <a:p>
            <a:r>
              <a:rPr lang="el-GR" sz="2800" i="1" dirty="0" smtClean="0">
                <a:solidFill>
                  <a:srgbClr val="9900CC"/>
                </a:solidFill>
                <a:latin typeface="Comic Sans MS" pitchFamily="66" charset="0"/>
              </a:rPr>
              <a:t>Βάση καταπολέμησης: </a:t>
            </a:r>
            <a:br>
              <a:rPr lang="el-GR" sz="2800" i="1" dirty="0" smtClean="0">
                <a:solidFill>
                  <a:srgbClr val="9900CC"/>
                </a:solidFill>
                <a:latin typeface="Comic Sans MS" pitchFamily="66" charset="0"/>
              </a:rPr>
            </a:br>
            <a:r>
              <a:rPr lang="el-GR" sz="2800" i="1" dirty="0" smtClean="0">
                <a:solidFill>
                  <a:srgbClr val="9900CC"/>
                </a:solidFill>
                <a:latin typeface="Comic Sans MS" pitchFamily="66" charset="0"/>
              </a:rPr>
              <a:t>Παρακολούθηση της εμφάνισης των ακμαίων</a:t>
            </a:r>
          </a:p>
        </p:txBody>
      </p:sp>
      <p:sp>
        <p:nvSpPr>
          <p:cNvPr id="2052" name="Rectangle 23"/>
          <p:cNvSpPr>
            <a:spLocks noChangeArrowheads="1"/>
          </p:cNvSpPr>
          <p:nvPr/>
        </p:nvSpPr>
        <p:spPr bwMode="auto">
          <a:xfrm>
            <a:off x="395288" y="1484313"/>
            <a:ext cx="79216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Συλλέγουμε αμύγδαλα της προηγούμενης περιόδου (χωρίς οπή)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000" dirty="0">
                <a:solidFill>
                  <a:srgbClr val="66FF33"/>
                </a:solidFill>
                <a:latin typeface="Comic Sans MS" pitchFamily="66" charset="0"/>
              </a:rPr>
              <a:t>Τοποθετούμε τα αμύγδαλα σε κλωβό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3"/>
              </a:buBlip>
            </a:pPr>
            <a:r>
              <a:rPr lang="el-G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Παρατηρούμε τις εξόδους κάθε 3-4 ημέρες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928688" y="2357438"/>
          <a:ext cx="7272337" cy="3740150"/>
        </p:xfrm>
        <a:graphic>
          <a:graphicData uri="http://schemas.openxmlformats.org/presentationml/2006/ole">
            <p:oleObj spid="_x0000_s2050" name="Γράφημα" r:id="rId4" imgW="4667402" imgH="2400300" progId="Excel.Sheet.8">
              <p:embed/>
            </p:oleObj>
          </a:graphicData>
        </a:graphic>
      </p:graphicFrame>
      <p:sp>
        <p:nvSpPr>
          <p:cNvPr id="2053" name="Rectangle 26"/>
          <p:cNvSpPr>
            <a:spLocks noChangeArrowheads="1"/>
          </p:cNvSpPr>
          <p:nvPr/>
        </p:nvSpPr>
        <p:spPr bwMode="auto">
          <a:xfrm>
            <a:off x="1076325" y="5780088"/>
            <a:ext cx="75279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i="1" dirty="0">
                <a:solidFill>
                  <a:srgbClr val="FF00FF"/>
                </a:solidFill>
                <a:latin typeface="Comic Sans MS" pitchFamily="66" charset="0"/>
              </a:rPr>
              <a:t>Έξοδοι αρρένων και θηλέων ακμαίων του ευρυτόμου σε κλωβούς υπαίθρου στην Ν. Αγχίαλο Ν. Μαγνησίας (2004)</a:t>
            </a:r>
          </a:p>
        </p:txBody>
      </p:sp>
      <p:sp>
        <p:nvSpPr>
          <p:cNvPr id="205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27A91380-147B-4018-952E-E13835805272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ChangeArrowheads="1"/>
          </p:cNvSpPr>
          <p:nvPr/>
        </p:nvSpPr>
        <p:spPr bwMode="auto">
          <a:xfrm>
            <a:off x="827088" y="1398588"/>
            <a:ext cx="77057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Tx/>
              <a:buBlip>
                <a:blip r:embed="rId2"/>
              </a:buBlip>
            </a:pPr>
            <a: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  <a:t>1. Καλλιεργητικά μέτρα</a:t>
            </a:r>
            <a:b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000" dirty="0">
                <a:solidFill>
                  <a:srgbClr val="CC00FF"/>
                </a:solidFill>
                <a:latin typeface="Comic Sans MS" pitchFamily="66" charset="0"/>
              </a:rPr>
              <a:t>Συλλογή και καταστροφή των καρπών που έχουν μείνει πάνω στα δένδρα (σε μικρούς </a:t>
            </a:r>
            <a:r>
              <a:rPr lang="el-GR" sz="2000" dirty="0" err="1">
                <a:solidFill>
                  <a:srgbClr val="CC00FF"/>
                </a:solidFill>
                <a:latin typeface="Comic Sans MS" pitchFamily="66" charset="0"/>
              </a:rPr>
              <a:t>δενδρώνες</a:t>
            </a:r>
            <a:r>
              <a:rPr lang="el-GR" sz="2000" dirty="0">
                <a:solidFill>
                  <a:srgbClr val="CC00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6083" name="Rectangle 36"/>
          <p:cNvSpPr>
            <a:spLocks noGrp="1" noChangeArrowheads="1"/>
          </p:cNvSpPr>
          <p:nvPr>
            <p:ph type="title"/>
          </p:nvPr>
        </p:nvSpPr>
        <p:spPr>
          <a:xfrm>
            <a:off x="931863" y="115888"/>
            <a:ext cx="3640137" cy="744537"/>
          </a:xfrm>
          <a:noFill/>
        </p:spPr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rgbClr val="FF33CC"/>
                </a:solidFill>
                <a:latin typeface="Comic Sans MS" pitchFamily="66" charset="0"/>
              </a:rPr>
              <a:t>Καταπολέμηση</a:t>
            </a:r>
          </a:p>
        </p:txBody>
      </p:sp>
      <p:sp>
        <p:nvSpPr>
          <p:cNvPr id="644134" name="Rectangle 38"/>
          <p:cNvSpPr>
            <a:spLocks noChangeArrowheads="1"/>
          </p:cNvSpPr>
          <p:nvPr/>
        </p:nvSpPr>
        <p:spPr bwMode="auto">
          <a:xfrm>
            <a:off x="827088" y="5572140"/>
            <a:ext cx="7848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Tx/>
              <a:buBlip>
                <a:blip r:embed="rId2"/>
              </a:buBlip>
            </a:pPr>
            <a: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  <a:t>2. Χημική καταπολέμηση</a:t>
            </a:r>
            <a:br>
              <a:rPr lang="el-GR" sz="2400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000" dirty="0">
                <a:solidFill>
                  <a:srgbClr val="00B050"/>
                </a:solidFill>
                <a:latin typeface="Comic Sans MS" pitchFamily="66" charset="0"/>
              </a:rPr>
              <a:t>Διάφορα </a:t>
            </a:r>
            <a:r>
              <a:rPr lang="el-GR" sz="2000" dirty="0" smtClean="0">
                <a:solidFill>
                  <a:srgbClr val="00B050"/>
                </a:solidFill>
                <a:latin typeface="Comic Sans MS" pitchFamily="66" charset="0"/>
              </a:rPr>
              <a:t>σκευάσματα. </a:t>
            </a:r>
            <a:r>
              <a:rPr lang="el-GR" sz="2000" dirty="0">
                <a:solidFill>
                  <a:srgbClr val="00B050"/>
                </a:solidFill>
                <a:latin typeface="Comic Sans MS" pitchFamily="66" charset="0"/>
              </a:rPr>
              <a:t>Ο ψεκασμός πρέπει να γίνεται </a:t>
            </a:r>
            <a:r>
              <a:rPr lang="el-GR" sz="2000" u="sng" dirty="0">
                <a:solidFill>
                  <a:srgbClr val="FFC000"/>
                </a:solidFill>
                <a:latin typeface="Comic Sans MS" pitchFamily="66" charset="0"/>
              </a:rPr>
              <a:t>όταν καταγράφονται οι έξοδοι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00B050"/>
                </a:solidFill>
                <a:latin typeface="Comic Sans MS" pitchFamily="66" charset="0"/>
              </a:rPr>
              <a:t>(ιδιαίτερα των θηλέων) και όχι νωρίτερα (έχουμε εξόδους αρρένων-πολλά δεν έχουν εξέλθει από τα αμύγδαλα) ή αργότερα (είναι πια αργά γιατί έχει γίνει η ωοτοκία)</a:t>
            </a:r>
            <a:br>
              <a:rPr lang="el-GR" sz="20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l-GR" sz="2000" dirty="0">
                <a:solidFill>
                  <a:srgbClr val="00B050"/>
                </a:solidFill>
                <a:latin typeface="Comic Sans MS" pitchFamily="66" charset="0"/>
              </a:rPr>
              <a:t>Καταπολέμηση με βάση τα Δελτία Γεωργικών Προειδοποιήσεων, που εκδίδονται από τα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Περιφερειακά Κέντρα Προστασίας Φυτών και Ποιοτικού Ελέγχου, </a:t>
            </a:r>
            <a:r>
              <a:rPr lang="el-GR" sz="2000" dirty="0">
                <a:solidFill>
                  <a:srgbClr val="00B050"/>
                </a:solidFill>
                <a:latin typeface="Comic Sans MS" pitchFamily="66" charset="0"/>
              </a:rPr>
              <a:t>του ΥΠΑΑΤ(κατευθυνόμενη καταπολέμηση)</a:t>
            </a:r>
            <a:r>
              <a:rPr lang="el-GR" sz="2000" dirty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l-GR" sz="20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l-GR" sz="2000" dirty="0">
                <a:solidFill>
                  <a:srgbClr val="00B0F0"/>
                </a:solidFill>
                <a:latin typeface="Comic Sans MS" pitchFamily="66" charset="0"/>
              </a:rPr>
              <a:t>Επειδή σε ορισμένες ποικιλίες (π.χ. </a:t>
            </a:r>
            <a:r>
              <a:rPr lang="en-GB" sz="2000" dirty="0">
                <a:solidFill>
                  <a:srgbClr val="00B0F0"/>
                </a:solidFill>
                <a:latin typeface="Comic Sans MS" pitchFamily="66" charset="0"/>
              </a:rPr>
              <a:t>Texas) </a:t>
            </a:r>
            <a:r>
              <a:rPr lang="el-GR" sz="2000" dirty="0">
                <a:solidFill>
                  <a:srgbClr val="00B0F0"/>
                </a:solidFill>
                <a:latin typeface="Comic Sans MS" pitchFamily="66" charset="0"/>
              </a:rPr>
              <a:t>το νύγμα της ωοτοκίας </a:t>
            </a:r>
            <a:r>
              <a:rPr lang="el-GR" sz="2000" u="sng" dirty="0">
                <a:solidFill>
                  <a:srgbClr val="FF00FF"/>
                </a:solidFill>
                <a:latin typeface="Comic Sans MS" pitchFamily="66" charset="0"/>
              </a:rPr>
              <a:t>προκαλεί και </a:t>
            </a:r>
            <a:r>
              <a:rPr lang="el-GR" sz="2000" u="sng" dirty="0" err="1">
                <a:solidFill>
                  <a:srgbClr val="FF00FF"/>
                </a:solidFill>
                <a:latin typeface="Comic Sans MS" pitchFamily="66" charset="0"/>
              </a:rPr>
              <a:t>καρπόπτωση</a:t>
            </a:r>
            <a:r>
              <a:rPr lang="el-GR" sz="2000" dirty="0">
                <a:solidFill>
                  <a:srgbClr val="FF00FF"/>
                </a:solidFill>
                <a:latin typeface="Comic Sans MS" pitchFamily="66" charset="0"/>
              </a:rPr>
              <a:t>, </a:t>
            </a:r>
            <a:r>
              <a:rPr lang="el-GR" sz="2000" dirty="0">
                <a:solidFill>
                  <a:srgbClr val="00B0F0"/>
                </a:solidFill>
                <a:latin typeface="Comic Sans MS" pitchFamily="66" charset="0"/>
              </a:rPr>
              <a:t>σε αυτές τις περιπτώσεις συνιστάται η επέμβαση να γίνει νωρίτερα σε σύγκριση με τις άλλες ποικιλίες</a:t>
            </a:r>
            <a:r>
              <a:rPr lang="el-GR" sz="2000" dirty="0">
                <a:latin typeface="Comic Sans MS" pitchFamily="66" charset="0"/>
              </a:rPr>
              <a:t/>
            </a:r>
            <a:br>
              <a:rPr lang="el-GR" sz="2000" dirty="0">
                <a:latin typeface="Comic Sans MS" pitchFamily="66" charset="0"/>
              </a:rPr>
            </a:br>
            <a:r>
              <a:rPr lang="el-GR" sz="2000" u="sng" dirty="0">
                <a:solidFill>
                  <a:srgbClr val="FF00FF"/>
                </a:solidFill>
                <a:latin typeface="Comic Sans MS" pitchFamily="66" charset="0"/>
              </a:rPr>
              <a:t>Το είδος αυτό είναι ημερόβιο (ψεκασμός πρωί, ηλιόλουστες ημέρες)</a:t>
            </a:r>
          </a:p>
        </p:txBody>
      </p:sp>
      <p:sp>
        <p:nvSpPr>
          <p:cNvPr id="4608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50E8B69F-3A54-422C-BB7F-A1282374324A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7972"/>
            <a:ext cx="35290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0825"/>
            <a:ext cx="4402138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 descr="Untitled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189309"/>
            <a:ext cx="3211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310438" y="6500834"/>
            <a:ext cx="1905000" cy="457200"/>
          </a:xfrm>
          <a:noFill/>
        </p:spPr>
        <p:txBody>
          <a:bodyPr/>
          <a:lstStyle/>
          <a:p>
            <a:fld id="{C1B5BAC7-92DC-4B47-A465-6F7F874AE546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Untitled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3163" y="1177940"/>
            <a:ext cx="36988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85860"/>
            <a:ext cx="4464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04235449-1FFC-44EA-AE95-CE4262EA17E3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Untitled-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4176713" cy="3086100"/>
          </a:xfrm>
          <a:noFill/>
        </p:spPr>
      </p:pic>
      <p:pic>
        <p:nvPicPr>
          <p:cNvPr id="49155" name="Picture 6" descr="Untitled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708275"/>
            <a:ext cx="4348163" cy="3538538"/>
          </a:xfrm>
          <a:noFill/>
        </p:spPr>
      </p:pic>
      <p:sp>
        <p:nvSpPr>
          <p:cNvPr id="4915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457200"/>
          </a:xfrm>
          <a:noFill/>
        </p:spPr>
        <p:txBody>
          <a:bodyPr/>
          <a:lstStyle/>
          <a:p>
            <a:fld id="{088CC1E4-89D3-4FE4-97D6-C8D05F87A6EC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867</Words>
  <PresentationFormat>Προβολή στην οθόνη (4:3)</PresentationFormat>
  <Paragraphs>153</Paragraphs>
  <Slides>26</Slides>
  <Notes>0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Θέμα του Office</vt:lpstr>
      <vt:lpstr>Γράφημα</vt:lpstr>
      <vt:lpstr>Διαφάνεια 1</vt:lpstr>
      <vt:lpstr>Διαφάνεια 2</vt:lpstr>
      <vt:lpstr>Eurytoma amygdali (Hymenoptera: Eurytomidae) ευρύτομο της αμυγδαλιάς</vt:lpstr>
      <vt:lpstr>Διαφάνεια 4</vt:lpstr>
      <vt:lpstr>Βάση καταπολέμησης:  Παρακολούθηση της εμφάνισης των ακμαίων</vt:lpstr>
      <vt:lpstr>Καταπολέμηση</vt:lpstr>
      <vt:lpstr>Διαφάνεια 7</vt:lpstr>
      <vt:lpstr>Διαφάνεια 8</vt:lpstr>
      <vt:lpstr>Διαφάνεια 9</vt:lpstr>
      <vt:lpstr>Spaerolecanium prunastri (Hemiptera: Coccidae) σφαιρολεκάνιο</vt:lpstr>
      <vt:lpstr>Διαφάνεια 11</vt:lpstr>
      <vt:lpstr>Scolytus rugulosus (Coleoptera: Scolytidae) σκολύτης</vt:lpstr>
      <vt:lpstr>Scolytus amygdali (Coleoptera: Scolytidae)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Καταπολέμηση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Sony Vaio 1112</dc:creator>
  <cp:lastModifiedBy>Sony Vaio 1112</cp:lastModifiedBy>
  <cp:revision>25</cp:revision>
  <dcterms:created xsi:type="dcterms:W3CDTF">2014-02-25T23:35:59Z</dcterms:created>
  <dcterms:modified xsi:type="dcterms:W3CDTF">2014-06-18T08:16:48Z</dcterms:modified>
</cp:coreProperties>
</file>