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 id="2147483660" r:id="rId3"/>
  </p:sldMasterIdLst>
  <p:notesMasterIdLst>
    <p:notesMasterId r:id="rId43"/>
  </p:notesMasterIdLst>
  <p:sldIdLst>
    <p:sldId id="256" r:id="rId4"/>
    <p:sldId id="258" r:id="rId5"/>
    <p:sldId id="259" r:id="rId6"/>
    <p:sldId id="260" r:id="rId7"/>
    <p:sldId id="301" r:id="rId8"/>
    <p:sldId id="263" r:id="rId9"/>
    <p:sldId id="264" r:id="rId10"/>
    <p:sldId id="265" r:id="rId11"/>
    <p:sldId id="266" r:id="rId12"/>
    <p:sldId id="267" r:id="rId13"/>
    <p:sldId id="268" r:id="rId14"/>
    <p:sldId id="269" r:id="rId15"/>
    <p:sldId id="270" r:id="rId16"/>
    <p:sldId id="273" r:id="rId17"/>
    <p:sldId id="300" r:id="rId18"/>
    <p:sldId id="274" r:id="rId19"/>
    <p:sldId id="275" r:id="rId20"/>
    <p:sldId id="276" r:id="rId21"/>
    <p:sldId id="277" r:id="rId22"/>
    <p:sldId id="278"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7" r:id="rId40"/>
    <p:sldId id="298" r:id="rId41"/>
    <p:sldId id="299" r:id="rId42"/>
  </p:sldIdLst>
  <p:sldSz cx="9144000" cy="6858000" type="screen4x3"/>
  <p:notesSz cx="6858000" cy="9144000"/>
  <p:custDataLst>
    <p:tags r:id="rId4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8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gs" Target="tags/tag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708621-674F-4A23-A3E4-05C6304A9EAE}"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1701B8-F353-44E9-8680-119BD93461AC}" type="slidenum">
              <a:rPr lang="el-GR" smtClean="0"/>
              <a:t>‹#›</a:t>
            </a:fld>
            <a:endParaRPr lang="el-GR"/>
          </a:p>
        </p:txBody>
      </p:sp>
    </p:spTree>
    <p:extLst>
      <p:ext uri="{BB962C8B-B14F-4D97-AF65-F5344CB8AC3E}">
        <p14:creationId xmlns:p14="http://schemas.microsoft.com/office/powerpoint/2010/main" val="1847662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7CCC554-F7B5-42E7-B623-1C6004224059}"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2549988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AF72B2D-810B-40A7-B32F-8561D55A504D}"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3040964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93F0319-65F4-4D72-866E-73C6206A0FF6}"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3235479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6E4F5E39-19F2-4330-A1EF-F44E89447A58}"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lvl1pPr>
              <a:defRPr/>
            </a:lvl1pPr>
          </a:lstStyle>
          <a:p>
            <a:pPr>
              <a:defRPr/>
            </a:pPr>
            <a:fld id="{38C0B562-A23B-4D56-8668-35A4DF1A5924}"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361477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1E5ADFD3-522A-4D8C-A8A5-46B35DC24233}"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lvl1pPr>
              <a:defRPr/>
            </a:lvl1pPr>
          </a:lstStyle>
          <a:p>
            <a:pPr>
              <a:defRPr/>
            </a:pPr>
            <a:fld id="{E034B054-DA0D-4AD9-A3C5-59235BE4FE8B}"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758410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7AD1D47E-5F07-45B6-8948-4A54A1CAE1FA}"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lvl1pPr>
              <a:defRPr/>
            </a:lvl1pPr>
          </a:lstStyle>
          <a:p>
            <a:pPr>
              <a:defRPr/>
            </a:pPr>
            <a:fld id="{35E9372B-726A-43E1-9964-438A537BC6AB}"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15618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3"/>
          <p:cNvSpPr>
            <a:spLocks noGrp="1"/>
          </p:cNvSpPr>
          <p:nvPr>
            <p:ph type="dt" sz="half" idx="10"/>
          </p:nvPr>
        </p:nvSpPr>
        <p:spPr/>
        <p:txBody>
          <a:bodyPr/>
          <a:lstStyle>
            <a:lvl1pPr>
              <a:defRPr/>
            </a:lvl1pPr>
          </a:lstStyle>
          <a:p>
            <a:pPr>
              <a:defRPr/>
            </a:pPr>
            <a:fld id="{90069E3D-7AE5-46DB-B65E-340B0D25011B}"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7" name="Θέση αριθμού διαφάνειας 5"/>
          <p:cNvSpPr>
            <a:spLocks noGrp="1"/>
          </p:cNvSpPr>
          <p:nvPr>
            <p:ph type="sldNum" sz="quarter" idx="12"/>
          </p:nvPr>
        </p:nvSpPr>
        <p:spPr/>
        <p:txBody>
          <a:bodyPr/>
          <a:lstStyle>
            <a:lvl1pPr>
              <a:defRPr/>
            </a:lvl1pPr>
          </a:lstStyle>
          <a:p>
            <a:pPr>
              <a:defRPr/>
            </a:pPr>
            <a:fld id="{10F44BC9-612A-4CE7-8296-06F70334DAD6}"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695614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3"/>
          <p:cNvSpPr>
            <a:spLocks noGrp="1"/>
          </p:cNvSpPr>
          <p:nvPr>
            <p:ph type="dt" sz="half" idx="10"/>
          </p:nvPr>
        </p:nvSpPr>
        <p:spPr/>
        <p:txBody>
          <a:bodyPr/>
          <a:lstStyle>
            <a:lvl1pPr>
              <a:defRPr/>
            </a:lvl1pPr>
          </a:lstStyle>
          <a:p>
            <a:pPr>
              <a:defRPr/>
            </a:pPr>
            <a:fld id="{D6EFAAB6-BE30-4F7F-8327-B864AADC6A90}" type="datetime1">
              <a:rPr lang="el-GR" smtClean="0">
                <a:solidFill>
                  <a:prstClr val="black">
                    <a:tint val="75000"/>
                  </a:prstClr>
                </a:solidFill>
              </a:rPr>
              <a:t>16/9/2013</a:t>
            </a:fld>
            <a:endParaRPr lang="el-GR">
              <a:solidFill>
                <a:prstClr val="black">
                  <a:tint val="75000"/>
                </a:prstClr>
              </a:solidFill>
            </a:endParaRPr>
          </a:p>
        </p:txBody>
      </p:sp>
      <p:sp>
        <p:nvSpPr>
          <p:cNvPr id="8"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9" name="Θέση αριθμού διαφάνειας 5"/>
          <p:cNvSpPr>
            <a:spLocks noGrp="1"/>
          </p:cNvSpPr>
          <p:nvPr>
            <p:ph type="sldNum" sz="quarter" idx="12"/>
          </p:nvPr>
        </p:nvSpPr>
        <p:spPr/>
        <p:txBody>
          <a:bodyPr/>
          <a:lstStyle>
            <a:lvl1pPr>
              <a:defRPr/>
            </a:lvl1pPr>
          </a:lstStyle>
          <a:p>
            <a:pPr>
              <a:defRPr/>
            </a:pPr>
            <a:fld id="{DB4EA031-06AA-4BA5-A519-8CC1116A9B7C}"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030064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3"/>
          <p:cNvSpPr>
            <a:spLocks noGrp="1"/>
          </p:cNvSpPr>
          <p:nvPr>
            <p:ph type="dt" sz="half" idx="10"/>
          </p:nvPr>
        </p:nvSpPr>
        <p:spPr/>
        <p:txBody>
          <a:bodyPr/>
          <a:lstStyle>
            <a:lvl1pPr>
              <a:defRPr/>
            </a:lvl1pPr>
          </a:lstStyle>
          <a:p>
            <a:pPr>
              <a:defRPr/>
            </a:pPr>
            <a:fld id="{2145FA95-4CBF-46A4-8332-5E8D5454A0CA}" type="datetime1">
              <a:rPr lang="el-GR" smtClean="0">
                <a:solidFill>
                  <a:prstClr val="black">
                    <a:tint val="75000"/>
                  </a:prstClr>
                </a:solidFill>
              </a:rPr>
              <a:t>16/9/2013</a:t>
            </a:fld>
            <a:endParaRPr lang="el-GR">
              <a:solidFill>
                <a:prstClr val="black">
                  <a:tint val="75000"/>
                </a:prstClr>
              </a:solidFill>
            </a:endParaRPr>
          </a:p>
        </p:txBody>
      </p:sp>
      <p:sp>
        <p:nvSpPr>
          <p:cNvPr id="4"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5" name="Θέση αριθμού διαφάνειας 5"/>
          <p:cNvSpPr>
            <a:spLocks noGrp="1"/>
          </p:cNvSpPr>
          <p:nvPr>
            <p:ph type="sldNum" sz="quarter" idx="12"/>
          </p:nvPr>
        </p:nvSpPr>
        <p:spPr/>
        <p:txBody>
          <a:bodyPr/>
          <a:lstStyle>
            <a:lvl1pPr>
              <a:defRPr/>
            </a:lvl1pPr>
          </a:lstStyle>
          <a:p>
            <a:pPr>
              <a:defRPr/>
            </a:pPr>
            <a:fld id="{00AE728C-E611-4819-AE43-A6ECB79E445A}"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2040504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E31573EA-D78A-4840-83F8-2682E6A45E08}" type="datetime1">
              <a:rPr lang="el-GR" smtClean="0">
                <a:solidFill>
                  <a:prstClr val="black">
                    <a:tint val="75000"/>
                  </a:prstClr>
                </a:solidFill>
              </a:rPr>
              <a:t>16/9/2013</a:t>
            </a:fld>
            <a:endParaRPr lang="el-GR">
              <a:solidFill>
                <a:prstClr val="black">
                  <a:tint val="75000"/>
                </a:prstClr>
              </a:solidFill>
            </a:endParaRPr>
          </a:p>
        </p:txBody>
      </p:sp>
      <p:sp>
        <p:nvSpPr>
          <p:cNvPr id="3"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4" name="Θέση αριθμού διαφάνειας 5"/>
          <p:cNvSpPr>
            <a:spLocks noGrp="1"/>
          </p:cNvSpPr>
          <p:nvPr>
            <p:ph type="sldNum" sz="quarter" idx="12"/>
          </p:nvPr>
        </p:nvSpPr>
        <p:spPr/>
        <p:txBody>
          <a:bodyPr/>
          <a:lstStyle>
            <a:lvl1pPr>
              <a:defRPr/>
            </a:lvl1pPr>
          </a:lstStyle>
          <a:p>
            <a:pPr>
              <a:defRPr/>
            </a:pPr>
            <a:fld id="{1F39DC32-D96B-481A-843D-5591E1490129}"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319968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CE4DB8BE-B1AF-47C7-BB23-D738FEC65E57}"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7" name="Θέση αριθμού διαφάνειας 5"/>
          <p:cNvSpPr>
            <a:spLocks noGrp="1"/>
          </p:cNvSpPr>
          <p:nvPr>
            <p:ph type="sldNum" sz="quarter" idx="12"/>
          </p:nvPr>
        </p:nvSpPr>
        <p:spPr/>
        <p:txBody>
          <a:bodyPr/>
          <a:lstStyle>
            <a:lvl1pPr>
              <a:defRPr/>
            </a:lvl1pPr>
          </a:lstStyle>
          <a:p>
            <a:pPr>
              <a:defRPr/>
            </a:pPr>
            <a:fld id="{DFD292E0-8D35-4919-8BDE-28BD094B3FCF}"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383321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29260C7-A557-4777-BE3D-D4D9F1B4C657}"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12230346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0C2B6D14-F26F-4CC3-A65D-0DC3B3E0AC3B}" type="datetime1">
              <a:rPr lang="el-GR" smtClean="0">
                <a:solidFill>
                  <a:prstClr val="black">
                    <a:tint val="75000"/>
                  </a:prstClr>
                </a:solidFill>
              </a:rPr>
              <a:t>16/9/2013</a:t>
            </a:fld>
            <a:endParaRPr lang="el-GR">
              <a:solidFill>
                <a:prstClr val="black">
                  <a:tint val="75000"/>
                </a:prstClr>
              </a:solidFill>
            </a:endParaRPr>
          </a:p>
        </p:txBody>
      </p:sp>
      <p:sp>
        <p:nvSpPr>
          <p:cNvPr id="6"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7" name="Θέση αριθμού διαφάνειας 5"/>
          <p:cNvSpPr>
            <a:spLocks noGrp="1"/>
          </p:cNvSpPr>
          <p:nvPr>
            <p:ph type="sldNum" sz="quarter" idx="12"/>
          </p:nvPr>
        </p:nvSpPr>
        <p:spPr/>
        <p:txBody>
          <a:bodyPr/>
          <a:lstStyle>
            <a:lvl1pPr>
              <a:defRPr/>
            </a:lvl1pPr>
          </a:lstStyle>
          <a:p>
            <a:pPr>
              <a:defRPr/>
            </a:pPr>
            <a:fld id="{90E6A38A-7A42-44DF-B158-859641AC4C0F}"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3456683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D0B533CA-E7D7-46B4-8DDE-00ADF83D8AB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lvl1pPr>
              <a:defRPr/>
            </a:lvl1pPr>
          </a:lstStyle>
          <a:p>
            <a:pPr>
              <a:defRPr/>
            </a:pPr>
            <a:fld id="{79222102-30C6-417A-B417-CEA3D40AC8D5}"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19994118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pPr>
              <a:defRPr/>
            </a:pPr>
            <a:fld id="{38E0FA0A-D4D9-4E4C-B2A1-19B400E192D2}"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lvl1pPr>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lvl1pPr>
              <a:defRPr/>
            </a:lvl1pPr>
          </a:lstStyle>
          <a:p>
            <a:pPr>
              <a:defRPr/>
            </a:pPr>
            <a:fld id="{B29D3051-B4F4-49D4-B5DD-A88F19C0E84D}"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110719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F97801D-5EE8-4079-83FD-DF1A042A197F}" type="datetime1">
              <a:rPr lang="el-GR" smtClean="0"/>
              <a:t>16/9/2013</a:t>
            </a:fld>
            <a:endParaRPr lang="el-GR"/>
          </a:p>
        </p:txBody>
      </p:sp>
      <p:sp>
        <p:nvSpPr>
          <p:cNvPr id="5" name="Θέση υποσέλιδου 4"/>
          <p:cNvSpPr>
            <a:spLocks noGrp="1"/>
          </p:cNvSpPr>
          <p:nvPr>
            <p:ph type="ftr" sz="quarter" idx="11"/>
          </p:nvPr>
        </p:nvSpPr>
        <p:spPr/>
        <p:txBody>
          <a:body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134846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352A880-635A-4424-962D-FCC68CF5188D}"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Εντολές Ελέγχου και Λογικής</a:t>
            </a:r>
            <a:endParaRPr lang="el-G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128155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04B665-AAA4-4439-A91A-097969357A57}" type="datetime1">
              <a:rPr lang="el-GR" smtClean="0"/>
              <a:t>16/9/2013</a:t>
            </a:fld>
            <a:endParaRPr lang="el-GR"/>
          </a:p>
        </p:txBody>
      </p:sp>
      <p:sp>
        <p:nvSpPr>
          <p:cNvPr id="8" name="Θέση υποσέλιδου 7"/>
          <p:cNvSpPr>
            <a:spLocks noGrp="1"/>
          </p:cNvSpPr>
          <p:nvPr>
            <p:ph type="ftr" sz="quarter" idx="11"/>
          </p:nvPr>
        </p:nvSpPr>
        <p:spPr/>
        <p:txBody>
          <a:bodyPr/>
          <a:lstStyle/>
          <a:p>
            <a:r>
              <a:rPr lang="el-GR" smtClean="0"/>
              <a:t>Εντολές Ελέγχου και Λογικής</a:t>
            </a:r>
            <a:endParaRPr lang="el-G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1552901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B4ABCB8-9C80-4773-B776-560B210B331E}" type="datetime1">
              <a:rPr lang="el-GR" smtClean="0"/>
              <a:t>16/9/2013</a:t>
            </a:fld>
            <a:endParaRPr lang="el-GR"/>
          </a:p>
        </p:txBody>
      </p:sp>
      <p:sp>
        <p:nvSpPr>
          <p:cNvPr id="4" name="Θέση υποσέλιδου 3"/>
          <p:cNvSpPr>
            <a:spLocks noGrp="1"/>
          </p:cNvSpPr>
          <p:nvPr>
            <p:ph type="ftr" sz="quarter" idx="11"/>
          </p:nvPr>
        </p:nvSpPr>
        <p:spPr/>
        <p:txBody>
          <a:bodyPr/>
          <a:lstStyle/>
          <a:p>
            <a:r>
              <a:rPr lang="el-GR" smtClean="0"/>
              <a:t>Εντολές Ελέγχου και Λογικής</a:t>
            </a:r>
            <a:endParaRPr lang="el-G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2607819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1FC809C-CB2C-4CF7-BF90-A7C38D7C44DD}" type="datetime1">
              <a:rPr lang="el-GR" smtClean="0"/>
              <a:t>16/9/2013</a:t>
            </a:fld>
            <a:endParaRPr lang="el-GR"/>
          </a:p>
        </p:txBody>
      </p:sp>
      <p:sp>
        <p:nvSpPr>
          <p:cNvPr id="3" name="Θέση υποσέλιδου 2"/>
          <p:cNvSpPr>
            <a:spLocks noGrp="1"/>
          </p:cNvSpPr>
          <p:nvPr>
            <p:ph type="ftr" sz="quarter" idx="11"/>
          </p:nvPr>
        </p:nvSpPr>
        <p:spPr/>
        <p:txBody>
          <a:bodyPr/>
          <a:lstStyle/>
          <a:p>
            <a:r>
              <a:rPr lang="el-GR" smtClean="0"/>
              <a:t>Εντολές Ελέγχου και Λογικής</a:t>
            </a:r>
            <a:endParaRPr lang="el-G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2529615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B92A6C7-5E5A-4F91-A271-CF5CC78B362F}"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Εντολές Ελέγχου και Λογικής</a:t>
            </a:r>
            <a:endParaRPr lang="el-G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2929965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AAE7310-DC73-4479-8DA4-850DD5DE5D9B}" type="datetime1">
              <a:rPr lang="el-GR" smtClean="0"/>
              <a:t>16/9/2013</a:t>
            </a:fld>
            <a:endParaRPr lang="el-GR"/>
          </a:p>
        </p:txBody>
      </p:sp>
      <p:sp>
        <p:nvSpPr>
          <p:cNvPr id="6" name="Θέση υποσέλιδου 5"/>
          <p:cNvSpPr>
            <a:spLocks noGrp="1"/>
          </p:cNvSpPr>
          <p:nvPr>
            <p:ph type="ftr" sz="quarter" idx="11"/>
          </p:nvPr>
        </p:nvSpPr>
        <p:spPr/>
        <p:txBody>
          <a:bodyPr/>
          <a:lstStyle/>
          <a:p>
            <a:r>
              <a:rPr lang="el-GR" smtClean="0"/>
              <a:t>Εντολές Ελέγχου και Λογικής</a:t>
            </a:r>
            <a:endParaRPr lang="el-G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t>‹#›</a:t>
            </a:fld>
            <a:endParaRPr lang="el-GR"/>
          </a:p>
        </p:txBody>
      </p:sp>
    </p:spTree>
    <p:extLst>
      <p:ext uri="{BB962C8B-B14F-4D97-AF65-F5344CB8AC3E}">
        <p14:creationId xmlns:p14="http://schemas.microsoft.com/office/powerpoint/2010/main" val="941331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80672-455F-4BDB-AE9E-B4CD7EB4F113}" type="datetime1">
              <a:rPr lang="el-GR" smtClean="0"/>
              <a:t>16/9/2013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Εντολές Ελέγχου και Λογικής</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t>‹#›</a:t>
            </a:fld>
            <a:endParaRPr lang="el-GR"/>
          </a:p>
        </p:txBody>
      </p:sp>
    </p:spTree>
    <p:extLst>
      <p:ext uri="{BB962C8B-B14F-4D97-AF65-F5344CB8AC3E}">
        <p14:creationId xmlns:p14="http://schemas.microsoft.com/office/powerpoint/2010/main" val="2829231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07F614C-222D-44D9-990F-67C301F64D0C}" type="datetime1">
              <a:rPr lang="el-GR" smtClean="0">
                <a:solidFill>
                  <a:prstClr val="black">
                    <a:tint val="75000"/>
                  </a:prstClr>
                </a:solidFill>
              </a:r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l-GR" smtClean="0">
                <a:solidFill>
                  <a:prstClr val="black">
                    <a:tint val="75000"/>
                  </a:prstClr>
                </a:solidFill>
              </a:rPr>
              <a:t>Εντολές Ελέγχου και Λογικής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9BA8F739-3620-4572-84A1-49BAA63286D6}"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8641539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nd/3.0/deed.el" TargetMode="Externa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8.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4.xml"/><Relationship Id="rId1" Type="http://schemas.openxmlformats.org/officeDocument/2006/relationships/tags" Target="../tags/tag13.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7.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3.xml"/><Relationship Id="rId1" Type="http://schemas.openxmlformats.org/officeDocument/2006/relationships/tags" Target="../tags/tag22.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4.xml"/><Relationship Id="rId1" Type="http://schemas.openxmlformats.org/officeDocument/2006/relationships/tags" Target="../tags/tag24.xml"/><Relationship Id="rId5" Type="http://schemas.microsoft.com/office/2007/relationships/hdphoto" Target="../media/hdphoto1.wdp"/><Relationship Id="rId4" Type="http://schemas.openxmlformats.org/officeDocument/2006/relationships/image" Target="../media/image6.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7.xml"/><Relationship Id="rId1" Type="http://schemas.openxmlformats.org/officeDocument/2006/relationships/tags" Target="../tags/tag26.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4.xml"/><Relationship Id="rId1" Type="http://schemas.openxmlformats.org/officeDocument/2006/relationships/tags" Target="../tags/tag33.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39.xml"/><Relationship Id="rId5" Type="http://schemas.microsoft.com/office/2007/relationships/hdphoto" Target="../media/hdphoto1.wdp"/><Relationship Id="rId4"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40.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slide" Target="slide6.xml"/><Relationship Id="rId7" Type="http://schemas.openxmlformats.org/officeDocument/2006/relationships/slide" Target="slide25.xml"/><Relationship Id="rId2" Type="http://schemas.openxmlformats.org/officeDocument/2006/relationships/slideLayout" Target="../slideLayouts/slideLayout17.xml"/><Relationship Id="rId1" Type="http://schemas.openxmlformats.org/officeDocument/2006/relationships/tags" Target="../tags/tag5.xml"/><Relationship Id="rId6" Type="http://schemas.openxmlformats.org/officeDocument/2006/relationships/slide" Target="slide21.xml"/><Relationship Id="rId5" Type="http://schemas.openxmlformats.org/officeDocument/2006/relationships/slide" Target="slide14.xml"/><Relationship Id="rId4" Type="http://schemas.openxmlformats.org/officeDocument/2006/relationships/slide" Target="slide12.xml"/><Relationship Id="rId9" Type="http://schemas.openxmlformats.org/officeDocument/2006/relationships/slide" Target="slide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p:cNvPicPr>
              <a:picLocks noChangeAspect="1" noChangeArrowheads="1"/>
            </p:cNvPicPr>
            <p:nvPr/>
          </p:nvPicPr>
          <p:blipFill>
            <a:blip r:embed="rId3"/>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a:t>Τεχνολογικό Εκπαιδευτικό </a:t>
              </a:r>
            </a:p>
            <a:p>
              <a:pPr eaLnBrk="1" hangingPunct="1"/>
              <a:r>
                <a:rPr lang="el-GR" sz="2000"/>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401763" y="3140968"/>
            <a:ext cx="6400800" cy="2232248"/>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ts val="0"/>
              </a:spcBef>
              <a:spcAft>
                <a:spcPts val="0"/>
              </a:spcAft>
              <a:buFont typeface="Arial" pitchFamily="34" charset="0"/>
              <a:buNone/>
              <a:defRPr/>
            </a:pPr>
            <a:r>
              <a:rPr lang="el-GR" sz="2800" b="1" dirty="0" smtClean="0">
                <a:solidFill>
                  <a:prstClr val="black"/>
                </a:solidFill>
                <a:ea typeface="+mj-ea"/>
                <a:cs typeface="+mj-cs"/>
              </a:rPr>
              <a:t>Ενότητα </a:t>
            </a:r>
            <a:r>
              <a:rPr lang="el-GR" sz="2800" b="1" dirty="0">
                <a:solidFill>
                  <a:prstClr val="black"/>
                </a:solidFill>
                <a:ea typeface="+mj-ea"/>
                <a:cs typeface="+mj-cs"/>
              </a:rPr>
              <a:t>3</a:t>
            </a:r>
            <a:r>
              <a:rPr lang="en-US" sz="2800" b="1" dirty="0" smtClean="0">
                <a:solidFill>
                  <a:prstClr val="black"/>
                </a:solidFill>
                <a:ea typeface="+mj-ea"/>
                <a:cs typeface="+mj-cs"/>
              </a:rPr>
              <a:t>:</a:t>
            </a:r>
            <a:r>
              <a:rPr lang="el-GR" sz="2800" b="1" dirty="0" smtClean="0">
                <a:solidFill>
                  <a:prstClr val="black"/>
                </a:solidFill>
                <a:ea typeface="+mj-ea"/>
                <a:cs typeface="+mj-cs"/>
              </a:rPr>
              <a:t>  </a:t>
            </a:r>
            <a:r>
              <a:rPr lang="el-GR" sz="2800" dirty="0" smtClean="0">
                <a:solidFill>
                  <a:prstClr val="black"/>
                </a:solidFill>
                <a:ea typeface="+mj-ea"/>
                <a:cs typeface="+mj-cs"/>
              </a:rPr>
              <a:t>Μεταβλητές και Σταθερές. </a:t>
            </a:r>
          </a:p>
          <a:p>
            <a:pPr marL="0" indent="0" algn="ctr" fontAlgn="auto">
              <a:spcBef>
                <a:spcPts val="0"/>
              </a:spcBef>
              <a:spcAft>
                <a:spcPts val="0"/>
              </a:spcAft>
              <a:buFont typeface="Arial" pitchFamily="34" charset="0"/>
              <a:buNone/>
              <a:defRPr/>
            </a:pPr>
            <a:r>
              <a:rPr lang="el-GR" sz="2800" dirty="0" smtClean="0">
                <a:solidFill>
                  <a:prstClr val="black"/>
                </a:solidFill>
                <a:ea typeface="+mj-ea"/>
                <a:cs typeface="+mj-cs"/>
              </a:rPr>
              <a:t> </a:t>
            </a:r>
            <a:r>
              <a:rPr lang="el-GR" sz="4400" b="1" dirty="0" smtClean="0">
                <a:latin typeface="+mj-lt"/>
              </a:rPr>
              <a:t>   </a:t>
            </a:r>
            <a:r>
              <a:rPr lang="el-GR" sz="2800" dirty="0" smtClean="0"/>
              <a:t>Διδ</a:t>
            </a:r>
            <a:r>
              <a:rPr lang="el-GR" sz="2800" dirty="0"/>
              <a:t>ά</a:t>
            </a:r>
            <a:r>
              <a:rPr lang="el-GR" sz="2800" dirty="0" smtClean="0"/>
              <a:t>σκων: </a:t>
            </a:r>
            <a:r>
              <a:rPr lang="el-GR" sz="2800" dirty="0" smtClean="0">
                <a:solidFill>
                  <a:prstClr val="black"/>
                </a:solidFill>
                <a:ea typeface="+mj-ea"/>
                <a:cs typeface="+mj-cs"/>
              </a:rPr>
              <a:t>Ηλίας Κ Σάββας, </a:t>
            </a:r>
          </a:p>
          <a:p>
            <a:pPr marL="0" indent="0" algn="ctr" fontAlgn="auto">
              <a:spcBef>
                <a:spcPts val="0"/>
              </a:spcBef>
              <a:spcAft>
                <a:spcPts val="0"/>
              </a:spcAft>
              <a:buFont typeface="Arial" pitchFamily="34" charset="0"/>
              <a:buNone/>
              <a:defRPr/>
            </a:pPr>
            <a:r>
              <a:rPr lang="el-GR" sz="2800" dirty="0" smtClean="0">
                <a:solidFill>
                  <a:prstClr val="black"/>
                </a:solidFill>
                <a:ea typeface="+mj-ea"/>
                <a:cs typeface="+mj-cs"/>
              </a:rPr>
              <a:t>Αναπληρωτής Καθηγητής.</a:t>
            </a:r>
          </a:p>
          <a:p>
            <a:pPr marL="0" indent="0" algn="ctr" fontAlgn="auto">
              <a:spcBef>
                <a:spcPts val="0"/>
              </a:spcBef>
              <a:spcAft>
                <a:spcPts val="0"/>
              </a:spcAft>
              <a:buFont typeface="Arial" pitchFamily="34" charset="0"/>
              <a:buNone/>
              <a:defRPr/>
            </a:pPr>
            <a:r>
              <a:rPr lang="el-GR" sz="2800" dirty="0" smtClean="0">
                <a:solidFill>
                  <a:prstClr val="black"/>
                </a:solidFill>
                <a:ea typeface="+mj-ea"/>
                <a:cs typeface="+mj-cs"/>
              </a:rPr>
              <a:t>Τμήμα Μηχανικών Πληροφορικής, Τεχνολογικής Εκπαίδευσης. </a:t>
            </a:r>
            <a:endParaRPr lang="en-US" sz="4400" b="1" dirty="0" smtClean="0">
              <a:latin typeface="+mj-lt"/>
            </a:endParaRPr>
          </a:p>
        </p:txBody>
      </p:sp>
      <p:pic>
        <p:nvPicPr>
          <p:cNvPr id="10" name="Εικόνα 1" descr="Λογότυπο για Άδειες χρήσης Creative Commons, B Y, NC, ND." title="Λογότυπο Creative Commons. ">
            <a:hlinkClick r:id="rId4" tooltip="Μετάβαση στην Άδεια Χρήσης"/>
          </p:cNvPr>
          <p:cNvPicPr>
            <a:picLocks noChangeAspect="1" noChangeArrowheads="1"/>
          </p:cNvPicPr>
          <p:nvPr/>
        </p:nvPicPr>
        <p:blipFill>
          <a:blip r:embed="rId5"/>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6" tooltip="Μετάβαση σε www.edulll.gr"/>
          </p:cNvPr>
          <p:cNvPicPr>
            <a:picLocks noChangeAspect="1" noChangeArrowheads="1"/>
          </p:cNvPicPr>
          <p:nvPr/>
        </p:nvPicPr>
        <p:blipFill>
          <a:blip r:embed="rId7"/>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3787678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(τεχνική)</a:t>
            </a:r>
            <a:endParaRPr lang="el-GR" b="1" dirty="0"/>
          </a:p>
        </p:txBody>
      </p:sp>
      <p:sp>
        <p:nvSpPr>
          <p:cNvPr id="3" name="Θέση περιεχομένου 1"/>
          <p:cNvSpPr>
            <a:spLocks noGrp="1"/>
          </p:cNvSpPr>
          <p:nvPr>
            <p:ph idx="4294967295"/>
          </p:nvPr>
        </p:nvSpPr>
        <p:spPr>
          <a:xfrm>
            <a:off x="493204" y="1556792"/>
            <a:ext cx="8229600" cy="1296144"/>
          </a:xfrm>
        </p:spPr>
        <p:txBody>
          <a:bodyPr>
            <a:normAutofit/>
          </a:bodyPr>
          <a:lstStyle/>
          <a:p>
            <a:pPr marL="517525" lvl="0" indent="-517525" defTabSz="1008063" fontAlgn="base">
              <a:spcAft>
                <a:spcPct val="0"/>
              </a:spcAft>
              <a:buClr>
                <a:srgbClr val="660000"/>
              </a:buClr>
              <a:buSzPct val="70000"/>
              <a:buFont typeface="Wingdings" panose="05000000000000000000" pitchFamily="2" charset="2"/>
              <a:buChar char="o"/>
            </a:pPr>
            <a:r>
              <a:rPr kumimoji="0" lang="el-GR" b="0" i="0" u="none" strike="noStrike" kern="0" cap="none" spc="0" normalizeH="0" baseline="0" dirty="0" smtClean="0">
                <a:ln>
                  <a:noFill/>
                </a:ln>
                <a:solidFill>
                  <a:srgbClr val="000000"/>
                </a:solidFill>
                <a:effectLst/>
                <a:uLnTx/>
                <a:uFillTx/>
              </a:rPr>
              <a:t>Πως μπορούμε να καταλάβουμε εάν ένας ακέραιος είναι άρτιος ή περιττός?</a:t>
            </a:r>
          </a:p>
          <a:p>
            <a:pPr marL="517525" lvl="0" indent="-517525" defTabSz="1008063" fontAlgn="base">
              <a:spcAft>
                <a:spcPct val="0"/>
              </a:spcAft>
              <a:buClr>
                <a:srgbClr val="660000"/>
              </a:buClr>
              <a:buSzPct val="70000"/>
              <a:buFont typeface="Wingdings" panose="05000000000000000000" pitchFamily="2" charset="2"/>
              <a:buChar char="o"/>
            </a:pPr>
            <a:endParaRPr kumimoji="0" lang="fi-FI" b="0" i="0" u="none" strike="noStrike" kern="0" cap="none" spc="0" normalizeH="0" baseline="0" noProof="0" dirty="0" smtClean="0">
              <a:ln>
                <a:noFill/>
              </a:ln>
              <a:solidFill>
                <a:srgbClr val="000000"/>
              </a:solidFill>
              <a:effectLst/>
              <a:uLnTx/>
              <a:uFillTx/>
            </a:endParaRPr>
          </a:p>
          <a:p>
            <a:pPr marL="0" indent="0">
              <a:buNone/>
            </a:pPr>
            <a:endParaRPr lang="el-GR" dirty="0"/>
          </a:p>
        </p:txBody>
      </p:sp>
      <p:sp>
        <p:nvSpPr>
          <p:cNvPr id="6" name="Θέση περιεχομένου 2" descr="Τμήμα προγράμματος: If, παρένθεση, a % 2, = = 0, κλείσιμο παρένθεσης. Enter, print f, παρένθεση, εισαγωγικά, \ n, ο % d, είναι άρτιος αριθμός, κλείσιμο εισαγωγικών, κόμμα a, κλείσιμο παρένθεσης, ερωτηματικό. Enter, else. Enter, print f, παρένθεση, εισαγωγικά, \ n, ο % d, είναι περιττός αριθμός, κλείσιμο εισαγωγικών, κόμμα a, κλείσιμο παρένθεσης, ερωτηματικό.&#10;"/>
          <p:cNvSpPr txBox="1"/>
          <p:nvPr>
            <p:custDataLst>
              <p:tags r:id="rId2"/>
            </p:custDataLst>
          </p:nvPr>
        </p:nvSpPr>
        <p:spPr>
          <a:xfrm>
            <a:off x="465802" y="2924944"/>
            <a:ext cx="8204176" cy="2850011"/>
          </a:xfrm>
          <a:prstGeom prst="rect">
            <a:avLst/>
          </a:prstGeom>
          <a:noFill/>
        </p:spPr>
        <p:txBody>
          <a:bodyPr wrap="square" rtlCol="0">
            <a:spAutoFit/>
          </a:bodyPr>
          <a:lstStyle/>
          <a:p>
            <a:pPr marL="517525" lvl="0" indent="-517525" defTabSz="1008063" fontAlgn="base">
              <a:spcBef>
                <a:spcPct val="20000"/>
              </a:spcBef>
              <a:spcAft>
                <a:spcPct val="0"/>
              </a:spcAft>
              <a:buClr>
                <a:srgbClr val="660000"/>
              </a:buClr>
              <a:buSzPct val="70000"/>
              <a:buFont typeface="Wingdings" panose="05000000000000000000" pitchFamily="2" charset="2"/>
              <a:buChar char="o"/>
            </a:pPr>
            <a:r>
              <a:rPr lang="en-US" sz="3200" kern="0" dirty="0" smtClean="0">
                <a:solidFill>
                  <a:srgbClr val="000000"/>
                </a:solidFill>
              </a:rPr>
              <a:t>if</a:t>
            </a:r>
            <a:r>
              <a:rPr lang="el-GR" sz="3200" kern="0" dirty="0" smtClean="0">
                <a:solidFill>
                  <a:srgbClr val="000000"/>
                </a:solidFill>
              </a:rPr>
              <a:t> (a % 2 == 0)</a:t>
            </a:r>
          </a:p>
          <a:p>
            <a:pPr marL="1001713" lvl="1" indent="-482600" defTabSz="1008063" fontAlgn="base">
              <a:spcBef>
                <a:spcPct val="20000"/>
              </a:spcBef>
              <a:spcAft>
                <a:spcPct val="0"/>
              </a:spcAft>
              <a:buClr>
                <a:schemeClr val="accent3">
                  <a:lumMod val="50000"/>
                </a:schemeClr>
              </a:buClr>
              <a:buSzPct val="75000"/>
              <a:buFont typeface="Wingdings" panose="05000000000000000000" pitchFamily="2" charset="2"/>
              <a:buChar char="n"/>
            </a:pPr>
            <a:r>
              <a:rPr lang="el-GR" sz="3200" kern="0" dirty="0" err="1" smtClean="0">
                <a:solidFill>
                  <a:srgbClr val="000000"/>
                </a:solidFill>
              </a:rPr>
              <a:t>printf</a:t>
            </a:r>
            <a:r>
              <a:rPr lang="el-GR" sz="3200" kern="0" dirty="0" smtClean="0">
                <a:solidFill>
                  <a:srgbClr val="000000"/>
                </a:solidFill>
              </a:rPr>
              <a:t>(”\n ο %d είναι ΆΡΤΙΟΣ αριθμός”, a);</a:t>
            </a:r>
          </a:p>
          <a:p>
            <a:pPr marL="517525" lvl="0" indent="-517525" defTabSz="1008063" fontAlgn="base">
              <a:spcBef>
                <a:spcPct val="20000"/>
              </a:spcBef>
              <a:spcAft>
                <a:spcPct val="0"/>
              </a:spcAft>
              <a:buClr>
                <a:srgbClr val="660000"/>
              </a:buClr>
              <a:buSzPct val="70000"/>
              <a:buFont typeface="Wingdings" panose="05000000000000000000" pitchFamily="2" charset="2"/>
              <a:buChar char="o"/>
            </a:pPr>
            <a:r>
              <a:rPr lang="en-US" sz="3200" kern="0" dirty="0" smtClean="0">
                <a:solidFill>
                  <a:srgbClr val="000000"/>
                </a:solidFill>
              </a:rPr>
              <a:t>else</a:t>
            </a:r>
          </a:p>
          <a:p>
            <a:pPr marL="1001713" lvl="1" indent="-482600" defTabSz="1008063" fontAlgn="base">
              <a:spcBef>
                <a:spcPct val="20000"/>
              </a:spcBef>
              <a:spcAft>
                <a:spcPct val="0"/>
              </a:spcAft>
              <a:buClr>
                <a:schemeClr val="accent3">
                  <a:lumMod val="50000"/>
                </a:schemeClr>
              </a:buClr>
              <a:buSzPct val="75000"/>
              <a:buFont typeface="Wingdings" panose="05000000000000000000" pitchFamily="2" charset="2"/>
              <a:buChar char="n"/>
            </a:pPr>
            <a:r>
              <a:rPr lang="el-GR" sz="3200" kern="0" dirty="0" err="1" smtClean="0">
                <a:solidFill>
                  <a:srgbClr val="000000"/>
                </a:solidFill>
              </a:rPr>
              <a:t>printf</a:t>
            </a:r>
            <a:r>
              <a:rPr lang="el-GR" sz="3200" kern="0" dirty="0" smtClean="0">
                <a:solidFill>
                  <a:srgbClr val="000000"/>
                </a:solidFill>
              </a:rPr>
              <a:t>(”\n ο %d είναι ΠΕΡΙΤΤΟΣ αριθμός”, a);</a:t>
            </a:r>
            <a:endParaRPr lang="el-GR" sz="3200" kern="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10</a:t>
            </a:fld>
            <a:endParaRPr lang="el-GR" dirty="0">
              <a:solidFill>
                <a:schemeClr val="tx1"/>
              </a:solidFill>
            </a:endParaRPr>
          </a:p>
        </p:txBody>
      </p:sp>
    </p:spTree>
    <p:custDataLst>
      <p:tags r:id="rId1"/>
    </p:custDataLst>
    <p:extLst>
      <p:ext uri="{BB962C8B-B14F-4D97-AF65-F5344CB8AC3E}">
        <p14:creationId xmlns:p14="http://schemas.microsoft.com/office/powerpoint/2010/main" val="2966183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a:t>
            </a:r>
            <a:r>
              <a:rPr lang="en-US" b="1" dirty="0" smtClean="0"/>
              <a:t> (</a:t>
            </a:r>
            <a:r>
              <a:rPr lang="el-GR" b="1" dirty="0" smtClean="0"/>
              <a:t>τεχνική</a:t>
            </a:r>
            <a:r>
              <a:rPr lang="en-US" b="1" dirty="0" smtClean="0"/>
              <a:t>) </a:t>
            </a:r>
            <a:endParaRPr lang="el-GR" b="1" dirty="0"/>
          </a:p>
        </p:txBody>
      </p:sp>
      <p:sp>
        <p:nvSpPr>
          <p:cNvPr id="8" name="Θέση περιεχομένου 1"/>
          <p:cNvSpPr>
            <a:spLocks noGrp="1"/>
          </p:cNvSpPr>
          <p:nvPr>
            <p:ph idx="1"/>
          </p:nvPr>
        </p:nvSpPr>
        <p:spPr/>
        <p:txBody>
          <a:bodyPr>
            <a:normAutofit lnSpcReduction="10000"/>
          </a:bodyPr>
          <a:lstStyle/>
          <a:p>
            <a:pPr marL="0" lvl="0" indent="0" defTabSz="1008063" fontAlgn="base">
              <a:spcAft>
                <a:spcPct val="0"/>
              </a:spcAft>
              <a:buClr>
                <a:srgbClr val="660000"/>
              </a:buClr>
              <a:buSzPct val="70000"/>
              <a:buNone/>
            </a:pPr>
            <a:r>
              <a:rPr lang="el-GR" sz="2800" kern="0" dirty="0">
                <a:solidFill>
                  <a:srgbClr val="000000"/>
                </a:solidFill>
              </a:rPr>
              <a:t>Δεδομένων δύο </a:t>
            </a:r>
            <a:r>
              <a:rPr lang="el-GR" sz="2800" kern="0" dirty="0" smtClean="0">
                <a:solidFill>
                  <a:srgbClr val="000000"/>
                </a:solidFill>
              </a:rPr>
              <a:t>μεταβλητών</a:t>
            </a:r>
            <a:r>
              <a:rPr lang="en-US" sz="2800" kern="0" dirty="0" smtClean="0">
                <a:solidFill>
                  <a:srgbClr val="000000"/>
                </a:solidFill>
              </a:rPr>
              <a:t>, a </a:t>
            </a:r>
            <a:r>
              <a:rPr lang="el-GR" sz="2800" kern="0" dirty="0">
                <a:solidFill>
                  <a:srgbClr val="000000"/>
                </a:solidFill>
              </a:rPr>
              <a:t>και</a:t>
            </a:r>
            <a:r>
              <a:rPr lang="en-US" sz="2800" kern="0" dirty="0">
                <a:solidFill>
                  <a:srgbClr val="000000"/>
                </a:solidFill>
              </a:rPr>
              <a:t> </a:t>
            </a:r>
            <a:r>
              <a:rPr lang="en-US" sz="2800" kern="0" dirty="0" smtClean="0">
                <a:solidFill>
                  <a:srgbClr val="000000"/>
                </a:solidFill>
              </a:rPr>
              <a:t>b, </a:t>
            </a:r>
            <a:r>
              <a:rPr lang="el-GR" sz="2800" kern="0" dirty="0">
                <a:solidFill>
                  <a:srgbClr val="000000"/>
                </a:solidFill>
              </a:rPr>
              <a:t>γράψτε κώδικα ο οποίος να αντιμεταθέτει τις τιμές τους</a:t>
            </a:r>
            <a:r>
              <a:rPr lang="en-US" sz="2800" kern="0" dirty="0">
                <a:solidFill>
                  <a:srgbClr val="000000"/>
                </a:solidFill>
              </a:rPr>
              <a:t> (</a:t>
            </a:r>
            <a:r>
              <a:rPr lang="el-GR" sz="2800" kern="0" dirty="0">
                <a:solidFill>
                  <a:srgbClr val="000000"/>
                </a:solidFill>
              </a:rPr>
              <a:t>για παράδειγμα,</a:t>
            </a:r>
            <a:r>
              <a:rPr lang="en-US" sz="2800" kern="0" dirty="0">
                <a:solidFill>
                  <a:srgbClr val="000000"/>
                </a:solidFill>
              </a:rPr>
              <a:t> </a:t>
            </a:r>
            <a:r>
              <a:rPr lang="el-GR" sz="2800" kern="0" dirty="0">
                <a:solidFill>
                  <a:srgbClr val="000000"/>
                </a:solidFill>
              </a:rPr>
              <a:t>εάν</a:t>
            </a:r>
            <a:r>
              <a:rPr lang="en-US" sz="2800" kern="0" dirty="0">
                <a:solidFill>
                  <a:srgbClr val="000000"/>
                </a:solidFill>
              </a:rPr>
              <a:t> a</a:t>
            </a:r>
            <a:r>
              <a:rPr lang="el-GR" sz="2800" kern="0" dirty="0">
                <a:solidFill>
                  <a:srgbClr val="000000"/>
                </a:solidFill>
              </a:rPr>
              <a:t> </a:t>
            </a:r>
            <a:r>
              <a:rPr lang="en-US" sz="2800" kern="0" dirty="0">
                <a:solidFill>
                  <a:srgbClr val="000000"/>
                </a:solidFill>
              </a:rPr>
              <a:t>=</a:t>
            </a:r>
            <a:r>
              <a:rPr lang="el-GR" sz="2800" kern="0" dirty="0">
                <a:solidFill>
                  <a:srgbClr val="000000"/>
                </a:solidFill>
              </a:rPr>
              <a:t> </a:t>
            </a:r>
            <a:r>
              <a:rPr lang="en-US" sz="2800" kern="0" dirty="0" smtClean="0">
                <a:solidFill>
                  <a:srgbClr val="000000"/>
                </a:solidFill>
              </a:rPr>
              <a:t>3, </a:t>
            </a:r>
            <a:r>
              <a:rPr lang="el-GR" sz="2800" kern="0" dirty="0">
                <a:solidFill>
                  <a:srgbClr val="000000"/>
                </a:solidFill>
              </a:rPr>
              <a:t>και</a:t>
            </a:r>
            <a:r>
              <a:rPr lang="en-US" sz="2800" kern="0" dirty="0">
                <a:solidFill>
                  <a:srgbClr val="000000"/>
                </a:solidFill>
              </a:rPr>
              <a:t> b</a:t>
            </a:r>
            <a:r>
              <a:rPr lang="el-GR" sz="2800" kern="0" dirty="0">
                <a:solidFill>
                  <a:srgbClr val="000000"/>
                </a:solidFill>
              </a:rPr>
              <a:t> </a:t>
            </a:r>
            <a:r>
              <a:rPr lang="en-US" sz="2800" kern="0" dirty="0">
                <a:solidFill>
                  <a:srgbClr val="000000"/>
                </a:solidFill>
              </a:rPr>
              <a:t>=</a:t>
            </a:r>
            <a:r>
              <a:rPr lang="el-GR" sz="2800" kern="0" dirty="0">
                <a:solidFill>
                  <a:srgbClr val="000000"/>
                </a:solidFill>
              </a:rPr>
              <a:t> </a:t>
            </a:r>
            <a:r>
              <a:rPr lang="en-US" sz="2800" kern="0" dirty="0" smtClean="0">
                <a:solidFill>
                  <a:srgbClr val="000000"/>
                </a:solidFill>
              </a:rPr>
              <a:t>4, </a:t>
            </a:r>
            <a:r>
              <a:rPr lang="el-GR" sz="2800" kern="0" dirty="0" smtClean="0">
                <a:solidFill>
                  <a:srgbClr val="000000"/>
                </a:solidFill>
              </a:rPr>
              <a:t>τότε</a:t>
            </a:r>
            <a:r>
              <a:rPr lang="en-US" sz="2800" kern="0" dirty="0" smtClean="0">
                <a:solidFill>
                  <a:srgbClr val="000000"/>
                </a:solidFill>
              </a:rPr>
              <a:t> </a:t>
            </a:r>
            <a:r>
              <a:rPr lang="en-US" sz="2800" kern="0" dirty="0">
                <a:solidFill>
                  <a:srgbClr val="000000"/>
                </a:solidFill>
              </a:rPr>
              <a:t>a </a:t>
            </a:r>
            <a:r>
              <a:rPr lang="el-GR" sz="2800" kern="0" dirty="0">
                <a:solidFill>
                  <a:srgbClr val="000000"/>
                </a:solidFill>
                <a:sym typeface="Wingdings" panose="05000000000000000000" pitchFamily="2" charset="2"/>
              </a:rPr>
              <a:t>(αντιμετάθεσε) </a:t>
            </a:r>
            <a:r>
              <a:rPr lang="en-US" sz="2800" kern="0" dirty="0">
                <a:solidFill>
                  <a:srgbClr val="000000"/>
                </a:solidFill>
                <a:sym typeface="Wingdings" panose="05000000000000000000" pitchFamily="2" charset="2"/>
              </a:rPr>
              <a:t>b: a</a:t>
            </a:r>
            <a:r>
              <a:rPr lang="el-GR" sz="2800" kern="0" dirty="0">
                <a:solidFill>
                  <a:srgbClr val="000000"/>
                </a:solidFill>
                <a:sym typeface="Wingdings" panose="05000000000000000000" pitchFamily="2" charset="2"/>
              </a:rPr>
              <a:t> </a:t>
            </a:r>
            <a:r>
              <a:rPr lang="en-US" sz="2800" kern="0" dirty="0">
                <a:solidFill>
                  <a:srgbClr val="000000"/>
                </a:solidFill>
                <a:sym typeface="Wingdings" panose="05000000000000000000" pitchFamily="2" charset="2"/>
              </a:rPr>
              <a:t>=</a:t>
            </a:r>
            <a:r>
              <a:rPr lang="el-GR" sz="2800" kern="0" dirty="0">
                <a:solidFill>
                  <a:srgbClr val="000000"/>
                </a:solidFill>
                <a:sym typeface="Wingdings" panose="05000000000000000000" pitchFamily="2" charset="2"/>
              </a:rPr>
              <a:t> </a:t>
            </a:r>
            <a:r>
              <a:rPr lang="en-US" sz="2800" kern="0" dirty="0">
                <a:solidFill>
                  <a:srgbClr val="000000"/>
                </a:solidFill>
                <a:sym typeface="Wingdings" panose="05000000000000000000" pitchFamily="2" charset="2"/>
              </a:rPr>
              <a:t>4, b</a:t>
            </a:r>
            <a:r>
              <a:rPr lang="el-GR" sz="2800" kern="0" dirty="0">
                <a:solidFill>
                  <a:srgbClr val="000000"/>
                </a:solidFill>
                <a:sym typeface="Wingdings" panose="05000000000000000000" pitchFamily="2" charset="2"/>
              </a:rPr>
              <a:t> </a:t>
            </a:r>
            <a:r>
              <a:rPr lang="en-US" sz="2800" kern="0" dirty="0">
                <a:solidFill>
                  <a:srgbClr val="000000"/>
                </a:solidFill>
                <a:sym typeface="Wingdings" panose="05000000000000000000" pitchFamily="2" charset="2"/>
              </a:rPr>
              <a:t>=</a:t>
            </a:r>
            <a:r>
              <a:rPr lang="el-GR" sz="2800" kern="0" dirty="0">
                <a:solidFill>
                  <a:srgbClr val="000000"/>
                </a:solidFill>
                <a:sym typeface="Wingdings" panose="05000000000000000000" pitchFamily="2" charset="2"/>
              </a:rPr>
              <a:t> </a:t>
            </a:r>
            <a:r>
              <a:rPr lang="en-US" sz="2800" kern="0" dirty="0">
                <a:solidFill>
                  <a:srgbClr val="000000"/>
                </a:solidFill>
                <a:sym typeface="Wingdings" panose="05000000000000000000" pitchFamily="2" charset="2"/>
              </a:rPr>
              <a:t>3):</a:t>
            </a:r>
            <a:endParaRPr lang="en-US" sz="2400" kern="0" dirty="0">
              <a:solidFill>
                <a:srgbClr val="000000"/>
              </a:solidFill>
              <a:sym typeface="Wingdings" panose="05000000000000000000" pitchFamily="2" charset="2"/>
            </a:endParaRPr>
          </a:p>
          <a:p>
            <a:pPr marL="517525" lvl="0" indent="-517525" defTabSz="1008063" fontAlgn="base">
              <a:spcAft>
                <a:spcPct val="0"/>
              </a:spcAft>
              <a:buClr>
                <a:srgbClr val="660000"/>
              </a:buClr>
              <a:buSzPct val="70000"/>
              <a:buFont typeface="Wingdings" panose="05000000000000000000" pitchFamily="2" charset="2"/>
              <a:buChar char="o"/>
            </a:pPr>
            <a:r>
              <a:rPr lang="el-GR" sz="2400" kern="0" dirty="0">
                <a:solidFill>
                  <a:srgbClr val="000000"/>
                </a:solidFill>
                <a:sym typeface="Wingdings" panose="05000000000000000000" pitchFamily="2" charset="2"/>
              </a:rPr>
              <a:t>Εάν για </a:t>
            </a:r>
            <a:r>
              <a:rPr lang="en-US" sz="2400" kern="0" dirty="0">
                <a:solidFill>
                  <a:srgbClr val="000000"/>
                </a:solidFill>
                <a:sym typeface="Wingdings" panose="05000000000000000000" pitchFamily="2" charset="2"/>
              </a:rPr>
              <a:t>a</a:t>
            </a:r>
            <a:r>
              <a:rPr lang="el-GR" sz="2400" kern="0" dirty="0">
                <a:solidFill>
                  <a:srgbClr val="000000"/>
                </a:solidFill>
                <a:sym typeface="Wingdings" panose="05000000000000000000" pitchFamily="2" charset="2"/>
              </a:rPr>
              <a:t> </a:t>
            </a:r>
            <a:r>
              <a:rPr lang="en-US" sz="2400" kern="0" dirty="0">
                <a:solidFill>
                  <a:srgbClr val="000000"/>
                </a:solidFill>
                <a:sym typeface="Wingdings" panose="05000000000000000000" pitchFamily="2" charset="2"/>
              </a:rPr>
              <a:t>=</a:t>
            </a:r>
            <a:r>
              <a:rPr lang="el-GR" sz="2400" kern="0" dirty="0">
                <a:solidFill>
                  <a:srgbClr val="000000"/>
                </a:solidFill>
                <a:sym typeface="Wingdings" panose="05000000000000000000" pitchFamily="2" charset="2"/>
              </a:rPr>
              <a:t> 3 και </a:t>
            </a:r>
            <a:r>
              <a:rPr lang="en-US" sz="2400" kern="0" dirty="0">
                <a:solidFill>
                  <a:srgbClr val="000000"/>
                </a:solidFill>
                <a:sym typeface="Wingdings" panose="05000000000000000000" pitchFamily="2" charset="2"/>
              </a:rPr>
              <a:t>b</a:t>
            </a:r>
            <a:r>
              <a:rPr lang="el-GR" sz="2400" kern="0" dirty="0">
                <a:solidFill>
                  <a:srgbClr val="000000"/>
                </a:solidFill>
                <a:sym typeface="Wingdings" panose="05000000000000000000" pitchFamily="2" charset="2"/>
              </a:rPr>
              <a:t> </a:t>
            </a:r>
            <a:r>
              <a:rPr lang="en-US" sz="2400" kern="0" dirty="0">
                <a:solidFill>
                  <a:srgbClr val="000000"/>
                </a:solidFill>
                <a:sym typeface="Wingdings" panose="05000000000000000000" pitchFamily="2" charset="2"/>
              </a:rPr>
              <a:t>=</a:t>
            </a:r>
            <a:r>
              <a:rPr lang="el-GR" sz="2400" kern="0" dirty="0">
                <a:solidFill>
                  <a:srgbClr val="000000"/>
                </a:solidFill>
                <a:sym typeface="Wingdings" panose="05000000000000000000" pitchFamily="2" charset="2"/>
              </a:rPr>
              <a:t> 4, προσπαθήσουμε να αντιμεταθέσουμε τις τιμές τους ως εξής:</a:t>
            </a:r>
            <a:r>
              <a:rPr lang="en-US" sz="2400" kern="0" dirty="0">
                <a:solidFill>
                  <a:srgbClr val="000000"/>
                </a:solidFill>
                <a:sym typeface="Wingdings" panose="05000000000000000000" pitchFamily="2" charset="2"/>
              </a:rPr>
              <a:t> a = b </a:t>
            </a:r>
            <a:r>
              <a:rPr lang="el-GR" sz="2400" kern="0" dirty="0">
                <a:solidFill>
                  <a:srgbClr val="000000"/>
                </a:solidFill>
                <a:sym typeface="Wingdings" panose="05000000000000000000" pitchFamily="2" charset="2"/>
              </a:rPr>
              <a:t>και </a:t>
            </a:r>
            <a:r>
              <a:rPr lang="en-US" sz="2400" kern="0" dirty="0">
                <a:solidFill>
                  <a:srgbClr val="000000"/>
                </a:solidFill>
                <a:sym typeface="Wingdings" panose="05000000000000000000" pitchFamily="2" charset="2"/>
              </a:rPr>
              <a:t>b = a, </a:t>
            </a:r>
            <a:r>
              <a:rPr lang="el-GR" sz="2400" kern="0" dirty="0">
                <a:solidFill>
                  <a:srgbClr val="000000"/>
                </a:solidFill>
                <a:sym typeface="Wingdings" panose="05000000000000000000" pitchFamily="2" charset="2"/>
              </a:rPr>
              <a:t>τότε η τιμή και του </a:t>
            </a:r>
            <a:r>
              <a:rPr lang="en-US" sz="2400" kern="0" dirty="0">
                <a:solidFill>
                  <a:srgbClr val="000000"/>
                </a:solidFill>
                <a:sym typeface="Wingdings" panose="05000000000000000000" pitchFamily="2" charset="2"/>
              </a:rPr>
              <a:t>a</a:t>
            </a:r>
            <a:r>
              <a:rPr lang="el-GR" sz="2400" kern="0" dirty="0">
                <a:solidFill>
                  <a:srgbClr val="000000"/>
                </a:solidFill>
                <a:sym typeface="Wingdings" panose="05000000000000000000" pitchFamily="2" charset="2"/>
              </a:rPr>
              <a:t> και του</a:t>
            </a:r>
            <a:r>
              <a:rPr lang="en-US" sz="2400" kern="0" dirty="0">
                <a:solidFill>
                  <a:srgbClr val="000000"/>
                </a:solidFill>
                <a:sym typeface="Wingdings" panose="05000000000000000000" pitchFamily="2" charset="2"/>
              </a:rPr>
              <a:t> b </a:t>
            </a:r>
            <a:r>
              <a:rPr lang="el-GR" sz="2400" kern="0" dirty="0">
                <a:solidFill>
                  <a:srgbClr val="000000"/>
                </a:solidFill>
                <a:sym typeface="Wingdings" panose="05000000000000000000" pitchFamily="2" charset="2"/>
              </a:rPr>
              <a:t>θα είναι 4. Αυτό είναι </a:t>
            </a:r>
            <a:r>
              <a:rPr lang="el-GR" sz="2400" b="1" kern="0" dirty="0">
                <a:solidFill>
                  <a:srgbClr val="C00000"/>
                </a:solidFill>
                <a:sym typeface="Wingdings" panose="05000000000000000000" pitchFamily="2" charset="2"/>
              </a:rPr>
              <a:t>λ</a:t>
            </a:r>
            <a:r>
              <a:rPr lang="el-GR" sz="2400" b="1" kern="0" dirty="0" smtClean="0">
                <a:solidFill>
                  <a:srgbClr val="C00000"/>
                </a:solidFill>
                <a:sym typeface="Wingdings" panose="05000000000000000000" pitchFamily="2" charset="2"/>
              </a:rPr>
              <a:t>άθος</a:t>
            </a:r>
            <a:r>
              <a:rPr lang="el-GR" sz="2400" b="1" kern="0" dirty="0">
                <a:solidFill>
                  <a:srgbClr val="C00000"/>
                </a:solidFill>
                <a:sym typeface="Wingdings" panose="05000000000000000000" pitchFamily="2" charset="2"/>
              </a:rPr>
              <a:t>!</a:t>
            </a:r>
            <a:endParaRPr lang="en-US" sz="2400" b="1" kern="0" dirty="0">
              <a:solidFill>
                <a:srgbClr val="C00000"/>
              </a:solidFill>
              <a:sym typeface="Wingdings" panose="05000000000000000000" pitchFamily="2" charset="2"/>
            </a:endParaRPr>
          </a:p>
          <a:p>
            <a:pPr marL="517525" lvl="0" indent="-517525" defTabSz="1008063" fontAlgn="base">
              <a:spcAft>
                <a:spcPct val="0"/>
              </a:spcAft>
              <a:buClr>
                <a:srgbClr val="660000"/>
              </a:buClr>
              <a:buSzPct val="70000"/>
              <a:buFont typeface="Wingdings" panose="05000000000000000000" pitchFamily="2" charset="2"/>
              <a:buChar char="o"/>
            </a:pPr>
            <a:r>
              <a:rPr lang="el-GR" sz="2400" kern="0" dirty="0">
                <a:solidFill>
                  <a:srgbClr val="000000"/>
                </a:solidFill>
                <a:sym typeface="Wingdings" panose="05000000000000000000" pitchFamily="2" charset="2"/>
              </a:rPr>
              <a:t>Για να αντιμεταθέσουμε σωστά τις τιμές των </a:t>
            </a:r>
            <a:r>
              <a:rPr lang="en-US" sz="2400" kern="0" dirty="0">
                <a:solidFill>
                  <a:srgbClr val="000000"/>
                </a:solidFill>
                <a:sym typeface="Wingdings" panose="05000000000000000000" pitchFamily="2" charset="2"/>
              </a:rPr>
              <a:t>a </a:t>
            </a:r>
            <a:r>
              <a:rPr lang="el-GR" sz="2400" kern="0" dirty="0">
                <a:solidFill>
                  <a:srgbClr val="000000"/>
                </a:solidFill>
                <a:sym typeface="Wingdings" panose="05000000000000000000" pitchFamily="2" charset="2"/>
              </a:rPr>
              <a:t>και </a:t>
            </a:r>
            <a:r>
              <a:rPr lang="en-US" sz="2400" kern="0" dirty="0" smtClean="0">
                <a:solidFill>
                  <a:srgbClr val="000000"/>
                </a:solidFill>
                <a:sym typeface="Wingdings" panose="05000000000000000000" pitchFamily="2" charset="2"/>
              </a:rPr>
              <a:t>b, </a:t>
            </a:r>
            <a:r>
              <a:rPr lang="el-GR" sz="2400" kern="0" dirty="0">
                <a:solidFill>
                  <a:srgbClr val="000000"/>
                </a:solidFill>
                <a:sym typeface="Wingdings" panose="05000000000000000000" pitchFamily="2" charset="2"/>
              </a:rPr>
              <a:t>χρειαζόμαστε μία προσωρινή μεταβλητή </a:t>
            </a:r>
            <a:r>
              <a:rPr lang="en-US" sz="2400" b="1" kern="0" dirty="0" smtClean="0">
                <a:solidFill>
                  <a:srgbClr val="000000"/>
                </a:solidFill>
                <a:sym typeface="Wingdings" panose="05000000000000000000" pitchFamily="2" charset="2"/>
              </a:rPr>
              <a:t>temp</a:t>
            </a:r>
            <a:r>
              <a:rPr lang="en-US" sz="2400" kern="0" dirty="0" smtClean="0">
                <a:solidFill>
                  <a:srgbClr val="000000"/>
                </a:solidFill>
                <a:sym typeface="Wingdings" panose="05000000000000000000" pitchFamily="2" charset="2"/>
              </a:rPr>
              <a:t>,</a:t>
            </a:r>
            <a:r>
              <a:rPr lang="en-US" sz="2400" b="1" kern="0" dirty="0" smtClean="0">
                <a:solidFill>
                  <a:srgbClr val="000000"/>
                </a:solidFill>
                <a:sym typeface="Wingdings" panose="05000000000000000000" pitchFamily="2" charset="2"/>
              </a:rPr>
              <a:t> </a:t>
            </a:r>
            <a:r>
              <a:rPr lang="el-GR" sz="2400" kern="0" dirty="0">
                <a:solidFill>
                  <a:srgbClr val="000000"/>
                </a:solidFill>
                <a:sym typeface="Wingdings" panose="05000000000000000000" pitchFamily="2" charset="2"/>
              </a:rPr>
              <a:t>για να αποθηκεύσουμε την τιμή του</a:t>
            </a:r>
            <a:r>
              <a:rPr lang="en-US" sz="2400" kern="0" dirty="0">
                <a:solidFill>
                  <a:srgbClr val="000000"/>
                </a:solidFill>
                <a:sym typeface="Wingdings" panose="05000000000000000000" pitchFamily="2" charset="2"/>
              </a:rPr>
              <a:t> a, </a:t>
            </a:r>
            <a:r>
              <a:rPr lang="el-GR" sz="2400" kern="0" dirty="0">
                <a:solidFill>
                  <a:srgbClr val="000000"/>
                </a:solidFill>
                <a:sym typeface="Wingdings" panose="05000000000000000000" pitchFamily="2" charset="2"/>
              </a:rPr>
              <a:t>δηλαδή, </a:t>
            </a:r>
            <a:r>
              <a:rPr lang="en-US" sz="2400" b="1" kern="0" dirty="0">
                <a:solidFill>
                  <a:srgbClr val="000000"/>
                </a:solidFill>
                <a:sym typeface="Wingdings" panose="05000000000000000000" pitchFamily="2" charset="2"/>
              </a:rPr>
              <a:t>temp</a:t>
            </a:r>
            <a:r>
              <a:rPr lang="en-US" sz="2400" kern="0" dirty="0">
                <a:solidFill>
                  <a:srgbClr val="000000"/>
                </a:solidFill>
                <a:sym typeface="Wingdings" panose="05000000000000000000" pitchFamily="2" charset="2"/>
              </a:rPr>
              <a:t> =</a:t>
            </a:r>
            <a:r>
              <a:rPr lang="el-GR" sz="2400" kern="0" dirty="0">
                <a:solidFill>
                  <a:srgbClr val="000000"/>
                </a:solidFill>
                <a:sym typeface="Wingdings" panose="05000000000000000000" pitchFamily="2" charset="2"/>
              </a:rPr>
              <a:t> </a:t>
            </a:r>
            <a:r>
              <a:rPr lang="en-US" sz="2400" kern="0" dirty="0">
                <a:solidFill>
                  <a:srgbClr val="000000"/>
                </a:solidFill>
                <a:sym typeface="Wingdings" panose="05000000000000000000" pitchFamily="2" charset="2"/>
              </a:rPr>
              <a:t>a;  a</a:t>
            </a:r>
            <a:r>
              <a:rPr lang="el-GR" sz="2400" kern="0" dirty="0">
                <a:solidFill>
                  <a:srgbClr val="000000"/>
                </a:solidFill>
                <a:sym typeface="Wingdings" panose="05000000000000000000" pitchFamily="2" charset="2"/>
              </a:rPr>
              <a:t> </a:t>
            </a:r>
            <a:r>
              <a:rPr lang="en-US" sz="2400" kern="0" dirty="0">
                <a:solidFill>
                  <a:srgbClr val="000000"/>
                </a:solidFill>
                <a:sym typeface="Wingdings" panose="05000000000000000000" pitchFamily="2" charset="2"/>
              </a:rPr>
              <a:t>=</a:t>
            </a:r>
            <a:r>
              <a:rPr lang="el-GR" sz="2400" kern="0" dirty="0">
                <a:solidFill>
                  <a:srgbClr val="000000"/>
                </a:solidFill>
                <a:sym typeface="Wingdings" panose="05000000000000000000" pitchFamily="2" charset="2"/>
              </a:rPr>
              <a:t> </a:t>
            </a:r>
            <a:r>
              <a:rPr lang="en-US" sz="2400" kern="0" dirty="0">
                <a:solidFill>
                  <a:srgbClr val="000000"/>
                </a:solidFill>
                <a:sym typeface="Wingdings" panose="05000000000000000000" pitchFamily="2" charset="2"/>
              </a:rPr>
              <a:t>b;   </a:t>
            </a:r>
            <a:r>
              <a:rPr lang="en-US" sz="2400" kern="0" dirty="0" smtClean="0">
                <a:solidFill>
                  <a:srgbClr val="000000"/>
                </a:solidFill>
                <a:sym typeface="Wingdings" panose="05000000000000000000" pitchFamily="2" charset="2"/>
              </a:rPr>
              <a:t> b </a:t>
            </a:r>
            <a:r>
              <a:rPr lang="en-US" sz="2400" kern="0" dirty="0">
                <a:solidFill>
                  <a:srgbClr val="000000"/>
                </a:solidFill>
                <a:sym typeface="Wingdings" panose="05000000000000000000" pitchFamily="2" charset="2"/>
              </a:rPr>
              <a:t>= </a:t>
            </a:r>
            <a:r>
              <a:rPr lang="en-US" sz="2400" b="1" kern="0" dirty="0">
                <a:solidFill>
                  <a:srgbClr val="000000"/>
                </a:solidFill>
                <a:sym typeface="Wingdings" panose="05000000000000000000" pitchFamily="2" charset="2"/>
              </a:rPr>
              <a:t>temp</a:t>
            </a:r>
            <a:r>
              <a:rPr lang="en-US" sz="2400" kern="0" dirty="0">
                <a:solidFill>
                  <a:srgbClr val="000000"/>
                </a:solidFill>
                <a:sym typeface="Wingdings" panose="05000000000000000000" pitchFamily="2" charset="2"/>
              </a:rPr>
              <a:t>; </a:t>
            </a:r>
            <a:r>
              <a:rPr lang="el-GR" sz="2400" kern="0" dirty="0">
                <a:solidFill>
                  <a:srgbClr val="000000"/>
                </a:solidFill>
                <a:sym typeface="Wingdings" panose="05000000000000000000" pitchFamily="2" charset="2"/>
              </a:rPr>
              <a:t>ή </a:t>
            </a:r>
            <a:r>
              <a:rPr lang="el-GR" sz="2400" kern="0" dirty="0" err="1" smtClean="0">
                <a:solidFill>
                  <a:srgbClr val="000000"/>
                </a:solidFill>
                <a:sym typeface="Wingdings" panose="05000000000000000000" pitchFamily="2" charset="2"/>
              </a:rPr>
              <a:t>αλλιώς</a:t>
            </a:r>
            <a:endParaRPr lang="en-US" sz="2400" kern="0" dirty="0">
              <a:solidFill>
                <a:srgbClr val="000000"/>
              </a:solidFill>
              <a:sym typeface="Wingdings" panose="05000000000000000000" pitchFamily="2" charset="2"/>
            </a:endParaRPr>
          </a:p>
          <a:p>
            <a:pPr marL="517525" lvl="0" indent="-517525" defTabSz="1008063" fontAlgn="base">
              <a:spcAft>
                <a:spcPct val="0"/>
              </a:spcAft>
              <a:buClr>
                <a:srgbClr val="660000"/>
              </a:buClr>
              <a:buSzPct val="70000"/>
              <a:buFont typeface="Wingdings" panose="05000000000000000000" pitchFamily="2" charset="2"/>
              <a:buChar char="o"/>
            </a:pPr>
            <a:r>
              <a:rPr lang="en-US" sz="2400" kern="0" dirty="0">
                <a:solidFill>
                  <a:srgbClr val="000000"/>
                </a:solidFill>
                <a:sym typeface="Wingdings" panose="05000000000000000000" pitchFamily="2" charset="2"/>
              </a:rPr>
              <a:t>a = a + b;  b = a </a:t>
            </a:r>
            <a:r>
              <a:rPr lang="en-US" sz="2400" kern="0" dirty="0" smtClean="0">
                <a:solidFill>
                  <a:srgbClr val="000000"/>
                </a:solidFill>
                <a:sym typeface="Wingdings" panose="05000000000000000000" pitchFamily="2" charset="2"/>
              </a:rPr>
              <a:t>-b</a:t>
            </a:r>
            <a:r>
              <a:rPr lang="en-US" sz="2400" kern="0" dirty="0">
                <a:solidFill>
                  <a:srgbClr val="000000"/>
                </a:solidFill>
                <a:sym typeface="Wingdings" panose="05000000000000000000" pitchFamily="2" charset="2"/>
              </a:rPr>
              <a:t>; a = a </a:t>
            </a:r>
            <a:r>
              <a:rPr lang="en-US" sz="2400" kern="0" dirty="0" smtClean="0">
                <a:solidFill>
                  <a:srgbClr val="000000"/>
                </a:solidFill>
                <a:sym typeface="Wingdings" panose="05000000000000000000" pitchFamily="2" charset="2"/>
              </a:rPr>
              <a:t>-b</a:t>
            </a:r>
            <a:r>
              <a:rPr lang="en-US" sz="2400" kern="0" dirty="0">
                <a:solidFill>
                  <a:srgbClr val="000000"/>
                </a:solidFill>
                <a:sym typeface="Wingdings" panose="05000000000000000000" pitchFamily="2" charset="2"/>
              </a:rPr>
              <a:t>;</a:t>
            </a:r>
            <a:endParaRPr lang="en-US" sz="2800" kern="0" dirty="0">
              <a:solidFill>
                <a:srgbClr val="000000"/>
              </a:solidFill>
            </a:endParaRPr>
          </a:p>
          <a:p>
            <a:pPr marL="0" indent="0">
              <a:buNone/>
            </a:pPr>
            <a:endParaRPr lang="el-GR"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11</a:t>
            </a:fld>
            <a:endParaRPr lang="el-GR"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044964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Ένας ακόμη </a:t>
            </a:r>
            <a:r>
              <a:rPr lang="el-GR" b="1" dirty="0"/>
              <a:t>τ</a:t>
            </a:r>
            <a:r>
              <a:rPr lang="el-GR" b="1" dirty="0" smtClean="0"/>
              <a:t>ύπος </a:t>
            </a:r>
            <a:r>
              <a:rPr lang="el-GR" b="1" dirty="0"/>
              <a:t>δ</a:t>
            </a:r>
            <a:r>
              <a:rPr lang="el-GR" b="1" dirty="0" smtClean="0"/>
              <a:t>εδομένων</a:t>
            </a:r>
            <a:endParaRPr lang="el-GR" b="1" dirty="0"/>
          </a:p>
        </p:txBody>
      </p:sp>
      <p:sp>
        <p:nvSpPr>
          <p:cNvPr id="3" name="Θέση περιεχομένου 1"/>
          <p:cNvSpPr>
            <a:spLocks noGrp="1"/>
          </p:cNvSpPr>
          <p:nvPr>
            <p:ph idx="1"/>
            <p:custDataLst>
              <p:tags r:id="rId2"/>
            </p:custDataLst>
          </p:nvPr>
        </p:nvSpPr>
        <p:spPr>
          <a:xfrm>
            <a:off x="457200" y="1484784"/>
            <a:ext cx="8229600" cy="4392487"/>
          </a:xfrm>
        </p:spPr>
        <p:txBody>
          <a:bodyPr>
            <a:noAutofit/>
          </a:bodyPr>
          <a:lstStyle/>
          <a:p>
            <a:pPr marL="517525" lvl="0" indent="-517525" defTabSz="1008063" fontAlgn="base">
              <a:spcAft>
                <a:spcPct val="0"/>
              </a:spcAft>
              <a:buClr>
                <a:srgbClr val="660000"/>
              </a:buClr>
              <a:buSzPct val="70000"/>
              <a:buFont typeface="Wingdings" panose="05000000000000000000" pitchFamily="2" charset="2"/>
              <a:buChar char="o"/>
            </a:pPr>
            <a:r>
              <a:rPr kumimoji="0" lang="en-US" sz="2800" b="0" i="0" u="none" strike="noStrike" kern="0" cap="none" spc="0" normalizeH="0" baseline="0" dirty="0" smtClean="0">
                <a:ln>
                  <a:noFill/>
                </a:ln>
                <a:solidFill>
                  <a:srgbClr val="000000"/>
                </a:solidFill>
                <a:effectLst/>
                <a:uLnTx/>
                <a:uFillTx/>
              </a:rPr>
              <a:t>char</a:t>
            </a:r>
            <a:r>
              <a:rPr kumimoji="0" lang="el-GR" sz="2800" b="0" i="0" u="none" strike="noStrike" kern="0" cap="none" spc="0" normalizeH="0" baseline="0" dirty="0" smtClean="0">
                <a:ln>
                  <a:noFill/>
                </a:ln>
                <a:solidFill>
                  <a:srgbClr val="000000"/>
                </a:solidFill>
                <a:effectLst/>
                <a:uLnTx/>
                <a:uFillTx/>
              </a:rPr>
              <a:t>:</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l-GR" b="0" i="0" u="none" strike="noStrike" kern="0" cap="none" spc="0" normalizeH="0" baseline="0" dirty="0" smtClean="0">
                <a:ln>
                  <a:noFill/>
                </a:ln>
                <a:solidFill>
                  <a:srgbClr val="000000"/>
                </a:solidFill>
                <a:effectLst/>
                <a:uLnTx/>
                <a:uFillTx/>
              </a:rPr>
              <a:t>Αναπαριστά έναν απλό χαρακτήρα, όπως: 'a', '7', '@', '?‘.</a:t>
            </a:r>
            <a:r>
              <a:rPr kumimoji="0" lang="el-GR" b="0" i="0" u="none" strike="noStrike" kern="0" cap="none" spc="0" normalizeH="0" dirty="0" smtClean="0">
                <a:ln>
                  <a:noFill/>
                </a:ln>
                <a:solidFill>
                  <a:srgbClr val="000000"/>
                </a:solidFill>
                <a:effectLst/>
                <a:uLnTx/>
                <a:uFillTx/>
              </a:rPr>
              <a:t> (Προσοχή</a:t>
            </a:r>
            <a:r>
              <a:rPr kumimoji="0" lang="en-US" b="0" i="0" u="none" strike="noStrike" kern="0" cap="none" spc="0" normalizeH="0" dirty="0" smtClean="0">
                <a:ln>
                  <a:noFill/>
                </a:ln>
                <a:solidFill>
                  <a:srgbClr val="000000"/>
                </a:solidFill>
                <a:effectLst/>
                <a:uLnTx/>
                <a:uFillTx/>
              </a:rPr>
              <a:t>,</a:t>
            </a:r>
            <a:r>
              <a:rPr kumimoji="0" lang="el-GR" b="0" i="0" u="none" strike="noStrike" kern="0" cap="none" spc="0" normalizeH="0" dirty="0" smtClean="0">
                <a:ln>
                  <a:noFill/>
                </a:ln>
                <a:solidFill>
                  <a:srgbClr val="000000"/>
                </a:solidFill>
                <a:effectLst/>
                <a:uLnTx/>
                <a:uFillTx/>
              </a:rPr>
              <a:t> ο απλός χαρακτήρας να βρίσκεται μέσα σε μονά εισαγωγικά).</a:t>
            </a:r>
            <a:endParaRPr kumimoji="0" lang="el-GR" b="0" i="0" u="none" strike="noStrike" kern="0" cap="none" spc="0" normalizeH="0" baseline="0" dirty="0" smtClean="0">
              <a:ln>
                <a:noFill/>
              </a:ln>
              <a:solidFill>
                <a:srgbClr val="000000"/>
              </a:solidFill>
              <a:effectLst/>
              <a:uLnTx/>
              <a:uFillTx/>
            </a:endParaRPr>
          </a:p>
          <a:p>
            <a:pPr marL="517525" lvl="0" indent="-517525" defTabSz="1008063" fontAlgn="base">
              <a:spcAft>
                <a:spcPct val="0"/>
              </a:spcAft>
              <a:buClr>
                <a:srgbClr val="660000"/>
              </a:buClr>
              <a:buSzPct val="70000"/>
              <a:buFont typeface="Wingdings" panose="05000000000000000000" pitchFamily="2" charset="2"/>
              <a:buChar char="o"/>
            </a:pPr>
            <a:r>
              <a:rPr lang="el-GR" sz="2800" kern="0" dirty="0" smtClean="0">
                <a:solidFill>
                  <a:srgbClr val="000000"/>
                </a:solidFill>
              </a:rPr>
              <a:t>Πως γίνεται η δ</a:t>
            </a:r>
            <a:r>
              <a:rPr kumimoji="0" lang="el-GR" sz="2800" b="0" i="0" u="none" strike="noStrike" kern="0" cap="none" spc="0" normalizeH="0" baseline="0" dirty="0" smtClean="0">
                <a:ln>
                  <a:noFill/>
                </a:ln>
                <a:solidFill>
                  <a:srgbClr val="000000"/>
                </a:solidFill>
                <a:effectLst/>
                <a:uLnTx/>
                <a:uFillTx/>
              </a:rPr>
              <a:t>ήλωση τέτοιου τύπου μεταβλητών:</a:t>
            </a:r>
          </a:p>
          <a:p>
            <a:pPr marL="1001713" lvl="1" indent="-482600" defTabSz="1008063" fontAlgn="base">
              <a:spcAft>
                <a:spcPct val="0"/>
              </a:spcAft>
              <a:buClr>
                <a:schemeClr val="accent3">
                  <a:lumMod val="50000"/>
                </a:schemeClr>
              </a:buClr>
              <a:buSzPct val="75000"/>
              <a:buFont typeface="Wingdings" pitchFamily="2" charset="2"/>
              <a:buChar char="n"/>
            </a:pPr>
            <a:r>
              <a:rPr kumimoji="0" lang="en-US" sz="2400" b="0" i="0" u="none" strike="noStrike" kern="0" cap="none" spc="0" normalizeH="0" baseline="0" dirty="0" smtClean="0">
                <a:ln>
                  <a:noFill/>
                </a:ln>
                <a:solidFill>
                  <a:srgbClr val="000000"/>
                </a:solidFill>
                <a:effectLst/>
                <a:uLnTx/>
                <a:uFillTx/>
              </a:rPr>
              <a:t>char</a:t>
            </a:r>
            <a:r>
              <a:rPr kumimoji="0" lang="el-GR" sz="2400" b="0" i="0" u="none" strike="noStrike" kern="0" cap="none" spc="0" normalizeH="0" baseline="0" dirty="0" smtClean="0">
                <a:ln>
                  <a:noFill/>
                </a:ln>
                <a:solidFill>
                  <a:srgbClr val="000000"/>
                </a:solidFill>
                <a:effectLst/>
                <a:uLnTx/>
                <a:uFillTx/>
              </a:rPr>
              <a:t> a, b;</a:t>
            </a:r>
          </a:p>
          <a:p>
            <a:pPr marL="517525" lvl="0" indent="-517525" defTabSz="1008063" fontAlgn="base">
              <a:spcAft>
                <a:spcPct val="0"/>
              </a:spcAft>
              <a:buClr>
                <a:srgbClr val="660000"/>
              </a:buClr>
              <a:buSzPct val="70000"/>
              <a:buFont typeface="Wingdings" panose="05000000000000000000" pitchFamily="2" charset="2"/>
              <a:buChar char="o"/>
            </a:pPr>
            <a:r>
              <a:rPr kumimoji="0" lang="el-GR" sz="2800" b="0" i="0" u="none" strike="noStrike" kern="0" cap="none" spc="0" normalizeH="0" baseline="0" dirty="0" smtClean="0">
                <a:ln>
                  <a:noFill/>
                </a:ln>
                <a:solidFill>
                  <a:srgbClr val="000000"/>
                </a:solidFill>
                <a:effectLst/>
                <a:uLnTx/>
                <a:uFillTx/>
              </a:rPr>
              <a:t>Και πως γίνεται η απόδοση τιμής:</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l-GR" sz="2400" b="0" i="0" u="none" strike="noStrike" kern="0" cap="none" spc="0" normalizeH="0" baseline="0" dirty="0" smtClean="0">
                <a:ln>
                  <a:noFill/>
                </a:ln>
                <a:solidFill>
                  <a:srgbClr val="000000"/>
                </a:solidFill>
                <a:effectLst/>
                <a:uLnTx/>
                <a:uFillTx/>
              </a:rPr>
              <a:t>a = 'Q'; b = a; </a:t>
            </a:r>
          </a:p>
          <a:p>
            <a:pPr marL="517525" lvl="0" indent="-517525" defTabSz="1008063" fontAlgn="base">
              <a:spcAft>
                <a:spcPct val="0"/>
              </a:spcAft>
              <a:buClr>
                <a:srgbClr val="660000"/>
              </a:buClr>
              <a:buSzPct val="70000"/>
              <a:buFont typeface="Wingdings" panose="05000000000000000000" pitchFamily="2" charset="2"/>
              <a:buChar char="o"/>
            </a:pPr>
            <a:r>
              <a:rPr kumimoji="0" lang="el-GR" sz="2800" b="0" i="0" u="none" strike="noStrike" kern="0" cap="none" spc="0" normalizeH="0" baseline="0" dirty="0" smtClean="0">
                <a:ln>
                  <a:noFill/>
                </a:ln>
                <a:solidFill>
                  <a:srgbClr val="000000"/>
                </a:solidFill>
                <a:effectLst/>
                <a:uLnTx/>
                <a:uFillTx/>
              </a:rPr>
              <a:t>Χαρακτήρας μορφοποίησης: %c</a:t>
            </a:r>
          </a:p>
          <a:p>
            <a:endParaRPr lang="el-GR" sz="1600" dirty="0"/>
          </a:p>
        </p:txBody>
      </p:sp>
      <p:sp>
        <p:nvSpPr>
          <p:cNvPr id="6" name="Θέση περιεχομένου 2" descr="Τμήμα προγράμματος: Για εκτύπωση γράφουμε, print f, παρένθεση, εισαγωγικά, % c, κλείσιμο εισαγωγικών, κόμμα  a, κλείσιμο παρένθεσης, ερωτηματικό. &#10;Και για διάβασμα: scan f, παρένθεση, εισαγωγικά, % c, κλείσιμο εισαγωγικών,  κόμμα &amp; a, κλείσιμο παρένθεσης, ερωτηματικό.&#10;"/>
          <p:cNvSpPr txBox="1"/>
          <p:nvPr>
            <p:custDataLst>
              <p:tags r:id="rId3"/>
            </p:custDataLst>
          </p:nvPr>
        </p:nvSpPr>
        <p:spPr>
          <a:xfrm>
            <a:off x="467544" y="5805264"/>
            <a:ext cx="8208912" cy="461665"/>
          </a:xfrm>
          <a:prstGeom prst="rect">
            <a:avLst/>
          </a:prstGeom>
          <a:noFill/>
        </p:spPr>
        <p:txBody>
          <a:bodyPr wrap="square" rtlCol="0">
            <a:spAutoFit/>
          </a:bodyPr>
          <a:lstStyle/>
          <a:p>
            <a:pPr marL="1001713" lvl="1" indent="-482600" defTabSz="1008063" fontAlgn="base">
              <a:spcBef>
                <a:spcPct val="20000"/>
              </a:spcBef>
              <a:spcAft>
                <a:spcPct val="0"/>
              </a:spcAft>
              <a:buClr>
                <a:schemeClr val="accent3">
                  <a:lumMod val="50000"/>
                </a:schemeClr>
              </a:buClr>
              <a:buSzPct val="75000"/>
              <a:buFont typeface="Wingdings" panose="05000000000000000000" pitchFamily="2" charset="2"/>
              <a:buChar char="n"/>
            </a:pPr>
            <a:r>
              <a:rPr kumimoji="0" lang="en-US" sz="2400" b="0" i="0" u="none" strike="noStrike" kern="0" cap="none" spc="0" normalizeH="0" baseline="0" dirty="0" err="1" smtClean="0">
                <a:ln>
                  <a:noFill/>
                </a:ln>
                <a:solidFill>
                  <a:srgbClr val="000000"/>
                </a:solidFill>
                <a:effectLst/>
                <a:uLnTx/>
                <a:uFillTx/>
              </a:rPr>
              <a:t>printf</a:t>
            </a:r>
            <a:r>
              <a:rPr kumimoji="0" lang="en-US" sz="2400" b="0" i="0" u="none" strike="noStrike" kern="0" cap="none" spc="0" normalizeH="0" baseline="0" dirty="0" smtClean="0">
                <a:ln>
                  <a:noFill/>
                </a:ln>
                <a:solidFill>
                  <a:srgbClr val="000000"/>
                </a:solidFill>
                <a:effectLst/>
                <a:uLnTx/>
                <a:uFillTx/>
              </a:rPr>
              <a:t>(”%c”, a); .... </a:t>
            </a:r>
            <a:r>
              <a:rPr kumimoji="0" lang="en-US" sz="2400" b="0" i="0" u="none" strike="noStrike" kern="0" cap="none" spc="0" normalizeH="0" baseline="0" dirty="0" err="1" smtClean="0">
                <a:ln>
                  <a:noFill/>
                </a:ln>
                <a:solidFill>
                  <a:srgbClr val="000000"/>
                </a:solidFill>
                <a:effectLst/>
                <a:uLnTx/>
                <a:uFillTx/>
              </a:rPr>
              <a:t>scanf</a:t>
            </a:r>
            <a:r>
              <a:rPr kumimoji="0" lang="en-US" sz="2400" b="0" i="0" u="none" strike="noStrike" kern="0" cap="none" spc="0" normalizeH="0" baseline="0" dirty="0" smtClean="0">
                <a:ln>
                  <a:noFill/>
                </a:ln>
                <a:solidFill>
                  <a:srgbClr val="000000"/>
                </a:solidFill>
                <a:effectLst/>
                <a:uLnTx/>
                <a:uFillTx/>
              </a:rPr>
              <a:t>(”%c”, &amp;a)</a:t>
            </a:r>
            <a:r>
              <a:rPr lang="en-US" sz="2400" kern="0" dirty="0" smtClean="0">
                <a:solidFill>
                  <a:srgbClr val="000000"/>
                </a:solidFill>
              </a:rPr>
              <a:t>;</a:t>
            </a:r>
            <a:endParaRPr kumimoji="0" lang="en-US" sz="2400" b="0" i="0" u="none" strike="noStrike" kern="0" cap="none" spc="0" normalizeH="0" baseline="0" dirty="0" smtClean="0">
              <a:ln>
                <a:noFill/>
              </a:ln>
              <a:solidFill>
                <a:srgbClr val="000000"/>
              </a:solidFill>
              <a:effectLst/>
              <a:uLnTx/>
              <a:uFillTx/>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12</a:t>
            </a:fld>
            <a:endParaRPr lang="el-GR" dirty="0">
              <a:solidFill>
                <a:schemeClr val="tx1"/>
              </a:solidFill>
            </a:endParaRPr>
          </a:p>
        </p:txBody>
      </p:sp>
    </p:spTree>
    <p:custDataLst>
      <p:tags r:id="rId1"/>
    </p:custDataLst>
    <p:extLst>
      <p:ext uri="{BB962C8B-B14F-4D97-AF65-F5344CB8AC3E}">
        <p14:creationId xmlns:p14="http://schemas.microsoft.com/office/powerpoint/2010/main" val="889610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p:txBody>
          <a:bodyPr/>
          <a:lstStyle/>
          <a:p>
            <a:r>
              <a:rPr lang="en-US" b="1" dirty="0" smtClean="0"/>
              <a:t>char</a:t>
            </a:r>
            <a:endParaRPr lang="en-US" b="1" dirty="0"/>
          </a:p>
        </p:txBody>
      </p:sp>
      <p:sp>
        <p:nvSpPr>
          <p:cNvPr id="3" name="Θέση περιεχομένου 1" descr="Τμήμα προγράμματος: Η είσοδος ενός χαρακτήρα μπορεί να γίνει είτε με την εντολή scan f είτε με την συνάρτηση get char. Πιό αναλυτικά, scan f, παρένθεση,  εισαγωγικά, % c, κλείσιμο εισαγωγικών,  κόμμα &amp; a, κλείσιμο παρένθεσης, ερωτηματικό.&#10;Στην άλλη περίπτωση γράφουμε: a =, get char, άνοιγμα κλείσιμο παρένθεσης, ερωτηματικό.&#10;"/>
          <p:cNvSpPr>
            <a:spLocks noGrp="1"/>
          </p:cNvSpPr>
          <p:nvPr>
            <p:ph sz="half" idx="1"/>
          </p:nvPr>
        </p:nvSpPr>
        <p:spPr/>
        <p:txBody>
          <a:bodyPr/>
          <a:lstStyle/>
          <a:p>
            <a:pPr marL="517525" lvl="0" indent="-517525" defTabSz="1008063" fontAlgn="base">
              <a:spcAft>
                <a:spcPct val="0"/>
              </a:spcAft>
              <a:buClr>
                <a:srgbClr val="660000"/>
              </a:buClr>
              <a:buSzPct val="70000"/>
              <a:buFont typeface="Wingdings" panose="05000000000000000000" pitchFamily="2" charset="2"/>
              <a:buChar char="o"/>
            </a:pPr>
            <a:r>
              <a:rPr kumimoji="0" lang="el-GR" sz="3200" b="0" i="0" u="none" strike="noStrike" kern="0" cap="none" spc="0" normalizeH="0" baseline="0" dirty="0" smtClean="0">
                <a:ln>
                  <a:noFill/>
                </a:ln>
                <a:solidFill>
                  <a:srgbClr val="000000"/>
                </a:solidFill>
                <a:effectLst/>
                <a:uLnTx/>
                <a:uFillTx/>
              </a:rPr>
              <a:t>Είσοδος:</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n-US" sz="2800" b="0" i="0" u="none" strike="noStrike" kern="0" cap="none" spc="0" normalizeH="0" baseline="0" dirty="0" err="1" smtClean="0">
                <a:ln>
                  <a:noFill/>
                </a:ln>
                <a:solidFill>
                  <a:srgbClr val="000000"/>
                </a:solidFill>
                <a:effectLst/>
                <a:uLnTx/>
                <a:uFillTx/>
              </a:rPr>
              <a:t>scanf</a:t>
            </a:r>
            <a:r>
              <a:rPr kumimoji="0" lang="en-US" sz="2800" b="0" i="0" u="none" strike="noStrike" kern="0" cap="none" spc="0" normalizeH="0" baseline="0" dirty="0" smtClean="0">
                <a:ln>
                  <a:noFill/>
                </a:ln>
                <a:solidFill>
                  <a:srgbClr val="000000"/>
                </a:solidFill>
                <a:effectLst/>
                <a:uLnTx/>
                <a:uFillTx/>
              </a:rPr>
              <a:t>(”%c”, &amp;a);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n-US" sz="2800" b="0" i="0" u="none" strike="noStrike" kern="0" cap="none" spc="0" normalizeH="0" baseline="0" dirty="0" smtClean="0">
                <a:ln>
                  <a:noFill/>
                </a:ln>
                <a:solidFill>
                  <a:srgbClr val="000000"/>
                </a:solidFill>
                <a:effectLst/>
                <a:uLnTx/>
                <a:uFillTx/>
              </a:rPr>
              <a:t>a = </a:t>
            </a:r>
            <a:r>
              <a:rPr kumimoji="0" lang="en-US" sz="2800" b="0" i="0" u="none" strike="noStrike" kern="0" cap="none" spc="0" normalizeH="0" baseline="0" dirty="0" err="1" smtClean="0">
                <a:ln>
                  <a:noFill/>
                </a:ln>
                <a:solidFill>
                  <a:srgbClr val="000000"/>
                </a:solidFill>
                <a:effectLst/>
                <a:uLnTx/>
                <a:uFillTx/>
              </a:rPr>
              <a:t>getchar</a:t>
            </a:r>
            <a:r>
              <a:rPr kumimoji="0" lang="en-US" sz="2800" b="0" i="0" u="none" strike="noStrike" kern="0" cap="none" spc="0" normalizeH="0" baseline="0" dirty="0" smtClean="0">
                <a:ln>
                  <a:noFill/>
                </a:ln>
                <a:solidFill>
                  <a:srgbClr val="000000"/>
                </a:solidFill>
                <a:effectLst/>
                <a:uLnTx/>
                <a:uFillTx/>
              </a:rPr>
              <a:t>();</a:t>
            </a:r>
          </a:p>
          <a:p>
            <a:endParaRPr lang="el-GR" dirty="0"/>
          </a:p>
        </p:txBody>
      </p:sp>
      <p:sp>
        <p:nvSpPr>
          <p:cNvPr id="4" name="Θέση περιεχομένου 2" descr="Τμήμα προγράμματος: Η έξοδος γίνεται επίσης με δύο τρόπους. Πρώτος, print f, παρένθεση, εισαγωγικά, % c, κλείσιμο εισαγωγικών, κόμμα  a, κλείσιμο παρένθεσης, ερωτηματικό. &#10;Δεύτερος, put char, παρένθεση a, κλείσιμο παρένθεσης, ερωτηματικό.&#10;"/>
          <p:cNvSpPr>
            <a:spLocks noGrp="1"/>
          </p:cNvSpPr>
          <p:nvPr>
            <p:ph sz="half" idx="2"/>
          </p:nvPr>
        </p:nvSpPr>
        <p:spPr/>
        <p:txBody>
          <a:bodyPr/>
          <a:lstStyle/>
          <a:p>
            <a:pPr marL="517525" lvl="0" indent="-517525" defTabSz="1008063" fontAlgn="base">
              <a:spcAft>
                <a:spcPct val="0"/>
              </a:spcAft>
              <a:buClr>
                <a:srgbClr val="660000"/>
              </a:buClr>
              <a:buSzPct val="70000"/>
              <a:buFont typeface="Wingdings" panose="05000000000000000000" pitchFamily="2" charset="2"/>
              <a:buChar char="o"/>
            </a:pPr>
            <a:r>
              <a:rPr kumimoji="0" lang="el-GR" sz="3200" b="0" i="0" u="none" strike="noStrike" kern="0" cap="none" spc="0" normalizeH="0" baseline="0" dirty="0" smtClean="0">
                <a:ln>
                  <a:noFill/>
                </a:ln>
                <a:solidFill>
                  <a:srgbClr val="000000"/>
                </a:solidFill>
                <a:effectLst/>
                <a:uLnTx/>
                <a:uFillTx/>
              </a:rPr>
              <a:t>Έξοδος:</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n-US" sz="2800" b="0" i="0" u="none" strike="noStrike" kern="0" cap="none" spc="0" normalizeH="0" baseline="0" dirty="0" err="1" smtClean="0">
                <a:ln>
                  <a:noFill/>
                </a:ln>
                <a:solidFill>
                  <a:srgbClr val="000000"/>
                </a:solidFill>
                <a:effectLst/>
                <a:uLnTx/>
                <a:uFillTx/>
              </a:rPr>
              <a:t>printf</a:t>
            </a:r>
            <a:r>
              <a:rPr kumimoji="0" lang="en-US" sz="2800" b="0" i="0" u="none" strike="noStrike" kern="0" cap="none" spc="0" normalizeH="0" baseline="0" dirty="0" smtClean="0">
                <a:ln>
                  <a:noFill/>
                </a:ln>
                <a:solidFill>
                  <a:srgbClr val="000000"/>
                </a:solidFill>
                <a:effectLst/>
                <a:uLnTx/>
                <a:uFillTx/>
              </a:rPr>
              <a:t>(”%c”, 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kumimoji="0" lang="en-US" sz="2800" b="0" i="0" u="none" strike="noStrike" kern="0" cap="none" spc="0" normalizeH="0" baseline="0" dirty="0" err="1" smtClean="0">
                <a:ln>
                  <a:noFill/>
                </a:ln>
                <a:solidFill>
                  <a:srgbClr val="000000"/>
                </a:solidFill>
                <a:effectLst/>
                <a:uLnTx/>
                <a:uFillTx/>
              </a:rPr>
              <a:t>putchar</a:t>
            </a:r>
            <a:r>
              <a:rPr kumimoji="0" lang="en-US" sz="2800" b="0" i="0" u="none" strike="noStrike" kern="0" cap="none" spc="0" normalizeH="0" baseline="0" dirty="0" smtClean="0">
                <a:ln>
                  <a:noFill/>
                </a:ln>
                <a:solidFill>
                  <a:srgbClr val="000000"/>
                </a:solidFill>
                <a:effectLst/>
                <a:uLnTx/>
                <a:uFillTx/>
              </a:rPr>
              <a:t>(a);</a:t>
            </a:r>
          </a:p>
          <a:p>
            <a:endParaRPr lang="en-US"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13</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187538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εντολή (πρόταση) </a:t>
            </a:r>
            <a:r>
              <a:rPr lang="en-US" b="1" dirty="0" smtClean="0"/>
              <a:t>switch</a:t>
            </a:r>
            <a:endParaRPr lang="en-US" b="1" dirty="0"/>
          </a:p>
        </p:txBody>
      </p:sp>
      <p:sp>
        <p:nvSpPr>
          <p:cNvPr id="3" name="Θέση περιεχομένου 1" descr="Τμήμα προγράμματος: Switch, παρένθεση τιμή, κλείσιμο παρένθεσης, / asterisc, μόνο int και char, asterisc /. Enter, άνοιγμα αγκίστρου. Enter, case τιμή 1, άνω κάτω τελεία, / asterisc,  εκτέλεση κώδικα για περίπτωση τιμής 1, asterisc /. Enter, break, ερωτηματικό. Enter, case τιμή 2, άνω κάτω τελεία, / asterisc,  εκτέλεση κώδικα για περίπτωση τιμής 2, asterisc /. Enter,  break, ερωτηματικό. Enter, default, άνω κάτω τελεία,  / asterisc,  εκτέλεση κώδικα για κάθε άλλη περίπτωση, asterisc /. Enter, κλείσιμο αγκίστρου.&#10;"/>
          <p:cNvSpPr>
            <a:spLocks noGrp="1"/>
          </p:cNvSpPr>
          <p:nvPr>
            <p:ph idx="1"/>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switch</a:t>
            </a:r>
            <a:r>
              <a:rPr lang="fi-FI"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(τιμή)  /* μόνο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fi-FI" sz="2400" dirty="0" smtClean="0">
                <a:solidFill>
                  <a:srgbClr val="000000"/>
                </a:solidFill>
                <a:ea typeface="Arial Unicode MS" panose="020B0604020202020204" pitchFamily="34" charset="-128"/>
                <a:cs typeface="Arial Unicode MS" panose="020B0604020202020204" pitchFamily="34" charset="-128"/>
              </a:rPr>
              <a:t> </a:t>
            </a:r>
            <a:r>
              <a:rPr lang="el-GR" sz="2400" dirty="0">
                <a:solidFill>
                  <a:srgbClr val="000000"/>
                </a:solidFill>
                <a:ea typeface="Arial Unicode MS" panose="020B0604020202020204" pitchFamily="34" charset="-128"/>
                <a:cs typeface="Arial Unicode MS" panose="020B0604020202020204" pitchFamily="34" charset="-128"/>
              </a:rPr>
              <a:t>και</a:t>
            </a:r>
            <a:r>
              <a:rPr lang="fi-FI" sz="2400" dirty="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char</a:t>
            </a:r>
            <a:r>
              <a:rPr lang="fi-FI"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l-GR"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fi-FI" sz="2400" dirty="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case</a:t>
            </a:r>
            <a:r>
              <a:rPr lang="fi-FI"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τιμή 1: /* εκτέλεση κώδικα για περίπτωση τιμής 1 */</a:t>
            </a:r>
          </a:p>
          <a:p>
            <a:pPr marL="0" lvl="0" indent="0" defTabSz="449263" fontAlgn="base" hangingPunct="0">
              <a:lnSpc>
                <a:spcPct val="93000"/>
              </a:lnSpc>
              <a:spcBef>
                <a:spcPct val="0"/>
              </a:spcBef>
              <a:spcAft>
                <a:spcPct val="0"/>
              </a:spcAft>
              <a:buClr>
                <a:srgbClr val="000000"/>
              </a:buClr>
              <a:buSzPct val="100000"/>
              <a:buNone/>
            </a:pPr>
            <a:r>
              <a:rPr lang="fi-FI" sz="2400" dirty="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case </a:t>
            </a:r>
            <a:r>
              <a:rPr lang="el-GR" sz="2400" dirty="0" smtClean="0">
                <a:solidFill>
                  <a:srgbClr val="000000"/>
                </a:solidFill>
                <a:ea typeface="Arial Unicode MS" panose="020B0604020202020204" pitchFamily="34" charset="-128"/>
                <a:cs typeface="Arial Unicode MS" panose="020B0604020202020204" pitchFamily="34" charset="-128"/>
              </a:rPr>
              <a:t>τιμή 2: /* εκτέλεση κώδικα για περίπτωση τιμής 2 */</a:t>
            </a:r>
          </a:p>
          <a:p>
            <a:pPr marL="0" lvl="0" indent="0" defTabSz="449263" fontAlgn="base" hangingPunct="0">
              <a:lnSpc>
                <a:spcPct val="93000"/>
              </a:lnSpc>
              <a:spcBef>
                <a:spcPct val="0"/>
              </a:spcBef>
              <a:spcAft>
                <a:spcPct val="0"/>
              </a:spcAft>
              <a:buClr>
                <a:srgbClr val="000000"/>
              </a:buClr>
              <a:buSzPct val="100000"/>
              <a:buNone/>
            </a:pPr>
            <a:r>
              <a:rPr lang="fi-FI" sz="2400" dirty="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default: </a:t>
            </a:r>
            <a:r>
              <a:rPr lang="el-GR" sz="2400" dirty="0" smtClean="0">
                <a:solidFill>
                  <a:srgbClr val="000000"/>
                </a:solidFill>
                <a:ea typeface="Arial Unicode MS" panose="020B0604020202020204" pitchFamily="34" charset="-128"/>
                <a:cs typeface="Arial Unicode MS" panose="020B0604020202020204" pitchFamily="34" charset="-128"/>
              </a:rPr>
              <a:t>/* εκτέλεση κώδικα για κάθε άλλη περίπτωση */</a:t>
            </a:r>
          </a:p>
          <a:p>
            <a:pPr marL="0" lvl="0" indent="0" defTabSz="449263" fontAlgn="base" hangingPunct="0">
              <a:lnSpc>
                <a:spcPct val="93000"/>
              </a:lnSpc>
              <a:spcBef>
                <a:spcPct val="0"/>
              </a:spcBef>
              <a:spcAft>
                <a:spcPct val="0"/>
              </a:spcAft>
              <a:buClr>
                <a:srgbClr val="000000"/>
              </a:buClr>
              <a:buSzPct val="100000"/>
              <a:buNone/>
            </a:pPr>
            <a:r>
              <a:rPr lang="el-GR" sz="2400" dirty="0" smtClean="0">
                <a:solidFill>
                  <a:srgbClr val="000000"/>
                </a:solidFill>
                <a:ea typeface="Arial Unicode MS" panose="020B0604020202020204" pitchFamily="34" charset="-128"/>
                <a:cs typeface="Arial Unicode MS" panose="020B0604020202020204" pitchFamily="34" charset="-128"/>
              </a:rPr>
              <a: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14</a:t>
            </a:fld>
            <a:endParaRPr lang="el-GR" sz="1400" dirty="0">
              <a:solidFill>
                <a:schemeClr val="tx1"/>
              </a:solidFill>
            </a:endParaRPr>
          </a:p>
        </p:txBody>
      </p:sp>
    </p:spTree>
    <p:extLst>
      <p:ext uri="{BB962C8B-B14F-4D97-AF65-F5344CB8AC3E}">
        <p14:creationId xmlns:p14="http://schemas.microsoft.com/office/powerpoint/2010/main" val="3435158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την εντολή </a:t>
            </a:r>
            <a:r>
              <a:rPr lang="en-US" b="1" dirty="0" smtClean="0"/>
              <a:t>switch</a:t>
            </a:r>
            <a:endParaRPr lang="el-GR" b="1" dirty="0"/>
          </a:p>
        </p:txBody>
      </p:sp>
      <p:sp>
        <p:nvSpPr>
          <p:cNvPr id="5" name="Θέση περιεχομένου 1"/>
          <p:cNvSpPr txBox="1">
            <a:spLocks noChangeArrowheads="1"/>
          </p:cNvSpPr>
          <p:nvPr/>
        </p:nvSpPr>
        <p:spPr bwMode="auto">
          <a:xfrm>
            <a:off x="539750" y="1484784"/>
            <a:ext cx="8208714" cy="936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7932" rIns="90000" bIns="45000"/>
          <a:lstStyle>
            <a:lvl1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2400" dirty="0">
                <a:solidFill>
                  <a:srgbClr val="000000"/>
                </a:solidFill>
                <a:latin typeface="Calibri"/>
              </a:rPr>
              <a:t>Δεδομένου ενός γράμματος της αλφαβήτου, να γραφεί ο αντίστοιχος κώδικας που ελέγχει εάν είναι φωνήεν ή σύμφωνο.</a:t>
            </a:r>
            <a:endParaRPr lang="fi-FI" sz="2400" dirty="0">
              <a:solidFill>
                <a:srgbClr val="000000"/>
              </a:solidFill>
              <a:latin typeface="Calibri"/>
            </a:endParaRPr>
          </a:p>
        </p:txBody>
      </p:sp>
      <p:sp>
        <p:nvSpPr>
          <p:cNvPr id="6" name="Θέση περιεχομένου 2" descr="Τμήμα προγράμματος: Switch παρένθεση  letter, κλείσιμο παρένθεσης. Enter, άνοιγμα αγκίστρου. Enter, case, μονά εισαγωγικά α μονά εισαγωγικά, άνω κάτω τελεία, case, μονά εισαγωγικά ε μονά εισαγωγικά, άνω κάτω τελεία, print f, παρένθεση, εισαγωγικά, φωνήεν, κλείσιμο εισαγωγικών, κλείσιμο παρένθεσης, ερωτηματικό. Enter, break, ερωτηματικό. Enter, case, μονά εισαγωγικά β μονά εισαγωγικά, άνω κάτω τελεία, case, μονά εισαγωγικά  γ μονά εισαγωγικά, άνω κάτω τελεία, print f,  παρένθεση, εισαγωγικά, σύμφωνο, κλείσιμο εισαγωγικών, κλείσιμο παρένθεσης, ερωτηματικό. Enter, κλείσιμο αγκίστρου."/>
          <p:cNvSpPr txBox="1">
            <a:spLocks noChangeArrowheads="1"/>
          </p:cNvSpPr>
          <p:nvPr>
            <p:custDataLst>
              <p:tags r:id="rId2"/>
            </p:custDataLst>
          </p:nvPr>
        </p:nvSpPr>
        <p:spPr bwMode="auto">
          <a:xfrm>
            <a:off x="539750" y="2420888"/>
            <a:ext cx="8064698"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4403" rIns="90000" bIns="45000"/>
          <a:lstStyle>
            <a:lvl1pPr eaLnBrk="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n-US" sz="2400" b="1" dirty="0" smtClean="0">
                <a:solidFill>
                  <a:srgbClr val="006600"/>
                </a:solidFill>
                <a:latin typeface="Calibri"/>
              </a:rPr>
              <a:t>switch ( letter ) </a:t>
            </a:r>
          </a:p>
          <a:p>
            <a:pPr eaLnBrk="1"/>
            <a:r>
              <a:rPr lang="en-US" sz="2400" b="1" dirty="0" smtClean="0">
                <a:solidFill>
                  <a:srgbClr val="006600"/>
                </a:solidFill>
                <a:latin typeface="Calibri"/>
              </a:rPr>
              <a:t>{</a:t>
            </a:r>
          </a:p>
          <a:p>
            <a:pPr eaLnBrk="1"/>
            <a:r>
              <a:rPr lang="en-US" sz="2400" b="1" dirty="0" smtClean="0">
                <a:solidFill>
                  <a:srgbClr val="006600"/>
                </a:solidFill>
                <a:latin typeface="Calibri"/>
              </a:rPr>
              <a:t>   case </a:t>
            </a:r>
            <a:r>
              <a:rPr lang="el-GR" sz="2400" b="1" dirty="0" smtClean="0">
                <a:solidFill>
                  <a:srgbClr val="006600"/>
                </a:solidFill>
                <a:latin typeface="Calibri"/>
              </a:rPr>
              <a:t>‘α'</a:t>
            </a:r>
            <a:r>
              <a:rPr lang="fi-FI" sz="2400" b="1" dirty="0" smtClean="0">
                <a:solidFill>
                  <a:srgbClr val="006600"/>
                </a:solidFill>
                <a:latin typeface="Calibri"/>
              </a:rPr>
              <a:t> </a:t>
            </a:r>
            <a:r>
              <a:rPr lang="fi-FI" sz="2400" b="1" dirty="0">
                <a:solidFill>
                  <a:srgbClr val="006600"/>
                </a:solidFill>
                <a:latin typeface="Calibri"/>
              </a:rPr>
              <a:t>: </a:t>
            </a:r>
            <a:r>
              <a:rPr lang="en-US" sz="2400" b="1" dirty="0" smtClean="0">
                <a:solidFill>
                  <a:srgbClr val="006600"/>
                </a:solidFill>
                <a:latin typeface="Calibri"/>
              </a:rPr>
              <a:t>case</a:t>
            </a:r>
            <a:r>
              <a:rPr lang="fi-FI" sz="2400" b="1" dirty="0" smtClean="0">
                <a:solidFill>
                  <a:srgbClr val="006600"/>
                </a:solidFill>
                <a:latin typeface="Calibri"/>
              </a:rPr>
              <a:t> </a:t>
            </a:r>
            <a:r>
              <a:rPr lang="el-GR" sz="2400" b="1" dirty="0" smtClean="0">
                <a:solidFill>
                  <a:srgbClr val="006600"/>
                </a:solidFill>
                <a:latin typeface="Calibri"/>
              </a:rPr>
              <a:t>‘ε'</a:t>
            </a:r>
            <a:r>
              <a:rPr lang="fi-FI" sz="2400" b="1" dirty="0" smtClean="0">
                <a:solidFill>
                  <a:srgbClr val="006600"/>
                </a:solidFill>
                <a:latin typeface="Calibri"/>
              </a:rPr>
              <a:t> </a:t>
            </a:r>
            <a:r>
              <a:rPr lang="en-US" sz="2400" b="1" dirty="0" smtClean="0">
                <a:solidFill>
                  <a:srgbClr val="006600"/>
                </a:solidFill>
                <a:latin typeface="Calibri"/>
              </a:rPr>
              <a:t>...: </a:t>
            </a:r>
            <a:r>
              <a:rPr lang="en-US" sz="2400" b="1" dirty="0" err="1" smtClean="0">
                <a:solidFill>
                  <a:srgbClr val="006600"/>
                </a:solidFill>
                <a:latin typeface="Calibri"/>
              </a:rPr>
              <a:t>printf</a:t>
            </a:r>
            <a:r>
              <a:rPr lang="fi-FI" sz="2400" b="1" dirty="0" smtClean="0">
                <a:solidFill>
                  <a:srgbClr val="006600"/>
                </a:solidFill>
                <a:latin typeface="Calibri"/>
              </a:rPr>
              <a:t>(”</a:t>
            </a:r>
            <a:r>
              <a:rPr lang="el-GR" sz="2400" b="1" dirty="0">
                <a:solidFill>
                  <a:srgbClr val="006600"/>
                </a:solidFill>
                <a:latin typeface="Calibri"/>
              </a:rPr>
              <a:t>Φωνήεν</a:t>
            </a:r>
            <a:r>
              <a:rPr lang="fi-FI" sz="2400" b="1" dirty="0">
                <a:solidFill>
                  <a:srgbClr val="006600"/>
                </a:solidFill>
                <a:latin typeface="Calibri"/>
              </a:rPr>
              <a:t>”); </a:t>
            </a:r>
          </a:p>
          <a:p>
            <a:pPr eaLnBrk="1"/>
            <a:r>
              <a:rPr lang="en-US" sz="2400" b="1" dirty="0" smtClean="0">
                <a:solidFill>
                  <a:srgbClr val="006600"/>
                </a:solidFill>
                <a:latin typeface="Calibri"/>
              </a:rPr>
              <a:t>                         break;</a:t>
            </a:r>
          </a:p>
          <a:p>
            <a:pPr eaLnBrk="1"/>
            <a:r>
              <a:rPr lang="fi-FI" sz="2400" b="1" dirty="0" smtClean="0">
                <a:solidFill>
                  <a:srgbClr val="006600"/>
                </a:solidFill>
                <a:latin typeface="Calibri"/>
              </a:rPr>
              <a:t>   </a:t>
            </a:r>
            <a:r>
              <a:rPr lang="en-US" sz="2400" b="1" dirty="0" smtClean="0">
                <a:solidFill>
                  <a:srgbClr val="006600"/>
                </a:solidFill>
                <a:latin typeface="Calibri"/>
              </a:rPr>
              <a:t>case</a:t>
            </a:r>
            <a:r>
              <a:rPr lang="fi-FI" sz="2400" b="1" dirty="0" smtClean="0">
                <a:solidFill>
                  <a:srgbClr val="006600"/>
                </a:solidFill>
                <a:latin typeface="Calibri"/>
              </a:rPr>
              <a:t> </a:t>
            </a:r>
            <a:r>
              <a:rPr lang="fi-FI" sz="2400" b="1" dirty="0">
                <a:solidFill>
                  <a:srgbClr val="006600"/>
                </a:solidFill>
                <a:latin typeface="Calibri"/>
              </a:rPr>
              <a:t>‘</a:t>
            </a:r>
            <a:r>
              <a:rPr lang="el-GR" sz="2400" b="1" dirty="0">
                <a:solidFill>
                  <a:srgbClr val="006600"/>
                </a:solidFill>
                <a:latin typeface="Calibri"/>
              </a:rPr>
              <a:t>β</a:t>
            </a:r>
            <a:r>
              <a:rPr lang="fi-FI" sz="2400" b="1" dirty="0">
                <a:solidFill>
                  <a:srgbClr val="006600"/>
                </a:solidFill>
                <a:latin typeface="Calibri"/>
              </a:rPr>
              <a:t>' : </a:t>
            </a:r>
            <a:r>
              <a:rPr lang="en-US" sz="2400" b="1" dirty="0" smtClean="0">
                <a:solidFill>
                  <a:srgbClr val="006600"/>
                </a:solidFill>
                <a:latin typeface="Calibri"/>
              </a:rPr>
              <a:t>case</a:t>
            </a:r>
            <a:r>
              <a:rPr lang="fi-FI" sz="2400" b="1" dirty="0" smtClean="0">
                <a:solidFill>
                  <a:srgbClr val="006600"/>
                </a:solidFill>
                <a:latin typeface="Calibri"/>
              </a:rPr>
              <a:t> </a:t>
            </a:r>
            <a:r>
              <a:rPr lang="fi-FI" sz="2400" b="1" dirty="0">
                <a:solidFill>
                  <a:srgbClr val="006600"/>
                </a:solidFill>
                <a:latin typeface="Calibri"/>
              </a:rPr>
              <a:t>‘</a:t>
            </a:r>
            <a:r>
              <a:rPr lang="el-GR" sz="2400" b="1" dirty="0">
                <a:solidFill>
                  <a:srgbClr val="006600"/>
                </a:solidFill>
                <a:latin typeface="Calibri"/>
              </a:rPr>
              <a:t>γ</a:t>
            </a:r>
            <a:r>
              <a:rPr lang="fi-FI" sz="2400" b="1" dirty="0">
                <a:solidFill>
                  <a:srgbClr val="006600"/>
                </a:solidFill>
                <a:latin typeface="Calibri"/>
              </a:rPr>
              <a:t>' </a:t>
            </a:r>
            <a:r>
              <a:rPr lang="fi-FI" sz="2400" b="1" dirty="0" smtClean="0">
                <a:solidFill>
                  <a:srgbClr val="006600"/>
                </a:solidFill>
                <a:latin typeface="Calibri"/>
              </a:rPr>
              <a:t>.....:</a:t>
            </a:r>
            <a:r>
              <a:rPr lang="en-US" sz="2400" b="1" dirty="0" err="1" smtClean="0">
                <a:solidFill>
                  <a:srgbClr val="006600"/>
                </a:solidFill>
                <a:latin typeface="Calibri"/>
              </a:rPr>
              <a:t>printf</a:t>
            </a:r>
            <a:r>
              <a:rPr lang="fi-FI" sz="2400" b="1" dirty="0" smtClean="0">
                <a:solidFill>
                  <a:srgbClr val="006600"/>
                </a:solidFill>
                <a:latin typeface="Calibri"/>
              </a:rPr>
              <a:t>(”</a:t>
            </a:r>
            <a:r>
              <a:rPr lang="el-GR" sz="2400" b="1" dirty="0">
                <a:solidFill>
                  <a:srgbClr val="006600"/>
                </a:solidFill>
                <a:latin typeface="Calibri"/>
              </a:rPr>
              <a:t>Σύμφωνο</a:t>
            </a:r>
            <a:r>
              <a:rPr lang="fi-FI" sz="2400" b="1" dirty="0">
                <a:solidFill>
                  <a:srgbClr val="006600"/>
                </a:solidFill>
                <a:latin typeface="Calibri"/>
              </a:rPr>
              <a:t>”);</a:t>
            </a:r>
          </a:p>
          <a:p>
            <a:pPr eaLnBrk="1"/>
            <a:r>
              <a:rPr lang="fi-FI" sz="2400" b="1" dirty="0">
                <a:solidFill>
                  <a:srgbClr val="006600"/>
                </a:solidFill>
                <a:latin typeface="Calibri"/>
              </a:rPr>
              <a:t>}</a:t>
            </a:r>
          </a:p>
        </p:txBody>
      </p:sp>
      <p:sp>
        <p:nvSpPr>
          <p:cNvPr id="7" name="Θέση περιεχομένου 3"/>
          <p:cNvSpPr txBox="1">
            <a:spLocks noChangeArrowheads="1"/>
          </p:cNvSpPr>
          <p:nvPr/>
        </p:nvSpPr>
        <p:spPr bwMode="auto">
          <a:xfrm>
            <a:off x="6426571" y="3055131"/>
            <a:ext cx="2321893" cy="1035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69695" rIns="90000" bIns="45000"/>
          <a:lstStyle>
            <a:lvl1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3200" b="1" dirty="0">
                <a:solidFill>
                  <a:srgbClr val="C00000"/>
                </a:solidFill>
                <a:latin typeface="Calibri"/>
              </a:rPr>
              <a:t>Δύσκολο</a:t>
            </a:r>
            <a:r>
              <a:rPr lang="fi-FI" sz="3200" b="1" dirty="0">
                <a:solidFill>
                  <a:srgbClr val="C00000"/>
                </a:solidFill>
                <a:latin typeface="Calibri"/>
              </a:rPr>
              <a:t>? </a:t>
            </a:r>
            <a:endParaRPr lang="el-GR" sz="3200" b="1" dirty="0" smtClean="0">
              <a:solidFill>
                <a:srgbClr val="C00000"/>
              </a:solidFill>
              <a:latin typeface="Calibri"/>
            </a:endParaRPr>
          </a:p>
          <a:p>
            <a:pPr eaLnBrk="1"/>
            <a:r>
              <a:rPr lang="el-GR" sz="3200" b="1" dirty="0" smtClean="0">
                <a:solidFill>
                  <a:srgbClr val="C00000"/>
                </a:solidFill>
                <a:latin typeface="Calibri"/>
              </a:rPr>
              <a:t>ΝΑΙ</a:t>
            </a:r>
            <a:r>
              <a:rPr lang="fi-FI" sz="3200" b="1" dirty="0">
                <a:solidFill>
                  <a:srgbClr val="C00000"/>
                </a:solidFill>
                <a:latin typeface="Calibri"/>
              </a:rPr>
              <a:t>...</a:t>
            </a:r>
          </a:p>
        </p:txBody>
      </p:sp>
      <p:sp>
        <p:nvSpPr>
          <p:cNvPr id="8" name="Θέση περιεχομένου 4"/>
          <p:cNvSpPr txBox="1">
            <a:spLocks noChangeArrowheads="1"/>
          </p:cNvSpPr>
          <p:nvPr/>
        </p:nvSpPr>
        <p:spPr bwMode="auto">
          <a:xfrm>
            <a:off x="539750" y="4725144"/>
            <a:ext cx="8064698"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9695" rIns="90000" bIns="45000"/>
          <a:lstStyle>
            <a:lvl1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2400" dirty="0">
                <a:solidFill>
                  <a:srgbClr val="000000"/>
                </a:solidFill>
                <a:latin typeface="Calibri"/>
              </a:rPr>
              <a:t>Ας το σκεφτούμε λίγο… Δηλαδή πρέπει να γράψουμε </a:t>
            </a:r>
            <a:r>
              <a:rPr lang="el-GR" sz="2400" dirty="0" smtClean="0">
                <a:solidFill>
                  <a:srgbClr val="000000"/>
                </a:solidFill>
                <a:latin typeface="Calibri"/>
              </a:rPr>
              <a:t>πάνω </a:t>
            </a:r>
            <a:r>
              <a:rPr lang="el-GR" sz="2400" dirty="0">
                <a:solidFill>
                  <a:srgbClr val="000000"/>
                </a:solidFill>
                <a:latin typeface="Calibri"/>
              </a:rPr>
              <a:t>από </a:t>
            </a:r>
            <a:r>
              <a:rPr lang="fi-FI" sz="2400" b="1" dirty="0">
                <a:solidFill>
                  <a:srgbClr val="C00000"/>
                </a:solidFill>
                <a:latin typeface="Calibri"/>
              </a:rPr>
              <a:t>2</a:t>
            </a:r>
            <a:r>
              <a:rPr lang="el-GR" sz="2400" b="1" dirty="0">
                <a:solidFill>
                  <a:srgbClr val="C00000"/>
                </a:solidFill>
                <a:latin typeface="Calibri"/>
              </a:rPr>
              <a:t>4</a:t>
            </a:r>
            <a:r>
              <a:rPr lang="fi-FI" sz="2400" b="1" dirty="0">
                <a:solidFill>
                  <a:srgbClr val="C00000"/>
                </a:solidFill>
                <a:latin typeface="Calibri"/>
              </a:rPr>
              <a:t> </a:t>
            </a:r>
            <a:r>
              <a:rPr lang="en-US" sz="2400" b="1" dirty="0" smtClean="0">
                <a:solidFill>
                  <a:srgbClr val="C00000"/>
                </a:solidFill>
                <a:latin typeface="Calibri"/>
              </a:rPr>
              <a:t>if ???</a:t>
            </a:r>
          </a:p>
          <a:p>
            <a:pPr eaLnBrk="1"/>
            <a:endParaRPr lang="fi-FI" sz="2400" b="1" dirty="0">
              <a:solidFill>
                <a:srgbClr val="FF0000"/>
              </a:solidFill>
              <a:latin typeface="Calibri"/>
            </a:endParaRPr>
          </a:p>
          <a:p>
            <a:pPr eaLnBrk="1"/>
            <a:r>
              <a:rPr lang="el-GR" sz="2400" b="1" dirty="0">
                <a:solidFill>
                  <a:srgbClr val="C00000"/>
                </a:solidFill>
                <a:latin typeface="Calibri"/>
              </a:rPr>
              <a:t>Όχι</a:t>
            </a:r>
            <a:r>
              <a:rPr lang="fi-FI" sz="2400" b="1" dirty="0">
                <a:solidFill>
                  <a:srgbClr val="C00000"/>
                </a:solidFill>
                <a:latin typeface="Calibri"/>
              </a:rPr>
              <a:t>... </a:t>
            </a:r>
            <a:r>
              <a:rPr lang="el-GR" sz="2400" b="1" dirty="0" smtClean="0">
                <a:solidFill>
                  <a:srgbClr val="C00000"/>
                </a:solidFill>
                <a:latin typeface="Calibri"/>
              </a:rPr>
              <a:t>Ευτυχώς</a:t>
            </a:r>
            <a:r>
              <a:rPr lang="el-GR" sz="2400" b="1" dirty="0">
                <a:solidFill>
                  <a:srgbClr val="C00000"/>
                </a:solidFill>
                <a:latin typeface="Calibri"/>
              </a:rPr>
              <a:t>!</a:t>
            </a:r>
            <a:endParaRPr lang="fi-FI" sz="2400" b="1" dirty="0">
              <a:solidFill>
                <a:srgbClr val="C00000"/>
              </a:solidFill>
              <a:latin typeface="Calibri"/>
            </a:endParaRPr>
          </a:p>
          <a:p>
            <a:pPr eaLnBrk="1"/>
            <a:endParaRPr lang="fi-FI" sz="2400" b="1" dirty="0">
              <a:solidFill>
                <a:srgbClr val="FF0000"/>
              </a:solidFill>
            </a:endParaRPr>
          </a:p>
        </p:txBody>
      </p:sp>
      <p:sp>
        <p:nvSpPr>
          <p:cNvPr id="3" name="Θέση υποσέλιδου 1" descr="."/>
          <p:cNvSpPr>
            <a:spLocks noGrp="1"/>
          </p:cNvSpPr>
          <p:nvPr>
            <p:ph type="ftr" sz="quarter" idx="11"/>
          </p:nvPr>
        </p:nvSpPr>
        <p:spPr/>
        <p:txBody>
          <a:bodyPr/>
          <a:lstStyle/>
          <a:p>
            <a:r>
              <a:rPr lang="el-GR" sz="1400" smtClean="0">
                <a:solidFill>
                  <a:prstClr val="black"/>
                </a:solidFill>
              </a:rPr>
              <a:t>Εντολές Ελέγχου και Λογικής</a:t>
            </a:r>
            <a:endParaRPr lang="el-GR" sz="1400" dirty="0">
              <a:solidFill>
                <a:prstClr val="black"/>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875847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Χρήσιμες </a:t>
            </a:r>
            <a:r>
              <a:rPr lang="el-GR" b="1" dirty="0" smtClean="0"/>
              <a:t>παρατηρήσεις</a:t>
            </a:r>
            <a:endParaRPr lang="el-GR" b="1" dirty="0"/>
          </a:p>
        </p:txBody>
      </p:sp>
      <p:sp>
        <p:nvSpPr>
          <p:cNvPr id="3" name="Θέση περιεχομένου 1"/>
          <p:cNvSpPr>
            <a:spLocks noGrp="1"/>
          </p:cNvSpPr>
          <p:nvPr>
            <p:ph idx="1"/>
          </p:nvPr>
        </p:nvSpPr>
        <p:spPr/>
        <p:txBody>
          <a:bodyPr>
            <a:normAutofit/>
          </a:bodyPr>
          <a:lstStyle/>
          <a:p>
            <a:pPr marL="0" lvl="0" indent="0" defTabSz="1008063" fontAlgn="base">
              <a:lnSpc>
                <a:spcPct val="90000"/>
              </a:lnSpc>
              <a:spcAft>
                <a:spcPct val="0"/>
              </a:spcAft>
              <a:buClr>
                <a:srgbClr val="660000"/>
              </a:buClr>
              <a:buSzPct val="70000"/>
              <a:buNone/>
            </a:pPr>
            <a:r>
              <a:rPr lang="el-GR" sz="2400" kern="0" dirty="0" smtClean="0">
                <a:solidFill>
                  <a:srgbClr val="000000"/>
                </a:solidFill>
              </a:rPr>
              <a:t>1)   Εάν δεν υπάρχει η πρόταση </a:t>
            </a:r>
            <a:r>
              <a:rPr lang="en-US" sz="2400" b="1" kern="0" dirty="0" smtClean="0">
                <a:solidFill>
                  <a:srgbClr val="000000"/>
                </a:solidFill>
              </a:rPr>
              <a:t>break</a:t>
            </a:r>
            <a:r>
              <a:rPr lang="fi-FI" sz="2400" kern="0" dirty="0" smtClean="0">
                <a:solidFill>
                  <a:srgbClr val="000000"/>
                </a:solidFill>
              </a:rPr>
              <a:t>, </a:t>
            </a:r>
            <a:r>
              <a:rPr lang="el-GR" sz="2400" kern="0" dirty="0" smtClean="0">
                <a:solidFill>
                  <a:srgbClr val="000000"/>
                </a:solidFill>
              </a:rPr>
              <a:t>όλες οι προτάσεις που   </a:t>
            </a:r>
          </a:p>
          <a:p>
            <a:pPr marL="0" lvl="0" indent="0" defTabSz="1008063" fontAlgn="base">
              <a:lnSpc>
                <a:spcPct val="90000"/>
              </a:lnSpc>
              <a:spcAft>
                <a:spcPct val="0"/>
              </a:spcAft>
              <a:buClr>
                <a:srgbClr val="660000"/>
              </a:buClr>
              <a:buSzPct val="70000"/>
              <a:buNone/>
            </a:pPr>
            <a:r>
              <a:rPr lang="el-GR" sz="2400" kern="0" dirty="0" smtClean="0">
                <a:solidFill>
                  <a:srgbClr val="000000"/>
                </a:solidFill>
              </a:rPr>
              <a:t>ακολουθούν την περίπτωση στην τιμή που ταιριάζει, θα εκτελεσθούν.</a:t>
            </a:r>
          </a:p>
          <a:p>
            <a:pPr marL="0" lvl="0" indent="0" defTabSz="1008063" fontAlgn="base">
              <a:lnSpc>
                <a:spcPct val="90000"/>
              </a:lnSpc>
              <a:spcAft>
                <a:spcPct val="0"/>
              </a:spcAft>
              <a:buClr>
                <a:srgbClr val="660000"/>
              </a:buClr>
              <a:buSzPct val="70000"/>
              <a:buNone/>
            </a:pPr>
            <a:r>
              <a:rPr lang="el-GR" sz="2400" kern="0" dirty="0" smtClean="0">
                <a:solidFill>
                  <a:srgbClr val="000000"/>
                </a:solidFill>
              </a:rPr>
              <a:t>2)   Η πρόταση </a:t>
            </a:r>
            <a:r>
              <a:rPr lang="en-US" sz="2400" b="1" kern="0" dirty="0" smtClean="0">
                <a:solidFill>
                  <a:srgbClr val="000000"/>
                </a:solidFill>
              </a:rPr>
              <a:t>break</a:t>
            </a:r>
            <a:r>
              <a:rPr lang="en-US" sz="2400" kern="0" dirty="0" smtClean="0">
                <a:solidFill>
                  <a:srgbClr val="000000"/>
                </a:solidFill>
              </a:rPr>
              <a:t> </a:t>
            </a:r>
            <a:r>
              <a:rPr lang="el-GR" sz="2400" kern="0" dirty="0" smtClean="0">
                <a:solidFill>
                  <a:srgbClr val="000000"/>
                </a:solidFill>
              </a:rPr>
              <a:t>σταματάει τον έλεγχο των υπολοίπων περιπτώσεων.</a:t>
            </a:r>
          </a:p>
          <a:p>
            <a:pPr marL="0" lvl="0" indent="0" defTabSz="1008063" fontAlgn="base">
              <a:lnSpc>
                <a:spcPct val="90000"/>
              </a:lnSpc>
              <a:spcAft>
                <a:spcPct val="0"/>
              </a:spcAft>
              <a:buClr>
                <a:srgbClr val="660000"/>
              </a:buClr>
              <a:buSzPct val="70000"/>
              <a:buNone/>
            </a:pPr>
            <a:r>
              <a:rPr lang="el-GR" sz="2400" kern="0" dirty="0" smtClean="0">
                <a:solidFill>
                  <a:srgbClr val="000000"/>
                </a:solidFill>
              </a:rPr>
              <a:t>3)   Πολύπλοκη </a:t>
            </a:r>
            <a:r>
              <a:rPr lang="en-US" sz="2400" b="1" kern="0" dirty="0" smtClean="0">
                <a:solidFill>
                  <a:srgbClr val="000000"/>
                </a:solidFill>
              </a:rPr>
              <a:t>if</a:t>
            </a:r>
            <a:r>
              <a:rPr lang="fi-FI" sz="2400" kern="0" dirty="0" smtClean="0">
                <a:solidFill>
                  <a:srgbClr val="000000"/>
                </a:solidFill>
              </a:rPr>
              <a:t> </a:t>
            </a:r>
            <a:r>
              <a:rPr lang="el-GR" sz="2400" kern="0" dirty="0" smtClean="0">
                <a:solidFill>
                  <a:srgbClr val="000000"/>
                </a:solidFill>
              </a:rPr>
              <a:t>πρόταση? Πιθανώς η </a:t>
            </a:r>
            <a:r>
              <a:rPr lang="en-US" sz="2400" b="1" kern="0" dirty="0" smtClean="0">
                <a:solidFill>
                  <a:srgbClr val="000000"/>
                </a:solidFill>
              </a:rPr>
              <a:t>switch</a:t>
            </a:r>
            <a:r>
              <a:rPr lang="el-GR" sz="2400" kern="0" dirty="0" smtClean="0">
                <a:solidFill>
                  <a:srgbClr val="000000"/>
                </a:solidFill>
              </a:rPr>
              <a:t> απλοποιεί την λογική.</a:t>
            </a:r>
          </a:p>
          <a:p>
            <a:pPr marL="0" lvl="0" indent="0" defTabSz="1008063" fontAlgn="base">
              <a:lnSpc>
                <a:spcPct val="90000"/>
              </a:lnSpc>
              <a:spcAft>
                <a:spcPct val="0"/>
              </a:spcAft>
              <a:buClr>
                <a:srgbClr val="660000"/>
              </a:buClr>
              <a:buSzPct val="70000"/>
              <a:buNone/>
            </a:pPr>
            <a:r>
              <a:rPr lang="el-GR" sz="2400" kern="0" dirty="0" smtClean="0">
                <a:solidFill>
                  <a:srgbClr val="000000"/>
                </a:solidFill>
              </a:rPr>
              <a:t>4)   Χρησιμοποιήστε την πρόταση </a:t>
            </a:r>
            <a:r>
              <a:rPr lang="en-US" sz="2400" b="1" kern="0" dirty="0" smtClean="0">
                <a:solidFill>
                  <a:srgbClr val="000000"/>
                </a:solidFill>
              </a:rPr>
              <a:t>switch</a:t>
            </a:r>
            <a:r>
              <a:rPr lang="fi-FI" sz="2400" kern="0" dirty="0" smtClean="0">
                <a:solidFill>
                  <a:srgbClr val="000000"/>
                </a:solidFill>
              </a:rPr>
              <a:t> </a:t>
            </a:r>
            <a:r>
              <a:rPr lang="el-GR" sz="2400" kern="0" dirty="0" smtClean="0">
                <a:solidFill>
                  <a:srgbClr val="000000"/>
                </a:solidFill>
              </a:rPr>
              <a:t>για την εκτίμηση της απάντησης του χρήστη σε ένα μενού επιλογών.		</a:t>
            </a:r>
          </a:p>
          <a:p>
            <a:pPr marL="0" lvl="0" indent="0" defTabSz="1008063" fontAlgn="base">
              <a:lnSpc>
                <a:spcPct val="90000"/>
              </a:lnSpc>
              <a:spcAft>
                <a:spcPct val="0"/>
              </a:spcAft>
              <a:buClr>
                <a:srgbClr val="660000"/>
              </a:buClr>
              <a:buSzPct val="70000"/>
              <a:buNone/>
            </a:pPr>
            <a:r>
              <a:rPr lang="el-GR" sz="2400" kern="0" dirty="0" smtClean="0">
                <a:solidFill>
                  <a:srgbClr val="000000"/>
                </a:solidFill>
              </a:rPr>
              <a:t>5)   Χρησιμοποιήστε την πρόταση </a:t>
            </a:r>
            <a:r>
              <a:rPr lang="en-US" sz="2400" b="1" kern="0" dirty="0" smtClean="0">
                <a:solidFill>
                  <a:srgbClr val="000000"/>
                </a:solidFill>
              </a:rPr>
              <a:t>switch</a:t>
            </a:r>
            <a:r>
              <a:rPr lang="fi-FI" sz="2400" kern="0" dirty="0" smtClean="0">
                <a:solidFill>
                  <a:srgbClr val="000000"/>
                </a:solidFill>
              </a:rPr>
              <a:t> </a:t>
            </a:r>
            <a:r>
              <a:rPr lang="el-GR" sz="2400" kern="0" dirty="0" smtClean="0">
                <a:solidFill>
                  <a:srgbClr val="000000"/>
                </a:solidFill>
              </a:rPr>
              <a:t>για την διαχείριση χαρακτήρων (και όχι μόνο).</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36792929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Παραδείγματα (1 από 3)</a:t>
            </a:r>
            <a:endParaRPr lang="el-GR" b="1" dirty="0"/>
          </a:p>
        </p:txBody>
      </p:sp>
      <p:sp>
        <p:nvSpPr>
          <p:cNvPr id="5" name="Θέση περιεχομένου 1"/>
          <p:cNvSpPr txBox="1">
            <a:spLocks noChangeArrowheads="1"/>
          </p:cNvSpPr>
          <p:nvPr/>
        </p:nvSpPr>
        <p:spPr bwMode="auto">
          <a:xfrm>
            <a:off x="539552" y="1412776"/>
            <a:ext cx="8099425"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6167" rIns="90000" bIns="45000"/>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kumimoji="0" lang="el-GR" sz="2800" b="0" i="0" u="none" strike="noStrike" kern="0" cap="none" spc="0" normalizeH="0" baseline="0" dirty="0" smtClean="0">
                <a:ln>
                  <a:noFill/>
                </a:ln>
                <a:solidFill>
                  <a:srgbClr val="000000"/>
                </a:solidFill>
                <a:effectLst/>
                <a:uLnTx/>
                <a:uFillTx/>
                <a:latin typeface="+mn-lt"/>
                <a:ea typeface="Arial Unicode MS" panose="020B0604020202020204" pitchFamily="34" charset="-128"/>
                <a:cs typeface="Arial Unicode MS" panose="020B0604020202020204" pitchFamily="34" charset="-128"/>
              </a:rPr>
              <a:t>Εάν δεν υπάρχει η πρόταση </a:t>
            </a:r>
            <a:r>
              <a:rPr kumimoji="0" lang="en-US" sz="2800" b="1" i="0" u="none" strike="noStrike" kern="0" cap="none" spc="0" normalizeH="0" baseline="0" dirty="0" smtClean="0">
                <a:ln>
                  <a:noFill/>
                </a:ln>
                <a:solidFill>
                  <a:srgbClr val="000000"/>
                </a:solidFill>
                <a:effectLst/>
                <a:uLnTx/>
                <a:uFillTx/>
                <a:latin typeface="+mn-lt"/>
                <a:ea typeface="Arial Unicode MS" panose="020B0604020202020204" pitchFamily="34" charset="-128"/>
                <a:cs typeface="Arial Unicode MS" panose="020B0604020202020204" pitchFamily="34" charset="-128"/>
              </a:rPr>
              <a:t>break</a:t>
            </a:r>
            <a:r>
              <a:rPr kumimoji="0" lang="el-GR" sz="2800" b="0" i="0" u="none" strike="noStrike" kern="0" cap="none" spc="0" normalizeH="0" baseline="0" dirty="0" smtClean="0">
                <a:ln>
                  <a:noFill/>
                </a:ln>
                <a:solidFill>
                  <a:srgbClr val="000000"/>
                </a:solidFill>
                <a:effectLst/>
                <a:uLnTx/>
                <a:uFillTx/>
                <a:latin typeface="+mn-lt"/>
                <a:ea typeface="Arial Unicode MS" panose="020B0604020202020204" pitchFamily="34" charset="-128"/>
                <a:cs typeface="Arial Unicode MS" panose="020B0604020202020204" pitchFamily="34" charset="-128"/>
              </a:rPr>
              <a:t>,</a:t>
            </a:r>
            <a:r>
              <a:rPr kumimoji="0" lang="el-GR" sz="2800" b="0" i="0" u="none" strike="noStrike" kern="0" cap="none" spc="0" normalizeH="0" baseline="0" noProof="0" dirty="0" smtClean="0">
                <a:ln>
                  <a:noFill/>
                </a:ln>
                <a:solidFill>
                  <a:srgbClr val="000000"/>
                </a:solidFill>
                <a:effectLst/>
                <a:uLnTx/>
                <a:uFillTx/>
                <a:latin typeface="+mn-lt"/>
                <a:ea typeface="Arial Unicode MS" panose="020B0604020202020204" pitchFamily="34" charset="-128"/>
                <a:cs typeface="Arial Unicode MS" panose="020B0604020202020204" pitchFamily="34" charset="-128"/>
              </a:rPr>
              <a:t> όλες οι προτάσεις που ακολουθούν την περίπτωση στην τιμή που ταιριάζει, θα εκτελεσθούν:</a:t>
            </a:r>
            <a:endParaRPr kumimoji="0" lang="el-GR" sz="2800" b="0" i="0" u="none" strike="noStrike" kern="0" cap="none" spc="0" normalizeH="0" baseline="0" noProof="0" dirty="0">
              <a:ln>
                <a:noFill/>
              </a:ln>
              <a:solidFill>
                <a:srgbClr val="000000"/>
              </a:solidFill>
              <a:effectLst/>
              <a:uLnTx/>
              <a:uFillTx/>
              <a:latin typeface="+mn-lt"/>
              <a:ea typeface="Arial Unicode MS" panose="020B0604020202020204" pitchFamily="34" charset="-128"/>
              <a:cs typeface="Arial Unicode MS" panose="020B0604020202020204" pitchFamily="34" charset="-128"/>
            </a:endParaRPr>
          </a:p>
        </p:txBody>
      </p:sp>
      <p:sp>
        <p:nvSpPr>
          <p:cNvPr id="6" name="Θέση περιεχομένου 2" descr="Τμήμα προγράμματος: / asterisc, άρτιος – περιττός,  asterisc /. Enter, switch, παρένθεση,  a % 2, κλείσιμο παρένθεσης. Enter, άνοιγμα αγκίστρου. Enter, case 0, άνω κάτω τελεία,  print f, παρένθεση, εισαγωγικά, άρτιος, κλείσιμο εισαγωγικών, κλείσιμο παρένθεσης, ερωτηματικό. Enter, case 1, άνω κάτω τελεία, print f, παρένθεση, εισαγωγικά, περιττός, κλείσιμο εισαγωγικών, κλείσιμο παρένθεσης, ερωτηματικό. Enter, κλείσιμο αγκίστρου.&#10;"/>
          <p:cNvSpPr txBox="1">
            <a:spLocks noChangeArrowheads="1"/>
          </p:cNvSpPr>
          <p:nvPr/>
        </p:nvSpPr>
        <p:spPr bwMode="auto">
          <a:xfrm>
            <a:off x="539552" y="2791762"/>
            <a:ext cx="3888432" cy="3194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67932" rIns="90000" bIns="45000"/>
          <a:lstStyle>
            <a:lvl1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2400" dirty="0" smtClean="0">
                <a:solidFill>
                  <a:srgbClr val="000000"/>
                </a:solidFill>
                <a:latin typeface="+mn-lt"/>
              </a:rPr>
              <a:t>/* Άρτιος – Περιττός */</a:t>
            </a:r>
          </a:p>
          <a:p>
            <a:pPr eaLnBrk="1"/>
            <a:r>
              <a:rPr lang="en-US" sz="2400" dirty="0" smtClean="0">
                <a:solidFill>
                  <a:srgbClr val="000000"/>
                </a:solidFill>
                <a:latin typeface="+mn-lt"/>
              </a:rPr>
              <a:t>switch </a:t>
            </a:r>
            <a:r>
              <a:rPr lang="en-US" sz="2400" dirty="0">
                <a:solidFill>
                  <a:srgbClr val="000000"/>
                </a:solidFill>
                <a:latin typeface="+mn-lt"/>
              </a:rPr>
              <a:t>( a % 2)</a:t>
            </a:r>
          </a:p>
          <a:p>
            <a:pPr eaLnBrk="1"/>
            <a:r>
              <a:rPr lang="en-US" sz="2400" dirty="0">
                <a:solidFill>
                  <a:srgbClr val="000000"/>
                </a:solidFill>
                <a:latin typeface="+mn-lt"/>
              </a:rPr>
              <a:t>{</a:t>
            </a:r>
          </a:p>
          <a:p>
            <a:pPr eaLnBrk="1"/>
            <a:r>
              <a:rPr lang="en-US" sz="2400" dirty="0">
                <a:solidFill>
                  <a:srgbClr val="000000"/>
                </a:solidFill>
                <a:latin typeface="+mn-lt"/>
              </a:rPr>
              <a:t>   case 0 : </a:t>
            </a:r>
            <a:r>
              <a:rPr lang="en-US" sz="2400" dirty="0" err="1">
                <a:solidFill>
                  <a:srgbClr val="000000"/>
                </a:solidFill>
                <a:latin typeface="+mn-lt"/>
              </a:rPr>
              <a:t>printf</a:t>
            </a:r>
            <a:r>
              <a:rPr lang="en-US" sz="2400" dirty="0">
                <a:solidFill>
                  <a:srgbClr val="000000"/>
                </a:solidFill>
                <a:latin typeface="+mn-lt"/>
              </a:rPr>
              <a:t>(” </a:t>
            </a:r>
            <a:r>
              <a:rPr lang="el-GR" sz="2400" dirty="0">
                <a:solidFill>
                  <a:srgbClr val="000000"/>
                </a:solidFill>
                <a:latin typeface="+mn-lt"/>
              </a:rPr>
              <a:t>ΑΡΤΙΟΣ</a:t>
            </a:r>
            <a:r>
              <a:rPr lang="en-US" sz="2400" dirty="0">
                <a:solidFill>
                  <a:srgbClr val="000000"/>
                </a:solidFill>
                <a:latin typeface="+mn-lt"/>
              </a:rPr>
              <a:t>”);</a:t>
            </a:r>
          </a:p>
          <a:p>
            <a:pPr eaLnBrk="1"/>
            <a:r>
              <a:rPr lang="en-US" sz="2400" dirty="0">
                <a:solidFill>
                  <a:srgbClr val="000000"/>
                </a:solidFill>
                <a:latin typeface="+mn-lt"/>
              </a:rPr>
              <a:t>   case 1 : </a:t>
            </a:r>
            <a:r>
              <a:rPr lang="en-US" sz="2400" dirty="0" err="1">
                <a:solidFill>
                  <a:srgbClr val="000000"/>
                </a:solidFill>
                <a:latin typeface="+mn-lt"/>
              </a:rPr>
              <a:t>printf</a:t>
            </a:r>
            <a:r>
              <a:rPr lang="en-US" sz="2400" dirty="0">
                <a:solidFill>
                  <a:srgbClr val="000000"/>
                </a:solidFill>
                <a:latin typeface="+mn-lt"/>
              </a:rPr>
              <a:t>(” </a:t>
            </a:r>
            <a:r>
              <a:rPr lang="el-GR" sz="2400" dirty="0">
                <a:solidFill>
                  <a:srgbClr val="000000"/>
                </a:solidFill>
                <a:latin typeface="+mn-lt"/>
              </a:rPr>
              <a:t>ΠΕΡΙΤΤΟΣ</a:t>
            </a:r>
            <a:r>
              <a:rPr lang="en-US" sz="2400" dirty="0">
                <a:solidFill>
                  <a:srgbClr val="000000"/>
                </a:solidFill>
                <a:latin typeface="+mn-lt"/>
              </a:rPr>
              <a:t> ”);</a:t>
            </a:r>
          </a:p>
          <a:p>
            <a:pPr eaLnBrk="1"/>
            <a:r>
              <a:rPr lang="en-US" sz="2400" dirty="0">
                <a:solidFill>
                  <a:srgbClr val="000000"/>
                </a:solidFill>
                <a:latin typeface="+mn-lt"/>
              </a:rPr>
              <a:t>}</a:t>
            </a:r>
          </a:p>
        </p:txBody>
      </p:sp>
      <p:sp>
        <p:nvSpPr>
          <p:cNvPr id="7" name="Θέση περιεχομένου 3"/>
          <p:cNvSpPr txBox="1">
            <a:spLocks noChangeArrowheads="1"/>
          </p:cNvSpPr>
          <p:nvPr/>
        </p:nvSpPr>
        <p:spPr bwMode="auto">
          <a:xfrm>
            <a:off x="5038527" y="2780929"/>
            <a:ext cx="3600450" cy="2304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9695" rIns="90000" bIns="45000"/>
          <a:lstStyle>
            <a:lvl1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2400" dirty="0" smtClean="0">
                <a:solidFill>
                  <a:srgbClr val="000000"/>
                </a:solidFill>
                <a:latin typeface="+mn-lt"/>
              </a:rPr>
              <a:t>Εάν είναι ΆΡΤΙΟΣ, ο κώδικας λειτουργεί λάθος!</a:t>
            </a:r>
          </a:p>
          <a:p>
            <a:pPr eaLnBrk="1"/>
            <a:r>
              <a:rPr lang="el-GR" sz="2400" b="1" dirty="0" smtClean="0">
                <a:solidFill>
                  <a:srgbClr val="000000"/>
                </a:solidFill>
                <a:latin typeface="+mn-lt"/>
              </a:rPr>
              <a:t>ΓΙΑΤΊ?</a:t>
            </a:r>
          </a:p>
          <a:p>
            <a:pPr eaLnBrk="1"/>
            <a:r>
              <a:rPr lang="el-GR" sz="2400" b="1" dirty="0" smtClean="0">
                <a:solidFill>
                  <a:srgbClr val="800000"/>
                </a:solidFill>
                <a:latin typeface="+mn-lt"/>
              </a:rPr>
              <a:t>Γιατί η πρόταση που ακολουθεί θα εκτελεσθεί επίσης!</a:t>
            </a:r>
            <a:endParaRPr lang="el-GR" sz="2400" b="1" dirty="0">
              <a:solidFill>
                <a:srgbClr val="800000"/>
              </a:solidFill>
              <a:latin typeface="+mn-lt"/>
            </a:endParaRPr>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0212351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Παραδείγματα</a:t>
            </a:r>
            <a:r>
              <a:rPr lang="en-US" b="1" dirty="0"/>
              <a:t> </a:t>
            </a:r>
            <a:r>
              <a:rPr lang="en-US" b="1" dirty="0" smtClean="0"/>
              <a:t>(</a:t>
            </a:r>
            <a:r>
              <a:rPr lang="el-GR" b="1" dirty="0" smtClean="0"/>
              <a:t>2</a:t>
            </a:r>
            <a:r>
              <a:rPr lang="en-US" b="1" dirty="0" smtClean="0"/>
              <a:t> </a:t>
            </a:r>
            <a:r>
              <a:rPr lang="el-GR" b="1" dirty="0"/>
              <a:t>από 3)</a:t>
            </a:r>
            <a:endParaRPr lang="el-GR" dirty="0"/>
          </a:p>
        </p:txBody>
      </p:sp>
      <p:sp>
        <p:nvSpPr>
          <p:cNvPr id="3" name="Θέση περιεχομένου 1"/>
          <p:cNvSpPr>
            <a:spLocks noGrp="1"/>
          </p:cNvSpPr>
          <p:nvPr>
            <p:ph idx="1"/>
          </p:nvPr>
        </p:nvSpPr>
        <p:spPr>
          <a:xfrm>
            <a:off x="457200" y="1600201"/>
            <a:ext cx="8229600" cy="1612776"/>
          </a:xfrm>
        </p:spPr>
        <p:txBody>
          <a:bodyPr>
            <a:normAutofit/>
          </a:bodyPr>
          <a:lstStyle/>
          <a:p>
            <a:pPr marL="0" indent="0">
              <a:buNone/>
            </a:pPr>
            <a:r>
              <a:rPr lang="el-GR" sz="3000" dirty="0"/>
              <a:t>Εάν δεν υπάρχει η πρόταση</a:t>
            </a:r>
            <a:r>
              <a:rPr lang="fi-FI" sz="3000" dirty="0"/>
              <a:t> </a:t>
            </a:r>
            <a:r>
              <a:rPr lang="fi-FI" sz="3000" b="1" dirty="0"/>
              <a:t>break</a:t>
            </a:r>
            <a:r>
              <a:rPr lang="fi-FI" sz="3000" dirty="0"/>
              <a:t>, </a:t>
            </a:r>
            <a:r>
              <a:rPr lang="el-GR" sz="3000" dirty="0"/>
              <a:t>όλες οι </a:t>
            </a:r>
            <a:r>
              <a:rPr lang="el-GR" sz="3000" dirty="0" smtClean="0"/>
              <a:t>προτάσεις </a:t>
            </a:r>
            <a:r>
              <a:rPr lang="el-GR" sz="3000" dirty="0"/>
              <a:t>που ακολουθούν την περίπτωση στην τιμή που </a:t>
            </a:r>
            <a:r>
              <a:rPr lang="el-GR" sz="3000" dirty="0" smtClean="0"/>
              <a:t>ταιριάζει, </a:t>
            </a:r>
            <a:r>
              <a:rPr lang="el-GR" sz="3000" dirty="0"/>
              <a:t>θα εκτελεσθούν</a:t>
            </a:r>
            <a:r>
              <a:rPr lang="en-GB" sz="3000" dirty="0">
                <a:solidFill>
                  <a:srgbClr val="000000"/>
                </a:solidFill>
              </a:rPr>
              <a:t>:</a:t>
            </a:r>
          </a:p>
          <a:p>
            <a:pPr marL="0" lvl="0" indent="0">
              <a:spcBef>
                <a:spcPts val="0"/>
              </a:spcBef>
              <a:buNone/>
            </a:pPr>
            <a:endParaRPr lang="en-US" dirty="0">
              <a:solidFill>
                <a:srgbClr val="000000"/>
              </a:solidFill>
            </a:endParaRPr>
          </a:p>
          <a:p>
            <a:endParaRPr lang="el-GR" dirty="0"/>
          </a:p>
        </p:txBody>
      </p:sp>
      <p:sp>
        <p:nvSpPr>
          <p:cNvPr id="7" name="Θέση περιεχομένου 2" descr="Τμήμα προγράμματος: Έτσι, η εντολή break, θα μπεί ανάμεσα στις περιπτώσεις case , δηλαδή : case 0, άνω κάτω τελεία,  print f, παρένθεση, εισαγωγικά, άρτιος, κλείσιμο εισαγωγικών, κλείσιμο παρένθεσης, ερωτηματικό. Enter, break, ερωτηματικό. Enter, case 1, άνω κάτω τελεία, print f, παρένθεση, εισαγωγικά, περιττός, κλείσιμο εισαγωγικών, κλείσιμο παρένθεσης, ερωτηματικό. "/>
          <p:cNvSpPr txBox="1"/>
          <p:nvPr>
            <p:custDataLst>
              <p:tags r:id="rId2"/>
            </p:custDataLst>
          </p:nvPr>
        </p:nvSpPr>
        <p:spPr>
          <a:xfrm>
            <a:off x="467544" y="3212976"/>
            <a:ext cx="8208912" cy="3108543"/>
          </a:xfrm>
          <a:prstGeom prst="rect">
            <a:avLst/>
          </a:prstGeom>
          <a:noFill/>
        </p:spPr>
        <p:txBody>
          <a:bodyPr wrap="square" rtlCol="0">
            <a:spAutoFit/>
          </a:bodyPr>
          <a:lstStyle/>
          <a:p>
            <a:pPr lvl="0"/>
            <a:r>
              <a:rPr lang="en-US" sz="2800" dirty="0" smtClean="0">
                <a:solidFill>
                  <a:srgbClr val="000000"/>
                </a:solidFill>
              </a:rPr>
              <a:t>/* </a:t>
            </a:r>
            <a:r>
              <a:rPr lang="el-GR" sz="2800" dirty="0" smtClean="0">
                <a:solidFill>
                  <a:srgbClr val="000000"/>
                </a:solidFill>
              </a:rPr>
              <a:t>Άρτιος – Περιττός </a:t>
            </a:r>
            <a:r>
              <a:rPr lang="en-US" sz="2800" dirty="0" smtClean="0">
                <a:solidFill>
                  <a:srgbClr val="000000"/>
                </a:solidFill>
              </a:rPr>
              <a:t>*/</a:t>
            </a:r>
          </a:p>
          <a:p>
            <a:pPr lvl="0"/>
            <a:r>
              <a:rPr lang="en-US" sz="2800" dirty="0" smtClean="0">
                <a:solidFill>
                  <a:srgbClr val="000000"/>
                </a:solidFill>
              </a:rPr>
              <a:t>switch ( a % 2)</a:t>
            </a:r>
          </a:p>
          <a:p>
            <a:pPr lvl="0"/>
            <a:r>
              <a:rPr lang="en-US" sz="2800" dirty="0" smtClean="0">
                <a:solidFill>
                  <a:srgbClr val="000000"/>
                </a:solidFill>
              </a:rPr>
              <a:t>{</a:t>
            </a:r>
          </a:p>
          <a:p>
            <a:pPr lvl="0"/>
            <a:r>
              <a:rPr lang="en-US" sz="2800" dirty="0" smtClean="0">
                <a:solidFill>
                  <a:srgbClr val="000000"/>
                </a:solidFill>
              </a:rPr>
              <a:t>   case 0 : </a:t>
            </a:r>
            <a:r>
              <a:rPr lang="en-US" sz="2800" dirty="0" err="1" smtClean="0">
                <a:solidFill>
                  <a:srgbClr val="000000"/>
                </a:solidFill>
              </a:rPr>
              <a:t>printf</a:t>
            </a:r>
            <a:r>
              <a:rPr lang="en-US" sz="2800" dirty="0" smtClean="0">
                <a:solidFill>
                  <a:srgbClr val="000000"/>
                </a:solidFill>
              </a:rPr>
              <a:t>(” </a:t>
            </a:r>
            <a:r>
              <a:rPr lang="el-GR" sz="2800" dirty="0" smtClean="0">
                <a:solidFill>
                  <a:srgbClr val="000000"/>
                </a:solidFill>
              </a:rPr>
              <a:t>ΆΡΤΙΟΣ</a:t>
            </a:r>
            <a:r>
              <a:rPr lang="en-US" sz="2800" dirty="0" smtClean="0">
                <a:solidFill>
                  <a:srgbClr val="000000"/>
                </a:solidFill>
              </a:rPr>
              <a:t>”);</a:t>
            </a:r>
          </a:p>
          <a:p>
            <a:pPr lvl="0"/>
            <a:r>
              <a:rPr lang="en-US" sz="2800" dirty="0" smtClean="0">
                <a:solidFill>
                  <a:srgbClr val="000000"/>
                </a:solidFill>
              </a:rPr>
              <a:t>	</a:t>
            </a:r>
            <a:r>
              <a:rPr lang="en-US" sz="2800" b="1" dirty="0" smtClean="0">
                <a:solidFill>
                  <a:srgbClr val="C00000"/>
                </a:solidFill>
              </a:rPr>
              <a:t>break</a:t>
            </a:r>
            <a:r>
              <a:rPr lang="en-US" sz="2800" dirty="0" smtClean="0">
                <a:solidFill>
                  <a:srgbClr val="000000"/>
                </a:solidFill>
              </a:rPr>
              <a:t>;</a:t>
            </a:r>
          </a:p>
          <a:p>
            <a:pPr lvl="0"/>
            <a:r>
              <a:rPr lang="en-US" sz="2800" dirty="0" smtClean="0">
                <a:solidFill>
                  <a:srgbClr val="000000"/>
                </a:solidFill>
              </a:rPr>
              <a:t>   case 1 : </a:t>
            </a:r>
            <a:r>
              <a:rPr lang="en-US" sz="2800" dirty="0" err="1" smtClean="0">
                <a:solidFill>
                  <a:srgbClr val="000000"/>
                </a:solidFill>
              </a:rPr>
              <a:t>printf</a:t>
            </a:r>
            <a:r>
              <a:rPr lang="en-US" sz="2800" dirty="0" smtClean="0">
                <a:solidFill>
                  <a:srgbClr val="000000"/>
                </a:solidFill>
              </a:rPr>
              <a:t>(” </a:t>
            </a:r>
            <a:r>
              <a:rPr lang="el-GR" sz="2800" dirty="0" smtClean="0">
                <a:solidFill>
                  <a:srgbClr val="000000"/>
                </a:solidFill>
              </a:rPr>
              <a:t>ΠΕΡΙΤΤΌΣ</a:t>
            </a:r>
            <a:r>
              <a:rPr lang="en-US" sz="2800" dirty="0" smtClean="0">
                <a:solidFill>
                  <a:srgbClr val="000000"/>
                </a:solidFill>
              </a:rPr>
              <a:t> ”);</a:t>
            </a:r>
          </a:p>
          <a:p>
            <a:pPr lvl="0"/>
            <a:r>
              <a:rPr lang="en-US" sz="2800" dirty="0" smtClean="0">
                <a:solidFill>
                  <a:srgbClr val="000000"/>
                </a:solidFill>
              </a:rPr>
              <a:t>}</a:t>
            </a:r>
            <a:endParaRPr lang="en-US" sz="280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8344684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Παραδείγματα (3 από 3)</a:t>
            </a:r>
            <a:endParaRPr lang="el-GR" dirty="0"/>
          </a:p>
        </p:txBody>
      </p:sp>
      <p:sp>
        <p:nvSpPr>
          <p:cNvPr id="3" name="Θέση περιεχομένου 1"/>
          <p:cNvSpPr>
            <a:spLocks noGrp="1"/>
          </p:cNvSpPr>
          <p:nvPr>
            <p:ph sz="half" idx="1"/>
          </p:nvPr>
        </p:nvSpPr>
        <p:spPr>
          <a:xfrm>
            <a:off x="457200" y="1600200"/>
            <a:ext cx="3034680" cy="4853136"/>
          </a:xfrm>
        </p:spPr>
        <p:txBody>
          <a:bodyPr>
            <a:normAutofit fontScale="40000" lnSpcReduction="20000"/>
          </a:bodyPr>
          <a:lstStyle/>
          <a:p>
            <a:pPr marL="0" lvl="0" indent="0" defTabSz="449263" fontAlgn="base" hangingPunct="0">
              <a:lnSpc>
                <a:spcPct val="93000"/>
              </a:lnSpc>
              <a:spcBef>
                <a:spcPct val="0"/>
              </a:spcBef>
              <a:spcAft>
                <a:spcPct val="0"/>
              </a:spcAft>
              <a:buClr>
                <a:srgbClr val="000000"/>
              </a:buClr>
              <a:buSzPct val="100000"/>
              <a:buNone/>
            </a:pPr>
            <a:r>
              <a:rPr lang="el-GR" sz="7000" dirty="0" smtClean="0">
                <a:solidFill>
                  <a:srgbClr val="000000"/>
                </a:solidFill>
                <a:ea typeface="Arial Unicode MS" panose="020B0604020202020204" pitchFamily="34" charset="-128"/>
                <a:cs typeface="Arial Unicode MS" panose="020B0604020202020204" pitchFamily="34" charset="-128"/>
              </a:rPr>
              <a:t>Εάν υπάρχει μία πολύπλοκη </a:t>
            </a:r>
            <a:r>
              <a:rPr lang="en-US" sz="7000" b="1" dirty="0" smtClean="0">
                <a:solidFill>
                  <a:srgbClr val="000000"/>
                </a:solidFill>
                <a:ea typeface="Arial Unicode MS" panose="020B0604020202020204" pitchFamily="34" charset="-128"/>
                <a:cs typeface="Arial Unicode MS" panose="020B0604020202020204" pitchFamily="34" charset="-128"/>
              </a:rPr>
              <a:t>if</a:t>
            </a:r>
            <a:r>
              <a:rPr lang="fi-FI" sz="7000" dirty="0" smtClean="0">
                <a:solidFill>
                  <a:srgbClr val="000000"/>
                </a:solidFill>
                <a:ea typeface="Arial Unicode MS" panose="020B0604020202020204" pitchFamily="34" charset="-128"/>
                <a:cs typeface="Arial Unicode MS" panose="020B0604020202020204" pitchFamily="34" charset="-128"/>
              </a:rPr>
              <a:t> </a:t>
            </a:r>
            <a:r>
              <a:rPr lang="el-GR" sz="7000" dirty="0" smtClean="0">
                <a:solidFill>
                  <a:srgbClr val="000000"/>
                </a:solidFill>
                <a:ea typeface="Arial Unicode MS" panose="020B0604020202020204" pitchFamily="34" charset="-128"/>
                <a:cs typeface="Arial Unicode MS" panose="020B0604020202020204" pitchFamily="34" charset="-128"/>
              </a:rPr>
              <a:t>πρόταση? </a:t>
            </a:r>
          </a:p>
          <a:p>
            <a:pPr marL="0" lvl="0" indent="0" defTabSz="449263" fontAlgn="base" hangingPunct="0">
              <a:lnSpc>
                <a:spcPct val="93000"/>
              </a:lnSpc>
              <a:spcBef>
                <a:spcPct val="0"/>
              </a:spcBef>
              <a:spcAft>
                <a:spcPct val="0"/>
              </a:spcAft>
              <a:buClr>
                <a:srgbClr val="000000"/>
              </a:buClr>
              <a:buSzPct val="100000"/>
              <a:buNone/>
            </a:pPr>
            <a:endParaRPr lang="el-GR" sz="7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7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7000" dirty="0" smtClean="0">
                <a:solidFill>
                  <a:srgbClr val="000000"/>
                </a:solidFill>
                <a:ea typeface="Arial Unicode MS" panose="020B0604020202020204" pitchFamily="34" charset="-128"/>
                <a:cs typeface="Arial Unicode MS" panose="020B0604020202020204" pitchFamily="34" charset="-128"/>
              </a:rPr>
              <a:t>Τότε η χρήση της </a:t>
            </a:r>
            <a:r>
              <a:rPr lang="el-GR" sz="7000" b="1" dirty="0" err="1" smtClean="0">
                <a:solidFill>
                  <a:srgbClr val="000000"/>
                </a:solidFill>
                <a:ea typeface="Arial Unicode MS" panose="020B0604020202020204" pitchFamily="34" charset="-128"/>
                <a:cs typeface="Arial Unicode MS" panose="020B0604020202020204" pitchFamily="34" charset="-128"/>
              </a:rPr>
              <a:t>switch</a:t>
            </a:r>
            <a:r>
              <a:rPr lang="el-GR" sz="7000" dirty="0" smtClean="0">
                <a:solidFill>
                  <a:srgbClr val="000000"/>
                </a:solidFill>
                <a:ea typeface="Arial Unicode MS" panose="020B0604020202020204" pitchFamily="34" charset="-128"/>
                <a:cs typeface="Arial Unicode MS" panose="020B0604020202020204" pitchFamily="34" charset="-128"/>
              </a:rPr>
              <a:t> μπορεί να απλουστεύσει την λογική.</a:t>
            </a:r>
          </a:p>
          <a:p>
            <a:endParaRPr lang="el-GR" dirty="0"/>
          </a:p>
        </p:txBody>
      </p:sp>
      <p:sp>
        <p:nvSpPr>
          <p:cNvPr id="4" name="Θέση περιεχομένου 2" descr="Τμήμα προγράμματος: Char answer, ερωτηματικό. Enter,  print f, παρένθεση, εισαγωγικά, απαντήστε με νι ή όμικρον, κλείσιμο εισαγωγικών, κλείσιμο παρένθεσης, ερωτηματικό. Enter,  scan f, παρένθεση, εισαγωγικά, % c, κλείσιμο εισαγωγικών, κόμμα &amp; answer, κλείσιμο παρένθεσης, ερωτηματικό. Enter, switch, παρένθεση answer, κλείσιμο παρένθεσης. Enter, άνοιγμα αγκίστρου. Enter, case, εισαγωγικά πεζό ν εισαγωγικά, άνω κάτω τελεία,  case, εισαγωγικά κεφαλαίο Ν εισαγωγικά, άνω κάτω τελεία. Enter, print f, παρένθεση,  εισαγωγικά, \ n, απαντήσατε καταφατικά, κλείσιμο εισαγωγικών, κλείσιμο παρένθεσης, ερωτηματικό. Enter, break, ερωτηματικό. Enter, case, εισαγωγικά πεζό όμικρον εισαγωγικά, άνω κάτω τελεία, case, εισαγωγικά κεφαλαίο όμικρον εισαγωγικά, άνω κάτω τελεία. Enter, print f, παρένθεση, εισαγωγικά, \ n, απαντήσατε αρνητικά, κλείσιμο εισαγωγικών, κλείσιμο παρένθεσης, ερωτηματικό. Enter, break, ερωτηματικό. Enter, default, άνω κάτω τελεία. Enter, print f, παρένθεση, εισαγωγικά, \ n, δεν απαντήσατε σωστά, κλείσιμο εισαγωγικών, κλείσιμο παρένθεσης, ερωτηματικό. Enter, κλείσιμο αγκίστρου."/>
          <p:cNvSpPr>
            <a:spLocks noGrp="1"/>
          </p:cNvSpPr>
          <p:nvPr>
            <p:ph sz="half" idx="2"/>
            <p:custDataLst>
              <p:tags r:id="rId1"/>
            </p:custDataLst>
          </p:nvPr>
        </p:nvSpPr>
        <p:spPr>
          <a:xfrm>
            <a:off x="3635896" y="1600200"/>
            <a:ext cx="5184576" cy="4853136"/>
          </a:xfrm>
        </p:spPr>
        <p:txBody>
          <a:bodyPr>
            <a:normAutofit fontScale="40000" lnSpcReduction="20000"/>
          </a:bodyPr>
          <a:lstStyle/>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char answer;</a:t>
            </a:r>
          </a:p>
          <a:p>
            <a:pPr marL="0" lvl="0" indent="0" defTabSz="449263" fontAlgn="base" hangingPunct="0">
              <a:lnSpc>
                <a:spcPct val="120000"/>
              </a:lnSpc>
              <a:spcBef>
                <a:spcPts val="100"/>
              </a:spcBef>
              <a:spcAft>
                <a:spcPct val="0"/>
              </a:spcAft>
              <a:buClr>
                <a:srgbClr val="000000"/>
              </a:buClr>
              <a:buSzPct val="100000"/>
              <a:buNone/>
            </a:pPr>
            <a:r>
              <a:rPr lang="en-US" sz="5100" dirty="0" err="1" smtClean="0">
                <a:solidFill>
                  <a:srgbClr val="000000"/>
                </a:solidFill>
                <a:ea typeface="Arial Unicode MS" panose="020B0604020202020204" pitchFamily="34" charset="-128"/>
                <a:cs typeface="Arial Unicode MS" panose="020B0604020202020204" pitchFamily="34" charset="-128"/>
              </a:rPr>
              <a:t>printf</a:t>
            </a:r>
            <a:r>
              <a:rPr lang="en-US" sz="5100" dirty="0" smtClean="0">
                <a:solidFill>
                  <a:srgbClr val="000000"/>
                </a:solidFill>
                <a:ea typeface="Arial Unicode MS" panose="020B0604020202020204" pitchFamily="34" charset="-128"/>
                <a:cs typeface="Arial Unicode MS" panose="020B0604020202020204" pitchFamily="34" charset="-128"/>
              </a:rPr>
              <a:t>(”</a:t>
            </a:r>
            <a:r>
              <a:rPr lang="el-GR" sz="5100" dirty="0" smtClean="0">
                <a:solidFill>
                  <a:srgbClr val="000000"/>
                </a:solidFill>
                <a:ea typeface="Arial Unicode MS" panose="020B0604020202020204" pitchFamily="34" charset="-128"/>
                <a:cs typeface="Arial Unicode MS" panose="020B0604020202020204" pitchFamily="34" charset="-128"/>
              </a:rPr>
              <a:t>Απαντήστε με N ή Ο</a:t>
            </a:r>
            <a:r>
              <a:rPr lang="en-US" sz="5100" dirty="0" smtClean="0">
                <a:solidFill>
                  <a:srgbClr val="000000"/>
                </a:solidFill>
                <a:ea typeface="Arial Unicode MS" panose="020B0604020202020204" pitchFamily="34" charset="-128"/>
                <a:cs typeface="Arial Unicode MS" panose="020B0604020202020204" pitchFamily="34" charset="-128"/>
              </a:rPr>
              <a:t>: ");  </a:t>
            </a:r>
          </a:p>
          <a:p>
            <a:pPr marL="0" lvl="0" indent="0" defTabSz="449263" fontAlgn="base" hangingPunct="0">
              <a:lnSpc>
                <a:spcPct val="120000"/>
              </a:lnSpc>
              <a:spcBef>
                <a:spcPts val="100"/>
              </a:spcBef>
              <a:spcAft>
                <a:spcPct val="0"/>
              </a:spcAft>
              <a:buClr>
                <a:srgbClr val="000000"/>
              </a:buClr>
              <a:buSzPct val="100000"/>
              <a:buNone/>
            </a:pPr>
            <a:r>
              <a:rPr lang="en-US" sz="5100" dirty="0" err="1" smtClean="0">
                <a:solidFill>
                  <a:srgbClr val="000000"/>
                </a:solidFill>
                <a:ea typeface="Arial Unicode MS" panose="020B0604020202020204" pitchFamily="34" charset="-128"/>
                <a:cs typeface="Arial Unicode MS" panose="020B0604020202020204" pitchFamily="34" charset="-128"/>
              </a:rPr>
              <a:t>scanf</a:t>
            </a:r>
            <a:r>
              <a:rPr lang="en-US" sz="5100" dirty="0" smtClean="0">
                <a:solidFill>
                  <a:srgbClr val="000000"/>
                </a:solidFill>
                <a:ea typeface="Arial Unicode MS" panose="020B0604020202020204" pitchFamily="34" charset="-128"/>
                <a:cs typeface="Arial Unicode MS" panose="020B0604020202020204" pitchFamily="34" charset="-128"/>
              </a:rPr>
              <a:t>(" %c", &amp;answer);</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switch (answer)</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case ‘</a:t>
            </a:r>
            <a:r>
              <a:rPr lang="el-GR" sz="5100" dirty="0" smtClean="0">
                <a:solidFill>
                  <a:srgbClr val="000000"/>
                </a:solidFill>
                <a:ea typeface="Arial Unicode MS" panose="020B0604020202020204" pitchFamily="34" charset="-128"/>
                <a:cs typeface="Arial Unicode MS" panose="020B0604020202020204" pitchFamily="34" charset="-128"/>
              </a:rPr>
              <a:t>ν</a:t>
            </a:r>
            <a:r>
              <a:rPr lang="en-US" sz="5100" dirty="0" smtClean="0">
                <a:solidFill>
                  <a:srgbClr val="000000"/>
                </a:solidFill>
                <a:ea typeface="Arial Unicode MS" panose="020B0604020202020204" pitchFamily="34" charset="-128"/>
                <a:cs typeface="Arial Unicode MS" panose="020B0604020202020204" pitchFamily="34" charset="-128"/>
              </a:rPr>
              <a:t>': case ‘</a:t>
            </a:r>
            <a:r>
              <a:rPr lang="el-GR" sz="5100" dirty="0" smtClean="0">
                <a:solidFill>
                  <a:srgbClr val="000000"/>
                </a:solidFill>
                <a:ea typeface="Arial Unicode MS" panose="020B0604020202020204" pitchFamily="34" charset="-128"/>
                <a:cs typeface="Arial Unicode MS" panose="020B0604020202020204" pitchFamily="34" charset="-128"/>
              </a:rPr>
              <a:t>Ν</a:t>
            </a:r>
            <a:r>
              <a:rPr lang="en-US" sz="51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a:t>
            </a:r>
            <a:r>
              <a:rPr lang="en-US" sz="5100" dirty="0" err="1" smtClean="0">
                <a:solidFill>
                  <a:srgbClr val="000000"/>
                </a:solidFill>
                <a:ea typeface="Arial Unicode MS" panose="020B0604020202020204" pitchFamily="34" charset="-128"/>
                <a:cs typeface="Arial Unicode MS" panose="020B0604020202020204" pitchFamily="34" charset="-128"/>
              </a:rPr>
              <a:t>printf</a:t>
            </a:r>
            <a:r>
              <a:rPr lang="en-US" sz="5100" dirty="0" smtClean="0">
                <a:solidFill>
                  <a:srgbClr val="000000"/>
                </a:solidFill>
                <a:ea typeface="Arial Unicode MS" panose="020B0604020202020204" pitchFamily="34" charset="-128"/>
                <a:cs typeface="Arial Unicode MS" panose="020B0604020202020204" pitchFamily="34" charset="-128"/>
              </a:rPr>
              <a:t>("\n</a:t>
            </a:r>
            <a:r>
              <a:rPr lang="el-GR" sz="5100" dirty="0" smtClean="0">
                <a:solidFill>
                  <a:srgbClr val="000000"/>
                </a:solidFill>
                <a:ea typeface="Arial Unicode MS" panose="020B0604020202020204" pitchFamily="34" charset="-128"/>
                <a:cs typeface="Arial Unicode MS" panose="020B0604020202020204" pitchFamily="34" charset="-128"/>
              </a:rPr>
              <a:t> Απαντήσατε καταφατικά</a:t>
            </a:r>
            <a:r>
              <a:rPr lang="en-US" sz="51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case ‘</a:t>
            </a:r>
            <a:r>
              <a:rPr lang="el-GR" sz="5100" dirty="0" smtClean="0">
                <a:solidFill>
                  <a:srgbClr val="000000"/>
                </a:solidFill>
                <a:ea typeface="Arial Unicode MS" panose="020B0604020202020204" pitchFamily="34" charset="-128"/>
                <a:cs typeface="Arial Unicode MS" panose="020B0604020202020204" pitchFamily="34" charset="-128"/>
              </a:rPr>
              <a:t>ο</a:t>
            </a:r>
            <a:r>
              <a:rPr lang="en-US" sz="5100" dirty="0" smtClean="0">
                <a:solidFill>
                  <a:srgbClr val="000000"/>
                </a:solidFill>
                <a:ea typeface="Arial Unicode MS" panose="020B0604020202020204" pitchFamily="34" charset="-128"/>
                <a:cs typeface="Arial Unicode MS" panose="020B0604020202020204" pitchFamily="34" charset="-128"/>
              </a:rPr>
              <a:t>': case ‘</a:t>
            </a:r>
            <a:r>
              <a:rPr lang="el-GR" sz="5100" dirty="0" smtClean="0">
                <a:solidFill>
                  <a:srgbClr val="000000"/>
                </a:solidFill>
                <a:ea typeface="Arial Unicode MS" panose="020B0604020202020204" pitchFamily="34" charset="-128"/>
                <a:cs typeface="Arial Unicode MS" panose="020B0604020202020204" pitchFamily="34" charset="-128"/>
              </a:rPr>
              <a:t>Ο</a:t>
            </a:r>
            <a:r>
              <a:rPr lang="en-US" sz="51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a:t>
            </a:r>
            <a:r>
              <a:rPr lang="en-US" sz="5100" dirty="0" err="1" smtClean="0">
                <a:solidFill>
                  <a:srgbClr val="000000"/>
                </a:solidFill>
                <a:ea typeface="Arial Unicode MS" panose="020B0604020202020204" pitchFamily="34" charset="-128"/>
                <a:cs typeface="Arial Unicode MS" panose="020B0604020202020204" pitchFamily="34" charset="-128"/>
              </a:rPr>
              <a:t>printf</a:t>
            </a:r>
            <a:r>
              <a:rPr lang="en-US" sz="5100" dirty="0" smtClean="0">
                <a:solidFill>
                  <a:srgbClr val="000000"/>
                </a:solidFill>
                <a:ea typeface="Arial Unicode MS" panose="020B0604020202020204" pitchFamily="34" charset="-128"/>
                <a:cs typeface="Arial Unicode MS" panose="020B0604020202020204" pitchFamily="34" charset="-128"/>
              </a:rPr>
              <a:t>("\n</a:t>
            </a:r>
            <a:r>
              <a:rPr lang="el-GR" sz="5100" dirty="0" smtClean="0">
                <a:solidFill>
                  <a:srgbClr val="000000"/>
                </a:solidFill>
                <a:ea typeface="Arial Unicode MS" panose="020B0604020202020204" pitchFamily="34" charset="-128"/>
                <a:cs typeface="Arial Unicode MS" panose="020B0604020202020204" pitchFamily="34" charset="-128"/>
              </a:rPr>
              <a:t> Απαντήσατε αρνητικά</a:t>
            </a:r>
            <a:r>
              <a:rPr lang="en-US" sz="51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break;</a:t>
            </a:r>
          </a:p>
          <a:p>
            <a:pPr marL="0" lvl="0" indent="0" defTabSz="449263" fontAlgn="base" hangingPunct="0">
              <a:lnSpc>
                <a:spcPct val="120000"/>
              </a:lnSpc>
              <a:spcBef>
                <a:spcPts val="100"/>
              </a:spcBef>
              <a:spcAft>
                <a:spcPct val="0"/>
              </a:spcAft>
              <a:buClr>
                <a:srgbClr val="000000"/>
              </a:buClr>
              <a:buSzPct val="100000"/>
              <a:buNone/>
            </a:pPr>
            <a:endParaRPr lang="en-US" sz="51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default: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a:t>
            </a:r>
            <a:r>
              <a:rPr lang="en-US" sz="5100" dirty="0" err="1" smtClean="0">
                <a:solidFill>
                  <a:srgbClr val="000000"/>
                </a:solidFill>
                <a:ea typeface="Arial Unicode MS" panose="020B0604020202020204" pitchFamily="34" charset="-128"/>
                <a:cs typeface="Arial Unicode MS" panose="020B0604020202020204" pitchFamily="34" charset="-128"/>
              </a:rPr>
              <a:t>printf</a:t>
            </a:r>
            <a:r>
              <a:rPr lang="en-US" sz="5100" dirty="0" smtClean="0">
                <a:solidFill>
                  <a:srgbClr val="000000"/>
                </a:solidFill>
                <a:ea typeface="Arial Unicode MS" panose="020B0604020202020204" pitchFamily="34" charset="-128"/>
                <a:cs typeface="Arial Unicode MS" panose="020B0604020202020204" pitchFamily="34" charset="-128"/>
              </a:rPr>
              <a:t>("\n</a:t>
            </a:r>
            <a:r>
              <a:rPr lang="el-GR" sz="5100" dirty="0" smtClean="0">
                <a:solidFill>
                  <a:srgbClr val="000000"/>
                </a:solidFill>
                <a:ea typeface="Arial Unicode MS" panose="020B0604020202020204" pitchFamily="34" charset="-128"/>
                <a:cs typeface="Arial Unicode MS" panose="020B0604020202020204" pitchFamily="34" charset="-128"/>
              </a:rPr>
              <a:t> Δεν </a:t>
            </a:r>
            <a:r>
              <a:rPr lang="el-GR" sz="5100" dirty="0">
                <a:solidFill>
                  <a:srgbClr val="000000"/>
                </a:solidFill>
                <a:ea typeface="Arial Unicode MS" panose="020B0604020202020204" pitchFamily="34" charset="-128"/>
                <a:cs typeface="Arial Unicode MS" panose="020B0604020202020204" pitchFamily="34" charset="-128"/>
              </a:rPr>
              <a:t>απαντήσατε </a:t>
            </a:r>
            <a:r>
              <a:rPr lang="el-GR" sz="5100" dirty="0" smtClean="0">
                <a:solidFill>
                  <a:srgbClr val="000000"/>
                </a:solidFill>
                <a:ea typeface="Arial Unicode MS" panose="020B0604020202020204" pitchFamily="34" charset="-128"/>
                <a:cs typeface="Arial Unicode MS" panose="020B0604020202020204" pitchFamily="34" charset="-128"/>
              </a:rPr>
              <a:t>σωστά</a:t>
            </a:r>
            <a:r>
              <a:rPr lang="en-US" sz="51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20000"/>
              </a:lnSpc>
              <a:spcBef>
                <a:spcPts val="100"/>
              </a:spcBef>
              <a:spcAft>
                <a:spcPct val="0"/>
              </a:spcAft>
              <a:buClr>
                <a:srgbClr val="000000"/>
              </a:buClr>
              <a:buSzPct val="100000"/>
              <a:buNone/>
            </a:pPr>
            <a:r>
              <a:rPr lang="en-US" sz="5100" dirty="0" smtClean="0">
                <a:solidFill>
                  <a:srgbClr val="000000"/>
                </a:solidFill>
                <a:ea typeface="Arial Unicode MS" panose="020B0604020202020204" pitchFamily="34" charset="-128"/>
                <a:cs typeface="Arial Unicode MS" panose="020B0604020202020204" pitchFamily="34" charset="-128"/>
              </a:rPr>
              <a:t>  }</a:t>
            </a: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24464313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07146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Καλή </a:t>
            </a:r>
            <a:r>
              <a:rPr lang="el-GR" b="1" dirty="0" smtClean="0"/>
              <a:t>τεχνική</a:t>
            </a:r>
            <a:endParaRPr lang="el-GR" b="1" dirty="0"/>
          </a:p>
        </p:txBody>
      </p:sp>
      <p:sp>
        <p:nvSpPr>
          <p:cNvPr id="5" name="Θέση περιεχομένου 1"/>
          <p:cNvSpPr txBox="1">
            <a:spLocks noChangeArrowheads="1"/>
          </p:cNvSpPr>
          <p:nvPr/>
        </p:nvSpPr>
        <p:spPr bwMode="auto">
          <a:xfrm>
            <a:off x="755576" y="1488159"/>
            <a:ext cx="2808288"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9695" rIns="90000" bIns="45000"/>
          <a:lstStyle>
            <a:lvl1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buSzPct val="45000"/>
              <a:buFont typeface="Wingdings" panose="05000000000000000000" pitchFamily="2" charset="2"/>
              <a:buNone/>
            </a:pPr>
            <a:r>
              <a:rPr lang="el-GR" sz="2800" dirty="0" smtClean="0">
                <a:latin typeface="+mn-lt"/>
              </a:rPr>
              <a:t>Χρησιμοποιήστε την πρόταση </a:t>
            </a:r>
            <a:r>
              <a:rPr lang="en-US" sz="2800" b="1" dirty="0" smtClean="0">
                <a:latin typeface="+mn-lt"/>
              </a:rPr>
              <a:t>switch</a:t>
            </a:r>
            <a:r>
              <a:rPr lang="en-US" sz="2800" dirty="0" smtClean="0">
                <a:latin typeface="+mn-lt"/>
              </a:rPr>
              <a:t> </a:t>
            </a:r>
            <a:r>
              <a:rPr lang="el-GR" sz="2800" dirty="0" smtClean="0">
                <a:latin typeface="+mn-lt"/>
              </a:rPr>
              <a:t>για την εκτίμηση της απάντησης του χρήστη σε ένα μενού επιλογών.</a:t>
            </a:r>
            <a:endParaRPr lang="el-GR" sz="2800" dirty="0">
              <a:latin typeface="+mn-lt"/>
            </a:endParaRPr>
          </a:p>
        </p:txBody>
      </p:sp>
      <p:sp>
        <p:nvSpPr>
          <p:cNvPr id="6" name="Θέση περιεχομένου 2" descr="Τμήμα προγράμματος: Int απάντηση, ερωτηματικό. Enter, print f, παρένθεση, εισαγωγικά, \ n, επιλέξτε από 1 έως 4, κλείσιμο εισαγωγικών, κλείσιμο παρένθεσης, ερωτηματικό. Enter,  scan f, παρένθεση, εισαγωγικά, % d, κλείσιμο εισαγωγικών, κόμμα &amp; απάντηση, κλείσιμο παρένθεσης, ερωτηματικό. Enter,  switch, παρένθεση απάντηση, κλείσιμο παρένθεσης, άνοιγμα αγκίστρου. Enter, case 1, άνω κάτω τελεία, print f, παρένθεση, εισαγωγικά, \ n, επιλέξατε 1, \ n, κλείσιμο εισαγωγικών, κλείσιμο παρένθεσης, ερωτηματικό, break, ερωτηματικό. Enter, case 2, άνω κάτω τελεία, print f, παρένθεση, εισαγωγικά, επιλέξατε 2, \ n, κλείσιμο εισαγωγικών, κλείσιμο παρένθεσης, ερωτηματικό, break, ερωτηματικό. Enter, case 3, άνω κάτω τελεία, print f, παρένθεση, εισαγωγικά, επιλέξατε 3, \ n, κλείσιμο εισαγωγικών, κλείσιμο παρένθεσης, ερωτηματικό, break, ερωτηματικό. Enter, case 4, άνω κάτω τελεία, print f, παρένθεση, εισαγωγικά, Επιλέξατε 4, \ n, κλείσιμο εισαγωγικών, κλείσιμο παρένθεσης, ερωτηματικό. Enter, κλείσιμο αγκίστρου."/>
          <p:cNvSpPr txBox="1">
            <a:spLocks noChangeArrowheads="1"/>
          </p:cNvSpPr>
          <p:nvPr>
            <p:custDataLst>
              <p:tags r:id="rId2"/>
            </p:custDataLst>
          </p:nvPr>
        </p:nvSpPr>
        <p:spPr bwMode="auto">
          <a:xfrm>
            <a:off x="3995936" y="1484784"/>
            <a:ext cx="4536504" cy="475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66167" rIns="90000" bIns="45000"/>
          <a:lstStyle>
            <a:lvl1pPr eaLnBrk="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n-US" sz="2000" b="1" dirty="0" err="1" smtClean="0">
                <a:solidFill>
                  <a:srgbClr val="000000"/>
                </a:solidFill>
                <a:latin typeface="+mn-lt"/>
              </a:rPr>
              <a:t>int</a:t>
            </a:r>
            <a:r>
              <a:rPr lang="en-US" sz="2000" b="1" dirty="0" smtClean="0">
                <a:solidFill>
                  <a:srgbClr val="000000"/>
                </a:solidFill>
                <a:latin typeface="+mn-lt"/>
              </a:rPr>
              <a:t> </a:t>
            </a:r>
            <a:r>
              <a:rPr lang="en-US" sz="2000" b="1" dirty="0" err="1" smtClean="0">
                <a:solidFill>
                  <a:srgbClr val="000000"/>
                </a:solidFill>
                <a:latin typeface="+mn-lt"/>
              </a:rPr>
              <a:t>Apantisi</a:t>
            </a:r>
            <a:r>
              <a:rPr lang="en-US" sz="2000" b="1" dirty="0" smtClean="0">
                <a:solidFill>
                  <a:srgbClr val="000000"/>
                </a:solidFill>
                <a:latin typeface="+mn-lt"/>
              </a:rPr>
              <a:t>;</a:t>
            </a:r>
          </a:p>
          <a:p>
            <a:pPr eaLnBrk="1"/>
            <a:r>
              <a:rPr lang="en-US" sz="2000" dirty="0" smtClean="0">
                <a:solidFill>
                  <a:srgbClr val="000000"/>
                </a:solidFill>
                <a:latin typeface="+mn-lt"/>
              </a:rPr>
              <a:t>  </a:t>
            </a:r>
            <a:r>
              <a:rPr lang="en-US" sz="2000" dirty="0" err="1" smtClean="0">
                <a:solidFill>
                  <a:srgbClr val="000000"/>
                </a:solidFill>
                <a:latin typeface="+mn-lt"/>
              </a:rPr>
              <a:t>printf</a:t>
            </a:r>
            <a:r>
              <a:rPr lang="en-US" sz="2000" dirty="0" smtClean="0">
                <a:solidFill>
                  <a:srgbClr val="000000"/>
                </a:solidFill>
                <a:latin typeface="+mn-lt"/>
              </a:rPr>
              <a:t>("\n</a:t>
            </a:r>
            <a:r>
              <a:rPr lang="el-GR" sz="2000" dirty="0" smtClean="0">
                <a:solidFill>
                  <a:srgbClr val="000000"/>
                </a:solidFill>
                <a:latin typeface="+mn-lt"/>
              </a:rPr>
              <a:t> Επιλέξτε από 1-4</a:t>
            </a:r>
            <a:r>
              <a:rPr lang="en-US" sz="2000" dirty="0" smtClean="0">
                <a:solidFill>
                  <a:srgbClr val="000000"/>
                </a:solidFill>
                <a:latin typeface="+mn-lt"/>
              </a:rPr>
              <a:t>: ");</a:t>
            </a:r>
          </a:p>
          <a:p>
            <a:pPr eaLnBrk="1"/>
            <a:r>
              <a:rPr lang="en-US" sz="2000" dirty="0" smtClean="0">
                <a:solidFill>
                  <a:srgbClr val="000000"/>
                </a:solidFill>
                <a:latin typeface="+mn-lt"/>
              </a:rPr>
              <a:t>  </a:t>
            </a:r>
            <a:r>
              <a:rPr lang="en-US" sz="2000" dirty="0" err="1" smtClean="0">
                <a:solidFill>
                  <a:srgbClr val="000000"/>
                </a:solidFill>
                <a:latin typeface="+mn-lt"/>
              </a:rPr>
              <a:t>scanf</a:t>
            </a:r>
            <a:r>
              <a:rPr lang="en-US" sz="2000" dirty="0" smtClean="0">
                <a:solidFill>
                  <a:srgbClr val="000000"/>
                </a:solidFill>
                <a:latin typeface="+mn-lt"/>
              </a:rPr>
              <a:t>("%d", &amp;</a:t>
            </a:r>
            <a:r>
              <a:rPr lang="en-US" sz="2000" dirty="0" err="1" smtClean="0">
                <a:solidFill>
                  <a:srgbClr val="000000"/>
                </a:solidFill>
                <a:latin typeface="+mn-lt"/>
              </a:rPr>
              <a:t>Apantisi</a:t>
            </a:r>
            <a:r>
              <a:rPr lang="en-US" sz="2000" dirty="0" smtClean="0">
                <a:solidFill>
                  <a:srgbClr val="000000"/>
                </a:solidFill>
                <a:latin typeface="+mn-lt"/>
              </a:rPr>
              <a:t>);</a:t>
            </a:r>
          </a:p>
          <a:p>
            <a:pPr eaLnBrk="1"/>
            <a:endParaRPr lang="en-US" sz="2000" dirty="0" smtClean="0">
              <a:solidFill>
                <a:srgbClr val="000000"/>
              </a:solidFill>
              <a:latin typeface="+mn-lt"/>
            </a:endParaRPr>
          </a:p>
          <a:p>
            <a:pPr eaLnBrk="1"/>
            <a:r>
              <a:rPr lang="en-US" sz="2000" dirty="0" smtClean="0">
                <a:solidFill>
                  <a:srgbClr val="000000"/>
                </a:solidFill>
                <a:latin typeface="+mn-lt"/>
              </a:rPr>
              <a:t>  </a:t>
            </a:r>
            <a:r>
              <a:rPr lang="en-US" sz="2000" b="1" dirty="0" smtClean="0">
                <a:solidFill>
                  <a:srgbClr val="000000"/>
                </a:solidFill>
                <a:latin typeface="+mn-lt"/>
              </a:rPr>
              <a:t>switch (</a:t>
            </a:r>
            <a:r>
              <a:rPr lang="en-US" sz="2000" b="1" dirty="0" err="1" smtClean="0">
                <a:solidFill>
                  <a:srgbClr val="000000"/>
                </a:solidFill>
                <a:latin typeface="+mn-lt"/>
              </a:rPr>
              <a:t>Apantisi</a:t>
            </a:r>
            <a:r>
              <a:rPr lang="en-US" sz="2000" b="1" dirty="0" smtClean="0">
                <a:solidFill>
                  <a:srgbClr val="000000"/>
                </a:solidFill>
                <a:latin typeface="+mn-lt"/>
              </a:rPr>
              <a:t>) {</a:t>
            </a:r>
          </a:p>
          <a:p>
            <a:pPr eaLnBrk="1"/>
            <a:r>
              <a:rPr lang="en-US" sz="2000" b="1" dirty="0" smtClean="0">
                <a:solidFill>
                  <a:srgbClr val="000000"/>
                </a:solidFill>
                <a:latin typeface="+mn-lt"/>
              </a:rPr>
              <a:t>    case 1:</a:t>
            </a:r>
          </a:p>
          <a:p>
            <a:pPr eaLnBrk="1"/>
            <a:r>
              <a:rPr lang="en-US" sz="2000" b="1" dirty="0" smtClean="0">
                <a:solidFill>
                  <a:srgbClr val="000000"/>
                </a:solidFill>
                <a:latin typeface="+mn-lt"/>
              </a:rPr>
              <a:t>      </a:t>
            </a:r>
            <a:r>
              <a:rPr lang="en-US" sz="2000" b="1" dirty="0" err="1" smtClean="0">
                <a:solidFill>
                  <a:srgbClr val="000000"/>
                </a:solidFill>
                <a:latin typeface="+mn-lt"/>
              </a:rPr>
              <a:t>printf</a:t>
            </a:r>
            <a:r>
              <a:rPr lang="en-US" sz="2000" b="1" dirty="0" smtClean="0">
                <a:solidFill>
                  <a:srgbClr val="000000"/>
                </a:solidFill>
                <a:latin typeface="+mn-lt"/>
              </a:rPr>
              <a:t>("\n</a:t>
            </a:r>
            <a:r>
              <a:rPr lang="el-GR" sz="2000" b="1" dirty="0" smtClean="0">
                <a:solidFill>
                  <a:srgbClr val="000000"/>
                </a:solidFill>
                <a:latin typeface="+mn-lt"/>
              </a:rPr>
              <a:t> Επιλέξατε 1</a:t>
            </a:r>
            <a:r>
              <a:rPr lang="en-US" sz="2000" b="1" dirty="0" smtClean="0">
                <a:solidFill>
                  <a:srgbClr val="000000"/>
                </a:solidFill>
                <a:latin typeface="+mn-lt"/>
              </a:rPr>
              <a:t>\n"); break;</a:t>
            </a:r>
          </a:p>
          <a:p>
            <a:pPr eaLnBrk="1"/>
            <a:r>
              <a:rPr lang="en-US" sz="2000" b="1" dirty="0" smtClean="0">
                <a:solidFill>
                  <a:srgbClr val="000000"/>
                </a:solidFill>
                <a:latin typeface="+mn-lt"/>
              </a:rPr>
              <a:t>    case 2:</a:t>
            </a:r>
          </a:p>
          <a:p>
            <a:pPr eaLnBrk="1"/>
            <a:r>
              <a:rPr lang="en-US" sz="2000" b="1" dirty="0" smtClean="0">
                <a:solidFill>
                  <a:srgbClr val="000000"/>
                </a:solidFill>
                <a:latin typeface="+mn-lt"/>
              </a:rPr>
              <a:t>      </a:t>
            </a:r>
            <a:r>
              <a:rPr lang="en-US" sz="2000" b="1" dirty="0" err="1" smtClean="0">
                <a:solidFill>
                  <a:srgbClr val="000000"/>
                </a:solidFill>
                <a:latin typeface="+mn-lt"/>
              </a:rPr>
              <a:t>printf</a:t>
            </a:r>
            <a:r>
              <a:rPr lang="en-US" sz="2000" b="1" dirty="0" smtClean="0">
                <a:solidFill>
                  <a:srgbClr val="000000"/>
                </a:solidFill>
                <a:latin typeface="+mn-lt"/>
              </a:rPr>
              <a:t>(" </a:t>
            </a:r>
            <a:r>
              <a:rPr lang="el-GR" sz="2000" b="1" dirty="0" smtClean="0">
                <a:solidFill>
                  <a:srgbClr val="000000"/>
                </a:solidFill>
                <a:latin typeface="+mn-lt"/>
              </a:rPr>
              <a:t>Επιλέξατε 2</a:t>
            </a:r>
            <a:r>
              <a:rPr lang="en-US" sz="2000" b="1" dirty="0" smtClean="0">
                <a:solidFill>
                  <a:srgbClr val="000000"/>
                </a:solidFill>
                <a:latin typeface="+mn-lt"/>
              </a:rPr>
              <a:t>\n"); break;</a:t>
            </a:r>
          </a:p>
          <a:p>
            <a:pPr eaLnBrk="1"/>
            <a:r>
              <a:rPr lang="en-US" sz="2000" b="1" dirty="0" smtClean="0">
                <a:solidFill>
                  <a:srgbClr val="000000"/>
                </a:solidFill>
                <a:latin typeface="+mn-lt"/>
              </a:rPr>
              <a:t>    case 3:</a:t>
            </a:r>
          </a:p>
          <a:p>
            <a:pPr eaLnBrk="1"/>
            <a:r>
              <a:rPr lang="en-US" sz="2000" b="1" dirty="0" smtClean="0">
                <a:solidFill>
                  <a:srgbClr val="000000"/>
                </a:solidFill>
                <a:latin typeface="+mn-lt"/>
              </a:rPr>
              <a:t>      </a:t>
            </a:r>
            <a:r>
              <a:rPr lang="en-US" sz="2000" b="1" dirty="0" err="1" smtClean="0">
                <a:solidFill>
                  <a:srgbClr val="000000"/>
                </a:solidFill>
                <a:latin typeface="+mn-lt"/>
              </a:rPr>
              <a:t>printf</a:t>
            </a:r>
            <a:r>
              <a:rPr lang="en-US" sz="2000" b="1" dirty="0" smtClean="0">
                <a:solidFill>
                  <a:srgbClr val="000000"/>
                </a:solidFill>
                <a:latin typeface="+mn-lt"/>
              </a:rPr>
              <a:t>(" </a:t>
            </a:r>
            <a:r>
              <a:rPr lang="el-GR" sz="2000" b="1" dirty="0" smtClean="0">
                <a:solidFill>
                  <a:srgbClr val="000000"/>
                </a:solidFill>
                <a:latin typeface="+mn-lt"/>
              </a:rPr>
              <a:t>Επιλέξατε 3</a:t>
            </a:r>
            <a:r>
              <a:rPr lang="en-US" sz="2000" b="1" dirty="0" smtClean="0">
                <a:solidFill>
                  <a:srgbClr val="000000"/>
                </a:solidFill>
                <a:latin typeface="+mn-lt"/>
              </a:rPr>
              <a:t>\n"); break;</a:t>
            </a:r>
          </a:p>
          <a:p>
            <a:pPr eaLnBrk="1"/>
            <a:r>
              <a:rPr lang="en-US" sz="2000" b="1" dirty="0" smtClean="0">
                <a:solidFill>
                  <a:srgbClr val="000000"/>
                </a:solidFill>
                <a:latin typeface="+mn-lt"/>
              </a:rPr>
              <a:t>    case 4:</a:t>
            </a:r>
          </a:p>
          <a:p>
            <a:pPr eaLnBrk="1"/>
            <a:r>
              <a:rPr lang="en-US" sz="2000" b="1" dirty="0" smtClean="0">
                <a:solidFill>
                  <a:srgbClr val="000000"/>
                </a:solidFill>
                <a:latin typeface="+mn-lt"/>
              </a:rPr>
              <a:t>      </a:t>
            </a:r>
            <a:r>
              <a:rPr lang="en-US" sz="2000" b="1" dirty="0" err="1" smtClean="0">
                <a:solidFill>
                  <a:srgbClr val="000000"/>
                </a:solidFill>
                <a:latin typeface="+mn-lt"/>
              </a:rPr>
              <a:t>printf</a:t>
            </a:r>
            <a:r>
              <a:rPr lang="en-US" sz="2000" b="1" dirty="0" smtClean="0">
                <a:solidFill>
                  <a:srgbClr val="000000"/>
                </a:solidFill>
                <a:latin typeface="+mn-lt"/>
              </a:rPr>
              <a:t>(" </a:t>
            </a:r>
            <a:r>
              <a:rPr lang="el-GR" sz="2000" b="1" dirty="0" smtClean="0">
                <a:solidFill>
                  <a:srgbClr val="000000"/>
                </a:solidFill>
                <a:latin typeface="+mn-lt"/>
              </a:rPr>
              <a:t>Επιλέξατε 4</a:t>
            </a:r>
            <a:r>
              <a:rPr lang="en-US" sz="2000" b="1" dirty="0" smtClean="0">
                <a:solidFill>
                  <a:srgbClr val="000000"/>
                </a:solidFill>
                <a:latin typeface="+mn-lt"/>
              </a:rPr>
              <a:t>\n");</a:t>
            </a:r>
          </a:p>
          <a:p>
            <a:pPr eaLnBrk="1"/>
            <a:r>
              <a:rPr lang="en-US" sz="2000" b="1" dirty="0" smtClean="0">
                <a:solidFill>
                  <a:srgbClr val="000000"/>
                </a:solidFill>
                <a:latin typeface="+mn-lt"/>
              </a:rPr>
              <a:t>  } </a:t>
            </a:r>
            <a:endParaRPr lang="en-US" sz="2000" b="1" dirty="0">
              <a:solidFill>
                <a:srgbClr val="000000"/>
              </a:solidFill>
              <a:latin typeface="+mn-lt"/>
            </a:endParaRPr>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20</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572720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Επιπλέον </a:t>
            </a:r>
            <a:r>
              <a:rPr lang="el-GR" b="1" dirty="0" smtClean="0"/>
              <a:t>αριθμητικοί </a:t>
            </a:r>
            <a:r>
              <a:rPr lang="el-GR" b="1" dirty="0"/>
              <a:t>τ</a:t>
            </a:r>
            <a:r>
              <a:rPr lang="el-GR" b="1" dirty="0" smtClean="0"/>
              <a:t>ελεστές</a:t>
            </a:r>
            <a:endParaRPr lang="el-GR" b="1" dirty="0"/>
          </a:p>
        </p:txBody>
      </p:sp>
      <p:sp>
        <p:nvSpPr>
          <p:cNvPr id="16" name="Θέση περιεχομένου 1" descr="++, τελεστής αύξησης. A++, ισοδυναμεί με την παράσταση, a =, a + 1.&#10;Πλην πλην, τελεστής μείωσης. B πλην πλην, ισοδυναμεί με την παράσταση, b =, b  -1.&#10;Συνδυασμός τελεστών, @ =.&#10;+ =. Παράδειγμα: a, + = 10, το οποίο είναι ισοδύναμο με την παράσταση, a =, a + 10.&#10;-=. Παράδειγμα: b, -= x, το οποίο είναι ισοδύναμο με την παράσταση, b =, b -x.&#10;* =. Παράδειγμα: c, * =, x + 4, το οποίο είναι ισοδύναμο με την παράσταση, c =, c *, x + 4.&#10;/ =. Παράδειγμα: d, / = 2, το οποίο είναι ισοδύναμο με την παράσταση, d =, d / 2.&#10;% =. &#10;"/>
          <p:cNvSpPr>
            <a:spLocks noGrp="1"/>
          </p:cNvSpPr>
          <p:nvPr>
            <p:ph idx="1"/>
          </p:nvPr>
        </p:nvSpPr>
        <p:spPr/>
        <p:txBody>
          <a:bodyPr/>
          <a:lstStyle/>
          <a:p>
            <a:pPr marL="517525" lvl="0" indent="-517525" defTabSz="1008063" fontAlgn="base">
              <a:spcAft>
                <a:spcPct val="0"/>
              </a:spcAft>
              <a:buClr>
                <a:srgbClr val="660000"/>
              </a:buClr>
              <a:buSzPct val="70000"/>
              <a:buFont typeface="Wingdings" panose="05000000000000000000" pitchFamily="2" charset="2"/>
              <a:buChar char="o"/>
            </a:pPr>
            <a:r>
              <a:rPr lang="el-GR" sz="2800" kern="0" dirty="0">
                <a:solidFill>
                  <a:srgbClr val="000000"/>
                </a:solidFill>
              </a:rPr>
              <a:t>++ (</a:t>
            </a:r>
            <a:r>
              <a:rPr lang="el-GR" sz="2800" b="1" kern="0" dirty="0">
                <a:solidFill>
                  <a:srgbClr val="000000"/>
                </a:solidFill>
              </a:rPr>
              <a:t>τελεστής αύξησης</a:t>
            </a:r>
            <a:r>
              <a:rPr lang="el-GR" sz="2800" kern="0" dirty="0">
                <a:solidFill>
                  <a:srgbClr val="000000"/>
                </a:solidFill>
              </a:rPr>
              <a:t>),		a++; </a:t>
            </a:r>
            <a:r>
              <a:rPr lang="el-GR" sz="2800" kern="0" dirty="0">
                <a:solidFill>
                  <a:srgbClr val="000000"/>
                </a:solidFill>
                <a:cs typeface="Times New Roman" panose="02020603050405020304" pitchFamily="18" charset="0"/>
              </a:rPr>
              <a:t>≡</a:t>
            </a:r>
            <a:r>
              <a:rPr lang="el-GR" sz="2800" kern="0" dirty="0">
                <a:solidFill>
                  <a:srgbClr val="000000"/>
                </a:solidFill>
              </a:rPr>
              <a:t>  </a:t>
            </a:r>
            <a:r>
              <a:rPr lang="el-GR" sz="2800" b="1" kern="0" dirty="0">
                <a:solidFill>
                  <a:srgbClr val="000000"/>
                </a:solidFill>
              </a:rPr>
              <a:t>a = a + 1;</a:t>
            </a:r>
          </a:p>
          <a:p>
            <a:pPr marL="517525" lvl="0" indent="-517525" defTabSz="1008063" fontAlgn="base">
              <a:spcAft>
                <a:spcPct val="0"/>
              </a:spcAft>
              <a:buClr>
                <a:srgbClr val="660000"/>
              </a:buClr>
              <a:buSzPct val="70000"/>
              <a:buFont typeface="Wingdings" panose="05000000000000000000" pitchFamily="2" charset="2"/>
              <a:buChar char="o"/>
            </a:pPr>
            <a:r>
              <a:rPr lang="el-GR" sz="2800" kern="0" dirty="0">
                <a:solidFill>
                  <a:srgbClr val="000000"/>
                </a:solidFill>
              </a:rPr>
              <a:t>--  (</a:t>
            </a:r>
            <a:r>
              <a:rPr lang="el-GR" sz="2800" b="1" kern="0" dirty="0">
                <a:solidFill>
                  <a:srgbClr val="000000"/>
                </a:solidFill>
              </a:rPr>
              <a:t>τελεστής μείωσης</a:t>
            </a:r>
            <a:r>
              <a:rPr lang="el-GR" sz="2800" kern="0" dirty="0">
                <a:solidFill>
                  <a:srgbClr val="000000"/>
                </a:solidFill>
              </a:rPr>
              <a:t>),		</a:t>
            </a:r>
            <a:r>
              <a:rPr lang="en-US" sz="2800" kern="0" dirty="0">
                <a:solidFill>
                  <a:srgbClr val="000000"/>
                </a:solidFill>
              </a:rPr>
              <a:t>b</a:t>
            </a:r>
            <a:r>
              <a:rPr lang="el-GR" sz="2800" kern="0" dirty="0" smtClean="0">
                <a:solidFill>
                  <a:srgbClr val="000000"/>
                </a:solidFill>
              </a:rPr>
              <a:t>--; </a:t>
            </a:r>
            <a:r>
              <a:rPr lang="el-GR" sz="2800" kern="0" dirty="0">
                <a:solidFill>
                  <a:srgbClr val="000000"/>
                </a:solidFill>
                <a:cs typeface="Times New Roman" panose="02020603050405020304" pitchFamily="18" charset="0"/>
              </a:rPr>
              <a:t>≡</a:t>
            </a:r>
            <a:r>
              <a:rPr lang="el-GR" sz="2800" kern="0" dirty="0">
                <a:solidFill>
                  <a:srgbClr val="000000"/>
                </a:solidFill>
                <a:sym typeface="Wingdings" panose="05000000000000000000" pitchFamily="2" charset="2"/>
              </a:rPr>
              <a:t> </a:t>
            </a:r>
            <a:r>
              <a:rPr lang="el-GR" sz="2800" b="1" kern="0" dirty="0">
                <a:solidFill>
                  <a:srgbClr val="000000"/>
                </a:solidFill>
              </a:rPr>
              <a:t>b = b – 1;</a:t>
            </a:r>
          </a:p>
          <a:p>
            <a:pPr marL="517525" lvl="0" indent="-517525" defTabSz="1008063" fontAlgn="base">
              <a:spcAft>
                <a:spcPct val="0"/>
              </a:spcAft>
              <a:buClr>
                <a:srgbClr val="660000"/>
              </a:buClr>
              <a:buSzPct val="70000"/>
              <a:buFont typeface="Wingdings" panose="05000000000000000000" pitchFamily="2" charset="2"/>
              <a:buChar char="o"/>
            </a:pPr>
            <a:endParaRPr lang="el-GR" sz="1200" b="1" kern="0" dirty="0">
              <a:solidFill>
                <a:srgbClr val="000000"/>
              </a:solidFill>
            </a:endParaRPr>
          </a:p>
          <a:p>
            <a:pPr marL="517525" lvl="0" indent="-517525" defTabSz="1008063" fontAlgn="base">
              <a:spcAft>
                <a:spcPct val="0"/>
              </a:spcAft>
              <a:buClr>
                <a:srgbClr val="660000"/>
              </a:buClr>
              <a:buSzPct val="70000"/>
              <a:buFont typeface="Wingdings" panose="05000000000000000000" pitchFamily="2" charset="2"/>
              <a:buChar char="o"/>
            </a:pPr>
            <a:r>
              <a:rPr lang="el-GR" sz="3100" b="1" kern="0" dirty="0">
                <a:solidFill>
                  <a:srgbClr val="000000"/>
                </a:solidFill>
              </a:rPr>
              <a:t>Συνδυασμός </a:t>
            </a:r>
            <a:r>
              <a:rPr lang="el-GR" sz="2800" b="1" kern="0" dirty="0">
                <a:solidFill>
                  <a:srgbClr val="000000"/>
                </a:solidFill>
              </a:rPr>
              <a:t>τελεστών</a:t>
            </a:r>
            <a:r>
              <a:rPr lang="el-GR" sz="3100" b="1" kern="0" dirty="0">
                <a:solidFill>
                  <a:srgbClr val="000000"/>
                </a:solidFill>
              </a:rPr>
              <a:t>: @ =</a:t>
            </a:r>
          </a:p>
          <a:p>
            <a:pPr marL="1001713" lvl="1" indent="-482600" defTabSz="1008063" fontAlgn="base">
              <a:spcAft>
                <a:spcPct val="0"/>
              </a:spcAft>
              <a:buClr>
                <a:srgbClr val="9BBB59">
                  <a:lumMod val="50000"/>
                </a:srgbClr>
              </a:buClr>
              <a:buSzPct val="75000"/>
              <a:buFont typeface="Wingdings" panose="05000000000000000000" pitchFamily="2" charset="2"/>
              <a:buChar char="n"/>
            </a:pPr>
            <a:r>
              <a:rPr lang="el-GR" sz="2400" kern="0" dirty="0">
                <a:solidFill>
                  <a:srgbClr val="000000"/>
                </a:solidFill>
              </a:rPr>
              <a:t>+=</a:t>
            </a:r>
            <a:r>
              <a:rPr lang="el-GR" sz="2400" b="1" kern="0" dirty="0">
                <a:solidFill>
                  <a:srgbClr val="000000"/>
                </a:solidFill>
              </a:rPr>
              <a:t> 		</a:t>
            </a:r>
            <a:r>
              <a:rPr lang="el-GR" sz="2400" kern="0" dirty="0">
                <a:solidFill>
                  <a:srgbClr val="000000"/>
                </a:solidFill>
              </a:rPr>
              <a:t>a += 10; </a:t>
            </a:r>
            <a:r>
              <a:rPr lang="el-GR" sz="2400" kern="0" dirty="0">
                <a:solidFill>
                  <a:srgbClr val="000000"/>
                </a:solidFill>
                <a:cs typeface="Times New Roman" panose="02020603050405020304" pitchFamily="18" charset="0"/>
              </a:rPr>
              <a:t>≡</a:t>
            </a:r>
            <a:r>
              <a:rPr lang="el-GR" sz="2400" kern="0" dirty="0">
                <a:solidFill>
                  <a:srgbClr val="000000"/>
                </a:solidFill>
              </a:rPr>
              <a:t> </a:t>
            </a:r>
            <a:r>
              <a:rPr lang="el-GR" sz="2400" b="1" kern="0" dirty="0">
                <a:solidFill>
                  <a:srgbClr val="000000"/>
                </a:solidFill>
              </a:rPr>
              <a:t>a = a + 10;</a:t>
            </a:r>
          </a:p>
          <a:p>
            <a:pPr marL="1001713" lvl="1" indent="-482600" defTabSz="1008063" fontAlgn="base">
              <a:spcAft>
                <a:spcPct val="0"/>
              </a:spcAft>
              <a:buClr>
                <a:srgbClr val="9BBB59">
                  <a:lumMod val="50000"/>
                </a:srgbClr>
              </a:buClr>
              <a:buSzPct val="75000"/>
              <a:buFont typeface="Wingdings" panose="05000000000000000000" pitchFamily="2" charset="2"/>
              <a:buChar char="n"/>
            </a:pPr>
            <a:r>
              <a:rPr lang="el-GR" sz="2400" kern="0" dirty="0">
                <a:solidFill>
                  <a:srgbClr val="000000"/>
                </a:solidFill>
              </a:rPr>
              <a:t>-=		b -= x; </a:t>
            </a:r>
            <a:r>
              <a:rPr lang="el-GR" sz="2400" kern="0" dirty="0">
                <a:solidFill>
                  <a:srgbClr val="000000"/>
                </a:solidFill>
                <a:cs typeface="Times New Roman" panose="02020603050405020304" pitchFamily="18" charset="0"/>
              </a:rPr>
              <a:t>≡</a:t>
            </a:r>
            <a:r>
              <a:rPr lang="el-GR" sz="2400" kern="0" dirty="0">
                <a:solidFill>
                  <a:srgbClr val="000000"/>
                </a:solidFill>
              </a:rPr>
              <a:t> </a:t>
            </a:r>
            <a:r>
              <a:rPr lang="el-GR" sz="2400" b="1" kern="0" dirty="0">
                <a:solidFill>
                  <a:srgbClr val="000000"/>
                </a:solidFill>
              </a:rPr>
              <a:t>b = b - x;</a:t>
            </a:r>
          </a:p>
          <a:p>
            <a:pPr marL="1001713" lvl="1" indent="-482600" defTabSz="1008063" fontAlgn="base">
              <a:spcAft>
                <a:spcPct val="0"/>
              </a:spcAft>
              <a:buClr>
                <a:srgbClr val="9BBB59">
                  <a:lumMod val="50000"/>
                </a:srgbClr>
              </a:buClr>
              <a:buSzPct val="75000"/>
              <a:buFont typeface="Wingdings" panose="05000000000000000000" pitchFamily="2" charset="2"/>
              <a:buChar char="n"/>
            </a:pPr>
            <a:r>
              <a:rPr lang="el-GR" sz="2400" kern="0" dirty="0">
                <a:solidFill>
                  <a:srgbClr val="000000"/>
                </a:solidFill>
              </a:rPr>
              <a:t>*=		c *= x + 4; </a:t>
            </a:r>
            <a:r>
              <a:rPr lang="el-GR" sz="2400" kern="0" dirty="0">
                <a:solidFill>
                  <a:srgbClr val="000000"/>
                </a:solidFill>
                <a:cs typeface="Times New Roman" panose="02020603050405020304" pitchFamily="18" charset="0"/>
              </a:rPr>
              <a:t>≡</a:t>
            </a:r>
            <a:r>
              <a:rPr lang="el-GR" sz="2400" kern="0" dirty="0">
                <a:solidFill>
                  <a:srgbClr val="000000"/>
                </a:solidFill>
              </a:rPr>
              <a:t> </a:t>
            </a:r>
            <a:r>
              <a:rPr lang="el-GR" sz="2400" b="1" kern="0" dirty="0">
                <a:solidFill>
                  <a:srgbClr val="000000"/>
                </a:solidFill>
              </a:rPr>
              <a:t>c = c *(x + 4);</a:t>
            </a:r>
            <a:r>
              <a:rPr lang="el-GR" sz="2400" kern="0" dirty="0">
                <a:solidFill>
                  <a:srgbClr val="000000"/>
                </a:solidFill>
              </a:rPr>
              <a:t> </a:t>
            </a:r>
          </a:p>
          <a:p>
            <a:pPr marL="1001713" lvl="1" indent="-482600" defTabSz="1008063" fontAlgn="base">
              <a:spcAft>
                <a:spcPct val="0"/>
              </a:spcAft>
              <a:buClr>
                <a:srgbClr val="9BBB59">
                  <a:lumMod val="50000"/>
                </a:srgbClr>
              </a:buClr>
              <a:buSzPct val="75000"/>
              <a:buFont typeface="Wingdings" panose="05000000000000000000" pitchFamily="2" charset="2"/>
              <a:buChar char="n"/>
            </a:pPr>
            <a:r>
              <a:rPr lang="el-GR" sz="2400" kern="0" dirty="0">
                <a:solidFill>
                  <a:srgbClr val="000000"/>
                </a:solidFill>
              </a:rPr>
              <a:t>/</a:t>
            </a:r>
            <a:r>
              <a:rPr lang="fi-FI" sz="2400" kern="0" dirty="0">
                <a:solidFill>
                  <a:srgbClr val="000000"/>
                </a:solidFill>
              </a:rPr>
              <a:t>=</a:t>
            </a:r>
            <a:r>
              <a:rPr lang="el-GR" sz="2400" kern="0" dirty="0">
                <a:solidFill>
                  <a:srgbClr val="000000"/>
                </a:solidFill>
              </a:rPr>
              <a:t>		d /= 2; </a:t>
            </a:r>
            <a:r>
              <a:rPr lang="el-GR" sz="2400" kern="0" dirty="0">
                <a:solidFill>
                  <a:srgbClr val="000000"/>
                </a:solidFill>
                <a:cs typeface="Times New Roman" panose="02020603050405020304" pitchFamily="18" charset="0"/>
              </a:rPr>
              <a:t>≡</a:t>
            </a:r>
            <a:r>
              <a:rPr lang="el-GR" sz="2400" kern="0" dirty="0">
                <a:solidFill>
                  <a:srgbClr val="000000"/>
                </a:solidFill>
              </a:rPr>
              <a:t> </a:t>
            </a:r>
            <a:r>
              <a:rPr lang="el-GR" sz="2400" b="1" kern="0" dirty="0">
                <a:solidFill>
                  <a:srgbClr val="000000"/>
                </a:solidFill>
              </a:rPr>
              <a:t>d = d / 2;</a:t>
            </a:r>
          </a:p>
          <a:p>
            <a:pPr marL="1001713" lvl="1" indent="-482600" defTabSz="1008063" fontAlgn="base">
              <a:spcAft>
                <a:spcPct val="0"/>
              </a:spcAft>
              <a:buClr>
                <a:srgbClr val="9BBB59">
                  <a:lumMod val="50000"/>
                </a:srgbClr>
              </a:buClr>
              <a:buSzPct val="75000"/>
              <a:buFont typeface="Wingdings" panose="05000000000000000000" pitchFamily="2" charset="2"/>
              <a:buChar char="n"/>
            </a:pPr>
            <a:r>
              <a:rPr lang="el-GR" sz="2400" kern="0" dirty="0">
                <a:solidFill>
                  <a:srgbClr val="000000"/>
                </a:solidFill>
              </a:rPr>
              <a:t>%</a:t>
            </a:r>
            <a:r>
              <a:rPr lang="fi-FI" sz="2400" kern="0" dirty="0">
                <a:solidFill>
                  <a:srgbClr val="000000"/>
                </a:solidFill>
              </a:rPr>
              <a:t>=</a:t>
            </a:r>
          </a:p>
          <a:p>
            <a:endParaRPr lang="el-GR" dirty="0"/>
          </a:p>
        </p:txBody>
      </p:sp>
      <p:sp>
        <p:nvSpPr>
          <p:cNvPr id="3"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21</a:t>
            </a:fld>
            <a:endParaRPr lang="el-GR" sz="1400" dirty="0">
              <a:solidFill>
                <a:schemeClr val="tx1"/>
              </a:solidFill>
            </a:endParaRPr>
          </a:p>
        </p:txBody>
      </p:sp>
    </p:spTree>
    <p:extLst>
      <p:ext uri="{BB962C8B-B14F-4D97-AF65-F5344CB8AC3E}">
        <p14:creationId xmlns:p14="http://schemas.microsoft.com/office/powerpoint/2010/main" val="33144821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Αύξηση</a:t>
            </a:r>
            <a:r>
              <a:rPr lang="fi-FI" b="1" dirty="0"/>
              <a:t> </a:t>
            </a:r>
            <a:r>
              <a:rPr lang="fi-FI" b="1" dirty="0" smtClean="0"/>
              <a:t>⁄ </a:t>
            </a:r>
            <a:r>
              <a:rPr lang="el-GR" b="1" dirty="0"/>
              <a:t>Μείωση</a:t>
            </a:r>
            <a:r>
              <a:rPr lang="fi-FI" b="1" dirty="0"/>
              <a:t> </a:t>
            </a:r>
            <a:r>
              <a:rPr lang="fi-FI" b="1" dirty="0" smtClean="0"/>
              <a:t>(</a:t>
            </a:r>
            <a:r>
              <a:rPr lang="el-GR" b="1" dirty="0" smtClean="0"/>
              <a:t>σε </a:t>
            </a:r>
            <a:r>
              <a:rPr lang="fi-FI" b="1" dirty="0" smtClean="0"/>
              <a:t>int </a:t>
            </a:r>
            <a:r>
              <a:rPr lang="fi-FI" b="1" dirty="0"/>
              <a:t>- char) </a:t>
            </a:r>
            <a:endParaRPr lang="el-GR" b="1" dirty="0"/>
          </a:p>
        </p:txBody>
      </p:sp>
      <p:sp>
        <p:nvSpPr>
          <p:cNvPr id="3" name="Θέση περιεχομένου 1"/>
          <p:cNvSpPr>
            <a:spLocks noGrp="1"/>
          </p:cNvSpPr>
          <p:nvPr>
            <p:ph sz="half" idx="1"/>
          </p:nvPr>
        </p:nvSpPr>
        <p:spPr>
          <a:xfrm>
            <a:off x="457200" y="1600200"/>
            <a:ext cx="4038600" cy="4637112"/>
          </a:xfrm>
        </p:spPr>
        <p:txBody>
          <a:bodyPr>
            <a:normAutofit fontScale="55000" lnSpcReduction="20000"/>
          </a:bodyPr>
          <a:lstStyle/>
          <a:p>
            <a:pPr marL="517525" lvl="0" indent="-517525" defTabSz="1008063" fontAlgn="base">
              <a:spcAft>
                <a:spcPct val="0"/>
              </a:spcAft>
              <a:buClr>
                <a:srgbClr val="660000"/>
              </a:buClr>
              <a:buSzPct val="70000"/>
              <a:buFont typeface="Wingdings" panose="05000000000000000000" pitchFamily="2" charset="2"/>
              <a:buChar char="o"/>
            </a:pPr>
            <a:r>
              <a:rPr lang="el-GR" sz="5100" kern="0" dirty="0" smtClean="0">
                <a:solidFill>
                  <a:srgbClr val="000000"/>
                </a:solidFill>
              </a:rPr>
              <a:t>Η τιμή μίας μεταβλητής τύπου </a:t>
            </a:r>
            <a:r>
              <a:rPr lang="en-US" sz="5100" kern="0" dirty="0" err="1" smtClean="0">
                <a:solidFill>
                  <a:srgbClr val="000000"/>
                </a:solidFill>
              </a:rPr>
              <a:t>int</a:t>
            </a:r>
            <a:r>
              <a:rPr lang="en-US" sz="5100" kern="0" dirty="0" smtClean="0">
                <a:solidFill>
                  <a:srgbClr val="000000"/>
                </a:solidFill>
              </a:rPr>
              <a:t> </a:t>
            </a:r>
            <a:r>
              <a:rPr lang="el-GR" sz="5100" kern="0" dirty="0" smtClean="0">
                <a:solidFill>
                  <a:srgbClr val="000000"/>
                </a:solidFill>
              </a:rPr>
              <a:t>ή τύπου </a:t>
            </a:r>
            <a:r>
              <a:rPr lang="en-US" sz="5100" kern="0" dirty="0" smtClean="0">
                <a:solidFill>
                  <a:srgbClr val="000000"/>
                </a:solidFill>
              </a:rPr>
              <a:t>char</a:t>
            </a:r>
            <a:r>
              <a:rPr lang="el-GR" sz="5100" kern="0" dirty="0" smtClean="0">
                <a:solidFill>
                  <a:srgbClr val="000000"/>
                </a:solidFill>
              </a:rPr>
              <a:t>, μπορεί να μεταβληθεί κατά 1</a:t>
            </a:r>
            <a:r>
              <a:rPr lang="en-US" sz="5100" kern="0" dirty="0" smtClean="0">
                <a:solidFill>
                  <a:srgbClr val="000000"/>
                </a:solidFill>
              </a:rPr>
              <a:t>,</a:t>
            </a:r>
            <a:r>
              <a:rPr lang="el-GR" sz="5100" kern="0" dirty="0" smtClean="0">
                <a:solidFill>
                  <a:srgbClr val="000000"/>
                </a:solidFill>
              </a:rPr>
              <a:t> ανάλογα με τον τελεστή μείωσης ή αύξησης</a:t>
            </a:r>
            <a:r>
              <a:rPr lang="en-US" sz="5100" kern="0" dirty="0" smtClean="0">
                <a:solidFill>
                  <a:srgbClr val="000000"/>
                </a:solidFill>
              </a:rPr>
              <a:t>,</a:t>
            </a:r>
            <a:r>
              <a:rPr lang="el-GR" sz="5100" kern="0" dirty="0" smtClean="0">
                <a:solidFill>
                  <a:srgbClr val="000000"/>
                </a:solidFill>
              </a:rPr>
              <a:t> που την συνοδεύει.</a:t>
            </a:r>
            <a:endParaRPr lang="fi-FI" sz="5100" kern="0" dirty="0" smtClean="0">
              <a:solidFill>
                <a:srgbClr val="000000"/>
              </a:solidFill>
            </a:endParaRPr>
          </a:p>
          <a:p>
            <a:pPr lvl="0" defTabSz="1008063" fontAlgn="base">
              <a:spcAft>
                <a:spcPct val="0"/>
              </a:spcAft>
              <a:buClr>
                <a:schemeClr val="accent3">
                  <a:lumMod val="50000"/>
                </a:schemeClr>
              </a:buClr>
              <a:buSzPct val="85000"/>
              <a:buFont typeface="Wingdings" pitchFamily="2" charset="2"/>
              <a:buChar char="§"/>
            </a:pPr>
            <a:r>
              <a:rPr lang="fi-FI" sz="4400" kern="0" dirty="0" smtClean="0">
                <a:solidFill>
                  <a:srgbClr val="000000"/>
                </a:solidFill>
              </a:rPr>
              <a:t>a</a:t>
            </a:r>
            <a:r>
              <a:rPr lang="en-US" sz="4400" kern="0" dirty="0" smtClean="0">
                <a:solidFill>
                  <a:srgbClr val="000000"/>
                </a:solidFill>
              </a:rPr>
              <a:t>++</a:t>
            </a:r>
            <a:r>
              <a:rPr lang="fi-FI" sz="4400" kern="0" dirty="0" smtClean="0">
                <a:solidFill>
                  <a:srgbClr val="000000"/>
                </a:solidFill>
              </a:rPr>
              <a:t>; </a:t>
            </a:r>
            <a:r>
              <a:rPr lang="el-GR" sz="4400" kern="0" dirty="0">
                <a:solidFill>
                  <a:srgbClr val="000000"/>
                </a:solidFill>
              </a:rPr>
              <a:t>Αύξηση </a:t>
            </a:r>
            <a:r>
              <a:rPr lang="el-GR" sz="4400" kern="0" dirty="0" smtClean="0">
                <a:solidFill>
                  <a:srgbClr val="000000"/>
                </a:solidFill>
              </a:rPr>
              <a:t>μετά</a:t>
            </a:r>
            <a:r>
              <a:rPr lang="en-US" sz="4400" kern="0" dirty="0" smtClean="0">
                <a:solidFill>
                  <a:srgbClr val="000000"/>
                </a:solidFill>
              </a:rPr>
              <a:t>,</a:t>
            </a:r>
            <a:r>
              <a:rPr lang="fi-FI" sz="4400" kern="0" dirty="0" smtClean="0">
                <a:solidFill>
                  <a:srgbClr val="000000"/>
                </a:solidFill>
              </a:rPr>
              <a:t> </a:t>
            </a:r>
            <a:endParaRPr lang="fi-FI" sz="4400" kern="0" dirty="0">
              <a:solidFill>
                <a:srgbClr val="000000"/>
              </a:solidFill>
            </a:endParaRPr>
          </a:p>
          <a:p>
            <a:pPr lvl="0" defTabSz="1008063" fontAlgn="base">
              <a:spcAft>
                <a:spcPct val="0"/>
              </a:spcAft>
              <a:buClr>
                <a:schemeClr val="accent3">
                  <a:lumMod val="50000"/>
                </a:schemeClr>
              </a:buClr>
              <a:buSzPct val="85000"/>
              <a:buFont typeface="Wingdings" pitchFamily="2" charset="2"/>
              <a:buChar char="§"/>
            </a:pPr>
            <a:r>
              <a:rPr lang="fi-FI" sz="4400" kern="0" dirty="0" smtClean="0">
                <a:solidFill>
                  <a:srgbClr val="000000"/>
                </a:solidFill>
              </a:rPr>
              <a:t>++a</a:t>
            </a:r>
            <a:r>
              <a:rPr lang="fi-FI" sz="4400" kern="0" dirty="0">
                <a:solidFill>
                  <a:srgbClr val="000000"/>
                </a:solidFill>
              </a:rPr>
              <a:t>; </a:t>
            </a:r>
            <a:r>
              <a:rPr lang="el-GR" sz="4400" kern="0" dirty="0">
                <a:solidFill>
                  <a:srgbClr val="000000"/>
                </a:solidFill>
              </a:rPr>
              <a:t>Αύξηση </a:t>
            </a:r>
            <a:r>
              <a:rPr lang="el-GR" sz="4400" kern="0" dirty="0" smtClean="0">
                <a:solidFill>
                  <a:srgbClr val="000000"/>
                </a:solidFill>
              </a:rPr>
              <a:t>πριν,</a:t>
            </a:r>
            <a:endParaRPr lang="fi-FI" sz="4400" kern="0" dirty="0">
              <a:solidFill>
                <a:srgbClr val="000000"/>
              </a:solidFill>
            </a:endParaRPr>
          </a:p>
          <a:p>
            <a:pPr lvl="0" defTabSz="1008063" fontAlgn="base">
              <a:spcAft>
                <a:spcPct val="0"/>
              </a:spcAft>
              <a:buClr>
                <a:schemeClr val="accent3">
                  <a:lumMod val="50000"/>
                </a:schemeClr>
              </a:buClr>
              <a:buSzPct val="85000"/>
              <a:buFont typeface="Wingdings" pitchFamily="2" charset="2"/>
              <a:buChar char="§"/>
            </a:pPr>
            <a:r>
              <a:rPr lang="en-US" sz="4400" kern="0" dirty="0" smtClean="0">
                <a:solidFill>
                  <a:srgbClr val="000000"/>
                </a:solidFill>
              </a:rPr>
              <a:t>a</a:t>
            </a:r>
            <a:r>
              <a:rPr lang="el-GR" sz="4400" kern="0" dirty="0" smtClean="0">
                <a:solidFill>
                  <a:srgbClr val="000000"/>
                </a:solidFill>
              </a:rPr>
              <a:t>-</a:t>
            </a:r>
            <a:r>
              <a:rPr lang="en-US" sz="4400" kern="0" dirty="0" smtClean="0">
                <a:solidFill>
                  <a:srgbClr val="000000"/>
                </a:solidFill>
              </a:rPr>
              <a:t> </a:t>
            </a:r>
            <a:r>
              <a:rPr lang="el-GR" sz="4400" kern="0" dirty="0" smtClean="0">
                <a:solidFill>
                  <a:srgbClr val="000000"/>
                </a:solidFill>
              </a:rPr>
              <a:t>-</a:t>
            </a:r>
            <a:r>
              <a:rPr lang="fi-FI" sz="4400" kern="0" dirty="0" smtClean="0">
                <a:solidFill>
                  <a:srgbClr val="000000"/>
                </a:solidFill>
              </a:rPr>
              <a:t>; </a:t>
            </a:r>
            <a:r>
              <a:rPr lang="el-GR" sz="4400" kern="0" dirty="0">
                <a:solidFill>
                  <a:srgbClr val="000000"/>
                </a:solidFill>
              </a:rPr>
              <a:t>Μείωση </a:t>
            </a:r>
            <a:r>
              <a:rPr lang="el-GR" sz="4400" kern="0" dirty="0" smtClean="0">
                <a:solidFill>
                  <a:srgbClr val="000000"/>
                </a:solidFill>
              </a:rPr>
              <a:t>μετά,</a:t>
            </a:r>
            <a:endParaRPr lang="fi-FI" sz="4400" kern="0" dirty="0">
              <a:solidFill>
                <a:srgbClr val="000000"/>
              </a:solidFill>
            </a:endParaRPr>
          </a:p>
          <a:p>
            <a:pPr lvl="0" defTabSz="1008063" fontAlgn="base">
              <a:spcAft>
                <a:spcPct val="0"/>
              </a:spcAft>
              <a:buClr>
                <a:schemeClr val="accent3">
                  <a:lumMod val="50000"/>
                </a:schemeClr>
              </a:buClr>
              <a:buSzPct val="85000"/>
              <a:buFont typeface="Wingdings" pitchFamily="2" charset="2"/>
              <a:buChar char="§"/>
            </a:pPr>
            <a:r>
              <a:rPr lang="el-GR" sz="4400" kern="0" dirty="0" smtClean="0">
                <a:solidFill>
                  <a:srgbClr val="000000"/>
                </a:solidFill>
              </a:rPr>
              <a:t>-</a:t>
            </a:r>
            <a:r>
              <a:rPr lang="en-US" sz="4400" kern="0" dirty="0">
                <a:solidFill>
                  <a:srgbClr val="000000"/>
                </a:solidFill>
              </a:rPr>
              <a:t> </a:t>
            </a:r>
            <a:r>
              <a:rPr lang="el-GR" sz="4400" kern="0" dirty="0" smtClean="0">
                <a:solidFill>
                  <a:srgbClr val="000000"/>
                </a:solidFill>
              </a:rPr>
              <a:t>-</a:t>
            </a:r>
            <a:r>
              <a:rPr lang="fi-FI" sz="4400" kern="0" dirty="0" smtClean="0">
                <a:solidFill>
                  <a:srgbClr val="000000"/>
                </a:solidFill>
              </a:rPr>
              <a:t>a</a:t>
            </a:r>
            <a:r>
              <a:rPr lang="fi-FI" sz="4400" kern="0" dirty="0">
                <a:solidFill>
                  <a:srgbClr val="000000"/>
                </a:solidFill>
              </a:rPr>
              <a:t>; </a:t>
            </a:r>
            <a:r>
              <a:rPr lang="el-GR" sz="4400" kern="0" dirty="0">
                <a:solidFill>
                  <a:srgbClr val="000000"/>
                </a:solidFill>
              </a:rPr>
              <a:t>Μείωση </a:t>
            </a:r>
            <a:r>
              <a:rPr lang="el-GR" sz="4400" kern="0" dirty="0" smtClean="0">
                <a:solidFill>
                  <a:srgbClr val="000000"/>
                </a:solidFill>
              </a:rPr>
              <a:t>πριν.</a:t>
            </a:r>
            <a:endParaRPr lang="en-US" sz="4400" kern="0" dirty="0">
              <a:solidFill>
                <a:srgbClr val="000000"/>
              </a:solidFill>
            </a:endParaRPr>
          </a:p>
          <a:p>
            <a:pPr marL="0" indent="0">
              <a:buNone/>
            </a:pPr>
            <a:endParaRPr lang="el-GR" dirty="0"/>
          </a:p>
        </p:txBody>
      </p:sp>
      <p:sp>
        <p:nvSpPr>
          <p:cNvPr id="4" name="Θέση περιεχομένου 2"/>
          <p:cNvSpPr>
            <a:spLocks noGrp="1"/>
          </p:cNvSpPr>
          <p:nvPr>
            <p:ph sz="half" idx="2"/>
          </p:nvPr>
        </p:nvSpPr>
        <p:spPr>
          <a:xfrm>
            <a:off x="4648200" y="1600200"/>
            <a:ext cx="4038600" cy="4637112"/>
          </a:xfrm>
        </p:spPr>
        <p:txBody>
          <a:bodyPr>
            <a:normAutofit fontScale="55000" lnSpcReduction="20000"/>
          </a:bodyPr>
          <a:lstStyle/>
          <a:p>
            <a:pPr marL="517525" lvl="0" indent="-517525" defTabSz="1008063" fontAlgn="base">
              <a:spcAft>
                <a:spcPct val="0"/>
              </a:spcAft>
              <a:buClr>
                <a:srgbClr val="660000"/>
              </a:buClr>
              <a:buSzPct val="70000"/>
              <a:buFont typeface="Wingdings" panose="05000000000000000000" pitchFamily="2" charset="2"/>
              <a:buChar char="o"/>
            </a:pPr>
            <a:r>
              <a:rPr lang="el-GR" sz="5100" kern="0" dirty="0" smtClean="0">
                <a:solidFill>
                  <a:srgbClr val="000000"/>
                </a:solidFill>
              </a:rPr>
              <a:t>Εάν ο τελεστής βρίσκεται μετά την μεταβλητή, τότε, χρήση </a:t>
            </a:r>
            <a:r>
              <a:rPr lang="el-GR" sz="5100" kern="0" dirty="0">
                <a:solidFill>
                  <a:srgbClr val="000000"/>
                </a:solidFill>
              </a:rPr>
              <a:t>της τρέχουσας </a:t>
            </a:r>
            <a:r>
              <a:rPr lang="el-GR" sz="5100" kern="0" dirty="0" smtClean="0">
                <a:solidFill>
                  <a:srgbClr val="000000"/>
                </a:solidFill>
              </a:rPr>
              <a:t>τιμής</a:t>
            </a:r>
            <a:r>
              <a:rPr lang="en-US" sz="5100" kern="0" dirty="0" smtClean="0">
                <a:solidFill>
                  <a:srgbClr val="000000"/>
                </a:solidFill>
              </a:rPr>
              <a:t>,</a:t>
            </a:r>
            <a:r>
              <a:rPr lang="el-GR" sz="5100" kern="0" dirty="0" smtClean="0">
                <a:solidFill>
                  <a:srgbClr val="000000"/>
                </a:solidFill>
              </a:rPr>
              <a:t> </a:t>
            </a:r>
            <a:r>
              <a:rPr lang="el-GR" sz="5100" kern="0" dirty="0">
                <a:solidFill>
                  <a:srgbClr val="000000"/>
                </a:solidFill>
              </a:rPr>
              <a:t>και μετά αύξηση </a:t>
            </a:r>
            <a:r>
              <a:rPr lang="el-GR" sz="5100" kern="0" dirty="0" smtClean="0">
                <a:solidFill>
                  <a:srgbClr val="000000"/>
                </a:solidFill>
              </a:rPr>
              <a:t>⁄ </a:t>
            </a:r>
            <a:r>
              <a:rPr lang="el-GR" sz="5100" kern="0" dirty="0">
                <a:solidFill>
                  <a:srgbClr val="000000"/>
                </a:solidFill>
              </a:rPr>
              <a:t>μείωση της τιμής τους κατά </a:t>
            </a:r>
            <a:r>
              <a:rPr lang="el-GR" sz="5100" kern="0" dirty="0" smtClean="0">
                <a:solidFill>
                  <a:srgbClr val="000000"/>
                </a:solidFill>
              </a:rPr>
              <a:t>1. </a:t>
            </a:r>
          </a:p>
          <a:p>
            <a:pPr marL="517525" lvl="0" indent="-517525" defTabSz="1008063" fontAlgn="base">
              <a:spcAft>
                <a:spcPct val="0"/>
              </a:spcAft>
              <a:buClr>
                <a:srgbClr val="660000"/>
              </a:buClr>
              <a:buSzPct val="70000"/>
              <a:buFont typeface="Wingdings" panose="05000000000000000000" pitchFamily="2" charset="2"/>
              <a:buChar char="o"/>
            </a:pPr>
            <a:r>
              <a:rPr lang="el-GR" sz="5100" kern="0" dirty="0">
                <a:solidFill>
                  <a:srgbClr val="000000"/>
                </a:solidFill>
              </a:rPr>
              <a:t>Ε</a:t>
            </a:r>
            <a:r>
              <a:rPr lang="el-GR" sz="5100" kern="0" dirty="0" smtClean="0">
                <a:solidFill>
                  <a:srgbClr val="000000"/>
                </a:solidFill>
              </a:rPr>
              <a:t>άν ο τελεστής είναι πριν,</a:t>
            </a:r>
            <a:r>
              <a:rPr lang="fi-FI" sz="5100" kern="0" dirty="0" smtClean="0">
                <a:solidFill>
                  <a:srgbClr val="000000"/>
                </a:solidFill>
              </a:rPr>
              <a:t> </a:t>
            </a:r>
            <a:r>
              <a:rPr lang="el-GR" sz="5100" kern="0" dirty="0" smtClean="0">
                <a:solidFill>
                  <a:srgbClr val="000000"/>
                </a:solidFill>
              </a:rPr>
              <a:t>τότε, αύξηση ⁄ μείωση </a:t>
            </a:r>
            <a:r>
              <a:rPr lang="el-GR" sz="5100" kern="0" dirty="0">
                <a:solidFill>
                  <a:srgbClr val="000000"/>
                </a:solidFill>
              </a:rPr>
              <a:t>της τιμής τους κατά </a:t>
            </a:r>
            <a:r>
              <a:rPr lang="el-GR" sz="5100" kern="0" dirty="0" smtClean="0">
                <a:solidFill>
                  <a:srgbClr val="000000"/>
                </a:solidFill>
              </a:rPr>
              <a:t>1</a:t>
            </a:r>
            <a:r>
              <a:rPr lang="en-US" sz="5100" kern="0" dirty="0" smtClean="0">
                <a:solidFill>
                  <a:srgbClr val="000000"/>
                </a:solidFill>
              </a:rPr>
              <a:t>,</a:t>
            </a:r>
            <a:r>
              <a:rPr lang="el-GR" sz="5100" kern="0" dirty="0" smtClean="0">
                <a:solidFill>
                  <a:srgbClr val="000000"/>
                </a:solidFill>
              </a:rPr>
              <a:t> </a:t>
            </a:r>
            <a:r>
              <a:rPr lang="el-GR" sz="5100" kern="0" dirty="0">
                <a:solidFill>
                  <a:srgbClr val="000000"/>
                </a:solidFill>
              </a:rPr>
              <a:t>και μετά χρήση της αλλαγμένης πλέον τιμής τους.</a:t>
            </a:r>
            <a:endParaRPr lang="en-US" sz="51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20915094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Συνδυασμός </a:t>
            </a:r>
            <a:r>
              <a:rPr lang="el-GR" b="1" dirty="0" smtClean="0"/>
              <a:t>τελεστών</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Αντί για</a:t>
            </a:r>
            <a:r>
              <a:rPr lang="en-US" sz="3000" kern="0" dirty="0">
                <a:solidFill>
                  <a:srgbClr val="000000"/>
                </a:solidFill>
              </a:rPr>
              <a:t>  a = a + 3; </a:t>
            </a:r>
            <a:r>
              <a:rPr lang="el-GR" sz="3000" kern="0" dirty="0">
                <a:solidFill>
                  <a:srgbClr val="000000"/>
                </a:solidFill>
              </a:rPr>
              <a:t>μ</a:t>
            </a:r>
            <a:r>
              <a:rPr lang="el-GR" sz="3000" kern="0" dirty="0" smtClean="0">
                <a:solidFill>
                  <a:srgbClr val="000000"/>
                </a:solidFill>
              </a:rPr>
              <a:t>πορούμε να γράψουμε </a:t>
            </a:r>
            <a:r>
              <a:rPr lang="en-US" sz="3000" b="1" kern="0" dirty="0" smtClean="0">
                <a:solidFill>
                  <a:srgbClr val="C00000"/>
                </a:solidFill>
              </a:rPr>
              <a:t>a </a:t>
            </a:r>
            <a:r>
              <a:rPr lang="en-US" sz="3000" b="1" kern="0" dirty="0">
                <a:solidFill>
                  <a:srgbClr val="C00000"/>
                </a:solidFill>
              </a:rPr>
              <a:t>+= 3;</a:t>
            </a:r>
            <a:r>
              <a:rPr lang="en-US" sz="3000" kern="0" dirty="0">
                <a:solidFill>
                  <a:srgbClr val="C00000"/>
                </a:solidFill>
              </a:rPr>
              <a:t> </a:t>
            </a:r>
            <a:r>
              <a:rPr lang="en-US" sz="3000" kern="0" dirty="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το οποίο προσθέτει </a:t>
            </a:r>
            <a:r>
              <a:rPr lang="el-GR" sz="3000" kern="0" dirty="0">
                <a:solidFill>
                  <a:srgbClr val="000000"/>
                </a:solidFill>
                <a:sym typeface="Wingdings" panose="05000000000000000000" pitchFamily="2" charset="2"/>
              </a:rPr>
              <a:t>την τιμή που υπάρχει </a:t>
            </a:r>
            <a:r>
              <a:rPr lang="el-GR" sz="3000" kern="0" dirty="0" smtClean="0">
                <a:solidFill>
                  <a:srgbClr val="000000"/>
                </a:solidFill>
                <a:sym typeface="Wingdings" panose="05000000000000000000" pitchFamily="2" charset="2"/>
              </a:rPr>
              <a:t>δεξιά</a:t>
            </a:r>
            <a:r>
              <a:rPr lang="en-US" sz="3000" kern="0" dirty="0" smtClean="0">
                <a:solidFill>
                  <a:srgbClr val="000000"/>
                </a:solidFill>
                <a:sym typeface="Wingdings" panose="05000000000000000000" pitchFamily="2" charset="2"/>
              </a:rPr>
              <a:t>,</a:t>
            </a:r>
            <a:r>
              <a:rPr lang="el-GR" sz="3000" kern="0" dirty="0" smtClean="0">
                <a:solidFill>
                  <a:srgbClr val="000000"/>
                </a:solidFill>
                <a:sym typeface="Wingdings" panose="05000000000000000000" pitchFamily="2" charset="2"/>
              </a:rPr>
              <a:t> </a:t>
            </a:r>
            <a:r>
              <a:rPr lang="el-GR" sz="3000" kern="0" dirty="0">
                <a:solidFill>
                  <a:srgbClr val="000000"/>
                </a:solidFill>
                <a:sym typeface="Wingdings" panose="05000000000000000000" pitchFamily="2" charset="2"/>
              </a:rPr>
              <a:t>στην τρέχουσα τιμή της μεταβλητής </a:t>
            </a:r>
            <a:r>
              <a:rPr lang="el-GR" sz="3000" kern="0" dirty="0" smtClean="0">
                <a:solidFill>
                  <a:srgbClr val="000000"/>
                </a:solidFill>
                <a:sym typeface="Wingdings" panose="05000000000000000000" pitchFamily="2" charset="2"/>
              </a:rPr>
              <a:t>αριστερά.</a:t>
            </a:r>
            <a:endParaRPr lang="en-US" sz="3000" kern="0" dirty="0">
              <a:solidFill>
                <a:srgbClr val="000000"/>
              </a:solidFill>
              <a:sym typeface="Wingdings" panose="05000000000000000000" pitchFamily="2" charset="2"/>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smtClean="0">
                <a:solidFill>
                  <a:srgbClr val="000000"/>
                </a:solidFill>
                <a:sym typeface="Wingdings" panose="05000000000000000000" pitchFamily="2" charset="2"/>
              </a:rPr>
              <a:t>Υπάρχουν πέντε </a:t>
            </a:r>
            <a:r>
              <a:rPr lang="el-GR" sz="3000" kern="0" dirty="0">
                <a:solidFill>
                  <a:srgbClr val="000000"/>
                </a:solidFill>
                <a:sym typeface="Wingdings" panose="05000000000000000000" pitchFamily="2" charset="2"/>
              </a:rPr>
              <a:t>συνδυασμοί τελεστών</a:t>
            </a:r>
            <a:r>
              <a:rPr lang="en-US" sz="3000" kern="0" dirty="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1) </a:t>
            </a:r>
            <a:r>
              <a:rPr lang="en-US" sz="3000" kern="0" dirty="0" smtClean="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2) </a:t>
            </a:r>
            <a:r>
              <a:rPr lang="en-US" sz="3000" kern="0" dirty="0" smtClean="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3) </a:t>
            </a:r>
            <a:r>
              <a:rPr lang="en-US" sz="3000" kern="0" dirty="0" smtClean="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4) </a:t>
            </a:r>
            <a:r>
              <a:rPr lang="en-US" sz="3000" kern="0" dirty="0" smtClean="0">
                <a:solidFill>
                  <a:srgbClr val="000000"/>
                </a:solidFill>
                <a:sym typeface="Wingdings" panose="05000000000000000000" pitchFamily="2" charset="2"/>
              </a:rPr>
              <a:t>/</a:t>
            </a:r>
            <a:r>
              <a:rPr lang="el-GR" sz="3000" kern="0" dirty="0" smtClean="0">
                <a:solidFill>
                  <a:srgbClr val="000000"/>
                </a:solidFill>
                <a:sym typeface="Wingdings" panose="05000000000000000000" pitchFamily="2" charset="2"/>
              </a:rPr>
              <a:t>=</a:t>
            </a:r>
            <a:r>
              <a:rPr lang="en-US" sz="3000" kern="0" dirty="0" smtClean="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5) </a:t>
            </a:r>
            <a:r>
              <a:rPr lang="en-US" sz="3000" kern="0" dirty="0" smtClean="0">
                <a:solidFill>
                  <a:srgbClr val="000000"/>
                </a:solidFill>
                <a:sym typeface="Wingdings" panose="05000000000000000000" pitchFamily="2" charset="2"/>
              </a:rPr>
              <a:t>%=</a:t>
            </a:r>
            <a:r>
              <a:rPr lang="el-GR" sz="3000" kern="0" dirty="0" smtClean="0">
                <a:solidFill>
                  <a:srgbClr val="000000"/>
                </a:solidFill>
                <a:sym typeface="Wingdings" panose="05000000000000000000" pitchFamily="2" charset="2"/>
              </a:rPr>
              <a:t>,</a:t>
            </a:r>
            <a:r>
              <a:rPr lang="en-US" sz="3000" kern="0" dirty="0" smtClean="0">
                <a:solidFill>
                  <a:srgbClr val="000000"/>
                </a:solidFill>
                <a:sym typeface="Wingdings" panose="05000000000000000000" pitchFamily="2" charset="2"/>
              </a:rPr>
              <a:t> </a:t>
            </a:r>
            <a:r>
              <a:rPr lang="el-GR" sz="3000" kern="0" dirty="0" smtClean="0">
                <a:solidFill>
                  <a:srgbClr val="000000"/>
                </a:solidFill>
                <a:sym typeface="Wingdings" panose="05000000000000000000" pitchFamily="2" charset="2"/>
              </a:rPr>
              <a:t>που αντιστοιχούν στις</a:t>
            </a:r>
            <a:r>
              <a:rPr lang="en-US" sz="3000" kern="0" dirty="0" smtClean="0">
                <a:solidFill>
                  <a:srgbClr val="000000"/>
                </a:solidFill>
                <a:sym typeface="Wingdings" panose="05000000000000000000" pitchFamily="2" charset="2"/>
              </a:rPr>
              <a:t> 5 </a:t>
            </a:r>
            <a:r>
              <a:rPr lang="el-GR" sz="3000" kern="0" dirty="0" smtClean="0">
                <a:solidFill>
                  <a:srgbClr val="000000"/>
                </a:solidFill>
                <a:sym typeface="Wingdings" panose="05000000000000000000" pitchFamily="2" charset="2"/>
              </a:rPr>
              <a:t>αριθμητικές πράξεις</a:t>
            </a:r>
            <a:r>
              <a:rPr lang="en-US" sz="3000" kern="0" dirty="0" smtClean="0">
                <a:solidFill>
                  <a:srgbClr val="000000"/>
                </a:solidFill>
                <a:sym typeface="Wingdings" panose="05000000000000000000" pitchFamily="2" charset="2"/>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smtClean="0">
                <a:solidFill>
                  <a:srgbClr val="000000"/>
                </a:solidFill>
                <a:sym typeface="Wingdings" panose="05000000000000000000" pitchFamily="2" charset="2"/>
              </a:rPr>
              <a:t>Παραδείγματα</a:t>
            </a:r>
            <a:r>
              <a:rPr lang="en-US" sz="3000" kern="0" dirty="0">
                <a:solidFill>
                  <a:srgbClr val="000000"/>
                </a:solidFill>
                <a:sym typeface="Wingdings" panose="05000000000000000000" pitchFamily="2" charset="2"/>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600" kern="0" dirty="0">
                <a:solidFill>
                  <a:srgbClr val="000000"/>
                </a:solidFill>
                <a:sym typeface="Wingdings" panose="05000000000000000000" pitchFamily="2" charset="2"/>
              </a:rPr>
              <a:t>b -= 20;  	</a:t>
            </a:r>
            <a:r>
              <a:rPr lang="el-GR" sz="2600" kern="0" dirty="0" smtClean="0">
                <a:solidFill>
                  <a:srgbClr val="000000"/>
                </a:solidFill>
                <a:sym typeface="Wingdings" panose="05000000000000000000" pitchFamily="2" charset="2"/>
              </a:rPr>
              <a:t>Ισοδυναμεί με: </a:t>
            </a:r>
            <a:r>
              <a:rPr lang="en-US" sz="2600" kern="0" dirty="0" smtClean="0">
                <a:solidFill>
                  <a:srgbClr val="000000"/>
                </a:solidFill>
                <a:sym typeface="Wingdings" panose="05000000000000000000" pitchFamily="2" charset="2"/>
              </a:rPr>
              <a:t>b </a:t>
            </a:r>
            <a:r>
              <a:rPr lang="en-US" sz="2600" kern="0" dirty="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b</a:t>
            </a:r>
            <a:r>
              <a:rPr lang="el-GR" sz="2600" kern="0" dirty="0" smtClean="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20</a:t>
            </a:r>
            <a:r>
              <a:rPr lang="en-US" sz="2600" kern="0" dirty="0">
                <a:solidFill>
                  <a:srgbClr val="000000"/>
                </a:solidFill>
                <a:sym typeface="Wingdings" panose="05000000000000000000" pitchFamily="2" charset="2"/>
              </a:rPr>
              <a:t>; </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600" kern="0" dirty="0">
                <a:solidFill>
                  <a:srgbClr val="000000"/>
                </a:solidFill>
                <a:sym typeface="Wingdings" panose="05000000000000000000" pitchFamily="2" charset="2"/>
              </a:rPr>
              <a:t>c *= (</a:t>
            </a:r>
            <a:r>
              <a:rPr lang="en-US" sz="2600" kern="0" dirty="0" smtClean="0">
                <a:solidFill>
                  <a:srgbClr val="000000"/>
                </a:solidFill>
                <a:sym typeface="Wingdings" panose="05000000000000000000" pitchFamily="2" charset="2"/>
              </a:rPr>
              <a:t>a</a:t>
            </a:r>
            <a:r>
              <a:rPr lang="el-GR" sz="2600" kern="0" dirty="0" smtClean="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b</a:t>
            </a:r>
            <a:r>
              <a:rPr lang="en-US" sz="2600" kern="0" dirty="0">
                <a:solidFill>
                  <a:srgbClr val="000000"/>
                </a:solidFill>
                <a:sym typeface="Wingdings" panose="05000000000000000000" pitchFamily="2" charset="2"/>
              </a:rPr>
              <a:t>);   	</a:t>
            </a:r>
            <a:r>
              <a:rPr lang="el-GR" sz="2600" kern="0" dirty="0" smtClean="0">
                <a:solidFill>
                  <a:srgbClr val="000000"/>
                </a:solidFill>
                <a:sym typeface="Wingdings" panose="05000000000000000000" pitchFamily="2" charset="2"/>
              </a:rPr>
              <a:t>Ισοδυναμεί με: </a:t>
            </a:r>
            <a:r>
              <a:rPr lang="en-US" sz="2600" kern="0" dirty="0" smtClean="0">
                <a:solidFill>
                  <a:srgbClr val="000000"/>
                </a:solidFill>
                <a:sym typeface="Wingdings" panose="05000000000000000000" pitchFamily="2" charset="2"/>
              </a:rPr>
              <a:t>c </a:t>
            </a:r>
            <a:r>
              <a:rPr lang="en-US" sz="2600" kern="0" dirty="0">
                <a:solidFill>
                  <a:srgbClr val="000000"/>
                </a:solidFill>
                <a:sym typeface="Wingdings" panose="05000000000000000000" pitchFamily="2" charset="2"/>
              </a:rPr>
              <a:t>= c * (</a:t>
            </a:r>
            <a:r>
              <a:rPr lang="en-US" sz="2600" kern="0" dirty="0" smtClean="0">
                <a:solidFill>
                  <a:srgbClr val="000000"/>
                </a:solidFill>
                <a:sym typeface="Wingdings" panose="05000000000000000000" pitchFamily="2" charset="2"/>
              </a:rPr>
              <a:t>a</a:t>
            </a:r>
            <a:r>
              <a:rPr lang="el-GR" sz="2600" kern="0" dirty="0" smtClean="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 </a:t>
            </a:r>
            <a:r>
              <a:rPr lang="en-US" sz="2600" kern="0" dirty="0" smtClean="0">
                <a:solidFill>
                  <a:srgbClr val="000000"/>
                </a:solidFill>
                <a:sym typeface="Wingdings" panose="05000000000000000000" pitchFamily="2" charset="2"/>
              </a:rPr>
              <a:t>b</a:t>
            </a:r>
            <a:r>
              <a:rPr lang="en-US" sz="2600" kern="0" dirty="0">
                <a:solidFill>
                  <a:srgbClr val="000000"/>
                </a:solidFill>
                <a:sym typeface="Wingdings" panose="05000000000000000000" pitchFamily="2" charset="2"/>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600" kern="0" dirty="0">
                <a:solidFill>
                  <a:srgbClr val="000000"/>
                </a:solidFill>
                <a:sym typeface="Wingdings" panose="05000000000000000000" pitchFamily="2" charset="2"/>
              </a:rPr>
              <a:t>m </a:t>
            </a:r>
            <a:r>
              <a:rPr lang="en-US" sz="2600" kern="0" dirty="0" smtClean="0">
                <a:solidFill>
                  <a:srgbClr val="000000"/>
                </a:solidFill>
                <a:sym typeface="Wingdings" panose="05000000000000000000" pitchFamily="2" charset="2"/>
              </a:rPr>
              <a:t>/</a:t>
            </a:r>
            <a:r>
              <a:rPr lang="el-GR" sz="2600" kern="0" dirty="0" smtClean="0">
                <a:solidFill>
                  <a:srgbClr val="000000"/>
                </a:solidFill>
                <a:sym typeface="Wingdings" panose="05000000000000000000" pitchFamily="2" charset="2"/>
              </a:rPr>
              <a:t>=</a:t>
            </a:r>
            <a:r>
              <a:rPr lang="en-US" sz="2600" kern="0" dirty="0" smtClean="0">
                <a:solidFill>
                  <a:srgbClr val="000000"/>
                </a:solidFill>
                <a:sym typeface="Wingdings" panose="05000000000000000000" pitchFamily="2" charset="2"/>
              </a:rPr>
              <a:t> </a:t>
            </a:r>
            <a:r>
              <a:rPr lang="en-US" sz="2600" kern="0" dirty="0">
                <a:solidFill>
                  <a:srgbClr val="000000"/>
                </a:solidFill>
                <a:sym typeface="Wingdings" panose="05000000000000000000" pitchFamily="2" charset="2"/>
              </a:rPr>
              <a:t>2;		</a:t>
            </a:r>
            <a:r>
              <a:rPr lang="el-GR" sz="2600" kern="0" dirty="0" smtClean="0">
                <a:solidFill>
                  <a:srgbClr val="000000"/>
                </a:solidFill>
                <a:sym typeface="Wingdings" panose="05000000000000000000" pitchFamily="2" charset="2"/>
              </a:rPr>
              <a:t>Ισοδυναμεί με: </a:t>
            </a:r>
            <a:r>
              <a:rPr lang="en-US" sz="2600" kern="0" dirty="0" smtClean="0">
                <a:solidFill>
                  <a:srgbClr val="000000"/>
                </a:solidFill>
                <a:sym typeface="Wingdings" panose="05000000000000000000" pitchFamily="2" charset="2"/>
              </a:rPr>
              <a:t>m </a:t>
            </a:r>
            <a:r>
              <a:rPr lang="en-US" sz="2600" kern="0" dirty="0">
                <a:solidFill>
                  <a:srgbClr val="000000"/>
                </a:solidFill>
                <a:sym typeface="Wingdings" panose="05000000000000000000" pitchFamily="2" charset="2"/>
              </a:rPr>
              <a:t>= m / 2; </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1959805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Παραδείγματα με τελεστές</a:t>
            </a:r>
            <a:endParaRPr lang="el-GR" b="1" dirty="0"/>
          </a:p>
        </p:txBody>
      </p:sp>
      <p:sp>
        <p:nvSpPr>
          <p:cNvPr id="3" name="Θέση περιεχομένου 1"/>
          <p:cNvSpPr>
            <a:spLocks noGrp="1"/>
          </p:cNvSpPr>
          <p:nvPr>
            <p:ph sz="half" idx="1"/>
          </p:nvPr>
        </p:nvSpPr>
        <p:spPr>
          <a:xfrm>
            <a:off x="457200" y="1600200"/>
            <a:ext cx="4038600" cy="4565104"/>
          </a:xfrm>
        </p:spPr>
        <p:txBody>
          <a:bodyPr>
            <a:normAutofit fontScale="85000" lnSpcReduction="20000"/>
          </a:bodyPr>
          <a:lstStyle/>
          <a:p>
            <a:pPr marL="504000" lvl="0" indent="-457200" defTabSz="1008063" fontAlgn="base">
              <a:lnSpc>
                <a:spcPct val="110000"/>
              </a:lnSpc>
              <a:spcBef>
                <a:spcPts val="0"/>
              </a:spcBef>
              <a:spcAft>
                <a:spcPct val="0"/>
              </a:spcAft>
              <a:buClr>
                <a:srgbClr val="660000"/>
              </a:buClr>
              <a:buSzPct val="70000"/>
              <a:buFont typeface="Wingdings" panose="05000000000000000000" pitchFamily="2" charset="2"/>
              <a:buChar char="o"/>
            </a:pPr>
            <a:r>
              <a:rPr lang="el-GR" kern="0" dirty="0" smtClean="0">
                <a:solidFill>
                  <a:srgbClr val="000000"/>
                </a:solidFill>
              </a:rPr>
              <a:t>Με μεταβλητή,  </a:t>
            </a:r>
            <a:r>
              <a:rPr lang="fi-FI" kern="0" dirty="0" smtClean="0">
                <a:solidFill>
                  <a:srgbClr val="000000"/>
                </a:solidFill>
              </a:rPr>
              <a:t>int a</a:t>
            </a:r>
            <a:r>
              <a:rPr lang="el-GR" kern="0" dirty="0" smtClean="0">
                <a:solidFill>
                  <a:srgbClr val="000000"/>
                </a:solidFill>
              </a:rPr>
              <a:t> </a:t>
            </a:r>
            <a:r>
              <a:rPr lang="fi-FI" kern="0" dirty="0" smtClean="0">
                <a:solidFill>
                  <a:srgbClr val="000000"/>
                </a:solidFill>
              </a:rPr>
              <a:t>=</a:t>
            </a:r>
            <a:r>
              <a:rPr lang="el-GR" kern="0" dirty="0" smtClean="0">
                <a:solidFill>
                  <a:srgbClr val="000000"/>
                </a:solidFill>
              </a:rPr>
              <a:t> </a:t>
            </a:r>
            <a:r>
              <a:rPr lang="fi-FI" kern="0" dirty="0" smtClean="0">
                <a:solidFill>
                  <a:srgbClr val="000000"/>
                </a:solidFill>
              </a:rPr>
              <a:t>2</a:t>
            </a:r>
            <a:r>
              <a:rPr lang="fi-FI" kern="0" dirty="0">
                <a:solidFill>
                  <a:srgbClr val="000000"/>
                </a:solidFill>
              </a:rPr>
              <a:t>;  </a:t>
            </a:r>
          </a:p>
          <a:p>
            <a:pPr marL="504000" lvl="0" indent="-457200" defTabSz="1008063" fontAlgn="base">
              <a:lnSpc>
                <a:spcPct val="820000"/>
              </a:lnSpc>
              <a:spcBef>
                <a:spcPts val="0"/>
              </a:spcBef>
              <a:spcAft>
                <a:spcPct val="0"/>
              </a:spcAft>
              <a:buClr>
                <a:srgbClr val="660000"/>
              </a:buClr>
              <a:buSzPct val="70000"/>
              <a:buFont typeface="Wingdings" panose="05000000000000000000" pitchFamily="2" charset="2"/>
              <a:buChar char="o"/>
            </a:pPr>
            <a:r>
              <a:rPr lang="el-GR" kern="0" dirty="0" smtClean="0">
                <a:solidFill>
                  <a:srgbClr val="000000"/>
                </a:solidFill>
              </a:rPr>
              <a:t>Και μεταβλητή,  </a:t>
            </a:r>
            <a:r>
              <a:rPr lang="fi-FI" kern="0" dirty="0" smtClean="0">
                <a:solidFill>
                  <a:srgbClr val="000000"/>
                </a:solidFill>
              </a:rPr>
              <a:t>int x</a:t>
            </a:r>
            <a:r>
              <a:rPr lang="el-GR" kern="0" dirty="0" smtClean="0">
                <a:solidFill>
                  <a:srgbClr val="000000"/>
                </a:solidFill>
              </a:rPr>
              <a:t> </a:t>
            </a:r>
            <a:r>
              <a:rPr lang="fi-FI" kern="0" dirty="0" smtClean="0">
                <a:solidFill>
                  <a:srgbClr val="000000"/>
                </a:solidFill>
              </a:rPr>
              <a:t>=</a:t>
            </a:r>
            <a:r>
              <a:rPr lang="el-GR" kern="0" dirty="0" smtClean="0">
                <a:solidFill>
                  <a:srgbClr val="000000"/>
                </a:solidFill>
              </a:rPr>
              <a:t> </a:t>
            </a:r>
            <a:r>
              <a:rPr lang="fi-FI" kern="0" dirty="0" smtClean="0">
                <a:solidFill>
                  <a:srgbClr val="000000"/>
                </a:solidFill>
              </a:rPr>
              <a:t>10</a:t>
            </a:r>
            <a:r>
              <a:rPr lang="el-GR" kern="0" dirty="0" smtClean="0">
                <a:solidFill>
                  <a:srgbClr val="000000"/>
                </a:solidFill>
              </a:rPr>
              <a:t>;</a:t>
            </a:r>
          </a:p>
        </p:txBody>
      </p:sp>
      <p:sp>
        <p:nvSpPr>
          <p:cNvPr id="4" name="Θέση περιεχομένου 2"/>
          <p:cNvSpPr>
            <a:spLocks noGrp="1"/>
          </p:cNvSpPr>
          <p:nvPr>
            <p:ph sz="half" idx="2"/>
          </p:nvPr>
        </p:nvSpPr>
        <p:spPr/>
        <p:txBody>
          <a:bodyPr>
            <a:normAutofit fontScale="85000" lnSpcReduction="20000"/>
          </a:bodyPr>
          <a:lstStyle/>
          <a:p>
            <a:pPr marL="517525" lvl="0" indent="-517525" defTabSz="1008063" fontAlgn="base">
              <a:spcAft>
                <a:spcPct val="0"/>
              </a:spcAft>
              <a:buClr>
                <a:srgbClr val="660000"/>
              </a:buClr>
              <a:buSzPct val="70000"/>
              <a:buFont typeface="Wingdings" panose="05000000000000000000" pitchFamily="2" charset="2"/>
              <a:buChar char="o"/>
            </a:pPr>
            <a:r>
              <a:rPr lang="el-GR" sz="3300" kern="0" dirty="0" smtClean="0">
                <a:solidFill>
                  <a:srgbClr val="000000"/>
                </a:solidFill>
              </a:rPr>
              <a:t>b = 2 *(a++);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el-GR" sz="2800" kern="0" dirty="0" smtClean="0">
                <a:solidFill>
                  <a:srgbClr val="000000"/>
                </a:solidFill>
              </a:rPr>
              <a:t>Αποτέλεσμα:  a = 2,    b = 4</a:t>
            </a:r>
            <a:r>
              <a:rPr lang="en-US" sz="2800" kern="0" dirty="0" smtClean="0">
                <a:solidFill>
                  <a:srgbClr val="000000"/>
                </a:solidFill>
              </a:rPr>
              <a:t>,</a:t>
            </a:r>
            <a:endParaRPr lang="el-GR" sz="2800" kern="0" dirty="0" smtClean="0">
              <a:solidFill>
                <a:srgbClr val="000000"/>
              </a:solidFill>
            </a:endParaRPr>
          </a:p>
          <a:p>
            <a:pPr marL="517525" lvl="0" indent="-517525" defTabSz="1008063" fontAlgn="base">
              <a:spcAft>
                <a:spcPct val="0"/>
              </a:spcAft>
              <a:buClr>
                <a:srgbClr val="660000"/>
              </a:buClr>
              <a:buSzPct val="70000"/>
              <a:buFont typeface="Wingdings" panose="05000000000000000000" pitchFamily="2" charset="2"/>
              <a:buChar char="o"/>
            </a:pPr>
            <a:r>
              <a:rPr lang="el-GR" sz="3300" kern="0" dirty="0" smtClean="0">
                <a:solidFill>
                  <a:srgbClr val="000000"/>
                </a:solidFill>
              </a:rPr>
              <a:t>b = 2 *(++a);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el-GR" sz="2800" kern="0" dirty="0" smtClean="0">
                <a:solidFill>
                  <a:srgbClr val="000000"/>
                </a:solidFill>
              </a:rPr>
              <a:t>Αποτέλεσμα: a = 3,     b = 6</a:t>
            </a:r>
            <a:r>
              <a:rPr lang="en-US" sz="2800" kern="0" dirty="0" smtClean="0">
                <a:solidFill>
                  <a:srgbClr val="000000"/>
                </a:solidFill>
              </a:rPr>
              <a:t>,</a:t>
            </a:r>
            <a:endParaRPr lang="el-GR" sz="2800" kern="0" dirty="0" smtClean="0">
              <a:solidFill>
                <a:srgbClr val="000000"/>
              </a:solidFill>
            </a:endParaRPr>
          </a:p>
          <a:p>
            <a:pPr marL="517525" lvl="0" indent="-517525" defTabSz="1008063" fontAlgn="base">
              <a:spcAft>
                <a:spcPct val="0"/>
              </a:spcAft>
              <a:buClr>
                <a:srgbClr val="660000"/>
              </a:buClr>
              <a:buSzPct val="70000"/>
              <a:buFont typeface="Wingdings" panose="05000000000000000000" pitchFamily="2" charset="2"/>
              <a:buChar char="o"/>
            </a:pPr>
            <a:r>
              <a:rPr lang="el-GR" sz="3300" kern="0" dirty="0" smtClean="0">
                <a:solidFill>
                  <a:srgbClr val="000000"/>
                </a:solidFill>
              </a:rPr>
              <a:t>x *= (a++);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el-GR" sz="2800" kern="0" dirty="0" smtClean="0">
                <a:solidFill>
                  <a:srgbClr val="000000"/>
                </a:solidFill>
              </a:rPr>
              <a:t>Αποτέλεσμα: x = 20 ,   a = 2</a:t>
            </a:r>
            <a:r>
              <a:rPr lang="en-US" sz="2800" kern="0" dirty="0" smtClean="0">
                <a:solidFill>
                  <a:srgbClr val="000000"/>
                </a:solidFill>
              </a:rPr>
              <a:t>,</a:t>
            </a:r>
            <a:endParaRPr lang="el-GR" sz="2800" kern="0" dirty="0" smtClean="0">
              <a:solidFill>
                <a:srgbClr val="000000"/>
              </a:solidFill>
            </a:endParaRPr>
          </a:p>
          <a:p>
            <a:pPr marL="517525" lvl="0" indent="-517525" defTabSz="1008063" fontAlgn="base">
              <a:spcAft>
                <a:spcPct val="0"/>
              </a:spcAft>
              <a:buClr>
                <a:srgbClr val="660000"/>
              </a:buClr>
              <a:buSzPct val="70000"/>
              <a:buFont typeface="Wingdings" panose="05000000000000000000" pitchFamily="2" charset="2"/>
              <a:buChar char="o"/>
            </a:pPr>
            <a:r>
              <a:rPr lang="el-GR" sz="3300" kern="0" dirty="0" smtClean="0">
                <a:solidFill>
                  <a:srgbClr val="000000"/>
                </a:solidFill>
              </a:rPr>
              <a:t>x *= (++a);</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el-GR" sz="2800" kern="0" dirty="0" smtClean="0">
                <a:solidFill>
                  <a:srgbClr val="000000"/>
                </a:solidFill>
              </a:rPr>
              <a:t>Αποτέλεσμα: x = 30 ,   a = 3</a:t>
            </a:r>
            <a:r>
              <a:rPr lang="en-US" sz="2800" kern="0" dirty="0">
                <a:solidFill>
                  <a:srgbClr val="000000"/>
                </a:solidFill>
              </a:rPr>
              <a:t>.</a:t>
            </a:r>
            <a:endParaRPr lang="el-GR" sz="2800" kern="0" dirty="0" smtClean="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24</a:t>
            </a:fld>
            <a:endParaRPr lang="el-GR" sz="1400" dirty="0">
              <a:solidFill>
                <a:schemeClr val="tx1"/>
              </a:solidFill>
            </a:endParaRPr>
          </a:p>
        </p:txBody>
      </p:sp>
      <p:pic>
        <p:nvPicPr>
          <p:cNvPr id="7"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8553465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b="1" dirty="0"/>
              <a:t>Προσωρινή </a:t>
            </a:r>
            <a:r>
              <a:rPr lang="el-GR" sz="3200" b="1" dirty="0" smtClean="0"/>
              <a:t>μετατροπή </a:t>
            </a:r>
            <a:r>
              <a:rPr lang="el-GR" sz="3200" b="1" dirty="0"/>
              <a:t>τ</a:t>
            </a:r>
            <a:r>
              <a:rPr lang="el-GR" sz="3200" b="1" dirty="0" smtClean="0"/>
              <a:t>ύπου </a:t>
            </a:r>
            <a:r>
              <a:rPr lang="el-GR" sz="3200" b="1" dirty="0"/>
              <a:t>δ</a:t>
            </a:r>
            <a:r>
              <a:rPr lang="el-GR" sz="3200" b="1" dirty="0" smtClean="0"/>
              <a:t>εδομένων </a:t>
            </a:r>
            <a:r>
              <a:rPr lang="el-GR" sz="3200" b="1" dirty="0"/>
              <a:t>(</a:t>
            </a:r>
            <a:r>
              <a:rPr lang="fi-FI" sz="3200" b="1" dirty="0"/>
              <a:t>Type </a:t>
            </a:r>
            <a:r>
              <a:rPr lang="en-US" sz="3200" b="1" dirty="0" smtClean="0"/>
              <a:t>c</a:t>
            </a:r>
            <a:r>
              <a:rPr lang="fi-FI" sz="3200" b="1" dirty="0" smtClean="0"/>
              <a:t>onversion </a:t>
            </a:r>
            <a:r>
              <a:rPr lang="fi-FI" sz="3200" b="1" dirty="0"/>
              <a:t>: Casting </a:t>
            </a:r>
            <a:r>
              <a:rPr lang="fi-FI" sz="3200" b="1" dirty="0" smtClean="0"/>
              <a:t>method</a:t>
            </a:r>
            <a:r>
              <a:rPr lang="el-GR" sz="3200" b="1" dirty="0"/>
              <a:t>)</a:t>
            </a:r>
          </a:p>
        </p:txBody>
      </p:sp>
      <p:sp>
        <p:nvSpPr>
          <p:cNvPr id="3" name="Θέση περιεχομένου 1"/>
          <p:cNvSpPr>
            <a:spLocks noGrp="1"/>
          </p:cNvSpPr>
          <p:nvPr>
            <p:ph sz="half" idx="1"/>
            <p:custDataLst>
              <p:tags r:id="rId1"/>
            </p:custDataLst>
          </p:nvPr>
        </p:nvSpPr>
        <p:spPr>
          <a:xfrm>
            <a:off x="457200" y="1600200"/>
            <a:ext cx="3322712" cy="4525963"/>
          </a:xfrm>
        </p:spPr>
        <p:txBody>
          <a:bodyPr>
            <a:normAutofit lnSpcReduction="10000"/>
          </a:bodyPr>
          <a:lstStyle/>
          <a:p>
            <a:pPr marL="517525" lvl="0" indent="-517525" defTabSz="1008063" fontAlgn="base">
              <a:lnSpc>
                <a:spcPct val="90000"/>
              </a:lnSpc>
              <a:spcAft>
                <a:spcPct val="0"/>
              </a:spcAft>
              <a:buClr>
                <a:srgbClr val="660000"/>
              </a:buClr>
              <a:buSzPct val="70000"/>
              <a:buFont typeface="Wingdings" panose="05000000000000000000" pitchFamily="2" charset="2"/>
              <a:buChar char="o"/>
            </a:pPr>
            <a:r>
              <a:rPr lang="en-US" sz="3200" kern="0" dirty="0" err="1" smtClean="0">
                <a:solidFill>
                  <a:srgbClr val="000000"/>
                </a:solidFill>
              </a:rPr>
              <a:t>int</a:t>
            </a:r>
            <a:r>
              <a:rPr lang="en-US" sz="3200" kern="0" dirty="0" smtClean="0">
                <a:solidFill>
                  <a:srgbClr val="000000"/>
                </a:solidFill>
              </a:rPr>
              <a:t> a = 7;</a:t>
            </a:r>
          </a:p>
          <a:p>
            <a:pPr marL="517525" lvl="0" indent="-517525" defTabSz="1008063" fontAlgn="base">
              <a:lnSpc>
                <a:spcPct val="90000"/>
              </a:lnSpc>
              <a:spcAft>
                <a:spcPct val="0"/>
              </a:spcAft>
              <a:buClr>
                <a:srgbClr val="660000"/>
              </a:buClr>
              <a:buSzPct val="70000"/>
              <a:buFont typeface="Wingdings" panose="05000000000000000000" pitchFamily="2" charset="2"/>
              <a:buChar char="o"/>
            </a:pPr>
            <a:r>
              <a:rPr lang="en-US" sz="3200" kern="0" dirty="0" smtClean="0">
                <a:solidFill>
                  <a:srgbClr val="000000"/>
                </a:solidFill>
              </a:rPr>
              <a:t>float b;</a:t>
            </a:r>
          </a:p>
          <a:p>
            <a:pPr marL="517525" lvl="0" indent="-517525" defTabSz="1008063" fontAlgn="base">
              <a:lnSpc>
                <a:spcPct val="90000"/>
              </a:lnSpc>
              <a:spcAft>
                <a:spcPct val="0"/>
              </a:spcAft>
              <a:buClr>
                <a:srgbClr val="660000"/>
              </a:buClr>
              <a:buSzPct val="70000"/>
              <a:buFont typeface="Wingdings" panose="05000000000000000000" pitchFamily="2" charset="2"/>
              <a:buChar char="o"/>
            </a:pPr>
            <a:endParaRPr lang="en-US" sz="3200" kern="0" dirty="0" smtClean="0">
              <a:solidFill>
                <a:srgbClr val="000000"/>
              </a:solidFill>
            </a:endParaRPr>
          </a:p>
          <a:p>
            <a:pPr marL="517525" lvl="0" indent="-517525" defTabSz="1008063" fontAlgn="base">
              <a:lnSpc>
                <a:spcPct val="90000"/>
              </a:lnSpc>
              <a:spcAft>
                <a:spcPct val="0"/>
              </a:spcAft>
              <a:buClr>
                <a:srgbClr val="660000"/>
              </a:buClr>
              <a:buSzPct val="70000"/>
              <a:buFont typeface="Wingdings" panose="05000000000000000000" pitchFamily="2" charset="2"/>
              <a:buChar char="o"/>
            </a:pPr>
            <a:r>
              <a:rPr lang="en-US" sz="3200" kern="0" dirty="0" smtClean="0">
                <a:solidFill>
                  <a:srgbClr val="000000"/>
                </a:solidFill>
              </a:rPr>
              <a:t>b = a / 2; </a:t>
            </a:r>
          </a:p>
          <a:p>
            <a:pPr marL="917575" lvl="1" indent="-517525" defTabSz="1008063" fontAlgn="base">
              <a:lnSpc>
                <a:spcPct val="90000"/>
              </a:lnSpc>
              <a:spcAft>
                <a:spcPct val="0"/>
              </a:spcAft>
              <a:buClr>
                <a:schemeClr val="accent3">
                  <a:lumMod val="50000"/>
                </a:schemeClr>
              </a:buClr>
              <a:buSzPct val="110000"/>
              <a:buFont typeface="Wingdings" pitchFamily="2" charset="2"/>
              <a:buChar char="§"/>
            </a:pPr>
            <a:r>
              <a:rPr lang="en-US" sz="2800" kern="0" dirty="0" smtClean="0">
                <a:solidFill>
                  <a:srgbClr val="000000"/>
                </a:solidFill>
              </a:rPr>
              <a:t>b = 3,</a:t>
            </a:r>
          </a:p>
          <a:p>
            <a:pPr marL="517525" lvl="0" indent="-517525" defTabSz="1008063" fontAlgn="base">
              <a:lnSpc>
                <a:spcPct val="90000"/>
              </a:lnSpc>
              <a:spcAft>
                <a:spcPct val="0"/>
              </a:spcAft>
              <a:buClr>
                <a:srgbClr val="660000"/>
              </a:buClr>
              <a:buSzPct val="70000"/>
              <a:buFont typeface="Wingdings" panose="05000000000000000000" pitchFamily="2" charset="2"/>
              <a:buChar char="o"/>
            </a:pPr>
            <a:endParaRPr lang="en-US" sz="3200" kern="0" dirty="0" smtClean="0">
              <a:solidFill>
                <a:srgbClr val="000000"/>
              </a:solidFill>
            </a:endParaRPr>
          </a:p>
          <a:p>
            <a:pPr marL="517525" lvl="0" indent="-517525" defTabSz="1008063" fontAlgn="base">
              <a:lnSpc>
                <a:spcPct val="90000"/>
              </a:lnSpc>
              <a:spcAft>
                <a:spcPct val="0"/>
              </a:spcAft>
              <a:buClr>
                <a:srgbClr val="660000"/>
              </a:buClr>
              <a:buSzPct val="70000"/>
              <a:buFont typeface="Wingdings" panose="05000000000000000000" pitchFamily="2" charset="2"/>
              <a:buChar char="o"/>
            </a:pPr>
            <a:r>
              <a:rPr lang="en-US" sz="3200" kern="0" dirty="0" smtClean="0">
                <a:solidFill>
                  <a:srgbClr val="000000"/>
                </a:solidFill>
              </a:rPr>
              <a:t>b = (float) a / 2</a:t>
            </a:r>
            <a:r>
              <a:rPr lang="en-US" sz="3500" kern="0" dirty="0" smtClean="0">
                <a:solidFill>
                  <a:srgbClr val="000000"/>
                </a:solidFill>
              </a:rPr>
              <a:t>;</a:t>
            </a:r>
          </a:p>
          <a:p>
            <a:pPr marL="917575" lvl="1" indent="-517525" defTabSz="1008063" fontAlgn="base">
              <a:lnSpc>
                <a:spcPct val="90000"/>
              </a:lnSpc>
              <a:spcAft>
                <a:spcPct val="0"/>
              </a:spcAft>
              <a:buClr>
                <a:schemeClr val="accent3">
                  <a:lumMod val="50000"/>
                </a:schemeClr>
              </a:buClr>
              <a:buSzPct val="110000"/>
              <a:buFont typeface="Wingdings" pitchFamily="2" charset="2"/>
              <a:buChar char="§"/>
            </a:pPr>
            <a:r>
              <a:rPr lang="en-US" sz="2800" kern="0" dirty="0" smtClean="0">
                <a:solidFill>
                  <a:srgbClr val="000000"/>
                </a:solidFill>
              </a:rPr>
              <a:t>b = 3.5</a:t>
            </a:r>
          </a:p>
          <a:p>
            <a:pPr marL="0" indent="0">
              <a:buNone/>
            </a:pPr>
            <a:endParaRPr lang="en-US" dirty="0"/>
          </a:p>
        </p:txBody>
      </p:sp>
      <p:sp>
        <p:nvSpPr>
          <p:cNvPr id="4" name="Θέση περιεχομένου 2"/>
          <p:cNvSpPr>
            <a:spLocks noGrp="1"/>
          </p:cNvSpPr>
          <p:nvPr>
            <p:ph sz="half" idx="2"/>
          </p:nvPr>
        </p:nvSpPr>
        <p:spPr>
          <a:xfrm>
            <a:off x="3851920" y="1600200"/>
            <a:ext cx="4834880" cy="4525963"/>
          </a:xfrm>
        </p:spPr>
        <p:txBody>
          <a:bodyPr>
            <a:normAutofit lnSpcReduction="10000"/>
          </a:bodyPr>
          <a:lstStyle/>
          <a:p>
            <a:pPr marL="517525" lvl="0" indent="-517525" defTabSz="1008063" fontAlgn="base">
              <a:lnSpc>
                <a:spcPct val="80000"/>
              </a:lnSpc>
              <a:spcAft>
                <a:spcPct val="0"/>
              </a:spcAft>
              <a:buClr>
                <a:srgbClr val="660000"/>
              </a:buClr>
              <a:buSzPct val="70000"/>
              <a:buFont typeface="Wingdings" panose="05000000000000000000" pitchFamily="2" charset="2"/>
              <a:buChar char="o"/>
            </a:pPr>
            <a:r>
              <a:rPr lang="el-GR" kern="0" dirty="0">
                <a:solidFill>
                  <a:srgbClr val="000000"/>
                </a:solidFill>
              </a:rPr>
              <a:t>Η λύση είναι η χρήση μιας </a:t>
            </a:r>
            <a:r>
              <a:rPr lang="el-GR" kern="0" dirty="0" smtClean="0">
                <a:solidFill>
                  <a:srgbClr val="000000"/>
                </a:solidFill>
              </a:rPr>
              <a:t>μεθόδου</a:t>
            </a:r>
            <a:r>
              <a:rPr lang="en-US" kern="0" dirty="0" smtClean="0">
                <a:solidFill>
                  <a:srgbClr val="000000"/>
                </a:solidFill>
              </a:rPr>
              <a:t>,</a:t>
            </a:r>
            <a:r>
              <a:rPr lang="el-GR" kern="0" dirty="0" smtClean="0">
                <a:solidFill>
                  <a:srgbClr val="000000"/>
                </a:solidFill>
              </a:rPr>
              <a:t> </a:t>
            </a:r>
            <a:r>
              <a:rPr lang="el-GR" kern="0" dirty="0">
                <a:solidFill>
                  <a:srgbClr val="000000"/>
                </a:solidFill>
              </a:rPr>
              <a:t>που ονομάζεται </a:t>
            </a:r>
            <a:r>
              <a:rPr lang="fi-FI" b="1" kern="0" dirty="0" smtClean="0">
                <a:solidFill>
                  <a:srgbClr val="C00000"/>
                </a:solidFill>
              </a:rPr>
              <a:t>casting,</a:t>
            </a:r>
            <a:r>
              <a:rPr lang="fi-FI" kern="0" dirty="0" smtClean="0">
                <a:solidFill>
                  <a:srgbClr val="000000"/>
                </a:solidFill>
              </a:rPr>
              <a:t> </a:t>
            </a:r>
            <a:r>
              <a:rPr lang="el-GR" kern="0" dirty="0">
                <a:solidFill>
                  <a:srgbClr val="000000"/>
                </a:solidFill>
              </a:rPr>
              <a:t>η οποία προσωρινά θεωρεί μια τιμή σαν διαφορετικού τύπου (από αυτόν που αρχικά δηλώθηκε)</a:t>
            </a:r>
            <a:r>
              <a:rPr lang="fi-FI" kern="0" dirty="0">
                <a:solidFill>
                  <a:srgbClr val="000000"/>
                </a:solidFill>
              </a:rPr>
              <a:t>. </a:t>
            </a:r>
          </a:p>
          <a:p>
            <a:pPr marL="517525" lvl="0" indent="-517525" defTabSz="1008063" fontAlgn="base">
              <a:lnSpc>
                <a:spcPct val="80000"/>
              </a:lnSpc>
              <a:spcAft>
                <a:spcPct val="0"/>
              </a:spcAft>
              <a:buClr>
                <a:srgbClr val="660000"/>
              </a:buClr>
              <a:buSzPct val="70000"/>
              <a:buFont typeface="Wingdings" panose="05000000000000000000" pitchFamily="2" charset="2"/>
              <a:buChar char="o"/>
            </a:pPr>
            <a:r>
              <a:rPr lang="el-GR" b="1" kern="0" dirty="0">
                <a:solidFill>
                  <a:srgbClr val="000000"/>
                </a:solidFill>
              </a:rPr>
              <a:t>Η μέθοδος </a:t>
            </a:r>
            <a:r>
              <a:rPr lang="fi-FI" b="1" kern="0" dirty="0" smtClean="0">
                <a:solidFill>
                  <a:srgbClr val="C00000"/>
                </a:solidFill>
              </a:rPr>
              <a:t>cast</a:t>
            </a:r>
            <a:r>
              <a:rPr lang="el-GR" b="1" kern="0" dirty="0" smtClean="0"/>
              <a:t>,</a:t>
            </a:r>
            <a:r>
              <a:rPr lang="fi-FI" b="1" kern="0" dirty="0" smtClean="0">
                <a:solidFill>
                  <a:srgbClr val="000000"/>
                </a:solidFill>
              </a:rPr>
              <a:t> </a:t>
            </a:r>
            <a:r>
              <a:rPr lang="el-GR" b="1" kern="0" dirty="0">
                <a:solidFill>
                  <a:srgbClr val="000000"/>
                </a:solidFill>
              </a:rPr>
              <a:t>λειτουργεί εάν τοποθετήσουμε σε </a:t>
            </a:r>
            <a:r>
              <a:rPr lang="el-GR" b="1" kern="0" dirty="0" smtClean="0">
                <a:solidFill>
                  <a:srgbClr val="000000"/>
                </a:solidFill>
              </a:rPr>
              <a:t>παρένθεση</a:t>
            </a:r>
            <a:r>
              <a:rPr lang="en-US" b="1" kern="0" dirty="0" smtClean="0">
                <a:solidFill>
                  <a:srgbClr val="000000"/>
                </a:solidFill>
              </a:rPr>
              <a:t>,</a:t>
            </a:r>
            <a:r>
              <a:rPr lang="el-GR" b="1" kern="0" dirty="0" smtClean="0">
                <a:solidFill>
                  <a:srgbClr val="000000"/>
                </a:solidFill>
              </a:rPr>
              <a:t> </a:t>
            </a:r>
            <a:r>
              <a:rPr lang="el-GR" b="1" kern="0" dirty="0">
                <a:solidFill>
                  <a:srgbClr val="000000"/>
                </a:solidFill>
              </a:rPr>
              <a:t>τον επιθυμητό τύπο </a:t>
            </a:r>
            <a:r>
              <a:rPr lang="el-GR" b="1" kern="0" dirty="0" smtClean="0">
                <a:solidFill>
                  <a:srgbClr val="000000"/>
                </a:solidFill>
              </a:rPr>
              <a:t>δεδομένων</a:t>
            </a:r>
            <a:r>
              <a:rPr lang="en-US" b="1" kern="0" dirty="0" smtClean="0">
                <a:solidFill>
                  <a:srgbClr val="000000"/>
                </a:solidFill>
              </a:rPr>
              <a:t>,</a:t>
            </a:r>
            <a:r>
              <a:rPr lang="el-GR" b="1" kern="0" dirty="0" smtClean="0">
                <a:solidFill>
                  <a:srgbClr val="000000"/>
                </a:solidFill>
              </a:rPr>
              <a:t> </a:t>
            </a:r>
            <a:r>
              <a:rPr lang="el-GR" b="1" kern="0" dirty="0">
                <a:solidFill>
                  <a:srgbClr val="000000"/>
                </a:solidFill>
              </a:rPr>
              <a:t>ακριβώς μπροστά από την τιμή που θέλουμε να αλλάξουμε.</a:t>
            </a:r>
            <a:endParaRPr lang="en-US" b="1"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30635479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496944" cy="1143000"/>
          </a:xfrm>
        </p:spPr>
        <p:txBody>
          <a:bodyPr>
            <a:noAutofit/>
          </a:bodyPr>
          <a:lstStyle/>
          <a:p>
            <a:r>
              <a:rPr lang="el-GR" sz="4000" b="1" dirty="0"/>
              <a:t>Γρήγορος </a:t>
            </a:r>
            <a:r>
              <a:rPr lang="el-GR" sz="4000" b="1" dirty="0" smtClean="0"/>
              <a:t>πίνακας </a:t>
            </a:r>
            <a:r>
              <a:rPr lang="el-GR" sz="4000" b="1" dirty="0"/>
              <a:t>α</a:t>
            </a:r>
            <a:r>
              <a:rPr lang="el-GR" sz="4000" b="1" dirty="0" smtClean="0"/>
              <a:t>ναφοράς </a:t>
            </a:r>
            <a:r>
              <a:rPr lang="el-GR" sz="4000" b="1" dirty="0"/>
              <a:t>σ</a:t>
            </a:r>
            <a:r>
              <a:rPr lang="el-GR" sz="4000" b="1" dirty="0" smtClean="0"/>
              <a:t>ύνταξης</a:t>
            </a:r>
            <a:endParaRPr lang="el-GR" sz="4000" b="1" dirty="0"/>
          </a:p>
        </p:txBody>
      </p:sp>
      <p:graphicFrame>
        <p:nvGraphicFramePr>
          <p:cNvPr id="5" name="Πίνακας 1" descr="Πίνακας. Πρώτη γραμμή. Ενέργεια, αριθμητικοί τελεστές. Σύνταξη, συν, πλην, επί, διά, τοις εκατό. Παραδείγματα: Πρώτο παράδειγμα, φι πι άλφα, = αξία * 0.21. Δεύτερο παράδειγμα, υπόλοιπο =, a % 10. Τρίτο παράδειγμα, μέση τιμή =, a + b + c, / 3.&#10;Δεύτερη γραμμή. Ενέργεια, τελεστές αύξησης μείωσης. Σύνταξη, συν συν, και πλην πλην. Παραδείγματα: Για αύξηση τιμής, b συν συν, και για μείωση τιμής, b πλην πλην.&#10;Τρίτη γραμμή. Ενέργεια, συνδυασμός τελεστών. Σύνταξη, + =, -=, * =, / =, % =. Παραδείγματα:  Πρώτο παράδειγμα,  a + = 10. Δεύτερο παράδειγμα,  b * = 2.&#10;Τέταρτη γραμμή. Ενέργεια, casting. Σύνταξη, παρένθεση, ο επιθυμητός τύπος δεδομένου που θέλουμε να δώσουμε στην τιμή, κλείσιμο παρένθεσης. Παράδειγμα: Μέση τιμή =, παρένθεση float, κλείσιμο παρένθεσης, a+ b+ c, / 3. &#10;"/>
          <p:cNvGraphicFramePr>
            <a:graphicFrameLocks/>
          </p:cNvGraphicFramePr>
          <p:nvPr>
            <p:custDataLst>
              <p:tags r:id="rId2"/>
            </p:custDataLst>
            <p:extLst>
              <p:ext uri="{D42A27DB-BD31-4B8C-83A1-F6EECF244321}">
                <p14:modId xmlns:p14="http://schemas.microsoft.com/office/powerpoint/2010/main" val="2617828249"/>
              </p:ext>
            </p:extLst>
          </p:nvPr>
        </p:nvGraphicFramePr>
        <p:xfrm>
          <a:off x="467250" y="1253110"/>
          <a:ext cx="8099623" cy="4768178"/>
        </p:xfrm>
        <a:graphic>
          <a:graphicData uri="http://schemas.openxmlformats.org/drawingml/2006/table">
            <a:tbl>
              <a:tblPr firstRow="1" firstCol="1"/>
              <a:tblGrid>
                <a:gridCol w="2699875"/>
                <a:gridCol w="1541975"/>
                <a:gridCol w="3857773"/>
              </a:tblGrid>
              <a:tr h="41096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rPr>
                        <a:t>Ενέργεια</a:t>
                      </a:r>
                      <a:endParaRPr kumimoji="0" lang="en-US" sz="2000" b="1" i="0" u="none" strike="noStrike" cap="none" normalizeH="0" baseline="0" dirty="0" smtClean="0">
                        <a:ln>
                          <a:noFill/>
                        </a:ln>
                        <a:solidFill>
                          <a:schemeClr val="tx1"/>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rPr>
                        <a:t>Σύνταξη</a:t>
                      </a:r>
                      <a:endParaRPr kumimoji="0" lang="en-US" sz="2000" b="1" i="0" u="none" strike="noStrike" cap="none" normalizeH="0" baseline="0" dirty="0" smtClean="0">
                        <a:ln>
                          <a:noFill/>
                        </a:ln>
                        <a:solidFill>
                          <a:schemeClr val="tx1"/>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mn-lt"/>
                        </a:rPr>
                        <a:t>Παραδείγματα</a:t>
                      </a:r>
                      <a:endParaRPr kumimoji="0" lang="en-US" sz="2000" b="1" i="0" u="none" strike="noStrike" cap="none" normalizeH="0" baseline="0" dirty="0" smtClean="0">
                        <a:ln>
                          <a:noFill/>
                        </a:ln>
                        <a:solidFill>
                          <a:schemeClr val="tx1"/>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618977">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mn-lt"/>
                        </a:rPr>
                        <a:t>Αριθμητικοί τελεστές</a:t>
                      </a:r>
                      <a:endParaRPr kumimoji="0" lang="en-US" sz="2000" b="0" i="0" u="none" strike="noStrike" cap="none" normalizeH="0" baseline="0" dirty="0" smtClean="0">
                        <a:ln>
                          <a:noFill/>
                        </a:ln>
                        <a:solidFill>
                          <a:srgbClr val="000000"/>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FPA = </a:t>
                      </a:r>
                      <a:r>
                        <a:rPr kumimoji="0" lang="el-GR" sz="2000" b="0" i="0" u="none" strike="noStrike" cap="none" normalizeH="0" baseline="0" noProof="0" dirty="0" err="1" smtClean="0">
                          <a:ln>
                            <a:noFill/>
                          </a:ln>
                          <a:solidFill>
                            <a:srgbClr val="000000"/>
                          </a:solidFill>
                          <a:effectLst/>
                          <a:latin typeface="+mn-lt"/>
                        </a:rPr>
                        <a:t>axia</a:t>
                      </a:r>
                      <a:r>
                        <a:rPr kumimoji="0" lang="el-GR" sz="2000" b="0" i="0" u="none" strike="noStrike" cap="none" normalizeH="0" baseline="0" noProof="0" dirty="0" smtClean="0">
                          <a:ln>
                            <a:noFill/>
                          </a:ln>
                          <a:solidFill>
                            <a:srgbClr val="000000"/>
                          </a:solidFill>
                          <a:effectLst/>
                          <a:latin typeface="+mn-lt"/>
                        </a:rPr>
                        <a:t> * 0.21;</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err="1" smtClean="0">
                          <a:ln>
                            <a:noFill/>
                          </a:ln>
                          <a:solidFill>
                            <a:srgbClr val="000000"/>
                          </a:solidFill>
                          <a:effectLst/>
                          <a:latin typeface="+mn-lt"/>
                        </a:rPr>
                        <a:t>ypoloipo</a:t>
                      </a:r>
                      <a:r>
                        <a:rPr kumimoji="0" lang="el-GR" sz="2000" b="0" i="0" u="none" strike="noStrike" cap="none" normalizeH="0" baseline="0" noProof="0" dirty="0" smtClean="0">
                          <a:ln>
                            <a:noFill/>
                          </a:ln>
                          <a:solidFill>
                            <a:srgbClr val="000000"/>
                          </a:solidFill>
                          <a:effectLst/>
                          <a:latin typeface="+mn-lt"/>
                        </a:rPr>
                        <a:t> = a % 10;</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err="1" smtClean="0">
                          <a:ln>
                            <a:noFill/>
                          </a:ln>
                          <a:solidFill>
                            <a:srgbClr val="000000"/>
                          </a:solidFill>
                          <a:effectLst/>
                          <a:latin typeface="+mn-lt"/>
                        </a:rPr>
                        <a:t>Mesi_timi</a:t>
                      </a:r>
                      <a:r>
                        <a:rPr kumimoji="0" lang="el-GR" sz="2000" b="0" i="0" u="none" strike="noStrike" cap="none" normalizeH="0" baseline="0" noProof="0" dirty="0" smtClean="0">
                          <a:ln>
                            <a:noFill/>
                          </a:ln>
                          <a:solidFill>
                            <a:srgbClr val="000000"/>
                          </a:solidFill>
                          <a:effectLst/>
                          <a:latin typeface="+mn-lt"/>
                        </a:rPr>
                        <a:t> = (a + b + c) / 3;</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70828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mn-lt"/>
                        </a:rPr>
                        <a:t>Αύξησης / Μείωσης τελεστές</a:t>
                      </a:r>
                      <a:r>
                        <a:rPr kumimoji="0" lang="en-US" sz="2000" b="0" i="0" u="none" strike="noStrike" cap="none" normalizeH="0" baseline="0" dirty="0" smtClean="0">
                          <a:ln>
                            <a:noFill/>
                          </a:ln>
                          <a:solidFill>
                            <a:srgbClr val="000000"/>
                          </a:solidFill>
                          <a:effectLst/>
                          <a:latin typeface="+mn-lt"/>
                        </a:rPr>
                        <a:t> </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b++;</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b--;</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1618977">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mn-lt"/>
                        </a:rPr>
                        <a:t>Συνδυασμός τελεστών</a:t>
                      </a:r>
                      <a:endParaRPr kumimoji="0" lang="en-US" sz="2000" b="0" i="0" u="none" strike="noStrike" cap="none" normalizeH="0" baseline="0" dirty="0" smtClean="0">
                        <a:ln>
                          <a:noFill/>
                        </a:ln>
                        <a:solidFill>
                          <a:srgbClr val="000000"/>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 += 10;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b*= 2;</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41096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err="1" smtClean="0">
                          <a:ln>
                            <a:noFill/>
                          </a:ln>
                          <a:solidFill>
                            <a:srgbClr val="000000"/>
                          </a:solidFill>
                          <a:effectLst/>
                          <a:latin typeface="+mn-lt"/>
                        </a:rPr>
                        <a:t>Casting</a:t>
                      </a:r>
                      <a:endParaRPr kumimoji="0" lang="el-GR" sz="2000" b="0" i="0" u="none" strike="noStrike" cap="none" normalizeH="0" baseline="0" noProof="0" dirty="0" smtClean="0">
                        <a:ln>
                          <a:noFill/>
                        </a:ln>
                        <a:solidFill>
                          <a:srgbClr val="000000"/>
                        </a:solidFill>
                        <a:effectLst/>
                        <a:latin typeface="+mn-lt"/>
                      </a:endParaRP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r>
                        <a:rPr kumimoji="0" lang="el-GR" sz="2000" b="0" i="0" u="none" strike="noStrike" cap="none" normalizeH="0" baseline="0" noProof="0" dirty="0" err="1" smtClean="0">
                          <a:ln>
                            <a:noFill/>
                          </a:ln>
                          <a:solidFill>
                            <a:srgbClr val="000000"/>
                          </a:solidFill>
                          <a:effectLst/>
                          <a:latin typeface="+mn-lt"/>
                        </a:rPr>
                        <a:t>type</a:t>
                      </a:r>
                      <a:r>
                        <a:rPr kumimoji="0" lang="el-GR" sz="2000" b="0" i="0" u="none" strike="noStrike" cap="none" normalizeH="0" baseline="0" noProof="0" dirty="0" smtClean="0">
                          <a:ln>
                            <a:noFill/>
                          </a:ln>
                          <a:solidFill>
                            <a:srgbClr val="000000"/>
                          </a:solidFill>
                          <a:effectLst/>
                          <a:latin typeface="+mn-lt"/>
                        </a:rPr>
                        <a:t>)</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err="1" smtClean="0">
                          <a:ln>
                            <a:noFill/>
                          </a:ln>
                          <a:solidFill>
                            <a:srgbClr val="000000"/>
                          </a:solidFill>
                          <a:effectLst/>
                          <a:latin typeface="+mn-lt"/>
                        </a:rPr>
                        <a:t>Mesi_timi</a:t>
                      </a:r>
                      <a:r>
                        <a:rPr kumimoji="0" lang="el-GR" sz="2000" b="0" i="0" u="none" strike="noStrike" cap="none" normalizeH="0" baseline="0" noProof="0" dirty="0" smtClean="0">
                          <a:ln>
                            <a:noFill/>
                          </a:ln>
                          <a:solidFill>
                            <a:srgbClr val="000000"/>
                          </a:solidFill>
                          <a:effectLst/>
                          <a:latin typeface="+mn-lt"/>
                        </a:rPr>
                        <a:t> = (</a:t>
                      </a:r>
                      <a:r>
                        <a:rPr kumimoji="0" lang="el-GR" sz="2000" b="0" i="0" u="none" strike="noStrike" cap="none" normalizeH="0" baseline="0" noProof="0" dirty="0" err="1" smtClean="0">
                          <a:ln>
                            <a:noFill/>
                          </a:ln>
                          <a:solidFill>
                            <a:srgbClr val="000000"/>
                          </a:solidFill>
                          <a:effectLst/>
                          <a:latin typeface="+mn-lt"/>
                        </a:rPr>
                        <a:t>float</a:t>
                      </a:r>
                      <a:r>
                        <a:rPr kumimoji="0" lang="el-GR" sz="2000" b="0" i="0" u="none" strike="noStrike" cap="none" normalizeH="0" baseline="0" noProof="0" dirty="0" smtClean="0">
                          <a:ln>
                            <a:noFill/>
                          </a:ln>
                          <a:solidFill>
                            <a:srgbClr val="000000"/>
                          </a:solidFill>
                          <a:effectLst/>
                          <a:latin typeface="+mn-lt"/>
                        </a:rPr>
                        <a:t>) (a + b + c) / 3;</a:t>
                      </a:r>
                    </a:p>
                  </a:txBody>
                  <a:tcPr marT="45708" marB="4570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3"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26</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8411690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a:t>
            </a:r>
            <a:r>
              <a:rPr lang="fi-FI" b="1" dirty="0" smtClean="0"/>
              <a:t> </a:t>
            </a:r>
            <a:r>
              <a:rPr lang="el-GR" b="1" dirty="0"/>
              <a:t>ο</a:t>
            </a:r>
            <a:r>
              <a:rPr lang="el-GR" b="1" dirty="0" smtClean="0"/>
              <a:t>δηγία</a:t>
            </a:r>
            <a:r>
              <a:rPr lang="fi-FI" b="1" dirty="0" smtClean="0"/>
              <a:t> </a:t>
            </a:r>
            <a:r>
              <a:rPr lang="fi-FI" b="1" dirty="0"/>
              <a:t>#define </a:t>
            </a:r>
            <a:r>
              <a:rPr lang="el-GR" b="1" dirty="0"/>
              <a:t>(</a:t>
            </a:r>
            <a:r>
              <a:rPr lang="en-US" b="1" dirty="0"/>
              <a:t>d</a:t>
            </a:r>
            <a:r>
              <a:rPr lang="fi-FI" b="1" dirty="0"/>
              <a:t>irective</a:t>
            </a:r>
            <a:r>
              <a:rPr lang="el-GR" b="1" dirty="0"/>
              <a:t>)</a:t>
            </a:r>
          </a:p>
        </p:txBody>
      </p:sp>
      <p:sp>
        <p:nvSpPr>
          <p:cNvPr id="3" name="Θέση περιεχομένου 1"/>
          <p:cNvSpPr>
            <a:spLocks noGrp="1"/>
          </p:cNvSpPr>
          <p:nvPr>
            <p:ph idx="1"/>
          </p:nvPr>
        </p:nvSpPr>
        <p:spPr/>
        <p:txBody>
          <a:bodyPr>
            <a:normAutofit lnSpcReduction="10000"/>
          </a:bodyPr>
          <a:lstStyle/>
          <a:p>
            <a:pPr marL="517525" lvl="0" indent="-517525" defTabSz="1008063" fontAlgn="base">
              <a:spcAft>
                <a:spcPct val="0"/>
              </a:spcAft>
              <a:buClr>
                <a:srgbClr val="660000"/>
              </a:buClr>
              <a:buSzPct val="70000"/>
              <a:buFont typeface="Wingdings" panose="05000000000000000000" pitchFamily="2" charset="2"/>
              <a:buChar char="o"/>
            </a:pPr>
            <a:r>
              <a:rPr lang="el-GR" kern="0" dirty="0">
                <a:solidFill>
                  <a:srgbClr val="000000"/>
                </a:solidFill>
              </a:rPr>
              <a:t>Ορίζει μία σταθερά</a:t>
            </a:r>
            <a:r>
              <a:rPr lang="fi-FI" kern="0" dirty="0">
                <a:solidFill>
                  <a:srgbClr val="000000"/>
                </a:solidFill>
              </a:rPr>
              <a:t>:</a:t>
            </a: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FPA </a:t>
            </a:r>
            <a:r>
              <a:rPr lang="fi-FI" kern="0" dirty="0" smtClean="0">
                <a:solidFill>
                  <a:srgbClr val="000000"/>
                </a:solidFill>
              </a:rPr>
              <a:t>0.23</a:t>
            </a:r>
            <a:r>
              <a:rPr lang="el-GR" kern="0" dirty="0" smtClean="0">
                <a:solidFill>
                  <a:srgbClr val="000000"/>
                </a:solidFill>
              </a:rPr>
              <a:t>,</a:t>
            </a:r>
            <a:endParaRPr lang="fi-FI" kern="0" dirty="0">
              <a:solidFill>
                <a:srgbClr val="000000"/>
              </a:solidFill>
            </a:endParaRP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Pi </a:t>
            </a:r>
            <a:r>
              <a:rPr lang="fi-FI" kern="0" dirty="0" smtClean="0">
                <a:solidFill>
                  <a:srgbClr val="000000"/>
                </a:solidFill>
              </a:rPr>
              <a:t>3.14159</a:t>
            </a:r>
            <a:r>
              <a:rPr lang="el-GR" kern="0" dirty="0" smtClean="0">
                <a:solidFill>
                  <a:srgbClr val="000000"/>
                </a:solidFill>
              </a:rPr>
              <a:t>,</a:t>
            </a:r>
            <a:endParaRPr lang="fi-FI" kern="0" dirty="0">
              <a:solidFill>
                <a:srgbClr val="000000"/>
              </a:solidFill>
            </a:endParaRP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 </a:t>
            </a:r>
            <a:r>
              <a:rPr lang="fi-FI" kern="0" dirty="0" smtClean="0">
                <a:solidFill>
                  <a:srgbClr val="000000"/>
                </a:solidFill>
              </a:rPr>
              <a:t>Start</a:t>
            </a:r>
            <a:r>
              <a:rPr lang="el-GR" kern="0" dirty="0" smtClean="0">
                <a:solidFill>
                  <a:srgbClr val="000000"/>
                </a:solidFill>
              </a:rPr>
              <a:t>,</a:t>
            </a:r>
            <a:endParaRPr lang="fi-FI" kern="0" dirty="0">
              <a:solidFill>
                <a:srgbClr val="000000"/>
              </a:solidFill>
            </a:endParaRP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 </a:t>
            </a:r>
            <a:r>
              <a:rPr lang="fi-FI" kern="0" dirty="0" smtClean="0">
                <a:solidFill>
                  <a:srgbClr val="000000"/>
                </a:solidFill>
              </a:rPr>
              <a:t>End</a:t>
            </a:r>
            <a:r>
              <a:rPr lang="el-GR" kern="0" dirty="0" smtClean="0">
                <a:solidFill>
                  <a:srgbClr val="000000"/>
                </a:solidFill>
              </a:rPr>
              <a:t>,</a:t>
            </a:r>
            <a:endParaRPr lang="fi-FI" kern="0" dirty="0">
              <a:solidFill>
                <a:srgbClr val="000000"/>
              </a:solidFill>
            </a:endParaRP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a:t>
            </a:r>
            <a:r>
              <a:rPr lang="en-US" kern="0" dirty="0" smtClean="0">
                <a:solidFill>
                  <a:srgbClr val="000000"/>
                </a:solidFill>
              </a:rPr>
              <a:t>Name</a:t>
            </a:r>
            <a:r>
              <a:rPr lang="fi-FI" kern="0" dirty="0" smtClean="0">
                <a:solidFill>
                  <a:srgbClr val="000000"/>
                </a:solidFill>
              </a:rPr>
              <a:t> ”John”</a:t>
            </a:r>
            <a:r>
              <a:rPr lang="el-GR" kern="0" dirty="0" smtClean="0">
                <a:solidFill>
                  <a:srgbClr val="000000"/>
                </a:solidFill>
              </a:rPr>
              <a:t>,</a:t>
            </a:r>
            <a:endParaRPr lang="fi-FI" kern="0" dirty="0">
              <a:solidFill>
                <a:srgbClr val="000000"/>
              </a:solidFill>
            </a:endParaRPr>
          </a:p>
          <a:p>
            <a:pPr marL="1001713" lvl="1" indent="-482600" defTabSz="1008063" fontAlgn="base">
              <a:spcAft>
                <a:spcPct val="0"/>
              </a:spcAft>
              <a:buClr>
                <a:schemeClr val="accent3">
                  <a:lumMod val="50000"/>
                </a:schemeClr>
              </a:buClr>
              <a:buSzPct val="75000"/>
              <a:buFont typeface="Wingdings" panose="05000000000000000000" pitchFamily="2" charset="2"/>
              <a:buChar char="n"/>
            </a:pPr>
            <a:r>
              <a:rPr lang="fi-FI" kern="0" dirty="0">
                <a:solidFill>
                  <a:srgbClr val="000000"/>
                </a:solidFill>
              </a:rPr>
              <a:t>#define X </a:t>
            </a:r>
            <a:r>
              <a:rPr lang="fi-FI" kern="0" dirty="0" smtClean="0">
                <a:solidFill>
                  <a:srgbClr val="000000"/>
                </a:solidFill>
              </a:rPr>
              <a:t>’?’</a:t>
            </a:r>
            <a:r>
              <a:rPr lang="el-GR" kern="0" dirty="0">
                <a:solidFill>
                  <a:srgbClr val="000000"/>
                </a:solidFill>
              </a:rPr>
              <a:t>.</a:t>
            </a:r>
            <a:endParaRPr lang="fi-FI" kern="0" dirty="0">
              <a:solidFill>
                <a:srgbClr val="000000"/>
              </a:solidFill>
            </a:endParaRPr>
          </a:p>
          <a:p>
            <a:pPr marL="517525" lvl="0" indent="-517525" defTabSz="1008063" fontAlgn="base">
              <a:spcAft>
                <a:spcPct val="0"/>
              </a:spcAft>
              <a:buClr>
                <a:srgbClr val="660000"/>
              </a:buClr>
              <a:buSzPct val="70000"/>
              <a:buFont typeface="Wingdings" panose="05000000000000000000" pitchFamily="2" charset="2"/>
              <a:buChar char="o"/>
            </a:pPr>
            <a:r>
              <a:rPr lang="el-GR" kern="0" dirty="0">
                <a:solidFill>
                  <a:srgbClr val="000000"/>
                </a:solidFill>
              </a:rPr>
              <a:t>Οι τιμές </a:t>
            </a:r>
            <a:r>
              <a:rPr lang="el-GR" kern="0" dirty="0" smtClean="0">
                <a:solidFill>
                  <a:srgbClr val="000000"/>
                </a:solidFill>
              </a:rPr>
              <a:t>πλέον, </a:t>
            </a:r>
            <a:r>
              <a:rPr lang="el-GR" b="1" kern="0" dirty="0">
                <a:solidFill>
                  <a:srgbClr val="C00000"/>
                </a:solidFill>
              </a:rPr>
              <a:t>δ</a:t>
            </a:r>
            <a:r>
              <a:rPr lang="el-GR" b="1" kern="0" dirty="0" smtClean="0">
                <a:solidFill>
                  <a:srgbClr val="C00000"/>
                </a:solidFill>
              </a:rPr>
              <a:t>εν</a:t>
            </a:r>
            <a:r>
              <a:rPr lang="el-GR" kern="0" dirty="0" smtClean="0">
                <a:solidFill>
                  <a:srgbClr val="000000"/>
                </a:solidFill>
              </a:rPr>
              <a:t> </a:t>
            </a:r>
            <a:r>
              <a:rPr lang="el-GR" kern="0" dirty="0">
                <a:solidFill>
                  <a:srgbClr val="000000"/>
                </a:solidFill>
              </a:rPr>
              <a:t>είναι δυνατόν να αλλαχτούν μέσα στο πρόγραμμα</a:t>
            </a:r>
            <a:r>
              <a:rPr lang="fi-FI"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27</a:t>
            </a:fld>
            <a:endParaRPr lang="el-GR" sz="1400" dirty="0">
              <a:solidFill>
                <a:schemeClr val="tx1"/>
              </a:solidFill>
            </a:endParaRPr>
          </a:p>
        </p:txBody>
      </p:sp>
    </p:spTree>
    <p:extLst>
      <p:ext uri="{BB962C8B-B14F-4D97-AF65-F5344CB8AC3E}">
        <p14:creationId xmlns:p14="http://schemas.microsoft.com/office/powerpoint/2010/main" val="40271689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την </a:t>
            </a:r>
            <a:r>
              <a:rPr lang="en-US" b="1" dirty="0" smtClean="0"/>
              <a:t>#define</a:t>
            </a:r>
            <a:endParaRPr lang="el-GR" b="1" dirty="0"/>
          </a:p>
        </p:txBody>
      </p:sp>
      <p:sp>
        <p:nvSpPr>
          <p:cNvPr id="3" name="Θέση περιεχομένου 1" descr="Πρόγραμμα: # include, σύμβολο μικρότερου, s t d i o, τελεία h, σύμβολο μεγαλύτερου. Enter, # define, Start, άνοιγμα αγκίστρου. Enter, # define, End, κλείσιμο αγκίστρου. Enter, # define, F p a, 0.23. Enter, int main, άνοιγμα κλείσιμο παρένθεσης. Enter, Start. Enter, int c = 23, ερωτηματικό. Enter, float f, ερωτηματικό. Enter, f =, παρένθεση, 9.0 * c, κλείσιμο παρένθεσης, / 5.0 + 32.0, ερωτηματικό. Enter, print f, παρένθεση, εισαγωγικά, \ n, Fahrenheit =, % .2 f, \ n, κλείσιμο εισαγωγικών, κόμμα f, κλείσιμο παρένθεσης, ερωτηματικό. Enter, F p a =, 0.20, ερωτηματικό, / asterisc,  fatal error, asterisc /. Enter,  return 0, ερωτηματικό. Enter, End.&#10;"/>
          <p:cNvSpPr>
            <a:spLocks noGrp="1"/>
          </p:cNvSpPr>
          <p:nvPr>
            <p:ph idx="1"/>
            <p:custDataLst>
              <p:tags r:id="rId1"/>
            </p:custDataLst>
          </p:nvPr>
        </p:nvSpPr>
        <p:spPr/>
        <p:txBody>
          <a:bodyPr>
            <a:normAutofit lnSpcReduction="10000"/>
          </a:bodyPr>
          <a:lstStyle/>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#include &lt;</a:t>
            </a:r>
            <a:r>
              <a:rPr lang="en-US" sz="2400" kern="0" dirty="0" err="1" smtClean="0">
                <a:solidFill>
                  <a:srgbClr val="000000"/>
                </a:solidFill>
              </a:rPr>
              <a:t>stdio.h</a:t>
            </a:r>
            <a:r>
              <a:rPr lang="en-US" sz="2400" kern="0" dirty="0" smtClean="0">
                <a:solidFill>
                  <a:srgbClr val="000000"/>
                </a:solidFill>
              </a:rPr>
              <a:t>&gt;</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#define Start {</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#define End }</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#define </a:t>
            </a:r>
            <a:r>
              <a:rPr lang="en-US" sz="2400" kern="0" dirty="0" err="1" smtClean="0">
                <a:solidFill>
                  <a:srgbClr val="000000"/>
                </a:solidFill>
              </a:rPr>
              <a:t>Fpa</a:t>
            </a:r>
            <a:r>
              <a:rPr lang="en-US" sz="2400" kern="0" dirty="0" smtClean="0">
                <a:solidFill>
                  <a:srgbClr val="000000"/>
                </a:solidFill>
              </a:rPr>
              <a:t> 0.23</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err="1" smtClean="0">
                <a:solidFill>
                  <a:srgbClr val="000000"/>
                </a:solidFill>
              </a:rPr>
              <a:t>int</a:t>
            </a:r>
            <a:r>
              <a:rPr lang="en-US" sz="2400" kern="0" dirty="0" smtClean="0">
                <a:solidFill>
                  <a:srgbClr val="000000"/>
                </a:solidFill>
              </a:rPr>
              <a:t> main()</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b="1" kern="0" dirty="0" smtClean="0">
                <a:solidFill>
                  <a:srgbClr val="000000"/>
                </a:solidFill>
              </a:rPr>
              <a:t>Start</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c = 23;</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    float f;</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    f = (9.0 * c) / 5.0 + 32.0;</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    </a:t>
            </a:r>
            <a:r>
              <a:rPr lang="en-US" sz="2400" kern="0" dirty="0" err="1" smtClean="0">
                <a:solidFill>
                  <a:srgbClr val="000000"/>
                </a:solidFill>
              </a:rPr>
              <a:t>printf</a:t>
            </a:r>
            <a:r>
              <a:rPr lang="en-US" sz="2400" kern="0" dirty="0" smtClean="0">
                <a:solidFill>
                  <a:srgbClr val="000000"/>
                </a:solidFill>
              </a:rPr>
              <a:t>("\n\n Fahrenheit = %.2f</a:t>
            </a:r>
            <a:r>
              <a:rPr lang="el-GR" sz="2400" kern="0" dirty="0" smtClean="0">
                <a:solidFill>
                  <a:srgbClr val="000000"/>
                </a:solidFill>
              </a:rPr>
              <a:t> </a:t>
            </a:r>
            <a:r>
              <a:rPr lang="en-US" sz="2400" kern="0" dirty="0" smtClean="0">
                <a:solidFill>
                  <a:srgbClr val="000000"/>
                </a:solidFill>
              </a:rPr>
              <a:t>\n\n", f);</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C00000"/>
                </a:solidFill>
              </a:rPr>
              <a:t>  </a:t>
            </a:r>
            <a:r>
              <a:rPr lang="en-US" sz="2400" b="1" kern="0" dirty="0" smtClean="0">
                <a:solidFill>
                  <a:srgbClr val="C00000"/>
                </a:solidFill>
              </a:rPr>
              <a:t> </a:t>
            </a:r>
            <a:r>
              <a:rPr lang="en-US" sz="2400" b="1" kern="0" dirty="0" err="1" smtClean="0">
                <a:solidFill>
                  <a:srgbClr val="C00000"/>
                </a:solidFill>
              </a:rPr>
              <a:t>Fpa</a:t>
            </a:r>
            <a:r>
              <a:rPr lang="en-US" sz="2400" b="1" kern="0" dirty="0" smtClean="0">
                <a:solidFill>
                  <a:srgbClr val="C00000"/>
                </a:solidFill>
              </a:rPr>
              <a:t> = 0.20;  /* FATAL ERROR */</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kern="0" dirty="0" smtClean="0">
                <a:solidFill>
                  <a:srgbClr val="000000"/>
                </a:solidFill>
              </a:rPr>
              <a:t>    return 0;</a:t>
            </a:r>
          </a:p>
          <a:p>
            <a:pPr lvl="0" defTabSz="1008063" fontAlgn="base">
              <a:lnSpc>
                <a:spcPct val="80000"/>
              </a:lnSpc>
              <a:spcAft>
                <a:spcPct val="0"/>
              </a:spcAft>
              <a:buClr>
                <a:schemeClr val="accent3">
                  <a:lumMod val="50000"/>
                </a:schemeClr>
              </a:buClr>
              <a:buSzPct val="75000"/>
              <a:buFont typeface="Wingdings" pitchFamily="2" charset="2"/>
              <a:buChar char="§"/>
            </a:pPr>
            <a:r>
              <a:rPr lang="en-US" sz="2400" b="1" kern="0" dirty="0" smtClean="0">
                <a:solidFill>
                  <a:srgbClr val="000000"/>
                </a:solidFill>
              </a:rPr>
              <a:t>End</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35346356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 </a:t>
            </a:r>
            <a:r>
              <a:rPr lang="el-GR" b="1" dirty="0" smtClean="0"/>
              <a:t>(τρείς </a:t>
            </a:r>
            <a:r>
              <a:rPr lang="el-GR" b="1" dirty="0"/>
              <a:t>λύσεις)</a:t>
            </a:r>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Δεδομένου ενός αριθμού από </a:t>
            </a:r>
            <a:r>
              <a:rPr lang="en-US" kern="0" dirty="0">
                <a:solidFill>
                  <a:srgbClr val="000000"/>
                </a:solidFill>
              </a:rPr>
              <a:t>1 </a:t>
            </a:r>
            <a:r>
              <a:rPr lang="el-GR" kern="0" dirty="0">
                <a:solidFill>
                  <a:srgbClr val="000000"/>
                </a:solidFill>
              </a:rPr>
              <a:t>μέχρι</a:t>
            </a:r>
            <a:r>
              <a:rPr lang="en-US" kern="0" dirty="0">
                <a:solidFill>
                  <a:srgbClr val="000000"/>
                </a:solidFill>
              </a:rPr>
              <a:t> 7, </a:t>
            </a:r>
            <a:r>
              <a:rPr lang="el-GR" kern="0" dirty="0">
                <a:solidFill>
                  <a:srgbClr val="000000"/>
                </a:solidFill>
              </a:rPr>
              <a:t>γράψτε ένα </a:t>
            </a:r>
            <a:r>
              <a:rPr lang="el-GR" kern="0" dirty="0" smtClean="0">
                <a:solidFill>
                  <a:srgbClr val="000000"/>
                </a:solidFill>
              </a:rPr>
              <a:t>πρόγραμμα, </a:t>
            </a:r>
            <a:r>
              <a:rPr lang="el-GR" kern="0" dirty="0">
                <a:solidFill>
                  <a:srgbClr val="000000"/>
                </a:solidFill>
              </a:rPr>
              <a:t>το οποίο να τυπώνει την αντίστοιχη ημέρα της </a:t>
            </a:r>
            <a:r>
              <a:rPr lang="el-GR" kern="0" dirty="0" smtClean="0">
                <a:solidFill>
                  <a:srgbClr val="000000"/>
                </a:solidFill>
              </a:rPr>
              <a:t>βδομάδας</a:t>
            </a:r>
            <a:r>
              <a:rPr lang="en-US" kern="0" dirty="0" smtClean="0">
                <a:solidFill>
                  <a:srgbClr val="000000"/>
                </a:solidFill>
              </a:rPr>
              <a:t> </a:t>
            </a:r>
            <a:r>
              <a:rPr lang="en-US" kern="0" dirty="0">
                <a:solidFill>
                  <a:srgbClr val="000000"/>
                </a:solidFill>
              </a:rPr>
              <a:t>(1 </a:t>
            </a:r>
            <a:r>
              <a:rPr lang="el-GR" kern="0" dirty="0">
                <a:solidFill>
                  <a:srgbClr val="000000"/>
                </a:solidFill>
              </a:rPr>
              <a:t>για Δευτέρα </a:t>
            </a:r>
            <a:r>
              <a:rPr lang="el-GR" kern="0" dirty="0" smtClean="0">
                <a:solidFill>
                  <a:srgbClr val="000000"/>
                </a:solidFill>
              </a:rPr>
              <a:t>και τα λοιπά</a:t>
            </a:r>
            <a:r>
              <a:rPr lang="en-US" kern="0" dirty="0" smtClean="0">
                <a:solidFill>
                  <a:srgbClr val="000000"/>
                </a:solidFill>
              </a:rPr>
              <a:t>). </a:t>
            </a:r>
            <a:r>
              <a:rPr lang="el-GR" kern="0" dirty="0">
                <a:solidFill>
                  <a:srgbClr val="000000"/>
                </a:solidFill>
              </a:rPr>
              <a:t>Εάν ο </a:t>
            </a:r>
            <a:r>
              <a:rPr lang="el-GR" kern="0" dirty="0" smtClean="0">
                <a:solidFill>
                  <a:srgbClr val="000000"/>
                </a:solidFill>
              </a:rPr>
              <a:t>αριθμός, </a:t>
            </a:r>
            <a:r>
              <a:rPr lang="el-GR" kern="0" dirty="0">
                <a:solidFill>
                  <a:srgbClr val="000000"/>
                </a:solidFill>
              </a:rPr>
              <a:t>είναι εκτός των ορίων 1</a:t>
            </a:r>
            <a:r>
              <a:rPr lang="el-GR" kern="0" dirty="0">
                <a:solidFill>
                  <a:srgbClr val="000000"/>
                </a:solidFill>
                <a:sym typeface="Wingdings" panose="05000000000000000000" pitchFamily="2" charset="2"/>
              </a:rPr>
              <a:t></a:t>
            </a:r>
            <a:r>
              <a:rPr lang="el-GR" kern="0" dirty="0" smtClean="0">
                <a:solidFill>
                  <a:srgbClr val="000000"/>
                </a:solidFill>
                <a:sym typeface="Wingdings" panose="05000000000000000000" pitchFamily="2" charset="2"/>
              </a:rPr>
              <a:t>7, τότε, </a:t>
            </a:r>
            <a:r>
              <a:rPr lang="el-GR" kern="0" dirty="0">
                <a:solidFill>
                  <a:srgbClr val="000000"/>
                </a:solidFill>
                <a:sym typeface="Wingdings" panose="05000000000000000000" pitchFamily="2" charset="2"/>
              </a:rPr>
              <a:t>να εκτυπώνεται ένα μήνυμα λάθους</a:t>
            </a:r>
            <a:r>
              <a:rPr lang="en-US"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29</a:t>
            </a:fld>
            <a:endParaRPr lang="el-GR" sz="1400" dirty="0">
              <a:solidFill>
                <a:schemeClr val="tx1"/>
              </a:solidFill>
            </a:endParaRPr>
          </a:p>
        </p:txBody>
      </p:sp>
    </p:spTree>
    <p:extLst>
      <p:ext uri="{BB962C8B-B14F-4D97-AF65-F5344CB8AC3E}">
        <p14:creationId xmlns:p14="http://schemas.microsoft.com/office/powerpoint/2010/main" val="581386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4253237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(1)</a:t>
            </a:r>
            <a:endParaRPr lang="el-GR" b="1" dirty="0"/>
          </a:p>
        </p:txBody>
      </p:sp>
      <p:sp>
        <p:nvSpPr>
          <p:cNvPr id="3" name="Θέση περιεχομένου 1" descr="Τμήμα προγράμματος:  print f, παρένθεση, εισαγωγικά, \ n, εισαγωγή αριθμού από 1 μέχρι 7, κλείσιμο εισαγωγικών, κλείσιμο παρένθεσης, ερωτηματικό. Enter,  scan f, παρένθεση, εισαγωγικά, % d, κλείσιμο εισαγωγικών, κόμμα &amp; n, κλείσιμο παρένθεσης, ερωτηματικό. Enter, switch, παρένθεση n, κλείσιμο παρένθεσης. Enter, άνοιγμα αγκίστρου. Enter, case 1 άνω κάτω τελεία, print f, παρένθεση, εισαγωγικά, \ n, Δευτέρα, κλείσιμο εισαγωγικών, κλείσιμο παρένθεσης, ερωτηματικό, break, ερωτηματικό. Enter, / asterisc, ακολουθούν με τον ίδιο τρόπο οι περιπτώσεις από 2 έως 6, asterisc /. Enter, case 7 άνω κάτω τελεία, print f, παρένθεση, εισαγωγικά, \ n, Κυριακή, κλείσιμο εισαγωγικών, κλείσιμο παρένθεσης, ερωτηματικό, break, ερωτηματικό. Enter, default άνω κάτω τελεία, print f, παρένθεση, εισαγωγικά, \ n, εκτός ορίων, κλείσιμο εισαγωγικών, κλείσιμο παρένθεσης, ερωτηματικό. Enter, κλείσιμο αγκίστρου.&#10;"/>
          <p:cNvSpPr>
            <a:spLocks noGrp="1"/>
          </p:cNvSpPr>
          <p:nvPr>
            <p:ph idx="1"/>
            <p:custDataLst>
              <p:tags r:id="rId1"/>
            </p:custDataLst>
          </p:nvPr>
        </p:nvSpPr>
        <p:spPr/>
        <p:txBody>
          <a:bodyPr>
            <a:normAutofit/>
          </a:bodyPr>
          <a:lstStyle/>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Εισαγωγή αριθμού από 1 μέχρι 7</a:t>
            </a:r>
            <a:r>
              <a:rPr lang="en-US" sz="2800" kern="0" dirty="0" smtClean="0">
                <a:solidFill>
                  <a:srgbClr val="000000"/>
                </a:solidFill>
              </a:rPr>
              <a:t>:”);</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a:t>
            </a:r>
            <a:r>
              <a:rPr lang="en-US" sz="2800" kern="0" dirty="0" err="1" smtClean="0">
                <a:solidFill>
                  <a:srgbClr val="000000"/>
                </a:solidFill>
              </a:rPr>
              <a:t>scanf</a:t>
            </a:r>
            <a:r>
              <a:rPr lang="en-US" sz="2800" kern="0" dirty="0" smtClean="0">
                <a:solidFill>
                  <a:srgbClr val="000000"/>
                </a:solidFill>
              </a:rPr>
              <a:t>(“%d”, &amp;n);</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switch (n) </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case 1: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Δευτέρα</a:t>
            </a:r>
            <a:r>
              <a:rPr lang="en-US" sz="2800" kern="0" dirty="0" smtClean="0">
                <a:solidFill>
                  <a:srgbClr val="000000"/>
                </a:solidFill>
              </a:rPr>
              <a:t>!”); break;</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case 7: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Κυριακή</a:t>
            </a:r>
            <a:r>
              <a:rPr lang="en-US" sz="2800" kern="0" dirty="0" smtClean="0">
                <a:solidFill>
                  <a:srgbClr val="000000"/>
                </a:solidFill>
              </a:rPr>
              <a:t>!”); break;</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   default: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Εκτός ορίων</a:t>
            </a:r>
            <a:r>
              <a:rPr lang="en-US" sz="2800" kern="0" dirty="0" smtClean="0">
                <a:solidFill>
                  <a:srgbClr val="000000"/>
                </a:solidFill>
              </a:rPr>
              <a:t>…”);</a:t>
            </a:r>
          </a:p>
          <a:p>
            <a:pPr lvl="0" defTabSz="1008063" eaLnBrk="0" fontAlgn="base" hangingPunct="0">
              <a:lnSpc>
                <a:spcPct val="90000"/>
              </a:lnSpc>
              <a:spcAft>
                <a:spcPct val="0"/>
              </a:spcAft>
              <a:buClr>
                <a:schemeClr val="accent3">
                  <a:lumMod val="50000"/>
                </a:schemeClr>
              </a:buClr>
              <a:buSzPct val="75000"/>
              <a:buFont typeface="Wingdings" pitchFamily="2" charset="2"/>
              <a:buChar char="§"/>
            </a:pPr>
            <a:r>
              <a:rPr lang="en-US" sz="2800" kern="0" dirty="0" smtClean="0">
                <a:solidFill>
                  <a:srgbClr val="000000"/>
                </a:solidFill>
              </a:rPr>
              <a:t>}</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33193631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(2)</a:t>
            </a:r>
            <a:endParaRPr lang="el-GR" b="1" dirty="0"/>
          </a:p>
        </p:txBody>
      </p:sp>
      <p:sp>
        <p:nvSpPr>
          <p:cNvPr id="3" name="Θέση περιεχομένου 1" descr=" Τμήμα προγράμματος: If, παρένθεση, n = = 1, κλείσιμο παρένθεσης. Enter,  print f, παρένθεση, εισαγωγικά, \ n, Δευτέρα, κλείσιμο εισαγωγικών, κλείσιμο παρένθεσης, ερωτηματικό. Enter, if, παρένθεση, n = = 2, κλείσιμο παρένθεσης. Enter,  print f, / asterisc, και τα λοιπά, asterisc /. Enter, if, παρένθεση, n μικρότερο του1, σύμβολο διάζευξης , n  μεγαλύτερο του 7, κλείσιμο παρένθεσης. Enter,  print f, παρένθεση, εισαγωγικά, \ n, εκτός ορίων, κλείσιμο εισαγωγικών, κλείσιμο παρένθεσης, ερωτηματικό.&#10;"/>
          <p:cNvSpPr>
            <a:spLocks noGrp="1"/>
          </p:cNvSpPr>
          <p:nvPr>
            <p:ph idx="1"/>
            <p:custDataLst>
              <p:tags r:id="rId1"/>
            </p:custDataLst>
          </p:nvPr>
        </p:nvSpPr>
        <p:spPr/>
        <p:txBody>
          <a:bodyPr/>
          <a:lstStyle/>
          <a:p>
            <a:pPr>
              <a:buClr>
                <a:schemeClr val="accent3">
                  <a:lumMod val="50000"/>
                </a:schemeClr>
              </a:buClr>
              <a:buSzPct val="75000"/>
              <a:buFont typeface="Wingdings" pitchFamily="2" charset="2"/>
              <a:buChar char="§"/>
            </a:pPr>
            <a:r>
              <a:rPr lang="en-US" dirty="0" smtClean="0"/>
              <a:t> if (n</a:t>
            </a:r>
            <a:r>
              <a:rPr lang="el-GR" dirty="0" smtClean="0"/>
              <a:t> </a:t>
            </a:r>
            <a:r>
              <a:rPr lang="en-US" dirty="0" smtClean="0"/>
              <a:t>==</a:t>
            </a:r>
            <a:r>
              <a:rPr lang="el-GR" dirty="0" smtClean="0"/>
              <a:t> </a:t>
            </a:r>
            <a:r>
              <a:rPr lang="en-US" dirty="0" smtClean="0"/>
              <a:t>1)</a:t>
            </a:r>
          </a:p>
          <a:p>
            <a:pPr>
              <a:buClr>
                <a:schemeClr val="accent3">
                  <a:lumMod val="50000"/>
                </a:schemeClr>
              </a:buClr>
              <a:buSzPct val="75000"/>
              <a:buFont typeface="Wingdings" pitchFamily="2" charset="2"/>
              <a:buChar char="§"/>
            </a:pPr>
            <a:r>
              <a:rPr lang="en-US" dirty="0" smtClean="0"/>
              <a:t>      </a:t>
            </a:r>
            <a:r>
              <a:rPr lang="en-US" dirty="0" err="1" smtClean="0"/>
              <a:t>printf</a:t>
            </a:r>
            <a:r>
              <a:rPr lang="en-US" dirty="0" smtClean="0"/>
              <a:t>(“\n </a:t>
            </a:r>
            <a:r>
              <a:rPr lang="el-GR" dirty="0" smtClean="0"/>
              <a:t>Δευτέρα</a:t>
            </a:r>
            <a:r>
              <a:rPr lang="en-US" dirty="0" smtClean="0"/>
              <a:t>!”);</a:t>
            </a:r>
          </a:p>
          <a:p>
            <a:pPr>
              <a:buClr>
                <a:schemeClr val="accent3">
                  <a:lumMod val="50000"/>
                </a:schemeClr>
              </a:buClr>
              <a:buSzPct val="75000"/>
              <a:buFont typeface="Wingdings" pitchFamily="2" charset="2"/>
              <a:buChar char="§"/>
            </a:pPr>
            <a:r>
              <a:rPr lang="en-US" dirty="0" smtClean="0"/>
              <a:t> if (n</a:t>
            </a:r>
            <a:r>
              <a:rPr lang="el-GR" dirty="0" smtClean="0"/>
              <a:t> </a:t>
            </a:r>
            <a:r>
              <a:rPr lang="en-US" dirty="0" smtClean="0"/>
              <a:t>==</a:t>
            </a:r>
            <a:r>
              <a:rPr lang="el-GR" dirty="0" smtClean="0"/>
              <a:t> </a:t>
            </a:r>
            <a:r>
              <a:rPr lang="en-US" dirty="0" smtClean="0"/>
              <a:t>2)</a:t>
            </a:r>
          </a:p>
          <a:p>
            <a:pPr>
              <a:buClr>
                <a:schemeClr val="accent3">
                  <a:lumMod val="50000"/>
                </a:schemeClr>
              </a:buClr>
              <a:buSzPct val="75000"/>
              <a:buFont typeface="Wingdings" pitchFamily="2" charset="2"/>
              <a:buChar char="§"/>
            </a:pPr>
            <a:r>
              <a:rPr lang="en-US" dirty="0" smtClean="0"/>
              <a:t>      </a:t>
            </a:r>
            <a:r>
              <a:rPr lang="en-US" dirty="0" err="1" smtClean="0"/>
              <a:t>printf</a:t>
            </a:r>
            <a:r>
              <a:rPr lang="en-US" dirty="0" smtClean="0"/>
              <a:t>…..</a:t>
            </a:r>
          </a:p>
          <a:p>
            <a:pPr>
              <a:buClr>
                <a:schemeClr val="accent3">
                  <a:lumMod val="50000"/>
                </a:schemeClr>
              </a:buClr>
              <a:buSzPct val="75000"/>
              <a:buFont typeface="Wingdings" pitchFamily="2" charset="2"/>
              <a:buChar char="§"/>
            </a:pPr>
            <a:r>
              <a:rPr lang="en-US" dirty="0" smtClean="0"/>
              <a:t>…………..</a:t>
            </a:r>
          </a:p>
          <a:p>
            <a:pPr>
              <a:buClr>
                <a:schemeClr val="accent3">
                  <a:lumMod val="50000"/>
                </a:schemeClr>
              </a:buClr>
              <a:buSzPct val="75000"/>
              <a:buFont typeface="Wingdings" pitchFamily="2" charset="2"/>
              <a:buChar char="§"/>
            </a:pPr>
            <a:r>
              <a:rPr lang="en-US" dirty="0" smtClean="0"/>
              <a:t> if (n&lt;1 || n&gt;7)</a:t>
            </a:r>
          </a:p>
          <a:p>
            <a:pPr>
              <a:buClr>
                <a:schemeClr val="accent3">
                  <a:lumMod val="50000"/>
                </a:schemeClr>
              </a:buClr>
              <a:buSzPct val="75000"/>
              <a:buFont typeface="Wingdings" pitchFamily="2" charset="2"/>
              <a:buChar char="§"/>
            </a:pPr>
            <a:r>
              <a:rPr lang="en-US" dirty="0" smtClean="0"/>
              <a:t>    </a:t>
            </a:r>
            <a:r>
              <a:rPr lang="en-US" dirty="0" err="1" smtClean="0"/>
              <a:t>printf</a:t>
            </a:r>
            <a:r>
              <a:rPr lang="en-US" dirty="0" smtClean="0"/>
              <a:t>(“\n </a:t>
            </a:r>
            <a:r>
              <a:rPr lang="el-GR" dirty="0" smtClean="0"/>
              <a:t>Εκτός ορίων</a:t>
            </a:r>
            <a:r>
              <a:rPr lang="en-US" dirty="0" smtClean="0"/>
              <a:t>…”);</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31</a:t>
            </a:fld>
            <a:endParaRPr lang="el-GR" sz="1400" dirty="0">
              <a:solidFill>
                <a:schemeClr val="tx1"/>
              </a:solidFill>
            </a:endParaRPr>
          </a:p>
        </p:txBody>
      </p:sp>
    </p:spTree>
    <p:extLst>
      <p:ext uri="{BB962C8B-B14F-4D97-AF65-F5344CB8AC3E}">
        <p14:creationId xmlns:p14="http://schemas.microsoft.com/office/powerpoint/2010/main" val="22986308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(3)</a:t>
            </a:r>
            <a:endParaRPr lang="el-GR" b="1" dirty="0"/>
          </a:p>
        </p:txBody>
      </p:sp>
      <p:sp>
        <p:nvSpPr>
          <p:cNvPr id="3" name="Θέση περιεχομένου 1" descr="Τμήμα προγράμματος. If, παρένθεση, n = = 1, κλείσιμο παρένθεσης. Enter,  print f, παρένθεση, εισαγωγικά, \ n, Δευτέρα, κλείσιμο εισαγωγικών, κλείσιμο παρένθεσης, ερωτηματικό. Enter, else if, παρένθεση, n = = 2, κλείσιμο παρένθεσης. Enter,  print f, / asterisc, και τα λοιπά, asterisc /. Enter, else if, παρένθεση, n = = 3, κλείσιμο παρένθεσης. Enter, / asterisc, ακολουθούν οι περιπτώσεις από 4 έως 6, asterisc /. Enter, else if, παρένθεση, n = = 7, κλείσιμο παρένθεσης. Enter,  print f, παρένθεση, εισαγωγικά, \ n, Κυριακή, κλείσιμο εισαγωγικών, κλείσιμο παρένθεσης, ερωτηματικό. Enter, else. Enter, print f, παρένθεση,  εισαγωγικά, \ n, εκτός ορίων, κλείσιμο εισαγωγικών, κλείσιμο παρένθεσης, ερωτηματικό."/>
          <p:cNvSpPr>
            <a:spLocks noGrp="1"/>
          </p:cNvSpPr>
          <p:nvPr>
            <p:ph idx="1"/>
            <p:custDataLst>
              <p:tags r:id="rId2"/>
            </p:custDataLst>
          </p:nvPr>
        </p:nvSpPr>
        <p:spPr/>
        <p:txBody>
          <a:bodyPr>
            <a:normAutofit/>
          </a:bodyPr>
          <a:lstStyle/>
          <a:p>
            <a:pPr>
              <a:lnSpc>
                <a:spcPct val="80000"/>
              </a:lnSpc>
              <a:buClr>
                <a:schemeClr val="accent3">
                  <a:lumMod val="50000"/>
                </a:schemeClr>
              </a:buClr>
              <a:buSzPct val="75000"/>
              <a:buFont typeface="Wingdings" pitchFamily="2" charset="2"/>
              <a:buChar char="§"/>
            </a:pPr>
            <a:r>
              <a:rPr lang="en-US" sz="2800" dirty="0" smtClean="0"/>
              <a:t> if (n</a:t>
            </a:r>
            <a:r>
              <a:rPr lang="el-GR" sz="2800" dirty="0" smtClean="0"/>
              <a:t> </a:t>
            </a:r>
            <a:r>
              <a:rPr lang="en-US" sz="2800" dirty="0" smtClean="0"/>
              <a:t>==</a:t>
            </a:r>
            <a:r>
              <a:rPr lang="el-GR" sz="2800" dirty="0" smtClean="0"/>
              <a:t> </a:t>
            </a:r>
            <a:r>
              <a:rPr lang="en-US" sz="2800" dirty="0" smtClean="0"/>
              <a:t>1)</a:t>
            </a:r>
          </a:p>
          <a:p>
            <a:pPr>
              <a:lnSpc>
                <a:spcPct val="80000"/>
              </a:lnSpc>
              <a:buClr>
                <a:schemeClr val="accent3">
                  <a:lumMod val="50000"/>
                </a:schemeClr>
              </a:buClr>
              <a:buSzPct val="75000"/>
              <a:buFont typeface="Wingdings" pitchFamily="2" charset="2"/>
              <a:buChar char="§"/>
            </a:pPr>
            <a:r>
              <a:rPr lang="en-US" sz="2800" dirty="0" smtClean="0"/>
              <a:t>      </a:t>
            </a:r>
            <a:r>
              <a:rPr lang="en-US" sz="2800" dirty="0" err="1" smtClean="0"/>
              <a:t>printf</a:t>
            </a:r>
            <a:r>
              <a:rPr lang="en-US" sz="2800" dirty="0" smtClean="0"/>
              <a:t>(“\n </a:t>
            </a:r>
            <a:r>
              <a:rPr lang="el-GR" sz="2800" dirty="0" smtClean="0"/>
              <a:t>Δευτέρα</a:t>
            </a:r>
            <a:r>
              <a:rPr lang="en-US" sz="2800" dirty="0" smtClean="0"/>
              <a:t>!”);</a:t>
            </a:r>
          </a:p>
          <a:p>
            <a:pPr>
              <a:lnSpc>
                <a:spcPct val="80000"/>
              </a:lnSpc>
              <a:buClr>
                <a:schemeClr val="accent3">
                  <a:lumMod val="50000"/>
                </a:schemeClr>
              </a:buClr>
              <a:buSzPct val="75000"/>
              <a:buFont typeface="Wingdings" pitchFamily="2" charset="2"/>
              <a:buChar char="§"/>
            </a:pPr>
            <a:r>
              <a:rPr lang="en-US" sz="2800" dirty="0" smtClean="0"/>
              <a:t> else if (n</a:t>
            </a:r>
            <a:r>
              <a:rPr lang="el-GR" sz="2800" dirty="0" smtClean="0"/>
              <a:t> </a:t>
            </a:r>
            <a:r>
              <a:rPr lang="en-US" sz="2800" dirty="0" smtClean="0"/>
              <a:t>==</a:t>
            </a:r>
            <a:r>
              <a:rPr lang="el-GR" sz="2800" dirty="0" smtClean="0"/>
              <a:t> </a:t>
            </a:r>
            <a:r>
              <a:rPr lang="en-US" sz="2800" dirty="0" smtClean="0"/>
              <a:t>2)</a:t>
            </a:r>
          </a:p>
          <a:p>
            <a:pPr>
              <a:lnSpc>
                <a:spcPct val="80000"/>
              </a:lnSpc>
              <a:buClr>
                <a:schemeClr val="accent3">
                  <a:lumMod val="50000"/>
                </a:schemeClr>
              </a:buClr>
              <a:buSzPct val="75000"/>
              <a:buFont typeface="Wingdings" pitchFamily="2" charset="2"/>
              <a:buChar char="§"/>
            </a:pPr>
            <a:r>
              <a:rPr lang="en-US" sz="2800" dirty="0" smtClean="0"/>
              <a:t>            </a:t>
            </a:r>
            <a:r>
              <a:rPr lang="en-US" sz="2800" dirty="0" err="1" smtClean="0"/>
              <a:t>printf</a:t>
            </a:r>
            <a:r>
              <a:rPr lang="en-US" sz="2800" dirty="0" smtClean="0"/>
              <a:t>…..</a:t>
            </a:r>
          </a:p>
          <a:p>
            <a:pPr>
              <a:lnSpc>
                <a:spcPct val="80000"/>
              </a:lnSpc>
              <a:buClr>
                <a:schemeClr val="accent3">
                  <a:lumMod val="50000"/>
                </a:schemeClr>
              </a:buClr>
              <a:buSzPct val="75000"/>
              <a:buFont typeface="Wingdings" pitchFamily="2" charset="2"/>
              <a:buChar char="§"/>
            </a:pPr>
            <a:r>
              <a:rPr lang="en-US" sz="2800" dirty="0" smtClean="0"/>
              <a:t>        else if (n</a:t>
            </a:r>
            <a:r>
              <a:rPr lang="el-GR" sz="2800" dirty="0" smtClean="0"/>
              <a:t> </a:t>
            </a:r>
            <a:r>
              <a:rPr lang="en-US" sz="2800" dirty="0" smtClean="0"/>
              <a:t>==</a:t>
            </a:r>
            <a:r>
              <a:rPr lang="el-GR" sz="2800" dirty="0" smtClean="0"/>
              <a:t> </a:t>
            </a:r>
            <a:r>
              <a:rPr lang="en-US" sz="2800" dirty="0" smtClean="0"/>
              <a:t>3) </a:t>
            </a:r>
          </a:p>
          <a:p>
            <a:pPr>
              <a:lnSpc>
                <a:spcPct val="80000"/>
              </a:lnSpc>
              <a:buClr>
                <a:schemeClr val="accent3">
                  <a:lumMod val="50000"/>
                </a:schemeClr>
              </a:buClr>
              <a:buSzPct val="75000"/>
              <a:buFont typeface="Wingdings" pitchFamily="2" charset="2"/>
              <a:buChar char="§"/>
            </a:pPr>
            <a:r>
              <a:rPr lang="en-US" sz="2800" dirty="0" smtClean="0"/>
              <a:t>…………..</a:t>
            </a:r>
          </a:p>
          <a:p>
            <a:pPr>
              <a:lnSpc>
                <a:spcPct val="80000"/>
              </a:lnSpc>
              <a:buClr>
                <a:schemeClr val="accent3">
                  <a:lumMod val="50000"/>
                </a:schemeClr>
              </a:buClr>
              <a:buSzPct val="75000"/>
              <a:buFont typeface="Wingdings" pitchFamily="2" charset="2"/>
              <a:buChar char="§"/>
            </a:pPr>
            <a:r>
              <a:rPr lang="en-US" sz="2800" dirty="0" smtClean="0"/>
              <a:t>                          else if (n</a:t>
            </a:r>
            <a:r>
              <a:rPr lang="el-GR" sz="2800" dirty="0" smtClean="0"/>
              <a:t> </a:t>
            </a:r>
            <a:r>
              <a:rPr lang="en-US" sz="2800" dirty="0" smtClean="0"/>
              <a:t>==</a:t>
            </a:r>
            <a:r>
              <a:rPr lang="el-GR" sz="2800" dirty="0" smtClean="0"/>
              <a:t> </a:t>
            </a:r>
            <a:r>
              <a:rPr lang="en-US" sz="2800" dirty="0" smtClean="0"/>
              <a:t>7)</a:t>
            </a:r>
          </a:p>
          <a:p>
            <a:pPr>
              <a:lnSpc>
                <a:spcPct val="80000"/>
              </a:lnSpc>
              <a:buClr>
                <a:schemeClr val="accent3">
                  <a:lumMod val="50000"/>
                </a:schemeClr>
              </a:buClr>
              <a:buSzPct val="75000"/>
              <a:buFont typeface="Wingdings" pitchFamily="2" charset="2"/>
              <a:buChar char="§"/>
            </a:pPr>
            <a:r>
              <a:rPr lang="en-US" sz="2800" dirty="0" smtClean="0"/>
              <a:t>                                      </a:t>
            </a:r>
            <a:r>
              <a:rPr lang="en-US" sz="2800" dirty="0" err="1" smtClean="0"/>
              <a:t>printf</a:t>
            </a:r>
            <a:r>
              <a:rPr lang="en-US" sz="2800" dirty="0" smtClean="0"/>
              <a:t>(“\n </a:t>
            </a:r>
            <a:r>
              <a:rPr lang="el-GR" sz="2800" dirty="0" smtClean="0"/>
              <a:t>Κυριακή</a:t>
            </a:r>
            <a:r>
              <a:rPr lang="en-US" sz="2800" dirty="0" smtClean="0"/>
              <a:t>!”);</a:t>
            </a:r>
          </a:p>
          <a:p>
            <a:pPr>
              <a:lnSpc>
                <a:spcPct val="80000"/>
              </a:lnSpc>
              <a:buClr>
                <a:schemeClr val="accent3">
                  <a:lumMod val="50000"/>
                </a:schemeClr>
              </a:buClr>
              <a:buSzPct val="75000"/>
              <a:buFont typeface="Wingdings" pitchFamily="2" charset="2"/>
              <a:buChar char="§"/>
            </a:pPr>
            <a:r>
              <a:rPr lang="en-US" sz="2800" dirty="0" smtClean="0"/>
              <a:t>                                  else</a:t>
            </a:r>
          </a:p>
          <a:p>
            <a:pPr>
              <a:lnSpc>
                <a:spcPct val="80000"/>
              </a:lnSpc>
              <a:buClr>
                <a:schemeClr val="accent3">
                  <a:lumMod val="50000"/>
                </a:schemeClr>
              </a:buClr>
              <a:buSzPct val="75000"/>
              <a:buFont typeface="Wingdings" pitchFamily="2" charset="2"/>
              <a:buChar char="§"/>
            </a:pPr>
            <a:r>
              <a:rPr lang="en-US" sz="2800" dirty="0" smtClean="0"/>
              <a:t>                                      </a:t>
            </a:r>
            <a:r>
              <a:rPr lang="en-US" sz="2800" dirty="0" err="1" smtClean="0"/>
              <a:t>printf</a:t>
            </a:r>
            <a:r>
              <a:rPr lang="en-US" sz="2800" dirty="0" smtClean="0"/>
              <a:t>(“\n </a:t>
            </a:r>
            <a:r>
              <a:rPr lang="el-GR" sz="2800" dirty="0" smtClean="0"/>
              <a:t>Εκτός ορίων</a:t>
            </a:r>
            <a:r>
              <a:rPr lang="en-US" sz="2800" dirty="0" smtClean="0"/>
              <a:t>…”);</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32</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361368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Επανάληψη</a:t>
            </a:r>
            <a:r>
              <a:rPr lang="fi-FI" b="1" dirty="0"/>
              <a:t>: </a:t>
            </a:r>
            <a:r>
              <a:rPr lang="el-GR" b="1" dirty="0"/>
              <a:t>Βρόγχοι (</a:t>
            </a:r>
            <a:r>
              <a:rPr lang="fi-FI" b="1" dirty="0"/>
              <a:t>Loop </a:t>
            </a:r>
            <a:r>
              <a:rPr lang="en-US" b="1" dirty="0" smtClean="0"/>
              <a:t>s</a:t>
            </a:r>
            <a:r>
              <a:rPr lang="fi-FI" b="1" dirty="0" smtClean="0"/>
              <a:t>tatements</a:t>
            </a:r>
            <a:r>
              <a:rPr lang="el-GR" b="1" dirty="0" smtClean="0"/>
              <a:t>) (1 από 3)</a:t>
            </a:r>
            <a:endParaRPr lang="el-GR" b="1" dirty="0"/>
          </a:p>
        </p:txBody>
      </p:sp>
      <p:sp>
        <p:nvSpPr>
          <p:cNvPr id="3" name="Θέση περιεχομένου 1"/>
          <p:cNvSpPr>
            <a:spLocks noGrp="1"/>
          </p:cNvSpPr>
          <p:nvPr>
            <p:ph sz="half" idx="1"/>
          </p:nvPr>
        </p:nvSpPr>
        <p:spPr>
          <a:xfrm>
            <a:off x="179512" y="1628800"/>
            <a:ext cx="3456384" cy="4925144"/>
          </a:xfrm>
        </p:spPr>
        <p:txBody>
          <a:bodyPr>
            <a:normAutofit fontScale="62500" lnSpcReduction="20000"/>
          </a:bodyPr>
          <a:lstStyle/>
          <a:p>
            <a:pPr defTabSz="449263" fontAlgn="base" hangingPunct="0">
              <a:lnSpc>
                <a:spcPct val="120000"/>
              </a:lnSpc>
              <a:spcBef>
                <a:spcPct val="0"/>
              </a:spcBef>
              <a:spcAft>
                <a:spcPct val="0"/>
              </a:spcAft>
              <a:buClr>
                <a:schemeClr val="accent3">
                  <a:lumMod val="50000"/>
                </a:schemeClr>
              </a:buClr>
              <a:buSzPct val="100000"/>
              <a:buFont typeface="Wingdings" pitchFamily="2" charset="2"/>
              <a:buChar char="§"/>
            </a:pPr>
            <a:r>
              <a:rPr lang="el-GR" sz="3200" dirty="0">
                <a:solidFill>
                  <a:srgbClr val="000000"/>
                </a:solidFill>
                <a:ea typeface="Arial Unicode MS" panose="020B0604020202020204" pitchFamily="34" charset="-128"/>
                <a:cs typeface="Arial Unicode MS" panose="020B0604020202020204" pitchFamily="34" charset="-128"/>
              </a:rPr>
              <a:t>Γράψτε ένα </a:t>
            </a:r>
            <a:r>
              <a:rPr lang="el-GR" sz="3200" dirty="0" smtClean="0">
                <a:solidFill>
                  <a:srgbClr val="000000"/>
                </a:solidFill>
                <a:ea typeface="Arial Unicode MS" panose="020B0604020202020204" pitchFamily="34" charset="-128"/>
                <a:cs typeface="Arial Unicode MS" panose="020B0604020202020204" pitchFamily="34" charset="-128"/>
              </a:rPr>
              <a:t>πρόγραμμα, όπου </a:t>
            </a:r>
            <a:r>
              <a:rPr lang="el-GR" sz="3200" dirty="0">
                <a:solidFill>
                  <a:srgbClr val="000000"/>
                </a:solidFill>
                <a:ea typeface="Arial Unicode MS" panose="020B0604020202020204" pitchFamily="34" charset="-128"/>
                <a:cs typeface="Arial Unicode MS" panose="020B0604020202020204" pitchFamily="34" charset="-128"/>
              </a:rPr>
              <a:t>να εισάγονται μη αρνητικοί ακέραιοι αριθμοί από το </a:t>
            </a:r>
            <a:r>
              <a:rPr lang="el-GR" sz="3200" dirty="0" smtClean="0">
                <a:solidFill>
                  <a:srgbClr val="000000"/>
                </a:solidFill>
                <a:ea typeface="Arial Unicode MS" panose="020B0604020202020204" pitchFamily="34" charset="-128"/>
                <a:cs typeface="Arial Unicode MS" panose="020B0604020202020204" pitchFamily="34" charset="-128"/>
              </a:rPr>
              <a:t>πληκτρολόγιο, </a:t>
            </a:r>
            <a:r>
              <a:rPr lang="el-GR" sz="3200" dirty="0">
                <a:solidFill>
                  <a:srgbClr val="000000"/>
                </a:solidFill>
                <a:ea typeface="Arial Unicode MS" panose="020B0604020202020204" pitchFamily="34" charset="-128"/>
                <a:cs typeface="Arial Unicode MS" panose="020B0604020202020204" pitchFamily="34" charset="-128"/>
              </a:rPr>
              <a:t>και να υπολογίζει το άθροισμα και την μέση τιμή </a:t>
            </a:r>
            <a:r>
              <a:rPr lang="el-GR" sz="3200" dirty="0" smtClean="0">
                <a:solidFill>
                  <a:srgbClr val="000000"/>
                </a:solidFill>
                <a:ea typeface="Arial Unicode MS" panose="020B0604020202020204" pitchFamily="34" charset="-128"/>
                <a:cs typeface="Arial Unicode MS" panose="020B0604020202020204" pitchFamily="34" charset="-128"/>
              </a:rPr>
              <a:t>τους. </a:t>
            </a:r>
          </a:p>
          <a:p>
            <a:pPr defTabSz="449263" fontAlgn="base" hangingPunct="0">
              <a:lnSpc>
                <a:spcPct val="120000"/>
              </a:lnSpc>
              <a:spcBef>
                <a:spcPct val="0"/>
              </a:spcBef>
              <a:spcAft>
                <a:spcPct val="0"/>
              </a:spcAft>
              <a:buClr>
                <a:schemeClr val="accent3">
                  <a:lumMod val="50000"/>
                </a:schemeClr>
              </a:buClr>
              <a:buSzPct val="100000"/>
              <a:buFont typeface="Wingdings" pitchFamily="2" charset="2"/>
              <a:buChar char="§"/>
            </a:pPr>
            <a:r>
              <a:rPr lang="el-GR" sz="3200" dirty="0" smtClean="0">
                <a:solidFill>
                  <a:srgbClr val="000000"/>
                </a:solidFill>
                <a:ea typeface="Arial Unicode MS" panose="020B0604020202020204" pitchFamily="34" charset="-128"/>
                <a:cs typeface="Arial Unicode MS" panose="020B0604020202020204" pitchFamily="34" charset="-128"/>
              </a:rPr>
              <a:t>Το </a:t>
            </a:r>
            <a:r>
              <a:rPr lang="el-GR" sz="3200" dirty="0">
                <a:solidFill>
                  <a:srgbClr val="000000"/>
                </a:solidFill>
                <a:ea typeface="Arial Unicode MS" panose="020B0604020202020204" pitchFamily="34" charset="-128"/>
                <a:cs typeface="Arial Unicode MS" panose="020B0604020202020204" pitchFamily="34" charset="-128"/>
              </a:rPr>
              <a:t>πλήθος των αριθμών που θα εισαχθούν είναι άγνωστο. </a:t>
            </a:r>
            <a:endParaRPr lang="el-GR" sz="3200" dirty="0" smtClean="0">
              <a:solidFill>
                <a:srgbClr val="000000"/>
              </a:solidFill>
              <a:ea typeface="Arial Unicode MS" panose="020B0604020202020204" pitchFamily="34" charset="-128"/>
              <a:cs typeface="Arial Unicode MS" panose="020B0604020202020204" pitchFamily="34" charset="-128"/>
            </a:endParaRPr>
          </a:p>
          <a:p>
            <a:pPr defTabSz="449263" fontAlgn="base" hangingPunct="0">
              <a:lnSpc>
                <a:spcPct val="120000"/>
              </a:lnSpc>
              <a:spcBef>
                <a:spcPct val="0"/>
              </a:spcBef>
              <a:spcAft>
                <a:spcPct val="0"/>
              </a:spcAft>
              <a:buClr>
                <a:schemeClr val="accent3">
                  <a:lumMod val="50000"/>
                </a:schemeClr>
              </a:buClr>
              <a:buSzPct val="100000"/>
              <a:buFont typeface="Wingdings" pitchFamily="2" charset="2"/>
              <a:buChar char="§"/>
            </a:pPr>
            <a:r>
              <a:rPr lang="el-GR" sz="3200" dirty="0" smtClean="0">
                <a:solidFill>
                  <a:srgbClr val="000000"/>
                </a:solidFill>
                <a:ea typeface="Arial Unicode MS" panose="020B0604020202020204" pitchFamily="34" charset="-128"/>
                <a:cs typeface="Arial Unicode MS" panose="020B0604020202020204" pitchFamily="34" charset="-128"/>
              </a:rPr>
              <a:t>Το </a:t>
            </a:r>
            <a:r>
              <a:rPr lang="el-GR" sz="3200" dirty="0">
                <a:solidFill>
                  <a:srgbClr val="000000"/>
                </a:solidFill>
                <a:ea typeface="Arial Unicode MS" panose="020B0604020202020204" pitchFamily="34" charset="-128"/>
                <a:cs typeface="Arial Unicode MS" panose="020B0604020202020204" pitchFamily="34" charset="-128"/>
              </a:rPr>
              <a:t>πρόγραμμα να τερματίζει όταν εισαχθεί ο αριθμός -1.</a:t>
            </a:r>
            <a:r>
              <a:rPr lang="fi-FI" sz="3200" dirty="0">
                <a:solidFill>
                  <a:srgbClr val="000000"/>
                </a:solidFill>
                <a:ea typeface="Arial Unicode MS" panose="020B0604020202020204" pitchFamily="34" charset="-128"/>
                <a:cs typeface="Arial Unicode MS" panose="020B0604020202020204" pitchFamily="34" charset="-128"/>
              </a:rPr>
              <a:t> </a:t>
            </a:r>
          </a:p>
          <a:p>
            <a:endParaRPr lang="el-GR" dirty="0"/>
          </a:p>
        </p:txBody>
      </p:sp>
      <p:sp>
        <p:nvSpPr>
          <p:cNvPr id="4" name="Θέση περιεχομένου 2" descr="Τμήμα προγράμματος: Int number, κόμμα sum, κόμμα counter, ερωτηματικό. Enter, float average, ερωτηματικό. Enter, print f, παρένθεση, εισαγωγικά, \ n, εισαγωγή μή αρνητικού αριθμού, κλείσιμο εισαγωγικών, κλείσιμο παρένθεσης, ερωτηματικό. Enter, scan f, παρένθεση, εισαγωγικά, % d, κλείσιμο εισαγωγικών, κόμμα &amp; number, κλείσιμο παρένθεσης, ερωτηματικό. Enter, if, παρένθεση, number, μεγαλύτερο ή ίσο του 0, κλείσιμο παρένθεσης, άνοιγμα αγκίστρου. Enter, counter+ +, ερωτηματικό,  / asterisc, ένας νέος αριθμός έχει εισαχθεί, asterisc /. Enter, sum, + = number, ερωτηματικό. Enter, κλείσιμο αγκίστρου. Enter, average =, παρένθεση float, κλείσιμο παρένθεσης,  sum / counter, ερωτηματικό.&#10;Enter, print f, παρένθεση, εισαγωγικά, \ n, εισήχθησαν % d αριθμοί, κλείσιμο εισαγωγικών, κόμμα counter, κλείσιμο παρένθεσης, ερωτηματικό. Enter, print f, παρένθεση, εισαγωγικά, \ n, με άθροισμα = % d, κλείσιμο εισαγωγικών, κόμμα sum, κλείσιμο παρένθεσης, ερωτηματικό. Enter, print f, παρένθεση, εισαγωγικά, \ n, και με μέσο όρο = % .2 f, κλείσιμο εισαγωγικών, κόμμα average, κλείσιμο παρένθεσης, ερωτηματικό. Enter, return 0, ερωτηματικό. Enter, κλείσιμο αγκίστρου."/>
          <p:cNvSpPr>
            <a:spLocks noGrp="1"/>
          </p:cNvSpPr>
          <p:nvPr>
            <p:ph sz="half" idx="2"/>
            <p:custDataLst>
              <p:tags r:id="rId2"/>
            </p:custDataLst>
          </p:nvPr>
        </p:nvSpPr>
        <p:spPr>
          <a:xfrm>
            <a:off x="3851920" y="1628800"/>
            <a:ext cx="5184576" cy="4853136"/>
          </a:xfrm>
        </p:spPr>
        <p:txBody>
          <a:bodyPr>
            <a:normAutofit fontScale="625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3200" dirty="0" err="1" smtClean="0">
                <a:solidFill>
                  <a:srgbClr val="000000"/>
                </a:solidFill>
                <a:ea typeface="Arial Unicode MS" panose="020B0604020202020204" pitchFamily="34" charset="-128"/>
                <a:cs typeface="Arial Unicode MS" panose="020B0604020202020204" pitchFamily="34" charset="-128"/>
              </a:rPr>
              <a:t>int</a:t>
            </a:r>
            <a:r>
              <a:rPr lang="en-US" sz="3200" dirty="0" smtClean="0">
                <a:solidFill>
                  <a:srgbClr val="000000"/>
                </a:solidFill>
                <a:ea typeface="Arial Unicode MS" panose="020B0604020202020204" pitchFamily="34" charset="-128"/>
                <a:cs typeface="Arial Unicode MS" panose="020B0604020202020204" pitchFamily="34" charset="-128"/>
              </a:rPr>
              <a:t> number, sum, counter;</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float average;</a:t>
            </a:r>
          </a:p>
          <a:p>
            <a:pPr marL="0" lvl="0" indent="0" defTabSz="449263" fontAlgn="base" hangingPunct="0">
              <a:lnSpc>
                <a:spcPct val="93000"/>
              </a:lnSpc>
              <a:spcBef>
                <a:spcPct val="0"/>
              </a:spcBef>
              <a:spcAft>
                <a:spcPct val="0"/>
              </a:spcAft>
              <a:buClr>
                <a:srgbClr val="000000"/>
              </a:buClr>
              <a:buSzPct val="100000"/>
              <a:buNone/>
            </a:pPr>
            <a:endParaRPr lang="en-US" sz="32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printf</a:t>
            </a:r>
            <a:r>
              <a:rPr lang="en-US" sz="3200" dirty="0" smtClean="0">
                <a:solidFill>
                  <a:srgbClr val="000000"/>
                </a:solidFill>
                <a:ea typeface="Arial Unicode MS" panose="020B0604020202020204" pitchFamily="34" charset="-128"/>
                <a:cs typeface="Arial Unicode MS" panose="020B0604020202020204" pitchFamily="34" charset="-128"/>
              </a:rPr>
              <a:t>(”\n </a:t>
            </a:r>
            <a:r>
              <a:rPr lang="el-GR" sz="3200" dirty="0" smtClean="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en-US" sz="3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scanf</a:t>
            </a:r>
            <a:r>
              <a:rPr lang="en-US" sz="3200" dirty="0" smtClean="0">
                <a:solidFill>
                  <a:srgbClr val="000000"/>
                </a:solidFill>
                <a:ea typeface="Arial Unicode MS" panose="020B0604020202020204" pitchFamily="34" charset="-128"/>
                <a:cs typeface="Arial Unicode MS" panose="020B0604020202020204" pitchFamily="34" charset="-128"/>
              </a:rPr>
              <a:t>(”%d”, &amp;number);</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If (number &gt;= 0)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counter++; /* </a:t>
            </a:r>
            <a:r>
              <a:rPr lang="el-GR" sz="3200" dirty="0" smtClean="0">
                <a:solidFill>
                  <a:srgbClr val="000000"/>
                </a:solidFill>
                <a:ea typeface="Arial Unicode MS" panose="020B0604020202020204" pitchFamily="34" charset="-128"/>
                <a:cs typeface="Arial Unicode MS" panose="020B0604020202020204" pitchFamily="34" charset="-128"/>
              </a:rPr>
              <a:t>Ένας νέος αριθμός έχει 			εισαχθεί</a:t>
            </a: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sum += number;</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average = (float) sum / counter;</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printf</a:t>
            </a:r>
            <a:r>
              <a:rPr lang="en-US" sz="3200" dirty="0" smtClean="0">
                <a:solidFill>
                  <a:srgbClr val="000000"/>
                </a:solidFill>
                <a:ea typeface="Arial Unicode MS" panose="020B0604020202020204" pitchFamily="34" charset="-128"/>
                <a:cs typeface="Arial Unicode MS" panose="020B0604020202020204" pitchFamily="34" charset="-128"/>
              </a:rPr>
              <a:t>(”\n </a:t>
            </a:r>
            <a:r>
              <a:rPr lang="el-GR" sz="3200" dirty="0" smtClean="0">
                <a:solidFill>
                  <a:srgbClr val="000000"/>
                </a:solidFill>
                <a:ea typeface="Arial Unicode MS" panose="020B0604020202020204" pitchFamily="34" charset="-128"/>
                <a:cs typeface="Arial Unicode MS" panose="020B0604020202020204" pitchFamily="34" charset="-128"/>
              </a:rPr>
              <a:t>Εισήχθησαν</a:t>
            </a:r>
            <a:r>
              <a:rPr lang="en-US" sz="3200" dirty="0" smtClean="0">
                <a:solidFill>
                  <a:srgbClr val="000000"/>
                </a:solidFill>
                <a:ea typeface="Arial Unicode MS" panose="020B0604020202020204" pitchFamily="34" charset="-128"/>
                <a:cs typeface="Arial Unicode MS" panose="020B0604020202020204" pitchFamily="34" charset="-128"/>
              </a:rPr>
              <a:t> %d </a:t>
            </a:r>
            <a:r>
              <a:rPr lang="el-GR" sz="3200" dirty="0" smtClean="0">
                <a:solidFill>
                  <a:srgbClr val="000000"/>
                </a:solidFill>
                <a:ea typeface="Arial Unicode MS" panose="020B0604020202020204" pitchFamily="34" charset="-128"/>
                <a:cs typeface="Arial Unicode MS" panose="020B0604020202020204" pitchFamily="34" charset="-128"/>
              </a:rPr>
              <a:t>αριθμοί</a:t>
            </a:r>
            <a:r>
              <a:rPr lang="en-US" sz="3200" dirty="0" smtClean="0">
                <a:solidFill>
                  <a:srgbClr val="000000"/>
                </a:solidFill>
                <a:ea typeface="Arial Unicode MS" panose="020B0604020202020204" pitchFamily="34" charset="-128"/>
                <a:cs typeface="Arial Unicode MS" panose="020B0604020202020204" pitchFamily="34" charset="-128"/>
              </a:rPr>
              <a:t>”, </a:t>
            </a:r>
            <a:r>
              <a:rPr lang="el-GR" sz="3200" dirty="0" smtClean="0">
                <a:solidFill>
                  <a:srgbClr val="000000"/>
                </a:solidFill>
                <a:ea typeface="Arial Unicode MS" panose="020B0604020202020204" pitchFamily="34" charset="-128"/>
                <a:cs typeface="Arial Unicode MS" panose="020B0604020202020204" pitchFamily="34" charset="-128"/>
              </a:rPr>
              <a:t>	</a:t>
            </a:r>
            <a:r>
              <a:rPr lang="en-US" sz="3200" dirty="0" smtClean="0">
                <a:solidFill>
                  <a:srgbClr val="000000"/>
                </a:solidFill>
                <a:ea typeface="Arial Unicode MS" panose="020B0604020202020204" pitchFamily="34" charset="-128"/>
                <a:cs typeface="Arial Unicode MS" panose="020B0604020202020204" pitchFamily="34" charset="-128"/>
              </a:rPr>
              <a:t>counter);</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printf</a:t>
            </a:r>
            <a:r>
              <a:rPr lang="en-US" sz="3200" dirty="0" smtClean="0">
                <a:solidFill>
                  <a:srgbClr val="000000"/>
                </a:solidFill>
                <a:ea typeface="Arial Unicode MS" panose="020B0604020202020204" pitchFamily="34" charset="-128"/>
                <a:cs typeface="Arial Unicode MS" panose="020B0604020202020204" pitchFamily="34" charset="-128"/>
              </a:rPr>
              <a:t>(”\n </a:t>
            </a:r>
            <a:r>
              <a:rPr lang="el-GR" sz="3200" dirty="0" smtClean="0">
                <a:solidFill>
                  <a:srgbClr val="000000"/>
                </a:solidFill>
                <a:ea typeface="Arial Unicode MS" panose="020B0604020202020204" pitchFamily="34" charset="-128"/>
                <a:cs typeface="Arial Unicode MS" panose="020B0604020202020204" pitchFamily="34" charset="-128"/>
              </a:rPr>
              <a:t>με άθροισμα </a:t>
            </a:r>
            <a:r>
              <a:rPr lang="en-US" sz="3200" dirty="0" smtClean="0">
                <a:solidFill>
                  <a:srgbClr val="000000"/>
                </a:solidFill>
                <a:ea typeface="Arial Unicode MS" panose="020B0604020202020204" pitchFamily="34" charset="-128"/>
                <a:cs typeface="Arial Unicode MS" panose="020B0604020202020204" pitchFamily="34" charset="-128"/>
              </a:rPr>
              <a:t>= %d”, sum);</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printf</a:t>
            </a:r>
            <a:r>
              <a:rPr lang="en-US" sz="3200" dirty="0" smtClean="0">
                <a:solidFill>
                  <a:srgbClr val="000000"/>
                </a:solidFill>
                <a:ea typeface="Arial Unicode MS" panose="020B0604020202020204" pitchFamily="34" charset="-128"/>
                <a:cs typeface="Arial Unicode MS" panose="020B0604020202020204" pitchFamily="34" charset="-128"/>
              </a:rPr>
              <a:t>(”\n </a:t>
            </a:r>
            <a:r>
              <a:rPr lang="el-GR" sz="3200" dirty="0" smtClean="0">
                <a:solidFill>
                  <a:srgbClr val="000000"/>
                </a:solidFill>
                <a:ea typeface="Arial Unicode MS" panose="020B0604020202020204" pitchFamily="34" charset="-128"/>
                <a:cs typeface="Arial Unicode MS" panose="020B0604020202020204" pitchFamily="34" charset="-128"/>
              </a:rPr>
              <a:t>και με μέσο όρο</a:t>
            </a:r>
            <a:r>
              <a:rPr lang="en-US" sz="3200" dirty="0" smtClean="0">
                <a:solidFill>
                  <a:srgbClr val="000000"/>
                </a:solidFill>
                <a:ea typeface="Arial Unicode MS" panose="020B0604020202020204" pitchFamily="34" charset="-128"/>
                <a:cs typeface="Arial Unicode MS" panose="020B0604020202020204" pitchFamily="34" charset="-128"/>
              </a:rPr>
              <a:t>= %.2f”, average);</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περιεχομένου 3"/>
          <p:cNvSpPr txBox="1">
            <a:spLocks noChangeArrowheads="1"/>
          </p:cNvSpPr>
          <p:nvPr/>
        </p:nvSpPr>
        <p:spPr bwMode="auto">
          <a:xfrm>
            <a:off x="179512" y="5445224"/>
            <a:ext cx="3528392" cy="81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60876" rIns="90000" bIns="45000"/>
          <a:lstStyle>
            <a:lvl1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49263"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r>
              <a:rPr lang="el-GR" sz="2000" b="1" dirty="0" smtClean="0">
                <a:solidFill>
                  <a:srgbClr val="C00000"/>
                </a:solidFill>
                <a:latin typeface="+mn-lt"/>
              </a:rPr>
              <a:t>Ποιό </a:t>
            </a:r>
            <a:r>
              <a:rPr lang="el-GR" sz="2000" b="1" dirty="0">
                <a:solidFill>
                  <a:srgbClr val="C00000"/>
                </a:solidFill>
                <a:latin typeface="+mn-lt"/>
              </a:rPr>
              <a:t>μέρος του προγράμματος </a:t>
            </a:r>
          </a:p>
          <a:p>
            <a:pPr eaLnBrk="1"/>
            <a:r>
              <a:rPr lang="el-GR" sz="2000" b="1" dirty="0">
                <a:solidFill>
                  <a:srgbClr val="C00000"/>
                </a:solidFill>
                <a:latin typeface="+mn-lt"/>
              </a:rPr>
              <a:t>πρέπει να επαναλαμβάνεται?</a:t>
            </a:r>
            <a:endParaRPr lang="fi-FI" sz="2000" b="1" dirty="0">
              <a:solidFill>
                <a:srgbClr val="C00000"/>
              </a:solidFill>
              <a:latin typeface="+mn-lt"/>
            </a:endParaRPr>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7821500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Επανάληψη</a:t>
            </a:r>
            <a:r>
              <a:rPr lang="fi-FI" b="1" dirty="0">
                <a:solidFill>
                  <a:prstClr val="black"/>
                </a:solidFill>
              </a:rPr>
              <a:t>: </a:t>
            </a:r>
            <a:r>
              <a:rPr lang="el-GR" b="1" dirty="0">
                <a:solidFill>
                  <a:prstClr val="black"/>
                </a:solidFill>
              </a:rPr>
              <a:t>Βρόγχοι </a:t>
            </a:r>
            <a:r>
              <a:rPr lang="el-GR" b="1" dirty="0" smtClean="0">
                <a:solidFill>
                  <a:prstClr val="black"/>
                </a:solidFill>
              </a:rPr>
              <a:t>(2 </a:t>
            </a:r>
            <a:r>
              <a:rPr lang="el-GR" b="1" dirty="0">
                <a:solidFill>
                  <a:prstClr val="black"/>
                </a:solidFill>
              </a:rPr>
              <a:t>από </a:t>
            </a:r>
            <a:r>
              <a:rPr lang="el-GR" b="1" dirty="0" smtClean="0">
                <a:solidFill>
                  <a:prstClr val="black"/>
                </a:solidFill>
              </a:rPr>
              <a:t>3)</a:t>
            </a:r>
            <a:endParaRPr lang="el-GR" dirty="0"/>
          </a:p>
        </p:txBody>
      </p:sp>
      <p:sp>
        <p:nvSpPr>
          <p:cNvPr id="3" name="Θέση περιεχομένου 1"/>
          <p:cNvSpPr>
            <a:spLocks noGrp="1"/>
          </p:cNvSpPr>
          <p:nvPr>
            <p:ph idx="1"/>
          </p:nvPr>
        </p:nvSpPr>
        <p:spPr>
          <a:xfrm>
            <a:off x="457200" y="1600201"/>
            <a:ext cx="8229600" cy="1108720"/>
          </a:xfrm>
        </p:spPr>
        <p:txBody>
          <a:bodyPr/>
          <a:lstStyle/>
          <a:p>
            <a:pPr marL="0" indent="0">
              <a:buNone/>
            </a:pPr>
            <a:r>
              <a:rPr lang="el-GR" dirty="0" smtClean="0"/>
              <a:t>Το μέρος του προγράμματος που θα επαναλαμβάνεται είναι:</a:t>
            </a:r>
            <a:endParaRPr lang="el-GR" dirty="0"/>
          </a:p>
        </p:txBody>
      </p:sp>
      <p:sp>
        <p:nvSpPr>
          <p:cNvPr id="6" name="Θέση περιεχομένου 2" descr="Τμήμα προγράμματος: Print f, παρένθεση, εισαγωγικά, \ n, εισαγωγή μη αρνητικού αριθμού, κλείσιμο εισαγωγικών, κλείσιμο παρένθεσης, ερωτηματικό. Enter, scan f, παρένθεση, εισαγωγικά, % d, κλείσιμο εισαγωγικών, κόμμα &amp; number, κλείσιμο παρένθεσης, ερωτηματικό. Enter, if, παρένθεση, number μεγαλύτερο ή ίσο του 0, κλείσιμο παρένθεσης, άνοιγμα αγκίστρου. Enter, counter + +. / asterisc, ένας νέος αριθμός έχει εισαχθεί, asterisc /. Enter, sum, + = number, ερωτηματικό. Enter, κλείσιμο αγκίστρου. &#10;"/>
          <p:cNvSpPr txBox="1"/>
          <p:nvPr>
            <p:custDataLst>
              <p:tags r:id="rId2"/>
            </p:custDataLst>
          </p:nvPr>
        </p:nvSpPr>
        <p:spPr>
          <a:xfrm>
            <a:off x="462354" y="2996951"/>
            <a:ext cx="8280920" cy="2954655"/>
          </a:xfrm>
          <a:prstGeom prst="rect">
            <a:avLst/>
          </a:prstGeom>
          <a:noFill/>
        </p:spPr>
        <p:txBody>
          <a:bodyPr wrap="square" rtlCol="0">
            <a:spAutoFit/>
          </a:bodyPr>
          <a:lstStyle/>
          <a:p>
            <a:endParaRPr lang="en-US" sz="2400" dirty="0" smtClean="0">
              <a:solidFill>
                <a:srgbClr val="C00000"/>
              </a:solidFill>
            </a:endParaRPr>
          </a:p>
          <a:p>
            <a:r>
              <a:rPr lang="en-US" sz="2400" dirty="0" smtClean="0">
                <a:solidFill>
                  <a:srgbClr val="C00000"/>
                </a:solidFill>
              </a:rPr>
              <a:t>	</a:t>
            </a:r>
            <a:r>
              <a:rPr lang="en-US" sz="2400" dirty="0" err="1" smtClean="0">
                <a:solidFill>
                  <a:srgbClr val="C00000"/>
                </a:solidFill>
              </a:rPr>
              <a:t>printf</a:t>
            </a:r>
            <a:r>
              <a:rPr lang="en-US" sz="2400" dirty="0" smtClean="0">
                <a:solidFill>
                  <a:srgbClr val="C00000"/>
                </a:solidFill>
              </a:rPr>
              <a:t>(”\n </a:t>
            </a:r>
            <a:r>
              <a:rPr lang="el-GR" sz="2400" dirty="0" smtClean="0">
                <a:solidFill>
                  <a:srgbClr val="C00000"/>
                </a:solidFill>
              </a:rPr>
              <a:t>Εισαγωγή μη αρνητικού αριθμού</a:t>
            </a:r>
            <a:r>
              <a:rPr lang="en-US" sz="2400" dirty="0" smtClean="0">
                <a:solidFill>
                  <a:srgbClr val="C00000"/>
                </a:solidFill>
              </a:rPr>
              <a:t>:”);</a:t>
            </a:r>
          </a:p>
          <a:p>
            <a:r>
              <a:rPr lang="en-US" sz="2400" dirty="0" smtClean="0">
                <a:solidFill>
                  <a:srgbClr val="C00000"/>
                </a:solidFill>
              </a:rPr>
              <a:t>	</a:t>
            </a:r>
            <a:r>
              <a:rPr lang="en-US" sz="2400" dirty="0" err="1" smtClean="0">
                <a:solidFill>
                  <a:srgbClr val="C00000"/>
                </a:solidFill>
              </a:rPr>
              <a:t>scanf</a:t>
            </a:r>
            <a:r>
              <a:rPr lang="en-US" sz="2400" dirty="0" smtClean="0">
                <a:solidFill>
                  <a:srgbClr val="C00000"/>
                </a:solidFill>
              </a:rPr>
              <a:t>(”%d”, &amp;number);</a:t>
            </a:r>
          </a:p>
          <a:p>
            <a:r>
              <a:rPr lang="en-US" sz="2400" dirty="0" smtClean="0">
                <a:solidFill>
                  <a:srgbClr val="C00000"/>
                </a:solidFill>
              </a:rPr>
              <a:t> 	If (number &gt;= 0) {</a:t>
            </a:r>
          </a:p>
          <a:p>
            <a:r>
              <a:rPr lang="en-US" sz="2400" dirty="0" smtClean="0">
                <a:solidFill>
                  <a:srgbClr val="C00000"/>
                </a:solidFill>
              </a:rPr>
              <a:t>		counter++; /* </a:t>
            </a:r>
            <a:r>
              <a:rPr lang="el-GR" sz="2400" dirty="0" smtClean="0">
                <a:solidFill>
                  <a:srgbClr val="C00000"/>
                </a:solidFill>
              </a:rPr>
              <a:t>Ένας νέος αριθμός έχει εισαχθεί </a:t>
            </a:r>
            <a:r>
              <a:rPr lang="en-US" sz="2400" dirty="0" smtClean="0">
                <a:solidFill>
                  <a:srgbClr val="C00000"/>
                </a:solidFill>
              </a:rPr>
              <a:t>*/</a:t>
            </a:r>
          </a:p>
          <a:p>
            <a:r>
              <a:rPr lang="en-US" sz="2400" dirty="0" smtClean="0">
                <a:solidFill>
                  <a:srgbClr val="C00000"/>
                </a:solidFill>
              </a:rPr>
              <a:t>		sum += number;</a:t>
            </a:r>
          </a:p>
          <a:p>
            <a:r>
              <a:rPr lang="en-US" sz="2400" dirty="0" smtClean="0">
                <a:solidFill>
                  <a:srgbClr val="C00000"/>
                </a:solidFill>
              </a:rPr>
              <a:t>	}</a:t>
            </a:r>
          </a:p>
          <a:p>
            <a:r>
              <a:rPr lang="en-US" dirty="0" smtClean="0">
                <a:solidFill>
                  <a:srgbClr val="000000"/>
                </a:solidFill>
              </a:rPr>
              <a:t>	</a:t>
            </a:r>
            <a:endParaRPr lang="en-US"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8536757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Επανάληψη</a:t>
            </a:r>
            <a:r>
              <a:rPr lang="fi-FI" b="1" dirty="0">
                <a:solidFill>
                  <a:prstClr val="black"/>
                </a:solidFill>
              </a:rPr>
              <a:t>: </a:t>
            </a:r>
            <a:r>
              <a:rPr lang="el-GR" b="1" dirty="0">
                <a:solidFill>
                  <a:prstClr val="black"/>
                </a:solidFill>
              </a:rPr>
              <a:t>Βρόγχοι </a:t>
            </a:r>
            <a:r>
              <a:rPr lang="el-GR" b="1" dirty="0" smtClean="0">
                <a:solidFill>
                  <a:prstClr val="black"/>
                </a:solidFill>
              </a:rPr>
              <a:t>(3 </a:t>
            </a:r>
            <a:r>
              <a:rPr lang="el-GR" b="1" dirty="0">
                <a:solidFill>
                  <a:prstClr val="black"/>
                </a:solidFill>
              </a:rPr>
              <a:t>από 3)</a:t>
            </a:r>
            <a:endParaRPr lang="el-GR" dirty="0"/>
          </a:p>
        </p:txBody>
      </p:sp>
      <p:sp>
        <p:nvSpPr>
          <p:cNvPr id="3" name="Θέση περιεχομένου 1" descr="Τμήμα προγράμματος: Έτσι λοιπόν, θα προσθέσουμε στο πρόγραμμα τον βρόγχο επανάληψης, while. Αυτό θα γίνει ως εξής:&#10;Πριν την print f, με την οποία το πρόγραμμα ζητάει από τον χρήστη να δώσει έναν μή αρνητικό αριθμό, θα γράψουμε: While, παρένθεση, number μεγαλύτερο ή ίσο του 0, κλείσιμο παρένθεσης, άνοιγμα αγκίστρου. Το άγκιστρο αυτό δηλώνει την έναρξη του βρόγχου.&#10;Στο τέλος του βρόγχου επανάληψης, δηλαδή μετά την εντολή sum, + =  number, και ακριβώς μετά το κλειστό άγκιστρο, που υποδηλώνει το τέλος της εντολής if, θα κλείσουμε το άγκιστρο της εντολής while, για να δηλώσουμε το τέλος του βρόγχου επανάληψης."/>
          <p:cNvSpPr>
            <a:spLocks noGrp="1"/>
          </p:cNvSpPr>
          <p:nvPr>
            <p:ph idx="1"/>
            <p:custDataLst>
              <p:tags r:id="rId1"/>
            </p:custDataLst>
          </p:nvPr>
        </p:nvSpPr>
        <p:spPr>
          <a:xfrm>
            <a:off x="457200" y="1600200"/>
            <a:ext cx="8229600" cy="4709120"/>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number, sum, counter;</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average;</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smtClean="0">
                <a:solidFill>
                  <a:srgbClr val="0000FF"/>
                </a:solidFill>
                <a:ea typeface="Arial Unicode MS" panose="020B0604020202020204" pitchFamily="34" charset="-128"/>
                <a:cs typeface="Arial Unicode MS" panose="020B0604020202020204" pitchFamily="34" charset="-128"/>
              </a:rPr>
              <a:t>while (number &gt;= 0)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printf</a:t>
            </a:r>
            <a:r>
              <a:rPr lang="en-US" sz="2200" b="1" dirty="0" smtClean="0">
                <a:solidFill>
                  <a:srgbClr val="C00000"/>
                </a:solidFill>
                <a:ea typeface="Arial Unicode MS" panose="020B0604020202020204" pitchFamily="34" charset="-128"/>
                <a:cs typeface="Arial Unicode MS" panose="020B0604020202020204" pitchFamily="34" charset="-128"/>
              </a:rPr>
              <a:t>(”\n </a:t>
            </a:r>
            <a:r>
              <a:rPr lang="el-GR" sz="2200" b="1" dirty="0" smtClean="0">
                <a:solidFill>
                  <a:srgbClr val="C00000"/>
                </a:solidFill>
                <a:ea typeface="Arial Unicode MS" panose="020B0604020202020204" pitchFamily="34" charset="-128"/>
                <a:cs typeface="Arial Unicode MS" panose="020B0604020202020204" pitchFamily="34" charset="-128"/>
              </a:rPr>
              <a:t>Εισαγωγή μη αρνητικού αριθμού </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scanf</a:t>
            </a:r>
            <a:r>
              <a:rPr lang="en-US" sz="2200" b="1" dirty="0" smtClean="0">
                <a:solidFill>
                  <a:srgbClr val="C00000"/>
                </a:solidFill>
                <a:ea typeface="Arial Unicode MS" panose="020B0604020202020204" pitchFamily="34" charset="-128"/>
                <a:cs typeface="Arial Unicode MS" panose="020B0604020202020204" pitchFamily="34" charset="-128"/>
              </a:rPr>
              <a:t>(”%d”, &amp;number);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If (number &gt;= 0)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counter++; /* </a:t>
            </a:r>
            <a:r>
              <a:rPr lang="el-GR" sz="2200" b="1" dirty="0" smtClean="0">
                <a:solidFill>
                  <a:srgbClr val="C00000"/>
                </a:solidFill>
                <a:ea typeface="Arial Unicode MS" panose="020B0604020202020204" pitchFamily="34" charset="-128"/>
                <a:cs typeface="Arial Unicode MS" panose="020B0604020202020204" pitchFamily="34" charset="-128"/>
              </a:rPr>
              <a:t>Ένας νέος αριθμός έχει εισαχθεί </a:t>
            </a:r>
            <a:r>
              <a:rPr lang="en-US" sz="22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sum += number;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FF0000"/>
                </a:solidFill>
                <a:ea typeface="Arial Unicode MS" panose="020B0604020202020204" pitchFamily="34" charset="-128"/>
                <a:cs typeface="Arial Unicode MS" panose="020B0604020202020204" pitchFamily="34" charset="-128"/>
              </a:rPr>
              <a:t>	</a:t>
            </a:r>
            <a:r>
              <a:rPr lang="en-US" sz="2200" b="1" dirty="0" smtClean="0">
                <a:solidFill>
                  <a:srgbClr val="0000FF"/>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average = (float) sum / counter;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 </a:t>
            </a:r>
            <a:r>
              <a:rPr lang="el-GR" sz="2200" dirty="0" smtClean="0">
                <a:solidFill>
                  <a:srgbClr val="000000"/>
                </a:solidFill>
                <a:ea typeface="Arial Unicode MS" panose="020B0604020202020204" pitchFamily="34" charset="-128"/>
                <a:cs typeface="Arial Unicode MS" panose="020B0604020202020204" pitchFamily="34" charset="-128"/>
              </a:rPr>
              <a:t>Εισήχθησαν</a:t>
            </a:r>
            <a:r>
              <a:rPr lang="en-US" sz="2200" dirty="0" smtClean="0">
                <a:solidFill>
                  <a:srgbClr val="000000"/>
                </a:solidFill>
                <a:ea typeface="Arial Unicode MS" panose="020B0604020202020204" pitchFamily="34" charset="-128"/>
                <a:cs typeface="Arial Unicode MS" panose="020B0604020202020204" pitchFamily="34" charset="-128"/>
              </a:rPr>
              <a:t> %d </a:t>
            </a:r>
            <a:r>
              <a:rPr lang="el-GR" sz="2200" dirty="0" smtClean="0">
                <a:solidFill>
                  <a:srgbClr val="000000"/>
                </a:solidFill>
                <a:ea typeface="Arial Unicode MS" panose="020B0604020202020204" pitchFamily="34" charset="-128"/>
                <a:cs typeface="Arial Unicode MS" panose="020B0604020202020204" pitchFamily="34" charset="-128"/>
              </a:rPr>
              <a:t>αριθμοί</a:t>
            </a:r>
            <a:r>
              <a:rPr lang="en-US" sz="2200" dirty="0" smtClean="0">
                <a:solidFill>
                  <a:srgbClr val="000000"/>
                </a:solidFill>
                <a:ea typeface="Arial Unicode MS" panose="020B0604020202020204" pitchFamily="34" charset="-128"/>
                <a:cs typeface="Arial Unicode MS" panose="020B0604020202020204" pitchFamily="34" charset="-128"/>
              </a:rPr>
              <a:t>”, counter);</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με άθροισμα </a:t>
            </a:r>
            <a:r>
              <a:rPr lang="en-US" sz="2200" dirty="0" smtClean="0">
                <a:solidFill>
                  <a:srgbClr val="000000"/>
                </a:solidFill>
                <a:ea typeface="Arial Unicode MS" panose="020B0604020202020204" pitchFamily="34" charset="-128"/>
                <a:cs typeface="Arial Unicode MS" panose="020B0604020202020204" pitchFamily="34" charset="-128"/>
              </a:rPr>
              <a:t>= %d”, sum);</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και με μέσο όρο</a:t>
            </a:r>
            <a:r>
              <a:rPr lang="en-US" sz="2200" dirty="0" smtClean="0">
                <a:solidFill>
                  <a:srgbClr val="000000"/>
                </a:solidFill>
                <a:ea typeface="Arial Unicode MS" panose="020B0604020202020204" pitchFamily="34" charset="-128"/>
                <a:cs typeface="Arial Unicode MS" panose="020B0604020202020204" pitchFamily="34" charset="-128"/>
              </a:rPr>
              <a:t> = %.2</a:t>
            </a:r>
            <a:r>
              <a:rPr lang="en-US" sz="2200" dirty="0">
                <a:solidFill>
                  <a:srgbClr val="000000"/>
                </a:solidFill>
                <a:ea typeface="Arial Unicode MS" panose="020B0604020202020204" pitchFamily="34" charset="-128"/>
                <a:cs typeface="Arial Unicode MS" panose="020B0604020202020204" pitchFamily="34" charset="-128"/>
              </a:rPr>
              <a:t>f</a:t>
            </a:r>
            <a:r>
              <a:rPr lang="en-US" sz="2200" dirty="0" smtClean="0">
                <a:solidFill>
                  <a:srgbClr val="000000"/>
                </a:solidFill>
                <a:ea typeface="Arial Unicode MS" panose="020B0604020202020204" pitchFamily="34" charset="-128"/>
                <a:cs typeface="Arial Unicode MS" panose="020B0604020202020204" pitchFamily="34" charset="-128"/>
              </a:rPr>
              <a:t>”, average);</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35</a:t>
            </a:fld>
            <a:endParaRPr lang="el-GR" sz="1400" dirty="0">
              <a:solidFill>
                <a:schemeClr val="tx1"/>
              </a:solidFill>
            </a:endParaRPr>
          </a:p>
        </p:txBody>
      </p:sp>
    </p:spTree>
    <p:extLst>
      <p:ext uri="{BB962C8B-B14F-4D97-AF65-F5344CB8AC3E}">
        <p14:creationId xmlns:p14="http://schemas.microsoft.com/office/powerpoint/2010/main" val="36917345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Εκτέλεση του π</a:t>
            </a:r>
            <a:r>
              <a:rPr lang="el-GR" b="1" dirty="0" smtClean="0"/>
              <a:t>ρογράμματος (1)</a:t>
            </a:r>
            <a:endParaRPr lang="el-GR" b="1" dirty="0"/>
          </a:p>
        </p:txBody>
      </p:sp>
      <p:sp>
        <p:nvSpPr>
          <p:cNvPr id="3" name="Θέση περιεχομένου 1"/>
          <p:cNvSpPr>
            <a:spLocks noGrp="1"/>
          </p:cNvSpPr>
          <p:nvPr>
            <p:ph idx="1"/>
          </p:nvPr>
        </p:nvSpPr>
        <p:spPr>
          <a:xfrm>
            <a:off x="457200" y="1340768"/>
            <a:ext cx="8229600" cy="5040560"/>
          </a:xfrm>
        </p:spPr>
        <p:txBody>
          <a:bodyPr>
            <a:normAutofit fontScale="77500" lnSpcReduction="20000"/>
          </a:bodyPr>
          <a:lstStyle/>
          <a:p>
            <a:pPr marL="0" lvl="0" indent="0" defTabSz="449263" fontAlgn="base" hangingPunct="0">
              <a:spcBef>
                <a:spcPts val="600"/>
              </a:spcBef>
              <a:spcAft>
                <a:spcPct val="0"/>
              </a:spcAft>
              <a:buClr>
                <a:srgbClr val="000000"/>
              </a:buClr>
              <a:buSzPct val="100000"/>
              <a:buNone/>
            </a:pPr>
            <a:r>
              <a:rPr lang="el-GR" sz="3600" b="1" dirty="0" smtClean="0">
                <a:solidFill>
                  <a:srgbClr val="000000"/>
                </a:solidFill>
                <a:ea typeface="Arial Unicode MS" panose="020B0604020202020204" pitchFamily="34" charset="-128"/>
                <a:cs typeface="Arial Unicode MS" panose="020B0604020202020204" pitchFamily="34" charset="-128"/>
              </a:rPr>
              <a:t>Μετά την εκτέλεση του προγράμματος η έξοδος δίνει:</a:t>
            </a:r>
          </a:p>
          <a:p>
            <a:pPr marL="0" lvl="0" indent="0" defTabSz="449263" fontAlgn="base" hangingPunct="0">
              <a:spcBef>
                <a:spcPts val="600"/>
              </a:spcBef>
              <a:spcAft>
                <a:spcPct val="0"/>
              </a:spcAft>
              <a:buClr>
                <a:srgbClr val="000000"/>
              </a:buClr>
              <a:buSzPct val="100000"/>
              <a:buNone/>
            </a:pPr>
            <a:endParaRPr lang="el-GR" sz="1800" i="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spcBef>
                <a:spcPts val="600"/>
              </a:spcBef>
              <a:spcAft>
                <a:spcPct val="0"/>
              </a:spcAft>
              <a:buClr>
                <a:srgbClr val="000000"/>
              </a:buClr>
              <a:buSzPct val="100000"/>
              <a:buNone/>
            </a:pPr>
            <a:r>
              <a:rPr lang="el-GR" sz="3100" i="1" dirty="0" smtClean="0">
                <a:solidFill>
                  <a:srgbClr val="000000"/>
                </a:solidFill>
                <a:ea typeface="Arial Unicode MS" panose="020B0604020202020204" pitchFamily="34" charset="-128"/>
                <a:cs typeface="Arial Unicode MS" panose="020B0604020202020204" pitchFamily="34" charset="-128"/>
              </a:rPr>
              <a:t>Εισαγωγή </a:t>
            </a:r>
            <a:r>
              <a:rPr lang="el-GR" sz="3100" i="1" dirty="0">
                <a:solidFill>
                  <a:srgbClr val="000000"/>
                </a:solidFill>
                <a:ea typeface="Arial Unicode MS" panose="020B0604020202020204" pitchFamily="34" charset="-128"/>
                <a:cs typeface="Arial Unicode MS" panose="020B0604020202020204" pitchFamily="34" charset="-128"/>
              </a:rPr>
              <a:t>μη αρνητικού αριθμού</a:t>
            </a:r>
            <a:r>
              <a:rPr lang="fi-FI" sz="3100" i="1" dirty="0">
                <a:solidFill>
                  <a:srgbClr val="000000"/>
                </a:solidFill>
                <a:ea typeface="Arial Unicode MS" panose="020B0604020202020204" pitchFamily="34" charset="-128"/>
                <a:cs typeface="Arial Unicode MS" panose="020B0604020202020204" pitchFamily="34" charset="-128"/>
              </a:rPr>
              <a:t> </a:t>
            </a:r>
            <a:r>
              <a:rPr lang="el-GR" sz="3100" i="1" dirty="0" smtClean="0">
                <a:solidFill>
                  <a:srgbClr val="000000"/>
                </a:solidFill>
                <a:ea typeface="Arial Unicode MS" panose="020B0604020202020204" pitchFamily="34" charset="-128"/>
                <a:cs typeface="Arial Unicode MS" panose="020B0604020202020204" pitchFamily="34" charset="-128"/>
              </a:rPr>
              <a:t>: </a:t>
            </a:r>
            <a:r>
              <a:rPr lang="fi-FI" sz="3100" i="1" dirty="0" smtClean="0">
                <a:solidFill>
                  <a:srgbClr val="000000"/>
                </a:solidFill>
                <a:ea typeface="Arial Unicode MS" panose="020B0604020202020204" pitchFamily="34" charset="-128"/>
                <a:cs typeface="Arial Unicode MS" panose="020B0604020202020204" pitchFamily="34" charset="-128"/>
              </a:rPr>
              <a:t>1</a:t>
            </a:r>
            <a:r>
              <a:rPr lang="el-GR" sz="3100" i="1" dirty="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20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3100" i="1" dirty="0">
                <a:solidFill>
                  <a:srgbClr val="000000"/>
                </a:solidFill>
                <a:ea typeface="Arial Unicode MS" panose="020B0604020202020204" pitchFamily="34" charset="-128"/>
                <a:cs typeface="Arial Unicode MS" panose="020B0604020202020204" pitchFamily="34" charset="-128"/>
              </a:rPr>
              <a:t> :</a:t>
            </a:r>
            <a:r>
              <a:rPr lang="el-GR" sz="3100" i="1" dirty="0">
                <a:solidFill>
                  <a:srgbClr val="000000"/>
                </a:solidFill>
                <a:ea typeface="Arial Unicode MS" panose="020B0604020202020204" pitchFamily="34" charset="-128"/>
                <a:cs typeface="Arial Unicode MS" panose="020B0604020202020204" pitchFamily="34" charset="-128"/>
              </a:rPr>
              <a:t> </a:t>
            </a:r>
            <a:r>
              <a:rPr lang="fi-FI" sz="3100" i="1" dirty="0" smtClean="0">
                <a:solidFill>
                  <a:srgbClr val="000000"/>
                </a:solidFill>
                <a:ea typeface="Arial Unicode MS" panose="020B0604020202020204" pitchFamily="34" charset="-128"/>
                <a:cs typeface="Arial Unicode MS" panose="020B0604020202020204" pitchFamily="34" charset="-128"/>
              </a:rPr>
              <a:t>3</a:t>
            </a:r>
            <a:r>
              <a:rPr lang="el-GR" sz="3100" i="1" dirty="0" smtClean="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20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3100" i="1" dirty="0">
                <a:solidFill>
                  <a:srgbClr val="000000"/>
                </a:solidFill>
                <a:ea typeface="Arial Unicode MS" panose="020B0604020202020204" pitchFamily="34" charset="-128"/>
                <a:cs typeface="Arial Unicode MS" panose="020B0604020202020204" pitchFamily="34" charset="-128"/>
              </a:rPr>
              <a:t> :</a:t>
            </a:r>
            <a:r>
              <a:rPr lang="el-GR" sz="3100" i="1" dirty="0">
                <a:solidFill>
                  <a:srgbClr val="000000"/>
                </a:solidFill>
                <a:ea typeface="Arial Unicode MS" panose="020B0604020202020204" pitchFamily="34" charset="-128"/>
                <a:cs typeface="Arial Unicode MS" panose="020B0604020202020204" pitchFamily="34" charset="-128"/>
              </a:rPr>
              <a:t> </a:t>
            </a:r>
            <a:r>
              <a:rPr lang="fi-FI" sz="3100" i="1" dirty="0" smtClean="0">
                <a:solidFill>
                  <a:srgbClr val="000000"/>
                </a:solidFill>
                <a:ea typeface="Arial Unicode MS" panose="020B0604020202020204" pitchFamily="34" charset="-128"/>
                <a:cs typeface="Arial Unicode MS" panose="020B0604020202020204" pitchFamily="34" charset="-128"/>
              </a:rPr>
              <a:t>5</a:t>
            </a:r>
            <a:r>
              <a:rPr lang="el-GR" sz="3100" i="1" dirty="0" smtClean="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18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3100" i="1" dirty="0">
                <a:solidFill>
                  <a:srgbClr val="000000"/>
                </a:solidFill>
                <a:ea typeface="Arial Unicode MS" panose="020B0604020202020204" pitchFamily="34" charset="-128"/>
                <a:cs typeface="Arial Unicode MS" panose="020B0604020202020204" pitchFamily="34" charset="-128"/>
              </a:rPr>
              <a:t> :</a:t>
            </a:r>
            <a:r>
              <a:rPr lang="el-GR" sz="3100" i="1" dirty="0">
                <a:solidFill>
                  <a:srgbClr val="000000"/>
                </a:solidFill>
                <a:ea typeface="Arial Unicode MS" panose="020B0604020202020204" pitchFamily="34" charset="-128"/>
                <a:cs typeface="Arial Unicode MS" panose="020B0604020202020204" pitchFamily="34" charset="-128"/>
              </a:rPr>
              <a:t> </a:t>
            </a:r>
            <a:r>
              <a:rPr lang="fi-FI" sz="3100" i="1" dirty="0">
                <a:solidFill>
                  <a:srgbClr val="000000"/>
                </a:solidFill>
                <a:ea typeface="Arial Unicode MS" panose="020B0604020202020204" pitchFamily="34" charset="-128"/>
                <a:cs typeface="Arial Unicode MS" panose="020B0604020202020204" pitchFamily="34" charset="-128"/>
              </a:rPr>
              <a:t>-</a:t>
            </a:r>
            <a:r>
              <a:rPr lang="fi-FI" sz="3100" i="1" dirty="0" smtClean="0">
                <a:solidFill>
                  <a:srgbClr val="000000"/>
                </a:solidFill>
                <a:ea typeface="Arial Unicode MS" panose="020B0604020202020204" pitchFamily="34" charset="-128"/>
                <a:cs typeface="Arial Unicode MS" panose="020B0604020202020204" pitchFamily="34" charset="-128"/>
              </a:rPr>
              <a:t>1</a:t>
            </a:r>
            <a:r>
              <a:rPr lang="el-GR" sz="3100" i="1" dirty="0" smtClean="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20000"/>
              </a:lnSpc>
              <a:spcBef>
                <a:spcPct val="0"/>
              </a:spcBef>
              <a:spcAft>
                <a:spcPct val="0"/>
              </a:spcAft>
              <a:buClr>
                <a:srgbClr val="000000"/>
              </a:buClr>
              <a:buSzPct val="100000"/>
              <a:buNone/>
            </a:pPr>
            <a:endParaRPr lang="fi-FI" sz="18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Εισήχθησαν </a:t>
            </a:r>
            <a:r>
              <a:rPr lang="fi-FI" sz="3100" i="1" dirty="0">
                <a:solidFill>
                  <a:srgbClr val="000000"/>
                </a:solidFill>
                <a:ea typeface="Arial Unicode MS" panose="020B0604020202020204" pitchFamily="34" charset="-128"/>
                <a:cs typeface="Arial Unicode MS" panose="020B0604020202020204" pitchFamily="34" charset="-128"/>
              </a:rPr>
              <a:t>1933363</a:t>
            </a:r>
            <a:r>
              <a:rPr lang="el-GR" sz="3100" i="1" dirty="0">
                <a:solidFill>
                  <a:srgbClr val="000000"/>
                </a:solidFill>
                <a:ea typeface="Arial Unicode MS" panose="020B0604020202020204" pitchFamily="34" charset="-128"/>
                <a:cs typeface="Arial Unicode MS" panose="020B0604020202020204" pitchFamily="34" charset="-128"/>
              </a:rPr>
              <a:t> </a:t>
            </a:r>
            <a:r>
              <a:rPr lang="el-GR" sz="3100" i="1" dirty="0" smtClean="0">
                <a:solidFill>
                  <a:srgbClr val="000000"/>
                </a:solidFill>
                <a:ea typeface="Arial Unicode MS" panose="020B0604020202020204" pitchFamily="34" charset="-128"/>
                <a:cs typeface="Arial Unicode MS" panose="020B0604020202020204" pitchFamily="34" charset="-128"/>
              </a:rPr>
              <a:t>αριθμοί, </a:t>
            </a:r>
            <a:r>
              <a:rPr lang="fi-FI" sz="3100" i="1" dirty="0" smtClean="0">
                <a:solidFill>
                  <a:srgbClr val="000000"/>
                </a:solidFill>
                <a:ea typeface="Arial Unicode MS" panose="020B0604020202020204" pitchFamily="34" charset="-128"/>
                <a:cs typeface="Arial Unicode MS" panose="020B0604020202020204" pitchFamily="34" charset="-128"/>
              </a:rPr>
              <a:t>(</a:t>
            </a:r>
            <a:r>
              <a:rPr lang="el-GR" sz="3100" i="1" dirty="0" smtClean="0">
                <a:solidFill>
                  <a:srgbClr val="000000"/>
                </a:solidFill>
                <a:ea typeface="Arial Unicode MS" panose="020B0604020202020204" pitchFamily="34" charset="-128"/>
                <a:cs typeface="Arial Unicode MS" panose="020B0604020202020204" pitchFamily="34" charset="-128"/>
              </a:rPr>
              <a:t> ενώ, οι αριθμοί είναι τρείς</a:t>
            </a:r>
            <a:r>
              <a:rPr lang="fi-FI" sz="3100" i="1" dirty="0" smtClean="0">
                <a:solidFill>
                  <a:srgbClr val="000000"/>
                </a:solidFill>
                <a:ea typeface="Arial Unicode MS" panose="020B0604020202020204" pitchFamily="34" charset="-128"/>
                <a:cs typeface="Arial Unicode MS" panose="020B0604020202020204" pitchFamily="34" charset="-128"/>
              </a:rPr>
              <a:t>)</a:t>
            </a:r>
            <a:r>
              <a:rPr lang="el-GR" sz="3100" i="1" dirty="0" smtClean="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Με άθροισμα</a:t>
            </a:r>
            <a:r>
              <a:rPr lang="fi-FI" sz="3100" i="1" dirty="0">
                <a:solidFill>
                  <a:srgbClr val="000000"/>
                </a:solidFill>
                <a:ea typeface="Arial Unicode MS" panose="020B0604020202020204" pitchFamily="34" charset="-128"/>
                <a:cs typeface="Arial Unicode MS" panose="020B0604020202020204" pitchFamily="34" charset="-128"/>
              </a:rPr>
              <a:t> = </a:t>
            </a:r>
            <a:r>
              <a:rPr lang="fi-FI" sz="3100" i="1" dirty="0" smtClean="0">
                <a:solidFill>
                  <a:srgbClr val="000000"/>
                </a:solidFill>
                <a:ea typeface="Arial Unicode MS" panose="020B0604020202020204" pitchFamily="34" charset="-128"/>
                <a:cs typeface="Arial Unicode MS" panose="020B0604020202020204" pitchFamily="34" charset="-128"/>
              </a:rPr>
              <a:t>134513940</a:t>
            </a:r>
            <a:r>
              <a:rPr lang="el-GR" sz="3100" i="1" dirty="0" smtClean="0">
                <a:solidFill>
                  <a:srgbClr val="000000"/>
                </a:solidFill>
                <a:ea typeface="Arial Unicode MS" panose="020B0604020202020204" pitchFamily="34" charset="-128"/>
                <a:cs typeface="Arial Unicode MS" panose="020B0604020202020204" pitchFamily="34" charset="-128"/>
              </a:rPr>
              <a:t>,  </a:t>
            </a:r>
            <a:r>
              <a:rPr lang="fi-FI" sz="3100" i="1" dirty="0" smtClean="0">
                <a:solidFill>
                  <a:srgbClr val="000000"/>
                </a:solidFill>
                <a:ea typeface="Arial Unicode MS" panose="020B0604020202020204" pitchFamily="34" charset="-128"/>
                <a:cs typeface="Arial Unicode MS" panose="020B0604020202020204" pitchFamily="34" charset="-128"/>
              </a:rPr>
              <a:t>(</a:t>
            </a:r>
            <a:r>
              <a:rPr lang="el-GR" sz="3100" i="1" dirty="0" smtClean="0">
                <a:solidFill>
                  <a:srgbClr val="000000"/>
                </a:solidFill>
                <a:ea typeface="Arial Unicode MS" panose="020B0604020202020204" pitchFamily="34" charset="-128"/>
                <a:cs typeface="Arial Unicode MS" panose="020B0604020202020204" pitchFamily="34" charset="-128"/>
              </a:rPr>
              <a:t>ενώ, το άθροισμα είναι </a:t>
            </a:r>
            <a:r>
              <a:rPr lang="fi-FI" sz="3100" i="1" dirty="0" smtClean="0">
                <a:solidFill>
                  <a:srgbClr val="000000"/>
                </a:solidFill>
                <a:ea typeface="Arial Unicode MS" panose="020B0604020202020204" pitchFamily="34" charset="-128"/>
                <a:cs typeface="Arial Unicode MS" panose="020B0604020202020204" pitchFamily="34" charset="-128"/>
              </a:rPr>
              <a:t>9)</a:t>
            </a:r>
            <a:r>
              <a:rPr lang="el-GR" sz="3100" i="1" dirty="0" smtClean="0">
                <a:solidFill>
                  <a:srgbClr val="000000"/>
                </a:solidFill>
                <a:ea typeface="Arial Unicode MS" panose="020B0604020202020204" pitchFamily="34" charset="-128"/>
                <a:cs typeface="Arial Unicode MS" panose="020B0604020202020204" pitchFamily="34" charset="-128"/>
              </a:rPr>
              <a:t>.</a:t>
            </a:r>
            <a:endParaRPr lang="fi-FI" sz="31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3100" i="1" dirty="0">
                <a:solidFill>
                  <a:srgbClr val="000000"/>
                </a:solidFill>
                <a:ea typeface="Arial Unicode MS" panose="020B0604020202020204" pitchFamily="34" charset="-128"/>
                <a:cs typeface="Arial Unicode MS" panose="020B0604020202020204" pitchFamily="34" charset="-128"/>
              </a:rPr>
              <a:t>Και μέση τιμή</a:t>
            </a:r>
            <a:r>
              <a:rPr lang="fi-FI" sz="3100" i="1" dirty="0">
                <a:solidFill>
                  <a:srgbClr val="000000"/>
                </a:solidFill>
                <a:ea typeface="Arial Unicode MS" panose="020B0604020202020204" pitchFamily="34" charset="-128"/>
                <a:cs typeface="Arial Unicode MS" panose="020B0604020202020204" pitchFamily="34" charset="-128"/>
              </a:rPr>
              <a:t> = </a:t>
            </a:r>
            <a:r>
              <a:rPr lang="fi-FI" sz="3100" i="1" dirty="0" smtClean="0">
                <a:solidFill>
                  <a:srgbClr val="000000"/>
                </a:solidFill>
                <a:ea typeface="Arial Unicode MS" panose="020B0604020202020204" pitchFamily="34" charset="-128"/>
                <a:cs typeface="Arial Unicode MS" panose="020B0604020202020204" pitchFamily="34" charset="-128"/>
              </a:rPr>
              <a:t>69.58</a:t>
            </a:r>
            <a:r>
              <a:rPr lang="el-GR" sz="3100" i="1" dirty="0" smtClean="0">
                <a:solidFill>
                  <a:srgbClr val="000000"/>
                </a:solidFill>
                <a:ea typeface="Arial Unicode MS" panose="020B0604020202020204" pitchFamily="34" charset="-128"/>
                <a:cs typeface="Arial Unicode MS" panose="020B0604020202020204" pitchFamily="34" charset="-128"/>
              </a:rPr>
              <a:t>,  </a:t>
            </a:r>
            <a:r>
              <a:rPr lang="fi-FI" sz="3100" i="1" dirty="0" smtClean="0">
                <a:solidFill>
                  <a:srgbClr val="000000"/>
                </a:solidFill>
                <a:ea typeface="Arial Unicode MS" panose="020B0604020202020204" pitchFamily="34" charset="-128"/>
                <a:cs typeface="Arial Unicode MS" panose="020B0604020202020204" pitchFamily="34" charset="-128"/>
              </a:rPr>
              <a:t>(</a:t>
            </a:r>
            <a:r>
              <a:rPr lang="el-GR" sz="3100" i="1" dirty="0" smtClean="0">
                <a:solidFill>
                  <a:srgbClr val="000000"/>
                </a:solidFill>
                <a:ea typeface="Arial Unicode MS" panose="020B0604020202020204" pitchFamily="34" charset="-128"/>
                <a:cs typeface="Arial Unicode MS" panose="020B0604020202020204" pitchFamily="34" charset="-128"/>
              </a:rPr>
              <a:t>ενώ, η μέση τιμή είναι </a:t>
            </a:r>
            <a:r>
              <a:rPr lang="fi-FI" sz="3100" i="1" dirty="0" smtClean="0">
                <a:solidFill>
                  <a:srgbClr val="000000"/>
                </a:solidFill>
                <a:ea typeface="Arial Unicode MS" panose="020B0604020202020204" pitchFamily="34" charset="-128"/>
                <a:cs typeface="Arial Unicode MS" panose="020B0604020202020204" pitchFamily="34" charset="-128"/>
              </a:rPr>
              <a:t>3.00)</a:t>
            </a:r>
            <a:r>
              <a:rPr lang="el-GR" sz="3100" i="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l-GR" sz="1800" b="1" dirty="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3100" b="1" dirty="0" smtClean="0">
                <a:solidFill>
                  <a:srgbClr val="C00000"/>
                </a:solidFill>
                <a:ea typeface="Arial Unicode MS" panose="020B0604020202020204" pitchFamily="34" charset="-128"/>
                <a:cs typeface="Arial Unicode MS" panose="020B0604020202020204" pitchFamily="34" charset="-128"/>
              </a:rPr>
              <a:t>Γιατί το πρόγραμμα εκτυπώνει </a:t>
            </a:r>
            <a:r>
              <a:rPr lang="el-GR" sz="3600" b="1" dirty="0" smtClean="0">
                <a:solidFill>
                  <a:srgbClr val="C00000"/>
                </a:solidFill>
                <a:ea typeface="Arial Unicode MS" panose="020B0604020202020204" pitchFamily="34" charset="-128"/>
                <a:cs typeface="Arial Unicode MS" panose="020B0604020202020204" pitchFamily="34" charset="-128"/>
              </a:rPr>
              <a:t> λάθος </a:t>
            </a:r>
            <a:r>
              <a:rPr lang="el-GR" sz="3100" b="1" dirty="0" smtClean="0">
                <a:solidFill>
                  <a:srgbClr val="C00000"/>
                </a:solidFill>
                <a:ea typeface="Arial Unicode MS" panose="020B0604020202020204" pitchFamily="34" charset="-128"/>
                <a:cs typeface="Arial Unicode MS" panose="020B0604020202020204" pitchFamily="34" charset="-128"/>
              </a:rPr>
              <a:t>αποτελέσματα???</a:t>
            </a:r>
            <a:endParaRPr lang="fi-FI" sz="3100" b="1" dirty="0">
              <a:solidFill>
                <a:srgbClr val="C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36</a:t>
            </a:fld>
            <a:endParaRPr lang="el-GR" sz="1400" dirty="0">
              <a:solidFill>
                <a:schemeClr val="tx1"/>
              </a:solidFill>
            </a:endParaRPr>
          </a:p>
        </p:txBody>
      </p:sp>
    </p:spTree>
    <p:extLst>
      <p:ext uri="{BB962C8B-B14F-4D97-AF65-F5344CB8AC3E}">
        <p14:creationId xmlns:p14="http://schemas.microsoft.com/office/powerpoint/2010/main" val="30171163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640960" cy="1143000"/>
          </a:xfrm>
        </p:spPr>
        <p:txBody>
          <a:bodyPr>
            <a:noAutofit/>
          </a:bodyPr>
          <a:lstStyle/>
          <a:p>
            <a:r>
              <a:rPr lang="el-GR" b="1" dirty="0"/>
              <a:t>Οι </a:t>
            </a:r>
            <a:r>
              <a:rPr lang="el-GR" b="1" dirty="0" smtClean="0"/>
              <a:t>αρχικές </a:t>
            </a:r>
            <a:r>
              <a:rPr lang="el-GR" b="1" dirty="0"/>
              <a:t>τ</a:t>
            </a:r>
            <a:r>
              <a:rPr lang="el-GR" b="1" dirty="0" smtClean="0"/>
              <a:t>ιμές </a:t>
            </a:r>
            <a:r>
              <a:rPr lang="el-GR" b="1" dirty="0"/>
              <a:t>είναι ΑΠΑΡΑΊΤΗΤΕΣ</a:t>
            </a:r>
            <a:endParaRPr lang="el-GR" dirty="0"/>
          </a:p>
        </p:txBody>
      </p:sp>
      <p:sp>
        <p:nvSpPr>
          <p:cNvPr id="3" name="Θέση περιεχομένου 1" descr="Τμήμα προγράμματος: Όταν δηλώνουμε τον τύπο των μεταβλητών, δηλαδή, int number, sum, και τα λοιπά, τότε, στο σημείο αυτό αρχικοποιούμε τις μεταβλητές με την τιμή 0, προκειμένου οι μεταβλητές να μην κρατάνε τιμές, που πιθανόν να έχουν από άλλες εργασιές που εκτέλεσαν. Δηλαδή, θα γράψουμε επιπλέον: int number = 0, κόμμα sum = 0, κόμμα counter = 0, ερωτηματικό."/>
          <p:cNvSpPr>
            <a:spLocks noGrp="1"/>
          </p:cNvSpPr>
          <p:nvPr>
            <p:ph idx="1"/>
            <p:custDataLst>
              <p:tags r:id="rId1"/>
            </p:custDataLst>
          </p:nvPr>
        </p:nvSpPr>
        <p:spPr bwMode="gray"/>
        <p:txBody>
          <a:bodyPr>
            <a:normAutofit lnSpcReduction="10000"/>
          </a:bodyPr>
          <a:lstStyle/>
          <a:p>
            <a:pPr lvl="0">
              <a:lnSpc>
                <a:spcPct val="83000"/>
              </a:lnSpc>
              <a:spcBef>
                <a:spcPts val="0"/>
              </a:spcBef>
              <a:buFont typeface="Wingdings" pitchFamily="2" charset="2"/>
              <a:buChar char="§"/>
            </a:pPr>
            <a:r>
              <a:rPr lang="en-US" sz="2000" dirty="0" smtClean="0">
                <a:solidFill>
                  <a:srgbClr val="000000"/>
                </a:solidFill>
              </a:rPr>
              <a:t>#include &lt;</a:t>
            </a:r>
            <a:r>
              <a:rPr lang="en-US" sz="2000" dirty="0" err="1" smtClean="0">
                <a:solidFill>
                  <a:srgbClr val="000000"/>
                </a:solidFill>
              </a:rPr>
              <a:t>stdio.h</a:t>
            </a:r>
            <a:r>
              <a:rPr lang="en-US" sz="2000" dirty="0" smtClean="0">
                <a:solidFill>
                  <a:srgbClr val="000000"/>
                </a:solidFill>
              </a:rPr>
              <a:t>&gt;</a:t>
            </a:r>
          </a:p>
          <a:p>
            <a:pPr lvl="0">
              <a:lnSpc>
                <a:spcPct val="83000"/>
              </a:lnSpc>
              <a:spcBef>
                <a:spcPts val="0"/>
              </a:spcBef>
              <a:buFont typeface="Wingdings" pitchFamily="2" charset="2"/>
              <a:buChar char="§"/>
            </a:pPr>
            <a:r>
              <a:rPr lang="en-US" sz="2000" dirty="0" err="1" smtClean="0">
                <a:solidFill>
                  <a:srgbClr val="000000"/>
                </a:solidFill>
              </a:rPr>
              <a:t>int</a:t>
            </a:r>
            <a:r>
              <a:rPr lang="en-US" sz="2000" dirty="0" smtClean="0">
                <a:solidFill>
                  <a:srgbClr val="000000"/>
                </a:solidFill>
              </a:rPr>
              <a:t> main() {</a:t>
            </a:r>
          </a:p>
          <a:p>
            <a:pPr lvl="0">
              <a:lnSpc>
                <a:spcPct val="83000"/>
              </a:lnSpc>
              <a:spcBef>
                <a:spcPts val="0"/>
              </a:spcBef>
              <a:buFont typeface="Wingdings" pitchFamily="2" charset="2"/>
              <a:buChar char="§"/>
            </a:pPr>
            <a:r>
              <a:rPr lang="en-US" sz="2000" dirty="0" smtClean="0">
                <a:solidFill>
                  <a:srgbClr val="000000"/>
                </a:solidFill>
              </a:rPr>
              <a:t>	</a:t>
            </a:r>
            <a:r>
              <a:rPr lang="en-US" sz="2800" b="1" dirty="0" err="1" smtClean="0">
                <a:solidFill>
                  <a:srgbClr val="CC0099"/>
                </a:solidFill>
              </a:rPr>
              <a:t>int</a:t>
            </a:r>
            <a:r>
              <a:rPr lang="en-US" sz="2800" b="1" dirty="0" smtClean="0">
                <a:solidFill>
                  <a:srgbClr val="CC0099"/>
                </a:solidFill>
              </a:rPr>
              <a:t> number = 0, sum = 0, counter = 0;</a:t>
            </a:r>
          </a:p>
          <a:p>
            <a:pPr lvl="0">
              <a:lnSpc>
                <a:spcPct val="83000"/>
              </a:lnSpc>
              <a:spcBef>
                <a:spcPts val="0"/>
              </a:spcBef>
              <a:buFont typeface="Wingdings" pitchFamily="2" charset="2"/>
              <a:buChar char="§"/>
            </a:pPr>
            <a:r>
              <a:rPr lang="en-US" sz="2000" dirty="0" smtClean="0">
                <a:solidFill>
                  <a:srgbClr val="000000"/>
                </a:solidFill>
              </a:rPr>
              <a:t>	float average;</a:t>
            </a:r>
          </a:p>
          <a:p>
            <a:pPr lvl="0">
              <a:lnSpc>
                <a:spcPct val="83000"/>
              </a:lnSpc>
              <a:spcBef>
                <a:spcPts val="0"/>
              </a:spcBef>
              <a:buFont typeface="Wingdings" pitchFamily="2" charset="2"/>
              <a:buChar char="§"/>
            </a:pPr>
            <a:r>
              <a:rPr lang="en-US" sz="2000" dirty="0" smtClean="0">
                <a:solidFill>
                  <a:srgbClr val="000000"/>
                </a:solidFill>
              </a:rPr>
              <a:t>	</a:t>
            </a:r>
            <a:r>
              <a:rPr lang="en-US" sz="2000" b="1" dirty="0" smtClean="0">
                <a:solidFill>
                  <a:srgbClr val="0000FF"/>
                </a:solidFill>
              </a:rPr>
              <a:t>while (number &gt;= 0) {</a:t>
            </a:r>
          </a:p>
          <a:p>
            <a:pPr lvl="0">
              <a:lnSpc>
                <a:spcPct val="83000"/>
              </a:lnSpc>
              <a:spcBef>
                <a:spcPts val="0"/>
              </a:spcBef>
              <a:buFont typeface="Wingdings" pitchFamily="2" charset="2"/>
              <a:buChar char="§"/>
            </a:pPr>
            <a:r>
              <a:rPr lang="en-US" sz="2000" dirty="0" smtClean="0">
                <a:solidFill>
                  <a:srgbClr val="C00000"/>
                </a:solidFill>
              </a:rPr>
              <a:t>		</a:t>
            </a:r>
            <a:r>
              <a:rPr lang="en-US" sz="2000" b="1" dirty="0" err="1" smtClean="0">
                <a:solidFill>
                  <a:srgbClr val="C00000"/>
                </a:solidFill>
              </a:rPr>
              <a:t>printf</a:t>
            </a:r>
            <a:r>
              <a:rPr lang="en-US" sz="2000" b="1" dirty="0" smtClean="0">
                <a:solidFill>
                  <a:srgbClr val="C00000"/>
                </a:solidFill>
              </a:rPr>
              <a:t>(”\n </a:t>
            </a:r>
            <a:r>
              <a:rPr lang="el-GR" sz="2000" b="1" dirty="0" smtClean="0">
                <a:solidFill>
                  <a:srgbClr val="C00000"/>
                </a:solidFill>
              </a:rPr>
              <a:t>Εισαγωγή μη αρνητικού αριθμού </a:t>
            </a:r>
            <a:r>
              <a:rPr lang="en-US" sz="2000" b="1" dirty="0" smtClean="0">
                <a:solidFill>
                  <a:srgbClr val="C00000"/>
                </a:solidFill>
              </a:rPr>
              <a:t>:”);</a:t>
            </a:r>
          </a:p>
          <a:p>
            <a:pPr lvl="0">
              <a:lnSpc>
                <a:spcPct val="83000"/>
              </a:lnSpc>
              <a:spcBef>
                <a:spcPts val="0"/>
              </a:spcBef>
              <a:buFont typeface="Wingdings" pitchFamily="2" charset="2"/>
              <a:buChar char="§"/>
            </a:pPr>
            <a:r>
              <a:rPr lang="en-US" sz="2000" b="1" dirty="0" smtClean="0">
                <a:solidFill>
                  <a:srgbClr val="C00000"/>
                </a:solidFill>
              </a:rPr>
              <a:t>		</a:t>
            </a:r>
            <a:r>
              <a:rPr lang="en-US" sz="2000" b="1" dirty="0" err="1" smtClean="0">
                <a:solidFill>
                  <a:srgbClr val="C00000"/>
                </a:solidFill>
              </a:rPr>
              <a:t>scanf</a:t>
            </a:r>
            <a:r>
              <a:rPr lang="en-US" sz="2000" b="1" dirty="0" smtClean="0">
                <a:solidFill>
                  <a:srgbClr val="C00000"/>
                </a:solidFill>
              </a:rPr>
              <a:t>(”%d”, &amp;number);</a:t>
            </a:r>
          </a:p>
          <a:p>
            <a:pPr lvl="0">
              <a:lnSpc>
                <a:spcPct val="83000"/>
              </a:lnSpc>
              <a:spcBef>
                <a:spcPts val="0"/>
              </a:spcBef>
              <a:buFont typeface="Wingdings" pitchFamily="2" charset="2"/>
              <a:buChar char="§"/>
            </a:pPr>
            <a:r>
              <a:rPr lang="en-US" sz="2000" b="1" dirty="0" smtClean="0">
                <a:solidFill>
                  <a:srgbClr val="C00000"/>
                </a:solidFill>
              </a:rPr>
              <a:t> 		If (number &gt;= 0) {</a:t>
            </a:r>
          </a:p>
          <a:p>
            <a:pPr lvl="0">
              <a:lnSpc>
                <a:spcPct val="83000"/>
              </a:lnSpc>
              <a:spcBef>
                <a:spcPts val="0"/>
              </a:spcBef>
              <a:buFont typeface="Wingdings" pitchFamily="2" charset="2"/>
              <a:buChar char="§"/>
            </a:pPr>
            <a:r>
              <a:rPr lang="en-US" sz="2000" b="1" dirty="0" smtClean="0">
                <a:solidFill>
                  <a:srgbClr val="C00000"/>
                </a:solidFill>
              </a:rPr>
              <a:t>			counter ++; /* </a:t>
            </a:r>
            <a:r>
              <a:rPr lang="el-GR" sz="2000" b="1" dirty="0" smtClean="0">
                <a:solidFill>
                  <a:srgbClr val="C00000"/>
                </a:solidFill>
              </a:rPr>
              <a:t>Ένας νέος αριθμός έχει εισαχθεί </a:t>
            </a:r>
            <a:r>
              <a:rPr lang="en-US" sz="2000" b="1" dirty="0" smtClean="0">
                <a:solidFill>
                  <a:srgbClr val="C00000"/>
                </a:solidFill>
              </a:rPr>
              <a:t>*/</a:t>
            </a:r>
          </a:p>
          <a:p>
            <a:pPr lvl="0">
              <a:lnSpc>
                <a:spcPct val="83000"/>
              </a:lnSpc>
              <a:spcBef>
                <a:spcPts val="0"/>
              </a:spcBef>
              <a:buFont typeface="Wingdings" pitchFamily="2" charset="2"/>
              <a:buChar char="§"/>
            </a:pPr>
            <a:r>
              <a:rPr lang="en-US" sz="2000" b="1" dirty="0" smtClean="0">
                <a:solidFill>
                  <a:srgbClr val="C00000"/>
                </a:solidFill>
              </a:rPr>
              <a:t>			sum += number;</a:t>
            </a:r>
          </a:p>
          <a:p>
            <a:pPr lvl="0">
              <a:lnSpc>
                <a:spcPct val="83000"/>
              </a:lnSpc>
              <a:spcBef>
                <a:spcPts val="0"/>
              </a:spcBef>
              <a:buFont typeface="Wingdings" pitchFamily="2" charset="2"/>
              <a:buChar char="§"/>
            </a:pPr>
            <a:r>
              <a:rPr lang="en-US" sz="2000" b="1" dirty="0" smtClean="0">
                <a:solidFill>
                  <a:srgbClr val="C00000"/>
                </a:solidFill>
              </a:rPr>
              <a:t>		}</a:t>
            </a:r>
          </a:p>
          <a:p>
            <a:pPr>
              <a:lnSpc>
                <a:spcPct val="83000"/>
              </a:lnSpc>
              <a:spcBef>
                <a:spcPts val="0"/>
              </a:spcBef>
              <a:buFont typeface="Wingdings" pitchFamily="2" charset="2"/>
              <a:buChar char="§"/>
            </a:pPr>
            <a:r>
              <a:rPr lang="en-US" sz="2000" b="1" dirty="0" smtClean="0"/>
              <a:t>	}</a:t>
            </a:r>
          </a:p>
          <a:p>
            <a:pPr lvl="0">
              <a:lnSpc>
                <a:spcPct val="83000"/>
              </a:lnSpc>
              <a:spcBef>
                <a:spcPts val="0"/>
              </a:spcBef>
              <a:buFont typeface="Wingdings" pitchFamily="2" charset="2"/>
              <a:buChar char="§"/>
            </a:pPr>
            <a:r>
              <a:rPr lang="en-US" sz="2000" dirty="0" smtClean="0"/>
              <a:t>	average = (float) sum / counter;	</a:t>
            </a:r>
          </a:p>
          <a:p>
            <a:pPr lvl="0">
              <a:lnSpc>
                <a:spcPct val="83000"/>
              </a:lnSpc>
              <a:spcBef>
                <a:spcPts val="0"/>
              </a:spcBef>
              <a:buFont typeface="Wingdings" pitchFamily="2" charset="2"/>
              <a:buChar char="§"/>
            </a:pPr>
            <a:r>
              <a:rPr lang="en-US" sz="2000" dirty="0" smtClean="0"/>
              <a:t>	</a:t>
            </a:r>
            <a:r>
              <a:rPr lang="en-US" sz="2000" dirty="0" err="1" smtClean="0"/>
              <a:t>printf</a:t>
            </a:r>
            <a:r>
              <a:rPr lang="en-US" sz="2000" dirty="0" smtClean="0"/>
              <a:t>(”\ </a:t>
            </a:r>
            <a:r>
              <a:rPr lang="el-GR" sz="2000" dirty="0" smtClean="0"/>
              <a:t>Εισήχθησαν</a:t>
            </a:r>
            <a:r>
              <a:rPr lang="en-US" sz="2000" dirty="0" smtClean="0"/>
              <a:t> %d </a:t>
            </a:r>
            <a:r>
              <a:rPr lang="el-GR" sz="2000" dirty="0" smtClean="0"/>
              <a:t>αριθμοί</a:t>
            </a:r>
            <a:r>
              <a:rPr lang="en-US" sz="2000" dirty="0" smtClean="0"/>
              <a:t>”, counter);</a:t>
            </a:r>
          </a:p>
          <a:p>
            <a:pPr lvl="0">
              <a:lnSpc>
                <a:spcPct val="83000"/>
              </a:lnSpc>
              <a:spcBef>
                <a:spcPts val="0"/>
              </a:spcBef>
              <a:buFont typeface="Wingdings" pitchFamily="2" charset="2"/>
              <a:buChar char="§"/>
            </a:pPr>
            <a:r>
              <a:rPr lang="en-US" sz="2000" dirty="0" smtClean="0"/>
              <a:t>	</a:t>
            </a:r>
            <a:r>
              <a:rPr lang="en-US" sz="2000" dirty="0" err="1" smtClean="0"/>
              <a:t>printf</a:t>
            </a:r>
            <a:r>
              <a:rPr lang="en-US" sz="2000" dirty="0" smtClean="0"/>
              <a:t>(”\n </a:t>
            </a:r>
            <a:r>
              <a:rPr lang="el-GR" sz="2000" dirty="0" smtClean="0"/>
              <a:t>με άθροισμα </a:t>
            </a:r>
            <a:r>
              <a:rPr lang="en-US" sz="2000" dirty="0" smtClean="0"/>
              <a:t>= %d”, sum);</a:t>
            </a:r>
          </a:p>
          <a:p>
            <a:pPr lvl="0">
              <a:lnSpc>
                <a:spcPct val="83000"/>
              </a:lnSpc>
              <a:spcBef>
                <a:spcPts val="0"/>
              </a:spcBef>
              <a:buFont typeface="Wingdings" pitchFamily="2" charset="2"/>
              <a:buChar char="§"/>
            </a:pPr>
            <a:r>
              <a:rPr lang="en-US" sz="2000" dirty="0" smtClean="0"/>
              <a:t>	</a:t>
            </a:r>
            <a:r>
              <a:rPr lang="en-US" sz="2000" dirty="0" err="1" smtClean="0"/>
              <a:t>printf</a:t>
            </a:r>
            <a:r>
              <a:rPr lang="en-US" sz="2000" dirty="0" smtClean="0"/>
              <a:t>(”\n </a:t>
            </a:r>
            <a:r>
              <a:rPr lang="el-GR" sz="2000" dirty="0" smtClean="0"/>
              <a:t>και με μέσο όρο </a:t>
            </a:r>
            <a:r>
              <a:rPr lang="en-US" sz="2000" dirty="0" smtClean="0"/>
              <a:t>= %.2f”, average);</a:t>
            </a:r>
          </a:p>
          <a:p>
            <a:pPr lvl="0">
              <a:lnSpc>
                <a:spcPct val="83000"/>
              </a:lnSpc>
              <a:spcBef>
                <a:spcPts val="0"/>
              </a:spcBef>
              <a:buFont typeface="Wingdings" pitchFamily="2" charset="2"/>
              <a:buChar char="§"/>
            </a:pPr>
            <a:r>
              <a:rPr lang="en-US" sz="2000" dirty="0" smtClean="0"/>
              <a:t>	return 0;</a:t>
            </a:r>
          </a:p>
          <a:p>
            <a:pPr lvl="0">
              <a:lnSpc>
                <a:spcPct val="83000"/>
              </a:lnSpc>
              <a:spcBef>
                <a:spcPts val="0"/>
              </a:spcBef>
              <a:buFont typeface="Wingdings" pitchFamily="2" charset="2"/>
              <a:buChar char="§"/>
            </a:pPr>
            <a:r>
              <a:rPr lang="en-US" sz="2000" dirty="0" smtClean="0"/>
              <a:t>}</a:t>
            </a:r>
            <a:endParaRPr lang="en-US"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37</a:t>
            </a:fld>
            <a:endParaRPr lang="el-GR" sz="1400" dirty="0">
              <a:solidFill>
                <a:schemeClr val="tx1"/>
              </a:solidFill>
            </a:endParaRPr>
          </a:p>
        </p:txBody>
      </p:sp>
    </p:spTree>
    <p:extLst>
      <p:ext uri="{BB962C8B-B14F-4D97-AF65-F5344CB8AC3E}">
        <p14:creationId xmlns:p14="http://schemas.microsoft.com/office/powerpoint/2010/main" val="18392748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74638"/>
            <a:ext cx="8208912" cy="1143000"/>
          </a:xfrm>
        </p:spPr>
        <p:txBody>
          <a:bodyPr>
            <a:normAutofit/>
          </a:bodyPr>
          <a:lstStyle/>
          <a:p>
            <a:r>
              <a:rPr lang="el-GR" b="1" dirty="0"/>
              <a:t>Εκτέλεση του π</a:t>
            </a:r>
            <a:r>
              <a:rPr lang="el-GR" b="1" dirty="0" smtClean="0"/>
              <a:t>ρογράμματος (2)</a:t>
            </a:r>
            <a:endParaRPr lang="el-GR" b="1" dirty="0"/>
          </a:p>
        </p:txBody>
      </p:sp>
      <p:sp>
        <p:nvSpPr>
          <p:cNvPr id="3" name="Θέση περιεχομένου 1"/>
          <p:cNvSpPr>
            <a:spLocks noGrp="1"/>
          </p:cNvSpPr>
          <p:nvPr>
            <p:ph idx="1"/>
          </p:nvPr>
        </p:nvSpPr>
        <p:spPr/>
        <p:txBody>
          <a:bodyPr>
            <a:normAutofit fontScale="92500" lnSpcReduction="20000"/>
          </a:bodyPr>
          <a:lstStyle/>
          <a:p>
            <a:pPr marL="0" lvl="0" indent="0" defTabSz="449263" fontAlgn="base" hangingPunct="0">
              <a:spcBef>
                <a:spcPts val="600"/>
              </a:spcBef>
              <a:spcAft>
                <a:spcPct val="0"/>
              </a:spcAft>
              <a:buClr>
                <a:srgbClr val="000000"/>
              </a:buClr>
              <a:buSzPct val="100000"/>
              <a:buNone/>
            </a:pPr>
            <a:r>
              <a:rPr lang="el-GR" sz="3000" b="1" dirty="0" smtClean="0">
                <a:solidFill>
                  <a:srgbClr val="000000"/>
                </a:solidFill>
                <a:ea typeface="Arial Unicode MS" panose="020B0604020202020204" pitchFamily="34" charset="-128"/>
                <a:cs typeface="Arial Unicode MS" panose="020B0604020202020204" pitchFamily="34" charset="-128"/>
              </a:rPr>
              <a:t>Η έξοδος του προγράμματος αυτή τη φορά θα δώσει τα σωστά αποτελέσματα.</a:t>
            </a:r>
          </a:p>
          <a:p>
            <a:pPr marL="0" lvl="0" indent="0" defTabSz="449263" fontAlgn="base" hangingPunct="0">
              <a:spcBef>
                <a:spcPts val="600"/>
              </a:spcBef>
              <a:spcAft>
                <a:spcPct val="0"/>
              </a:spcAft>
              <a:buClr>
                <a:srgbClr val="000000"/>
              </a:buClr>
              <a:buSzPct val="100000"/>
              <a:buNone/>
            </a:pPr>
            <a:endParaRPr lang="el-GR" sz="12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spcBef>
                <a:spcPts val="600"/>
              </a:spcBef>
              <a:spcAft>
                <a:spcPct val="0"/>
              </a:spcAft>
              <a:buClr>
                <a:srgbClr val="000000"/>
              </a:buClr>
              <a:buSzPct val="100000"/>
              <a:buNone/>
            </a:pPr>
            <a:r>
              <a:rPr lang="el-GR" sz="2600" i="1" dirty="0" smtClean="0">
                <a:solidFill>
                  <a:srgbClr val="000000"/>
                </a:solidFill>
                <a:ea typeface="Arial Unicode MS" panose="020B0604020202020204" pitchFamily="34" charset="-128"/>
                <a:cs typeface="Arial Unicode MS" panose="020B0604020202020204" pitchFamily="34" charset="-128"/>
              </a:rPr>
              <a:t>Εισαγωγή </a:t>
            </a:r>
            <a:r>
              <a:rPr lang="el-GR" sz="2600" i="1" dirty="0">
                <a:solidFill>
                  <a:srgbClr val="000000"/>
                </a:solidFill>
                <a:ea typeface="Arial Unicode MS" panose="020B0604020202020204" pitchFamily="34" charset="-128"/>
                <a:cs typeface="Arial Unicode MS" panose="020B0604020202020204" pitchFamily="34" charset="-128"/>
              </a:rPr>
              <a:t>μη αρνητικού αριθμού</a:t>
            </a:r>
            <a:r>
              <a:rPr lang="fi-FI" sz="2600" i="1" dirty="0">
                <a:solidFill>
                  <a:srgbClr val="000000"/>
                </a:solidFill>
                <a:ea typeface="Arial Unicode MS" panose="020B0604020202020204" pitchFamily="34" charset="-128"/>
                <a:cs typeface="Arial Unicode MS" panose="020B0604020202020204" pitchFamily="34" charset="-128"/>
              </a:rPr>
              <a:t> </a:t>
            </a:r>
            <a:r>
              <a:rPr lang="el-GR" sz="2600" i="1" dirty="0">
                <a:solidFill>
                  <a:srgbClr val="000000"/>
                </a:solidFill>
                <a:ea typeface="Arial Unicode MS" panose="020B0604020202020204" pitchFamily="34" charset="-128"/>
                <a:cs typeface="Arial Unicode MS" panose="020B0604020202020204" pitchFamily="34" charset="-128"/>
              </a:rPr>
              <a:t>: </a:t>
            </a:r>
            <a:r>
              <a:rPr lang="fi-FI" sz="2600" i="1" dirty="0">
                <a:solidFill>
                  <a:srgbClr val="000000"/>
                </a:solidFill>
                <a:ea typeface="Arial Unicode MS" panose="020B0604020202020204" pitchFamily="34" charset="-128"/>
                <a:cs typeface="Arial Unicode MS" panose="020B0604020202020204" pitchFamily="34" charset="-128"/>
              </a:rPr>
              <a:t>1</a:t>
            </a:r>
            <a:r>
              <a:rPr lang="el-GR" sz="2400" i="1" dirty="0">
                <a:solidFill>
                  <a:srgbClr val="000000"/>
                </a:solidFill>
                <a:ea typeface="Arial Unicode MS" panose="020B0604020202020204" pitchFamily="34" charset="-128"/>
                <a:cs typeface="Arial Unicode MS" panose="020B0604020202020204" pitchFamily="34" charset="-128"/>
              </a:rPr>
              <a:t>,</a:t>
            </a:r>
            <a:endParaRPr lang="fi-FI" sz="24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15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2600" i="1" dirty="0">
                <a:solidFill>
                  <a:srgbClr val="000000"/>
                </a:solidFill>
                <a:ea typeface="Arial Unicode MS" panose="020B0604020202020204" pitchFamily="34" charset="-128"/>
                <a:cs typeface="Arial Unicode MS" panose="020B0604020202020204" pitchFamily="34" charset="-128"/>
              </a:rPr>
              <a:t> :</a:t>
            </a:r>
            <a:r>
              <a:rPr lang="el-GR" sz="2600" i="1" dirty="0">
                <a:solidFill>
                  <a:srgbClr val="000000"/>
                </a:solidFill>
                <a:ea typeface="Arial Unicode MS" panose="020B0604020202020204" pitchFamily="34" charset="-128"/>
                <a:cs typeface="Arial Unicode MS" panose="020B0604020202020204" pitchFamily="34" charset="-128"/>
              </a:rPr>
              <a:t> </a:t>
            </a:r>
            <a:r>
              <a:rPr lang="fi-FI" sz="2600" i="1" dirty="0">
                <a:solidFill>
                  <a:srgbClr val="000000"/>
                </a:solidFill>
                <a:ea typeface="Arial Unicode MS" panose="020B0604020202020204" pitchFamily="34" charset="-128"/>
                <a:cs typeface="Arial Unicode MS" panose="020B0604020202020204" pitchFamily="34" charset="-128"/>
              </a:rPr>
              <a:t>3</a:t>
            </a:r>
            <a:r>
              <a:rPr lang="el-GR" sz="2600" i="1" dirty="0">
                <a:solidFill>
                  <a:srgbClr val="000000"/>
                </a:solidFill>
                <a:ea typeface="Arial Unicode MS" panose="020B0604020202020204" pitchFamily="34" charset="-128"/>
                <a:cs typeface="Arial Unicode MS" panose="020B0604020202020204" pitchFamily="34" charset="-128"/>
              </a:rPr>
              <a:t>,</a:t>
            </a:r>
            <a:endParaRPr lang="fi-FI" sz="26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15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2600" i="1" dirty="0">
                <a:solidFill>
                  <a:srgbClr val="000000"/>
                </a:solidFill>
                <a:ea typeface="Arial Unicode MS" panose="020B0604020202020204" pitchFamily="34" charset="-128"/>
                <a:cs typeface="Arial Unicode MS" panose="020B0604020202020204" pitchFamily="34" charset="-128"/>
              </a:rPr>
              <a:t> :</a:t>
            </a:r>
            <a:r>
              <a:rPr lang="el-GR" sz="2600" i="1" dirty="0">
                <a:solidFill>
                  <a:srgbClr val="000000"/>
                </a:solidFill>
                <a:ea typeface="Arial Unicode MS" panose="020B0604020202020204" pitchFamily="34" charset="-128"/>
                <a:cs typeface="Arial Unicode MS" panose="020B0604020202020204" pitchFamily="34" charset="-128"/>
              </a:rPr>
              <a:t> </a:t>
            </a:r>
            <a:r>
              <a:rPr lang="fi-FI" sz="2600" i="1" dirty="0">
                <a:solidFill>
                  <a:srgbClr val="000000"/>
                </a:solidFill>
                <a:ea typeface="Arial Unicode MS" panose="020B0604020202020204" pitchFamily="34" charset="-128"/>
                <a:cs typeface="Arial Unicode MS" panose="020B0604020202020204" pitchFamily="34" charset="-128"/>
              </a:rPr>
              <a:t>5</a:t>
            </a:r>
            <a:r>
              <a:rPr lang="el-GR" sz="2600" i="1" dirty="0">
                <a:solidFill>
                  <a:srgbClr val="000000"/>
                </a:solidFill>
                <a:ea typeface="Arial Unicode MS" panose="020B0604020202020204" pitchFamily="34" charset="-128"/>
                <a:cs typeface="Arial Unicode MS" panose="020B0604020202020204" pitchFamily="34" charset="-128"/>
              </a:rPr>
              <a:t>,</a:t>
            </a:r>
            <a:endParaRPr lang="fi-FI" sz="26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endParaRPr lang="fi-FI" sz="15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600"/>
              </a:spcBef>
              <a:spcAft>
                <a:spcPct val="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Εισαγωγή μη αρνητικού αριθμού</a:t>
            </a:r>
            <a:r>
              <a:rPr lang="fi-FI" sz="2600" i="1" dirty="0">
                <a:solidFill>
                  <a:srgbClr val="000000"/>
                </a:solidFill>
                <a:ea typeface="Arial Unicode MS" panose="020B0604020202020204" pitchFamily="34" charset="-128"/>
                <a:cs typeface="Arial Unicode MS" panose="020B0604020202020204" pitchFamily="34" charset="-128"/>
              </a:rPr>
              <a:t> :</a:t>
            </a:r>
            <a:r>
              <a:rPr lang="el-GR" sz="2600" i="1" dirty="0">
                <a:solidFill>
                  <a:srgbClr val="000000"/>
                </a:solidFill>
                <a:ea typeface="Arial Unicode MS" panose="020B0604020202020204" pitchFamily="34" charset="-128"/>
                <a:cs typeface="Arial Unicode MS" panose="020B0604020202020204" pitchFamily="34" charset="-128"/>
              </a:rPr>
              <a:t> </a:t>
            </a:r>
            <a:r>
              <a:rPr lang="fi-FI" sz="2600" i="1" dirty="0">
                <a:solidFill>
                  <a:srgbClr val="000000"/>
                </a:solidFill>
                <a:ea typeface="Arial Unicode MS" panose="020B0604020202020204" pitchFamily="34" charset="-128"/>
                <a:cs typeface="Arial Unicode MS" panose="020B0604020202020204" pitchFamily="34" charset="-128"/>
              </a:rPr>
              <a:t>-</a:t>
            </a:r>
            <a:r>
              <a:rPr lang="fi-FI" sz="2600" i="1" dirty="0" smtClean="0">
                <a:solidFill>
                  <a:srgbClr val="000000"/>
                </a:solidFill>
                <a:ea typeface="Arial Unicode MS" panose="020B0604020202020204" pitchFamily="34" charset="-128"/>
                <a:cs typeface="Arial Unicode MS" panose="020B0604020202020204" pitchFamily="34" charset="-128"/>
              </a:rPr>
              <a:t>1</a:t>
            </a:r>
            <a:r>
              <a:rPr lang="el-GR" sz="2600" i="1" dirty="0">
                <a:solidFill>
                  <a:srgbClr val="000000"/>
                </a:solidFill>
                <a:ea typeface="Arial Unicode MS" panose="020B0604020202020204" pitchFamily="34" charset="-128"/>
                <a:cs typeface="Arial Unicode MS" panose="020B0604020202020204" pitchFamily="34" charset="-128"/>
              </a:rPr>
              <a:t>,</a:t>
            </a:r>
            <a:endParaRPr lang="fi-FI" sz="26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20000"/>
              </a:lnSpc>
              <a:spcBef>
                <a:spcPct val="0"/>
              </a:spcBef>
              <a:spcAft>
                <a:spcPct val="0"/>
              </a:spcAft>
              <a:buClr>
                <a:srgbClr val="000000"/>
              </a:buClr>
              <a:buSzPct val="100000"/>
              <a:buNone/>
            </a:pPr>
            <a:endParaRPr lang="fi-FI" sz="15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Εισήχθησαν </a:t>
            </a:r>
            <a:r>
              <a:rPr lang="fi-FI" sz="2600" i="1" dirty="0" smtClean="0">
                <a:solidFill>
                  <a:srgbClr val="000000"/>
                </a:solidFill>
                <a:ea typeface="Arial Unicode MS" panose="020B0604020202020204" pitchFamily="34" charset="-128"/>
                <a:cs typeface="Arial Unicode MS" panose="020B0604020202020204" pitchFamily="34" charset="-128"/>
              </a:rPr>
              <a:t>3</a:t>
            </a:r>
            <a:r>
              <a:rPr lang="el-GR" sz="2600" i="1" dirty="0" smtClean="0">
                <a:solidFill>
                  <a:srgbClr val="000000"/>
                </a:solidFill>
                <a:ea typeface="Arial Unicode MS" panose="020B0604020202020204" pitchFamily="34" charset="-128"/>
                <a:cs typeface="Arial Unicode MS" panose="020B0604020202020204" pitchFamily="34" charset="-128"/>
              </a:rPr>
              <a:t> </a:t>
            </a:r>
            <a:r>
              <a:rPr lang="el-GR" sz="2600" i="1" dirty="0">
                <a:solidFill>
                  <a:srgbClr val="000000"/>
                </a:solidFill>
                <a:ea typeface="Arial Unicode MS" panose="020B0604020202020204" pitchFamily="34" charset="-128"/>
                <a:cs typeface="Arial Unicode MS" panose="020B0604020202020204" pitchFamily="34" charset="-128"/>
              </a:rPr>
              <a:t>αριθμοί, </a:t>
            </a:r>
            <a:endParaRPr lang="fi-FI" sz="26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Με άθροισμα</a:t>
            </a:r>
            <a:r>
              <a:rPr lang="fi-FI" sz="2600" i="1" dirty="0">
                <a:solidFill>
                  <a:srgbClr val="000000"/>
                </a:solidFill>
                <a:ea typeface="Arial Unicode MS" panose="020B0604020202020204" pitchFamily="34" charset="-128"/>
                <a:cs typeface="Arial Unicode MS" panose="020B0604020202020204" pitchFamily="34" charset="-128"/>
              </a:rPr>
              <a:t> = </a:t>
            </a:r>
            <a:r>
              <a:rPr lang="fi-FI" sz="2600" i="1" dirty="0" smtClean="0">
                <a:solidFill>
                  <a:srgbClr val="000000"/>
                </a:solidFill>
                <a:ea typeface="Arial Unicode MS" panose="020B0604020202020204" pitchFamily="34" charset="-128"/>
                <a:cs typeface="Arial Unicode MS" panose="020B0604020202020204" pitchFamily="34" charset="-128"/>
              </a:rPr>
              <a:t>9</a:t>
            </a:r>
            <a:r>
              <a:rPr lang="el-GR" sz="2600" i="1" dirty="0" smtClean="0">
                <a:solidFill>
                  <a:srgbClr val="000000"/>
                </a:solidFill>
                <a:ea typeface="Arial Unicode MS" panose="020B0604020202020204" pitchFamily="34" charset="-128"/>
                <a:cs typeface="Arial Unicode MS" panose="020B0604020202020204" pitchFamily="34" charset="-128"/>
              </a:rPr>
              <a:t>,</a:t>
            </a:r>
            <a:endParaRPr lang="fi-FI" sz="2600" i="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ts val="0"/>
              </a:spcBef>
              <a:spcAft>
                <a:spcPts val="600"/>
              </a:spcAft>
              <a:buClr>
                <a:srgbClr val="000000"/>
              </a:buClr>
              <a:buSzPct val="100000"/>
              <a:buNone/>
            </a:pPr>
            <a:r>
              <a:rPr lang="el-GR" sz="2600" i="1" dirty="0">
                <a:solidFill>
                  <a:srgbClr val="000000"/>
                </a:solidFill>
                <a:ea typeface="Arial Unicode MS" panose="020B0604020202020204" pitchFamily="34" charset="-128"/>
                <a:cs typeface="Arial Unicode MS" panose="020B0604020202020204" pitchFamily="34" charset="-128"/>
              </a:rPr>
              <a:t>Και μέση τιμή</a:t>
            </a:r>
            <a:r>
              <a:rPr lang="fi-FI" sz="2600" i="1" dirty="0">
                <a:solidFill>
                  <a:srgbClr val="000000"/>
                </a:solidFill>
                <a:ea typeface="Arial Unicode MS" panose="020B0604020202020204" pitchFamily="34" charset="-128"/>
                <a:cs typeface="Arial Unicode MS" panose="020B0604020202020204" pitchFamily="34" charset="-128"/>
              </a:rPr>
              <a:t> = </a:t>
            </a:r>
            <a:r>
              <a:rPr lang="fi-FI" sz="2600" i="1" dirty="0" smtClean="0">
                <a:solidFill>
                  <a:srgbClr val="000000"/>
                </a:solidFill>
                <a:ea typeface="Arial Unicode MS" panose="020B0604020202020204" pitchFamily="34" charset="-128"/>
                <a:cs typeface="Arial Unicode MS" panose="020B0604020202020204" pitchFamily="34" charset="-128"/>
              </a:rPr>
              <a:t>3.00</a:t>
            </a:r>
            <a:r>
              <a:rPr lang="el-GR" sz="2600" i="1" dirty="0" smtClean="0">
                <a:solidFill>
                  <a:srgbClr val="000000"/>
                </a:solidFill>
                <a:ea typeface="Arial Unicode MS" panose="020B0604020202020204" pitchFamily="34" charset="-128"/>
                <a:cs typeface="Arial Unicode MS" panose="020B0604020202020204" pitchFamily="34" charset="-128"/>
              </a:rPr>
              <a:t>.</a:t>
            </a:r>
            <a:endParaRPr lang="el-GR" sz="2600" i="1"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Εντολές Ελέγχου και Λογικής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schemeClr val="tx1"/>
                </a:solidFill>
              </a:rPr>
              <a:t>38</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6176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τρίτης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611508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noAutofit/>
          </a:bodyPr>
          <a:lstStyle/>
          <a:p>
            <a:pPr marL="0" indent="0" eaLnBrk="1" hangingPunct="1">
              <a:buNone/>
            </a:pPr>
            <a:r>
              <a:rPr lang="el-GR" sz="2800" dirty="0" smtClean="0"/>
              <a:t>Ο αναγνώστης να μπορεί να:</a:t>
            </a:r>
          </a:p>
          <a:p>
            <a:pPr marL="0" indent="0" eaLnBrk="1" hangingPunct="1">
              <a:buNone/>
            </a:pPr>
            <a:r>
              <a:rPr lang="en-US" sz="2800" dirty="0" smtClean="0"/>
              <a:t>1) </a:t>
            </a:r>
            <a:r>
              <a:rPr lang="el-GR" sz="2800" dirty="0" smtClean="0"/>
              <a:t>διαχειρίζεται με ευχέρεια τις εντολές ελέγχου </a:t>
            </a:r>
            <a:r>
              <a:rPr lang="en-US" sz="2800" dirty="0" smtClean="0"/>
              <a:t> </a:t>
            </a:r>
          </a:p>
          <a:p>
            <a:pPr marL="0" indent="0" eaLnBrk="1" hangingPunct="1">
              <a:buNone/>
            </a:pPr>
            <a:r>
              <a:rPr lang="en-US" sz="2800" dirty="0"/>
              <a:t> </a:t>
            </a:r>
            <a:r>
              <a:rPr lang="en-US" sz="2800" dirty="0" smtClean="0"/>
              <a:t>   </a:t>
            </a:r>
            <a:r>
              <a:rPr lang="el-GR" sz="2800" dirty="0" smtClean="0"/>
              <a:t>και λογικής.</a:t>
            </a:r>
          </a:p>
          <a:p>
            <a:pPr marL="0" indent="0" eaLnBrk="1" hangingPunct="1">
              <a:buNone/>
            </a:pPr>
            <a:r>
              <a:rPr lang="el-GR" sz="2800" dirty="0" smtClean="0"/>
              <a:t>2) χρησιμοποιεί μεταβλητές τύπου </a:t>
            </a:r>
            <a:r>
              <a:rPr lang="en-US" sz="2800" dirty="0" smtClean="0"/>
              <a:t>char.</a:t>
            </a:r>
            <a:endParaRPr lang="el-GR" sz="2800" dirty="0" smtClean="0"/>
          </a:p>
          <a:p>
            <a:pPr marL="0" indent="0" eaLnBrk="1" hangingPunct="1">
              <a:buNone/>
            </a:pPr>
            <a:r>
              <a:rPr lang="el-GR" sz="2800" dirty="0" smtClean="0"/>
              <a:t>3) διαχειρίζεται τους ειδικούς τελεστές πράξεων  </a:t>
            </a:r>
          </a:p>
          <a:p>
            <a:pPr marL="0" indent="0" eaLnBrk="1" hangingPunct="1">
              <a:buNone/>
            </a:pPr>
            <a:r>
              <a:rPr lang="el-GR" sz="2800" dirty="0"/>
              <a:t> </a:t>
            </a:r>
            <a:r>
              <a:rPr lang="el-GR" sz="2800" dirty="0" smtClean="0"/>
              <a:t>   της </a:t>
            </a:r>
            <a:r>
              <a:rPr lang="en-US" sz="2800" dirty="0" smtClean="0"/>
              <a:t>C. </a:t>
            </a:r>
            <a:endParaRPr lang="el-GR" sz="2800" dirty="0"/>
          </a:p>
          <a:p>
            <a:pPr marL="0" indent="0" eaLnBrk="1" hangingPunct="1">
              <a:buNone/>
            </a:pPr>
            <a:r>
              <a:rPr lang="el-GR" sz="2800" dirty="0" smtClean="0"/>
              <a:t>4) αλλάζει πρόσκαιρα τους τύπους δεδομένων.</a:t>
            </a:r>
          </a:p>
          <a:p>
            <a:pPr marL="0" indent="0" eaLnBrk="1" hangingPunct="1">
              <a:buNone/>
            </a:pPr>
            <a:r>
              <a:rPr lang="el-GR" sz="2800" dirty="0" smtClean="0"/>
              <a:t>5) τον εισάγει στην αναγκαιότητα των </a:t>
            </a:r>
            <a:r>
              <a:rPr lang="en-US" sz="2800" dirty="0" smtClean="0"/>
              <a:t> </a:t>
            </a:r>
          </a:p>
          <a:p>
            <a:pPr marL="0" indent="0" eaLnBrk="1" hangingPunct="1">
              <a:buNone/>
            </a:pPr>
            <a:r>
              <a:rPr lang="en-US" sz="2800" dirty="0"/>
              <a:t> </a:t>
            </a:r>
            <a:r>
              <a:rPr lang="en-US" sz="2800" dirty="0" smtClean="0"/>
              <a:t>   </a:t>
            </a:r>
            <a:r>
              <a:rPr lang="el-GR" sz="2800" dirty="0" smtClean="0"/>
              <a:t>επαναληπτικών εντολών</a:t>
            </a:r>
            <a:r>
              <a:rPr lang="el-GR" sz="2800" dirty="0"/>
              <a:t>.</a:t>
            </a:r>
            <a:endParaRPr lang="el-GR" sz="2800" dirty="0" smtClean="0"/>
          </a:p>
        </p:txBody>
      </p:sp>
      <p:sp>
        <p:nvSpPr>
          <p:cNvPr id="2" name="Θέση υποσέλιδου 1" descr="."/>
          <p:cNvSpPr>
            <a:spLocks noGrp="1"/>
          </p:cNvSpPr>
          <p:nvPr>
            <p:ph type="ftr" sz="quarter" idx="11"/>
          </p:nvPr>
        </p:nvSpPr>
        <p:spPr/>
        <p:txBody>
          <a:bodyPr/>
          <a:lstStyle/>
          <a:p>
            <a:pPr>
              <a:defRPr/>
            </a:pPr>
            <a:r>
              <a:rPr lang="el-GR" sz="1400" smtClean="0">
                <a:solidFill>
                  <a:schemeClr val="tx1"/>
                </a:solidFill>
              </a:rPr>
              <a:t>Εντολές Ελέγχου και Λογικής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4</a:t>
            </a:fld>
            <a:endParaRPr lang="el-GR" sz="1400" dirty="0">
              <a:solidFill>
                <a:schemeClr val="tx1"/>
              </a:solidFill>
            </a:endParaRPr>
          </a:p>
        </p:txBody>
      </p:sp>
    </p:spTree>
    <p:extLst>
      <p:ext uri="{BB962C8B-B14F-4D97-AF65-F5344CB8AC3E}">
        <p14:creationId xmlns:p14="http://schemas.microsoft.com/office/powerpoint/2010/main" val="2033538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4" name="Θέση περιεχομένου 1">
            <a:hlinkClick r:id="rId3" action="ppaction://hlinksldjump" tooltip="Μετάβαση στη Διαφάνεια 6"/>
          </p:cNvPr>
          <p:cNvSpPr txBox="1"/>
          <p:nvPr/>
        </p:nvSpPr>
        <p:spPr>
          <a:xfrm>
            <a:off x="809254" y="1412776"/>
            <a:ext cx="7435151" cy="523220"/>
          </a:xfrm>
          <a:prstGeom prst="rect">
            <a:avLst/>
          </a:prstGeom>
          <a:noFill/>
        </p:spPr>
        <p:txBody>
          <a:bodyPr wrap="square" rtlCol="0">
            <a:spAutoFit/>
          </a:bodyPr>
          <a:lstStyle/>
          <a:p>
            <a:pPr fontAlgn="base">
              <a:spcBef>
                <a:spcPct val="0"/>
              </a:spcBef>
              <a:spcAft>
                <a:spcPct val="0"/>
              </a:spcAft>
            </a:pPr>
            <a:r>
              <a:rPr lang="el-GR" sz="2800" i="1" dirty="0">
                <a:solidFill>
                  <a:srgbClr val="0070C0"/>
                </a:solidFill>
                <a:cs typeface="Arial" charset="0"/>
              </a:rPr>
              <a:t>1</a:t>
            </a:r>
            <a:r>
              <a:rPr lang="el-GR" sz="2800" i="1" dirty="0" smtClean="0">
                <a:solidFill>
                  <a:srgbClr val="0070C0"/>
                </a:solidFill>
                <a:cs typeface="Arial" charset="0"/>
              </a:rPr>
              <a:t>) Προτάσεις ελέγχου και λογικής</a:t>
            </a:r>
            <a:endParaRPr lang="el-GR" sz="2800" i="1" dirty="0">
              <a:solidFill>
                <a:srgbClr val="0070C0"/>
              </a:solidFill>
              <a:cs typeface="Arial" charset="0"/>
            </a:endParaRPr>
          </a:p>
        </p:txBody>
      </p:sp>
      <p:sp>
        <p:nvSpPr>
          <p:cNvPr id="9" name="Θέση περιεχομένου 2">
            <a:hlinkClick r:id="rId4" action="ppaction://hlinksldjump" tooltip="Μετάβαση στη Διαφάνεια 12"/>
          </p:cNvPr>
          <p:cNvSpPr txBox="1"/>
          <p:nvPr/>
        </p:nvSpPr>
        <p:spPr>
          <a:xfrm>
            <a:off x="809262" y="2132856"/>
            <a:ext cx="7435149" cy="523220"/>
          </a:xfrm>
          <a:prstGeom prst="rect">
            <a:avLst/>
          </a:prstGeom>
          <a:noFill/>
        </p:spPr>
        <p:txBody>
          <a:bodyPr wrap="square" rtlCol="0">
            <a:spAutoFit/>
          </a:bodyPr>
          <a:lstStyle/>
          <a:p>
            <a:pPr fontAlgn="base">
              <a:spcBef>
                <a:spcPct val="0"/>
              </a:spcBef>
              <a:spcAft>
                <a:spcPct val="0"/>
              </a:spcAft>
            </a:pPr>
            <a:r>
              <a:rPr lang="el-GR" sz="2800" i="1" dirty="0" smtClean="0">
                <a:solidFill>
                  <a:srgbClr val="0070C0"/>
                </a:solidFill>
                <a:cs typeface="Arial" charset="0"/>
              </a:rPr>
              <a:t>2) Τύπος δεδομένων </a:t>
            </a:r>
            <a:r>
              <a:rPr lang="en-US" sz="2800" i="1" dirty="0" smtClean="0">
                <a:solidFill>
                  <a:srgbClr val="0070C0"/>
                </a:solidFill>
                <a:cs typeface="Arial" charset="0"/>
              </a:rPr>
              <a:t>char</a:t>
            </a:r>
            <a:endParaRPr lang="en-US" sz="2800" i="1" dirty="0">
              <a:solidFill>
                <a:srgbClr val="0070C0"/>
              </a:solidFill>
              <a:cs typeface="Arial" charset="0"/>
            </a:endParaRPr>
          </a:p>
        </p:txBody>
      </p:sp>
      <p:sp>
        <p:nvSpPr>
          <p:cNvPr id="10" name="Θέση περιεχομένου 3">
            <a:hlinkClick r:id="rId5" action="ppaction://hlinksldjump" tooltip="Μετάβαση στη Διαφάνεια 14"/>
          </p:cNvPr>
          <p:cNvSpPr txBox="1"/>
          <p:nvPr/>
        </p:nvSpPr>
        <p:spPr>
          <a:xfrm>
            <a:off x="809254" y="2852936"/>
            <a:ext cx="7435157" cy="523220"/>
          </a:xfrm>
          <a:prstGeom prst="rect">
            <a:avLst/>
          </a:prstGeom>
          <a:noFill/>
        </p:spPr>
        <p:txBody>
          <a:bodyPr wrap="square" rtlCol="0">
            <a:spAutoFit/>
          </a:bodyPr>
          <a:lstStyle/>
          <a:p>
            <a:pPr fontAlgn="base">
              <a:spcBef>
                <a:spcPct val="0"/>
              </a:spcBef>
              <a:spcAft>
                <a:spcPct val="0"/>
              </a:spcAft>
            </a:pPr>
            <a:r>
              <a:rPr lang="el-GR" sz="2800" i="1" dirty="0" smtClean="0">
                <a:solidFill>
                  <a:srgbClr val="0070C0"/>
                </a:solidFill>
                <a:cs typeface="Arial" charset="0"/>
              </a:rPr>
              <a:t>3) Η εντολή </a:t>
            </a:r>
            <a:r>
              <a:rPr lang="en-US" sz="2800" i="1" dirty="0" smtClean="0">
                <a:solidFill>
                  <a:srgbClr val="0070C0"/>
                </a:solidFill>
                <a:cs typeface="Arial" charset="0"/>
              </a:rPr>
              <a:t>switch</a:t>
            </a:r>
            <a:endParaRPr lang="en-US" sz="2800" i="1" dirty="0">
              <a:solidFill>
                <a:srgbClr val="0070C0"/>
              </a:solidFill>
              <a:cs typeface="Arial" charset="0"/>
            </a:endParaRPr>
          </a:p>
        </p:txBody>
      </p:sp>
      <p:sp>
        <p:nvSpPr>
          <p:cNvPr id="11" name="Θέση περιεχομένου 4">
            <a:hlinkClick r:id="rId6" action="ppaction://hlinksldjump" tooltip="Μετάβαση στη Διαφάνεια 21"/>
          </p:cNvPr>
          <p:cNvSpPr txBox="1"/>
          <p:nvPr/>
        </p:nvSpPr>
        <p:spPr>
          <a:xfrm>
            <a:off x="809254" y="3573016"/>
            <a:ext cx="7435152" cy="523220"/>
          </a:xfrm>
          <a:prstGeom prst="rect">
            <a:avLst/>
          </a:prstGeom>
          <a:noFill/>
        </p:spPr>
        <p:txBody>
          <a:bodyPr wrap="square" rtlCol="0">
            <a:spAutoFit/>
          </a:bodyPr>
          <a:lstStyle/>
          <a:p>
            <a:pPr fontAlgn="base">
              <a:spcBef>
                <a:spcPct val="0"/>
              </a:spcBef>
              <a:spcAft>
                <a:spcPct val="0"/>
              </a:spcAft>
            </a:pPr>
            <a:r>
              <a:rPr lang="el-GR" sz="2800" i="1" dirty="0">
                <a:solidFill>
                  <a:srgbClr val="0070C0"/>
                </a:solidFill>
                <a:cs typeface="Arial" charset="0"/>
              </a:rPr>
              <a:t>4</a:t>
            </a:r>
            <a:r>
              <a:rPr lang="el-GR" sz="2800" i="1" dirty="0" smtClean="0">
                <a:solidFill>
                  <a:srgbClr val="0070C0"/>
                </a:solidFill>
                <a:cs typeface="Arial" charset="0"/>
              </a:rPr>
              <a:t>) Επιπλέον αριθμητικοί τελεστές</a:t>
            </a:r>
            <a:endParaRPr lang="el-GR" sz="2800" i="1" dirty="0">
              <a:solidFill>
                <a:srgbClr val="0070C0"/>
              </a:solidFill>
              <a:cs typeface="Arial" charset="0"/>
            </a:endParaRPr>
          </a:p>
        </p:txBody>
      </p:sp>
      <p:sp>
        <p:nvSpPr>
          <p:cNvPr id="12" name="Θέση περιεχομένου 5">
            <a:hlinkClick r:id="rId7" action="ppaction://hlinksldjump" tooltip="Μετάβαση στη Διαφάνεια 25"/>
          </p:cNvPr>
          <p:cNvSpPr txBox="1"/>
          <p:nvPr/>
        </p:nvSpPr>
        <p:spPr>
          <a:xfrm>
            <a:off x="809249" y="4293096"/>
            <a:ext cx="7435155" cy="523220"/>
          </a:xfrm>
          <a:prstGeom prst="rect">
            <a:avLst/>
          </a:prstGeom>
          <a:noFill/>
        </p:spPr>
        <p:txBody>
          <a:bodyPr wrap="square" rtlCol="0">
            <a:spAutoFit/>
          </a:bodyPr>
          <a:lstStyle/>
          <a:p>
            <a:pPr fontAlgn="base">
              <a:spcBef>
                <a:spcPct val="0"/>
              </a:spcBef>
              <a:spcAft>
                <a:spcPct val="0"/>
              </a:spcAft>
            </a:pPr>
            <a:r>
              <a:rPr lang="el-GR" sz="2800" i="1" dirty="0">
                <a:solidFill>
                  <a:srgbClr val="0070C0"/>
                </a:solidFill>
                <a:cs typeface="Arial" charset="0"/>
              </a:rPr>
              <a:t>5</a:t>
            </a:r>
            <a:r>
              <a:rPr lang="el-GR" sz="2800" i="1" dirty="0" smtClean="0">
                <a:solidFill>
                  <a:srgbClr val="0070C0"/>
                </a:solidFill>
                <a:cs typeface="Arial" charset="0"/>
              </a:rPr>
              <a:t>) </a:t>
            </a:r>
            <a:r>
              <a:rPr lang="en-US" sz="2800" i="1" dirty="0" smtClean="0">
                <a:solidFill>
                  <a:srgbClr val="0070C0"/>
                </a:solidFill>
                <a:cs typeface="Arial" charset="0"/>
              </a:rPr>
              <a:t>Casting method</a:t>
            </a:r>
            <a:endParaRPr lang="el-GR" sz="2800" i="1" dirty="0">
              <a:solidFill>
                <a:srgbClr val="0070C0"/>
              </a:solidFill>
              <a:cs typeface="Arial" charset="0"/>
            </a:endParaRPr>
          </a:p>
        </p:txBody>
      </p:sp>
      <p:sp>
        <p:nvSpPr>
          <p:cNvPr id="15" name="Θέση περιεχομένου 6">
            <a:hlinkClick r:id="rId8" action="ppaction://hlinksldjump" tooltip="Μετάβαση στη Διαφάνεια 27"/>
          </p:cNvPr>
          <p:cNvSpPr txBox="1"/>
          <p:nvPr/>
        </p:nvSpPr>
        <p:spPr>
          <a:xfrm>
            <a:off x="809253" y="4941168"/>
            <a:ext cx="7435151" cy="523220"/>
          </a:xfrm>
          <a:prstGeom prst="rect">
            <a:avLst/>
          </a:prstGeom>
          <a:noFill/>
        </p:spPr>
        <p:txBody>
          <a:bodyPr wrap="square" rtlCol="0">
            <a:spAutoFit/>
          </a:bodyPr>
          <a:lstStyle/>
          <a:p>
            <a:pPr fontAlgn="base">
              <a:spcBef>
                <a:spcPct val="0"/>
              </a:spcBef>
              <a:spcAft>
                <a:spcPct val="0"/>
              </a:spcAft>
            </a:pPr>
            <a:r>
              <a:rPr lang="el-GR" sz="2800" i="1" dirty="0" smtClean="0">
                <a:solidFill>
                  <a:srgbClr val="0070C0"/>
                </a:solidFill>
                <a:cs typeface="Arial" charset="0"/>
              </a:rPr>
              <a:t>6) Η</a:t>
            </a:r>
            <a:r>
              <a:rPr lang="en-US" sz="2800" i="1" dirty="0" smtClean="0">
                <a:solidFill>
                  <a:srgbClr val="0070C0"/>
                </a:solidFill>
                <a:cs typeface="Arial" charset="0"/>
              </a:rPr>
              <a:t> </a:t>
            </a:r>
            <a:r>
              <a:rPr lang="el-GR" sz="2800" i="1" dirty="0" smtClean="0">
                <a:solidFill>
                  <a:srgbClr val="0070C0"/>
                </a:solidFill>
                <a:cs typeface="Arial" charset="0"/>
              </a:rPr>
              <a:t>οδηγία </a:t>
            </a:r>
            <a:r>
              <a:rPr lang="en-US" sz="2800" i="1" dirty="0" smtClean="0">
                <a:solidFill>
                  <a:srgbClr val="0070C0"/>
                </a:solidFill>
                <a:cs typeface="Arial" charset="0"/>
              </a:rPr>
              <a:t># define</a:t>
            </a:r>
            <a:endParaRPr lang="el-GR" sz="2800" i="1" dirty="0">
              <a:solidFill>
                <a:srgbClr val="0070C0"/>
              </a:solidFill>
              <a:cs typeface="Arial" charset="0"/>
            </a:endParaRPr>
          </a:p>
        </p:txBody>
      </p:sp>
      <p:sp>
        <p:nvSpPr>
          <p:cNvPr id="13" name="Θέση περιεχομένου 7">
            <a:hlinkClick r:id="rId9" action="ppaction://hlinksldjump" tooltip="Μετάβαση στη Διαφάνεια 33"/>
          </p:cNvPr>
          <p:cNvSpPr txBox="1"/>
          <p:nvPr/>
        </p:nvSpPr>
        <p:spPr>
          <a:xfrm>
            <a:off x="809262" y="5572364"/>
            <a:ext cx="7435149" cy="523220"/>
          </a:xfrm>
          <a:prstGeom prst="rect">
            <a:avLst/>
          </a:prstGeom>
          <a:noFill/>
        </p:spPr>
        <p:txBody>
          <a:bodyPr wrap="square" rtlCol="0">
            <a:spAutoFit/>
          </a:bodyPr>
          <a:lstStyle/>
          <a:p>
            <a:pPr fontAlgn="base">
              <a:spcBef>
                <a:spcPct val="0"/>
              </a:spcBef>
              <a:spcAft>
                <a:spcPct val="0"/>
              </a:spcAft>
            </a:pPr>
            <a:r>
              <a:rPr lang="el-GR" sz="2800" i="1" dirty="0" smtClean="0">
                <a:solidFill>
                  <a:srgbClr val="0070C0"/>
                </a:solidFill>
                <a:cs typeface="Arial" charset="0"/>
              </a:rPr>
              <a:t>7) Επαναληπτικοί βρόγχοι</a:t>
            </a:r>
            <a:endParaRPr lang="el-GR" sz="2800" i="1" dirty="0">
              <a:solidFill>
                <a:srgbClr val="0070C0"/>
              </a:solidFill>
              <a:cs typeface="Arial" charset="0"/>
            </a:endParaRPr>
          </a:p>
        </p:txBody>
      </p:sp>
      <p:sp>
        <p:nvSpPr>
          <p:cNvPr id="3" name="Θέση υποσέλιδου 1" descr="."/>
          <p:cNvSpPr>
            <a:spLocks noGrp="1"/>
          </p:cNvSpPr>
          <p:nvPr>
            <p:ph type="ftr" sz="quarter" idx="11"/>
          </p:nvPr>
        </p:nvSpPr>
        <p:spPr/>
        <p:txBody>
          <a:bodyPr/>
          <a:lstStyle/>
          <a:p>
            <a:pPr>
              <a:defRPr/>
            </a:pPr>
            <a:r>
              <a:rPr lang="el-GR" sz="1400" smtClean="0">
                <a:solidFill>
                  <a:prstClr val="black"/>
                </a:solidFill>
              </a:rPr>
              <a:t>Εντολές Ελέγχου και Λογικής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538522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Τίτλος 1"/>
          <p:cNvSpPr>
            <a:spLocks noGrp="1"/>
          </p:cNvSpPr>
          <p:nvPr>
            <p:ph type="title"/>
          </p:nvPr>
        </p:nvSpPr>
        <p:spPr/>
        <p:txBody>
          <a:bodyPr/>
          <a:lstStyle/>
          <a:p>
            <a:pPr eaLnBrk="1" hangingPunct="1"/>
            <a:r>
              <a:rPr lang="el-GR" b="1" dirty="0" smtClean="0"/>
              <a:t>Αριθμητικοί τελεστές</a:t>
            </a:r>
          </a:p>
        </p:txBody>
      </p:sp>
      <p:sp>
        <p:nvSpPr>
          <p:cNvPr id="14" name="Θέση περιεχομένου 1"/>
          <p:cNvSpPr>
            <a:spLocks noGrp="1"/>
          </p:cNvSpPr>
          <p:nvPr>
            <p:ph idx="1"/>
          </p:nvPr>
        </p:nvSpPr>
        <p:spPr/>
        <p:txBody>
          <a:bodyPr/>
          <a:lstStyle/>
          <a:p>
            <a:pPr marL="517525" lvl="0" indent="-517525" defTabSz="1008063">
              <a:buClr>
                <a:srgbClr val="660000"/>
              </a:buClr>
              <a:buSzPct val="70000"/>
              <a:buFont typeface="Wingdings" panose="05000000000000000000" pitchFamily="2" charset="2"/>
              <a:buChar char="o"/>
              <a:defRPr/>
            </a:pPr>
            <a:endParaRPr lang="el-GR" kern="0" dirty="0" smtClean="0">
              <a:solidFill>
                <a:srgbClr val="000000"/>
              </a:solidFill>
            </a:endParaRPr>
          </a:p>
          <a:p>
            <a:pPr marL="517525" lvl="0" indent="-517525" defTabSz="1008063">
              <a:buClr>
                <a:srgbClr val="660000"/>
              </a:buClr>
              <a:buSzPct val="70000"/>
              <a:buFont typeface="Wingdings" panose="05000000000000000000" pitchFamily="2" charset="2"/>
              <a:buChar char="o"/>
              <a:defRPr/>
            </a:pPr>
            <a:r>
              <a:rPr lang="el-GR" kern="0" dirty="0" smtClean="0">
                <a:solidFill>
                  <a:srgbClr val="000000"/>
                </a:solidFill>
              </a:rPr>
              <a:t>Πρόσθεση</a:t>
            </a:r>
            <a:r>
              <a:rPr lang="fi-FI" kern="0" dirty="0" smtClean="0">
                <a:solidFill>
                  <a:srgbClr val="000000"/>
                </a:solidFill>
              </a:rPr>
              <a:t> </a:t>
            </a:r>
            <a:r>
              <a:rPr lang="fi-FI" kern="0" dirty="0">
                <a:solidFill>
                  <a:srgbClr val="000000"/>
                </a:solidFill>
              </a:rPr>
              <a:t>+</a:t>
            </a:r>
            <a:r>
              <a:rPr lang="el-GR" kern="0" dirty="0">
                <a:solidFill>
                  <a:srgbClr val="000000"/>
                </a:solidFill>
              </a:rPr>
              <a:t>,			5 + 3.</a:t>
            </a: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Αφαίρεση-,			12 -5.</a:t>
            </a: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Πολλαπλασιασμός</a:t>
            </a:r>
            <a:r>
              <a:rPr lang="fi-FI" kern="0" dirty="0">
                <a:solidFill>
                  <a:srgbClr val="000000"/>
                </a:solidFill>
              </a:rPr>
              <a:t> *</a:t>
            </a:r>
            <a:r>
              <a:rPr lang="el-GR" kern="0" dirty="0">
                <a:solidFill>
                  <a:srgbClr val="000000"/>
                </a:solidFill>
              </a:rPr>
              <a:t>,		3 * 5.</a:t>
            </a: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Διαίρεση</a:t>
            </a:r>
            <a:r>
              <a:rPr lang="fi-FI" kern="0" dirty="0">
                <a:solidFill>
                  <a:srgbClr val="000000"/>
                </a:solidFill>
              </a:rPr>
              <a:t> /</a:t>
            </a:r>
            <a:r>
              <a:rPr lang="el-GR" kern="0" dirty="0">
                <a:solidFill>
                  <a:srgbClr val="000000"/>
                </a:solidFill>
              </a:rPr>
              <a:t>,			6/3, 3/2, 3.0/2.0.</a:t>
            </a: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Ακέραιο υπόλοιπο</a:t>
            </a:r>
            <a:r>
              <a:rPr lang="fi-FI" kern="0" dirty="0">
                <a:solidFill>
                  <a:srgbClr val="000000"/>
                </a:solidFill>
              </a:rPr>
              <a:t> %</a:t>
            </a:r>
            <a:r>
              <a:rPr lang="el-GR" kern="0" dirty="0">
                <a:solidFill>
                  <a:srgbClr val="000000"/>
                </a:solidFill>
              </a:rPr>
              <a:t>,	3 % 2 (=1).</a:t>
            </a:r>
          </a:p>
          <a:p>
            <a:endParaRPr lang="el-GR" dirty="0"/>
          </a:p>
        </p:txBody>
      </p:sp>
      <p:sp>
        <p:nvSpPr>
          <p:cNvPr id="2" name="Θέση υποσέλιδου 1" descr="."/>
          <p:cNvSpPr>
            <a:spLocks noGrp="1"/>
          </p:cNvSpPr>
          <p:nvPr>
            <p:ph type="ftr" sz="quarter" idx="11"/>
          </p:nvPr>
        </p:nvSpPr>
        <p:spPr/>
        <p:txBody>
          <a:bodyPr/>
          <a:lstStyle/>
          <a:p>
            <a:pPr>
              <a:defRPr/>
            </a:pPr>
            <a:r>
              <a:rPr lang="el-GR" sz="1400" smtClean="0">
                <a:solidFill>
                  <a:schemeClr val="tx1"/>
                </a:solidFill>
              </a:rPr>
              <a:t>Εντολές Ελέγχου και Λογικής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6</a:t>
            </a:fld>
            <a:endParaRPr lang="el-GR" sz="1400" dirty="0">
              <a:solidFill>
                <a:schemeClr val="tx1"/>
              </a:solidFill>
            </a:endParaRPr>
          </a:p>
        </p:txBody>
      </p:sp>
    </p:spTree>
    <p:extLst>
      <p:ext uri="{BB962C8B-B14F-4D97-AF65-F5344CB8AC3E}">
        <p14:creationId xmlns:p14="http://schemas.microsoft.com/office/powerpoint/2010/main" val="1411110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p:nvPr>
        </p:nvSpPr>
        <p:spPr/>
        <p:txBody>
          <a:bodyPr/>
          <a:lstStyle/>
          <a:p>
            <a:pPr eaLnBrk="1" hangingPunct="1"/>
            <a:r>
              <a:rPr lang="el-GR" b="1" dirty="0" smtClean="0"/>
              <a:t>Οι προτάσεις </a:t>
            </a:r>
            <a:r>
              <a:rPr lang="en-US" b="1" dirty="0" smtClean="0"/>
              <a:t>if</a:t>
            </a:r>
            <a:r>
              <a:rPr lang="fi-FI" b="1" dirty="0" smtClean="0"/>
              <a:t> </a:t>
            </a:r>
            <a:r>
              <a:rPr lang="el-GR" b="1" dirty="0" smtClean="0"/>
              <a:t>και</a:t>
            </a:r>
            <a:r>
              <a:rPr lang="fi-FI" b="1" dirty="0" smtClean="0"/>
              <a:t> </a:t>
            </a:r>
            <a:r>
              <a:rPr lang="en-US" b="1" dirty="0" smtClean="0"/>
              <a:t>if-else</a:t>
            </a:r>
          </a:p>
        </p:txBody>
      </p:sp>
      <p:sp>
        <p:nvSpPr>
          <p:cNvPr id="3" name="Θέση περιεχομένου 1"/>
          <p:cNvSpPr>
            <a:spLocks noGrp="1"/>
          </p:cNvSpPr>
          <p:nvPr>
            <p:ph idx="1"/>
            <p:custDataLst>
              <p:tags r:id="rId1"/>
            </p:custDataLst>
          </p:nvPr>
        </p:nvSpPr>
        <p:spPr>
          <a:xfrm>
            <a:off x="456116" y="1556792"/>
            <a:ext cx="8229600" cy="4464496"/>
          </a:xfrm>
        </p:spPr>
        <p:txBody>
          <a:bodyPr>
            <a:normAutofit lnSpcReduction="10000"/>
          </a:bodyPr>
          <a:lstStyle/>
          <a:p>
            <a:pPr marL="517525" indent="-517525" defTabSz="1008063" eaLnBrk="1" hangingPunct="1">
              <a:buClr>
                <a:srgbClr val="660000"/>
              </a:buClr>
              <a:buSzPct val="70000"/>
              <a:buFont typeface="Wingdings" panose="05000000000000000000" pitchFamily="2" charset="2"/>
              <a:buChar char="o"/>
              <a:defRPr/>
            </a:pPr>
            <a:r>
              <a:rPr lang="en-US" sz="2800" kern="0" dirty="0" smtClean="0">
                <a:solidFill>
                  <a:srgbClr val="000000"/>
                </a:solidFill>
              </a:rPr>
              <a:t>If</a:t>
            </a:r>
            <a:r>
              <a:rPr lang="el-GR" sz="2800" kern="0" dirty="0" smtClean="0">
                <a:solidFill>
                  <a:srgbClr val="000000"/>
                </a:solidFill>
              </a:rPr>
              <a:t> είναι μία λογική έκφραση – </a:t>
            </a:r>
            <a:r>
              <a:rPr lang="en-US" sz="2800" kern="0" dirty="0" smtClean="0">
                <a:solidFill>
                  <a:srgbClr val="000000"/>
                </a:solidFill>
              </a:rPr>
              <a:t>expression</a:t>
            </a:r>
            <a:r>
              <a:rPr lang="el-GR" sz="2800" kern="0" dirty="0" smtClean="0">
                <a:solidFill>
                  <a:srgbClr val="000000"/>
                </a:solidFill>
              </a:rPr>
              <a:t>.</a:t>
            </a:r>
          </a:p>
          <a:p>
            <a:pPr marL="1001713" lvl="1" indent="-482600" defTabSz="1008063" eaLnBrk="1" hangingPunct="1">
              <a:buClr>
                <a:schemeClr val="accent3">
                  <a:lumMod val="50000"/>
                </a:schemeClr>
              </a:buClr>
              <a:buSzPct val="75000"/>
              <a:buFont typeface="Wingdings" panose="05000000000000000000" pitchFamily="2" charset="2"/>
              <a:buChar char="n"/>
              <a:defRPr/>
            </a:pPr>
            <a:r>
              <a:rPr lang="el-GR" kern="0" dirty="0" smtClean="0">
                <a:solidFill>
                  <a:srgbClr val="000000"/>
                </a:solidFill>
              </a:rPr>
              <a:t>Ακολουθεί μία πρόταση ή ένα σύνολο προτάσεων (</a:t>
            </a:r>
            <a:r>
              <a:rPr lang="en-US" kern="0" dirty="0" smtClean="0">
                <a:solidFill>
                  <a:srgbClr val="000000"/>
                </a:solidFill>
              </a:rPr>
              <a:t>block</a:t>
            </a:r>
            <a:r>
              <a:rPr lang="el-GR" kern="0" dirty="0" smtClean="0">
                <a:solidFill>
                  <a:srgbClr val="000000"/>
                </a:solidFill>
              </a:rPr>
              <a:t>){…}.</a:t>
            </a:r>
          </a:p>
          <a:p>
            <a:pPr marL="519113" lvl="1" indent="0" defTabSz="1008063" eaLnBrk="1" hangingPunct="1">
              <a:buClr>
                <a:schemeClr val="tx1">
                  <a:lumMod val="75000"/>
                  <a:lumOff val="25000"/>
                </a:schemeClr>
              </a:buClr>
              <a:buSzPct val="75000"/>
              <a:buNone/>
              <a:defRPr/>
            </a:pPr>
            <a:endParaRPr lang="el-GR" kern="0" dirty="0" smtClean="0">
              <a:solidFill>
                <a:srgbClr val="000000"/>
              </a:solidFill>
            </a:endParaRPr>
          </a:p>
          <a:p>
            <a:pPr marL="517525" indent="-517525" defTabSz="1008063" eaLnBrk="1" hangingPunct="1">
              <a:buClr>
                <a:srgbClr val="660000"/>
              </a:buClr>
              <a:buSzPct val="70000"/>
              <a:buFont typeface="Wingdings" panose="05000000000000000000" pitchFamily="2" charset="2"/>
              <a:buChar char="o"/>
              <a:defRPr/>
            </a:pPr>
            <a:r>
              <a:rPr lang="en-US" sz="2800" kern="0" dirty="0" smtClean="0">
                <a:solidFill>
                  <a:srgbClr val="000000"/>
                </a:solidFill>
              </a:rPr>
              <a:t>If</a:t>
            </a:r>
            <a:r>
              <a:rPr lang="el-GR" sz="2800" kern="0" dirty="0" smtClean="0">
                <a:solidFill>
                  <a:srgbClr val="000000"/>
                </a:solidFill>
              </a:rPr>
              <a:t> είναι μία λογική έκφραση – </a:t>
            </a:r>
            <a:r>
              <a:rPr lang="en-US" sz="2800" kern="0" dirty="0" smtClean="0">
                <a:solidFill>
                  <a:srgbClr val="000000"/>
                </a:solidFill>
              </a:rPr>
              <a:t>expression</a:t>
            </a:r>
            <a:r>
              <a:rPr lang="el-GR" sz="2800" kern="0" dirty="0" smtClean="0">
                <a:solidFill>
                  <a:srgbClr val="000000"/>
                </a:solidFill>
              </a:rPr>
              <a:t>.</a:t>
            </a:r>
          </a:p>
          <a:p>
            <a:pPr marL="1001713" lvl="1" indent="-482600" defTabSz="1008063" eaLnBrk="1" hangingPunct="1">
              <a:spcBef>
                <a:spcPts val="0"/>
              </a:spcBef>
              <a:buClr>
                <a:schemeClr val="accent3">
                  <a:lumMod val="50000"/>
                </a:schemeClr>
              </a:buClr>
              <a:buSzPct val="75000"/>
              <a:buFont typeface="Wingdings" panose="05000000000000000000" pitchFamily="2" charset="2"/>
              <a:buChar char="n"/>
              <a:defRPr/>
            </a:pPr>
            <a:r>
              <a:rPr lang="el-GR" kern="0" dirty="0" smtClean="0">
                <a:solidFill>
                  <a:srgbClr val="000000"/>
                </a:solidFill>
              </a:rPr>
              <a:t>Ακολουθεί μία πρόταση ή ένα σύνολο προτάσεων (</a:t>
            </a:r>
            <a:r>
              <a:rPr lang="en-US" kern="0" dirty="0" smtClean="0">
                <a:solidFill>
                  <a:srgbClr val="000000"/>
                </a:solidFill>
              </a:rPr>
              <a:t>block</a:t>
            </a:r>
            <a:r>
              <a:rPr lang="el-GR" kern="0" dirty="0" smtClean="0">
                <a:solidFill>
                  <a:srgbClr val="000000"/>
                </a:solidFill>
              </a:rPr>
              <a:t>){…}.</a:t>
            </a:r>
          </a:p>
          <a:p>
            <a:pPr marL="517525" indent="-517525" defTabSz="1008063" eaLnBrk="1" hangingPunct="1">
              <a:spcBef>
                <a:spcPts val="0"/>
              </a:spcBef>
              <a:buClr>
                <a:srgbClr val="660000"/>
              </a:buClr>
              <a:buSzPct val="70000"/>
              <a:buFont typeface="Wingdings" panose="05000000000000000000" pitchFamily="2" charset="2"/>
              <a:buChar char="o"/>
              <a:defRPr/>
            </a:pPr>
            <a:r>
              <a:rPr lang="en-US" sz="2800" kern="0" dirty="0" smtClean="0">
                <a:solidFill>
                  <a:srgbClr val="000000"/>
                </a:solidFill>
              </a:rPr>
              <a:t>else</a:t>
            </a:r>
            <a:r>
              <a:rPr lang="el-GR" sz="2800" kern="0" dirty="0" smtClean="0">
                <a:solidFill>
                  <a:srgbClr val="000000"/>
                </a:solidFill>
              </a:rPr>
              <a:t>.</a:t>
            </a:r>
          </a:p>
          <a:p>
            <a:pPr marL="1001713" lvl="1" indent="-482600" defTabSz="1008063" eaLnBrk="1" hangingPunct="1">
              <a:spcBef>
                <a:spcPts val="0"/>
              </a:spcBef>
              <a:buClr>
                <a:schemeClr val="accent3">
                  <a:lumMod val="50000"/>
                </a:schemeClr>
              </a:buClr>
              <a:buSzPct val="75000"/>
              <a:buFont typeface="Wingdings" panose="05000000000000000000" pitchFamily="2" charset="2"/>
              <a:buChar char="n"/>
              <a:defRPr/>
            </a:pPr>
            <a:r>
              <a:rPr lang="el-GR" kern="0" dirty="0" smtClean="0">
                <a:solidFill>
                  <a:srgbClr val="000000"/>
                </a:solidFill>
              </a:rPr>
              <a:t>Ακολουθεί μία πρόταση ή ένα σύνολο προτάσεων (</a:t>
            </a:r>
            <a:r>
              <a:rPr lang="en-US" kern="0" dirty="0" smtClean="0">
                <a:solidFill>
                  <a:srgbClr val="000000"/>
                </a:solidFill>
              </a:rPr>
              <a:t>block</a:t>
            </a:r>
            <a:r>
              <a:rPr lang="el-GR" kern="0" dirty="0" smtClean="0">
                <a:solidFill>
                  <a:srgbClr val="000000"/>
                </a:solidFill>
              </a:rPr>
              <a:t>){…}.</a:t>
            </a:r>
          </a:p>
          <a:p>
            <a:pPr eaLnBrk="1" hangingPunct="1">
              <a:defRPr/>
            </a:pPr>
            <a:endParaRPr lang="el-GR" dirty="0"/>
          </a:p>
        </p:txBody>
      </p:sp>
      <p:sp>
        <p:nvSpPr>
          <p:cNvPr id="2" name="Θέση υποσέλιδου 1" descr="."/>
          <p:cNvSpPr>
            <a:spLocks noGrp="1"/>
          </p:cNvSpPr>
          <p:nvPr>
            <p:ph type="ftr" sz="quarter" idx="11"/>
          </p:nvPr>
        </p:nvSpPr>
        <p:spPr/>
        <p:txBody>
          <a:bodyPr/>
          <a:lstStyle/>
          <a:p>
            <a:pPr>
              <a:defRPr/>
            </a:pPr>
            <a:r>
              <a:rPr lang="el-GR" sz="1400" smtClean="0">
                <a:solidFill>
                  <a:schemeClr val="tx1"/>
                </a:solidFill>
              </a:rPr>
              <a:t>Εντολές Ελέγχου και Λογικής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schemeClr val="tx1"/>
                </a:solidFill>
              </a:rPr>
              <a:pPr>
                <a:defRPr/>
              </a:pPr>
              <a:t>7</a:t>
            </a:fld>
            <a:endParaRPr lang="el-GR" sz="1400" dirty="0">
              <a:solidFill>
                <a:schemeClr val="tx1"/>
              </a:solidFill>
            </a:endParaRPr>
          </a:p>
        </p:txBody>
      </p:sp>
    </p:spTree>
    <p:extLst>
      <p:ext uri="{BB962C8B-B14F-4D97-AF65-F5344CB8AC3E}">
        <p14:creationId xmlns:p14="http://schemas.microsoft.com/office/powerpoint/2010/main" val="2638195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Τίτλος 1"/>
          <p:cNvSpPr>
            <a:spLocks noGrp="1"/>
          </p:cNvSpPr>
          <p:nvPr>
            <p:ph type="title"/>
          </p:nvPr>
        </p:nvSpPr>
        <p:spPr/>
        <p:txBody>
          <a:bodyPr/>
          <a:lstStyle/>
          <a:p>
            <a:pPr eaLnBrk="1" hangingPunct="1"/>
            <a:r>
              <a:rPr lang="el-GR" b="1" dirty="0" smtClean="0"/>
              <a:t>Λογικοί τελεστές</a:t>
            </a:r>
          </a:p>
        </p:txBody>
      </p:sp>
      <p:pic>
        <p:nvPicPr>
          <p:cNvPr id="5" name="Θέση περιεχομένου 1" descr="Εικόνα με τους συμβολισμούς των λογικών τελεστών. &#10;Μικρότερο: Δηλώνεται με το σύμβολο του μικρότερου.&#10;Μεγαλύτερο: Δηλώνεται με το σύμβολο του μεγαλύτερου.&#10;Μικρότερο ή ίσο: Δηλώνεται με τα σύμβολα του μικρότερου και του ίσον.&#10;Μεγαλύτερο ή ίσο: Δηλώνεται με τα σύμβολα του μεγαλύτερου και του ίσον.&#10;Ίσο: Δηλώνεται με το σύμβολο του ίσον.&#10;Διάφορο ή όχι ίσο: Δηλώνεται με τα σύμβολα του θαυμαστικού και του ίσον."/>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1412776"/>
            <a:ext cx="6912768" cy="4608512"/>
          </a:xfrm>
        </p:spPr>
      </p:pic>
      <p:sp>
        <p:nvSpPr>
          <p:cNvPr id="2" name="Θέση υποσέλιδου 1" descr="."/>
          <p:cNvSpPr>
            <a:spLocks noGrp="1"/>
          </p:cNvSpPr>
          <p:nvPr>
            <p:ph type="ftr" sz="quarter" idx="11"/>
          </p:nvPr>
        </p:nvSpPr>
        <p:spPr/>
        <p:txBody>
          <a:bodyPr/>
          <a:lstStyle/>
          <a:p>
            <a:pPr>
              <a:defRPr/>
            </a:pPr>
            <a:r>
              <a:rPr lang="el-GR" sz="1400" smtClean="0">
                <a:solidFill>
                  <a:schemeClr val="tx1"/>
                </a:solidFill>
              </a:rPr>
              <a:t>Εντολές Ελέγχου και Λογικής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8</a:t>
            </a:fld>
            <a:endParaRPr lang="el-GR" sz="1400" dirty="0">
              <a:solidFill>
                <a:schemeClr val="tx1"/>
              </a:solidFill>
            </a:endParaRPr>
          </a:p>
        </p:txBody>
      </p:sp>
    </p:spTree>
    <p:extLst>
      <p:ext uri="{BB962C8B-B14F-4D97-AF65-F5344CB8AC3E}">
        <p14:creationId xmlns:p14="http://schemas.microsoft.com/office/powerpoint/2010/main" val="2523587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Τίτλος 1"/>
          <p:cNvSpPr>
            <a:spLocks noGrp="1"/>
          </p:cNvSpPr>
          <p:nvPr>
            <p:ph type="title"/>
          </p:nvPr>
        </p:nvSpPr>
        <p:spPr/>
        <p:txBody>
          <a:bodyPr/>
          <a:lstStyle/>
          <a:p>
            <a:r>
              <a:rPr lang="el-GR" b="1" dirty="0" smtClean="0"/>
              <a:t>Συσχέτιση λογικών </a:t>
            </a:r>
            <a:r>
              <a:rPr lang="el-GR" b="1" dirty="0"/>
              <a:t>ε</a:t>
            </a:r>
            <a:r>
              <a:rPr lang="el-GR" b="1" dirty="0" smtClean="0"/>
              <a:t>κφράσεων</a:t>
            </a:r>
          </a:p>
        </p:txBody>
      </p:sp>
      <p:sp>
        <p:nvSpPr>
          <p:cNvPr id="10" name="Θέση περιεχομένου 1" descr="Η σύζευξη δηλώνεται με το και. Εκφράζεται με το σύμβολο του διπλού &amp;.&#10;Η διάζευξη δηλώνεται με το η. Συμβολίζεται με διπλή κάθετη γραμμή, δηλαδή, ο συνδυασμός των πλήκτρων, Shift και \.&#10;Η άρνηση δηλώνεται με το δεν. Συμβολίζεται με θαυμαστικό."/>
          <p:cNvSpPr>
            <a:spLocks noGrp="1"/>
          </p:cNvSpPr>
          <p:nvPr>
            <p:ph idx="1"/>
          </p:nvPr>
        </p:nvSpPr>
        <p:spPr/>
        <p:txBody>
          <a:bodyPr/>
          <a:lstStyle/>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Η σύζευξη δηλώνεται με το </a:t>
            </a:r>
            <a:r>
              <a:rPr lang="el-GR" b="1" kern="0" dirty="0">
                <a:solidFill>
                  <a:srgbClr val="000000"/>
                </a:solidFill>
              </a:rPr>
              <a:t>ΚΑΙ</a:t>
            </a:r>
            <a:r>
              <a:rPr lang="el-GR" kern="0" dirty="0">
                <a:solidFill>
                  <a:srgbClr val="000000"/>
                </a:solidFill>
              </a:rPr>
              <a:t>. 		&amp;&amp;.</a:t>
            </a:r>
          </a:p>
          <a:p>
            <a:pPr marL="517525" lvl="0" indent="-517525" defTabSz="1008063">
              <a:buClr>
                <a:srgbClr val="660000"/>
              </a:buClr>
              <a:buSzPct val="70000"/>
              <a:buFont typeface="Wingdings" panose="05000000000000000000" pitchFamily="2" charset="2"/>
              <a:buChar char="o"/>
              <a:defRPr/>
            </a:pPr>
            <a:endParaRPr lang="el-GR" kern="0" dirty="0">
              <a:solidFill>
                <a:srgbClr val="000000"/>
              </a:solidFill>
            </a:endParaRP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Η διάζευξη δηλώνεται με το </a:t>
            </a:r>
            <a:r>
              <a:rPr lang="el-GR" b="1" kern="0" dirty="0">
                <a:solidFill>
                  <a:srgbClr val="000000"/>
                </a:solidFill>
              </a:rPr>
              <a:t>Η</a:t>
            </a:r>
            <a:r>
              <a:rPr lang="el-GR" kern="0" dirty="0">
                <a:solidFill>
                  <a:srgbClr val="000000"/>
                </a:solidFill>
              </a:rPr>
              <a:t>.		||.</a:t>
            </a:r>
          </a:p>
          <a:p>
            <a:pPr marL="517525" lvl="0" indent="-517525" defTabSz="1008063">
              <a:buClr>
                <a:srgbClr val="660000"/>
              </a:buClr>
              <a:buSzPct val="70000"/>
              <a:buFont typeface="Wingdings" panose="05000000000000000000" pitchFamily="2" charset="2"/>
              <a:buChar char="o"/>
              <a:defRPr/>
            </a:pPr>
            <a:endParaRPr lang="fi-FI" kern="0" dirty="0">
              <a:solidFill>
                <a:srgbClr val="000000"/>
              </a:solidFill>
            </a:endParaRPr>
          </a:p>
          <a:p>
            <a:pPr marL="517525" lvl="0" indent="-517525" defTabSz="1008063">
              <a:buClr>
                <a:srgbClr val="660000"/>
              </a:buClr>
              <a:buSzPct val="70000"/>
              <a:buFont typeface="Wingdings" panose="05000000000000000000" pitchFamily="2" charset="2"/>
              <a:buChar char="o"/>
              <a:defRPr/>
            </a:pPr>
            <a:r>
              <a:rPr lang="el-GR" kern="0" dirty="0">
                <a:solidFill>
                  <a:srgbClr val="000000"/>
                </a:solidFill>
              </a:rPr>
              <a:t>Η άρνηση δηλώνεται με το </a:t>
            </a:r>
            <a:r>
              <a:rPr lang="el-GR" b="1" kern="0" dirty="0">
                <a:solidFill>
                  <a:srgbClr val="000000"/>
                </a:solidFill>
              </a:rPr>
              <a:t>ΔΕΝ</a:t>
            </a:r>
            <a:r>
              <a:rPr lang="el-GR" kern="0" dirty="0">
                <a:solidFill>
                  <a:srgbClr val="000000"/>
                </a:solidFill>
              </a:rPr>
              <a:t>.		!.</a:t>
            </a:r>
            <a:endParaRPr lang="fi-FI" kern="0" dirty="0">
              <a:solidFill>
                <a:srgbClr val="000000"/>
              </a:solidFill>
            </a:endParaRPr>
          </a:p>
          <a:p>
            <a:endParaRPr lang="el-GR" dirty="0"/>
          </a:p>
        </p:txBody>
      </p:sp>
      <p:sp>
        <p:nvSpPr>
          <p:cNvPr id="2" name="Θέση υποσέλιδου 1" descr="."/>
          <p:cNvSpPr>
            <a:spLocks noGrp="1"/>
          </p:cNvSpPr>
          <p:nvPr>
            <p:ph type="ftr" sz="quarter" idx="11"/>
          </p:nvPr>
        </p:nvSpPr>
        <p:spPr/>
        <p:txBody>
          <a:bodyPr/>
          <a:lstStyle/>
          <a:p>
            <a:pPr>
              <a:defRPr/>
            </a:pPr>
            <a:r>
              <a:rPr lang="el-GR" sz="1400" smtClean="0">
                <a:solidFill>
                  <a:schemeClr val="tx1"/>
                </a:solidFill>
              </a:rPr>
              <a:t>Εντολές Ελέγχου και Λογικής</a:t>
            </a:r>
            <a:endParaRPr lang="el-GR" sz="1400" dirty="0">
              <a:solidFill>
                <a:schemeClr val="tx1"/>
              </a:solidFill>
            </a:endParaRPr>
          </a:p>
        </p:txBody>
      </p:sp>
      <p:sp>
        <p:nvSpPr>
          <p:cNvPr id="9"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schemeClr val="tx1"/>
                </a:solidFill>
              </a:rPr>
              <a:pPr>
                <a:defRPr/>
              </a:pPr>
              <a:t>9</a:t>
            </a:fld>
            <a:endParaRPr lang="el-GR" sz="1400" dirty="0">
              <a:solidFill>
                <a:schemeClr val="tx1"/>
              </a:solidFill>
            </a:endParaRPr>
          </a:p>
        </p:txBody>
      </p:sp>
    </p:spTree>
    <p:extLst>
      <p:ext uri="{BB962C8B-B14F-4D97-AF65-F5344CB8AC3E}">
        <p14:creationId xmlns:p14="http://schemas.microsoft.com/office/powerpoint/2010/main" val="241832597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3/9/2013 2:32:2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5,6,7,8,3,4,"/>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5,6,7,3,4,"/>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3,7,4,5,"/>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5,6,3,4,7,"/>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READINGORDER" val="2,3,4,5,6,7,"/>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READINGORDER" val="2,5,3,4,7,"/>
</p:tagLst>
</file>

<file path=ppt/tags/tag27.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READINGORDER" val="2,3,4,7,5,6,"/>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0.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14,9,10,11,12,15,13,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8,3,4,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8EA2E89-F494-40B1-9490-FD8A3BE21A98}">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1232</TotalTime>
  <Words>2373</Words>
  <Application>Microsoft Office PowerPoint</Application>
  <PresentationFormat>Προβολή στην οθόνη (4:3)</PresentationFormat>
  <Paragraphs>474</Paragraphs>
  <Slides>39</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39</vt:i4>
      </vt:variant>
    </vt:vector>
  </HeadingPairs>
  <TitlesOfParts>
    <vt:vector size="41" baseType="lpstr">
      <vt:lpstr>Θέμα του Office</vt:lpstr>
      <vt:lpstr>1_Θέμα του Office</vt:lpstr>
      <vt:lpstr>Προγραμματισμός ΗΥ   </vt:lpstr>
      <vt:lpstr>Άδειες χρήσης </vt:lpstr>
      <vt:lpstr>Χρηματοδότηση </vt:lpstr>
      <vt:lpstr>Σκοποί ενότητας </vt:lpstr>
      <vt:lpstr>Περιεχόμενα ενότητας</vt:lpstr>
      <vt:lpstr>Αριθμητικοί τελεστές</vt:lpstr>
      <vt:lpstr>Οι προτάσεις if και if-else</vt:lpstr>
      <vt:lpstr>Λογικοί τελεστές</vt:lpstr>
      <vt:lpstr>Συσχέτιση λογικών εκφράσεων</vt:lpstr>
      <vt:lpstr>Παράδειγμα (τεχνική)</vt:lpstr>
      <vt:lpstr>Άσκηση (τεχνική) </vt:lpstr>
      <vt:lpstr>Ένας ακόμη τύπος δεδομένων</vt:lpstr>
      <vt:lpstr>char</vt:lpstr>
      <vt:lpstr>Η εντολή (πρόταση) switch</vt:lpstr>
      <vt:lpstr>Παράδειγμα με την εντολή switch</vt:lpstr>
      <vt:lpstr>Χρήσιμες παρατηρήσεις</vt:lpstr>
      <vt:lpstr>Παραδείγματα (1 από 3)</vt:lpstr>
      <vt:lpstr>Παραδείγματα (2 από 3)</vt:lpstr>
      <vt:lpstr>Παραδείγματα (3 από 3)</vt:lpstr>
      <vt:lpstr>Καλή τεχνική</vt:lpstr>
      <vt:lpstr>Επιπλέον αριθμητικοί τελεστές</vt:lpstr>
      <vt:lpstr>Αύξηση ⁄ Μείωση (σε int - char) </vt:lpstr>
      <vt:lpstr>Συνδυασμός τελεστών</vt:lpstr>
      <vt:lpstr>Παραδείγματα με τελεστές</vt:lpstr>
      <vt:lpstr>Προσωρινή μετατροπή τύπου δεδομένων (Type conversion : Casting method)</vt:lpstr>
      <vt:lpstr>Γρήγορος πίνακας αναφοράς σύνταξης</vt:lpstr>
      <vt:lpstr>Η οδηγία #define (directive)</vt:lpstr>
      <vt:lpstr>Παράδειγμα με την #define</vt:lpstr>
      <vt:lpstr>Άσκηση (τρείς λύσεις)</vt:lpstr>
      <vt:lpstr>Άσκηση (1)</vt:lpstr>
      <vt:lpstr>Άσκηση (2)</vt:lpstr>
      <vt:lpstr>Άσκηση (3)</vt:lpstr>
      <vt:lpstr>Επανάληψη: Βρόγχοι (Loop statements) (1 από 3)</vt:lpstr>
      <vt:lpstr>Επανάληψη: Βρόγχοι (2 από 3)</vt:lpstr>
      <vt:lpstr>Επανάληψη: Βρόγχοι (3 από 3)</vt:lpstr>
      <vt:lpstr>Εκτέλεση του προγράμματος (1)</vt:lpstr>
      <vt:lpstr>Οι αρχικές τιμές είναι ΑΠΑΡΑΊΤΗΤΕΣ</vt:lpstr>
      <vt:lpstr>Εκτέλεση του προγράμματος (2)</vt:lpstr>
      <vt:lpstr>Τέλος τρίτης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Εντολές ελέγχου και λογικής</dc:subject>
  <dc:creator>Σάββας Ηλίας</dc:creator>
  <cp:keywords>Εντολές ελέγχου, εντολές λογικής, if - else, switch</cp:keywords>
  <dc:description>Εκμάθηση εντολών ελέγχου και λογικής. Δημιουργία πιο πολύπλοκων προγραμμάτων και εκμάθηση των ειδικών τελεστών όπως τους ++, *= και τα λοιπά.</dc:description>
  <cp:lastModifiedBy>Georgia</cp:lastModifiedBy>
  <cp:revision>194</cp:revision>
  <dcterms:created xsi:type="dcterms:W3CDTF">2013-08-19T07:00:44Z</dcterms:created>
  <dcterms:modified xsi:type="dcterms:W3CDTF">2013-09-16T14:30:34Z</dcterms:modified>
  <cp:category>Εκπαιδευτικό Υλικό</cp:category>
  <cp:contentStatus>Τελικό</cp:contentStatus>
</cp:coreProperties>
</file>