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7.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9.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20.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21.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24.xml" ContentType="application/vnd.openxmlformats-officedocument.presentationml.notesSlide+xml"/>
  <Override PartName="/ppt/tags/tag48.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10" r:id="rId3"/>
    <p:sldId id="257" r:id="rId4"/>
    <p:sldId id="259" r:id="rId5"/>
    <p:sldId id="261" r:id="rId6"/>
    <p:sldId id="262" r:id="rId7"/>
    <p:sldId id="264" r:id="rId8"/>
    <p:sldId id="266" r:id="rId9"/>
    <p:sldId id="311" r:id="rId10"/>
    <p:sldId id="274" r:id="rId11"/>
    <p:sldId id="265" r:id="rId12"/>
    <p:sldId id="288" r:id="rId13"/>
    <p:sldId id="277" r:id="rId14"/>
    <p:sldId id="269" r:id="rId15"/>
    <p:sldId id="278" r:id="rId16"/>
    <p:sldId id="270" r:id="rId17"/>
    <p:sldId id="272" r:id="rId18"/>
    <p:sldId id="279" r:id="rId19"/>
    <p:sldId id="273" r:id="rId20"/>
    <p:sldId id="281" r:id="rId21"/>
    <p:sldId id="282" r:id="rId22"/>
    <p:sldId id="284" r:id="rId23"/>
    <p:sldId id="312" r:id="rId24"/>
    <p:sldId id="313" r:id="rId25"/>
    <p:sldId id="314" r:id="rId26"/>
    <p:sldId id="315" r:id="rId27"/>
    <p:sldId id="280"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9/10/2005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4124343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268669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7.xml"/><Relationship Id="rId1" Type="http://schemas.openxmlformats.org/officeDocument/2006/relationships/tags" Target="../tags/tag1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4.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48.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notesSlide" Target="../notesSlides/notesSlide5.xml"/><Relationship Id="rId7" Type="http://schemas.openxmlformats.org/officeDocument/2006/relationships/slide" Target="slide16.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3.xml"/><Relationship Id="rId5" Type="http://schemas.openxmlformats.org/officeDocument/2006/relationships/slide" Target="slide10.xml"/><Relationship Id="rId4" Type="http://schemas.openxmlformats.org/officeDocument/2006/relationships/slide" Target="slide6.xml"/><Relationship Id="rId9" Type="http://schemas.openxmlformats.org/officeDocument/2006/relationships/slide" Target="slide24.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512168"/>
            <a:ext cx="7772400" cy="1470025"/>
          </a:xfrm>
        </p:spPr>
        <p:txBody>
          <a:bodyPr>
            <a:noAutofit/>
          </a:bodyPr>
          <a:lstStyle/>
          <a:p>
            <a:r>
              <a:rPr lang="el-GR" sz="3600" dirty="0" smtClean="0">
                <a:cs typeface="Arial" charset="0"/>
              </a:rPr>
              <a:t>Τεχνολογία &amp; Ποιοτικός Έλεγχος Γάλακτος και Γαλακτοκομικών Προϊόντων</a:t>
            </a:r>
            <a:endParaRPr lang="el-GR" sz="3600"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3071936"/>
            <a:ext cx="7776864" cy="3669432"/>
          </a:xfrm>
        </p:spPr>
        <p:txBody>
          <a:bodyPr>
            <a:noAutofit/>
          </a:bodyPr>
          <a:lstStyle/>
          <a:p>
            <a:r>
              <a:rPr lang="el-GR" sz="2800" b="1" dirty="0" smtClean="0"/>
              <a:t>Ενότητα 2 (Μέρος Β):</a:t>
            </a:r>
            <a:r>
              <a:rPr lang="en-US" sz="2800" dirty="0" smtClean="0"/>
              <a:t> </a:t>
            </a:r>
            <a:r>
              <a:rPr lang="el-GR" sz="2800" dirty="0" smtClean="0"/>
              <a:t>Προσδιορισμός Μικροβιολογικής ποιότητας γάλακτος.</a:t>
            </a:r>
            <a:endParaRPr lang="en-US" sz="2800" dirty="0" smtClean="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cs typeface="Arial" charset="0"/>
              </a:rPr>
              <a:t>Ε</a:t>
            </a:r>
            <a:r>
              <a:rPr lang="el-GR" sz="2800" dirty="0" smtClean="0">
                <a:cs typeface="Arial" charset="0"/>
              </a:rPr>
              <a:t>λένη </a:t>
            </a:r>
            <a:r>
              <a:rPr lang="el-GR" sz="2800" dirty="0" err="1" smtClean="0">
                <a:cs typeface="Arial" charset="0"/>
              </a:rPr>
              <a:t>Μαλισσιόβα</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cs typeface="Arial" charset="0"/>
              </a:rPr>
              <a:t>Καθηγήτρια Εφαρμογών</a:t>
            </a:r>
            <a:r>
              <a:rPr lang="fi-FI" sz="2800" dirty="0" smtClean="0"/>
              <a:t>,</a:t>
            </a:r>
            <a:endParaRPr lang="fi-FI" sz="2800" dirty="0"/>
          </a:p>
          <a:p>
            <a:pPr>
              <a:lnSpc>
                <a:spcPct val="90000"/>
              </a:lnSpc>
            </a:pPr>
            <a:r>
              <a:rPr lang="el-GR" sz="2800" dirty="0">
                <a:cs typeface="Arial" charset="0"/>
              </a:rPr>
              <a:t>Τμήμα Τεχνολογίας </a:t>
            </a:r>
            <a:r>
              <a:rPr lang="el-GR" sz="2800" dirty="0" smtClean="0">
                <a:cs typeface="Arial" charset="0"/>
              </a:rPr>
              <a:t>Τροφίμων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715495"/>
            <a:ext cx="4310289" cy="1025873"/>
          </a:xfrm>
          <a:prstGeom prst="rect">
            <a:avLst/>
          </a:prstGeom>
          <a:noFill/>
        </p:spPr>
      </p:pic>
    </p:spTree>
    <p:custDataLst>
      <p:tags r:id="rId1"/>
    </p:custDataLst>
    <p:extLst>
      <p:ext uri="{BB962C8B-B14F-4D97-AF65-F5344CB8AC3E}">
        <p14:creationId xmlns:p14="http://schemas.microsoft.com/office/powerpoint/2010/main" val="1839721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2738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Άμεσες Μέθοδοι (1 από 3)</a:t>
            </a:r>
            <a:endParaRPr lang="el-GR" sz="4000" dirty="0"/>
          </a:p>
        </p:txBody>
      </p:sp>
      <p:sp>
        <p:nvSpPr>
          <p:cNvPr id="2" name="Ορθογώνιο 1" descr="Προσδιορισμός Ολικής Μεσόφιλης Χλωρίδας (ΟΜΧ).&#10;&#10;Ως ΟΜΧ καλείται το σύνολο των μεσόφιλων αερόβιων βακτηρίων που σε συγκεκριμένο υπόστρωμα, θερμοκρασία και χρόνο μπορούν να δώσουν αποικία. &#10;Κατά συνέπεια η έννοια «ολική» εκφράζει το μεγαλύτερο μέρος του μικροβιακού φορτίου αλλά όχι όλο. &#10;Η μέθοδος επιλογής για τον προσδιορισμό της ΟΜΧ στο γάλα είναι η «Πρότυπη Μέθοδος Τρυβλίων» (Standard Plate Count), κατά την οποία δεν μετρούνται μικρόβια αλλά ορατές μακροσκοπικά αποικίες. &#10;Ο συνολικός αριθμός των αποικιών προσδιορίζουν τελικά το μέγεθος της μικροβιακής χλωρίδας.&#10;"/>
          <p:cNvSpPr/>
          <p:nvPr/>
        </p:nvSpPr>
        <p:spPr>
          <a:xfrm>
            <a:off x="467544" y="1148551"/>
            <a:ext cx="8219256" cy="4893647"/>
          </a:xfrm>
          <a:prstGeom prst="rect">
            <a:avLst/>
          </a:prstGeom>
        </p:spPr>
        <p:txBody>
          <a:bodyPr wrap="square">
            <a:spAutoFit/>
          </a:bodyPr>
          <a:lstStyle/>
          <a:p>
            <a:pPr marL="457200" indent="-457200">
              <a:buAutoNum type="arabicPeriod"/>
            </a:pPr>
            <a:r>
              <a:rPr lang="el-GR" sz="2400" dirty="0" smtClean="0"/>
              <a:t>Προσδιορισμός Ολικής </a:t>
            </a:r>
            <a:r>
              <a:rPr lang="el-GR" sz="2400" dirty="0" err="1" smtClean="0"/>
              <a:t>Μεσόφιλης</a:t>
            </a:r>
            <a:r>
              <a:rPr lang="el-GR" sz="2400" dirty="0" smtClean="0"/>
              <a:t> Χλωρίδας </a:t>
            </a:r>
            <a:r>
              <a:rPr lang="el-GR" sz="2400" dirty="0"/>
              <a:t>(ΟΜΧ</a:t>
            </a:r>
            <a:r>
              <a:rPr lang="el-GR" sz="2400" dirty="0" smtClean="0"/>
              <a:t>).</a:t>
            </a:r>
          </a:p>
          <a:p>
            <a:endParaRPr lang="el-GR" altLang="el-GR" sz="2400" dirty="0"/>
          </a:p>
          <a:p>
            <a:pPr marL="342900" indent="-342900">
              <a:buFont typeface="Arial" panose="020B0604020202020204" pitchFamily="34" charset="0"/>
              <a:buChar char="•"/>
            </a:pPr>
            <a:r>
              <a:rPr lang="el-GR" altLang="el-GR" sz="2400" dirty="0"/>
              <a:t>Ως ΟΜΧ καλείται το σύνολο των </a:t>
            </a:r>
            <a:r>
              <a:rPr lang="el-GR" altLang="el-GR" sz="2400" dirty="0" err="1"/>
              <a:t>μεσόφιλων</a:t>
            </a:r>
            <a:r>
              <a:rPr lang="el-GR" altLang="el-GR" sz="2400" dirty="0"/>
              <a:t> αερόβιων βακτηρίων που σε συγκεκριμένο υπόστρωμα, θερμοκρασία και χρόνο μπορούν να δώσουν αποικία. </a:t>
            </a:r>
          </a:p>
          <a:p>
            <a:pPr marL="342900" indent="-342900">
              <a:buFont typeface="Arial" panose="020B0604020202020204" pitchFamily="34" charset="0"/>
              <a:buChar char="•"/>
            </a:pPr>
            <a:r>
              <a:rPr lang="el-GR" altLang="el-GR" sz="2400" dirty="0"/>
              <a:t>Κατά συνέπεια η έννοια «ολική» εκφράζει το μεγαλύτερο μέρος του μικροβιακού φορτίου αλλά όχι όλο. </a:t>
            </a:r>
          </a:p>
          <a:p>
            <a:pPr marL="342900" indent="-342900">
              <a:buFont typeface="Arial" panose="020B0604020202020204" pitchFamily="34" charset="0"/>
              <a:buChar char="•"/>
            </a:pPr>
            <a:r>
              <a:rPr lang="el-GR" altLang="el-GR" sz="2400" dirty="0"/>
              <a:t>Η μέθοδος επιλογής για τον προσδιορισμό της ΟΜΧ στο γάλα είναι η «Πρότυπη Μέθοδος </a:t>
            </a:r>
            <a:r>
              <a:rPr lang="el-GR" altLang="el-GR" sz="2400" dirty="0" err="1"/>
              <a:t>Τρυβλίων</a:t>
            </a:r>
            <a:r>
              <a:rPr lang="el-GR" altLang="el-GR" sz="2400" dirty="0"/>
              <a:t>» (</a:t>
            </a:r>
            <a:r>
              <a:rPr lang="en-US" altLang="el-GR" sz="2400" dirty="0"/>
              <a:t>Standard Plate Count</a:t>
            </a:r>
            <a:r>
              <a:rPr lang="el-GR" altLang="el-GR" sz="2400" dirty="0"/>
              <a:t>), κατά την οποία δεν μετρούνται μικρόβια αλλά ορατές μακροσκοπικά αποικίες. </a:t>
            </a:r>
          </a:p>
          <a:p>
            <a:pPr marL="342900" indent="-342900">
              <a:buFont typeface="Arial" panose="020B0604020202020204" pitchFamily="34" charset="0"/>
              <a:buChar char="•"/>
            </a:pPr>
            <a:r>
              <a:rPr lang="el-GR" altLang="el-GR" sz="2400" dirty="0"/>
              <a:t>Ο συνολικός αριθμός των αποικιών προσδιορίζουν τελικά το μέγεθος της μικροβιακής χλωρίδας</a:t>
            </a:r>
            <a:r>
              <a:rPr lang="el-GR" altLang="el-GR" sz="2400" dirty="0" smtClean="0"/>
              <a:t>.</a:t>
            </a:r>
            <a:endParaRPr lang="el-GR" altLang="el-GR" sz="2400" dirty="0"/>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4" y="44625"/>
            <a:ext cx="8219256" cy="11521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80000"/>
              </a:lnSpc>
            </a:pPr>
            <a:r>
              <a:rPr lang="el-GR" sz="4000" dirty="0"/>
              <a:t>Άμεσες Μέθοδοι </a:t>
            </a:r>
            <a:r>
              <a:rPr lang="el-GR" sz="4000" dirty="0" smtClean="0"/>
              <a:t>(2 </a:t>
            </a:r>
            <a:r>
              <a:rPr lang="el-GR" sz="4000" dirty="0"/>
              <a:t>από 3)</a:t>
            </a:r>
          </a:p>
        </p:txBody>
      </p:sp>
      <p:sp>
        <p:nvSpPr>
          <p:cNvPr id="2" name="Ορθογώνιο 1"/>
          <p:cNvSpPr/>
          <p:nvPr/>
        </p:nvSpPr>
        <p:spPr>
          <a:xfrm>
            <a:off x="467544" y="1052736"/>
            <a:ext cx="8219256" cy="5262979"/>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H OMX έχει ιδιαίτερη σημασία για το νωπό γάλα, το παστεριωμένο, το παγωτό και το γάλα σε σκόνη. Στα αποστειρωμένα, χρησιμοποιείται για τον έλεγχο στειρότητας, ενώ για την γιαούρτη, το τυρί και τα άλλα προϊόντα ζύμωσης δεν έχει νόημα να γίνεται αφού θα καταμετρηθούν και τα </a:t>
            </a:r>
            <a:r>
              <a:rPr lang="el-GR" altLang="el-GR" sz="2400" dirty="0" err="1" smtClean="0"/>
              <a:t>οξυγαλακτικά</a:t>
            </a:r>
            <a:r>
              <a:rPr lang="el-GR" altLang="el-GR" sz="2400" dirty="0" smtClean="0"/>
              <a:t> βακτήρια, που είναι επιθυμητά.</a:t>
            </a:r>
          </a:p>
          <a:p>
            <a:pPr marL="342900" indent="-342900">
              <a:buFont typeface="Arial" panose="020B0604020202020204" pitchFamily="34" charset="0"/>
              <a:buChar char="•"/>
            </a:pPr>
            <a:endParaRPr lang="el-GR" altLang="el-GR" sz="2400" dirty="0" smtClean="0"/>
          </a:p>
          <a:p>
            <a:r>
              <a:rPr lang="el-GR" altLang="el-GR" sz="2400" dirty="0" smtClean="0"/>
              <a:t>2. Καταμέτρηση </a:t>
            </a:r>
            <a:r>
              <a:rPr lang="el-GR" altLang="el-GR" sz="2400" dirty="0" err="1" smtClean="0"/>
              <a:t>Κολοβακτηριοειδών</a:t>
            </a:r>
            <a:r>
              <a:rPr lang="el-GR" altLang="el-GR" sz="2400" dirty="0" smtClean="0"/>
              <a:t>.</a:t>
            </a:r>
          </a:p>
          <a:p>
            <a:endParaRPr lang="el-GR" altLang="el-GR" sz="2400" dirty="0" smtClean="0"/>
          </a:p>
          <a:p>
            <a:pPr marL="342900" indent="-342900">
              <a:buFont typeface="Arial" panose="020B0604020202020204" pitchFamily="34" charset="0"/>
              <a:buChar char="•"/>
            </a:pPr>
            <a:r>
              <a:rPr lang="el-GR" altLang="el-GR" sz="2400" dirty="0" smtClean="0"/>
              <a:t>Τα </a:t>
            </a:r>
            <a:r>
              <a:rPr lang="el-GR" altLang="el-GR" sz="2400" dirty="0" err="1" smtClean="0"/>
              <a:t>κολοβακτηριοειδή</a:t>
            </a:r>
            <a:r>
              <a:rPr lang="el-GR" altLang="el-GR" sz="2400" dirty="0" smtClean="0"/>
              <a:t> είναι </a:t>
            </a:r>
            <a:r>
              <a:rPr lang="el-GR" altLang="el-GR" sz="2400" dirty="0" err="1" smtClean="0"/>
              <a:t>εντεροβακτηριοειδή</a:t>
            </a:r>
            <a:r>
              <a:rPr lang="el-GR" altLang="el-GR" sz="2400" dirty="0" smtClean="0"/>
              <a:t> που ζυμώνουν την λακτόζη, παράγουν αέριο και οξύ και κατά συνέπεια είναι ανεπιθύμητα γιατί προκαλούν αλλοιώσεις στο γάλα (δυσάρεστη οσμή) και στα τυριά (φουσκώματα). </a:t>
            </a:r>
          </a:p>
          <a:p>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custDataLst>
              <p:tags r:id="rId2"/>
            </p:custDataLst>
          </p:nvPr>
        </p:nvSpPr>
        <p:spPr>
          <a:xfrm>
            <a:off x="467544" y="44624"/>
            <a:ext cx="8219256" cy="1224136"/>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Άμεσες Μέθοδοι </a:t>
            </a:r>
            <a:r>
              <a:rPr lang="el-GR" sz="4000" dirty="0" smtClean="0"/>
              <a:t>(3 </a:t>
            </a:r>
            <a:r>
              <a:rPr lang="el-GR" sz="4000" dirty="0"/>
              <a:t>από 3)</a:t>
            </a:r>
          </a:p>
        </p:txBody>
      </p:sp>
      <p:sp>
        <p:nvSpPr>
          <p:cNvPr id="2" name="Ορθογώνιο 1"/>
          <p:cNvSpPr/>
          <p:nvPr/>
        </p:nvSpPr>
        <p:spPr>
          <a:xfrm>
            <a:off x="467544" y="1628800"/>
            <a:ext cx="8219256" cy="3785652"/>
          </a:xfrm>
          <a:prstGeom prst="rect">
            <a:avLst/>
          </a:prstGeom>
        </p:spPr>
        <p:txBody>
          <a:bodyPr wrap="square">
            <a:spAutoFit/>
          </a:bodyPr>
          <a:lstStyle/>
          <a:p>
            <a:pPr marL="342900" indent="-342900">
              <a:buFont typeface="Arial" panose="020B0604020202020204" pitchFamily="34" charset="0"/>
              <a:buChar char="•"/>
            </a:pPr>
            <a:r>
              <a:rPr lang="el-GR" altLang="el-GR" sz="2400" dirty="0" smtClean="0"/>
              <a:t>Τα </a:t>
            </a:r>
            <a:r>
              <a:rPr lang="el-GR" altLang="el-GR" sz="2400" dirty="0" err="1" smtClean="0"/>
              <a:t>κολοβακτηριοειδή</a:t>
            </a:r>
            <a:r>
              <a:rPr lang="el-GR" altLang="el-GR" sz="2400" dirty="0" smtClean="0"/>
              <a:t> προέρχονται είτε από τον εντερικό σωλήνα των ζώων, είτε από το περιβάλλον. Κατά συνέπεια ο προσδιορισμός τους συμβάλλει στην διαπίστωση των:</a:t>
            </a:r>
          </a:p>
          <a:p>
            <a:pPr marL="342900" indent="-342900">
              <a:buFont typeface="Arial" panose="020B0604020202020204" pitchFamily="34" charset="0"/>
              <a:buChar char="•"/>
            </a:pPr>
            <a:endParaRPr lang="el-GR" altLang="el-GR" sz="2400" dirty="0" smtClean="0"/>
          </a:p>
          <a:p>
            <a:pPr marL="800100" lvl="1" indent="-342900">
              <a:buFont typeface="Wingdings" panose="05000000000000000000" pitchFamily="2" charset="2"/>
              <a:buChar char="Ø"/>
            </a:pPr>
            <a:r>
              <a:rPr lang="el-GR" altLang="el-GR" sz="2400" dirty="0" smtClean="0"/>
              <a:t>Συνθηκών υγιεινής κατά την </a:t>
            </a:r>
            <a:r>
              <a:rPr lang="el-GR" altLang="el-GR" sz="2400" dirty="0" err="1" smtClean="0"/>
              <a:t>άμελξη</a:t>
            </a:r>
            <a:r>
              <a:rPr lang="el-GR" altLang="el-GR" sz="2400" dirty="0" smtClean="0"/>
              <a:t>, τη συλλογή, τη συντήρηση και την μεταφορά ( για νωπό γάλα),</a:t>
            </a:r>
          </a:p>
          <a:p>
            <a:pPr marL="800100" lvl="1" indent="-342900">
              <a:buFont typeface="Wingdings" panose="05000000000000000000" pitchFamily="2" charset="2"/>
              <a:buChar char="Ø"/>
            </a:pPr>
            <a:r>
              <a:rPr lang="el-GR" altLang="el-GR" sz="2400" dirty="0" smtClean="0"/>
              <a:t>Συνθηκών υγιεινής στους χώρους επεξεργασίας αλλά και την επιτυχία της παστερίωσης  (για παστεριωμένο γάλα),</a:t>
            </a:r>
          </a:p>
          <a:p>
            <a:pPr marL="342900" indent="-342900">
              <a:buFont typeface="Arial" panose="020B0604020202020204" pitchFamily="34" charset="0"/>
              <a:buChar char="•"/>
            </a:pPr>
            <a:endParaRPr lang="el-GR" altLang="el-GR" sz="2400" dirty="0" smtClean="0"/>
          </a:p>
          <a:p>
            <a:pPr marL="342900" indent="-342900">
              <a:buFont typeface="Arial" panose="020B0604020202020204" pitchFamily="34" charset="0"/>
              <a:buChar char="•"/>
            </a:pPr>
            <a:r>
              <a:rPr lang="el-GR" altLang="el-GR" sz="2400" dirty="0" smtClean="0"/>
              <a:t>Η καταμέτρηση τους γίνεται με στερεά ή υγρά υποστρώματα.</a:t>
            </a:r>
            <a:endParaRPr lang="el-GR" altLang="el-GR" sz="2400" dirty="0"/>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67544" y="44625"/>
            <a:ext cx="8219256" cy="1004043"/>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smtClean="0"/>
              <a:t>Έμμεσες Μέθοδοι (1 από 3)</a:t>
            </a:r>
            <a:endParaRPr lang="el-GR" sz="4000" dirty="0"/>
          </a:p>
        </p:txBody>
      </p:sp>
      <p:sp>
        <p:nvSpPr>
          <p:cNvPr id="4" name="Ορθογώνιο 3" descr="Δοκιμή αναγωγής του κυανού του Μεθυλενίου.&#10;&#10;Με την  μέθοδο αυτή προσδιορίζεται έμμεσα ο πληθυσμός των βακτηρίων με χρήση χρωστικής και χρονομέτρηση του χρόνου αποχρωματισμού του γάλακτος, σε θερμοκρασία τριάντα έξι βαθμών κελσίου.&#10; Ο αποχρωματισμός είναι αποτέλεσμα μείωσης του δυναμικού οξειδοαναγωγής, δεδομένου ότι με την θέρμανση του γάλακτος, τα βακτήρια πολλαπλασιάζονται και καταναλώνουν το διαθέσιμο οξυγόνο.&#10; Ο χρόνος αποχρωματισμού εξαρτάται κυρίως από τον αριθμό των βακτηρίων. Χρησιμοποιείται κυρίως για ελέγχους σε επίπεδο εκτροφής και σταθμούς συγκέντρωσης γάλακτος.&#10;&#10;"/>
          <p:cNvSpPr/>
          <p:nvPr/>
        </p:nvSpPr>
        <p:spPr>
          <a:xfrm>
            <a:off x="467544" y="1048668"/>
            <a:ext cx="8219256" cy="5262979"/>
          </a:xfrm>
          <a:prstGeom prst="rect">
            <a:avLst/>
          </a:prstGeom>
        </p:spPr>
        <p:txBody>
          <a:bodyPr wrap="square">
            <a:spAutoFit/>
          </a:bodyPr>
          <a:lstStyle/>
          <a:p>
            <a:pPr marL="457200" indent="-457200">
              <a:buFont typeface="+mj-lt"/>
              <a:buAutoNum type="arabicPeriod"/>
            </a:pPr>
            <a:r>
              <a:rPr lang="el-GR" sz="2400" dirty="0" smtClean="0"/>
              <a:t>Δοκιμή αναγωγής του κυανού του Μεθυλενίου.</a:t>
            </a:r>
          </a:p>
          <a:p>
            <a:pPr marL="457200" indent="-457200">
              <a:buFont typeface="Arial" panose="020B0604020202020204" pitchFamily="34" charset="0"/>
              <a:buChar char="•"/>
            </a:pPr>
            <a:endParaRPr lang="el-GR" altLang="el-GR" sz="2400" dirty="0"/>
          </a:p>
          <a:p>
            <a:pPr marL="342900" indent="-342900">
              <a:buFont typeface="Arial" panose="020B0604020202020204" pitchFamily="34" charset="0"/>
              <a:buChar char="•"/>
            </a:pPr>
            <a:r>
              <a:rPr lang="el-GR" altLang="el-GR" sz="2400" dirty="0"/>
              <a:t>Με την  μέθοδο αυτή προσδιορίζεται έμμεσα ο πληθυσμός των βακτηρίων με χρήση χρωστικής και χρονομέτρηση του χρόνου αποχρωματισμού του γάλακτος, σε θερμοκρασία 36οC.</a:t>
            </a:r>
          </a:p>
          <a:p>
            <a:pPr marL="342900" indent="-342900">
              <a:buFont typeface="Arial" panose="020B0604020202020204" pitchFamily="34" charset="0"/>
              <a:buChar char="•"/>
            </a:pPr>
            <a:r>
              <a:rPr lang="el-GR" altLang="el-GR" sz="2400" dirty="0"/>
              <a:t> Ο αποχρωματισμός είναι αποτέλεσμα μείωσης του δυναμικού οξειδοαναγωγής, δεδομένου ότι με την θέρμανση του γάλακτος, τα βακτήρια πολλαπλασιάζονται και καταναλώνουν το διαθέσιμο οξυγόνο.</a:t>
            </a:r>
          </a:p>
          <a:p>
            <a:pPr marL="342900" indent="-342900">
              <a:buFont typeface="Arial" panose="020B0604020202020204" pitchFamily="34" charset="0"/>
              <a:buChar char="•"/>
            </a:pPr>
            <a:r>
              <a:rPr lang="el-GR" altLang="el-GR" sz="2400" dirty="0"/>
              <a:t> Ο χρόνος αποχρωματισμού εξαρτάται κυρίως από τον αριθμό των βακτηρίων. Χρησιμοποιείται κυρίως για ελέγχους σε επίπεδο εκτροφής και σταθμούς συγκέντρωσης γάλακτος.</a:t>
            </a:r>
          </a:p>
          <a:p>
            <a:pPr marL="342900" indent="-342900">
              <a:buFont typeface="Arial" panose="020B0604020202020204" pitchFamily="34" charset="0"/>
              <a:buChar char="•"/>
            </a:pPr>
            <a:endParaRPr lang="el-GR" altLang="el-GR" sz="2400" dirty="0"/>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2"/>
            </p:custDataLst>
          </p:nvPr>
        </p:nvSpPr>
        <p:spPr>
          <a:xfrm>
            <a:off x="467544" y="44625"/>
            <a:ext cx="8219256" cy="115212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Έμμεσες Μέθοδοι </a:t>
            </a:r>
            <a:r>
              <a:rPr lang="el-GR" sz="4000" dirty="0" smtClean="0"/>
              <a:t>(2 </a:t>
            </a:r>
            <a:r>
              <a:rPr lang="el-GR" sz="4000" dirty="0"/>
              <a:t>από 3)</a:t>
            </a:r>
          </a:p>
        </p:txBody>
      </p:sp>
      <p:sp>
        <p:nvSpPr>
          <p:cNvPr id="13" name="Rectangle 3"/>
          <p:cNvSpPr>
            <a:spLocks noGrp="1" noChangeArrowheads="1"/>
          </p:cNvSpPr>
          <p:nvPr>
            <p:ph type="body" idx="1"/>
          </p:nvPr>
        </p:nvSpPr>
        <p:spPr>
          <a:xfrm>
            <a:off x="484684" y="1052736"/>
            <a:ext cx="8219256" cy="5184576"/>
          </a:xfrm>
        </p:spPr>
        <p:txBody>
          <a:bodyPr>
            <a:noAutofit/>
          </a:bodyPr>
          <a:lstStyle/>
          <a:p>
            <a:pPr marL="457200" indent="-457200">
              <a:buFont typeface="+mj-lt"/>
              <a:buAutoNum type="arabicPeriod" startAt="2"/>
            </a:pPr>
            <a:r>
              <a:rPr lang="el-GR" b="0" dirty="0" smtClean="0"/>
              <a:t>Προσδιορισμός σωματικών κυττάρων.</a:t>
            </a:r>
          </a:p>
          <a:p>
            <a:pPr marL="342900" indent="-342900">
              <a:buFont typeface="Arial" panose="020B0604020202020204" pitchFamily="34" charset="0"/>
              <a:buChar char="•"/>
            </a:pPr>
            <a:endParaRPr lang="el-GR" altLang="el-GR" b="0" dirty="0"/>
          </a:p>
          <a:p>
            <a:pPr marL="342900" indent="-342900">
              <a:buFont typeface="Arial" panose="020B0604020202020204" pitchFamily="34" charset="0"/>
              <a:buChar char="•"/>
            </a:pPr>
            <a:r>
              <a:rPr lang="el-GR" altLang="el-GR" b="0" dirty="0"/>
              <a:t>Τα σωματικά κύτταρα είναι λευκοκύτταρα του αίματος και επιθηλιακά κύτταρα που βρίσκονται σε μεγάλο αριθμό στο γάλα σε περίπτωση μαστίτιδας. </a:t>
            </a:r>
          </a:p>
          <a:p>
            <a:pPr marL="342900" indent="-342900">
              <a:buFont typeface="Arial" panose="020B0604020202020204" pitchFamily="34" charset="0"/>
              <a:buChar char="•"/>
            </a:pPr>
            <a:r>
              <a:rPr lang="el-GR" altLang="el-GR" b="0" dirty="0"/>
              <a:t>Δεν αποτελούν ένδειξη μικροβιολογικής ποιότητας του γάλακτος, αφού δεν προσδιορίζουν άμεσα ή έμμεσα μικρόβια, αλλά ένδειξη ότι το γάλα προέρχεται από ζώο με μαστίτιδα χωρίς να μπορεί και πάλι να προσδιορίσει σε ποια μικρόβια οφείλεται η μαστίτιδα. </a:t>
            </a:r>
          </a:p>
          <a:p>
            <a:pPr marL="342900" indent="-342900">
              <a:buFont typeface="Arial" panose="020B0604020202020204" pitchFamily="34" charset="0"/>
              <a:buChar char="•"/>
            </a:pPr>
            <a:r>
              <a:rPr lang="el-GR" altLang="el-GR" b="0" dirty="0"/>
              <a:t>Σε κάθε περίπτωση όμως αποτελεί ένδειξη υγιεινής και καταλληλότητας του γάλακτος, αφού γάλα με πολλά σωματικά κύτταρα είναι ακατάλληλο για χρήση</a:t>
            </a:r>
            <a:r>
              <a:rPr lang="el-GR" altLang="el-GR" b="0" dirty="0" smtClean="0"/>
              <a:t>.</a:t>
            </a:r>
            <a:endParaRPr lang="el-GR" altLang="el-GR" b="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custDataLst>
              <p:tags r:id="rId2"/>
            </p:custDataLst>
          </p:nvPr>
        </p:nvSpPr>
        <p:spPr bwMode="gray">
          <a:xfrm>
            <a:off x="467545" y="80293"/>
            <a:ext cx="8219256"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4000" dirty="0"/>
              <a:t>Έμμεσες Μέθοδοι </a:t>
            </a:r>
            <a:r>
              <a:rPr lang="el-GR" sz="4000" dirty="0" smtClean="0"/>
              <a:t>(3 </a:t>
            </a:r>
            <a:r>
              <a:rPr lang="el-GR" sz="4000" dirty="0"/>
              <a:t>από 3)</a:t>
            </a:r>
          </a:p>
        </p:txBody>
      </p:sp>
      <p:sp>
        <p:nvSpPr>
          <p:cNvPr id="3" name="Ορθογώνιο 2" descr="Η δοκιμή της Καλιφόρνιας (California test) είναι η συχνότερα χρησιμοποιούμενη στην πράξη αν και σήμερα οι περισσότερες βιομηχανίες επεξεργασίας γάλακτος διαθέτουν αυτοματοποιημένους καταμετρητές σωματικών κυττάρων.&#10;Η δοκιμή της Καλιφόρνιας στηρίζεται στο σχηματισμό πηγμάτων, λόγω της αντίδρασης με το DNA των λευκοκυττάρων,  τα οποία χρωματίζονται με τη χρήση χρωστικής. Η ένταση του σχηματισμού πήγματος καθορίζει και των αριθμό των σωματικών κυττάρων.&#10; Το όριο για τα σωματικά κύτταρα καθορίζεται στα τετρακόσιες χιλιάδες κύτταρα ανα ml (1662/2006). &#10;"/>
          <p:cNvSpPr/>
          <p:nvPr/>
        </p:nvSpPr>
        <p:spPr>
          <a:xfrm>
            <a:off x="467544" y="1506264"/>
            <a:ext cx="8219256" cy="4154984"/>
          </a:xfrm>
          <a:prstGeom prst="rect">
            <a:avLst/>
          </a:prstGeom>
        </p:spPr>
        <p:txBody>
          <a:bodyPr wrap="square">
            <a:spAutoFit/>
          </a:bodyPr>
          <a:lstStyle/>
          <a:p>
            <a:pPr marL="342900" indent="-342900">
              <a:spcBef>
                <a:spcPct val="20000"/>
              </a:spcBef>
              <a:buFont typeface="Arial" panose="020B0604020202020204" pitchFamily="34" charset="0"/>
              <a:buChar char="•"/>
            </a:pPr>
            <a:r>
              <a:rPr lang="el-GR" altLang="el-GR" sz="2400" dirty="0"/>
              <a:t>Η δοκιμή της Καλιφόρνιας (</a:t>
            </a:r>
            <a:r>
              <a:rPr lang="en-US" altLang="el-GR" sz="2400" dirty="0"/>
              <a:t>California test</a:t>
            </a:r>
            <a:r>
              <a:rPr lang="el-GR" altLang="el-GR" sz="2400" dirty="0"/>
              <a:t>) είναι η συχνότερα χρησιμοποιούμενη στην πράξη αν και σήμερα οι περισσότερες βιομηχανίες επεξεργασίας γάλακτος διαθέτουν αυτοματοποιημένους καταμετρητές σωματικών κυττάρων</a:t>
            </a:r>
            <a:r>
              <a:rPr lang="el-GR" altLang="el-GR" sz="2400" dirty="0" smtClean="0"/>
              <a:t>.</a:t>
            </a:r>
          </a:p>
          <a:p>
            <a:pPr marL="342900" indent="-342900">
              <a:buFont typeface="Arial" panose="020B0604020202020204" pitchFamily="34" charset="0"/>
              <a:buChar char="•"/>
            </a:pPr>
            <a:r>
              <a:rPr lang="el-GR" altLang="el-GR" sz="2400" dirty="0"/>
              <a:t>Η δοκιμή της Καλιφόρνιας στηρίζεται στο σχηματισμό πηγμάτων, λόγω της αντίδρασης με το </a:t>
            </a:r>
            <a:r>
              <a:rPr lang="en-US" altLang="el-GR" sz="2400" dirty="0"/>
              <a:t>DNA </a:t>
            </a:r>
            <a:r>
              <a:rPr lang="el-GR" altLang="el-GR" sz="2400" dirty="0"/>
              <a:t>των λευκοκυττάρων,  τα οποία χρωματίζονται με τη χρήση χρωστικής. Η ένταση του σχηματισμού πήγματος καθορίζει και των αριθμό των σωματικών κυττάρων.</a:t>
            </a:r>
          </a:p>
          <a:p>
            <a:pPr marL="342900" indent="-342900">
              <a:buFont typeface="Arial" panose="020B0604020202020204" pitchFamily="34" charset="0"/>
              <a:buChar char="•"/>
            </a:pPr>
            <a:r>
              <a:rPr lang="el-GR" altLang="el-GR" sz="2400" dirty="0"/>
              <a:t> Το όριο για τα σωματικά κύτταρα καθορίζεται στα 400.000 κύτταρα/ </a:t>
            </a:r>
            <a:r>
              <a:rPr lang="en-US" altLang="el-GR" sz="2400" dirty="0"/>
              <a:t>ml</a:t>
            </a:r>
            <a:r>
              <a:rPr lang="el-GR" altLang="el-GR" sz="2400" dirty="0"/>
              <a:t> (1662/2006). </a:t>
            </a:r>
          </a:p>
        </p:txBody>
      </p:sp>
      <p:sp>
        <p:nvSpPr>
          <p:cNvPr id="1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7" y="8285"/>
            <a:ext cx="8291263" cy="139054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smtClean="0"/>
              <a:t>Ειδικό μέρος: Προσδιορισμός ΟΜΧ</a:t>
            </a:r>
            <a:br>
              <a:rPr lang="el-GR" altLang="el-GR" dirty="0" smtClean="0"/>
            </a:br>
            <a:r>
              <a:rPr lang="el-GR" altLang="el-GR" dirty="0" smtClean="0"/>
              <a:t>(1 από 5) </a:t>
            </a:r>
            <a:endParaRPr lang="el-GR" dirty="0"/>
          </a:p>
        </p:txBody>
      </p:sp>
      <p:sp>
        <p:nvSpPr>
          <p:cNvPr id="2" name="Ορθογώνιο 1" descr="Υλικά: &#10;Τρυβλία, &#10;Σιφώνια μηδέν κόμμα ένα ή ένα έως δέκα ml, &#10;Φιαλίδια με πώμα ή δοκιμαστικοί σωλήνες των δεκαπέντε με είκοσι ml&#10;Αραιωτικό διάλυμα  (Peptone Water),&#10;Θρεπτικό υπόστρωμα (Plate Count Agar),&#10;Υδατόλουτρο,&#10;Επωαστικός κλίβανος τριαντα δύο βαθμών κελσίου,&#10;Τεχνική: &#10;Ανακινούμε καλά το δείγμα προς εξέταση ώστε να κατανεμηθούν ομοιογενώς τα βακτήρια,&#10;Απολυμαίνουμε το στόμιο με βύσμα εμποτισμένο σε αιθανόλη εβδομήντα τοις εκααατό ή με χρήση λύχνου, &#10;"/>
          <p:cNvSpPr/>
          <p:nvPr/>
        </p:nvSpPr>
        <p:spPr>
          <a:xfrm>
            <a:off x="467544" y="1398830"/>
            <a:ext cx="8219256" cy="4893647"/>
          </a:xfrm>
          <a:prstGeom prst="rect">
            <a:avLst/>
          </a:prstGeom>
        </p:spPr>
        <p:txBody>
          <a:bodyPr wrap="square">
            <a:spAutoFit/>
          </a:bodyPr>
          <a:lstStyle/>
          <a:p>
            <a:pPr marL="609600" indent="-609600">
              <a:buFont typeface="Wingdings" pitchFamily="2" charset="2"/>
              <a:buNone/>
            </a:pPr>
            <a:r>
              <a:rPr lang="el-GR" altLang="el-GR" sz="2400" dirty="0" smtClean="0"/>
              <a:t>Υλικά: </a:t>
            </a:r>
            <a:endParaRPr lang="el-GR" altLang="el-GR" sz="2400" dirty="0"/>
          </a:p>
          <a:p>
            <a:pPr marL="990600" lvl="1" indent="-533400">
              <a:buFont typeface="Arial" panose="020B0604020202020204" pitchFamily="34" charset="0"/>
              <a:buChar char="•"/>
            </a:pPr>
            <a:r>
              <a:rPr lang="el-GR" altLang="el-GR" sz="2400" dirty="0" err="1" smtClean="0"/>
              <a:t>Τρυβλία</a:t>
            </a:r>
            <a:r>
              <a:rPr lang="el-GR" altLang="el-GR" sz="2400" dirty="0" smtClean="0"/>
              <a:t>, </a:t>
            </a:r>
            <a:endParaRPr lang="el-GR" altLang="el-GR" sz="2400" dirty="0"/>
          </a:p>
          <a:p>
            <a:pPr marL="990600" lvl="1" indent="-533400">
              <a:buFont typeface="Arial" panose="020B0604020202020204" pitchFamily="34" charset="0"/>
              <a:buChar char="•"/>
            </a:pPr>
            <a:r>
              <a:rPr lang="el-GR" altLang="el-GR" sz="2400" dirty="0"/>
              <a:t>Σιφώνια 0.1 ή 1 έως 10</a:t>
            </a:r>
            <a:r>
              <a:rPr lang="en-US" altLang="el-GR" sz="2400" dirty="0" smtClean="0"/>
              <a:t>ml</a:t>
            </a:r>
            <a:r>
              <a:rPr lang="el-GR" altLang="el-GR" sz="2400" dirty="0" smtClean="0"/>
              <a:t>, </a:t>
            </a:r>
            <a:endParaRPr lang="el-GR" altLang="el-GR" sz="2400" dirty="0"/>
          </a:p>
          <a:p>
            <a:pPr marL="990600" lvl="1" indent="-533400">
              <a:buFont typeface="Arial" panose="020B0604020202020204" pitchFamily="34" charset="0"/>
              <a:buChar char="•"/>
            </a:pPr>
            <a:r>
              <a:rPr lang="el-GR" altLang="el-GR" sz="2400" dirty="0"/>
              <a:t>Φιαλίδια με πώμα ή δοκιμαστικοί σωλήνες των 15-20 </a:t>
            </a:r>
            <a:r>
              <a:rPr lang="en-US" altLang="el-GR" sz="2400" dirty="0" smtClean="0"/>
              <a:t>ml</a:t>
            </a:r>
            <a:endParaRPr lang="el-GR" altLang="el-GR" sz="2400" dirty="0"/>
          </a:p>
          <a:p>
            <a:pPr marL="990600" lvl="1" indent="-533400">
              <a:buFont typeface="Arial" panose="020B0604020202020204" pitchFamily="34" charset="0"/>
              <a:buChar char="•"/>
            </a:pPr>
            <a:r>
              <a:rPr lang="el-GR" altLang="el-GR" sz="2400" dirty="0"/>
              <a:t>Αραιωτικό διάλυμα  (</a:t>
            </a:r>
            <a:r>
              <a:rPr lang="en-US" altLang="el-GR" sz="2400" dirty="0"/>
              <a:t>Peptone Water</a:t>
            </a:r>
            <a:r>
              <a:rPr lang="en-US" altLang="el-GR" sz="2400" dirty="0" smtClean="0"/>
              <a:t>)</a:t>
            </a:r>
            <a:r>
              <a:rPr lang="el-GR" altLang="el-GR" sz="2400" dirty="0" smtClean="0"/>
              <a:t>,</a:t>
            </a:r>
            <a:endParaRPr lang="el-GR" altLang="el-GR" sz="2400" dirty="0"/>
          </a:p>
          <a:p>
            <a:pPr marL="990600" lvl="1" indent="-533400">
              <a:buFont typeface="Arial" panose="020B0604020202020204" pitchFamily="34" charset="0"/>
              <a:buChar char="•"/>
            </a:pPr>
            <a:r>
              <a:rPr lang="el-GR" altLang="el-GR" sz="2400" dirty="0"/>
              <a:t>Θρεπτικό</a:t>
            </a:r>
            <a:r>
              <a:rPr lang="en-GB" altLang="el-GR" sz="2400" dirty="0"/>
              <a:t> </a:t>
            </a:r>
            <a:r>
              <a:rPr lang="el-GR" altLang="el-GR" sz="2400" dirty="0"/>
              <a:t>υπόστρωμα</a:t>
            </a:r>
            <a:r>
              <a:rPr lang="en-GB" altLang="el-GR" sz="2400" dirty="0"/>
              <a:t> (</a:t>
            </a:r>
            <a:r>
              <a:rPr lang="en-US" altLang="el-GR" sz="2400" dirty="0"/>
              <a:t>Plate Count Agar</a:t>
            </a:r>
            <a:r>
              <a:rPr lang="en-US" altLang="el-GR" sz="2400" dirty="0" smtClean="0"/>
              <a:t>)</a:t>
            </a:r>
            <a:r>
              <a:rPr lang="el-GR" altLang="el-GR" sz="2400" dirty="0" smtClean="0"/>
              <a:t>,</a:t>
            </a:r>
            <a:endParaRPr lang="el-GR" altLang="el-GR" sz="2400" dirty="0"/>
          </a:p>
          <a:p>
            <a:pPr marL="990600" lvl="1" indent="-533400">
              <a:buFont typeface="Arial" panose="020B0604020202020204" pitchFamily="34" charset="0"/>
              <a:buChar char="•"/>
            </a:pPr>
            <a:r>
              <a:rPr lang="el-GR" altLang="el-GR" sz="2400" dirty="0" err="1" smtClean="0"/>
              <a:t>Υδατόλουτρο</a:t>
            </a:r>
            <a:r>
              <a:rPr lang="el-GR" altLang="el-GR" sz="2400" dirty="0" smtClean="0"/>
              <a:t>,</a:t>
            </a:r>
            <a:endParaRPr lang="el-GR" altLang="el-GR" sz="2400" dirty="0"/>
          </a:p>
          <a:p>
            <a:pPr marL="990600" lvl="1" indent="-533400">
              <a:buFont typeface="Arial" panose="020B0604020202020204" pitchFamily="34" charset="0"/>
              <a:buChar char="•"/>
            </a:pPr>
            <a:r>
              <a:rPr lang="el-GR" altLang="el-GR" sz="2400" dirty="0"/>
              <a:t>Επωαστικός κλίβανος 32ο</a:t>
            </a:r>
            <a:r>
              <a:rPr lang="en-US" altLang="el-GR" sz="2400" dirty="0" smtClean="0"/>
              <a:t>C</a:t>
            </a:r>
            <a:r>
              <a:rPr lang="el-GR" altLang="el-GR" sz="2400" dirty="0" smtClean="0"/>
              <a:t>,</a:t>
            </a:r>
            <a:endParaRPr lang="el-GR" altLang="el-GR" sz="2400" dirty="0"/>
          </a:p>
          <a:p>
            <a:pPr marL="609600" indent="-609600">
              <a:buFont typeface="Wingdings" pitchFamily="2" charset="2"/>
              <a:buNone/>
            </a:pPr>
            <a:r>
              <a:rPr lang="el-GR" altLang="el-GR" sz="2400" dirty="0" smtClean="0"/>
              <a:t>Τεχνική: </a:t>
            </a:r>
            <a:endParaRPr lang="el-GR" altLang="el-GR" sz="2400" dirty="0"/>
          </a:p>
          <a:p>
            <a:pPr marL="609600" indent="-609600">
              <a:buFont typeface="Wingdings" panose="05000000000000000000" pitchFamily="2" charset="2"/>
              <a:buChar char="§"/>
            </a:pPr>
            <a:r>
              <a:rPr lang="el-GR" altLang="el-GR" sz="2400" dirty="0"/>
              <a:t>Ανακινούμε καλά το δείγμα προς εξέταση ώστε να κατανεμηθούν ομοιογενώς τα </a:t>
            </a:r>
            <a:r>
              <a:rPr lang="el-GR" altLang="el-GR" sz="2400" dirty="0" smtClean="0"/>
              <a:t>βακτήρια,</a:t>
            </a:r>
            <a:endParaRPr lang="el-GR" altLang="el-GR" sz="2400" dirty="0"/>
          </a:p>
          <a:p>
            <a:pPr marL="609600" indent="-609600">
              <a:buFont typeface="Wingdings" panose="05000000000000000000" pitchFamily="2" charset="2"/>
              <a:buChar char="§"/>
            </a:pPr>
            <a:r>
              <a:rPr lang="el-GR" altLang="el-GR" sz="2400" dirty="0"/>
              <a:t>Απολυμαίνουμε το στόμιο με βύσμα εμποτισμένο σε αιθανόλη 70% ή με χρήση </a:t>
            </a:r>
            <a:r>
              <a:rPr lang="el-GR" altLang="el-GR" sz="2400" dirty="0" smtClean="0"/>
              <a:t>λύχνου,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395536" y="80293"/>
            <a:ext cx="8496943" cy="1108903"/>
          </a:xfrm>
        </p:spPr>
        <p:txBody>
          <a:bodyPr>
            <a:normAutofit fontScale="90000"/>
          </a:bodyPr>
          <a:lstStyle/>
          <a:p>
            <a:r>
              <a:rPr lang="el-GR" altLang="el-GR" dirty="0"/>
              <a:t>Ειδικό μέρος: Προσδιορισμός ΟΜΧ</a:t>
            </a:r>
            <a:br>
              <a:rPr lang="el-GR" altLang="el-GR" dirty="0"/>
            </a:br>
            <a:r>
              <a:rPr lang="el-GR" altLang="el-GR" dirty="0" smtClean="0"/>
              <a:t>(2 </a:t>
            </a:r>
            <a:r>
              <a:rPr lang="el-GR" altLang="el-GR" dirty="0"/>
              <a:t>από </a:t>
            </a:r>
            <a:r>
              <a:rPr lang="el-GR" altLang="el-GR" dirty="0" smtClean="0"/>
              <a:t>5) </a:t>
            </a:r>
            <a:endParaRPr lang="el-GR" dirty="0"/>
          </a:p>
        </p:txBody>
      </p:sp>
      <p:sp>
        <p:nvSpPr>
          <p:cNvPr id="6" name="Ορθογώνιο 5" descr="Εκτελούμε τις δεκαδικές αραιώσεις: τοποθετούμε 9ml αραιωτικού σε 6 τουλάχιστον φιαλίδια και τα αριθμούμε από το 1-6. Στη συνέχεια μεταφέρουμε 1 ml δείγμα στο φιαλίδιο 1. Ανακινούμε το φιαλίδιο 1 και με καθαρό σιφώνιο μεταφέρουμε 1ml από αυτό στο φιαλίδιο 2 κ.ο.κ. (Το σιφώνιο που μεταφέρει το δείγμα δεν πρέπει να βυθίζεται στο αραιωτικό αλλά και ούτε να ακουμπά το στόμιο ή τα τοιχώματα του φιαλιδίου).&#10;Ενοφθαλμίζουμε με ενσωμάτωση: Από κάθε φιαλίδιο λαμβάνουμε 1 ml και τοποθετούμε στο κέντρο του αντίστοιχου τρυβλίου πετρί με ασηπτικούς χειρισμούς. Αμέσως μετά προσθέτουμε στα τρυβλία πετρί 15-20 ml θερμοστατημένου υποστρώματος στους 45οC. Με ήπιες κινήσεις, αρχικά κυκλικές και κατόπιν κάθετες και οριζόντιες, ενσωματώνουμε το ενοφθάλμισμα στο υπόστρωμα και αφήνουμε σε ηρεμία να στερεοποιηθεί.&#10;"/>
          <p:cNvSpPr/>
          <p:nvPr/>
        </p:nvSpPr>
        <p:spPr>
          <a:xfrm>
            <a:off x="467544" y="1189196"/>
            <a:ext cx="8208912" cy="5170646"/>
          </a:xfrm>
          <a:prstGeom prst="rect">
            <a:avLst/>
          </a:prstGeom>
        </p:spPr>
        <p:txBody>
          <a:bodyPr wrap="square">
            <a:spAutoFit/>
          </a:bodyPr>
          <a:lstStyle/>
          <a:p>
            <a:pPr marL="609600" indent="-609600">
              <a:buFont typeface="Arial" panose="020B0604020202020204" pitchFamily="34" charset="0"/>
              <a:buChar char="•"/>
            </a:pPr>
            <a:r>
              <a:rPr lang="el-GR" altLang="el-GR" sz="2200" dirty="0"/>
              <a:t>Εκτελούμε τις δεκαδικές αραιώσεις: τοποθετούμε 9</a:t>
            </a:r>
            <a:r>
              <a:rPr lang="en-US" altLang="el-GR" sz="2200" dirty="0"/>
              <a:t>ml</a:t>
            </a:r>
            <a:r>
              <a:rPr lang="el-GR" altLang="el-GR" sz="2200" dirty="0"/>
              <a:t> αραιωτικού σε 6 τουλάχιστον φιαλίδια και τα αριθμούμε από το 1-6. Στη συνέχεια μεταφέρουμε 1 </a:t>
            </a:r>
            <a:r>
              <a:rPr lang="en-US" altLang="el-GR" sz="2200" dirty="0"/>
              <a:t>ml</a:t>
            </a:r>
            <a:r>
              <a:rPr lang="el-GR" altLang="el-GR" sz="2200" dirty="0"/>
              <a:t> δείγμα στο φιαλίδιο 1. Ανακινούμε το φιαλίδιο 1 και με καθαρό σιφώνιο μεταφέρουμε 1</a:t>
            </a:r>
            <a:r>
              <a:rPr lang="en-US" altLang="el-GR" sz="2200" dirty="0"/>
              <a:t>ml</a:t>
            </a:r>
            <a:r>
              <a:rPr lang="el-GR" altLang="el-GR" sz="2200" dirty="0"/>
              <a:t> από αυτό στο φιαλίδιο 2 </a:t>
            </a:r>
            <a:r>
              <a:rPr lang="el-GR" altLang="el-GR" sz="2200" dirty="0" err="1"/>
              <a:t>κ.ο.κ</a:t>
            </a:r>
            <a:r>
              <a:rPr lang="el-GR" altLang="el-GR" sz="2200" dirty="0"/>
              <a:t>. (Το σιφώνιο που μεταφέρει το δείγμα δεν πρέπει να βυθίζεται στο αραιωτικό αλλά και ούτε να ακουμπά το στόμιο ή τα τοιχώματα του φιαλιδίου</a:t>
            </a:r>
            <a:r>
              <a:rPr lang="el-GR" altLang="el-GR" sz="2200" dirty="0" smtClean="0"/>
              <a:t>).</a:t>
            </a:r>
            <a:endParaRPr lang="el-GR" altLang="el-GR" sz="2200" dirty="0"/>
          </a:p>
          <a:p>
            <a:pPr marL="609600" indent="-609600">
              <a:buFont typeface="Arial" panose="020B0604020202020204" pitchFamily="34" charset="0"/>
              <a:buChar char="•"/>
            </a:pPr>
            <a:r>
              <a:rPr lang="el-GR" altLang="el-GR" sz="2200" dirty="0"/>
              <a:t>Ενοφθαλμίζουμε με ενσωμάτωση: Από κάθε φιαλίδιο λαμβάνουμε 1 </a:t>
            </a:r>
            <a:r>
              <a:rPr lang="en-US" altLang="el-GR" sz="2200" dirty="0"/>
              <a:t>ml </a:t>
            </a:r>
            <a:r>
              <a:rPr lang="el-GR" altLang="el-GR" sz="2200" dirty="0"/>
              <a:t>και τοποθετούμε στο κέντρο του αντίστοιχου </a:t>
            </a:r>
            <a:r>
              <a:rPr lang="el-GR" altLang="el-GR" sz="2200" dirty="0" err="1"/>
              <a:t>τρυβλίου</a:t>
            </a:r>
            <a:r>
              <a:rPr lang="el-GR" altLang="el-GR" sz="2200" dirty="0"/>
              <a:t> </a:t>
            </a:r>
            <a:r>
              <a:rPr lang="el-GR" altLang="el-GR" sz="2200" dirty="0" err="1"/>
              <a:t>πετρί</a:t>
            </a:r>
            <a:r>
              <a:rPr lang="el-GR" altLang="el-GR" sz="2200" dirty="0"/>
              <a:t> με ασηπτικούς χειρισμούς. Αμέσως μετά προσθέτουμε στα </a:t>
            </a:r>
            <a:r>
              <a:rPr lang="el-GR" altLang="el-GR" sz="2200" dirty="0" err="1"/>
              <a:t>τρυβλία</a:t>
            </a:r>
            <a:r>
              <a:rPr lang="el-GR" altLang="el-GR" sz="2200" dirty="0"/>
              <a:t> </a:t>
            </a:r>
            <a:r>
              <a:rPr lang="el-GR" altLang="el-GR" sz="2200" dirty="0" err="1"/>
              <a:t>πετρί</a:t>
            </a:r>
            <a:r>
              <a:rPr lang="el-GR" altLang="el-GR" sz="2200" dirty="0"/>
              <a:t> 15-20 </a:t>
            </a:r>
            <a:r>
              <a:rPr lang="en-US" altLang="el-GR" sz="2200" dirty="0"/>
              <a:t>ml </a:t>
            </a:r>
            <a:r>
              <a:rPr lang="el-GR" altLang="el-GR" sz="2200" dirty="0" err="1"/>
              <a:t>θερμοστατημένου</a:t>
            </a:r>
            <a:r>
              <a:rPr lang="el-GR" altLang="el-GR" sz="2200" dirty="0"/>
              <a:t> υποστρώματος στους 45ο</a:t>
            </a:r>
            <a:r>
              <a:rPr lang="en-US" altLang="el-GR" sz="2200" dirty="0"/>
              <a:t>C</a:t>
            </a:r>
            <a:r>
              <a:rPr lang="el-GR" altLang="el-GR" sz="2200" dirty="0"/>
              <a:t>. Με ήπιες κινήσεις, αρχικά κυκλικές και κατόπιν κάθετες και οριζόντιες, ενσωματώνουμε το </a:t>
            </a:r>
            <a:r>
              <a:rPr lang="el-GR" altLang="el-GR" sz="2200" dirty="0" err="1"/>
              <a:t>ενοφθάλμισμα</a:t>
            </a:r>
            <a:r>
              <a:rPr lang="el-GR" altLang="el-GR" sz="2200" dirty="0"/>
              <a:t> στο υπόστρωμα και αφήνουμε σε ηρεμία να στερεοποιηθεί.</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2"/>
            </p:custDataLst>
          </p:nvPr>
        </p:nvSpPr>
        <p:spPr>
          <a:xfrm>
            <a:off x="395536" y="8285"/>
            <a:ext cx="8496944" cy="1260475"/>
          </a:xfrm>
        </p:spPr>
        <p:txBody>
          <a:bodyPr>
            <a:noAutofit/>
          </a:bodyPr>
          <a:lstStyle/>
          <a:p>
            <a:r>
              <a:rPr lang="el-GR" altLang="el-GR" sz="4000" dirty="0"/>
              <a:t>Ειδικό μέρος: Προσδιορισμός ΟΜΧ</a:t>
            </a:r>
            <a:br>
              <a:rPr lang="el-GR" altLang="el-GR" sz="4000" dirty="0"/>
            </a:br>
            <a:r>
              <a:rPr lang="el-GR" altLang="el-GR" sz="4000" dirty="0" smtClean="0"/>
              <a:t>(3 </a:t>
            </a:r>
            <a:r>
              <a:rPr lang="el-GR" altLang="el-GR" sz="4000" dirty="0"/>
              <a:t>από </a:t>
            </a:r>
            <a:r>
              <a:rPr lang="el-GR" altLang="el-GR" sz="4000" dirty="0" smtClean="0"/>
              <a:t>5) </a:t>
            </a:r>
            <a:endParaRPr lang="el-GR" sz="4000" dirty="0"/>
          </a:p>
        </p:txBody>
      </p:sp>
      <p:pic>
        <p:nvPicPr>
          <p:cNvPr id="8" name="Picture 4" descr="Εικόνα, προσδιορισμός ΟΜΧ στην πράξη."/>
          <p:cNvPicPr>
            <a:picLocks noGrp="1" noChangeAspect="1" noChangeArrowheads="1"/>
          </p:cNvPicPr>
          <p:nvPr>
            <p:ph type="body" idx="1"/>
          </p:nvPr>
        </p:nvPicPr>
        <p:blipFill>
          <a:blip r:embed="rId5">
            <a:extLst>
              <a:ext uri="{28A0092B-C50C-407E-A947-70E740481C1C}">
                <a14:useLocalDpi xmlns:a14="http://schemas.microsoft.com/office/drawing/2010/main" val="0"/>
              </a:ext>
            </a:extLst>
          </a:blip>
          <a:srcRect/>
          <a:stretch>
            <a:fillRect/>
          </a:stretch>
        </p:blipFill>
        <p:spPr>
          <a:xfrm>
            <a:off x="467866" y="1240555"/>
            <a:ext cx="8352606" cy="5140773"/>
          </a:xfrm>
          <a:noFill/>
        </p:spPr>
      </p:pic>
      <p:sp>
        <p:nvSpPr>
          <p:cNvPr id="1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Tree>
    <p:custDataLst>
      <p:tags r:id="rId1"/>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323528" y="122709"/>
            <a:ext cx="8568952" cy="1290067"/>
          </a:xfrm>
        </p:spPr>
        <p:txBody>
          <a:bodyPr>
            <a:noAutofit/>
          </a:bodyPr>
          <a:lstStyle/>
          <a:p>
            <a:pPr algn="ctr"/>
            <a:r>
              <a:rPr lang="el-GR" altLang="el-GR" dirty="0"/>
              <a:t>Ειδικό μέρος: Προσδιορισμός ΟΜΧ</a:t>
            </a:r>
            <a:br>
              <a:rPr lang="el-GR" altLang="el-GR" dirty="0"/>
            </a:br>
            <a:r>
              <a:rPr lang="el-GR" altLang="el-GR" dirty="0" smtClean="0"/>
              <a:t>(4 </a:t>
            </a:r>
            <a:r>
              <a:rPr lang="el-GR" altLang="el-GR" dirty="0"/>
              <a:t>από </a:t>
            </a:r>
            <a:r>
              <a:rPr lang="el-GR" altLang="el-GR" dirty="0" smtClean="0"/>
              <a:t>5) </a:t>
            </a:r>
            <a:endParaRPr lang="el-GR" dirty="0"/>
          </a:p>
        </p:txBody>
      </p:sp>
      <p:sp>
        <p:nvSpPr>
          <p:cNvPr id="2" name="Ορθογώνιο 1" descr="Επωάζουμε τα τρυβλία πετρί στους τριαντα δύο βαθμούς κελσίου για σαραντα οκτώ ώρες,&#10;Καταμετρούμε τις αποικίες με χρήση καταμετρητή αποικιών, &#10;Επιλέγουμε τα τρυβλία πετρί με εικοσι πέντε ως διακόσες πενήντα αποικίες,&#10;Υπολογίζουμε τον αριθμό των βακτηρίων ανα ml γάλακτος:&#10;Εάν μόνο ένα τρυβλίο έχει επιλεγεί, τότε πολλαπλασιάζεται με τον αντίστοιχο συντελεστή αραίωσης [π.χ. αν εκατό αποικίες στην αραίωση ένα προς χίλια δηλαδή δέκα στην μείον τρίτη, πολλαπλασιάζουμε εκατό επί χίλια,&#10;Εάν δύο τρυβλία πετρί έχουν επιλεγεί, τότε υπολογίζεται ο αριθμός βακτηρίων ανα ml και εξάγεται ο μέσος όρος των δύο τιμών, εκτός εάν ο λόγος του αριθμού βακτηρίων της μεγαλύτερης προς τη μικρότερη αραίωση είναι μεγαλύτερος του δύο, οπότε και λαμβάνεται υπόψη ο αριθμός της μικρότερης αραίωσης. &#10;"/>
          <p:cNvSpPr/>
          <p:nvPr/>
        </p:nvSpPr>
        <p:spPr>
          <a:xfrm>
            <a:off x="467544" y="1257280"/>
            <a:ext cx="8219256" cy="5262979"/>
          </a:xfrm>
          <a:prstGeom prst="rect">
            <a:avLst/>
          </a:prstGeom>
        </p:spPr>
        <p:txBody>
          <a:bodyPr wrap="square">
            <a:spAutoFit/>
          </a:bodyPr>
          <a:lstStyle/>
          <a:p>
            <a:pPr marL="342900" indent="-342900">
              <a:buFont typeface="Wingdings" panose="05000000000000000000" pitchFamily="2" charset="2"/>
              <a:buChar char="§"/>
            </a:pPr>
            <a:r>
              <a:rPr lang="el-GR" altLang="el-GR" sz="2400" dirty="0"/>
              <a:t>Επωάζουμε τα </a:t>
            </a:r>
            <a:r>
              <a:rPr lang="el-GR" altLang="el-GR" sz="2400" dirty="0" err="1"/>
              <a:t>τρυβλία</a:t>
            </a:r>
            <a:r>
              <a:rPr lang="el-GR" altLang="el-GR" sz="2400" dirty="0"/>
              <a:t> </a:t>
            </a:r>
            <a:r>
              <a:rPr lang="el-GR" altLang="el-GR" sz="2400" dirty="0" err="1"/>
              <a:t>πετρί</a:t>
            </a:r>
            <a:r>
              <a:rPr lang="el-GR" altLang="el-GR" sz="2400" dirty="0"/>
              <a:t> στους 32ο</a:t>
            </a:r>
            <a:r>
              <a:rPr lang="en-US" altLang="el-GR" sz="2400" dirty="0"/>
              <a:t>C </a:t>
            </a:r>
            <a:r>
              <a:rPr lang="el-GR" altLang="el-GR" sz="2400" dirty="0"/>
              <a:t>για 48 </a:t>
            </a:r>
            <a:r>
              <a:rPr lang="el-GR" altLang="el-GR" sz="2400" dirty="0" smtClean="0"/>
              <a:t>ώρες,</a:t>
            </a:r>
            <a:endParaRPr lang="el-GR" altLang="el-GR" sz="2400" dirty="0"/>
          </a:p>
          <a:p>
            <a:pPr marL="342900" indent="-342900">
              <a:buFont typeface="Wingdings" panose="05000000000000000000" pitchFamily="2" charset="2"/>
              <a:buChar char="§"/>
            </a:pPr>
            <a:r>
              <a:rPr lang="el-GR" altLang="el-GR" sz="2400" dirty="0"/>
              <a:t>Καταμετρούμε τις αποικίες με χρήση καταμετρητή </a:t>
            </a:r>
            <a:r>
              <a:rPr lang="el-GR" altLang="el-GR" sz="2400" dirty="0" smtClean="0"/>
              <a:t>αποικιών, </a:t>
            </a:r>
            <a:endParaRPr lang="el-GR" altLang="el-GR" sz="2400" dirty="0"/>
          </a:p>
          <a:p>
            <a:pPr marL="342900" indent="-342900">
              <a:buFont typeface="Wingdings" panose="05000000000000000000" pitchFamily="2" charset="2"/>
              <a:buChar char="§"/>
            </a:pPr>
            <a:r>
              <a:rPr lang="el-GR" altLang="el-GR" sz="2400" dirty="0"/>
              <a:t>Επιλέγουμε τα </a:t>
            </a:r>
            <a:r>
              <a:rPr lang="el-GR" altLang="el-GR" sz="2400" dirty="0" err="1"/>
              <a:t>τρυβλία</a:t>
            </a:r>
            <a:r>
              <a:rPr lang="el-GR" altLang="el-GR" sz="2400" dirty="0"/>
              <a:t> </a:t>
            </a:r>
            <a:r>
              <a:rPr lang="el-GR" altLang="el-GR" sz="2400" dirty="0" err="1"/>
              <a:t>πετρί</a:t>
            </a:r>
            <a:r>
              <a:rPr lang="el-GR" altLang="el-GR" sz="2400" dirty="0"/>
              <a:t> με 25-250 </a:t>
            </a:r>
            <a:r>
              <a:rPr lang="el-GR" altLang="el-GR" sz="2400" dirty="0" smtClean="0"/>
              <a:t>αποικίες,</a:t>
            </a:r>
            <a:endParaRPr lang="el-GR" altLang="el-GR" sz="2400" dirty="0"/>
          </a:p>
          <a:p>
            <a:pPr marL="342900" indent="-342900">
              <a:buFont typeface="Wingdings" panose="05000000000000000000" pitchFamily="2" charset="2"/>
              <a:buChar char="§"/>
            </a:pPr>
            <a:r>
              <a:rPr lang="el-GR" altLang="el-GR" sz="2400" dirty="0"/>
              <a:t>Υπολογίζουμε τον αριθμό των βακτηρίων / ml γάλακτος:</a:t>
            </a:r>
          </a:p>
          <a:p>
            <a:pPr marL="800100" lvl="1" indent="-342900">
              <a:buFont typeface="Arial" panose="020B0604020202020204" pitchFamily="34" charset="0"/>
              <a:buChar char="•"/>
            </a:pPr>
            <a:r>
              <a:rPr lang="el-GR" altLang="el-GR" sz="2400" dirty="0"/>
              <a:t>Εάν μόνο ένα </a:t>
            </a:r>
            <a:r>
              <a:rPr lang="el-GR" altLang="el-GR" sz="2400" dirty="0" err="1"/>
              <a:t>τρυβλίο</a:t>
            </a:r>
            <a:r>
              <a:rPr lang="el-GR" altLang="el-GR" sz="2400" dirty="0"/>
              <a:t> έχει επιλεγεί, τότε πολλαπλασιάζεται με τον αντίστοιχο συντελεστή αραίωσης [π.χ. αν 100 αποικίες στην αραίωση 1/1000 (10-3), πολλαπλασιάζουμε 100 </a:t>
            </a:r>
            <a:r>
              <a:rPr lang="en-US" altLang="el-GR" sz="2400" dirty="0"/>
              <a:t>x </a:t>
            </a:r>
            <a:r>
              <a:rPr lang="el-GR" altLang="el-GR" sz="2400" dirty="0"/>
              <a:t>1000</a:t>
            </a:r>
            <a:r>
              <a:rPr lang="el-GR" altLang="el-GR" sz="2400" dirty="0" smtClean="0"/>
              <a:t>),</a:t>
            </a:r>
          </a:p>
          <a:p>
            <a:pPr marL="800100" lvl="1" indent="-342900">
              <a:buFont typeface="Arial" panose="020B0604020202020204" pitchFamily="34" charset="0"/>
              <a:buChar char="•"/>
            </a:pPr>
            <a:r>
              <a:rPr lang="el-GR" altLang="el-GR" sz="2400" dirty="0"/>
              <a:t>Εάν δύο </a:t>
            </a:r>
            <a:r>
              <a:rPr lang="el-GR" altLang="el-GR" sz="2400" dirty="0" err="1"/>
              <a:t>τρυβλία</a:t>
            </a:r>
            <a:r>
              <a:rPr lang="el-GR" altLang="el-GR" sz="2400" dirty="0"/>
              <a:t> </a:t>
            </a:r>
            <a:r>
              <a:rPr lang="el-GR" altLang="el-GR" sz="2400" dirty="0" err="1"/>
              <a:t>πετρί</a:t>
            </a:r>
            <a:r>
              <a:rPr lang="el-GR" altLang="el-GR" sz="2400" dirty="0"/>
              <a:t> έχουν επιλεγεί, τότε υπολογίζεται ο αριθμός βακτηρίων / </a:t>
            </a:r>
            <a:r>
              <a:rPr lang="en-US" altLang="el-GR" sz="2400" dirty="0"/>
              <a:t>ml </a:t>
            </a:r>
            <a:r>
              <a:rPr lang="el-GR" altLang="el-GR" sz="2400" dirty="0"/>
              <a:t>και εξάγεται ο μέσος όρος των δύο τιμών, εκτός εάν ο λόγος του αριθμού βακτηρίων της μεγαλύτερης προς τη μικρότερη αραίωση είναι μεγαλύτερος του 2, οπότε και λαμβάνεται υπόψη ο αριθμός της μικρότερης αραίωσης. </a:t>
            </a: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Ειδικό μέρος: Προσδιορισμός ΟΜΧ</a:t>
            </a:r>
            <a:br>
              <a:rPr lang="el-GR" altLang="el-GR" dirty="0"/>
            </a:br>
            <a:r>
              <a:rPr lang="el-GR" altLang="el-GR" dirty="0" smtClean="0"/>
              <a:t>(5 </a:t>
            </a:r>
            <a:r>
              <a:rPr lang="el-GR" altLang="el-GR" dirty="0"/>
              <a:t>από </a:t>
            </a:r>
            <a:r>
              <a:rPr lang="el-GR" altLang="el-GR" dirty="0" smtClean="0"/>
              <a:t>5) </a:t>
            </a:r>
            <a:endParaRPr lang="el-GR" dirty="0"/>
          </a:p>
        </p:txBody>
      </p:sp>
      <p:sp>
        <p:nvSpPr>
          <p:cNvPr id="2" name="Ορθογώνιο 1" descr="Εάν όλα τα τρυβλία πετρί έχουν κάτω από εικοσι πέντε αποικίες, λαμβάνουμε υπόψη το αποτέλεσμα της μικρότερης αραίωσης, &#10;Εάν δεν έχουμε καμία αποικία, τότε το αποτέλεσμα είναι μικρότερο του ένα, &#10;Εάν όλα τα τρυβλία πετρί έχουν πάνω από διακόσιες πενήντα αποικίες, τότε η αρίθμηση γίνεται με τη βοήθεια ειδικής οθόνης. &#10;&#10;Παράδειγμα: &#10;Κατά την καταμέτρηση αποικιών σε τρυβλία, για προσδιορισμό της ΟΜΧ είχατε τα ακόλουθα αποτελέσματα:&#10;&#10;"/>
          <p:cNvSpPr/>
          <p:nvPr/>
        </p:nvSpPr>
        <p:spPr>
          <a:xfrm>
            <a:off x="467544" y="1196752"/>
            <a:ext cx="8280920" cy="3637919"/>
          </a:xfrm>
          <a:prstGeom prst="rect">
            <a:avLst/>
          </a:prstGeom>
        </p:spPr>
        <p:txBody>
          <a:bodyPr wrap="square">
            <a:spAutoFit/>
          </a:bodyPr>
          <a:lstStyle/>
          <a:p>
            <a:pPr marL="800100" lvl="1" indent="-342900">
              <a:lnSpc>
                <a:spcPct val="80000"/>
              </a:lnSpc>
              <a:buFont typeface="Arial" panose="020B0604020202020204" pitchFamily="34" charset="0"/>
              <a:buChar char="•"/>
            </a:pPr>
            <a:r>
              <a:rPr lang="el-GR" altLang="el-GR" sz="2400" dirty="0"/>
              <a:t>Εάν όλα τα </a:t>
            </a:r>
            <a:r>
              <a:rPr lang="el-GR" altLang="el-GR" sz="2400" dirty="0" err="1"/>
              <a:t>τρυβλία</a:t>
            </a:r>
            <a:r>
              <a:rPr lang="el-GR" altLang="el-GR" sz="2400" dirty="0"/>
              <a:t> </a:t>
            </a:r>
            <a:r>
              <a:rPr lang="el-GR" altLang="el-GR" sz="2400" dirty="0" err="1"/>
              <a:t>πετρί</a:t>
            </a:r>
            <a:r>
              <a:rPr lang="el-GR" altLang="el-GR" sz="2400" dirty="0"/>
              <a:t> έχουν κάτω από 25 αποικίες, λαμβάνουμε υπόψη το αποτέλεσμα της μικρότερης </a:t>
            </a:r>
            <a:r>
              <a:rPr lang="el-GR" altLang="el-GR" sz="2400" dirty="0" smtClean="0"/>
              <a:t>αραίωσης, </a:t>
            </a:r>
            <a:endParaRPr lang="el-GR" altLang="el-GR" sz="2400" dirty="0"/>
          </a:p>
          <a:p>
            <a:pPr marL="800100" lvl="1" indent="-342900">
              <a:lnSpc>
                <a:spcPct val="80000"/>
              </a:lnSpc>
              <a:buFont typeface="Arial" panose="020B0604020202020204" pitchFamily="34" charset="0"/>
              <a:buChar char="•"/>
            </a:pPr>
            <a:r>
              <a:rPr lang="el-GR" altLang="el-GR" sz="2400" dirty="0"/>
              <a:t>Εάν δεν έχουμε καμία αποικία, τότε το αποτέλεσμα είναι &lt;</a:t>
            </a:r>
            <a:r>
              <a:rPr lang="el-GR" altLang="el-GR" sz="2400" dirty="0" smtClean="0"/>
              <a:t>1, </a:t>
            </a:r>
            <a:endParaRPr lang="el-GR" altLang="el-GR" sz="2400" dirty="0"/>
          </a:p>
          <a:p>
            <a:pPr marL="800100" lvl="1" indent="-342900">
              <a:lnSpc>
                <a:spcPct val="80000"/>
              </a:lnSpc>
              <a:buFont typeface="Arial" panose="020B0604020202020204" pitchFamily="34" charset="0"/>
              <a:buChar char="•"/>
            </a:pPr>
            <a:r>
              <a:rPr lang="el-GR" altLang="el-GR" sz="2400" dirty="0"/>
              <a:t>Εάν όλα τα </a:t>
            </a:r>
            <a:r>
              <a:rPr lang="el-GR" altLang="el-GR" sz="2400" dirty="0" err="1"/>
              <a:t>τρυβλία</a:t>
            </a:r>
            <a:r>
              <a:rPr lang="el-GR" altLang="el-GR" sz="2400" dirty="0"/>
              <a:t> </a:t>
            </a:r>
            <a:r>
              <a:rPr lang="el-GR" altLang="el-GR" sz="2400" dirty="0" err="1"/>
              <a:t>πετρί</a:t>
            </a:r>
            <a:r>
              <a:rPr lang="el-GR" altLang="el-GR" sz="2400" dirty="0"/>
              <a:t> έχουν πάνω από 250 αποικίες, τότε η αρίθμηση γίνεται με τη βοήθεια ειδικής οθόνης</a:t>
            </a:r>
            <a:r>
              <a:rPr lang="el-GR" altLang="el-GR" sz="2400" dirty="0" smtClean="0"/>
              <a:t>.</a:t>
            </a:r>
          </a:p>
          <a:p>
            <a:pPr marL="800100" lvl="1" indent="-342900">
              <a:lnSpc>
                <a:spcPct val="80000"/>
              </a:lnSpc>
              <a:buFont typeface="Arial" panose="020B0604020202020204" pitchFamily="34" charset="0"/>
              <a:buChar char="•"/>
            </a:pPr>
            <a:endParaRPr lang="el-GR" altLang="el-GR" sz="2400" dirty="0"/>
          </a:p>
          <a:p>
            <a:pPr lvl="1">
              <a:lnSpc>
                <a:spcPct val="80000"/>
              </a:lnSpc>
            </a:pPr>
            <a:r>
              <a:rPr lang="el-GR" altLang="el-GR" sz="2400" dirty="0" smtClean="0"/>
              <a:t>Παράδειγμα: </a:t>
            </a:r>
          </a:p>
          <a:p>
            <a:pPr lvl="1">
              <a:lnSpc>
                <a:spcPct val="80000"/>
              </a:lnSpc>
            </a:pPr>
            <a:r>
              <a:rPr lang="el-GR" altLang="el-GR" sz="2400" dirty="0"/>
              <a:t>Κατά την καταμέτρηση αποικιών σε </a:t>
            </a:r>
            <a:r>
              <a:rPr lang="el-GR" altLang="el-GR" sz="2400" dirty="0" err="1"/>
              <a:t>τρυβλία</a:t>
            </a:r>
            <a:r>
              <a:rPr lang="el-GR" altLang="el-GR" sz="2400" dirty="0"/>
              <a:t>, για προσδιορισμό της ΟΜΧ είχατε τα ακόλουθα αποτελέσματα:</a:t>
            </a:r>
          </a:p>
          <a:p>
            <a:pPr lvl="1">
              <a:lnSpc>
                <a:spcPct val="80000"/>
              </a:lnSpc>
            </a:pPr>
            <a:endParaRPr lang="el-GR" altLang="el-GR" sz="2400" dirty="0"/>
          </a:p>
        </p:txBody>
      </p:sp>
      <p:graphicFrame>
        <p:nvGraphicFramePr>
          <p:cNvPr id="10" name="Group 77" descr="δέκα στην μείον ένα αμέτρητο,&#10;δέκα στην μείον δύο αμέτρητο,&#10;δέκα στην μείον τρίτη τετρακόσια πενήντα δύο,&#10;δέκα στην μείον τετάρτη, διακόσια σαράντα οκτώ,&#10;δέκα στην μείον πέμπτη ενενήντα εννιά,&#10;δέκα στην μείον έκτη δέκα οκτώ.&#10;&#10; Ποιο θα ήταν το μικροβιακό φορτίο του δείγματος που αναλύσατε; &#10;&#10;&#10;"/>
          <p:cNvGraphicFramePr>
            <a:graphicFrameLocks noGrp="1"/>
          </p:cNvGraphicFramePr>
          <p:nvPr>
            <p:ph sz="half" idx="4294967295"/>
            <p:custDataLst>
              <p:tags r:id="rId3"/>
            </p:custDataLst>
            <p:extLst>
              <p:ext uri="{D42A27DB-BD31-4B8C-83A1-F6EECF244321}">
                <p14:modId xmlns:p14="http://schemas.microsoft.com/office/powerpoint/2010/main" val="2410506840"/>
              </p:ext>
            </p:extLst>
          </p:nvPr>
        </p:nvGraphicFramePr>
        <p:xfrm>
          <a:off x="755650" y="4724622"/>
          <a:ext cx="7570788" cy="936626"/>
        </p:xfrm>
        <a:graphic>
          <a:graphicData uri="http://schemas.openxmlformats.org/drawingml/2006/table">
            <a:tbl>
              <a:tblPr firstRow="1"/>
              <a:tblGrid>
                <a:gridCol w="1258888"/>
                <a:gridCol w="1262062"/>
                <a:gridCol w="1262063"/>
                <a:gridCol w="1263650"/>
                <a:gridCol w="1262062"/>
                <a:gridCol w="1262063"/>
              </a:tblGrid>
              <a:tr h="468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a:t>
                      </a:r>
                      <a:r>
                        <a:rPr kumimoji="0" lang="el-GR" sz="1800" b="0" i="0" u="none" strike="noStrike" cap="none" normalizeH="0" baseline="30000" dirty="0" smtClean="0">
                          <a:ln>
                            <a:noFill/>
                          </a:ln>
                          <a:solidFill>
                            <a:schemeClr val="tx1"/>
                          </a:solidFill>
                          <a:effectLst/>
                          <a:latin typeface="Tahoma" pitchFamily="34" charset="0"/>
                          <a:ea typeface="Times New Roman" pitchFamily="18" charset="0"/>
                          <a:cs typeface="Tahoma" pitchFamily="34" charset="0"/>
                        </a:rPr>
                        <a:t>-1</a:t>
                      </a: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10</a:t>
                      </a:r>
                      <a:r>
                        <a:rPr kumimoji="0" lang="el-GR" sz="1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-2</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a:t>
                      </a: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a:t>
                      </a:r>
                      <a:r>
                        <a:rPr kumimoji="0" lang="el-GR" sz="1800" b="0" i="0" u="none" strike="noStrike" cap="none" normalizeH="0" baseline="30000" dirty="0" smtClean="0">
                          <a:ln>
                            <a:noFill/>
                          </a:ln>
                          <a:solidFill>
                            <a:schemeClr val="tx1"/>
                          </a:solidFill>
                          <a:effectLst/>
                          <a:latin typeface="Tahoma" pitchFamily="34" charset="0"/>
                          <a:ea typeface="Times New Roman" pitchFamily="18" charset="0"/>
                          <a:cs typeface="Tahoma" pitchFamily="34" charset="0"/>
                        </a:rPr>
                        <a:t>-3</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10</a:t>
                      </a:r>
                      <a:r>
                        <a:rPr kumimoji="0" lang="el-GR" sz="1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-4</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a:t>
                      </a:r>
                      <a:r>
                        <a:rPr kumimoji="0" lang="el-GR" sz="1800" b="0" i="0" u="none" strike="noStrike" cap="none" normalizeH="0" baseline="30000" dirty="0" smtClean="0">
                          <a:ln>
                            <a:noFill/>
                          </a:ln>
                          <a:solidFill>
                            <a:schemeClr val="tx1"/>
                          </a:solidFill>
                          <a:effectLst/>
                          <a:latin typeface="Tahoma" pitchFamily="34" charset="0"/>
                          <a:ea typeface="Times New Roman" pitchFamily="18" charset="0"/>
                          <a:cs typeface="Tahoma" pitchFamily="34" charset="0"/>
                        </a:rPr>
                        <a:t>-5</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10</a:t>
                      </a:r>
                      <a:r>
                        <a:rPr kumimoji="0" lang="el-GR" sz="1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-6</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83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αμέτρητο</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αμέτρητο</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452</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248</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99</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18</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 name="Rectangle 79" descr="."/>
          <p:cNvSpPr>
            <a:spLocks noChangeArrowheads="1"/>
          </p:cNvSpPr>
          <p:nvPr/>
        </p:nvSpPr>
        <p:spPr bwMode="auto">
          <a:xfrm>
            <a:off x="179388" y="5847655"/>
            <a:ext cx="87425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l-GR" altLang="el-GR" sz="2400" dirty="0"/>
              <a:t> Ποιο θα ήταν το μικροβιακό φορτίο του δείγματος που αναλύσατε; </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1"/>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custDataLst>
              <p:tags r:id="rId2"/>
            </p:custDataLst>
          </p:nvPr>
        </p:nvSpPr>
        <p:spPr>
          <a:xfrm>
            <a:off x="467545" y="44624"/>
            <a:ext cx="8352928" cy="107372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smtClean="0"/>
              <a:t>Δοκιμή κυανού του Μεθυλενίου </a:t>
            </a:r>
            <a:br>
              <a:rPr lang="el-GR" altLang="el-GR" sz="4000" dirty="0" smtClean="0"/>
            </a:br>
            <a:r>
              <a:rPr lang="el-GR" altLang="el-GR" sz="4000" dirty="0" smtClean="0"/>
              <a:t>(1 από 3)</a:t>
            </a:r>
            <a:endParaRPr lang="el-GR" sz="4000" dirty="0"/>
          </a:p>
        </p:txBody>
      </p:sp>
      <p:sp>
        <p:nvSpPr>
          <p:cNvPr id="2" name="Ορθογώνιο 1" descr="Υλικά:&#10; &#10;Σιφώνια ένα, δέκα ml,&#10;Δοκιμαστικοί σωλήνες ή φιαλίδια με πώματα,&#10;Υδατόλουτρο στους τριανταέξι βαθμούς κελσίου,&#10;Χρονόμετρο,&#10;Δ/μα κυανού του μεθυλενίου,&#10;&#10;Τεχνική:&#10; &#10;Τοποθετούμε σε αποστειρωμένους δοκιμαστικούς σωλήνες ένα ml διαλύματος χρωστικής και δέκα ml δείγματος, &#10;Τοποθετούμε τους δοκιμαστικούς σωλήνες στο υδατόλουτρο, &#10;"/>
          <p:cNvSpPr/>
          <p:nvPr/>
        </p:nvSpPr>
        <p:spPr>
          <a:xfrm>
            <a:off x="467544" y="1118349"/>
            <a:ext cx="8280920" cy="5262979"/>
          </a:xfrm>
          <a:prstGeom prst="rect">
            <a:avLst/>
          </a:prstGeom>
        </p:spPr>
        <p:txBody>
          <a:bodyPr wrap="square">
            <a:spAutoFit/>
          </a:bodyPr>
          <a:lstStyle/>
          <a:p>
            <a:pPr marL="609600" indent="-609600">
              <a:buFont typeface="Wingdings" pitchFamily="2" charset="2"/>
              <a:buNone/>
            </a:pPr>
            <a:r>
              <a:rPr lang="el-GR" altLang="el-GR" sz="2400" dirty="0" smtClean="0"/>
              <a:t>Υλικά:</a:t>
            </a:r>
          </a:p>
          <a:p>
            <a:pPr marL="609600" indent="-609600">
              <a:buFont typeface="Wingdings" pitchFamily="2" charset="2"/>
              <a:buNone/>
            </a:pPr>
            <a:r>
              <a:rPr lang="el-GR" altLang="el-GR" sz="2400" dirty="0" smtClean="0"/>
              <a:t> </a:t>
            </a:r>
            <a:endParaRPr lang="el-GR" altLang="el-GR" sz="2400" dirty="0"/>
          </a:p>
          <a:p>
            <a:pPr marL="609600" indent="-609600">
              <a:buFont typeface="Arial" panose="020B0604020202020204" pitchFamily="34" charset="0"/>
              <a:buChar char="•"/>
            </a:pPr>
            <a:r>
              <a:rPr lang="el-GR" altLang="el-GR" sz="2400" dirty="0"/>
              <a:t>Σιφώνια 1, 10 </a:t>
            </a:r>
            <a:r>
              <a:rPr lang="el-GR" altLang="el-GR" sz="2400" dirty="0" smtClean="0"/>
              <a:t>ml,</a:t>
            </a:r>
            <a:endParaRPr lang="el-GR" altLang="el-GR" sz="2400" dirty="0"/>
          </a:p>
          <a:p>
            <a:pPr marL="609600" indent="-609600">
              <a:buFont typeface="Arial" panose="020B0604020202020204" pitchFamily="34" charset="0"/>
              <a:buChar char="•"/>
            </a:pPr>
            <a:r>
              <a:rPr lang="el-GR" altLang="el-GR" sz="2400" dirty="0"/>
              <a:t>Δοκιμαστικοί σωλήνες ή φιαλίδια με </a:t>
            </a:r>
            <a:r>
              <a:rPr lang="el-GR" altLang="el-GR" sz="2400" dirty="0" smtClean="0"/>
              <a:t>πώματα,</a:t>
            </a:r>
            <a:endParaRPr lang="el-GR" altLang="el-GR" sz="2400" dirty="0"/>
          </a:p>
          <a:p>
            <a:pPr marL="609600" indent="-609600">
              <a:buFont typeface="Arial" panose="020B0604020202020204" pitchFamily="34" charset="0"/>
              <a:buChar char="•"/>
            </a:pPr>
            <a:r>
              <a:rPr lang="el-GR" altLang="el-GR" sz="2400" dirty="0" err="1"/>
              <a:t>Υδατόλουτρο</a:t>
            </a:r>
            <a:r>
              <a:rPr lang="el-GR" altLang="el-GR" sz="2400" dirty="0"/>
              <a:t> στους </a:t>
            </a:r>
            <a:r>
              <a:rPr lang="el-GR" altLang="el-GR" sz="2400" dirty="0" smtClean="0"/>
              <a:t>36οC,</a:t>
            </a:r>
            <a:endParaRPr lang="el-GR" altLang="el-GR" sz="2400" dirty="0"/>
          </a:p>
          <a:p>
            <a:pPr marL="609600" indent="-609600">
              <a:buFont typeface="Arial" panose="020B0604020202020204" pitchFamily="34" charset="0"/>
              <a:buChar char="•"/>
            </a:pPr>
            <a:r>
              <a:rPr lang="el-GR" altLang="el-GR" sz="2400" dirty="0" smtClean="0"/>
              <a:t>Χρονόμετρο,</a:t>
            </a:r>
            <a:endParaRPr lang="el-GR" altLang="el-GR" sz="2400" dirty="0"/>
          </a:p>
          <a:p>
            <a:pPr marL="609600" indent="-609600">
              <a:buFont typeface="Arial" panose="020B0604020202020204" pitchFamily="34" charset="0"/>
              <a:buChar char="•"/>
            </a:pPr>
            <a:r>
              <a:rPr lang="el-GR" altLang="el-GR" sz="2400" dirty="0"/>
              <a:t>Δ/μα κυανού του </a:t>
            </a:r>
            <a:r>
              <a:rPr lang="el-GR" altLang="el-GR" sz="2400" dirty="0" smtClean="0"/>
              <a:t>μεθυλενίου,</a:t>
            </a:r>
            <a:endParaRPr lang="el-GR" altLang="el-GR" sz="2400" dirty="0"/>
          </a:p>
          <a:p>
            <a:pPr marL="609600" indent="-609600">
              <a:buFont typeface="Wingdings" pitchFamily="2" charset="2"/>
              <a:buNone/>
            </a:pPr>
            <a:endParaRPr lang="el-GR" altLang="el-GR" sz="2400" dirty="0"/>
          </a:p>
          <a:p>
            <a:pPr marL="609600" indent="-609600">
              <a:buFont typeface="Wingdings" pitchFamily="2" charset="2"/>
              <a:buNone/>
            </a:pPr>
            <a:r>
              <a:rPr lang="el-GR" altLang="el-GR" sz="2400" dirty="0" smtClean="0"/>
              <a:t>Τεχνική:</a:t>
            </a:r>
          </a:p>
          <a:p>
            <a:pPr marL="609600" indent="-609600">
              <a:buFont typeface="Wingdings" pitchFamily="2" charset="2"/>
              <a:buNone/>
            </a:pPr>
            <a:r>
              <a:rPr lang="el-GR" altLang="el-GR" sz="2400" dirty="0" smtClean="0"/>
              <a:t> </a:t>
            </a:r>
            <a:endParaRPr lang="el-GR" altLang="el-GR" sz="2400" dirty="0"/>
          </a:p>
          <a:p>
            <a:pPr marL="609600" indent="-609600">
              <a:buFont typeface="Arial" panose="020B0604020202020204" pitchFamily="34" charset="0"/>
              <a:buChar char="•"/>
            </a:pPr>
            <a:r>
              <a:rPr lang="el-GR" altLang="el-GR" sz="2400" dirty="0"/>
              <a:t>Τοποθετούμε σε αποστειρωμένους δοκιμαστικούς σωλήνες 1 ml διαλύματος χρωστικής και 10 ml </a:t>
            </a:r>
            <a:r>
              <a:rPr lang="el-GR" altLang="el-GR" sz="2400" dirty="0" smtClean="0"/>
              <a:t>δείγματος, </a:t>
            </a:r>
            <a:endParaRPr lang="el-GR" altLang="el-GR" sz="2400" dirty="0"/>
          </a:p>
          <a:p>
            <a:pPr marL="609600" indent="-609600">
              <a:buFont typeface="Arial" panose="020B0604020202020204" pitchFamily="34" charset="0"/>
              <a:buChar char="•"/>
            </a:pPr>
            <a:r>
              <a:rPr lang="el-GR" altLang="el-GR" sz="2400" dirty="0"/>
              <a:t>Τοποθετούμε τους δοκιμαστικούς σωλήνες στο </a:t>
            </a:r>
            <a:r>
              <a:rPr lang="el-GR" altLang="el-GR" sz="2400" dirty="0" err="1" smtClean="0"/>
              <a:t>υδατόλουτρο</a:t>
            </a:r>
            <a:r>
              <a:rPr lang="el-GR" altLang="el-GR" sz="2400" dirty="0" smtClean="0"/>
              <a:t>, </a:t>
            </a:r>
            <a:endParaRPr lang="el-GR" altLang="el-GR" sz="2400" dirty="0"/>
          </a:p>
        </p:txBody>
      </p:sp>
      <p:sp>
        <p:nvSpPr>
          <p:cNvPr id="11"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a:xfrm>
            <a:off x="6553200" y="6309320"/>
            <a:ext cx="2133600" cy="365125"/>
          </a:xfrm>
        </p:spPr>
        <p:txBody>
          <a:bodyPr/>
          <a:lstStyle/>
          <a:p>
            <a:fld id="{95390251-5B84-4D2F-A9C7-1C62C4738B3F}" type="slidenum">
              <a:rPr lang="el-GR" smtClean="0"/>
              <a:pPr/>
              <a:t>21</a:t>
            </a:fld>
            <a:endParaRPr lang="el-GR" dirty="0"/>
          </a:p>
        </p:txBody>
      </p:sp>
    </p:spTree>
    <p:custDataLst>
      <p:tags r:id="rId1"/>
    </p:custDataLst>
    <p:extLst>
      <p:ext uri="{BB962C8B-B14F-4D97-AF65-F5344CB8AC3E}">
        <p14:creationId xmlns:p14="http://schemas.microsoft.com/office/powerpoint/2010/main" val="2794160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224135"/>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Δοκιμή κυανού του Μεθυλενίου </a:t>
            </a:r>
            <a:br>
              <a:rPr lang="el-GR" altLang="el-GR" dirty="0"/>
            </a:br>
            <a:r>
              <a:rPr lang="el-GR" altLang="el-GR" dirty="0" smtClean="0"/>
              <a:t>(2 </a:t>
            </a:r>
            <a:r>
              <a:rPr lang="el-GR" altLang="el-GR" dirty="0"/>
              <a:t>από 3)</a:t>
            </a:r>
            <a:endParaRPr lang="el-GR" dirty="0"/>
          </a:p>
        </p:txBody>
      </p:sp>
      <p:sp>
        <p:nvSpPr>
          <p:cNvPr id="2" name="Ορθογώνιο 1" descr="Ελέγχουμε τη θερμοκρασία με θερμόμετρο και όταν αυτή ισορροπήσει (περίπου δέκα λεπτά) πωματίζουμε τους σωλήνες, τους ανακινούμε και τους επανατοποθετούμε στο υδατόλουτρο&#10;Ανάγνωση των αποτελεσμάτων (αποχρωματισμός) γίνεται στα είκοσι λεπτά, στις δυόμισι και πεντέμισι ώρες&#10;Η διαβάθμιση του γάλακτος γίνεται σύμφωνα με τον ακόλουθο πίνακα:&#10;"/>
          <p:cNvSpPr/>
          <p:nvPr/>
        </p:nvSpPr>
        <p:spPr>
          <a:xfrm>
            <a:off x="467544" y="1997839"/>
            <a:ext cx="8208912" cy="3046988"/>
          </a:xfrm>
          <a:prstGeom prst="rect">
            <a:avLst/>
          </a:prstGeom>
        </p:spPr>
        <p:txBody>
          <a:bodyPr wrap="square">
            <a:spAutoFit/>
          </a:bodyPr>
          <a:lstStyle/>
          <a:p>
            <a:pPr marL="609600" indent="-609600">
              <a:buFont typeface="Arial" panose="020B0604020202020204" pitchFamily="34" charset="0"/>
              <a:buChar char="•"/>
            </a:pPr>
            <a:r>
              <a:rPr lang="el-GR" altLang="el-GR" sz="2400" dirty="0"/>
              <a:t>Ελέγχουμε τη θερμοκρασία με θερμόμετρο και όταν αυτή ισορροπήσει (περίπου 10 λεπτά) πωματίζουμε τους σωλήνες, τους ανακινούμε και τους επανατοποθετούμε στο </a:t>
            </a:r>
            <a:r>
              <a:rPr lang="el-GR" altLang="el-GR" sz="2400" dirty="0" err="1"/>
              <a:t>υδατόλουτρο</a:t>
            </a:r>
            <a:endParaRPr lang="el-GR" altLang="el-GR" sz="2400" dirty="0"/>
          </a:p>
          <a:p>
            <a:pPr marL="609600" indent="-609600">
              <a:buFont typeface="Arial" panose="020B0604020202020204" pitchFamily="34" charset="0"/>
              <a:buChar char="•"/>
            </a:pPr>
            <a:r>
              <a:rPr lang="el-GR" altLang="el-GR" sz="2400" dirty="0"/>
              <a:t>Ανάγνωση των αποτελεσμάτων (αποχρωματισμός) γίνεται στα 20 λεπτά, στις 2.5 και 5.5 ώρες</a:t>
            </a:r>
          </a:p>
          <a:p>
            <a:pPr marL="609600" indent="-609600">
              <a:buFont typeface="Arial" panose="020B0604020202020204" pitchFamily="34" charset="0"/>
              <a:buChar char="•"/>
            </a:pPr>
            <a:r>
              <a:rPr lang="el-GR" altLang="el-GR" sz="2400" dirty="0"/>
              <a:t>Η διαβάθμιση του γάλακτος γίνεται σύμφωνα με τον ακόλουθο πίνακα: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4"/>
            <a:ext cx="8424936" cy="1152127"/>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altLang="el-GR" dirty="0"/>
              <a:t>Δοκιμή κυανού του Μεθυλενίου </a:t>
            </a:r>
            <a:br>
              <a:rPr lang="el-GR" altLang="el-GR" dirty="0"/>
            </a:br>
            <a:r>
              <a:rPr lang="el-GR" altLang="el-GR" dirty="0" smtClean="0"/>
              <a:t>(3 </a:t>
            </a:r>
            <a:r>
              <a:rPr lang="el-GR" altLang="el-GR" dirty="0"/>
              <a:t>από 3)</a:t>
            </a:r>
            <a:endParaRPr lang="el-GR" dirty="0"/>
          </a:p>
        </p:txBody>
      </p:sp>
      <p:graphicFrame>
        <p:nvGraphicFramePr>
          <p:cNvPr id="10" name="Group 99" descr="Πίνακας, διαβάθμιση του γάλακτος."/>
          <p:cNvGraphicFramePr>
            <a:graphicFrameLocks noGrp="1"/>
          </p:cNvGraphicFramePr>
          <p:nvPr>
            <p:custDataLst>
              <p:tags r:id="rId3"/>
            </p:custDataLst>
            <p:extLst>
              <p:ext uri="{D42A27DB-BD31-4B8C-83A1-F6EECF244321}">
                <p14:modId xmlns:p14="http://schemas.microsoft.com/office/powerpoint/2010/main" val="1032914618"/>
              </p:ext>
            </p:extLst>
          </p:nvPr>
        </p:nvGraphicFramePr>
        <p:xfrm>
          <a:off x="971600" y="1196752"/>
          <a:ext cx="7280624" cy="5078066"/>
        </p:xfrm>
        <a:graphic>
          <a:graphicData uri="http://schemas.openxmlformats.org/drawingml/2006/table">
            <a:tbl>
              <a:tblPr firstRow="1"/>
              <a:tblGrid>
                <a:gridCol w="2279025"/>
                <a:gridCol w="2279025"/>
                <a:gridCol w="2722574"/>
              </a:tblGrid>
              <a:tr h="1106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Χρόνος αποχρωματισμού </a:t>
                      </a:r>
                      <a:endParaRPr kumimoji="0" lang="el-GR" sz="2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Διαβάθμιση γάλακτος </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Αριθμός βακτηρίων / </a:t>
                      </a:r>
                      <a:r>
                        <a:rPr kumimoji="0" lang="en-US" sz="22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ml </a:t>
                      </a:r>
                      <a:endParaRPr kumimoji="0" lang="en-US"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993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&lt;20min</a:t>
                      </a:r>
                      <a:endParaRPr kumimoji="0" lang="el-GR" sz="22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Πάρα πολύ μολυσμένο </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&gt;20.000.000</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2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20min – 2h</a:t>
                      </a:r>
                      <a:endParaRPr kumimoji="0" lang="el-GR" sz="22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Πολύ μολυσμένο </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 – 20.000.000</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36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2h – 5,5h </a:t>
                      </a:r>
                      <a:endParaRPr kumimoji="0" lang="el-GR" sz="22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Λίγο μολυσμένο</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200.000- 4.000.000</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922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&gt;5</a:t>
                      </a: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r>
                        <a:rPr kumimoji="0" lang="en-US"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5h</a:t>
                      </a:r>
                      <a:endParaRPr kumimoji="0" lang="el-GR" sz="22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Ελάχιστα μολυσμένο</a:t>
                      </a:r>
                      <a:endParaRPr kumimoji="0" lang="el-GR" sz="22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2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&lt;200.000</a:t>
                      </a:r>
                      <a:endParaRPr kumimoji="0" lang="el-GR" sz="22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L="84041" marR="84041" marT="42023" marB="420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23</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smtClean="0"/>
              <a:t>Δοκιμή Καλιφόρνια (1 από 2)</a:t>
            </a:r>
            <a:endParaRPr lang="el-GR" dirty="0"/>
          </a:p>
        </p:txBody>
      </p:sp>
      <p:sp>
        <p:nvSpPr>
          <p:cNvPr id="2" name="Ορθογώνιο 1" descr="Υλικά: &#10;Ειδικός δίσκος με τέσσερα φρεάτια φρεάτια,  &#10;Σιφώνια των δύο ml, &#10;Αντιδραστήριο Alkyl aryl sulfonate,&#10;&#10;Τεχνική: &#10;Μεταφέρετε δύο ml γάλακτος στο κάθε φρεάτιο του δίσκου,&#10;Προσθέστε δύο ml αντιδραστηρίου,&#10;Με κυκλικές κινήσεις αναμιγνύετε καλά για δέκα δευτερόλεπτα,&#10;Καταγράψτε το βαθμό αντίδρασης σύμφωνα με τον παρακάτω πίνακα:&#10;"/>
          <p:cNvSpPr/>
          <p:nvPr/>
        </p:nvSpPr>
        <p:spPr>
          <a:xfrm>
            <a:off x="467544" y="1412776"/>
            <a:ext cx="8208912" cy="4524315"/>
          </a:xfrm>
          <a:prstGeom prst="rect">
            <a:avLst/>
          </a:prstGeom>
        </p:spPr>
        <p:txBody>
          <a:bodyPr wrap="square">
            <a:spAutoFit/>
          </a:bodyPr>
          <a:lstStyle/>
          <a:p>
            <a:r>
              <a:rPr lang="el-GR" altLang="el-GR" sz="2400" dirty="0" smtClean="0"/>
              <a:t>Υλικά: </a:t>
            </a:r>
            <a:endParaRPr lang="el-GR" altLang="el-GR" sz="2400" dirty="0"/>
          </a:p>
          <a:p>
            <a:pPr marL="609600" indent="-609600">
              <a:buFont typeface="Arial" panose="020B0604020202020204" pitchFamily="34" charset="0"/>
              <a:buChar char="•"/>
            </a:pPr>
            <a:r>
              <a:rPr lang="el-GR" altLang="el-GR" sz="2400" dirty="0"/>
              <a:t>Ειδικός δίσκος με 4 </a:t>
            </a:r>
            <a:r>
              <a:rPr lang="el-GR" altLang="el-GR" sz="2400" dirty="0" smtClean="0"/>
              <a:t>φρεάτια,  </a:t>
            </a:r>
            <a:endParaRPr lang="el-GR" altLang="el-GR" sz="2400" dirty="0"/>
          </a:p>
          <a:p>
            <a:pPr marL="609600" indent="-609600">
              <a:buFont typeface="Arial" panose="020B0604020202020204" pitchFamily="34" charset="0"/>
              <a:buChar char="•"/>
            </a:pPr>
            <a:r>
              <a:rPr lang="el-GR" altLang="el-GR" sz="2400" dirty="0"/>
              <a:t>Σιφώνια των 2</a:t>
            </a:r>
            <a:r>
              <a:rPr lang="en-US" altLang="el-GR" sz="2400" dirty="0" smtClean="0"/>
              <a:t>ml</a:t>
            </a:r>
            <a:r>
              <a:rPr lang="el-GR" altLang="el-GR" sz="2400" dirty="0" smtClean="0"/>
              <a:t>,</a:t>
            </a:r>
            <a:r>
              <a:rPr lang="en-US" altLang="el-GR" sz="2400" dirty="0" smtClean="0"/>
              <a:t> </a:t>
            </a:r>
            <a:endParaRPr lang="el-GR" altLang="el-GR" sz="2400" dirty="0"/>
          </a:p>
          <a:p>
            <a:pPr marL="609600" indent="-609600">
              <a:buFont typeface="Arial" panose="020B0604020202020204" pitchFamily="34" charset="0"/>
              <a:buChar char="•"/>
            </a:pPr>
            <a:r>
              <a:rPr lang="el-GR" altLang="el-GR" sz="2400" dirty="0"/>
              <a:t>Αντιδραστήριο </a:t>
            </a:r>
            <a:r>
              <a:rPr lang="en-US" altLang="el-GR" sz="2400" dirty="0"/>
              <a:t>Alkyl aryl </a:t>
            </a:r>
            <a:r>
              <a:rPr lang="en-US" altLang="el-GR" sz="2400" dirty="0" err="1" smtClean="0"/>
              <a:t>sulfonate</a:t>
            </a:r>
            <a:r>
              <a:rPr lang="el-GR" altLang="el-GR" sz="2400" dirty="0" smtClean="0"/>
              <a:t>,</a:t>
            </a:r>
            <a:endParaRPr lang="el-GR" altLang="el-GR" sz="2400" dirty="0"/>
          </a:p>
          <a:p>
            <a:pPr marL="609600" indent="-609600">
              <a:buFont typeface="Arial" panose="020B0604020202020204" pitchFamily="34" charset="0"/>
              <a:buChar char="•"/>
            </a:pPr>
            <a:endParaRPr lang="el-GR" altLang="el-GR" sz="2400" dirty="0"/>
          </a:p>
          <a:p>
            <a:r>
              <a:rPr lang="el-GR" altLang="el-GR" sz="2400" dirty="0" smtClean="0"/>
              <a:t>Τεχνική: </a:t>
            </a:r>
            <a:endParaRPr lang="el-GR" altLang="el-GR" sz="2400" dirty="0"/>
          </a:p>
          <a:p>
            <a:pPr marL="609600" indent="-609600">
              <a:buFont typeface="Arial" panose="020B0604020202020204" pitchFamily="34" charset="0"/>
              <a:buChar char="•"/>
            </a:pPr>
            <a:r>
              <a:rPr lang="el-GR" altLang="el-GR" sz="2400" dirty="0"/>
              <a:t>Μεταφέρετε 2 </a:t>
            </a:r>
            <a:r>
              <a:rPr lang="en-US" altLang="el-GR" sz="2400" dirty="0"/>
              <a:t>ml </a:t>
            </a:r>
            <a:r>
              <a:rPr lang="el-GR" altLang="el-GR" sz="2400" dirty="0"/>
              <a:t>γάλακτος στο κάθε φρεάτιο του </a:t>
            </a:r>
            <a:r>
              <a:rPr lang="el-GR" altLang="el-GR" sz="2400" dirty="0" smtClean="0"/>
              <a:t>δίσκου,</a:t>
            </a:r>
            <a:endParaRPr lang="el-GR" altLang="el-GR" sz="2400" dirty="0"/>
          </a:p>
          <a:p>
            <a:pPr marL="609600" indent="-609600">
              <a:buFont typeface="Arial" panose="020B0604020202020204" pitchFamily="34" charset="0"/>
              <a:buChar char="•"/>
            </a:pPr>
            <a:r>
              <a:rPr lang="el-GR" altLang="el-GR" sz="2400" dirty="0"/>
              <a:t>Προσθέστε 2 </a:t>
            </a:r>
            <a:r>
              <a:rPr lang="en-US" altLang="el-GR" sz="2400" dirty="0"/>
              <a:t>ml </a:t>
            </a:r>
            <a:r>
              <a:rPr lang="el-GR" altLang="el-GR" sz="2400" dirty="0" smtClean="0"/>
              <a:t>αντιδραστηρίου,</a:t>
            </a:r>
            <a:endParaRPr lang="el-GR" altLang="el-GR" sz="2400" dirty="0"/>
          </a:p>
          <a:p>
            <a:pPr marL="609600" indent="-609600">
              <a:buFont typeface="Arial" panose="020B0604020202020204" pitchFamily="34" charset="0"/>
              <a:buChar char="•"/>
            </a:pPr>
            <a:r>
              <a:rPr lang="el-GR" altLang="el-GR" sz="2400" dirty="0"/>
              <a:t>Με κυκλικές κινήσεις αναμιγνύετε καλά για 10 </a:t>
            </a:r>
            <a:r>
              <a:rPr lang="el-GR" altLang="el-GR" sz="2400" dirty="0" smtClean="0"/>
              <a:t>δευτερόλεπτα,</a:t>
            </a:r>
            <a:endParaRPr lang="el-GR" altLang="el-GR" sz="2400" dirty="0"/>
          </a:p>
          <a:p>
            <a:pPr marL="609600" indent="-609600">
              <a:buFont typeface="Arial" panose="020B0604020202020204" pitchFamily="34" charset="0"/>
              <a:buChar char="•"/>
            </a:pPr>
            <a:r>
              <a:rPr lang="el-GR" altLang="el-GR" sz="2400" dirty="0"/>
              <a:t>Καταγράψτε το βαθμό αντίδρασης σύμφωνα με τον παρακάτω πίνακα:</a:t>
            </a:r>
          </a:p>
        </p:txBody>
      </p:sp>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24</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2"/>
            </p:custDataLst>
          </p:nvPr>
        </p:nvSpPr>
        <p:spPr>
          <a:xfrm>
            <a:off x="395537" y="44625"/>
            <a:ext cx="8424936" cy="100811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80000"/>
              </a:lnSpc>
            </a:pPr>
            <a:r>
              <a:rPr lang="el-GR" dirty="0"/>
              <a:t>Δοκιμή Καλιφόρνια </a:t>
            </a:r>
            <a:r>
              <a:rPr lang="el-GR" dirty="0" smtClean="0"/>
              <a:t>(2 </a:t>
            </a:r>
            <a:r>
              <a:rPr lang="el-GR" dirty="0"/>
              <a:t>από </a:t>
            </a:r>
            <a:r>
              <a:rPr lang="el-GR" dirty="0" smtClean="0"/>
              <a:t>2)</a:t>
            </a:r>
            <a:endParaRPr lang="el-GR" dirty="0"/>
          </a:p>
        </p:txBody>
      </p:sp>
      <p:graphicFrame>
        <p:nvGraphicFramePr>
          <p:cNvPr id="6" name="Group 203" descr="Πίνακας, Ο πίνακας παρουσιάζει πως ερμηνέυεται η δοκιμή καλιφόρνια για τον έλεγχο μαστίτιδας."/>
          <p:cNvGraphicFramePr>
            <a:graphicFrameLocks noGrp="1"/>
          </p:cNvGraphicFramePr>
          <p:nvPr>
            <p:extLst>
              <p:ext uri="{D42A27DB-BD31-4B8C-83A1-F6EECF244321}">
                <p14:modId xmlns:p14="http://schemas.microsoft.com/office/powerpoint/2010/main" val="1498797043"/>
              </p:ext>
            </p:extLst>
          </p:nvPr>
        </p:nvGraphicFramePr>
        <p:xfrm>
          <a:off x="755576" y="935844"/>
          <a:ext cx="7560840" cy="5301468"/>
        </p:xfrm>
        <a:graphic>
          <a:graphicData uri="http://schemas.openxmlformats.org/drawingml/2006/table">
            <a:tbl>
              <a:tblPr/>
              <a:tblGrid>
                <a:gridCol w="1946146"/>
                <a:gridCol w="1006110"/>
                <a:gridCol w="1587251"/>
                <a:gridCol w="1519677"/>
                <a:gridCol w="1501656"/>
              </a:tblGrid>
              <a:tr h="835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Αντίδραση </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Βαθμός </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Αριθμός σωματικών κυττάρων / </a:t>
                      </a:r>
                      <a:r>
                        <a:rPr kumimoji="0" 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γάλακτος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Παρατηρήσεις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Αποτέλεσμα</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900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Καμία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0- 200.000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Κανονικό γάλα</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Αρνητικό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350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Πολύ λεπτό πήγμα, που εξαφανίζεται μετά τα 10 </a:t>
                      </a:r>
                      <a:r>
                        <a:rPr kumimoji="0" lang="en-US"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sec</a:t>
                      </a: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Χρώμα γκρι-μωβ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150.000 – 500.000</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Λανθάνουσα, υποκλινική μαστίτιδα, τραυματισμός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Αμφίβολο</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33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Μικρό πήγμα που διατηρείται. Χρώμα γκρι-μωβ</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2</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400.000 –     1.500.000</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Υποκλινική μαστίτιδα</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Ελαφρά θετικό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8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Άφθονο πήγμα με γλοιώδη αθροίσματα στο πυθμένα του φρεατίου. Χρώμα σκούρο μωβ</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3</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800.000-</a:t>
                      </a:r>
                      <a:endParaRPr kumimoji="0" lang="el-GR" sz="1400" b="0" i="0" u="none" strike="noStrike" cap="none" normalizeH="0" baseline="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5.000.000</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Μαστίτιδα</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Θετικό </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1852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Πήγμα ισχυρής συνεκτικότητας.</a:t>
                      </a:r>
                      <a:endParaRPr kumimoji="0" lang="el-GR" sz="1400" b="0" i="0" u="none" strike="noStrike" cap="none" normalizeH="0" baseline="0" dirty="0" smtClean="0">
                        <a:ln>
                          <a:noFill/>
                        </a:ln>
                        <a:solidFill>
                          <a:schemeClr val="tx1"/>
                        </a:solidFill>
                        <a:effectLst/>
                        <a:latin typeface="Times New Roman" pitchFamily="18" charset="0"/>
                        <a:ea typeface="Times New Roman" pitchFamily="18" charset="0"/>
                        <a:cs typeface="Tahom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Χρώμα σκούρο μωβ. Διατηρείται στο κέντρο του φρεατίου </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&gt;5.000.000</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μαστίτιδα</a:t>
                      </a:r>
                      <a:endParaRPr kumimoji="0" lang="el-GR" sz="14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Πολύ θετικό</a:t>
                      </a:r>
                      <a:endParaRPr kumimoji="0" lang="el-GR" sz="14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L="75787" marR="75787" marT="37897" marB="3789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25</a:t>
            </a:fld>
            <a:endParaRPr lang="el-GR" dirty="0"/>
          </a:p>
        </p:txBody>
      </p:sp>
    </p:spTree>
    <p:custDataLst>
      <p:tags r:id="rId1"/>
    </p:custDataLst>
    <p:extLst>
      <p:ext uri="{BB962C8B-B14F-4D97-AF65-F5344CB8AC3E}">
        <p14:creationId xmlns:p14="http://schemas.microsoft.com/office/powerpoint/2010/main" val="25706471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556792"/>
            <a:ext cx="8229600" cy="4295279"/>
          </a:xfrm>
        </p:spPr>
        <p:txBody>
          <a:bodyPr>
            <a:noAutofit/>
          </a:bodyPr>
          <a:lstStyle/>
          <a:p>
            <a:r>
              <a:rPr lang="el-GR" altLang="el-GR" sz="2400" dirty="0" smtClean="0"/>
              <a:t> Η κατανόηση της σημασίας του προσδιορισμού της μικροβιολογικής ποιότητας του γάλακτος για την υγεία του καταναλωτή αλλά και για την ικανότητα συντήρησης των προϊόντων και την δυνατότητα επεξεργασίας τους.</a:t>
            </a:r>
          </a:p>
          <a:p>
            <a:r>
              <a:rPr lang="el-GR" altLang="el-GR" sz="2400" dirty="0" smtClean="0"/>
              <a:t>Επιπλέον σκοπός είναι η εξοικείωση των σπουδαστών με τις πλέον κλασσικές μεθόδους (άμεσου και έμμεσου προσδιορισμού της μικροβιολογικής ποιότητας του γάλακτος), όπως ο προσδιορισμός της Ολικής </a:t>
            </a:r>
            <a:r>
              <a:rPr lang="el-GR" altLang="el-GR" sz="2400" dirty="0" err="1" smtClean="0"/>
              <a:t>Μεσόφιλης</a:t>
            </a:r>
            <a:r>
              <a:rPr lang="el-GR" altLang="el-GR" sz="2400" dirty="0" smtClean="0"/>
              <a:t> Χλωρίδας, η αρίθμηση των </a:t>
            </a:r>
            <a:r>
              <a:rPr lang="el-GR" altLang="el-GR" sz="2400" dirty="0" err="1" smtClean="0"/>
              <a:t>κολοβακτηριοειδών</a:t>
            </a:r>
            <a:r>
              <a:rPr lang="el-GR" altLang="el-GR" sz="2400" dirty="0" smtClean="0"/>
              <a:t>, ο προσδιορισμός των σωματικών κυττάρων καθώς και η μέθοδος αναγωγής του κυανού του μεθυλενίου. </a:t>
            </a:r>
            <a:endParaRPr lang="el-GR" altLang="el-GR" sz="24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00808"/>
            <a:ext cx="8208912" cy="3816424"/>
          </a:xfrm>
        </p:spPr>
        <p:txBody>
          <a:bodyPr>
            <a:noAutofit/>
          </a:bodyPr>
          <a:lstStyle/>
          <a:p>
            <a:pPr>
              <a:buFont typeface="Wingdings" pitchFamily="2" charset="2"/>
              <a:buChar char="§"/>
            </a:pPr>
            <a:r>
              <a:rPr lang="el-GR" dirty="0" smtClean="0">
                <a:hlinkClick r:id="rId4" action="ppaction://hlinksldjump"/>
              </a:rPr>
              <a:t>Θεωρητικό Μέρος,</a:t>
            </a:r>
            <a:endParaRPr lang="el-GR" dirty="0" smtClean="0"/>
          </a:p>
          <a:p>
            <a:pPr>
              <a:buFont typeface="Wingdings" pitchFamily="2" charset="2"/>
              <a:buChar char="§"/>
            </a:pPr>
            <a:r>
              <a:rPr lang="el-GR" dirty="0" smtClean="0">
                <a:hlinkClick r:id="rId5" action="ppaction://hlinksldjump"/>
              </a:rPr>
              <a:t>Άμεσες Μέθοδοι,</a:t>
            </a:r>
            <a:endParaRPr lang="el-GR" dirty="0" smtClean="0"/>
          </a:p>
          <a:p>
            <a:pPr>
              <a:buFont typeface="Wingdings" pitchFamily="2" charset="2"/>
              <a:buChar char="§"/>
            </a:pPr>
            <a:r>
              <a:rPr lang="el-GR" dirty="0">
                <a:hlinkClick r:id="rId6" action="ppaction://hlinksldjump"/>
              </a:rPr>
              <a:t>Έμμεσες </a:t>
            </a:r>
            <a:r>
              <a:rPr lang="el-GR" dirty="0" smtClean="0">
                <a:hlinkClick r:id="rId6" action="ppaction://hlinksldjump"/>
              </a:rPr>
              <a:t>Μέθοδοι,</a:t>
            </a:r>
            <a:endParaRPr lang="el-GR" dirty="0" smtClean="0"/>
          </a:p>
          <a:p>
            <a:pPr>
              <a:buFont typeface="Wingdings" pitchFamily="2" charset="2"/>
              <a:buChar char="§"/>
            </a:pPr>
            <a:r>
              <a:rPr lang="el-GR" altLang="el-GR" dirty="0">
                <a:hlinkClick r:id="rId7" action="ppaction://hlinksldjump"/>
              </a:rPr>
              <a:t>Ειδικό μέρος: Προσδιορισμός </a:t>
            </a:r>
            <a:r>
              <a:rPr lang="el-GR" altLang="el-GR" dirty="0" smtClean="0">
                <a:hlinkClick r:id="rId7" action="ppaction://hlinksldjump"/>
              </a:rPr>
              <a:t>ΟΜΧ,</a:t>
            </a:r>
            <a:endParaRPr lang="el-GR" altLang="el-GR" dirty="0" smtClean="0"/>
          </a:p>
          <a:p>
            <a:pPr>
              <a:buFont typeface="Wingdings" pitchFamily="2" charset="2"/>
              <a:buChar char="§"/>
            </a:pPr>
            <a:r>
              <a:rPr lang="el-GR" altLang="el-GR" dirty="0">
                <a:hlinkClick r:id="rId8" action="ppaction://hlinksldjump"/>
              </a:rPr>
              <a:t>Δοκιμή κυανού του </a:t>
            </a:r>
            <a:r>
              <a:rPr lang="el-GR" altLang="el-GR" dirty="0" smtClean="0">
                <a:hlinkClick r:id="rId8" action="ppaction://hlinksldjump"/>
              </a:rPr>
              <a:t>Μεθυλενίου,</a:t>
            </a:r>
            <a:endParaRPr lang="el-GR" altLang="el-GR" dirty="0" smtClean="0"/>
          </a:p>
          <a:p>
            <a:pPr>
              <a:buFont typeface="Wingdings" pitchFamily="2" charset="2"/>
              <a:buChar char="§"/>
            </a:pPr>
            <a:r>
              <a:rPr lang="el-GR" dirty="0">
                <a:hlinkClick r:id="rId9" action="ppaction://hlinksldjump"/>
              </a:rPr>
              <a:t>Δοκιμή </a:t>
            </a:r>
            <a:r>
              <a:rPr lang="el-GR" dirty="0" smtClean="0">
                <a:hlinkClick r:id="rId9" action="ppaction://hlinksldjump"/>
              </a:rPr>
              <a:t>Καλιφόρνια.</a:t>
            </a:r>
            <a:endParaRPr lang="el-GR" dirty="0" smtClean="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936104"/>
          </a:xfrm>
        </p:spPr>
        <p:txBody>
          <a:bodyPr>
            <a:noAutofit/>
          </a:bodyPr>
          <a:lstStyle/>
          <a:p>
            <a:r>
              <a:rPr lang="el-GR" altLang="el-GR" sz="4000" dirty="0" smtClean="0"/>
              <a:t>Θεωρητικό Μέρος (1 από χ)</a:t>
            </a:r>
            <a:endParaRPr lang="el-GR" sz="4000" dirty="0"/>
          </a:p>
        </p:txBody>
      </p:sp>
      <p:sp>
        <p:nvSpPr>
          <p:cNvPr id="23" name="Rectangle 3"/>
          <p:cNvSpPr>
            <a:spLocks noGrp="1" noChangeArrowheads="1"/>
          </p:cNvSpPr>
          <p:nvPr>
            <p:ph idx="1"/>
            <p:custDataLst>
              <p:tags r:id="rId3"/>
            </p:custDataLst>
          </p:nvPr>
        </p:nvSpPr>
        <p:spPr>
          <a:xfrm>
            <a:off x="457200" y="836712"/>
            <a:ext cx="8229600" cy="5508202"/>
          </a:xfrm>
        </p:spPr>
        <p:txBody>
          <a:bodyPr>
            <a:noAutofit/>
          </a:bodyPr>
          <a:lstStyle/>
          <a:p>
            <a:pPr>
              <a:lnSpc>
                <a:spcPct val="80000"/>
              </a:lnSpc>
            </a:pPr>
            <a:r>
              <a:rPr lang="el-GR" altLang="el-GR" sz="2400" dirty="0"/>
              <a:t>Το γάλα αποτελεί πλούσιο θρεπτικό υπόστρωμα για την ανάπτυξη πολλών  μικροοργανισμών, που μπορούν να πολλαπλασιαστούν στην περίπτωση που το γάλα δεν διατηρείται υπό ψύξη</a:t>
            </a:r>
            <a:r>
              <a:rPr lang="el-GR" altLang="el-GR" sz="2400" dirty="0" smtClean="0"/>
              <a:t>.</a:t>
            </a:r>
            <a:endParaRPr lang="el-GR" altLang="el-GR" sz="2400" dirty="0"/>
          </a:p>
          <a:p>
            <a:pPr>
              <a:lnSpc>
                <a:spcPct val="80000"/>
              </a:lnSpc>
            </a:pPr>
            <a:r>
              <a:rPr lang="el-GR" altLang="el-GR" sz="2400" dirty="0"/>
              <a:t>Το γάλα στον μαστό είναι απαλλαγμένο από μικροοργανισμούς. Με την διέλευση του από τους γαλακτοφόρους αγωγούς αποκτά μικροβιακή χλωρίδα (συνήθως μη παθογόνα βακτήρια). </a:t>
            </a:r>
          </a:p>
          <a:p>
            <a:pPr>
              <a:lnSpc>
                <a:spcPct val="80000"/>
              </a:lnSpc>
            </a:pPr>
            <a:r>
              <a:rPr lang="el-GR" altLang="el-GR" sz="2400" dirty="0"/>
              <a:t>Ο αριθμός των μικροοργανισμών του γάλακτος αυξάνεται κατά την </a:t>
            </a:r>
            <a:r>
              <a:rPr lang="el-GR" altLang="el-GR" sz="2400" dirty="0" err="1"/>
              <a:t>άμελξη</a:t>
            </a:r>
            <a:r>
              <a:rPr lang="el-GR" altLang="el-GR" sz="2400" dirty="0"/>
              <a:t> και εξαρτάται από τις συνθήκες υγιεινής (</a:t>
            </a:r>
            <a:r>
              <a:rPr lang="el-GR" altLang="el-GR" sz="2400" dirty="0" err="1"/>
              <a:t>αρμεχτήριο</a:t>
            </a:r>
            <a:r>
              <a:rPr lang="el-GR" altLang="el-GR" sz="2400" dirty="0"/>
              <a:t>, μηχανές, σκεύη, εξοπλισμός, προσωπική υγιεινή </a:t>
            </a:r>
            <a:r>
              <a:rPr lang="el-GR" altLang="el-GR" sz="2400" dirty="0" err="1"/>
              <a:t>αλμεκτή</a:t>
            </a:r>
            <a:r>
              <a:rPr lang="el-GR" altLang="el-GR" sz="2400" dirty="0"/>
              <a:t> </a:t>
            </a:r>
            <a:r>
              <a:rPr lang="el-GR" altLang="el-GR" sz="2400" dirty="0" smtClean="0"/>
              <a:t>και άλλα). </a:t>
            </a:r>
            <a:endParaRPr lang="el-GR" altLang="el-GR" sz="2400" dirty="0"/>
          </a:p>
          <a:p>
            <a:pPr>
              <a:lnSpc>
                <a:spcPct val="80000"/>
              </a:lnSpc>
            </a:pPr>
            <a:r>
              <a:rPr lang="el-GR" altLang="el-GR" sz="2400" dirty="0"/>
              <a:t>Εν συνεχεία, ο αριθμός των μικροοργανισμών μπορεί να αυξηθεί λόγω λάθος χειρισμών και διατήρησης του γάλακτος εκτός της προβλεπόμενης θερμοκρασίας, τόσο κατά την παραμονή στην εκτροφή αλλά και κατά τη συλλογή και τη μεταφορά του στους χώρους επεξεργασίας του. </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219256" cy="1008112"/>
          </a:xfrm>
        </p:spPr>
        <p:txBody>
          <a:bodyPr>
            <a:noAutofit/>
          </a:bodyPr>
          <a:lstStyle/>
          <a:p>
            <a:r>
              <a:rPr lang="el-GR" altLang="el-GR" sz="4000" dirty="0"/>
              <a:t>Θεωρητικό Μέρος </a:t>
            </a:r>
            <a:r>
              <a:rPr lang="el-GR" altLang="el-GR" sz="4000" dirty="0" smtClean="0"/>
              <a:t>(2 </a:t>
            </a:r>
            <a:r>
              <a:rPr lang="el-GR" altLang="el-GR" sz="4000" dirty="0"/>
              <a:t>από χ)</a:t>
            </a:r>
            <a:endParaRPr lang="el-GR" sz="4000" dirty="0"/>
          </a:p>
        </p:txBody>
      </p:sp>
      <p:sp>
        <p:nvSpPr>
          <p:cNvPr id="9" name="Rectangle 3" descr="Τα νομοθετημένα όρια είναι εκατό χιλιάδες μικρόβια ανα ml στους τριάντα βαθμούς κελσίου για το αγελαδινό γάλα και ενάμιση εκατομμύριο μικρόβια ανα ml στους τριάντα βαθμούς κελσίου για τα άλλα είδη γάλακτος που προορίζονται για θερμική επεξεργασία. Εάν δεν προβλέπεται θερμική επεξεργασία, το όριο είναι πεντακόσιες χιλιάδες μικρόβια ανα ml στους τριάντα βαθμούς κελσίου (1662/2006). &#10;&#10;Ο πλήρης μικροβιολογικός έλεγχος αφορά μια σειρά από αναλύσεις που πραγματοποιούνται είτε με κλασσικές μεθόδους είτε με χρήση αυτοματοποιημένων συσκευών προσδιορισμού του μικροβιακού φορτίου. &#10;&#10;"/>
          <p:cNvSpPr txBox="1">
            <a:spLocks noChangeArrowheads="1"/>
          </p:cNvSpPr>
          <p:nvPr>
            <p:custDataLst>
              <p:tags r:id="rId2"/>
            </p:custDataLst>
          </p:nvPr>
        </p:nvSpPr>
        <p:spPr>
          <a:xfrm>
            <a:off x="467544" y="1340768"/>
            <a:ext cx="8219256" cy="424847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l-GR" altLang="el-GR" sz="2400" dirty="0"/>
              <a:t>Τα νομοθετημένα όρια είναι 100.000 μικρόβια/ </a:t>
            </a:r>
            <a:r>
              <a:rPr lang="en-US" altLang="el-GR" sz="2400" dirty="0"/>
              <a:t>ml </a:t>
            </a:r>
            <a:r>
              <a:rPr lang="el-GR" altLang="el-GR" sz="2400" dirty="0"/>
              <a:t>στους 30ο</a:t>
            </a:r>
            <a:r>
              <a:rPr lang="en-US" altLang="el-GR" sz="2400" dirty="0"/>
              <a:t>C </a:t>
            </a:r>
            <a:r>
              <a:rPr lang="el-GR" altLang="el-GR" sz="2400" dirty="0"/>
              <a:t>για το αγελαδινό γάλα και 1.500.000 μικρόβια / </a:t>
            </a:r>
            <a:r>
              <a:rPr lang="en-US" altLang="el-GR" sz="2400" dirty="0"/>
              <a:t>ml </a:t>
            </a:r>
            <a:r>
              <a:rPr lang="el-GR" altLang="el-GR" sz="2400" dirty="0"/>
              <a:t>στους 30ο</a:t>
            </a:r>
            <a:r>
              <a:rPr lang="en-US" altLang="el-GR" sz="2400" dirty="0"/>
              <a:t>C </a:t>
            </a:r>
            <a:r>
              <a:rPr lang="el-GR" altLang="el-GR" sz="2400" dirty="0"/>
              <a:t>για τα άλλα είδη γάλακτος που προορίζονται για θερμική επεξεργασία. Εάν δεν προβλέπεται θερμική επεξεργασία, το όριο είναι 500.000 μικρόβια/ </a:t>
            </a:r>
            <a:r>
              <a:rPr lang="en-US" altLang="el-GR" sz="2400" dirty="0"/>
              <a:t>ml </a:t>
            </a:r>
            <a:r>
              <a:rPr lang="el-GR" altLang="el-GR" sz="2400" dirty="0"/>
              <a:t>στους 30ο</a:t>
            </a:r>
            <a:r>
              <a:rPr lang="en-US" altLang="el-GR" sz="2400" dirty="0"/>
              <a:t>C</a:t>
            </a:r>
            <a:r>
              <a:rPr lang="el-GR" altLang="el-GR" sz="2400" dirty="0"/>
              <a:t> (1662/2006). </a:t>
            </a:r>
            <a:endParaRPr lang="el-GR" altLang="el-GR" sz="2400" dirty="0" smtClean="0"/>
          </a:p>
          <a:p>
            <a:pPr marL="342900" indent="-342900" algn="l">
              <a:buFont typeface="Arial" panose="020B0604020202020204" pitchFamily="34" charset="0"/>
              <a:buChar char="•"/>
            </a:pPr>
            <a:endParaRPr lang="el-GR" altLang="el-GR" sz="2400" dirty="0"/>
          </a:p>
          <a:p>
            <a:pPr marL="342900" indent="-342900" algn="l">
              <a:buFont typeface="Arial" panose="020B0604020202020204" pitchFamily="34" charset="0"/>
              <a:buChar char="•"/>
            </a:pPr>
            <a:r>
              <a:rPr lang="el-GR" altLang="el-GR" sz="2400" dirty="0"/>
              <a:t>Ο πλήρης μικροβιολογικός έλεγχος αφορά μια σειρά από αναλύσεις που πραγματοποιούνται είτε με κλασσικές μεθόδους είτε με χρήση αυτοματοποιημένων συσκευών προσδιορισμού του μικροβιακού φορτίου. </a:t>
            </a:r>
            <a:endParaRPr lang="en-US" altLang="el-GR" sz="2400" dirty="0"/>
          </a:p>
          <a:p>
            <a:pPr marL="342900" indent="-342900" algn="l">
              <a:buFont typeface="Arial" panose="020B0604020202020204" pitchFamily="34" charset="0"/>
              <a:buChar char="•"/>
            </a:pPr>
            <a:endParaRPr lang="el-GR" altLang="el-GR" sz="2400" dirty="0"/>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467544" y="44624"/>
            <a:ext cx="821925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Θεωρητικό Μέρος </a:t>
            </a:r>
            <a:r>
              <a:rPr lang="el-GR" altLang="el-GR" sz="4000" dirty="0" smtClean="0"/>
              <a:t>(3 </a:t>
            </a:r>
            <a:r>
              <a:rPr lang="el-GR" altLang="el-GR" sz="4000" dirty="0"/>
              <a:t>από χ)</a:t>
            </a:r>
            <a:endParaRPr lang="el-GR" sz="4000" dirty="0"/>
          </a:p>
        </p:txBody>
      </p:sp>
      <p:sp>
        <p:nvSpPr>
          <p:cNvPr id="7" name="2 - Θέση περιεχομένου" descr="Τις κλασσικές μεθόδους προσδιορισμού της μικροβιολογικής ποιότητας τις διακρίνουμε σε άμεσες (προσδιορισμός ολικής μεσόφιλης χλωρίδας, καταμέτρηση κολοβακτηριοειδών και άλλα) και έμμεσες (δοκιμή αναγωγής του κυανού του μεθυλενίου, δοκιμή της ρεαζουρίνης, προσδιορισμός σωματικών κυττάρων και άλλα). &#10;"/>
          <p:cNvSpPr>
            <a:spLocks noGrp="1"/>
          </p:cNvSpPr>
          <p:nvPr>
            <p:ph idx="1"/>
          </p:nvPr>
        </p:nvSpPr>
        <p:spPr>
          <a:xfrm>
            <a:off x="467544" y="2026967"/>
            <a:ext cx="8219256" cy="2842193"/>
          </a:xfrm>
        </p:spPr>
        <p:txBody>
          <a:bodyPr>
            <a:noAutofit/>
          </a:bodyPr>
          <a:lstStyle/>
          <a:p>
            <a:r>
              <a:rPr lang="el-GR" altLang="el-GR" sz="2400" dirty="0"/>
              <a:t>Τις κλασσικές μεθόδους προσδιορισμού της μικροβιολογικής ποιότητας τις διακρίνουμε σε άμεσες (προσδιορισμός ολικής </a:t>
            </a:r>
            <a:r>
              <a:rPr lang="el-GR" altLang="el-GR" sz="2400" dirty="0" err="1"/>
              <a:t>μεσόφιλης</a:t>
            </a:r>
            <a:r>
              <a:rPr lang="el-GR" altLang="el-GR" sz="2400" dirty="0"/>
              <a:t> χλωρίδας, καταμέτρηση </a:t>
            </a:r>
            <a:r>
              <a:rPr lang="el-GR" altLang="el-GR" sz="2400" dirty="0" err="1"/>
              <a:t>κολοβακτηριοειδών</a:t>
            </a:r>
            <a:r>
              <a:rPr lang="el-GR" altLang="el-GR" sz="2400" dirty="0"/>
              <a:t> κ.α.) και έμμεσες (δοκιμή αναγωγής του κυανού του μεθυλενίου, δοκιμή της </a:t>
            </a:r>
            <a:r>
              <a:rPr lang="el-GR" altLang="el-GR" sz="2400" dirty="0" err="1"/>
              <a:t>ρεαζουρίνης</a:t>
            </a:r>
            <a:r>
              <a:rPr lang="el-GR" altLang="el-GR" sz="2400" dirty="0"/>
              <a:t>, προσδιορισμός σωματικών κυττάρων κ.α.). </a:t>
            </a: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054596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5" y="8285"/>
            <a:ext cx="821925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rm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t>Θεωρητικό Μέρος </a:t>
            </a:r>
            <a:r>
              <a:rPr lang="el-GR" altLang="el-GR" sz="4000" dirty="0" smtClean="0"/>
              <a:t>(4 </a:t>
            </a:r>
            <a:r>
              <a:rPr lang="el-GR" altLang="el-GR" sz="4000" dirty="0"/>
              <a:t>από χ)</a:t>
            </a:r>
            <a:endParaRPr lang="el-GR" sz="4000" dirty="0"/>
          </a:p>
        </p:txBody>
      </p:sp>
      <p:graphicFrame>
        <p:nvGraphicFramePr>
          <p:cNvPr id="8" name="Group 190" descr="Πίνακας, Ο πίνακας παρουσιάζει έμμεσες μεθόδους εκτίμησης μικροβιολογικής ποιότητας, αναφέροντας στοιχεία για τον απαιτούμενο χρόνο εκτέλεσης καθώς και στοιχεία σύγκρισης με κλασσικές μεθόδους."/>
          <p:cNvGraphicFramePr>
            <a:graphicFrameLocks/>
          </p:cNvGraphicFramePr>
          <p:nvPr>
            <p:custDataLst>
              <p:tags r:id="rId2"/>
            </p:custDataLst>
            <p:extLst>
              <p:ext uri="{D42A27DB-BD31-4B8C-83A1-F6EECF244321}">
                <p14:modId xmlns:p14="http://schemas.microsoft.com/office/powerpoint/2010/main" val="331911072"/>
              </p:ext>
            </p:extLst>
          </p:nvPr>
        </p:nvGraphicFramePr>
        <p:xfrm>
          <a:off x="395536" y="1124744"/>
          <a:ext cx="8425061" cy="5136804"/>
        </p:xfrm>
        <a:graphic>
          <a:graphicData uri="http://schemas.openxmlformats.org/drawingml/2006/table">
            <a:tbl>
              <a:tblPr/>
              <a:tblGrid>
                <a:gridCol w="1812950"/>
                <a:gridCol w="981647"/>
                <a:gridCol w="1432673"/>
                <a:gridCol w="4197791"/>
              </a:tblGrid>
              <a:tr h="1124970">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Μέθοδος </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Χρόνος </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Αριθμός δειγμάτων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1"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Παρατηρήσεις </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81905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Αναγωγή κυανού του μεθυλενίου ή της ρεαζουρίνης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&lt;6</a:t>
                      </a:r>
                      <a:r>
                        <a:rPr kumimoji="0" lang="el-GR" sz="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 </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h</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50-75/ </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h</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Όχι καλή συσχέτιση με αρίθμηση σε τρυβλία. Οι πλέον χρησιμοποιημένες. Ακατάλληλες για γάλα που έχει συντηρηθεί υπό ψύξη και γάλα με μικροοργανισμούς &lt;10</a:t>
                      </a:r>
                      <a:r>
                        <a:rPr kumimoji="0" lang="el-GR" sz="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5</a:t>
                      </a: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 </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2709">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Αναγωγής νιτρικών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4-6 </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h </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50-75/ </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h</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Όχι καλή συσχέτιση με αρίθμηση σε τρυβλία. Για γάλα που έχει ψυχθεί και για γάλα με &gt; 10</a:t>
                      </a:r>
                      <a:r>
                        <a:rPr kumimoji="0" lang="el-GR" sz="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6</a:t>
                      </a: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517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Προσδιορισμός πυροσταφυλικού οξέος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Ταχύτατα</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Αυτοματοποιημένη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Όχι καλή συσχέτιση με αρίθμηση σε τρυβλία. Για γάλα με &gt; 10</a:t>
                      </a:r>
                      <a:r>
                        <a:rPr kumimoji="0" lang="el-GR" sz="800" b="0" i="0" u="none" strike="noStrike" cap="none" normalizeH="0" baseline="30000" smtClean="0">
                          <a:ln>
                            <a:noFill/>
                          </a:ln>
                          <a:solidFill>
                            <a:schemeClr val="tx1"/>
                          </a:solidFill>
                          <a:effectLst/>
                          <a:latin typeface="Tahoma" pitchFamily="34" charset="0"/>
                          <a:ea typeface="Times New Roman" pitchFamily="18" charset="0"/>
                          <a:cs typeface="Tahoma" pitchFamily="34" charset="0"/>
                        </a:rPr>
                        <a:t>6</a:t>
                      </a: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ml</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534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Παρεμπόδισης</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5-10</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h </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Αυτοματοποιημένη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Καλή συσχέτιση με αρίθμηση σε τρυβλία.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393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Λίμουλους </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h </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10/h </a:t>
                      </a:r>
                      <a:endParaRPr kumimoji="0" lang="en-US"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Προσδιορίζει λιποσακχαρίτες από </a:t>
                      </a: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Gram</a:t>
                      </a: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 - . Ακατάλληλη για θερμικά επεξεργασμένο γάλα</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5612">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ATP</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4-45 min</a:t>
                      </a:r>
                      <a:endParaRPr kumimoji="0" lang="en-US"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smtClean="0">
                          <a:ln>
                            <a:noFill/>
                          </a:ln>
                          <a:solidFill>
                            <a:schemeClr val="tx1"/>
                          </a:solidFill>
                          <a:effectLst/>
                          <a:latin typeface="Tahoma" pitchFamily="34" charset="0"/>
                          <a:ea typeface="Times New Roman" pitchFamily="18" charset="0"/>
                          <a:cs typeface="Tahoma" pitchFamily="34" charset="0"/>
                        </a:rPr>
                        <a:t>Αυτοματοποιημένη</a:t>
                      </a:r>
                      <a:endParaRPr kumimoji="0" lang="el-GR" sz="1800" b="0" i="0" u="none" strike="noStrike" cap="none" normalizeH="0" baseline="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Η συσχέτιση θεωρείται καλή (όταν υπολογίζεται και το μη μικροβιακής προέλευσης </a:t>
                      </a:r>
                      <a:r>
                        <a:rPr kumimoji="0" lang="en-U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ATP</a:t>
                      </a:r>
                      <a:r>
                        <a:rPr kumimoji="0" lang="el-G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έως πολύ καλή (όταν έχει απομακρυνθεί το μη μικροβιακής προέλευσης </a:t>
                      </a:r>
                      <a:r>
                        <a:rPr kumimoji="0" lang="en-US"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ATP</a:t>
                      </a:r>
                      <a:r>
                        <a:rPr kumimoji="0" lang="el-GR" sz="800" b="0" i="0" u="none" strike="noStrike" cap="none" normalizeH="0" baseline="0" dirty="0" smtClean="0">
                          <a:ln>
                            <a:noFill/>
                          </a:ln>
                          <a:solidFill>
                            <a:schemeClr val="tx1"/>
                          </a:solidFill>
                          <a:effectLst/>
                          <a:latin typeface="Tahoma" pitchFamily="34" charset="0"/>
                          <a:ea typeface="Times New Roman" pitchFamily="18" charset="0"/>
                          <a:cs typeface="Tahoma" pitchFamily="34" charset="0"/>
                        </a:rPr>
                        <a:t> με εκχύλιση). Χρήσιμη για τη βιομηχανία για το διαχωρισμό γάλακτος διαφορετικής ποιότητας σε μικρό χρόνο. </a:t>
                      </a:r>
                      <a:endParaRPr kumimoji="0" lang="el-GR" sz="1800" b="0" i="0" u="none" strike="noStrike" cap="none" normalizeH="0" baseline="0" dirty="0" smtClean="0">
                        <a:ln>
                          <a:noFill/>
                        </a:ln>
                        <a:solidFill>
                          <a:schemeClr val="tx1"/>
                        </a:solidFill>
                        <a:effectLst/>
                        <a:latin typeface="Arial" charset="0"/>
                        <a:ea typeface="Times New Roman" pitchFamily="18" charset="0"/>
                        <a:cs typeface="Tahoma" pitchFamily="34" charset="0"/>
                      </a:endParaRPr>
                    </a:p>
                  </a:txBody>
                  <a:tcPr marT="45722" marB="45722"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Προσδιορισμός Μικροβιολογικής ποιότητας γάλακτος</a:t>
            </a:r>
            <a:endParaRPr lang="en-US" sz="1400" dirty="0"/>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2005 10:39:47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2,9,4,14,"/>
</p:tagLst>
</file>

<file path=ppt/tags/tag1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7,8,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9,2,6,12,"/>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13,4,15,5,"/>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5,13,4,1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6,3,17,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9,6,5,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12,8,15,4,"/>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READINGORDER" val="7,2,10,11,9,4,"/>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37.xml><?xml version="1.0" encoding="utf-8"?>
<p:tagLst xmlns:a="http://schemas.openxmlformats.org/drawingml/2006/main" xmlns:r="http://schemas.openxmlformats.org/officeDocument/2006/relationships" xmlns:p="http://schemas.openxmlformats.org/presentationml/2006/main">
  <p:tag name="ZHAW.ACCESSIBILITYADDIN.READINGORDER" val="9,2,11,4,"/>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READINGORDER" val="7,10,9,4,"/>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 name="ZHAW.ACCESSIBILITYADDIN.TABLEHEADER" val="R0;"/>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7,2,9,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7,6,9,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23,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7BE4734-37CA-49D7-88CD-5FAF2923F071}">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4700</TotalTime>
  <Words>2121</Words>
  <Application>Microsoft Office PowerPoint</Application>
  <PresentationFormat>Προβολή στην οθόνη (4:3)</PresentationFormat>
  <Paragraphs>298</Paragraphs>
  <Slides>26</Slides>
  <Notes>25</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Τεχνολογία &amp; Ποιοτικός Έλεγχος Γάλακτος και Γαλακτοκομικών Προϊόντων</vt:lpstr>
      <vt:lpstr>Άδειες Χρήσης</vt:lpstr>
      <vt:lpstr>Χρηματοδότηση</vt:lpstr>
      <vt:lpstr>Σκοποί  ενότητας</vt:lpstr>
      <vt:lpstr>Περιεχόμενα ενότητας</vt:lpstr>
      <vt:lpstr>Θεωρητικό Μέρος (1 από χ)</vt:lpstr>
      <vt:lpstr>Θεωρητικό Μέρος (2 από χ)</vt:lpstr>
      <vt:lpstr>Θεωρητικό Μέρος (3 από χ)</vt:lpstr>
      <vt:lpstr>Θεωρητικό Μέρος (4 από χ)</vt:lpstr>
      <vt:lpstr>Άμεσες Μέθοδοι (1 από 3)</vt:lpstr>
      <vt:lpstr>Άμεσες Μέθοδοι (2 από 3)</vt:lpstr>
      <vt:lpstr>Άμεσες Μέθοδοι (3 από 3)</vt:lpstr>
      <vt:lpstr>Έμμεσες Μέθοδοι (1 από 3)</vt:lpstr>
      <vt:lpstr>Έμμεσες Μέθοδοι (2 από 3)</vt:lpstr>
      <vt:lpstr>Έμμεσες Μέθοδοι (3 από 3)</vt:lpstr>
      <vt:lpstr>Ειδικό μέρος: Προσδιορισμός ΟΜΧ (1 από 5) </vt:lpstr>
      <vt:lpstr>Ειδικό μέρος: Προσδιορισμός ΟΜΧ (2 από 5) </vt:lpstr>
      <vt:lpstr>Ειδικό μέρος: Προσδιορισμός ΟΜΧ (3 από 5) </vt:lpstr>
      <vt:lpstr>Ειδικό μέρος: Προσδιορισμός ΟΜΧ (4 από 5) </vt:lpstr>
      <vt:lpstr>Ειδικό μέρος: Προσδιορισμός ΟΜΧ (5 από 5) </vt:lpstr>
      <vt:lpstr>Δοκιμή κυανού του Μεθυλενίου  (1 από 3)</vt:lpstr>
      <vt:lpstr>Δοκιμή κυανού του Μεθυλενίου  (2 από 3)</vt:lpstr>
      <vt:lpstr>Δοκιμή κυανού του Μεθυλενίου  (3 από 3)</vt:lpstr>
      <vt:lpstr>Δοκιμή Καλιφόρνια (1 από 2)</vt:lpstr>
      <vt:lpstr>Δοκιμή Καλιφόρνια (2 από 2)</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Τεχνολογία &amp; Ποιοτικός Έλεγχος Γάλακτος και Γαλακτοκομικών Προϊόντων</dc:title>
  <dc:subject>Προσδιορισμός Μικροβιολογικής ποιότητας γάλακτος.</dc:subject>
  <dc:creator>Ελένη Μαλισσιόβα</dc:creator>
  <cp:keywords>Προσδιορισμός Μικροβιολογικής ποιότητας γάλακτος</cp:keywords>
  <cp:lastModifiedBy>Windows User</cp:lastModifiedBy>
  <cp:revision>424</cp:revision>
  <dcterms:created xsi:type="dcterms:W3CDTF">2012-09-06T09:03:05Z</dcterms:created>
  <dcterms:modified xsi:type="dcterms:W3CDTF">2005-10-08T23:52:02Z</dcterms:modified>
</cp:coreProperties>
</file>